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slides/slide27.xml" ContentType="application/vnd.openxmlformats-officedocument.presentationml.slide+xml"/>
  <Override PartName="/ppt/presentation.xml" ContentType="application/vnd.openxmlformats-officedocument.presentationml.presentation.main+xml"/>
  <Override PartName="/ppt/slides/slide26.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25.xml" ContentType="application/vnd.openxmlformats-officedocument.presentationml.slide+xml"/>
  <Override PartName="/ppt/slides/slide2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20.xml" ContentType="application/vnd.openxmlformats-officedocument.presentationml.slideLayout+xml"/>
  <Override PartName="/ppt/slideLayouts/slideLayout3.xml" ContentType="application/vnd.openxmlformats-officedocument.presentationml.slideLayout+xml"/>
  <Override PartName="/ppt/slideLayouts/slideLayout8.xml" ContentType="application/vnd.openxmlformats-officedocument.presentationml.slideLayout+xml"/>
  <Override PartName="/ppt/slideLayouts/slideLayout4.xml" ContentType="application/vnd.openxmlformats-officedocument.presentationml.slideLayout+xml"/>
  <Override PartName="/ppt/slideLayouts/slideLayout10.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6.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ppt/tags/tag1.xml" ContentType="application/vnd.openxmlformats-officedocument.presentationml.tags+xml"/>
  <Override PartName="/ppt/tags/tag4.xml" ContentType="application/vnd.openxmlformats-officedocument.presentationml.tags+xml"/>
  <Override PartName="/ppt/tags/tag3.xml" ContentType="application/vnd.openxmlformats-officedocument.presentationml.tags+xml"/>
  <Override PartName="/ppt/tags/tag2.xml" ContentType="application/vnd.openxmlformats-officedocument.presentationml.tags+xml"/>
  <Override PartName="/docProps/core.xml" ContentType="application/vnd.openxmlformats-package.core-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3"/>
  </p:sldMasterIdLst>
  <p:notesMasterIdLst>
    <p:notesMasterId r:id="rId31"/>
  </p:notesMasterIdLst>
  <p:sldIdLst>
    <p:sldId id="650" r:id="rId4"/>
    <p:sldId id="268" r:id="rId5"/>
    <p:sldId id="487" r:id="rId6"/>
    <p:sldId id="272" r:id="rId7"/>
    <p:sldId id="526" r:id="rId8"/>
    <p:sldId id="521" r:id="rId9"/>
    <p:sldId id="500" r:id="rId10"/>
    <p:sldId id="648" r:id="rId11"/>
    <p:sldId id="649" r:id="rId12"/>
    <p:sldId id="651" r:id="rId13"/>
    <p:sldId id="652" r:id="rId14"/>
    <p:sldId id="653" r:id="rId15"/>
    <p:sldId id="654" r:id="rId16"/>
    <p:sldId id="655" r:id="rId17"/>
    <p:sldId id="269" r:id="rId18"/>
    <p:sldId id="492" r:id="rId19"/>
    <p:sldId id="257" r:id="rId20"/>
    <p:sldId id="258" r:id="rId21"/>
    <p:sldId id="259" r:id="rId22"/>
    <p:sldId id="260" r:id="rId23"/>
    <p:sldId id="482" r:id="rId24"/>
    <p:sldId id="488" r:id="rId25"/>
    <p:sldId id="489" r:id="rId26"/>
    <p:sldId id="271" r:id="rId27"/>
    <p:sldId id="483" r:id="rId28"/>
    <p:sldId id="273" r:id="rId29"/>
    <p:sldId id="485"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83" autoAdjust="0"/>
    <p:restoredTop sz="80689" autoAdjust="0"/>
  </p:normalViewPr>
  <p:slideViewPr>
    <p:cSldViewPr snapToGrid="0">
      <p:cViewPr varScale="1">
        <p:scale>
          <a:sx n="92" d="100"/>
          <a:sy n="92" d="100"/>
        </p:scale>
        <p:origin x="1360" y="176"/>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1.xml"/><Relationship Id="rId21" Type="http://schemas.openxmlformats.org/officeDocument/2006/relationships/slide" Target="slides/slide18.xml"/><Relationship Id="rId34"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customXml" Target="../customXml/item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tableStyles" Target="tableStyles.xml"/><Relationship Id="rId8"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34210C7-725C-0ADB-6E0B-414AD92072A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28BFE201-E403-5AA1-2491-FEEC3F13F256}"/>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D33F8B98-94F3-4193-A637-B638294B041A}" type="datetimeFigureOut">
              <a:rPr lang="en-US"/>
              <a:pPr>
                <a:defRPr/>
              </a:pPr>
              <a:t>10/3/25</a:t>
            </a:fld>
            <a:endParaRPr lang="en-US"/>
          </a:p>
        </p:txBody>
      </p:sp>
      <p:sp>
        <p:nvSpPr>
          <p:cNvPr id="4" name="Slide Image Placeholder 3">
            <a:extLst>
              <a:ext uri="{FF2B5EF4-FFF2-40B4-BE49-F238E27FC236}">
                <a16:creationId xmlns:a16="http://schemas.microsoft.com/office/drawing/2014/main" id="{843C072D-1FFE-D050-B05A-67E53AFF4ADF}"/>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62AD75E9-9901-8D6A-5BB2-DF650FCAF077}"/>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8B67D57C-FA87-24D4-16B6-7D516219EB1C}"/>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0F474024-E0AF-9189-58D2-C0C9B8526E59}"/>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30CFB642-6CD0-4AFB-B628-3C28DD8F1FCD}" type="slidenum">
              <a:rPr lang="en-US"/>
              <a:pPr>
                <a:defRPr/>
              </a:pPr>
              <a:t>‹#›</a:t>
            </a:fld>
            <a:endParaRPr lang="en-US"/>
          </a:p>
        </p:txBody>
      </p:sp>
    </p:spTree>
    <p:extLst>
      <p:ext uri="{BB962C8B-B14F-4D97-AF65-F5344CB8AC3E}">
        <p14:creationId xmlns:p14="http://schemas.microsoft.com/office/powerpoint/2010/main" val="318883272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699326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B7BE607D-C498-BDE0-9C70-34F3AAB1EFF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4C3A3B6A-1C04-8A56-CB54-B056E2EFC21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p>
        </p:txBody>
      </p:sp>
      <p:sp>
        <p:nvSpPr>
          <p:cNvPr id="10244" name="Slide Number Placeholder 3">
            <a:extLst>
              <a:ext uri="{FF2B5EF4-FFF2-40B4-BE49-F238E27FC236}">
                <a16:creationId xmlns:a16="http://schemas.microsoft.com/office/drawing/2014/main" id="{31640DB2-E6D7-DB7A-FC92-3763505896C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2583212B-C453-46FF-9C78-1B59DA203035}" type="slidenum">
              <a:rPr lang="en-US" altLang="en-US"/>
              <a:pPr fontAlgn="base">
                <a:spcBef>
                  <a:spcPct val="0"/>
                </a:spcBef>
                <a:spcAft>
                  <a:spcPct val="0"/>
                </a:spcAft>
              </a:pPr>
              <a:t>18</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B0570A73-4BAE-443F-9BDD-32D50BB49839}" type="datetimeFigureOut">
              <a:rPr lang="en-US" smtClean="0"/>
              <a:pPr>
                <a:defRPr/>
              </a:pPr>
              <a:t>10/3/25</a:t>
            </a:fld>
            <a:endParaRPr lang="en-US"/>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B6060003-DA91-4EB5-94C4-41C6DCC8726B}" type="slidenum">
              <a:rPr lang="en-US" smtClean="0"/>
              <a:pPr>
                <a:defRPr/>
              </a:pPr>
              <a:t>‹#›</a:t>
            </a:fld>
            <a:endParaRPr lang="en-US"/>
          </a:p>
        </p:txBody>
      </p:sp>
    </p:spTree>
    <p:extLst>
      <p:ext uri="{BB962C8B-B14F-4D97-AF65-F5344CB8AC3E}">
        <p14:creationId xmlns:p14="http://schemas.microsoft.com/office/powerpoint/2010/main" val="6580071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8853D781-BA47-43E6-A5BB-FBFAE9EC1B84}" type="datetimeFigureOut">
              <a:rPr lang="en-US" smtClean="0"/>
              <a:pPr>
                <a:defRPr/>
              </a:pPr>
              <a:t>10/3/25</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1C5B44AF-89FE-4842-AE16-1F8F5AD7AA6C}" type="slidenum">
              <a:rPr lang="en-US" smtClean="0"/>
              <a:pPr>
                <a:defRPr/>
              </a:pPr>
              <a:t>‹#›</a:t>
            </a:fld>
            <a:endParaRPr lang="en-US"/>
          </a:p>
        </p:txBody>
      </p:sp>
    </p:spTree>
    <p:extLst>
      <p:ext uri="{BB962C8B-B14F-4D97-AF65-F5344CB8AC3E}">
        <p14:creationId xmlns:p14="http://schemas.microsoft.com/office/powerpoint/2010/main" val="17589313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fld id="{724C4515-1F57-4E0C-A297-58C77C04886C}" type="datetimeFigureOut">
              <a:rPr lang="en-US" smtClean="0"/>
              <a:pPr>
                <a:defRPr/>
              </a:pPr>
              <a:t>10/3/25</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DB2490F1-B1FC-4294-88FC-76BF595B8E95}" type="slidenum">
              <a:rPr lang="en-US" smtClean="0"/>
              <a:pPr>
                <a:defRPr/>
              </a:pPr>
              <a:t>‹#›</a:t>
            </a:fld>
            <a:endParaRPr lang="en-US"/>
          </a:p>
        </p:txBody>
      </p:sp>
    </p:spTree>
    <p:extLst>
      <p:ext uri="{BB962C8B-B14F-4D97-AF65-F5344CB8AC3E}">
        <p14:creationId xmlns:p14="http://schemas.microsoft.com/office/powerpoint/2010/main" val="23911603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24059592-A15B-4BFB-8271-113A6013DEE2}" type="datetimeFigureOut">
              <a:rPr lang="en-US" smtClean="0"/>
              <a:pPr>
                <a:defRPr/>
              </a:pPr>
              <a:t>10/3/25</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4B6E532F-6AAA-4629-A609-22A4A227F95B}" type="slidenum">
              <a:rPr lang="en-US" smtClean="0"/>
              <a:pPr>
                <a:defRPr/>
              </a:pPr>
              <a:t>‹#›</a:t>
            </a:fld>
            <a:endParaRPr lang="en-US"/>
          </a:p>
        </p:txBody>
      </p:sp>
    </p:spTree>
    <p:extLst>
      <p:ext uri="{BB962C8B-B14F-4D97-AF65-F5344CB8AC3E}">
        <p14:creationId xmlns:p14="http://schemas.microsoft.com/office/powerpoint/2010/main" val="26356251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56D3D63A-890D-4F9E-8104-32CEB82F68CC}" type="datetimeFigureOut">
              <a:rPr lang="en-US" smtClean="0"/>
              <a:pPr>
                <a:defRPr/>
              </a:pPr>
              <a:t>10/3/25</a:t>
            </a:fld>
            <a:endParaRPr lang="en-US"/>
          </a:p>
        </p:txBody>
      </p:sp>
      <p:sp>
        <p:nvSpPr>
          <p:cNvPr id="8" name="Footer Placeholder 7"/>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9" name="Slide Number Placeholder 8"/>
          <p:cNvSpPr>
            <a:spLocks noGrp="1"/>
          </p:cNvSpPr>
          <p:nvPr>
            <p:ph type="sldNum" sz="quarter" idx="12"/>
          </p:nvPr>
        </p:nvSpPr>
        <p:spPr/>
        <p:txBody>
          <a:bodyPr/>
          <a:lstStyle/>
          <a:p>
            <a:pPr>
              <a:defRPr/>
            </a:pPr>
            <a:fld id="{75AD6BE9-2F59-403A-8F83-72EF93A1979A}" type="slidenum">
              <a:rPr lang="en-US" smtClean="0"/>
              <a:pPr>
                <a:defRPr/>
              </a:pPr>
              <a:t>‹#›</a:t>
            </a:fld>
            <a:endParaRPr lang="en-US"/>
          </a:p>
        </p:txBody>
      </p:sp>
    </p:spTree>
    <p:extLst>
      <p:ext uri="{BB962C8B-B14F-4D97-AF65-F5344CB8AC3E}">
        <p14:creationId xmlns:p14="http://schemas.microsoft.com/office/powerpoint/2010/main" val="351428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10/3/25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DCF4577E-320E-450A-BD94-A6BB63CC64C0}" type="slidenum">
              <a:rPr lang="en-US" smtClean="0"/>
              <a:pPr>
                <a:defRPr/>
              </a:pPr>
              <a:t>‹#›</a:t>
            </a:fld>
            <a:endParaRPr lang="en-US"/>
          </a:p>
        </p:txBody>
      </p:sp>
    </p:spTree>
    <p:extLst>
      <p:ext uri="{BB962C8B-B14F-4D97-AF65-F5344CB8AC3E}">
        <p14:creationId xmlns:p14="http://schemas.microsoft.com/office/powerpoint/2010/main" val="7734197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FF804AAF-6152-4E1C-8912-67086E5DC72F}" type="datetimeFigureOut">
              <a:rPr lang="en-US" smtClean="0"/>
              <a:pPr>
                <a:defRPr/>
              </a:pPr>
              <a:t>10/3/25</a:t>
            </a:fld>
            <a:endParaRPr lang="en-US"/>
          </a:p>
        </p:txBody>
      </p:sp>
      <p:sp>
        <p:nvSpPr>
          <p:cNvPr id="3" name="Footer Placeholder 2"/>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4" name="Slide Number Placeholder 3"/>
          <p:cNvSpPr>
            <a:spLocks noGrp="1"/>
          </p:cNvSpPr>
          <p:nvPr>
            <p:ph type="sldNum" sz="quarter" idx="12"/>
          </p:nvPr>
        </p:nvSpPr>
        <p:spPr/>
        <p:txBody>
          <a:bodyPr/>
          <a:lstStyle/>
          <a:p>
            <a:pPr>
              <a:defRPr/>
            </a:pPr>
            <a:fld id="{68C2D6A6-0AB6-4A34-8CEA-C3D7BF2EBFE0}" type="slidenum">
              <a:rPr lang="en-US" smtClean="0"/>
              <a:pPr>
                <a:defRPr/>
              </a:pPr>
              <a:t>‹#›</a:t>
            </a:fld>
            <a:endParaRPr lang="en-US"/>
          </a:p>
        </p:txBody>
      </p:sp>
    </p:spTree>
    <p:extLst>
      <p:ext uri="{BB962C8B-B14F-4D97-AF65-F5344CB8AC3E}">
        <p14:creationId xmlns:p14="http://schemas.microsoft.com/office/powerpoint/2010/main" val="29571365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9E07EA14-D766-4432-B60D-B94AC329E19D}" type="datetimeFigureOut">
              <a:rPr lang="en-US" smtClean="0"/>
              <a:pPr>
                <a:defRPr/>
              </a:pPr>
              <a:t>10/3/25</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FF0CB0EF-5530-4E60-B27B-ADD4853B537D}" type="slidenum">
              <a:rPr lang="en-US" smtClean="0"/>
              <a:pPr>
                <a:defRPr/>
              </a:pPr>
              <a:t>‹#›</a:t>
            </a:fld>
            <a:endParaRPr lang="en-US"/>
          </a:p>
        </p:txBody>
      </p:sp>
    </p:spTree>
    <p:extLst>
      <p:ext uri="{BB962C8B-B14F-4D97-AF65-F5344CB8AC3E}">
        <p14:creationId xmlns:p14="http://schemas.microsoft.com/office/powerpoint/2010/main" val="13849315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0522E95C-25DB-46AD-81E5-E1493010BC1F}" type="datetimeFigureOut">
              <a:rPr lang="en-US" smtClean="0"/>
              <a:pPr>
                <a:defRPr/>
              </a:pPr>
              <a:t>10/3/25</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25046F6F-E42D-4B7B-ADBB-D4D5BEDBACB2}" type="slidenum">
              <a:rPr lang="en-US" smtClean="0"/>
              <a:pPr>
                <a:defRPr/>
              </a:pPr>
              <a:t>‹#›</a:t>
            </a:fld>
            <a:endParaRPr lang="en-US"/>
          </a:p>
        </p:txBody>
      </p:sp>
    </p:spTree>
    <p:extLst>
      <p:ext uri="{BB962C8B-B14F-4D97-AF65-F5344CB8AC3E}">
        <p14:creationId xmlns:p14="http://schemas.microsoft.com/office/powerpoint/2010/main" val="32634364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46066DC4-6009-4709-9AA5-B695C1F8498F}" type="datetimeFigureOut">
              <a:rPr lang="en-US" smtClean="0"/>
              <a:pPr>
                <a:defRPr/>
              </a:pPr>
              <a:t>10/3/25</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7B94988D-0265-4A3E-959D-9914A9ED760F}" type="slidenum">
              <a:rPr lang="en-US" smtClean="0"/>
              <a:pPr>
                <a:defRPr/>
              </a:pPr>
              <a:t>‹#›</a:t>
            </a:fld>
            <a:endParaRPr lang="en-US"/>
          </a:p>
        </p:txBody>
      </p:sp>
    </p:spTree>
    <p:extLst>
      <p:ext uri="{BB962C8B-B14F-4D97-AF65-F5344CB8AC3E}">
        <p14:creationId xmlns:p14="http://schemas.microsoft.com/office/powerpoint/2010/main" val="24393689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1DA3FFCC-07AD-4087-A29D-47D0012E1D02}" type="datetimeFigureOut">
              <a:rPr lang="en-US" smtClean="0"/>
              <a:pPr>
                <a:defRPr/>
              </a:pPr>
              <a:t>10/3/25</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5E063C39-77FA-4A24-9994-6C9D48AF60E4}" type="slidenum">
              <a:rPr lang="en-US" smtClean="0"/>
              <a:pPr>
                <a:defRPr/>
              </a:pPr>
              <a:t>‹#›</a:t>
            </a:fld>
            <a:endParaRPr lang="en-US"/>
          </a:p>
        </p:txBody>
      </p:sp>
    </p:spTree>
    <p:extLst>
      <p:ext uri="{BB962C8B-B14F-4D97-AF65-F5344CB8AC3E}">
        <p14:creationId xmlns:p14="http://schemas.microsoft.com/office/powerpoint/2010/main" val="1087330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9757203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427567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354863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280302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988436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763266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526910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95766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2.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831EEEDC-80E5-DB4B-B81E-B41FAD602327}"/>
              </a:ext>
            </a:extLst>
          </p:cNvPr>
          <p:cNvSpPr txBox="1"/>
          <p:nvPr userDrawn="1"/>
        </p:nvSpPr>
        <p:spPr>
          <a:xfrm>
            <a:off x="8872740" y="63119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8CB0F759-ECE5-164B-B849-FE26C1BD2CAC}"/>
              </a:ext>
            </a:extLst>
          </p:cNvPr>
          <p:cNvPicPr>
            <a:picLocks noChangeAspect="1"/>
          </p:cNvPicPr>
          <p:nvPr userDrawn="1"/>
        </p:nvPicPr>
        <p:blipFill rotWithShape="1">
          <a:blip r:embed="rId2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058" y="296242"/>
            <a:ext cx="1937658" cy="904753"/>
          </a:xfrm>
          <a:prstGeom prst="rect">
            <a:avLst/>
          </a:prstGeom>
        </p:spPr>
      </p:pic>
    </p:spTree>
    <p:extLst>
      <p:ext uri="{BB962C8B-B14F-4D97-AF65-F5344CB8AC3E}">
        <p14:creationId xmlns:p14="http://schemas.microsoft.com/office/powerpoint/2010/main" val="4064205802"/>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8" r:id="rId16"/>
    <p:sldLayoutId id="2147483719" r:id="rId17"/>
    <p:sldLayoutId id="2147483720" r:id="rId18"/>
    <p:sldLayoutId id="2147483667" r:id="rId19"/>
    <p:sldLayoutId id="2147483701"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sis.esu.ac.ae/login" TargetMode="External"/><Relationship Id="rId2" Type="http://schemas.openxmlformats.org/officeDocument/2006/relationships/slideLayout" Target="../slideLayouts/slideLayout16.xml"/><Relationship Id="rId1" Type="http://schemas.openxmlformats.org/officeDocument/2006/relationships/tags" Target="../tags/tag1.xml"/><Relationship Id="rId4" Type="http://schemas.openxmlformats.org/officeDocument/2006/relationships/hyperlink" Target="https://lms.esu.ac.ae/login/index.php"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sis.esu.ac.ae/login" TargetMode="External"/><Relationship Id="rId2" Type="http://schemas.openxmlformats.org/officeDocument/2006/relationships/slideLayout" Target="../slideLayouts/slideLayout16.xml"/><Relationship Id="rId1" Type="http://schemas.openxmlformats.org/officeDocument/2006/relationships/tags" Target="../tags/tag2.xml"/><Relationship Id="rId4" Type="http://schemas.openxmlformats.org/officeDocument/2006/relationships/hyperlink" Target="https://lms.esu.ac.ae/login/index.php"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981473" y="-253219"/>
            <a:ext cx="6918602" cy="72774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0" name="TextBox 29"/>
          <p:cNvSpPr txBox="1"/>
          <p:nvPr/>
        </p:nvSpPr>
        <p:spPr>
          <a:xfrm>
            <a:off x="764947" y="4377130"/>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Sumaya</a:t>
            </a:r>
            <a:r>
              <a:rPr lang="en-US" sz="2000" dirty="0">
                <a:latin typeface="Alexandria" charset="0"/>
                <a:cs typeface="Alexandria" charset="0"/>
              </a:rPr>
              <a:t> </a:t>
            </a:r>
            <a:r>
              <a:rPr lang="en-US" sz="2000" dirty="0" err="1">
                <a:latin typeface="Alexandria" charset="0"/>
                <a:cs typeface="Alexandria" charset="0"/>
              </a:rPr>
              <a:t>Alkubaisi</a:t>
            </a:r>
            <a:endParaRPr lang="en-US" sz="2000" dirty="0">
              <a:latin typeface="Alexandria" charset="0"/>
              <a:cs typeface="Alexandria" charset="0"/>
            </a:endParaRPr>
          </a:p>
        </p:txBody>
      </p:sp>
      <p:sp>
        <p:nvSpPr>
          <p:cNvPr id="31" name="TextBox 30"/>
          <p:cNvSpPr txBox="1"/>
          <p:nvPr/>
        </p:nvSpPr>
        <p:spPr>
          <a:xfrm>
            <a:off x="515581" y="2289927"/>
            <a:ext cx="5715255"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Machine Learning in Finance</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a:t>
            </a:r>
          </a:p>
        </p:txBody>
      </p:sp>
      <p:sp>
        <p:nvSpPr>
          <p:cNvPr id="46" name="TextBox 45"/>
          <p:cNvSpPr txBox="1"/>
          <p:nvPr/>
        </p:nvSpPr>
        <p:spPr>
          <a:xfrm>
            <a:off x="329269" y="5104240"/>
            <a:ext cx="3166251" cy="769441"/>
          </a:xfrm>
          <a:prstGeom prst="rect">
            <a:avLst/>
          </a:prstGeom>
          <a:noFill/>
        </p:spPr>
        <p:txBody>
          <a:bodyPr wrap="none" rtlCol="0">
            <a:spAutoFit/>
          </a:bodyPr>
          <a:lstStyle/>
          <a:p>
            <a:r>
              <a:rPr lang="en-US" sz="2400" dirty="0">
                <a:latin typeface="Alexandria" charset="0"/>
                <a:cs typeface="Alexandria" charset="0"/>
              </a:rPr>
              <a:t>FNT633 </a:t>
            </a:r>
          </a:p>
          <a:p>
            <a:r>
              <a:rPr lang="en-GB" sz="2000" dirty="0"/>
              <a:t>Machine Learning in Finance</a:t>
            </a:r>
            <a:endParaRPr lang="en-US" sz="2400" dirty="0">
              <a:latin typeface="Alexandria" charset="0"/>
              <a:cs typeface="Alexandria" charset="0"/>
            </a:endParaRPr>
          </a:p>
        </p:txBody>
      </p:sp>
      <p:sp>
        <p:nvSpPr>
          <p:cNvPr id="14" name="Oval 13"/>
          <p:cNvSpPr/>
          <p:nvPr/>
        </p:nvSpPr>
        <p:spPr>
          <a:xfrm>
            <a:off x="6054429" y="-98473"/>
            <a:ext cx="6699731" cy="695647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40595806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83F5E93E-116B-F11A-322E-A4539ECB6A68}"/>
              </a:ext>
            </a:extLst>
          </p:cNvPr>
          <p:cNvSpPr>
            <a:spLocks noGrp="1" noChangeArrowheads="1"/>
          </p:cNvSpPr>
          <p:nvPr>
            <p:ph type="title"/>
          </p:nvPr>
        </p:nvSpPr>
        <p:spPr/>
        <p:txBody>
          <a:bodyPr>
            <a:normAutofit/>
          </a:bodyPr>
          <a:lstStyle/>
          <a:p>
            <a:pPr>
              <a:buFont typeface="Arial" panose="020B0604020202020204" pitchFamily="34" charset="0"/>
              <a:defRPr/>
            </a:pPr>
            <a:r>
              <a:rPr lang="en-US" altLang="en-US" sz="4000" dirty="0">
                <a:solidFill>
                  <a:prstClr val="black"/>
                </a:solidFill>
                <a:latin typeface="Alexandria" charset="0"/>
                <a:ea typeface="+mn-ea"/>
                <a:cs typeface="+mn-cs"/>
              </a:rPr>
              <a:t>Agenda</a:t>
            </a:r>
          </a:p>
        </p:txBody>
      </p:sp>
      <p:sp>
        <p:nvSpPr>
          <p:cNvPr id="3" name="Content Placeholder 2">
            <a:extLst>
              <a:ext uri="{FF2B5EF4-FFF2-40B4-BE49-F238E27FC236}">
                <a16:creationId xmlns:a16="http://schemas.microsoft.com/office/drawing/2014/main" id="{5D30D4B4-1758-294B-5F39-4B458EA40F63}"/>
              </a:ext>
            </a:extLst>
          </p:cNvPr>
          <p:cNvSpPr>
            <a:spLocks noGrp="1"/>
          </p:cNvSpPr>
          <p:nvPr>
            <p:ph idx="1"/>
          </p:nvPr>
        </p:nvSpPr>
        <p:spPr>
          <a:xfrm>
            <a:off x="838200" y="1547446"/>
            <a:ext cx="10515600" cy="4945429"/>
          </a:xfrm>
        </p:spPr>
        <p:txBody>
          <a:bodyPr rtlCol="0">
            <a:normAutofit/>
          </a:bodyPr>
          <a:lstStyle/>
          <a:p>
            <a:pPr marL="0" indent="0" fontAlgn="auto">
              <a:spcAft>
                <a:spcPts val="0"/>
              </a:spcAft>
              <a:buFont typeface="Arial" panose="020B0604020202020204" pitchFamily="34" charset="0"/>
              <a:buNone/>
              <a:defRPr/>
            </a:pPr>
            <a:r>
              <a:rPr lang="en-US" sz="2400" dirty="0">
                <a:solidFill>
                  <a:prstClr val="black"/>
                </a:solidFill>
                <a:latin typeface="Alexandria" charset="0"/>
              </a:rPr>
              <a:t>Introduction</a:t>
            </a:r>
          </a:p>
          <a:p>
            <a:pPr lvl="1" fontAlgn="auto">
              <a:spcAft>
                <a:spcPts val="0"/>
              </a:spcAft>
              <a:defRPr/>
            </a:pPr>
            <a:r>
              <a:rPr lang="en-US" dirty="0">
                <a:solidFill>
                  <a:prstClr val="black"/>
                </a:solidFill>
                <a:latin typeface="Alexandria" charset="0"/>
              </a:rPr>
              <a:t>Introduction to topics we will cover in this course.</a:t>
            </a:r>
          </a:p>
          <a:p>
            <a:pPr lvl="1">
              <a:defRPr/>
            </a:pPr>
            <a:r>
              <a:rPr lang="en-US" dirty="0">
                <a:solidFill>
                  <a:prstClr val="black"/>
                </a:solidFill>
                <a:latin typeface="Alexandria" charset="0"/>
              </a:rPr>
              <a:t>Academic Services and Systems for </a:t>
            </a:r>
            <a:r>
              <a:rPr lang="en-US" dirty="0" err="1">
                <a:solidFill>
                  <a:prstClr val="black"/>
                </a:solidFill>
                <a:latin typeface="Alexandria" charset="0"/>
              </a:rPr>
              <a:t>MidOcean</a:t>
            </a:r>
            <a:r>
              <a:rPr lang="en-US" dirty="0">
                <a:solidFill>
                  <a:prstClr val="black"/>
                </a:solidFill>
                <a:latin typeface="Alexandria" charset="0"/>
              </a:rPr>
              <a:t> University Students</a:t>
            </a:r>
          </a:p>
          <a:p>
            <a:pPr lvl="1" fontAlgn="auto">
              <a:spcAft>
                <a:spcPts val="0"/>
              </a:spcAft>
              <a:defRPr/>
            </a:pPr>
            <a:r>
              <a:rPr lang="en-US" dirty="0">
                <a:solidFill>
                  <a:prstClr val="black"/>
                </a:solidFill>
                <a:latin typeface="Alexandria" charset="0"/>
              </a:rPr>
              <a:t>High-level overview to build a roadmap.</a:t>
            </a:r>
          </a:p>
          <a:p>
            <a:pPr marL="0" indent="0" fontAlgn="auto">
              <a:spcAft>
                <a:spcPts val="0"/>
              </a:spcAft>
              <a:buFont typeface="Arial" panose="020B0604020202020204" pitchFamily="34" charset="0"/>
              <a:buNone/>
              <a:defRPr/>
            </a:pPr>
            <a:r>
              <a:rPr lang="en-US" sz="2400" dirty="0">
                <a:solidFill>
                  <a:prstClr val="black"/>
                </a:solidFill>
                <a:latin typeface="Alexandria" charset="0"/>
              </a:rPr>
              <a:t>Chapter Overviews</a:t>
            </a:r>
          </a:p>
          <a:p>
            <a:pPr lvl="1">
              <a:lnSpc>
                <a:spcPct val="124000"/>
              </a:lnSpc>
              <a:defRPr/>
            </a:pPr>
            <a:r>
              <a:rPr lang="en-US" b="1" dirty="0">
                <a:solidFill>
                  <a:prstClr val="black"/>
                </a:solidFill>
                <a:latin typeface="Alexandria" charset="0"/>
              </a:rPr>
              <a:t>a. Chapter 1: I</a:t>
            </a:r>
            <a:r>
              <a:rPr lang="en-GB" b="1" dirty="0" err="1">
                <a:solidFill>
                  <a:prstClr val="black"/>
                </a:solidFill>
                <a:latin typeface="Alexandria" charset="0"/>
              </a:rPr>
              <a:t>ntroduction</a:t>
            </a:r>
            <a:r>
              <a:rPr lang="en-GB" b="1" dirty="0">
                <a:solidFill>
                  <a:prstClr val="black"/>
                </a:solidFill>
                <a:latin typeface="Alexandria" charset="0"/>
              </a:rPr>
              <a:t> to Machine Learning and Finance </a:t>
            </a:r>
            <a:r>
              <a:rPr lang="en-US" dirty="0">
                <a:solidFill>
                  <a:prstClr val="black"/>
                </a:solidFill>
                <a:latin typeface="Alexandria" charset="0"/>
              </a:rPr>
              <a:t>- Explore how machine learning is applied in finance and understand the life cycle of data-driven solutions, including key financial data types and sources.</a:t>
            </a:r>
          </a:p>
          <a:p>
            <a:pPr lvl="1">
              <a:lnSpc>
                <a:spcPct val="124000"/>
              </a:lnSpc>
              <a:defRPr/>
            </a:pPr>
            <a:r>
              <a:rPr lang="en-US" b="1" dirty="0">
                <a:solidFill>
                  <a:prstClr val="black"/>
                </a:solidFill>
                <a:latin typeface="Alexandria" charset="0"/>
              </a:rPr>
              <a:t>b. Chapter 2: Data Preparation I</a:t>
            </a:r>
            <a:r>
              <a:rPr lang="en-US" dirty="0">
                <a:solidFill>
                  <a:prstClr val="black"/>
                </a:solidFill>
                <a:latin typeface="Alexandria" charset="0"/>
              </a:rPr>
              <a:t> - Learn how to clean and preprocess financial data to ensure it’s accurate, consistent, and ready for analysis.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83F5E93E-116B-F11A-322E-A4539ECB6A68}"/>
              </a:ext>
            </a:extLst>
          </p:cNvPr>
          <p:cNvSpPr>
            <a:spLocks noGrp="1" noChangeArrowheads="1"/>
          </p:cNvSpPr>
          <p:nvPr>
            <p:ph type="title"/>
          </p:nvPr>
        </p:nvSpPr>
        <p:spPr/>
        <p:txBody>
          <a:bodyPr>
            <a:normAutofit/>
          </a:bodyPr>
          <a:lstStyle/>
          <a:p>
            <a:pPr marL="457200" lvl="1" algn="l" rtl="0">
              <a:lnSpc>
                <a:spcPct val="90000"/>
              </a:lnSpc>
              <a:spcBef>
                <a:spcPts val="500"/>
              </a:spcBef>
              <a:defRPr/>
            </a:pPr>
            <a:r>
              <a:rPr lang="en-US" altLang="en-US" sz="4000" kern="1200" dirty="0">
                <a:solidFill>
                  <a:prstClr val="black"/>
                </a:solidFill>
                <a:latin typeface="Alexandria" charset="0"/>
                <a:ea typeface="+mn-ea"/>
                <a:cs typeface="+mn-cs"/>
              </a:rPr>
              <a:t>Agenda</a:t>
            </a:r>
          </a:p>
        </p:txBody>
      </p:sp>
      <p:sp>
        <p:nvSpPr>
          <p:cNvPr id="3" name="Content Placeholder 2">
            <a:extLst>
              <a:ext uri="{FF2B5EF4-FFF2-40B4-BE49-F238E27FC236}">
                <a16:creationId xmlns:a16="http://schemas.microsoft.com/office/drawing/2014/main" id="{5D30D4B4-1758-294B-5F39-4B458EA40F63}"/>
              </a:ext>
            </a:extLst>
          </p:cNvPr>
          <p:cNvSpPr>
            <a:spLocks noGrp="1"/>
          </p:cNvSpPr>
          <p:nvPr>
            <p:ph idx="1"/>
          </p:nvPr>
        </p:nvSpPr>
        <p:spPr>
          <a:xfrm>
            <a:off x="838200" y="1547446"/>
            <a:ext cx="10515600" cy="4945429"/>
          </a:xfrm>
        </p:spPr>
        <p:txBody>
          <a:bodyPr rtlCol="0">
            <a:normAutofit/>
          </a:bodyPr>
          <a:lstStyle/>
          <a:p>
            <a:pPr lvl="1">
              <a:defRPr/>
            </a:pPr>
            <a:r>
              <a:rPr lang="en-US" b="1" dirty="0">
                <a:solidFill>
                  <a:prstClr val="black"/>
                </a:solidFill>
                <a:latin typeface="Alexandria" charset="0"/>
              </a:rPr>
              <a:t>c. Chapter 3: Data Processing and Feature Engineering II </a:t>
            </a:r>
            <a:r>
              <a:rPr lang="en-US" dirty="0">
                <a:solidFill>
                  <a:prstClr val="black"/>
                </a:solidFill>
                <a:latin typeface="Alexandria" charset="0"/>
              </a:rPr>
              <a:t>- Discover techniques to integrate multiple datasets and transform features for better model performance.</a:t>
            </a:r>
          </a:p>
          <a:p>
            <a:pPr lvl="1">
              <a:defRPr/>
            </a:pPr>
            <a:r>
              <a:rPr lang="en-US" b="1" dirty="0">
                <a:solidFill>
                  <a:prstClr val="black"/>
                </a:solidFill>
                <a:latin typeface="Alexandria" charset="0"/>
              </a:rPr>
              <a:t>d. Chapter 4:</a:t>
            </a:r>
            <a:r>
              <a:rPr lang="en-GB" b="1" dirty="0">
                <a:solidFill>
                  <a:prstClr val="black"/>
                </a:solidFill>
                <a:latin typeface="Alexandria" charset="0"/>
              </a:rPr>
              <a:t> Statistical Foundations for Data Science</a:t>
            </a:r>
            <a:r>
              <a:rPr lang="en-GB" dirty="0">
                <a:solidFill>
                  <a:prstClr val="black"/>
                </a:solidFill>
                <a:latin typeface="Alexandria" charset="0"/>
              </a:rPr>
              <a:t> -</a:t>
            </a:r>
            <a:r>
              <a:rPr lang="en-US" dirty="0">
                <a:solidFill>
                  <a:prstClr val="black"/>
                </a:solidFill>
                <a:latin typeface="Alexandria" charset="0"/>
              </a:rPr>
              <a:t> Understand the statistical methods and visualization tools used to summarize, explore, and interpret financial data.</a:t>
            </a:r>
          </a:p>
          <a:p>
            <a:pPr lvl="1">
              <a:defRPr/>
            </a:pPr>
            <a:r>
              <a:rPr lang="en-US" b="1" dirty="0">
                <a:solidFill>
                  <a:prstClr val="black"/>
                </a:solidFill>
                <a:latin typeface="Alexandria" charset="0"/>
              </a:rPr>
              <a:t>e. Chapter 5: Supervised Learning Fundamentals </a:t>
            </a:r>
            <a:r>
              <a:rPr lang="en-US" dirty="0">
                <a:solidFill>
                  <a:prstClr val="black"/>
                </a:solidFill>
                <a:latin typeface="Alexandria" charset="0"/>
              </a:rPr>
              <a:t>- Learn how to train models to predict financial outcomes using classification and regression techniques.</a:t>
            </a:r>
          </a:p>
          <a:p>
            <a:pPr lvl="1">
              <a:defRPr/>
            </a:pPr>
            <a:r>
              <a:rPr lang="en-US" b="1" dirty="0">
                <a:solidFill>
                  <a:prstClr val="black"/>
                </a:solidFill>
                <a:latin typeface="Alexandria" charset="0"/>
              </a:rPr>
              <a:t>f. </a:t>
            </a:r>
            <a:r>
              <a:rPr lang="en-US" altLang="en-US" b="1" dirty="0">
                <a:solidFill>
                  <a:prstClr val="black"/>
                </a:solidFill>
                <a:latin typeface="Alexandria" charset="0"/>
              </a:rPr>
              <a:t>Chapter 6: Decision Trees and Random Forests </a:t>
            </a:r>
            <a:r>
              <a:rPr lang="en-US" altLang="en-US" dirty="0">
                <a:solidFill>
                  <a:prstClr val="black"/>
                </a:solidFill>
                <a:latin typeface="Alexandria" charset="0"/>
              </a:rPr>
              <a:t>- Explore tree-based algorithms for prediction, risk assessment, and decision-making in finance.</a:t>
            </a:r>
          </a:p>
          <a:p>
            <a:pPr lvl="1">
              <a:defRPr/>
            </a:pPr>
            <a:r>
              <a:rPr lang="en-US" altLang="en-US" b="1" dirty="0">
                <a:solidFill>
                  <a:prstClr val="black"/>
                </a:solidFill>
                <a:latin typeface="Alexandria" charset="0"/>
              </a:rPr>
              <a:t>g. Chapter 7: Association Rule Learning and Naïve Bayes</a:t>
            </a:r>
            <a:r>
              <a:rPr lang="en-US" altLang="en-US" dirty="0">
                <a:solidFill>
                  <a:prstClr val="black"/>
                </a:solidFill>
                <a:latin typeface="Alexandria" charset="0"/>
              </a:rPr>
              <a:t> - Discover patterns in data and predict outcomes using probabilities for applications like fraud detection and market analysis.</a:t>
            </a:r>
          </a:p>
          <a:p>
            <a:pPr>
              <a:defRPr/>
            </a:pPr>
            <a:endParaRPr lang="en-US" sz="2400" dirty="0">
              <a:latin typeface="Söhne"/>
            </a:endParaRPr>
          </a:p>
        </p:txBody>
      </p:sp>
    </p:spTree>
    <p:extLst>
      <p:ext uri="{BB962C8B-B14F-4D97-AF65-F5344CB8AC3E}">
        <p14:creationId xmlns:p14="http://schemas.microsoft.com/office/powerpoint/2010/main" val="4199258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a:extLst>
              <a:ext uri="{FF2B5EF4-FFF2-40B4-BE49-F238E27FC236}">
                <a16:creationId xmlns:a16="http://schemas.microsoft.com/office/drawing/2014/main" id="{D7174AC0-28F4-61B0-36FE-F056BF41A540}"/>
              </a:ext>
            </a:extLst>
          </p:cNvPr>
          <p:cNvSpPr>
            <a:spLocks noGrp="1" noChangeArrowheads="1"/>
          </p:cNvSpPr>
          <p:nvPr>
            <p:ph type="title"/>
          </p:nvPr>
        </p:nvSpPr>
        <p:spPr/>
        <p:txBody>
          <a:bodyPr>
            <a:normAutofit/>
          </a:bodyPr>
          <a:lstStyle/>
          <a:p>
            <a:pPr>
              <a:buFont typeface="Arial" panose="020B0604020202020204" pitchFamily="34" charset="0"/>
            </a:pPr>
            <a:r>
              <a:rPr lang="en-US" altLang="en-US" sz="4000" dirty="0">
                <a:solidFill>
                  <a:prstClr val="black"/>
                </a:solidFill>
                <a:latin typeface="Alexandria" charset="0"/>
                <a:ea typeface="+mn-ea"/>
                <a:cs typeface="+mn-cs"/>
              </a:rPr>
              <a:t>Agenda</a:t>
            </a:r>
          </a:p>
        </p:txBody>
      </p:sp>
      <p:sp>
        <p:nvSpPr>
          <p:cNvPr id="5123" name="Content Placeholder 2">
            <a:extLst>
              <a:ext uri="{FF2B5EF4-FFF2-40B4-BE49-F238E27FC236}">
                <a16:creationId xmlns:a16="http://schemas.microsoft.com/office/drawing/2014/main" id="{0B317717-19C8-CB7B-1C52-237F083389F1}"/>
              </a:ext>
            </a:extLst>
          </p:cNvPr>
          <p:cNvSpPr>
            <a:spLocks noGrp="1" noChangeArrowheads="1"/>
          </p:cNvSpPr>
          <p:nvPr>
            <p:ph idx="1"/>
          </p:nvPr>
        </p:nvSpPr>
        <p:spPr>
          <a:xfrm>
            <a:off x="838200" y="1600542"/>
            <a:ext cx="10515600" cy="4351338"/>
          </a:xfrm>
        </p:spPr>
        <p:txBody>
          <a:bodyPr>
            <a:normAutofit fontScale="92500" lnSpcReduction="10000"/>
          </a:bodyPr>
          <a:lstStyle/>
          <a:p>
            <a:pPr marL="457200" lvl="1" indent="0">
              <a:buNone/>
            </a:pPr>
            <a:endParaRPr lang="en-US" altLang="en-US" dirty="0">
              <a:latin typeface="Söhne"/>
            </a:endParaRPr>
          </a:p>
          <a:p>
            <a:pPr lvl="1"/>
            <a:r>
              <a:rPr lang="en-US" altLang="en-US" sz="2600" b="1" dirty="0">
                <a:solidFill>
                  <a:prstClr val="black"/>
                </a:solidFill>
                <a:latin typeface="Alexandria" charset="0"/>
              </a:rPr>
              <a:t>h. Chapter 8: Unsupervised Learning in Finance </a:t>
            </a:r>
            <a:r>
              <a:rPr lang="en-US" altLang="en-US" sz="2600" dirty="0">
                <a:solidFill>
                  <a:prstClr val="black"/>
                </a:solidFill>
                <a:latin typeface="Alexandria" charset="0"/>
              </a:rPr>
              <a:t>- Understand how to group financial data into patterns or segments without labeled outcomes.</a:t>
            </a:r>
          </a:p>
          <a:p>
            <a:pPr lvl="1">
              <a:lnSpc>
                <a:spcPct val="114000"/>
              </a:lnSpc>
            </a:pPr>
            <a:r>
              <a:rPr lang="en-US" altLang="en-US" sz="2600" b="1" dirty="0" err="1">
                <a:solidFill>
                  <a:prstClr val="black"/>
                </a:solidFill>
                <a:latin typeface="Alexandria" charset="0"/>
              </a:rPr>
              <a:t>i</a:t>
            </a:r>
            <a:r>
              <a:rPr lang="en-US" altLang="en-US" sz="2600" b="1" dirty="0">
                <a:solidFill>
                  <a:prstClr val="black"/>
                </a:solidFill>
                <a:latin typeface="Alexandria" charset="0"/>
              </a:rPr>
              <a:t>. Chapter 9: Time Series Analysis I </a:t>
            </a:r>
            <a:r>
              <a:rPr lang="en-US" altLang="en-US" sz="2600" dirty="0">
                <a:solidFill>
                  <a:prstClr val="black"/>
                </a:solidFill>
                <a:latin typeface="Alexandria" charset="0"/>
              </a:rPr>
              <a:t>– Models and Forecasting: Explore methods to analyze and predict financial data that changes over time, like stock prices or sales.</a:t>
            </a:r>
          </a:p>
          <a:p>
            <a:pPr lvl="1">
              <a:lnSpc>
                <a:spcPct val="114000"/>
              </a:lnSpc>
            </a:pPr>
            <a:r>
              <a:rPr lang="en-US" altLang="en-US" sz="2600" b="1" dirty="0">
                <a:solidFill>
                  <a:prstClr val="black"/>
                </a:solidFill>
                <a:latin typeface="Alexandria" charset="0"/>
              </a:rPr>
              <a:t>j. Chapter 10: Time Series Analysis II </a:t>
            </a:r>
            <a:r>
              <a:rPr lang="en-US" altLang="en-US" sz="2600" dirty="0">
                <a:solidFill>
                  <a:prstClr val="black"/>
                </a:solidFill>
                <a:latin typeface="Alexandria" charset="0"/>
              </a:rPr>
              <a:t>– Models and Forecasting:</a:t>
            </a:r>
            <a:br>
              <a:rPr lang="en-US" altLang="en-US" sz="2600" dirty="0">
                <a:solidFill>
                  <a:prstClr val="black"/>
                </a:solidFill>
                <a:latin typeface="Alexandria" charset="0"/>
              </a:rPr>
            </a:br>
            <a:r>
              <a:rPr lang="en-US" altLang="en-US" sz="2600" dirty="0">
                <a:solidFill>
                  <a:prstClr val="black"/>
                </a:solidFill>
                <a:latin typeface="Alexandria" charset="0"/>
              </a:rPr>
              <a:t>Continue learning advanced time series techniques for accurate forecasting and trend analysis in finance.</a:t>
            </a:r>
          </a:p>
          <a:p>
            <a:pPr marL="0" indent="0">
              <a:buNone/>
            </a:pPr>
            <a:r>
              <a:rPr lang="en-US" altLang="en-US" sz="2600" dirty="0">
                <a:solidFill>
                  <a:prstClr val="black"/>
                </a:solidFill>
                <a:latin typeface="Alexandria" charset="0"/>
              </a:rPr>
              <a:t>Course Roadmap &amp; Expectations  </a:t>
            </a:r>
          </a:p>
          <a:p>
            <a:pPr marL="0" indent="0">
              <a:buFont typeface="Arial" panose="020B0604020202020204" pitchFamily="34" charset="0"/>
              <a:buNone/>
            </a:pPr>
            <a:r>
              <a:rPr lang="en-US" altLang="en-US" sz="2600" dirty="0">
                <a:solidFill>
                  <a:prstClr val="black"/>
                </a:solidFill>
                <a:latin typeface="Alexandria" charset="0"/>
              </a:rPr>
              <a:t>Closing Remarks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227348" y="792927"/>
            <a:ext cx="11737304" cy="569386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البوابة الأكاديمية</a:t>
            </a: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تُتيح جامعة ميدأوشن للطلاب الحصول على العديد من الخدمات من خلال الدخول إلى البوابة الأكاديمية، حيث يمكن من خلالها التقدم للدراسة بالجامعة، ومتابعة الإدارة لطلبات التقدم، والتواصل مع المتقدمين بشأن استكمال إجراءات القبول والتسجيل، وحفظ بيانات الدفع ومراجعتها، فضلًا عن نشر درجات الطلاب والمعدل التراكمي النهائي في نهاية الفصل الدراسي</a:t>
            </a:r>
            <a:r>
              <a:rPr kumimoji="0" lang="ar-AE"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كما يمكن من خلال </a:t>
            </a:r>
            <a:r>
              <a:rPr kumimoji="0" lang="ar-JO"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خدمات البوابة الأكاديمية:</a:t>
            </a: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حذف وإضافة المقررات</a:t>
            </a:r>
            <a:endParaRPr kumimoji="0" lang="ar-AE"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البحث عن جداول المقررات</a:t>
            </a:r>
            <a:endParaRPr kumimoji="0" lang="ar-AE"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استعراض الجدول الدراسي بشكل مفصل. </a:t>
            </a:r>
            <a:endParaRPr kumimoji="0" lang="ar-AE"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الاطلاع على الدرجات النهائية للمقررات المسجلة للطالب. </a:t>
            </a:r>
            <a:endParaRPr kumimoji="0" lang="ar-AE"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AE"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البوابة التعليمي</a:t>
            </a:r>
            <a:r>
              <a:rPr kumimoji="0" lang="ar-AE" sz="20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ة</a:t>
            </a:r>
            <a:endParaRPr kumimoji="0" lang="en-US"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تُمثل التجمع الرئيسي بين الطلاب وأستاذ المقرر، وتُقدم العديد من الخدمات التعليمية للطلاب </a:t>
            </a:r>
            <a:r>
              <a:rPr kumimoji="0" lang="ar-AE"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منها:</a:t>
            </a:r>
            <a:endParaRPr kumimoji="0" lang="ar-JO"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الوصول للمقررات الدراسية، حيث يمكن للطلاب قراءة المقررات الدراسية وتحميلها </a:t>
            </a:r>
            <a:r>
              <a:rPr kumimoji="0" lang="ar-AE"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r>
              <a:rPr kumimoji="0" lang="en-US"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الفصول الافتراضية التي يلتقي من خلالها أستاذ المقرر بالطلاب لشرح المحاضرات، إلى جانب التواصل المباشر والفعال معهم، والرد على أسئلتهم.</a:t>
            </a: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حلقة تبادل المعلومات، حيث يمكن للطلاب من خلال منصة </a:t>
            </a:r>
            <a:r>
              <a:rPr kumimoji="0" lang="en-US"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Moodle </a:t>
            </a:r>
            <a:r>
              <a:rPr kumimoji="0" lang="ar-JO"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الوصول إلى الأنشطة اللامنهجية التي تقدمها الجامعة.</a:t>
            </a: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تتيح البوابة التعليمية الوصول إلى الكتب الإلكترونية التي تساعد الطلاب في حل الأنشطة والواجبات الدراسية.</a:t>
            </a: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إجراء الاختبارات القصيرة التي تعبر عن انتظام الطلاب في الدراسة، فضلًا عن تقديم الواجبات والأبحاث، وعقد الاختبارات الفصلية والنهائية.</a:t>
            </a:r>
          </a:p>
        </p:txBody>
      </p:sp>
      <p:sp>
        <p:nvSpPr>
          <p:cNvPr id="11" name="TextBox 10">
            <a:extLst>
              <a:ext uri="{FF2B5EF4-FFF2-40B4-BE49-F238E27FC236}">
                <a16:creationId xmlns:a16="http://schemas.microsoft.com/office/drawing/2014/main" id="{297B7998-17E6-3E87-9ED2-6583F12DCA42}"/>
              </a:ext>
            </a:extLst>
          </p:cNvPr>
          <p:cNvSpPr txBox="1"/>
          <p:nvPr/>
        </p:nvSpPr>
        <p:spPr>
          <a:xfrm>
            <a:off x="200336" y="3032244"/>
            <a:ext cx="3960440" cy="369332"/>
          </a:xfrm>
          <a:prstGeom prst="rect">
            <a:avLst/>
          </a:prstGeom>
          <a:noFill/>
          <a:ln>
            <a:solidFill>
              <a:srgbClr val="00B0F0"/>
            </a:solidFill>
          </a:ln>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1800" b="1" i="0" u="none" strike="noStrike" kern="0" cap="none" spc="0" normalizeH="0" baseline="0" noProof="0" dirty="0">
                <a:ln>
                  <a:noFill/>
                </a:ln>
                <a:solidFill>
                  <a:srgbClr val="00B0F0"/>
                </a:solidFill>
                <a:effectLst/>
                <a:uLnTx/>
                <a:uFillTx/>
                <a:latin typeface="Arial"/>
                <a:cs typeface="Arial"/>
                <a:sym typeface="Arial"/>
                <a:hlinkClick r:id="rId3">
                  <a:extLst>
                    <a:ext uri="{A12FA001-AC4F-418D-AE19-62706E023703}">
                      <ahyp:hlinkClr xmlns:ahyp="http://schemas.microsoft.com/office/drawing/2018/hyperlinkcolor" val="tx"/>
                    </a:ext>
                  </a:extLst>
                </a:hlinkClick>
              </a:rPr>
              <a:t>تسجيل الدخول | خدمات ميدأوشن </a:t>
            </a:r>
            <a:r>
              <a:rPr kumimoji="0" lang="en-US" sz="1800" b="1" i="0" u="none" strike="noStrike" kern="0" cap="none" spc="0" normalizeH="0" baseline="0" noProof="0" dirty="0">
                <a:ln>
                  <a:noFill/>
                </a:ln>
                <a:solidFill>
                  <a:srgbClr val="00B0F0"/>
                </a:solidFill>
                <a:effectLst/>
                <a:uLnTx/>
                <a:uFillTx/>
                <a:latin typeface="Arial"/>
                <a:cs typeface="Arial"/>
                <a:sym typeface="Arial"/>
                <a:hlinkClick r:id="rId3">
                  <a:extLst>
                    <a:ext uri="{A12FA001-AC4F-418D-AE19-62706E023703}">
                      <ahyp:hlinkClr xmlns:ahyp="http://schemas.microsoft.com/office/drawing/2018/hyperlinkcolor" val="tx"/>
                    </a:ext>
                  </a:extLst>
                </a:hlinkClick>
              </a:rPr>
              <a:t> </a:t>
            </a:r>
            <a:r>
              <a:rPr kumimoji="0" lang="en-GB" sz="1800" b="1" i="0" u="none" strike="noStrike" kern="0" cap="none" spc="0" normalizeH="0" baseline="0" noProof="0" dirty="0">
                <a:ln>
                  <a:noFill/>
                </a:ln>
                <a:solidFill>
                  <a:srgbClr val="00B0F0"/>
                </a:solidFill>
                <a:effectLst/>
                <a:uLnTx/>
                <a:uFillTx/>
                <a:latin typeface="Arial"/>
                <a:cs typeface="Arial"/>
                <a:sym typeface="Arial"/>
                <a:hlinkClick r:id="rId3">
                  <a:extLst>
                    <a:ext uri="{A12FA001-AC4F-418D-AE19-62706E023703}">
                      <ahyp:hlinkClr xmlns:ahyp="http://schemas.microsoft.com/office/drawing/2018/hyperlinkcolor" val="tx"/>
                    </a:ext>
                  </a:extLst>
                </a:hlinkClick>
              </a:rPr>
              <a:t>esu.ac.ae)</a:t>
            </a:r>
            <a:endParaRPr kumimoji="0" lang="ar-JO" sz="1800" b="1" i="0" u="none" strike="noStrike" kern="0" cap="none" spc="0" normalizeH="0" baseline="0" noProof="0" dirty="0">
              <a:ln>
                <a:noFill/>
              </a:ln>
              <a:solidFill>
                <a:srgbClr val="00B0F0"/>
              </a:solidFill>
              <a:effectLst/>
              <a:uLnTx/>
              <a:uFillTx/>
              <a:latin typeface="Arial"/>
              <a:cs typeface="Arial"/>
              <a:sym typeface="Arial"/>
            </a:endParaRPr>
          </a:p>
        </p:txBody>
      </p:sp>
      <p:sp>
        <p:nvSpPr>
          <p:cNvPr id="15" name="TextBox 14">
            <a:extLst>
              <a:ext uri="{FF2B5EF4-FFF2-40B4-BE49-F238E27FC236}">
                <a16:creationId xmlns:a16="http://schemas.microsoft.com/office/drawing/2014/main" id="{136C1CF9-FEB7-7D21-E8DA-FC0F71D13BA2}"/>
              </a:ext>
            </a:extLst>
          </p:cNvPr>
          <p:cNvSpPr txBox="1"/>
          <p:nvPr/>
        </p:nvSpPr>
        <p:spPr>
          <a:xfrm>
            <a:off x="250620" y="6446932"/>
            <a:ext cx="5845380" cy="369332"/>
          </a:xfrm>
          <a:prstGeom prst="rect">
            <a:avLst/>
          </a:prstGeom>
          <a:noFill/>
          <a:ln>
            <a:solidFill>
              <a:srgbClr val="00B0F0"/>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800" b="1" i="0" u="none" strike="noStrike" kern="0" cap="none" spc="0" normalizeH="0" baseline="0" noProof="0" dirty="0">
                <a:ln>
                  <a:noFill/>
                </a:ln>
                <a:solidFill>
                  <a:srgbClr val="00B0F0"/>
                </a:solidFill>
                <a:effectLst/>
                <a:uLnTx/>
                <a:uFillTx/>
                <a:latin typeface="Arial"/>
                <a:cs typeface="Arial"/>
                <a:sym typeface="Arial"/>
                <a:hlinkClick r:id="rId4">
                  <a:extLst>
                    <a:ext uri="{A12FA001-AC4F-418D-AE19-62706E023703}">
                      <ahyp:hlinkClr xmlns:ahyp="http://schemas.microsoft.com/office/drawing/2018/hyperlinkcolor" val="tx"/>
                    </a:ext>
                  </a:extLst>
                </a:hlinkClick>
              </a:rPr>
              <a:t>Midocean University: Log in to the site (esu.ac.ae)</a:t>
            </a:r>
            <a:endParaRPr kumimoji="0" lang="ar-JO" sz="1800" b="1" i="0" u="none" strike="noStrike" kern="0" cap="none" spc="0" normalizeH="0" baseline="0" noProof="0" dirty="0">
              <a:ln>
                <a:noFill/>
              </a:ln>
              <a:solidFill>
                <a:srgbClr val="00B0F0"/>
              </a:solidFill>
              <a:effectLst/>
              <a:uLnTx/>
              <a:uFillTx/>
              <a:latin typeface="Arial"/>
              <a:cs typeface="Arial"/>
              <a:sym typeface="Arial"/>
            </a:endParaRPr>
          </a:p>
        </p:txBody>
      </p:sp>
    </p:spTree>
    <p:custDataLst>
      <p:tags r:id="rId1"/>
    </p:custDataLst>
    <p:extLst>
      <p:ext uri="{BB962C8B-B14F-4D97-AF65-F5344CB8AC3E}">
        <p14:creationId xmlns:p14="http://schemas.microsoft.com/office/powerpoint/2010/main" val="34899794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BEFA4815-8D55-E374-BC13-D48911AA15E8}"/>
              </a:ext>
            </a:extLst>
          </p:cNvPr>
          <p:cNvSpPr txBox="1"/>
          <p:nvPr/>
        </p:nvSpPr>
        <p:spPr>
          <a:xfrm>
            <a:off x="635224" y="663855"/>
            <a:ext cx="10873208" cy="5672579"/>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
                <a:srgbClr val="000000"/>
              </a:buClr>
              <a:buSzTx/>
              <a:buFont typeface="Arial"/>
              <a:buNone/>
              <a:tabLst/>
              <a:defRPr/>
            </a:pPr>
            <a:endPar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ctr"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نظام التذاكر</a:t>
            </a:r>
            <a:endParaRPr kumimoji="0" lang="ar-AE" sz="24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endParaRPr>
          </a:p>
          <a:p>
            <a:pPr marL="0" marR="0" lvl="0" indent="0" algn="ctr" defTabSz="914400" rtl="1" eaLnBrk="1" fontAlgn="auto" latinLnBrk="0" hangingPunct="1">
              <a:lnSpc>
                <a:spcPct val="150000"/>
              </a:lnSpc>
              <a:spcBef>
                <a:spcPts val="0"/>
              </a:spcBef>
              <a:spcAft>
                <a:spcPts val="0"/>
              </a:spcAft>
              <a:buClr>
                <a:srgbClr val="000000"/>
              </a:buClr>
              <a:buSzTx/>
              <a:buFont typeface="Arial"/>
              <a:buNone/>
              <a:tabLst/>
              <a:defRPr/>
            </a:pPr>
            <a:endPar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r" defTabSz="914400" rtl="1" eaLnBrk="1" fontAlgn="auto" latinLnBrk="0" hangingPunct="1">
              <a:lnSpc>
                <a:spcPct val="150000"/>
              </a:lnSpc>
              <a:spcBef>
                <a:spcPts val="0"/>
              </a:spcBef>
              <a:spcAft>
                <a:spcPts val="0"/>
              </a:spcAft>
              <a:buClr>
                <a:srgbClr val="000000"/>
              </a:buClr>
              <a:buSzTx/>
              <a:buFont typeface="Arial"/>
              <a:buNone/>
              <a:tabLst/>
              <a:defRPr/>
            </a:pPr>
            <a:r>
              <a:rPr kumimoji="0" lang="ar-AE"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يعد نظام التذاكر</a:t>
            </a: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الآلية التي يمكن للطلاب من خلالها التواصل مع الجامعة، </a:t>
            </a:r>
            <a:r>
              <a:rPr kumimoji="0" lang="ar-AE"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ومع أعضاء هيئة التدريس، </a:t>
            </a: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وتقديم الطلبات والاستفسارات.</a:t>
            </a:r>
          </a:p>
          <a:p>
            <a:pPr marL="0" marR="0" lvl="0" indent="0" algn="r"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خطوات فتح التذاكر:</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التوجه إلى البوابة الأكاديمية، والدخول من خلال كتابة اسم المستخدم وكلمة السر.</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النقر على خيار تذكرة، ثم الضغط على فتح تذكرة جديدة.</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اختيار القسم المهني بالتذكرة، ثم كتابة الموضوع الرئيسي، والتفاصيل في الخانة المخصصة لذلك.</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يمكن إرفاق الملفات من خلال الضغط على أيقونة الملف المرفق.</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الضغط على فتح تذكرة، ثم سيصلك رسالة إلكترونية توضح حالة التذكرة وآلية متابعتها</a:t>
            </a:r>
          </a:p>
        </p:txBody>
      </p:sp>
    </p:spTree>
    <p:extLst>
      <p:ext uri="{BB962C8B-B14F-4D97-AF65-F5344CB8AC3E}">
        <p14:creationId xmlns:p14="http://schemas.microsoft.com/office/powerpoint/2010/main" val="42708240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471CA4F2-64D9-E475-75FA-1FCEA3F301F9}"/>
              </a:ext>
            </a:extLst>
          </p:cNvPr>
          <p:cNvSpPr txBox="1"/>
          <p:nvPr/>
        </p:nvSpPr>
        <p:spPr>
          <a:xfrm>
            <a:off x="676470" y="823918"/>
            <a:ext cx="10041395" cy="400110"/>
          </a:xfrm>
          <a:prstGeom prst="rect">
            <a:avLst/>
          </a:prstGeom>
          <a:noFill/>
        </p:spPr>
        <p:txBody>
          <a:bodyPr wrap="square">
            <a:spAutoFit/>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التقويم الأكاديمي للفصل الدراسي الثالث للعام 2025-2026</a:t>
            </a:r>
          </a:p>
        </p:txBody>
      </p:sp>
      <p:graphicFrame>
        <p:nvGraphicFramePr>
          <p:cNvPr id="8" name="Table 7">
            <a:extLst>
              <a:ext uri="{FF2B5EF4-FFF2-40B4-BE49-F238E27FC236}">
                <a16:creationId xmlns:a16="http://schemas.microsoft.com/office/drawing/2014/main" id="{18D617B0-988C-41F9-8431-18DAC4CB9759}"/>
              </a:ext>
            </a:extLst>
          </p:cNvPr>
          <p:cNvGraphicFramePr>
            <a:graphicFrameLocks noGrp="1"/>
          </p:cNvGraphicFramePr>
          <p:nvPr/>
        </p:nvGraphicFramePr>
        <p:xfrm>
          <a:off x="647937" y="1719941"/>
          <a:ext cx="10515600" cy="3870960"/>
        </p:xfrm>
        <a:graphic>
          <a:graphicData uri="http://schemas.openxmlformats.org/drawingml/2006/table">
            <a:tbl>
              <a:tblPr rtl="1" firstRow="1" firstCol="1" bandRow="1">
                <a:tableStyleId>{5A111915-BE36-4E01-A7E5-04B1672EAD32}</a:tableStyleId>
              </a:tblPr>
              <a:tblGrid>
                <a:gridCol w="5257800">
                  <a:extLst>
                    <a:ext uri="{9D8B030D-6E8A-4147-A177-3AD203B41FA5}">
                      <a16:colId xmlns:a16="http://schemas.microsoft.com/office/drawing/2014/main" val="3983900065"/>
                    </a:ext>
                  </a:extLst>
                </a:gridCol>
                <a:gridCol w="5257800">
                  <a:extLst>
                    <a:ext uri="{9D8B030D-6E8A-4147-A177-3AD203B41FA5}">
                      <a16:colId xmlns:a16="http://schemas.microsoft.com/office/drawing/2014/main" val="3270984081"/>
                    </a:ext>
                  </a:extLst>
                </a:gridCol>
              </a:tblGrid>
              <a:tr h="0">
                <a:tc>
                  <a:txBody>
                    <a:bodyPr/>
                    <a:lstStyle/>
                    <a:p>
                      <a:pPr marL="0" marR="0" algn="ctr" rtl="0">
                        <a:lnSpc>
                          <a:spcPct val="250000"/>
                        </a:lnSpc>
                        <a:spcBef>
                          <a:spcPts val="0"/>
                        </a:spcBef>
                        <a:spcAft>
                          <a:spcPts val="0"/>
                        </a:spcAft>
                      </a:pPr>
                      <a:r>
                        <a:rPr lang="ar-SA" sz="2400" dirty="0">
                          <a:effectLst/>
                        </a:rPr>
                        <a:t>الحدث</a:t>
                      </a:r>
                      <a:endParaRPr lang="en-US" sz="2400" dirty="0">
                        <a:effectLst/>
                        <a:latin typeface="Alexandria" pitchFamily="2" charset="-78"/>
                        <a:ea typeface="Calibri" panose="020F0502020204030204" pitchFamily="34" charset="0"/>
                        <a:cs typeface="Alexandria" pitchFamily="2" charset="-78"/>
                      </a:endParaRPr>
                    </a:p>
                  </a:txBody>
                  <a:tcPr marL="9525" marR="9525" marT="9525" marB="9525" anchor="ctr">
                    <a:lnB w="12700" cap="flat" cmpd="sng" algn="ctr">
                      <a:solidFill>
                        <a:schemeClr val="tx1"/>
                      </a:solidFill>
                      <a:prstDash val="solid"/>
                      <a:round/>
                      <a:headEnd type="none" w="med" len="med"/>
                      <a:tailEnd type="none" w="med" len="med"/>
                    </a:lnB>
                  </a:tcPr>
                </a:tc>
                <a:tc>
                  <a:txBody>
                    <a:bodyPr/>
                    <a:lstStyle/>
                    <a:p>
                      <a:pPr marL="0" marR="0" algn="ctr" rtl="0">
                        <a:lnSpc>
                          <a:spcPct val="250000"/>
                        </a:lnSpc>
                        <a:spcBef>
                          <a:spcPts val="0"/>
                        </a:spcBef>
                        <a:spcAft>
                          <a:spcPts val="0"/>
                        </a:spcAft>
                      </a:pPr>
                      <a:r>
                        <a:rPr lang="ar-SA" sz="2400" dirty="0">
                          <a:effectLst/>
                        </a:rPr>
                        <a:t>التاريخ</a:t>
                      </a:r>
                      <a:endParaRPr lang="en-US" sz="2400" dirty="0">
                        <a:effectLst/>
                        <a:latin typeface="Alexandria" pitchFamily="2" charset="-78"/>
                        <a:ea typeface="Calibri" panose="020F0502020204030204" pitchFamily="34" charset="0"/>
                        <a:cs typeface="Alexandria" pitchFamily="2" charset="-78"/>
                      </a:endParaRPr>
                    </a:p>
                  </a:txBody>
                  <a:tcPr marL="9525" marR="9525" marT="9525" marB="9525"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1785854"/>
                  </a:ext>
                </a:extLst>
              </a:tr>
              <a:tr h="0">
                <a:tc>
                  <a:txBody>
                    <a:bodyPr/>
                    <a:lstStyle/>
                    <a:p>
                      <a:pPr marL="0" marR="0" algn="ctr" rtl="0">
                        <a:lnSpc>
                          <a:spcPct val="250000"/>
                        </a:lnSpc>
                        <a:spcBef>
                          <a:spcPts val="0"/>
                        </a:spcBef>
                        <a:spcAft>
                          <a:spcPts val="0"/>
                        </a:spcAft>
                      </a:pPr>
                      <a:r>
                        <a:rPr lang="ar-SA" sz="2400" dirty="0">
                          <a:effectLst/>
                        </a:rPr>
                        <a:t>بداية الفصل الدراسي</a:t>
                      </a:r>
                      <a:endParaRPr lang="en-US" sz="24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0">
                        <a:lnSpc>
                          <a:spcPct val="107000"/>
                        </a:lnSpc>
                        <a:spcBef>
                          <a:spcPts val="0"/>
                        </a:spcBef>
                        <a:spcAft>
                          <a:spcPts val="0"/>
                        </a:spcAft>
                      </a:pPr>
                      <a:r>
                        <a:rPr lang="en-US" sz="2400" b="1" dirty="0">
                          <a:effectLst/>
                        </a:rPr>
                        <a:t>04/10/2025</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6317253"/>
                  </a:ext>
                </a:extLst>
              </a:tr>
              <a:tr h="0">
                <a:tc>
                  <a:txBody>
                    <a:bodyPr/>
                    <a:lstStyle/>
                    <a:p>
                      <a:pPr marL="0" marR="0" algn="ctr" rtl="0">
                        <a:lnSpc>
                          <a:spcPct val="250000"/>
                        </a:lnSpc>
                        <a:spcBef>
                          <a:spcPts val="0"/>
                        </a:spcBef>
                        <a:spcAft>
                          <a:spcPts val="0"/>
                        </a:spcAft>
                      </a:pPr>
                      <a:r>
                        <a:rPr lang="ar-SA" sz="2400" dirty="0">
                          <a:effectLst/>
                        </a:rPr>
                        <a:t>آخر موعد للاعتذار عن الفصل أو مقرر</a:t>
                      </a:r>
                      <a:endParaRPr lang="en-US" sz="24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0">
                        <a:lnSpc>
                          <a:spcPct val="107000"/>
                        </a:lnSpc>
                        <a:spcBef>
                          <a:spcPts val="0"/>
                        </a:spcBef>
                        <a:spcAft>
                          <a:spcPts val="0"/>
                        </a:spcAft>
                      </a:pPr>
                      <a:r>
                        <a:rPr lang="en-US" sz="2400" b="1" dirty="0">
                          <a:effectLst/>
                        </a:rPr>
                        <a:t>01/11/2025</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2840729"/>
                  </a:ext>
                </a:extLst>
              </a:tr>
              <a:tr h="0">
                <a:tc>
                  <a:txBody>
                    <a:bodyPr/>
                    <a:lstStyle/>
                    <a:p>
                      <a:pPr marL="0" marR="0" algn="ctr" rtl="0">
                        <a:lnSpc>
                          <a:spcPct val="250000"/>
                        </a:lnSpc>
                        <a:spcBef>
                          <a:spcPts val="0"/>
                        </a:spcBef>
                        <a:spcAft>
                          <a:spcPts val="0"/>
                        </a:spcAft>
                      </a:pPr>
                      <a:r>
                        <a:rPr lang="ar-SA" sz="2400" dirty="0">
                          <a:effectLst/>
                        </a:rPr>
                        <a:t>بداية الاختبارات النهائية</a:t>
                      </a:r>
                      <a:endParaRPr lang="en-US" sz="24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0">
                        <a:lnSpc>
                          <a:spcPct val="107000"/>
                        </a:lnSpc>
                        <a:spcBef>
                          <a:spcPts val="0"/>
                        </a:spcBef>
                        <a:spcAft>
                          <a:spcPts val="0"/>
                        </a:spcAft>
                      </a:pPr>
                      <a:r>
                        <a:rPr lang="en-US" sz="2400" b="1" dirty="0">
                          <a:effectLst/>
                        </a:rPr>
                        <a:t>27/12/2025</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33033581"/>
                  </a:ext>
                </a:extLst>
              </a:tr>
              <a:tr h="0">
                <a:tc>
                  <a:txBody>
                    <a:bodyPr/>
                    <a:lstStyle/>
                    <a:p>
                      <a:pPr marL="0" marR="0" algn="ctr" rtl="0">
                        <a:lnSpc>
                          <a:spcPct val="250000"/>
                        </a:lnSpc>
                        <a:spcBef>
                          <a:spcPts val="0"/>
                        </a:spcBef>
                        <a:spcAft>
                          <a:spcPts val="0"/>
                        </a:spcAft>
                      </a:pPr>
                      <a:r>
                        <a:rPr lang="ar-SA" sz="2400">
                          <a:effectLst/>
                        </a:rPr>
                        <a:t>نهاية الاختبارات النهائية</a:t>
                      </a:r>
                      <a:endParaRPr lang="en-US" sz="240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0">
                        <a:lnSpc>
                          <a:spcPct val="107000"/>
                        </a:lnSpc>
                        <a:spcBef>
                          <a:spcPts val="0"/>
                        </a:spcBef>
                        <a:spcAft>
                          <a:spcPts val="0"/>
                        </a:spcAft>
                      </a:pPr>
                      <a:r>
                        <a:rPr lang="en-US" sz="2400" b="1" dirty="0">
                          <a:effectLst/>
                        </a:rPr>
                        <a:t>03/01/2026</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5025776"/>
                  </a:ext>
                </a:extLst>
              </a:tr>
            </a:tbl>
          </a:graphicData>
        </a:graphic>
      </p:graphicFrame>
    </p:spTree>
    <p:extLst>
      <p:ext uri="{BB962C8B-B14F-4D97-AF65-F5344CB8AC3E}">
        <p14:creationId xmlns:p14="http://schemas.microsoft.com/office/powerpoint/2010/main" val="24232260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0A6BA090-C730-07F2-41FB-6B492299809D}"/>
              </a:ext>
            </a:extLst>
          </p:cNvPr>
          <p:cNvSpPr txBox="1"/>
          <p:nvPr/>
        </p:nvSpPr>
        <p:spPr>
          <a:xfrm>
            <a:off x="1162794" y="429121"/>
            <a:ext cx="10041395" cy="400110"/>
          </a:xfrm>
          <a:prstGeom prst="rect">
            <a:avLst/>
          </a:prstGeom>
          <a:noFill/>
        </p:spPr>
        <p:txBody>
          <a:bodyPr wrap="square">
            <a:spAutoFit/>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a:t>
            </a: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خطط الأسابيع الدراسية للفصل الدراسي الثالث للعام 2025-2026</a:t>
            </a:r>
          </a:p>
        </p:txBody>
      </p:sp>
      <p:graphicFrame>
        <p:nvGraphicFramePr>
          <p:cNvPr id="4" name="Table 3">
            <a:extLst>
              <a:ext uri="{FF2B5EF4-FFF2-40B4-BE49-F238E27FC236}">
                <a16:creationId xmlns:a16="http://schemas.microsoft.com/office/drawing/2014/main" id="{BE036ECD-F24F-4629-8204-191825AEBD9A}"/>
              </a:ext>
            </a:extLst>
          </p:cNvPr>
          <p:cNvGraphicFramePr>
            <a:graphicFrameLocks noGrp="1"/>
          </p:cNvGraphicFramePr>
          <p:nvPr>
            <p:extLst>
              <p:ext uri="{D42A27DB-BD31-4B8C-83A1-F6EECF244321}">
                <p14:modId xmlns:p14="http://schemas.microsoft.com/office/powerpoint/2010/main" val="4006777969"/>
              </p:ext>
            </p:extLst>
          </p:nvPr>
        </p:nvGraphicFramePr>
        <p:xfrm>
          <a:off x="983673" y="1080654"/>
          <a:ext cx="10220516" cy="5275700"/>
        </p:xfrm>
        <a:graphic>
          <a:graphicData uri="http://schemas.openxmlformats.org/drawingml/2006/table">
            <a:tbl>
              <a:tblPr rtl="1" firstRow="1" firstCol="1" bandRow="1">
                <a:tableStyleId>{7DF18680-E054-41AD-8BC1-D1AEF772440D}</a:tableStyleId>
              </a:tblPr>
              <a:tblGrid>
                <a:gridCol w="2593625">
                  <a:extLst>
                    <a:ext uri="{9D8B030D-6E8A-4147-A177-3AD203B41FA5}">
                      <a16:colId xmlns:a16="http://schemas.microsoft.com/office/drawing/2014/main" val="1972763491"/>
                    </a:ext>
                  </a:extLst>
                </a:gridCol>
                <a:gridCol w="4220052">
                  <a:extLst>
                    <a:ext uri="{9D8B030D-6E8A-4147-A177-3AD203B41FA5}">
                      <a16:colId xmlns:a16="http://schemas.microsoft.com/office/drawing/2014/main" val="3183804398"/>
                    </a:ext>
                  </a:extLst>
                </a:gridCol>
                <a:gridCol w="3406839">
                  <a:extLst>
                    <a:ext uri="{9D8B030D-6E8A-4147-A177-3AD203B41FA5}">
                      <a16:colId xmlns:a16="http://schemas.microsoft.com/office/drawing/2014/main" val="3115018232"/>
                    </a:ext>
                  </a:extLst>
                </a:gridCol>
              </a:tblGrid>
              <a:tr h="387824">
                <a:tc>
                  <a:txBody>
                    <a:bodyPr/>
                    <a:lstStyle/>
                    <a:p>
                      <a:pPr marL="0" marR="0" algn="ctr" rtl="0">
                        <a:lnSpc>
                          <a:spcPct val="107000"/>
                        </a:lnSpc>
                        <a:spcBef>
                          <a:spcPts val="0"/>
                        </a:spcBef>
                        <a:spcAft>
                          <a:spcPts val="0"/>
                        </a:spcAft>
                      </a:pPr>
                      <a:r>
                        <a:rPr lang="ar-SA" sz="1700" dirty="0">
                          <a:effectLst/>
                        </a:rPr>
                        <a:t>الأسبوع</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dirty="0">
                          <a:effectLst/>
                        </a:rPr>
                        <a:t>الوصف</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dirty="0">
                          <a:effectLst/>
                        </a:rPr>
                        <a:t>التاريخ</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3976740632"/>
                  </a:ext>
                </a:extLst>
              </a:tr>
              <a:tr h="324735">
                <a:tc>
                  <a:txBody>
                    <a:bodyPr/>
                    <a:lstStyle/>
                    <a:p>
                      <a:pPr marL="0" marR="0" algn="ctr" rtl="0">
                        <a:lnSpc>
                          <a:spcPct val="107000"/>
                        </a:lnSpc>
                        <a:spcBef>
                          <a:spcPts val="0"/>
                        </a:spcBef>
                        <a:spcAft>
                          <a:spcPts val="0"/>
                        </a:spcAft>
                      </a:pPr>
                      <a:r>
                        <a:rPr lang="ar-SA" sz="1700" dirty="0">
                          <a:effectLst/>
                        </a:rPr>
                        <a:t>الأسبوع 1</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محاضرة توجيهية - اختبار قصير</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04/10/2025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78299492"/>
                  </a:ext>
                </a:extLst>
              </a:tr>
              <a:tr h="324735">
                <a:tc>
                  <a:txBody>
                    <a:bodyPr/>
                    <a:lstStyle/>
                    <a:p>
                      <a:pPr marL="0" marR="0" algn="ctr" rtl="0">
                        <a:lnSpc>
                          <a:spcPct val="107000"/>
                        </a:lnSpc>
                        <a:spcBef>
                          <a:spcPts val="0"/>
                        </a:spcBef>
                        <a:spcAft>
                          <a:spcPts val="0"/>
                        </a:spcAft>
                      </a:pPr>
                      <a:r>
                        <a:rPr lang="ar-SA" sz="1700">
                          <a:effectLst/>
                        </a:rPr>
                        <a:t>الأسبوع 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محاضرة - حلقة نقاش - اختبار قصير</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11/10/2025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91485806"/>
                  </a:ext>
                </a:extLst>
              </a:tr>
              <a:tr h="324735">
                <a:tc>
                  <a:txBody>
                    <a:bodyPr/>
                    <a:lstStyle/>
                    <a:p>
                      <a:pPr marL="0" marR="0" algn="ctr" rtl="0">
                        <a:lnSpc>
                          <a:spcPct val="107000"/>
                        </a:lnSpc>
                        <a:spcBef>
                          <a:spcPts val="0"/>
                        </a:spcBef>
                        <a:spcAft>
                          <a:spcPts val="0"/>
                        </a:spcAft>
                      </a:pPr>
                      <a:r>
                        <a:rPr lang="ar-SA" sz="1700">
                          <a:effectLst/>
                        </a:rPr>
                        <a:t>الأسبوع 3</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a:effectLst/>
                        </a:rPr>
                        <a:t>محاضرة - حلقة نقاش - اختبار قصير</a:t>
                      </a:r>
                      <a:endParaRPr lang="en-US" sz="1100" b="1">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18/10/2025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1775395197"/>
                  </a:ext>
                </a:extLst>
              </a:tr>
              <a:tr h="324735">
                <a:tc>
                  <a:txBody>
                    <a:bodyPr/>
                    <a:lstStyle/>
                    <a:p>
                      <a:pPr marL="0" marR="0" algn="ctr" rtl="0">
                        <a:lnSpc>
                          <a:spcPct val="107000"/>
                        </a:lnSpc>
                        <a:spcBef>
                          <a:spcPts val="0"/>
                        </a:spcBef>
                        <a:spcAft>
                          <a:spcPts val="0"/>
                        </a:spcAft>
                      </a:pPr>
                      <a:r>
                        <a:rPr lang="ar-SA" sz="1700">
                          <a:effectLst/>
                        </a:rPr>
                        <a:t>الأسبوع 4</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محاضرة - حلقة نقاش - اختبار قصير</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a:effectLst/>
                        </a:rPr>
                        <a:t>25/10/2025</a:t>
                      </a:r>
                      <a:endParaRPr lang="en-US" sz="1800" b="1">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2300049658"/>
                  </a:ext>
                </a:extLst>
              </a:tr>
              <a:tr h="666321">
                <a:tc>
                  <a:txBody>
                    <a:bodyPr/>
                    <a:lstStyle/>
                    <a:p>
                      <a:pPr marL="0" marR="0" algn="ctr" rtl="0">
                        <a:lnSpc>
                          <a:spcPct val="107000"/>
                        </a:lnSpc>
                        <a:spcBef>
                          <a:spcPts val="0"/>
                        </a:spcBef>
                        <a:spcAft>
                          <a:spcPts val="0"/>
                        </a:spcAft>
                      </a:pPr>
                      <a:r>
                        <a:rPr lang="ar-SA" sz="1700">
                          <a:effectLst/>
                        </a:rPr>
                        <a:t>الأسبوع 5</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محاضرة - حلقة نقاش - اختبار قصيرآخر موعد للاعتذار عن الفصل أو عن مقرر</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01/11/2025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2921558809"/>
                  </a:ext>
                </a:extLst>
              </a:tr>
              <a:tr h="324735">
                <a:tc>
                  <a:txBody>
                    <a:bodyPr/>
                    <a:lstStyle/>
                    <a:p>
                      <a:pPr marL="0" marR="0" algn="ctr" rtl="0">
                        <a:lnSpc>
                          <a:spcPct val="107000"/>
                        </a:lnSpc>
                        <a:spcBef>
                          <a:spcPts val="0"/>
                        </a:spcBef>
                        <a:spcAft>
                          <a:spcPts val="0"/>
                        </a:spcAft>
                      </a:pPr>
                      <a:r>
                        <a:rPr lang="ar-SA" sz="1700">
                          <a:effectLst/>
                        </a:rPr>
                        <a:t>الأسبوع 6</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محاضرة - حلقة نقاش - اختبار قصير</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08/11/2025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1291113425"/>
                  </a:ext>
                </a:extLst>
              </a:tr>
              <a:tr h="324735">
                <a:tc>
                  <a:txBody>
                    <a:bodyPr/>
                    <a:lstStyle/>
                    <a:p>
                      <a:pPr marL="0" marR="0" algn="ctr" rtl="0">
                        <a:lnSpc>
                          <a:spcPct val="107000"/>
                        </a:lnSpc>
                        <a:spcBef>
                          <a:spcPts val="0"/>
                        </a:spcBef>
                        <a:spcAft>
                          <a:spcPts val="0"/>
                        </a:spcAft>
                      </a:pPr>
                      <a:r>
                        <a:rPr lang="ar-SA" sz="1700">
                          <a:effectLst/>
                        </a:rPr>
                        <a:t>الأسبوع 7</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a:effectLst/>
                        </a:rPr>
                        <a:t>محاضرة - حلقة نقاش - اختبار قصير</a:t>
                      </a:r>
                      <a:endParaRPr lang="en-US" sz="1100" b="1">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15/11/2025 </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1523333297"/>
                  </a:ext>
                </a:extLst>
              </a:tr>
              <a:tr h="324735">
                <a:tc>
                  <a:txBody>
                    <a:bodyPr/>
                    <a:lstStyle/>
                    <a:p>
                      <a:pPr marL="0" marR="0" algn="ctr" rtl="0">
                        <a:lnSpc>
                          <a:spcPct val="107000"/>
                        </a:lnSpc>
                        <a:spcBef>
                          <a:spcPts val="0"/>
                        </a:spcBef>
                        <a:spcAft>
                          <a:spcPts val="0"/>
                        </a:spcAft>
                      </a:pPr>
                      <a:r>
                        <a:rPr lang="ar-SA" sz="1700">
                          <a:effectLst/>
                        </a:rPr>
                        <a:t>الأسبوع 8</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محاضرة - حلقة نقاش - اختبار قصير</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22/11/2025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1579294290"/>
                  </a:ext>
                </a:extLst>
              </a:tr>
              <a:tr h="324735">
                <a:tc>
                  <a:txBody>
                    <a:bodyPr/>
                    <a:lstStyle/>
                    <a:p>
                      <a:pPr marL="0" marR="0" algn="ctr" rtl="0">
                        <a:lnSpc>
                          <a:spcPct val="107000"/>
                        </a:lnSpc>
                        <a:spcBef>
                          <a:spcPts val="0"/>
                        </a:spcBef>
                        <a:spcAft>
                          <a:spcPts val="0"/>
                        </a:spcAft>
                      </a:pPr>
                      <a:r>
                        <a:rPr lang="ar-SA" sz="1700">
                          <a:effectLst/>
                        </a:rPr>
                        <a:t>الأسبوع 9</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a:effectLst/>
                        </a:rPr>
                        <a:t>محاضرة - حلقة نقاش - اختبار قصير</a:t>
                      </a:r>
                      <a:endParaRPr lang="en-US" sz="1100" b="1">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a:effectLst/>
                        </a:rPr>
                        <a:t>29/11/2025</a:t>
                      </a:r>
                      <a:endParaRPr lang="en-US" sz="1800" b="1">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2159112262"/>
                  </a:ext>
                </a:extLst>
              </a:tr>
              <a:tr h="324735">
                <a:tc>
                  <a:txBody>
                    <a:bodyPr/>
                    <a:lstStyle/>
                    <a:p>
                      <a:pPr marL="0" marR="0" algn="ctr" rtl="0">
                        <a:lnSpc>
                          <a:spcPct val="107000"/>
                        </a:lnSpc>
                        <a:spcBef>
                          <a:spcPts val="0"/>
                        </a:spcBef>
                        <a:spcAft>
                          <a:spcPts val="0"/>
                        </a:spcAft>
                      </a:pPr>
                      <a:r>
                        <a:rPr lang="ar-SA" sz="1700">
                          <a:effectLst/>
                        </a:rPr>
                        <a:t>الأسبوع 10</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محاضرة - حلقة نقاش - اختبار قصير</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06/12/2025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1695727490"/>
                  </a:ext>
                </a:extLst>
              </a:tr>
              <a:tr h="324735">
                <a:tc>
                  <a:txBody>
                    <a:bodyPr/>
                    <a:lstStyle/>
                    <a:p>
                      <a:pPr marL="0" marR="0" algn="ctr" rtl="0">
                        <a:lnSpc>
                          <a:spcPct val="107000"/>
                        </a:lnSpc>
                        <a:spcBef>
                          <a:spcPts val="0"/>
                        </a:spcBef>
                        <a:spcAft>
                          <a:spcPts val="0"/>
                        </a:spcAft>
                      </a:pPr>
                      <a:r>
                        <a:rPr lang="ar-SA" sz="1700">
                          <a:effectLst/>
                        </a:rPr>
                        <a:t>الأسبوع 11</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a:effectLst/>
                        </a:rPr>
                        <a:t>محاضرة - حلقة نقاش - اختبار قصير</a:t>
                      </a:r>
                      <a:endParaRPr lang="en-US" sz="1100" b="1">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13/12/2025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2668115694"/>
                  </a:ext>
                </a:extLst>
              </a:tr>
              <a:tr h="324735">
                <a:tc>
                  <a:txBody>
                    <a:bodyPr/>
                    <a:lstStyle/>
                    <a:p>
                      <a:pPr marL="0" marR="0" algn="ctr" rtl="0">
                        <a:lnSpc>
                          <a:spcPct val="107000"/>
                        </a:lnSpc>
                        <a:spcBef>
                          <a:spcPts val="0"/>
                        </a:spcBef>
                        <a:spcAft>
                          <a:spcPts val="0"/>
                        </a:spcAft>
                      </a:pPr>
                      <a:r>
                        <a:rPr lang="ar-SA" sz="1700">
                          <a:effectLst/>
                        </a:rPr>
                        <a:t>الأسبوع 12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حلقة نقاش</a:t>
                      </a:r>
                      <a:r>
                        <a:rPr lang="ar-JO" sz="1700" b="1" dirty="0">
                          <a:effectLst/>
                        </a:rPr>
                        <a:t>- مراجعة شاملة</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20/12/2025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4113686984"/>
                  </a:ext>
                </a:extLst>
              </a:tr>
              <a:tr h="324735">
                <a:tc>
                  <a:txBody>
                    <a:bodyPr/>
                    <a:lstStyle/>
                    <a:p>
                      <a:pPr marL="0" marR="0" algn="ctr" rtl="0">
                        <a:lnSpc>
                          <a:spcPct val="107000"/>
                        </a:lnSpc>
                        <a:spcBef>
                          <a:spcPts val="0"/>
                        </a:spcBef>
                        <a:spcAft>
                          <a:spcPts val="0"/>
                        </a:spcAft>
                      </a:pPr>
                      <a:r>
                        <a:rPr lang="ar-SA" sz="1700" dirty="0">
                          <a:effectLst/>
                        </a:rPr>
                        <a:t>الأسبوع 13</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بداية الاختبارات النهائية</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27/12/2025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2864846776"/>
                  </a:ext>
                </a:extLst>
              </a:tr>
              <a:tr h="324735">
                <a:tc>
                  <a:txBody>
                    <a:bodyPr/>
                    <a:lstStyle/>
                    <a:p>
                      <a:pPr marL="0" marR="0" algn="ctr" rtl="0">
                        <a:lnSpc>
                          <a:spcPct val="107000"/>
                        </a:lnSpc>
                        <a:spcBef>
                          <a:spcPts val="0"/>
                        </a:spcBef>
                        <a:spcAft>
                          <a:spcPts val="0"/>
                        </a:spcAft>
                      </a:pPr>
                      <a:r>
                        <a:rPr lang="ar-SA" sz="1700" dirty="0">
                          <a:effectLst/>
                        </a:rPr>
                        <a:t>نهاية الدراسة</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نهاية الاختبارات النهائية</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03/01/2026</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750381813"/>
                  </a:ext>
                </a:extLst>
              </a:tr>
            </a:tbl>
          </a:graphicData>
        </a:graphic>
      </p:graphicFrame>
    </p:spTree>
    <p:extLst>
      <p:ext uri="{BB962C8B-B14F-4D97-AF65-F5344CB8AC3E}">
        <p14:creationId xmlns:p14="http://schemas.microsoft.com/office/powerpoint/2010/main" val="21744059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A73F530-1542-2637-793A-8A4D7E0E6BEE}"/>
              </a:ext>
            </a:extLst>
          </p:cNvPr>
          <p:cNvSpPr txBox="1"/>
          <p:nvPr/>
        </p:nvSpPr>
        <p:spPr>
          <a:xfrm>
            <a:off x="7370618" y="1270995"/>
            <a:ext cx="4670655" cy="4849213"/>
          </a:xfrm>
          <a:prstGeom prst="rect">
            <a:avLst/>
          </a:prstGeom>
          <a:ln/>
        </p:spPr>
        <p:style>
          <a:lnRef idx="1">
            <a:schemeClr val="accent4"/>
          </a:lnRef>
          <a:fillRef idx="2">
            <a:schemeClr val="accent4"/>
          </a:fillRef>
          <a:effectRef idx="1">
            <a:schemeClr val="accent4"/>
          </a:effectRef>
          <a:fontRef idx="minor">
            <a:schemeClr val="dk1"/>
          </a:fontRef>
        </p:style>
        <p:txBody>
          <a:bodyPr wrap="square">
            <a:spAutoFit/>
          </a:bodyPr>
          <a:lstStyle/>
          <a:p>
            <a:pPr marL="0" marR="0" lvl="0" indent="0" algn="ctr" defTabSz="914400" rtl="1" eaLnBrk="1" fontAlgn="auto" latinLnBrk="0" hangingPunct="1">
              <a:lnSpc>
                <a:spcPct val="100000"/>
              </a:lnSpc>
              <a:spcBef>
                <a:spcPts val="0"/>
              </a:spcBef>
              <a:spcAft>
                <a:spcPts val="1500"/>
              </a:spcAft>
              <a:buClr>
                <a:srgbClr val="000000"/>
              </a:buClr>
              <a:buSzTx/>
              <a:buFont typeface="Arial"/>
              <a:buNone/>
              <a:tabLst/>
              <a:defRPr/>
            </a:pPr>
            <a:r>
              <a:rPr kumimoji="0" lang="ar-SA"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منهجية</a:t>
            </a:r>
            <a:r>
              <a:rPr kumimoji="0" lang="en-GB"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 </a:t>
            </a:r>
            <a:r>
              <a:rPr kumimoji="0" lang="ar-SA"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التدريس</a:t>
            </a:r>
            <a:endParaRPr kumimoji="0" lang="en-GB" sz="2200" b="1" i="0" u="none" strike="noStrike" kern="0" cap="none" spc="0" normalizeH="0" baseline="0" noProof="0" dirty="0">
              <a:ln>
                <a:noFill/>
              </a:ln>
              <a:solidFill>
                <a:prstClr val="black"/>
              </a:solidFill>
              <a:effectLst/>
              <a:uLnTx/>
              <a:uFillTx/>
              <a:latin typeface="Alexandria" pitchFamily="2" charset="-78"/>
              <a:ea typeface="Calibri"/>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SA" sz="2200" b="0" i="0" u="none" strike="noStrike" kern="0" cap="none" spc="0" normalizeH="0" baseline="0" noProof="0" dirty="0">
                <a:ln>
                  <a:noFill/>
                </a:ln>
                <a:solidFill>
                  <a:srgbClr val="000000"/>
                </a:solidFill>
                <a:effectLst/>
                <a:uLnTx/>
                <a:uFillTx/>
                <a:latin typeface="Alexandria" pitchFamily="2" charset="-78"/>
                <a:ea typeface="Times New Roman"/>
                <a:cs typeface="Alexandria" pitchFamily="2" charset="-78"/>
                <a:sym typeface="Arial"/>
              </a:rPr>
              <a:t>يتم تقديم محاور البرنامج باستخدام المحاضرات المسجلة وحلقات النقاش عن بع</a:t>
            </a:r>
            <a:r>
              <a:rPr kumimoji="0" lang="ar-JO" sz="2200" b="0" i="0" u="none" strike="noStrike" kern="0" cap="none" spc="0" normalizeH="0" baseline="0" noProof="0" dirty="0">
                <a:ln>
                  <a:noFill/>
                </a:ln>
                <a:solidFill>
                  <a:srgbClr val="000000"/>
                </a:solidFill>
                <a:effectLst/>
                <a:uLnTx/>
                <a:uFillTx/>
                <a:latin typeface="Alexandria" pitchFamily="2" charset="-78"/>
                <a:ea typeface="Times New Roman"/>
                <a:cs typeface="Alexandria" pitchFamily="2" charset="-78"/>
                <a:sym typeface="Arial"/>
              </a:rPr>
              <a:t>د والتي يتم خلالها مناقشة جميع المحاضرات التي تم تسجيلها على المنصة بالإضافة إلى الإجابة عن استفساراتكم.</a:t>
            </a:r>
            <a:endParaRPr kumimoji="0" lang="en-GB" sz="22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endParaRPr>
          </a:p>
          <a:p>
            <a:pPr marL="0" marR="0" lvl="0" indent="0" algn="just" defTabSz="914400" rtl="1" eaLnBrk="1" fontAlgn="auto" latinLnBrk="0" hangingPunct="1">
              <a:lnSpc>
                <a:spcPct val="115000"/>
              </a:lnSpc>
              <a:spcBef>
                <a:spcPts val="200"/>
              </a:spcBef>
              <a:spcAft>
                <a:spcPts val="200"/>
              </a:spcAft>
              <a:buClrTx/>
              <a:buSzTx/>
              <a:buFont typeface="Arial"/>
              <a:buNone/>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يتم تحقيق نتاجات التعلم المستهدفة من خلال النشاطات والاستراتيجيات التدريسية الآتية:</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المحاضرات. </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الاختبارات القصيرة. </a:t>
            </a:r>
            <a:r>
              <a:rPr kumimoji="0" lang="ar-AE"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(في كل أسبوع اختبار قصير من ثماني درجات وثمانية أسئلة).</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الامتحان النهائي</a:t>
            </a:r>
            <a:r>
              <a:rPr kumimoji="0" lang="ar-AE"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( 20 سؤال لكل سؤال درجة واحدة= 20 درجة)</a:t>
            </a: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  </a:t>
            </a:r>
            <a:endParaRPr kumimoji="0" lang="en-US" sz="22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sym typeface="Arial"/>
            </a:endParaRPr>
          </a:p>
        </p:txBody>
      </p:sp>
      <p:pic>
        <p:nvPicPr>
          <p:cNvPr id="8" name="Picture 7">
            <a:extLst>
              <a:ext uri="{FF2B5EF4-FFF2-40B4-BE49-F238E27FC236}">
                <a16:creationId xmlns:a16="http://schemas.microsoft.com/office/drawing/2014/main" id="{2BCD2108-E840-8314-6F0A-A650217A0BEF}"/>
              </a:ext>
            </a:extLst>
          </p:cNvPr>
          <p:cNvPicPr>
            <a:picLocks noChangeAspect="1"/>
          </p:cNvPicPr>
          <p:nvPr/>
        </p:nvPicPr>
        <p:blipFill>
          <a:blip r:embed="rId2"/>
          <a:stretch>
            <a:fillRect/>
          </a:stretch>
        </p:blipFill>
        <p:spPr>
          <a:xfrm>
            <a:off x="-2850" y="464234"/>
            <a:ext cx="6858000" cy="6671672"/>
          </a:xfrm>
          <a:prstGeom prst="rect">
            <a:avLst/>
          </a:prstGeom>
        </p:spPr>
      </p:pic>
      <p:sp>
        <p:nvSpPr>
          <p:cNvPr id="2" name="Rectangle 1">
            <a:extLst>
              <a:ext uri="{FF2B5EF4-FFF2-40B4-BE49-F238E27FC236}">
                <a16:creationId xmlns:a16="http://schemas.microsoft.com/office/drawing/2014/main" id="{CDBB3C08-CD81-5241-9578-0D149842D999}"/>
              </a:ext>
            </a:extLst>
          </p:cNvPr>
          <p:cNvSpPr/>
          <p:nvPr/>
        </p:nvSpPr>
        <p:spPr>
          <a:xfrm>
            <a:off x="253218" y="538172"/>
            <a:ext cx="6587864" cy="1051478"/>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kern="0" dirty="0">
                <a:solidFill>
                  <a:srgbClr val="000000"/>
                </a:solidFill>
                <a:latin typeface="Alexandria" pitchFamily="2" charset="-78"/>
                <a:ea typeface="Times New Roman"/>
                <a:cs typeface="Alexandria" pitchFamily="2" charset="-78"/>
                <a:sym typeface="Arial"/>
              </a:rPr>
              <a:t> </a:t>
            </a:r>
            <a:r>
              <a:rPr lang="ar-SA" sz="2000" b="1" kern="0" dirty="0">
                <a:solidFill>
                  <a:srgbClr val="000000"/>
                </a:solidFill>
                <a:latin typeface="Alexandria" pitchFamily="2" charset="-78"/>
                <a:ea typeface="Times New Roman"/>
                <a:cs typeface="Alexandria" pitchFamily="2" charset="-78"/>
                <a:sym typeface="Arial"/>
              </a:rPr>
              <a:t>الاعمال وتوزيع درجات الفصل الدراسي الثالث</a:t>
            </a:r>
          </a:p>
          <a:p>
            <a:pPr algn="ctr"/>
            <a:r>
              <a:rPr lang="ar-SA" sz="2000" b="1" kern="0" dirty="0">
                <a:solidFill>
                  <a:srgbClr val="000000"/>
                </a:solidFill>
                <a:latin typeface="Alexandria" pitchFamily="2" charset="-78"/>
                <a:ea typeface="Times New Roman"/>
                <a:cs typeface="Alexandria" pitchFamily="2" charset="-78"/>
                <a:sym typeface="Arial"/>
              </a:rPr>
              <a:t> لمرحلتي البكالوريوس والماجستير</a:t>
            </a:r>
            <a:r>
              <a:rPr lang="en-US" sz="2000" b="1" kern="0" dirty="0">
                <a:solidFill>
                  <a:srgbClr val="000000"/>
                </a:solidFill>
                <a:latin typeface="Alexandria" pitchFamily="2" charset="-78"/>
                <a:ea typeface="Times New Roman"/>
                <a:cs typeface="Alexandria" pitchFamily="2" charset="-78"/>
                <a:sym typeface="Arial"/>
              </a:rPr>
              <a:t>2025</a:t>
            </a:r>
            <a:endParaRPr lang="ar-SA" sz="2000" b="1" kern="0" dirty="0">
              <a:solidFill>
                <a:srgbClr val="000000"/>
              </a:solidFill>
              <a:latin typeface="Alexandria" pitchFamily="2" charset="-78"/>
              <a:ea typeface="Times New Roman"/>
              <a:cs typeface="Alexandria" pitchFamily="2" charset="-78"/>
              <a:sym typeface="Arial"/>
            </a:endParaRPr>
          </a:p>
          <a:p>
            <a:pPr algn="ctr"/>
            <a:endParaRPr lang="en-US" dirty="0">
              <a:solidFill>
                <a:schemeClr val="tx1"/>
              </a:solidFill>
            </a:endParaRPr>
          </a:p>
        </p:txBody>
      </p:sp>
    </p:spTree>
    <p:extLst>
      <p:ext uri="{BB962C8B-B14F-4D97-AF65-F5344CB8AC3E}">
        <p14:creationId xmlns:p14="http://schemas.microsoft.com/office/powerpoint/2010/main" val="27635638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227348" y="798841"/>
            <a:ext cx="11737304" cy="552510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البوابة الأكاديمية</a:t>
            </a:r>
          </a:p>
          <a:p>
            <a:pPr marL="0" indent="0" algn="r" rtl="1">
              <a:lnSpc>
                <a:spcPct val="150000"/>
              </a:lnSpc>
              <a:buClr>
                <a:srgbClr val="000000"/>
              </a:buClr>
              <a:buFont typeface="Arial"/>
              <a:buNone/>
              <a:defRPr/>
            </a:pPr>
            <a:r>
              <a:rPr lang="ar-JO" sz="1600" kern="0" dirty="0">
                <a:solidFill>
                  <a:srgbClr val="000000"/>
                </a:solidFill>
                <a:cs typeface="Alexandria" pitchFamily="2" charset="-78"/>
                <a:sym typeface="Arial"/>
              </a:rPr>
              <a:t>تُتيح جامعة ميدأوشن للطلاب الحصول على العديد من الخدمات من خلال الدخول إلى البوابة الأكاديمية، حيث يمكن من خلالها التقدم للدراسة بالجامعة، ومتابعة الإدارة لطلبات التقدم، والتواصل مع المتقدمين بشأن استكمال إجراءات القبول والتسجيل، وحفظ بيانات الدفع ومراجعتها، فضلًا عن نشر درجات الطلاب والمعدل التراكمي النهائي في نهاية الفصل الدراسي</a:t>
            </a:r>
            <a:r>
              <a:rPr lang="ar-AE" sz="1600" kern="0" dirty="0">
                <a:solidFill>
                  <a:srgbClr val="000000"/>
                </a:solidFill>
                <a:cs typeface="Alexandria" pitchFamily="2" charset="-78"/>
                <a:sym typeface="Arial"/>
              </a:rPr>
              <a:t>، كما يمكن من خلال </a:t>
            </a:r>
            <a:r>
              <a:rPr lang="ar-JO" sz="1600" kern="0" dirty="0">
                <a:solidFill>
                  <a:srgbClr val="000000"/>
                </a:solidFill>
                <a:cs typeface="Alexandria" pitchFamily="2" charset="-78"/>
                <a:sym typeface="Arial"/>
              </a:rPr>
              <a:t>خدمات البوابة الأكاديمية:</a:t>
            </a:r>
          </a:p>
          <a:p>
            <a:pPr marL="285750" indent="-285750" algn="r" rtl="1">
              <a:lnSpc>
                <a:spcPct val="150000"/>
              </a:lnSpc>
              <a:buClr>
                <a:srgbClr val="000000"/>
              </a:buClr>
              <a:buFont typeface="Arial" panose="020B0604020202020204" pitchFamily="34" charset="0"/>
              <a:buChar char="•"/>
              <a:defRPr/>
            </a:pPr>
            <a:r>
              <a:rPr lang="ar-JO" sz="1600" kern="0" dirty="0">
                <a:solidFill>
                  <a:srgbClr val="000000"/>
                </a:solidFill>
                <a:cs typeface="Alexandria" pitchFamily="2" charset="-78"/>
                <a:sym typeface="Arial"/>
              </a:rPr>
              <a:t>حذف وإضافة المقررات</a:t>
            </a:r>
            <a:endParaRPr lang="ar-AE" sz="1600" kern="0" dirty="0">
              <a:solidFill>
                <a:srgbClr val="000000"/>
              </a:solidFill>
              <a:cs typeface="Alexandria" pitchFamily="2" charset="-78"/>
              <a:sym typeface="Arial"/>
            </a:endParaRPr>
          </a:p>
          <a:p>
            <a:pPr marL="285750" indent="-285750" algn="r" rtl="1">
              <a:lnSpc>
                <a:spcPct val="150000"/>
              </a:lnSpc>
              <a:buClr>
                <a:srgbClr val="000000"/>
              </a:buClr>
              <a:buFont typeface="Arial" panose="020B0604020202020204" pitchFamily="34" charset="0"/>
              <a:buChar char="•"/>
              <a:defRPr/>
            </a:pPr>
            <a:r>
              <a:rPr lang="ar-JO" sz="1600" kern="0" dirty="0">
                <a:solidFill>
                  <a:srgbClr val="000000"/>
                </a:solidFill>
                <a:cs typeface="Alexandria" pitchFamily="2" charset="-78"/>
                <a:sym typeface="Arial"/>
              </a:rPr>
              <a:t> البحث عن جداول المقررات</a:t>
            </a:r>
            <a:endParaRPr lang="ar-AE" sz="1600" kern="0" dirty="0">
              <a:solidFill>
                <a:srgbClr val="000000"/>
              </a:solidFill>
              <a:cs typeface="Alexandria" pitchFamily="2" charset="-78"/>
              <a:sym typeface="Arial"/>
            </a:endParaRPr>
          </a:p>
          <a:p>
            <a:pPr marL="285750" indent="-285750" algn="r" rtl="1">
              <a:lnSpc>
                <a:spcPct val="150000"/>
              </a:lnSpc>
              <a:buClr>
                <a:srgbClr val="000000"/>
              </a:buClr>
              <a:buFont typeface="Arial" panose="020B0604020202020204" pitchFamily="34" charset="0"/>
              <a:buChar char="•"/>
              <a:defRPr/>
            </a:pPr>
            <a:r>
              <a:rPr lang="ar-JO" sz="1600" kern="0" dirty="0">
                <a:solidFill>
                  <a:srgbClr val="000000"/>
                </a:solidFill>
                <a:cs typeface="Alexandria" pitchFamily="2" charset="-78"/>
                <a:sym typeface="Arial"/>
              </a:rPr>
              <a:t>استعراض الجدول الدراسي بشكل مفصل. </a:t>
            </a:r>
            <a:endParaRPr lang="ar-AE" sz="1600" kern="0" dirty="0">
              <a:solidFill>
                <a:srgbClr val="000000"/>
              </a:solidFill>
              <a:cs typeface="Alexandria" pitchFamily="2" charset="-78"/>
              <a:sym typeface="Arial"/>
            </a:endParaRPr>
          </a:p>
          <a:p>
            <a:pPr marL="285750" indent="-285750" algn="r" rtl="1">
              <a:lnSpc>
                <a:spcPct val="150000"/>
              </a:lnSpc>
              <a:buClr>
                <a:srgbClr val="000000"/>
              </a:buClr>
              <a:buFont typeface="Arial" panose="020B0604020202020204" pitchFamily="34" charset="0"/>
              <a:buChar char="•"/>
              <a:defRPr/>
            </a:pPr>
            <a:r>
              <a:rPr lang="ar-JO" sz="1600" kern="0" dirty="0">
                <a:solidFill>
                  <a:srgbClr val="000000"/>
                </a:solidFill>
                <a:cs typeface="Alexandria" pitchFamily="2" charset="-78"/>
                <a:sym typeface="Arial"/>
              </a:rPr>
              <a:t>الاطلاع على الدرجات النهائية للمقررات المسجلة للطالب. </a:t>
            </a:r>
            <a:endParaRPr lang="ar-AE" sz="1600" kern="0" dirty="0">
              <a:solidFill>
                <a:srgbClr val="000000"/>
              </a:solidFill>
              <a:cs typeface="Alexandria" pitchFamily="2" charset="-78"/>
              <a:sym typeface="Arial"/>
            </a:endParaRPr>
          </a:p>
          <a:p>
            <a:pPr marL="0" indent="0" algn="r" rtl="1">
              <a:lnSpc>
                <a:spcPct val="150000"/>
              </a:lnSpc>
              <a:buClr>
                <a:srgbClr val="000000"/>
              </a:buClr>
              <a:buFont typeface="Arial"/>
              <a:buNone/>
              <a:defRPr/>
            </a:pPr>
            <a:r>
              <a:rPr lang="ar-JO" sz="1600" kern="0" dirty="0">
                <a:solidFill>
                  <a:srgbClr val="000000"/>
                </a:solidFill>
                <a:cs typeface="Alexandria" pitchFamily="2" charset="-78"/>
                <a:sym typeface="Arial"/>
              </a:rPr>
              <a:t>البوابة التعليمي</a:t>
            </a:r>
            <a:r>
              <a:rPr lang="ar-AE" sz="1600" kern="0" dirty="0">
                <a:solidFill>
                  <a:srgbClr val="000000"/>
                </a:solidFill>
                <a:cs typeface="Alexandria" pitchFamily="2" charset="-78"/>
                <a:sym typeface="Arial"/>
              </a:rPr>
              <a:t>ة</a:t>
            </a:r>
            <a:endParaRPr lang="en-US" sz="1600" kern="0" dirty="0">
              <a:solidFill>
                <a:srgbClr val="000000"/>
              </a:solidFill>
              <a:cs typeface="Alexandria" pitchFamily="2" charset="-78"/>
              <a:sym typeface="Arial"/>
            </a:endParaRPr>
          </a:p>
          <a:p>
            <a:pPr marL="0" indent="0" algn="r" rtl="1">
              <a:lnSpc>
                <a:spcPct val="150000"/>
              </a:lnSpc>
              <a:buClr>
                <a:srgbClr val="000000"/>
              </a:buClr>
              <a:buFont typeface="Arial"/>
              <a:buNone/>
              <a:defRPr/>
            </a:pPr>
            <a:r>
              <a:rPr lang="ar-JO" sz="1600" kern="0" dirty="0">
                <a:solidFill>
                  <a:srgbClr val="000000"/>
                </a:solidFill>
                <a:cs typeface="Alexandria" pitchFamily="2" charset="-78"/>
                <a:sym typeface="Arial"/>
              </a:rPr>
              <a:t>تُمثل التجمع الرئيسي بين الطلاب وأستاذ المقرر، وتُقدم العديد من الخدمات التعليمية للطلاب </a:t>
            </a:r>
            <a:r>
              <a:rPr lang="ar-AE" sz="1600" kern="0" dirty="0">
                <a:solidFill>
                  <a:srgbClr val="000000"/>
                </a:solidFill>
                <a:cs typeface="Alexandria" pitchFamily="2" charset="-78"/>
                <a:sym typeface="Arial"/>
              </a:rPr>
              <a:t>منها:</a:t>
            </a:r>
            <a:endParaRPr lang="ar-JO" sz="1600" kern="0" dirty="0">
              <a:solidFill>
                <a:srgbClr val="000000"/>
              </a:solidFill>
              <a:cs typeface="Alexandria" pitchFamily="2" charset="-78"/>
              <a:sym typeface="Arial"/>
            </a:endParaRPr>
          </a:p>
          <a:p>
            <a:pPr marL="285750" indent="-285750" algn="r" rtl="1">
              <a:lnSpc>
                <a:spcPct val="150000"/>
              </a:lnSpc>
              <a:buClr>
                <a:srgbClr val="000000"/>
              </a:buClr>
              <a:buFont typeface="Arial" panose="020B0604020202020204" pitchFamily="34" charset="0"/>
              <a:buChar char="•"/>
              <a:defRPr/>
            </a:pPr>
            <a:r>
              <a:rPr lang="ar-JO" sz="1600" kern="0" dirty="0">
                <a:solidFill>
                  <a:srgbClr val="000000"/>
                </a:solidFill>
                <a:cs typeface="Alexandria" pitchFamily="2" charset="-78"/>
                <a:sym typeface="Arial"/>
              </a:rPr>
              <a:t>الوصول للمقررات الدراسية، حيث يمكن للطلاب قراءة المقررات الدراسية وتحميلها </a:t>
            </a:r>
            <a:r>
              <a:rPr lang="ar-AE" sz="1600" kern="0" dirty="0">
                <a:solidFill>
                  <a:srgbClr val="000000"/>
                </a:solidFill>
                <a:cs typeface="Alexandria" pitchFamily="2" charset="-78"/>
                <a:sym typeface="Arial"/>
              </a:rPr>
              <a:t>.</a:t>
            </a:r>
            <a:r>
              <a:rPr lang="en-US" sz="1600" kern="0" dirty="0">
                <a:solidFill>
                  <a:srgbClr val="000000"/>
                </a:solidFill>
                <a:cs typeface="Alexandria" pitchFamily="2" charset="-78"/>
                <a:sym typeface="Arial"/>
              </a:rPr>
              <a:t>.</a:t>
            </a:r>
          </a:p>
          <a:p>
            <a:pPr marL="285750" indent="-285750" algn="r" rtl="1">
              <a:lnSpc>
                <a:spcPct val="150000"/>
              </a:lnSpc>
              <a:buClr>
                <a:srgbClr val="000000"/>
              </a:buClr>
              <a:buFont typeface="Arial" panose="020B0604020202020204" pitchFamily="34" charset="0"/>
              <a:buChar char="•"/>
              <a:defRPr/>
            </a:pPr>
            <a:r>
              <a:rPr lang="ar-JO" sz="1600" kern="0" dirty="0">
                <a:solidFill>
                  <a:srgbClr val="000000"/>
                </a:solidFill>
                <a:cs typeface="Alexandria" pitchFamily="2" charset="-78"/>
                <a:sym typeface="Arial"/>
              </a:rPr>
              <a:t>الفصول الافتراضية التي يلتقي من خلالها أستاذ المقرر بالطلاب لشرح المحاضرات، إلى جانب التواصل المباشر والفعال معهم، والرد على أسئلتهم.</a:t>
            </a:r>
          </a:p>
          <a:p>
            <a:pPr marL="285750" indent="-285750" algn="r" rtl="1">
              <a:lnSpc>
                <a:spcPct val="150000"/>
              </a:lnSpc>
              <a:buClr>
                <a:srgbClr val="000000"/>
              </a:buClr>
              <a:buFont typeface="Arial" panose="020B0604020202020204" pitchFamily="34" charset="0"/>
              <a:buChar char="•"/>
              <a:defRPr/>
            </a:pPr>
            <a:r>
              <a:rPr lang="ar-JO" sz="1600" kern="0" dirty="0">
                <a:solidFill>
                  <a:srgbClr val="000000"/>
                </a:solidFill>
                <a:cs typeface="Alexandria" pitchFamily="2" charset="-78"/>
                <a:sym typeface="Arial"/>
              </a:rPr>
              <a:t>حلقة تبادل المعلومات، حيث يمكن للطلاب من خلال منصة </a:t>
            </a:r>
            <a:r>
              <a:rPr lang="en-US" sz="1600" kern="0" dirty="0">
                <a:solidFill>
                  <a:srgbClr val="000000"/>
                </a:solidFill>
                <a:cs typeface="Alexandria" pitchFamily="2" charset="-78"/>
                <a:sym typeface="Arial"/>
              </a:rPr>
              <a:t>Moodle </a:t>
            </a:r>
            <a:r>
              <a:rPr lang="ar-JO" sz="1600" kern="0" dirty="0">
                <a:solidFill>
                  <a:srgbClr val="000000"/>
                </a:solidFill>
                <a:cs typeface="Alexandria" pitchFamily="2" charset="-78"/>
                <a:sym typeface="Arial"/>
              </a:rPr>
              <a:t>الوصول إلى الأنشطة اللامنهجية التي تقدمها الجامعة.</a:t>
            </a:r>
          </a:p>
          <a:p>
            <a:pPr marL="285750" indent="-285750" algn="r" rtl="1">
              <a:lnSpc>
                <a:spcPct val="150000"/>
              </a:lnSpc>
              <a:buClr>
                <a:srgbClr val="000000"/>
              </a:buClr>
              <a:buFont typeface="Arial" panose="020B0604020202020204" pitchFamily="34" charset="0"/>
              <a:buChar char="•"/>
              <a:defRPr/>
            </a:pPr>
            <a:r>
              <a:rPr lang="ar-JO" sz="1600" kern="0" dirty="0">
                <a:solidFill>
                  <a:srgbClr val="000000"/>
                </a:solidFill>
                <a:cs typeface="Alexandria" pitchFamily="2" charset="-78"/>
                <a:sym typeface="Arial"/>
              </a:rPr>
              <a:t>تتيح البوابة التعليمية الوصول إلى الكتب الإلكترونية التي تساعد الطلاب في حل الأنشطة والواجبات الدراسية.</a:t>
            </a:r>
          </a:p>
          <a:p>
            <a:pPr marL="285750" indent="-285750" algn="r" rtl="1">
              <a:lnSpc>
                <a:spcPct val="150000"/>
              </a:lnSpc>
              <a:buClr>
                <a:srgbClr val="000000"/>
              </a:buClr>
              <a:buFont typeface="Arial" panose="020B0604020202020204" pitchFamily="34" charset="0"/>
              <a:buChar char="•"/>
              <a:defRPr/>
            </a:pPr>
            <a:r>
              <a:rPr lang="ar-JO" sz="1600" kern="0" dirty="0">
                <a:solidFill>
                  <a:srgbClr val="000000"/>
                </a:solidFill>
                <a:cs typeface="Alexandria" pitchFamily="2" charset="-78"/>
                <a:sym typeface="Arial"/>
              </a:rPr>
              <a:t>إجراء الاختبارات القصيرة التي تعبر عن انتظام الطلاب في الدراسة، فضلًا عن تقديم الواجبات والأبحاث، وعقد الاختبارات الفصلية والنهائية.</a:t>
            </a:r>
          </a:p>
        </p:txBody>
      </p:sp>
      <p:sp>
        <p:nvSpPr>
          <p:cNvPr id="11" name="TextBox 10">
            <a:extLst>
              <a:ext uri="{FF2B5EF4-FFF2-40B4-BE49-F238E27FC236}">
                <a16:creationId xmlns:a16="http://schemas.microsoft.com/office/drawing/2014/main" id="{297B7998-17E6-3E87-9ED2-6583F12DCA42}"/>
              </a:ext>
            </a:extLst>
          </p:cNvPr>
          <p:cNvSpPr txBox="1"/>
          <p:nvPr/>
        </p:nvSpPr>
        <p:spPr>
          <a:xfrm>
            <a:off x="200336" y="3032244"/>
            <a:ext cx="3960440" cy="369332"/>
          </a:xfrm>
          <a:prstGeom prst="rect">
            <a:avLst/>
          </a:prstGeom>
          <a:noFill/>
          <a:ln>
            <a:solidFill>
              <a:srgbClr val="00B0F0"/>
            </a:solidFill>
          </a:ln>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1800" b="1" i="0" u="none" strike="noStrike" kern="0" cap="none" spc="0" normalizeH="0" baseline="0" noProof="0" dirty="0">
                <a:ln>
                  <a:noFill/>
                </a:ln>
                <a:solidFill>
                  <a:srgbClr val="00B0F0"/>
                </a:solidFill>
                <a:effectLst/>
                <a:uLnTx/>
                <a:uFillTx/>
                <a:latin typeface="Arial"/>
                <a:cs typeface="Arial"/>
                <a:sym typeface="Arial"/>
                <a:hlinkClick r:id="rId3">
                  <a:extLst>
                    <a:ext uri="{A12FA001-AC4F-418D-AE19-62706E023703}">
                      <ahyp:hlinkClr xmlns:ahyp="http://schemas.microsoft.com/office/drawing/2018/hyperlinkcolor" val="tx"/>
                    </a:ext>
                  </a:extLst>
                </a:hlinkClick>
              </a:rPr>
              <a:t>تسجيل الدخول | خدمات ميدأوشن </a:t>
            </a:r>
            <a:r>
              <a:rPr kumimoji="0" lang="en-US" sz="1800" b="1" i="0" u="none" strike="noStrike" kern="0" cap="none" spc="0" normalizeH="0" baseline="0" noProof="0" dirty="0">
                <a:ln>
                  <a:noFill/>
                </a:ln>
                <a:solidFill>
                  <a:srgbClr val="00B0F0"/>
                </a:solidFill>
                <a:effectLst/>
                <a:uLnTx/>
                <a:uFillTx/>
                <a:latin typeface="Arial"/>
                <a:cs typeface="Arial"/>
                <a:sym typeface="Arial"/>
                <a:hlinkClick r:id="rId3">
                  <a:extLst>
                    <a:ext uri="{A12FA001-AC4F-418D-AE19-62706E023703}">
                      <ahyp:hlinkClr xmlns:ahyp="http://schemas.microsoft.com/office/drawing/2018/hyperlinkcolor" val="tx"/>
                    </a:ext>
                  </a:extLst>
                </a:hlinkClick>
              </a:rPr>
              <a:t> </a:t>
            </a:r>
            <a:r>
              <a:rPr kumimoji="0" lang="en-GB" sz="1800" b="1" i="0" u="none" strike="noStrike" kern="0" cap="none" spc="0" normalizeH="0" baseline="0" noProof="0" dirty="0">
                <a:ln>
                  <a:noFill/>
                </a:ln>
                <a:solidFill>
                  <a:srgbClr val="00B0F0"/>
                </a:solidFill>
                <a:effectLst/>
                <a:uLnTx/>
                <a:uFillTx/>
                <a:latin typeface="Arial"/>
                <a:cs typeface="Arial"/>
                <a:sym typeface="Arial"/>
                <a:hlinkClick r:id="rId3">
                  <a:extLst>
                    <a:ext uri="{A12FA001-AC4F-418D-AE19-62706E023703}">
                      <ahyp:hlinkClr xmlns:ahyp="http://schemas.microsoft.com/office/drawing/2018/hyperlinkcolor" val="tx"/>
                    </a:ext>
                  </a:extLst>
                </a:hlinkClick>
              </a:rPr>
              <a:t>esu.ac.ae)</a:t>
            </a:r>
            <a:endParaRPr kumimoji="0" lang="ar-JO" sz="1800" b="1" i="0" u="none" strike="noStrike" kern="0" cap="none" spc="0" normalizeH="0" baseline="0" noProof="0" dirty="0">
              <a:ln>
                <a:noFill/>
              </a:ln>
              <a:solidFill>
                <a:srgbClr val="00B0F0"/>
              </a:solidFill>
              <a:effectLst/>
              <a:uLnTx/>
              <a:uFillTx/>
              <a:latin typeface="Arial"/>
              <a:cs typeface="Arial"/>
              <a:sym typeface="Arial"/>
            </a:endParaRPr>
          </a:p>
        </p:txBody>
      </p:sp>
      <p:sp>
        <p:nvSpPr>
          <p:cNvPr id="15" name="TextBox 14">
            <a:extLst>
              <a:ext uri="{FF2B5EF4-FFF2-40B4-BE49-F238E27FC236}">
                <a16:creationId xmlns:a16="http://schemas.microsoft.com/office/drawing/2014/main" id="{136C1CF9-FEB7-7D21-E8DA-FC0F71D13BA2}"/>
              </a:ext>
            </a:extLst>
          </p:cNvPr>
          <p:cNvSpPr txBox="1"/>
          <p:nvPr/>
        </p:nvSpPr>
        <p:spPr>
          <a:xfrm>
            <a:off x="250620" y="6446932"/>
            <a:ext cx="5845380" cy="369332"/>
          </a:xfrm>
          <a:prstGeom prst="rect">
            <a:avLst/>
          </a:prstGeom>
          <a:noFill/>
          <a:ln>
            <a:solidFill>
              <a:srgbClr val="00B0F0"/>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800" b="1" i="0" u="none" strike="noStrike" kern="0" cap="none" spc="0" normalizeH="0" baseline="0" noProof="0" dirty="0">
                <a:ln>
                  <a:noFill/>
                </a:ln>
                <a:solidFill>
                  <a:srgbClr val="00B0F0"/>
                </a:solidFill>
                <a:effectLst/>
                <a:uLnTx/>
                <a:uFillTx/>
                <a:latin typeface="Arial"/>
                <a:cs typeface="Arial"/>
                <a:sym typeface="Arial"/>
                <a:hlinkClick r:id="rId4">
                  <a:extLst>
                    <a:ext uri="{A12FA001-AC4F-418D-AE19-62706E023703}">
                      <ahyp:hlinkClr xmlns:ahyp="http://schemas.microsoft.com/office/drawing/2018/hyperlinkcolor" val="tx"/>
                    </a:ext>
                  </a:extLst>
                </a:hlinkClick>
              </a:rPr>
              <a:t>Midocean University: Log in to the site (esu.ac.ae)</a:t>
            </a:r>
            <a:endParaRPr kumimoji="0" lang="ar-JO" sz="1800" b="1" i="0" u="none" strike="noStrike" kern="0" cap="none" spc="0" normalizeH="0" baseline="0" noProof="0" dirty="0">
              <a:ln>
                <a:noFill/>
              </a:ln>
              <a:solidFill>
                <a:srgbClr val="00B0F0"/>
              </a:solidFill>
              <a:effectLst/>
              <a:uLnTx/>
              <a:uFillTx/>
              <a:latin typeface="Arial"/>
              <a:cs typeface="Arial"/>
              <a:sym typeface="Arial"/>
            </a:endParaRPr>
          </a:p>
        </p:txBody>
      </p:sp>
    </p:spTree>
    <p:custDataLst>
      <p:tags r:id="rId1"/>
    </p:custDataLst>
    <p:extLst>
      <p:ext uri="{BB962C8B-B14F-4D97-AF65-F5344CB8AC3E}">
        <p14:creationId xmlns:p14="http://schemas.microsoft.com/office/powerpoint/2010/main" val="6711263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BEFA4815-8D55-E374-BC13-D48911AA15E8}"/>
              </a:ext>
            </a:extLst>
          </p:cNvPr>
          <p:cNvSpPr txBox="1"/>
          <p:nvPr/>
        </p:nvSpPr>
        <p:spPr>
          <a:xfrm>
            <a:off x="635224" y="663855"/>
            <a:ext cx="10873208" cy="5672579"/>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
                <a:srgbClr val="000000"/>
              </a:buClr>
              <a:buSzTx/>
              <a:buFont typeface="Arial"/>
              <a:buNone/>
              <a:tabLst/>
              <a:defRPr/>
            </a:pPr>
            <a:endPar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ctr"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نظام التذاكر</a:t>
            </a:r>
            <a:endParaRPr kumimoji="0" lang="ar-AE" sz="24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endParaRPr>
          </a:p>
          <a:p>
            <a:pPr marL="0" marR="0" lvl="0" indent="0" algn="ctr" defTabSz="914400" rtl="1" eaLnBrk="1" fontAlgn="auto" latinLnBrk="0" hangingPunct="1">
              <a:lnSpc>
                <a:spcPct val="150000"/>
              </a:lnSpc>
              <a:spcBef>
                <a:spcPts val="0"/>
              </a:spcBef>
              <a:spcAft>
                <a:spcPts val="0"/>
              </a:spcAft>
              <a:buClr>
                <a:srgbClr val="000000"/>
              </a:buClr>
              <a:buSzTx/>
              <a:buFont typeface="Arial"/>
              <a:buNone/>
              <a:tabLst/>
              <a:defRPr/>
            </a:pPr>
            <a:endPar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r" defTabSz="914400" rtl="1" eaLnBrk="1" fontAlgn="auto" latinLnBrk="0" hangingPunct="1">
              <a:lnSpc>
                <a:spcPct val="150000"/>
              </a:lnSpc>
              <a:spcBef>
                <a:spcPts val="0"/>
              </a:spcBef>
              <a:spcAft>
                <a:spcPts val="0"/>
              </a:spcAft>
              <a:buClr>
                <a:srgbClr val="000000"/>
              </a:buClr>
              <a:buSzTx/>
              <a:buFont typeface="Arial"/>
              <a:buNone/>
              <a:tabLst/>
              <a:defRPr/>
            </a:pPr>
            <a:r>
              <a:rPr kumimoji="0" lang="ar-AE"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يعد نظام التذاكر</a:t>
            </a: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الآلية التي يمكن للطلاب من خلالها التواصل مع الجامعة، </a:t>
            </a:r>
            <a:r>
              <a:rPr kumimoji="0" lang="ar-AE"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ومع أعضاء هيئة التدريس، </a:t>
            </a: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وتقديم الطلبات والاستفسارات.</a:t>
            </a:r>
          </a:p>
          <a:p>
            <a:pPr marL="0" marR="0" lvl="0" indent="0" algn="r"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خطوات فتح التذاكر:</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التوجه إلى البوابة الأكاديمية، والدخول من خلال كتابة اسم المستخدم وكلمة السر.</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النقر على خيار تذكرة، ثم الضغط على فتح تذكرة جديدة.</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اختيار القسم المهني بالتذكرة، ثم كتابة الموضوع الرئيسي، والتفاصيل في الخانة المخصصة لذلك.</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يمكن إرفاق الملفات من خلال الضغط على أيقونة الملف المرفق.</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الضغط على فتح تذكرة، ثم سيصلك رسالة إلكترونية توضح حالة التذكرة وآلية متابعتها</a:t>
            </a:r>
          </a:p>
        </p:txBody>
      </p:sp>
    </p:spTree>
    <p:extLst>
      <p:ext uri="{BB962C8B-B14F-4D97-AF65-F5344CB8AC3E}">
        <p14:creationId xmlns:p14="http://schemas.microsoft.com/office/powerpoint/2010/main" val="30348176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471CA4F2-64D9-E475-75FA-1FCEA3F301F9}"/>
              </a:ext>
            </a:extLst>
          </p:cNvPr>
          <p:cNvSpPr txBox="1"/>
          <p:nvPr/>
        </p:nvSpPr>
        <p:spPr>
          <a:xfrm>
            <a:off x="676470" y="823918"/>
            <a:ext cx="10041395" cy="400110"/>
          </a:xfrm>
          <a:prstGeom prst="rect">
            <a:avLst/>
          </a:prstGeom>
          <a:noFill/>
        </p:spPr>
        <p:txBody>
          <a:bodyPr wrap="square">
            <a:spAutoFit/>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التقويم الأكاديمي للفصل الدراسي الثالث للعام 2025-2026</a:t>
            </a:r>
          </a:p>
        </p:txBody>
      </p:sp>
      <p:graphicFrame>
        <p:nvGraphicFramePr>
          <p:cNvPr id="8" name="Table 7">
            <a:extLst>
              <a:ext uri="{FF2B5EF4-FFF2-40B4-BE49-F238E27FC236}">
                <a16:creationId xmlns:a16="http://schemas.microsoft.com/office/drawing/2014/main" id="{18D617B0-988C-41F9-8431-18DAC4CB9759}"/>
              </a:ext>
            </a:extLst>
          </p:cNvPr>
          <p:cNvGraphicFramePr>
            <a:graphicFrameLocks noGrp="1"/>
          </p:cNvGraphicFramePr>
          <p:nvPr>
            <p:extLst>
              <p:ext uri="{D42A27DB-BD31-4B8C-83A1-F6EECF244321}">
                <p14:modId xmlns:p14="http://schemas.microsoft.com/office/powerpoint/2010/main" val="2339721442"/>
              </p:ext>
            </p:extLst>
          </p:nvPr>
        </p:nvGraphicFramePr>
        <p:xfrm>
          <a:off x="647937" y="1719940"/>
          <a:ext cx="10515600" cy="3653920"/>
        </p:xfrm>
        <a:graphic>
          <a:graphicData uri="http://schemas.openxmlformats.org/drawingml/2006/table">
            <a:tbl>
              <a:tblPr rtl="1" firstRow="1" firstCol="1" bandRow="1">
                <a:tableStyleId>{5A111915-BE36-4E01-A7E5-04B1672EAD32}</a:tableStyleId>
              </a:tblPr>
              <a:tblGrid>
                <a:gridCol w="5257800">
                  <a:extLst>
                    <a:ext uri="{9D8B030D-6E8A-4147-A177-3AD203B41FA5}">
                      <a16:colId xmlns:a16="http://schemas.microsoft.com/office/drawing/2014/main" val="3983900065"/>
                    </a:ext>
                  </a:extLst>
                </a:gridCol>
                <a:gridCol w="5257800">
                  <a:extLst>
                    <a:ext uri="{9D8B030D-6E8A-4147-A177-3AD203B41FA5}">
                      <a16:colId xmlns:a16="http://schemas.microsoft.com/office/drawing/2014/main" val="3270984081"/>
                    </a:ext>
                  </a:extLst>
                </a:gridCol>
              </a:tblGrid>
              <a:tr h="1366856">
                <a:tc>
                  <a:txBody>
                    <a:bodyPr/>
                    <a:lstStyle/>
                    <a:p>
                      <a:pPr marL="0" marR="0" algn="ctr" rtl="0">
                        <a:lnSpc>
                          <a:spcPct val="250000"/>
                        </a:lnSpc>
                        <a:spcBef>
                          <a:spcPts val="0"/>
                        </a:spcBef>
                        <a:spcAft>
                          <a:spcPts val="0"/>
                        </a:spcAft>
                      </a:pPr>
                      <a:r>
                        <a:rPr lang="ar-SA" sz="2400" dirty="0">
                          <a:effectLst/>
                        </a:rPr>
                        <a:t>الحدث</a:t>
                      </a:r>
                      <a:endParaRPr lang="en-US" sz="2400" dirty="0">
                        <a:effectLst/>
                        <a:latin typeface="Alexandria" pitchFamily="2" charset="-78"/>
                        <a:ea typeface="Calibri" panose="020F0502020204030204" pitchFamily="34" charset="0"/>
                        <a:cs typeface="Alexandria" pitchFamily="2" charset="-78"/>
                      </a:endParaRPr>
                    </a:p>
                  </a:txBody>
                  <a:tcPr marL="9525" marR="9525" marT="9525" marB="9525" anchor="ctr">
                    <a:lnB w="12700" cap="flat" cmpd="sng" algn="ctr">
                      <a:solidFill>
                        <a:schemeClr val="tx1"/>
                      </a:solidFill>
                      <a:prstDash val="solid"/>
                      <a:round/>
                      <a:headEnd type="none" w="med" len="med"/>
                      <a:tailEnd type="none" w="med" len="med"/>
                    </a:lnB>
                  </a:tcPr>
                </a:tc>
                <a:tc>
                  <a:txBody>
                    <a:bodyPr/>
                    <a:lstStyle/>
                    <a:p>
                      <a:pPr marL="0" marR="0" algn="ctr" rtl="0">
                        <a:lnSpc>
                          <a:spcPct val="250000"/>
                        </a:lnSpc>
                        <a:spcBef>
                          <a:spcPts val="0"/>
                        </a:spcBef>
                        <a:spcAft>
                          <a:spcPts val="0"/>
                        </a:spcAft>
                      </a:pPr>
                      <a:r>
                        <a:rPr lang="ar-SA" sz="2400" dirty="0">
                          <a:effectLst/>
                        </a:rPr>
                        <a:t>التاريخ</a:t>
                      </a:r>
                      <a:endParaRPr lang="en-US" sz="2400" dirty="0">
                        <a:effectLst/>
                        <a:latin typeface="Alexandria" pitchFamily="2" charset="-78"/>
                        <a:ea typeface="Calibri" panose="020F0502020204030204" pitchFamily="34" charset="0"/>
                        <a:cs typeface="Alexandria" pitchFamily="2" charset="-78"/>
                      </a:endParaRPr>
                    </a:p>
                  </a:txBody>
                  <a:tcPr marL="9525" marR="9525" marT="9525" marB="9525"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1785854"/>
                  </a:ext>
                </a:extLst>
              </a:tr>
              <a:tr h="571766">
                <a:tc>
                  <a:txBody>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ar-SA" sz="2000" b="1" i="0" u="none" strike="noStrike" kern="0" cap="none" spc="0" normalizeH="0" baseline="0" dirty="0">
                          <a:ln>
                            <a:noFill/>
                          </a:ln>
                          <a:solidFill>
                            <a:srgbClr val="000000"/>
                          </a:solidFill>
                          <a:effectLst/>
                          <a:uLnTx/>
                          <a:uFillTx/>
                          <a:ea typeface="+mn-ea"/>
                          <a:cs typeface="Alexandria" pitchFamily="2" charset="-78"/>
                        </a:rPr>
                        <a:t>بداية الفصل الدراسي</a:t>
                      </a:r>
                      <a:endParaRPr kumimoji="0" lang="en-US" sz="2000" b="1" i="0" u="none" strike="noStrike" kern="0" cap="none" spc="0" normalizeH="0" baseline="0" dirty="0">
                        <a:ln>
                          <a:noFill/>
                        </a:ln>
                        <a:solidFill>
                          <a:srgbClr val="000000"/>
                        </a:solidFill>
                        <a:effectLst/>
                        <a:uLnTx/>
                        <a:uFillTx/>
                        <a:latin typeface="Alexandria" pitchFamily="2" charset="-78"/>
                        <a:ea typeface="+mn-ea"/>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dirty="0">
                          <a:ln>
                            <a:noFill/>
                          </a:ln>
                          <a:solidFill>
                            <a:srgbClr val="000000"/>
                          </a:solidFill>
                          <a:effectLst/>
                          <a:uLnTx/>
                          <a:uFillTx/>
                          <a:latin typeface="+mn-lt"/>
                          <a:ea typeface="+mn-ea"/>
                          <a:cs typeface="Alexandria" pitchFamily="2" charset="-78"/>
                        </a:rPr>
                        <a:t>04/10/2025</a:t>
                      </a: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6317253"/>
                  </a:ext>
                </a:extLst>
              </a:tr>
              <a:tr h="571766">
                <a:tc>
                  <a:txBody>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ar-SA" sz="2000" b="1" i="0" u="none" strike="noStrike" kern="0" cap="none" spc="0" normalizeH="0" baseline="0" dirty="0">
                          <a:ln>
                            <a:noFill/>
                          </a:ln>
                          <a:solidFill>
                            <a:srgbClr val="000000"/>
                          </a:solidFill>
                          <a:effectLst/>
                          <a:uLnTx/>
                          <a:uFillTx/>
                          <a:ea typeface="+mn-ea"/>
                          <a:cs typeface="Alexandria" pitchFamily="2" charset="-78"/>
                        </a:rPr>
                        <a:t>آخر موعد للاعتذار عن الفصل أو مقرر</a:t>
                      </a:r>
                      <a:endParaRPr kumimoji="0" lang="en-US" sz="2000" b="1" i="0" u="none" strike="noStrike" kern="0" cap="none" spc="0" normalizeH="0" baseline="0" dirty="0">
                        <a:ln>
                          <a:noFill/>
                        </a:ln>
                        <a:solidFill>
                          <a:srgbClr val="000000"/>
                        </a:solidFill>
                        <a:effectLst/>
                        <a:uLnTx/>
                        <a:uFillTx/>
                        <a:latin typeface="Alexandria" pitchFamily="2" charset="-78"/>
                        <a:ea typeface="+mn-ea"/>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dirty="0">
                          <a:ln>
                            <a:noFill/>
                          </a:ln>
                          <a:solidFill>
                            <a:srgbClr val="000000"/>
                          </a:solidFill>
                          <a:effectLst/>
                          <a:uLnTx/>
                          <a:uFillTx/>
                          <a:latin typeface="+mn-lt"/>
                          <a:ea typeface="+mn-ea"/>
                          <a:cs typeface="Alexandria" pitchFamily="2" charset="-78"/>
                        </a:rPr>
                        <a:t>01/11/2025</a:t>
                      </a: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2840729"/>
                  </a:ext>
                </a:extLst>
              </a:tr>
              <a:tr h="571766">
                <a:tc>
                  <a:txBody>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ar-SA" sz="2000" b="1" i="0" u="none" strike="noStrike" kern="0" cap="none" spc="0" normalizeH="0" baseline="0" dirty="0">
                          <a:ln>
                            <a:noFill/>
                          </a:ln>
                          <a:solidFill>
                            <a:srgbClr val="000000"/>
                          </a:solidFill>
                          <a:effectLst/>
                          <a:uLnTx/>
                          <a:uFillTx/>
                          <a:ea typeface="+mn-ea"/>
                          <a:cs typeface="Alexandria" pitchFamily="2" charset="-78"/>
                        </a:rPr>
                        <a:t>بداية الاختبارات النهائية</a:t>
                      </a:r>
                      <a:endParaRPr kumimoji="0" lang="en-US" sz="2000" b="1" i="0" u="none" strike="noStrike" kern="0" cap="none" spc="0" normalizeH="0" baseline="0" dirty="0">
                        <a:ln>
                          <a:noFill/>
                        </a:ln>
                        <a:solidFill>
                          <a:srgbClr val="000000"/>
                        </a:solidFill>
                        <a:effectLst/>
                        <a:uLnTx/>
                        <a:uFillTx/>
                        <a:latin typeface="Alexandria" pitchFamily="2" charset="-78"/>
                        <a:ea typeface="+mn-ea"/>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dirty="0">
                          <a:ln>
                            <a:noFill/>
                          </a:ln>
                          <a:solidFill>
                            <a:srgbClr val="000000"/>
                          </a:solidFill>
                          <a:effectLst/>
                          <a:uLnTx/>
                          <a:uFillTx/>
                          <a:latin typeface="+mn-lt"/>
                          <a:ea typeface="+mn-ea"/>
                          <a:cs typeface="Alexandria" pitchFamily="2" charset="-78"/>
                        </a:rPr>
                        <a:t>27/12/2025</a:t>
                      </a: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33033581"/>
                  </a:ext>
                </a:extLst>
              </a:tr>
              <a:tr h="571766">
                <a:tc>
                  <a:txBody>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ar-SA" sz="2000" b="1" i="0" u="none" strike="noStrike" kern="0" cap="none" spc="0" normalizeH="0" baseline="0" dirty="0">
                          <a:ln>
                            <a:noFill/>
                          </a:ln>
                          <a:solidFill>
                            <a:srgbClr val="000000"/>
                          </a:solidFill>
                          <a:effectLst/>
                          <a:uLnTx/>
                          <a:uFillTx/>
                          <a:ea typeface="+mn-ea"/>
                          <a:cs typeface="Alexandria" pitchFamily="2" charset="-78"/>
                        </a:rPr>
                        <a:t>نهاية الاختبارات النهائية</a:t>
                      </a:r>
                      <a:endParaRPr kumimoji="0" lang="en-US" sz="2000" b="1" i="0" u="none" strike="noStrike" kern="0" cap="none" spc="0" normalizeH="0" baseline="0" dirty="0">
                        <a:ln>
                          <a:noFill/>
                        </a:ln>
                        <a:solidFill>
                          <a:srgbClr val="000000"/>
                        </a:solidFill>
                        <a:effectLst/>
                        <a:uLnTx/>
                        <a:uFillTx/>
                        <a:latin typeface="Alexandria" pitchFamily="2" charset="-78"/>
                        <a:ea typeface="+mn-ea"/>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dirty="0">
                          <a:ln>
                            <a:noFill/>
                          </a:ln>
                          <a:solidFill>
                            <a:srgbClr val="000000"/>
                          </a:solidFill>
                          <a:effectLst/>
                          <a:uLnTx/>
                          <a:uFillTx/>
                          <a:latin typeface="+mn-lt"/>
                          <a:ea typeface="+mn-ea"/>
                          <a:cs typeface="Alexandria" pitchFamily="2" charset="-78"/>
                        </a:rPr>
                        <a:t>03/01/2026</a:t>
                      </a: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5025776"/>
                  </a:ext>
                </a:extLst>
              </a:tr>
            </a:tbl>
          </a:graphicData>
        </a:graphic>
      </p:graphicFrame>
    </p:spTree>
    <p:extLst>
      <p:ext uri="{BB962C8B-B14F-4D97-AF65-F5344CB8AC3E}">
        <p14:creationId xmlns:p14="http://schemas.microsoft.com/office/powerpoint/2010/main" val="19782811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0A6BA090-C730-07F2-41FB-6B492299809D}"/>
              </a:ext>
            </a:extLst>
          </p:cNvPr>
          <p:cNvSpPr txBox="1"/>
          <p:nvPr/>
        </p:nvSpPr>
        <p:spPr>
          <a:xfrm>
            <a:off x="1143524" y="214290"/>
            <a:ext cx="10041395" cy="400110"/>
          </a:xfrm>
          <a:prstGeom prst="rect">
            <a:avLst/>
          </a:prstGeom>
          <a:noFill/>
        </p:spPr>
        <p:txBody>
          <a:bodyPr wrap="square">
            <a:spAutoFit/>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a:t>
            </a: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خطط الأسابيع الدراسية للفصل الدراسي الثالث للعام 2025-2026</a:t>
            </a:r>
          </a:p>
        </p:txBody>
      </p:sp>
      <p:sp>
        <p:nvSpPr>
          <p:cNvPr id="5" name="Slide Number Placeholder 4">
            <a:extLst>
              <a:ext uri="{FF2B5EF4-FFF2-40B4-BE49-F238E27FC236}">
                <a16:creationId xmlns:a16="http://schemas.microsoft.com/office/drawing/2014/main" id="{F744A09F-B0DD-9EA8-302B-FD7DB2B6B13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F7542ADD-394E-41F3-B704-951748884AEE}" type="slidenum">
              <a:rPr kumimoji="0" lang="en-US" sz="1200" b="0" i="0" u="none" strike="noStrike" kern="0" cap="none" spc="0" normalizeH="0" baseline="0" noProof="0" smtClean="0">
                <a:ln>
                  <a:noFill/>
                </a:ln>
                <a:solidFill>
                  <a:prstClr val="black">
                    <a:tint val="75000"/>
                  </a:prstClr>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13</a:t>
            </a:fld>
            <a:endParaRPr kumimoji="0" lang="en-US" sz="1200" b="0" i="0" u="none" strike="noStrike" kern="0" cap="none" spc="0" normalizeH="0" baseline="0" noProof="0">
              <a:ln>
                <a:noFill/>
              </a:ln>
              <a:solidFill>
                <a:prstClr val="black">
                  <a:tint val="75000"/>
                </a:prstClr>
              </a:solidFill>
              <a:effectLst/>
              <a:uLnTx/>
              <a:uFillTx/>
              <a:latin typeface="Arial"/>
              <a:cs typeface="Arial"/>
              <a:sym typeface="Arial"/>
            </a:endParaRPr>
          </a:p>
        </p:txBody>
      </p:sp>
      <p:graphicFrame>
        <p:nvGraphicFramePr>
          <p:cNvPr id="4" name="Table 3">
            <a:extLst>
              <a:ext uri="{FF2B5EF4-FFF2-40B4-BE49-F238E27FC236}">
                <a16:creationId xmlns:a16="http://schemas.microsoft.com/office/drawing/2014/main" id="{BE036ECD-F24F-4629-8204-191825AEBD9A}"/>
              </a:ext>
            </a:extLst>
          </p:cNvPr>
          <p:cNvGraphicFramePr>
            <a:graphicFrameLocks noGrp="1"/>
          </p:cNvGraphicFramePr>
          <p:nvPr>
            <p:extLst/>
          </p:nvPr>
        </p:nvGraphicFramePr>
        <p:xfrm>
          <a:off x="767408" y="1167619"/>
          <a:ext cx="10436781" cy="5188739"/>
        </p:xfrm>
        <a:graphic>
          <a:graphicData uri="http://schemas.openxmlformats.org/drawingml/2006/table">
            <a:tbl>
              <a:tblPr rtl="1" firstRow="1" firstCol="1" bandRow="1">
                <a:tableStyleId>{7DF18680-E054-41AD-8BC1-D1AEF772440D}</a:tableStyleId>
              </a:tblPr>
              <a:tblGrid>
                <a:gridCol w="2648506">
                  <a:extLst>
                    <a:ext uri="{9D8B030D-6E8A-4147-A177-3AD203B41FA5}">
                      <a16:colId xmlns:a16="http://schemas.microsoft.com/office/drawing/2014/main" val="1972763491"/>
                    </a:ext>
                  </a:extLst>
                </a:gridCol>
                <a:gridCol w="4309348">
                  <a:extLst>
                    <a:ext uri="{9D8B030D-6E8A-4147-A177-3AD203B41FA5}">
                      <a16:colId xmlns:a16="http://schemas.microsoft.com/office/drawing/2014/main" val="3183804398"/>
                    </a:ext>
                  </a:extLst>
                </a:gridCol>
                <a:gridCol w="3478927">
                  <a:extLst>
                    <a:ext uri="{9D8B030D-6E8A-4147-A177-3AD203B41FA5}">
                      <a16:colId xmlns:a16="http://schemas.microsoft.com/office/drawing/2014/main" val="3115018232"/>
                    </a:ext>
                  </a:extLst>
                </a:gridCol>
              </a:tblGrid>
              <a:tr h="381433">
                <a:tc>
                  <a:txBody>
                    <a:bodyPr/>
                    <a:lstStyle/>
                    <a:p>
                      <a:pPr marL="0" marR="0" algn="ctr" rtl="0">
                        <a:lnSpc>
                          <a:spcPct val="107000"/>
                        </a:lnSpc>
                        <a:spcBef>
                          <a:spcPts val="0"/>
                        </a:spcBef>
                        <a:spcAft>
                          <a:spcPts val="0"/>
                        </a:spcAft>
                      </a:pPr>
                      <a:r>
                        <a:rPr lang="ar-SA" sz="1700" dirty="0">
                          <a:effectLst/>
                        </a:rPr>
                        <a:t>الأسبوع</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dirty="0">
                          <a:effectLst/>
                        </a:rPr>
                        <a:t>الوصف</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dirty="0">
                          <a:effectLst/>
                        </a:rPr>
                        <a:t>التاريخ</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3976740632"/>
                  </a:ext>
                </a:extLst>
              </a:tr>
              <a:tr h="319382">
                <a:tc>
                  <a:txBody>
                    <a:bodyPr/>
                    <a:lstStyle/>
                    <a:p>
                      <a:pPr marL="0" marR="0" algn="ctr" rtl="0">
                        <a:lnSpc>
                          <a:spcPct val="107000"/>
                        </a:lnSpc>
                        <a:spcBef>
                          <a:spcPts val="0"/>
                        </a:spcBef>
                        <a:spcAft>
                          <a:spcPts val="0"/>
                        </a:spcAft>
                      </a:pPr>
                      <a:r>
                        <a:rPr lang="ar-SA" sz="1700" dirty="0">
                          <a:effectLst/>
                        </a:rPr>
                        <a:t>الأسبوع 1</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kumimoji="0" lang="ar-SA" sz="2000" b="1" i="0" u="none" strike="noStrike" kern="0" cap="none" spc="0" normalizeH="0" baseline="0" dirty="0">
                          <a:ln>
                            <a:noFill/>
                          </a:ln>
                          <a:solidFill>
                            <a:srgbClr val="000000"/>
                          </a:solidFill>
                          <a:effectLst/>
                          <a:uLnTx/>
                          <a:uFillTx/>
                          <a:ea typeface="+mn-ea"/>
                          <a:cs typeface="Alexandria" pitchFamily="2" charset="-78"/>
                        </a:rPr>
                        <a:t>محاضرة توجيهية - اختبار قصير</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tc>
                  <a:txBody>
                    <a:bodyPr/>
                    <a:lstStyle/>
                    <a:p>
                      <a:pPr marL="0" marR="0" algn="ctr" rtl="0">
                        <a:lnSpc>
                          <a:spcPct val="107000"/>
                        </a:lnSpc>
                        <a:spcBef>
                          <a:spcPts val="0"/>
                        </a:spcBef>
                        <a:spcAft>
                          <a:spcPts val="0"/>
                        </a:spcAft>
                      </a:pPr>
                      <a:r>
                        <a:rPr kumimoji="0" lang="en-US" sz="2000" b="1" i="0" u="none" strike="noStrike" kern="0" cap="none" spc="0" normalizeH="0" baseline="0" dirty="0">
                          <a:ln>
                            <a:noFill/>
                          </a:ln>
                          <a:solidFill>
                            <a:srgbClr val="000000"/>
                          </a:solidFill>
                          <a:effectLst/>
                          <a:uLnTx/>
                          <a:uFillTx/>
                          <a:ea typeface="+mn-ea"/>
                          <a:cs typeface="Alexandria" pitchFamily="2" charset="-78"/>
                        </a:rPr>
                        <a:t>04/10/2025</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extLst>
                  <a:ext uri="{0D108BD9-81ED-4DB2-BD59-A6C34878D82A}">
                    <a16:rowId xmlns:a16="http://schemas.microsoft.com/office/drawing/2014/main" val="78299492"/>
                  </a:ext>
                </a:extLst>
              </a:tr>
              <a:tr h="319382">
                <a:tc>
                  <a:txBody>
                    <a:bodyPr/>
                    <a:lstStyle/>
                    <a:p>
                      <a:pPr marL="0" marR="0" algn="ctr" rtl="0">
                        <a:lnSpc>
                          <a:spcPct val="107000"/>
                        </a:lnSpc>
                        <a:spcBef>
                          <a:spcPts val="0"/>
                        </a:spcBef>
                        <a:spcAft>
                          <a:spcPts val="0"/>
                        </a:spcAft>
                      </a:pPr>
                      <a:r>
                        <a:rPr lang="ar-SA" sz="1700">
                          <a:effectLst/>
                        </a:rPr>
                        <a:t>الأسبوع 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kumimoji="0" lang="ar-SA" sz="2000" b="1" i="0" u="none" strike="noStrike" kern="0" cap="none" spc="0" normalizeH="0" baseline="0" dirty="0">
                          <a:ln>
                            <a:noFill/>
                          </a:ln>
                          <a:solidFill>
                            <a:srgbClr val="000000"/>
                          </a:solidFill>
                          <a:effectLst/>
                          <a:uLnTx/>
                          <a:uFillTx/>
                          <a:ea typeface="+mn-ea"/>
                          <a:cs typeface="Alexandria" pitchFamily="2" charset="-78"/>
                        </a:rPr>
                        <a:t>محاضرة - حلقة نقاش - اختبار قصير</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tc>
                  <a:txBody>
                    <a:bodyPr/>
                    <a:lstStyle/>
                    <a:p>
                      <a:pPr marL="0" marR="0" algn="ctr" rtl="0">
                        <a:lnSpc>
                          <a:spcPct val="107000"/>
                        </a:lnSpc>
                        <a:spcBef>
                          <a:spcPts val="0"/>
                        </a:spcBef>
                        <a:spcAft>
                          <a:spcPts val="0"/>
                        </a:spcAft>
                      </a:pPr>
                      <a:r>
                        <a:rPr kumimoji="0" lang="en-US" sz="2000" b="1" i="0" u="none" strike="noStrike" kern="0" cap="none" spc="0" normalizeH="0" baseline="0" dirty="0">
                          <a:ln>
                            <a:noFill/>
                          </a:ln>
                          <a:solidFill>
                            <a:srgbClr val="000000"/>
                          </a:solidFill>
                          <a:effectLst/>
                          <a:uLnTx/>
                          <a:uFillTx/>
                          <a:ea typeface="+mn-ea"/>
                          <a:cs typeface="Alexandria" pitchFamily="2" charset="-78"/>
                        </a:rPr>
                        <a:t>11/10/2025</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extLst>
                  <a:ext uri="{0D108BD9-81ED-4DB2-BD59-A6C34878D82A}">
                    <a16:rowId xmlns:a16="http://schemas.microsoft.com/office/drawing/2014/main" val="91485806"/>
                  </a:ext>
                </a:extLst>
              </a:tr>
              <a:tr h="319382">
                <a:tc>
                  <a:txBody>
                    <a:bodyPr/>
                    <a:lstStyle/>
                    <a:p>
                      <a:pPr marL="0" marR="0" algn="ctr" rtl="0">
                        <a:lnSpc>
                          <a:spcPct val="107000"/>
                        </a:lnSpc>
                        <a:spcBef>
                          <a:spcPts val="0"/>
                        </a:spcBef>
                        <a:spcAft>
                          <a:spcPts val="0"/>
                        </a:spcAft>
                      </a:pPr>
                      <a:r>
                        <a:rPr lang="ar-SA" sz="1700">
                          <a:effectLst/>
                        </a:rPr>
                        <a:t>الأسبوع 3</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kumimoji="0" lang="ar-SA" sz="2000" b="1" i="0" u="none" strike="noStrike" kern="0" cap="none" spc="0" normalizeH="0" baseline="0" dirty="0">
                          <a:ln>
                            <a:noFill/>
                          </a:ln>
                          <a:solidFill>
                            <a:srgbClr val="000000"/>
                          </a:solidFill>
                          <a:effectLst/>
                          <a:uLnTx/>
                          <a:uFillTx/>
                          <a:ea typeface="+mn-ea"/>
                          <a:cs typeface="Alexandria" pitchFamily="2" charset="-78"/>
                        </a:rPr>
                        <a:t>محاضرة - حلقة نقاش - اختبار قصير</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tc>
                  <a:txBody>
                    <a:bodyPr/>
                    <a:lstStyle/>
                    <a:p>
                      <a:pPr marL="0" marR="0" algn="ctr" rtl="0">
                        <a:lnSpc>
                          <a:spcPct val="107000"/>
                        </a:lnSpc>
                        <a:spcBef>
                          <a:spcPts val="0"/>
                        </a:spcBef>
                        <a:spcAft>
                          <a:spcPts val="0"/>
                        </a:spcAft>
                      </a:pPr>
                      <a:r>
                        <a:rPr kumimoji="0" lang="en-US" sz="2000" b="1" i="0" u="none" strike="noStrike" kern="0" cap="none" spc="0" normalizeH="0" baseline="0" dirty="0">
                          <a:ln>
                            <a:noFill/>
                          </a:ln>
                          <a:solidFill>
                            <a:srgbClr val="000000"/>
                          </a:solidFill>
                          <a:effectLst/>
                          <a:uLnTx/>
                          <a:uFillTx/>
                          <a:ea typeface="+mn-ea"/>
                          <a:cs typeface="Alexandria" pitchFamily="2" charset="-78"/>
                        </a:rPr>
                        <a:t>18/10/2025</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extLst>
                  <a:ext uri="{0D108BD9-81ED-4DB2-BD59-A6C34878D82A}">
                    <a16:rowId xmlns:a16="http://schemas.microsoft.com/office/drawing/2014/main" val="1775395197"/>
                  </a:ext>
                </a:extLst>
              </a:tr>
              <a:tr h="319382">
                <a:tc>
                  <a:txBody>
                    <a:bodyPr/>
                    <a:lstStyle/>
                    <a:p>
                      <a:pPr marL="0" marR="0" algn="ctr" rtl="0">
                        <a:lnSpc>
                          <a:spcPct val="107000"/>
                        </a:lnSpc>
                        <a:spcBef>
                          <a:spcPts val="0"/>
                        </a:spcBef>
                        <a:spcAft>
                          <a:spcPts val="0"/>
                        </a:spcAft>
                      </a:pPr>
                      <a:r>
                        <a:rPr lang="ar-SA" sz="1700">
                          <a:effectLst/>
                        </a:rPr>
                        <a:t>الأسبوع 4</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kumimoji="0" lang="ar-SA" sz="2000" b="1" i="0" u="none" strike="noStrike" kern="0" cap="none" spc="0" normalizeH="0" baseline="0" dirty="0">
                          <a:ln>
                            <a:noFill/>
                          </a:ln>
                          <a:solidFill>
                            <a:srgbClr val="000000"/>
                          </a:solidFill>
                          <a:effectLst/>
                          <a:uLnTx/>
                          <a:uFillTx/>
                          <a:ea typeface="+mn-ea"/>
                          <a:cs typeface="Alexandria" pitchFamily="2" charset="-78"/>
                        </a:rPr>
                        <a:t>محاضرة - حلقة نقاش - اختبار قصير</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tc>
                  <a:txBody>
                    <a:bodyPr/>
                    <a:lstStyle/>
                    <a:p>
                      <a:pPr marL="0" marR="0" algn="ctr" rtl="0">
                        <a:lnSpc>
                          <a:spcPct val="107000"/>
                        </a:lnSpc>
                        <a:spcBef>
                          <a:spcPts val="0"/>
                        </a:spcBef>
                        <a:spcAft>
                          <a:spcPts val="0"/>
                        </a:spcAft>
                      </a:pPr>
                      <a:r>
                        <a:rPr kumimoji="0" lang="en-US" sz="2000" b="1" i="0" u="none" strike="noStrike" kern="0" cap="none" spc="0" normalizeH="0" baseline="0">
                          <a:ln>
                            <a:noFill/>
                          </a:ln>
                          <a:solidFill>
                            <a:srgbClr val="000000"/>
                          </a:solidFill>
                          <a:effectLst/>
                          <a:uLnTx/>
                          <a:uFillTx/>
                          <a:ea typeface="+mn-ea"/>
                          <a:cs typeface="Alexandria" pitchFamily="2" charset="-78"/>
                        </a:rPr>
                        <a:t>25/10/2025</a:t>
                      </a:r>
                      <a:endParaRPr kumimoji="0" lang="en-US" sz="2000" b="1" i="0" u="none" strike="noStrike" kern="0" cap="none" spc="0" normalizeH="0" baseline="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extLst>
                  <a:ext uri="{0D108BD9-81ED-4DB2-BD59-A6C34878D82A}">
                    <a16:rowId xmlns:a16="http://schemas.microsoft.com/office/drawing/2014/main" val="2300049658"/>
                  </a:ext>
                </a:extLst>
              </a:tr>
              <a:tr h="655340">
                <a:tc>
                  <a:txBody>
                    <a:bodyPr/>
                    <a:lstStyle/>
                    <a:p>
                      <a:pPr marL="0" marR="0" algn="ctr" rtl="0">
                        <a:lnSpc>
                          <a:spcPct val="107000"/>
                        </a:lnSpc>
                        <a:spcBef>
                          <a:spcPts val="0"/>
                        </a:spcBef>
                        <a:spcAft>
                          <a:spcPts val="0"/>
                        </a:spcAft>
                      </a:pPr>
                      <a:r>
                        <a:rPr lang="ar-SA" sz="1700">
                          <a:effectLst/>
                        </a:rPr>
                        <a:t>الأسبوع 5</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kumimoji="0" lang="ar-SA" sz="2000" b="1" i="0" u="none" strike="noStrike" kern="0" cap="none" spc="0" normalizeH="0" baseline="0" dirty="0">
                          <a:ln>
                            <a:noFill/>
                          </a:ln>
                          <a:solidFill>
                            <a:srgbClr val="000000"/>
                          </a:solidFill>
                          <a:effectLst/>
                          <a:uLnTx/>
                          <a:uFillTx/>
                          <a:ea typeface="+mn-ea"/>
                          <a:cs typeface="Alexandria" pitchFamily="2" charset="-78"/>
                        </a:rPr>
                        <a:t>محاضرة - حلقة نقاش - اختبار قصيرآخر موعد للاعتذار عن الفصل أو عن مقرر</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tc>
                  <a:txBody>
                    <a:bodyPr/>
                    <a:lstStyle/>
                    <a:p>
                      <a:pPr marL="0" marR="0" algn="ctr" rtl="0">
                        <a:lnSpc>
                          <a:spcPct val="107000"/>
                        </a:lnSpc>
                        <a:spcBef>
                          <a:spcPts val="0"/>
                        </a:spcBef>
                        <a:spcAft>
                          <a:spcPts val="0"/>
                        </a:spcAft>
                      </a:pPr>
                      <a:r>
                        <a:rPr kumimoji="0" lang="en-US" sz="2000" b="1" i="0" u="none" strike="noStrike" kern="0" cap="none" spc="0" normalizeH="0" baseline="0" dirty="0">
                          <a:ln>
                            <a:noFill/>
                          </a:ln>
                          <a:solidFill>
                            <a:srgbClr val="000000"/>
                          </a:solidFill>
                          <a:effectLst/>
                          <a:uLnTx/>
                          <a:uFillTx/>
                          <a:ea typeface="+mn-ea"/>
                          <a:cs typeface="Alexandria" pitchFamily="2" charset="-78"/>
                        </a:rPr>
                        <a:t>01/11/2025</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extLst>
                  <a:ext uri="{0D108BD9-81ED-4DB2-BD59-A6C34878D82A}">
                    <a16:rowId xmlns:a16="http://schemas.microsoft.com/office/drawing/2014/main" val="2921558809"/>
                  </a:ext>
                </a:extLst>
              </a:tr>
              <a:tr h="319382">
                <a:tc>
                  <a:txBody>
                    <a:bodyPr/>
                    <a:lstStyle/>
                    <a:p>
                      <a:pPr marL="0" marR="0" algn="ctr" rtl="0">
                        <a:lnSpc>
                          <a:spcPct val="107000"/>
                        </a:lnSpc>
                        <a:spcBef>
                          <a:spcPts val="0"/>
                        </a:spcBef>
                        <a:spcAft>
                          <a:spcPts val="0"/>
                        </a:spcAft>
                      </a:pPr>
                      <a:r>
                        <a:rPr lang="ar-SA" sz="1700">
                          <a:effectLst/>
                        </a:rPr>
                        <a:t>الأسبوع 6</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kumimoji="0" lang="ar-SA" sz="2000" b="1" i="0" u="none" strike="noStrike" kern="0" cap="none" spc="0" normalizeH="0" baseline="0" dirty="0">
                          <a:ln>
                            <a:noFill/>
                          </a:ln>
                          <a:solidFill>
                            <a:srgbClr val="000000"/>
                          </a:solidFill>
                          <a:effectLst/>
                          <a:uLnTx/>
                          <a:uFillTx/>
                          <a:ea typeface="+mn-ea"/>
                          <a:cs typeface="Alexandria" pitchFamily="2" charset="-78"/>
                        </a:rPr>
                        <a:t>محاضرة - حلقة نقاش - اختبار قصير</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tc>
                  <a:txBody>
                    <a:bodyPr/>
                    <a:lstStyle/>
                    <a:p>
                      <a:pPr marL="0" marR="0" algn="ctr" rtl="0">
                        <a:lnSpc>
                          <a:spcPct val="107000"/>
                        </a:lnSpc>
                        <a:spcBef>
                          <a:spcPts val="0"/>
                        </a:spcBef>
                        <a:spcAft>
                          <a:spcPts val="0"/>
                        </a:spcAft>
                      </a:pPr>
                      <a:r>
                        <a:rPr kumimoji="0" lang="en-US" sz="2000" b="1" i="0" u="none" strike="noStrike" kern="0" cap="none" spc="0" normalizeH="0" baseline="0" dirty="0">
                          <a:ln>
                            <a:noFill/>
                          </a:ln>
                          <a:solidFill>
                            <a:srgbClr val="000000"/>
                          </a:solidFill>
                          <a:effectLst/>
                          <a:uLnTx/>
                          <a:uFillTx/>
                          <a:ea typeface="+mn-ea"/>
                          <a:cs typeface="Alexandria" pitchFamily="2" charset="-78"/>
                        </a:rPr>
                        <a:t>08/11/2025</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extLst>
                  <a:ext uri="{0D108BD9-81ED-4DB2-BD59-A6C34878D82A}">
                    <a16:rowId xmlns:a16="http://schemas.microsoft.com/office/drawing/2014/main" val="1291113425"/>
                  </a:ext>
                </a:extLst>
              </a:tr>
              <a:tr h="319382">
                <a:tc>
                  <a:txBody>
                    <a:bodyPr/>
                    <a:lstStyle/>
                    <a:p>
                      <a:pPr marL="0" marR="0" algn="ctr" rtl="0">
                        <a:lnSpc>
                          <a:spcPct val="107000"/>
                        </a:lnSpc>
                        <a:spcBef>
                          <a:spcPts val="0"/>
                        </a:spcBef>
                        <a:spcAft>
                          <a:spcPts val="0"/>
                        </a:spcAft>
                      </a:pPr>
                      <a:r>
                        <a:rPr lang="ar-SA" sz="1700">
                          <a:effectLst/>
                        </a:rPr>
                        <a:t>الأسبوع 7</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kumimoji="0" lang="ar-SA" sz="2000" b="1" i="0" u="none" strike="noStrike" kern="0" cap="none" spc="0" normalizeH="0" baseline="0" dirty="0">
                          <a:ln>
                            <a:noFill/>
                          </a:ln>
                          <a:solidFill>
                            <a:srgbClr val="000000"/>
                          </a:solidFill>
                          <a:effectLst/>
                          <a:uLnTx/>
                          <a:uFillTx/>
                          <a:ea typeface="+mn-ea"/>
                          <a:cs typeface="Alexandria" pitchFamily="2" charset="-78"/>
                        </a:rPr>
                        <a:t>محاضرة - حلقة نقاش - اختبار قصير</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tc>
                  <a:txBody>
                    <a:bodyPr/>
                    <a:lstStyle/>
                    <a:p>
                      <a:pPr marL="0" marR="0" algn="ctr" rtl="0">
                        <a:lnSpc>
                          <a:spcPct val="107000"/>
                        </a:lnSpc>
                        <a:spcBef>
                          <a:spcPts val="0"/>
                        </a:spcBef>
                        <a:spcAft>
                          <a:spcPts val="0"/>
                        </a:spcAft>
                      </a:pPr>
                      <a:r>
                        <a:rPr kumimoji="0" lang="en-US" sz="2000" b="1" i="0" u="none" strike="noStrike" kern="0" cap="none" spc="0" normalizeH="0" baseline="0" dirty="0">
                          <a:ln>
                            <a:noFill/>
                          </a:ln>
                          <a:solidFill>
                            <a:srgbClr val="000000"/>
                          </a:solidFill>
                          <a:effectLst/>
                          <a:uLnTx/>
                          <a:uFillTx/>
                          <a:ea typeface="+mn-ea"/>
                          <a:cs typeface="Alexandria" pitchFamily="2" charset="-78"/>
                        </a:rPr>
                        <a:t>15/11/2025 </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extLst>
                  <a:ext uri="{0D108BD9-81ED-4DB2-BD59-A6C34878D82A}">
                    <a16:rowId xmlns:a16="http://schemas.microsoft.com/office/drawing/2014/main" val="1523333297"/>
                  </a:ext>
                </a:extLst>
              </a:tr>
              <a:tr h="319382">
                <a:tc>
                  <a:txBody>
                    <a:bodyPr/>
                    <a:lstStyle/>
                    <a:p>
                      <a:pPr marL="0" marR="0" algn="ctr" rtl="0">
                        <a:lnSpc>
                          <a:spcPct val="107000"/>
                        </a:lnSpc>
                        <a:spcBef>
                          <a:spcPts val="0"/>
                        </a:spcBef>
                        <a:spcAft>
                          <a:spcPts val="0"/>
                        </a:spcAft>
                      </a:pPr>
                      <a:r>
                        <a:rPr lang="ar-SA" sz="1700">
                          <a:effectLst/>
                        </a:rPr>
                        <a:t>الأسبوع 8</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kumimoji="0" lang="ar-SA" sz="2000" b="1" i="0" u="none" strike="noStrike" kern="0" cap="none" spc="0" normalizeH="0" baseline="0" dirty="0">
                          <a:ln>
                            <a:noFill/>
                          </a:ln>
                          <a:solidFill>
                            <a:srgbClr val="000000"/>
                          </a:solidFill>
                          <a:effectLst/>
                          <a:uLnTx/>
                          <a:uFillTx/>
                          <a:ea typeface="+mn-ea"/>
                          <a:cs typeface="Alexandria" pitchFamily="2" charset="-78"/>
                        </a:rPr>
                        <a:t>محاضرة - حلقة نقاش - اختبار قصير</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tc>
                  <a:txBody>
                    <a:bodyPr/>
                    <a:lstStyle/>
                    <a:p>
                      <a:pPr marL="0" marR="0" algn="ctr" rtl="0">
                        <a:lnSpc>
                          <a:spcPct val="107000"/>
                        </a:lnSpc>
                        <a:spcBef>
                          <a:spcPts val="0"/>
                        </a:spcBef>
                        <a:spcAft>
                          <a:spcPts val="0"/>
                        </a:spcAft>
                      </a:pPr>
                      <a:r>
                        <a:rPr kumimoji="0" lang="en-US" sz="2000" b="1" i="0" u="none" strike="noStrike" kern="0" cap="none" spc="0" normalizeH="0" baseline="0" dirty="0">
                          <a:ln>
                            <a:noFill/>
                          </a:ln>
                          <a:solidFill>
                            <a:srgbClr val="000000"/>
                          </a:solidFill>
                          <a:effectLst/>
                          <a:uLnTx/>
                          <a:uFillTx/>
                          <a:ea typeface="+mn-ea"/>
                          <a:cs typeface="Alexandria" pitchFamily="2" charset="-78"/>
                        </a:rPr>
                        <a:t>22/11/2025</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extLst>
                  <a:ext uri="{0D108BD9-81ED-4DB2-BD59-A6C34878D82A}">
                    <a16:rowId xmlns:a16="http://schemas.microsoft.com/office/drawing/2014/main" val="1579294290"/>
                  </a:ext>
                </a:extLst>
              </a:tr>
              <a:tr h="319382">
                <a:tc>
                  <a:txBody>
                    <a:bodyPr/>
                    <a:lstStyle/>
                    <a:p>
                      <a:pPr marL="0" marR="0" algn="ctr" rtl="0">
                        <a:lnSpc>
                          <a:spcPct val="107000"/>
                        </a:lnSpc>
                        <a:spcBef>
                          <a:spcPts val="0"/>
                        </a:spcBef>
                        <a:spcAft>
                          <a:spcPts val="0"/>
                        </a:spcAft>
                      </a:pPr>
                      <a:r>
                        <a:rPr lang="ar-SA" sz="1700">
                          <a:effectLst/>
                        </a:rPr>
                        <a:t>الأسبوع 9</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kumimoji="0" lang="ar-SA" sz="2000" b="1" i="0" u="none" strike="noStrike" kern="0" cap="none" spc="0" normalizeH="0" baseline="0">
                          <a:ln>
                            <a:noFill/>
                          </a:ln>
                          <a:solidFill>
                            <a:srgbClr val="000000"/>
                          </a:solidFill>
                          <a:effectLst/>
                          <a:uLnTx/>
                          <a:uFillTx/>
                          <a:ea typeface="+mn-ea"/>
                          <a:cs typeface="Alexandria" pitchFamily="2" charset="-78"/>
                        </a:rPr>
                        <a:t>محاضرة - حلقة نقاش - اختبار قصير</a:t>
                      </a:r>
                      <a:endParaRPr kumimoji="0" lang="en-US" sz="2000" b="1" i="0" u="none" strike="noStrike" kern="0" cap="none" spc="0" normalizeH="0" baseline="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tc>
                  <a:txBody>
                    <a:bodyPr/>
                    <a:lstStyle/>
                    <a:p>
                      <a:pPr marL="0" marR="0" algn="ctr" rtl="0">
                        <a:lnSpc>
                          <a:spcPct val="107000"/>
                        </a:lnSpc>
                        <a:spcBef>
                          <a:spcPts val="0"/>
                        </a:spcBef>
                        <a:spcAft>
                          <a:spcPts val="0"/>
                        </a:spcAft>
                      </a:pPr>
                      <a:r>
                        <a:rPr kumimoji="0" lang="en-US" sz="2000" b="1" i="0" u="none" strike="noStrike" kern="0" cap="none" spc="0" normalizeH="0" baseline="0">
                          <a:ln>
                            <a:noFill/>
                          </a:ln>
                          <a:solidFill>
                            <a:srgbClr val="000000"/>
                          </a:solidFill>
                          <a:effectLst/>
                          <a:uLnTx/>
                          <a:uFillTx/>
                          <a:ea typeface="+mn-ea"/>
                          <a:cs typeface="Alexandria" pitchFamily="2" charset="-78"/>
                        </a:rPr>
                        <a:t>29/11/2025</a:t>
                      </a:r>
                      <a:endParaRPr kumimoji="0" lang="en-US" sz="2000" b="1" i="0" u="none" strike="noStrike" kern="0" cap="none" spc="0" normalizeH="0" baseline="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extLst>
                  <a:ext uri="{0D108BD9-81ED-4DB2-BD59-A6C34878D82A}">
                    <a16:rowId xmlns:a16="http://schemas.microsoft.com/office/drawing/2014/main" val="2159112262"/>
                  </a:ext>
                </a:extLst>
              </a:tr>
              <a:tr h="319382">
                <a:tc>
                  <a:txBody>
                    <a:bodyPr/>
                    <a:lstStyle/>
                    <a:p>
                      <a:pPr marL="0" marR="0" algn="ctr" rtl="0">
                        <a:lnSpc>
                          <a:spcPct val="107000"/>
                        </a:lnSpc>
                        <a:spcBef>
                          <a:spcPts val="0"/>
                        </a:spcBef>
                        <a:spcAft>
                          <a:spcPts val="0"/>
                        </a:spcAft>
                      </a:pPr>
                      <a:r>
                        <a:rPr lang="ar-SA" sz="1700">
                          <a:effectLst/>
                        </a:rPr>
                        <a:t>الأسبوع 10</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kumimoji="0" lang="ar-SA" sz="2000" b="1" i="0" u="none" strike="noStrike" kern="0" cap="none" spc="0" normalizeH="0" baseline="0" dirty="0">
                          <a:ln>
                            <a:noFill/>
                          </a:ln>
                          <a:solidFill>
                            <a:srgbClr val="000000"/>
                          </a:solidFill>
                          <a:effectLst/>
                          <a:uLnTx/>
                          <a:uFillTx/>
                          <a:ea typeface="+mn-ea"/>
                          <a:cs typeface="Alexandria" pitchFamily="2" charset="-78"/>
                        </a:rPr>
                        <a:t>محاضرة - حلقة نقاش - اختبار قصير</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tc>
                  <a:txBody>
                    <a:bodyPr/>
                    <a:lstStyle/>
                    <a:p>
                      <a:pPr marL="0" marR="0" algn="ctr" rtl="0">
                        <a:lnSpc>
                          <a:spcPct val="107000"/>
                        </a:lnSpc>
                        <a:spcBef>
                          <a:spcPts val="0"/>
                        </a:spcBef>
                        <a:spcAft>
                          <a:spcPts val="0"/>
                        </a:spcAft>
                      </a:pPr>
                      <a:r>
                        <a:rPr kumimoji="0" lang="en-US" sz="2000" b="1" i="0" u="none" strike="noStrike" kern="0" cap="none" spc="0" normalizeH="0" baseline="0" dirty="0">
                          <a:ln>
                            <a:noFill/>
                          </a:ln>
                          <a:solidFill>
                            <a:srgbClr val="000000"/>
                          </a:solidFill>
                          <a:effectLst/>
                          <a:uLnTx/>
                          <a:uFillTx/>
                          <a:ea typeface="+mn-ea"/>
                          <a:cs typeface="Alexandria" pitchFamily="2" charset="-78"/>
                        </a:rPr>
                        <a:t>06/12/2025</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extLst>
                  <a:ext uri="{0D108BD9-81ED-4DB2-BD59-A6C34878D82A}">
                    <a16:rowId xmlns:a16="http://schemas.microsoft.com/office/drawing/2014/main" val="1695727490"/>
                  </a:ext>
                </a:extLst>
              </a:tr>
              <a:tr h="319382">
                <a:tc>
                  <a:txBody>
                    <a:bodyPr/>
                    <a:lstStyle/>
                    <a:p>
                      <a:pPr marL="0" marR="0" algn="ctr" rtl="0">
                        <a:lnSpc>
                          <a:spcPct val="107000"/>
                        </a:lnSpc>
                        <a:spcBef>
                          <a:spcPts val="0"/>
                        </a:spcBef>
                        <a:spcAft>
                          <a:spcPts val="0"/>
                        </a:spcAft>
                      </a:pPr>
                      <a:r>
                        <a:rPr lang="ar-SA" sz="1700">
                          <a:effectLst/>
                        </a:rPr>
                        <a:t>الأسبوع 11</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kumimoji="0" lang="ar-SA" sz="2000" b="1" i="0" u="none" strike="noStrike" kern="0" cap="none" spc="0" normalizeH="0" baseline="0" dirty="0">
                          <a:ln>
                            <a:noFill/>
                          </a:ln>
                          <a:solidFill>
                            <a:srgbClr val="000000"/>
                          </a:solidFill>
                          <a:effectLst/>
                          <a:uLnTx/>
                          <a:uFillTx/>
                          <a:ea typeface="+mn-ea"/>
                          <a:cs typeface="Alexandria" pitchFamily="2" charset="-78"/>
                        </a:rPr>
                        <a:t>محاضرة - حلقة نقاش - اختبار قصير</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tc>
                  <a:txBody>
                    <a:bodyPr/>
                    <a:lstStyle/>
                    <a:p>
                      <a:pPr marL="0" marR="0" algn="ctr" rtl="0">
                        <a:lnSpc>
                          <a:spcPct val="107000"/>
                        </a:lnSpc>
                        <a:spcBef>
                          <a:spcPts val="0"/>
                        </a:spcBef>
                        <a:spcAft>
                          <a:spcPts val="0"/>
                        </a:spcAft>
                      </a:pPr>
                      <a:r>
                        <a:rPr kumimoji="0" lang="en-US" sz="2000" b="1" i="0" u="none" strike="noStrike" kern="0" cap="none" spc="0" normalizeH="0" baseline="0" dirty="0">
                          <a:ln>
                            <a:noFill/>
                          </a:ln>
                          <a:solidFill>
                            <a:srgbClr val="000000"/>
                          </a:solidFill>
                          <a:effectLst/>
                          <a:uLnTx/>
                          <a:uFillTx/>
                          <a:ea typeface="+mn-ea"/>
                          <a:cs typeface="Alexandria" pitchFamily="2" charset="-78"/>
                        </a:rPr>
                        <a:t>13/12/2025</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extLst>
                  <a:ext uri="{0D108BD9-81ED-4DB2-BD59-A6C34878D82A}">
                    <a16:rowId xmlns:a16="http://schemas.microsoft.com/office/drawing/2014/main" val="2668115694"/>
                  </a:ext>
                </a:extLst>
              </a:tr>
              <a:tr h="319382">
                <a:tc>
                  <a:txBody>
                    <a:bodyPr/>
                    <a:lstStyle/>
                    <a:p>
                      <a:pPr marL="0" marR="0" algn="ctr" rtl="0">
                        <a:lnSpc>
                          <a:spcPct val="107000"/>
                        </a:lnSpc>
                        <a:spcBef>
                          <a:spcPts val="0"/>
                        </a:spcBef>
                        <a:spcAft>
                          <a:spcPts val="0"/>
                        </a:spcAft>
                      </a:pPr>
                      <a:r>
                        <a:rPr lang="ar-SA" sz="1700">
                          <a:effectLst/>
                        </a:rPr>
                        <a:t>الأسبوع 12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kumimoji="0" lang="ar-SA" sz="2000" b="1" i="0" u="none" strike="noStrike" kern="0" cap="none" spc="0" normalizeH="0" baseline="0" dirty="0">
                          <a:ln>
                            <a:noFill/>
                          </a:ln>
                          <a:solidFill>
                            <a:srgbClr val="000000"/>
                          </a:solidFill>
                          <a:effectLst/>
                          <a:uLnTx/>
                          <a:uFillTx/>
                          <a:ea typeface="+mn-ea"/>
                          <a:cs typeface="Alexandria" pitchFamily="2" charset="-78"/>
                        </a:rPr>
                        <a:t>حلقة نقاش</a:t>
                      </a:r>
                      <a:r>
                        <a:rPr kumimoji="0" lang="ar-JO" sz="2000" b="1" i="0" u="none" strike="noStrike" kern="0" cap="none" spc="0" normalizeH="0" baseline="0" dirty="0">
                          <a:ln>
                            <a:noFill/>
                          </a:ln>
                          <a:solidFill>
                            <a:srgbClr val="000000"/>
                          </a:solidFill>
                          <a:effectLst/>
                          <a:uLnTx/>
                          <a:uFillTx/>
                          <a:ea typeface="+mn-ea"/>
                          <a:cs typeface="Alexandria" pitchFamily="2" charset="-78"/>
                        </a:rPr>
                        <a:t>- مراجعة شاملة</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tc>
                  <a:txBody>
                    <a:bodyPr/>
                    <a:lstStyle/>
                    <a:p>
                      <a:pPr marL="0" marR="0" algn="ctr" rtl="0">
                        <a:lnSpc>
                          <a:spcPct val="107000"/>
                        </a:lnSpc>
                        <a:spcBef>
                          <a:spcPts val="0"/>
                        </a:spcBef>
                        <a:spcAft>
                          <a:spcPts val="0"/>
                        </a:spcAft>
                      </a:pPr>
                      <a:r>
                        <a:rPr kumimoji="0" lang="en-US" sz="2000" b="1" i="0" u="none" strike="noStrike" kern="0" cap="none" spc="0" normalizeH="0" baseline="0" dirty="0">
                          <a:ln>
                            <a:noFill/>
                          </a:ln>
                          <a:solidFill>
                            <a:srgbClr val="000000"/>
                          </a:solidFill>
                          <a:effectLst/>
                          <a:uLnTx/>
                          <a:uFillTx/>
                          <a:ea typeface="+mn-ea"/>
                          <a:cs typeface="Alexandria" pitchFamily="2" charset="-78"/>
                        </a:rPr>
                        <a:t>20/12/2025</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extLst>
                  <a:ext uri="{0D108BD9-81ED-4DB2-BD59-A6C34878D82A}">
                    <a16:rowId xmlns:a16="http://schemas.microsoft.com/office/drawing/2014/main" val="4113686984"/>
                  </a:ext>
                </a:extLst>
              </a:tr>
              <a:tr h="319382">
                <a:tc>
                  <a:txBody>
                    <a:bodyPr/>
                    <a:lstStyle/>
                    <a:p>
                      <a:pPr marL="0" marR="0" algn="ctr" rtl="0">
                        <a:lnSpc>
                          <a:spcPct val="107000"/>
                        </a:lnSpc>
                        <a:spcBef>
                          <a:spcPts val="0"/>
                        </a:spcBef>
                        <a:spcAft>
                          <a:spcPts val="0"/>
                        </a:spcAft>
                      </a:pPr>
                      <a:r>
                        <a:rPr lang="ar-SA" sz="1700" dirty="0">
                          <a:effectLst/>
                        </a:rPr>
                        <a:t>الأسبوع 13</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kumimoji="0" lang="ar-SA" sz="2000" b="1" i="0" u="none" strike="noStrike" kern="0" cap="none" spc="0" normalizeH="0" baseline="0" dirty="0">
                          <a:ln>
                            <a:noFill/>
                          </a:ln>
                          <a:solidFill>
                            <a:srgbClr val="000000"/>
                          </a:solidFill>
                          <a:effectLst/>
                          <a:uLnTx/>
                          <a:uFillTx/>
                          <a:ea typeface="+mn-ea"/>
                          <a:cs typeface="Alexandria" pitchFamily="2" charset="-78"/>
                        </a:rPr>
                        <a:t>بداية الاختبارات النهائية</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tc>
                  <a:txBody>
                    <a:bodyPr/>
                    <a:lstStyle/>
                    <a:p>
                      <a:pPr marL="0" marR="0" algn="ctr" rtl="0">
                        <a:lnSpc>
                          <a:spcPct val="107000"/>
                        </a:lnSpc>
                        <a:spcBef>
                          <a:spcPts val="0"/>
                        </a:spcBef>
                        <a:spcAft>
                          <a:spcPts val="0"/>
                        </a:spcAft>
                      </a:pPr>
                      <a:r>
                        <a:rPr kumimoji="0" lang="en-US" sz="2000" b="1" i="0" u="none" strike="noStrike" kern="0" cap="none" spc="0" normalizeH="0" baseline="0" dirty="0">
                          <a:ln>
                            <a:noFill/>
                          </a:ln>
                          <a:solidFill>
                            <a:srgbClr val="000000"/>
                          </a:solidFill>
                          <a:effectLst/>
                          <a:uLnTx/>
                          <a:uFillTx/>
                          <a:ea typeface="+mn-ea"/>
                          <a:cs typeface="Alexandria" pitchFamily="2" charset="-78"/>
                        </a:rPr>
                        <a:t>27/12/2025</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extLst>
                  <a:ext uri="{0D108BD9-81ED-4DB2-BD59-A6C34878D82A}">
                    <a16:rowId xmlns:a16="http://schemas.microsoft.com/office/drawing/2014/main" val="2864846776"/>
                  </a:ext>
                </a:extLst>
              </a:tr>
              <a:tr h="319382">
                <a:tc>
                  <a:txBody>
                    <a:bodyPr/>
                    <a:lstStyle/>
                    <a:p>
                      <a:pPr marL="0" marR="0" algn="ctr" rtl="0">
                        <a:lnSpc>
                          <a:spcPct val="107000"/>
                        </a:lnSpc>
                        <a:spcBef>
                          <a:spcPts val="0"/>
                        </a:spcBef>
                        <a:spcAft>
                          <a:spcPts val="0"/>
                        </a:spcAft>
                      </a:pPr>
                      <a:r>
                        <a:rPr lang="ar-SA" sz="1700" dirty="0">
                          <a:effectLst/>
                        </a:rPr>
                        <a:t>نهاية الدراسة</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kumimoji="0" lang="ar-SA" sz="2000" b="1" i="0" u="none" strike="noStrike" kern="0" cap="none" spc="0" normalizeH="0" baseline="0" dirty="0">
                          <a:ln>
                            <a:noFill/>
                          </a:ln>
                          <a:solidFill>
                            <a:srgbClr val="000000"/>
                          </a:solidFill>
                          <a:effectLst/>
                          <a:uLnTx/>
                          <a:uFillTx/>
                          <a:ea typeface="+mn-ea"/>
                          <a:cs typeface="Alexandria" pitchFamily="2" charset="-78"/>
                        </a:rPr>
                        <a:t>نهاية الاختبارات النهائية</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tc>
                  <a:txBody>
                    <a:bodyPr/>
                    <a:lstStyle/>
                    <a:p>
                      <a:pPr marL="0" marR="0" algn="ctr" rtl="0">
                        <a:lnSpc>
                          <a:spcPct val="107000"/>
                        </a:lnSpc>
                        <a:spcBef>
                          <a:spcPts val="0"/>
                        </a:spcBef>
                        <a:spcAft>
                          <a:spcPts val="0"/>
                        </a:spcAft>
                      </a:pPr>
                      <a:r>
                        <a:rPr kumimoji="0" lang="en-US" sz="2000" b="1" i="0" u="none" strike="noStrike" kern="0" cap="none" spc="0" normalizeH="0" baseline="0" dirty="0">
                          <a:ln>
                            <a:noFill/>
                          </a:ln>
                          <a:solidFill>
                            <a:srgbClr val="000000"/>
                          </a:solidFill>
                          <a:effectLst/>
                          <a:uLnTx/>
                          <a:uFillTx/>
                          <a:ea typeface="+mn-ea"/>
                          <a:cs typeface="Alexandria" pitchFamily="2" charset="-78"/>
                        </a:rPr>
                        <a:t>03/01/2026</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extLst>
                  <a:ext uri="{0D108BD9-81ED-4DB2-BD59-A6C34878D82A}">
                    <a16:rowId xmlns:a16="http://schemas.microsoft.com/office/drawing/2014/main" val="750381813"/>
                  </a:ext>
                </a:extLst>
              </a:tr>
            </a:tbl>
          </a:graphicData>
        </a:graphic>
      </p:graphicFrame>
    </p:spTree>
    <p:extLst>
      <p:ext uri="{BB962C8B-B14F-4D97-AF65-F5344CB8AC3E}">
        <p14:creationId xmlns:p14="http://schemas.microsoft.com/office/powerpoint/2010/main" val="146659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A73F530-1542-2637-793A-8A4D7E0E6BEE}"/>
              </a:ext>
            </a:extLst>
          </p:cNvPr>
          <p:cNvSpPr txBox="1"/>
          <p:nvPr/>
        </p:nvSpPr>
        <p:spPr>
          <a:xfrm>
            <a:off x="7287065" y="1375463"/>
            <a:ext cx="4710513" cy="4849213"/>
          </a:xfrm>
          <a:prstGeom prst="rect">
            <a:avLst/>
          </a:prstGeom>
          <a:ln/>
        </p:spPr>
        <p:style>
          <a:lnRef idx="1">
            <a:schemeClr val="accent4"/>
          </a:lnRef>
          <a:fillRef idx="2">
            <a:schemeClr val="accent4"/>
          </a:fillRef>
          <a:effectRef idx="1">
            <a:schemeClr val="accent4"/>
          </a:effectRef>
          <a:fontRef idx="minor">
            <a:schemeClr val="dk1"/>
          </a:fontRef>
        </p:style>
        <p:txBody>
          <a:bodyPr wrap="square">
            <a:spAutoFit/>
          </a:bodyPr>
          <a:lstStyle/>
          <a:p>
            <a:pPr marL="0" marR="0" lvl="0" indent="0" algn="ctr" defTabSz="914400" rtl="1" eaLnBrk="1" fontAlgn="auto" latinLnBrk="0" hangingPunct="1">
              <a:lnSpc>
                <a:spcPct val="100000"/>
              </a:lnSpc>
              <a:spcBef>
                <a:spcPts val="0"/>
              </a:spcBef>
              <a:spcAft>
                <a:spcPts val="1500"/>
              </a:spcAft>
              <a:buClr>
                <a:srgbClr val="000000"/>
              </a:buClr>
              <a:buSzTx/>
              <a:buFont typeface="Arial"/>
              <a:buNone/>
              <a:tabLst/>
              <a:defRPr/>
            </a:pPr>
            <a:r>
              <a:rPr kumimoji="0" lang="ar-SA"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منهجية</a:t>
            </a:r>
            <a:r>
              <a:rPr kumimoji="0" lang="en-GB"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 </a:t>
            </a:r>
            <a:r>
              <a:rPr kumimoji="0" lang="ar-SA"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التدريس</a:t>
            </a:r>
            <a:endParaRPr kumimoji="0" lang="en-GB" sz="2200" b="1" i="0" u="none" strike="noStrike" kern="0" cap="none" spc="0" normalizeH="0" baseline="0" noProof="0" dirty="0">
              <a:ln>
                <a:noFill/>
              </a:ln>
              <a:solidFill>
                <a:prstClr val="black"/>
              </a:solidFill>
              <a:effectLst/>
              <a:uLnTx/>
              <a:uFillTx/>
              <a:latin typeface="Alexandria" pitchFamily="2" charset="-78"/>
              <a:ea typeface="Calibri"/>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SA" sz="2200" b="0" i="0" u="none" strike="noStrike" kern="0" cap="none" spc="0" normalizeH="0" baseline="0" noProof="0" dirty="0">
                <a:ln>
                  <a:noFill/>
                </a:ln>
                <a:solidFill>
                  <a:srgbClr val="000000"/>
                </a:solidFill>
                <a:effectLst/>
                <a:uLnTx/>
                <a:uFillTx/>
                <a:latin typeface="Alexandria" pitchFamily="2" charset="-78"/>
                <a:ea typeface="Times New Roman"/>
                <a:cs typeface="Alexandria" pitchFamily="2" charset="-78"/>
                <a:sym typeface="Arial"/>
              </a:rPr>
              <a:t>يتم تقديم محاور البرنامج باستخدام المحاضرات المسجلة وحلقات النقاش عن بع</a:t>
            </a:r>
            <a:r>
              <a:rPr kumimoji="0" lang="ar-JO" sz="2200" b="0" i="0" u="none" strike="noStrike" kern="0" cap="none" spc="0" normalizeH="0" baseline="0" noProof="0" dirty="0">
                <a:ln>
                  <a:noFill/>
                </a:ln>
                <a:solidFill>
                  <a:srgbClr val="000000"/>
                </a:solidFill>
                <a:effectLst/>
                <a:uLnTx/>
                <a:uFillTx/>
                <a:latin typeface="Alexandria" pitchFamily="2" charset="-78"/>
                <a:ea typeface="Times New Roman"/>
                <a:cs typeface="Alexandria" pitchFamily="2" charset="-78"/>
                <a:sym typeface="Arial"/>
              </a:rPr>
              <a:t>د والتي يتم خلالها مناقشة جميع المحاضرات التي تم تسجيلها على المنصة بالإضافة إلى الإجابة عن استفساراتكم.</a:t>
            </a:r>
            <a:endParaRPr kumimoji="0" lang="en-GB" sz="22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endParaRPr>
          </a:p>
          <a:p>
            <a:pPr marL="0" marR="0" lvl="0" indent="0" algn="just" defTabSz="914400" rtl="1" eaLnBrk="1" fontAlgn="auto" latinLnBrk="0" hangingPunct="1">
              <a:lnSpc>
                <a:spcPct val="115000"/>
              </a:lnSpc>
              <a:spcBef>
                <a:spcPts val="200"/>
              </a:spcBef>
              <a:spcAft>
                <a:spcPts val="200"/>
              </a:spcAft>
              <a:buClrTx/>
              <a:buSzTx/>
              <a:buFont typeface="Arial"/>
              <a:buNone/>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يتم تحقيق نتاجات التعلم المستهدفة من خلال النشاطات والاستراتيجيات التدريسية الآتية:</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المحاضرات. </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الاختبارات القصيرة. </a:t>
            </a:r>
            <a:r>
              <a:rPr kumimoji="0" lang="ar-AE"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(في كل أسبوع اختبار قصير من ثماني درجات وثمانية أسئلة).</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الامتحان النهائي</a:t>
            </a:r>
            <a:r>
              <a:rPr kumimoji="0" lang="ar-AE"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( 20 سؤال لكل سؤال درجة واحدة= 20 درجة)</a:t>
            </a: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  </a:t>
            </a:r>
            <a:endParaRPr kumimoji="0" lang="en-US" sz="22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sym typeface="Arial"/>
            </a:endParaRPr>
          </a:p>
        </p:txBody>
      </p:sp>
      <p:pic>
        <p:nvPicPr>
          <p:cNvPr id="8" name="Picture 7">
            <a:extLst>
              <a:ext uri="{FF2B5EF4-FFF2-40B4-BE49-F238E27FC236}">
                <a16:creationId xmlns:a16="http://schemas.microsoft.com/office/drawing/2014/main" id="{2BCD2108-E840-8314-6F0A-A650217A0BEF}"/>
              </a:ext>
            </a:extLst>
          </p:cNvPr>
          <p:cNvPicPr>
            <a:picLocks noChangeAspect="1"/>
          </p:cNvPicPr>
          <p:nvPr/>
        </p:nvPicPr>
        <p:blipFill>
          <a:blip r:embed="rId2"/>
          <a:stretch>
            <a:fillRect/>
          </a:stretch>
        </p:blipFill>
        <p:spPr>
          <a:xfrm>
            <a:off x="-2850" y="464234"/>
            <a:ext cx="6858000" cy="6671672"/>
          </a:xfrm>
          <a:prstGeom prst="rect">
            <a:avLst/>
          </a:prstGeom>
        </p:spPr>
      </p:pic>
      <p:sp>
        <p:nvSpPr>
          <p:cNvPr id="2" name="Rectangle 1">
            <a:extLst>
              <a:ext uri="{FF2B5EF4-FFF2-40B4-BE49-F238E27FC236}">
                <a16:creationId xmlns:a16="http://schemas.microsoft.com/office/drawing/2014/main" id="{CDBB3C08-CD81-5241-9578-0D149842D999}"/>
              </a:ext>
            </a:extLst>
          </p:cNvPr>
          <p:cNvSpPr/>
          <p:nvPr/>
        </p:nvSpPr>
        <p:spPr>
          <a:xfrm>
            <a:off x="253218" y="538172"/>
            <a:ext cx="6587864" cy="1051478"/>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kern="0" dirty="0">
                <a:solidFill>
                  <a:srgbClr val="000000"/>
                </a:solidFill>
                <a:latin typeface="Alexandria" pitchFamily="2" charset="-78"/>
                <a:ea typeface="Times New Roman"/>
                <a:cs typeface="Alexandria" pitchFamily="2" charset="-78"/>
                <a:sym typeface="Arial"/>
              </a:rPr>
              <a:t> </a:t>
            </a:r>
            <a:r>
              <a:rPr lang="ar-SA" sz="2000" b="1" kern="0" dirty="0">
                <a:solidFill>
                  <a:srgbClr val="000000"/>
                </a:solidFill>
                <a:latin typeface="Alexandria" pitchFamily="2" charset="-78"/>
                <a:ea typeface="Times New Roman"/>
                <a:cs typeface="Alexandria" pitchFamily="2" charset="-78"/>
                <a:sym typeface="Arial"/>
              </a:rPr>
              <a:t>الاعمال وتوزيع درجات الفصل الدراسي الثالث</a:t>
            </a:r>
          </a:p>
          <a:p>
            <a:pPr algn="ctr"/>
            <a:r>
              <a:rPr lang="ar-SA" sz="2000" b="1" kern="0" dirty="0">
                <a:solidFill>
                  <a:srgbClr val="000000"/>
                </a:solidFill>
                <a:latin typeface="Alexandria" pitchFamily="2" charset="-78"/>
                <a:ea typeface="Times New Roman"/>
                <a:cs typeface="Alexandria" pitchFamily="2" charset="-78"/>
                <a:sym typeface="Arial"/>
              </a:rPr>
              <a:t> لمرحلتي البكالوريوس والماجستير</a:t>
            </a:r>
            <a:r>
              <a:rPr lang="en-US" sz="2000" b="1" kern="0" dirty="0">
                <a:solidFill>
                  <a:srgbClr val="000000"/>
                </a:solidFill>
                <a:latin typeface="Alexandria" pitchFamily="2" charset="-78"/>
                <a:ea typeface="Times New Roman"/>
                <a:cs typeface="Alexandria" pitchFamily="2" charset="-78"/>
                <a:sym typeface="Arial"/>
              </a:rPr>
              <a:t>2025</a:t>
            </a:r>
            <a:endParaRPr lang="ar-SA" sz="2000" b="1" kern="0" dirty="0">
              <a:solidFill>
                <a:srgbClr val="000000"/>
              </a:solidFill>
              <a:latin typeface="Alexandria" pitchFamily="2" charset="-78"/>
              <a:ea typeface="Times New Roman"/>
              <a:cs typeface="Alexandria" pitchFamily="2" charset="-78"/>
              <a:sym typeface="Arial"/>
            </a:endParaRPr>
          </a:p>
          <a:p>
            <a:pPr algn="ctr"/>
            <a:endParaRPr lang="en-US" dirty="0">
              <a:solidFill>
                <a:schemeClr val="tx1"/>
              </a:solidFill>
            </a:endParaRPr>
          </a:p>
        </p:txBody>
      </p:sp>
    </p:spTree>
    <p:extLst>
      <p:ext uri="{BB962C8B-B14F-4D97-AF65-F5344CB8AC3E}">
        <p14:creationId xmlns:p14="http://schemas.microsoft.com/office/powerpoint/2010/main" val="21109538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Slide Background" descr="&quot;&quot;">
            <a:extLst>
              <a:ext uri="{FF2B5EF4-FFF2-40B4-BE49-F238E27FC236}">
                <a16:creationId xmlns:a16="http://schemas.microsoft.com/office/drawing/2014/main" id="{D92A6453-F001-68F1-4DA2-3E870454053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149" name="Title 1">
            <a:extLst>
              <a:ext uri="{FF2B5EF4-FFF2-40B4-BE49-F238E27FC236}">
                <a16:creationId xmlns:a16="http://schemas.microsoft.com/office/drawing/2014/main" id="{AEF4EB69-0070-0646-6905-0D40A51FFF5B}"/>
              </a:ext>
            </a:extLst>
          </p:cNvPr>
          <p:cNvSpPr>
            <a:spLocks noGrp="1" noChangeArrowheads="1"/>
          </p:cNvSpPr>
          <p:nvPr>
            <p:ph type="title"/>
          </p:nvPr>
        </p:nvSpPr>
        <p:spPr>
          <a:xfrm>
            <a:off x="608134" y="574370"/>
            <a:ext cx="3625362" cy="1558925"/>
          </a:xfrm>
        </p:spPr>
        <p:txBody>
          <a:bodyPr>
            <a:normAutofit/>
          </a:bodyPr>
          <a:lstStyle/>
          <a:p>
            <a:r>
              <a:rPr lang="en-US" altLang="en-US" sz="4000" dirty="0">
                <a:solidFill>
                  <a:prstClr val="black"/>
                </a:solidFill>
                <a:latin typeface="Alexandria" charset="0"/>
                <a:ea typeface="+mn-ea"/>
                <a:cs typeface="+mn-cs"/>
              </a:rPr>
              <a:t>Course Description</a:t>
            </a:r>
          </a:p>
        </p:txBody>
      </p:sp>
      <p:sp>
        <p:nvSpPr>
          <p:cNvPr id="3" name="Content Placeholder 2">
            <a:extLst>
              <a:ext uri="{FF2B5EF4-FFF2-40B4-BE49-F238E27FC236}">
                <a16:creationId xmlns:a16="http://schemas.microsoft.com/office/drawing/2014/main" id="{5596C8EA-B55B-BEF5-6173-BEE21FD680DC}"/>
              </a:ext>
            </a:extLst>
          </p:cNvPr>
          <p:cNvSpPr>
            <a:spLocks noGrp="1" noChangeArrowheads="1"/>
          </p:cNvSpPr>
          <p:nvPr>
            <p:ph idx="1"/>
          </p:nvPr>
        </p:nvSpPr>
        <p:spPr>
          <a:xfrm>
            <a:off x="486171" y="2133295"/>
            <a:ext cx="11219657" cy="3969544"/>
          </a:xfrm>
        </p:spPr>
        <p:txBody>
          <a:bodyPr anchor="ctr">
            <a:noAutofit/>
          </a:bodyPr>
          <a:lstStyle/>
          <a:p>
            <a:pPr>
              <a:lnSpc>
                <a:spcPct val="114000"/>
              </a:lnSpc>
            </a:pPr>
            <a:r>
              <a:rPr lang="en-US" altLang="en-US" sz="2400" dirty="0">
                <a:solidFill>
                  <a:prstClr val="black"/>
                </a:solidFill>
                <a:latin typeface="Alexandria" charset="0"/>
              </a:rPr>
              <a:t>This course provides a comprehensive introduction to machine learning and its applications in the financial sector. </a:t>
            </a:r>
          </a:p>
          <a:p>
            <a:pPr marL="0" indent="0">
              <a:lnSpc>
                <a:spcPct val="114000"/>
              </a:lnSpc>
              <a:buNone/>
            </a:pPr>
            <a:endParaRPr lang="en-US" altLang="en-US" sz="2400" dirty="0">
              <a:solidFill>
                <a:prstClr val="black"/>
              </a:solidFill>
              <a:latin typeface="Alexandria" charset="0"/>
            </a:endParaRPr>
          </a:p>
          <a:p>
            <a:pPr>
              <a:lnSpc>
                <a:spcPct val="114000"/>
              </a:lnSpc>
            </a:pPr>
            <a:r>
              <a:rPr lang="en-US" altLang="en-US" sz="2400" dirty="0">
                <a:solidFill>
                  <a:prstClr val="black"/>
                </a:solidFill>
                <a:latin typeface="Alexandria" charset="0"/>
              </a:rPr>
              <a:t>Students will learn about various machine learning techniques, from fundamental concepts to advanced algorithms, and how these can be applied to solve real-world economic problems. </a:t>
            </a:r>
          </a:p>
        </p:txBody>
      </p:sp>
      <p:pic>
        <p:nvPicPr>
          <p:cNvPr id="5" name="Graphic 21">
            <a:extLst>
              <a:ext uri="{FF2B5EF4-FFF2-40B4-BE49-F238E27FC236}">
                <a16:creationId xmlns:a16="http://schemas.microsoft.com/office/drawing/2014/main" id="{00BCEE81-B964-3842-8D7A-C32AB8ABD1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238303"/>
            <a:ext cx="1922829" cy="897829"/>
          </a:xfrm>
          <a:prstGeom prst="rect">
            <a:avLst/>
          </a:prstGeom>
        </p:spPr>
      </p:pic>
      <p:sp>
        <p:nvSpPr>
          <p:cNvPr id="6" name="TextBox 5">
            <a:extLst>
              <a:ext uri="{FF2B5EF4-FFF2-40B4-BE49-F238E27FC236}">
                <a16:creationId xmlns:a16="http://schemas.microsoft.com/office/drawing/2014/main" id="{6F4E4B59-4E7F-B443-932C-624607508C2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Slide Background" descr="&quot;&quot;">
            <a:extLst>
              <a:ext uri="{FF2B5EF4-FFF2-40B4-BE49-F238E27FC236}">
                <a16:creationId xmlns:a16="http://schemas.microsoft.com/office/drawing/2014/main" id="{D92A6453-F001-68F1-4DA2-3E870454053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149" name="Title 1">
            <a:extLst>
              <a:ext uri="{FF2B5EF4-FFF2-40B4-BE49-F238E27FC236}">
                <a16:creationId xmlns:a16="http://schemas.microsoft.com/office/drawing/2014/main" id="{AEF4EB69-0070-0646-6905-0D40A51FFF5B}"/>
              </a:ext>
            </a:extLst>
          </p:cNvPr>
          <p:cNvSpPr>
            <a:spLocks noGrp="1" noChangeArrowheads="1"/>
          </p:cNvSpPr>
          <p:nvPr>
            <p:ph type="title"/>
          </p:nvPr>
        </p:nvSpPr>
        <p:spPr>
          <a:xfrm>
            <a:off x="608134" y="574370"/>
            <a:ext cx="3625362" cy="1558925"/>
          </a:xfrm>
        </p:spPr>
        <p:txBody>
          <a:bodyPr>
            <a:normAutofit/>
          </a:bodyPr>
          <a:lstStyle/>
          <a:p>
            <a:pPr>
              <a:lnSpc>
                <a:spcPct val="114000"/>
              </a:lnSpc>
              <a:spcBef>
                <a:spcPts val="1000"/>
              </a:spcBef>
            </a:pPr>
            <a:r>
              <a:rPr lang="en-US" altLang="en-US" sz="4000" dirty="0">
                <a:solidFill>
                  <a:prstClr val="black"/>
                </a:solidFill>
                <a:latin typeface="Alexandria" charset="0"/>
                <a:ea typeface="+mn-ea"/>
                <a:cs typeface="+mn-cs"/>
              </a:rPr>
              <a:t>Course Description</a:t>
            </a:r>
          </a:p>
        </p:txBody>
      </p:sp>
      <p:sp>
        <p:nvSpPr>
          <p:cNvPr id="3" name="Content Placeholder 2">
            <a:extLst>
              <a:ext uri="{FF2B5EF4-FFF2-40B4-BE49-F238E27FC236}">
                <a16:creationId xmlns:a16="http://schemas.microsoft.com/office/drawing/2014/main" id="{5596C8EA-B55B-BEF5-6173-BEE21FD680DC}"/>
              </a:ext>
            </a:extLst>
          </p:cNvPr>
          <p:cNvSpPr>
            <a:spLocks noGrp="1" noChangeArrowheads="1"/>
          </p:cNvSpPr>
          <p:nvPr>
            <p:ph idx="1"/>
          </p:nvPr>
        </p:nvSpPr>
        <p:spPr>
          <a:xfrm>
            <a:off x="486171" y="2244273"/>
            <a:ext cx="11219657" cy="3969544"/>
          </a:xfrm>
        </p:spPr>
        <p:txBody>
          <a:bodyPr anchor="ctr">
            <a:noAutofit/>
          </a:bodyPr>
          <a:lstStyle/>
          <a:p>
            <a:pPr>
              <a:lnSpc>
                <a:spcPct val="114000"/>
              </a:lnSpc>
            </a:pPr>
            <a:r>
              <a:rPr lang="en-US" altLang="en-US" sz="2400" dirty="0">
                <a:solidFill>
                  <a:prstClr val="black"/>
                </a:solidFill>
                <a:latin typeface="Alexandria" charset="0"/>
              </a:rPr>
              <a:t>The course covers data processing, feature engineering, supervised and unsupervised learning, and natural language processing, focusing on their relevance to financial forecasting, credit scoring, risk management, algorithmic trading, and regulatory compliance. </a:t>
            </a:r>
          </a:p>
          <a:p>
            <a:pPr>
              <a:lnSpc>
                <a:spcPct val="114000"/>
              </a:lnSpc>
            </a:pPr>
            <a:r>
              <a:rPr lang="en-US" altLang="en-US" sz="2400" dirty="0">
                <a:solidFill>
                  <a:prstClr val="black"/>
                </a:solidFill>
                <a:latin typeface="Alexandria" charset="0"/>
              </a:rPr>
              <a:t>Through lectures and case studies, participants will gain practical experience implementing machine learning models using economic data. The course aims to equip students with the skills to analyze market behaviors, enhance decision-making processes, and innovate with new financial technologies.</a:t>
            </a:r>
          </a:p>
        </p:txBody>
      </p:sp>
      <p:pic>
        <p:nvPicPr>
          <p:cNvPr id="5" name="Graphic 21">
            <a:extLst>
              <a:ext uri="{FF2B5EF4-FFF2-40B4-BE49-F238E27FC236}">
                <a16:creationId xmlns:a16="http://schemas.microsoft.com/office/drawing/2014/main" id="{0E55DDCF-F027-BD4C-ADF8-924763CB97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238303"/>
            <a:ext cx="1922829" cy="897829"/>
          </a:xfrm>
          <a:prstGeom prst="rect">
            <a:avLst/>
          </a:prstGeom>
        </p:spPr>
      </p:pic>
      <p:sp>
        <p:nvSpPr>
          <p:cNvPr id="6" name="TextBox 5">
            <a:extLst>
              <a:ext uri="{FF2B5EF4-FFF2-40B4-BE49-F238E27FC236}">
                <a16:creationId xmlns:a16="http://schemas.microsoft.com/office/drawing/2014/main" id="{855B8A9A-B311-604D-96A0-66C4978EB8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10945192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descr="&quot;&quot;">
            <a:extLst>
              <a:ext uri="{FF2B5EF4-FFF2-40B4-BE49-F238E27FC236}">
                <a16:creationId xmlns:a16="http://schemas.microsoft.com/office/drawing/2014/main" id="{B998CB4A-CF91-93EA-CEFA-41E45F73DBD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bg1"/>
              </a:solidFill>
            </a:endParaRPr>
          </a:p>
        </p:txBody>
      </p:sp>
      <p:sp>
        <p:nvSpPr>
          <p:cNvPr id="8195" name="Title 1">
            <a:extLst>
              <a:ext uri="{FF2B5EF4-FFF2-40B4-BE49-F238E27FC236}">
                <a16:creationId xmlns:a16="http://schemas.microsoft.com/office/drawing/2014/main" id="{FC0C0ACC-E2E2-7727-920D-0D3D65076E23}"/>
              </a:ext>
            </a:extLst>
          </p:cNvPr>
          <p:cNvSpPr>
            <a:spLocks noGrp="1" noChangeArrowheads="1"/>
          </p:cNvSpPr>
          <p:nvPr>
            <p:ph type="title"/>
          </p:nvPr>
        </p:nvSpPr>
        <p:spPr>
          <a:xfrm>
            <a:off x="787791" y="1450975"/>
            <a:ext cx="4290646" cy="3956050"/>
          </a:xfrm>
        </p:spPr>
        <p:txBody>
          <a:bodyPr>
            <a:normAutofit/>
          </a:bodyPr>
          <a:lstStyle/>
          <a:p>
            <a:r>
              <a:rPr lang="en-US" altLang="en-US" sz="4000" b="1" dirty="0">
                <a:solidFill>
                  <a:prstClr val="black"/>
                </a:solidFill>
                <a:latin typeface="Alexandria" charset="0"/>
                <a:ea typeface="+mn-ea"/>
                <a:cs typeface="+mn-cs"/>
              </a:rPr>
              <a:t>Introduction to ML &amp; Finance</a:t>
            </a:r>
          </a:p>
        </p:txBody>
      </p:sp>
      <p:sp>
        <p:nvSpPr>
          <p:cNvPr id="3" name="Content Placeholder 2">
            <a:extLst>
              <a:ext uri="{FF2B5EF4-FFF2-40B4-BE49-F238E27FC236}">
                <a16:creationId xmlns:a16="http://schemas.microsoft.com/office/drawing/2014/main" id="{8CB7DE79-F16D-86DB-F298-C55AD0A70F90}"/>
              </a:ext>
            </a:extLst>
          </p:cNvPr>
          <p:cNvSpPr>
            <a:spLocks noGrp="1"/>
          </p:cNvSpPr>
          <p:nvPr>
            <p:ph idx="1"/>
          </p:nvPr>
        </p:nvSpPr>
        <p:spPr>
          <a:xfrm>
            <a:off x="5570806" y="1373309"/>
            <a:ext cx="6274191" cy="4572000"/>
          </a:xfrm>
        </p:spPr>
        <p:txBody>
          <a:bodyPr rtlCol="0" anchor="ctr">
            <a:normAutofit/>
          </a:bodyPr>
          <a:lstStyle/>
          <a:p>
            <a:pPr fontAlgn="auto">
              <a:lnSpc>
                <a:spcPct val="114000"/>
              </a:lnSpc>
              <a:spcBef>
                <a:spcPts val="600"/>
              </a:spcBef>
              <a:spcAft>
                <a:spcPts val="600"/>
              </a:spcAft>
              <a:defRPr/>
            </a:pPr>
            <a:r>
              <a:rPr lang="en-US" sz="2400" b="1" dirty="0">
                <a:solidFill>
                  <a:prstClr val="black"/>
                </a:solidFill>
                <a:latin typeface="Alexandria" charset="0"/>
              </a:rPr>
              <a:t>Machine Learning (ML) </a:t>
            </a:r>
            <a:r>
              <a:rPr lang="en-US" sz="2400" dirty="0">
                <a:solidFill>
                  <a:prstClr val="black"/>
                </a:solidFill>
                <a:latin typeface="Alexandria" charset="0"/>
              </a:rPr>
              <a:t>= computers learn from data, not fixed rules.</a:t>
            </a:r>
          </a:p>
          <a:p>
            <a:pPr fontAlgn="auto">
              <a:lnSpc>
                <a:spcPct val="114000"/>
              </a:lnSpc>
              <a:spcBef>
                <a:spcPts val="600"/>
              </a:spcBef>
              <a:spcAft>
                <a:spcPts val="600"/>
              </a:spcAft>
              <a:defRPr/>
            </a:pPr>
            <a:r>
              <a:rPr lang="en-US" sz="2400" dirty="0">
                <a:solidFill>
                  <a:prstClr val="black"/>
                </a:solidFill>
                <a:latin typeface="Alexandria" charset="0"/>
              </a:rPr>
              <a:t>Used in finance for predictions, automation, and fraud detection.</a:t>
            </a:r>
          </a:p>
          <a:p>
            <a:pPr marL="0" indent="0" fontAlgn="auto">
              <a:lnSpc>
                <a:spcPct val="114000"/>
              </a:lnSpc>
              <a:spcBef>
                <a:spcPts val="600"/>
              </a:spcBef>
              <a:spcAft>
                <a:spcPts val="600"/>
              </a:spcAft>
              <a:buNone/>
              <a:defRPr/>
            </a:pPr>
            <a:endParaRPr lang="en-US" sz="2400" dirty="0">
              <a:solidFill>
                <a:prstClr val="black"/>
              </a:solidFill>
              <a:latin typeface="Alexandria" charset="0"/>
            </a:endParaRPr>
          </a:p>
          <a:p>
            <a:pPr marL="0" indent="0" fontAlgn="auto">
              <a:lnSpc>
                <a:spcPct val="114000"/>
              </a:lnSpc>
              <a:spcBef>
                <a:spcPts val="600"/>
              </a:spcBef>
              <a:spcAft>
                <a:spcPts val="600"/>
              </a:spcAft>
              <a:buNone/>
              <a:defRPr/>
            </a:pPr>
            <a:r>
              <a:rPr lang="en-US" sz="2400" dirty="0">
                <a:solidFill>
                  <a:prstClr val="black"/>
                </a:solidFill>
                <a:latin typeface="Alexandria" charset="0"/>
              </a:rPr>
              <a:t>Example: Predict loan approval chances based on income &amp; credit score.</a:t>
            </a:r>
          </a:p>
        </p:txBody>
      </p:sp>
      <p:pic>
        <p:nvPicPr>
          <p:cNvPr id="7" name="Graphic 21">
            <a:extLst>
              <a:ext uri="{FF2B5EF4-FFF2-40B4-BE49-F238E27FC236}">
                <a16:creationId xmlns:a16="http://schemas.microsoft.com/office/drawing/2014/main" id="{FEF4A6D7-D4B9-4D49-ABAE-0575A4EA54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238303"/>
            <a:ext cx="1922829" cy="897829"/>
          </a:xfrm>
          <a:prstGeom prst="rect">
            <a:avLst/>
          </a:prstGeom>
        </p:spPr>
      </p:pic>
      <p:sp>
        <p:nvSpPr>
          <p:cNvPr id="9" name="TextBox 8">
            <a:extLst>
              <a:ext uri="{FF2B5EF4-FFF2-40B4-BE49-F238E27FC236}">
                <a16:creationId xmlns:a16="http://schemas.microsoft.com/office/drawing/2014/main" id="{F0281E8E-6D16-D54A-ACE5-3556D257165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descr="&quot;&quot;">
            <a:extLst>
              <a:ext uri="{FF2B5EF4-FFF2-40B4-BE49-F238E27FC236}">
                <a16:creationId xmlns:a16="http://schemas.microsoft.com/office/drawing/2014/main" id="{B4A9350A-4060-4933-A087-62635D66D2B2}"/>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tx1"/>
              </a:solidFill>
            </a:endParaRPr>
          </a:p>
        </p:txBody>
      </p:sp>
      <p:sp>
        <p:nvSpPr>
          <p:cNvPr id="2" name="Title 1">
            <a:extLst>
              <a:ext uri="{FF2B5EF4-FFF2-40B4-BE49-F238E27FC236}">
                <a16:creationId xmlns:a16="http://schemas.microsoft.com/office/drawing/2014/main" id="{96653165-F948-D7CB-B01B-3D8B7346B821}"/>
              </a:ext>
            </a:extLst>
          </p:cNvPr>
          <p:cNvSpPr>
            <a:spLocks noGrp="1"/>
          </p:cNvSpPr>
          <p:nvPr>
            <p:ph type="title"/>
          </p:nvPr>
        </p:nvSpPr>
        <p:spPr>
          <a:xfrm>
            <a:off x="536575" y="533405"/>
            <a:ext cx="6516688" cy="1462084"/>
          </a:xfrm>
        </p:spPr>
        <p:txBody>
          <a:bodyPr rtlCol="0" anchor="b">
            <a:normAutofit/>
          </a:bodyPr>
          <a:lstStyle/>
          <a:p>
            <a:pPr>
              <a:lnSpc>
                <a:spcPct val="114000"/>
              </a:lnSpc>
              <a:spcBef>
                <a:spcPts val="600"/>
              </a:spcBef>
              <a:spcAft>
                <a:spcPts val="600"/>
              </a:spcAft>
              <a:defRPr/>
            </a:pPr>
            <a:r>
              <a:rPr lang="en-US" sz="4000" dirty="0">
                <a:solidFill>
                  <a:prstClr val="black"/>
                </a:solidFill>
                <a:latin typeface="Alexandria" charset="0"/>
                <a:ea typeface="+mn-ea"/>
                <a:cs typeface="+mn-cs"/>
              </a:rPr>
              <a:t>Data Preparation (Cleaning &amp; Preprocessing)</a:t>
            </a:r>
          </a:p>
        </p:txBody>
      </p:sp>
      <p:sp>
        <p:nvSpPr>
          <p:cNvPr id="3" name="Content Placeholder 2">
            <a:extLst>
              <a:ext uri="{FF2B5EF4-FFF2-40B4-BE49-F238E27FC236}">
                <a16:creationId xmlns:a16="http://schemas.microsoft.com/office/drawing/2014/main" id="{403FDB3A-F7F0-58B0-965C-075174EFAC1A}"/>
              </a:ext>
            </a:extLst>
          </p:cNvPr>
          <p:cNvSpPr>
            <a:spLocks noGrp="1"/>
          </p:cNvSpPr>
          <p:nvPr>
            <p:ph idx="1"/>
          </p:nvPr>
        </p:nvSpPr>
        <p:spPr>
          <a:xfrm>
            <a:off x="660400" y="2289175"/>
            <a:ext cx="6772275" cy="3711575"/>
          </a:xfrm>
        </p:spPr>
        <p:txBody>
          <a:bodyPr rtlCol="0">
            <a:normAutofit/>
          </a:bodyPr>
          <a:lstStyle/>
          <a:p>
            <a:pPr>
              <a:lnSpc>
                <a:spcPct val="114000"/>
              </a:lnSpc>
              <a:spcBef>
                <a:spcPts val="600"/>
              </a:spcBef>
              <a:spcAft>
                <a:spcPts val="600"/>
              </a:spcAft>
              <a:defRPr/>
            </a:pPr>
            <a:r>
              <a:rPr lang="en-US" sz="2400" dirty="0">
                <a:solidFill>
                  <a:prstClr val="black"/>
                </a:solidFill>
                <a:latin typeface="Alexandria" charset="0"/>
              </a:rPr>
              <a:t>Raw financial data often has missing values, duplicates, and errors.</a:t>
            </a:r>
          </a:p>
          <a:p>
            <a:pPr>
              <a:lnSpc>
                <a:spcPct val="114000"/>
              </a:lnSpc>
              <a:spcBef>
                <a:spcPts val="600"/>
              </a:spcBef>
              <a:spcAft>
                <a:spcPts val="600"/>
              </a:spcAft>
              <a:defRPr/>
            </a:pPr>
            <a:r>
              <a:rPr lang="en-US" sz="2400" dirty="0">
                <a:solidFill>
                  <a:prstClr val="black"/>
                </a:solidFill>
                <a:latin typeface="Alexandria" charset="0"/>
              </a:rPr>
              <a:t>Preprocessing ensures clean, consistent datasets.</a:t>
            </a:r>
          </a:p>
          <a:p>
            <a:pPr>
              <a:lnSpc>
                <a:spcPct val="114000"/>
              </a:lnSpc>
              <a:spcBef>
                <a:spcPts val="600"/>
              </a:spcBef>
              <a:spcAft>
                <a:spcPts val="600"/>
              </a:spcAft>
              <a:defRPr/>
            </a:pPr>
            <a:endParaRPr lang="en-US" sz="2400" dirty="0">
              <a:solidFill>
                <a:prstClr val="black"/>
              </a:solidFill>
              <a:latin typeface="Alexandria" charset="0"/>
            </a:endParaRPr>
          </a:p>
          <a:p>
            <a:pPr marL="0" indent="0">
              <a:lnSpc>
                <a:spcPct val="114000"/>
              </a:lnSpc>
              <a:spcBef>
                <a:spcPts val="600"/>
              </a:spcBef>
              <a:spcAft>
                <a:spcPts val="600"/>
              </a:spcAft>
              <a:buNone/>
              <a:defRPr/>
            </a:pPr>
            <a:r>
              <a:rPr lang="en-US" sz="2400" dirty="0">
                <a:solidFill>
                  <a:prstClr val="black"/>
                </a:solidFill>
                <a:latin typeface="Alexandria" charset="0"/>
              </a:rPr>
              <a:t>Example: Remove empty entries in customer loan applications.</a:t>
            </a:r>
          </a:p>
        </p:txBody>
      </p:sp>
      <p:cxnSp>
        <p:nvCxnSpPr>
          <p:cNvPr id="14" name="Straight Connector 13" descr="&quot;&quot;">
            <a:extLst>
              <a:ext uri="{FF2B5EF4-FFF2-40B4-BE49-F238E27FC236}">
                <a16:creationId xmlns:a16="http://schemas.microsoft.com/office/drawing/2014/main" id="{31F13F94-53DB-B97A-A678-0BEE118212CB}"/>
              </a:ext>
            </a:extLst>
          </p:cNvPr>
          <p:cNvCxnSpPr>
            <a:cxnSpLocks noGrp="1" noRot="1" noChangeAspect="1" noMove="1" noResize="1" noEditPoints="1" noAdjustHandles="1" noChangeArrowheads="1" noChangeShapeType="1"/>
          </p:cNvCxnSpPr>
          <p:nvPr/>
        </p:nvCxnSpPr>
        <p:spPr>
          <a:xfrm>
            <a:off x="11828463" y="0"/>
            <a:ext cx="0" cy="6858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Background" descr="&quot;&quot;">
            <a:extLst>
              <a:ext uri="{FF2B5EF4-FFF2-40B4-BE49-F238E27FC236}">
                <a16:creationId xmlns:a16="http://schemas.microsoft.com/office/drawing/2014/main" id="{C88413DE-AE7A-913A-B17D-B78102432AB9}"/>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1269" name="Title 1">
            <a:extLst>
              <a:ext uri="{FF2B5EF4-FFF2-40B4-BE49-F238E27FC236}">
                <a16:creationId xmlns:a16="http://schemas.microsoft.com/office/drawing/2014/main" id="{5492678B-7972-B637-37C9-B6CD71B66CE3}"/>
              </a:ext>
            </a:extLst>
          </p:cNvPr>
          <p:cNvSpPr>
            <a:spLocks noGrp="1" noChangeArrowheads="1"/>
          </p:cNvSpPr>
          <p:nvPr>
            <p:ph type="title"/>
          </p:nvPr>
        </p:nvSpPr>
        <p:spPr>
          <a:xfrm>
            <a:off x="649287" y="566738"/>
            <a:ext cx="8719796" cy="1558925"/>
          </a:xfrm>
        </p:spPr>
        <p:txBody>
          <a:bodyPr>
            <a:noAutofit/>
          </a:bodyPr>
          <a:lstStyle/>
          <a:p>
            <a:r>
              <a:rPr lang="en-US" altLang="en-US" sz="4000" dirty="0">
                <a:solidFill>
                  <a:prstClr val="black"/>
                </a:solidFill>
                <a:latin typeface="Alexandria" charset="0"/>
                <a:ea typeface="+mn-ea"/>
                <a:cs typeface="+mn-cs"/>
              </a:rPr>
              <a:t>Data Processing &amp; Feature Engineering</a:t>
            </a:r>
          </a:p>
        </p:txBody>
      </p:sp>
      <p:sp>
        <p:nvSpPr>
          <p:cNvPr id="3" name="Content Placeholder 2">
            <a:extLst>
              <a:ext uri="{FF2B5EF4-FFF2-40B4-BE49-F238E27FC236}">
                <a16:creationId xmlns:a16="http://schemas.microsoft.com/office/drawing/2014/main" id="{1DD52008-7DCC-7B13-D9AC-86FEC9E3EFB9}"/>
              </a:ext>
            </a:extLst>
          </p:cNvPr>
          <p:cNvSpPr>
            <a:spLocks noGrp="1"/>
          </p:cNvSpPr>
          <p:nvPr>
            <p:ph idx="1"/>
          </p:nvPr>
        </p:nvSpPr>
        <p:spPr>
          <a:xfrm>
            <a:off x="879964" y="2350746"/>
            <a:ext cx="7715396" cy="3497263"/>
          </a:xfrm>
        </p:spPr>
        <p:txBody>
          <a:bodyPr rtlCol="0" anchor="ctr">
            <a:normAutofit/>
          </a:bodyPr>
          <a:lstStyle/>
          <a:p>
            <a:r>
              <a:rPr lang="en-US" sz="2400" b="1" dirty="0">
                <a:solidFill>
                  <a:prstClr val="black"/>
                </a:solidFill>
                <a:latin typeface="Alexandria" charset="0"/>
              </a:rPr>
              <a:t>Integration:</a:t>
            </a:r>
            <a:r>
              <a:rPr lang="en-US" sz="2400" dirty="0">
                <a:solidFill>
                  <a:prstClr val="black"/>
                </a:solidFill>
                <a:latin typeface="Alexandria" charset="0"/>
              </a:rPr>
              <a:t> Combine data from multiple sources (e.g., stock + economic reports).</a:t>
            </a:r>
          </a:p>
          <a:p>
            <a:r>
              <a:rPr lang="en-US" sz="2400" b="1" dirty="0">
                <a:solidFill>
                  <a:prstClr val="black"/>
                </a:solidFill>
                <a:latin typeface="Alexandria" charset="0"/>
              </a:rPr>
              <a:t>Normalization:</a:t>
            </a:r>
            <a:r>
              <a:rPr lang="en-US" sz="2400" dirty="0">
                <a:solidFill>
                  <a:prstClr val="black"/>
                </a:solidFill>
                <a:latin typeface="Alexandria" charset="0"/>
              </a:rPr>
              <a:t> Scale values for fair comparison.</a:t>
            </a:r>
          </a:p>
          <a:p>
            <a:pPr marL="0" indent="0">
              <a:buNone/>
            </a:pPr>
            <a:endParaRPr lang="en-US" sz="2400" dirty="0">
              <a:solidFill>
                <a:prstClr val="black"/>
              </a:solidFill>
              <a:latin typeface="Alexandria" charset="0"/>
            </a:endParaRPr>
          </a:p>
          <a:p>
            <a:pPr marL="0" indent="0">
              <a:buNone/>
            </a:pPr>
            <a:r>
              <a:rPr lang="en-US" sz="2400" dirty="0">
                <a:solidFill>
                  <a:prstClr val="black"/>
                </a:solidFill>
                <a:latin typeface="Alexandria" charset="0"/>
              </a:rPr>
              <a:t>Example: Normalize transaction amounts to detect unusual spending patterns.</a:t>
            </a:r>
          </a:p>
          <a:p>
            <a:pPr fontAlgn="auto">
              <a:lnSpc>
                <a:spcPct val="124000"/>
              </a:lnSpc>
              <a:spcAft>
                <a:spcPts val="600"/>
              </a:spcAft>
              <a:defRPr/>
            </a:pPr>
            <a:endParaRPr lang="en-US" sz="24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E6E576B3-B3FC-8CDF-1D2E-9E3735F286DD}"/>
              </a:ext>
            </a:extLst>
          </p:cNvPr>
          <p:cNvSpPr>
            <a:spLocks noGrp="1" noChangeArrowheads="1"/>
          </p:cNvSpPr>
          <p:nvPr>
            <p:ph type="title"/>
          </p:nvPr>
        </p:nvSpPr>
        <p:spPr>
          <a:xfrm>
            <a:off x="838199" y="603397"/>
            <a:ext cx="8080717" cy="1325563"/>
          </a:xfrm>
        </p:spPr>
        <p:txBody>
          <a:bodyPr>
            <a:normAutofit/>
          </a:bodyPr>
          <a:lstStyle/>
          <a:p>
            <a:pPr>
              <a:spcBef>
                <a:spcPts val="1000"/>
              </a:spcBef>
              <a:buFont typeface="Arial" panose="020B0604020202020204" pitchFamily="34" charset="0"/>
            </a:pPr>
            <a:r>
              <a:rPr lang="en-US" sz="4000" b="1" dirty="0">
                <a:solidFill>
                  <a:prstClr val="black"/>
                </a:solidFill>
                <a:latin typeface="Alexandria" charset="0"/>
                <a:ea typeface="+mn-ea"/>
                <a:cs typeface="+mn-cs"/>
              </a:rPr>
              <a:t>Statistical Foundations</a:t>
            </a:r>
          </a:p>
        </p:txBody>
      </p:sp>
      <p:sp>
        <p:nvSpPr>
          <p:cNvPr id="2" name="Content Placeholder 1">
            <a:extLst>
              <a:ext uri="{FF2B5EF4-FFF2-40B4-BE49-F238E27FC236}">
                <a16:creationId xmlns:a16="http://schemas.microsoft.com/office/drawing/2014/main" id="{BB14D8E1-CC95-F641-A62B-B6CB2BDF4E20}"/>
              </a:ext>
            </a:extLst>
          </p:cNvPr>
          <p:cNvSpPr>
            <a:spLocks noGrp="1"/>
          </p:cNvSpPr>
          <p:nvPr>
            <p:ph idx="1"/>
          </p:nvPr>
        </p:nvSpPr>
        <p:spPr>
          <a:xfrm>
            <a:off x="838200" y="2050713"/>
            <a:ext cx="10515600" cy="4351338"/>
          </a:xfrm>
        </p:spPr>
        <p:txBody>
          <a:bodyPr/>
          <a:lstStyle/>
          <a:p>
            <a:r>
              <a:rPr lang="en-US" dirty="0">
                <a:solidFill>
                  <a:prstClr val="black"/>
                </a:solidFill>
                <a:latin typeface="Alexandria" charset="0"/>
              </a:rPr>
              <a:t>Use descriptive statistics (mean, median, variance) and inferential statistics (hypothesis tests).</a:t>
            </a:r>
          </a:p>
          <a:p>
            <a:r>
              <a:rPr lang="en-US" dirty="0">
                <a:solidFill>
                  <a:prstClr val="black"/>
                </a:solidFill>
                <a:latin typeface="Alexandria" charset="0"/>
              </a:rPr>
              <a:t>Visualize data with charts before modeling.</a:t>
            </a:r>
          </a:p>
          <a:p>
            <a:pPr marL="0" indent="0">
              <a:buNone/>
            </a:pPr>
            <a:endParaRPr lang="en-US" dirty="0">
              <a:solidFill>
                <a:prstClr val="black"/>
              </a:solidFill>
              <a:latin typeface="Alexandria" charset="0"/>
            </a:endParaRPr>
          </a:p>
          <a:p>
            <a:pPr marL="0" indent="0">
              <a:buNone/>
            </a:pPr>
            <a:r>
              <a:rPr lang="en-US" dirty="0">
                <a:solidFill>
                  <a:prstClr val="black"/>
                </a:solidFill>
                <a:latin typeface="Alexandria" charset="0"/>
              </a:rPr>
              <a:t>Example: Plot stock price distribution to check volatility.</a:t>
            </a:r>
          </a:p>
          <a:p>
            <a:pPr marL="0" indent="0">
              <a:buNone/>
            </a:pP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descr="&quot;&quot;">
            <a:extLst>
              <a:ext uri="{FF2B5EF4-FFF2-40B4-BE49-F238E27FC236}">
                <a16:creationId xmlns:a16="http://schemas.microsoft.com/office/drawing/2014/main" id="{2EA406A6-5C33-E22E-1263-BF9122B505D0}"/>
              </a:ext>
            </a:extLst>
          </p:cNvPr>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sp>
        <p:nvSpPr>
          <p:cNvPr id="5" name="Title 1">
            <a:extLst>
              <a:ext uri="{FF2B5EF4-FFF2-40B4-BE49-F238E27FC236}">
                <a16:creationId xmlns:a16="http://schemas.microsoft.com/office/drawing/2014/main" id="{74A03BCC-8239-1B6C-F6EA-4F64761BBAE7}"/>
              </a:ext>
            </a:extLst>
          </p:cNvPr>
          <p:cNvSpPr>
            <a:spLocks noGrp="1" noChangeArrowheads="1"/>
          </p:cNvSpPr>
          <p:nvPr>
            <p:ph type="title"/>
          </p:nvPr>
        </p:nvSpPr>
        <p:spPr/>
        <p:txBody>
          <a:bodyPr>
            <a:normAutofit/>
          </a:bodyPr>
          <a:lstStyle/>
          <a:p>
            <a:r>
              <a:rPr lang="en-US" altLang="en-US" sz="4000" dirty="0">
                <a:solidFill>
                  <a:prstClr val="black"/>
                </a:solidFill>
                <a:latin typeface="Alexandria" charset="0"/>
                <a:ea typeface="+mn-ea"/>
                <a:cs typeface="+mn-cs"/>
              </a:rPr>
              <a:t>Supervised Learning Fundamentals</a:t>
            </a:r>
          </a:p>
        </p:txBody>
      </p:sp>
      <p:sp>
        <p:nvSpPr>
          <p:cNvPr id="2" name="Rectangle 1">
            <a:extLst>
              <a:ext uri="{FF2B5EF4-FFF2-40B4-BE49-F238E27FC236}">
                <a16:creationId xmlns:a16="http://schemas.microsoft.com/office/drawing/2014/main" id="{208D46F3-4280-7340-8FD4-FD62334204ED}"/>
              </a:ext>
            </a:extLst>
          </p:cNvPr>
          <p:cNvSpPr/>
          <p:nvPr/>
        </p:nvSpPr>
        <p:spPr>
          <a:xfrm>
            <a:off x="994117" y="1830730"/>
            <a:ext cx="8023274" cy="2677656"/>
          </a:xfrm>
          <a:prstGeom prst="rect">
            <a:avLst/>
          </a:prstGeom>
        </p:spPr>
        <p:txBody>
          <a:bodyPr wrap="square">
            <a:spAutoFit/>
          </a:bodyPr>
          <a:lstStyle/>
          <a:p>
            <a:pPr marL="571500" indent="-571500">
              <a:buFont typeface="Arial" panose="020B0604020202020204" pitchFamily="34" charset="0"/>
              <a:buChar char="•"/>
            </a:pPr>
            <a:r>
              <a:rPr lang="en-US" sz="2800" dirty="0">
                <a:solidFill>
                  <a:prstClr val="black"/>
                </a:solidFill>
                <a:latin typeface="Alexandria" charset="0"/>
              </a:rPr>
              <a:t>Train models with labeled data (input → output).</a:t>
            </a:r>
          </a:p>
          <a:p>
            <a:pPr marL="571500" indent="-571500">
              <a:buFont typeface="Arial" panose="020B0604020202020204" pitchFamily="34" charset="0"/>
              <a:buChar char="•"/>
            </a:pPr>
            <a:r>
              <a:rPr lang="en-US" sz="2800" dirty="0">
                <a:solidFill>
                  <a:prstClr val="black"/>
                </a:solidFill>
                <a:latin typeface="Alexandria" charset="0"/>
              </a:rPr>
              <a:t>Algorithms: K-Nearest Neighbors (KNN), Decision Trees.</a:t>
            </a:r>
          </a:p>
          <a:p>
            <a:endParaRPr lang="en-US" sz="2800" dirty="0">
              <a:solidFill>
                <a:prstClr val="black"/>
              </a:solidFill>
              <a:latin typeface="Alexandria" charset="0"/>
            </a:endParaRPr>
          </a:p>
          <a:p>
            <a:r>
              <a:rPr lang="en-US" sz="2800" dirty="0">
                <a:solidFill>
                  <a:prstClr val="black"/>
                </a:solidFill>
                <a:latin typeface="Alexandria" charset="0"/>
              </a:rPr>
              <a:t>Example: Predict if a customer will default on a loan (Yes/No).</a:t>
            </a:r>
          </a:p>
        </p:txBody>
      </p:sp>
    </p:spTree>
    <p:extLst>
      <p:ext uri="{BB962C8B-B14F-4D97-AF65-F5344CB8AC3E}">
        <p14:creationId xmlns:p14="http://schemas.microsoft.com/office/powerpoint/2010/main" val="40739955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descr="&quot;&quot;">
            <a:extLst>
              <a:ext uri="{FF2B5EF4-FFF2-40B4-BE49-F238E27FC236}">
                <a16:creationId xmlns:a16="http://schemas.microsoft.com/office/drawing/2014/main" id="{2EA406A6-5C33-E22E-1263-BF9122B505D0}"/>
              </a:ext>
            </a:extLst>
          </p:cNvPr>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sp>
        <p:nvSpPr>
          <p:cNvPr id="5" name="Title 1">
            <a:extLst>
              <a:ext uri="{FF2B5EF4-FFF2-40B4-BE49-F238E27FC236}">
                <a16:creationId xmlns:a16="http://schemas.microsoft.com/office/drawing/2014/main" id="{74A03BCC-8239-1B6C-F6EA-4F64761BBAE7}"/>
              </a:ext>
            </a:extLst>
          </p:cNvPr>
          <p:cNvSpPr>
            <a:spLocks noGrp="1" noChangeArrowheads="1"/>
          </p:cNvSpPr>
          <p:nvPr>
            <p:ph type="title"/>
          </p:nvPr>
        </p:nvSpPr>
        <p:spPr>
          <a:xfrm>
            <a:off x="838200" y="590208"/>
            <a:ext cx="10515600" cy="1325563"/>
          </a:xfrm>
        </p:spPr>
        <p:txBody>
          <a:bodyPr>
            <a:normAutofit/>
          </a:bodyPr>
          <a:lstStyle/>
          <a:p>
            <a:r>
              <a:rPr lang="en-US" altLang="en-US" sz="4000" dirty="0">
                <a:solidFill>
                  <a:prstClr val="black"/>
                </a:solidFill>
                <a:latin typeface="Alexandria" charset="0"/>
                <a:ea typeface="+mn-ea"/>
                <a:cs typeface="+mn-cs"/>
              </a:rPr>
              <a:t>Decision Trees &amp; Random Forests </a:t>
            </a:r>
          </a:p>
        </p:txBody>
      </p:sp>
      <p:sp>
        <p:nvSpPr>
          <p:cNvPr id="2" name="Rectangle 1">
            <a:extLst>
              <a:ext uri="{FF2B5EF4-FFF2-40B4-BE49-F238E27FC236}">
                <a16:creationId xmlns:a16="http://schemas.microsoft.com/office/drawing/2014/main" id="{208D46F3-4280-7340-8FD4-FD62334204ED}"/>
              </a:ext>
            </a:extLst>
          </p:cNvPr>
          <p:cNvSpPr/>
          <p:nvPr/>
        </p:nvSpPr>
        <p:spPr>
          <a:xfrm>
            <a:off x="1022252" y="2491912"/>
            <a:ext cx="8023274" cy="1384995"/>
          </a:xfrm>
          <a:prstGeom prst="rect">
            <a:avLst/>
          </a:prstGeom>
        </p:spPr>
        <p:txBody>
          <a:bodyPr wrap="square">
            <a:spAutoFit/>
          </a:bodyPr>
          <a:lstStyle/>
          <a:p>
            <a:pPr marL="457200" indent="-457200">
              <a:buFont typeface="Arial" panose="020B0604020202020204" pitchFamily="34" charset="0"/>
              <a:buChar char="•"/>
            </a:pPr>
            <a:r>
              <a:rPr lang="en-US" sz="2800" b="1" dirty="0">
                <a:solidFill>
                  <a:prstClr val="black"/>
                </a:solidFill>
                <a:latin typeface="Alexandria" charset="0"/>
              </a:rPr>
              <a:t>Decision Tree</a:t>
            </a:r>
            <a:r>
              <a:rPr lang="en-US" sz="2800" dirty="0">
                <a:solidFill>
                  <a:prstClr val="black"/>
                </a:solidFill>
                <a:latin typeface="Alexandria" charset="0"/>
              </a:rPr>
              <a:t>: Splits data into rules (if-else).</a:t>
            </a:r>
          </a:p>
          <a:p>
            <a:pPr marL="457200" indent="-457200">
              <a:buFont typeface="Arial" panose="020B0604020202020204" pitchFamily="34" charset="0"/>
              <a:buChar char="•"/>
            </a:pPr>
            <a:r>
              <a:rPr lang="en-US" sz="2800" b="1" dirty="0">
                <a:solidFill>
                  <a:prstClr val="black"/>
                </a:solidFill>
                <a:latin typeface="Alexandria" charset="0"/>
              </a:rPr>
              <a:t>Random Forest</a:t>
            </a:r>
            <a:r>
              <a:rPr lang="en-US" sz="2800" dirty="0">
                <a:solidFill>
                  <a:prstClr val="black"/>
                </a:solidFill>
                <a:latin typeface="Alexandria" charset="0"/>
              </a:rPr>
              <a:t>: Combines multiple trees for stronger predictions.</a:t>
            </a:r>
          </a:p>
        </p:txBody>
      </p:sp>
    </p:spTree>
    <p:extLst>
      <p:ext uri="{BB962C8B-B14F-4D97-AF65-F5344CB8AC3E}">
        <p14:creationId xmlns:p14="http://schemas.microsoft.com/office/powerpoint/2010/main" val="8531006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descr="&quot;&quot;">
            <a:extLst>
              <a:ext uri="{FF2B5EF4-FFF2-40B4-BE49-F238E27FC236}">
                <a16:creationId xmlns:a16="http://schemas.microsoft.com/office/drawing/2014/main" id="{2EA406A6-5C33-E22E-1263-BF9122B505D0}"/>
              </a:ext>
            </a:extLst>
          </p:cNvPr>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sp>
        <p:nvSpPr>
          <p:cNvPr id="5" name="Title 1">
            <a:extLst>
              <a:ext uri="{FF2B5EF4-FFF2-40B4-BE49-F238E27FC236}">
                <a16:creationId xmlns:a16="http://schemas.microsoft.com/office/drawing/2014/main" id="{74A03BCC-8239-1B6C-F6EA-4F64761BBAE7}"/>
              </a:ext>
            </a:extLst>
          </p:cNvPr>
          <p:cNvSpPr>
            <a:spLocks noGrp="1" noChangeArrowheads="1"/>
          </p:cNvSpPr>
          <p:nvPr>
            <p:ph type="title"/>
          </p:nvPr>
        </p:nvSpPr>
        <p:spPr>
          <a:xfrm>
            <a:off x="838200" y="618345"/>
            <a:ext cx="10515600" cy="1325563"/>
          </a:xfrm>
        </p:spPr>
        <p:txBody>
          <a:bodyPr>
            <a:normAutofit/>
          </a:bodyPr>
          <a:lstStyle/>
          <a:p>
            <a:r>
              <a:rPr lang="en-US" altLang="en-US" sz="4000" dirty="0">
                <a:solidFill>
                  <a:prstClr val="black"/>
                </a:solidFill>
                <a:latin typeface="Alexandria" charset="0"/>
                <a:ea typeface="+mn-ea"/>
                <a:cs typeface="+mn-cs"/>
              </a:rPr>
              <a:t>Association Rule Learning &amp; Naïve Bayes</a:t>
            </a:r>
          </a:p>
        </p:txBody>
      </p:sp>
      <p:sp>
        <p:nvSpPr>
          <p:cNvPr id="2" name="Rectangle 1">
            <a:extLst>
              <a:ext uri="{FF2B5EF4-FFF2-40B4-BE49-F238E27FC236}">
                <a16:creationId xmlns:a16="http://schemas.microsoft.com/office/drawing/2014/main" id="{208D46F3-4280-7340-8FD4-FD62334204ED}"/>
              </a:ext>
            </a:extLst>
          </p:cNvPr>
          <p:cNvSpPr/>
          <p:nvPr/>
        </p:nvSpPr>
        <p:spPr>
          <a:xfrm>
            <a:off x="1022252" y="2480413"/>
            <a:ext cx="8023274" cy="3108543"/>
          </a:xfrm>
          <a:prstGeom prst="rect">
            <a:avLst/>
          </a:prstGeom>
        </p:spPr>
        <p:txBody>
          <a:bodyPr wrap="square">
            <a:spAutoFit/>
          </a:bodyPr>
          <a:lstStyle/>
          <a:p>
            <a:pPr marL="457200" indent="-457200">
              <a:buFont typeface="Arial" panose="020B0604020202020204" pitchFamily="34" charset="0"/>
              <a:buChar char="•"/>
            </a:pPr>
            <a:r>
              <a:rPr lang="en-US" sz="2800" b="1" dirty="0">
                <a:solidFill>
                  <a:prstClr val="black"/>
                </a:solidFill>
                <a:latin typeface="Alexandria" charset="0"/>
              </a:rPr>
              <a:t>Association Rules: </a:t>
            </a:r>
            <a:r>
              <a:rPr lang="en-US" sz="2800" dirty="0">
                <a:solidFill>
                  <a:prstClr val="black"/>
                </a:solidFill>
                <a:latin typeface="Alexandria" charset="0"/>
              </a:rPr>
              <a:t>Find relationships in data (e.g., products bought together).</a:t>
            </a:r>
          </a:p>
          <a:p>
            <a:pPr marL="457200" indent="-457200">
              <a:buFont typeface="Arial" panose="020B0604020202020204" pitchFamily="34" charset="0"/>
              <a:buChar char="•"/>
            </a:pPr>
            <a:r>
              <a:rPr lang="en-US" sz="2800" b="1" dirty="0">
                <a:solidFill>
                  <a:prstClr val="black"/>
                </a:solidFill>
                <a:latin typeface="Alexandria" charset="0"/>
              </a:rPr>
              <a:t>Naïve Bayes: </a:t>
            </a:r>
            <a:r>
              <a:rPr lang="en-US" sz="2800" dirty="0">
                <a:solidFill>
                  <a:prstClr val="black"/>
                </a:solidFill>
                <a:latin typeface="Alexandria" charset="0"/>
              </a:rPr>
              <a:t>Simple, fast classifier based on probability.</a:t>
            </a:r>
          </a:p>
          <a:p>
            <a:endParaRPr lang="en-US" sz="2800" dirty="0">
              <a:solidFill>
                <a:prstClr val="black"/>
              </a:solidFill>
              <a:latin typeface="Alexandria" charset="0"/>
            </a:endParaRPr>
          </a:p>
          <a:p>
            <a:r>
              <a:rPr lang="en-US" sz="2800" dirty="0">
                <a:solidFill>
                  <a:prstClr val="black"/>
                </a:solidFill>
                <a:latin typeface="Alexandria" charset="0"/>
              </a:rPr>
              <a:t>Example: Detect unusual stock movements linked to news headlines.</a:t>
            </a:r>
          </a:p>
        </p:txBody>
      </p:sp>
    </p:spTree>
    <p:extLst>
      <p:ext uri="{BB962C8B-B14F-4D97-AF65-F5344CB8AC3E}">
        <p14:creationId xmlns:p14="http://schemas.microsoft.com/office/powerpoint/2010/main" val="25307536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descr="&quot;&quot;">
            <a:extLst>
              <a:ext uri="{FF2B5EF4-FFF2-40B4-BE49-F238E27FC236}">
                <a16:creationId xmlns:a16="http://schemas.microsoft.com/office/drawing/2014/main" id="{929B06C5-F21E-DD8B-9165-66B5CCB7E31E}"/>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6388" name="Title 1">
            <a:extLst>
              <a:ext uri="{FF2B5EF4-FFF2-40B4-BE49-F238E27FC236}">
                <a16:creationId xmlns:a16="http://schemas.microsoft.com/office/drawing/2014/main" id="{D77C1C87-240F-93D6-6342-62AAC2DA8055}"/>
              </a:ext>
            </a:extLst>
          </p:cNvPr>
          <p:cNvSpPr>
            <a:spLocks noGrp="1" noChangeArrowheads="1"/>
          </p:cNvSpPr>
          <p:nvPr>
            <p:ph type="title"/>
          </p:nvPr>
        </p:nvSpPr>
        <p:spPr>
          <a:xfrm>
            <a:off x="804863" y="1243013"/>
            <a:ext cx="8103610" cy="1090611"/>
          </a:xfrm>
        </p:spPr>
        <p:txBody>
          <a:bodyPr>
            <a:noAutofit/>
          </a:bodyPr>
          <a:lstStyle/>
          <a:p>
            <a:pPr>
              <a:spcBef>
                <a:spcPts val="1000"/>
              </a:spcBef>
              <a:buFont typeface="Arial" panose="020B0604020202020204" pitchFamily="34" charset="0"/>
            </a:pPr>
            <a:r>
              <a:rPr lang="en-US" altLang="en-US" sz="4000" dirty="0">
                <a:solidFill>
                  <a:prstClr val="black"/>
                </a:solidFill>
                <a:latin typeface="Alexandria" charset="0"/>
                <a:ea typeface="+mn-ea"/>
                <a:cs typeface="+mn-cs"/>
              </a:rPr>
              <a:t>Unsupervised Learning &amp; Time Series </a:t>
            </a:r>
          </a:p>
        </p:txBody>
      </p:sp>
      <p:sp>
        <p:nvSpPr>
          <p:cNvPr id="16390" name="Content Placeholder 2">
            <a:extLst>
              <a:ext uri="{FF2B5EF4-FFF2-40B4-BE49-F238E27FC236}">
                <a16:creationId xmlns:a16="http://schemas.microsoft.com/office/drawing/2014/main" id="{044AC80B-95DC-1839-B532-B5529A77094E}"/>
              </a:ext>
            </a:extLst>
          </p:cNvPr>
          <p:cNvSpPr>
            <a:spLocks noGrp="1" noChangeArrowheads="1"/>
          </p:cNvSpPr>
          <p:nvPr>
            <p:ph idx="1"/>
          </p:nvPr>
        </p:nvSpPr>
        <p:spPr>
          <a:xfrm>
            <a:off x="804863" y="2619141"/>
            <a:ext cx="10087229" cy="3431921"/>
          </a:xfrm>
        </p:spPr>
        <p:txBody>
          <a:bodyPr anchor="ctr">
            <a:normAutofit/>
          </a:bodyPr>
          <a:lstStyle/>
          <a:p>
            <a:r>
              <a:rPr lang="en-US" altLang="en-US" b="1" dirty="0">
                <a:solidFill>
                  <a:prstClr val="black"/>
                </a:solidFill>
                <a:latin typeface="Alexandria" charset="0"/>
              </a:rPr>
              <a:t>Unsupervised Learning: </a:t>
            </a:r>
            <a:r>
              <a:rPr lang="en-US" altLang="en-US" dirty="0">
                <a:solidFill>
                  <a:prstClr val="black"/>
                </a:solidFill>
                <a:latin typeface="Alexandria" charset="0"/>
              </a:rPr>
              <a:t>Group unlabeled data (e.g., customer segmentation).</a:t>
            </a:r>
          </a:p>
          <a:p>
            <a:r>
              <a:rPr lang="en-US" altLang="en-US" b="1" dirty="0">
                <a:solidFill>
                  <a:prstClr val="black"/>
                </a:solidFill>
                <a:latin typeface="Alexandria" charset="0"/>
              </a:rPr>
              <a:t>Time Series Analysis: </a:t>
            </a:r>
            <a:r>
              <a:rPr lang="en-US" altLang="en-US" dirty="0">
                <a:solidFill>
                  <a:prstClr val="black"/>
                </a:solidFill>
                <a:latin typeface="Alexandria" charset="0"/>
              </a:rPr>
              <a:t>Forecast values based on time patterns.</a:t>
            </a:r>
          </a:p>
          <a:p>
            <a:pPr marL="0" indent="0">
              <a:buNone/>
            </a:pPr>
            <a:r>
              <a:rPr lang="en-US" altLang="en-US" dirty="0">
                <a:solidFill>
                  <a:prstClr val="black"/>
                </a:solidFill>
                <a:latin typeface="Alexandria" charset="0"/>
              </a:rPr>
              <a:t>Examples:</a:t>
            </a:r>
          </a:p>
          <a:p>
            <a:r>
              <a:rPr lang="en-US" altLang="en-US" dirty="0">
                <a:solidFill>
                  <a:prstClr val="black"/>
                </a:solidFill>
                <a:latin typeface="Alexandria" charset="0"/>
              </a:rPr>
              <a:t>Cluster investors by trading behavior.</a:t>
            </a:r>
          </a:p>
          <a:p>
            <a:r>
              <a:rPr lang="en-US" altLang="en-US" dirty="0">
                <a:solidFill>
                  <a:prstClr val="black"/>
                </a:solidFill>
                <a:latin typeface="Alexandria" charset="0"/>
              </a:rPr>
              <a:t>Predict future stock prices from past trends.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6E47DB6-7B4C-044F-5B28-4B0C7F2785BA}"/>
              </a:ext>
            </a:extLst>
          </p:cNvPr>
          <p:cNvSpPr>
            <a:spLocks noGrp="1" noChangeArrowheads="1"/>
          </p:cNvSpPr>
          <p:nvPr>
            <p:ph type="title"/>
          </p:nvPr>
        </p:nvSpPr>
        <p:spPr>
          <a:xfrm>
            <a:off x="765175" y="655638"/>
            <a:ext cx="8540750" cy="1454150"/>
          </a:xfrm>
        </p:spPr>
        <p:txBody>
          <a:bodyPr>
            <a:normAutofit/>
          </a:bodyPr>
          <a:lstStyle/>
          <a:p>
            <a:pPr>
              <a:lnSpc>
                <a:spcPct val="124000"/>
              </a:lnSpc>
              <a:spcBef>
                <a:spcPts val="1000"/>
              </a:spcBef>
              <a:spcAft>
                <a:spcPts val="1200"/>
              </a:spcAft>
            </a:pPr>
            <a:r>
              <a:rPr lang="en-US" altLang="en-US" sz="4000" dirty="0">
                <a:solidFill>
                  <a:prstClr val="black"/>
                </a:solidFill>
                <a:latin typeface="Alexandria" charset="0"/>
                <a:ea typeface="+mn-ea"/>
                <a:cs typeface="+mn-cs"/>
              </a:rPr>
              <a:t>Course Roadmap &amp; Expectations </a:t>
            </a:r>
          </a:p>
        </p:txBody>
      </p:sp>
      <p:sp>
        <p:nvSpPr>
          <p:cNvPr id="5" name="Content Placeholder 2">
            <a:extLst>
              <a:ext uri="{FF2B5EF4-FFF2-40B4-BE49-F238E27FC236}">
                <a16:creationId xmlns:a16="http://schemas.microsoft.com/office/drawing/2014/main" id="{94C8955A-869D-A162-BFEC-B029C6AEB639}"/>
              </a:ext>
            </a:extLst>
          </p:cNvPr>
          <p:cNvSpPr>
            <a:spLocks noGrp="1" noChangeArrowheads="1"/>
          </p:cNvSpPr>
          <p:nvPr>
            <p:ph idx="1"/>
          </p:nvPr>
        </p:nvSpPr>
        <p:spPr>
          <a:xfrm>
            <a:off x="765175" y="2109788"/>
            <a:ext cx="8543925" cy="3640137"/>
          </a:xfrm>
          <a:noFill/>
        </p:spPr>
        <p:txBody>
          <a:bodyPr anchor="ctr"/>
          <a:lstStyle/>
          <a:p>
            <a:pPr>
              <a:lnSpc>
                <a:spcPct val="124000"/>
              </a:lnSpc>
              <a:spcAft>
                <a:spcPts val="1200"/>
              </a:spcAft>
            </a:pPr>
            <a:r>
              <a:rPr lang="en-US" altLang="en-US" dirty="0">
                <a:solidFill>
                  <a:prstClr val="black"/>
                </a:solidFill>
                <a:latin typeface="Alexandria" charset="0"/>
              </a:rPr>
              <a:t>We will cover all these methods step by step.</a:t>
            </a:r>
          </a:p>
          <a:p>
            <a:pPr>
              <a:lnSpc>
                <a:spcPct val="124000"/>
              </a:lnSpc>
              <a:spcAft>
                <a:spcPts val="1200"/>
              </a:spcAft>
            </a:pPr>
            <a:r>
              <a:rPr lang="en-US" altLang="en-US" dirty="0">
                <a:solidFill>
                  <a:prstClr val="black"/>
                </a:solidFill>
                <a:latin typeface="Alexandria" charset="0"/>
              </a:rPr>
              <a:t>Focus on finance-specific applications.</a:t>
            </a:r>
          </a:p>
          <a:p>
            <a:pPr>
              <a:lnSpc>
                <a:spcPct val="124000"/>
              </a:lnSpc>
              <a:spcAft>
                <a:spcPts val="1200"/>
              </a:spcAft>
            </a:pPr>
            <a:r>
              <a:rPr lang="en-US" altLang="en-US" dirty="0">
                <a:solidFill>
                  <a:prstClr val="black"/>
                </a:solidFill>
                <a:latin typeface="Alexandria" charset="0"/>
              </a:rPr>
              <a:t>By the end: students can collect, prepare, analyze, and model financial data using Python ML.</a:t>
            </a:r>
          </a:p>
        </p:txBody>
      </p:sp>
    </p:spTree>
    <p:extLst>
      <p:ext uri="{BB962C8B-B14F-4D97-AF65-F5344CB8AC3E}">
        <p14:creationId xmlns:p14="http://schemas.microsoft.com/office/powerpoint/2010/main" val="12832405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BF3322CB-BAF7-91AF-FE73-E8A6C1BA828E}"/>
              </a:ext>
            </a:extLst>
          </p:cNvPr>
          <p:cNvSpPr>
            <a:spLocks noGrp="1" noChangeArrowheads="1"/>
          </p:cNvSpPr>
          <p:nvPr>
            <p:ph type="title"/>
          </p:nvPr>
        </p:nvSpPr>
        <p:spPr/>
        <p:txBody>
          <a:bodyPr>
            <a:normAutofit/>
          </a:bodyPr>
          <a:lstStyle/>
          <a:p>
            <a:pPr marL="457200" lvl="1" algn="l" rtl="0">
              <a:lnSpc>
                <a:spcPct val="200000"/>
              </a:lnSpc>
              <a:spcBef>
                <a:spcPts val="500"/>
              </a:spcBef>
            </a:pPr>
            <a:r>
              <a:rPr lang="en-US" altLang="en-US" sz="4000" kern="1200" dirty="0">
                <a:solidFill>
                  <a:prstClr val="black"/>
                </a:solidFill>
                <a:latin typeface="Alexandria" charset="0"/>
                <a:ea typeface="+mn-ea"/>
                <a:cs typeface="+mn-cs"/>
              </a:rPr>
              <a:t>Closing Remarks</a:t>
            </a:r>
          </a:p>
        </p:txBody>
      </p:sp>
      <p:sp>
        <p:nvSpPr>
          <p:cNvPr id="20483" name="Content Placeholder 2">
            <a:extLst>
              <a:ext uri="{FF2B5EF4-FFF2-40B4-BE49-F238E27FC236}">
                <a16:creationId xmlns:a16="http://schemas.microsoft.com/office/drawing/2014/main" id="{68CC6633-A2A3-E4F0-F4DC-60587202E91C}"/>
              </a:ext>
            </a:extLst>
          </p:cNvPr>
          <p:cNvSpPr>
            <a:spLocks noGrp="1" noChangeArrowheads="1"/>
          </p:cNvSpPr>
          <p:nvPr>
            <p:ph idx="1"/>
          </p:nvPr>
        </p:nvSpPr>
        <p:spPr/>
        <p:txBody>
          <a:bodyPr>
            <a:noAutofit/>
          </a:bodyPr>
          <a:lstStyle/>
          <a:p>
            <a:pPr marL="457200" lvl="1" indent="0">
              <a:lnSpc>
                <a:spcPct val="200000"/>
              </a:lnSpc>
              <a:buNone/>
            </a:pPr>
            <a:r>
              <a:rPr lang="en-US" altLang="en-US" dirty="0">
                <a:solidFill>
                  <a:prstClr val="black"/>
                </a:solidFill>
                <a:latin typeface="Alexandria" charset="0"/>
              </a:rPr>
              <a:t>That wraps up our introduction to this course. Over the coming weeks, we’ll explore key machine learning concepts and their applications in finance, from predicting risks to detecting fraud and forecasting trends. Stay curious, ask questions, and engage actively — this course is designed to build both your understanding and practical skills. I’m excited to start this journey with you.</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3" name="TextBox 2">
            <a:extLst>
              <a:ext uri="{FF2B5EF4-FFF2-40B4-BE49-F238E27FC236}">
                <a16:creationId xmlns:a16="http://schemas.microsoft.com/office/drawing/2014/main" id="{342B7F2E-3881-654C-898B-2AED290852AE}"/>
              </a:ext>
            </a:extLst>
          </p:cNvPr>
          <p:cNvSpPr txBox="1"/>
          <p:nvPr/>
        </p:nvSpPr>
        <p:spPr>
          <a:xfrm>
            <a:off x="6316394" y="2733647"/>
            <a:ext cx="2499787" cy="707886"/>
          </a:xfrm>
          <a:prstGeom prst="rect">
            <a:avLst/>
          </a:prstGeom>
          <a:noFill/>
        </p:spPr>
        <p:txBody>
          <a:bodyPr wrap="none" rtlCol="0">
            <a:spAutoFit/>
          </a:bodyPr>
          <a:lstStyle/>
          <a:p>
            <a:r>
              <a:rPr lang="en-US" sz="4000" dirty="0">
                <a:solidFill>
                  <a:prstClr val="black"/>
                </a:solidFill>
                <a:latin typeface="Alexandria" charset="0"/>
              </a:rPr>
              <a:t>Thank you!</a:t>
            </a:r>
          </a:p>
        </p:txBody>
      </p:sp>
      <p:pic>
        <p:nvPicPr>
          <p:cNvPr id="2" name="Picture 1">
            <a:extLst>
              <a:ext uri="{FF2B5EF4-FFF2-40B4-BE49-F238E27FC236}">
                <a16:creationId xmlns:a16="http://schemas.microsoft.com/office/drawing/2014/main" id="{49C49034-44AD-8540-9EED-D18F19E1E0B0}"/>
              </a:ext>
            </a:extLst>
          </p:cNvPr>
          <p:cNvPicPr>
            <a:picLocks noChangeAspect="1"/>
          </p:cNvPicPr>
          <p:nvPr/>
        </p:nvPicPr>
        <p:blipFill>
          <a:blip r:embed="rId3"/>
          <a:stretch>
            <a:fillRect/>
          </a:stretch>
        </p:blipFill>
        <p:spPr>
          <a:xfrm>
            <a:off x="534381" y="1069145"/>
            <a:ext cx="5402185" cy="5402185"/>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5.7"/>
</p:tagLst>
</file>

<file path=ppt/tags/tag2.xml><?xml version="1.0" encoding="utf-8"?>
<p:tagLst xmlns:a="http://schemas.openxmlformats.org/drawingml/2006/main" xmlns:r="http://schemas.openxmlformats.org/officeDocument/2006/relationships" xmlns:p="http://schemas.openxmlformats.org/presentationml/2006/main">
  <p:tag name="TIMING" val="|5.7"/>
</p:tagLst>
</file>

<file path=ppt/tags/tag3.xml><?xml version="1.0" encoding="utf-8"?>
<p:tagLst xmlns:a="http://schemas.openxmlformats.org/drawingml/2006/main" xmlns:r="http://schemas.openxmlformats.org/officeDocument/2006/relationships" xmlns:p="http://schemas.openxmlformats.org/presentationml/2006/main">
  <p:tag name="TIMING" val="|3.7|3.1|3.9"/>
</p:tagLst>
</file>

<file path=ppt/tags/tag4.xml><?xml version="1.0" encoding="utf-8"?>
<p:tagLst xmlns:a="http://schemas.openxmlformats.org/drawingml/2006/main" xmlns:r="http://schemas.openxmlformats.org/officeDocument/2006/relationships" xmlns:p="http://schemas.openxmlformats.org/presentationml/2006/main">
  <p:tag name="TIMING" val="|3.7|3.1|3.9"/>
</p:tagLst>
</file>

<file path=ppt/theme/theme1.xml><?xml version="1.0" encoding="utf-8"?>
<a:theme xmlns:a="http://schemas.openxmlformats.org/drawingml/2006/main" name="ThemeMidocea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Midocean" id="{287B35FA-9EAD-7F4D-8049-0CFD1E79B479}" vid="{6EFCDA38-2FC0-E74B-B35B-99DDF38C09F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4A6352F-AF1C-4416-9011-7B5F1B89E97B}"/>
</file>

<file path=customXml/itemProps2.xml><?xml version="1.0" encoding="utf-8"?>
<ds:datastoreItem xmlns:ds="http://schemas.openxmlformats.org/officeDocument/2006/customXml" ds:itemID="{48BFCB2D-C3FF-4ECF-B723-56B1DECD043E}">
  <ds:schemaRefs>
    <ds:schemaRef ds:uri="http://schemas.microsoft.com/sharepoint/v3/contenttype/forms"/>
  </ds:schemaRefs>
</ds:datastoreItem>
</file>

<file path=customXml/itemProps3.xml><?xml version="1.0" encoding="utf-8"?>
<ds:datastoreItem xmlns:ds="http://schemas.openxmlformats.org/officeDocument/2006/customXml" ds:itemID="{1AA0BB0F-FFE3-4587-93BD-F446D762B516}"/>
</file>

<file path=docProps/app.xml><?xml version="1.0" encoding="utf-8"?>
<Properties xmlns="http://schemas.openxmlformats.org/officeDocument/2006/extended-properties" xmlns:vt="http://schemas.openxmlformats.org/officeDocument/2006/docPropsVTypes">
  <Template>ThemeMidocean</Template>
  <TotalTime>1917</TotalTime>
  <Words>2089</Words>
  <Application>Microsoft Macintosh PowerPoint</Application>
  <PresentationFormat>Widescreen</PresentationFormat>
  <Paragraphs>268</Paragraphs>
  <Slides>27</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27</vt:i4>
      </vt:variant>
    </vt:vector>
  </HeadingPairs>
  <TitlesOfParts>
    <vt:vector size="34" baseType="lpstr">
      <vt:lpstr>Alexandria</vt:lpstr>
      <vt:lpstr>Arial</vt:lpstr>
      <vt:lpstr>Calibri</vt:lpstr>
      <vt:lpstr>Calibri Light</vt:lpstr>
      <vt:lpstr>Söhne</vt:lpstr>
      <vt:lpstr>Times New Roman</vt:lpstr>
      <vt:lpstr>ThemeMidocean</vt:lpstr>
      <vt:lpstr>PowerPoint Presentation</vt:lpstr>
      <vt:lpstr>Agenda</vt:lpstr>
      <vt:lpstr>Agenda</vt:lpstr>
      <vt:lpstr>Agenda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Course Description</vt:lpstr>
      <vt:lpstr>Course Description</vt:lpstr>
      <vt:lpstr>Introduction to ML &amp; Finance</vt:lpstr>
      <vt:lpstr>Data Preparation (Cleaning &amp; Preprocessing)</vt:lpstr>
      <vt:lpstr>Data Processing &amp; Feature Engineering</vt:lpstr>
      <vt:lpstr>Statistical Foundations</vt:lpstr>
      <vt:lpstr>Supervised Learning Fundamentals</vt:lpstr>
      <vt:lpstr>Decision Trees &amp; Random Forests </vt:lpstr>
      <vt:lpstr>Association Rule Learning &amp; Naïve Bayes</vt:lpstr>
      <vt:lpstr>Unsupervised Learning &amp; Time Series </vt:lpstr>
      <vt:lpstr>Course Roadmap &amp; Expectations </vt:lpstr>
      <vt:lpstr>Closing Remarks</vt:lpstr>
      <vt:lpstr>PowerPoint Presentation</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Author</cp:lastModifiedBy>
  <cp:revision>68</cp:revision>
  <cp:lastPrinted>2025-10-03T10:44:01Z</cp:lastPrinted>
  <dcterms:created xsi:type="dcterms:W3CDTF">2023-09-20T05:57:41Z</dcterms:created>
  <dcterms:modified xsi:type="dcterms:W3CDTF">2025-10-03T11:54:34Z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