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535" r:id="rId6"/>
    <p:sldId id="536" r:id="rId7"/>
    <p:sldId id="499" r:id="rId8"/>
    <p:sldId id="500" r:id="rId9"/>
    <p:sldId id="313" r:id="rId10"/>
    <p:sldId id="276" r:id="rId11"/>
    <p:sldId id="515" r:id="rId12"/>
    <p:sldId id="516" r:id="rId13"/>
    <p:sldId id="502" r:id="rId14"/>
    <p:sldId id="506" r:id="rId15"/>
    <p:sldId id="504" r:id="rId16"/>
    <p:sldId id="517" r:id="rId17"/>
    <p:sldId id="505" r:id="rId18"/>
    <p:sldId id="508" r:id="rId19"/>
    <p:sldId id="509" r:id="rId20"/>
    <p:sldId id="507" r:id="rId21"/>
    <p:sldId id="510" r:id="rId22"/>
    <p:sldId id="511" r:id="rId23"/>
    <p:sldId id="512" r:id="rId24"/>
    <p:sldId id="513" r:id="rId25"/>
    <p:sldId id="514" r:id="rId26"/>
    <p:sldId id="518" r:id="rId27"/>
    <p:sldId id="519" r:id="rId28"/>
    <p:sldId id="523" r:id="rId29"/>
    <p:sldId id="520" r:id="rId30"/>
    <p:sldId id="521" r:id="rId31"/>
    <p:sldId id="524" r:id="rId32"/>
    <p:sldId id="525" r:id="rId33"/>
    <p:sldId id="526" r:id="rId34"/>
    <p:sldId id="527" r:id="rId35"/>
    <p:sldId id="528" r:id="rId36"/>
    <p:sldId id="529" r:id="rId37"/>
    <p:sldId id="530" r:id="rId38"/>
    <p:sldId id="531" r:id="rId39"/>
    <p:sldId id="532" r:id="rId40"/>
    <p:sldId id="533" r:id="rId41"/>
    <p:sldId id="534" r:id="rId42"/>
    <p:sldId id="349" r:id="rId43"/>
    <p:sldId id="271" r:id="rId44"/>
    <p:sldId id="545" r:id="rId45"/>
    <p:sldId id="540" r:id="rId46"/>
    <p:sldId id="541" r:id="rId47"/>
    <p:sldId id="542" r:id="rId48"/>
    <p:sldId id="543" r:id="rId49"/>
    <p:sldId id="544" r:id="rId50"/>
    <p:sldId id="537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5"/>
            <p14:sldId id="536"/>
            <p14:sldId id="499"/>
            <p14:sldId id="500"/>
            <p14:sldId id="313"/>
            <p14:sldId id="276"/>
            <p14:sldId id="515"/>
            <p14:sldId id="516"/>
            <p14:sldId id="502"/>
            <p14:sldId id="506"/>
            <p14:sldId id="504"/>
            <p14:sldId id="517"/>
            <p14:sldId id="505"/>
            <p14:sldId id="508"/>
            <p14:sldId id="509"/>
            <p14:sldId id="507"/>
            <p14:sldId id="510"/>
            <p14:sldId id="511"/>
            <p14:sldId id="512"/>
            <p14:sldId id="513"/>
            <p14:sldId id="514"/>
            <p14:sldId id="518"/>
            <p14:sldId id="519"/>
            <p14:sldId id="523"/>
            <p14:sldId id="520"/>
            <p14:sldId id="521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349"/>
          </p14:sldIdLst>
        </p14:section>
        <p14:section name="Untitled Section" id="{2F6AD2C2-46A9-4BC4-94FF-3A698A8E8EFB}">
          <p14:sldIdLst>
            <p14:sldId id="271"/>
            <p14:sldId id="545"/>
            <p14:sldId id="540"/>
            <p14:sldId id="541"/>
            <p14:sldId id="542"/>
            <p14:sldId id="543"/>
            <p14:sldId id="544"/>
            <p14:sldId id="53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186A9D-6DCF-4383-AD6A-AE53CF1BDAB2}" v="22" dt="2024-09-24T14:34:40.555"/>
  </p1510:revLst>
</p1510:revInfo>
</file>

<file path=ppt/tableStyles.xml><?xml version="1.0" encoding="utf-8"?>
<a:tblStyleLst xmlns:a="http://schemas.openxmlformats.org/drawingml/2006/main" def="{5C22544A-7EE6-4342-B048-85BDC9FD1C3A}"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6" d="100"/>
          <a:sy n="86" d="100"/>
        </p:scale>
        <p:origin x="17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260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scite.ai/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napkin.ai/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jenni.ai/" TargetMode="Externa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fireflies.ai/" TargetMode="External"/><Relationship Id="rId2" Type="http://schemas.openxmlformats.org/officeDocument/2006/relationships/hyperlink" Target="https://otter.ai/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julius.ai/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napkin.ai/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scite.ai/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dimensions.ai/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trinka.ai/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800" dirty="0">
                <a:latin typeface="Alexandria" charset="0"/>
                <a:cs typeface="Alexandria" charset="0"/>
              </a:rPr>
              <a:t>د. سائد عدنان</a:t>
            </a:r>
            <a:endParaRPr lang="en-US" sz="28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29225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قضايا بحثية 2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BAE3B8-41AA-FA06-6783-AE7337E9C68A}"/>
              </a:ext>
            </a:extLst>
          </p:cNvPr>
          <p:cNvSpPr txBox="1"/>
          <p:nvPr/>
        </p:nvSpPr>
        <p:spPr>
          <a:xfrm>
            <a:off x="6200343" y="6353175"/>
            <a:ext cx="1114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2026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038954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96869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46D9B-2E04-C068-460C-AA9D998D9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6E8AF7-FF3D-F11E-75E2-672E9D9B7A92}"/>
              </a:ext>
            </a:extLst>
          </p:cNvPr>
          <p:cNvSpPr/>
          <p:nvPr/>
        </p:nvSpPr>
        <p:spPr>
          <a:xfrm>
            <a:off x="2678771" y="39203"/>
            <a:ext cx="6622438" cy="94685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DD6517-41C8-B4D1-7CE2-B791D33343DE}"/>
              </a:ext>
            </a:extLst>
          </p:cNvPr>
          <p:cNvSpPr/>
          <p:nvPr/>
        </p:nvSpPr>
        <p:spPr>
          <a:xfrm>
            <a:off x="617280" y="1109028"/>
            <a:ext cx="10812720" cy="55554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D1C2D2-7CDE-AE3E-32F3-8688A630028B}"/>
              </a:ext>
            </a:extLst>
          </p:cNvPr>
          <p:cNvSpPr txBox="1"/>
          <p:nvPr/>
        </p:nvSpPr>
        <p:spPr>
          <a:xfrm>
            <a:off x="3851982" y="135283"/>
            <a:ext cx="4276017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EG" sz="32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محتويات المحاضرة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BE455C-3D82-BE83-7055-750BB8880CD5}"/>
              </a:ext>
            </a:extLst>
          </p:cNvPr>
          <p:cNvSpPr txBox="1"/>
          <p:nvPr/>
        </p:nvSpPr>
        <p:spPr>
          <a:xfrm>
            <a:off x="910399" y="1156476"/>
            <a:ext cx="10159181" cy="4411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خطة محتويات مادة قضايا 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المقدمة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1: منهجيات البحث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2: جمع البيانات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3: التحديات المنهجية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4: استخدام البرمجيات البحثية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5: تحليل أوراق 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6: تقديم النتائج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الخاتمة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المخرجات المتوقعة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9B68EC-045C-8C99-12B2-1436A32EFA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60577CF-9FA8-502D-22F6-00F7AE0B87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32058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46D9B-2E04-C068-460C-AA9D998D9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6E8AF7-FF3D-F11E-75E2-672E9D9B7A92}"/>
              </a:ext>
            </a:extLst>
          </p:cNvPr>
          <p:cNvSpPr/>
          <p:nvPr/>
        </p:nvSpPr>
        <p:spPr>
          <a:xfrm>
            <a:off x="2678771" y="39203"/>
            <a:ext cx="6622438" cy="94685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DD6517-41C8-B4D1-7CE2-B791D33343DE}"/>
              </a:ext>
            </a:extLst>
          </p:cNvPr>
          <p:cNvSpPr/>
          <p:nvPr/>
        </p:nvSpPr>
        <p:spPr>
          <a:xfrm>
            <a:off x="617280" y="1109028"/>
            <a:ext cx="10812720" cy="55554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D1C2D2-7CDE-AE3E-32F3-8688A630028B}"/>
              </a:ext>
            </a:extLst>
          </p:cNvPr>
          <p:cNvSpPr txBox="1"/>
          <p:nvPr/>
        </p:nvSpPr>
        <p:spPr>
          <a:xfrm>
            <a:off x="3851982" y="135283"/>
            <a:ext cx="4276017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EG" sz="32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محتويات المحاضرة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BE455C-3D82-BE83-7055-750BB8880CD5}"/>
              </a:ext>
            </a:extLst>
          </p:cNvPr>
          <p:cNvSpPr txBox="1"/>
          <p:nvPr/>
        </p:nvSpPr>
        <p:spPr>
          <a:xfrm>
            <a:off x="910399" y="1156476"/>
            <a:ext cx="10159181" cy="6518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معايير اختيار القضية البحثية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عند اختيار قضية بحثية، يجب مراعاة عدة معايير لضمان أن تكون القضية ذات قيمة علمية وتساهم في إثراء المعرفة. إليك أهم هذه المعايير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الأهمية والملاءمة</a:t>
            </a:r>
            <a:endParaRPr lang="ar-EG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الإمكانية البحثية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ar-SA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الجدة والابتكار</a:t>
            </a:r>
            <a:endParaRPr lang="ar-EG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ar-SA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الوضوح والتحديد</a:t>
            </a:r>
            <a:endParaRPr lang="ar-EG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ar-SA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القابلية للتعميم</a:t>
            </a:r>
            <a:endParaRPr lang="ar-EG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الأخلاقيات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Tx/>
              <a:buAutoNum type="arabicPeriod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الدعم الأكاديمي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الخلاصة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اختيار القضية البحثية هو خطوة حاسمة تؤثر على نجاح البحث. من خلال مراعاة هذه المعايير، يمكنك ضمان أن تكون قضيتك البحثية فعالة ومؤثرة.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endParaRPr lang="ar-EG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endParaRPr lang="ar-E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9B68EC-045C-8C99-12B2-1436A32EFA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60577CF-9FA8-502D-22F6-00F7AE0B87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32058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1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390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المقدمة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70820" y="2089902"/>
            <a:ext cx="8417320" cy="5178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البحث العلمي وأهميته</a:t>
            </a:r>
            <a:endParaRPr lang="ar-EG" sz="1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البحث العلمي</a:t>
            </a:r>
            <a:endParaRPr lang="ar-EG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أهداف المادة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</a:t>
            </a:r>
            <a:r>
              <a:rPr lang="ar-EG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</a:t>
            </a: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مناهج البحث المختلفة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إكساب الطلاب المعرفة الأساسية حول المنهجيات البحثية (كمي، نوعي، مختلط) وكيفية استخدامها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تطوير مهارات تصميم البحث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تمكين الطلاب من تصميم دراسات منهجية فعالة تلبي احتياجات البحث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تعليم طرق جمع البيانات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توفير المعرفة حول تقنيات جمع البيانات وتحليلها باستخدام أدوات متقدمة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مناقشة التحديات المنهجية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توعية الطلاب بالمشكلات التي قد </a:t>
            </a:r>
            <a:r>
              <a:rPr lang="ar-SA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يواجهونها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في البحث وكيفية التغلب عليها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تطبيق البرمجيات البحثية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تعليم الطلاب كيفية استخدام البرمجيات التحليلية لتحليل البيانات بشكل فعّال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ar-SA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تطوير مهارات الكتابة والعرض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ar-SA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تمكين الطلاب من كتابة تقارير بحثية وعرض النتائج بطريقة احترافية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منهجيات البحث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685495"/>
            <a:ext cx="10541000" cy="4471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 </a:t>
            </a: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أنواع المنهجيات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• </a:t>
            </a: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البحث الكمي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البحث الكمي يعتمد على جمع البيانات الكمية (الأرقام) وتحليلها باستخدام الأساليب الإحصائية. يهدف إلى اختبار الفرضيات وتعميم النتائج على نطاق أوسع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مثال: دراسة تأثير برنامج تعليمي جديد على أداء الطلاب من خلال قياس درجاتهم قبل وبعد تطبيق البرنامج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• </a:t>
            </a: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البحث النوعي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يركز البحث النوعي على فهم الظواهر من خلال جمع بيانات غير رقمية، مثل النصوص والمقابلات. يهدف إلى استكشاف العوامل الإنسانية والسياقية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مثال: دراسة كيفية تأثير الثقافة على أساليب التعليم من خلال إجراء مقابلات مع المعلمين والطلاب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</a:t>
            </a: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• </a:t>
            </a: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البحث المختلط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يجمع البحث المختلط بين البحث الكمي والنوعي، حيث يستخدم كلا النوعين للحصول على نتائج أكثر شمولية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مثال: دراسة تقيم برنامج تعليمي من خلال تحليل نتائج الاختبارات (كمي) ومقابلات مع الطلاب والمعلمين (نوعي)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7B471656-F3FD-FAD8-BD23-EFDB2A2A17D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7581A3-6283-C5E2-CB58-E4A3D672F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4547" y="323452"/>
            <a:ext cx="8386224" cy="569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432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ACB2751-1FAE-8853-F29D-00F6F7E4B2B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80DAE4-7173-3314-92A3-DD864F879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025" y="180974"/>
            <a:ext cx="10277475" cy="667702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3AF1006B-07A1-BA4B-CDC7-B0B6C01E30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924834" y="5486401"/>
            <a:ext cx="2305141" cy="119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2415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56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تصميم الدراسة المنهجية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685495"/>
            <a:ext cx="10541000" cy="4917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تحديد المشكلة البحثية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صياغة الأهداف البحثية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 </a:t>
            </a: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تطوير الأسئلة البحثية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اختيار المنهجية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تحديد العينة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تطوير أدوات جمع البيانات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جمع البيانات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تحليل البيانات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تفسير النتائج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كتابة التقرير النهائي</a:t>
            </a:r>
            <a:endParaRPr lang="ar-EG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ar-SA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مراجعة وتقديم النتائج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08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390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تحليل أوراق 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0120" y="1685495"/>
            <a:ext cx="10541000" cy="441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اختيار ورقة 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كيفية اختيار ورقة تناسب موضوع البحث وتكون ذات مصداقية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مثال: اختيار ورقة تناقش تأثير التعليم الإلكتروني على التحصيل الدراسي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تحليل المنهجية المستخدمة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تقييم فعالية المنهجية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مراجعة مدى ملاءمة المنهجية المستخدمة في الورقة لتحقيق أهداف البحث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اقتراح تحسينات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0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56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الوحدة 3: التحديات المنهجية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685495"/>
            <a:ext cx="10541000" cy="1803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مشاكل الصدق والموثوقية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حلول مقترحة للتحديات</a:t>
            </a:r>
            <a:endParaRPr lang="ar-EG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r" rtl="1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ar-EG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فجوة بحثية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8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5E711E-9E4E-9025-CBBB-94EC665DD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414" y="151942"/>
            <a:ext cx="9469171" cy="655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792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56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استخدام البرمجيات البحثية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0120" y="1685495"/>
            <a:ext cx="10541000" cy="441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الوحدة 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الأدوات التقنية المستخدمة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مقدمة في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SPSS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برنامج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SPSS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يُستخدم لتحليل البيانات الكمية، يوفر أدوات إحصائية متقدمة وسهلة الاستخدام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أدوات تحليل البيانات الأخرى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مثل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R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NVivo)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R: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لغة برمجة لتحليل البيانات والإحصاءات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NVivo: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أداة لتحليل البيانات النوعية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تطبيق عملي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تعليم الطلاب كيفية استخدام البرمجيات في تحليل البيانات، من إدخال البيانات إلى استخراج النتائج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0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390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تقديم النتائج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0120" y="1685495"/>
            <a:ext cx="10541000" cy="3964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إعداد التقارير البحثية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مكونات التقرير البحثي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العنوان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الملخص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المقدمة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المنهجية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النتائج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المناقشة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الاستنتاج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06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390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تقديم النتائج</a:t>
            </a:r>
            <a:r>
              <a:rPr lang="ar-E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تابع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0120" y="1685495"/>
            <a:ext cx="10541000" cy="441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أساليب عرض البيانات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استخدام الجداول والرسوم البيانية لتوضيح النتائج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2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العرض التقديمي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كيفية تقديم النتائج بشكل فعال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استخدام وسائل بصرية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استخدام الشرائح، المخططات، والرسوم البيانية لدعم العرض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الخاتمة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مراجعة شاملة للمادة</a:t>
            </a:r>
            <a:r>
              <a:rPr lang="ar-EG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،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تلخيص النقاط الرئيسية التي تم تناولها في المادة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• </a:t>
            </a: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مناقشة مستقبل البحث العلمي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تسليط الضوء على الاتجاهات المستقبلية في البحث العلمي وأهميته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85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2413000" y="2425589"/>
            <a:ext cx="58761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المهام العشر</a:t>
            </a:r>
          </a:p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 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3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9D09A6-8A47-704D-EAF0-F2AF402126C6}"/>
              </a:ext>
            </a:extLst>
          </p:cNvPr>
          <p:cNvSpPr txBox="1"/>
          <p:nvPr/>
        </p:nvSpPr>
        <p:spPr>
          <a:xfrm>
            <a:off x="423081" y="428293"/>
            <a:ext cx="9967415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800" b="1" dirty="0"/>
              <a:t>المهمة 1 - تقييم واختيار الموضوع</a:t>
            </a:r>
            <a:endParaRPr lang="ar-SA" sz="2800" dirty="0"/>
          </a:p>
          <a:p>
            <a:pPr algn="r" rtl="1"/>
            <a:r>
              <a:rPr lang="ar-SA" sz="2800" b="1" dirty="0"/>
              <a:t>الهدف:</a:t>
            </a:r>
            <a:r>
              <a:rPr lang="ar-SA" sz="2800" dirty="0"/>
              <a:t> تطوير معايير لاختيار قضية بحثية أصيلة وقابلة للتحقيق.</a:t>
            </a:r>
          </a:p>
          <a:p>
            <a:pPr algn="r" rtl="1"/>
            <a:r>
              <a:rPr lang="ar-SA" sz="2800" b="1" dirty="0"/>
              <a:t>الخطوات:</a:t>
            </a:r>
            <a:endParaRPr lang="ar-SA" sz="2800" dirty="0"/>
          </a:p>
          <a:p>
            <a:pPr lvl="1" algn="r" rtl="1"/>
            <a:r>
              <a:rPr lang="ar-SA" sz="2800" dirty="0"/>
              <a:t>اقرأ مقدمة رسالة الماجستير </a:t>
            </a:r>
            <a:r>
              <a:rPr lang="ar-EG" sz="2800" dirty="0"/>
              <a:t>مختارة </a:t>
            </a:r>
            <a:r>
              <a:rPr lang="ar-SA" sz="2800" dirty="0"/>
              <a:t>.</a:t>
            </a:r>
          </a:p>
          <a:p>
            <a:pPr lvl="1" algn="r" rtl="1"/>
            <a:r>
              <a:rPr lang="ar-SA" sz="2800" dirty="0"/>
              <a:t>حدد </a:t>
            </a:r>
            <a:r>
              <a:rPr lang="ar-SA" sz="2800" b="1" dirty="0"/>
              <a:t>فجوة بحثية</a:t>
            </a:r>
            <a:r>
              <a:rPr lang="ar-SA" sz="2800" dirty="0"/>
              <a:t> واضحة (شيء لم يتم حله بعد).</a:t>
            </a:r>
          </a:p>
          <a:p>
            <a:pPr lvl="1" algn="r" rtl="1"/>
            <a:r>
              <a:rPr lang="ar-SA" sz="2800" dirty="0"/>
              <a:t>اقترح </a:t>
            </a:r>
            <a:r>
              <a:rPr lang="ar-SA" sz="2800" b="1" dirty="0"/>
              <a:t>موضوعاً بحثياً جديداً</a:t>
            </a:r>
            <a:r>
              <a:rPr lang="ar-SA" sz="2800" dirty="0"/>
              <a:t> مختلفاً عن موضوع الرسالة، لكن ضمن نفس المجال.</a:t>
            </a:r>
          </a:p>
          <a:p>
            <a:pPr lvl="1" algn="r" rtl="1"/>
            <a:r>
              <a:rPr lang="ar-SA" sz="2800" dirty="0"/>
              <a:t>اشرح أسباب اختيارك بناءً على: (الأهمية، الجدة، الإمكانية، التوافق مع رؤية 2030).</a:t>
            </a:r>
          </a:p>
          <a:p>
            <a:pPr algn="r" rtl="1"/>
            <a:r>
              <a:rPr lang="ar-SA" sz="2800" b="1" dirty="0"/>
              <a:t>مثال:</a:t>
            </a:r>
            <a:r>
              <a:rPr lang="ar-SA" sz="2800" dirty="0"/>
              <a:t> إذا كانت الرسالة عن "معوقات التمويل"، اقترح موضوع "نموذج للتمويل الجماعي القائم على الأثر".</a:t>
            </a:r>
          </a:p>
          <a:p>
            <a:pPr algn="r" rtl="1"/>
            <a:r>
              <a:rPr lang="ar-SA" sz="2800" b="1" dirty="0"/>
              <a:t>التسليم:</a:t>
            </a:r>
            <a:r>
              <a:rPr lang="ar-SA" sz="2800" dirty="0"/>
              <a:t> صفحة واحدة (250-300 كلمة).</a:t>
            </a:r>
          </a:p>
          <a:p>
            <a:pPr algn="r" rtl="1"/>
            <a:r>
              <a:rPr lang="ar-SA" sz="2800" b="1" dirty="0"/>
              <a:t>معايير التقييم (10 درجات):</a:t>
            </a:r>
            <a:endParaRPr lang="ar-SA" sz="2800" dirty="0"/>
          </a:p>
          <a:p>
            <a:pPr lvl="1" algn="r" rtl="1"/>
            <a:r>
              <a:rPr lang="ar-SA" sz="2800" dirty="0"/>
              <a:t>وضوح الفجوة البحثية (4 درجات)</a:t>
            </a:r>
          </a:p>
          <a:p>
            <a:pPr lvl="1" algn="r" rtl="1"/>
            <a:r>
              <a:rPr lang="ar-SA" sz="2800" dirty="0"/>
              <a:t>أهمية الموضوع وحداثته (3 درجات)</a:t>
            </a:r>
          </a:p>
          <a:p>
            <a:pPr lvl="1" algn="r" rtl="1"/>
            <a:r>
              <a:rPr lang="ar-SA" sz="2800" dirty="0"/>
              <a:t>منطقية الأسباب (3 درجات)</a:t>
            </a:r>
          </a:p>
        </p:txBody>
      </p:sp>
    </p:spTree>
    <p:extLst>
      <p:ext uri="{BB962C8B-B14F-4D97-AF65-F5344CB8AC3E}">
        <p14:creationId xmlns:p14="http://schemas.microsoft.com/office/powerpoint/2010/main" val="739167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573206" y="286705"/>
            <a:ext cx="10044751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800" b="1" dirty="0">
                <a:cs typeface="+mj-cs"/>
              </a:rPr>
              <a:t>ت</a:t>
            </a:r>
            <a:r>
              <a:rPr lang="ar-SA" sz="2800" b="1" dirty="0">
                <a:cs typeface="+mj-cs"/>
              </a:rPr>
              <a:t>طوير الإطار النظري</a:t>
            </a:r>
          </a:p>
          <a:p>
            <a:pPr algn="r" rtl="1"/>
            <a:r>
              <a:rPr lang="ar-SA" sz="2800" b="1" dirty="0">
                <a:cs typeface="+mj-cs"/>
              </a:rPr>
              <a:t>المهمة 2 - بناء الإطار النظري للموضوع الجديد</a:t>
            </a:r>
            <a:endParaRPr lang="ar-SA" sz="2800" dirty="0">
              <a:cs typeface="+mj-cs"/>
            </a:endParaRPr>
          </a:p>
          <a:p>
            <a:pPr algn="r" rtl="1"/>
            <a:r>
              <a:rPr lang="ar-SA" sz="2800" b="1" dirty="0">
                <a:cs typeface="+mj-cs"/>
              </a:rPr>
              <a:t>الهدف:</a:t>
            </a:r>
            <a:r>
              <a:rPr lang="ar-SA" sz="2800" dirty="0">
                <a:cs typeface="+mj-cs"/>
              </a:rPr>
              <a:t> بناء إطار نظري متماسك للموضوع الذي اخترته في المهمة 1.</a:t>
            </a:r>
          </a:p>
          <a:p>
            <a:pPr algn="r" rtl="1"/>
            <a:r>
              <a:rPr lang="ar-SA" sz="2800" b="1" dirty="0">
                <a:cs typeface="+mj-cs"/>
              </a:rPr>
              <a:t>الخطوات:</a:t>
            </a:r>
            <a:endParaRPr lang="ar-SA" sz="2800" dirty="0">
              <a:cs typeface="+mj-cs"/>
            </a:endParaRPr>
          </a:p>
          <a:p>
            <a:pPr lvl="1" algn="r" rtl="1"/>
            <a:r>
              <a:rPr lang="ar-SA" sz="2800" dirty="0">
                <a:cs typeface="+mj-cs"/>
              </a:rPr>
              <a:t>راجع الأدبيات المرجعية في رسالة الماجستير + أضف 5 مصادر حديثة (من 2021-2025).</a:t>
            </a:r>
          </a:p>
          <a:p>
            <a:pPr lvl="1" algn="r" rtl="1"/>
            <a:r>
              <a:rPr lang="ar-SA" sz="2800" dirty="0">
                <a:cs typeface="+mj-cs"/>
              </a:rPr>
              <a:t>حدد </a:t>
            </a:r>
            <a:r>
              <a:rPr lang="ar-SA" sz="2800" b="1" dirty="0">
                <a:cs typeface="+mj-cs"/>
              </a:rPr>
              <a:t>النظرية الأم</a:t>
            </a:r>
            <a:r>
              <a:rPr lang="ar-SA" sz="2800" dirty="0">
                <a:cs typeface="+mj-cs"/>
              </a:rPr>
              <a:t> التي ستتبناها (مثل: نظرية الأطراف المعنيين، نظرية التكلفة-العائد).</a:t>
            </a:r>
          </a:p>
          <a:p>
            <a:pPr lvl="1" algn="r" rtl="1"/>
            <a:r>
              <a:rPr lang="ar-SA" sz="2800" dirty="0">
                <a:cs typeface="+mj-cs"/>
              </a:rPr>
              <a:t>صمم </a:t>
            </a:r>
            <a:r>
              <a:rPr lang="ar-SA" sz="2800" b="1" dirty="0">
                <a:cs typeface="+mj-cs"/>
              </a:rPr>
              <a:t>نموذجاً مفاهيمياً</a:t>
            </a:r>
            <a:r>
              <a:rPr lang="ar-SA" sz="2800" dirty="0">
                <a:cs typeface="+mj-cs"/>
              </a:rPr>
              <a:t> (</a:t>
            </a:r>
            <a:r>
              <a:rPr lang="en-US" sz="2800" dirty="0">
                <a:cs typeface="+mj-cs"/>
              </a:rPr>
              <a:t>Conceptual Framework) </a:t>
            </a:r>
            <a:r>
              <a:rPr lang="ar-SA" sz="2800" dirty="0">
                <a:cs typeface="+mj-cs"/>
              </a:rPr>
              <a:t>يوضح العلاقة بين متغيراتك.</a:t>
            </a:r>
          </a:p>
          <a:p>
            <a:pPr lvl="1" algn="r" rtl="1"/>
            <a:r>
              <a:rPr lang="ar-SA" sz="2800" dirty="0">
                <a:cs typeface="+mj-cs"/>
              </a:rPr>
              <a:t>اكتب نصاً مترابطاً يشرح هذا النموذج.</a:t>
            </a:r>
          </a:p>
          <a:p>
            <a:pPr algn="r" rtl="1"/>
            <a:r>
              <a:rPr lang="ar-SA" sz="2800" b="1" dirty="0">
                <a:cs typeface="+mj-cs"/>
              </a:rPr>
              <a:t>التسليم:</a:t>
            </a:r>
            <a:r>
              <a:rPr lang="ar-SA" sz="2800" dirty="0">
                <a:cs typeface="+mj-cs"/>
              </a:rPr>
              <a:t> نموذج رسومي + صفحتين شرح.</a:t>
            </a:r>
          </a:p>
          <a:p>
            <a:pPr algn="r" rtl="1"/>
            <a:r>
              <a:rPr lang="ar-SA" sz="2800" b="1" dirty="0">
                <a:cs typeface="+mj-cs"/>
              </a:rPr>
              <a:t>معايير التقييم (10 درجات):</a:t>
            </a:r>
            <a:endParaRPr lang="ar-SA" sz="2800" dirty="0">
              <a:cs typeface="+mj-cs"/>
            </a:endParaRPr>
          </a:p>
          <a:p>
            <a:pPr lvl="1" algn="r" rtl="1"/>
            <a:r>
              <a:rPr lang="ar-SA" sz="2800" dirty="0">
                <a:cs typeface="+mj-cs"/>
              </a:rPr>
              <a:t>شمولية الأدبيات وحداثتها (4 درجات)</a:t>
            </a:r>
          </a:p>
          <a:p>
            <a:pPr lvl="1" algn="r" rtl="1"/>
            <a:r>
              <a:rPr lang="ar-SA" sz="2800" dirty="0">
                <a:cs typeface="+mj-cs"/>
              </a:rPr>
              <a:t>ترابط الأفكار ووضوح النموذج (3 درجات)</a:t>
            </a:r>
          </a:p>
          <a:p>
            <a:pPr lvl="1" algn="r" rtl="1"/>
            <a:r>
              <a:rPr lang="ar-SA" sz="2800" dirty="0">
                <a:cs typeface="+mj-cs"/>
              </a:rPr>
              <a:t>جودة المصادر (3 درجات</a:t>
            </a:r>
            <a:r>
              <a:rPr lang="ar-EG" sz="2800" dirty="0">
                <a:cs typeface="+mj-cs"/>
              </a:rPr>
              <a:t>)</a:t>
            </a:r>
            <a:endParaRPr lang="ar-SA" sz="28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428669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3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894117" y="412861"/>
            <a:ext cx="9560067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/>
              <a:t>ا</a:t>
            </a:r>
            <a:r>
              <a:rPr lang="ar-SA" sz="2400" b="1" dirty="0"/>
              <a:t>لمهمة رقم 3: صياغة الأهداف والأسئلة البحثية</a:t>
            </a:r>
          </a:p>
          <a:p>
            <a:pPr algn="r" rtl="1"/>
            <a:r>
              <a:rPr lang="ar-SA" sz="2400" b="1" dirty="0"/>
              <a:t>الشريحة 8: المهمة 3 - صياغة دقيقة للأهداف والأسئلة</a:t>
            </a:r>
            <a:endParaRPr lang="ar-SA" sz="2400" dirty="0"/>
          </a:p>
          <a:p>
            <a:pPr algn="r" rtl="1"/>
            <a:r>
              <a:rPr lang="ar-SA" sz="2400" b="1" dirty="0"/>
              <a:t>الهدف:</a:t>
            </a:r>
            <a:r>
              <a:rPr lang="ar-SA" sz="2400" dirty="0"/>
              <a:t> تحويل الإطار النظري إلى أهداف وأسئلة بحثية قابلة للاختبار.</a:t>
            </a:r>
          </a:p>
          <a:p>
            <a:pPr algn="r" rtl="1"/>
            <a:r>
              <a:rPr lang="ar-SA" sz="2400" b="1" dirty="0"/>
              <a:t>الخطوات:</a:t>
            </a:r>
            <a:endParaRPr lang="ar-SA" sz="2400" dirty="0"/>
          </a:p>
          <a:p>
            <a:pPr lvl="1" algn="r" rtl="1"/>
            <a:r>
              <a:rPr lang="ar-SA" sz="2400" dirty="0"/>
              <a:t>اكتب </a:t>
            </a:r>
            <a:r>
              <a:rPr lang="ar-SA" sz="2400" b="1" dirty="0"/>
              <a:t>هدفاً عاماً واحداً</a:t>
            </a:r>
            <a:r>
              <a:rPr lang="ar-SA" sz="2400" dirty="0"/>
              <a:t> يبدأ بـ (يهدف هذا البحث إلى...).</a:t>
            </a:r>
          </a:p>
          <a:p>
            <a:pPr lvl="1" algn="r" rtl="1"/>
            <a:r>
              <a:rPr lang="ar-SA" sz="2400" dirty="0"/>
              <a:t>اكتب </a:t>
            </a:r>
            <a:r>
              <a:rPr lang="ar-SA" sz="2400" b="1" dirty="0"/>
              <a:t>3-4 أهداف محددة</a:t>
            </a:r>
            <a:r>
              <a:rPr lang="ar-SA" sz="2400" dirty="0"/>
              <a:t> تبدأ بـ (تحديد، تحليل، قياس، تقييم).</a:t>
            </a:r>
          </a:p>
          <a:p>
            <a:pPr lvl="1" algn="r" rtl="1"/>
            <a:r>
              <a:rPr lang="ar-SA" sz="2400" dirty="0"/>
              <a:t>صغ </a:t>
            </a:r>
            <a:r>
              <a:rPr lang="ar-SA" sz="2400" b="1" dirty="0"/>
              <a:t>سؤالاً رئيسياً</a:t>
            </a:r>
            <a:r>
              <a:rPr lang="ar-SA" sz="2400" dirty="0"/>
              <a:t> و</a:t>
            </a:r>
            <a:r>
              <a:rPr lang="ar-SA" sz="2400" b="1" dirty="0"/>
              <a:t>أسئلة فرعية</a:t>
            </a:r>
            <a:r>
              <a:rPr lang="ar-SA" sz="2400" dirty="0"/>
              <a:t> (كمية/نوعية).</a:t>
            </a:r>
          </a:p>
          <a:p>
            <a:pPr lvl="1" algn="r" rtl="1"/>
            <a:r>
              <a:rPr lang="ar-SA" sz="2400" dirty="0"/>
              <a:t>تأكد من أن كل سؤال يتوافق مع منهجية محددة.</a:t>
            </a:r>
          </a:p>
          <a:p>
            <a:pPr algn="r" rtl="1"/>
            <a:r>
              <a:rPr lang="ar-SA" sz="2400" b="1" dirty="0"/>
              <a:t>مثال:</a:t>
            </a:r>
            <a:endParaRPr lang="ar-SA" sz="2400" dirty="0"/>
          </a:p>
          <a:p>
            <a:pPr lvl="1" algn="r" rtl="1"/>
            <a:r>
              <a:rPr lang="ar-SA" sz="2400" dirty="0"/>
              <a:t>هدف: قياس تأثير التدريب الرشيق على كفاءة العمليات.</a:t>
            </a:r>
          </a:p>
          <a:p>
            <a:pPr lvl="1" algn="r" rtl="1"/>
            <a:r>
              <a:rPr lang="ar-SA" sz="2400" dirty="0"/>
              <a:t>سؤال: هل توجد علاقة ذات دلالة إحصائية بين تطبيق مبادئ الإدارة الرشيقة وخفض وقت الاستجابة؟</a:t>
            </a:r>
          </a:p>
          <a:p>
            <a:pPr algn="r" rtl="1"/>
            <a:r>
              <a:rPr lang="ar-SA" sz="2400" b="1" dirty="0"/>
              <a:t>التسليم:</a:t>
            </a:r>
            <a:r>
              <a:rPr lang="ar-SA" sz="2400" dirty="0"/>
              <a:t> صفحة واحدة.</a:t>
            </a:r>
          </a:p>
          <a:p>
            <a:pPr algn="r" rtl="1"/>
            <a:r>
              <a:rPr lang="ar-SA" sz="2400" b="1" dirty="0"/>
              <a:t>معايير التقييم (10 درجات):</a:t>
            </a:r>
            <a:endParaRPr lang="ar-SA" sz="2400" dirty="0"/>
          </a:p>
          <a:p>
            <a:pPr lvl="1" algn="r" rtl="1"/>
            <a:r>
              <a:rPr lang="ar-SA" sz="2400" dirty="0"/>
              <a:t>وضوح الأهداف (5)</a:t>
            </a:r>
          </a:p>
          <a:p>
            <a:pPr lvl="1" algn="r" rtl="1"/>
            <a:r>
              <a:rPr lang="ar-SA" sz="2400" dirty="0"/>
              <a:t>دقة الأسئلة وارتباطها بالمنهج (5)</a:t>
            </a:r>
          </a:p>
          <a:p>
            <a:pPr algn="r" rtl="1"/>
            <a:br>
              <a:rPr lang="ar-SA" sz="2400" dirty="0"/>
            </a:b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477712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10147300" y="0"/>
            <a:ext cx="2552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800" b="1" dirty="0">
                <a:solidFill>
                  <a:srgbClr val="FF0000"/>
                </a:solidFill>
                <a:latin typeface="Alexandria" charset="0"/>
                <a:cs typeface="+mj-cs"/>
              </a:rPr>
              <a:t>4</a:t>
            </a:r>
            <a:endParaRPr lang="en-US" sz="4800" b="1" dirty="0">
              <a:solidFill>
                <a:srgbClr val="FF0000"/>
              </a:solidFill>
              <a:latin typeface="Alexandria" charset="0"/>
              <a:cs typeface="+mj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7429500" y="896330"/>
            <a:ext cx="4762500" cy="392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b="1" dirty="0"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E3AD19-1CA1-ABF5-6DA4-94DD5E288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3200"/>
            <a:ext cx="5773003" cy="62712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677BBCA-B77F-0594-6F24-A7F6202CE43F}"/>
              </a:ext>
            </a:extLst>
          </p:cNvPr>
          <p:cNvSpPr txBox="1"/>
          <p:nvPr/>
        </p:nvSpPr>
        <p:spPr>
          <a:xfrm>
            <a:off x="7033715" y="4257997"/>
            <a:ext cx="4762500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000" dirty="0">
                <a:cs typeface="+mj-cs"/>
              </a:rPr>
              <a:t>طريقة التقييم:</a:t>
            </a:r>
          </a:p>
          <a:p>
            <a:pPr indent="266700" algn="r" defTabSz="355600" rtl="1">
              <a:tabLst>
                <a:tab pos="266700" algn="l"/>
              </a:tabLst>
            </a:pPr>
            <a:r>
              <a:rPr lang="ar-SA" sz="2000" dirty="0">
                <a:cs typeface="+mj-cs"/>
              </a:rPr>
              <a:t>•</a:t>
            </a:r>
            <a:r>
              <a:rPr lang="ar-EG" b="1" dirty="0">
                <a:cs typeface="+mj-cs"/>
              </a:rPr>
              <a:t>3</a:t>
            </a:r>
            <a:r>
              <a:rPr lang="ar-SA" b="1" dirty="0">
                <a:cs typeface="+mj-cs"/>
              </a:rPr>
              <a:t> درجات: وضوح نوع المنهجية المختارة وتناسبها مع موضوع البحث.</a:t>
            </a:r>
          </a:p>
          <a:p>
            <a:pPr indent="266700" algn="r" defTabSz="355600" rtl="1">
              <a:tabLst>
                <a:tab pos="266700" algn="l"/>
              </a:tabLst>
            </a:pPr>
            <a:r>
              <a:rPr lang="ar-SA" b="1" dirty="0">
                <a:cs typeface="+mj-cs"/>
              </a:rPr>
              <a:t>•</a:t>
            </a:r>
            <a:r>
              <a:rPr lang="ar-EG" b="1" dirty="0">
                <a:cs typeface="+mj-cs"/>
              </a:rPr>
              <a:t>2</a:t>
            </a:r>
            <a:r>
              <a:rPr lang="ar-SA" b="1" dirty="0">
                <a:cs typeface="+mj-cs"/>
              </a:rPr>
              <a:t> درجات: شمولية أدوات جمع البيانات وتوضيح كيفية استخدامها.</a:t>
            </a:r>
          </a:p>
          <a:p>
            <a:pPr indent="266700" algn="r" defTabSz="355600" rtl="1">
              <a:tabLst>
                <a:tab pos="266700" algn="l"/>
              </a:tabLst>
            </a:pPr>
            <a:r>
              <a:rPr lang="ar-SA" b="1" dirty="0">
                <a:cs typeface="+mj-cs"/>
              </a:rPr>
              <a:t>•</a:t>
            </a:r>
            <a:r>
              <a:rPr lang="ar-EG" b="1" dirty="0">
                <a:cs typeface="+mj-cs"/>
              </a:rPr>
              <a:t>3</a:t>
            </a:r>
            <a:r>
              <a:rPr lang="ar-SA" b="1" dirty="0">
                <a:cs typeface="+mj-cs"/>
              </a:rPr>
              <a:t> درجات: دقة وصف إجراءات جمع البيانات ووضوح الخطوات.</a:t>
            </a:r>
          </a:p>
          <a:p>
            <a:pPr indent="266700" algn="r" defTabSz="355600" rtl="1">
              <a:tabLst>
                <a:tab pos="266700" algn="l"/>
              </a:tabLst>
            </a:pPr>
            <a:r>
              <a:rPr lang="ar-SA" b="1" dirty="0">
                <a:cs typeface="+mj-cs"/>
              </a:rPr>
              <a:t>•</a:t>
            </a:r>
            <a:r>
              <a:rPr lang="ar-EG" b="1" dirty="0">
                <a:cs typeface="+mj-cs"/>
              </a:rPr>
              <a:t>2</a:t>
            </a:r>
            <a:r>
              <a:rPr lang="ar-SA" b="1" dirty="0">
                <a:cs typeface="+mj-cs"/>
              </a:rPr>
              <a:t> درجات: تناسق المعلومات وترابط الأفكار في التصميم.</a:t>
            </a: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5773003" y="896330"/>
            <a:ext cx="6235036" cy="311462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36501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رقم 4: تصميم المنهجية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الشريحة 9: المهمة 4 - اختيار وتصميم المنهجية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الهدف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تصميم منهجية متكاملة ومبررة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الخطوات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اختر نوع المنهجية: (كمي / نوعي / مختلط) مع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ذكر السبب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حدد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أدوات جمع البيانات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:</a:t>
            </a:r>
          </a:p>
          <a:p>
            <a:pPr marL="914400" marR="0" lvl="2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استبانة (أرفق 5 أسئلة نموذجية)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914400" marR="0" lvl="2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مقابلة شبه منظمة (أرفق 3 محاور)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914400" marR="0" lvl="2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تحليل وثائق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حدد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المجتمع والعينة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نوع العينة، حجمها، طريقة اختيارها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اذكر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إجراءات تحليل الصدق والثبات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103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5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1098834" y="590282"/>
            <a:ext cx="9245600" cy="71086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المهمة 5 - جمع البيانات (محاكاة)</a:t>
            </a:r>
          </a:p>
          <a:p>
            <a:pPr algn="r"/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الهدف: محاكاة عملية جمع البيانات مع خطة لمراقبة الجودة.</a:t>
            </a:r>
          </a:p>
          <a:p>
            <a:pPr algn="r"/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الخطوات: اكتب سيناريو لجمع البيانات، جدولاً زمنياً، وخطة للتعامل مع الاستجابات المفقودة أو رفض المقابلات.</a:t>
            </a:r>
          </a:p>
          <a:p>
            <a:pPr algn="r"/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التسليم: خطة من صفحة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طريقة التقييم</a:t>
            </a:r>
            <a:r>
              <a:rPr lang="en-US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: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•	3 درجات: وضوح الهدف من جمع البيانات وتناسبه مع أسئلة البحث.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•	2 درجات: شمولية الطرق المستخدمة وتفاصيل كيفية تنفيذها.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•	3 درجات: دقة تحديد العينة وطريقة اختيارها.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•	2درجات: وضوح الجدول الزمني ومراقبة جودة البيانات.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EG" sz="28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________________________________________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ar-EG" sz="28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174688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6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368490" y="1162919"/>
            <a:ext cx="10263116" cy="5455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المهمة 6 - تحليل البيانات (تطبيق نظري)</a:t>
            </a:r>
          </a:p>
          <a:p>
            <a:pPr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الهدف: اختيار أسلوب تحليلي مناسب وتبريره.</a:t>
            </a:r>
          </a:p>
          <a:p>
            <a:pPr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الخطوات:</a:t>
            </a:r>
          </a:p>
          <a:p>
            <a:pPr lvl="1"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للبيانات الكمية: اذكر الاختبار الإحصائي (مثل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T-test، ANOVA، 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الانحدار) باستخدام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SPSS 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أو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R.</a:t>
            </a:r>
          </a:p>
          <a:p>
            <a:pPr lvl="1"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للبيانات النوعية: اذكر طريقة الترميز (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Thematic Analysis) 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باستخدام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NVivo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lvl="1"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اكتب فقرة توضح كيف ستحلل كل سؤال بحثي.</a:t>
            </a:r>
          </a:p>
          <a:p>
            <a:pPr algn="r" rtl="1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التسليم: صفحة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طريقة التقييم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: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 </a:t>
            </a:r>
            <a:endParaRPr lang="en-US" sz="24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ملاءمة الأساليب للتحليل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وضوح الخطوات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20081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7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1003300" y="972419"/>
            <a:ext cx="9245600" cy="5365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المهمة 7 - كتابة النتائج (باستخدام جداول وأشكال)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الهدف: عرض نتائج افتراضية بشكل احترافي.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الخطوات: أنشئ جدولين ورسماً بيانياً واحداً للنتائج الافتراضية، واكتب نصاً موضوعياً يصفها دون تفسير.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التسليم: صفحة + أشكال.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طريقة التقييم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: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ar-EG" sz="24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وضوح النتائج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استخدام وسائل بصرية (جداول، رسوم بيانية)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497685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8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1258248" y="939689"/>
            <a:ext cx="9245600" cy="4920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المهمة 8 - مناقشة النتائج (ربط مع الأدبيات)</a:t>
            </a:r>
          </a:p>
          <a:p>
            <a:pPr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الهدف: تفسير النتائج وربطها بالإطار النظري.</a:t>
            </a:r>
          </a:p>
          <a:p>
            <a:pPr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الخطوات: لكل نتيجة رئيسية، أجب:</a:t>
            </a:r>
          </a:p>
          <a:p>
            <a:pPr lvl="1"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هل تتفق مع الأدبيات السابقة؟ اذكر مرجعاً.</a:t>
            </a:r>
          </a:p>
          <a:p>
            <a:pPr lvl="1"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هل تختلف؟ اذكر سبباً محتملاً (ثقافي، زمني، منهجي).</a:t>
            </a:r>
          </a:p>
          <a:p>
            <a:pPr lvl="1"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ما المعنى العملي لهذه النتيجة؟</a:t>
            </a:r>
          </a:p>
          <a:p>
            <a:pPr algn="r"/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التسليم: صفحة ونصف.</a:t>
            </a:r>
          </a:p>
          <a:p>
            <a:pPr algn="r"/>
            <a:b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</a:b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طريقة التقييم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: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endParaRPr lang="ar-EG" sz="24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عمق المناقشة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.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  <a:cs typeface="+mj-cs"/>
              </a:rPr>
              <a:t>5 درجات: الربط مع الأدبيات السابقة</a:t>
            </a:r>
            <a:endParaRPr lang="en-US" sz="2400" b="1" dirty="0">
              <a:solidFill>
                <a:srgbClr val="000000"/>
              </a:solidFill>
              <a:latin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44871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9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6FBE96-E293-7381-DA3A-7509E54C7B3C}"/>
              </a:ext>
            </a:extLst>
          </p:cNvPr>
          <p:cNvSpPr txBox="1"/>
          <p:nvPr/>
        </p:nvSpPr>
        <p:spPr>
          <a:xfrm>
            <a:off x="257175" y="411427"/>
            <a:ext cx="10121900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3200" b="1" dirty="0"/>
              <a:t> المهمة 9 - الاستنتاجات والتوصيات (خمسة أنواع)</a:t>
            </a:r>
            <a:endParaRPr lang="ar-SA" sz="3200" dirty="0"/>
          </a:p>
          <a:p>
            <a:pPr algn="r" rtl="1"/>
            <a:r>
              <a:rPr lang="ar-SA" sz="3200" b="1" dirty="0"/>
              <a:t>الهدف:</a:t>
            </a:r>
            <a:r>
              <a:rPr lang="ar-SA" sz="3200" dirty="0"/>
              <a:t> كتابة استنتاجات قابلة للتنفيذ وتوصيات متعددة المستويات.</a:t>
            </a:r>
          </a:p>
          <a:p>
            <a:pPr algn="r" rtl="1"/>
            <a:r>
              <a:rPr lang="ar-SA" sz="3200" b="1" dirty="0"/>
              <a:t>الخطوات:</a:t>
            </a:r>
            <a:r>
              <a:rPr lang="ar-SA" sz="3200" dirty="0"/>
              <a:t> اكتب:</a:t>
            </a:r>
          </a:p>
          <a:p>
            <a:pPr lvl="1" algn="r" rtl="1"/>
            <a:r>
              <a:rPr lang="ar-SA" sz="3200" b="1" dirty="0"/>
              <a:t>ملخص النتائج الرئيسية</a:t>
            </a:r>
            <a:r>
              <a:rPr lang="ar-SA" sz="3200" dirty="0"/>
              <a:t> (في 5 نقاط).</a:t>
            </a:r>
          </a:p>
          <a:p>
            <a:pPr lvl="1" algn="r" rtl="1"/>
            <a:r>
              <a:rPr lang="ar-SA" sz="3200" b="1" dirty="0"/>
              <a:t>توصيات للممارسين</a:t>
            </a:r>
            <a:r>
              <a:rPr lang="ar-SA" sz="3200" dirty="0"/>
              <a:t> (مثل: كيف تطبق المنظمات الإدارة الرشيقة؟)</a:t>
            </a:r>
          </a:p>
          <a:p>
            <a:pPr lvl="1" algn="r" rtl="1"/>
            <a:r>
              <a:rPr lang="ar-SA" sz="3200" b="1" dirty="0"/>
              <a:t>توصيات لصانعي السياسات</a:t>
            </a:r>
            <a:r>
              <a:rPr lang="ar-SA" sz="3200" dirty="0"/>
              <a:t> (مثل: هيئة الزكاة والضريبة والجمارك)</a:t>
            </a:r>
          </a:p>
          <a:p>
            <a:pPr lvl="1" algn="r" rtl="1"/>
            <a:r>
              <a:rPr lang="ar-SA" sz="3200" b="1" dirty="0"/>
              <a:t>توصيات للباحثين مستقبلاً</a:t>
            </a:r>
            <a:r>
              <a:rPr lang="ar-SA" sz="3200" dirty="0"/>
              <a:t> (مقترح 3 دراسات مستقبلية)</a:t>
            </a:r>
          </a:p>
          <a:p>
            <a:pPr lvl="1" algn="r" rtl="1"/>
            <a:r>
              <a:rPr lang="ar-SA" sz="3200" b="1" dirty="0"/>
              <a:t>حدود البحث</a:t>
            </a:r>
            <a:r>
              <a:rPr lang="ar-SA" sz="3200" dirty="0"/>
              <a:t> وتأثيرها على النتائج.</a:t>
            </a:r>
          </a:p>
          <a:p>
            <a:pPr algn="r" rtl="1"/>
            <a:r>
              <a:rPr lang="ar-SA" sz="3200" b="1" dirty="0"/>
              <a:t>التسليم:</a:t>
            </a:r>
            <a:r>
              <a:rPr lang="ar-SA" sz="3200" dirty="0"/>
              <a:t> صفحتين.</a:t>
            </a:r>
          </a:p>
          <a:p>
            <a:pPr algn="r" rtl="1"/>
            <a:r>
              <a:rPr lang="ar-SA" sz="3200" b="1" dirty="0"/>
              <a:t>معايير التقييم (10 درجات):</a:t>
            </a:r>
            <a:r>
              <a:rPr lang="ar-SA" sz="3200" dirty="0"/>
              <a:t> وضوح الاستنتاجات (5)، واقعية التوصيات وتنوعها (5).</a:t>
            </a:r>
          </a:p>
          <a:p>
            <a:pPr algn="r" rtl="1"/>
            <a:br>
              <a:rPr lang="ar-SA" sz="3200" dirty="0"/>
            </a:b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321242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FFCF2C-610F-996E-57EA-B14E5C770F16}"/>
              </a:ext>
            </a:extLst>
          </p:cNvPr>
          <p:cNvSpPr txBox="1"/>
          <p:nvPr/>
        </p:nvSpPr>
        <p:spPr>
          <a:xfrm>
            <a:off x="9639300" y="939689"/>
            <a:ext cx="2552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FF0000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rgbClr val="FF000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832514" y="1098716"/>
            <a:ext cx="9225886" cy="519354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10 - قائمة المراجع (أسلوب احترافي)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الهدف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بناء قائمة مراجع متنوعة وحديثة ومتسقة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الخطوات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أدرج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20-30 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مرجعاً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مستخدماً في مهامك السابقة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نظاماً واحداً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(APA 7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Chicago).</a:t>
            </a: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تأكد من التنوع: (كتب، دوريات، تقارير حكومية، رسائل جامعية، مصادر إنجليزية وعربية)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أضف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شاشة حداثة المراجع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: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كم منها من السنوات الخمس الأخيرة؟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التسليم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صفحتان + تحليل بسيط للحداثة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ar-EG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lvl="0" algn="r" rtl="1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معايير التقييم (10 درجات)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وضوح المراجع واتساق التوثيق (5)، التنوع والحداثة</a:t>
            </a:r>
            <a:r>
              <a:rPr lang="ar-SA" altLang="en-US" sz="2400" dirty="0">
                <a:solidFill>
                  <a:srgbClr val="0F1115"/>
                </a:solidFill>
                <a:latin typeface="quote-cjk-patch"/>
              </a:rPr>
              <a:t>(5)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</a:t>
            </a:r>
            <a:r>
              <a:rPr kumimoji="0" lang="ar-EG" altLang="en-US" sz="2400" b="0" i="0" u="none" strike="noStrike" cap="none" normalizeH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457200"/>
            <a:ext cx="12192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4730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7562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dirty="0"/>
              <a:t>تطبيقات </a:t>
            </a:r>
            <a:r>
              <a:rPr lang="ar-SA" b="1" dirty="0"/>
              <a:t>الذكاء الاصطناعي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EG" dirty="0"/>
              <a:t>الجزء الثاني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8962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5780" y="689461"/>
            <a:ext cx="110871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المهمة 1: تقييم واختيار الموضوع</a:t>
            </a:r>
            <a:endParaRPr lang="en-US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إضافة تطبيقات الذكاء الاصطناعي:</a:t>
            </a:r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استخدام أدوات مثل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Elicit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Connected Papers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Research Rabbit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لاستكشاف الفجوات البحثية بسرعة.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توظيف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Perplexity 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في حوار تفاعلي لتوليد أفكار لموضوعات جديدة بناءً على الفجوات المحددة.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تحليل الاتجاهات الحديثة في المجال باستخدام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Google Scholar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+ </a:t>
            </a:r>
            <a:r>
              <a:rPr lang="en-US" sz="2800" b="1" dirty="0">
                <a:solidFill>
                  <a:srgbClr val="3964FE"/>
                </a:solidFill>
                <a:latin typeface="quote-cjk-patch"/>
                <a:hlinkClick r:id="rId2"/>
              </a:rPr>
              <a:t>Scite.ai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لمعرفة ما نُشر في آخر سنتين وتحديد ما لم يُحل بعد.</a:t>
            </a:r>
            <a:endParaRPr lang="en-US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مثال عملي:</a:t>
            </a:r>
            <a:br>
              <a:rPr lang="ar-SA" sz="2800" dirty="0">
                <a:solidFill>
                  <a:srgbClr val="0F1115"/>
                </a:solidFill>
                <a:latin typeface="quote-cjk-patch"/>
              </a:rPr>
            </a:br>
            <a:r>
              <a:rPr lang="ar-SA" sz="2800" dirty="0">
                <a:solidFill>
                  <a:srgbClr val="0F1115"/>
                </a:solidFill>
                <a:latin typeface="quote-cjk-patch"/>
              </a:rPr>
              <a:t>اطلب من الطالب تشغيل نص الرسالة الأصلية على أداة </a:t>
            </a:r>
            <a:r>
              <a:rPr lang="en-US" sz="2800" b="1" dirty="0">
                <a:solidFill>
                  <a:srgbClr val="3964FE"/>
                </a:solidFill>
                <a:latin typeface="quote-cjk-patch"/>
                <a:hlinkClick r:id="rId2"/>
              </a:rPr>
              <a:t>Scite.ai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لمعرفة كيف استشهد بها الآخرون، ثم استخدم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لاقتراح 3 موضوعات بديلة ضمن نفس المجال مع تقييم أولي لأهميتها وجدتها.</a:t>
            </a:r>
          </a:p>
          <a:p>
            <a:pPr algn="r" rtl="1"/>
            <a:br>
              <a:rPr lang="ar-SA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037280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5910" y="843339"/>
            <a:ext cx="1112292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400" b="1" dirty="0">
                <a:solidFill>
                  <a:srgbClr val="0F1115"/>
                </a:solidFill>
                <a:latin typeface="quote-cjk-patch"/>
              </a:rPr>
              <a:t>المهمة 2: بناء الإطار النظري</a:t>
            </a:r>
            <a:endParaRPr lang="en-US" sz="24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4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400" b="1" dirty="0">
                <a:solidFill>
                  <a:srgbClr val="0F1115"/>
                </a:solidFill>
                <a:latin typeface="quote-cjk-patch"/>
              </a:rPr>
              <a:t>إضافة تطبيقات الذكاء الاصطناعي:</a:t>
            </a:r>
            <a:endParaRPr lang="ar-SA" sz="24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4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400" b="1" dirty="0">
                <a:solidFill>
                  <a:srgbClr val="0F1115"/>
                </a:solidFill>
                <a:latin typeface="quote-cjk-patch"/>
              </a:rPr>
              <a:t>Semantic Scholar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400" b="1" dirty="0">
                <a:solidFill>
                  <a:srgbClr val="0F1115"/>
                </a:solidFill>
                <a:latin typeface="quote-cjk-patch"/>
              </a:rPr>
              <a:t>Consensus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للبحث عن 5 مصادر حديثة (2021-2025) ذات صلة مباشرة بالإطار النظري.</a:t>
            </a:r>
          </a:p>
          <a:p>
            <a:pPr algn="r" rtl="1"/>
            <a:r>
              <a:rPr lang="ar-SA" sz="2400" dirty="0">
                <a:solidFill>
                  <a:srgbClr val="0F1115"/>
                </a:solidFill>
                <a:latin typeface="quote-cjk-patch"/>
              </a:rPr>
              <a:t>توظيف </a:t>
            </a:r>
            <a:r>
              <a:rPr lang="en-US" sz="24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400" b="1" dirty="0">
                <a:solidFill>
                  <a:srgbClr val="0F1115"/>
                </a:solidFill>
                <a:latin typeface="quote-cjk-patch"/>
              </a:rPr>
              <a:t>Claude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لمساعدة الطالب في تلخيص المصادر الجديدة واستخلاص النظريات الرئيسية.</a:t>
            </a:r>
          </a:p>
          <a:p>
            <a:pPr algn="r" rtl="1"/>
            <a:r>
              <a:rPr lang="ar-SA" sz="24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400" b="1" dirty="0" err="1">
                <a:solidFill>
                  <a:srgbClr val="0F1115"/>
                </a:solidFill>
                <a:latin typeface="quote-cjk-patch"/>
              </a:rPr>
              <a:t>Mendeley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400" b="1" dirty="0" err="1">
                <a:solidFill>
                  <a:srgbClr val="0F1115"/>
                </a:solidFill>
                <a:latin typeface="quote-cjk-patch"/>
              </a:rPr>
              <a:t>Zotero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(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مع ميزات الذكاء الاصطناعي مثل تحليل المستندات) لتنظيم المراجع واقتراح روابط بينها.</a:t>
            </a:r>
          </a:p>
          <a:p>
            <a:pPr algn="r" rtl="1"/>
            <a:r>
              <a:rPr lang="ar-SA" sz="2400" dirty="0">
                <a:solidFill>
                  <a:srgbClr val="0F1115"/>
                </a:solidFill>
                <a:latin typeface="quote-cjk-patch"/>
              </a:rPr>
              <a:t>إنشاء النموذج المفاهيمي بمساعدة أدوات الذكاء الاصطناعي التوليدية للصور (مثل </a:t>
            </a:r>
            <a:r>
              <a:rPr lang="en-US" sz="2400" b="1" dirty="0">
                <a:solidFill>
                  <a:srgbClr val="3964FE"/>
                </a:solidFill>
                <a:latin typeface="quote-cjk-patch"/>
                <a:hlinkClick r:id="rId2"/>
              </a:rPr>
              <a:t>Napkin.ai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) 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لتحويل النص إلى رسم بياني.</a:t>
            </a:r>
          </a:p>
          <a:p>
            <a:pPr algn="r" rtl="1"/>
            <a:endParaRPr lang="en-US" sz="24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400" b="1" dirty="0">
                <a:solidFill>
                  <a:srgbClr val="0F1115"/>
                </a:solidFill>
                <a:latin typeface="quote-cjk-patch"/>
              </a:rPr>
              <a:t>مثال عملي:</a:t>
            </a:r>
            <a:br>
              <a:rPr lang="ar-SA" sz="2400" dirty="0">
                <a:solidFill>
                  <a:srgbClr val="0F1115"/>
                </a:solidFill>
                <a:latin typeface="quote-cjk-patch"/>
              </a:rPr>
            </a:br>
            <a:r>
              <a:rPr lang="ar-SA" sz="2400" dirty="0">
                <a:solidFill>
                  <a:srgbClr val="0F1115"/>
                </a:solidFill>
                <a:latin typeface="quote-cjk-patch"/>
              </a:rPr>
              <a:t>اطلب من الطالب إدخال 5 مصادر حديثة إلى </a:t>
            </a:r>
            <a:r>
              <a:rPr lang="en-US" sz="24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400" dirty="0">
                <a:solidFill>
                  <a:srgbClr val="0F1115"/>
                </a:solidFill>
                <a:latin typeface="quote-cjk-patch"/>
              </a:rPr>
              <a:t>مع طلب: "استخلص النظرية الأم التي تجمع هذه المصادر، واقترح نموذجاً مفاهيمياً يربط بين المتغيرات".</a:t>
            </a:r>
            <a:endParaRPr lang="ar-SA" sz="2400" b="0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21273689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3457" y="861031"/>
            <a:ext cx="1042688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EG" sz="2800" b="1" dirty="0">
                <a:solidFill>
                  <a:srgbClr val="0F1115"/>
                </a:solidFill>
                <a:latin typeface="quote-cjk-patch"/>
              </a:rPr>
              <a:t>ا</a:t>
            </a:r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لمهمة 3: صياغة الأهداف والأسئلة البحثية</a:t>
            </a:r>
            <a:endParaRPr lang="ar-EG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إضافة تطبيقات الذكاء الاصطناعي:</a:t>
            </a:r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لمراجعة صياغة الأهداف والأسئلة بحيث تكون ذكية (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SMART) 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وقابلة للاختبار.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توظيف </a:t>
            </a:r>
            <a:r>
              <a:rPr lang="en-US" sz="2800" b="1" dirty="0">
                <a:solidFill>
                  <a:srgbClr val="3964FE"/>
                </a:solidFill>
                <a:latin typeface="quote-cjk-patch"/>
                <a:hlinkClick r:id="rId2"/>
              </a:rPr>
              <a:t>Jenni.ai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Paperpal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لتحويل الأفكار النظرية إلى أسئلة بحثية منهجية (كمية/نوعية).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AI-based question generators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للتحقق من عدم ازدواجية الأسئلة مع دراسات سابقة.</a:t>
            </a: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مثال عملي:</a:t>
            </a:r>
            <a:br>
              <a:rPr lang="ar-SA" sz="2800" dirty="0">
                <a:solidFill>
                  <a:srgbClr val="0F1115"/>
                </a:solidFill>
                <a:latin typeface="quote-cjk-patch"/>
              </a:rPr>
            </a:br>
            <a:r>
              <a:rPr lang="ar-SA" sz="2800" dirty="0">
                <a:solidFill>
                  <a:srgbClr val="0F1115"/>
                </a:solidFill>
                <a:latin typeface="quote-cjk-patch"/>
              </a:rPr>
              <a:t>اكتب الإطار النظري في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واطلب: "ولّد سؤالاً بحثياً رئيسياً و3 أسئلة فرعية: اثنان كمي وواحد نوعي، مع التأكد من توافق كل سؤال مع منهجية محددة</a:t>
            </a:r>
            <a:endParaRPr lang="ar-SA" sz="2800" b="0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</p:spTree>
    <p:extLst>
      <p:ext uri="{BB962C8B-B14F-4D97-AF65-F5344CB8AC3E}">
        <p14:creationId xmlns:p14="http://schemas.microsoft.com/office/powerpoint/2010/main" val="3022583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0787572" y="2836840"/>
            <a:ext cx="51492" cy="1123841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360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04850" y="383242"/>
            <a:ext cx="11087100" cy="669020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-26979" tIns="142830" rIns="-26979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4: تصميم المنهجية</a:t>
            </a:r>
            <a:endParaRPr kumimoji="0" lang="ar-EG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 أدوات مثل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Qualtrics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SurveyMonkey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Genius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لاقتراح أسئلة استبانة ذكية مبنية على الإطار النظري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Otter.ai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3"/>
              </a:rPr>
              <a:t>Fireflies.ai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لمحاكاة تحليل مقابلات تجريبية صغيرة وتحسين محاور المقابلة شبه المنظمة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R package "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simstudy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"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sklearn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مع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AI)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لتحديد حجم العينة المثالي بناءً على بيانات محاكاة ذكية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الاستعانة بـ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لتوليد خطة لاختبار الصدق الظاهري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(Face Validity)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والثبات عبر إعادة الاختبار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(Test-retest).</a:t>
            </a:r>
            <a:endParaRPr kumimoji="0" lang="ar-EG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أرفق 5 أسئلة استبانة أولية إلى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واطلب: "حلل وضوح هذه الأسئلة واقترح تحسينات لتعزيز الصدق الظاهري، ثم أنشئ محوراً إضافياً للمقابلة بناءً على فجوات في الإطار النظري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".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8777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439433" y="2669263"/>
            <a:ext cx="49384" cy="1274787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40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71500" y="1117989"/>
            <a:ext cx="11296650" cy="508976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42830" rIns="0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5: جمع البيانات (محاكاة)</a:t>
            </a:r>
            <a:endParaRPr kumimoji="0" lang="en-US" altLang="en-US" sz="32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لكتابة سيناريوهات واقعية لرفض المقابلات أو البيانات المفقودة وكيفية التعامل معها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(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باستخدام تقنيات الاستناد إلى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AI 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مثل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multiple imputation).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Calendly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Doodle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لجدولة المقابلات بكفاءة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AI-based survey platforms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مثل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Typeform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) 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لضبط أسئلة الاستبانة ديناميكياً أثناء جمع البيانات بناءً على الإجابات السابقة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  <a:endParaRPr kumimoji="0" lang="ar-EG" altLang="en-US" sz="28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اطلب من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: "</a:t>
            </a:r>
            <a:r>
              <a:rPr kumimoji="0" lang="ar-SA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اكتب سيناريو لجمع بيانات من 50 مشاركاً باستخدام استبانة إلكترونية، يتضمن خطة للتعامل مع 20% من الاستجابات المفقودة، مع جدول زمني مدته 4 أسابيع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".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9472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8650" y="633443"/>
            <a:ext cx="11049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المهمة 6: تحليل البيانات (تطبيق نظري)</a:t>
            </a:r>
            <a:endParaRPr lang="ar-EG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b="1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إضافة تطبيقات الذكاء الاصطناعي:</a:t>
            </a:r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للبيانات الكمية: استخدام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SPSS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مع ميزة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IBM Watson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R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مع حزمة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tidymodels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(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تحتوي على نماذج تعلم آلة) لاختيار الاختبار الإحصائي الأمثل تلقائياً.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للبيانات النوعية: استخدام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NVivo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 14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مع ميزة </a:t>
            </a:r>
            <a:r>
              <a:rPr lang="en-US" sz="2800" b="1" dirty="0">
                <a:solidFill>
                  <a:srgbClr val="0F1115"/>
                </a:solidFill>
                <a:latin typeface="quote-cjk-patch"/>
              </a:rPr>
              <a:t>Auto Coding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الذكية أو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لترميز النصوص وتحليل الموضوعات (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Thematic Analysis).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استخدام </a:t>
            </a:r>
            <a:r>
              <a:rPr lang="en-US" sz="2800" b="1" dirty="0">
                <a:solidFill>
                  <a:srgbClr val="3964FE"/>
                </a:solidFill>
                <a:latin typeface="quote-cjk-patch"/>
                <a:hlinkClick r:id="rId2"/>
              </a:rPr>
              <a:t>Julius.ai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DataRobot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لاقتراح نماذج تحليلية متقدمة (مثل الانحدار الآلي، التجميع الهرمي، نماذج اللغة).</a:t>
            </a:r>
            <a:endParaRPr lang="ar-EG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endParaRPr lang="ar-SA" sz="2800" dirty="0">
              <a:solidFill>
                <a:srgbClr val="0F1115"/>
              </a:solidFill>
              <a:latin typeface="quote-cjk-patch"/>
            </a:endParaRPr>
          </a:p>
          <a:p>
            <a:pPr algn="r" rtl="1"/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مثال عملي:</a:t>
            </a:r>
            <a:br>
              <a:rPr lang="ar-SA" sz="2800" dirty="0">
                <a:solidFill>
                  <a:srgbClr val="0F1115"/>
                </a:solidFill>
                <a:latin typeface="quote-cjk-patch"/>
              </a:rPr>
            </a:br>
            <a:r>
              <a:rPr lang="ar-SA" sz="2800" dirty="0">
                <a:solidFill>
                  <a:srgbClr val="0F1115"/>
                </a:solidFill>
                <a:latin typeface="quote-cjk-patch"/>
              </a:rPr>
              <a:t>اكتب أسئلة البحث الكمية في </a:t>
            </a:r>
            <a:r>
              <a:rPr lang="en-US" sz="2800" b="1" dirty="0" err="1">
                <a:solidFill>
                  <a:srgbClr val="0F1115"/>
                </a:solidFill>
                <a:latin typeface="quote-cjk-patch"/>
              </a:rPr>
              <a:t>ChatGPT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واطلب: "اقترح اختباراً إحصائياً مناسباً (من 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T-test، ANOVA، 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الانحدار) مع تبرير، وأعطِ خطوات تنفيذه في 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SPSS 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أو </a:t>
            </a:r>
            <a:r>
              <a:rPr lang="en-US" sz="2800" dirty="0">
                <a:solidFill>
                  <a:srgbClr val="0F1115"/>
                </a:solidFill>
                <a:latin typeface="quote-cjk-patch"/>
              </a:rPr>
              <a:t>R".</a:t>
            </a:r>
          </a:p>
          <a:p>
            <a:pPr algn="r" rtl="1"/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801468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850881" y="1899941"/>
            <a:ext cx="49923" cy="1417672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36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952500" y="578695"/>
            <a:ext cx="10858500" cy="545909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-26979" tIns="142830" rIns="-26979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7: كتابة النتائج (باستخدام جداول وأشكال)</a:t>
            </a: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ar-EG" altLang="en-US" sz="24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Claude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لإنشاء أوصاف نصية موضوعية للجداول والأشكال (بدون تفسير)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Canva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Napkin.ai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Tableau 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لتحويل الأرقام الافتراضية إلى رسوم بيانية تفاعلية احترافية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GraphPad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Prism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مع ميزات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AI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لاكتشاف الأنماط في البيانات وعرضها بصرياً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ar-EG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أعطِ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جدولاً افتراضياً (بسيطاً) من 3 أعمدة واطلب: "اكتب فقرة موضوعية تصف هذا الجدول كما تظهر في قسم النتائج، مع الإشارة إلى أبرز اتجاهين دون تفسيرهما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".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280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673563" y="2581336"/>
            <a:ext cx="61238" cy="1254008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44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09600" y="315222"/>
            <a:ext cx="11125200" cy="625931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-26979" tIns="142830" rIns="-26979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6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8: مناقشة النتائج (ربط مع الأدبيات)</a:t>
            </a:r>
            <a:endParaRPr kumimoji="0" lang="en-US" altLang="en-US" sz="3600" b="1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Scite.ai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Elicit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للبحث عن دراسات سابقة تتفق أو تختلف مع كل نتيجة رئيسية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32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لاقتراح تفسيرات لاختلاف النتائج بناءً على عوامل ثقافية أو منهجية، مع الاستشهاد بمراجع مقترحة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32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Research Rabbit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لاستكشاف سلسلة استشهادات لاكتشاف دراسات مشابهة غير مباشرة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32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اكتب نتيجة رئيسية مفترضة (مثل: "وجدنا علاقة عكسية بين التدريب الرشيق وخفض وقت الاستجابة") واطلب من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مع أداة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Scite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: "</a:t>
            </a:r>
            <a:r>
              <a:rPr kumimoji="0" lang="ar-SA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ابحث عن ثلاث دراسات تدعم هذه النتيجة وواحدة تختلف عنها، مع اقتراح سببين منهجيين للاختلاف</a:t>
            </a:r>
            <a:r>
              <a:rPr kumimoji="0" lang="en-US" altLang="en-US" sz="32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".</a:t>
            </a:r>
            <a:endParaRPr kumimoji="0" lang="en-US" altLang="en-US" sz="4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8154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839607" y="2650214"/>
            <a:ext cx="47593" cy="1192452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40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62000" y="322546"/>
            <a:ext cx="11125200" cy="632087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-26979" tIns="142830" rIns="-26979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32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9: الاستنتاجات والتوصيات</a:t>
            </a:r>
            <a:endParaRPr kumimoji="0" lang="en-US" altLang="en-US" sz="3200" b="1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لتحويل النتائج الرئيسية إلى 5 نقاط استنتاجية واضحة وقابلة للتنفيذ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8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Claude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Perplexity AI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لتوليد توصيات متعددة المستويات (للممارسين، لصانعي السياسات، للباحثين) بناءً على أدبيات الحقل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800" b="0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AI trend analyzers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مثل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Dimensions.ai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) 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لاقتراح 3 دراسات مستقبلية ذات أولوية عالية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.</a:t>
            </a: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ar-SA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اطلب من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8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بعد كتابة الاستنتاجات: "اقترح 3 توصيات واقعية لصانعي السياسات في المملكة العربية السعودية تتعلق برؤية 2030، وتوصية واحدة لتحسين منهجيات البحث في الدراسات المستقبلية</a:t>
            </a:r>
            <a:r>
              <a:rPr kumimoji="0" lang="en-US" altLang="en-US" sz="2800" b="0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".</a:t>
            </a:r>
            <a:endParaRPr kumimoji="0" lang="en-US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br>
              <a:rPr kumimoji="0" lang="en-US" altLang="en-US" sz="4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4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2696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658869" y="2242841"/>
            <a:ext cx="56882" cy="1130897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360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52450" y="294168"/>
            <a:ext cx="11163300" cy="550132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المهمة 10: قائمة المراجع (أسلوب احترافي)</a:t>
            </a:r>
            <a:endParaRPr kumimoji="0" lang="ar-EG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 تطبيقات الذكاء الاصطناعي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Zotero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+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Zotero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(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مثل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Zoo for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Zotero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)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لاستخراج البيانات الببليوغرافية تلقائياً من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PDFs.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توظيف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3964FE"/>
                </a:solidFill>
                <a:effectLst/>
                <a:latin typeface="quote-cjk-patch"/>
                <a:hlinkClick r:id="rId2"/>
              </a:rPr>
              <a:t>Trinka.ai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Paperpal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للتحقق من اتساق التوثيق وفق نظام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APA 7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أو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Chicago.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Connected Papers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لإنشاء خريطة استشهادات مرئية توضح حداثة المراجع وتنوعها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إضافة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عمود "مرجع تم توليده أو تحليله بواسطة الذكاء الاصطناعي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"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في نهاية القائمة، مع توثيق الأداة المستخدمة وتاريخ الاستخدام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.</a:t>
            </a:r>
            <a:endParaRPr kumimoji="0" lang="ar-EG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مثال عملي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b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اطلب من الطالب إدخال 20 مرجعاً إلى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Zotero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، 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ثم استخدم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ChatGPT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 </a:t>
            </a: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لفحصها: "استخرج من هذه القائمة عدد المراجع المنشورة في آخر 5 سنوات، وصنفها حسب النوع (كتب، دوريات، تقارير)، ثم أعِد ترتيبها وفق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APA 7".</a:t>
            </a: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532161" y="2958199"/>
            <a:ext cx="183589" cy="646331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360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532161" y="2535250"/>
            <a:ext cx="183589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3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3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369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748979" y="79526"/>
            <a:ext cx="3077497" cy="7077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60638" y="177244"/>
            <a:ext cx="22765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المخطط الدراسي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2" y="79527"/>
            <a:ext cx="1604124" cy="749016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C159AE-3522-9102-715E-965E159BA2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219720"/>
              </p:ext>
            </p:extLst>
          </p:nvPr>
        </p:nvGraphicFramePr>
        <p:xfrm>
          <a:off x="1167580" y="887078"/>
          <a:ext cx="10328787" cy="573179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929561">
                  <a:extLst>
                    <a:ext uri="{9D8B030D-6E8A-4147-A177-3AD203B41FA5}">
                      <a16:colId xmlns:a16="http://schemas.microsoft.com/office/drawing/2014/main" val="3404215814"/>
                    </a:ext>
                  </a:extLst>
                </a:gridCol>
                <a:gridCol w="7399226">
                  <a:extLst>
                    <a:ext uri="{9D8B030D-6E8A-4147-A177-3AD203B41FA5}">
                      <a16:colId xmlns:a16="http://schemas.microsoft.com/office/drawing/2014/main" val="337994104"/>
                    </a:ext>
                  </a:extLst>
                </a:gridCol>
              </a:tblGrid>
              <a:tr h="887638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التكليفات الأسبوعية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(10</a:t>
                      </a:r>
                      <a:r>
                        <a:rPr lang="en-US" sz="2400" b="1" kern="100" dirty="0">
                          <a:effectLst/>
                          <a:cs typeface="+mj-cs"/>
                        </a:rPr>
                        <a:t> 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) تكليفات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9922021"/>
                  </a:ext>
                </a:extLst>
              </a:tr>
              <a:tr h="3524495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المهام المطلوبة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يسلم الباحث كل أسبوع عرض فيديو مسجل مدته (5 دقائق)، مرفق به ملف </a:t>
                      </a:r>
                      <a:r>
                        <a:rPr lang="en-US" sz="2400" b="1" kern="100" dirty="0">
                          <a:effectLst/>
                          <a:cs typeface="+mj-cs"/>
                        </a:rPr>
                        <a:t>PPT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 أو </a:t>
                      </a:r>
                      <a:r>
                        <a:rPr lang="en-US" sz="2400" b="1" kern="100" dirty="0">
                          <a:effectLst/>
                          <a:cs typeface="+mj-cs"/>
                        </a:rPr>
                        <a:t>PDF 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.</a:t>
                      </a:r>
                      <a:endParaRPr lang="en-US" sz="2400" b="1" kern="100" dirty="0">
                        <a:effectLst/>
                        <a:cs typeface="+mj-cs"/>
                      </a:endParaRPr>
                    </a:p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عبر المنصة التعليمية (</a:t>
                      </a:r>
                      <a:r>
                        <a:rPr lang="ar-EG" sz="2400" b="1" kern="100" dirty="0" err="1">
                          <a:effectLst/>
                          <a:cs typeface="+mj-cs"/>
                        </a:rPr>
                        <a:t>مودل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 </a:t>
                      </a:r>
                      <a:r>
                        <a:rPr lang="en-US" sz="2400" b="1" kern="100" dirty="0">
                          <a:effectLst/>
                          <a:cs typeface="+mj-cs"/>
                        </a:rPr>
                        <a:t>Moodle</a:t>
                      </a:r>
                      <a:r>
                        <a:rPr lang="ar-EG" sz="2400" b="1" kern="100" dirty="0">
                          <a:effectLst/>
                          <a:cs typeface="+mj-cs"/>
                        </a:rPr>
                        <a:t>).</a:t>
                      </a:r>
                      <a:endParaRPr lang="en-US" sz="2400" b="1" kern="100" dirty="0">
                        <a:effectLst/>
                        <a:cs typeface="+mj-cs"/>
                      </a:endParaRPr>
                    </a:p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يتناول الباحث في كل تسليم قضية بحثية في التخصص.</a:t>
                      </a:r>
                      <a:endParaRPr lang="en-US" sz="2400" b="1" kern="100" dirty="0">
                        <a:effectLst/>
                        <a:cs typeface="+mj-cs"/>
                      </a:endParaRPr>
                    </a:p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يتم تقييمه وتصحيحه أسبوعياً.  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7087682"/>
                  </a:ext>
                </a:extLst>
              </a:tr>
              <a:tr h="1319664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>
                          <a:effectLst/>
                          <a:cs typeface="+mj-cs"/>
                        </a:rPr>
                        <a:t>مواعيد التسليم</a:t>
                      </a:r>
                      <a:endParaRPr lang="en-US" sz="24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- الموعد الأقصى لتسليم المهام الأسبوعية </a:t>
                      </a:r>
                      <a:endParaRPr lang="en-US" sz="2400" b="1" kern="100" dirty="0">
                        <a:effectLst/>
                        <a:cs typeface="+mj-cs"/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ar-EG" sz="2400" b="1" kern="100" dirty="0">
                          <a:effectLst/>
                          <a:cs typeface="+mj-cs"/>
                        </a:rPr>
                        <a:t>(السبت 9 مساءً بتوقيت السعودية)</a:t>
                      </a:r>
                      <a:endParaRPr lang="en-US" sz="24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+mj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868352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047" y="838524"/>
            <a:ext cx="6561905" cy="51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1474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685800"/>
            <a:ext cx="107857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br>
              <a:rPr lang="ar-SA" sz="2800" b="1" dirty="0">
                <a:solidFill>
                  <a:srgbClr val="0F1115"/>
                </a:solidFill>
                <a:latin typeface="quote-cjk-patch"/>
              </a:rPr>
            </a:br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أولاً: ملخص رسالة الماجستير المختارة</a:t>
            </a:r>
          </a:p>
          <a:p>
            <a:pPr algn="r" rtl="1"/>
            <a:r>
              <a:rPr lang="ar-SA" sz="2800" dirty="0">
                <a:solidFill>
                  <a:srgbClr val="0F1115"/>
                </a:solidFill>
                <a:latin typeface="quote-cjk-patch"/>
              </a:rPr>
              <a:t>الرسالة المعنونة: </a:t>
            </a:r>
            <a:r>
              <a:rPr lang="ar-SA" sz="2800" b="1" dirty="0">
                <a:solidFill>
                  <a:srgbClr val="0F1115"/>
                </a:solidFill>
                <a:latin typeface="quote-cjk-patch"/>
              </a:rPr>
              <a:t>"دور إدارة التطوير الإداري في تحسين الأداء الوظيفي"</a:t>
            </a:r>
            <a:r>
              <a:rPr lang="ar-SA" sz="2800" dirty="0">
                <a:solidFill>
                  <a:srgbClr val="0F1115"/>
                </a:solidFill>
                <a:latin typeface="quote-cjk-patch"/>
              </a:rPr>
              <a:t> (دراسة تطبيقية على الموظفات الإداريات في جامعة الملك عبد العزيز بجدة).</a:t>
            </a:r>
            <a:br>
              <a:rPr lang="ar-SA" sz="2800" dirty="0">
                <a:solidFill>
                  <a:srgbClr val="0F1115"/>
                </a:solidFill>
                <a:latin typeface="quote-cjk-patch"/>
              </a:rPr>
            </a:br>
            <a:r>
              <a:rPr lang="ar-SA" sz="2800" dirty="0">
                <a:solidFill>
                  <a:srgbClr val="0F1115"/>
                </a:solidFill>
                <a:latin typeface="quote-cjk-patch"/>
              </a:rPr>
              <a:t>هدفت الدراسة إلى معرفة دور إدارة التطوير الإداري في تحسين أداء الموظفات، وخلصت إلى: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>
                <a:solidFill>
                  <a:srgbClr val="0F1115"/>
                </a:solidFill>
                <a:latin typeface="quote-cjk-patch"/>
              </a:rPr>
              <a:t>وجود دور إيجابي لإدارة التطوير في تحديث أساليب العمل وتطوير الهياكل التنظيمية وتحديد الاحتياجات الوظيفية.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>
                <a:solidFill>
                  <a:srgbClr val="0F1115"/>
                </a:solidFill>
                <a:latin typeface="quote-cjk-patch"/>
              </a:rPr>
              <a:t>وجود تحديات تعوق التطوير، مثل: طول الإجراءات، تعقيدها، عدم ملائمة مكان العمل، وجمود النظم واللوائح.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>
                <a:solidFill>
                  <a:srgbClr val="0F1115"/>
                </a:solidFill>
                <a:latin typeface="quote-cjk-patch"/>
              </a:rPr>
              <a:t>عدم وجود مشاركة كافية بين الإدارة العليا والعاملين في عملية التغيير.</a:t>
            </a:r>
          </a:p>
          <a:p>
            <a:pPr algn="r" rtl="1"/>
            <a:br>
              <a:rPr lang="ar-SA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05517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630046"/>
              </p:ext>
            </p:extLst>
          </p:nvPr>
        </p:nvGraphicFramePr>
        <p:xfrm>
          <a:off x="457197" y="1409991"/>
          <a:ext cx="11180620" cy="5324096"/>
        </p:xfrm>
        <a:graphic>
          <a:graphicData uri="http://schemas.openxmlformats.org/drawingml/2006/table">
            <a:tbl>
              <a:tblPr/>
              <a:tblGrid>
                <a:gridCol w="5590310">
                  <a:extLst>
                    <a:ext uri="{9D8B030D-6E8A-4147-A177-3AD203B41FA5}">
                      <a16:colId xmlns:a16="http://schemas.microsoft.com/office/drawing/2014/main" val="4202439259"/>
                    </a:ext>
                  </a:extLst>
                </a:gridCol>
                <a:gridCol w="5590310">
                  <a:extLst>
                    <a:ext uri="{9D8B030D-6E8A-4147-A177-3AD203B41FA5}">
                      <a16:colId xmlns:a16="http://schemas.microsoft.com/office/drawing/2014/main" val="221269308"/>
                    </a:ext>
                  </a:extLst>
                </a:gridCol>
              </a:tblGrid>
              <a:tr h="4248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>
                          <a:effectLst/>
                          <a:latin typeface="quote-cjk-patch"/>
                        </a:rPr>
                        <a:t>الفجوة</a:t>
                      </a: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>
                          <a:effectLst/>
                          <a:latin typeface="quote-cjk-patch"/>
                        </a:rPr>
                        <a:t>التوضيح</a:t>
                      </a:r>
                    </a:p>
                  </a:txBody>
                  <a:tcPr marL="119872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4616646"/>
                  </a:ext>
                </a:extLst>
              </a:tr>
              <a:tr h="10275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اقتصار الدراسة على الموظفات الإداريات فقط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 dirty="0">
                          <a:effectLst/>
                          <a:latin typeface="quote-cjk-patch"/>
                        </a:rPr>
                        <a:t>العينة قاصرة على النساء، مما يمنع تعميم النتائج على جميع فئات العاملين الإداريين (رجال ونساء) في الجامعة.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4033885"/>
                  </a:ext>
                </a:extLst>
              </a:tr>
              <a:tr h="10275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التركيز على جامعة حكومية واحدة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 dirty="0">
                          <a:effectLst/>
                          <a:latin typeface="quote-cjk-patch"/>
                        </a:rPr>
                        <a:t>النتائج تعكس واقع جامعة الملك عبد العزيز فقط، ولا تشمل الجامعات الخاصة أو الجهات الحكومية الأخرى.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4731105"/>
                  </a:ext>
                </a:extLst>
              </a:tr>
              <a:tr h="10275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غياب البعد الرقمي والتقني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>
                          <a:effectLst/>
                          <a:latin typeface="quote-cjk-patch"/>
                        </a:rPr>
                        <a:t>الدراسة لم تتناول دور التقنيات الحديثة (مثل نظم المعلومات الإدارية، الذكاء الاصطناعي، التحول الرقمي) في تطوير الأداء.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338486"/>
                  </a:ext>
                </a:extLst>
              </a:tr>
              <a:tr h="102750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عدم دراسة آليات المشاركة الفعلية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>
                          <a:effectLst/>
                          <a:latin typeface="quote-cjk-patch"/>
                        </a:rPr>
                        <a:t>أشارت الدراسة إلى ضعف مشاركة العاملين في التغيير، لكنها لم تقدم نموذجاً مقترحاً لتفعيل هذه المشاركة.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935238"/>
                  </a:ext>
                </a:extLst>
              </a:tr>
              <a:tr h="726154">
                <a:tc>
                  <a:txBody>
                    <a:bodyPr/>
                    <a:lstStyle/>
                    <a:p>
                      <a:pPr algn="r" rtl="1"/>
                      <a:r>
                        <a:rPr lang="ar-SA" sz="2000" b="1">
                          <a:effectLst/>
                          <a:latin typeface="quote-cjk-patch"/>
                        </a:rPr>
                        <a:t>التركيز على الجانب الوظيفي الداخلي</a:t>
                      </a:r>
                      <a:endParaRPr lang="ar-SA" sz="2000" b="0">
                        <a:effectLst/>
                        <a:latin typeface="quote-cjk-patch"/>
                      </a:endParaRPr>
                    </a:p>
                  </a:txBody>
                  <a:tcPr marL="71923" marR="119872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b="0" dirty="0">
                          <a:effectLst/>
                          <a:latin typeface="quote-cjk-patch"/>
                        </a:rPr>
                        <a:t>لم تتناول العلاقة بين التطوير الإداري ورضا المستفيدين الخارجيين (مثل الطلاب وأولياء الأمور)</a:t>
                      </a:r>
                    </a:p>
                  </a:txBody>
                  <a:tcPr marL="119872" marR="71923" marT="74920" marB="749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7567532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920345" y="53987"/>
            <a:ext cx="4914612" cy="135600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</a:br>
            <a:r>
              <a:rPr kumimoji="0" lang="ar-SA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ثانياً: الفجوة البحثية</a:t>
            </a:r>
            <a: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</a:rPr>
              <a:t> (Research Gap)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2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من خلال تحليل الرسالة، تتضح الفجوات التالية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6176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90945" y="561564"/>
            <a:ext cx="11630891" cy="344888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14283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3</a:t>
            </a:r>
            <a:r>
              <a:rPr kumimoji="0" lang="ar-SA" altLang="en-US" sz="36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 الموضوع البحثي المقترح</a:t>
            </a:r>
            <a:endParaRPr kumimoji="0" lang="en-US" altLang="en-US" sz="36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عنوان الموضوع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anose="020B0604020202020204" pitchFamily="34" charset="0"/>
              </a:rPr>
              <a:t>:</a:t>
            </a:r>
            <a:b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"</a:t>
            </a:r>
            <a:r>
              <a:rPr kumimoji="0" lang="ar-SA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أثر التحول الرقمي على فعالية إدارة التطوير الإداري وجودة الأداء الوظيفي: دراسة مقارنة بين الجامعات الحكومية والخاصة في المملكة العربية السعودية</a:t>
            </a:r>
            <a:endParaRPr kumimoji="0" lang="en-US" altLang="en-US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1316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679243"/>
              </p:ext>
            </p:extLst>
          </p:nvPr>
        </p:nvGraphicFramePr>
        <p:xfrm>
          <a:off x="665018" y="1398075"/>
          <a:ext cx="10910455" cy="5302070"/>
        </p:xfrm>
        <a:graphic>
          <a:graphicData uri="http://schemas.openxmlformats.org/drawingml/2006/table">
            <a:tbl>
              <a:tblPr firstRow="1" firstCol="1">
                <a:tableStyleId>{5202B0CA-FC54-4496-8BCA-5EF66A818D29}</a:tableStyleId>
              </a:tblPr>
              <a:tblGrid>
                <a:gridCol w="2884871">
                  <a:extLst>
                    <a:ext uri="{9D8B030D-6E8A-4147-A177-3AD203B41FA5}">
                      <a16:colId xmlns:a16="http://schemas.microsoft.com/office/drawing/2014/main" val="2306171724"/>
                    </a:ext>
                  </a:extLst>
                </a:gridCol>
                <a:gridCol w="8025584">
                  <a:extLst>
                    <a:ext uri="{9D8B030D-6E8A-4147-A177-3AD203B41FA5}">
                      <a16:colId xmlns:a16="http://schemas.microsoft.com/office/drawing/2014/main" val="2217713382"/>
                    </a:ext>
                  </a:extLst>
                </a:gridCol>
              </a:tblGrid>
              <a:tr h="177784"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المعيار</a:t>
                      </a:r>
                      <a:endParaRPr lang="ar-SA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التوضيح</a:t>
                      </a:r>
                      <a:endParaRPr lang="ar-SA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58290" marT="36431" marB="36431" anchor="ctr"/>
                </a:tc>
                <a:extLst>
                  <a:ext uri="{0D108BD9-81ED-4DB2-BD59-A6C34878D82A}">
                    <a16:rowId xmlns:a16="http://schemas.microsoft.com/office/drawing/2014/main" val="2294368334"/>
                  </a:ext>
                </a:extLst>
              </a:tr>
              <a:tr h="1122080"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الأهمية (</a:t>
                      </a:r>
                      <a:r>
                        <a:rPr lang="en-US" sz="1800">
                          <a:effectLst/>
                        </a:rPr>
                        <a:t>Significance)</a:t>
                      </a:r>
                      <a:endParaRPr lang="en-US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 dirty="0">
                          <a:effectLst/>
                        </a:rPr>
                        <a:t>- رؤية السعودية 2030 وبرنامج التحول الوطني يوليان اهتماماً كبيراً بالتحول الرقمي ورفع كفاءة الأداء الحكومي.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يساعد الموضوع على قياس أثر التقنيات الحديثة في حل التحديات التي ذكرتها الدراسة السابقة (طول الإجراءات، تعقيدها، الجمود التنظيمي).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يوفر مؤشرات عملية لصناع القرار في الجامعات حول جدوى الاستثمار في التحول الرقمي.</a:t>
                      </a:r>
                      <a:endParaRPr lang="ar-SA" sz="1800" b="0" dirty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34974" marT="36431" marB="36431" anchor="ctr"/>
                </a:tc>
                <a:extLst>
                  <a:ext uri="{0D108BD9-81ED-4DB2-BD59-A6C34878D82A}">
                    <a16:rowId xmlns:a16="http://schemas.microsoft.com/office/drawing/2014/main" val="3943816592"/>
                  </a:ext>
                </a:extLst>
              </a:tr>
              <a:tr h="1017158">
                <a:tc>
                  <a:txBody>
                    <a:bodyPr/>
                    <a:lstStyle/>
                    <a:p>
                      <a:pPr algn="r" rtl="1"/>
                      <a:r>
                        <a:rPr lang="ar-SA" sz="1800" dirty="0">
                          <a:effectLst/>
                        </a:rPr>
                        <a:t>الجدة (</a:t>
                      </a:r>
                      <a:r>
                        <a:rPr lang="en-US" sz="1800" dirty="0">
                          <a:effectLst/>
                        </a:rPr>
                        <a:t>Novelty)</a:t>
                      </a:r>
                      <a:endParaRPr lang="en-US" sz="1800" b="0" dirty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- لم تتناول الدراسة السابقة المتغير الرقمي مطلقاً، رغم كونه حلاً محتملاً لكثير من المعوقات التي رصدتها.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المقارنة بين الجامعات الحكومية والخاصة لم ترد في الدراسة الأصلية، مما يضيف بُعداً تحليلياً جديداً.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التركيز على "جودة الأداء" بدلاً من "تحسين الأداء" فقط، يسمح بقياسات أكثر دقة (مثل: الدقة، السرعة، رضا المستفيد).</a:t>
                      </a:r>
                      <a:endParaRPr lang="ar-SA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34974" marT="36431" marB="36431" anchor="ctr"/>
                </a:tc>
                <a:extLst>
                  <a:ext uri="{0D108BD9-81ED-4DB2-BD59-A6C34878D82A}">
                    <a16:rowId xmlns:a16="http://schemas.microsoft.com/office/drawing/2014/main" val="343605035"/>
                  </a:ext>
                </a:extLst>
              </a:tr>
              <a:tr h="1122080"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الإمكانية (</a:t>
                      </a:r>
                      <a:r>
                        <a:rPr lang="en-US" sz="1800">
                          <a:effectLst/>
                        </a:rPr>
                        <a:t>Feasibility)</a:t>
                      </a:r>
                      <a:endParaRPr lang="en-US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- مجتمع البحث متاح: الجامعات السعودية (حكومية وخاصة) لديها إدارات تطوير إداري.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يمكن تصميم استبانة إلكترونية (</a:t>
                      </a:r>
                      <a:r>
                        <a:rPr lang="en-US" sz="1800">
                          <a:effectLst/>
                        </a:rPr>
                        <a:t>Google Forms) </a:t>
                      </a:r>
                      <a:r>
                        <a:rPr lang="ar-SA" sz="1800">
                          <a:effectLst/>
                        </a:rPr>
                        <a:t>وتوزيعها بسهولة عبر البريد المؤسسي.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توفر الأدوات الإحصائية المناسبة (</a:t>
                      </a:r>
                      <a:r>
                        <a:rPr lang="en-US" sz="1800">
                          <a:effectLst/>
                        </a:rPr>
                        <a:t>SPSS، AMOS) </a:t>
                      </a:r>
                      <a:r>
                        <a:rPr lang="ar-SA" sz="1800">
                          <a:effectLst/>
                        </a:rPr>
                        <a:t>لتحليل العلاقة بين التحول الرقمي والأداء.</a:t>
                      </a:r>
                      <a:br>
                        <a:rPr lang="ar-SA" sz="1800">
                          <a:effectLst/>
                        </a:rPr>
                      </a:br>
                      <a:r>
                        <a:rPr lang="ar-SA" sz="1800">
                          <a:effectLst/>
                        </a:rPr>
                        <a:t>- مدة الدراسة المتوقعة (6-8 أشهر) مناسبة لرسالة ماجستير.</a:t>
                      </a:r>
                      <a:endParaRPr lang="ar-SA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34974" marT="36431" marB="36431" anchor="ctr"/>
                </a:tc>
                <a:extLst>
                  <a:ext uri="{0D108BD9-81ED-4DB2-BD59-A6C34878D82A}">
                    <a16:rowId xmlns:a16="http://schemas.microsoft.com/office/drawing/2014/main" val="3235938289"/>
                  </a:ext>
                </a:extLst>
              </a:tr>
              <a:tr h="912236">
                <a:tc>
                  <a:txBody>
                    <a:bodyPr/>
                    <a:lstStyle/>
                    <a:p>
                      <a:pPr algn="r" rtl="1"/>
                      <a:r>
                        <a:rPr lang="ar-SA" sz="1800">
                          <a:effectLst/>
                        </a:rPr>
                        <a:t>التوافق مع رؤية 2030 (</a:t>
                      </a:r>
                      <a:r>
                        <a:rPr lang="en-US" sz="1800">
                          <a:effectLst/>
                        </a:rPr>
                        <a:t>Alignment with Vision 2030)</a:t>
                      </a:r>
                      <a:endParaRPr lang="en-US" sz="1800" b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34974" marR="58290" marT="36431" marB="36431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1800" dirty="0">
                          <a:effectLst/>
                        </a:rPr>
                        <a:t>- يدعم برنامج التحول الوطني (تحسين كفاءة الأداء الحكومي).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يدعم برنامج تطوير القطاع المالي (من خلال تحسين إجراءات العمل وتقليل الهدر).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يدعم برنامج تنمية القدرات البشرية (تمكين العاملين بالأدوات الرقمية).</a:t>
                      </a:r>
                      <a:br>
                        <a:rPr lang="ar-SA" sz="1800" dirty="0">
                          <a:effectLst/>
                        </a:rPr>
                      </a:br>
                      <a:r>
                        <a:rPr lang="ar-SA" sz="1800" dirty="0">
                          <a:effectLst/>
                        </a:rPr>
                        <a:t>- يتوافق مع مبادرة جامعة الملك عبد العزيز لأن تكون جامعة رقمية رائدة.</a:t>
                      </a:r>
                      <a:endParaRPr lang="ar-SA" sz="1800" b="0" dirty="0">
                        <a:effectLst/>
                        <a:latin typeface="quote-cjk-patch"/>
                        <a:cs typeface="+mj-cs"/>
                      </a:endParaRPr>
                    </a:p>
                  </a:txBody>
                  <a:tcPr marL="58290" marR="34974" marT="36431" marB="36431" anchor="ctr"/>
                </a:tc>
                <a:extLst>
                  <a:ext uri="{0D108BD9-81ED-4DB2-BD59-A6C34878D82A}">
                    <a16:rowId xmlns:a16="http://schemas.microsoft.com/office/drawing/2014/main" val="1361801355"/>
                  </a:ext>
                </a:extLst>
              </a:tr>
            </a:tbl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645237" y="457569"/>
            <a:ext cx="2930236" cy="94050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4</a:t>
            </a:r>
            <a:r>
              <a:rPr kumimoji="0" lang="ar-SA" altLang="en-US" sz="1500" b="1" i="0" u="none" strike="noStrike" cap="none" normalizeH="0" baseline="0" dirty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: أسباب الاختيار (مبررات الاقتراح)</a:t>
            </a:r>
            <a:endParaRPr kumimoji="0" lang="en-US" altLang="en-US" sz="1500" b="1" i="0" u="none" strike="noStrike" cap="none" normalizeH="0" baseline="0" dirty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4801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74127" y="689393"/>
            <a:ext cx="40142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>
                <a:solidFill>
                  <a:srgbClr val="0F1115"/>
                </a:solidFill>
                <a:latin typeface="quote-cjk-patch"/>
              </a:rPr>
              <a:t>أولاً: مراجعة الأدبيات المرجعية من الرسالة الأصلية</a:t>
            </a:r>
            <a:endParaRPr lang="ar-SA" b="1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73003" y="1415534"/>
            <a:ext cx="5464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>
                <a:solidFill>
                  <a:srgbClr val="0F1115"/>
                </a:solidFill>
                <a:latin typeface="quote-cjk-patch"/>
              </a:rPr>
              <a:t>ثانياً: خمسة مصادر حديثة (2021-2025) لدعم الإطار النظري الجديد</a:t>
            </a:r>
            <a:endParaRPr lang="ar-SA" b="1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994751" y="2399047"/>
            <a:ext cx="45719" cy="946231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 sz="2400">
              <a:solidFill>
                <a:srgbClr val="FF0000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954740" y="2271980"/>
            <a:ext cx="9085730" cy="167344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42830" rIns="0" bIns="14283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ثالثاً: النظرية الأم للإطار النظري</a:t>
            </a:r>
            <a:endParaRPr kumimoji="0" lang="en-US" altLang="en-US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تم تبني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 </a:t>
            </a:r>
            <a:r>
              <a:rPr kumimoji="0" lang="en-US" altLang="en-US" sz="1600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"</a:t>
            </a:r>
            <a:r>
              <a:rPr kumimoji="0" lang="ar-SA" altLang="en-US" sz="1600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نظرية الأطراف المعنيين</a:t>
            </a:r>
            <a:r>
              <a:rPr kumimoji="0" lang="en-US" altLang="en-US" sz="1600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" (Stakeholder Theory)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 </a:t>
            </a:r>
            <a:r>
              <a:rPr kumimoji="0" lang="ar-SA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للنظرية الأم، وذلك للأسباب التالية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:</a:t>
            </a: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ar-SA" altLang="en-US" sz="1600" b="1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ملاءمتها لطبيعة الموضوع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: </a:t>
            </a:r>
            <a:r>
              <a:rPr kumimoji="0" lang="ar-SA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  <a:cs typeface="Arial" panose="020B0604020202020204" pitchFamily="34" charset="0"/>
              </a:rPr>
              <a:t>يرتبط التحول الرقمي في الجامعات بعدة أطراف معنيين: الإدارة العليا، الموظفون الإداريون، الطلاب، وأعضاء هيئة التدريس. ونظرية الأطراف المعنيين تركز على كيفية تلبية احتياجات وتوقعات جميع هذه الأطراف لتحقيق الأداء الأمثل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  <a:latin typeface="quote-cjk-patch"/>
              </a:rPr>
              <a:t>.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5047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799" y="1656676"/>
            <a:ext cx="10668001" cy="4134524"/>
          </a:xfrm>
          <a:prstGeom prst="rect">
            <a:avLst/>
          </a:prstGeom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2280752" y="145766"/>
            <a:ext cx="45719" cy="853898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28566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763871" y="338999"/>
            <a:ext cx="5562600" cy="94050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5660" rIns="0" bIns="14283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5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رابعاً: النموذج المفاهيمي</a:t>
            </a:r>
            <a:r>
              <a:rPr kumimoji="0" lang="en-US" altLang="en-US" sz="1500" b="1" i="0" u="none" strike="noStrike" cap="none" normalizeH="0" baseline="0">
                <a:ln>
                  <a:noFill/>
                </a:ln>
                <a:solidFill>
                  <a:srgbClr val="0F1115"/>
                </a:solidFill>
                <a:effectLst/>
                <a:latin typeface="quote-cjk-patch"/>
                <a:cs typeface="Arial" panose="020B0604020202020204" pitchFamily="34" charset="0"/>
              </a:rPr>
              <a:t> (Conceptual Framework)</a:t>
            </a:r>
            <a:endParaRPr kumimoji="0" lang="en-US" altLang="en-US" sz="1500" b="1" i="0" u="none" strike="noStrike" cap="none" normalizeH="0" baseline="0">
              <a:ln>
                <a:noFill/>
              </a:ln>
              <a:solidFill>
                <a:srgbClr val="0F1115"/>
              </a:solidFill>
              <a:effectLst/>
              <a:latin typeface="quote-cjk-patch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796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f5ae5256-1c8e-4227-893a-e30033465866"/>
    <ds:schemaRef ds:uri="http://schemas.microsoft.com/office/2006/documentManagement/types"/>
    <ds:schemaRef ds:uri="http://purl.org/dc/elements/1.1/"/>
    <ds:schemaRef ds:uri="b8967e9a-3b4f-4383-b2a4-97cd4473b049"/>
    <ds:schemaRef ds:uri="http://purl.org/dc/dcmitype/"/>
    <ds:schemaRef ds:uri="http://purl.org/dc/terms/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DF28F41F-9652-4683-B53C-623A79349F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2418</TotalTime>
  <Words>3516</Words>
  <Application>Microsoft Office PowerPoint</Application>
  <PresentationFormat>شاشة عريضة</PresentationFormat>
  <Paragraphs>395</Paragraphs>
  <Slides>47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47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quote-cjk-patch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تطبيقات الذكاء الاصطناعي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LENOVO</cp:lastModifiedBy>
  <cp:revision>25</cp:revision>
  <dcterms:created xsi:type="dcterms:W3CDTF">2023-04-29T09:08:00Z</dcterms:created>
  <dcterms:modified xsi:type="dcterms:W3CDTF">2026-06-11T08:10:16Z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