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ink/ink1.xml" ContentType="application/inkml+xml"/>
  <Override PartName="/ppt/notesSlides/notesSlide5.xml" ContentType="application/vnd.openxmlformats-officedocument.presentationml.notesSlide+xml"/>
  <Override PartName="/ppt/tags/tag1.xml" ContentType="application/vnd.openxmlformats-officedocument.presentationml.tags+xml"/>
  <Override PartName="/ppt/notesSlides/notesSlide6.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1" r:id="rId4"/>
  </p:sldMasterIdLst>
  <p:notesMasterIdLst>
    <p:notesMasterId r:id="rId46"/>
  </p:notesMasterIdLst>
  <p:sldIdLst>
    <p:sldId id="572" r:id="rId5"/>
    <p:sldId id="303" r:id="rId6"/>
    <p:sldId id="513" r:id="rId7"/>
    <p:sldId id="484" r:id="rId8"/>
    <p:sldId id="498" r:id="rId9"/>
    <p:sldId id="565" r:id="rId10"/>
    <p:sldId id="559" r:id="rId11"/>
    <p:sldId id="557" r:id="rId12"/>
    <p:sldId id="542" r:id="rId13"/>
    <p:sldId id="566" r:id="rId14"/>
    <p:sldId id="541" r:id="rId15"/>
    <p:sldId id="556" r:id="rId16"/>
    <p:sldId id="527" r:id="rId17"/>
    <p:sldId id="521" r:id="rId18"/>
    <p:sldId id="524" r:id="rId19"/>
    <p:sldId id="502" r:id="rId20"/>
    <p:sldId id="560" r:id="rId21"/>
    <p:sldId id="553" r:id="rId22"/>
    <p:sldId id="554" r:id="rId23"/>
    <p:sldId id="525" r:id="rId24"/>
    <p:sldId id="501" r:id="rId25"/>
    <p:sldId id="568" r:id="rId26"/>
    <p:sldId id="511" r:id="rId27"/>
    <p:sldId id="528" r:id="rId28"/>
    <p:sldId id="548" r:id="rId29"/>
    <p:sldId id="529" r:id="rId30"/>
    <p:sldId id="569" r:id="rId31"/>
    <p:sldId id="549" r:id="rId32"/>
    <p:sldId id="482" r:id="rId33"/>
    <p:sldId id="550" r:id="rId34"/>
    <p:sldId id="531" r:id="rId35"/>
    <p:sldId id="530" r:id="rId36"/>
    <p:sldId id="271" r:id="rId37"/>
    <p:sldId id="561" r:id="rId38"/>
    <p:sldId id="571" r:id="rId39"/>
    <p:sldId id="563" r:id="rId40"/>
    <p:sldId id="540" r:id="rId41"/>
    <p:sldId id="570" r:id="rId42"/>
    <p:sldId id="514" r:id="rId43"/>
    <p:sldId id="496" r:id="rId44"/>
    <p:sldId id="567"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72"/>
            <p14:sldId id="303"/>
            <p14:sldId id="513"/>
            <p14:sldId id="484"/>
            <p14:sldId id="498"/>
            <p14:sldId id="565"/>
            <p14:sldId id="559"/>
            <p14:sldId id="557"/>
            <p14:sldId id="542"/>
            <p14:sldId id="566"/>
            <p14:sldId id="541"/>
            <p14:sldId id="556"/>
            <p14:sldId id="527"/>
            <p14:sldId id="521"/>
            <p14:sldId id="524"/>
            <p14:sldId id="502"/>
            <p14:sldId id="560"/>
            <p14:sldId id="553"/>
            <p14:sldId id="554"/>
            <p14:sldId id="525"/>
            <p14:sldId id="501"/>
            <p14:sldId id="568"/>
            <p14:sldId id="511"/>
            <p14:sldId id="528"/>
            <p14:sldId id="548"/>
            <p14:sldId id="529"/>
            <p14:sldId id="569"/>
            <p14:sldId id="549"/>
            <p14:sldId id="482"/>
            <p14:sldId id="550"/>
            <p14:sldId id="531"/>
            <p14:sldId id="530"/>
            <p14:sldId id="271"/>
            <p14:sldId id="561"/>
            <p14:sldId id="571"/>
            <p14:sldId id="563"/>
            <p14:sldId id="540"/>
            <p14:sldId id="570"/>
            <p14:sldId id="514"/>
            <p14:sldId id="496"/>
            <p14:sldId id="567"/>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472C4"/>
    <a:srgbClr val="669BBC"/>
    <a:srgbClr val="000000"/>
    <a:srgbClr val="2D3956"/>
    <a:srgbClr val="8E5A6D"/>
    <a:srgbClr val="FAC748"/>
    <a:srgbClr val="852F4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559" autoAdjust="0"/>
    <p:restoredTop sz="93678" autoAdjust="0"/>
  </p:normalViewPr>
  <p:slideViewPr>
    <p:cSldViewPr snapToGrid="0">
      <p:cViewPr varScale="1">
        <p:scale>
          <a:sx n="70" d="100"/>
          <a:sy n="70" d="100"/>
        </p:scale>
        <p:origin x="756"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viewProps" Target="viewProps.xml"/><Relationship Id="rId8" Type="http://schemas.openxmlformats.org/officeDocument/2006/relationships/slide" Target="slides/slide4.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5F60F96-AD7F-48F9-A337-52B047C88AD2}" type="doc">
      <dgm:prSet loTypeId="urn:microsoft.com/office/officeart/2005/8/layout/StepDownProcess" loCatId="process" qsTypeId="urn:microsoft.com/office/officeart/2005/8/quickstyle/simple1" qsCatId="simple" csTypeId="urn:microsoft.com/office/officeart/2005/8/colors/accent1_2" csCatId="accent1" phldr="1"/>
      <dgm:spPr/>
      <dgm:t>
        <a:bodyPr/>
        <a:lstStyle/>
        <a:p>
          <a:endParaRPr lang="en-US"/>
        </a:p>
      </dgm:t>
    </dgm:pt>
    <dgm:pt modelId="{3149DEB9-4BE9-4918-9D3A-4524A6A0CC27}">
      <dgm:prSet phldrT="[Text]" custT="1"/>
      <dgm:spPr/>
      <dgm:t>
        <a:bodyPr/>
        <a:lstStyle/>
        <a:p>
          <a:r>
            <a:rPr lang="ar-JO" sz="1400" b="1" dirty="0">
              <a:latin typeface="Alexandria" pitchFamily="2" charset="-78"/>
              <a:cs typeface="Alexandria" pitchFamily="2" charset="-78"/>
            </a:rPr>
            <a:t>المدخل الاقتصادي للتعليم</a:t>
          </a:r>
          <a:endParaRPr lang="en-US" sz="1400" b="1" dirty="0">
            <a:latin typeface="Alexandria" pitchFamily="2" charset="-78"/>
            <a:cs typeface="Alexandria" pitchFamily="2" charset="-78"/>
          </a:endParaRPr>
        </a:p>
      </dgm:t>
    </dgm:pt>
    <dgm:pt modelId="{116D506F-3683-431A-82D1-072D5706B967}" type="parTrans" cxnId="{52AAC9E3-774B-4DF4-BA5F-A6240C55AA0A}">
      <dgm:prSet/>
      <dgm:spPr/>
      <dgm:t>
        <a:bodyPr/>
        <a:lstStyle/>
        <a:p>
          <a:endParaRPr lang="en-US" sz="1400">
            <a:latin typeface="Alexandria" pitchFamily="2" charset="-78"/>
            <a:cs typeface="Alexandria" pitchFamily="2" charset="-78"/>
          </a:endParaRPr>
        </a:p>
      </dgm:t>
    </dgm:pt>
    <dgm:pt modelId="{B993EEB2-B65D-49C6-A488-108321570668}" type="sibTrans" cxnId="{52AAC9E3-774B-4DF4-BA5F-A6240C55AA0A}">
      <dgm:prSet/>
      <dgm:spPr/>
      <dgm:t>
        <a:bodyPr/>
        <a:lstStyle/>
        <a:p>
          <a:endParaRPr lang="en-US" sz="1400">
            <a:latin typeface="Alexandria" pitchFamily="2" charset="-78"/>
            <a:cs typeface="Alexandria" pitchFamily="2" charset="-78"/>
          </a:endParaRPr>
        </a:p>
      </dgm:t>
    </dgm:pt>
    <dgm:pt modelId="{0B48E2DC-DC23-450C-A1F5-930B15E5CFA1}">
      <dgm:prSet phldrT="[Text]" custT="1"/>
      <dgm:spPr/>
      <dgm:t>
        <a:bodyPr/>
        <a:lstStyle/>
        <a:p>
          <a:pPr marL="0" lvl="0" indent="0" algn="ctr" defTabSz="711200">
            <a:lnSpc>
              <a:spcPct val="90000"/>
            </a:lnSpc>
            <a:spcBef>
              <a:spcPct val="0"/>
            </a:spcBef>
            <a:spcAft>
              <a:spcPct val="35000"/>
            </a:spcAft>
            <a:buNone/>
          </a:pPr>
          <a:r>
            <a:rPr lang="ar-JO" sz="1400" b="1" kern="1200" dirty="0">
              <a:solidFill>
                <a:prstClr val="white"/>
              </a:solidFill>
              <a:latin typeface="Alexandria" pitchFamily="2" charset="-78"/>
              <a:ea typeface="+mn-ea"/>
              <a:cs typeface="Alexandria" pitchFamily="2" charset="-78"/>
            </a:rPr>
            <a:t>مفهوم اقتصاديات التعليم</a:t>
          </a:r>
          <a:endParaRPr lang="en-US" sz="1400" b="1" kern="1200" dirty="0">
            <a:solidFill>
              <a:prstClr val="white"/>
            </a:solidFill>
            <a:latin typeface="Alexandria" pitchFamily="2" charset="-78"/>
            <a:ea typeface="+mn-ea"/>
            <a:cs typeface="Alexandria" pitchFamily="2" charset="-78"/>
          </a:endParaRPr>
        </a:p>
      </dgm:t>
    </dgm:pt>
    <dgm:pt modelId="{2635DCF1-8C1F-4B18-8BD5-E07B6768CD5A}" type="parTrans" cxnId="{10D574B4-EAE1-4199-86C8-D574F142DAB2}">
      <dgm:prSet/>
      <dgm:spPr/>
      <dgm:t>
        <a:bodyPr/>
        <a:lstStyle/>
        <a:p>
          <a:endParaRPr lang="en-US" sz="1400">
            <a:latin typeface="Alexandria" pitchFamily="2" charset="-78"/>
            <a:cs typeface="Alexandria" pitchFamily="2" charset="-78"/>
          </a:endParaRPr>
        </a:p>
      </dgm:t>
    </dgm:pt>
    <dgm:pt modelId="{0F42D841-AF00-4457-92A1-51359D60606B}" type="sibTrans" cxnId="{10D574B4-EAE1-4199-86C8-D574F142DAB2}">
      <dgm:prSet/>
      <dgm:spPr/>
      <dgm:t>
        <a:bodyPr/>
        <a:lstStyle/>
        <a:p>
          <a:endParaRPr lang="en-US" sz="1400">
            <a:latin typeface="Alexandria" pitchFamily="2" charset="-78"/>
            <a:cs typeface="Alexandria" pitchFamily="2" charset="-78"/>
          </a:endParaRPr>
        </a:p>
      </dgm:t>
    </dgm:pt>
    <dgm:pt modelId="{D5F73F09-4FAD-4410-AB39-A230B0046A45}">
      <dgm:prSet phldrT="[Text]" custT="1"/>
      <dgm:spPr/>
      <dgm:t>
        <a:bodyPr/>
        <a:lstStyle/>
        <a:p>
          <a:r>
            <a:rPr lang="ar-JO" sz="1400" b="1" dirty="0">
              <a:latin typeface="Alexandria" pitchFamily="2" charset="-78"/>
              <a:cs typeface="Alexandria" pitchFamily="2" charset="-78"/>
            </a:rPr>
            <a:t>نشوء وتطور اقتصاديات التعليم</a:t>
          </a:r>
          <a:endParaRPr lang="en-US" sz="1400" b="1" dirty="0">
            <a:latin typeface="Alexandria" pitchFamily="2" charset="-78"/>
            <a:cs typeface="Alexandria" pitchFamily="2" charset="-78"/>
          </a:endParaRPr>
        </a:p>
      </dgm:t>
    </dgm:pt>
    <dgm:pt modelId="{81B6CF74-0852-4796-8294-C2881F07C844}" type="parTrans" cxnId="{62055D9C-9256-4C62-98F6-7E5868D47AA2}">
      <dgm:prSet/>
      <dgm:spPr/>
      <dgm:t>
        <a:bodyPr/>
        <a:lstStyle/>
        <a:p>
          <a:endParaRPr lang="en-US" sz="1400">
            <a:latin typeface="Alexandria" pitchFamily="2" charset="-78"/>
            <a:cs typeface="Alexandria" pitchFamily="2" charset="-78"/>
          </a:endParaRPr>
        </a:p>
      </dgm:t>
    </dgm:pt>
    <dgm:pt modelId="{E5ECF4E5-827E-4E4C-84F2-C6C573E159C1}" type="sibTrans" cxnId="{62055D9C-9256-4C62-98F6-7E5868D47AA2}">
      <dgm:prSet/>
      <dgm:spPr/>
      <dgm:t>
        <a:bodyPr/>
        <a:lstStyle/>
        <a:p>
          <a:endParaRPr lang="en-US" sz="1400">
            <a:latin typeface="Alexandria" pitchFamily="2" charset="-78"/>
            <a:cs typeface="Alexandria" pitchFamily="2" charset="-78"/>
          </a:endParaRPr>
        </a:p>
      </dgm:t>
    </dgm:pt>
    <dgm:pt modelId="{BB31EF55-2421-4B33-8411-9412C3865829}">
      <dgm:prSet custT="1"/>
      <dgm:spPr/>
      <dgm:t>
        <a:bodyPr/>
        <a:lstStyle/>
        <a:p>
          <a:pPr>
            <a:buNone/>
          </a:pPr>
          <a:r>
            <a:rPr lang="ar-JO" sz="1400" b="1" dirty="0">
              <a:latin typeface="Alexandria" pitchFamily="2" charset="-78"/>
              <a:cs typeface="Alexandria" pitchFamily="2" charset="-78"/>
            </a:rPr>
            <a:t>العائد والاستهلاك والتكلفة في التعليم</a:t>
          </a:r>
          <a:endParaRPr lang="en-US" sz="1400" dirty="0">
            <a:latin typeface="Alexandria" pitchFamily="2" charset="-78"/>
            <a:cs typeface="Alexandria" pitchFamily="2" charset="-78"/>
          </a:endParaRPr>
        </a:p>
      </dgm:t>
    </dgm:pt>
    <dgm:pt modelId="{C819B6B3-DE33-487B-88E7-8E1B5342879E}" type="parTrans" cxnId="{98E7B2CB-90C3-40E2-A124-992EEE50B75D}">
      <dgm:prSet/>
      <dgm:spPr/>
      <dgm:t>
        <a:bodyPr/>
        <a:lstStyle/>
        <a:p>
          <a:endParaRPr lang="en-US" sz="1400">
            <a:latin typeface="Alexandria" pitchFamily="2" charset="-78"/>
            <a:cs typeface="Alexandria" pitchFamily="2" charset="-78"/>
          </a:endParaRPr>
        </a:p>
      </dgm:t>
    </dgm:pt>
    <dgm:pt modelId="{E3EC123A-3001-4F80-BECF-ABE0B2D32F0E}" type="sibTrans" cxnId="{98E7B2CB-90C3-40E2-A124-992EEE50B75D}">
      <dgm:prSet/>
      <dgm:spPr/>
      <dgm:t>
        <a:bodyPr/>
        <a:lstStyle/>
        <a:p>
          <a:endParaRPr lang="en-US" sz="1400">
            <a:latin typeface="Alexandria" pitchFamily="2" charset="-78"/>
            <a:cs typeface="Alexandria" pitchFamily="2" charset="-78"/>
          </a:endParaRPr>
        </a:p>
      </dgm:t>
    </dgm:pt>
    <dgm:pt modelId="{89CFF072-A1A0-4F09-9F67-EE4D236805D3}">
      <dgm:prSet custT="1"/>
      <dgm:spPr/>
      <dgm:t>
        <a:bodyPr/>
        <a:lstStyle/>
        <a:p>
          <a:r>
            <a:rPr lang="ar-JO" sz="1400" b="1" dirty="0">
              <a:latin typeface="Alexandria" pitchFamily="2" charset="-78"/>
              <a:cs typeface="Alexandria" pitchFamily="2" charset="-78"/>
            </a:rPr>
            <a:t>مجالات البحث في اقتصاديات التعليم</a:t>
          </a:r>
          <a:endParaRPr lang="en-US" sz="1400" dirty="0">
            <a:latin typeface="Alexandria" pitchFamily="2" charset="-78"/>
            <a:cs typeface="Alexandria" pitchFamily="2" charset="-78"/>
          </a:endParaRPr>
        </a:p>
      </dgm:t>
    </dgm:pt>
    <dgm:pt modelId="{AABCCB18-3072-4FFB-838D-EB549A07C1B6}" type="parTrans" cxnId="{16F0926A-67CF-4929-AEC2-EFB875093347}">
      <dgm:prSet/>
      <dgm:spPr/>
      <dgm:t>
        <a:bodyPr/>
        <a:lstStyle/>
        <a:p>
          <a:endParaRPr lang="en-US" sz="1400">
            <a:latin typeface="Alexandria" pitchFamily="2" charset="-78"/>
            <a:cs typeface="Alexandria" pitchFamily="2" charset="-78"/>
          </a:endParaRPr>
        </a:p>
      </dgm:t>
    </dgm:pt>
    <dgm:pt modelId="{B113AC43-1CEC-489F-8372-422940150501}" type="sibTrans" cxnId="{16F0926A-67CF-4929-AEC2-EFB875093347}">
      <dgm:prSet/>
      <dgm:spPr/>
      <dgm:t>
        <a:bodyPr/>
        <a:lstStyle/>
        <a:p>
          <a:endParaRPr lang="en-US" sz="1400">
            <a:latin typeface="Alexandria" pitchFamily="2" charset="-78"/>
            <a:cs typeface="Alexandria" pitchFamily="2" charset="-78"/>
          </a:endParaRPr>
        </a:p>
      </dgm:t>
    </dgm:pt>
    <dgm:pt modelId="{782506A2-8DD4-4D67-8E0C-2C3A607BF5CB}">
      <dgm:prSet custT="1"/>
      <dgm:spPr/>
      <dgm:t>
        <a:bodyPr/>
        <a:lstStyle/>
        <a:p>
          <a:r>
            <a:rPr lang="ar-JO" sz="1400" b="1" dirty="0">
              <a:latin typeface="Alexandria" pitchFamily="2" charset="-78"/>
              <a:cs typeface="Alexandria" pitchFamily="2" charset="-78"/>
            </a:rPr>
            <a:t>تمويل</a:t>
          </a:r>
          <a:r>
            <a:rPr lang="ar-JO" sz="1400" b="0" dirty="0">
              <a:latin typeface="Alexandria" pitchFamily="2" charset="-78"/>
              <a:cs typeface="Alexandria" pitchFamily="2" charset="-78"/>
            </a:rPr>
            <a:t> </a:t>
          </a:r>
          <a:r>
            <a:rPr lang="ar-JO" sz="1400" b="1" dirty="0">
              <a:latin typeface="Alexandria" pitchFamily="2" charset="-78"/>
              <a:cs typeface="Alexandria" pitchFamily="2" charset="-78"/>
            </a:rPr>
            <a:t>التعليم</a:t>
          </a:r>
          <a:endParaRPr lang="en-US" sz="1400" b="1" dirty="0">
            <a:latin typeface="Alexandria" pitchFamily="2" charset="-78"/>
            <a:cs typeface="Alexandria" pitchFamily="2" charset="-78"/>
          </a:endParaRPr>
        </a:p>
      </dgm:t>
    </dgm:pt>
    <dgm:pt modelId="{3C4C620E-D0DE-4654-B020-BAC931CE805F}" type="parTrans" cxnId="{949548F0-848E-413E-828B-7489F047F04C}">
      <dgm:prSet/>
      <dgm:spPr/>
      <dgm:t>
        <a:bodyPr/>
        <a:lstStyle/>
        <a:p>
          <a:endParaRPr lang="en-US" sz="1400">
            <a:latin typeface="Alexandria" pitchFamily="2" charset="-78"/>
            <a:cs typeface="Alexandria" pitchFamily="2" charset="-78"/>
          </a:endParaRPr>
        </a:p>
      </dgm:t>
    </dgm:pt>
    <dgm:pt modelId="{614DEFE2-F39D-4746-A5DE-1D6FB47F6F57}" type="sibTrans" cxnId="{949548F0-848E-413E-828B-7489F047F04C}">
      <dgm:prSet/>
      <dgm:spPr/>
      <dgm:t>
        <a:bodyPr/>
        <a:lstStyle/>
        <a:p>
          <a:endParaRPr lang="en-US" sz="1400">
            <a:latin typeface="Alexandria" pitchFamily="2" charset="-78"/>
            <a:cs typeface="Alexandria" pitchFamily="2" charset="-78"/>
          </a:endParaRPr>
        </a:p>
      </dgm:t>
    </dgm:pt>
    <dgm:pt modelId="{D1600C61-5B18-4335-874D-7213F3EC9984}" type="pres">
      <dgm:prSet presAssocID="{95F60F96-AD7F-48F9-A337-52B047C88AD2}" presName="rootnode" presStyleCnt="0">
        <dgm:presLayoutVars>
          <dgm:chMax/>
          <dgm:chPref/>
          <dgm:dir/>
          <dgm:animLvl val="lvl"/>
        </dgm:presLayoutVars>
      </dgm:prSet>
      <dgm:spPr/>
      <dgm:t>
        <a:bodyPr/>
        <a:lstStyle/>
        <a:p>
          <a:endParaRPr lang="en-US"/>
        </a:p>
      </dgm:t>
    </dgm:pt>
    <dgm:pt modelId="{EF6E3DF2-877A-4B95-A34D-22EB70E5EFAB}" type="pres">
      <dgm:prSet presAssocID="{3149DEB9-4BE9-4918-9D3A-4524A6A0CC27}" presName="composite" presStyleCnt="0"/>
      <dgm:spPr/>
    </dgm:pt>
    <dgm:pt modelId="{C2153ECA-4D3C-4565-8A6B-C2A7FE98771B}" type="pres">
      <dgm:prSet presAssocID="{3149DEB9-4BE9-4918-9D3A-4524A6A0CC27}" presName="bentUpArrow1" presStyleLbl="alignImgPlace1" presStyleIdx="0" presStyleCnt="5"/>
      <dgm:spPr/>
    </dgm:pt>
    <dgm:pt modelId="{F5F26FEB-CEC7-4A5A-90CD-9DEA208F73CC}" type="pres">
      <dgm:prSet presAssocID="{3149DEB9-4BE9-4918-9D3A-4524A6A0CC27}" presName="ParentText" presStyleLbl="node1" presStyleIdx="0" presStyleCnt="6" custScaleX="378420" custScaleY="129966" custLinFactNeighborY="-26799">
        <dgm:presLayoutVars>
          <dgm:chMax val="1"/>
          <dgm:chPref val="1"/>
          <dgm:bulletEnabled val="1"/>
        </dgm:presLayoutVars>
      </dgm:prSet>
      <dgm:spPr/>
      <dgm:t>
        <a:bodyPr/>
        <a:lstStyle/>
        <a:p>
          <a:endParaRPr lang="en-US"/>
        </a:p>
      </dgm:t>
    </dgm:pt>
    <dgm:pt modelId="{89960AC2-0694-4799-87D3-3CEE9BDADCE4}" type="pres">
      <dgm:prSet presAssocID="{3149DEB9-4BE9-4918-9D3A-4524A6A0CC27}" presName="ChildText" presStyleLbl="revTx" presStyleIdx="0" presStyleCnt="5" custScaleX="428612" custLinFactX="200000" custLinFactNeighborX="209046" custLinFactNeighborY="-33478">
        <dgm:presLayoutVars>
          <dgm:chMax val="0"/>
          <dgm:chPref val="0"/>
          <dgm:bulletEnabled val="1"/>
        </dgm:presLayoutVars>
      </dgm:prSet>
      <dgm:spPr/>
    </dgm:pt>
    <dgm:pt modelId="{DF79608F-3522-47A8-82B2-490D5AEFBEE2}" type="pres">
      <dgm:prSet presAssocID="{B993EEB2-B65D-49C6-A488-108321570668}" presName="sibTrans" presStyleCnt="0"/>
      <dgm:spPr/>
    </dgm:pt>
    <dgm:pt modelId="{2202A85A-ED64-46EB-BD6C-290900CF7450}" type="pres">
      <dgm:prSet presAssocID="{0B48E2DC-DC23-450C-A1F5-930B15E5CFA1}" presName="composite" presStyleCnt="0"/>
      <dgm:spPr/>
    </dgm:pt>
    <dgm:pt modelId="{D2B7CAAA-B227-4E0A-8B83-DCF53DE5FF8C}" type="pres">
      <dgm:prSet presAssocID="{0B48E2DC-DC23-450C-A1F5-930B15E5CFA1}" presName="bentUpArrow1" presStyleLbl="alignImgPlace1" presStyleIdx="1" presStyleCnt="5"/>
      <dgm:spPr/>
    </dgm:pt>
    <dgm:pt modelId="{99B531EB-AC65-400E-A17C-5A763DA8A38F}" type="pres">
      <dgm:prSet presAssocID="{0B48E2DC-DC23-450C-A1F5-930B15E5CFA1}" presName="ParentText" presStyleLbl="node1" presStyleIdx="1" presStyleCnt="6" custScaleX="527824" custScaleY="149806" custLinFactNeighborX="-50949" custLinFactNeighborY="-5480">
        <dgm:presLayoutVars>
          <dgm:chMax val="1"/>
          <dgm:chPref val="1"/>
          <dgm:bulletEnabled val="1"/>
        </dgm:presLayoutVars>
      </dgm:prSet>
      <dgm:spPr/>
      <dgm:t>
        <a:bodyPr/>
        <a:lstStyle/>
        <a:p>
          <a:endParaRPr lang="en-US"/>
        </a:p>
      </dgm:t>
    </dgm:pt>
    <dgm:pt modelId="{6EDD9BAD-0086-421D-8F3A-65C576AA67DC}" type="pres">
      <dgm:prSet presAssocID="{0B48E2DC-DC23-450C-A1F5-930B15E5CFA1}" presName="ChildText" presStyleLbl="revTx" presStyleIdx="1" presStyleCnt="5">
        <dgm:presLayoutVars>
          <dgm:chMax val="0"/>
          <dgm:chPref val="0"/>
          <dgm:bulletEnabled val="1"/>
        </dgm:presLayoutVars>
      </dgm:prSet>
      <dgm:spPr/>
    </dgm:pt>
    <dgm:pt modelId="{2EE184DE-70A9-40C6-A68F-45A3A0716251}" type="pres">
      <dgm:prSet presAssocID="{0F42D841-AF00-4457-92A1-51359D60606B}" presName="sibTrans" presStyleCnt="0"/>
      <dgm:spPr/>
    </dgm:pt>
    <dgm:pt modelId="{78649A15-C339-4283-9B43-47DABB08CC58}" type="pres">
      <dgm:prSet presAssocID="{D5F73F09-4FAD-4410-AB39-A230B0046A45}" presName="composite" presStyleCnt="0"/>
      <dgm:spPr/>
    </dgm:pt>
    <dgm:pt modelId="{A9D884F0-4A93-47D3-BC9E-8498F10131CB}" type="pres">
      <dgm:prSet presAssocID="{D5F73F09-4FAD-4410-AB39-A230B0046A45}" presName="bentUpArrow1" presStyleLbl="alignImgPlace1" presStyleIdx="2" presStyleCnt="5" custLinFactNeighborY="0"/>
      <dgm:spPr/>
    </dgm:pt>
    <dgm:pt modelId="{EA4ABEC6-B080-41E3-98CF-5FCC5922CC16}" type="pres">
      <dgm:prSet presAssocID="{D5F73F09-4FAD-4410-AB39-A230B0046A45}" presName="ParentText" presStyleLbl="node1" presStyleIdx="2" presStyleCnt="6" custScaleX="584531" custScaleY="113208" custLinFactNeighborX="-71467" custLinFactNeighborY="25429">
        <dgm:presLayoutVars>
          <dgm:chMax val="1"/>
          <dgm:chPref val="1"/>
          <dgm:bulletEnabled val="1"/>
        </dgm:presLayoutVars>
      </dgm:prSet>
      <dgm:spPr/>
      <dgm:t>
        <a:bodyPr/>
        <a:lstStyle/>
        <a:p>
          <a:endParaRPr lang="en-US"/>
        </a:p>
      </dgm:t>
    </dgm:pt>
    <dgm:pt modelId="{C7E54DB4-5269-4080-9D9F-A5B297E1FEC0}" type="pres">
      <dgm:prSet presAssocID="{D5F73F09-4FAD-4410-AB39-A230B0046A45}" presName="ChildText" presStyleLbl="revTx" presStyleIdx="2" presStyleCnt="5">
        <dgm:presLayoutVars>
          <dgm:chMax val="0"/>
          <dgm:chPref val="0"/>
          <dgm:bulletEnabled val="1"/>
        </dgm:presLayoutVars>
      </dgm:prSet>
      <dgm:spPr/>
    </dgm:pt>
    <dgm:pt modelId="{64CF5772-79A0-4288-92C6-571C20CE9BFD}" type="pres">
      <dgm:prSet presAssocID="{E5ECF4E5-827E-4E4C-84F2-C6C573E159C1}" presName="sibTrans" presStyleCnt="0"/>
      <dgm:spPr/>
    </dgm:pt>
    <dgm:pt modelId="{C91272EA-61ED-4DD7-9491-31E542B7C77F}" type="pres">
      <dgm:prSet presAssocID="{89CFF072-A1A0-4F09-9F67-EE4D236805D3}" presName="composite" presStyleCnt="0"/>
      <dgm:spPr/>
    </dgm:pt>
    <dgm:pt modelId="{DC1D272E-B940-484C-9AF7-D59CC84B84F9}" type="pres">
      <dgm:prSet presAssocID="{89CFF072-A1A0-4F09-9F67-EE4D236805D3}" presName="bentUpArrow1" presStyleLbl="alignImgPlace1" presStyleIdx="3" presStyleCnt="5"/>
      <dgm:spPr/>
    </dgm:pt>
    <dgm:pt modelId="{1C5B7D4A-316A-4BB2-AF37-EE55E83F6900}" type="pres">
      <dgm:prSet presAssocID="{89CFF072-A1A0-4F09-9F67-EE4D236805D3}" presName="ParentText" presStyleLbl="node1" presStyleIdx="3" presStyleCnt="6" custScaleX="615259" custScaleY="119253" custLinFactX="-48026" custLinFactNeighborX="-100000" custLinFactNeighborY="41152">
        <dgm:presLayoutVars>
          <dgm:chMax val="1"/>
          <dgm:chPref val="1"/>
          <dgm:bulletEnabled val="1"/>
        </dgm:presLayoutVars>
      </dgm:prSet>
      <dgm:spPr/>
      <dgm:t>
        <a:bodyPr/>
        <a:lstStyle/>
        <a:p>
          <a:endParaRPr lang="en-US"/>
        </a:p>
      </dgm:t>
    </dgm:pt>
    <dgm:pt modelId="{228855C6-F372-45F0-939A-45180865521C}" type="pres">
      <dgm:prSet presAssocID="{89CFF072-A1A0-4F09-9F67-EE4D236805D3}" presName="ChildText" presStyleLbl="revTx" presStyleIdx="3" presStyleCnt="5">
        <dgm:presLayoutVars>
          <dgm:chMax val="0"/>
          <dgm:chPref val="0"/>
          <dgm:bulletEnabled val="1"/>
        </dgm:presLayoutVars>
      </dgm:prSet>
      <dgm:spPr/>
    </dgm:pt>
    <dgm:pt modelId="{ECFD4D68-6A61-4511-89EF-A4F40BA00E5F}" type="pres">
      <dgm:prSet presAssocID="{B113AC43-1CEC-489F-8372-422940150501}" presName="sibTrans" presStyleCnt="0"/>
      <dgm:spPr/>
    </dgm:pt>
    <dgm:pt modelId="{44505696-04B5-4A64-8494-D476D8093891}" type="pres">
      <dgm:prSet presAssocID="{BB31EF55-2421-4B33-8411-9412C3865829}" presName="composite" presStyleCnt="0"/>
      <dgm:spPr/>
    </dgm:pt>
    <dgm:pt modelId="{0DC50F96-EACF-4910-9097-F68DA20060AE}" type="pres">
      <dgm:prSet presAssocID="{BB31EF55-2421-4B33-8411-9412C3865829}" presName="bentUpArrow1" presStyleLbl="alignImgPlace1" presStyleIdx="4" presStyleCnt="5"/>
      <dgm:spPr/>
    </dgm:pt>
    <dgm:pt modelId="{77A5EE82-C52F-409A-962F-FADD3502A9BB}" type="pres">
      <dgm:prSet presAssocID="{BB31EF55-2421-4B33-8411-9412C3865829}" presName="ParentText" presStyleLbl="node1" presStyleIdx="4" presStyleCnt="6" custScaleX="544518" custScaleY="130087" custLinFactX="-23419" custLinFactNeighborX="-100000" custLinFactNeighborY="71554">
        <dgm:presLayoutVars>
          <dgm:chMax val="1"/>
          <dgm:chPref val="1"/>
          <dgm:bulletEnabled val="1"/>
        </dgm:presLayoutVars>
      </dgm:prSet>
      <dgm:spPr/>
      <dgm:t>
        <a:bodyPr/>
        <a:lstStyle/>
        <a:p>
          <a:endParaRPr lang="en-US"/>
        </a:p>
      </dgm:t>
    </dgm:pt>
    <dgm:pt modelId="{D825E164-1A6E-489E-9A47-8AF3F11C736A}" type="pres">
      <dgm:prSet presAssocID="{BB31EF55-2421-4B33-8411-9412C3865829}" presName="ChildText" presStyleLbl="revTx" presStyleIdx="4" presStyleCnt="5">
        <dgm:presLayoutVars>
          <dgm:chMax val="0"/>
          <dgm:chPref val="0"/>
          <dgm:bulletEnabled val="1"/>
        </dgm:presLayoutVars>
      </dgm:prSet>
      <dgm:spPr/>
    </dgm:pt>
    <dgm:pt modelId="{4C25BCC8-AB36-4A34-B495-DBDFE9F6309A}" type="pres">
      <dgm:prSet presAssocID="{E3EC123A-3001-4F80-BECF-ABE0B2D32F0E}" presName="sibTrans" presStyleCnt="0"/>
      <dgm:spPr/>
    </dgm:pt>
    <dgm:pt modelId="{62347F87-F478-4E80-95D7-23893A9450B1}" type="pres">
      <dgm:prSet presAssocID="{782506A2-8DD4-4D67-8E0C-2C3A607BF5CB}" presName="composite" presStyleCnt="0"/>
      <dgm:spPr/>
    </dgm:pt>
    <dgm:pt modelId="{DC2A7709-8B16-436E-B186-FA6A0133B752}" type="pres">
      <dgm:prSet presAssocID="{782506A2-8DD4-4D67-8E0C-2C3A607BF5CB}" presName="ParentText" presStyleLbl="node1" presStyleIdx="5" presStyleCnt="6" custScaleX="399300" custLinFactNeighborX="5521" custLinFactNeighborY="84413">
        <dgm:presLayoutVars>
          <dgm:chMax val="1"/>
          <dgm:chPref val="1"/>
          <dgm:bulletEnabled val="1"/>
        </dgm:presLayoutVars>
      </dgm:prSet>
      <dgm:spPr/>
      <dgm:t>
        <a:bodyPr/>
        <a:lstStyle/>
        <a:p>
          <a:endParaRPr lang="en-US"/>
        </a:p>
      </dgm:t>
    </dgm:pt>
  </dgm:ptLst>
  <dgm:cxnLst>
    <dgm:cxn modelId="{7B631019-07DE-46C7-99CA-319769C16B8C}" type="presOf" srcId="{BB31EF55-2421-4B33-8411-9412C3865829}" destId="{77A5EE82-C52F-409A-962F-FADD3502A9BB}" srcOrd="0" destOrd="0" presId="urn:microsoft.com/office/officeart/2005/8/layout/StepDownProcess"/>
    <dgm:cxn modelId="{DB16350E-4971-4AFE-ADB2-378BB39B49EE}" type="presOf" srcId="{3149DEB9-4BE9-4918-9D3A-4524A6A0CC27}" destId="{F5F26FEB-CEC7-4A5A-90CD-9DEA208F73CC}" srcOrd="0" destOrd="0" presId="urn:microsoft.com/office/officeart/2005/8/layout/StepDownProcess"/>
    <dgm:cxn modelId="{1E5BC495-0DD0-4420-80D8-78810D22C6CC}" type="presOf" srcId="{782506A2-8DD4-4D67-8E0C-2C3A607BF5CB}" destId="{DC2A7709-8B16-436E-B186-FA6A0133B752}" srcOrd="0" destOrd="0" presId="urn:microsoft.com/office/officeart/2005/8/layout/StepDownProcess"/>
    <dgm:cxn modelId="{2159A043-AFE1-46EC-A94B-95FD07C24286}" type="presOf" srcId="{89CFF072-A1A0-4F09-9F67-EE4D236805D3}" destId="{1C5B7D4A-316A-4BB2-AF37-EE55E83F6900}" srcOrd="0" destOrd="0" presId="urn:microsoft.com/office/officeart/2005/8/layout/StepDownProcess"/>
    <dgm:cxn modelId="{E3DCC20B-D2D0-409C-A9D0-04A2D4FBEDA1}" type="presOf" srcId="{D5F73F09-4FAD-4410-AB39-A230B0046A45}" destId="{EA4ABEC6-B080-41E3-98CF-5FCC5922CC16}" srcOrd="0" destOrd="0" presId="urn:microsoft.com/office/officeart/2005/8/layout/StepDownProcess"/>
    <dgm:cxn modelId="{52AAC9E3-774B-4DF4-BA5F-A6240C55AA0A}" srcId="{95F60F96-AD7F-48F9-A337-52B047C88AD2}" destId="{3149DEB9-4BE9-4918-9D3A-4524A6A0CC27}" srcOrd="0" destOrd="0" parTransId="{116D506F-3683-431A-82D1-072D5706B967}" sibTransId="{B993EEB2-B65D-49C6-A488-108321570668}"/>
    <dgm:cxn modelId="{62055D9C-9256-4C62-98F6-7E5868D47AA2}" srcId="{95F60F96-AD7F-48F9-A337-52B047C88AD2}" destId="{D5F73F09-4FAD-4410-AB39-A230B0046A45}" srcOrd="2" destOrd="0" parTransId="{81B6CF74-0852-4796-8294-C2881F07C844}" sibTransId="{E5ECF4E5-827E-4E4C-84F2-C6C573E159C1}"/>
    <dgm:cxn modelId="{949548F0-848E-413E-828B-7489F047F04C}" srcId="{95F60F96-AD7F-48F9-A337-52B047C88AD2}" destId="{782506A2-8DD4-4D67-8E0C-2C3A607BF5CB}" srcOrd="5" destOrd="0" parTransId="{3C4C620E-D0DE-4654-B020-BAC931CE805F}" sibTransId="{614DEFE2-F39D-4746-A5DE-1D6FB47F6F57}"/>
    <dgm:cxn modelId="{10D574B4-EAE1-4199-86C8-D574F142DAB2}" srcId="{95F60F96-AD7F-48F9-A337-52B047C88AD2}" destId="{0B48E2DC-DC23-450C-A1F5-930B15E5CFA1}" srcOrd="1" destOrd="0" parTransId="{2635DCF1-8C1F-4B18-8BD5-E07B6768CD5A}" sibTransId="{0F42D841-AF00-4457-92A1-51359D60606B}"/>
    <dgm:cxn modelId="{98E7B2CB-90C3-40E2-A124-992EEE50B75D}" srcId="{95F60F96-AD7F-48F9-A337-52B047C88AD2}" destId="{BB31EF55-2421-4B33-8411-9412C3865829}" srcOrd="4" destOrd="0" parTransId="{C819B6B3-DE33-487B-88E7-8E1B5342879E}" sibTransId="{E3EC123A-3001-4F80-BECF-ABE0B2D32F0E}"/>
    <dgm:cxn modelId="{341AE573-A947-4B15-9B2A-1A64B86709D0}" type="presOf" srcId="{0B48E2DC-DC23-450C-A1F5-930B15E5CFA1}" destId="{99B531EB-AC65-400E-A17C-5A763DA8A38F}" srcOrd="0" destOrd="0" presId="urn:microsoft.com/office/officeart/2005/8/layout/StepDownProcess"/>
    <dgm:cxn modelId="{17E93452-39BE-4DC7-BB38-2CBA19BB24D7}" type="presOf" srcId="{95F60F96-AD7F-48F9-A337-52B047C88AD2}" destId="{D1600C61-5B18-4335-874D-7213F3EC9984}" srcOrd="0" destOrd="0" presId="urn:microsoft.com/office/officeart/2005/8/layout/StepDownProcess"/>
    <dgm:cxn modelId="{16F0926A-67CF-4929-AEC2-EFB875093347}" srcId="{95F60F96-AD7F-48F9-A337-52B047C88AD2}" destId="{89CFF072-A1A0-4F09-9F67-EE4D236805D3}" srcOrd="3" destOrd="0" parTransId="{AABCCB18-3072-4FFB-838D-EB549A07C1B6}" sibTransId="{B113AC43-1CEC-489F-8372-422940150501}"/>
    <dgm:cxn modelId="{02CC9D4E-C3AF-4036-8B75-D6A98B2F60BF}" type="presParOf" srcId="{D1600C61-5B18-4335-874D-7213F3EC9984}" destId="{EF6E3DF2-877A-4B95-A34D-22EB70E5EFAB}" srcOrd="0" destOrd="0" presId="urn:microsoft.com/office/officeart/2005/8/layout/StepDownProcess"/>
    <dgm:cxn modelId="{CDA9176B-D80E-480B-99E8-0F6882066D35}" type="presParOf" srcId="{EF6E3DF2-877A-4B95-A34D-22EB70E5EFAB}" destId="{C2153ECA-4D3C-4565-8A6B-C2A7FE98771B}" srcOrd="0" destOrd="0" presId="urn:microsoft.com/office/officeart/2005/8/layout/StepDownProcess"/>
    <dgm:cxn modelId="{8968E34A-CA96-454D-B5A3-F9EBC2C38ABC}" type="presParOf" srcId="{EF6E3DF2-877A-4B95-A34D-22EB70E5EFAB}" destId="{F5F26FEB-CEC7-4A5A-90CD-9DEA208F73CC}" srcOrd="1" destOrd="0" presId="urn:microsoft.com/office/officeart/2005/8/layout/StepDownProcess"/>
    <dgm:cxn modelId="{B2E15819-A48B-4EDC-B6BA-5DDD2907AF0C}" type="presParOf" srcId="{EF6E3DF2-877A-4B95-A34D-22EB70E5EFAB}" destId="{89960AC2-0694-4799-87D3-3CEE9BDADCE4}" srcOrd="2" destOrd="0" presId="urn:microsoft.com/office/officeart/2005/8/layout/StepDownProcess"/>
    <dgm:cxn modelId="{54D3C84F-FC8E-48B6-A203-5B49AAB67048}" type="presParOf" srcId="{D1600C61-5B18-4335-874D-7213F3EC9984}" destId="{DF79608F-3522-47A8-82B2-490D5AEFBEE2}" srcOrd="1" destOrd="0" presId="urn:microsoft.com/office/officeart/2005/8/layout/StepDownProcess"/>
    <dgm:cxn modelId="{BF1A588D-85CA-45BF-86A1-707724C60AC2}" type="presParOf" srcId="{D1600C61-5B18-4335-874D-7213F3EC9984}" destId="{2202A85A-ED64-46EB-BD6C-290900CF7450}" srcOrd="2" destOrd="0" presId="urn:microsoft.com/office/officeart/2005/8/layout/StepDownProcess"/>
    <dgm:cxn modelId="{F4D52F73-6F44-45B7-A23A-5CD50790157C}" type="presParOf" srcId="{2202A85A-ED64-46EB-BD6C-290900CF7450}" destId="{D2B7CAAA-B227-4E0A-8B83-DCF53DE5FF8C}" srcOrd="0" destOrd="0" presId="urn:microsoft.com/office/officeart/2005/8/layout/StepDownProcess"/>
    <dgm:cxn modelId="{95F8F20E-4075-4B35-92B7-93F8DBE36DC3}" type="presParOf" srcId="{2202A85A-ED64-46EB-BD6C-290900CF7450}" destId="{99B531EB-AC65-400E-A17C-5A763DA8A38F}" srcOrd="1" destOrd="0" presId="urn:microsoft.com/office/officeart/2005/8/layout/StepDownProcess"/>
    <dgm:cxn modelId="{DEBC2EB6-875E-41B9-BF80-D5268EF33B8A}" type="presParOf" srcId="{2202A85A-ED64-46EB-BD6C-290900CF7450}" destId="{6EDD9BAD-0086-421D-8F3A-65C576AA67DC}" srcOrd="2" destOrd="0" presId="urn:microsoft.com/office/officeart/2005/8/layout/StepDownProcess"/>
    <dgm:cxn modelId="{7BF4A081-9D90-4F4B-B7FB-5EB95ADCE67C}" type="presParOf" srcId="{D1600C61-5B18-4335-874D-7213F3EC9984}" destId="{2EE184DE-70A9-40C6-A68F-45A3A0716251}" srcOrd="3" destOrd="0" presId="urn:microsoft.com/office/officeart/2005/8/layout/StepDownProcess"/>
    <dgm:cxn modelId="{9358C08E-754C-412F-94EB-E29E150DA724}" type="presParOf" srcId="{D1600C61-5B18-4335-874D-7213F3EC9984}" destId="{78649A15-C339-4283-9B43-47DABB08CC58}" srcOrd="4" destOrd="0" presId="urn:microsoft.com/office/officeart/2005/8/layout/StepDownProcess"/>
    <dgm:cxn modelId="{4B3F693A-A633-475A-9A89-E7EB187301A9}" type="presParOf" srcId="{78649A15-C339-4283-9B43-47DABB08CC58}" destId="{A9D884F0-4A93-47D3-BC9E-8498F10131CB}" srcOrd="0" destOrd="0" presId="urn:microsoft.com/office/officeart/2005/8/layout/StepDownProcess"/>
    <dgm:cxn modelId="{34F9AC4F-E639-4A74-9B0A-AA0C434C0B10}" type="presParOf" srcId="{78649A15-C339-4283-9B43-47DABB08CC58}" destId="{EA4ABEC6-B080-41E3-98CF-5FCC5922CC16}" srcOrd="1" destOrd="0" presId="urn:microsoft.com/office/officeart/2005/8/layout/StepDownProcess"/>
    <dgm:cxn modelId="{AE0D319A-ECA0-42C0-8076-A9EA2BD3A2F6}" type="presParOf" srcId="{78649A15-C339-4283-9B43-47DABB08CC58}" destId="{C7E54DB4-5269-4080-9D9F-A5B297E1FEC0}" srcOrd="2" destOrd="0" presId="urn:microsoft.com/office/officeart/2005/8/layout/StepDownProcess"/>
    <dgm:cxn modelId="{DF61320A-9B7A-4A9E-A3E5-1AD71DB0EE57}" type="presParOf" srcId="{D1600C61-5B18-4335-874D-7213F3EC9984}" destId="{64CF5772-79A0-4288-92C6-571C20CE9BFD}" srcOrd="5" destOrd="0" presId="urn:microsoft.com/office/officeart/2005/8/layout/StepDownProcess"/>
    <dgm:cxn modelId="{2DB93987-FB4E-4C04-ABED-83AB4C7287AD}" type="presParOf" srcId="{D1600C61-5B18-4335-874D-7213F3EC9984}" destId="{C91272EA-61ED-4DD7-9491-31E542B7C77F}" srcOrd="6" destOrd="0" presId="urn:microsoft.com/office/officeart/2005/8/layout/StepDownProcess"/>
    <dgm:cxn modelId="{522EB1CB-EDC3-4699-91EB-59987F2A3DB2}" type="presParOf" srcId="{C91272EA-61ED-4DD7-9491-31E542B7C77F}" destId="{DC1D272E-B940-484C-9AF7-D59CC84B84F9}" srcOrd="0" destOrd="0" presId="urn:microsoft.com/office/officeart/2005/8/layout/StepDownProcess"/>
    <dgm:cxn modelId="{A667B7F4-16B7-4EAE-BD44-E8B6CC26851F}" type="presParOf" srcId="{C91272EA-61ED-4DD7-9491-31E542B7C77F}" destId="{1C5B7D4A-316A-4BB2-AF37-EE55E83F6900}" srcOrd="1" destOrd="0" presId="urn:microsoft.com/office/officeart/2005/8/layout/StepDownProcess"/>
    <dgm:cxn modelId="{CFB06AC4-1E77-47B8-8906-435DF444E7C2}" type="presParOf" srcId="{C91272EA-61ED-4DD7-9491-31E542B7C77F}" destId="{228855C6-F372-45F0-939A-45180865521C}" srcOrd="2" destOrd="0" presId="urn:microsoft.com/office/officeart/2005/8/layout/StepDownProcess"/>
    <dgm:cxn modelId="{61A183DB-6F07-4147-8E9C-9CF66F8DAC41}" type="presParOf" srcId="{D1600C61-5B18-4335-874D-7213F3EC9984}" destId="{ECFD4D68-6A61-4511-89EF-A4F40BA00E5F}" srcOrd="7" destOrd="0" presId="urn:microsoft.com/office/officeart/2005/8/layout/StepDownProcess"/>
    <dgm:cxn modelId="{F8348E53-5F90-497B-AD22-012DA3E820FF}" type="presParOf" srcId="{D1600C61-5B18-4335-874D-7213F3EC9984}" destId="{44505696-04B5-4A64-8494-D476D8093891}" srcOrd="8" destOrd="0" presId="urn:microsoft.com/office/officeart/2005/8/layout/StepDownProcess"/>
    <dgm:cxn modelId="{E209F326-8DD9-444C-BE06-4A32251172F6}" type="presParOf" srcId="{44505696-04B5-4A64-8494-D476D8093891}" destId="{0DC50F96-EACF-4910-9097-F68DA20060AE}" srcOrd="0" destOrd="0" presId="urn:microsoft.com/office/officeart/2005/8/layout/StepDownProcess"/>
    <dgm:cxn modelId="{D35420B6-DED6-4107-95DE-9BA9FBD1C539}" type="presParOf" srcId="{44505696-04B5-4A64-8494-D476D8093891}" destId="{77A5EE82-C52F-409A-962F-FADD3502A9BB}" srcOrd="1" destOrd="0" presId="urn:microsoft.com/office/officeart/2005/8/layout/StepDownProcess"/>
    <dgm:cxn modelId="{D68895B7-B328-455D-A18E-EB4DDCC09B74}" type="presParOf" srcId="{44505696-04B5-4A64-8494-D476D8093891}" destId="{D825E164-1A6E-489E-9A47-8AF3F11C736A}" srcOrd="2" destOrd="0" presId="urn:microsoft.com/office/officeart/2005/8/layout/StepDownProcess"/>
    <dgm:cxn modelId="{15001EB2-2756-474F-9C22-DDD616344880}" type="presParOf" srcId="{D1600C61-5B18-4335-874D-7213F3EC9984}" destId="{4C25BCC8-AB36-4A34-B495-DBDFE9F6309A}" srcOrd="9" destOrd="0" presId="urn:microsoft.com/office/officeart/2005/8/layout/StepDownProcess"/>
    <dgm:cxn modelId="{242BA9CC-68FD-4BC1-A3AA-006946ADEDCA}" type="presParOf" srcId="{D1600C61-5B18-4335-874D-7213F3EC9984}" destId="{62347F87-F478-4E80-95D7-23893A9450B1}" srcOrd="10" destOrd="0" presId="urn:microsoft.com/office/officeart/2005/8/layout/StepDownProcess"/>
    <dgm:cxn modelId="{28E64FCC-B838-4E36-A680-535B058850BB}" type="presParOf" srcId="{62347F87-F478-4E80-95D7-23893A9450B1}" destId="{DC2A7709-8B16-436E-B186-FA6A0133B752}" srcOrd="0" destOrd="0" presId="urn:microsoft.com/office/officeart/2005/8/layout/StepDownProces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C77BC66A-AD09-4678-BB48-842329347B67}" type="doc">
      <dgm:prSet loTypeId="urn:microsoft.com/office/officeart/2005/8/layout/vList3" loCatId="picture" qsTypeId="urn:microsoft.com/office/officeart/2005/8/quickstyle/simple1" qsCatId="simple" csTypeId="urn:microsoft.com/office/officeart/2005/8/colors/accent1_2" csCatId="accent1" phldr="1"/>
      <dgm:spPr/>
    </dgm:pt>
    <dgm:pt modelId="{ADB7FBE5-9773-47FC-95C6-31825596BC50}">
      <dgm:prSet phldrT="[Text]" custT="1"/>
      <dgm:spPr/>
      <dgm:t>
        <a:bodyPr/>
        <a:lstStyle/>
        <a:p>
          <a:r>
            <a:rPr lang="ar-JO" sz="1800" dirty="0">
              <a:latin typeface="Segoe UI" panose="020B0502040204020203" pitchFamily="34" charset="0"/>
              <a:cs typeface="Segoe UI" panose="020B0502040204020203" pitchFamily="34" charset="0"/>
            </a:rPr>
            <a:t>مكونات السياسات التعليمية</a:t>
          </a:r>
          <a:endParaRPr lang="en-US" sz="1800" dirty="0">
            <a:latin typeface="Segoe UI" panose="020B0502040204020203" pitchFamily="34" charset="0"/>
            <a:cs typeface="Segoe UI" panose="020B0502040204020203" pitchFamily="34" charset="0"/>
          </a:endParaRPr>
        </a:p>
      </dgm:t>
    </dgm:pt>
    <dgm:pt modelId="{A37755E5-1BB1-49E7-9E37-0D7FC4E6AF87}" type="parTrans" cxnId="{87341331-7980-45DB-95A9-1DD68C4B1717}">
      <dgm:prSet/>
      <dgm:spPr/>
      <dgm:t>
        <a:bodyPr/>
        <a:lstStyle/>
        <a:p>
          <a:endParaRPr lang="en-US">
            <a:latin typeface="Segoe UI" panose="020B0502040204020203" pitchFamily="34" charset="0"/>
            <a:cs typeface="Segoe UI" panose="020B0502040204020203" pitchFamily="34" charset="0"/>
          </a:endParaRPr>
        </a:p>
      </dgm:t>
    </dgm:pt>
    <dgm:pt modelId="{5C0F3E0F-5B69-4DA1-BBD2-597EE292B126}" type="sibTrans" cxnId="{87341331-7980-45DB-95A9-1DD68C4B1717}">
      <dgm:prSet/>
      <dgm:spPr/>
      <dgm:t>
        <a:bodyPr/>
        <a:lstStyle/>
        <a:p>
          <a:endParaRPr lang="en-US">
            <a:latin typeface="Segoe UI" panose="020B0502040204020203" pitchFamily="34" charset="0"/>
            <a:cs typeface="Segoe UI" panose="020B0502040204020203" pitchFamily="34" charset="0"/>
          </a:endParaRPr>
        </a:p>
      </dgm:t>
    </dgm:pt>
    <dgm:pt modelId="{B57E269A-6A82-4FEF-9161-F4941CBFC491}">
      <dgm:prSet phldrT="[Text]" custT="1"/>
      <dgm:spPr/>
      <dgm:t>
        <a:bodyPr/>
        <a:lstStyle/>
        <a:p>
          <a:r>
            <a:rPr lang="ar-JO" sz="1800" dirty="0">
              <a:latin typeface="Segoe UI" panose="020B0502040204020203" pitchFamily="34" charset="0"/>
              <a:cs typeface="Segoe UI" panose="020B0502040204020203" pitchFamily="34" charset="0"/>
            </a:rPr>
            <a:t>مصادر صنع السياسات التعليمية</a:t>
          </a:r>
          <a:endParaRPr lang="en-US" sz="1800" dirty="0">
            <a:latin typeface="Segoe UI" panose="020B0502040204020203" pitchFamily="34" charset="0"/>
            <a:cs typeface="Segoe UI" panose="020B0502040204020203" pitchFamily="34" charset="0"/>
          </a:endParaRPr>
        </a:p>
      </dgm:t>
    </dgm:pt>
    <dgm:pt modelId="{4541C686-A388-4B35-A9BF-DD14EF231EC1}" type="parTrans" cxnId="{7A5BC533-B2DB-40EB-A059-BDD27A13DF77}">
      <dgm:prSet/>
      <dgm:spPr/>
      <dgm:t>
        <a:bodyPr/>
        <a:lstStyle/>
        <a:p>
          <a:endParaRPr lang="en-US">
            <a:latin typeface="Segoe UI" panose="020B0502040204020203" pitchFamily="34" charset="0"/>
            <a:cs typeface="Segoe UI" panose="020B0502040204020203" pitchFamily="34" charset="0"/>
          </a:endParaRPr>
        </a:p>
      </dgm:t>
    </dgm:pt>
    <dgm:pt modelId="{8AD4842F-65F6-4C92-95C7-CC81DF988A87}" type="sibTrans" cxnId="{7A5BC533-B2DB-40EB-A059-BDD27A13DF77}">
      <dgm:prSet/>
      <dgm:spPr/>
      <dgm:t>
        <a:bodyPr/>
        <a:lstStyle/>
        <a:p>
          <a:endParaRPr lang="en-US">
            <a:latin typeface="Segoe UI" panose="020B0502040204020203" pitchFamily="34" charset="0"/>
            <a:cs typeface="Segoe UI" panose="020B0502040204020203" pitchFamily="34" charset="0"/>
          </a:endParaRPr>
        </a:p>
      </dgm:t>
    </dgm:pt>
    <dgm:pt modelId="{83CBDBCF-24DA-4ACB-8882-427170DBA220}">
      <dgm:prSet custT="1"/>
      <dgm:spPr/>
      <dgm:t>
        <a:bodyPr/>
        <a:lstStyle/>
        <a:p>
          <a:r>
            <a:rPr lang="ar-JO" sz="1800" dirty="0">
              <a:latin typeface="Segoe UI" panose="020B0502040204020203" pitchFamily="34" charset="0"/>
              <a:cs typeface="Segoe UI" panose="020B0502040204020203" pitchFamily="34" charset="0"/>
            </a:rPr>
            <a:t>مؤسسات صنع السياسات التعليمية الرسمية </a:t>
          </a:r>
          <a:endParaRPr lang="en-US" sz="1800" dirty="0">
            <a:latin typeface="Segoe UI" panose="020B0502040204020203" pitchFamily="34" charset="0"/>
            <a:cs typeface="Segoe UI" panose="020B0502040204020203" pitchFamily="34" charset="0"/>
          </a:endParaRPr>
        </a:p>
      </dgm:t>
    </dgm:pt>
    <dgm:pt modelId="{B832CF29-6DBF-42EF-B221-8BF85243D2E7}" type="parTrans" cxnId="{961312BF-4653-4405-B1B5-7E8206E64E7A}">
      <dgm:prSet/>
      <dgm:spPr/>
      <dgm:t>
        <a:bodyPr/>
        <a:lstStyle/>
        <a:p>
          <a:endParaRPr lang="en-US">
            <a:latin typeface="Segoe UI" panose="020B0502040204020203" pitchFamily="34" charset="0"/>
            <a:cs typeface="Segoe UI" panose="020B0502040204020203" pitchFamily="34" charset="0"/>
          </a:endParaRPr>
        </a:p>
      </dgm:t>
    </dgm:pt>
    <dgm:pt modelId="{D469660A-EDDC-472C-A5AF-B4871EB63405}" type="sibTrans" cxnId="{961312BF-4653-4405-B1B5-7E8206E64E7A}">
      <dgm:prSet/>
      <dgm:spPr/>
      <dgm:t>
        <a:bodyPr/>
        <a:lstStyle/>
        <a:p>
          <a:endParaRPr lang="en-US">
            <a:latin typeface="Segoe UI" panose="020B0502040204020203" pitchFamily="34" charset="0"/>
            <a:cs typeface="Segoe UI" panose="020B0502040204020203" pitchFamily="34" charset="0"/>
          </a:endParaRPr>
        </a:p>
      </dgm:t>
    </dgm:pt>
    <dgm:pt modelId="{552D55A6-046B-449E-8E17-AD997F558015}">
      <dgm:prSet custT="1"/>
      <dgm:spPr/>
      <dgm:t>
        <a:bodyPr/>
        <a:lstStyle/>
        <a:p>
          <a:r>
            <a:rPr lang="ar-JO" sz="1800" dirty="0">
              <a:latin typeface="Segoe UI" panose="020B0502040204020203" pitchFamily="34" charset="0"/>
              <a:cs typeface="Segoe UI" panose="020B0502040204020203" pitchFamily="34" charset="0"/>
            </a:rPr>
            <a:t>مؤسسات صنع السياسات التعليمية غير الرسمية </a:t>
          </a:r>
          <a:endParaRPr lang="en-US" sz="1800" dirty="0">
            <a:latin typeface="Segoe UI" panose="020B0502040204020203" pitchFamily="34" charset="0"/>
            <a:cs typeface="Segoe UI" panose="020B0502040204020203" pitchFamily="34" charset="0"/>
          </a:endParaRPr>
        </a:p>
      </dgm:t>
    </dgm:pt>
    <dgm:pt modelId="{3E12A92B-AC92-4106-989A-0FC6A38403EA}" type="parTrans" cxnId="{FD09F2BF-1A59-4C20-9277-FDF60F6C9A4C}">
      <dgm:prSet/>
      <dgm:spPr/>
      <dgm:t>
        <a:bodyPr/>
        <a:lstStyle/>
        <a:p>
          <a:endParaRPr lang="en-US">
            <a:latin typeface="Segoe UI" panose="020B0502040204020203" pitchFamily="34" charset="0"/>
            <a:cs typeface="Segoe UI" panose="020B0502040204020203" pitchFamily="34" charset="0"/>
          </a:endParaRPr>
        </a:p>
      </dgm:t>
    </dgm:pt>
    <dgm:pt modelId="{D9BB2D81-9C53-4B64-9CE1-FDF982D40478}" type="sibTrans" cxnId="{FD09F2BF-1A59-4C20-9277-FDF60F6C9A4C}">
      <dgm:prSet/>
      <dgm:spPr/>
      <dgm:t>
        <a:bodyPr/>
        <a:lstStyle/>
        <a:p>
          <a:endParaRPr lang="en-US">
            <a:latin typeface="Segoe UI" panose="020B0502040204020203" pitchFamily="34" charset="0"/>
            <a:cs typeface="Segoe UI" panose="020B0502040204020203" pitchFamily="34" charset="0"/>
          </a:endParaRPr>
        </a:p>
      </dgm:t>
    </dgm:pt>
    <dgm:pt modelId="{8B5F6B06-C4D3-4592-924A-14F7FC3BF82B}" type="pres">
      <dgm:prSet presAssocID="{C77BC66A-AD09-4678-BB48-842329347B67}" presName="linearFlow" presStyleCnt="0">
        <dgm:presLayoutVars>
          <dgm:dir/>
          <dgm:resizeHandles val="exact"/>
        </dgm:presLayoutVars>
      </dgm:prSet>
      <dgm:spPr/>
    </dgm:pt>
    <dgm:pt modelId="{C00EF449-9FD5-4AA2-8DAC-AA09D4F7D3B7}" type="pres">
      <dgm:prSet presAssocID="{ADB7FBE5-9773-47FC-95C6-31825596BC50}" presName="composite" presStyleCnt="0"/>
      <dgm:spPr/>
    </dgm:pt>
    <dgm:pt modelId="{375BD474-130A-4F51-920A-65E7C367718B}" type="pres">
      <dgm:prSet presAssocID="{ADB7FBE5-9773-47FC-95C6-31825596BC50}" presName="imgShp" presStyleLbl="fgImgPlace1" presStyleIdx="0" presStyleCnt="4"/>
      <dgm:spPr/>
    </dgm:pt>
    <dgm:pt modelId="{992B107E-C6B8-46D8-B740-221E4A77A33C}" type="pres">
      <dgm:prSet presAssocID="{ADB7FBE5-9773-47FC-95C6-31825596BC50}" presName="txShp" presStyleLbl="node1" presStyleIdx="0" presStyleCnt="4">
        <dgm:presLayoutVars>
          <dgm:bulletEnabled val="1"/>
        </dgm:presLayoutVars>
      </dgm:prSet>
      <dgm:spPr/>
      <dgm:t>
        <a:bodyPr/>
        <a:lstStyle/>
        <a:p>
          <a:endParaRPr lang="en-US"/>
        </a:p>
      </dgm:t>
    </dgm:pt>
    <dgm:pt modelId="{30C9E11F-6453-4681-BBE6-5D08C55913DB}" type="pres">
      <dgm:prSet presAssocID="{5C0F3E0F-5B69-4DA1-BBD2-597EE292B126}" presName="spacing" presStyleCnt="0"/>
      <dgm:spPr/>
    </dgm:pt>
    <dgm:pt modelId="{665A86F9-FACA-4E7C-A139-482CF9F3B774}" type="pres">
      <dgm:prSet presAssocID="{B57E269A-6A82-4FEF-9161-F4941CBFC491}" presName="composite" presStyleCnt="0"/>
      <dgm:spPr/>
    </dgm:pt>
    <dgm:pt modelId="{E4300E03-841D-4F35-84B3-E99530CC3883}" type="pres">
      <dgm:prSet presAssocID="{B57E269A-6A82-4FEF-9161-F4941CBFC491}" presName="imgShp" presStyleLbl="fgImgPlace1" presStyleIdx="1" presStyleCnt="4"/>
      <dgm:spPr/>
    </dgm:pt>
    <dgm:pt modelId="{316FD740-1B6F-4066-B4AF-188BD1581777}" type="pres">
      <dgm:prSet presAssocID="{B57E269A-6A82-4FEF-9161-F4941CBFC491}" presName="txShp" presStyleLbl="node1" presStyleIdx="1" presStyleCnt="4">
        <dgm:presLayoutVars>
          <dgm:bulletEnabled val="1"/>
        </dgm:presLayoutVars>
      </dgm:prSet>
      <dgm:spPr/>
      <dgm:t>
        <a:bodyPr/>
        <a:lstStyle/>
        <a:p>
          <a:endParaRPr lang="en-US"/>
        </a:p>
      </dgm:t>
    </dgm:pt>
    <dgm:pt modelId="{2F7E580C-0D12-4882-BC77-A88E78566734}" type="pres">
      <dgm:prSet presAssocID="{8AD4842F-65F6-4C92-95C7-CC81DF988A87}" presName="spacing" presStyleCnt="0"/>
      <dgm:spPr/>
    </dgm:pt>
    <dgm:pt modelId="{A4379CA5-31DC-4246-8C86-ED40AB360ED1}" type="pres">
      <dgm:prSet presAssocID="{83CBDBCF-24DA-4ACB-8882-427170DBA220}" presName="composite" presStyleCnt="0"/>
      <dgm:spPr/>
    </dgm:pt>
    <dgm:pt modelId="{3D056ABF-DA8A-4CE8-B186-7424FC6B151E}" type="pres">
      <dgm:prSet presAssocID="{83CBDBCF-24DA-4ACB-8882-427170DBA220}" presName="imgShp" presStyleLbl="fgImgPlace1" presStyleIdx="2" presStyleCnt="4"/>
      <dgm:spPr/>
    </dgm:pt>
    <dgm:pt modelId="{0D689531-2F4C-48AD-A16B-A826D55FFB10}" type="pres">
      <dgm:prSet presAssocID="{83CBDBCF-24DA-4ACB-8882-427170DBA220}" presName="txShp" presStyleLbl="node1" presStyleIdx="2" presStyleCnt="4" custLinFactNeighborX="422" custLinFactNeighborY="-2418">
        <dgm:presLayoutVars>
          <dgm:bulletEnabled val="1"/>
        </dgm:presLayoutVars>
      </dgm:prSet>
      <dgm:spPr/>
      <dgm:t>
        <a:bodyPr/>
        <a:lstStyle/>
        <a:p>
          <a:endParaRPr lang="en-US"/>
        </a:p>
      </dgm:t>
    </dgm:pt>
    <dgm:pt modelId="{A93784BA-64F3-4FDA-B5A0-496F3C29BD72}" type="pres">
      <dgm:prSet presAssocID="{D469660A-EDDC-472C-A5AF-B4871EB63405}" presName="spacing" presStyleCnt="0"/>
      <dgm:spPr/>
    </dgm:pt>
    <dgm:pt modelId="{712053CB-37CA-49E9-8B5E-4A1A0CF89C04}" type="pres">
      <dgm:prSet presAssocID="{552D55A6-046B-449E-8E17-AD997F558015}" presName="composite" presStyleCnt="0"/>
      <dgm:spPr/>
    </dgm:pt>
    <dgm:pt modelId="{15681C86-E118-4774-887E-07BA781C9FD2}" type="pres">
      <dgm:prSet presAssocID="{552D55A6-046B-449E-8E17-AD997F558015}" presName="imgShp" presStyleLbl="fgImgPlace1" presStyleIdx="3" presStyleCnt="4"/>
      <dgm:spPr/>
    </dgm:pt>
    <dgm:pt modelId="{B9837FD6-278B-4C4A-8DFE-92DF4CC61695}" type="pres">
      <dgm:prSet presAssocID="{552D55A6-046B-449E-8E17-AD997F558015}" presName="txShp" presStyleLbl="node1" presStyleIdx="3" presStyleCnt="4">
        <dgm:presLayoutVars>
          <dgm:bulletEnabled val="1"/>
        </dgm:presLayoutVars>
      </dgm:prSet>
      <dgm:spPr/>
      <dgm:t>
        <a:bodyPr/>
        <a:lstStyle/>
        <a:p>
          <a:endParaRPr lang="en-US"/>
        </a:p>
      </dgm:t>
    </dgm:pt>
  </dgm:ptLst>
  <dgm:cxnLst>
    <dgm:cxn modelId="{1F29F08F-3DCF-47D9-9F99-C728D8732463}" type="presOf" srcId="{B57E269A-6A82-4FEF-9161-F4941CBFC491}" destId="{316FD740-1B6F-4066-B4AF-188BD1581777}" srcOrd="0" destOrd="0" presId="urn:microsoft.com/office/officeart/2005/8/layout/vList3"/>
    <dgm:cxn modelId="{961312BF-4653-4405-B1B5-7E8206E64E7A}" srcId="{C77BC66A-AD09-4678-BB48-842329347B67}" destId="{83CBDBCF-24DA-4ACB-8882-427170DBA220}" srcOrd="2" destOrd="0" parTransId="{B832CF29-6DBF-42EF-B221-8BF85243D2E7}" sibTransId="{D469660A-EDDC-472C-A5AF-B4871EB63405}"/>
    <dgm:cxn modelId="{3323A844-A1C8-4641-AB29-E5C255E53F5F}" type="presOf" srcId="{C77BC66A-AD09-4678-BB48-842329347B67}" destId="{8B5F6B06-C4D3-4592-924A-14F7FC3BF82B}" srcOrd="0" destOrd="0" presId="urn:microsoft.com/office/officeart/2005/8/layout/vList3"/>
    <dgm:cxn modelId="{754C12E2-EBE9-4760-8AB1-990C24B27D89}" type="presOf" srcId="{ADB7FBE5-9773-47FC-95C6-31825596BC50}" destId="{992B107E-C6B8-46D8-B740-221E4A77A33C}" srcOrd="0" destOrd="0" presId="urn:microsoft.com/office/officeart/2005/8/layout/vList3"/>
    <dgm:cxn modelId="{FEC12C30-6E08-4338-B987-DDA5F1723F9F}" type="presOf" srcId="{552D55A6-046B-449E-8E17-AD997F558015}" destId="{B9837FD6-278B-4C4A-8DFE-92DF4CC61695}" srcOrd="0" destOrd="0" presId="urn:microsoft.com/office/officeart/2005/8/layout/vList3"/>
    <dgm:cxn modelId="{7A5BC533-B2DB-40EB-A059-BDD27A13DF77}" srcId="{C77BC66A-AD09-4678-BB48-842329347B67}" destId="{B57E269A-6A82-4FEF-9161-F4941CBFC491}" srcOrd="1" destOrd="0" parTransId="{4541C686-A388-4B35-A9BF-DD14EF231EC1}" sibTransId="{8AD4842F-65F6-4C92-95C7-CC81DF988A87}"/>
    <dgm:cxn modelId="{5B68DD66-1994-482D-87A6-110E75B19B26}" type="presOf" srcId="{83CBDBCF-24DA-4ACB-8882-427170DBA220}" destId="{0D689531-2F4C-48AD-A16B-A826D55FFB10}" srcOrd="0" destOrd="0" presId="urn:microsoft.com/office/officeart/2005/8/layout/vList3"/>
    <dgm:cxn modelId="{FD09F2BF-1A59-4C20-9277-FDF60F6C9A4C}" srcId="{C77BC66A-AD09-4678-BB48-842329347B67}" destId="{552D55A6-046B-449E-8E17-AD997F558015}" srcOrd="3" destOrd="0" parTransId="{3E12A92B-AC92-4106-989A-0FC6A38403EA}" sibTransId="{D9BB2D81-9C53-4B64-9CE1-FDF982D40478}"/>
    <dgm:cxn modelId="{87341331-7980-45DB-95A9-1DD68C4B1717}" srcId="{C77BC66A-AD09-4678-BB48-842329347B67}" destId="{ADB7FBE5-9773-47FC-95C6-31825596BC50}" srcOrd="0" destOrd="0" parTransId="{A37755E5-1BB1-49E7-9E37-0D7FC4E6AF87}" sibTransId="{5C0F3E0F-5B69-4DA1-BBD2-597EE292B126}"/>
    <dgm:cxn modelId="{BAD3D523-8CA9-47F9-B8DC-E79D7133F2D3}" type="presParOf" srcId="{8B5F6B06-C4D3-4592-924A-14F7FC3BF82B}" destId="{C00EF449-9FD5-4AA2-8DAC-AA09D4F7D3B7}" srcOrd="0" destOrd="0" presId="urn:microsoft.com/office/officeart/2005/8/layout/vList3"/>
    <dgm:cxn modelId="{FD687E9B-240B-43A6-9ECD-C976E59AF668}" type="presParOf" srcId="{C00EF449-9FD5-4AA2-8DAC-AA09D4F7D3B7}" destId="{375BD474-130A-4F51-920A-65E7C367718B}" srcOrd="0" destOrd="0" presId="urn:microsoft.com/office/officeart/2005/8/layout/vList3"/>
    <dgm:cxn modelId="{8C3354A9-723F-4D74-B938-048EACBE5E8F}" type="presParOf" srcId="{C00EF449-9FD5-4AA2-8DAC-AA09D4F7D3B7}" destId="{992B107E-C6B8-46D8-B740-221E4A77A33C}" srcOrd="1" destOrd="0" presId="urn:microsoft.com/office/officeart/2005/8/layout/vList3"/>
    <dgm:cxn modelId="{488C9BBC-9C54-4A77-93F4-9A345D0E2202}" type="presParOf" srcId="{8B5F6B06-C4D3-4592-924A-14F7FC3BF82B}" destId="{30C9E11F-6453-4681-BBE6-5D08C55913DB}" srcOrd="1" destOrd="0" presId="urn:microsoft.com/office/officeart/2005/8/layout/vList3"/>
    <dgm:cxn modelId="{E961775F-7F09-4535-A800-85337D81CCFE}" type="presParOf" srcId="{8B5F6B06-C4D3-4592-924A-14F7FC3BF82B}" destId="{665A86F9-FACA-4E7C-A139-482CF9F3B774}" srcOrd="2" destOrd="0" presId="urn:microsoft.com/office/officeart/2005/8/layout/vList3"/>
    <dgm:cxn modelId="{7D0EA44D-BA42-4344-84B4-727F7855F9AE}" type="presParOf" srcId="{665A86F9-FACA-4E7C-A139-482CF9F3B774}" destId="{E4300E03-841D-4F35-84B3-E99530CC3883}" srcOrd="0" destOrd="0" presId="urn:microsoft.com/office/officeart/2005/8/layout/vList3"/>
    <dgm:cxn modelId="{47772D3D-89BE-4C27-8FAD-844DF27D529E}" type="presParOf" srcId="{665A86F9-FACA-4E7C-A139-482CF9F3B774}" destId="{316FD740-1B6F-4066-B4AF-188BD1581777}" srcOrd="1" destOrd="0" presId="urn:microsoft.com/office/officeart/2005/8/layout/vList3"/>
    <dgm:cxn modelId="{BF2C54E5-B396-4424-B40F-DCBF43D147AA}" type="presParOf" srcId="{8B5F6B06-C4D3-4592-924A-14F7FC3BF82B}" destId="{2F7E580C-0D12-4882-BC77-A88E78566734}" srcOrd="3" destOrd="0" presId="urn:microsoft.com/office/officeart/2005/8/layout/vList3"/>
    <dgm:cxn modelId="{CA49B6A4-C9D1-45A4-BF2E-2AF5F268B389}" type="presParOf" srcId="{8B5F6B06-C4D3-4592-924A-14F7FC3BF82B}" destId="{A4379CA5-31DC-4246-8C86-ED40AB360ED1}" srcOrd="4" destOrd="0" presId="urn:microsoft.com/office/officeart/2005/8/layout/vList3"/>
    <dgm:cxn modelId="{9CA4A7C7-6A02-4EF4-9827-A934D1DE46D1}" type="presParOf" srcId="{A4379CA5-31DC-4246-8C86-ED40AB360ED1}" destId="{3D056ABF-DA8A-4CE8-B186-7424FC6B151E}" srcOrd="0" destOrd="0" presId="urn:microsoft.com/office/officeart/2005/8/layout/vList3"/>
    <dgm:cxn modelId="{EEB7B566-5464-4980-87BE-87039BCE6500}" type="presParOf" srcId="{A4379CA5-31DC-4246-8C86-ED40AB360ED1}" destId="{0D689531-2F4C-48AD-A16B-A826D55FFB10}" srcOrd="1" destOrd="0" presId="urn:microsoft.com/office/officeart/2005/8/layout/vList3"/>
    <dgm:cxn modelId="{2E10AE4D-3CC5-44E8-A10B-E67688366172}" type="presParOf" srcId="{8B5F6B06-C4D3-4592-924A-14F7FC3BF82B}" destId="{A93784BA-64F3-4FDA-B5A0-496F3C29BD72}" srcOrd="5" destOrd="0" presId="urn:microsoft.com/office/officeart/2005/8/layout/vList3"/>
    <dgm:cxn modelId="{3962DCD1-00AB-4E2B-8CDD-B4096D2CA055}" type="presParOf" srcId="{8B5F6B06-C4D3-4592-924A-14F7FC3BF82B}" destId="{712053CB-37CA-49E9-8B5E-4A1A0CF89C04}" srcOrd="6" destOrd="0" presId="urn:microsoft.com/office/officeart/2005/8/layout/vList3"/>
    <dgm:cxn modelId="{68B938AB-6779-45FC-92D9-B6B83B478707}" type="presParOf" srcId="{712053CB-37CA-49E9-8B5E-4A1A0CF89C04}" destId="{15681C86-E118-4774-887E-07BA781C9FD2}" srcOrd="0" destOrd="0" presId="urn:microsoft.com/office/officeart/2005/8/layout/vList3"/>
    <dgm:cxn modelId="{43CA0E8F-C8EF-4C55-A72B-B4A00BF186A8}" type="presParOf" srcId="{712053CB-37CA-49E9-8B5E-4A1A0CF89C04}" destId="{B9837FD6-278B-4C4A-8DFE-92DF4CC61695}" srcOrd="1"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C77BC66A-AD09-4678-BB48-842329347B67}" type="doc">
      <dgm:prSet loTypeId="urn:microsoft.com/office/officeart/2005/8/layout/vList3" loCatId="picture" qsTypeId="urn:microsoft.com/office/officeart/2005/8/quickstyle/simple1" qsCatId="simple" csTypeId="urn:microsoft.com/office/officeart/2005/8/colors/accent1_2" csCatId="accent1" phldr="1"/>
      <dgm:spPr/>
    </dgm:pt>
    <dgm:pt modelId="{ADB7FBE5-9773-47FC-95C6-31825596BC50}">
      <dgm:prSet phldrT="[Text]" custT="1"/>
      <dgm:spPr/>
      <dgm:t>
        <a:bodyPr/>
        <a:lstStyle/>
        <a:p>
          <a:r>
            <a:rPr lang="ar-JO" sz="2000" dirty="0">
              <a:latin typeface="Segoe UI" panose="020B0502040204020203" pitchFamily="34" charset="0"/>
              <a:cs typeface="Segoe UI" panose="020B0502040204020203" pitchFamily="34" charset="0"/>
            </a:rPr>
            <a:t>مكونات السياسات التعليمية</a:t>
          </a:r>
          <a:endParaRPr lang="en-US" sz="2000" dirty="0">
            <a:latin typeface="Segoe UI" panose="020B0502040204020203" pitchFamily="34" charset="0"/>
            <a:cs typeface="Segoe UI" panose="020B0502040204020203" pitchFamily="34" charset="0"/>
          </a:endParaRPr>
        </a:p>
      </dgm:t>
    </dgm:pt>
    <dgm:pt modelId="{A37755E5-1BB1-49E7-9E37-0D7FC4E6AF87}" type="parTrans" cxnId="{87341331-7980-45DB-95A9-1DD68C4B1717}">
      <dgm:prSet/>
      <dgm:spPr/>
      <dgm:t>
        <a:bodyPr/>
        <a:lstStyle/>
        <a:p>
          <a:endParaRPr lang="en-US">
            <a:latin typeface="Segoe UI" panose="020B0502040204020203" pitchFamily="34" charset="0"/>
            <a:cs typeface="Segoe UI" panose="020B0502040204020203" pitchFamily="34" charset="0"/>
          </a:endParaRPr>
        </a:p>
      </dgm:t>
    </dgm:pt>
    <dgm:pt modelId="{5C0F3E0F-5B69-4DA1-BBD2-597EE292B126}" type="sibTrans" cxnId="{87341331-7980-45DB-95A9-1DD68C4B1717}">
      <dgm:prSet/>
      <dgm:spPr/>
      <dgm:t>
        <a:bodyPr/>
        <a:lstStyle/>
        <a:p>
          <a:endParaRPr lang="en-US">
            <a:latin typeface="Segoe UI" panose="020B0502040204020203" pitchFamily="34" charset="0"/>
            <a:cs typeface="Segoe UI" panose="020B0502040204020203" pitchFamily="34" charset="0"/>
          </a:endParaRPr>
        </a:p>
      </dgm:t>
    </dgm:pt>
    <dgm:pt modelId="{B57E269A-6A82-4FEF-9161-F4941CBFC491}">
      <dgm:prSet phldrT="[Text]" custT="1"/>
      <dgm:spPr/>
      <dgm:t>
        <a:bodyPr/>
        <a:lstStyle/>
        <a:p>
          <a:r>
            <a:rPr lang="ar-JO" sz="1800" dirty="0">
              <a:latin typeface="Segoe UI" panose="020B0502040204020203" pitchFamily="34" charset="0"/>
              <a:cs typeface="Segoe UI" panose="020B0502040204020203" pitchFamily="34" charset="0"/>
            </a:rPr>
            <a:t>مصادر صنع السياسات التعليمية</a:t>
          </a:r>
          <a:endParaRPr lang="en-US" sz="1800" dirty="0">
            <a:latin typeface="Segoe UI" panose="020B0502040204020203" pitchFamily="34" charset="0"/>
            <a:cs typeface="Segoe UI" panose="020B0502040204020203" pitchFamily="34" charset="0"/>
          </a:endParaRPr>
        </a:p>
      </dgm:t>
    </dgm:pt>
    <dgm:pt modelId="{4541C686-A388-4B35-A9BF-DD14EF231EC1}" type="parTrans" cxnId="{7A5BC533-B2DB-40EB-A059-BDD27A13DF77}">
      <dgm:prSet/>
      <dgm:spPr/>
      <dgm:t>
        <a:bodyPr/>
        <a:lstStyle/>
        <a:p>
          <a:endParaRPr lang="en-US">
            <a:latin typeface="Segoe UI" panose="020B0502040204020203" pitchFamily="34" charset="0"/>
            <a:cs typeface="Segoe UI" panose="020B0502040204020203" pitchFamily="34" charset="0"/>
          </a:endParaRPr>
        </a:p>
      </dgm:t>
    </dgm:pt>
    <dgm:pt modelId="{8AD4842F-65F6-4C92-95C7-CC81DF988A87}" type="sibTrans" cxnId="{7A5BC533-B2DB-40EB-A059-BDD27A13DF77}">
      <dgm:prSet/>
      <dgm:spPr/>
      <dgm:t>
        <a:bodyPr/>
        <a:lstStyle/>
        <a:p>
          <a:endParaRPr lang="en-US">
            <a:latin typeface="Segoe UI" panose="020B0502040204020203" pitchFamily="34" charset="0"/>
            <a:cs typeface="Segoe UI" panose="020B0502040204020203" pitchFamily="34" charset="0"/>
          </a:endParaRPr>
        </a:p>
      </dgm:t>
    </dgm:pt>
    <dgm:pt modelId="{83CBDBCF-24DA-4ACB-8882-427170DBA220}">
      <dgm:prSet custT="1"/>
      <dgm:spPr/>
      <dgm:t>
        <a:bodyPr/>
        <a:lstStyle/>
        <a:p>
          <a:r>
            <a:rPr lang="ar-JO" sz="1800" dirty="0">
              <a:latin typeface="Segoe UI" panose="020B0502040204020203" pitchFamily="34" charset="0"/>
              <a:cs typeface="Segoe UI" panose="020B0502040204020203" pitchFamily="34" charset="0"/>
            </a:rPr>
            <a:t>مؤسسات صنع السياسات التعليمية الرسمية </a:t>
          </a:r>
          <a:endParaRPr lang="en-US" sz="1800" dirty="0">
            <a:latin typeface="Segoe UI" panose="020B0502040204020203" pitchFamily="34" charset="0"/>
            <a:cs typeface="Segoe UI" panose="020B0502040204020203" pitchFamily="34" charset="0"/>
          </a:endParaRPr>
        </a:p>
      </dgm:t>
    </dgm:pt>
    <dgm:pt modelId="{B832CF29-6DBF-42EF-B221-8BF85243D2E7}" type="parTrans" cxnId="{961312BF-4653-4405-B1B5-7E8206E64E7A}">
      <dgm:prSet/>
      <dgm:spPr/>
      <dgm:t>
        <a:bodyPr/>
        <a:lstStyle/>
        <a:p>
          <a:endParaRPr lang="en-US">
            <a:latin typeface="Segoe UI" panose="020B0502040204020203" pitchFamily="34" charset="0"/>
            <a:cs typeface="Segoe UI" panose="020B0502040204020203" pitchFamily="34" charset="0"/>
          </a:endParaRPr>
        </a:p>
      </dgm:t>
    </dgm:pt>
    <dgm:pt modelId="{D469660A-EDDC-472C-A5AF-B4871EB63405}" type="sibTrans" cxnId="{961312BF-4653-4405-B1B5-7E8206E64E7A}">
      <dgm:prSet/>
      <dgm:spPr/>
      <dgm:t>
        <a:bodyPr/>
        <a:lstStyle/>
        <a:p>
          <a:endParaRPr lang="en-US">
            <a:latin typeface="Segoe UI" panose="020B0502040204020203" pitchFamily="34" charset="0"/>
            <a:cs typeface="Segoe UI" panose="020B0502040204020203" pitchFamily="34" charset="0"/>
          </a:endParaRPr>
        </a:p>
      </dgm:t>
    </dgm:pt>
    <dgm:pt modelId="{552D55A6-046B-449E-8E17-AD997F558015}">
      <dgm:prSet custT="1"/>
      <dgm:spPr/>
      <dgm:t>
        <a:bodyPr/>
        <a:lstStyle/>
        <a:p>
          <a:r>
            <a:rPr lang="ar-JO" sz="1800" dirty="0">
              <a:latin typeface="Segoe UI" panose="020B0502040204020203" pitchFamily="34" charset="0"/>
              <a:cs typeface="Segoe UI" panose="020B0502040204020203" pitchFamily="34" charset="0"/>
            </a:rPr>
            <a:t>مؤسسات صنع السياسات التعليمية غير الرسمية </a:t>
          </a:r>
          <a:endParaRPr lang="en-US" sz="1800" dirty="0">
            <a:latin typeface="Segoe UI" panose="020B0502040204020203" pitchFamily="34" charset="0"/>
            <a:cs typeface="Segoe UI" panose="020B0502040204020203" pitchFamily="34" charset="0"/>
          </a:endParaRPr>
        </a:p>
      </dgm:t>
    </dgm:pt>
    <dgm:pt modelId="{3E12A92B-AC92-4106-989A-0FC6A38403EA}" type="parTrans" cxnId="{FD09F2BF-1A59-4C20-9277-FDF60F6C9A4C}">
      <dgm:prSet/>
      <dgm:spPr/>
      <dgm:t>
        <a:bodyPr/>
        <a:lstStyle/>
        <a:p>
          <a:endParaRPr lang="en-US">
            <a:latin typeface="Segoe UI" panose="020B0502040204020203" pitchFamily="34" charset="0"/>
            <a:cs typeface="Segoe UI" panose="020B0502040204020203" pitchFamily="34" charset="0"/>
          </a:endParaRPr>
        </a:p>
      </dgm:t>
    </dgm:pt>
    <dgm:pt modelId="{D9BB2D81-9C53-4B64-9CE1-FDF982D40478}" type="sibTrans" cxnId="{FD09F2BF-1A59-4C20-9277-FDF60F6C9A4C}">
      <dgm:prSet/>
      <dgm:spPr/>
      <dgm:t>
        <a:bodyPr/>
        <a:lstStyle/>
        <a:p>
          <a:endParaRPr lang="en-US">
            <a:latin typeface="Segoe UI" panose="020B0502040204020203" pitchFamily="34" charset="0"/>
            <a:cs typeface="Segoe UI" panose="020B0502040204020203" pitchFamily="34" charset="0"/>
          </a:endParaRPr>
        </a:p>
      </dgm:t>
    </dgm:pt>
    <dgm:pt modelId="{8B5F6B06-C4D3-4592-924A-14F7FC3BF82B}" type="pres">
      <dgm:prSet presAssocID="{C77BC66A-AD09-4678-BB48-842329347B67}" presName="linearFlow" presStyleCnt="0">
        <dgm:presLayoutVars>
          <dgm:dir/>
          <dgm:resizeHandles val="exact"/>
        </dgm:presLayoutVars>
      </dgm:prSet>
      <dgm:spPr/>
    </dgm:pt>
    <dgm:pt modelId="{C00EF449-9FD5-4AA2-8DAC-AA09D4F7D3B7}" type="pres">
      <dgm:prSet presAssocID="{ADB7FBE5-9773-47FC-95C6-31825596BC50}" presName="composite" presStyleCnt="0"/>
      <dgm:spPr/>
    </dgm:pt>
    <dgm:pt modelId="{375BD474-130A-4F51-920A-65E7C367718B}" type="pres">
      <dgm:prSet presAssocID="{ADB7FBE5-9773-47FC-95C6-31825596BC50}" presName="imgShp" presStyleLbl="fgImgPlace1" presStyleIdx="0" presStyleCnt="4"/>
      <dgm:spPr/>
    </dgm:pt>
    <dgm:pt modelId="{992B107E-C6B8-46D8-B740-221E4A77A33C}" type="pres">
      <dgm:prSet presAssocID="{ADB7FBE5-9773-47FC-95C6-31825596BC50}" presName="txShp" presStyleLbl="node1" presStyleIdx="0" presStyleCnt="4">
        <dgm:presLayoutVars>
          <dgm:bulletEnabled val="1"/>
        </dgm:presLayoutVars>
      </dgm:prSet>
      <dgm:spPr/>
      <dgm:t>
        <a:bodyPr/>
        <a:lstStyle/>
        <a:p>
          <a:endParaRPr lang="en-US"/>
        </a:p>
      </dgm:t>
    </dgm:pt>
    <dgm:pt modelId="{30C9E11F-6453-4681-BBE6-5D08C55913DB}" type="pres">
      <dgm:prSet presAssocID="{5C0F3E0F-5B69-4DA1-BBD2-597EE292B126}" presName="spacing" presStyleCnt="0"/>
      <dgm:spPr/>
    </dgm:pt>
    <dgm:pt modelId="{665A86F9-FACA-4E7C-A139-482CF9F3B774}" type="pres">
      <dgm:prSet presAssocID="{B57E269A-6A82-4FEF-9161-F4941CBFC491}" presName="composite" presStyleCnt="0"/>
      <dgm:spPr/>
    </dgm:pt>
    <dgm:pt modelId="{E4300E03-841D-4F35-84B3-E99530CC3883}" type="pres">
      <dgm:prSet presAssocID="{B57E269A-6A82-4FEF-9161-F4941CBFC491}" presName="imgShp" presStyleLbl="fgImgPlace1" presStyleIdx="1" presStyleCnt="4"/>
      <dgm:spPr/>
    </dgm:pt>
    <dgm:pt modelId="{316FD740-1B6F-4066-B4AF-188BD1581777}" type="pres">
      <dgm:prSet presAssocID="{B57E269A-6A82-4FEF-9161-F4941CBFC491}" presName="txShp" presStyleLbl="node1" presStyleIdx="1" presStyleCnt="4">
        <dgm:presLayoutVars>
          <dgm:bulletEnabled val="1"/>
        </dgm:presLayoutVars>
      </dgm:prSet>
      <dgm:spPr/>
      <dgm:t>
        <a:bodyPr/>
        <a:lstStyle/>
        <a:p>
          <a:endParaRPr lang="en-US"/>
        </a:p>
      </dgm:t>
    </dgm:pt>
    <dgm:pt modelId="{2F7E580C-0D12-4882-BC77-A88E78566734}" type="pres">
      <dgm:prSet presAssocID="{8AD4842F-65F6-4C92-95C7-CC81DF988A87}" presName="spacing" presStyleCnt="0"/>
      <dgm:spPr/>
    </dgm:pt>
    <dgm:pt modelId="{A4379CA5-31DC-4246-8C86-ED40AB360ED1}" type="pres">
      <dgm:prSet presAssocID="{83CBDBCF-24DA-4ACB-8882-427170DBA220}" presName="composite" presStyleCnt="0"/>
      <dgm:spPr/>
    </dgm:pt>
    <dgm:pt modelId="{3D056ABF-DA8A-4CE8-B186-7424FC6B151E}" type="pres">
      <dgm:prSet presAssocID="{83CBDBCF-24DA-4ACB-8882-427170DBA220}" presName="imgShp" presStyleLbl="fgImgPlace1" presStyleIdx="2" presStyleCnt="4"/>
      <dgm:spPr/>
    </dgm:pt>
    <dgm:pt modelId="{0D689531-2F4C-48AD-A16B-A826D55FFB10}" type="pres">
      <dgm:prSet presAssocID="{83CBDBCF-24DA-4ACB-8882-427170DBA220}" presName="txShp" presStyleLbl="node1" presStyleIdx="2" presStyleCnt="4" custLinFactNeighborX="422" custLinFactNeighborY="-2418">
        <dgm:presLayoutVars>
          <dgm:bulletEnabled val="1"/>
        </dgm:presLayoutVars>
      </dgm:prSet>
      <dgm:spPr/>
      <dgm:t>
        <a:bodyPr/>
        <a:lstStyle/>
        <a:p>
          <a:endParaRPr lang="en-US"/>
        </a:p>
      </dgm:t>
    </dgm:pt>
    <dgm:pt modelId="{A93784BA-64F3-4FDA-B5A0-496F3C29BD72}" type="pres">
      <dgm:prSet presAssocID="{D469660A-EDDC-472C-A5AF-B4871EB63405}" presName="spacing" presStyleCnt="0"/>
      <dgm:spPr/>
    </dgm:pt>
    <dgm:pt modelId="{712053CB-37CA-49E9-8B5E-4A1A0CF89C04}" type="pres">
      <dgm:prSet presAssocID="{552D55A6-046B-449E-8E17-AD997F558015}" presName="composite" presStyleCnt="0"/>
      <dgm:spPr/>
    </dgm:pt>
    <dgm:pt modelId="{15681C86-E118-4774-887E-07BA781C9FD2}" type="pres">
      <dgm:prSet presAssocID="{552D55A6-046B-449E-8E17-AD997F558015}" presName="imgShp" presStyleLbl="fgImgPlace1" presStyleIdx="3" presStyleCnt="4"/>
      <dgm:spPr/>
    </dgm:pt>
    <dgm:pt modelId="{B9837FD6-278B-4C4A-8DFE-92DF4CC61695}" type="pres">
      <dgm:prSet presAssocID="{552D55A6-046B-449E-8E17-AD997F558015}" presName="txShp" presStyleLbl="node1" presStyleIdx="3" presStyleCnt="4">
        <dgm:presLayoutVars>
          <dgm:bulletEnabled val="1"/>
        </dgm:presLayoutVars>
      </dgm:prSet>
      <dgm:spPr/>
      <dgm:t>
        <a:bodyPr/>
        <a:lstStyle/>
        <a:p>
          <a:endParaRPr lang="en-US"/>
        </a:p>
      </dgm:t>
    </dgm:pt>
  </dgm:ptLst>
  <dgm:cxnLst>
    <dgm:cxn modelId="{1F29F08F-3DCF-47D9-9F99-C728D8732463}" type="presOf" srcId="{B57E269A-6A82-4FEF-9161-F4941CBFC491}" destId="{316FD740-1B6F-4066-B4AF-188BD1581777}" srcOrd="0" destOrd="0" presId="urn:microsoft.com/office/officeart/2005/8/layout/vList3"/>
    <dgm:cxn modelId="{961312BF-4653-4405-B1B5-7E8206E64E7A}" srcId="{C77BC66A-AD09-4678-BB48-842329347B67}" destId="{83CBDBCF-24DA-4ACB-8882-427170DBA220}" srcOrd="2" destOrd="0" parTransId="{B832CF29-6DBF-42EF-B221-8BF85243D2E7}" sibTransId="{D469660A-EDDC-472C-A5AF-B4871EB63405}"/>
    <dgm:cxn modelId="{3323A844-A1C8-4641-AB29-E5C255E53F5F}" type="presOf" srcId="{C77BC66A-AD09-4678-BB48-842329347B67}" destId="{8B5F6B06-C4D3-4592-924A-14F7FC3BF82B}" srcOrd="0" destOrd="0" presId="urn:microsoft.com/office/officeart/2005/8/layout/vList3"/>
    <dgm:cxn modelId="{754C12E2-EBE9-4760-8AB1-990C24B27D89}" type="presOf" srcId="{ADB7FBE5-9773-47FC-95C6-31825596BC50}" destId="{992B107E-C6B8-46D8-B740-221E4A77A33C}" srcOrd="0" destOrd="0" presId="urn:microsoft.com/office/officeart/2005/8/layout/vList3"/>
    <dgm:cxn modelId="{FEC12C30-6E08-4338-B987-DDA5F1723F9F}" type="presOf" srcId="{552D55A6-046B-449E-8E17-AD997F558015}" destId="{B9837FD6-278B-4C4A-8DFE-92DF4CC61695}" srcOrd="0" destOrd="0" presId="urn:microsoft.com/office/officeart/2005/8/layout/vList3"/>
    <dgm:cxn modelId="{7A5BC533-B2DB-40EB-A059-BDD27A13DF77}" srcId="{C77BC66A-AD09-4678-BB48-842329347B67}" destId="{B57E269A-6A82-4FEF-9161-F4941CBFC491}" srcOrd="1" destOrd="0" parTransId="{4541C686-A388-4B35-A9BF-DD14EF231EC1}" sibTransId="{8AD4842F-65F6-4C92-95C7-CC81DF988A87}"/>
    <dgm:cxn modelId="{5B68DD66-1994-482D-87A6-110E75B19B26}" type="presOf" srcId="{83CBDBCF-24DA-4ACB-8882-427170DBA220}" destId="{0D689531-2F4C-48AD-A16B-A826D55FFB10}" srcOrd="0" destOrd="0" presId="urn:microsoft.com/office/officeart/2005/8/layout/vList3"/>
    <dgm:cxn modelId="{FD09F2BF-1A59-4C20-9277-FDF60F6C9A4C}" srcId="{C77BC66A-AD09-4678-BB48-842329347B67}" destId="{552D55A6-046B-449E-8E17-AD997F558015}" srcOrd="3" destOrd="0" parTransId="{3E12A92B-AC92-4106-989A-0FC6A38403EA}" sibTransId="{D9BB2D81-9C53-4B64-9CE1-FDF982D40478}"/>
    <dgm:cxn modelId="{87341331-7980-45DB-95A9-1DD68C4B1717}" srcId="{C77BC66A-AD09-4678-BB48-842329347B67}" destId="{ADB7FBE5-9773-47FC-95C6-31825596BC50}" srcOrd="0" destOrd="0" parTransId="{A37755E5-1BB1-49E7-9E37-0D7FC4E6AF87}" sibTransId="{5C0F3E0F-5B69-4DA1-BBD2-597EE292B126}"/>
    <dgm:cxn modelId="{BAD3D523-8CA9-47F9-B8DC-E79D7133F2D3}" type="presParOf" srcId="{8B5F6B06-C4D3-4592-924A-14F7FC3BF82B}" destId="{C00EF449-9FD5-4AA2-8DAC-AA09D4F7D3B7}" srcOrd="0" destOrd="0" presId="urn:microsoft.com/office/officeart/2005/8/layout/vList3"/>
    <dgm:cxn modelId="{FD687E9B-240B-43A6-9ECD-C976E59AF668}" type="presParOf" srcId="{C00EF449-9FD5-4AA2-8DAC-AA09D4F7D3B7}" destId="{375BD474-130A-4F51-920A-65E7C367718B}" srcOrd="0" destOrd="0" presId="urn:microsoft.com/office/officeart/2005/8/layout/vList3"/>
    <dgm:cxn modelId="{8C3354A9-723F-4D74-B938-048EACBE5E8F}" type="presParOf" srcId="{C00EF449-9FD5-4AA2-8DAC-AA09D4F7D3B7}" destId="{992B107E-C6B8-46D8-B740-221E4A77A33C}" srcOrd="1" destOrd="0" presId="urn:microsoft.com/office/officeart/2005/8/layout/vList3"/>
    <dgm:cxn modelId="{488C9BBC-9C54-4A77-93F4-9A345D0E2202}" type="presParOf" srcId="{8B5F6B06-C4D3-4592-924A-14F7FC3BF82B}" destId="{30C9E11F-6453-4681-BBE6-5D08C55913DB}" srcOrd="1" destOrd="0" presId="urn:microsoft.com/office/officeart/2005/8/layout/vList3"/>
    <dgm:cxn modelId="{E961775F-7F09-4535-A800-85337D81CCFE}" type="presParOf" srcId="{8B5F6B06-C4D3-4592-924A-14F7FC3BF82B}" destId="{665A86F9-FACA-4E7C-A139-482CF9F3B774}" srcOrd="2" destOrd="0" presId="urn:microsoft.com/office/officeart/2005/8/layout/vList3"/>
    <dgm:cxn modelId="{7D0EA44D-BA42-4344-84B4-727F7855F9AE}" type="presParOf" srcId="{665A86F9-FACA-4E7C-A139-482CF9F3B774}" destId="{E4300E03-841D-4F35-84B3-E99530CC3883}" srcOrd="0" destOrd="0" presId="urn:microsoft.com/office/officeart/2005/8/layout/vList3"/>
    <dgm:cxn modelId="{47772D3D-89BE-4C27-8FAD-844DF27D529E}" type="presParOf" srcId="{665A86F9-FACA-4E7C-A139-482CF9F3B774}" destId="{316FD740-1B6F-4066-B4AF-188BD1581777}" srcOrd="1" destOrd="0" presId="urn:microsoft.com/office/officeart/2005/8/layout/vList3"/>
    <dgm:cxn modelId="{BF2C54E5-B396-4424-B40F-DCBF43D147AA}" type="presParOf" srcId="{8B5F6B06-C4D3-4592-924A-14F7FC3BF82B}" destId="{2F7E580C-0D12-4882-BC77-A88E78566734}" srcOrd="3" destOrd="0" presId="urn:microsoft.com/office/officeart/2005/8/layout/vList3"/>
    <dgm:cxn modelId="{CA49B6A4-C9D1-45A4-BF2E-2AF5F268B389}" type="presParOf" srcId="{8B5F6B06-C4D3-4592-924A-14F7FC3BF82B}" destId="{A4379CA5-31DC-4246-8C86-ED40AB360ED1}" srcOrd="4" destOrd="0" presId="urn:microsoft.com/office/officeart/2005/8/layout/vList3"/>
    <dgm:cxn modelId="{9CA4A7C7-6A02-4EF4-9827-A934D1DE46D1}" type="presParOf" srcId="{A4379CA5-31DC-4246-8C86-ED40AB360ED1}" destId="{3D056ABF-DA8A-4CE8-B186-7424FC6B151E}" srcOrd="0" destOrd="0" presId="urn:microsoft.com/office/officeart/2005/8/layout/vList3"/>
    <dgm:cxn modelId="{EEB7B566-5464-4980-87BE-87039BCE6500}" type="presParOf" srcId="{A4379CA5-31DC-4246-8C86-ED40AB360ED1}" destId="{0D689531-2F4C-48AD-A16B-A826D55FFB10}" srcOrd="1" destOrd="0" presId="urn:microsoft.com/office/officeart/2005/8/layout/vList3"/>
    <dgm:cxn modelId="{2E10AE4D-3CC5-44E8-A10B-E67688366172}" type="presParOf" srcId="{8B5F6B06-C4D3-4592-924A-14F7FC3BF82B}" destId="{A93784BA-64F3-4FDA-B5A0-496F3C29BD72}" srcOrd="5" destOrd="0" presId="urn:microsoft.com/office/officeart/2005/8/layout/vList3"/>
    <dgm:cxn modelId="{3962DCD1-00AB-4E2B-8CDD-B4096D2CA055}" type="presParOf" srcId="{8B5F6B06-C4D3-4592-924A-14F7FC3BF82B}" destId="{712053CB-37CA-49E9-8B5E-4A1A0CF89C04}" srcOrd="6" destOrd="0" presId="urn:microsoft.com/office/officeart/2005/8/layout/vList3"/>
    <dgm:cxn modelId="{68B938AB-6779-45FC-92D9-B6B83B478707}" type="presParOf" srcId="{712053CB-37CA-49E9-8B5E-4A1A0CF89C04}" destId="{15681C86-E118-4774-887E-07BA781C9FD2}" srcOrd="0" destOrd="0" presId="urn:microsoft.com/office/officeart/2005/8/layout/vList3"/>
    <dgm:cxn modelId="{43CA0E8F-C8EF-4C55-A72B-B4A00BF186A8}" type="presParOf" srcId="{712053CB-37CA-49E9-8B5E-4A1A0CF89C04}" destId="{B9837FD6-278B-4C4A-8DFE-92DF4CC61695}" srcOrd="1"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92B107E-C6B8-46D8-B740-221E4A77A33C}">
      <dsp:nvSpPr>
        <dsp:cNvPr id="0" name=""/>
        <dsp:cNvSpPr/>
      </dsp:nvSpPr>
      <dsp:spPr>
        <a:xfrm rot="10800000">
          <a:off x="1539929" y="2215"/>
          <a:ext cx="5405120" cy="713958"/>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14836" tIns="68580" rIns="128016" bIns="68580" numCol="1" spcCol="1270" anchor="ctr" anchorCtr="0">
          <a:noAutofit/>
        </a:bodyPr>
        <a:lstStyle/>
        <a:p>
          <a:pPr lvl="0" algn="ctr" defTabSz="800100">
            <a:lnSpc>
              <a:spcPct val="90000"/>
            </a:lnSpc>
            <a:spcBef>
              <a:spcPct val="0"/>
            </a:spcBef>
            <a:spcAft>
              <a:spcPct val="35000"/>
            </a:spcAft>
          </a:pPr>
          <a:r>
            <a:rPr lang="ar-JO" sz="1800" kern="1200" dirty="0">
              <a:latin typeface="Segoe UI" panose="020B0502040204020203" pitchFamily="34" charset="0"/>
              <a:cs typeface="Segoe UI" panose="020B0502040204020203" pitchFamily="34" charset="0"/>
            </a:rPr>
            <a:t>مكونات السياسات التعليمية</a:t>
          </a:r>
          <a:endParaRPr lang="en-US" sz="1800" kern="1200" dirty="0">
            <a:latin typeface="Segoe UI" panose="020B0502040204020203" pitchFamily="34" charset="0"/>
            <a:cs typeface="Segoe UI" panose="020B0502040204020203" pitchFamily="34" charset="0"/>
          </a:endParaRPr>
        </a:p>
      </dsp:txBody>
      <dsp:txXfrm rot="10800000">
        <a:off x="1718418" y="2215"/>
        <a:ext cx="5226631" cy="713958"/>
      </dsp:txXfrm>
    </dsp:sp>
    <dsp:sp modelId="{375BD474-130A-4F51-920A-65E7C367718B}">
      <dsp:nvSpPr>
        <dsp:cNvPr id="0" name=""/>
        <dsp:cNvSpPr/>
      </dsp:nvSpPr>
      <dsp:spPr>
        <a:xfrm>
          <a:off x="1182950" y="2215"/>
          <a:ext cx="713958" cy="713958"/>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316FD740-1B6F-4066-B4AF-188BD1581777}">
      <dsp:nvSpPr>
        <dsp:cNvPr id="0" name=""/>
        <dsp:cNvSpPr/>
      </dsp:nvSpPr>
      <dsp:spPr>
        <a:xfrm rot="10800000">
          <a:off x="1539929" y="929295"/>
          <a:ext cx="5405120" cy="713958"/>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14836" tIns="68580" rIns="128016" bIns="68580" numCol="1" spcCol="1270" anchor="ctr" anchorCtr="0">
          <a:noAutofit/>
        </a:bodyPr>
        <a:lstStyle/>
        <a:p>
          <a:pPr lvl="0" algn="ctr" defTabSz="800100">
            <a:lnSpc>
              <a:spcPct val="90000"/>
            </a:lnSpc>
            <a:spcBef>
              <a:spcPct val="0"/>
            </a:spcBef>
            <a:spcAft>
              <a:spcPct val="35000"/>
            </a:spcAft>
          </a:pPr>
          <a:r>
            <a:rPr lang="ar-JO" sz="1800" kern="1200" dirty="0">
              <a:latin typeface="Segoe UI" panose="020B0502040204020203" pitchFamily="34" charset="0"/>
              <a:cs typeface="Segoe UI" panose="020B0502040204020203" pitchFamily="34" charset="0"/>
            </a:rPr>
            <a:t>مصادر صنع السياسات التعليمية</a:t>
          </a:r>
          <a:endParaRPr lang="en-US" sz="1800" kern="1200" dirty="0">
            <a:latin typeface="Segoe UI" panose="020B0502040204020203" pitchFamily="34" charset="0"/>
            <a:cs typeface="Segoe UI" panose="020B0502040204020203" pitchFamily="34" charset="0"/>
          </a:endParaRPr>
        </a:p>
      </dsp:txBody>
      <dsp:txXfrm rot="10800000">
        <a:off x="1718418" y="929295"/>
        <a:ext cx="5226631" cy="713958"/>
      </dsp:txXfrm>
    </dsp:sp>
    <dsp:sp modelId="{E4300E03-841D-4F35-84B3-E99530CC3883}">
      <dsp:nvSpPr>
        <dsp:cNvPr id="0" name=""/>
        <dsp:cNvSpPr/>
      </dsp:nvSpPr>
      <dsp:spPr>
        <a:xfrm>
          <a:off x="1182950" y="929295"/>
          <a:ext cx="713958" cy="713958"/>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0D689531-2F4C-48AD-A16B-A826D55FFB10}">
      <dsp:nvSpPr>
        <dsp:cNvPr id="0" name=""/>
        <dsp:cNvSpPr/>
      </dsp:nvSpPr>
      <dsp:spPr>
        <a:xfrm rot="10800000">
          <a:off x="1562739" y="1839111"/>
          <a:ext cx="5405120" cy="713958"/>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14836" tIns="68580" rIns="128016" bIns="68580" numCol="1" spcCol="1270" anchor="ctr" anchorCtr="0">
          <a:noAutofit/>
        </a:bodyPr>
        <a:lstStyle/>
        <a:p>
          <a:pPr lvl="0" algn="ctr" defTabSz="800100">
            <a:lnSpc>
              <a:spcPct val="90000"/>
            </a:lnSpc>
            <a:spcBef>
              <a:spcPct val="0"/>
            </a:spcBef>
            <a:spcAft>
              <a:spcPct val="35000"/>
            </a:spcAft>
          </a:pPr>
          <a:r>
            <a:rPr lang="ar-JO" sz="1800" kern="1200" dirty="0">
              <a:latin typeface="Segoe UI" panose="020B0502040204020203" pitchFamily="34" charset="0"/>
              <a:cs typeface="Segoe UI" panose="020B0502040204020203" pitchFamily="34" charset="0"/>
            </a:rPr>
            <a:t>مؤسسات صنع السياسات التعليمية الرسمية </a:t>
          </a:r>
          <a:endParaRPr lang="en-US" sz="1800" kern="1200" dirty="0">
            <a:latin typeface="Segoe UI" panose="020B0502040204020203" pitchFamily="34" charset="0"/>
            <a:cs typeface="Segoe UI" panose="020B0502040204020203" pitchFamily="34" charset="0"/>
          </a:endParaRPr>
        </a:p>
      </dsp:txBody>
      <dsp:txXfrm rot="10800000">
        <a:off x="1741228" y="1839111"/>
        <a:ext cx="5226631" cy="713958"/>
      </dsp:txXfrm>
    </dsp:sp>
    <dsp:sp modelId="{3D056ABF-DA8A-4CE8-B186-7424FC6B151E}">
      <dsp:nvSpPr>
        <dsp:cNvPr id="0" name=""/>
        <dsp:cNvSpPr/>
      </dsp:nvSpPr>
      <dsp:spPr>
        <a:xfrm>
          <a:off x="1182950" y="1856375"/>
          <a:ext cx="713958" cy="713958"/>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B9837FD6-278B-4C4A-8DFE-92DF4CC61695}">
      <dsp:nvSpPr>
        <dsp:cNvPr id="0" name=""/>
        <dsp:cNvSpPr/>
      </dsp:nvSpPr>
      <dsp:spPr>
        <a:xfrm rot="10800000">
          <a:off x="1539929" y="2783455"/>
          <a:ext cx="5405120" cy="713958"/>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14836" tIns="68580" rIns="128016" bIns="68580" numCol="1" spcCol="1270" anchor="ctr" anchorCtr="0">
          <a:noAutofit/>
        </a:bodyPr>
        <a:lstStyle/>
        <a:p>
          <a:pPr lvl="0" algn="ctr" defTabSz="800100">
            <a:lnSpc>
              <a:spcPct val="90000"/>
            </a:lnSpc>
            <a:spcBef>
              <a:spcPct val="0"/>
            </a:spcBef>
            <a:spcAft>
              <a:spcPct val="35000"/>
            </a:spcAft>
          </a:pPr>
          <a:r>
            <a:rPr lang="ar-JO" sz="1800" kern="1200" dirty="0">
              <a:latin typeface="Segoe UI" panose="020B0502040204020203" pitchFamily="34" charset="0"/>
              <a:cs typeface="Segoe UI" panose="020B0502040204020203" pitchFamily="34" charset="0"/>
            </a:rPr>
            <a:t>مؤسسات صنع السياسات التعليمية غير الرسمية </a:t>
          </a:r>
          <a:endParaRPr lang="en-US" sz="1800" kern="1200" dirty="0">
            <a:latin typeface="Segoe UI" panose="020B0502040204020203" pitchFamily="34" charset="0"/>
            <a:cs typeface="Segoe UI" panose="020B0502040204020203" pitchFamily="34" charset="0"/>
          </a:endParaRPr>
        </a:p>
      </dsp:txBody>
      <dsp:txXfrm rot="10800000">
        <a:off x="1718418" y="2783455"/>
        <a:ext cx="5226631" cy="713958"/>
      </dsp:txXfrm>
    </dsp:sp>
    <dsp:sp modelId="{15681C86-E118-4774-887E-07BA781C9FD2}">
      <dsp:nvSpPr>
        <dsp:cNvPr id="0" name=""/>
        <dsp:cNvSpPr/>
      </dsp:nvSpPr>
      <dsp:spPr>
        <a:xfrm>
          <a:off x="1182950" y="2783455"/>
          <a:ext cx="713958" cy="713958"/>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92B107E-C6B8-46D8-B740-221E4A77A33C}">
      <dsp:nvSpPr>
        <dsp:cNvPr id="0" name=""/>
        <dsp:cNvSpPr/>
      </dsp:nvSpPr>
      <dsp:spPr>
        <a:xfrm rot="10800000">
          <a:off x="1539929" y="2215"/>
          <a:ext cx="5405120" cy="713958"/>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14836" tIns="76200" rIns="142240" bIns="76200" numCol="1" spcCol="1270" anchor="ctr" anchorCtr="0">
          <a:noAutofit/>
        </a:bodyPr>
        <a:lstStyle/>
        <a:p>
          <a:pPr lvl="0" algn="ctr" defTabSz="889000">
            <a:lnSpc>
              <a:spcPct val="90000"/>
            </a:lnSpc>
            <a:spcBef>
              <a:spcPct val="0"/>
            </a:spcBef>
            <a:spcAft>
              <a:spcPct val="35000"/>
            </a:spcAft>
          </a:pPr>
          <a:r>
            <a:rPr lang="ar-JO" sz="2000" kern="1200" dirty="0">
              <a:latin typeface="Segoe UI" panose="020B0502040204020203" pitchFamily="34" charset="0"/>
              <a:cs typeface="Segoe UI" panose="020B0502040204020203" pitchFamily="34" charset="0"/>
            </a:rPr>
            <a:t>مكونات السياسات التعليمية</a:t>
          </a:r>
          <a:endParaRPr lang="en-US" sz="2000" kern="1200" dirty="0">
            <a:latin typeface="Segoe UI" panose="020B0502040204020203" pitchFamily="34" charset="0"/>
            <a:cs typeface="Segoe UI" panose="020B0502040204020203" pitchFamily="34" charset="0"/>
          </a:endParaRPr>
        </a:p>
      </dsp:txBody>
      <dsp:txXfrm rot="10800000">
        <a:off x="1718418" y="2215"/>
        <a:ext cx="5226631" cy="713958"/>
      </dsp:txXfrm>
    </dsp:sp>
    <dsp:sp modelId="{375BD474-130A-4F51-920A-65E7C367718B}">
      <dsp:nvSpPr>
        <dsp:cNvPr id="0" name=""/>
        <dsp:cNvSpPr/>
      </dsp:nvSpPr>
      <dsp:spPr>
        <a:xfrm>
          <a:off x="1182950" y="2215"/>
          <a:ext cx="713958" cy="713958"/>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316FD740-1B6F-4066-B4AF-188BD1581777}">
      <dsp:nvSpPr>
        <dsp:cNvPr id="0" name=""/>
        <dsp:cNvSpPr/>
      </dsp:nvSpPr>
      <dsp:spPr>
        <a:xfrm rot="10800000">
          <a:off x="1539929" y="929295"/>
          <a:ext cx="5405120" cy="713958"/>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14836" tIns="68580" rIns="128016" bIns="68580" numCol="1" spcCol="1270" anchor="ctr" anchorCtr="0">
          <a:noAutofit/>
        </a:bodyPr>
        <a:lstStyle/>
        <a:p>
          <a:pPr lvl="0" algn="ctr" defTabSz="800100">
            <a:lnSpc>
              <a:spcPct val="90000"/>
            </a:lnSpc>
            <a:spcBef>
              <a:spcPct val="0"/>
            </a:spcBef>
            <a:spcAft>
              <a:spcPct val="35000"/>
            </a:spcAft>
          </a:pPr>
          <a:r>
            <a:rPr lang="ar-JO" sz="1800" kern="1200" dirty="0">
              <a:latin typeface="Segoe UI" panose="020B0502040204020203" pitchFamily="34" charset="0"/>
              <a:cs typeface="Segoe UI" panose="020B0502040204020203" pitchFamily="34" charset="0"/>
            </a:rPr>
            <a:t>مصادر صنع السياسات التعليمية</a:t>
          </a:r>
          <a:endParaRPr lang="en-US" sz="1800" kern="1200" dirty="0">
            <a:latin typeface="Segoe UI" panose="020B0502040204020203" pitchFamily="34" charset="0"/>
            <a:cs typeface="Segoe UI" panose="020B0502040204020203" pitchFamily="34" charset="0"/>
          </a:endParaRPr>
        </a:p>
      </dsp:txBody>
      <dsp:txXfrm rot="10800000">
        <a:off x="1718418" y="929295"/>
        <a:ext cx="5226631" cy="713958"/>
      </dsp:txXfrm>
    </dsp:sp>
    <dsp:sp modelId="{E4300E03-841D-4F35-84B3-E99530CC3883}">
      <dsp:nvSpPr>
        <dsp:cNvPr id="0" name=""/>
        <dsp:cNvSpPr/>
      </dsp:nvSpPr>
      <dsp:spPr>
        <a:xfrm>
          <a:off x="1182950" y="929295"/>
          <a:ext cx="713958" cy="713958"/>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0D689531-2F4C-48AD-A16B-A826D55FFB10}">
      <dsp:nvSpPr>
        <dsp:cNvPr id="0" name=""/>
        <dsp:cNvSpPr/>
      </dsp:nvSpPr>
      <dsp:spPr>
        <a:xfrm rot="10800000">
          <a:off x="1562739" y="1839111"/>
          <a:ext cx="5405120" cy="713958"/>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14836" tIns="68580" rIns="128016" bIns="68580" numCol="1" spcCol="1270" anchor="ctr" anchorCtr="0">
          <a:noAutofit/>
        </a:bodyPr>
        <a:lstStyle/>
        <a:p>
          <a:pPr lvl="0" algn="ctr" defTabSz="800100">
            <a:lnSpc>
              <a:spcPct val="90000"/>
            </a:lnSpc>
            <a:spcBef>
              <a:spcPct val="0"/>
            </a:spcBef>
            <a:spcAft>
              <a:spcPct val="35000"/>
            </a:spcAft>
          </a:pPr>
          <a:r>
            <a:rPr lang="ar-JO" sz="1800" kern="1200" dirty="0">
              <a:latin typeface="Segoe UI" panose="020B0502040204020203" pitchFamily="34" charset="0"/>
              <a:cs typeface="Segoe UI" panose="020B0502040204020203" pitchFamily="34" charset="0"/>
            </a:rPr>
            <a:t>مؤسسات صنع السياسات التعليمية الرسمية </a:t>
          </a:r>
          <a:endParaRPr lang="en-US" sz="1800" kern="1200" dirty="0">
            <a:latin typeface="Segoe UI" panose="020B0502040204020203" pitchFamily="34" charset="0"/>
            <a:cs typeface="Segoe UI" panose="020B0502040204020203" pitchFamily="34" charset="0"/>
          </a:endParaRPr>
        </a:p>
      </dsp:txBody>
      <dsp:txXfrm rot="10800000">
        <a:off x="1741228" y="1839111"/>
        <a:ext cx="5226631" cy="713958"/>
      </dsp:txXfrm>
    </dsp:sp>
    <dsp:sp modelId="{3D056ABF-DA8A-4CE8-B186-7424FC6B151E}">
      <dsp:nvSpPr>
        <dsp:cNvPr id="0" name=""/>
        <dsp:cNvSpPr/>
      </dsp:nvSpPr>
      <dsp:spPr>
        <a:xfrm>
          <a:off x="1182950" y="1856375"/>
          <a:ext cx="713958" cy="713958"/>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B9837FD6-278B-4C4A-8DFE-92DF4CC61695}">
      <dsp:nvSpPr>
        <dsp:cNvPr id="0" name=""/>
        <dsp:cNvSpPr/>
      </dsp:nvSpPr>
      <dsp:spPr>
        <a:xfrm rot="10800000">
          <a:off x="1539929" y="2783455"/>
          <a:ext cx="5405120" cy="713958"/>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14836" tIns="68580" rIns="128016" bIns="68580" numCol="1" spcCol="1270" anchor="ctr" anchorCtr="0">
          <a:noAutofit/>
        </a:bodyPr>
        <a:lstStyle/>
        <a:p>
          <a:pPr lvl="0" algn="ctr" defTabSz="800100">
            <a:lnSpc>
              <a:spcPct val="90000"/>
            </a:lnSpc>
            <a:spcBef>
              <a:spcPct val="0"/>
            </a:spcBef>
            <a:spcAft>
              <a:spcPct val="35000"/>
            </a:spcAft>
          </a:pPr>
          <a:r>
            <a:rPr lang="ar-JO" sz="1800" kern="1200" dirty="0">
              <a:latin typeface="Segoe UI" panose="020B0502040204020203" pitchFamily="34" charset="0"/>
              <a:cs typeface="Segoe UI" panose="020B0502040204020203" pitchFamily="34" charset="0"/>
            </a:rPr>
            <a:t>مؤسسات صنع السياسات التعليمية غير الرسمية </a:t>
          </a:r>
          <a:endParaRPr lang="en-US" sz="1800" kern="1200" dirty="0">
            <a:latin typeface="Segoe UI" panose="020B0502040204020203" pitchFamily="34" charset="0"/>
            <a:cs typeface="Segoe UI" panose="020B0502040204020203" pitchFamily="34" charset="0"/>
          </a:endParaRPr>
        </a:p>
      </dsp:txBody>
      <dsp:txXfrm rot="10800000">
        <a:off x="1718418" y="2783455"/>
        <a:ext cx="5226631" cy="713958"/>
      </dsp:txXfrm>
    </dsp:sp>
    <dsp:sp modelId="{15681C86-E118-4774-887E-07BA781C9FD2}">
      <dsp:nvSpPr>
        <dsp:cNvPr id="0" name=""/>
        <dsp:cNvSpPr/>
      </dsp:nvSpPr>
      <dsp:spPr>
        <a:xfrm>
          <a:off x="1182950" y="2783455"/>
          <a:ext cx="713958" cy="713958"/>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StepDownProcess">
  <dgm:title val=""/>
  <dgm:desc val=""/>
  <dgm:catLst>
    <dgm:cat type="process" pri="16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60" srcId="0" destId="10" srcOrd="0" destOrd="0"/>
        <dgm:cxn modelId="12" srcId="10" destId="11" srcOrd="0" destOrd="0"/>
        <dgm:cxn modelId="70" srcId="0" destId="20" srcOrd="1" destOrd="0"/>
        <dgm:cxn modelId="22" srcId="20" destId="21" srcOrd="0" destOrd="0"/>
        <dgm:cxn modelId="80" srcId="0" destId="30" srcOrd="2"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rootnode">
    <dgm:varLst>
      <dgm:chMax/>
      <dgm:chPref/>
      <dgm:dir/>
      <dgm:animLvl val="lvl"/>
    </dgm:varLst>
    <dgm:choose name="Name0">
      <dgm:if name="Name1" func="var" arg="dir" op="equ" val="norm">
        <dgm:alg type="snake">
          <dgm:param type="grDir" val="tL"/>
          <dgm:param type="flowDir" val="row"/>
          <dgm:param type="off" val="off"/>
          <dgm:param type="bkpt" val="fixed"/>
          <dgm:param type="bkPtFixedVal" val="1"/>
        </dgm:alg>
      </dgm:if>
      <dgm:else name="Name2">
        <dgm:alg type="snake">
          <dgm:param type="grDir" val="tR"/>
          <dgm:param type="flowDir" val="row"/>
          <dgm:param type="off" val="off"/>
          <dgm:param type="bkpt" val="fixed"/>
          <dgm:param type="bkPtFixedVal" val="1"/>
        </dgm:alg>
      </dgm:else>
    </dgm:choose>
    <dgm:shape xmlns:r="http://schemas.openxmlformats.org/officeDocument/2006/relationships" r:blip="">
      <dgm:adjLst/>
    </dgm:shape>
    <dgm:choose name="Name3">
      <dgm:if name="Name4" func="var" arg="dir" op="equ" val="norm">
        <dgm:constrLst>
          <dgm:constr type="alignOff" forName="rootnode" val="0.48"/>
          <dgm:constr type="primFontSz" for="des" forName="ParentText" val="65"/>
          <dgm:constr type="primFontSz" for="des" forName="ChildText" refType="primFontSz" refFor="des" refForName="ParentText" op="lte"/>
          <dgm:constr type="w" for="ch" forName="composite" refType="w"/>
          <dgm:constr type="h" for="ch" forName="composite" refType="h"/>
          <dgm:constr type="sp" refType="h" refFor="ch" refForName="composite" op="equ" fact="-0.38"/>
        </dgm:constrLst>
      </dgm:if>
      <dgm:else name="Name5">
        <dgm:constrLst>
          <dgm:constr type="alignOff" forName="rootnode" val="0.48"/>
          <dgm:constr type="primFontSz" for="des" forName="ParentText" val="65"/>
          <dgm:constr type="primFontSz" for="des" forName="ChildText" refType="primFontSz" refFor="des" refForName="ParentText" op="lte"/>
          <dgm:constr type="w" for="ch" forName="composite" refType="w"/>
          <dgm:constr type="h" for="ch" forName="composite" refType="h"/>
          <dgm:constr type="sp" refType="h" refFor="ch" refForName="composite" op="equ" fact="-0.38"/>
        </dgm:constrLst>
      </dgm:else>
    </dgm:choose>
    <dgm:forEach name="nodesForEach" axis="ch" ptType="node">
      <dgm:layoutNode name="composite">
        <dgm:alg type="composite">
          <dgm:param type="ar" val="1.2439"/>
        </dgm:alg>
        <dgm:shape xmlns:r="http://schemas.openxmlformats.org/officeDocument/2006/relationships" r:blip="">
          <dgm:adjLst/>
        </dgm:shape>
        <dgm:choose name="Name6">
          <dgm:if name="Name7" func="var" arg="dir" op="equ" val="norm">
            <dgm:constrLst>
              <dgm:constr type="l" for="ch" forName="bentUpArrow1" refType="w" fact="0.07"/>
              <dgm:constr type="t" for="ch" forName="bentUpArrow1" refType="h" fact="0.524"/>
              <dgm:constr type="w" for="ch" forName="bentUpArrow1" refType="w" fact="0.3844"/>
              <dgm:constr type="h" for="ch" forName="bentUpArrow1" refType="h" fact="0.42"/>
              <dgm:constr type="l" for="ch" forName="ParentText" refType="w" fact="0"/>
              <dgm:constr type="t" for="ch" forName="ParentText" refType="h" fact="0"/>
              <dgm:constr type="w" for="ch" forName="ParentText" refType="w" fact="0.5684"/>
              <dgm:constr type="h" for="ch" forName="ParentText" refType="h" fact="0.4949"/>
              <dgm:constr type="l" for="ch" forName="ChildText" refType="w" refFor="ch" refForName="ParentText"/>
              <dgm:constr type="t" for="ch" forName="ChildText" refType="h" fact="0.05"/>
              <dgm:constr type="w" for="ch" forName="ChildText" refType="w" fact="0.4134"/>
              <dgm:constr type="h" for="ch" forName="ChildText" refType="h" fact="0.4"/>
              <dgm:constr type="l" for="ch" forName="FinalChildText" refType="w" refFor="ch" refForName="ParentText"/>
              <dgm:constr type="t" for="ch" forName="FinalChildText" refType="h" fact="0.05"/>
              <dgm:constr type="w" for="ch" forName="FinalChildText" refType="w" fact="0.4134"/>
              <dgm:constr type="h" for="ch" forName="FinalChildText" refType="h" fact="0.4"/>
            </dgm:constrLst>
          </dgm:if>
          <dgm:else name="Name8">
            <dgm:constrLst>
              <dgm:constr type="r" for="ch" forName="bentUpArrow1" refType="w" fact="0.97"/>
              <dgm:constr type="t" for="ch" forName="bentUpArrow1" refType="h" fact="0.524"/>
              <dgm:constr type="w" for="ch" forName="bentUpArrow1" refType="w" fact="0.3844"/>
              <dgm:constr type="h" for="ch" forName="bentUpArrow1" refType="h" fact="0.42"/>
              <dgm:constr type="l" for="ch" forName="ParentText" refType="w" fact="0.4316"/>
              <dgm:constr type="t" for="ch" forName="ParentText" refType="h" fact="0"/>
              <dgm:constr type="w" for="ch" forName="ParentText" refType="w" fact="0.5684"/>
              <dgm:constr type="h" for="ch" forName="ParentText" refType="h" fact="0.4949"/>
              <dgm:constr type="l" for="ch" forName="ChildText" refType="w" fact="0"/>
              <dgm:constr type="t" for="ch" forName="ChildText" refType="h" fact="0.05"/>
              <dgm:constr type="w" for="ch" forName="ChildText" refType="w" fact="0.4134"/>
              <dgm:constr type="h" for="ch" forName="ChildText" refType="h" fact="0.4"/>
              <dgm:constr type="l" for="ch" forName="FinalChildText" refType="w" fact="0"/>
              <dgm:constr type="t" for="ch" forName="FinalChildText" refType="h" fact="0.05"/>
              <dgm:constr type="w" for="ch" forName="FinalChildText" refType="w" fact="0.4134"/>
              <dgm:constr type="h" for="ch" forName="FinalChildText" refType="h" fact="0.4"/>
            </dgm:constrLst>
          </dgm:else>
        </dgm:choose>
        <dgm:choose name="Name9">
          <dgm:if name="Name10" axis="followSib" ptType="node" func="cnt" op="gte" val="1">
            <dgm:layoutNode name="bentUpArrow1" styleLbl="alignImgPlace1">
              <dgm:alg type="sp"/>
              <dgm:choose name="Name11">
                <dgm:if name="Name12" func="var" arg="dir" op="equ" val="norm">
                  <dgm:shape xmlns:r="http://schemas.openxmlformats.org/officeDocument/2006/relationships" rot="90" type="bentUpArrow" r:blip="">
                    <dgm:adjLst>
                      <dgm:adj idx="1" val="0.3284"/>
                      <dgm:adj idx="2" val="0.25"/>
                      <dgm:adj idx="3" val="0.3578"/>
                    </dgm:adjLst>
                  </dgm:shape>
                </dgm:if>
                <dgm:else name="Name13">
                  <dgm:shape xmlns:r="http://schemas.openxmlformats.org/officeDocument/2006/relationships" rot="180" type="bentArrow" r:blip="">
                    <dgm:adjLst>
                      <dgm:adj idx="1" val="0.3284"/>
                      <dgm:adj idx="2" val="0.25"/>
                      <dgm:adj idx="3" val="0.3578"/>
                      <dgm:adj idx="4" val="0"/>
                    </dgm:adjLst>
                  </dgm:shape>
                </dgm:else>
              </dgm:choose>
              <dgm:presOf/>
            </dgm:layoutNode>
          </dgm:if>
          <dgm:else name="Name14"/>
        </dgm:choose>
        <dgm:layoutNode name="ParentText" styleLbl="node1">
          <dgm:varLst>
            <dgm:chMax val="1"/>
            <dgm:chPref val="1"/>
            <dgm:bulletEnabled val="1"/>
          </dgm:varLst>
          <dgm:alg type="tx"/>
          <dgm:shape xmlns:r="http://schemas.openxmlformats.org/officeDocument/2006/relationships" type="roundRect" r:blip="">
            <dgm:adjLst>
              <dgm:adj idx="1" val="0.1667"/>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choose name="Name15">
          <dgm:if name="Name16" axis="followSib" ptType="node" func="cnt" op="equ" val="0">
            <dgm:choose name="Name17">
              <dgm:if name="Name18" axis="ch" ptType="node" func="cnt" op="gte" val="1">
                <dgm:layoutNode name="FinalChildText" styleLbl="revTx">
                  <dgm:varLst>
                    <dgm:chMax val="0"/>
                    <dgm:chPref val="0"/>
                    <dgm:bulletEnabled val="1"/>
                  </dgm:varLst>
                  <dgm:alg type="tx">
                    <dgm:param type="stBulletLvl" val="1"/>
                    <dgm:param type="txAnchorVertCh" val="mid"/>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9"/>
            </dgm:choose>
          </dgm:if>
          <dgm:else name="Name20">
            <dgm:layoutNode name="ChildText" styleLbl="revTx">
              <dgm:varLst>
                <dgm:chMax val="0"/>
                <dgm:chPref val="0"/>
                <dgm:bulletEnabled val="1"/>
              </dgm:varLst>
              <dgm:alg type="tx">
                <dgm:param type="stBulletLvl" val="1"/>
                <dgm:param type="txAnchorVertCh" val="mid"/>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ink/ink1.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39.7093" units="1/cm"/>
          <inkml:channelProperty channel="Y" name="resolution" value="39.79275" units="1/cm"/>
          <inkml:channelProperty channel="T" name="resolution" value="1" units="1/dev"/>
        </inkml:channelProperties>
      </inkml:inkSource>
      <inkml:timestamp xml:id="ts0" timeString="2023-10-17T18:58:56.760"/>
    </inkml:context>
    <inkml:brush xml:id="br0">
      <inkml:brushProperty name="width" value="0.05292" units="cm"/>
      <inkml:brushProperty name="height" value="0.05292" units="cm"/>
      <inkml:brushProperty name="color" value="#FFC000"/>
    </inkml:brush>
  </inkml:definitions>
  <inkml:trace contextRef="#ctx0" brushRef="#br0">14743 14427 0,'0'-35'100</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3/4/2026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6993746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104477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13576955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76544163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415288930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141861698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3/4/2026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697884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155271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3/4/2026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16602713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3/4/2026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9837014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3/4/2026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77494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3/4/2026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3918097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3/4/2026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7052296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2430131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1425439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9810032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4554685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p>
        </p:txBody>
      </p:sp>
    </p:spTree>
    <p:extLst>
      <p:ext uri="{BB962C8B-B14F-4D97-AF65-F5344CB8AC3E}">
        <p14:creationId xmlns:p14="http://schemas.microsoft.com/office/powerpoint/2010/main" val="301670963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42739079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23389971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18701804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a:t>Click icon to add picture</a:t>
            </a:r>
            <a:endParaRPr lang="id-ID"/>
          </a:p>
        </p:txBody>
      </p:sp>
    </p:spTree>
    <p:extLst>
      <p:ext uri="{BB962C8B-B14F-4D97-AF65-F5344CB8AC3E}">
        <p14:creationId xmlns:p14="http://schemas.microsoft.com/office/powerpoint/2010/main" val="34473871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a:t>Click icon to add picture</a:t>
            </a:r>
            <a:endParaRPr lang="id-ID"/>
          </a:p>
        </p:txBody>
      </p:sp>
    </p:spTree>
    <p:extLst>
      <p:ext uri="{BB962C8B-B14F-4D97-AF65-F5344CB8AC3E}">
        <p14:creationId xmlns:p14="http://schemas.microsoft.com/office/powerpoint/2010/main" val="20572250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40778620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xmlns=""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0449316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30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xmlns=""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5387787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49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42601288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9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xmlns=""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244034617"/>
      </p:ext>
    </p:extLst>
  </p:cSld>
  <p:clrMapOvr>
    <a:masterClrMapping/>
  </p:clrMapOvr>
  <mc:AlternateContent xmlns:mc="http://schemas.openxmlformats.org/markup-compatibility/2006" xmlns:p14="http://schemas.microsoft.com/office/powerpoint/2010/main">
    <mc:Choice Requires="p14">
      <p:transition spd="slow" p14:dur="3400" advTm="41776">
        <p14:reveal/>
      </p:transition>
    </mc:Choice>
    <mc:Fallback xmlns="">
      <p:transition spd="slow" advTm="41776">
        <p:fade/>
      </p:transition>
    </mc:Fallback>
  </mc:AlternateContent>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26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xmlns=""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355766406"/>
      </p:ext>
    </p:extLst>
  </p:cSld>
  <p:clrMapOvr>
    <a:masterClrMapping/>
  </p:clrMapOvr>
  <mc:AlternateContent xmlns:mc="http://schemas.openxmlformats.org/markup-compatibility/2006" xmlns:p14="http://schemas.microsoft.com/office/powerpoint/2010/main">
    <mc:Choice Requires="p14">
      <p:transition spd="slow" p14:dur="3400" advTm="41776">
        <p14:reveal/>
      </p:transition>
    </mc:Choice>
    <mc:Fallback xmlns="">
      <p:transition spd="slow" advTm="41776">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31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xmlns=""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94269065"/>
      </p:ext>
    </p:extLst>
  </p:cSld>
  <p:clrMapOvr>
    <a:masterClrMapping/>
  </p:clrMapOvr>
  <mc:AlternateContent xmlns:mc="http://schemas.openxmlformats.org/markup-compatibility/2006" xmlns:p14="http://schemas.microsoft.com/office/powerpoint/2010/main">
    <mc:Choice Requires="p14">
      <p:transition spd="slow" p14:dur="3400" advTm="41776">
        <p14:reveal/>
      </p:transition>
    </mc:Choice>
    <mc:Fallback xmlns="">
      <p:transition spd="slow" advTm="41776">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50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775110356"/>
      </p:ext>
    </p:extLst>
  </p:cSld>
  <p:clrMapOvr>
    <a:masterClrMapping/>
  </p:clrMapOvr>
  <mc:AlternateContent xmlns:mc="http://schemas.openxmlformats.org/markup-compatibility/2006" xmlns:p14="http://schemas.microsoft.com/office/powerpoint/2010/main">
    <mc:Choice Requires="p14">
      <p:transition spd="slow" p14:dur="3400" advTm="41776">
        <p14:reveal/>
      </p:transition>
    </mc:Choice>
    <mc:Fallback xmlns="">
      <p:transition spd="slow" advTm="41776">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10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xmlns=""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118900111"/>
      </p:ext>
    </p:extLst>
  </p:cSld>
  <p:clrMapOvr>
    <a:masterClrMapping/>
  </p:clrMapOvr>
  <mc:AlternateContent xmlns:mc="http://schemas.openxmlformats.org/markup-compatibility/2006" xmlns:p14="http://schemas.microsoft.com/office/powerpoint/2010/main">
    <mc:Choice Requires="p14">
      <p:transition spd="slow" p14:dur="3400" advTm="41776">
        <p14:reveal/>
      </p:transition>
    </mc:Choice>
    <mc:Fallback xmlns="">
      <p:transition spd="slow" advTm="41776">
        <p:fade/>
      </p:transition>
    </mc:Fallback>
  </mc:AlternateContent>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27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xmlns=""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43494513"/>
      </p:ext>
    </p:extLst>
  </p:cSld>
  <p:clrMapOvr>
    <a:masterClrMapping/>
  </p:clrMapOvr>
  <mc:AlternateContent xmlns:mc="http://schemas.openxmlformats.org/markup-compatibility/2006" xmlns:p14="http://schemas.microsoft.com/office/powerpoint/2010/main">
    <mc:Choice Requires="p14">
      <p:transition spd="slow" p14:dur="3400" advTm="41776">
        <p14:reveal/>
      </p:transition>
    </mc:Choice>
    <mc:Fallback xmlns="">
      <p:transition spd="slow" advTm="41776">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32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xmlns=""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513786274"/>
      </p:ext>
    </p:extLst>
  </p:cSld>
  <p:clrMapOvr>
    <a:masterClrMapping/>
  </p:clrMapOvr>
  <mc:AlternateContent xmlns:mc="http://schemas.openxmlformats.org/markup-compatibility/2006" xmlns:p14="http://schemas.microsoft.com/office/powerpoint/2010/main">
    <mc:Choice Requires="p14">
      <p:transition spd="slow" p14:dur="3400" advTm="41776">
        <p14:reveal/>
      </p:transition>
    </mc:Choice>
    <mc:Fallback xmlns="">
      <p:transition spd="slow" advTm="41776">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51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302458724"/>
      </p:ext>
    </p:extLst>
  </p:cSld>
  <p:clrMapOvr>
    <a:masterClrMapping/>
  </p:clrMapOvr>
  <mc:AlternateContent xmlns:mc="http://schemas.openxmlformats.org/markup-compatibility/2006" xmlns:p14="http://schemas.microsoft.com/office/powerpoint/2010/main">
    <mc:Choice Requires="p14">
      <p:transition spd="slow" p14:dur="3400" advTm="41776">
        <p14:reveal/>
      </p:transition>
    </mc:Choice>
    <mc:Fallback xmlns="">
      <p:transition spd="slow" advTm="41776">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28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xmlns=""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9577954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34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xmlns=""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556962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35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xmlns=""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33.xml><?xml version="1.0" encoding="utf-8"?>
<p:sldLayout xmlns:a="http://schemas.openxmlformats.org/drawingml/2006/main" xmlns:r="http://schemas.openxmlformats.org/officeDocument/2006/relationships" xmlns:p="http://schemas.openxmlformats.org/presentationml/2006/main" userDrawn="1">
  <p:cSld name="36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xmlns=""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34" Type="http://schemas.openxmlformats.org/officeDocument/2006/relationships/theme" Target="../theme/theme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3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3/4/2026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127107827"/>
      </p:ext>
    </p:extLst>
  </p:cSld>
  <p:clrMap bg1="lt1" tx1="dk1" bg2="lt2" tx2="dk2" accent1="accent1" accent2="accent2" accent3="accent3" accent4="accent4" accent5="accent5" accent6="accent6" hlink="hlink" folHlink="folHlink"/>
  <p:sldLayoutIdLst>
    <p:sldLayoutId id="2147483702" r:id="rId1"/>
    <p:sldLayoutId id="2147483703" r:id="rId2"/>
    <p:sldLayoutId id="2147483704" r:id="rId3"/>
    <p:sldLayoutId id="2147483705" r:id="rId4"/>
    <p:sldLayoutId id="2147483706" r:id="rId5"/>
    <p:sldLayoutId id="2147483707" r:id="rId6"/>
    <p:sldLayoutId id="2147483708" r:id="rId7"/>
    <p:sldLayoutId id="2147483709" r:id="rId8"/>
    <p:sldLayoutId id="2147483710" r:id="rId9"/>
    <p:sldLayoutId id="2147483711" r:id="rId10"/>
    <p:sldLayoutId id="2147483712" r:id="rId11"/>
    <p:sldLayoutId id="2147483713" r:id="rId12"/>
    <p:sldLayoutId id="2147483714" r:id="rId13"/>
    <p:sldLayoutId id="2147483715" r:id="rId14"/>
    <p:sldLayoutId id="2147483716" r:id="rId15"/>
    <p:sldLayoutId id="2147483717" r:id="rId16"/>
    <p:sldLayoutId id="2147483718" r:id="rId17"/>
    <p:sldLayoutId id="2147483719" r:id="rId18"/>
    <p:sldLayoutId id="2147483687" r:id="rId19"/>
    <p:sldLayoutId id="2147483688" r:id="rId20"/>
    <p:sldLayoutId id="2147483689" r:id="rId21"/>
    <p:sldLayoutId id="2147483690" r:id="rId22"/>
    <p:sldLayoutId id="2147483691" r:id="rId23"/>
    <p:sldLayoutId id="2147483692" r:id="rId24"/>
    <p:sldLayoutId id="2147483693" r:id="rId25"/>
    <p:sldLayoutId id="2147483694" r:id="rId26"/>
    <p:sldLayoutId id="2147483695" r:id="rId27"/>
    <p:sldLayoutId id="2147483696" r:id="rId28"/>
    <p:sldLayoutId id="2147483697" r:id="rId29"/>
    <p:sldLayoutId id="2147483698" r:id="rId30"/>
    <p:sldLayoutId id="2147483699" r:id="rId31"/>
    <p:sldLayoutId id="2147483662" r:id="rId32"/>
    <p:sldLayoutId id="2147483664" r:id="rId3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4.xml"/><Relationship Id="rId1" Type="http://schemas.openxmlformats.org/officeDocument/2006/relationships/slideLayout" Target="../slideLayouts/slideLayout13.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customXml" Target="../ink/ink1.xml"/><Relationship Id="rId1" Type="http://schemas.openxmlformats.org/officeDocument/2006/relationships/slideLayout" Target="../slideLayouts/slideLayout14.xml"/><Relationship Id="rId11" Type="http://schemas.openxmlformats.org/officeDocument/2006/relationships/image" Target="../media/image2.png"/><Relationship Id="rId10" Type="http://schemas.openxmlformats.org/officeDocument/2006/relationships/image" Target="../media/image7.jpg"/><Relationship Id="rId9" Type="http://schemas.openxmlformats.org/officeDocument/2006/relationships/image" Target="../media/image10.png"/></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8.jp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9.jp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1.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2.jp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3.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4.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5.xml"/><Relationship Id="rId1" Type="http://schemas.openxmlformats.org/officeDocument/2006/relationships/slideLayout" Target="../slideLayouts/slideLayout14.xml"/><Relationship Id="rId4" Type="http://schemas.openxmlformats.org/officeDocument/2006/relationships/image" Target="../media/image2.png"/></Relationships>
</file>

<file path=ppt/slides/_rels/slide2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6.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7.jp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14.xml"/><Relationship Id="rId1" Type="http://schemas.openxmlformats.org/officeDocument/2006/relationships/tags" Target="../tags/tag1.xml"/></Relationships>
</file>

<file path=ppt/slides/_rels/slide38.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6.xml"/><Relationship Id="rId1" Type="http://schemas.openxmlformats.org/officeDocument/2006/relationships/slideLayout" Target="../slideLayouts/slideLayout13.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39.xml.rels><?xml version="1.0" encoding="UTF-8" standalone="yes"?>
<Relationships xmlns="http://schemas.openxmlformats.org/package/2006/relationships"><Relationship Id="rId3" Type="http://schemas.openxmlformats.org/officeDocument/2006/relationships/hyperlink" Target="https://drive.uqu.edu.sa/_/ezosrah/files" TargetMode="External"/><Relationship Id="rId2" Type="http://schemas.openxmlformats.org/officeDocument/2006/relationships/hyperlink" Target="https://drasah.com/Description.aspx?id=6303" TargetMode="External"/><Relationship Id="rId1" Type="http://schemas.openxmlformats.org/officeDocument/2006/relationships/slideLayout" Target="../slideLayouts/slideLayout14.xml"/><Relationship Id="rId5" Type="http://schemas.openxmlformats.org/officeDocument/2006/relationships/image" Target="../media/image2.png"/><Relationship Id="rId4" Type="http://schemas.openxmlformats.org/officeDocument/2006/relationships/hyperlink" Target="https://drasah.com/Description.aspx?id=6308" TargetMode="External"/></Relationships>
</file>

<file path=ppt/slides/_rels/slide40.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jpeg"/><Relationship Id="rId1" Type="http://schemas.openxmlformats.org/officeDocument/2006/relationships/slideLayout" Target="../slideLayouts/slideLayout17.xml"/><Relationship Id="rId6" Type="http://schemas.openxmlformats.org/officeDocument/2006/relationships/image" Target="../media/image22.png"/><Relationship Id="rId5" Type="http://schemas.openxmlformats.org/officeDocument/2006/relationships/image" Target="../media/image21.png"/><Relationship Id="rId4" Type="http://schemas.openxmlformats.org/officeDocument/2006/relationships/image" Target="../media/image2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 name="TextBox 45"/>
          <p:cNvSpPr txBox="1"/>
          <p:nvPr/>
        </p:nvSpPr>
        <p:spPr>
          <a:xfrm>
            <a:off x="1105122" y="5371453"/>
            <a:ext cx="1098378" cy="400110"/>
          </a:xfrm>
          <a:prstGeom prst="rect">
            <a:avLst/>
          </a:prstGeom>
          <a:noFill/>
        </p:spPr>
        <p:txBody>
          <a:bodyPr wrap="non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Segoe UI" panose="020B0502040204020203" pitchFamily="34" charset="0"/>
                <a:cs typeface="Segoe UI" panose="020B0502040204020203" pitchFamily="34" charset="0"/>
              </a:rPr>
              <a:t>ELD</a:t>
            </a:r>
            <a:r>
              <a:rPr kumimoji="0" lang="ar-JO" sz="2000" b="0" i="0" u="none" strike="noStrike" kern="1200" cap="none" spc="0" normalizeH="0" baseline="0" noProof="0" dirty="0">
                <a:ln>
                  <a:noFill/>
                </a:ln>
                <a:solidFill>
                  <a:prstClr val="black"/>
                </a:solidFill>
                <a:effectLst/>
                <a:uLnTx/>
                <a:uFillTx/>
                <a:latin typeface="Segoe UI" panose="020B0502040204020203" pitchFamily="34" charset="0"/>
                <a:cs typeface="Segoe UI" panose="020B0502040204020203" pitchFamily="34" charset="0"/>
              </a:rPr>
              <a:t> </a:t>
            </a:r>
            <a:r>
              <a:rPr kumimoji="0" lang="en-US" sz="2000" b="0" i="0" u="none" strike="noStrike" kern="1200" cap="none" spc="0" normalizeH="0" baseline="0" noProof="0" dirty="0">
                <a:ln>
                  <a:noFill/>
                </a:ln>
                <a:solidFill>
                  <a:prstClr val="black"/>
                </a:solidFill>
                <a:effectLst/>
                <a:uLnTx/>
                <a:uFillTx/>
                <a:latin typeface="Segoe UI" panose="020B0502040204020203" pitchFamily="34" charset="0"/>
                <a:cs typeface="Segoe UI" panose="020B0502040204020203" pitchFamily="34" charset="0"/>
              </a:rPr>
              <a:t>721</a:t>
            </a:r>
          </a:p>
        </p:txBody>
      </p:sp>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2718" y="131914"/>
            <a:ext cx="2591822" cy="1210204"/>
          </a:xfrm>
          <a:prstGeom prst="rect">
            <a:avLst/>
          </a:prstGeom>
        </p:spPr>
      </p:pic>
      <p:sp>
        <p:nvSpPr>
          <p:cNvPr id="5" name="Oval 4">
            <a:extLst>
              <a:ext uri="{FF2B5EF4-FFF2-40B4-BE49-F238E27FC236}">
                <a16:creationId xmlns:a16="http://schemas.microsoft.com/office/drawing/2014/main" xmlns="" id="{9668F59B-36C0-6B99-0D61-749CAE6FAB16}"/>
              </a:ext>
            </a:extLst>
          </p:cNvPr>
          <p:cNvSpPr/>
          <p:nvPr/>
        </p:nvSpPr>
        <p:spPr>
          <a:xfrm>
            <a:off x="6394960" y="127460"/>
            <a:ext cx="5797040" cy="6603079"/>
          </a:xfrm>
          <a:prstGeom prst="ellipse">
            <a:avLst/>
          </a:prstGeom>
          <a:blipFill>
            <a:blip r:embed="rId4"/>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 name="TextBox 6">
            <a:extLst>
              <a:ext uri="{FF2B5EF4-FFF2-40B4-BE49-F238E27FC236}">
                <a16:creationId xmlns:a16="http://schemas.microsoft.com/office/drawing/2014/main" xmlns="" id="{62B7B105-14EE-5700-F788-BEF7A5DF221C}"/>
              </a:ext>
            </a:extLst>
          </p:cNvPr>
          <p:cNvSpPr txBox="1"/>
          <p:nvPr/>
        </p:nvSpPr>
        <p:spPr>
          <a:xfrm>
            <a:off x="767040" y="2156173"/>
            <a:ext cx="5405775" cy="2215991"/>
          </a:xfrm>
          <a:prstGeom prst="rect">
            <a:avLst/>
          </a:prstGeom>
          <a:noFill/>
        </p:spPr>
        <p:txBody>
          <a:bodyPr wrap="square">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altLang="en-US" sz="3200" b="0" i="0" u="none" strike="noStrike" kern="1200" cap="none" spc="0" normalizeH="0" baseline="0" noProof="0" dirty="0">
                <a:ln>
                  <a:noFill/>
                </a:ln>
                <a:solidFill>
                  <a:srgbClr val="00B0F0"/>
                </a:solidFill>
                <a:effectLst/>
                <a:uLnTx/>
                <a:uFillTx/>
                <a:latin typeface="Segoe UI" panose="020B0502040204020203" pitchFamily="34" charset="0"/>
                <a:cs typeface="Segoe UI" panose="020B0502040204020203" pitchFamily="34" charset="0"/>
              </a:rPr>
              <a:t>Education policy</a:t>
            </a:r>
          </a:p>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ar-JO" altLang="en-US" sz="3200" b="1" i="0" u="none" strike="noStrike" kern="1200" cap="none" spc="0" normalizeH="0" baseline="0" noProof="0" dirty="0">
              <a:ln>
                <a:noFill/>
              </a:ln>
              <a:solidFill>
                <a:srgbClr val="00B0F0"/>
              </a:solidFill>
              <a:effectLst/>
              <a:uLnTx/>
              <a:uFillTx/>
              <a:latin typeface="Segoe UI" panose="020B0502040204020203" pitchFamily="34" charset="0"/>
              <a:cs typeface="Segoe UI" panose="020B0502040204020203" pitchFamily="34" charset="0"/>
            </a:endParaRP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ar-JO" altLang="en-US" sz="3200" b="1" i="0" u="none" strike="noStrike" kern="1200" cap="none" spc="0" normalizeH="0" baseline="0" noProof="0" dirty="0">
                <a:ln>
                  <a:noFill/>
                </a:ln>
                <a:solidFill>
                  <a:srgbClr val="00B0F0"/>
                </a:solidFill>
                <a:effectLst/>
                <a:uLnTx/>
                <a:uFillTx/>
                <a:latin typeface="Segoe UI" panose="020B0502040204020203" pitchFamily="34" charset="0"/>
                <a:cs typeface="Segoe UI" panose="020B0502040204020203" pitchFamily="34" charset="0"/>
              </a:rPr>
              <a:t>سياسات التعليم</a:t>
            </a:r>
            <a:endParaRPr kumimoji="0" lang="en-US" altLang="en-US" sz="3200" b="1" i="0" u="none" strike="noStrike" kern="1200" cap="none" spc="0" normalizeH="0" baseline="0" noProof="0" dirty="0">
              <a:ln>
                <a:noFill/>
              </a:ln>
              <a:solidFill>
                <a:srgbClr val="00B0F0"/>
              </a:solidFill>
              <a:effectLst/>
              <a:uLnTx/>
              <a:uFillTx/>
              <a:latin typeface="Segoe UI" panose="020B0502040204020203" pitchFamily="34" charset="0"/>
              <a:cs typeface="Segoe UI" panose="020B0502040204020203" pitchFamily="34" charset="0"/>
            </a:endParaRPr>
          </a:p>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ar-JO" altLang="en-US" sz="1800" b="1" i="0" u="none" strike="noStrike" kern="1200" cap="none" spc="0" normalizeH="0" baseline="0" noProof="0" dirty="0">
              <a:ln>
                <a:noFill/>
              </a:ln>
              <a:solidFill>
                <a:srgbClr val="00B0F0"/>
              </a:solidFill>
              <a:effectLst/>
              <a:uLnTx/>
              <a:uFillTx/>
              <a:latin typeface="Segoe UI" panose="020B0502040204020203" pitchFamily="34" charset="0"/>
              <a:cs typeface="Segoe UI" panose="020B0502040204020203" pitchFamily="34" charset="0"/>
            </a:endParaRP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Segoe UI" panose="020B0502040204020203" pitchFamily="34" charset="0"/>
                <a:cs typeface="Segoe UI" panose="020B0502040204020203" pitchFamily="34" charset="0"/>
              </a:rPr>
              <a:t>Prepared by Dr. </a:t>
            </a:r>
            <a:r>
              <a:rPr kumimoji="0" lang="en-US" sz="2400" b="1" i="0" u="none" strike="noStrike" kern="1200" cap="none" spc="0" normalizeH="0" baseline="0" noProof="0" dirty="0" err="1">
                <a:ln>
                  <a:noFill/>
                </a:ln>
                <a:solidFill>
                  <a:prstClr val="black"/>
                </a:solidFill>
                <a:effectLst/>
                <a:uLnTx/>
                <a:uFillTx/>
                <a:latin typeface="Segoe UI" panose="020B0502040204020203" pitchFamily="34" charset="0"/>
                <a:cs typeface="Segoe UI" panose="020B0502040204020203" pitchFamily="34" charset="0"/>
              </a:rPr>
              <a:t>Eman</a:t>
            </a:r>
            <a:r>
              <a:rPr kumimoji="0" lang="en-US" sz="2400" b="1" i="0" u="none" strike="noStrike" kern="1200" cap="none" spc="0" normalizeH="0" baseline="0" noProof="0" dirty="0">
                <a:ln>
                  <a:noFill/>
                </a:ln>
                <a:solidFill>
                  <a:prstClr val="black"/>
                </a:solidFill>
                <a:effectLst/>
                <a:uLnTx/>
                <a:uFillTx/>
                <a:latin typeface="Segoe UI" panose="020B0502040204020203" pitchFamily="34" charset="0"/>
                <a:cs typeface="Segoe UI" panose="020B0502040204020203" pitchFamily="34" charset="0"/>
              </a:rPr>
              <a:t> almasri</a:t>
            </a:r>
          </a:p>
        </p:txBody>
      </p:sp>
      <p:sp>
        <p:nvSpPr>
          <p:cNvPr id="8" name="Rectangle: Rounded Corners 7">
            <a:extLst>
              <a:ext uri="{FF2B5EF4-FFF2-40B4-BE49-F238E27FC236}">
                <a16:creationId xmlns:a16="http://schemas.microsoft.com/office/drawing/2014/main" xmlns="" id="{33AEECB3-E0F7-4421-F795-40810415BE20}"/>
              </a:ext>
            </a:extLst>
          </p:cNvPr>
          <p:cNvSpPr/>
          <p:nvPr/>
        </p:nvSpPr>
        <p:spPr>
          <a:xfrm>
            <a:off x="696430" y="6000750"/>
            <a:ext cx="3156175"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ar-JO" sz="1800" b="1" i="0" u="none" strike="noStrike" kern="1200" cap="none" spc="0" normalizeH="0" baseline="0" noProof="0" dirty="0">
                <a:ln>
                  <a:noFill/>
                </a:ln>
                <a:solidFill>
                  <a:prstClr val="white"/>
                </a:solidFill>
                <a:effectLst/>
                <a:uLnTx/>
                <a:uFillTx/>
                <a:latin typeface="Segoe UI" panose="020B0502040204020203" pitchFamily="34" charset="0"/>
                <a:cs typeface="Segoe UI" panose="020B0502040204020203" pitchFamily="34" charset="0"/>
              </a:rPr>
              <a:t>المحاضرة </a:t>
            </a:r>
            <a:r>
              <a:rPr lang="ar-JO" b="1" dirty="0">
                <a:solidFill>
                  <a:prstClr val="white"/>
                </a:solidFill>
                <a:latin typeface="Segoe UI" panose="020B0502040204020203" pitchFamily="34" charset="0"/>
                <a:cs typeface="Segoe UI" panose="020B0502040204020203" pitchFamily="34" charset="0"/>
              </a:rPr>
              <a:t> السادسة</a:t>
            </a:r>
            <a:endParaRPr kumimoji="0" lang="en-US" sz="1800" b="1" i="0" u="none" strike="noStrike" kern="1200" cap="none" spc="0" normalizeH="0" baseline="0" noProof="0" dirty="0">
              <a:ln>
                <a:noFill/>
              </a:ln>
              <a:solidFill>
                <a:prstClr val="white"/>
              </a:solidFill>
              <a:effectLst/>
              <a:uLnTx/>
              <a:uFillTx/>
              <a:latin typeface="Segoe UI" panose="020B0502040204020203" pitchFamily="34" charset="0"/>
              <a:cs typeface="Segoe UI" panose="020B0502040204020203"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54631"/>
    </mc:Choice>
    <mc:Fallback xmlns="">
      <p:transition spd="slow" advTm="54631"/>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42560"/>
            <a:ext cx="12663752" cy="7053944"/>
          </a:xfrm>
          <a:prstGeom prst="rect">
            <a:avLst/>
          </a:prstGeom>
        </p:spPr>
      </p:pic>
      <p:sp>
        <p:nvSpPr>
          <p:cNvPr id="2" name="Rectangle: Single Corner Rounded 1"/>
          <p:cNvSpPr/>
          <p:nvPr/>
        </p:nvSpPr>
        <p:spPr>
          <a:xfrm flipV="1">
            <a:off x="-64317" y="-43542"/>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4538783"/>
          </a:xfrm>
        </p:spPr>
      </p:pic>
      <p:sp>
        <p:nvSpPr>
          <p:cNvPr id="10" name="Rectangle: Rounded Corners 9"/>
          <p:cNvSpPr/>
          <p:nvPr/>
        </p:nvSpPr>
        <p:spPr>
          <a:xfrm>
            <a:off x="2314596" y="5109479"/>
            <a:ext cx="7476931" cy="529167"/>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ar-JO" sz="2400" b="1" i="0" u="none" strike="noStrike" kern="1200" cap="none" spc="0" normalizeH="0" baseline="0" noProof="0" dirty="0">
              <a:ln>
                <a:noFill/>
              </a:ln>
              <a:solidFill>
                <a:prstClr val="black"/>
              </a:solidFill>
              <a:effectLst/>
              <a:uLnTx/>
              <a:uFillTx/>
              <a:latin typeface="Segoe UI" panose="020B0502040204020203" pitchFamily="34" charset="0"/>
              <a:cs typeface="Segoe UI" panose="020B0502040204020203" pitchFamily="34" charset="0"/>
            </a:endParaRP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ar-JO" sz="2000" b="1" i="0" u="none" strike="noStrike" kern="1200" cap="none" spc="0" normalizeH="0" baseline="0" noProof="0" dirty="0">
                <a:ln>
                  <a:noFill/>
                </a:ln>
                <a:solidFill>
                  <a:prstClr val="black"/>
                </a:solidFill>
                <a:effectLst/>
                <a:uLnTx/>
                <a:uFillTx/>
                <a:latin typeface="Segoe UI" panose="020B0502040204020203" pitchFamily="34" charset="0"/>
                <a:cs typeface="Segoe UI" panose="020B0502040204020203" pitchFamily="34" charset="0"/>
              </a:rPr>
              <a:t>مؤسسات صنع السياسات التعليمية</a:t>
            </a:r>
          </a:p>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prstClr val="black"/>
              </a:solidFill>
              <a:effectLst/>
              <a:uLnTx/>
              <a:uFillTx/>
              <a:latin typeface="Segoe UI" panose="020B0502040204020203" pitchFamily="34" charset="0"/>
              <a:cs typeface="Segoe UI" panose="020B0502040204020203" pitchFamily="34" charset="0"/>
            </a:endParaRPr>
          </a:p>
        </p:txBody>
      </p:sp>
      <p:sp>
        <p:nvSpPr>
          <p:cNvPr id="12" name="TextBox 11"/>
          <p:cNvSpPr txBox="1"/>
          <p:nvPr/>
        </p:nvSpPr>
        <p:spPr>
          <a:xfrm>
            <a:off x="665065" y="6171704"/>
            <a:ext cx="4886463" cy="523220"/>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Dr. </a:t>
            </a:r>
            <a:r>
              <a:rPr kumimoji="0" lang="en-US" sz="2800" b="1" i="0" u="none" strike="noStrike" kern="1200" cap="none" spc="0" normalizeH="0" baseline="0" noProof="0" dirty="0" err="1">
                <a:ln>
                  <a:noFill/>
                </a:ln>
                <a:solidFill>
                  <a:srgbClr val="00B0F0"/>
                </a:solidFill>
                <a:effectLst/>
                <a:uLnTx/>
                <a:uFillTx/>
                <a:latin typeface="Alexandria" pitchFamily="2" charset="-78"/>
                <a:ea typeface="+mn-ea"/>
                <a:cs typeface="Alexandria" pitchFamily="2" charset="-78"/>
              </a:rPr>
              <a:t>Eman</a:t>
            </a:r>
            <a:r>
              <a:rPr kumimoji="0" lang="en-US" sz="28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 </a:t>
            </a:r>
            <a:r>
              <a:rPr kumimoji="0" lang="en-US" sz="2800" b="1" i="0" u="none" strike="noStrike" kern="1200" cap="none" spc="0" normalizeH="0" baseline="0" noProof="0" dirty="0" err="1">
                <a:ln>
                  <a:noFill/>
                </a:ln>
                <a:solidFill>
                  <a:srgbClr val="00B0F0"/>
                </a:solidFill>
                <a:effectLst/>
                <a:uLnTx/>
                <a:uFillTx/>
                <a:latin typeface="Alexandria" pitchFamily="2" charset="-78"/>
                <a:ea typeface="+mn-ea"/>
                <a:cs typeface="Alexandria" pitchFamily="2" charset="-78"/>
              </a:rPr>
              <a:t>ALmasri</a:t>
            </a:r>
            <a:endParaRPr kumimoji="0" lang="en-US" sz="28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endParaRPr>
          </a:p>
        </p:txBody>
      </p:sp>
      <p:sp>
        <p:nvSpPr>
          <p:cNvPr id="13" name="TextBox 12"/>
          <p:cNvSpPr txBox="1"/>
          <p:nvPr/>
        </p:nvSpPr>
        <p:spPr>
          <a:xfrm>
            <a:off x="604769" y="5803905"/>
            <a:ext cx="4886463" cy="461665"/>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xmlns="" id="{5B962E94-61A0-15B1-8A77-96564295E7AC}"/>
              </a:ext>
            </a:extLst>
          </p:cNvPr>
          <p:cNvSpPr txBox="1"/>
          <p:nvPr/>
        </p:nvSpPr>
        <p:spPr>
          <a:xfrm>
            <a:off x="8047703" y="3013501"/>
            <a:ext cx="4144297" cy="1138773"/>
          </a:xfrm>
          <a:prstGeom prst="rect">
            <a:avLst/>
          </a:prstGeom>
          <a:noFill/>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ar-JO" altLang="en-US" sz="2000" b="1" i="0" u="none" strike="noStrike" kern="1200" cap="none" spc="0" normalizeH="0" baseline="0" noProof="0" dirty="0">
                <a:ln>
                  <a:noFill/>
                </a:ln>
                <a:solidFill>
                  <a:srgbClr val="00B0F0"/>
                </a:solidFill>
                <a:effectLst/>
                <a:uLnTx/>
                <a:uFillTx/>
                <a:latin typeface="Segoe UI" panose="020B0502040204020203" pitchFamily="34" charset="0"/>
                <a:cs typeface="Segoe UI" panose="020B0502040204020203" pitchFamily="34" charset="0"/>
              </a:rPr>
              <a:t>ماجستير القيادة التربوية</a:t>
            </a:r>
            <a:endParaRPr kumimoji="0" lang="en-US" altLang="en-US" sz="2000" b="1" i="0" u="none" strike="noStrike" kern="1200" cap="none" spc="0" normalizeH="0" baseline="0" noProof="0" dirty="0">
              <a:ln>
                <a:noFill/>
              </a:ln>
              <a:solidFill>
                <a:srgbClr val="00B0F0"/>
              </a:solidFill>
              <a:effectLst/>
              <a:uLnTx/>
              <a:uFillTx/>
              <a:latin typeface="Segoe UI" panose="020B0502040204020203" pitchFamily="34" charset="0"/>
              <a:cs typeface="Segoe UI" panose="020B0502040204020203" pitchFamily="34" charset="0"/>
            </a:endParaRP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altLang="en-US" sz="2400" b="1" i="0" u="none" strike="noStrike" kern="1200" cap="none" spc="0" normalizeH="0" baseline="0" noProof="0" dirty="0">
                <a:ln>
                  <a:noFill/>
                </a:ln>
                <a:solidFill>
                  <a:srgbClr val="00B0F0"/>
                </a:solidFill>
                <a:effectLst/>
                <a:uLnTx/>
                <a:uFillTx/>
                <a:latin typeface="Segoe UI" panose="020B0502040204020203" pitchFamily="34" charset="0"/>
                <a:cs typeface="Segoe UI" panose="020B0502040204020203" pitchFamily="34" charset="0"/>
              </a:rPr>
              <a:t>Education policy</a:t>
            </a:r>
            <a:endParaRPr kumimoji="0" lang="ar-JO" altLang="en-US" sz="2400" b="1" i="0" u="none" strike="noStrike" kern="1200" cap="none" spc="0" normalizeH="0" baseline="0" noProof="0" dirty="0">
              <a:ln>
                <a:noFill/>
              </a:ln>
              <a:solidFill>
                <a:srgbClr val="00B0F0"/>
              </a:solidFill>
              <a:effectLst/>
              <a:uLnTx/>
              <a:uFillTx/>
              <a:latin typeface="Segoe UI" panose="020B0502040204020203" pitchFamily="34" charset="0"/>
              <a:cs typeface="Segoe UI" panose="020B0502040204020203" pitchFamily="34" charset="0"/>
            </a:endParaRP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ar-JO" altLang="en-US" sz="2400" b="1" i="0" u="none" strike="noStrike" kern="1200" cap="none" spc="0" normalizeH="0" baseline="0" noProof="0" dirty="0">
                <a:ln>
                  <a:noFill/>
                </a:ln>
                <a:solidFill>
                  <a:srgbClr val="00B0F0"/>
                </a:solidFill>
                <a:effectLst/>
                <a:uLnTx/>
                <a:uFillTx/>
                <a:latin typeface="Segoe UI" panose="020B0502040204020203" pitchFamily="34" charset="0"/>
                <a:cs typeface="Segoe UI" panose="020B0502040204020203" pitchFamily="34" charset="0"/>
              </a:rPr>
              <a:t>سياسات التعليم</a:t>
            </a:r>
            <a:endParaRPr kumimoji="0" lang="en-US" altLang="en-US" sz="2400" b="1" i="0" u="none" strike="noStrike" kern="1200" cap="none" spc="0" normalizeH="0" baseline="0" noProof="0" dirty="0">
              <a:ln>
                <a:noFill/>
              </a:ln>
              <a:solidFill>
                <a:srgbClr val="00B0F0"/>
              </a:solidFill>
              <a:effectLst/>
              <a:uLnTx/>
              <a:uFillTx/>
              <a:latin typeface="Segoe UI" panose="020B0502040204020203" pitchFamily="34" charset="0"/>
              <a:cs typeface="Segoe UI" panose="020B0502040204020203" pitchFamily="34" charset="0"/>
            </a:endParaRPr>
          </a:p>
        </p:txBody>
      </p:sp>
      <p:sp>
        <p:nvSpPr>
          <p:cNvPr id="8" name="TextBox 7">
            <a:extLst>
              <a:ext uri="{FF2B5EF4-FFF2-40B4-BE49-F238E27FC236}">
                <a16:creationId xmlns:a16="http://schemas.microsoft.com/office/drawing/2014/main" xmlns="" id="{D7EC08C9-3499-B9E4-EAAE-C6C4D6CCE6D9}"/>
              </a:ext>
            </a:extLst>
          </p:cNvPr>
          <p:cNvSpPr txBox="1"/>
          <p:nvPr/>
        </p:nvSpPr>
        <p:spPr>
          <a:xfrm>
            <a:off x="646472" y="5189220"/>
            <a:ext cx="1521570" cy="400110"/>
          </a:xfrm>
          <a:prstGeom prst="rect">
            <a:avLst/>
          </a:prstGeom>
          <a:noFill/>
        </p:spPr>
        <p:txBody>
          <a:bodyPr wrap="non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Segoe UI" panose="020B0502040204020203" pitchFamily="34" charset="0"/>
                <a:cs typeface="Segoe UI" panose="020B0502040204020203" pitchFamily="34" charset="0"/>
              </a:rPr>
              <a:t>ELD721 </a:t>
            </a:r>
            <a:r>
              <a:rPr kumimoji="0" lang="ar-JO" sz="2000" b="0" i="0" u="none" strike="noStrike" kern="1200" cap="none" spc="0" normalizeH="0" baseline="0" noProof="0" dirty="0">
                <a:ln>
                  <a:noFill/>
                </a:ln>
                <a:solidFill>
                  <a:prstClr val="black"/>
                </a:solidFill>
                <a:effectLst/>
                <a:uLnTx/>
                <a:uFillTx/>
                <a:latin typeface="Segoe UI" panose="020B0502040204020203" pitchFamily="34" charset="0"/>
                <a:cs typeface="Segoe UI" panose="020B0502040204020203" pitchFamily="34" charset="0"/>
              </a:rPr>
              <a:t>      </a:t>
            </a:r>
            <a:endParaRPr kumimoji="0" lang="en-US" sz="2000" b="0" i="0" u="none" strike="noStrike" kern="1200" cap="none" spc="0" normalizeH="0" baseline="0" noProof="0" dirty="0">
              <a:ln>
                <a:noFill/>
              </a:ln>
              <a:solidFill>
                <a:prstClr val="black"/>
              </a:solidFill>
              <a:effectLst/>
              <a:uLnTx/>
              <a:uFillTx/>
              <a:latin typeface="Segoe UI" panose="020B0502040204020203" pitchFamily="34" charset="0"/>
              <a:cs typeface="Segoe UI" panose="020B0502040204020203" pitchFamily="34" charset="0"/>
            </a:endParaRPr>
          </a:p>
        </p:txBody>
      </p:sp>
      <p:sp>
        <p:nvSpPr>
          <p:cNvPr id="9" name="Rectangle 8">
            <a:extLst>
              <a:ext uri="{FF2B5EF4-FFF2-40B4-BE49-F238E27FC236}">
                <a16:creationId xmlns:a16="http://schemas.microsoft.com/office/drawing/2014/main" xmlns="" id="{D617676B-6832-0ECE-484F-86E9ED0D1404}"/>
              </a:ext>
            </a:extLst>
          </p:cNvPr>
          <p:cNvSpPr/>
          <p:nvPr/>
        </p:nvSpPr>
        <p:spPr>
          <a:xfrm>
            <a:off x="10707328" y="140950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ar-JO"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ar-JO"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ar-JO" sz="3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6</a:t>
            </a:r>
            <a:endParaRPr kumimoji="0" lang="en-US" sz="11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1" name="TextBox 10">
            <a:extLst>
              <a:ext uri="{FF2B5EF4-FFF2-40B4-BE49-F238E27FC236}">
                <a16:creationId xmlns:a16="http://schemas.microsoft.com/office/drawing/2014/main" xmlns="" id="{31E81D18-4E67-B9BC-825A-8CA299F8C8ED}"/>
              </a:ext>
            </a:extLst>
          </p:cNvPr>
          <p:cNvSpPr txBox="1"/>
          <p:nvPr/>
        </p:nvSpPr>
        <p:spPr>
          <a:xfrm>
            <a:off x="4496127" y="4697696"/>
            <a:ext cx="3407464"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r-JO" sz="2000" b="1" i="0" u="none" strike="noStrike" kern="1200" cap="none" spc="0" normalizeH="0" baseline="0" noProof="0" dirty="0">
                <a:ln>
                  <a:noFill/>
                </a:ln>
                <a:solidFill>
                  <a:srgbClr val="00B0F0"/>
                </a:solidFill>
                <a:effectLst/>
                <a:uLnTx/>
                <a:uFillTx/>
                <a:latin typeface="Segoe UI" panose="020B0502040204020203" pitchFamily="34" charset="0"/>
                <a:cs typeface="Segoe UI" panose="020B0502040204020203" pitchFamily="34" charset="0"/>
              </a:rPr>
              <a:t>المحاضرة السادسة</a:t>
            </a:r>
            <a:endParaRPr kumimoji="0" lang="en-US" sz="2000" b="1" i="0" u="none" strike="noStrike" kern="1200" cap="none" spc="0" normalizeH="0" baseline="0" noProof="0" dirty="0">
              <a:ln>
                <a:noFill/>
              </a:ln>
              <a:solidFill>
                <a:srgbClr val="00B0F0"/>
              </a:solidFill>
              <a:effectLst/>
              <a:uLnTx/>
              <a:uFillTx/>
              <a:latin typeface="Segoe UI" panose="020B0502040204020203" pitchFamily="34" charset="0"/>
              <a:cs typeface="Segoe UI" panose="020B0502040204020203"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65354"/>
    </mc:Choice>
    <mc:Fallback xmlns="">
      <p:transition spd="slow" advTm="65354"/>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xmlns="" id="{2005DFBB-6366-D970-3F96-DE28F05E7519}"/>
              </a:ext>
            </a:extLst>
          </p:cNvPr>
          <p:cNvSpPr txBox="1"/>
          <p:nvPr/>
        </p:nvSpPr>
        <p:spPr>
          <a:xfrm>
            <a:off x="1245078" y="2283272"/>
            <a:ext cx="10054904" cy="523220"/>
          </a:xfrm>
          <a:prstGeom prst="rect">
            <a:avLst/>
          </a:prstGeom>
          <a:noFill/>
        </p:spPr>
        <p:txBody>
          <a:bodyPr wrap="square" rtlCol="0">
            <a:spAutoFit/>
          </a:bodyPr>
          <a:lstStyle/>
          <a:p>
            <a:pPr algn="r" rtl="1"/>
            <a:endParaRPr lang="ar-JO" sz="2800" b="0" i="0" u="none" strike="noStrike" baseline="0" dirty="0">
              <a:latin typeface="TraditionalArabic"/>
            </a:endParaRPr>
          </a:p>
        </p:txBody>
      </p:sp>
      <p:sp>
        <p:nvSpPr>
          <p:cNvPr id="10" name="TextBox 9">
            <a:extLst>
              <a:ext uri="{FF2B5EF4-FFF2-40B4-BE49-F238E27FC236}">
                <a16:creationId xmlns:a16="http://schemas.microsoft.com/office/drawing/2014/main" xmlns="" id="{BC3D9100-5A72-2CF7-7DDC-6DB0CBE280DC}"/>
              </a:ext>
            </a:extLst>
          </p:cNvPr>
          <p:cNvSpPr txBox="1"/>
          <p:nvPr/>
        </p:nvSpPr>
        <p:spPr>
          <a:xfrm>
            <a:off x="4412716" y="600623"/>
            <a:ext cx="5527343" cy="523220"/>
          </a:xfrm>
          <a:prstGeom prst="rect">
            <a:avLst/>
          </a:prstGeom>
          <a:noFill/>
        </p:spPr>
        <p:txBody>
          <a:bodyPr wrap="square" rtlCol="0">
            <a:spAutoFit/>
          </a:bodyPr>
          <a:lstStyle/>
          <a:p>
            <a:r>
              <a:rPr lang="ar-JO" sz="2800" b="1" dirty="0">
                <a:solidFill>
                  <a:srgbClr val="00B0F0"/>
                </a:solidFill>
                <a:cs typeface="Alexandria Black" pitchFamily="2" charset="-78"/>
              </a:rPr>
              <a:t>نتاجات المحاضرة السابقة</a:t>
            </a:r>
            <a:endParaRPr lang="en-US" sz="2800" b="1" dirty="0">
              <a:solidFill>
                <a:srgbClr val="00B0F0"/>
              </a:solidFill>
              <a:cs typeface="Alexandria Black" pitchFamily="2" charset="-78"/>
            </a:endParaRPr>
          </a:p>
        </p:txBody>
      </p:sp>
      <p:sp>
        <p:nvSpPr>
          <p:cNvPr id="11" name="TextBox 10">
            <a:extLst>
              <a:ext uri="{FF2B5EF4-FFF2-40B4-BE49-F238E27FC236}">
                <a16:creationId xmlns:a16="http://schemas.microsoft.com/office/drawing/2014/main" xmlns="" id="{3EE96C85-6F4E-5E24-0690-2F912C2E726A}"/>
              </a:ext>
            </a:extLst>
          </p:cNvPr>
          <p:cNvSpPr txBox="1"/>
          <p:nvPr/>
        </p:nvSpPr>
        <p:spPr>
          <a:xfrm>
            <a:off x="802640" y="2127382"/>
            <a:ext cx="10614659" cy="504305"/>
          </a:xfrm>
          <a:prstGeom prst="rect">
            <a:avLst/>
          </a:prstGeom>
          <a:noFill/>
        </p:spPr>
        <p:txBody>
          <a:bodyPr wrap="square" rtlCol="0">
            <a:spAutoFit/>
          </a:bodyPr>
          <a:lstStyle/>
          <a:p>
            <a:pPr algn="just" rtl="1" fontAlgn="base">
              <a:lnSpc>
                <a:spcPct val="150000"/>
              </a:lnSpc>
            </a:pPr>
            <a:r>
              <a:rPr lang="ar-SA" sz="2000" dirty="0">
                <a:solidFill>
                  <a:srgbClr val="333333"/>
                </a:solidFill>
                <a:effectLst/>
                <a:ea typeface="Calibri" panose="020F0502020204030204" pitchFamily="34" charset="0"/>
                <a:cs typeface="Calibri" panose="020F0502020204030204" pitchFamily="34" charset="0"/>
              </a:rPr>
              <a:t>.</a:t>
            </a:r>
            <a:endParaRPr lang="ar-YE" sz="2400" i="0" dirty="0">
              <a:solidFill>
                <a:srgbClr val="232323"/>
              </a:solidFill>
              <a:effectLst/>
              <a:latin typeface="IBM Plex Sans Arabic"/>
            </a:endParaRPr>
          </a:p>
        </p:txBody>
      </p:sp>
      <p:pic>
        <p:nvPicPr>
          <p:cNvPr id="4" name="Graphic 21">
            <a:extLst>
              <a:ext uri="{FF2B5EF4-FFF2-40B4-BE49-F238E27FC236}">
                <a16:creationId xmlns:a16="http://schemas.microsoft.com/office/drawing/2014/main" xmlns="" id="{6E0FA1D2-4304-5883-9034-4DEA47AFE94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89918" y="110071"/>
            <a:ext cx="2591822" cy="1210204"/>
          </a:xfrm>
          <a:prstGeom prst="rect">
            <a:avLst/>
          </a:prstGeom>
        </p:spPr>
      </p:pic>
      <p:sp>
        <p:nvSpPr>
          <p:cNvPr id="14" name="Rectangle: Rounded Corners 13">
            <a:extLst>
              <a:ext uri="{FF2B5EF4-FFF2-40B4-BE49-F238E27FC236}">
                <a16:creationId xmlns:a16="http://schemas.microsoft.com/office/drawing/2014/main" xmlns="" id="{6B4411FE-D77D-A730-67BA-FCDE3E6F0413}"/>
              </a:ext>
            </a:extLst>
          </p:cNvPr>
          <p:cNvSpPr/>
          <p:nvPr/>
        </p:nvSpPr>
        <p:spPr>
          <a:xfrm>
            <a:off x="1397349" y="1481091"/>
            <a:ext cx="9750361" cy="4470925"/>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1600" dirty="0">
              <a:latin typeface="Alexandria" pitchFamily="2" charset="-78"/>
              <a:cs typeface="Alexandria" pitchFamily="2" charset="-78"/>
            </a:endParaRPr>
          </a:p>
        </p:txBody>
      </p:sp>
      <p:graphicFrame>
        <p:nvGraphicFramePr>
          <p:cNvPr id="15" name="Diagram 14">
            <a:extLst>
              <a:ext uri="{FF2B5EF4-FFF2-40B4-BE49-F238E27FC236}">
                <a16:creationId xmlns:a16="http://schemas.microsoft.com/office/drawing/2014/main" xmlns="" id="{B365BEBB-0CC0-BFB4-A6D5-4B0B2E4B2535}"/>
              </a:ext>
            </a:extLst>
          </p:cNvPr>
          <p:cNvGraphicFramePr/>
          <p:nvPr>
            <p:extLst>
              <p:ext uri="{D42A27DB-BD31-4B8C-83A1-F6EECF244321}">
                <p14:modId xmlns:p14="http://schemas.microsoft.com/office/powerpoint/2010/main" val="1736410993"/>
              </p:ext>
            </p:extLst>
          </p:nvPr>
        </p:nvGraphicFramePr>
        <p:xfrm>
          <a:off x="1661393" y="1420678"/>
          <a:ext cx="9097348" cy="41290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358661837"/>
      </p:ext>
    </p:extLst>
  </p:cSld>
  <p:clrMapOvr>
    <a:masterClrMapping/>
  </p:clrMapOvr>
  <mc:AlternateContent xmlns:mc="http://schemas.openxmlformats.org/markup-compatibility/2006" xmlns:p14="http://schemas.microsoft.com/office/powerpoint/2010/main">
    <mc:Choice Requires="p14">
      <p:transition spd="slow" p14:dur="1600" advTm="231983">
        <p14:prism isInverted="1"/>
      </p:transition>
    </mc:Choice>
    <mc:Fallback xmlns="">
      <p:transition spd="slow" advTm="231983">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xmlns="" id="{38332481-817A-DBF3-5BDF-54475FDFA136}"/>
              </a:ext>
            </a:extLst>
          </p:cNvPr>
          <p:cNvSpPr/>
          <p:nvPr/>
        </p:nvSpPr>
        <p:spPr>
          <a:xfrm>
            <a:off x="683288" y="1395081"/>
            <a:ext cx="11083331" cy="4556936"/>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1600" dirty="0">
              <a:latin typeface="Segoe UI" panose="020B0502040204020203" pitchFamily="34" charset="0"/>
              <a:cs typeface="Segoe UI" panose="020B0502040204020203" pitchFamily="34" charset="0"/>
            </a:endParaRPr>
          </a:p>
        </p:txBody>
      </p:sp>
      <p:sp>
        <p:nvSpPr>
          <p:cNvPr id="10" name="TextBox 9">
            <a:extLst>
              <a:ext uri="{FF2B5EF4-FFF2-40B4-BE49-F238E27FC236}">
                <a16:creationId xmlns:a16="http://schemas.microsoft.com/office/drawing/2014/main" xmlns="" id="{5DDFF2A6-4C2E-574E-1EB7-98D4C40FBBC5}"/>
              </a:ext>
            </a:extLst>
          </p:cNvPr>
          <p:cNvSpPr txBox="1"/>
          <p:nvPr/>
        </p:nvSpPr>
        <p:spPr>
          <a:xfrm>
            <a:off x="3223177" y="1532119"/>
            <a:ext cx="6370320" cy="400110"/>
          </a:xfrm>
          <a:prstGeom prst="rect">
            <a:avLst/>
          </a:prstGeom>
          <a:noFill/>
        </p:spPr>
        <p:txBody>
          <a:bodyPr wrap="square" rtlCol="0">
            <a:spAutoFit/>
          </a:bodyPr>
          <a:lstStyle/>
          <a:p>
            <a:r>
              <a:rPr lang="ar-JO" sz="2000" dirty="0">
                <a:latin typeface="Segoe UI" panose="020B0502040204020203" pitchFamily="34" charset="0"/>
                <a:cs typeface="Segoe UI" panose="020B0502040204020203" pitchFamily="34" charset="0"/>
              </a:rPr>
              <a:t>محتوى المادة الدراسية والجدول الزّمني</a:t>
            </a:r>
            <a:endParaRPr lang="en-US" sz="2000" dirty="0">
              <a:latin typeface="Segoe UI" panose="020B0502040204020203" pitchFamily="34" charset="0"/>
              <a:cs typeface="Segoe UI" panose="020B0502040204020203" pitchFamily="34" charset="0"/>
            </a:endParaRPr>
          </a:p>
        </p:txBody>
      </p:sp>
      <p:graphicFrame>
        <p:nvGraphicFramePr>
          <p:cNvPr id="2" name="Table 1">
            <a:extLst>
              <a:ext uri="{FF2B5EF4-FFF2-40B4-BE49-F238E27FC236}">
                <a16:creationId xmlns:a16="http://schemas.microsoft.com/office/drawing/2014/main" xmlns="" id="{D7CD67A0-6325-A101-6C83-40F4DBC49CD7}"/>
              </a:ext>
            </a:extLst>
          </p:cNvPr>
          <p:cNvGraphicFramePr>
            <a:graphicFrameLocks noGrp="1"/>
          </p:cNvGraphicFramePr>
          <p:nvPr>
            <p:extLst>
              <p:ext uri="{D42A27DB-BD31-4B8C-83A1-F6EECF244321}">
                <p14:modId xmlns:p14="http://schemas.microsoft.com/office/powerpoint/2010/main" val="2672672100"/>
              </p:ext>
            </p:extLst>
          </p:nvPr>
        </p:nvGraphicFramePr>
        <p:xfrm>
          <a:off x="2176847" y="2158765"/>
          <a:ext cx="7785920" cy="3972776"/>
        </p:xfrm>
        <a:graphic>
          <a:graphicData uri="http://schemas.openxmlformats.org/drawingml/2006/table">
            <a:tbl>
              <a:tblPr rtl="1" firstRow="1" firstCol="1" bandRow="1">
                <a:tableStyleId>{5C22544A-7EE6-4342-B048-85BDC9FD1C3A}</a:tableStyleId>
              </a:tblPr>
              <a:tblGrid>
                <a:gridCol w="750941">
                  <a:extLst>
                    <a:ext uri="{9D8B030D-6E8A-4147-A177-3AD203B41FA5}">
                      <a16:colId xmlns:a16="http://schemas.microsoft.com/office/drawing/2014/main" xmlns="" val="1807025547"/>
                    </a:ext>
                  </a:extLst>
                </a:gridCol>
                <a:gridCol w="4896464">
                  <a:extLst>
                    <a:ext uri="{9D8B030D-6E8A-4147-A177-3AD203B41FA5}">
                      <a16:colId xmlns:a16="http://schemas.microsoft.com/office/drawing/2014/main" xmlns="" val="1615406851"/>
                    </a:ext>
                  </a:extLst>
                </a:gridCol>
                <a:gridCol w="988142">
                  <a:extLst>
                    <a:ext uri="{9D8B030D-6E8A-4147-A177-3AD203B41FA5}">
                      <a16:colId xmlns:a16="http://schemas.microsoft.com/office/drawing/2014/main" xmlns="" val="3921856315"/>
                    </a:ext>
                  </a:extLst>
                </a:gridCol>
                <a:gridCol w="1150373">
                  <a:extLst>
                    <a:ext uri="{9D8B030D-6E8A-4147-A177-3AD203B41FA5}">
                      <a16:colId xmlns:a16="http://schemas.microsoft.com/office/drawing/2014/main" xmlns="" val="123633427"/>
                    </a:ext>
                  </a:extLst>
                </a:gridCol>
              </a:tblGrid>
              <a:tr h="264493">
                <a:tc>
                  <a:txBody>
                    <a:bodyPr/>
                    <a:lstStyle/>
                    <a:p>
                      <a:pPr marL="0" marR="0" algn="ctr" rtl="1">
                        <a:lnSpc>
                          <a:spcPct val="115000"/>
                        </a:lnSpc>
                        <a:spcBef>
                          <a:spcPts val="0"/>
                        </a:spcBef>
                        <a:spcAft>
                          <a:spcPts val="0"/>
                        </a:spcAft>
                      </a:pPr>
                      <a:r>
                        <a:rPr lang="ar-SA" sz="1400">
                          <a:effectLst/>
                        </a:rPr>
                        <a:t>المحاضرة</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الموضوع</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التاريخ</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ملاحظات</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xmlns="" val="2866409209"/>
                  </a:ext>
                </a:extLst>
              </a:tr>
              <a:tr h="276493">
                <a:tc>
                  <a:txBody>
                    <a:bodyPr/>
                    <a:lstStyle/>
                    <a:p>
                      <a:pPr marL="342900" marR="0" lvl="0" indent="-342900" algn="just" rtl="1">
                        <a:lnSpc>
                          <a:spcPct val="115000"/>
                        </a:lnSpc>
                        <a:spcBef>
                          <a:spcPts val="0"/>
                        </a:spcBef>
                        <a:spcAft>
                          <a:spcPts val="0"/>
                        </a:spcAft>
                        <a:buFont typeface="+mj-lt"/>
                        <a:buAutoNum type="arabicPeriod"/>
                      </a:pPr>
                      <a:r>
                        <a:rPr lang="ar-JO" sz="1400">
                          <a:effectLst/>
                        </a:rPr>
                        <a:t> </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just" rtl="1">
                        <a:lnSpc>
                          <a:spcPct val="115000"/>
                        </a:lnSpc>
                        <a:spcBef>
                          <a:spcPts val="0"/>
                        </a:spcBef>
                        <a:spcAft>
                          <a:spcPts val="0"/>
                        </a:spcAft>
                      </a:pPr>
                      <a:r>
                        <a:rPr lang="ar-JO" sz="1800">
                          <a:effectLst/>
                        </a:rPr>
                        <a:t>مفهوم السياسات التعليمية  </a:t>
                      </a:r>
                      <a:endParaRPr lang="en-US" sz="14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15000"/>
                        </a:lnSpc>
                        <a:spcBef>
                          <a:spcPts val="0"/>
                        </a:spcBef>
                        <a:spcAft>
                          <a:spcPts val="0"/>
                        </a:spcAft>
                      </a:pPr>
                      <a:r>
                        <a:rPr lang="ar-SA" sz="1400" dirty="0">
                          <a:effectLst/>
                        </a:rPr>
                        <a:t> </a:t>
                      </a:r>
                      <a:endParaRPr lang="en-US" sz="10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r" rtl="1">
                        <a:lnSpc>
                          <a:spcPct val="115000"/>
                        </a:lnSpc>
                        <a:spcBef>
                          <a:spcPts val="0"/>
                        </a:spcBef>
                        <a:spcAft>
                          <a:spcPts val="0"/>
                        </a:spcAft>
                      </a:pPr>
                      <a:r>
                        <a:rPr lang="ar-SA" sz="1400" dirty="0">
                          <a:effectLst/>
                        </a:rPr>
                        <a:t> </a:t>
                      </a:r>
                      <a:r>
                        <a:rPr lang="ar-EG" sz="1800" b="1" kern="1200" dirty="0">
                          <a:solidFill>
                            <a:schemeClr val="dk1"/>
                          </a:solidFill>
                          <a:effectLst/>
                          <a:latin typeface="+mn-lt"/>
                          <a:ea typeface="+mn-ea"/>
                          <a:cs typeface="+mn-cs"/>
                        </a:rPr>
                        <a:t>√ </a:t>
                      </a:r>
                      <a:endParaRPr lang="en-US" sz="10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xmlns="" val="2232341521"/>
                  </a:ext>
                </a:extLst>
              </a:tr>
              <a:tr h="278159">
                <a:tc>
                  <a:txBody>
                    <a:bodyPr/>
                    <a:lstStyle/>
                    <a:p>
                      <a:pPr marL="0" marR="0" lvl="0" indent="0" algn="r" rtl="1">
                        <a:lnSpc>
                          <a:spcPct val="115000"/>
                        </a:lnSpc>
                        <a:spcBef>
                          <a:spcPts val="0"/>
                        </a:spcBef>
                        <a:spcAft>
                          <a:spcPts val="800"/>
                        </a:spcAft>
                        <a:buFont typeface="+mj-lt"/>
                        <a:buNone/>
                      </a:pPr>
                      <a:r>
                        <a:rPr lang="ar-JO" sz="1400" dirty="0">
                          <a:effectLst/>
                        </a:rPr>
                        <a:t>2 </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15000"/>
                        </a:lnSpc>
                        <a:spcBef>
                          <a:spcPts val="0"/>
                        </a:spcBef>
                        <a:spcAft>
                          <a:spcPts val="0"/>
                        </a:spcAft>
                      </a:pPr>
                      <a:r>
                        <a:rPr lang="ar-JO" sz="1800">
                          <a:effectLst/>
                        </a:rPr>
                        <a:t>خصائص السياسات التعليمية وأنواعها</a:t>
                      </a:r>
                      <a:endParaRPr lang="en-US" sz="11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r" rtl="1">
                        <a:lnSpc>
                          <a:spcPct val="115000"/>
                        </a:lnSpc>
                        <a:spcBef>
                          <a:spcPts val="0"/>
                        </a:spcBef>
                        <a:spcAft>
                          <a:spcPts val="0"/>
                        </a:spcAft>
                      </a:pPr>
                      <a:r>
                        <a:rPr lang="ar-EG" sz="1800" b="1" kern="1200" dirty="0">
                          <a:solidFill>
                            <a:schemeClr val="dk1"/>
                          </a:solidFill>
                          <a:effectLst/>
                          <a:latin typeface="+mn-lt"/>
                          <a:ea typeface="+mn-ea"/>
                          <a:cs typeface="+mn-cs"/>
                        </a:rPr>
                        <a:t>√ </a:t>
                      </a:r>
                      <a:r>
                        <a:rPr lang="ar-SA" sz="1400" dirty="0">
                          <a:effectLst/>
                        </a:rPr>
                        <a:t> </a:t>
                      </a:r>
                      <a:endParaRPr lang="en-US" sz="10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xmlns="" val="3028637424"/>
                  </a:ext>
                </a:extLst>
              </a:tr>
              <a:tr h="553603">
                <a:tc>
                  <a:txBody>
                    <a:bodyPr/>
                    <a:lstStyle/>
                    <a:p>
                      <a:pPr marL="0" marR="0" lvl="0" indent="0" algn="r" rtl="1">
                        <a:lnSpc>
                          <a:spcPct val="115000"/>
                        </a:lnSpc>
                        <a:spcBef>
                          <a:spcPts val="0"/>
                        </a:spcBef>
                        <a:spcAft>
                          <a:spcPts val="800"/>
                        </a:spcAft>
                        <a:buFont typeface="+mj-lt"/>
                        <a:buNone/>
                      </a:pPr>
                      <a:r>
                        <a:rPr lang="ar-JO" sz="1400" dirty="0">
                          <a:effectLst/>
                        </a:rPr>
                        <a:t>3 </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15000"/>
                        </a:lnSpc>
                        <a:spcBef>
                          <a:spcPts val="0"/>
                        </a:spcBef>
                        <a:spcAft>
                          <a:spcPts val="0"/>
                        </a:spcAft>
                      </a:pPr>
                      <a:r>
                        <a:rPr lang="ar-JO" sz="1800" dirty="0">
                          <a:effectLst/>
                        </a:rPr>
                        <a:t>التطورات التاريخية والحديثة والمنهجية للسياسات التعليمية</a:t>
                      </a:r>
                      <a:endParaRPr lang="en-US" sz="11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r" rtl="1">
                        <a:lnSpc>
                          <a:spcPct val="115000"/>
                        </a:lnSpc>
                        <a:spcBef>
                          <a:spcPts val="0"/>
                        </a:spcBef>
                        <a:spcAft>
                          <a:spcPts val="0"/>
                        </a:spcAft>
                      </a:pPr>
                      <a:r>
                        <a:rPr lang="ar-EG" sz="1800" b="1" kern="1200" dirty="0">
                          <a:solidFill>
                            <a:schemeClr val="dk1"/>
                          </a:solidFill>
                          <a:effectLst/>
                          <a:latin typeface="+mn-lt"/>
                          <a:ea typeface="+mn-ea"/>
                          <a:cs typeface="+mn-cs"/>
                        </a:rPr>
                        <a:t>√</a:t>
                      </a:r>
                      <a:r>
                        <a:rPr lang="ar-EG" sz="1400" b="1" kern="1200" dirty="0">
                          <a:solidFill>
                            <a:schemeClr val="dk1"/>
                          </a:solidFill>
                          <a:effectLst/>
                          <a:latin typeface="+mn-lt"/>
                          <a:ea typeface="+mn-ea"/>
                          <a:cs typeface="+mn-cs"/>
                        </a:rPr>
                        <a:t> </a:t>
                      </a:r>
                      <a:r>
                        <a:rPr lang="ar-SA" sz="1400" dirty="0">
                          <a:effectLst/>
                        </a:rPr>
                        <a:t> </a:t>
                      </a:r>
                      <a:endParaRPr lang="en-US" sz="10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xmlns="" val="766164847"/>
                  </a:ext>
                </a:extLst>
              </a:tr>
              <a:tr h="276493">
                <a:tc>
                  <a:txBody>
                    <a:bodyPr/>
                    <a:lstStyle/>
                    <a:p>
                      <a:pPr marL="0" marR="0" lvl="0" indent="0" algn="r" rtl="1">
                        <a:lnSpc>
                          <a:spcPct val="115000"/>
                        </a:lnSpc>
                        <a:spcBef>
                          <a:spcPts val="0"/>
                        </a:spcBef>
                        <a:spcAft>
                          <a:spcPts val="800"/>
                        </a:spcAft>
                        <a:buFont typeface="+mj-lt"/>
                        <a:buNone/>
                      </a:pPr>
                      <a:r>
                        <a:rPr lang="ar-JO" sz="1400" dirty="0">
                          <a:effectLst/>
                        </a:rPr>
                        <a:t>4 </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15000"/>
                        </a:lnSpc>
                        <a:spcBef>
                          <a:spcPts val="0"/>
                        </a:spcBef>
                        <a:spcAft>
                          <a:spcPts val="0"/>
                        </a:spcAft>
                      </a:pPr>
                      <a:r>
                        <a:rPr lang="ar-JO" sz="1800">
                          <a:effectLst/>
                        </a:rPr>
                        <a:t>نظريات السياسات التعليمية</a:t>
                      </a:r>
                      <a:endParaRPr lang="en-US" sz="11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r" rtl="1">
                        <a:lnSpc>
                          <a:spcPct val="115000"/>
                        </a:lnSpc>
                        <a:spcBef>
                          <a:spcPts val="0"/>
                        </a:spcBef>
                        <a:spcAft>
                          <a:spcPts val="0"/>
                        </a:spcAft>
                      </a:pPr>
                      <a:r>
                        <a:rPr lang="ar-SA" sz="1800" b="1" kern="1200" dirty="0">
                          <a:solidFill>
                            <a:schemeClr val="dk1"/>
                          </a:solidFill>
                          <a:effectLst/>
                          <a:latin typeface="+mn-lt"/>
                          <a:ea typeface="+mn-ea"/>
                          <a:cs typeface="+mn-cs"/>
                        </a:rPr>
                        <a:t> </a:t>
                      </a:r>
                      <a:r>
                        <a:rPr lang="ar-EG" sz="1800" b="1" kern="1200" dirty="0">
                          <a:solidFill>
                            <a:schemeClr val="dk1"/>
                          </a:solidFill>
                          <a:effectLst/>
                          <a:latin typeface="+mn-lt"/>
                          <a:ea typeface="+mn-ea"/>
                          <a:cs typeface="+mn-cs"/>
                        </a:rPr>
                        <a:t>√ </a:t>
                      </a:r>
                      <a:endParaRPr lang="en-US" sz="1800" b="1" kern="1200" dirty="0">
                        <a:solidFill>
                          <a:schemeClr val="dk1"/>
                        </a:solidFill>
                        <a:effectLst/>
                        <a:latin typeface="+mn-lt"/>
                        <a:ea typeface="+mn-ea"/>
                        <a:cs typeface="+mn-cs"/>
                      </a:endParaRPr>
                    </a:p>
                  </a:txBody>
                  <a:tcPr marL="68580" marR="68580" marT="0" marB="0" anchor="ctr"/>
                </a:tc>
                <a:extLst>
                  <a:ext uri="{0D108BD9-81ED-4DB2-BD59-A6C34878D82A}">
                    <a16:rowId xmlns:a16="http://schemas.microsoft.com/office/drawing/2014/main" xmlns="" val="3686205660"/>
                  </a:ext>
                </a:extLst>
              </a:tr>
              <a:tr h="278159">
                <a:tc>
                  <a:txBody>
                    <a:bodyPr/>
                    <a:lstStyle/>
                    <a:p>
                      <a:pPr marL="0" marR="0" lvl="0" indent="0" algn="r" rtl="1">
                        <a:lnSpc>
                          <a:spcPct val="115000"/>
                        </a:lnSpc>
                        <a:spcBef>
                          <a:spcPts val="0"/>
                        </a:spcBef>
                        <a:spcAft>
                          <a:spcPts val="800"/>
                        </a:spcAft>
                        <a:buFont typeface="+mj-lt"/>
                        <a:buNone/>
                      </a:pPr>
                      <a:r>
                        <a:rPr lang="ar-JO" sz="1400" dirty="0">
                          <a:effectLst/>
                        </a:rPr>
                        <a:t>5 </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15000"/>
                        </a:lnSpc>
                        <a:spcBef>
                          <a:spcPts val="0"/>
                        </a:spcBef>
                        <a:spcAft>
                          <a:spcPts val="0"/>
                        </a:spcAft>
                      </a:pPr>
                      <a:r>
                        <a:rPr lang="ar-JO" sz="1800">
                          <a:effectLst/>
                        </a:rPr>
                        <a:t>المداخل الاقتصادية لصنع السياسات التعليمية</a:t>
                      </a:r>
                      <a:endParaRPr lang="en-US" sz="11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r" rtl="1">
                        <a:lnSpc>
                          <a:spcPct val="115000"/>
                        </a:lnSpc>
                        <a:spcBef>
                          <a:spcPts val="0"/>
                        </a:spcBef>
                        <a:spcAft>
                          <a:spcPts val="0"/>
                        </a:spcAft>
                      </a:pPr>
                      <a:r>
                        <a:rPr lang="ar-EG" sz="1800" b="1" kern="1200" dirty="0">
                          <a:solidFill>
                            <a:schemeClr val="dk1"/>
                          </a:solidFill>
                          <a:effectLst/>
                          <a:latin typeface="+mn-lt"/>
                          <a:ea typeface="+mn-ea"/>
                          <a:cs typeface="+mn-cs"/>
                        </a:rPr>
                        <a:t>√ </a:t>
                      </a:r>
                      <a:r>
                        <a:rPr lang="ar-SA" sz="1400" dirty="0">
                          <a:effectLst/>
                        </a:rPr>
                        <a:t> </a:t>
                      </a:r>
                      <a:endParaRPr lang="en-US" sz="10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xmlns="" val="3459696556"/>
                  </a:ext>
                </a:extLst>
              </a:tr>
              <a:tr h="270480">
                <a:tc>
                  <a:txBody>
                    <a:bodyPr/>
                    <a:lstStyle/>
                    <a:p>
                      <a:pPr marL="0" marR="0" lvl="0" indent="0" algn="r" rtl="1">
                        <a:lnSpc>
                          <a:spcPct val="115000"/>
                        </a:lnSpc>
                        <a:spcBef>
                          <a:spcPts val="0"/>
                        </a:spcBef>
                        <a:spcAft>
                          <a:spcPts val="800"/>
                        </a:spcAft>
                        <a:buFont typeface="+mj-lt"/>
                        <a:buNone/>
                        <a:tabLst>
                          <a:tab pos="38735" algn="l"/>
                        </a:tabLst>
                      </a:pPr>
                      <a:r>
                        <a:rPr lang="ar-JO" sz="1400" dirty="0">
                          <a:effectLst/>
                        </a:rPr>
                        <a:t>6 </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15000"/>
                        </a:lnSpc>
                        <a:spcBef>
                          <a:spcPts val="0"/>
                        </a:spcBef>
                        <a:spcAft>
                          <a:spcPts val="0"/>
                        </a:spcAft>
                        <a:tabLst>
                          <a:tab pos="38735" algn="l"/>
                        </a:tabLst>
                      </a:pPr>
                      <a:r>
                        <a:rPr lang="ar-JO" sz="1800">
                          <a:effectLst/>
                        </a:rPr>
                        <a:t>مؤسسات صنع السياسات التعليمية</a:t>
                      </a:r>
                      <a:endParaRPr lang="en-US" sz="11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0" marR="0" algn="ctr" rtl="1">
                        <a:lnSpc>
                          <a:spcPct val="115000"/>
                        </a:lnSpc>
                        <a:spcBef>
                          <a:spcPts val="0"/>
                        </a:spcBef>
                        <a:spcAft>
                          <a:spcPts val="0"/>
                        </a:spcAft>
                      </a:pPr>
                      <a:r>
                        <a:rPr lang="ar-JO"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JO"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xmlns="" val="3064923832"/>
                  </a:ext>
                </a:extLst>
              </a:tr>
              <a:tr h="276493">
                <a:tc>
                  <a:txBody>
                    <a:bodyPr/>
                    <a:lstStyle/>
                    <a:p>
                      <a:pPr marL="0" marR="0" lvl="0" indent="0" algn="r" rtl="1">
                        <a:lnSpc>
                          <a:spcPct val="115000"/>
                        </a:lnSpc>
                        <a:spcBef>
                          <a:spcPts val="0"/>
                        </a:spcBef>
                        <a:spcAft>
                          <a:spcPts val="0"/>
                        </a:spcAft>
                        <a:buFont typeface="+mj-lt"/>
                        <a:buNone/>
                        <a:tabLst>
                          <a:tab pos="38735" algn="l"/>
                        </a:tabLst>
                      </a:pPr>
                      <a:r>
                        <a:rPr lang="ar-JO" sz="1400" dirty="0">
                          <a:effectLst/>
                        </a:rPr>
                        <a:t>7 </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15000"/>
                        </a:lnSpc>
                        <a:spcBef>
                          <a:spcPts val="0"/>
                        </a:spcBef>
                        <a:spcAft>
                          <a:spcPts val="0"/>
                        </a:spcAft>
                        <a:tabLst>
                          <a:tab pos="38735" algn="l"/>
                        </a:tabLst>
                      </a:pPr>
                      <a:r>
                        <a:rPr lang="ar-JO" sz="1800">
                          <a:effectLst/>
                        </a:rPr>
                        <a:t>صنع السياسات التعليمية والتخطيط التربوي</a:t>
                      </a:r>
                      <a:endParaRPr lang="en-US" sz="14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xmlns="" val="2255707143"/>
                  </a:ext>
                </a:extLst>
              </a:tr>
              <a:tr h="270480">
                <a:tc>
                  <a:txBody>
                    <a:bodyPr/>
                    <a:lstStyle/>
                    <a:p>
                      <a:pPr marL="0" marR="0" lvl="0" indent="0" algn="just" rtl="1">
                        <a:lnSpc>
                          <a:spcPct val="115000"/>
                        </a:lnSpc>
                        <a:spcBef>
                          <a:spcPts val="0"/>
                        </a:spcBef>
                        <a:spcAft>
                          <a:spcPts val="800"/>
                        </a:spcAft>
                        <a:buFont typeface="+mj-lt"/>
                        <a:buNone/>
                      </a:pPr>
                      <a:r>
                        <a:rPr lang="ar-JO" sz="1400" dirty="0">
                          <a:effectLst/>
                        </a:rPr>
                        <a:t>8 </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just" rtl="1">
                        <a:lnSpc>
                          <a:spcPct val="115000"/>
                        </a:lnSpc>
                        <a:spcBef>
                          <a:spcPts val="0"/>
                        </a:spcBef>
                        <a:spcAft>
                          <a:spcPts val="0"/>
                        </a:spcAft>
                      </a:pPr>
                      <a:r>
                        <a:rPr lang="ar-JO" sz="1800">
                          <a:effectLst/>
                        </a:rPr>
                        <a:t>تحليل السياسات التعليمية ودور البحث التربوي</a:t>
                      </a:r>
                      <a:endParaRPr lang="en-US" sz="11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xmlns="" val="2542931447"/>
                  </a:ext>
                </a:extLst>
              </a:tr>
              <a:tr h="270480">
                <a:tc>
                  <a:txBody>
                    <a:bodyPr/>
                    <a:lstStyle/>
                    <a:p>
                      <a:pPr marL="0" marR="0" lvl="0" indent="0" algn="r" rtl="1">
                        <a:lnSpc>
                          <a:spcPct val="115000"/>
                        </a:lnSpc>
                        <a:spcBef>
                          <a:spcPts val="0"/>
                        </a:spcBef>
                        <a:spcAft>
                          <a:spcPts val="800"/>
                        </a:spcAft>
                        <a:buFont typeface="+mj-lt"/>
                        <a:buNone/>
                      </a:pPr>
                      <a:r>
                        <a:rPr lang="ar-JO" sz="1400" dirty="0">
                          <a:effectLst/>
                        </a:rPr>
                        <a:t>9</a:t>
                      </a:r>
                      <a:r>
                        <a:rPr lang="ar-SA" sz="1400" dirty="0">
                          <a:effectLst/>
                        </a:rPr>
                        <a:t> </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15000"/>
                        </a:lnSpc>
                        <a:spcBef>
                          <a:spcPts val="0"/>
                        </a:spcBef>
                        <a:spcAft>
                          <a:spcPts val="0"/>
                        </a:spcAft>
                      </a:pPr>
                      <a:r>
                        <a:rPr lang="ar-SA" sz="1800">
                          <a:effectLst/>
                        </a:rPr>
                        <a:t>خصخصة التعليم</a:t>
                      </a:r>
                      <a:endParaRPr lang="en-US" sz="11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xmlns="" val="2308612543"/>
                  </a:ext>
                </a:extLst>
              </a:tr>
              <a:tr h="270480">
                <a:tc>
                  <a:txBody>
                    <a:bodyPr/>
                    <a:lstStyle/>
                    <a:p>
                      <a:pPr marL="0" marR="0" lvl="0" indent="0" algn="r" rtl="1">
                        <a:lnSpc>
                          <a:spcPct val="115000"/>
                        </a:lnSpc>
                        <a:spcBef>
                          <a:spcPts val="0"/>
                        </a:spcBef>
                        <a:spcAft>
                          <a:spcPts val="800"/>
                        </a:spcAft>
                        <a:buFont typeface="+mj-lt"/>
                        <a:buNone/>
                      </a:pPr>
                      <a:r>
                        <a:rPr lang="ar-JO" sz="1400" dirty="0">
                          <a:effectLst/>
                        </a:rPr>
                        <a:t>10 </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15000"/>
                        </a:lnSpc>
                        <a:spcBef>
                          <a:spcPts val="0"/>
                        </a:spcBef>
                        <a:spcAft>
                          <a:spcPts val="0"/>
                        </a:spcAft>
                      </a:pPr>
                      <a:r>
                        <a:rPr lang="ar-JO" sz="1800">
                          <a:effectLst/>
                        </a:rPr>
                        <a:t>نماذج من السياسات التعليمية في الوطن العربي والعالم</a:t>
                      </a:r>
                      <a:endParaRPr lang="en-US" sz="11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xmlns="" val="1640285340"/>
                  </a:ext>
                </a:extLst>
              </a:tr>
              <a:tr h="270425">
                <a:tc>
                  <a:txBody>
                    <a:bodyPr/>
                    <a:lstStyle/>
                    <a:p>
                      <a:pPr marL="0" marR="0" algn="r" rtl="1">
                        <a:lnSpc>
                          <a:spcPct val="115000"/>
                        </a:lnSpc>
                        <a:spcBef>
                          <a:spcPts val="0"/>
                        </a:spcBef>
                        <a:spcAft>
                          <a:spcPts val="0"/>
                        </a:spcAft>
                      </a:pPr>
                      <a:r>
                        <a:rPr lang="ar-JO"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r" rtl="1">
                        <a:lnSpc>
                          <a:spcPct val="115000"/>
                        </a:lnSpc>
                        <a:spcBef>
                          <a:spcPts val="0"/>
                        </a:spcBef>
                        <a:spcAft>
                          <a:spcPts val="0"/>
                        </a:spcAft>
                      </a:pPr>
                      <a:r>
                        <a:rPr lang="ar-JO" sz="1800" dirty="0">
                          <a:effectLst/>
                        </a:rPr>
                        <a:t>الامتحان النهائي </a:t>
                      </a:r>
                      <a:endParaRPr lang="en-US" sz="11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0" marR="0" algn="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r" rtl="1">
                        <a:lnSpc>
                          <a:spcPct val="115000"/>
                        </a:lnSpc>
                        <a:spcBef>
                          <a:spcPts val="0"/>
                        </a:spcBef>
                        <a:spcAft>
                          <a:spcPts val="0"/>
                        </a:spcAft>
                      </a:pPr>
                      <a:r>
                        <a:rPr lang="ar-SA" sz="1400" dirty="0">
                          <a:effectLst/>
                        </a:rPr>
                        <a:t> </a:t>
                      </a:r>
                      <a:endParaRPr lang="en-US" sz="10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xmlns="" val="2125925656"/>
                  </a:ext>
                </a:extLst>
              </a:tr>
            </a:tbl>
          </a:graphicData>
        </a:graphic>
      </p:graphicFrame>
      <p:pic>
        <p:nvPicPr>
          <p:cNvPr id="4" name="Graphic 21">
            <a:extLst>
              <a:ext uri="{FF2B5EF4-FFF2-40B4-BE49-F238E27FC236}">
                <a16:creationId xmlns:a16="http://schemas.microsoft.com/office/drawing/2014/main" xmlns="" id="{45EA692F-849E-0AA1-FFE5-6EC993FB0BE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2718" y="131914"/>
            <a:ext cx="2591822" cy="1210204"/>
          </a:xfrm>
          <a:prstGeom prst="rect">
            <a:avLst/>
          </a:prstGeom>
        </p:spPr>
      </p:pic>
    </p:spTree>
    <p:extLst>
      <p:ext uri="{BB962C8B-B14F-4D97-AF65-F5344CB8AC3E}">
        <p14:creationId xmlns:p14="http://schemas.microsoft.com/office/powerpoint/2010/main" val="3006985379"/>
      </p:ext>
    </p:extLst>
  </p:cSld>
  <p:clrMapOvr>
    <a:masterClrMapping/>
  </p:clrMapOvr>
  <mc:AlternateContent xmlns:mc="http://schemas.openxmlformats.org/markup-compatibility/2006" xmlns:p14="http://schemas.microsoft.com/office/powerpoint/2010/main">
    <mc:Choice Requires="p14">
      <p:transition spd="slow" p14:dur="1600" advTm="243070">
        <p14:prism isInverted="1"/>
      </p:transition>
    </mc:Choice>
    <mc:Fallback xmlns="">
      <p:transition spd="slow" advTm="24307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xmlns="" id="{DC2603E3-2865-43CA-FE71-41107C8FF3D7}"/>
              </a:ext>
            </a:extLst>
          </p:cNvPr>
          <p:cNvSpPr/>
          <p:nvPr/>
        </p:nvSpPr>
        <p:spPr>
          <a:xfrm>
            <a:off x="707415" y="1320275"/>
            <a:ext cx="10928576" cy="4631741"/>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1600" dirty="0">
              <a:latin typeface="Alexandria" pitchFamily="2" charset="-78"/>
              <a:cs typeface="Alexandria" pitchFamily="2" charset="-78"/>
            </a:endParaRPr>
          </a:p>
        </p:txBody>
      </p:sp>
      <p:sp>
        <p:nvSpPr>
          <p:cNvPr id="9" name="TextBox 8">
            <a:extLst>
              <a:ext uri="{FF2B5EF4-FFF2-40B4-BE49-F238E27FC236}">
                <a16:creationId xmlns:a16="http://schemas.microsoft.com/office/drawing/2014/main" xmlns="" id="{25760A6C-566F-B7E3-1EEE-CB29F0CF0113}"/>
              </a:ext>
            </a:extLst>
          </p:cNvPr>
          <p:cNvSpPr txBox="1"/>
          <p:nvPr/>
        </p:nvSpPr>
        <p:spPr>
          <a:xfrm>
            <a:off x="5619307" y="1418455"/>
            <a:ext cx="870751" cy="400110"/>
          </a:xfrm>
          <a:prstGeom prst="rect">
            <a:avLst/>
          </a:prstGeom>
          <a:noFill/>
        </p:spPr>
        <p:txBody>
          <a:bodyPr wrap="none" rtlCol="0">
            <a:spAutoFit/>
          </a:bodyPr>
          <a:lstStyle/>
          <a:p>
            <a:r>
              <a:rPr lang="ar-JO" sz="2000" b="1" dirty="0">
                <a:solidFill>
                  <a:srgbClr val="00B0F0"/>
                </a:solidFill>
                <a:latin typeface="Segoe UI" panose="020B0502040204020203" pitchFamily="34" charset="0"/>
                <a:cs typeface="Segoe UI" panose="020B0502040204020203" pitchFamily="34" charset="0"/>
              </a:rPr>
              <a:t>مقدمة</a:t>
            </a:r>
            <a:endParaRPr lang="ar-JO" altLang="en-US" sz="2000" b="1" dirty="0">
              <a:solidFill>
                <a:srgbClr val="00B0F0"/>
              </a:solidFill>
              <a:latin typeface="Segoe UI" panose="020B0502040204020203" pitchFamily="34" charset="0"/>
              <a:cs typeface="Segoe UI" panose="020B0502040204020203" pitchFamily="34" charset="0"/>
            </a:endParaRPr>
          </a:p>
        </p:txBody>
      </p:sp>
      <p:sp>
        <p:nvSpPr>
          <p:cNvPr id="13" name="TextBox 12">
            <a:extLst>
              <a:ext uri="{FF2B5EF4-FFF2-40B4-BE49-F238E27FC236}">
                <a16:creationId xmlns:a16="http://schemas.microsoft.com/office/drawing/2014/main" xmlns="" id="{8F2D6F91-78DB-C333-FFAC-FF52CB9F2DF3}"/>
              </a:ext>
            </a:extLst>
          </p:cNvPr>
          <p:cNvSpPr txBox="1"/>
          <p:nvPr/>
        </p:nvSpPr>
        <p:spPr>
          <a:xfrm>
            <a:off x="1144512" y="1755581"/>
            <a:ext cx="10054381" cy="3276923"/>
          </a:xfrm>
          <a:prstGeom prst="rect">
            <a:avLst/>
          </a:prstGeom>
          <a:noFill/>
        </p:spPr>
        <p:txBody>
          <a:bodyPr wrap="square" rtlCol="0">
            <a:spAutoFit/>
          </a:bodyPr>
          <a:lstStyle/>
          <a:p>
            <a:pPr marL="0" marR="0" algn="just" rtl="1">
              <a:lnSpc>
                <a:spcPct val="150000"/>
              </a:lnSpc>
              <a:spcBef>
                <a:spcPts val="0"/>
              </a:spcBef>
              <a:spcAft>
                <a:spcPts val="800"/>
              </a:spcAft>
            </a:pPr>
            <a:r>
              <a:rPr lang="ar-JO" sz="1800" dirty="0">
                <a:effectLst/>
                <a:latin typeface="Segoe UI" panose="020B0502040204020203" pitchFamily="34" charset="0"/>
                <a:ea typeface="Calibri" panose="020F0502020204030204" pitchFamily="34" charset="0"/>
                <a:cs typeface="Segoe UI" panose="020B0502040204020203" pitchFamily="34" charset="0"/>
              </a:rPr>
              <a:t> </a:t>
            </a:r>
            <a:r>
              <a:rPr lang="ar-JO" sz="1800" kern="100" dirty="0">
                <a:effectLst/>
                <a:latin typeface="Segoe UI" panose="020B0502040204020203" pitchFamily="34" charset="0"/>
                <a:ea typeface="Calibri" panose="020F0502020204030204" pitchFamily="34" charset="0"/>
                <a:cs typeface="Segoe UI" panose="020B0502040204020203" pitchFamily="34" charset="0"/>
              </a:rPr>
              <a:t> </a:t>
            </a:r>
            <a:r>
              <a:rPr lang="ar-JO" sz="2000" dirty="0">
                <a:solidFill>
                  <a:srgbClr val="333333"/>
                </a:solidFill>
                <a:latin typeface="Segoe UI" panose="020B0502040204020203" pitchFamily="34" charset="0"/>
                <a:cs typeface="Segoe UI" panose="020B0502040204020203" pitchFamily="34" charset="0"/>
              </a:rPr>
              <a:t> </a:t>
            </a:r>
            <a:r>
              <a:rPr lang="ar-JO" sz="1600" dirty="0">
                <a:solidFill>
                  <a:srgbClr val="333333"/>
                </a:solidFill>
                <a:latin typeface="Segoe UI" panose="020B0502040204020203" pitchFamily="34" charset="0"/>
                <a:cs typeface="Segoe UI" panose="020B0502040204020203" pitchFamily="34" charset="0"/>
              </a:rPr>
              <a:t>يُعد ا</a:t>
            </a:r>
            <a:r>
              <a:rPr lang="ar-JO" sz="1600" b="0" i="0" dirty="0">
                <a:solidFill>
                  <a:srgbClr val="333333"/>
                </a:solidFill>
                <a:effectLst/>
                <a:latin typeface="Segoe UI" panose="020B0502040204020203" pitchFamily="34" charset="0"/>
                <a:cs typeface="Segoe UI" panose="020B0502040204020203" pitchFamily="34" charset="0"/>
              </a:rPr>
              <a:t>لنظام التعليمي أساسًا للنظام المجتمعي في جميع الدول، إذ أن هناك تأثير وتأثر لكل منهما بالآخر وهذا يؤكد حيوية دور النظام التعليمي وتأثيره على المجتمع،. فالسياسة التعليمية تمثل في مجموعة المبادئ والقوانين والقواعد التي تحكم النظم التعليمية وتوجه العمل بالأجهزة التعليمية في المستويات المختلفة عند اتخاذ القرارات، وكذلك تقدم تصورا لبرنامج العمل الذي يستخدم كمؤشر من أجل تحسين التعليم وتوجهه نحو المستقبل ومن ثم فإن جميع عناصر النظام التعليمي مثل الأهداف ووسائل تحقيقها، والمناهج والية تطبيقها، ونمط الإدارة وإجراءات عملها ينبغي أن تتسق مع السياسة التعليمية، وهذا ما يدعو للاهتمام بصانعي السياسات التعليمية والشروط التي يجب ان تتوفر بهم والتأكيد على ثوابتهم الفكرية والاجتماعية والسياسية والاقتصادية والتي يجب أن تتواءم مع السياسة العامة للدول</a:t>
            </a:r>
            <a:endParaRPr lang="ar-EG" sz="1600" b="0" i="0" dirty="0">
              <a:solidFill>
                <a:srgbClr val="333333"/>
              </a:solidFill>
              <a:effectLst/>
              <a:latin typeface="Segoe UI" panose="020B0502040204020203" pitchFamily="34" charset="0"/>
              <a:cs typeface="Segoe UI" panose="020B0502040204020203" pitchFamily="34" charset="0"/>
            </a:endParaRPr>
          </a:p>
          <a:p>
            <a:pPr marL="0" marR="0" algn="ctr" rtl="1">
              <a:lnSpc>
                <a:spcPct val="150000"/>
              </a:lnSpc>
              <a:spcBef>
                <a:spcPts val="0"/>
              </a:spcBef>
              <a:spcAft>
                <a:spcPts val="800"/>
              </a:spcAft>
            </a:pPr>
            <a:r>
              <a:rPr lang="ar-JO" sz="1800" dirty="0">
                <a:effectLst/>
                <a:latin typeface="Segoe UI" panose="020B0502040204020203" pitchFamily="34" charset="0"/>
                <a:ea typeface="Calibri" panose="020F0502020204030204" pitchFamily="34" charset="0"/>
                <a:cs typeface="Segoe UI" panose="020B0502040204020203" pitchFamily="34" charset="0"/>
              </a:rPr>
              <a:t> </a:t>
            </a:r>
            <a:r>
              <a:rPr lang="ar-SA" sz="1800" dirty="0">
                <a:effectLst/>
                <a:latin typeface="Segoe UI" panose="020B0502040204020203" pitchFamily="34" charset="0"/>
                <a:ea typeface="Calibri" panose="020F0502020204030204" pitchFamily="34" charset="0"/>
                <a:cs typeface="Segoe UI" panose="020B0502040204020203" pitchFamily="34" charset="0"/>
              </a:rPr>
              <a:t> </a:t>
            </a:r>
            <a:r>
              <a:rPr lang="ar-JO" sz="2000" b="1" dirty="0">
                <a:solidFill>
                  <a:srgbClr val="0070C0"/>
                </a:solidFill>
                <a:effectLst/>
                <a:latin typeface="Segoe UI" panose="020B0502040204020203" pitchFamily="34" charset="0"/>
                <a:ea typeface="Calibri" panose="020F0502020204030204" pitchFamily="34" charset="0"/>
                <a:cs typeface="Segoe UI" panose="020B0502040204020203" pitchFamily="34" charset="0"/>
              </a:rPr>
              <a:t>فما هي أهم مؤسسات صنع السياسات التعليمية</a:t>
            </a:r>
            <a:r>
              <a:rPr lang="ar-JO" sz="2000" b="1" dirty="0">
                <a:solidFill>
                  <a:srgbClr val="0070C0"/>
                </a:solidFill>
                <a:latin typeface="Segoe UI" panose="020B0502040204020203" pitchFamily="34" charset="0"/>
                <a:ea typeface="Calibri" panose="020F0502020204030204" pitchFamily="34" charset="0"/>
                <a:cs typeface="Segoe UI" panose="020B0502040204020203" pitchFamily="34" charset="0"/>
              </a:rPr>
              <a:t> </a:t>
            </a:r>
            <a:r>
              <a:rPr lang="ar-JO" sz="2000" b="1" dirty="0">
                <a:solidFill>
                  <a:srgbClr val="0070C0"/>
                </a:solidFill>
                <a:effectLst/>
                <a:latin typeface="Segoe UI" panose="020B0502040204020203" pitchFamily="34" charset="0"/>
                <a:ea typeface="Calibri" panose="020F0502020204030204" pitchFamily="34" charset="0"/>
                <a:cs typeface="Segoe UI" panose="020B0502040204020203" pitchFamily="34" charset="0"/>
              </a:rPr>
              <a:t>؟</a:t>
            </a:r>
            <a:endParaRPr lang="en-US" sz="2400" b="1" dirty="0">
              <a:solidFill>
                <a:srgbClr val="0070C0"/>
              </a:solidFill>
              <a:latin typeface="Segoe UI" panose="020B0502040204020203" pitchFamily="34" charset="0"/>
              <a:cs typeface="Segoe UI" panose="020B0502040204020203" pitchFamily="34" charset="0"/>
            </a:endParaRPr>
          </a:p>
        </p:txBody>
      </p:sp>
      <p:pic>
        <p:nvPicPr>
          <p:cNvPr id="7" name="Graphic 21">
            <a:extLst>
              <a:ext uri="{FF2B5EF4-FFF2-40B4-BE49-F238E27FC236}">
                <a16:creationId xmlns:a16="http://schemas.microsoft.com/office/drawing/2014/main" xmlns="" id="{2F0921A1-E11D-D711-2E7B-19844064A9C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89918" y="110071"/>
            <a:ext cx="2591822" cy="1210204"/>
          </a:xfrm>
          <a:prstGeom prst="rect">
            <a:avLst/>
          </a:prstGeom>
        </p:spPr>
      </p:pic>
    </p:spTree>
    <p:extLst>
      <p:ext uri="{BB962C8B-B14F-4D97-AF65-F5344CB8AC3E}">
        <p14:creationId xmlns:p14="http://schemas.microsoft.com/office/powerpoint/2010/main" val="768746275"/>
      </p:ext>
    </p:extLst>
  </p:cSld>
  <p:clrMapOvr>
    <a:masterClrMapping/>
  </p:clrMapOvr>
  <mc:AlternateContent xmlns:mc="http://schemas.openxmlformats.org/markup-compatibility/2006" xmlns:p14="http://schemas.microsoft.com/office/powerpoint/2010/main">
    <mc:Choice Requires="p14">
      <p:transition spd="slow" p14:dur="1600" advTm="156020">
        <p14:prism isInverted="1"/>
      </p:transition>
    </mc:Choice>
    <mc:Fallback xmlns="">
      <p:transition spd="slow" advTm="15602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xmlns="" id="{6AA2FF34-E8BC-8C9E-D42F-1A5D28A7CDE7}"/>
              </a:ext>
            </a:extLst>
          </p:cNvPr>
          <p:cNvSpPr/>
          <p:nvPr/>
        </p:nvSpPr>
        <p:spPr>
          <a:xfrm>
            <a:off x="1109973" y="1294071"/>
            <a:ext cx="9972053" cy="4576277"/>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1600" dirty="0">
              <a:latin typeface="Segoe UI" panose="020B0502040204020203" pitchFamily="34" charset="0"/>
              <a:cs typeface="Segoe UI" panose="020B0502040204020203" pitchFamily="34" charset="0"/>
            </a:endParaRPr>
          </a:p>
        </p:txBody>
      </p:sp>
      <p:sp>
        <p:nvSpPr>
          <p:cNvPr id="9" name="TextBox 8">
            <a:extLst>
              <a:ext uri="{FF2B5EF4-FFF2-40B4-BE49-F238E27FC236}">
                <a16:creationId xmlns:a16="http://schemas.microsoft.com/office/drawing/2014/main" xmlns="" id="{25760A6C-566F-B7E3-1EEE-CB29F0CF0113}"/>
              </a:ext>
            </a:extLst>
          </p:cNvPr>
          <p:cNvSpPr txBox="1"/>
          <p:nvPr/>
        </p:nvSpPr>
        <p:spPr>
          <a:xfrm>
            <a:off x="4133408" y="1425091"/>
            <a:ext cx="3684022" cy="584775"/>
          </a:xfrm>
          <a:prstGeom prst="rect">
            <a:avLst/>
          </a:prstGeom>
          <a:noFill/>
        </p:spPr>
        <p:txBody>
          <a:bodyPr wrap="none" rtlCol="0">
            <a:spAutoFit/>
          </a:bodyPr>
          <a:lstStyle/>
          <a:p>
            <a:r>
              <a:rPr lang="ar-JO" sz="3200" b="1" dirty="0">
                <a:solidFill>
                  <a:srgbClr val="00B0F0"/>
                </a:solidFill>
                <a:latin typeface="Times New Roman" panose="02020603050405020304" pitchFamily="18" charset="0"/>
                <a:cs typeface="Times New Roman" panose="02020603050405020304" pitchFamily="18" charset="0"/>
              </a:rPr>
              <a:t>نتاجات المحاضرة السادسة</a:t>
            </a:r>
            <a:endParaRPr lang="ar-JO" altLang="en-US" sz="3200" b="1" dirty="0">
              <a:solidFill>
                <a:srgbClr val="00B0F0"/>
              </a:solidFill>
              <a:latin typeface="Times New Roman" panose="02020603050405020304" pitchFamily="18" charset="0"/>
              <a:cs typeface="Times New Roman" panose="02020603050405020304" pitchFamily="18" charset="0"/>
            </a:endParaRPr>
          </a:p>
        </p:txBody>
      </p:sp>
      <p:graphicFrame>
        <p:nvGraphicFramePr>
          <p:cNvPr id="5" name="Diagram 4">
            <a:extLst>
              <a:ext uri="{FF2B5EF4-FFF2-40B4-BE49-F238E27FC236}">
                <a16:creationId xmlns:a16="http://schemas.microsoft.com/office/drawing/2014/main" xmlns="" id="{CA105EE7-C0ED-FC6F-9B58-095ED54354E0}"/>
              </a:ext>
            </a:extLst>
          </p:cNvPr>
          <p:cNvGraphicFramePr/>
          <p:nvPr>
            <p:extLst>
              <p:ext uri="{D42A27DB-BD31-4B8C-83A1-F6EECF244321}">
                <p14:modId xmlns:p14="http://schemas.microsoft.com/office/powerpoint/2010/main" val="90554225"/>
              </p:ext>
            </p:extLst>
          </p:nvPr>
        </p:nvGraphicFramePr>
        <p:xfrm>
          <a:off x="1770743" y="2044099"/>
          <a:ext cx="8128000" cy="349962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7" name="Graphic 21">
            <a:extLst>
              <a:ext uri="{FF2B5EF4-FFF2-40B4-BE49-F238E27FC236}">
                <a16:creationId xmlns:a16="http://schemas.microsoft.com/office/drawing/2014/main" xmlns="" id="{BE5D411C-7371-162F-1419-BE8AD40FEBE0}"/>
              </a:ext>
            </a:extLst>
          </p:cNvPr>
          <p:cNvPicPr>
            <a:picLocks noChangeAspect="1"/>
          </p:cNvPicPr>
          <p:nvPr/>
        </p:nvPicPr>
        <p:blipFill rotWithShape="1">
          <a:blip r:embed="rId8"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89918" y="110071"/>
            <a:ext cx="2591822" cy="1210204"/>
          </a:xfrm>
          <a:prstGeom prst="rect">
            <a:avLst/>
          </a:prstGeom>
        </p:spPr>
      </p:pic>
    </p:spTree>
    <p:extLst>
      <p:ext uri="{BB962C8B-B14F-4D97-AF65-F5344CB8AC3E}">
        <p14:creationId xmlns:p14="http://schemas.microsoft.com/office/powerpoint/2010/main" val="3603074477"/>
      </p:ext>
    </p:extLst>
  </p:cSld>
  <p:clrMapOvr>
    <a:masterClrMapping/>
  </p:clrMapOvr>
  <mc:AlternateContent xmlns:mc="http://schemas.openxmlformats.org/markup-compatibility/2006" xmlns:p14="http://schemas.microsoft.com/office/powerpoint/2010/main">
    <mc:Choice Requires="p14">
      <p:transition spd="slow" p14:dur="1600" advTm="88436">
        <p14:prism isInverted="1"/>
      </p:transition>
    </mc:Choice>
    <mc:Fallback xmlns="">
      <p:transition spd="slow" advTm="88436">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xmlns="" id="{458E1CE7-F22E-562A-FB5D-AD781F21CF6D}"/>
              </a:ext>
            </a:extLst>
          </p:cNvPr>
          <p:cNvSpPr/>
          <p:nvPr/>
        </p:nvSpPr>
        <p:spPr>
          <a:xfrm>
            <a:off x="707415" y="1320275"/>
            <a:ext cx="10928576" cy="4631741"/>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1600" dirty="0">
              <a:latin typeface="Segoe UI" panose="020B0502040204020203" pitchFamily="34" charset="0"/>
              <a:cs typeface="Segoe UI" panose="020B0502040204020203" pitchFamily="34" charset="0"/>
            </a:endParaRPr>
          </a:p>
        </p:txBody>
      </p:sp>
      <p:sp>
        <p:nvSpPr>
          <p:cNvPr id="2" name="TextBox 1">
            <a:extLst>
              <a:ext uri="{FF2B5EF4-FFF2-40B4-BE49-F238E27FC236}">
                <a16:creationId xmlns:a16="http://schemas.microsoft.com/office/drawing/2014/main" xmlns="" id="{2005DFBB-6366-D970-3F96-DE28F05E7519}"/>
              </a:ext>
            </a:extLst>
          </p:cNvPr>
          <p:cNvSpPr txBox="1"/>
          <p:nvPr/>
        </p:nvSpPr>
        <p:spPr>
          <a:xfrm>
            <a:off x="1245078" y="2283272"/>
            <a:ext cx="10054904" cy="523220"/>
          </a:xfrm>
          <a:prstGeom prst="rect">
            <a:avLst/>
          </a:prstGeom>
          <a:noFill/>
        </p:spPr>
        <p:txBody>
          <a:bodyPr wrap="square" rtlCol="0">
            <a:spAutoFit/>
          </a:bodyPr>
          <a:lstStyle/>
          <a:p>
            <a:pPr algn="r" rtl="1"/>
            <a:endParaRPr lang="ar-JO" sz="2800" b="0" i="0" u="none" strike="noStrike" baseline="0" dirty="0">
              <a:latin typeface="TraditionalArabic"/>
            </a:endParaRPr>
          </a:p>
        </p:txBody>
      </p:sp>
      <p:sp>
        <p:nvSpPr>
          <p:cNvPr id="10" name="TextBox 9">
            <a:extLst>
              <a:ext uri="{FF2B5EF4-FFF2-40B4-BE49-F238E27FC236}">
                <a16:creationId xmlns:a16="http://schemas.microsoft.com/office/drawing/2014/main" xmlns="" id="{BC3D9100-5A72-2CF7-7DDC-6DB0CBE280DC}"/>
              </a:ext>
            </a:extLst>
          </p:cNvPr>
          <p:cNvSpPr txBox="1"/>
          <p:nvPr/>
        </p:nvSpPr>
        <p:spPr>
          <a:xfrm>
            <a:off x="3508858" y="1598225"/>
            <a:ext cx="5527343" cy="400110"/>
          </a:xfrm>
          <a:prstGeom prst="rect">
            <a:avLst/>
          </a:prstGeom>
          <a:noFill/>
        </p:spPr>
        <p:txBody>
          <a:bodyPr wrap="square" rtlCol="0">
            <a:spAutoFit/>
          </a:bodyPr>
          <a:lstStyle/>
          <a:p>
            <a:pPr algn="ctr"/>
            <a:r>
              <a:rPr lang="ar-JO" sz="2000" b="1" dirty="0">
                <a:solidFill>
                  <a:srgbClr val="00B0F0"/>
                </a:solidFill>
                <a:latin typeface="Segoe UI" panose="020B0502040204020203" pitchFamily="34" charset="0"/>
                <a:cs typeface="Segoe UI" panose="020B0502040204020203" pitchFamily="34" charset="0"/>
              </a:rPr>
              <a:t>مكونات السياسات التعليمية</a:t>
            </a:r>
            <a:endParaRPr lang="en-US" sz="2000" b="1" dirty="0">
              <a:solidFill>
                <a:srgbClr val="00B0F0"/>
              </a:solidFill>
              <a:latin typeface="Segoe UI" panose="020B0502040204020203" pitchFamily="34" charset="0"/>
              <a:cs typeface="Segoe UI" panose="020B0502040204020203" pitchFamily="34" charset="0"/>
            </a:endParaRPr>
          </a:p>
        </p:txBody>
      </p:sp>
      <p:sp>
        <p:nvSpPr>
          <p:cNvPr id="3" name="TextBox 2">
            <a:extLst>
              <a:ext uri="{FF2B5EF4-FFF2-40B4-BE49-F238E27FC236}">
                <a16:creationId xmlns:a16="http://schemas.microsoft.com/office/drawing/2014/main" xmlns="" id="{BB95FDC1-745B-5E08-C4A2-0B18A58E3720}"/>
              </a:ext>
            </a:extLst>
          </p:cNvPr>
          <p:cNvSpPr txBox="1"/>
          <p:nvPr/>
        </p:nvSpPr>
        <p:spPr>
          <a:xfrm>
            <a:off x="1144251" y="1998335"/>
            <a:ext cx="10054904" cy="3647152"/>
          </a:xfrm>
          <a:prstGeom prst="rect">
            <a:avLst/>
          </a:prstGeom>
          <a:noFill/>
        </p:spPr>
        <p:txBody>
          <a:bodyPr wrap="square" rtlCol="0">
            <a:spAutoFit/>
          </a:bodyPr>
          <a:lstStyle/>
          <a:p>
            <a:pPr algn="just" rtl="1">
              <a:lnSpc>
                <a:spcPct val="150000"/>
              </a:lnSpc>
            </a:pPr>
            <a:r>
              <a:rPr lang="ar-JO" sz="2800" b="1" kern="0" dirty="0">
                <a:solidFill>
                  <a:srgbClr val="333333"/>
                </a:solidFill>
                <a:latin typeface="Segoe UI" panose="020B0502040204020203" pitchFamily="34" charset="0"/>
                <a:cs typeface="Segoe UI" panose="020B0502040204020203" pitchFamily="34" charset="0"/>
              </a:rPr>
              <a:t> </a:t>
            </a:r>
            <a:r>
              <a:rPr lang="ar-SA" sz="24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a:t>
            </a:r>
            <a:r>
              <a:rPr lang="ar-YE" i="0" dirty="0">
                <a:solidFill>
                  <a:srgbClr val="363D98"/>
                </a:solidFill>
                <a:effectLst/>
                <a:latin typeface="Segoe UI" panose="020B0502040204020203" pitchFamily="34" charset="0"/>
                <a:cs typeface="Segoe UI" panose="020B0502040204020203" pitchFamily="34" charset="0"/>
              </a:rPr>
              <a:t> </a:t>
            </a:r>
            <a:r>
              <a:rPr lang="ar-JO" i="0" dirty="0">
                <a:solidFill>
                  <a:srgbClr val="363D98"/>
                </a:solidFill>
                <a:effectLst/>
                <a:latin typeface="Segoe UI" panose="020B0502040204020203" pitchFamily="34" charset="0"/>
                <a:cs typeface="Segoe UI" panose="020B0502040204020203" pitchFamily="34" charset="0"/>
              </a:rPr>
              <a:t> </a:t>
            </a:r>
            <a:r>
              <a:rPr lang="ar-JO" kern="0" dirty="0">
                <a:solidFill>
                  <a:srgbClr val="000000"/>
                </a:solidFill>
                <a:latin typeface="Segoe UI" panose="020B0502040204020203" pitchFamily="34" charset="0"/>
                <a:cs typeface="Segoe UI" panose="020B0502040204020203" pitchFamily="34" charset="0"/>
              </a:rPr>
              <a:t> </a:t>
            </a:r>
            <a:r>
              <a:rPr lang="ar-JO" kern="0" dirty="0">
                <a:solidFill>
                  <a:srgbClr val="333333"/>
                </a:solidFill>
                <a:latin typeface="Segoe UI" panose="020B0502040204020203" pitchFamily="34" charset="0"/>
                <a:cs typeface="Segoe UI" panose="020B0502040204020203" pitchFamily="34" charset="0"/>
              </a:rPr>
              <a:t>تشير </a:t>
            </a:r>
            <a:r>
              <a:rPr lang="ar-YE" kern="0" dirty="0">
                <a:solidFill>
                  <a:srgbClr val="333333"/>
                </a:solidFill>
                <a:latin typeface="Segoe UI" panose="020B0502040204020203" pitchFamily="34" charset="0"/>
                <a:cs typeface="Segoe UI" panose="020B0502040204020203" pitchFamily="34" charset="0"/>
              </a:rPr>
              <a:t>السياسات التعليمية </a:t>
            </a:r>
            <a:r>
              <a:rPr lang="ar-JO" kern="0" dirty="0">
                <a:solidFill>
                  <a:srgbClr val="333333"/>
                </a:solidFill>
                <a:latin typeface="Segoe UI" panose="020B0502040204020203" pitchFamily="34" charset="0"/>
                <a:cs typeface="Segoe UI" panose="020B0502040204020203" pitchFamily="34" charset="0"/>
              </a:rPr>
              <a:t>إلى </a:t>
            </a:r>
            <a:r>
              <a:rPr lang="ar-YE" kern="0" dirty="0">
                <a:solidFill>
                  <a:srgbClr val="333333"/>
                </a:solidFill>
                <a:latin typeface="Segoe UI" panose="020B0502040204020203" pitchFamily="34" charset="0"/>
                <a:cs typeface="Segoe UI" panose="020B0502040204020203" pitchFamily="34" charset="0"/>
              </a:rPr>
              <a:t>ذلك الجهد المنظم الذي تشترك في صناعته هيئات وأفراد </a:t>
            </a:r>
            <a:r>
              <a:rPr lang="ar-JO" kern="0" dirty="0">
                <a:solidFill>
                  <a:srgbClr val="333333"/>
                </a:solidFill>
                <a:latin typeface="Segoe UI" panose="020B0502040204020203" pitchFamily="34" charset="0"/>
                <a:cs typeface="Segoe UI" panose="020B0502040204020203" pitchFamily="34" charset="0"/>
              </a:rPr>
              <a:t>ممثلي</a:t>
            </a:r>
            <a:r>
              <a:rPr lang="ar-YE" kern="0" dirty="0">
                <a:solidFill>
                  <a:srgbClr val="333333"/>
                </a:solidFill>
                <a:latin typeface="Segoe UI" panose="020B0502040204020203" pitchFamily="34" charset="0"/>
                <a:cs typeface="Segoe UI" panose="020B0502040204020203" pitchFamily="34" charset="0"/>
              </a:rPr>
              <a:t>ن للمجتمع لتحديد التعليمي وجميع مؤسساته والذي يوضح العلاقة بين ما تحتاجه الدولة وبين ما ينبغي أن تقوم به مؤسساتها التعليمية، وبالتالي يمكن تقييم عمل هذه المؤسسات في إطار السياسات التعليمية من خلال الإدارات المختصة وبمشاركة أفراد المجتمع في وضع مبادئ التعليم وإطاره العام وأهدافه وفلسفته ونظمه، فالسياسة التعليمية تعبر عن الاختيارات السياسية للمجتمع وعاداته وقيمه والثروات البشرية والمادية المتاحة وكذلك تطلعاته المستقبلية.</a:t>
            </a:r>
            <a:endParaRPr lang="ar-JO" kern="0" dirty="0">
              <a:solidFill>
                <a:srgbClr val="333333"/>
              </a:solidFill>
              <a:latin typeface="Segoe UI" panose="020B0502040204020203" pitchFamily="34" charset="0"/>
              <a:cs typeface="Segoe UI" panose="020B0502040204020203" pitchFamily="34" charset="0"/>
            </a:endParaRPr>
          </a:p>
          <a:p>
            <a:pPr algn="just" rtl="1">
              <a:lnSpc>
                <a:spcPct val="150000"/>
              </a:lnSpc>
            </a:pPr>
            <a:r>
              <a:rPr lang="ar-JO" kern="0" dirty="0">
                <a:solidFill>
                  <a:srgbClr val="333333"/>
                </a:solidFill>
                <a:latin typeface="Segoe UI" panose="020B0502040204020203" pitchFamily="34" charset="0"/>
                <a:cs typeface="Segoe UI" panose="020B0502040204020203" pitchFamily="34" charset="0"/>
              </a:rPr>
              <a:t>     </a:t>
            </a:r>
            <a:r>
              <a:rPr lang="ar-SA" kern="0" dirty="0">
                <a:solidFill>
                  <a:srgbClr val="333333"/>
                </a:solidFill>
                <a:latin typeface="Segoe UI" panose="020B0502040204020203" pitchFamily="34" charset="0"/>
                <a:cs typeface="Segoe UI" panose="020B0502040204020203" pitchFamily="34" charset="0"/>
              </a:rPr>
              <a:t>إن السياسات التعليمية تتحدد في ضوء مجموعة من المكونات والتي لا تكتمل بدونها وبناء عليه تشكل في مجملها السياسات التعليمية </a:t>
            </a:r>
            <a:r>
              <a:rPr lang="ar-JO" kern="0" dirty="0">
                <a:solidFill>
                  <a:srgbClr val="333333"/>
                </a:solidFill>
                <a:latin typeface="Segoe UI" panose="020B0502040204020203" pitchFamily="34" charset="0"/>
                <a:cs typeface="Segoe UI" panose="020B0502040204020203" pitchFamily="34" charset="0"/>
              </a:rPr>
              <a:t>حيث</a:t>
            </a:r>
            <a:r>
              <a:rPr lang="ar-SA" kern="0" dirty="0">
                <a:solidFill>
                  <a:srgbClr val="333333"/>
                </a:solidFill>
                <a:latin typeface="Segoe UI" panose="020B0502040204020203" pitchFamily="34" charset="0"/>
                <a:cs typeface="Segoe UI" panose="020B0502040204020203" pitchFamily="34" charset="0"/>
              </a:rPr>
              <a:t> تتكون مما </a:t>
            </a:r>
            <a:r>
              <a:rPr lang="ar-JO" kern="0" dirty="0">
                <a:solidFill>
                  <a:srgbClr val="333333"/>
                </a:solidFill>
                <a:latin typeface="Segoe UI" panose="020B0502040204020203" pitchFamily="34" charset="0"/>
                <a:cs typeface="Segoe UI" panose="020B0502040204020203" pitchFamily="34" charset="0"/>
              </a:rPr>
              <a:t>يأتي:</a:t>
            </a:r>
            <a:r>
              <a:rPr lang="ar-SA" kern="0" dirty="0">
                <a:solidFill>
                  <a:srgbClr val="333333"/>
                </a:solidFill>
                <a:latin typeface="Segoe UI" panose="020B0502040204020203" pitchFamily="34" charset="0"/>
                <a:cs typeface="Segoe UI" panose="020B0502040204020203" pitchFamily="34" charset="0"/>
              </a:rPr>
              <a:t> </a:t>
            </a:r>
            <a:endParaRPr lang="en-US" kern="0" dirty="0">
              <a:solidFill>
                <a:srgbClr val="333333"/>
              </a:solidFill>
              <a:latin typeface="Segoe UI" panose="020B0502040204020203" pitchFamily="34" charset="0"/>
              <a:cs typeface="Segoe UI" panose="020B0502040204020203" pitchFamily="34" charset="0"/>
            </a:endParaRPr>
          </a:p>
        </p:txBody>
      </p:sp>
      <p:pic>
        <p:nvPicPr>
          <p:cNvPr id="11" name="Graphic 21">
            <a:extLst>
              <a:ext uri="{FF2B5EF4-FFF2-40B4-BE49-F238E27FC236}">
                <a16:creationId xmlns:a16="http://schemas.microsoft.com/office/drawing/2014/main" xmlns="" id="{B489D32C-13FE-DCE6-D85A-6076AB2F594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89918" y="110071"/>
            <a:ext cx="2591822" cy="1210204"/>
          </a:xfrm>
          <a:prstGeom prst="rect">
            <a:avLst/>
          </a:prstGeom>
        </p:spPr>
      </p:pic>
    </p:spTree>
    <p:extLst>
      <p:ext uri="{BB962C8B-B14F-4D97-AF65-F5344CB8AC3E}">
        <p14:creationId xmlns:p14="http://schemas.microsoft.com/office/powerpoint/2010/main" val="317494611"/>
      </p:ext>
    </p:extLst>
  </p:cSld>
  <p:clrMapOvr>
    <a:masterClrMapping/>
  </p:clrMapOvr>
  <mc:AlternateContent xmlns:mc="http://schemas.openxmlformats.org/markup-compatibility/2006" xmlns:p14="http://schemas.microsoft.com/office/powerpoint/2010/main">
    <mc:Choice Requires="p14">
      <p:transition spd="slow" p14:dur="1600" advTm="148720">
        <p14:prism isInverted="1"/>
      </p:transition>
    </mc:Choice>
    <mc:Fallback xmlns="">
      <p:transition spd="slow" advTm="14872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xmlns="" id="{BC34655F-F33D-930C-D66B-BA453D883124}"/>
              </a:ext>
            </a:extLst>
          </p:cNvPr>
          <p:cNvSpPr/>
          <p:nvPr/>
        </p:nvSpPr>
        <p:spPr>
          <a:xfrm>
            <a:off x="957765" y="1197013"/>
            <a:ext cx="10928576" cy="4631741"/>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1600" dirty="0">
              <a:latin typeface="Alexandria" pitchFamily="2" charset="-78"/>
              <a:cs typeface="Alexandria" pitchFamily="2" charset="-78"/>
            </a:endParaRPr>
          </a:p>
        </p:txBody>
      </p:sp>
      <p:sp>
        <p:nvSpPr>
          <p:cNvPr id="2" name="TextBox 1">
            <a:extLst>
              <a:ext uri="{FF2B5EF4-FFF2-40B4-BE49-F238E27FC236}">
                <a16:creationId xmlns:a16="http://schemas.microsoft.com/office/drawing/2014/main" xmlns="" id="{2005DFBB-6366-D970-3F96-DE28F05E7519}"/>
              </a:ext>
            </a:extLst>
          </p:cNvPr>
          <p:cNvSpPr txBox="1"/>
          <p:nvPr/>
        </p:nvSpPr>
        <p:spPr>
          <a:xfrm>
            <a:off x="1245078" y="2283272"/>
            <a:ext cx="10054904" cy="523220"/>
          </a:xfrm>
          <a:prstGeom prst="rect">
            <a:avLst/>
          </a:prstGeom>
          <a:noFill/>
        </p:spPr>
        <p:txBody>
          <a:bodyPr wrap="square" rtlCol="0">
            <a:spAutoFit/>
          </a:bodyPr>
          <a:lstStyle/>
          <a:p>
            <a:pPr algn="r" rtl="1"/>
            <a:endParaRPr lang="ar-JO" sz="2800" b="0" i="0" u="none" strike="noStrike" baseline="0" dirty="0">
              <a:latin typeface="TraditionalArabic"/>
            </a:endParaRPr>
          </a:p>
        </p:txBody>
      </p:sp>
      <p:sp>
        <p:nvSpPr>
          <p:cNvPr id="10" name="TextBox 9">
            <a:extLst>
              <a:ext uri="{FF2B5EF4-FFF2-40B4-BE49-F238E27FC236}">
                <a16:creationId xmlns:a16="http://schemas.microsoft.com/office/drawing/2014/main" xmlns="" id="{BC3D9100-5A72-2CF7-7DDC-6DB0CBE280DC}"/>
              </a:ext>
            </a:extLst>
          </p:cNvPr>
          <p:cNvSpPr txBox="1"/>
          <p:nvPr/>
        </p:nvSpPr>
        <p:spPr>
          <a:xfrm>
            <a:off x="3572622" y="1413560"/>
            <a:ext cx="5527343" cy="400110"/>
          </a:xfrm>
          <a:prstGeom prst="rect">
            <a:avLst/>
          </a:prstGeom>
          <a:noFill/>
        </p:spPr>
        <p:txBody>
          <a:bodyPr wrap="square" rtlCol="0">
            <a:spAutoFit/>
          </a:bodyPr>
          <a:lstStyle/>
          <a:p>
            <a:pPr algn="ctr"/>
            <a:r>
              <a:rPr lang="ar-JO" sz="2000" b="1" dirty="0">
                <a:solidFill>
                  <a:srgbClr val="00B0F0"/>
                </a:solidFill>
                <a:latin typeface="Segoe UI" panose="020B0502040204020203" pitchFamily="34" charset="0"/>
                <a:cs typeface="Segoe UI" panose="020B0502040204020203" pitchFamily="34" charset="0"/>
              </a:rPr>
              <a:t>مكونات السياسات التعليمية</a:t>
            </a:r>
            <a:endParaRPr lang="en-US" sz="2000" b="1" dirty="0">
              <a:solidFill>
                <a:srgbClr val="00B0F0"/>
              </a:solidFill>
              <a:latin typeface="Segoe UI" panose="020B0502040204020203" pitchFamily="34" charset="0"/>
              <a:cs typeface="Segoe UI" panose="020B0502040204020203" pitchFamily="34" charset="0"/>
            </a:endParaRPr>
          </a:p>
        </p:txBody>
      </p:sp>
      <p:sp>
        <p:nvSpPr>
          <p:cNvPr id="11" name="TextBox 10">
            <a:extLst>
              <a:ext uri="{FF2B5EF4-FFF2-40B4-BE49-F238E27FC236}">
                <a16:creationId xmlns:a16="http://schemas.microsoft.com/office/drawing/2014/main" xmlns="" id="{3EE96C85-6F4E-5E24-0690-2F912C2E726A}"/>
              </a:ext>
            </a:extLst>
          </p:cNvPr>
          <p:cNvSpPr txBox="1"/>
          <p:nvPr/>
        </p:nvSpPr>
        <p:spPr>
          <a:xfrm>
            <a:off x="1085222" y="1904111"/>
            <a:ext cx="10214760" cy="3096360"/>
          </a:xfrm>
          <a:prstGeom prst="rect">
            <a:avLst/>
          </a:prstGeom>
          <a:noFill/>
        </p:spPr>
        <p:txBody>
          <a:bodyPr wrap="square" rtlCol="0">
            <a:spAutoFit/>
          </a:bodyPr>
          <a:lstStyle/>
          <a:p>
            <a:pPr algn="just" rtl="1">
              <a:lnSpc>
                <a:spcPct val="150000"/>
              </a:lnSpc>
            </a:pPr>
            <a:r>
              <a:rPr lang="ar-JO" sz="2400" b="1" kern="0" dirty="0">
                <a:solidFill>
                  <a:srgbClr val="333333"/>
                </a:solidFill>
                <a:effectLst/>
                <a:latin typeface="Segoe UI" panose="020B0502040204020203" pitchFamily="34" charset="0"/>
                <a:ea typeface="Times New Roman" panose="02020603050405020304" pitchFamily="18" charset="0"/>
                <a:cs typeface="Segoe UI" panose="020B0502040204020203" pitchFamily="34" charset="0"/>
              </a:rPr>
              <a:t> </a:t>
            </a:r>
            <a:r>
              <a:rPr lang="ar-JO" kern="0" dirty="0">
                <a:solidFill>
                  <a:srgbClr val="333333"/>
                </a:solidFill>
                <a:effectLst/>
                <a:latin typeface="Segoe UI" panose="020B0502040204020203" pitchFamily="34" charset="0"/>
                <a:ea typeface="Times New Roman" panose="02020603050405020304" pitchFamily="18" charset="0"/>
                <a:cs typeface="Segoe UI" panose="020B0502040204020203" pitchFamily="34" charset="0"/>
              </a:rPr>
              <a:t>أولًا: </a:t>
            </a:r>
            <a:r>
              <a:rPr lang="ar-SA" kern="0" dirty="0">
                <a:solidFill>
                  <a:srgbClr val="333333"/>
                </a:solidFill>
                <a:latin typeface="Segoe UI" panose="020B0502040204020203" pitchFamily="34" charset="0"/>
                <a:cs typeface="Segoe UI" panose="020B0502040204020203" pitchFamily="34" charset="0"/>
              </a:rPr>
              <a:t>السياق: </a:t>
            </a:r>
            <a:endParaRPr lang="ar-JO" kern="0" dirty="0">
              <a:solidFill>
                <a:srgbClr val="333333"/>
              </a:solidFill>
              <a:latin typeface="Segoe UI" panose="020B0502040204020203" pitchFamily="34" charset="0"/>
              <a:cs typeface="Segoe UI" panose="020B0502040204020203" pitchFamily="34" charset="0"/>
            </a:endParaRPr>
          </a:p>
          <a:p>
            <a:pPr algn="just" rtl="1">
              <a:lnSpc>
                <a:spcPct val="150000"/>
              </a:lnSpc>
            </a:pPr>
            <a:r>
              <a:rPr lang="ar-JO" kern="0" dirty="0">
                <a:solidFill>
                  <a:srgbClr val="333333"/>
                </a:solidFill>
                <a:latin typeface="Segoe UI" panose="020B0502040204020203" pitchFamily="34" charset="0"/>
                <a:cs typeface="Segoe UI" panose="020B0502040204020203" pitchFamily="34" charset="0"/>
              </a:rPr>
              <a:t>   </a:t>
            </a:r>
            <a:r>
              <a:rPr lang="ar-SA" kern="0" dirty="0">
                <a:solidFill>
                  <a:srgbClr val="333333"/>
                </a:solidFill>
                <a:latin typeface="Segoe UI" panose="020B0502040204020203" pitchFamily="34" charset="0"/>
                <a:cs typeface="Segoe UI" panose="020B0502040204020203" pitchFamily="34" charset="0"/>
              </a:rPr>
              <a:t>ويعبر عن البيئة الخاصة بالسياسة التعليمية والتي تتكون من عدد من العناصر الاجتماعية والاقتصادية والتعليمية والسياسية والتي تؤدي إلى اعتماد سياسة معينة دون أخرى، وتحديد قضية معينة ووضعها ضمن الأجندة السياسية خلال وقت معين، حيث تتغير درجة الاهتمام بها من وقت ل</a:t>
            </a:r>
            <a:r>
              <a:rPr lang="ar-JO" kern="0" dirty="0">
                <a:solidFill>
                  <a:srgbClr val="333333"/>
                </a:solidFill>
                <a:latin typeface="Segoe UI" panose="020B0502040204020203" pitchFamily="34" charset="0"/>
                <a:cs typeface="Segoe UI" panose="020B0502040204020203" pitchFamily="34" charset="0"/>
              </a:rPr>
              <a:t>آ</a:t>
            </a:r>
            <a:r>
              <a:rPr lang="ar-SA" kern="0" dirty="0">
                <a:solidFill>
                  <a:srgbClr val="333333"/>
                </a:solidFill>
                <a:latin typeface="Segoe UI" panose="020B0502040204020203" pitchFamily="34" charset="0"/>
                <a:cs typeface="Segoe UI" panose="020B0502040204020203" pitchFamily="34" charset="0"/>
              </a:rPr>
              <a:t>خر، فالسياسات التعليمية تتم داخل وسط مجتمعي محدد وتتشكل بناء على عناصره، ومن أبرز هذه العناصر السياق السياسي ونوعية تأثيره على التعليم بناء على النظام السياسي القائم في المجتمع.</a:t>
            </a:r>
            <a:endParaRPr lang="en-US" kern="0" dirty="0">
              <a:solidFill>
                <a:srgbClr val="333333"/>
              </a:solidFill>
              <a:latin typeface="Segoe UI" panose="020B0502040204020203" pitchFamily="34" charset="0"/>
              <a:cs typeface="Segoe UI" panose="020B0502040204020203" pitchFamily="34" charset="0"/>
            </a:endParaRPr>
          </a:p>
          <a:p>
            <a:pPr marL="0" marR="0" algn="r" rtl="1">
              <a:lnSpc>
                <a:spcPct val="150000"/>
              </a:lnSpc>
              <a:spcBef>
                <a:spcPts val="0"/>
              </a:spcBef>
              <a:spcAft>
                <a:spcPts val="0"/>
              </a:spcAft>
            </a:pPr>
            <a:endParaRPr lang="en-US" sz="1800" kern="100" dirty="0">
              <a:effectLst/>
              <a:latin typeface="Segoe UI" panose="020B0502040204020203" pitchFamily="34" charset="0"/>
              <a:ea typeface="Calibri" panose="020F0502020204030204" pitchFamily="34" charset="0"/>
              <a:cs typeface="Segoe UI" panose="020B0502040204020203" pitchFamily="34" charset="0"/>
            </a:endParaRPr>
          </a:p>
        </p:txBody>
      </p:sp>
      <p:pic>
        <p:nvPicPr>
          <p:cNvPr id="4" name="Graphic 21">
            <a:extLst>
              <a:ext uri="{FF2B5EF4-FFF2-40B4-BE49-F238E27FC236}">
                <a16:creationId xmlns:a16="http://schemas.microsoft.com/office/drawing/2014/main" xmlns="" id="{6E600818-4F86-655F-233F-B0975B7F55B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89918" y="110071"/>
            <a:ext cx="2591822" cy="1210204"/>
          </a:xfrm>
          <a:prstGeom prst="rect">
            <a:avLst/>
          </a:prstGeom>
        </p:spPr>
      </p:pic>
    </p:spTree>
    <p:extLst>
      <p:ext uri="{BB962C8B-B14F-4D97-AF65-F5344CB8AC3E}">
        <p14:creationId xmlns:p14="http://schemas.microsoft.com/office/powerpoint/2010/main" val="660833488"/>
      </p:ext>
    </p:extLst>
  </p:cSld>
  <p:clrMapOvr>
    <a:masterClrMapping/>
  </p:clrMapOvr>
  <mc:AlternateContent xmlns:mc="http://schemas.openxmlformats.org/markup-compatibility/2006" xmlns:p14="http://schemas.microsoft.com/office/powerpoint/2010/main">
    <mc:Choice Requires="p14">
      <p:transition spd="slow" p14:dur="1600" advTm="134906">
        <p14:prism isInverted="1"/>
      </p:transition>
    </mc:Choice>
    <mc:Fallback xmlns="">
      <p:transition spd="slow" advTm="134906">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xmlns="" id="{320C0B87-73C4-E728-29D6-43C509C52C43}"/>
              </a:ext>
            </a:extLst>
          </p:cNvPr>
          <p:cNvSpPr/>
          <p:nvPr/>
        </p:nvSpPr>
        <p:spPr>
          <a:xfrm>
            <a:off x="707415" y="1320275"/>
            <a:ext cx="10928576" cy="4631741"/>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1600" dirty="0">
              <a:latin typeface="Alexandria" pitchFamily="2" charset="-78"/>
              <a:cs typeface="Alexandria" pitchFamily="2" charset="-78"/>
            </a:endParaRPr>
          </a:p>
        </p:txBody>
      </p:sp>
      <p:sp>
        <p:nvSpPr>
          <p:cNvPr id="2" name="TextBox 1">
            <a:extLst>
              <a:ext uri="{FF2B5EF4-FFF2-40B4-BE49-F238E27FC236}">
                <a16:creationId xmlns:a16="http://schemas.microsoft.com/office/drawing/2014/main" xmlns="" id="{2005DFBB-6366-D970-3F96-DE28F05E7519}"/>
              </a:ext>
            </a:extLst>
          </p:cNvPr>
          <p:cNvSpPr txBox="1"/>
          <p:nvPr/>
        </p:nvSpPr>
        <p:spPr>
          <a:xfrm>
            <a:off x="1245078" y="2283272"/>
            <a:ext cx="10054904" cy="523220"/>
          </a:xfrm>
          <a:prstGeom prst="rect">
            <a:avLst/>
          </a:prstGeom>
          <a:noFill/>
        </p:spPr>
        <p:txBody>
          <a:bodyPr wrap="square" rtlCol="0">
            <a:spAutoFit/>
          </a:bodyPr>
          <a:lstStyle/>
          <a:p>
            <a:pPr algn="r" rtl="1"/>
            <a:endParaRPr lang="ar-JO" sz="2800" b="0" i="0" u="none" strike="noStrike" baseline="0" dirty="0">
              <a:latin typeface="TraditionalArabic"/>
            </a:endParaRPr>
          </a:p>
        </p:txBody>
      </p:sp>
      <p:sp>
        <p:nvSpPr>
          <p:cNvPr id="11" name="TextBox 10">
            <a:extLst>
              <a:ext uri="{FF2B5EF4-FFF2-40B4-BE49-F238E27FC236}">
                <a16:creationId xmlns:a16="http://schemas.microsoft.com/office/drawing/2014/main" xmlns="" id="{3EE96C85-6F4E-5E24-0690-2F912C2E726A}"/>
              </a:ext>
            </a:extLst>
          </p:cNvPr>
          <p:cNvSpPr txBox="1"/>
          <p:nvPr/>
        </p:nvSpPr>
        <p:spPr>
          <a:xfrm>
            <a:off x="1144251" y="1862454"/>
            <a:ext cx="10054903" cy="2538452"/>
          </a:xfrm>
          <a:prstGeom prst="rect">
            <a:avLst/>
          </a:prstGeom>
          <a:noFill/>
        </p:spPr>
        <p:txBody>
          <a:bodyPr wrap="square" rtlCol="0">
            <a:spAutoFit/>
          </a:bodyPr>
          <a:lstStyle/>
          <a:p>
            <a:pPr marR="285750" lvl="0" algn="just" rtl="1">
              <a:lnSpc>
                <a:spcPct val="150000"/>
              </a:lnSpc>
              <a:spcBef>
                <a:spcPts val="0"/>
              </a:spcBef>
              <a:spcAft>
                <a:spcPts val="0"/>
              </a:spcAft>
              <a:buSzPts val="1000"/>
              <a:tabLst>
                <a:tab pos="457200" algn="l"/>
              </a:tabLst>
            </a:pPr>
            <a:r>
              <a:rPr lang="ar-JO" kern="0" dirty="0">
                <a:solidFill>
                  <a:srgbClr val="000000"/>
                </a:solidFill>
                <a:latin typeface="Segoe UI" panose="020B0502040204020203" pitchFamily="34" charset="0"/>
                <a:ea typeface="Times New Roman" panose="02020603050405020304" pitchFamily="18" charset="0"/>
                <a:cs typeface="Segoe UI" panose="020B0502040204020203" pitchFamily="34" charset="0"/>
              </a:rPr>
              <a:t> </a:t>
            </a:r>
            <a:r>
              <a:rPr lang="ar-JO" kern="0" dirty="0">
                <a:solidFill>
                  <a:srgbClr val="333333"/>
                </a:solidFill>
                <a:latin typeface="Segoe UI" panose="020B0502040204020203" pitchFamily="34" charset="0"/>
                <a:cs typeface="Segoe UI" panose="020B0502040204020203" pitchFamily="34" charset="0"/>
              </a:rPr>
              <a:t>ثانيًا: </a:t>
            </a:r>
            <a:r>
              <a:rPr lang="ar-SA" kern="0" dirty="0">
                <a:solidFill>
                  <a:srgbClr val="333333"/>
                </a:solidFill>
                <a:latin typeface="Segoe UI" panose="020B0502040204020203" pitchFamily="34" charset="0"/>
                <a:cs typeface="Segoe UI" panose="020B0502040204020203" pitchFamily="34" charset="0"/>
              </a:rPr>
              <a:t>النص: </a:t>
            </a:r>
            <a:endParaRPr lang="ar-JO" kern="0" dirty="0">
              <a:solidFill>
                <a:srgbClr val="333333"/>
              </a:solidFill>
              <a:latin typeface="Segoe UI" panose="020B0502040204020203" pitchFamily="34" charset="0"/>
              <a:cs typeface="Segoe UI" panose="020B0502040204020203" pitchFamily="34" charset="0"/>
            </a:endParaRPr>
          </a:p>
          <a:p>
            <a:pPr marR="285750" lvl="0" algn="just" rtl="1">
              <a:lnSpc>
                <a:spcPct val="150000"/>
              </a:lnSpc>
              <a:spcBef>
                <a:spcPts val="0"/>
              </a:spcBef>
              <a:spcAft>
                <a:spcPts val="0"/>
              </a:spcAft>
              <a:buSzPts val="1000"/>
              <a:tabLst>
                <a:tab pos="457200" algn="l"/>
              </a:tabLst>
            </a:pPr>
            <a:r>
              <a:rPr lang="ar-JO" kern="0" dirty="0">
                <a:solidFill>
                  <a:srgbClr val="333333"/>
                </a:solidFill>
                <a:latin typeface="Segoe UI" panose="020B0502040204020203" pitchFamily="34" charset="0"/>
                <a:cs typeface="Segoe UI" panose="020B0502040204020203" pitchFamily="34" charset="0"/>
              </a:rPr>
              <a:t>  إذ </a:t>
            </a:r>
            <a:r>
              <a:rPr lang="ar-SA" kern="0" dirty="0">
                <a:solidFill>
                  <a:srgbClr val="333333"/>
                </a:solidFill>
                <a:latin typeface="Segoe UI" panose="020B0502040204020203" pitchFamily="34" charset="0"/>
                <a:cs typeface="Segoe UI" panose="020B0502040204020203" pitchFamily="34" charset="0"/>
              </a:rPr>
              <a:t>يشكل النص أو الصيغة إحدى مكونات السياسة التعليمية والمقصود بها المضمون العام للسياسة والذي يعبر عنه في مجموع</a:t>
            </a:r>
            <a:r>
              <a:rPr lang="ar-JO" kern="0" dirty="0">
                <a:solidFill>
                  <a:srgbClr val="333333"/>
                </a:solidFill>
                <a:latin typeface="Segoe UI" panose="020B0502040204020203" pitchFamily="34" charset="0"/>
                <a:cs typeface="Segoe UI" panose="020B0502040204020203" pitchFamily="34" charset="0"/>
              </a:rPr>
              <a:t>ة</a:t>
            </a:r>
            <a:r>
              <a:rPr lang="ar-SA" kern="0" dirty="0">
                <a:solidFill>
                  <a:srgbClr val="333333"/>
                </a:solidFill>
                <a:latin typeface="Segoe UI" panose="020B0502040204020203" pitchFamily="34" charset="0"/>
                <a:cs typeface="Segoe UI" panose="020B0502040204020203" pitchFamily="34" charset="0"/>
              </a:rPr>
              <a:t> من الوثائق السياسية التي تعكس الأيدلوجية المحركة لمتخذي القرار، كما ان هذا النص يتضمن عدد من المحاور التي تشكل في مجملها العام السياسة التعليمية وذلك ضمن الإطار المجتمعي، ويتضمن الأهداف والمبادئ العامة للسياسة التعليمية والاستراتيجيات والخطط والبرامج الموضوعة ومشروعات العمل</a:t>
            </a:r>
            <a:r>
              <a:rPr lang="ar-SA"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a:t>
            </a:r>
            <a:endParaRPr lang="ar-JO"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endParaRPr>
          </a:p>
        </p:txBody>
      </p:sp>
      <p:pic>
        <p:nvPicPr>
          <p:cNvPr id="4" name="Graphic 21">
            <a:extLst>
              <a:ext uri="{FF2B5EF4-FFF2-40B4-BE49-F238E27FC236}">
                <a16:creationId xmlns:a16="http://schemas.microsoft.com/office/drawing/2014/main" xmlns="" id="{2E915B7C-7ED0-F089-F0B2-E0278EB38CA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89918" y="110071"/>
            <a:ext cx="2591822" cy="1210204"/>
          </a:xfrm>
          <a:prstGeom prst="rect">
            <a:avLst/>
          </a:prstGeom>
        </p:spPr>
      </p:pic>
    </p:spTree>
    <p:extLst>
      <p:ext uri="{BB962C8B-B14F-4D97-AF65-F5344CB8AC3E}">
        <p14:creationId xmlns:p14="http://schemas.microsoft.com/office/powerpoint/2010/main" val="2054431471"/>
      </p:ext>
    </p:extLst>
  </p:cSld>
  <p:clrMapOvr>
    <a:masterClrMapping/>
  </p:clrMapOvr>
  <mc:AlternateContent xmlns:mc="http://schemas.openxmlformats.org/markup-compatibility/2006" xmlns:p14="http://schemas.microsoft.com/office/powerpoint/2010/main">
    <mc:Choice Requires="p14">
      <p:transition spd="slow" p14:dur="1600" advTm="177378">
        <p14:prism isInverted="1"/>
      </p:transition>
    </mc:Choice>
    <mc:Fallback xmlns="">
      <p:transition spd="slow" advTm="177378">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xmlns="" id="{CBB5F727-1D1C-F79C-2763-D6588914A17E}"/>
              </a:ext>
            </a:extLst>
          </p:cNvPr>
          <p:cNvSpPr/>
          <p:nvPr/>
        </p:nvSpPr>
        <p:spPr>
          <a:xfrm>
            <a:off x="707415" y="1320275"/>
            <a:ext cx="10928576" cy="4631741"/>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1600" dirty="0">
              <a:latin typeface="Alexandria" pitchFamily="2" charset="-78"/>
              <a:cs typeface="Alexandria" pitchFamily="2" charset="-78"/>
            </a:endParaRPr>
          </a:p>
        </p:txBody>
      </p:sp>
      <p:sp>
        <p:nvSpPr>
          <p:cNvPr id="2" name="TextBox 1">
            <a:extLst>
              <a:ext uri="{FF2B5EF4-FFF2-40B4-BE49-F238E27FC236}">
                <a16:creationId xmlns:a16="http://schemas.microsoft.com/office/drawing/2014/main" xmlns="" id="{2005DFBB-6366-D970-3F96-DE28F05E7519}"/>
              </a:ext>
            </a:extLst>
          </p:cNvPr>
          <p:cNvSpPr txBox="1"/>
          <p:nvPr/>
        </p:nvSpPr>
        <p:spPr>
          <a:xfrm>
            <a:off x="1245078" y="2283272"/>
            <a:ext cx="10054904" cy="523220"/>
          </a:xfrm>
          <a:prstGeom prst="rect">
            <a:avLst/>
          </a:prstGeom>
          <a:noFill/>
        </p:spPr>
        <p:txBody>
          <a:bodyPr wrap="square" rtlCol="0">
            <a:spAutoFit/>
          </a:bodyPr>
          <a:lstStyle/>
          <a:p>
            <a:pPr algn="r" rtl="1"/>
            <a:endParaRPr lang="ar-JO" sz="2800" b="0" i="0" u="none" strike="noStrike" baseline="0" dirty="0">
              <a:latin typeface="TraditionalArabic"/>
            </a:endParaRPr>
          </a:p>
        </p:txBody>
      </p:sp>
      <p:sp>
        <p:nvSpPr>
          <p:cNvPr id="11" name="TextBox 10">
            <a:extLst>
              <a:ext uri="{FF2B5EF4-FFF2-40B4-BE49-F238E27FC236}">
                <a16:creationId xmlns:a16="http://schemas.microsoft.com/office/drawing/2014/main" xmlns="" id="{3EE96C85-6F4E-5E24-0690-2F912C2E726A}"/>
              </a:ext>
            </a:extLst>
          </p:cNvPr>
          <p:cNvSpPr txBox="1"/>
          <p:nvPr/>
        </p:nvSpPr>
        <p:spPr>
          <a:xfrm>
            <a:off x="1145512" y="2017848"/>
            <a:ext cx="10154470" cy="2949205"/>
          </a:xfrm>
          <a:prstGeom prst="rect">
            <a:avLst/>
          </a:prstGeom>
          <a:noFill/>
        </p:spPr>
        <p:txBody>
          <a:bodyPr wrap="square" rtlCol="0">
            <a:spAutoFit/>
          </a:bodyPr>
          <a:lstStyle/>
          <a:p>
            <a:pPr marL="452438" marR="285750" lvl="2" algn="just" rtl="1">
              <a:lnSpc>
                <a:spcPct val="150000"/>
              </a:lnSpc>
              <a:buSzPts val="1000"/>
              <a:tabLst>
                <a:tab pos="457200" algn="l"/>
              </a:tabLst>
            </a:pPr>
            <a:r>
              <a:rPr lang="ar-JO" b="1" u="sng" kern="0" dirty="0">
                <a:solidFill>
                  <a:srgbClr val="333333"/>
                </a:solidFill>
                <a:latin typeface="Segoe UI" panose="020B0502040204020203" pitchFamily="34" charset="0"/>
                <a:cs typeface="Segoe UI" panose="020B0502040204020203" pitchFamily="34" charset="0"/>
              </a:rPr>
              <a:t>* يجب أن تمتاز نصوص السياسات التعليمية بالوضوح </a:t>
            </a:r>
            <a:r>
              <a:rPr lang="ar-YE" b="1" u="sng" kern="0" dirty="0">
                <a:solidFill>
                  <a:srgbClr val="333333"/>
                </a:solidFill>
                <a:latin typeface="Segoe UI" panose="020B0502040204020203" pitchFamily="34" charset="0"/>
                <a:cs typeface="Segoe UI" panose="020B0502040204020203" pitchFamily="34" charset="0"/>
              </a:rPr>
              <a:t>و</a:t>
            </a:r>
            <a:r>
              <a:rPr lang="ar-JO" b="1" u="sng" kern="0" dirty="0">
                <a:solidFill>
                  <a:srgbClr val="333333"/>
                </a:solidFill>
                <a:latin typeface="Segoe UI" panose="020B0502040204020203" pitchFamily="34" charset="0"/>
                <a:cs typeface="Segoe UI" panose="020B0502040204020203" pitchFamily="34" charset="0"/>
              </a:rPr>
              <a:t>ال</a:t>
            </a:r>
            <a:r>
              <a:rPr lang="ar-YE" b="1" u="sng" kern="0" dirty="0">
                <a:solidFill>
                  <a:srgbClr val="333333"/>
                </a:solidFill>
                <a:latin typeface="Segoe UI" panose="020B0502040204020203" pitchFamily="34" charset="0"/>
                <a:cs typeface="Segoe UI" panose="020B0502040204020203" pitchFamily="34" charset="0"/>
              </a:rPr>
              <a:t>دقة </a:t>
            </a:r>
            <a:r>
              <a:rPr lang="ar-JO" b="1" u="sng" kern="0" dirty="0">
                <a:solidFill>
                  <a:srgbClr val="333333"/>
                </a:solidFill>
                <a:latin typeface="Segoe UI" panose="020B0502040204020203" pitchFamily="34" charset="0"/>
                <a:cs typeface="Segoe UI" panose="020B0502040204020203" pitchFamily="34" charset="0"/>
              </a:rPr>
              <a:t> عند </a:t>
            </a:r>
            <a:r>
              <a:rPr lang="ar-YE" b="1" u="sng" kern="0" dirty="0">
                <a:solidFill>
                  <a:srgbClr val="333333"/>
                </a:solidFill>
                <a:latin typeface="Segoe UI" panose="020B0502040204020203" pitchFamily="34" charset="0"/>
                <a:cs typeface="Segoe UI" panose="020B0502040204020203" pitchFamily="34" charset="0"/>
              </a:rPr>
              <a:t>صياغ</a:t>
            </a:r>
            <a:r>
              <a:rPr lang="ar-JO" b="1" u="sng" kern="0" dirty="0">
                <a:solidFill>
                  <a:srgbClr val="333333"/>
                </a:solidFill>
                <a:latin typeface="Segoe UI" panose="020B0502040204020203" pitchFamily="34" charset="0"/>
                <a:cs typeface="Segoe UI" panose="020B0502040204020203" pitchFamily="34" charset="0"/>
              </a:rPr>
              <a:t>تها</a:t>
            </a:r>
            <a:r>
              <a:rPr lang="ar-YE" b="1" u="sng" kern="0" dirty="0">
                <a:solidFill>
                  <a:srgbClr val="333333"/>
                </a:solidFill>
                <a:latin typeface="Segoe UI" panose="020B0502040204020203" pitchFamily="34" charset="0"/>
                <a:cs typeface="Segoe UI" panose="020B0502040204020203" pitchFamily="34" charset="0"/>
              </a:rPr>
              <a:t> </a:t>
            </a:r>
            <a:r>
              <a:rPr lang="ar-JO" b="1" u="sng" kern="0" dirty="0">
                <a:solidFill>
                  <a:srgbClr val="333333"/>
                </a:solidFill>
                <a:latin typeface="Segoe UI" panose="020B0502040204020203" pitchFamily="34" charset="0"/>
                <a:cs typeface="Segoe UI" panose="020B0502040204020203" pitchFamily="34" charset="0"/>
              </a:rPr>
              <a:t>فماذا يعني ذلك؟</a:t>
            </a:r>
            <a:endParaRPr lang="en-US" b="1" u="sng" kern="0" dirty="0">
              <a:solidFill>
                <a:srgbClr val="333333"/>
              </a:solidFill>
              <a:latin typeface="Segoe UI" panose="020B0502040204020203" pitchFamily="34" charset="0"/>
              <a:cs typeface="Segoe UI" panose="020B0502040204020203" pitchFamily="34" charset="0"/>
            </a:endParaRPr>
          </a:p>
          <a:p>
            <a:pPr marR="285750" lvl="0" algn="just" rtl="1">
              <a:lnSpc>
                <a:spcPct val="150000"/>
              </a:lnSpc>
              <a:spcBef>
                <a:spcPts val="0"/>
              </a:spcBef>
              <a:spcAft>
                <a:spcPts val="0"/>
              </a:spcAft>
              <a:buSzPts val="1000"/>
              <a:tabLst>
                <a:tab pos="457200" algn="l"/>
              </a:tabLst>
            </a:pPr>
            <a:r>
              <a:rPr lang="ar-JO" kern="0" dirty="0">
                <a:solidFill>
                  <a:srgbClr val="333333"/>
                </a:solidFill>
                <a:latin typeface="Segoe UI" panose="020B0502040204020203" pitchFamily="34" charset="0"/>
                <a:cs typeface="Segoe UI" panose="020B0502040204020203" pitchFamily="34" charset="0"/>
              </a:rPr>
              <a:t>1. أن</a:t>
            </a:r>
            <a:r>
              <a:rPr lang="ar-YE" kern="0" dirty="0">
                <a:solidFill>
                  <a:srgbClr val="333333"/>
                </a:solidFill>
                <a:latin typeface="Segoe UI" panose="020B0502040204020203" pitchFamily="34" charset="0"/>
                <a:cs typeface="Segoe UI" panose="020B0502040204020203" pitchFamily="34" charset="0"/>
              </a:rPr>
              <a:t> تكون ألفاظها واضحة </a:t>
            </a:r>
            <a:r>
              <a:rPr lang="ar-JO" kern="0" dirty="0">
                <a:solidFill>
                  <a:srgbClr val="333333"/>
                </a:solidFill>
                <a:latin typeface="Segoe UI" panose="020B0502040204020203" pitchFamily="34" charset="0"/>
                <a:cs typeface="Segoe UI" panose="020B0502040204020203" pitchFamily="34" charset="0"/>
              </a:rPr>
              <a:t>لا </a:t>
            </a:r>
            <a:r>
              <a:rPr lang="ar-YE" kern="0" dirty="0">
                <a:solidFill>
                  <a:srgbClr val="333333"/>
                </a:solidFill>
                <a:latin typeface="Segoe UI" panose="020B0502040204020203" pitchFamily="34" charset="0"/>
                <a:cs typeface="Segoe UI" panose="020B0502040204020203" pitchFamily="34" charset="0"/>
              </a:rPr>
              <a:t>غموض </a:t>
            </a:r>
            <a:r>
              <a:rPr lang="ar-JO" kern="0" dirty="0">
                <a:solidFill>
                  <a:srgbClr val="333333"/>
                </a:solidFill>
                <a:latin typeface="Segoe UI" panose="020B0502040204020203" pitchFamily="34" charset="0"/>
                <a:cs typeface="Segoe UI" panose="020B0502040204020203" pitchFamily="34" charset="0"/>
              </a:rPr>
              <a:t>فيها </a:t>
            </a:r>
            <a:r>
              <a:rPr lang="ar-YE" kern="0" dirty="0">
                <a:solidFill>
                  <a:srgbClr val="333333"/>
                </a:solidFill>
                <a:latin typeface="Segoe UI" panose="020B0502040204020203" pitchFamily="34" charset="0"/>
                <a:cs typeface="Segoe UI" panose="020B0502040204020203" pitchFamily="34" charset="0"/>
              </a:rPr>
              <a:t>ومحددة </a:t>
            </a:r>
            <a:r>
              <a:rPr lang="ar-JO" kern="0" dirty="0">
                <a:solidFill>
                  <a:srgbClr val="333333"/>
                </a:solidFill>
                <a:latin typeface="Segoe UI" panose="020B0502040204020203" pitchFamily="34" charset="0"/>
                <a:cs typeface="Segoe UI" panose="020B0502040204020203" pitchFamily="34" charset="0"/>
              </a:rPr>
              <a:t>ولا</a:t>
            </a:r>
            <a:r>
              <a:rPr lang="ar-YE" kern="0" dirty="0">
                <a:solidFill>
                  <a:srgbClr val="333333"/>
                </a:solidFill>
                <a:latin typeface="Segoe UI" panose="020B0502040204020203" pitchFamily="34" charset="0"/>
                <a:cs typeface="Segoe UI" panose="020B0502040204020203" pitchFamily="34" charset="0"/>
              </a:rPr>
              <a:t> تحتمل أكثرمن تفسير, حتى يسهل على القائمين عليها تنفيذها</a:t>
            </a:r>
            <a:endParaRPr lang="ar-JO" kern="0" dirty="0">
              <a:solidFill>
                <a:srgbClr val="333333"/>
              </a:solidFill>
              <a:latin typeface="Segoe UI" panose="020B0502040204020203" pitchFamily="34" charset="0"/>
              <a:cs typeface="Segoe UI" panose="020B0502040204020203" pitchFamily="34" charset="0"/>
            </a:endParaRPr>
          </a:p>
          <a:p>
            <a:pPr marR="285750" lvl="0" algn="just" rtl="1">
              <a:lnSpc>
                <a:spcPct val="150000"/>
              </a:lnSpc>
              <a:spcBef>
                <a:spcPts val="0"/>
              </a:spcBef>
              <a:spcAft>
                <a:spcPts val="0"/>
              </a:spcAft>
              <a:buSzPts val="1000"/>
              <a:tabLst>
                <a:tab pos="457200" algn="l"/>
              </a:tabLst>
            </a:pPr>
            <a:r>
              <a:rPr lang="ar-JO" kern="0" dirty="0">
                <a:solidFill>
                  <a:srgbClr val="333333"/>
                </a:solidFill>
                <a:latin typeface="Segoe UI" panose="020B0502040204020203" pitchFamily="34" charset="0"/>
                <a:cs typeface="Segoe UI" panose="020B0502040204020203" pitchFamily="34" charset="0"/>
              </a:rPr>
              <a:t>2.</a:t>
            </a:r>
            <a:r>
              <a:rPr lang="ar-YE" kern="0" dirty="0">
                <a:solidFill>
                  <a:srgbClr val="333333"/>
                </a:solidFill>
                <a:latin typeface="Segoe UI" panose="020B0502040204020203" pitchFamily="34" charset="0"/>
                <a:cs typeface="Segoe UI" panose="020B0502040204020203" pitchFamily="34" charset="0"/>
              </a:rPr>
              <a:t>أن </a:t>
            </a:r>
            <a:r>
              <a:rPr lang="ar-JO" kern="0" dirty="0">
                <a:solidFill>
                  <a:srgbClr val="333333"/>
                </a:solidFill>
                <a:latin typeface="Segoe UI" panose="020B0502040204020203" pitchFamily="34" charset="0"/>
                <a:cs typeface="Segoe UI" panose="020B0502040204020203" pitchFamily="34" charset="0"/>
              </a:rPr>
              <a:t>يُعبر </a:t>
            </a:r>
            <a:r>
              <a:rPr lang="ar-YE" kern="0" dirty="0">
                <a:solidFill>
                  <a:srgbClr val="333333"/>
                </a:solidFill>
                <a:latin typeface="Segoe UI" panose="020B0502040204020203" pitchFamily="34" charset="0"/>
                <a:cs typeface="Segoe UI" panose="020B0502040204020203" pitchFamily="34" charset="0"/>
              </a:rPr>
              <a:t>عنها بعبارات إيجابية </a:t>
            </a:r>
            <a:r>
              <a:rPr lang="ar-JO" kern="0" dirty="0">
                <a:solidFill>
                  <a:srgbClr val="333333"/>
                </a:solidFill>
                <a:latin typeface="Segoe UI" panose="020B0502040204020203" pitchFamily="34" charset="0"/>
                <a:cs typeface="Segoe UI" panose="020B0502040204020203" pitchFamily="34" charset="0"/>
              </a:rPr>
              <a:t>لأنه</a:t>
            </a:r>
            <a:r>
              <a:rPr lang="ar-YE" kern="0" dirty="0">
                <a:solidFill>
                  <a:srgbClr val="333333"/>
                </a:solidFill>
                <a:latin typeface="Segoe UI" panose="020B0502040204020203" pitchFamily="34" charset="0"/>
                <a:cs typeface="Segoe UI" panose="020B0502040204020203" pitchFamily="34" charset="0"/>
              </a:rPr>
              <a:t> كلما اختيرت على نحو سليم </a:t>
            </a:r>
            <a:r>
              <a:rPr lang="ar-JO" kern="0" dirty="0">
                <a:solidFill>
                  <a:srgbClr val="333333"/>
                </a:solidFill>
                <a:latin typeface="Segoe UI" panose="020B0502040204020203" pitchFamily="34" charset="0"/>
                <a:cs typeface="Segoe UI" panose="020B0502040204020203" pitchFamily="34" charset="0"/>
              </a:rPr>
              <a:t>تصبح ذات فعالية </a:t>
            </a:r>
          </a:p>
          <a:p>
            <a:pPr marR="285750" lvl="0" algn="just" rtl="1">
              <a:lnSpc>
                <a:spcPct val="150000"/>
              </a:lnSpc>
              <a:spcBef>
                <a:spcPts val="0"/>
              </a:spcBef>
              <a:spcAft>
                <a:spcPts val="0"/>
              </a:spcAft>
              <a:buSzPts val="1000"/>
              <a:tabLst>
                <a:tab pos="457200" algn="l"/>
              </a:tabLst>
            </a:pPr>
            <a:r>
              <a:rPr lang="ar-JO" kern="0" dirty="0">
                <a:solidFill>
                  <a:srgbClr val="333333"/>
                </a:solidFill>
                <a:latin typeface="Segoe UI" panose="020B0502040204020203" pitchFamily="34" charset="0"/>
                <a:cs typeface="Segoe UI" panose="020B0502040204020203" pitchFamily="34" charset="0"/>
              </a:rPr>
              <a:t>3.</a:t>
            </a:r>
            <a:r>
              <a:rPr lang="ar-YE" kern="0" dirty="0">
                <a:solidFill>
                  <a:srgbClr val="333333"/>
                </a:solidFill>
                <a:latin typeface="Segoe UI" panose="020B0502040204020203" pitchFamily="34" charset="0"/>
                <a:cs typeface="Segoe UI" panose="020B0502040204020203" pitchFamily="34" charset="0"/>
              </a:rPr>
              <a:t>أن تكون شاملة مبتعدة عن الحشو والتكرار </a:t>
            </a:r>
            <a:endParaRPr lang="ar-JO" kern="0" dirty="0">
              <a:solidFill>
                <a:srgbClr val="333333"/>
              </a:solidFill>
              <a:latin typeface="Segoe UI" panose="020B0502040204020203" pitchFamily="34" charset="0"/>
              <a:cs typeface="Segoe UI" panose="020B0502040204020203" pitchFamily="34" charset="0"/>
            </a:endParaRPr>
          </a:p>
          <a:p>
            <a:pPr marR="285750" lvl="0" algn="just" rtl="1">
              <a:lnSpc>
                <a:spcPct val="150000"/>
              </a:lnSpc>
              <a:spcBef>
                <a:spcPts val="0"/>
              </a:spcBef>
              <a:spcAft>
                <a:spcPts val="0"/>
              </a:spcAft>
              <a:buSzPts val="1000"/>
              <a:tabLst>
                <a:tab pos="457200" algn="l"/>
              </a:tabLst>
            </a:pPr>
            <a:r>
              <a:rPr lang="ar-JO" kern="0" dirty="0">
                <a:solidFill>
                  <a:srgbClr val="333333"/>
                </a:solidFill>
                <a:latin typeface="Segoe UI" panose="020B0502040204020203" pitchFamily="34" charset="0"/>
                <a:cs typeface="Segoe UI" panose="020B0502040204020203" pitchFamily="34" charset="0"/>
              </a:rPr>
              <a:t>4.</a:t>
            </a:r>
            <a:r>
              <a:rPr lang="ar-YE" kern="0" dirty="0">
                <a:solidFill>
                  <a:srgbClr val="333333"/>
                </a:solidFill>
                <a:latin typeface="Segoe UI" panose="020B0502040204020203" pitchFamily="34" charset="0"/>
                <a:cs typeface="Segoe UI" panose="020B0502040204020203" pitchFamily="34" charset="0"/>
              </a:rPr>
              <a:t>أن تكون أفكارها وبنودها متدرجة ومرتبة ترتيبا منطقيا </a:t>
            </a:r>
            <a:endParaRPr lang="ar-JO" kern="0" dirty="0">
              <a:solidFill>
                <a:srgbClr val="333333"/>
              </a:solidFill>
              <a:latin typeface="Segoe UI" panose="020B0502040204020203" pitchFamily="34" charset="0"/>
              <a:cs typeface="Segoe UI" panose="020B0502040204020203" pitchFamily="34" charset="0"/>
            </a:endParaRPr>
          </a:p>
          <a:p>
            <a:pPr marR="285750" lvl="0" algn="just" rtl="1">
              <a:lnSpc>
                <a:spcPct val="150000"/>
              </a:lnSpc>
              <a:spcBef>
                <a:spcPts val="0"/>
              </a:spcBef>
              <a:spcAft>
                <a:spcPts val="0"/>
              </a:spcAft>
              <a:buSzPts val="1000"/>
              <a:tabLst>
                <a:tab pos="457200" algn="l"/>
              </a:tabLst>
            </a:pPr>
            <a:r>
              <a:rPr lang="ar-JO" kern="0" dirty="0">
                <a:solidFill>
                  <a:srgbClr val="333333"/>
                </a:solidFill>
                <a:latin typeface="Segoe UI" panose="020B0502040204020203" pitchFamily="34" charset="0"/>
                <a:cs typeface="Segoe UI" panose="020B0502040204020203" pitchFamily="34" charset="0"/>
              </a:rPr>
              <a:t>5.</a:t>
            </a:r>
            <a:r>
              <a:rPr lang="ar-YE" kern="0" dirty="0">
                <a:solidFill>
                  <a:srgbClr val="333333"/>
                </a:solidFill>
                <a:latin typeface="Segoe UI" panose="020B0502040204020203" pitchFamily="34" charset="0"/>
                <a:cs typeface="Segoe UI" panose="020B0502040204020203" pitchFamily="34" charset="0"/>
              </a:rPr>
              <a:t>أن تكون قابلة للقياس والم</a:t>
            </a:r>
            <a:r>
              <a:rPr lang="ar-JO" kern="0" dirty="0">
                <a:solidFill>
                  <a:srgbClr val="333333"/>
                </a:solidFill>
                <a:latin typeface="Segoe UI" panose="020B0502040204020203" pitchFamily="34" charset="0"/>
                <a:cs typeface="Segoe UI" panose="020B0502040204020203" pitchFamily="34" charset="0"/>
              </a:rPr>
              <a:t>لا</a:t>
            </a:r>
            <a:r>
              <a:rPr lang="ar-YE" kern="0" dirty="0">
                <a:solidFill>
                  <a:srgbClr val="333333"/>
                </a:solidFill>
                <a:latin typeface="Segoe UI" panose="020B0502040204020203" pitchFamily="34" charset="0"/>
                <a:cs typeface="Segoe UI" panose="020B0502040204020203" pitchFamily="34" charset="0"/>
              </a:rPr>
              <a:t>حظة وواقعية ممكنة التحقيق.</a:t>
            </a:r>
            <a:endParaRPr lang="en-US" kern="0" dirty="0">
              <a:solidFill>
                <a:srgbClr val="333333"/>
              </a:solidFill>
              <a:latin typeface="Segoe UI" panose="020B0502040204020203" pitchFamily="34" charset="0"/>
              <a:cs typeface="Segoe UI" panose="020B0502040204020203" pitchFamily="34" charset="0"/>
            </a:endParaRPr>
          </a:p>
        </p:txBody>
      </p:sp>
      <p:pic>
        <p:nvPicPr>
          <p:cNvPr id="4" name="Graphic 21">
            <a:extLst>
              <a:ext uri="{FF2B5EF4-FFF2-40B4-BE49-F238E27FC236}">
                <a16:creationId xmlns:a16="http://schemas.microsoft.com/office/drawing/2014/main" xmlns="" id="{49ACAA37-7DA0-ED1F-08EE-D76B6F969A6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89918" y="110071"/>
            <a:ext cx="2591822" cy="1210204"/>
          </a:xfrm>
          <a:prstGeom prst="rect">
            <a:avLst/>
          </a:prstGeom>
        </p:spPr>
      </p:pic>
    </p:spTree>
    <p:extLst>
      <p:ext uri="{BB962C8B-B14F-4D97-AF65-F5344CB8AC3E}">
        <p14:creationId xmlns:p14="http://schemas.microsoft.com/office/powerpoint/2010/main" val="4188049537"/>
      </p:ext>
    </p:extLst>
  </p:cSld>
  <p:clrMapOvr>
    <a:masterClrMapping/>
  </p:clrMapOvr>
  <mc:AlternateContent xmlns:mc="http://schemas.openxmlformats.org/markup-compatibility/2006" xmlns:p14="http://schemas.microsoft.com/office/powerpoint/2010/main">
    <mc:Choice Requires="p14">
      <p:transition spd="slow" p14:dur="1600" advTm="216814">
        <p14:prism isInverted="1"/>
      </p:transition>
    </mc:Choice>
    <mc:Fallback xmlns="">
      <p:transition spd="slow" advTm="216814">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9">
            <a:extLst>
              <a:ext uri="{FF2B5EF4-FFF2-40B4-BE49-F238E27FC236}">
                <a16:creationId xmlns:a16="http://schemas.microsoft.com/office/drawing/2014/main" xmlns="" id="{C6FD0F35-5361-74A4-DF1D-86B75E6AB191}"/>
              </a:ext>
            </a:extLst>
          </p:cNvPr>
          <p:cNvSpPr/>
          <p:nvPr/>
        </p:nvSpPr>
        <p:spPr>
          <a:xfrm>
            <a:off x="462224" y="1320275"/>
            <a:ext cx="11173767" cy="4758468"/>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1600" dirty="0">
              <a:latin typeface="Alexandria" pitchFamily="2" charset="-78"/>
              <a:cs typeface="Alexandria" pitchFamily="2" charset="-78"/>
            </a:endParaRPr>
          </a:p>
        </p:txBody>
      </p:sp>
      <p:sp>
        <p:nvSpPr>
          <p:cNvPr id="2" name="TextBox 1">
            <a:extLst>
              <a:ext uri="{FF2B5EF4-FFF2-40B4-BE49-F238E27FC236}">
                <a16:creationId xmlns:a16="http://schemas.microsoft.com/office/drawing/2014/main" xmlns="" id="{2005DFBB-6366-D970-3F96-DE28F05E7519}"/>
              </a:ext>
            </a:extLst>
          </p:cNvPr>
          <p:cNvSpPr txBox="1"/>
          <p:nvPr/>
        </p:nvSpPr>
        <p:spPr>
          <a:xfrm>
            <a:off x="1245078" y="2283272"/>
            <a:ext cx="10054904" cy="523220"/>
          </a:xfrm>
          <a:prstGeom prst="rect">
            <a:avLst/>
          </a:prstGeom>
          <a:noFill/>
        </p:spPr>
        <p:txBody>
          <a:bodyPr wrap="square" rtlCol="0">
            <a:spAutoFit/>
          </a:bodyPr>
          <a:lstStyle/>
          <a:p>
            <a:pPr algn="r" rtl="1"/>
            <a:endParaRPr lang="ar-JO" sz="2800" b="0" i="0" u="none" strike="noStrike" baseline="0" dirty="0">
              <a:latin typeface="TraditionalArabic"/>
            </a:endParaRPr>
          </a:p>
        </p:txBody>
      </p:sp>
      <p:sp>
        <p:nvSpPr>
          <p:cNvPr id="11" name="TextBox 10">
            <a:extLst>
              <a:ext uri="{FF2B5EF4-FFF2-40B4-BE49-F238E27FC236}">
                <a16:creationId xmlns:a16="http://schemas.microsoft.com/office/drawing/2014/main" xmlns="" id="{3EE96C85-6F4E-5E24-0690-2F912C2E726A}"/>
              </a:ext>
            </a:extLst>
          </p:cNvPr>
          <p:cNvSpPr txBox="1"/>
          <p:nvPr/>
        </p:nvSpPr>
        <p:spPr>
          <a:xfrm>
            <a:off x="925107" y="1744275"/>
            <a:ext cx="10341785" cy="2949205"/>
          </a:xfrm>
          <a:prstGeom prst="rect">
            <a:avLst/>
          </a:prstGeom>
          <a:noFill/>
        </p:spPr>
        <p:txBody>
          <a:bodyPr wrap="square" rtlCol="0">
            <a:spAutoFit/>
          </a:bodyPr>
          <a:lstStyle/>
          <a:p>
            <a:pPr algn="r" rtl="1">
              <a:lnSpc>
                <a:spcPct val="150000"/>
              </a:lnSpc>
            </a:pPr>
            <a:r>
              <a:rPr lang="ar-JO" b="1" i="0" dirty="0">
                <a:solidFill>
                  <a:srgbClr val="00B0F0"/>
                </a:solidFill>
                <a:effectLst/>
                <a:latin typeface="Segoe UI" panose="020B0502040204020203" pitchFamily="34" charset="0"/>
                <a:cs typeface="Segoe UI" panose="020B0502040204020203" pitchFamily="34" charset="0"/>
              </a:rPr>
              <a:t>أمثلة من نصوص السياسات التعليمية في بعض بلدان الوطن العربي</a:t>
            </a:r>
          </a:p>
          <a:p>
            <a:pPr marL="457200" indent="-457200" algn="r" rtl="1" fontAlgn="base">
              <a:lnSpc>
                <a:spcPct val="150000"/>
              </a:lnSpc>
              <a:buFont typeface="Wingdings" panose="05000000000000000000" pitchFamily="2" charset="2"/>
              <a:buChar char="ü"/>
            </a:pPr>
            <a:r>
              <a:rPr lang="ar-YE" kern="0" dirty="0">
                <a:solidFill>
                  <a:srgbClr val="333333"/>
                </a:solidFill>
                <a:latin typeface="Segoe UI" panose="020B0502040204020203" pitchFamily="34" charset="0"/>
                <a:cs typeface="Segoe UI" panose="020B0502040204020203" pitchFamily="34" charset="0"/>
              </a:rPr>
              <a:t> التعليم الأساسي تعليم إلزامي ومجاني في المدارس الحكومية.</a:t>
            </a:r>
          </a:p>
          <a:p>
            <a:pPr marL="457200" indent="-457200" algn="r" rtl="1" fontAlgn="base">
              <a:lnSpc>
                <a:spcPct val="150000"/>
              </a:lnSpc>
              <a:buFont typeface="Wingdings" panose="05000000000000000000" pitchFamily="2" charset="2"/>
              <a:buChar char="ü"/>
            </a:pPr>
            <a:r>
              <a:rPr lang="ar-YE" kern="0" dirty="0">
                <a:solidFill>
                  <a:srgbClr val="333333"/>
                </a:solidFill>
                <a:latin typeface="Segoe UI" panose="020B0502040204020203" pitchFamily="34" charset="0"/>
                <a:cs typeface="Segoe UI" panose="020B0502040204020203" pitchFamily="34" charset="0"/>
              </a:rPr>
              <a:t>‌ يقبل الطالب في السنة الأولى من مرحلة التعليم الأساسي أذا أتم السنة السادسة من عمره في نهاية كانون الأول من العام الدراسي الذي يقبل فيه.</a:t>
            </a:r>
          </a:p>
          <a:p>
            <a:pPr marL="457200" indent="-457200" algn="r" rtl="1" fontAlgn="base">
              <a:lnSpc>
                <a:spcPct val="150000"/>
              </a:lnSpc>
              <a:buFont typeface="Wingdings" panose="05000000000000000000" pitchFamily="2" charset="2"/>
              <a:buChar char="ü"/>
            </a:pPr>
            <a:r>
              <a:rPr lang="ar-YE" kern="0" dirty="0">
                <a:solidFill>
                  <a:srgbClr val="333333"/>
                </a:solidFill>
                <a:latin typeface="Segoe UI" panose="020B0502040204020203" pitchFamily="34" charset="0"/>
                <a:cs typeface="Segoe UI" panose="020B0502040204020203" pitchFamily="34" charset="0"/>
              </a:rPr>
              <a:t>‌  لا يفصل الطالب من التعليم قبل إتمام السادسة عشر من عمره ويستثنى من ذلك من كانت به حالة صحية خاصة بناء على تقرير من اللجنة الطبية المختصة</a:t>
            </a:r>
            <a:r>
              <a:rPr lang="ar-JO" kern="0" dirty="0">
                <a:solidFill>
                  <a:srgbClr val="333333"/>
                </a:solidFill>
                <a:latin typeface="Segoe UI" panose="020B0502040204020203" pitchFamily="34" charset="0"/>
                <a:cs typeface="Segoe UI" panose="020B0502040204020203" pitchFamily="34" charset="0"/>
              </a:rPr>
              <a:t>.</a:t>
            </a:r>
          </a:p>
          <a:p>
            <a:pPr marL="457200" indent="-457200" algn="r" rtl="1" fontAlgn="base">
              <a:lnSpc>
                <a:spcPct val="150000"/>
              </a:lnSpc>
              <a:buFont typeface="Wingdings" panose="05000000000000000000" pitchFamily="2" charset="2"/>
              <a:buChar char="ü"/>
            </a:pPr>
            <a:r>
              <a:rPr lang="ar-YE" kern="0" dirty="0">
                <a:solidFill>
                  <a:srgbClr val="333333"/>
                </a:solidFill>
                <a:latin typeface="Segoe UI" panose="020B0502040204020203" pitchFamily="34" charset="0"/>
                <a:cs typeface="Segoe UI" panose="020B0502040204020203" pitchFamily="34" charset="0"/>
              </a:rPr>
              <a:t>"مدة الدراسة في المرحلة </a:t>
            </a:r>
            <a:r>
              <a:rPr lang="ar-JO" kern="0" dirty="0">
                <a:solidFill>
                  <a:srgbClr val="333333"/>
                </a:solidFill>
                <a:latin typeface="Segoe UI" panose="020B0502040204020203" pitchFamily="34" charset="0"/>
                <a:cs typeface="Segoe UI" panose="020B0502040204020203" pitchFamily="34" charset="0"/>
              </a:rPr>
              <a:t>الا</a:t>
            </a:r>
            <a:r>
              <a:rPr lang="ar-YE" kern="0" dirty="0">
                <a:solidFill>
                  <a:srgbClr val="333333"/>
                </a:solidFill>
                <a:latin typeface="Segoe UI" panose="020B0502040204020203" pitchFamily="34" charset="0"/>
                <a:cs typeface="Segoe UI" panose="020B0502040204020203" pitchFamily="34" charset="0"/>
              </a:rPr>
              <a:t>بتدائية ست سنوات" "التعليم في هذه المرحلة </a:t>
            </a:r>
            <a:r>
              <a:rPr lang="ar-JO" kern="0" dirty="0">
                <a:solidFill>
                  <a:srgbClr val="333333"/>
                </a:solidFill>
                <a:latin typeface="Segoe UI" panose="020B0502040204020203" pitchFamily="34" charset="0"/>
                <a:cs typeface="Segoe UI" panose="020B0502040204020203" pitchFamily="34" charset="0"/>
              </a:rPr>
              <a:t>متاح</a:t>
            </a:r>
            <a:r>
              <a:rPr lang="ar-YE" kern="0" dirty="0">
                <a:solidFill>
                  <a:srgbClr val="333333"/>
                </a:solidFill>
                <a:latin typeface="Segoe UI" panose="020B0502040204020203" pitchFamily="34" charset="0"/>
                <a:cs typeface="Segoe UI" panose="020B0502040204020203" pitchFamily="34" charset="0"/>
              </a:rPr>
              <a:t> لكل م</a:t>
            </a:r>
            <a:r>
              <a:rPr lang="ar-JO" kern="0" dirty="0">
                <a:solidFill>
                  <a:srgbClr val="333333"/>
                </a:solidFill>
                <a:latin typeface="Segoe UI" panose="020B0502040204020203" pitchFamily="34" charset="0"/>
                <a:cs typeface="Segoe UI" panose="020B0502040204020203" pitchFamily="34" charset="0"/>
              </a:rPr>
              <a:t>ن</a:t>
            </a:r>
            <a:r>
              <a:rPr lang="ar-YE" kern="0" dirty="0">
                <a:solidFill>
                  <a:srgbClr val="333333"/>
                </a:solidFill>
                <a:latin typeface="Segoe UI" panose="020B0502040204020203" pitchFamily="34" charset="0"/>
                <a:cs typeface="Segoe UI" panose="020B0502040204020203" pitchFamily="34" charset="0"/>
              </a:rPr>
              <a:t> بلغ س</a:t>
            </a:r>
            <a:r>
              <a:rPr lang="ar-JO" kern="0" dirty="0">
                <a:solidFill>
                  <a:srgbClr val="333333"/>
                </a:solidFill>
                <a:latin typeface="Segoe UI" panose="020B0502040204020203" pitchFamily="34" charset="0"/>
                <a:cs typeface="Segoe UI" panose="020B0502040204020203" pitchFamily="34" charset="0"/>
              </a:rPr>
              <a:t>ن</a:t>
            </a:r>
            <a:r>
              <a:rPr lang="ar-YE" kern="0" dirty="0">
                <a:solidFill>
                  <a:srgbClr val="333333"/>
                </a:solidFill>
                <a:latin typeface="Segoe UI" panose="020B0502040204020203" pitchFamily="34" charset="0"/>
                <a:cs typeface="Segoe UI" panose="020B0502040204020203" pitchFamily="34" charset="0"/>
              </a:rPr>
              <a:t> التعليم"</a:t>
            </a:r>
            <a:endParaRPr lang="ar-JO" kern="0" dirty="0">
              <a:solidFill>
                <a:srgbClr val="333333"/>
              </a:solidFill>
              <a:latin typeface="Segoe UI" panose="020B0502040204020203" pitchFamily="34" charset="0"/>
              <a:cs typeface="Segoe UI" panose="020B0502040204020203" pitchFamily="34" charset="0"/>
            </a:endParaRPr>
          </a:p>
        </p:txBody>
      </p:sp>
      <p:pic>
        <p:nvPicPr>
          <p:cNvPr id="4" name="Graphic 21">
            <a:extLst>
              <a:ext uri="{FF2B5EF4-FFF2-40B4-BE49-F238E27FC236}">
                <a16:creationId xmlns:a16="http://schemas.microsoft.com/office/drawing/2014/main" xmlns="" id="{2A4824C9-8EE6-0D71-EECA-294508CA8D6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89918" y="110071"/>
            <a:ext cx="2591822" cy="1210204"/>
          </a:xfrm>
          <a:prstGeom prst="rect">
            <a:avLst/>
          </a:prstGeom>
        </p:spPr>
      </p:pic>
    </p:spTree>
    <p:extLst>
      <p:ext uri="{BB962C8B-B14F-4D97-AF65-F5344CB8AC3E}">
        <p14:creationId xmlns:p14="http://schemas.microsoft.com/office/powerpoint/2010/main" val="1422424654"/>
      </p:ext>
    </p:extLst>
  </p:cSld>
  <p:clrMapOvr>
    <a:masterClrMapping/>
  </p:clrMapOvr>
  <mc:AlternateContent xmlns:mc="http://schemas.openxmlformats.org/markup-compatibility/2006" xmlns:p14="http://schemas.microsoft.com/office/powerpoint/2010/main">
    <mc:Choice Requires="p14">
      <p:transition spd="slow" p14:dur="1600" advTm="231800">
        <p14:prism isInverted="1"/>
      </p:transition>
    </mc:Choice>
    <mc:Fallback xmlns="">
      <p:transition spd="slow" advTm="2318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xmlns="" id="{432B22BB-D8C9-4792-61CE-31731C9634B1}"/>
              </a:ext>
            </a:extLst>
          </p:cNvPr>
          <p:cNvSpPr/>
          <p:nvPr/>
        </p:nvSpPr>
        <p:spPr>
          <a:xfrm>
            <a:off x="707415" y="1320275"/>
            <a:ext cx="10928576" cy="4631741"/>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1600" dirty="0">
              <a:latin typeface="Alexandria" pitchFamily="2" charset="-78"/>
              <a:cs typeface="Alexandria" pitchFamily="2" charset="-78"/>
            </a:endParaRPr>
          </a:p>
        </p:txBody>
      </p:sp>
      <p:sp>
        <p:nvSpPr>
          <p:cNvPr id="11" name="TextBox 10">
            <a:extLst>
              <a:ext uri="{FF2B5EF4-FFF2-40B4-BE49-F238E27FC236}">
                <a16:creationId xmlns:a16="http://schemas.microsoft.com/office/drawing/2014/main" xmlns="" id="{3EE96C85-6F4E-5E24-0690-2F912C2E726A}"/>
              </a:ext>
            </a:extLst>
          </p:cNvPr>
          <p:cNvSpPr txBox="1"/>
          <p:nvPr/>
        </p:nvSpPr>
        <p:spPr>
          <a:xfrm>
            <a:off x="1105320" y="1544918"/>
            <a:ext cx="10379266" cy="3888821"/>
          </a:xfrm>
          <a:prstGeom prst="rect">
            <a:avLst/>
          </a:prstGeom>
          <a:noFill/>
        </p:spPr>
        <p:txBody>
          <a:bodyPr wrap="square" rtlCol="0">
            <a:spAutoFit/>
          </a:bodyPr>
          <a:lstStyle/>
          <a:p>
            <a:pPr algn="just" rtl="1">
              <a:lnSpc>
                <a:spcPct val="200000"/>
              </a:lnSpc>
            </a:pPr>
            <a:r>
              <a:rPr lang="ar-JO" b="1" dirty="0">
                <a:solidFill>
                  <a:srgbClr val="00B0F0"/>
                </a:solidFill>
                <a:latin typeface="Segoe UI" panose="020B0502040204020203" pitchFamily="34" charset="0"/>
                <a:cs typeface="Segoe UI" panose="020B0502040204020203" pitchFamily="34" charset="0"/>
              </a:rPr>
              <a:t>مكونات السياسات التعليمية</a:t>
            </a:r>
            <a:endParaRPr lang="ar-JO" b="1"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endParaRPr>
          </a:p>
          <a:p>
            <a:pPr algn="just" rtl="1">
              <a:lnSpc>
                <a:spcPct val="200000"/>
              </a:lnSpc>
            </a:pPr>
            <a:r>
              <a:rPr lang="ar-JO" b="1"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a:t>
            </a:r>
            <a:r>
              <a:rPr lang="ar-JO" b="1" kern="0" dirty="0">
                <a:solidFill>
                  <a:srgbClr val="333333"/>
                </a:solidFill>
                <a:latin typeface="Segoe UI" panose="020B0502040204020203" pitchFamily="34" charset="0"/>
                <a:cs typeface="Segoe UI" panose="020B0502040204020203" pitchFamily="34" charset="0"/>
              </a:rPr>
              <a:t>ثالثًا: </a:t>
            </a:r>
            <a:r>
              <a:rPr lang="ar-SA" b="1" kern="0" dirty="0">
                <a:solidFill>
                  <a:srgbClr val="333333"/>
                </a:solidFill>
                <a:latin typeface="Segoe UI" panose="020B0502040204020203" pitchFamily="34" charset="0"/>
                <a:cs typeface="Segoe UI" panose="020B0502040204020203" pitchFamily="34" charset="0"/>
              </a:rPr>
              <a:t>النتائج: </a:t>
            </a:r>
            <a:endParaRPr lang="ar-JO" b="1" kern="0" dirty="0">
              <a:solidFill>
                <a:srgbClr val="333333"/>
              </a:solidFill>
              <a:latin typeface="Segoe UI" panose="020B0502040204020203" pitchFamily="34" charset="0"/>
              <a:cs typeface="Segoe UI" panose="020B0502040204020203" pitchFamily="34" charset="0"/>
            </a:endParaRPr>
          </a:p>
          <a:p>
            <a:pPr algn="just" rtl="1">
              <a:lnSpc>
                <a:spcPct val="200000"/>
              </a:lnSpc>
            </a:pPr>
            <a:r>
              <a:rPr lang="ar-JO" kern="0" dirty="0">
                <a:solidFill>
                  <a:srgbClr val="000000"/>
                </a:solidFill>
                <a:latin typeface="Segoe UI" panose="020B0502040204020203" pitchFamily="34" charset="0"/>
                <a:ea typeface="Times New Roman" panose="02020603050405020304" pitchFamily="18" charset="0"/>
                <a:cs typeface="Segoe UI" panose="020B0502040204020203" pitchFamily="34" charset="0"/>
              </a:rPr>
              <a:t>   </a:t>
            </a:r>
            <a:r>
              <a:rPr lang="ar-SA" kern="0" dirty="0">
                <a:solidFill>
                  <a:srgbClr val="333333"/>
                </a:solidFill>
                <a:latin typeface="Segoe UI" panose="020B0502040204020203" pitchFamily="34" charset="0"/>
                <a:cs typeface="Segoe UI" panose="020B0502040204020203" pitchFamily="34" charset="0"/>
              </a:rPr>
              <a:t>وتعتبر من الخطوات الأساسية المكملة لتنفيذ السياسة التعليمية حيث يعني بها التغيرات التي تحدث بسبب تطبيق سياسة معينة من سياسات التعليم، ويمكن قياس هذا التغيير فيما يشمل الجانب الكيفي والكمي في ضوء ما تسفر عنه نتائج الخطة الإجرائية التي ترتبط بهذه السياسة وحتى يتم قياس نتائج السياسة التعليمية المحددة فلابد من تحقيق التوافق والتوازن بين جماعات الدولة وأصحاب المصالح والقوى الفعالة في هذه السياسة، وبناء عليه تحدد أهداف السياسة التنفيذية</a:t>
            </a:r>
            <a:r>
              <a:rPr lang="ar-JO" kern="0" dirty="0">
                <a:solidFill>
                  <a:srgbClr val="333333"/>
                </a:solidFill>
                <a:latin typeface="Segoe UI" panose="020B0502040204020203" pitchFamily="34" charset="0"/>
                <a:cs typeface="Segoe UI" panose="020B0502040204020203" pitchFamily="34" charset="0"/>
              </a:rPr>
              <a:t>.</a:t>
            </a:r>
            <a:endParaRPr lang="ar-YE" kern="0" dirty="0">
              <a:solidFill>
                <a:srgbClr val="333333"/>
              </a:solidFill>
              <a:latin typeface="Segoe UI" panose="020B0502040204020203" pitchFamily="34" charset="0"/>
              <a:cs typeface="Segoe UI" panose="020B0502040204020203" pitchFamily="34" charset="0"/>
            </a:endParaRPr>
          </a:p>
        </p:txBody>
      </p:sp>
      <p:pic>
        <p:nvPicPr>
          <p:cNvPr id="2" name="Graphic 21">
            <a:extLst>
              <a:ext uri="{FF2B5EF4-FFF2-40B4-BE49-F238E27FC236}">
                <a16:creationId xmlns:a16="http://schemas.microsoft.com/office/drawing/2014/main" xmlns="" id="{B94DDD6E-82C7-F720-4CD7-918FDCC6E22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89918" y="110071"/>
            <a:ext cx="2591822" cy="1210204"/>
          </a:xfrm>
          <a:prstGeom prst="rect">
            <a:avLst/>
          </a:prstGeom>
        </p:spPr>
      </p:pic>
    </p:spTree>
    <p:extLst>
      <p:ext uri="{BB962C8B-B14F-4D97-AF65-F5344CB8AC3E}">
        <p14:creationId xmlns:p14="http://schemas.microsoft.com/office/powerpoint/2010/main" val="2192721818"/>
      </p:ext>
    </p:extLst>
  </p:cSld>
  <p:clrMapOvr>
    <a:masterClrMapping/>
  </p:clrMapOvr>
  <mc:AlternateContent xmlns:mc="http://schemas.openxmlformats.org/markup-compatibility/2006" xmlns:p14="http://schemas.microsoft.com/office/powerpoint/2010/main">
    <mc:Choice Requires="p14">
      <p:transition spd="slow" p14:dur="1600" advTm="218442">
        <p14:prism isInverted="1"/>
      </p:transition>
    </mc:Choice>
    <mc:Fallback xmlns="">
      <p:transition spd="slow" advTm="218442">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xmlns="" id="{656B8258-F5CA-802A-58EB-3B8189A9FCC4}"/>
              </a:ext>
            </a:extLst>
          </p:cNvPr>
          <p:cNvSpPr/>
          <p:nvPr/>
        </p:nvSpPr>
        <p:spPr>
          <a:xfrm>
            <a:off x="707415" y="1320275"/>
            <a:ext cx="10928576" cy="4631741"/>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1600" dirty="0">
              <a:latin typeface="Alexandria" pitchFamily="2" charset="-78"/>
              <a:cs typeface="Alexandria" pitchFamily="2" charset="-78"/>
            </a:endParaRPr>
          </a:p>
        </p:txBody>
      </p:sp>
      <p:sp>
        <p:nvSpPr>
          <p:cNvPr id="2" name="TextBox 1">
            <a:extLst>
              <a:ext uri="{FF2B5EF4-FFF2-40B4-BE49-F238E27FC236}">
                <a16:creationId xmlns:a16="http://schemas.microsoft.com/office/drawing/2014/main" xmlns="" id="{2005DFBB-6366-D970-3F96-DE28F05E7519}"/>
              </a:ext>
            </a:extLst>
          </p:cNvPr>
          <p:cNvSpPr txBox="1"/>
          <p:nvPr/>
        </p:nvSpPr>
        <p:spPr>
          <a:xfrm>
            <a:off x="668740" y="1888102"/>
            <a:ext cx="10631242" cy="461665"/>
          </a:xfrm>
          <a:prstGeom prst="rect">
            <a:avLst/>
          </a:prstGeom>
          <a:noFill/>
        </p:spPr>
        <p:txBody>
          <a:bodyPr wrap="square" rtlCol="0">
            <a:spAutoFit/>
          </a:bodyPr>
          <a:lstStyle/>
          <a:p>
            <a:pPr algn="ctr" rtl="1"/>
            <a:r>
              <a:rPr lang="ar-JO" sz="2400" b="1" i="0" dirty="0">
                <a:effectLst/>
                <a:latin typeface="Traditional Arabic" panose="02020603050405020304" pitchFamily="18" charset="-78"/>
                <a:cs typeface="Traditional Arabic" panose="02020603050405020304" pitchFamily="18" charset="-78"/>
              </a:rPr>
              <a:t>    </a:t>
            </a:r>
            <a:endParaRPr lang="ar-JO" sz="1800" kern="0" dirty="0">
              <a:solidFill>
                <a:srgbClr val="000000"/>
              </a:solidFill>
              <a:effectLst/>
              <a:ea typeface="Times New Roman" panose="02020603050405020304" pitchFamily="18" charset="0"/>
              <a:cs typeface="Calibri" panose="020F0502020204030204" pitchFamily="34" charset="0"/>
            </a:endParaRPr>
          </a:p>
        </p:txBody>
      </p:sp>
      <mc:AlternateContent xmlns:mc="http://schemas.openxmlformats.org/markup-compatibility/2006" xmlns:p14="http://schemas.microsoft.com/office/powerpoint/2010/main">
        <mc:Choice Requires="p14">
          <p:contentPart p14:bwMode="auto" r:id="rId2">
            <p14:nvContentPartPr>
              <p14:cNvPr id="12" name="Ink 11">
                <a:extLst>
                  <a:ext uri="{FF2B5EF4-FFF2-40B4-BE49-F238E27FC236}">
                    <a16:creationId xmlns:a16="http://schemas.microsoft.com/office/drawing/2014/main" xmlns="" id="{7BAF6086-FCA4-D333-B99C-CAB00BBA67BF}"/>
                  </a:ext>
                </a:extLst>
              </p14:cNvPr>
              <p14:cNvContentPartPr/>
              <p14:nvPr/>
            </p14:nvContentPartPr>
            <p14:xfrm>
              <a:off x="5307480" y="5181120"/>
              <a:ext cx="360" cy="12960"/>
            </p14:xfrm>
          </p:contentPart>
        </mc:Choice>
        <mc:Fallback xmlns="">
          <p:pic>
            <p:nvPicPr>
              <p:cNvPr id="12" name="Ink 11">
                <a:extLst>
                  <a:ext uri="{FF2B5EF4-FFF2-40B4-BE49-F238E27FC236}">
                    <a16:creationId xmlns:a16="http://schemas.microsoft.com/office/drawing/2014/main" id="{7BAF6086-FCA4-D333-B99C-CAB00BBA67BF}"/>
                  </a:ext>
                </a:extLst>
              </p:cNvPr>
              <p:cNvPicPr/>
              <p:nvPr/>
            </p:nvPicPr>
            <p:blipFill>
              <a:blip r:embed="rId9"/>
              <a:stretch>
                <a:fillRect/>
              </a:stretch>
            </p:blipFill>
            <p:spPr>
              <a:xfrm>
                <a:off x="5298120" y="5171760"/>
                <a:ext cx="19080" cy="31680"/>
              </a:xfrm>
              <a:prstGeom prst="rect">
                <a:avLst/>
              </a:prstGeom>
            </p:spPr>
          </p:pic>
        </mc:Fallback>
      </mc:AlternateContent>
      <p:sp>
        <p:nvSpPr>
          <p:cNvPr id="10" name="TextBox 9">
            <a:extLst>
              <a:ext uri="{FF2B5EF4-FFF2-40B4-BE49-F238E27FC236}">
                <a16:creationId xmlns:a16="http://schemas.microsoft.com/office/drawing/2014/main" xmlns="" id="{C0D60A9B-459B-8284-662E-FE39E6A7D5BB}"/>
              </a:ext>
            </a:extLst>
          </p:cNvPr>
          <p:cNvSpPr txBox="1"/>
          <p:nvPr/>
        </p:nvSpPr>
        <p:spPr>
          <a:xfrm>
            <a:off x="1597031" y="3382701"/>
            <a:ext cx="9521224" cy="1707455"/>
          </a:xfrm>
          <a:prstGeom prst="rect">
            <a:avLst/>
          </a:prstGeom>
          <a:noFill/>
        </p:spPr>
        <p:txBody>
          <a:bodyPr wrap="square" rtlCol="0">
            <a:spAutoFit/>
          </a:bodyPr>
          <a:lstStyle/>
          <a:p>
            <a:pPr algn="just" rtl="1">
              <a:lnSpc>
                <a:spcPct val="150000"/>
              </a:lnSpc>
            </a:pPr>
            <a:r>
              <a:rPr lang="ar-JO"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a:t>
            </a:r>
            <a:r>
              <a:rPr lang="ar-SA"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إن عملية صنع السياسات التعليمية تتطلب الرجوع إلى مجموعة من المصادر التي يتم من خلالها اشتقاق هذه السياسات وتتمثل هذه المصادر في مصدرين أساسيين هما</a:t>
            </a:r>
            <a:r>
              <a:rPr lang="ar-JO"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a:t>
            </a:r>
          </a:p>
          <a:p>
            <a:pPr algn="just" rtl="1">
              <a:lnSpc>
                <a:spcPct val="150000"/>
              </a:lnSpc>
            </a:pPr>
            <a:r>
              <a:rPr lang="ar-JO" kern="0" dirty="0">
                <a:solidFill>
                  <a:srgbClr val="000000"/>
                </a:solidFill>
                <a:latin typeface="Segoe UI" panose="020B0502040204020203" pitchFamily="34" charset="0"/>
                <a:ea typeface="Times New Roman" panose="02020603050405020304" pitchFamily="18" charset="0"/>
                <a:cs typeface="Segoe UI" panose="020B0502040204020203" pitchFamily="34" charset="0"/>
              </a:rPr>
              <a:t>أولًا: </a:t>
            </a:r>
            <a:r>
              <a:rPr lang="ar-SA"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المصادر الداخلية </a:t>
            </a:r>
            <a:endParaRPr lang="ar-JO"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endParaRPr>
          </a:p>
          <a:p>
            <a:pPr algn="just" rtl="1">
              <a:lnSpc>
                <a:spcPct val="150000"/>
              </a:lnSpc>
            </a:pPr>
            <a:r>
              <a:rPr lang="ar-JO" kern="0" dirty="0">
                <a:solidFill>
                  <a:srgbClr val="000000"/>
                </a:solidFill>
                <a:latin typeface="Segoe UI" panose="020B0502040204020203" pitchFamily="34" charset="0"/>
                <a:ea typeface="Times New Roman" panose="02020603050405020304" pitchFamily="18" charset="0"/>
                <a:cs typeface="Segoe UI" panose="020B0502040204020203" pitchFamily="34" charset="0"/>
              </a:rPr>
              <a:t>ثانيًا:</a:t>
            </a:r>
            <a:r>
              <a:rPr lang="ar-SA"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المصادر الخارجية</a:t>
            </a:r>
            <a:r>
              <a:rPr lang="ar-JO"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a:t>
            </a:r>
            <a:r>
              <a:rPr lang="ar-SA"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a:t>
            </a:r>
            <a:endParaRPr lang="ar-JO"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endParaRPr>
          </a:p>
        </p:txBody>
      </p:sp>
      <p:pic>
        <p:nvPicPr>
          <p:cNvPr id="13" name="Picture 12">
            <a:extLst>
              <a:ext uri="{FF2B5EF4-FFF2-40B4-BE49-F238E27FC236}">
                <a16:creationId xmlns:a16="http://schemas.microsoft.com/office/drawing/2014/main" xmlns="" id="{BB23B893-D9BF-52B5-C9D5-78985F54970E}"/>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112127" y="1461480"/>
            <a:ext cx="7800975" cy="1699276"/>
          </a:xfrm>
          <a:prstGeom prst="rect">
            <a:avLst/>
          </a:prstGeom>
        </p:spPr>
      </p:pic>
      <p:pic>
        <p:nvPicPr>
          <p:cNvPr id="4" name="Graphic 21">
            <a:extLst>
              <a:ext uri="{FF2B5EF4-FFF2-40B4-BE49-F238E27FC236}">
                <a16:creationId xmlns:a16="http://schemas.microsoft.com/office/drawing/2014/main" xmlns="" id="{905C0F9F-87CF-851B-DC69-F0D9788729A4}"/>
              </a:ext>
            </a:extLst>
          </p:cNvPr>
          <p:cNvPicPr>
            <a:picLocks noChangeAspect="1"/>
          </p:cNvPicPr>
          <p:nvPr/>
        </p:nvPicPr>
        <p:blipFill rotWithShape="1">
          <a:blip r:embed="rId11"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89918" y="110071"/>
            <a:ext cx="2591822" cy="1210204"/>
          </a:xfrm>
          <a:prstGeom prst="rect">
            <a:avLst/>
          </a:prstGeom>
        </p:spPr>
      </p:pic>
    </p:spTree>
    <p:extLst>
      <p:ext uri="{BB962C8B-B14F-4D97-AF65-F5344CB8AC3E}">
        <p14:creationId xmlns:p14="http://schemas.microsoft.com/office/powerpoint/2010/main" val="50759987"/>
      </p:ext>
    </p:extLst>
  </p:cSld>
  <p:clrMapOvr>
    <a:masterClrMapping/>
  </p:clrMapOvr>
  <mc:AlternateContent xmlns:mc="http://schemas.openxmlformats.org/markup-compatibility/2006" xmlns:p14="http://schemas.microsoft.com/office/powerpoint/2010/main">
    <mc:Choice Requires="p14">
      <p:transition spd="slow" p14:dur="1600" advTm="72248">
        <p14:prism isInverted="1"/>
      </p:transition>
    </mc:Choice>
    <mc:Fallback xmlns="">
      <p:transition spd="slow" advTm="72248">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xmlns="" id="{D08A6FFF-3201-B753-F277-9414668C02F1}"/>
              </a:ext>
            </a:extLst>
          </p:cNvPr>
          <p:cNvSpPr/>
          <p:nvPr/>
        </p:nvSpPr>
        <p:spPr>
          <a:xfrm>
            <a:off x="707415" y="1320275"/>
            <a:ext cx="10928576" cy="4631741"/>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1600" dirty="0">
              <a:latin typeface="Alexandria" pitchFamily="2" charset="-78"/>
              <a:cs typeface="Alexandria" pitchFamily="2" charset="-78"/>
            </a:endParaRPr>
          </a:p>
        </p:txBody>
      </p:sp>
      <p:sp>
        <p:nvSpPr>
          <p:cNvPr id="3" name="TextBox 2">
            <a:extLst>
              <a:ext uri="{FF2B5EF4-FFF2-40B4-BE49-F238E27FC236}">
                <a16:creationId xmlns:a16="http://schemas.microsoft.com/office/drawing/2014/main" xmlns="" id="{425EBF04-BA91-2CBD-7CC2-4EAC1DFA6AE9}"/>
              </a:ext>
            </a:extLst>
          </p:cNvPr>
          <p:cNvSpPr txBox="1"/>
          <p:nvPr/>
        </p:nvSpPr>
        <p:spPr>
          <a:xfrm>
            <a:off x="3098302" y="298370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AE59F4C2-3B93-D8C3-82F1-5DEB3B6A3DF2}"/>
              </a:ext>
            </a:extLst>
          </p:cNvPr>
          <p:cNvSpPr txBox="1"/>
          <p:nvPr/>
        </p:nvSpPr>
        <p:spPr>
          <a:xfrm>
            <a:off x="1075373" y="3228401"/>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xmlns="" id="{121A4E36-2400-13E7-4AA6-4771E2EB2F39}"/>
              </a:ext>
            </a:extLst>
          </p:cNvPr>
          <p:cNvSpPr txBox="1"/>
          <p:nvPr/>
        </p:nvSpPr>
        <p:spPr>
          <a:xfrm>
            <a:off x="924417" y="1744275"/>
            <a:ext cx="10494572" cy="3410870"/>
          </a:xfrm>
          <a:prstGeom prst="rect">
            <a:avLst/>
          </a:prstGeom>
          <a:noFill/>
        </p:spPr>
        <p:txBody>
          <a:bodyPr wrap="square" rtlCol="0">
            <a:spAutoFit/>
          </a:bodyPr>
          <a:lstStyle/>
          <a:p>
            <a:pPr marL="0" marR="0" algn="just" rtl="1">
              <a:lnSpc>
                <a:spcPct val="150000"/>
              </a:lnSpc>
              <a:spcBef>
                <a:spcPts val="0"/>
              </a:spcBef>
              <a:spcAft>
                <a:spcPts val="0"/>
              </a:spcAft>
            </a:pPr>
            <a:r>
              <a:rPr lang="ar-SA" sz="2000" b="1" kern="0" dirty="0">
                <a:solidFill>
                  <a:srgbClr val="00B0F0"/>
                </a:solidFill>
                <a:effectLst/>
                <a:latin typeface="Segoe UI" panose="020B0502040204020203" pitchFamily="34" charset="0"/>
                <a:ea typeface="Times New Roman" panose="02020603050405020304" pitchFamily="18" charset="0"/>
                <a:cs typeface="Segoe UI" panose="020B0502040204020203" pitchFamily="34" charset="0"/>
              </a:rPr>
              <a:t>أولا</a:t>
            </a:r>
            <a:r>
              <a:rPr lang="ar-JO" sz="2000" b="1" kern="0" dirty="0">
                <a:solidFill>
                  <a:srgbClr val="00B0F0"/>
                </a:solidFill>
                <a:effectLst/>
                <a:latin typeface="Segoe UI" panose="020B0502040204020203" pitchFamily="34" charset="0"/>
                <a:ea typeface="Times New Roman" panose="02020603050405020304" pitchFamily="18" charset="0"/>
                <a:cs typeface="Segoe UI" panose="020B0502040204020203" pitchFamily="34" charset="0"/>
              </a:rPr>
              <a:t>: </a:t>
            </a:r>
            <a:r>
              <a:rPr lang="ar-SA" sz="2000" b="1" kern="0" dirty="0">
                <a:solidFill>
                  <a:srgbClr val="00B0F0"/>
                </a:solidFill>
                <a:effectLst/>
                <a:latin typeface="Segoe UI" panose="020B0502040204020203" pitchFamily="34" charset="0"/>
                <a:ea typeface="Times New Roman" panose="02020603050405020304" pitchFamily="18" charset="0"/>
                <a:cs typeface="Segoe UI" panose="020B0502040204020203" pitchFamily="34" charset="0"/>
              </a:rPr>
              <a:t> المصادر الداخلية: وتعتبر ذات أهمية كبيرة في اشتقاق السياسة التعليمية وتتمثل فيما </a:t>
            </a:r>
            <a:r>
              <a:rPr lang="ar-JO" sz="2000" b="1" kern="0" dirty="0">
                <a:solidFill>
                  <a:srgbClr val="00B0F0"/>
                </a:solidFill>
                <a:effectLst/>
                <a:latin typeface="Segoe UI" panose="020B0502040204020203" pitchFamily="34" charset="0"/>
                <a:ea typeface="Times New Roman" panose="02020603050405020304" pitchFamily="18" charset="0"/>
                <a:cs typeface="Segoe UI" panose="020B0502040204020203" pitchFamily="34" charset="0"/>
              </a:rPr>
              <a:t>يأتي</a:t>
            </a:r>
            <a:r>
              <a:rPr lang="ar-SA" sz="2000" b="1" kern="0" dirty="0">
                <a:solidFill>
                  <a:srgbClr val="00B0F0"/>
                </a:solidFill>
                <a:effectLst/>
                <a:latin typeface="Segoe UI" panose="020B0502040204020203" pitchFamily="34" charset="0"/>
                <a:ea typeface="Times New Roman" panose="02020603050405020304" pitchFamily="18" charset="0"/>
                <a:cs typeface="Segoe UI" panose="020B0502040204020203" pitchFamily="34" charset="0"/>
              </a:rPr>
              <a:t>:</a:t>
            </a:r>
            <a:endParaRPr lang="ar-JO" sz="2000" b="1" kern="0" dirty="0">
              <a:solidFill>
                <a:srgbClr val="00B0F0"/>
              </a:solidFill>
              <a:effectLst/>
              <a:latin typeface="Segoe UI" panose="020B0502040204020203" pitchFamily="34" charset="0"/>
              <a:ea typeface="Times New Roman" panose="02020603050405020304" pitchFamily="18" charset="0"/>
              <a:cs typeface="Segoe UI" panose="020B0502040204020203" pitchFamily="34" charset="0"/>
            </a:endParaRPr>
          </a:p>
          <a:p>
            <a:pPr marL="0" marR="0" algn="just" rtl="1">
              <a:lnSpc>
                <a:spcPct val="150000"/>
              </a:lnSpc>
              <a:spcBef>
                <a:spcPts val="0"/>
              </a:spcBef>
              <a:spcAft>
                <a:spcPts val="0"/>
              </a:spcAft>
            </a:pPr>
            <a:endParaRPr lang="en-US" kern="100" dirty="0">
              <a:solidFill>
                <a:srgbClr val="00B0F0"/>
              </a:solidFill>
              <a:effectLst/>
              <a:latin typeface="Segoe UI" panose="020B0502040204020203" pitchFamily="34" charset="0"/>
              <a:ea typeface="Calibri" panose="020F0502020204030204" pitchFamily="34" charset="0"/>
              <a:cs typeface="Segoe UI" panose="020B0502040204020203" pitchFamily="34" charset="0"/>
            </a:endParaRPr>
          </a:p>
          <a:p>
            <a:pPr marL="342900" marR="285750" lvl="0" indent="-342900" algn="just" rtl="1">
              <a:lnSpc>
                <a:spcPct val="150000"/>
              </a:lnSpc>
              <a:spcBef>
                <a:spcPts val="0"/>
              </a:spcBef>
              <a:spcAft>
                <a:spcPts val="0"/>
              </a:spcAft>
              <a:buSzPts val="1000"/>
              <a:buFont typeface="Wingdings" panose="05000000000000000000" pitchFamily="2" charset="2"/>
              <a:buChar char="v"/>
              <a:tabLst>
                <a:tab pos="457200" algn="l"/>
              </a:tabLst>
            </a:pPr>
            <a:r>
              <a:rPr lang="ar-SA" u="sng"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الدستور</a:t>
            </a:r>
            <a:r>
              <a:rPr lang="ar-SA"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ويمثل القانون الأعلى للمجتمع أو مجموعة القواعد والنظم الأساسية التي يتم من خلالها تنظيم الدولة والحكم فيها، كما أنه يرتبط بالدولة على اعتبار أنها هرم المؤسسات السياسية، ويقوم النظام الدستوري بتنظيم العلاقات العامة في الدولة من حيث طريقة تكوينها واختصاصاتها وكذلك علاقاتها مع بعضها البعض وعلاقتها بالمواطنين.</a:t>
            </a:r>
            <a:endParaRPr lang="ar-JO"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endParaRPr>
          </a:p>
          <a:p>
            <a:pPr marL="342900" marR="285750" lvl="0" indent="-342900" algn="just" rtl="1">
              <a:lnSpc>
                <a:spcPct val="150000"/>
              </a:lnSpc>
              <a:spcBef>
                <a:spcPts val="0"/>
              </a:spcBef>
              <a:spcAft>
                <a:spcPts val="0"/>
              </a:spcAft>
              <a:buSzPts val="1000"/>
              <a:buFont typeface="Wingdings" panose="05000000000000000000" pitchFamily="2" charset="2"/>
              <a:buChar char="v"/>
              <a:tabLst>
                <a:tab pos="457200" algn="l"/>
              </a:tabLst>
            </a:pPr>
            <a:r>
              <a:rPr lang="ar-SA" u="sng" kern="0" dirty="0">
                <a:solidFill>
                  <a:srgbClr val="000000"/>
                </a:solidFill>
                <a:latin typeface="Segoe UI" panose="020B0502040204020203" pitchFamily="34" charset="0"/>
                <a:cs typeface="Segoe UI" panose="020B0502040204020203" pitchFamily="34" charset="0"/>
              </a:rPr>
              <a:t>القوانين</a:t>
            </a:r>
            <a:r>
              <a:rPr lang="ar-SA" kern="0" dirty="0">
                <a:solidFill>
                  <a:srgbClr val="000000"/>
                </a:solidFill>
                <a:latin typeface="Segoe UI" panose="020B0502040204020203" pitchFamily="34" charset="0"/>
                <a:cs typeface="Segoe UI" panose="020B0502040204020203" pitchFamily="34" charset="0"/>
              </a:rPr>
              <a:t> وتعد المصدر الثاني الموجه للسياسات العامة في الدولة، وهو ترجمة للدستور في صورة مجموعة من القوانين الملزمة للأفراد والدولة بشكل عام</a:t>
            </a:r>
            <a:r>
              <a:rPr lang="ar-SA"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a:t>
            </a:r>
            <a:endParaRPr lang="en-US" kern="100" dirty="0">
              <a:solidFill>
                <a:srgbClr val="363D98"/>
              </a:solidFill>
              <a:effectLst/>
              <a:latin typeface="Segoe UI" panose="020B0502040204020203" pitchFamily="34" charset="0"/>
              <a:ea typeface="Calibri" panose="020F0502020204030204" pitchFamily="34" charset="0"/>
              <a:cs typeface="Segoe UI" panose="020B0502040204020203" pitchFamily="34" charset="0"/>
            </a:endParaRPr>
          </a:p>
        </p:txBody>
      </p:sp>
      <p:pic>
        <p:nvPicPr>
          <p:cNvPr id="11" name="Picture 10">
            <a:extLst>
              <a:ext uri="{FF2B5EF4-FFF2-40B4-BE49-F238E27FC236}">
                <a16:creationId xmlns:a16="http://schemas.microsoft.com/office/drawing/2014/main" xmlns="" id="{86FE17B5-67C1-9C93-70A3-A0D35B5CA84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84923" y="5203825"/>
            <a:ext cx="2466975" cy="796925"/>
          </a:xfrm>
          <a:prstGeom prst="rect">
            <a:avLst/>
          </a:prstGeom>
        </p:spPr>
      </p:pic>
      <p:pic>
        <p:nvPicPr>
          <p:cNvPr id="12" name="Graphic 21">
            <a:extLst>
              <a:ext uri="{FF2B5EF4-FFF2-40B4-BE49-F238E27FC236}">
                <a16:creationId xmlns:a16="http://schemas.microsoft.com/office/drawing/2014/main" xmlns="" id="{94855936-2121-2BED-1234-98056A9C826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89918" y="110071"/>
            <a:ext cx="2591822" cy="1210204"/>
          </a:xfrm>
          <a:prstGeom prst="rect">
            <a:avLst/>
          </a:prstGeom>
        </p:spPr>
      </p:pic>
    </p:spTree>
    <p:extLst>
      <p:ext uri="{BB962C8B-B14F-4D97-AF65-F5344CB8AC3E}">
        <p14:creationId xmlns:p14="http://schemas.microsoft.com/office/powerpoint/2010/main" val="3121453221"/>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1600" advTm="206567">
        <p14:prism isInverted="1"/>
      </p:transition>
    </mc:Choice>
    <mc:Fallback xmlns="">
      <p:transition spd="slow" advTm="206567">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xmlns="" id="{43095B3B-36A1-F664-3C6D-88349E8DEE6A}"/>
              </a:ext>
            </a:extLst>
          </p:cNvPr>
          <p:cNvSpPr/>
          <p:nvPr/>
        </p:nvSpPr>
        <p:spPr>
          <a:xfrm>
            <a:off x="449580" y="1320275"/>
            <a:ext cx="11186411" cy="4631741"/>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1600" dirty="0">
              <a:latin typeface="Alexandria" pitchFamily="2" charset="-78"/>
              <a:cs typeface="Alexandria" pitchFamily="2" charset="-78"/>
            </a:endParaRPr>
          </a:p>
        </p:txBody>
      </p:sp>
      <p:sp>
        <p:nvSpPr>
          <p:cNvPr id="10" name="TextBox 9">
            <a:extLst>
              <a:ext uri="{FF2B5EF4-FFF2-40B4-BE49-F238E27FC236}">
                <a16:creationId xmlns:a16="http://schemas.microsoft.com/office/drawing/2014/main" xmlns="" id="{5DDFF2A6-4C2E-574E-1EB7-98D4C40FBBC5}"/>
              </a:ext>
            </a:extLst>
          </p:cNvPr>
          <p:cNvSpPr txBox="1"/>
          <p:nvPr/>
        </p:nvSpPr>
        <p:spPr>
          <a:xfrm>
            <a:off x="556009" y="1636802"/>
            <a:ext cx="10891710" cy="3364704"/>
          </a:xfrm>
          <a:prstGeom prst="rect">
            <a:avLst/>
          </a:prstGeom>
          <a:noFill/>
        </p:spPr>
        <p:txBody>
          <a:bodyPr wrap="square" rtlCol="0">
            <a:spAutoFit/>
          </a:bodyPr>
          <a:lstStyle/>
          <a:p>
            <a:pPr marL="342900" marR="285750" lvl="0" indent="-342900" algn="just" rtl="1">
              <a:lnSpc>
                <a:spcPct val="150000"/>
              </a:lnSpc>
              <a:spcBef>
                <a:spcPts val="0"/>
              </a:spcBef>
              <a:spcAft>
                <a:spcPts val="0"/>
              </a:spcAft>
              <a:buSzPts val="1000"/>
              <a:buFont typeface="Wingdings" panose="05000000000000000000" pitchFamily="2" charset="2"/>
              <a:buChar char="v"/>
              <a:tabLst>
                <a:tab pos="457200" algn="l"/>
              </a:tabLst>
            </a:pPr>
            <a:r>
              <a:rPr lang="ar-SA" u="sng"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a:t>
            </a:r>
            <a:r>
              <a:rPr lang="ar-JO" u="sng"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أ</a:t>
            </a:r>
            <a:r>
              <a:rPr lang="ar-SA" u="sng"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يديولوجية السياسية في المجتمع، </a:t>
            </a:r>
            <a:r>
              <a:rPr lang="ar-SA"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وتتمثل في المعتقدات والأفكار والقيم المتفاعلة فيما بينها والتي تتعلق بالواقع الاجتماعي.</a:t>
            </a:r>
            <a:endParaRPr lang="en-US" kern="100" dirty="0">
              <a:solidFill>
                <a:srgbClr val="363D98"/>
              </a:solidFill>
              <a:effectLst/>
              <a:latin typeface="Segoe UI" panose="020B0502040204020203" pitchFamily="34" charset="0"/>
              <a:ea typeface="Calibri" panose="020F0502020204030204" pitchFamily="34" charset="0"/>
              <a:cs typeface="Segoe UI" panose="020B0502040204020203" pitchFamily="34" charset="0"/>
            </a:endParaRPr>
          </a:p>
          <a:p>
            <a:pPr marL="342900" marR="285750" lvl="0" indent="-342900" algn="just" rtl="1">
              <a:lnSpc>
                <a:spcPct val="150000"/>
              </a:lnSpc>
              <a:spcBef>
                <a:spcPts val="0"/>
              </a:spcBef>
              <a:spcAft>
                <a:spcPts val="0"/>
              </a:spcAft>
              <a:buSzPts val="1000"/>
              <a:buFont typeface="Wingdings" panose="05000000000000000000" pitchFamily="2" charset="2"/>
              <a:buChar char="v"/>
              <a:tabLst>
                <a:tab pos="457200" algn="l"/>
              </a:tabLst>
            </a:pPr>
            <a:r>
              <a:rPr lang="ar-SA"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a:t>
            </a:r>
            <a:r>
              <a:rPr lang="ar-SA" u="sng"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القيم والمبادئ المنتشرة في المجتمع </a:t>
            </a:r>
            <a:r>
              <a:rPr lang="ar-SA"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وتتضمن أساليب التعامل الفردي والجماعي والمبادئ الأخلاقية في التعامل.</a:t>
            </a:r>
            <a:endParaRPr lang="en-US" kern="100" dirty="0">
              <a:solidFill>
                <a:srgbClr val="363D98"/>
              </a:solidFill>
              <a:effectLst/>
              <a:latin typeface="Segoe UI" panose="020B0502040204020203" pitchFamily="34" charset="0"/>
              <a:ea typeface="Calibri" panose="020F0502020204030204" pitchFamily="34" charset="0"/>
              <a:cs typeface="Segoe UI" panose="020B0502040204020203" pitchFamily="34" charset="0"/>
            </a:endParaRPr>
          </a:p>
          <a:p>
            <a:pPr marL="342900" marR="285750" lvl="0" indent="-342900" algn="just" rtl="1">
              <a:lnSpc>
                <a:spcPct val="150000"/>
              </a:lnSpc>
              <a:spcBef>
                <a:spcPts val="0"/>
              </a:spcBef>
              <a:spcAft>
                <a:spcPts val="0"/>
              </a:spcAft>
              <a:buSzPts val="1000"/>
              <a:buFont typeface="Wingdings" panose="05000000000000000000" pitchFamily="2" charset="2"/>
              <a:buChar char="v"/>
              <a:tabLst>
                <a:tab pos="457200" algn="l"/>
              </a:tabLst>
            </a:pPr>
            <a:r>
              <a:rPr lang="ar-SA"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a:t>
            </a:r>
            <a:r>
              <a:rPr lang="ar-SA" u="sng"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الخبرة التاريخية القومية أو التاريخ القومي للدولة</a:t>
            </a:r>
            <a:r>
              <a:rPr lang="ar-SA"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وهم أصحاب الرؤيا المتكاملة والشاملة المدركين للخبرات السابقة حيث يقومون بإضافة كل ما هو جديد على الخبرات المتراكمة حتى يتم الاستفادة منها في صناعه السياسات التعليمية، فالخبرات التاريخية للدولة يتم الاستفادة منها من خلال الاتصال المتعارف بين مراحل تطور ال</a:t>
            </a:r>
            <a:r>
              <a:rPr lang="ar-JO"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أ</a:t>
            </a:r>
            <a:r>
              <a:rPr lang="ar-SA"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مم حيث يتم الربط بين الحاضر والماضي حتى لا يتم تكرار أخطاء الماضي وتحقيق التقدم</a:t>
            </a:r>
            <a:endParaRPr lang="en-US" i="0" u="none" strike="noStrike" baseline="0" dirty="0">
              <a:solidFill>
                <a:srgbClr val="00B0F0"/>
              </a:solidFill>
              <a:latin typeface="Segoe UI" panose="020B0502040204020203" pitchFamily="34" charset="0"/>
              <a:cs typeface="Segoe UI" panose="020B0502040204020203" pitchFamily="34" charset="0"/>
            </a:endParaRPr>
          </a:p>
        </p:txBody>
      </p:sp>
      <p:pic>
        <p:nvPicPr>
          <p:cNvPr id="3" name="Graphic 21">
            <a:extLst>
              <a:ext uri="{FF2B5EF4-FFF2-40B4-BE49-F238E27FC236}">
                <a16:creationId xmlns:a16="http://schemas.microsoft.com/office/drawing/2014/main" xmlns="" id="{BCF954E2-7544-002E-ECE0-D43220A3BEF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89918" y="110071"/>
            <a:ext cx="2591822" cy="1210204"/>
          </a:xfrm>
          <a:prstGeom prst="rect">
            <a:avLst/>
          </a:prstGeom>
        </p:spPr>
      </p:pic>
    </p:spTree>
    <p:extLst>
      <p:ext uri="{BB962C8B-B14F-4D97-AF65-F5344CB8AC3E}">
        <p14:creationId xmlns:p14="http://schemas.microsoft.com/office/powerpoint/2010/main" val="429846032"/>
      </p:ext>
    </p:extLst>
  </p:cSld>
  <p:clrMapOvr>
    <a:masterClrMapping/>
  </p:clrMapOvr>
  <mc:AlternateContent xmlns:mc="http://schemas.openxmlformats.org/markup-compatibility/2006" xmlns:p14="http://schemas.microsoft.com/office/powerpoint/2010/main">
    <mc:Choice Requires="p14">
      <p:transition spd="slow" p14:dur="1600" advTm="174181">
        <p14:prism isInverted="1"/>
      </p:transition>
    </mc:Choice>
    <mc:Fallback xmlns="">
      <p:transition spd="slow" advTm="174181">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xmlns="" id="{92252666-336D-09EA-586B-D2A33CC5B0E6}"/>
              </a:ext>
            </a:extLst>
          </p:cNvPr>
          <p:cNvSpPr/>
          <p:nvPr/>
        </p:nvSpPr>
        <p:spPr>
          <a:xfrm>
            <a:off x="707415" y="1320275"/>
            <a:ext cx="10928576" cy="4631741"/>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1600" dirty="0">
              <a:latin typeface="Alexandria" pitchFamily="2" charset="-78"/>
              <a:cs typeface="Alexandria" pitchFamily="2" charset="-78"/>
            </a:endParaRPr>
          </a:p>
        </p:txBody>
      </p:sp>
      <p:sp>
        <p:nvSpPr>
          <p:cNvPr id="3" name="TextBox 2">
            <a:extLst>
              <a:ext uri="{FF2B5EF4-FFF2-40B4-BE49-F238E27FC236}">
                <a16:creationId xmlns:a16="http://schemas.microsoft.com/office/drawing/2014/main" xmlns="" id="{2B44F1AA-1BD0-FF73-6B2F-F6E44C6107F8}"/>
              </a:ext>
            </a:extLst>
          </p:cNvPr>
          <p:cNvSpPr txBox="1"/>
          <p:nvPr/>
        </p:nvSpPr>
        <p:spPr>
          <a:xfrm>
            <a:off x="1064825" y="1604296"/>
            <a:ext cx="10409586" cy="3876446"/>
          </a:xfrm>
          <a:prstGeom prst="rect">
            <a:avLst/>
          </a:prstGeom>
          <a:noFill/>
        </p:spPr>
        <p:txBody>
          <a:bodyPr wrap="square" rtlCol="0">
            <a:spAutoFit/>
          </a:bodyPr>
          <a:lstStyle/>
          <a:p>
            <a:pPr marL="0" marR="0" algn="just" rtl="1">
              <a:lnSpc>
                <a:spcPct val="150000"/>
              </a:lnSpc>
              <a:spcBef>
                <a:spcPts val="0"/>
              </a:spcBef>
              <a:spcAft>
                <a:spcPts val="0"/>
              </a:spcAft>
            </a:pPr>
            <a:r>
              <a:rPr lang="ar-SA" b="1" kern="0" dirty="0">
                <a:solidFill>
                  <a:srgbClr val="00B0F0"/>
                </a:solidFill>
                <a:latin typeface="Segoe UI" panose="020B0502040204020203" pitchFamily="34" charset="0"/>
                <a:cs typeface="Segoe UI" panose="020B0502040204020203" pitchFamily="34" charset="0"/>
              </a:rPr>
              <a:t>ثانيا المصادر الخارجية:</a:t>
            </a:r>
            <a:r>
              <a:rPr lang="ar-JO" b="1" kern="0" dirty="0">
                <a:solidFill>
                  <a:srgbClr val="00B0F0"/>
                </a:solidFill>
                <a:latin typeface="Segoe UI" panose="020B0502040204020203" pitchFamily="34" charset="0"/>
                <a:cs typeface="Segoe UI" panose="020B0502040204020203" pitchFamily="34" charset="0"/>
              </a:rPr>
              <a:t> </a:t>
            </a:r>
            <a:r>
              <a:rPr lang="ar-SA" b="1" kern="0" dirty="0">
                <a:solidFill>
                  <a:srgbClr val="00B0F0"/>
                </a:solidFill>
                <a:latin typeface="Segoe UI" panose="020B0502040204020203" pitchFamily="34" charset="0"/>
                <a:cs typeface="Segoe UI" panose="020B0502040204020203" pitchFamily="34" charset="0"/>
              </a:rPr>
              <a:t>وتتمثل هذه المصادر فيما </a:t>
            </a:r>
            <a:r>
              <a:rPr lang="ar-JO" b="1" kern="0" dirty="0">
                <a:solidFill>
                  <a:srgbClr val="00B0F0"/>
                </a:solidFill>
                <a:latin typeface="Segoe UI" panose="020B0502040204020203" pitchFamily="34" charset="0"/>
                <a:cs typeface="Segoe UI" panose="020B0502040204020203" pitchFamily="34" charset="0"/>
              </a:rPr>
              <a:t>يأتي</a:t>
            </a:r>
            <a:endParaRPr lang="en-US" b="1" kern="0" dirty="0">
              <a:solidFill>
                <a:srgbClr val="00B0F0"/>
              </a:solidFill>
              <a:latin typeface="Segoe UI" panose="020B0502040204020203" pitchFamily="34" charset="0"/>
              <a:cs typeface="Segoe UI" panose="020B0502040204020203" pitchFamily="34" charset="0"/>
            </a:endParaRPr>
          </a:p>
          <a:p>
            <a:pPr marL="342900" marR="285750" lvl="0" indent="-342900" algn="just" rtl="1">
              <a:lnSpc>
                <a:spcPct val="150000"/>
              </a:lnSpc>
              <a:spcBef>
                <a:spcPts val="0"/>
              </a:spcBef>
              <a:spcAft>
                <a:spcPts val="0"/>
              </a:spcAft>
              <a:buSzPts val="1000"/>
              <a:buFont typeface="Wingdings" panose="05000000000000000000" pitchFamily="2" charset="2"/>
              <a:buChar char="v"/>
              <a:tabLst>
                <a:tab pos="457200" algn="l"/>
              </a:tabLst>
            </a:pPr>
            <a:r>
              <a:rPr lang="ar-SA" u="sng"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التقارير الدولية </a:t>
            </a:r>
            <a:r>
              <a:rPr lang="ar-SA"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حيث يتم اللجوء إلى المبادئ التي تحددها هذه التقارير والوثائق التي تصدرها المؤسسات الدولية المعنية بالتعليم والتنمية الاجتماعية وما يرد فيها من معلومات تتعلق بواقع الممارسات الفعلية للأنظمة التعليمية في مختلف الدول.</a:t>
            </a:r>
            <a:endParaRPr lang="ar-JO"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endParaRPr>
          </a:p>
          <a:p>
            <a:pPr marL="342900" marR="285750" lvl="0" indent="-342900" algn="just" rtl="1">
              <a:lnSpc>
                <a:spcPct val="150000"/>
              </a:lnSpc>
              <a:spcBef>
                <a:spcPts val="0"/>
              </a:spcBef>
              <a:spcAft>
                <a:spcPts val="0"/>
              </a:spcAft>
              <a:buSzPts val="1000"/>
              <a:buFont typeface="Wingdings" panose="05000000000000000000" pitchFamily="2" charset="2"/>
              <a:buChar char="v"/>
              <a:tabLst>
                <a:tab pos="457200" algn="l"/>
              </a:tabLst>
            </a:pPr>
            <a:r>
              <a:rPr lang="ar-SA" u="sng"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المؤتمرات الدولية </a:t>
            </a:r>
            <a:r>
              <a:rPr lang="ar-SA"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وتشكل التوصيات التي تصدر من قبل هذه المؤتمرات الرافد الأساسي والمهم والموجه للقائمين على صناعة السياسات التعليمية في الدولة نظراً لأنها تشكل حصيلة عملية ونظرية واسعة لوضع السياسات التعليمية والمشاريع والبرامج والأنشطة التي يتم تنفيذها.</a:t>
            </a:r>
            <a:endParaRPr lang="en-US" kern="100" dirty="0">
              <a:solidFill>
                <a:srgbClr val="363D98"/>
              </a:solidFill>
              <a:effectLst/>
              <a:latin typeface="Segoe UI" panose="020B0502040204020203" pitchFamily="34" charset="0"/>
              <a:ea typeface="Calibri" panose="020F0502020204030204" pitchFamily="34" charset="0"/>
              <a:cs typeface="Segoe UI" panose="020B0502040204020203" pitchFamily="34" charset="0"/>
            </a:endParaRPr>
          </a:p>
          <a:p>
            <a:pPr algn="r" rtl="1">
              <a:lnSpc>
                <a:spcPct val="150000"/>
              </a:lnSpc>
            </a:pPr>
            <a:r>
              <a:rPr lang="ar-YE" sz="2000" kern="0" dirty="0">
                <a:solidFill>
                  <a:srgbClr val="000000"/>
                </a:solidFill>
                <a:latin typeface="Segoe UI" panose="020B0502040204020203" pitchFamily="34" charset="0"/>
                <a:cs typeface="Segoe UI" panose="020B0502040204020203" pitchFamily="34" charset="0"/>
              </a:rPr>
              <a:t/>
            </a:r>
            <a:br>
              <a:rPr lang="ar-YE" sz="2000" kern="0" dirty="0">
                <a:solidFill>
                  <a:srgbClr val="000000"/>
                </a:solidFill>
                <a:latin typeface="Segoe UI" panose="020B0502040204020203" pitchFamily="34" charset="0"/>
                <a:cs typeface="Segoe UI" panose="020B0502040204020203" pitchFamily="34" charset="0"/>
              </a:rPr>
            </a:br>
            <a:endParaRPr lang="ar-YE" sz="2000" kern="0" dirty="0">
              <a:solidFill>
                <a:srgbClr val="000000"/>
              </a:solidFill>
              <a:latin typeface="Segoe UI" panose="020B0502040204020203" pitchFamily="34" charset="0"/>
              <a:cs typeface="Segoe UI" panose="020B0502040204020203" pitchFamily="34" charset="0"/>
            </a:endParaRPr>
          </a:p>
        </p:txBody>
      </p:sp>
      <p:pic>
        <p:nvPicPr>
          <p:cNvPr id="11" name="Picture 10">
            <a:extLst>
              <a:ext uri="{FF2B5EF4-FFF2-40B4-BE49-F238E27FC236}">
                <a16:creationId xmlns:a16="http://schemas.microsoft.com/office/drawing/2014/main" xmlns="" id="{272DFB37-E23B-A3B3-F1ED-6FA3560A6F5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21513" y="4530285"/>
            <a:ext cx="3866786" cy="1210204"/>
          </a:xfrm>
          <a:prstGeom prst="rect">
            <a:avLst/>
          </a:prstGeom>
        </p:spPr>
      </p:pic>
      <p:pic>
        <p:nvPicPr>
          <p:cNvPr id="4" name="Graphic 21">
            <a:extLst>
              <a:ext uri="{FF2B5EF4-FFF2-40B4-BE49-F238E27FC236}">
                <a16:creationId xmlns:a16="http://schemas.microsoft.com/office/drawing/2014/main" xmlns="" id="{CB13041A-BF3E-128A-A756-642D3987602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89918" y="110071"/>
            <a:ext cx="2591822" cy="1210204"/>
          </a:xfrm>
          <a:prstGeom prst="rect">
            <a:avLst/>
          </a:prstGeom>
        </p:spPr>
      </p:pic>
    </p:spTree>
    <p:extLst>
      <p:ext uri="{BB962C8B-B14F-4D97-AF65-F5344CB8AC3E}">
        <p14:creationId xmlns:p14="http://schemas.microsoft.com/office/powerpoint/2010/main" val="519300774"/>
      </p:ext>
    </p:extLst>
  </p:cSld>
  <p:clrMapOvr>
    <a:masterClrMapping/>
  </p:clrMapOvr>
  <mc:AlternateContent xmlns:mc="http://schemas.openxmlformats.org/markup-compatibility/2006" xmlns:p14="http://schemas.microsoft.com/office/powerpoint/2010/main">
    <mc:Choice Requires="p14">
      <p:transition spd="slow" p14:dur="1600" advTm="179657">
        <p14:prism isInverted="1"/>
      </p:transition>
    </mc:Choice>
    <mc:Fallback xmlns="">
      <p:transition spd="slow" advTm="179657">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xmlns="" id="{5272D239-E01A-E0F9-B604-F654D2212A7A}"/>
              </a:ext>
            </a:extLst>
          </p:cNvPr>
          <p:cNvSpPr/>
          <p:nvPr/>
        </p:nvSpPr>
        <p:spPr>
          <a:xfrm>
            <a:off x="707415" y="1320275"/>
            <a:ext cx="10928576" cy="4631741"/>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1600" dirty="0">
              <a:latin typeface="Alexandria" pitchFamily="2" charset="-78"/>
              <a:cs typeface="Alexandria" pitchFamily="2" charset="-78"/>
            </a:endParaRPr>
          </a:p>
        </p:txBody>
      </p:sp>
      <p:sp>
        <p:nvSpPr>
          <p:cNvPr id="3" name="TextBox 2">
            <a:extLst>
              <a:ext uri="{FF2B5EF4-FFF2-40B4-BE49-F238E27FC236}">
                <a16:creationId xmlns:a16="http://schemas.microsoft.com/office/drawing/2014/main" xmlns="" id="{2B44F1AA-1BD0-FF73-6B2F-F6E44C6107F8}"/>
              </a:ext>
            </a:extLst>
          </p:cNvPr>
          <p:cNvSpPr txBox="1"/>
          <p:nvPr/>
        </p:nvSpPr>
        <p:spPr>
          <a:xfrm>
            <a:off x="1132460" y="1726298"/>
            <a:ext cx="10188566" cy="2953950"/>
          </a:xfrm>
          <a:prstGeom prst="rect">
            <a:avLst/>
          </a:prstGeom>
          <a:noFill/>
        </p:spPr>
        <p:txBody>
          <a:bodyPr wrap="square" rtlCol="0">
            <a:spAutoFit/>
          </a:bodyPr>
          <a:lstStyle/>
          <a:p>
            <a:pPr algn="just" rtl="1">
              <a:lnSpc>
                <a:spcPct val="150000"/>
              </a:lnSpc>
            </a:pPr>
            <a:r>
              <a:rPr lang="ar-SA" b="1" u="sng"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النظريات التربوية والفكر التربوي </a:t>
            </a:r>
            <a:r>
              <a:rPr lang="ar-SA"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حيث  يمثل الاجتهادات التي تتميز بها العقول والابتكارات والابداعات وكذلك الرؤية الشمولية المتكاملة والصبر المتعمق والاطلاع على الفكر التربوي مما يشكل فرصه كبيره للاستنارة والتفاعل الفكري والتوجيه مما يفيد القائمين على صناعة السياسات التربوية والتعليمية مع ضرورة الوضع في عين الاعتبار النظريات التربوية الحديثة والعلوم السلوكية والنفسية، والأخذ بآراء المبتكرين والباحثين والاجتهادات العقول التي تميزت بالابتكار والإبداع فعملية صناعة السياسات التعليمية تتطلب إدراك مجموعة من النظريات التربوية وكذلك النماذج الفكرية التربوية المرتبطة والمتكاملة ووضعها في عين الاعتبار وتفسيرها في إطار السياق التعليمي </a:t>
            </a:r>
            <a:endParaRPr lang="ar-YE" kern="0" dirty="0">
              <a:solidFill>
                <a:srgbClr val="000000"/>
              </a:solidFill>
              <a:latin typeface="Segoe UI" panose="020B0502040204020203" pitchFamily="34" charset="0"/>
              <a:cs typeface="Segoe UI" panose="020B0502040204020203" pitchFamily="34" charset="0"/>
            </a:endParaRPr>
          </a:p>
        </p:txBody>
      </p:sp>
      <p:pic>
        <p:nvPicPr>
          <p:cNvPr id="4" name="Picture 3">
            <a:extLst>
              <a:ext uri="{FF2B5EF4-FFF2-40B4-BE49-F238E27FC236}">
                <a16:creationId xmlns:a16="http://schemas.microsoft.com/office/drawing/2014/main" xmlns="" id="{4E113465-46DE-F964-C42B-6974D1E77A26}"/>
              </a:ext>
            </a:extLst>
          </p:cNvPr>
          <p:cNvPicPr>
            <a:picLocks noChangeAspect="1"/>
          </p:cNvPicPr>
          <p:nvPr/>
        </p:nvPicPr>
        <p:blipFill>
          <a:blip r:embed="rId2"/>
          <a:stretch>
            <a:fillRect/>
          </a:stretch>
        </p:blipFill>
        <p:spPr>
          <a:xfrm>
            <a:off x="1348781" y="4823555"/>
            <a:ext cx="2819048" cy="781097"/>
          </a:xfrm>
          <a:prstGeom prst="rect">
            <a:avLst/>
          </a:prstGeom>
        </p:spPr>
      </p:pic>
      <p:pic>
        <p:nvPicPr>
          <p:cNvPr id="10" name="Graphic 21">
            <a:extLst>
              <a:ext uri="{FF2B5EF4-FFF2-40B4-BE49-F238E27FC236}">
                <a16:creationId xmlns:a16="http://schemas.microsoft.com/office/drawing/2014/main" xmlns="" id="{27F9299A-029D-7FDE-25FF-A737E4B8CDE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89918" y="110071"/>
            <a:ext cx="2591822" cy="1210204"/>
          </a:xfrm>
          <a:prstGeom prst="rect">
            <a:avLst/>
          </a:prstGeom>
        </p:spPr>
      </p:pic>
    </p:spTree>
    <p:extLst>
      <p:ext uri="{BB962C8B-B14F-4D97-AF65-F5344CB8AC3E}">
        <p14:creationId xmlns:p14="http://schemas.microsoft.com/office/powerpoint/2010/main" val="4108477832"/>
      </p:ext>
    </p:extLst>
  </p:cSld>
  <p:clrMapOvr>
    <a:masterClrMapping/>
  </p:clrMapOvr>
  <mc:AlternateContent xmlns:mc="http://schemas.openxmlformats.org/markup-compatibility/2006" xmlns:p14="http://schemas.microsoft.com/office/powerpoint/2010/main">
    <mc:Choice Requires="p14">
      <p:transition spd="slow" p14:dur="1600" advTm="228147">
        <p14:prism isInverted="1"/>
      </p:transition>
    </mc:Choice>
    <mc:Fallback xmlns="">
      <p:transition spd="slow" advTm="228147">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xmlns="" id="{2DD59C25-49DE-6985-96A3-6B56193734DF}"/>
              </a:ext>
            </a:extLst>
          </p:cNvPr>
          <p:cNvSpPr/>
          <p:nvPr/>
        </p:nvSpPr>
        <p:spPr>
          <a:xfrm>
            <a:off x="673506" y="1408763"/>
            <a:ext cx="10928576" cy="4631741"/>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1600" dirty="0">
              <a:latin typeface="Alexandria" pitchFamily="2" charset="-78"/>
              <a:cs typeface="Alexandria" pitchFamily="2" charset="-78"/>
            </a:endParaRPr>
          </a:p>
        </p:txBody>
      </p:sp>
      <p:sp>
        <p:nvSpPr>
          <p:cNvPr id="18" name="TextBox 17">
            <a:extLst>
              <a:ext uri="{FF2B5EF4-FFF2-40B4-BE49-F238E27FC236}">
                <a16:creationId xmlns:a16="http://schemas.microsoft.com/office/drawing/2014/main" xmlns="" id="{895D895A-C544-381F-36FD-E6E4DA144EED}"/>
              </a:ext>
            </a:extLst>
          </p:cNvPr>
          <p:cNvSpPr txBox="1"/>
          <p:nvPr/>
        </p:nvSpPr>
        <p:spPr>
          <a:xfrm>
            <a:off x="900536" y="1246261"/>
            <a:ext cx="10617958" cy="3780202"/>
          </a:xfrm>
          <a:prstGeom prst="rect">
            <a:avLst/>
          </a:prstGeom>
          <a:noFill/>
        </p:spPr>
        <p:txBody>
          <a:bodyPr wrap="square" rtlCol="0">
            <a:spAutoFit/>
          </a:bodyPr>
          <a:lstStyle/>
          <a:p>
            <a:pPr marR="285750" lvl="0" algn="just" rtl="1">
              <a:lnSpc>
                <a:spcPct val="150000"/>
              </a:lnSpc>
              <a:spcBef>
                <a:spcPts val="0"/>
              </a:spcBef>
              <a:spcAft>
                <a:spcPts val="0"/>
              </a:spcAft>
              <a:buSzPts val="1000"/>
              <a:tabLst>
                <a:tab pos="457200" algn="l"/>
              </a:tabLst>
            </a:pPr>
            <a:endParaRPr lang="ar-JO" b="1" u="sng"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endParaRPr>
          </a:p>
          <a:p>
            <a:pPr marL="342900" marR="285750" lvl="0" indent="-342900" algn="just" rtl="1">
              <a:lnSpc>
                <a:spcPct val="150000"/>
              </a:lnSpc>
              <a:spcBef>
                <a:spcPts val="0"/>
              </a:spcBef>
              <a:spcAft>
                <a:spcPts val="0"/>
              </a:spcAft>
              <a:buSzPts val="1000"/>
              <a:buFont typeface="Wingdings" panose="05000000000000000000" pitchFamily="2" charset="2"/>
              <a:buChar char="v"/>
              <a:tabLst>
                <a:tab pos="457200" algn="l"/>
              </a:tabLst>
            </a:pPr>
            <a:r>
              <a:rPr lang="ar-SA" b="1" u="sng"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نتائج الدراسات السابقة </a:t>
            </a:r>
            <a:r>
              <a:rPr lang="ar-SA"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حيث يتم الرجوع إليها للاستفادة منها كونها تشكل نماذج وخبرات جماعية وعالمية متعددة ومختلفة تتكامل فيها السياسات المجتمعية وذلك في ضوء المتغيرات المحلية والعالمية.</a:t>
            </a:r>
            <a:endParaRPr lang="ar-JO"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endParaRPr>
          </a:p>
          <a:p>
            <a:pPr marL="342900" marR="285750" lvl="0" indent="-342900" algn="just" rtl="1">
              <a:lnSpc>
                <a:spcPct val="150000"/>
              </a:lnSpc>
              <a:spcBef>
                <a:spcPts val="0"/>
              </a:spcBef>
              <a:spcAft>
                <a:spcPts val="0"/>
              </a:spcAft>
              <a:buSzPts val="1000"/>
              <a:buFont typeface="Wingdings" panose="05000000000000000000" pitchFamily="2" charset="2"/>
              <a:buChar char="v"/>
              <a:tabLst>
                <a:tab pos="457200" algn="l"/>
              </a:tabLst>
            </a:pPr>
            <a:endParaRPr lang="en-US" kern="100" dirty="0">
              <a:solidFill>
                <a:srgbClr val="363D98"/>
              </a:solidFill>
              <a:effectLst/>
              <a:latin typeface="Segoe UI" panose="020B0502040204020203" pitchFamily="34" charset="0"/>
              <a:ea typeface="Calibri" panose="020F0502020204030204" pitchFamily="34" charset="0"/>
              <a:cs typeface="Segoe UI" panose="020B0502040204020203" pitchFamily="34" charset="0"/>
            </a:endParaRPr>
          </a:p>
          <a:p>
            <a:pPr marL="342900" indent="-342900" algn="just" rtl="1">
              <a:lnSpc>
                <a:spcPct val="150000"/>
              </a:lnSpc>
              <a:buFont typeface="Wingdings" panose="05000000000000000000" pitchFamily="2" charset="2"/>
              <a:buChar char="v"/>
            </a:pPr>
            <a:r>
              <a:rPr lang="ar-SA" b="1" u="sng"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الخبرة الأجنبية</a:t>
            </a:r>
            <a:r>
              <a:rPr lang="ar-SA"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فهناك العديد من الدول التي احتلت مواقع متقدمة في مجال التقدم والرقي والتعليم وتمتلك سياسات تعليمية متطورة وقوية من الممكن الاستفادة منها في الدول النامية بناء على شروط الاستعارة التربوية، حيث يتم الوضع في عين الاعتبار الظروف المحلية الذاتية الحضارية كما يتم الاستفادة من خبرات الدول المتقدمة في مجال البحث والعلوم والتقنية وذلك بالاعتماد على مجموعه من الشروط الخاصة بالاستعارة التربوية مع الوضع في عين الاعتبار العادات والتقاليد والظروف الدينية والتقاليد المحلية  والحضارية </a:t>
            </a:r>
            <a:endParaRPr lang="en-US" dirty="0">
              <a:solidFill>
                <a:srgbClr val="00B0F0"/>
              </a:solidFill>
              <a:latin typeface="Segoe UI" panose="020B0502040204020203" pitchFamily="34" charset="0"/>
              <a:cs typeface="Segoe UI" panose="020B0502040204020203" pitchFamily="34" charset="0"/>
            </a:endParaRPr>
          </a:p>
        </p:txBody>
      </p:sp>
      <p:pic>
        <p:nvPicPr>
          <p:cNvPr id="3" name="Graphic 21">
            <a:extLst>
              <a:ext uri="{FF2B5EF4-FFF2-40B4-BE49-F238E27FC236}">
                <a16:creationId xmlns:a16="http://schemas.microsoft.com/office/drawing/2014/main" xmlns="" id="{F2743849-F1D1-621E-DE64-E741F692643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89918" y="198559"/>
            <a:ext cx="2591822" cy="1210204"/>
          </a:xfrm>
          <a:prstGeom prst="rect">
            <a:avLst/>
          </a:prstGeom>
        </p:spPr>
      </p:pic>
    </p:spTree>
    <p:extLst>
      <p:ext uri="{BB962C8B-B14F-4D97-AF65-F5344CB8AC3E}">
        <p14:creationId xmlns:p14="http://schemas.microsoft.com/office/powerpoint/2010/main" val="4070877426"/>
      </p:ext>
    </p:extLst>
  </p:cSld>
  <p:clrMapOvr>
    <a:masterClrMapping/>
  </p:clrMapOvr>
  <mc:AlternateContent xmlns:mc="http://schemas.openxmlformats.org/markup-compatibility/2006" xmlns:p14="http://schemas.microsoft.com/office/powerpoint/2010/main">
    <mc:Choice Requires="p14">
      <p:transition spd="slow" p14:dur="1600" advTm="176941">
        <p14:prism isInverted="1"/>
      </p:transition>
    </mc:Choice>
    <mc:Fallback xmlns="">
      <p:transition spd="slow" advTm="176941">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xmlns="" id="{7A826C6A-AF63-B8B2-679E-A0352A2524CD}"/>
              </a:ext>
            </a:extLst>
          </p:cNvPr>
          <p:cNvSpPr/>
          <p:nvPr/>
        </p:nvSpPr>
        <p:spPr>
          <a:xfrm>
            <a:off x="707415" y="1320275"/>
            <a:ext cx="10928576" cy="4631741"/>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1600" dirty="0">
              <a:latin typeface="Alexandria" pitchFamily="2" charset="-78"/>
              <a:cs typeface="Alexandria" pitchFamily="2" charset="-78"/>
            </a:endParaRPr>
          </a:p>
        </p:txBody>
      </p:sp>
      <p:sp>
        <p:nvSpPr>
          <p:cNvPr id="2" name="TextBox 1">
            <a:extLst>
              <a:ext uri="{FF2B5EF4-FFF2-40B4-BE49-F238E27FC236}">
                <a16:creationId xmlns:a16="http://schemas.microsoft.com/office/drawing/2014/main" xmlns="" id="{6278BDE9-38C4-8979-CE01-06C214593AAA}"/>
              </a:ext>
            </a:extLst>
          </p:cNvPr>
          <p:cNvSpPr txBox="1"/>
          <p:nvPr/>
        </p:nvSpPr>
        <p:spPr>
          <a:xfrm>
            <a:off x="2447707" y="1741925"/>
            <a:ext cx="7287904" cy="461665"/>
          </a:xfrm>
          <a:prstGeom prst="rect">
            <a:avLst/>
          </a:prstGeom>
          <a:noFill/>
        </p:spPr>
        <p:txBody>
          <a:bodyPr wrap="square" rtlCol="0">
            <a:spAutoFit/>
          </a:bodyPr>
          <a:lstStyle/>
          <a:p>
            <a:pPr algn="ctr"/>
            <a:r>
              <a:rPr lang="ar-JO" sz="2400" b="1" kern="0" dirty="0">
                <a:solidFill>
                  <a:srgbClr val="00B0F0"/>
                </a:solidFill>
                <a:effectLst/>
                <a:latin typeface="Segoe UI" panose="020B0502040204020203" pitchFamily="34" charset="0"/>
                <a:ea typeface="Times New Roman" panose="02020603050405020304" pitchFamily="18" charset="0"/>
                <a:cs typeface="Segoe UI" panose="020B0502040204020203" pitchFamily="34" charset="0"/>
              </a:rPr>
              <a:t>مؤسسات صنع السياسات التربوية</a:t>
            </a:r>
            <a:endParaRPr lang="en-US" sz="2400" dirty="0">
              <a:solidFill>
                <a:srgbClr val="00B0F0"/>
              </a:solidFill>
              <a:latin typeface="Segoe UI" panose="020B0502040204020203" pitchFamily="34" charset="0"/>
              <a:cs typeface="Segoe UI" panose="020B0502040204020203" pitchFamily="34" charset="0"/>
            </a:endParaRPr>
          </a:p>
        </p:txBody>
      </p:sp>
      <p:pic>
        <p:nvPicPr>
          <p:cNvPr id="11" name="Picture 10">
            <a:extLst>
              <a:ext uri="{FF2B5EF4-FFF2-40B4-BE49-F238E27FC236}">
                <a16:creationId xmlns:a16="http://schemas.microsoft.com/office/drawing/2014/main" xmlns="" id="{E443AC7A-70EF-5A48-3B70-DC667AAAC4D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047999" y="2178931"/>
            <a:ext cx="6087319" cy="3459662"/>
          </a:xfrm>
          <a:prstGeom prst="rect">
            <a:avLst/>
          </a:prstGeom>
        </p:spPr>
      </p:pic>
      <p:pic>
        <p:nvPicPr>
          <p:cNvPr id="4" name="Graphic 21">
            <a:extLst>
              <a:ext uri="{FF2B5EF4-FFF2-40B4-BE49-F238E27FC236}">
                <a16:creationId xmlns:a16="http://schemas.microsoft.com/office/drawing/2014/main" xmlns="" id="{9FA96315-E3CA-AC3B-3111-9959D6D87BC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89918" y="110071"/>
            <a:ext cx="2591822" cy="1210204"/>
          </a:xfrm>
          <a:prstGeom prst="rect">
            <a:avLst/>
          </a:prstGeom>
        </p:spPr>
      </p:pic>
    </p:spTree>
    <p:extLst>
      <p:ext uri="{BB962C8B-B14F-4D97-AF65-F5344CB8AC3E}">
        <p14:creationId xmlns:p14="http://schemas.microsoft.com/office/powerpoint/2010/main" val="2564404552"/>
      </p:ext>
    </p:extLst>
  </p:cSld>
  <p:clrMapOvr>
    <a:masterClrMapping/>
  </p:clrMapOvr>
  <mc:AlternateContent xmlns:mc="http://schemas.openxmlformats.org/markup-compatibility/2006" xmlns:p14="http://schemas.microsoft.com/office/powerpoint/2010/main">
    <mc:Choice Requires="p14">
      <p:transition spd="slow" p14:dur="1600" advTm="66838">
        <p14:prism isInverted="1"/>
      </p:transition>
    </mc:Choice>
    <mc:Fallback xmlns="">
      <p:transition spd="slow" advTm="66838">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xmlns="" id="{7C8ECE7F-B4E5-C225-40B1-ECA7D68B4610}"/>
              </a:ext>
            </a:extLst>
          </p:cNvPr>
          <p:cNvSpPr/>
          <p:nvPr/>
        </p:nvSpPr>
        <p:spPr>
          <a:xfrm>
            <a:off x="707415" y="1320275"/>
            <a:ext cx="10928576" cy="4631741"/>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1600" dirty="0">
              <a:latin typeface="Alexandria" pitchFamily="2" charset="-78"/>
              <a:cs typeface="Alexandria" pitchFamily="2" charset="-78"/>
            </a:endParaRPr>
          </a:p>
        </p:txBody>
      </p:sp>
      <p:sp>
        <p:nvSpPr>
          <p:cNvPr id="10" name="TextBox 9">
            <a:extLst>
              <a:ext uri="{FF2B5EF4-FFF2-40B4-BE49-F238E27FC236}">
                <a16:creationId xmlns:a16="http://schemas.microsoft.com/office/drawing/2014/main" xmlns="" id="{5DDFF2A6-4C2E-574E-1EB7-98D4C40FBBC5}"/>
              </a:ext>
            </a:extLst>
          </p:cNvPr>
          <p:cNvSpPr txBox="1"/>
          <p:nvPr/>
        </p:nvSpPr>
        <p:spPr>
          <a:xfrm>
            <a:off x="2941806" y="1502883"/>
            <a:ext cx="6459794" cy="646331"/>
          </a:xfrm>
          <a:prstGeom prst="rect">
            <a:avLst/>
          </a:prstGeom>
          <a:noFill/>
        </p:spPr>
        <p:txBody>
          <a:bodyPr wrap="square" rtlCol="0">
            <a:spAutoFit/>
          </a:bodyPr>
          <a:lstStyle/>
          <a:p>
            <a:pPr marL="0" marR="0" algn="ctr" rtl="1">
              <a:lnSpc>
                <a:spcPct val="150000"/>
              </a:lnSpc>
              <a:spcBef>
                <a:spcPts val="0"/>
              </a:spcBef>
              <a:spcAft>
                <a:spcPts val="800"/>
              </a:spcAft>
            </a:pPr>
            <a:r>
              <a:rPr lang="ar-JO" sz="2400" b="1" kern="100" dirty="0">
                <a:solidFill>
                  <a:srgbClr val="00B0F0"/>
                </a:solidFill>
                <a:latin typeface="Segoe UI" panose="020B0502040204020203" pitchFamily="34" charset="0"/>
                <a:cs typeface="Segoe UI" panose="020B0502040204020203" pitchFamily="34" charset="0"/>
              </a:rPr>
              <a:t>مؤسسات صنع </a:t>
            </a:r>
            <a:r>
              <a:rPr lang="ar-JO" sz="2400" b="1" kern="100" dirty="0">
                <a:solidFill>
                  <a:srgbClr val="00B0F0"/>
                </a:solidFill>
                <a:effectLst/>
                <a:latin typeface="Segoe UI" panose="020B0502040204020203" pitchFamily="34" charset="0"/>
                <a:ea typeface="Calibri" panose="020F0502020204030204" pitchFamily="34" charset="0"/>
                <a:cs typeface="Segoe UI" panose="020B0502040204020203" pitchFamily="34" charset="0"/>
              </a:rPr>
              <a:t>السياسات التعليمية</a:t>
            </a:r>
            <a:endParaRPr lang="en-US" sz="2400" kern="100" dirty="0">
              <a:solidFill>
                <a:srgbClr val="00B0F0"/>
              </a:solidFill>
              <a:effectLst/>
              <a:latin typeface="Segoe UI" panose="020B0502040204020203" pitchFamily="34" charset="0"/>
              <a:ea typeface="Calibri" panose="020F0502020204030204" pitchFamily="34" charset="0"/>
              <a:cs typeface="Segoe UI" panose="020B0502040204020203" pitchFamily="34" charset="0"/>
            </a:endParaRPr>
          </a:p>
        </p:txBody>
      </p:sp>
      <p:sp>
        <p:nvSpPr>
          <p:cNvPr id="3" name="TextBox 2">
            <a:extLst>
              <a:ext uri="{FF2B5EF4-FFF2-40B4-BE49-F238E27FC236}">
                <a16:creationId xmlns:a16="http://schemas.microsoft.com/office/drawing/2014/main" xmlns="" id="{425EBF04-BA91-2CBD-7CC2-4EAC1DFA6AE9}"/>
              </a:ext>
            </a:extLst>
          </p:cNvPr>
          <p:cNvSpPr txBox="1"/>
          <p:nvPr/>
        </p:nvSpPr>
        <p:spPr>
          <a:xfrm>
            <a:off x="3098302" y="298370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AE59F4C2-3B93-D8C3-82F1-5DEB3B6A3DF2}"/>
              </a:ext>
            </a:extLst>
          </p:cNvPr>
          <p:cNvSpPr txBox="1"/>
          <p:nvPr/>
        </p:nvSpPr>
        <p:spPr>
          <a:xfrm>
            <a:off x="1075373" y="3228401"/>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xmlns="" id="{AF2F0897-1643-8640-44A3-7468727F0497}"/>
              </a:ext>
            </a:extLst>
          </p:cNvPr>
          <p:cNvSpPr txBox="1"/>
          <p:nvPr/>
        </p:nvSpPr>
        <p:spPr>
          <a:xfrm>
            <a:off x="1029300" y="2154871"/>
            <a:ext cx="10133399" cy="2949205"/>
          </a:xfrm>
          <a:prstGeom prst="rect">
            <a:avLst/>
          </a:prstGeom>
          <a:noFill/>
        </p:spPr>
        <p:txBody>
          <a:bodyPr wrap="square" rtlCol="0">
            <a:spAutoFit/>
          </a:bodyPr>
          <a:lstStyle/>
          <a:p>
            <a:pPr marL="0" marR="0" algn="just" rtl="1">
              <a:lnSpc>
                <a:spcPct val="150000"/>
              </a:lnSpc>
              <a:spcBef>
                <a:spcPts val="0"/>
              </a:spcBef>
              <a:spcAft>
                <a:spcPts val="0"/>
              </a:spcAft>
            </a:pPr>
            <a:r>
              <a:rPr lang="ar-JO" kern="0" dirty="0">
                <a:effectLst/>
                <a:latin typeface="Segoe UI" panose="020B0502040204020203" pitchFamily="34" charset="0"/>
                <a:ea typeface="Calibri" panose="020F0502020204030204" pitchFamily="34" charset="0"/>
                <a:cs typeface="Segoe UI" panose="020B0502040204020203" pitchFamily="34" charset="0"/>
              </a:rPr>
              <a:t>   </a:t>
            </a:r>
            <a:r>
              <a:rPr lang="ar-SA" kern="0" dirty="0">
                <a:effectLst/>
                <a:latin typeface="Segoe UI" panose="020B0502040204020203" pitchFamily="34" charset="0"/>
                <a:ea typeface="Calibri" panose="020F0502020204030204" pitchFamily="34" charset="0"/>
                <a:cs typeface="Segoe UI" panose="020B0502040204020203" pitchFamily="34" charset="0"/>
              </a:rPr>
              <a:t>تتعدد </a:t>
            </a:r>
            <a:r>
              <a:rPr lang="ar-JO" kern="0" dirty="0">
                <a:effectLst/>
                <a:latin typeface="Segoe UI" panose="020B0502040204020203" pitchFamily="34" charset="0"/>
                <a:ea typeface="Calibri" panose="020F0502020204030204" pitchFamily="34" charset="0"/>
                <a:cs typeface="Segoe UI" panose="020B0502040204020203" pitchFamily="34" charset="0"/>
              </a:rPr>
              <a:t>وتتنوع </a:t>
            </a:r>
            <a:r>
              <a:rPr lang="ar-SA" kern="0" dirty="0">
                <a:effectLst/>
                <a:latin typeface="Segoe UI" panose="020B0502040204020203" pitchFamily="34" charset="0"/>
                <a:ea typeface="Calibri" panose="020F0502020204030204" pitchFamily="34" charset="0"/>
                <a:cs typeface="Segoe UI" panose="020B0502040204020203" pitchFamily="34" charset="0"/>
              </a:rPr>
              <a:t>الجهات التي تتولى صنع السياسة التعليمية، </a:t>
            </a:r>
            <a:r>
              <a:rPr lang="ar-JO" kern="0" dirty="0">
                <a:effectLst/>
                <a:latin typeface="Segoe UI" panose="020B0502040204020203" pitchFamily="34" charset="0"/>
                <a:ea typeface="Calibri" panose="020F0502020204030204" pitchFamily="34" charset="0"/>
                <a:cs typeface="Segoe UI" panose="020B0502040204020203" pitchFamily="34" charset="0"/>
              </a:rPr>
              <a:t>وتشمل </a:t>
            </a:r>
            <a:r>
              <a:rPr lang="ar-SA" kern="0" dirty="0">
                <a:effectLst/>
                <a:latin typeface="Segoe UI" panose="020B0502040204020203" pitchFamily="34" charset="0"/>
                <a:ea typeface="Calibri" panose="020F0502020204030204" pitchFamily="34" charset="0"/>
                <a:cs typeface="Segoe UI" panose="020B0502040204020203" pitchFamily="34" charset="0"/>
              </a:rPr>
              <a:t>الجهات المعنية الرسمية </a:t>
            </a:r>
            <a:r>
              <a:rPr lang="ar-JO" kern="0" dirty="0">
                <a:effectLst/>
                <a:latin typeface="Segoe UI" panose="020B0502040204020203" pitchFamily="34" charset="0"/>
                <a:ea typeface="Calibri" panose="020F0502020204030204" pitchFamily="34" charset="0"/>
                <a:cs typeface="Segoe UI" panose="020B0502040204020203" pitchFamily="34" charset="0"/>
              </a:rPr>
              <a:t>التي تختص ب</a:t>
            </a:r>
            <a:r>
              <a:rPr lang="ar-SA" kern="0" dirty="0">
                <a:effectLst/>
                <a:latin typeface="Segoe UI" panose="020B0502040204020203" pitchFamily="34" charset="0"/>
                <a:ea typeface="Calibri" panose="020F0502020204030204" pitchFamily="34" charset="0"/>
                <a:cs typeface="Segoe UI" panose="020B0502040204020203" pitchFamily="34" charset="0"/>
              </a:rPr>
              <a:t>صنع السياسة وممثليها من السلطة التنفيذية</a:t>
            </a:r>
            <a:r>
              <a:rPr lang="ar-JO" kern="100" dirty="0">
                <a:latin typeface="Segoe UI" panose="020B0502040204020203" pitchFamily="34" charset="0"/>
                <a:ea typeface="Calibri" panose="020F0502020204030204" pitchFamily="34" charset="0"/>
                <a:cs typeface="Segoe UI" panose="020B0502040204020203" pitchFamily="34" charset="0"/>
              </a:rPr>
              <a:t> </a:t>
            </a:r>
            <a:r>
              <a:rPr lang="ar-SA" kern="0" dirty="0">
                <a:effectLst/>
                <a:latin typeface="Segoe UI" panose="020B0502040204020203" pitchFamily="34" charset="0"/>
                <a:ea typeface="Calibri" panose="020F0502020204030204" pitchFamily="34" charset="0"/>
                <a:cs typeface="Segoe UI" panose="020B0502040204020203" pitchFamily="34" charset="0"/>
              </a:rPr>
              <a:t>والتشريعية والقضائية، وكذا الجهات غير الرسمية كالأحزاب والجماعات المصلحية، وقد تختلف بعض أسماء المؤسسات</a:t>
            </a:r>
            <a:r>
              <a:rPr lang="ar-JO" kern="100" dirty="0">
                <a:latin typeface="Segoe UI" panose="020B0502040204020203" pitchFamily="34" charset="0"/>
                <a:ea typeface="Calibri" panose="020F0502020204030204" pitchFamily="34" charset="0"/>
                <a:cs typeface="Segoe UI" panose="020B0502040204020203" pitchFamily="34" charset="0"/>
              </a:rPr>
              <a:t> </a:t>
            </a:r>
            <a:r>
              <a:rPr lang="ar-SA" kern="0" dirty="0">
                <a:effectLst/>
                <a:latin typeface="Segoe UI" panose="020B0502040204020203" pitchFamily="34" charset="0"/>
                <a:ea typeface="Calibri" panose="020F0502020204030204" pitchFamily="34" charset="0"/>
                <a:cs typeface="Segoe UI" panose="020B0502040204020203" pitchFamily="34" charset="0"/>
              </a:rPr>
              <a:t>الرسمية أو غير الرسمية، لكن الأهم هو جوهر عملية الصنع والأخذ بمبدأ المشاركة فيها، فإذا كانت الدولة تقر وتعمل وفقا</a:t>
            </a:r>
            <a:r>
              <a:rPr lang="ar-JO" kern="100" dirty="0">
                <a:effectLst/>
                <a:latin typeface="Segoe UI" panose="020B0502040204020203" pitchFamily="34" charset="0"/>
                <a:ea typeface="Calibri" panose="020F0502020204030204" pitchFamily="34" charset="0"/>
                <a:cs typeface="Segoe UI" panose="020B0502040204020203" pitchFamily="34" charset="0"/>
              </a:rPr>
              <a:t> </a:t>
            </a:r>
            <a:r>
              <a:rPr lang="ar-SA" kern="0" dirty="0">
                <a:effectLst/>
                <a:latin typeface="Segoe UI" panose="020B0502040204020203" pitchFamily="34" charset="0"/>
                <a:ea typeface="Calibri" panose="020F0502020204030204" pitchFamily="34" charset="0"/>
                <a:cs typeface="Segoe UI" panose="020B0502040204020203" pitchFamily="34" charset="0"/>
              </a:rPr>
              <a:t>لهذا المبدأ حتما ستزيد وتأخذ   </a:t>
            </a:r>
            <a:r>
              <a:rPr lang="ar-SA" kern="0"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برأي قطاعات المجتمع الحكومية وغير الحكومية والتي بدورها تختلف في عددها وقوتها من</a:t>
            </a:r>
            <a:r>
              <a:rPr lang="ar-JO" kern="100" dirty="0">
                <a:latin typeface="Segoe UI" panose="020B0502040204020203" pitchFamily="34" charset="0"/>
                <a:ea typeface="Calibri" panose="020F0502020204030204" pitchFamily="34" charset="0"/>
                <a:cs typeface="Segoe UI" panose="020B0502040204020203" pitchFamily="34" charset="0"/>
              </a:rPr>
              <a:t> </a:t>
            </a:r>
            <a:r>
              <a:rPr lang="ar-SA" kern="0"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دولة لأخرى، وهنا وجب الإشارة إلى أن حجم وقوة مشاركة قطاعات المجتمع واتساع قاعدة المشاركة يزيد من قوة صناعة</a:t>
            </a:r>
            <a:endParaRPr lang="en-US" kern="100" dirty="0">
              <a:effectLst/>
              <a:latin typeface="Segoe UI" panose="020B0502040204020203" pitchFamily="34" charset="0"/>
              <a:ea typeface="Calibri" panose="020F0502020204030204" pitchFamily="34" charset="0"/>
              <a:cs typeface="Segoe UI" panose="020B0502040204020203" pitchFamily="34" charset="0"/>
            </a:endParaRPr>
          </a:p>
          <a:p>
            <a:pPr marL="0" marR="0" algn="just" rtl="1">
              <a:lnSpc>
                <a:spcPct val="150000"/>
              </a:lnSpc>
              <a:spcBef>
                <a:spcPts val="0"/>
              </a:spcBef>
              <a:spcAft>
                <a:spcPts val="0"/>
              </a:spcAft>
            </a:pPr>
            <a:r>
              <a:rPr lang="ar-SA" kern="0"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السياسة التعليمية</a:t>
            </a:r>
            <a:r>
              <a:rPr lang="en-US" kern="0"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a:t>
            </a:r>
            <a:r>
              <a:rPr lang="ar-JO" kern="0"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  </a:t>
            </a:r>
            <a:endParaRPr lang="en-US" kern="100" dirty="0">
              <a:effectLst/>
              <a:latin typeface="Segoe UI" panose="020B0502040204020203" pitchFamily="34" charset="0"/>
              <a:ea typeface="Calibri" panose="020F0502020204030204" pitchFamily="34" charset="0"/>
              <a:cs typeface="Segoe UI" panose="020B0502040204020203" pitchFamily="34" charset="0"/>
            </a:endParaRPr>
          </a:p>
        </p:txBody>
      </p:sp>
      <p:pic>
        <p:nvPicPr>
          <p:cNvPr id="12" name="Graphic 21">
            <a:extLst>
              <a:ext uri="{FF2B5EF4-FFF2-40B4-BE49-F238E27FC236}">
                <a16:creationId xmlns:a16="http://schemas.microsoft.com/office/drawing/2014/main" xmlns="" id="{731DC2B0-F6D2-3D86-BBED-E2E4AE3AD0E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89918" y="110071"/>
            <a:ext cx="2591822" cy="1210204"/>
          </a:xfrm>
          <a:prstGeom prst="rect">
            <a:avLst/>
          </a:prstGeom>
        </p:spPr>
      </p:pic>
    </p:spTree>
    <p:extLst>
      <p:ext uri="{BB962C8B-B14F-4D97-AF65-F5344CB8AC3E}">
        <p14:creationId xmlns:p14="http://schemas.microsoft.com/office/powerpoint/2010/main" val="1132521891"/>
      </p:ext>
    </p:extLst>
  </p:cSld>
  <p:clrMapOvr>
    <a:masterClrMapping/>
  </p:clrMapOvr>
  <mc:AlternateContent xmlns:mc="http://schemas.openxmlformats.org/markup-compatibility/2006" xmlns:p14="http://schemas.microsoft.com/office/powerpoint/2010/main">
    <mc:Choice Requires="p14">
      <p:transition spd="slow" p14:dur="1600" advTm="138196">
        <p14:prism isInverted="1"/>
      </p:transition>
    </mc:Choice>
    <mc:Fallback xmlns="">
      <p:transition spd="slow" advTm="138196">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xmlns="" id="{4DF917E1-DD21-20F9-7C3B-C38A2F00F45B}"/>
              </a:ext>
            </a:extLst>
          </p:cNvPr>
          <p:cNvSpPr/>
          <p:nvPr/>
        </p:nvSpPr>
        <p:spPr>
          <a:xfrm>
            <a:off x="707415" y="1320275"/>
            <a:ext cx="10928576" cy="4631741"/>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1600" dirty="0">
              <a:latin typeface="Alexandria" pitchFamily="2" charset="-78"/>
              <a:cs typeface="Alexandria" pitchFamily="2" charset="-78"/>
            </a:endParaRPr>
          </a:p>
        </p:txBody>
      </p:sp>
      <p:sp>
        <p:nvSpPr>
          <p:cNvPr id="2" name="TextBox 1">
            <a:extLst>
              <a:ext uri="{FF2B5EF4-FFF2-40B4-BE49-F238E27FC236}">
                <a16:creationId xmlns:a16="http://schemas.microsoft.com/office/drawing/2014/main" xmlns="" id="{E663E696-5E6E-86A0-1BCC-CF18A434FEBA}"/>
              </a:ext>
            </a:extLst>
          </p:cNvPr>
          <p:cNvSpPr txBox="1"/>
          <p:nvPr/>
        </p:nvSpPr>
        <p:spPr>
          <a:xfrm>
            <a:off x="1326254" y="1643639"/>
            <a:ext cx="9746934" cy="2999283"/>
          </a:xfrm>
          <a:prstGeom prst="rect">
            <a:avLst/>
          </a:prstGeom>
          <a:noFill/>
        </p:spPr>
        <p:txBody>
          <a:bodyPr wrap="square" rtlCol="0">
            <a:spAutoFit/>
          </a:bodyPr>
          <a:lstStyle/>
          <a:p>
            <a:pPr algn="ctr" rtl="1">
              <a:lnSpc>
                <a:spcPct val="150000"/>
              </a:lnSpc>
            </a:pPr>
            <a:r>
              <a:rPr lang="ar-SA" b="1" u="sng" kern="0" dirty="0">
                <a:solidFill>
                  <a:srgbClr val="00B0F0"/>
                </a:solidFill>
                <a:latin typeface="Segoe UI" panose="020B0502040204020203" pitchFamily="34" charset="0"/>
                <a:cs typeface="Segoe UI" panose="020B0502040204020203" pitchFamily="34" charset="0"/>
              </a:rPr>
              <a:t>المؤسسات الرسمية </a:t>
            </a:r>
            <a:r>
              <a:rPr lang="ar-JO" b="1" u="sng" kern="0" dirty="0">
                <a:solidFill>
                  <a:srgbClr val="00B0F0"/>
                </a:solidFill>
                <a:latin typeface="Segoe UI" panose="020B0502040204020203" pitchFamily="34" charset="0"/>
                <a:cs typeface="Segoe UI" panose="020B0502040204020203" pitchFamily="34" charset="0"/>
              </a:rPr>
              <a:t>المختصة </a:t>
            </a:r>
            <a:r>
              <a:rPr lang="ar-SA" b="1" u="sng" kern="0" dirty="0">
                <a:solidFill>
                  <a:srgbClr val="00B0F0"/>
                </a:solidFill>
                <a:latin typeface="Segoe UI" panose="020B0502040204020203" pitchFamily="34" charset="0"/>
                <a:cs typeface="Segoe UI" panose="020B0502040204020203" pitchFamily="34" charset="0"/>
              </a:rPr>
              <a:t>في صنع السياسة التعليمية </a:t>
            </a:r>
            <a:endParaRPr lang="ar-JO" b="1" u="sng" kern="0" dirty="0">
              <a:solidFill>
                <a:srgbClr val="00B0F0"/>
              </a:solidFill>
              <a:latin typeface="Segoe UI" panose="020B0502040204020203" pitchFamily="34" charset="0"/>
              <a:cs typeface="Segoe UI" panose="020B0502040204020203" pitchFamily="34" charset="0"/>
            </a:endParaRPr>
          </a:p>
          <a:p>
            <a:pPr marL="0" marR="0" algn="r" rtl="1">
              <a:lnSpc>
                <a:spcPct val="150000"/>
              </a:lnSpc>
              <a:spcBef>
                <a:spcPts val="0"/>
              </a:spcBef>
              <a:spcAft>
                <a:spcPts val="0"/>
              </a:spcAft>
            </a:pPr>
            <a:endParaRPr lang="ar-JO" kern="0" dirty="0">
              <a:solidFill>
                <a:srgbClr val="000000"/>
              </a:solidFill>
              <a:effectLst/>
              <a:latin typeface="Segoe UI" panose="020B0502040204020203" pitchFamily="34" charset="0"/>
              <a:ea typeface="Calibri" panose="020F0502020204030204" pitchFamily="34" charset="0"/>
              <a:cs typeface="Segoe UI" panose="020B0502040204020203" pitchFamily="34" charset="0"/>
            </a:endParaRPr>
          </a:p>
          <a:p>
            <a:pPr marL="0" marR="0" algn="r" rtl="1">
              <a:lnSpc>
                <a:spcPct val="150000"/>
              </a:lnSpc>
              <a:spcBef>
                <a:spcPts val="0"/>
              </a:spcBef>
              <a:spcAft>
                <a:spcPts val="0"/>
              </a:spcAft>
            </a:pPr>
            <a:r>
              <a:rPr lang="ar-JO" kern="0"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    لابد من </a:t>
            </a:r>
            <a:r>
              <a:rPr lang="ar-SA" kern="0"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 التركيز على صناع السياسة التعليمية </a:t>
            </a:r>
            <a:r>
              <a:rPr lang="ar-JO" kern="0"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الذين يحملون الصبغة الرسمية </a:t>
            </a:r>
            <a:r>
              <a:rPr lang="ar-SA" kern="0"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 </a:t>
            </a:r>
            <a:r>
              <a:rPr lang="ar-JO" kern="0"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وي</a:t>
            </a:r>
            <a:r>
              <a:rPr lang="ar-SA" kern="0"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مارسون دورهم من خلال ما</a:t>
            </a:r>
            <a:r>
              <a:rPr lang="ar-JO" kern="100" dirty="0">
                <a:latin typeface="Segoe UI" panose="020B0502040204020203" pitchFamily="34" charset="0"/>
                <a:ea typeface="Calibri" panose="020F0502020204030204" pitchFamily="34" charset="0"/>
                <a:cs typeface="Segoe UI" panose="020B0502040204020203" pitchFamily="34" charset="0"/>
              </a:rPr>
              <a:t> </a:t>
            </a:r>
            <a:r>
              <a:rPr lang="ar-SA" kern="0"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يتمتعون به من سلطات دستورية مباشرة للتصرف والفعل واتخاذ القرارات، وهم يتكونون من أعضاء السلطة التشريعية وأعضاء</a:t>
            </a:r>
            <a:r>
              <a:rPr lang="ar-JO" kern="100" dirty="0">
                <a:latin typeface="Segoe UI" panose="020B0502040204020203" pitchFamily="34" charset="0"/>
                <a:ea typeface="Calibri" panose="020F0502020204030204" pitchFamily="34" charset="0"/>
                <a:cs typeface="Segoe UI" panose="020B0502040204020203" pitchFamily="34" charset="0"/>
              </a:rPr>
              <a:t> </a:t>
            </a:r>
            <a:r>
              <a:rPr lang="ar-SA" kern="0"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السلطة التنفيذية والسلطة القضائية، والأجهزة الإدارية التي تقوم بتنفيذ السياسة التعليمية</a:t>
            </a:r>
            <a:r>
              <a:rPr lang="en-US" kern="0"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a:t>
            </a:r>
            <a:endParaRPr lang="en-US" kern="100" dirty="0">
              <a:effectLst/>
              <a:latin typeface="Segoe UI" panose="020B0502040204020203" pitchFamily="34" charset="0"/>
              <a:ea typeface="Calibri" panose="020F0502020204030204" pitchFamily="34" charset="0"/>
              <a:cs typeface="Segoe UI" panose="020B0502040204020203" pitchFamily="34" charset="0"/>
            </a:endParaRPr>
          </a:p>
          <a:p>
            <a:pPr algn="r" rtl="1">
              <a:lnSpc>
                <a:spcPct val="150000"/>
              </a:lnSpc>
            </a:pPr>
            <a:endParaRPr lang="ar-JO" sz="2000" b="1" kern="0" dirty="0">
              <a:solidFill>
                <a:srgbClr val="00B0F0"/>
              </a:solidFill>
              <a:effectLst/>
              <a:latin typeface="Segoe UI" panose="020B0502040204020203" pitchFamily="34" charset="0"/>
              <a:ea typeface="Calibri" panose="020F0502020204030204" pitchFamily="34" charset="0"/>
              <a:cs typeface="Segoe UI" panose="020B0502040204020203" pitchFamily="34" charset="0"/>
            </a:endParaRPr>
          </a:p>
        </p:txBody>
      </p:sp>
      <p:pic>
        <p:nvPicPr>
          <p:cNvPr id="4" name="Graphic 21">
            <a:extLst>
              <a:ext uri="{FF2B5EF4-FFF2-40B4-BE49-F238E27FC236}">
                <a16:creationId xmlns:a16="http://schemas.microsoft.com/office/drawing/2014/main" xmlns="" id="{8E2223AF-955B-DDA3-45AA-AAABF5DEF18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89918" y="110071"/>
            <a:ext cx="2591822" cy="1210204"/>
          </a:xfrm>
          <a:prstGeom prst="rect">
            <a:avLst/>
          </a:prstGeom>
        </p:spPr>
      </p:pic>
    </p:spTree>
    <p:extLst>
      <p:ext uri="{BB962C8B-B14F-4D97-AF65-F5344CB8AC3E}">
        <p14:creationId xmlns:p14="http://schemas.microsoft.com/office/powerpoint/2010/main" val="2827981440"/>
      </p:ext>
    </p:extLst>
  </p:cSld>
  <p:clrMapOvr>
    <a:masterClrMapping/>
  </p:clrMapOvr>
  <mc:AlternateContent xmlns:mc="http://schemas.openxmlformats.org/markup-compatibility/2006" xmlns:p14="http://schemas.microsoft.com/office/powerpoint/2010/main">
    <mc:Choice Requires="p14">
      <p:transition spd="slow" p14:dur="1600" advTm="75940">
        <p14:prism isInverted="1"/>
      </p:transition>
    </mc:Choice>
    <mc:Fallback xmlns="">
      <p:transition spd="slow" advTm="7594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xmlns="" id="{2618CC89-B74C-BBCF-1E4B-6961643CF949}"/>
              </a:ext>
            </a:extLst>
          </p:cNvPr>
          <p:cNvSpPr/>
          <p:nvPr/>
        </p:nvSpPr>
        <p:spPr>
          <a:xfrm>
            <a:off x="466255" y="1314483"/>
            <a:ext cx="10928576" cy="4631741"/>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1600" dirty="0">
              <a:latin typeface="Alexandria" pitchFamily="2" charset="-78"/>
              <a:cs typeface="Alexandria" pitchFamily="2" charset="-78"/>
            </a:endParaRPr>
          </a:p>
        </p:txBody>
      </p:sp>
      <p:sp>
        <p:nvSpPr>
          <p:cNvPr id="2" name="TextBox 1">
            <a:extLst>
              <a:ext uri="{FF2B5EF4-FFF2-40B4-BE49-F238E27FC236}">
                <a16:creationId xmlns:a16="http://schemas.microsoft.com/office/drawing/2014/main" xmlns="" id="{E663E696-5E6E-86A0-1BCC-CF18A434FEBA}"/>
              </a:ext>
            </a:extLst>
          </p:cNvPr>
          <p:cNvSpPr txBox="1"/>
          <p:nvPr/>
        </p:nvSpPr>
        <p:spPr>
          <a:xfrm>
            <a:off x="545910" y="1602696"/>
            <a:ext cx="10513630" cy="506292"/>
          </a:xfrm>
          <a:prstGeom prst="rect">
            <a:avLst/>
          </a:prstGeom>
          <a:noFill/>
        </p:spPr>
        <p:txBody>
          <a:bodyPr wrap="square" rtlCol="0">
            <a:spAutoFit/>
          </a:bodyPr>
          <a:lstStyle/>
          <a:p>
            <a:pPr algn="r" rtl="1">
              <a:lnSpc>
                <a:spcPct val="150000"/>
              </a:lnSpc>
            </a:pPr>
            <a:endParaRPr lang="ar-JO" sz="2000" b="1" kern="0" dirty="0">
              <a:solidFill>
                <a:srgbClr val="00B0F0"/>
              </a:solidFill>
              <a:effectLst/>
              <a:ea typeface="Calibri" panose="020F0502020204030204" pitchFamily="34" charset="0"/>
              <a:cs typeface="Calibri" panose="020F0502020204030204" pitchFamily="34" charset="0"/>
            </a:endParaRPr>
          </a:p>
        </p:txBody>
      </p:sp>
      <p:pic>
        <p:nvPicPr>
          <p:cNvPr id="11" name="Picture 10">
            <a:extLst>
              <a:ext uri="{FF2B5EF4-FFF2-40B4-BE49-F238E27FC236}">
                <a16:creationId xmlns:a16="http://schemas.microsoft.com/office/drawing/2014/main" xmlns="" id="{0BC20CD0-885A-538A-9088-55A7CA3D600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79223" y="1386841"/>
            <a:ext cx="9022485" cy="4156676"/>
          </a:xfrm>
          <a:prstGeom prst="rect">
            <a:avLst/>
          </a:prstGeom>
        </p:spPr>
      </p:pic>
      <p:pic>
        <p:nvPicPr>
          <p:cNvPr id="4" name="Graphic 21">
            <a:extLst>
              <a:ext uri="{FF2B5EF4-FFF2-40B4-BE49-F238E27FC236}">
                <a16:creationId xmlns:a16="http://schemas.microsoft.com/office/drawing/2014/main" xmlns="" id="{437DAAE0-E16E-7A44-43C5-DCB5C3986EC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89918" y="110071"/>
            <a:ext cx="2591822" cy="1210204"/>
          </a:xfrm>
          <a:prstGeom prst="rect">
            <a:avLst/>
          </a:prstGeom>
        </p:spPr>
      </p:pic>
    </p:spTree>
    <p:extLst>
      <p:ext uri="{BB962C8B-B14F-4D97-AF65-F5344CB8AC3E}">
        <p14:creationId xmlns:p14="http://schemas.microsoft.com/office/powerpoint/2010/main" val="3722802"/>
      </p:ext>
    </p:extLst>
  </p:cSld>
  <p:clrMapOvr>
    <a:masterClrMapping/>
  </p:clrMapOvr>
  <mc:AlternateContent xmlns:mc="http://schemas.openxmlformats.org/markup-compatibility/2006" xmlns:p14="http://schemas.microsoft.com/office/powerpoint/2010/main">
    <mc:Choice Requires="p14">
      <p:transition spd="slow" p14:dur="1600" advTm="132337">
        <p14:prism isInverted="1"/>
      </p:transition>
    </mc:Choice>
    <mc:Fallback xmlns="">
      <p:transition spd="slow" advTm="132337">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xmlns="" id="{73B53604-97DB-5A10-ED4A-A845EF086FD1}"/>
              </a:ext>
            </a:extLst>
          </p:cNvPr>
          <p:cNvSpPr/>
          <p:nvPr/>
        </p:nvSpPr>
        <p:spPr>
          <a:xfrm>
            <a:off x="707415" y="1320275"/>
            <a:ext cx="10928576" cy="4684730"/>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1600" dirty="0">
              <a:latin typeface="Alexandria" pitchFamily="2" charset="-78"/>
              <a:cs typeface="Alexandria" pitchFamily="2" charset="-78"/>
            </a:endParaRPr>
          </a:p>
        </p:txBody>
      </p:sp>
      <p:sp>
        <p:nvSpPr>
          <p:cNvPr id="2" name="TextBox 1">
            <a:extLst>
              <a:ext uri="{FF2B5EF4-FFF2-40B4-BE49-F238E27FC236}">
                <a16:creationId xmlns:a16="http://schemas.microsoft.com/office/drawing/2014/main" xmlns="" id="{1EE01C9F-D15D-AFF6-71F8-123F8164663E}"/>
              </a:ext>
            </a:extLst>
          </p:cNvPr>
          <p:cNvSpPr txBox="1"/>
          <p:nvPr/>
        </p:nvSpPr>
        <p:spPr>
          <a:xfrm>
            <a:off x="957743" y="1414236"/>
            <a:ext cx="10427920" cy="4496808"/>
          </a:xfrm>
          <a:prstGeom prst="rect">
            <a:avLst/>
          </a:prstGeom>
          <a:noFill/>
        </p:spPr>
        <p:txBody>
          <a:bodyPr wrap="square" rtlCol="0">
            <a:spAutoFit/>
          </a:bodyPr>
          <a:lstStyle/>
          <a:p>
            <a:pPr marL="0" marR="0" algn="just" rtl="1">
              <a:lnSpc>
                <a:spcPct val="107000"/>
              </a:lnSpc>
              <a:spcBef>
                <a:spcPts val="0"/>
              </a:spcBef>
              <a:spcAft>
                <a:spcPts val="0"/>
              </a:spcAft>
            </a:pPr>
            <a:r>
              <a:rPr lang="ar-JO" b="1" kern="0" dirty="0">
                <a:solidFill>
                  <a:srgbClr val="00B0F0"/>
                </a:solidFill>
                <a:effectLst/>
                <a:latin typeface="Segoe UI" panose="020B0502040204020203" pitchFamily="34" charset="0"/>
                <a:ea typeface="Calibri" panose="020F0502020204030204" pitchFamily="34" charset="0"/>
                <a:cs typeface="Segoe UI" panose="020B0502040204020203" pitchFamily="34" charset="0"/>
              </a:rPr>
              <a:t>أولًا: </a:t>
            </a:r>
            <a:r>
              <a:rPr lang="ar-SA" b="1" kern="0" dirty="0">
                <a:solidFill>
                  <a:srgbClr val="00B0F0"/>
                </a:solidFill>
                <a:effectLst/>
                <a:latin typeface="Segoe UI" panose="020B0502040204020203" pitchFamily="34" charset="0"/>
                <a:ea typeface="Calibri" panose="020F0502020204030204" pitchFamily="34" charset="0"/>
                <a:cs typeface="Segoe UI" panose="020B0502040204020203" pitchFamily="34" charset="0"/>
              </a:rPr>
              <a:t>السلطة التشريعية</a:t>
            </a:r>
            <a:r>
              <a:rPr lang="en-US" b="1" kern="0" dirty="0">
                <a:solidFill>
                  <a:srgbClr val="00B0F0"/>
                </a:solidFill>
                <a:effectLst/>
                <a:latin typeface="Segoe UI" panose="020B0502040204020203" pitchFamily="34" charset="0"/>
                <a:ea typeface="Calibri" panose="020F0502020204030204" pitchFamily="34" charset="0"/>
                <a:cs typeface="Segoe UI" panose="020B0502040204020203" pitchFamily="34" charset="0"/>
              </a:rPr>
              <a:t>:</a:t>
            </a:r>
            <a:endParaRPr lang="en-US" b="1" kern="100" dirty="0">
              <a:solidFill>
                <a:srgbClr val="00B0F0"/>
              </a:solidFill>
              <a:effectLst/>
              <a:latin typeface="Segoe UI" panose="020B0502040204020203" pitchFamily="34" charset="0"/>
              <a:ea typeface="Calibri" panose="020F0502020204030204" pitchFamily="34" charset="0"/>
              <a:cs typeface="Segoe UI" panose="020B0502040204020203" pitchFamily="34" charset="0"/>
            </a:endParaRPr>
          </a:p>
          <a:p>
            <a:pPr marL="0" marR="0" algn="just" rtl="1">
              <a:lnSpc>
                <a:spcPct val="150000"/>
              </a:lnSpc>
              <a:spcBef>
                <a:spcPts val="0"/>
              </a:spcBef>
              <a:spcAft>
                <a:spcPts val="0"/>
              </a:spcAft>
            </a:pPr>
            <a:r>
              <a:rPr lang="ar-JO" kern="0"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   </a:t>
            </a:r>
            <a:r>
              <a:rPr lang="ar-SA" kern="0"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يتركز دور السلطة التشريعية في وضع التشريعات والقوانين التي تنظم المجال التعليمي </a:t>
            </a:r>
            <a:r>
              <a:rPr lang="ar-JO" kern="0"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المدرسي و</a:t>
            </a:r>
            <a:r>
              <a:rPr lang="ar-SA" kern="0"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الجامعي والتي تعمل في</a:t>
            </a:r>
            <a:r>
              <a:rPr lang="ar-JO" kern="100" dirty="0">
                <a:latin typeface="Segoe UI" panose="020B0502040204020203" pitchFamily="34" charset="0"/>
                <a:ea typeface="Calibri" panose="020F0502020204030204" pitchFamily="34" charset="0"/>
                <a:cs typeface="Segoe UI" panose="020B0502040204020203" pitchFamily="34" charset="0"/>
              </a:rPr>
              <a:t> </a:t>
            </a:r>
            <a:r>
              <a:rPr lang="ar-SA" kern="0"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إطارها الأجهزة الحكومية، كما تتولى الإشراف على النشاط الحكومي ومراقبة أدائه، وباعتبارها ممثلة للشعب، فهي تسعى</a:t>
            </a:r>
            <a:r>
              <a:rPr lang="ar-JO" kern="100" dirty="0">
                <a:latin typeface="Segoe UI" panose="020B0502040204020203" pitchFamily="34" charset="0"/>
                <a:ea typeface="Calibri" panose="020F0502020204030204" pitchFamily="34" charset="0"/>
                <a:cs typeface="Segoe UI" panose="020B0502040204020203" pitchFamily="34" charset="0"/>
              </a:rPr>
              <a:t> </a:t>
            </a:r>
            <a:r>
              <a:rPr lang="ar-SA" kern="0"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لحل ومناقشة مشاكله في المجال التعليمي وتحاول تحقيق مطالبه، من خلال نقلها للجهاز المعني بها في الحكومة وهي</a:t>
            </a:r>
            <a:r>
              <a:rPr lang="ar-JO" kern="100" dirty="0">
                <a:latin typeface="Segoe UI" panose="020B0502040204020203" pitchFamily="34" charset="0"/>
                <a:ea typeface="Calibri" panose="020F0502020204030204" pitchFamily="34" charset="0"/>
                <a:cs typeface="Segoe UI" panose="020B0502040204020203" pitchFamily="34" charset="0"/>
              </a:rPr>
              <a:t> </a:t>
            </a:r>
            <a:r>
              <a:rPr lang="ar-SA" kern="0"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وزارة </a:t>
            </a:r>
            <a:r>
              <a:rPr lang="ar-JO" kern="0"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التربية و</a:t>
            </a:r>
            <a:r>
              <a:rPr lang="ar-SA" kern="0"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التعليم</a:t>
            </a:r>
            <a:r>
              <a:rPr lang="en-US" kern="0"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a:t>
            </a:r>
            <a:endParaRPr lang="en-US" kern="100" dirty="0">
              <a:effectLst/>
              <a:latin typeface="Segoe UI" panose="020B0502040204020203" pitchFamily="34" charset="0"/>
              <a:ea typeface="Calibri" panose="020F0502020204030204" pitchFamily="34" charset="0"/>
              <a:cs typeface="Segoe UI" panose="020B0502040204020203" pitchFamily="34" charset="0"/>
            </a:endParaRPr>
          </a:p>
          <a:p>
            <a:pPr marL="0" marR="0" algn="just" rtl="1">
              <a:lnSpc>
                <a:spcPct val="150000"/>
              </a:lnSpc>
              <a:spcBef>
                <a:spcPts val="0"/>
              </a:spcBef>
              <a:spcAft>
                <a:spcPts val="0"/>
              </a:spcAft>
            </a:pPr>
            <a:r>
              <a:rPr lang="ar-JO" kern="0"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   </a:t>
            </a:r>
            <a:r>
              <a:rPr lang="ar-SA" kern="0"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إذ</a:t>
            </a:r>
            <a:r>
              <a:rPr lang="ar-JO" kern="0"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ًا</a:t>
            </a:r>
            <a:r>
              <a:rPr lang="ar-SA" kern="0"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 فهي مخول لها دستوريا بأن تصيغ النصوص القانونية، كما تمتلك سلطة التعديل أو الإلغاء لبعض المشاريع التي تعهدها</a:t>
            </a:r>
            <a:r>
              <a:rPr lang="ar-JO" kern="100" dirty="0">
                <a:latin typeface="Segoe UI" panose="020B0502040204020203" pitchFamily="34" charset="0"/>
                <a:ea typeface="Calibri" panose="020F0502020204030204" pitchFamily="34" charset="0"/>
                <a:cs typeface="Segoe UI" panose="020B0502040204020203" pitchFamily="34" charset="0"/>
              </a:rPr>
              <a:t> </a:t>
            </a:r>
            <a:r>
              <a:rPr lang="ar-SA" kern="0"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لها الحكومة، وعليه فإن للسلطة التشريعية كامل السيادة بأن تسعى لتحقيق الأهداف العامة ومن بينها الأهداف التعليمية</a:t>
            </a:r>
            <a:r>
              <a:rPr lang="en-US" kern="0"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a:t>
            </a:r>
            <a:endParaRPr lang="en-US" kern="100" dirty="0">
              <a:effectLst/>
              <a:latin typeface="Segoe UI" panose="020B0502040204020203" pitchFamily="34" charset="0"/>
              <a:ea typeface="Calibri" panose="020F0502020204030204" pitchFamily="34" charset="0"/>
              <a:cs typeface="Segoe UI" panose="020B0502040204020203" pitchFamily="34" charset="0"/>
            </a:endParaRPr>
          </a:p>
          <a:p>
            <a:pPr marL="0" marR="0" algn="just" rtl="1">
              <a:lnSpc>
                <a:spcPct val="150000"/>
              </a:lnSpc>
              <a:spcBef>
                <a:spcPts val="0"/>
              </a:spcBef>
              <a:spcAft>
                <a:spcPts val="0"/>
              </a:spcAft>
            </a:pPr>
            <a:r>
              <a:rPr lang="ar-JO" kern="0"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   </a:t>
            </a:r>
            <a:r>
              <a:rPr lang="ar-SA" kern="0"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ويتكرس دورها في هذا المجال عادة وبشكل واضح في الدول ذات الطابع الديمقراطي، أين تكون القرارات السياسية</a:t>
            </a:r>
            <a:r>
              <a:rPr lang="ar-JO" kern="100" dirty="0">
                <a:latin typeface="Segoe UI" panose="020B0502040204020203" pitchFamily="34" charset="0"/>
                <a:ea typeface="Calibri" panose="020F0502020204030204" pitchFamily="34" charset="0"/>
                <a:cs typeface="Segoe UI" panose="020B0502040204020203" pitchFamily="34" charset="0"/>
              </a:rPr>
              <a:t> </a:t>
            </a:r>
            <a:r>
              <a:rPr lang="ar-SA" kern="0"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مشتركة</a:t>
            </a:r>
            <a:r>
              <a:rPr lang="en-US" kern="0"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a:t>
            </a:r>
            <a:r>
              <a:rPr lang="ar-JO" kern="100" dirty="0">
                <a:latin typeface="Segoe UI" panose="020B0502040204020203" pitchFamily="34" charset="0"/>
                <a:ea typeface="Calibri" panose="020F0502020204030204" pitchFamily="34" charset="0"/>
                <a:cs typeface="Segoe UI" panose="020B0502040204020203" pitchFamily="34" charset="0"/>
              </a:rPr>
              <a:t> </a:t>
            </a:r>
            <a:r>
              <a:rPr lang="ar-SA" kern="0"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وضمن تشكيلة الجهاز التشريعي هناك اللجان الدائمة التي تملك صلاحيات الدراسة القانونية للقضايا والمشاريع في كافة</a:t>
            </a:r>
            <a:r>
              <a:rPr lang="ar-JO" kern="100" dirty="0">
                <a:latin typeface="Segoe UI" panose="020B0502040204020203" pitchFamily="34" charset="0"/>
                <a:ea typeface="Calibri" panose="020F0502020204030204" pitchFamily="34" charset="0"/>
                <a:cs typeface="Segoe UI" panose="020B0502040204020203" pitchFamily="34" charset="0"/>
              </a:rPr>
              <a:t> </a:t>
            </a:r>
            <a:r>
              <a:rPr lang="ar-SA" kern="0"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المجالات</a:t>
            </a:r>
            <a:endParaRPr lang="en-US" dirty="0">
              <a:latin typeface="Segoe UI" panose="020B0502040204020203" pitchFamily="34" charset="0"/>
              <a:cs typeface="Segoe UI" panose="020B0502040204020203" pitchFamily="34" charset="0"/>
            </a:endParaRPr>
          </a:p>
        </p:txBody>
      </p:sp>
      <p:pic>
        <p:nvPicPr>
          <p:cNvPr id="4" name="Picture 3">
            <a:extLst>
              <a:ext uri="{FF2B5EF4-FFF2-40B4-BE49-F238E27FC236}">
                <a16:creationId xmlns:a16="http://schemas.microsoft.com/office/drawing/2014/main" xmlns="" id="{89890334-F80C-7BC2-A5DE-9F8CAF75AE37}"/>
              </a:ext>
            </a:extLst>
          </p:cNvPr>
          <p:cNvPicPr>
            <a:picLocks noChangeAspect="1"/>
          </p:cNvPicPr>
          <p:nvPr/>
        </p:nvPicPr>
        <p:blipFill>
          <a:blip r:embed="rId2"/>
          <a:stretch>
            <a:fillRect/>
          </a:stretch>
        </p:blipFill>
        <p:spPr>
          <a:xfrm>
            <a:off x="1477420" y="5465064"/>
            <a:ext cx="2593074" cy="529501"/>
          </a:xfrm>
          <a:prstGeom prst="rect">
            <a:avLst/>
          </a:prstGeom>
        </p:spPr>
      </p:pic>
      <p:pic>
        <p:nvPicPr>
          <p:cNvPr id="10" name="Graphic 21">
            <a:extLst>
              <a:ext uri="{FF2B5EF4-FFF2-40B4-BE49-F238E27FC236}">
                <a16:creationId xmlns:a16="http://schemas.microsoft.com/office/drawing/2014/main" xmlns="" id="{D54F8A6A-84E7-7CBA-81EC-43647806B03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89918" y="110071"/>
            <a:ext cx="2591822" cy="1210204"/>
          </a:xfrm>
          <a:prstGeom prst="rect">
            <a:avLst/>
          </a:prstGeom>
        </p:spPr>
      </p:pic>
    </p:spTree>
    <p:extLst>
      <p:ext uri="{BB962C8B-B14F-4D97-AF65-F5344CB8AC3E}">
        <p14:creationId xmlns:p14="http://schemas.microsoft.com/office/powerpoint/2010/main" val="2383254967"/>
      </p:ext>
    </p:extLst>
  </p:cSld>
  <p:clrMapOvr>
    <a:masterClrMapping/>
  </p:clrMapOvr>
  <mc:AlternateContent xmlns:mc="http://schemas.openxmlformats.org/markup-compatibility/2006" xmlns:p14="http://schemas.microsoft.com/office/powerpoint/2010/main">
    <mc:Choice Requires="p14">
      <p:transition spd="slow" p14:dur="1600" advTm="142322">
        <p14:prism isInverted="1"/>
      </p:transition>
    </mc:Choice>
    <mc:Fallback xmlns="">
      <p:transition spd="slow" advTm="142322">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xmlns="" id="{A0500403-9137-A29A-10B4-5E6DFA4FD14C}"/>
              </a:ext>
            </a:extLst>
          </p:cNvPr>
          <p:cNvSpPr/>
          <p:nvPr/>
        </p:nvSpPr>
        <p:spPr>
          <a:xfrm>
            <a:off x="707415" y="1320275"/>
            <a:ext cx="10928576" cy="4631741"/>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1600" dirty="0">
              <a:latin typeface="Alexandria" pitchFamily="2" charset="-78"/>
              <a:cs typeface="Alexandria" pitchFamily="2" charset="-78"/>
            </a:endParaRPr>
          </a:p>
        </p:txBody>
      </p:sp>
      <p:sp>
        <p:nvSpPr>
          <p:cNvPr id="2" name="TextBox 1">
            <a:extLst>
              <a:ext uri="{FF2B5EF4-FFF2-40B4-BE49-F238E27FC236}">
                <a16:creationId xmlns:a16="http://schemas.microsoft.com/office/drawing/2014/main" xmlns="" id="{B3005F66-4963-5249-AF44-6666A630DE03}"/>
              </a:ext>
            </a:extLst>
          </p:cNvPr>
          <p:cNvSpPr txBox="1"/>
          <p:nvPr/>
        </p:nvSpPr>
        <p:spPr>
          <a:xfrm>
            <a:off x="1044919" y="1830068"/>
            <a:ext cx="10117029" cy="2414572"/>
          </a:xfrm>
          <a:prstGeom prst="rect">
            <a:avLst/>
          </a:prstGeom>
          <a:noFill/>
        </p:spPr>
        <p:txBody>
          <a:bodyPr wrap="square" rtlCol="0">
            <a:spAutoFit/>
          </a:bodyPr>
          <a:lstStyle/>
          <a:p>
            <a:pPr algn="just" rtl="1">
              <a:lnSpc>
                <a:spcPct val="107000"/>
              </a:lnSpc>
            </a:pPr>
            <a:r>
              <a:rPr lang="ar-JO" b="1" kern="0" dirty="0">
                <a:solidFill>
                  <a:srgbClr val="00B0F0"/>
                </a:solidFill>
                <a:latin typeface="Segoe UI" panose="020B0502040204020203" pitchFamily="34" charset="0"/>
                <a:cs typeface="Segoe UI" panose="020B0502040204020203" pitchFamily="34" charset="0"/>
              </a:rPr>
              <a:t>ثانيًا: </a:t>
            </a:r>
            <a:r>
              <a:rPr lang="ar-SA" b="1" kern="0" dirty="0">
                <a:solidFill>
                  <a:srgbClr val="00B0F0"/>
                </a:solidFill>
                <a:latin typeface="Segoe UI" panose="020B0502040204020203" pitchFamily="34" charset="0"/>
                <a:cs typeface="Segoe UI" panose="020B0502040204020203" pitchFamily="34" charset="0"/>
              </a:rPr>
              <a:t>السلطة التنفيذية</a:t>
            </a:r>
            <a:r>
              <a:rPr lang="en-US" b="1" kern="0" dirty="0">
                <a:solidFill>
                  <a:srgbClr val="00B0F0"/>
                </a:solidFill>
                <a:latin typeface="Segoe UI" panose="020B0502040204020203" pitchFamily="34" charset="0"/>
                <a:cs typeface="Segoe UI" panose="020B0502040204020203" pitchFamily="34" charset="0"/>
              </a:rPr>
              <a:t>:</a:t>
            </a:r>
          </a:p>
          <a:p>
            <a:pPr marL="0" marR="0" algn="just" rtl="1">
              <a:lnSpc>
                <a:spcPct val="150000"/>
              </a:lnSpc>
              <a:spcBef>
                <a:spcPts val="0"/>
              </a:spcBef>
              <a:spcAft>
                <a:spcPts val="0"/>
              </a:spcAft>
            </a:pPr>
            <a:r>
              <a:rPr lang="ar-JO" kern="0" dirty="0">
                <a:solidFill>
                  <a:srgbClr val="000000"/>
                </a:solidFill>
                <a:latin typeface="Segoe UI" panose="020B0502040204020203" pitchFamily="34" charset="0"/>
                <a:ea typeface="Calibri" panose="020F0502020204030204" pitchFamily="34" charset="0"/>
                <a:cs typeface="Segoe UI" panose="020B0502040204020203" pitchFamily="34" charset="0"/>
              </a:rPr>
              <a:t>   تعتبر </a:t>
            </a:r>
            <a:r>
              <a:rPr lang="ar-SA" kern="0"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الحكومة الجهة التي تترجم طموح وأهداف الشعب، وبالتالي يقع على عاتقها بلورة تلك الأهداف</a:t>
            </a:r>
            <a:r>
              <a:rPr lang="ar-JO" kern="100" dirty="0">
                <a:latin typeface="Segoe UI" panose="020B0502040204020203" pitchFamily="34" charset="0"/>
                <a:ea typeface="Calibri" panose="020F0502020204030204" pitchFamily="34" charset="0"/>
                <a:cs typeface="Segoe UI" panose="020B0502040204020203" pitchFamily="34" charset="0"/>
              </a:rPr>
              <a:t> </a:t>
            </a:r>
            <a:r>
              <a:rPr lang="ar-SA" kern="0"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إلى برامج دقيقة وسياسات تمس كل القطاعات الحيوية في الدولة وتضعها موضع التنفيذ</a:t>
            </a:r>
            <a:r>
              <a:rPr lang="ar-JO" kern="0"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 </a:t>
            </a:r>
            <a:r>
              <a:rPr lang="ar-SA" kern="0"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وباعتبار أن السياسة العامة كونها</a:t>
            </a:r>
            <a:r>
              <a:rPr lang="ar-JO" kern="100" dirty="0">
                <a:latin typeface="Segoe UI" panose="020B0502040204020203" pitchFamily="34" charset="0"/>
                <a:ea typeface="Calibri" panose="020F0502020204030204" pitchFamily="34" charset="0"/>
                <a:cs typeface="Segoe UI" panose="020B0502040204020203" pitchFamily="34" charset="0"/>
              </a:rPr>
              <a:t> </a:t>
            </a:r>
            <a:r>
              <a:rPr lang="ar-SA" kern="0"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الخطط أو البرامج أو الأهداف العامة التي يفسرها اتجاه العمل للحكومة، فإنه لمن المنطقي القول أن السلطة التنفيذية تعد</a:t>
            </a:r>
            <a:r>
              <a:rPr lang="ar-JO" kern="100" dirty="0">
                <a:latin typeface="Segoe UI" panose="020B0502040204020203" pitchFamily="34" charset="0"/>
                <a:ea typeface="Calibri" panose="020F0502020204030204" pitchFamily="34" charset="0"/>
                <a:cs typeface="Segoe UI" panose="020B0502040204020203" pitchFamily="34" charset="0"/>
              </a:rPr>
              <a:t> </a:t>
            </a:r>
            <a:r>
              <a:rPr lang="ar-SA" kern="0"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مركز الدائرة في كل عمليات صنع السياسة التعليمية </a:t>
            </a:r>
            <a:r>
              <a:rPr lang="ar-JO" kern="0"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المدرسية و</a:t>
            </a:r>
            <a:r>
              <a:rPr lang="ar-SA" kern="0"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الجامعية من إعداد وتنفيذ وتقويم، ومسؤوليتها في ذلك تفوق أي دور</a:t>
            </a:r>
            <a:r>
              <a:rPr lang="ar-JO" kern="100" dirty="0">
                <a:latin typeface="Segoe UI" panose="020B0502040204020203" pitchFamily="34" charset="0"/>
                <a:ea typeface="Calibri" panose="020F0502020204030204" pitchFamily="34" charset="0"/>
                <a:cs typeface="Segoe UI" panose="020B0502040204020203" pitchFamily="34" charset="0"/>
              </a:rPr>
              <a:t> </a:t>
            </a:r>
            <a:r>
              <a:rPr lang="ar-SA" kern="0"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آخر</a:t>
            </a:r>
            <a:r>
              <a:rPr lang="en-US" kern="0"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a:t>
            </a:r>
            <a:endParaRPr lang="en-US" kern="100" dirty="0">
              <a:effectLst/>
              <a:latin typeface="Segoe UI" panose="020B0502040204020203" pitchFamily="34" charset="0"/>
              <a:ea typeface="Calibri" panose="020F0502020204030204" pitchFamily="34" charset="0"/>
              <a:cs typeface="Segoe UI" panose="020B0502040204020203" pitchFamily="34" charset="0"/>
            </a:endParaRPr>
          </a:p>
        </p:txBody>
      </p:sp>
      <p:pic>
        <p:nvPicPr>
          <p:cNvPr id="10" name="Picture 9">
            <a:extLst>
              <a:ext uri="{FF2B5EF4-FFF2-40B4-BE49-F238E27FC236}">
                <a16:creationId xmlns:a16="http://schemas.microsoft.com/office/drawing/2014/main" xmlns="" id="{CE1E9150-9B32-0C18-A82A-BAD51559DA6F}"/>
              </a:ext>
            </a:extLst>
          </p:cNvPr>
          <p:cNvPicPr>
            <a:picLocks noChangeAspect="1"/>
          </p:cNvPicPr>
          <p:nvPr/>
        </p:nvPicPr>
        <p:blipFill>
          <a:blip r:embed="rId3"/>
          <a:stretch>
            <a:fillRect/>
          </a:stretch>
        </p:blipFill>
        <p:spPr>
          <a:xfrm>
            <a:off x="934387" y="4975366"/>
            <a:ext cx="2407010" cy="659988"/>
          </a:xfrm>
          <a:prstGeom prst="rect">
            <a:avLst/>
          </a:prstGeom>
        </p:spPr>
      </p:pic>
      <p:pic>
        <p:nvPicPr>
          <p:cNvPr id="3" name="Graphic 21">
            <a:extLst>
              <a:ext uri="{FF2B5EF4-FFF2-40B4-BE49-F238E27FC236}">
                <a16:creationId xmlns:a16="http://schemas.microsoft.com/office/drawing/2014/main" xmlns="" id="{B8FF500D-F745-2B85-9898-DFED6CA4E0A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89918" y="110071"/>
            <a:ext cx="2591822" cy="1210204"/>
          </a:xfrm>
          <a:prstGeom prst="rect">
            <a:avLst/>
          </a:prstGeom>
        </p:spPr>
      </p:pic>
    </p:spTree>
    <p:extLst>
      <p:ext uri="{BB962C8B-B14F-4D97-AF65-F5344CB8AC3E}">
        <p14:creationId xmlns:p14="http://schemas.microsoft.com/office/powerpoint/2010/main" val="1150743867"/>
      </p:ext>
    </p:extLst>
  </p:cSld>
  <p:clrMapOvr>
    <a:masterClrMapping/>
  </p:clrMapOvr>
  <mc:AlternateContent xmlns:mc="http://schemas.openxmlformats.org/markup-compatibility/2006" xmlns:p14="http://schemas.microsoft.com/office/powerpoint/2010/main">
    <mc:Choice Requires="p14">
      <p:transition spd="slow" p14:dur="1600" advTm="62076">
        <p14:prism isInverted="1"/>
      </p:transition>
    </mc:Choice>
    <mc:Fallback xmlns="">
      <p:transition spd="slow" advTm="62076">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xmlns="" id="{1119A0B7-30F2-70A1-D934-8C42CF6A57FE}"/>
              </a:ext>
            </a:extLst>
          </p:cNvPr>
          <p:cNvSpPr/>
          <p:nvPr/>
        </p:nvSpPr>
        <p:spPr>
          <a:xfrm>
            <a:off x="707415" y="1320275"/>
            <a:ext cx="10928576" cy="4631741"/>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1600" dirty="0">
              <a:latin typeface="Alexandria" pitchFamily="2" charset="-78"/>
              <a:cs typeface="Alexandria" pitchFamily="2" charset="-78"/>
            </a:endParaRPr>
          </a:p>
        </p:txBody>
      </p:sp>
      <p:sp>
        <p:nvSpPr>
          <p:cNvPr id="2" name="TextBox 1">
            <a:extLst>
              <a:ext uri="{FF2B5EF4-FFF2-40B4-BE49-F238E27FC236}">
                <a16:creationId xmlns:a16="http://schemas.microsoft.com/office/drawing/2014/main" xmlns="" id="{1EE01C9F-D15D-AFF6-71F8-123F8164663E}"/>
              </a:ext>
            </a:extLst>
          </p:cNvPr>
          <p:cNvSpPr txBox="1"/>
          <p:nvPr/>
        </p:nvSpPr>
        <p:spPr>
          <a:xfrm>
            <a:off x="1009767" y="1712748"/>
            <a:ext cx="10323872" cy="2810706"/>
          </a:xfrm>
          <a:prstGeom prst="rect">
            <a:avLst/>
          </a:prstGeom>
          <a:noFill/>
        </p:spPr>
        <p:txBody>
          <a:bodyPr wrap="square" rtlCol="0">
            <a:spAutoFit/>
          </a:bodyPr>
          <a:lstStyle/>
          <a:p>
            <a:pPr algn="just" rtl="1"/>
            <a:r>
              <a:rPr lang="ar-JO" kern="0" dirty="0">
                <a:solidFill>
                  <a:srgbClr val="00B0F0"/>
                </a:solidFill>
                <a:latin typeface="Segoe UI" panose="020B0502040204020203" pitchFamily="34" charset="0"/>
                <a:cs typeface="Segoe UI" panose="020B0502040204020203" pitchFamily="34" charset="0"/>
              </a:rPr>
              <a:t>تابع السلطة التنفيذية</a:t>
            </a:r>
          </a:p>
          <a:p>
            <a:pPr marL="0" marR="0" algn="just" rtl="1">
              <a:lnSpc>
                <a:spcPct val="150000"/>
              </a:lnSpc>
              <a:spcBef>
                <a:spcPts val="0"/>
              </a:spcBef>
              <a:spcAft>
                <a:spcPts val="0"/>
              </a:spcAft>
            </a:pPr>
            <a:r>
              <a:rPr lang="ar-SA" kern="0"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وتقوم الحكومة بإعداد السياسة التعليمية </a:t>
            </a:r>
            <a:r>
              <a:rPr lang="ar-JO" kern="0"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المدرسية و</a:t>
            </a:r>
            <a:r>
              <a:rPr lang="ar-SA" kern="0"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الجامعية انطلاقا من وجود مشاكل تعليمية معينة تتبلور أساسا في شكل ضغوط</a:t>
            </a:r>
            <a:r>
              <a:rPr lang="ar-JO" kern="100" dirty="0">
                <a:latin typeface="Segoe UI" panose="020B0502040204020203" pitchFamily="34" charset="0"/>
                <a:ea typeface="Calibri" panose="020F0502020204030204" pitchFamily="34" charset="0"/>
                <a:cs typeface="Segoe UI" panose="020B0502040204020203" pitchFamily="34" charset="0"/>
              </a:rPr>
              <a:t> </a:t>
            </a:r>
            <a:r>
              <a:rPr lang="ar-SA" kern="0"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قيمية أو موضوعية، وتقوم الحكومة هنا حسب نوعية المشكلة باستكشاف البدائل الممكنة، ويتم بعدها اختيار البديل الذي</a:t>
            </a:r>
            <a:r>
              <a:rPr lang="ar-JO" kern="100" dirty="0">
                <a:latin typeface="Segoe UI" panose="020B0502040204020203" pitchFamily="34" charset="0"/>
                <a:ea typeface="Calibri" panose="020F0502020204030204" pitchFamily="34" charset="0"/>
                <a:cs typeface="Segoe UI" panose="020B0502040204020203" pitchFamily="34" charset="0"/>
              </a:rPr>
              <a:t> </a:t>
            </a:r>
            <a:r>
              <a:rPr lang="ar-SA" kern="0"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يكون الأفضل في ظل الظروف الزمنية المتاحة، ثم يتم تشكيل السياسة التعليمية التي تكون في شكل مخرجات للأجهزة</a:t>
            </a:r>
            <a:r>
              <a:rPr lang="ar-JO" kern="100" dirty="0">
                <a:latin typeface="Segoe UI" panose="020B0502040204020203" pitchFamily="34" charset="0"/>
                <a:ea typeface="Calibri" panose="020F0502020204030204" pitchFamily="34" charset="0"/>
                <a:cs typeface="Segoe UI" panose="020B0502040204020203" pitchFamily="34" charset="0"/>
              </a:rPr>
              <a:t> </a:t>
            </a:r>
            <a:r>
              <a:rPr lang="ar-SA" kern="0"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الإدارية من أجل تنفيذها</a:t>
            </a:r>
            <a:r>
              <a:rPr lang="en-US" kern="0"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a:t>
            </a:r>
            <a:endParaRPr lang="en-US" kern="100" dirty="0">
              <a:effectLst/>
              <a:latin typeface="Segoe UI" panose="020B0502040204020203" pitchFamily="34" charset="0"/>
              <a:ea typeface="Calibri" panose="020F0502020204030204" pitchFamily="34" charset="0"/>
              <a:cs typeface="Segoe UI" panose="020B0502040204020203" pitchFamily="34" charset="0"/>
            </a:endParaRPr>
          </a:p>
          <a:p>
            <a:pPr marL="0" marR="0" algn="just" rtl="1">
              <a:lnSpc>
                <a:spcPct val="150000"/>
              </a:lnSpc>
              <a:spcBef>
                <a:spcPts val="0"/>
              </a:spcBef>
              <a:spcAft>
                <a:spcPts val="0"/>
              </a:spcAft>
            </a:pPr>
            <a:r>
              <a:rPr lang="ar-SA" kern="0"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وتشتمل السلطة التنفيذية كافة المنظمات السياسية والإدارية في الدولة، والتي يوكل إليها باسم الدستور وضع السياسات</a:t>
            </a:r>
            <a:r>
              <a:rPr lang="ar-JO" kern="0"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 العامة وهي تتكون من:</a:t>
            </a:r>
            <a:endParaRPr lang="en-US" kern="100" dirty="0">
              <a:effectLst/>
              <a:latin typeface="Segoe UI" panose="020B0502040204020203" pitchFamily="34" charset="0"/>
              <a:ea typeface="Calibri" panose="020F0502020204030204" pitchFamily="34" charset="0"/>
              <a:cs typeface="Segoe UI" panose="020B0502040204020203" pitchFamily="34" charset="0"/>
            </a:endParaRPr>
          </a:p>
        </p:txBody>
      </p:sp>
      <p:pic>
        <p:nvPicPr>
          <p:cNvPr id="4" name="Graphic 21">
            <a:extLst>
              <a:ext uri="{FF2B5EF4-FFF2-40B4-BE49-F238E27FC236}">
                <a16:creationId xmlns:a16="http://schemas.microsoft.com/office/drawing/2014/main" xmlns="" id="{0C7DA995-D131-4BB3-AC60-F538866976B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89918" y="110071"/>
            <a:ext cx="2591822" cy="1210204"/>
          </a:xfrm>
          <a:prstGeom prst="rect">
            <a:avLst/>
          </a:prstGeom>
        </p:spPr>
      </p:pic>
    </p:spTree>
    <p:extLst>
      <p:ext uri="{BB962C8B-B14F-4D97-AF65-F5344CB8AC3E}">
        <p14:creationId xmlns:p14="http://schemas.microsoft.com/office/powerpoint/2010/main" val="3631861593"/>
      </p:ext>
    </p:extLst>
  </p:cSld>
  <p:clrMapOvr>
    <a:masterClrMapping/>
  </p:clrMapOvr>
  <mc:AlternateContent xmlns:mc="http://schemas.openxmlformats.org/markup-compatibility/2006" xmlns:p14="http://schemas.microsoft.com/office/powerpoint/2010/main">
    <mc:Choice Requires="p14">
      <p:transition spd="slow" p14:dur="1600" advTm="111796">
        <p14:prism isInverted="1"/>
      </p:transition>
    </mc:Choice>
    <mc:Fallback xmlns="">
      <p:transition spd="slow" advTm="111796">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xmlns="" id="{99B99FF2-D07F-0A38-5EE4-D635C0BC81E4}"/>
              </a:ext>
            </a:extLst>
          </p:cNvPr>
          <p:cNvSpPr/>
          <p:nvPr/>
        </p:nvSpPr>
        <p:spPr>
          <a:xfrm>
            <a:off x="643603" y="1320275"/>
            <a:ext cx="10928576" cy="4755065"/>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1600" dirty="0">
              <a:latin typeface="Alexandria" pitchFamily="2" charset="-78"/>
              <a:cs typeface="Alexandria" pitchFamily="2" charset="-78"/>
            </a:endParaRPr>
          </a:p>
        </p:txBody>
      </p:sp>
      <p:sp>
        <p:nvSpPr>
          <p:cNvPr id="12" name="TextBox 11">
            <a:extLst>
              <a:ext uri="{FF2B5EF4-FFF2-40B4-BE49-F238E27FC236}">
                <a16:creationId xmlns:a16="http://schemas.microsoft.com/office/drawing/2014/main" xmlns="" id="{14D15634-14A6-D73F-B8E6-4315C80056B1}"/>
              </a:ext>
            </a:extLst>
          </p:cNvPr>
          <p:cNvSpPr txBox="1"/>
          <p:nvPr/>
        </p:nvSpPr>
        <p:spPr>
          <a:xfrm>
            <a:off x="954593" y="1459396"/>
            <a:ext cx="10326011" cy="3364704"/>
          </a:xfrm>
          <a:prstGeom prst="rect">
            <a:avLst/>
          </a:prstGeom>
          <a:noFill/>
        </p:spPr>
        <p:txBody>
          <a:bodyPr wrap="square" rtlCol="0">
            <a:spAutoFit/>
          </a:bodyPr>
          <a:lstStyle/>
          <a:p>
            <a:pPr marL="457200" marR="0" indent="-457200" algn="just" rtl="1">
              <a:lnSpc>
                <a:spcPct val="150000"/>
              </a:lnSpc>
              <a:spcBef>
                <a:spcPts val="0"/>
              </a:spcBef>
              <a:spcAft>
                <a:spcPts val="0"/>
              </a:spcAft>
              <a:buFont typeface="+mj-lt"/>
              <a:buAutoNum type="arabicPeriod"/>
            </a:pPr>
            <a:r>
              <a:rPr lang="ar-SA" b="1" u="sng" kern="0"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رئيس الدولة: </a:t>
            </a:r>
            <a:r>
              <a:rPr lang="ar-SA" kern="0"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يتمتع رئيس الدولة سواء كان رئيسا منتخبا أو ملكا بسلطات واسعة مستمدة من الدستور في صنع</a:t>
            </a:r>
            <a:r>
              <a:rPr lang="ar-JO" kern="100" dirty="0">
                <a:latin typeface="Segoe UI" panose="020B0502040204020203" pitchFamily="34" charset="0"/>
                <a:ea typeface="Calibri" panose="020F0502020204030204" pitchFamily="34" charset="0"/>
                <a:cs typeface="Segoe UI" panose="020B0502040204020203" pitchFamily="34" charset="0"/>
              </a:rPr>
              <a:t> </a:t>
            </a:r>
            <a:r>
              <a:rPr lang="ar-SA" kern="0"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السياسات العامة في الدولة ومن بينها السياسة التعليمية، ويعتبر أسلوب القيادة وخصائصها محددات هامة في صنع السياسة</a:t>
            </a:r>
            <a:r>
              <a:rPr lang="ar-JO" kern="100" dirty="0">
                <a:latin typeface="Segoe UI" panose="020B0502040204020203" pitchFamily="34" charset="0"/>
                <a:ea typeface="Calibri" panose="020F0502020204030204" pitchFamily="34" charset="0"/>
                <a:cs typeface="Segoe UI" panose="020B0502040204020203" pitchFamily="34" charset="0"/>
              </a:rPr>
              <a:t> </a:t>
            </a:r>
            <a:r>
              <a:rPr lang="ar-SA" kern="0"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التعليمية، وهذا بالطبع يختلف باختلاف النظام السياسي</a:t>
            </a:r>
            <a:r>
              <a:rPr lang="en-US" kern="0"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a:t>
            </a:r>
            <a:endParaRPr lang="en-US" kern="100" dirty="0">
              <a:effectLst/>
              <a:latin typeface="Segoe UI" panose="020B0502040204020203" pitchFamily="34" charset="0"/>
              <a:ea typeface="Calibri" panose="020F0502020204030204" pitchFamily="34" charset="0"/>
              <a:cs typeface="Segoe UI" panose="020B0502040204020203" pitchFamily="34" charset="0"/>
            </a:endParaRPr>
          </a:p>
          <a:p>
            <a:pPr marL="457200" marR="0" indent="-457200" algn="just" rtl="1">
              <a:lnSpc>
                <a:spcPct val="150000"/>
              </a:lnSpc>
              <a:spcBef>
                <a:spcPts val="0"/>
              </a:spcBef>
              <a:spcAft>
                <a:spcPts val="0"/>
              </a:spcAft>
              <a:buFont typeface="+mj-lt"/>
              <a:buAutoNum type="arabicPeriod"/>
            </a:pPr>
            <a:r>
              <a:rPr lang="ar-SA" b="1" u="sng" kern="0" dirty="0">
                <a:solidFill>
                  <a:srgbClr val="000000"/>
                </a:solidFill>
                <a:latin typeface="Segoe UI" panose="020B0502040204020203" pitchFamily="34" charset="0"/>
                <a:cs typeface="Segoe UI" panose="020B0502040204020203" pitchFamily="34" charset="0"/>
              </a:rPr>
              <a:t>مجلس الوزراء</a:t>
            </a:r>
            <a:r>
              <a:rPr lang="ar-SA" kern="0"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 يعتبر مجلس الوزراء الهيئة التنفيذية العليا في الدولة، وهو يتمتع بصلاحيات تشريعية وتنفيذية واسعة</a:t>
            </a:r>
            <a:r>
              <a:rPr lang="ar-JO" kern="100" dirty="0">
                <a:latin typeface="Segoe UI" panose="020B0502040204020203" pitchFamily="34" charset="0"/>
                <a:ea typeface="Calibri" panose="020F0502020204030204" pitchFamily="34" charset="0"/>
                <a:cs typeface="Segoe UI" panose="020B0502040204020203" pitchFamily="34" charset="0"/>
              </a:rPr>
              <a:t> </a:t>
            </a:r>
            <a:r>
              <a:rPr lang="ar-SA" kern="0"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مستمدة من القوانين والأنظمة والتعليمات، إذ يشارك مع رئيس الدولة في صنع السياسة التعليمية والتخطيط والإشراف على</a:t>
            </a:r>
            <a:r>
              <a:rPr lang="ar-JO" kern="100" dirty="0">
                <a:latin typeface="Segoe UI" panose="020B0502040204020203" pitchFamily="34" charset="0"/>
                <a:ea typeface="Calibri" panose="020F0502020204030204" pitchFamily="34" charset="0"/>
                <a:cs typeface="Segoe UI" panose="020B0502040204020203" pitchFamily="34" charset="0"/>
              </a:rPr>
              <a:t> </a:t>
            </a:r>
            <a:r>
              <a:rPr lang="ar-SA" kern="0"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تنفيذها، وكذا الإشراف على إعداد مشروعات قوانين التعليم</a:t>
            </a:r>
            <a:r>
              <a:rPr lang="en-US" kern="0"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a:t>
            </a:r>
            <a:r>
              <a:rPr lang="ar-JO" kern="100" dirty="0">
                <a:latin typeface="Segoe UI" panose="020B0502040204020203" pitchFamily="34" charset="0"/>
                <a:ea typeface="Calibri" panose="020F0502020204030204" pitchFamily="34" charset="0"/>
                <a:cs typeface="Segoe UI" panose="020B0502040204020203" pitchFamily="34" charset="0"/>
              </a:rPr>
              <a:t> </a:t>
            </a:r>
          </a:p>
          <a:p>
            <a:pPr marL="457200" marR="0" indent="-457200" algn="just" rtl="1">
              <a:lnSpc>
                <a:spcPct val="150000"/>
              </a:lnSpc>
              <a:spcBef>
                <a:spcPts val="0"/>
              </a:spcBef>
              <a:spcAft>
                <a:spcPts val="0"/>
              </a:spcAft>
              <a:buFont typeface="+mj-lt"/>
              <a:buAutoNum type="arabicPeriod"/>
            </a:pPr>
            <a:r>
              <a:rPr lang="ar-SA" b="1" u="sng" kern="0" dirty="0">
                <a:solidFill>
                  <a:srgbClr val="000000"/>
                </a:solidFill>
                <a:latin typeface="Segoe UI" panose="020B0502040204020203" pitchFamily="34" charset="0"/>
                <a:cs typeface="Segoe UI" panose="020B0502040204020203" pitchFamily="34" charset="0"/>
              </a:rPr>
              <a:t>وزارة التعليم العالي</a:t>
            </a:r>
            <a:r>
              <a:rPr lang="ar-JO" b="1" u="sng" kern="0" dirty="0">
                <a:solidFill>
                  <a:srgbClr val="000000"/>
                </a:solidFill>
                <a:latin typeface="Segoe UI" panose="020B0502040204020203" pitchFamily="34" charset="0"/>
                <a:cs typeface="Segoe UI" panose="020B0502040204020203" pitchFamily="34" charset="0"/>
              </a:rPr>
              <a:t> والعام</a:t>
            </a:r>
            <a:r>
              <a:rPr lang="ar-SA" kern="0"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 تلعب الوزارات والوزراء دورا محوريا ومهما في وضع السياسة التعليمية وتنفيذها، ويختلف دور</a:t>
            </a:r>
            <a:r>
              <a:rPr lang="ar-JO" kern="100" dirty="0">
                <a:latin typeface="Segoe UI" panose="020B0502040204020203" pitchFamily="34" charset="0"/>
                <a:ea typeface="Calibri" panose="020F0502020204030204" pitchFamily="34" charset="0"/>
                <a:cs typeface="Segoe UI" panose="020B0502040204020203" pitchFamily="34" charset="0"/>
              </a:rPr>
              <a:t> </a:t>
            </a:r>
            <a:r>
              <a:rPr lang="ar-SA" kern="0"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الوزير في هذه العملية باختلاف نظام الحكم</a:t>
            </a:r>
            <a:r>
              <a:rPr lang="ar-JO" kern="0"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 والصلاحيات المعطاة له.</a:t>
            </a:r>
            <a:endParaRPr lang="en-US" kern="100" dirty="0">
              <a:effectLst/>
              <a:latin typeface="Segoe UI" panose="020B0502040204020203" pitchFamily="34" charset="0"/>
              <a:ea typeface="Calibri" panose="020F0502020204030204" pitchFamily="34" charset="0"/>
              <a:cs typeface="Segoe UI" panose="020B0502040204020203" pitchFamily="34" charset="0"/>
            </a:endParaRPr>
          </a:p>
        </p:txBody>
      </p:sp>
      <p:pic>
        <p:nvPicPr>
          <p:cNvPr id="3" name="Graphic 21">
            <a:extLst>
              <a:ext uri="{FF2B5EF4-FFF2-40B4-BE49-F238E27FC236}">
                <a16:creationId xmlns:a16="http://schemas.microsoft.com/office/drawing/2014/main" xmlns="" id="{FF685F88-1E6D-8C3A-E8C1-0C71A23D04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89918" y="110071"/>
            <a:ext cx="2591822" cy="1210204"/>
          </a:xfrm>
          <a:prstGeom prst="rect">
            <a:avLst/>
          </a:prstGeom>
        </p:spPr>
      </p:pic>
    </p:spTree>
    <p:extLst>
      <p:ext uri="{BB962C8B-B14F-4D97-AF65-F5344CB8AC3E}">
        <p14:creationId xmlns:p14="http://schemas.microsoft.com/office/powerpoint/2010/main" val="1772873958"/>
      </p:ext>
    </p:extLst>
  </p:cSld>
  <p:clrMapOvr>
    <a:masterClrMapping/>
  </p:clrMapOvr>
  <mc:AlternateContent xmlns:mc="http://schemas.openxmlformats.org/markup-compatibility/2006" xmlns:p14="http://schemas.microsoft.com/office/powerpoint/2010/main">
    <mc:Choice Requires="p14">
      <p:transition spd="slow" p14:dur="1600" advTm="198393">
        <p14:prism isInverted="1"/>
      </p:transition>
    </mc:Choice>
    <mc:Fallback xmlns="">
      <p:transition spd="slow" advTm="198393">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xmlns="" id="{4C894B81-0C79-2EB5-D6A1-529C0C938C7F}"/>
              </a:ext>
            </a:extLst>
          </p:cNvPr>
          <p:cNvSpPr/>
          <p:nvPr/>
        </p:nvSpPr>
        <p:spPr>
          <a:xfrm>
            <a:off x="707415" y="1320275"/>
            <a:ext cx="10928576" cy="4631741"/>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1600" dirty="0">
              <a:latin typeface="Alexandria" pitchFamily="2" charset="-78"/>
              <a:cs typeface="Alexandria" pitchFamily="2" charset="-78"/>
            </a:endParaRPr>
          </a:p>
        </p:txBody>
      </p:sp>
      <p:sp>
        <p:nvSpPr>
          <p:cNvPr id="2" name="TextBox 1">
            <a:extLst>
              <a:ext uri="{FF2B5EF4-FFF2-40B4-BE49-F238E27FC236}">
                <a16:creationId xmlns:a16="http://schemas.microsoft.com/office/drawing/2014/main" xmlns="" id="{1EE01C9F-D15D-AFF6-71F8-123F8164663E}"/>
              </a:ext>
            </a:extLst>
          </p:cNvPr>
          <p:cNvSpPr txBox="1"/>
          <p:nvPr/>
        </p:nvSpPr>
        <p:spPr>
          <a:xfrm>
            <a:off x="886143" y="1328173"/>
            <a:ext cx="10419713" cy="4195700"/>
          </a:xfrm>
          <a:prstGeom prst="rect">
            <a:avLst/>
          </a:prstGeom>
          <a:noFill/>
        </p:spPr>
        <p:txBody>
          <a:bodyPr wrap="square" rtlCol="0">
            <a:spAutoFit/>
          </a:bodyPr>
          <a:lstStyle/>
          <a:p>
            <a:pPr algn="r" rtl="1">
              <a:lnSpc>
                <a:spcPct val="150000"/>
              </a:lnSpc>
            </a:pPr>
            <a:r>
              <a:rPr lang="ar-JO" b="1" kern="0" dirty="0">
                <a:solidFill>
                  <a:srgbClr val="00B0F0"/>
                </a:solidFill>
                <a:latin typeface="Segoe UI" panose="020B0502040204020203" pitchFamily="34" charset="0"/>
                <a:cs typeface="Segoe UI" panose="020B0502040204020203" pitchFamily="34" charset="0"/>
              </a:rPr>
              <a:t>ثالثًا: السلطة القضائية</a:t>
            </a:r>
          </a:p>
          <a:p>
            <a:pPr marL="0" marR="0" algn="just" rtl="1">
              <a:lnSpc>
                <a:spcPct val="150000"/>
              </a:lnSpc>
              <a:spcBef>
                <a:spcPts val="0"/>
              </a:spcBef>
              <a:spcAft>
                <a:spcPts val="0"/>
              </a:spcAft>
            </a:pPr>
            <a:r>
              <a:rPr lang="ar-SA" kern="0"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حيث تلعب دورا بارزا في صنع السياسات العامة بشكل عام، من خلال تقرير ما إذا كانت السياسة تتماشى مع</a:t>
            </a:r>
            <a:r>
              <a:rPr lang="ar-JO" kern="100" dirty="0">
                <a:latin typeface="Segoe UI" panose="020B0502040204020203" pitchFamily="34" charset="0"/>
                <a:ea typeface="Calibri" panose="020F0502020204030204" pitchFamily="34" charset="0"/>
                <a:cs typeface="Segoe UI" panose="020B0502040204020203" pitchFamily="34" charset="0"/>
              </a:rPr>
              <a:t> </a:t>
            </a:r>
            <a:r>
              <a:rPr lang="ar-SA" kern="0"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الدستور أم لا، وكذا التفسير السليم والقانوني للمقصود من السياسة العامة، والتأكيد على تطبيق الأوامر والقرارات الشرعية</a:t>
            </a:r>
            <a:r>
              <a:rPr lang="en-US" kern="0"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a:t>
            </a:r>
            <a:r>
              <a:rPr lang="ar-JO" kern="100" dirty="0">
                <a:latin typeface="Segoe UI" panose="020B0502040204020203" pitchFamily="34" charset="0"/>
                <a:ea typeface="Calibri" panose="020F0502020204030204" pitchFamily="34" charset="0"/>
                <a:cs typeface="Segoe UI" panose="020B0502040204020203" pitchFamily="34" charset="0"/>
              </a:rPr>
              <a:t> </a:t>
            </a:r>
            <a:r>
              <a:rPr lang="ar-JO" kern="0" dirty="0">
                <a:solidFill>
                  <a:srgbClr val="000000"/>
                </a:solidFill>
                <a:latin typeface="Segoe UI" panose="020B0502040204020203" pitchFamily="34" charset="0"/>
                <a:ea typeface="Calibri" panose="020F0502020204030204" pitchFamily="34" charset="0"/>
                <a:cs typeface="Segoe UI" panose="020B0502040204020203" pitchFamily="34" charset="0"/>
              </a:rPr>
              <a:t>ك</a:t>
            </a:r>
            <a:r>
              <a:rPr lang="ar-SA" kern="0"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ما تمثل الأحكام القضائية الصادرة عن المحاكم المدنية في مستوياتها القضائية المختلفة، والتي تحسم المنازعات القانونية</a:t>
            </a:r>
            <a:r>
              <a:rPr lang="ar-JO" kern="100" dirty="0">
                <a:latin typeface="Segoe UI" panose="020B0502040204020203" pitchFamily="34" charset="0"/>
                <a:ea typeface="Calibri" panose="020F0502020204030204" pitchFamily="34" charset="0"/>
                <a:cs typeface="Segoe UI" panose="020B0502040204020203" pitchFamily="34" charset="0"/>
              </a:rPr>
              <a:t> </a:t>
            </a:r>
            <a:r>
              <a:rPr lang="ar-SA" kern="0"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في الدعاوى القضائية التي يقيمها الأفراد أو الهيئات، مصدرا غنيا من مصادر المعرفة القانونية، والتي تشكل في كثير من</a:t>
            </a:r>
            <a:r>
              <a:rPr lang="ar-JO" kern="100" dirty="0">
                <a:latin typeface="Segoe UI" panose="020B0502040204020203" pitchFamily="34" charset="0"/>
                <a:ea typeface="Calibri" panose="020F0502020204030204" pitchFamily="34" charset="0"/>
                <a:cs typeface="Segoe UI" panose="020B0502040204020203" pitchFamily="34" charset="0"/>
              </a:rPr>
              <a:t> </a:t>
            </a:r>
            <a:r>
              <a:rPr lang="en-US" kern="0"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 </a:t>
            </a:r>
            <a:r>
              <a:rPr lang="ar-SA" kern="0"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الأحيان إقرارا لاتجاهات مجتمعية تسهم في صنع السياسة التعليمية</a:t>
            </a:r>
            <a:endParaRPr lang="en-US" kern="100" dirty="0">
              <a:effectLst/>
              <a:latin typeface="Segoe UI" panose="020B0502040204020203" pitchFamily="34" charset="0"/>
              <a:ea typeface="Calibri" panose="020F0502020204030204" pitchFamily="34" charset="0"/>
              <a:cs typeface="Segoe UI" panose="020B0502040204020203" pitchFamily="34" charset="0"/>
            </a:endParaRPr>
          </a:p>
          <a:p>
            <a:pPr marL="0" marR="0" algn="just" rtl="1">
              <a:lnSpc>
                <a:spcPct val="150000"/>
              </a:lnSpc>
              <a:spcBef>
                <a:spcPts val="0"/>
              </a:spcBef>
              <a:spcAft>
                <a:spcPts val="0"/>
              </a:spcAft>
            </a:pPr>
            <a:r>
              <a:rPr lang="ar-SA" kern="0"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وبغض النظر عن دور كل مؤسسة من المؤسسات السابقة في صنع السياسة التعليمية، فإن أهمية وقوة هذا الدور</a:t>
            </a:r>
            <a:r>
              <a:rPr lang="ar-JO" kern="100" dirty="0">
                <a:latin typeface="Segoe UI" panose="020B0502040204020203" pitchFamily="34" charset="0"/>
                <a:ea typeface="Calibri" panose="020F0502020204030204" pitchFamily="34" charset="0"/>
                <a:cs typeface="Segoe UI" panose="020B0502040204020203" pitchFamily="34" charset="0"/>
              </a:rPr>
              <a:t> </a:t>
            </a:r>
            <a:r>
              <a:rPr lang="ar-SA" kern="0"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ومدى التأثير، تتوقف ع</a:t>
            </a:r>
            <a:r>
              <a:rPr lang="ar-JO" kern="0"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لى</a:t>
            </a:r>
            <a:r>
              <a:rPr lang="ar-SA" kern="0"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 نوع نظام الحكم أو النظام السياسي في الدولة، أين يتسع - مثلا - دور السلطة التشريعية في</a:t>
            </a:r>
            <a:r>
              <a:rPr lang="ar-JO" kern="100" dirty="0">
                <a:latin typeface="Segoe UI" panose="020B0502040204020203" pitchFamily="34" charset="0"/>
                <a:ea typeface="Calibri" panose="020F0502020204030204" pitchFamily="34" charset="0"/>
                <a:cs typeface="Segoe UI" panose="020B0502040204020203" pitchFamily="34" charset="0"/>
              </a:rPr>
              <a:t> </a:t>
            </a:r>
            <a:r>
              <a:rPr lang="ar-SA" kern="0"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النظام البرلماني، وكذا تتوزع الصلاحيات باحترام القانون بين المؤسسات في النظام الديمقراطي عنه في النظام التسلطي</a:t>
            </a:r>
            <a:endParaRPr lang="en-US" kern="100" dirty="0">
              <a:effectLst/>
              <a:latin typeface="Segoe UI" panose="020B0502040204020203" pitchFamily="34" charset="0"/>
              <a:ea typeface="Calibri" panose="020F0502020204030204" pitchFamily="34" charset="0"/>
              <a:cs typeface="Segoe UI" panose="020B0502040204020203" pitchFamily="34" charset="0"/>
            </a:endParaRPr>
          </a:p>
        </p:txBody>
      </p:sp>
      <p:pic>
        <p:nvPicPr>
          <p:cNvPr id="4" name="Picture 3">
            <a:extLst>
              <a:ext uri="{FF2B5EF4-FFF2-40B4-BE49-F238E27FC236}">
                <a16:creationId xmlns:a16="http://schemas.microsoft.com/office/drawing/2014/main" xmlns="" id="{E1FA7452-9369-87BA-B033-196335F5085B}"/>
              </a:ext>
            </a:extLst>
          </p:cNvPr>
          <p:cNvPicPr>
            <a:picLocks noChangeAspect="1"/>
          </p:cNvPicPr>
          <p:nvPr/>
        </p:nvPicPr>
        <p:blipFill>
          <a:blip r:embed="rId2"/>
          <a:stretch>
            <a:fillRect/>
          </a:stretch>
        </p:blipFill>
        <p:spPr>
          <a:xfrm>
            <a:off x="1638326" y="5563468"/>
            <a:ext cx="2195243" cy="671438"/>
          </a:xfrm>
          <a:prstGeom prst="rect">
            <a:avLst/>
          </a:prstGeom>
        </p:spPr>
      </p:pic>
      <p:pic>
        <p:nvPicPr>
          <p:cNvPr id="10" name="Graphic 21">
            <a:extLst>
              <a:ext uri="{FF2B5EF4-FFF2-40B4-BE49-F238E27FC236}">
                <a16:creationId xmlns:a16="http://schemas.microsoft.com/office/drawing/2014/main" xmlns="" id="{6B372336-D31F-69D8-EA03-51B894BB159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649360" y="0"/>
            <a:ext cx="2591822" cy="1210204"/>
          </a:xfrm>
          <a:prstGeom prst="rect">
            <a:avLst/>
          </a:prstGeom>
        </p:spPr>
      </p:pic>
    </p:spTree>
    <p:extLst>
      <p:ext uri="{BB962C8B-B14F-4D97-AF65-F5344CB8AC3E}">
        <p14:creationId xmlns:p14="http://schemas.microsoft.com/office/powerpoint/2010/main" val="564833012"/>
      </p:ext>
    </p:extLst>
  </p:cSld>
  <p:clrMapOvr>
    <a:masterClrMapping/>
  </p:clrMapOvr>
  <mc:AlternateContent xmlns:mc="http://schemas.openxmlformats.org/markup-compatibility/2006" xmlns:p14="http://schemas.microsoft.com/office/powerpoint/2010/main">
    <mc:Choice Requires="p14">
      <p:transition spd="slow" p14:dur="1600" advTm="95761">
        <p14:prism isInverted="1"/>
      </p:transition>
    </mc:Choice>
    <mc:Fallback xmlns="">
      <p:transition spd="slow" advTm="95761">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xmlns="" id="{50783986-618A-4FED-0E9B-918E224C956F}"/>
              </a:ext>
            </a:extLst>
          </p:cNvPr>
          <p:cNvSpPr/>
          <p:nvPr/>
        </p:nvSpPr>
        <p:spPr>
          <a:xfrm>
            <a:off x="541407" y="1320275"/>
            <a:ext cx="10928576" cy="4631741"/>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1600" dirty="0">
              <a:latin typeface="Alexandria" pitchFamily="2" charset="-78"/>
              <a:cs typeface="Alexandria" pitchFamily="2" charset="-78"/>
            </a:endParaRPr>
          </a:p>
        </p:txBody>
      </p:sp>
      <p:sp>
        <p:nvSpPr>
          <p:cNvPr id="3" name="TextBox 2">
            <a:extLst>
              <a:ext uri="{FF2B5EF4-FFF2-40B4-BE49-F238E27FC236}">
                <a16:creationId xmlns:a16="http://schemas.microsoft.com/office/drawing/2014/main" xmlns="" id="{2B44F1AA-1BD0-FF73-6B2F-F6E44C6107F8}"/>
              </a:ext>
            </a:extLst>
          </p:cNvPr>
          <p:cNvSpPr txBox="1"/>
          <p:nvPr/>
        </p:nvSpPr>
        <p:spPr>
          <a:xfrm>
            <a:off x="722017" y="1282006"/>
            <a:ext cx="10500651" cy="3872535"/>
          </a:xfrm>
          <a:prstGeom prst="rect">
            <a:avLst/>
          </a:prstGeom>
          <a:noFill/>
        </p:spPr>
        <p:txBody>
          <a:bodyPr wrap="square" rtlCol="0">
            <a:spAutoFit/>
          </a:bodyPr>
          <a:lstStyle/>
          <a:p>
            <a:pPr marL="0" marR="0" algn="just" rtl="1">
              <a:lnSpc>
                <a:spcPct val="150000"/>
              </a:lnSpc>
              <a:spcBef>
                <a:spcPts val="0"/>
              </a:spcBef>
              <a:spcAft>
                <a:spcPts val="0"/>
              </a:spcAft>
            </a:pPr>
            <a:r>
              <a:rPr lang="ar-JO" sz="2200" b="1" u="sng" kern="0" dirty="0">
                <a:solidFill>
                  <a:srgbClr val="00B0F0"/>
                </a:solidFill>
                <a:effectLst/>
                <a:latin typeface="Segoe UI" panose="020B0502040204020203" pitchFamily="34" charset="0"/>
                <a:ea typeface="Calibri" panose="020F0502020204030204" pitchFamily="34" charset="0"/>
                <a:cs typeface="Segoe UI" panose="020B0502040204020203" pitchFamily="34" charset="0"/>
              </a:rPr>
              <a:t>4</a:t>
            </a:r>
            <a:r>
              <a:rPr lang="ar-JO" u="sng" kern="0" dirty="0">
                <a:solidFill>
                  <a:srgbClr val="00B0F0"/>
                </a:solidFill>
                <a:effectLst/>
                <a:latin typeface="Segoe UI" panose="020B0502040204020203" pitchFamily="34" charset="0"/>
                <a:ea typeface="Calibri" panose="020F0502020204030204" pitchFamily="34" charset="0"/>
                <a:cs typeface="Segoe UI" panose="020B0502040204020203" pitchFamily="34" charset="0"/>
              </a:rPr>
              <a:t>. </a:t>
            </a:r>
            <a:r>
              <a:rPr lang="ar-SA" u="sng" kern="0" dirty="0">
                <a:solidFill>
                  <a:srgbClr val="00B0F0"/>
                </a:solidFill>
                <a:effectLst/>
                <a:latin typeface="Segoe UI" panose="020B0502040204020203" pitchFamily="34" charset="0"/>
                <a:ea typeface="Calibri" panose="020F0502020204030204" pitchFamily="34" charset="0"/>
                <a:cs typeface="Segoe UI" panose="020B0502040204020203" pitchFamily="34" charset="0"/>
              </a:rPr>
              <a:t>الإدارة</a:t>
            </a:r>
            <a:r>
              <a:rPr lang="ar-SA" u="sng" kern="0" dirty="0">
                <a:solidFill>
                  <a:srgbClr val="00B0F0"/>
                </a:solidFill>
                <a:latin typeface="Segoe UI" panose="020B0502040204020203" pitchFamily="34" charset="0"/>
                <a:cs typeface="Segoe UI" panose="020B0502040204020203" pitchFamily="34" charset="0"/>
              </a:rPr>
              <a:t> الجامعية</a:t>
            </a:r>
            <a:r>
              <a:rPr lang="ar-SA" u="sng" kern="0"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 </a:t>
            </a:r>
            <a:endParaRPr lang="ar-JO" u="sng" kern="0" dirty="0">
              <a:solidFill>
                <a:srgbClr val="000000"/>
              </a:solidFill>
              <a:effectLst/>
              <a:latin typeface="Segoe UI" panose="020B0502040204020203" pitchFamily="34" charset="0"/>
              <a:ea typeface="Calibri" panose="020F0502020204030204" pitchFamily="34" charset="0"/>
              <a:cs typeface="Segoe UI" panose="020B0502040204020203" pitchFamily="34" charset="0"/>
            </a:endParaRPr>
          </a:p>
          <a:p>
            <a:pPr marL="0" marR="0" algn="just" rtl="1">
              <a:lnSpc>
                <a:spcPct val="150000"/>
              </a:lnSpc>
              <a:spcBef>
                <a:spcPts val="0"/>
              </a:spcBef>
              <a:spcAft>
                <a:spcPts val="0"/>
              </a:spcAft>
            </a:pPr>
            <a:r>
              <a:rPr lang="ar-JO" kern="0"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  </a:t>
            </a:r>
            <a:r>
              <a:rPr lang="ar-SA" kern="0"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ونقصد بذلك الإدارة التعليمية وهي إدارة كل ما يتعلق بالتعليم الجامعي، من إعداد للطلبة وتكوين</a:t>
            </a:r>
            <a:r>
              <a:rPr lang="ar-JO" kern="100" dirty="0">
                <a:latin typeface="Segoe UI" panose="020B0502040204020203" pitchFamily="34" charset="0"/>
                <a:ea typeface="Calibri" panose="020F0502020204030204" pitchFamily="34" charset="0"/>
                <a:cs typeface="Segoe UI" panose="020B0502040204020203" pitchFamily="34" charset="0"/>
              </a:rPr>
              <a:t> </a:t>
            </a:r>
            <a:r>
              <a:rPr lang="ar-SA" kern="0"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الكفاءات والإشراف التعليمي والتقويم والمتابعة والتخطيط والرقابة، وتدريب الأساتذة...وغيرها من المهام التي من خلالها</a:t>
            </a:r>
            <a:r>
              <a:rPr lang="ar-JO" kern="100" dirty="0">
                <a:latin typeface="Segoe UI" panose="020B0502040204020203" pitchFamily="34" charset="0"/>
                <a:ea typeface="Calibri" panose="020F0502020204030204" pitchFamily="34" charset="0"/>
                <a:cs typeface="Segoe UI" panose="020B0502040204020203" pitchFamily="34" charset="0"/>
              </a:rPr>
              <a:t> </a:t>
            </a:r>
            <a:r>
              <a:rPr lang="ar-JO" kern="0" dirty="0">
                <a:solidFill>
                  <a:srgbClr val="000000"/>
                </a:solidFill>
                <a:latin typeface="Segoe UI" panose="020B0502040204020203" pitchFamily="34" charset="0"/>
                <a:ea typeface="Calibri" panose="020F0502020204030204" pitchFamily="34" charset="0"/>
                <a:cs typeface="Segoe UI" panose="020B0502040204020203" pitchFamily="34" charset="0"/>
              </a:rPr>
              <a:t>ت</a:t>
            </a:r>
            <a:r>
              <a:rPr lang="ar-SA" kern="0"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حقق الأهداف العامة للسياسة التعليمية الجامعية، إذ تكمن قوة التعليم الجامعي في إدارته، لأنها أداة للسيطرة على العملية</a:t>
            </a:r>
            <a:r>
              <a:rPr lang="ar-JO" kern="100" dirty="0">
                <a:latin typeface="Segoe UI" panose="020B0502040204020203" pitchFamily="34" charset="0"/>
                <a:ea typeface="Calibri" panose="020F0502020204030204" pitchFamily="34" charset="0"/>
                <a:cs typeface="Segoe UI" panose="020B0502040204020203" pitchFamily="34" charset="0"/>
              </a:rPr>
              <a:t> </a:t>
            </a:r>
            <a:r>
              <a:rPr lang="ar-JO" kern="0" dirty="0">
                <a:solidFill>
                  <a:srgbClr val="000000"/>
                </a:solidFill>
                <a:latin typeface="Segoe UI" panose="020B0502040204020203" pitchFamily="34" charset="0"/>
                <a:ea typeface="Calibri" panose="020F0502020204030204" pitchFamily="34" charset="0"/>
                <a:cs typeface="Segoe UI" panose="020B0502040204020203" pitchFamily="34" charset="0"/>
              </a:rPr>
              <a:t>ا</a:t>
            </a:r>
            <a:r>
              <a:rPr lang="ar-SA" kern="0"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لتعليمية، وأداة تنفيذية للسياسة التعليمية بالدرجة الأولى</a:t>
            </a:r>
            <a:r>
              <a:rPr lang="en-US" kern="0"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a:t>
            </a:r>
            <a:endParaRPr lang="en-US" kern="100" dirty="0">
              <a:effectLst/>
              <a:latin typeface="Segoe UI" panose="020B0502040204020203" pitchFamily="34" charset="0"/>
              <a:ea typeface="Calibri" panose="020F0502020204030204" pitchFamily="34" charset="0"/>
              <a:cs typeface="Segoe UI" panose="020B0502040204020203" pitchFamily="34" charset="0"/>
            </a:endParaRPr>
          </a:p>
          <a:p>
            <a:pPr marL="0" marR="0" algn="just" rtl="1">
              <a:lnSpc>
                <a:spcPct val="150000"/>
              </a:lnSpc>
              <a:spcBef>
                <a:spcPts val="0"/>
              </a:spcBef>
              <a:spcAft>
                <a:spcPts val="0"/>
              </a:spcAft>
            </a:pPr>
            <a:r>
              <a:rPr lang="ar-SA" kern="0"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كما تساهم الإدارة الجامعية باعتبارها جهاز تنفيذي للسياسة التعليمية باقتراح السياسات، باعتبار أن القائمين عليها لهم من</a:t>
            </a:r>
            <a:r>
              <a:rPr lang="ar-JO" kern="100" dirty="0">
                <a:latin typeface="Segoe UI" panose="020B0502040204020203" pitchFamily="34" charset="0"/>
                <a:ea typeface="Calibri" panose="020F0502020204030204" pitchFamily="34" charset="0"/>
                <a:cs typeface="Segoe UI" panose="020B0502040204020203" pitchFamily="34" charset="0"/>
              </a:rPr>
              <a:t> </a:t>
            </a:r>
            <a:r>
              <a:rPr lang="ar-JO" kern="0" dirty="0">
                <a:solidFill>
                  <a:srgbClr val="000000"/>
                </a:solidFill>
                <a:latin typeface="Segoe UI" panose="020B0502040204020203" pitchFamily="34" charset="0"/>
                <a:ea typeface="Calibri" panose="020F0502020204030204" pitchFamily="34" charset="0"/>
                <a:cs typeface="Segoe UI" panose="020B0502040204020203" pitchFamily="34" charset="0"/>
              </a:rPr>
              <a:t>ا</a:t>
            </a:r>
            <a:r>
              <a:rPr lang="ar-SA" kern="0"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لخبرة والممارسة الفعلية ما يجعل منهم خبراء ومستشارين قادرين على تحليل البيانات وتقديم الدعم الفني والعون لأصحاب</a:t>
            </a:r>
            <a:r>
              <a:rPr lang="ar-JO" kern="0"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 </a:t>
            </a:r>
            <a:r>
              <a:rPr lang="ar-JO" kern="100" dirty="0">
                <a:latin typeface="Segoe UI" panose="020B0502040204020203" pitchFamily="34" charset="0"/>
                <a:ea typeface="Calibri" panose="020F0502020204030204" pitchFamily="34" charset="0"/>
                <a:cs typeface="Segoe UI" panose="020B0502040204020203" pitchFamily="34" charset="0"/>
              </a:rPr>
              <a:t>ا</a:t>
            </a:r>
            <a:r>
              <a:rPr lang="ar-SA" kern="0"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لقرار، كما تستطيع تحديد الحاجيات الفعلية ومتطلبات أفراد المجتمع وتحديد المتاح من الإمكانيات المادية والبشرية،</a:t>
            </a:r>
            <a:r>
              <a:rPr lang="ar-JO" kern="100" dirty="0">
                <a:latin typeface="Segoe UI" panose="020B0502040204020203" pitchFamily="34" charset="0"/>
                <a:ea typeface="Calibri" panose="020F0502020204030204" pitchFamily="34" charset="0"/>
                <a:cs typeface="Segoe UI" panose="020B0502040204020203" pitchFamily="34" charset="0"/>
              </a:rPr>
              <a:t> </a:t>
            </a:r>
            <a:r>
              <a:rPr lang="ar-SA" kern="0"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وهي بذلك تتيح لصانع السياسة التعليمية مساحة أكبر للمفاضلة بين بدائل السياسات</a:t>
            </a:r>
            <a:r>
              <a:rPr lang="ar-JO" kern="0"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 .</a:t>
            </a:r>
            <a:endParaRPr lang="ar-YE" i="0" u="none" strike="noStrike" baseline="0" dirty="0">
              <a:solidFill>
                <a:srgbClr val="00B0F0"/>
              </a:solidFill>
              <a:latin typeface="Segoe UI" panose="020B0502040204020203" pitchFamily="34" charset="0"/>
              <a:cs typeface="Segoe UI" panose="020B0502040204020203" pitchFamily="34" charset="0"/>
            </a:endParaRPr>
          </a:p>
        </p:txBody>
      </p:sp>
      <p:pic>
        <p:nvPicPr>
          <p:cNvPr id="4" name="Graphic 21">
            <a:extLst>
              <a:ext uri="{FF2B5EF4-FFF2-40B4-BE49-F238E27FC236}">
                <a16:creationId xmlns:a16="http://schemas.microsoft.com/office/drawing/2014/main" xmlns="" id="{E317AC18-F7E6-EFBD-8294-1E1019A1B73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89918" y="110071"/>
            <a:ext cx="2591822" cy="1210204"/>
          </a:xfrm>
          <a:prstGeom prst="rect">
            <a:avLst/>
          </a:prstGeom>
        </p:spPr>
      </p:pic>
    </p:spTree>
    <p:extLst>
      <p:ext uri="{BB962C8B-B14F-4D97-AF65-F5344CB8AC3E}">
        <p14:creationId xmlns:p14="http://schemas.microsoft.com/office/powerpoint/2010/main" val="3668466719"/>
      </p:ext>
    </p:extLst>
  </p:cSld>
  <p:clrMapOvr>
    <a:masterClrMapping/>
  </p:clrMapOvr>
  <mc:AlternateContent xmlns:mc="http://schemas.openxmlformats.org/markup-compatibility/2006" xmlns:p14="http://schemas.microsoft.com/office/powerpoint/2010/main">
    <mc:Choice Requires="p14">
      <p:transition spd="slow" p14:dur="1600" advTm="188296">
        <p14:prism isInverted="1"/>
      </p:transition>
    </mc:Choice>
    <mc:Fallback xmlns="">
      <p:transition spd="slow" advTm="188296">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xmlns="" id="{24D3025F-5E59-3AE6-B9F8-53EB0C8202E1}"/>
              </a:ext>
            </a:extLst>
          </p:cNvPr>
          <p:cNvSpPr/>
          <p:nvPr/>
        </p:nvSpPr>
        <p:spPr>
          <a:xfrm>
            <a:off x="707415" y="1320275"/>
            <a:ext cx="10928576" cy="4631741"/>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1600" dirty="0">
              <a:latin typeface="Alexandria" pitchFamily="2" charset="-78"/>
              <a:cs typeface="Alexandria" pitchFamily="2" charset="-78"/>
            </a:endParaRPr>
          </a:p>
        </p:txBody>
      </p:sp>
      <p:sp>
        <p:nvSpPr>
          <p:cNvPr id="12" name="TextBox 11">
            <a:extLst>
              <a:ext uri="{FF2B5EF4-FFF2-40B4-BE49-F238E27FC236}">
                <a16:creationId xmlns:a16="http://schemas.microsoft.com/office/drawing/2014/main" xmlns="" id="{14D15634-14A6-D73F-B8E6-4315C80056B1}"/>
              </a:ext>
            </a:extLst>
          </p:cNvPr>
          <p:cNvSpPr txBox="1"/>
          <p:nvPr/>
        </p:nvSpPr>
        <p:spPr>
          <a:xfrm>
            <a:off x="1030411" y="2148105"/>
            <a:ext cx="10282583" cy="1884683"/>
          </a:xfrm>
          <a:prstGeom prst="rect">
            <a:avLst/>
          </a:prstGeom>
          <a:noFill/>
        </p:spPr>
        <p:txBody>
          <a:bodyPr wrap="square" rtlCol="0">
            <a:spAutoFit/>
          </a:bodyPr>
          <a:lstStyle/>
          <a:p>
            <a:pPr marL="0" marR="0" algn="just" rtl="1">
              <a:lnSpc>
                <a:spcPct val="107000"/>
              </a:lnSpc>
              <a:spcBef>
                <a:spcPts val="0"/>
              </a:spcBef>
              <a:spcAft>
                <a:spcPts val="0"/>
              </a:spcAft>
            </a:pPr>
            <a:r>
              <a:rPr lang="ar-JO" b="1" u="sng" kern="0" dirty="0">
                <a:solidFill>
                  <a:srgbClr val="00B0F0"/>
                </a:solidFill>
                <a:latin typeface="Segoe UI" panose="020B0502040204020203" pitchFamily="34" charset="0"/>
                <a:ea typeface="Calibri" panose="020F0502020204030204" pitchFamily="34" charset="0"/>
                <a:cs typeface="Segoe UI" panose="020B0502040204020203" pitchFamily="34" charset="0"/>
              </a:rPr>
              <a:t>5. م</a:t>
            </a:r>
            <a:r>
              <a:rPr lang="ar-SA" b="1" u="sng" kern="0" dirty="0">
                <a:solidFill>
                  <a:srgbClr val="00B0F0"/>
                </a:solidFill>
                <a:effectLst/>
                <a:latin typeface="Segoe UI" panose="020B0502040204020203" pitchFamily="34" charset="0"/>
                <a:ea typeface="Calibri" panose="020F0502020204030204" pitchFamily="34" charset="0"/>
                <a:cs typeface="Segoe UI" panose="020B0502040204020203" pitchFamily="34" charset="0"/>
              </a:rPr>
              <a:t>راكز البحوث </a:t>
            </a:r>
            <a:r>
              <a:rPr lang="ar-SA" b="1" u="sng" kern="0" dirty="0">
                <a:solidFill>
                  <a:srgbClr val="00B0F0"/>
                </a:solidFill>
                <a:latin typeface="Segoe UI" panose="020B0502040204020203" pitchFamily="34" charset="0"/>
                <a:cs typeface="Segoe UI" panose="020B0502040204020203" pitchFamily="34" charset="0"/>
              </a:rPr>
              <a:t>العلمية</a:t>
            </a:r>
            <a:r>
              <a:rPr lang="ar-JO" b="1" u="sng" kern="0" dirty="0">
                <a:solidFill>
                  <a:srgbClr val="00B0F0"/>
                </a:solidFill>
                <a:latin typeface="Segoe UI" panose="020B0502040204020203" pitchFamily="34" charset="0"/>
                <a:cs typeface="Segoe UI" panose="020B0502040204020203" pitchFamily="34" charset="0"/>
              </a:rPr>
              <a:t> الرسمية</a:t>
            </a:r>
            <a:endParaRPr lang="en-US" b="1" u="sng" kern="0" dirty="0">
              <a:solidFill>
                <a:srgbClr val="00B0F0"/>
              </a:solidFill>
              <a:latin typeface="Segoe UI" panose="020B0502040204020203" pitchFamily="34" charset="0"/>
              <a:cs typeface="Segoe UI" panose="020B0502040204020203" pitchFamily="34" charset="0"/>
            </a:endParaRPr>
          </a:p>
          <a:p>
            <a:pPr marL="0" marR="0" algn="just" rtl="1">
              <a:lnSpc>
                <a:spcPct val="107000"/>
              </a:lnSpc>
              <a:spcBef>
                <a:spcPts val="0"/>
              </a:spcBef>
              <a:spcAft>
                <a:spcPts val="0"/>
              </a:spcAft>
            </a:pPr>
            <a:endParaRPr lang="ar-JO" kern="0" dirty="0">
              <a:solidFill>
                <a:srgbClr val="000000"/>
              </a:solidFill>
              <a:effectLst/>
              <a:latin typeface="Segoe UI" panose="020B0502040204020203" pitchFamily="34" charset="0"/>
              <a:ea typeface="Calibri" panose="020F0502020204030204" pitchFamily="34" charset="0"/>
              <a:cs typeface="Segoe UI" panose="020B0502040204020203" pitchFamily="34" charset="0"/>
            </a:endParaRPr>
          </a:p>
          <a:p>
            <a:pPr marL="0" marR="0" algn="just" rtl="1">
              <a:lnSpc>
                <a:spcPct val="150000"/>
              </a:lnSpc>
              <a:spcBef>
                <a:spcPts val="0"/>
              </a:spcBef>
              <a:spcAft>
                <a:spcPts val="0"/>
              </a:spcAft>
            </a:pPr>
            <a:r>
              <a:rPr lang="ar-JO" kern="0" dirty="0">
                <a:solidFill>
                  <a:srgbClr val="000000"/>
                </a:solidFill>
                <a:latin typeface="Segoe UI" panose="020B0502040204020203" pitchFamily="34" charset="0"/>
                <a:ea typeface="Calibri" panose="020F0502020204030204" pitchFamily="34" charset="0"/>
                <a:cs typeface="Segoe UI" panose="020B0502040204020203" pitchFamily="34" charset="0"/>
              </a:rPr>
              <a:t>      </a:t>
            </a:r>
            <a:r>
              <a:rPr lang="ar-SA" kern="0"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وهي المؤسسات الاستشارية والبحثية الرسمية التي تهدف إلى تطوير وتحديث السياسة التعليمية </a:t>
            </a:r>
            <a:r>
              <a:rPr lang="ar-JO" kern="0"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المدرسية و</a:t>
            </a:r>
            <a:r>
              <a:rPr lang="ar-SA" kern="0"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الجامعية، إذ تقدم المشور</a:t>
            </a:r>
            <a:r>
              <a:rPr lang="ar-JO" kern="0"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ة</a:t>
            </a:r>
            <a:r>
              <a:rPr lang="ar-JO" kern="100" dirty="0">
                <a:latin typeface="Segoe UI" panose="020B0502040204020203" pitchFamily="34" charset="0"/>
                <a:ea typeface="Calibri" panose="020F0502020204030204" pitchFamily="34" charset="0"/>
                <a:cs typeface="Segoe UI" panose="020B0502040204020203" pitchFamily="34" charset="0"/>
              </a:rPr>
              <a:t> </a:t>
            </a:r>
            <a:r>
              <a:rPr lang="ar-SA" kern="0"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لصانع السياسة وتهدف إلى تزويده بالبيانات والمعلومات المساعدة على اتخاذ قرار تعليمي سليم قائم على أساس علمي من</a:t>
            </a:r>
            <a:r>
              <a:rPr lang="ar-JO" kern="100" dirty="0">
                <a:latin typeface="Segoe UI" panose="020B0502040204020203" pitchFamily="34" charset="0"/>
                <a:ea typeface="Calibri" panose="020F0502020204030204" pitchFamily="34" charset="0"/>
                <a:cs typeface="Segoe UI" panose="020B0502040204020203" pitchFamily="34" charset="0"/>
              </a:rPr>
              <a:t> </a:t>
            </a:r>
            <a:r>
              <a:rPr lang="ar-JO" kern="0"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a:t>
            </a:r>
            <a:r>
              <a:rPr lang="en-US" kern="0"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 </a:t>
            </a:r>
            <a:r>
              <a:rPr lang="ar-SA" kern="0"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البحث والدراسة</a:t>
            </a:r>
            <a:r>
              <a:rPr lang="ar-JO" kern="0"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a:t>
            </a:r>
            <a:endParaRPr lang="ar-YE" kern="0" dirty="0">
              <a:solidFill>
                <a:srgbClr val="000000"/>
              </a:solidFill>
              <a:latin typeface="Segoe UI" panose="020B0502040204020203" pitchFamily="34" charset="0"/>
              <a:cs typeface="Segoe UI" panose="020B0502040204020203" pitchFamily="34" charset="0"/>
            </a:endParaRPr>
          </a:p>
        </p:txBody>
      </p:sp>
      <p:pic>
        <p:nvPicPr>
          <p:cNvPr id="3" name="Picture 2">
            <a:extLst>
              <a:ext uri="{FF2B5EF4-FFF2-40B4-BE49-F238E27FC236}">
                <a16:creationId xmlns:a16="http://schemas.microsoft.com/office/drawing/2014/main" xmlns="" id="{7182C2D3-B588-03DF-BB52-1CF5B790F09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56460" y="4322676"/>
            <a:ext cx="3533274" cy="1119479"/>
          </a:xfrm>
          <a:prstGeom prst="rect">
            <a:avLst/>
          </a:prstGeom>
        </p:spPr>
      </p:pic>
      <p:pic>
        <p:nvPicPr>
          <p:cNvPr id="4" name="Graphic 21">
            <a:extLst>
              <a:ext uri="{FF2B5EF4-FFF2-40B4-BE49-F238E27FC236}">
                <a16:creationId xmlns:a16="http://schemas.microsoft.com/office/drawing/2014/main" xmlns="" id="{CF64A9D6-E639-AAC7-1D12-96777ABD9C7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631275" y="260225"/>
            <a:ext cx="2591822" cy="1210204"/>
          </a:xfrm>
          <a:prstGeom prst="rect">
            <a:avLst/>
          </a:prstGeom>
        </p:spPr>
      </p:pic>
    </p:spTree>
    <p:extLst>
      <p:ext uri="{BB962C8B-B14F-4D97-AF65-F5344CB8AC3E}">
        <p14:creationId xmlns:p14="http://schemas.microsoft.com/office/powerpoint/2010/main" val="1299787679"/>
      </p:ext>
    </p:extLst>
  </p:cSld>
  <p:clrMapOvr>
    <a:masterClrMapping/>
  </p:clrMapOvr>
  <mc:AlternateContent xmlns:mc="http://schemas.openxmlformats.org/markup-compatibility/2006" xmlns:p14="http://schemas.microsoft.com/office/powerpoint/2010/main">
    <mc:Choice Requires="p14">
      <p:transition spd="slow" p14:dur="1600" advTm="88757">
        <p14:prism isInverted="1"/>
      </p:transition>
    </mc:Choice>
    <mc:Fallback xmlns="">
      <p:transition spd="slow" advTm="88757">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xmlns="" id="{A4266D83-4190-596F-2F17-FECB49B2785C}"/>
              </a:ext>
            </a:extLst>
          </p:cNvPr>
          <p:cNvSpPr/>
          <p:nvPr/>
        </p:nvSpPr>
        <p:spPr>
          <a:xfrm>
            <a:off x="762198" y="1320275"/>
            <a:ext cx="10928576" cy="4631741"/>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1600" dirty="0">
              <a:latin typeface="Alexandria" pitchFamily="2" charset="-78"/>
              <a:cs typeface="Alexandria" pitchFamily="2" charset="-78"/>
            </a:endParaRPr>
          </a:p>
        </p:txBody>
      </p:sp>
      <p:sp>
        <p:nvSpPr>
          <p:cNvPr id="12" name="TextBox 11">
            <a:extLst>
              <a:ext uri="{FF2B5EF4-FFF2-40B4-BE49-F238E27FC236}">
                <a16:creationId xmlns:a16="http://schemas.microsoft.com/office/drawing/2014/main" xmlns="" id="{14D15634-14A6-D73F-B8E6-4315C80056B1}"/>
              </a:ext>
            </a:extLst>
          </p:cNvPr>
          <p:cNvSpPr txBox="1"/>
          <p:nvPr/>
        </p:nvSpPr>
        <p:spPr>
          <a:xfrm>
            <a:off x="978090" y="1664203"/>
            <a:ext cx="10618773" cy="3364704"/>
          </a:xfrm>
          <a:prstGeom prst="rect">
            <a:avLst/>
          </a:prstGeom>
          <a:noFill/>
        </p:spPr>
        <p:txBody>
          <a:bodyPr wrap="square" rtlCol="0">
            <a:spAutoFit/>
          </a:bodyPr>
          <a:lstStyle/>
          <a:p>
            <a:pPr algn="ctr" rtl="1">
              <a:lnSpc>
                <a:spcPct val="150000"/>
              </a:lnSpc>
            </a:pPr>
            <a:r>
              <a:rPr lang="ar-SA" b="1" u="sng" kern="0" dirty="0">
                <a:solidFill>
                  <a:srgbClr val="00B0F0"/>
                </a:solidFill>
                <a:effectLst/>
                <a:latin typeface="Segoe UI" panose="020B0502040204020203" pitchFamily="34" charset="0"/>
                <a:ea typeface="Calibri" panose="020F0502020204030204" pitchFamily="34" charset="0"/>
                <a:cs typeface="Segoe UI" panose="020B0502040204020203" pitchFamily="34" charset="0"/>
              </a:rPr>
              <a:t>المؤسسات </a:t>
            </a:r>
            <a:r>
              <a:rPr lang="ar-JO" b="1" u="sng" kern="0" dirty="0">
                <a:solidFill>
                  <a:srgbClr val="00B0F0"/>
                </a:solidFill>
                <a:effectLst/>
                <a:latin typeface="Segoe UI" panose="020B0502040204020203" pitchFamily="34" charset="0"/>
                <a:ea typeface="Calibri" panose="020F0502020204030204" pitchFamily="34" charset="0"/>
                <a:cs typeface="Segoe UI" panose="020B0502040204020203" pitchFamily="34" charset="0"/>
              </a:rPr>
              <a:t>غير </a:t>
            </a:r>
            <a:r>
              <a:rPr lang="ar-SA" b="1" u="sng" kern="0" dirty="0">
                <a:solidFill>
                  <a:srgbClr val="00B0F0"/>
                </a:solidFill>
                <a:effectLst/>
                <a:latin typeface="Segoe UI" panose="020B0502040204020203" pitchFamily="34" charset="0"/>
                <a:ea typeface="Calibri" panose="020F0502020204030204" pitchFamily="34" charset="0"/>
                <a:cs typeface="Segoe UI" panose="020B0502040204020203" pitchFamily="34" charset="0"/>
              </a:rPr>
              <a:t>الرسمية </a:t>
            </a:r>
            <a:r>
              <a:rPr lang="ar-JO" b="1" u="sng" kern="0" dirty="0">
                <a:solidFill>
                  <a:srgbClr val="00B0F0"/>
                </a:solidFill>
                <a:effectLst/>
                <a:latin typeface="Segoe UI" panose="020B0502040204020203" pitchFamily="34" charset="0"/>
                <a:ea typeface="Calibri" panose="020F0502020204030204" pitchFamily="34" charset="0"/>
                <a:cs typeface="Segoe UI" panose="020B0502040204020203" pitchFamily="34" charset="0"/>
              </a:rPr>
              <a:t>المختصة </a:t>
            </a:r>
            <a:r>
              <a:rPr lang="ar-SA" b="1" u="sng" kern="0" dirty="0">
                <a:solidFill>
                  <a:srgbClr val="00B0F0"/>
                </a:solidFill>
                <a:effectLst/>
                <a:latin typeface="Segoe UI" panose="020B0502040204020203" pitchFamily="34" charset="0"/>
                <a:ea typeface="Calibri" panose="020F0502020204030204" pitchFamily="34" charset="0"/>
                <a:cs typeface="Segoe UI" panose="020B0502040204020203" pitchFamily="34" charset="0"/>
              </a:rPr>
              <a:t>في صنع السياسة التعليمية </a:t>
            </a:r>
            <a:endParaRPr lang="ar-JO" b="1" u="sng" kern="0" dirty="0">
              <a:solidFill>
                <a:srgbClr val="00B0F0"/>
              </a:solidFill>
              <a:effectLst/>
              <a:latin typeface="Segoe UI" panose="020B0502040204020203" pitchFamily="34" charset="0"/>
              <a:ea typeface="Calibri" panose="020F0502020204030204" pitchFamily="34" charset="0"/>
              <a:cs typeface="Segoe UI" panose="020B0502040204020203" pitchFamily="34" charset="0"/>
            </a:endParaRPr>
          </a:p>
          <a:p>
            <a:pPr marL="0" marR="0" algn="just" rtl="1">
              <a:lnSpc>
                <a:spcPct val="150000"/>
              </a:lnSpc>
              <a:spcBef>
                <a:spcPts val="0"/>
              </a:spcBef>
              <a:spcAft>
                <a:spcPts val="0"/>
              </a:spcAft>
            </a:pPr>
            <a:r>
              <a:rPr lang="ar-JO" kern="0"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    </a:t>
            </a:r>
            <a:r>
              <a:rPr lang="ar-SA" kern="0"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تترابط وتتكامل في بناء السياسة التعليمية جميع التخصصات والاهتمامات، بمعنى أن وضع السياسة التعليمية ليس</a:t>
            </a:r>
            <a:r>
              <a:rPr lang="ar-JO" kern="100" dirty="0">
                <a:latin typeface="Segoe UI" panose="020B0502040204020203" pitchFamily="34" charset="0"/>
                <a:ea typeface="Calibri" panose="020F0502020204030204" pitchFamily="34" charset="0"/>
                <a:cs typeface="Segoe UI" panose="020B0502040204020203" pitchFamily="34" charset="0"/>
              </a:rPr>
              <a:t> </a:t>
            </a:r>
            <a:r>
              <a:rPr lang="ar-SA" kern="0"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محصورا على التربويين فقط، وإنما مرتبط بجميع قطاعات وأجهزة ومؤسسات الدولة المختلفة، ومنه فإن للفواعل البيئية</a:t>
            </a:r>
            <a:r>
              <a:rPr lang="ar-JO" kern="100" dirty="0">
                <a:latin typeface="Segoe UI" panose="020B0502040204020203" pitchFamily="34" charset="0"/>
                <a:ea typeface="Calibri" panose="020F0502020204030204" pitchFamily="34" charset="0"/>
                <a:cs typeface="Segoe UI" panose="020B0502040204020203" pitchFamily="34" charset="0"/>
              </a:rPr>
              <a:t> </a:t>
            </a:r>
            <a:r>
              <a:rPr lang="ar-SA" kern="0"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المحيطة (المؤسسات غير الرسمية) دور في رسم السياسة التعليمية، إذ لابد أن تتاح لها فرصة التعبير والإفصاح عن</a:t>
            </a:r>
            <a:r>
              <a:rPr lang="ar-JO" kern="100" dirty="0">
                <a:latin typeface="Segoe UI" panose="020B0502040204020203" pitchFamily="34" charset="0"/>
                <a:ea typeface="Calibri" panose="020F0502020204030204" pitchFamily="34" charset="0"/>
                <a:cs typeface="Segoe UI" panose="020B0502040204020203" pitchFamily="34" charset="0"/>
              </a:rPr>
              <a:t> </a:t>
            </a:r>
            <a:r>
              <a:rPr lang="ar-SA" kern="0"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احتياجاتها في ميادين الإنتاج والخدمات التعليمية، ويجب بعد ذلك أن تتخذ هذه الحاجات سبيلها إلى المستوى التخطيطي</a:t>
            </a:r>
            <a:r>
              <a:rPr lang="ar-JO" kern="100" dirty="0">
                <a:latin typeface="Segoe UI" panose="020B0502040204020203" pitchFamily="34" charset="0"/>
                <a:ea typeface="Calibri" panose="020F0502020204030204" pitchFamily="34" charset="0"/>
                <a:cs typeface="Segoe UI" panose="020B0502040204020203" pitchFamily="34" charset="0"/>
              </a:rPr>
              <a:t> </a:t>
            </a:r>
            <a:r>
              <a:rPr lang="ar-SA" kern="0"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الأعلى، حتى تؤخذ بعين الاعتبار عند رسم الخطة العامة التعليمية، وبهذه الطريقة تضمن احتواء الخطة القومية على معظم</a:t>
            </a:r>
            <a:r>
              <a:rPr lang="ar-JO" kern="100" dirty="0">
                <a:latin typeface="Segoe UI" panose="020B0502040204020203" pitchFamily="34" charset="0"/>
                <a:ea typeface="Calibri" panose="020F0502020204030204" pitchFamily="34" charset="0"/>
                <a:cs typeface="Segoe UI" panose="020B0502040204020203" pitchFamily="34" charset="0"/>
              </a:rPr>
              <a:t> </a:t>
            </a:r>
            <a:r>
              <a:rPr lang="ar-SA" kern="0"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مطالبها أو بعضها أو كلها، وبالتدريج يصبح للبيئة الدور الأول في صنع السياسة التعليمية وتزويدها بأركانها</a:t>
            </a:r>
            <a:r>
              <a:rPr lang="ar-JO" kern="100" dirty="0">
                <a:latin typeface="Segoe UI" panose="020B0502040204020203" pitchFamily="34" charset="0"/>
                <a:ea typeface="Calibri" panose="020F0502020204030204" pitchFamily="34" charset="0"/>
                <a:cs typeface="Segoe UI" panose="020B0502040204020203" pitchFamily="34" charset="0"/>
              </a:rPr>
              <a:t> </a:t>
            </a:r>
            <a:r>
              <a:rPr lang="ar-SA" kern="0"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الأساسية من أهداف وحاجات ووسائل تنفيذ</a:t>
            </a:r>
            <a:endParaRPr lang="ar-YE" b="0" i="0" u="none" strike="noStrike" baseline="0" dirty="0">
              <a:latin typeface="Segoe UI" panose="020B0502040204020203" pitchFamily="34" charset="0"/>
              <a:cs typeface="Segoe UI" panose="020B0502040204020203" pitchFamily="34" charset="0"/>
            </a:endParaRPr>
          </a:p>
        </p:txBody>
      </p:sp>
      <p:pic>
        <p:nvPicPr>
          <p:cNvPr id="3" name="Graphic 21">
            <a:extLst>
              <a:ext uri="{FF2B5EF4-FFF2-40B4-BE49-F238E27FC236}">
                <a16:creationId xmlns:a16="http://schemas.microsoft.com/office/drawing/2014/main" xmlns="" id="{43104B65-FF94-7F16-0053-70805B1A159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89918" y="110071"/>
            <a:ext cx="2591822" cy="1210204"/>
          </a:xfrm>
          <a:prstGeom prst="rect">
            <a:avLst/>
          </a:prstGeom>
        </p:spPr>
      </p:pic>
    </p:spTree>
    <p:extLst>
      <p:ext uri="{BB962C8B-B14F-4D97-AF65-F5344CB8AC3E}">
        <p14:creationId xmlns:p14="http://schemas.microsoft.com/office/powerpoint/2010/main" val="661780133"/>
      </p:ext>
    </p:extLst>
  </p:cSld>
  <p:clrMapOvr>
    <a:masterClrMapping/>
  </p:clrMapOvr>
  <mc:AlternateContent xmlns:mc="http://schemas.openxmlformats.org/markup-compatibility/2006" xmlns:p14="http://schemas.microsoft.com/office/powerpoint/2010/main">
    <mc:Choice Requires="p14">
      <p:transition spd="slow" p14:dur="1600" advTm="135312">
        <p14:prism isInverted="1"/>
      </p:transition>
    </mc:Choice>
    <mc:Fallback xmlns="">
      <p:transition spd="slow" advTm="135312">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xmlns="" id="{C81DB134-7FD8-150A-FF48-DBEFA1FC228D}"/>
              </a:ext>
            </a:extLst>
          </p:cNvPr>
          <p:cNvSpPr/>
          <p:nvPr/>
        </p:nvSpPr>
        <p:spPr>
          <a:xfrm>
            <a:off x="707415" y="1320275"/>
            <a:ext cx="10928576" cy="4631741"/>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1600" dirty="0">
              <a:latin typeface="Alexandria" pitchFamily="2" charset="-78"/>
              <a:cs typeface="Alexandria" pitchFamily="2" charset="-78"/>
            </a:endParaRPr>
          </a:p>
        </p:txBody>
      </p:sp>
      <p:sp>
        <p:nvSpPr>
          <p:cNvPr id="10" name="TextBox 9">
            <a:extLst>
              <a:ext uri="{FF2B5EF4-FFF2-40B4-BE49-F238E27FC236}">
                <a16:creationId xmlns:a16="http://schemas.microsoft.com/office/drawing/2014/main" xmlns="" id="{5DDFF2A6-4C2E-574E-1EB7-98D4C40FBBC5}"/>
              </a:ext>
            </a:extLst>
          </p:cNvPr>
          <p:cNvSpPr txBox="1"/>
          <p:nvPr/>
        </p:nvSpPr>
        <p:spPr>
          <a:xfrm>
            <a:off x="874207" y="1341651"/>
            <a:ext cx="10610378" cy="3872535"/>
          </a:xfrm>
          <a:prstGeom prst="rect">
            <a:avLst/>
          </a:prstGeom>
          <a:noFill/>
        </p:spPr>
        <p:txBody>
          <a:bodyPr wrap="square" rtlCol="0">
            <a:spAutoFit/>
          </a:bodyPr>
          <a:lstStyle/>
          <a:p>
            <a:pPr marL="0" marR="0" algn="just" rtl="1">
              <a:lnSpc>
                <a:spcPct val="150000"/>
              </a:lnSpc>
              <a:spcBef>
                <a:spcPts val="0"/>
              </a:spcBef>
              <a:spcAft>
                <a:spcPts val="0"/>
              </a:spcAft>
            </a:pPr>
            <a:r>
              <a:rPr lang="ar-JO" sz="2200" kern="0" dirty="0">
                <a:solidFill>
                  <a:srgbClr val="000000"/>
                </a:solidFill>
                <a:latin typeface="Segoe UI" panose="020B0502040204020203" pitchFamily="34" charset="0"/>
                <a:cs typeface="Segoe UI" panose="020B0502040204020203" pitchFamily="34" charset="0"/>
              </a:rPr>
              <a:t>   </a:t>
            </a:r>
            <a:r>
              <a:rPr lang="ar-JO" kern="0" dirty="0">
                <a:solidFill>
                  <a:srgbClr val="000000"/>
                </a:solidFill>
                <a:latin typeface="Segoe UI" panose="020B0502040204020203" pitchFamily="34" charset="0"/>
                <a:cs typeface="Segoe UI" panose="020B0502040204020203" pitchFamily="34" charset="0"/>
              </a:rPr>
              <a:t> </a:t>
            </a:r>
            <a:r>
              <a:rPr lang="ar-SA" kern="0" dirty="0">
                <a:solidFill>
                  <a:srgbClr val="000000"/>
                </a:solidFill>
                <a:latin typeface="Segoe UI" panose="020B0502040204020203" pitchFamily="34" charset="0"/>
                <a:cs typeface="Segoe UI" panose="020B0502040204020203" pitchFamily="34" charset="0"/>
              </a:rPr>
              <a:t>كما أن البيئة المحلية تقوم بدراسة السياسة التعليمية ودراسة أهدافها العامة وتخطيطها التعليمي</a:t>
            </a:r>
            <a:r>
              <a:rPr lang="ar-JO" kern="0" dirty="0">
                <a:solidFill>
                  <a:srgbClr val="000000"/>
                </a:solidFill>
                <a:latin typeface="Segoe UI" panose="020B0502040204020203" pitchFamily="34" charset="0"/>
                <a:cs typeface="Segoe UI" panose="020B0502040204020203" pitchFamily="34" charset="0"/>
              </a:rPr>
              <a:t> </a:t>
            </a:r>
            <a:r>
              <a:rPr lang="ar-SA" kern="0" dirty="0">
                <a:solidFill>
                  <a:srgbClr val="000000"/>
                </a:solidFill>
                <a:latin typeface="Segoe UI" panose="020B0502040204020203" pitchFamily="34" charset="0"/>
                <a:cs typeface="Segoe UI" panose="020B0502040204020203" pitchFamily="34" charset="0"/>
              </a:rPr>
              <a:t>كي ترى ما يمكن أن يطبق منها وما ينبغي استبعاده أو تعديله، ولكي تتمكن كذلك من التفكير في أنسب الطرق الملائمة</a:t>
            </a:r>
            <a:r>
              <a:rPr lang="ar-JO" kern="0" dirty="0">
                <a:solidFill>
                  <a:srgbClr val="000000"/>
                </a:solidFill>
                <a:latin typeface="Segoe UI" panose="020B0502040204020203" pitchFamily="34" charset="0"/>
                <a:cs typeface="Segoe UI" panose="020B0502040204020203" pitchFamily="34" charset="0"/>
              </a:rPr>
              <a:t> </a:t>
            </a:r>
            <a:r>
              <a:rPr lang="ar-SA" kern="0" dirty="0">
                <a:solidFill>
                  <a:srgbClr val="000000"/>
                </a:solidFill>
                <a:latin typeface="Segoe UI" panose="020B0502040204020203" pitchFamily="34" charset="0"/>
                <a:cs typeface="Segoe UI" panose="020B0502040204020203" pitchFamily="34" charset="0"/>
              </a:rPr>
              <a:t>لتطبيقها، وأنسب الأوقات للتنفيذ وأفضل التكاليف التي تناسبها، بالإضافة إلى تمكينها من أن تضع لنفسها معدلات للأداء</a:t>
            </a:r>
            <a:r>
              <a:rPr lang="ar-JO" kern="0" dirty="0">
                <a:solidFill>
                  <a:srgbClr val="000000"/>
                </a:solidFill>
                <a:latin typeface="Segoe UI" panose="020B0502040204020203" pitchFamily="34" charset="0"/>
                <a:cs typeface="Segoe UI" panose="020B0502040204020203" pitchFamily="34" charset="0"/>
              </a:rPr>
              <a:t> </a:t>
            </a:r>
            <a:r>
              <a:rPr lang="ar-SA" kern="0" dirty="0">
                <a:solidFill>
                  <a:srgbClr val="000000"/>
                </a:solidFill>
                <a:latin typeface="Segoe UI" panose="020B0502040204020203" pitchFamily="34" charset="0"/>
                <a:cs typeface="Segoe UI" panose="020B0502040204020203" pitchFamily="34" charset="0"/>
              </a:rPr>
              <a:t>تحدد بموجبها ما تحتاجه من قوى بشرية عاملة</a:t>
            </a:r>
            <a:r>
              <a:rPr lang="ar-JO" kern="0" dirty="0">
                <a:solidFill>
                  <a:srgbClr val="000000"/>
                </a:solidFill>
                <a:latin typeface="Segoe UI" panose="020B0502040204020203" pitchFamily="34" charset="0"/>
                <a:cs typeface="Segoe UI" panose="020B0502040204020203" pitchFamily="34" charset="0"/>
              </a:rPr>
              <a:t>، </a:t>
            </a:r>
            <a:r>
              <a:rPr lang="ar-SA" kern="0" dirty="0">
                <a:solidFill>
                  <a:srgbClr val="000000"/>
                </a:solidFill>
                <a:latin typeface="Segoe UI" panose="020B0502040204020203" pitchFamily="34" charset="0"/>
                <a:cs typeface="Segoe UI" panose="020B0502040204020203" pitchFamily="34" charset="0"/>
              </a:rPr>
              <a:t>وإذا تم التسليم بأن البيئة المحلية تحتوي على فواعل سياسية</a:t>
            </a:r>
            <a:r>
              <a:rPr lang="ar-JO" kern="0" dirty="0">
                <a:solidFill>
                  <a:srgbClr val="000000"/>
                </a:solidFill>
                <a:latin typeface="Segoe UI" panose="020B0502040204020203" pitchFamily="34" charset="0"/>
                <a:cs typeface="Segoe UI" panose="020B0502040204020203" pitchFamily="34" charset="0"/>
              </a:rPr>
              <a:t> </a:t>
            </a:r>
            <a:r>
              <a:rPr lang="ar-SA" kern="0" dirty="0">
                <a:solidFill>
                  <a:srgbClr val="000000"/>
                </a:solidFill>
                <a:latin typeface="Segoe UI" panose="020B0502040204020203" pitchFamily="34" charset="0"/>
                <a:cs typeface="Segoe UI" panose="020B0502040204020203" pitchFamily="34" charset="0"/>
              </a:rPr>
              <a:t>وهي الأحزاب السياسية ومنظمات المجتمع المدني ومؤسسات الرأي العام، فإن لها دور كبير في توجيه السياسة التعليمية</a:t>
            </a:r>
            <a:r>
              <a:rPr lang="ar-JO" kern="0" dirty="0">
                <a:solidFill>
                  <a:srgbClr val="000000"/>
                </a:solidFill>
                <a:latin typeface="Segoe UI" panose="020B0502040204020203" pitchFamily="34" charset="0"/>
                <a:cs typeface="Segoe UI" panose="020B0502040204020203" pitchFamily="34" charset="0"/>
              </a:rPr>
              <a:t> </a:t>
            </a:r>
            <a:r>
              <a:rPr lang="ar-SA" kern="0" dirty="0">
                <a:solidFill>
                  <a:srgbClr val="000000"/>
                </a:solidFill>
                <a:latin typeface="Segoe UI" panose="020B0502040204020203" pitchFamily="34" charset="0"/>
                <a:cs typeface="Segoe UI" panose="020B0502040204020203" pitchFamily="34" charset="0"/>
              </a:rPr>
              <a:t>نحو مطالبها باعتبارها تسعى للتأثير أو الحصول على السلطة السياسية، وعليه نجد أن التخطيط للسياسة التعليمية يسري في اتجاهين متوازين وهما: الاتجاه الصاعد من البيئة إلى القمة والاتجاه النازل من القمة إلى القاعدة، وفي كلا</a:t>
            </a:r>
            <a:r>
              <a:rPr lang="ar-JO" kern="0" dirty="0">
                <a:solidFill>
                  <a:srgbClr val="000000"/>
                </a:solidFill>
                <a:latin typeface="Segoe UI" panose="020B0502040204020203" pitchFamily="34" charset="0"/>
                <a:cs typeface="Segoe UI" panose="020B0502040204020203" pitchFamily="34" charset="0"/>
              </a:rPr>
              <a:t> ا</a:t>
            </a:r>
            <a:r>
              <a:rPr lang="ar-SA" kern="0" dirty="0">
                <a:solidFill>
                  <a:srgbClr val="000000"/>
                </a:solidFill>
                <a:latin typeface="Segoe UI" panose="020B0502040204020203" pitchFamily="34" charset="0"/>
                <a:cs typeface="Segoe UI" panose="020B0502040204020203" pitchFamily="34" charset="0"/>
              </a:rPr>
              <a:t>لاتجاهين تجرى مشاورات وبحوث ودراسات مقارنة وعمليات للمفاضلة والتنسيق، حتى نصل في النهاية إى أن هذه</a:t>
            </a:r>
            <a:r>
              <a:rPr lang="ar-JO" kern="0" dirty="0">
                <a:solidFill>
                  <a:srgbClr val="000000"/>
                </a:solidFill>
                <a:latin typeface="Segoe UI" panose="020B0502040204020203" pitchFamily="34" charset="0"/>
                <a:cs typeface="Segoe UI" panose="020B0502040204020203" pitchFamily="34" charset="0"/>
              </a:rPr>
              <a:t> ا</a:t>
            </a:r>
            <a:r>
              <a:rPr lang="ar-SA" kern="0" dirty="0">
                <a:solidFill>
                  <a:srgbClr val="000000"/>
                </a:solidFill>
                <a:latin typeface="Segoe UI" panose="020B0502040204020203" pitchFamily="34" charset="0"/>
                <a:cs typeface="Segoe UI" panose="020B0502040204020203" pitchFamily="34" charset="0"/>
              </a:rPr>
              <a:t>لسياسة التعليمية </a:t>
            </a:r>
            <a:endParaRPr lang="en-US" sz="1400" kern="100" dirty="0">
              <a:effectLst/>
              <a:latin typeface="Segoe UI" panose="020B0502040204020203" pitchFamily="34" charset="0"/>
              <a:ea typeface="Calibri" panose="020F0502020204030204" pitchFamily="34" charset="0"/>
              <a:cs typeface="Segoe UI" panose="020B0502040204020203" pitchFamily="34" charset="0"/>
            </a:endParaRPr>
          </a:p>
        </p:txBody>
      </p:sp>
      <p:pic>
        <p:nvPicPr>
          <p:cNvPr id="3" name="Graphic 21">
            <a:extLst>
              <a:ext uri="{FF2B5EF4-FFF2-40B4-BE49-F238E27FC236}">
                <a16:creationId xmlns:a16="http://schemas.microsoft.com/office/drawing/2014/main" xmlns="" id="{0CB2A081-982A-7072-5E18-150D01A86D0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89918" y="110071"/>
            <a:ext cx="2591822" cy="1210204"/>
          </a:xfrm>
          <a:prstGeom prst="rect">
            <a:avLst/>
          </a:prstGeom>
        </p:spPr>
      </p:pic>
    </p:spTree>
    <p:extLst>
      <p:ext uri="{BB962C8B-B14F-4D97-AF65-F5344CB8AC3E}">
        <p14:creationId xmlns:p14="http://schemas.microsoft.com/office/powerpoint/2010/main" val="1912561832"/>
      </p:ext>
    </p:extLst>
  </p:cSld>
  <p:clrMapOvr>
    <a:masterClrMapping/>
  </p:clrMapOvr>
  <mc:AlternateContent xmlns:mc="http://schemas.openxmlformats.org/markup-compatibility/2006" xmlns:p14="http://schemas.microsoft.com/office/powerpoint/2010/main">
    <mc:Choice Requires="p14">
      <p:transition spd="slow" p14:dur="1600" advTm="169956">
        <p14:prism isInverted="1"/>
      </p:transition>
    </mc:Choice>
    <mc:Fallback xmlns="">
      <p:transition spd="slow" advTm="169956">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xmlns="" id="{57B11777-C9D5-B651-C35A-4906EF9404CE}"/>
              </a:ext>
            </a:extLst>
          </p:cNvPr>
          <p:cNvSpPr/>
          <p:nvPr/>
        </p:nvSpPr>
        <p:spPr>
          <a:xfrm>
            <a:off x="707415" y="1320275"/>
            <a:ext cx="10928576" cy="4631741"/>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1600" dirty="0">
              <a:latin typeface="Alexandria" pitchFamily="2" charset="-78"/>
              <a:cs typeface="Alexandria" pitchFamily="2" charset="-78"/>
            </a:endParaRPr>
          </a:p>
        </p:txBody>
      </p:sp>
      <p:sp>
        <p:nvSpPr>
          <p:cNvPr id="12" name="TextBox 11">
            <a:extLst>
              <a:ext uri="{FF2B5EF4-FFF2-40B4-BE49-F238E27FC236}">
                <a16:creationId xmlns:a16="http://schemas.microsoft.com/office/drawing/2014/main" xmlns="" id="{14D15634-14A6-D73F-B8E6-4315C80056B1}"/>
              </a:ext>
            </a:extLst>
          </p:cNvPr>
          <p:cNvSpPr txBox="1"/>
          <p:nvPr/>
        </p:nvSpPr>
        <p:spPr>
          <a:xfrm>
            <a:off x="757298" y="1394794"/>
            <a:ext cx="10677403" cy="3739806"/>
          </a:xfrm>
          <a:prstGeom prst="rect">
            <a:avLst/>
          </a:prstGeom>
          <a:noFill/>
        </p:spPr>
        <p:txBody>
          <a:bodyPr wrap="square" rtlCol="0">
            <a:spAutoFit/>
          </a:bodyPr>
          <a:lstStyle/>
          <a:p>
            <a:pPr marL="0" marR="0" algn="just" rtl="1">
              <a:lnSpc>
                <a:spcPct val="150000"/>
              </a:lnSpc>
              <a:spcBef>
                <a:spcPts val="0"/>
              </a:spcBef>
              <a:spcAft>
                <a:spcPts val="0"/>
              </a:spcAft>
            </a:pPr>
            <a:r>
              <a:rPr lang="ar-SA" sz="1600" kern="0" dirty="0">
                <a:solidFill>
                  <a:srgbClr val="000000"/>
                </a:solidFill>
                <a:latin typeface="Segoe UI" panose="020B0502040204020203" pitchFamily="34" charset="0"/>
                <a:cs typeface="Segoe UI" panose="020B0502040204020203" pitchFamily="34" charset="0"/>
              </a:rPr>
              <a:t>ويمكن </a:t>
            </a:r>
            <a:r>
              <a:rPr lang="ar-JO" sz="1600" kern="0" dirty="0">
                <a:solidFill>
                  <a:srgbClr val="000000"/>
                </a:solidFill>
                <a:latin typeface="Segoe UI" panose="020B0502040204020203" pitchFamily="34" charset="0"/>
                <a:cs typeface="Segoe UI" panose="020B0502040204020203" pitchFamily="34" charset="0"/>
              </a:rPr>
              <a:t>إجمال المؤسسات </a:t>
            </a:r>
            <a:r>
              <a:rPr lang="ar-SA" sz="1600" kern="0" dirty="0">
                <a:solidFill>
                  <a:srgbClr val="000000"/>
                </a:solidFill>
                <a:latin typeface="Segoe UI" panose="020B0502040204020203" pitchFamily="34" charset="0"/>
                <a:cs typeface="Segoe UI" panose="020B0502040204020203" pitchFamily="34" charset="0"/>
              </a:rPr>
              <a:t>غير الرسمية المساهمة في صنع السياسة التعليمية في الآتي</a:t>
            </a:r>
            <a:r>
              <a:rPr lang="en-US" sz="1600" kern="0" dirty="0">
                <a:solidFill>
                  <a:srgbClr val="000000"/>
                </a:solidFill>
                <a:latin typeface="Segoe UI" panose="020B0502040204020203" pitchFamily="34" charset="0"/>
                <a:cs typeface="Segoe UI" panose="020B0502040204020203" pitchFamily="34" charset="0"/>
              </a:rPr>
              <a:t>:</a:t>
            </a:r>
          </a:p>
          <a:p>
            <a:pPr marL="0" marR="0" algn="just" rtl="1">
              <a:lnSpc>
                <a:spcPct val="150000"/>
              </a:lnSpc>
              <a:spcBef>
                <a:spcPts val="0"/>
              </a:spcBef>
              <a:spcAft>
                <a:spcPts val="0"/>
              </a:spcAft>
            </a:pPr>
            <a:r>
              <a:rPr lang="ar-JO" sz="1600" kern="0" dirty="0">
                <a:solidFill>
                  <a:srgbClr val="000000"/>
                </a:solidFill>
                <a:latin typeface="Segoe UI" panose="020B0502040204020203" pitchFamily="34" charset="0"/>
                <a:cs typeface="Segoe UI" panose="020B0502040204020203" pitchFamily="34" charset="0"/>
              </a:rPr>
              <a:t>1- </a:t>
            </a:r>
            <a:r>
              <a:rPr lang="ar-SA" sz="1600" b="1" u="sng" kern="0" dirty="0">
                <a:solidFill>
                  <a:srgbClr val="000000"/>
                </a:solidFill>
                <a:latin typeface="Segoe UI" panose="020B0502040204020203" pitchFamily="34" charset="0"/>
                <a:cs typeface="Segoe UI" panose="020B0502040204020203" pitchFamily="34" charset="0"/>
              </a:rPr>
              <a:t>تمثل الأحزاب السياسية </a:t>
            </a:r>
            <a:r>
              <a:rPr lang="ar-SA" sz="1600" kern="0" dirty="0">
                <a:solidFill>
                  <a:srgbClr val="000000"/>
                </a:solidFill>
                <a:latin typeface="Segoe UI" panose="020B0502040204020203" pitchFamily="34" charset="0"/>
                <a:cs typeface="Segoe UI" panose="020B0502040204020203" pitchFamily="34" charset="0"/>
              </a:rPr>
              <a:t>همزة الوصل بين المجتمع والنظام السياسي الحاكم من خلال رفع مطالب المواطنين</a:t>
            </a:r>
            <a:endParaRPr lang="en-US" sz="1600" kern="0" dirty="0">
              <a:solidFill>
                <a:srgbClr val="000000"/>
              </a:solidFill>
              <a:latin typeface="Segoe UI" panose="020B0502040204020203" pitchFamily="34" charset="0"/>
              <a:cs typeface="Segoe UI" panose="020B0502040204020203" pitchFamily="34" charset="0"/>
            </a:endParaRPr>
          </a:p>
          <a:p>
            <a:pPr marL="0" marR="0" algn="just" rtl="1">
              <a:lnSpc>
                <a:spcPct val="150000"/>
              </a:lnSpc>
              <a:spcBef>
                <a:spcPts val="0"/>
              </a:spcBef>
              <a:spcAft>
                <a:spcPts val="0"/>
              </a:spcAft>
            </a:pPr>
            <a:r>
              <a:rPr lang="ar-SA" sz="1600" kern="0" dirty="0">
                <a:solidFill>
                  <a:srgbClr val="000000"/>
                </a:solidFill>
                <a:latin typeface="Segoe UI" panose="020B0502040204020203" pitchFamily="34" charset="0"/>
                <a:cs typeface="Segoe UI" panose="020B0502040204020203" pitchFamily="34" charset="0"/>
              </a:rPr>
              <a:t>وتمثيلهم أمام السلطة والتأثير في السياسات العامة، لذا يرتبط دور الأحزاب السياسية بالسياسة التعليمية الجامعية في ثلاثة</a:t>
            </a:r>
            <a:r>
              <a:rPr lang="ar-JO" sz="1600" kern="0" dirty="0">
                <a:solidFill>
                  <a:srgbClr val="000000"/>
                </a:solidFill>
                <a:latin typeface="Segoe UI" panose="020B0502040204020203" pitchFamily="34" charset="0"/>
                <a:cs typeface="Segoe UI" panose="020B0502040204020203" pitchFamily="34" charset="0"/>
              </a:rPr>
              <a:t> </a:t>
            </a:r>
            <a:r>
              <a:rPr lang="ar-SA" sz="1600" kern="0" dirty="0">
                <a:solidFill>
                  <a:srgbClr val="000000"/>
                </a:solidFill>
                <a:latin typeface="Segoe UI" panose="020B0502040204020203" pitchFamily="34" charset="0"/>
                <a:cs typeface="Segoe UI" panose="020B0502040204020203" pitchFamily="34" charset="0"/>
              </a:rPr>
              <a:t>مستويات وهي إعداد السياسة وتنفيذها وتقييمها، إذ تسعى الأحزاب بالدرجة الأولى إلى التأثير على عملية الإعداد أولا</a:t>
            </a:r>
            <a:r>
              <a:rPr lang="ar-JO" sz="1600" kern="0" dirty="0">
                <a:solidFill>
                  <a:srgbClr val="000000"/>
                </a:solidFill>
                <a:latin typeface="Segoe UI" panose="020B0502040204020203" pitchFamily="34" charset="0"/>
                <a:cs typeface="Segoe UI" panose="020B0502040204020203" pitchFamily="34" charset="0"/>
              </a:rPr>
              <a:t> </a:t>
            </a:r>
            <a:r>
              <a:rPr lang="ar-SA" sz="1600" kern="0" dirty="0">
                <a:solidFill>
                  <a:srgbClr val="000000"/>
                </a:solidFill>
                <a:latin typeface="Segoe UI" panose="020B0502040204020203" pitchFamily="34" charset="0"/>
                <a:cs typeface="Segoe UI" panose="020B0502040204020203" pitchFamily="34" charset="0"/>
              </a:rPr>
              <a:t>باعتبارها القاعدة الأساسية للسلطة التشريعية، وهنا يبرز دور الأحزاب في هذه المرحلة من خلال سيطرتها –خاصة الحزب</a:t>
            </a:r>
            <a:r>
              <a:rPr lang="ar-JO" sz="1600" kern="0" dirty="0">
                <a:solidFill>
                  <a:srgbClr val="000000"/>
                </a:solidFill>
                <a:latin typeface="Segoe UI" panose="020B0502040204020203" pitchFamily="34" charset="0"/>
                <a:cs typeface="Segoe UI" panose="020B0502040204020203" pitchFamily="34" charset="0"/>
              </a:rPr>
              <a:t> </a:t>
            </a:r>
            <a:r>
              <a:rPr lang="ar-SA" sz="1600" kern="0" dirty="0">
                <a:solidFill>
                  <a:srgbClr val="000000"/>
                </a:solidFill>
                <a:latin typeface="Segoe UI" panose="020B0502040204020203" pitchFamily="34" charset="0"/>
                <a:cs typeface="Segoe UI" panose="020B0502040204020203" pitchFamily="34" charset="0"/>
              </a:rPr>
              <a:t>الحاكم - على السلطة التشريعية وبالتالي على ما يصدر من قوانين وتشريعات تعليمية، وكذا إقرار وتشريع السياسة التعليمية</a:t>
            </a:r>
            <a:r>
              <a:rPr lang="en-US" sz="1600" kern="0" dirty="0">
                <a:solidFill>
                  <a:srgbClr val="000000"/>
                </a:solidFill>
                <a:latin typeface="Segoe UI" panose="020B0502040204020203" pitchFamily="34" charset="0"/>
                <a:cs typeface="Segoe UI" panose="020B0502040204020203" pitchFamily="34" charset="0"/>
              </a:rPr>
              <a:t>.</a:t>
            </a:r>
          </a:p>
          <a:p>
            <a:pPr marL="0" marR="0" algn="just" rtl="1">
              <a:lnSpc>
                <a:spcPct val="150000"/>
              </a:lnSpc>
              <a:spcBef>
                <a:spcPts val="0"/>
              </a:spcBef>
              <a:spcAft>
                <a:spcPts val="0"/>
              </a:spcAft>
            </a:pPr>
            <a:r>
              <a:rPr lang="ar-SA" sz="1600" kern="0" dirty="0">
                <a:solidFill>
                  <a:srgbClr val="000000"/>
                </a:solidFill>
                <a:latin typeface="Segoe UI" panose="020B0502040204020203" pitchFamily="34" charset="0"/>
                <a:cs typeface="Segoe UI" panose="020B0502040204020203" pitchFamily="34" charset="0"/>
              </a:rPr>
              <a:t>ويعد الانتماء الحزبي مؤشرا هاما لتحديد مواقف المشرعين وخياراتهم المفضلة عند الإدلاء بأصواتهم في القضايا المعروضة</a:t>
            </a:r>
            <a:r>
              <a:rPr lang="ar-JO" sz="1600" kern="0" dirty="0">
                <a:solidFill>
                  <a:srgbClr val="000000"/>
                </a:solidFill>
                <a:latin typeface="Segoe UI" panose="020B0502040204020203" pitchFamily="34" charset="0"/>
                <a:cs typeface="Segoe UI" panose="020B0502040204020203" pitchFamily="34" charset="0"/>
              </a:rPr>
              <a:t> </a:t>
            </a:r>
            <a:r>
              <a:rPr lang="ar-SA" sz="1600" kern="0" dirty="0">
                <a:solidFill>
                  <a:srgbClr val="000000"/>
                </a:solidFill>
                <a:latin typeface="Segoe UI" panose="020B0502040204020203" pitchFamily="34" charset="0"/>
                <a:cs typeface="Segoe UI" panose="020B0502040204020203" pitchFamily="34" charset="0"/>
              </a:rPr>
              <a:t>للنقاش، لذا فإن الانتماءات الحزبية تؤثر على أصحابها وفقا لنوع وأهمية موضوعات القضايا المعروضة في السياسة التعليمية</a:t>
            </a:r>
            <a:r>
              <a:rPr lang="en-US" sz="1600" kern="0" dirty="0">
                <a:solidFill>
                  <a:srgbClr val="000000"/>
                </a:solidFill>
                <a:latin typeface="Segoe UI" panose="020B0502040204020203" pitchFamily="34" charset="0"/>
                <a:cs typeface="Segoe UI" panose="020B0502040204020203" pitchFamily="34" charset="0"/>
              </a:rPr>
              <a:t>.</a:t>
            </a:r>
          </a:p>
          <a:p>
            <a:pPr marL="0" marR="0" algn="just" rtl="1">
              <a:lnSpc>
                <a:spcPct val="150000"/>
              </a:lnSpc>
              <a:spcBef>
                <a:spcPts val="0"/>
              </a:spcBef>
              <a:spcAft>
                <a:spcPts val="0"/>
              </a:spcAft>
            </a:pPr>
            <a:r>
              <a:rPr lang="ar-SA" sz="1600" kern="0" dirty="0">
                <a:solidFill>
                  <a:srgbClr val="000000"/>
                </a:solidFill>
                <a:latin typeface="Segoe UI" panose="020B0502040204020203" pitchFamily="34" charset="0"/>
                <a:cs typeface="Segoe UI" panose="020B0502040204020203" pitchFamily="34" charset="0"/>
              </a:rPr>
              <a:t>أما عملية تنفيذ السياسة التعليمية فإن الأحزاب السياسية تركز في معظم النظم الديمقراطية على صياغة السياسة لا إدارتها</a:t>
            </a:r>
            <a:r>
              <a:rPr lang="ar-JO" sz="1600" kern="0" dirty="0">
                <a:solidFill>
                  <a:srgbClr val="000000"/>
                </a:solidFill>
                <a:latin typeface="Segoe UI" panose="020B0502040204020203" pitchFamily="34" charset="0"/>
                <a:cs typeface="Segoe UI" panose="020B0502040204020203" pitchFamily="34" charset="0"/>
              </a:rPr>
              <a:t> وتنفيذها.</a:t>
            </a:r>
            <a:endParaRPr lang="en-US" sz="1600" kern="0" dirty="0">
              <a:solidFill>
                <a:srgbClr val="000000"/>
              </a:solidFill>
              <a:latin typeface="Segoe UI" panose="020B0502040204020203" pitchFamily="34" charset="0"/>
              <a:cs typeface="Segoe UI" panose="020B0502040204020203" pitchFamily="34" charset="0"/>
            </a:endParaRPr>
          </a:p>
        </p:txBody>
      </p:sp>
      <p:pic>
        <p:nvPicPr>
          <p:cNvPr id="2" name="Graphic 21">
            <a:extLst>
              <a:ext uri="{FF2B5EF4-FFF2-40B4-BE49-F238E27FC236}">
                <a16:creationId xmlns:a16="http://schemas.microsoft.com/office/drawing/2014/main" xmlns="" id="{7F41219F-403A-9FFC-BA5C-DA4BB681AA3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89918" y="110071"/>
            <a:ext cx="2591822" cy="1210204"/>
          </a:xfrm>
          <a:prstGeom prst="rect">
            <a:avLst/>
          </a:prstGeom>
        </p:spPr>
      </p:pic>
    </p:spTree>
    <p:extLst>
      <p:ext uri="{BB962C8B-B14F-4D97-AF65-F5344CB8AC3E}">
        <p14:creationId xmlns:p14="http://schemas.microsoft.com/office/powerpoint/2010/main" val="1509188632"/>
      </p:ext>
    </p:extLst>
  </p:cSld>
  <p:clrMapOvr>
    <a:masterClrMapping/>
  </p:clrMapOvr>
  <mc:AlternateContent xmlns:mc="http://schemas.openxmlformats.org/markup-compatibility/2006" xmlns:p14="http://schemas.microsoft.com/office/powerpoint/2010/main">
    <mc:Choice Requires="p14">
      <p:transition spd="slow" p14:dur="1600" advTm="151171">
        <p14:prism isInverted="1"/>
      </p:transition>
    </mc:Choice>
    <mc:Fallback xmlns="">
      <p:transition spd="slow" advTm="151171">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xmlns="" id="{C6F9C7D2-B620-2DE4-80F4-4A6B94CB5AB7}"/>
              </a:ext>
            </a:extLst>
          </p:cNvPr>
          <p:cNvSpPr/>
          <p:nvPr/>
        </p:nvSpPr>
        <p:spPr>
          <a:xfrm>
            <a:off x="707415" y="1320275"/>
            <a:ext cx="10928576" cy="4631741"/>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1600" dirty="0">
              <a:latin typeface="Alexandria" pitchFamily="2" charset="-78"/>
              <a:cs typeface="Alexandria" pitchFamily="2" charset="-78"/>
            </a:endParaRPr>
          </a:p>
        </p:txBody>
      </p:sp>
      <p:sp>
        <p:nvSpPr>
          <p:cNvPr id="12" name="TextBox 11">
            <a:extLst>
              <a:ext uri="{FF2B5EF4-FFF2-40B4-BE49-F238E27FC236}">
                <a16:creationId xmlns:a16="http://schemas.microsoft.com/office/drawing/2014/main" xmlns="" id="{14D15634-14A6-D73F-B8E6-4315C80056B1}"/>
              </a:ext>
            </a:extLst>
          </p:cNvPr>
          <p:cNvSpPr txBox="1"/>
          <p:nvPr/>
        </p:nvSpPr>
        <p:spPr>
          <a:xfrm>
            <a:off x="809797" y="1683935"/>
            <a:ext cx="10572405" cy="3763403"/>
          </a:xfrm>
          <a:prstGeom prst="rect">
            <a:avLst/>
          </a:prstGeom>
          <a:noFill/>
        </p:spPr>
        <p:txBody>
          <a:bodyPr wrap="square" rtlCol="0">
            <a:spAutoFit/>
          </a:bodyPr>
          <a:lstStyle/>
          <a:p>
            <a:pPr marL="0" marR="0" algn="just" rtl="1">
              <a:lnSpc>
                <a:spcPct val="107000"/>
              </a:lnSpc>
              <a:spcBef>
                <a:spcPts val="0"/>
              </a:spcBef>
              <a:spcAft>
                <a:spcPts val="0"/>
              </a:spcAft>
            </a:pPr>
            <a:r>
              <a:rPr lang="ar-JO" b="1" u="sng" kern="0" dirty="0">
                <a:solidFill>
                  <a:srgbClr val="000000"/>
                </a:solidFill>
                <a:latin typeface="Segoe UI" panose="020B0502040204020203" pitchFamily="34" charset="0"/>
                <a:cs typeface="Segoe UI" panose="020B0502040204020203" pitchFamily="34" charset="0"/>
              </a:rPr>
              <a:t> 2.</a:t>
            </a:r>
            <a:r>
              <a:rPr lang="en-US" b="1" u="sng" kern="0" dirty="0">
                <a:solidFill>
                  <a:srgbClr val="000000"/>
                </a:solidFill>
                <a:latin typeface="Segoe UI" panose="020B0502040204020203" pitchFamily="34" charset="0"/>
                <a:cs typeface="Segoe UI" panose="020B0502040204020203" pitchFamily="34" charset="0"/>
              </a:rPr>
              <a:t> </a:t>
            </a:r>
            <a:r>
              <a:rPr lang="ar-SA" b="1" u="sng" kern="0"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جماعات المصالح والنقابات المهنية</a:t>
            </a:r>
            <a:r>
              <a:rPr lang="en-US" b="1" u="sng" kern="0"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a:t>
            </a:r>
            <a:endParaRPr lang="en-US" b="1" u="sng" kern="100" dirty="0">
              <a:effectLst/>
              <a:latin typeface="Segoe UI" panose="020B0502040204020203" pitchFamily="34" charset="0"/>
              <a:ea typeface="Calibri" panose="020F0502020204030204" pitchFamily="34" charset="0"/>
              <a:cs typeface="Segoe UI" panose="020B0502040204020203" pitchFamily="34" charset="0"/>
            </a:endParaRPr>
          </a:p>
          <a:p>
            <a:pPr marL="0" marR="0" algn="just" rtl="1">
              <a:lnSpc>
                <a:spcPct val="200000"/>
              </a:lnSpc>
              <a:spcBef>
                <a:spcPts val="0"/>
              </a:spcBef>
              <a:spcAft>
                <a:spcPts val="0"/>
              </a:spcAft>
            </a:pPr>
            <a:r>
              <a:rPr lang="ar-SA" sz="1600" kern="0"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تعد جماعات المصالح اتحادات أو جمعيات تطوعية تتكون من أشخاص ذوي صفة اجتماعية معينة، وتتم العضوية</a:t>
            </a:r>
            <a:r>
              <a:rPr lang="ar-JO" sz="1600" kern="100" dirty="0">
                <a:latin typeface="Segoe UI" panose="020B0502040204020203" pitchFamily="34" charset="0"/>
                <a:ea typeface="Calibri" panose="020F0502020204030204" pitchFamily="34" charset="0"/>
                <a:cs typeface="Segoe UI" panose="020B0502040204020203" pitchFamily="34" charset="0"/>
              </a:rPr>
              <a:t> </a:t>
            </a:r>
            <a:r>
              <a:rPr lang="ar-SA" sz="1600" kern="0"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بها سواء من هؤلاء الذين قد يشغلون مواقع رسمية أو غير رسمية من المدعمين لها، وهي قد تكون </a:t>
            </a:r>
            <a:r>
              <a:rPr lang="ar-SA" sz="1600" kern="0" dirty="0">
                <a:solidFill>
                  <a:srgbClr val="000000"/>
                </a:solidFill>
                <a:latin typeface="Segoe UI" panose="020B0502040204020203" pitchFamily="34" charset="0"/>
                <a:cs typeface="Segoe UI" panose="020B0502040204020203" pitchFamily="34" charset="0"/>
              </a:rPr>
              <a:t>جماعات مهنية كالنقابات</a:t>
            </a:r>
            <a:r>
              <a:rPr lang="ar-JO" sz="1600" kern="0" dirty="0">
                <a:solidFill>
                  <a:srgbClr val="000000"/>
                </a:solidFill>
                <a:latin typeface="Segoe UI" panose="020B0502040204020203" pitchFamily="34" charset="0"/>
                <a:cs typeface="Segoe UI" panose="020B0502040204020203" pitchFamily="34" charset="0"/>
              </a:rPr>
              <a:t> </a:t>
            </a:r>
            <a:r>
              <a:rPr lang="ar-SA" sz="1600" kern="0" dirty="0">
                <a:solidFill>
                  <a:srgbClr val="000000"/>
                </a:solidFill>
                <a:latin typeface="Segoe UI" panose="020B0502040204020203" pitchFamily="34" charset="0"/>
                <a:cs typeface="Segoe UI" panose="020B0502040204020203" pitchFamily="34" charset="0"/>
              </a:rPr>
              <a:t>المهنية، أو عمالية كالاتحادات العمالية، أو اجتماعية وثقافية وتربوية</a:t>
            </a:r>
            <a:r>
              <a:rPr lang="ar-JO" sz="1600" kern="0" dirty="0">
                <a:solidFill>
                  <a:srgbClr val="000000"/>
                </a:solidFill>
                <a:latin typeface="Segoe UI" panose="020B0502040204020203" pitchFamily="34" charset="0"/>
                <a:cs typeface="Segoe UI" panose="020B0502040204020203" pitchFamily="34" charset="0"/>
              </a:rPr>
              <a:t>.</a:t>
            </a:r>
          </a:p>
          <a:p>
            <a:pPr marL="0" marR="0" algn="just" rtl="1">
              <a:lnSpc>
                <a:spcPct val="200000"/>
              </a:lnSpc>
              <a:spcBef>
                <a:spcPts val="0"/>
              </a:spcBef>
              <a:spcAft>
                <a:spcPts val="0"/>
              </a:spcAft>
            </a:pPr>
            <a:r>
              <a:rPr lang="ar-SA" sz="1600" kern="0" dirty="0">
                <a:solidFill>
                  <a:srgbClr val="000000"/>
                </a:solidFill>
                <a:latin typeface="Segoe UI" panose="020B0502040204020203" pitchFamily="34" charset="0"/>
                <a:cs typeface="Segoe UI" panose="020B0502040204020203" pitchFamily="34" charset="0"/>
              </a:rPr>
              <a:t>إذ</a:t>
            </a:r>
            <a:r>
              <a:rPr lang="ar-JO" sz="1600" kern="0" dirty="0">
                <a:solidFill>
                  <a:srgbClr val="000000"/>
                </a:solidFill>
                <a:latin typeface="Segoe UI" panose="020B0502040204020203" pitchFamily="34" charset="0"/>
                <a:cs typeface="Segoe UI" panose="020B0502040204020203" pitchFamily="34" charset="0"/>
              </a:rPr>
              <a:t>ًا</a:t>
            </a:r>
            <a:r>
              <a:rPr lang="ar-SA" sz="1600" kern="0" dirty="0">
                <a:solidFill>
                  <a:srgbClr val="000000"/>
                </a:solidFill>
                <a:latin typeface="Segoe UI" panose="020B0502040204020203" pitchFamily="34" charset="0"/>
                <a:cs typeface="Segoe UI" panose="020B0502040204020203" pitchFamily="34" charset="0"/>
              </a:rPr>
              <a:t> هي جماعة أو فئة لها مصالح أو توجهات مشتركة، ويغلب أن يكون لهذه الجماعة عمل أو مهنة واحدة، تسعى إلى</a:t>
            </a:r>
            <a:r>
              <a:rPr lang="ar-JO" sz="1600" kern="0" dirty="0">
                <a:solidFill>
                  <a:srgbClr val="000000"/>
                </a:solidFill>
                <a:latin typeface="Segoe UI" panose="020B0502040204020203" pitchFamily="34" charset="0"/>
                <a:cs typeface="Segoe UI" panose="020B0502040204020203" pitchFamily="34" charset="0"/>
              </a:rPr>
              <a:t> </a:t>
            </a:r>
            <a:r>
              <a:rPr lang="ar-SA" sz="1600" kern="0" dirty="0">
                <a:solidFill>
                  <a:srgbClr val="000000"/>
                </a:solidFill>
                <a:latin typeface="Segoe UI" panose="020B0502040204020203" pitchFamily="34" charset="0"/>
                <a:cs typeface="Segoe UI" panose="020B0502040204020203" pitchFamily="34" charset="0"/>
              </a:rPr>
              <a:t>التأثير في السياسات العامة حفاظا على مصالحها أو تأكيدا لتوجهاتها</a:t>
            </a:r>
            <a:r>
              <a:rPr lang="ar-JO" sz="1600" kern="0" dirty="0">
                <a:solidFill>
                  <a:srgbClr val="000000"/>
                </a:solidFill>
                <a:latin typeface="Segoe UI" panose="020B0502040204020203" pitchFamily="34" charset="0"/>
                <a:cs typeface="Segoe UI" panose="020B0502040204020203" pitchFamily="34" charset="0"/>
              </a:rPr>
              <a:t>، وت</a:t>
            </a:r>
            <a:r>
              <a:rPr lang="ar-SA" sz="1600" kern="0" dirty="0">
                <a:solidFill>
                  <a:srgbClr val="000000"/>
                </a:solidFill>
                <a:latin typeface="Segoe UI" panose="020B0502040204020203" pitchFamily="34" charset="0"/>
                <a:cs typeface="Segoe UI" panose="020B0502040204020203" pitchFamily="34" charset="0"/>
              </a:rPr>
              <a:t>عد الوظيفة الأساسية لجماعات المصالح هي</a:t>
            </a:r>
            <a:r>
              <a:rPr lang="ar-JO" sz="1600" kern="0" dirty="0">
                <a:solidFill>
                  <a:srgbClr val="000000"/>
                </a:solidFill>
                <a:latin typeface="Segoe UI" panose="020B0502040204020203" pitchFamily="34" charset="0"/>
                <a:cs typeface="Segoe UI" panose="020B0502040204020203" pitchFamily="34" charset="0"/>
              </a:rPr>
              <a:t> </a:t>
            </a:r>
            <a:r>
              <a:rPr lang="ar-SA" sz="1600" kern="0" dirty="0">
                <a:solidFill>
                  <a:srgbClr val="000000"/>
                </a:solidFill>
                <a:latin typeface="Segoe UI" panose="020B0502040204020203" pitchFamily="34" charset="0"/>
                <a:cs typeface="Segoe UI" panose="020B0502040204020203" pitchFamily="34" charset="0"/>
              </a:rPr>
              <a:t>التأثير على عملية صنع السياسات العامة كالسياسة التعليمية الجامعية، بما يتفق مع مصالحها، وهذا التأثير قد يأخذ شكلا</a:t>
            </a:r>
            <a:r>
              <a:rPr lang="ar-JO" sz="1600" kern="0" dirty="0">
                <a:solidFill>
                  <a:srgbClr val="000000"/>
                </a:solidFill>
                <a:latin typeface="Segoe UI" panose="020B0502040204020203" pitchFamily="34" charset="0"/>
                <a:cs typeface="Segoe UI" panose="020B0502040204020203" pitchFamily="34" charset="0"/>
              </a:rPr>
              <a:t> إ</a:t>
            </a:r>
            <a:r>
              <a:rPr lang="ar-SA" sz="1600" kern="0" dirty="0">
                <a:solidFill>
                  <a:srgbClr val="000000"/>
                </a:solidFill>
                <a:latin typeface="Segoe UI" panose="020B0502040204020203" pitchFamily="34" charset="0"/>
                <a:cs typeface="Segoe UI" panose="020B0502040204020203" pitchFamily="34" charset="0"/>
              </a:rPr>
              <a:t>يجابيا للدفع نحو سياسات تؤيد مصالحها، وقد يأخذ شكلا سلبي</a:t>
            </a:r>
            <a:r>
              <a:rPr lang="ar-JO" sz="1600" kern="0" dirty="0">
                <a:solidFill>
                  <a:srgbClr val="000000"/>
                </a:solidFill>
                <a:latin typeface="Segoe UI" panose="020B0502040204020203" pitchFamily="34" charset="0"/>
                <a:cs typeface="Segoe UI" panose="020B0502040204020203" pitchFamily="34" charset="0"/>
              </a:rPr>
              <a:t>ً</a:t>
            </a:r>
            <a:r>
              <a:rPr lang="ar-SA" sz="1600" kern="0" dirty="0">
                <a:solidFill>
                  <a:srgbClr val="000000"/>
                </a:solidFill>
                <a:latin typeface="Segoe UI" panose="020B0502040204020203" pitchFamily="34" charset="0"/>
                <a:cs typeface="Segoe UI" panose="020B0502040204020203" pitchFamily="34" charset="0"/>
              </a:rPr>
              <a:t>ا لمنع سياسات لا تتفق مع مصالحه</a:t>
            </a:r>
            <a:r>
              <a:rPr lang="ar-JO" sz="1600" kern="0" dirty="0">
                <a:solidFill>
                  <a:srgbClr val="000000"/>
                </a:solidFill>
                <a:latin typeface="Segoe UI" panose="020B0502040204020203" pitchFamily="34" charset="0"/>
                <a:cs typeface="Segoe UI" panose="020B0502040204020203" pitchFamily="34" charset="0"/>
              </a:rPr>
              <a:t>ا.</a:t>
            </a:r>
            <a:endParaRPr lang="en-US" sz="1600" kern="0" dirty="0">
              <a:solidFill>
                <a:srgbClr val="000000"/>
              </a:solidFill>
              <a:latin typeface="Segoe UI" panose="020B0502040204020203" pitchFamily="34" charset="0"/>
              <a:cs typeface="Segoe UI" panose="020B0502040204020203" pitchFamily="34" charset="0"/>
            </a:endParaRPr>
          </a:p>
        </p:txBody>
      </p:sp>
      <p:pic>
        <p:nvPicPr>
          <p:cNvPr id="3" name="Graphic 21">
            <a:extLst>
              <a:ext uri="{FF2B5EF4-FFF2-40B4-BE49-F238E27FC236}">
                <a16:creationId xmlns:a16="http://schemas.microsoft.com/office/drawing/2014/main" xmlns="" id="{40F314A6-A8A2-BD23-7E51-4F0A5F3957E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89918" y="110071"/>
            <a:ext cx="2591822" cy="1210204"/>
          </a:xfrm>
          <a:prstGeom prst="rect">
            <a:avLst/>
          </a:prstGeom>
        </p:spPr>
      </p:pic>
    </p:spTree>
    <p:extLst>
      <p:ext uri="{BB962C8B-B14F-4D97-AF65-F5344CB8AC3E}">
        <p14:creationId xmlns:p14="http://schemas.microsoft.com/office/powerpoint/2010/main" val="2257388018"/>
      </p:ext>
    </p:extLst>
  </p:cSld>
  <p:clrMapOvr>
    <a:masterClrMapping/>
  </p:clrMapOvr>
  <mc:AlternateContent xmlns:mc="http://schemas.openxmlformats.org/markup-compatibility/2006" xmlns:p14="http://schemas.microsoft.com/office/powerpoint/2010/main">
    <mc:Choice Requires="p14">
      <p:transition spd="slow" p14:dur="1600" advTm="122888">
        <p14:prism isInverted="1"/>
      </p:transition>
    </mc:Choice>
    <mc:Fallback xmlns="">
      <p:transition spd="slow" advTm="122888">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xmlns="" id="{6F32D1AE-3B41-EA01-354D-B8223AFDBF67}"/>
              </a:ext>
            </a:extLst>
          </p:cNvPr>
          <p:cNvSpPr/>
          <p:nvPr/>
        </p:nvSpPr>
        <p:spPr>
          <a:xfrm>
            <a:off x="707415" y="1320275"/>
            <a:ext cx="10928576" cy="4631741"/>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1600" dirty="0">
              <a:latin typeface="Alexandria" pitchFamily="2" charset="-78"/>
              <a:cs typeface="Alexandria" pitchFamily="2" charset="-78"/>
            </a:endParaRPr>
          </a:p>
        </p:txBody>
      </p:sp>
      <p:sp>
        <p:nvSpPr>
          <p:cNvPr id="12" name="TextBox 11">
            <a:extLst>
              <a:ext uri="{FF2B5EF4-FFF2-40B4-BE49-F238E27FC236}">
                <a16:creationId xmlns:a16="http://schemas.microsoft.com/office/drawing/2014/main" xmlns="" id="{14D15634-14A6-D73F-B8E6-4315C80056B1}"/>
              </a:ext>
            </a:extLst>
          </p:cNvPr>
          <p:cNvSpPr txBox="1"/>
          <p:nvPr/>
        </p:nvSpPr>
        <p:spPr>
          <a:xfrm>
            <a:off x="842714" y="1475762"/>
            <a:ext cx="10454185" cy="3364704"/>
          </a:xfrm>
          <a:prstGeom prst="rect">
            <a:avLst/>
          </a:prstGeom>
          <a:noFill/>
        </p:spPr>
        <p:txBody>
          <a:bodyPr wrap="square" rtlCol="0">
            <a:spAutoFit/>
          </a:bodyPr>
          <a:lstStyle/>
          <a:p>
            <a:pPr algn="just" rtl="1">
              <a:lnSpc>
                <a:spcPct val="150000"/>
              </a:lnSpc>
            </a:pPr>
            <a:r>
              <a:rPr lang="ar-JO" b="1" u="sng" kern="0" dirty="0">
                <a:solidFill>
                  <a:srgbClr val="000000"/>
                </a:solidFill>
                <a:latin typeface="Segoe UI" panose="020B0502040204020203" pitchFamily="34" charset="0"/>
                <a:cs typeface="Segoe UI" panose="020B0502040204020203" pitchFamily="34" charset="0"/>
              </a:rPr>
              <a:t>3. </a:t>
            </a:r>
            <a:r>
              <a:rPr lang="ar-SA" b="1" u="sng" kern="0" dirty="0">
                <a:solidFill>
                  <a:srgbClr val="000000"/>
                </a:solidFill>
                <a:latin typeface="Segoe UI" panose="020B0502040204020203" pitchFamily="34" charset="0"/>
                <a:cs typeface="Segoe UI" panose="020B0502040204020203" pitchFamily="34" charset="0"/>
              </a:rPr>
              <a:t>وسائل الإعلام والرأي العام</a:t>
            </a:r>
            <a:r>
              <a:rPr lang="en-US" b="1" u="sng" kern="0" dirty="0">
                <a:solidFill>
                  <a:srgbClr val="000000"/>
                </a:solidFill>
                <a:latin typeface="Segoe UI" panose="020B0502040204020203" pitchFamily="34" charset="0"/>
                <a:cs typeface="Segoe UI" panose="020B0502040204020203" pitchFamily="34" charset="0"/>
              </a:rPr>
              <a:t>:</a:t>
            </a:r>
          </a:p>
          <a:p>
            <a:pPr marL="0" marR="0" algn="just" rtl="1">
              <a:lnSpc>
                <a:spcPct val="150000"/>
              </a:lnSpc>
              <a:spcBef>
                <a:spcPts val="0"/>
              </a:spcBef>
              <a:spcAft>
                <a:spcPts val="0"/>
              </a:spcAft>
            </a:pPr>
            <a:endParaRPr lang="ar-JO" kern="0" dirty="0">
              <a:solidFill>
                <a:srgbClr val="000000"/>
              </a:solidFill>
              <a:latin typeface="Segoe UI" panose="020B0502040204020203" pitchFamily="34" charset="0"/>
              <a:cs typeface="Segoe UI" panose="020B0502040204020203" pitchFamily="34" charset="0"/>
            </a:endParaRPr>
          </a:p>
          <a:p>
            <a:pPr marL="0" marR="0" algn="just" rtl="1">
              <a:lnSpc>
                <a:spcPct val="150000"/>
              </a:lnSpc>
              <a:spcBef>
                <a:spcPts val="0"/>
              </a:spcBef>
              <a:spcAft>
                <a:spcPts val="0"/>
              </a:spcAft>
            </a:pPr>
            <a:r>
              <a:rPr lang="ar-JO" kern="0" dirty="0">
                <a:solidFill>
                  <a:srgbClr val="000000"/>
                </a:solidFill>
                <a:latin typeface="Segoe UI" panose="020B0502040204020203" pitchFamily="34" charset="0"/>
                <a:cs typeface="Segoe UI" panose="020B0502040204020203" pitchFamily="34" charset="0"/>
              </a:rPr>
              <a:t>  </a:t>
            </a:r>
            <a:r>
              <a:rPr lang="ar-SA" kern="0" dirty="0">
                <a:solidFill>
                  <a:srgbClr val="000000"/>
                </a:solidFill>
                <a:latin typeface="Segoe UI" panose="020B0502040204020203" pitchFamily="34" charset="0"/>
                <a:cs typeface="Segoe UI" panose="020B0502040204020203" pitchFamily="34" charset="0"/>
              </a:rPr>
              <a:t>تزود وسائل الإعلام صانع السياسات عموما بالمعلومات والحقائق اللازمة، كما تساهم في معرفة اتجاهات الرأي</a:t>
            </a:r>
            <a:r>
              <a:rPr lang="ar-JO" kern="0" dirty="0">
                <a:solidFill>
                  <a:srgbClr val="000000"/>
                </a:solidFill>
                <a:latin typeface="Segoe UI" panose="020B0502040204020203" pitchFamily="34" charset="0"/>
                <a:cs typeface="Segoe UI" panose="020B0502040204020203" pitchFamily="34" charset="0"/>
              </a:rPr>
              <a:t> </a:t>
            </a:r>
            <a:r>
              <a:rPr lang="ar-SA" kern="0" dirty="0">
                <a:solidFill>
                  <a:srgbClr val="000000"/>
                </a:solidFill>
                <a:latin typeface="Segoe UI" panose="020B0502040204020203" pitchFamily="34" charset="0"/>
                <a:cs typeface="Segoe UI" panose="020B0502040204020203" pitchFamily="34" charset="0"/>
              </a:rPr>
              <a:t>العام مما يساعد على صنع القرار المناسب، أو وضع البدائل التي تحقق الأهداف القومية للجماهير، وهي تعد ذات أهمية</a:t>
            </a:r>
            <a:r>
              <a:rPr lang="ar-JO" kern="0" dirty="0">
                <a:solidFill>
                  <a:srgbClr val="000000"/>
                </a:solidFill>
                <a:latin typeface="Segoe UI" panose="020B0502040204020203" pitchFamily="34" charset="0"/>
                <a:cs typeface="Segoe UI" panose="020B0502040204020203" pitchFamily="34" charset="0"/>
              </a:rPr>
              <a:t> </a:t>
            </a:r>
            <a:r>
              <a:rPr lang="ar-SA" kern="0" dirty="0">
                <a:solidFill>
                  <a:srgbClr val="000000"/>
                </a:solidFill>
                <a:latin typeface="Segoe UI" panose="020B0502040204020203" pitchFamily="34" charset="0"/>
                <a:cs typeface="Segoe UI" panose="020B0502040204020203" pitchFamily="34" charset="0"/>
              </a:rPr>
              <a:t>بالغة للسلطة وللمؤسسات الحاكمة، فهي تعد همزة الوصل بين المجتمع وصانعي السياسات ففي المجال التعليمي مثلا</a:t>
            </a:r>
            <a:r>
              <a:rPr lang="ar-JO" kern="0" dirty="0">
                <a:solidFill>
                  <a:srgbClr val="000000"/>
                </a:solidFill>
                <a:latin typeface="Segoe UI" panose="020B0502040204020203" pitchFamily="34" charset="0"/>
                <a:cs typeface="Segoe UI" panose="020B0502040204020203" pitchFamily="34" charset="0"/>
              </a:rPr>
              <a:t> </a:t>
            </a:r>
            <a:r>
              <a:rPr lang="ar-SA" kern="0" dirty="0">
                <a:solidFill>
                  <a:srgbClr val="000000"/>
                </a:solidFill>
                <a:latin typeface="Segoe UI" panose="020B0502040204020203" pitchFamily="34" charset="0"/>
                <a:cs typeface="Segoe UI" panose="020B0502040204020203" pitchFamily="34" charset="0"/>
              </a:rPr>
              <a:t>تساهم في تغطية القضايا التعليمية وما يرتبط بها من معلومات وحقائق يتم نقلها إلى صانعي السياسة التعليمية كما تعد أداة</a:t>
            </a:r>
            <a:r>
              <a:rPr lang="ar-JO" kern="0" dirty="0">
                <a:solidFill>
                  <a:srgbClr val="000000"/>
                </a:solidFill>
                <a:latin typeface="Segoe UI" panose="020B0502040204020203" pitchFamily="34" charset="0"/>
                <a:cs typeface="Segoe UI" panose="020B0502040204020203" pitchFamily="34" charset="0"/>
              </a:rPr>
              <a:t> </a:t>
            </a:r>
            <a:r>
              <a:rPr lang="ar-SA" kern="0" dirty="0">
                <a:solidFill>
                  <a:srgbClr val="000000"/>
                </a:solidFill>
                <a:latin typeface="Segoe UI" panose="020B0502040204020203" pitchFamily="34" charset="0"/>
                <a:cs typeface="Segoe UI" panose="020B0502040204020203" pitchFamily="34" charset="0"/>
              </a:rPr>
              <a:t>لنقل القرارات والسياسات التي تتخذها الجهات المسؤولة ونشرها وتحليلها للمواطن، وعليه فهي تساهم في تكوين وتثقيف</a:t>
            </a:r>
            <a:r>
              <a:rPr lang="ar-JO" kern="0" dirty="0">
                <a:solidFill>
                  <a:srgbClr val="000000"/>
                </a:solidFill>
                <a:latin typeface="Segoe UI" panose="020B0502040204020203" pitchFamily="34" charset="0"/>
                <a:cs typeface="Segoe UI" panose="020B0502040204020203" pitchFamily="34" charset="0"/>
              </a:rPr>
              <a:t> </a:t>
            </a:r>
            <a:r>
              <a:rPr lang="ar-SA" kern="0" dirty="0">
                <a:solidFill>
                  <a:srgbClr val="000000"/>
                </a:solidFill>
                <a:latin typeface="Segoe UI" panose="020B0502040204020203" pitchFamily="34" charset="0"/>
                <a:cs typeface="Segoe UI" panose="020B0502040204020203" pitchFamily="34" charset="0"/>
              </a:rPr>
              <a:t>الرأي العام حول القضايا العامة وخاصة التعليمية</a:t>
            </a:r>
            <a:r>
              <a:rPr lang="en-US" kern="0" dirty="0">
                <a:solidFill>
                  <a:srgbClr val="000000"/>
                </a:solidFill>
                <a:latin typeface="Segoe UI" panose="020B0502040204020203" pitchFamily="34" charset="0"/>
                <a:cs typeface="Segoe UI" panose="020B0502040204020203" pitchFamily="34" charset="0"/>
              </a:rPr>
              <a:t>.</a:t>
            </a:r>
          </a:p>
        </p:txBody>
      </p:sp>
      <p:pic>
        <p:nvPicPr>
          <p:cNvPr id="3" name="Graphic 21">
            <a:extLst>
              <a:ext uri="{FF2B5EF4-FFF2-40B4-BE49-F238E27FC236}">
                <a16:creationId xmlns:a16="http://schemas.microsoft.com/office/drawing/2014/main" xmlns="" id="{609647DA-AF1F-401A-8D18-A2DF40D636F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89918" y="110071"/>
            <a:ext cx="2591822" cy="1210204"/>
          </a:xfrm>
          <a:prstGeom prst="rect">
            <a:avLst/>
          </a:prstGeom>
        </p:spPr>
      </p:pic>
    </p:spTree>
    <p:extLst>
      <p:ext uri="{BB962C8B-B14F-4D97-AF65-F5344CB8AC3E}">
        <p14:creationId xmlns:p14="http://schemas.microsoft.com/office/powerpoint/2010/main" val="4254546924"/>
      </p:ext>
    </p:extLst>
  </p:cSld>
  <p:clrMapOvr>
    <a:masterClrMapping/>
  </p:clrMapOvr>
  <mc:AlternateContent xmlns:mc="http://schemas.openxmlformats.org/markup-compatibility/2006" xmlns:p14="http://schemas.microsoft.com/office/powerpoint/2010/main">
    <mc:Choice Requires="p14">
      <p:transition spd="slow" p14:dur="1600" advTm="122696">
        <p14:prism isInverted="1"/>
      </p:transition>
    </mc:Choice>
    <mc:Fallback xmlns="">
      <p:transition spd="slow" advTm="122696">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xmlns="" id="{1C400DB4-0625-F7CF-11D1-958239343488}"/>
              </a:ext>
            </a:extLst>
          </p:cNvPr>
          <p:cNvSpPr/>
          <p:nvPr/>
        </p:nvSpPr>
        <p:spPr>
          <a:xfrm>
            <a:off x="707415" y="1320275"/>
            <a:ext cx="10928576" cy="4631741"/>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1600" dirty="0">
              <a:latin typeface="Alexandria" pitchFamily="2" charset="-78"/>
              <a:cs typeface="Alexandria" pitchFamily="2" charset="-78"/>
            </a:endParaRPr>
          </a:p>
        </p:txBody>
      </p:sp>
      <p:sp>
        <p:nvSpPr>
          <p:cNvPr id="12" name="TextBox 11">
            <a:extLst>
              <a:ext uri="{FF2B5EF4-FFF2-40B4-BE49-F238E27FC236}">
                <a16:creationId xmlns:a16="http://schemas.microsoft.com/office/drawing/2014/main" xmlns="" id="{14D15634-14A6-D73F-B8E6-4315C80056B1}"/>
              </a:ext>
            </a:extLst>
          </p:cNvPr>
          <p:cNvSpPr txBox="1"/>
          <p:nvPr/>
        </p:nvSpPr>
        <p:spPr>
          <a:xfrm>
            <a:off x="946220" y="1414626"/>
            <a:ext cx="10299560" cy="4222951"/>
          </a:xfrm>
          <a:prstGeom prst="rect">
            <a:avLst/>
          </a:prstGeom>
          <a:noFill/>
        </p:spPr>
        <p:txBody>
          <a:bodyPr wrap="square" rtlCol="0">
            <a:spAutoFit/>
          </a:bodyPr>
          <a:lstStyle/>
          <a:p>
            <a:pPr algn="just" rtl="1">
              <a:lnSpc>
                <a:spcPct val="107000"/>
              </a:lnSpc>
            </a:pPr>
            <a:r>
              <a:rPr lang="ar-JO" sz="1600" b="1" u="sng" kern="0" dirty="0">
                <a:solidFill>
                  <a:srgbClr val="000000"/>
                </a:solidFill>
                <a:latin typeface="Segoe UI" panose="020B0502040204020203" pitchFamily="34" charset="0"/>
                <a:cs typeface="Segoe UI" panose="020B0502040204020203" pitchFamily="34" charset="0"/>
              </a:rPr>
              <a:t>4. المنظمات الدولية</a:t>
            </a:r>
            <a:r>
              <a:rPr lang="en-US" sz="1600" b="1" u="sng" kern="0" dirty="0">
                <a:solidFill>
                  <a:srgbClr val="000000"/>
                </a:solidFill>
                <a:latin typeface="Segoe UI" panose="020B0502040204020203" pitchFamily="34" charset="0"/>
                <a:cs typeface="Segoe UI" panose="020B0502040204020203" pitchFamily="34" charset="0"/>
              </a:rPr>
              <a:t>:</a:t>
            </a:r>
          </a:p>
          <a:p>
            <a:pPr algn="just" rtl="1">
              <a:lnSpc>
                <a:spcPct val="200000"/>
              </a:lnSpc>
            </a:pPr>
            <a:r>
              <a:rPr lang="ar-YE" sz="1600" kern="0" dirty="0">
                <a:solidFill>
                  <a:srgbClr val="000000"/>
                </a:solidFill>
                <a:latin typeface="Segoe UI" panose="020B0502040204020203" pitchFamily="34" charset="0"/>
                <a:cs typeface="Segoe UI" panose="020B0502040204020203" pitchFamily="34" charset="0"/>
              </a:rPr>
              <a:t>وهي كافة المنظمات التي تنشط في المجال الدولي ذات الأهداف الاجتماعية والثقافية وحتى الاقتصادية كالمنظمة</a:t>
            </a:r>
            <a:r>
              <a:rPr lang="ar-JO" sz="1600" kern="0" dirty="0">
                <a:solidFill>
                  <a:srgbClr val="000000"/>
                </a:solidFill>
                <a:latin typeface="Segoe UI" panose="020B0502040204020203" pitchFamily="34" charset="0"/>
                <a:cs typeface="Segoe UI" panose="020B0502040204020203" pitchFamily="34" charset="0"/>
              </a:rPr>
              <a:t> </a:t>
            </a:r>
            <a:r>
              <a:rPr lang="ar-YE" sz="1600" kern="0" dirty="0">
                <a:solidFill>
                  <a:srgbClr val="000000"/>
                </a:solidFill>
                <a:latin typeface="Segoe UI" panose="020B0502040204020203" pitchFamily="34" charset="0"/>
                <a:cs typeface="Segoe UI" panose="020B0502040204020203" pitchFamily="34" charset="0"/>
              </a:rPr>
              <a:t>الدولية للتربية والعلوم والثقافة (اليونسكو) التي تركز على نشر التعليم وتطويره في العالم بكل مستوياته، وهذا من خلال</a:t>
            </a:r>
            <a:r>
              <a:rPr lang="ar-JO" sz="1600" kern="0" dirty="0">
                <a:solidFill>
                  <a:srgbClr val="000000"/>
                </a:solidFill>
                <a:latin typeface="Segoe UI" panose="020B0502040204020203" pitchFamily="34" charset="0"/>
                <a:cs typeface="Segoe UI" panose="020B0502040204020203" pitchFamily="34" charset="0"/>
              </a:rPr>
              <a:t> ن</a:t>
            </a:r>
            <a:r>
              <a:rPr lang="ar-YE" sz="1600" kern="0" dirty="0">
                <a:solidFill>
                  <a:srgbClr val="000000"/>
                </a:solidFill>
                <a:latin typeface="Segoe UI" panose="020B0502040204020203" pitchFamily="34" charset="0"/>
                <a:cs typeface="Segoe UI" panose="020B0502040204020203" pitchFamily="34" charset="0"/>
              </a:rPr>
              <a:t>شاطاتها التي تتحدد في برنامج مؤتمرها العام الذي ينعقد كل سنتين، والذي يحدد بالتفصيل الأنشطة التي يتعين الشروع</a:t>
            </a:r>
            <a:r>
              <a:rPr lang="ar-JO" sz="1600" kern="0" dirty="0">
                <a:solidFill>
                  <a:srgbClr val="000000"/>
                </a:solidFill>
                <a:latin typeface="Segoe UI" panose="020B0502040204020203" pitchFamily="34" charset="0"/>
                <a:cs typeface="Segoe UI" panose="020B0502040204020203" pitchFamily="34" charset="0"/>
              </a:rPr>
              <a:t> </a:t>
            </a:r>
            <a:r>
              <a:rPr lang="ar-YE" sz="1600" kern="0" dirty="0">
                <a:solidFill>
                  <a:srgbClr val="000000"/>
                </a:solidFill>
                <a:latin typeface="Segoe UI" panose="020B0502040204020203" pitchFamily="34" charset="0"/>
                <a:cs typeface="Segoe UI" panose="020B0502040204020203" pitchFamily="34" charset="0"/>
              </a:rPr>
              <a:t>فيها ومواصلتها وما يلزم تخصيصه لها من اعتمادات، ويعكس هذا البرنامج آراء المجتمع الدولي بشأن الميادين التي ينبغي</a:t>
            </a:r>
            <a:r>
              <a:rPr lang="ar-JO" sz="1600" kern="0" dirty="0">
                <a:solidFill>
                  <a:srgbClr val="000000"/>
                </a:solidFill>
                <a:latin typeface="Segoe UI" panose="020B0502040204020203" pitchFamily="34" charset="0"/>
                <a:cs typeface="Segoe UI" panose="020B0502040204020203" pitchFamily="34" charset="0"/>
              </a:rPr>
              <a:t> </a:t>
            </a:r>
            <a:r>
              <a:rPr lang="ar-YE" sz="1600" kern="0" dirty="0">
                <a:solidFill>
                  <a:srgbClr val="000000"/>
                </a:solidFill>
                <a:latin typeface="Segoe UI" panose="020B0502040204020203" pitchFamily="34" charset="0"/>
                <a:cs typeface="Segoe UI" panose="020B0502040204020203" pitchFamily="34" charset="0"/>
              </a:rPr>
              <a:t>أن تبذل الجهود فيها، كما أن الدول الأعضاء في اليونسكو تتوقع منها وأن تساعدها على استنباط</a:t>
            </a:r>
            <a:r>
              <a:rPr lang="ar-JO" sz="1600" kern="0" dirty="0">
                <a:solidFill>
                  <a:srgbClr val="000000"/>
                </a:solidFill>
                <a:latin typeface="Segoe UI" panose="020B0502040204020203" pitchFamily="34" charset="0"/>
                <a:cs typeface="Segoe UI" panose="020B0502040204020203" pitchFamily="34" charset="0"/>
              </a:rPr>
              <a:t> </a:t>
            </a:r>
            <a:r>
              <a:rPr lang="ar-YE" sz="1600" kern="0" dirty="0">
                <a:solidFill>
                  <a:srgbClr val="000000"/>
                </a:solidFill>
                <a:latin typeface="Segoe UI" panose="020B0502040204020203" pitchFamily="34" charset="0"/>
                <a:cs typeface="Segoe UI" panose="020B0502040204020203" pitchFamily="34" charset="0"/>
              </a:rPr>
              <a:t>مناهج وأساليب يمكن أن تعين حل مشكلات التعليم، وفي هذا الإطار تقدم عدة مبادئ لتحقيق التعليم للجميع، ورغم لغة</a:t>
            </a:r>
            <a:r>
              <a:rPr lang="ar-JO" sz="1600" kern="0" dirty="0">
                <a:solidFill>
                  <a:srgbClr val="000000"/>
                </a:solidFill>
                <a:latin typeface="Segoe UI" panose="020B0502040204020203" pitchFamily="34" charset="0"/>
                <a:cs typeface="Segoe UI" panose="020B0502040204020203" pitchFamily="34" charset="0"/>
              </a:rPr>
              <a:t> </a:t>
            </a:r>
            <a:r>
              <a:rPr lang="ar-YE" sz="1600" kern="0" dirty="0">
                <a:solidFill>
                  <a:srgbClr val="000000"/>
                </a:solidFill>
                <a:latin typeface="Segoe UI" panose="020B0502040204020203" pitchFamily="34" charset="0"/>
                <a:cs typeface="Segoe UI" panose="020B0502040204020203" pitchFamily="34" charset="0"/>
              </a:rPr>
              <a:t>التوصيات والنصح التي تتسم بها هذه المبادئ، فإن رسالتها واضحة في أن يضطلع كل بلد بمسؤولية اختيار المسار الذي</a:t>
            </a:r>
            <a:r>
              <a:rPr lang="ar-JO" sz="1600" kern="0" dirty="0">
                <a:solidFill>
                  <a:srgbClr val="000000"/>
                </a:solidFill>
                <a:latin typeface="Segoe UI" panose="020B0502040204020203" pitchFamily="34" charset="0"/>
                <a:cs typeface="Segoe UI" panose="020B0502040204020203" pitchFamily="34" charset="0"/>
              </a:rPr>
              <a:t> </a:t>
            </a:r>
            <a:r>
              <a:rPr lang="ar-YE" sz="1600" i="0" u="none" strike="noStrike" baseline="0" dirty="0">
                <a:latin typeface="Segoe UI" panose="020B0502040204020203" pitchFamily="34" charset="0"/>
                <a:cs typeface="Segoe UI" panose="020B0502040204020203" pitchFamily="34" charset="0"/>
              </a:rPr>
              <a:t>يسلكه في سعيه لتحقيق أهداف التعليم للجميع</a:t>
            </a:r>
            <a:endParaRPr lang="en-US" sz="1600" kern="0" dirty="0">
              <a:solidFill>
                <a:srgbClr val="000000"/>
              </a:solidFill>
              <a:latin typeface="Segoe UI" panose="020B0502040204020203" pitchFamily="34" charset="0"/>
              <a:cs typeface="Segoe UI" panose="020B0502040204020203" pitchFamily="34" charset="0"/>
            </a:endParaRPr>
          </a:p>
        </p:txBody>
      </p:sp>
      <p:pic>
        <p:nvPicPr>
          <p:cNvPr id="3" name="Graphic 21">
            <a:extLst>
              <a:ext uri="{FF2B5EF4-FFF2-40B4-BE49-F238E27FC236}">
                <a16:creationId xmlns:a16="http://schemas.microsoft.com/office/drawing/2014/main" xmlns="" id="{98243FAA-E2DE-FB0B-9186-8C8DE339481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89918" y="110071"/>
            <a:ext cx="2591822" cy="1210204"/>
          </a:xfrm>
          <a:prstGeom prst="rect">
            <a:avLst/>
          </a:prstGeom>
        </p:spPr>
      </p:pic>
    </p:spTree>
    <p:extLst>
      <p:ext uri="{BB962C8B-B14F-4D97-AF65-F5344CB8AC3E}">
        <p14:creationId xmlns:p14="http://schemas.microsoft.com/office/powerpoint/2010/main" val="3550266361"/>
      </p:ext>
    </p:extLst>
  </p:cSld>
  <p:clrMapOvr>
    <a:masterClrMapping/>
  </p:clrMapOvr>
  <mc:AlternateContent xmlns:mc="http://schemas.openxmlformats.org/markup-compatibility/2006" xmlns:p14="http://schemas.microsoft.com/office/powerpoint/2010/main">
    <mc:Choice Requires="p14">
      <p:transition spd="slow" p14:dur="1600" advTm="110215">
        <p14:prism isInverted="1"/>
      </p:transition>
    </mc:Choice>
    <mc:Fallback xmlns="">
      <p:transition spd="slow" advTm="110215">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xmlns="" id="{BE54BC0E-009E-E7C4-809F-34C8738ABD6E}"/>
              </a:ext>
            </a:extLst>
          </p:cNvPr>
          <p:cNvSpPr/>
          <p:nvPr/>
        </p:nvSpPr>
        <p:spPr>
          <a:xfrm>
            <a:off x="707415" y="1320275"/>
            <a:ext cx="10928576" cy="4631741"/>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1600" dirty="0">
              <a:latin typeface="Alexandria" pitchFamily="2" charset="-78"/>
              <a:cs typeface="Alexandria" pitchFamily="2" charset="-78"/>
            </a:endParaRPr>
          </a:p>
        </p:txBody>
      </p:sp>
      <p:sp>
        <p:nvSpPr>
          <p:cNvPr id="2" name="TextBox 1">
            <a:extLst>
              <a:ext uri="{FF2B5EF4-FFF2-40B4-BE49-F238E27FC236}">
                <a16:creationId xmlns:a16="http://schemas.microsoft.com/office/drawing/2014/main" xmlns="" id="{A3A1C097-ED6B-481E-0B65-0E942320F2C9}"/>
              </a:ext>
            </a:extLst>
          </p:cNvPr>
          <p:cNvSpPr txBox="1"/>
          <p:nvPr/>
        </p:nvSpPr>
        <p:spPr>
          <a:xfrm>
            <a:off x="1064023" y="1469265"/>
            <a:ext cx="10294602" cy="3728328"/>
          </a:xfrm>
          <a:prstGeom prst="rect">
            <a:avLst/>
          </a:prstGeom>
          <a:noFill/>
          <a:ln>
            <a:solidFill>
              <a:schemeClr val="accent1"/>
            </a:solidFill>
          </a:ln>
        </p:spPr>
        <p:txBody>
          <a:bodyPr wrap="square" rtlCol="0">
            <a:spAutoFit/>
          </a:bodyPr>
          <a:lstStyle/>
          <a:p>
            <a:pPr marL="0" marR="0" algn="just" rtl="1">
              <a:lnSpc>
                <a:spcPct val="150000"/>
              </a:lnSpc>
              <a:spcBef>
                <a:spcPts val="0"/>
              </a:spcBef>
              <a:spcAft>
                <a:spcPts val="0"/>
              </a:spcAft>
            </a:pPr>
            <a:r>
              <a:rPr lang="ar-JO" sz="2000" b="1" u="sng" kern="0" dirty="0">
                <a:solidFill>
                  <a:srgbClr val="000000"/>
                </a:solidFill>
                <a:latin typeface="Segoe UI" panose="020B0502040204020203" pitchFamily="34" charset="0"/>
                <a:ea typeface="Calibri" panose="020F0502020204030204" pitchFamily="34" charset="0"/>
                <a:cs typeface="Segoe UI" panose="020B0502040204020203" pitchFamily="34" charset="0"/>
              </a:rPr>
              <a:t>وتُعد </a:t>
            </a:r>
            <a:r>
              <a:rPr lang="ar-SA" sz="2000" kern="0"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من أهم الفاعلين المساهمين في التأثير على السياسات التعليمية، وذلك باعتبارها وسيلة</a:t>
            </a:r>
            <a:r>
              <a:rPr lang="ar-JO" sz="2000" kern="100" dirty="0">
                <a:latin typeface="Segoe UI" panose="020B0502040204020203" pitchFamily="34" charset="0"/>
                <a:ea typeface="Calibri" panose="020F0502020204030204" pitchFamily="34" charset="0"/>
                <a:cs typeface="Segoe UI" panose="020B0502040204020203" pitchFamily="34" charset="0"/>
              </a:rPr>
              <a:t> </a:t>
            </a:r>
            <a:r>
              <a:rPr lang="ar-SA" sz="2000" kern="0"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أمام العديد من الدول للإنفاق على التعليم من خلال المنح والقروض والمعونات المالية التي تقدمها للدول الممنوحة لتمويل</a:t>
            </a:r>
            <a:r>
              <a:rPr lang="ar-JO" sz="2000" kern="100" dirty="0">
                <a:latin typeface="Segoe UI" panose="020B0502040204020203" pitchFamily="34" charset="0"/>
                <a:ea typeface="Calibri" panose="020F0502020204030204" pitchFamily="34" charset="0"/>
                <a:cs typeface="Segoe UI" panose="020B0502040204020203" pitchFamily="34" charset="0"/>
              </a:rPr>
              <a:t> </a:t>
            </a:r>
            <a:r>
              <a:rPr lang="ar-SA" sz="2000" kern="0"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سياساتها التعليمية، ومن أهم هذه المؤسسات صندوق النقد الدولي والبنك الدولي للإنشاء والتعمير</a:t>
            </a:r>
            <a:r>
              <a:rPr lang="en-US" sz="2000" kern="0"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a:t>
            </a:r>
            <a:endParaRPr lang="en-US" sz="2000" kern="100" dirty="0">
              <a:effectLst/>
              <a:latin typeface="Segoe UI" panose="020B0502040204020203" pitchFamily="34" charset="0"/>
              <a:ea typeface="Calibri" panose="020F0502020204030204" pitchFamily="34" charset="0"/>
              <a:cs typeface="Segoe UI" panose="020B0502040204020203" pitchFamily="34" charset="0"/>
            </a:endParaRPr>
          </a:p>
          <a:p>
            <a:pPr marL="0" marR="0" algn="just" rtl="1">
              <a:lnSpc>
                <a:spcPct val="150000"/>
              </a:lnSpc>
              <a:spcBef>
                <a:spcPts val="0"/>
              </a:spcBef>
              <a:spcAft>
                <a:spcPts val="0"/>
              </a:spcAft>
            </a:pPr>
            <a:r>
              <a:rPr lang="ar-SA" sz="2000" kern="0"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هذا وأشير في الأخير أن الفواعل أو المؤسسات غير الرسمية متعددة ومتنوعة، تتدرج من حيث وجودها من</a:t>
            </a:r>
            <a:r>
              <a:rPr lang="ar-JO" sz="2000" kern="100" dirty="0">
                <a:latin typeface="Segoe UI" panose="020B0502040204020203" pitchFamily="34" charset="0"/>
                <a:ea typeface="Calibri" panose="020F0502020204030204" pitchFamily="34" charset="0"/>
                <a:cs typeface="Segoe UI" panose="020B0502040204020203" pitchFamily="34" charset="0"/>
              </a:rPr>
              <a:t> </a:t>
            </a:r>
            <a:r>
              <a:rPr lang="ar-SA" sz="2000" kern="0"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المستوى الدولي إلى الوطني، الإقليمي، فالمحلي، ولكن ما تم التطرق إليه في هذا المطلب يُعد أهمها، وهي تشكل ضمن</a:t>
            </a:r>
            <a:r>
              <a:rPr lang="ar-JO" sz="2000" kern="100" dirty="0">
                <a:latin typeface="Segoe UI" panose="020B0502040204020203" pitchFamily="34" charset="0"/>
                <a:ea typeface="Calibri" panose="020F0502020204030204" pitchFamily="34" charset="0"/>
                <a:cs typeface="Segoe UI" panose="020B0502040204020203" pitchFamily="34" charset="0"/>
              </a:rPr>
              <a:t> </a:t>
            </a:r>
            <a:r>
              <a:rPr lang="ar-SA" sz="2000" kern="0"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والتي أصبحت تتحكم ،</a:t>
            </a:r>
            <a:r>
              <a:rPr lang="en-US" sz="2000" kern="0"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"Network Policy </a:t>
            </a:r>
            <a:r>
              <a:rPr lang="ar-JO" sz="2000" kern="0"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 </a:t>
            </a:r>
            <a:r>
              <a:rPr lang="ar-SA" sz="2000" kern="0"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المنظومة الحديثة لعلم السياسة العامة بما اصطلح عليه "شبكة السياسة</a:t>
            </a:r>
            <a:r>
              <a:rPr lang="ar-JO" sz="2000" kern="100" dirty="0">
                <a:latin typeface="Segoe UI" panose="020B0502040204020203" pitchFamily="34" charset="0"/>
                <a:ea typeface="Calibri" panose="020F0502020204030204" pitchFamily="34" charset="0"/>
                <a:cs typeface="Segoe UI" panose="020B0502040204020203" pitchFamily="34" charset="0"/>
              </a:rPr>
              <a:t> </a:t>
            </a:r>
            <a:r>
              <a:rPr lang="ar-SA" sz="2000" kern="0"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في مدى مشروعية أي سياسة عامة</a:t>
            </a:r>
            <a:r>
              <a:rPr lang="en-US" sz="2000" kern="0"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a:t>
            </a:r>
            <a:endParaRPr lang="en-US" sz="2000" kern="100" dirty="0">
              <a:effectLst/>
              <a:latin typeface="Segoe UI" panose="020B0502040204020203" pitchFamily="34" charset="0"/>
              <a:ea typeface="Calibri" panose="020F0502020204030204" pitchFamily="34" charset="0"/>
              <a:cs typeface="Segoe UI" panose="020B0502040204020203" pitchFamily="34" charset="0"/>
            </a:endParaRPr>
          </a:p>
        </p:txBody>
      </p:sp>
      <p:pic>
        <p:nvPicPr>
          <p:cNvPr id="4" name="Graphic 21">
            <a:extLst>
              <a:ext uri="{FF2B5EF4-FFF2-40B4-BE49-F238E27FC236}">
                <a16:creationId xmlns:a16="http://schemas.microsoft.com/office/drawing/2014/main" xmlns="" id="{238FD94B-32AC-3D92-F7F4-552B3BF59CC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89918" y="110071"/>
            <a:ext cx="2591822" cy="1210204"/>
          </a:xfrm>
          <a:prstGeom prst="rect">
            <a:avLst/>
          </a:prstGeom>
        </p:spPr>
      </p:pic>
    </p:spTree>
    <p:extLst>
      <p:ext uri="{BB962C8B-B14F-4D97-AF65-F5344CB8AC3E}">
        <p14:creationId xmlns:p14="http://schemas.microsoft.com/office/powerpoint/2010/main" val="2146685528"/>
      </p:ext>
    </p:extLst>
  </p:cSld>
  <p:clrMapOvr>
    <a:masterClrMapping/>
  </p:clrMapOvr>
  <mc:AlternateContent xmlns:mc="http://schemas.openxmlformats.org/markup-compatibility/2006" xmlns:p14="http://schemas.microsoft.com/office/powerpoint/2010/main">
    <mc:Choice Requires="p14">
      <p:transition spd="slow" p14:dur="1600" advTm="102329">
        <p14:prism isInverted="1"/>
      </p:transition>
    </mc:Choice>
    <mc:Fallback xmlns="">
      <p:transition spd="slow" advTm="102329">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xmlns="" id="{49D975B5-FE5F-95A0-D5A4-045CA949B771}"/>
              </a:ext>
            </a:extLst>
          </p:cNvPr>
          <p:cNvSpPr/>
          <p:nvPr/>
        </p:nvSpPr>
        <p:spPr>
          <a:xfrm>
            <a:off x="707415" y="1320275"/>
            <a:ext cx="10928576" cy="4631741"/>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1600" dirty="0">
              <a:latin typeface="Alexandria" pitchFamily="2" charset="-78"/>
              <a:cs typeface="Alexandria" pitchFamily="2" charset="-78"/>
            </a:endParaRPr>
          </a:p>
        </p:txBody>
      </p:sp>
      <p:sp>
        <p:nvSpPr>
          <p:cNvPr id="10" name="TextBox 9">
            <a:extLst>
              <a:ext uri="{FF2B5EF4-FFF2-40B4-BE49-F238E27FC236}">
                <a16:creationId xmlns:a16="http://schemas.microsoft.com/office/drawing/2014/main" xmlns="" id="{5DDFF2A6-4C2E-574E-1EB7-98D4C40FBBC5}"/>
              </a:ext>
            </a:extLst>
          </p:cNvPr>
          <p:cNvSpPr txBox="1"/>
          <p:nvPr/>
        </p:nvSpPr>
        <p:spPr>
          <a:xfrm>
            <a:off x="4155473" y="1429763"/>
            <a:ext cx="3828668" cy="584775"/>
          </a:xfrm>
          <a:prstGeom prst="rect">
            <a:avLst/>
          </a:prstGeom>
          <a:noFill/>
        </p:spPr>
        <p:txBody>
          <a:bodyPr wrap="square" rtlCol="0">
            <a:spAutoFit/>
          </a:bodyPr>
          <a:lstStyle/>
          <a:p>
            <a:pPr algn="ctr"/>
            <a:endParaRPr lang="en-US" sz="3200" b="1" dirty="0">
              <a:solidFill>
                <a:srgbClr val="00B0F0"/>
              </a:solidFill>
              <a:cs typeface="+mj-cs"/>
            </a:endParaRPr>
          </a:p>
        </p:txBody>
      </p:sp>
      <p:sp>
        <p:nvSpPr>
          <p:cNvPr id="3" name="TextBox 2">
            <a:extLst>
              <a:ext uri="{FF2B5EF4-FFF2-40B4-BE49-F238E27FC236}">
                <a16:creationId xmlns:a16="http://schemas.microsoft.com/office/drawing/2014/main" xmlns="" id="{E9080746-5912-5A9F-A0CE-239DE8EDA1EF}"/>
              </a:ext>
            </a:extLst>
          </p:cNvPr>
          <p:cNvSpPr txBox="1"/>
          <p:nvPr/>
        </p:nvSpPr>
        <p:spPr>
          <a:xfrm>
            <a:off x="1220055" y="1651153"/>
            <a:ext cx="10117844" cy="2995372"/>
          </a:xfrm>
          <a:prstGeom prst="rect">
            <a:avLst/>
          </a:prstGeom>
          <a:noFill/>
        </p:spPr>
        <p:txBody>
          <a:bodyPr wrap="square" rtlCol="0">
            <a:spAutoFit/>
          </a:bodyPr>
          <a:lstStyle/>
          <a:p>
            <a:pPr algn="ctr">
              <a:lnSpc>
                <a:spcPct val="150000"/>
              </a:lnSpc>
            </a:pPr>
            <a:r>
              <a:rPr lang="ar-JO" sz="2000" b="1" kern="0" dirty="0">
                <a:solidFill>
                  <a:srgbClr val="00B0F0"/>
                </a:solidFill>
                <a:effectLst/>
                <a:latin typeface="Segoe UI" panose="020B0502040204020203" pitchFamily="34" charset="0"/>
                <a:ea typeface="Times New Roman" panose="02020603050405020304" pitchFamily="18" charset="0"/>
                <a:cs typeface="Segoe UI" panose="020B0502040204020203" pitchFamily="34" charset="0"/>
              </a:rPr>
              <a:t>خاتمة</a:t>
            </a:r>
            <a:endParaRPr lang="ar-JO" sz="2000" b="1"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endParaRPr>
          </a:p>
          <a:p>
            <a:pPr algn="just" rtl="1">
              <a:lnSpc>
                <a:spcPct val="150000"/>
              </a:lnSpc>
            </a:pPr>
            <a:r>
              <a:rPr lang="ar-JO" b="0" i="0" u="none" strike="noStrike" baseline="0" dirty="0">
                <a:latin typeface="Segoe UI" panose="020B0502040204020203" pitchFamily="34" charset="0"/>
                <a:cs typeface="Segoe UI" panose="020B0502040204020203" pitchFamily="34" charset="0"/>
              </a:rPr>
              <a:t>    تعمل ا</a:t>
            </a:r>
            <a:r>
              <a:rPr lang="ar-YE" b="0" i="0" u="none" strike="noStrike" baseline="0" dirty="0">
                <a:latin typeface="Segoe UI" panose="020B0502040204020203" pitchFamily="34" charset="0"/>
                <a:cs typeface="Segoe UI" panose="020B0502040204020203" pitchFamily="34" charset="0"/>
              </a:rPr>
              <a:t>لحكومات </a:t>
            </a:r>
            <a:r>
              <a:rPr lang="ar-JO" b="0" i="0" u="none" strike="noStrike" baseline="0" dirty="0">
                <a:latin typeface="Segoe UI" panose="020B0502040204020203" pitchFamily="34" charset="0"/>
                <a:cs typeface="Segoe UI" panose="020B0502040204020203" pitchFamily="34" charset="0"/>
              </a:rPr>
              <a:t>ومؤسسات المجتمع المختلفة لزيادة التعاون</a:t>
            </a:r>
            <a:r>
              <a:rPr lang="ar-YE" b="0" i="0" u="none" strike="noStrike" baseline="0" dirty="0">
                <a:latin typeface="Segoe UI" panose="020B0502040204020203" pitchFamily="34" charset="0"/>
                <a:cs typeface="Segoe UI" panose="020B0502040204020203" pitchFamily="34" charset="0"/>
              </a:rPr>
              <a:t> </a:t>
            </a:r>
            <a:r>
              <a:rPr lang="ar-JO" b="0" i="0" u="none" strike="noStrike" baseline="0" dirty="0">
                <a:latin typeface="Segoe UI" panose="020B0502040204020203" pitchFamily="34" charset="0"/>
                <a:cs typeface="Segoe UI" panose="020B0502040204020203" pitchFamily="34" charset="0"/>
              </a:rPr>
              <a:t>في مجال التعليم، لتحقيق </a:t>
            </a:r>
            <a:r>
              <a:rPr lang="ar-YE" b="0" i="0" u="none" strike="noStrike" baseline="0" dirty="0">
                <a:latin typeface="Segoe UI" panose="020B0502040204020203" pitchFamily="34" charset="0"/>
                <a:cs typeface="Segoe UI" panose="020B0502040204020203" pitchFamily="34" charset="0"/>
              </a:rPr>
              <a:t>العائدات المادية </a:t>
            </a:r>
            <a:r>
              <a:rPr lang="ar-JO" b="0" i="0" u="none" strike="noStrike" baseline="0" dirty="0">
                <a:latin typeface="Segoe UI" panose="020B0502040204020203" pitchFamily="34" charset="0"/>
                <a:cs typeface="Segoe UI" panose="020B0502040204020203" pitchFamily="34" charset="0"/>
              </a:rPr>
              <a:t>والمالية والطموحات </a:t>
            </a:r>
            <a:r>
              <a:rPr lang="ar-YE" b="0" i="0" u="none" strike="noStrike" baseline="0" dirty="0">
                <a:latin typeface="Segoe UI" panose="020B0502040204020203" pitchFamily="34" charset="0"/>
                <a:cs typeface="Segoe UI" panose="020B0502040204020203" pitchFamily="34" charset="0"/>
              </a:rPr>
              <a:t>التي س</a:t>
            </a:r>
            <a:r>
              <a:rPr lang="ar-JO" b="0" i="0" u="none" strike="noStrike" baseline="0" dirty="0">
                <a:latin typeface="Segoe UI" panose="020B0502040204020203" pitchFamily="34" charset="0"/>
                <a:cs typeface="Segoe UI" panose="020B0502040204020203" pitchFamily="34" charset="0"/>
              </a:rPr>
              <a:t>َ</a:t>
            </a:r>
            <a:r>
              <a:rPr lang="ar-YE" b="0" i="0" u="none" strike="noStrike" baseline="0" dirty="0">
                <a:latin typeface="Segoe UI" panose="020B0502040204020203" pitchFamily="34" charset="0"/>
                <a:cs typeface="Segoe UI" panose="020B0502040204020203" pitchFamily="34" charset="0"/>
              </a:rPr>
              <a:t>ت</a:t>
            </a:r>
            <a:r>
              <a:rPr lang="ar-JO" b="0" i="0" u="none" strike="noStrike" baseline="0" dirty="0">
                <a:latin typeface="Segoe UI" panose="020B0502040204020203" pitchFamily="34" charset="0"/>
                <a:cs typeface="Segoe UI" panose="020B0502040204020203" pitchFamily="34" charset="0"/>
              </a:rPr>
              <a:t>ُ</a:t>
            </a:r>
            <a:r>
              <a:rPr lang="ar-YE" b="0" i="0" u="none" strike="noStrike" baseline="0" dirty="0">
                <a:latin typeface="Segoe UI" panose="020B0502040204020203" pitchFamily="34" charset="0"/>
                <a:cs typeface="Segoe UI" panose="020B0502040204020203" pitchFamily="34" charset="0"/>
              </a:rPr>
              <a:t>جني من التعليم، بغض النظر </a:t>
            </a:r>
            <a:r>
              <a:rPr lang="ar-JO" b="0" i="0" u="none" strike="noStrike" baseline="0" dirty="0">
                <a:latin typeface="Segoe UI" panose="020B0502040204020203" pitchFamily="34" charset="0"/>
                <a:cs typeface="Segoe UI" panose="020B0502040204020203" pitchFamily="34" charset="0"/>
              </a:rPr>
              <a:t>عن انتماء هذه المؤسسات سواء أكانت حكومية أم غير حكومية</a:t>
            </a:r>
            <a:r>
              <a:rPr lang="ar-YE" b="0" i="0" u="none" strike="noStrike" baseline="0" dirty="0">
                <a:latin typeface="Segoe UI" panose="020B0502040204020203" pitchFamily="34" charset="0"/>
                <a:cs typeface="Segoe UI" panose="020B0502040204020203" pitchFamily="34" charset="0"/>
              </a:rPr>
              <a:t>، </a:t>
            </a:r>
            <a:r>
              <a:rPr lang="ar-JO" b="0" i="0" u="none" strike="noStrike" baseline="0" dirty="0">
                <a:latin typeface="Segoe UI" panose="020B0502040204020203" pitchFamily="34" charset="0"/>
                <a:cs typeface="Segoe UI" panose="020B0502040204020203" pitchFamily="34" charset="0"/>
              </a:rPr>
              <a:t>فهي تحرص على تحقيق </a:t>
            </a:r>
            <a:r>
              <a:rPr lang="ar-YE" b="0" i="0" u="none" strike="noStrike" baseline="0" dirty="0">
                <a:latin typeface="Segoe UI" panose="020B0502040204020203" pitchFamily="34" charset="0"/>
                <a:cs typeface="Segoe UI" panose="020B0502040204020203" pitchFamily="34" charset="0"/>
              </a:rPr>
              <a:t>مساهمة التعليم في التنمية الاقتصادية والاجتماعية </a:t>
            </a:r>
            <a:r>
              <a:rPr lang="ar-JO" b="0" i="0" u="none" strike="noStrike" baseline="0" dirty="0">
                <a:latin typeface="Segoe UI" panose="020B0502040204020203" pitchFamily="34" charset="0"/>
                <a:cs typeface="Segoe UI" panose="020B0502040204020203" pitchFamily="34" charset="0"/>
              </a:rPr>
              <a:t>والسياسية ، وكذلك تسعى لل</a:t>
            </a:r>
            <a:r>
              <a:rPr lang="ar-YE" b="0" i="0" u="none" strike="noStrike" baseline="0" dirty="0">
                <a:latin typeface="Segoe UI" panose="020B0502040204020203" pitchFamily="34" charset="0"/>
                <a:cs typeface="Segoe UI" panose="020B0502040204020203" pitchFamily="34" charset="0"/>
              </a:rPr>
              <a:t>تعامل </a:t>
            </a:r>
            <a:r>
              <a:rPr lang="ar-JO" b="0" i="0" u="none" strike="noStrike" baseline="0" dirty="0">
                <a:latin typeface="Segoe UI" panose="020B0502040204020203" pitchFamily="34" charset="0"/>
                <a:cs typeface="Segoe UI" panose="020B0502040204020203" pitchFamily="34" charset="0"/>
              </a:rPr>
              <a:t>بحكمة وعقلانية</a:t>
            </a:r>
            <a:r>
              <a:rPr lang="ar-YE" b="0" i="0" u="none" strike="noStrike" baseline="0" dirty="0">
                <a:latin typeface="Segoe UI" panose="020B0502040204020203" pitchFamily="34" charset="0"/>
                <a:cs typeface="Segoe UI" panose="020B0502040204020203" pitchFamily="34" charset="0"/>
              </a:rPr>
              <a:t> </a:t>
            </a:r>
            <a:r>
              <a:rPr lang="ar-JO" b="0" i="0" u="none" strike="noStrike" baseline="0" dirty="0">
                <a:latin typeface="Segoe UI" panose="020B0502040204020203" pitchFamily="34" charset="0"/>
                <a:cs typeface="Segoe UI" panose="020B0502040204020203" pitchFamily="34" charset="0"/>
              </a:rPr>
              <a:t>مع المؤسسات الدولية للاستفادة منها في مجال تطوير وصناعة السياسات التعليمية</a:t>
            </a:r>
            <a:r>
              <a:rPr lang="ar-YE" b="0" i="0" u="none" strike="noStrike" baseline="0" dirty="0">
                <a:latin typeface="Segoe UI" panose="020B0502040204020203" pitchFamily="34" charset="0"/>
                <a:cs typeface="Segoe UI" panose="020B0502040204020203" pitchFamily="34" charset="0"/>
              </a:rPr>
              <a:t>، ومن </a:t>
            </a:r>
            <a:r>
              <a:rPr lang="ar-JO" b="0" i="0" u="none" strike="noStrike" baseline="0" dirty="0">
                <a:latin typeface="Segoe UI" panose="020B0502040204020203" pitchFamily="34" charset="0"/>
                <a:cs typeface="Segoe UI" panose="020B0502040204020203" pitchFamily="34" charset="0"/>
              </a:rPr>
              <a:t>أ</a:t>
            </a:r>
            <a:r>
              <a:rPr lang="ar-YE" b="0" i="0" u="none" strike="noStrike" baseline="0" dirty="0">
                <a:latin typeface="Segoe UI" panose="020B0502040204020203" pitchFamily="34" charset="0"/>
                <a:cs typeface="Segoe UI" panose="020B0502040204020203" pitchFamily="34" charset="0"/>
              </a:rPr>
              <a:t>جل التصدي </a:t>
            </a:r>
            <a:r>
              <a:rPr lang="ar-JO" b="0" i="0" u="none" strike="noStrike" baseline="0" dirty="0">
                <a:latin typeface="Segoe UI" panose="020B0502040204020203" pitchFamily="34" charset="0"/>
                <a:cs typeface="Segoe UI" panose="020B0502040204020203" pitchFamily="34" charset="0"/>
              </a:rPr>
              <a:t>للتحديات </a:t>
            </a:r>
            <a:r>
              <a:rPr lang="ar-YE" b="0" i="0" u="none" strike="noStrike" baseline="0" dirty="0">
                <a:latin typeface="Segoe UI" panose="020B0502040204020203" pitchFamily="34" charset="0"/>
                <a:cs typeface="Segoe UI" panose="020B0502040204020203" pitchFamily="34" charset="0"/>
              </a:rPr>
              <a:t> التي يتعرض لها التعليم اليوم في </a:t>
            </a:r>
            <a:r>
              <a:rPr lang="ar-JO" b="0" i="0" u="none" strike="noStrike" baseline="0" dirty="0">
                <a:latin typeface="Segoe UI" panose="020B0502040204020203" pitchFamily="34" charset="0"/>
                <a:cs typeface="Segoe UI" panose="020B0502040204020203" pitchFamily="34" charset="0"/>
              </a:rPr>
              <a:t>الوطن العربي فنحن بحاجة إلى التشاركية بين الجهات الرسمية وغير الرسمية لتحقيق أهداف التعليم.</a:t>
            </a:r>
            <a:endParaRPr lang="ar-YE" b="0" i="0" u="none" strike="noStrike" baseline="0" dirty="0">
              <a:latin typeface="Segoe UI" panose="020B0502040204020203" pitchFamily="34" charset="0"/>
              <a:cs typeface="Segoe UI" panose="020B0502040204020203" pitchFamily="34" charset="0"/>
            </a:endParaRPr>
          </a:p>
        </p:txBody>
      </p:sp>
      <p:pic>
        <p:nvPicPr>
          <p:cNvPr id="12" name="Graphic 21">
            <a:extLst>
              <a:ext uri="{FF2B5EF4-FFF2-40B4-BE49-F238E27FC236}">
                <a16:creationId xmlns:a16="http://schemas.microsoft.com/office/drawing/2014/main" xmlns="" id="{3E5E107B-668A-6841-F0F1-6292B02CAAE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89918" y="110071"/>
            <a:ext cx="2591822" cy="1210204"/>
          </a:xfrm>
          <a:prstGeom prst="rect">
            <a:avLst/>
          </a:prstGeom>
        </p:spPr>
      </p:pic>
    </p:spTree>
    <p:custDataLst>
      <p:tags r:id="rId1"/>
    </p:custDataLst>
    <p:extLst>
      <p:ext uri="{BB962C8B-B14F-4D97-AF65-F5344CB8AC3E}">
        <p14:creationId xmlns:p14="http://schemas.microsoft.com/office/powerpoint/2010/main" val="1104281993"/>
      </p:ext>
    </p:extLst>
  </p:cSld>
  <p:clrMapOvr>
    <a:masterClrMapping/>
  </p:clrMapOvr>
  <mc:AlternateContent xmlns:mc="http://schemas.openxmlformats.org/markup-compatibility/2006" xmlns:p14="http://schemas.microsoft.com/office/powerpoint/2010/main">
    <mc:Choice Requires="p14">
      <p:transition spd="slow" p14:dur="1600" advTm="79921">
        <p14:prism isInverted="1"/>
      </p:transition>
    </mc:Choice>
    <mc:Fallback xmlns="">
      <p:transition spd="slow" advTm="79921">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xmlns="" id="{E5C0B344-A839-D8DB-69B6-AFB87CFDC03D}"/>
              </a:ext>
            </a:extLst>
          </p:cNvPr>
          <p:cNvSpPr/>
          <p:nvPr/>
        </p:nvSpPr>
        <p:spPr>
          <a:xfrm>
            <a:off x="707415" y="1320275"/>
            <a:ext cx="10928576" cy="4631741"/>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1600" dirty="0">
              <a:latin typeface="Segoe UI" panose="020B0502040204020203" pitchFamily="34" charset="0"/>
              <a:cs typeface="Segoe UI" panose="020B0502040204020203" pitchFamily="34" charset="0"/>
            </a:endParaRPr>
          </a:p>
        </p:txBody>
      </p:sp>
      <p:sp>
        <p:nvSpPr>
          <p:cNvPr id="9" name="TextBox 8">
            <a:extLst>
              <a:ext uri="{FF2B5EF4-FFF2-40B4-BE49-F238E27FC236}">
                <a16:creationId xmlns:a16="http://schemas.microsoft.com/office/drawing/2014/main" xmlns="" id="{25760A6C-566F-B7E3-1EEE-CB29F0CF0113}"/>
              </a:ext>
            </a:extLst>
          </p:cNvPr>
          <p:cNvSpPr txBox="1"/>
          <p:nvPr/>
        </p:nvSpPr>
        <p:spPr>
          <a:xfrm>
            <a:off x="4129316" y="1396421"/>
            <a:ext cx="4084773" cy="461665"/>
          </a:xfrm>
          <a:prstGeom prst="rect">
            <a:avLst/>
          </a:prstGeom>
          <a:noFill/>
        </p:spPr>
        <p:txBody>
          <a:bodyPr wrap="none" rtlCol="0">
            <a:spAutoFit/>
          </a:bodyPr>
          <a:lstStyle/>
          <a:p>
            <a:r>
              <a:rPr lang="ar-JO" sz="2400" b="1" dirty="0">
                <a:solidFill>
                  <a:srgbClr val="00B0F0"/>
                </a:solidFill>
                <a:latin typeface="Alexandria" pitchFamily="2" charset="-78"/>
                <a:cs typeface="Alexandria" pitchFamily="2" charset="-78"/>
              </a:rPr>
              <a:t>نتاجات المحاضرة السادسة</a:t>
            </a:r>
            <a:endParaRPr lang="ar-JO" altLang="en-US" sz="2400" b="1" dirty="0">
              <a:solidFill>
                <a:srgbClr val="00B0F0"/>
              </a:solidFill>
              <a:latin typeface="Alexandria" pitchFamily="2" charset="-78"/>
              <a:cs typeface="Alexandria" pitchFamily="2" charset="-78"/>
            </a:endParaRPr>
          </a:p>
        </p:txBody>
      </p:sp>
      <p:graphicFrame>
        <p:nvGraphicFramePr>
          <p:cNvPr id="5" name="Diagram 4">
            <a:extLst>
              <a:ext uri="{FF2B5EF4-FFF2-40B4-BE49-F238E27FC236}">
                <a16:creationId xmlns:a16="http://schemas.microsoft.com/office/drawing/2014/main" xmlns="" id="{CA105EE7-C0ED-FC6F-9B58-095ED54354E0}"/>
              </a:ext>
            </a:extLst>
          </p:cNvPr>
          <p:cNvGraphicFramePr/>
          <p:nvPr>
            <p:extLst>
              <p:ext uri="{D42A27DB-BD31-4B8C-83A1-F6EECF244321}">
                <p14:modId xmlns:p14="http://schemas.microsoft.com/office/powerpoint/2010/main" val="2882590064"/>
              </p:ext>
            </p:extLst>
          </p:nvPr>
        </p:nvGraphicFramePr>
        <p:xfrm>
          <a:off x="2005807" y="1934231"/>
          <a:ext cx="8128000" cy="349962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7" name="Graphic 21">
            <a:extLst>
              <a:ext uri="{FF2B5EF4-FFF2-40B4-BE49-F238E27FC236}">
                <a16:creationId xmlns:a16="http://schemas.microsoft.com/office/drawing/2014/main" xmlns="" id="{B79D15C2-924C-7770-0D1E-13748223DF6D}"/>
              </a:ext>
            </a:extLst>
          </p:cNvPr>
          <p:cNvPicPr>
            <a:picLocks noChangeAspect="1"/>
          </p:cNvPicPr>
          <p:nvPr/>
        </p:nvPicPr>
        <p:blipFill rotWithShape="1">
          <a:blip r:embed="rId8"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89918" y="110071"/>
            <a:ext cx="2591822" cy="1210204"/>
          </a:xfrm>
          <a:prstGeom prst="rect">
            <a:avLst/>
          </a:prstGeom>
        </p:spPr>
      </p:pic>
    </p:spTree>
    <p:extLst>
      <p:ext uri="{BB962C8B-B14F-4D97-AF65-F5344CB8AC3E}">
        <p14:creationId xmlns:p14="http://schemas.microsoft.com/office/powerpoint/2010/main" val="2744400770"/>
      </p:ext>
    </p:extLst>
  </p:cSld>
  <p:clrMapOvr>
    <a:masterClrMapping/>
  </p:clrMapOvr>
  <mc:AlternateContent xmlns:mc="http://schemas.openxmlformats.org/markup-compatibility/2006" xmlns:p14="http://schemas.microsoft.com/office/powerpoint/2010/main">
    <mc:Choice Requires="p14">
      <p:transition spd="slow" p14:dur="1600" advTm="123953">
        <p14:prism isInverted="1"/>
      </p:transition>
    </mc:Choice>
    <mc:Fallback xmlns="">
      <p:transition spd="slow" advTm="123953">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xmlns="" id="{C259E7A3-0E45-AAD0-415D-6549CCDBF627}"/>
              </a:ext>
            </a:extLst>
          </p:cNvPr>
          <p:cNvSpPr/>
          <p:nvPr/>
        </p:nvSpPr>
        <p:spPr>
          <a:xfrm>
            <a:off x="707415" y="1320275"/>
            <a:ext cx="10928576" cy="4631741"/>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1600" dirty="0">
              <a:latin typeface="Alexandria" pitchFamily="2" charset="-78"/>
              <a:cs typeface="Alexandria" pitchFamily="2" charset="-78"/>
            </a:endParaRPr>
          </a:p>
        </p:txBody>
      </p:sp>
      <p:sp>
        <p:nvSpPr>
          <p:cNvPr id="8" name="TextBox 7">
            <a:extLst>
              <a:ext uri="{FF2B5EF4-FFF2-40B4-BE49-F238E27FC236}">
                <a16:creationId xmlns:a16="http://schemas.microsoft.com/office/drawing/2014/main" xmlns="" id="{D4CEA5D8-F6B2-7478-E517-50642F83BCBD}"/>
              </a:ext>
            </a:extLst>
          </p:cNvPr>
          <p:cNvSpPr txBox="1"/>
          <p:nvPr/>
        </p:nvSpPr>
        <p:spPr>
          <a:xfrm>
            <a:off x="5461189" y="628174"/>
            <a:ext cx="1657849" cy="461665"/>
          </a:xfrm>
          <a:prstGeom prst="rect">
            <a:avLst/>
          </a:prstGeom>
          <a:noFill/>
        </p:spPr>
        <p:txBody>
          <a:bodyPr wrap="square" rtlCol="0">
            <a:spAutoFit/>
          </a:bodyPr>
          <a:lstStyle/>
          <a:p>
            <a:pPr algn="ctr" rtl="1"/>
            <a:r>
              <a:rPr lang="ar-JO" sz="2400" b="1" dirty="0">
                <a:solidFill>
                  <a:schemeClr val="accent1"/>
                </a:solidFill>
                <a:latin typeface="Alexandria" pitchFamily="2" charset="-78"/>
                <a:cs typeface="Alexandria" pitchFamily="2" charset="-78"/>
              </a:rPr>
              <a:t>المراجع</a:t>
            </a:r>
            <a:endParaRPr lang="en-US" sz="2400" b="1" dirty="0">
              <a:solidFill>
                <a:schemeClr val="accent1"/>
              </a:solidFill>
              <a:latin typeface="Alexandria" pitchFamily="2" charset="-78"/>
              <a:cs typeface="Alexandria" pitchFamily="2" charset="-78"/>
            </a:endParaRPr>
          </a:p>
        </p:txBody>
      </p:sp>
      <p:sp>
        <p:nvSpPr>
          <p:cNvPr id="3" name="TextBox 2">
            <a:extLst>
              <a:ext uri="{FF2B5EF4-FFF2-40B4-BE49-F238E27FC236}">
                <a16:creationId xmlns:a16="http://schemas.microsoft.com/office/drawing/2014/main" xmlns="" id="{425EBF04-BA91-2CBD-7CC2-4EAC1DFA6AE9}"/>
              </a:ext>
            </a:extLst>
          </p:cNvPr>
          <p:cNvSpPr txBox="1"/>
          <p:nvPr/>
        </p:nvSpPr>
        <p:spPr>
          <a:xfrm>
            <a:off x="3098302" y="298370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AE59F4C2-3B93-D8C3-82F1-5DEB3B6A3DF2}"/>
              </a:ext>
            </a:extLst>
          </p:cNvPr>
          <p:cNvSpPr txBox="1"/>
          <p:nvPr/>
        </p:nvSpPr>
        <p:spPr>
          <a:xfrm>
            <a:off x="1075373" y="3228401"/>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a16="http://schemas.microsoft.com/office/drawing/2014/main" xmlns="" id="{DC9CF143-F92C-63B3-D63E-FC85245276B6}"/>
              </a:ext>
            </a:extLst>
          </p:cNvPr>
          <p:cNvSpPr txBox="1"/>
          <p:nvPr/>
        </p:nvSpPr>
        <p:spPr>
          <a:xfrm>
            <a:off x="850081" y="1632990"/>
            <a:ext cx="10491838" cy="4135171"/>
          </a:xfrm>
          <a:prstGeom prst="rect">
            <a:avLst/>
          </a:prstGeom>
          <a:noFill/>
        </p:spPr>
        <p:txBody>
          <a:bodyPr wrap="square" rtlCol="0">
            <a:spAutoFit/>
          </a:bodyPr>
          <a:lstStyle/>
          <a:p>
            <a:pPr marL="361950" algn="r" rtl="1">
              <a:lnSpc>
                <a:spcPts val="2250"/>
              </a:lnSpc>
            </a:pPr>
            <a:r>
              <a:rPr lang="ar-JO" sz="1600" i="0" dirty="0">
                <a:effectLst/>
                <a:latin typeface="Alexandria" pitchFamily="2" charset="-78"/>
                <a:cs typeface="Alexandria" pitchFamily="2" charset="-78"/>
              </a:rPr>
              <a:t>يحيى سعد (2022) مفهوم السياسات التعليمية</a:t>
            </a:r>
          </a:p>
          <a:p>
            <a:pPr marL="361950" rtl="1">
              <a:lnSpc>
                <a:spcPts val="2250"/>
              </a:lnSpc>
            </a:pPr>
            <a:r>
              <a:rPr lang="en-US" sz="1600" kern="100" dirty="0">
                <a:effectLst/>
                <a:latin typeface="Alexandria" pitchFamily="2" charset="-78"/>
                <a:ea typeface="Calibri" panose="020F0502020204030204" pitchFamily="34" charset="0"/>
                <a:cs typeface="Alexandria" pitchFamily="2" charset="-78"/>
                <a:hlinkClick r:id="rId2"/>
              </a:rPr>
              <a:t>https://drasah.com/Description.aspx?id=6303</a:t>
            </a:r>
            <a:endParaRPr lang="ar-JO" sz="1600" kern="100" dirty="0">
              <a:effectLst/>
              <a:latin typeface="Alexandria" pitchFamily="2" charset="-78"/>
              <a:ea typeface="Calibri" panose="020F0502020204030204" pitchFamily="34" charset="0"/>
              <a:cs typeface="Alexandria" pitchFamily="2" charset="-78"/>
            </a:endParaRPr>
          </a:p>
          <a:p>
            <a:pPr marL="361950" rtl="1">
              <a:lnSpc>
                <a:spcPts val="2250"/>
              </a:lnSpc>
            </a:pPr>
            <a:endParaRPr lang="en-US" sz="1600" kern="100" dirty="0">
              <a:effectLst/>
              <a:latin typeface="Alexandria" pitchFamily="2" charset="-78"/>
              <a:ea typeface="Calibri" panose="020F0502020204030204" pitchFamily="34" charset="0"/>
              <a:cs typeface="Alexandria" pitchFamily="2" charset="-78"/>
            </a:endParaRPr>
          </a:p>
          <a:p>
            <a:pPr algn="r">
              <a:lnSpc>
                <a:spcPct val="115000"/>
              </a:lnSpc>
            </a:pPr>
            <a:r>
              <a:rPr lang="ar-JO" sz="1600" kern="0" dirty="0">
                <a:solidFill>
                  <a:srgbClr val="1F4E79"/>
                </a:solidFill>
                <a:effectLst/>
                <a:latin typeface="Alexandria" pitchFamily="2" charset="-78"/>
                <a:ea typeface="Times New Roman" panose="02020603050405020304" pitchFamily="18" charset="0"/>
                <a:cs typeface="Alexandria" pitchFamily="2" charset="-78"/>
              </a:rPr>
              <a:t>إ</a:t>
            </a:r>
            <a:r>
              <a:rPr lang="ar-JO" sz="1600" dirty="0">
                <a:latin typeface="Alexandria" pitchFamily="2" charset="-78"/>
                <a:cs typeface="Alexandria" pitchFamily="2" charset="-78"/>
              </a:rPr>
              <a:t>يمان زكي ، السياسات التعليمية في المملكة العربية السعودية</a:t>
            </a:r>
          </a:p>
          <a:p>
            <a:pPr>
              <a:lnSpc>
                <a:spcPct val="115000"/>
              </a:lnSpc>
            </a:pPr>
            <a:r>
              <a:rPr lang="ar-JO" sz="1600" b="1" kern="0" dirty="0">
                <a:solidFill>
                  <a:srgbClr val="1F4E79"/>
                </a:solidFill>
                <a:effectLst/>
                <a:latin typeface="Alexandria" pitchFamily="2" charset="-78"/>
                <a:ea typeface="Times New Roman" panose="02020603050405020304" pitchFamily="18" charset="0"/>
                <a:cs typeface="Alexandria" pitchFamily="2" charset="-78"/>
              </a:rPr>
              <a:t> </a:t>
            </a:r>
            <a:r>
              <a:rPr lang="en-US" sz="1600" b="1" kern="0" dirty="0">
                <a:solidFill>
                  <a:srgbClr val="1F4E79"/>
                </a:solidFill>
                <a:effectLst/>
                <a:latin typeface="Alexandria" pitchFamily="2" charset="-78"/>
                <a:ea typeface="Times New Roman" panose="02020603050405020304" pitchFamily="18" charset="0"/>
                <a:cs typeface="Alexandria" pitchFamily="2" charset="-78"/>
                <a:hlinkClick r:id="rId3"/>
              </a:rPr>
              <a:t>https://drive.uqu.edu.sa/_/ezosrah/files</a:t>
            </a:r>
            <a:endParaRPr lang="ar-JO" sz="1600" b="1" kern="0" dirty="0">
              <a:solidFill>
                <a:srgbClr val="1F4E79"/>
              </a:solidFill>
              <a:effectLst/>
              <a:latin typeface="Alexandria" pitchFamily="2" charset="-78"/>
              <a:ea typeface="Times New Roman" panose="02020603050405020304" pitchFamily="18" charset="0"/>
              <a:cs typeface="Alexandria" pitchFamily="2" charset="-78"/>
            </a:endParaRPr>
          </a:p>
          <a:p>
            <a:pPr algn="r">
              <a:lnSpc>
                <a:spcPct val="115000"/>
              </a:lnSpc>
            </a:pPr>
            <a:endParaRPr lang="ar-JO" sz="1600" b="1" dirty="0">
              <a:latin typeface="Alexandria" pitchFamily="2" charset="-78"/>
              <a:cs typeface="Alexandria" pitchFamily="2" charset="-78"/>
            </a:endParaRPr>
          </a:p>
          <a:p>
            <a:pPr marL="342900" marR="0" lvl="0" indent="-342900" algn="just" rtl="1">
              <a:lnSpc>
                <a:spcPts val="2250"/>
              </a:lnSpc>
              <a:spcBef>
                <a:spcPts val="0"/>
              </a:spcBef>
              <a:spcAft>
                <a:spcPts val="0"/>
              </a:spcAft>
              <a:tabLst>
                <a:tab pos="457200" algn="l"/>
              </a:tabLst>
            </a:pPr>
            <a:r>
              <a:rPr lang="ar-SA" sz="1600" dirty="0">
                <a:latin typeface="Alexandria" pitchFamily="2" charset="-78"/>
                <a:cs typeface="Alexandria" pitchFamily="2" charset="-78"/>
              </a:rPr>
              <a:t>السهلي، محمد بن علي بن محمد. (2019). تطوير السياسات التربوية في الجامعات السعودية في ضوء متطلبات القدرة التنافسية "استراتيجية مقترحة</a:t>
            </a:r>
            <a:r>
              <a:rPr lang="en-US" sz="1600" dirty="0">
                <a:latin typeface="Alexandria" pitchFamily="2" charset="-78"/>
                <a:cs typeface="Alexandria" pitchFamily="2" charset="-78"/>
              </a:rPr>
              <a:t>"</a:t>
            </a:r>
            <a:r>
              <a:rPr lang="ar-SA" sz="1600" dirty="0">
                <a:latin typeface="Alexandria" pitchFamily="2" charset="-78"/>
                <a:cs typeface="Alexandria" pitchFamily="2" charset="-78"/>
              </a:rPr>
              <a:t>(رسالة دكتوراه غير منشورة). جامعة الملك سعود</a:t>
            </a:r>
            <a:r>
              <a:rPr lang="ar-SA" sz="1600" dirty="0">
                <a:solidFill>
                  <a:srgbClr val="000000"/>
                </a:solidFill>
                <a:effectLst/>
                <a:latin typeface="Alexandria" pitchFamily="2" charset="-78"/>
                <a:ea typeface="Times New Roman" panose="02020603050405020304" pitchFamily="18" charset="0"/>
                <a:cs typeface="Alexandria" pitchFamily="2" charset="-78"/>
              </a:rPr>
              <a:t>.</a:t>
            </a:r>
            <a:endParaRPr lang="ar-JO" sz="1600" dirty="0">
              <a:solidFill>
                <a:srgbClr val="000000"/>
              </a:solidFill>
              <a:effectLst/>
              <a:latin typeface="Alexandria" pitchFamily="2" charset="-78"/>
              <a:ea typeface="Times New Roman" panose="02020603050405020304" pitchFamily="18" charset="0"/>
              <a:cs typeface="Alexandria" pitchFamily="2" charset="-78"/>
            </a:endParaRPr>
          </a:p>
          <a:p>
            <a:pPr marL="342900" indent="-342900" algn="just" rtl="1">
              <a:lnSpc>
                <a:spcPts val="2250"/>
              </a:lnSpc>
              <a:tabLst>
                <a:tab pos="457200" algn="l"/>
              </a:tabLst>
            </a:pPr>
            <a:r>
              <a:rPr lang="ar-SA" sz="1600" dirty="0">
                <a:latin typeface="Alexandria" pitchFamily="2" charset="-78"/>
                <a:cs typeface="Alexandria" pitchFamily="2" charset="-78"/>
              </a:rPr>
              <a:t>اليافعي، شريفة بنت عبد الله بن علي، أبو زيد، وفاء أحمد، وجمال الدين، نجوى يوسف. (2015). صنع السياسات التعليمية: المفهوم والآليات. عالم التربية، س 16 , (50)، 1 - 27</a:t>
            </a:r>
            <a:r>
              <a:rPr lang="en-US" sz="1600" dirty="0">
                <a:latin typeface="Alexandria" pitchFamily="2" charset="-78"/>
                <a:cs typeface="Alexandria" pitchFamily="2" charset="-78"/>
              </a:rPr>
              <a:t>.</a:t>
            </a:r>
            <a:endParaRPr lang="ar-JO" sz="1600" dirty="0">
              <a:latin typeface="Alexandria" pitchFamily="2" charset="-78"/>
              <a:cs typeface="Alexandria" pitchFamily="2" charset="-78"/>
            </a:endParaRPr>
          </a:p>
          <a:p>
            <a:pPr marL="342900" indent="-342900" algn="just" rtl="1">
              <a:lnSpc>
                <a:spcPts val="2250"/>
              </a:lnSpc>
              <a:tabLst>
                <a:tab pos="457200" algn="l"/>
              </a:tabLst>
            </a:pPr>
            <a:r>
              <a:rPr lang="ar-JO" sz="1600" dirty="0">
                <a:latin typeface="Alexandria" pitchFamily="2" charset="-78"/>
                <a:cs typeface="Alexandria" pitchFamily="2" charset="-78"/>
              </a:rPr>
              <a:t>طارق العفيفي، مكوناتومصادر السياسات التعليمية 20</a:t>
            </a:r>
            <a:r>
              <a:rPr lang="en-US" sz="1600" u="sng" kern="0" dirty="0">
                <a:ln w="10160" cap="flat" cmpd="sng" algn="ctr">
                  <a:solidFill>
                    <a:srgbClr val="5B9BD5"/>
                  </a:solidFill>
                  <a:prstDash val="solid"/>
                  <a:round/>
                </a:ln>
                <a:noFill/>
                <a:effectLst>
                  <a:outerShdw blurRad="38100" dist="22860" dir="5400000" algn="tl">
                    <a:srgbClr val="000000">
                      <a:alpha val="30000"/>
                    </a:srgbClr>
                  </a:outerShdw>
                </a:effectLst>
                <a:latin typeface="Alexandria" pitchFamily="2" charset="-78"/>
                <a:ea typeface="Times New Roman" panose="02020603050405020304" pitchFamily="18" charset="0"/>
                <a:cs typeface="Alexandria" pitchFamily="2" charset="-78"/>
                <a:hlinkClick r:id="rId4"/>
              </a:rPr>
              <a:t>https://drasah.com/Description.aspx?id=6308</a:t>
            </a:r>
            <a:endParaRPr lang="en-US" sz="1600" kern="100" dirty="0">
              <a:effectLst/>
              <a:latin typeface="Alexandria" pitchFamily="2" charset="-78"/>
              <a:ea typeface="Calibri" panose="020F0502020204030204" pitchFamily="34" charset="0"/>
              <a:cs typeface="Alexandria" pitchFamily="2" charset="-78"/>
            </a:endParaRPr>
          </a:p>
          <a:p>
            <a:pPr marL="342900" indent="-342900" algn="just" rtl="1">
              <a:lnSpc>
                <a:spcPts val="2250"/>
              </a:lnSpc>
              <a:tabLst>
                <a:tab pos="457200" algn="l"/>
              </a:tabLst>
            </a:pPr>
            <a:r>
              <a:rPr lang="ar-JO" sz="1600" b="1" dirty="0">
                <a:latin typeface="Alexandria" pitchFamily="2" charset="-78"/>
                <a:cs typeface="Alexandria" pitchFamily="2" charset="-78"/>
              </a:rPr>
              <a:t>22</a:t>
            </a:r>
          </a:p>
          <a:p>
            <a:pPr marL="0" marR="0" algn="r" rtl="1">
              <a:lnSpc>
                <a:spcPct val="107000"/>
              </a:lnSpc>
              <a:spcBef>
                <a:spcPts val="0"/>
              </a:spcBef>
              <a:spcAft>
                <a:spcPts val="0"/>
              </a:spcAft>
            </a:pPr>
            <a:r>
              <a:rPr lang="ar-JO" sz="1600" dirty="0">
                <a:latin typeface="Alexandria" pitchFamily="2" charset="-78"/>
                <a:cs typeface="Alexandria" pitchFamily="2" charset="-78"/>
              </a:rPr>
              <a:t>سالمة الأمام، </a:t>
            </a:r>
            <a:r>
              <a:rPr lang="ar-SA" sz="1600" dirty="0">
                <a:latin typeface="Alexandria" pitchFamily="2" charset="-78"/>
                <a:cs typeface="Alexandria" pitchFamily="2" charset="-78"/>
              </a:rPr>
              <a:t>صنع السياسة التعليمية الجامعية</a:t>
            </a:r>
            <a:r>
              <a:rPr lang="en-US" sz="1600" dirty="0">
                <a:latin typeface="Alexandria" pitchFamily="2" charset="-78"/>
                <a:cs typeface="Alexandria" pitchFamily="2" charset="-78"/>
              </a:rPr>
              <a:t>- </a:t>
            </a:r>
            <a:r>
              <a:rPr lang="ar-SA" sz="1600" dirty="0">
                <a:latin typeface="Alexandria" pitchFamily="2" charset="-78"/>
                <a:cs typeface="Alexandria" pitchFamily="2" charset="-78"/>
              </a:rPr>
              <a:t>دراسة مقارنة بين الجزائر ومصر</a:t>
            </a:r>
            <a:r>
              <a:rPr lang="ar-JO" sz="1600" dirty="0">
                <a:latin typeface="Alexandria" pitchFamily="2" charset="-78"/>
                <a:cs typeface="Alexandria" pitchFamily="2" charset="-78"/>
              </a:rPr>
              <a:t> (1990-2010)</a:t>
            </a:r>
            <a:endParaRPr lang="en-US" sz="1600" dirty="0">
              <a:latin typeface="Alexandria" pitchFamily="2" charset="-78"/>
              <a:cs typeface="Alexandria" pitchFamily="2" charset="-78"/>
            </a:endParaRPr>
          </a:p>
          <a:p>
            <a:pPr marL="342900" marR="0" lvl="0" indent="-342900" algn="just" rtl="1">
              <a:lnSpc>
                <a:spcPts val="2250"/>
              </a:lnSpc>
              <a:spcBef>
                <a:spcPts val="0"/>
              </a:spcBef>
              <a:spcAft>
                <a:spcPts val="0"/>
              </a:spcAft>
              <a:tabLst>
                <a:tab pos="457200" algn="l"/>
              </a:tabLst>
            </a:pPr>
            <a:endParaRPr lang="en-US" sz="1800" dirty="0">
              <a:effectLst/>
              <a:latin typeface="Times New Roman" panose="02020603050405020304" pitchFamily="18" charset="0"/>
              <a:ea typeface="Times New Roman" panose="02020603050405020304" pitchFamily="18" charset="0"/>
            </a:endParaRPr>
          </a:p>
        </p:txBody>
      </p:sp>
      <p:pic>
        <p:nvPicPr>
          <p:cNvPr id="10" name="Graphic 21">
            <a:extLst>
              <a:ext uri="{FF2B5EF4-FFF2-40B4-BE49-F238E27FC236}">
                <a16:creationId xmlns:a16="http://schemas.microsoft.com/office/drawing/2014/main" xmlns="" id="{540EF7F3-9C56-7FFD-BB3D-599D357419C0}"/>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89918" y="110071"/>
            <a:ext cx="2591822" cy="1210204"/>
          </a:xfrm>
          <a:prstGeom prst="rect">
            <a:avLst/>
          </a:prstGeom>
        </p:spPr>
      </p:pic>
    </p:spTree>
    <p:extLst>
      <p:ext uri="{BB962C8B-B14F-4D97-AF65-F5344CB8AC3E}">
        <p14:creationId xmlns:p14="http://schemas.microsoft.com/office/powerpoint/2010/main" val="3261152654"/>
      </p:ext>
    </p:extLst>
  </p:cSld>
  <p:clrMapOvr>
    <a:masterClrMapping/>
  </p:clrMapOvr>
  <mc:AlternateContent xmlns:mc="http://schemas.openxmlformats.org/markup-compatibility/2006" xmlns:p14="http://schemas.microsoft.com/office/powerpoint/2010/main">
    <mc:Choice Requires="p14">
      <p:transition spd="slow" p14:dur="1600" advTm="81269">
        <p14:prism isInverted="1"/>
      </p:transition>
    </mc:Choice>
    <mc:Fallback xmlns="">
      <p:transition spd="slow" advTm="81269">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xmlns="" id="{DCF444B1-0DB2-4F43-2B8B-42E0878DA29B}"/>
              </a:ext>
            </a:extLst>
          </p:cNvPr>
          <p:cNvSpPr/>
          <p:nvPr/>
        </p:nvSpPr>
        <p:spPr>
          <a:xfrm>
            <a:off x="707415" y="1320275"/>
            <a:ext cx="11035004" cy="4877920"/>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1600" dirty="0">
              <a:latin typeface="Alexandria" pitchFamily="2" charset="-78"/>
              <a:cs typeface="Alexandria" pitchFamily="2" charset="-78"/>
            </a:endParaRPr>
          </a:p>
        </p:txBody>
      </p:sp>
      <p:sp>
        <p:nvSpPr>
          <p:cNvPr id="5" name="Rectangle: Top Corners Rounded 4">
            <a:extLst>
              <a:ext uri="{FF2B5EF4-FFF2-40B4-BE49-F238E27FC236}">
                <a16:creationId xmlns:a16="http://schemas.microsoft.com/office/drawing/2014/main" xmlns="" id="{F2D42662-C5D0-F3A7-5605-96279B152853}"/>
              </a:ext>
            </a:extLst>
          </p:cNvPr>
          <p:cNvSpPr/>
          <p:nvPr/>
        </p:nvSpPr>
        <p:spPr>
          <a:xfrm>
            <a:off x="6430296" y="1273183"/>
            <a:ext cx="5312123" cy="4925012"/>
          </a:xfrm>
          <a:prstGeom prst="round2SameRect">
            <a:avLst/>
          </a:prstGeom>
          <a:solidFill>
            <a:schemeClr val="bg1"/>
          </a:solidFill>
          <a:ln w="285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r">
              <a:lnSpc>
                <a:spcPct val="115000"/>
              </a:lnSpc>
            </a:pPr>
            <a:r>
              <a:rPr lang="ar-SA" sz="2000" dirty="0">
                <a:solidFill>
                  <a:srgbClr val="000000"/>
                </a:solidFill>
                <a:effectLst/>
                <a:ea typeface="Times New Roman" panose="02020603050405020304" pitchFamily="18" charset="0"/>
                <a:cs typeface="Simplified Arabic" panose="02020603050405020304" pitchFamily="18" charset="-78"/>
              </a:rPr>
              <a:t>الحسين, أحمد (2002). </a:t>
            </a:r>
            <a:r>
              <a:rPr lang="ar-SA" sz="2000" b="1" dirty="0">
                <a:solidFill>
                  <a:srgbClr val="000000"/>
                </a:solidFill>
                <a:effectLst/>
                <a:ea typeface="Times New Roman" panose="02020603050405020304" pitchFamily="18" charset="0"/>
                <a:cs typeface="Simplified Arabic" panose="02020603050405020304" pitchFamily="18" charset="-78"/>
              </a:rPr>
              <a:t>مدخل إلى تحليل السياسات العامة</a:t>
            </a:r>
            <a:r>
              <a:rPr lang="ar-SA" sz="2000" dirty="0">
                <a:solidFill>
                  <a:srgbClr val="000000"/>
                </a:solidFill>
                <a:effectLst/>
                <a:ea typeface="Times New Roman" panose="02020603050405020304" pitchFamily="18" charset="0"/>
                <a:cs typeface="Simplified Arabic" panose="02020603050405020304" pitchFamily="18" charset="-78"/>
              </a:rPr>
              <a:t>، المركز العلمي للدراسات السياسية.</a:t>
            </a:r>
            <a:endParaRPr lang="en-US" sz="2000" dirty="0"/>
          </a:p>
          <a:p>
            <a:pPr marL="0" marR="0" algn="r">
              <a:lnSpc>
                <a:spcPct val="115000"/>
              </a:lnSpc>
              <a:spcBef>
                <a:spcPts val="0"/>
              </a:spcBef>
              <a:spcAft>
                <a:spcPts val="0"/>
              </a:spcAft>
            </a:pPr>
            <a:endParaRPr lang="ar-JO" sz="1800" dirty="0">
              <a:solidFill>
                <a:srgbClr val="000000"/>
              </a:solidFill>
              <a:effectLst/>
              <a:latin typeface="Simplified Arabic" panose="02020603050405020304" pitchFamily="18" charset="-78"/>
              <a:ea typeface="Times New Roman" panose="02020603050405020304" pitchFamily="18" charset="0"/>
              <a:cs typeface="Times New Roman" panose="02020603050405020304" pitchFamily="18" charset="0"/>
            </a:endParaRPr>
          </a:p>
          <a:p>
            <a:pPr marL="0" marR="0" algn="just">
              <a:lnSpc>
                <a:spcPct val="115000"/>
              </a:lnSpc>
              <a:spcBef>
                <a:spcPts val="0"/>
              </a:spcBef>
              <a:spcAft>
                <a:spcPts val="0"/>
              </a:spcAft>
            </a:pPr>
            <a:endParaRPr lang="ar-JO" dirty="0">
              <a:solidFill>
                <a:srgbClr val="000000"/>
              </a:solidFill>
              <a:latin typeface="Simplified Arabic" panose="02020603050405020304" pitchFamily="18" charset="-78"/>
              <a:ea typeface="Times New Roman" panose="02020603050405020304" pitchFamily="18" charset="0"/>
              <a:cs typeface="Times New Roman" panose="02020603050405020304" pitchFamily="18" charset="0"/>
            </a:endParaRPr>
          </a:p>
          <a:p>
            <a:pPr marL="0" marR="0" algn="just">
              <a:lnSpc>
                <a:spcPct val="115000"/>
              </a:lnSpc>
              <a:spcBef>
                <a:spcPts val="0"/>
              </a:spcBef>
              <a:spcAft>
                <a:spcPts val="0"/>
              </a:spcAft>
            </a:pPr>
            <a:r>
              <a:rPr lang="en-GB" sz="1800" dirty="0" err="1">
                <a:solidFill>
                  <a:srgbClr val="000000"/>
                </a:solidFill>
                <a:effectLst/>
                <a:latin typeface="Rockwell Condensed" panose="02060603050405020104" pitchFamily="18" charset="0"/>
                <a:ea typeface="Times New Roman" panose="02020603050405020304" pitchFamily="18" charset="0"/>
                <a:cs typeface="Times New Roman" panose="02020603050405020304" pitchFamily="18" charset="0"/>
              </a:rPr>
              <a:t>Tagler</a:t>
            </a:r>
            <a:r>
              <a:rPr lang="en-GB" sz="1800" dirty="0">
                <a:solidFill>
                  <a:srgbClr val="000000"/>
                </a:solidFill>
                <a:effectLst/>
                <a:latin typeface="Rockwell Condensed" panose="02060603050405020104" pitchFamily="18" charset="0"/>
                <a:ea typeface="Times New Roman" panose="02020603050405020304" pitchFamily="18" charset="0"/>
                <a:cs typeface="Times New Roman" panose="02020603050405020304" pitchFamily="18" charset="0"/>
              </a:rPr>
              <a:t>, Sandra (1997) Educational Policy and Politics of Change, New fetter lane, England</a:t>
            </a:r>
            <a:r>
              <a:rPr lang="en-GB" sz="1800" dirty="0">
                <a:solidFill>
                  <a:srgbClr val="000000"/>
                </a:solidFill>
                <a:effectLst/>
                <a:latin typeface="Simplified Arabic" panose="02020603050405020304" pitchFamily="18" charset="-78"/>
                <a:ea typeface="Times New Roman" panose="02020603050405020304" pitchFamily="18" charset="0"/>
                <a:cs typeface="Times New Roman" panose="02020603050405020304" pitchFamily="18" charset="0"/>
              </a:rPr>
              <a:t>.</a:t>
            </a:r>
            <a:endParaRPr lang="ar-JO" sz="1800" dirty="0">
              <a:solidFill>
                <a:srgbClr val="000000"/>
              </a:solidFill>
              <a:effectLst/>
              <a:latin typeface="Simplified Arabic" panose="02020603050405020304" pitchFamily="18" charset="-78"/>
              <a:ea typeface="Times New Roman" panose="02020603050405020304" pitchFamily="18" charset="0"/>
              <a:cs typeface="Times New Roman" panose="02020603050405020304" pitchFamily="18" charset="0"/>
            </a:endParaRPr>
          </a:p>
          <a:p>
            <a:pPr marL="0" marR="0" algn="just">
              <a:lnSpc>
                <a:spcPct val="115000"/>
              </a:lnSpc>
              <a:spcBef>
                <a:spcPts val="0"/>
              </a:spcBef>
              <a:spcAft>
                <a:spcPts val="0"/>
              </a:spcAft>
            </a:pPr>
            <a:endParaRPr lang="ar-JO" dirty="0">
              <a:solidFill>
                <a:srgbClr val="000000"/>
              </a:solidFill>
              <a:latin typeface="Simplified Arabic" panose="02020603050405020304" pitchFamily="18" charset="-78"/>
              <a:ea typeface="Times New Roman" panose="02020603050405020304" pitchFamily="18" charset="0"/>
              <a:cs typeface="Times New Roman" panose="02020603050405020304" pitchFamily="18" charset="0"/>
            </a:endParaRPr>
          </a:p>
          <a:p>
            <a:pPr marL="0" marR="0" algn="just">
              <a:lnSpc>
                <a:spcPct val="115000"/>
              </a:lnSpc>
              <a:spcBef>
                <a:spcPts val="0"/>
              </a:spcBef>
              <a:spcAft>
                <a:spcPts val="0"/>
              </a:spcAft>
            </a:pPr>
            <a:endParaRPr lang="en-US" sz="1800" dirty="0">
              <a:effectLst/>
              <a:latin typeface="Arial" panose="020B0604020202020204" pitchFamily="34" charset="0"/>
              <a:ea typeface="Times New Roman" panose="02020603050405020304" pitchFamily="18" charset="0"/>
              <a:cs typeface="Times New Roman" panose="02020603050405020304" pitchFamily="18" charset="0"/>
            </a:endParaRPr>
          </a:p>
        </p:txBody>
      </p:sp>
      <p:sp>
        <p:nvSpPr>
          <p:cNvPr id="15" name="Rectangle: Top Corners Rounded 14">
            <a:extLst>
              <a:ext uri="{FF2B5EF4-FFF2-40B4-BE49-F238E27FC236}">
                <a16:creationId xmlns:a16="http://schemas.microsoft.com/office/drawing/2014/main" xmlns="" id="{3DC374E1-6AE2-24D8-536E-D71A408C19A5}"/>
              </a:ext>
            </a:extLst>
          </p:cNvPr>
          <p:cNvSpPr/>
          <p:nvPr/>
        </p:nvSpPr>
        <p:spPr>
          <a:xfrm>
            <a:off x="629826" y="1273183"/>
            <a:ext cx="5312123" cy="4925012"/>
          </a:xfrm>
          <a:prstGeom prst="round2SameRect">
            <a:avLst/>
          </a:prstGeom>
          <a:solidFill>
            <a:schemeClr val="bg1"/>
          </a:solidFill>
          <a:ln w="285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algn="just">
              <a:lnSpc>
                <a:spcPct val="115000"/>
              </a:lnSpc>
              <a:spcBef>
                <a:spcPts val="0"/>
              </a:spcBef>
              <a:spcAft>
                <a:spcPts val="0"/>
              </a:spcAft>
            </a:pPr>
            <a:endParaRPr lang="en-US" dirty="0"/>
          </a:p>
        </p:txBody>
      </p:sp>
      <p:pic>
        <p:nvPicPr>
          <p:cNvPr id="3" name="Picture 2">
            <a:extLst>
              <a:ext uri="{FF2B5EF4-FFF2-40B4-BE49-F238E27FC236}">
                <a16:creationId xmlns:a16="http://schemas.microsoft.com/office/drawing/2014/main" xmlns="" id="{854B2E32-5264-6086-5062-6091993C7B9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59247" y="1503879"/>
            <a:ext cx="4508923" cy="4037308"/>
          </a:xfrm>
          <a:prstGeom prst="rect">
            <a:avLst/>
          </a:prstGeom>
        </p:spPr>
      </p:pic>
    </p:spTree>
    <p:extLst>
      <p:ext uri="{BB962C8B-B14F-4D97-AF65-F5344CB8AC3E}">
        <p14:creationId xmlns:p14="http://schemas.microsoft.com/office/powerpoint/2010/main" val="644688886"/>
      </p:ext>
    </p:extLst>
  </p:cSld>
  <p:clrMapOvr>
    <a:masterClrMapping/>
  </p:clrMapOvr>
  <mc:AlternateContent xmlns:mc="http://schemas.openxmlformats.org/markup-compatibility/2006" xmlns:p14="http://schemas.microsoft.com/office/powerpoint/2010/main">
    <mc:Choice Requires="p14">
      <p:transition spd="slow" p14:dur="1600" advTm="19191">
        <p14:prism isInverted="1"/>
      </p:transition>
    </mc:Choice>
    <mc:Fallback xmlns="">
      <p:transition spd="slow" advTm="19191">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TextBox 9"/>
          <p:cNvSpPr txBox="1"/>
          <p:nvPr/>
        </p:nvSpPr>
        <p:spPr>
          <a:xfrm>
            <a:off x="1097456" y="5392105"/>
            <a:ext cx="4524565" cy="923330"/>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p:cNvSpPr/>
          <p:nvPr/>
        </p:nvSpPr>
        <p:spPr>
          <a:xfrm rot="5400000" flipV="1">
            <a:off x="-1800333" y="3690068"/>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ar-JO" sz="1800" b="0" i="0" u="none" strike="noStrike" kern="1200" cap="none" spc="0" normalizeH="0" baseline="0" noProof="0" dirty="0">
                <a:ln>
                  <a:noFill/>
                </a:ln>
                <a:solidFill>
                  <a:prstClr val="white"/>
                </a:solidFill>
                <a:effectLst/>
                <a:uLnTx/>
                <a:uFillTx/>
                <a:latin typeface="Alexandria SemiBold" pitchFamily="2" charset="-78"/>
                <a:ea typeface="+mn-ea"/>
                <a:cs typeface="Alexandria SemiBold" pitchFamily="2" charset="-78"/>
              </a:rPr>
              <a:t>سياسات التعليم</a:t>
            </a:r>
            <a:endParaRPr kumimoji="0" lang="id-ID" sz="1800" b="0" i="0" u="none" strike="noStrike" kern="1200" cap="none" spc="0" normalizeH="0" baseline="0" noProof="0" dirty="0">
              <a:ln>
                <a:noFill/>
              </a:ln>
              <a:solidFill>
                <a:prstClr val="white"/>
              </a:solidFill>
              <a:effectLst/>
              <a:uLnTx/>
              <a:uFillTx/>
              <a:latin typeface="Alexandria SemiBold" pitchFamily="2" charset="-78"/>
              <a:ea typeface="+mn-ea"/>
              <a:cs typeface="Alexandria SemiBold" pitchFamily="2" charset="-78"/>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38142"/>
          </a:xfrm>
          <a:prstGeom prst="rect">
            <a:avLst/>
          </a:prstGeom>
        </p:spPr>
      </p:pic>
      <p:pic>
        <p:nvPicPr>
          <p:cNvPr id="3" name="Picture 2">
            <a:extLst>
              <a:ext uri="{FF2B5EF4-FFF2-40B4-BE49-F238E27FC236}">
                <a16:creationId xmlns:a16="http://schemas.microsoft.com/office/drawing/2014/main" xmlns="" id="{87210E87-07E0-21E8-48CD-D5CA2E58A415}"/>
              </a:ext>
            </a:extLst>
          </p:cNvPr>
          <p:cNvPicPr>
            <a:picLocks noChangeAspect="1"/>
          </p:cNvPicPr>
          <p:nvPr/>
        </p:nvPicPr>
        <p:blipFill>
          <a:blip r:embed="rId6"/>
          <a:stretch>
            <a:fillRect/>
          </a:stretch>
        </p:blipFill>
        <p:spPr>
          <a:xfrm>
            <a:off x="4571868" y="2572438"/>
            <a:ext cx="3048264" cy="1713124"/>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67527"/>
    </mc:Choice>
    <mc:Fallback xmlns="">
      <p:transition spd="slow" advTm="67527"/>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IMING" val="|5.1"/>
</p:tagLst>
</file>

<file path=ppt/theme/theme1.xml><?xml version="1.0" encoding="utf-8"?>
<a:theme xmlns:a="http://schemas.openxmlformats.org/drawingml/2006/main" name="Theme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eme2" id="{00103D78-D772-44F3-9D19-CB36A24561A5}" vid="{FA943841-DE5C-4569-82FF-0B5A89EA0555}"/>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72fdf276c93115d6eb6a9ae39e44b9c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201e3470885003e0f21af8e364f037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6ED91ADC-78C8-444D-A6E0-C1E38C7CAE6A}">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2.xml><?xml version="1.0" encoding="utf-8"?>
<ds:datastoreItem xmlns:ds="http://schemas.openxmlformats.org/officeDocument/2006/customXml" ds:itemID="{F0862D22-82AD-4910-90C6-D08691A9DE29}">
  <ds:schemaRefs>
    <ds:schemaRef ds:uri="http://schemas.microsoft.com/sharepoint/v3/contenttype/forms"/>
  </ds:schemaRefs>
</ds:datastoreItem>
</file>

<file path=customXml/itemProps3.xml><?xml version="1.0" encoding="utf-8"?>
<ds:datastoreItem xmlns:ds="http://schemas.openxmlformats.org/officeDocument/2006/customXml" ds:itemID="{80561A1E-C167-4121-93F2-5AA26958907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Theme2</Template>
  <TotalTime>6314</TotalTime>
  <Words>2903</Words>
  <Application>Microsoft Office PowerPoint</Application>
  <PresentationFormat>Widescreen</PresentationFormat>
  <Paragraphs>209</Paragraphs>
  <Slides>41</Slides>
  <Notes>6</Notes>
  <HiddenSlides>0</HiddenSlides>
  <MMClips>0</MMClips>
  <ScaleCrop>false</ScaleCrop>
  <HeadingPairs>
    <vt:vector size="6" baseType="variant">
      <vt:variant>
        <vt:lpstr>Fonts Used</vt:lpstr>
      </vt:variant>
      <vt:variant>
        <vt:i4>14</vt:i4>
      </vt:variant>
      <vt:variant>
        <vt:lpstr>Theme</vt:lpstr>
      </vt:variant>
      <vt:variant>
        <vt:i4>1</vt:i4>
      </vt:variant>
      <vt:variant>
        <vt:lpstr>Slide Titles</vt:lpstr>
      </vt:variant>
      <vt:variant>
        <vt:i4>41</vt:i4>
      </vt:variant>
    </vt:vector>
  </HeadingPairs>
  <TitlesOfParts>
    <vt:vector size="56" baseType="lpstr">
      <vt:lpstr>Alexandria</vt:lpstr>
      <vt:lpstr>Alexandria Black</vt:lpstr>
      <vt:lpstr>Alexandria SemiBold</vt:lpstr>
      <vt:lpstr>Arial</vt:lpstr>
      <vt:lpstr>Calibri</vt:lpstr>
      <vt:lpstr>Calibri Light</vt:lpstr>
      <vt:lpstr>IBM Plex Sans Arabic</vt:lpstr>
      <vt:lpstr>Rockwell Condensed</vt:lpstr>
      <vt:lpstr>Segoe UI</vt:lpstr>
      <vt:lpstr>Simplified Arabic</vt:lpstr>
      <vt:lpstr>Times New Roman</vt:lpstr>
      <vt:lpstr>Traditional Arabic</vt:lpstr>
      <vt:lpstr>TraditionalArabic</vt:lpstr>
      <vt:lpstr>Wingdings</vt:lpstr>
      <vt:lpstr>Theme2</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moh-b-2013@live.com</cp:lastModifiedBy>
  <cp:revision>802</cp:revision>
  <dcterms:created xsi:type="dcterms:W3CDTF">2023-04-29T09:08:23Z</dcterms:created>
  <dcterms:modified xsi:type="dcterms:W3CDTF">2026-03-04T12:16:34Z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