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271" r:id="rId7"/>
    <p:sldId id="518" r:id="rId8"/>
    <p:sldId id="497" r:id="rId9"/>
    <p:sldId id="519" r:id="rId10"/>
    <p:sldId id="498" r:id="rId11"/>
    <p:sldId id="499" r:id="rId12"/>
    <p:sldId id="501" r:id="rId13"/>
    <p:sldId id="503" r:id="rId14"/>
    <p:sldId id="504" r:id="rId15"/>
    <p:sldId id="505" r:id="rId16"/>
    <p:sldId id="520" r:id="rId17"/>
    <p:sldId id="521" r:id="rId18"/>
    <p:sldId id="496" r:id="rId19"/>
    <p:sldId id="522" r:id="rId20"/>
    <p:sldId id="523" r:id="rId21"/>
    <p:sldId id="524" r:id="rId22"/>
    <p:sldId id="525" r:id="rId23"/>
    <p:sldId id="526" r:id="rId24"/>
    <p:sldId id="527" r:id="rId25"/>
    <p:sldId id="528" r:id="rId26"/>
    <p:sldId id="529" r:id="rId27"/>
    <p:sldId id="530" r:id="rId28"/>
    <p:sldId id="531" r:id="rId29"/>
    <p:sldId id="532" r:id="rId30"/>
    <p:sldId id="534" r:id="rId31"/>
    <p:sldId id="535" r:id="rId32"/>
    <p:sldId id="536" r:id="rId33"/>
    <p:sldId id="537" r:id="rId34"/>
    <p:sldId id="538" r:id="rId35"/>
    <p:sldId id="539" r:id="rId36"/>
    <p:sldId id="541" r:id="rId37"/>
    <p:sldId id="540" r:id="rId38"/>
    <p:sldId id="542" r:id="rId39"/>
    <p:sldId id="543" r:id="rId40"/>
    <p:sldId id="544" r:id="rId41"/>
    <p:sldId id="545" r:id="rId42"/>
    <p:sldId id="546" r:id="rId43"/>
    <p:sldId id="547" r:id="rId44"/>
    <p:sldId id="548" r:id="rId45"/>
    <p:sldId id="549" r:id="rId46"/>
    <p:sldId id="550"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18"/>
            <p14:sldId id="497"/>
            <p14:sldId id="519"/>
            <p14:sldId id="498"/>
            <p14:sldId id="499"/>
            <p14:sldId id="501"/>
            <p14:sldId id="503"/>
            <p14:sldId id="504"/>
            <p14:sldId id="505"/>
            <p14:sldId id="520"/>
            <p14:sldId id="521"/>
            <p14:sldId id="496"/>
            <p14:sldId id="522"/>
            <p14:sldId id="523"/>
            <p14:sldId id="524"/>
            <p14:sldId id="525"/>
            <p14:sldId id="526"/>
            <p14:sldId id="527"/>
            <p14:sldId id="528"/>
            <p14:sldId id="529"/>
            <p14:sldId id="530"/>
            <p14:sldId id="531"/>
            <p14:sldId id="532"/>
            <p14:sldId id="534"/>
            <p14:sldId id="535"/>
            <p14:sldId id="536"/>
            <p14:sldId id="537"/>
            <p14:sldId id="538"/>
            <p14:sldId id="539"/>
            <p14:sldId id="541"/>
            <p14:sldId id="540"/>
            <p14:sldId id="542"/>
            <p14:sldId id="543"/>
            <p14:sldId id="544"/>
            <p14:sldId id="545"/>
            <p14:sldId id="546"/>
            <p14:sldId id="547"/>
            <p14:sldId id="548"/>
            <p14:sldId id="549"/>
            <p14:sldId id="55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4" d="100"/>
          <a:sy n="84" d="100"/>
        </p:scale>
        <p:origin x="192" y="22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4881170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8539604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5.xml"/><Relationship Id="rId5" Type="http://schemas.openxmlformats.org/officeDocument/2006/relationships/image" Target="../media/image23.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49885" y="3922236"/>
            <a:ext cx="5216525" cy="461665"/>
          </a:xfrm>
          <a:prstGeom prst="rect">
            <a:avLst/>
          </a:prstGeom>
          <a:noFill/>
        </p:spPr>
        <p:txBody>
          <a:bodyPr wrap="square" rtlCol="0">
            <a:spAutoFit/>
          </a:bodyPr>
          <a:lstStyle/>
          <a:p>
            <a:r>
              <a:rPr lang="en-US" sz="2400" b="1" dirty="0">
                <a:solidFill>
                  <a:srgbClr val="00B0F0"/>
                </a:solidFill>
                <a:latin typeface="Alexandria" charset="0"/>
              </a:rPr>
              <a:t>Prepared by Dr. Majid </a:t>
            </a:r>
            <a:r>
              <a:rPr lang="en-US" sz="2400" b="1" dirty="0" err="1">
                <a:solidFill>
                  <a:srgbClr val="00B0F0"/>
                </a:solidFill>
                <a:latin typeface="Alexandria" charset="0"/>
              </a:rPr>
              <a:t>Ghaleb</a:t>
            </a:r>
            <a:endParaRPr lang="en-US" sz="2400" b="1" dirty="0">
              <a:solidFill>
                <a:srgbClr val="00B0F0"/>
              </a:solidFill>
              <a:latin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Introduction lecture </a:t>
            </a:r>
          </a:p>
        </p:txBody>
      </p:sp>
      <p:grpSp>
        <p:nvGrpSpPr>
          <p:cNvPr id="2" name="Group 1">
            <a:extLst>
              <a:ext uri="{FF2B5EF4-FFF2-40B4-BE49-F238E27FC236}">
                <a16:creationId xmlns:a16="http://schemas.microsoft.com/office/drawing/2014/main" xmlns="" id="{EC3F20EC-2941-365A-FF9E-583B148A379D}"/>
              </a:ext>
            </a:extLst>
          </p:cNvPr>
          <p:cNvGrpSpPr/>
          <p:nvPr/>
        </p:nvGrpSpPr>
        <p:grpSpPr>
          <a:xfrm>
            <a:off x="0" y="1629898"/>
            <a:ext cx="5645081" cy="3734493"/>
            <a:chOff x="0" y="1629898"/>
            <a:chExt cx="5645081" cy="3734493"/>
          </a:xfrm>
        </p:grpSpPr>
        <p:sp>
          <p:nvSpPr>
            <p:cNvPr id="31" name="TextBox 30"/>
            <p:cNvSpPr txBox="1"/>
            <p:nvPr/>
          </p:nvSpPr>
          <p:spPr>
            <a:xfrm>
              <a:off x="0" y="1629898"/>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46" name="TextBox 45"/>
            <p:cNvSpPr txBox="1"/>
            <p:nvPr/>
          </p:nvSpPr>
          <p:spPr>
            <a:xfrm>
              <a:off x="530830" y="4718060"/>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0" name="Rectangle: Rounded Corners 9"/>
          <p:cNvSpPr/>
          <p:nvPr/>
        </p:nvSpPr>
        <p:spPr>
          <a:xfrm>
            <a:off x="6235744" y="461884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Introduction </a:t>
            </a:r>
          </a:p>
        </p:txBody>
      </p:sp>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Dr. </a:t>
            </a:r>
            <a:r>
              <a:rPr lang="en-US" sz="2800" b="1" dirty="0">
                <a:solidFill>
                  <a:srgbClr val="00B0F0"/>
                </a:solidFill>
                <a:latin typeface="Alexandria" charset="0"/>
              </a:rPr>
              <a:t>Prepared by Dr. Majid </a:t>
            </a:r>
            <a:r>
              <a:rPr lang="en-US" sz="2800" b="1" dirty="0" err="1">
                <a:solidFill>
                  <a:srgbClr val="00B0F0"/>
                </a:solidFill>
                <a:latin typeface="Alexandria" charset="0"/>
              </a:rPr>
              <a:t>Ghaleb</a:t>
            </a:r>
            <a:endParaRPr lang="en-US" sz="2800" b="1" dirty="0">
              <a:solidFill>
                <a:srgbClr val="00B0F0"/>
              </a:solidFill>
              <a:latin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xmlns="" id="{8AE8819F-2675-8D3D-33A4-CE10ED28D800}"/>
              </a:ext>
            </a:extLst>
          </p:cNvPr>
          <p:cNvGrpSpPr/>
          <p:nvPr/>
        </p:nvGrpSpPr>
        <p:grpSpPr>
          <a:xfrm>
            <a:off x="6235744" y="2564604"/>
            <a:ext cx="5645081" cy="3291652"/>
            <a:chOff x="329269" y="1670467"/>
            <a:chExt cx="5645081" cy="3291652"/>
          </a:xfrm>
        </p:grpSpPr>
        <p:sp>
          <p:nvSpPr>
            <p:cNvPr id="8" name="TextBox 7">
              <a:extLst>
                <a:ext uri="{FF2B5EF4-FFF2-40B4-BE49-F238E27FC236}">
                  <a16:creationId xmlns:a16="http://schemas.microsoft.com/office/drawing/2014/main" xmlns="" id="{444010BA-ED8C-683C-E1D9-5ED4F150AEC7}"/>
                </a:ext>
              </a:extLst>
            </p:cNvPr>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11" name="TextBox 10">
              <a:extLst>
                <a:ext uri="{FF2B5EF4-FFF2-40B4-BE49-F238E27FC236}">
                  <a16:creationId xmlns:a16="http://schemas.microsoft.com/office/drawing/2014/main" xmlns="" id="{B5C79B26-9F0A-4869-4FFE-F32C1BDBEB82}"/>
                </a:ext>
              </a:extLst>
            </p:cNvPr>
            <p:cNvSpPr txBox="1"/>
            <p:nvPr/>
          </p:nvSpPr>
          <p:spPr>
            <a:xfrm>
              <a:off x="365409" y="4315788"/>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352800"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3497136" y="1232987"/>
            <a:ext cx="1844929" cy="646331"/>
          </a:xfrm>
          <a:prstGeom prst="rect">
            <a:avLst/>
          </a:prstGeom>
          <a:noFill/>
        </p:spPr>
        <p:txBody>
          <a:bodyPr wrap="none" rtlCol="0">
            <a:spAutoFit/>
          </a:bodyPr>
          <a:lstStyle/>
          <a:p>
            <a:r>
              <a:rPr lang="en-US" sz="3600" b="1" dirty="0">
                <a:solidFill>
                  <a:schemeClr val="bg1"/>
                </a:solidFill>
                <a:latin typeface="Alexandria" charset="0"/>
              </a:rPr>
              <a:t>AGENDA</a:t>
            </a:r>
            <a:endParaRPr lang="en-US" sz="2800" b="1" dirty="0">
              <a:solidFill>
                <a:schemeClr val="bg1"/>
              </a:solidFill>
              <a:latin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561EF839-6558-8111-2F3B-C6714F2B8CBF}"/>
              </a:ext>
            </a:extLst>
          </p:cNvPr>
          <p:cNvSpPr txBox="1"/>
          <p:nvPr/>
        </p:nvSpPr>
        <p:spPr>
          <a:xfrm>
            <a:off x="1049955" y="2756891"/>
            <a:ext cx="4454638" cy="2543966"/>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Academic Agenda</a:t>
            </a:r>
          </a:p>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Course Objectives</a:t>
            </a:r>
          </a:p>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Course Description</a:t>
            </a:r>
          </a:p>
        </p:txBody>
      </p:sp>
      <p:sp>
        <p:nvSpPr>
          <p:cNvPr id="12" name="TextBox 11">
            <a:extLst>
              <a:ext uri="{FF2B5EF4-FFF2-40B4-BE49-F238E27FC236}">
                <a16:creationId xmlns:a16="http://schemas.microsoft.com/office/drawing/2014/main" xmlns="" id="{CF27C219-41B9-7693-D6AA-92C845237B6D}"/>
              </a:ext>
            </a:extLst>
          </p:cNvPr>
          <p:cNvSpPr txBox="1"/>
          <p:nvPr/>
        </p:nvSpPr>
        <p:spPr>
          <a:xfrm>
            <a:off x="6687409" y="2829591"/>
            <a:ext cx="3945834" cy="1682192"/>
          </a:xfrm>
          <a:prstGeom prst="rect">
            <a:avLst/>
          </a:prstGeom>
          <a:noFill/>
        </p:spPr>
        <p:txBody>
          <a:bodyPr wrap="square">
            <a:spAutoFit/>
          </a:bodyPr>
          <a:lstStyle/>
          <a:p>
            <a:pPr marL="285750" indent="-285750" algn="just">
              <a:lnSpc>
                <a:spcPct val="200000"/>
              </a:lnSpc>
              <a:buFont typeface="Wingdings" panose="05000000000000000000" pitchFamily="2" charset="2"/>
              <a:buChar char="q"/>
              <a:defRPr/>
            </a:pPr>
            <a:r>
              <a:rPr lang="en-US" sz="2800" dirty="0">
                <a:solidFill>
                  <a:srgbClr val="0A1F61"/>
                </a:solidFill>
                <a:latin typeface="Tajawal ExtraBold" panose="00000800000000000000" pitchFamily="2" charset="-78"/>
                <a:cs typeface="Tajawal ExtraBold" panose="00000800000000000000" pitchFamily="2" charset="-78"/>
              </a:rPr>
              <a:t>Learning Outcomes</a:t>
            </a:r>
          </a:p>
          <a:p>
            <a:pPr marL="285750" indent="-285750" algn="just">
              <a:lnSpc>
                <a:spcPct val="200000"/>
              </a:lnSpc>
              <a:buFont typeface="Wingdings" panose="05000000000000000000" pitchFamily="2" charset="2"/>
              <a:buChar char="q"/>
              <a:defRPr/>
            </a:pPr>
            <a:r>
              <a:rPr lang="en-US" sz="2800" dirty="0">
                <a:solidFill>
                  <a:srgbClr val="0A1F61"/>
                </a:solidFill>
                <a:latin typeface="Tajawal ExtraBold" panose="00000800000000000000" pitchFamily="2" charset="-78"/>
                <a:cs typeface="Tajawal ExtraBold" panose="00000800000000000000" pitchFamily="2" charset="-78"/>
              </a:rPr>
              <a:t>Topics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3293695" y="546620"/>
            <a:ext cx="5604610" cy="734018"/>
            <a:chOff x="624740" y="1261450"/>
            <a:chExt cx="5604610" cy="73401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624740" y="128871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a:extLst>
                <a:ext uri="{FF2B5EF4-FFF2-40B4-BE49-F238E27FC236}">
                  <a16:creationId xmlns:a16="http://schemas.microsoft.com/office/drawing/2014/main" xmlns="" id="{8C9C6905-96B6-3DD2-F43C-9F4FB4B473D7}"/>
                </a:ext>
              </a:extLst>
            </p:cNvPr>
            <p:cNvSpPr txBox="1"/>
            <p:nvPr/>
          </p:nvSpPr>
          <p:spPr>
            <a:xfrm>
              <a:off x="1770545" y="1261450"/>
              <a:ext cx="3980064" cy="707886"/>
            </a:xfrm>
            <a:prstGeom prst="rect">
              <a:avLst/>
            </a:prstGeom>
            <a:noFill/>
          </p:spPr>
          <p:txBody>
            <a:bodyPr wrap="none" rtlCol="0">
              <a:spAutoFit/>
            </a:bodyPr>
            <a:lstStyle/>
            <a:p>
              <a:r>
                <a:rPr lang="en-US" sz="4000" b="1" dirty="0">
                  <a:solidFill>
                    <a:schemeClr val="bg1"/>
                  </a:solidFill>
                  <a:latin typeface="Alexandria" charset="0"/>
                </a:rPr>
                <a:t>Academic Agenda</a:t>
              </a:r>
            </a:p>
          </p:txBody>
        </p:sp>
      </p:grpSp>
      <p:pic>
        <p:nvPicPr>
          <p:cNvPr id="8" name="Picture 7">
            <a:extLst>
              <a:ext uri="{FF2B5EF4-FFF2-40B4-BE49-F238E27FC236}">
                <a16:creationId xmlns:a16="http://schemas.microsoft.com/office/drawing/2014/main" xmlns="" id="{B298C193-85AA-53DE-35AE-4D33171B25E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10483" y="1400175"/>
            <a:ext cx="5457825" cy="5457825"/>
          </a:xfrm>
          <a:prstGeom prst="rect">
            <a:avLst/>
          </a:prstGeom>
        </p:spPr>
      </p:pic>
    </p:spTree>
    <p:extLst>
      <p:ext uri="{BB962C8B-B14F-4D97-AF65-F5344CB8AC3E}">
        <p14:creationId xmlns:p14="http://schemas.microsoft.com/office/powerpoint/2010/main" val="4473511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67865" y="568644"/>
            <a:ext cx="5604610" cy="734018"/>
            <a:chOff x="624740" y="1261450"/>
            <a:chExt cx="5604610" cy="73401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624740" y="128871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a:extLst>
                <a:ext uri="{FF2B5EF4-FFF2-40B4-BE49-F238E27FC236}">
                  <a16:creationId xmlns:a16="http://schemas.microsoft.com/office/drawing/2014/main" xmlns="" id="{8C9C6905-96B6-3DD2-F43C-9F4FB4B473D7}"/>
                </a:ext>
              </a:extLst>
            </p:cNvPr>
            <p:cNvSpPr txBox="1"/>
            <p:nvPr/>
          </p:nvSpPr>
          <p:spPr>
            <a:xfrm>
              <a:off x="1770545" y="1261450"/>
              <a:ext cx="3980064" cy="707886"/>
            </a:xfrm>
            <a:prstGeom prst="rect">
              <a:avLst/>
            </a:prstGeom>
            <a:noFill/>
          </p:spPr>
          <p:txBody>
            <a:bodyPr wrap="none" rtlCol="0">
              <a:spAutoFit/>
            </a:bodyPr>
            <a:lstStyle/>
            <a:p>
              <a:r>
                <a:rPr lang="en-US" sz="4000" b="1" dirty="0">
                  <a:solidFill>
                    <a:schemeClr val="bg1"/>
                  </a:solidFill>
                  <a:latin typeface="Alexandria" charset="0"/>
                </a:rPr>
                <a:t>Academic Agenda</a:t>
              </a:r>
            </a:p>
          </p:txBody>
        </p:sp>
      </p:grpSp>
      <p:pic>
        <p:nvPicPr>
          <p:cNvPr id="12" name="Picture 11">
            <a:extLst>
              <a:ext uri="{FF2B5EF4-FFF2-40B4-BE49-F238E27FC236}">
                <a16:creationId xmlns:a16="http://schemas.microsoft.com/office/drawing/2014/main" xmlns="" id="{0CB7FCCA-8BD4-03CA-C9D2-73EE3212B06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42528" y="1362802"/>
            <a:ext cx="5415672" cy="5415672"/>
          </a:xfrm>
          <a:prstGeom prst="rect">
            <a:avLst/>
          </a:prstGeom>
        </p:spPr>
      </p:pic>
    </p:spTree>
    <p:extLst>
      <p:ext uri="{BB962C8B-B14F-4D97-AF65-F5344CB8AC3E}">
        <p14:creationId xmlns:p14="http://schemas.microsoft.com/office/powerpoint/2010/main" val="9698088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151665" y="6262093"/>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67865" y="568644"/>
            <a:ext cx="5604610" cy="734018"/>
            <a:chOff x="624740" y="1261450"/>
            <a:chExt cx="5604610" cy="73401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624740" y="128871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a:extLst>
                <a:ext uri="{FF2B5EF4-FFF2-40B4-BE49-F238E27FC236}">
                  <a16:creationId xmlns:a16="http://schemas.microsoft.com/office/drawing/2014/main" xmlns="" id="{8C9C6905-96B6-3DD2-F43C-9F4FB4B473D7}"/>
                </a:ext>
              </a:extLst>
            </p:cNvPr>
            <p:cNvSpPr txBox="1"/>
            <p:nvPr/>
          </p:nvSpPr>
          <p:spPr>
            <a:xfrm>
              <a:off x="1770545" y="1261450"/>
              <a:ext cx="3980064" cy="707886"/>
            </a:xfrm>
            <a:prstGeom prst="rect">
              <a:avLst/>
            </a:prstGeom>
            <a:noFill/>
          </p:spPr>
          <p:txBody>
            <a:bodyPr wrap="none" rtlCol="0">
              <a:spAutoFit/>
            </a:bodyPr>
            <a:lstStyle/>
            <a:p>
              <a:r>
                <a:rPr lang="en-US" sz="4000" b="1" dirty="0">
                  <a:solidFill>
                    <a:schemeClr val="bg1"/>
                  </a:solidFill>
                  <a:latin typeface="Alexandria" charset="0"/>
                </a:rPr>
                <a:t>Academic Agenda</a:t>
              </a:r>
            </a:p>
          </p:txBody>
        </p:sp>
      </p:grpSp>
      <p:pic>
        <p:nvPicPr>
          <p:cNvPr id="8" name="Picture 7">
            <a:extLst>
              <a:ext uri="{FF2B5EF4-FFF2-40B4-BE49-F238E27FC236}">
                <a16:creationId xmlns:a16="http://schemas.microsoft.com/office/drawing/2014/main" xmlns="" id="{E085C240-5F82-590D-EA15-B4CB573FFA8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67865" y="1419225"/>
            <a:ext cx="5438775" cy="5438775"/>
          </a:xfrm>
          <a:prstGeom prst="rect">
            <a:avLst/>
          </a:prstGeom>
        </p:spPr>
      </p:pic>
    </p:spTree>
    <p:extLst>
      <p:ext uri="{BB962C8B-B14F-4D97-AF65-F5344CB8AC3E}">
        <p14:creationId xmlns:p14="http://schemas.microsoft.com/office/powerpoint/2010/main" val="3991967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743201" y="1243736"/>
            <a:ext cx="3421129"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Quizzes &amp; Exams</a:t>
            </a:r>
          </a:p>
        </p:txBody>
      </p:sp>
      <p:pic>
        <p:nvPicPr>
          <p:cNvPr id="4" name="Picture 3">
            <a:extLst>
              <a:ext uri="{FF2B5EF4-FFF2-40B4-BE49-F238E27FC236}">
                <a16:creationId xmlns:a16="http://schemas.microsoft.com/office/drawing/2014/main" xmlns="" id="{DD49E836-5303-6321-0910-173D0596139C}"/>
              </a:ext>
            </a:extLst>
          </p:cNvPr>
          <p:cNvPicPr>
            <a:picLocks noChangeAspect="1"/>
          </p:cNvPicPr>
          <p:nvPr/>
        </p:nvPicPr>
        <p:blipFill rotWithShape="1">
          <a:blip r:embed="rId3"/>
          <a:srcRect t="5105"/>
          <a:stretch/>
        </p:blipFill>
        <p:spPr>
          <a:xfrm>
            <a:off x="1852500" y="2679230"/>
            <a:ext cx="8623659" cy="2844545"/>
          </a:xfrm>
          <a:prstGeom prst="rect">
            <a:avLst/>
          </a:prstGeom>
        </p:spPr>
        <p:style>
          <a:lnRef idx="2">
            <a:schemeClr val="accent1"/>
          </a:lnRef>
          <a:fillRef idx="1">
            <a:schemeClr val="lt1"/>
          </a:fillRef>
          <a:effectRef idx="0">
            <a:schemeClr val="accent1"/>
          </a:effectRef>
          <a:fontRef idx="minor">
            <a:schemeClr val="dk1"/>
          </a:fontRef>
        </p:style>
      </p:pic>
    </p:spTree>
    <p:extLst>
      <p:ext uri="{BB962C8B-B14F-4D97-AF65-F5344CB8AC3E}">
        <p14:creationId xmlns:p14="http://schemas.microsoft.com/office/powerpoint/2010/main" val="27492278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860654" y="1059119"/>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4588451" y="1225493"/>
            <a:ext cx="2234907" cy="584775"/>
          </a:xfrm>
          <a:prstGeom prst="rect">
            <a:avLst/>
          </a:prstGeom>
          <a:noFill/>
        </p:spPr>
        <p:txBody>
          <a:bodyPr wrap="none" rtlCol="0">
            <a:spAutoFit/>
          </a:bodyPr>
          <a:lstStyle/>
          <a:p>
            <a:pPr algn="ctr"/>
            <a:r>
              <a:rPr lang="en-US" sz="3200" dirty="0">
                <a:solidFill>
                  <a:prstClr val="white"/>
                </a:solidFill>
                <a:latin typeface="Tajawal Medium" panose="00000600000000000000" pitchFamily="2" charset="-78"/>
                <a:cs typeface="Tajawal Medium" panose="00000600000000000000" pitchFamily="2" charset="-78"/>
              </a:rPr>
              <a:t>Final Exam</a:t>
            </a:r>
          </a:p>
        </p:txBody>
      </p:sp>
      <p:pic>
        <p:nvPicPr>
          <p:cNvPr id="8" name="Picture 7">
            <a:extLst>
              <a:ext uri="{FF2B5EF4-FFF2-40B4-BE49-F238E27FC236}">
                <a16:creationId xmlns:a16="http://schemas.microsoft.com/office/drawing/2014/main" xmlns="" id="{469A8D99-5346-5A8D-7127-DD23FC5FC682}"/>
              </a:ext>
            </a:extLst>
          </p:cNvPr>
          <p:cNvPicPr>
            <a:picLocks noChangeAspect="1"/>
          </p:cNvPicPr>
          <p:nvPr/>
        </p:nvPicPr>
        <p:blipFill>
          <a:blip r:embed="rId3"/>
          <a:stretch>
            <a:fillRect/>
          </a:stretch>
        </p:blipFill>
        <p:spPr>
          <a:xfrm>
            <a:off x="1600200" y="2328886"/>
            <a:ext cx="9361545" cy="2700604"/>
          </a:xfrm>
          <a:prstGeom prst="rect">
            <a:avLst/>
          </a:prstGeom>
        </p:spPr>
      </p:pic>
    </p:spTree>
    <p:extLst>
      <p:ext uri="{BB962C8B-B14F-4D97-AF65-F5344CB8AC3E}">
        <p14:creationId xmlns:p14="http://schemas.microsoft.com/office/powerpoint/2010/main" val="18144281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743201" y="1243736"/>
            <a:ext cx="2416046"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Introduction </a:t>
            </a:r>
          </a:p>
        </p:txBody>
      </p:sp>
      <p:sp>
        <p:nvSpPr>
          <p:cNvPr id="8" name="TextBox 7">
            <a:extLst>
              <a:ext uri="{FF2B5EF4-FFF2-40B4-BE49-F238E27FC236}">
                <a16:creationId xmlns:a16="http://schemas.microsoft.com/office/drawing/2014/main" xmlns="" id="{D1D6510C-3AC7-6FFD-AAD6-0569644688D4}"/>
              </a:ext>
            </a:extLst>
          </p:cNvPr>
          <p:cNvSpPr txBox="1"/>
          <p:nvPr/>
        </p:nvSpPr>
        <p:spPr>
          <a:xfrm>
            <a:off x="552449" y="2757906"/>
            <a:ext cx="10772775" cy="958660"/>
          </a:xfrm>
          <a:prstGeom prst="rect">
            <a:avLst/>
          </a:prstGeom>
          <a:noFill/>
        </p:spPr>
        <p:txBody>
          <a:bodyPr wrap="square">
            <a:spAutoFit/>
          </a:bodyPr>
          <a:lstStyle/>
          <a:p>
            <a:pPr>
              <a:lnSpc>
                <a:spcPct val="150000"/>
              </a:lnSpc>
            </a:pPr>
            <a:r>
              <a:rPr lang="en-US" sz="2000" dirty="0">
                <a:solidFill>
                  <a:schemeClr val="accent1"/>
                </a:solidFill>
                <a:latin typeface="Arial" panose="020B0604020202020204" pitchFamily="34" charset="0"/>
                <a:cs typeface="Arial" panose="020B0604020202020204" pitchFamily="34" charset="0"/>
              </a:rPr>
              <a:t>Project Management Technologies focus on recognizing the impact of disruptive technologies on project management and empowering project managers to achieve business objectives</a:t>
            </a:r>
            <a:endParaRPr lang="en-MY" sz="2000" dirty="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296322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743201" y="1243736"/>
            <a:ext cx="3441968"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Course objectives</a:t>
            </a:r>
          </a:p>
        </p:txBody>
      </p:sp>
      <p:sp>
        <p:nvSpPr>
          <p:cNvPr id="7" name="TextBox 6">
            <a:extLst>
              <a:ext uri="{FF2B5EF4-FFF2-40B4-BE49-F238E27FC236}">
                <a16:creationId xmlns:a16="http://schemas.microsoft.com/office/drawing/2014/main" xmlns="" id="{3F72E7E7-16F9-FD77-8FC5-EDA6BA03AD58}"/>
              </a:ext>
            </a:extLst>
          </p:cNvPr>
          <p:cNvSpPr txBox="1"/>
          <p:nvPr/>
        </p:nvSpPr>
        <p:spPr>
          <a:xfrm>
            <a:off x="550068" y="2102317"/>
            <a:ext cx="10625587" cy="4190314"/>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objective of Project Management Technologies is to recognize the impact of disruptive technologies on project management and empower project managers to achieve business objectives.</a:t>
            </a:r>
          </a:p>
          <a:p>
            <a:pPr marL="342900" indent="-342900">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objective of quality activities in project management is to ensure that what is delivered meets the objectives of the customer and other relevant stakeholders in the most straightforward path, minimizing waste of resources and maximizing the probability of attaining the desired outcome. Quality management processes and practices help produce deliverables and outcomes that meet project objectives and align to the expectations, uses, and acceptance..</a:t>
            </a:r>
            <a:endParaRPr lang="en-MY" sz="2000" dirty="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758638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743201" y="1243736"/>
            <a:ext cx="3669594"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Course Description</a:t>
            </a:r>
          </a:p>
        </p:txBody>
      </p:sp>
      <p:sp>
        <p:nvSpPr>
          <p:cNvPr id="8" name="TextBox 7">
            <a:extLst>
              <a:ext uri="{FF2B5EF4-FFF2-40B4-BE49-F238E27FC236}">
                <a16:creationId xmlns:a16="http://schemas.microsoft.com/office/drawing/2014/main" xmlns="" id="{933E6CE5-707F-FF5E-129D-FC389F721425}"/>
              </a:ext>
            </a:extLst>
          </p:cNvPr>
          <p:cNvSpPr txBox="1"/>
          <p:nvPr/>
        </p:nvSpPr>
        <p:spPr>
          <a:xfrm>
            <a:off x="400459" y="2294422"/>
            <a:ext cx="7662008" cy="3690177"/>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Credit Hours: 3 credit hours </a:t>
            </a:r>
          </a:p>
          <a:p>
            <a:pPr marL="342900" indent="-34290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The materials and reference for this course will be:</a:t>
            </a:r>
          </a:p>
          <a:p>
            <a:pPr marL="342900" indent="-342900" algn="just">
              <a:lnSpc>
                <a:spcPct val="200000"/>
              </a:lnSpc>
              <a:buFont typeface="Wingdings" panose="05000000000000000000" pitchFamily="2" charset="2"/>
              <a:buChar char="§"/>
            </a:pPr>
            <a:r>
              <a:rPr lang="en-US" sz="2000" dirty="0">
                <a:solidFill>
                  <a:srgbClr val="0A1F61"/>
                </a:solidFill>
                <a:latin typeface="Tajawal ExtraBold" panose="00000800000000000000" pitchFamily="2" charset="-78"/>
                <a:cs typeface="Tajawal ExtraBold" panose="00000800000000000000" pitchFamily="2" charset="-78"/>
              </a:rPr>
              <a:t>The textbook.</a:t>
            </a:r>
          </a:p>
          <a:p>
            <a:pPr marL="342900" indent="-342900" algn="just">
              <a:lnSpc>
                <a:spcPct val="200000"/>
              </a:lnSpc>
              <a:buFont typeface="Wingdings" panose="05000000000000000000" pitchFamily="2" charset="2"/>
              <a:buChar char="§"/>
            </a:pPr>
            <a:r>
              <a:rPr lang="en-US" sz="2000" dirty="0">
                <a:solidFill>
                  <a:srgbClr val="0A1F61"/>
                </a:solidFill>
                <a:latin typeface="Tajawal ExtraBold" panose="00000800000000000000" pitchFamily="2" charset="-78"/>
                <a:cs typeface="Tajawal ExtraBold" panose="00000800000000000000" pitchFamily="2" charset="-78"/>
              </a:rPr>
              <a:t>Lecture notes and slides.</a:t>
            </a:r>
          </a:p>
          <a:p>
            <a:pPr marL="342900" indent="-34290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Required Textbook: Project Management Tools And Techniques by </a:t>
            </a:r>
            <a:r>
              <a:rPr lang="en-US" sz="2000" dirty="0" err="1">
                <a:solidFill>
                  <a:srgbClr val="0A1F61"/>
                </a:solidFill>
                <a:latin typeface="Tajawal ExtraBold" panose="00000800000000000000" pitchFamily="2" charset="-78"/>
                <a:cs typeface="Tajawal ExtraBold" panose="00000800000000000000" pitchFamily="2" charset="-78"/>
              </a:rPr>
              <a:t>Sater</a:t>
            </a:r>
            <a:r>
              <a:rPr lang="en-US" sz="2000" dirty="0">
                <a:solidFill>
                  <a:srgbClr val="0A1F61"/>
                </a:solidFill>
                <a:latin typeface="Tajawal ExtraBold" panose="00000800000000000000" pitchFamily="2" charset="-78"/>
                <a:cs typeface="Tajawal ExtraBold" panose="00000800000000000000" pitchFamily="2" charset="-78"/>
              </a:rPr>
              <a:t> Carstens; Gary L. Richardson; Ronald B. Smith</a:t>
            </a:r>
          </a:p>
        </p:txBody>
      </p:sp>
    </p:spTree>
    <p:extLst>
      <p:ext uri="{BB962C8B-B14F-4D97-AF65-F5344CB8AC3E}">
        <p14:creationId xmlns:p14="http://schemas.microsoft.com/office/powerpoint/2010/main" val="24552372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743201" y="1243736"/>
            <a:ext cx="3759362"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Learning Outcomes</a:t>
            </a:r>
          </a:p>
        </p:txBody>
      </p:sp>
      <p:sp>
        <p:nvSpPr>
          <p:cNvPr id="4" name="TextBox 3">
            <a:extLst>
              <a:ext uri="{FF2B5EF4-FFF2-40B4-BE49-F238E27FC236}">
                <a16:creationId xmlns:a16="http://schemas.microsoft.com/office/drawing/2014/main" xmlns="" id="{F9ACFAC6-4FB8-77E9-D675-63BD87D48865}"/>
              </a:ext>
            </a:extLst>
          </p:cNvPr>
          <p:cNvSpPr txBox="1"/>
          <p:nvPr/>
        </p:nvSpPr>
        <p:spPr>
          <a:xfrm>
            <a:off x="884301" y="2288705"/>
            <a:ext cx="11221974" cy="4305730"/>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This course will provide you with a complete overview and a basic understanding of the Project Management Cycle. </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Understand different common tools for project management. </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Appraise the features, advantages, and disadvantages of typical information systems, from simple spreadsheets to enterprise systems, and demonstrate which project contexts may be best suited for certain types of PMIS and why.</a:t>
            </a:r>
          </a:p>
          <a:p>
            <a:pPr algn="just">
              <a:lnSpc>
                <a:spcPct val="200000"/>
              </a:lnSpc>
            </a:pPr>
            <a:endParaRPr lang="en-US" sz="20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0466389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953181" y="571781"/>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3045604" y="724424"/>
            <a:ext cx="3759362"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Learning Outcomes</a:t>
            </a:r>
          </a:p>
        </p:txBody>
      </p:sp>
      <p:sp>
        <p:nvSpPr>
          <p:cNvPr id="4" name="TextBox 3">
            <a:extLst>
              <a:ext uri="{FF2B5EF4-FFF2-40B4-BE49-F238E27FC236}">
                <a16:creationId xmlns:a16="http://schemas.microsoft.com/office/drawing/2014/main" xmlns="" id="{F9ACFAC6-4FB8-77E9-D675-63BD87D48865}"/>
              </a:ext>
            </a:extLst>
          </p:cNvPr>
          <p:cNvSpPr txBox="1"/>
          <p:nvPr/>
        </p:nvSpPr>
        <p:spPr>
          <a:xfrm>
            <a:off x="311175" y="1489306"/>
            <a:ext cx="11221974" cy="492128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Given a complex project context and its plan, use one or more information systems to recommend a suite of tools, and demonstrate how the information systems will be used to monitor and control project deliverables.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Demonstrate how collaboration and communication tools that are provided in a PMIS can be used in various types of projects and defend the best practices in the use of these tools.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Use a step-by-step process to manage projects faster while using fewer resources.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Avoid common pitfalls and mistakes in managing projects.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Explore different online tools that can be incorporated in the project management tasks.</a:t>
            </a:r>
          </a:p>
        </p:txBody>
      </p:sp>
    </p:spTree>
    <p:extLst>
      <p:ext uri="{BB962C8B-B14F-4D97-AF65-F5344CB8AC3E}">
        <p14:creationId xmlns:p14="http://schemas.microsoft.com/office/powerpoint/2010/main" val="4195559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Google Shape;103;p2">
            <a:extLst>
              <a:ext uri="{FF2B5EF4-FFF2-40B4-BE49-F238E27FC236}">
                <a16:creationId xmlns:a16="http://schemas.microsoft.com/office/drawing/2014/main" xmlns="" id="{899AEA61-098E-7E09-4AA1-24B415016CFB}"/>
              </a:ext>
            </a:extLst>
          </p:cNvPr>
          <p:cNvPicPr preferRelativeResize="0"/>
          <p:nvPr/>
        </p:nvPicPr>
        <p:blipFill rotWithShape="1">
          <a:blip r:embed="rId3">
            <a:alphaModFix/>
          </a:blip>
          <a:srcRect/>
          <a:stretch/>
        </p:blipFill>
        <p:spPr>
          <a:xfrm>
            <a:off x="3465907" y="617697"/>
            <a:ext cx="3902700" cy="989678"/>
          </a:xfrm>
          <a:prstGeom prst="rect">
            <a:avLst/>
          </a:prstGeom>
          <a:noFill/>
          <a:ln>
            <a:noFill/>
          </a:ln>
        </p:spPr>
      </p:pic>
      <p:pic>
        <p:nvPicPr>
          <p:cNvPr id="8" name="Picture 7">
            <a:extLst>
              <a:ext uri="{FF2B5EF4-FFF2-40B4-BE49-F238E27FC236}">
                <a16:creationId xmlns:a16="http://schemas.microsoft.com/office/drawing/2014/main" xmlns="" id="{AF7F8431-CB3D-8197-9A62-F32B24C19453}"/>
              </a:ext>
            </a:extLst>
          </p:cNvPr>
          <p:cNvPicPr>
            <a:picLocks noChangeAspect="1"/>
          </p:cNvPicPr>
          <p:nvPr/>
        </p:nvPicPr>
        <p:blipFill>
          <a:blip r:embed="rId4"/>
          <a:stretch>
            <a:fillRect/>
          </a:stretch>
        </p:blipFill>
        <p:spPr>
          <a:xfrm>
            <a:off x="3000262" y="1741268"/>
            <a:ext cx="5578216" cy="4874535"/>
          </a:xfrm>
          <a:prstGeom prst="rect">
            <a:avLst/>
          </a:prstGeom>
        </p:spPr>
      </p:pic>
      <p:sp>
        <p:nvSpPr>
          <p:cNvPr id="10" name="TextBox 9">
            <a:extLst>
              <a:ext uri="{FF2B5EF4-FFF2-40B4-BE49-F238E27FC236}">
                <a16:creationId xmlns:a16="http://schemas.microsoft.com/office/drawing/2014/main" xmlns="" id="{755E75FE-0B84-2CC6-5925-620EA007FC31}"/>
              </a:ext>
            </a:extLst>
          </p:cNvPr>
          <p:cNvSpPr txBox="1"/>
          <p:nvPr/>
        </p:nvSpPr>
        <p:spPr>
          <a:xfrm>
            <a:off x="3726570" y="751590"/>
            <a:ext cx="3381375"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sym typeface="Tajawal Medium"/>
              </a:rPr>
              <a:t>Reference</a:t>
            </a:r>
            <a:endParaRPr kumimoji="0" lang="en-US" sz="3200" b="0" i="0" u="none" strike="noStrike" kern="1200" cap="none" spc="0" normalizeH="0" baseline="0" noProof="0" dirty="0">
              <a:ln>
                <a:noFill/>
              </a:ln>
              <a:solidFill>
                <a:srgbClr val="FF9518"/>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848923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3756776" y="763914"/>
            <a:ext cx="3968000"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8C38EDC6-D08F-7516-82E3-DDE92A929643}"/>
              </a:ext>
            </a:extLst>
          </p:cNvPr>
          <p:cNvSpPr txBox="1"/>
          <p:nvPr/>
        </p:nvSpPr>
        <p:spPr>
          <a:xfrm>
            <a:off x="723900" y="2182887"/>
            <a:ext cx="8863743" cy="3911199"/>
          </a:xfrm>
          <a:prstGeom prst="rect">
            <a:avLst/>
          </a:prstGeom>
          <a:noFill/>
        </p:spPr>
        <p:txBody>
          <a:bodyPr wrap="square" rtlCol="0">
            <a:spAutoFit/>
          </a:bodyPr>
          <a:lstStyle/>
          <a:p>
            <a:pPr marL="342900" indent="-342900" algn="just">
              <a:lnSpc>
                <a:spcPct val="150000"/>
              </a:lnSpc>
              <a:buFont typeface="Arial" panose="020B0604020202020204" pitchFamily="34" charset="0"/>
              <a:buChar char="•"/>
            </a:pPr>
            <a:r>
              <a:rPr lang="en-US" sz="2400" dirty="0">
                <a:solidFill>
                  <a:srgbClr val="002060"/>
                </a:solidFill>
                <a:latin typeface="PalatinoLTStd-Roman"/>
              </a:rPr>
              <a:t>Section I—Role of the project</a:t>
            </a:r>
          </a:p>
          <a:p>
            <a:pPr marL="342900" indent="-342900" algn="just">
              <a:lnSpc>
                <a:spcPct val="150000"/>
              </a:lnSpc>
              <a:buFont typeface="Arial" panose="020B0604020202020204" pitchFamily="34" charset="0"/>
              <a:buChar char="•"/>
            </a:pPr>
            <a:r>
              <a:rPr lang="en-US" sz="2400" dirty="0">
                <a:solidFill>
                  <a:srgbClr val="002060"/>
                </a:solidFill>
                <a:latin typeface="PalatinoLTStd-Roman"/>
              </a:rPr>
              <a:t>Section II—Project formulation using tools and techniques</a:t>
            </a:r>
          </a:p>
          <a:p>
            <a:pPr marL="342900" indent="-342900" algn="just">
              <a:lnSpc>
                <a:spcPct val="150000"/>
              </a:lnSpc>
              <a:buFont typeface="Arial" panose="020B0604020202020204" pitchFamily="34" charset="0"/>
              <a:buChar char="•"/>
            </a:pPr>
            <a:r>
              <a:rPr lang="en-US" sz="2400" dirty="0">
                <a:solidFill>
                  <a:srgbClr val="002060"/>
                </a:solidFill>
                <a:latin typeface="PalatinoLTStd-Roman"/>
              </a:rPr>
              <a:t>Section III—Developing project scope</a:t>
            </a:r>
          </a:p>
          <a:p>
            <a:pPr marL="342900" indent="-342900" algn="just">
              <a:lnSpc>
                <a:spcPct val="150000"/>
              </a:lnSpc>
              <a:buFont typeface="Arial" panose="020B0604020202020204" pitchFamily="34" charset="0"/>
              <a:buChar char="•"/>
            </a:pPr>
            <a:r>
              <a:rPr lang="en-US" sz="2400" dirty="0">
                <a:solidFill>
                  <a:srgbClr val="002060"/>
                </a:solidFill>
                <a:latin typeface="PalatinoLTStd-Roman"/>
              </a:rPr>
              <a:t>Section IV—Tools and techniques for developing the project plan</a:t>
            </a:r>
          </a:p>
          <a:p>
            <a:pPr marL="342900" indent="-342900" algn="just">
              <a:lnSpc>
                <a:spcPct val="150000"/>
              </a:lnSpc>
              <a:buFont typeface="Arial" panose="020B0604020202020204" pitchFamily="34" charset="0"/>
              <a:buChar char="•"/>
            </a:pPr>
            <a:r>
              <a:rPr lang="en-US" sz="2400" dirty="0">
                <a:solidFill>
                  <a:srgbClr val="002060"/>
                </a:solidFill>
                <a:latin typeface="PalatinoLTStd-Roman"/>
              </a:rPr>
              <a:t>Section V—Project execution</a:t>
            </a:r>
          </a:p>
          <a:p>
            <a:pPr marL="342900" indent="-342900" algn="just">
              <a:lnSpc>
                <a:spcPct val="150000"/>
              </a:lnSpc>
              <a:buFont typeface="Arial" panose="020B0604020202020204" pitchFamily="34" charset="0"/>
              <a:buChar char="•"/>
            </a:pPr>
            <a:r>
              <a:rPr lang="en-US" sz="2400" dirty="0">
                <a:solidFill>
                  <a:srgbClr val="002060"/>
                </a:solidFill>
                <a:latin typeface="PalatinoLTStd-Roman"/>
              </a:rPr>
              <a:t>Section VI—Advanced tools and techniques..</a:t>
            </a:r>
            <a:endParaRPr lang="en-US" sz="2400" dirty="0">
              <a:solidFill>
                <a:srgbClr val="002060"/>
              </a:solidFill>
              <a:latin typeface="Tajawal ExtraBold" panose="00000800000000000000" pitchFamily="2" charset="-78"/>
              <a:cs typeface="Tajawal ExtraBold" panose="00000800000000000000" pitchFamily="2" charset="-78"/>
            </a:endParaRPr>
          </a:p>
        </p:txBody>
      </p:sp>
      <p:sp>
        <p:nvSpPr>
          <p:cNvPr id="9" name="TextBox 8">
            <a:extLst>
              <a:ext uri="{FF2B5EF4-FFF2-40B4-BE49-F238E27FC236}">
                <a16:creationId xmlns:a16="http://schemas.microsoft.com/office/drawing/2014/main" xmlns="" id="{4CB3B059-9CE4-FA0E-6DDA-6029598F70A4}"/>
              </a:ext>
            </a:extLst>
          </p:cNvPr>
          <p:cNvSpPr txBox="1"/>
          <p:nvPr/>
        </p:nvSpPr>
        <p:spPr>
          <a:xfrm>
            <a:off x="4137776" y="948155"/>
            <a:ext cx="2598830" cy="523220"/>
          </a:xfrm>
          <a:prstGeom prst="rect">
            <a:avLst/>
          </a:prstGeom>
          <a:noFill/>
        </p:spPr>
        <p:txBody>
          <a:bodyPr wrap="square" rtlCol="0">
            <a:spAutoFit/>
          </a:bodyPr>
          <a:lstStyle/>
          <a:p>
            <a:pPr algn="ctr"/>
            <a:r>
              <a:rPr lang="en-US" sz="2800" b="1" dirty="0">
                <a:solidFill>
                  <a:prstClr val="white"/>
                </a:solidFill>
                <a:latin typeface="Tajawal Medium" panose="00000600000000000000" pitchFamily="2" charset="-78"/>
                <a:cs typeface="Tajawal Medium" panose="00000600000000000000" pitchFamily="2" charset="-78"/>
              </a:rPr>
              <a:t>CH1- Topics</a:t>
            </a:r>
          </a:p>
        </p:txBody>
      </p:sp>
    </p:spTree>
    <p:extLst>
      <p:ext uri="{BB962C8B-B14F-4D97-AF65-F5344CB8AC3E}">
        <p14:creationId xmlns:p14="http://schemas.microsoft.com/office/powerpoint/2010/main" val="17289215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3756776" y="763914"/>
            <a:ext cx="6854074"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4CB3B059-9CE4-FA0E-6DDA-6029598F70A4}"/>
              </a:ext>
            </a:extLst>
          </p:cNvPr>
          <p:cNvSpPr txBox="1"/>
          <p:nvPr/>
        </p:nvSpPr>
        <p:spPr>
          <a:xfrm>
            <a:off x="4137776" y="948155"/>
            <a:ext cx="6206374"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Section I—Role of the project </a:t>
            </a:r>
          </a:p>
        </p:txBody>
      </p:sp>
      <p:sp>
        <p:nvSpPr>
          <p:cNvPr id="3" name="TextBox 2">
            <a:extLst>
              <a:ext uri="{FF2B5EF4-FFF2-40B4-BE49-F238E27FC236}">
                <a16:creationId xmlns:a16="http://schemas.microsoft.com/office/drawing/2014/main" xmlns="" id="{1EC64F67-FB68-7D82-8ECE-2198700CC895}"/>
              </a:ext>
            </a:extLst>
          </p:cNvPr>
          <p:cNvSpPr txBox="1"/>
          <p:nvPr/>
        </p:nvSpPr>
        <p:spPr>
          <a:xfrm>
            <a:off x="311175" y="1936210"/>
            <a:ext cx="11493567" cy="4420890"/>
          </a:xfrm>
          <a:prstGeom prst="rect">
            <a:avLst/>
          </a:prstGeom>
          <a:noFill/>
        </p:spPr>
        <p:txBody>
          <a:bodyPr wrap="square">
            <a:spAutoFit/>
          </a:bodyPr>
          <a:lstStyle/>
          <a:p>
            <a:pPr marL="0" marR="0" lvl="0" indent="0" algn="just" defTabSz="914400" eaLnBrk="1" fontAlgn="auto" latinLnBrk="0" hangingPunct="1">
              <a:lnSpc>
                <a:spcPct val="2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2060"/>
                </a:solidFill>
                <a:effectLst/>
                <a:uLnTx/>
                <a:uFillTx/>
              </a:rPr>
              <a:t>This section is designed to give an introduction to the project management by covering the following learning objectives:</a:t>
            </a:r>
          </a:p>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Identify the importance of good tools and techniques for managing and running projects. For example, using add-ins to MS Project 2010 and complementary software such as Word, Excel, and PowerPoint are included.</a:t>
            </a:r>
          </a:p>
          <a:p>
            <a:pPr marL="0" marR="0" lvl="0" indent="0" algn="just" defTabSz="914400" eaLnBrk="1" fontAlgn="auto" latinLnBrk="0" hangingPunct="1">
              <a:lnSpc>
                <a:spcPct val="2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002060"/>
              </a:solidFill>
              <a:effectLst/>
              <a:uLnTx/>
              <a:uFillTx/>
            </a:endParaRPr>
          </a:p>
        </p:txBody>
      </p:sp>
    </p:spTree>
    <p:extLst>
      <p:ext uri="{BB962C8B-B14F-4D97-AF65-F5344CB8AC3E}">
        <p14:creationId xmlns:p14="http://schemas.microsoft.com/office/powerpoint/2010/main" val="18000403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3756776" y="763914"/>
            <a:ext cx="6854074"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1E52A814-73E9-9BC0-582A-F84B9C16CC51}"/>
              </a:ext>
            </a:extLst>
          </p:cNvPr>
          <p:cNvSpPr txBox="1"/>
          <p:nvPr/>
        </p:nvSpPr>
        <p:spPr>
          <a:xfrm>
            <a:off x="406839" y="1818429"/>
            <a:ext cx="7965636" cy="5159554"/>
          </a:xfrm>
          <a:prstGeom prst="rect">
            <a:avLst/>
          </a:prstGeom>
          <a:noFill/>
        </p:spPr>
        <p:txBody>
          <a:bodyPr wrap="square">
            <a:spAutoFit/>
          </a:bodyPr>
          <a:lstStyle/>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Recognize that projects should have a </a:t>
            </a:r>
            <a:r>
              <a:rPr kumimoji="0" lang="en-US" sz="2400" b="1" i="0" u="none" strike="noStrike" kern="0" cap="none" spc="0" normalizeH="0" baseline="0" noProof="0" dirty="0">
                <a:ln>
                  <a:noFill/>
                </a:ln>
                <a:solidFill>
                  <a:srgbClr val="002060"/>
                </a:solidFill>
                <a:effectLst/>
                <a:uLnTx/>
                <a:uFillTx/>
              </a:rPr>
              <a:t>standardized life-cycle </a:t>
            </a:r>
            <a:r>
              <a:rPr kumimoji="0" lang="en-US" sz="2400" b="0" i="0" u="none" strike="noStrike" kern="0" cap="none" spc="0" normalizeH="0" baseline="0" noProof="0" dirty="0">
                <a:ln>
                  <a:noFill/>
                </a:ln>
                <a:solidFill>
                  <a:srgbClr val="002060"/>
                </a:solidFill>
                <a:effectLst/>
                <a:uLnTx/>
                <a:uFillTx/>
              </a:rPr>
              <a:t>development approach, which is called a </a:t>
            </a:r>
            <a:r>
              <a:rPr kumimoji="0" lang="en-US" sz="2400" b="1" i="0" u="none" strike="noStrike" kern="0" cap="none" spc="0" normalizeH="0" baseline="0" noProof="0" dirty="0">
                <a:ln>
                  <a:noFill/>
                </a:ln>
                <a:solidFill>
                  <a:srgbClr val="002060"/>
                </a:solidFill>
                <a:effectLst/>
                <a:uLnTx/>
                <a:uFillTx/>
              </a:rPr>
              <a:t>methodology</a:t>
            </a:r>
            <a:r>
              <a:rPr kumimoji="0" lang="en-US" sz="2400" b="0" i="0" u="none" strike="noStrike" kern="0" cap="none" spc="0" normalizeH="0" baseline="0" noProof="0" dirty="0">
                <a:ln>
                  <a:noFill/>
                </a:ln>
                <a:solidFill>
                  <a:srgbClr val="002060"/>
                </a:solidFill>
                <a:effectLst/>
                <a:uLnTx/>
                <a:uFillTx/>
              </a:rPr>
              <a:t>. </a:t>
            </a:r>
          </a:p>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This includes </a:t>
            </a:r>
            <a:r>
              <a:rPr kumimoji="0" lang="en-US" sz="2400" b="1" i="0" u="none" strike="noStrike" kern="0" cap="none" spc="0" normalizeH="0" baseline="0" noProof="0" dirty="0">
                <a:ln>
                  <a:noFill/>
                </a:ln>
                <a:solidFill>
                  <a:srgbClr val="002060"/>
                </a:solidFill>
                <a:effectLst/>
                <a:uLnTx/>
                <a:uFillTx/>
              </a:rPr>
              <a:t>requirements</a:t>
            </a:r>
            <a:r>
              <a:rPr kumimoji="0" lang="en-US" sz="2400" b="0" i="0" u="none" strike="noStrike" kern="0" cap="none" spc="0" normalizeH="0" baseline="0" noProof="0" dirty="0">
                <a:ln>
                  <a:noFill/>
                </a:ln>
                <a:solidFill>
                  <a:srgbClr val="002060"/>
                </a:solidFill>
                <a:effectLst/>
                <a:uLnTx/>
                <a:uFillTx/>
              </a:rPr>
              <a:t> definition, workshops, brainstorming, developing the project business case, and discussing how to evaluate and prioritize project proposals. </a:t>
            </a:r>
          </a:p>
          <a:p>
            <a:pPr marL="0" marR="0" lvl="0" indent="0" algn="just" defTabSz="914400" eaLnBrk="1" fontAlgn="auto" latinLnBrk="0" hangingPunct="1">
              <a:lnSpc>
                <a:spcPct val="2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002060"/>
              </a:solidFill>
              <a:effectLst/>
              <a:uLnTx/>
              <a:uFillTx/>
            </a:endParaRPr>
          </a:p>
        </p:txBody>
      </p:sp>
      <p:sp>
        <p:nvSpPr>
          <p:cNvPr id="7" name="TextBox 6">
            <a:extLst>
              <a:ext uri="{FF2B5EF4-FFF2-40B4-BE49-F238E27FC236}">
                <a16:creationId xmlns:a16="http://schemas.microsoft.com/office/drawing/2014/main" xmlns="" id="{C8D5392E-BB53-3CF5-7ACD-74EC0B3506A4}"/>
              </a:ext>
            </a:extLst>
          </p:cNvPr>
          <p:cNvSpPr txBox="1"/>
          <p:nvPr/>
        </p:nvSpPr>
        <p:spPr>
          <a:xfrm>
            <a:off x="4098177" y="923265"/>
            <a:ext cx="5256567"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 : Role of the project </a:t>
            </a:r>
          </a:p>
        </p:txBody>
      </p:sp>
      <p:pic>
        <p:nvPicPr>
          <p:cNvPr id="8" name="Picture 7">
            <a:extLst>
              <a:ext uri="{FF2B5EF4-FFF2-40B4-BE49-F238E27FC236}">
                <a16:creationId xmlns:a16="http://schemas.microsoft.com/office/drawing/2014/main" xmlns="" id="{98E8DAFD-CC70-A479-6F98-3F569EB32B6A}"/>
              </a:ext>
            </a:extLst>
          </p:cNvPr>
          <p:cNvPicPr>
            <a:picLocks noChangeAspect="1"/>
          </p:cNvPicPr>
          <p:nvPr/>
        </p:nvPicPr>
        <p:blipFill>
          <a:blip r:embed="rId3"/>
          <a:stretch>
            <a:fillRect/>
          </a:stretch>
        </p:blipFill>
        <p:spPr>
          <a:xfrm>
            <a:off x="8511147" y="2345587"/>
            <a:ext cx="3680853" cy="3282895"/>
          </a:xfrm>
          <a:prstGeom prst="rect">
            <a:avLst/>
          </a:prstGeom>
        </p:spPr>
      </p:pic>
    </p:spTree>
    <p:extLst>
      <p:ext uri="{BB962C8B-B14F-4D97-AF65-F5344CB8AC3E}">
        <p14:creationId xmlns:p14="http://schemas.microsoft.com/office/powerpoint/2010/main" val="5335544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3756776" y="763914"/>
            <a:ext cx="6854074"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C8D5392E-BB53-3CF5-7ACD-74EC0B3506A4}"/>
              </a:ext>
            </a:extLst>
          </p:cNvPr>
          <p:cNvSpPr txBox="1"/>
          <p:nvPr/>
        </p:nvSpPr>
        <p:spPr>
          <a:xfrm>
            <a:off x="4098177" y="923265"/>
            <a:ext cx="5256567"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 : Role of the project </a:t>
            </a:r>
          </a:p>
        </p:txBody>
      </p:sp>
      <p:sp>
        <p:nvSpPr>
          <p:cNvPr id="3" name="TextBox 2">
            <a:extLst>
              <a:ext uri="{FF2B5EF4-FFF2-40B4-BE49-F238E27FC236}">
                <a16:creationId xmlns:a16="http://schemas.microsoft.com/office/drawing/2014/main" xmlns="" id="{311AE323-A69F-2E24-082E-B9B896FE4F91}"/>
              </a:ext>
            </a:extLst>
          </p:cNvPr>
          <p:cNvSpPr txBox="1"/>
          <p:nvPr/>
        </p:nvSpPr>
        <p:spPr>
          <a:xfrm>
            <a:off x="986727" y="2316851"/>
            <a:ext cx="9902229" cy="2943563"/>
          </a:xfrm>
          <a:prstGeom prst="rect">
            <a:avLst/>
          </a:prstGeom>
          <a:noFill/>
        </p:spPr>
        <p:txBody>
          <a:bodyPr wrap="square" rtlCol="0">
            <a:spAutoFit/>
          </a:bodyPr>
          <a:lstStyle/>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Even though a methodology is described as a standard approach for an organization, it should always be viewed as a living organism that needs to be matched with each project and updated for improvements based on lessons learned and general experience.</a:t>
            </a:r>
          </a:p>
        </p:txBody>
      </p:sp>
    </p:spTree>
    <p:extLst>
      <p:ext uri="{BB962C8B-B14F-4D97-AF65-F5344CB8AC3E}">
        <p14:creationId xmlns:p14="http://schemas.microsoft.com/office/powerpoint/2010/main" val="14894188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3756776" y="763914"/>
            <a:ext cx="6854074"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C8D5392E-BB53-3CF5-7ACD-74EC0B3506A4}"/>
              </a:ext>
            </a:extLst>
          </p:cNvPr>
          <p:cNvSpPr txBox="1"/>
          <p:nvPr/>
        </p:nvSpPr>
        <p:spPr>
          <a:xfrm>
            <a:off x="4098177" y="923265"/>
            <a:ext cx="5256567"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 : Role of the project </a:t>
            </a:r>
          </a:p>
        </p:txBody>
      </p:sp>
      <p:sp>
        <p:nvSpPr>
          <p:cNvPr id="4" name="TextBox 3">
            <a:extLst>
              <a:ext uri="{FF2B5EF4-FFF2-40B4-BE49-F238E27FC236}">
                <a16:creationId xmlns:a16="http://schemas.microsoft.com/office/drawing/2014/main" xmlns="" id="{D6A123B5-9D3F-5D18-6205-CF8804E87F61}"/>
              </a:ext>
            </a:extLst>
          </p:cNvPr>
          <p:cNvSpPr txBox="1"/>
          <p:nvPr/>
        </p:nvSpPr>
        <p:spPr>
          <a:xfrm>
            <a:off x="470097" y="2372501"/>
            <a:ext cx="11251805" cy="2943563"/>
          </a:xfrm>
          <a:prstGeom prst="rect">
            <a:avLst/>
          </a:prstGeom>
          <a:noFill/>
        </p:spPr>
        <p:txBody>
          <a:bodyPr wrap="square" rtlCol="0">
            <a:spAutoFit/>
          </a:bodyPr>
          <a:lstStyle/>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Understand the root cause behind power and politics in an organization. </a:t>
            </a:r>
          </a:p>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For many organizations, power and politics occur due to internal conflicts over scarce labor resources, monetary resources, facility (space) resources, and equipment resources. </a:t>
            </a:r>
          </a:p>
        </p:txBody>
      </p:sp>
    </p:spTree>
    <p:extLst>
      <p:ext uri="{BB962C8B-B14F-4D97-AF65-F5344CB8AC3E}">
        <p14:creationId xmlns:p14="http://schemas.microsoft.com/office/powerpoint/2010/main" val="10242617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3756776" y="763914"/>
            <a:ext cx="6854074"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C8D5392E-BB53-3CF5-7ACD-74EC0B3506A4}"/>
              </a:ext>
            </a:extLst>
          </p:cNvPr>
          <p:cNvSpPr txBox="1"/>
          <p:nvPr/>
        </p:nvSpPr>
        <p:spPr>
          <a:xfrm>
            <a:off x="4098177" y="923265"/>
            <a:ext cx="5256567"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 : Role of the project </a:t>
            </a:r>
          </a:p>
        </p:txBody>
      </p:sp>
      <p:sp>
        <p:nvSpPr>
          <p:cNvPr id="8" name="TextBox 7">
            <a:extLst>
              <a:ext uri="{FF2B5EF4-FFF2-40B4-BE49-F238E27FC236}">
                <a16:creationId xmlns:a16="http://schemas.microsoft.com/office/drawing/2014/main" xmlns="" id="{96C2698D-B29A-428A-7544-BB7540869CD6}"/>
              </a:ext>
            </a:extLst>
          </p:cNvPr>
          <p:cNvSpPr txBox="1"/>
          <p:nvPr/>
        </p:nvSpPr>
        <p:spPr>
          <a:xfrm>
            <a:off x="752474" y="2227808"/>
            <a:ext cx="10410825" cy="2677656"/>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Understand the different forms of organizational structures.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Every  organizational culture is different, but regardless of the culture, every project, in order to be successful, needs support from its host organization.</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So that the organizational structure is supportive and not restrictive to the accomplishment of the project goals</a:t>
            </a:r>
          </a:p>
        </p:txBody>
      </p:sp>
    </p:spTree>
    <p:extLst>
      <p:ext uri="{BB962C8B-B14F-4D97-AF65-F5344CB8AC3E}">
        <p14:creationId xmlns:p14="http://schemas.microsoft.com/office/powerpoint/2010/main" val="6892803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3756776" y="763914"/>
            <a:ext cx="6854074"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C8D5392E-BB53-3CF5-7ACD-74EC0B3506A4}"/>
              </a:ext>
            </a:extLst>
          </p:cNvPr>
          <p:cNvSpPr txBox="1"/>
          <p:nvPr/>
        </p:nvSpPr>
        <p:spPr>
          <a:xfrm>
            <a:off x="4098177" y="923265"/>
            <a:ext cx="5256567"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 : Role of the project </a:t>
            </a:r>
          </a:p>
        </p:txBody>
      </p:sp>
      <p:sp>
        <p:nvSpPr>
          <p:cNvPr id="3" name="TextBox 2">
            <a:extLst>
              <a:ext uri="{FF2B5EF4-FFF2-40B4-BE49-F238E27FC236}">
                <a16:creationId xmlns:a16="http://schemas.microsoft.com/office/drawing/2014/main" xmlns="" id="{EFC020F7-026A-4171-5A16-09EAC3723DA5}"/>
              </a:ext>
            </a:extLst>
          </p:cNvPr>
          <p:cNvSpPr txBox="1"/>
          <p:nvPr/>
        </p:nvSpPr>
        <p:spPr>
          <a:xfrm>
            <a:off x="465124" y="1788356"/>
            <a:ext cx="7754053" cy="4305730"/>
          </a:xfrm>
          <a:prstGeom prst="rect">
            <a:avLst/>
          </a:prstGeom>
          <a:noFill/>
        </p:spPr>
        <p:txBody>
          <a:bodyPr wrap="square" rtlCol="0">
            <a:spAutoFit/>
          </a:bodyPr>
          <a:lstStyle/>
          <a:p>
            <a:pPr algn="ctr">
              <a:lnSpc>
                <a:spcPct val="200000"/>
              </a:lnSpc>
            </a:pPr>
            <a:r>
              <a:rPr lang="en-US" sz="2000" b="1" dirty="0">
                <a:solidFill>
                  <a:srgbClr val="0A1F61"/>
                </a:solidFill>
                <a:latin typeface="Tajawal ExtraBold" panose="00000800000000000000" pitchFamily="2" charset="-78"/>
                <a:cs typeface="Tajawal ExtraBold" panose="00000800000000000000" pitchFamily="2" charset="-78"/>
              </a:rPr>
              <a:t>Six different types of organizational structures :</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Centralized structures</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Functional structures</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Projectized structure</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Matrix</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Virtual structure</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Composite systems</a:t>
            </a:r>
          </a:p>
        </p:txBody>
      </p:sp>
      <p:sp>
        <p:nvSpPr>
          <p:cNvPr id="4" name="TextBox 3">
            <a:extLst>
              <a:ext uri="{FF2B5EF4-FFF2-40B4-BE49-F238E27FC236}">
                <a16:creationId xmlns:a16="http://schemas.microsoft.com/office/drawing/2014/main" xmlns="" id="{33560D00-9030-D09E-9F08-451B722E1403}"/>
              </a:ext>
            </a:extLst>
          </p:cNvPr>
          <p:cNvSpPr txBox="1"/>
          <p:nvPr/>
        </p:nvSpPr>
        <p:spPr>
          <a:xfrm>
            <a:off x="3975652" y="4974513"/>
            <a:ext cx="8216348" cy="1318118"/>
          </a:xfrm>
          <a:prstGeom prst="rect">
            <a:avLst/>
          </a:prstGeom>
          <a:noFill/>
        </p:spPr>
        <p:txBody>
          <a:bodyPr wrap="square">
            <a:spAutoFit/>
          </a:bodyPr>
          <a:lstStyle/>
          <a:p>
            <a:pPr marL="285750" indent="-285750" algn="just">
              <a:lnSpc>
                <a:spcPct val="200000"/>
              </a:lnSpc>
              <a:buFont typeface="Arial" panose="020B0604020202020204" pitchFamily="34" charset="0"/>
              <a:buChar char="•"/>
              <a:defRPr/>
            </a:pPr>
            <a:r>
              <a:rPr lang="en-US" sz="1400" dirty="0">
                <a:solidFill>
                  <a:srgbClr val="0A1F61"/>
                </a:solidFill>
                <a:latin typeface="Tajawal ExtraBold" panose="00000800000000000000" pitchFamily="2" charset="-78"/>
                <a:cs typeface="Tajawal ExtraBold" panose="00000800000000000000" pitchFamily="2" charset="-78"/>
              </a:rPr>
              <a:t>Each of these structures has distinct characteristics. </a:t>
            </a:r>
          </a:p>
          <a:p>
            <a:pPr marL="285750" indent="-285750" algn="just">
              <a:lnSpc>
                <a:spcPct val="200000"/>
              </a:lnSpc>
              <a:buFont typeface="Arial" panose="020B0604020202020204" pitchFamily="34" charset="0"/>
              <a:buChar char="•"/>
              <a:defRPr/>
            </a:pPr>
            <a:r>
              <a:rPr lang="en-US" sz="1400" dirty="0">
                <a:solidFill>
                  <a:srgbClr val="0A1F61"/>
                </a:solidFill>
                <a:latin typeface="Tajawal ExtraBold" panose="00000800000000000000" pitchFamily="2" charset="-78"/>
                <a:cs typeface="Tajawal ExtraBold" panose="00000800000000000000" pitchFamily="2" charset="-78"/>
              </a:rPr>
              <a:t>There are benefits and challenges for each of these structures that must be understood to use them effectively or manage their shortcomings if the choice is dictated.</a:t>
            </a:r>
          </a:p>
        </p:txBody>
      </p:sp>
      <p:pic>
        <p:nvPicPr>
          <p:cNvPr id="9" name="Picture 8">
            <a:extLst>
              <a:ext uri="{FF2B5EF4-FFF2-40B4-BE49-F238E27FC236}">
                <a16:creationId xmlns:a16="http://schemas.microsoft.com/office/drawing/2014/main" xmlns="" id="{7050DCEB-64F3-14EF-E353-FA910906F69D}"/>
              </a:ext>
            </a:extLst>
          </p:cNvPr>
          <p:cNvPicPr>
            <a:picLocks noChangeAspect="1"/>
          </p:cNvPicPr>
          <p:nvPr/>
        </p:nvPicPr>
        <p:blipFill>
          <a:blip r:embed="rId3"/>
          <a:stretch>
            <a:fillRect/>
          </a:stretch>
        </p:blipFill>
        <p:spPr>
          <a:xfrm>
            <a:off x="7692971" y="2149349"/>
            <a:ext cx="3836211" cy="2559301"/>
          </a:xfrm>
          <a:prstGeom prst="rect">
            <a:avLst/>
          </a:prstGeom>
        </p:spPr>
      </p:pic>
    </p:spTree>
    <p:extLst>
      <p:ext uri="{BB962C8B-B14F-4D97-AF65-F5344CB8AC3E}">
        <p14:creationId xmlns:p14="http://schemas.microsoft.com/office/powerpoint/2010/main" val="37135794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098650" y="1137003"/>
            <a:ext cx="10049546"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E926AF0B-8AC2-B552-8BA7-B937C3C37136}"/>
              </a:ext>
            </a:extLst>
          </p:cNvPr>
          <p:cNvSpPr txBox="1"/>
          <p:nvPr/>
        </p:nvSpPr>
        <p:spPr>
          <a:xfrm>
            <a:off x="2142454" y="1334156"/>
            <a:ext cx="10049546"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 :Project formulation using tools and techniques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1D1EA67A-6C41-83D3-0F49-43F70316CEC8}"/>
              </a:ext>
            </a:extLst>
          </p:cNvPr>
          <p:cNvSpPr txBox="1"/>
          <p:nvPr/>
        </p:nvSpPr>
        <p:spPr>
          <a:xfrm>
            <a:off x="376389" y="2251681"/>
            <a:ext cx="11771807" cy="367100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section focuses on the beginnings of a project—</a:t>
            </a:r>
          </a:p>
          <a:p>
            <a:pPr marL="342900" indent="-342900" algn="just">
              <a:lnSpc>
                <a:spcPct val="200000"/>
              </a:lnSpc>
              <a:buFont typeface="Wingdings" panose="05000000000000000000" pitchFamily="2" charset="2"/>
              <a:buChar char="ü"/>
            </a:pPr>
            <a:r>
              <a:rPr lang="en-US" sz="2400" dirty="0">
                <a:solidFill>
                  <a:srgbClr val="0A1F61"/>
                </a:solidFill>
                <a:latin typeface="Tajawal ExtraBold" panose="00000800000000000000" pitchFamily="2" charset="-78"/>
                <a:cs typeface="Tajawal ExtraBold" panose="00000800000000000000" pitchFamily="2" charset="-78"/>
              </a:rPr>
              <a:t>How to pick the right projects</a:t>
            </a:r>
          </a:p>
          <a:p>
            <a:pPr marL="342900" indent="-342900" algn="just">
              <a:lnSpc>
                <a:spcPct val="200000"/>
              </a:lnSpc>
              <a:buFont typeface="Wingdings" panose="05000000000000000000" pitchFamily="2" charset="2"/>
              <a:buChar char="ü"/>
            </a:pPr>
            <a:r>
              <a:rPr lang="en-US" sz="2400" dirty="0">
                <a:solidFill>
                  <a:srgbClr val="0A1F61"/>
                </a:solidFill>
                <a:latin typeface="Tajawal ExtraBold" panose="00000800000000000000" pitchFamily="2" charset="-78"/>
                <a:cs typeface="Tajawal ExtraBold" panose="00000800000000000000" pitchFamily="2" charset="-78"/>
              </a:rPr>
              <a:t>The importance of business objectives</a:t>
            </a:r>
          </a:p>
          <a:p>
            <a:pPr marL="342900" indent="-342900" algn="just">
              <a:lnSpc>
                <a:spcPct val="200000"/>
              </a:lnSpc>
              <a:buFont typeface="Wingdings" panose="05000000000000000000" pitchFamily="2" charset="2"/>
              <a:buChar char="ü"/>
            </a:pPr>
            <a:r>
              <a:rPr lang="en-US" sz="2400" dirty="0">
                <a:solidFill>
                  <a:srgbClr val="0A1F61"/>
                </a:solidFill>
                <a:latin typeface="Tajawal ExtraBold" panose="00000800000000000000" pitchFamily="2" charset="-78"/>
                <a:cs typeface="Tajawal ExtraBold" panose="00000800000000000000" pitchFamily="2" charset="-78"/>
              </a:rPr>
              <a:t>Common selection criteria, and gaining support for the project</a:t>
            </a:r>
          </a:p>
          <a:p>
            <a:pPr marL="342900" indent="-342900" algn="just">
              <a:lnSpc>
                <a:spcPct val="200000"/>
              </a:lnSpc>
              <a:buFont typeface="Wingdings" panose="05000000000000000000" pitchFamily="2" charset="2"/>
              <a:buChar char="ü"/>
            </a:pPr>
            <a:r>
              <a:rPr lang="en-US" sz="2400" dirty="0">
                <a:solidFill>
                  <a:srgbClr val="0A1F61"/>
                </a:solidFill>
                <a:latin typeface="Tajawal ExtraBold" panose="00000800000000000000" pitchFamily="2" charset="-78"/>
                <a:cs typeface="Tajawal ExtraBold" panose="00000800000000000000" pitchFamily="2" charset="-78"/>
              </a:rPr>
              <a:t>Discuss what a project charter is and the importance of having one. </a:t>
            </a:r>
          </a:p>
        </p:txBody>
      </p:sp>
    </p:spTree>
    <p:extLst>
      <p:ext uri="{BB962C8B-B14F-4D97-AF65-F5344CB8AC3E}">
        <p14:creationId xmlns:p14="http://schemas.microsoft.com/office/powerpoint/2010/main" val="17136433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098650" y="1137003"/>
            <a:ext cx="10049546"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E926AF0B-8AC2-B552-8BA7-B937C3C37136}"/>
              </a:ext>
            </a:extLst>
          </p:cNvPr>
          <p:cNvSpPr txBox="1"/>
          <p:nvPr/>
        </p:nvSpPr>
        <p:spPr>
          <a:xfrm>
            <a:off x="2142454" y="1334156"/>
            <a:ext cx="10049546"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 :Project formulation using tools and techniques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xmlns="" id="{BA951162-A0BD-F4C6-7ACF-5F02480B75D2}"/>
              </a:ext>
            </a:extLst>
          </p:cNvPr>
          <p:cNvSpPr txBox="1"/>
          <p:nvPr/>
        </p:nvSpPr>
        <p:spPr>
          <a:xfrm>
            <a:off x="311175" y="2035663"/>
            <a:ext cx="11109254" cy="4409669"/>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2400" dirty="0">
                <a:solidFill>
                  <a:srgbClr val="0A1F61"/>
                </a:solidFill>
                <a:latin typeface="Tajawal ExtraBold" panose="00000800000000000000" pitchFamily="2" charset="-78"/>
                <a:cs typeface="Tajawal ExtraBold" panose="00000800000000000000" pitchFamily="2" charset="-78"/>
              </a:rPr>
              <a:t>Most organizations have too many requests for new projects but have limited:</a:t>
            </a:r>
          </a:p>
          <a:p>
            <a:pPr marL="342900" indent="-342900" algn="just">
              <a:lnSpc>
                <a:spcPct val="200000"/>
              </a:lnSpc>
              <a:buFont typeface="Wingdings" panose="05000000000000000000"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M</a:t>
            </a:r>
            <a:r>
              <a:rPr lang="en-US" sz="2400" dirty="0" err="1">
                <a:solidFill>
                  <a:srgbClr val="0A1F61"/>
                </a:solidFill>
                <a:latin typeface="Tajawal ExtraBold" panose="00000800000000000000" pitchFamily="2" charset="-78"/>
                <a:cs typeface="Tajawal ExtraBold" panose="00000800000000000000" pitchFamily="2" charset="-78"/>
              </a:rPr>
              <a:t>oney</a:t>
            </a:r>
            <a:endParaRPr lang="en-US" sz="2400" dirty="0">
              <a:solidFill>
                <a:srgbClr val="0A1F61"/>
              </a:solidFill>
              <a:latin typeface="Tajawal ExtraBold" panose="00000800000000000000" pitchFamily="2" charset="-78"/>
              <a:cs typeface="Tajawal ExtraBold" panose="00000800000000000000" pitchFamily="2" charset="-78"/>
            </a:endParaRPr>
          </a:p>
          <a:p>
            <a:pPr marL="342900" indent="-342900" algn="just">
              <a:lnSpc>
                <a:spcPct val="200000"/>
              </a:lnSpc>
              <a:buFont typeface="Wingdings" panose="05000000000000000000"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Human Resources</a:t>
            </a:r>
          </a:p>
          <a:p>
            <a:pPr marL="342900" indent="-342900" algn="just">
              <a:lnSpc>
                <a:spcPct val="200000"/>
              </a:lnSpc>
              <a:buFont typeface="Wingdings" panose="05000000000000000000"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E</a:t>
            </a:r>
            <a:r>
              <a:rPr lang="en-US" sz="2400" dirty="0" err="1">
                <a:solidFill>
                  <a:srgbClr val="0A1F61"/>
                </a:solidFill>
                <a:latin typeface="Tajawal ExtraBold" panose="00000800000000000000" pitchFamily="2" charset="-78"/>
                <a:cs typeface="Tajawal ExtraBold" panose="00000800000000000000" pitchFamily="2" charset="-78"/>
              </a:rPr>
              <a:t>quipment</a:t>
            </a:r>
            <a:r>
              <a:rPr lang="en-US" sz="2400" dirty="0">
                <a:solidFill>
                  <a:srgbClr val="0A1F61"/>
                </a:solidFill>
                <a:latin typeface="Tajawal ExtraBold" panose="00000800000000000000" pitchFamily="2" charset="-78"/>
                <a:cs typeface="Tajawal ExtraBold" panose="00000800000000000000" pitchFamily="2" charset="-78"/>
              </a:rPr>
              <a:t> to implement them all</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So a consistent selection process is needed that will benefit the overall organization. </a:t>
            </a:r>
          </a:p>
        </p:txBody>
      </p:sp>
    </p:spTree>
    <p:extLst>
      <p:ext uri="{BB962C8B-B14F-4D97-AF65-F5344CB8AC3E}">
        <p14:creationId xmlns:p14="http://schemas.microsoft.com/office/powerpoint/2010/main" val="24479228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098650" y="1137003"/>
            <a:ext cx="10049546"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E926AF0B-8AC2-B552-8BA7-B937C3C37136}"/>
              </a:ext>
            </a:extLst>
          </p:cNvPr>
          <p:cNvSpPr txBox="1"/>
          <p:nvPr/>
        </p:nvSpPr>
        <p:spPr>
          <a:xfrm>
            <a:off x="2142454" y="1334156"/>
            <a:ext cx="10049546"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 :Project formulation using tools and techniques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6C4A2997-0F50-A521-4C3F-72F1DDA9131F}"/>
              </a:ext>
            </a:extLst>
          </p:cNvPr>
          <p:cNvSpPr txBox="1"/>
          <p:nvPr/>
        </p:nvSpPr>
        <p:spPr>
          <a:xfrm>
            <a:off x="311175" y="2035663"/>
            <a:ext cx="11239585" cy="4675062"/>
          </a:xfrm>
          <a:prstGeom prst="rect">
            <a:avLst/>
          </a:prstGeom>
          <a:noFill/>
        </p:spPr>
        <p:txBody>
          <a:bodyPr wrap="square" rtlCol="0">
            <a:spAutoFit/>
          </a:bodyPr>
          <a:lstStyle/>
          <a:p>
            <a:pPr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Upon completion of this section, the following tools and techniques should be understood regarding why they are required as part of the project selection process: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Understand common business factors and priorities when approving a new project while working with limited IT resources.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Identify mechanics for selecting the right projects using financial decision models, including feasibility study, payback period, NPV, and depreciation and income tax.</a:t>
            </a:r>
          </a:p>
        </p:txBody>
      </p:sp>
    </p:spTree>
    <p:extLst>
      <p:ext uri="{BB962C8B-B14F-4D97-AF65-F5344CB8AC3E}">
        <p14:creationId xmlns:p14="http://schemas.microsoft.com/office/powerpoint/2010/main" val="16673751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098650" y="1137003"/>
            <a:ext cx="10049546"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E926AF0B-8AC2-B552-8BA7-B937C3C37136}"/>
              </a:ext>
            </a:extLst>
          </p:cNvPr>
          <p:cNvSpPr txBox="1"/>
          <p:nvPr/>
        </p:nvSpPr>
        <p:spPr>
          <a:xfrm>
            <a:off x="2142454" y="1334156"/>
            <a:ext cx="10049546"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 :Project formulation using tools and techniques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xmlns="" id="{9B4D7208-D190-8585-1728-C4EC9517126B}"/>
              </a:ext>
            </a:extLst>
          </p:cNvPr>
          <p:cNvSpPr txBox="1"/>
          <p:nvPr/>
        </p:nvSpPr>
        <p:spPr>
          <a:xfrm>
            <a:off x="323807" y="2338077"/>
            <a:ext cx="11239585" cy="367100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Identify mechanics for selecting the right projects using nonfinancial models, including project questionnaire assessment, comparing different projects based on different criteria, and weighted criteria.</a:t>
            </a:r>
          </a:p>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Understand the mechanics of the management of applications and project charters</a:t>
            </a:r>
          </a:p>
        </p:txBody>
      </p:sp>
    </p:spTree>
    <p:extLst>
      <p:ext uri="{BB962C8B-B14F-4D97-AF65-F5344CB8AC3E}">
        <p14:creationId xmlns:p14="http://schemas.microsoft.com/office/powerpoint/2010/main" val="25378739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098650" y="1137003"/>
            <a:ext cx="7165975"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A3E32D6C-5526-DDC6-3334-6B9266BF9F67}"/>
              </a:ext>
            </a:extLst>
          </p:cNvPr>
          <p:cNvSpPr txBox="1"/>
          <p:nvPr/>
        </p:nvSpPr>
        <p:spPr>
          <a:xfrm>
            <a:off x="2626178" y="1334155"/>
            <a:ext cx="6575839"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III : Developing project scope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xmlns="" id="{4F1E04A6-6D6A-64D5-1ADA-763DA32874F6}"/>
              </a:ext>
            </a:extLst>
          </p:cNvPr>
          <p:cNvSpPr txBox="1"/>
          <p:nvPr/>
        </p:nvSpPr>
        <p:spPr>
          <a:xfrm>
            <a:off x="311175" y="2054527"/>
            <a:ext cx="6992374" cy="4409669"/>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2400" dirty="0">
                <a:solidFill>
                  <a:srgbClr val="0A1F61"/>
                </a:solidFill>
                <a:latin typeface="Tajawal ExtraBold" panose="00000800000000000000" pitchFamily="2" charset="-78"/>
                <a:cs typeface="Tajawal ExtraBold" panose="00000800000000000000" pitchFamily="2" charset="-78"/>
              </a:rPr>
              <a:t>This section focuses on translating the original project goal into a work unit-oriented structure with initial time and cost estimates. </a:t>
            </a:r>
          </a:p>
          <a:p>
            <a:pPr marL="342900" indent="-342900" algn="just">
              <a:lnSpc>
                <a:spcPct val="200000"/>
              </a:lnSpc>
              <a:buFont typeface="Wingdings" panose="05000000000000000000" pitchFamily="2" charset="2"/>
              <a:buChar char="v"/>
            </a:pPr>
            <a:r>
              <a:rPr lang="en-US" sz="2400" dirty="0">
                <a:solidFill>
                  <a:srgbClr val="0A1F61"/>
                </a:solidFill>
                <a:latin typeface="Tajawal ExtraBold" panose="00000800000000000000" pitchFamily="2" charset="-78"/>
                <a:cs typeface="Tajawal ExtraBold" panose="00000800000000000000" pitchFamily="2" charset="-78"/>
              </a:rPr>
              <a:t>Scope </a:t>
            </a:r>
            <a:r>
              <a:rPr lang="en-US" sz="2400" b="1" dirty="0">
                <a:solidFill>
                  <a:srgbClr val="FF0000"/>
                </a:solidFill>
                <a:latin typeface="Tajawal ExtraBold" panose="00000800000000000000" pitchFamily="2" charset="-78"/>
                <a:cs typeface="Tajawal ExtraBold" panose="00000800000000000000" pitchFamily="2" charset="-78"/>
              </a:rPr>
              <a:t>definition</a:t>
            </a:r>
            <a:r>
              <a:rPr lang="en-US" sz="2400" dirty="0">
                <a:solidFill>
                  <a:srgbClr val="0A1F61"/>
                </a:solidFill>
                <a:latin typeface="Tajawal ExtraBold" panose="00000800000000000000" pitchFamily="2" charset="-78"/>
                <a:cs typeface="Tajawal ExtraBold" panose="00000800000000000000" pitchFamily="2" charset="-78"/>
              </a:rPr>
              <a:t> is considered as the key initiation step for a project and one that is necessary for future success. </a:t>
            </a:r>
          </a:p>
        </p:txBody>
      </p:sp>
      <p:pic>
        <p:nvPicPr>
          <p:cNvPr id="9" name="Picture 8">
            <a:extLst>
              <a:ext uri="{FF2B5EF4-FFF2-40B4-BE49-F238E27FC236}">
                <a16:creationId xmlns:a16="http://schemas.microsoft.com/office/drawing/2014/main" xmlns="" id="{A5792CDF-F3BD-ADE2-3D76-9C57EE075098}"/>
              </a:ext>
            </a:extLst>
          </p:cNvPr>
          <p:cNvPicPr>
            <a:picLocks noChangeAspect="1"/>
          </p:cNvPicPr>
          <p:nvPr/>
        </p:nvPicPr>
        <p:blipFill rotWithShape="1">
          <a:blip r:embed="rId3"/>
          <a:srcRect l="9276" t="6800" r="3768" b="6673"/>
          <a:stretch/>
        </p:blipFill>
        <p:spPr>
          <a:xfrm>
            <a:off x="7827885" y="2108436"/>
            <a:ext cx="4200940" cy="3529781"/>
          </a:xfrm>
          <a:prstGeom prst="rect">
            <a:avLst/>
          </a:prstGeom>
        </p:spPr>
      </p:pic>
    </p:spTree>
    <p:extLst>
      <p:ext uri="{BB962C8B-B14F-4D97-AF65-F5344CB8AC3E}">
        <p14:creationId xmlns:p14="http://schemas.microsoft.com/office/powerpoint/2010/main" val="39547093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098650" y="1137003"/>
            <a:ext cx="7165975"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A3E32D6C-5526-DDC6-3334-6B9266BF9F67}"/>
              </a:ext>
            </a:extLst>
          </p:cNvPr>
          <p:cNvSpPr txBox="1"/>
          <p:nvPr/>
        </p:nvSpPr>
        <p:spPr>
          <a:xfrm>
            <a:off x="2626178" y="1334155"/>
            <a:ext cx="6575839"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III : Developing project scope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xmlns="" id="{4659D8BF-F211-208D-6E80-47786C88CD20}"/>
              </a:ext>
            </a:extLst>
          </p:cNvPr>
          <p:cNvSpPr txBox="1"/>
          <p:nvPr/>
        </p:nvSpPr>
        <p:spPr>
          <a:xfrm>
            <a:off x="294304" y="2562704"/>
            <a:ext cx="11239585" cy="2932341"/>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2400" dirty="0">
                <a:solidFill>
                  <a:srgbClr val="0A1F61"/>
                </a:solidFill>
                <a:latin typeface="Tajawal ExtraBold" panose="00000800000000000000" pitchFamily="2" charset="-78"/>
                <a:cs typeface="Tajawal ExtraBold" panose="00000800000000000000" pitchFamily="2" charset="-78"/>
              </a:rPr>
              <a:t>Develop the scope management plan as part of the scope planning process.</a:t>
            </a:r>
          </a:p>
          <a:p>
            <a:pPr marL="342900" indent="-342900" algn="just">
              <a:lnSpc>
                <a:spcPct val="200000"/>
              </a:lnSpc>
              <a:buFont typeface="Wingdings" panose="05000000000000000000" pitchFamily="2" charset="2"/>
              <a:buChar char="v"/>
            </a:pPr>
            <a:r>
              <a:rPr lang="en-US" sz="2400" dirty="0">
                <a:solidFill>
                  <a:srgbClr val="0A1F61"/>
                </a:solidFill>
                <a:latin typeface="Tajawal ExtraBold" panose="00000800000000000000" pitchFamily="2" charset="-78"/>
                <a:cs typeface="Tajawal ExtraBold" panose="00000800000000000000" pitchFamily="2" charset="-78"/>
              </a:rPr>
              <a:t>Develop the scope statement as part of the scope definition process.</a:t>
            </a:r>
          </a:p>
          <a:p>
            <a:pPr marL="342900" indent="-342900" algn="just">
              <a:lnSpc>
                <a:spcPct val="200000"/>
              </a:lnSpc>
              <a:buFont typeface="Wingdings" panose="05000000000000000000" pitchFamily="2" charset="2"/>
              <a:buChar char="v"/>
            </a:pPr>
            <a:r>
              <a:rPr lang="en-US" sz="2400" dirty="0">
                <a:solidFill>
                  <a:srgbClr val="0A1F61"/>
                </a:solidFill>
                <a:latin typeface="Tajawal ExtraBold" panose="00000800000000000000" pitchFamily="2" charset="-78"/>
                <a:cs typeface="Tajawal ExtraBold" panose="00000800000000000000" pitchFamily="2" charset="-78"/>
              </a:rPr>
              <a:t>Identify, analyze, refine, and document project requirements, assumptions, and constraints to produce a technical project and product scope definition.</a:t>
            </a:r>
          </a:p>
        </p:txBody>
      </p:sp>
    </p:spTree>
    <p:extLst>
      <p:ext uri="{BB962C8B-B14F-4D97-AF65-F5344CB8AC3E}">
        <p14:creationId xmlns:p14="http://schemas.microsoft.com/office/powerpoint/2010/main" val="12330409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098650" y="1137003"/>
            <a:ext cx="7165975"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A3E32D6C-5526-DDC6-3334-6B9266BF9F67}"/>
              </a:ext>
            </a:extLst>
          </p:cNvPr>
          <p:cNvSpPr txBox="1"/>
          <p:nvPr/>
        </p:nvSpPr>
        <p:spPr>
          <a:xfrm>
            <a:off x="2626178" y="1334155"/>
            <a:ext cx="6575839"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III : Developing project scope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EA3F6174-266B-DBD5-4EFA-4695A83125E3}"/>
              </a:ext>
            </a:extLst>
          </p:cNvPr>
          <p:cNvSpPr txBox="1"/>
          <p:nvPr/>
        </p:nvSpPr>
        <p:spPr>
          <a:xfrm>
            <a:off x="184086" y="2515640"/>
            <a:ext cx="11823828" cy="3671005"/>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Development of a deliverables-oriented WBS created from the initial project charter, scope statement, and other project specification documents. </a:t>
            </a:r>
          </a:p>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From this definition, step technical work units are defined and will be used to facilitate detailed project planning, which is then used in the executing, monitoring and controlling, and closing processes.</a:t>
            </a:r>
          </a:p>
        </p:txBody>
      </p:sp>
    </p:spTree>
    <p:extLst>
      <p:ext uri="{BB962C8B-B14F-4D97-AF65-F5344CB8AC3E}">
        <p14:creationId xmlns:p14="http://schemas.microsoft.com/office/powerpoint/2010/main" val="16479795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098650" y="1209117"/>
            <a:ext cx="7165975"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A3E32D6C-5526-DDC6-3334-6B9266BF9F67}"/>
              </a:ext>
            </a:extLst>
          </p:cNvPr>
          <p:cNvSpPr txBox="1"/>
          <p:nvPr/>
        </p:nvSpPr>
        <p:spPr>
          <a:xfrm>
            <a:off x="2626178" y="1334155"/>
            <a:ext cx="6575839"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III : Developing project scope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xmlns="" id="{FE876455-30BF-4C18-3E2F-389AAC5B9F04}"/>
              </a:ext>
            </a:extLst>
          </p:cNvPr>
          <p:cNvSpPr txBox="1"/>
          <p:nvPr/>
        </p:nvSpPr>
        <p:spPr>
          <a:xfrm>
            <a:off x="715601" y="2311655"/>
            <a:ext cx="10733449" cy="2932341"/>
          </a:xfrm>
          <a:prstGeom prst="rect">
            <a:avLst/>
          </a:prstGeom>
          <a:noFill/>
        </p:spPr>
        <p:txBody>
          <a:bodyPr wrap="square">
            <a:spAutoFit/>
          </a:bodyPr>
          <a:lstStyle/>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Estimating tools and techniques are described to show how development of project work unit specifications leads to a total project budget.</a:t>
            </a:r>
          </a:p>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Introduce the relationship of scope, time, cost, and resources into the overall management equation.</a:t>
            </a:r>
          </a:p>
        </p:txBody>
      </p:sp>
    </p:spTree>
    <p:extLst>
      <p:ext uri="{BB962C8B-B14F-4D97-AF65-F5344CB8AC3E}">
        <p14:creationId xmlns:p14="http://schemas.microsoft.com/office/powerpoint/2010/main" val="8939895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FBD37B37-6C13-1904-E84B-746F5A64BC8A}"/>
              </a:ext>
            </a:extLst>
          </p:cNvPr>
          <p:cNvPicPr>
            <a:picLocks noChangeAspect="1"/>
          </p:cNvPicPr>
          <p:nvPr/>
        </p:nvPicPr>
        <p:blipFill>
          <a:blip r:embed="rId2"/>
          <a:stretch>
            <a:fillRect/>
          </a:stretch>
        </p:blipFill>
        <p:spPr>
          <a:xfrm>
            <a:off x="990600" y="939849"/>
            <a:ext cx="10227362" cy="5752891"/>
          </a:xfrm>
          <a:prstGeom prst="rect">
            <a:avLst/>
          </a:prstGeo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682702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098650" y="1050299"/>
            <a:ext cx="8550300" cy="1076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983DE8B4-3700-4CA8-5858-114D01D57AF2}"/>
              </a:ext>
            </a:extLst>
          </p:cNvPr>
          <p:cNvSpPr txBox="1"/>
          <p:nvPr/>
        </p:nvSpPr>
        <p:spPr>
          <a:xfrm>
            <a:off x="2194969" y="1118201"/>
            <a:ext cx="7069656" cy="954107"/>
          </a:xfrm>
          <a:prstGeom prst="rect">
            <a:avLst/>
          </a:prstGeom>
          <a:noFill/>
        </p:spPr>
        <p:txBody>
          <a:bodyPr wrap="square" rtlCol="0">
            <a:spAutoFit/>
          </a:bodyPr>
          <a:lstStyle/>
          <a:p>
            <a:pPr algn="ctr"/>
            <a:r>
              <a:rPr lang="en-US" sz="2800" b="1" dirty="0">
                <a:solidFill>
                  <a:prstClr val="white"/>
                </a:solidFill>
                <a:latin typeface="Tajawal Medium" panose="00000600000000000000" pitchFamily="2" charset="-78"/>
                <a:cs typeface="Tajawal Medium" panose="00000600000000000000" pitchFamily="2" charset="-78"/>
              </a:rPr>
              <a:t>Section IV :Tools and techniques for </a:t>
            </a:r>
          </a:p>
          <a:p>
            <a:pPr algn="ctr"/>
            <a:r>
              <a:rPr lang="en-US" sz="2800" b="1" dirty="0">
                <a:solidFill>
                  <a:prstClr val="white"/>
                </a:solidFill>
                <a:latin typeface="Tajawal Medium" panose="00000600000000000000" pitchFamily="2" charset="-78"/>
                <a:cs typeface="Tajawal Medium" panose="00000600000000000000" pitchFamily="2" charset="-78"/>
              </a:rPr>
              <a:t>developing the project plan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xmlns="" id="{4A413569-34EB-FDA9-9FF3-87EEA764F4F2}"/>
              </a:ext>
            </a:extLst>
          </p:cNvPr>
          <p:cNvSpPr txBox="1"/>
          <p:nvPr/>
        </p:nvSpPr>
        <p:spPr>
          <a:xfrm>
            <a:off x="1004964" y="2631256"/>
            <a:ext cx="10182072" cy="3108543"/>
          </a:xfrm>
          <a:prstGeom prst="rect">
            <a:avLst/>
          </a:prstGeom>
          <a:noFill/>
        </p:spPr>
        <p:txBody>
          <a:bodyPr wrap="square">
            <a:spAutoFit/>
          </a:bodyPr>
          <a:lstStyle/>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prstClr val="black"/>
                </a:solidFill>
                <a:effectLst/>
                <a:uLnTx/>
                <a:uFillTx/>
              </a:rPr>
              <a:t>This section highlights the key components for developing a “raw” project plan. </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800" b="0" i="0" u="none" strike="noStrike" kern="0" cap="none" spc="0" normalizeH="0" baseline="0" noProof="0" dirty="0">
              <a:ln>
                <a:noFill/>
              </a:ln>
              <a:solidFill>
                <a:prstClr val="black"/>
              </a:solidFill>
              <a:effectLst/>
              <a:uLnTx/>
              <a:uFillTx/>
            </a:endParaRP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prstClr val="black"/>
                </a:solidFill>
                <a:effectLst/>
                <a:uLnTx/>
                <a:uFillTx/>
              </a:rPr>
              <a:t>In this regard, these mechanics represent a core project management process that should be followed for initiating the project plan.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42852706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098650" y="1050299"/>
            <a:ext cx="8550300" cy="1076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983DE8B4-3700-4CA8-5858-114D01D57AF2}"/>
              </a:ext>
            </a:extLst>
          </p:cNvPr>
          <p:cNvSpPr txBox="1"/>
          <p:nvPr/>
        </p:nvSpPr>
        <p:spPr>
          <a:xfrm>
            <a:off x="2194969" y="1118201"/>
            <a:ext cx="7069656" cy="954107"/>
          </a:xfrm>
          <a:prstGeom prst="rect">
            <a:avLst/>
          </a:prstGeom>
          <a:noFill/>
        </p:spPr>
        <p:txBody>
          <a:bodyPr wrap="square" rtlCol="0">
            <a:spAutoFit/>
          </a:bodyPr>
          <a:lstStyle/>
          <a:p>
            <a:pPr algn="ctr"/>
            <a:r>
              <a:rPr lang="en-US" sz="2800" b="1" dirty="0">
                <a:solidFill>
                  <a:prstClr val="white"/>
                </a:solidFill>
                <a:latin typeface="Tajawal Medium" panose="00000600000000000000" pitchFamily="2" charset="-78"/>
                <a:cs typeface="Tajawal Medium" panose="00000600000000000000" pitchFamily="2" charset="-78"/>
              </a:rPr>
              <a:t>Section IV :Tools and techniques for </a:t>
            </a:r>
          </a:p>
          <a:p>
            <a:pPr algn="ctr"/>
            <a:r>
              <a:rPr lang="en-US" sz="2800" b="1" dirty="0">
                <a:solidFill>
                  <a:prstClr val="white"/>
                </a:solidFill>
                <a:latin typeface="Tajawal Medium" panose="00000600000000000000" pitchFamily="2" charset="-78"/>
                <a:cs typeface="Tajawal Medium" panose="00000600000000000000" pitchFamily="2" charset="-78"/>
              </a:rPr>
              <a:t>developing the project plan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xmlns="" id="{794CFB3D-3F5F-D984-C945-D74E638AC26E}"/>
              </a:ext>
            </a:extLst>
          </p:cNvPr>
          <p:cNvSpPr txBox="1"/>
          <p:nvPr/>
        </p:nvSpPr>
        <p:spPr>
          <a:xfrm>
            <a:off x="670790" y="2699158"/>
            <a:ext cx="10612607" cy="3108543"/>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dirty="0">
                <a:solidFill>
                  <a:srgbClr val="0A1F61"/>
                </a:solidFill>
                <a:cs typeface="Tajawal ExtraBold" panose="00000800000000000000" pitchFamily="2" charset="-78"/>
              </a:rPr>
              <a:t>Previous foundation work for developing the project scope through the WBS process and initial work unit estimates has been described in Section III and we are now ready to move on to the next two legs of the project planning journey, that is, schedule and budget.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800" dirty="0">
              <a:solidFill>
                <a:srgbClr val="0A1F61"/>
              </a:solidFill>
              <a:cs typeface="Tajawal ExtraBold" panose="00000800000000000000" pitchFamily="2" charset="-78"/>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dirty="0">
                <a:solidFill>
                  <a:srgbClr val="0A1F61"/>
                </a:solidFill>
                <a:cs typeface="Tajawal ExtraBold" panose="00000800000000000000" pitchFamily="2" charset="-78"/>
              </a:rPr>
              <a:t>The first cut project schedule evolves directly from the scope definition and work estimating</a:t>
            </a:r>
          </a:p>
        </p:txBody>
      </p:sp>
    </p:spTree>
    <p:extLst>
      <p:ext uri="{BB962C8B-B14F-4D97-AF65-F5344CB8AC3E}">
        <p14:creationId xmlns:p14="http://schemas.microsoft.com/office/powerpoint/2010/main" val="23007986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FE5514BA-2892-A796-71E3-A34C8432F8A3}"/>
              </a:ext>
            </a:extLst>
          </p:cNvPr>
          <p:cNvPicPr>
            <a:picLocks noChangeAspect="1"/>
          </p:cNvPicPr>
          <p:nvPr/>
        </p:nvPicPr>
        <p:blipFill>
          <a:blip r:embed="rId2"/>
          <a:stretch>
            <a:fillRect/>
          </a:stretch>
        </p:blipFill>
        <p:spPr>
          <a:xfrm>
            <a:off x="50853" y="9939"/>
            <a:ext cx="12141147" cy="6858000"/>
          </a:xfrm>
          <a:prstGeom prst="rect">
            <a:avLst/>
          </a:prstGeom>
        </p:spPr>
      </p:pic>
    </p:spTree>
    <p:extLst>
      <p:ext uri="{BB962C8B-B14F-4D97-AF65-F5344CB8AC3E}">
        <p14:creationId xmlns:p14="http://schemas.microsoft.com/office/powerpoint/2010/main" val="38953822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523647" y="842179"/>
            <a:ext cx="8550300" cy="1076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23840430-94D8-0F30-210C-4164917F3F38}"/>
              </a:ext>
            </a:extLst>
          </p:cNvPr>
          <p:cNvSpPr txBox="1"/>
          <p:nvPr/>
        </p:nvSpPr>
        <p:spPr>
          <a:xfrm>
            <a:off x="2951697" y="877680"/>
            <a:ext cx="7069656" cy="954107"/>
          </a:xfrm>
          <a:prstGeom prst="rect">
            <a:avLst/>
          </a:prstGeom>
          <a:no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Section IV—Tools and techniques for </a:t>
            </a:r>
          </a:p>
          <a:p>
            <a:pPr algn="ctr"/>
            <a:r>
              <a:rPr lang="en-US" sz="2800" dirty="0">
                <a:solidFill>
                  <a:prstClr val="white"/>
                </a:solidFill>
                <a:latin typeface="Tajawal Medium" panose="00000600000000000000" pitchFamily="2" charset="-78"/>
                <a:cs typeface="Tajawal Medium" panose="00000600000000000000" pitchFamily="2" charset="-78"/>
              </a:rPr>
              <a:t>developing the project plan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xmlns="" id="{AE6C1368-84CD-9E27-1C51-E58887D34989}"/>
              </a:ext>
            </a:extLst>
          </p:cNvPr>
          <p:cNvSpPr txBox="1"/>
          <p:nvPr/>
        </p:nvSpPr>
        <p:spPr>
          <a:xfrm>
            <a:off x="585066" y="2551305"/>
            <a:ext cx="10959234" cy="3108543"/>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Project schedules are basically derived from linked WBS activities.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The main new mechanical ingredient to add at this point is resource allocations to these work activities in order to derive estimated durations and the sequencing of those activities.(Critical path calculation)</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srgbClr val="002060"/>
              </a:solidFill>
              <a:effectLst/>
              <a:uLnTx/>
              <a:uFillTx/>
            </a:endParaRPr>
          </a:p>
        </p:txBody>
      </p:sp>
    </p:spTree>
    <p:extLst>
      <p:ext uri="{BB962C8B-B14F-4D97-AF65-F5344CB8AC3E}">
        <p14:creationId xmlns:p14="http://schemas.microsoft.com/office/powerpoint/2010/main" val="35906963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523647" y="842179"/>
            <a:ext cx="8550300" cy="1076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23840430-94D8-0F30-210C-4164917F3F38}"/>
              </a:ext>
            </a:extLst>
          </p:cNvPr>
          <p:cNvSpPr txBox="1"/>
          <p:nvPr/>
        </p:nvSpPr>
        <p:spPr>
          <a:xfrm>
            <a:off x="2951697" y="877680"/>
            <a:ext cx="7069656" cy="954107"/>
          </a:xfrm>
          <a:prstGeom prst="rect">
            <a:avLst/>
          </a:prstGeom>
          <a:no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Section IV—Tools and techniques for </a:t>
            </a:r>
          </a:p>
          <a:p>
            <a:pPr algn="ctr"/>
            <a:r>
              <a:rPr lang="en-US" sz="2800" dirty="0">
                <a:solidFill>
                  <a:prstClr val="white"/>
                </a:solidFill>
                <a:latin typeface="Tajawal Medium" panose="00000600000000000000" pitchFamily="2" charset="-78"/>
                <a:cs typeface="Tajawal Medium" panose="00000600000000000000" pitchFamily="2" charset="-78"/>
              </a:rPr>
              <a:t>developing the project plan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xmlns="" id="{B2C277C8-F614-8943-571C-152303E2F77B}"/>
              </a:ext>
            </a:extLst>
          </p:cNvPr>
          <p:cNvSpPr txBox="1"/>
          <p:nvPr/>
        </p:nvSpPr>
        <p:spPr>
          <a:xfrm>
            <a:off x="616226" y="2551305"/>
            <a:ext cx="10959548" cy="3108543"/>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In this section, the project plan is represented as a direction aggregation of scope definition, work estimation, and resource allocation to the effort.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The result is called the first cut plan, which implies more processes will need to be added to this view.</a:t>
            </a:r>
          </a:p>
        </p:txBody>
      </p:sp>
    </p:spTree>
    <p:extLst>
      <p:ext uri="{BB962C8B-B14F-4D97-AF65-F5344CB8AC3E}">
        <p14:creationId xmlns:p14="http://schemas.microsoft.com/office/powerpoint/2010/main" val="10460656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523647" y="842179"/>
            <a:ext cx="8550300" cy="1076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23840430-94D8-0F30-210C-4164917F3F38}"/>
              </a:ext>
            </a:extLst>
          </p:cNvPr>
          <p:cNvSpPr txBox="1"/>
          <p:nvPr/>
        </p:nvSpPr>
        <p:spPr>
          <a:xfrm>
            <a:off x="2951697" y="877680"/>
            <a:ext cx="7069656" cy="954107"/>
          </a:xfrm>
          <a:prstGeom prst="rect">
            <a:avLst/>
          </a:prstGeom>
          <a:no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Section IV—Tools and techniques for </a:t>
            </a:r>
          </a:p>
          <a:p>
            <a:pPr algn="ctr"/>
            <a:r>
              <a:rPr lang="en-US" sz="2800" dirty="0">
                <a:solidFill>
                  <a:prstClr val="white"/>
                </a:solidFill>
                <a:latin typeface="Tajawal Medium" panose="00000600000000000000" pitchFamily="2" charset="-78"/>
                <a:cs typeface="Tajawal Medium" panose="00000600000000000000" pitchFamily="2" charset="-78"/>
              </a:rPr>
              <a:t>developing the project plan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12E47FB7-E3B0-9343-64DD-78F867956125}"/>
              </a:ext>
            </a:extLst>
          </p:cNvPr>
          <p:cNvSpPr txBox="1"/>
          <p:nvPr/>
        </p:nvSpPr>
        <p:spPr>
          <a:xfrm>
            <a:off x="401992" y="2194668"/>
            <a:ext cx="11478833" cy="4154984"/>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In this section, the following mechanics and concepts should be understood regarding why they are required as part of the core schedule and cost planning process:</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Identify mechanics for translating the WBS into a first cut schedule.</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Identify mechanics for translating the first cut schedule into a first cut budget through resource allocation.</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Understand management concepts for tweaking a plan’s scope, time, and cost to better satisfy the key stakeholders.</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Understand the general processes required to obtain management approval for the derived project plan.</a:t>
            </a:r>
          </a:p>
        </p:txBody>
      </p:sp>
    </p:spTree>
    <p:extLst>
      <p:ext uri="{BB962C8B-B14F-4D97-AF65-F5344CB8AC3E}">
        <p14:creationId xmlns:p14="http://schemas.microsoft.com/office/powerpoint/2010/main" val="35363670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191B2BDA-5CD4-E42A-C3F3-6E19D7A459DE}"/>
              </a:ext>
            </a:extLst>
          </p:cNvPr>
          <p:cNvSpPr txBox="1"/>
          <p:nvPr/>
        </p:nvSpPr>
        <p:spPr>
          <a:xfrm>
            <a:off x="3364752" y="991165"/>
            <a:ext cx="4878259" cy="523220"/>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Section V :  Project execution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xmlns="" id="{979DB5D2-1B89-10C4-AEE3-5817E755089D}"/>
              </a:ext>
            </a:extLst>
          </p:cNvPr>
          <p:cNvSpPr txBox="1"/>
          <p:nvPr/>
        </p:nvSpPr>
        <p:spPr>
          <a:xfrm>
            <a:off x="689144" y="2596160"/>
            <a:ext cx="10052157" cy="3046988"/>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This section provides an overview of tools and techniques to help the PM successfully execute a project.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R="0" lvl="0" algn="just" defTabSz="91440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The section addresses a portion of the project life cycle.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R="0" lvl="0" algn="just" defTabSz="914400" eaLnBrk="1" fontAlgn="auto" latinLnBrk="0" hangingPunct="1">
              <a:lnSpc>
                <a:spcPct val="100000"/>
              </a:lnSpc>
              <a:spcBef>
                <a:spcPts val="0"/>
              </a:spcBef>
              <a:spcAft>
                <a:spcPts val="0"/>
              </a:spcAft>
              <a:buClrTx/>
              <a:buSzTx/>
              <a:tabLst/>
              <a:defRPr/>
            </a:pPr>
            <a:r>
              <a:rPr lang="en-US" sz="2400" kern="0" dirty="0">
                <a:solidFill>
                  <a:srgbClr val="002060"/>
                </a:solidFill>
                <a:latin typeface="Arial" panose="020B0604020202020204" pitchFamily="34" charset="0"/>
                <a:cs typeface="Arial" panose="020B0604020202020204" pitchFamily="34" charset="0"/>
              </a:rPr>
              <a:t>- </a:t>
            </a:r>
            <a:r>
              <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The tools and techniques discussed better equip a PM with the managing the project performance, cost, schedule, outcome, scope, and resources</a:t>
            </a:r>
          </a:p>
        </p:txBody>
      </p:sp>
    </p:spTree>
    <p:extLst>
      <p:ext uri="{BB962C8B-B14F-4D97-AF65-F5344CB8AC3E}">
        <p14:creationId xmlns:p14="http://schemas.microsoft.com/office/powerpoint/2010/main" val="6545557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191B2BDA-5CD4-E42A-C3F3-6E19D7A459DE}"/>
              </a:ext>
            </a:extLst>
          </p:cNvPr>
          <p:cNvSpPr txBox="1"/>
          <p:nvPr/>
        </p:nvSpPr>
        <p:spPr>
          <a:xfrm>
            <a:off x="3364752" y="991165"/>
            <a:ext cx="4878259" cy="523220"/>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Section V :  Project execution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6D777868-CA75-55CE-872C-BBAEF4C0D13B}"/>
              </a:ext>
            </a:extLst>
          </p:cNvPr>
          <p:cNvSpPr txBox="1"/>
          <p:nvPr/>
        </p:nvSpPr>
        <p:spPr>
          <a:xfrm>
            <a:off x="754571" y="2014078"/>
            <a:ext cx="10713529" cy="3785652"/>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srgbClr val="002060"/>
                </a:solidFill>
                <a:effectLst/>
                <a:uLnTx/>
                <a:uFillTx/>
              </a:rPr>
              <a:t>The learning objectives for this section are listed as follows: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Understand the difference between metrics and measures to track project performance.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Describe the earned value (EV) suite of status evaluation techniques to provide the PM with sophisticated tools to examine project performance.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Identify different types of project status reports to be utilized by the PM to successfully track the project progress.</a:t>
            </a:r>
          </a:p>
        </p:txBody>
      </p:sp>
    </p:spTree>
    <p:extLst>
      <p:ext uri="{BB962C8B-B14F-4D97-AF65-F5344CB8AC3E}">
        <p14:creationId xmlns:p14="http://schemas.microsoft.com/office/powerpoint/2010/main" val="1685998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90E3EB38-792A-864F-6DA1-418A1DDFB60A}"/>
              </a:ext>
            </a:extLst>
          </p:cNvPr>
          <p:cNvSpPr txBox="1"/>
          <p:nvPr/>
        </p:nvSpPr>
        <p:spPr>
          <a:xfrm>
            <a:off x="2925989" y="894259"/>
            <a:ext cx="7180171" cy="523220"/>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Section VI: Advanced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xmlns="" id="{575FDBED-4244-04EE-E4AA-D269C86BF487}"/>
              </a:ext>
            </a:extLst>
          </p:cNvPr>
          <p:cNvSpPr txBox="1"/>
          <p:nvPr/>
        </p:nvSpPr>
        <p:spPr>
          <a:xfrm>
            <a:off x="635516" y="2685413"/>
            <a:ext cx="10589356" cy="2193677"/>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Arial" panose="020B0604020202020204" pitchFamily="34" charset="0"/>
                <a:cs typeface="Arial" panose="020B0604020202020204" pitchFamily="34" charset="0"/>
              </a:rPr>
              <a:t>The methods described in this section focused on a different aspect of project decision-making from </a:t>
            </a:r>
            <a:r>
              <a:rPr lang="en-US" sz="2400" u="sng" dirty="0">
                <a:solidFill>
                  <a:srgbClr val="0A1F61"/>
                </a:solidFill>
                <a:latin typeface="Arial" panose="020B0604020202020204" pitchFamily="34" charset="0"/>
                <a:cs typeface="Arial" panose="020B0604020202020204" pitchFamily="34" charset="0"/>
              </a:rPr>
              <a:t>early</a:t>
            </a:r>
            <a:r>
              <a:rPr lang="en-US" sz="2400" dirty="0">
                <a:solidFill>
                  <a:srgbClr val="0A1F61"/>
                </a:solidFill>
                <a:latin typeface="Arial" panose="020B0604020202020204" pitchFamily="34" charset="0"/>
                <a:cs typeface="Arial" panose="020B0604020202020204" pitchFamily="34" charset="0"/>
              </a:rPr>
              <a:t> in the project selection process through the </a:t>
            </a:r>
            <a:r>
              <a:rPr lang="en-US" sz="2400" u="sng" dirty="0">
                <a:solidFill>
                  <a:srgbClr val="0A1F61"/>
                </a:solidFill>
                <a:latin typeface="Arial" panose="020B0604020202020204" pitchFamily="34" charset="0"/>
                <a:cs typeface="Arial" panose="020B0604020202020204" pitchFamily="34" charset="0"/>
              </a:rPr>
              <a:t>execution</a:t>
            </a:r>
            <a:r>
              <a:rPr lang="en-US" sz="2400" dirty="0">
                <a:solidFill>
                  <a:srgbClr val="0A1F61"/>
                </a:solidFill>
                <a:latin typeface="Arial" panose="020B0604020202020204" pitchFamily="34" charset="0"/>
                <a:cs typeface="Arial" panose="020B0604020202020204" pitchFamily="34" charset="0"/>
              </a:rPr>
              <a:t> phase</a:t>
            </a:r>
            <a:r>
              <a:rPr lang="en-US" sz="2400"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148940310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90E3EB38-792A-864F-6DA1-418A1DDFB60A}"/>
              </a:ext>
            </a:extLst>
          </p:cNvPr>
          <p:cNvSpPr txBox="1"/>
          <p:nvPr/>
        </p:nvSpPr>
        <p:spPr>
          <a:xfrm>
            <a:off x="2925989" y="894259"/>
            <a:ext cx="7180171" cy="523220"/>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Section VI: Advanced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xmlns="" id="{E2A355B3-CAAE-BC5B-088B-4F4D2F780D6A}"/>
              </a:ext>
            </a:extLst>
          </p:cNvPr>
          <p:cNvSpPr txBox="1"/>
          <p:nvPr/>
        </p:nvSpPr>
        <p:spPr>
          <a:xfrm>
            <a:off x="801322" y="2178443"/>
            <a:ext cx="10589356" cy="2932341"/>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defRPr/>
            </a:pPr>
            <a:r>
              <a:rPr lang="en-US" sz="2400" b="1" dirty="0">
                <a:solidFill>
                  <a:srgbClr val="0A1F61"/>
                </a:solidFill>
                <a:latin typeface="Tajawal ExtraBold" panose="00000800000000000000" pitchFamily="2" charset="-78"/>
                <a:cs typeface="Tajawal ExtraBold" panose="00000800000000000000" pitchFamily="2" charset="-78"/>
              </a:rPr>
              <a:t>The learning objectives for this section are</a:t>
            </a:r>
          </a:p>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Understand the PERT model as it relates to variable time scheduling.</a:t>
            </a:r>
          </a:p>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Describe how simulation modeling can be used to model future project performance..</a:t>
            </a:r>
          </a:p>
        </p:txBody>
      </p:sp>
    </p:spTree>
    <p:extLst>
      <p:ext uri="{BB962C8B-B14F-4D97-AF65-F5344CB8AC3E}">
        <p14:creationId xmlns:p14="http://schemas.microsoft.com/office/powerpoint/2010/main" val="139840251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90E3EB38-792A-864F-6DA1-418A1DDFB60A}"/>
              </a:ext>
            </a:extLst>
          </p:cNvPr>
          <p:cNvSpPr txBox="1"/>
          <p:nvPr/>
        </p:nvSpPr>
        <p:spPr>
          <a:xfrm>
            <a:off x="2925989" y="894259"/>
            <a:ext cx="7180171" cy="523220"/>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Section VI: Advanced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B327BA9D-C995-2CFF-D835-08CEB257654F}"/>
              </a:ext>
            </a:extLst>
          </p:cNvPr>
          <p:cNvSpPr txBox="1"/>
          <p:nvPr/>
        </p:nvSpPr>
        <p:spPr>
          <a:xfrm>
            <a:off x="964922" y="2652497"/>
            <a:ext cx="10109025" cy="2193677"/>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Arial" panose="020B0604020202020204" pitchFamily="34" charset="0"/>
                <a:cs typeface="Arial" panose="020B0604020202020204" pitchFamily="34" charset="0"/>
              </a:rPr>
              <a:t>Outline the basic mechanics of the risk model to illustrate how simulation tools can help with the evaluation of the project performance.</a:t>
            </a:r>
          </a:p>
        </p:txBody>
      </p:sp>
    </p:spTree>
    <p:extLst>
      <p:ext uri="{BB962C8B-B14F-4D97-AF65-F5344CB8AC3E}">
        <p14:creationId xmlns:p14="http://schemas.microsoft.com/office/powerpoint/2010/main" val="299338169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90E3EB38-792A-864F-6DA1-418A1DDFB60A}"/>
              </a:ext>
            </a:extLst>
          </p:cNvPr>
          <p:cNvSpPr txBox="1"/>
          <p:nvPr/>
        </p:nvSpPr>
        <p:spPr>
          <a:xfrm>
            <a:off x="2925989" y="894259"/>
            <a:ext cx="7180171" cy="523220"/>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Section VI: Advanced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xmlns="" id="{CF654203-F316-C359-351A-5B1D060DD108}"/>
              </a:ext>
            </a:extLst>
          </p:cNvPr>
          <p:cNvSpPr txBox="1"/>
          <p:nvPr/>
        </p:nvSpPr>
        <p:spPr>
          <a:xfrm>
            <a:off x="528140" y="2720494"/>
            <a:ext cx="7424695" cy="2193677"/>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Understand project, program, and portfolio management as it applies to an enterprise EPMO (Enterprise project management office)</a:t>
            </a:r>
          </a:p>
        </p:txBody>
      </p:sp>
      <p:pic>
        <p:nvPicPr>
          <p:cNvPr id="8" name="Picture 7">
            <a:extLst>
              <a:ext uri="{FF2B5EF4-FFF2-40B4-BE49-F238E27FC236}">
                <a16:creationId xmlns:a16="http://schemas.microsoft.com/office/drawing/2014/main" xmlns="" id="{6A4F7FBA-B799-3152-1695-14D0F2639FC4}"/>
              </a:ext>
            </a:extLst>
          </p:cNvPr>
          <p:cNvPicPr>
            <a:picLocks noChangeAspect="1"/>
          </p:cNvPicPr>
          <p:nvPr/>
        </p:nvPicPr>
        <p:blipFill>
          <a:blip r:embed="rId3"/>
          <a:stretch>
            <a:fillRect/>
          </a:stretch>
        </p:blipFill>
        <p:spPr>
          <a:xfrm>
            <a:off x="8516387" y="2480356"/>
            <a:ext cx="3139712" cy="3097036"/>
          </a:xfrm>
          <a:prstGeom prst="rect">
            <a:avLst/>
          </a:prstGeom>
        </p:spPr>
      </p:pic>
    </p:spTree>
    <p:extLst>
      <p:ext uri="{BB962C8B-B14F-4D97-AF65-F5344CB8AC3E}">
        <p14:creationId xmlns:p14="http://schemas.microsoft.com/office/powerpoint/2010/main" val="135497807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CAAA008A-FF8D-C2CB-7803-7E61E59F532D}"/>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xmlns="" id="{7AD9E5F9-FC7E-4A14-E046-86DEC8FC7914}"/>
              </a:ext>
            </a:extLst>
          </p:cNvPr>
          <p:cNvPicPr>
            <a:picLocks noChangeAspect="1"/>
          </p:cNvPicPr>
          <p:nvPr/>
        </p:nvPicPr>
        <p:blipFill>
          <a:blip r:embed="rId3"/>
          <a:stretch>
            <a:fillRect/>
          </a:stretch>
        </p:blipFill>
        <p:spPr>
          <a:xfrm>
            <a:off x="439229" y="1891335"/>
            <a:ext cx="11441596" cy="5317434"/>
          </a:xfrm>
          <a:prstGeom prst="rect">
            <a:avLst/>
          </a:prstGeom>
        </p:spPr>
      </p:pic>
      <p:sp>
        <p:nvSpPr>
          <p:cNvPr id="9" name="TextBox 8">
            <a:extLst>
              <a:ext uri="{FF2B5EF4-FFF2-40B4-BE49-F238E27FC236}">
                <a16:creationId xmlns:a16="http://schemas.microsoft.com/office/drawing/2014/main" xmlns="" id="{8DB98773-5209-B782-462E-596C06C2EA3A}"/>
              </a:ext>
            </a:extLst>
          </p:cNvPr>
          <p:cNvSpPr txBox="1"/>
          <p:nvPr/>
        </p:nvSpPr>
        <p:spPr>
          <a:xfrm>
            <a:off x="4501592" y="963796"/>
            <a:ext cx="1821332" cy="523220"/>
          </a:xfrm>
          <a:prstGeom prst="rect">
            <a:avLst/>
          </a:prstGeom>
          <a:noFill/>
        </p:spPr>
        <p:txBody>
          <a:bodyPr wrap="none" rtlCol="0">
            <a:spAutoFit/>
          </a:bodyPr>
          <a:lstStyle/>
          <a:p>
            <a:r>
              <a:rPr lang="en-US" sz="2800" b="1" dirty="0">
                <a:solidFill>
                  <a:prstClr val="white"/>
                </a:solidFill>
                <a:latin typeface="Arial" panose="020B0604020202020204" pitchFamily="34" charset="0"/>
                <a:cs typeface="Arial" panose="020B0604020202020204" pitchFamily="34" charset="0"/>
              </a:rPr>
              <a:t>Summary</a:t>
            </a:r>
            <a:endParaRPr lang="en-US" sz="2800" b="1" dirty="0">
              <a:solidFill>
                <a:srgbClr val="FF9518"/>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4124149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http://purl.org/dc/elements/1.1/"/>
    <ds:schemaRef ds:uri="http://schemas.openxmlformats.org/package/2006/metadata/core-properties"/>
    <ds:schemaRef ds:uri="http://schemas.microsoft.com/office/infopath/2007/PartnerControls"/>
    <ds:schemaRef ds:uri="http://purl.org/dc/terms/"/>
    <ds:schemaRef ds:uri="http://schemas.microsoft.com/office/2006/documentManagement/types"/>
    <ds:schemaRef ds:uri="aca13214-df29-4e3c-a050-857c0bf7bd8e"/>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F7AA7D01-2958-412C-A0EC-5CBC951B532E}"/>
</file>

<file path=docProps/app.xml><?xml version="1.0" encoding="utf-8"?>
<Properties xmlns="http://schemas.openxmlformats.org/officeDocument/2006/extended-properties" xmlns:vt="http://schemas.openxmlformats.org/officeDocument/2006/docPropsVTypes">
  <TotalTime>7618</TotalTime>
  <Words>1841</Words>
  <Application>Microsoft Office PowerPoint</Application>
  <PresentationFormat>Widescreen</PresentationFormat>
  <Paragraphs>209</Paragraphs>
  <Slides>44</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44</vt:i4>
      </vt:variant>
    </vt:vector>
  </HeadingPairs>
  <TitlesOfParts>
    <vt:vector size="54" baseType="lpstr">
      <vt:lpstr>Alexandria</vt:lpstr>
      <vt:lpstr>Arial</vt:lpstr>
      <vt:lpstr>Calibri</vt:lpstr>
      <vt:lpstr>Calibri Light</vt:lpstr>
      <vt:lpstr>PalatinoLTStd-Roman</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106</cp:revision>
  <dcterms:created xsi:type="dcterms:W3CDTF">2023-04-29T09:08:00Z</dcterms:created>
  <dcterms:modified xsi:type="dcterms:W3CDTF">2024-05-22T21:25:16Z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