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0.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6.xml" ContentType="application/vnd.openxmlformats-officedocument.presentationml.notesSlide+xml"/>
  <Override PartName="/ppt/slideLayouts/slideLayout12.xml" ContentType="application/vnd.openxmlformats-officedocument.presentationml.slideLayou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notesSlides/notesSlide5.xml" ContentType="application/vnd.openxmlformats-officedocument.presentationml.notesSlide+xml"/>
  <Override PartName="/ppt/slideLayouts/slideLayout14.xml" ContentType="application/vnd.openxmlformats-officedocument.presentationml.slideLayout+xml"/>
  <Override PartName="/ppt/slideLayouts/slideLayout17.xml" ContentType="application/vnd.openxmlformats-officedocument.presentationml.slideLayout+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4.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Lst>
  <p:notesMasterIdLst>
    <p:notesMasterId r:id="rId37"/>
  </p:notesMasterIdLst>
  <p:sldIdLst>
    <p:sldId id="394" r:id="rId2"/>
    <p:sldId id="404" r:id="rId3"/>
    <p:sldId id="396" r:id="rId4"/>
    <p:sldId id="398" r:id="rId5"/>
    <p:sldId id="407" r:id="rId6"/>
    <p:sldId id="295" r:id="rId7"/>
    <p:sldId id="399" r:id="rId8"/>
    <p:sldId id="365" r:id="rId9"/>
    <p:sldId id="400" r:id="rId10"/>
    <p:sldId id="366" r:id="rId11"/>
    <p:sldId id="421" r:id="rId12"/>
    <p:sldId id="422" r:id="rId13"/>
    <p:sldId id="423" r:id="rId14"/>
    <p:sldId id="424" r:id="rId15"/>
    <p:sldId id="425" r:id="rId16"/>
    <p:sldId id="401" r:id="rId17"/>
    <p:sldId id="369" r:id="rId18"/>
    <p:sldId id="370" r:id="rId19"/>
    <p:sldId id="371" r:id="rId20"/>
    <p:sldId id="372" r:id="rId21"/>
    <p:sldId id="374" r:id="rId22"/>
    <p:sldId id="403" r:id="rId23"/>
    <p:sldId id="408" r:id="rId24"/>
    <p:sldId id="409" r:id="rId25"/>
    <p:sldId id="410" r:id="rId26"/>
    <p:sldId id="411" r:id="rId27"/>
    <p:sldId id="412" r:id="rId28"/>
    <p:sldId id="413" r:id="rId29"/>
    <p:sldId id="414" r:id="rId30"/>
    <p:sldId id="415" r:id="rId31"/>
    <p:sldId id="416" r:id="rId32"/>
    <p:sldId id="417" r:id="rId33"/>
    <p:sldId id="418" r:id="rId34"/>
    <p:sldId id="419" r:id="rId35"/>
    <p:sldId id="42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26" autoAdjust="0"/>
    <p:restoredTop sz="94660"/>
  </p:normalViewPr>
  <p:slideViewPr>
    <p:cSldViewPr snapToGrid="0">
      <p:cViewPr varScale="1">
        <p:scale>
          <a:sx n="88" d="100"/>
          <a:sy n="88" d="100"/>
        </p:scale>
        <p:origin x="614"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9/12/2025</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917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37827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29428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23942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186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788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0278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0415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5033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22853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3849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8307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8775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9111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4406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77382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85386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88186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24357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81524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78434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66408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70923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7477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58592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524285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61271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545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6003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7584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5570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5868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54480585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activtrak.com/blog/distractions-in-the-workplace/"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hyperlink" Target="https://www.activtrak.com/blog/how-to-reduce-unnecessary-meetings/"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Welcoming Lecture</a:t>
            </a: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89963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27866" y="2989263"/>
            <a:ext cx="660616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Time</a:t>
            </a:r>
            <a:r>
              <a:rPr lang="en-US" sz="4400" b="1" dirty="0">
                <a:solidFill>
                  <a:srgbClr val="00B0F0"/>
                </a:solidFill>
                <a:latin typeface="Times New Roman" panose="02020603050405020304" pitchFamily="18" charset="0"/>
                <a:cs typeface="Times New Roman" panose="02020603050405020304" pitchFamily="18" charset="0"/>
              </a:rPr>
              <a:t> </a:t>
            </a:r>
            <a:r>
              <a:rPr lang="en-US" sz="4400" b="1" dirty="0" smtClean="0">
                <a:solidFill>
                  <a:srgbClr val="00B0F0"/>
                </a:solidFill>
                <a:latin typeface="Times New Roman" panose="02020603050405020304" pitchFamily="18" charset="0"/>
                <a:cs typeface="Times New Roman" panose="02020603050405020304" pitchFamily="18" charset="0"/>
              </a:rPr>
              <a:t>Management</a:t>
            </a:r>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266391" y="421019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70400" y="4873528"/>
            <a:ext cx="1260281" cy="461665"/>
          </a:xfrm>
          <a:prstGeom prst="rect">
            <a:avLst/>
          </a:prstGeom>
          <a:noFill/>
        </p:spPr>
        <p:txBody>
          <a:bodyPr wrap="none" rtlCol="0">
            <a:spAutoFit/>
          </a:bodyPr>
          <a:lstStyle/>
          <a:p>
            <a:r>
              <a:rPr lang="en-US" sz="2400" b="1" i="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PMG 212</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1BBD67B8-DB49-942C-018D-7F74C671F260}"/>
              </a:ext>
            </a:extLst>
          </p:cNvPr>
          <p:cNvSpPr txBox="1"/>
          <p:nvPr/>
        </p:nvSpPr>
        <p:spPr>
          <a:xfrm>
            <a:off x="416851" y="6098572"/>
            <a:ext cx="650825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a:t>
            </a:r>
            <a:r>
              <a:rPr lang="en-US" sz="2800" b="1" dirty="0" err="1">
                <a:solidFill>
                  <a:srgbClr val="00B0F0"/>
                </a:solidFill>
                <a:latin typeface="Times New Roman" panose="02020603050405020304" pitchFamily="18" charset="0"/>
                <a:cs typeface="Times New Roman" panose="02020603050405020304" pitchFamily="18" charset="0"/>
              </a:rPr>
              <a:t>Amira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0029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Introduction </a:t>
            </a:r>
            <a:endPar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Meaning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of</a:t>
            </a:r>
            <a:r>
              <a:rPr lang="en-US" sz="2800" b="1" dirty="0" smtClean="0">
                <a:latin typeface="Times New Roman" panose="02020603050405020304" pitchFamily="18" charset="0"/>
                <a:cs typeface="Times New Roman" panose="02020603050405020304" pitchFamily="18" charset="0"/>
              </a:rPr>
              <a:t>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 Project time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7978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907079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792215"/>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6726776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7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96511" y="1304399"/>
            <a:ext cx="9391629" cy="5493812"/>
          </a:xfrm>
          <a:prstGeom prst="rect">
            <a:avLst/>
          </a:prstGeom>
          <a:noFill/>
        </p:spPr>
        <p:txBody>
          <a:bodyPr wrap="square" rtlCol="0">
            <a:spAutoFit/>
          </a:bodyPr>
          <a:lstStyle/>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الخبرات المهنية:</a:t>
            </a:r>
            <a:endParaRPr lang="en-US" sz="20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يسعدني أن أرحب بكم، ويسرني أن أشارككم نبذة عن مسيرتي المهنية:</a:t>
            </a:r>
          </a:p>
          <a:p>
            <a:pPr marL="0" lvl="2" algn="r" defTabSz="900073" rtl="1">
              <a:spcAft>
                <a:spcPts val="600"/>
              </a:spcAft>
              <a:defRPr/>
            </a:pPr>
            <a:endParaRPr lang="en-US" sz="2000"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حاصلة على درجة الدكتوراه في الذكاء الاصطناعي وتطبيقاته في إدارة الجودة الشاملة من جامعة القاهرة.</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أعمل كمديرة لإدارة الجودة، وشهادات الأيزو الدولية: </a:t>
            </a:r>
            <a:r>
              <a:rPr lang="en-US" b="1" dirty="0">
                <a:solidFill>
                  <a:schemeClr val="bg1">
                    <a:lumMod val="50000"/>
                  </a:schemeClr>
                </a:solidFill>
                <a:latin typeface="AECOM Sans" panose="020B0504020202020204" pitchFamily="34" charset="0"/>
                <a:ea typeface="AECOM Sans" panose="020B0504020202020204" pitchFamily="34" charset="0"/>
                <a:cs typeface="+mj-cs"/>
              </a:rPr>
              <a:t>IATF 16949:2016 </a:t>
            </a:r>
            <a:r>
              <a:rPr lang="ar-EG" b="1" dirty="0">
                <a:solidFill>
                  <a:schemeClr val="bg1">
                    <a:lumMod val="50000"/>
                  </a:schemeClr>
                </a:solidFill>
                <a:latin typeface="AECOM Sans" panose="020B0504020202020204" pitchFamily="34" charset="0"/>
                <a:ea typeface="AECOM Sans" panose="020B0504020202020204" pitchFamily="34" charset="0"/>
                <a:cs typeface="+mj-cs"/>
              </a:rPr>
              <a:t>و</a:t>
            </a:r>
            <a:r>
              <a:rPr lang="en-US" b="1" dirty="0">
                <a:solidFill>
                  <a:schemeClr val="bg1">
                    <a:lumMod val="50000"/>
                  </a:schemeClr>
                </a:solidFill>
                <a:latin typeface="AECOM Sans" panose="020B0504020202020204" pitchFamily="34" charset="0"/>
                <a:ea typeface="AECOM Sans" panose="020B0504020202020204" pitchFamily="34" charset="0"/>
                <a:cs typeface="+mj-cs"/>
              </a:rPr>
              <a:t>ISO TS 16949، </a:t>
            </a:r>
            <a:r>
              <a:rPr lang="ar-EG" b="1" dirty="0">
                <a:solidFill>
                  <a:schemeClr val="bg1">
                    <a:lumMod val="50000"/>
                  </a:schemeClr>
                </a:solidFill>
                <a:latin typeface="AECOM Sans" panose="020B0504020202020204" pitchFamily="34" charset="0"/>
                <a:ea typeface="AECOM Sans" panose="020B0504020202020204" pitchFamily="34" charset="0"/>
                <a:cs typeface="+mj-cs"/>
              </a:rPr>
              <a:t>كما أنني مدربة معتمدة في هذا المجال.</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أمتلك خبرة تمتد لأكثر من 13 عاماً في إدارة المشاريع وتقييم الأداء المؤسسي.</a:t>
            </a:r>
            <a:endParaRPr lang="en-US" b="1" dirty="0">
              <a:solidFill>
                <a:schemeClr val="bg1">
                  <a:lumMod val="50000"/>
                </a:schemeClr>
              </a:solidFill>
              <a:latin typeface="AECOM Sans" panose="020B0504020202020204" pitchFamily="34" charset="0"/>
              <a:ea typeface="AECOM Sans" panose="020B0504020202020204" pitchFamily="34" charset="0"/>
              <a:cs typeface="+mj-cs"/>
            </a:endParaRP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حاصلة على جائزة "أفضل أداء تطويري في قطاع السيارات" على مستوى الشرق الأوسط وشمال أفريقيا للأعوام 2022 و2025.</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أعمل كاستشاري في التحليلات الاقتصادية والسياسية بالمجلس المصري للشؤون الخارجية، وأتعاون مع وزارة الخارجية المصرية.</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لدى هيئة الأمم المتحدة ومنظمة اليونسكو منذ عام 2016.</a:t>
            </a:r>
          </a:p>
          <a:p>
            <a:pPr marL="342900" lvl="2" indent="-342900" algn="r" defTabSz="900073" rtl="1">
              <a:spcAft>
                <a:spcPts val="600"/>
              </a:spcAft>
              <a:buFont typeface="Wingdings" panose="05000000000000000000" pitchFamily="2" charset="2"/>
              <a:buChar char="§"/>
              <a:defRPr/>
            </a:pPr>
            <a:r>
              <a:rPr lang="ar-EG" b="1" dirty="0">
                <a:solidFill>
                  <a:schemeClr val="bg1">
                    <a:lumMod val="50000"/>
                  </a:schemeClr>
                </a:solidFill>
                <a:latin typeface="AECOM Sans" panose="020B0504020202020204" pitchFamily="34" charset="0"/>
                <a:ea typeface="AECOM Sans" panose="020B0504020202020204" pitchFamily="34" charset="0"/>
                <a:cs typeface="+mj-cs"/>
              </a:rPr>
              <a:t>نشرت 7 أوراق بحثية في مؤتمرات دولية ومجلات علمية مرموقة.شاركت في العديد من المؤتمرات الدولية في دبي، المملكة العربية السعودية، وألمانيا.</a:t>
            </a:r>
          </a:p>
          <a:p>
            <a:pPr marL="342900" lvl="2" indent="-342900" algn="r" defTabSz="900073" rtl="1">
              <a:spcAft>
                <a:spcPts val="600"/>
              </a:spcAft>
              <a:buFont typeface="Wingdings" panose="05000000000000000000" pitchFamily="2" charset="2"/>
              <a:buChar char="§"/>
              <a:defRPr/>
            </a:pPr>
            <a:endParaRPr lang="ar-EG"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000" b="1" dirty="0">
                <a:solidFill>
                  <a:schemeClr val="bg1">
                    <a:lumMod val="50000"/>
                  </a:schemeClr>
                </a:solidFill>
                <a:latin typeface="AECOM Sans" panose="020B0504020202020204" pitchFamily="34" charset="0"/>
                <a:ea typeface="AECOM Sans" panose="020B0504020202020204" pitchFamily="34" charset="0"/>
                <a:cs typeface="+mj-cs"/>
              </a:rPr>
              <a:t>أتطلع إلى أن يكون هذا اللقاء فرصة مثمرة لتبادل المعرفة والخبرات، وأتمنى لكم تجربة تعليمية متميزة وملهمة.</a:t>
            </a:r>
            <a:endParaRPr lang="ar" sz="16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24493895"/>
      </p:ext>
    </p:extLst>
  </p:cSld>
  <p:clrMapOvr>
    <a:masterClrMapping/>
  </p:clrMapOvr>
  <mc:AlternateContent xmlns:mc="http://schemas.openxmlformats.org/markup-compatibility/2006" xmlns:p14="http://schemas.microsoft.com/office/powerpoint/2010/main">
    <mc:Choice Requires="p14">
      <p:transition spd="slow" p14:dur="2000" advTm="113892"/>
    </mc:Choice>
    <mc:Fallback xmlns="">
      <p:transition spd="slow" advTm="11389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a16="http://schemas.microsoft.com/office/drawing/2014/main" id="{5ECB10DC-3100-1548-BA83-9CA7234430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284"/>
          <a:stretch/>
        </p:blipFill>
        <p:spPr bwMode="auto">
          <a:xfrm rot="272800">
            <a:off x="2869239" y="1762709"/>
            <a:ext cx="6488609" cy="3770575"/>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18535040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431897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3416320"/>
          </a:xfrm>
          <a:prstGeom prst="rect">
            <a:avLst/>
          </a:prstGeom>
          <a:noFill/>
        </p:spPr>
        <p:txBody>
          <a:bodyPr wrap="square" rtlCol="0">
            <a:spAutoFit/>
          </a:bodyPr>
          <a:lstStyle/>
          <a:p>
            <a:r>
              <a:rPr lang="en-US" sz="2400" dirty="0"/>
              <a:t>This course provides an in-depth exploration of advanced techniques for planning, managing, and controlling project schedules. Students will develop the skills to create, analyze, and manage the critical path, as well as apply resource leveling strategies and schedule projects within various constraints, including limited resources, time, cost, quality, risk, and communication. Emphasis will be placed on mastering advanced scheduling software tools and applying formal scheduling methodologies to ensure effective project delivery.</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A80F9F-74DB-1D57-04E8-E20E92A09B0A}"/>
              </a:ext>
            </a:extLst>
          </p:cNvPr>
          <p:cNvSpPr txBox="1"/>
          <p:nvPr/>
        </p:nvSpPr>
        <p:spPr>
          <a:xfrm>
            <a:off x="4670561" y="1629472"/>
            <a:ext cx="6288792"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Project Time Management Course</a:t>
            </a:r>
          </a:p>
        </p:txBody>
      </p:sp>
      <p:grpSp>
        <p:nvGrpSpPr>
          <p:cNvPr id="11" name="Google Shape;531;p45">
            <a:extLst>
              <a:ext uri="{FF2B5EF4-FFF2-40B4-BE49-F238E27FC236}">
                <a16:creationId xmlns:a16="http://schemas.microsoft.com/office/drawing/2014/main" id="{5594617E-7544-D04F-B38A-E344AC5615A3}"/>
              </a:ext>
            </a:extLst>
          </p:cNvPr>
          <p:cNvGrpSpPr/>
          <p:nvPr/>
        </p:nvGrpSpPr>
        <p:grpSpPr>
          <a:xfrm>
            <a:off x="151958" y="4515805"/>
            <a:ext cx="3232113" cy="1884961"/>
            <a:chOff x="4189650" y="2440275"/>
            <a:chExt cx="4195525" cy="2055425"/>
          </a:xfrm>
        </p:grpSpPr>
        <p:sp>
          <p:nvSpPr>
            <p:cNvPr id="12"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6"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1"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12148196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8426070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42374" y="1678813"/>
            <a:ext cx="11196525" cy="2308284"/>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Project time management is the process of planning, scheduling and overseeing activities required to complete a project. Organizations use it to define milestones, meet deadlines, stay within budget and work toward project goals. It’s typically handled by a designated project manager, but also involves team managers responsible for helping employees with their own time management skills.</a:t>
            </a: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2" name="Picture 1"/>
          <p:cNvPicPr>
            <a:picLocks noChangeAspect="1"/>
          </p:cNvPicPr>
          <p:nvPr/>
        </p:nvPicPr>
        <p:blipFill>
          <a:blip r:embed="rId4"/>
          <a:stretch>
            <a:fillRect/>
          </a:stretch>
        </p:blipFill>
        <p:spPr>
          <a:xfrm>
            <a:off x="6773092" y="3744685"/>
            <a:ext cx="4114800" cy="2782389"/>
          </a:xfrm>
          <a:prstGeom prst="rect">
            <a:avLst/>
          </a:prstGeom>
        </p:spPr>
      </p:pic>
    </p:spTree>
    <p:extLst>
      <p:ext uri="{BB962C8B-B14F-4D97-AF65-F5344CB8AC3E}">
        <p14:creationId xmlns:p14="http://schemas.microsoft.com/office/powerpoint/2010/main" val="30067552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677616"/>
          </a:xfrm>
          <a:prstGeom prst="rect">
            <a:avLst/>
          </a:prstGeom>
          <a:noFill/>
          <a:ln>
            <a:noFill/>
          </a:ln>
        </p:spPr>
        <p:txBody>
          <a:bodyPr spcFirstLastPara="1" wrap="square" lIns="91425" tIns="45700" rIns="91425" bIns="45700" anchor="t" anchorCtr="0">
            <a:spAutoFit/>
          </a:bodyPr>
          <a:lstStyle/>
          <a:p>
            <a:r>
              <a:rPr lang="en-US" sz="2400" b="1" dirty="0"/>
              <a:t>Why Project Time Management </a:t>
            </a:r>
            <a:r>
              <a:rPr lang="en-US" sz="2400" b="1" dirty="0" smtClean="0"/>
              <a:t>Matters:</a:t>
            </a:r>
          </a:p>
          <a:p>
            <a:endParaRPr lang="en-US" sz="2400" b="1" dirty="0"/>
          </a:p>
          <a:p>
            <a:pPr marL="342900" indent="-342900">
              <a:buFont typeface="Wingdings" panose="05000000000000000000" pitchFamily="2" charset="2"/>
              <a:buChar char="Ø"/>
            </a:pPr>
            <a:r>
              <a:rPr lang="en-US" sz="2400" dirty="0"/>
              <a:t>Helps balance study, assignments, and personal life.</a:t>
            </a:r>
          </a:p>
          <a:p>
            <a:pPr marL="342900" indent="-342900">
              <a:buFont typeface="Wingdings" panose="05000000000000000000" pitchFamily="2" charset="2"/>
              <a:buChar char="Ø"/>
            </a:pPr>
            <a:r>
              <a:rPr lang="en-US" sz="2400" dirty="0"/>
              <a:t>Prevents last-minute stress before deadlines.</a:t>
            </a:r>
          </a:p>
          <a:p>
            <a:pPr marL="342900" indent="-342900">
              <a:buFont typeface="Wingdings" panose="05000000000000000000" pitchFamily="2" charset="2"/>
              <a:buChar char="Ø"/>
            </a:pPr>
            <a:r>
              <a:rPr lang="en-US" sz="2400" dirty="0"/>
              <a:t>Builds discipline and accountability.</a:t>
            </a:r>
          </a:p>
          <a:p>
            <a:pPr marL="342900" indent="-342900">
              <a:buFont typeface="Wingdings" panose="05000000000000000000" pitchFamily="2" charset="2"/>
              <a:buChar char="Ø"/>
            </a:pPr>
            <a:r>
              <a:rPr lang="en-US" sz="2400" dirty="0"/>
              <a:t>Improves academic performance.</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21679547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677616"/>
          </a:xfrm>
          <a:prstGeom prst="rect">
            <a:avLst/>
          </a:prstGeom>
          <a:noFill/>
          <a:ln>
            <a:noFill/>
          </a:ln>
        </p:spPr>
        <p:txBody>
          <a:bodyPr spcFirstLastPara="1" wrap="square" lIns="91425" tIns="45700" rIns="91425" bIns="45700" anchor="t" anchorCtr="0">
            <a:spAutoFit/>
          </a:bodyPr>
          <a:lstStyle/>
          <a:p>
            <a:r>
              <a:rPr lang="en-US" sz="2400" b="1" dirty="0"/>
              <a:t>Academic </a:t>
            </a:r>
            <a:r>
              <a:rPr lang="en-US" sz="2400" b="1" dirty="0" smtClean="0"/>
              <a:t>Benefits</a:t>
            </a:r>
          </a:p>
          <a:p>
            <a:endParaRPr lang="en-US" sz="2400" b="1" dirty="0"/>
          </a:p>
          <a:p>
            <a:pPr marL="457200" indent="-457200">
              <a:buFont typeface="Wingdings" panose="05000000000000000000" pitchFamily="2" charset="2"/>
              <a:buChar char="Ø"/>
            </a:pPr>
            <a:r>
              <a:rPr lang="en-US" sz="2400" dirty="0"/>
              <a:t>Better planning for assignments, projects, and exams.</a:t>
            </a:r>
          </a:p>
          <a:p>
            <a:pPr marL="457200" indent="-457200">
              <a:buFont typeface="Wingdings" panose="05000000000000000000" pitchFamily="2" charset="2"/>
              <a:buChar char="Ø"/>
            </a:pPr>
            <a:r>
              <a:rPr lang="en-US" sz="2400" dirty="0"/>
              <a:t>Ability to set priorities and meet deadlines.</a:t>
            </a:r>
          </a:p>
          <a:p>
            <a:pPr marL="457200" indent="-457200">
              <a:buFont typeface="Wingdings" panose="05000000000000000000" pitchFamily="2" charset="2"/>
              <a:buChar char="Ø"/>
            </a:pPr>
            <a:r>
              <a:rPr lang="en-US" sz="2400" dirty="0"/>
              <a:t>Reduces procrastination and wasted time.</a:t>
            </a:r>
          </a:p>
          <a:p>
            <a:pPr marL="457200" indent="-457200">
              <a:buFont typeface="Wingdings" panose="05000000000000000000" pitchFamily="2" charset="2"/>
              <a:buChar char="Ø"/>
            </a:pPr>
            <a:r>
              <a:rPr lang="en-US" sz="2400" dirty="0"/>
              <a:t>Increases productivity and efficiency.</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23287386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677616"/>
          </a:xfrm>
          <a:prstGeom prst="rect">
            <a:avLst/>
          </a:prstGeom>
          <a:noFill/>
          <a:ln>
            <a:noFill/>
          </a:ln>
        </p:spPr>
        <p:txBody>
          <a:bodyPr spcFirstLastPara="1" wrap="square" lIns="91425" tIns="45700" rIns="91425" bIns="45700" anchor="t" anchorCtr="0">
            <a:spAutoFit/>
          </a:bodyPr>
          <a:lstStyle/>
          <a:p>
            <a:r>
              <a:rPr lang="en-US" sz="2400" b="1" dirty="0"/>
              <a:t>Personal Development </a:t>
            </a:r>
            <a:r>
              <a:rPr lang="en-US" sz="2400" b="1" dirty="0" smtClean="0"/>
              <a:t>Benefits</a:t>
            </a:r>
          </a:p>
          <a:p>
            <a:endParaRPr lang="en-US" sz="2400" b="1" dirty="0"/>
          </a:p>
          <a:p>
            <a:pPr marL="457200" indent="-457200">
              <a:buFont typeface="Wingdings" panose="05000000000000000000" pitchFamily="2" charset="2"/>
              <a:buChar char="Ø"/>
            </a:pPr>
            <a:r>
              <a:rPr lang="en-US" sz="2400" dirty="0"/>
              <a:t>Enhances problem-solving and decision-making.</a:t>
            </a:r>
          </a:p>
          <a:p>
            <a:pPr marL="457200" indent="-457200">
              <a:buFont typeface="Wingdings" panose="05000000000000000000" pitchFamily="2" charset="2"/>
              <a:buChar char="Ø"/>
            </a:pPr>
            <a:r>
              <a:rPr lang="en-US" sz="2400" dirty="0"/>
              <a:t>Improves focus and concentration.</a:t>
            </a:r>
          </a:p>
          <a:p>
            <a:pPr marL="457200" indent="-457200">
              <a:buFont typeface="Wingdings" panose="05000000000000000000" pitchFamily="2" charset="2"/>
              <a:buChar char="Ø"/>
            </a:pPr>
            <a:r>
              <a:rPr lang="en-US" sz="2400" dirty="0"/>
              <a:t>Encourages self-motivation and independence.</a:t>
            </a:r>
          </a:p>
          <a:p>
            <a:pPr marL="457200" indent="-457200">
              <a:buFont typeface="Wingdings" panose="05000000000000000000" pitchFamily="2" charset="2"/>
              <a:buChar char="Ø"/>
            </a:pPr>
            <a:r>
              <a:rPr lang="en-US" sz="2400" dirty="0"/>
              <a:t>Builds confidence in handling multiple responsibilities.</a:t>
            </a:r>
          </a:p>
          <a:p>
            <a:pPr marL="457200" indent="-457200" fontAlgn="base">
              <a:buFont typeface="Wingdings" panose="05000000000000000000" pitchFamily="2" charset="2"/>
              <a:buChar char="Ø"/>
            </a:pPr>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35251940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3046948"/>
          </a:xfrm>
          <a:prstGeom prst="rect">
            <a:avLst/>
          </a:prstGeom>
          <a:noFill/>
          <a:ln>
            <a:noFill/>
          </a:ln>
        </p:spPr>
        <p:txBody>
          <a:bodyPr spcFirstLastPara="1" wrap="square" lIns="91425" tIns="45700" rIns="91425" bIns="45700" anchor="t" anchorCtr="0">
            <a:spAutoFit/>
          </a:bodyPr>
          <a:lstStyle/>
          <a:p>
            <a:r>
              <a:rPr lang="en-US" sz="2400" b="1" dirty="0"/>
              <a:t>Career </a:t>
            </a:r>
            <a:r>
              <a:rPr lang="en-US" sz="2400" b="1" dirty="0" smtClean="0"/>
              <a:t>Preparation</a:t>
            </a:r>
          </a:p>
          <a:p>
            <a:endParaRPr lang="en-US" sz="2400" b="1" dirty="0"/>
          </a:p>
          <a:p>
            <a:pPr marL="342900" indent="-342900">
              <a:buFont typeface="Wingdings" panose="05000000000000000000" pitchFamily="2" charset="2"/>
              <a:buChar char="Ø"/>
            </a:pPr>
            <a:r>
              <a:rPr lang="en-US" sz="2400" dirty="0"/>
              <a:t>Time management is a top skill employers seek.</a:t>
            </a:r>
          </a:p>
          <a:p>
            <a:pPr marL="342900" indent="-342900">
              <a:buFont typeface="Wingdings" panose="05000000000000000000" pitchFamily="2" charset="2"/>
              <a:buChar char="Ø"/>
            </a:pPr>
            <a:r>
              <a:rPr lang="en-US" sz="2400" dirty="0"/>
              <a:t>Prepares students for real-world projects and deadlines.</a:t>
            </a:r>
          </a:p>
          <a:p>
            <a:pPr marL="342900" indent="-342900">
              <a:buFont typeface="Wingdings" panose="05000000000000000000" pitchFamily="2" charset="2"/>
              <a:buChar char="Ø"/>
            </a:pPr>
            <a:r>
              <a:rPr lang="en-US" sz="2400" dirty="0"/>
              <a:t>Creates strong habits that carry over into professional life.</a:t>
            </a:r>
          </a:p>
          <a:p>
            <a:pPr marL="342900" indent="-342900">
              <a:buFont typeface="Wingdings" panose="05000000000000000000" pitchFamily="2" charset="2"/>
              <a:buChar char="Ø"/>
            </a:pPr>
            <a:r>
              <a:rPr lang="en-US" sz="2400" dirty="0"/>
              <a:t>Makes teamwork smoother by respecting others’ time.</a:t>
            </a:r>
          </a:p>
          <a:p>
            <a:pPr marL="342900" indent="-342900">
              <a:buFont typeface="Wingdings" panose="05000000000000000000" pitchFamily="2" charset="2"/>
              <a:buChar char="Ø"/>
            </a:pPr>
            <a:endParaRPr lang="en-US" sz="2400" dirty="0"/>
          </a:p>
          <a:p>
            <a:pPr marL="457200" indent="-457200" fontAlgn="base">
              <a:buFont typeface="Wingdings" panose="05000000000000000000" pitchFamily="2" charset="2"/>
              <a:buChar char="Ø"/>
            </a:pPr>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9" name="Picture 8"/>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9702212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739171"/>
          </a:xfrm>
          <a:prstGeom prst="rect">
            <a:avLst/>
          </a:prstGeom>
          <a:noFill/>
          <a:ln>
            <a:noFill/>
          </a:ln>
        </p:spPr>
        <p:txBody>
          <a:bodyPr spcFirstLastPara="1" wrap="square" lIns="91425" tIns="45700" rIns="91425" bIns="45700" anchor="t" anchorCtr="0">
            <a:spAutoFit/>
          </a:bodyPr>
          <a:lstStyle/>
          <a:p>
            <a:r>
              <a:rPr lang="en-US" b="1" dirty="0"/>
              <a:t>Real-Life </a:t>
            </a:r>
            <a:r>
              <a:rPr lang="en-US" b="1" dirty="0" smtClean="0"/>
              <a:t>Example</a:t>
            </a:r>
          </a:p>
          <a:p>
            <a:endParaRPr lang="en-US" b="1" dirty="0"/>
          </a:p>
          <a:p>
            <a:pPr marL="285750" indent="-285750">
              <a:buFont typeface="Wingdings" panose="05000000000000000000" pitchFamily="2" charset="2"/>
              <a:buChar char="Ø"/>
            </a:pPr>
            <a:r>
              <a:rPr lang="en-US" sz="2000" dirty="0"/>
              <a:t>A student with </a:t>
            </a:r>
            <a:r>
              <a:rPr lang="en-US" sz="2000" b="1" dirty="0"/>
              <a:t>poor time management</a:t>
            </a:r>
            <a:r>
              <a:rPr lang="en-US" sz="2000" dirty="0"/>
              <a:t> may:</a:t>
            </a:r>
          </a:p>
          <a:p>
            <a:pPr marL="800100" lvl="1" indent="-342900">
              <a:buFont typeface="Wingdings" panose="05000000000000000000" pitchFamily="2" charset="2"/>
              <a:buChar char="§"/>
            </a:pPr>
            <a:r>
              <a:rPr lang="en-US" sz="2000" dirty="0"/>
              <a:t>Miss deadlines, submit incomplete work, feel stressed.</a:t>
            </a:r>
          </a:p>
          <a:p>
            <a:pPr marL="285750" indent="-285750">
              <a:buFont typeface="Wingdings" panose="05000000000000000000" pitchFamily="2" charset="2"/>
              <a:buChar char="Ø"/>
            </a:pPr>
            <a:r>
              <a:rPr lang="en-US" sz="2000" dirty="0"/>
              <a:t>A student with </a:t>
            </a:r>
            <a:r>
              <a:rPr lang="en-US" sz="2000" b="1" dirty="0"/>
              <a:t>good time management</a:t>
            </a:r>
            <a:r>
              <a:rPr lang="en-US" sz="2000" dirty="0"/>
              <a:t> may:</a:t>
            </a:r>
          </a:p>
          <a:p>
            <a:pPr marL="742950" lvl="1" indent="-285750">
              <a:buFont typeface="Wingdings" panose="05000000000000000000" pitchFamily="2" charset="2"/>
              <a:buChar char="§"/>
            </a:pPr>
            <a:r>
              <a:rPr lang="en-US" sz="2000" dirty="0"/>
              <a:t>Finish tasks early, have time for revision, and perform better in exams.</a:t>
            </a:r>
          </a:p>
          <a:p>
            <a:pPr marL="342900" indent="-342900">
              <a:buFont typeface="Wingdings" panose="05000000000000000000" pitchFamily="2" charset="2"/>
              <a:buChar char="Ø"/>
            </a:pPr>
            <a:endParaRPr lang="en-US" sz="2800" dirty="0"/>
          </a:p>
          <a:p>
            <a:pPr marL="457200" indent="-457200" fontAlgn="base">
              <a:buFont typeface="Wingdings" panose="05000000000000000000" pitchFamily="2" charset="2"/>
              <a:buChar char="Ø"/>
            </a:pPr>
            <a:endParaRPr lang="en-US" sz="28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5"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pic>
        <p:nvPicPr>
          <p:cNvPr id="2" name="Picture 1"/>
          <p:cNvPicPr>
            <a:picLocks noChangeAspect="1"/>
          </p:cNvPicPr>
          <p:nvPr/>
        </p:nvPicPr>
        <p:blipFill>
          <a:blip r:embed="rId4"/>
          <a:stretch>
            <a:fillRect/>
          </a:stretch>
        </p:blipFill>
        <p:spPr>
          <a:xfrm>
            <a:off x="7977051" y="3709851"/>
            <a:ext cx="3496218" cy="2790144"/>
          </a:xfrm>
          <a:prstGeom prst="rect">
            <a:avLst/>
          </a:prstGeom>
        </p:spPr>
      </p:pic>
    </p:spTree>
    <p:extLst>
      <p:ext uri="{BB962C8B-B14F-4D97-AF65-F5344CB8AC3E}">
        <p14:creationId xmlns:p14="http://schemas.microsoft.com/office/powerpoint/2010/main" val="21582113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5857978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3785611"/>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Remember, project time management is not the same as project management. The latter involves setting up workflows. The former ensures those workflows are completed in a timely manner. To do it well, follow these </a:t>
            </a:r>
            <a:r>
              <a:rPr lang="en-US" sz="2400" dirty="0" smtClean="0">
                <a:solidFill>
                  <a:srgbClr val="000000"/>
                </a:solidFill>
                <a:latin typeface="sofia-pro"/>
              </a:rPr>
              <a:t>eight steps</a:t>
            </a:r>
            <a:r>
              <a:rPr lang="en-US" sz="2400" dirty="0">
                <a:solidFill>
                  <a:srgbClr val="000000"/>
                </a:solidFill>
                <a:latin typeface="sofia-pro"/>
              </a:rPr>
              <a:t>.</a:t>
            </a:r>
          </a:p>
          <a:p>
            <a:pPr fontAlgn="base"/>
            <a:endParaRPr lang="en-US" sz="2400" dirty="0">
              <a:solidFill>
                <a:srgbClr val="000000"/>
              </a:solidFill>
              <a:latin typeface="sofia-pro"/>
            </a:endParaRPr>
          </a:p>
          <a:p>
            <a:pPr fontAlgn="base"/>
            <a:r>
              <a:rPr lang="en-US" sz="2400" dirty="0">
                <a:solidFill>
                  <a:srgbClr val="000000"/>
                </a:solidFill>
                <a:latin typeface="sofia-pro"/>
              </a:rPr>
              <a:t>1. Plan your project</a:t>
            </a:r>
          </a:p>
          <a:p>
            <a:pPr fontAlgn="base"/>
            <a:r>
              <a:rPr lang="en-US" sz="2400" dirty="0"/>
              <a:t>The first step is to build a project plan. Outline how you'll structure, implement and monitor each aspect of the project as it progresses. This plan will provide visibility to everyone involved, from employees responsible for deliverables to the stakeholders you report to.</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998551" y="710867"/>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41003904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smtClean="0">
                <a:solidFill>
                  <a:srgbClr val="000000"/>
                </a:solidFill>
                <a:latin typeface="sofia-pro"/>
              </a:rPr>
              <a:t>2</a:t>
            </a:r>
            <a:r>
              <a:rPr lang="en-US" sz="2400" dirty="0">
                <a:solidFill>
                  <a:srgbClr val="000000"/>
                </a:solidFill>
                <a:latin typeface="sofia-pro"/>
              </a:rPr>
              <a:t>. Define your deliverables</a:t>
            </a:r>
          </a:p>
          <a:p>
            <a:pPr fontAlgn="base"/>
            <a:r>
              <a:rPr lang="en-US" sz="2400" dirty="0"/>
              <a:t>Next, create a list of all the assignments required to successfully complete your project. Start by identifying </a:t>
            </a:r>
            <a:r>
              <a:rPr lang="en-US" sz="2400" dirty="0" smtClean="0"/>
              <a:t>overall </a:t>
            </a:r>
            <a:r>
              <a:rPr lang="en-US" sz="2400" dirty="0"/>
              <a:t>activities before dividing each one into a subset of individual subtasks. This step helps ensure you don’t overlook important interdependencies or set unrealistic deadlines because you didn’t have the full picture. </a:t>
            </a:r>
          </a:p>
          <a:p>
            <a:pPr fontAlgn="base"/>
            <a:endParaRPr lang="en-US" sz="2400" dirty="0">
              <a:solidFill>
                <a:srgbClr val="000000"/>
              </a:solidFill>
              <a:latin typeface="sofia-pro"/>
            </a:endParaRPr>
          </a:p>
          <a:p>
            <a:pPr fontAlgn="base"/>
            <a:r>
              <a:rPr lang="en-US" sz="2400" dirty="0"/>
              <a:t>3. Organize project tasks</a:t>
            </a:r>
          </a:p>
          <a:p>
            <a:pPr fontAlgn="base"/>
            <a:r>
              <a:rPr lang="en-US" sz="2400" dirty="0"/>
              <a:t>Once you have a full list of activities, decide what order to complete them in. For example, should web design start after copywriting is finished? Or will the two activities occur simultaneously? When in doubt, ask. Your project team may have suggestions based on lessons learned from previous projects.</a:t>
            </a:r>
          </a:p>
          <a:p>
            <a:pPr fontAlgn="base"/>
            <a:endParaRPr lang="en-US" sz="2400" dirty="0">
              <a:solidFill>
                <a:srgbClr val="000000"/>
              </a:solidFill>
              <a:latin typeface="sofia-pro"/>
            </a:endParaRP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862100" y="684436"/>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9404400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4. Create a timeline</a:t>
            </a:r>
          </a:p>
          <a:p>
            <a:pPr fontAlgn="base"/>
            <a:r>
              <a:rPr lang="en-US" sz="2400" dirty="0"/>
              <a:t>As long as you know approximately how long each task and activity will take, you’re ready to create the project timeline. If you don’t know, go back to step three and ask employees for their input. Then use those activity duration estimates to arrange milestones and set deadlines in the appropriate order.</a:t>
            </a:r>
          </a:p>
          <a:p>
            <a:pPr fontAlgn="base"/>
            <a:endParaRPr lang="en-US" sz="2400" dirty="0">
              <a:solidFill>
                <a:srgbClr val="000000"/>
              </a:solidFill>
              <a:latin typeface="sofia-pro"/>
            </a:endParaRPr>
          </a:p>
          <a:p>
            <a:pPr fontAlgn="base"/>
            <a:r>
              <a:rPr lang="en-US" sz="2400" dirty="0">
                <a:solidFill>
                  <a:srgbClr val="000000"/>
                </a:solidFill>
                <a:latin typeface="sofia-pro"/>
              </a:rPr>
              <a:t>5. Assign jobs</a:t>
            </a:r>
          </a:p>
          <a:p>
            <a:pPr fontAlgn="base"/>
            <a:r>
              <a:rPr lang="en-US" sz="2400" dirty="0"/>
              <a:t>Distributing tasks involves more than just deciding who will work on what. You also need to examine employees’ current workloads and decide how your project fits in with others already in progress. This will help you distribute workloads fairly and efficiently — if the same employee is responsible for multiple tasks, this will affect your timeline in step four.</a:t>
            </a: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6717999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6. Use project planning tools</a:t>
            </a:r>
          </a:p>
          <a:p>
            <a:pPr fontAlgn="base"/>
            <a:r>
              <a:rPr lang="en-US" sz="2400" dirty="0"/>
              <a:t>Finding the right scheduling and planning tools helps streamline project time management. For example, Gantt Charts provide graphical representations of project activities so you can visualize project schedules and dependencies. Or you might prefer basic project management software to house all your lists, calendars, charts and timelines in a central location.</a:t>
            </a:r>
          </a:p>
          <a:p>
            <a:pPr fontAlgn="base"/>
            <a:endParaRPr lang="en-US" sz="2400" dirty="0">
              <a:solidFill>
                <a:srgbClr val="000000"/>
              </a:solidFill>
              <a:latin typeface="sofia-pro"/>
            </a:endParaRPr>
          </a:p>
          <a:p>
            <a:pPr fontAlgn="base"/>
            <a:r>
              <a:rPr lang="en-US" sz="2400" dirty="0">
                <a:solidFill>
                  <a:srgbClr val="000000"/>
                </a:solidFill>
                <a:latin typeface="sofia-pro"/>
              </a:rPr>
              <a:t>7. Communicate regularly</a:t>
            </a:r>
          </a:p>
          <a:p>
            <a:pPr fontAlgn="base"/>
            <a:r>
              <a:rPr lang="en-US" sz="2400" dirty="0"/>
              <a:t>If your team is continually behind schedule, you might need to provide more clarity. Open communication will help you see when someone is overwhelmed or you need to adjust expectations. Likewise, inform stakeholders of progress through regular updates to help prevent confusion or uncertainty. </a:t>
            </a:r>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20222524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406" name="Google Shape;406;p22"/>
          <p:cNvSpPr/>
          <p:nvPr/>
        </p:nvSpPr>
        <p:spPr>
          <a:xfrm>
            <a:off x="573158" y="1593106"/>
            <a:ext cx="11196525" cy="2677616"/>
          </a:xfrm>
          <a:prstGeom prst="rect">
            <a:avLst/>
          </a:prstGeom>
          <a:noFill/>
          <a:ln>
            <a:noFill/>
          </a:ln>
        </p:spPr>
        <p:txBody>
          <a:bodyPr spcFirstLastPara="1" wrap="square" lIns="91425" tIns="45700" rIns="91425" bIns="45700" anchor="t" anchorCtr="0">
            <a:spAutoFit/>
          </a:bodyPr>
          <a:lstStyle/>
          <a:p>
            <a:pPr fontAlgn="base"/>
            <a:endParaRPr lang="en-US" sz="2400" dirty="0">
              <a:solidFill>
                <a:srgbClr val="000000"/>
              </a:solidFill>
              <a:latin typeface="sofia-pro"/>
            </a:endParaRPr>
          </a:p>
          <a:p>
            <a:pPr fontAlgn="base"/>
            <a:r>
              <a:rPr lang="en-US" sz="2400" dirty="0">
                <a:solidFill>
                  <a:srgbClr val="2C343B"/>
                </a:solidFill>
                <a:latin typeface="sofia-pro"/>
              </a:rPr>
              <a:t>8. Minimize distractions</a:t>
            </a:r>
          </a:p>
          <a:p>
            <a:pPr fontAlgn="base"/>
            <a:r>
              <a:rPr lang="en-US" sz="2400" dirty="0"/>
              <a:t>A big part of keeping projects on schedule involves supporting team members. Offer to help employees structure their time, and minimize potential </a:t>
            </a:r>
            <a:r>
              <a:rPr lang="en-US" sz="2400" dirty="0">
                <a:hlinkClick r:id="rId3"/>
              </a:rPr>
              <a:t>distractions</a:t>
            </a:r>
            <a:r>
              <a:rPr lang="en-US" sz="2400" dirty="0"/>
              <a:t> so they can stay focused on tasks. Ensure employees have access to an environment where productivity can thrive and take other measures like eliminating </a:t>
            </a:r>
            <a:r>
              <a:rPr lang="en-US" sz="2400" dirty="0">
                <a:hlinkClick r:id="rId4"/>
              </a:rPr>
              <a:t>unnecessary meetings</a:t>
            </a:r>
            <a:r>
              <a:rPr lang="en-US" sz="2400" dirty="0" smtClean="0"/>
              <a:t>.</a:t>
            </a:r>
          </a:p>
          <a:p>
            <a:pPr fontAlgn="base"/>
            <a:endParaRPr lang="en-US" sz="2400" dirty="0"/>
          </a:p>
        </p:txBody>
      </p:sp>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8</a:t>
            </a:r>
            <a:r>
              <a:rPr lang="en-US" sz="2800" b="1" dirty="0" smtClean="0">
                <a:effectLst>
                  <a:outerShdw blurRad="38100" dist="38100" dir="2700000" algn="tl">
                    <a:srgbClr val="000000">
                      <a:alpha val="43137"/>
                    </a:srgbClr>
                  </a:outerShdw>
                </a:effectLst>
                <a:ea typeface="Calibri"/>
                <a:cs typeface="Calibri"/>
                <a:sym typeface="Calibri"/>
              </a:rPr>
              <a:t>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pic>
        <p:nvPicPr>
          <p:cNvPr id="13"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1101435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indent="-571500">
              <a:buFont typeface="Wingdings" panose="05000000000000000000" pitchFamily="2" charset="2"/>
              <a:buChar char="Ø"/>
              <a:defRPr/>
            </a:pPr>
            <a:r>
              <a:rPr lang="en-US" sz="2800" b="1"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34954" y="259645"/>
            <a:ext cx="2305141" cy="1076343"/>
          </a:xfrm>
          <a:prstGeom prst="rect">
            <a:avLst/>
          </a:prstGeom>
        </p:spPr>
      </p:pic>
    </p:spTree>
    <p:extLst>
      <p:ext uri="{BB962C8B-B14F-4D97-AF65-F5344CB8AC3E}">
        <p14:creationId xmlns:p14="http://schemas.microsoft.com/office/powerpoint/2010/main" val="30854168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00E28-F1EC-41D8-DDDB-42732C7BEA5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F7F4C33-FF9B-FD9D-FE6C-B76EA69A84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31B75A0-F295-F56C-7FB8-F03801F96EDF}"/>
              </a:ext>
            </a:extLst>
          </p:cNvPr>
          <p:cNvSpPr txBox="1"/>
          <p:nvPr/>
        </p:nvSpPr>
        <p:spPr>
          <a:xfrm>
            <a:off x="1353841" y="586944"/>
            <a:ext cx="254268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5" name="Google Shape;1103;p33">
            <a:extLst>
              <a:ext uri="{FF2B5EF4-FFF2-40B4-BE49-F238E27FC236}">
                <a16:creationId xmlns:a16="http://schemas.microsoft.com/office/drawing/2014/main" id="{C0CF98AD-D9E7-CDB0-0306-4889F6B8013E}"/>
              </a:ext>
            </a:extLst>
          </p:cNvPr>
          <p:cNvSpPr txBox="1">
            <a:spLocks/>
          </p:cNvSpPr>
          <p:nvPr/>
        </p:nvSpPr>
        <p:spPr>
          <a:xfrm>
            <a:off x="1786408" y="2202580"/>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endParaRPr lang="ar-EG"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EG" altLang="en-US" sz="3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تنظيم</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الدراسية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تمتد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التعليمية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خلال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الفصل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الدراسي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لمدة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13 </a:t>
            </a:r>
            <a:r>
              <a:rPr lang="ar-SA"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أسبوعًا</a:t>
            </a:r>
            <a:r>
              <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تشمل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هذه</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الفترة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أسبوعين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مخصصين</a:t>
            </a:r>
            <a:r>
              <a:rPr lang="en-US"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للاختبارات</a:t>
            </a:r>
            <a:r>
              <a:rPr lang="en-US"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النهائية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تُعلن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تفاصيلهما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لاحقًا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خلال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الجدول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الأكاديمي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الرسمي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أو</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منصة</a:t>
            </a:r>
            <a:endPar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400" b="0" i="0" u="none" strike="noStrike" cap="none" normalizeH="0" baseline="0" dirty="0">
              <a:ln>
                <a:noFill/>
              </a:ln>
              <a:solidFill>
                <a:schemeClr val="tx1"/>
              </a:solidFill>
              <a:effectLst/>
              <a:latin typeface="Arial" panose="020B0604020202020204" pitchFamily="34" charset="0"/>
            </a:endParaRPr>
          </a:p>
          <a:p>
            <a:pPr algn="ctr" rtl="1">
              <a:lnSpc>
                <a:spcPct val="100000"/>
              </a:lnSpc>
              <a:spcBef>
                <a:spcPts val="0"/>
              </a:spcBef>
              <a:buClr>
                <a:srgbClr val="212950"/>
              </a:buClr>
              <a:buSzPts val="2600"/>
              <a:buFont typeface="Catamaran"/>
              <a:buNone/>
            </a:pPr>
            <a:r>
              <a:rPr lang="ar-EG"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en-US" b="1" dirty="0">
                <a:solidFill>
                  <a:srgbClr val="F27A1C"/>
                </a:solidFill>
                <a:latin typeface="Tahoma" panose="020B0604030504040204" pitchFamily="34" charset="0"/>
                <a:ea typeface="Tahoma" panose="020B0604030504040204" pitchFamily="34" charset="0"/>
                <a:cs typeface="Tahoma" panose="020B0604030504040204" pitchFamily="34" charset="0"/>
              </a:rPr>
              <a:t> </a:t>
            </a:r>
            <a:endParaRPr lang="ar-EG"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algn="ctr" rtl="1">
              <a:lnSpc>
                <a:spcPct val="100000"/>
              </a:lnSpc>
              <a:spcBef>
                <a:spcPts val="0"/>
              </a:spcBef>
              <a:buClr>
                <a:srgbClr val="212950"/>
              </a:buClr>
              <a:buSzPts val="2600"/>
              <a:buFont typeface="Catamaran"/>
              <a:buNone/>
            </a:pPr>
            <a:endParaRPr lang="ar-SA"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
        <p:nvSpPr>
          <p:cNvPr id="15" name="Rectangle 11">
            <a:extLst>
              <a:ext uri="{FF2B5EF4-FFF2-40B4-BE49-F238E27FC236}">
                <a16:creationId xmlns:a16="http://schemas.microsoft.com/office/drawing/2014/main" id="{504568A8-7B2A-DDF3-E28A-5CD740F74C8F}"/>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1471869"/>
      </p:ext>
    </p:extLst>
  </p:cSld>
  <p:clrMapOvr>
    <a:masterClrMapping/>
  </p:clrMapOvr>
  <mc:AlternateContent xmlns:mc="http://schemas.openxmlformats.org/markup-compatibility/2006" xmlns:p14="http://schemas.microsoft.com/office/powerpoint/2010/main">
    <mc:Choice Requires="p14">
      <p:transition p14:dur="10" advTm="136368"/>
    </mc:Choice>
    <mc:Fallback xmlns="">
      <p:transition advTm="13636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4D5FD-18C3-2745-F52D-8B8AEA00708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A6CAC8F-8321-005D-AC14-E98EF14D7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B039C2C-D4C7-795E-96A8-66AB1C569337}"/>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3" name="Google Shape;1103;p33">
            <a:extLst>
              <a:ext uri="{FF2B5EF4-FFF2-40B4-BE49-F238E27FC236}">
                <a16:creationId xmlns:a16="http://schemas.microsoft.com/office/drawing/2014/main" id="{98149988-9CA2-B6F2-3234-6C506C9E3A99}"/>
              </a:ext>
            </a:extLst>
          </p:cNvPr>
          <p:cNvSpPr txBox="1">
            <a:spLocks/>
          </p:cNvSpPr>
          <p:nvPr/>
        </p:nvSpPr>
        <p:spPr>
          <a:xfrm>
            <a:off x="1433097" y="1760675"/>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endPar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None/>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ملاحظات هامة:</a:t>
            </a:r>
          </a:p>
          <a:p>
            <a:pPr algn="r" rtl="1">
              <a:buFont typeface="Arial" panose="020B0604020202020204" pitchFamily="34" charset="0"/>
              <a:buChar char="•"/>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جميع المحاضرات وحلقات النقاش تُعتمد وفق توقيت </a:t>
            </a:r>
            <a:r>
              <a:rPr lang="ar-EG"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مكة المكرمة</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وذلك لجميع البرامج.</a:t>
            </a:r>
          </a:p>
          <a:p>
            <a:pPr algn="r" rtl="1">
              <a:buFont typeface="Arial" panose="020B0604020202020204" pitchFamily="34" charset="0"/>
              <a:buChar char="•"/>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8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 تكون مسجلة</a:t>
            </a:r>
            <a:r>
              <a:rPr lang="en-US" sz="28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EG" sz="2800" b="1"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ويتم </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رفعها على المنصة ليتسنى للجميع مشاهدتها في الوقت المناسب.</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19007161"/>
      </p:ext>
    </p:extLst>
  </p:cSld>
  <p:clrMapOvr>
    <a:masterClrMapping/>
  </p:clrMapOvr>
  <mc:AlternateContent xmlns:mc="http://schemas.openxmlformats.org/markup-compatibility/2006" xmlns:p14="http://schemas.microsoft.com/office/powerpoint/2010/main">
    <mc:Choice Requires="p14">
      <p:transition p14:dur="10" advTm="58523"/>
    </mc:Choice>
    <mc:Fallback xmlns="">
      <p:transition advTm="5852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1F97B-E495-E3D6-2192-90D52CB9CFD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76CA45A-901D-09F7-BFA8-94C2F82353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A3DBD5D-E249-840C-8697-35E54BF3CED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9459BCE6-F1E9-4B9C-4CE7-F377DC408CA4}"/>
              </a:ext>
            </a:extLst>
          </p:cNvPr>
          <p:cNvSpPr txBox="1">
            <a:spLocks/>
          </p:cNvSpPr>
          <p:nvPr/>
        </p:nvSpPr>
        <p:spPr>
          <a:xfrm>
            <a:off x="1570334" y="1940997"/>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الأسبوعية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على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المنصة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التعليمية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a:t>
            </a:r>
            <a:r>
              <a:rPr lang="en-US"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a:t>
            </a:r>
            <a:r>
              <a:rPr lang="en-US" alt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كل</a:t>
            </a:r>
            <a:r>
              <a:rPr lang="en-US"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ar-EG"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تُعقد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a:t>
            </a:r>
            <a:r>
              <a:rPr lang="en-US"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النقاش</a:t>
            </a:r>
            <a:r>
              <a:rPr lang="en-US" altLang="en-US" sz="28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بشكل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أسبوعي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وتهدف</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إلى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مناقشة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وتوضيح</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ما</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تم</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طرحه</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المحاضرة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المسجلة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يُرجى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الاطلاع</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على</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الجدول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الزمني</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الخاص</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بكل</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مقرر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لمعرفة</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مواعيد</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وأوقات</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حلقات</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النقاش</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حيث</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تختلف</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من</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مقرر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لآخر</a:t>
            </a:r>
            <a:r>
              <a:rPr lang="en-US"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ar-EG" altLang="en-US"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eaLnBrk="0" fontAlgn="base" hangingPunct="0">
              <a:lnSpc>
                <a:spcPct val="100000"/>
              </a:lnSpc>
              <a:spcAft>
                <a:spcPct val="0"/>
              </a:spcAft>
              <a:buFontTx/>
              <a:buChar char="•"/>
            </a:pP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حلقات النقاش اختيارية. </a:t>
            </a:r>
            <a:endParaRPr lang="ar-EG" sz="28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lang="en-US" altLang="en-US" sz="28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ct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endPar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37901575"/>
      </p:ext>
    </p:extLst>
  </p:cSld>
  <p:clrMapOvr>
    <a:masterClrMapping/>
  </p:clrMapOvr>
  <mc:AlternateContent xmlns:mc="http://schemas.openxmlformats.org/markup-compatibility/2006" xmlns:p14="http://schemas.microsoft.com/office/powerpoint/2010/main">
    <mc:Choice Requires="p14">
      <p:transition p14:dur="10" advTm="74582"/>
    </mc:Choice>
    <mc:Fallback xmlns="">
      <p:transition advTm="7458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7EF2F-FD13-571E-9162-D334ACB21E4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CE67C8F-391F-B4AA-EB67-BE8D22DA9C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4701272-7A45-D8E8-A863-D7135626D971}"/>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97451791-DFB8-F81C-866A-4DFD64738560}"/>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ملاحظات إضافية خاصة ببداية الفصل الدراسي:</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الأسبوع الأول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يُعد أسبوعًا توجيهيًا</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يهدف إلى تعريف الطلاب بطبيعة المقرر وآلية التعلم عبر المنصة.</a:t>
            </a:r>
          </a:p>
          <a:p>
            <a:pPr marL="457200" indent="-457200" algn="r" rtl="1">
              <a:buFont typeface="Wingdings" panose="05000000000000000000" pitchFamily="2" charset="2"/>
              <a:buChar char="§"/>
            </a:pPr>
            <a:endPar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يتم رفع جميع المواد والمحتوى المتعلق بالفصل الدراسي على صفحة المقرر في منصة</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a:t>
            </a:r>
            <a:endPar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endPar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يُتاح خلال الأسبوع الأول اختبار قصير تجريبي يحتوي على أسئلة عامة وسهلة، ويهدف إلى تدريب الطلاب على التعامل مع توقيت الاختبارات وعدد الأسئلة، ولا يُحتسب ضمن التقييم النهائي.</a:t>
            </a:r>
          </a:p>
          <a:p>
            <a:pPr marL="4000500" lvl="8" indent="-342900" algn="ctr" rtl="1">
              <a:buFont typeface="Wingdings" panose="05000000000000000000" pitchFamily="2" charset="2"/>
              <a:buChar char="n"/>
            </a:pPr>
            <a:r>
              <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1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46424389"/>
      </p:ext>
    </p:extLst>
  </p:cSld>
  <p:clrMapOvr>
    <a:masterClrMapping/>
  </p:clrMapOvr>
  <mc:AlternateContent xmlns:mc="http://schemas.openxmlformats.org/markup-compatibility/2006" xmlns:p14="http://schemas.microsoft.com/office/powerpoint/2010/main">
    <mc:Choice Requires="p14">
      <p:transition p14:dur="10" advTm="40795"/>
    </mc:Choice>
    <mc:Fallback xmlns="">
      <p:transition advTm="4079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EDFE5-A740-4063-4DC5-60EC8BA51E6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276F43E-D7C1-ECBB-36BB-4DC8CA08D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09B2DF1-11BE-92E0-5B3A-AA56AD5D48C0}"/>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3" name="Picture 2">
            <a:extLst>
              <a:ext uri="{FF2B5EF4-FFF2-40B4-BE49-F238E27FC236}">
                <a16:creationId xmlns:a16="http://schemas.microsoft.com/office/drawing/2014/main" id="{6792A951-A6C6-944C-EB08-38FD613F4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3959646748"/>
      </p:ext>
    </p:extLst>
  </p:cSld>
  <p:clrMapOvr>
    <a:masterClrMapping/>
  </p:clrMapOvr>
  <mc:AlternateContent xmlns:mc="http://schemas.openxmlformats.org/markup-compatibility/2006" xmlns:p14="http://schemas.microsoft.com/office/powerpoint/2010/main">
    <mc:Choice Requires="p14">
      <p:transition p14:dur="10" advTm="13412"/>
    </mc:Choice>
    <mc:Fallback xmlns="">
      <p:transition advTm="1341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796CE-A540-4867-E92B-ADD62C160A6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9DEEB8C-D6B1-88F9-D66C-72DABE89C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9FE4A51-1758-A641-9D7E-B864E5EF0FB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5CE7E5D7-0BCD-A721-689E-A481C1859A61}"/>
              </a:ext>
            </a:extLst>
          </p:cNvPr>
          <p:cNvSpPr txBox="1">
            <a:spLocks/>
          </p:cNvSpPr>
          <p:nvPr/>
        </p:nvSpPr>
        <p:spPr>
          <a:xfrm>
            <a:off x="1200579" y="2745596"/>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a:t>
            </a: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الاختبارات القصيرة الأسبوعية:</a:t>
            </a:r>
          </a:p>
          <a:p>
            <a:pPr algn="r" rtl="1"/>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يتم رفع الاختبار القصير أسبوعيًا بالتزامن مع رفع المحاضرة، وذلك يوم </a:t>
            </a:r>
            <a:r>
              <a:rPr lang="ar-EG"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السبت</a:t>
            </a:r>
            <a:r>
              <a:rPr lang="en-US"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EG" sz="24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مساءً</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ويظل متاحًا لمدة أسبوع كامل.</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يُغلق الاختبار القصير يوم السبت التالي </a:t>
            </a:r>
            <a:r>
              <a:rPr lang="ar-EG" sz="24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مساءً</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يتكون الاختبار من</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 8 أسئلة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بأنماط متنوعة تشمل:</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اختيار من متعدد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MCQ</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الاختيار المطابق </a:t>
            </a:r>
            <a:r>
              <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rPr>
              <a:t>Matching</a:t>
            </a:r>
          </a:p>
          <a:p>
            <a:pPr marL="742950" lvl="1" indent="-285750" algn="r" rtl="1">
              <a:buFont typeface="Arial" panose="020B0604020202020204" pitchFamily="34" charset="0"/>
              <a:buChar char="•"/>
            </a:pPr>
            <a:r>
              <a:rPr lang="ar-EG" sz="2000" b="1" dirty="0">
                <a:solidFill>
                  <a:srgbClr val="F27A1C"/>
                </a:solidFill>
                <a:latin typeface="Tahoma" panose="020B0604030504040204" pitchFamily="34" charset="0"/>
                <a:ea typeface="Tahoma" panose="020B0604030504040204" pitchFamily="34" charset="0"/>
                <a:cs typeface="Tahoma" panose="020B0604030504040204" pitchFamily="34" charset="0"/>
              </a:rPr>
              <a:t>الصواب والخطأ </a:t>
            </a:r>
            <a:r>
              <a:rPr lang="en-US" sz="2000" b="1" dirty="0" smtClean="0">
                <a:solidFill>
                  <a:srgbClr val="F27A1C"/>
                </a:solidFill>
                <a:latin typeface="Tahoma" panose="020B0604030504040204" pitchFamily="34" charset="0"/>
                <a:ea typeface="Tahoma" panose="020B0604030504040204" pitchFamily="34" charset="0"/>
                <a:cs typeface="Tahoma" panose="020B0604030504040204" pitchFamily="34" charset="0"/>
              </a:rPr>
              <a:t>True/False</a:t>
            </a:r>
            <a:endParaRPr lang="en-US"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lvl="1" algn="r" rtl="1"/>
            <a:r>
              <a:rPr lang="ar-EG"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يُحتسب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من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8 درجات أسبوعيًا</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ليكون المجموع الكلي على مدار الفصل الدراسي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80 درجة.</a:t>
            </a: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يتم إعداد الأسئلة من خلال بنك أسئلة مخصص لكل مقرر لضمان تنوع التقييم وتوازن مستوى الصعوبة.</a:t>
            </a:r>
          </a:p>
          <a:p>
            <a:pPr marL="342900" indent="-342900" algn="ctr" rtl="1">
              <a:buFont typeface="Wingdings" panose="05000000000000000000" pitchFamily="2" charset="2"/>
              <a:buChar char="n"/>
            </a:pPr>
            <a:endParaRPr lang="en-US" sz="2000" dirty="0">
              <a:solidFill>
                <a:schemeClr val="dk1"/>
              </a:solidFill>
            </a:endParaRPr>
          </a:p>
        </p:txBody>
      </p:sp>
    </p:spTree>
    <p:extLst>
      <p:ext uri="{BB962C8B-B14F-4D97-AF65-F5344CB8AC3E}">
        <p14:creationId xmlns:p14="http://schemas.microsoft.com/office/powerpoint/2010/main" val="3474963419"/>
      </p:ext>
    </p:extLst>
  </p:cSld>
  <p:clrMapOvr>
    <a:masterClrMapping/>
  </p:clrMapOvr>
  <mc:AlternateContent xmlns:mc="http://schemas.openxmlformats.org/markup-compatibility/2006" xmlns:p14="http://schemas.microsoft.com/office/powerpoint/2010/main">
    <mc:Choice Requires="p14">
      <p:transition p14:dur="10" advTm="71872"/>
    </mc:Choice>
    <mc:Fallback xmlns="">
      <p:transition advTm="7187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D06A8-DA7A-A570-B246-8A1383B00FA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D69EFB5-D731-7B55-E8B3-9B0FD95FD6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F1FB4EA-20B3-A7CC-F7C7-B1AA62F4ACD5}"/>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3" name="Google Shape;1103;p33">
            <a:extLst>
              <a:ext uri="{FF2B5EF4-FFF2-40B4-BE49-F238E27FC236}">
                <a16:creationId xmlns:a16="http://schemas.microsoft.com/office/drawing/2014/main" id="{F9E1B4C4-B6BE-B9FB-C0A6-8D3B9E1A9DE7}"/>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indent="-57150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سيتم إجراء الاختبار النهائي عبر المنصة</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وفق الجدول الزمني الذي سيتم الإعلان عنه لاحقًا.</a:t>
            </a:r>
          </a:p>
          <a:p>
            <a:pPr indent="-57150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يتضمن الاختبار النهائي مجموعة من الأسئلة المتنوعة، تشمل:</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اختيار من متعدد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MCQ</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الاختيار المطابق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Matching</a:t>
            </a:r>
          </a:p>
          <a:p>
            <a:pPr marL="742950" lvl="1" indent="-285750" algn="r" rtl="1">
              <a:buFont typeface="Arial" panose="020B0604020202020204" pitchFamily="34" charset="0"/>
              <a:buChar char="•"/>
            </a:pPr>
            <a:r>
              <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rPr>
              <a:t>الصواب والخطأ </a:t>
            </a:r>
            <a:r>
              <a:rPr lang="en-US" sz="1800" b="1" dirty="0">
                <a:solidFill>
                  <a:srgbClr val="F27A1C"/>
                </a:solidFill>
                <a:latin typeface="Tahoma" panose="020B0604030504040204" pitchFamily="34" charset="0"/>
                <a:ea typeface="Tahoma" panose="020B0604030504040204" pitchFamily="34" charset="0"/>
                <a:cs typeface="Tahoma" panose="020B0604030504040204" pitchFamily="34" charset="0"/>
              </a:rPr>
              <a:t>True/False</a:t>
            </a:r>
            <a:endParaRPr lang="ar-EG" sz="1800" b="1" dirty="0">
              <a:solidFill>
                <a:srgbClr val="F27A1C"/>
              </a:solidFill>
              <a:latin typeface="Tahoma" panose="020B0604030504040204" pitchFamily="34" charset="0"/>
              <a:ea typeface="Tahoma" panose="020B0604030504040204" pitchFamily="34" charset="0"/>
              <a:cs typeface="Tahoma" panose="020B0604030504040204" pitchFamily="34" charset="0"/>
            </a:endParaRPr>
          </a:p>
          <a:p>
            <a:pPr lvl="1" algn="r" rtl="1"/>
            <a:r>
              <a:rPr lang="ar-EG"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يُحتسب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من </a:t>
            </a:r>
            <a:r>
              <a:rPr lang="ar-EG" sz="2400" b="1" dirty="0">
                <a:solidFill>
                  <a:srgbClr val="FF0000"/>
                </a:solidFill>
                <a:latin typeface="Tahoma" panose="020B0604030504040204" pitchFamily="34" charset="0"/>
                <a:ea typeface="Tahoma" panose="020B0604030504040204" pitchFamily="34" charset="0"/>
                <a:cs typeface="Tahoma" panose="020B0604030504040204" pitchFamily="34" charset="0"/>
              </a:rPr>
              <a:t>20 درجة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ويُعد جزءًا أساسيًا من التقييم النهائي للمقرر.</a:t>
            </a:r>
          </a:p>
        </p:txBody>
      </p:sp>
    </p:spTree>
    <p:extLst>
      <p:ext uri="{BB962C8B-B14F-4D97-AF65-F5344CB8AC3E}">
        <p14:creationId xmlns:p14="http://schemas.microsoft.com/office/powerpoint/2010/main" val="3457779390"/>
      </p:ext>
    </p:extLst>
  </p:cSld>
  <p:clrMapOvr>
    <a:masterClrMapping/>
  </p:clrMapOvr>
  <mc:AlternateContent xmlns:mc="http://schemas.openxmlformats.org/markup-compatibility/2006" xmlns:p14="http://schemas.microsoft.com/office/powerpoint/2010/main">
    <mc:Choice Requires="p14">
      <p:transition p14:dur="10" advTm="25128"/>
    </mc:Choice>
    <mc:Fallback xmlns="">
      <p:transition advTm="2512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1F6E0-899A-09C1-CE4D-96A1E31C05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A4DFFB4-9EA3-E2DC-9F44-A79A13D939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1D47065-692B-1389-6049-8AA70FF252F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2" name="Picture 2">
            <a:extLst>
              <a:ext uri="{FF2B5EF4-FFF2-40B4-BE49-F238E27FC236}">
                <a16:creationId xmlns:a16="http://schemas.microsoft.com/office/drawing/2014/main" id="{D1A06773-48CC-D78E-DBB4-6C5C2F1A6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847525"/>
      </p:ext>
    </p:extLst>
  </p:cSld>
  <p:clrMapOvr>
    <a:masterClrMapping/>
  </p:clrMapOvr>
  <mc:AlternateContent xmlns:mc="http://schemas.openxmlformats.org/markup-compatibility/2006" xmlns:p14="http://schemas.microsoft.com/office/powerpoint/2010/main">
    <mc:Choice Requires="p14">
      <p:transition p14:dur="10" advTm="76791"/>
    </mc:Choice>
    <mc:Fallback xmlns="">
      <p:transition advTm="7679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E73F1-4029-C40D-ED1D-C35811C9FCD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937E0D6-1628-CF7B-56EA-1A88632179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4756FB0-213A-4C62-4D38-EF2DB8D66E22}"/>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3" name="Picture 2">
            <a:extLst>
              <a:ext uri="{FF2B5EF4-FFF2-40B4-BE49-F238E27FC236}">
                <a16:creationId xmlns:a16="http://schemas.microsoft.com/office/drawing/2014/main" id="{CFEE12AA-2CCE-F258-771F-765AE76D21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354396035"/>
      </p:ext>
    </p:extLst>
  </p:cSld>
  <p:clrMapOvr>
    <a:masterClrMapping/>
  </p:clrMapOvr>
  <mc:AlternateContent xmlns:mc="http://schemas.openxmlformats.org/markup-compatibility/2006" xmlns:p14="http://schemas.microsoft.com/office/powerpoint/2010/main">
    <mc:Choice Requires="p14">
      <p:transition p14:dur="10" advTm="36512"/>
    </mc:Choice>
    <mc:Fallback xmlns="">
      <p:transition advTm="3651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15654-A7F8-DC16-2948-E9D536F753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F9EC8FF-D1CC-8ECD-0372-EC6ECBB338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59D732D-A803-F6CB-6FAB-1C2D2D945611}"/>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sp>
        <p:nvSpPr>
          <p:cNvPr id="2" name="Google Shape;1103;p33">
            <a:extLst>
              <a:ext uri="{FF2B5EF4-FFF2-40B4-BE49-F238E27FC236}">
                <a16:creationId xmlns:a16="http://schemas.microsoft.com/office/drawing/2014/main" id="{A0BC33B2-36B1-2097-E626-AFF7C6B79888}"/>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Wingdings" panose="05000000000000000000" pitchFamily="2" charset="2"/>
              <a:buChar char="n"/>
            </a:pPr>
            <a:r>
              <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لغة المحاضرات والاختبارات:</a:t>
            </a:r>
          </a:p>
          <a:p>
            <a:pPr marL="457200" indent="-457200" algn="r" rtl="1">
              <a:buFont typeface="Wingdings" panose="05000000000000000000" pitchFamily="2" charset="2"/>
              <a:buChar char="n"/>
            </a:pPr>
            <a:endParaRPr lang="ar-EG"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اللغة الأساسية للمحاضرات هي </a:t>
            </a:r>
            <a:r>
              <a:rPr lang="ar-EG" sz="28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a:t>
            </a:r>
            <a:r>
              <a:rPr lang="ar-EG" sz="1400" dirty="0"/>
              <a:t>،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مع مراعاة تبسيط المفاهيم لضمان الفهم لجميع الطلاب.</a:t>
            </a:r>
          </a:p>
          <a:p>
            <a:pPr indent="-285750" algn="r" rtl="1">
              <a:buFont typeface="Arial" panose="020B0604020202020204" pitchFamily="34" charset="0"/>
              <a:buChar char="•"/>
            </a:pP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تُجرى الاختبارات باللغة الإنجليزية، مع توفير </a:t>
            </a:r>
            <a:r>
              <a:rPr lang="ar-EG" sz="28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لكل سؤال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إلى اللغة العربية لتسهيل الفهم والإجابة.</a:t>
            </a:r>
          </a:p>
          <a:p>
            <a:pPr marL="571500" indent="-571500" algn="ctr" rtl="1">
              <a:buFont typeface="Wingdings" panose="05000000000000000000" pitchFamily="2" charset="2"/>
              <a:buChar char="n"/>
            </a:pPr>
            <a:endPar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00344668"/>
      </p:ext>
    </p:extLst>
  </p:cSld>
  <p:clrMapOvr>
    <a:masterClrMapping/>
  </p:clrMapOvr>
  <mc:AlternateContent xmlns:mc="http://schemas.openxmlformats.org/markup-compatibility/2006" xmlns:p14="http://schemas.microsoft.com/office/powerpoint/2010/main">
    <mc:Choice Requires="p14">
      <p:transition p14:dur="10" advTm="23383"/>
    </mc:Choice>
    <mc:Fallback xmlns="">
      <p:transition advTm="2338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9C6EC-C619-9994-15FA-A4926393BAC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9F22172-5699-33FD-05CC-A3F8BC2FE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BBB89F3-85F2-4966-C855-F5FA778E074E}"/>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grpSp>
        <p:nvGrpSpPr>
          <p:cNvPr id="3" name="Google Shape;1410;p45">
            <a:extLst>
              <a:ext uri="{FF2B5EF4-FFF2-40B4-BE49-F238E27FC236}">
                <a16:creationId xmlns:a16="http://schemas.microsoft.com/office/drawing/2014/main" id="{E020CBBA-8781-9A88-A35A-412575B2CDA4}"/>
              </a:ext>
            </a:extLst>
          </p:cNvPr>
          <p:cNvGrpSpPr/>
          <p:nvPr/>
        </p:nvGrpSpPr>
        <p:grpSpPr>
          <a:xfrm>
            <a:off x="972933" y="1379425"/>
            <a:ext cx="4454763" cy="4657744"/>
            <a:chOff x="729700" y="1034569"/>
            <a:chExt cx="3341072" cy="3493308"/>
          </a:xfrm>
        </p:grpSpPr>
        <p:sp>
          <p:nvSpPr>
            <p:cNvPr id="5" name="Google Shape;1411;p45">
              <a:extLst>
                <a:ext uri="{FF2B5EF4-FFF2-40B4-BE49-F238E27FC236}">
                  <a16:creationId xmlns:a16="http://schemas.microsoft.com/office/drawing/2014/main" id="{14A9A83B-3B42-E60E-430F-0E31B956D760}"/>
                </a:ext>
              </a:extLst>
            </p:cNvPr>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a:extLst>
                <a:ext uri="{FF2B5EF4-FFF2-40B4-BE49-F238E27FC236}">
                  <a16:creationId xmlns:a16="http://schemas.microsoft.com/office/drawing/2014/main" id="{03E98BD6-A3DA-153F-4585-F32D591A0240}"/>
                </a:ext>
              </a:extLst>
            </p:cNvPr>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8" name="Google Shape;1413;p45">
              <a:extLst>
                <a:ext uri="{FF2B5EF4-FFF2-40B4-BE49-F238E27FC236}">
                  <a16:creationId xmlns:a16="http://schemas.microsoft.com/office/drawing/2014/main" id="{B0F718B5-CD1C-E721-40FF-B26319D551C4}"/>
                </a:ext>
              </a:extLst>
            </p:cNvPr>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4;p45">
              <a:extLst>
                <a:ext uri="{FF2B5EF4-FFF2-40B4-BE49-F238E27FC236}">
                  <a16:creationId xmlns:a16="http://schemas.microsoft.com/office/drawing/2014/main" id="{BEFCC3A0-5750-3069-1E51-A8016261D161}"/>
                </a:ext>
              </a:extLst>
            </p:cNvPr>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5;p45">
              <a:extLst>
                <a:ext uri="{FF2B5EF4-FFF2-40B4-BE49-F238E27FC236}">
                  <a16:creationId xmlns:a16="http://schemas.microsoft.com/office/drawing/2014/main" id="{E44E81DE-8D0D-E7CF-B990-51DA2E35D893}"/>
                </a:ext>
              </a:extLst>
            </p:cNvPr>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1" name="Google Shape;1416;p45">
              <a:extLst>
                <a:ext uri="{FF2B5EF4-FFF2-40B4-BE49-F238E27FC236}">
                  <a16:creationId xmlns:a16="http://schemas.microsoft.com/office/drawing/2014/main" id="{5AE53A41-CD7D-3FBA-A1B8-9F6D5127DD2E}"/>
                </a:ext>
              </a:extLst>
            </p:cNvPr>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2" name="Google Shape;1417;p45">
              <a:extLst>
                <a:ext uri="{FF2B5EF4-FFF2-40B4-BE49-F238E27FC236}">
                  <a16:creationId xmlns:a16="http://schemas.microsoft.com/office/drawing/2014/main" id="{F28DBFBF-DDF2-138B-7081-D0168FCF286C}"/>
                </a:ext>
              </a:extLst>
            </p:cNvPr>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3" name="Google Shape;1418;p45">
              <a:extLst>
                <a:ext uri="{FF2B5EF4-FFF2-40B4-BE49-F238E27FC236}">
                  <a16:creationId xmlns:a16="http://schemas.microsoft.com/office/drawing/2014/main" id="{866B6483-8848-943D-1635-1D0B6BBF9E43}"/>
                </a:ext>
              </a:extLst>
            </p:cNvPr>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4" name="Google Shape;1419;p45">
              <a:extLst>
                <a:ext uri="{FF2B5EF4-FFF2-40B4-BE49-F238E27FC236}">
                  <a16:creationId xmlns:a16="http://schemas.microsoft.com/office/drawing/2014/main" id="{09763CAF-04E1-35B5-B3D9-D0D6D8E1BFEA}"/>
                </a:ext>
              </a:extLst>
            </p:cNvPr>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5" name="Google Shape;1420;p45">
              <a:extLst>
                <a:ext uri="{FF2B5EF4-FFF2-40B4-BE49-F238E27FC236}">
                  <a16:creationId xmlns:a16="http://schemas.microsoft.com/office/drawing/2014/main" id="{622DA1AA-3678-849F-231A-BA9283D9882C}"/>
                </a:ext>
              </a:extLst>
            </p:cNvPr>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6" name="Google Shape;1421;p45">
              <a:extLst>
                <a:ext uri="{FF2B5EF4-FFF2-40B4-BE49-F238E27FC236}">
                  <a16:creationId xmlns:a16="http://schemas.microsoft.com/office/drawing/2014/main" id="{D93F5533-C8FB-6A04-8F33-C3DECF3A8546}"/>
                </a:ext>
              </a:extLst>
            </p:cNvPr>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7" name="Google Shape;1422;p45">
              <a:extLst>
                <a:ext uri="{FF2B5EF4-FFF2-40B4-BE49-F238E27FC236}">
                  <a16:creationId xmlns:a16="http://schemas.microsoft.com/office/drawing/2014/main" id="{7856B72F-277C-B9D1-7C3D-D9F81EEF9493}"/>
                </a:ext>
              </a:extLst>
            </p:cNvPr>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3;p45">
              <a:extLst>
                <a:ext uri="{FF2B5EF4-FFF2-40B4-BE49-F238E27FC236}">
                  <a16:creationId xmlns:a16="http://schemas.microsoft.com/office/drawing/2014/main" id="{4194D713-D23A-F302-7549-FC57418C07CC}"/>
                </a:ext>
              </a:extLst>
            </p:cNvPr>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9" name="Google Shape;1424;p45">
              <a:extLst>
                <a:ext uri="{FF2B5EF4-FFF2-40B4-BE49-F238E27FC236}">
                  <a16:creationId xmlns:a16="http://schemas.microsoft.com/office/drawing/2014/main" id="{07C0A08B-E3A2-D8F5-500D-50215BE87F87}"/>
                </a:ext>
              </a:extLst>
            </p:cNvPr>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5;p45">
              <a:extLst>
                <a:ext uri="{FF2B5EF4-FFF2-40B4-BE49-F238E27FC236}">
                  <a16:creationId xmlns:a16="http://schemas.microsoft.com/office/drawing/2014/main" id="{133DF946-A680-A747-64DA-461A0AE72CC1}"/>
                </a:ext>
              </a:extLst>
            </p:cNvPr>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1" name="Google Shape;1426;p45">
              <a:extLst>
                <a:ext uri="{FF2B5EF4-FFF2-40B4-BE49-F238E27FC236}">
                  <a16:creationId xmlns:a16="http://schemas.microsoft.com/office/drawing/2014/main" id="{E70FD067-26C4-A520-F08D-B28449DEB64E}"/>
                </a:ext>
              </a:extLst>
            </p:cNvPr>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2" name="Google Shape;1427;p45">
              <a:extLst>
                <a:ext uri="{FF2B5EF4-FFF2-40B4-BE49-F238E27FC236}">
                  <a16:creationId xmlns:a16="http://schemas.microsoft.com/office/drawing/2014/main" id="{1E031296-820C-F975-AF56-D58F7620925E}"/>
                </a:ext>
              </a:extLst>
            </p:cNvPr>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3" name="Google Shape;1428;p45">
              <a:extLst>
                <a:ext uri="{FF2B5EF4-FFF2-40B4-BE49-F238E27FC236}">
                  <a16:creationId xmlns:a16="http://schemas.microsoft.com/office/drawing/2014/main" id="{1F890D35-2DC7-054F-60DA-DFC5453A773B}"/>
                </a:ext>
              </a:extLst>
            </p:cNvPr>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4" name="Google Shape;1429;p45">
              <a:extLst>
                <a:ext uri="{FF2B5EF4-FFF2-40B4-BE49-F238E27FC236}">
                  <a16:creationId xmlns:a16="http://schemas.microsoft.com/office/drawing/2014/main" id="{8079CED3-D826-C90C-F2D3-BD0291B01BF7}"/>
                </a:ext>
              </a:extLst>
            </p:cNvPr>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5" name="Google Shape;1430;p45">
              <a:extLst>
                <a:ext uri="{FF2B5EF4-FFF2-40B4-BE49-F238E27FC236}">
                  <a16:creationId xmlns:a16="http://schemas.microsoft.com/office/drawing/2014/main" id="{546F5E15-D98B-C0CF-76ED-0BAC75F4D5D9}"/>
                </a:ext>
              </a:extLst>
            </p:cNvPr>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6" name="Google Shape;1431;p45">
              <a:extLst>
                <a:ext uri="{FF2B5EF4-FFF2-40B4-BE49-F238E27FC236}">
                  <a16:creationId xmlns:a16="http://schemas.microsoft.com/office/drawing/2014/main" id="{E4D5F39C-18CB-E4BE-8734-19613E691971}"/>
                </a:ext>
              </a:extLst>
            </p:cNvPr>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2;p45">
              <a:extLst>
                <a:ext uri="{FF2B5EF4-FFF2-40B4-BE49-F238E27FC236}">
                  <a16:creationId xmlns:a16="http://schemas.microsoft.com/office/drawing/2014/main" id="{0169002B-102A-32F5-2FF7-FF0382E9870D}"/>
                </a:ext>
              </a:extLst>
            </p:cNvPr>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3;p45">
              <a:extLst>
                <a:ext uri="{FF2B5EF4-FFF2-40B4-BE49-F238E27FC236}">
                  <a16:creationId xmlns:a16="http://schemas.microsoft.com/office/drawing/2014/main" id="{55B345DD-EE7B-8F51-D4AD-0CC1A46CF7DD}"/>
                </a:ext>
              </a:extLst>
            </p:cNvPr>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9" name="Google Shape;1434;p45">
              <a:extLst>
                <a:ext uri="{FF2B5EF4-FFF2-40B4-BE49-F238E27FC236}">
                  <a16:creationId xmlns:a16="http://schemas.microsoft.com/office/drawing/2014/main" id="{2EEF69DA-B183-6074-8BE3-C1E710BDB1E4}"/>
                </a:ext>
              </a:extLst>
            </p:cNvPr>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0" name="Google Shape;1435;p45">
              <a:extLst>
                <a:ext uri="{FF2B5EF4-FFF2-40B4-BE49-F238E27FC236}">
                  <a16:creationId xmlns:a16="http://schemas.microsoft.com/office/drawing/2014/main" id="{FA494E39-31C4-EC52-6680-E3FE40A9D8BC}"/>
                </a:ext>
              </a:extLst>
            </p:cNvPr>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1" name="Google Shape;1436;p45">
              <a:extLst>
                <a:ext uri="{FF2B5EF4-FFF2-40B4-BE49-F238E27FC236}">
                  <a16:creationId xmlns:a16="http://schemas.microsoft.com/office/drawing/2014/main" id="{B3719A69-986D-EE76-9448-95B99779B3F7}"/>
                </a:ext>
              </a:extLst>
            </p:cNvPr>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2" name="Google Shape;1437;p45">
              <a:extLst>
                <a:ext uri="{FF2B5EF4-FFF2-40B4-BE49-F238E27FC236}">
                  <a16:creationId xmlns:a16="http://schemas.microsoft.com/office/drawing/2014/main" id="{90696FC8-5417-1C6B-CE7B-6863486BD8E7}"/>
                </a:ext>
              </a:extLst>
            </p:cNvPr>
            <p:cNvGrpSpPr/>
            <p:nvPr/>
          </p:nvGrpSpPr>
          <p:grpSpPr>
            <a:xfrm>
              <a:off x="1750302" y="1433604"/>
              <a:ext cx="691925" cy="595011"/>
              <a:chOff x="1635727" y="1501503"/>
              <a:chExt cx="457834" cy="393708"/>
            </a:xfrm>
          </p:grpSpPr>
          <p:sp>
            <p:nvSpPr>
              <p:cNvPr id="80" name="Google Shape;1438;p45">
                <a:extLst>
                  <a:ext uri="{FF2B5EF4-FFF2-40B4-BE49-F238E27FC236}">
                    <a16:creationId xmlns:a16="http://schemas.microsoft.com/office/drawing/2014/main" id="{2F7172CF-565F-4D4B-C3F8-057BBE2BC209}"/>
                  </a:ext>
                </a:extLst>
              </p:cNvPr>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1" name="Google Shape;1439;p45">
                <a:extLst>
                  <a:ext uri="{FF2B5EF4-FFF2-40B4-BE49-F238E27FC236}">
                    <a16:creationId xmlns:a16="http://schemas.microsoft.com/office/drawing/2014/main" id="{D3B6D170-1898-DC42-0453-798B4599D743}"/>
                  </a:ext>
                </a:extLst>
              </p:cNvPr>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2" name="Google Shape;1440;p45">
                <a:extLst>
                  <a:ext uri="{FF2B5EF4-FFF2-40B4-BE49-F238E27FC236}">
                    <a16:creationId xmlns:a16="http://schemas.microsoft.com/office/drawing/2014/main" id="{4B85AA3B-B628-DA8E-6899-094ABE634E2C}"/>
                  </a:ext>
                </a:extLst>
              </p:cNvPr>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3" name="Google Shape;1441;p45">
              <a:extLst>
                <a:ext uri="{FF2B5EF4-FFF2-40B4-BE49-F238E27FC236}">
                  <a16:creationId xmlns:a16="http://schemas.microsoft.com/office/drawing/2014/main" id="{F84243F5-DFA5-CFD6-8A95-245EE43C9D7D}"/>
                </a:ext>
              </a:extLst>
            </p:cNvPr>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4" name="Google Shape;1442;p45">
              <a:extLst>
                <a:ext uri="{FF2B5EF4-FFF2-40B4-BE49-F238E27FC236}">
                  <a16:creationId xmlns:a16="http://schemas.microsoft.com/office/drawing/2014/main" id="{99E447AC-11E7-A2AB-8230-0BA937BD9594}"/>
                </a:ext>
              </a:extLst>
            </p:cNvPr>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5" name="Google Shape;1443;p45">
              <a:extLst>
                <a:ext uri="{FF2B5EF4-FFF2-40B4-BE49-F238E27FC236}">
                  <a16:creationId xmlns:a16="http://schemas.microsoft.com/office/drawing/2014/main" id="{A52B0494-45AD-51B9-0191-74DF1BF80435}"/>
                </a:ext>
              </a:extLst>
            </p:cNvPr>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4;p45">
              <a:extLst>
                <a:ext uri="{FF2B5EF4-FFF2-40B4-BE49-F238E27FC236}">
                  <a16:creationId xmlns:a16="http://schemas.microsoft.com/office/drawing/2014/main" id="{048254FE-BB48-2154-3D5C-366A1A29BFE7}"/>
                </a:ext>
              </a:extLst>
            </p:cNvPr>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7" name="Google Shape;1445;p45">
              <a:extLst>
                <a:ext uri="{FF2B5EF4-FFF2-40B4-BE49-F238E27FC236}">
                  <a16:creationId xmlns:a16="http://schemas.microsoft.com/office/drawing/2014/main" id="{3453904F-51A7-DD30-8FFA-12FDC2CD6E98}"/>
                </a:ext>
              </a:extLst>
            </p:cNvPr>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6;p45">
              <a:extLst>
                <a:ext uri="{FF2B5EF4-FFF2-40B4-BE49-F238E27FC236}">
                  <a16:creationId xmlns:a16="http://schemas.microsoft.com/office/drawing/2014/main" id="{DF7C3BCF-C245-FE14-2911-B90088470C92}"/>
                </a:ext>
              </a:extLst>
            </p:cNvPr>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9" name="Google Shape;1447;p45">
              <a:extLst>
                <a:ext uri="{FF2B5EF4-FFF2-40B4-BE49-F238E27FC236}">
                  <a16:creationId xmlns:a16="http://schemas.microsoft.com/office/drawing/2014/main" id="{4BECC792-D191-3FF6-505F-1BF76AC41ACE}"/>
                </a:ext>
              </a:extLst>
            </p:cNvPr>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0" name="Google Shape;1448;p45">
              <a:extLst>
                <a:ext uri="{FF2B5EF4-FFF2-40B4-BE49-F238E27FC236}">
                  <a16:creationId xmlns:a16="http://schemas.microsoft.com/office/drawing/2014/main" id="{BDDFC61F-9F92-52E4-45B7-5AF2E5DB4D5D}"/>
                </a:ext>
              </a:extLst>
            </p:cNvPr>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1" name="Google Shape;1449;p45">
              <a:extLst>
                <a:ext uri="{FF2B5EF4-FFF2-40B4-BE49-F238E27FC236}">
                  <a16:creationId xmlns:a16="http://schemas.microsoft.com/office/drawing/2014/main" id="{F6C7A77F-5244-E610-7AD0-FD4959F3F456}"/>
                </a:ext>
              </a:extLst>
            </p:cNvPr>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2" name="Google Shape;1450;p45">
              <a:extLst>
                <a:ext uri="{FF2B5EF4-FFF2-40B4-BE49-F238E27FC236}">
                  <a16:creationId xmlns:a16="http://schemas.microsoft.com/office/drawing/2014/main" id="{E1944BCB-1198-1569-11E1-58E76A6024EF}"/>
                </a:ext>
              </a:extLst>
            </p:cNvPr>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3" name="Google Shape;1451;p45">
              <a:extLst>
                <a:ext uri="{FF2B5EF4-FFF2-40B4-BE49-F238E27FC236}">
                  <a16:creationId xmlns:a16="http://schemas.microsoft.com/office/drawing/2014/main" id="{AF0FF02D-9845-011D-EDD7-DD424888B5C0}"/>
                </a:ext>
              </a:extLst>
            </p:cNvPr>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4" name="Google Shape;1452;p45">
              <a:extLst>
                <a:ext uri="{FF2B5EF4-FFF2-40B4-BE49-F238E27FC236}">
                  <a16:creationId xmlns:a16="http://schemas.microsoft.com/office/drawing/2014/main" id="{3D050AED-0A84-21DA-39BC-B58FFBF94A47}"/>
                </a:ext>
              </a:extLst>
            </p:cNvPr>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3;p45">
              <a:extLst>
                <a:ext uri="{FF2B5EF4-FFF2-40B4-BE49-F238E27FC236}">
                  <a16:creationId xmlns:a16="http://schemas.microsoft.com/office/drawing/2014/main" id="{81CD95FD-F90A-6E64-3432-DCA30C7415EA}"/>
                </a:ext>
              </a:extLst>
            </p:cNvPr>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4;p45">
              <a:extLst>
                <a:ext uri="{FF2B5EF4-FFF2-40B4-BE49-F238E27FC236}">
                  <a16:creationId xmlns:a16="http://schemas.microsoft.com/office/drawing/2014/main" id="{A47C486D-9A71-6A39-2B60-CF33B8CE8007}"/>
                </a:ext>
              </a:extLst>
            </p:cNvPr>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7" name="Google Shape;1455;p45">
              <a:extLst>
                <a:ext uri="{FF2B5EF4-FFF2-40B4-BE49-F238E27FC236}">
                  <a16:creationId xmlns:a16="http://schemas.microsoft.com/office/drawing/2014/main" id="{0A55226C-C076-C641-EA49-E1D98AB352C3}"/>
                </a:ext>
              </a:extLst>
            </p:cNvPr>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8" name="Google Shape;1456;p45">
              <a:extLst>
                <a:ext uri="{FF2B5EF4-FFF2-40B4-BE49-F238E27FC236}">
                  <a16:creationId xmlns:a16="http://schemas.microsoft.com/office/drawing/2014/main" id="{16FEC2D6-56B9-AAC2-A8EF-5A3B44961189}"/>
                </a:ext>
              </a:extLst>
            </p:cNvPr>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9" name="Google Shape;1457;p45">
              <a:extLst>
                <a:ext uri="{FF2B5EF4-FFF2-40B4-BE49-F238E27FC236}">
                  <a16:creationId xmlns:a16="http://schemas.microsoft.com/office/drawing/2014/main" id="{8033BB99-D553-0F96-7E64-9B5778D1EC4E}"/>
                </a:ext>
              </a:extLst>
            </p:cNvPr>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8;p45">
              <a:extLst>
                <a:ext uri="{FF2B5EF4-FFF2-40B4-BE49-F238E27FC236}">
                  <a16:creationId xmlns:a16="http://schemas.microsoft.com/office/drawing/2014/main" id="{FF61E870-A32A-18FA-D0D0-A62B5681D36F}"/>
                </a:ext>
              </a:extLst>
            </p:cNvPr>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59;p45">
              <a:extLst>
                <a:ext uri="{FF2B5EF4-FFF2-40B4-BE49-F238E27FC236}">
                  <a16:creationId xmlns:a16="http://schemas.microsoft.com/office/drawing/2014/main" id="{ED8C4F67-68D2-624B-2D00-A185EC87DA1D}"/>
                </a:ext>
              </a:extLst>
            </p:cNvPr>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2" name="Google Shape;1460;p45">
              <a:extLst>
                <a:ext uri="{FF2B5EF4-FFF2-40B4-BE49-F238E27FC236}">
                  <a16:creationId xmlns:a16="http://schemas.microsoft.com/office/drawing/2014/main" id="{B0567A17-EF6A-E3EC-391B-2B147B6CBED1}"/>
                </a:ext>
              </a:extLst>
            </p:cNvPr>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1;p45">
              <a:extLst>
                <a:ext uri="{FF2B5EF4-FFF2-40B4-BE49-F238E27FC236}">
                  <a16:creationId xmlns:a16="http://schemas.microsoft.com/office/drawing/2014/main" id="{89C38C70-00F2-AA97-3AB2-3459ADABF305}"/>
                </a:ext>
              </a:extLst>
            </p:cNvPr>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2;p45">
              <a:extLst>
                <a:ext uri="{FF2B5EF4-FFF2-40B4-BE49-F238E27FC236}">
                  <a16:creationId xmlns:a16="http://schemas.microsoft.com/office/drawing/2014/main" id="{DC76A5D7-3A33-AA40-4E05-B8CC99A2DFAE}"/>
                </a:ext>
              </a:extLst>
            </p:cNvPr>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5" name="Google Shape;1463;p45">
              <a:extLst>
                <a:ext uri="{FF2B5EF4-FFF2-40B4-BE49-F238E27FC236}">
                  <a16:creationId xmlns:a16="http://schemas.microsoft.com/office/drawing/2014/main" id="{74B13634-3EBD-903C-F49F-75224CC64234}"/>
                </a:ext>
              </a:extLst>
            </p:cNvPr>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4;p45">
              <a:extLst>
                <a:ext uri="{FF2B5EF4-FFF2-40B4-BE49-F238E27FC236}">
                  <a16:creationId xmlns:a16="http://schemas.microsoft.com/office/drawing/2014/main" id="{0BF3AAE7-144D-160F-B517-830F7179FC7B}"/>
                </a:ext>
              </a:extLst>
            </p:cNvPr>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5;p45">
              <a:extLst>
                <a:ext uri="{FF2B5EF4-FFF2-40B4-BE49-F238E27FC236}">
                  <a16:creationId xmlns:a16="http://schemas.microsoft.com/office/drawing/2014/main" id="{13E5F5D5-7EDD-579C-CC3D-70E5C50A073E}"/>
                </a:ext>
              </a:extLst>
            </p:cNvPr>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8" name="Google Shape;1466;p45">
              <a:extLst>
                <a:ext uri="{FF2B5EF4-FFF2-40B4-BE49-F238E27FC236}">
                  <a16:creationId xmlns:a16="http://schemas.microsoft.com/office/drawing/2014/main" id="{4D4517E5-55FF-2A97-A1AF-CB5C24B0272F}"/>
                </a:ext>
              </a:extLst>
            </p:cNvPr>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9" name="Google Shape;1467;p45">
              <a:extLst>
                <a:ext uri="{FF2B5EF4-FFF2-40B4-BE49-F238E27FC236}">
                  <a16:creationId xmlns:a16="http://schemas.microsoft.com/office/drawing/2014/main" id="{40208BE2-DDA4-BE48-1708-75B9077B2050}"/>
                </a:ext>
              </a:extLst>
            </p:cNvPr>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60" name="Google Shape;1468;p45">
              <a:extLst>
                <a:ext uri="{FF2B5EF4-FFF2-40B4-BE49-F238E27FC236}">
                  <a16:creationId xmlns:a16="http://schemas.microsoft.com/office/drawing/2014/main" id="{A7082BEF-F84B-4A1C-C867-96CBBCD5841A}"/>
                </a:ext>
              </a:extLst>
            </p:cNvPr>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1" name="Google Shape;1469;p45">
              <a:extLst>
                <a:ext uri="{FF2B5EF4-FFF2-40B4-BE49-F238E27FC236}">
                  <a16:creationId xmlns:a16="http://schemas.microsoft.com/office/drawing/2014/main" id="{2943209B-694A-C302-E5B5-C6CB8F77C5C9}"/>
                </a:ext>
              </a:extLst>
            </p:cNvPr>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2" name="Google Shape;1470;p45">
              <a:extLst>
                <a:ext uri="{FF2B5EF4-FFF2-40B4-BE49-F238E27FC236}">
                  <a16:creationId xmlns:a16="http://schemas.microsoft.com/office/drawing/2014/main" id="{C407DF85-1D8F-3596-E166-77C8A903CAAB}"/>
                </a:ext>
              </a:extLst>
            </p:cNvPr>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3" name="Google Shape;1471;p45">
              <a:extLst>
                <a:ext uri="{FF2B5EF4-FFF2-40B4-BE49-F238E27FC236}">
                  <a16:creationId xmlns:a16="http://schemas.microsoft.com/office/drawing/2014/main" id="{21C9D9A2-6347-6FA1-09FB-D98A43AA45E3}"/>
                </a:ext>
              </a:extLst>
            </p:cNvPr>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4" name="Google Shape;1472;p45">
              <a:extLst>
                <a:ext uri="{FF2B5EF4-FFF2-40B4-BE49-F238E27FC236}">
                  <a16:creationId xmlns:a16="http://schemas.microsoft.com/office/drawing/2014/main" id="{9AD56824-FD45-0F15-8699-757B5008895F}"/>
                </a:ext>
              </a:extLst>
            </p:cNvPr>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3;p45">
              <a:extLst>
                <a:ext uri="{FF2B5EF4-FFF2-40B4-BE49-F238E27FC236}">
                  <a16:creationId xmlns:a16="http://schemas.microsoft.com/office/drawing/2014/main" id="{F1D74D09-33B7-D7DA-208F-9103D1132F2E}"/>
                </a:ext>
              </a:extLst>
            </p:cNvPr>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4;p45">
              <a:extLst>
                <a:ext uri="{FF2B5EF4-FFF2-40B4-BE49-F238E27FC236}">
                  <a16:creationId xmlns:a16="http://schemas.microsoft.com/office/drawing/2014/main" id="{AE551BD0-EB37-B54B-CAC7-C133DF468129}"/>
                </a:ext>
              </a:extLst>
            </p:cNvPr>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7" name="Google Shape;1475;p45">
              <a:extLst>
                <a:ext uri="{FF2B5EF4-FFF2-40B4-BE49-F238E27FC236}">
                  <a16:creationId xmlns:a16="http://schemas.microsoft.com/office/drawing/2014/main" id="{F1B5C3A0-5CB2-D129-2DD9-74C3F6C8F82B}"/>
                </a:ext>
              </a:extLst>
            </p:cNvPr>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8" name="Google Shape;1476;p45">
              <a:extLst>
                <a:ext uri="{FF2B5EF4-FFF2-40B4-BE49-F238E27FC236}">
                  <a16:creationId xmlns:a16="http://schemas.microsoft.com/office/drawing/2014/main" id="{77E909CA-F343-71E2-ED98-27C3C5A793E3}"/>
                </a:ext>
              </a:extLst>
            </p:cNvPr>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9" name="Google Shape;1477;p45">
              <a:extLst>
                <a:ext uri="{FF2B5EF4-FFF2-40B4-BE49-F238E27FC236}">
                  <a16:creationId xmlns:a16="http://schemas.microsoft.com/office/drawing/2014/main" id="{E18FB27A-5904-5BE7-389E-B08FA3F7B06F}"/>
                </a:ext>
              </a:extLst>
            </p:cNvPr>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0" name="Google Shape;1478;p45">
              <a:extLst>
                <a:ext uri="{FF2B5EF4-FFF2-40B4-BE49-F238E27FC236}">
                  <a16:creationId xmlns:a16="http://schemas.microsoft.com/office/drawing/2014/main" id="{1C7287F6-7643-AEB9-EF48-090638B31ABF}"/>
                </a:ext>
              </a:extLst>
            </p:cNvPr>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79;p45">
              <a:extLst>
                <a:ext uri="{FF2B5EF4-FFF2-40B4-BE49-F238E27FC236}">
                  <a16:creationId xmlns:a16="http://schemas.microsoft.com/office/drawing/2014/main" id="{48832C6C-1B86-242D-99DB-8E9B7602E93B}"/>
                </a:ext>
              </a:extLst>
            </p:cNvPr>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2" name="Google Shape;1480;p45">
              <a:extLst>
                <a:ext uri="{FF2B5EF4-FFF2-40B4-BE49-F238E27FC236}">
                  <a16:creationId xmlns:a16="http://schemas.microsoft.com/office/drawing/2014/main" id="{017BFFD0-AB90-E86B-A504-F9C490600578}"/>
                </a:ext>
              </a:extLst>
            </p:cNvPr>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3" name="Google Shape;1481;p45">
              <a:extLst>
                <a:ext uri="{FF2B5EF4-FFF2-40B4-BE49-F238E27FC236}">
                  <a16:creationId xmlns:a16="http://schemas.microsoft.com/office/drawing/2014/main" id="{A1D197D9-B531-7659-AFC8-746B431179BB}"/>
                </a:ext>
              </a:extLst>
            </p:cNvPr>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4" name="Google Shape;1482;p45">
              <a:extLst>
                <a:ext uri="{FF2B5EF4-FFF2-40B4-BE49-F238E27FC236}">
                  <a16:creationId xmlns:a16="http://schemas.microsoft.com/office/drawing/2014/main" id="{D840C91C-C6DC-D3D5-F105-05A40AB88D0B}"/>
                </a:ext>
              </a:extLst>
            </p:cNvPr>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3;p45">
              <a:extLst>
                <a:ext uri="{FF2B5EF4-FFF2-40B4-BE49-F238E27FC236}">
                  <a16:creationId xmlns:a16="http://schemas.microsoft.com/office/drawing/2014/main" id="{5917AC35-FF3B-606D-1863-E118FCDA84BE}"/>
                </a:ext>
              </a:extLst>
            </p:cNvPr>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4;p45">
              <a:extLst>
                <a:ext uri="{FF2B5EF4-FFF2-40B4-BE49-F238E27FC236}">
                  <a16:creationId xmlns:a16="http://schemas.microsoft.com/office/drawing/2014/main" id="{318A4132-BA79-6C4D-CE89-DBC4456584A8}"/>
                </a:ext>
              </a:extLst>
            </p:cNvPr>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7" name="Google Shape;1485;p45">
              <a:extLst>
                <a:ext uri="{FF2B5EF4-FFF2-40B4-BE49-F238E27FC236}">
                  <a16:creationId xmlns:a16="http://schemas.microsoft.com/office/drawing/2014/main" id="{D35386E3-C8CC-748A-582C-3C1F7ABA05DD}"/>
                </a:ext>
              </a:extLst>
            </p:cNvPr>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8" name="Google Shape;1486;p45">
              <a:extLst>
                <a:ext uri="{FF2B5EF4-FFF2-40B4-BE49-F238E27FC236}">
                  <a16:creationId xmlns:a16="http://schemas.microsoft.com/office/drawing/2014/main" id="{9677EB01-9758-A03E-053F-718163E27F1F}"/>
                </a:ext>
              </a:extLst>
            </p:cNvPr>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9" name="Google Shape;1487;p45">
              <a:extLst>
                <a:ext uri="{FF2B5EF4-FFF2-40B4-BE49-F238E27FC236}">
                  <a16:creationId xmlns:a16="http://schemas.microsoft.com/office/drawing/2014/main" id="{31AE2A79-26FD-B5EB-3448-3F70470550F1}"/>
                </a:ext>
              </a:extLst>
            </p:cNvPr>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3" name="Google Shape;1488;p45">
            <a:extLst>
              <a:ext uri="{FF2B5EF4-FFF2-40B4-BE49-F238E27FC236}">
                <a16:creationId xmlns:a16="http://schemas.microsoft.com/office/drawing/2014/main" id="{B3EB7E99-D682-2CCB-0D9B-C316C2033E25}"/>
              </a:ext>
            </a:extLst>
          </p:cNvPr>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a:solidFill>
                  <a:schemeClr val="bg1">
                    <a:lumMod val="50000"/>
                  </a:schemeClr>
                </a:solidFill>
                <a:effectLst>
                  <a:outerShdw blurRad="38100" dist="38100" dir="2700000" algn="tl">
                    <a:srgbClr val="000000">
                      <a:alpha val="43137"/>
                    </a:srgbClr>
                  </a:outerShdw>
                </a:effectLst>
              </a:rPr>
              <a:t>We are AWESOME.</a:t>
            </a:r>
            <a:br>
              <a:rPr lang="en-US" sz="8800" b="1" i="1" dirty="0">
                <a:solidFill>
                  <a:schemeClr val="bg1">
                    <a:lumMod val="50000"/>
                  </a:schemeClr>
                </a:solidFill>
                <a:effectLst>
                  <a:outerShdw blurRad="38100" dist="38100" dir="2700000" algn="tl">
                    <a:srgbClr val="000000">
                      <a:alpha val="43137"/>
                    </a:srgbClr>
                  </a:outerShdw>
                </a:effectLst>
              </a:rPr>
            </a:br>
            <a:r>
              <a:rPr lang="en-US" sz="8800" b="1" i="1" dirty="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08917426"/>
      </p:ext>
    </p:extLst>
  </p:cSld>
  <p:clrMapOvr>
    <a:masterClrMapping/>
  </p:clrMapOvr>
  <mc:AlternateContent xmlns:mc="http://schemas.openxmlformats.org/markup-compatibility/2006" xmlns:p14="http://schemas.microsoft.com/office/powerpoint/2010/main">
    <mc:Choice Requires="p14">
      <p:transition p14:dur="10" advTm="34797"/>
    </mc:Choice>
    <mc:Fallback xmlns="">
      <p:transition advTm="3479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196C4-6CBD-AF92-4D33-8879E5188D1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845F85C-D097-424F-A04C-5946E664BFFD}"/>
              </a:ext>
            </a:extLst>
          </p:cNvPr>
          <p:cNvSpPr txBox="1"/>
          <p:nvPr/>
        </p:nvSpPr>
        <p:spPr>
          <a:xfrm>
            <a:off x="1353841" y="586944"/>
            <a:ext cx="1835759"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a:t>
            </a:r>
          </a:p>
        </p:txBody>
      </p:sp>
      <p:pic>
        <p:nvPicPr>
          <p:cNvPr id="2" name="Picture 1">
            <a:extLst>
              <a:ext uri="{FF2B5EF4-FFF2-40B4-BE49-F238E27FC236}">
                <a16:creationId xmlns:a16="http://schemas.microsoft.com/office/drawing/2014/main" id="{365AE8C4-0211-13AE-AA82-AF2DE196CC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113914175"/>
      </p:ext>
    </p:extLst>
  </p:cSld>
  <p:clrMapOvr>
    <a:masterClrMapping/>
  </p:clrMapOvr>
  <mc:AlternateContent xmlns:mc="http://schemas.openxmlformats.org/markup-compatibility/2006" xmlns:p14="http://schemas.microsoft.com/office/powerpoint/2010/main">
    <mc:Choice Requires="p14">
      <p:transition p14:dur="10" advTm="23177"/>
    </mc:Choice>
    <mc:Fallback xmlns="">
      <p:transition advTm="2317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02212279"/>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59A8DF-4E62-4C33-8277-1D032D8B3DCB}"/>
</file>

<file path=customXml/itemProps2.xml><?xml version="1.0" encoding="utf-8"?>
<ds:datastoreItem xmlns:ds="http://schemas.openxmlformats.org/officeDocument/2006/customXml" ds:itemID="{CD7E9967-C6F5-4D5C-8832-EEB97DA8C13A}"/>
</file>

<file path=customXml/itemProps3.xml><?xml version="1.0" encoding="utf-8"?>
<ds:datastoreItem xmlns:ds="http://schemas.openxmlformats.org/officeDocument/2006/customXml" ds:itemID="{91FD29ED-DEAE-410D-ACF3-241E0FF63773}"/>
</file>

<file path=docProps/app.xml><?xml version="1.0" encoding="utf-8"?>
<Properties xmlns="http://schemas.openxmlformats.org/officeDocument/2006/extended-properties" xmlns:vt="http://schemas.openxmlformats.org/officeDocument/2006/docPropsVTypes">
  <Template>Theme2</Template>
  <TotalTime>4173</TotalTime>
  <Words>1565</Words>
  <Application>Microsoft Office PowerPoint</Application>
  <PresentationFormat>Widescreen</PresentationFormat>
  <Paragraphs>214</Paragraphs>
  <Slides>35</Slides>
  <Notes>15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35</vt:i4>
      </vt:variant>
    </vt:vector>
  </HeadingPairs>
  <TitlesOfParts>
    <vt:vector size="49" baseType="lpstr">
      <vt:lpstr>AECOM Sans</vt:lpstr>
      <vt:lpstr>Alexandria</vt:lpstr>
      <vt:lpstr>Arial</vt:lpstr>
      <vt:lpstr>Bauhaus 93</vt:lpstr>
      <vt:lpstr>Calibri</vt:lpstr>
      <vt:lpstr>Calibri Light</vt:lpstr>
      <vt:lpstr>Catamaran</vt:lpstr>
      <vt:lpstr>Roboto Light</vt:lpstr>
      <vt:lpstr>sofia-pro</vt:lpstr>
      <vt:lpstr>Tahoma</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153</cp:revision>
  <dcterms:created xsi:type="dcterms:W3CDTF">2021-08-03T13:03:26Z</dcterms:created>
  <dcterms:modified xsi:type="dcterms:W3CDTF">2025-09-12T16:08:02Z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