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4" r:id="rId4"/>
    <p:sldMasterId id="2147483693" r:id="rId5"/>
  </p:sldMasterIdLst>
  <p:notesMasterIdLst>
    <p:notesMasterId r:id="rId47"/>
  </p:notesMasterIdLst>
  <p:sldIdLst>
    <p:sldId id="498" r:id="rId6"/>
    <p:sldId id="1028" r:id="rId7"/>
    <p:sldId id="1337" r:id="rId8"/>
    <p:sldId id="1334" r:id="rId9"/>
    <p:sldId id="1336" r:id="rId10"/>
    <p:sldId id="1203" r:id="rId11"/>
    <p:sldId id="1319" r:id="rId12"/>
    <p:sldId id="1320" r:id="rId13"/>
    <p:sldId id="1321" r:id="rId14"/>
    <p:sldId id="1322" r:id="rId15"/>
    <p:sldId id="1323" r:id="rId16"/>
    <p:sldId id="1325" r:id="rId17"/>
    <p:sldId id="1326" r:id="rId18"/>
    <p:sldId id="1324" r:id="rId19"/>
    <p:sldId id="1327" r:id="rId20"/>
    <p:sldId id="1329" r:id="rId21"/>
    <p:sldId id="1330" r:id="rId22"/>
    <p:sldId id="1331" r:id="rId23"/>
    <p:sldId id="1332" r:id="rId24"/>
    <p:sldId id="1333" r:id="rId25"/>
    <p:sldId id="1180" r:id="rId26"/>
    <p:sldId id="1181" r:id="rId27"/>
    <p:sldId id="1182" r:id="rId28"/>
    <p:sldId id="1183" r:id="rId29"/>
    <p:sldId id="1199" r:id="rId30"/>
    <p:sldId id="1187" r:id="rId31"/>
    <p:sldId id="1188" r:id="rId32"/>
    <p:sldId id="1189" r:id="rId33"/>
    <p:sldId id="1210" r:id="rId34"/>
    <p:sldId id="1211" r:id="rId35"/>
    <p:sldId id="1212" r:id="rId36"/>
    <p:sldId id="1213" r:id="rId37"/>
    <p:sldId id="1206" r:id="rId38"/>
    <p:sldId id="1191" r:id="rId39"/>
    <p:sldId id="1192" r:id="rId40"/>
    <p:sldId id="1193" r:id="rId41"/>
    <p:sldId id="1194" r:id="rId42"/>
    <p:sldId id="1195" r:id="rId43"/>
    <p:sldId id="1204" r:id="rId44"/>
    <p:sldId id="1335" r:id="rId45"/>
    <p:sldId id="483" r:id="rId4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90" roundtripDataSignature="AMtx7mgx5kY1Q5fVOU4SuxbmhJ4f9Vuo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9F7"/>
    <a:srgbClr val="17B0E3"/>
    <a:srgbClr val="E57716"/>
    <a:srgbClr val="FEF8E1"/>
    <a:srgbClr val="B65EDF"/>
    <a:srgbClr val="ED553B"/>
    <a:srgbClr val="BF9000"/>
    <a:srgbClr val="A9D18E"/>
    <a:srgbClr val="F6D55C"/>
    <a:srgbClr val="3CAE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06" autoAdjust="0"/>
    <p:restoredTop sz="94660"/>
  </p:normalViewPr>
  <p:slideViewPr>
    <p:cSldViewPr>
      <p:cViewPr varScale="1">
        <p:scale>
          <a:sx n="69" d="100"/>
          <a:sy n="69" d="100"/>
        </p:scale>
        <p:origin x="664" y="44"/>
      </p:cViewPr>
      <p:guideLst>
        <p:guide orient="horz" pos="2160"/>
        <p:guide pos="3840"/>
      </p:guideLst>
    </p:cSldViewPr>
  </p:slideViewPr>
  <p:notesTextViewPr>
    <p:cViewPr>
      <p:scale>
        <a:sx n="1" d="1"/>
        <a:sy n="1" d="1"/>
      </p:scale>
      <p:origin x="0" y="0"/>
    </p:cViewPr>
  </p:notesTextViewPr>
  <p:sorterViewPr>
    <p:cViewPr>
      <p:scale>
        <a:sx n="100" d="100"/>
        <a:sy n="100" d="100"/>
      </p:scale>
      <p:origin x="0" y="-27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7" Type="http://schemas.openxmlformats.org/officeDocument/2006/relationships/slide" Target="slides/slide2.xml"/><Relationship Id="rId92"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90" Type="http://customschemas.google.com/relationships/presentationmetadata" Target="meta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8" Type="http://schemas.openxmlformats.org/officeDocument/2006/relationships/slide" Target="slides/slide3.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dirty="0"/>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lvl1pPr>
              <a:defRPr>
                <a:latin typeface="Alexandria" pitchFamily="2" charset="-78"/>
                <a:cs typeface="Alexandria" pitchFamily="2" charset="-78"/>
              </a:defRPr>
            </a:lvl1pPr>
          </a:lstStyle>
          <a:p>
            <a:pPr algn="r"/>
            <a:fld id="{00000000-1234-1234-1234-123412341234}" type="slidenum">
              <a:rPr lang="en-US" sz="1200" smtClean="0">
                <a:solidFill>
                  <a:schemeClr val="dk1"/>
                </a:solidFill>
                <a:ea typeface="Calibri"/>
                <a:sym typeface="Calibri"/>
              </a:rPr>
              <a:pPr algn="r"/>
              <a:t>‹#›</a:t>
            </a:fld>
            <a:endParaRPr lang="en-US" sz="1200" dirty="0">
              <a:solidFill>
                <a:schemeClr val="dk1"/>
              </a:solidFill>
              <a:ea typeface="Calibri"/>
              <a:sym typeface="Calibri"/>
            </a:endParaRPr>
          </a:p>
        </p:txBody>
      </p:sp>
    </p:spTree>
    <p:extLst>
      <p:ext uri="{BB962C8B-B14F-4D97-AF65-F5344CB8AC3E}">
        <p14:creationId xmlns:p14="http://schemas.microsoft.com/office/powerpoint/2010/main" val="13182369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lexandria" pitchFamily="2" charset="-78"/>
              <a:cs typeface="Alexandria" pitchFamily="2" charset="-78"/>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ea typeface="+mn-ea"/>
                <a:cs typeface="Alexandria" pitchFamily="2" charset="-78"/>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ea typeface="+mn-ea"/>
              <a:cs typeface="Alexandria" pitchFamily="2" charset="-78"/>
            </a:endParaRPr>
          </a:p>
        </p:txBody>
      </p:sp>
    </p:spTree>
    <p:extLst>
      <p:ext uri="{BB962C8B-B14F-4D97-AF65-F5344CB8AC3E}">
        <p14:creationId xmlns:p14="http://schemas.microsoft.com/office/powerpoint/2010/main" val="796617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070736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90560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183857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67411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927432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49275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096993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436374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573210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227963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442511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538912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1309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952697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589574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611240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5981366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0705504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9599566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42790123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6145568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40100822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059465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5492243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4798275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43542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5287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7514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33281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682069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1238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theme" Target="../theme/theme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7324116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71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4/16/2026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10525300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 id="2147483711"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7.svg"/><Relationship Id="rId3" Type="http://schemas.openxmlformats.org/officeDocument/2006/relationships/image" Target="../media/image7.svg"/><Relationship Id="rId7" Type="http://schemas.openxmlformats.org/officeDocument/2006/relationships/image" Target="../media/image11.svg"/><Relationship Id="rId12"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image" Target="../media/image15.svg"/><Relationship Id="rId5" Type="http://schemas.openxmlformats.org/officeDocument/2006/relationships/image" Target="../media/image9.svg"/><Relationship Id="rId10" Type="http://schemas.openxmlformats.org/officeDocument/2006/relationships/image" Target="../media/image10.png"/><Relationship Id="rId4" Type="http://schemas.openxmlformats.org/officeDocument/2006/relationships/image" Target="../media/image7.png"/><Relationship Id="rId9" Type="http://schemas.openxmlformats.org/officeDocument/2006/relationships/image" Target="../media/image13.svg"/><Relationship Id="rId1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39.png"/></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30.xml"/><Relationship Id="rId5" Type="http://schemas.openxmlformats.org/officeDocument/2006/relationships/image" Target="../media/image48.png"/><Relationship Id="rId4" Type="http://schemas.openxmlformats.org/officeDocument/2006/relationships/image" Target="../media/image6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863985" y="0"/>
            <a:ext cx="6143241" cy="66421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sp>
        <p:nvSpPr>
          <p:cNvPr id="34" name="Rectangle: Rounded Corners 33"/>
          <p:cNvSpPr/>
          <p:nvPr/>
        </p:nvSpPr>
        <p:spPr>
          <a:xfrm>
            <a:off x="1058949" y="58357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Lecture </a:t>
            </a:r>
            <a:r>
              <a:rPr kumimoji="0" lang="ar-SA"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10</a:t>
            </a:r>
            <a:endPar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endParaRPr>
          </a:p>
        </p:txBody>
      </p:sp>
      <p:sp>
        <p:nvSpPr>
          <p:cNvPr id="14" name="Oval 13"/>
          <p:cNvSpPr/>
          <p:nvPr/>
        </p:nvSpPr>
        <p:spPr>
          <a:xfrm>
            <a:off x="5950249" y="109252"/>
            <a:ext cx="6470051" cy="6255691"/>
          </a:xfrm>
          <a:prstGeom prst="ellipse">
            <a:avLst/>
          </a:prstGeom>
          <a:blipFill>
            <a:blip r:embed="rId3" cstate="screen">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pic>
        <p:nvPicPr>
          <p:cNvPr id="4" name="Graphic 21"/>
          <p:cNvPicPr>
            <a:picLocks noChangeAspect="1"/>
          </p:cNvPicPr>
          <p:nvPr/>
        </p:nvPicPr>
        <p:blipFill rotWithShape="1">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4774" y="5127"/>
            <a:ext cx="2954655" cy="1379622"/>
          </a:xfrm>
          <a:prstGeom prst="rect">
            <a:avLst/>
          </a:prstGeom>
        </p:spPr>
      </p:pic>
      <p:sp>
        <p:nvSpPr>
          <p:cNvPr id="6" name="TextBox 5">
            <a:extLst>
              <a:ext uri="{FF2B5EF4-FFF2-40B4-BE49-F238E27FC236}">
                <a16:creationId xmlns:a16="http://schemas.microsoft.com/office/drawing/2014/main" id="{FD09AEA3-4AF4-F4CA-3015-45040503F65F}"/>
              </a:ext>
            </a:extLst>
          </p:cNvPr>
          <p:cNvSpPr txBox="1"/>
          <p:nvPr/>
        </p:nvSpPr>
        <p:spPr>
          <a:xfrm>
            <a:off x="814180" y="1650388"/>
            <a:ext cx="4006146" cy="492443"/>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EG" sz="26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rPr>
              <a:t>ريادة الأعمال والابتكار</a:t>
            </a:r>
            <a:endParaRPr kumimoji="0" lang="en-GB" sz="26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endParaRPr>
          </a:p>
        </p:txBody>
      </p:sp>
      <p:sp>
        <p:nvSpPr>
          <p:cNvPr id="2" name="TextBox 1">
            <a:extLst>
              <a:ext uri="{FF2B5EF4-FFF2-40B4-BE49-F238E27FC236}">
                <a16:creationId xmlns:a16="http://schemas.microsoft.com/office/drawing/2014/main" id="{BFC5C910-DA96-83C7-4C3B-1C4680729B87}"/>
              </a:ext>
            </a:extLst>
          </p:cNvPr>
          <p:cNvSpPr txBox="1"/>
          <p:nvPr/>
        </p:nvSpPr>
        <p:spPr>
          <a:xfrm>
            <a:off x="489800" y="4445407"/>
            <a:ext cx="5116400" cy="461665"/>
          </a:xfrm>
          <a:prstGeom prst="rect">
            <a:avLst/>
          </a:prstGeom>
          <a:noFill/>
        </p:spPr>
        <p:txBody>
          <a:bodyPr wrap="square" rtlCol="0">
            <a:spAutoFit/>
          </a:bodyPr>
          <a:lstStyle/>
          <a:p>
            <a:pPr algn="ctr"/>
            <a:r>
              <a:rPr lang="en-US" sz="2400" b="1" dirty="0">
                <a:latin typeface="Alexandria" pitchFamily="2" charset="-78"/>
                <a:cs typeface="Alexandria" pitchFamily="2" charset="-78"/>
              </a:rPr>
              <a:t>Prepared by Dr. Rehab Elshafie</a:t>
            </a:r>
          </a:p>
        </p:txBody>
      </p:sp>
      <p:sp>
        <p:nvSpPr>
          <p:cNvPr id="5" name="TextBox 4">
            <a:extLst>
              <a:ext uri="{FF2B5EF4-FFF2-40B4-BE49-F238E27FC236}">
                <a16:creationId xmlns:a16="http://schemas.microsoft.com/office/drawing/2014/main" id="{5FD2D576-1AAA-13B4-F619-E586EBEEBA2D}"/>
              </a:ext>
            </a:extLst>
          </p:cNvPr>
          <p:cNvSpPr txBox="1"/>
          <p:nvPr/>
        </p:nvSpPr>
        <p:spPr>
          <a:xfrm>
            <a:off x="101241" y="2464361"/>
            <a:ext cx="633469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2400" b="1" i="0" u="none" strike="noStrike" kern="1200" cap="none" spc="0" normalizeH="0" baseline="0" noProof="0" dirty="0">
                <a:ln>
                  <a:noFill/>
                </a:ln>
                <a:solidFill>
                  <a:srgbClr val="00B0F0"/>
                </a:solidFill>
                <a:effectLst/>
                <a:uLnTx/>
                <a:uFillTx/>
                <a:latin typeface="Alexandria" pitchFamily="2" charset="-78"/>
                <a:cs typeface="Alexandria" pitchFamily="2" charset="-78"/>
                <a:sym typeface="Arial"/>
              </a:rPr>
              <a:t>Entrepreneurship</a:t>
            </a:r>
            <a:r>
              <a:rPr kumimoji="0" lang="ar-AE" sz="2400" b="1" i="0" u="none" strike="noStrike" kern="1200" cap="none" spc="0" normalizeH="0" baseline="0" noProof="0" dirty="0">
                <a:ln>
                  <a:noFill/>
                </a:ln>
                <a:solidFill>
                  <a:srgbClr val="00B0F0"/>
                </a:solidFill>
                <a:effectLst/>
                <a:uLnTx/>
                <a:uFillTx/>
                <a:latin typeface="Alexandria" pitchFamily="2" charset="-78"/>
                <a:cs typeface="Alexandria" pitchFamily="2" charset="-78"/>
                <a:sym typeface="Arial"/>
              </a:rPr>
              <a:t> </a:t>
            </a:r>
            <a:r>
              <a:rPr kumimoji="0" lang="en-US" sz="2400" b="1" i="0" u="none" strike="noStrike" kern="1200" cap="none" spc="0" normalizeH="0" baseline="0" noProof="0" dirty="0">
                <a:ln>
                  <a:noFill/>
                </a:ln>
                <a:solidFill>
                  <a:srgbClr val="00B0F0"/>
                </a:solidFill>
                <a:effectLst/>
                <a:uLnTx/>
                <a:uFillTx/>
                <a:latin typeface="Alexandria" pitchFamily="2" charset="-78"/>
                <a:cs typeface="Alexandria" pitchFamily="2" charset="-78"/>
                <a:sym typeface="Arial"/>
              </a:rPr>
              <a:t>and Innovation</a:t>
            </a:r>
          </a:p>
        </p:txBody>
      </p:sp>
    </p:spTree>
    <p:extLst>
      <p:ext uri="{BB962C8B-B14F-4D97-AF65-F5344CB8AC3E}">
        <p14:creationId xmlns:p14="http://schemas.microsoft.com/office/powerpoint/2010/main" val="1660728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71864-1196-9DEC-70E5-F73EA17F341D}"/>
            </a:ext>
          </a:extLst>
        </p:cNvPr>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0089D0B5-43ED-12EF-ECFF-24AB1EFD159D}"/>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p:blipFill>
        <p:spPr>
          <a:ln w="38100">
            <a:solidFill>
              <a:srgbClr val="002060"/>
            </a:solidFill>
          </a:ln>
        </p:spPr>
      </p:pic>
      <p:sp>
        <p:nvSpPr>
          <p:cNvPr id="19" name="Rectangle 18">
            <a:extLst>
              <a:ext uri="{FF2B5EF4-FFF2-40B4-BE49-F238E27FC236}">
                <a16:creationId xmlns:a16="http://schemas.microsoft.com/office/drawing/2014/main" id="{E79A52EB-D88F-9E0E-1FD2-941B3922A2E7}"/>
              </a:ext>
            </a:extLst>
          </p:cNvPr>
          <p:cNvSpPr/>
          <p:nvPr/>
        </p:nvSpPr>
        <p:spPr>
          <a:xfrm flipV="1">
            <a:off x="3145344" y="377546"/>
            <a:ext cx="8591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21">
            <a:extLst>
              <a:ext uri="{FF2B5EF4-FFF2-40B4-BE49-F238E27FC236}">
                <a16:creationId xmlns:a16="http://schemas.microsoft.com/office/drawing/2014/main" id="{963B9064-C77F-A69A-0F75-41AF3F50B837}"/>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t="27877" b="25429"/>
          <a:stretch>
            <a:fillRect/>
          </a:stretch>
        </p:blipFill>
        <p:spPr>
          <a:xfrm>
            <a:off x="2347" y="-193498"/>
            <a:ext cx="3250440" cy="1517733"/>
          </a:xfrm>
          <a:prstGeom prst="rect">
            <a:avLst/>
          </a:prstGeom>
        </p:spPr>
      </p:pic>
      <p:sp>
        <p:nvSpPr>
          <p:cNvPr id="21" name="Rectangle 20">
            <a:extLst>
              <a:ext uri="{FF2B5EF4-FFF2-40B4-BE49-F238E27FC236}">
                <a16:creationId xmlns:a16="http://schemas.microsoft.com/office/drawing/2014/main" id="{610DCF41-A03F-C6C3-ECFB-F26AF575763D}"/>
              </a:ext>
            </a:extLst>
          </p:cNvPr>
          <p:cNvSpPr/>
          <p:nvPr/>
        </p:nvSpPr>
        <p:spPr>
          <a:xfrm>
            <a:off x="6096000" y="1312421"/>
            <a:ext cx="4747323" cy="731354"/>
          </a:xfrm>
          <a:prstGeom prst="rect">
            <a:avLst/>
          </a:prstGeom>
          <a:noFill/>
        </p:spPr>
        <p:txBody>
          <a:bodyPr wrap="square">
            <a:spAutoFit/>
          </a:bodyPr>
          <a:lstStyle/>
          <a:p>
            <a:pPr algn="ctr" rtl="1"/>
            <a:r>
              <a:rPr lang="ar-EG" sz="2400" b="1" dirty="0">
                <a:solidFill>
                  <a:srgbClr val="0070C0"/>
                </a:solidFill>
                <a:latin typeface="Alexandria" pitchFamily="2" charset="-78"/>
                <a:cs typeface="Alexandria" pitchFamily="2" charset="-78"/>
              </a:rPr>
              <a:t>المحاضرة </a:t>
            </a:r>
            <a:r>
              <a:rPr lang="ar-SA" sz="2400" b="1" dirty="0">
                <a:solidFill>
                  <a:srgbClr val="0070C0"/>
                </a:solidFill>
                <a:latin typeface="Alexandria" pitchFamily="2" charset="-78"/>
                <a:cs typeface="Alexandria" pitchFamily="2" charset="-78"/>
              </a:rPr>
              <a:t>العاشرة</a:t>
            </a:r>
            <a:endParaRPr lang="en-US" sz="2400" b="1" dirty="0">
              <a:solidFill>
                <a:srgbClr val="0070C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90AFC193-9BDF-AC14-AD89-8B6F74CEE303}"/>
              </a:ext>
            </a:extLst>
          </p:cNvPr>
          <p:cNvSpPr/>
          <p:nvPr/>
        </p:nvSpPr>
        <p:spPr>
          <a:xfrm>
            <a:off x="263353" y="4906708"/>
            <a:ext cx="5979758" cy="1311193"/>
          </a:xfrm>
          <a:prstGeom prst="rect">
            <a:avLst/>
          </a:prstGeom>
          <a:noFill/>
        </p:spPr>
        <p:txBody>
          <a:bodyPr wrap="square">
            <a:spAutoFit/>
          </a:bodyPr>
          <a:lstStyle/>
          <a:p>
            <a:pPr algn="ctr" rtl="1">
              <a:lnSpc>
                <a:spcPct val="150000"/>
              </a:lnSpc>
            </a:pPr>
            <a:r>
              <a:rPr lang="ar-SA" sz="2800" b="1" dirty="0">
                <a:solidFill>
                  <a:srgbClr val="002060"/>
                </a:solidFill>
                <a:latin typeface="Alexandria" pitchFamily="2" charset="-78"/>
                <a:cs typeface="Alexandria" pitchFamily="2" charset="-78"/>
              </a:rPr>
              <a:t>الابتكار التكنولوجي والتحول الرقمي في التعليم</a:t>
            </a:r>
            <a:endParaRPr lang="en-US" sz="16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0E9582A0-D548-B0FE-2D0E-4EDEA423A8C0}"/>
              </a:ext>
            </a:extLst>
          </p:cNvPr>
          <p:cNvGrpSpPr/>
          <p:nvPr/>
        </p:nvGrpSpPr>
        <p:grpSpPr>
          <a:xfrm>
            <a:off x="10505843" y="1429189"/>
            <a:ext cx="1116793" cy="962568"/>
            <a:chOff x="9878387" y="959393"/>
            <a:chExt cx="1116793" cy="962568"/>
          </a:xfrm>
          <a:solidFill>
            <a:srgbClr val="A4D6F1"/>
          </a:solidFill>
        </p:grpSpPr>
        <p:sp>
          <p:nvSpPr>
            <p:cNvPr id="23" name="Rectangle 22">
              <a:extLst>
                <a:ext uri="{FF2B5EF4-FFF2-40B4-BE49-F238E27FC236}">
                  <a16:creationId xmlns:a16="http://schemas.microsoft.com/office/drawing/2014/main" id="{3B838B32-5CF0-8E77-E537-95056592F9C4}"/>
                </a:ext>
              </a:extLst>
            </p:cNvPr>
            <p:cNvSpPr/>
            <p:nvPr/>
          </p:nvSpPr>
          <p:spPr>
            <a:xfrm>
              <a:off x="9878387" y="959393"/>
              <a:ext cx="1116793" cy="962568"/>
            </a:xfrm>
            <a:prstGeom prst="rect">
              <a:avLst/>
            </a:prstGeom>
            <a:grp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24" name="TextBox 23">
              <a:extLst>
                <a:ext uri="{FF2B5EF4-FFF2-40B4-BE49-F238E27FC236}">
                  <a16:creationId xmlns:a16="http://schemas.microsoft.com/office/drawing/2014/main" id="{32FF312D-9A01-973E-B4CC-7A04DADC7BA7}"/>
                </a:ext>
              </a:extLst>
            </p:cNvPr>
            <p:cNvSpPr txBox="1"/>
            <p:nvPr/>
          </p:nvSpPr>
          <p:spPr>
            <a:xfrm>
              <a:off x="9965475" y="1025179"/>
              <a:ext cx="942618" cy="830997"/>
            </a:xfrm>
            <a:prstGeom prst="rect">
              <a:avLst/>
            </a:prstGeom>
            <a:grpFill/>
          </p:spPr>
          <p:txBody>
            <a:bodyPr wrap="square" rtlCol="0">
              <a:spAutoFit/>
            </a:bodyPr>
            <a:lstStyle/>
            <a:p>
              <a:pPr algn="ctr"/>
              <a:r>
                <a:rPr lang="ar-SA" sz="4800" b="1" dirty="0">
                  <a:solidFill>
                    <a:srgbClr val="002060"/>
                  </a:solidFill>
                  <a:latin typeface="Times New Roman" panose="02020603050405020304" pitchFamily="18" charset="0"/>
                  <a:cs typeface="Times New Roman" panose="02020603050405020304" pitchFamily="18" charset="0"/>
                </a:rPr>
                <a:t>10</a:t>
              </a:r>
              <a:endParaRPr lang="en-US" sz="1400" b="1" dirty="0">
                <a:solidFill>
                  <a:srgbClr val="002060"/>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069472123"/>
      </p:ext>
    </p:extLst>
  </p:cSld>
  <p:clrMapOvr>
    <a:masterClrMapping/>
  </p:clrMapOvr>
  <mc:AlternateContent xmlns:mc="http://schemas.openxmlformats.org/markup-compatibility/2006" xmlns:p14="http://schemas.microsoft.com/office/powerpoint/2010/main">
    <mc:Choice Requires="p14">
      <p:transition spd="slow" p14:dur="2000" advTm="86991"/>
    </mc:Choice>
    <mc:Fallback xmlns="">
      <p:transition spd="slow" advTm="86991"/>
    </mc:Fallback>
  </mc:AlternateContent>
  <p:extLst>
    <p:ext uri="{E180D4A7-C9FB-4DFB-919C-405C955672EB}">
      <p14:showEvtLst xmlns:p14="http://schemas.microsoft.com/office/powerpoint/2010/main">
        <p14:playEvt time="1" objId="3"/>
        <p14:stopEvt time="9049" objId="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06C6081-1EBC-484C-8576-FE8597A3C129}"/>
              </a:ext>
            </a:extLst>
          </p:cNvPr>
          <p:cNvSpPr/>
          <p:nvPr/>
        </p:nvSpPr>
        <p:spPr>
          <a:xfrm>
            <a:off x="5842560" y="1013002"/>
            <a:ext cx="4173327" cy="5556738"/>
          </a:xfrm>
          <a:prstGeom prst="roundRect">
            <a:avLst>
              <a:gd name="adj" fmla="val 1835"/>
            </a:avLst>
          </a:prstGeom>
          <a:solidFill>
            <a:srgbClr val="00B0F0"/>
          </a:solidFill>
          <a:ln>
            <a:noFill/>
          </a:ln>
          <a:scene3d>
            <a:camera prst="perspectiveLeft"/>
            <a:lightRig rig="fla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94D19A6A-E772-41FF-81FB-A3FCFC7567CC}"/>
              </a:ext>
            </a:extLst>
          </p:cNvPr>
          <p:cNvSpPr/>
          <p:nvPr/>
        </p:nvSpPr>
        <p:spPr>
          <a:xfrm>
            <a:off x="1720454" y="1012862"/>
            <a:ext cx="4577095" cy="5556738"/>
          </a:xfrm>
          <a:prstGeom prst="roundRect">
            <a:avLst>
              <a:gd name="adj" fmla="val 1835"/>
            </a:avLst>
          </a:prstGeom>
          <a:solidFill>
            <a:srgbClr val="00B0F0"/>
          </a:solidFill>
          <a:ln>
            <a:noFill/>
          </a:ln>
          <a:scene3d>
            <a:camera prst="perspectiveRight"/>
            <a:lightRig rig="twoP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81A9ECD-146F-4291-9A13-56E2C49ABF89}"/>
              </a:ext>
            </a:extLst>
          </p:cNvPr>
          <p:cNvSpPr/>
          <p:nvPr/>
        </p:nvSpPr>
        <p:spPr>
          <a:xfrm>
            <a:off x="2179384" y="1149760"/>
            <a:ext cx="4047163" cy="5324061"/>
          </a:xfrm>
          <a:prstGeom prst="rect">
            <a:avLst/>
          </a:prstGeom>
          <a:solidFill>
            <a:schemeClr val="bg1"/>
          </a:solidFill>
          <a:ln>
            <a:noFill/>
          </a:ln>
          <a:scene3d>
            <a:camera prst="perspectiveRight"/>
            <a:lightRig rig="twoPt"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E58BF59-9748-4AB6-B6CC-FCFCC8BF482B}"/>
              </a:ext>
            </a:extLst>
          </p:cNvPr>
          <p:cNvSpPr/>
          <p:nvPr/>
        </p:nvSpPr>
        <p:spPr>
          <a:xfrm>
            <a:off x="5944682" y="1118510"/>
            <a:ext cx="3667335" cy="5324061"/>
          </a:xfrm>
          <a:prstGeom prst="rect">
            <a:avLst/>
          </a:prstGeom>
          <a:pattFill prst="dotGrid">
            <a:fgClr>
              <a:schemeClr val="bg1">
                <a:lumMod val="95000"/>
              </a:schemeClr>
            </a:fgClr>
            <a:bgClr>
              <a:schemeClr val="bg1"/>
            </a:bgClr>
          </a:pattFill>
          <a:ln>
            <a:noFill/>
          </a:ln>
          <a:scene3d>
            <a:camera prst="perspectiveLeft"/>
            <a:lightRig rig="balanced"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E34368D1-0CFE-4462-928C-169EC708B55E}"/>
              </a:ext>
            </a:extLst>
          </p:cNvPr>
          <p:cNvGrpSpPr/>
          <p:nvPr/>
        </p:nvGrpSpPr>
        <p:grpSpPr>
          <a:xfrm>
            <a:off x="9612789" y="1434892"/>
            <a:ext cx="1964922" cy="675249"/>
            <a:chOff x="9612789" y="1083212"/>
            <a:chExt cx="1964922" cy="675249"/>
          </a:xfrm>
        </p:grpSpPr>
        <p:sp>
          <p:nvSpPr>
            <p:cNvPr id="12" name="Rectangle 11">
              <a:extLst>
                <a:ext uri="{FF2B5EF4-FFF2-40B4-BE49-F238E27FC236}">
                  <a16:creationId xmlns:a16="http://schemas.microsoft.com/office/drawing/2014/main" id="{4DBFF814-6F99-4954-BFC7-27F098580E42}"/>
                </a:ext>
              </a:extLst>
            </p:cNvPr>
            <p:cNvSpPr/>
            <p:nvPr/>
          </p:nvSpPr>
          <p:spPr>
            <a:xfrm>
              <a:off x="9612789" y="1083212"/>
              <a:ext cx="1964922" cy="675249"/>
            </a:xfrm>
            <a:prstGeom prst="rect">
              <a:avLst/>
            </a:prstGeom>
            <a:solidFill>
              <a:srgbClr val="FF99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A79D627C-2C6C-4173-B432-F58DCC8FCE68}"/>
                </a:ext>
              </a:extLst>
            </p:cNvPr>
            <p:cNvSpPr txBox="1"/>
            <p:nvPr/>
          </p:nvSpPr>
          <p:spPr>
            <a:xfrm>
              <a:off x="9841445" y="1185133"/>
              <a:ext cx="123822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400" b="1" dirty="0">
                  <a:solidFill>
                    <a:prstClr val="white"/>
                  </a:solidFill>
                  <a:latin typeface="Alexandria" pitchFamily="2" charset="-78"/>
                  <a:cs typeface="Alexandria" pitchFamily="2" charset="-78"/>
                </a:rPr>
                <a:t>الابتكار التكنولوجي</a:t>
              </a:r>
              <a:endParaRPr kumimoji="0" lang="en-US" sz="1400" b="1" i="0" u="none" strike="noStrike" kern="1200" cap="none" spc="0" normalizeH="0" baseline="0" noProof="0" dirty="0">
                <a:ln>
                  <a:noFill/>
                </a:ln>
                <a:solidFill>
                  <a:prstClr val="white"/>
                </a:solidFill>
                <a:effectLst/>
                <a:uLnTx/>
                <a:uFillTx/>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1B8D044-6446-42D3-B208-FEF6AD4B0525}"/>
                </a:ext>
              </a:extLst>
            </p:cNvPr>
            <p:cNvSpPr txBox="1"/>
            <p:nvPr/>
          </p:nvSpPr>
          <p:spPr>
            <a:xfrm>
              <a:off x="10630137" y="1258788"/>
              <a:ext cx="780554"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lexandria" pitchFamily="2" charset="-78"/>
                  <a:cs typeface="Alexandria" pitchFamily="2" charset="-78"/>
                </a:rPr>
                <a:t>01</a:t>
              </a:r>
            </a:p>
          </p:txBody>
        </p:sp>
      </p:grpSp>
      <p:grpSp>
        <p:nvGrpSpPr>
          <p:cNvPr id="37" name="Group 36">
            <a:extLst>
              <a:ext uri="{FF2B5EF4-FFF2-40B4-BE49-F238E27FC236}">
                <a16:creationId xmlns:a16="http://schemas.microsoft.com/office/drawing/2014/main" id="{D315A847-EDCD-4EC7-A688-29A23F4DB996}"/>
              </a:ext>
            </a:extLst>
          </p:cNvPr>
          <p:cNvGrpSpPr/>
          <p:nvPr/>
        </p:nvGrpSpPr>
        <p:grpSpPr>
          <a:xfrm>
            <a:off x="9609172" y="2285717"/>
            <a:ext cx="1964922" cy="688427"/>
            <a:chOff x="9609172" y="1934037"/>
            <a:chExt cx="1964922" cy="688427"/>
          </a:xfrm>
        </p:grpSpPr>
        <p:sp>
          <p:nvSpPr>
            <p:cNvPr id="17" name="Rectangle 16">
              <a:extLst>
                <a:ext uri="{FF2B5EF4-FFF2-40B4-BE49-F238E27FC236}">
                  <a16:creationId xmlns:a16="http://schemas.microsoft.com/office/drawing/2014/main" id="{65D4ACFE-FBBE-4F64-92FE-243AFFC3D97B}"/>
                </a:ext>
              </a:extLst>
            </p:cNvPr>
            <p:cNvSpPr/>
            <p:nvPr/>
          </p:nvSpPr>
          <p:spPr>
            <a:xfrm>
              <a:off x="9609172" y="1934037"/>
              <a:ext cx="1964922" cy="675249"/>
            </a:xfrm>
            <a:prstGeom prst="rect">
              <a:avLst/>
            </a:prstGeom>
            <a:solidFill>
              <a:srgbClr val="00CC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30B125F4-13E6-46F3-9D99-21BB19295831}"/>
                </a:ext>
              </a:extLst>
            </p:cNvPr>
            <p:cNvSpPr txBox="1"/>
            <p:nvPr/>
          </p:nvSpPr>
          <p:spPr>
            <a:xfrm>
              <a:off x="9875251" y="2099244"/>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معايير، وتحديات</a:t>
              </a:r>
              <a:endParaRPr lang="en-US" dirty="0"/>
            </a:p>
          </p:txBody>
        </p:sp>
        <p:sp>
          <p:nvSpPr>
            <p:cNvPr id="19" name="TextBox 18">
              <a:extLst>
                <a:ext uri="{FF2B5EF4-FFF2-40B4-BE49-F238E27FC236}">
                  <a16:creationId xmlns:a16="http://schemas.microsoft.com/office/drawing/2014/main" id="{BBA7ADF8-22F1-41B9-B4B8-AAD901E80DCB}"/>
                </a:ext>
              </a:extLst>
            </p:cNvPr>
            <p:cNvSpPr txBox="1"/>
            <p:nvPr/>
          </p:nvSpPr>
          <p:spPr>
            <a:xfrm>
              <a:off x="10674255" y="2060092"/>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02</a:t>
              </a:r>
            </a:p>
          </p:txBody>
        </p:sp>
      </p:grpSp>
      <p:grpSp>
        <p:nvGrpSpPr>
          <p:cNvPr id="38" name="Group 37">
            <a:extLst>
              <a:ext uri="{FF2B5EF4-FFF2-40B4-BE49-F238E27FC236}">
                <a16:creationId xmlns:a16="http://schemas.microsoft.com/office/drawing/2014/main" id="{6F29288F-7DE5-4952-9919-FDCBC9F78014}"/>
              </a:ext>
            </a:extLst>
          </p:cNvPr>
          <p:cNvGrpSpPr/>
          <p:nvPr/>
        </p:nvGrpSpPr>
        <p:grpSpPr>
          <a:xfrm>
            <a:off x="9605555" y="3136542"/>
            <a:ext cx="1972156" cy="675249"/>
            <a:chOff x="9605555" y="2784862"/>
            <a:chExt cx="1972156" cy="675249"/>
          </a:xfrm>
        </p:grpSpPr>
        <p:sp>
          <p:nvSpPr>
            <p:cNvPr id="21" name="Rectangle 20">
              <a:extLst>
                <a:ext uri="{FF2B5EF4-FFF2-40B4-BE49-F238E27FC236}">
                  <a16:creationId xmlns:a16="http://schemas.microsoft.com/office/drawing/2014/main" id="{3B4593E3-CF44-49D7-9610-6D3365CDA13C}"/>
                </a:ext>
              </a:extLst>
            </p:cNvPr>
            <p:cNvSpPr/>
            <p:nvPr/>
          </p:nvSpPr>
          <p:spPr>
            <a:xfrm>
              <a:off x="9605555" y="2784862"/>
              <a:ext cx="1972156" cy="675249"/>
            </a:xfrm>
            <a:prstGeom prst="rect">
              <a:avLst/>
            </a:prstGeom>
            <a:solidFill>
              <a:srgbClr val="CC00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37C33EED-94FD-4FDE-B1B9-FCD3C465AC3B}"/>
                </a:ext>
              </a:extLst>
            </p:cNvPr>
            <p:cNvSpPr txBox="1"/>
            <p:nvPr/>
          </p:nvSpPr>
          <p:spPr>
            <a:xfrm>
              <a:off x="9936345" y="2889105"/>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الاتجاهات المستقبلية</a:t>
              </a:r>
              <a:endParaRPr lang="en-US" dirty="0"/>
            </a:p>
          </p:txBody>
        </p:sp>
        <p:sp>
          <p:nvSpPr>
            <p:cNvPr id="23" name="TextBox 22">
              <a:extLst>
                <a:ext uri="{FF2B5EF4-FFF2-40B4-BE49-F238E27FC236}">
                  <a16:creationId xmlns:a16="http://schemas.microsoft.com/office/drawing/2014/main" id="{22507D44-E774-487A-B9F5-A8E130E8752E}"/>
                </a:ext>
              </a:extLst>
            </p:cNvPr>
            <p:cNvSpPr txBox="1"/>
            <p:nvPr/>
          </p:nvSpPr>
          <p:spPr>
            <a:xfrm>
              <a:off x="10674255" y="3000383"/>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03</a:t>
              </a:r>
            </a:p>
          </p:txBody>
        </p:sp>
      </p:grpSp>
      <p:grpSp>
        <p:nvGrpSpPr>
          <p:cNvPr id="39" name="Group 38">
            <a:extLst>
              <a:ext uri="{FF2B5EF4-FFF2-40B4-BE49-F238E27FC236}">
                <a16:creationId xmlns:a16="http://schemas.microsoft.com/office/drawing/2014/main" id="{D0444B30-30B5-487D-83EF-D753B7D8CB32}"/>
              </a:ext>
            </a:extLst>
          </p:cNvPr>
          <p:cNvGrpSpPr/>
          <p:nvPr/>
        </p:nvGrpSpPr>
        <p:grpSpPr>
          <a:xfrm>
            <a:off x="9601938" y="3987367"/>
            <a:ext cx="1964922" cy="675249"/>
            <a:chOff x="9601938" y="3635687"/>
            <a:chExt cx="1964922" cy="675249"/>
          </a:xfrm>
        </p:grpSpPr>
        <p:sp>
          <p:nvSpPr>
            <p:cNvPr id="25" name="Rectangle 24">
              <a:extLst>
                <a:ext uri="{FF2B5EF4-FFF2-40B4-BE49-F238E27FC236}">
                  <a16:creationId xmlns:a16="http://schemas.microsoft.com/office/drawing/2014/main" id="{EB71E001-60B0-4BB3-BA7D-0B0943B2A278}"/>
                </a:ext>
              </a:extLst>
            </p:cNvPr>
            <p:cNvSpPr/>
            <p:nvPr/>
          </p:nvSpPr>
          <p:spPr>
            <a:xfrm>
              <a:off x="9601938" y="3635687"/>
              <a:ext cx="1964922" cy="675249"/>
            </a:xfrm>
            <a:prstGeom prst="rect">
              <a:avLst/>
            </a:prstGeom>
            <a:solidFill>
              <a:srgbClr val="0066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A9507DCF-BB9B-45E7-B282-E5EFCA6ECEDA}"/>
                </a:ext>
              </a:extLst>
            </p:cNvPr>
            <p:cNvSpPr txBox="1"/>
            <p:nvPr/>
          </p:nvSpPr>
          <p:spPr>
            <a:xfrm>
              <a:off x="9771599" y="3768695"/>
              <a:ext cx="1402972"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أهمية ومعيقات</a:t>
              </a:r>
              <a:endParaRPr lang="en-US" dirty="0"/>
            </a:p>
          </p:txBody>
        </p:sp>
        <p:sp>
          <p:nvSpPr>
            <p:cNvPr id="27" name="TextBox 26">
              <a:extLst>
                <a:ext uri="{FF2B5EF4-FFF2-40B4-BE49-F238E27FC236}">
                  <a16:creationId xmlns:a16="http://schemas.microsoft.com/office/drawing/2014/main" id="{CD27B1EE-F37D-42F9-89A5-C206F0EB7BC5}"/>
                </a:ext>
              </a:extLst>
            </p:cNvPr>
            <p:cNvSpPr txBox="1"/>
            <p:nvPr/>
          </p:nvSpPr>
          <p:spPr>
            <a:xfrm>
              <a:off x="10723200" y="3841110"/>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04</a:t>
              </a:r>
            </a:p>
          </p:txBody>
        </p:sp>
      </p:grpSp>
      <p:grpSp>
        <p:nvGrpSpPr>
          <p:cNvPr id="40" name="Group 39">
            <a:extLst>
              <a:ext uri="{FF2B5EF4-FFF2-40B4-BE49-F238E27FC236}">
                <a16:creationId xmlns:a16="http://schemas.microsoft.com/office/drawing/2014/main" id="{08CAE4D4-2571-4C11-A1DE-8BF18C82427E}"/>
              </a:ext>
            </a:extLst>
          </p:cNvPr>
          <p:cNvGrpSpPr/>
          <p:nvPr/>
        </p:nvGrpSpPr>
        <p:grpSpPr>
          <a:xfrm>
            <a:off x="9598321" y="4838192"/>
            <a:ext cx="1964922" cy="675249"/>
            <a:chOff x="9598321" y="4486512"/>
            <a:chExt cx="1964922" cy="675249"/>
          </a:xfrm>
        </p:grpSpPr>
        <p:sp>
          <p:nvSpPr>
            <p:cNvPr id="29" name="Rectangle 28">
              <a:extLst>
                <a:ext uri="{FF2B5EF4-FFF2-40B4-BE49-F238E27FC236}">
                  <a16:creationId xmlns:a16="http://schemas.microsoft.com/office/drawing/2014/main" id="{80B808F9-D80E-4B12-B6DA-8593D783F4EE}"/>
                </a:ext>
              </a:extLst>
            </p:cNvPr>
            <p:cNvSpPr/>
            <p:nvPr/>
          </p:nvSpPr>
          <p:spPr>
            <a:xfrm>
              <a:off x="9598321" y="4486512"/>
              <a:ext cx="1964922" cy="675249"/>
            </a:xfrm>
            <a:prstGeom prst="rect">
              <a:avLst/>
            </a:prstGeom>
            <a:solidFill>
              <a:srgbClr val="99CC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D253A79C-C1B8-4B8B-BEFE-8C0A5783C926}"/>
                </a:ext>
              </a:extLst>
            </p:cNvPr>
            <p:cNvSpPr txBox="1"/>
            <p:nvPr/>
          </p:nvSpPr>
          <p:spPr>
            <a:xfrm>
              <a:off x="9682925" y="4575050"/>
              <a:ext cx="1577242"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التحول الرقمي</a:t>
              </a:r>
              <a:endParaRPr lang="en-US" dirty="0"/>
            </a:p>
          </p:txBody>
        </p:sp>
        <p:sp>
          <p:nvSpPr>
            <p:cNvPr id="31" name="TextBox 30">
              <a:extLst>
                <a:ext uri="{FF2B5EF4-FFF2-40B4-BE49-F238E27FC236}">
                  <a16:creationId xmlns:a16="http://schemas.microsoft.com/office/drawing/2014/main" id="{FD601C18-F066-4F7C-ADFC-2522FA8F7220}"/>
                </a:ext>
              </a:extLst>
            </p:cNvPr>
            <p:cNvSpPr txBox="1"/>
            <p:nvPr/>
          </p:nvSpPr>
          <p:spPr>
            <a:xfrm>
              <a:off x="10743701" y="4683576"/>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05</a:t>
              </a:r>
            </a:p>
          </p:txBody>
        </p:sp>
      </p:grpSp>
      <p:grpSp>
        <p:nvGrpSpPr>
          <p:cNvPr id="41" name="Group 40">
            <a:extLst>
              <a:ext uri="{FF2B5EF4-FFF2-40B4-BE49-F238E27FC236}">
                <a16:creationId xmlns:a16="http://schemas.microsoft.com/office/drawing/2014/main" id="{7709C86E-2659-4BCB-9D2F-B2F984066EDE}"/>
              </a:ext>
            </a:extLst>
          </p:cNvPr>
          <p:cNvGrpSpPr/>
          <p:nvPr/>
        </p:nvGrpSpPr>
        <p:grpSpPr>
          <a:xfrm>
            <a:off x="9594704" y="5689017"/>
            <a:ext cx="1964922" cy="677204"/>
            <a:chOff x="9594704" y="5337337"/>
            <a:chExt cx="1964922" cy="677204"/>
          </a:xfrm>
        </p:grpSpPr>
        <p:sp>
          <p:nvSpPr>
            <p:cNvPr id="33" name="Rectangle 32">
              <a:extLst>
                <a:ext uri="{FF2B5EF4-FFF2-40B4-BE49-F238E27FC236}">
                  <a16:creationId xmlns:a16="http://schemas.microsoft.com/office/drawing/2014/main" id="{B063EF9D-B88C-4DA4-8D65-D76BFED253DE}"/>
                </a:ext>
              </a:extLst>
            </p:cNvPr>
            <p:cNvSpPr/>
            <p:nvPr/>
          </p:nvSpPr>
          <p:spPr>
            <a:xfrm>
              <a:off x="9594704" y="5337337"/>
              <a:ext cx="1964922" cy="675249"/>
            </a:xfrm>
            <a:prstGeom prst="rect">
              <a:avLst/>
            </a:prstGeom>
            <a:solidFill>
              <a:srgbClr val="FF33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51B44E73-79B2-4326-8FED-953AAE57E7B5}"/>
                </a:ext>
              </a:extLst>
            </p:cNvPr>
            <p:cNvSpPr txBox="1"/>
            <p:nvPr/>
          </p:nvSpPr>
          <p:spPr>
            <a:xfrm>
              <a:off x="9739650" y="5491321"/>
              <a:ext cx="1426662"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التحديات والفرص</a:t>
              </a:r>
              <a:endParaRPr lang="en-US" dirty="0"/>
            </a:p>
          </p:txBody>
        </p:sp>
        <p:sp>
          <p:nvSpPr>
            <p:cNvPr id="35" name="TextBox 34">
              <a:extLst>
                <a:ext uri="{FF2B5EF4-FFF2-40B4-BE49-F238E27FC236}">
                  <a16:creationId xmlns:a16="http://schemas.microsoft.com/office/drawing/2014/main" id="{0FAD801F-52D9-474B-AC0C-FEB249179B1B}"/>
                </a:ext>
              </a:extLst>
            </p:cNvPr>
            <p:cNvSpPr txBox="1"/>
            <p:nvPr/>
          </p:nvSpPr>
          <p:spPr>
            <a:xfrm>
              <a:off x="10743701" y="5570029"/>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06</a:t>
              </a:r>
            </a:p>
          </p:txBody>
        </p:sp>
      </p:grpSp>
      <p:sp>
        <p:nvSpPr>
          <p:cNvPr id="42" name="TextBox 41">
            <a:extLst>
              <a:ext uri="{FF2B5EF4-FFF2-40B4-BE49-F238E27FC236}">
                <a16:creationId xmlns:a16="http://schemas.microsoft.com/office/drawing/2014/main" id="{CCD4EA40-943E-46C8-B186-BE60BB9C2C76}"/>
              </a:ext>
            </a:extLst>
          </p:cNvPr>
          <p:cNvSpPr txBox="1"/>
          <p:nvPr/>
        </p:nvSpPr>
        <p:spPr>
          <a:xfrm>
            <a:off x="2709227" y="1310851"/>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9900"/>
                </a:solidFill>
                <a:effectLst/>
                <a:uLnTx/>
                <a:uFillTx/>
                <a:latin typeface="Century Gothic" panose="020B0502020202020204" pitchFamily="34" charset="0"/>
                <a:ea typeface="+mn-ea"/>
                <a:cs typeface="+mn-cs"/>
              </a:rPr>
              <a:t>01</a:t>
            </a:r>
          </a:p>
        </p:txBody>
      </p:sp>
      <p:sp>
        <p:nvSpPr>
          <p:cNvPr id="43" name="TextBox 42">
            <a:extLst>
              <a:ext uri="{FF2B5EF4-FFF2-40B4-BE49-F238E27FC236}">
                <a16:creationId xmlns:a16="http://schemas.microsoft.com/office/drawing/2014/main" id="{9A7829F5-CA17-4384-BE47-B5B41731F855}"/>
              </a:ext>
            </a:extLst>
          </p:cNvPr>
          <p:cNvSpPr txBox="1"/>
          <p:nvPr/>
        </p:nvSpPr>
        <p:spPr>
          <a:xfrm>
            <a:off x="2540514" y="5394954"/>
            <a:ext cx="321788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1600" b="0" i="0" u="none" strike="noStrike" kern="1200" cap="none" spc="0" normalizeH="0" baseline="0" noProof="0" dirty="0">
                <a:ln>
                  <a:noFill/>
                </a:ln>
                <a:solidFill>
                  <a:srgbClr val="002060"/>
                </a:solidFill>
                <a:effectLst/>
                <a:uLnTx/>
                <a:uFillTx/>
                <a:latin typeface="Alexandria" pitchFamily="2" charset="-78"/>
                <a:cs typeface="Alexandria" pitchFamily="2" charset="-78"/>
              </a:rPr>
              <a:t>الاتجاهات المستقبلية، ونماذج تيسير الابتكار التكنولوجي</a:t>
            </a:r>
            <a:endParaRPr kumimoji="0" lang="en-US"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pic>
        <p:nvPicPr>
          <p:cNvPr id="45" name="Graphic 44" descr="Puzzle pieces">
            <a:extLst>
              <a:ext uri="{FF2B5EF4-FFF2-40B4-BE49-F238E27FC236}">
                <a16:creationId xmlns:a16="http://schemas.microsoft.com/office/drawing/2014/main" id="{218C4552-7FAE-4F7A-80A3-38BD6E316DD8}"/>
              </a:ext>
            </a:extLst>
          </p:cNvPr>
          <p:cNvPicPr>
            <a:picLocks noChangeAspect="1"/>
          </p:cNvPicPr>
          <p:nvPr/>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tretch>
            <a:fillRect/>
          </a:stretch>
        </p:blipFill>
        <p:spPr>
          <a:xfrm>
            <a:off x="3768858" y="1118510"/>
            <a:ext cx="720969" cy="720969"/>
          </a:xfrm>
          <a:prstGeom prst="rect">
            <a:avLst/>
          </a:prstGeom>
        </p:spPr>
      </p:pic>
      <p:sp>
        <p:nvSpPr>
          <p:cNvPr id="46" name="TextBox 45">
            <a:extLst>
              <a:ext uri="{FF2B5EF4-FFF2-40B4-BE49-F238E27FC236}">
                <a16:creationId xmlns:a16="http://schemas.microsoft.com/office/drawing/2014/main" id="{F2357D15-43C6-4861-ADC0-D7B72B30A892}"/>
              </a:ext>
            </a:extLst>
          </p:cNvPr>
          <p:cNvSpPr txBox="1"/>
          <p:nvPr/>
        </p:nvSpPr>
        <p:spPr>
          <a:xfrm>
            <a:off x="2754943" y="3111090"/>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CC99"/>
                </a:solidFill>
                <a:effectLst/>
                <a:uLnTx/>
                <a:uFillTx/>
                <a:latin typeface="Century Gothic" panose="020B0502020202020204" pitchFamily="34" charset="0"/>
                <a:ea typeface="+mn-ea"/>
                <a:cs typeface="+mn-cs"/>
              </a:rPr>
              <a:t>02</a:t>
            </a:r>
          </a:p>
        </p:txBody>
      </p:sp>
      <p:sp>
        <p:nvSpPr>
          <p:cNvPr id="47" name="TextBox 46">
            <a:extLst>
              <a:ext uri="{FF2B5EF4-FFF2-40B4-BE49-F238E27FC236}">
                <a16:creationId xmlns:a16="http://schemas.microsoft.com/office/drawing/2014/main" id="{FA0AEA6D-45FC-4C41-BE20-ACAE3A9D1A78}"/>
              </a:ext>
            </a:extLst>
          </p:cNvPr>
          <p:cNvSpPr txBox="1"/>
          <p:nvPr/>
        </p:nvSpPr>
        <p:spPr>
          <a:xfrm>
            <a:off x="6096000" y="1971080"/>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أهمية الابتكار التكنولوجي في التعليم، ومعيقاته، وتصنيفه</a:t>
            </a:r>
            <a:endParaRPr lang="en-US" dirty="0"/>
          </a:p>
        </p:txBody>
      </p:sp>
      <p:pic>
        <p:nvPicPr>
          <p:cNvPr id="50" name="Graphic 49" descr="Bullseye">
            <a:extLst>
              <a:ext uri="{FF2B5EF4-FFF2-40B4-BE49-F238E27FC236}">
                <a16:creationId xmlns:a16="http://schemas.microsoft.com/office/drawing/2014/main" id="{3D5A086D-9348-423E-AF2B-6042BB567976}"/>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xmlns="" r:embed="rId5"/>
              </a:ext>
            </a:extLst>
          </a:blip>
          <a:stretch>
            <a:fillRect/>
          </a:stretch>
        </p:blipFill>
        <p:spPr>
          <a:xfrm>
            <a:off x="3793728" y="2969524"/>
            <a:ext cx="593988" cy="593988"/>
          </a:xfrm>
          <a:prstGeom prst="rect">
            <a:avLst/>
          </a:prstGeom>
        </p:spPr>
      </p:pic>
      <p:sp>
        <p:nvSpPr>
          <p:cNvPr id="51" name="TextBox 50">
            <a:extLst>
              <a:ext uri="{FF2B5EF4-FFF2-40B4-BE49-F238E27FC236}">
                <a16:creationId xmlns:a16="http://schemas.microsoft.com/office/drawing/2014/main" id="{DF2E5144-C527-4C12-9BC9-68496FA2D868}"/>
              </a:ext>
            </a:extLst>
          </p:cNvPr>
          <p:cNvSpPr txBox="1"/>
          <p:nvPr/>
        </p:nvSpPr>
        <p:spPr>
          <a:xfrm>
            <a:off x="2754943" y="48477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C00CC"/>
                </a:solidFill>
                <a:effectLst/>
                <a:uLnTx/>
                <a:uFillTx/>
                <a:latin typeface="Century Gothic" panose="020B0502020202020204" pitchFamily="34" charset="0"/>
                <a:ea typeface="+mn-ea"/>
                <a:cs typeface="+mn-cs"/>
              </a:rPr>
              <a:t>03</a:t>
            </a:r>
          </a:p>
        </p:txBody>
      </p:sp>
      <p:pic>
        <p:nvPicPr>
          <p:cNvPr id="55" name="Graphic 54" descr="Chat">
            <a:extLst>
              <a:ext uri="{FF2B5EF4-FFF2-40B4-BE49-F238E27FC236}">
                <a16:creationId xmlns:a16="http://schemas.microsoft.com/office/drawing/2014/main" id="{04AE88BE-E4B7-43D1-9652-23805E916694}"/>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xmlns="" r:embed="rId7"/>
              </a:ext>
            </a:extLst>
          </a:blip>
          <a:stretch>
            <a:fillRect/>
          </a:stretch>
        </p:blipFill>
        <p:spPr>
          <a:xfrm>
            <a:off x="3793728" y="4721241"/>
            <a:ext cx="673713" cy="673713"/>
          </a:xfrm>
          <a:prstGeom prst="rect">
            <a:avLst/>
          </a:prstGeom>
        </p:spPr>
      </p:pic>
      <p:sp>
        <p:nvSpPr>
          <p:cNvPr id="56" name="TextBox 55">
            <a:extLst>
              <a:ext uri="{FF2B5EF4-FFF2-40B4-BE49-F238E27FC236}">
                <a16:creationId xmlns:a16="http://schemas.microsoft.com/office/drawing/2014/main" id="{A74D35C0-C4B8-401D-A8A4-1006F49C349C}"/>
              </a:ext>
            </a:extLst>
          </p:cNvPr>
          <p:cNvSpPr txBox="1"/>
          <p:nvPr/>
        </p:nvSpPr>
        <p:spPr>
          <a:xfrm>
            <a:off x="6096000" y="14444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66CC"/>
                </a:solidFill>
                <a:effectLst/>
                <a:uLnTx/>
                <a:uFillTx/>
                <a:latin typeface="Century Gothic" panose="020B0502020202020204" pitchFamily="34" charset="0"/>
                <a:ea typeface="+mn-ea"/>
                <a:cs typeface="+mn-cs"/>
              </a:rPr>
              <a:t>04</a:t>
            </a:r>
          </a:p>
        </p:txBody>
      </p:sp>
      <p:sp>
        <p:nvSpPr>
          <p:cNvPr id="57" name="TextBox 56">
            <a:extLst>
              <a:ext uri="{FF2B5EF4-FFF2-40B4-BE49-F238E27FC236}">
                <a16:creationId xmlns:a16="http://schemas.microsoft.com/office/drawing/2014/main" id="{B4F05575-813E-48C3-AECA-D7F8B83BED69}"/>
              </a:ext>
            </a:extLst>
          </p:cNvPr>
          <p:cNvSpPr txBox="1"/>
          <p:nvPr/>
        </p:nvSpPr>
        <p:spPr>
          <a:xfrm>
            <a:off x="6150570" y="3559598"/>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التحول الرقمي والذكاء الاصطناعي، وتعريفهم</a:t>
            </a:r>
            <a:endParaRPr lang="en-US" dirty="0"/>
          </a:p>
        </p:txBody>
      </p:sp>
      <p:pic>
        <p:nvPicPr>
          <p:cNvPr id="59" name="Graphic 58" descr="Trophy">
            <a:extLst>
              <a:ext uri="{FF2B5EF4-FFF2-40B4-BE49-F238E27FC236}">
                <a16:creationId xmlns:a16="http://schemas.microsoft.com/office/drawing/2014/main" id="{59D6418E-1ABA-4780-BDB9-A07C93884715}"/>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xmlns="" r:embed="rId9"/>
              </a:ext>
            </a:extLst>
          </a:blip>
          <a:stretch>
            <a:fillRect/>
          </a:stretch>
        </p:blipFill>
        <p:spPr>
          <a:xfrm>
            <a:off x="7446710" y="4744954"/>
            <a:ext cx="504841" cy="504841"/>
          </a:xfrm>
          <a:prstGeom prst="rect">
            <a:avLst/>
          </a:prstGeom>
        </p:spPr>
      </p:pic>
      <p:pic>
        <p:nvPicPr>
          <p:cNvPr id="61" name="Graphic 60" descr="Clipboard">
            <a:extLst>
              <a:ext uri="{FF2B5EF4-FFF2-40B4-BE49-F238E27FC236}">
                <a16:creationId xmlns:a16="http://schemas.microsoft.com/office/drawing/2014/main" id="{07DF0843-5E78-4441-9868-664B0F906B50}"/>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xmlns="" r:embed="rId11"/>
              </a:ext>
            </a:extLst>
          </a:blip>
          <a:stretch>
            <a:fillRect/>
          </a:stretch>
        </p:blipFill>
        <p:spPr>
          <a:xfrm>
            <a:off x="7501735" y="1414863"/>
            <a:ext cx="544519" cy="544519"/>
          </a:xfrm>
          <a:prstGeom prst="rect">
            <a:avLst/>
          </a:prstGeom>
        </p:spPr>
      </p:pic>
      <p:sp>
        <p:nvSpPr>
          <p:cNvPr id="62" name="TextBox 61">
            <a:extLst>
              <a:ext uri="{FF2B5EF4-FFF2-40B4-BE49-F238E27FC236}">
                <a16:creationId xmlns:a16="http://schemas.microsoft.com/office/drawing/2014/main" id="{CBA003D8-AD0C-42A6-9A94-DD17FBCD1314}"/>
              </a:ext>
            </a:extLst>
          </p:cNvPr>
          <p:cNvSpPr txBox="1"/>
          <p:nvPr/>
        </p:nvSpPr>
        <p:spPr>
          <a:xfrm>
            <a:off x="6327132" y="2951953"/>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99CC00"/>
                </a:solidFill>
                <a:effectLst/>
                <a:uLnTx/>
                <a:uFillTx/>
                <a:latin typeface="Century Gothic" panose="020B0502020202020204" pitchFamily="34" charset="0"/>
                <a:ea typeface="+mn-ea"/>
                <a:cs typeface="+mn-cs"/>
              </a:rPr>
              <a:t>05</a:t>
            </a:r>
          </a:p>
        </p:txBody>
      </p:sp>
      <p:sp>
        <p:nvSpPr>
          <p:cNvPr id="63" name="TextBox 62">
            <a:extLst>
              <a:ext uri="{FF2B5EF4-FFF2-40B4-BE49-F238E27FC236}">
                <a16:creationId xmlns:a16="http://schemas.microsoft.com/office/drawing/2014/main" id="{12DDACAB-3E5B-499B-96B5-0176D189188C}"/>
              </a:ext>
            </a:extLst>
          </p:cNvPr>
          <p:cNvSpPr txBox="1"/>
          <p:nvPr/>
        </p:nvSpPr>
        <p:spPr>
          <a:xfrm>
            <a:off x="6125558" y="5370425"/>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التحول الرقمي في التعليم، وتحدياته، والفرص المستقبلية</a:t>
            </a:r>
            <a:endParaRPr lang="en-US" dirty="0"/>
          </a:p>
        </p:txBody>
      </p:sp>
      <p:pic>
        <p:nvPicPr>
          <p:cNvPr id="65" name="Graphic 64" descr="Ribbon">
            <a:extLst>
              <a:ext uri="{FF2B5EF4-FFF2-40B4-BE49-F238E27FC236}">
                <a16:creationId xmlns:a16="http://schemas.microsoft.com/office/drawing/2014/main" id="{C70158A2-0D1C-4B6B-93C9-81371E649851}"/>
              </a:ext>
            </a:extLst>
          </p:cNvPr>
          <p:cNvPicPr>
            <a:picLocks noChangeAspect="1"/>
          </p:cNvPicPr>
          <p:nvPr/>
        </p:nvPicPr>
        <p:blipFill>
          <a:blip r:embed="rId12" cstate="screen">
            <a:extLst>
              <a:ext uri="{28A0092B-C50C-407E-A947-70E740481C1C}">
                <a14:useLocalDpi xmlns:a14="http://schemas.microsoft.com/office/drawing/2010/main"/>
              </a:ext>
              <a:ext uri="{96DAC541-7B7A-43D3-8B79-37D633B846F1}">
                <asvg:svgBlip xmlns:asvg="http://schemas.microsoft.com/office/drawing/2016/SVG/main" xmlns="" r:embed="rId13"/>
              </a:ext>
            </a:extLst>
          </a:blip>
          <a:stretch>
            <a:fillRect/>
          </a:stretch>
        </p:blipFill>
        <p:spPr>
          <a:xfrm>
            <a:off x="7477089" y="2822463"/>
            <a:ext cx="653131" cy="653131"/>
          </a:xfrm>
          <a:prstGeom prst="rect">
            <a:avLst/>
          </a:prstGeom>
        </p:spPr>
      </p:pic>
      <p:sp>
        <p:nvSpPr>
          <p:cNvPr id="66" name="TextBox 65">
            <a:extLst>
              <a:ext uri="{FF2B5EF4-FFF2-40B4-BE49-F238E27FC236}">
                <a16:creationId xmlns:a16="http://schemas.microsoft.com/office/drawing/2014/main" id="{4E706144-243E-4277-B87B-31FC4B265A92}"/>
              </a:ext>
            </a:extLst>
          </p:cNvPr>
          <p:cNvSpPr txBox="1"/>
          <p:nvPr/>
        </p:nvSpPr>
        <p:spPr>
          <a:xfrm>
            <a:off x="6212941" y="4869234"/>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3399"/>
                </a:solidFill>
                <a:effectLst/>
                <a:uLnTx/>
                <a:uFillTx/>
                <a:latin typeface="Century Gothic" panose="020B0502020202020204" pitchFamily="34" charset="0"/>
                <a:ea typeface="+mn-ea"/>
                <a:cs typeface="+mn-cs"/>
              </a:rPr>
              <a:t>06</a:t>
            </a:r>
          </a:p>
        </p:txBody>
      </p:sp>
      <p:sp>
        <p:nvSpPr>
          <p:cNvPr id="2" name="Rectangle 1">
            <a:extLst>
              <a:ext uri="{FF2B5EF4-FFF2-40B4-BE49-F238E27FC236}">
                <a16:creationId xmlns:a16="http://schemas.microsoft.com/office/drawing/2014/main" id="{EC2D1AD6-F27F-9780-418B-DF713BF5EBD7}"/>
              </a:ext>
            </a:extLst>
          </p:cNvPr>
          <p:cNvSpPr/>
          <p:nvPr/>
        </p:nvSpPr>
        <p:spPr>
          <a:xfrm>
            <a:off x="2815267" y="791773"/>
            <a:ext cx="908241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16ADF9E-C2AD-843A-3D3E-EC0B9B05E8FF}"/>
              </a:ext>
            </a:extLst>
          </p:cNvPr>
          <p:cNvPicPr>
            <a:picLocks noChangeAspect="1"/>
          </p:cNvPicPr>
          <p:nvPr/>
        </p:nvPicPr>
        <p:blipFill rotWithShape="1">
          <a:blip r:embed="rId1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37593" y="-74105"/>
            <a:ext cx="2441174" cy="1139861"/>
          </a:xfrm>
          <a:prstGeom prst="rect">
            <a:avLst/>
          </a:prstGeom>
        </p:spPr>
      </p:pic>
      <p:sp>
        <p:nvSpPr>
          <p:cNvPr id="6" name="Rectangle 5">
            <a:extLst>
              <a:ext uri="{FF2B5EF4-FFF2-40B4-BE49-F238E27FC236}">
                <a16:creationId xmlns:a16="http://schemas.microsoft.com/office/drawing/2014/main" id="{4E9838E5-5A58-6AE2-0A7E-062613AF46B7}"/>
              </a:ext>
            </a:extLst>
          </p:cNvPr>
          <p:cNvSpPr/>
          <p:nvPr/>
        </p:nvSpPr>
        <p:spPr>
          <a:xfrm>
            <a:off x="2422822" y="237386"/>
            <a:ext cx="9340577" cy="669799"/>
          </a:xfrm>
          <a:prstGeom prst="rect">
            <a:avLst/>
          </a:prstGeom>
          <a:noFill/>
        </p:spPr>
        <p:txBody>
          <a:bodyPr wrap="square">
            <a:spAutoFit/>
          </a:bodyPr>
          <a:lstStyle/>
          <a:p>
            <a:pPr algn="ctr" rtl="1"/>
            <a:r>
              <a:rPr lang="ar-EG" sz="2000" b="1" dirty="0">
                <a:solidFill>
                  <a:srgbClr val="00B0F0"/>
                </a:solidFill>
                <a:latin typeface="Alexandria" pitchFamily="2" charset="-78"/>
                <a:cs typeface="Alexandria" pitchFamily="2" charset="-78"/>
              </a:rPr>
              <a:t>المحاضرة </a:t>
            </a:r>
            <a:r>
              <a:rPr lang="ar-SA" sz="2000" b="1" dirty="0">
                <a:solidFill>
                  <a:srgbClr val="00B0F0"/>
                </a:solidFill>
                <a:latin typeface="Alexandria" pitchFamily="2" charset="-78"/>
                <a:cs typeface="Alexandria" pitchFamily="2" charset="-78"/>
              </a:rPr>
              <a:t>العاشرة </a:t>
            </a:r>
            <a:r>
              <a:rPr lang="ar-EG" sz="2000" b="1" dirty="0">
                <a:solidFill>
                  <a:srgbClr val="00B0F0"/>
                </a:solidFill>
                <a:latin typeface="Alexandria" pitchFamily="2" charset="-78"/>
                <a:cs typeface="Alexandria" pitchFamily="2" charset="-78"/>
              </a:rPr>
              <a:t>: </a:t>
            </a:r>
            <a:r>
              <a:rPr lang="ar-SA" sz="1800" b="1" dirty="0">
                <a:solidFill>
                  <a:srgbClr val="002060"/>
                </a:solidFill>
                <a:latin typeface="Alexandria" pitchFamily="2" charset="-78"/>
                <a:cs typeface="Alexandria" pitchFamily="2" charset="-78"/>
              </a:rPr>
              <a:t>الابتكار التكنولوجي والتحول الرقمي في التعليم</a:t>
            </a:r>
          </a:p>
          <a:p>
            <a:pPr>
              <a:lnSpc>
                <a:spcPct val="120000"/>
              </a:lnSpc>
            </a:pPr>
            <a:endParaRPr lang="en-US" sz="160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06A4AAD0-0FC6-A7BD-0949-0882C62CCA44}"/>
              </a:ext>
            </a:extLst>
          </p:cNvPr>
          <p:cNvCxnSpPr>
            <a:cxnSpLocks/>
          </p:cNvCxnSpPr>
          <p:nvPr/>
        </p:nvCxnSpPr>
        <p:spPr>
          <a:xfrm>
            <a:off x="6055808" y="1215851"/>
            <a:ext cx="0" cy="5144892"/>
          </a:xfrm>
          <a:prstGeom prst="line">
            <a:avLst/>
          </a:prstGeom>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BC3509B5-118F-0B4A-E425-DACDAB766208}"/>
              </a:ext>
            </a:extLst>
          </p:cNvPr>
          <p:cNvSpPr txBox="1"/>
          <p:nvPr/>
        </p:nvSpPr>
        <p:spPr>
          <a:xfrm>
            <a:off x="2456358" y="1916201"/>
            <a:ext cx="321788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600" kern="1200" dirty="0">
                <a:solidFill>
                  <a:srgbClr val="002060"/>
                </a:solidFill>
                <a:latin typeface="Alexandria" pitchFamily="2" charset="-78"/>
                <a:cs typeface="Alexandria" pitchFamily="2" charset="-78"/>
              </a:rPr>
              <a:t>الابتكار التكنولوجي، مفهومه، ومعايير تصنيفه، وأنواعه</a:t>
            </a:r>
            <a:endParaRPr kumimoji="0" lang="ar-EG"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B40BE5A0-D785-40EF-8CC5-063C10171A37}"/>
              </a:ext>
            </a:extLst>
          </p:cNvPr>
          <p:cNvSpPr txBox="1"/>
          <p:nvPr/>
        </p:nvSpPr>
        <p:spPr>
          <a:xfrm>
            <a:off x="2515802" y="3633727"/>
            <a:ext cx="3217889" cy="1077218"/>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معايير تصنيف الابتكار في التعليم، أصنافه، التحديات التي تواجه الابتكار التكنولوجي، ودوره في تحسين العمليات</a:t>
            </a:r>
            <a:endParaRPr lang="en-US" dirty="0"/>
          </a:p>
        </p:txBody>
      </p:sp>
    </p:spTree>
    <p:extLst>
      <p:ext uri="{BB962C8B-B14F-4D97-AF65-F5344CB8AC3E}">
        <p14:creationId xmlns:p14="http://schemas.microsoft.com/office/powerpoint/2010/main" val="886713762"/>
      </p:ext>
    </p:extLst>
  </p:cSld>
  <p:clrMapOvr>
    <a:masterClrMapping/>
  </p:clrMapOvr>
  <mc:AlternateContent xmlns:mc="http://schemas.openxmlformats.org/markup-compatibility/2006" xmlns:p14="http://schemas.microsoft.com/office/powerpoint/2010/main">
    <mc:Choice Requires="p14">
      <p:transition spd="slow" p14:dur="2000" advTm="105103"/>
    </mc:Choice>
    <mc:Fallback xmlns="">
      <p:transition spd="slow" advTm="10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750" fill="hold"/>
                                        <p:tgtEl>
                                          <p:spTgt spid="36"/>
                                        </p:tgtEl>
                                        <p:attrNameLst>
                                          <p:attrName>ppt_x</p:attrName>
                                        </p:attrNameLst>
                                      </p:cBhvr>
                                      <p:tavLst>
                                        <p:tav tm="0">
                                          <p:val>
                                            <p:strVal val="#ppt_x-#ppt_w/2"/>
                                          </p:val>
                                        </p:tav>
                                        <p:tav tm="100000">
                                          <p:val>
                                            <p:strVal val="#ppt_x"/>
                                          </p:val>
                                        </p:tav>
                                      </p:tavLst>
                                    </p:anim>
                                    <p:anim calcmode="lin" valueType="num">
                                      <p:cBhvr>
                                        <p:cTn id="8" dur="750" fill="hold"/>
                                        <p:tgtEl>
                                          <p:spTgt spid="36"/>
                                        </p:tgtEl>
                                        <p:attrNameLst>
                                          <p:attrName>ppt_y</p:attrName>
                                        </p:attrNameLst>
                                      </p:cBhvr>
                                      <p:tavLst>
                                        <p:tav tm="0">
                                          <p:val>
                                            <p:strVal val="#ppt_y"/>
                                          </p:val>
                                        </p:tav>
                                        <p:tav tm="100000">
                                          <p:val>
                                            <p:strVal val="#ppt_y"/>
                                          </p:val>
                                        </p:tav>
                                      </p:tavLst>
                                    </p:anim>
                                    <p:anim calcmode="lin" valueType="num">
                                      <p:cBhvr>
                                        <p:cTn id="9" dur="750" fill="hold"/>
                                        <p:tgtEl>
                                          <p:spTgt spid="36"/>
                                        </p:tgtEl>
                                        <p:attrNameLst>
                                          <p:attrName>ppt_w</p:attrName>
                                        </p:attrNameLst>
                                      </p:cBhvr>
                                      <p:tavLst>
                                        <p:tav tm="0">
                                          <p:val>
                                            <p:fltVal val="0"/>
                                          </p:val>
                                        </p:tav>
                                        <p:tav tm="100000">
                                          <p:val>
                                            <p:strVal val="#ppt_w"/>
                                          </p:val>
                                        </p:tav>
                                      </p:tavLst>
                                    </p:anim>
                                    <p:anim calcmode="lin" valueType="num">
                                      <p:cBhvr>
                                        <p:cTn id="10" dur="750" fill="hold"/>
                                        <p:tgtEl>
                                          <p:spTgt spid="36"/>
                                        </p:tgtEl>
                                        <p:attrNameLst>
                                          <p:attrName>ppt_h</p:attrName>
                                        </p:attrNameLst>
                                      </p:cBhvr>
                                      <p:tavLst>
                                        <p:tav tm="0">
                                          <p:val>
                                            <p:strVal val="#ppt_h"/>
                                          </p:val>
                                        </p:tav>
                                        <p:tav tm="100000">
                                          <p:val>
                                            <p:strVal val="#ppt_h"/>
                                          </p:val>
                                        </p:tav>
                                      </p:tavLst>
                                    </p:anim>
                                  </p:childTnLst>
                                </p:cTn>
                              </p:par>
                            </p:childTnLst>
                          </p:cTn>
                        </p:par>
                        <p:par>
                          <p:cTn id="11" fill="hold">
                            <p:stCondLst>
                              <p:cond delay="750"/>
                            </p:stCondLst>
                            <p:childTnLst>
                              <p:par>
                                <p:cTn id="12" presetID="17" presetClass="entr" presetSubtype="1" fill="hold" grpId="0" nodeType="afterEffect">
                                  <p:stCondLst>
                                    <p:cond delay="0"/>
                                  </p:stCondLst>
                                  <p:childTnLst>
                                    <p:set>
                                      <p:cBhvr>
                                        <p:cTn id="13" dur="1" fill="hold">
                                          <p:stCondLst>
                                            <p:cond delay="0"/>
                                          </p:stCondLst>
                                        </p:cTn>
                                        <p:tgtEl>
                                          <p:spTgt spid="42"/>
                                        </p:tgtEl>
                                        <p:attrNameLst>
                                          <p:attrName>style.visibility</p:attrName>
                                        </p:attrNameLst>
                                      </p:cBhvr>
                                      <p:to>
                                        <p:strVal val="visible"/>
                                      </p:to>
                                    </p:set>
                                    <p:anim calcmode="lin" valueType="num">
                                      <p:cBhvr>
                                        <p:cTn id="14" dur="500" fill="hold"/>
                                        <p:tgtEl>
                                          <p:spTgt spid="42"/>
                                        </p:tgtEl>
                                        <p:attrNameLst>
                                          <p:attrName>ppt_x</p:attrName>
                                        </p:attrNameLst>
                                      </p:cBhvr>
                                      <p:tavLst>
                                        <p:tav tm="0">
                                          <p:val>
                                            <p:strVal val="#ppt_x"/>
                                          </p:val>
                                        </p:tav>
                                        <p:tav tm="100000">
                                          <p:val>
                                            <p:strVal val="#ppt_x"/>
                                          </p:val>
                                        </p:tav>
                                      </p:tavLst>
                                    </p:anim>
                                    <p:anim calcmode="lin" valueType="num">
                                      <p:cBhvr>
                                        <p:cTn id="15" dur="500" fill="hold"/>
                                        <p:tgtEl>
                                          <p:spTgt spid="42"/>
                                        </p:tgtEl>
                                        <p:attrNameLst>
                                          <p:attrName>ppt_y</p:attrName>
                                        </p:attrNameLst>
                                      </p:cBhvr>
                                      <p:tavLst>
                                        <p:tav tm="0">
                                          <p:val>
                                            <p:strVal val="#ppt_y-#ppt_h/2"/>
                                          </p:val>
                                        </p:tav>
                                        <p:tav tm="100000">
                                          <p:val>
                                            <p:strVal val="#ppt_y"/>
                                          </p:val>
                                        </p:tav>
                                      </p:tavLst>
                                    </p:anim>
                                    <p:anim calcmode="lin" valueType="num">
                                      <p:cBhvr>
                                        <p:cTn id="16" dur="500" fill="hold"/>
                                        <p:tgtEl>
                                          <p:spTgt spid="42"/>
                                        </p:tgtEl>
                                        <p:attrNameLst>
                                          <p:attrName>ppt_w</p:attrName>
                                        </p:attrNameLst>
                                      </p:cBhvr>
                                      <p:tavLst>
                                        <p:tav tm="0">
                                          <p:val>
                                            <p:strVal val="#ppt_w"/>
                                          </p:val>
                                        </p:tav>
                                        <p:tav tm="100000">
                                          <p:val>
                                            <p:strVal val="#ppt_w"/>
                                          </p:val>
                                        </p:tav>
                                      </p:tavLst>
                                    </p:anim>
                                    <p:anim calcmode="lin" valueType="num">
                                      <p:cBhvr>
                                        <p:cTn id="17" dur="500" fill="hold"/>
                                        <p:tgtEl>
                                          <p:spTgt spid="42"/>
                                        </p:tgtEl>
                                        <p:attrNameLst>
                                          <p:attrName>ppt_h</p:attrName>
                                        </p:attrNameLst>
                                      </p:cBhvr>
                                      <p:tavLst>
                                        <p:tav tm="0">
                                          <p:val>
                                            <p:fltVal val="0"/>
                                          </p:val>
                                        </p:tav>
                                        <p:tav tm="100000">
                                          <p:val>
                                            <p:strVal val="#ppt_h"/>
                                          </p:val>
                                        </p:tav>
                                      </p:tavLst>
                                    </p:anim>
                                  </p:childTnLst>
                                </p:cTn>
                              </p:par>
                              <p:par>
                                <p:cTn id="18" presetID="17" presetClass="entr" presetSubtype="1" fill="hold" nodeType="withEffect">
                                  <p:stCondLst>
                                    <p:cond delay="0"/>
                                  </p:stCondLst>
                                  <p:childTnLst>
                                    <p:set>
                                      <p:cBhvr>
                                        <p:cTn id="19" dur="1" fill="hold">
                                          <p:stCondLst>
                                            <p:cond delay="0"/>
                                          </p:stCondLst>
                                        </p:cTn>
                                        <p:tgtEl>
                                          <p:spTgt spid="45"/>
                                        </p:tgtEl>
                                        <p:attrNameLst>
                                          <p:attrName>style.visibility</p:attrName>
                                        </p:attrNameLst>
                                      </p:cBhvr>
                                      <p:to>
                                        <p:strVal val="visible"/>
                                      </p:to>
                                    </p:set>
                                    <p:anim calcmode="lin" valueType="num">
                                      <p:cBhvr>
                                        <p:cTn id="20" dur="500" fill="hold"/>
                                        <p:tgtEl>
                                          <p:spTgt spid="45"/>
                                        </p:tgtEl>
                                        <p:attrNameLst>
                                          <p:attrName>ppt_x</p:attrName>
                                        </p:attrNameLst>
                                      </p:cBhvr>
                                      <p:tavLst>
                                        <p:tav tm="0">
                                          <p:val>
                                            <p:strVal val="#ppt_x"/>
                                          </p:val>
                                        </p:tav>
                                        <p:tav tm="100000">
                                          <p:val>
                                            <p:strVal val="#ppt_x"/>
                                          </p:val>
                                        </p:tav>
                                      </p:tavLst>
                                    </p:anim>
                                    <p:anim calcmode="lin" valueType="num">
                                      <p:cBhvr>
                                        <p:cTn id="21" dur="500" fill="hold"/>
                                        <p:tgtEl>
                                          <p:spTgt spid="45"/>
                                        </p:tgtEl>
                                        <p:attrNameLst>
                                          <p:attrName>ppt_y</p:attrName>
                                        </p:attrNameLst>
                                      </p:cBhvr>
                                      <p:tavLst>
                                        <p:tav tm="0">
                                          <p:val>
                                            <p:strVal val="#ppt_y-#ppt_h/2"/>
                                          </p:val>
                                        </p:tav>
                                        <p:tav tm="100000">
                                          <p:val>
                                            <p:strVal val="#ppt_y"/>
                                          </p:val>
                                        </p:tav>
                                      </p:tavLst>
                                    </p:anim>
                                    <p:anim calcmode="lin" valueType="num">
                                      <p:cBhvr>
                                        <p:cTn id="22" dur="500" fill="hold"/>
                                        <p:tgtEl>
                                          <p:spTgt spid="45"/>
                                        </p:tgtEl>
                                        <p:attrNameLst>
                                          <p:attrName>ppt_w</p:attrName>
                                        </p:attrNameLst>
                                      </p:cBhvr>
                                      <p:tavLst>
                                        <p:tav tm="0">
                                          <p:val>
                                            <p:strVal val="#ppt_w"/>
                                          </p:val>
                                        </p:tav>
                                        <p:tav tm="100000">
                                          <p:val>
                                            <p:strVal val="#ppt_w"/>
                                          </p:val>
                                        </p:tav>
                                      </p:tavLst>
                                    </p:anim>
                                    <p:anim calcmode="lin" valueType="num">
                                      <p:cBhvr>
                                        <p:cTn id="23" dur="500" fill="hold"/>
                                        <p:tgtEl>
                                          <p:spTgt spid="45"/>
                                        </p:tgtEl>
                                        <p:attrNameLst>
                                          <p:attrName>ppt_h</p:attrName>
                                        </p:attrNameLst>
                                      </p:cBhvr>
                                      <p:tavLst>
                                        <p:tav tm="0">
                                          <p:val>
                                            <p:fltVal val="0"/>
                                          </p:val>
                                        </p:tav>
                                        <p:tav tm="100000">
                                          <p:val>
                                            <p:strVal val="#ppt_h"/>
                                          </p:val>
                                        </p:tav>
                                      </p:tavLst>
                                    </p:anim>
                                  </p:childTnLst>
                                </p:cTn>
                              </p:par>
                              <p:par>
                                <p:cTn id="24" presetID="17" presetClass="entr" presetSubtype="8"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ppt_x</p:attrName>
                                        </p:attrNameLst>
                                      </p:cBhvr>
                                      <p:tavLst>
                                        <p:tav tm="0">
                                          <p:val>
                                            <p:strVal val="#ppt_x-#ppt_w/2"/>
                                          </p:val>
                                        </p:tav>
                                        <p:tav tm="100000">
                                          <p:val>
                                            <p:strVal val="#ppt_x"/>
                                          </p:val>
                                        </p:tav>
                                      </p:tavLst>
                                    </p:anim>
                                    <p:anim calcmode="lin" valueType="num">
                                      <p:cBhvr>
                                        <p:cTn id="27" dur="500" fill="hold"/>
                                        <p:tgtEl>
                                          <p:spTgt spid="7"/>
                                        </p:tgtEl>
                                        <p:attrNameLst>
                                          <p:attrName>ppt_y</p:attrName>
                                        </p:attrNameLst>
                                      </p:cBhvr>
                                      <p:tavLst>
                                        <p:tav tm="0">
                                          <p:val>
                                            <p:strVal val="#ppt_y"/>
                                          </p:val>
                                        </p:tav>
                                        <p:tav tm="100000">
                                          <p:val>
                                            <p:strVal val="#ppt_y"/>
                                          </p:val>
                                        </p:tav>
                                      </p:tavLst>
                                    </p:anim>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strVal val="#ppt_h"/>
                                          </p:val>
                                        </p:tav>
                                        <p:tav tm="100000">
                                          <p:val>
                                            <p:strVal val="#ppt_h"/>
                                          </p:val>
                                        </p:tav>
                                      </p:tavLst>
                                    </p:anim>
                                  </p:childTnLst>
                                </p:cTn>
                              </p:par>
                              <p:par>
                                <p:cTn id="30" presetID="17" presetClass="entr" presetSubtype="8" fill="hold" nodeType="withEffect">
                                  <p:stCondLst>
                                    <p:cond delay="0"/>
                                  </p:stCondLst>
                                  <p:childTnLst>
                                    <p:set>
                                      <p:cBhvr>
                                        <p:cTn id="31" dur="1" fill="hold">
                                          <p:stCondLst>
                                            <p:cond delay="0"/>
                                          </p:stCondLst>
                                        </p:cTn>
                                        <p:tgtEl>
                                          <p:spTgt spid="37"/>
                                        </p:tgtEl>
                                        <p:attrNameLst>
                                          <p:attrName>style.visibility</p:attrName>
                                        </p:attrNameLst>
                                      </p:cBhvr>
                                      <p:to>
                                        <p:strVal val="visible"/>
                                      </p:to>
                                    </p:set>
                                    <p:anim calcmode="lin" valueType="num">
                                      <p:cBhvr>
                                        <p:cTn id="32" dur="750" fill="hold"/>
                                        <p:tgtEl>
                                          <p:spTgt spid="37"/>
                                        </p:tgtEl>
                                        <p:attrNameLst>
                                          <p:attrName>ppt_x</p:attrName>
                                        </p:attrNameLst>
                                      </p:cBhvr>
                                      <p:tavLst>
                                        <p:tav tm="0">
                                          <p:val>
                                            <p:strVal val="#ppt_x-#ppt_w/2"/>
                                          </p:val>
                                        </p:tav>
                                        <p:tav tm="100000">
                                          <p:val>
                                            <p:strVal val="#ppt_x"/>
                                          </p:val>
                                        </p:tav>
                                      </p:tavLst>
                                    </p:anim>
                                    <p:anim calcmode="lin" valueType="num">
                                      <p:cBhvr>
                                        <p:cTn id="33" dur="750" fill="hold"/>
                                        <p:tgtEl>
                                          <p:spTgt spid="37"/>
                                        </p:tgtEl>
                                        <p:attrNameLst>
                                          <p:attrName>ppt_y</p:attrName>
                                        </p:attrNameLst>
                                      </p:cBhvr>
                                      <p:tavLst>
                                        <p:tav tm="0">
                                          <p:val>
                                            <p:strVal val="#ppt_y"/>
                                          </p:val>
                                        </p:tav>
                                        <p:tav tm="100000">
                                          <p:val>
                                            <p:strVal val="#ppt_y"/>
                                          </p:val>
                                        </p:tav>
                                      </p:tavLst>
                                    </p:anim>
                                    <p:anim calcmode="lin" valueType="num">
                                      <p:cBhvr>
                                        <p:cTn id="34" dur="750" fill="hold"/>
                                        <p:tgtEl>
                                          <p:spTgt spid="37"/>
                                        </p:tgtEl>
                                        <p:attrNameLst>
                                          <p:attrName>ppt_w</p:attrName>
                                        </p:attrNameLst>
                                      </p:cBhvr>
                                      <p:tavLst>
                                        <p:tav tm="0">
                                          <p:val>
                                            <p:fltVal val="0"/>
                                          </p:val>
                                        </p:tav>
                                        <p:tav tm="100000">
                                          <p:val>
                                            <p:strVal val="#ppt_w"/>
                                          </p:val>
                                        </p:tav>
                                      </p:tavLst>
                                    </p:anim>
                                    <p:anim calcmode="lin" valueType="num">
                                      <p:cBhvr>
                                        <p:cTn id="35" dur="750" fill="hold"/>
                                        <p:tgtEl>
                                          <p:spTgt spid="37"/>
                                        </p:tgtEl>
                                        <p:attrNameLst>
                                          <p:attrName>ppt_h</p:attrName>
                                        </p:attrNameLst>
                                      </p:cBhvr>
                                      <p:tavLst>
                                        <p:tav tm="0">
                                          <p:val>
                                            <p:strVal val="#ppt_h"/>
                                          </p:val>
                                        </p:tav>
                                        <p:tav tm="100000">
                                          <p:val>
                                            <p:strVal val="#ppt_h"/>
                                          </p:val>
                                        </p:tav>
                                      </p:tavLst>
                                    </p:anim>
                                  </p:childTnLst>
                                </p:cTn>
                              </p:par>
                            </p:childTnLst>
                          </p:cTn>
                        </p:par>
                        <p:par>
                          <p:cTn id="36" fill="hold">
                            <p:stCondLst>
                              <p:cond delay="1500"/>
                            </p:stCondLst>
                            <p:childTnLst>
                              <p:par>
                                <p:cTn id="37" presetID="17" presetClass="entr" presetSubtype="1"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500" fill="hold"/>
                                        <p:tgtEl>
                                          <p:spTgt spid="46"/>
                                        </p:tgtEl>
                                        <p:attrNameLst>
                                          <p:attrName>ppt_x</p:attrName>
                                        </p:attrNameLst>
                                      </p:cBhvr>
                                      <p:tavLst>
                                        <p:tav tm="0">
                                          <p:val>
                                            <p:strVal val="#ppt_x"/>
                                          </p:val>
                                        </p:tav>
                                        <p:tav tm="100000">
                                          <p:val>
                                            <p:strVal val="#ppt_x"/>
                                          </p:val>
                                        </p:tav>
                                      </p:tavLst>
                                    </p:anim>
                                    <p:anim calcmode="lin" valueType="num">
                                      <p:cBhvr>
                                        <p:cTn id="40" dur="500" fill="hold"/>
                                        <p:tgtEl>
                                          <p:spTgt spid="46"/>
                                        </p:tgtEl>
                                        <p:attrNameLst>
                                          <p:attrName>ppt_y</p:attrName>
                                        </p:attrNameLst>
                                      </p:cBhvr>
                                      <p:tavLst>
                                        <p:tav tm="0">
                                          <p:val>
                                            <p:strVal val="#ppt_y-#ppt_h/2"/>
                                          </p:val>
                                        </p:tav>
                                        <p:tav tm="100000">
                                          <p:val>
                                            <p:strVal val="#ppt_y"/>
                                          </p:val>
                                        </p:tav>
                                      </p:tavLst>
                                    </p:anim>
                                    <p:anim calcmode="lin" valueType="num">
                                      <p:cBhvr>
                                        <p:cTn id="41" dur="500" fill="hold"/>
                                        <p:tgtEl>
                                          <p:spTgt spid="46"/>
                                        </p:tgtEl>
                                        <p:attrNameLst>
                                          <p:attrName>ppt_w</p:attrName>
                                        </p:attrNameLst>
                                      </p:cBhvr>
                                      <p:tavLst>
                                        <p:tav tm="0">
                                          <p:val>
                                            <p:strVal val="#ppt_w"/>
                                          </p:val>
                                        </p:tav>
                                        <p:tav tm="100000">
                                          <p:val>
                                            <p:strVal val="#ppt_w"/>
                                          </p:val>
                                        </p:tav>
                                      </p:tavLst>
                                    </p:anim>
                                    <p:anim calcmode="lin" valueType="num">
                                      <p:cBhvr>
                                        <p:cTn id="42" dur="500" fill="hold"/>
                                        <p:tgtEl>
                                          <p:spTgt spid="46"/>
                                        </p:tgtEl>
                                        <p:attrNameLst>
                                          <p:attrName>ppt_h</p:attrName>
                                        </p:attrNameLst>
                                      </p:cBhvr>
                                      <p:tavLst>
                                        <p:tav tm="0">
                                          <p:val>
                                            <p:fltVal val="0"/>
                                          </p:val>
                                        </p:tav>
                                        <p:tav tm="100000">
                                          <p:val>
                                            <p:strVal val="#ppt_h"/>
                                          </p:val>
                                        </p:tav>
                                      </p:tavLst>
                                    </p:anim>
                                  </p:childTnLst>
                                </p:cTn>
                              </p:par>
                              <p:par>
                                <p:cTn id="43" presetID="17" presetClass="entr" presetSubtype="1" fill="hold" nodeType="withEffect">
                                  <p:stCondLst>
                                    <p:cond delay="0"/>
                                  </p:stCondLst>
                                  <p:childTnLst>
                                    <p:set>
                                      <p:cBhvr>
                                        <p:cTn id="44" dur="1" fill="hold">
                                          <p:stCondLst>
                                            <p:cond delay="0"/>
                                          </p:stCondLst>
                                        </p:cTn>
                                        <p:tgtEl>
                                          <p:spTgt spid="50"/>
                                        </p:tgtEl>
                                        <p:attrNameLst>
                                          <p:attrName>style.visibility</p:attrName>
                                        </p:attrNameLst>
                                      </p:cBhvr>
                                      <p:to>
                                        <p:strVal val="visible"/>
                                      </p:to>
                                    </p:set>
                                    <p:anim calcmode="lin" valueType="num">
                                      <p:cBhvr>
                                        <p:cTn id="45" dur="500" fill="hold"/>
                                        <p:tgtEl>
                                          <p:spTgt spid="50"/>
                                        </p:tgtEl>
                                        <p:attrNameLst>
                                          <p:attrName>ppt_x</p:attrName>
                                        </p:attrNameLst>
                                      </p:cBhvr>
                                      <p:tavLst>
                                        <p:tav tm="0">
                                          <p:val>
                                            <p:strVal val="#ppt_x"/>
                                          </p:val>
                                        </p:tav>
                                        <p:tav tm="100000">
                                          <p:val>
                                            <p:strVal val="#ppt_x"/>
                                          </p:val>
                                        </p:tav>
                                      </p:tavLst>
                                    </p:anim>
                                    <p:anim calcmode="lin" valueType="num">
                                      <p:cBhvr>
                                        <p:cTn id="46" dur="500" fill="hold"/>
                                        <p:tgtEl>
                                          <p:spTgt spid="50"/>
                                        </p:tgtEl>
                                        <p:attrNameLst>
                                          <p:attrName>ppt_y</p:attrName>
                                        </p:attrNameLst>
                                      </p:cBhvr>
                                      <p:tavLst>
                                        <p:tav tm="0">
                                          <p:val>
                                            <p:strVal val="#ppt_y-#ppt_h/2"/>
                                          </p:val>
                                        </p:tav>
                                        <p:tav tm="100000">
                                          <p:val>
                                            <p:strVal val="#ppt_y"/>
                                          </p:val>
                                        </p:tav>
                                      </p:tavLst>
                                    </p:anim>
                                    <p:anim calcmode="lin" valueType="num">
                                      <p:cBhvr>
                                        <p:cTn id="47" dur="500" fill="hold"/>
                                        <p:tgtEl>
                                          <p:spTgt spid="50"/>
                                        </p:tgtEl>
                                        <p:attrNameLst>
                                          <p:attrName>ppt_w</p:attrName>
                                        </p:attrNameLst>
                                      </p:cBhvr>
                                      <p:tavLst>
                                        <p:tav tm="0">
                                          <p:val>
                                            <p:strVal val="#ppt_w"/>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childTnLst>
                                </p:cTn>
                              </p:par>
                              <p:par>
                                <p:cTn id="49" presetID="17" presetClass="entr" presetSubtype="8"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p:cTn id="51" dur="500" fill="hold"/>
                                        <p:tgtEl>
                                          <p:spTgt spid="11"/>
                                        </p:tgtEl>
                                        <p:attrNameLst>
                                          <p:attrName>ppt_x</p:attrName>
                                        </p:attrNameLst>
                                      </p:cBhvr>
                                      <p:tavLst>
                                        <p:tav tm="0">
                                          <p:val>
                                            <p:strVal val="#ppt_x-#ppt_w/2"/>
                                          </p:val>
                                        </p:tav>
                                        <p:tav tm="100000">
                                          <p:val>
                                            <p:strVal val="#ppt_x"/>
                                          </p:val>
                                        </p:tav>
                                      </p:tavLst>
                                    </p:anim>
                                    <p:anim calcmode="lin" valueType="num">
                                      <p:cBhvr>
                                        <p:cTn id="52" dur="500" fill="hold"/>
                                        <p:tgtEl>
                                          <p:spTgt spid="11"/>
                                        </p:tgtEl>
                                        <p:attrNameLst>
                                          <p:attrName>ppt_y</p:attrName>
                                        </p:attrNameLst>
                                      </p:cBhvr>
                                      <p:tavLst>
                                        <p:tav tm="0">
                                          <p:val>
                                            <p:strVal val="#ppt_y"/>
                                          </p:val>
                                        </p:tav>
                                        <p:tav tm="100000">
                                          <p:val>
                                            <p:strVal val="#ppt_y"/>
                                          </p:val>
                                        </p:tav>
                                      </p:tavLst>
                                    </p:anim>
                                    <p:anim calcmode="lin" valueType="num">
                                      <p:cBhvr>
                                        <p:cTn id="53" dur="500" fill="hold"/>
                                        <p:tgtEl>
                                          <p:spTgt spid="11"/>
                                        </p:tgtEl>
                                        <p:attrNameLst>
                                          <p:attrName>ppt_w</p:attrName>
                                        </p:attrNameLst>
                                      </p:cBhvr>
                                      <p:tavLst>
                                        <p:tav tm="0">
                                          <p:val>
                                            <p:fltVal val="0"/>
                                          </p:val>
                                        </p:tav>
                                        <p:tav tm="100000">
                                          <p:val>
                                            <p:strVal val="#ppt_w"/>
                                          </p:val>
                                        </p:tav>
                                      </p:tavLst>
                                    </p:anim>
                                    <p:anim calcmode="lin" valueType="num">
                                      <p:cBhvr>
                                        <p:cTn id="54" dur="500" fill="hold"/>
                                        <p:tgtEl>
                                          <p:spTgt spid="11"/>
                                        </p:tgtEl>
                                        <p:attrNameLst>
                                          <p:attrName>ppt_h</p:attrName>
                                        </p:attrNameLst>
                                      </p:cBhvr>
                                      <p:tavLst>
                                        <p:tav tm="0">
                                          <p:val>
                                            <p:strVal val="#ppt_h"/>
                                          </p:val>
                                        </p:tav>
                                        <p:tav tm="100000">
                                          <p:val>
                                            <p:strVal val="#ppt_h"/>
                                          </p:val>
                                        </p:tav>
                                      </p:tavLst>
                                    </p:anim>
                                  </p:childTnLst>
                                </p:cTn>
                              </p:par>
                              <p:par>
                                <p:cTn id="55" presetID="17" presetClass="entr" presetSubtype="8" fill="hold" nodeType="withEffect">
                                  <p:stCondLst>
                                    <p:cond delay="0"/>
                                  </p:stCondLst>
                                  <p:childTnLst>
                                    <p:set>
                                      <p:cBhvr>
                                        <p:cTn id="56" dur="1" fill="hold">
                                          <p:stCondLst>
                                            <p:cond delay="0"/>
                                          </p:stCondLst>
                                        </p:cTn>
                                        <p:tgtEl>
                                          <p:spTgt spid="38"/>
                                        </p:tgtEl>
                                        <p:attrNameLst>
                                          <p:attrName>style.visibility</p:attrName>
                                        </p:attrNameLst>
                                      </p:cBhvr>
                                      <p:to>
                                        <p:strVal val="visible"/>
                                      </p:to>
                                    </p:set>
                                    <p:anim calcmode="lin" valueType="num">
                                      <p:cBhvr>
                                        <p:cTn id="57" dur="750" fill="hold"/>
                                        <p:tgtEl>
                                          <p:spTgt spid="38"/>
                                        </p:tgtEl>
                                        <p:attrNameLst>
                                          <p:attrName>ppt_x</p:attrName>
                                        </p:attrNameLst>
                                      </p:cBhvr>
                                      <p:tavLst>
                                        <p:tav tm="0">
                                          <p:val>
                                            <p:strVal val="#ppt_x-#ppt_w/2"/>
                                          </p:val>
                                        </p:tav>
                                        <p:tav tm="100000">
                                          <p:val>
                                            <p:strVal val="#ppt_x"/>
                                          </p:val>
                                        </p:tav>
                                      </p:tavLst>
                                    </p:anim>
                                    <p:anim calcmode="lin" valueType="num">
                                      <p:cBhvr>
                                        <p:cTn id="58" dur="750" fill="hold"/>
                                        <p:tgtEl>
                                          <p:spTgt spid="38"/>
                                        </p:tgtEl>
                                        <p:attrNameLst>
                                          <p:attrName>ppt_y</p:attrName>
                                        </p:attrNameLst>
                                      </p:cBhvr>
                                      <p:tavLst>
                                        <p:tav tm="0">
                                          <p:val>
                                            <p:strVal val="#ppt_y"/>
                                          </p:val>
                                        </p:tav>
                                        <p:tav tm="100000">
                                          <p:val>
                                            <p:strVal val="#ppt_y"/>
                                          </p:val>
                                        </p:tav>
                                      </p:tavLst>
                                    </p:anim>
                                    <p:anim calcmode="lin" valueType="num">
                                      <p:cBhvr>
                                        <p:cTn id="59" dur="750" fill="hold"/>
                                        <p:tgtEl>
                                          <p:spTgt spid="38"/>
                                        </p:tgtEl>
                                        <p:attrNameLst>
                                          <p:attrName>ppt_w</p:attrName>
                                        </p:attrNameLst>
                                      </p:cBhvr>
                                      <p:tavLst>
                                        <p:tav tm="0">
                                          <p:val>
                                            <p:fltVal val="0"/>
                                          </p:val>
                                        </p:tav>
                                        <p:tav tm="100000">
                                          <p:val>
                                            <p:strVal val="#ppt_w"/>
                                          </p:val>
                                        </p:tav>
                                      </p:tavLst>
                                    </p:anim>
                                    <p:anim calcmode="lin" valueType="num">
                                      <p:cBhvr>
                                        <p:cTn id="60" dur="750" fill="hold"/>
                                        <p:tgtEl>
                                          <p:spTgt spid="38"/>
                                        </p:tgtEl>
                                        <p:attrNameLst>
                                          <p:attrName>ppt_h</p:attrName>
                                        </p:attrNameLst>
                                      </p:cBhvr>
                                      <p:tavLst>
                                        <p:tav tm="0">
                                          <p:val>
                                            <p:strVal val="#ppt_h"/>
                                          </p:val>
                                        </p:tav>
                                        <p:tav tm="100000">
                                          <p:val>
                                            <p:strVal val="#ppt_h"/>
                                          </p:val>
                                        </p:tav>
                                      </p:tavLst>
                                    </p:anim>
                                  </p:childTnLst>
                                </p:cTn>
                              </p:par>
                            </p:childTnLst>
                          </p:cTn>
                        </p:par>
                        <p:par>
                          <p:cTn id="61" fill="hold">
                            <p:stCondLst>
                              <p:cond delay="2250"/>
                            </p:stCondLst>
                            <p:childTnLst>
                              <p:par>
                                <p:cTn id="62" presetID="17" presetClass="entr" presetSubtype="1" fill="hold" grpId="0" nodeType="afterEffect">
                                  <p:stCondLst>
                                    <p:cond delay="0"/>
                                  </p:stCondLst>
                                  <p:childTnLst>
                                    <p:set>
                                      <p:cBhvr>
                                        <p:cTn id="63" dur="1" fill="hold">
                                          <p:stCondLst>
                                            <p:cond delay="0"/>
                                          </p:stCondLst>
                                        </p:cTn>
                                        <p:tgtEl>
                                          <p:spTgt spid="51"/>
                                        </p:tgtEl>
                                        <p:attrNameLst>
                                          <p:attrName>style.visibility</p:attrName>
                                        </p:attrNameLst>
                                      </p:cBhvr>
                                      <p:to>
                                        <p:strVal val="visible"/>
                                      </p:to>
                                    </p:set>
                                    <p:anim calcmode="lin" valueType="num">
                                      <p:cBhvr>
                                        <p:cTn id="64" dur="500" fill="hold"/>
                                        <p:tgtEl>
                                          <p:spTgt spid="51"/>
                                        </p:tgtEl>
                                        <p:attrNameLst>
                                          <p:attrName>ppt_x</p:attrName>
                                        </p:attrNameLst>
                                      </p:cBhvr>
                                      <p:tavLst>
                                        <p:tav tm="0">
                                          <p:val>
                                            <p:strVal val="#ppt_x"/>
                                          </p:val>
                                        </p:tav>
                                        <p:tav tm="100000">
                                          <p:val>
                                            <p:strVal val="#ppt_x"/>
                                          </p:val>
                                        </p:tav>
                                      </p:tavLst>
                                    </p:anim>
                                    <p:anim calcmode="lin" valueType="num">
                                      <p:cBhvr>
                                        <p:cTn id="65" dur="500" fill="hold"/>
                                        <p:tgtEl>
                                          <p:spTgt spid="51"/>
                                        </p:tgtEl>
                                        <p:attrNameLst>
                                          <p:attrName>ppt_y</p:attrName>
                                        </p:attrNameLst>
                                      </p:cBhvr>
                                      <p:tavLst>
                                        <p:tav tm="0">
                                          <p:val>
                                            <p:strVal val="#ppt_y-#ppt_h/2"/>
                                          </p:val>
                                        </p:tav>
                                        <p:tav tm="100000">
                                          <p:val>
                                            <p:strVal val="#ppt_y"/>
                                          </p:val>
                                        </p:tav>
                                      </p:tavLst>
                                    </p:anim>
                                    <p:anim calcmode="lin" valueType="num">
                                      <p:cBhvr>
                                        <p:cTn id="66" dur="500" fill="hold"/>
                                        <p:tgtEl>
                                          <p:spTgt spid="51"/>
                                        </p:tgtEl>
                                        <p:attrNameLst>
                                          <p:attrName>ppt_w</p:attrName>
                                        </p:attrNameLst>
                                      </p:cBhvr>
                                      <p:tavLst>
                                        <p:tav tm="0">
                                          <p:val>
                                            <p:strVal val="#ppt_w"/>
                                          </p:val>
                                        </p:tav>
                                        <p:tav tm="100000">
                                          <p:val>
                                            <p:strVal val="#ppt_w"/>
                                          </p:val>
                                        </p:tav>
                                      </p:tavLst>
                                    </p:anim>
                                    <p:anim calcmode="lin" valueType="num">
                                      <p:cBhvr>
                                        <p:cTn id="67" dur="500" fill="hold"/>
                                        <p:tgtEl>
                                          <p:spTgt spid="51"/>
                                        </p:tgtEl>
                                        <p:attrNameLst>
                                          <p:attrName>ppt_h</p:attrName>
                                        </p:attrNameLst>
                                      </p:cBhvr>
                                      <p:tavLst>
                                        <p:tav tm="0">
                                          <p:val>
                                            <p:fltVal val="0"/>
                                          </p:val>
                                        </p:tav>
                                        <p:tav tm="100000">
                                          <p:val>
                                            <p:strVal val="#ppt_h"/>
                                          </p:val>
                                        </p:tav>
                                      </p:tavLst>
                                    </p:anim>
                                  </p:childTnLst>
                                </p:cTn>
                              </p:par>
                              <p:par>
                                <p:cTn id="68" presetID="17" presetClass="entr" presetSubtype="1" fill="hold" nodeType="withEffect">
                                  <p:stCondLst>
                                    <p:cond delay="0"/>
                                  </p:stCondLst>
                                  <p:childTnLst>
                                    <p:set>
                                      <p:cBhvr>
                                        <p:cTn id="69" dur="1" fill="hold">
                                          <p:stCondLst>
                                            <p:cond delay="0"/>
                                          </p:stCondLst>
                                        </p:cTn>
                                        <p:tgtEl>
                                          <p:spTgt spid="55"/>
                                        </p:tgtEl>
                                        <p:attrNameLst>
                                          <p:attrName>style.visibility</p:attrName>
                                        </p:attrNameLst>
                                      </p:cBhvr>
                                      <p:to>
                                        <p:strVal val="visible"/>
                                      </p:to>
                                    </p:set>
                                    <p:anim calcmode="lin" valueType="num">
                                      <p:cBhvr>
                                        <p:cTn id="70" dur="500" fill="hold"/>
                                        <p:tgtEl>
                                          <p:spTgt spid="55"/>
                                        </p:tgtEl>
                                        <p:attrNameLst>
                                          <p:attrName>ppt_x</p:attrName>
                                        </p:attrNameLst>
                                      </p:cBhvr>
                                      <p:tavLst>
                                        <p:tav tm="0">
                                          <p:val>
                                            <p:strVal val="#ppt_x"/>
                                          </p:val>
                                        </p:tav>
                                        <p:tav tm="100000">
                                          <p:val>
                                            <p:strVal val="#ppt_x"/>
                                          </p:val>
                                        </p:tav>
                                      </p:tavLst>
                                    </p:anim>
                                    <p:anim calcmode="lin" valueType="num">
                                      <p:cBhvr>
                                        <p:cTn id="71" dur="500" fill="hold"/>
                                        <p:tgtEl>
                                          <p:spTgt spid="55"/>
                                        </p:tgtEl>
                                        <p:attrNameLst>
                                          <p:attrName>ppt_y</p:attrName>
                                        </p:attrNameLst>
                                      </p:cBhvr>
                                      <p:tavLst>
                                        <p:tav tm="0">
                                          <p:val>
                                            <p:strVal val="#ppt_y-#ppt_h/2"/>
                                          </p:val>
                                        </p:tav>
                                        <p:tav tm="100000">
                                          <p:val>
                                            <p:strVal val="#ppt_y"/>
                                          </p:val>
                                        </p:tav>
                                      </p:tavLst>
                                    </p:anim>
                                    <p:anim calcmode="lin" valueType="num">
                                      <p:cBhvr>
                                        <p:cTn id="72" dur="500" fill="hold"/>
                                        <p:tgtEl>
                                          <p:spTgt spid="55"/>
                                        </p:tgtEl>
                                        <p:attrNameLst>
                                          <p:attrName>ppt_w</p:attrName>
                                        </p:attrNameLst>
                                      </p:cBhvr>
                                      <p:tavLst>
                                        <p:tav tm="0">
                                          <p:val>
                                            <p:strVal val="#ppt_w"/>
                                          </p:val>
                                        </p:tav>
                                        <p:tav tm="100000">
                                          <p:val>
                                            <p:strVal val="#ppt_w"/>
                                          </p:val>
                                        </p:tav>
                                      </p:tavLst>
                                    </p:anim>
                                    <p:anim calcmode="lin" valueType="num">
                                      <p:cBhvr>
                                        <p:cTn id="73" dur="500" fill="hold"/>
                                        <p:tgtEl>
                                          <p:spTgt spid="55"/>
                                        </p:tgtEl>
                                        <p:attrNameLst>
                                          <p:attrName>ppt_h</p:attrName>
                                        </p:attrNameLst>
                                      </p:cBhvr>
                                      <p:tavLst>
                                        <p:tav tm="0">
                                          <p:val>
                                            <p:fltVal val="0"/>
                                          </p:val>
                                        </p:tav>
                                        <p:tav tm="100000">
                                          <p:val>
                                            <p:strVal val="#ppt_h"/>
                                          </p:val>
                                        </p:tav>
                                      </p:tavLst>
                                    </p:anim>
                                  </p:childTnLst>
                                </p:cTn>
                              </p:par>
                              <p:par>
                                <p:cTn id="74" presetID="17" presetClass="entr" presetSubtype="8" fill="hold" grpId="0" nodeType="withEffect">
                                  <p:stCondLst>
                                    <p:cond delay="0"/>
                                  </p:stCondLst>
                                  <p:childTnLst>
                                    <p:set>
                                      <p:cBhvr>
                                        <p:cTn id="75" dur="1" fill="hold">
                                          <p:stCondLst>
                                            <p:cond delay="0"/>
                                          </p:stCondLst>
                                        </p:cTn>
                                        <p:tgtEl>
                                          <p:spTgt spid="43"/>
                                        </p:tgtEl>
                                        <p:attrNameLst>
                                          <p:attrName>style.visibility</p:attrName>
                                        </p:attrNameLst>
                                      </p:cBhvr>
                                      <p:to>
                                        <p:strVal val="visible"/>
                                      </p:to>
                                    </p:set>
                                    <p:anim calcmode="lin" valueType="num">
                                      <p:cBhvr>
                                        <p:cTn id="76" dur="500" fill="hold"/>
                                        <p:tgtEl>
                                          <p:spTgt spid="43"/>
                                        </p:tgtEl>
                                        <p:attrNameLst>
                                          <p:attrName>ppt_x</p:attrName>
                                        </p:attrNameLst>
                                      </p:cBhvr>
                                      <p:tavLst>
                                        <p:tav tm="0">
                                          <p:val>
                                            <p:strVal val="#ppt_x-#ppt_w/2"/>
                                          </p:val>
                                        </p:tav>
                                        <p:tav tm="100000">
                                          <p:val>
                                            <p:strVal val="#ppt_x"/>
                                          </p:val>
                                        </p:tav>
                                      </p:tavLst>
                                    </p:anim>
                                    <p:anim calcmode="lin" valueType="num">
                                      <p:cBhvr>
                                        <p:cTn id="77" dur="500" fill="hold"/>
                                        <p:tgtEl>
                                          <p:spTgt spid="43"/>
                                        </p:tgtEl>
                                        <p:attrNameLst>
                                          <p:attrName>ppt_y</p:attrName>
                                        </p:attrNameLst>
                                      </p:cBhvr>
                                      <p:tavLst>
                                        <p:tav tm="0">
                                          <p:val>
                                            <p:strVal val="#ppt_y"/>
                                          </p:val>
                                        </p:tav>
                                        <p:tav tm="100000">
                                          <p:val>
                                            <p:strVal val="#ppt_y"/>
                                          </p:val>
                                        </p:tav>
                                      </p:tavLst>
                                    </p:anim>
                                    <p:anim calcmode="lin" valueType="num">
                                      <p:cBhvr>
                                        <p:cTn id="78" dur="500" fill="hold"/>
                                        <p:tgtEl>
                                          <p:spTgt spid="43"/>
                                        </p:tgtEl>
                                        <p:attrNameLst>
                                          <p:attrName>ppt_w</p:attrName>
                                        </p:attrNameLst>
                                      </p:cBhvr>
                                      <p:tavLst>
                                        <p:tav tm="0">
                                          <p:val>
                                            <p:fltVal val="0"/>
                                          </p:val>
                                        </p:tav>
                                        <p:tav tm="100000">
                                          <p:val>
                                            <p:strVal val="#ppt_w"/>
                                          </p:val>
                                        </p:tav>
                                      </p:tavLst>
                                    </p:anim>
                                    <p:anim calcmode="lin" valueType="num">
                                      <p:cBhvr>
                                        <p:cTn id="79" dur="500" fill="hold"/>
                                        <p:tgtEl>
                                          <p:spTgt spid="43"/>
                                        </p:tgtEl>
                                        <p:attrNameLst>
                                          <p:attrName>ppt_h</p:attrName>
                                        </p:attrNameLst>
                                      </p:cBhvr>
                                      <p:tavLst>
                                        <p:tav tm="0">
                                          <p:val>
                                            <p:strVal val="#ppt_h"/>
                                          </p:val>
                                        </p:tav>
                                        <p:tav tm="100000">
                                          <p:val>
                                            <p:strVal val="#ppt_h"/>
                                          </p:val>
                                        </p:tav>
                                      </p:tavLst>
                                    </p:anim>
                                  </p:childTnLst>
                                </p:cTn>
                              </p:par>
                              <p:par>
                                <p:cTn id="80" presetID="17" presetClass="entr" presetSubtype="8" fill="hold" nodeType="withEffect">
                                  <p:stCondLst>
                                    <p:cond delay="0"/>
                                  </p:stCondLst>
                                  <p:childTnLst>
                                    <p:set>
                                      <p:cBhvr>
                                        <p:cTn id="81" dur="1" fill="hold">
                                          <p:stCondLst>
                                            <p:cond delay="0"/>
                                          </p:stCondLst>
                                        </p:cTn>
                                        <p:tgtEl>
                                          <p:spTgt spid="39"/>
                                        </p:tgtEl>
                                        <p:attrNameLst>
                                          <p:attrName>style.visibility</p:attrName>
                                        </p:attrNameLst>
                                      </p:cBhvr>
                                      <p:to>
                                        <p:strVal val="visible"/>
                                      </p:to>
                                    </p:set>
                                    <p:anim calcmode="lin" valueType="num">
                                      <p:cBhvr>
                                        <p:cTn id="82" dur="750" fill="hold"/>
                                        <p:tgtEl>
                                          <p:spTgt spid="39"/>
                                        </p:tgtEl>
                                        <p:attrNameLst>
                                          <p:attrName>ppt_x</p:attrName>
                                        </p:attrNameLst>
                                      </p:cBhvr>
                                      <p:tavLst>
                                        <p:tav tm="0">
                                          <p:val>
                                            <p:strVal val="#ppt_x-#ppt_w/2"/>
                                          </p:val>
                                        </p:tav>
                                        <p:tav tm="100000">
                                          <p:val>
                                            <p:strVal val="#ppt_x"/>
                                          </p:val>
                                        </p:tav>
                                      </p:tavLst>
                                    </p:anim>
                                    <p:anim calcmode="lin" valueType="num">
                                      <p:cBhvr>
                                        <p:cTn id="83" dur="750" fill="hold"/>
                                        <p:tgtEl>
                                          <p:spTgt spid="39"/>
                                        </p:tgtEl>
                                        <p:attrNameLst>
                                          <p:attrName>ppt_y</p:attrName>
                                        </p:attrNameLst>
                                      </p:cBhvr>
                                      <p:tavLst>
                                        <p:tav tm="0">
                                          <p:val>
                                            <p:strVal val="#ppt_y"/>
                                          </p:val>
                                        </p:tav>
                                        <p:tav tm="100000">
                                          <p:val>
                                            <p:strVal val="#ppt_y"/>
                                          </p:val>
                                        </p:tav>
                                      </p:tavLst>
                                    </p:anim>
                                    <p:anim calcmode="lin" valueType="num">
                                      <p:cBhvr>
                                        <p:cTn id="84" dur="750" fill="hold"/>
                                        <p:tgtEl>
                                          <p:spTgt spid="39"/>
                                        </p:tgtEl>
                                        <p:attrNameLst>
                                          <p:attrName>ppt_w</p:attrName>
                                        </p:attrNameLst>
                                      </p:cBhvr>
                                      <p:tavLst>
                                        <p:tav tm="0">
                                          <p:val>
                                            <p:fltVal val="0"/>
                                          </p:val>
                                        </p:tav>
                                        <p:tav tm="100000">
                                          <p:val>
                                            <p:strVal val="#ppt_w"/>
                                          </p:val>
                                        </p:tav>
                                      </p:tavLst>
                                    </p:anim>
                                    <p:anim calcmode="lin" valueType="num">
                                      <p:cBhvr>
                                        <p:cTn id="85" dur="750" fill="hold"/>
                                        <p:tgtEl>
                                          <p:spTgt spid="39"/>
                                        </p:tgtEl>
                                        <p:attrNameLst>
                                          <p:attrName>ppt_h</p:attrName>
                                        </p:attrNameLst>
                                      </p:cBhvr>
                                      <p:tavLst>
                                        <p:tav tm="0">
                                          <p:val>
                                            <p:strVal val="#ppt_h"/>
                                          </p:val>
                                        </p:tav>
                                        <p:tav tm="100000">
                                          <p:val>
                                            <p:strVal val="#ppt_h"/>
                                          </p:val>
                                        </p:tav>
                                      </p:tavLst>
                                    </p:anim>
                                  </p:childTnLst>
                                </p:cTn>
                              </p:par>
                            </p:childTnLst>
                          </p:cTn>
                        </p:par>
                        <p:par>
                          <p:cTn id="86" fill="hold">
                            <p:stCondLst>
                              <p:cond delay="3000"/>
                            </p:stCondLst>
                            <p:childTnLst>
                              <p:par>
                                <p:cTn id="87" presetID="17" presetClass="entr" presetSubtype="1" fill="hold" grpId="0" nodeType="afterEffect">
                                  <p:stCondLst>
                                    <p:cond delay="0"/>
                                  </p:stCondLst>
                                  <p:childTnLst>
                                    <p:set>
                                      <p:cBhvr>
                                        <p:cTn id="88" dur="1" fill="hold">
                                          <p:stCondLst>
                                            <p:cond delay="0"/>
                                          </p:stCondLst>
                                        </p:cTn>
                                        <p:tgtEl>
                                          <p:spTgt spid="56"/>
                                        </p:tgtEl>
                                        <p:attrNameLst>
                                          <p:attrName>style.visibility</p:attrName>
                                        </p:attrNameLst>
                                      </p:cBhvr>
                                      <p:to>
                                        <p:strVal val="visible"/>
                                      </p:to>
                                    </p:set>
                                    <p:anim calcmode="lin" valueType="num">
                                      <p:cBhvr>
                                        <p:cTn id="89" dur="500" fill="hold"/>
                                        <p:tgtEl>
                                          <p:spTgt spid="56"/>
                                        </p:tgtEl>
                                        <p:attrNameLst>
                                          <p:attrName>ppt_x</p:attrName>
                                        </p:attrNameLst>
                                      </p:cBhvr>
                                      <p:tavLst>
                                        <p:tav tm="0">
                                          <p:val>
                                            <p:strVal val="#ppt_x"/>
                                          </p:val>
                                        </p:tav>
                                        <p:tav tm="100000">
                                          <p:val>
                                            <p:strVal val="#ppt_x"/>
                                          </p:val>
                                        </p:tav>
                                      </p:tavLst>
                                    </p:anim>
                                    <p:anim calcmode="lin" valueType="num">
                                      <p:cBhvr>
                                        <p:cTn id="90" dur="500" fill="hold"/>
                                        <p:tgtEl>
                                          <p:spTgt spid="56"/>
                                        </p:tgtEl>
                                        <p:attrNameLst>
                                          <p:attrName>ppt_y</p:attrName>
                                        </p:attrNameLst>
                                      </p:cBhvr>
                                      <p:tavLst>
                                        <p:tav tm="0">
                                          <p:val>
                                            <p:strVal val="#ppt_y-#ppt_h/2"/>
                                          </p:val>
                                        </p:tav>
                                        <p:tav tm="100000">
                                          <p:val>
                                            <p:strVal val="#ppt_y"/>
                                          </p:val>
                                        </p:tav>
                                      </p:tavLst>
                                    </p:anim>
                                    <p:anim calcmode="lin" valueType="num">
                                      <p:cBhvr>
                                        <p:cTn id="91" dur="500" fill="hold"/>
                                        <p:tgtEl>
                                          <p:spTgt spid="56"/>
                                        </p:tgtEl>
                                        <p:attrNameLst>
                                          <p:attrName>ppt_w</p:attrName>
                                        </p:attrNameLst>
                                      </p:cBhvr>
                                      <p:tavLst>
                                        <p:tav tm="0">
                                          <p:val>
                                            <p:strVal val="#ppt_w"/>
                                          </p:val>
                                        </p:tav>
                                        <p:tav tm="100000">
                                          <p:val>
                                            <p:strVal val="#ppt_w"/>
                                          </p:val>
                                        </p:tav>
                                      </p:tavLst>
                                    </p:anim>
                                    <p:anim calcmode="lin" valueType="num">
                                      <p:cBhvr>
                                        <p:cTn id="92" dur="500" fill="hold"/>
                                        <p:tgtEl>
                                          <p:spTgt spid="56"/>
                                        </p:tgtEl>
                                        <p:attrNameLst>
                                          <p:attrName>ppt_h</p:attrName>
                                        </p:attrNameLst>
                                      </p:cBhvr>
                                      <p:tavLst>
                                        <p:tav tm="0">
                                          <p:val>
                                            <p:fltVal val="0"/>
                                          </p:val>
                                        </p:tav>
                                        <p:tav tm="100000">
                                          <p:val>
                                            <p:strVal val="#ppt_h"/>
                                          </p:val>
                                        </p:tav>
                                      </p:tavLst>
                                    </p:anim>
                                  </p:childTnLst>
                                </p:cTn>
                              </p:par>
                              <p:par>
                                <p:cTn id="93" presetID="17" presetClass="entr" presetSubtype="1" fill="hold" nodeType="withEffect">
                                  <p:stCondLst>
                                    <p:cond delay="0"/>
                                  </p:stCondLst>
                                  <p:childTnLst>
                                    <p:set>
                                      <p:cBhvr>
                                        <p:cTn id="94" dur="1" fill="hold">
                                          <p:stCondLst>
                                            <p:cond delay="0"/>
                                          </p:stCondLst>
                                        </p:cTn>
                                        <p:tgtEl>
                                          <p:spTgt spid="61"/>
                                        </p:tgtEl>
                                        <p:attrNameLst>
                                          <p:attrName>style.visibility</p:attrName>
                                        </p:attrNameLst>
                                      </p:cBhvr>
                                      <p:to>
                                        <p:strVal val="visible"/>
                                      </p:to>
                                    </p:set>
                                    <p:anim calcmode="lin" valueType="num">
                                      <p:cBhvr>
                                        <p:cTn id="95" dur="500" fill="hold"/>
                                        <p:tgtEl>
                                          <p:spTgt spid="61"/>
                                        </p:tgtEl>
                                        <p:attrNameLst>
                                          <p:attrName>ppt_x</p:attrName>
                                        </p:attrNameLst>
                                      </p:cBhvr>
                                      <p:tavLst>
                                        <p:tav tm="0">
                                          <p:val>
                                            <p:strVal val="#ppt_x"/>
                                          </p:val>
                                        </p:tav>
                                        <p:tav tm="100000">
                                          <p:val>
                                            <p:strVal val="#ppt_x"/>
                                          </p:val>
                                        </p:tav>
                                      </p:tavLst>
                                    </p:anim>
                                    <p:anim calcmode="lin" valueType="num">
                                      <p:cBhvr>
                                        <p:cTn id="96" dur="500" fill="hold"/>
                                        <p:tgtEl>
                                          <p:spTgt spid="61"/>
                                        </p:tgtEl>
                                        <p:attrNameLst>
                                          <p:attrName>ppt_y</p:attrName>
                                        </p:attrNameLst>
                                      </p:cBhvr>
                                      <p:tavLst>
                                        <p:tav tm="0">
                                          <p:val>
                                            <p:strVal val="#ppt_y-#ppt_h/2"/>
                                          </p:val>
                                        </p:tav>
                                        <p:tav tm="100000">
                                          <p:val>
                                            <p:strVal val="#ppt_y"/>
                                          </p:val>
                                        </p:tav>
                                      </p:tavLst>
                                    </p:anim>
                                    <p:anim calcmode="lin" valueType="num">
                                      <p:cBhvr>
                                        <p:cTn id="97" dur="500" fill="hold"/>
                                        <p:tgtEl>
                                          <p:spTgt spid="61"/>
                                        </p:tgtEl>
                                        <p:attrNameLst>
                                          <p:attrName>ppt_w</p:attrName>
                                        </p:attrNameLst>
                                      </p:cBhvr>
                                      <p:tavLst>
                                        <p:tav tm="0">
                                          <p:val>
                                            <p:strVal val="#ppt_w"/>
                                          </p:val>
                                        </p:tav>
                                        <p:tav tm="100000">
                                          <p:val>
                                            <p:strVal val="#ppt_w"/>
                                          </p:val>
                                        </p:tav>
                                      </p:tavLst>
                                    </p:anim>
                                    <p:anim calcmode="lin" valueType="num">
                                      <p:cBhvr>
                                        <p:cTn id="98" dur="500" fill="hold"/>
                                        <p:tgtEl>
                                          <p:spTgt spid="61"/>
                                        </p:tgtEl>
                                        <p:attrNameLst>
                                          <p:attrName>ppt_h</p:attrName>
                                        </p:attrNameLst>
                                      </p:cBhvr>
                                      <p:tavLst>
                                        <p:tav tm="0">
                                          <p:val>
                                            <p:fltVal val="0"/>
                                          </p:val>
                                        </p:tav>
                                        <p:tav tm="100000">
                                          <p:val>
                                            <p:strVal val="#ppt_h"/>
                                          </p:val>
                                        </p:tav>
                                      </p:tavLst>
                                    </p:anim>
                                  </p:childTnLst>
                                </p:cTn>
                              </p:par>
                              <p:par>
                                <p:cTn id="99" presetID="17" presetClass="entr" presetSubtype="8" fill="hold" grpId="0" nodeType="withEffect">
                                  <p:stCondLst>
                                    <p:cond delay="0"/>
                                  </p:stCondLst>
                                  <p:childTnLst>
                                    <p:set>
                                      <p:cBhvr>
                                        <p:cTn id="100" dur="1" fill="hold">
                                          <p:stCondLst>
                                            <p:cond delay="0"/>
                                          </p:stCondLst>
                                        </p:cTn>
                                        <p:tgtEl>
                                          <p:spTgt spid="47"/>
                                        </p:tgtEl>
                                        <p:attrNameLst>
                                          <p:attrName>style.visibility</p:attrName>
                                        </p:attrNameLst>
                                      </p:cBhvr>
                                      <p:to>
                                        <p:strVal val="visible"/>
                                      </p:to>
                                    </p:set>
                                    <p:anim calcmode="lin" valueType="num">
                                      <p:cBhvr>
                                        <p:cTn id="101" dur="500" fill="hold"/>
                                        <p:tgtEl>
                                          <p:spTgt spid="47"/>
                                        </p:tgtEl>
                                        <p:attrNameLst>
                                          <p:attrName>ppt_x</p:attrName>
                                        </p:attrNameLst>
                                      </p:cBhvr>
                                      <p:tavLst>
                                        <p:tav tm="0">
                                          <p:val>
                                            <p:strVal val="#ppt_x-#ppt_w/2"/>
                                          </p:val>
                                        </p:tav>
                                        <p:tav tm="100000">
                                          <p:val>
                                            <p:strVal val="#ppt_x"/>
                                          </p:val>
                                        </p:tav>
                                      </p:tavLst>
                                    </p:anim>
                                    <p:anim calcmode="lin" valueType="num">
                                      <p:cBhvr>
                                        <p:cTn id="102" dur="500" fill="hold"/>
                                        <p:tgtEl>
                                          <p:spTgt spid="47"/>
                                        </p:tgtEl>
                                        <p:attrNameLst>
                                          <p:attrName>ppt_y</p:attrName>
                                        </p:attrNameLst>
                                      </p:cBhvr>
                                      <p:tavLst>
                                        <p:tav tm="0">
                                          <p:val>
                                            <p:strVal val="#ppt_y"/>
                                          </p:val>
                                        </p:tav>
                                        <p:tav tm="100000">
                                          <p:val>
                                            <p:strVal val="#ppt_y"/>
                                          </p:val>
                                        </p:tav>
                                      </p:tavLst>
                                    </p:anim>
                                    <p:anim calcmode="lin" valueType="num">
                                      <p:cBhvr>
                                        <p:cTn id="103" dur="500" fill="hold"/>
                                        <p:tgtEl>
                                          <p:spTgt spid="47"/>
                                        </p:tgtEl>
                                        <p:attrNameLst>
                                          <p:attrName>ppt_w</p:attrName>
                                        </p:attrNameLst>
                                      </p:cBhvr>
                                      <p:tavLst>
                                        <p:tav tm="0">
                                          <p:val>
                                            <p:fltVal val="0"/>
                                          </p:val>
                                        </p:tav>
                                        <p:tav tm="100000">
                                          <p:val>
                                            <p:strVal val="#ppt_w"/>
                                          </p:val>
                                        </p:tav>
                                      </p:tavLst>
                                    </p:anim>
                                    <p:anim calcmode="lin" valueType="num">
                                      <p:cBhvr>
                                        <p:cTn id="104" dur="500" fill="hold"/>
                                        <p:tgtEl>
                                          <p:spTgt spid="47"/>
                                        </p:tgtEl>
                                        <p:attrNameLst>
                                          <p:attrName>ppt_h</p:attrName>
                                        </p:attrNameLst>
                                      </p:cBhvr>
                                      <p:tavLst>
                                        <p:tav tm="0">
                                          <p:val>
                                            <p:strVal val="#ppt_h"/>
                                          </p:val>
                                        </p:tav>
                                        <p:tav tm="100000">
                                          <p:val>
                                            <p:strVal val="#ppt_h"/>
                                          </p:val>
                                        </p:tav>
                                      </p:tavLst>
                                    </p:anim>
                                  </p:childTnLst>
                                </p:cTn>
                              </p:par>
                              <p:par>
                                <p:cTn id="105" presetID="17" presetClass="entr" presetSubtype="8" fill="hold" nodeType="withEffect">
                                  <p:stCondLst>
                                    <p:cond delay="0"/>
                                  </p:stCondLst>
                                  <p:childTnLst>
                                    <p:set>
                                      <p:cBhvr>
                                        <p:cTn id="106" dur="1" fill="hold">
                                          <p:stCondLst>
                                            <p:cond delay="0"/>
                                          </p:stCondLst>
                                        </p:cTn>
                                        <p:tgtEl>
                                          <p:spTgt spid="40"/>
                                        </p:tgtEl>
                                        <p:attrNameLst>
                                          <p:attrName>style.visibility</p:attrName>
                                        </p:attrNameLst>
                                      </p:cBhvr>
                                      <p:to>
                                        <p:strVal val="visible"/>
                                      </p:to>
                                    </p:set>
                                    <p:anim calcmode="lin" valueType="num">
                                      <p:cBhvr>
                                        <p:cTn id="107" dur="750" fill="hold"/>
                                        <p:tgtEl>
                                          <p:spTgt spid="40"/>
                                        </p:tgtEl>
                                        <p:attrNameLst>
                                          <p:attrName>ppt_x</p:attrName>
                                        </p:attrNameLst>
                                      </p:cBhvr>
                                      <p:tavLst>
                                        <p:tav tm="0">
                                          <p:val>
                                            <p:strVal val="#ppt_x-#ppt_w/2"/>
                                          </p:val>
                                        </p:tav>
                                        <p:tav tm="100000">
                                          <p:val>
                                            <p:strVal val="#ppt_x"/>
                                          </p:val>
                                        </p:tav>
                                      </p:tavLst>
                                    </p:anim>
                                    <p:anim calcmode="lin" valueType="num">
                                      <p:cBhvr>
                                        <p:cTn id="108" dur="750" fill="hold"/>
                                        <p:tgtEl>
                                          <p:spTgt spid="40"/>
                                        </p:tgtEl>
                                        <p:attrNameLst>
                                          <p:attrName>ppt_y</p:attrName>
                                        </p:attrNameLst>
                                      </p:cBhvr>
                                      <p:tavLst>
                                        <p:tav tm="0">
                                          <p:val>
                                            <p:strVal val="#ppt_y"/>
                                          </p:val>
                                        </p:tav>
                                        <p:tav tm="100000">
                                          <p:val>
                                            <p:strVal val="#ppt_y"/>
                                          </p:val>
                                        </p:tav>
                                      </p:tavLst>
                                    </p:anim>
                                    <p:anim calcmode="lin" valueType="num">
                                      <p:cBhvr>
                                        <p:cTn id="109" dur="750" fill="hold"/>
                                        <p:tgtEl>
                                          <p:spTgt spid="40"/>
                                        </p:tgtEl>
                                        <p:attrNameLst>
                                          <p:attrName>ppt_w</p:attrName>
                                        </p:attrNameLst>
                                      </p:cBhvr>
                                      <p:tavLst>
                                        <p:tav tm="0">
                                          <p:val>
                                            <p:fltVal val="0"/>
                                          </p:val>
                                        </p:tav>
                                        <p:tav tm="100000">
                                          <p:val>
                                            <p:strVal val="#ppt_w"/>
                                          </p:val>
                                        </p:tav>
                                      </p:tavLst>
                                    </p:anim>
                                    <p:anim calcmode="lin" valueType="num">
                                      <p:cBhvr>
                                        <p:cTn id="110" dur="750" fill="hold"/>
                                        <p:tgtEl>
                                          <p:spTgt spid="40"/>
                                        </p:tgtEl>
                                        <p:attrNameLst>
                                          <p:attrName>ppt_h</p:attrName>
                                        </p:attrNameLst>
                                      </p:cBhvr>
                                      <p:tavLst>
                                        <p:tav tm="0">
                                          <p:val>
                                            <p:strVal val="#ppt_h"/>
                                          </p:val>
                                        </p:tav>
                                        <p:tav tm="100000">
                                          <p:val>
                                            <p:strVal val="#ppt_h"/>
                                          </p:val>
                                        </p:tav>
                                      </p:tavLst>
                                    </p:anim>
                                  </p:childTnLst>
                                </p:cTn>
                              </p:par>
                            </p:childTnLst>
                          </p:cTn>
                        </p:par>
                        <p:par>
                          <p:cTn id="111" fill="hold">
                            <p:stCondLst>
                              <p:cond delay="3750"/>
                            </p:stCondLst>
                            <p:childTnLst>
                              <p:par>
                                <p:cTn id="112" presetID="17" presetClass="entr" presetSubtype="1" fill="hold" grpId="0" nodeType="afterEffect">
                                  <p:stCondLst>
                                    <p:cond delay="0"/>
                                  </p:stCondLst>
                                  <p:childTnLst>
                                    <p:set>
                                      <p:cBhvr>
                                        <p:cTn id="113" dur="1" fill="hold">
                                          <p:stCondLst>
                                            <p:cond delay="0"/>
                                          </p:stCondLst>
                                        </p:cTn>
                                        <p:tgtEl>
                                          <p:spTgt spid="62"/>
                                        </p:tgtEl>
                                        <p:attrNameLst>
                                          <p:attrName>style.visibility</p:attrName>
                                        </p:attrNameLst>
                                      </p:cBhvr>
                                      <p:to>
                                        <p:strVal val="visible"/>
                                      </p:to>
                                    </p:set>
                                    <p:anim calcmode="lin" valueType="num">
                                      <p:cBhvr>
                                        <p:cTn id="114" dur="500" fill="hold"/>
                                        <p:tgtEl>
                                          <p:spTgt spid="62"/>
                                        </p:tgtEl>
                                        <p:attrNameLst>
                                          <p:attrName>ppt_x</p:attrName>
                                        </p:attrNameLst>
                                      </p:cBhvr>
                                      <p:tavLst>
                                        <p:tav tm="0">
                                          <p:val>
                                            <p:strVal val="#ppt_x"/>
                                          </p:val>
                                        </p:tav>
                                        <p:tav tm="100000">
                                          <p:val>
                                            <p:strVal val="#ppt_x"/>
                                          </p:val>
                                        </p:tav>
                                      </p:tavLst>
                                    </p:anim>
                                    <p:anim calcmode="lin" valueType="num">
                                      <p:cBhvr>
                                        <p:cTn id="115" dur="500" fill="hold"/>
                                        <p:tgtEl>
                                          <p:spTgt spid="62"/>
                                        </p:tgtEl>
                                        <p:attrNameLst>
                                          <p:attrName>ppt_y</p:attrName>
                                        </p:attrNameLst>
                                      </p:cBhvr>
                                      <p:tavLst>
                                        <p:tav tm="0">
                                          <p:val>
                                            <p:strVal val="#ppt_y-#ppt_h/2"/>
                                          </p:val>
                                        </p:tav>
                                        <p:tav tm="100000">
                                          <p:val>
                                            <p:strVal val="#ppt_y"/>
                                          </p:val>
                                        </p:tav>
                                      </p:tavLst>
                                    </p:anim>
                                    <p:anim calcmode="lin" valueType="num">
                                      <p:cBhvr>
                                        <p:cTn id="116" dur="500" fill="hold"/>
                                        <p:tgtEl>
                                          <p:spTgt spid="62"/>
                                        </p:tgtEl>
                                        <p:attrNameLst>
                                          <p:attrName>ppt_w</p:attrName>
                                        </p:attrNameLst>
                                      </p:cBhvr>
                                      <p:tavLst>
                                        <p:tav tm="0">
                                          <p:val>
                                            <p:strVal val="#ppt_w"/>
                                          </p:val>
                                        </p:tav>
                                        <p:tav tm="100000">
                                          <p:val>
                                            <p:strVal val="#ppt_w"/>
                                          </p:val>
                                        </p:tav>
                                      </p:tavLst>
                                    </p:anim>
                                    <p:anim calcmode="lin" valueType="num">
                                      <p:cBhvr>
                                        <p:cTn id="117" dur="500" fill="hold"/>
                                        <p:tgtEl>
                                          <p:spTgt spid="62"/>
                                        </p:tgtEl>
                                        <p:attrNameLst>
                                          <p:attrName>ppt_h</p:attrName>
                                        </p:attrNameLst>
                                      </p:cBhvr>
                                      <p:tavLst>
                                        <p:tav tm="0">
                                          <p:val>
                                            <p:fltVal val="0"/>
                                          </p:val>
                                        </p:tav>
                                        <p:tav tm="100000">
                                          <p:val>
                                            <p:strVal val="#ppt_h"/>
                                          </p:val>
                                        </p:tav>
                                      </p:tavLst>
                                    </p:anim>
                                  </p:childTnLst>
                                </p:cTn>
                              </p:par>
                              <p:par>
                                <p:cTn id="118" presetID="17" presetClass="entr" presetSubtype="1" fill="hold" nodeType="withEffect">
                                  <p:stCondLst>
                                    <p:cond delay="0"/>
                                  </p:stCondLst>
                                  <p:childTnLst>
                                    <p:set>
                                      <p:cBhvr>
                                        <p:cTn id="119" dur="1" fill="hold">
                                          <p:stCondLst>
                                            <p:cond delay="0"/>
                                          </p:stCondLst>
                                        </p:cTn>
                                        <p:tgtEl>
                                          <p:spTgt spid="65"/>
                                        </p:tgtEl>
                                        <p:attrNameLst>
                                          <p:attrName>style.visibility</p:attrName>
                                        </p:attrNameLst>
                                      </p:cBhvr>
                                      <p:to>
                                        <p:strVal val="visible"/>
                                      </p:to>
                                    </p:set>
                                    <p:anim calcmode="lin" valueType="num">
                                      <p:cBhvr>
                                        <p:cTn id="120" dur="500" fill="hold"/>
                                        <p:tgtEl>
                                          <p:spTgt spid="65"/>
                                        </p:tgtEl>
                                        <p:attrNameLst>
                                          <p:attrName>ppt_x</p:attrName>
                                        </p:attrNameLst>
                                      </p:cBhvr>
                                      <p:tavLst>
                                        <p:tav tm="0">
                                          <p:val>
                                            <p:strVal val="#ppt_x"/>
                                          </p:val>
                                        </p:tav>
                                        <p:tav tm="100000">
                                          <p:val>
                                            <p:strVal val="#ppt_x"/>
                                          </p:val>
                                        </p:tav>
                                      </p:tavLst>
                                    </p:anim>
                                    <p:anim calcmode="lin" valueType="num">
                                      <p:cBhvr>
                                        <p:cTn id="121" dur="500" fill="hold"/>
                                        <p:tgtEl>
                                          <p:spTgt spid="65"/>
                                        </p:tgtEl>
                                        <p:attrNameLst>
                                          <p:attrName>ppt_y</p:attrName>
                                        </p:attrNameLst>
                                      </p:cBhvr>
                                      <p:tavLst>
                                        <p:tav tm="0">
                                          <p:val>
                                            <p:strVal val="#ppt_y-#ppt_h/2"/>
                                          </p:val>
                                        </p:tav>
                                        <p:tav tm="100000">
                                          <p:val>
                                            <p:strVal val="#ppt_y"/>
                                          </p:val>
                                        </p:tav>
                                      </p:tavLst>
                                    </p:anim>
                                    <p:anim calcmode="lin" valueType="num">
                                      <p:cBhvr>
                                        <p:cTn id="122" dur="500" fill="hold"/>
                                        <p:tgtEl>
                                          <p:spTgt spid="65"/>
                                        </p:tgtEl>
                                        <p:attrNameLst>
                                          <p:attrName>ppt_w</p:attrName>
                                        </p:attrNameLst>
                                      </p:cBhvr>
                                      <p:tavLst>
                                        <p:tav tm="0">
                                          <p:val>
                                            <p:strVal val="#ppt_w"/>
                                          </p:val>
                                        </p:tav>
                                        <p:tav tm="100000">
                                          <p:val>
                                            <p:strVal val="#ppt_w"/>
                                          </p:val>
                                        </p:tav>
                                      </p:tavLst>
                                    </p:anim>
                                    <p:anim calcmode="lin" valueType="num">
                                      <p:cBhvr>
                                        <p:cTn id="123" dur="500" fill="hold"/>
                                        <p:tgtEl>
                                          <p:spTgt spid="65"/>
                                        </p:tgtEl>
                                        <p:attrNameLst>
                                          <p:attrName>ppt_h</p:attrName>
                                        </p:attrNameLst>
                                      </p:cBhvr>
                                      <p:tavLst>
                                        <p:tav tm="0">
                                          <p:val>
                                            <p:fltVal val="0"/>
                                          </p:val>
                                        </p:tav>
                                        <p:tav tm="100000">
                                          <p:val>
                                            <p:strVal val="#ppt_h"/>
                                          </p:val>
                                        </p:tav>
                                      </p:tavLst>
                                    </p:anim>
                                  </p:childTnLst>
                                </p:cTn>
                              </p:par>
                              <p:par>
                                <p:cTn id="124" presetID="17" presetClass="entr" presetSubtype="8" fill="hold" grpId="0" nodeType="withEffect">
                                  <p:stCondLst>
                                    <p:cond delay="0"/>
                                  </p:stCondLst>
                                  <p:childTnLst>
                                    <p:set>
                                      <p:cBhvr>
                                        <p:cTn id="125" dur="1" fill="hold">
                                          <p:stCondLst>
                                            <p:cond delay="0"/>
                                          </p:stCondLst>
                                        </p:cTn>
                                        <p:tgtEl>
                                          <p:spTgt spid="57"/>
                                        </p:tgtEl>
                                        <p:attrNameLst>
                                          <p:attrName>style.visibility</p:attrName>
                                        </p:attrNameLst>
                                      </p:cBhvr>
                                      <p:to>
                                        <p:strVal val="visible"/>
                                      </p:to>
                                    </p:set>
                                    <p:anim calcmode="lin" valueType="num">
                                      <p:cBhvr>
                                        <p:cTn id="126" dur="500" fill="hold"/>
                                        <p:tgtEl>
                                          <p:spTgt spid="57"/>
                                        </p:tgtEl>
                                        <p:attrNameLst>
                                          <p:attrName>ppt_x</p:attrName>
                                        </p:attrNameLst>
                                      </p:cBhvr>
                                      <p:tavLst>
                                        <p:tav tm="0">
                                          <p:val>
                                            <p:strVal val="#ppt_x-#ppt_w/2"/>
                                          </p:val>
                                        </p:tav>
                                        <p:tav tm="100000">
                                          <p:val>
                                            <p:strVal val="#ppt_x"/>
                                          </p:val>
                                        </p:tav>
                                      </p:tavLst>
                                    </p:anim>
                                    <p:anim calcmode="lin" valueType="num">
                                      <p:cBhvr>
                                        <p:cTn id="127" dur="500" fill="hold"/>
                                        <p:tgtEl>
                                          <p:spTgt spid="57"/>
                                        </p:tgtEl>
                                        <p:attrNameLst>
                                          <p:attrName>ppt_y</p:attrName>
                                        </p:attrNameLst>
                                      </p:cBhvr>
                                      <p:tavLst>
                                        <p:tav tm="0">
                                          <p:val>
                                            <p:strVal val="#ppt_y"/>
                                          </p:val>
                                        </p:tav>
                                        <p:tav tm="100000">
                                          <p:val>
                                            <p:strVal val="#ppt_y"/>
                                          </p:val>
                                        </p:tav>
                                      </p:tavLst>
                                    </p:anim>
                                    <p:anim calcmode="lin" valueType="num">
                                      <p:cBhvr>
                                        <p:cTn id="128" dur="500" fill="hold"/>
                                        <p:tgtEl>
                                          <p:spTgt spid="57"/>
                                        </p:tgtEl>
                                        <p:attrNameLst>
                                          <p:attrName>ppt_w</p:attrName>
                                        </p:attrNameLst>
                                      </p:cBhvr>
                                      <p:tavLst>
                                        <p:tav tm="0">
                                          <p:val>
                                            <p:fltVal val="0"/>
                                          </p:val>
                                        </p:tav>
                                        <p:tav tm="100000">
                                          <p:val>
                                            <p:strVal val="#ppt_w"/>
                                          </p:val>
                                        </p:tav>
                                      </p:tavLst>
                                    </p:anim>
                                    <p:anim calcmode="lin" valueType="num">
                                      <p:cBhvr>
                                        <p:cTn id="129" dur="500" fill="hold"/>
                                        <p:tgtEl>
                                          <p:spTgt spid="57"/>
                                        </p:tgtEl>
                                        <p:attrNameLst>
                                          <p:attrName>ppt_h</p:attrName>
                                        </p:attrNameLst>
                                      </p:cBhvr>
                                      <p:tavLst>
                                        <p:tav tm="0">
                                          <p:val>
                                            <p:strVal val="#ppt_h"/>
                                          </p:val>
                                        </p:tav>
                                        <p:tav tm="100000">
                                          <p:val>
                                            <p:strVal val="#ppt_h"/>
                                          </p:val>
                                        </p:tav>
                                      </p:tavLst>
                                    </p:anim>
                                  </p:childTnLst>
                                </p:cTn>
                              </p:par>
                              <p:par>
                                <p:cTn id="130" presetID="17" presetClass="entr" presetSubtype="8" fill="hold" nodeType="withEffect">
                                  <p:stCondLst>
                                    <p:cond delay="0"/>
                                  </p:stCondLst>
                                  <p:childTnLst>
                                    <p:set>
                                      <p:cBhvr>
                                        <p:cTn id="131" dur="1" fill="hold">
                                          <p:stCondLst>
                                            <p:cond delay="0"/>
                                          </p:stCondLst>
                                        </p:cTn>
                                        <p:tgtEl>
                                          <p:spTgt spid="41"/>
                                        </p:tgtEl>
                                        <p:attrNameLst>
                                          <p:attrName>style.visibility</p:attrName>
                                        </p:attrNameLst>
                                      </p:cBhvr>
                                      <p:to>
                                        <p:strVal val="visible"/>
                                      </p:to>
                                    </p:set>
                                    <p:anim calcmode="lin" valueType="num">
                                      <p:cBhvr>
                                        <p:cTn id="132" dur="750" fill="hold"/>
                                        <p:tgtEl>
                                          <p:spTgt spid="41"/>
                                        </p:tgtEl>
                                        <p:attrNameLst>
                                          <p:attrName>ppt_x</p:attrName>
                                        </p:attrNameLst>
                                      </p:cBhvr>
                                      <p:tavLst>
                                        <p:tav tm="0">
                                          <p:val>
                                            <p:strVal val="#ppt_x-#ppt_w/2"/>
                                          </p:val>
                                        </p:tav>
                                        <p:tav tm="100000">
                                          <p:val>
                                            <p:strVal val="#ppt_x"/>
                                          </p:val>
                                        </p:tav>
                                      </p:tavLst>
                                    </p:anim>
                                    <p:anim calcmode="lin" valueType="num">
                                      <p:cBhvr>
                                        <p:cTn id="133" dur="750" fill="hold"/>
                                        <p:tgtEl>
                                          <p:spTgt spid="41"/>
                                        </p:tgtEl>
                                        <p:attrNameLst>
                                          <p:attrName>ppt_y</p:attrName>
                                        </p:attrNameLst>
                                      </p:cBhvr>
                                      <p:tavLst>
                                        <p:tav tm="0">
                                          <p:val>
                                            <p:strVal val="#ppt_y"/>
                                          </p:val>
                                        </p:tav>
                                        <p:tav tm="100000">
                                          <p:val>
                                            <p:strVal val="#ppt_y"/>
                                          </p:val>
                                        </p:tav>
                                      </p:tavLst>
                                    </p:anim>
                                    <p:anim calcmode="lin" valueType="num">
                                      <p:cBhvr>
                                        <p:cTn id="134" dur="750" fill="hold"/>
                                        <p:tgtEl>
                                          <p:spTgt spid="41"/>
                                        </p:tgtEl>
                                        <p:attrNameLst>
                                          <p:attrName>ppt_w</p:attrName>
                                        </p:attrNameLst>
                                      </p:cBhvr>
                                      <p:tavLst>
                                        <p:tav tm="0">
                                          <p:val>
                                            <p:fltVal val="0"/>
                                          </p:val>
                                        </p:tav>
                                        <p:tav tm="100000">
                                          <p:val>
                                            <p:strVal val="#ppt_w"/>
                                          </p:val>
                                        </p:tav>
                                      </p:tavLst>
                                    </p:anim>
                                    <p:anim calcmode="lin" valueType="num">
                                      <p:cBhvr>
                                        <p:cTn id="135" dur="750" fill="hold"/>
                                        <p:tgtEl>
                                          <p:spTgt spid="41"/>
                                        </p:tgtEl>
                                        <p:attrNameLst>
                                          <p:attrName>ppt_h</p:attrName>
                                        </p:attrNameLst>
                                      </p:cBhvr>
                                      <p:tavLst>
                                        <p:tav tm="0">
                                          <p:val>
                                            <p:strVal val="#ppt_h"/>
                                          </p:val>
                                        </p:tav>
                                        <p:tav tm="100000">
                                          <p:val>
                                            <p:strVal val="#ppt_h"/>
                                          </p:val>
                                        </p:tav>
                                      </p:tavLst>
                                    </p:anim>
                                  </p:childTnLst>
                                </p:cTn>
                              </p:par>
                            </p:childTnLst>
                          </p:cTn>
                        </p:par>
                        <p:par>
                          <p:cTn id="136" fill="hold">
                            <p:stCondLst>
                              <p:cond delay="4500"/>
                            </p:stCondLst>
                            <p:childTnLst>
                              <p:par>
                                <p:cTn id="137" presetID="17" presetClass="entr" presetSubtype="1" fill="hold" grpId="0" nodeType="afterEffect">
                                  <p:stCondLst>
                                    <p:cond delay="0"/>
                                  </p:stCondLst>
                                  <p:childTnLst>
                                    <p:set>
                                      <p:cBhvr>
                                        <p:cTn id="138" dur="1" fill="hold">
                                          <p:stCondLst>
                                            <p:cond delay="0"/>
                                          </p:stCondLst>
                                        </p:cTn>
                                        <p:tgtEl>
                                          <p:spTgt spid="66"/>
                                        </p:tgtEl>
                                        <p:attrNameLst>
                                          <p:attrName>style.visibility</p:attrName>
                                        </p:attrNameLst>
                                      </p:cBhvr>
                                      <p:to>
                                        <p:strVal val="visible"/>
                                      </p:to>
                                    </p:set>
                                    <p:anim calcmode="lin" valueType="num">
                                      <p:cBhvr>
                                        <p:cTn id="139" dur="500" fill="hold"/>
                                        <p:tgtEl>
                                          <p:spTgt spid="66"/>
                                        </p:tgtEl>
                                        <p:attrNameLst>
                                          <p:attrName>ppt_x</p:attrName>
                                        </p:attrNameLst>
                                      </p:cBhvr>
                                      <p:tavLst>
                                        <p:tav tm="0">
                                          <p:val>
                                            <p:strVal val="#ppt_x"/>
                                          </p:val>
                                        </p:tav>
                                        <p:tav tm="100000">
                                          <p:val>
                                            <p:strVal val="#ppt_x"/>
                                          </p:val>
                                        </p:tav>
                                      </p:tavLst>
                                    </p:anim>
                                    <p:anim calcmode="lin" valueType="num">
                                      <p:cBhvr>
                                        <p:cTn id="140" dur="500" fill="hold"/>
                                        <p:tgtEl>
                                          <p:spTgt spid="66"/>
                                        </p:tgtEl>
                                        <p:attrNameLst>
                                          <p:attrName>ppt_y</p:attrName>
                                        </p:attrNameLst>
                                      </p:cBhvr>
                                      <p:tavLst>
                                        <p:tav tm="0">
                                          <p:val>
                                            <p:strVal val="#ppt_y-#ppt_h/2"/>
                                          </p:val>
                                        </p:tav>
                                        <p:tav tm="100000">
                                          <p:val>
                                            <p:strVal val="#ppt_y"/>
                                          </p:val>
                                        </p:tav>
                                      </p:tavLst>
                                    </p:anim>
                                    <p:anim calcmode="lin" valueType="num">
                                      <p:cBhvr>
                                        <p:cTn id="141" dur="500" fill="hold"/>
                                        <p:tgtEl>
                                          <p:spTgt spid="66"/>
                                        </p:tgtEl>
                                        <p:attrNameLst>
                                          <p:attrName>ppt_w</p:attrName>
                                        </p:attrNameLst>
                                      </p:cBhvr>
                                      <p:tavLst>
                                        <p:tav tm="0">
                                          <p:val>
                                            <p:strVal val="#ppt_w"/>
                                          </p:val>
                                        </p:tav>
                                        <p:tav tm="100000">
                                          <p:val>
                                            <p:strVal val="#ppt_w"/>
                                          </p:val>
                                        </p:tav>
                                      </p:tavLst>
                                    </p:anim>
                                    <p:anim calcmode="lin" valueType="num">
                                      <p:cBhvr>
                                        <p:cTn id="142" dur="500" fill="hold"/>
                                        <p:tgtEl>
                                          <p:spTgt spid="66"/>
                                        </p:tgtEl>
                                        <p:attrNameLst>
                                          <p:attrName>ppt_h</p:attrName>
                                        </p:attrNameLst>
                                      </p:cBhvr>
                                      <p:tavLst>
                                        <p:tav tm="0">
                                          <p:val>
                                            <p:fltVal val="0"/>
                                          </p:val>
                                        </p:tav>
                                        <p:tav tm="100000">
                                          <p:val>
                                            <p:strVal val="#ppt_h"/>
                                          </p:val>
                                        </p:tav>
                                      </p:tavLst>
                                    </p:anim>
                                  </p:childTnLst>
                                </p:cTn>
                              </p:par>
                              <p:par>
                                <p:cTn id="143" presetID="17" presetClass="entr" presetSubtype="1" fill="hold" nodeType="withEffect">
                                  <p:stCondLst>
                                    <p:cond delay="0"/>
                                  </p:stCondLst>
                                  <p:childTnLst>
                                    <p:set>
                                      <p:cBhvr>
                                        <p:cTn id="144" dur="1" fill="hold">
                                          <p:stCondLst>
                                            <p:cond delay="0"/>
                                          </p:stCondLst>
                                        </p:cTn>
                                        <p:tgtEl>
                                          <p:spTgt spid="59"/>
                                        </p:tgtEl>
                                        <p:attrNameLst>
                                          <p:attrName>style.visibility</p:attrName>
                                        </p:attrNameLst>
                                      </p:cBhvr>
                                      <p:to>
                                        <p:strVal val="visible"/>
                                      </p:to>
                                    </p:set>
                                    <p:anim calcmode="lin" valueType="num">
                                      <p:cBhvr>
                                        <p:cTn id="145" dur="500" fill="hold"/>
                                        <p:tgtEl>
                                          <p:spTgt spid="59"/>
                                        </p:tgtEl>
                                        <p:attrNameLst>
                                          <p:attrName>ppt_x</p:attrName>
                                        </p:attrNameLst>
                                      </p:cBhvr>
                                      <p:tavLst>
                                        <p:tav tm="0">
                                          <p:val>
                                            <p:strVal val="#ppt_x"/>
                                          </p:val>
                                        </p:tav>
                                        <p:tav tm="100000">
                                          <p:val>
                                            <p:strVal val="#ppt_x"/>
                                          </p:val>
                                        </p:tav>
                                      </p:tavLst>
                                    </p:anim>
                                    <p:anim calcmode="lin" valueType="num">
                                      <p:cBhvr>
                                        <p:cTn id="146" dur="500" fill="hold"/>
                                        <p:tgtEl>
                                          <p:spTgt spid="59"/>
                                        </p:tgtEl>
                                        <p:attrNameLst>
                                          <p:attrName>ppt_y</p:attrName>
                                        </p:attrNameLst>
                                      </p:cBhvr>
                                      <p:tavLst>
                                        <p:tav tm="0">
                                          <p:val>
                                            <p:strVal val="#ppt_y-#ppt_h/2"/>
                                          </p:val>
                                        </p:tav>
                                        <p:tav tm="100000">
                                          <p:val>
                                            <p:strVal val="#ppt_y"/>
                                          </p:val>
                                        </p:tav>
                                      </p:tavLst>
                                    </p:anim>
                                    <p:anim calcmode="lin" valueType="num">
                                      <p:cBhvr>
                                        <p:cTn id="147" dur="500" fill="hold"/>
                                        <p:tgtEl>
                                          <p:spTgt spid="59"/>
                                        </p:tgtEl>
                                        <p:attrNameLst>
                                          <p:attrName>ppt_w</p:attrName>
                                        </p:attrNameLst>
                                      </p:cBhvr>
                                      <p:tavLst>
                                        <p:tav tm="0">
                                          <p:val>
                                            <p:strVal val="#ppt_w"/>
                                          </p:val>
                                        </p:tav>
                                        <p:tav tm="100000">
                                          <p:val>
                                            <p:strVal val="#ppt_w"/>
                                          </p:val>
                                        </p:tav>
                                      </p:tavLst>
                                    </p:anim>
                                    <p:anim calcmode="lin" valueType="num">
                                      <p:cBhvr>
                                        <p:cTn id="148" dur="500" fill="hold"/>
                                        <p:tgtEl>
                                          <p:spTgt spid="59"/>
                                        </p:tgtEl>
                                        <p:attrNameLst>
                                          <p:attrName>ppt_h</p:attrName>
                                        </p:attrNameLst>
                                      </p:cBhvr>
                                      <p:tavLst>
                                        <p:tav tm="0">
                                          <p:val>
                                            <p:fltVal val="0"/>
                                          </p:val>
                                        </p:tav>
                                        <p:tav tm="100000">
                                          <p:val>
                                            <p:strVal val="#ppt_h"/>
                                          </p:val>
                                        </p:tav>
                                      </p:tavLst>
                                    </p:anim>
                                  </p:childTnLst>
                                </p:cTn>
                              </p:par>
                              <p:par>
                                <p:cTn id="149" presetID="17" presetClass="entr" presetSubtype="8" fill="hold" grpId="0" nodeType="withEffect">
                                  <p:stCondLst>
                                    <p:cond delay="0"/>
                                  </p:stCondLst>
                                  <p:childTnLst>
                                    <p:set>
                                      <p:cBhvr>
                                        <p:cTn id="150" dur="1" fill="hold">
                                          <p:stCondLst>
                                            <p:cond delay="0"/>
                                          </p:stCondLst>
                                        </p:cTn>
                                        <p:tgtEl>
                                          <p:spTgt spid="63"/>
                                        </p:tgtEl>
                                        <p:attrNameLst>
                                          <p:attrName>style.visibility</p:attrName>
                                        </p:attrNameLst>
                                      </p:cBhvr>
                                      <p:to>
                                        <p:strVal val="visible"/>
                                      </p:to>
                                    </p:set>
                                    <p:anim calcmode="lin" valueType="num">
                                      <p:cBhvr>
                                        <p:cTn id="151" dur="500" fill="hold"/>
                                        <p:tgtEl>
                                          <p:spTgt spid="63"/>
                                        </p:tgtEl>
                                        <p:attrNameLst>
                                          <p:attrName>ppt_x</p:attrName>
                                        </p:attrNameLst>
                                      </p:cBhvr>
                                      <p:tavLst>
                                        <p:tav tm="0">
                                          <p:val>
                                            <p:strVal val="#ppt_x-#ppt_w/2"/>
                                          </p:val>
                                        </p:tav>
                                        <p:tav tm="100000">
                                          <p:val>
                                            <p:strVal val="#ppt_x"/>
                                          </p:val>
                                        </p:tav>
                                      </p:tavLst>
                                    </p:anim>
                                    <p:anim calcmode="lin" valueType="num">
                                      <p:cBhvr>
                                        <p:cTn id="152" dur="500" fill="hold"/>
                                        <p:tgtEl>
                                          <p:spTgt spid="63"/>
                                        </p:tgtEl>
                                        <p:attrNameLst>
                                          <p:attrName>ppt_y</p:attrName>
                                        </p:attrNameLst>
                                      </p:cBhvr>
                                      <p:tavLst>
                                        <p:tav tm="0">
                                          <p:val>
                                            <p:strVal val="#ppt_y"/>
                                          </p:val>
                                        </p:tav>
                                        <p:tav tm="100000">
                                          <p:val>
                                            <p:strVal val="#ppt_y"/>
                                          </p:val>
                                        </p:tav>
                                      </p:tavLst>
                                    </p:anim>
                                    <p:anim calcmode="lin" valueType="num">
                                      <p:cBhvr>
                                        <p:cTn id="153" dur="500" fill="hold"/>
                                        <p:tgtEl>
                                          <p:spTgt spid="63"/>
                                        </p:tgtEl>
                                        <p:attrNameLst>
                                          <p:attrName>ppt_w</p:attrName>
                                        </p:attrNameLst>
                                      </p:cBhvr>
                                      <p:tavLst>
                                        <p:tav tm="0">
                                          <p:val>
                                            <p:fltVal val="0"/>
                                          </p:val>
                                        </p:tav>
                                        <p:tav tm="100000">
                                          <p:val>
                                            <p:strVal val="#ppt_w"/>
                                          </p:val>
                                        </p:tav>
                                      </p:tavLst>
                                    </p:anim>
                                    <p:anim calcmode="lin" valueType="num">
                                      <p:cBhvr>
                                        <p:cTn id="154" dur="500" fill="hold"/>
                                        <p:tgtEl>
                                          <p:spTgt spid="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6" grpId="0"/>
      <p:bldP spid="47" grpId="0"/>
      <p:bldP spid="51" grpId="0"/>
      <p:bldP spid="56" grpId="0"/>
      <p:bldP spid="57" grpId="0"/>
      <p:bldP spid="62" grpId="0"/>
      <p:bldP spid="63" grpId="0"/>
      <p:bldP spid="66" grpId="0"/>
      <p:bldP spid="7" grpId="0"/>
      <p:bldP spid="11" grpId="0"/>
    </p:bldLst>
  </p:timing>
  <p:extLst>
    <p:ext uri="{E180D4A7-C9FB-4DFB-919C-405C955672EB}">
      <p14:showEvtLst xmlns:p14="http://schemas.microsoft.com/office/powerpoint/2010/main">
        <p14:playEvt time="4520" objId="15"/>
        <p14:stopEvt time="74052" objId="15"/>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88972" y="105021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9" name="Image 0" descr="preencoded.png">
            <a:extLst>
              <a:ext uri="{FF2B5EF4-FFF2-40B4-BE49-F238E27FC236}">
                <a16:creationId xmlns:a16="http://schemas.microsoft.com/office/drawing/2014/main" id="{2ACAC212-2FE4-EDBC-4E3E-36D95AAD5E0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42017" y="2277902"/>
            <a:ext cx="4332584" cy="24551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 3">
            <a:extLst>
              <a:ext uri="{FF2B5EF4-FFF2-40B4-BE49-F238E27FC236}">
                <a16:creationId xmlns:a16="http://schemas.microsoft.com/office/drawing/2014/main" id="{0536DDF5-B003-3E48-9CA1-E996553DD121}"/>
              </a:ext>
            </a:extLst>
          </p:cNvPr>
          <p:cNvSpPr/>
          <p:nvPr/>
        </p:nvSpPr>
        <p:spPr>
          <a:xfrm>
            <a:off x="5898846" y="1721933"/>
            <a:ext cx="5686718" cy="2389757"/>
          </a:xfrm>
          <a:prstGeom prst="rect">
            <a:avLst/>
          </a:prstGeom>
          <a:noFill/>
          <a:ln/>
        </p:spPr>
        <p:txBody>
          <a:bodyPr wrap="square" lIns="0" tIns="0" rIns="0" bIns="0" rtlCol="0" anchor="t">
            <a:spAutoFit/>
          </a:bodyPr>
          <a:lstStyle/>
          <a:p>
            <a:pPr algn="ctr" rtl="1">
              <a:lnSpc>
                <a:spcPct val="200000"/>
              </a:lnSpc>
            </a:pPr>
            <a:r>
              <a:rPr lang="en-US" sz="1600" dirty="0">
                <a:solidFill>
                  <a:srgbClr val="1E3063"/>
                </a:solidFill>
                <a:latin typeface="Alexandria" pitchFamily="2" charset="-78"/>
                <a:ea typeface="Instrument Sans Medium" pitchFamily="34" charset="-122"/>
                <a:cs typeface="Alexandria" pitchFamily="2" charset="-78"/>
              </a:rPr>
              <a:t>في ظل التقدم التكنولوجي المتسارع في القرن الواحد والعشرين، باتت </a:t>
            </a:r>
            <a:r>
              <a:rPr lang="en-US" sz="1600" b="1" dirty="0">
                <a:solidFill>
                  <a:srgbClr val="1E3063"/>
                </a:solidFill>
                <a:latin typeface="Alexandria" pitchFamily="2" charset="-78"/>
                <a:ea typeface="Instrument Sans Medium" pitchFamily="34" charset="-122"/>
                <a:cs typeface="Alexandria" pitchFamily="2" charset="-78"/>
              </a:rPr>
              <a:t>الابتكارات التكنولوجية</a:t>
            </a:r>
            <a:r>
              <a:rPr lang="en-US" sz="1600" dirty="0">
                <a:solidFill>
                  <a:srgbClr val="1E3063"/>
                </a:solidFill>
                <a:latin typeface="Alexandria" pitchFamily="2" charset="-78"/>
                <a:ea typeface="Instrument Sans Medium" pitchFamily="34" charset="-122"/>
                <a:cs typeface="Alexandria" pitchFamily="2" charset="-78"/>
              </a:rPr>
              <a:t> ركيزةً أساسية لتطوير المنظومة التعليمية. تسعى المؤسسات التعليمية اليوم إلى تبني التقنيات الحديثة لتحسين جودة التعليم وتوفير بيئات تعلّم مرنة وفعّالة.</a:t>
            </a:r>
            <a:endParaRPr lang="en-US" sz="1600" dirty="0">
              <a:latin typeface="Alexandria" pitchFamily="2" charset="-78"/>
              <a:cs typeface="Alexandria" pitchFamily="2" charset="-78"/>
            </a:endParaRPr>
          </a:p>
        </p:txBody>
      </p:sp>
      <p:sp>
        <p:nvSpPr>
          <p:cNvPr id="11" name="Shape 4">
            <a:extLst>
              <a:ext uri="{FF2B5EF4-FFF2-40B4-BE49-F238E27FC236}">
                <a16:creationId xmlns:a16="http://schemas.microsoft.com/office/drawing/2014/main" id="{F036C850-DC90-1E2F-8D5E-0F0ADFEA3059}"/>
              </a:ext>
            </a:extLst>
          </p:cNvPr>
          <p:cNvSpPr/>
          <p:nvPr/>
        </p:nvSpPr>
        <p:spPr>
          <a:xfrm>
            <a:off x="7540401" y="4340980"/>
            <a:ext cx="3956323" cy="863104"/>
          </a:xfrm>
          <a:prstGeom prst="roundRect">
            <a:avLst>
              <a:gd name="adj" fmla="val 10594"/>
            </a:avLst>
          </a:prstGeom>
          <a:solidFill>
            <a:srgbClr val="FFFFFF"/>
          </a:solidFill>
          <a:ln w="22860">
            <a:solidFill>
              <a:srgbClr val="B4CCE3"/>
            </a:solidFill>
            <a:prstDash val="solid"/>
          </a:ln>
        </p:spPr>
        <p:txBody>
          <a:bodyPr wrap="square">
            <a:spAutoFit/>
          </a:bodyPr>
          <a:lstStyle/>
          <a:p>
            <a:endParaRPr lang="en-US"/>
          </a:p>
        </p:txBody>
      </p:sp>
      <p:sp>
        <p:nvSpPr>
          <p:cNvPr id="12" name="Shape 5">
            <a:extLst>
              <a:ext uri="{FF2B5EF4-FFF2-40B4-BE49-F238E27FC236}">
                <a16:creationId xmlns:a16="http://schemas.microsoft.com/office/drawing/2014/main" id="{5120E998-9584-62E1-E7CC-7D70E8165998}"/>
              </a:ext>
            </a:extLst>
          </p:cNvPr>
          <p:cNvSpPr/>
          <p:nvPr/>
        </p:nvSpPr>
        <p:spPr>
          <a:xfrm>
            <a:off x="11364830" y="4340980"/>
            <a:ext cx="109339" cy="863104"/>
          </a:xfrm>
          <a:prstGeom prst="roundRect">
            <a:avLst>
              <a:gd name="adj" fmla="val 177907"/>
            </a:avLst>
          </a:prstGeom>
          <a:solidFill>
            <a:srgbClr val="84C1FA"/>
          </a:solidFill>
          <a:ln/>
        </p:spPr>
        <p:txBody>
          <a:bodyPr wrap="square">
            <a:spAutoFit/>
          </a:bodyPr>
          <a:lstStyle/>
          <a:p>
            <a:endParaRPr lang="en-US"/>
          </a:p>
        </p:txBody>
      </p:sp>
      <p:sp>
        <p:nvSpPr>
          <p:cNvPr id="13" name="Text 6">
            <a:extLst>
              <a:ext uri="{FF2B5EF4-FFF2-40B4-BE49-F238E27FC236}">
                <a16:creationId xmlns:a16="http://schemas.microsoft.com/office/drawing/2014/main" id="{7B6AF463-4BE5-52A7-0D79-7829C2EF7FCF}"/>
              </a:ext>
            </a:extLst>
          </p:cNvPr>
          <p:cNvSpPr/>
          <p:nvPr/>
        </p:nvSpPr>
        <p:spPr>
          <a:xfrm>
            <a:off x="8742205" y="4368459"/>
            <a:ext cx="2550378" cy="298608"/>
          </a:xfrm>
          <a:prstGeom prst="rect">
            <a:avLst/>
          </a:prstGeom>
          <a:noFill/>
          <a:ln/>
        </p:spPr>
        <p:txBody>
          <a:bodyPr wrap="none" lIns="0" tIns="0" rIns="0" bIns="0" rtlCol="0" anchor="t">
            <a:spAutoFit/>
          </a:bodyPr>
          <a:lstStyle/>
          <a:p>
            <a:pPr algn="r" rtl="1">
              <a:lnSpc>
                <a:spcPct val="150000"/>
              </a:lnSpc>
            </a:pPr>
            <a:r>
              <a:rPr lang="en-US" sz="1458" b="1" dirty="0">
                <a:solidFill>
                  <a:schemeClr val="accent2">
                    <a:lumMod val="75000"/>
                  </a:schemeClr>
                </a:solidFill>
                <a:latin typeface="Alexandria" pitchFamily="2" charset="-78"/>
                <a:ea typeface="Instrument Sans Semi Bold" pitchFamily="34" charset="-122"/>
                <a:cs typeface="Alexandria" pitchFamily="2" charset="-78"/>
              </a:rPr>
              <a:t>تحسين الوصول إلى المعرفة</a:t>
            </a:r>
            <a:endParaRPr lang="en-US" sz="1458" b="1" dirty="0">
              <a:solidFill>
                <a:schemeClr val="accent2">
                  <a:lumMod val="75000"/>
                </a:schemeClr>
              </a:solidFill>
              <a:latin typeface="Alexandria" pitchFamily="2" charset="-78"/>
              <a:cs typeface="Alexandria" pitchFamily="2" charset="-78"/>
            </a:endParaRPr>
          </a:p>
        </p:txBody>
      </p:sp>
      <p:sp>
        <p:nvSpPr>
          <p:cNvPr id="14" name="Text 7">
            <a:extLst>
              <a:ext uri="{FF2B5EF4-FFF2-40B4-BE49-F238E27FC236}">
                <a16:creationId xmlns:a16="http://schemas.microsoft.com/office/drawing/2014/main" id="{CDE166D5-2A40-9B47-C86B-67F6D19900BB}"/>
              </a:ext>
            </a:extLst>
          </p:cNvPr>
          <p:cNvSpPr/>
          <p:nvPr/>
        </p:nvSpPr>
        <p:spPr>
          <a:xfrm>
            <a:off x="7632646" y="4781205"/>
            <a:ext cx="3637214" cy="286745"/>
          </a:xfrm>
          <a:prstGeom prst="rect">
            <a:avLst/>
          </a:prstGeom>
          <a:noFill/>
          <a:ln/>
        </p:spPr>
        <p:txBody>
          <a:bodyPr wrap="non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منصات رقمية تُتيح التعلم في أي وقت ومكان</a:t>
            </a:r>
            <a:endParaRPr lang="en-US" dirty="0">
              <a:latin typeface="Alexandria" pitchFamily="2" charset="-78"/>
              <a:cs typeface="Alexandria" pitchFamily="2" charset="-78"/>
            </a:endParaRPr>
          </a:p>
        </p:txBody>
      </p:sp>
      <p:sp>
        <p:nvSpPr>
          <p:cNvPr id="15" name="Shape 8">
            <a:extLst>
              <a:ext uri="{FF2B5EF4-FFF2-40B4-BE49-F238E27FC236}">
                <a16:creationId xmlns:a16="http://schemas.microsoft.com/office/drawing/2014/main" id="{330BAAE3-241B-7AB1-ADCA-3BEDF68DC4C5}"/>
              </a:ext>
            </a:extLst>
          </p:cNvPr>
          <p:cNvSpPr/>
          <p:nvPr/>
        </p:nvSpPr>
        <p:spPr>
          <a:xfrm>
            <a:off x="5510606" y="5457652"/>
            <a:ext cx="3837952" cy="863104"/>
          </a:xfrm>
          <a:prstGeom prst="roundRect">
            <a:avLst>
              <a:gd name="adj" fmla="val 10594"/>
            </a:avLst>
          </a:prstGeom>
          <a:solidFill>
            <a:srgbClr val="FFFFFF"/>
          </a:solidFill>
          <a:ln w="22860">
            <a:solidFill>
              <a:srgbClr val="B4CCE3"/>
            </a:solidFill>
            <a:prstDash val="solid"/>
          </a:ln>
        </p:spPr>
        <p:txBody>
          <a:bodyPr wrap="square">
            <a:spAutoFit/>
          </a:bodyPr>
          <a:lstStyle/>
          <a:p>
            <a:endParaRPr lang="en-US"/>
          </a:p>
        </p:txBody>
      </p:sp>
      <p:sp>
        <p:nvSpPr>
          <p:cNvPr id="16" name="Shape 9">
            <a:extLst>
              <a:ext uri="{FF2B5EF4-FFF2-40B4-BE49-F238E27FC236}">
                <a16:creationId xmlns:a16="http://schemas.microsoft.com/office/drawing/2014/main" id="{ACD8B3BA-ECA4-584B-B913-8D9239FD8610}"/>
              </a:ext>
            </a:extLst>
          </p:cNvPr>
          <p:cNvSpPr/>
          <p:nvPr/>
        </p:nvSpPr>
        <p:spPr>
          <a:xfrm>
            <a:off x="9291407" y="5457652"/>
            <a:ext cx="76200" cy="863104"/>
          </a:xfrm>
          <a:prstGeom prst="roundRect">
            <a:avLst>
              <a:gd name="adj" fmla="val 177907"/>
            </a:avLst>
          </a:prstGeom>
          <a:solidFill>
            <a:srgbClr val="84C1FA"/>
          </a:solidFill>
          <a:ln/>
        </p:spPr>
        <p:txBody>
          <a:bodyPr>
            <a:spAutoFit/>
          </a:bodyPr>
          <a:lstStyle/>
          <a:p>
            <a:endParaRPr lang="en-US"/>
          </a:p>
        </p:txBody>
      </p:sp>
      <p:sp>
        <p:nvSpPr>
          <p:cNvPr id="17" name="Text 10">
            <a:extLst>
              <a:ext uri="{FF2B5EF4-FFF2-40B4-BE49-F238E27FC236}">
                <a16:creationId xmlns:a16="http://schemas.microsoft.com/office/drawing/2014/main" id="{BAFD2B34-F999-3209-D4EE-4E818CF5C597}"/>
              </a:ext>
            </a:extLst>
          </p:cNvPr>
          <p:cNvSpPr/>
          <p:nvPr/>
        </p:nvSpPr>
        <p:spPr>
          <a:xfrm>
            <a:off x="6896774" y="5529643"/>
            <a:ext cx="2224969" cy="298608"/>
          </a:xfrm>
          <a:prstGeom prst="rect">
            <a:avLst/>
          </a:prstGeom>
          <a:noFill/>
          <a:ln/>
        </p:spPr>
        <p:txBody>
          <a:bodyPr wrap="none" lIns="0" tIns="0" rIns="0" bIns="0" rtlCol="0" anchor="t">
            <a:spAutoFit/>
          </a:bodyPr>
          <a:lstStyle/>
          <a:p>
            <a:pPr algn="r" rtl="1">
              <a:lnSpc>
                <a:spcPct val="150000"/>
              </a:lnSpc>
            </a:pPr>
            <a:r>
              <a:rPr lang="en-US" sz="1458" b="1" dirty="0">
                <a:solidFill>
                  <a:schemeClr val="accent2">
                    <a:lumMod val="75000"/>
                  </a:schemeClr>
                </a:solidFill>
                <a:latin typeface="Alexandria" pitchFamily="2" charset="-78"/>
                <a:ea typeface="Instrument Sans Semi Bold" pitchFamily="34" charset="-122"/>
                <a:cs typeface="Alexandria" pitchFamily="2" charset="-78"/>
              </a:rPr>
              <a:t>تعليم مخصص وشخصي</a:t>
            </a:r>
            <a:endParaRPr lang="en-US" sz="1458" b="1" dirty="0">
              <a:solidFill>
                <a:schemeClr val="accent2">
                  <a:lumMod val="75000"/>
                </a:schemeClr>
              </a:solidFill>
              <a:latin typeface="Alexandria" pitchFamily="2" charset="-78"/>
              <a:cs typeface="Alexandria" pitchFamily="2" charset="-78"/>
            </a:endParaRPr>
          </a:p>
        </p:txBody>
      </p:sp>
      <p:sp>
        <p:nvSpPr>
          <p:cNvPr id="19" name="Text 11">
            <a:extLst>
              <a:ext uri="{FF2B5EF4-FFF2-40B4-BE49-F238E27FC236}">
                <a16:creationId xmlns:a16="http://schemas.microsoft.com/office/drawing/2014/main" id="{D25CFCDD-0FAB-F235-18A2-94429F46C4DE}"/>
              </a:ext>
            </a:extLst>
          </p:cNvPr>
          <p:cNvSpPr/>
          <p:nvPr/>
        </p:nvSpPr>
        <p:spPr>
          <a:xfrm>
            <a:off x="5498955" y="5934597"/>
            <a:ext cx="3622788" cy="286745"/>
          </a:xfrm>
          <a:prstGeom prst="rect">
            <a:avLst/>
          </a:prstGeom>
          <a:noFill/>
          <a:ln/>
        </p:spPr>
        <p:txBody>
          <a:bodyPr wrap="non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أساليب تدريس مبتكرة تلائم احتياجات كل طالب</a:t>
            </a:r>
            <a:endParaRPr lang="en-US" dirty="0">
              <a:latin typeface="Alexandria" pitchFamily="2" charset="-78"/>
              <a:cs typeface="Alexandria" pitchFamily="2" charset="-78"/>
            </a:endParaRPr>
          </a:p>
        </p:txBody>
      </p:sp>
      <p:sp>
        <p:nvSpPr>
          <p:cNvPr id="20" name="Shape 12">
            <a:extLst>
              <a:ext uri="{FF2B5EF4-FFF2-40B4-BE49-F238E27FC236}">
                <a16:creationId xmlns:a16="http://schemas.microsoft.com/office/drawing/2014/main" id="{2F19C46A-1722-942F-FF97-4EB2E53A2128}"/>
              </a:ext>
            </a:extLst>
          </p:cNvPr>
          <p:cNvSpPr/>
          <p:nvPr/>
        </p:nvSpPr>
        <p:spPr>
          <a:xfrm>
            <a:off x="915616" y="5471398"/>
            <a:ext cx="4079511" cy="863104"/>
          </a:xfrm>
          <a:prstGeom prst="roundRect">
            <a:avLst>
              <a:gd name="adj" fmla="val 10594"/>
            </a:avLst>
          </a:prstGeom>
          <a:solidFill>
            <a:srgbClr val="FFFFFF"/>
          </a:solidFill>
          <a:ln w="22860">
            <a:solidFill>
              <a:srgbClr val="B4CCE3"/>
            </a:solidFill>
            <a:prstDash val="solid"/>
          </a:ln>
        </p:spPr>
        <p:txBody>
          <a:bodyPr wrap="square">
            <a:spAutoFit/>
          </a:bodyPr>
          <a:lstStyle/>
          <a:p>
            <a:endParaRPr lang="en-US"/>
          </a:p>
        </p:txBody>
      </p:sp>
      <p:sp>
        <p:nvSpPr>
          <p:cNvPr id="21" name="Shape 13">
            <a:extLst>
              <a:ext uri="{FF2B5EF4-FFF2-40B4-BE49-F238E27FC236}">
                <a16:creationId xmlns:a16="http://schemas.microsoft.com/office/drawing/2014/main" id="{9D18CE9B-C09F-93D4-AB5A-EC4E15005CA7}"/>
              </a:ext>
            </a:extLst>
          </p:cNvPr>
          <p:cNvSpPr/>
          <p:nvPr/>
        </p:nvSpPr>
        <p:spPr>
          <a:xfrm>
            <a:off x="4937975" y="5471398"/>
            <a:ext cx="76200" cy="863104"/>
          </a:xfrm>
          <a:prstGeom prst="roundRect">
            <a:avLst>
              <a:gd name="adj" fmla="val 177907"/>
            </a:avLst>
          </a:prstGeom>
          <a:solidFill>
            <a:srgbClr val="84C1FA"/>
          </a:solidFill>
          <a:ln/>
        </p:spPr>
        <p:txBody>
          <a:bodyPr>
            <a:spAutoFit/>
          </a:bodyPr>
          <a:lstStyle/>
          <a:p>
            <a:endParaRPr lang="en-US"/>
          </a:p>
        </p:txBody>
      </p:sp>
      <p:sp>
        <p:nvSpPr>
          <p:cNvPr id="22" name="Text 14">
            <a:extLst>
              <a:ext uri="{FF2B5EF4-FFF2-40B4-BE49-F238E27FC236}">
                <a16:creationId xmlns:a16="http://schemas.microsoft.com/office/drawing/2014/main" id="{8BF65A28-5CD3-0372-EF30-0A71EE5D65A9}"/>
              </a:ext>
            </a:extLst>
          </p:cNvPr>
          <p:cNvSpPr/>
          <p:nvPr/>
        </p:nvSpPr>
        <p:spPr>
          <a:xfrm>
            <a:off x="3568729" y="5566026"/>
            <a:ext cx="1170193" cy="298608"/>
          </a:xfrm>
          <a:prstGeom prst="rect">
            <a:avLst/>
          </a:prstGeom>
          <a:noFill/>
          <a:ln/>
        </p:spPr>
        <p:txBody>
          <a:bodyPr wrap="none" lIns="0" tIns="0" rIns="0" bIns="0" rtlCol="0" anchor="t">
            <a:spAutoFit/>
          </a:bodyPr>
          <a:lstStyle/>
          <a:p>
            <a:pPr algn="r" rtl="1">
              <a:lnSpc>
                <a:spcPct val="150000"/>
              </a:lnSpc>
            </a:pPr>
            <a:r>
              <a:rPr lang="en-US" sz="1458" b="1" dirty="0">
                <a:solidFill>
                  <a:schemeClr val="accent2">
                    <a:lumMod val="75000"/>
                  </a:schemeClr>
                </a:solidFill>
                <a:latin typeface="Alexandria" pitchFamily="2" charset="-78"/>
                <a:ea typeface="Instrument Sans Semi Bold" pitchFamily="34" charset="-122"/>
                <a:cs typeface="Alexandria" pitchFamily="2" charset="-78"/>
              </a:rPr>
              <a:t>تعزيز التفاعل</a:t>
            </a:r>
            <a:endParaRPr lang="en-US" sz="1458" b="1" dirty="0">
              <a:solidFill>
                <a:schemeClr val="accent2">
                  <a:lumMod val="75000"/>
                </a:schemeClr>
              </a:solidFill>
              <a:latin typeface="Alexandria" pitchFamily="2" charset="-78"/>
              <a:cs typeface="Alexandria" pitchFamily="2" charset="-78"/>
            </a:endParaRPr>
          </a:p>
        </p:txBody>
      </p:sp>
      <p:sp>
        <p:nvSpPr>
          <p:cNvPr id="24" name="Text 15">
            <a:extLst>
              <a:ext uri="{FF2B5EF4-FFF2-40B4-BE49-F238E27FC236}">
                <a16:creationId xmlns:a16="http://schemas.microsoft.com/office/drawing/2014/main" id="{FA865A04-9097-6996-5547-C5C7EBC7054C}"/>
              </a:ext>
            </a:extLst>
          </p:cNvPr>
          <p:cNvSpPr/>
          <p:nvPr/>
        </p:nvSpPr>
        <p:spPr>
          <a:xfrm>
            <a:off x="1446890" y="5948343"/>
            <a:ext cx="3321422" cy="286745"/>
          </a:xfrm>
          <a:prstGeom prst="rect">
            <a:avLst/>
          </a:prstGeom>
          <a:noFill/>
          <a:ln/>
        </p:spPr>
        <p:txBody>
          <a:bodyPr wrap="non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تقنيات تُقرّب المسافة بين المعلم والطالب</a:t>
            </a:r>
            <a:endParaRPr lang="en-US" dirty="0">
              <a:latin typeface="Alexandria" pitchFamily="2" charset="-78"/>
              <a:cs typeface="Alexandria" pitchFamily="2" charset="-78"/>
            </a:endParaRPr>
          </a:p>
        </p:txBody>
      </p:sp>
      <p:sp>
        <p:nvSpPr>
          <p:cNvPr id="32" name="Text 1">
            <a:extLst>
              <a:ext uri="{FF2B5EF4-FFF2-40B4-BE49-F238E27FC236}">
                <a16:creationId xmlns:a16="http://schemas.microsoft.com/office/drawing/2014/main" id="{A6F710B4-C12B-A279-8560-11AC63714F55}"/>
              </a:ext>
            </a:extLst>
          </p:cNvPr>
          <p:cNvSpPr/>
          <p:nvPr/>
        </p:nvSpPr>
        <p:spPr>
          <a:xfrm>
            <a:off x="4976075" y="311836"/>
            <a:ext cx="1288814" cy="573490"/>
          </a:xfrm>
          <a:prstGeom prst="rect">
            <a:avLst/>
          </a:prstGeom>
          <a:noFill/>
          <a:ln/>
        </p:spPr>
        <p:txBody>
          <a:bodyPr wrap="none" lIns="0" tIns="0" rIns="0" bIns="0" rtlCol="0" anchor="t">
            <a:spAutoFit/>
          </a:bodyPr>
          <a:lstStyle/>
          <a:p>
            <a:pPr algn="r" rtl="1">
              <a:lnSpc>
                <a:spcPct val="150000"/>
              </a:lnSpc>
            </a:pPr>
            <a:r>
              <a:rPr lang="en-US" sz="2800" b="1" dirty="0" err="1">
                <a:solidFill>
                  <a:srgbClr val="00B0F0"/>
                </a:solidFill>
                <a:latin typeface="Alexandria" pitchFamily="2" charset="-78"/>
                <a:ea typeface="Instrument Sans Medium" pitchFamily="34" charset="-122"/>
                <a:cs typeface="Alexandria" pitchFamily="2" charset="-78"/>
              </a:rPr>
              <a:t>مقدمة</a:t>
            </a:r>
            <a:endParaRPr lang="en-US" sz="2800" b="1"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1198654015"/>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7" name="Text 0">
            <a:extLst>
              <a:ext uri="{FF2B5EF4-FFF2-40B4-BE49-F238E27FC236}">
                <a16:creationId xmlns:a16="http://schemas.microsoft.com/office/drawing/2014/main" id="{C9F3E587-E25F-C2D6-A20F-DED4FBF9C2BF}"/>
              </a:ext>
            </a:extLst>
          </p:cNvPr>
          <p:cNvSpPr/>
          <p:nvPr/>
        </p:nvSpPr>
        <p:spPr>
          <a:xfrm>
            <a:off x="1184685" y="2980036"/>
            <a:ext cx="6297018" cy="1181298"/>
          </a:xfrm>
          <a:prstGeom prst="rect">
            <a:avLst/>
          </a:prstGeom>
          <a:noFill/>
          <a:ln/>
        </p:spPr>
        <p:txBody>
          <a:bodyPr wrap="square" lIns="0" tIns="0" rIns="0" bIns="0" rtlCol="0" anchor="t"/>
          <a:lstStyle/>
          <a:p>
            <a:pPr algn="ctr" rtl="1">
              <a:lnSpc>
                <a:spcPts val="4625"/>
              </a:lnSpc>
            </a:pPr>
            <a:r>
              <a:rPr lang="en-US" sz="3200" b="1" dirty="0" err="1">
                <a:solidFill>
                  <a:srgbClr val="00B0F0"/>
                </a:solidFill>
                <a:latin typeface="Alexandria" pitchFamily="2" charset="-78"/>
                <a:ea typeface="Instrument Sans Semi Bold" pitchFamily="34" charset="-122"/>
                <a:cs typeface="Alexandria" pitchFamily="2" charset="-78"/>
              </a:rPr>
              <a:t>الابتكار</a:t>
            </a:r>
            <a:r>
              <a:rPr lang="en-US" sz="3200" b="1" dirty="0">
                <a:solidFill>
                  <a:srgbClr val="00B0F0"/>
                </a:solidFill>
                <a:latin typeface="Alexandria" pitchFamily="2" charset="-78"/>
                <a:ea typeface="Instrument Sans Semi Bold" pitchFamily="34" charset="-122"/>
                <a:cs typeface="Alexandria" pitchFamily="2" charset="-78"/>
              </a:rPr>
              <a:t> </a:t>
            </a:r>
            <a:r>
              <a:rPr lang="en-US" sz="3200" b="1" dirty="0" err="1">
                <a:solidFill>
                  <a:srgbClr val="00B0F0"/>
                </a:solidFill>
                <a:latin typeface="Alexandria" pitchFamily="2" charset="-78"/>
                <a:ea typeface="Instrument Sans Semi Bold" pitchFamily="34" charset="-122"/>
                <a:cs typeface="Alexandria" pitchFamily="2" charset="-78"/>
              </a:rPr>
              <a:t>التكنولوجي</a:t>
            </a:r>
            <a:r>
              <a:rPr lang="en-US" sz="3200" b="1" dirty="0">
                <a:solidFill>
                  <a:srgbClr val="00B0F0"/>
                </a:solidFill>
                <a:latin typeface="Alexandria" pitchFamily="2" charset="-78"/>
                <a:ea typeface="Instrument Sans Semi Bold" pitchFamily="34" charset="-122"/>
                <a:cs typeface="Alexandria" pitchFamily="2" charset="-78"/>
              </a:rPr>
              <a:t> </a:t>
            </a:r>
            <a:r>
              <a:rPr lang="en-US" sz="3200" b="1" dirty="0" err="1">
                <a:solidFill>
                  <a:srgbClr val="00B0F0"/>
                </a:solidFill>
                <a:latin typeface="Alexandria" pitchFamily="2" charset="-78"/>
                <a:ea typeface="Instrument Sans Semi Bold" pitchFamily="34" charset="-122"/>
                <a:cs typeface="Alexandria" pitchFamily="2" charset="-78"/>
              </a:rPr>
              <a:t>في</a:t>
            </a:r>
            <a:r>
              <a:rPr lang="en-US" sz="3200" b="1" dirty="0">
                <a:solidFill>
                  <a:srgbClr val="00B0F0"/>
                </a:solidFill>
                <a:latin typeface="Alexandria" pitchFamily="2" charset="-78"/>
                <a:ea typeface="Instrument Sans Semi Bold" pitchFamily="34" charset="-122"/>
                <a:cs typeface="Alexandria" pitchFamily="2" charset="-78"/>
              </a:rPr>
              <a:t> </a:t>
            </a:r>
            <a:r>
              <a:rPr lang="en-US" sz="3200" b="1" dirty="0" err="1">
                <a:solidFill>
                  <a:srgbClr val="00B0F0"/>
                </a:solidFill>
                <a:latin typeface="Alexandria" pitchFamily="2" charset="-78"/>
                <a:ea typeface="Instrument Sans Semi Bold" pitchFamily="34" charset="-122"/>
                <a:cs typeface="Alexandria" pitchFamily="2" charset="-78"/>
              </a:rPr>
              <a:t>التعليم</a:t>
            </a:r>
            <a:endParaRPr lang="en-US" sz="3200" b="1" dirty="0">
              <a:solidFill>
                <a:srgbClr val="00B0F0"/>
              </a:solidFill>
              <a:latin typeface="Alexandria" pitchFamily="2" charset="-78"/>
              <a:cs typeface="Alexandria" pitchFamily="2" charset="-78"/>
            </a:endParaRPr>
          </a:p>
        </p:txBody>
      </p:sp>
      <p:sp>
        <p:nvSpPr>
          <p:cNvPr id="8" name="Text 1">
            <a:extLst>
              <a:ext uri="{FF2B5EF4-FFF2-40B4-BE49-F238E27FC236}">
                <a16:creationId xmlns:a16="http://schemas.microsoft.com/office/drawing/2014/main" id="{96A16B9C-EC77-632A-EC2B-3DDE672BFC28}"/>
              </a:ext>
            </a:extLst>
          </p:cNvPr>
          <p:cNvSpPr/>
          <p:nvPr/>
        </p:nvSpPr>
        <p:spPr>
          <a:xfrm>
            <a:off x="1360742" y="4104807"/>
            <a:ext cx="6297018" cy="302419"/>
          </a:xfrm>
          <a:prstGeom prst="rect">
            <a:avLst/>
          </a:prstGeom>
          <a:noFill/>
          <a:ln/>
        </p:spPr>
        <p:txBody>
          <a:bodyPr wrap="none" lIns="0" tIns="0" rIns="0" bIns="0" rtlCol="0" anchor="t"/>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نحو مستقبل تعليمي متجدد ومبتكر يواكب متطلبات العصر الرقمي</a:t>
            </a:r>
            <a:endParaRPr lang="en-US" sz="1458" dirty="0">
              <a:latin typeface="Alexandria" pitchFamily="2" charset="-78"/>
              <a:cs typeface="Alexandria" pitchFamily="2" charset="-78"/>
            </a:endParaRPr>
          </a:p>
        </p:txBody>
      </p:sp>
      <p:pic>
        <p:nvPicPr>
          <p:cNvPr id="9" name="Image 0" descr="preencoded.png">
            <a:extLst>
              <a:ext uri="{FF2B5EF4-FFF2-40B4-BE49-F238E27FC236}">
                <a16:creationId xmlns:a16="http://schemas.microsoft.com/office/drawing/2014/main" id="{87A69558-158A-72B4-187A-1CD199B9530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58807" y="1199430"/>
            <a:ext cx="3851056" cy="5126588"/>
          </a:xfrm>
          <a:prstGeom prst="rect">
            <a:avLst/>
          </a:prstGeom>
        </p:spPr>
      </p:pic>
    </p:spTree>
    <p:extLst>
      <p:ext uri="{BB962C8B-B14F-4D97-AF65-F5344CB8AC3E}">
        <p14:creationId xmlns:p14="http://schemas.microsoft.com/office/powerpoint/2010/main" val="4084622192"/>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50788" y="1071725"/>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11" name="Image 0" descr="preencoded.png">
            <a:extLst>
              <a:ext uri="{FF2B5EF4-FFF2-40B4-BE49-F238E27FC236}">
                <a16:creationId xmlns:a16="http://schemas.microsoft.com/office/drawing/2014/main" id="{AFD41535-E4AC-E90F-CD21-ABBF3201A91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809" y="1177913"/>
            <a:ext cx="3719736" cy="5131407"/>
          </a:xfrm>
          <a:prstGeom prst="rect">
            <a:avLst/>
          </a:prstGeom>
        </p:spPr>
      </p:pic>
      <p:sp>
        <p:nvSpPr>
          <p:cNvPr id="12" name="Text 0">
            <a:extLst>
              <a:ext uri="{FF2B5EF4-FFF2-40B4-BE49-F238E27FC236}">
                <a16:creationId xmlns:a16="http://schemas.microsoft.com/office/drawing/2014/main" id="{039EC360-E73B-15A0-2C57-64F1D11160CC}"/>
              </a:ext>
            </a:extLst>
          </p:cNvPr>
          <p:cNvSpPr/>
          <p:nvPr/>
        </p:nvSpPr>
        <p:spPr>
          <a:xfrm>
            <a:off x="6734188" y="1031375"/>
            <a:ext cx="4364977" cy="531171"/>
          </a:xfrm>
          <a:prstGeom prst="rect">
            <a:avLst/>
          </a:prstGeom>
          <a:noFill/>
          <a:ln/>
        </p:spPr>
        <p:txBody>
          <a:bodyPr wrap="none" lIns="0" tIns="0" rIns="0" bIns="0" rtlCol="0" anchor="t">
            <a:spAutoFit/>
          </a:bodyPr>
          <a:lstStyle/>
          <a:p>
            <a:pPr algn="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تعريف الابتكار التكنولوجي</a:t>
            </a:r>
            <a:endParaRPr lang="en-US" sz="2800" b="1" dirty="0">
              <a:solidFill>
                <a:srgbClr val="00B0F0"/>
              </a:solidFill>
              <a:latin typeface="Alexandria" pitchFamily="2" charset="-78"/>
              <a:cs typeface="Alexandria" pitchFamily="2" charset="-78"/>
            </a:endParaRPr>
          </a:p>
        </p:txBody>
      </p:sp>
      <p:sp>
        <p:nvSpPr>
          <p:cNvPr id="13" name="Text 1">
            <a:extLst>
              <a:ext uri="{FF2B5EF4-FFF2-40B4-BE49-F238E27FC236}">
                <a16:creationId xmlns:a16="http://schemas.microsoft.com/office/drawing/2014/main" id="{77760A77-A4D6-A0C3-DAA8-202447188B57}"/>
              </a:ext>
            </a:extLst>
          </p:cNvPr>
          <p:cNvSpPr/>
          <p:nvPr/>
        </p:nvSpPr>
        <p:spPr>
          <a:xfrm>
            <a:off x="4273545" y="1668859"/>
            <a:ext cx="7256965" cy="1209675"/>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الابتكار التكنولوجي هو إدخال أو تحسين تقنيات جديدة تساهم في تطوير العمليات والخدمات. في التعليم، يمتد هذا المفهوم من منصات التعلم الإلكتروني إلى الذكاء الاصطناعي، مغيّرًا الطرق التقليدية لتقديم المحتوى التعليمي وأساليب التفاعل مع الطلاب.</a:t>
            </a:r>
            <a:endParaRPr lang="en-US" sz="1458" dirty="0">
              <a:latin typeface="Alexandria" pitchFamily="2" charset="-78"/>
              <a:cs typeface="Alexandria" pitchFamily="2" charset="-78"/>
            </a:endParaRPr>
          </a:p>
        </p:txBody>
      </p:sp>
      <p:sp>
        <p:nvSpPr>
          <p:cNvPr id="15" name="Shape 2">
            <a:extLst>
              <a:ext uri="{FF2B5EF4-FFF2-40B4-BE49-F238E27FC236}">
                <a16:creationId xmlns:a16="http://schemas.microsoft.com/office/drawing/2014/main" id="{4887BC42-EE2F-25B4-EEE2-6D65234EDF33}"/>
              </a:ext>
            </a:extLst>
          </p:cNvPr>
          <p:cNvSpPr/>
          <p:nvPr/>
        </p:nvSpPr>
        <p:spPr>
          <a:xfrm>
            <a:off x="8476556" y="3091160"/>
            <a:ext cx="3053953" cy="1693962"/>
          </a:xfrm>
          <a:prstGeom prst="roundRect">
            <a:avLst>
              <a:gd name="adj" fmla="val 10043"/>
            </a:avLst>
          </a:prstGeom>
          <a:solidFill>
            <a:srgbClr val="CEE6FD"/>
          </a:solidFill>
          <a:ln/>
        </p:spPr>
        <p:txBody>
          <a:bodyPr>
            <a:spAutoFit/>
          </a:bodyPr>
          <a:lstStyle/>
          <a:p>
            <a:endParaRPr lang="en-US"/>
          </a:p>
        </p:txBody>
      </p:sp>
      <p:sp>
        <p:nvSpPr>
          <p:cNvPr id="16" name="Text 3">
            <a:extLst>
              <a:ext uri="{FF2B5EF4-FFF2-40B4-BE49-F238E27FC236}">
                <a16:creationId xmlns:a16="http://schemas.microsoft.com/office/drawing/2014/main" id="{4AB93DA1-C934-DFA7-44F1-44FE99A5C8B7}"/>
              </a:ext>
            </a:extLst>
          </p:cNvPr>
          <p:cNvSpPr/>
          <p:nvPr/>
        </p:nvSpPr>
        <p:spPr>
          <a:xfrm>
            <a:off x="9986959" y="3280172"/>
            <a:ext cx="1354538"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حلول جديدة</a:t>
            </a:r>
            <a:endParaRPr lang="en-US" sz="1833" b="1" dirty="0">
              <a:solidFill>
                <a:schemeClr val="accent2">
                  <a:lumMod val="75000"/>
                </a:schemeClr>
              </a:solidFill>
              <a:latin typeface="Alexandria" pitchFamily="2" charset="-78"/>
              <a:cs typeface="Alexandria" pitchFamily="2" charset="-78"/>
            </a:endParaRPr>
          </a:p>
        </p:txBody>
      </p:sp>
      <p:sp>
        <p:nvSpPr>
          <p:cNvPr id="17" name="Text 4">
            <a:extLst>
              <a:ext uri="{FF2B5EF4-FFF2-40B4-BE49-F238E27FC236}">
                <a16:creationId xmlns:a16="http://schemas.microsoft.com/office/drawing/2014/main" id="{E1E1743F-D73D-8D27-1D79-97E0BD342750}"/>
              </a:ext>
            </a:extLst>
          </p:cNvPr>
          <p:cNvSpPr/>
          <p:nvPr/>
        </p:nvSpPr>
        <p:spPr>
          <a:xfrm>
            <a:off x="8665568" y="3688854"/>
            <a:ext cx="2675930" cy="907257"/>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تقديم أدوات مبتكرة تحل مشكلات قائمة وتُحسّن طرق العمل في البيئة التعليمية</a:t>
            </a:r>
            <a:endParaRPr lang="en-US" sz="1458" dirty="0">
              <a:latin typeface="Alexandria" pitchFamily="2" charset="-78"/>
              <a:cs typeface="Alexandria" pitchFamily="2" charset="-78"/>
            </a:endParaRPr>
          </a:p>
        </p:txBody>
      </p:sp>
      <p:sp>
        <p:nvSpPr>
          <p:cNvPr id="19" name="Shape 5">
            <a:extLst>
              <a:ext uri="{FF2B5EF4-FFF2-40B4-BE49-F238E27FC236}">
                <a16:creationId xmlns:a16="http://schemas.microsoft.com/office/drawing/2014/main" id="{AC94550B-59F3-B689-2522-4AB084E36BB8}"/>
              </a:ext>
            </a:extLst>
          </p:cNvPr>
          <p:cNvSpPr/>
          <p:nvPr/>
        </p:nvSpPr>
        <p:spPr>
          <a:xfrm>
            <a:off x="5233492" y="3091160"/>
            <a:ext cx="3054053" cy="1693962"/>
          </a:xfrm>
          <a:prstGeom prst="roundRect">
            <a:avLst>
              <a:gd name="adj" fmla="val 10043"/>
            </a:avLst>
          </a:prstGeom>
          <a:solidFill>
            <a:srgbClr val="CEE6FD"/>
          </a:solidFill>
          <a:ln/>
        </p:spPr>
        <p:txBody>
          <a:bodyPr>
            <a:spAutoFit/>
          </a:bodyPr>
          <a:lstStyle/>
          <a:p>
            <a:endParaRPr lang="en-US"/>
          </a:p>
        </p:txBody>
      </p:sp>
      <p:sp>
        <p:nvSpPr>
          <p:cNvPr id="20" name="Text 6">
            <a:extLst>
              <a:ext uri="{FF2B5EF4-FFF2-40B4-BE49-F238E27FC236}">
                <a16:creationId xmlns:a16="http://schemas.microsoft.com/office/drawing/2014/main" id="{1B3D0452-E423-EDAD-46B4-1EA656B5F85F}"/>
              </a:ext>
            </a:extLst>
          </p:cNvPr>
          <p:cNvSpPr/>
          <p:nvPr/>
        </p:nvSpPr>
        <p:spPr>
          <a:xfrm>
            <a:off x="6485910" y="3280172"/>
            <a:ext cx="1612622"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تغيير المحتوى</a:t>
            </a:r>
            <a:endParaRPr lang="en-US" sz="1833" b="1" dirty="0">
              <a:solidFill>
                <a:schemeClr val="accent2">
                  <a:lumMod val="75000"/>
                </a:schemeClr>
              </a:solidFill>
              <a:latin typeface="Alexandria" pitchFamily="2" charset="-78"/>
              <a:cs typeface="Alexandria" pitchFamily="2" charset="-78"/>
            </a:endParaRPr>
          </a:p>
        </p:txBody>
      </p:sp>
      <p:sp>
        <p:nvSpPr>
          <p:cNvPr id="21" name="Text 7">
            <a:extLst>
              <a:ext uri="{FF2B5EF4-FFF2-40B4-BE49-F238E27FC236}">
                <a16:creationId xmlns:a16="http://schemas.microsoft.com/office/drawing/2014/main" id="{870FBD75-DC72-3077-6592-CA8084A88498}"/>
              </a:ext>
            </a:extLst>
          </p:cNvPr>
          <p:cNvSpPr/>
          <p:nvPr/>
        </p:nvSpPr>
        <p:spPr>
          <a:xfrm>
            <a:off x="5422504" y="3688854"/>
            <a:ext cx="2676029" cy="892552"/>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تحويل طرق تقديم المحتوى التعليمي التقليدي إلى تجارب رقمية تفاعلية</a:t>
            </a:r>
            <a:endParaRPr lang="en-US" sz="1458" dirty="0">
              <a:latin typeface="Alexandria" pitchFamily="2" charset="-78"/>
              <a:cs typeface="Alexandria" pitchFamily="2" charset="-78"/>
            </a:endParaRPr>
          </a:p>
        </p:txBody>
      </p:sp>
      <p:sp>
        <p:nvSpPr>
          <p:cNvPr id="22" name="Shape 8">
            <a:extLst>
              <a:ext uri="{FF2B5EF4-FFF2-40B4-BE49-F238E27FC236}">
                <a16:creationId xmlns:a16="http://schemas.microsoft.com/office/drawing/2014/main" id="{93372CF6-D3C9-3D77-3DF8-3BEC3683BFDE}"/>
              </a:ext>
            </a:extLst>
          </p:cNvPr>
          <p:cNvSpPr/>
          <p:nvPr/>
        </p:nvSpPr>
        <p:spPr>
          <a:xfrm>
            <a:off x="5233492" y="4974134"/>
            <a:ext cx="6297018" cy="1089124"/>
          </a:xfrm>
          <a:prstGeom prst="roundRect">
            <a:avLst>
              <a:gd name="adj" fmla="val 15620"/>
            </a:avLst>
          </a:prstGeom>
          <a:solidFill>
            <a:srgbClr val="CEE6FD"/>
          </a:solidFill>
          <a:ln/>
        </p:spPr>
        <p:txBody>
          <a:bodyPr>
            <a:spAutoFit/>
          </a:bodyPr>
          <a:lstStyle/>
          <a:p>
            <a:endParaRPr lang="en-US"/>
          </a:p>
        </p:txBody>
      </p:sp>
      <p:sp>
        <p:nvSpPr>
          <p:cNvPr id="24" name="Text 9">
            <a:extLst>
              <a:ext uri="{FF2B5EF4-FFF2-40B4-BE49-F238E27FC236}">
                <a16:creationId xmlns:a16="http://schemas.microsoft.com/office/drawing/2014/main" id="{4B288B22-929F-902F-5234-1B6FB541DBB1}"/>
              </a:ext>
            </a:extLst>
          </p:cNvPr>
          <p:cNvSpPr/>
          <p:nvPr/>
        </p:nvSpPr>
        <p:spPr>
          <a:xfrm>
            <a:off x="9764142" y="5163145"/>
            <a:ext cx="1577355"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تطوير التفاعل</a:t>
            </a:r>
            <a:endParaRPr lang="en-US" sz="1833" b="1" dirty="0">
              <a:solidFill>
                <a:schemeClr val="accent2">
                  <a:lumMod val="75000"/>
                </a:schemeClr>
              </a:solidFill>
              <a:latin typeface="Alexandria" pitchFamily="2" charset="-78"/>
              <a:cs typeface="Alexandria" pitchFamily="2" charset="-78"/>
            </a:endParaRPr>
          </a:p>
        </p:txBody>
      </p:sp>
      <p:sp>
        <p:nvSpPr>
          <p:cNvPr id="26" name="Text 10">
            <a:extLst>
              <a:ext uri="{FF2B5EF4-FFF2-40B4-BE49-F238E27FC236}">
                <a16:creationId xmlns:a16="http://schemas.microsoft.com/office/drawing/2014/main" id="{6FA3E9F4-8046-B090-3E6A-4C67B6E578FA}"/>
              </a:ext>
            </a:extLst>
          </p:cNvPr>
          <p:cNvSpPr/>
          <p:nvPr/>
        </p:nvSpPr>
        <p:spPr>
          <a:xfrm>
            <a:off x="6227919" y="5571828"/>
            <a:ext cx="5113579" cy="276999"/>
          </a:xfrm>
          <a:prstGeom prst="rect">
            <a:avLst/>
          </a:prstGeom>
          <a:noFill/>
          <a:ln/>
        </p:spPr>
        <p:txBody>
          <a:bodyPr wrap="non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ابتكار أساليب جديدة تعزز التواصل والتفاعل بين المعلم والطالب</a:t>
            </a:r>
            <a:endParaRPr lang="en-US" sz="1458" dirty="0">
              <a:latin typeface="Alexandria" pitchFamily="2" charset="-78"/>
              <a:cs typeface="Alexandria" pitchFamily="2" charset="-78"/>
            </a:endParaRPr>
          </a:p>
        </p:txBody>
      </p:sp>
    </p:spTree>
    <p:extLst>
      <p:ext uri="{BB962C8B-B14F-4D97-AF65-F5344CB8AC3E}">
        <p14:creationId xmlns:p14="http://schemas.microsoft.com/office/powerpoint/2010/main" val="2455842187"/>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CEEB41CB-FD84-0271-DBD5-F01706EAA21B}"/>
              </a:ext>
            </a:extLst>
          </p:cNvPr>
          <p:cNvSpPr/>
          <p:nvPr/>
        </p:nvSpPr>
        <p:spPr>
          <a:xfrm>
            <a:off x="5778415" y="1200265"/>
            <a:ext cx="5711500" cy="425373"/>
          </a:xfrm>
          <a:prstGeom prst="rect">
            <a:avLst/>
          </a:prstGeom>
          <a:noFill/>
          <a:ln/>
        </p:spPr>
        <p:txBody>
          <a:bodyPr wrap="none" lIns="0" tIns="0" rIns="0" bIns="0" rtlCol="0" anchor="t">
            <a:spAutoFit/>
          </a:bodyPr>
          <a:lstStyle/>
          <a:p>
            <a:pPr algn="r" rtl="1">
              <a:lnSpc>
                <a:spcPts val="3458"/>
              </a:lnSpc>
            </a:pPr>
            <a:r>
              <a:rPr lang="en-US" sz="2800" b="1" dirty="0">
                <a:solidFill>
                  <a:srgbClr val="00B0F0"/>
                </a:solidFill>
                <a:latin typeface="Alexandria" pitchFamily="2" charset="-78"/>
                <a:ea typeface="Instrument Sans Semi Bold" pitchFamily="34" charset="-122"/>
                <a:cs typeface="Alexandria" pitchFamily="2" charset="-78"/>
              </a:rPr>
              <a:t>معايير تصنيف الابتكار التكنولوجي</a:t>
            </a:r>
            <a:endParaRPr lang="en-US" sz="2800" b="1" dirty="0">
              <a:solidFill>
                <a:srgbClr val="00B0F0"/>
              </a:solidFill>
              <a:latin typeface="Alexandria" pitchFamily="2" charset="-78"/>
              <a:cs typeface="Alexandria" pitchFamily="2" charset="-78"/>
            </a:endParaRPr>
          </a:p>
        </p:txBody>
      </p:sp>
      <p:sp>
        <p:nvSpPr>
          <p:cNvPr id="7" name="Text 1">
            <a:extLst>
              <a:ext uri="{FF2B5EF4-FFF2-40B4-BE49-F238E27FC236}">
                <a16:creationId xmlns:a16="http://schemas.microsoft.com/office/drawing/2014/main" id="{FCA8F6B1-5C17-0FB8-082E-175F74BF36C8}"/>
              </a:ext>
            </a:extLst>
          </p:cNvPr>
          <p:cNvSpPr/>
          <p:nvPr/>
        </p:nvSpPr>
        <p:spPr>
          <a:xfrm>
            <a:off x="845024" y="1706150"/>
            <a:ext cx="10534527" cy="60991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يُصنَّف الابتكار التكنولوجي بناءً على درجة التغيير الذي يُحدثه في المنظومة التعليمية، من تحسينات بسيطة إلى تحولات جذرية تُعيد رسم ملامح التعليم بالكامل.</a:t>
            </a:r>
            <a:endParaRPr lang="en-US" dirty="0">
              <a:latin typeface="Alexandria" pitchFamily="2" charset="-78"/>
              <a:cs typeface="Alexandria" pitchFamily="2" charset="-78"/>
            </a:endParaRPr>
          </a:p>
        </p:txBody>
      </p:sp>
      <p:pic>
        <p:nvPicPr>
          <p:cNvPr id="8" name="Image 0" descr="preencoded.png">
            <a:extLst>
              <a:ext uri="{FF2B5EF4-FFF2-40B4-BE49-F238E27FC236}">
                <a16:creationId xmlns:a16="http://schemas.microsoft.com/office/drawing/2014/main" id="{B36762A7-D80B-E34F-0968-C94F113939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9818" y="2212928"/>
            <a:ext cx="4248472" cy="3892209"/>
          </a:xfrm>
          <a:prstGeom prst="rect">
            <a:avLst/>
          </a:prstGeom>
        </p:spPr>
      </p:pic>
      <p:sp>
        <p:nvSpPr>
          <p:cNvPr id="10" name="Shape 2">
            <a:extLst>
              <a:ext uri="{FF2B5EF4-FFF2-40B4-BE49-F238E27FC236}">
                <a16:creationId xmlns:a16="http://schemas.microsoft.com/office/drawing/2014/main" id="{76DC257F-B243-3CFB-1CA3-2792E5B0A51B}"/>
              </a:ext>
            </a:extLst>
          </p:cNvPr>
          <p:cNvSpPr/>
          <p:nvPr/>
        </p:nvSpPr>
        <p:spPr>
          <a:xfrm>
            <a:off x="4843220" y="2538115"/>
            <a:ext cx="6149922" cy="847626"/>
          </a:xfrm>
          <a:prstGeom prst="roundRect">
            <a:avLst>
              <a:gd name="adj" fmla="val 10788"/>
            </a:avLst>
          </a:prstGeom>
          <a:solidFill>
            <a:srgbClr val="FFFFFF"/>
          </a:solidFill>
          <a:ln w="22860">
            <a:solidFill>
              <a:srgbClr val="B4CCE3"/>
            </a:solidFill>
            <a:prstDash val="solid"/>
          </a:ln>
        </p:spPr>
        <p:txBody>
          <a:bodyPr wrap="square">
            <a:spAutoFit/>
          </a:bodyPr>
          <a:lstStyle/>
          <a:p>
            <a:endParaRPr lang="en-US"/>
          </a:p>
        </p:txBody>
      </p:sp>
      <p:sp>
        <p:nvSpPr>
          <p:cNvPr id="11" name="Shape 3">
            <a:extLst>
              <a:ext uri="{FF2B5EF4-FFF2-40B4-BE49-F238E27FC236}">
                <a16:creationId xmlns:a16="http://schemas.microsoft.com/office/drawing/2014/main" id="{B4389825-3CD7-5F1E-AE17-BB0503994B77}"/>
              </a:ext>
            </a:extLst>
          </p:cNvPr>
          <p:cNvSpPr/>
          <p:nvPr/>
        </p:nvSpPr>
        <p:spPr>
          <a:xfrm>
            <a:off x="10935990" y="2538115"/>
            <a:ext cx="76200" cy="847626"/>
          </a:xfrm>
          <a:prstGeom prst="roundRect">
            <a:avLst>
              <a:gd name="adj" fmla="val 167442"/>
            </a:avLst>
          </a:prstGeom>
          <a:solidFill>
            <a:srgbClr val="84C1FA"/>
          </a:solidFill>
          <a:ln/>
        </p:spPr>
        <p:txBody>
          <a:bodyPr>
            <a:spAutoFit/>
          </a:bodyPr>
          <a:lstStyle/>
          <a:p>
            <a:endParaRPr lang="en-US"/>
          </a:p>
        </p:txBody>
      </p:sp>
      <p:sp>
        <p:nvSpPr>
          <p:cNvPr id="12" name="Text 4">
            <a:extLst>
              <a:ext uri="{FF2B5EF4-FFF2-40B4-BE49-F238E27FC236}">
                <a16:creationId xmlns:a16="http://schemas.microsoft.com/office/drawing/2014/main" id="{A621D09A-19A2-730B-0695-93EE9BF0D32F}"/>
              </a:ext>
            </a:extLst>
          </p:cNvPr>
          <p:cNvSpPr/>
          <p:nvPr/>
        </p:nvSpPr>
        <p:spPr>
          <a:xfrm>
            <a:off x="9566590" y="2698850"/>
            <a:ext cx="1208665" cy="207877"/>
          </a:xfrm>
          <a:prstGeom prst="rect">
            <a:avLst/>
          </a:prstGeom>
          <a:noFill/>
          <a:ln/>
        </p:spPr>
        <p:txBody>
          <a:bodyPr wrap="none" lIns="0" tIns="0" rIns="0" bIns="0" rtlCol="0" anchor="t">
            <a:spAutoFit/>
          </a:bodyPr>
          <a:lstStyle/>
          <a:p>
            <a:pPr algn="r" rtl="1">
              <a:lnSpc>
                <a:spcPts val="1708"/>
              </a:lnSpc>
            </a:pPr>
            <a:r>
              <a:rPr lang="en-US" b="1" dirty="0">
                <a:solidFill>
                  <a:schemeClr val="accent2">
                    <a:lumMod val="75000"/>
                  </a:schemeClr>
                </a:solidFill>
                <a:latin typeface="Alexandria" pitchFamily="2" charset="-78"/>
                <a:ea typeface="Instrument Sans Semi Bold" pitchFamily="34" charset="-122"/>
                <a:cs typeface="Alexandria" pitchFamily="2" charset="-78"/>
              </a:rPr>
              <a:t>الابتكار الجذري</a:t>
            </a:r>
            <a:endParaRPr lang="en-US" b="1" dirty="0">
              <a:solidFill>
                <a:schemeClr val="accent2">
                  <a:lumMod val="75000"/>
                </a:schemeClr>
              </a:solidFill>
              <a:latin typeface="Alexandria" pitchFamily="2" charset="-78"/>
              <a:cs typeface="Alexandria" pitchFamily="2" charset="-78"/>
            </a:endParaRPr>
          </a:p>
        </p:txBody>
      </p:sp>
      <p:sp>
        <p:nvSpPr>
          <p:cNvPr id="13" name="Text 5">
            <a:extLst>
              <a:ext uri="{FF2B5EF4-FFF2-40B4-BE49-F238E27FC236}">
                <a16:creationId xmlns:a16="http://schemas.microsoft.com/office/drawing/2014/main" id="{83CCEB27-91C7-CB70-F3FE-FDBF820C9794}"/>
              </a:ext>
            </a:extLst>
          </p:cNvPr>
          <p:cNvSpPr/>
          <p:nvPr/>
        </p:nvSpPr>
        <p:spPr>
          <a:xfrm>
            <a:off x="4871395" y="3026569"/>
            <a:ext cx="5903860" cy="192360"/>
          </a:xfrm>
          <a:prstGeom prst="rect">
            <a:avLst/>
          </a:prstGeom>
          <a:noFill/>
          <a:ln/>
        </p:spPr>
        <p:txBody>
          <a:bodyPr wrap="none" lIns="0" tIns="0" rIns="0" bIns="0" rtlCol="0" anchor="t">
            <a:spAutoFit/>
          </a:bodyPr>
          <a:lstStyle/>
          <a:p>
            <a:pPr algn="r" rtl="1">
              <a:lnSpc>
                <a:spcPts val="1542"/>
              </a:lnSpc>
            </a:pPr>
            <a:r>
              <a:rPr lang="en-US" dirty="0">
                <a:solidFill>
                  <a:srgbClr val="1E3063"/>
                </a:solidFill>
                <a:latin typeface="Alexandria" pitchFamily="2" charset="-78"/>
                <a:ea typeface="Instrument Sans Medium" pitchFamily="34" charset="-122"/>
                <a:cs typeface="Alexandria" pitchFamily="2" charset="-78"/>
              </a:rPr>
              <a:t>تقنيات وأفكار تُحدث تحولًا كاملًا في طرق التعليم وتُعيد هيكلته من الأساس</a:t>
            </a:r>
            <a:endParaRPr lang="en-US" dirty="0">
              <a:latin typeface="Alexandria" pitchFamily="2" charset="-78"/>
              <a:cs typeface="Alexandria" pitchFamily="2" charset="-78"/>
            </a:endParaRPr>
          </a:p>
        </p:txBody>
      </p:sp>
      <p:sp>
        <p:nvSpPr>
          <p:cNvPr id="14" name="Shape 6">
            <a:extLst>
              <a:ext uri="{FF2B5EF4-FFF2-40B4-BE49-F238E27FC236}">
                <a16:creationId xmlns:a16="http://schemas.microsoft.com/office/drawing/2014/main" id="{958C7CA7-A5DC-5772-3088-D61532A402B2}"/>
              </a:ext>
            </a:extLst>
          </p:cNvPr>
          <p:cNvSpPr/>
          <p:nvPr/>
        </p:nvSpPr>
        <p:spPr>
          <a:xfrm>
            <a:off x="4871396" y="3492005"/>
            <a:ext cx="6121746" cy="847626"/>
          </a:xfrm>
          <a:prstGeom prst="roundRect">
            <a:avLst>
              <a:gd name="adj" fmla="val 10788"/>
            </a:avLst>
          </a:prstGeom>
          <a:solidFill>
            <a:srgbClr val="FFFFFF"/>
          </a:solidFill>
          <a:ln w="22860">
            <a:solidFill>
              <a:srgbClr val="B4CCE3"/>
            </a:solidFill>
            <a:prstDash val="solid"/>
          </a:ln>
        </p:spPr>
        <p:txBody>
          <a:bodyPr wrap="square">
            <a:spAutoFit/>
          </a:bodyPr>
          <a:lstStyle/>
          <a:p>
            <a:endParaRPr lang="en-US"/>
          </a:p>
        </p:txBody>
      </p:sp>
      <p:sp>
        <p:nvSpPr>
          <p:cNvPr id="15" name="Shape 7">
            <a:extLst>
              <a:ext uri="{FF2B5EF4-FFF2-40B4-BE49-F238E27FC236}">
                <a16:creationId xmlns:a16="http://schemas.microsoft.com/office/drawing/2014/main" id="{FECBEE8F-7334-C47E-C288-E6BD73ED28C6}"/>
              </a:ext>
            </a:extLst>
          </p:cNvPr>
          <p:cNvSpPr/>
          <p:nvPr/>
        </p:nvSpPr>
        <p:spPr>
          <a:xfrm>
            <a:off x="10935990" y="3492005"/>
            <a:ext cx="76200" cy="847626"/>
          </a:xfrm>
          <a:prstGeom prst="roundRect">
            <a:avLst>
              <a:gd name="adj" fmla="val 167442"/>
            </a:avLst>
          </a:prstGeom>
          <a:solidFill>
            <a:srgbClr val="84C1FA"/>
          </a:solidFill>
          <a:ln/>
        </p:spPr>
        <p:txBody>
          <a:bodyPr>
            <a:spAutoFit/>
          </a:bodyPr>
          <a:lstStyle/>
          <a:p>
            <a:endParaRPr lang="en-US"/>
          </a:p>
        </p:txBody>
      </p:sp>
      <p:sp>
        <p:nvSpPr>
          <p:cNvPr id="16" name="Text 8">
            <a:extLst>
              <a:ext uri="{FF2B5EF4-FFF2-40B4-BE49-F238E27FC236}">
                <a16:creationId xmlns:a16="http://schemas.microsoft.com/office/drawing/2014/main" id="{698E6370-40B3-E8DC-3E8B-8DCAFE9C5149}"/>
              </a:ext>
            </a:extLst>
          </p:cNvPr>
          <p:cNvSpPr/>
          <p:nvPr/>
        </p:nvSpPr>
        <p:spPr>
          <a:xfrm>
            <a:off x="9324537" y="3652739"/>
            <a:ext cx="1450718" cy="207877"/>
          </a:xfrm>
          <a:prstGeom prst="rect">
            <a:avLst/>
          </a:prstGeom>
          <a:noFill/>
          <a:ln/>
        </p:spPr>
        <p:txBody>
          <a:bodyPr wrap="none" lIns="0" tIns="0" rIns="0" bIns="0" rtlCol="0" anchor="t">
            <a:spAutoFit/>
          </a:bodyPr>
          <a:lstStyle/>
          <a:p>
            <a:pPr algn="r" rtl="1">
              <a:lnSpc>
                <a:spcPts val="1708"/>
              </a:lnSpc>
            </a:pPr>
            <a:r>
              <a:rPr lang="en-US" b="1" dirty="0">
                <a:solidFill>
                  <a:schemeClr val="accent2">
                    <a:lumMod val="75000"/>
                  </a:schemeClr>
                </a:solidFill>
                <a:latin typeface="Alexandria" pitchFamily="2" charset="-78"/>
                <a:ea typeface="Instrument Sans Semi Bold" pitchFamily="34" charset="-122"/>
                <a:cs typeface="Alexandria" pitchFamily="2" charset="-78"/>
              </a:rPr>
              <a:t>الابتكار التحسيني</a:t>
            </a:r>
            <a:endParaRPr lang="en-US" b="1" dirty="0">
              <a:solidFill>
                <a:schemeClr val="accent2">
                  <a:lumMod val="75000"/>
                </a:schemeClr>
              </a:solidFill>
              <a:latin typeface="Alexandria" pitchFamily="2" charset="-78"/>
              <a:cs typeface="Alexandria" pitchFamily="2" charset="-78"/>
            </a:endParaRPr>
          </a:p>
        </p:txBody>
      </p:sp>
      <p:sp>
        <p:nvSpPr>
          <p:cNvPr id="17" name="Text 9">
            <a:extLst>
              <a:ext uri="{FF2B5EF4-FFF2-40B4-BE49-F238E27FC236}">
                <a16:creationId xmlns:a16="http://schemas.microsoft.com/office/drawing/2014/main" id="{59B2257D-42EB-D6A7-2FDF-9DFEB9E41255}"/>
              </a:ext>
            </a:extLst>
          </p:cNvPr>
          <p:cNvSpPr/>
          <p:nvPr/>
        </p:nvSpPr>
        <p:spPr>
          <a:xfrm>
            <a:off x="5770680" y="3980458"/>
            <a:ext cx="5004575" cy="192360"/>
          </a:xfrm>
          <a:prstGeom prst="rect">
            <a:avLst/>
          </a:prstGeom>
          <a:noFill/>
          <a:ln/>
        </p:spPr>
        <p:txBody>
          <a:bodyPr wrap="none" lIns="0" tIns="0" rIns="0" bIns="0" rtlCol="0" anchor="t">
            <a:spAutoFit/>
          </a:bodyPr>
          <a:lstStyle/>
          <a:p>
            <a:pPr algn="r" rtl="1">
              <a:lnSpc>
                <a:spcPts val="1542"/>
              </a:lnSpc>
            </a:pPr>
            <a:r>
              <a:rPr lang="en-US" dirty="0">
                <a:solidFill>
                  <a:srgbClr val="1E3063"/>
                </a:solidFill>
                <a:latin typeface="Alexandria" pitchFamily="2" charset="-78"/>
                <a:ea typeface="Instrument Sans Medium" pitchFamily="34" charset="-122"/>
                <a:cs typeface="Alexandria" pitchFamily="2" charset="-78"/>
              </a:rPr>
              <a:t>تعديلات وتحسينات على الأدوات الحالية لزيادة فاعليتها وكفاءتها</a:t>
            </a:r>
            <a:endParaRPr lang="en-US" dirty="0">
              <a:latin typeface="Alexandria" pitchFamily="2" charset="-78"/>
              <a:cs typeface="Alexandria" pitchFamily="2" charset="-78"/>
            </a:endParaRPr>
          </a:p>
        </p:txBody>
      </p:sp>
      <p:sp>
        <p:nvSpPr>
          <p:cNvPr id="19" name="Shape 10">
            <a:extLst>
              <a:ext uri="{FF2B5EF4-FFF2-40B4-BE49-F238E27FC236}">
                <a16:creationId xmlns:a16="http://schemas.microsoft.com/office/drawing/2014/main" id="{C0F87CC9-51D9-0919-FC39-BCCF8EE4DDB4}"/>
              </a:ext>
            </a:extLst>
          </p:cNvPr>
          <p:cNvSpPr/>
          <p:nvPr/>
        </p:nvSpPr>
        <p:spPr>
          <a:xfrm>
            <a:off x="4871396" y="4445894"/>
            <a:ext cx="6121746" cy="847626"/>
          </a:xfrm>
          <a:prstGeom prst="roundRect">
            <a:avLst>
              <a:gd name="adj" fmla="val 10788"/>
            </a:avLst>
          </a:prstGeom>
          <a:solidFill>
            <a:srgbClr val="FFFFFF"/>
          </a:solidFill>
          <a:ln w="22860">
            <a:solidFill>
              <a:srgbClr val="B4CCE3"/>
            </a:solidFill>
            <a:prstDash val="solid"/>
          </a:ln>
        </p:spPr>
        <p:txBody>
          <a:bodyPr wrap="square">
            <a:spAutoFit/>
          </a:bodyPr>
          <a:lstStyle/>
          <a:p>
            <a:endParaRPr lang="en-US"/>
          </a:p>
        </p:txBody>
      </p:sp>
      <p:sp>
        <p:nvSpPr>
          <p:cNvPr id="20" name="Shape 11">
            <a:extLst>
              <a:ext uri="{FF2B5EF4-FFF2-40B4-BE49-F238E27FC236}">
                <a16:creationId xmlns:a16="http://schemas.microsoft.com/office/drawing/2014/main" id="{102DB54C-CA17-1F6E-57F5-7DA3A56A0CD6}"/>
              </a:ext>
            </a:extLst>
          </p:cNvPr>
          <p:cNvSpPr/>
          <p:nvPr/>
        </p:nvSpPr>
        <p:spPr>
          <a:xfrm>
            <a:off x="10935990" y="4445894"/>
            <a:ext cx="76200" cy="847626"/>
          </a:xfrm>
          <a:prstGeom prst="roundRect">
            <a:avLst>
              <a:gd name="adj" fmla="val 167442"/>
            </a:avLst>
          </a:prstGeom>
          <a:solidFill>
            <a:srgbClr val="84C1FA"/>
          </a:solidFill>
          <a:ln/>
        </p:spPr>
        <p:txBody>
          <a:bodyPr>
            <a:spAutoFit/>
          </a:bodyPr>
          <a:lstStyle/>
          <a:p>
            <a:endParaRPr lang="en-US"/>
          </a:p>
        </p:txBody>
      </p:sp>
      <p:sp>
        <p:nvSpPr>
          <p:cNvPr id="21" name="Text 12">
            <a:extLst>
              <a:ext uri="{FF2B5EF4-FFF2-40B4-BE49-F238E27FC236}">
                <a16:creationId xmlns:a16="http://schemas.microsoft.com/office/drawing/2014/main" id="{A1C8651E-3C37-A46A-0358-F87A3F4CF1CE}"/>
              </a:ext>
            </a:extLst>
          </p:cNvPr>
          <p:cNvSpPr/>
          <p:nvPr/>
        </p:nvSpPr>
        <p:spPr>
          <a:xfrm>
            <a:off x="9427129" y="4606628"/>
            <a:ext cx="1348126" cy="207044"/>
          </a:xfrm>
          <a:prstGeom prst="rect">
            <a:avLst/>
          </a:prstGeom>
          <a:noFill/>
          <a:ln/>
        </p:spPr>
        <p:txBody>
          <a:bodyPr wrap="none" lIns="0" tIns="0" rIns="0" bIns="0" rtlCol="0" anchor="t">
            <a:spAutoFit/>
          </a:bodyPr>
          <a:lstStyle/>
          <a:p>
            <a:pPr algn="r" rtl="1">
              <a:lnSpc>
                <a:spcPts val="1708"/>
              </a:lnSpc>
            </a:pPr>
            <a:r>
              <a:rPr lang="en-US" sz="1375" b="1" dirty="0">
                <a:solidFill>
                  <a:schemeClr val="accent2">
                    <a:lumMod val="75000"/>
                  </a:schemeClr>
                </a:solidFill>
                <a:latin typeface="Alexandria" pitchFamily="2" charset="-78"/>
                <a:ea typeface="Instrument Sans Semi Bold" pitchFamily="34" charset="-122"/>
                <a:cs typeface="Alexandria" pitchFamily="2" charset="-78"/>
              </a:rPr>
              <a:t>الابتكار المستمر</a:t>
            </a:r>
            <a:endParaRPr lang="en-US" sz="1375" b="1" dirty="0">
              <a:solidFill>
                <a:schemeClr val="accent2">
                  <a:lumMod val="75000"/>
                </a:schemeClr>
              </a:solidFill>
              <a:latin typeface="Alexandria" pitchFamily="2" charset="-78"/>
              <a:cs typeface="Alexandria" pitchFamily="2" charset="-78"/>
            </a:endParaRPr>
          </a:p>
        </p:txBody>
      </p:sp>
      <p:sp>
        <p:nvSpPr>
          <p:cNvPr id="22" name="Text 13">
            <a:extLst>
              <a:ext uri="{FF2B5EF4-FFF2-40B4-BE49-F238E27FC236}">
                <a16:creationId xmlns:a16="http://schemas.microsoft.com/office/drawing/2014/main" id="{4B5BFE42-8B2A-2615-64B4-26D1BD7000E5}"/>
              </a:ext>
            </a:extLst>
          </p:cNvPr>
          <p:cNvSpPr/>
          <p:nvPr/>
        </p:nvSpPr>
        <p:spPr>
          <a:xfrm>
            <a:off x="5676102" y="4934347"/>
            <a:ext cx="5099153" cy="192360"/>
          </a:xfrm>
          <a:prstGeom prst="rect">
            <a:avLst/>
          </a:prstGeom>
          <a:noFill/>
          <a:ln/>
        </p:spPr>
        <p:txBody>
          <a:bodyPr wrap="none" lIns="0" tIns="0" rIns="0" bIns="0" rtlCol="0" anchor="t">
            <a:spAutoFit/>
          </a:bodyPr>
          <a:lstStyle/>
          <a:p>
            <a:pPr algn="r" rtl="1">
              <a:lnSpc>
                <a:spcPts val="1542"/>
              </a:lnSpc>
            </a:pPr>
            <a:r>
              <a:rPr lang="en-US" dirty="0">
                <a:solidFill>
                  <a:srgbClr val="1E3063"/>
                </a:solidFill>
                <a:latin typeface="Alexandria" pitchFamily="2" charset="-78"/>
                <a:ea typeface="Instrument Sans Medium" pitchFamily="34" charset="-122"/>
                <a:cs typeface="Alexandria" pitchFamily="2" charset="-78"/>
              </a:rPr>
              <a:t>تحسينات تدريجية ومتواصلة تُراكم الأثر الإيجابي على المدى البعيد</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562630700"/>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66417" y="1064158"/>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88AB9D30-A669-6C17-AF17-EE96C08DBFAD}"/>
              </a:ext>
            </a:extLst>
          </p:cNvPr>
          <p:cNvSpPr/>
          <p:nvPr/>
        </p:nvSpPr>
        <p:spPr>
          <a:xfrm>
            <a:off x="5433126" y="1101321"/>
            <a:ext cx="6165149" cy="463845"/>
          </a:xfrm>
          <a:prstGeom prst="rect">
            <a:avLst/>
          </a:prstGeom>
          <a:noFill/>
          <a:ln/>
        </p:spPr>
        <p:txBody>
          <a:bodyPr wrap="none" lIns="0" tIns="0" rIns="0" bIns="0" rtlCol="0" anchor="t">
            <a:spAutoFit/>
          </a:bodyPr>
          <a:lstStyle/>
          <a:p>
            <a:pPr algn="r" rtl="1">
              <a:lnSpc>
                <a:spcPts val="3917"/>
              </a:lnSpc>
            </a:pPr>
            <a:r>
              <a:rPr lang="en-US" sz="2800" b="1" dirty="0">
                <a:solidFill>
                  <a:srgbClr val="00B0F0"/>
                </a:solidFill>
                <a:latin typeface="Alexandria" pitchFamily="2" charset="-78"/>
                <a:ea typeface="Instrument Sans Semi Bold" pitchFamily="34" charset="-122"/>
                <a:cs typeface="Alexandria" pitchFamily="2" charset="-78"/>
              </a:rPr>
              <a:t>أنواع الابتكار التكنولوجي </a:t>
            </a:r>
            <a:r>
              <a:rPr lang="en-US" sz="2800" b="1" dirty="0" err="1">
                <a:solidFill>
                  <a:srgbClr val="00B0F0"/>
                </a:solidFill>
                <a:latin typeface="Alexandria" pitchFamily="2" charset="-78"/>
                <a:ea typeface="Instrument Sans Semi Bold" pitchFamily="34" charset="-122"/>
                <a:cs typeface="Alexandria" pitchFamily="2" charset="-78"/>
              </a:rPr>
              <a:t>في</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التعليم</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pic>
        <p:nvPicPr>
          <p:cNvPr id="7" name="Image 0" descr="preencoded.png">
            <a:extLst>
              <a:ext uri="{FF2B5EF4-FFF2-40B4-BE49-F238E27FC236}">
                <a16:creationId xmlns:a16="http://schemas.microsoft.com/office/drawing/2014/main" id="{ECE1F5FB-20BE-D715-35AF-BBDFCE49F2C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22138" y="1791548"/>
            <a:ext cx="4130838" cy="23407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 1">
            <a:extLst>
              <a:ext uri="{FF2B5EF4-FFF2-40B4-BE49-F238E27FC236}">
                <a16:creationId xmlns:a16="http://schemas.microsoft.com/office/drawing/2014/main" id="{0567FACE-3D56-590D-A350-943AF3B24933}"/>
              </a:ext>
            </a:extLst>
          </p:cNvPr>
          <p:cNvSpPr/>
          <p:nvPr/>
        </p:nvSpPr>
        <p:spPr>
          <a:xfrm>
            <a:off x="5657701" y="2430544"/>
            <a:ext cx="5940574" cy="1066318"/>
          </a:xfrm>
          <a:prstGeom prst="rect">
            <a:avLst/>
          </a:prstGeom>
          <a:noFill/>
          <a:ln/>
        </p:spPr>
        <p:txBody>
          <a:bodyPr wrap="square" lIns="0" tIns="0" rIns="0" bIns="0" rtlCol="0" anchor="t">
            <a:spAutoFit/>
          </a:bodyPr>
          <a:lstStyle/>
          <a:p>
            <a:pPr algn="ctr" rtl="1">
              <a:lnSpc>
                <a:spcPct val="150000"/>
              </a:lnSpc>
            </a:pPr>
            <a:r>
              <a:rPr lang="en-US" sz="1600" dirty="0">
                <a:solidFill>
                  <a:srgbClr val="1E3063"/>
                </a:solidFill>
                <a:latin typeface="Alexandria" pitchFamily="2" charset="-78"/>
                <a:ea typeface="Instrument Sans Medium" pitchFamily="34" charset="-122"/>
                <a:cs typeface="Alexandria" pitchFamily="2" charset="-78"/>
              </a:rPr>
              <a:t>الابتكار التكنولوجي في التعليم لا يقتصر على تطوير الأدوات، بل يشمل تحسين العمليات والمناهج وأساليب الدعم الأكاديمي بالكامل.</a:t>
            </a:r>
            <a:endParaRPr lang="en-US" sz="1600" dirty="0">
              <a:latin typeface="Alexandria" pitchFamily="2" charset="-78"/>
              <a:cs typeface="Alexandria" pitchFamily="2" charset="-78"/>
            </a:endParaRPr>
          </a:p>
        </p:txBody>
      </p:sp>
      <p:sp>
        <p:nvSpPr>
          <p:cNvPr id="10" name="Text 2">
            <a:extLst>
              <a:ext uri="{FF2B5EF4-FFF2-40B4-BE49-F238E27FC236}">
                <a16:creationId xmlns:a16="http://schemas.microsoft.com/office/drawing/2014/main" id="{99269DAF-8C39-34E9-279C-6F519E032BEF}"/>
              </a:ext>
            </a:extLst>
          </p:cNvPr>
          <p:cNvSpPr/>
          <p:nvPr/>
        </p:nvSpPr>
        <p:spPr>
          <a:xfrm>
            <a:off x="10005920" y="4008200"/>
            <a:ext cx="1144545" cy="241220"/>
          </a:xfrm>
          <a:prstGeom prst="rect">
            <a:avLst/>
          </a:prstGeom>
          <a:noFill/>
          <a:ln/>
        </p:spPr>
        <p:txBody>
          <a:bodyPr wrap="none" lIns="0" tIns="0" rIns="0" bIns="0" rtlCol="0" anchor="t">
            <a:spAutoFit/>
          </a:bodyPr>
          <a:lstStyle/>
          <a:p>
            <a:pPr algn="r" rtl="1">
              <a:lnSpc>
                <a:spcPts val="1958"/>
              </a:lnSpc>
            </a:pPr>
            <a:r>
              <a:rPr lang="en-US" sz="1542" b="1" dirty="0">
                <a:solidFill>
                  <a:schemeClr val="accent2">
                    <a:lumMod val="75000"/>
                  </a:schemeClr>
                </a:solidFill>
                <a:latin typeface="Alexandria" pitchFamily="2" charset="-78"/>
                <a:ea typeface="Instrument Sans Semi Bold" pitchFamily="34" charset="-122"/>
                <a:cs typeface="Alexandria" pitchFamily="2" charset="-78"/>
              </a:rPr>
              <a:t>ابتكار المنتج</a:t>
            </a:r>
            <a:endParaRPr lang="en-US" sz="1542" b="1" dirty="0">
              <a:solidFill>
                <a:schemeClr val="accent2">
                  <a:lumMod val="75000"/>
                </a:schemeClr>
              </a:solidFill>
              <a:latin typeface="Alexandria" pitchFamily="2" charset="-78"/>
              <a:cs typeface="Alexandria" pitchFamily="2" charset="-78"/>
            </a:endParaRPr>
          </a:p>
        </p:txBody>
      </p:sp>
      <p:sp>
        <p:nvSpPr>
          <p:cNvPr id="11" name="Text 3">
            <a:extLst>
              <a:ext uri="{FF2B5EF4-FFF2-40B4-BE49-F238E27FC236}">
                <a16:creationId xmlns:a16="http://schemas.microsoft.com/office/drawing/2014/main" id="{134FC45C-A6FA-BFC2-2FDE-F4962672D1C6}"/>
              </a:ext>
            </a:extLst>
          </p:cNvPr>
          <p:cNvSpPr/>
          <p:nvPr/>
        </p:nvSpPr>
        <p:spPr>
          <a:xfrm>
            <a:off x="6767218" y="4405321"/>
            <a:ext cx="4694424" cy="217495"/>
          </a:xfrm>
          <a:prstGeom prst="rect">
            <a:avLst/>
          </a:prstGeom>
          <a:noFill/>
          <a:ln/>
        </p:spPr>
        <p:txBody>
          <a:bodyPr wrap="square" lIns="0" tIns="0" rIns="0" bIns="0" rtlCol="0" anchor="t">
            <a:spAutoFit/>
          </a:bodyPr>
          <a:lstStyle/>
          <a:p>
            <a:pPr algn="r" rtl="1">
              <a:lnSpc>
                <a:spcPts val="1833"/>
              </a:lnSpc>
            </a:pPr>
            <a:r>
              <a:rPr lang="en-US" dirty="0">
                <a:solidFill>
                  <a:srgbClr val="1E3063"/>
                </a:solidFill>
                <a:latin typeface="Alexandria" pitchFamily="2" charset="-78"/>
                <a:ea typeface="Instrument Sans Medium" pitchFamily="34" charset="-122"/>
                <a:cs typeface="Alexandria" pitchFamily="2" charset="-78"/>
              </a:rPr>
              <a:t>تصميم أجهزة وأدوات تعليمية متطورة تُغني تجربة التعلم</a:t>
            </a:r>
            <a:endParaRPr lang="en-US" dirty="0">
              <a:latin typeface="Alexandria" pitchFamily="2" charset="-78"/>
              <a:cs typeface="Alexandria" pitchFamily="2" charset="-78"/>
            </a:endParaRPr>
          </a:p>
        </p:txBody>
      </p:sp>
      <p:sp>
        <p:nvSpPr>
          <p:cNvPr id="13" name="Text 4">
            <a:extLst>
              <a:ext uri="{FF2B5EF4-FFF2-40B4-BE49-F238E27FC236}">
                <a16:creationId xmlns:a16="http://schemas.microsoft.com/office/drawing/2014/main" id="{9D2A9503-AB51-2537-69F2-63ADE1ABBA8F}"/>
              </a:ext>
            </a:extLst>
          </p:cNvPr>
          <p:cNvSpPr/>
          <p:nvPr/>
        </p:nvSpPr>
        <p:spPr>
          <a:xfrm>
            <a:off x="7264019" y="5079671"/>
            <a:ext cx="1399422" cy="241220"/>
          </a:xfrm>
          <a:prstGeom prst="rect">
            <a:avLst/>
          </a:prstGeom>
          <a:noFill/>
          <a:ln/>
        </p:spPr>
        <p:txBody>
          <a:bodyPr wrap="none" lIns="0" tIns="0" rIns="0" bIns="0" rtlCol="0" anchor="t">
            <a:spAutoFit/>
          </a:bodyPr>
          <a:lstStyle/>
          <a:p>
            <a:pPr algn="r" rtl="1">
              <a:lnSpc>
                <a:spcPts val="1958"/>
              </a:lnSpc>
            </a:pPr>
            <a:r>
              <a:rPr lang="en-US" sz="1542" b="1" dirty="0">
                <a:solidFill>
                  <a:schemeClr val="accent2">
                    <a:lumMod val="75000"/>
                  </a:schemeClr>
                </a:solidFill>
                <a:latin typeface="Alexandria" pitchFamily="2" charset="-78"/>
                <a:ea typeface="Instrument Sans Semi Bold" pitchFamily="34" charset="-122"/>
                <a:cs typeface="Alexandria" pitchFamily="2" charset="-78"/>
              </a:rPr>
              <a:t>ابتكار العمليات</a:t>
            </a:r>
            <a:endParaRPr lang="en-US" sz="1542" b="1" dirty="0">
              <a:solidFill>
                <a:schemeClr val="accent2">
                  <a:lumMod val="75000"/>
                </a:schemeClr>
              </a:solidFill>
              <a:latin typeface="Alexandria" pitchFamily="2" charset="-78"/>
              <a:cs typeface="Alexandria" pitchFamily="2" charset="-78"/>
            </a:endParaRPr>
          </a:p>
        </p:txBody>
      </p:sp>
      <p:sp>
        <p:nvSpPr>
          <p:cNvPr id="14" name="Text 5">
            <a:extLst>
              <a:ext uri="{FF2B5EF4-FFF2-40B4-BE49-F238E27FC236}">
                <a16:creationId xmlns:a16="http://schemas.microsoft.com/office/drawing/2014/main" id="{A19AF8BB-CCC5-3E80-410C-A6861930AE6D}"/>
              </a:ext>
            </a:extLst>
          </p:cNvPr>
          <p:cNvSpPr/>
          <p:nvPr/>
        </p:nvSpPr>
        <p:spPr>
          <a:xfrm>
            <a:off x="5162143" y="5464032"/>
            <a:ext cx="3720570" cy="217495"/>
          </a:xfrm>
          <a:prstGeom prst="rect">
            <a:avLst/>
          </a:prstGeom>
          <a:noFill/>
          <a:ln/>
        </p:spPr>
        <p:txBody>
          <a:bodyPr wrap="none" lIns="0" tIns="0" rIns="0" bIns="0" rtlCol="0" anchor="t">
            <a:spAutoFit/>
          </a:bodyPr>
          <a:lstStyle/>
          <a:p>
            <a:pPr algn="r" rtl="1">
              <a:lnSpc>
                <a:spcPts val="1833"/>
              </a:lnSpc>
            </a:pPr>
            <a:r>
              <a:rPr lang="en-US" dirty="0">
                <a:solidFill>
                  <a:srgbClr val="1E3063"/>
                </a:solidFill>
                <a:latin typeface="Alexandria" pitchFamily="2" charset="-78"/>
                <a:ea typeface="Instrument Sans Medium" pitchFamily="34" charset="-122"/>
                <a:cs typeface="Alexandria" pitchFamily="2" charset="-78"/>
              </a:rPr>
              <a:t>تطوير أساليب كالتعلم المدمج والتعليم عن بُعد</a:t>
            </a:r>
            <a:endParaRPr lang="en-US" dirty="0">
              <a:latin typeface="Alexandria" pitchFamily="2" charset="-78"/>
              <a:cs typeface="Alexandria" pitchFamily="2" charset="-78"/>
            </a:endParaRPr>
          </a:p>
        </p:txBody>
      </p:sp>
      <p:sp>
        <p:nvSpPr>
          <p:cNvPr id="16" name="Text 6">
            <a:extLst>
              <a:ext uri="{FF2B5EF4-FFF2-40B4-BE49-F238E27FC236}">
                <a16:creationId xmlns:a16="http://schemas.microsoft.com/office/drawing/2014/main" id="{1143EC7E-0C7B-BB30-9BF4-D2EC6B9DFBF3}"/>
              </a:ext>
            </a:extLst>
          </p:cNvPr>
          <p:cNvSpPr/>
          <p:nvPr/>
        </p:nvSpPr>
        <p:spPr>
          <a:xfrm>
            <a:off x="3211074" y="5684654"/>
            <a:ext cx="1264770" cy="241220"/>
          </a:xfrm>
          <a:prstGeom prst="rect">
            <a:avLst/>
          </a:prstGeom>
          <a:noFill/>
          <a:ln/>
        </p:spPr>
        <p:txBody>
          <a:bodyPr wrap="none" lIns="0" tIns="0" rIns="0" bIns="0" rtlCol="0" anchor="t">
            <a:spAutoFit/>
          </a:bodyPr>
          <a:lstStyle/>
          <a:p>
            <a:pPr algn="r" rtl="1">
              <a:lnSpc>
                <a:spcPts val="1958"/>
              </a:lnSpc>
            </a:pPr>
            <a:r>
              <a:rPr lang="en-US" sz="1542" b="1" dirty="0">
                <a:solidFill>
                  <a:schemeClr val="accent2">
                    <a:lumMod val="75000"/>
                  </a:schemeClr>
                </a:solidFill>
                <a:latin typeface="Alexandria" pitchFamily="2" charset="-78"/>
                <a:ea typeface="Instrument Sans Semi Bold" pitchFamily="34" charset="-122"/>
                <a:cs typeface="Alexandria" pitchFamily="2" charset="-78"/>
              </a:rPr>
              <a:t>ابتكار التنظيم</a:t>
            </a:r>
            <a:endParaRPr lang="en-US" sz="1542" b="1" dirty="0">
              <a:solidFill>
                <a:schemeClr val="accent2">
                  <a:lumMod val="75000"/>
                </a:schemeClr>
              </a:solidFill>
              <a:latin typeface="Alexandria" pitchFamily="2" charset="-78"/>
              <a:cs typeface="Alexandria" pitchFamily="2" charset="-78"/>
            </a:endParaRPr>
          </a:p>
        </p:txBody>
      </p:sp>
      <p:sp>
        <p:nvSpPr>
          <p:cNvPr id="17" name="Text 7">
            <a:extLst>
              <a:ext uri="{FF2B5EF4-FFF2-40B4-BE49-F238E27FC236}">
                <a16:creationId xmlns:a16="http://schemas.microsoft.com/office/drawing/2014/main" id="{D1D53731-FAD8-EC9E-600E-30C736DF48A9}"/>
              </a:ext>
            </a:extLst>
          </p:cNvPr>
          <p:cNvSpPr/>
          <p:nvPr/>
        </p:nvSpPr>
        <p:spPr>
          <a:xfrm>
            <a:off x="315084" y="6069890"/>
            <a:ext cx="4497072" cy="217495"/>
          </a:xfrm>
          <a:prstGeom prst="rect">
            <a:avLst/>
          </a:prstGeom>
          <a:noFill/>
          <a:ln/>
        </p:spPr>
        <p:txBody>
          <a:bodyPr wrap="square" lIns="0" tIns="0" rIns="0" bIns="0" rtlCol="0" anchor="t">
            <a:spAutoFit/>
          </a:bodyPr>
          <a:lstStyle/>
          <a:p>
            <a:pPr algn="r" rtl="1">
              <a:lnSpc>
                <a:spcPts val="1833"/>
              </a:lnSpc>
            </a:pPr>
            <a:r>
              <a:rPr lang="en-US" dirty="0">
                <a:solidFill>
                  <a:srgbClr val="1E3063"/>
                </a:solidFill>
                <a:latin typeface="Alexandria" pitchFamily="2" charset="-78"/>
                <a:ea typeface="Instrument Sans Medium" pitchFamily="34" charset="-122"/>
                <a:cs typeface="Alexandria" pitchFamily="2" charset="-78"/>
              </a:rPr>
              <a:t>تطبيق نماذج تعليمية جديدة داخل المؤسسات التعليمية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38197581"/>
      </p:ext>
    </p:extLst>
  </p:cSld>
  <p:clrMapOvr>
    <a:masterClrMapping/>
  </p:clrMapOvr>
  <p:extLst mod="1">
    <p:ext uri="{E180D4A7-C9FB-4DFB-919C-405C955672EB}">
      <p14:showEvtLst xmlns:p14="http://schemas.microsoft.com/office/powerpoint/2010/main">
        <p14:playEvt time="1" objId="8"/>
        <p14:stopEvt time="49673" objId="8"/>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9780D140-C98D-5055-013D-14F6E4A248A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8532" y="1199263"/>
            <a:ext cx="3387228" cy="5019273"/>
          </a:xfrm>
          <a:prstGeom prst="rect">
            <a:avLst/>
          </a:prstGeom>
        </p:spPr>
      </p:pic>
      <p:sp>
        <p:nvSpPr>
          <p:cNvPr id="7" name="Text 0">
            <a:extLst>
              <a:ext uri="{FF2B5EF4-FFF2-40B4-BE49-F238E27FC236}">
                <a16:creationId xmlns:a16="http://schemas.microsoft.com/office/drawing/2014/main" id="{2A55B5FA-05C7-6A43-A5DA-510FD5F61CFD}"/>
              </a:ext>
            </a:extLst>
          </p:cNvPr>
          <p:cNvSpPr/>
          <p:nvPr/>
        </p:nvSpPr>
        <p:spPr>
          <a:xfrm>
            <a:off x="2783632" y="312861"/>
            <a:ext cx="5692264" cy="531171"/>
          </a:xfrm>
          <a:prstGeom prst="rect">
            <a:avLst/>
          </a:prstGeom>
          <a:noFill/>
          <a:ln/>
        </p:spPr>
        <p:txBody>
          <a:bodyPr wrap="none" lIns="0" tIns="0" rIns="0" bIns="0" rtlCol="0" anchor="t">
            <a:spAutoFit/>
          </a:bodyPr>
          <a:lstStyle/>
          <a:p>
            <a:pPr algn="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معايير تصنيف الابتكار في التعليم</a:t>
            </a:r>
            <a:endParaRPr lang="en-US" sz="2800" b="1" dirty="0">
              <a:solidFill>
                <a:srgbClr val="00B0F0"/>
              </a:solidFill>
              <a:latin typeface="Alexandria" pitchFamily="2" charset="-78"/>
              <a:cs typeface="Alexandria" pitchFamily="2" charset="-78"/>
            </a:endParaRPr>
          </a:p>
        </p:txBody>
      </p:sp>
      <p:sp>
        <p:nvSpPr>
          <p:cNvPr id="8" name="Shape 1">
            <a:extLst>
              <a:ext uri="{FF2B5EF4-FFF2-40B4-BE49-F238E27FC236}">
                <a16:creationId xmlns:a16="http://schemas.microsoft.com/office/drawing/2014/main" id="{D4FD3837-59C7-917A-D0B8-78DF83278DD2}"/>
              </a:ext>
            </a:extLst>
          </p:cNvPr>
          <p:cNvSpPr/>
          <p:nvPr/>
        </p:nvSpPr>
        <p:spPr>
          <a:xfrm>
            <a:off x="4295800" y="1513483"/>
            <a:ext cx="7234710" cy="1442343"/>
          </a:xfrm>
          <a:prstGeom prst="roundRect">
            <a:avLst>
              <a:gd name="adj" fmla="val 11795"/>
            </a:avLst>
          </a:prstGeom>
          <a:solidFill>
            <a:srgbClr val="FFFFFF"/>
          </a:solidFill>
          <a:ln w="30480">
            <a:solidFill>
              <a:srgbClr val="B4CCE3"/>
            </a:solidFill>
            <a:prstDash val="solid"/>
          </a:ln>
        </p:spPr>
        <p:txBody>
          <a:bodyPr wrap="square">
            <a:spAutoFit/>
          </a:bodyPr>
          <a:lstStyle/>
          <a:p>
            <a:endParaRPr lang="en-US"/>
          </a:p>
        </p:txBody>
      </p:sp>
      <p:sp>
        <p:nvSpPr>
          <p:cNvPr id="9" name="Shape 2">
            <a:extLst>
              <a:ext uri="{FF2B5EF4-FFF2-40B4-BE49-F238E27FC236}">
                <a16:creationId xmlns:a16="http://schemas.microsoft.com/office/drawing/2014/main" id="{24EFD1D9-F1F9-32B4-F197-6051C61A6677}"/>
              </a:ext>
            </a:extLst>
          </p:cNvPr>
          <p:cNvSpPr/>
          <p:nvPr/>
        </p:nvSpPr>
        <p:spPr>
          <a:xfrm>
            <a:off x="10749062" y="1538883"/>
            <a:ext cx="756047" cy="1391543"/>
          </a:xfrm>
          <a:prstGeom prst="roundRect">
            <a:avLst>
              <a:gd name="adj" fmla="val 18470"/>
            </a:avLst>
          </a:prstGeom>
          <a:solidFill>
            <a:srgbClr val="CEE6FD"/>
          </a:solidFill>
          <a:ln/>
        </p:spPr>
        <p:txBody>
          <a:bodyPr>
            <a:spAutoFit/>
          </a:bodyPr>
          <a:lstStyle/>
          <a:p>
            <a:endParaRPr lang="en-US"/>
          </a:p>
        </p:txBody>
      </p:sp>
      <p:sp>
        <p:nvSpPr>
          <p:cNvPr id="10" name="Text 3">
            <a:extLst>
              <a:ext uri="{FF2B5EF4-FFF2-40B4-BE49-F238E27FC236}">
                <a16:creationId xmlns:a16="http://schemas.microsoft.com/office/drawing/2014/main" id="{25F2E42D-C79A-FA5E-4BBE-42961B7088D7}"/>
              </a:ext>
            </a:extLst>
          </p:cNvPr>
          <p:cNvSpPr/>
          <p:nvPr/>
        </p:nvSpPr>
        <p:spPr>
          <a:xfrm>
            <a:off x="11163071" y="2057401"/>
            <a:ext cx="105798" cy="282129"/>
          </a:xfrm>
          <a:prstGeom prst="rect">
            <a:avLst/>
          </a:prstGeom>
          <a:noFill/>
          <a:ln/>
        </p:spPr>
        <p:txBody>
          <a:bodyPr wrap="none" lIns="0" tIns="0" rIns="0" bIns="0" rtlCol="0" anchor="t">
            <a:spAutoFit/>
          </a:bodyPr>
          <a:lstStyle/>
          <a:p>
            <a:pPr algn="r" rtl="1">
              <a:lnSpc>
                <a:spcPts val="2208"/>
              </a:lnSpc>
            </a:pPr>
            <a:r>
              <a:rPr lang="en-US" sz="2208" dirty="0">
                <a:solidFill>
                  <a:srgbClr val="1E3063"/>
                </a:solidFill>
                <a:latin typeface="Alexandria" pitchFamily="2" charset="-78"/>
                <a:ea typeface="Instrument Sans Semi Bold" pitchFamily="34" charset="-122"/>
                <a:cs typeface="Alexandria" pitchFamily="2" charset="-78"/>
              </a:rPr>
              <a:t>1</a:t>
            </a:r>
            <a:endParaRPr lang="en-US" sz="2208" dirty="0">
              <a:latin typeface="Alexandria" pitchFamily="2" charset="-78"/>
              <a:cs typeface="Alexandria" pitchFamily="2" charset="-78"/>
            </a:endParaRPr>
          </a:p>
        </p:txBody>
      </p:sp>
      <p:sp>
        <p:nvSpPr>
          <p:cNvPr id="11" name="Text 4">
            <a:extLst>
              <a:ext uri="{FF2B5EF4-FFF2-40B4-BE49-F238E27FC236}">
                <a16:creationId xmlns:a16="http://schemas.microsoft.com/office/drawing/2014/main" id="{8A6F8184-AAF1-F33F-E9F0-C9721D72F60E}"/>
              </a:ext>
            </a:extLst>
          </p:cNvPr>
          <p:cNvSpPr/>
          <p:nvPr/>
        </p:nvSpPr>
        <p:spPr>
          <a:xfrm>
            <a:off x="7838152" y="1727894"/>
            <a:ext cx="2721899"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ابتكار المحتوى التعليمي</a:t>
            </a:r>
            <a:endParaRPr lang="en-US" sz="1833" b="1" dirty="0">
              <a:solidFill>
                <a:schemeClr val="accent2">
                  <a:lumMod val="75000"/>
                </a:schemeClr>
              </a:solidFill>
              <a:latin typeface="Alexandria" pitchFamily="2" charset="-78"/>
              <a:cs typeface="Alexandria" pitchFamily="2" charset="-78"/>
            </a:endParaRPr>
          </a:p>
        </p:txBody>
      </p:sp>
      <p:sp>
        <p:nvSpPr>
          <p:cNvPr id="12" name="Text 5">
            <a:extLst>
              <a:ext uri="{FF2B5EF4-FFF2-40B4-BE49-F238E27FC236}">
                <a16:creationId xmlns:a16="http://schemas.microsoft.com/office/drawing/2014/main" id="{762A78EC-DED0-EA54-A229-2BA68C317DFC}"/>
              </a:ext>
            </a:extLst>
          </p:cNvPr>
          <p:cNvSpPr/>
          <p:nvPr/>
        </p:nvSpPr>
        <p:spPr>
          <a:xfrm>
            <a:off x="4511825" y="2136577"/>
            <a:ext cx="6048226" cy="604838"/>
          </a:xfrm>
          <a:prstGeom prst="rect">
            <a:avLst/>
          </a:prstGeom>
          <a:noFill/>
          <a:ln/>
        </p:spPr>
        <p:txBody>
          <a:bodyPr wrap="square" lIns="0" tIns="0" rIns="0" bIns="0" rtlCol="0" anchor="t">
            <a:spAutoFit/>
          </a:bodyPr>
          <a:lstStyle/>
          <a:p>
            <a:pPr algn="just" rtl="1">
              <a:lnSpc>
                <a:spcPts val="2375"/>
              </a:lnSpc>
            </a:pPr>
            <a:r>
              <a:rPr lang="en-US" sz="1458" dirty="0">
                <a:solidFill>
                  <a:srgbClr val="1E3063"/>
                </a:solidFill>
                <a:latin typeface="Alexandria" pitchFamily="2" charset="-78"/>
                <a:ea typeface="Instrument Sans Medium" pitchFamily="34" charset="-122"/>
                <a:cs typeface="Alexandria" pitchFamily="2" charset="-78"/>
              </a:rPr>
              <a:t>تطوير المواد التعليمية عبر منصات إلكترونية، الواقع الافتراضي، والذكاء الاصطناعي لمحتوى أكثر تفاعلية وجاذبية</a:t>
            </a:r>
            <a:endParaRPr lang="en-US" sz="1458" dirty="0">
              <a:latin typeface="Alexandria" pitchFamily="2" charset="-78"/>
              <a:cs typeface="Alexandria" pitchFamily="2" charset="-78"/>
            </a:endParaRPr>
          </a:p>
        </p:txBody>
      </p:sp>
      <p:sp>
        <p:nvSpPr>
          <p:cNvPr id="13" name="Shape 6">
            <a:extLst>
              <a:ext uri="{FF2B5EF4-FFF2-40B4-BE49-F238E27FC236}">
                <a16:creationId xmlns:a16="http://schemas.microsoft.com/office/drawing/2014/main" id="{D85F2850-C2EC-0551-6F2B-E2A253FDD2B8}"/>
              </a:ext>
            </a:extLst>
          </p:cNvPr>
          <p:cNvSpPr/>
          <p:nvPr/>
        </p:nvSpPr>
        <p:spPr>
          <a:xfrm>
            <a:off x="4295800" y="3144838"/>
            <a:ext cx="7234710" cy="1442343"/>
          </a:xfrm>
          <a:prstGeom prst="roundRect">
            <a:avLst>
              <a:gd name="adj" fmla="val 11795"/>
            </a:avLst>
          </a:prstGeom>
          <a:solidFill>
            <a:srgbClr val="FFFFFF"/>
          </a:solidFill>
          <a:ln w="30480">
            <a:solidFill>
              <a:srgbClr val="B4CCE3"/>
            </a:solidFill>
            <a:prstDash val="solid"/>
          </a:ln>
        </p:spPr>
        <p:txBody>
          <a:bodyPr wrap="square">
            <a:spAutoFit/>
          </a:bodyPr>
          <a:lstStyle/>
          <a:p>
            <a:endParaRPr lang="en-US"/>
          </a:p>
        </p:txBody>
      </p:sp>
      <p:sp>
        <p:nvSpPr>
          <p:cNvPr id="14" name="Shape 7">
            <a:extLst>
              <a:ext uri="{FF2B5EF4-FFF2-40B4-BE49-F238E27FC236}">
                <a16:creationId xmlns:a16="http://schemas.microsoft.com/office/drawing/2014/main" id="{A48FB17C-C5CB-45FB-DF8B-B4DFF149B692}"/>
              </a:ext>
            </a:extLst>
          </p:cNvPr>
          <p:cNvSpPr/>
          <p:nvPr/>
        </p:nvSpPr>
        <p:spPr>
          <a:xfrm>
            <a:off x="10749062" y="3170238"/>
            <a:ext cx="756047" cy="1391543"/>
          </a:xfrm>
          <a:prstGeom prst="roundRect">
            <a:avLst>
              <a:gd name="adj" fmla="val 18470"/>
            </a:avLst>
          </a:prstGeom>
          <a:solidFill>
            <a:srgbClr val="CEE6FD"/>
          </a:solidFill>
          <a:ln/>
        </p:spPr>
        <p:txBody>
          <a:bodyPr>
            <a:spAutoFit/>
          </a:bodyPr>
          <a:lstStyle/>
          <a:p>
            <a:endParaRPr lang="en-US"/>
          </a:p>
        </p:txBody>
      </p:sp>
      <p:sp>
        <p:nvSpPr>
          <p:cNvPr id="15" name="Text 8">
            <a:extLst>
              <a:ext uri="{FF2B5EF4-FFF2-40B4-BE49-F238E27FC236}">
                <a16:creationId xmlns:a16="http://schemas.microsoft.com/office/drawing/2014/main" id="{953F2814-63F4-56ED-E1B9-CDB886E79AF4}"/>
              </a:ext>
            </a:extLst>
          </p:cNvPr>
          <p:cNvSpPr/>
          <p:nvPr/>
        </p:nvSpPr>
        <p:spPr>
          <a:xfrm>
            <a:off x="11103760" y="3688756"/>
            <a:ext cx="165109" cy="282129"/>
          </a:xfrm>
          <a:prstGeom prst="rect">
            <a:avLst/>
          </a:prstGeom>
          <a:noFill/>
          <a:ln/>
        </p:spPr>
        <p:txBody>
          <a:bodyPr wrap="none" lIns="0" tIns="0" rIns="0" bIns="0" rtlCol="0" anchor="t">
            <a:spAutoFit/>
          </a:bodyPr>
          <a:lstStyle/>
          <a:p>
            <a:pPr algn="r" rtl="1">
              <a:lnSpc>
                <a:spcPts val="2208"/>
              </a:lnSpc>
            </a:pPr>
            <a:r>
              <a:rPr lang="en-US" sz="2208" dirty="0">
                <a:solidFill>
                  <a:srgbClr val="1E3063"/>
                </a:solidFill>
                <a:latin typeface="Alexandria" pitchFamily="2" charset="-78"/>
                <a:ea typeface="Instrument Sans Semi Bold" pitchFamily="34" charset="-122"/>
                <a:cs typeface="Alexandria" pitchFamily="2" charset="-78"/>
              </a:rPr>
              <a:t>2</a:t>
            </a:r>
            <a:endParaRPr lang="en-US" sz="2208" dirty="0">
              <a:latin typeface="Alexandria" pitchFamily="2" charset="-78"/>
              <a:cs typeface="Alexandria" pitchFamily="2" charset="-78"/>
            </a:endParaRPr>
          </a:p>
        </p:txBody>
      </p:sp>
      <p:sp>
        <p:nvSpPr>
          <p:cNvPr id="16" name="Text 9">
            <a:extLst>
              <a:ext uri="{FF2B5EF4-FFF2-40B4-BE49-F238E27FC236}">
                <a16:creationId xmlns:a16="http://schemas.microsoft.com/office/drawing/2014/main" id="{1491952F-FF7B-98D2-948E-43026C4662D5}"/>
              </a:ext>
            </a:extLst>
          </p:cNvPr>
          <p:cNvSpPr/>
          <p:nvPr/>
        </p:nvSpPr>
        <p:spPr>
          <a:xfrm>
            <a:off x="8517825" y="3359249"/>
            <a:ext cx="2042226"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ابتكار طرق التعليم</a:t>
            </a:r>
            <a:endParaRPr lang="en-US" sz="1833" b="1" dirty="0">
              <a:solidFill>
                <a:schemeClr val="accent2">
                  <a:lumMod val="75000"/>
                </a:schemeClr>
              </a:solidFill>
              <a:latin typeface="Alexandria" pitchFamily="2" charset="-78"/>
              <a:cs typeface="Alexandria" pitchFamily="2" charset="-78"/>
            </a:endParaRPr>
          </a:p>
        </p:txBody>
      </p:sp>
      <p:sp>
        <p:nvSpPr>
          <p:cNvPr id="17" name="Text 10">
            <a:extLst>
              <a:ext uri="{FF2B5EF4-FFF2-40B4-BE49-F238E27FC236}">
                <a16:creationId xmlns:a16="http://schemas.microsoft.com/office/drawing/2014/main" id="{DC9CEE16-F42E-9A82-617F-8A55E96356EE}"/>
              </a:ext>
            </a:extLst>
          </p:cNvPr>
          <p:cNvSpPr/>
          <p:nvPr/>
        </p:nvSpPr>
        <p:spPr>
          <a:xfrm>
            <a:off x="4367809" y="3767931"/>
            <a:ext cx="6192242" cy="604838"/>
          </a:xfrm>
          <a:prstGeom prst="rect">
            <a:avLst/>
          </a:prstGeom>
          <a:noFill/>
          <a:ln/>
        </p:spPr>
        <p:txBody>
          <a:bodyPr wrap="square" lIns="0" tIns="0" rIns="0" bIns="0" rtlCol="0" anchor="t">
            <a:spAutoFit/>
          </a:bodyPr>
          <a:lstStyle/>
          <a:p>
            <a:pPr algn="just" rtl="1">
              <a:lnSpc>
                <a:spcPts val="2375"/>
              </a:lnSpc>
            </a:pPr>
            <a:r>
              <a:rPr lang="en-US" sz="1458" dirty="0">
                <a:solidFill>
                  <a:srgbClr val="1E3063"/>
                </a:solidFill>
                <a:latin typeface="Alexandria" pitchFamily="2" charset="-78"/>
                <a:ea typeface="Instrument Sans Medium" pitchFamily="34" charset="-122"/>
                <a:cs typeface="Alexandria" pitchFamily="2" charset="-78"/>
              </a:rPr>
              <a:t>التعلم المدمج (Blended Learning) والتعليم عن بُعد (E-learning) لتعزيز التفاعل وتوفير تعليم مرن في أي وقت</a:t>
            </a:r>
            <a:endParaRPr lang="en-US" sz="1458" dirty="0">
              <a:latin typeface="Alexandria" pitchFamily="2" charset="-78"/>
              <a:cs typeface="Alexandria" pitchFamily="2" charset="-78"/>
            </a:endParaRPr>
          </a:p>
        </p:txBody>
      </p:sp>
      <p:sp>
        <p:nvSpPr>
          <p:cNvPr id="19" name="Shape 11">
            <a:extLst>
              <a:ext uri="{FF2B5EF4-FFF2-40B4-BE49-F238E27FC236}">
                <a16:creationId xmlns:a16="http://schemas.microsoft.com/office/drawing/2014/main" id="{B6650FE0-F415-93B8-E3ED-D74324503A89}"/>
              </a:ext>
            </a:extLst>
          </p:cNvPr>
          <p:cNvSpPr/>
          <p:nvPr/>
        </p:nvSpPr>
        <p:spPr>
          <a:xfrm>
            <a:off x="4223792" y="4776193"/>
            <a:ext cx="7306718" cy="1442343"/>
          </a:xfrm>
          <a:prstGeom prst="roundRect">
            <a:avLst>
              <a:gd name="adj" fmla="val 11795"/>
            </a:avLst>
          </a:prstGeom>
          <a:solidFill>
            <a:srgbClr val="FFFFFF"/>
          </a:solidFill>
          <a:ln w="30480">
            <a:solidFill>
              <a:srgbClr val="B4CCE3"/>
            </a:solidFill>
            <a:prstDash val="solid"/>
          </a:ln>
        </p:spPr>
        <p:txBody>
          <a:bodyPr wrap="square">
            <a:spAutoFit/>
          </a:bodyPr>
          <a:lstStyle/>
          <a:p>
            <a:endParaRPr lang="en-US"/>
          </a:p>
        </p:txBody>
      </p:sp>
      <p:sp>
        <p:nvSpPr>
          <p:cNvPr id="20" name="Shape 12">
            <a:extLst>
              <a:ext uri="{FF2B5EF4-FFF2-40B4-BE49-F238E27FC236}">
                <a16:creationId xmlns:a16="http://schemas.microsoft.com/office/drawing/2014/main" id="{20F6469D-C45D-0928-8DBA-1165649BFEAC}"/>
              </a:ext>
            </a:extLst>
          </p:cNvPr>
          <p:cNvSpPr/>
          <p:nvPr/>
        </p:nvSpPr>
        <p:spPr>
          <a:xfrm>
            <a:off x="10749062" y="4801593"/>
            <a:ext cx="756047" cy="1391543"/>
          </a:xfrm>
          <a:prstGeom prst="roundRect">
            <a:avLst>
              <a:gd name="adj" fmla="val 18470"/>
            </a:avLst>
          </a:prstGeom>
          <a:solidFill>
            <a:srgbClr val="CEE6FD"/>
          </a:solidFill>
          <a:ln/>
        </p:spPr>
        <p:txBody>
          <a:bodyPr>
            <a:spAutoFit/>
          </a:bodyPr>
          <a:lstStyle/>
          <a:p>
            <a:endParaRPr lang="en-US"/>
          </a:p>
        </p:txBody>
      </p:sp>
      <p:sp>
        <p:nvSpPr>
          <p:cNvPr id="21" name="Text 13">
            <a:extLst>
              <a:ext uri="{FF2B5EF4-FFF2-40B4-BE49-F238E27FC236}">
                <a16:creationId xmlns:a16="http://schemas.microsoft.com/office/drawing/2014/main" id="{80C2BA26-2918-5B73-BBF5-DB77AF170589}"/>
              </a:ext>
            </a:extLst>
          </p:cNvPr>
          <p:cNvSpPr/>
          <p:nvPr/>
        </p:nvSpPr>
        <p:spPr>
          <a:xfrm>
            <a:off x="11102157" y="5320110"/>
            <a:ext cx="166712" cy="282129"/>
          </a:xfrm>
          <a:prstGeom prst="rect">
            <a:avLst/>
          </a:prstGeom>
          <a:noFill/>
          <a:ln/>
        </p:spPr>
        <p:txBody>
          <a:bodyPr wrap="none" lIns="0" tIns="0" rIns="0" bIns="0" rtlCol="0" anchor="t">
            <a:spAutoFit/>
          </a:bodyPr>
          <a:lstStyle/>
          <a:p>
            <a:pPr algn="r" rtl="1">
              <a:lnSpc>
                <a:spcPts val="2208"/>
              </a:lnSpc>
            </a:pPr>
            <a:r>
              <a:rPr lang="en-US" sz="2208" dirty="0">
                <a:solidFill>
                  <a:srgbClr val="1E3063"/>
                </a:solidFill>
                <a:latin typeface="Alexandria" pitchFamily="2" charset="-78"/>
                <a:ea typeface="Instrument Sans Semi Bold" pitchFamily="34" charset="-122"/>
                <a:cs typeface="Alexandria" pitchFamily="2" charset="-78"/>
              </a:rPr>
              <a:t>3</a:t>
            </a:r>
            <a:endParaRPr lang="en-US" sz="2208" dirty="0">
              <a:latin typeface="Alexandria" pitchFamily="2" charset="-78"/>
              <a:cs typeface="Alexandria" pitchFamily="2" charset="-78"/>
            </a:endParaRPr>
          </a:p>
        </p:txBody>
      </p:sp>
      <p:sp>
        <p:nvSpPr>
          <p:cNvPr id="22" name="Text 14">
            <a:extLst>
              <a:ext uri="{FF2B5EF4-FFF2-40B4-BE49-F238E27FC236}">
                <a16:creationId xmlns:a16="http://schemas.microsoft.com/office/drawing/2014/main" id="{35771227-5459-A632-F899-96CEAC571CF7}"/>
              </a:ext>
            </a:extLst>
          </p:cNvPr>
          <p:cNvSpPr/>
          <p:nvPr/>
        </p:nvSpPr>
        <p:spPr>
          <a:xfrm>
            <a:off x="8067381" y="4990604"/>
            <a:ext cx="2492670"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ابتكار التقويم والتقييم</a:t>
            </a:r>
            <a:endParaRPr lang="en-US" sz="1833" b="1" dirty="0">
              <a:solidFill>
                <a:schemeClr val="accent2">
                  <a:lumMod val="75000"/>
                </a:schemeClr>
              </a:solidFill>
              <a:latin typeface="Alexandria" pitchFamily="2" charset="-78"/>
              <a:cs typeface="Alexandria" pitchFamily="2" charset="-78"/>
            </a:endParaRPr>
          </a:p>
        </p:txBody>
      </p:sp>
      <p:sp>
        <p:nvSpPr>
          <p:cNvPr id="24" name="Text 15">
            <a:extLst>
              <a:ext uri="{FF2B5EF4-FFF2-40B4-BE49-F238E27FC236}">
                <a16:creationId xmlns:a16="http://schemas.microsoft.com/office/drawing/2014/main" id="{E4071DD2-F369-330A-98A5-D7A2DBCD1EC7}"/>
              </a:ext>
            </a:extLst>
          </p:cNvPr>
          <p:cNvSpPr/>
          <p:nvPr/>
        </p:nvSpPr>
        <p:spPr>
          <a:xfrm>
            <a:off x="4367809" y="5399286"/>
            <a:ext cx="6192241" cy="604838"/>
          </a:xfrm>
          <a:prstGeom prst="rect">
            <a:avLst/>
          </a:prstGeom>
          <a:noFill/>
          <a:ln/>
        </p:spPr>
        <p:txBody>
          <a:bodyPr wrap="square" lIns="0" tIns="0" rIns="0" bIns="0" rtlCol="0" anchor="t">
            <a:spAutoFit/>
          </a:bodyPr>
          <a:lstStyle/>
          <a:p>
            <a:pPr algn="just" rtl="1">
              <a:lnSpc>
                <a:spcPts val="2375"/>
              </a:lnSpc>
            </a:pPr>
            <a:r>
              <a:rPr lang="en-US" sz="1458" dirty="0">
                <a:solidFill>
                  <a:srgbClr val="1E3063"/>
                </a:solidFill>
                <a:latin typeface="Alexandria" pitchFamily="2" charset="-78"/>
                <a:ea typeface="Instrument Sans Medium" pitchFamily="34" charset="-122"/>
                <a:cs typeface="Alexandria" pitchFamily="2" charset="-78"/>
              </a:rPr>
              <a:t>اختبارات إلكترونية وتقييم ذاتي وأدوات تحليل بيانات تُتيح تقييمات دقيقة ومتخصصة لكل طالب</a:t>
            </a:r>
            <a:endParaRPr lang="en-US" sz="1458" dirty="0">
              <a:latin typeface="Alexandria" pitchFamily="2" charset="-78"/>
              <a:cs typeface="Alexandria" pitchFamily="2" charset="-78"/>
            </a:endParaRPr>
          </a:p>
        </p:txBody>
      </p:sp>
    </p:spTree>
    <p:extLst>
      <p:ext uri="{BB962C8B-B14F-4D97-AF65-F5344CB8AC3E}">
        <p14:creationId xmlns:p14="http://schemas.microsoft.com/office/powerpoint/2010/main" val="2537290343"/>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B72D4481-B29E-7332-8415-65761907FBD1}"/>
              </a:ext>
            </a:extLst>
          </p:cNvPr>
          <p:cNvSpPr/>
          <p:nvPr/>
        </p:nvSpPr>
        <p:spPr>
          <a:xfrm>
            <a:off x="5012699" y="1352253"/>
            <a:ext cx="6517810" cy="531171"/>
          </a:xfrm>
          <a:prstGeom prst="rect">
            <a:avLst/>
          </a:prstGeom>
          <a:noFill/>
          <a:ln/>
        </p:spPr>
        <p:txBody>
          <a:bodyPr wrap="none" lIns="0" tIns="0" rIns="0" bIns="0" rtlCol="0" anchor="t">
            <a:spAutoFit/>
          </a:bodyPr>
          <a:lstStyle/>
          <a:p>
            <a:pPr algn="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أصناف الابتكار التكنولوجي </a:t>
            </a:r>
            <a:r>
              <a:rPr lang="en-US" sz="2800" b="1" dirty="0" err="1">
                <a:solidFill>
                  <a:srgbClr val="00B0F0"/>
                </a:solidFill>
                <a:latin typeface="Alexandria" pitchFamily="2" charset="-78"/>
                <a:ea typeface="Instrument Sans Semi Bold" pitchFamily="34" charset="-122"/>
                <a:cs typeface="Alexandria" pitchFamily="2" charset="-78"/>
              </a:rPr>
              <a:t>في</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التعليم</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Text 1">
            <a:extLst>
              <a:ext uri="{FF2B5EF4-FFF2-40B4-BE49-F238E27FC236}">
                <a16:creationId xmlns:a16="http://schemas.microsoft.com/office/drawing/2014/main" id="{F0E5590C-F980-7E14-4A20-6626D7DCA254}"/>
              </a:ext>
            </a:extLst>
          </p:cNvPr>
          <p:cNvSpPr/>
          <p:nvPr/>
        </p:nvSpPr>
        <p:spPr>
          <a:xfrm>
            <a:off x="1535928" y="2203585"/>
            <a:ext cx="9805569" cy="281487"/>
          </a:xfrm>
          <a:prstGeom prst="rect">
            <a:avLst/>
          </a:prstGeom>
          <a:noFill/>
          <a:ln/>
        </p:spPr>
        <p:txBody>
          <a:bodyPr wrap="none" lIns="0" tIns="0" rIns="0" bIns="0" rtlCol="0" anchor="t">
            <a:spAutoFit/>
          </a:bodyPr>
          <a:lstStyle/>
          <a:p>
            <a:pPr algn="ctr" rtl="1">
              <a:lnSpc>
                <a:spcPts val="2375"/>
              </a:lnSpc>
            </a:pPr>
            <a:r>
              <a:rPr lang="en-US" sz="1600" dirty="0">
                <a:solidFill>
                  <a:srgbClr val="1E3063"/>
                </a:solidFill>
                <a:latin typeface="Alexandria" pitchFamily="2" charset="-78"/>
                <a:ea typeface="Instrument Sans Medium" pitchFamily="34" charset="-122"/>
                <a:cs typeface="Alexandria" pitchFamily="2" charset="-78"/>
              </a:rPr>
              <a:t>بحسب الأهداف المؤسسية، يتخذ الابتكار التكنولوجي أشكالًا متعددة تؤثر إيجابيًا على مجمل العملية التعليمية.</a:t>
            </a:r>
            <a:endParaRPr lang="en-US" sz="1600" dirty="0">
              <a:latin typeface="Alexandria" pitchFamily="2" charset="-78"/>
              <a:cs typeface="Alexandria" pitchFamily="2" charset="-78"/>
            </a:endParaRPr>
          </a:p>
        </p:txBody>
      </p:sp>
      <p:sp>
        <p:nvSpPr>
          <p:cNvPr id="8" name="Shape 2">
            <a:extLst>
              <a:ext uri="{FF2B5EF4-FFF2-40B4-BE49-F238E27FC236}">
                <a16:creationId xmlns:a16="http://schemas.microsoft.com/office/drawing/2014/main" id="{91E3BD88-2671-D1F5-A9B3-1176598E4C37}"/>
              </a:ext>
            </a:extLst>
          </p:cNvPr>
          <p:cNvSpPr/>
          <p:nvPr/>
        </p:nvSpPr>
        <p:spPr>
          <a:xfrm>
            <a:off x="6190556" y="2835969"/>
            <a:ext cx="5339953" cy="1391543"/>
          </a:xfrm>
          <a:prstGeom prst="roundRect">
            <a:avLst>
              <a:gd name="adj" fmla="val 12225"/>
            </a:avLst>
          </a:prstGeom>
          <a:solidFill>
            <a:srgbClr val="CEE6FD"/>
          </a:solidFill>
          <a:ln/>
        </p:spPr>
        <p:txBody>
          <a:bodyPr>
            <a:spAutoFit/>
          </a:bodyPr>
          <a:lstStyle/>
          <a:p>
            <a:endParaRPr lang="en-US"/>
          </a:p>
        </p:txBody>
      </p:sp>
      <p:sp>
        <p:nvSpPr>
          <p:cNvPr id="9" name="Text 3">
            <a:extLst>
              <a:ext uri="{FF2B5EF4-FFF2-40B4-BE49-F238E27FC236}">
                <a16:creationId xmlns:a16="http://schemas.microsoft.com/office/drawing/2014/main" id="{180CA249-E12F-CAA1-112C-2C6CFF9190FA}"/>
              </a:ext>
            </a:extLst>
          </p:cNvPr>
          <p:cNvSpPr/>
          <p:nvPr/>
        </p:nvSpPr>
        <p:spPr>
          <a:xfrm>
            <a:off x="7891834" y="3024982"/>
            <a:ext cx="3449663"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تحسين كفاءة المنتج التعليمي</a:t>
            </a:r>
            <a:endParaRPr lang="en-US" sz="1833" b="1" dirty="0">
              <a:solidFill>
                <a:schemeClr val="accent2">
                  <a:lumMod val="75000"/>
                </a:schemeClr>
              </a:solidFill>
              <a:latin typeface="Alexandria" pitchFamily="2" charset="-78"/>
              <a:cs typeface="Alexandria" pitchFamily="2" charset="-78"/>
            </a:endParaRPr>
          </a:p>
        </p:txBody>
      </p:sp>
      <p:sp>
        <p:nvSpPr>
          <p:cNvPr id="10" name="Text 4">
            <a:extLst>
              <a:ext uri="{FF2B5EF4-FFF2-40B4-BE49-F238E27FC236}">
                <a16:creationId xmlns:a16="http://schemas.microsoft.com/office/drawing/2014/main" id="{0EF79038-5290-6616-46AD-105F94B1FD78}"/>
              </a:ext>
            </a:extLst>
          </p:cNvPr>
          <p:cNvSpPr/>
          <p:nvPr/>
        </p:nvSpPr>
        <p:spPr>
          <a:xfrm>
            <a:off x="6379568" y="3433664"/>
            <a:ext cx="4961930" cy="604838"/>
          </a:xfrm>
          <a:prstGeom prst="rect">
            <a:avLst/>
          </a:prstGeom>
          <a:noFill/>
          <a:ln/>
        </p:spPr>
        <p:txBody>
          <a:bodyPr wrap="squar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فيديوهات تفاعلية ومنصات إلكترونية وذكاء اصطناعي لتجربة تعلم متميزة</a:t>
            </a:r>
            <a:endParaRPr lang="en-US" sz="1458" dirty="0">
              <a:latin typeface="Alexandria" pitchFamily="2" charset="-78"/>
              <a:cs typeface="Alexandria" pitchFamily="2" charset="-78"/>
            </a:endParaRPr>
          </a:p>
        </p:txBody>
      </p:sp>
      <p:sp>
        <p:nvSpPr>
          <p:cNvPr id="11" name="Shape 5">
            <a:extLst>
              <a:ext uri="{FF2B5EF4-FFF2-40B4-BE49-F238E27FC236}">
                <a16:creationId xmlns:a16="http://schemas.microsoft.com/office/drawing/2014/main" id="{33D28CD5-705B-08A3-5741-EFC1C6222096}"/>
              </a:ext>
            </a:extLst>
          </p:cNvPr>
          <p:cNvSpPr/>
          <p:nvPr/>
        </p:nvSpPr>
        <p:spPr>
          <a:xfrm>
            <a:off x="661492" y="2835969"/>
            <a:ext cx="5340053" cy="1391543"/>
          </a:xfrm>
          <a:prstGeom prst="roundRect">
            <a:avLst>
              <a:gd name="adj" fmla="val 12225"/>
            </a:avLst>
          </a:prstGeom>
          <a:solidFill>
            <a:srgbClr val="CEE6FD"/>
          </a:solidFill>
          <a:ln/>
        </p:spPr>
        <p:txBody>
          <a:bodyPr>
            <a:spAutoFit/>
          </a:bodyPr>
          <a:lstStyle/>
          <a:p>
            <a:endParaRPr lang="en-US"/>
          </a:p>
        </p:txBody>
      </p:sp>
      <p:sp>
        <p:nvSpPr>
          <p:cNvPr id="12" name="Text 6">
            <a:extLst>
              <a:ext uri="{FF2B5EF4-FFF2-40B4-BE49-F238E27FC236}">
                <a16:creationId xmlns:a16="http://schemas.microsoft.com/office/drawing/2014/main" id="{EA3BBAC9-A427-12AC-45C8-826673BE2CB5}"/>
              </a:ext>
            </a:extLst>
          </p:cNvPr>
          <p:cNvSpPr/>
          <p:nvPr/>
        </p:nvSpPr>
        <p:spPr>
          <a:xfrm>
            <a:off x="3678935" y="3024982"/>
            <a:ext cx="2133597"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تطوير أدوات جديدة</a:t>
            </a:r>
            <a:endParaRPr lang="en-US" sz="1833" b="1" dirty="0">
              <a:solidFill>
                <a:schemeClr val="accent2">
                  <a:lumMod val="75000"/>
                </a:schemeClr>
              </a:solidFill>
              <a:latin typeface="Alexandria" pitchFamily="2" charset="-78"/>
              <a:cs typeface="Alexandria" pitchFamily="2" charset="-78"/>
            </a:endParaRPr>
          </a:p>
        </p:txBody>
      </p:sp>
      <p:sp>
        <p:nvSpPr>
          <p:cNvPr id="13" name="Text 7">
            <a:extLst>
              <a:ext uri="{FF2B5EF4-FFF2-40B4-BE49-F238E27FC236}">
                <a16:creationId xmlns:a16="http://schemas.microsoft.com/office/drawing/2014/main" id="{705B2797-C7D0-9307-A6F5-7214CDF2B17F}"/>
              </a:ext>
            </a:extLst>
          </p:cNvPr>
          <p:cNvSpPr/>
          <p:nvPr/>
        </p:nvSpPr>
        <p:spPr>
          <a:xfrm>
            <a:off x="734219" y="3433664"/>
            <a:ext cx="5078314" cy="584775"/>
          </a:xfrm>
          <a:prstGeom prst="rect">
            <a:avLst/>
          </a:prstGeom>
          <a:noFill/>
          <a:ln/>
        </p:spPr>
        <p:txBody>
          <a:bodyPr wrap="squar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برامج تدريبية للمعلمين وتقنيات الواقع المعزز لبيئة تعليمية تفاعلية</a:t>
            </a:r>
            <a:endParaRPr lang="en-US" sz="1458" dirty="0">
              <a:latin typeface="Alexandria" pitchFamily="2" charset="-78"/>
              <a:cs typeface="Alexandria" pitchFamily="2" charset="-78"/>
            </a:endParaRPr>
          </a:p>
        </p:txBody>
      </p:sp>
      <p:sp>
        <p:nvSpPr>
          <p:cNvPr id="14" name="Shape 8">
            <a:extLst>
              <a:ext uri="{FF2B5EF4-FFF2-40B4-BE49-F238E27FC236}">
                <a16:creationId xmlns:a16="http://schemas.microsoft.com/office/drawing/2014/main" id="{13C73594-AD9C-82C1-C024-3B797FFE8AE5}"/>
              </a:ext>
            </a:extLst>
          </p:cNvPr>
          <p:cNvSpPr/>
          <p:nvPr/>
        </p:nvSpPr>
        <p:spPr>
          <a:xfrm>
            <a:off x="6190556" y="4416525"/>
            <a:ext cx="5339953" cy="1089124"/>
          </a:xfrm>
          <a:prstGeom prst="roundRect">
            <a:avLst>
              <a:gd name="adj" fmla="val 15620"/>
            </a:avLst>
          </a:prstGeom>
          <a:solidFill>
            <a:srgbClr val="CEE6FD"/>
          </a:solidFill>
          <a:ln/>
        </p:spPr>
        <p:txBody>
          <a:bodyPr>
            <a:spAutoFit/>
          </a:bodyPr>
          <a:lstStyle/>
          <a:p>
            <a:endParaRPr lang="en-US"/>
          </a:p>
        </p:txBody>
      </p:sp>
      <p:sp>
        <p:nvSpPr>
          <p:cNvPr id="15" name="Text 9">
            <a:extLst>
              <a:ext uri="{FF2B5EF4-FFF2-40B4-BE49-F238E27FC236}">
                <a16:creationId xmlns:a16="http://schemas.microsoft.com/office/drawing/2014/main" id="{E97E47BA-2A6A-F6E7-8BE8-9E0ECF204964}"/>
              </a:ext>
            </a:extLst>
          </p:cNvPr>
          <p:cNvSpPr/>
          <p:nvPr/>
        </p:nvSpPr>
        <p:spPr>
          <a:xfrm>
            <a:off x="9280034" y="4605536"/>
            <a:ext cx="2061463"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إدخال أفكار مبتكرة</a:t>
            </a:r>
            <a:endParaRPr lang="en-US" sz="1833" b="1" dirty="0">
              <a:solidFill>
                <a:schemeClr val="accent2">
                  <a:lumMod val="75000"/>
                </a:schemeClr>
              </a:solidFill>
              <a:latin typeface="Alexandria" pitchFamily="2" charset="-78"/>
              <a:cs typeface="Alexandria" pitchFamily="2" charset="-78"/>
            </a:endParaRPr>
          </a:p>
        </p:txBody>
      </p:sp>
      <p:sp>
        <p:nvSpPr>
          <p:cNvPr id="16" name="Text 10">
            <a:extLst>
              <a:ext uri="{FF2B5EF4-FFF2-40B4-BE49-F238E27FC236}">
                <a16:creationId xmlns:a16="http://schemas.microsoft.com/office/drawing/2014/main" id="{5777DB2E-A347-6F6D-80CA-4105CA6406CB}"/>
              </a:ext>
            </a:extLst>
          </p:cNvPr>
          <p:cNvSpPr/>
          <p:nvPr/>
        </p:nvSpPr>
        <p:spPr>
          <a:xfrm>
            <a:off x="6752100" y="5014219"/>
            <a:ext cx="4589398" cy="276999"/>
          </a:xfrm>
          <a:prstGeom prst="rect">
            <a:avLst/>
          </a:prstGeom>
          <a:noFill/>
          <a:ln/>
        </p:spPr>
        <p:txBody>
          <a:bodyPr wrap="non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تقنيات التعليم عن بُعد لمنح الطلاب تعلمًا مرنًا وشخصيًا</a:t>
            </a:r>
            <a:endParaRPr lang="en-US" sz="1458" dirty="0">
              <a:latin typeface="Alexandria" pitchFamily="2" charset="-78"/>
              <a:cs typeface="Alexandria" pitchFamily="2" charset="-78"/>
            </a:endParaRPr>
          </a:p>
        </p:txBody>
      </p:sp>
      <p:sp>
        <p:nvSpPr>
          <p:cNvPr id="17" name="Shape 11">
            <a:extLst>
              <a:ext uri="{FF2B5EF4-FFF2-40B4-BE49-F238E27FC236}">
                <a16:creationId xmlns:a16="http://schemas.microsoft.com/office/drawing/2014/main" id="{B557FC2F-7A22-8741-A105-4B192BB8BA1A}"/>
              </a:ext>
            </a:extLst>
          </p:cNvPr>
          <p:cNvSpPr/>
          <p:nvPr/>
        </p:nvSpPr>
        <p:spPr>
          <a:xfrm>
            <a:off x="661492" y="4416525"/>
            <a:ext cx="5340053" cy="1089124"/>
          </a:xfrm>
          <a:prstGeom prst="roundRect">
            <a:avLst>
              <a:gd name="adj" fmla="val 15620"/>
            </a:avLst>
          </a:prstGeom>
          <a:solidFill>
            <a:srgbClr val="CEE6FD"/>
          </a:solidFill>
          <a:ln/>
        </p:spPr>
        <p:txBody>
          <a:bodyPr>
            <a:spAutoFit/>
          </a:bodyPr>
          <a:lstStyle/>
          <a:p>
            <a:endParaRPr lang="en-US"/>
          </a:p>
        </p:txBody>
      </p:sp>
      <p:sp>
        <p:nvSpPr>
          <p:cNvPr id="19" name="Text 12">
            <a:extLst>
              <a:ext uri="{FF2B5EF4-FFF2-40B4-BE49-F238E27FC236}">
                <a16:creationId xmlns:a16="http://schemas.microsoft.com/office/drawing/2014/main" id="{6FE27038-626B-2C24-D8D8-5B6D58EFF771}"/>
              </a:ext>
            </a:extLst>
          </p:cNvPr>
          <p:cNvSpPr/>
          <p:nvPr/>
        </p:nvSpPr>
        <p:spPr>
          <a:xfrm>
            <a:off x="3097045" y="4605536"/>
            <a:ext cx="2715487"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تحسين النظام التعليمي</a:t>
            </a:r>
            <a:endParaRPr lang="en-US" sz="1833" b="1" dirty="0">
              <a:solidFill>
                <a:schemeClr val="accent2">
                  <a:lumMod val="75000"/>
                </a:schemeClr>
              </a:solidFill>
              <a:latin typeface="Alexandria" pitchFamily="2" charset="-78"/>
              <a:cs typeface="Alexandria" pitchFamily="2" charset="-78"/>
            </a:endParaRPr>
          </a:p>
        </p:txBody>
      </p:sp>
      <p:sp>
        <p:nvSpPr>
          <p:cNvPr id="20" name="Text 13">
            <a:extLst>
              <a:ext uri="{FF2B5EF4-FFF2-40B4-BE49-F238E27FC236}">
                <a16:creationId xmlns:a16="http://schemas.microsoft.com/office/drawing/2014/main" id="{67F457D1-45D3-A252-3691-8A6295F6F100}"/>
              </a:ext>
            </a:extLst>
          </p:cNvPr>
          <p:cNvSpPr/>
          <p:nvPr/>
        </p:nvSpPr>
        <p:spPr>
          <a:xfrm>
            <a:off x="734219" y="5014219"/>
            <a:ext cx="5078314" cy="276999"/>
          </a:xfrm>
          <a:prstGeom prst="rect">
            <a:avLst/>
          </a:prstGeom>
          <a:noFill/>
          <a:ln/>
        </p:spPr>
        <p:txBody>
          <a:bodyPr wrap="non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إعادة هيكلة العملية التعليمية وتحسين أدوات التقييم الرقمية</a:t>
            </a:r>
            <a:endParaRPr lang="en-US" sz="1458" dirty="0">
              <a:latin typeface="Alexandria" pitchFamily="2" charset="-78"/>
              <a:cs typeface="Alexandria" pitchFamily="2" charset="-78"/>
            </a:endParaRPr>
          </a:p>
        </p:txBody>
      </p:sp>
    </p:spTree>
    <p:extLst>
      <p:ext uri="{BB962C8B-B14F-4D97-AF65-F5344CB8AC3E}">
        <p14:creationId xmlns:p14="http://schemas.microsoft.com/office/powerpoint/2010/main" val="277961882"/>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74734" y="1064158"/>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859FAE46-36FD-EFCC-DDEF-540B5C8C62B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0924" y="1218989"/>
            <a:ext cx="3655269" cy="5072870"/>
          </a:xfrm>
          <a:prstGeom prst="rect">
            <a:avLst/>
          </a:prstGeom>
        </p:spPr>
      </p:pic>
      <p:sp>
        <p:nvSpPr>
          <p:cNvPr id="7" name="Text 0">
            <a:extLst>
              <a:ext uri="{FF2B5EF4-FFF2-40B4-BE49-F238E27FC236}">
                <a16:creationId xmlns:a16="http://schemas.microsoft.com/office/drawing/2014/main" id="{E4B4CFC3-39DE-B7D9-1F75-44D9CD17E8CE}"/>
              </a:ext>
            </a:extLst>
          </p:cNvPr>
          <p:cNvSpPr/>
          <p:nvPr/>
        </p:nvSpPr>
        <p:spPr>
          <a:xfrm>
            <a:off x="2711624" y="427433"/>
            <a:ext cx="6633227" cy="434991"/>
          </a:xfrm>
          <a:prstGeom prst="rect">
            <a:avLst/>
          </a:prstGeom>
          <a:noFill/>
          <a:ln/>
        </p:spPr>
        <p:txBody>
          <a:bodyPr wrap="none" lIns="0" tIns="0" rIns="0" bIns="0" rtlCol="0" anchor="t">
            <a:spAutoFit/>
          </a:bodyPr>
          <a:lstStyle/>
          <a:p>
            <a:pPr algn="r" rtl="1">
              <a:lnSpc>
                <a:spcPts val="3625"/>
              </a:lnSpc>
            </a:pPr>
            <a:r>
              <a:rPr lang="en-US" sz="2800" b="1" dirty="0">
                <a:solidFill>
                  <a:srgbClr val="00B0F0"/>
                </a:solidFill>
                <a:latin typeface="Alexandria" pitchFamily="2" charset="-78"/>
                <a:ea typeface="Instrument Sans Semi Bold" pitchFamily="34" charset="-122"/>
                <a:cs typeface="Alexandria" pitchFamily="2" charset="-78"/>
              </a:rPr>
              <a:t>التحديات التي تواجه الابتكار التكنولوجي</a:t>
            </a:r>
            <a:endParaRPr lang="en-US" sz="2800" b="1" dirty="0">
              <a:solidFill>
                <a:srgbClr val="00B0F0"/>
              </a:solidFill>
              <a:latin typeface="Alexandria" pitchFamily="2" charset="-78"/>
              <a:cs typeface="Alexandria" pitchFamily="2" charset="-78"/>
            </a:endParaRPr>
          </a:p>
        </p:txBody>
      </p:sp>
      <p:sp>
        <p:nvSpPr>
          <p:cNvPr id="8" name="Shape 1">
            <a:extLst>
              <a:ext uri="{FF2B5EF4-FFF2-40B4-BE49-F238E27FC236}">
                <a16:creationId xmlns:a16="http://schemas.microsoft.com/office/drawing/2014/main" id="{C2B6FC86-861B-47F5-D588-FD145CDA8B30}"/>
              </a:ext>
            </a:extLst>
          </p:cNvPr>
          <p:cNvSpPr/>
          <p:nvPr/>
        </p:nvSpPr>
        <p:spPr>
          <a:xfrm>
            <a:off x="4416230" y="1200547"/>
            <a:ext cx="3785689" cy="1620243"/>
          </a:xfrm>
          <a:prstGeom prst="roundRect">
            <a:avLst>
              <a:gd name="adj" fmla="val 8203"/>
            </a:avLst>
          </a:prstGeom>
          <a:solidFill>
            <a:srgbClr val="CEE6FD"/>
          </a:solidFill>
          <a:ln/>
        </p:spPr>
      </p:sp>
      <p:sp>
        <p:nvSpPr>
          <p:cNvPr id="9" name="Shape 2">
            <a:extLst>
              <a:ext uri="{FF2B5EF4-FFF2-40B4-BE49-F238E27FC236}">
                <a16:creationId xmlns:a16="http://schemas.microsoft.com/office/drawing/2014/main" id="{1491995C-8181-3428-0191-1EB00C1A7003}"/>
              </a:ext>
            </a:extLst>
          </p:cNvPr>
          <p:cNvSpPr/>
          <p:nvPr/>
        </p:nvSpPr>
        <p:spPr>
          <a:xfrm>
            <a:off x="7611269" y="1348184"/>
            <a:ext cx="443012" cy="443012"/>
          </a:xfrm>
          <a:prstGeom prst="roundRect">
            <a:avLst>
              <a:gd name="adj" fmla="val 17198730"/>
            </a:avLst>
          </a:prstGeom>
          <a:solidFill>
            <a:srgbClr val="84C1FA"/>
          </a:solidFill>
          <a:ln/>
        </p:spPr>
      </p:sp>
      <p:sp>
        <p:nvSpPr>
          <p:cNvPr id="11" name="Text 3">
            <a:extLst>
              <a:ext uri="{FF2B5EF4-FFF2-40B4-BE49-F238E27FC236}">
                <a16:creationId xmlns:a16="http://schemas.microsoft.com/office/drawing/2014/main" id="{28FEAE02-106C-A613-5420-47FE10A8D092}"/>
              </a:ext>
            </a:extLst>
          </p:cNvPr>
          <p:cNvSpPr/>
          <p:nvPr/>
        </p:nvSpPr>
        <p:spPr>
          <a:xfrm>
            <a:off x="5449132" y="1478886"/>
            <a:ext cx="1845866" cy="230683"/>
          </a:xfrm>
          <a:prstGeom prst="rect">
            <a:avLst/>
          </a:prstGeom>
          <a:noFill/>
          <a:ln/>
        </p:spPr>
        <p:txBody>
          <a:bodyPr wrap="none" lIns="0" tIns="0" rIns="0" bIns="0" rtlCol="0" anchor="t"/>
          <a:lstStyle/>
          <a:p>
            <a:pPr algn="r" rtl="1">
              <a:lnSpc>
                <a:spcPts val="1792"/>
              </a:lnSpc>
            </a:pPr>
            <a:r>
              <a:rPr lang="en-US" sz="1600" b="1" dirty="0">
                <a:solidFill>
                  <a:schemeClr val="accent2">
                    <a:lumMod val="75000"/>
                  </a:schemeClr>
                </a:solidFill>
                <a:latin typeface="Alexandria" pitchFamily="2" charset="-78"/>
                <a:ea typeface="Instrument Sans Semi Bold" pitchFamily="34" charset="-122"/>
                <a:cs typeface="Alexandria" pitchFamily="2" charset="-78"/>
              </a:rPr>
              <a:t>البنية التحتية</a:t>
            </a:r>
            <a:endParaRPr lang="en-US" sz="1600" b="1" dirty="0">
              <a:solidFill>
                <a:schemeClr val="accent2">
                  <a:lumMod val="75000"/>
                </a:schemeClr>
              </a:solidFill>
              <a:latin typeface="Alexandria" pitchFamily="2" charset="-78"/>
              <a:cs typeface="Alexandria" pitchFamily="2" charset="-78"/>
            </a:endParaRPr>
          </a:p>
        </p:txBody>
      </p:sp>
      <p:sp>
        <p:nvSpPr>
          <p:cNvPr id="12" name="Text 4">
            <a:extLst>
              <a:ext uri="{FF2B5EF4-FFF2-40B4-BE49-F238E27FC236}">
                <a16:creationId xmlns:a16="http://schemas.microsoft.com/office/drawing/2014/main" id="{DB8BD4B3-938E-A985-F0D1-A1B1D0AD2CD4}"/>
              </a:ext>
            </a:extLst>
          </p:cNvPr>
          <p:cNvSpPr/>
          <p:nvPr/>
        </p:nvSpPr>
        <p:spPr>
          <a:xfrm>
            <a:off x="4632706" y="2028913"/>
            <a:ext cx="3509363" cy="60991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غياب الإنترنت السريع والأجهزة يُعيق تطبيق التقنيات الحديثة</a:t>
            </a:r>
            <a:endParaRPr lang="en-US" dirty="0">
              <a:latin typeface="Alexandria" pitchFamily="2" charset="-78"/>
              <a:cs typeface="Alexandria" pitchFamily="2" charset="-78"/>
            </a:endParaRPr>
          </a:p>
        </p:txBody>
      </p:sp>
      <p:sp>
        <p:nvSpPr>
          <p:cNvPr id="13" name="Shape 5">
            <a:extLst>
              <a:ext uri="{FF2B5EF4-FFF2-40B4-BE49-F238E27FC236}">
                <a16:creationId xmlns:a16="http://schemas.microsoft.com/office/drawing/2014/main" id="{304406E8-0C66-FF9E-3CC2-B0C4994325DC}"/>
              </a:ext>
            </a:extLst>
          </p:cNvPr>
          <p:cNvSpPr/>
          <p:nvPr/>
        </p:nvSpPr>
        <p:spPr>
          <a:xfrm>
            <a:off x="4416230" y="2936082"/>
            <a:ext cx="3785689" cy="1620243"/>
          </a:xfrm>
          <a:prstGeom prst="roundRect">
            <a:avLst>
              <a:gd name="adj" fmla="val 8203"/>
            </a:avLst>
          </a:prstGeom>
          <a:solidFill>
            <a:srgbClr val="CEE6FD"/>
          </a:solidFill>
          <a:ln/>
        </p:spPr>
      </p:sp>
      <p:sp>
        <p:nvSpPr>
          <p:cNvPr id="14" name="Shape 6">
            <a:extLst>
              <a:ext uri="{FF2B5EF4-FFF2-40B4-BE49-F238E27FC236}">
                <a16:creationId xmlns:a16="http://schemas.microsoft.com/office/drawing/2014/main" id="{C727D95B-0BA8-FF49-D9A2-57A45FE9AA35}"/>
              </a:ext>
            </a:extLst>
          </p:cNvPr>
          <p:cNvSpPr/>
          <p:nvPr/>
        </p:nvSpPr>
        <p:spPr>
          <a:xfrm>
            <a:off x="7611269" y="3083719"/>
            <a:ext cx="443012" cy="443012"/>
          </a:xfrm>
          <a:prstGeom prst="roundRect">
            <a:avLst>
              <a:gd name="adj" fmla="val 17198730"/>
            </a:avLst>
          </a:prstGeom>
          <a:solidFill>
            <a:srgbClr val="84C1FA"/>
          </a:solidFill>
          <a:ln/>
        </p:spPr>
      </p:sp>
      <p:sp>
        <p:nvSpPr>
          <p:cNvPr id="16" name="Text 7">
            <a:extLst>
              <a:ext uri="{FF2B5EF4-FFF2-40B4-BE49-F238E27FC236}">
                <a16:creationId xmlns:a16="http://schemas.microsoft.com/office/drawing/2014/main" id="{26FDE181-35C4-4687-8815-32EE440BC7EB}"/>
              </a:ext>
            </a:extLst>
          </p:cNvPr>
          <p:cNvSpPr/>
          <p:nvPr/>
        </p:nvSpPr>
        <p:spPr>
          <a:xfrm>
            <a:off x="5558500" y="3299578"/>
            <a:ext cx="1845866" cy="230683"/>
          </a:xfrm>
          <a:prstGeom prst="rect">
            <a:avLst/>
          </a:prstGeom>
          <a:noFill/>
          <a:ln/>
        </p:spPr>
        <p:txBody>
          <a:bodyPr wrap="none" lIns="0" tIns="0" rIns="0" bIns="0" rtlCol="0" anchor="t"/>
          <a:lstStyle/>
          <a:p>
            <a:pPr algn="r" rtl="1">
              <a:lnSpc>
                <a:spcPts val="1792"/>
              </a:lnSpc>
            </a:pPr>
            <a:r>
              <a:rPr lang="en-US" sz="1417" b="1" dirty="0">
                <a:solidFill>
                  <a:schemeClr val="accent2">
                    <a:lumMod val="75000"/>
                  </a:schemeClr>
                </a:solidFill>
                <a:latin typeface="Alexandria" pitchFamily="2" charset="-78"/>
                <a:ea typeface="Instrument Sans Semi Bold" pitchFamily="34" charset="-122"/>
                <a:cs typeface="Alexandria" pitchFamily="2" charset="-78"/>
              </a:rPr>
              <a:t>تدريب المعلمين</a:t>
            </a:r>
            <a:endParaRPr lang="en-US" sz="1417" b="1" dirty="0">
              <a:solidFill>
                <a:schemeClr val="accent2">
                  <a:lumMod val="75000"/>
                </a:schemeClr>
              </a:solidFill>
              <a:latin typeface="Alexandria" pitchFamily="2" charset="-78"/>
              <a:cs typeface="Alexandria" pitchFamily="2" charset="-78"/>
            </a:endParaRPr>
          </a:p>
        </p:txBody>
      </p:sp>
      <p:sp>
        <p:nvSpPr>
          <p:cNvPr id="17" name="Text 8">
            <a:extLst>
              <a:ext uri="{FF2B5EF4-FFF2-40B4-BE49-F238E27FC236}">
                <a16:creationId xmlns:a16="http://schemas.microsoft.com/office/drawing/2014/main" id="{E8866112-140E-D10C-4F89-990FFCD37483}"/>
              </a:ext>
            </a:extLst>
          </p:cNvPr>
          <p:cNvSpPr/>
          <p:nvPr/>
        </p:nvSpPr>
        <p:spPr>
          <a:xfrm>
            <a:off x="4632706" y="3692007"/>
            <a:ext cx="3368295" cy="60991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الحاجة إلى رفع كفاءة المعلمين في استخدام الأدوات التكنولوجية</a:t>
            </a:r>
            <a:endParaRPr lang="en-US" dirty="0">
              <a:latin typeface="Alexandria" pitchFamily="2" charset="-78"/>
              <a:cs typeface="Alexandria" pitchFamily="2" charset="-78"/>
            </a:endParaRPr>
          </a:p>
        </p:txBody>
      </p:sp>
      <p:sp>
        <p:nvSpPr>
          <p:cNvPr id="19" name="Shape 9">
            <a:extLst>
              <a:ext uri="{FF2B5EF4-FFF2-40B4-BE49-F238E27FC236}">
                <a16:creationId xmlns:a16="http://schemas.microsoft.com/office/drawing/2014/main" id="{8CDB44B4-F9D5-508A-CB30-7AD2BEADE08E}"/>
              </a:ext>
            </a:extLst>
          </p:cNvPr>
          <p:cNvSpPr/>
          <p:nvPr/>
        </p:nvSpPr>
        <p:spPr>
          <a:xfrm>
            <a:off x="4416230" y="4671616"/>
            <a:ext cx="3785689" cy="1620243"/>
          </a:xfrm>
          <a:prstGeom prst="roundRect">
            <a:avLst>
              <a:gd name="adj" fmla="val 8203"/>
            </a:avLst>
          </a:prstGeom>
          <a:solidFill>
            <a:srgbClr val="CEE6FD"/>
          </a:solidFill>
          <a:ln/>
        </p:spPr>
      </p:sp>
      <p:sp>
        <p:nvSpPr>
          <p:cNvPr id="20" name="Shape 10">
            <a:extLst>
              <a:ext uri="{FF2B5EF4-FFF2-40B4-BE49-F238E27FC236}">
                <a16:creationId xmlns:a16="http://schemas.microsoft.com/office/drawing/2014/main" id="{0A62081B-C2BA-2F93-109A-C1B6167C2FB3}"/>
              </a:ext>
            </a:extLst>
          </p:cNvPr>
          <p:cNvSpPr/>
          <p:nvPr/>
        </p:nvSpPr>
        <p:spPr>
          <a:xfrm>
            <a:off x="7611269" y="4819253"/>
            <a:ext cx="443012" cy="443012"/>
          </a:xfrm>
          <a:prstGeom prst="roundRect">
            <a:avLst>
              <a:gd name="adj" fmla="val 17198730"/>
            </a:avLst>
          </a:prstGeom>
          <a:solidFill>
            <a:srgbClr val="84C1FA"/>
          </a:solidFill>
          <a:ln/>
        </p:spPr>
      </p:sp>
      <p:sp>
        <p:nvSpPr>
          <p:cNvPr id="22" name="Text 11">
            <a:extLst>
              <a:ext uri="{FF2B5EF4-FFF2-40B4-BE49-F238E27FC236}">
                <a16:creationId xmlns:a16="http://schemas.microsoft.com/office/drawing/2014/main" id="{E3186539-753C-F2B2-E6F5-E2AB0DC588E0}"/>
              </a:ext>
            </a:extLst>
          </p:cNvPr>
          <p:cNvSpPr/>
          <p:nvPr/>
        </p:nvSpPr>
        <p:spPr>
          <a:xfrm>
            <a:off x="5668252" y="5025084"/>
            <a:ext cx="1845866" cy="230683"/>
          </a:xfrm>
          <a:prstGeom prst="rect">
            <a:avLst/>
          </a:prstGeom>
          <a:noFill/>
          <a:ln/>
        </p:spPr>
        <p:txBody>
          <a:bodyPr wrap="none" lIns="0" tIns="0" rIns="0" bIns="0" rtlCol="0" anchor="t"/>
          <a:lstStyle/>
          <a:p>
            <a:pPr algn="r" rtl="1">
              <a:lnSpc>
                <a:spcPts val="1792"/>
              </a:lnSpc>
            </a:pPr>
            <a:r>
              <a:rPr lang="en-US" sz="1417" b="1" dirty="0">
                <a:solidFill>
                  <a:schemeClr val="accent2">
                    <a:lumMod val="75000"/>
                  </a:schemeClr>
                </a:solidFill>
                <a:latin typeface="Alexandria" pitchFamily="2" charset="-78"/>
                <a:ea typeface="Instrument Sans Semi Bold" pitchFamily="34" charset="-122"/>
                <a:cs typeface="Alexandria" pitchFamily="2" charset="-78"/>
              </a:rPr>
              <a:t>الفجوة الرقمية</a:t>
            </a:r>
            <a:endParaRPr lang="en-US" sz="1417" b="1" dirty="0">
              <a:solidFill>
                <a:schemeClr val="accent2">
                  <a:lumMod val="75000"/>
                </a:schemeClr>
              </a:solidFill>
              <a:latin typeface="Alexandria" pitchFamily="2" charset="-78"/>
              <a:cs typeface="Alexandria" pitchFamily="2" charset="-78"/>
            </a:endParaRPr>
          </a:p>
        </p:txBody>
      </p:sp>
      <p:sp>
        <p:nvSpPr>
          <p:cNvPr id="24" name="Text 12">
            <a:extLst>
              <a:ext uri="{FF2B5EF4-FFF2-40B4-BE49-F238E27FC236}">
                <a16:creationId xmlns:a16="http://schemas.microsoft.com/office/drawing/2014/main" id="{00908E35-0A2C-9802-64BC-E87546BD97B3}"/>
              </a:ext>
            </a:extLst>
          </p:cNvPr>
          <p:cNvSpPr/>
          <p:nvPr/>
        </p:nvSpPr>
        <p:spPr>
          <a:xfrm>
            <a:off x="4632707" y="5464427"/>
            <a:ext cx="3273938" cy="60991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تفاوت وصول الطلاب إلى الأجهزة والإنترنت يُهدد تكافؤ الفرص</a:t>
            </a:r>
            <a:endParaRPr lang="en-US" dirty="0">
              <a:latin typeface="Alexandria" pitchFamily="2" charset="-78"/>
              <a:cs typeface="Alexandria" pitchFamily="2" charset="-78"/>
            </a:endParaRPr>
          </a:p>
        </p:txBody>
      </p:sp>
      <p:sp>
        <p:nvSpPr>
          <p:cNvPr id="26" name="Text 13">
            <a:extLst>
              <a:ext uri="{FF2B5EF4-FFF2-40B4-BE49-F238E27FC236}">
                <a16:creationId xmlns:a16="http://schemas.microsoft.com/office/drawing/2014/main" id="{74E9C8B5-834C-0C26-79DF-FC63819A9464}"/>
              </a:ext>
            </a:extLst>
          </p:cNvPr>
          <p:cNvSpPr/>
          <p:nvPr/>
        </p:nvSpPr>
        <p:spPr>
          <a:xfrm>
            <a:off x="8560679" y="1679841"/>
            <a:ext cx="3113088" cy="125624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رغم ما يحمله الابتكار التكنولوجي من إمكانات هائلة، تبقى هذه التحديات عقبات حقيقية تستدعي حلولًا مبتكرة وسياسات واضحة.</a:t>
            </a:r>
            <a:endParaRPr lang="en-US" dirty="0">
              <a:latin typeface="Alexandria" pitchFamily="2" charset="-78"/>
              <a:cs typeface="Alexandria" pitchFamily="2" charset="-78"/>
            </a:endParaRPr>
          </a:p>
        </p:txBody>
      </p:sp>
      <p:sp>
        <p:nvSpPr>
          <p:cNvPr id="27" name="Shape 14">
            <a:extLst>
              <a:ext uri="{FF2B5EF4-FFF2-40B4-BE49-F238E27FC236}">
                <a16:creationId xmlns:a16="http://schemas.microsoft.com/office/drawing/2014/main" id="{266CBE1D-2531-BA3C-BD18-5A93FEE7E623}"/>
              </a:ext>
            </a:extLst>
          </p:cNvPr>
          <p:cNvSpPr/>
          <p:nvPr/>
        </p:nvSpPr>
        <p:spPr>
          <a:xfrm>
            <a:off x="8568432" y="4215158"/>
            <a:ext cx="3000868" cy="1578684"/>
          </a:xfrm>
          <a:prstGeom prst="roundRect">
            <a:avLst>
              <a:gd name="adj" fmla="val 13832"/>
            </a:avLst>
          </a:prstGeom>
          <a:solidFill>
            <a:srgbClr val="FCF2B5"/>
          </a:solidFill>
          <a:ln/>
        </p:spPr>
      </p:sp>
      <p:sp>
        <p:nvSpPr>
          <p:cNvPr id="29" name="Text 15">
            <a:extLst>
              <a:ext uri="{FF2B5EF4-FFF2-40B4-BE49-F238E27FC236}">
                <a16:creationId xmlns:a16="http://schemas.microsoft.com/office/drawing/2014/main" id="{03BDCCE1-E0A9-EA0E-3F45-4372EA7B828A}"/>
              </a:ext>
            </a:extLst>
          </p:cNvPr>
          <p:cNvSpPr/>
          <p:nvPr/>
        </p:nvSpPr>
        <p:spPr>
          <a:xfrm>
            <a:off x="8936034" y="4367359"/>
            <a:ext cx="2485628" cy="1256241"/>
          </a:xfrm>
          <a:prstGeom prst="rect">
            <a:avLst/>
          </a:prstGeom>
          <a:noFill/>
          <a:ln/>
        </p:spPr>
        <p:txBody>
          <a:bodyPr wrap="square" lIns="0" tIns="0" rIns="0" bIns="0" rtlCol="0" anchor="t">
            <a:spAutoFit/>
          </a:bodyPr>
          <a:lstStyle/>
          <a:p>
            <a:pPr algn="ctr" rtl="1">
              <a:lnSpc>
                <a:spcPct val="150000"/>
              </a:lnSpc>
            </a:pPr>
            <a:r>
              <a:rPr lang="en-US" dirty="0">
                <a:latin typeface="Alexandria" pitchFamily="2" charset="-78"/>
                <a:ea typeface="Instrument Sans Medium" pitchFamily="34" charset="-122"/>
                <a:cs typeface="Alexandria" pitchFamily="2" charset="-78"/>
              </a:rPr>
              <a:t>يجب العمل على ضمان توزيع متساوٍ لمزايا التكنولوجيا، وتوفير تدريب كافٍ للمعلمين والطلاب على حدٍّ سواء.</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4214669403"/>
      </p:ext>
    </p:extLst>
  </p:cSld>
  <p:clrMapOvr>
    <a:masterClrMapping/>
  </p:clrMapOvr>
  <p:extLst mod="1">
    <p:ext uri="{E180D4A7-C9FB-4DFB-919C-405C955672EB}">
      <p14:showEvtLst xmlns:p14="http://schemas.microsoft.com/office/powerpoint/2010/main">
        <p14:playEvt time="1" objId="8"/>
        <p14:stopEvt time="49673" objId="8"/>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1FBF4E8B-4CBD-FF03-5B44-6B9E62E2A93C}"/>
              </a:ext>
            </a:extLst>
          </p:cNvPr>
          <p:cNvSpPr/>
          <p:nvPr/>
        </p:nvSpPr>
        <p:spPr>
          <a:xfrm>
            <a:off x="4221086" y="1233734"/>
            <a:ext cx="7324121" cy="531171"/>
          </a:xfrm>
          <a:prstGeom prst="rect">
            <a:avLst/>
          </a:prstGeom>
          <a:noFill/>
          <a:ln/>
        </p:spPr>
        <p:txBody>
          <a:bodyPr wrap="none" lIns="0" tIns="0" rIns="0" bIns="0" rtlCol="0" anchor="t">
            <a:spAutoFit/>
          </a:bodyPr>
          <a:lstStyle/>
          <a:p>
            <a:pPr algn="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دور الابتكار في تحسين </a:t>
            </a:r>
            <a:r>
              <a:rPr lang="en-US" sz="2800" b="1" dirty="0" err="1">
                <a:solidFill>
                  <a:srgbClr val="00B0F0"/>
                </a:solidFill>
                <a:latin typeface="Alexandria" pitchFamily="2" charset="-78"/>
                <a:ea typeface="Instrument Sans Semi Bold" pitchFamily="34" charset="-122"/>
                <a:cs typeface="Alexandria" pitchFamily="2" charset="-78"/>
              </a:rPr>
              <a:t>العمليات</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التعليمية</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Text 1">
            <a:extLst>
              <a:ext uri="{FF2B5EF4-FFF2-40B4-BE49-F238E27FC236}">
                <a16:creationId xmlns:a16="http://schemas.microsoft.com/office/drawing/2014/main" id="{1C51BEB7-91A4-DAF3-158F-FBAF57587759}"/>
              </a:ext>
            </a:extLst>
          </p:cNvPr>
          <p:cNvSpPr/>
          <p:nvPr/>
        </p:nvSpPr>
        <p:spPr>
          <a:xfrm>
            <a:off x="958375" y="1960931"/>
            <a:ext cx="10275250" cy="281487"/>
          </a:xfrm>
          <a:prstGeom prst="rect">
            <a:avLst/>
          </a:prstGeom>
          <a:noFill/>
          <a:ln/>
        </p:spPr>
        <p:txBody>
          <a:bodyPr wrap="none" lIns="0" tIns="0" rIns="0" bIns="0" rtlCol="0" anchor="t">
            <a:spAutoFit/>
          </a:bodyPr>
          <a:lstStyle/>
          <a:p>
            <a:pPr algn="r" rtl="1">
              <a:lnSpc>
                <a:spcPts val="2375"/>
              </a:lnSpc>
            </a:pPr>
            <a:r>
              <a:rPr lang="en-US" sz="1600" dirty="0">
                <a:solidFill>
                  <a:srgbClr val="1E3063"/>
                </a:solidFill>
                <a:latin typeface="Alexandria" pitchFamily="2" charset="-78"/>
                <a:ea typeface="Instrument Sans Medium" pitchFamily="34" charset="-122"/>
                <a:cs typeface="Alexandria" pitchFamily="2" charset="-78"/>
              </a:rPr>
              <a:t>الابتكار التكنولوجي يرتقي بالتعليم من خلال تنويع أساليب التدريس وتعزيز التفاعل وتخصيص تجربة التعلم لكل طالب.</a:t>
            </a:r>
            <a:endParaRPr lang="en-US" sz="1600" dirty="0">
              <a:latin typeface="Alexandria" pitchFamily="2" charset="-78"/>
              <a:cs typeface="Alexandria" pitchFamily="2" charset="-78"/>
            </a:endParaRPr>
          </a:p>
        </p:txBody>
      </p:sp>
      <p:pic>
        <p:nvPicPr>
          <p:cNvPr id="8" name="Image 0" descr="preencoded.png">
            <a:extLst>
              <a:ext uri="{FF2B5EF4-FFF2-40B4-BE49-F238E27FC236}">
                <a16:creationId xmlns:a16="http://schemas.microsoft.com/office/drawing/2014/main" id="{5C1468CE-961D-307F-C87B-F1C5BAF1879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20535" y="2924870"/>
            <a:ext cx="2009973" cy="1242219"/>
          </a:xfrm>
          <a:prstGeom prst="rect">
            <a:avLst/>
          </a:prstGeom>
        </p:spPr>
      </p:pic>
      <p:sp>
        <p:nvSpPr>
          <p:cNvPr id="9" name="Text 2">
            <a:extLst>
              <a:ext uri="{FF2B5EF4-FFF2-40B4-BE49-F238E27FC236}">
                <a16:creationId xmlns:a16="http://schemas.microsoft.com/office/drawing/2014/main" id="{F0A4E843-BF38-989C-096C-F26E3651C75C}"/>
              </a:ext>
            </a:extLst>
          </p:cNvPr>
          <p:cNvSpPr/>
          <p:nvPr/>
        </p:nvSpPr>
        <p:spPr>
          <a:xfrm>
            <a:off x="9792854" y="4403328"/>
            <a:ext cx="1737655"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التعليم المدمج</a:t>
            </a:r>
            <a:endParaRPr lang="en-US" sz="1833" b="1" dirty="0">
              <a:solidFill>
                <a:schemeClr val="accent2">
                  <a:lumMod val="75000"/>
                </a:schemeClr>
              </a:solidFill>
              <a:latin typeface="Alexandria" pitchFamily="2" charset="-78"/>
              <a:cs typeface="Alexandria" pitchFamily="2" charset="-78"/>
            </a:endParaRPr>
          </a:p>
        </p:txBody>
      </p:sp>
      <p:sp>
        <p:nvSpPr>
          <p:cNvPr id="10" name="Text 3">
            <a:extLst>
              <a:ext uri="{FF2B5EF4-FFF2-40B4-BE49-F238E27FC236}">
                <a16:creationId xmlns:a16="http://schemas.microsoft.com/office/drawing/2014/main" id="{DED12ED4-EB76-AD7F-8042-AFD551E3BE4C}"/>
              </a:ext>
            </a:extLst>
          </p:cNvPr>
          <p:cNvSpPr/>
          <p:nvPr/>
        </p:nvSpPr>
        <p:spPr>
          <a:xfrm>
            <a:off x="8400256" y="4812010"/>
            <a:ext cx="3130253" cy="892552"/>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دمج التعليم التقليدي مع أدوات تكنولوجيا المعلومات لتقديم محتوى أكثر فاعلية</a:t>
            </a:r>
            <a:endParaRPr lang="en-US" sz="1458" dirty="0">
              <a:latin typeface="Alexandria" pitchFamily="2" charset="-78"/>
              <a:cs typeface="Alexandria" pitchFamily="2" charset="-78"/>
            </a:endParaRPr>
          </a:p>
        </p:txBody>
      </p:sp>
      <p:pic>
        <p:nvPicPr>
          <p:cNvPr id="11" name="Image 1" descr="preencoded.png">
            <a:extLst>
              <a:ext uri="{FF2B5EF4-FFF2-40B4-BE49-F238E27FC236}">
                <a16:creationId xmlns:a16="http://schemas.microsoft.com/office/drawing/2014/main" id="{BE46C318-9D8F-B9BB-9479-BFF076FD14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818783" y="2924870"/>
            <a:ext cx="2009973" cy="1242219"/>
          </a:xfrm>
          <a:prstGeom prst="rect">
            <a:avLst/>
          </a:prstGeom>
        </p:spPr>
      </p:pic>
      <p:sp>
        <p:nvSpPr>
          <p:cNvPr id="12" name="Text 4">
            <a:extLst>
              <a:ext uri="{FF2B5EF4-FFF2-40B4-BE49-F238E27FC236}">
                <a16:creationId xmlns:a16="http://schemas.microsoft.com/office/drawing/2014/main" id="{1E277A09-2C18-8CE1-6F96-58009E571844}"/>
              </a:ext>
            </a:extLst>
          </p:cNvPr>
          <p:cNvSpPr/>
          <p:nvPr/>
        </p:nvSpPr>
        <p:spPr>
          <a:xfrm>
            <a:off x="5990111" y="4403328"/>
            <a:ext cx="1838645"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التعليم التفاعلي</a:t>
            </a:r>
            <a:endParaRPr lang="en-US" sz="1833" b="1" dirty="0">
              <a:solidFill>
                <a:schemeClr val="accent2">
                  <a:lumMod val="75000"/>
                </a:schemeClr>
              </a:solidFill>
              <a:latin typeface="Alexandria" pitchFamily="2" charset="-78"/>
              <a:cs typeface="Alexandria" pitchFamily="2" charset="-78"/>
            </a:endParaRPr>
          </a:p>
        </p:txBody>
      </p:sp>
      <p:sp>
        <p:nvSpPr>
          <p:cNvPr id="13" name="Text 5">
            <a:extLst>
              <a:ext uri="{FF2B5EF4-FFF2-40B4-BE49-F238E27FC236}">
                <a16:creationId xmlns:a16="http://schemas.microsoft.com/office/drawing/2014/main" id="{108996EB-8504-1D7E-C349-EF60D83A5B7B}"/>
              </a:ext>
            </a:extLst>
          </p:cNvPr>
          <p:cNvSpPr/>
          <p:nvPr/>
        </p:nvSpPr>
        <p:spPr>
          <a:xfrm>
            <a:off x="5015880" y="4812010"/>
            <a:ext cx="2812877" cy="892552"/>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الواقع الافتراضي والألعاب التعليمية لزيادة التفاعل مع المحتوى الدراسي</a:t>
            </a:r>
            <a:endParaRPr lang="en-US" sz="1458" dirty="0">
              <a:latin typeface="Alexandria" pitchFamily="2" charset="-78"/>
              <a:cs typeface="Alexandria" pitchFamily="2" charset="-78"/>
            </a:endParaRPr>
          </a:p>
        </p:txBody>
      </p:sp>
      <p:pic>
        <p:nvPicPr>
          <p:cNvPr id="14" name="Image 2" descr="preencoded.png">
            <a:extLst>
              <a:ext uri="{FF2B5EF4-FFF2-40B4-BE49-F238E27FC236}">
                <a16:creationId xmlns:a16="http://schemas.microsoft.com/office/drawing/2014/main" id="{055EB456-9B2D-7A3E-0245-8481119E780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117031" y="2924870"/>
            <a:ext cx="2009973" cy="1242219"/>
          </a:xfrm>
          <a:prstGeom prst="rect">
            <a:avLst/>
          </a:prstGeom>
        </p:spPr>
      </p:pic>
      <p:sp>
        <p:nvSpPr>
          <p:cNvPr id="15" name="Text 6">
            <a:extLst>
              <a:ext uri="{FF2B5EF4-FFF2-40B4-BE49-F238E27FC236}">
                <a16:creationId xmlns:a16="http://schemas.microsoft.com/office/drawing/2014/main" id="{280EF603-D635-8EE5-A555-A3A1D2BA5409}"/>
              </a:ext>
            </a:extLst>
          </p:cNvPr>
          <p:cNvSpPr/>
          <p:nvPr/>
        </p:nvSpPr>
        <p:spPr>
          <a:xfrm>
            <a:off x="2070351" y="4403328"/>
            <a:ext cx="2056653"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التعليم المخصص</a:t>
            </a:r>
            <a:endParaRPr lang="en-US" sz="1833" b="1" dirty="0">
              <a:solidFill>
                <a:schemeClr val="accent2">
                  <a:lumMod val="75000"/>
                </a:schemeClr>
              </a:solidFill>
              <a:latin typeface="Alexandria" pitchFamily="2" charset="-78"/>
              <a:cs typeface="Alexandria" pitchFamily="2" charset="-78"/>
            </a:endParaRPr>
          </a:p>
        </p:txBody>
      </p:sp>
      <p:sp>
        <p:nvSpPr>
          <p:cNvPr id="16" name="Text 7">
            <a:extLst>
              <a:ext uri="{FF2B5EF4-FFF2-40B4-BE49-F238E27FC236}">
                <a16:creationId xmlns:a16="http://schemas.microsoft.com/office/drawing/2014/main" id="{C4065DFF-F54C-6BEB-FE60-09A1D62815AA}"/>
              </a:ext>
            </a:extLst>
          </p:cNvPr>
          <p:cNvSpPr/>
          <p:nvPr/>
        </p:nvSpPr>
        <p:spPr>
          <a:xfrm>
            <a:off x="661492" y="4812010"/>
            <a:ext cx="3465513" cy="604838"/>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الذكاء الاصطناعي يُصمّم تجارب تعلم فردية بناءً على احتياجات كل طالب</a:t>
            </a:r>
            <a:endParaRPr lang="en-US" sz="1458" dirty="0">
              <a:latin typeface="Alexandria" pitchFamily="2" charset="-78"/>
              <a:cs typeface="Alexandria" pitchFamily="2" charset="-78"/>
            </a:endParaRPr>
          </a:p>
        </p:txBody>
      </p:sp>
    </p:spTree>
    <p:extLst>
      <p:ext uri="{BB962C8B-B14F-4D97-AF65-F5344CB8AC3E}">
        <p14:creationId xmlns:p14="http://schemas.microsoft.com/office/powerpoint/2010/main" val="1951205895"/>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14FEECBE-E888-325C-D1C4-385483C4010B}"/>
              </a:ext>
            </a:extLst>
          </p:cNvPr>
          <p:cNvSpPr/>
          <p:nvPr/>
        </p:nvSpPr>
        <p:spPr>
          <a:xfrm>
            <a:off x="4352384" y="1227069"/>
            <a:ext cx="7200689" cy="531171"/>
          </a:xfrm>
          <a:prstGeom prst="rect">
            <a:avLst/>
          </a:prstGeom>
          <a:noFill/>
          <a:ln/>
        </p:spPr>
        <p:txBody>
          <a:bodyPr wrap="none" lIns="0" tIns="0" rIns="0" bIns="0" rtlCol="0" anchor="t">
            <a:spAutoFit/>
          </a:bodyPr>
          <a:lstStyle/>
          <a:p>
            <a:pPr algn="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الاتجاهات المستقبلية </a:t>
            </a:r>
            <a:r>
              <a:rPr lang="en-US" sz="2800" b="1" dirty="0" err="1">
                <a:solidFill>
                  <a:srgbClr val="00B0F0"/>
                </a:solidFill>
                <a:latin typeface="Alexandria" pitchFamily="2" charset="-78"/>
                <a:ea typeface="Instrument Sans Semi Bold" pitchFamily="34" charset="-122"/>
                <a:cs typeface="Alexandria" pitchFamily="2" charset="-78"/>
              </a:rPr>
              <a:t>للابتكار</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التكنولوجي</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Text 1">
            <a:extLst>
              <a:ext uri="{FF2B5EF4-FFF2-40B4-BE49-F238E27FC236}">
                <a16:creationId xmlns:a16="http://schemas.microsoft.com/office/drawing/2014/main" id="{82AE7283-1005-BCCC-96E9-DDC516950276}"/>
              </a:ext>
            </a:extLst>
          </p:cNvPr>
          <p:cNvSpPr/>
          <p:nvPr/>
        </p:nvSpPr>
        <p:spPr>
          <a:xfrm>
            <a:off x="5039255" y="2010533"/>
            <a:ext cx="6578818" cy="584775"/>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يتسارع تطور الابتكار التكنولوجي في التعليم، مُفتحًا آفاقًا واسعة للذكاء الاصطناعي والواقع المعزز والتعلم التكيّفي.</a:t>
            </a:r>
            <a:endParaRPr lang="en-US" sz="1458" dirty="0">
              <a:latin typeface="Alexandria" pitchFamily="2" charset="-78"/>
              <a:cs typeface="Alexandria" pitchFamily="2" charset="-78"/>
            </a:endParaRPr>
          </a:p>
        </p:txBody>
      </p:sp>
      <p:sp>
        <p:nvSpPr>
          <p:cNvPr id="9" name="Shape 2">
            <a:extLst>
              <a:ext uri="{FF2B5EF4-FFF2-40B4-BE49-F238E27FC236}">
                <a16:creationId xmlns:a16="http://schemas.microsoft.com/office/drawing/2014/main" id="{657F1149-F420-AD3B-707C-4827184D2E06}"/>
              </a:ext>
            </a:extLst>
          </p:cNvPr>
          <p:cNvSpPr/>
          <p:nvPr/>
        </p:nvSpPr>
        <p:spPr>
          <a:xfrm>
            <a:off x="8152893" y="2923411"/>
            <a:ext cx="3406532" cy="2122785"/>
          </a:xfrm>
          <a:prstGeom prst="roundRect">
            <a:avLst>
              <a:gd name="adj" fmla="val 5743"/>
            </a:avLst>
          </a:prstGeom>
          <a:solidFill>
            <a:srgbClr val="FFFFFF"/>
          </a:solidFill>
          <a:ln w="30480">
            <a:solidFill>
              <a:srgbClr val="B4CCE3"/>
            </a:solidFill>
            <a:prstDash val="solid"/>
          </a:ln>
        </p:spPr>
        <p:txBody>
          <a:bodyPr wrap="square">
            <a:spAutoFit/>
          </a:bodyPr>
          <a:lstStyle/>
          <a:p>
            <a:endParaRPr lang="en-US"/>
          </a:p>
        </p:txBody>
      </p:sp>
      <p:sp>
        <p:nvSpPr>
          <p:cNvPr id="10" name="Shape 3">
            <a:extLst>
              <a:ext uri="{FF2B5EF4-FFF2-40B4-BE49-F238E27FC236}">
                <a16:creationId xmlns:a16="http://schemas.microsoft.com/office/drawing/2014/main" id="{A2CAB172-D33D-D14E-97CC-D0ACA5FC67A3}"/>
              </a:ext>
            </a:extLst>
          </p:cNvPr>
          <p:cNvSpPr/>
          <p:nvPr/>
        </p:nvSpPr>
        <p:spPr>
          <a:xfrm>
            <a:off x="11483223" y="2923411"/>
            <a:ext cx="101600" cy="2122785"/>
          </a:xfrm>
          <a:prstGeom prst="roundRect">
            <a:avLst>
              <a:gd name="adj" fmla="val 167442"/>
            </a:avLst>
          </a:prstGeom>
          <a:solidFill>
            <a:srgbClr val="84C1FA"/>
          </a:solidFill>
          <a:ln/>
        </p:spPr>
        <p:txBody>
          <a:bodyPr>
            <a:spAutoFit/>
          </a:bodyPr>
          <a:lstStyle/>
          <a:p>
            <a:endParaRPr lang="en-US"/>
          </a:p>
        </p:txBody>
      </p:sp>
      <p:sp>
        <p:nvSpPr>
          <p:cNvPr id="11" name="Text 4">
            <a:extLst>
              <a:ext uri="{FF2B5EF4-FFF2-40B4-BE49-F238E27FC236}">
                <a16:creationId xmlns:a16="http://schemas.microsoft.com/office/drawing/2014/main" id="{8D522F5B-CBA4-1A85-5BCD-DA8442D2D6E4}"/>
              </a:ext>
            </a:extLst>
          </p:cNvPr>
          <p:cNvSpPr/>
          <p:nvPr/>
        </p:nvSpPr>
        <p:spPr>
          <a:xfrm>
            <a:off x="9842138" y="3137823"/>
            <a:ext cx="1426674"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التعلم الذكي</a:t>
            </a:r>
            <a:endParaRPr lang="en-US" sz="1833" b="1" dirty="0">
              <a:solidFill>
                <a:schemeClr val="accent2">
                  <a:lumMod val="75000"/>
                </a:schemeClr>
              </a:solidFill>
              <a:latin typeface="Alexandria" pitchFamily="2" charset="-78"/>
              <a:cs typeface="Alexandria" pitchFamily="2" charset="-78"/>
            </a:endParaRPr>
          </a:p>
        </p:txBody>
      </p:sp>
      <p:sp>
        <p:nvSpPr>
          <p:cNvPr id="12" name="Text 5">
            <a:extLst>
              <a:ext uri="{FF2B5EF4-FFF2-40B4-BE49-F238E27FC236}">
                <a16:creationId xmlns:a16="http://schemas.microsoft.com/office/drawing/2014/main" id="{7B14792A-B47A-9E83-838A-009AE2341F61}"/>
              </a:ext>
            </a:extLst>
          </p:cNvPr>
          <p:cNvSpPr/>
          <p:nvPr/>
        </p:nvSpPr>
        <p:spPr>
          <a:xfrm>
            <a:off x="8569579" y="3746379"/>
            <a:ext cx="2796548" cy="892552"/>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استخدام البيانات لتخصيص تجربة التعليم وتقديم استراتيجيات تعلم مُصمَّمة لكل فرد</a:t>
            </a:r>
            <a:endParaRPr lang="en-US" sz="1458" dirty="0">
              <a:latin typeface="Alexandria" pitchFamily="2" charset="-78"/>
              <a:cs typeface="Alexandria" pitchFamily="2" charset="-78"/>
            </a:endParaRPr>
          </a:p>
        </p:txBody>
      </p:sp>
      <p:sp>
        <p:nvSpPr>
          <p:cNvPr id="13" name="Shape 6">
            <a:extLst>
              <a:ext uri="{FF2B5EF4-FFF2-40B4-BE49-F238E27FC236}">
                <a16:creationId xmlns:a16="http://schemas.microsoft.com/office/drawing/2014/main" id="{CCF051A2-D948-9B20-C105-3E64800D2BEF}"/>
              </a:ext>
            </a:extLst>
          </p:cNvPr>
          <p:cNvSpPr/>
          <p:nvPr/>
        </p:nvSpPr>
        <p:spPr>
          <a:xfrm>
            <a:off x="4520968" y="2921630"/>
            <a:ext cx="3493848" cy="2122785"/>
          </a:xfrm>
          <a:prstGeom prst="roundRect">
            <a:avLst>
              <a:gd name="adj" fmla="val 5743"/>
            </a:avLst>
          </a:prstGeom>
          <a:solidFill>
            <a:srgbClr val="FFFFFF"/>
          </a:solidFill>
          <a:ln w="30480">
            <a:solidFill>
              <a:srgbClr val="B4CCE3"/>
            </a:solidFill>
            <a:prstDash val="solid"/>
          </a:ln>
        </p:spPr>
        <p:txBody>
          <a:bodyPr wrap="square">
            <a:spAutoFit/>
          </a:bodyPr>
          <a:lstStyle/>
          <a:p>
            <a:endParaRPr lang="en-US"/>
          </a:p>
        </p:txBody>
      </p:sp>
      <p:sp>
        <p:nvSpPr>
          <p:cNvPr id="14" name="Shape 7">
            <a:extLst>
              <a:ext uri="{FF2B5EF4-FFF2-40B4-BE49-F238E27FC236}">
                <a16:creationId xmlns:a16="http://schemas.microsoft.com/office/drawing/2014/main" id="{0C92140B-4578-2DEE-6B07-0255F35B4857}"/>
              </a:ext>
            </a:extLst>
          </p:cNvPr>
          <p:cNvSpPr/>
          <p:nvPr/>
        </p:nvSpPr>
        <p:spPr>
          <a:xfrm>
            <a:off x="7942580" y="2921630"/>
            <a:ext cx="97636" cy="2122785"/>
          </a:xfrm>
          <a:prstGeom prst="roundRect">
            <a:avLst>
              <a:gd name="adj" fmla="val 167442"/>
            </a:avLst>
          </a:prstGeom>
          <a:solidFill>
            <a:srgbClr val="84C1FA"/>
          </a:solidFill>
          <a:ln/>
        </p:spPr>
        <p:txBody>
          <a:bodyPr wrap="square">
            <a:spAutoFit/>
          </a:bodyPr>
          <a:lstStyle/>
          <a:p>
            <a:endParaRPr lang="en-US"/>
          </a:p>
        </p:txBody>
      </p:sp>
      <p:sp>
        <p:nvSpPr>
          <p:cNvPr id="15" name="Text 8">
            <a:extLst>
              <a:ext uri="{FF2B5EF4-FFF2-40B4-BE49-F238E27FC236}">
                <a16:creationId xmlns:a16="http://schemas.microsoft.com/office/drawing/2014/main" id="{821C2D3C-D660-36CA-DF44-0AA4067D9559}"/>
              </a:ext>
            </a:extLst>
          </p:cNvPr>
          <p:cNvSpPr/>
          <p:nvPr/>
        </p:nvSpPr>
        <p:spPr>
          <a:xfrm>
            <a:off x="4752905" y="3136042"/>
            <a:ext cx="2971299" cy="279307"/>
          </a:xfrm>
          <a:prstGeom prst="rect">
            <a:avLst/>
          </a:prstGeom>
          <a:noFill/>
          <a:ln/>
        </p:spPr>
        <p:txBody>
          <a:bodyPr wrap="squar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التعلم القائم على الألعاب</a:t>
            </a:r>
            <a:endParaRPr lang="en-US" sz="1833" b="1" dirty="0">
              <a:solidFill>
                <a:schemeClr val="accent2">
                  <a:lumMod val="75000"/>
                </a:schemeClr>
              </a:solidFill>
              <a:latin typeface="Alexandria" pitchFamily="2" charset="-78"/>
              <a:cs typeface="Alexandria" pitchFamily="2" charset="-78"/>
            </a:endParaRPr>
          </a:p>
        </p:txBody>
      </p:sp>
      <p:sp>
        <p:nvSpPr>
          <p:cNvPr id="16" name="Text 9">
            <a:extLst>
              <a:ext uri="{FF2B5EF4-FFF2-40B4-BE49-F238E27FC236}">
                <a16:creationId xmlns:a16="http://schemas.microsoft.com/office/drawing/2014/main" id="{F3AA4A03-7AEB-C6FA-6D98-A4BE9D379757}"/>
              </a:ext>
            </a:extLst>
          </p:cNvPr>
          <p:cNvSpPr/>
          <p:nvPr/>
        </p:nvSpPr>
        <p:spPr>
          <a:xfrm>
            <a:off x="4765450" y="3915604"/>
            <a:ext cx="2958754" cy="892552"/>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تحويل التعليم إلى تجربة ترفيهية تحفّز الطلاب على المشاركة والتعلم بشوق</a:t>
            </a:r>
            <a:endParaRPr lang="en-US" sz="1458" dirty="0">
              <a:latin typeface="Alexandria" pitchFamily="2" charset="-78"/>
              <a:cs typeface="Alexandria" pitchFamily="2" charset="-78"/>
            </a:endParaRPr>
          </a:p>
        </p:txBody>
      </p:sp>
      <p:sp>
        <p:nvSpPr>
          <p:cNvPr id="17" name="Shape 10">
            <a:extLst>
              <a:ext uri="{FF2B5EF4-FFF2-40B4-BE49-F238E27FC236}">
                <a16:creationId xmlns:a16="http://schemas.microsoft.com/office/drawing/2014/main" id="{274533A4-DD97-304C-A204-7D26BCC62ACD}"/>
              </a:ext>
            </a:extLst>
          </p:cNvPr>
          <p:cNvSpPr/>
          <p:nvPr/>
        </p:nvSpPr>
        <p:spPr>
          <a:xfrm>
            <a:off x="4675896" y="5258823"/>
            <a:ext cx="6883527" cy="1105594"/>
          </a:xfrm>
          <a:prstGeom prst="roundRect">
            <a:avLst>
              <a:gd name="adj" fmla="val 15387"/>
            </a:avLst>
          </a:prstGeom>
          <a:solidFill>
            <a:srgbClr val="D4E9F7"/>
          </a:solidFill>
          <a:ln/>
        </p:spPr>
        <p:txBody>
          <a:bodyPr wrap="square">
            <a:spAutoFit/>
          </a:bodyPr>
          <a:lstStyle/>
          <a:p>
            <a:endParaRPr lang="en-US" dirty="0"/>
          </a:p>
        </p:txBody>
      </p:sp>
      <p:sp>
        <p:nvSpPr>
          <p:cNvPr id="20" name="Text 11">
            <a:extLst>
              <a:ext uri="{FF2B5EF4-FFF2-40B4-BE49-F238E27FC236}">
                <a16:creationId xmlns:a16="http://schemas.microsoft.com/office/drawing/2014/main" id="{5489D5EA-87BA-42CF-2373-7FF57B911BEC}"/>
              </a:ext>
            </a:extLst>
          </p:cNvPr>
          <p:cNvSpPr/>
          <p:nvPr/>
        </p:nvSpPr>
        <p:spPr>
          <a:xfrm>
            <a:off x="4943871" y="5495062"/>
            <a:ext cx="6426541" cy="589264"/>
          </a:xfrm>
          <a:prstGeom prst="rect">
            <a:avLst/>
          </a:prstGeom>
          <a:noFill/>
          <a:ln/>
        </p:spPr>
        <p:txBody>
          <a:bodyPr wrap="square" lIns="0" tIns="0" rIns="0" bIns="0" rtlCol="0" anchor="t">
            <a:spAutoFit/>
          </a:bodyPr>
          <a:lstStyle/>
          <a:p>
            <a:pPr algn="ctr" rtl="1">
              <a:lnSpc>
                <a:spcPts val="2375"/>
              </a:lnSpc>
            </a:pPr>
            <a:r>
              <a:rPr lang="en-US" sz="1600" dirty="0">
                <a:latin typeface="Alexandria" pitchFamily="2" charset="-78"/>
                <a:ea typeface="Instrument Sans Medium" pitchFamily="34" charset="-122"/>
                <a:cs typeface="Alexandria" pitchFamily="2" charset="-78"/>
              </a:rPr>
              <a:t>الابتكار المستقبلي سيعتمد على الذكاء الاصطناعي والتكنولوجيا التكيفية لبناء جيل متعلم ومُبدع.</a:t>
            </a:r>
            <a:endParaRPr lang="en-US" sz="1600" dirty="0">
              <a:latin typeface="Alexandria" pitchFamily="2" charset="-78"/>
              <a:cs typeface="Alexandria" pitchFamily="2" charset="-78"/>
            </a:endParaRPr>
          </a:p>
        </p:txBody>
      </p:sp>
      <p:pic>
        <p:nvPicPr>
          <p:cNvPr id="3" name="Picture 2">
            <a:extLst>
              <a:ext uri="{FF2B5EF4-FFF2-40B4-BE49-F238E27FC236}">
                <a16:creationId xmlns:a16="http://schemas.microsoft.com/office/drawing/2014/main" id="{C49152CA-B94F-7FF7-C601-ED3115330A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2363" y="1698706"/>
            <a:ext cx="4128422" cy="4128422"/>
          </a:xfrm>
          <a:prstGeom prst="rect">
            <a:avLst/>
          </a:prstGeom>
        </p:spPr>
      </p:pic>
    </p:spTree>
    <p:extLst>
      <p:ext uri="{BB962C8B-B14F-4D97-AF65-F5344CB8AC3E}">
        <p14:creationId xmlns:p14="http://schemas.microsoft.com/office/powerpoint/2010/main" val="1035547277"/>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48A47A6D-3048-E3EB-3302-5BD0D664353B}"/>
              </a:ext>
            </a:extLst>
          </p:cNvPr>
          <p:cNvSpPr/>
          <p:nvPr/>
        </p:nvSpPr>
        <p:spPr>
          <a:xfrm>
            <a:off x="2570117" y="335230"/>
            <a:ext cx="5350824" cy="573490"/>
          </a:xfrm>
          <a:prstGeom prst="rect">
            <a:avLst/>
          </a:prstGeom>
          <a:noFill/>
          <a:ln/>
        </p:spPr>
        <p:txBody>
          <a:bodyPr wrap="none" lIns="0" tIns="0" rIns="0" bIns="0" rtlCol="0" anchor="t">
            <a:spAutoFit/>
          </a:bodyPr>
          <a:lstStyle/>
          <a:p>
            <a:pPr algn="r" rtl="1">
              <a:lnSpc>
                <a:spcPct val="150000"/>
              </a:lnSpc>
            </a:pPr>
            <a:r>
              <a:rPr lang="en-US" sz="2800" b="1" dirty="0">
                <a:solidFill>
                  <a:srgbClr val="00B0F0"/>
                </a:solidFill>
                <a:latin typeface="Alexandria" pitchFamily="2" charset="-78"/>
                <a:ea typeface="Instrument Sans Semi Bold" pitchFamily="34" charset="-122"/>
                <a:cs typeface="Alexandria" pitchFamily="2" charset="-78"/>
              </a:rPr>
              <a:t>نماذج تيسير الابتكار التكنولوجي</a:t>
            </a:r>
            <a:endParaRPr lang="en-US" sz="2800" b="1" dirty="0">
              <a:solidFill>
                <a:srgbClr val="00B0F0"/>
              </a:solidFill>
              <a:latin typeface="Alexandria" pitchFamily="2" charset="-78"/>
              <a:cs typeface="Alexandria" pitchFamily="2" charset="-78"/>
            </a:endParaRPr>
          </a:p>
        </p:txBody>
      </p:sp>
      <p:pic>
        <p:nvPicPr>
          <p:cNvPr id="7" name="Image 0" descr="preencoded.png">
            <a:extLst>
              <a:ext uri="{FF2B5EF4-FFF2-40B4-BE49-F238E27FC236}">
                <a16:creationId xmlns:a16="http://schemas.microsoft.com/office/drawing/2014/main" id="{19EA9033-D4CE-F01B-5055-F0D43BAFCD9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3207" y="1668487"/>
            <a:ext cx="5196680" cy="29447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 1">
            <a:extLst>
              <a:ext uri="{FF2B5EF4-FFF2-40B4-BE49-F238E27FC236}">
                <a16:creationId xmlns:a16="http://schemas.microsoft.com/office/drawing/2014/main" id="{3D92C483-F2C7-6597-ADAB-A0618A65883D}"/>
              </a:ext>
            </a:extLst>
          </p:cNvPr>
          <p:cNvSpPr/>
          <p:nvPr/>
        </p:nvSpPr>
        <p:spPr>
          <a:xfrm>
            <a:off x="6528048" y="1557187"/>
            <a:ext cx="4525408" cy="933076"/>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لضمان نجاح الابتكار التكنولوجي داخل المؤسسات التعليمية، لا بدّ من اعتماد نماذج واضحة تُحدد مسارات التغيير وتدعمها بسياسات فعّالة.</a:t>
            </a:r>
            <a:endParaRPr lang="en-US" dirty="0">
              <a:latin typeface="Alexandria" pitchFamily="2" charset="-78"/>
              <a:cs typeface="Alexandria" pitchFamily="2" charset="-78"/>
            </a:endParaRPr>
          </a:p>
        </p:txBody>
      </p:sp>
      <p:sp>
        <p:nvSpPr>
          <p:cNvPr id="9" name="Shape 2">
            <a:extLst>
              <a:ext uri="{FF2B5EF4-FFF2-40B4-BE49-F238E27FC236}">
                <a16:creationId xmlns:a16="http://schemas.microsoft.com/office/drawing/2014/main" id="{9BE90120-9E56-EAE6-4B05-C6D390A88E8C}"/>
              </a:ext>
            </a:extLst>
          </p:cNvPr>
          <p:cNvSpPr/>
          <p:nvPr/>
        </p:nvSpPr>
        <p:spPr>
          <a:xfrm>
            <a:off x="6600056" y="3138785"/>
            <a:ext cx="4698776" cy="1079599"/>
          </a:xfrm>
          <a:prstGeom prst="roundRect">
            <a:avLst>
              <a:gd name="adj" fmla="val 17519"/>
            </a:avLst>
          </a:prstGeom>
          <a:solidFill>
            <a:srgbClr val="B6D6FC"/>
          </a:solidFill>
          <a:ln/>
        </p:spPr>
      </p:sp>
      <p:sp>
        <p:nvSpPr>
          <p:cNvPr id="11" name="Text 3">
            <a:extLst>
              <a:ext uri="{FF2B5EF4-FFF2-40B4-BE49-F238E27FC236}">
                <a16:creationId xmlns:a16="http://schemas.microsoft.com/office/drawing/2014/main" id="{ACAC9CE2-CCA7-3AAD-D2DD-7272B8870DAC}"/>
              </a:ext>
            </a:extLst>
          </p:cNvPr>
          <p:cNvSpPr/>
          <p:nvPr/>
        </p:nvSpPr>
        <p:spPr>
          <a:xfrm>
            <a:off x="6779818" y="3296345"/>
            <a:ext cx="4368401" cy="609911"/>
          </a:xfrm>
          <a:prstGeom prst="rect">
            <a:avLst/>
          </a:prstGeom>
          <a:noFill/>
          <a:ln/>
        </p:spPr>
        <p:txBody>
          <a:bodyPr wrap="square" lIns="0" tIns="0" rIns="0" bIns="0" rtlCol="0" anchor="t">
            <a:spAutoFit/>
          </a:bodyPr>
          <a:lstStyle/>
          <a:p>
            <a:pPr algn="ctr" rtl="1">
              <a:lnSpc>
                <a:spcPct val="150000"/>
              </a:lnSpc>
            </a:pPr>
            <a:r>
              <a:rPr lang="en-US" dirty="0">
                <a:latin typeface="Alexandria" pitchFamily="2" charset="-78"/>
                <a:ea typeface="Instrument Sans Medium" pitchFamily="34" charset="-122"/>
                <a:cs typeface="Alexandria" pitchFamily="2" charset="-78"/>
              </a:rPr>
              <a:t>نشر الابتكار يستلزم توجيهات واضحة وبيئة مؤسسية مهيّأة للتغيير والتحسين المستمر.</a:t>
            </a:r>
            <a:endParaRPr lang="en-US" dirty="0">
              <a:latin typeface="Alexandria" pitchFamily="2" charset="-78"/>
              <a:cs typeface="Alexandria" pitchFamily="2" charset="-78"/>
            </a:endParaRPr>
          </a:p>
        </p:txBody>
      </p:sp>
      <p:sp>
        <p:nvSpPr>
          <p:cNvPr id="12" name="Shape 4">
            <a:extLst>
              <a:ext uri="{FF2B5EF4-FFF2-40B4-BE49-F238E27FC236}">
                <a16:creationId xmlns:a16="http://schemas.microsoft.com/office/drawing/2014/main" id="{A68F2C23-DEFA-E512-0D3A-39087261D137}"/>
              </a:ext>
            </a:extLst>
          </p:cNvPr>
          <p:cNvSpPr/>
          <p:nvPr/>
        </p:nvSpPr>
        <p:spPr>
          <a:xfrm>
            <a:off x="6155929" y="5294511"/>
            <a:ext cx="5136654" cy="1079599"/>
          </a:xfrm>
          <a:prstGeom prst="roundRect">
            <a:avLst>
              <a:gd name="adj" fmla="val 8470"/>
            </a:avLst>
          </a:prstGeom>
          <a:solidFill>
            <a:srgbClr val="FFFFFF"/>
          </a:solidFill>
          <a:ln w="22860">
            <a:solidFill>
              <a:srgbClr val="B4CCE3"/>
            </a:solidFill>
            <a:prstDash val="solid"/>
          </a:ln>
        </p:spPr>
      </p:sp>
      <p:sp>
        <p:nvSpPr>
          <p:cNvPr id="13" name="Shape 5">
            <a:extLst>
              <a:ext uri="{FF2B5EF4-FFF2-40B4-BE49-F238E27FC236}">
                <a16:creationId xmlns:a16="http://schemas.microsoft.com/office/drawing/2014/main" id="{9ED2448A-90C5-DA14-3821-5DDAD6EB7450}"/>
              </a:ext>
            </a:extLst>
          </p:cNvPr>
          <p:cNvSpPr/>
          <p:nvPr/>
        </p:nvSpPr>
        <p:spPr>
          <a:xfrm>
            <a:off x="11235432" y="5294511"/>
            <a:ext cx="76200" cy="1079599"/>
          </a:xfrm>
          <a:prstGeom prst="roundRect">
            <a:avLst>
              <a:gd name="adj" fmla="val 177907"/>
            </a:avLst>
          </a:prstGeom>
          <a:solidFill>
            <a:srgbClr val="84C1FA"/>
          </a:solidFill>
          <a:ln/>
        </p:spPr>
      </p:sp>
      <p:sp>
        <p:nvSpPr>
          <p:cNvPr id="14" name="Text 6">
            <a:extLst>
              <a:ext uri="{FF2B5EF4-FFF2-40B4-BE49-F238E27FC236}">
                <a16:creationId xmlns:a16="http://schemas.microsoft.com/office/drawing/2014/main" id="{58A412CE-F422-3567-0474-973D3FAA299F}"/>
              </a:ext>
            </a:extLst>
          </p:cNvPr>
          <p:cNvSpPr/>
          <p:nvPr/>
        </p:nvSpPr>
        <p:spPr>
          <a:xfrm>
            <a:off x="9340400" y="5299654"/>
            <a:ext cx="1732846" cy="298608"/>
          </a:xfrm>
          <a:prstGeom prst="rect">
            <a:avLst/>
          </a:prstGeom>
          <a:noFill/>
          <a:ln/>
        </p:spPr>
        <p:txBody>
          <a:bodyPr wrap="none" lIns="0" tIns="0" rIns="0" bIns="0" rtlCol="0" anchor="t">
            <a:spAutoFit/>
          </a:bodyPr>
          <a:lstStyle/>
          <a:p>
            <a:pPr algn="r" rtl="1">
              <a:lnSpc>
                <a:spcPct val="150000"/>
              </a:lnSpc>
            </a:pPr>
            <a:r>
              <a:rPr lang="en-US" sz="1458" b="1" dirty="0">
                <a:solidFill>
                  <a:schemeClr val="accent2">
                    <a:lumMod val="75000"/>
                  </a:schemeClr>
                </a:solidFill>
                <a:latin typeface="Alexandria" pitchFamily="2" charset="-78"/>
                <a:ea typeface="Instrument Sans Semi Bold" pitchFamily="34" charset="-122"/>
                <a:cs typeface="Alexandria" pitchFamily="2" charset="-78"/>
              </a:rPr>
              <a:t>النموذج المؤسسي</a:t>
            </a:r>
            <a:endParaRPr lang="en-US" sz="1458" b="1" dirty="0">
              <a:solidFill>
                <a:schemeClr val="accent2">
                  <a:lumMod val="75000"/>
                </a:schemeClr>
              </a:solidFill>
              <a:latin typeface="Alexandria" pitchFamily="2" charset="-78"/>
              <a:cs typeface="Alexandria" pitchFamily="2" charset="-78"/>
            </a:endParaRPr>
          </a:p>
        </p:txBody>
      </p:sp>
      <p:sp>
        <p:nvSpPr>
          <p:cNvPr id="15" name="Text 7">
            <a:extLst>
              <a:ext uri="{FF2B5EF4-FFF2-40B4-BE49-F238E27FC236}">
                <a16:creationId xmlns:a16="http://schemas.microsoft.com/office/drawing/2014/main" id="{1E8964D0-D578-6256-E5A8-43005FE1F06C}"/>
              </a:ext>
            </a:extLst>
          </p:cNvPr>
          <p:cNvSpPr/>
          <p:nvPr/>
        </p:nvSpPr>
        <p:spPr>
          <a:xfrm>
            <a:off x="6334292" y="5654458"/>
            <a:ext cx="4740176"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تفعيل الابتكار ضمن الهيكل المؤسسي بموارد مرنة وسياسات داعمة للتغيير المستمر</a:t>
            </a:r>
            <a:endParaRPr lang="en-US" dirty="0">
              <a:latin typeface="Alexandria" pitchFamily="2" charset="-78"/>
              <a:cs typeface="Alexandria" pitchFamily="2" charset="-78"/>
            </a:endParaRPr>
          </a:p>
        </p:txBody>
      </p:sp>
      <p:sp>
        <p:nvSpPr>
          <p:cNvPr id="16" name="Shape 8">
            <a:extLst>
              <a:ext uri="{FF2B5EF4-FFF2-40B4-BE49-F238E27FC236}">
                <a16:creationId xmlns:a16="http://schemas.microsoft.com/office/drawing/2014/main" id="{2DBA613D-9B38-5B53-87AB-06BF4FA57618}"/>
              </a:ext>
            </a:extLst>
          </p:cNvPr>
          <p:cNvSpPr/>
          <p:nvPr/>
        </p:nvSpPr>
        <p:spPr>
          <a:xfrm>
            <a:off x="899320" y="5294511"/>
            <a:ext cx="5136654" cy="1079599"/>
          </a:xfrm>
          <a:prstGeom prst="roundRect">
            <a:avLst>
              <a:gd name="adj" fmla="val 8470"/>
            </a:avLst>
          </a:prstGeom>
          <a:solidFill>
            <a:srgbClr val="FFFFFF"/>
          </a:solidFill>
          <a:ln w="22860">
            <a:solidFill>
              <a:srgbClr val="B4CCE3"/>
            </a:solidFill>
            <a:prstDash val="solid"/>
          </a:ln>
        </p:spPr>
      </p:sp>
      <p:sp>
        <p:nvSpPr>
          <p:cNvPr id="17" name="Shape 9">
            <a:extLst>
              <a:ext uri="{FF2B5EF4-FFF2-40B4-BE49-F238E27FC236}">
                <a16:creationId xmlns:a16="http://schemas.microsoft.com/office/drawing/2014/main" id="{928BDBCC-1849-AF42-BC10-653842058692}"/>
              </a:ext>
            </a:extLst>
          </p:cNvPr>
          <p:cNvSpPr/>
          <p:nvPr/>
        </p:nvSpPr>
        <p:spPr>
          <a:xfrm>
            <a:off x="5978823" y="5294511"/>
            <a:ext cx="76200" cy="1079599"/>
          </a:xfrm>
          <a:prstGeom prst="roundRect">
            <a:avLst>
              <a:gd name="adj" fmla="val 177907"/>
            </a:avLst>
          </a:prstGeom>
          <a:solidFill>
            <a:srgbClr val="84C1FA"/>
          </a:solidFill>
          <a:ln/>
        </p:spPr>
      </p:sp>
      <p:sp>
        <p:nvSpPr>
          <p:cNvPr id="19" name="Text 10">
            <a:extLst>
              <a:ext uri="{FF2B5EF4-FFF2-40B4-BE49-F238E27FC236}">
                <a16:creationId xmlns:a16="http://schemas.microsoft.com/office/drawing/2014/main" id="{74CC3B72-CDB8-BE5C-380B-1EA87A5E9E39}"/>
              </a:ext>
            </a:extLst>
          </p:cNvPr>
          <p:cNvSpPr/>
          <p:nvPr/>
        </p:nvSpPr>
        <p:spPr>
          <a:xfrm>
            <a:off x="4312960" y="5280924"/>
            <a:ext cx="1535677" cy="298608"/>
          </a:xfrm>
          <a:prstGeom prst="rect">
            <a:avLst/>
          </a:prstGeom>
          <a:noFill/>
          <a:ln/>
        </p:spPr>
        <p:txBody>
          <a:bodyPr wrap="none" lIns="0" tIns="0" rIns="0" bIns="0" rtlCol="0" anchor="t">
            <a:spAutoFit/>
          </a:bodyPr>
          <a:lstStyle/>
          <a:p>
            <a:pPr algn="r" rtl="1">
              <a:lnSpc>
                <a:spcPct val="150000"/>
              </a:lnSpc>
            </a:pPr>
            <a:r>
              <a:rPr lang="en-US" sz="1458" b="1" dirty="0">
                <a:solidFill>
                  <a:schemeClr val="accent2">
                    <a:lumMod val="75000"/>
                  </a:schemeClr>
                </a:solidFill>
                <a:latin typeface="Alexandria" pitchFamily="2" charset="-78"/>
                <a:ea typeface="Instrument Sans Semi Bold" pitchFamily="34" charset="-122"/>
                <a:cs typeface="Alexandria" pitchFamily="2" charset="-78"/>
              </a:rPr>
              <a:t>النموذج المفتوح</a:t>
            </a:r>
            <a:endParaRPr lang="en-US" sz="1458" b="1" dirty="0">
              <a:solidFill>
                <a:schemeClr val="accent2">
                  <a:lumMod val="75000"/>
                </a:schemeClr>
              </a:solidFill>
              <a:latin typeface="Alexandria" pitchFamily="2" charset="-78"/>
              <a:cs typeface="Alexandria" pitchFamily="2" charset="-78"/>
            </a:endParaRPr>
          </a:p>
        </p:txBody>
      </p:sp>
      <p:sp>
        <p:nvSpPr>
          <p:cNvPr id="20" name="Text 11">
            <a:extLst>
              <a:ext uri="{FF2B5EF4-FFF2-40B4-BE49-F238E27FC236}">
                <a16:creationId xmlns:a16="http://schemas.microsoft.com/office/drawing/2014/main" id="{A740107A-197C-517D-3B30-FA7DF7FC51B1}"/>
              </a:ext>
            </a:extLst>
          </p:cNvPr>
          <p:cNvSpPr/>
          <p:nvPr/>
        </p:nvSpPr>
        <p:spPr>
          <a:xfrm>
            <a:off x="984104" y="5624937"/>
            <a:ext cx="4849910" cy="60991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تشجيع التعاون بين الطلاب والمعلمين والمؤسسات لتطوير حلول مبتكرة مشتركة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842719235"/>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D957C8C7-D4E4-91BC-5887-91814A77DF1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6861" y="1155869"/>
            <a:ext cx="3647728" cy="5211040"/>
          </a:xfrm>
          <a:prstGeom prst="rect">
            <a:avLst/>
          </a:prstGeom>
        </p:spPr>
      </p:pic>
      <p:sp>
        <p:nvSpPr>
          <p:cNvPr id="7" name="Text 0">
            <a:extLst>
              <a:ext uri="{FF2B5EF4-FFF2-40B4-BE49-F238E27FC236}">
                <a16:creationId xmlns:a16="http://schemas.microsoft.com/office/drawing/2014/main" id="{EEB0E9C4-5E9C-EB84-2C0B-157EEA8B3078}"/>
              </a:ext>
            </a:extLst>
          </p:cNvPr>
          <p:cNvSpPr/>
          <p:nvPr/>
        </p:nvSpPr>
        <p:spPr>
          <a:xfrm>
            <a:off x="4871864" y="1789163"/>
            <a:ext cx="6297018" cy="531171"/>
          </a:xfrm>
          <a:prstGeom prst="rect">
            <a:avLst/>
          </a:prstGeom>
          <a:noFill/>
          <a:ln/>
        </p:spPr>
        <p:txBody>
          <a:bodyPr wrap="square" lIns="0" tIns="0" rIns="0" bIns="0" rtlCol="0" anchor="t">
            <a:spAutoFit/>
          </a:bodyPr>
          <a:lstStyle/>
          <a:p>
            <a:pPr algn="ct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نماذج الابتكار التكنولوجي في التعليم</a:t>
            </a:r>
            <a:endParaRPr lang="en-US" sz="2800" b="1" dirty="0">
              <a:solidFill>
                <a:srgbClr val="00B0F0"/>
              </a:solidFill>
              <a:latin typeface="Alexandria" pitchFamily="2" charset="-78"/>
              <a:cs typeface="Alexandria" pitchFamily="2" charset="-78"/>
            </a:endParaRPr>
          </a:p>
        </p:txBody>
      </p:sp>
      <p:sp>
        <p:nvSpPr>
          <p:cNvPr id="8" name="Text 1">
            <a:extLst>
              <a:ext uri="{FF2B5EF4-FFF2-40B4-BE49-F238E27FC236}">
                <a16:creationId xmlns:a16="http://schemas.microsoft.com/office/drawing/2014/main" id="{C76E390D-430B-5BF4-4F22-448984529069}"/>
              </a:ext>
            </a:extLst>
          </p:cNvPr>
          <p:cNvSpPr/>
          <p:nvPr/>
        </p:nvSpPr>
        <p:spPr>
          <a:xfrm>
            <a:off x="4871864" y="2964225"/>
            <a:ext cx="6297018" cy="2134559"/>
          </a:xfrm>
          <a:prstGeom prst="rect">
            <a:avLst/>
          </a:prstGeom>
          <a:noFill/>
          <a:ln/>
        </p:spPr>
        <p:txBody>
          <a:bodyPr wrap="square" lIns="0" tIns="0" rIns="0" bIns="0" rtlCol="0" anchor="t">
            <a:spAutoFit/>
          </a:bodyPr>
          <a:lstStyle/>
          <a:p>
            <a:pPr algn="ctr" rtl="1">
              <a:lnSpc>
                <a:spcPct val="200000"/>
              </a:lnSpc>
            </a:pPr>
            <a:r>
              <a:rPr lang="en-US" sz="1800" dirty="0">
                <a:solidFill>
                  <a:srgbClr val="1E3063"/>
                </a:solidFill>
                <a:latin typeface="Alexandria" pitchFamily="2" charset="-78"/>
                <a:ea typeface="Instrument Sans Medium" pitchFamily="34" charset="-122"/>
                <a:cs typeface="Alexandria" pitchFamily="2" charset="-78"/>
              </a:rPr>
              <a:t>تتعدد نماذج الابتكار التكنولوجي في المؤسسات التعليمية وتتشكّل وفقًا للأهداف الاستراتيجية التي تسعى كل مؤسسة إلى تحقيقها — من تطوير المناهج إلى تحسين تجربة التعلم وتحديث الأنظمة الإدارية.</a:t>
            </a:r>
            <a:endParaRPr lang="en-US" sz="1800" dirty="0">
              <a:latin typeface="Alexandria" pitchFamily="2" charset="-78"/>
              <a:cs typeface="Alexandria" pitchFamily="2" charset="-78"/>
            </a:endParaRPr>
          </a:p>
        </p:txBody>
      </p:sp>
    </p:spTree>
    <p:extLst>
      <p:ext uri="{BB962C8B-B14F-4D97-AF65-F5344CB8AC3E}">
        <p14:creationId xmlns:p14="http://schemas.microsoft.com/office/powerpoint/2010/main" val="430042407"/>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1486" y="1060645"/>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ar-SA" sz="2000" dirty="0"/>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FEBAC887-0581-9F1C-7C54-689A15DE10B0}"/>
              </a:ext>
            </a:extLst>
          </p:cNvPr>
          <p:cNvSpPr/>
          <p:nvPr/>
        </p:nvSpPr>
        <p:spPr>
          <a:xfrm>
            <a:off x="4487215" y="1085733"/>
            <a:ext cx="5193729" cy="531171"/>
          </a:xfrm>
          <a:prstGeom prst="rect">
            <a:avLst/>
          </a:prstGeom>
          <a:noFill/>
          <a:ln/>
        </p:spPr>
        <p:txBody>
          <a:bodyPr wrap="none" lIns="0" tIns="0" rIns="0" bIns="0" rtlCol="0" anchor="t">
            <a:spAutoFit/>
          </a:bodyPr>
          <a:lstStyle/>
          <a:p>
            <a:pPr algn="r" rtl="1">
              <a:lnSpc>
                <a:spcPts val="4625"/>
              </a:lnSpc>
            </a:pPr>
            <a:r>
              <a:rPr lang="en-US" sz="2800" b="1" dirty="0">
                <a:solidFill>
                  <a:srgbClr val="00B0F0"/>
                </a:solidFill>
                <a:latin typeface="Alexandria" pitchFamily="2" charset="-78"/>
                <a:ea typeface="Instrument Sans Semi Bold" pitchFamily="34" charset="-122"/>
                <a:cs typeface="Alexandria" pitchFamily="2" charset="-78"/>
              </a:rPr>
              <a:t>نماذج تُسيّر الابتكار التكنولوجي</a:t>
            </a:r>
            <a:endParaRPr lang="en-US" sz="2800" b="1" dirty="0">
              <a:solidFill>
                <a:srgbClr val="00B0F0"/>
              </a:solidFill>
              <a:latin typeface="Alexandria" pitchFamily="2" charset="-78"/>
              <a:cs typeface="Alexandria" pitchFamily="2" charset="-78"/>
            </a:endParaRPr>
          </a:p>
        </p:txBody>
      </p:sp>
      <p:sp>
        <p:nvSpPr>
          <p:cNvPr id="9" name="Shape 3">
            <a:extLst>
              <a:ext uri="{FF2B5EF4-FFF2-40B4-BE49-F238E27FC236}">
                <a16:creationId xmlns:a16="http://schemas.microsoft.com/office/drawing/2014/main" id="{DF6FC4B4-DDDD-CFB3-F97A-39C2DC88DF8F}"/>
              </a:ext>
            </a:extLst>
          </p:cNvPr>
          <p:cNvSpPr/>
          <p:nvPr/>
        </p:nvSpPr>
        <p:spPr>
          <a:xfrm>
            <a:off x="8033543" y="1833166"/>
            <a:ext cx="3496965" cy="2311797"/>
          </a:xfrm>
          <a:prstGeom prst="roundRect">
            <a:avLst>
              <a:gd name="adj" fmla="val 7359"/>
            </a:avLst>
          </a:prstGeom>
          <a:solidFill>
            <a:srgbClr val="FFFFFF"/>
          </a:solidFill>
          <a:ln w="30480">
            <a:solidFill>
              <a:srgbClr val="B4CCE3"/>
            </a:solidFill>
            <a:prstDash val="solid"/>
          </a:ln>
        </p:spPr>
        <p:txBody>
          <a:bodyPr>
            <a:spAutoFit/>
          </a:bodyPr>
          <a:lstStyle/>
          <a:p>
            <a:endParaRPr lang="en-US"/>
          </a:p>
        </p:txBody>
      </p:sp>
      <p:sp>
        <p:nvSpPr>
          <p:cNvPr id="10" name="Shape 4">
            <a:extLst>
              <a:ext uri="{FF2B5EF4-FFF2-40B4-BE49-F238E27FC236}">
                <a16:creationId xmlns:a16="http://schemas.microsoft.com/office/drawing/2014/main" id="{B186F42C-5129-DCE4-B9C8-ED2FE27830ED}"/>
              </a:ext>
            </a:extLst>
          </p:cNvPr>
          <p:cNvSpPr/>
          <p:nvPr/>
        </p:nvSpPr>
        <p:spPr>
          <a:xfrm>
            <a:off x="8058944" y="1858566"/>
            <a:ext cx="3446165" cy="567035"/>
          </a:xfrm>
          <a:prstGeom prst="roundRect">
            <a:avLst>
              <a:gd name="adj" fmla="val 24627"/>
            </a:avLst>
          </a:prstGeom>
          <a:solidFill>
            <a:srgbClr val="CEE6FD"/>
          </a:solidFill>
          <a:ln/>
        </p:spPr>
        <p:txBody>
          <a:bodyPr>
            <a:spAutoFit/>
          </a:bodyPr>
          <a:lstStyle/>
          <a:p>
            <a:endParaRPr lang="en-US"/>
          </a:p>
        </p:txBody>
      </p:sp>
      <p:sp>
        <p:nvSpPr>
          <p:cNvPr id="11" name="Text 5">
            <a:extLst>
              <a:ext uri="{FF2B5EF4-FFF2-40B4-BE49-F238E27FC236}">
                <a16:creationId xmlns:a16="http://schemas.microsoft.com/office/drawing/2014/main" id="{213EDA23-A537-C1E9-F9FD-0C0EDAE3A140}"/>
              </a:ext>
            </a:extLst>
          </p:cNvPr>
          <p:cNvSpPr/>
          <p:nvPr/>
        </p:nvSpPr>
        <p:spPr>
          <a:xfrm>
            <a:off x="9817963" y="1964830"/>
            <a:ext cx="105798" cy="282129"/>
          </a:xfrm>
          <a:prstGeom prst="rect">
            <a:avLst/>
          </a:prstGeom>
          <a:noFill/>
          <a:ln/>
        </p:spPr>
        <p:txBody>
          <a:bodyPr wrap="none" lIns="0" tIns="0" rIns="0" bIns="0" rtlCol="0" anchor="t">
            <a:spAutoFit/>
          </a:bodyPr>
          <a:lstStyle/>
          <a:p>
            <a:pPr algn="r" rtl="1">
              <a:lnSpc>
                <a:spcPts val="2208"/>
              </a:lnSpc>
            </a:pPr>
            <a:r>
              <a:rPr lang="en-US" sz="2208" dirty="0">
                <a:solidFill>
                  <a:srgbClr val="1E3063"/>
                </a:solidFill>
                <a:latin typeface="Alexandria" pitchFamily="2" charset="-78"/>
                <a:ea typeface="Instrument Sans Semi Bold" pitchFamily="34" charset="-122"/>
                <a:cs typeface="Alexandria" pitchFamily="2" charset="-78"/>
              </a:rPr>
              <a:t>1</a:t>
            </a:r>
            <a:endParaRPr lang="en-US" sz="2208" dirty="0">
              <a:latin typeface="Alexandria" pitchFamily="2" charset="-78"/>
              <a:cs typeface="Alexandria" pitchFamily="2" charset="-78"/>
            </a:endParaRPr>
          </a:p>
        </p:txBody>
      </p:sp>
      <p:sp>
        <p:nvSpPr>
          <p:cNvPr id="12" name="Text 6">
            <a:extLst>
              <a:ext uri="{FF2B5EF4-FFF2-40B4-BE49-F238E27FC236}">
                <a16:creationId xmlns:a16="http://schemas.microsoft.com/office/drawing/2014/main" id="{CC28C8D5-025A-7AAC-2AAC-AA84647D273C}"/>
              </a:ext>
            </a:extLst>
          </p:cNvPr>
          <p:cNvSpPr/>
          <p:nvPr/>
        </p:nvSpPr>
        <p:spPr>
          <a:xfrm>
            <a:off x="9108761" y="2614613"/>
            <a:ext cx="2207336"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احتياجات المؤسسة</a:t>
            </a:r>
            <a:endParaRPr lang="en-US" sz="1833" b="1" dirty="0">
              <a:solidFill>
                <a:schemeClr val="accent2">
                  <a:lumMod val="75000"/>
                </a:schemeClr>
              </a:solidFill>
              <a:latin typeface="Alexandria" pitchFamily="2" charset="-78"/>
              <a:cs typeface="Alexandria" pitchFamily="2" charset="-78"/>
            </a:endParaRPr>
          </a:p>
        </p:txBody>
      </p:sp>
      <p:sp>
        <p:nvSpPr>
          <p:cNvPr id="13" name="Text 7">
            <a:extLst>
              <a:ext uri="{FF2B5EF4-FFF2-40B4-BE49-F238E27FC236}">
                <a16:creationId xmlns:a16="http://schemas.microsoft.com/office/drawing/2014/main" id="{A3B1FB10-D194-B005-821B-3D16CF56915A}"/>
              </a:ext>
            </a:extLst>
          </p:cNvPr>
          <p:cNvSpPr/>
          <p:nvPr/>
        </p:nvSpPr>
        <p:spPr>
          <a:xfrm>
            <a:off x="8247956" y="3023294"/>
            <a:ext cx="3068142" cy="907257"/>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تطوير المناهج والأساليب التكنولوجية لتواكب التغيرات التعليمية، مثل منصات التعليم الإلكتروني التفاعلية.</a:t>
            </a:r>
            <a:endParaRPr lang="en-US" sz="1458" dirty="0">
              <a:latin typeface="Alexandria" pitchFamily="2" charset="-78"/>
              <a:cs typeface="Alexandria" pitchFamily="2" charset="-78"/>
            </a:endParaRPr>
          </a:p>
        </p:txBody>
      </p:sp>
      <p:sp>
        <p:nvSpPr>
          <p:cNvPr id="14" name="Shape 8">
            <a:extLst>
              <a:ext uri="{FF2B5EF4-FFF2-40B4-BE49-F238E27FC236}">
                <a16:creationId xmlns:a16="http://schemas.microsoft.com/office/drawing/2014/main" id="{75CB5731-A52E-8C89-2FBF-56509B3DB055}"/>
              </a:ext>
            </a:extLst>
          </p:cNvPr>
          <p:cNvSpPr/>
          <p:nvPr/>
        </p:nvSpPr>
        <p:spPr>
          <a:xfrm>
            <a:off x="4347568" y="1833166"/>
            <a:ext cx="3496965" cy="2311797"/>
          </a:xfrm>
          <a:prstGeom prst="roundRect">
            <a:avLst>
              <a:gd name="adj" fmla="val 7359"/>
            </a:avLst>
          </a:prstGeom>
          <a:solidFill>
            <a:srgbClr val="FFFFFF"/>
          </a:solidFill>
          <a:ln w="30480">
            <a:solidFill>
              <a:srgbClr val="B4CCE3"/>
            </a:solidFill>
            <a:prstDash val="solid"/>
          </a:ln>
        </p:spPr>
        <p:txBody>
          <a:bodyPr>
            <a:spAutoFit/>
          </a:bodyPr>
          <a:lstStyle/>
          <a:p>
            <a:endParaRPr lang="en-US"/>
          </a:p>
        </p:txBody>
      </p:sp>
      <p:sp>
        <p:nvSpPr>
          <p:cNvPr id="15" name="Shape 9">
            <a:extLst>
              <a:ext uri="{FF2B5EF4-FFF2-40B4-BE49-F238E27FC236}">
                <a16:creationId xmlns:a16="http://schemas.microsoft.com/office/drawing/2014/main" id="{83A5D3A4-13CB-A4FE-5C95-2BDD970BD828}"/>
              </a:ext>
            </a:extLst>
          </p:cNvPr>
          <p:cNvSpPr/>
          <p:nvPr/>
        </p:nvSpPr>
        <p:spPr>
          <a:xfrm>
            <a:off x="4372968" y="1858566"/>
            <a:ext cx="3446165" cy="567035"/>
          </a:xfrm>
          <a:prstGeom prst="roundRect">
            <a:avLst>
              <a:gd name="adj" fmla="val 24627"/>
            </a:avLst>
          </a:prstGeom>
          <a:solidFill>
            <a:srgbClr val="CEE6FD"/>
          </a:solidFill>
          <a:ln/>
        </p:spPr>
        <p:txBody>
          <a:bodyPr>
            <a:spAutoFit/>
          </a:bodyPr>
          <a:lstStyle/>
          <a:p>
            <a:endParaRPr lang="en-US"/>
          </a:p>
        </p:txBody>
      </p:sp>
      <p:sp>
        <p:nvSpPr>
          <p:cNvPr id="16" name="Text 10">
            <a:extLst>
              <a:ext uri="{FF2B5EF4-FFF2-40B4-BE49-F238E27FC236}">
                <a16:creationId xmlns:a16="http://schemas.microsoft.com/office/drawing/2014/main" id="{F7ECC8DC-DBCE-A655-37FE-96700503E1FC}"/>
              </a:ext>
            </a:extLst>
          </p:cNvPr>
          <p:cNvSpPr/>
          <p:nvPr/>
        </p:nvSpPr>
        <p:spPr>
          <a:xfrm>
            <a:off x="6072675" y="1964830"/>
            <a:ext cx="165109" cy="282129"/>
          </a:xfrm>
          <a:prstGeom prst="rect">
            <a:avLst/>
          </a:prstGeom>
          <a:noFill/>
          <a:ln/>
        </p:spPr>
        <p:txBody>
          <a:bodyPr wrap="none" lIns="0" tIns="0" rIns="0" bIns="0" rtlCol="0" anchor="t">
            <a:spAutoFit/>
          </a:bodyPr>
          <a:lstStyle/>
          <a:p>
            <a:pPr algn="r" rtl="1">
              <a:lnSpc>
                <a:spcPts val="2208"/>
              </a:lnSpc>
            </a:pPr>
            <a:r>
              <a:rPr lang="en-US" sz="2208" dirty="0">
                <a:solidFill>
                  <a:srgbClr val="1E3063"/>
                </a:solidFill>
                <a:latin typeface="Alexandria" pitchFamily="2" charset="-78"/>
                <a:ea typeface="Instrument Sans Semi Bold" pitchFamily="34" charset="-122"/>
                <a:cs typeface="Alexandria" pitchFamily="2" charset="-78"/>
              </a:rPr>
              <a:t>2</a:t>
            </a:r>
            <a:endParaRPr lang="en-US" sz="2208" dirty="0">
              <a:latin typeface="Alexandria" pitchFamily="2" charset="-78"/>
              <a:cs typeface="Alexandria" pitchFamily="2" charset="-78"/>
            </a:endParaRPr>
          </a:p>
        </p:txBody>
      </p:sp>
      <p:sp>
        <p:nvSpPr>
          <p:cNvPr id="17" name="Text 11">
            <a:extLst>
              <a:ext uri="{FF2B5EF4-FFF2-40B4-BE49-F238E27FC236}">
                <a16:creationId xmlns:a16="http://schemas.microsoft.com/office/drawing/2014/main" id="{AB2C100A-1BAC-421E-5ED2-FAB4C2551274}"/>
              </a:ext>
            </a:extLst>
          </p:cNvPr>
          <p:cNvSpPr/>
          <p:nvPr/>
        </p:nvSpPr>
        <p:spPr>
          <a:xfrm>
            <a:off x="5746592" y="2614613"/>
            <a:ext cx="1883529"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التحسين الداخلي</a:t>
            </a:r>
            <a:endParaRPr lang="en-US" sz="1833" b="1" dirty="0">
              <a:solidFill>
                <a:schemeClr val="accent2">
                  <a:lumMod val="75000"/>
                </a:schemeClr>
              </a:solidFill>
              <a:latin typeface="Alexandria" pitchFamily="2" charset="-78"/>
              <a:cs typeface="Alexandria" pitchFamily="2" charset="-78"/>
            </a:endParaRPr>
          </a:p>
        </p:txBody>
      </p:sp>
      <p:sp>
        <p:nvSpPr>
          <p:cNvPr id="19" name="Text 12">
            <a:extLst>
              <a:ext uri="{FF2B5EF4-FFF2-40B4-BE49-F238E27FC236}">
                <a16:creationId xmlns:a16="http://schemas.microsoft.com/office/drawing/2014/main" id="{8D7C2374-61AA-E0B4-D68D-D3C18D996613}"/>
              </a:ext>
            </a:extLst>
          </p:cNvPr>
          <p:cNvSpPr/>
          <p:nvPr/>
        </p:nvSpPr>
        <p:spPr>
          <a:xfrm>
            <a:off x="4561979" y="3023294"/>
            <a:ext cx="3068142" cy="907257"/>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تطوير البنية التحتية والأساليب التدريسية، مثل استخدام الواقع المعزز لتبسيط المفاهيم المعقدة.</a:t>
            </a:r>
            <a:endParaRPr lang="en-US" sz="1458" dirty="0">
              <a:latin typeface="Alexandria" pitchFamily="2" charset="-78"/>
              <a:cs typeface="Alexandria" pitchFamily="2" charset="-78"/>
            </a:endParaRPr>
          </a:p>
        </p:txBody>
      </p:sp>
      <p:sp>
        <p:nvSpPr>
          <p:cNvPr id="20" name="Shape 13">
            <a:extLst>
              <a:ext uri="{FF2B5EF4-FFF2-40B4-BE49-F238E27FC236}">
                <a16:creationId xmlns:a16="http://schemas.microsoft.com/office/drawing/2014/main" id="{14492607-ADF4-ECAF-3968-95E7D1856F91}"/>
              </a:ext>
            </a:extLst>
          </p:cNvPr>
          <p:cNvSpPr/>
          <p:nvPr/>
        </p:nvSpPr>
        <p:spPr>
          <a:xfrm>
            <a:off x="661591" y="1833166"/>
            <a:ext cx="3496965" cy="2311797"/>
          </a:xfrm>
          <a:prstGeom prst="roundRect">
            <a:avLst>
              <a:gd name="adj" fmla="val 7359"/>
            </a:avLst>
          </a:prstGeom>
          <a:solidFill>
            <a:srgbClr val="FFFFFF"/>
          </a:solidFill>
          <a:ln w="30480">
            <a:solidFill>
              <a:srgbClr val="B4CCE3"/>
            </a:solidFill>
            <a:prstDash val="solid"/>
          </a:ln>
        </p:spPr>
        <p:txBody>
          <a:bodyPr>
            <a:spAutoFit/>
          </a:bodyPr>
          <a:lstStyle/>
          <a:p>
            <a:endParaRPr lang="en-US"/>
          </a:p>
        </p:txBody>
      </p:sp>
      <p:sp>
        <p:nvSpPr>
          <p:cNvPr id="21" name="Shape 14">
            <a:extLst>
              <a:ext uri="{FF2B5EF4-FFF2-40B4-BE49-F238E27FC236}">
                <a16:creationId xmlns:a16="http://schemas.microsoft.com/office/drawing/2014/main" id="{768A7B65-36E7-7FFD-DBC8-8F6A40314E95}"/>
              </a:ext>
            </a:extLst>
          </p:cNvPr>
          <p:cNvSpPr/>
          <p:nvPr/>
        </p:nvSpPr>
        <p:spPr>
          <a:xfrm>
            <a:off x="686991" y="1858566"/>
            <a:ext cx="3446165" cy="567035"/>
          </a:xfrm>
          <a:prstGeom prst="roundRect">
            <a:avLst>
              <a:gd name="adj" fmla="val 24627"/>
            </a:avLst>
          </a:prstGeom>
          <a:solidFill>
            <a:srgbClr val="CEE6FD"/>
          </a:solidFill>
          <a:ln/>
        </p:spPr>
        <p:txBody>
          <a:bodyPr>
            <a:spAutoFit/>
          </a:bodyPr>
          <a:lstStyle/>
          <a:p>
            <a:endParaRPr lang="en-US"/>
          </a:p>
        </p:txBody>
      </p:sp>
      <p:sp>
        <p:nvSpPr>
          <p:cNvPr id="22" name="Text 15">
            <a:extLst>
              <a:ext uri="{FF2B5EF4-FFF2-40B4-BE49-F238E27FC236}">
                <a16:creationId xmlns:a16="http://schemas.microsoft.com/office/drawing/2014/main" id="{8009C1D7-E7C7-3100-3D79-5164D00A4811}"/>
              </a:ext>
            </a:extLst>
          </p:cNvPr>
          <p:cNvSpPr/>
          <p:nvPr/>
        </p:nvSpPr>
        <p:spPr>
          <a:xfrm>
            <a:off x="2385095" y="1964830"/>
            <a:ext cx="166712" cy="282129"/>
          </a:xfrm>
          <a:prstGeom prst="rect">
            <a:avLst/>
          </a:prstGeom>
          <a:noFill/>
          <a:ln/>
        </p:spPr>
        <p:txBody>
          <a:bodyPr wrap="none" lIns="0" tIns="0" rIns="0" bIns="0" rtlCol="0" anchor="t">
            <a:spAutoFit/>
          </a:bodyPr>
          <a:lstStyle/>
          <a:p>
            <a:pPr algn="r" rtl="1">
              <a:lnSpc>
                <a:spcPts val="2208"/>
              </a:lnSpc>
            </a:pPr>
            <a:r>
              <a:rPr lang="en-US" sz="2208" dirty="0">
                <a:solidFill>
                  <a:srgbClr val="1E3063"/>
                </a:solidFill>
                <a:latin typeface="Alexandria" pitchFamily="2" charset="-78"/>
                <a:ea typeface="Instrument Sans Semi Bold" pitchFamily="34" charset="-122"/>
                <a:cs typeface="Alexandria" pitchFamily="2" charset="-78"/>
              </a:rPr>
              <a:t>3</a:t>
            </a:r>
            <a:endParaRPr lang="en-US" sz="2208" dirty="0">
              <a:latin typeface="Alexandria" pitchFamily="2" charset="-78"/>
              <a:cs typeface="Alexandria" pitchFamily="2" charset="-78"/>
            </a:endParaRPr>
          </a:p>
        </p:txBody>
      </p:sp>
      <p:sp>
        <p:nvSpPr>
          <p:cNvPr id="24" name="Text 16">
            <a:extLst>
              <a:ext uri="{FF2B5EF4-FFF2-40B4-BE49-F238E27FC236}">
                <a16:creationId xmlns:a16="http://schemas.microsoft.com/office/drawing/2014/main" id="{9E0BA1C8-8E37-4F06-0952-D57FD3E9889A}"/>
              </a:ext>
            </a:extLst>
          </p:cNvPr>
          <p:cNvSpPr/>
          <p:nvPr/>
        </p:nvSpPr>
        <p:spPr>
          <a:xfrm>
            <a:off x="2028555" y="2614613"/>
            <a:ext cx="1915589"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العمليات الإدارية</a:t>
            </a:r>
            <a:endParaRPr lang="en-US" sz="1833" b="1" dirty="0">
              <a:solidFill>
                <a:schemeClr val="accent2">
                  <a:lumMod val="75000"/>
                </a:schemeClr>
              </a:solidFill>
              <a:latin typeface="Alexandria" pitchFamily="2" charset="-78"/>
              <a:cs typeface="Alexandria" pitchFamily="2" charset="-78"/>
            </a:endParaRPr>
          </a:p>
        </p:txBody>
      </p:sp>
      <p:sp>
        <p:nvSpPr>
          <p:cNvPr id="26" name="Text 17">
            <a:extLst>
              <a:ext uri="{FF2B5EF4-FFF2-40B4-BE49-F238E27FC236}">
                <a16:creationId xmlns:a16="http://schemas.microsoft.com/office/drawing/2014/main" id="{A56EA4E6-6B40-0D41-8B2D-15D1421CA2DD}"/>
              </a:ext>
            </a:extLst>
          </p:cNvPr>
          <p:cNvSpPr/>
          <p:nvPr/>
        </p:nvSpPr>
        <p:spPr>
          <a:xfrm>
            <a:off x="876002" y="3023294"/>
            <a:ext cx="3068142" cy="907257"/>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توظيف الأنظمة الذكية لتحليل أداء الطلاب وتقديم تقارير شخصية لتوجيه مسارهم الأكاديمي.</a:t>
            </a:r>
            <a:endParaRPr lang="en-US" sz="1458" dirty="0">
              <a:latin typeface="Alexandria" pitchFamily="2" charset="-78"/>
              <a:cs typeface="Alexandria" pitchFamily="2" charset="-78"/>
            </a:endParaRPr>
          </a:p>
        </p:txBody>
      </p:sp>
      <p:sp>
        <p:nvSpPr>
          <p:cNvPr id="27" name="Shape 18">
            <a:extLst>
              <a:ext uri="{FF2B5EF4-FFF2-40B4-BE49-F238E27FC236}">
                <a16:creationId xmlns:a16="http://schemas.microsoft.com/office/drawing/2014/main" id="{4C48A98A-3DC0-8B08-9846-C238C79D962F}"/>
              </a:ext>
            </a:extLst>
          </p:cNvPr>
          <p:cNvSpPr/>
          <p:nvPr/>
        </p:nvSpPr>
        <p:spPr>
          <a:xfrm>
            <a:off x="9938870" y="4361225"/>
            <a:ext cx="1591638" cy="364267"/>
          </a:xfrm>
          <a:prstGeom prst="roundRect">
            <a:avLst>
              <a:gd name="adj" fmla="val 36993"/>
            </a:avLst>
          </a:prstGeom>
          <a:noFill/>
          <a:ln w="7620">
            <a:solidFill>
              <a:srgbClr val="84C1FA"/>
            </a:solidFill>
            <a:prstDash val="solid"/>
          </a:ln>
        </p:spPr>
        <p:txBody>
          <a:bodyPr wrap="square">
            <a:spAutoFit/>
          </a:bodyPr>
          <a:lstStyle/>
          <a:p>
            <a:endParaRPr lang="en-US"/>
          </a:p>
        </p:txBody>
      </p:sp>
      <p:sp>
        <p:nvSpPr>
          <p:cNvPr id="28" name="Text 19">
            <a:extLst>
              <a:ext uri="{FF2B5EF4-FFF2-40B4-BE49-F238E27FC236}">
                <a16:creationId xmlns:a16="http://schemas.microsoft.com/office/drawing/2014/main" id="{B8A9A4A1-B2B8-0838-734B-2EB04AC825C0}"/>
              </a:ext>
            </a:extLst>
          </p:cNvPr>
          <p:cNvSpPr/>
          <p:nvPr/>
        </p:nvSpPr>
        <p:spPr>
          <a:xfrm>
            <a:off x="10142776" y="4420593"/>
            <a:ext cx="1267976" cy="227113"/>
          </a:xfrm>
          <a:prstGeom prst="rect">
            <a:avLst/>
          </a:prstGeom>
          <a:noFill/>
          <a:ln/>
        </p:spPr>
        <p:txBody>
          <a:bodyPr wrap="none" lIns="0" tIns="0" rIns="0" bIns="0" rtlCol="0" anchor="t">
            <a:spAutoFit/>
          </a:bodyPr>
          <a:lstStyle/>
          <a:p>
            <a:pPr algn="r" rtl="1">
              <a:lnSpc>
                <a:spcPts val="1875"/>
              </a:lnSpc>
            </a:pPr>
            <a:r>
              <a:rPr lang="en-US" dirty="0">
                <a:solidFill>
                  <a:srgbClr val="84C1FA"/>
                </a:solidFill>
                <a:latin typeface="Alexandria" pitchFamily="2" charset="-78"/>
                <a:ea typeface="Instrument Sans Medium" pitchFamily="34" charset="-122"/>
                <a:cs typeface="Alexandria" pitchFamily="2" charset="-78"/>
              </a:rPr>
              <a:t>النماذج الخارجية</a:t>
            </a:r>
            <a:endParaRPr lang="en-US" dirty="0">
              <a:latin typeface="Alexandria" pitchFamily="2" charset="-78"/>
              <a:cs typeface="Alexandria" pitchFamily="2" charset="-78"/>
            </a:endParaRPr>
          </a:p>
        </p:txBody>
      </p:sp>
      <p:sp>
        <p:nvSpPr>
          <p:cNvPr id="29" name="Shape 20">
            <a:extLst>
              <a:ext uri="{FF2B5EF4-FFF2-40B4-BE49-F238E27FC236}">
                <a16:creationId xmlns:a16="http://schemas.microsoft.com/office/drawing/2014/main" id="{365F96FC-B1A7-E2B0-A54D-8B20989CFF2D}"/>
              </a:ext>
            </a:extLst>
          </p:cNvPr>
          <p:cNvSpPr/>
          <p:nvPr/>
        </p:nvSpPr>
        <p:spPr>
          <a:xfrm>
            <a:off x="661492" y="4938118"/>
            <a:ext cx="10869018" cy="1391543"/>
          </a:xfrm>
          <a:prstGeom prst="roundRect">
            <a:avLst>
              <a:gd name="adj" fmla="val 12225"/>
            </a:avLst>
          </a:prstGeom>
          <a:solidFill>
            <a:srgbClr val="CEE6FD"/>
          </a:solidFill>
          <a:ln/>
        </p:spPr>
        <p:txBody>
          <a:bodyPr>
            <a:spAutoFit/>
          </a:bodyPr>
          <a:lstStyle/>
          <a:p>
            <a:endParaRPr lang="en-US"/>
          </a:p>
        </p:txBody>
      </p:sp>
      <p:sp>
        <p:nvSpPr>
          <p:cNvPr id="30" name="Shape 21">
            <a:extLst>
              <a:ext uri="{FF2B5EF4-FFF2-40B4-BE49-F238E27FC236}">
                <a16:creationId xmlns:a16="http://schemas.microsoft.com/office/drawing/2014/main" id="{5687E4DC-33CB-30F5-F734-D815A195C994}"/>
              </a:ext>
            </a:extLst>
          </p:cNvPr>
          <p:cNvSpPr/>
          <p:nvPr/>
        </p:nvSpPr>
        <p:spPr>
          <a:xfrm>
            <a:off x="6096000" y="4938118"/>
            <a:ext cx="5434508" cy="1391543"/>
          </a:xfrm>
          <a:prstGeom prst="roundRect">
            <a:avLst>
              <a:gd name="adj" fmla="val 12225"/>
            </a:avLst>
          </a:prstGeom>
          <a:solidFill>
            <a:srgbClr val="CEE6FD"/>
          </a:solidFill>
          <a:ln/>
        </p:spPr>
        <p:txBody>
          <a:bodyPr>
            <a:spAutoFit/>
          </a:bodyPr>
          <a:lstStyle/>
          <a:p>
            <a:endParaRPr lang="en-US"/>
          </a:p>
        </p:txBody>
      </p:sp>
      <p:sp>
        <p:nvSpPr>
          <p:cNvPr id="31" name="Text 22">
            <a:extLst>
              <a:ext uri="{FF2B5EF4-FFF2-40B4-BE49-F238E27FC236}">
                <a16:creationId xmlns:a16="http://schemas.microsoft.com/office/drawing/2014/main" id="{0DD31716-D1E6-54A3-70F4-262F2A94D9FB}"/>
              </a:ext>
            </a:extLst>
          </p:cNvPr>
          <p:cNvSpPr/>
          <p:nvPr/>
        </p:nvSpPr>
        <p:spPr>
          <a:xfrm>
            <a:off x="9810629" y="5127129"/>
            <a:ext cx="1530868"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تقنيات جديدة</a:t>
            </a:r>
            <a:endParaRPr lang="en-US" sz="1833" b="1" dirty="0">
              <a:solidFill>
                <a:schemeClr val="accent2">
                  <a:lumMod val="75000"/>
                </a:schemeClr>
              </a:solidFill>
              <a:latin typeface="Alexandria" pitchFamily="2" charset="-78"/>
              <a:cs typeface="Alexandria" pitchFamily="2" charset="-78"/>
            </a:endParaRPr>
          </a:p>
        </p:txBody>
      </p:sp>
      <p:sp>
        <p:nvSpPr>
          <p:cNvPr id="32" name="Text 23">
            <a:extLst>
              <a:ext uri="{FF2B5EF4-FFF2-40B4-BE49-F238E27FC236}">
                <a16:creationId xmlns:a16="http://schemas.microsoft.com/office/drawing/2014/main" id="{DF810241-8F03-F1FF-6A19-5F5C4739E0C0}"/>
              </a:ext>
            </a:extLst>
          </p:cNvPr>
          <p:cNvSpPr/>
          <p:nvPr/>
        </p:nvSpPr>
        <p:spPr>
          <a:xfrm>
            <a:off x="6285012" y="5535811"/>
            <a:ext cx="5056485" cy="604838"/>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تطبيق الذكاء الاصطناعي لتخصيص التجربة التعليمية وتحديد احتياجات كل طالب بدقة.</a:t>
            </a:r>
            <a:endParaRPr lang="en-US" sz="1458" dirty="0">
              <a:latin typeface="Alexandria" pitchFamily="2" charset="-78"/>
              <a:cs typeface="Alexandria" pitchFamily="2" charset="-78"/>
            </a:endParaRPr>
          </a:p>
        </p:txBody>
      </p:sp>
      <p:sp>
        <p:nvSpPr>
          <p:cNvPr id="33" name="Shape 24">
            <a:extLst>
              <a:ext uri="{FF2B5EF4-FFF2-40B4-BE49-F238E27FC236}">
                <a16:creationId xmlns:a16="http://schemas.microsoft.com/office/drawing/2014/main" id="{81FB9BCC-3F13-234F-85AB-C87164D7B1C1}"/>
              </a:ext>
            </a:extLst>
          </p:cNvPr>
          <p:cNvSpPr/>
          <p:nvPr/>
        </p:nvSpPr>
        <p:spPr>
          <a:xfrm>
            <a:off x="661492" y="4938118"/>
            <a:ext cx="5434508" cy="1391543"/>
          </a:xfrm>
          <a:prstGeom prst="rect">
            <a:avLst/>
          </a:prstGeom>
          <a:solidFill>
            <a:srgbClr val="CEE6FD"/>
          </a:solidFill>
          <a:ln/>
        </p:spPr>
        <p:txBody>
          <a:bodyPr>
            <a:spAutoFit/>
          </a:bodyPr>
          <a:lstStyle/>
          <a:p>
            <a:endParaRPr lang="en-US"/>
          </a:p>
        </p:txBody>
      </p:sp>
      <p:sp>
        <p:nvSpPr>
          <p:cNvPr id="34" name="Shape 25">
            <a:extLst>
              <a:ext uri="{FF2B5EF4-FFF2-40B4-BE49-F238E27FC236}">
                <a16:creationId xmlns:a16="http://schemas.microsoft.com/office/drawing/2014/main" id="{A1D6D903-6971-29C5-4DD6-C571AB7664F1}"/>
              </a:ext>
            </a:extLst>
          </p:cNvPr>
          <p:cNvSpPr/>
          <p:nvPr/>
        </p:nvSpPr>
        <p:spPr>
          <a:xfrm>
            <a:off x="661492" y="4938118"/>
            <a:ext cx="25400" cy="1391543"/>
          </a:xfrm>
          <a:prstGeom prst="roundRect">
            <a:avLst>
              <a:gd name="adj" fmla="val 669768"/>
            </a:avLst>
          </a:prstGeom>
          <a:solidFill>
            <a:srgbClr val="B4CCE3"/>
          </a:solidFill>
          <a:ln/>
        </p:spPr>
        <p:txBody>
          <a:bodyPr>
            <a:spAutoFit/>
          </a:bodyPr>
          <a:lstStyle/>
          <a:p>
            <a:endParaRPr lang="en-US"/>
          </a:p>
        </p:txBody>
      </p:sp>
      <p:sp>
        <p:nvSpPr>
          <p:cNvPr id="35" name="Text 26">
            <a:extLst>
              <a:ext uri="{FF2B5EF4-FFF2-40B4-BE49-F238E27FC236}">
                <a16:creationId xmlns:a16="http://schemas.microsoft.com/office/drawing/2014/main" id="{60927167-6F14-6D52-1A31-F3B1BD22F73C}"/>
              </a:ext>
            </a:extLst>
          </p:cNvPr>
          <p:cNvSpPr/>
          <p:nvPr/>
        </p:nvSpPr>
        <p:spPr>
          <a:xfrm>
            <a:off x="3560193" y="5127129"/>
            <a:ext cx="2346796" cy="279307"/>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أساليب تعليم مبتكرة</a:t>
            </a:r>
            <a:endParaRPr lang="en-US" sz="1833" b="1" dirty="0">
              <a:solidFill>
                <a:schemeClr val="accent2">
                  <a:lumMod val="75000"/>
                </a:schemeClr>
              </a:solidFill>
              <a:latin typeface="Alexandria" pitchFamily="2" charset="-78"/>
              <a:cs typeface="Alexandria" pitchFamily="2" charset="-78"/>
            </a:endParaRPr>
          </a:p>
        </p:txBody>
      </p:sp>
      <p:sp>
        <p:nvSpPr>
          <p:cNvPr id="36" name="Text 27">
            <a:extLst>
              <a:ext uri="{FF2B5EF4-FFF2-40B4-BE49-F238E27FC236}">
                <a16:creationId xmlns:a16="http://schemas.microsoft.com/office/drawing/2014/main" id="{731D696B-B3D4-2772-93B5-BEC0039E6854}"/>
              </a:ext>
            </a:extLst>
          </p:cNvPr>
          <p:cNvSpPr/>
          <p:nvPr/>
        </p:nvSpPr>
        <p:spPr>
          <a:xfrm>
            <a:off x="850503" y="5535811"/>
            <a:ext cx="5056485" cy="604838"/>
          </a:xfrm>
          <a:prstGeom prst="rect">
            <a:avLst/>
          </a:prstGeom>
          <a:noFill/>
          <a:ln/>
        </p:spPr>
        <p:txBody>
          <a:bodyPr wrap="square" lIns="0" tIns="0" rIns="0" bIns="0" rtlCol="0" anchor="t">
            <a:spAutoFit/>
          </a:bodyPr>
          <a:lstStyle/>
          <a:p>
            <a:pPr algn="ctr" rtl="1">
              <a:lnSpc>
                <a:spcPts val="2375"/>
              </a:lnSpc>
            </a:pPr>
            <a:r>
              <a:rPr lang="en-US" sz="1458" dirty="0">
                <a:solidFill>
                  <a:srgbClr val="1E3063"/>
                </a:solidFill>
                <a:latin typeface="Alexandria" pitchFamily="2" charset="-78"/>
                <a:ea typeface="Instrument Sans Medium" pitchFamily="34" charset="-122"/>
                <a:cs typeface="Alexandria" pitchFamily="2" charset="-78"/>
              </a:rPr>
              <a:t>التعلم المدمج والتعلم عن بُعد لدعم الفصول الدراسية وتوفير فرص تعلم مرنة ومتاحة للجميع.</a:t>
            </a:r>
            <a:endParaRPr lang="en-US" sz="1458" dirty="0">
              <a:latin typeface="Alexandria" pitchFamily="2" charset="-78"/>
              <a:cs typeface="Alexandria" pitchFamily="2" charset="-78"/>
            </a:endParaRPr>
          </a:p>
        </p:txBody>
      </p:sp>
      <p:sp>
        <p:nvSpPr>
          <p:cNvPr id="38" name="Shape 0">
            <a:extLst>
              <a:ext uri="{FF2B5EF4-FFF2-40B4-BE49-F238E27FC236}">
                <a16:creationId xmlns:a16="http://schemas.microsoft.com/office/drawing/2014/main" id="{8C01D3A3-FC89-1253-D0E4-1900C6106E00}"/>
              </a:ext>
            </a:extLst>
          </p:cNvPr>
          <p:cNvSpPr/>
          <p:nvPr/>
        </p:nvSpPr>
        <p:spPr>
          <a:xfrm>
            <a:off x="9923761" y="1260874"/>
            <a:ext cx="1606747" cy="407392"/>
          </a:xfrm>
          <a:prstGeom prst="roundRect">
            <a:avLst>
              <a:gd name="adj" fmla="val 38315"/>
            </a:avLst>
          </a:prstGeom>
          <a:solidFill>
            <a:srgbClr val="CEE6FD"/>
          </a:solidFill>
          <a:ln/>
        </p:spPr>
        <p:txBody>
          <a:bodyPr/>
          <a:lstStyle/>
          <a:p>
            <a:endParaRPr lang="en-US" dirty="0"/>
          </a:p>
        </p:txBody>
      </p:sp>
      <p:sp>
        <p:nvSpPr>
          <p:cNvPr id="39" name="Text 1">
            <a:extLst>
              <a:ext uri="{FF2B5EF4-FFF2-40B4-BE49-F238E27FC236}">
                <a16:creationId xmlns:a16="http://schemas.microsoft.com/office/drawing/2014/main" id="{061F7984-0AE8-E0CD-20E7-D2431EED44C6}"/>
              </a:ext>
            </a:extLst>
          </p:cNvPr>
          <p:cNvSpPr/>
          <p:nvPr/>
        </p:nvSpPr>
        <p:spPr>
          <a:xfrm>
            <a:off x="10555477" y="1341041"/>
            <a:ext cx="912614" cy="241895"/>
          </a:xfrm>
          <a:prstGeom prst="rect">
            <a:avLst/>
          </a:prstGeom>
          <a:noFill/>
          <a:ln/>
        </p:spPr>
        <p:txBody>
          <a:bodyPr wrap="none" lIns="0" tIns="0" rIns="0" bIns="0" rtlCol="0" anchor="t"/>
          <a:lstStyle/>
          <a:p>
            <a:pPr algn="r" rtl="1">
              <a:lnSpc>
                <a:spcPts val="1875"/>
              </a:lnSpc>
            </a:pPr>
            <a:r>
              <a:rPr lang="en-US" sz="1600" dirty="0">
                <a:solidFill>
                  <a:srgbClr val="1E3063"/>
                </a:solidFill>
                <a:latin typeface="Alexandria" pitchFamily="2" charset="-78"/>
                <a:ea typeface="Instrument Sans Medium" pitchFamily="34" charset="-122"/>
                <a:cs typeface="Alexandria" pitchFamily="2" charset="-78"/>
              </a:rPr>
              <a:t>النماذج الداخلية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653102284"/>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CED0E7E5-29E7-B6CF-5EC0-793CFDF4B03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8110" y="1209493"/>
            <a:ext cx="4128422" cy="5027819"/>
          </a:xfrm>
          <a:prstGeom prst="rect">
            <a:avLst/>
          </a:prstGeom>
        </p:spPr>
      </p:pic>
      <p:sp>
        <p:nvSpPr>
          <p:cNvPr id="7" name="Shape 0">
            <a:extLst>
              <a:ext uri="{FF2B5EF4-FFF2-40B4-BE49-F238E27FC236}">
                <a16:creationId xmlns:a16="http://schemas.microsoft.com/office/drawing/2014/main" id="{4B8FD01E-D577-4718-A48D-047FDC4D9883}"/>
              </a:ext>
            </a:extLst>
          </p:cNvPr>
          <p:cNvSpPr/>
          <p:nvPr/>
        </p:nvSpPr>
        <p:spPr>
          <a:xfrm>
            <a:off x="9624392" y="424085"/>
            <a:ext cx="1968129" cy="395958"/>
          </a:xfrm>
          <a:prstGeom prst="roundRect">
            <a:avLst>
              <a:gd name="adj" fmla="val 39589"/>
            </a:avLst>
          </a:prstGeom>
          <a:solidFill>
            <a:srgbClr val="CEE6FD"/>
          </a:solidFill>
          <a:ln/>
        </p:spPr>
      </p:sp>
      <p:sp>
        <p:nvSpPr>
          <p:cNvPr id="8" name="Text 1">
            <a:extLst>
              <a:ext uri="{FF2B5EF4-FFF2-40B4-BE49-F238E27FC236}">
                <a16:creationId xmlns:a16="http://schemas.microsoft.com/office/drawing/2014/main" id="{2B662053-4206-406B-AF99-9259130C6E8D}"/>
              </a:ext>
            </a:extLst>
          </p:cNvPr>
          <p:cNvSpPr/>
          <p:nvPr/>
        </p:nvSpPr>
        <p:spPr>
          <a:xfrm>
            <a:off x="9840416" y="512002"/>
            <a:ext cx="1594988" cy="205184"/>
          </a:xfrm>
          <a:prstGeom prst="rect">
            <a:avLst/>
          </a:prstGeom>
          <a:noFill/>
          <a:ln/>
        </p:spPr>
        <p:txBody>
          <a:bodyPr wrap="none" lIns="0" tIns="0" rIns="0" bIns="0" rtlCol="0" anchor="t">
            <a:spAutoFit/>
          </a:bodyPr>
          <a:lstStyle/>
          <a:p>
            <a:pPr algn="r" rtl="1">
              <a:lnSpc>
                <a:spcPts val="1625"/>
              </a:lnSpc>
            </a:pPr>
            <a:r>
              <a:rPr lang="en-US" dirty="0">
                <a:solidFill>
                  <a:srgbClr val="1E3063"/>
                </a:solidFill>
                <a:latin typeface="Alexandria" pitchFamily="2" charset="-78"/>
                <a:ea typeface="Instrument Sans Medium" pitchFamily="34" charset="-122"/>
                <a:cs typeface="Alexandria" pitchFamily="2" charset="-78"/>
              </a:rPr>
              <a:t>الأهمية الاستراتيجية</a:t>
            </a:r>
            <a:endParaRPr lang="en-US" dirty="0">
              <a:latin typeface="Alexandria" pitchFamily="2" charset="-78"/>
              <a:cs typeface="Alexandria" pitchFamily="2" charset="-78"/>
            </a:endParaRPr>
          </a:p>
        </p:txBody>
      </p:sp>
      <p:sp>
        <p:nvSpPr>
          <p:cNvPr id="9" name="Text 2">
            <a:extLst>
              <a:ext uri="{FF2B5EF4-FFF2-40B4-BE49-F238E27FC236}">
                <a16:creationId xmlns:a16="http://schemas.microsoft.com/office/drawing/2014/main" id="{9425FA8D-D0E2-9B3C-BE01-E5547ACDBE14}"/>
              </a:ext>
            </a:extLst>
          </p:cNvPr>
          <p:cNvSpPr/>
          <p:nvPr/>
        </p:nvSpPr>
        <p:spPr>
          <a:xfrm>
            <a:off x="4882058" y="1097619"/>
            <a:ext cx="6463309" cy="492699"/>
          </a:xfrm>
          <a:prstGeom prst="rect">
            <a:avLst/>
          </a:prstGeom>
          <a:noFill/>
          <a:ln/>
        </p:spPr>
        <p:txBody>
          <a:bodyPr wrap="none" lIns="0" tIns="0" rIns="0" bIns="0" rtlCol="0" anchor="t">
            <a:spAutoFit/>
          </a:bodyPr>
          <a:lstStyle/>
          <a:p>
            <a:pPr algn="r" rtl="1">
              <a:lnSpc>
                <a:spcPts val="4208"/>
              </a:lnSpc>
            </a:pPr>
            <a:r>
              <a:rPr lang="en-US" sz="2800" b="1" dirty="0">
                <a:solidFill>
                  <a:srgbClr val="00B0F0"/>
                </a:solidFill>
                <a:latin typeface="Alexandria" pitchFamily="2" charset="-78"/>
                <a:ea typeface="Instrument Sans Semi Bold" pitchFamily="34" charset="-122"/>
                <a:cs typeface="Alexandria" pitchFamily="2" charset="-78"/>
              </a:rPr>
              <a:t>أهمية الابتكار التكنولوجي </a:t>
            </a:r>
            <a:r>
              <a:rPr lang="en-US" sz="2800" b="1" dirty="0" err="1">
                <a:solidFill>
                  <a:srgbClr val="00B0F0"/>
                </a:solidFill>
                <a:latin typeface="Alexandria" pitchFamily="2" charset="-78"/>
                <a:ea typeface="Instrument Sans Semi Bold" pitchFamily="34" charset="-122"/>
                <a:cs typeface="Alexandria" pitchFamily="2" charset="-78"/>
              </a:rPr>
              <a:t>في</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التعليم</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11" name="Text 3">
            <a:extLst>
              <a:ext uri="{FF2B5EF4-FFF2-40B4-BE49-F238E27FC236}">
                <a16:creationId xmlns:a16="http://schemas.microsoft.com/office/drawing/2014/main" id="{71DC955E-581E-D028-4AFD-F986FBADC0E7}"/>
              </a:ext>
            </a:extLst>
          </p:cNvPr>
          <p:cNvSpPr/>
          <p:nvPr/>
        </p:nvSpPr>
        <p:spPr>
          <a:xfrm>
            <a:off x="8914706" y="1708944"/>
            <a:ext cx="2141240" cy="267593"/>
          </a:xfrm>
          <a:prstGeom prst="rect">
            <a:avLst/>
          </a:prstGeom>
          <a:noFill/>
          <a:ln/>
        </p:spPr>
        <p:txBody>
          <a:bodyPr wrap="none" lIns="0" tIns="0" rIns="0" bIns="0" rtlCol="0" anchor="t"/>
          <a:lstStyle/>
          <a:p>
            <a:pPr algn="r" rtl="1">
              <a:lnSpc>
                <a:spcPts val="2083"/>
              </a:lnSpc>
            </a:pPr>
            <a:r>
              <a:rPr lang="en-US" sz="1667" b="1" dirty="0">
                <a:solidFill>
                  <a:schemeClr val="accent2">
                    <a:lumMod val="75000"/>
                  </a:schemeClr>
                </a:solidFill>
                <a:latin typeface="Alexandria" pitchFamily="2" charset="-78"/>
                <a:ea typeface="Instrument Sans Semi Bold" pitchFamily="34" charset="-122"/>
                <a:cs typeface="Alexandria" pitchFamily="2" charset="-78"/>
              </a:rPr>
              <a:t>تحسين الكفاءة التعليمية</a:t>
            </a:r>
            <a:endParaRPr lang="en-US" sz="1667" b="1" dirty="0">
              <a:solidFill>
                <a:schemeClr val="accent2">
                  <a:lumMod val="75000"/>
                </a:schemeClr>
              </a:solidFill>
              <a:latin typeface="Alexandria" pitchFamily="2" charset="-78"/>
              <a:cs typeface="Alexandria" pitchFamily="2" charset="-78"/>
            </a:endParaRPr>
          </a:p>
        </p:txBody>
      </p:sp>
      <p:sp>
        <p:nvSpPr>
          <p:cNvPr id="12" name="Text 4">
            <a:extLst>
              <a:ext uri="{FF2B5EF4-FFF2-40B4-BE49-F238E27FC236}">
                <a16:creationId xmlns:a16="http://schemas.microsoft.com/office/drawing/2014/main" id="{24ED5E40-BDA2-9590-3B80-99283B34BF4A}"/>
              </a:ext>
            </a:extLst>
          </p:cNvPr>
          <p:cNvSpPr/>
          <p:nvPr/>
        </p:nvSpPr>
        <p:spPr>
          <a:xfrm>
            <a:off x="5171480" y="2069605"/>
            <a:ext cx="5884466" cy="522486"/>
          </a:xfrm>
          <a:prstGeom prst="rect">
            <a:avLst/>
          </a:prstGeom>
          <a:noFill/>
          <a:ln/>
        </p:spPr>
        <p:txBody>
          <a:bodyPr wrap="square" lIns="0" tIns="0" rIns="0" bIns="0" rtlCol="0" anchor="t"/>
          <a:lstStyle/>
          <a:p>
            <a:pPr algn="r" rtl="1">
              <a:lnSpc>
                <a:spcPts val="2042"/>
              </a:lnSpc>
            </a:pPr>
            <a:r>
              <a:rPr lang="en-US" dirty="0">
                <a:solidFill>
                  <a:srgbClr val="1E3063"/>
                </a:solidFill>
                <a:latin typeface="Alexandria" pitchFamily="2" charset="-78"/>
                <a:ea typeface="Instrument Sans Medium" pitchFamily="34" charset="-122"/>
                <a:cs typeface="Alexandria" pitchFamily="2" charset="-78"/>
              </a:rPr>
              <a:t>يُعزز التكنولوجيا قدرة المعلمين على التواصل والاستجابة لاحتياجات الطلاب وتنظيم العملية التعليمية بفاعلية أعلى.</a:t>
            </a:r>
            <a:endParaRPr lang="en-US" dirty="0">
              <a:latin typeface="Alexandria" pitchFamily="2" charset="-78"/>
              <a:cs typeface="Alexandria" pitchFamily="2" charset="-78"/>
            </a:endParaRPr>
          </a:p>
        </p:txBody>
      </p:sp>
      <p:sp>
        <p:nvSpPr>
          <p:cNvPr id="14" name="Text 5">
            <a:extLst>
              <a:ext uri="{FF2B5EF4-FFF2-40B4-BE49-F238E27FC236}">
                <a16:creationId xmlns:a16="http://schemas.microsoft.com/office/drawing/2014/main" id="{991C5724-48B0-AFA2-E91F-4B5544458905}"/>
              </a:ext>
            </a:extLst>
          </p:cNvPr>
          <p:cNvSpPr/>
          <p:nvPr/>
        </p:nvSpPr>
        <p:spPr>
          <a:xfrm>
            <a:off x="8914706" y="2961382"/>
            <a:ext cx="2141240" cy="267593"/>
          </a:xfrm>
          <a:prstGeom prst="rect">
            <a:avLst/>
          </a:prstGeom>
          <a:noFill/>
          <a:ln/>
        </p:spPr>
        <p:txBody>
          <a:bodyPr wrap="none" lIns="0" tIns="0" rIns="0" bIns="0" rtlCol="0" anchor="t"/>
          <a:lstStyle/>
          <a:p>
            <a:pPr algn="r" rtl="1">
              <a:lnSpc>
                <a:spcPts val="2083"/>
              </a:lnSpc>
            </a:pPr>
            <a:r>
              <a:rPr lang="en-US" sz="1667" b="1" dirty="0">
                <a:solidFill>
                  <a:schemeClr val="accent2">
                    <a:lumMod val="75000"/>
                  </a:schemeClr>
                </a:solidFill>
                <a:latin typeface="Alexandria" pitchFamily="2" charset="-78"/>
                <a:ea typeface="Instrument Sans Semi Bold" pitchFamily="34" charset="-122"/>
                <a:cs typeface="Alexandria" pitchFamily="2" charset="-78"/>
              </a:rPr>
              <a:t>رفع القدرة التنافسية</a:t>
            </a:r>
            <a:endParaRPr lang="en-US" sz="1667" b="1" dirty="0">
              <a:solidFill>
                <a:schemeClr val="accent2">
                  <a:lumMod val="75000"/>
                </a:schemeClr>
              </a:solidFill>
              <a:latin typeface="Alexandria" pitchFamily="2" charset="-78"/>
              <a:cs typeface="Alexandria" pitchFamily="2" charset="-78"/>
            </a:endParaRPr>
          </a:p>
        </p:txBody>
      </p:sp>
      <p:sp>
        <p:nvSpPr>
          <p:cNvPr id="15" name="Text 6">
            <a:extLst>
              <a:ext uri="{FF2B5EF4-FFF2-40B4-BE49-F238E27FC236}">
                <a16:creationId xmlns:a16="http://schemas.microsoft.com/office/drawing/2014/main" id="{AB1EA01D-E273-4047-DFFE-085916CECE3F}"/>
              </a:ext>
            </a:extLst>
          </p:cNvPr>
          <p:cNvSpPr/>
          <p:nvPr/>
        </p:nvSpPr>
        <p:spPr>
          <a:xfrm>
            <a:off x="5171480" y="3322043"/>
            <a:ext cx="5884466" cy="522486"/>
          </a:xfrm>
          <a:prstGeom prst="rect">
            <a:avLst/>
          </a:prstGeom>
          <a:noFill/>
          <a:ln/>
        </p:spPr>
        <p:txBody>
          <a:bodyPr wrap="square" lIns="0" tIns="0" rIns="0" bIns="0" rtlCol="0" anchor="t"/>
          <a:lstStyle/>
          <a:p>
            <a:pPr algn="r" rtl="1">
              <a:lnSpc>
                <a:spcPts val="2042"/>
              </a:lnSpc>
            </a:pPr>
            <a:r>
              <a:rPr lang="en-US" dirty="0">
                <a:solidFill>
                  <a:srgbClr val="1E3063"/>
                </a:solidFill>
                <a:latin typeface="Alexandria" pitchFamily="2" charset="-78"/>
                <a:ea typeface="Instrument Sans Medium" pitchFamily="34" charset="-122"/>
                <a:cs typeface="Alexandria" pitchFamily="2" charset="-78"/>
              </a:rPr>
              <a:t>تُمكّن المؤسسات التعليمية من تقديم حلول تعليمية مبتكرة ترفع جودة التعليم وتُسرّع مسيرة التعلم.</a:t>
            </a:r>
            <a:endParaRPr lang="en-US" dirty="0">
              <a:latin typeface="Alexandria" pitchFamily="2" charset="-78"/>
              <a:cs typeface="Alexandria" pitchFamily="2" charset="-78"/>
            </a:endParaRPr>
          </a:p>
        </p:txBody>
      </p:sp>
      <p:sp>
        <p:nvSpPr>
          <p:cNvPr id="17" name="Text 7">
            <a:extLst>
              <a:ext uri="{FF2B5EF4-FFF2-40B4-BE49-F238E27FC236}">
                <a16:creationId xmlns:a16="http://schemas.microsoft.com/office/drawing/2014/main" id="{EC6F7C61-0D45-7A3B-228C-6EA497DD5DA4}"/>
              </a:ext>
            </a:extLst>
          </p:cNvPr>
          <p:cNvSpPr/>
          <p:nvPr/>
        </p:nvSpPr>
        <p:spPr>
          <a:xfrm>
            <a:off x="8914706" y="4213820"/>
            <a:ext cx="2141240" cy="267593"/>
          </a:xfrm>
          <a:prstGeom prst="rect">
            <a:avLst/>
          </a:prstGeom>
          <a:noFill/>
          <a:ln/>
        </p:spPr>
        <p:txBody>
          <a:bodyPr wrap="none" lIns="0" tIns="0" rIns="0" bIns="0" rtlCol="0" anchor="t"/>
          <a:lstStyle/>
          <a:p>
            <a:pPr algn="r" rtl="1">
              <a:lnSpc>
                <a:spcPts val="2083"/>
              </a:lnSpc>
            </a:pPr>
            <a:r>
              <a:rPr lang="en-US" sz="1667" b="1" dirty="0">
                <a:solidFill>
                  <a:schemeClr val="accent2">
                    <a:lumMod val="75000"/>
                  </a:schemeClr>
                </a:solidFill>
                <a:latin typeface="Alexandria" pitchFamily="2" charset="-78"/>
                <a:ea typeface="Instrument Sans Semi Bold" pitchFamily="34" charset="-122"/>
                <a:cs typeface="Alexandria" pitchFamily="2" charset="-78"/>
              </a:rPr>
              <a:t>تقديم محتوى مبتكر</a:t>
            </a:r>
            <a:endParaRPr lang="en-US" sz="1667" b="1" dirty="0">
              <a:solidFill>
                <a:schemeClr val="accent2">
                  <a:lumMod val="75000"/>
                </a:schemeClr>
              </a:solidFill>
              <a:latin typeface="Alexandria" pitchFamily="2" charset="-78"/>
              <a:cs typeface="Alexandria" pitchFamily="2" charset="-78"/>
            </a:endParaRPr>
          </a:p>
        </p:txBody>
      </p:sp>
      <p:sp>
        <p:nvSpPr>
          <p:cNvPr id="19" name="Text 8">
            <a:extLst>
              <a:ext uri="{FF2B5EF4-FFF2-40B4-BE49-F238E27FC236}">
                <a16:creationId xmlns:a16="http://schemas.microsoft.com/office/drawing/2014/main" id="{1C852A92-4486-3091-6193-EF10C7751529}"/>
              </a:ext>
            </a:extLst>
          </p:cNvPr>
          <p:cNvSpPr/>
          <p:nvPr/>
        </p:nvSpPr>
        <p:spPr>
          <a:xfrm>
            <a:off x="5171480" y="4574481"/>
            <a:ext cx="5884466" cy="522486"/>
          </a:xfrm>
          <a:prstGeom prst="rect">
            <a:avLst/>
          </a:prstGeom>
          <a:noFill/>
          <a:ln/>
        </p:spPr>
        <p:txBody>
          <a:bodyPr wrap="square" lIns="0" tIns="0" rIns="0" bIns="0" rtlCol="0" anchor="t"/>
          <a:lstStyle/>
          <a:p>
            <a:pPr algn="r" rtl="1">
              <a:lnSpc>
                <a:spcPts val="2042"/>
              </a:lnSpc>
            </a:pPr>
            <a:r>
              <a:rPr lang="en-US" dirty="0">
                <a:solidFill>
                  <a:srgbClr val="1E3063"/>
                </a:solidFill>
                <a:latin typeface="Alexandria" pitchFamily="2" charset="-78"/>
                <a:ea typeface="Instrument Sans Medium" pitchFamily="34" charset="-122"/>
                <a:cs typeface="Alexandria" pitchFamily="2" charset="-78"/>
              </a:rPr>
              <a:t>تُتيح التقنيات الحديثة تفعيل مهارات الطلاب عبر التعلم المدمج والتعليم الرقمي بأساليب تفاعلية جذابة.</a:t>
            </a:r>
            <a:endParaRPr lang="en-US" dirty="0">
              <a:latin typeface="Alexandria" pitchFamily="2" charset="-78"/>
              <a:cs typeface="Alexandria" pitchFamily="2" charset="-78"/>
            </a:endParaRPr>
          </a:p>
        </p:txBody>
      </p:sp>
      <p:sp>
        <p:nvSpPr>
          <p:cNvPr id="21" name="Text 9">
            <a:extLst>
              <a:ext uri="{FF2B5EF4-FFF2-40B4-BE49-F238E27FC236}">
                <a16:creationId xmlns:a16="http://schemas.microsoft.com/office/drawing/2014/main" id="{BF0A1216-9466-E381-09F9-F032902AEC65}"/>
              </a:ext>
            </a:extLst>
          </p:cNvPr>
          <p:cNvSpPr/>
          <p:nvPr/>
        </p:nvSpPr>
        <p:spPr>
          <a:xfrm>
            <a:off x="8914706" y="5466259"/>
            <a:ext cx="2141240" cy="267593"/>
          </a:xfrm>
          <a:prstGeom prst="rect">
            <a:avLst/>
          </a:prstGeom>
          <a:noFill/>
          <a:ln/>
        </p:spPr>
        <p:txBody>
          <a:bodyPr wrap="none" lIns="0" tIns="0" rIns="0" bIns="0" rtlCol="0" anchor="t"/>
          <a:lstStyle/>
          <a:p>
            <a:pPr algn="r" rtl="1">
              <a:lnSpc>
                <a:spcPts val="2083"/>
              </a:lnSpc>
            </a:pPr>
            <a:r>
              <a:rPr lang="en-US" sz="1667" b="1" dirty="0">
                <a:solidFill>
                  <a:schemeClr val="accent2">
                    <a:lumMod val="75000"/>
                  </a:schemeClr>
                </a:solidFill>
                <a:latin typeface="Alexandria" pitchFamily="2" charset="-78"/>
                <a:ea typeface="Instrument Sans Semi Bold" pitchFamily="34" charset="-122"/>
                <a:cs typeface="Alexandria" pitchFamily="2" charset="-78"/>
              </a:rPr>
              <a:t>تحقيق أهداف المؤسسة</a:t>
            </a:r>
            <a:endParaRPr lang="en-US" sz="1667" b="1" dirty="0">
              <a:solidFill>
                <a:schemeClr val="accent2">
                  <a:lumMod val="75000"/>
                </a:schemeClr>
              </a:solidFill>
              <a:latin typeface="Alexandria" pitchFamily="2" charset="-78"/>
              <a:cs typeface="Alexandria" pitchFamily="2" charset="-78"/>
            </a:endParaRPr>
          </a:p>
        </p:txBody>
      </p:sp>
      <p:sp>
        <p:nvSpPr>
          <p:cNvPr id="22" name="Text 10">
            <a:extLst>
              <a:ext uri="{FF2B5EF4-FFF2-40B4-BE49-F238E27FC236}">
                <a16:creationId xmlns:a16="http://schemas.microsoft.com/office/drawing/2014/main" id="{B2E9A253-A21A-61C7-2B5D-29CD260B01EA}"/>
              </a:ext>
            </a:extLst>
          </p:cNvPr>
          <p:cNvSpPr/>
          <p:nvPr/>
        </p:nvSpPr>
        <p:spPr>
          <a:xfrm>
            <a:off x="5171480" y="5826919"/>
            <a:ext cx="5884466" cy="522486"/>
          </a:xfrm>
          <a:prstGeom prst="rect">
            <a:avLst/>
          </a:prstGeom>
          <a:noFill/>
          <a:ln/>
        </p:spPr>
        <p:txBody>
          <a:bodyPr wrap="square" lIns="0" tIns="0" rIns="0" bIns="0" rtlCol="0" anchor="t"/>
          <a:lstStyle/>
          <a:p>
            <a:pPr algn="r" rtl="1">
              <a:lnSpc>
                <a:spcPts val="2042"/>
              </a:lnSpc>
            </a:pPr>
            <a:r>
              <a:rPr lang="en-US" dirty="0">
                <a:solidFill>
                  <a:srgbClr val="1E3063"/>
                </a:solidFill>
                <a:latin typeface="Alexandria" pitchFamily="2" charset="-78"/>
                <a:ea typeface="Instrument Sans Medium" pitchFamily="34" charset="-122"/>
                <a:cs typeface="Alexandria" pitchFamily="2" charset="-78"/>
              </a:rPr>
              <a:t>يدعم الابتكار تحسين جودة التعليم وزيادة مشاركة الطلاب وتطوير أساليب التقييم على المدى البعيد.</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109956257"/>
      </p:ext>
    </p:extLst>
  </p:cSld>
  <p:clrMapOvr>
    <a:masterClrMapping/>
  </p:clrMapOvr>
  <p:extLst mod="1">
    <p:ext uri="{E180D4A7-C9FB-4DFB-919C-405C955672EB}">
      <p14:showEvtLst xmlns:p14="http://schemas.microsoft.com/office/powerpoint/2010/main">
        <p14:playEvt time="1" objId="8"/>
        <p14:stopEvt time="49673" objId="8"/>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Shape 0">
            <a:extLst>
              <a:ext uri="{FF2B5EF4-FFF2-40B4-BE49-F238E27FC236}">
                <a16:creationId xmlns:a16="http://schemas.microsoft.com/office/drawing/2014/main" id="{768FF63B-C800-FC5A-9FE4-77B3176CAB66}"/>
              </a:ext>
            </a:extLst>
          </p:cNvPr>
          <p:cNvSpPr/>
          <p:nvPr/>
        </p:nvSpPr>
        <p:spPr>
          <a:xfrm>
            <a:off x="10200456" y="488653"/>
            <a:ext cx="1381747" cy="353050"/>
          </a:xfrm>
          <a:prstGeom prst="roundRect">
            <a:avLst>
              <a:gd name="adj" fmla="val 39369"/>
            </a:avLst>
          </a:prstGeom>
          <a:solidFill>
            <a:srgbClr val="CEE6FD"/>
          </a:solidFill>
          <a:ln/>
        </p:spPr>
        <p:txBody>
          <a:bodyPr wrap="square">
            <a:spAutoFit/>
          </a:bodyPr>
          <a:lstStyle/>
          <a:p>
            <a:endParaRPr lang="en-US"/>
          </a:p>
        </p:txBody>
      </p:sp>
      <p:sp>
        <p:nvSpPr>
          <p:cNvPr id="7" name="Text 1">
            <a:extLst>
              <a:ext uri="{FF2B5EF4-FFF2-40B4-BE49-F238E27FC236}">
                <a16:creationId xmlns:a16="http://schemas.microsoft.com/office/drawing/2014/main" id="{6F7AE890-09A8-00FA-5D7B-9F31E4BFB1ED}"/>
              </a:ext>
            </a:extLst>
          </p:cNvPr>
          <p:cNvSpPr/>
          <p:nvPr/>
        </p:nvSpPr>
        <p:spPr>
          <a:xfrm>
            <a:off x="10416480" y="541436"/>
            <a:ext cx="773213" cy="207877"/>
          </a:xfrm>
          <a:prstGeom prst="rect">
            <a:avLst/>
          </a:prstGeom>
          <a:noFill/>
          <a:ln/>
        </p:spPr>
        <p:txBody>
          <a:bodyPr wrap="square" lIns="0" tIns="0" rIns="0" bIns="0" rtlCol="0" anchor="t">
            <a:spAutoFit/>
          </a:bodyPr>
          <a:lstStyle/>
          <a:p>
            <a:pPr algn="r" rtl="1">
              <a:lnSpc>
                <a:spcPts val="1667"/>
              </a:lnSpc>
            </a:pPr>
            <a:r>
              <a:rPr lang="en-US" b="1" dirty="0">
                <a:solidFill>
                  <a:srgbClr val="1E3063"/>
                </a:solidFill>
                <a:latin typeface="Alexandria" pitchFamily="2" charset="-78"/>
                <a:ea typeface="Instrument Sans Medium" pitchFamily="34" charset="-122"/>
                <a:cs typeface="Alexandria" pitchFamily="2" charset="-78"/>
              </a:rPr>
              <a:t>التحديات</a:t>
            </a:r>
            <a:endParaRPr lang="en-US" b="1" dirty="0">
              <a:latin typeface="Alexandria" pitchFamily="2" charset="-78"/>
              <a:cs typeface="Alexandria" pitchFamily="2" charset="-78"/>
            </a:endParaRPr>
          </a:p>
        </p:txBody>
      </p:sp>
      <p:sp>
        <p:nvSpPr>
          <p:cNvPr id="8" name="Text 2">
            <a:extLst>
              <a:ext uri="{FF2B5EF4-FFF2-40B4-BE49-F238E27FC236}">
                <a16:creationId xmlns:a16="http://schemas.microsoft.com/office/drawing/2014/main" id="{BA3B48E1-F78B-97AC-5E40-09F6DBD2EB8A}"/>
              </a:ext>
            </a:extLst>
          </p:cNvPr>
          <p:cNvSpPr/>
          <p:nvPr/>
        </p:nvSpPr>
        <p:spPr>
          <a:xfrm>
            <a:off x="6607531" y="1079664"/>
            <a:ext cx="4784964" cy="502317"/>
          </a:xfrm>
          <a:prstGeom prst="rect">
            <a:avLst/>
          </a:prstGeom>
          <a:noFill/>
          <a:ln/>
        </p:spPr>
        <p:txBody>
          <a:bodyPr wrap="none" lIns="0" tIns="0" rIns="0" bIns="0" rtlCol="0" anchor="t">
            <a:spAutoFit/>
          </a:bodyPr>
          <a:lstStyle/>
          <a:p>
            <a:pPr algn="r" rtl="1">
              <a:lnSpc>
                <a:spcPts val="4250"/>
              </a:lnSpc>
            </a:pPr>
            <a:r>
              <a:rPr lang="en-US" sz="2800" b="1" dirty="0">
                <a:solidFill>
                  <a:srgbClr val="00B0F0"/>
                </a:solidFill>
                <a:latin typeface="Alexandria" pitchFamily="2" charset="-78"/>
                <a:ea typeface="Instrument Sans Semi Bold" pitchFamily="34" charset="-122"/>
                <a:cs typeface="Alexandria" pitchFamily="2" charset="-78"/>
              </a:rPr>
              <a:t>معيقات </a:t>
            </a:r>
            <a:r>
              <a:rPr lang="en-US" sz="2800" b="1" dirty="0" err="1">
                <a:solidFill>
                  <a:srgbClr val="00B0F0"/>
                </a:solidFill>
                <a:latin typeface="Alexandria" pitchFamily="2" charset="-78"/>
                <a:ea typeface="Instrument Sans Semi Bold" pitchFamily="34" charset="-122"/>
                <a:cs typeface="Alexandria" pitchFamily="2" charset="-78"/>
              </a:rPr>
              <a:t>الابتكار</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التكنولوجي</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pic>
        <p:nvPicPr>
          <p:cNvPr id="9" name="Image 0" descr="preencoded.png">
            <a:extLst>
              <a:ext uri="{FF2B5EF4-FFF2-40B4-BE49-F238E27FC236}">
                <a16:creationId xmlns:a16="http://schemas.microsoft.com/office/drawing/2014/main" id="{F4A34C57-17B6-80C4-1149-478BC4DC7EB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8833" y="2434172"/>
            <a:ext cx="4910137" cy="278240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 3">
            <a:extLst>
              <a:ext uri="{FF2B5EF4-FFF2-40B4-BE49-F238E27FC236}">
                <a16:creationId xmlns:a16="http://schemas.microsoft.com/office/drawing/2014/main" id="{B78A94F4-9E8B-5863-28A6-96A3EB03E769}"/>
              </a:ext>
            </a:extLst>
          </p:cNvPr>
          <p:cNvSpPr/>
          <p:nvPr/>
        </p:nvSpPr>
        <p:spPr>
          <a:xfrm>
            <a:off x="8614501" y="1837631"/>
            <a:ext cx="2407710" cy="256096"/>
          </a:xfrm>
          <a:prstGeom prst="rect">
            <a:avLst/>
          </a:prstGeom>
          <a:noFill/>
          <a:ln/>
        </p:spPr>
        <p:txBody>
          <a:bodyPr wrap="none" lIns="0" tIns="0" rIns="0" bIns="0" rtlCol="0" anchor="t">
            <a:spAutoFit/>
          </a:bodyPr>
          <a:lstStyle/>
          <a:p>
            <a:pPr algn="r" rtl="1">
              <a:lnSpc>
                <a:spcPts val="2125"/>
              </a:lnSpc>
            </a:pPr>
            <a:r>
              <a:rPr lang="en-US" sz="1708" b="1" dirty="0">
                <a:solidFill>
                  <a:schemeClr val="accent2">
                    <a:lumMod val="75000"/>
                  </a:schemeClr>
                </a:solidFill>
                <a:latin typeface="Alexandria" pitchFamily="2" charset="-78"/>
                <a:ea typeface="Instrument Sans Semi Bold" pitchFamily="34" charset="-122"/>
                <a:cs typeface="Alexandria" pitchFamily="2" charset="-78"/>
              </a:rPr>
              <a:t>غياب الأهداف الواضحة</a:t>
            </a:r>
            <a:endParaRPr lang="en-US" sz="1708" b="1" dirty="0">
              <a:solidFill>
                <a:schemeClr val="accent2">
                  <a:lumMod val="75000"/>
                </a:schemeClr>
              </a:solidFill>
              <a:latin typeface="Alexandria" pitchFamily="2" charset="-78"/>
              <a:cs typeface="Alexandria" pitchFamily="2" charset="-78"/>
            </a:endParaRPr>
          </a:p>
        </p:txBody>
      </p:sp>
      <p:sp>
        <p:nvSpPr>
          <p:cNvPr id="12" name="Text 4">
            <a:extLst>
              <a:ext uri="{FF2B5EF4-FFF2-40B4-BE49-F238E27FC236}">
                <a16:creationId xmlns:a16="http://schemas.microsoft.com/office/drawing/2014/main" id="{3627CB28-EE2C-5B76-7BBF-803D6949D5E7}"/>
              </a:ext>
            </a:extLst>
          </p:cNvPr>
          <p:cNvSpPr/>
          <p:nvPr/>
        </p:nvSpPr>
        <p:spPr>
          <a:xfrm>
            <a:off x="5727925" y="2270423"/>
            <a:ext cx="5294287" cy="513539"/>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بدون أهداف محددة، يصعب توجيه جهود الابتكار وقياس نجاحها، مما يُعرقل أي تقدم حقيقي.</a:t>
            </a:r>
            <a:endParaRPr lang="en-US" dirty="0">
              <a:latin typeface="Alexandria" pitchFamily="2" charset="-78"/>
              <a:cs typeface="Alexandria" pitchFamily="2" charset="-78"/>
            </a:endParaRPr>
          </a:p>
        </p:txBody>
      </p:sp>
      <p:sp>
        <p:nvSpPr>
          <p:cNvPr id="14" name="Text 5">
            <a:extLst>
              <a:ext uri="{FF2B5EF4-FFF2-40B4-BE49-F238E27FC236}">
                <a16:creationId xmlns:a16="http://schemas.microsoft.com/office/drawing/2014/main" id="{FEE57DBA-A193-C6A8-DE0F-1BE58D04B022}"/>
              </a:ext>
            </a:extLst>
          </p:cNvPr>
          <p:cNvSpPr/>
          <p:nvPr/>
        </p:nvSpPr>
        <p:spPr>
          <a:xfrm>
            <a:off x="9133874" y="3395067"/>
            <a:ext cx="1888337" cy="256096"/>
          </a:xfrm>
          <a:prstGeom prst="rect">
            <a:avLst/>
          </a:prstGeom>
          <a:noFill/>
          <a:ln/>
        </p:spPr>
        <p:txBody>
          <a:bodyPr wrap="none" lIns="0" tIns="0" rIns="0" bIns="0" rtlCol="0" anchor="t">
            <a:spAutoFit/>
          </a:bodyPr>
          <a:lstStyle/>
          <a:p>
            <a:pPr algn="r" rtl="1">
              <a:lnSpc>
                <a:spcPts val="2125"/>
              </a:lnSpc>
            </a:pPr>
            <a:r>
              <a:rPr lang="en-US" sz="1708" b="1" dirty="0">
                <a:solidFill>
                  <a:schemeClr val="accent2">
                    <a:lumMod val="75000"/>
                  </a:schemeClr>
                </a:solidFill>
                <a:latin typeface="Alexandria" pitchFamily="2" charset="-78"/>
                <a:ea typeface="Instrument Sans Semi Bold" pitchFamily="34" charset="-122"/>
                <a:cs typeface="Alexandria" pitchFamily="2" charset="-78"/>
              </a:rPr>
              <a:t>الخوف من الفشل</a:t>
            </a:r>
            <a:endParaRPr lang="en-US" sz="1708" b="1" dirty="0">
              <a:solidFill>
                <a:schemeClr val="accent2">
                  <a:lumMod val="75000"/>
                </a:schemeClr>
              </a:solidFill>
              <a:latin typeface="Alexandria" pitchFamily="2" charset="-78"/>
              <a:cs typeface="Alexandria" pitchFamily="2" charset="-78"/>
            </a:endParaRPr>
          </a:p>
        </p:txBody>
      </p:sp>
      <p:sp>
        <p:nvSpPr>
          <p:cNvPr id="15" name="Text 6">
            <a:extLst>
              <a:ext uri="{FF2B5EF4-FFF2-40B4-BE49-F238E27FC236}">
                <a16:creationId xmlns:a16="http://schemas.microsoft.com/office/drawing/2014/main" id="{40BA1A2A-EF75-A10C-1C15-62FB64D4A688}"/>
              </a:ext>
            </a:extLst>
          </p:cNvPr>
          <p:cNvSpPr/>
          <p:nvPr/>
        </p:nvSpPr>
        <p:spPr>
          <a:xfrm>
            <a:off x="5899199" y="3757172"/>
            <a:ext cx="5294287" cy="513539"/>
          </a:xfrm>
          <a:prstGeom prst="rect">
            <a:avLst/>
          </a:prstGeom>
          <a:noFill/>
          <a:ln/>
        </p:spPr>
        <p:txBody>
          <a:bodyPr wrap="square" lIns="0" tIns="0" rIns="0" bIns="0" rtlCol="0" anchor="t">
            <a:spAutoFit/>
          </a:bodyPr>
          <a:lstStyle/>
          <a:p>
            <a:pPr algn="r" rtl="1">
              <a:lnSpc>
                <a:spcPts val="2083"/>
              </a:lnSpc>
            </a:pPr>
            <a:r>
              <a:rPr lang="en-US" dirty="0">
                <a:solidFill>
                  <a:srgbClr val="1E3063"/>
                </a:solidFill>
                <a:latin typeface="Alexandria" pitchFamily="2" charset="-78"/>
                <a:ea typeface="Instrument Sans Medium" pitchFamily="34" charset="-122"/>
                <a:cs typeface="Alexandria" pitchFamily="2" charset="-78"/>
              </a:rPr>
              <a:t>يدفع كثيرًا من المؤسسات نحو التمسك بالأساليب التقليدية، مما يُقيّد الإبداع ويُعطّل التحول الرقمي.</a:t>
            </a:r>
            <a:endParaRPr lang="en-US" dirty="0">
              <a:latin typeface="Alexandria" pitchFamily="2" charset="-78"/>
              <a:cs typeface="Alexandria" pitchFamily="2" charset="-78"/>
            </a:endParaRPr>
          </a:p>
        </p:txBody>
      </p:sp>
      <p:sp>
        <p:nvSpPr>
          <p:cNvPr id="17" name="Text 7">
            <a:extLst>
              <a:ext uri="{FF2B5EF4-FFF2-40B4-BE49-F238E27FC236}">
                <a16:creationId xmlns:a16="http://schemas.microsoft.com/office/drawing/2014/main" id="{3D2CDDA4-F426-5F23-8A5E-A991B5AF3A66}"/>
              </a:ext>
            </a:extLst>
          </p:cNvPr>
          <p:cNvSpPr/>
          <p:nvPr/>
        </p:nvSpPr>
        <p:spPr>
          <a:xfrm>
            <a:off x="9178758" y="4952504"/>
            <a:ext cx="1843453" cy="256096"/>
          </a:xfrm>
          <a:prstGeom prst="rect">
            <a:avLst/>
          </a:prstGeom>
          <a:noFill/>
          <a:ln/>
        </p:spPr>
        <p:txBody>
          <a:bodyPr wrap="none" lIns="0" tIns="0" rIns="0" bIns="0" rtlCol="0" anchor="t">
            <a:spAutoFit/>
          </a:bodyPr>
          <a:lstStyle/>
          <a:p>
            <a:pPr algn="r" rtl="1">
              <a:lnSpc>
                <a:spcPts val="2125"/>
              </a:lnSpc>
            </a:pPr>
            <a:r>
              <a:rPr lang="en-US" sz="1708" b="1" dirty="0">
                <a:solidFill>
                  <a:schemeClr val="accent2">
                    <a:lumMod val="75000"/>
                  </a:schemeClr>
                </a:solidFill>
                <a:latin typeface="Alexandria" pitchFamily="2" charset="-78"/>
                <a:ea typeface="Instrument Sans Semi Bold" pitchFamily="34" charset="-122"/>
                <a:cs typeface="Alexandria" pitchFamily="2" charset="-78"/>
              </a:rPr>
              <a:t>البيئة غير الداعمة</a:t>
            </a:r>
            <a:endParaRPr lang="en-US" sz="1708" b="1" dirty="0">
              <a:solidFill>
                <a:schemeClr val="accent2">
                  <a:lumMod val="75000"/>
                </a:schemeClr>
              </a:solidFill>
              <a:latin typeface="Alexandria" pitchFamily="2" charset="-78"/>
              <a:cs typeface="Alexandria" pitchFamily="2" charset="-78"/>
            </a:endParaRPr>
          </a:p>
        </p:txBody>
      </p:sp>
      <p:sp>
        <p:nvSpPr>
          <p:cNvPr id="19" name="Text 8">
            <a:extLst>
              <a:ext uri="{FF2B5EF4-FFF2-40B4-BE49-F238E27FC236}">
                <a16:creationId xmlns:a16="http://schemas.microsoft.com/office/drawing/2014/main" id="{95FCC2DB-4B51-2EAB-5C4A-83C681EC8930}"/>
              </a:ext>
            </a:extLst>
          </p:cNvPr>
          <p:cNvSpPr/>
          <p:nvPr/>
        </p:nvSpPr>
        <p:spPr>
          <a:xfrm>
            <a:off x="5807968" y="5385296"/>
            <a:ext cx="5214244" cy="515654"/>
          </a:xfrm>
          <a:prstGeom prst="rect">
            <a:avLst/>
          </a:prstGeom>
          <a:noFill/>
          <a:ln/>
        </p:spPr>
        <p:txBody>
          <a:bodyPr wrap="square" lIns="0" tIns="0" rIns="0" bIns="0" rtlCol="0" anchor="t">
            <a:spAutoFit/>
          </a:bodyPr>
          <a:lstStyle/>
          <a:p>
            <a:pPr algn="r" rtl="1">
              <a:lnSpc>
                <a:spcPts val="2083"/>
              </a:lnSpc>
            </a:pPr>
            <a:r>
              <a:rPr lang="en-US" dirty="0">
                <a:solidFill>
                  <a:srgbClr val="1E3063"/>
                </a:solidFill>
                <a:latin typeface="Alexandria" pitchFamily="2" charset="-78"/>
                <a:ea typeface="Instrument Sans Medium" pitchFamily="34" charset="-122"/>
                <a:cs typeface="Alexandria" pitchFamily="2" charset="-78"/>
              </a:rPr>
              <a:t>قد يُعيق المجتمع أو البيئة الاجتماعية تبنّي التقنيات الجديدة بسبب الحذر من التجديد أو مقاومة التغيير.</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852829043"/>
      </p:ext>
    </p:extLst>
  </p:cSld>
  <p:clrMapOvr>
    <a:masterClrMapping/>
  </p:clrMapOvr>
  <p:extLst mod="1">
    <p:ext uri="{E180D4A7-C9FB-4DFB-919C-405C955672EB}">
      <p14:showEvtLst xmlns:p14="http://schemas.microsoft.com/office/powerpoint/2010/main">
        <p14:playEvt time="1" objId="8"/>
        <p14:stopEvt time="49673" objId="8"/>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8D989AA0-E443-C35E-2B07-E2924250D80B}"/>
              </a:ext>
            </a:extLst>
          </p:cNvPr>
          <p:cNvSpPr/>
          <p:nvPr/>
        </p:nvSpPr>
        <p:spPr>
          <a:xfrm>
            <a:off x="5474351" y="1241408"/>
            <a:ext cx="6194004" cy="426399"/>
          </a:xfrm>
          <a:prstGeom prst="rect">
            <a:avLst/>
          </a:prstGeom>
          <a:noFill/>
          <a:ln/>
        </p:spPr>
        <p:txBody>
          <a:bodyPr wrap="none" lIns="0" tIns="0" rIns="0" bIns="0" rtlCol="0" anchor="t">
            <a:spAutoFit/>
          </a:bodyPr>
          <a:lstStyle/>
          <a:p>
            <a:pPr algn="r" rtl="1">
              <a:lnSpc>
                <a:spcPts val="3542"/>
              </a:lnSpc>
            </a:pPr>
            <a:r>
              <a:rPr lang="en-US" sz="2800" b="1" dirty="0">
                <a:solidFill>
                  <a:srgbClr val="00B0F0"/>
                </a:solidFill>
                <a:latin typeface="Alexandria" pitchFamily="2" charset="-78"/>
                <a:ea typeface="Instrument Sans Semi Bold" pitchFamily="34" charset="-122"/>
                <a:cs typeface="Alexandria" pitchFamily="2" charset="-78"/>
              </a:rPr>
              <a:t>تصنيف معوقات الابتكار التكنولوجي</a:t>
            </a:r>
            <a:endParaRPr lang="en-US" sz="2800" b="1" dirty="0">
              <a:solidFill>
                <a:srgbClr val="00B0F0"/>
              </a:solidFill>
              <a:latin typeface="Alexandria" pitchFamily="2" charset="-78"/>
              <a:cs typeface="Alexandria" pitchFamily="2" charset="-78"/>
            </a:endParaRPr>
          </a:p>
        </p:txBody>
      </p:sp>
      <p:pic>
        <p:nvPicPr>
          <p:cNvPr id="9" name="Image 0" descr="preencoded.png">
            <a:extLst>
              <a:ext uri="{FF2B5EF4-FFF2-40B4-BE49-F238E27FC236}">
                <a16:creationId xmlns:a16="http://schemas.microsoft.com/office/drawing/2014/main" id="{52A1AC2B-66D4-7B1A-7548-55BD10E709F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3949" y="1798117"/>
            <a:ext cx="5138029" cy="4499020"/>
          </a:xfrm>
          <a:prstGeom prst="rect">
            <a:avLst/>
          </a:prstGeom>
        </p:spPr>
      </p:pic>
      <p:sp>
        <p:nvSpPr>
          <p:cNvPr id="11" name="Shape 3">
            <a:extLst>
              <a:ext uri="{FF2B5EF4-FFF2-40B4-BE49-F238E27FC236}">
                <a16:creationId xmlns:a16="http://schemas.microsoft.com/office/drawing/2014/main" id="{64290389-ED66-F844-EF5B-B015BAE7BC12}"/>
              </a:ext>
            </a:extLst>
          </p:cNvPr>
          <p:cNvSpPr/>
          <p:nvPr/>
        </p:nvSpPr>
        <p:spPr>
          <a:xfrm>
            <a:off x="6096001" y="2000709"/>
            <a:ext cx="5473886" cy="1031231"/>
          </a:xfrm>
          <a:prstGeom prst="roundRect">
            <a:avLst>
              <a:gd name="adj" fmla="val 17899"/>
            </a:avLst>
          </a:prstGeom>
          <a:solidFill>
            <a:srgbClr val="FCF2B5"/>
          </a:solidFill>
          <a:ln/>
        </p:spPr>
        <p:txBody>
          <a:bodyPr wrap="square">
            <a:spAutoFit/>
          </a:bodyPr>
          <a:lstStyle/>
          <a:p>
            <a:endParaRPr lang="en-US"/>
          </a:p>
        </p:txBody>
      </p:sp>
      <p:sp>
        <p:nvSpPr>
          <p:cNvPr id="13" name="Text 4">
            <a:extLst>
              <a:ext uri="{FF2B5EF4-FFF2-40B4-BE49-F238E27FC236}">
                <a16:creationId xmlns:a16="http://schemas.microsoft.com/office/drawing/2014/main" id="{882DA649-BAFD-99D9-BFAB-EBFC8F8AE81C}"/>
              </a:ext>
            </a:extLst>
          </p:cNvPr>
          <p:cNvSpPr/>
          <p:nvPr/>
        </p:nvSpPr>
        <p:spPr>
          <a:xfrm>
            <a:off x="6278761" y="2147553"/>
            <a:ext cx="5146464" cy="609911"/>
          </a:xfrm>
          <a:prstGeom prst="rect">
            <a:avLst/>
          </a:prstGeom>
          <a:noFill/>
          <a:ln/>
        </p:spPr>
        <p:txBody>
          <a:bodyPr wrap="square" lIns="0" tIns="0" rIns="0" bIns="0" rtlCol="0" anchor="t">
            <a:spAutoFit/>
          </a:bodyPr>
          <a:lstStyle/>
          <a:p>
            <a:pPr algn="ctr" rtl="1">
              <a:lnSpc>
                <a:spcPct val="150000"/>
              </a:lnSpc>
            </a:pPr>
            <a:r>
              <a:rPr lang="en-US" b="1" dirty="0">
                <a:solidFill>
                  <a:schemeClr val="accent6">
                    <a:lumMod val="50000"/>
                  </a:schemeClr>
                </a:solidFill>
                <a:latin typeface="Alexandria" pitchFamily="2" charset="-78"/>
                <a:ea typeface="Instrument Sans Medium" pitchFamily="34" charset="-122"/>
                <a:cs typeface="Alexandria" pitchFamily="2" charset="-78"/>
              </a:rPr>
              <a:t>تنبيه استراتيجي: </a:t>
            </a:r>
            <a:r>
              <a:rPr lang="ar-SA" b="1" dirty="0">
                <a:solidFill>
                  <a:schemeClr val="accent6">
                    <a:lumMod val="50000"/>
                  </a:schemeClr>
                </a:solidFill>
                <a:latin typeface="Alexandria" pitchFamily="2" charset="-78"/>
                <a:ea typeface="Instrument Sans Medium" pitchFamily="34" charset="-122"/>
                <a:cs typeface="Alexandria" pitchFamily="2" charset="-78"/>
              </a:rPr>
              <a:t> </a:t>
            </a:r>
            <a:r>
              <a:rPr lang="en-US" dirty="0" err="1">
                <a:latin typeface="Alexandria" pitchFamily="2" charset="-78"/>
                <a:ea typeface="Instrument Sans Medium" pitchFamily="34" charset="-122"/>
                <a:cs typeface="Alexandria" pitchFamily="2" charset="-78"/>
              </a:rPr>
              <a:t>تتشابك</a:t>
            </a:r>
            <a:r>
              <a:rPr lang="en-US" dirty="0">
                <a:latin typeface="Alexandria" pitchFamily="2" charset="-78"/>
                <a:ea typeface="Instrument Sans Medium" pitchFamily="34" charset="-122"/>
                <a:cs typeface="Alexandria" pitchFamily="2" charset="-78"/>
              </a:rPr>
              <a:t> هذه المعوقات وتتفاعل مع بعضها، مما يستوجب معالجتها بمنهج متكامل لا </a:t>
            </a:r>
            <a:r>
              <a:rPr lang="en-US" dirty="0" err="1">
                <a:latin typeface="Alexandria" pitchFamily="2" charset="-78"/>
                <a:ea typeface="Instrument Sans Medium" pitchFamily="34" charset="-122"/>
                <a:cs typeface="Alexandria" pitchFamily="2" charset="-78"/>
              </a:rPr>
              <a:t>بحلول</a:t>
            </a:r>
            <a:r>
              <a:rPr lang="en-US" dirty="0">
                <a:latin typeface="Alexandria" pitchFamily="2" charset="-78"/>
                <a:ea typeface="Instrument Sans Medium" pitchFamily="34" charset="-122"/>
                <a:cs typeface="Alexandria" pitchFamily="2" charset="-78"/>
              </a:rPr>
              <a:t> </a:t>
            </a:r>
            <a:r>
              <a:rPr lang="en-US" dirty="0" err="1">
                <a:latin typeface="Alexandria" pitchFamily="2" charset="-78"/>
                <a:ea typeface="Instrument Sans Medium" pitchFamily="34" charset="-122"/>
                <a:cs typeface="Alexandria" pitchFamily="2" charset="-78"/>
              </a:rPr>
              <a:t>منفردة</a:t>
            </a:r>
            <a:endParaRPr lang="en-US" dirty="0">
              <a:latin typeface="Alexandria" pitchFamily="2" charset="-78"/>
              <a:cs typeface="Alexandria" pitchFamily="2" charset="-78"/>
            </a:endParaRPr>
          </a:p>
        </p:txBody>
      </p:sp>
      <p:sp>
        <p:nvSpPr>
          <p:cNvPr id="14" name="Text 5">
            <a:extLst>
              <a:ext uri="{FF2B5EF4-FFF2-40B4-BE49-F238E27FC236}">
                <a16:creationId xmlns:a16="http://schemas.microsoft.com/office/drawing/2014/main" id="{6320FF96-73AD-8052-6178-14410BE7CFFE}"/>
              </a:ext>
            </a:extLst>
          </p:cNvPr>
          <p:cNvSpPr/>
          <p:nvPr/>
        </p:nvSpPr>
        <p:spPr>
          <a:xfrm>
            <a:off x="6425787" y="3354692"/>
            <a:ext cx="4816277" cy="125624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تتوزع معوقات الابتكار على خمسة محاور رئيسية: </a:t>
            </a:r>
            <a:r>
              <a:rPr lang="en-US" b="1" dirty="0">
                <a:solidFill>
                  <a:srgbClr val="1E3063"/>
                </a:solidFill>
                <a:latin typeface="Alexandria" pitchFamily="2" charset="-78"/>
                <a:ea typeface="Instrument Sans Medium" pitchFamily="34" charset="-122"/>
                <a:cs typeface="Alexandria" pitchFamily="2" charset="-78"/>
              </a:rPr>
              <a:t>المالية</a:t>
            </a:r>
            <a:r>
              <a:rPr lang="en-US" dirty="0">
                <a:solidFill>
                  <a:srgbClr val="1E3063"/>
                </a:solidFill>
                <a:latin typeface="Alexandria" pitchFamily="2" charset="-78"/>
                <a:ea typeface="Instrument Sans Medium" pitchFamily="34" charset="-122"/>
                <a:cs typeface="Alexandria" pitchFamily="2" charset="-78"/>
              </a:rPr>
              <a:t> التي تحدّ التمويل، و</a:t>
            </a:r>
            <a:r>
              <a:rPr lang="en-US" b="1" dirty="0">
                <a:solidFill>
                  <a:srgbClr val="1E3063"/>
                </a:solidFill>
                <a:latin typeface="Alexandria" pitchFamily="2" charset="-78"/>
                <a:ea typeface="Instrument Sans Medium" pitchFamily="34" charset="-122"/>
                <a:cs typeface="Alexandria" pitchFamily="2" charset="-78"/>
              </a:rPr>
              <a:t>التنظيمية</a:t>
            </a:r>
            <a:r>
              <a:rPr lang="en-US" dirty="0">
                <a:solidFill>
                  <a:srgbClr val="1E3063"/>
                </a:solidFill>
                <a:latin typeface="Alexandria" pitchFamily="2" charset="-78"/>
                <a:ea typeface="Instrument Sans Medium" pitchFamily="34" charset="-122"/>
                <a:cs typeface="Alexandria" pitchFamily="2" charset="-78"/>
              </a:rPr>
              <a:t> التي تُقيّد التنفيذ، و</a:t>
            </a:r>
            <a:r>
              <a:rPr lang="en-US" b="1" dirty="0">
                <a:solidFill>
                  <a:srgbClr val="1E3063"/>
                </a:solidFill>
                <a:latin typeface="Alexandria" pitchFamily="2" charset="-78"/>
                <a:ea typeface="Instrument Sans Medium" pitchFamily="34" charset="-122"/>
                <a:cs typeface="Alexandria" pitchFamily="2" charset="-78"/>
              </a:rPr>
              <a:t>الشخصية</a:t>
            </a:r>
            <a:r>
              <a:rPr lang="en-US" dirty="0">
                <a:solidFill>
                  <a:srgbClr val="1E3063"/>
                </a:solidFill>
                <a:latin typeface="Alexandria" pitchFamily="2" charset="-78"/>
                <a:ea typeface="Instrument Sans Medium" pitchFamily="34" charset="-122"/>
                <a:cs typeface="Alexandria" pitchFamily="2" charset="-78"/>
              </a:rPr>
              <a:t> المرتبطة بمقاومة الأفراد، و</a:t>
            </a:r>
            <a:r>
              <a:rPr lang="en-US" b="1" dirty="0">
                <a:solidFill>
                  <a:srgbClr val="1E3063"/>
                </a:solidFill>
                <a:latin typeface="Alexandria" pitchFamily="2" charset="-78"/>
                <a:ea typeface="Instrument Sans Medium" pitchFamily="34" charset="-122"/>
                <a:cs typeface="Alexandria" pitchFamily="2" charset="-78"/>
              </a:rPr>
              <a:t>الاجتماعية</a:t>
            </a:r>
            <a:r>
              <a:rPr lang="en-US" dirty="0">
                <a:solidFill>
                  <a:srgbClr val="1E3063"/>
                </a:solidFill>
                <a:latin typeface="Alexandria" pitchFamily="2" charset="-78"/>
                <a:ea typeface="Instrument Sans Medium" pitchFamily="34" charset="-122"/>
                <a:cs typeface="Alexandria" pitchFamily="2" charset="-78"/>
              </a:rPr>
              <a:t> النابعة من القيم الثقافية، و</a:t>
            </a:r>
            <a:r>
              <a:rPr lang="en-US" b="1" dirty="0">
                <a:solidFill>
                  <a:srgbClr val="1E3063"/>
                </a:solidFill>
                <a:latin typeface="Alexandria" pitchFamily="2" charset="-78"/>
                <a:ea typeface="Instrument Sans Medium" pitchFamily="34" charset="-122"/>
                <a:cs typeface="Alexandria" pitchFamily="2" charset="-78"/>
              </a:rPr>
              <a:t>البيئية</a:t>
            </a:r>
            <a:r>
              <a:rPr lang="en-US" dirty="0">
                <a:solidFill>
                  <a:srgbClr val="1E3063"/>
                </a:solidFill>
                <a:latin typeface="Alexandria" pitchFamily="2" charset="-78"/>
                <a:ea typeface="Instrument Sans Medium" pitchFamily="34" charset="-122"/>
                <a:cs typeface="Alexandria" pitchFamily="2" charset="-78"/>
              </a:rPr>
              <a:t> الناجمة عن ضعف البنية التحتية.</a:t>
            </a:r>
            <a:endParaRPr lang="en-US" dirty="0">
              <a:latin typeface="Alexandria" pitchFamily="2" charset="-78"/>
              <a:cs typeface="Alexandria" pitchFamily="2" charset="-78"/>
            </a:endParaRPr>
          </a:p>
        </p:txBody>
      </p:sp>
      <p:sp>
        <p:nvSpPr>
          <p:cNvPr id="15" name="Shape 6">
            <a:extLst>
              <a:ext uri="{FF2B5EF4-FFF2-40B4-BE49-F238E27FC236}">
                <a16:creationId xmlns:a16="http://schemas.microsoft.com/office/drawing/2014/main" id="{4FBACCC2-5C25-9830-5DDC-FB58DDACF796}"/>
              </a:ext>
            </a:extLst>
          </p:cNvPr>
          <p:cNvSpPr/>
          <p:nvPr/>
        </p:nvSpPr>
        <p:spPr>
          <a:xfrm>
            <a:off x="6521505" y="4902850"/>
            <a:ext cx="4718194" cy="1256241"/>
          </a:xfrm>
          <a:prstGeom prst="roundRect">
            <a:avLst>
              <a:gd name="adj" fmla="val 17899"/>
            </a:avLst>
          </a:prstGeom>
          <a:solidFill>
            <a:srgbClr val="B6D6FC"/>
          </a:solidFill>
          <a:ln/>
        </p:spPr>
        <p:txBody>
          <a:bodyPr wrap="square">
            <a:spAutoFit/>
          </a:bodyPr>
          <a:lstStyle/>
          <a:p>
            <a:endParaRPr lang="en-US"/>
          </a:p>
        </p:txBody>
      </p:sp>
      <p:sp>
        <p:nvSpPr>
          <p:cNvPr id="17" name="Text 7">
            <a:extLst>
              <a:ext uri="{FF2B5EF4-FFF2-40B4-BE49-F238E27FC236}">
                <a16:creationId xmlns:a16="http://schemas.microsoft.com/office/drawing/2014/main" id="{E7DF842B-A97B-11DB-9DD3-34CB033684AB}"/>
              </a:ext>
            </a:extLst>
          </p:cNvPr>
          <p:cNvSpPr/>
          <p:nvPr/>
        </p:nvSpPr>
        <p:spPr>
          <a:xfrm>
            <a:off x="6865591" y="5016204"/>
            <a:ext cx="4201418" cy="933076"/>
          </a:xfrm>
          <a:prstGeom prst="rect">
            <a:avLst/>
          </a:prstGeom>
          <a:noFill/>
          <a:ln/>
        </p:spPr>
        <p:txBody>
          <a:bodyPr wrap="square" lIns="0" tIns="0" rIns="0" bIns="0" rtlCol="0" anchor="t">
            <a:spAutoFit/>
          </a:bodyPr>
          <a:lstStyle/>
          <a:p>
            <a:pPr algn="ctr" rtl="1">
              <a:lnSpc>
                <a:spcPct val="150000"/>
              </a:lnSpc>
            </a:pPr>
            <a:r>
              <a:rPr lang="en-US" dirty="0">
                <a:latin typeface="Alexandria" pitchFamily="2" charset="-78"/>
                <a:ea typeface="Instrument Sans Medium" pitchFamily="34" charset="-122"/>
                <a:cs typeface="Alexandria" pitchFamily="2" charset="-78"/>
              </a:rPr>
              <a:t> فهم هذه المعوقات وتصنيفها هو الخطوة الأولى نحو بناء استراتيجية ابتكار تكنولوجي ناجحة ومستدامة في المؤسسات التعليمية.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194313561"/>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0FFB932E-AD4F-CE7B-1174-E807ABE9ED1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4716" y="1240475"/>
            <a:ext cx="3719736" cy="5169795"/>
          </a:xfrm>
          <a:prstGeom prst="rect">
            <a:avLst/>
          </a:prstGeom>
        </p:spPr>
      </p:pic>
      <p:sp>
        <p:nvSpPr>
          <p:cNvPr id="7" name="Text 0">
            <a:extLst>
              <a:ext uri="{FF2B5EF4-FFF2-40B4-BE49-F238E27FC236}">
                <a16:creationId xmlns:a16="http://schemas.microsoft.com/office/drawing/2014/main" id="{A5C80F0B-D37D-1333-D5AE-DF8056FD31A1}"/>
              </a:ext>
            </a:extLst>
          </p:cNvPr>
          <p:cNvSpPr/>
          <p:nvPr/>
        </p:nvSpPr>
        <p:spPr>
          <a:xfrm>
            <a:off x="4871864" y="2944966"/>
            <a:ext cx="6297018" cy="1181298"/>
          </a:xfrm>
          <a:prstGeom prst="rect">
            <a:avLst/>
          </a:prstGeom>
          <a:noFill/>
          <a:ln/>
        </p:spPr>
        <p:txBody>
          <a:bodyPr wrap="square" lIns="0" tIns="0" rIns="0" bIns="0" rtlCol="0" anchor="t"/>
          <a:lstStyle/>
          <a:p>
            <a:pPr algn="ctr" rtl="1">
              <a:lnSpc>
                <a:spcPts val="4625"/>
              </a:lnSpc>
            </a:pPr>
            <a:r>
              <a:rPr lang="en-US" sz="3200" b="1" dirty="0" err="1">
                <a:solidFill>
                  <a:srgbClr val="00B0F0"/>
                </a:solidFill>
                <a:latin typeface="Alexandria" pitchFamily="2" charset="-78"/>
                <a:ea typeface="Instrument Sans Semi Bold" pitchFamily="34" charset="-122"/>
                <a:cs typeface="Alexandria" pitchFamily="2" charset="-78"/>
              </a:rPr>
              <a:t>التحول</a:t>
            </a:r>
            <a:r>
              <a:rPr lang="en-US" sz="3200" b="1" dirty="0">
                <a:solidFill>
                  <a:srgbClr val="00B0F0"/>
                </a:solidFill>
                <a:latin typeface="Alexandria" pitchFamily="2" charset="-78"/>
                <a:ea typeface="Instrument Sans Semi Bold" pitchFamily="34" charset="-122"/>
                <a:cs typeface="Alexandria" pitchFamily="2" charset="-78"/>
              </a:rPr>
              <a:t> </a:t>
            </a:r>
            <a:r>
              <a:rPr lang="en-US" sz="3200" b="1" dirty="0" err="1">
                <a:solidFill>
                  <a:srgbClr val="00B0F0"/>
                </a:solidFill>
                <a:latin typeface="Alexandria" pitchFamily="2" charset="-78"/>
                <a:ea typeface="Instrument Sans Semi Bold" pitchFamily="34" charset="-122"/>
                <a:cs typeface="Alexandria" pitchFamily="2" charset="-78"/>
              </a:rPr>
              <a:t>الرقمي</a:t>
            </a:r>
            <a:r>
              <a:rPr lang="ar-SA" sz="3200" b="1" dirty="0">
                <a:solidFill>
                  <a:srgbClr val="00B0F0"/>
                </a:solidFill>
                <a:latin typeface="Alexandria" pitchFamily="2" charset="-78"/>
                <a:ea typeface="Instrument Sans Semi Bold" pitchFamily="34" charset="-122"/>
                <a:cs typeface="Alexandria" pitchFamily="2" charset="-78"/>
              </a:rPr>
              <a:t> والذكاء الاصطناعي</a:t>
            </a:r>
            <a:r>
              <a:rPr lang="en-US" sz="3200" b="1" dirty="0">
                <a:solidFill>
                  <a:srgbClr val="00B0F0"/>
                </a:solidFill>
                <a:latin typeface="Alexandria" pitchFamily="2" charset="-78"/>
                <a:ea typeface="Instrument Sans Semi Bold" pitchFamily="34" charset="-122"/>
                <a:cs typeface="Alexandria" pitchFamily="2" charset="-78"/>
              </a:rPr>
              <a:t> في التعليم</a:t>
            </a:r>
            <a:endParaRPr lang="en-US" sz="3200" b="1" dirty="0">
              <a:solidFill>
                <a:srgbClr val="00B0F0"/>
              </a:solidFill>
              <a:latin typeface="Alexandria" pitchFamily="2" charset="-78"/>
              <a:cs typeface="Alexandria" pitchFamily="2" charset="-78"/>
            </a:endParaRPr>
          </a:p>
        </p:txBody>
      </p:sp>
      <p:sp>
        <p:nvSpPr>
          <p:cNvPr id="8" name="Text 1">
            <a:extLst>
              <a:ext uri="{FF2B5EF4-FFF2-40B4-BE49-F238E27FC236}">
                <a16:creationId xmlns:a16="http://schemas.microsoft.com/office/drawing/2014/main" id="{989F2F8F-6D44-4632-AE65-7BA05D672A21}"/>
              </a:ext>
            </a:extLst>
          </p:cNvPr>
          <p:cNvSpPr/>
          <p:nvPr/>
        </p:nvSpPr>
        <p:spPr>
          <a:xfrm>
            <a:off x="4877086" y="4486354"/>
            <a:ext cx="6297018" cy="302419"/>
          </a:xfrm>
          <a:prstGeom prst="rect">
            <a:avLst/>
          </a:prstGeom>
          <a:noFill/>
          <a:ln/>
        </p:spPr>
        <p:txBody>
          <a:bodyPr wrap="none" lIns="0" tIns="0" rIns="0" bIns="0" rtlCol="0" anchor="t"/>
          <a:lstStyle/>
          <a:p>
            <a:pPr algn="ctr" rtl="1">
              <a:lnSpc>
                <a:spcPts val="2375"/>
              </a:lnSpc>
            </a:pPr>
            <a:r>
              <a:rPr lang="en-US" sz="1600" dirty="0">
                <a:solidFill>
                  <a:srgbClr val="1E3063"/>
                </a:solidFill>
                <a:latin typeface="Alexandria" pitchFamily="2" charset="-78"/>
                <a:ea typeface="Instrument Sans Medium" pitchFamily="34" charset="-122"/>
                <a:cs typeface="Alexandria" pitchFamily="2" charset="-78"/>
              </a:rPr>
              <a:t>نحو مستقبل تعليمي متجدد ومبتكر يواكب متطلبات العصر الرقمي</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607879761"/>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3E792D22-D6C0-9A1F-CB39-2CC97ACB503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968208" y="1269502"/>
            <a:ext cx="3673152" cy="5122776"/>
          </a:xfrm>
          <a:prstGeom prst="rect">
            <a:avLst/>
          </a:prstGeom>
        </p:spPr>
      </p:pic>
      <p:sp>
        <p:nvSpPr>
          <p:cNvPr id="7" name="Text 0">
            <a:extLst>
              <a:ext uri="{FF2B5EF4-FFF2-40B4-BE49-F238E27FC236}">
                <a16:creationId xmlns:a16="http://schemas.microsoft.com/office/drawing/2014/main" id="{792F3CC4-0574-5AD8-56BD-ED554B5CF4F0}"/>
              </a:ext>
            </a:extLst>
          </p:cNvPr>
          <p:cNvSpPr/>
          <p:nvPr/>
        </p:nvSpPr>
        <p:spPr>
          <a:xfrm>
            <a:off x="3589506" y="1647075"/>
            <a:ext cx="4134843" cy="516732"/>
          </a:xfrm>
          <a:prstGeom prst="rect">
            <a:avLst/>
          </a:prstGeom>
          <a:noFill/>
          <a:ln/>
        </p:spPr>
        <p:txBody>
          <a:bodyPr wrap="none" lIns="0" tIns="0" rIns="0" bIns="0" rtlCol="0" anchor="t"/>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تعريف التحول الرقمي</a:t>
            </a:r>
            <a:endParaRPr lang="en-US" sz="2800" b="1" dirty="0">
              <a:solidFill>
                <a:srgbClr val="00B0F0"/>
              </a:solidFill>
              <a:latin typeface="Alexandria" pitchFamily="2" charset="-78"/>
              <a:cs typeface="Alexandria" pitchFamily="2" charset="-78"/>
            </a:endParaRPr>
          </a:p>
        </p:txBody>
      </p:sp>
      <p:sp>
        <p:nvSpPr>
          <p:cNvPr id="8" name="Text 1">
            <a:extLst>
              <a:ext uri="{FF2B5EF4-FFF2-40B4-BE49-F238E27FC236}">
                <a16:creationId xmlns:a16="http://schemas.microsoft.com/office/drawing/2014/main" id="{CEB0E38F-0C9D-A1B8-C1CB-C63C42E82248}"/>
              </a:ext>
            </a:extLst>
          </p:cNvPr>
          <p:cNvSpPr/>
          <p:nvPr/>
        </p:nvSpPr>
        <p:spPr>
          <a:xfrm>
            <a:off x="1160345" y="2630853"/>
            <a:ext cx="6297018" cy="1058466"/>
          </a:xfrm>
          <a:prstGeom prst="rect">
            <a:avLst/>
          </a:prstGeom>
          <a:noFill/>
          <a:ln/>
        </p:spPr>
        <p:txBody>
          <a:bodyPr wrap="square" lIns="0" tIns="0" rIns="0" bIns="0" rtlCol="0" anchor="t"/>
          <a:lstStyle/>
          <a:p>
            <a:pPr algn="ctr" rtl="1">
              <a:lnSpc>
                <a:spcPct val="200000"/>
              </a:lnSpc>
            </a:pPr>
            <a:r>
              <a:rPr lang="en-US" dirty="0">
                <a:solidFill>
                  <a:srgbClr val="1E3063"/>
                </a:solidFill>
                <a:latin typeface="Alexandria" pitchFamily="2" charset="-78"/>
                <a:ea typeface="Instrument Sans Medium" pitchFamily="34" charset="-122"/>
                <a:cs typeface="Alexandria" pitchFamily="2" charset="-78"/>
              </a:rPr>
              <a:t>التحول الرقمي في التعليم يعتمد على الأنظمة الرقمية كالمنصات التعليمية والأدوات التفاعلية وبرامج الذكاء الاصطناعي لتقديم المحتوى وإدارة الأنشطة وتنظيم التقييمات. يتجاوز مجرد استخدام الأدوات التكنولوجية ليُحدث تحولاً جذرياً في طريقة التعليم والتعلم، مما يُتيح تجارب تعليمية غنية ومحاكاة للواقع تُحسّن تفاعل الطلاب وتزيد قدرتهم على الفهم.</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049907269"/>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3552FB73-FB4A-E3E2-C19D-E876DD6B55C2}"/>
              </a:ext>
            </a:extLst>
          </p:cNvPr>
          <p:cNvSpPr/>
          <p:nvPr/>
        </p:nvSpPr>
        <p:spPr>
          <a:xfrm>
            <a:off x="5783219" y="1362557"/>
            <a:ext cx="5801268"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أهمية التحول الرقمي </a:t>
            </a:r>
            <a:r>
              <a:rPr lang="en-US" sz="2800" b="1" dirty="0" err="1">
                <a:solidFill>
                  <a:srgbClr val="00B0F0"/>
                </a:solidFill>
                <a:latin typeface="Alexandria" pitchFamily="2" charset="-78"/>
                <a:ea typeface="Instrument Sans Semi Bold" pitchFamily="34" charset="-122"/>
                <a:cs typeface="Alexandria" pitchFamily="2" charset="-78"/>
              </a:rPr>
              <a:t>في</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التعليم</a:t>
            </a:r>
            <a:r>
              <a:rPr lang="en-US"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Shape 1">
            <a:extLst>
              <a:ext uri="{FF2B5EF4-FFF2-40B4-BE49-F238E27FC236}">
                <a16:creationId xmlns:a16="http://schemas.microsoft.com/office/drawing/2014/main" id="{DA014EEE-4E37-5894-3C78-B71DCCCB1B79}"/>
              </a:ext>
            </a:extLst>
          </p:cNvPr>
          <p:cNvSpPr/>
          <p:nvPr/>
        </p:nvSpPr>
        <p:spPr>
          <a:xfrm>
            <a:off x="6178650" y="2546152"/>
            <a:ext cx="5351859" cy="1223863"/>
          </a:xfrm>
          <a:prstGeom prst="roundRect">
            <a:avLst>
              <a:gd name="adj" fmla="val 12163"/>
            </a:avLst>
          </a:prstGeom>
          <a:solidFill>
            <a:srgbClr val="CEE6FD"/>
          </a:solidFill>
          <a:ln/>
        </p:spPr>
        <p:txBody>
          <a:bodyPr>
            <a:spAutoFit/>
          </a:bodyPr>
          <a:lstStyle/>
          <a:p>
            <a:endParaRPr lang="en-US"/>
          </a:p>
        </p:txBody>
      </p:sp>
      <p:sp>
        <p:nvSpPr>
          <p:cNvPr id="8" name="Text 2">
            <a:extLst>
              <a:ext uri="{FF2B5EF4-FFF2-40B4-BE49-F238E27FC236}">
                <a16:creationId xmlns:a16="http://schemas.microsoft.com/office/drawing/2014/main" id="{658A3503-F31A-F2F4-755A-9A5EC879EEBF}"/>
              </a:ext>
            </a:extLst>
          </p:cNvPr>
          <p:cNvSpPr/>
          <p:nvPr/>
        </p:nvSpPr>
        <p:spPr>
          <a:xfrm>
            <a:off x="9029635" y="2711450"/>
            <a:ext cx="2335576" cy="242952"/>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 تحسين تجربة التعلم</a:t>
            </a:r>
            <a:endParaRPr lang="en-US" sz="1625" b="1" dirty="0">
              <a:solidFill>
                <a:schemeClr val="accent2">
                  <a:lumMod val="75000"/>
                </a:schemeClr>
              </a:solidFill>
              <a:latin typeface="Alexandria" pitchFamily="2" charset="-78"/>
              <a:cs typeface="Alexandria" pitchFamily="2" charset="-78"/>
            </a:endParaRPr>
          </a:p>
        </p:txBody>
      </p:sp>
      <p:sp>
        <p:nvSpPr>
          <p:cNvPr id="9" name="Text 3">
            <a:extLst>
              <a:ext uri="{FF2B5EF4-FFF2-40B4-BE49-F238E27FC236}">
                <a16:creationId xmlns:a16="http://schemas.microsoft.com/office/drawing/2014/main" id="{896C095A-9D6B-DF20-1FC4-0B5284ABBB6D}"/>
              </a:ext>
            </a:extLst>
          </p:cNvPr>
          <p:cNvSpPr/>
          <p:nvPr/>
        </p:nvSpPr>
        <p:spPr>
          <a:xfrm>
            <a:off x="6343948" y="3075484"/>
            <a:ext cx="5021263" cy="529233"/>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وصول أسرع وأفضل للمحتوى عبر فيديوهات ومواد تفاعلية وتطبيقات، مع بيئات مبتكرة بالواقع الافتراضي والمعزز</a:t>
            </a:r>
            <a:endParaRPr lang="en-US" dirty="0">
              <a:latin typeface="Alexandria" pitchFamily="2" charset="-78"/>
              <a:cs typeface="Alexandria" pitchFamily="2" charset="-78"/>
            </a:endParaRPr>
          </a:p>
        </p:txBody>
      </p:sp>
      <p:sp>
        <p:nvSpPr>
          <p:cNvPr id="10" name="Shape 4">
            <a:extLst>
              <a:ext uri="{FF2B5EF4-FFF2-40B4-BE49-F238E27FC236}">
                <a16:creationId xmlns:a16="http://schemas.microsoft.com/office/drawing/2014/main" id="{84760523-550E-C001-359E-F6558EB4622B}"/>
              </a:ext>
            </a:extLst>
          </p:cNvPr>
          <p:cNvSpPr/>
          <p:nvPr/>
        </p:nvSpPr>
        <p:spPr>
          <a:xfrm>
            <a:off x="661492" y="2546152"/>
            <a:ext cx="5351859" cy="1223863"/>
          </a:xfrm>
          <a:prstGeom prst="roundRect">
            <a:avLst>
              <a:gd name="adj" fmla="val 12163"/>
            </a:avLst>
          </a:prstGeom>
          <a:solidFill>
            <a:srgbClr val="CEE6FD"/>
          </a:solidFill>
          <a:ln/>
        </p:spPr>
        <p:txBody>
          <a:bodyPr>
            <a:spAutoFit/>
          </a:bodyPr>
          <a:lstStyle/>
          <a:p>
            <a:endParaRPr lang="en-US"/>
          </a:p>
        </p:txBody>
      </p:sp>
      <p:sp>
        <p:nvSpPr>
          <p:cNvPr id="11" name="Text 5">
            <a:extLst>
              <a:ext uri="{FF2B5EF4-FFF2-40B4-BE49-F238E27FC236}">
                <a16:creationId xmlns:a16="http://schemas.microsoft.com/office/drawing/2014/main" id="{09C27D45-5E00-C3F7-FD02-8C3D8B280018}"/>
              </a:ext>
            </a:extLst>
          </p:cNvPr>
          <p:cNvSpPr/>
          <p:nvPr/>
        </p:nvSpPr>
        <p:spPr>
          <a:xfrm>
            <a:off x="2768684" y="2711450"/>
            <a:ext cx="3079369" cy="242952"/>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 الوصول في أي وقت ومكان</a:t>
            </a:r>
            <a:endParaRPr lang="en-US" sz="1625" b="1" dirty="0">
              <a:solidFill>
                <a:schemeClr val="accent2">
                  <a:lumMod val="75000"/>
                </a:schemeClr>
              </a:solidFill>
              <a:latin typeface="Alexandria" pitchFamily="2" charset="-78"/>
              <a:cs typeface="Alexandria" pitchFamily="2" charset="-78"/>
            </a:endParaRPr>
          </a:p>
        </p:txBody>
      </p:sp>
      <p:sp>
        <p:nvSpPr>
          <p:cNvPr id="12" name="Text 6">
            <a:extLst>
              <a:ext uri="{FF2B5EF4-FFF2-40B4-BE49-F238E27FC236}">
                <a16:creationId xmlns:a16="http://schemas.microsoft.com/office/drawing/2014/main" id="{6BA4B7A1-29E5-9786-7CF2-699CA759F703}"/>
              </a:ext>
            </a:extLst>
          </p:cNvPr>
          <p:cNvSpPr/>
          <p:nvPr/>
        </p:nvSpPr>
        <p:spPr>
          <a:xfrm>
            <a:off x="826790" y="3075484"/>
            <a:ext cx="5021263" cy="529233"/>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تعلم مستمر وذاتي بأوقات مرنة، خاصة لمن يواجهون صعوبة في الحضور للفصول التقليدية</a:t>
            </a:r>
            <a:endParaRPr lang="en-US" dirty="0">
              <a:latin typeface="Alexandria" pitchFamily="2" charset="-78"/>
              <a:cs typeface="Alexandria" pitchFamily="2" charset="-78"/>
            </a:endParaRPr>
          </a:p>
        </p:txBody>
      </p:sp>
      <p:sp>
        <p:nvSpPr>
          <p:cNvPr id="13" name="Shape 7">
            <a:extLst>
              <a:ext uri="{FF2B5EF4-FFF2-40B4-BE49-F238E27FC236}">
                <a16:creationId xmlns:a16="http://schemas.microsoft.com/office/drawing/2014/main" id="{C5E4B705-0937-65E4-03DC-5FC8E1D59D24}"/>
              </a:ext>
            </a:extLst>
          </p:cNvPr>
          <p:cNvSpPr/>
          <p:nvPr/>
        </p:nvSpPr>
        <p:spPr>
          <a:xfrm>
            <a:off x="6178650" y="3935314"/>
            <a:ext cx="5351859" cy="1223863"/>
          </a:xfrm>
          <a:prstGeom prst="roundRect">
            <a:avLst>
              <a:gd name="adj" fmla="val 12163"/>
            </a:avLst>
          </a:prstGeom>
          <a:solidFill>
            <a:srgbClr val="CEE6FD"/>
          </a:solidFill>
          <a:ln/>
        </p:spPr>
        <p:txBody>
          <a:bodyPr>
            <a:spAutoFit/>
          </a:bodyPr>
          <a:lstStyle/>
          <a:p>
            <a:endParaRPr lang="en-US"/>
          </a:p>
        </p:txBody>
      </p:sp>
      <p:sp>
        <p:nvSpPr>
          <p:cNvPr id="14" name="Text 8">
            <a:extLst>
              <a:ext uri="{FF2B5EF4-FFF2-40B4-BE49-F238E27FC236}">
                <a16:creationId xmlns:a16="http://schemas.microsoft.com/office/drawing/2014/main" id="{E94793D9-DD14-CFA3-5090-1940D21817B7}"/>
              </a:ext>
            </a:extLst>
          </p:cNvPr>
          <p:cNvSpPr/>
          <p:nvPr/>
        </p:nvSpPr>
        <p:spPr>
          <a:xfrm>
            <a:off x="8757124" y="4100612"/>
            <a:ext cx="2608086" cy="242952"/>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 تطوير المهارات التقنية</a:t>
            </a:r>
            <a:endParaRPr lang="en-US" sz="1625" b="1" dirty="0">
              <a:solidFill>
                <a:schemeClr val="accent2">
                  <a:lumMod val="75000"/>
                </a:schemeClr>
              </a:solidFill>
              <a:latin typeface="Alexandria" pitchFamily="2" charset="-78"/>
              <a:cs typeface="Alexandria" pitchFamily="2" charset="-78"/>
            </a:endParaRPr>
          </a:p>
        </p:txBody>
      </p:sp>
      <p:sp>
        <p:nvSpPr>
          <p:cNvPr id="15" name="Text 9">
            <a:extLst>
              <a:ext uri="{FF2B5EF4-FFF2-40B4-BE49-F238E27FC236}">
                <a16:creationId xmlns:a16="http://schemas.microsoft.com/office/drawing/2014/main" id="{73A60045-71ED-CA95-B8B6-0700181A182A}"/>
              </a:ext>
            </a:extLst>
          </p:cNvPr>
          <p:cNvSpPr/>
          <p:nvPr/>
        </p:nvSpPr>
        <p:spPr>
          <a:xfrm>
            <a:off x="6343948" y="4464645"/>
            <a:ext cx="5021263" cy="529233"/>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تطوير مهارات الطلاب والمعلمين في التكنولوجيا والابتكار، وهو جزء أساسي من التحضير للمستقبل</a:t>
            </a:r>
            <a:endParaRPr lang="en-US" dirty="0">
              <a:latin typeface="Alexandria" pitchFamily="2" charset="-78"/>
              <a:cs typeface="Alexandria" pitchFamily="2" charset="-78"/>
            </a:endParaRPr>
          </a:p>
        </p:txBody>
      </p:sp>
      <p:sp>
        <p:nvSpPr>
          <p:cNvPr id="16" name="Shape 10">
            <a:extLst>
              <a:ext uri="{FF2B5EF4-FFF2-40B4-BE49-F238E27FC236}">
                <a16:creationId xmlns:a16="http://schemas.microsoft.com/office/drawing/2014/main" id="{1CE43CAB-4E07-1715-52F0-646272AC0F66}"/>
              </a:ext>
            </a:extLst>
          </p:cNvPr>
          <p:cNvSpPr/>
          <p:nvPr/>
        </p:nvSpPr>
        <p:spPr>
          <a:xfrm>
            <a:off x="661492" y="3935314"/>
            <a:ext cx="5351859" cy="1223863"/>
          </a:xfrm>
          <a:prstGeom prst="roundRect">
            <a:avLst>
              <a:gd name="adj" fmla="val 12163"/>
            </a:avLst>
          </a:prstGeom>
          <a:solidFill>
            <a:srgbClr val="CEE6FD"/>
          </a:solidFill>
          <a:ln/>
        </p:spPr>
        <p:txBody>
          <a:bodyPr>
            <a:spAutoFit/>
          </a:bodyPr>
          <a:lstStyle/>
          <a:p>
            <a:endParaRPr lang="en-US"/>
          </a:p>
        </p:txBody>
      </p:sp>
      <p:sp>
        <p:nvSpPr>
          <p:cNvPr id="17" name="Text 11">
            <a:extLst>
              <a:ext uri="{FF2B5EF4-FFF2-40B4-BE49-F238E27FC236}">
                <a16:creationId xmlns:a16="http://schemas.microsoft.com/office/drawing/2014/main" id="{87F2F394-62F8-82C4-FAD8-7D1112C7D8C8}"/>
              </a:ext>
            </a:extLst>
          </p:cNvPr>
          <p:cNvSpPr/>
          <p:nvPr/>
        </p:nvSpPr>
        <p:spPr>
          <a:xfrm>
            <a:off x="4041468" y="4100612"/>
            <a:ext cx="1806585" cy="242952"/>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 تقليل التكاليف</a:t>
            </a:r>
            <a:endParaRPr lang="en-US" sz="1625" b="1" dirty="0">
              <a:solidFill>
                <a:schemeClr val="accent2">
                  <a:lumMod val="75000"/>
                </a:schemeClr>
              </a:solidFill>
              <a:latin typeface="Alexandria" pitchFamily="2" charset="-78"/>
              <a:cs typeface="Alexandria" pitchFamily="2" charset="-78"/>
            </a:endParaRPr>
          </a:p>
        </p:txBody>
      </p:sp>
      <p:sp>
        <p:nvSpPr>
          <p:cNvPr id="19" name="Text 12">
            <a:extLst>
              <a:ext uri="{FF2B5EF4-FFF2-40B4-BE49-F238E27FC236}">
                <a16:creationId xmlns:a16="http://schemas.microsoft.com/office/drawing/2014/main" id="{FFD31E1A-C8AB-A309-F436-0B60B8CD5369}"/>
              </a:ext>
            </a:extLst>
          </p:cNvPr>
          <p:cNvSpPr/>
          <p:nvPr/>
        </p:nvSpPr>
        <p:spPr>
          <a:xfrm>
            <a:off x="826790" y="4464645"/>
            <a:ext cx="5021263" cy="529233"/>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تقليل الحاجة لطباعة الكتب وتكاليف الفصول، مع تحسين كفاءة العمليات الإدارية على المدى البعيد</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014361260"/>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ED147C14-5F4F-0C1E-FC4A-4F92B996EDFD}"/>
              </a:ext>
            </a:extLst>
          </p:cNvPr>
          <p:cNvSpPr/>
          <p:nvPr/>
        </p:nvSpPr>
        <p:spPr>
          <a:xfrm>
            <a:off x="5090654" y="1400174"/>
            <a:ext cx="6479338"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مفهوم الذكاء </a:t>
            </a:r>
            <a:r>
              <a:rPr lang="en-US" sz="2800" b="1" dirty="0" err="1">
                <a:solidFill>
                  <a:srgbClr val="00B0F0"/>
                </a:solidFill>
                <a:latin typeface="Alexandria" pitchFamily="2" charset="-78"/>
                <a:ea typeface="Instrument Sans Semi Bold" pitchFamily="34" charset="-122"/>
                <a:cs typeface="Alexandria" pitchFamily="2" charset="-78"/>
              </a:rPr>
              <a:t>الاصطناعي</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وأساسياته</a:t>
            </a:r>
            <a:r>
              <a:rPr lang="en-US"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9" name="Shape 3">
            <a:extLst>
              <a:ext uri="{FF2B5EF4-FFF2-40B4-BE49-F238E27FC236}">
                <a16:creationId xmlns:a16="http://schemas.microsoft.com/office/drawing/2014/main" id="{85C68553-A43D-FF4B-054A-8ED97A518094}"/>
              </a:ext>
            </a:extLst>
          </p:cNvPr>
          <p:cNvSpPr/>
          <p:nvPr/>
        </p:nvSpPr>
        <p:spPr>
          <a:xfrm>
            <a:off x="699149" y="2587647"/>
            <a:ext cx="5396851" cy="2574986"/>
          </a:xfrm>
          <a:prstGeom prst="roundRect">
            <a:avLst>
              <a:gd name="adj" fmla="val 11890"/>
            </a:avLst>
          </a:prstGeom>
          <a:solidFill>
            <a:srgbClr val="B3EBFF"/>
          </a:solidFill>
          <a:ln/>
        </p:spPr>
        <p:txBody>
          <a:bodyPr/>
          <a:lstStyle/>
          <a:p>
            <a:endParaRPr lang="en-US" dirty="0"/>
          </a:p>
        </p:txBody>
      </p:sp>
      <p:sp>
        <p:nvSpPr>
          <p:cNvPr id="10" name="Text 4">
            <a:extLst>
              <a:ext uri="{FF2B5EF4-FFF2-40B4-BE49-F238E27FC236}">
                <a16:creationId xmlns:a16="http://schemas.microsoft.com/office/drawing/2014/main" id="{6EBAB10E-55E1-3173-C7E1-6A76B6BFAED0}"/>
              </a:ext>
            </a:extLst>
          </p:cNvPr>
          <p:cNvSpPr/>
          <p:nvPr/>
        </p:nvSpPr>
        <p:spPr>
          <a:xfrm>
            <a:off x="3647728" y="2820747"/>
            <a:ext cx="2067421"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ما هو الذكاء الاصطناعي؟</a:t>
            </a:r>
            <a:endParaRPr lang="en-US" sz="1625" b="1" dirty="0">
              <a:solidFill>
                <a:schemeClr val="accent2">
                  <a:lumMod val="75000"/>
                </a:schemeClr>
              </a:solidFill>
              <a:latin typeface="Alexandria" pitchFamily="2" charset="-78"/>
              <a:cs typeface="Alexandria" pitchFamily="2" charset="-78"/>
            </a:endParaRPr>
          </a:p>
        </p:txBody>
      </p:sp>
      <p:sp>
        <p:nvSpPr>
          <p:cNvPr id="11" name="Text 5">
            <a:extLst>
              <a:ext uri="{FF2B5EF4-FFF2-40B4-BE49-F238E27FC236}">
                <a16:creationId xmlns:a16="http://schemas.microsoft.com/office/drawing/2014/main" id="{70338701-9223-9526-FBD8-E587C2BD2D97}"/>
              </a:ext>
            </a:extLst>
          </p:cNvPr>
          <p:cNvSpPr/>
          <p:nvPr/>
        </p:nvSpPr>
        <p:spPr>
          <a:xfrm>
            <a:off x="707728" y="3265229"/>
            <a:ext cx="5140325" cy="609911"/>
          </a:xfrm>
          <a:prstGeom prst="rect">
            <a:avLst/>
          </a:prstGeom>
          <a:noFill/>
          <a:ln/>
        </p:spPr>
        <p:txBody>
          <a:bodyPr wrap="square" lIns="0" tIns="0" rIns="0" bIns="0" rtlCol="0" anchor="t">
            <a:spAutoFit/>
          </a:bodyPr>
          <a:lstStyle/>
          <a:p>
            <a:pPr algn="r" rtl="1">
              <a:lnSpc>
                <a:spcPct val="150000"/>
              </a:lnSpc>
            </a:pPr>
            <a:r>
              <a:rPr lang="en-US" dirty="0">
                <a:solidFill>
                  <a:srgbClr val="002060"/>
                </a:solidFill>
                <a:latin typeface="Alexandria" pitchFamily="2" charset="-78"/>
                <a:ea typeface="Instrument Sans Medium" pitchFamily="34" charset="-122"/>
                <a:cs typeface="Alexandria" pitchFamily="2" charset="-78"/>
              </a:rPr>
              <a:t>مجال من علوم الكمبيوتر يهدف لتطوير أنظمة تحاكي الوظائف العقلية البشرية: التفكير، التعلم، اتخاذ القرارات، وحل المشكلات.</a:t>
            </a:r>
            <a:endParaRPr lang="en-US" dirty="0">
              <a:solidFill>
                <a:srgbClr val="002060"/>
              </a:solidFill>
              <a:latin typeface="Alexandria" pitchFamily="2" charset="-78"/>
              <a:cs typeface="Alexandria" pitchFamily="2" charset="-78"/>
            </a:endParaRPr>
          </a:p>
        </p:txBody>
      </p:sp>
      <p:sp>
        <p:nvSpPr>
          <p:cNvPr id="12" name="Text 6">
            <a:extLst>
              <a:ext uri="{FF2B5EF4-FFF2-40B4-BE49-F238E27FC236}">
                <a16:creationId xmlns:a16="http://schemas.microsoft.com/office/drawing/2014/main" id="{8F15F2D9-B31B-F553-C7DF-3046F7486F7E}"/>
              </a:ext>
            </a:extLst>
          </p:cNvPr>
          <p:cNvSpPr/>
          <p:nvPr/>
        </p:nvSpPr>
        <p:spPr>
          <a:xfrm>
            <a:off x="707728" y="4265514"/>
            <a:ext cx="5140325" cy="609911"/>
          </a:xfrm>
          <a:prstGeom prst="rect">
            <a:avLst/>
          </a:prstGeom>
          <a:noFill/>
          <a:ln/>
        </p:spPr>
        <p:txBody>
          <a:bodyPr wrap="square" lIns="0" tIns="0" rIns="0" bIns="0" rtlCol="0" anchor="t">
            <a:spAutoFit/>
          </a:bodyPr>
          <a:lstStyle/>
          <a:p>
            <a:pPr algn="r" rtl="1">
              <a:lnSpc>
                <a:spcPct val="150000"/>
              </a:lnSpc>
            </a:pPr>
            <a:r>
              <a:rPr lang="en-US" dirty="0">
                <a:solidFill>
                  <a:srgbClr val="002060"/>
                </a:solidFill>
                <a:latin typeface="Alexandria" pitchFamily="2" charset="-78"/>
                <a:ea typeface="Instrument Sans Medium" pitchFamily="34" charset="-122"/>
                <a:cs typeface="Alexandria" pitchFamily="2" charset="-78"/>
              </a:rPr>
              <a:t>يعتمد على </a:t>
            </a:r>
            <a:r>
              <a:rPr lang="en-US" b="1" dirty="0">
                <a:solidFill>
                  <a:srgbClr val="002060"/>
                </a:solidFill>
                <a:latin typeface="Alexandria" pitchFamily="2" charset="-78"/>
                <a:ea typeface="Instrument Sans Medium" pitchFamily="34" charset="-122"/>
                <a:cs typeface="Alexandria" pitchFamily="2" charset="-78"/>
              </a:rPr>
              <a:t>الخوارزميات والبيانات الكبيرة (Big Data)</a:t>
            </a:r>
            <a:r>
              <a:rPr lang="en-US" dirty="0">
                <a:solidFill>
                  <a:srgbClr val="002060"/>
                </a:solidFill>
                <a:latin typeface="Alexandria" pitchFamily="2" charset="-78"/>
                <a:ea typeface="Instrument Sans Medium" pitchFamily="34" charset="-122"/>
                <a:cs typeface="Alexandria" pitchFamily="2" charset="-78"/>
              </a:rPr>
              <a:t> لتدريب الأنظمة على تعلم الأنماط واتخاذ القرارات بشكل مستقل.</a:t>
            </a:r>
            <a:endParaRPr lang="en-US" dirty="0">
              <a:solidFill>
                <a:srgbClr val="002060"/>
              </a:solidFill>
              <a:latin typeface="Alexandria" pitchFamily="2" charset="-78"/>
              <a:cs typeface="Alexandria" pitchFamily="2" charset="-78"/>
            </a:endParaRPr>
          </a:p>
        </p:txBody>
      </p:sp>
      <p:sp>
        <p:nvSpPr>
          <p:cNvPr id="13" name="Text 7">
            <a:extLst>
              <a:ext uri="{FF2B5EF4-FFF2-40B4-BE49-F238E27FC236}">
                <a16:creationId xmlns:a16="http://schemas.microsoft.com/office/drawing/2014/main" id="{02935DE0-5315-A883-F929-739DC65EDF88}"/>
              </a:ext>
            </a:extLst>
          </p:cNvPr>
          <p:cNvSpPr/>
          <p:nvPr/>
        </p:nvSpPr>
        <p:spPr>
          <a:xfrm>
            <a:off x="9204442" y="2132794"/>
            <a:ext cx="2327560"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فروع الذكاء الاصطناعي</a:t>
            </a:r>
            <a:endParaRPr lang="en-US" sz="1625" b="1" dirty="0">
              <a:solidFill>
                <a:schemeClr val="accent2">
                  <a:lumMod val="75000"/>
                </a:schemeClr>
              </a:solidFill>
              <a:latin typeface="Alexandria" pitchFamily="2" charset="-78"/>
              <a:cs typeface="Alexandria" pitchFamily="2" charset="-78"/>
            </a:endParaRPr>
          </a:p>
        </p:txBody>
      </p:sp>
      <p:sp>
        <p:nvSpPr>
          <p:cNvPr id="14" name="Text 8">
            <a:extLst>
              <a:ext uri="{FF2B5EF4-FFF2-40B4-BE49-F238E27FC236}">
                <a16:creationId xmlns:a16="http://schemas.microsoft.com/office/drawing/2014/main" id="{72786D39-5098-6B44-648B-6D8028A6D17E}"/>
              </a:ext>
            </a:extLst>
          </p:cNvPr>
          <p:cNvSpPr/>
          <p:nvPr/>
        </p:nvSpPr>
        <p:spPr>
          <a:xfrm>
            <a:off x="6382150" y="2673808"/>
            <a:ext cx="5232797" cy="1256241"/>
          </a:xfrm>
          <a:prstGeom prst="rect">
            <a:avLst/>
          </a:prstGeom>
          <a:noFill/>
          <a:ln/>
        </p:spPr>
        <p:txBody>
          <a:bodyPr wrap="square" lIns="0" tIns="0" rIns="0" bIns="0" rtlCol="0" anchor="t">
            <a:spAutoFit/>
          </a:bodyPr>
          <a:lstStyle/>
          <a:p>
            <a:pPr marL="285739" indent="-285739" algn="r" rtl="1">
              <a:lnSpc>
                <a:spcPct val="150000"/>
              </a:lnSpc>
              <a:buSzPct val="100000"/>
              <a:buChar char="•"/>
            </a:pPr>
            <a:r>
              <a:rPr lang="en-US" b="1" dirty="0">
                <a:solidFill>
                  <a:srgbClr val="1E3063"/>
                </a:solidFill>
                <a:latin typeface="Alexandria" pitchFamily="2" charset="-78"/>
                <a:ea typeface="Instrument Sans Medium" pitchFamily="34" charset="-122"/>
                <a:cs typeface="Alexandria" pitchFamily="2" charset="-78"/>
              </a:rPr>
              <a:t>التعلم الآلي (Machine Learning):</a:t>
            </a:r>
            <a:r>
              <a:rPr lang="en-US" dirty="0">
                <a:solidFill>
                  <a:srgbClr val="1E3063"/>
                </a:solidFill>
                <a:latin typeface="Alexandria" pitchFamily="2" charset="-78"/>
                <a:ea typeface="Instrument Sans Medium" pitchFamily="34" charset="-122"/>
                <a:cs typeface="Alexandria" pitchFamily="2" charset="-78"/>
              </a:rPr>
              <a:t> تحسين الأداء بناءً على التجارب السابقة</a:t>
            </a:r>
            <a:endParaRPr lang="en-US" dirty="0">
              <a:latin typeface="Alexandria" pitchFamily="2" charset="-78"/>
              <a:cs typeface="Alexandria" pitchFamily="2" charset="-78"/>
            </a:endParaRPr>
          </a:p>
          <a:p>
            <a:pPr marL="285739" indent="-285739" algn="r" rtl="1">
              <a:lnSpc>
                <a:spcPct val="150000"/>
              </a:lnSpc>
              <a:buSzPct val="100000"/>
              <a:buChar char="•"/>
            </a:pPr>
            <a:r>
              <a:rPr lang="en-US" b="1" dirty="0">
                <a:solidFill>
                  <a:srgbClr val="1E3063"/>
                </a:solidFill>
                <a:latin typeface="Alexandria" pitchFamily="2" charset="-78"/>
                <a:ea typeface="Instrument Sans Medium" pitchFamily="34" charset="-122"/>
                <a:cs typeface="Alexandria" pitchFamily="2" charset="-78"/>
              </a:rPr>
              <a:t>التعلم العميق (Deep Learning):</a:t>
            </a:r>
            <a:r>
              <a:rPr lang="en-US" dirty="0">
                <a:solidFill>
                  <a:srgbClr val="1E3063"/>
                </a:solidFill>
                <a:latin typeface="Alexandria" pitchFamily="2" charset="-78"/>
                <a:ea typeface="Instrument Sans Medium" pitchFamily="34" charset="-122"/>
                <a:cs typeface="Alexandria" pitchFamily="2" charset="-78"/>
              </a:rPr>
              <a:t> تحليل أنماط معقدة من البيانات</a:t>
            </a:r>
            <a:endParaRPr lang="en-US" dirty="0">
              <a:latin typeface="Alexandria" pitchFamily="2" charset="-78"/>
              <a:cs typeface="Alexandria" pitchFamily="2" charset="-78"/>
            </a:endParaRPr>
          </a:p>
        </p:txBody>
      </p:sp>
      <p:sp>
        <p:nvSpPr>
          <p:cNvPr id="15" name="Text 9">
            <a:extLst>
              <a:ext uri="{FF2B5EF4-FFF2-40B4-BE49-F238E27FC236}">
                <a16:creationId xmlns:a16="http://schemas.microsoft.com/office/drawing/2014/main" id="{9C3B3A86-C3E7-1326-81F1-FCE0282980BD}"/>
              </a:ext>
            </a:extLst>
          </p:cNvPr>
          <p:cNvSpPr/>
          <p:nvPr/>
        </p:nvSpPr>
        <p:spPr>
          <a:xfrm>
            <a:off x="6304062" y="4323358"/>
            <a:ext cx="5232797" cy="1134606"/>
          </a:xfrm>
          <a:prstGeom prst="rect">
            <a:avLst/>
          </a:prstGeom>
          <a:noFill/>
          <a:ln/>
        </p:spPr>
        <p:txBody>
          <a:bodyPr wrap="square" lIns="0" tIns="0" rIns="0" bIns="0" rtlCol="0" anchor="t">
            <a:spAutoFit/>
          </a:bodyPr>
          <a:lstStyle/>
          <a:p>
            <a:pPr algn="ctr" rtl="1">
              <a:lnSpc>
                <a:spcPct val="200000"/>
              </a:lnSpc>
            </a:pPr>
            <a:r>
              <a:rPr lang="en-US" sz="1292" dirty="0">
                <a:solidFill>
                  <a:srgbClr val="1E3063"/>
                </a:solidFill>
                <a:latin typeface="Alexandria" pitchFamily="2" charset="-78"/>
                <a:ea typeface="Instrument Sans Medium" pitchFamily="34" charset="-122"/>
                <a:cs typeface="Alexandria" pitchFamily="2" charset="-78"/>
              </a:rPr>
              <a:t>في التعليم، يهدف الذكاء الاصطناعي لجعل العملية التعليمية أكثر تخصيصاً وفعالية من خلال تحليل بيانات الطلاب وتقديم حلول تتناسب مع احتياجاتهم الفردية.</a:t>
            </a:r>
            <a:endParaRPr lang="en-US" sz="1292" dirty="0">
              <a:latin typeface="Alexandria" pitchFamily="2" charset="-78"/>
              <a:cs typeface="Alexandria" pitchFamily="2" charset="-78"/>
            </a:endParaRPr>
          </a:p>
        </p:txBody>
      </p:sp>
    </p:spTree>
    <p:extLst>
      <p:ext uri="{BB962C8B-B14F-4D97-AF65-F5344CB8AC3E}">
        <p14:creationId xmlns:p14="http://schemas.microsoft.com/office/powerpoint/2010/main" val="4256260528"/>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F7DC1582-D019-A562-C115-B854E7A952D7}"/>
              </a:ext>
            </a:extLst>
          </p:cNvPr>
          <p:cNvSpPr/>
          <p:nvPr/>
        </p:nvSpPr>
        <p:spPr>
          <a:xfrm>
            <a:off x="4860414" y="1332905"/>
            <a:ext cx="6670096"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كيف يُحسّن الذكاء الاصطناعي التعليم؟</a:t>
            </a:r>
            <a:endParaRPr lang="en-US" sz="2800" b="1" dirty="0">
              <a:solidFill>
                <a:srgbClr val="00B0F0"/>
              </a:solidFill>
              <a:latin typeface="Alexandria" pitchFamily="2" charset="-78"/>
              <a:cs typeface="Alexandria" pitchFamily="2" charset="-78"/>
            </a:endParaRPr>
          </a:p>
        </p:txBody>
      </p:sp>
      <p:sp>
        <p:nvSpPr>
          <p:cNvPr id="8" name="Text 1">
            <a:extLst>
              <a:ext uri="{FF2B5EF4-FFF2-40B4-BE49-F238E27FC236}">
                <a16:creationId xmlns:a16="http://schemas.microsoft.com/office/drawing/2014/main" id="{BD517740-E7ED-71A0-A2B1-ED02776A83EE}"/>
              </a:ext>
            </a:extLst>
          </p:cNvPr>
          <p:cNvSpPr/>
          <p:nvPr/>
        </p:nvSpPr>
        <p:spPr>
          <a:xfrm>
            <a:off x="9903461" y="2800449"/>
            <a:ext cx="1627048"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التعلم الشخصي</a:t>
            </a:r>
            <a:endParaRPr lang="en-US" sz="1625" b="1" dirty="0">
              <a:solidFill>
                <a:schemeClr val="accent2">
                  <a:lumMod val="75000"/>
                </a:schemeClr>
              </a:solidFill>
              <a:latin typeface="Alexandria" pitchFamily="2" charset="-78"/>
              <a:cs typeface="Alexandria" pitchFamily="2" charset="-78"/>
            </a:endParaRPr>
          </a:p>
        </p:txBody>
      </p:sp>
      <p:sp>
        <p:nvSpPr>
          <p:cNvPr id="9" name="Text 2">
            <a:extLst>
              <a:ext uri="{FF2B5EF4-FFF2-40B4-BE49-F238E27FC236}">
                <a16:creationId xmlns:a16="http://schemas.microsoft.com/office/drawing/2014/main" id="{4A681FEE-CB10-6C69-0E4B-3C55E5C9AA56}"/>
              </a:ext>
            </a:extLst>
          </p:cNvPr>
          <p:cNvSpPr/>
          <p:nvPr/>
        </p:nvSpPr>
        <p:spPr>
          <a:xfrm>
            <a:off x="6199386" y="3158133"/>
            <a:ext cx="533112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تخصيص الدروس والتدريبات بناءً على احتياجات كل طالب، مما يعزز التعلم الذاتي ويرفع الأداء الأكاديمي</a:t>
            </a:r>
            <a:endParaRPr lang="en-US" dirty="0">
              <a:latin typeface="Alexandria" pitchFamily="2" charset="-78"/>
              <a:cs typeface="Alexandria" pitchFamily="2" charset="-78"/>
            </a:endParaRPr>
          </a:p>
        </p:txBody>
      </p:sp>
      <p:sp>
        <p:nvSpPr>
          <p:cNvPr id="11" name="Text 3">
            <a:extLst>
              <a:ext uri="{FF2B5EF4-FFF2-40B4-BE49-F238E27FC236}">
                <a16:creationId xmlns:a16="http://schemas.microsoft.com/office/drawing/2014/main" id="{E982D04D-389A-01F1-0F33-A1B235698C35}"/>
              </a:ext>
            </a:extLst>
          </p:cNvPr>
          <p:cNvSpPr/>
          <p:nvPr/>
        </p:nvSpPr>
        <p:spPr>
          <a:xfrm>
            <a:off x="4099567" y="2800449"/>
            <a:ext cx="1893147"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الملاحظات الفورية</a:t>
            </a:r>
            <a:endParaRPr lang="en-US" sz="1625" b="1" dirty="0">
              <a:solidFill>
                <a:schemeClr val="accent2">
                  <a:lumMod val="75000"/>
                </a:schemeClr>
              </a:solidFill>
              <a:latin typeface="Alexandria" pitchFamily="2" charset="-78"/>
              <a:cs typeface="Alexandria" pitchFamily="2" charset="-78"/>
            </a:endParaRPr>
          </a:p>
        </p:txBody>
      </p:sp>
      <p:sp>
        <p:nvSpPr>
          <p:cNvPr id="12" name="Text 4">
            <a:extLst>
              <a:ext uri="{FF2B5EF4-FFF2-40B4-BE49-F238E27FC236}">
                <a16:creationId xmlns:a16="http://schemas.microsoft.com/office/drawing/2014/main" id="{8C139E13-42F2-C136-ACDD-31FE2DD95AD8}"/>
              </a:ext>
            </a:extLst>
          </p:cNvPr>
          <p:cNvSpPr/>
          <p:nvPr/>
        </p:nvSpPr>
        <p:spPr>
          <a:xfrm>
            <a:off x="661492" y="3158133"/>
            <a:ext cx="5331222"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تصحيح الاختبارات فوراً وتقديم تغذية راجعة دقيقة حول الإجابات مع إشارات لتحسين الأداء</a:t>
            </a:r>
            <a:endParaRPr lang="en-US" dirty="0">
              <a:latin typeface="Alexandria" pitchFamily="2" charset="-78"/>
              <a:cs typeface="Alexandria" pitchFamily="2" charset="-78"/>
            </a:endParaRPr>
          </a:p>
        </p:txBody>
      </p:sp>
      <p:sp>
        <p:nvSpPr>
          <p:cNvPr id="14" name="Text 5">
            <a:extLst>
              <a:ext uri="{FF2B5EF4-FFF2-40B4-BE49-F238E27FC236}">
                <a16:creationId xmlns:a16="http://schemas.microsoft.com/office/drawing/2014/main" id="{0090E539-F2C1-BF05-E6A4-92F81DFEE9AE}"/>
              </a:ext>
            </a:extLst>
          </p:cNvPr>
          <p:cNvSpPr/>
          <p:nvPr/>
        </p:nvSpPr>
        <p:spPr>
          <a:xfrm>
            <a:off x="9510725" y="4638179"/>
            <a:ext cx="2019784"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تحليل بيانات الطلاب</a:t>
            </a:r>
            <a:endParaRPr lang="en-US" sz="1625" b="1" dirty="0">
              <a:solidFill>
                <a:schemeClr val="accent2">
                  <a:lumMod val="75000"/>
                </a:schemeClr>
              </a:solidFill>
              <a:latin typeface="Alexandria" pitchFamily="2" charset="-78"/>
              <a:cs typeface="Alexandria" pitchFamily="2" charset="-78"/>
            </a:endParaRPr>
          </a:p>
        </p:txBody>
      </p:sp>
      <p:sp>
        <p:nvSpPr>
          <p:cNvPr id="15" name="Text 6">
            <a:extLst>
              <a:ext uri="{FF2B5EF4-FFF2-40B4-BE49-F238E27FC236}">
                <a16:creationId xmlns:a16="http://schemas.microsoft.com/office/drawing/2014/main" id="{2B6E8CA3-0F9C-4218-3DD4-043258EAB2AB}"/>
              </a:ext>
            </a:extLst>
          </p:cNvPr>
          <p:cNvSpPr/>
          <p:nvPr/>
        </p:nvSpPr>
        <p:spPr>
          <a:xfrm>
            <a:off x="6199386" y="4995863"/>
            <a:ext cx="533112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جمع وتحليل بيانات الأداء للتنبؤ بمستوى التحصيل وتوجيه المعلمين نحو الطلاب المحتاجين لدعم إضافي</a:t>
            </a:r>
            <a:endParaRPr lang="en-US" dirty="0">
              <a:latin typeface="Alexandria" pitchFamily="2" charset="-78"/>
              <a:cs typeface="Alexandria" pitchFamily="2" charset="-78"/>
            </a:endParaRPr>
          </a:p>
        </p:txBody>
      </p:sp>
      <p:sp>
        <p:nvSpPr>
          <p:cNvPr id="17" name="Text 7">
            <a:extLst>
              <a:ext uri="{FF2B5EF4-FFF2-40B4-BE49-F238E27FC236}">
                <a16:creationId xmlns:a16="http://schemas.microsoft.com/office/drawing/2014/main" id="{53339705-AAC4-8924-B319-3C95EF9EDA72}"/>
              </a:ext>
            </a:extLst>
          </p:cNvPr>
          <p:cNvSpPr/>
          <p:nvPr/>
        </p:nvSpPr>
        <p:spPr>
          <a:xfrm>
            <a:off x="3980945" y="4638179"/>
            <a:ext cx="2011769"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إدارة الوقت والموارد</a:t>
            </a:r>
            <a:endParaRPr lang="en-US" sz="1625" b="1" dirty="0">
              <a:solidFill>
                <a:schemeClr val="accent2">
                  <a:lumMod val="75000"/>
                </a:schemeClr>
              </a:solidFill>
              <a:latin typeface="Alexandria" pitchFamily="2" charset="-78"/>
              <a:cs typeface="Alexandria" pitchFamily="2" charset="-78"/>
            </a:endParaRPr>
          </a:p>
        </p:txBody>
      </p:sp>
      <p:sp>
        <p:nvSpPr>
          <p:cNvPr id="19" name="Text 8">
            <a:extLst>
              <a:ext uri="{FF2B5EF4-FFF2-40B4-BE49-F238E27FC236}">
                <a16:creationId xmlns:a16="http://schemas.microsoft.com/office/drawing/2014/main" id="{158E87EF-EE18-0799-85E4-8C4D88ED8062}"/>
              </a:ext>
            </a:extLst>
          </p:cNvPr>
          <p:cNvSpPr/>
          <p:nvPr/>
        </p:nvSpPr>
        <p:spPr>
          <a:xfrm>
            <a:off x="661492" y="4995863"/>
            <a:ext cx="5331222"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تحسين الجداول الدراسية وتخصيص الموارد التعليمية عبر خوارزميات ذكية لضمان الاستخدام الأمثل</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60792848"/>
      </p:ext>
    </p:extLst>
  </p:cSld>
  <p:clrMapOvr>
    <a:masterClrMapping/>
  </p:clrMapOvr>
  <p:extLst mod="1">
    <p:ext uri="{E180D4A7-C9FB-4DFB-919C-405C955672EB}">
      <p14:showEvtLst xmlns:p14="http://schemas.microsoft.com/office/powerpoint/2010/main">
        <p14:playEvt time="1" objId="8"/>
        <p14:stopEvt time="49673" objId="8"/>
      </p14:showEvt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8521A227-A387-B60E-F300-BE59553D6791}"/>
              </a:ext>
            </a:extLst>
          </p:cNvPr>
          <p:cNvSpPr/>
          <p:nvPr/>
        </p:nvSpPr>
        <p:spPr>
          <a:xfrm>
            <a:off x="3132376" y="1479748"/>
            <a:ext cx="8398133"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تطبيقات الذكاء الاصطناعي في </a:t>
            </a:r>
            <a:r>
              <a:rPr lang="en-US" sz="2800" b="1" dirty="0" err="1">
                <a:solidFill>
                  <a:srgbClr val="00B0F0"/>
                </a:solidFill>
                <a:latin typeface="Alexandria" pitchFamily="2" charset="-78"/>
                <a:ea typeface="Instrument Sans Semi Bold" pitchFamily="34" charset="-122"/>
                <a:cs typeface="Alexandria" pitchFamily="2" charset="-78"/>
              </a:rPr>
              <a:t>الإدارة</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التعليمية</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Shape 1">
            <a:extLst>
              <a:ext uri="{FF2B5EF4-FFF2-40B4-BE49-F238E27FC236}">
                <a16:creationId xmlns:a16="http://schemas.microsoft.com/office/drawing/2014/main" id="{CE5AE8C3-0077-8C81-62BE-B42E19B0A1ED}"/>
              </a:ext>
            </a:extLst>
          </p:cNvPr>
          <p:cNvSpPr/>
          <p:nvPr/>
        </p:nvSpPr>
        <p:spPr>
          <a:xfrm>
            <a:off x="6178650" y="2327176"/>
            <a:ext cx="5351859" cy="1217513"/>
          </a:xfrm>
          <a:prstGeom prst="roundRect">
            <a:avLst>
              <a:gd name="adj" fmla="val 12226"/>
            </a:avLst>
          </a:prstGeom>
          <a:solidFill>
            <a:srgbClr val="CEE6FD"/>
          </a:solidFill>
          <a:ln/>
        </p:spPr>
        <p:txBody>
          <a:bodyPr>
            <a:spAutoFit/>
          </a:bodyPr>
          <a:lstStyle/>
          <a:p>
            <a:endParaRPr lang="en-US"/>
          </a:p>
        </p:txBody>
      </p:sp>
      <p:sp>
        <p:nvSpPr>
          <p:cNvPr id="8" name="Text 2">
            <a:extLst>
              <a:ext uri="{FF2B5EF4-FFF2-40B4-BE49-F238E27FC236}">
                <a16:creationId xmlns:a16="http://schemas.microsoft.com/office/drawing/2014/main" id="{0519EDB0-0CDE-48B6-C5D1-BBED56E9E792}"/>
              </a:ext>
            </a:extLst>
          </p:cNvPr>
          <p:cNvSpPr/>
          <p:nvPr/>
        </p:nvSpPr>
        <p:spPr>
          <a:xfrm>
            <a:off x="9056887" y="2492474"/>
            <a:ext cx="2308324"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أتمتة العمليات الإدارية</a:t>
            </a:r>
            <a:endParaRPr lang="en-US" sz="1625" b="1" dirty="0">
              <a:solidFill>
                <a:schemeClr val="accent2">
                  <a:lumMod val="75000"/>
                </a:schemeClr>
              </a:solidFill>
              <a:latin typeface="Alexandria" pitchFamily="2" charset="-78"/>
              <a:cs typeface="Alexandria" pitchFamily="2" charset="-78"/>
            </a:endParaRPr>
          </a:p>
        </p:txBody>
      </p:sp>
      <p:sp>
        <p:nvSpPr>
          <p:cNvPr id="9" name="Text 3">
            <a:extLst>
              <a:ext uri="{FF2B5EF4-FFF2-40B4-BE49-F238E27FC236}">
                <a16:creationId xmlns:a16="http://schemas.microsoft.com/office/drawing/2014/main" id="{D29AF7F4-AE78-DC51-60EB-2E5F7D8E4E92}"/>
              </a:ext>
            </a:extLst>
          </p:cNvPr>
          <p:cNvSpPr/>
          <p:nvPr/>
        </p:nvSpPr>
        <p:spPr>
          <a:xfrm>
            <a:off x="6343948" y="2850158"/>
            <a:ext cx="502126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أتمتة إدارة الجداول ومراقبة الحضور وإعداد التقارير الأكاديمية، مع تحليل بيانات الحضور لرصد الأنماط المقلقة</a:t>
            </a:r>
            <a:endParaRPr lang="en-US" dirty="0">
              <a:latin typeface="Alexandria" pitchFamily="2" charset="-78"/>
              <a:cs typeface="Alexandria" pitchFamily="2" charset="-78"/>
            </a:endParaRPr>
          </a:p>
        </p:txBody>
      </p:sp>
      <p:sp>
        <p:nvSpPr>
          <p:cNvPr id="10" name="Shape 4">
            <a:extLst>
              <a:ext uri="{FF2B5EF4-FFF2-40B4-BE49-F238E27FC236}">
                <a16:creationId xmlns:a16="http://schemas.microsoft.com/office/drawing/2014/main" id="{7B985AD4-2145-B35C-A86E-D03AAA81E5DA}"/>
              </a:ext>
            </a:extLst>
          </p:cNvPr>
          <p:cNvSpPr/>
          <p:nvPr/>
        </p:nvSpPr>
        <p:spPr>
          <a:xfrm>
            <a:off x="661492" y="2327176"/>
            <a:ext cx="5351859" cy="1217513"/>
          </a:xfrm>
          <a:prstGeom prst="roundRect">
            <a:avLst>
              <a:gd name="adj" fmla="val 12226"/>
            </a:avLst>
          </a:prstGeom>
          <a:solidFill>
            <a:srgbClr val="CEE6FD"/>
          </a:solidFill>
          <a:ln/>
        </p:spPr>
        <p:txBody>
          <a:bodyPr>
            <a:spAutoFit/>
          </a:bodyPr>
          <a:lstStyle/>
          <a:p>
            <a:endParaRPr lang="en-US"/>
          </a:p>
        </p:txBody>
      </p:sp>
      <p:sp>
        <p:nvSpPr>
          <p:cNvPr id="11" name="Text 5">
            <a:extLst>
              <a:ext uri="{FF2B5EF4-FFF2-40B4-BE49-F238E27FC236}">
                <a16:creationId xmlns:a16="http://schemas.microsoft.com/office/drawing/2014/main" id="{1480A3DB-4690-BB48-D0C8-C70D068D4A7D}"/>
              </a:ext>
            </a:extLst>
          </p:cNvPr>
          <p:cNvSpPr/>
          <p:nvPr/>
        </p:nvSpPr>
        <p:spPr>
          <a:xfrm>
            <a:off x="2970661" y="2492474"/>
            <a:ext cx="2877391"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تحليل البيانات واتخاذ القرارات</a:t>
            </a:r>
            <a:endParaRPr lang="en-US" sz="1625" b="1" dirty="0">
              <a:solidFill>
                <a:schemeClr val="accent2">
                  <a:lumMod val="75000"/>
                </a:schemeClr>
              </a:solidFill>
              <a:latin typeface="Alexandria" pitchFamily="2" charset="-78"/>
              <a:cs typeface="Alexandria" pitchFamily="2" charset="-78"/>
            </a:endParaRPr>
          </a:p>
        </p:txBody>
      </p:sp>
      <p:sp>
        <p:nvSpPr>
          <p:cNvPr id="12" name="Text 6">
            <a:extLst>
              <a:ext uri="{FF2B5EF4-FFF2-40B4-BE49-F238E27FC236}">
                <a16:creationId xmlns:a16="http://schemas.microsoft.com/office/drawing/2014/main" id="{6EB2CFFA-5FF8-06FB-63DB-5AF0FD56001E}"/>
              </a:ext>
            </a:extLst>
          </p:cNvPr>
          <p:cNvSpPr/>
          <p:nvPr/>
        </p:nvSpPr>
        <p:spPr>
          <a:xfrm>
            <a:off x="826790" y="2850158"/>
            <a:ext cx="502126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تحليل الأداء الأكاديمي وفعالية المعلمين لتحديد المشكلات والفرص، ودعم الإداريين باتخاذ قرارات مستنيرة</a:t>
            </a:r>
            <a:endParaRPr lang="en-US" dirty="0">
              <a:latin typeface="Alexandria" pitchFamily="2" charset="-78"/>
              <a:cs typeface="Alexandria" pitchFamily="2" charset="-78"/>
            </a:endParaRPr>
          </a:p>
        </p:txBody>
      </p:sp>
      <p:sp>
        <p:nvSpPr>
          <p:cNvPr id="13" name="Shape 7">
            <a:extLst>
              <a:ext uri="{FF2B5EF4-FFF2-40B4-BE49-F238E27FC236}">
                <a16:creationId xmlns:a16="http://schemas.microsoft.com/office/drawing/2014/main" id="{F8224E37-CE8B-952B-C0AC-CC0743F90173}"/>
              </a:ext>
            </a:extLst>
          </p:cNvPr>
          <p:cNvSpPr/>
          <p:nvPr/>
        </p:nvSpPr>
        <p:spPr>
          <a:xfrm>
            <a:off x="6178650" y="3709988"/>
            <a:ext cx="5351859" cy="1217513"/>
          </a:xfrm>
          <a:prstGeom prst="roundRect">
            <a:avLst>
              <a:gd name="adj" fmla="val 12226"/>
            </a:avLst>
          </a:prstGeom>
          <a:solidFill>
            <a:srgbClr val="CEE6FD"/>
          </a:solidFill>
          <a:ln/>
        </p:spPr>
        <p:txBody>
          <a:bodyPr>
            <a:spAutoFit/>
          </a:bodyPr>
          <a:lstStyle/>
          <a:p>
            <a:endParaRPr lang="en-US"/>
          </a:p>
        </p:txBody>
      </p:sp>
      <p:sp>
        <p:nvSpPr>
          <p:cNvPr id="14" name="Text 8">
            <a:extLst>
              <a:ext uri="{FF2B5EF4-FFF2-40B4-BE49-F238E27FC236}">
                <a16:creationId xmlns:a16="http://schemas.microsoft.com/office/drawing/2014/main" id="{E97616EB-471E-63FB-2364-3AA6699CB28C}"/>
              </a:ext>
            </a:extLst>
          </p:cNvPr>
          <p:cNvSpPr/>
          <p:nvPr/>
        </p:nvSpPr>
        <p:spPr>
          <a:xfrm>
            <a:off x="10009071" y="3875286"/>
            <a:ext cx="1356140"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إدارة الميزانية</a:t>
            </a:r>
            <a:endParaRPr lang="en-US" sz="1625" b="1" dirty="0">
              <a:solidFill>
                <a:schemeClr val="accent2">
                  <a:lumMod val="75000"/>
                </a:schemeClr>
              </a:solidFill>
              <a:latin typeface="Alexandria" pitchFamily="2" charset="-78"/>
              <a:cs typeface="Alexandria" pitchFamily="2" charset="-78"/>
            </a:endParaRPr>
          </a:p>
        </p:txBody>
      </p:sp>
      <p:sp>
        <p:nvSpPr>
          <p:cNvPr id="15" name="Text 9">
            <a:extLst>
              <a:ext uri="{FF2B5EF4-FFF2-40B4-BE49-F238E27FC236}">
                <a16:creationId xmlns:a16="http://schemas.microsoft.com/office/drawing/2014/main" id="{72FE8F02-282B-4909-661C-0C28202C4117}"/>
              </a:ext>
            </a:extLst>
          </p:cNvPr>
          <p:cNvSpPr/>
          <p:nvPr/>
        </p:nvSpPr>
        <p:spPr>
          <a:xfrm>
            <a:off x="6343948" y="4232969"/>
            <a:ext cx="502126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تحليل بيانات الميزانية لتحديد الاستخدام الأمثل للموارد المالية والمقارنة بين تكلفة البرامج وفائدتها</a:t>
            </a:r>
            <a:endParaRPr lang="en-US" dirty="0">
              <a:latin typeface="Alexandria" pitchFamily="2" charset="-78"/>
              <a:cs typeface="Alexandria" pitchFamily="2" charset="-78"/>
            </a:endParaRPr>
          </a:p>
        </p:txBody>
      </p:sp>
      <p:sp>
        <p:nvSpPr>
          <p:cNvPr id="16" name="Shape 10">
            <a:extLst>
              <a:ext uri="{FF2B5EF4-FFF2-40B4-BE49-F238E27FC236}">
                <a16:creationId xmlns:a16="http://schemas.microsoft.com/office/drawing/2014/main" id="{E0A9C818-2AE1-CF56-703E-02DD386F1950}"/>
              </a:ext>
            </a:extLst>
          </p:cNvPr>
          <p:cNvSpPr/>
          <p:nvPr/>
        </p:nvSpPr>
        <p:spPr>
          <a:xfrm>
            <a:off x="661492" y="3709988"/>
            <a:ext cx="5351859" cy="1217513"/>
          </a:xfrm>
          <a:prstGeom prst="roundRect">
            <a:avLst>
              <a:gd name="adj" fmla="val 12226"/>
            </a:avLst>
          </a:prstGeom>
          <a:solidFill>
            <a:srgbClr val="CEE6FD"/>
          </a:solidFill>
          <a:ln/>
        </p:spPr>
        <p:txBody>
          <a:bodyPr>
            <a:spAutoFit/>
          </a:bodyPr>
          <a:lstStyle/>
          <a:p>
            <a:endParaRPr lang="en-US"/>
          </a:p>
        </p:txBody>
      </p:sp>
      <p:sp>
        <p:nvSpPr>
          <p:cNvPr id="17" name="Text 11">
            <a:extLst>
              <a:ext uri="{FF2B5EF4-FFF2-40B4-BE49-F238E27FC236}">
                <a16:creationId xmlns:a16="http://schemas.microsoft.com/office/drawing/2014/main" id="{F3F8E6D4-6C9E-2233-2331-A14E76C3300A}"/>
              </a:ext>
            </a:extLst>
          </p:cNvPr>
          <p:cNvSpPr/>
          <p:nvPr/>
        </p:nvSpPr>
        <p:spPr>
          <a:xfrm>
            <a:off x="3155007" y="3875286"/>
            <a:ext cx="2693046"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تخصيص الموارد التعليمية</a:t>
            </a:r>
            <a:endParaRPr lang="en-US" sz="1625" b="1" dirty="0">
              <a:solidFill>
                <a:schemeClr val="accent2">
                  <a:lumMod val="75000"/>
                </a:schemeClr>
              </a:solidFill>
              <a:latin typeface="Alexandria" pitchFamily="2" charset="-78"/>
              <a:cs typeface="Alexandria" pitchFamily="2" charset="-78"/>
            </a:endParaRPr>
          </a:p>
        </p:txBody>
      </p:sp>
      <p:sp>
        <p:nvSpPr>
          <p:cNvPr id="19" name="Text 12">
            <a:extLst>
              <a:ext uri="{FF2B5EF4-FFF2-40B4-BE49-F238E27FC236}">
                <a16:creationId xmlns:a16="http://schemas.microsoft.com/office/drawing/2014/main" id="{AD26AC1E-B566-06F4-CF87-41B3956D4FC5}"/>
              </a:ext>
            </a:extLst>
          </p:cNvPr>
          <p:cNvSpPr/>
          <p:nvPr/>
        </p:nvSpPr>
        <p:spPr>
          <a:xfrm>
            <a:off x="826790" y="4232969"/>
            <a:ext cx="502126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توزيع الكتب والأجهزة بفعالية بناءً على تحليل عدد الطلاب ومتطلباتهم في كل فصل دراسي</a:t>
            </a:r>
            <a:endParaRPr lang="en-US" dirty="0">
              <a:latin typeface="Alexandria" pitchFamily="2" charset="-78"/>
              <a:cs typeface="Alexandria" pitchFamily="2" charset="-78"/>
            </a:endParaRPr>
          </a:p>
        </p:txBody>
      </p:sp>
      <p:sp>
        <p:nvSpPr>
          <p:cNvPr id="20" name="Text 13">
            <a:extLst>
              <a:ext uri="{FF2B5EF4-FFF2-40B4-BE49-F238E27FC236}">
                <a16:creationId xmlns:a16="http://schemas.microsoft.com/office/drawing/2014/main" id="{3B7D8355-2801-9810-44A0-532ADA6D17F7}"/>
              </a:ext>
            </a:extLst>
          </p:cNvPr>
          <p:cNvSpPr/>
          <p:nvPr/>
        </p:nvSpPr>
        <p:spPr>
          <a:xfrm>
            <a:off x="1357030" y="5491032"/>
            <a:ext cx="9590767" cy="327654"/>
          </a:xfrm>
          <a:prstGeom prst="rect">
            <a:avLst/>
          </a:prstGeom>
          <a:noFill/>
          <a:ln/>
        </p:spPr>
        <p:txBody>
          <a:bodyPr wrap="none" lIns="0" tIns="0" rIns="0" bIns="0" rtlCol="0" anchor="t">
            <a:spAutoFit/>
          </a:bodyPr>
          <a:lstStyle/>
          <a:p>
            <a:pPr algn="ctr" rtl="1">
              <a:lnSpc>
                <a:spcPct val="150000"/>
              </a:lnSpc>
            </a:pPr>
            <a:r>
              <a:rPr lang="en-US" sz="1600" dirty="0">
                <a:solidFill>
                  <a:srgbClr val="1E3063"/>
                </a:solidFill>
                <a:latin typeface="Alexandria" pitchFamily="2" charset="-78"/>
                <a:ea typeface="Instrument Sans Medium" pitchFamily="34" charset="-122"/>
                <a:cs typeface="Alexandria" pitchFamily="2" charset="-78"/>
              </a:rPr>
              <a:t>أنظمة مثل </a:t>
            </a:r>
            <a:r>
              <a:rPr lang="en-US" sz="1600" b="1" dirty="0">
                <a:solidFill>
                  <a:srgbClr val="1E3063"/>
                </a:solidFill>
                <a:latin typeface="Alexandria" pitchFamily="2" charset="-78"/>
                <a:ea typeface="Instrument Sans Medium" pitchFamily="34" charset="-122"/>
                <a:cs typeface="Alexandria" pitchFamily="2" charset="-78"/>
              </a:rPr>
              <a:t>EdTech</a:t>
            </a:r>
            <a:r>
              <a:rPr lang="en-US" sz="1600" dirty="0">
                <a:solidFill>
                  <a:srgbClr val="1E3063"/>
                </a:solidFill>
                <a:latin typeface="Alexandria" pitchFamily="2" charset="-78"/>
                <a:ea typeface="Instrument Sans Medium" pitchFamily="34" charset="-122"/>
                <a:cs typeface="Alexandria" pitchFamily="2" charset="-78"/>
              </a:rPr>
              <a:t> </a:t>
            </a:r>
            <a:r>
              <a:rPr lang="ar-SA" sz="1600" dirty="0">
                <a:solidFill>
                  <a:srgbClr val="1E3063"/>
                </a:solidFill>
                <a:latin typeface="Alexandria" pitchFamily="2" charset="-78"/>
                <a:ea typeface="Instrument Sans Medium" pitchFamily="34" charset="-122"/>
                <a:cs typeface="Alexandria" pitchFamily="2" charset="-78"/>
              </a:rPr>
              <a:t> </a:t>
            </a:r>
            <a:r>
              <a:rPr lang="en-US" sz="1600" dirty="0" err="1">
                <a:solidFill>
                  <a:srgbClr val="1E3063"/>
                </a:solidFill>
                <a:latin typeface="Alexandria" pitchFamily="2" charset="-78"/>
                <a:ea typeface="Instrument Sans Medium" pitchFamily="34" charset="-122"/>
                <a:cs typeface="Alexandria" pitchFamily="2" charset="-78"/>
              </a:rPr>
              <a:t>و</a:t>
            </a:r>
            <a:r>
              <a:rPr lang="en-US" sz="1600" b="1" dirty="0" err="1">
                <a:solidFill>
                  <a:srgbClr val="1E3063"/>
                </a:solidFill>
                <a:latin typeface="Alexandria" pitchFamily="2" charset="-78"/>
                <a:ea typeface="Instrument Sans Medium" pitchFamily="34" charset="-122"/>
                <a:cs typeface="Alexandria" pitchFamily="2" charset="-78"/>
              </a:rPr>
              <a:t>Sisense</a:t>
            </a:r>
            <a:r>
              <a:rPr lang="en-US" sz="1600" dirty="0">
                <a:solidFill>
                  <a:srgbClr val="1E3063"/>
                </a:solidFill>
                <a:latin typeface="Alexandria" pitchFamily="2" charset="-78"/>
                <a:ea typeface="Instrument Sans Medium" pitchFamily="34" charset="-122"/>
                <a:cs typeface="Alexandria" pitchFamily="2" charset="-78"/>
              </a:rPr>
              <a:t> </a:t>
            </a:r>
            <a:r>
              <a:rPr lang="ar-SA" sz="1600" dirty="0">
                <a:solidFill>
                  <a:srgbClr val="1E3063"/>
                </a:solidFill>
                <a:latin typeface="Alexandria" pitchFamily="2" charset="-78"/>
                <a:ea typeface="Instrument Sans Medium" pitchFamily="34" charset="-122"/>
                <a:cs typeface="Alexandria" pitchFamily="2" charset="-78"/>
              </a:rPr>
              <a:t> </a:t>
            </a:r>
            <a:r>
              <a:rPr lang="en-US" sz="1600" dirty="0" err="1">
                <a:solidFill>
                  <a:srgbClr val="1E3063"/>
                </a:solidFill>
                <a:latin typeface="Alexandria" pitchFamily="2" charset="-78"/>
                <a:ea typeface="Instrument Sans Medium" pitchFamily="34" charset="-122"/>
                <a:cs typeface="Alexandria" pitchFamily="2" charset="-78"/>
              </a:rPr>
              <a:t>تقدم</a:t>
            </a:r>
            <a:r>
              <a:rPr lang="en-US" sz="1600" dirty="0">
                <a:solidFill>
                  <a:srgbClr val="1E3063"/>
                </a:solidFill>
                <a:latin typeface="Alexandria" pitchFamily="2" charset="-78"/>
                <a:ea typeface="Instrument Sans Medium" pitchFamily="34" charset="-122"/>
                <a:cs typeface="Alexandria" pitchFamily="2" charset="-78"/>
              </a:rPr>
              <a:t> أدوات ذكاء اصطناعي لتحليل الأداء الإداري وتوفير رؤى لإدارة فعّالة.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854346822"/>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49871E9D-24EA-C423-F219-643A5AB7D48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999374" y="1334418"/>
            <a:ext cx="3722904" cy="4976963"/>
          </a:xfrm>
          <a:prstGeom prst="rect">
            <a:avLst/>
          </a:prstGeom>
        </p:spPr>
      </p:pic>
      <p:sp>
        <p:nvSpPr>
          <p:cNvPr id="9" name="Text 2">
            <a:extLst>
              <a:ext uri="{FF2B5EF4-FFF2-40B4-BE49-F238E27FC236}">
                <a16:creationId xmlns:a16="http://schemas.microsoft.com/office/drawing/2014/main" id="{C3E2B1CF-AEBE-0DF5-DF18-65DA9F7C174E}"/>
              </a:ext>
            </a:extLst>
          </p:cNvPr>
          <p:cNvSpPr/>
          <p:nvPr/>
        </p:nvSpPr>
        <p:spPr>
          <a:xfrm>
            <a:off x="1865473" y="1335916"/>
            <a:ext cx="6017674"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تقنيات التعليم </a:t>
            </a:r>
            <a:r>
              <a:rPr lang="en-US" sz="2800" b="1" dirty="0" err="1">
                <a:solidFill>
                  <a:srgbClr val="00B0F0"/>
                </a:solidFill>
                <a:latin typeface="Alexandria" pitchFamily="2" charset="-78"/>
                <a:ea typeface="Instrument Sans Semi Bold" pitchFamily="34" charset="-122"/>
                <a:cs typeface="Alexandria" pitchFamily="2" charset="-78"/>
              </a:rPr>
              <a:t>الإلكتروني</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والمدمج</a:t>
            </a:r>
            <a:r>
              <a:rPr lang="en-US"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10" name="Shape 3">
            <a:extLst>
              <a:ext uri="{FF2B5EF4-FFF2-40B4-BE49-F238E27FC236}">
                <a16:creationId xmlns:a16="http://schemas.microsoft.com/office/drawing/2014/main" id="{97734B30-1BD6-D46F-0947-6EF1492FCF84}"/>
              </a:ext>
            </a:extLst>
          </p:cNvPr>
          <p:cNvSpPr/>
          <p:nvPr/>
        </p:nvSpPr>
        <p:spPr>
          <a:xfrm>
            <a:off x="542428" y="2060848"/>
            <a:ext cx="3734042" cy="4176464"/>
          </a:xfrm>
          <a:prstGeom prst="roundRect">
            <a:avLst>
              <a:gd name="adj" fmla="val 7881"/>
            </a:avLst>
          </a:prstGeom>
          <a:solidFill>
            <a:srgbClr val="84C1FA"/>
          </a:solidFill>
          <a:ln/>
        </p:spPr>
        <p:txBody>
          <a:bodyPr wrap="square">
            <a:spAutoFit/>
          </a:bodyPr>
          <a:lstStyle/>
          <a:p>
            <a:endParaRPr lang="en-US"/>
          </a:p>
        </p:txBody>
      </p:sp>
      <p:sp>
        <p:nvSpPr>
          <p:cNvPr id="11" name="Text 4">
            <a:extLst>
              <a:ext uri="{FF2B5EF4-FFF2-40B4-BE49-F238E27FC236}">
                <a16:creationId xmlns:a16="http://schemas.microsoft.com/office/drawing/2014/main" id="{E38A8CAA-C2A3-D4F1-2B2B-6BCEE0B57692}"/>
              </a:ext>
            </a:extLst>
          </p:cNvPr>
          <p:cNvSpPr/>
          <p:nvPr/>
        </p:nvSpPr>
        <p:spPr>
          <a:xfrm>
            <a:off x="668001" y="2372910"/>
            <a:ext cx="3052118"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التعليم الإلكتروني (e-learning)</a:t>
            </a:r>
            <a:endParaRPr lang="en-US" sz="1625" b="1" dirty="0">
              <a:solidFill>
                <a:schemeClr val="accent2">
                  <a:lumMod val="75000"/>
                </a:schemeClr>
              </a:solidFill>
              <a:latin typeface="Alexandria" pitchFamily="2" charset="-78"/>
              <a:cs typeface="Alexandria" pitchFamily="2" charset="-78"/>
            </a:endParaRPr>
          </a:p>
        </p:txBody>
      </p:sp>
      <p:sp>
        <p:nvSpPr>
          <p:cNvPr id="12" name="Text 5">
            <a:extLst>
              <a:ext uri="{FF2B5EF4-FFF2-40B4-BE49-F238E27FC236}">
                <a16:creationId xmlns:a16="http://schemas.microsoft.com/office/drawing/2014/main" id="{3336EAF8-4997-E54C-D29D-804C07876592}"/>
              </a:ext>
            </a:extLst>
          </p:cNvPr>
          <p:cNvSpPr/>
          <p:nvPr/>
        </p:nvSpPr>
        <p:spPr>
          <a:xfrm>
            <a:off x="668826" y="2897814"/>
            <a:ext cx="3197702" cy="933076"/>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استخدام الإنترنت والأدوات الرقمية لتقديم المواد التعليمية عبر فيديوهات ورسوم توضيحية واختبارات تفاعلية.</a:t>
            </a:r>
            <a:endParaRPr lang="en-US" dirty="0">
              <a:latin typeface="Alexandria" pitchFamily="2" charset="-78"/>
              <a:cs typeface="Alexandria" pitchFamily="2" charset="-78"/>
            </a:endParaRPr>
          </a:p>
        </p:txBody>
      </p:sp>
      <p:sp>
        <p:nvSpPr>
          <p:cNvPr id="13" name="Text 6">
            <a:extLst>
              <a:ext uri="{FF2B5EF4-FFF2-40B4-BE49-F238E27FC236}">
                <a16:creationId xmlns:a16="http://schemas.microsoft.com/office/drawing/2014/main" id="{0623A6FE-09C4-889D-BD12-F43849A2DED1}"/>
              </a:ext>
            </a:extLst>
          </p:cNvPr>
          <p:cNvSpPr/>
          <p:nvPr/>
        </p:nvSpPr>
        <p:spPr>
          <a:xfrm>
            <a:off x="570756" y="4540317"/>
            <a:ext cx="3393843" cy="1256241"/>
          </a:xfrm>
          <a:prstGeom prst="rect">
            <a:avLst/>
          </a:prstGeom>
          <a:noFill/>
          <a:ln/>
        </p:spPr>
        <p:txBody>
          <a:bodyPr wrap="square" lIns="0" tIns="0" rIns="0" bIns="0" rtlCol="0" anchor="t">
            <a:spAutoFit/>
          </a:bodyPr>
          <a:lstStyle/>
          <a:p>
            <a:pPr marL="285739" indent="-285739" algn="r" rtl="1">
              <a:lnSpc>
                <a:spcPct val="150000"/>
              </a:lnSpc>
              <a:buSzPct val="100000"/>
              <a:buChar char="•"/>
            </a:pPr>
            <a:r>
              <a:rPr lang="en-US" b="1" dirty="0">
                <a:solidFill>
                  <a:srgbClr val="1E3063"/>
                </a:solidFill>
                <a:latin typeface="Alexandria" pitchFamily="2" charset="-78"/>
                <a:ea typeface="Instrument Sans Medium" pitchFamily="34" charset="-122"/>
                <a:cs typeface="Alexandria" pitchFamily="2" charset="-78"/>
              </a:rPr>
              <a:t>المرونة:</a:t>
            </a:r>
            <a:r>
              <a:rPr lang="en-US" dirty="0">
                <a:solidFill>
                  <a:srgbClr val="1E3063"/>
                </a:solidFill>
                <a:latin typeface="Alexandria" pitchFamily="2" charset="-78"/>
                <a:ea typeface="Instrument Sans Medium" pitchFamily="34" charset="-122"/>
                <a:cs typeface="Alexandria" pitchFamily="2" charset="-78"/>
              </a:rPr>
              <a:t> الوصول في أي وقت ومكان</a:t>
            </a:r>
            <a:endParaRPr lang="en-US" dirty="0">
              <a:latin typeface="Alexandria" pitchFamily="2" charset="-78"/>
              <a:cs typeface="Alexandria" pitchFamily="2" charset="-78"/>
            </a:endParaRPr>
          </a:p>
          <a:p>
            <a:pPr marL="285739" indent="-285739" algn="r" rtl="1">
              <a:lnSpc>
                <a:spcPct val="150000"/>
              </a:lnSpc>
              <a:buSzPct val="100000"/>
              <a:buChar char="•"/>
            </a:pPr>
            <a:r>
              <a:rPr lang="en-US" b="1" dirty="0">
                <a:solidFill>
                  <a:srgbClr val="1E3063"/>
                </a:solidFill>
                <a:latin typeface="Alexandria" pitchFamily="2" charset="-78"/>
                <a:ea typeface="Instrument Sans Medium" pitchFamily="34" charset="-122"/>
                <a:cs typeface="Alexandria" pitchFamily="2" charset="-78"/>
              </a:rPr>
              <a:t>التخصيص:</a:t>
            </a:r>
            <a:r>
              <a:rPr lang="en-US" dirty="0">
                <a:solidFill>
                  <a:srgbClr val="1E3063"/>
                </a:solidFill>
                <a:latin typeface="Alexandria" pitchFamily="2" charset="-78"/>
                <a:ea typeface="Instrument Sans Medium" pitchFamily="34" charset="-122"/>
                <a:cs typeface="Alexandria" pitchFamily="2" charset="-78"/>
              </a:rPr>
              <a:t> مناهج وفق احتياجات كل طالب</a:t>
            </a:r>
            <a:endParaRPr lang="en-US" dirty="0">
              <a:latin typeface="Alexandria" pitchFamily="2" charset="-78"/>
              <a:cs typeface="Alexandria" pitchFamily="2" charset="-78"/>
            </a:endParaRPr>
          </a:p>
          <a:p>
            <a:pPr marL="285739" indent="-285739" algn="r" rtl="1">
              <a:lnSpc>
                <a:spcPct val="150000"/>
              </a:lnSpc>
              <a:buSzPct val="100000"/>
              <a:buChar char="•"/>
            </a:pPr>
            <a:r>
              <a:rPr lang="en-US" b="1" dirty="0">
                <a:solidFill>
                  <a:srgbClr val="1E3063"/>
                </a:solidFill>
                <a:latin typeface="Alexandria" pitchFamily="2" charset="-78"/>
                <a:ea typeface="Instrument Sans Medium" pitchFamily="34" charset="-122"/>
                <a:cs typeface="Alexandria" pitchFamily="2" charset="-78"/>
              </a:rPr>
              <a:t>التوفير:</a:t>
            </a:r>
            <a:r>
              <a:rPr lang="en-US" dirty="0">
                <a:solidFill>
                  <a:srgbClr val="1E3063"/>
                </a:solidFill>
                <a:latin typeface="Alexandria" pitchFamily="2" charset="-78"/>
                <a:ea typeface="Instrument Sans Medium" pitchFamily="34" charset="-122"/>
                <a:cs typeface="Alexandria" pitchFamily="2" charset="-78"/>
              </a:rPr>
              <a:t> تقليل تكاليف السفر والمرافق</a:t>
            </a:r>
            <a:endParaRPr lang="en-US" dirty="0">
              <a:latin typeface="Alexandria" pitchFamily="2" charset="-78"/>
              <a:cs typeface="Alexandria" pitchFamily="2" charset="-78"/>
            </a:endParaRPr>
          </a:p>
        </p:txBody>
      </p:sp>
      <p:sp>
        <p:nvSpPr>
          <p:cNvPr id="14" name="Text 7">
            <a:extLst>
              <a:ext uri="{FF2B5EF4-FFF2-40B4-BE49-F238E27FC236}">
                <a16:creationId xmlns:a16="http://schemas.microsoft.com/office/drawing/2014/main" id="{0B28B7F1-8780-F9B1-257D-4CB9F1E19D6D}"/>
              </a:ext>
            </a:extLst>
          </p:cNvPr>
          <p:cNvSpPr/>
          <p:nvPr/>
        </p:nvSpPr>
        <p:spPr>
          <a:xfrm>
            <a:off x="4192627" y="2313782"/>
            <a:ext cx="3806747" cy="243849"/>
          </a:xfrm>
          <a:prstGeom prst="rect">
            <a:avLst/>
          </a:prstGeom>
          <a:noFill/>
          <a:ln/>
        </p:spPr>
        <p:txBody>
          <a:bodyPr wrap="squar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التعليم المدمج (Blended Learning)</a:t>
            </a:r>
            <a:endParaRPr lang="en-US" sz="1625" b="1" dirty="0">
              <a:solidFill>
                <a:schemeClr val="accent2">
                  <a:lumMod val="75000"/>
                </a:schemeClr>
              </a:solidFill>
              <a:latin typeface="Alexandria" pitchFamily="2" charset="-78"/>
              <a:cs typeface="Alexandria" pitchFamily="2" charset="-78"/>
            </a:endParaRPr>
          </a:p>
        </p:txBody>
      </p:sp>
      <p:sp>
        <p:nvSpPr>
          <p:cNvPr id="15" name="Text 8">
            <a:extLst>
              <a:ext uri="{FF2B5EF4-FFF2-40B4-BE49-F238E27FC236}">
                <a16:creationId xmlns:a16="http://schemas.microsoft.com/office/drawing/2014/main" id="{EF3B12B6-2349-7CD7-670F-E35D00A80A5C}"/>
              </a:ext>
            </a:extLst>
          </p:cNvPr>
          <p:cNvSpPr/>
          <p:nvPr/>
        </p:nvSpPr>
        <p:spPr>
          <a:xfrm>
            <a:off x="4564489" y="2715496"/>
            <a:ext cx="2946797" cy="1256241"/>
          </a:xfrm>
          <a:prstGeom prst="rect">
            <a:avLst/>
          </a:prstGeom>
          <a:noFill/>
          <a:ln/>
        </p:spPr>
        <p:txBody>
          <a:bodyPr wrap="square" lIns="0" tIns="0" rIns="0" bIns="0" rtlCol="0" anchor="t">
            <a:spAutoFit/>
          </a:bodyPr>
          <a:lstStyle/>
          <a:p>
            <a:pPr algn="just" rtl="1">
              <a:lnSpc>
                <a:spcPct val="150000"/>
              </a:lnSpc>
            </a:pPr>
            <a:r>
              <a:rPr lang="en-US" dirty="0">
                <a:solidFill>
                  <a:srgbClr val="1E3063"/>
                </a:solidFill>
                <a:latin typeface="Alexandria" pitchFamily="2" charset="-78"/>
                <a:ea typeface="Instrument Sans Medium" pitchFamily="34" charset="-122"/>
                <a:cs typeface="Alexandria" pitchFamily="2" charset="-78"/>
              </a:rPr>
              <a:t>مزيج من التعلم التقليدي في الفصل مع التعلم الإلكتروني، يجمع بين التفاعل المباشر مع المعلمين واستكمال الأنشطة عبر الإنترنت.</a:t>
            </a:r>
            <a:endParaRPr lang="en-US" dirty="0">
              <a:latin typeface="Alexandria" pitchFamily="2" charset="-78"/>
              <a:cs typeface="Alexandria" pitchFamily="2" charset="-78"/>
            </a:endParaRPr>
          </a:p>
        </p:txBody>
      </p:sp>
      <p:sp>
        <p:nvSpPr>
          <p:cNvPr id="16" name="Text 9">
            <a:extLst>
              <a:ext uri="{FF2B5EF4-FFF2-40B4-BE49-F238E27FC236}">
                <a16:creationId xmlns:a16="http://schemas.microsoft.com/office/drawing/2014/main" id="{FBB047D8-618A-1A8E-5AE2-12C1D766FBFE}"/>
              </a:ext>
            </a:extLst>
          </p:cNvPr>
          <p:cNvSpPr/>
          <p:nvPr/>
        </p:nvSpPr>
        <p:spPr>
          <a:xfrm>
            <a:off x="4233825" y="4225159"/>
            <a:ext cx="3522972" cy="2091085"/>
          </a:xfrm>
          <a:prstGeom prst="rect">
            <a:avLst/>
          </a:prstGeom>
          <a:noFill/>
          <a:ln/>
        </p:spPr>
        <p:txBody>
          <a:bodyPr wrap="square" lIns="0" tIns="0" rIns="0" bIns="0" rtlCol="0" anchor="t">
            <a:spAutoFit/>
          </a:bodyPr>
          <a:lstStyle/>
          <a:p>
            <a:pPr marL="285739" indent="-285739" algn="r" rtl="1">
              <a:lnSpc>
                <a:spcPct val="200000"/>
              </a:lnSpc>
              <a:buSzPct val="100000"/>
              <a:buChar char="•"/>
            </a:pPr>
            <a:r>
              <a:rPr lang="en-US" dirty="0">
                <a:solidFill>
                  <a:srgbClr val="1E3063"/>
                </a:solidFill>
                <a:latin typeface="Alexandria" pitchFamily="2" charset="-78"/>
                <a:ea typeface="Instrument Sans Medium" pitchFamily="34" charset="-122"/>
                <a:cs typeface="Alexandria" pitchFamily="2" charset="-78"/>
              </a:rPr>
              <a:t>تحقيق التوازن بين التعلم الذاتي والجماعي</a:t>
            </a:r>
            <a:endParaRPr lang="en-US" dirty="0">
              <a:latin typeface="Alexandria" pitchFamily="2" charset="-78"/>
              <a:cs typeface="Alexandria" pitchFamily="2" charset="-78"/>
            </a:endParaRPr>
          </a:p>
          <a:p>
            <a:pPr marL="285739" indent="-285739" algn="r" rtl="1">
              <a:lnSpc>
                <a:spcPct val="200000"/>
              </a:lnSpc>
              <a:buSzPct val="100000"/>
              <a:buChar char="•"/>
            </a:pPr>
            <a:r>
              <a:rPr lang="en-US" dirty="0">
                <a:solidFill>
                  <a:srgbClr val="1E3063"/>
                </a:solidFill>
                <a:latin typeface="Alexandria" pitchFamily="2" charset="-78"/>
                <a:ea typeface="Instrument Sans Medium" pitchFamily="34" charset="-122"/>
                <a:cs typeface="Alexandria" pitchFamily="2" charset="-78"/>
              </a:rPr>
              <a:t>بيئة تعليمية مرنة تناسب الاحتياجات المختلفة</a:t>
            </a:r>
            <a:endParaRPr lang="en-US" dirty="0">
              <a:latin typeface="Alexandria" pitchFamily="2" charset="-78"/>
              <a:cs typeface="Alexandria" pitchFamily="2" charset="-78"/>
            </a:endParaRPr>
          </a:p>
          <a:p>
            <a:pPr marL="285739" indent="-285739" algn="r" rtl="1">
              <a:lnSpc>
                <a:spcPct val="200000"/>
              </a:lnSpc>
              <a:buSzPct val="100000"/>
              <a:buChar char="•"/>
            </a:pPr>
            <a:r>
              <a:rPr lang="en-US" dirty="0">
                <a:solidFill>
                  <a:srgbClr val="1E3063"/>
                </a:solidFill>
                <a:latin typeface="Alexandria" pitchFamily="2" charset="-78"/>
                <a:ea typeface="Instrument Sans Medium" pitchFamily="34" charset="-122"/>
                <a:cs typeface="Alexandria" pitchFamily="2" charset="-78"/>
              </a:rPr>
              <a:t>تنمية المهارات الرقمية للطلاب</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22736041"/>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8D79C147-ED06-613B-F5B7-2A7AB5648E26}"/>
              </a:ext>
            </a:extLst>
          </p:cNvPr>
          <p:cNvSpPr/>
          <p:nvPr/>
        </p:nvSpPr>
        <p:spPr>
          <a:xfrm>
            <a:off x="7774879" y="1312662"/>
            <a:ext cx="3829575"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أنماط </a:t>
            </a:r>
            <a:r>
              <a:rPr lang="en-US" sz="2800" b="1" dirty="0" err="1">
                <a:solidFill>
                  <a:srgbClr val="00B0F0"/>
                </a:solidFill>
                <a:latin typeface="Alexandria" pitchFamily="2" charset="-78"/>
                <a:ea typeface="Instrument Sans Semi Bold" pitchFamily="34" charset="-122"/>
                <a:cs typeface="Alexandria" pitchFamily="2" charset="-78"/>
              </a:rPr>
              <a:t>التعليم</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المدمج</a:t>
            </a:r>
            <a:r>
              <a:rPr lang="en-US"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pic>
        <p:nvPicPr>
          <p:cNvPr id="7" name="Image 0" descr="preencoded.png">
            <a:extLst>
              <a:ext uri="{FF2B5EF4-FFF2-40B4-BE49-F238E27FC236}">
                <a16:creationId xmlns:a16="http://schemas.microsoft.com/office/drawing/2014/main" id="{3D11095C-957F-5471-1D82-B9DEB7CF626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2913162"/>
            <a:ext cx="5434508" cy="661492"/>
          </a:xfrm>
          <a:prstGeom prst="rect">
            <a:avLst/>
          </a:prstGeom>
        </p:spPr>
      </p:pic>
      <p:sp>
        <p:nvSpPr>
          <p:cNvPr id="8" name="Text 1">
            <a:extLst>
              <a:ext uri="{FF2B5EF4-FFF2-40B4-BE49-F238E27FC236}">
                <a16:creationId xmlns:a16="http://schemas.microsoft.com/office/drawing/2014/main" id="{483F203B-8007-D23B-2AD1-FD5162CD944A}"/>
              </a:ext>
            </a:extLst>
          </p:cNvPr>
          <p:cNvSpPr/>
          <p:nvPr/>
        </p:nvSpPr>
        <p:spPr>
          <a:xfrm>
            <a:off x="8911013" y="3739952"/>
            <a:ext cx="2454198"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نموذج الدرس المعكوس</a:t>
            </a:r>
            <a:endParaRPr lang="en-US" sz="1625" b="1" dirty="0">
              <a:solidFill>
                <a:schemeClr val="accent2">
                  <a:lumMod val="75000"/>
                </a:schemeClr>
              </a:solidFill>
              <a:latin typeface="Alexandria" pitchFamily="2" charset="-78"/>
              <a:cs typeface="Alexandria" pitchFamily="2" charset="-78"/>
            </a:endParaRPr>
          </a:p>
        </p:txBody>
      </p:sp>
      <p:sp>
        <p:nvSpPr>
          <p:cNvPr id="9" name="Text 2">
            <a:extLst>
              <a:ext uri="{FF2B5EF4-FFF2-40B4-BE49-F238E27FC236}">
                <a16:creationId xmlns:a16="http://schemas.microsoft.com/office/drawing/2014/main" id="{80AFDBEA-0D8E-1F2B-F2ED-782BFB1CDCC3}"/>
              </a:ext>
            </a:extLst>
          </p:cNvPr>
          <p:cNvSpPr/>
          <p:nvPr/>
        </p:nvSpPr>
        <p:spPr>
          <a:xfrm>
            <a:off x="6261298" y="4097635"/>
            <a:ext cx="5103912" cy="798424"/>
          </a:xfrm>
          <a:prstGeom prst="rect">
            <a:avLst/>
          </a:prstGeom>
          <a:noFill/>
          <a:ln/>
        </p:spPr>
        <p:txBody>
          <a:bodyPr wrap="square" lIns="0" tIns="0" rIns="0" bIns="0" rtlCol="0" anchor="t">
            <a:spAutoFit/>
          </a:bodyPr>
          <a:lstStyle/>
          <a:p>
            <a:pPr algn="r" rtl="1">
              <a:lnSpc>
                <a:spcPct val="200000"/>
              </a:lnSpc>
            </a:pPr>
            <a:r>
              <a:rPr lang="en-US" dirty="0">
                <a:solidFill>
                  <a:srgbClr val="1E3063"/>
                </a:solidFill>
                <a:latin typeface="Alexandria" pitchFamily="2" charset="-78"/>
                <a:ea typeface="Instrument Sans Medium" pitchFamily="34" charset="-122"/>
                <a:cs typeface="Alexandria" pitchFamily="2" charset="-78"/>
              </a:rPr>
              <a:t>يتلقى الطلاب المحتوى عبر الإنترنت قبل الحصة، ويُخصص وقت الفصل للنقاشات والأنشطة العملية</a:t>
            </a:r>
            <a:endParaRPr lang="en-US" dirty="0">
              <a:latin typeface="Alexandria" pitchFamily="2" charset="-78"/>
              <a:cs typeface="Alexandria" pitchFamily="2" charset="-78"/>
            </a:endParaRPr>
          </a:p>
        </p:txBody>
      </p:sp>
      <p:pic>
        <p:nvPicPr>
          <p:cNvPr id="10" name="Image 1" descr="preencoded.png">
            <a:extLst>
              <a:ext uri="{FF2B5EF4-FFF2-40B4-BE49-F238E27FC236}">
                <a16:creationId xmlns:a16="http://schemas.microsoft.com/office/drawing/2014/main" id="{50D5A1B7-DA70-4AE1-0E6F-3C3300BA325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1492" y="2913162"/>
            <a:ext cx="5434508" cy="661492"/>
          </a:xfrm>
          <a:prstGeom prst="rect">
            <a:avLst/>
          </a:prstGeom>
        </p:spPr>
      </p:pic>
      <p:sp>
        <p:nvSpPr>
          <p:cNvPr id="11" name="Text 3">
            <a:extLst>
              <a:ext uri="{FF2B5EF4-FFF2-40B4-BE49-F238E27FC236}">
                <a16:creationId xmlns:a16="http://schemas.microsoft.com/office/drawing/2014/main" id="{BB6F6E42-F340-45E2-D039-ABD45966F0D2}"/>
              </a:ext>
            </a:extLst>
          </p:cNvPr>
          <p:cNvSpPr/>
          <p:nvPr/>
        </p:nvSpPr>
        <p:spPr>
          <a:xfrm>
            <a:off x="4613033" y="3739952"/>
            <a:ext cx="1317669"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التعلم الجزئي</a:t>
            </a:r>
            <a:endParaRPr lang="en-US" sz="1625" b="1" dirty="0">
              <a:solidFill>
                <a:schemeClr val="accent2">
                  <a:lumMod val="75000"/>
                </a:schemeClr>
              </a:solidFill>
              <a:latin typeface="Alexandria" pitchFamily="2" charset="-78"/>
              <a:cs typeface="Alexandria" pitchFamily="2" charset="-78"/>
            </a:endParaRPr>
          </a:p>
        </p:txBody>
      </p:sp>
      <p:sp>
        <p:nvSpPr>
          <p:cNvPr id="12" name="Text 4">
            <a:extLst>
              <a:ext uri="{FF2B5EF4-FFF2-40B4-BE49-F238E27FC236}">
                <a16:creationId xmlns:a16="http://schemas.microsoft.com/office/drawing/2014/main" id="{7378C952-FBCC-0E42-A362-F6ACBB5A424A}"/>
              </a:ext>
            </a:extLst>
          </p:cNvPr>
          <p:cNvSpPr/>
          <p:nvPr/>
        </p:nvSpPr>
        <p:spPr>
          <a:xfrm>
            <a:off x="826790" y="4097635"/>
            <a:ext cx="5103912" cy="798424"/>
          </a:xfrm>
          <a:prstGeom prst="rect">
            <a:avLst/>
          </a:prstGeom>
          <a:noFill/>
          <a:ln/>
        </p:spPr>
        <p:txBody>
          <a:bodyPr wrap="square" lIns="0" tIns="0" rIns="0" bIns="0" rtlCol="0" anchor="t">
            <a:spAutoFit/>
          </a:bodyPr>
          <a:lstStyle/>
          <a:p>
            <a:pPr algn="r" rtl="1">
              <a:lnSpc>
                <a:spcPct val="200000"/>
              </a:lnSpc>
            </a:pPr>
            <a:r>
              <a:rPr lang="en-US" dirty="0">
                <a:solidFill>
                  <a:srgbClr val="1E3063"/>
                </a:solidFill>
                <a:latin typeface="Alexandria" pitchFamily="2" charset="-78"/>
                <a:ea typeface="Instrument Sans Medium" pitchFamily="34" charset="-122"/>
                <a:cs typeface="Alexandria" pitchFamily="2" charset="-78"/>
              </a:rPr>
              <a:t>التناوب بين الجلسات التقليدية والدروس الإلكترونية لتوفير تجربة تعلم أكثر تنوعاً وتفاعلية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602076176"/>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89697C56-BDF9-025D-6403-FD5CFB97DB16}"/>
              </a:ext>
            </a:extLst>
          </p:cNvPr>
          <p:cNvSpPr/>
          <p:nvPr/>
        </p:nvSpPr>
        <p:spPr>
          <a:xfrm>
            <a:off x="7007762" y="1155869"/>
            <a:ext cx="4502836"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منصات إدارة التعلم (LMS)</a:t>
            </a:r>
            <a:endParaRPr lang="en-US" sz="2800" b="1" dirty="0">
              <a:solidFill>
                <a:srgbClr val="00B0F0"/>
              </a:solidFill>
              <a:latin typeface="Alexandria" pitchFamily="2" charset="-78"/>
              <a:cs typeface="Alexandria" pitchFamily="2" charset="-78"/>
            </a:endParaRPr>
          </a:p>
        </p:txBody>
      </p:sp>
      <p:pic>
        <p:nvPicPr>
          <p:cNvPr id="7" name="Image 0" descr="preencoded.png">
            <a:extLst>
              <a:ext uri="{FF2B5EF4-FFF2-40B4-BE49-F238E27FC236}">
                <a16:creationId xmlns:a16="http://schemas.microsoft.com/office/drawing/2014/main" id="{16625184-F2F8-48D9-2405-374CEFF7677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47332" y="1851025"/>
            <a:ext cx="4577134" cy="2828860"/>
          </a:xfrm>
          <a:prstGeom prst="rect">
            <a:avLst/>
          </a:prstGeom>
        </p:spPr>
      </p:pic>
      <p:sp>
        <p:nvSpPr>
          <p:cNvPr id="8" name="Text 1">
            <a:extLst>
              <a:ext uri="{FF2B5EF4-FFF2-40B4-BE49-F238E27FC236}">
                <a16:creationId xmlns:a16="http://schemas.microsoft.com/office/drawing/2014/main" id="{4B810AB4-3F37-B6E3-89F6-BE733D030256}"/>
              </a:ext>
            </a:extLst>
          </p:cNvPr>
          <p:cNvSpPr/>
          <p:nvPr/>
        </p:nvSpPr>
        <p:spPr>
          <a:xfrm>
            <a:off x="9126005" y="4785146"/>
            <a:ext cx="2404504"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منصة موودل (Moodle)</a:t>
            </a:r>
            <a:endParaRPr lang="en-US" sz="1625" b="1" dirty="0">
              <a:solidFill>
                <a:schemeClr val="accent2">
                  <a:lumMod val="75000"/>
                </a:schemeClr>
              </a:solidFill>
              <a:latin typeface="Alexandria" pitchFamily="2" charset="-78"/>
              <a:cs typeface="Alexandria" pitchFamily="2" charset="-78"/>
            </a:endParaRPr>
          </a:p>
        </p:txBody>
      </p:sp>
      <p:sp>
        <p:nvSpPr>
          <p:cNvPr id="9" name="Text 2">
            <a:extLst>
              <a:ext uri="{FF2B5EF4-FFF2-40B4-BE49-F238E27FC236}">
                <a16:creationId xmlns:a16="http://schemas.microsoft.com/office/drawing/2014/main" id="{6FB18899-4C0E-C619-796C-D741314D9E7F}"/>
              </a:ext>
            </a:extLst>
          </p:cNvPr>
          <p:cNvSpPr/>
          <p:nvPr/>
        </p:nvSpPr>
        <p:spPr>
          <a:xfrm>
            <a:off x="6384032" y="5134828"/>
            <a:ext cx="5209030" cy="1229311"/>
          </a:xfrm>
          <a:prstGeom prst="rect">
            <a:avLst/>
          </a:prstGeom>
          <a:noFill/>
          <a:ln/>
        </p:spPr>
        <p:txBody>
          <a:bodyPr wrap="square" lIns="0" tIns="0" rIns="0" bIns="0" rtlCol="0" anchor="t">
            <a:spAutoFit/>
          </a:bodyPr>
          <a:lstStyle/>
          <a:p>
            <a:pPr algn="r" rtl="1">
              <a:lnSpc>
                <a:spcPct val="200000"/>
              </a:lnSpc>
            </a:pPr>
            <a:r>
              <a:rPr lang="en-US" dirty="0">
                <a:solidFill>
                  <a:srgbClr val="1E3063"/>
                </a:solidFill>
                <a:latin typeface="Alexandria" pitchFamily="2" charset="-78"/>
                <a:ea typeface="Instrument Sans Medium" pitchFamily="34" charset="-122"/>
                <a:cs typeface="Alexandria" pitchFamily="2" charset="-78"/>
              </a:rPr>
              <a:t>من أشهر منصات LMS، تُمكّن المعلمين من إنشاء وإدارة الدورات، تحميل المحتوى، ومتابعة تقدم الطلاب. تدعم التفاعل عبر المنتديات والواجبات الجماعية والتقييمات المتكاملة.</a:t>
            </a:r>
            <a:endParaRPr lang="en-US" dirty="0">
              <a:latin typeface="Alexandria" pitchFamily="2" charset="-78"/>
              <a:cs typeface="Alexandria" pitchFamily="2" charset="-78"/>
            </a:endParaRPr>
          </a:p>
        </p:txBody>
      </p:sp>
      <p:pic>
        <p:nvPicPr>
          <p:cNvPr id="10" name="Image 1" descr="preencoded.png">
            <a:extLst>
              <a:ext uri="{FF2B5EF4-FFF2-40B4-BE49-F238E27FC236}">
                <a16:creationId xmlns:a16="http://schemas.microsoft.com/office/drawing/2014/main" id="{F77A67AD-270D-47F4-8531-6F35AB08BA5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43671" y="1890474"/>
            <a:ext cx="4858444" cy="3002666"/>
          </a:xfrm>
          <a:prstGeom prst="rect">
            <a:avLst/>
          </a:prstGeom>
        </p:spPr>
      </p:pic>
      <p:sp>
        <p:nvSpPr>
          <p:cNvPr id="11" name="Text 3">
            <a:extLst>
              <a:ext uri="{FF2B5EF4-FFF2-40B4-BE49-F238E27FC236}">
                <a16:creationId xmlns:a16="http://schemas.microsoft.com/office/drawing/2014/main" id="{D584799E-11EC-0BDD-CA48-10DDE64003FE}"/>
              </a:ext>
            </a:extLst>
          </p:cNvPr>
          <p:cNvSpPr/>
          <p:nvPr/>
        </p:nvSpPr>
        <p:spPr>
          <a:xfrm>
            <a:off x="2746632" y="5006975"/>
            <a:ext cx="3246081"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منصة كلاس دوووم (ClassDojo)</a:t>
            </a:r>
            <a:endParaRPr lang="en-US" sz="1625" b="1" dirty="0">
              <a:solidFill>
                <a:schemeClr val="accent2">
                  <a:lumMod val="75000"/>
                </a:schemeClr>
              </a:solidFill>
              <a:latin typeface="Alexandria" pitchFamily="2" charset="-78"/>
              <a:cs typeface="Alexandria" pitchFamily="2" charset="-78"/>
            </a:endParaRPr>
          </a:p>
        </p:txBody>
      </p:sp>
      <p:sp>
        <p:nvSpPr>
          <p:cNvPr id="12" name="Text 4">
            <a:extLst>
              <a:ext uri="{FF2B5EF4-FFF2-40B4-BE49-F238E27FC236}">
                <a16:creationId xmlns:a16="http://schemas.microsoft.com/office/drawing/2014/main" id="{3825FB34-A486-95B9-92B0-16A9C11A6024}"/>
              </a:ext>
            </a:extLst>
          </p:cNvPr>
          <p:cNvSpPr/>
          <p:nvPr/>
        </p:nvSpPr>
        <p:spPr>
          <a:xfrm>
            <a:off x="661492" y="5364659"/>
            <a:ext cx="5331222" cy="798424"/>
          </a:xfrm>
          <a:prstGeom prst="rect">
            <a:avLst/>
          </a:prstGeom>
          <a:noFill/>
          <a:ln/>
        </p:spPr>
        <p:txBody>
          <a:bodyPr wrap="square" lIns="0" tIns="0" rIns="0" bIns="0" rtlCol="0" anchor="t">
            <a:spAutoFit/>
          </a:bodyPr>
          <a:lstStyle/>
          <a:p>
            <a:pPr algn="r" rtl="1">
              <a:lnSpc>
                <a:spcPct val="200000"/>
              </a:lnSpc>
            </a:pPr>
            <a:r>
              <a:rPr lang="en-US" dirty="0">
                <a:solidFill>
                  <a:srgbClr val="1E3063"/>
                </a:solidFill>
                <a:latin typeface="Alexandria" pitchFamily="2" charset="-78"/>
                <a:ea typeface="Instrument Sans Medium" pitchFamily="34" charset="-122"/>
                <a:cs typeface="Alexandria" pitchFamily="2" charset="-78"/>
              </a:rPr>
              <a:t>شائعة في المدارس الابتدائية والثانوية، تُعزز التواصل بين الطلاب والمعلمين وأولياء الأمور مع ملاحظات فورية وأنشطة تفاعلية.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594710837"/>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743049" y="397482"/>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523991" y="1108225"/>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1F197E7A-18F9-8085-C184-608DB8C7D6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0548" y="1317674"/>
            <a:ext cx="3325212" cy="4993707"/>
          </a:xfrm>
          <a:prstGeom prst="rect">
            <a:avLst/>
          </a:prstGeom>
        </p:spPr>
      </p:pic>
      <p:sp>
        <p:nvSpPr>
          <p:cNvPr id="9" name="Text 2">
            <a:extLst>
              <a:ext uri="{FF2B5EF4-FFF2-40B4-BE49-F238E27FC236}">
                <a16:creationId xmlns:a16="http://schemas.microsoft.com/office/drawing/2014/main" id="{3B198919-DFD6-4917-71A1-C92A5E12C58D}"/>
              </a:ext>
            </a:extLst>
          </p:cNvPr>
          <p:cNvSpPr/>
          <p:nvPr/>
        </p:nvSpPr>
        <p:spPr>
          <a:xfrm>
            <a:off x="3935760" y="477234"/>
            <a:ext cx="6248797" cy="492621"/>
          </a:xfrm>
          <a:prstGeom prst="rect">
            <a:avLst/>
          </a:prstGeom>
          <a:noFill/>
          <a:ln/>
        </p:spPr>
        <p:txBody>
          <a:bodyPr wrap="none" lIns="0" tIns="0" rIns="0" bIns="0" rtlCol="0" anchor="t"/>
          <a:lstStyle/>
          <a:p>
            <a:pPr algn="r" rtl="1">
              <a:lnSpc>
                <a:spcPts val="3875"/>
              </a:lnSpc>
            </a:pPr>
            <a:r>
              <a:rPr lang="en-US" sz="2800" b="1" dirty="0">
                <a:solidFill>
                  <a:srgbClr val="00B0F0"/>
                </a:solidFill>
                <a:latin typeface="Alexandria" pitchFamily="2" charset="-78"/>
                <a:ea typeface="Instrument Sans Semi Bold" pitchFamily="34" charset="-122"/>
                <a:cs typeface="Alexandria" pitchFamily="2" charset="-78"/>
              </a:rPr>
              <a:t>تكامل التحول الرقمي مع المناهج الدراسية</a:t>
            </a:r>
            <a:endParaRPr lang="en-US" sz="2800" b="1" dirty="0">
              <a:solidFill>
                <a:srgbClr val="00B0F0"/>
              </a:solidFill>
              <a:latin typeface="Alexandria" pitchFamily="2" charset="-78"/>
              <a:cs typeface="Alexandria" pitchFamily="2" charset="-78"/>
            </a:endParaRPr>
          </a:p>
        </p:txBody>
      </p:sp>
      <p:sp>
        <p:nvSpPr>
          <p:cNvPr id="10" name="Text 3">
            <a:extLst>
              <a:ext uri="{FF2B5EF4-FFF2-40B4-BE49-F238E27FC236}">
                <a16:creationId xmlns:a16="http://schemas.microsoft.com/office/drawing/2014/main" id="{597C38AA-AF49-011F-90D5-03B74B8DF433}"/>
              </a:ext>
            </a:extLst>
          </p:cNvPr>
          <p:cNvSpPr/>
          <p:nvPr/>
        </p:nvSpPr>
        <p:spPr>
          <a:xfrm>
            <a:off x="4223792" y="1343621"/>
            <a:ext cx="7360885" cy="933076"/>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لا يكفي توفير الأدوات الرقمية دون إعادة النظر في المحتوى التعليمي ذاته. التحول الرقمي الحقيقي يبدأ من المنهج، ويستلزم تحديثاً جذرياً يجعل التعليم ملاءماً لمتطلبات القرن الحادي والعشرين.</a:t>
            </a:r>
            <a:endParaRPr lang="en-US" dirty="0">
              <a:latin typeface="Alexandria" pitchFamily="2" charset="-78"/>
              <a:cs typeface="Alexandria" pitchFamily="2" charset="-78"/>
            </a:endParaRPr>
          </a:p>
        </p:txBody>
      </p:sp>
      <p:sp>
        <p:nvSpPr>
          <p:cNvPr id="11" name="Shape 4">
            <a:extLst>
              <a:ext uri="{FF2B5EF4-FFF2-40B4-BE49-F238E27FC236}">
                <a16:creationId xmlns:a16="http://schemas.microsoft.com/office/drawing/2014/main" id="{A2A06B45-4C7A-548B-A56D-91AC25BE38B3}"/>
              </a:ext>
            </a:extLst>
          </p:cNvPr>
          <p:cNvSpPr/>
          <p:nvPr/>
        </p:nvSpPr>
        <p:spPr>
          <a:xfrm>
            <a:off x="4223792" y="2487663"/>
            <a:ext cx="7337673" cy="1182093"/>
          </a:xfrm>
          <a:prstGeom prst="roundRect">
            <a:avLst>
              <a:gd name="adj" fmla="val 7735"/>
            </a:avLst>
          </a:prstGeom>
          <a:solidFill>
            <a:srgbClr val="FFFFFF"/>
          </a:solidFill>
          <a:ln w="22860">
            <a:solidFill>
              <a:srgbClr val="B4CCE3"/>
            </a:solidFill>
            <a:prstDash val="solid"/>
          </a:ln>
        </p:spPr>
      </p:sp>
      <p:sp>
        <p:nvSpPr>
          <p:cNvPr id="12" name="Shape 5">
            <a:extLst>
              <a:ext uri="{FF2B5EF4-FFF2-40B4-BE49-F238E27FC236}">
                <a16:creationId xmlns:a16="http://schemas.microsoft.com/office/drawing/2014/main" id="{09773B1C-7DD3-2F4C-D8EE-20EAA3347C37}"/>
              </a:ext>
            </a:extLst>
          </p:cNvPr>
          <p:cNvSpPr/>
          <p:nvPr/>
        </p:nvSpPr>
        <p:spPr>
          <a:xfrm>
            <a:off x="11504315" y="2487663"/>
            <a:ext cx="76200" cy="1182093"/>
          </a:xfrm>
          <a:prstGeom prst="roundRect">
            <a:avLst>
              <a:gd name="adj" fmla="val 186192"/>
            </a:avLst>
          </a:prstGeom>
          <a:solidFill>
            <a:srgbClr val="84C1FA"/>
          </a:solidFill>
          <a:ln/>
        </p:spPr>
      </p:sp>
      <p:sp>
        <p:nvSpPr>
          <p:cNvPr id="13" name="Text 6">
            <a:extLst>
              <a:ext uri="{FF2B5EF4-FFF2-40B4-BE49-F238E27FC236}">
                <a16:creationId xmlns:a16="http://schemas.microsoft.com/office/drawing/2014/main" id="{3E1F9213-ECEE-6F98-6533-FC85E7531947}"/>
              </a:ext>
            </a:extLst>
          </p:cNvPr>
          <p:cNvSpPr/>
          <p:nvPr/>
        </p:nvSpPr>
        <p:spPr>
          <a:xfrm>
            <a:off x="9362051" y="2583932"/>
            <a:ext cx="1970484" cy="246261"/>
          </a:xfrm>
          <a:prstGeom prst="rect">
            <a:avLst/>
          </a:prstGeom>
          <a:noFill/>
          <a:ln/>
        </p:spPr>
        <p:txBody>
          <a:bodyPr wrap="none" lIns="0" tIns="0" rIns="0" bIns="0" rtlCol="0" anchor="t"/>
          <a:lstStyle/>
          <a:p>
            <a:pPr algn="r" rtl="1">
              <a:lnSpc>
                <a:spcPts val="1917"/>
              </a:lnSpc>
            </a:pPr>
            <a:r>
              <a:rPr lang="en-US" sz="1542" b="1" dirty="0">
                <a:solidFill>
                  <a:schemeClr val="accent2">
                    <a:lumMod val="75000"/>
                  </a:schemeClr>
                </a:solidFill>
                <a:latin typeface="Alexandria" pitchFamily="2" charset="-78"/>
                <a:ea typeface="Instrument Sans Semi Bold" pitchFamily="34" charset="-122"/>
                <a:cs typeface="Alexandria" pitchFamily="2" charset="-78"/>
              </a:rPr>
              <a:t>تحديث المناهج الدراسية</a:t>
            </a:r>
            <a:endParaRPr lang="en-US" sz="1542" b="1" dirty="0">
              <a:solidFill>
                <a:schemeClr val="accent2">
                  <a:lumMod val="75000"/>
                </a:schemeClr>
              </a:solidFill>
              <a:latin typeface="Alexandria" pitchFamily="2" charset="-78"/>
              <a:cs typeface="Alexandria" pitchFamily="2" charset="-78"/>
            </a:endParaRPr>
          </a:p>
        </p:txBody>
      </p:sp>
      <p:sp>
        <p:nvSpPr>
          <p:cNvPr id="14" name="Text 7">
            <a:extLst>
              <a:ext uri="{FF2B5EF4-FFF2-40B4-BE49-F238E27FC236}">
                <a16:creationId xmlns:a16="http://schemas.microsoft.com/office/drawing/2014/main" id="{A1B87D6E-C44A-7BAC-4A62-990CD9251C1E}"/>
              </a:ext>
            </a:extLst>
          </p:cNvPr>
          <p:cNvSpPr/>
          <p:nvPr/>
        </p:nvSpPr>
        <p:spPr>
          <a:xfrm>
            <a:off x="4279321" y="2875238"/>
            <a:ext cx="7048386"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دمج مفاهيم الذكاء الاصطناعي وتحليل البيانات والواقع الافتراضي ضمن المناهج الرسمية، مما يُعدّ الطلاب لسوق العمل الرقمي المتسارع التطور ويمنحهم ميزة تنافسية حقيقية</a:t>
            </a:r>
            <a:endParaRPr lang="en-US" dirty="0">
              <a:latin typeface="Alexandria" pitchFamily="2" charset="-78"/>
              <a:cs typeface="Alexandria" pitchFamily="2" charset="-78"/>
            </a:endParaRPr>
          </a:p>
        </p:txBody>
      </p:sp>
      <p:sp>
        <p:nvSpPr>
          <p:cNvPr id="15" name="Shape 8">
            <a:extLst>
              <a:ext uri="{FF2B5EF4-FFF2-40B4-BE49-F238E27FC236}">
                <a16:creationId xmlns:a16="http://schemas.microsoft.com/office/drawing/2014/main" id="{0BD7173A-38CD-CDCB-221B-8B182021FDC3}"/>
              </a:ext>
            </a:extLst>
          </p:cNvPr>
          <p:cNvSpPr/>
          <p:nvPr/>
        </p:nvSpPr>
        <p:spPr>
          <a:xfrm>
            <a:off x="4223792" y="3819972"/>
            <a:ext cx="7337673" cy="1182093"/>
          </a:xfrm>
          <a:prstGeom prst="roundRect">
            <a:avLst>
              <a:gd name="adj" fmla="val 7735"/>
            </a:avLst>
          </a:prstGeom>
          <a:solidFill>
            <a:srgbClr val="FFFFFF"/>
          </a:solidFill>
          <a:ln w="22860">
            <a:solidFill>
              <a:srgbClr val="B4CCE3"/>
            </a:solidFill>
            <a:prstDash val="solid"/>
          </a:ln>
        </p:spPr>
      </p:sp>
      <p:sp>
        <p:nvSpPr>
          <p:cNvPr id="16" name="Shape 9">
            <a:extLst>
              <a:ext uri="{FF2B5EF4-FFF2-40B4-BE49-F238E27FC236}">
                <a16:creationId xmlns:a16="http://schemas.microsoft.com/office/drawing/2014/main" id="{5D19B417-69BD-4FE0-AEE5-9A5B15928B3B}"/>
              </a:ext>
            </a:extLst>
          </p:cNvPr>
          <p:cNvSpPr/>
          <p:nvPr/>
        </p:nvSpPr>
        <p:spPr>
          <a:xfrm>
            <a:off x="11504315" y="3819972"/>
            <a:ext cx="76200" cy="1182093"/>
          </a:xfrm>
          <a:prstGeom prst="roundRect">
            <a:avLst>
              <a:gd name="adj" fmla="val 186192"/>
            </a:avLst>
          </a:prstGeom>
          <a:solidFill>
            <a:srgbClr val="84C1FA"/>
          </a:solidFill>
          <a:ln/>
        </p:spPr>
      </p:sp>
      <p:sp>
        <p:nvSpPr>
          <p:cNvPr id="17" name="Text 10">
            <a:extLst>
              <a:ext uri="{FF2B5EF4-FFF2-40B4-BE49-F238E27FC236}">
                <a16:creationId xmlns:a16="http://schemas.microsoft.com/office/drawing/2014/main" id="{2A0EE5F2-8382-462E-D731-A7F284D7543A}"/>
              </a:ext>
            </a:extLst>
          </p:cNvPr>
          <p:cNvSpPr/>
          <p:nvPr/>
        </p:nvSpPr>
        <p:spPr>
          <a:xfrm>
            <a:off x="7791501" y="3879363"/>
            <a:ext cx="3541034" cy="231602"/>
          </a:xfrm>
          <a:prstGeom prst="rect">
            <a:avLst/>
          </a:prstGeom>
          <a:noFill/>
          <a:ln/>
        </p:spPr>
        <p:txBody>
          <a:bodyPr wrap="none" lIns="0" tIns="0" rIns="0" bIns="0" rtlCol="0" anchor="t">
            <a:spAutoFit/>
          </a:bodyPr>
          <a:lstStyle/>
          <a:p>
            <a:pPr algn="r" rtl="1">
              <a:lnSpc>
                <a:spcPts val="1917"/>
              </a:lnSpc>
            </a:pPr>
            <a:r>
              <a:rPr lang="en-US" sz="1542" b="1" dirty="0">
                <a:solidFill>
                  <a:schemeClr val="accent2">
                    <a:lumMod val="75000"/>
                  </a:schemeClr>
                </a:solidFill>
                <a:latin typeface="Alexandria" pitchFamily="2" charset="-78"/>
                <a:ea typeface="Instrument Sans Semi Bold" pitchFamily="34" charset="-122"/>
                <a:cs typeface="Alexandria" pitchFamily="2" charset="-78"/>
              </a:rPr>
              <a:t>المحتوى التفاعلي والألعاب التعليمية</a:t>
            </a:r>
            <a:endParaRPr lang="en-US" sz="1542" b="1" dirty="0">
              <a:solidFill>
                <a:schemeClr val="accent2">
                  <a:lumMod val="75000"/>
                </a:schemeClr>
              </a:solidFill>
              <a:latin typeface="Alexandria" pitchFamily="2" charset="-78"/>
              <a:cs typeface="Alexandria" pitchFamily="2" charset="-78"/>
            </a:endParaRPr>
          </a:p>
        </p:txBody>
      </p:sp>
      <p:sp>
        <p:nvSpPr>
          <p:cNvPr id="19" name="Text 11">
            <a:extLst>
              <a:ext uri="{FF2B5EF4-FFF2-40B4-BE49-F238E27FC236}">
                <a16:creationId xmlns:a16="http://schemas.microsoft.com/office/drawing/2014/main" id="{7D284CAB-0BE9-9449-00A0-9602A12EC27E}"/>
              </a:ext>
            </a:extLst>
          </p:cNvPr>
          <p:cNvSpPr/>
          <p:nvPr/>
        </p:nvSpPr>
        <p:spPr>
          <a:xfrm>
            <a:off x="4223793" y="4269767"/>
            <a:ext cx="7132488" cy="492522"/>
          </a:xfrm>
          <a:prstGeom prst="rect">
            <a:avLst/>
          </a:prstGeom>
          <a:noFill/>
          <a:ln/>
        </p:spPr>
        <p:txBody>
          <a:bodyPr wrap="square" lIns="0" tIns="0" rIns="0" bIns="0" rtlCol="0" anchor="t"/>
          <a:lstStyle/>
          <a:p>
            <a:pPr algn="just" rtl="1">
              <a:lnSpc>
                <a:spcPct val="150000"/>
              </a:lnSpc>
            </a:pPr>
            <a:r>
              <a:rPr lang="en-US" dirty="0">
                <a:solidFill>
                  <a:srgbClr val="1E3063"/>
                </a:solidFill>
                <a:latin typeface="Alexandria" pitchFamily="2" charset="-78"/>
                <a:ea typeface="Instrument Sans Medium" pitchFamily="34" charset="-122"/>
                <a:cs typeface="Alexandria" pitchFamily="2" charset="-78"/>
              </a:rPr>
              <a:t>توظيف الألعاب التعليمية والفصول الافتراضية والواقع المعزز لتحويل التعلم من عملية تلقّي سلبية إلى تجربة تفاعلية مُحفِّزة تُعزز الفهم العميق والمشاركة الفعّالة</a:t>
            </a:r>
            <a:endParaRPr lang="en-US" dirty="0">
              <a:latin typeface="Alexandria" pitchFamily="2" charset="-78"/>
              <a:cs typeface="Alexandria" pitchFamily="2" charset="-78"/>
            </a:endParaRPr>
          </a:p>
        </p:txBody>
      </p:sp>
      <p:sp>
        <p:nvSpPr>
          <p:cNvPr id="20" name="Shape 12">
            <a:extLst>
              <a:ext uri="{FF2B5EF4-FFF2-40B4-BE49-F238E27FC236}">
                <a16:creationId xmlns:a16="http://schemas.microsoft.com/office/drawing/2014/main" id="{A21AEEA4-9D10-E409-4AD2-6F3314D40587}"/>
              </a:ext>
            </a:extLst>
          </p:cNvPr>
          <p:cNvSpPr/>
          <p:nvPr/>
        </p:nvSpPr>
        <p:spPr>
          <a:xfrm>
            <a:off x="4223792" y="5133635"/>
            <a:ext cx="7206506" cy="1182093"/>
          </a:xfrm>
          <a:prstGeom prst="roundRect">
            <a:avLst>
              <a:gd name="adj" fmla="val 7735"/>
            </a:avLst>
          </a:prstGeom>
          <a:solidFill>
            <a:srgbClr val="FFFFFF"/>
          </a:solidFill>
          <a:ln w="22860">
            <a:solidFill>
              <a:srgbClr val="B4CCE3"/>
            </a:solidFill>
            <a:prstDash val="solid"/>
          </a:ln>
        </p:spPr>
        <p:txBody>
          <a:bodyPr/>
          <a:lstStyle/>
          <a:p>
            <a:endParaRPr lang="en-US" dirty="0"/>
          </a:p>
        </p:txBody>
      </p:sp>
      <p:sp>
        <p:nvSpPr>
          <p:cNvPr id="21" name="Shape 13">
            <a:extLst>
              <a:ext uri="{FF2B5EF4-FFF2-40B4-BE49-F238E27FC236}">
                <a16:creationId xmlns:a16="http://schemas.microsoft.com/office/drawing/2014/main" id="{58AD9F80-24FB-A613-C0F2-29CDA6AB2F18}"/>
              </a:ext>
            </a:extLst>
          </p:cNvPr>
          <p:cNvSpPr/>
          <p:nvPr/>
        </p:nvSpPr>
        <p:spPr>
          <a:xfrm>
            <a:off x="11447727" y="5129288"/>
            <a:ext cx="76200" cy="1182093"/>
          </a:xfrm>
          <a:prstGeom prst="roundRect">
            <a:avLst>
              <a:gd name="adj" fmla="val 186192"/>
            </a:avLst>
          </a:prstGeom>
          <a:solidFill>
            <a:srgbClr val="84C1FA"/>
          </a:solidFill>
          <a:ln/>
        </p:spPr>
      </p:sp>
      <p:sp>
        <p:nvSpPr>
          <p:cNvPr id="22" name="Text 14">
            <a:extLst>
              <a:ext uri="{FF2B5EF4-FFF2-40B4-BE49-F238E27FC236}">
                <a16:creationId xmlns:a16="http://schemas.microsoft.com/office/drawing/2014/main" id="{71A4A4C1-1385-8DB0-6E88-B156AFDEC29B}"/>
              </a:ext>
            </a:extLst>
          </p:cNvPr>
          <p:cNvSpPr/>
          <p:nvPr/>
        </p:nvSpPr>
        <p:spPr>
          <a:xfrm>
            <a:off x="8786946" y="5203271"/>
            <a:ext cx="2540760" cy="231602"/>
          </a:xfrm>
          <a:prstGeom prst="rect">
            <a:avLst/>
          </a:prstGeom>
          <a:noFill/>
          <a:ln/>
        </p:spPr>
        <p:txBody>
          <a:bodyPr wrap="none" lIns="0" tIns="0" rIns="0" bIns="0" rtlCol="0" anchor="t">
            <a:spAutoFit/>
          </a:bodyPr>
          <a:lstStyle/>
          <a:p>
            <a:pPr algn="r" rtl="1">
              <a:lnSpc>
                <a:spcPts val="1917"/>
              </a:lnSpc>
            </a:pPr>
            <a:r>
              <a:rPr lang="en-US" sz="1542" b="1" dirty="0">
                <a:solidFill>
                  <a:schemeClr val="accent2">
                    <a:lumMod val="75000"/>
                  </a:schemeClr>
                </a:solidFill>
                <a:latin typeface="Alexandria" pitchFamily="2" charset="-78"/>
                <a:ea typeface="Instrument Sans Semi Bold" pitchFamily="34" charset="-122"/>
                <a:cs typeface="Alexandria" pitchFamily="2" charset="-78"/>
              </a:rPr>
              <a:t>التكيّف مع التغيير المستمر</a:t>
            </a:r>
            <a:endParaRPr lang="en-US" sz="1542" b="1" dirty="0">
              <a:solidFill>
                <a:schemeClr val="accent2">
                  <a:lumMod val="75000"/>
                </a:schemeClr>
              </a:solidFill>
              <a:latin typeface="Alexandria" pitchFamily="2" charset="-78"/>
              <a:cs typeface="Alexandria" pitchFamily="2" charset="-78"/>
            </a:endParaRPr>
          </a:p>
        </p:txBody>
      </p:sp>
      <p:sp>
        <p:nvSpPr>
          <p:cNvPr id="24" name="Text 15">
            <a:extLst>
              <a:ext uri="{FF2B5EF4-FFF2-40B4-BE49-F238E27FC236}">
                <a16:creationId xmlns:a16="http://schemas.microsoft.com/office/drawing/2014/main" id="{AF169945-5DC2-FE91-6F73-1B806BDDE7EC}"/>
              </a:ext>
            </a:extLst>
          </p:cNvPr>
          <p:cNvSpPr/>
          <p:nvPr/>
        </p:nvSpPr>
        <p:spPr>
          <a:xfrm>
            <a:off x="4279321" y="5544727"/>
            <a:ext cx="7076960" cy="609911"/>
          </a:xfrm>
          <a:prstGeom prst="rect">
            <a:avLst/>
          </a:prstGeom>
          <a:noFill/>
          <a:ln/>
        </p:spPr>
        <p:txBody>
          <a:bodyPr wrap="square" lIns="0" tIns="0" rIns="0" bIns="0" rtlCol="0" anchor="t">
            <a:spAutoFit/>
          </a:bodyPr>
          <a:lstStyle/>
          <a:p>
            <a:pPr algn="just" rtl="1">
              <a:lnSpc>
                <a:spcPct val="150000"/>
              </a:lnSpc>
            </a:pPr>
            <a:r>
              <a:rPr lang="en-US" dirty="0">
                <a:solidFill>
                  <a:srgbClr val="1E3063"/>
                </a:solidFill>
                <a:latin typeface="Alexandria" pitchFamily="2" charset="-78"/>
                <a:ea typeface="Instrument Sans Medium" pitchFamily="34" charset="-122"/>
                <a:cs typeface="Alexandria" pitchFamily="2" charset="-78"/>
              </a:rPr>
              <a:t>تصميم مناهج مرنة وقابلة للتحديث المستمر تواكب التطورات التكنولوجية المتسارعة، بدلاً من المناهج الجامدة التي تتقادم سريعاً في ظل ثورة المعلومات</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051982208"/>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30541299-BEB4-3C68-9D88-E607A617B16C}"/>
              </a:ext>
            </a:extLst>
          </p:cNvPr>
          <p:cNvSpPr/>
          <p:nvPr/>
        </p:nvSpPr>
        <p:spPr>
          <a:xfrm>
            <a:off x="2476200" y="1283584"/>
            <a:ext cx="9039334"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تعزيز التعاون بين الطلاب باستخدام </a:t>
            </a:r>
            <a:r>
              <a:rPr lang="en-US" sz="2800" b="1" dirty="0" err="1">
                <a:solidFill>
                  <a:srgbClr val="00B0F0"/>
                </a:solidFill>
                <a:latin typeface="Alexandria" pitchFamily="2" charset="-78"/>
                <a:ea typeface="Instrument Sans Semi Bold" pitchFamily="34" charset="-122"/>
                <a:cs typeface="Alexandria" pitchFamily="2" charset="-78"/>
              </a:rPr>
              <a:t>التقنيات</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الرقمية</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9" name="Text 3">
            <a:extLst>
              <a:ext uri="{FF2B5EF4-FFF2-40B4-BE49-F238E27FC236}">
                <a16:creationId xmlns:a16="http://schemas.microsoft.com/office/drawing/2014/main" id="{14CEC74F-B034-0692-C215-B5A5A8AF02D5}"/>
              </a:ext>
            </a:extLst>
          </p:cNvPr>
          <p:cNvSpPr/>
          <p:nvPr/>
        </p:nvSpPr>
        <p:spPr>
          <a:xfrm>
            <a:off x="661492" y="1928262"/>
            <a:ext cx="10940455" cy="562975"/>
          </a:xfrm>
          <a:prstGeom prst="rect">
            <a:avLst/>
          </a:prstGeom>
          <a:noFill/>
          <a:ln/>
        </p:spPr>
        <p:txBody>
          <a:bodyPr wrap="square" lIns="0" tIns="0" rIns="0" bIns="0" rtlCol="0" anchor="t">
            <a:spAutoFit/>
          </a:bodyPr>
          <a:lstStyle/>
          <a:p>
            <a:pPr algn="ctr" rtl="1">
              <a:lnSpc>
                <a:spcPct val="150000"/>
              </a:lnSpc>
            </a:pPr>
            <a:r>
              <a:rPr lang="en-US" sz="1292" dirty="0">
                <a:solidFill>
                  <a:srgbClr val="1E3063"/>
                </a:solidFill>
                <a:latin typeface="Alexandria" pitchFamily="2" charset="-78"/>
                <a:ea typeface="Instrument Sans Medium" pitchFamily="34" charset="-122"/>
                <a:cs typeface="Alexandria" pitchFamily="2" charset="-78"/>
              </a:rPr>
              <a:t>أتاحت المنصات الرقمية فرصاً غير مسبوقة لتعزيز روح التعاون والعمل الجماعي بين الطلاب، متجاوزةً حدود الفصل الدراسي التقليدي لتصل إلى بيئات تعلم مفتوحة وتشاركية.</a:t>
            </a:r>
            <a:endParaRPr lang="en-US" sz="1292" dirty="0">
              <a:latin typeface="Alexandria" pitchFamily="2" charset="-78"/>
              <a:cs typeface="Alexandria" pitchFamily="2" charset="-78"/>
            </a:endParaRPr>
          </a:p>
        </p:txBody>
      </p:sp>
      <p:pic>
        <p:nvPicPr>
          <p:cNvPr id="10" name="Image 0" descr="preencoded.png">
            <a:extLst>
              <a:ext uri="{FF2B5EF4-FFF2-40B4-BE49-F238E27FC236}">
                <a16:creationId xmlns:a16="http://schemas.microsoft.com/office/drawing/2014/main" id="{904C3105-3EBF-8A11-11D5-4F1D74CADB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196189" y="2718809"/>
            <a:ext cx="2021383" cy="1249263"/>
          </a:xfrm>
          <a:prstGeom prst="rect">
            <a:avLst/>
          </a:prstGeom>
        </p:spPr>
      </p:pic>
      <p:sp>
        <p:nvSpPr>
          <p:cNvPr id="11" name="Text 4">
            <a:extLst>
              <a:ext uri="{FF2B5EF4-FFF2-40B4-BE49-F238E27FC236}">
                <a16:creationId xmlns:a16="http://schemas.microsoft.com/office/drawing/2014/main" id="{570DADB9-1B6A-3F4F-2C76-9B37AE84795D}"/>
              </a:ext>
            </a:extLst>
          </p:cNvPr>
          <p:cNvSpPr/>
          <p:nvPr/>
        </p:nvSpPr>
        <p:spPr>
          <a:xfrm>
            <a:off x="9358710" y="4245074"/>
            <a:ext cx="2171799"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التعلم الجماعي عبر الإنترنت</a:t>
            </a:r>
            <a:endParaRPr lang="en-US" sz="1625" b="1" dirty="0">
              <a:solidFill>
                <a:schemeClr val="accent2">
                  <a:lumMod val="75000"/>
                </a:schemeClr>
              </a:solidFill>
              <a:latin typeface="Alexandria" pitchFamily="2" charset="-78"/>
              <a:cs typeface="Alexandria" pitchFamily="2" charset="-78"/>
            </a:endParaRPr>
          </a:p>
        </p:txBody>
      </p:sp>
      <p:sp>
        <p:nvSpPr>
          <p:cNvPr id="12" name="Text 5">
            <a:extLst>
              <a:ext uri="{FF2B5EF4-FFF2-40B4-BE49-F238E27FC236}">
                <a16:creationId xmlns:a16="http://schemas.microsoft.com/office/drawing/2014/main" id="{8B9A6F23-D52D-671C-F734-86E5FF4E273C}"/>
              </a:ext>
            </a:extLst>
          </p:cNvPr>
          <p:cNvSpPr/>
          <p:nvPr/>
        </p:nvSpPr>
        <p:spPr>
          <a:xfrm>
            <a:off x="8328247" y="4602758"/>
            <a:ext cx="3202261" cy="1579407"/>
          </a:xfrm>
          <a:prstGeom prst="rect">
            <a:avLst/>
          </a:prstGeom>
          <a:noFill/>
          <a:ln/>
        </p:spPr>
        <p:txBody>
          <a:bodyPr wrap="square" lIns="0" tIns="0" rIns="0" bIns="0" rtlCol="0" anchor="t">
            <a:spAutoFit/>
          </a:bodyPr>
          <a:lstStyle/>
          <a:p>
            <a:pPr algn="just" rtl="1">
              <a:lnSpc>
                <a:spcPct val="150000"/>
              </a:lnSpc>
            </a:pPr>
            <a:r>
              <a:rPr lang="en-US" dirty="0">
                <a:solidFill>
                  <a:srgbClr val="1E3063"/>
                </a:solidFill>
                <a:latin typeface="Alexandria" pitchFamily="2" charset="-78"/>
                <a:ea typeface="Instrument Sans Medium" pitchFamily="34" charset="-122"/>
                <a:cs typeface="Alexandria" pitchFamily="2" charset="-78"/>
              </a:rPr>
              <a:t>منصات مثل </a:t>
            </a:r>
            <a:r>
              <a:rPr lang="en-US" b="1" dirty="0">
                <a:solidFill>
                  <a:srgbClr val="1E3063"/>
                </a:solidFill>
                <a:latin typeface="Alexandria" pitchFamily="2" charset="-78"/>
                <a:ea typeface="Instrument Sans Medium" pitchFamily="34" charset="-122"/>
                <a:cs typeface="Alexandria" pitchFamily="2" charset="-78"/>
              </a:rPr>
              <a:t>Google Classroom</a:t>
            </a:r>
            <a:r>
              <a:rPr lang="en-US" dirty="0">
                <a:solidFill>
                  <a:srgbClr val="1E3063"/>
                </a:solidFill>
                <a:latin typeface="Alexandria" pitchFamily="2" charset="-78"/>
                <a:ea typeface="Instrument Sans Medium" pitchFamily="34" charset="-122"/>
                <a:cs typeface="Alexandria" pitchFamily="2" charset="-78"/>
              </a:rPr>
              <a:t> و</a:t>
            </a:r>
            <a:r>
              <a:rPr lang="ar-SA" dirty="0">
                <a:solidFill>
                  <a:srgbClr val="1E3063"/>
                </a:solidFill>
                <a:latin typeface="Alexandria" pitchFamily="2" charset="-78"/>
                <a:ea typeface="Instrument Sans Medium" pitchFamily="34" charset="-122"/>
                <a:cs typeface="Alexandria" pitchFamily="2" charset="-78"/>
              </a:rPr>
              <a:t>   </a:t>
            </a:r>
            <a:r>
              <a:rPr lang="en-US" b="1" dirty="0">
                <a:solidFill>
                  <a:srgbClr val="1E3063"/>
                </a:solidFill>
                <a:latin typeface="Alexandria" pitchFamily="2" charset="-78"/>
                <a:ea typeface="Instrument Sans Medium" pitchFamily="34" charset="-122"/>
                <a:cs typeface="Alexandria" pitchFamily="2" charset="-78"/>
              </a:rPr>
              <a:t>Microsoft Teams</a:t>
            </a:r>
            <a:r>
              <a:rPr lang="en-US" dirty="0">
                <a:solidFill>
                  <a:srgbClr val="1E3063"/>
                </a:solidFill>
                <a:latin typeface="Alexandria" pitchFamily="2" charset="-78"/>
                <a:ea typeface="Instrument Sans Medium" pitchFamily="34" charset="-122"/>
                <a:cs typeface="Alexandria" pitchFamily="2" charset="-78"/>
              </a:rPr>
              <a:t> تُتيح للطلاب العمل على مشروعات مشتركة وتبادل المعرفة والأفكار بسلاسة وفاعلية عبر الفضاء الرقمي</a:t>
            </a:r>
            <a:endParaRPr lang="en-US" dirty="0">
              <a:latin typeface="Alexandria" pitchFamily="2" charset="-78"/>
              <a:cs typeface="Alexandria" pitchFamily="2" charset="-78"/>
            </a:endParaRPr>
          </a:p>
        </p:txBody>
      </p:sp>
      <p:pic>
        <p:nvPicPr>
          <p:cNvPr id="13" name="Image 1" descr="preencoded.png">
            <a:extLst>
              <a:ext uri="{FF2B5EF4-FFF2-40B4-BE49-F238E27FC236}">
                <a16:creationId xmlns:a16="http://schemas.microsoft.com/office/drawing/2014/main" id="{DB955424-0560-771B-8958-EA21755A97D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284379" y="2789138"/>
            <a:ext cx="2021383" cy="1249263"/>
          </a:xfrm>
          <a:prstGeom prst="rect">
            <a:avLst/>
          </a:prstGeom>
        </p:spPr>
      </p:pic>
      <p:sp>
        <p:nvSpPr>
          <p:cNvPr id="14" name="Text 6">
            <a:extLst>
              <a:ext uri="{FF2B5EF4-FFF2-40B4-BE49-F238E27FC236}">
                <a16:creationId xmlns:a16="http://schemas.microsoft.com/office/drawing/2014/main" id="{0DDD3AAD-804D-4BD5-9ACB-968112B04562}"/>
              </a:ext>
            </a:extLst>
          </p:cNvPr>
          <p:cNvSpPr/>
          <p:nvPr/>
        </p:nvSpPr>
        <p:spPr>
          <a:xfrm>
            <a:off x="4975715" y="4245074"/>
            <a:ext cx="2862964"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الأنشطة التفاعلية المشتركة</a:t>
            </a:r>
            <a:endParaRPr lang="en-US" sz="1625" b="1" dirty="0">
              <a:solidFill>
                <a:schemeClr val="accent2">
                  <a:lumMod val="75000"/>
                </a:schemeClr>
              </a:solidFill>
              <a:latin typeface="Alexandria" pitchFamily="2" charset="-78"/>
              <a:cs typeface="Alexandria" pitchFamily="2" charset="-78"/>
            </a:endParaRPr>
          </a:p>
        </p:txBody>
      </p:sp>
      <p:sp>
        <p:nvSpPr>
          <p:cNvPr id="15" name="Text 7">
            <a:extLst>
              <a:ext uri="{FF2B5EF4-FFF2-40B4-BE49-F238E27FC236}">
                <a16:creationId xmlns:a16="http://schemas.microsoft.com/office/drawing/2014/main" id="{6B465F66-E819-FB65-8C61-FFA393434377}"/>
              </a:ext>
            </a:extLst>
          </p:cNvPr>
          <p:cNvSpPr/>
          <p:nvPr/>
        </p:nvSpPr>
        <p:spPr>
          <a:xfrm>
            <a:off x="4415975" y="4602758"/>
            <a:ext cx="3422703" cy="1159548"/>
          </a:xfrm>
          <a:prstGeom prst="rect">
            <a:avLst/>
          </a:prstGeom>
          <a:noFill/>
          <a:ln/>
        </p:spPr>
        <p:txBody>
          <a:bodyPr wrap="square" lIns="0" tIns="0" rIns="0" bIns="0" rtlCol="0" anchor="t">
            <a:spAutoFit/>
          </a:bodyPr>
          <a:lstStyle/>
          <a:p>
            <a:pPr algn="just" rtl="1">
              <a:lnSpc>
                <a:spcPct val="150000"/>
              </a:lnSpc>
            </a:pPr>
            <a:r>
              <a:rPr lang="en-US" sz="1292" dirty="0">
                <a:solidFill>
                  <a:srgbClr val="1E3063"/>
                </a:solidFill>
                <a:latin typeface="Alexandria" pitchFamily="2" charset="-78"/>
                <a:ea typeface="Instrument Sans Medium" pitchFamily="34" charset="-122"/>
                <a:cs typeface="Alexandria" pitchFamily="2" charset="-78"/>
              </a:rPr>
              <a:t>توظيف الأدوات الرقمية التفاعلية في المناقشات الجماعية وجلسات حل المشكلات، مما يُنمّي مهارات العمل الجماعي والتواصل الفعّال التي يطلبها سوق العمل</a:t>
            </a:r>
            <a:endParaRPr lang="en-US" sz="1292" dirty="0">
              <a:latin typeface="Alexandria" pitchFamily="2" charset="-78"/>
              <a:cs typeface="Alexandria" pitchFamily="2" charset="-78"/>
            </a:endParaRPr>
          </a:p>
        </p:txBody>
      </p:sp>
      <p:pic>
        <p:nvPicPr>
          <p:cNvPr id="16" name="Image 2" descr="preencoded.png">
            <a:extLst>
              <a:ext uri="{FF2B5EF4-FFF2-40B4-BE49-F238E27FC236}">
                <a16:creationId xmlns:a16="http://schemas.microsoft.com/office/drawing/2014/main" id="{5E3EB01A-00B5-FE57-17C9-26E5025AD23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47275" y="2798291"/>
            <a:ext cx="2021383" cy="1249263"/>
          </a:xfrm>
          <a:prstGeom prst="rect">
            <a:avLst/>
          </a:prstGeom>
        </p:spPr>
      </p:pic>
      <p:sp>
        <p:nvSpPr>
          <p:cNvPr id="17" name="Text 8">
            <a:extLst>
              <a:ext uri="{FF2B5EF4-FFF2-40B4-BE49-F238E27FC236}">
                <a16:creationId xmlns:a16="http://schemas.microsoft.com/office/drawing/2014/main" id="{6DBE7E77-72E1-4B12-7CFA-A1C3CE79C312}"/>
              </a:ext>
            </a:extLst>
          </p:cNvPr>
          <p:cNvSpPr/>
          <p:nvPr/>
        </p:nvSpPr>
        <p:spPr>
          <a:xfrm>
            <a:off x="1498588" y="4245074"/>
            <a:ext cx="2648161"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بناء مجتمعات تعلم رقمية</a:t>
            </a:r>
            <a:endParaRPr lang="en-US" sz="1625" b="1" dirty="0">
              <a:solidFill>
                <a:schemeClr val="accent2">
                  <a:lumMod val="75000"/>
                </a:schemeClr>
              </a:solidFill>
              <a:latin typeface="Alexandria" pitchFamily="2" charset="-78"/>
              <a:cs typeface="Alexandria" pitchFamily="2" charset="-78"/>
            </a:endParaRPr>
          </a:p>
        </p:txBody>
      </p:sp>
      <p:sp>
        <p:nvSpPr>
          <p:cNvPr id="19" name="Text 9">
            <a:extLst>
              <a:ext uri="{FF2B5EF4-FFF2-40B4-BE49-F238E27FC236}">
                <a16:creationId xmlns:a16="http://schemas.microsoft.com/office/drawing/2014/main" id="{1FF49586-8757-736E-A7E8-F286AE8D17DF}"/>
              </a:ext>
            </a:extLst>
          </p:cNvPr>
          <p:cNvSpPr/>
          <p:nvPr/>
        </p:nvSpPr>
        <p:spPr>
          <a:xfrm>
            <a:off x="661492" y="4602758"/>
            <a:ext cx="3485257" cy="861261"/>
          </a:xfrm>
          <a:prstGeom prst="rect">
            <a:avLst/>
          </a:prstGeom>
          <a:noFill/>
          <a:ln/>
        </p:spPr>
        <p:txBody>
          <a:bodyPr wrap="square" lIns="0" tIns="0" rIns="0" bIns="0" rtlCol="0" anchor="t">
            <a:spAutoFit/>
          </a:bodyPr>
          <a:lstStyle/>
          <a:p>
            <a:pPr algn="just" rtl="1">
              <a:lnSpc>
                <a:spcPct val="150000"/>
              </a:lnSpc>
            </a:pPr>
            <a:r>
              <a:rPr lang="en-US" sz="1292" dirty="0">
                <a:solidFill>
                  <a:srgbClr val="1E3063"/>
                </a:solidFill>
                <a:latin typeface="Alexandria" pitchFamily="2" charset="-78"/>
                <a:ea typeface="Instrument Sans Medium" pitchFamily="34" charset="-122"/>
                <a:cs typeface="Alexandria" pitchFamily="2" charset="-78"/>
              </a:rPr>
              <a:t>إنشاء بيئات تعلم افتراضية تتجاوز الفصل الدراسي لتشمل مجتمعات متنوعة من المتعلمين، تُعزز التعاون وتبادل الخبرات على نطاق أوسع</a:t>
            </a:r>
            <a:endParaRPr lang="en-US" sz="1292" dirty="0">
              <a:latin typeface="Alexandria" pitchFamily="2" charset="-78"/>
              <a:cs typeface="Alexandria" pitchFamily="2" charset="-78"/>
            </a:endParaRPr>
          </a:p>
        </p:txBody>
      </p:sp>
      <p:cxnSp>
        <p:nvCxnSpPr>
          <p:cNvPr id="3" name="Straight Connector 2">
            <a:extLst>
              <a:ext uri="{FF2B5EF4-FFF2-40B4-BE49-F238E27FC236}">
                <a16:creationId xmlns:a16="http://schemas.microsoft.com/office/drawing/2014/main" id="{622913DC-00E5-57EC-F735-2203753BFE32}"/>
              </a:ext>
            </a:extLst>
          </p:cNvPr>
          <p:cNvCxnSpPr/>
          <p:nvPr/>
        </p:nvCxnSpPr>
        <p:spPr>
          <a:xfrm>
            <a:off x="4289625" y="3861048"/>
            <a:ext cx="0" cy="216024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D60CD45-A097-74C4-6096-D1C182884360}"/>
              </a:ext>
            </a:extLst>
          </p:cNvPr>
          <p:cNvCxnSpPr/>
          <p:nvPr/>
        </p:nvCxnSpPr>
        <p:spPr>
          <a:xfrm>
            <a:off x="8040216" y="3794482"/>
            <a:ext cx="0" cy="216024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2410945"/>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726765" y="349841"/>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44E80CA5-CCF8-4DAF-4976-5466907CCDC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918279" y="1227956"/>
            <a:ext cx="3817168" cy="5083425"/>
          </a:xfrm>
          <a:prstGeom prst="rect">
            <a:avLst/>
          </a:prstGeom>
        </p:spPr>
      </p:pic>
      <p:sp>
        <p:nvSpPr>
          <p:cNvPr id="9" name="Text 2">
            <a:extLst>
              <a:ext uri="{FF2B5EF4-FFF2-40B4-BE49-F238E27FC236}">
                <a16:creationId xmlns:a16="http://schemas.microsoft.com/office/drawing/2014/main" id="{C78AAE56-D3D6-4049-EBC6-16C2916E923E}"/>
              </a:ext>
            </a:extLst>
          </p:cNvPr>
          <p:cNvSpPr/>
          <p:nvPr/>
        </p:nvSpPr>
        <p:spPr>
          <a:xfrm>
            <a:off x="3126316" y="473640"/>
            <a:ext cx="6904134"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قياس فعالية التحول الرقمي في التعليم</a:t>
            </a:r>
            <a:endParaRPr lang="en-US" sz="2800" b="1" dirty="0">
              <a:solidFill>
                <a:srgbClr val="00B0F0"/>
              </a:solidFill>
              <a:latin typeface="Alexandria" pitchFamily="2" charset="-78"/>
              <a:cs typeface="Alexandria" pitchFamily="2" charset="-78"/>
            </a:endParaRPr>
          </a:p>
        </p:txBody>
      </p:sp>
      <p:sp>
        <p:nvSpPr>
          <p:cNvPr id="10" name="Text 3">
            <a:extLst>
              <a:ext uri="{FF2B5EF4-FFF2-40B4-BE49-F238E27FC236}">
                <a16:creationId xmlns:a16="http://schemas.microsoft.com/office/drawing/2014/main" id="{702478D3-D4D3-8EFC-3280-D24D18A886EE}"/>
              </a:ext>
            </a:extLst>
          </p:cNvPr>
          <p:cNvSpPr/>
          <p:nvPr/>
        </p:nvSpPr>
        <p:spPr>
          <a:xfrm>
            <a:off x="661492" y="1331010"/>
            <a:ext cx="7071883" cy="609911"/>
          </a:xfrm>
          <a:prstGeom prst="rect">
            <a:avLst/>
          </a:prstGeom>
          <a:noFill/>
          <a:ln/>
        </p:spPr>
        <p:txBody>
          <a:bodyPr wrap="square" lIns="0" tIns="0" rIns="0" bIns="0" rtlCol="0" anchor="t">
            <a:spAutoFit/>
          </a:bodyPr>
          <a:lstStyle/>
          <a:p>
            <a:pPr algn="r" rtl="1">
              <a:lnSpc>
                <a:spcPct val="150000"/>
              </a:lnSpc>
            </a:pPr>
            <a:r>
              <a:rPr lang="en-US" dirty="0">
                <a:solidFill>
                  <a:srgbClr val="1E3063"/>
                </a:solidFill>
                <a:latin typeface="Alexandria" pitchFamily="2" charset="-78"/>
                <a:ea typeface="Instrument Sans Medium" pitchFamily="34" charset="-122"/>
                <a:cs typeface="Alexandria" pitchFamily="2" charset="-78"/>
              </a:rPr>
              <a:t>التحول الرقمي الناجح لا يُقاس بعدد الأجهزة أو التطبيقات المُستخدمة، بل بالأثر الفعلي الملموس على جودة التعلم وتجربة كل من الطالب والمعلم داخل المؤسسة التعليمية.</a:t>
            </a:r>
            <a:endParaRPr lang="en-US" dirty="0">
              <a:latin typeface="Alexandria" pitchFamily="2" charset="-78"/>
              <a:cs typeface="Alexandria" pitchFamily="2" charset="-78"/>
            </a:endParaRPr>
          </a:p>
        </p:txBody>
      </p:sp>
      <p:sp>
        <p:nvSpPr>
          <p:cNvPr id="11" name="Text 4">
            <a:extLst>
              <a:ext uri="{FF2B5EF4-FFF2-40B4-BE49-F238E27FC236}">
                <a16:creationId xmlns:a16="http://schemas.microsoft.com/office/drawing/2014/main" id="{4F0EB95F-F091-8F0D-DAAC-7E6056BED18C}"/>
              </a:ext>
            </a:extLst>
          </p:cNvPr>
          <p:cNvSpPr/>
          <p:nvPr/>
        </p:nvSpPr>
        <p:spPr>
          <a:xfrm>
            <a:off x="1480926" y="2826430"/>
            <a:ext cx="2561600"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مؤشرات التقييم المستمر</a:t>
            </a:r>
            <a:endParaRPr lang="en-US" sz="1625" b="1" dirty="0">
              <a:solidFill>
                <a:schemeClr val="accent2">
                  <a:lumMod val="75000"/>
                </a:schemeClr>
              </a:solidFill>
              <a:latin typeface="Alexandria" pitchFamily="2" charset="-78"/>
              <a:cs typeface="Alexandria" pitchFamily="2" charset="-78"/>
            </a:endParaRPr>
          </a:p>
        </p:txBody>
      </p:sp>
      <p:sp>
        <p:nvSpPr>
          <p:cNvPr id="12" name="Text 5">
            <a:extLst>
              <a:ext uri="{FF2B5EF4-FFF2-40B4-BE49-F238E27FC236}">
                <a16:creationId xmlns:a16="http://schemas.microsoft.com/office/drawing/2014/main" id="{8AA46052-1BE4-F5D6-A91A-7CDCBF09797F}"/>
              </a:ext>
            </a:extLst>
          </p:cNvPr>
          <p:cNvSpPr/>
          <p:nvPr/>
        </p:nvSpPr>
        <p:spPr>
          <a:xfrm>
            <a:off x="845981" y="3309552"/>
            <a:ext cx="3381034" cy="1929952"/>
          </a:xfrm>
          <a:prstGeom prst="rect">
            <a:avLst/>
          </a:prstGeom>
          <a:noFill/>
          <a:ln/>
        </p:spPr>
        <p:txBody>
          <a:bodyPr wrap="square" lIns="0" tIns="0" rIns="0" bIns="0" rtlCol="0" anchor="t">
            <a:spAutoFit/>
          </a:bodyPr>
          <a:lstStyle/>
          <a:p>
            <a:pPr marL="285739" indent="-285739" algn="r" rtl="1">
              <a:lnSpc>
                <a:spcPct val="200000"/>
              </a:lnSpc>
              <a:buSzPct val="100000"/>
              <a:buChar char="•"/>
            </a:pPr>
            <a:r>
              <a:rPr lang="en-US" sz="1292" dirty="0">
                <a:solidFill>
                  <a:srgbClr val="1E3063"/>
                </a:solidFill>
                <a:latin typeface="Alexandria" pitchFamily="2" charset="-78"/>
                <a:ea typeface="Instrument Sans Medium" pitchFamily="34" charset="-122"/>
                <a:cs typeface="Alexandria" pitchFamily="2" charset="-78"/>
              </a:rPr>
              <a:t>أداء الطلاب الأكاديمي ومعدلات التحصيل</a:t>
            </a:r>
            <a:endParaRPr lang="en-US" sz="1292" dirty="0">
              <a:latin typeface="Alexandria" pitchFamily="2" charset="-78"/>
              <a:cs typeface="Alexandria" pitchFamily="2" charset="-78"/>
            </a:endParaRPr>
          </a:p>
          <a:p>
            <a:pPr marL="285739" indent="-285739" algn="r" rtl="1">
              <a:lnSpc>
                <a:spcPct val="200000"/>
              </a:lnSpc>
              <a:buSzPct val="100000"/>
              <a:buChar char="•"/>
            </a:pPr>
            <a:r>
              <a:rPr lang="en-US" sz="1292" dirty="0">
                <a:solidFill>
                  <a:srgbClr val="1E3063"/>
                </a:solidFill>
                <a:latin typeface="Alexandria" pitchFamily="2" charset="-78"/>
                <a:ea typeface="Instrument Sans Medium" pitchFamily="34" charset="-122"/>
                <a:cs typeface="Alexandria" pitchFamily="2" charset="-78"/>
              </a:rPr>
              <a:t>مستوى التفاعل والمشاركة الصفية</a:t>
            </a:r>
            <a:endParaRPr lang="en-US" sz="1292" dirty="0">
              <a:latin typeface="Alexandria" pitchFamily="2" charset="-78"/>
              <a:cs typeface="Alexandria" pitchFamily="2" charset="-78"/>
            </a:endParaRPr>
          </a:p>
          <a:p>
            <a:pPr marL="285739" indent="-285739" algn="r" rtl="1">
              <a:lnSpc>
                <a:spcPct val="200000"/>
              </a:lnSpc>
              <a:buSzPct val="100000"/>
              <a:buChar char="•"/>
            </a:pPr>
            <a:r>
              <a:rPr lang="en-US" sz="1292" dirty="0">
                <a:solidFill>
                  <a:srgbClr val="1E3063"/>
                </a:solidFill>
                <a:latin typeface="Alexandria" pitchFamily="2" charset="-78"/>
                <a:ea typeface="Instrument Sans Medium" pitchFamily="34" charset="-122"/>
                <a:cs typeface="Alexandria" pitchFamily="2" charset="-78"/>
              </a:rPr>
              <a:t>رضا المعلمين عن الأدوات الرقمية</a:t>
            </a:r>
            <a:endParaRPr lang="en-US" sz="1292" dirty="0">
              <a:latin typeface="Alexandria" pitchFamily="2" charset="-78"/>
              <a:cs typeface="Alexandria" pitchFamily="2" charset="-78"/>
            </a:endParaRPr>
          </a:p>
          <a:p>
            <a:pPr marL="285739" indent="-285739" algn="r" rtl="1">
              <a:lnSpc>
                <a:spcPct val="200000"/>
              </a:lnSpc>
              <a:buSzPct val="100000"/>
              <a:buChar char="•"/>
            </a:pPr>
            <a:r>
              <a:rPr lang="en-US" sz="1292" dirty="0">
                <a:solidFill>
                  <a:srgbClr val="1E3063"/>
                </a:solidFill>
                <a:latin typeface="Alexandria" pitchFamily="2" charset="-78"/>
                <a:ea typeface="Instrument Sans Medium" pitchFamily="34" charset="-122"/>
                <a:cs typeface="Alexandria" pitchFamily="2" charset="-78"/>
              </a:rPr>
              <a:t>معدلات الحضور والانتظام</a:t>
            </a:r>
            <a:endParaRPr lang="en-US" sz="1292" dirty="0">
              <a:latin typeface="Alexandria" pitchFamily="2" charset="-78"/>
              <a:cs typeface="Alexandria" pitchFamily="2" charset="-78"/>
            </a:endParaRPr>
          </a:p>
          <a:p>
            <a:pPr marL="285739" indent="-285739" algn="r" rtl="1">
              <a:lnSpc>
                <a:spcPct val="200000"/>
              </a:lnSpc>
              <a:buSzPct val="100000"/>
              <a:buChar char="•"/>
            </a:pPr>
            <a:r>
              <a:rPr lang="en-US" sz="1292" dirty="0">
                <a:solidFill>
                  <a:srgbClr val="1E3063"/>
                </a:solidFill>
                <a:latin typeface="Alexandria" pitchFamily="2" charset="-78"/>
                <a:ea typeface="Instrument Sans Medium" pitchFamily="34" charset="-122"/>
                <a:cs typeface="Alexandria" pitchFamily="2" charset="-78"/>
              </a:rPr>
              <a:t>تحسّن مخرجات التعلم على المدى البعيد</a:t>
            </a:r>
            <a:endParaRPr lang="en-US" sz="1292" dirty="0">
              <a:latin typeface="Alexandria" pitchFamily="2" charset="-78"/>
              <a:cs typeface="Alexandria" pitchFamily="2" charset="-78"/>
            </a:endParaRPr>
          </a:p>
        </p:txBody>
      </p:sp>
      <p:sp>
        <p:nvSpPr>
          <p:cNvPr id="13" name="Shape 6">
            <a:extLst>
              <a:ext uri="{FF2B5EF4-FFF2-40B4-BE49-F238E27FC236}">
                <a16:creationId xmlns:a16="http://schemas.microsoft.com/office/drawing/2014/main" id="{7FF38164-D882-A90E-3818-4DF7F1DD6826}"/>
              </a:ext>
            </a:extLst>
          </p:cNvPr>
          <p:cNvSpPr/>
          <p:nvPr/>
        </p:nvSpPr>
        <p:spPr>
          <a:xfrm>
            <a:off x="4623339" y="2465359"/>
            <a:ext cx="3184922" cy="3516114"/>
          </a:xfrm>
          <a:prstGeom prst="roundRect">
            <a:avLst>
              <a:gd name="adj" fmla="val 7478"/>
            </a:avLst>
          </a:prstGeom>
          <a:solidFill>
            <a:srgbClr val="84C1FA"/>
          </a:solidFill>
          <a:ln/>
        </p:spPr>
        <p:txBody>
          <a:bodyPr>
            <a:spAutoFit/>
          </a:bodyPr>
          <a:lstStyle/>
          <a:p>
            <a:endParaRPr lang="en-US"/>
          </a:p>
        </p:txBody>
      </p:sp>
      <p:sp>
        <p:nvSpPr>
          <p:cNvPr id="14" name="Text 7">
            <a:extLst>
              <a:ext uri="{FF2B5EF4-FFF2-40B4-BE49-F238E27FC236}">
                <a16:creationId xmlns:a16="http://schemas.microsoft.com/office/drawing/2014/main" id="{36AD3A7F-CF4F-BF91-0115-61A40ED9073D}"/>
              </a:ext>
            </a:extLst>
          </p:cNvPr>
          <p:cNvSpPr/>
          <p:nvPr/>
        </p:nvSpPr>
        <p:spPr>
          <a:xfrm>
            <a:off x="5328226" y="2630658"/>
            <a:ext cx="2314737"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التغذية الراجعة الفعّالة</a:t>
            </a:r>
            <a:endParaRPr lang="en-US" sz="1625" b="1" dirty="0">
              <a:solidFill>
                <a:schemeClr val="accent2">
                  <a:lumMod val="75000"/>
                </a:schemeClr>
              </a:solidFill>
              <a:latin typeface="Alexandria" pitchFamily="2" charset="-78"/>
              <a:cs typeface="Alexandria" pitchFamily="2" charset="-78"/>
            </a:endParaRPr>
          </a:p>
        </p:txBody>
      </p:sp>
      <p:sp>
        <p:nvSpPr>
          <p:cNvPr id="15" name="Text 8">
            <a:extLst>
              <a:ext uri="{FF2B5EF4-FFF2-40B4-BE49-F238E27FC236}">
                <a16:creationId xmlns:a16="http://schemas.microsoft.com/office/drawing/2014/main" id="{A2E2422D-DEB0-02D6-A6B8-3C95CFB503DA}"/>
              </a:ext>
            </a:extLst>
          </p:cNvPr>
          <p:cNvSpPr/>
          <p:nvPr/>
        </p:nvSpPr>
        <p:spPr>
          <a:xfrm>
            <a:off x="4788638" y="3054421"/>
            <a:ext cx="2854325" cy="1457835"/>
          </a:xfrm>
          <a:prstGeom prst="rect">
            <a:avLst/>
          </a:prstGeom>
          <a:noFill/>
          <a:ln/>
        </p:spPr>
        <p:txBody>
          <a:bodyPr wrap="square" lIns="0" tIns="0" rIns="0" bIns="0" rtlCol="0" anchor="t">
            <a:spAutoFit/>
          </a:bodyPr>
          <a:lstStyle/>
          <a:p>
            <a:pPr algn="just" rtl="1">
              <a:lnSpc>
                <a:spcPct val="150000"/>
              </a:lnSpc>
            </a:pPr>
            <a:r>
              <a:rPr lang="en-US" sz="1292" dirty="0">
                <a:solidFill>
                  <a:srgbClr val="1E3063"/>
                </a:solidFill>
                <a:latin typeface="Alexandria" pitchFamily="2" charset="-78"/>
                <a:ea typeface="Instrument Sans Medium" pitchFamily="34" charset="-122"/>
                <a:cs typeface="Alexandria" pitchFamily="2" charset="-78"/>
              </a:rPr>
              <a:t>جمع ملاحظات الطلاب والمعلمين بصورة منتظمة ومنهجية حول تجربتهم مع الأدوات الرقمية، وتحليل هذه البيانات لاتخاذ قرارات تحسينية مستنيرة تضمن استمرار التطوير والتجويد.</a:t>
            </a:r>
            <a:endParaRPr lang="en-US" sz="1292" dirty="0">
              <a:latin typeface="Alexandria" pitchFamily="2" charset="-78"/>
              <a:cs typeface="Alexandria" pitchFamily="2" charset="-78"/>
            </a:endParaRPr>
          </a:p>
        </p:txBody>
      </p:sp>
      <p:sp>
        <p:nvSpPr>
          <p:cNvPr id="16" name="Shape 9">
            <a:extLst>
              <a:ext uri="{FF2B5EF4-FFF2-40B4-BE49-F238E27FC236}">
                <a16:creationId xmlns:a16="http://schemas.microsoft.com/office/drawing/2014/main" id="{62495E41-EEE8-1C2A-8AC1-AEBCD6E128E6}"/>
              </a:ext>
            </a:extLst>
          </p:cNvPr>
          <p:cNvSpPr/>
          <p:nvPr/>
        </p:nvSpPr>
        <p:spPr>
          <a:xfrm>
            <a:off x="4788638" y="4563538"/>
            <a:ext cx="2854325" cy="1231900"/>
          </a:xfrm>
          <a:prstGeom prst="roundRect">
            <a:avLst>
              <a:gd name="adj" fmla="val 12083"/>
            </a:avLst>
          </a:prstGeom>
          <a:solidFill>
            <a:srgbClr val="B6FCB8"/>
          </a:solidFill>
          <a:ln/>
        </p:spPr>
        <p:txBody>
          <a:bodyPr>
            <a:spAutoFit/>
          </a:bodyPr>
          <a:lstStyle/>
          <a:p>
            <a:endParaRPr lang="en-US"/>
          </a:p>
        </p:txBody>
      </p:sp>
      <p:sp>
        <p:nvSpPr>
          <p:cNvPr id="19" name="Text 10">
            <a:extLst>
              <a:ext uri="{FF2B5EF4-FFF2-40B4-BE49-F238E27FC236}">
                <a16:creationId xmlns:a16="http://schemas.microsoft.com/office/drawing/2014/main" id="{09144106-84F8-96D8-ECB4-00F3ABB19A77}"/>
              </a:ext>
            </a:extLst>
          </p:cNvPr>
          <p:cNvSpPr/>
          <p:nvPr/>
        </p:nvSpPr>
        <p:spPr>
          <a:xfrm>
            <a:off x="4943872" y="4765766"/>
            <a:ext cx="2592287" cy="861261"/>
          </a:xfrm>
          <a:prstGeom prst="rect">
            <a:avLst/>
          </a:prstGeom>
          <a:noFill/>
          <a:ln/>
        </p:spPr>
        <p:txBody>
          <a:bodyPr wrap="square" lIns="0" tIns="0" rIns="0" bIns="0" rtlCol="0" anchor="t">
            <a:spAutoFit/>
          </a:bodyPr>
          <a:lstStyle/>
          <a:p>
            <a:pPr algn="just" rtl="1">
              <a:lnSpc>
                <a:spcPct val="150000"/>
              </a:lnSpc>
            </a:pPr>
            <a:r>
              <a:rPr lang="en-US" sz="1292" dirty="0">
                <a:latin typeface="Alexandria" pitchFamily="2" charset="-78"/>
                <a:ea typeface="Instrument Sans Medium" pitchFamily="34" charset="-122"/>
                <a:cs typeface="Alexandria" pitchFamily="2" charset="-78"/>
              </a:rPr>
              <a:t>المؤسسات التي تعتمد التقييم الدوري تُحقق نتائج أفضل بنسبة تصل إلى 40%</a:t>
            </a:r>
            <a:endParaRPr lang="en-US" sz="1292" dirty="0">
              <a:latin typeface="Alexandria" pitchFamily="2" charset="-78"/>
              <a:cs typeface="Alexandria" pitchFamily="2" charset="-78"/>
            </a:endParaRPr>
          </a:p>
        </p:txBody>
      </p:sp>
    </p:spTree>
    <p:extLst>
      <p:ext uri="{BB962C8B-B14F-4D97-AF65-F5344CB8AC3E}">
        <p14:creationId xmlns:p14="http://schemas.microsoft.com/office/powerpoint/2010/main" val="3810010618"/>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726765" y="314304"/>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B6B05D9B-4C79-ADD3-A754-AC73AF99E579}"/>
              </a:ext>
            </a:extLst>
          </p:cNvPr>
          <p:cNvSpPr/>
          <p:nvPr/>
        </p:nvSpPr>
        <p:spPr>
          <a:xfrm>
            <a:off x="2693277" y="440698"/>
            <a:ext cx="7798610"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تدريب طلاب المستقبل على المهارات الرقمية</a:t>
            </a:r>
            <a:endParaRPr lang="en-US" sz="2800" b="1" dirty="0">
              <a:solidFill>
                <a:srgbClr val="00B0F0"/>
              </a:solidFill>
              <a:latin typeface="Alexandria" pitchFamily="2" charset="-78"/>
              <a:cs typeface="Alexandria" pitchFamily="2" charset="-78"/>
            </a:endParaRPr>
          </a:p>
        </p:txBody>
      </p:sp>
      <p:sp>
        <p:nvSpPr>
          <p:cNvPr id="9" name="Text 3">
            <a:extLst>
              <a:ext uri="{FF2B5EF4-FFF2-40B4-BE49-F238E27FC236}">
                <a16:creationId xmlns:a16="http://schemas.microsoft.com/office/drawing/2014/main" id="{9D6A6841-686B-1AF9-E857-823390F1986E}"/>
              </a:ext>
            </a:extLst>
          </p:cNvPr>
          <p:cNvSpPr/>
          <p:nvPr/>
        </p:nvSpPr>
        <p:spPr>
          <a:xfrm>
            <a:off x="732929" y="1363405"/>
            <a:ext cx="10869018" cy="696986"/>
          </a:xfrm>
          <a:prstGeom prst="rect">
            <a:avLst/>
          </a:prstGeom>
          <a:noFill/>
          <a:ln/>
        </p:spPr>
        <p:txBody>
          <a:bodyPr wrap="square" lIns="0" tIns="0" rIns="0" bIns="0" rtlCol="0" anchor="t">
            <a:spAutoFit/>
          </a:bodyPr>
          <a:lstStyle/>
          <a:p>
            <a:pPr algn="ctr" rtl="1">
              <a:lnSpc>
                <a:spcPct val="150000"/>
              </a:lnSpc>
            </a:pPr>
            <a:r>
              <a:rPr lang="en-US" sz="1600" dirty="0">
                <a:solidFill>
                  <a:srgbClr val="1E3063"/>
                </a:solidFill>
                <a:latin typeface="Alexandria" pitchFamily="2" charset="-78"/>
                <a:ea typeface="Instrument Sans Medium" pitchFamily="34" charset="-122"/>
                <a:cs typeface="Alexandria" pitchFamily="2" charset="-78"/>
              </a:rPr>
              <a:t>في عالم تتسارع فيه وتيرة التحول الرقمي، لم يعد إتقان المهارات الرقمية رفاهية بل ضرورة حتمية. المؤسسات التعليمية مدعوّة اليوم لإعداد جيل قادر على الإبداع والتكيّف في بيئات عمل لم تُخلق بعد.</a:t>
            </a:r>
            <a:endParaRPr lang="en-US" sz="1600" dirty="0">
              <a:latin typeface="Alexandria" pitchFamily="2" charset="-78"/>
              <a:cs typeface="Alexandria" pitchFamily="2" charset="-78"/>
            </a:endParaRPr>
          </a:p>
        </p:txBody>
      </p:sp>
      <p:sp>
        <p:nvSpPr>
          <p:cNvPr id="10" name="Shape 4">
            <a:extLst>
              <a:ext uri="{FF2B5EF4-FFF2-40B4-BE49-F238E27FC236}">
                <a16:creationId xmlns:a16="http://schemas.microsoft.com/office/drawing/2014/main" id="{5FDF1476-CAC4-1E27-458D-E30F1E0D6594}"/>
              </a:ext>
            </a:extLst>
          </p:cNvPr>
          <p:cNvSpPr/>
          <p:nvPr/>
        </p:nvSpPr>
        <p:spPr>
          <a:xfrm>
            <a:off x="6178749" y="2943473"/>
            <a:ext cx="5103713" cy="165298"/>
          </a:xfrm>
          <a:prstGeom prst="roundRect">
            <a:avLst>
              <a:gd name="adj" fmla="val 90053"/>
            </a:avLst>
          </a:prstGeom>
          <a:solidFill>
            <a:srgbClr val="CEE6FD"/>
          </a:solidFill>
          <a:ln/>
        </p:spPr>
      </p:sp>
      <p:sp>
        <p:nvSpPr>
          <p:cNvPr id="11" name="Shape 5">
            <a:extLst>
              <a:ext uri="{FF2B5EF4-FFF2-40B4-BE49-F238E27FC236}">
                <a16:creationId xmlns:a16="http://schemas.microsoft.com/office/drawing/2014/main" id="{50F54276-80A8-6DF5-AE46-807652DC41A3}"/>
              </a:ext>
            </a:extLst>
          </p:cNvPr>
          <p:cNvSpPr/>
          <p:nvPr/>
        </p:nvSpPr>
        <p:spPr>
          <a:xfrm>
            <a:off x="11034416" y="2778075"/>
            <a:ext cx="496094" cy="496094"/>
          </a:xfrm>
          <a:prstGeom prst="roundRect">
            <a:avLst>
              <a:gd name="adj" fmla="val 76800"/>
            </a:avLst>
          </a:prstGeom>
          <a:solidFill>
            <a:srgbClr val="CEE6FD"/>
          </a:solidFill>
          <a:ln/>
        </p:spPr>
      </p:sp>
      <p:sp>
        <p:nvSpPr>
          <p:cNvPr id="13" name="Text 6">
            <a:extLst>
              <a:ext uri="{FF2B5EF4-FFF2-40B4-BE49-F238E27FC236}">
                <a16:creationId xmlns:a16="http://schemas.microsoft.com/office/drawing/2014/main" id="{255EC91E-BE4E-666D-A0D6-CA40262019FE}"/>
              </a:ext>
            </a:extLst>
          </p:cNvPr>
          <p:cNvSpPr/>
          <p:nvPr/>
        </p:nvSpPr>
        <p:spPr>
          <a:xfrm>
            <a:off x="9273481" y="3439467"/>
            <a:ext cx="2091730"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البرمجة والتفكير الخوارزمي</a:t>
            </a:r>
            <a:endParaRPr lang="en-US" sz="1625" b="1" dirty="0">
              <a:solidFill>
                <a:schemeClr val="accent2">
                  <a:lumMod val="75000"/>
                </a:schemeClr>
              </a:solidFill>
              <a:latin typeface="Alexandria" pitchFamily="2" charset="-78"/>
              <a:cs typeface="Alexandria" pitchFamily="2" charset="-78"/>
            </a:endParaRPr>
          </a:p>
        </p:txBody>
      </p:sp>
      <p:sp>
        <p:nvSpPr>
          <p:cNvPr id="14" name="Text 7">
            <a:extLst>
              <a:ext uri="{FF2B5EF4-FFF2-40B4-BE49-F238E27FC236}">
                <a16:creationId xmlns:a16="http://schemas.microsoft.com/office/drawing/2014/main" id="{899C2B75-6FE6-DEC0-F95C-EA58422FCF8F}"/>
              </a:ext>
            </a:extLst>
          </p:cNvPr>
          <p:cNvSpPr/>
          <p:nvPr/>
        </p:nvSpPr>
        <p:spPr>
          <a:xfrm>
            <a:off x="6343948" y="3797151"/>
            <a:ext cx="5021263" cy="529233"/>
          </a:xfrm>
          <a:prstGeom prst="rect">
            <a:avLst/>
          </a:prstGeom>
          <a:noFill/>
          <a:ln/>
        </p:spPr>
        <p:txBody>
          <a:bodyPr wrap="square" lIns="0" tIns="0" rIns="0" bIns="0" rtlCol="0" anchor="t"/>
          <a:lstStyle/>
          <a:p>
            <a:pPr algn="r" rtl="1">
              <a:lnSpc>
                <a:spcPct val="150000"/>
              </a:lnSpc>
            </a:pPr>
            <a:r>
              <a:rPr lang="en-US" sz="1600" dirty="0">
                <a:solidFill>
                  <a:srgbClr val="1E3063"/>
                </a:solidFill>
                <a:latin typeface="Alexandria" pitchFamily="2" charset="-78"/>
                <a:ea typeface="Instrument Sans Medium" pitchFamily="34" charset="-122"/>
                <a:cs typeface="Alexandria" pitchFamily="2" charset="-78"/>
              </a:rPr>
              <a:t>تعليم أساسيات البرمجة وتطوير التفكير الخوارزمي منذ المراحل الدراسية المبكرة كلغة عصرية لا غنى عنها</a:t>
            </a:r>
            <a:endParaRPr lang="en-US" sz="1600" dirty="0">
              <a:latin typeface="Alexandria" pitchFamily="2" charset="-78"/>
              <a:cs typeface="Alexandria" pitchFamily="2" charset="-78"/>
            </a:endParaRPr>
          </a:p>
        </p:txBody>
      </p:sp>
      <p:sp>
        <p:nvSpPr>
          <p:cNvPr id="15" name="Shape 8">
            <a:extLst>
              <a:ext uri="{FF2B5EF4-FFF2-40B4-BE49-F238E27FC236}">
                <a16:creationId xmlns:a16="http://schemas.microsoft.com/office/drawing/2014/main" id="{2AABEBDF-8992-8EC9-557B-CA2FD1920453}"/>
              </a:ext>
            </a:extLst>
          </p:cNvPr>
          <p:cNvSpPr/>
          <p:nvPr/>
        </p:nvSpPr>
        <p:spPr>
          <a:xfrm>
            <a:off x="661591" y="2695426"/>
            <a:ext cx="5103713" cy="165298"/>
          </a:xfrm>
          <a:prstGeom prst="roundRect">
            <a:avLst>
              <a:gd name="adj" fmla="val 90053"/>
            </a:avLst>
          </a:prstGeom>
          <a:solidFill>
            <a:srgbClr val="CEE6FD"/>
          </a:solidFill>
          <a:ln/>
        </p:spPr>
      </p:sp>
      <p:sp>
        <p:nvSpPr>
          <p:cNvPr id="16" name="Shape 9">
            <a:extLst>
              <a:ext uri="{FF2B5EF4-FFF2-40B4-BE49-F238E27FC236}">
                <a16:creationId xmlns:a16="http://schemas.microsoft.com/office/drawing/2014/main" id="{A942A217-5C70-431E-E8C9-9DEF01312AC4}"/>
              </a:ext>
            </a:extLst>
          </p:cNvPr>
          <p:cNvSpPr/>
          <p:nvPr/>
        </p:nvSpPr>
        <p:spPr>
          <a:xfrm>
            <a:off x="5517257" y="2530028"/>
            <a:ext cx="496094" cy="496094"/>
          </a:xfrm>
          <a:prstGeom prst="roundRect">
            <a:avLst>
              <a:gd name="adj" fmla="val 76800"/>
            </a:avLst>
          </a:prstGeom>
          <a:solidFill>
            <a:srgbClr val="CEE6FD"/>
          </a:solidFill>
          <a:ln/>
        </p:spPr>
      </p:sp>
      <p:sp>
        <p:nvSpPr>
          <p:cNvPr id="19" name="Text 10">
            <a:extLst>
              <a:ext uri="{FF2B5EF4-FFF2-40B4-BE49-F238E27FC236}">
                <a16:creationId xmlns:a16="http://schemas.microsoft.com/office/drawing/2014/main" id="{A8FBF342-A045-E158-D9D8-51D8C64B2683}"/>
              </a:ext>
            </a:extLst>
          </p:cNvPr>
          <p:cNvSpPr/>
          <p:nvPr/>
        </p:nvSpPr>
        <p:spPr>
          <a:xfrm>
            <a:off x="3240297" y="3046332"/>
            <a:ext cx="2416869"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تحليل البيانات والتفكير النقدي</a:t>
            </a:r>
            <a:endParaRPr lang="en-US" sz="1625" b="1" dirty="0">
              <a:solidFill>
                <a:schemeClr val="accent2">
                  <a:lumMod val="75000"/>
                </a:schemeClr>
              </a:solidFill>
              <a:latin typeface="Alexandria" pitchFamily="2" charset="-78"/>
              <a:cs typeface="Alexandria" pitchFamily="2" charset="-78"/>
            </a:endParaRPr>
          </a:p>
        </p:txBody>
      </p:sp>
      <p:sp>
        <p:nvSpPr>
          <p:cNvPr id="20" name="Text 11">
            <a:extLst>
              <a:ext uri="{FF2B5EF4-FFF2-40B4-BE49-F238E27FC236}">
                <a16:creationId xmlns:a16="http://schemas.microsoft.com/office/drawing/2014/main" id="{2AE3E3AF-760B-2693-7DEB-24024DEA5DB1}"/>
              </a:ext>
            </a:extLst>
          </p:cNvPr>
          <p:cNvSpPr/>
          <p:nvPr/>
        </p:nvSpPr>
        <p:spPr>
          <a:xfrm>
            <a:off x="572915" y="3629298"/>
            <a:ext cx="5296669" cy="696986"/>
          </a:xfrm>
          <a:prstGeom prst="rect">
            <a:avLst/>
          </a:prstGeom>
          <a:noFill/>
          <a:ln/>
        </p:spPr>
        <p:txBody>
          <a:bodyPr wrap="square" lIns="0" tIns="0" rIns="0" bIns="0" rtlCol="0" anchor="t">
            <a:spAutoFit/>
          </a:bodyPr>
          <a:lstStyle/>
          <a:p>
            <a:pPr algn="r" rtl="1">
              <a:lnSpc>
                <a:spcPct val="150000"/>
              </a:lnSpc>
            </a:pPr>
            <a:r>
              <a:rPr lang="en-US" sz="1600" dirty="0">
                <a:solidFill>
                  <a:srgbClr val="1E3063"/>
                </a:solidFill>
                <a:latin typeface="Alexandria" pitchFamily="2" charset="-78"/>
                <a:ea typeface="Instrument Sans Medium" pitchFamily="34" charset="-122"/>
                <a:cs typeface="Alexandria" pitchFamily="2" charset="-78"/>
              </a:rPr>
              <a:t>تدريب الطلاب على قراءة البيانات وتفسيرها ونقدها، وتنمية ملكة التفكير النقدي للتعامل مع المعلومات بحكمة ووعي</a:t>
            </a:r>
            <a:endParaRPr lang="en-US" sz="1600" dirty="0">
              <a:latin typeface="Alexandria" pitchFamily="2" charset="-78"/>
              <a:cs typeface="Alexandria" pitchFamily="2" charset="-78"/>
            </a:endParaRPr>
          </a:p>
        </p:txBody>
      </p:sp>
      <p:sp>
        <p:nvSpPr>
          <p:cNvPr id="21" name="Shape 12">
            <a:extLst>
              <a:ext uri="{FF2B5EF4-FFF2-40B4-BE49-F238E27FC236}">
                <a16:creationId xmlns:a16="http://schemas.microsoft.com/office/drawing/2014/main" id="{6E15F248-5A9D-233C-EA77-DB38E562D960}"/>
              </a:ext>
            </a:extLst>
          </p:cNvPr>
          <p:cNvSpPr/>
          <p:nvPr/>
        </p:nvSpPr>
        <p:spPr>
          <a:xfrm>
            <a:off x="6178749" y="5070425"/>
            <a:ext cx="5103713" cy="165298"/>
          </a:xfrm>
          <a:prstGeom prst="roundRect">
            <a:avLst>
              <a:gd name="adj" fmla="val 90053"/>
            </a:avLst>
          </a:prstGeom>
          <a:solidFill>
            <a:srgbClr val="CEE6FD"/>
          </a:solidFill>
          <a:ln/>
        </p:spPr>
      </p:sp>
      <p:sp>
        <p:nvSpPr>
          <p:cNvPr id="22" name="Shape 13">
            <a:extLst>
              <a:ext uri="{FF2B5EF4-FFF2-40B4-BE49-F238E27FC236}">
                <a16:creationId xmlns:a16="http://schemas.microsoft.com/office/drawing/2014/main" id="{1422336F-999B-9BB2-C5D0-D63D8E60DFA1}"/>
              </a:ext>
            </a:extLst>
          </p:cNvPr>
          <p:cNvSpPr/>
          <p:nvPr/>
        </p:nvSpPr>
        <p:spPr>
          <a:xfrm>
            <a:off x="11034416" y="4905028"/>
            <a:ext cx="496094" cy="496094"/>
          </a:xfrm>
          <a:prstGeom prst="roundRect">
            <a:avLst>
              <a:gd name="adj" fmla="val 76800"/>
            </a:avLst>
          </a:prstGeom>
          <a:solidFill>
            <a:srgbClr val="CEE6FD"/>
          </a:solidFill>
          <a:ln/>
        </p:spPr>
      </p:sp>
      <p:sp>
        <p:nvSpPr>
          <p:cNvPr id="26" name="Text 14">
            <a:extLst>
              <a:ext uri="{FF2B5EF4-FFF2-40B4-BE49-F238E27FC236}">
                <a16:creationId xmlns:a16="http://schemas.microsoft.com/office/drawing/2014/main" id="{FAF7F736-8351-4CBF-1EFA-11300DDD9D00}"/>
              </a:ext>
            </a:extLst>
          </p:cNvPr>
          <p:cNvSpPr/>
          <p:nvPr/>
        </p:nvSpPr>
        <p:spPr>
          <a:xfrm>
            <a:off x="8554914" y="5418763"/>
            <a:ext cx="2569614"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التعلم التفاعلي والمحاكاة</a:t>
            </a:r>
            <a:endParaRPr lang="en-US" sz="1625" b="1" dirty="0">
              <a:solidFill>
                <a:schemeClr val="accent2">
                  <a:lumMod val="75000"/>
                </a:schemeClr>
              </a:solidFill>
              <a:latin typeface="Alexandria" pitchFamily="2" charset="-78"/>
              <a:cs typeface="Alexandria" pitchFamily="2" charset="-78"/>
            </a:endParaRPr>
          </a:p>
        </p:txBody>
      </p:sp>
      <p:sp>
        <p:nvSpPr>
          <p:cNvPr id="27" name="Text 15">
            <a:extLst>
              <a:ext uri="{FF2B5EF4-FFF2-40B4-BE49-F238E27FC236}">
                <a16:creationId xmlns:a16="http://schemas.microsoft.com/office/drawing/2014/main" id="{86593407-32F9-5B62-7983-3DF747954350}"/>
              </a:ext>
            </a:extLst>
          </p:cNvPr>
          <p:cNvSpPr/>
          <p:nvPr/>
        </p:nvSpPr>
        <p:spPr>
          <a:xfrm>
            <a:off x="6371447" y="5749755"/>
            <a:ext cx="5159063" cy="696986"/>
          </a:xfrm>
          <a:prstGeom prst="rect">
            <a:avLst/>
          </a:prstGeom>
          <a:noFill/>
          <a:ln/>
        </p:spPr>
        <p:txBody>
          <a:bodyPr wrap="square" lIns="0" tIns="0" rIns="0" bIns="0" rtlCol="0" anchor="t">
            <a:spAutoFit/>
          </a:bodyPr>
          <a:lstStyle/>
          <a:p>
            <a:pPr algn="r" rtl="1">
              <a:lnSpc>
                <a:spcPct val="150000"/>
              </a:lnSpc>
            </a:pPr>
            <a:r>
              <a:rPr lang="en-US" sz="1600" dirty="0">
                <a:solidFill>
                  <a:srgbClr val="1E3063"/>
                </a:solidFill>
                <a:latin typeface="Alexandria" pitchFamily="2" charset="-78"/>
                <a:ea typeface="Instrument Sans Medium" pitchFamily="34" charset="-122"/>
                <a:cs typeface="Alexandria" pitchFamily="2" charset="-78"/>
              </a:rPr>
              <a:t>دمج تقنيات المحاكاة والتطبيقات العملية لتدريب الطلاب على توظيف الأدوات الرقمية في سياقات الحياة الواقعية</a:t>
            </a:r>
            <a:endParaRPr lang="en-US" sz="1600" dirty="0">
              <a:latin typeface="Alexandria" pitchFamily="2" charset="-78"/>
              <a:cs typeface="Alexandria" pitchFamily="2" charset="-78"/>
            </a:endParaRPr>
          </a:p>
        </p:txBody>
      </p:sp>
      <p:sp>
        <p:nvSpPr>
          <p:cNvPr id="28" name="Shape 16">
            <a:extLst>
              <a:ext uri="{FF2B5EF4-FFF2-40B4-BE49-F238E27FC236}">
                <a16:creationId xmlns:a16="http://schemas.microsoft.com/office/drawing/2014/main" id="{9994ADBD-D0B5-00FD-C9B5-D48682933C70}"/>
              </a:ext>
            </a:extLst>
          </p:cNvPr>
          <p:cNvSpPr/>
          <p:nvPr/>
        </p:nvSpPr>
        <p:spPr>
          <a:xfrm>
            <a:off x="661591" y="4822378"/>
            <a:ext cx="5103713" cy="165298"/>
          </a:xfrm>
          <a:prstGeom prst="roundRect">
            <a:avLst>
              <a:gd name="adj" fmla="val 90053"/>
            </a:avLst>
          </a:prstGeom>
          <a:solidFill>
            <a:srgbClr val="CEE6FD"/>
          </a:solidFill>
          <a:ln/>
        </p:spPr>
      </p:sp>
      <p:sp>
        <p:nvSpPr>
          <p:cNvPr id="29" name="Shape 17">
            <a:extLst>
              <a:ext uri="{FF2B5EF4-FFF2-40B4-BE49-F238E27FC236}">
                <a16:creationId xmlns:a16="http://schemas.microsoft.com/office/drawing/2014/main" id="{D05C869E-C5BD-9B95-A115-0B303A4ED057}"/>
              </a:ext>
            </a:extLst>
          </p:cNvPr>
          <p:cNvSpPr/>
          <p:nvPr/>
        </p:nvSpPr>
        <p:spPr>
          <a:xfrm>
            <a:off x="5517257" y="4656981"/>
            <a:ext cx="496094" cy="496094"/>
          </a:xfrm>
          <a:prstGeom prst="roundRect">
            <a:avLst>
              <a:gd name="adj" fmla="val 76800"/>
            </a:avLst>
          </a:prstGeom>
          <a:solidFill>
            <a:srgbClr val="CEE6FD"/>
          </a:solidFill>
          <a:ln/>
        </p:spPr>
      </p:sp>
      <p:sp>
        <p:nvSpPr>
          <p:cNvPr id="31" name="Text 18">
            <a:extLst>
              <a:ext uri="{FF2B5EF4-FFF2-40B4-BE49-F238E27FC236}">
                <a16:creationId xmlns:a16="http://schemas.microsoft.com/office/drawing/2014/main" id="{5D13E9EC-1F31-8B5B-1151-E8DAF3193696}"/>
              </a:ext>
            </a:extLst>
          </p:cNvPr>
          <p:cNvSpPr/>
          <p:nvPr/>
        </p:nvSpPr>
        <p:spPr>
          <a:xfrm>
            <a:off x="3446661" y="5318373"/>
            <a:ext cx="2401392"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مهارات القرن الواحد والعشرين</a:t>
            </a:r>
            <a:endParaRPr lang="en-US" sz="1625" b="1" dirty="0">
              <a:solidFill>
                <a:schemeClr val="accent2">
                  <a:lumMod val="75000"/>
                </a:schemeClr>
              </a:solidFill>
              <a:latin typeface="Alexandria" pitchFamily="2" charset="-78"/>
              <a:cs typeface="Alexandria" pitchFamily="2" charset="-78"/>
            </a:endParaRPr>
          </a:p>
        </p:txBody>
      </p:sp>
      <p:sp>
        <p:nvSpPr>
          <p:cNvPr id="32" name="Text 19">
            <a:extLst>
              <a:ext uri="{FF2B5EF4-FFF2-40B4-BE49-F238E27FC236}">
                <a16:creationId xmlns:a16="http://schemas.microsoft.com/office/drawing/2014/main" id="{80573177-508C-6B2D-BB6A-CE784603CDAC}"/>
              </a:ext>
            </a:extLst>
          </p:cNvPr>
          <p:cNvSpPr/>
          <p:nvPr/>
        </p:nvSpPr>
        <p:spPr>
          <a:xfrm>
            <a:off x="661490" y="5676056"/>
            <a:ext cx="5186563" cy="609911"/>
          </a:xfrm>
          <a:prstGeom prst="rect">
            <a:avLst/>
          </a:prstGeom>
          <a:noFill/>
          <a:ln/>
        </p:spPr>
        <p:txBody>
          <a:bodyPr wrap="square" lIns="0" tIns="0" rIns="0" bIns="0" rtlCol="0" anchor="t">
            <a:spAutoFit/>
          </a:bodyPr>
          <a:lstStyle/>
          <a:p>
            <a:pPr algn="just" rtl="1">
              <a:lnSpc>
                <a:spcPct val="150000"/>
              </a:lnSpc>
            </a:pPr>
            <a:r>
              <a:rPr lang="en-US" dirty="0">
                <a:solidFill>
                  <a:srgbClr val="1E3063"/>
                </a:solidFill>
                <a:latin typeface="Alexandria" pitchFamily="2" charset="-78"/>
                <a:ea typeface="Instrument Sans Medium" pitchFamily="34" charset="-122"/>
                <a:cs typeface="Alexandria" pitchFamily="2" charset="-78"/>
              </a:rPr>
              <a:t>تطوير مهارات الإبداع والتواصل والتعاون وحل المشكلات المعقدة لضمان جاهزية الطلاب لبيئات العمل المستقبلية المتغيرة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006262083"/>
      </p:ext>
    </p:extLst>
  </p:cSld>
  <p:clrMapOvr>
    <a:masterClrMapping/>
  </p:clrMapOvr>
  <p:extLst mod="1">
    <p:ext uri="{E180D4A7-C9FB-4DFB-919C-405C955672EB}">
      <p14:showEvtLst xmlns:p14="http://schemas.microsoft.com/office/powerpoint/2010/main">
        <p14:playEvt time="1" objId="8"/>
        <p14:stopEvt time="49673" objId="8"/>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726765" y="409212"/>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FCA935FF-BF7D-4027-0AD7-6F2345162737}"/>
              </a:ext>
            </a:extLst>
          </p:cNvPr>
          <p:cNvSpPr/>
          <p:nvPr/>
        </p:nvSpPr>
        <p:spPr>
          <a:xfrm>
            <a:off x="3735454" y="549609"/>
            <a:ext cx="5423495" cy="427931"/>
          </a:xfrm>
          <a:prstGeom prst="rect">
            <a:avLst/>
          </a:prstGeom>
          <a:noFill/>
          <a:ln/>
        </p:spPr>
        <p:txBody>
          <a:bodyPr wrap="none" lIns="0" tIns="0" rIns="0" bIns="0" rtlCol="0" anchor="t"/>
          <a:lstStyle/>
          <a:p>
            <a:pPr algn="r" rtl="1">
              <a:lnSpc>
                <a:spcPts val="3333"/>
              </a:lnSpc>
            </a:pPr>
            <a:r>
              <a:rPr lang="en-US" sz="2400" b="1" dirty="0">
                <a:solidFill>
                  <a:srgbClr val="00B0F0"/>
                </a:solidFill>
                <a:latin typeface="Alexandria" pitchFamily="2" charset="-78"/>
                <a:ea typeface="Instrument Sans Semi Bold" pitchFamily="34" charset="-122"/>
                <a:cs typeface="Alexandria" pitchFamily="2" charset="-78"/>
              </a:rPr>
              <a:t>كيف تحقق المؤسسات تحولاً رقمياً فعالاً؟</a:t>
            </a:r>
            <a:endParaRPr lang="en-US" sz="2400" b="1" dirty="0">
              <a:solidFill>
                <a:srgbClr val="00B0F0"/>
              </a:solidFill>
              <a:latin typeface="Alexandria" pitchFamily="2" charset="-78"/>
              <a:cs typeface="Alexandria" pitchFamily="2" charset="-78"/>
            </a:endParaRPr>
          </a:p>
        </p:txBody>
      </p:sp>
      <p:pic>
        <p:nvPicPr>
          <p:cNvPr id="9" name="Image 0" descr="preencoded.png">
            <a:extLst>
              <a:ext uri="{FF2B5EF4-FFF2-40B4-BE49-F238E27FC236}">
                <a16:creationId xmlns:a16="http://schemas.microsoft.com/office/drawing/2014/main" id="{A7D253A3-F7A3-50C9-9A2E-BADCF50E0C3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99456" y="1258033"/>
            <a:ext cx="9648850" cy="4341934"/>
          </a:xfrm>
          <a:prstGeom prst="rect">
            <a:avLst/>
          </a:prstGeom>
        </p:spPr>
      </p:pic>
      <p:sp>
        <p:nvSpPr>
          <p:cNvPr id="10" name="Text 3">
            <a:extLst>
              <a:ext uri="{FF2B5EF4-FFF2-40B4-BE49-F238E27FC236}">
                <a16:creationId xmlns:a16="http://schemas.microsoft.com/office/drawing/2014/main" id="{3472629C-B71E-8490-B3AD-B9853EDE70FA}"/>
              </a:ext>
            </a:extLst>
          </p:cNvPr>
          <p:cNvSpPr/>
          <p:nvPr/>
        </p:nvSpPr>
        <p:spPr>
          <a:xfrm>
            <a:off x="7543080" y="1499725"/>
            <a:ext cx="1890128" cy="292087"/>
          </a:xfrm>
          <a:prstGeom prst="rect">
            <a:avLst/>
          </a:prstGeom>
          <a:noFill/>
          <a:ln/>
        </p:spPr>
        <p:txBody>
          <a:bodyPr wrap="none" lIns="0" tIns="0" rIns="0" bIns="0" rtlCol="0" anchor="t"/>
          <a:lstStyle/>
          <a:p>
            <a:pPr algn="ct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بيئات تعلم</a:t>
            </a:r>
            <a:endParaRPr lang="en-US" sz="1833" b="1" dirty="0">
              <a:solidFill>
                <a:schemeClr val="accent2">
                  <a:lumMod val="75000"/>
                </a:schemeClr>
              </a:solidFill>
              <a:latin typeface="Alexandria" pitchFamily="2" charset="-78"/>
              <a:cs typeface="Alexandria" pitchFamily="2" charset="-78"/>
            </a:endParaRPr>
          </a:p>
        </p:txBody>
      </p:sp>
      <p:sp>
        <p:nvSpPr>
          <p:cNvPr id="11" name="Text 4">
            <a:extLst>
              <a:ext uri="{FF2B5EF4-FFF2-40B4-BE49-F238E27FC236}">
                <a16:creationId xmlns:a16="http://schemas.microsoft.com/office/drawing/2014/main" id="{915C7635-D592-8E2B-79ED-B8337B5CB181}"/>
              </a:ext>
            </a:extLst>
          </p:cNvPr>
          <p:cNvSpPr/>
          <p:nvPr/>
        </p:nvSpPr>
        <p:spPr>
          <a:xfrm>
            <a:off x="7278571" y="1966953"/>
            <a:ext cx="2329096" cy="427097"/>
          </a:xfrm>
          <a:prstGeom prst="rect">
            <a:avLst/>
          </a:prstGeom>
          <a:noFill/>
          <a:ln/>
        </p:spPr>
        <p:txBody>
          <a:bodyPr wrap="square" lIns="0" tIns="0" rIns="0" bIns="0" rtlCol="0" anchor="t"/>
          <a:lstStyle/>
          <a:p>
            <a:pPr algn="ctr" rtl="1">
              <a:lnSpc>
                <a:spcPts val="1667"/>
              </a:lnSpc>
            </a:pPr>
            <a:r>
              <a:rPr lang="en-US" sz="1458" dirty="0">
                <a:solidFill>
                  <a:srgbClr val="1E3063"/>
                </a:solidFill>
                <a:latin typeface="Alexandria" pitchFamily="2" charset="-78"/>
                <a:ea typeface="Instrument Sans Medium" pitchFamily="34" charset="-122"/>
                <a:cs typeface="Alexandria" pitchFamily="2" charset="-78"/>
              </a:rPr>
              <a:t>توفير منصات مرنة وميسّرة</a:t>
            </a:r>
            <a:endParaRPr lang="en-US" sz="1458" dirty="0">
              <a:latin typeface="Alexandria" pitchFamily="2" charset="-78"/>
              <a:cs typeface="Alexandria" pitchFamily="2" charset="-78"/>
            </a:endParaRPr>
          </a:p>
        </p:txBody>
      </p:sp>
      <p:sp>
        <p:nvSpPr>
          <p:cNvPr id="13" name="Text 5">
            <a:extLst>
              <a:ext uri="{FF2B5EF4-FFF2-40B4-BE49-F238E27FC236}">
                <a16:creationId xmlns:a16="http://schemas.microsoft.com/office/drawing/2014/main" id="{38CABC84-BF2E-9EB1-B152-6CED5466C7EB}"/>
              </a:ext>
            </a:extLst>
          </p:cNvPr>
          <p:cNvSpPr/>
          <p:nvPr/>
        </p:nvSpPr>
        <p:spPr>
          <a:xfrm>
            <a:off x="5073624" y="4689883"/>
            <a:ext cx="1900513" cy="292088"/>
          </a:xfrm>
          <a:prstGeom prst="rect">
            <a:avLst/>
          </a:prstGeom>
          <a:noFill/>
          <a:ln/>
        </p:spPr>
        <p:txBody>
          <a:bodyPr wrap="none" lIns="0" tIns="0" rIns="0" bIns="0" rtlCol="0" anchor="t"/>
          <a:lstStyle/>
          <a:p>
            <a:pPr algn="ct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تقنيات حديثة</a:t>
            </a:r>
            <a:endParaRPr lang="en-US" sz="1833" b="1" dirty="0">
              <a:solidFill>
                <a:schemeClr val="accent2">
                  <a:lumMod val="75000"/>
                </a:schemeClr>
              </a:solidFill>
              <a:latin typeface="Alexandria" pitchFamily="2" charset="-78"/>
              <a:cs typeface="Alexandria" pitchFamily="2" charset="-78"/>
            </a:endParaRPr>
          </a:p>
        </p:txBody>
      </p:sp>
      <p:sp>
        <p:nvSpPr>
          <p:cNvPr id="14" name="Text 6">
            <a:extLst>
              <a:ext uri="{FF2B5EF4-FFF2-40B4-BE49-F238E27FC236}">
                <a16:creationId xmlns:a16="http://schemas.microsoft.com/office/drawing/2014/main" id="{3359329A-625E-5078-788A-7AD451693081}"/>
              </a:ext>
            </a:extLst>
          </p:cNvPr>
          <p:cNvSpPr/>
          <p:nvPr/>
        </p:nvSpPr>
        <p:spPr>
          <a:xfrm>
            <a:off x="4799046" y="5033350"/>
            <a:ext cx="2709202" cy="427097"/>
          </a:xfrm>
          <a:prstGeom prst="rect">
            <a:avLst/>
          </a:prstGeom>
          <a:noFill/>
          <a:ln/>
        </p:spPr>
        <p:txBody>
          <a:bodyPr wrap="square" lIns="0" tIns="0" rIns="0" bIns="0" rtlCol="0" anchor="t"/>
          <a:lstStyle/>
          <a:p>
            <a:pPr algn="ctr" rtl="1">
              <a:lnSpc>
                <a:spcPts val="1667"/>
              </a:lnSpc>
            </a:pPr>
            <a:r>
              <a:rPr lang="en-US" sz="1458" dirty="0">
                <a:solidFill>
                  <a:srgbClr val="1E3063"/>
                </a:solidFill>
                <a:latin typeface="Alexandria" pitchFamily="2" charset="-78"/>
                <a:ea typeface="Instrument Sans Medium" pitchFamily="34" charset="-122"/>
                <a:cs typeface="Alexandria" pitchFamily="2" charset="-78"/>
              </a:rPr>
              <a:t>الذكاء الاصطناعي والواقع المعزز</a:t>
            </a:r>
            <a:endParaRPr lang="en-US" sz="1458" dirty="0">
              <a:latin typeface="Alexandria" pitchFamily="2" charset="-78"/>
              <a:cs typeface="Alexandria" pitchFamily="2" charset="-78"/>
            </a:endParaRPr>
          </a:p>
        </p:txBody>
      </p:sp>
      <p:sp>
        <p:nvSpPr>
          <p:cNvPr id="16" name="Text 7">
            <a:extLst>
              <a:ext uri="{FF2B5EF4-FFF2-40B4-BE49-F238E27FC236}">
                <a16:creationId xmlns:a16="http://schemas.microsoft.com/office/drawing/2014/main" id="{211320E7-A887-C7A0-2D13-6420E14E0D1A}"/>
              </a:ext>
            </a:extLst>
          </p:cNvPr>
          <p:cNvSpPr/>
          <p:nvPr/>
        </p:nvSpPr>
        <p:spPr>
          <a:xfrm>
            <a:off x="2838530" y="1463377"/>
            <a:ext cx="1890128" cy="292088"/>
          </a:xfrm>
          <a:prstGeom prst="rect">
            <a:avLst/>
          </a:prstGeom>
          <a:noFill/>
          <a:ln/>
        </p:spPr>
        <p:txBody>
          <a:bodyPr wrap="none" lIns="0" tIns="0" rIns="0" bIns="0" rtlCol="0" anchor="t"/>
          <a:lstStyle/>
          <a:p>
            <a:pPr algn="ct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خطط مستدامة</a:t>
            </a:r>
            <a:endParaRPr lang="en-US" sz="1833" b="1" dirty="0">
              <a:solidFill>
                <a:schemeClr val="accent2">
                  <a:lumMod val="75000"/>
                </a:schemeClr>
              </a:solidFill>
              <a:latin typeface="Alexandria" pitchFamily="2" charset="-78"/>
              <a:cs typeface="Alexandria" pitchFamily="2" charset="-78"/>
            </a:endParaRPr>
          </a:p>
        </p:txBody>
      </p:sp>
      <p:sp>
        <p:nvSpPr>
          <p:cNvPr id="17" name="Text 8">
            <a:extLst>
              <a:ext uri="{FF2B5EF4-FFF2-40B4-BE49-F238E27FC236}">
                <a16:creationId xmlns:a16="http://schemas.microsoft.com/office/drawing/2014/main" id="{54CA86C0-F79F-B734-774A-75F07307A564}"/>
              </a:ext>
            </a:extLst>
          </p:cNvPr>
          <p:cNvSpPr/>
          <p:nvPr/>
        </p:nvSpPr>
        <p:spPr>
          <a:xfrm>
            <a:off x="2278558" y="1904579"/>
            <a:ext cx="3010072" cy="298608"/>
          </a:xfrm>
          <a:prstGeom prst="rect">
            <a:avLst/>
          </a:prstGeom>
          <a:noFill/>
          <a:ln/>
        </p:spPr>
        <p:txBody>
          <a:bodyPr wrap="square" lIns="0" tIns="0" rIns="0" bIns="0" rtlCol="0" anchor="t">
            <a:spAutoFit/>
          </a:bodyPr>
          <a:lstStyle/>
          <a:p>
            <a:pPr algn="ctr" rtl="1">
              <a:lnSpc>
                <a:spcPct val="150000"/>
              </a:lnSpc>
            </a:pPr>
            <a:r>
              <a:rPr lang="en-US" sz="1458" dirty="0">
                <a:solidFill>
                  <a:srgbClr val="1E3063"/>
                </a:solidFill>
                <a:latin typeface="Alexandria" pitchFamily="2" charset="-78"/>
                <a:ea typeface="Instrument Sans Medium" pitchFamily="34" charset="-122"/>
                <a:cs typeface="Alexandria" pitchFamily="2" charset="-78"/>
              </a:rPr>
              <a:t>تطوير مهني وبنية تحتية طويلة الأمد</a:t>
            </a:r>
            <a:endParaRPr lang="en-US" sz="1458" dirty="0">
              <a:latin typeface="Alexandria" pitchFamily="2" charset="-78"/>
              <a:cs typeface="Alexandria" pitchFamily="2" charset="-78"/>
            </a:endParaRPr>
          </a:p>
        </p:txBody>
      </p:sp>
      <p:sp>
        <p:nvSpPr>
          <p:cNvPr id="20" name="Text 9">
            <a:extLst>
              <a:ext uri="{FF2B5EF4-FFF2-40B4-BE49-F238E27FC236}">
                <a16:creationId xmlns:a16="http://schemas.microsoft.com/office/drawing/2014/main" id="{3218C8BD-9BE1-84A8-7823-AFF5EB1F1BDD}"/>
              </a:ext>
            </a:extLst>
          </p:cNvPr>
          <p:cNvSpPr/>
          <p:nvPr/>
        </p:nvSpPr>
        <p:spPr>
          <a:xfrm>
            <a:off x="972989" y="5810916"/>
            <a:ext cx="10388898" cy="609911"/>
          </a:xfrm>
          <a:prstGeom prst="rect">
            <a:avLst/>
          </a:prstGeom>
          <a:noFill/>
          <a:ln/>
        </p:spPr>
        <p:txBody>
          <a:bodyPr wrap="square" lIns="0" tIns="0" rIns="0" bIns="0" rtlCol="0" anchor="t">
            <a:spAutoFit/>
          </a:bodyPr>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لتحقيق تحول رقمي فعال، يجب تبني التكنولوجيا بشكل شامل في جميع جوانب التعليم، من أساليب التدريس إلى الإدارة الأكاديمية، مع الاستثمار في البنية التحتية وتدريب المعلمين.</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311863914"/>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564175" y="1138404"/>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8" name="Text 2">
            <a:extLst>
              <a:ext uri="{FF2B5EF4-FFF2-40B4-BE49-F238E27FC236}">
                <a16:creationId xmlns:a16="http://schemas.microsoft.com/office/drawing/2014/main" id="{15EE3B0B-EBC8-803F-78D5-AF39E5EDDDF6}"/>
              </a:ext>
            </a:extLst>
          </p:cNvPr>
          <p:cNvSpPr/>
          <p:nvPr/>
        </p:nvSpPr>
        <p:spPr>
          <a:xfrm>
            <a:off x="5546809" y="1301730"/>
            <a:ext cx="6059352" cy="463845"/>
          </a:xfrm>
          <a:prstGeom prst="rect">
            <a:avLst/>
          </a:prstGeom>
          <a:noFill/>
          <a:ln/>
        </p:spPr>
        <p:txBody>
          <a:bodyPr wrap="none" lIns="0" tIns="0" rIns="0" bIns="0" rtlCol="0" anchor="t">
            <a:spAutoFit/>
          </a:bodyPr>
          <a:lstStyle/>
          <a:p>
            <a:pPr algn="r" rtl="1">
              <a:lnSpc>
                <a:spcPts val="3917"/>
              </a:lnSpc>
            </a:pPr>
            <a:r>
              <a:rPr lang="en-US" sz="2800" b="1" dirty="0">
                <a:solidFill>
                  <a:srgbClr val="00B0F0"/>
                </a:solidFill>
                <a:latin typeface="Alexandria" pitchFamily="2" charset="-78"/>
                <a:ea typeface="Instrument Sans Semi Bold" pitchFamily="34" charset="-122"/>
                <a:cs typeface="Alexandria" pitchFamily="2" charset="-78"/>
              </a:rPr>
              <a:t>التحديات التي تواجه </a:t>
            </a:r>
            <a:r>
              <a:rPr lang="en-US" sz="2800" b="1" dirty="0" err="1">
                <a:solidFill>
                  <a:srgbClr val="00B0F0"/>
                </a:solidFill>
                <a:latin typeface="Alexandria" pitchFamily="2" charset="-78"/>
                <a:ea typeface="Instrument Sans Semi Bold" pitchFamily="34" charset="-122"/>
                <a:cs typeface="Alexandria" pitchFamily="2" charset="-78"/>
              </a:rPr>
              <a:t>التحول</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الرقمي</a:t>
            </a:r>
            <a:r>
              <a:rPr lang="en-US"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pic>
        <p:nvPicPr>
          <p:cNvPr id="9" name="Image 0" descr="preencoded.png">
            <a:extLst>
              <a:ext uri="{FF2B5EF4-FFF2-40B4-BE49-F238E27FC236}">
                <a16:creationId xmlns:a16="http://schemas.microsoft.com/office/drawing/2014/main" id="{93BEA704-8267-8873-F68B-4D0A86F469F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339937" y="2339365"/>
            <a:ext cx="10107077" cy="3573350"/>
          </a:xfrm>
          <a:prstGeom prst="rect">
            <a:avLst/>
          </a:prstGeom>
        </p:spPr>
      </p:pic>
    </p:spTree>
    <p:extLst>
      <p:ext uri="{BB962C8B-B14F-4D97-AF65-F5344CB8AC3E}">
        <p14:creationId xmlns:p14="http://schemas.microsoft.com/office/powerpoint/2010/main" val="3972792816"/>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726765" y="449103"/>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A59010FE-B3F8-F6FF-70FC-AF3D62587EA4}"/>
              </a:ext>
            </a:extLst>
          </p:cNvPr>
          <p:cNvSpPr/>
          <p:nvPr/>
        </p:nvSpPr>
        <p:spPr>
          <a:xfrm>
            <a:off x="6458607" y="1420416"/>
            <a:ext cx="5071902"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التحدي الأول: </a:t>
            </a:r>
            <a:r>
              <a:rPr lang="en-US" sz="2800" b="1" dirty="0" err="1">
                <a:solidFill>
                  <a:srgbClr val="00B0F0"/>
                </a:solidFill>
                <a:latin typeface="Alexandria" pitchFamily="2" charset="-78"/>
                <a:ea typeface="Instrument Sans Semi Bold" pitchFamily="34" charset="-122"/>
                <a:cs typeface="Alexandria" pitchFamily="2" charset="-78"/>
              </a:rPr>
              <a:t>مقاومة</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التغيير</a:t>
            </a:r>
            <a:r>
              <a:rPr lang="en-US"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Shape 1">
            <a:extLst>
              <a:ext uri="{FF2B5EF4-FFF2-40B4-BE49-F238E27FC236}">
                <a16:creationId xmlns:a16="http://schemas.microsoft.com/office/drawing/2014/main" id="{488818E3-F5DB-1C7D-7495-3CA629C8753D}"/>
              </a:ext>
            </a:extLst>
          </p:cNvPr>
          <p:cNvSpPr/>
          <p:nvPr/>
        </p:nvSpPr>
        <p:spPr>
          <a:xfrm>
            <a:off x="8017769" y="2267843"/>
            <a:ext cx="3512741" cy="2280940"/>
          </a:xfrm>
          <a:prstGeom prst="roundRect">
            <a:avLst>
              <a:gd name="adj" fmla="val 6526"/>
            </a:avLst>
          </a:prstGeom>
          <a:solidFill>
            <a:srgbClr val="FFFFFF"/>
          </a:solidFill>
          <a:ln w="22860">
            <a:solidFill>
              <a:srgbClr val="B4CCE3"/>
            </a:solidFill>
            <a:prstDash val="solid"/>
          </a:ln>
        </p:spPr>
        <p:txBody>
          <a:bodyPr>
            <a:spAutoFit/>
          </a:bodyPr>
          <a:lstStyle/>
          <a:p>
            <a:endParaRPr lang="en-US"/>
          </a:p>
        </p:txBody>
      </p:sp>
      <p:sp>
        <p:nvSpPr>
          <p:cNvPr id="8" name="Shape 2">
            <a:extLst>
              <a:ext uri="{FF2B5EF4-FFF2-40B4-BE49-F238E27FC236}">
                <a16:creationId xmlns:a16="http://schemas.microsoft.com/office/drawing/2014/main" id="{AE6CBECA-6331-C990-F7FE-E3661C62499B}"/>
              </a:ext>
            </a:extLst>
          </p:cNvPr>
          <p:cNvSpPr/>
          <p:nvPr/>
        </p:nvSpPr>
        <p:spPr>
          <a:xfrm>
            <a:off x="8036819" y="2286894"/>
            <a:ext cx="3474641" cy="496094"/>
          </a:xfrm>
          <a:prstGeom prst="roundRect">
            <a:avLst>
              <a:gd name="adj" fmla="val 25398"/>
            </a:avLst>
          </a:prstGeom>
          <a:solidFill>
            <a:srgbClr val="CEE6FD"/>
          </a:solidFill>
          <a:ln/>
        </p:spPr>
        <p:txBody>
          <a:bodyPr>
            <a:spAutoFit/>
          </a:bodyPr>
          <a:lstStyle/>
          <a:p>
            <a:endParaRPr lang="en-US"/>
          </a:p>
        </p:txBody>
      </p:sp>
      <p:sp>
        <p:nvSpPr>
          <p:cNvPr id="9" name="Text 3">
            <a:extLst>
              <a:ext uri="{FF2B5EF4-FFF2-40B4-BE49-F238E27FC236}">
                <a16:creationId xmlns:a16="http://schemas.microsoft.com/office/drawing/2014/main" id="{02149064-5AF8-2618-13C9-807A8CC3EEF4}"/>
              </a:ext>
            </a:extLst>
          </p:cNvPr>
          <p:cNvSpPr/>
          <p:nvPr/>
        </p:nvSpPr>
        <p:spPr>
          <a:xfrm>
            <a:off x="9805188" y="2379861"/>
            <a:ext cx="92974" cy="243656"/>
          </a:xfrm>
          <a:prstGeom prst="rect">
            <a:avLst/>
          </a:prstGeom>
          <a:noFill/>
          <a:ln/>
        </p:spPr>
        <p:txBody>
          <a:bodyPr wrap="none" lIns="0" tIns="0" rIns="0" bIns="0" rtlCol="0" anchor="t">
            <a:spAutoFit/>
          </a:bodyPr>
          <a:lstStyle/>
          <a:p>
            <a:pPr algn="r" rtl="1">
              <a:lnSpc>
                <a:spcPts val="1917"/>
              </a:lnSpc>
            </a:pPr>
            <a:r>
              <a:rPr lang="en-US" sz="1917" dirty="0">
                <a:solidFill>
                  <a:srgbClr val="1E3063"/>
                </a:solidFill>
                <a:latin typeface="Alexandria" pitchFamily="2" charset="-78"/>
                <a:ea typeface="Instrument Sans Semi Bold" pitchFamily="34" charset="-122"/>
                <a:cs typeface="Alexandria" pitchFamily="2" charset="-78"/>
              </a:rPr>
              <a:t>1</a:t>
            </a:r>
            <a:endParaRPr lang="en-US" sz="1917" dirty="0">
              <a:latin typeface="Alexandria" pitchFamily="2" charset="-78"/>
              <a:cs typeface="Alexandria" pitchFamily="2" charset="-78"/>
            </a:endParaRPr>
          </a:p>
        </p:txBody>
      </p:sp>
      <p:sp>
        <p:nvSpPr>
          <p:cNvPr id="10" name="Text 4">
            <a:extLst>
              <a:ext uri="{FF2B5EF4-FFF2-40B4-BE49-F238E27FC236}">
                <a16:creationId xmlns:a16="http://schemas.microsoft.com/office/drawing/2014/main" id="{9C026C9B-08D5-7BCA-231B-236E110ED75E}"/>
              </a:ext>
            </a:extLst>
          </p:cNvPr>
          <p:cNvSpPr/>
          <p:nvPr/>
        </p:nvSpPr>
        <p:spPr>
          <a:xfrm>
            <a:off x="9209358" y="2948285"/>
            <a:ext cx="2136803"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القلق من التكنولوجيا</a:t>
            </a:r>
            <a:endParaRPr lang="en-US" sz="1625" b="1" dirty="0">
              <a:solidFill>
                <a:schemeClr val="accent2">
                  <a:lumMod val="75000"/>
                </a:schemeClr>
              </a:solidFill>
              <a:latin typeface="Alexandria" pitchFamily="2" charset="-78"/>
              <a:cs typeface="Alexandria" pitchFamily="2" charset="-78"/>
            </a:endParaRPr>
          </a:p>
        </p:txBody>
      </p:sp>
      <p:sp>
        <p:nvSpPr>
          <p:cNvPr id="11" name="Text 5">
            <a:extLst>
              <a:ext uri="{FF2B5EF4-FFF2-40B4-BE49-F238E27FC236}">
                <a16:creationId xmlns:a16="http://schemas.microsoft.com/office/drawing/2014/main" id="{61F41FAC-7FAE-36E7-28F9-EA1EE8B91C1A}"/>
              </a:ext>
            </a:extLst>
          </p:cNvPr>
          <p:cNvSpPr/>
          <p:nvPr/>
        </p:nvSpPr>
        <p:spPr>
          <a:xfrm>
            <a:off x="8202117" y="3305970"/>
            <a:ext cx="3144044" cy="1058466"/>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بعض المعلمين يشعرون بالقلق من استخدام أدوات رقمية جديدة، خشية عدم القدرة على التعامل معها أو فقدان السيطرة على العملية التعليمية</a:t>
            </a:r>
            <a:endParaRPr lang="en-US" dirty="0">
              <a:latin typeface="Alexandria" pitchFamily="2" charset="-78"/>
              <a:cs typeface="Alexandria" pitchFamily="2" charset="-78"/>
            </a:endParaRPr>
          </a:p>
        </p:txBody>
      </p:sp>
      <p:sp>
        <p:nvSpPr>
          <p:cNvPr id="12" name="Shape 6">
            <a:extLst>
              <a:ext uri="{FF2B5EF4-FFF2-40B4-BE49-F238E27FC236}">
                <a16:creationId xmlns:a16="http://schemas.microsoft.com/office/drawing/2014/main" id="{760AAE9C-A975-46A8-47A8-EE4DF65FBFED}"/>
              </a:ext>
            </a:extLst>
          </p:cNvPr>
          <p:cNvSpPr/>
          <p:nvPr/>
        </p:nvSpPr>
        <p:spPr>
          <a:xfrm>
            <a:off x="4339630" y="2267843"/>
            <a:ext cx="3512840" cy="2280940"/>
          </a:xfrm>
          <a:prstGeom prst="roundRect">
            <a:avLst>
              <a:gd name="adj" fmla="val 6526"/>
            </a:avLst>
          </a:prstGeom>
          <a:solidFill>
            <a:srgbClr val="FFFFFF"/>
          </a:solidFill>
          <a:ln w="22860">
            <a:solidFill>
              <a:srgbClr val="B4CCE3"/>
            </a:solidFill>
            <a:prstDash val="solid"/>
          </a:ln>
        </p:spPr>
        <p:txBody>
          <a:bodyPr>
            <a:spAutoFit/>
          </a:bodyPr>
          <a:lstStyle/>
          <a:p>
            <a:endParaRPr lang="en-US"/>
          </a:p>
        </p:txBody>
      </p:sp>
      <p:sp>
        <p:nvSpPr>
          <p:cNvPr id="13" name="Shape 7">
            <a:extLst>
              <a:ext uri="{FF2B5EF4-FFF2-40B4-BE49-F238E27FC236}">
                <a16:creationId xmlns:a16="http://schemas.microsoft.com/office/drawing/2014/main" id="{F87B0F0B-79BC-ACEF-FE1E-DCB2FE183C47}"/>
              </a:ext>
            </a:extLst>
          </p:cNvPr>
          <p:cNvSpPr/>
          <p:nvPr/>
        </p:nvSpPr>
        <p:spPr>
          <a:xfrm>
            <a:off x="4358680" y="2286894"/>
            <a:ext cx="3474740" cy="496094"/>
          </a:xfrm>
          <a:prstGeom prst="roundRect">
            <a:avLst>
              <a:gd name="adj" fmla="val 25398"/>
            </a:avLst>
          </a:prstGeom>
          <a:solidFill>
            <a:srgbClr val="CEE6FD"/>
          </a:solidFill>
          <a:ln/>
        </p:spPr>
        <p:txBody>
          <a:bodyPr>
            <a:spAutoFit/>
          </a:bodyPr>
          <a:lstStyle/>
          <a:p>
            <a:endParaRPr lang="en-US"/>
          </a:p>
        </p:txBody>
      </p:sp>
      <p:sp>
        <p:nvSpPr>
          <p:cNvPr id="14" name="Text 8">
            <a:extLst>
              <a:ext uri="{FF2B5EF4-FFF2-40B4-BE49-F238E27FC236}">
                <a16:creationId xmlns:a16="http://schemas.microsoft.com/office/drawing/2014/main" id="{0F077452-4F52-1422-5324-A01E5C5877AF}"/>
              </a:ext>
            </a:extLst>
          </p:cNvPr>
          <p:cNvSpPr/>
          <p:nvPr/>
        </p:nvSpPr>
        <p:spPr>
          <a:xfrm>
            <a:off x="6075853" y="2379861"/>
            <a:ext cx="144270" cy="243656"/>
          </a:xfrm>
          <a:prstGeom prst="rect">
            <a:avLst/>
          </a:prstGeom>
          <a:noFill/>
          <a:ln/>
        </p:spPr>
        <p:txBody>
          <a:bodyPr wrap="none" lIns="0" tIns="0" rIns="0" bIns="0" rtlCol="0" anchor="t">
            <a:spAutoFit/>
          </a:bodyPr>
          <a:lstStyle/>
          <a:p>
            <a:pPr algn="r" rtl="1">
              <a:lnSpc>
                <a:spcPts val="1917"/>
              </a:lnSpc>
            </a:pPr>
            <a:r>
              <a:rPr lang="en-US" sz="1917" dirty="0">
                <a:solidFill>
                  <a:srgbClr val="1E3063"/>
                </a:solidFill>
                <a:latin typeface="Alexandria" pitchFamily="2" charset="-78"/>
                <a:ea typeface="Instrument Sans Semi Bold" pitchFamily="34" charset="-122"/>
                <a:cs typeface="Alexandria" pitchFamily="2" charset="-78"/>
              </a:rPr>
              <a:t>2</a:t>
            </a:r>
            <a:endParaRPr lang="en-US" sz="1917" dirty="0">
              <a:latin typeface="Alexandria" pitchFamily="2" charset="-78"/>
              <a:cs typeface="Alexandria" pitchFamily="2" charset="-78"/>
            </a:endParaRPr>
          </a:p>
        </p:txBody>
      </p:sp>
      <p:sp>
        <p:nvSpPr>
          <p:cNvPr id="15" name="Text 9">
            <a:extLst>
              <a:ext uri="{FF2B5EF4-FFF2-40B4-BE49-F238E27FC236}">
                <a16:creationId xmlns:a16="http://schemas.microsoft.com/office/drawing/2014/main" id="{049C26B7-FB9C-3E0F-E370-4E3A47A08D6A}"/>
              </a:ext>
            </a:extLst>
          </p:cNvPr>
          <p:cNvSpPr/>
          <p:nvPr/>
        </p:nvSpPr>
        <p:spPr>
          <a:xfrm>
            <a:off x="4832408" y="2948285"/>
            <a:ext cx="2835713"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التمسك بالأساليب التقليدية</a:t>
            </a:r>
            <a:endParaRPr lang="en-US" sz="1625" b="1" dirty="0">
              <a:solidFill>
                <a:schemeClr val="accent2">
                  <a:lumMod val="75000"/>
                </a:schemeClr>
              </a:solidFill>
              <a:latin typeface="Alexandria" pitchFamily="2" charset="-78"/>
              <a:cs typeface="Alexandria" pitchFamily="2" charset="-78"/>
            </a:endParaRPr>
          </a:p>
        </p:txBody>
      </p:sp>
      <p:sp>
        <p:nvSpPr>
          <p:cNvPr id="16" name="Text 10">
            <a:extLst>
              <a:ext uri="{FF2B5EF4-FFF2-40B4-BE49-F238E27FC236}">
                <a16:creationId xmlns:a16="http://schemas.microsoft.com/office/drawing/2014/main" id="{D85566CC-4B6D-AFF5-E9FC-641D675DC754}"/>
              </a:ext>
            </a:extLst>
          </p:cNvPr>
          <p:cNvSpPr/>
          <p:nvPr/>
        </p:nvSpPr>
        <p:spPr>
          <a:xfrm>
            <a:off x="4523979" y="3305970"/>
            <a:ext cx="3144143" cy="793849"/>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بعض المعلمين يرون أن أساليبهم التقليدية هي الأكثر فعالية، مما يجعلهم مترددين في تبني أساليب جديدة</a:t>
            </a:r>
            <a:endParaRPr lang="en-US" dirty="0">
              <a:latin typeface="Alexandria" pitchFamily="2" charset="-78"/>
              <a:cs typeface="Alexandria" pitchFamily="2" charset="-78"/>
            </a:endParaRPr>
          </a:p>
        </p:txBody>
      </p:sp>
      <p:sp>
        <p:nvSpPr>
          <p:cNvPr id="17" name="Shape 11">
            <a:extLst>
              <a:ext uri="{FF2B5EF4-FFF2-40B4-BE49-F238E27FC236}">
                <a16:creationId xmlns:a16="http://schemas.microsoft.com/office/drawing/2014/main" id="{5682B3EB-E0DD-9B40-E3FB-6341C867A6AE}"/>
              </a:ext>
            </a:extLst>
          </p:cNvPr>
          <p:cNvSpPr/>
          <p:nvPr/>
        </p:nvSpPr>
        <p:spPr>
          <a:xfrm>
            <a:off x="661591" y="2267843"/>
            <a:ext cx="3512741" cy="2280940"/>
          </a:xfrm>
          <a:prstGeom prst="roundRect">
            <a:avLst>
              <a:gd name="adj" fmla="val 6526"/>
            </a:avLst>
          </a:prstGeom>
          <a:solidFill>
            <a:srgbClr val="FFFFFF"/>
          </a:solidFill>
          <a:ln w="22860">
            <a:solidFill>
              <a:srgbClr val="B4CCE3"/>
            </a:solidFill>
            <a:prstDash val="solid"/>
          </a:ln>
        </p:spPr>
        <p:txBody>
          <a:bodyPr>
            <a:spAutoFit/>
          </a:bodyPr>
          <a:lstStyle/>
          <a:p>
            <a:endParaRPr lang="en-US"/>
          </a:p>
        </p:txBody>
      </p:sp>
      <p:sp>
        <p:nvSpPr>
          <p:cNvPr id="19" name="Shape 12">
            <a:extLst>
              <a:ext uri="{FF2B5EF4-FFF2-40B4-BE49-F238E27FC236}">
                <a16:creationId xmlns:a16="http://schemas.microsoft.com/office/drawing/2014/main" id="{3C4B401D-DF0B-B596-EBED-8BB2DCF85184}"/>
              </a:ext>
            </a:extLst>
          </p:cNvPr>
          <p:cNvSpPr/>
          <p:nvPr/>
        </p:nvSpPr>
        <p:spPr>
          <a:xfrm>
            <a:off x="680641" y="2286894"/>
            <a:ext cx="3474641" cy="496094"/>
          </a:xfrm>
          <a:prstGeom prst="roundRect">
            <a:avLst>
              <a:gd name="adj" fmla="val 25398"/>
            </a:avLst>
          </a:prstGeom>
          <a:solidFill>
            <a:srgbClr val="CEE6FD"/>
          </a:solidFill>
          <a:ln/>
        </p:spPr>
        <p:txBody>
          <a:bodyPr>
            <a:spAutoFit/>
          </a:bodyPr>
          <a:lstStyle/>
          <a:p>
            <a:endParaRPr lang="en-US"/>
          </a:p>
        </p:txBody>
      </p:sp>
      <p:sp>
        <p:nvSpPr>
          <p:cNvPr id="20" name="Text 13">
            <a:extLst>
              <a:ext uri="{FF2B5EF4-FFF2-40B4-BE49-F238E27FC236}">
                <a16:creationId xmlns:a16="http://schemas.microsoft.com/office/drawing/2014/main" id="{BDE04F9A-7213-7964-8DC3-3FE226E04829}"/>
              </a:ext>
            </a:extLst>
          </p:cNvPr>
          <p:cNvSpPr/>
          <p:nvPr/>
        </p:nvSpPr>
        <p:spPr>
          <a:xfrm>
            <a:off x="2397714" y="2379861"/>
            <a:ext cx="144270" cy="243656"/>
          </a:xfrm>
          <a:prstGeom prst="rect">
            <a:avLst/>
          </a:prstGeom>
          <a:noFill/>
          <a:ln/>
        </p:spPr>
        <p:txBody>
          <a:bodyPr wrap="none" lIns="0" tIns="0" rIns="0" bIns="0" rtlCol="0" anchor="t">
            <a:spAutoFit/>
          </a:bodyPr>
          <a:lstStyle/>
          <a:p>
            <a:pPr algn="r" rtl="1">
              <a:lnSpc>
                <a:spcPts val="1917"/>
              </a:lnSpc>
            </a:pPr>
            <a:r>
              <a:rPr lang="en-US" sz="1917" dirty="0">
                <a:solidFill>
                  <a:srgbClr val="1E3063"/>
                </a:solidFill>
                <a:latin typeface="Alexandria" pitchFamily="2" charset="-78"/>
                <a:ea typeface="Instrument Sans Semi Bold" pitchFamily="34" charset="-122"/>
                <a:cs typeface="Alexandria" pitchFamily="2" charset="-78"/>
              </a:rPr>
              <a:t>3</a:t>
            </a:r>
            <a:endParaRPr lang="en-US" sz="1917" dirty="0">
              <a:latin typeface="Alexandria" pitchFamily="2" charset="-78"/>
              <a:cs typeface="Alexandria" pitchFamily="2" charset="-78"/>
            </a:endParaRPr>
          </a:p>
        </p:txBody>
      </p:sp>
      <p:sp>
        <p:nvSpPr>
          <p:cNvPr id="21" name="Text 14">
            <a:extLst>
              <a:ext uri="{FF2B5EF4-FFF2-40B4-BE49-F238E27FC236}">
                <a16:creationId xmlns:a16="http://schemas.microsoft.com/office/drawing/2014/main" id="{DEEADEA7-486A-A2C5-8173-59EC4E54B1D3}"/>
              </a:ext>
            </a:extLst>
          </p:cNvPr>
          <p:cNvSpPr/>
          <p:nvPr/>
        </p:nvSpPr>
        <p:spPr>
          <a:xfrm>
            <a:off x="2645063" y="2948285"/>
            <a:ext cx="1344920"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العبء الزمني</a:t>
            </a:r>
            <a:endParaRPr lang="en-US" sz="1625" b="1" dirty="0">
              <a:solidFill>
                <a:schemeClr val="accent2">
                  <a:lumMod val="75000"/>
                </a:schemeClr>
              </a:solidFill>
              <a:latin typeface="Alexandria" pitchFamily="2" charset="-78"/>
              <a:cs typeface="Alexandria" pitchFamily="2" charset="-78"/>
            </a:endParaRPr>
          </a:p>
        </p:txBody>
      </p:sp>
      <p:sp>
        <p:nvSpPr>
          <p:cNvPr id="22" name="Text 15">
            <a:extLst>
              <a:ext uri="{FF2B5EF4-FFF2-40B4-BE49-F238E27FC236}">
                <a16:creationId xmlns:a16="http://schemas.microsoft.com/office/drawing/2014/main" id="{80CD2338-964E-4627-82AB-D153958D7E84}"/>
              </a:ext>
            </a:extLst>
          </p:cNvPr>
          <p:cNvSpPr/>
          <p:nvPr/>
        </p:nvSpPr>
        <p:spPr>
          <a:xfrm>
            <a:off x="845940" y="3305970"/>
            <a:ext cx="3144044" cy="793849"/>
          </a:xfrm>
          <a:prstGeom prst="rect">
            <a:avLst/>
          </a:prstGeom>
          <a:noFill/>
          <a:ln/>
        </p:spPr>
        <p:txBody>
          <a:bodyPr wrap="square" lIns="0" tIns="0" rIns="0" bIns="0" rtlCol="0" anchor="t">
            <a:spAutoFit/>
          </a:bodyPr>
          <a:lstStyle/>
          <a:p>
            <a:pPr algn="ctr" rtl="1">
              <a:lnSpc>
                <a:spcPts val="2083"/>
              </a:lnSpc>
            </a:pPr>
            <a:r>
              <a:rPr lang="en-US" dirty="0">
                <a:solidFill>
                  <a:srgbClr val="1E3063"/>
                </a:solidFill>
                <a:latin typeface="Alexandria" pitchFamily="2" charset="-78"/>
                <a:ea typeface="Instrument Sans Medium" pitchFamily="34" charset="-122"/>
                <a:cs typeface="Alexandria" pitchFamily="2" charset="-78"/>
              </a:rPr>
              <a:t>تبني التكنولوجيا يتطلب وقتاً وجهداً لتعلم مهارات جديدة، وهو تحدٍّ كبير في بيئات ذات جداول مزدحمة</a:t>
            </a:r>
            <a:endParaRPr lang="en-US" dirty="0">
              <a:latin typeface="Alexandria" pitchFamily="2" charset="-78"/>
              <a:cs typeface="Alexandria" pitchFamily="2" charset="-78"/>
            </a:endParaRPr>
          </a:p>
        </p:txBody>
      </p:sp>
      <p:sp>
        <p:nvSpPr>
          <p:cNvPr id="24" name="Shape 16">
            <a:extLst>
              <a:ext uri="{FF2B5EF4-FFF2-40B4-BE49-F238E27FC236}">
                <a16:creationId xmlns:a16="http://schemas.microsoft.com/office/drawing/2014/main" id="{6D8F66C2-AACD-FB1A-B4C1-1B0C90834DF1}"/>
              </a:ext>
            </a:extLst>
          </p:cNvPr>
          <p:cNvSpPr/>
          <p:nvPr/>
        </p:nvSpPr>
        <p:spPr>
          <a:xfrm>
            <a:off x="661492" y="4734819"/>
            <a:ext cx="10869018" cy="702668"/>
          </a:xfrm>
          <a:prstGeom prst="roundRect">
            <a:avLst>
              <a:gd name="adj" fmla="val 21184"/>
            </a:avLst>
          </a:prstGeom>
          <a:solidFill>
            <a:srgbClr val="B5DAFC"/>
          </a:solidFill>
          <a:ln/>
        </p:spPr>
        <p:txBody>
          <a:bodyPr>
            <a:spAutoFit/>
          </a:bodyPr>
          <a:lstStyle/>
          <a:p>
            <a:endParaRPr lang="en-US"/>
          </a:p>
        </p:txBody>
      </p:sp>
      <p:sp>
        <p:nvSpPr>
          <p:cNvPr id="27" name="Text 17">
            <a:extLst>
              <a:ext uri="{FF2B5EF4-FFF2-40B4-BE49-F238E27FC236}">
                <a16:creationId xmlns:a16="http://schemas.microsoft.com/office/drawing/2014/main" id="{145B288E-8383-8CB6-88D0-6278A5124E60}"/>
              </a:ext>
            </a:extLst>
          </p:cNvPr>
          <p:cNvSpPr/>
          <p:nvPr/>
        </p:nvSpPr>
        <p:spPr>
          <a:xfrm>
            <a:off x="1183846" y="4959821"/>
            <a:ext cx="9765494" cy="252633"/>
          </a:xfrm>
          <a:prstGeom prst="rect">
            <a:avLst/>
          </a:prstGeom>
          <a:noFill/>
          <a:ln/>
        </p:spPr>
        <p:txBody>
          <a:bodyPr wrap="none" lIns="0" tIns="0" rIns="0" bIns="0" rtlCol="0" anchor="t">
            <a:spAutoFit/>
          </a:bodyPr>
          <a:lstStyle/>
          <a:p>
            <a:pPr algn="r" rtl="1">
              <a:lnSpc>
                <a:spcPts val="2083"/>
              </a:lnSpc>
            </a:pPr>
            <a:r>
              <a:rPr lang="en-US" sz="1600" b="1" dirty="0" err="1">
                <a:solidFill>
                  <a:schemeClr val="accent2">
                    <a:lumMod val="75000"/>
                  </a:schemeClr>
                </a:solidFill>
                <a:latin typeface="Alexandria" pitchFamily="2" charset="-78"/>
                <a:ea typeface="Instrument Sans Medium" pitchFamily="34" charset="-122"/>
                <a:cs typeface="Alexandria" pitchFamily="2" charset="-78"/>
              </a:rPr>
              <a:t>الحل</a:t>
            </a:r>
            <a:r>
              <a:rPr lang="ar-SA" sz="1600" b="1" dirty="0">
                <a:solidFill>
                  <a:schemeClr val="accent2">
                    <a:lumMod val="75000"/>
                  </a:schemeClr>
                </a:solidFill>
                <a:latin typeface="Alexandria" pitchFamily="2" charset="-78"/>
                <a:ea typeface="Instrument Sans Medium" pitchFamily="34" charset="-122"/>
                <a:cs typeface="Alexandria" pitchFamily="2" charset="-78"/>
              </a:rPr>
              <a:t>: </a:t>
            </a:r>
            <a:r>
              <a:rPr lang="en-US" sz="1600" dirty="0" err="1">
                <a:latin typeface="Alexandria" pitchFamily="2" charset="-78"/>
                <a:ea typeface="Instrument Sans Medium" pitchFamily="34" charset="-122"/>
                <a:cs typeface="Alexandria" pitchFamily="2" charset="-78"/>
              </a:rPr>
              <a:t>تبني</a:t>
            </a:r>
            <a:r>
              <a:rPr lang="en-US" sz="1600" dirty="0">
                <a:latin typeface="Alexandria" pitchFamily="2" charset="-78"/>
                <a:ea typeface="Instrument Sans Medium" pitchFamily="34" charset="-122"/>
                <a:cs typeface="Alexandria" pitchFamily="2" charset="-78"/>
              </a:rPr>
              <a:t> استراتيجيات دعم وتدريب مستمر للمعلمين لضمان انتقال سلس من التعليم التقليدي إلى الرقمي.</a:t>
            </a:r>
            <a:endParaRPr lang="en-US" sz="1600" dirty="0">
              <a:latin typeface="Alexandria" pitchFamily="2" charset="-78"/>
              <a:cs typeface="Alexandria" pitchFamily="2" charset="-78"/>
            </a:endParaRPr>
          </a:p>
        </p:txBody>
      </p:sp>
      <p:sp>
        <p:nvSpPr>
          <p:cNvPr id="28" name="Text 2">
            <a:extLst>
              <a:ext uri="{FF2B5EF4-FFF2-40B4-BE49-F238E27FC236}">
                <a16:creationId xmlns:a16="http://schemas.microsoft.com/office/drawing/2014/main" id="{C9773CE7-16F1-326F-014B-DEAAEED8802F}"/>
              </a:ext>
            </a:extLst>
          </p:cNvPr>
          <p:cNvSpPr/>
          <p:nvPr/>
        </p:nvSpPr>
        <p:spPr>
          <a:xfrm>
            <a:off x="2510573" y="517738"/>
            <a:ext cx="5198538" cy="451149"/>
          </a:xfrm>
          <a:prstGeom prst="rect">
            <a:avLst/>
          </a:prstGeom>
          <a:noFill/>
          <a:ln/>
        </p:spPr>
        <p:txBody>
          <a:bodyPr wrap="none" lIns="0" tIns="0" rIns="0" bIns="0" rtlCol="0" anchor="t">
            <a:spAutoFit/>
          </a:bodyPr>
          <a:lstStyle/>
          <a:p>
            <a:pPr algn="r" rtl="1">
              <a:lnSpc>
                <a:spcPts val="3917"/>
              </a:lnSpc>
            </a:pPr>
            <a:r>
              <a:rPr lang="en-US" sz="2400" b="1" dirty="0">
                <a:solidFill>
                  <a:schemeClr val="accent2">
                    <a:lumMod val="75000"/>
                  </a:schemeClr>
                </a:solidFill>
                <a:latin typeface="Alexandria" pitchFamily="2" charset="-78"/>
                <a:ea typeface="Instrument Sans Semi Bold" pitchFamily="34" charset="-122"/>
                <a:cs typeface="Alexandria" pitchFamily="2" charset="-78"/>
              </a:rPr>
              <a:t>التحديات التي تواجه </a:t>
            </a:r>
            <a:r>
              <a:rPr lang="en-US" sz="2400" b="1" dirty="0" err="1">
                <a:solidFill>
                  <a:schemeClr val="accent2">
                    <a:lumMod val="75000"/>
                  </a:schemeClr>
                </a:solidFill>
                <a:latin typeface="Alexandria" pitchFamily="2" charset="-78"/>
                <a:ea typeface="Instrument Sans Semi Bold" pitchFamily="34" charset="-122"/>
                <a:cs typeface="Alexandria" pitchFamily="2" charset="-78"/>
              </a:rPr>
              <a:t>التحول</a:t>
            </a:r>
            <a:r>
              <a:rPr lang="en-US" sz="2400" b="1" dirty="0">
                <a:solidFill>
                  <a:schemeClr val="accent2">
                    <a:lumMod val="75000"/>
                  </a:schemeClr>
                </a:solidFill>
                <a:latin typeface="Alexandria" pitchFamily="2" charset="-78"/>
                <a:ea typeface="Instrument Sans Semi Bold" pitchFamily="34" charset="-122"/>
                <a:cs typeface="Alexandria" pitchFamily="2" charset="-78"/>
              </a:rPr>
              <a:t> </a:t>
            </a:r>
            <a:r>
              <a:rPr lang="en-US" sz="2400" b="1" dirty="0" err="1">
                <a:solidFill>
                  <a:schemeClr val="accent2">
                    <a:lumMod val="75000"/>
                  </a:schemeClr>
                </a:solidFill>
                <a:latin typeface="Alexandria" pitchFamily="2" charset="-78"/>
                <a:ea typeface="Instrument Sans Semi Bold" pitchFamily="34" charset="-122"/>
                <a:cs typeface="Alexandria" pitchFamily="2" charset="-78"/>
              </a:rPr>
              <a:t>الرقمي</a:t>
            </a:r>
            <a:endParaRPr lang="en-US" sz="2400" b="1" dirty="0">
              <a:solidFill>
                <a:schemeClr val="accent2">
                  <a:lumMod val="75000"/>
                </a:schemeClr>
              </a:solidFill>
              <a:latin typeface="Alexandria" pitchFamily="2" charset="-78"/>
              <a:cs typeface="Alexandria" pitchFamily="2" charset="-78"/>
            </a:endParaRPr>
          </a:p>
        </p:txBody>
      </p:sp>
    </p:spTree>
    <p:extLst>
      <p:ext uri="{BB962C8B-B14F-4D97-AF65-F5344CB8AC3E}">
        <p14:creationId xmlns:p14="http://schemas.microsoft.com/office/powerpoint/2010/main" val="2178209977"/>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E26AB423-679F-8C41-FC39-9CD6DD008CCF}"/>
              </a:ext>
            </a:extLst>
          </p:cNvPr>
          <p:cNvSpPr/>
          <p:nvPr/>
        </p:nvSpPr>
        <p:spPr>
          <a:xfrm>
            <a:off x="5432598" y="1497903"/>
            <a:ext cx="5911875"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التحدي الثاني: نقص </a:t>
            </a:r>
            <a:r>
              <a:rPr lang="en-US" sz="2800" b="1" dirty="0" err="1">
                <a:solidFill>
                  <a:srgbClr val="00B0F0"/>
                </a:solidFill>
                <a:latin typeface="Alexandria" pitchFamily="2" charset="-78"/>
                <a:ea typeface="Instrument Sans Semi Bold" pitchFamily="34" charset="-122"/>
                <a:cs typeface="Alexandria" pitchFamily="2" charset="-78"/>
              </a:rPr>
              <a:t>البنية</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التحتية</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Shape 1">
            <a:extLst>
              <a:ext uri="{FF2B5EF4-FFF2-40B4-BE49-F238E27FC236}">
                <a16:creationId xmlns:a16="http://schemas.microsoft.com/office/drawing/2014/main" id="{3FD1E44A-CD4F-C453-845F-4231B70E6A6D}"/>
              </a:ext>
            </a:extLst>
          </p:cNvPr>
          <p:cNvSpPr/>
          <p:nvPr/>
        </p:nvSpPr>
        <p:spPr>
          <a:xfrm>
            <a:off x="11158438" y="3116163"/>
            <a:ext cx="372070" cy="372070"/>
          </a:xfrm>
          <a:prstGeom prst="roundRect">
            <a:avLst>
              <a:gd name="adj" fmla="val 40008"/>
            </a:avLst>
          </a:prstGeom>
          <a:solidFill>
            <a:srgbClr val="CEE6FD"/>
          </a:solidFill>
          <a:ln/>
        </p:spPr>
        <p:txBody>
          <a:bodyPr>
            <a:spAutoFit/>
          </a:bodyPr>
          <a:lstStyle/>
          <a:p>
            <a:endParaRPr lang="en-US"/>
          </a:p>
        </p:txBody>
      </p:sp>
      <p:sp>
        <p:nvSpPr>
          <p:cNvPr id="8" name="Text 2">
            <a:extLst>
              <a:ext uri="{FF2B5EF4-FFF2-40B4-BE49-F238E27FC236}">
                <a16:creationId xmlns:a16="http://schemas.microsoft.com/office/drawing/2014/main" id="{1A1948F8-B13B-1084-7740-5EBCEC12531A}"/>
              </a:ext>
            </a:extLst>
          </p:cNvPr>
          <p:cNvSpPr/>
          <p:nvPr/>
        </p:nvSpPr>
        <p:spPr>
          <a:xfrm>
            <a:off x="8635123" y="3173016"/>
            <a:ext cx="2358018"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ضعف الاتصال بالإنترنت</a:t>
            </a:r>
            <a:endParaRPr lang="en-US" sz="1625" b="1" dirty="0">
              <a:solidFill>
                <a:schemeClr val="accent2">
                  <a:lumMod val="75000"/>
                </a:schemeClr>
              </a:solidFill>
              <a:latin typeface="Alexandria" pitchFamily="2" charset="-78"/>
              <a:cs typeface="Alexandria" pitchFamily="2" charset="-78"/>
            </a:endParaRPr>
          </a:p>
        </p:txBody>
      </p:sp>
      <p:sp>
        <p:nvSpPr>
          <p:cNvPr id="9" name="Text 3">
            <a:extLst>
              <a:ext uri="{FF2B5EF4-FFF2-40B4-BE49-F238E27FC236}">
                <a16:creationId xmlns:a16="http://schemas.microsoft.com/office/drawing/2014/main" id="{0197B97A-87C2-893D-EB37-976A98C43DFD}"/>
              </a:ext>
            </a:extLst>
          </p:cNvPr>
          <p:cNvSpPr/>
          <p:nvPr/>
        </p:nvSpPr>
        <p:spPr>
          <a:xfrm>
            <a:off x="8250399" y="3540626"/>
            <a:ext cx="3449172" cy="1660198"/>
          </a:xfrm>
          <a:prstGeom prst="rect">
            <a:avLst/>
          </a:prstGeom>
          <a:noFill/>
          <a:ln/>
        </p:spPr>
        <p:txBody>
          <a:bodyPr wrap="square" lIns="0" tIns="0" rIns="0" bIns="0" rtlCol="0" anchor="t">
            <a:spAutoFit/>
          </a:bodyPr>
          <a:lstStyle/>
          <a:p>
            <a:pPr algn="ctr" rtl="1">
              <a:lnSpc>
                <a:spcPct val="200000"/>
              </a:lnSpc>
            </a:pPr>
            <a:r>
              <a:rPr lang="en-US" dirty="0">
                <a:solidFill>
                  <a:srgbClr val="1E3063"/>
                </a:solidFill>
                <a:latin typeface="Alexandria" pitchFamily="2" charset="-78"/>
                <a:ea typeface="Instrument Sans Medium" pitchFamily="34" charset="-122"/>
                <a:cs typeface="Alexandria" pitchFamily="2" charset="-78"/>
              </a:rPr>
              <a:t>في المناطق النائية والريفية، يعاني الطلاب والمعلمون من ضعف أو انقطاع الإنترنت، مما يُعيق الاستفادة من الأدوات الرقمية والتعلم عن بُعد</a:t>
            </a:r>
            <a:endParaRPr lang="en-US" dirty="0">
              <a:latin typeface="Alexandria" pitchFamily="2" charset="-78"/>
              <a:cs typeface="Alexandria" pitchFamily="2" charset="-78"/>
            </a:endParaRPr>
          </a:p>
        </p:txBody>
      </p:sp>
      <p:sp>
        <p:nvSpPr>
          <p:cNvPr id="10" name="Shape 4">
            <a:extLst>
              <a:ext uri="{FF2B5EF4-FFF2-40B4-BE49-F238E27FC236}">
                <a16:creationId xmlns:a16="http://schemas.microsoft.com/office/drawing/2014/main" id="{69AD0447-9B5E-537B-52EE-BEF0901F7016}"/>
              </a:ext>
            </a:extLst>
          </p:cNvPr>
          <p:cNvSpPr/>
          <p:nvPr/>
        </p:nvSpPr>
        <p:spPr>
          <a:xfrm>
            <a:off x="7466608" y="3116163"/>
            <a:ext cx="372070" cy="372070"/>
          </a:xfrm>
          <a:prstGeom prst="roundRect">
            <a:avLst>
              <a:gd name="adj" fmla="val 40008"/>
            </a:avLst>
          </a:prstGeom>
          <a:solidFill>
            <a:srgbClr val="CEE6FD"/>
          </a:solidFill>
          <a:ln/>
        </p:spPr>
        <p:txBody>
          <a:bodyPr>
            <a:spAutoFit/>
          </a:bodyPr>
          <a:lstStyle/>
          <a:p>
            <a:endParaRPr lang="en-US"/>
          </a:p>
        </p:txBody>
      </p:sp>
      <p:sp>
        <p:nvSpPr>
          <p:cNvPr id="11" name="Text 5">
            <a:extLst>
              <a:ext uri="{FF2B5EF4-FFF2-40B4-BE49-F238E27FC236}">
                <a16:creationId xmlns:a16="http://schemas.microsoft.com/office/drawing/2014/main" id="{3939CB31-FFFB-2025-11E8-5DF5FA50A283}"/>
              </a:ext>
            </a:extLst>
          </p:cNvPr>
          <p:cNvSpPr/>
          <p:nvPr/>
        </p:nvSpPr>
        <p:spPr>
          <a:xfrm>
            <a:off x="5945170" y="3173016"/>
            <a:ext cx="1356140"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نقص الأجهزة</a:t>
            </a:r>
            <a:endParaRPr lang="en-US" sz="1625" b="1" dirty="0">
              <a:solidFill>
                <a:schemeClr val="accent2">
                  <a:lumMod val="75000"/>
                </a:schemeClr>
              </a:solidFill>
              <a:latin typeface="Alexandria" pitchFamily="2" charset="-78"/>
              <a:cs typeface="Alexandria" pitchFamily="2" charset="-78"/>
            </a:endParaRPr>
          </a:p>
        </p:txBody>
      </p:sp>
      <p:sp>
        <p:nvSpPr>
          <p:cNvPr id="12" name="Text 6">
            <a:extLst>
              <a:ext uri="{FF2B5EF4-FFF2-40B4-BE49-F238E27FC236}">
                <a16:creationId xmlns:a16="http://schemas.microsoft.com/office/drawing/2014/main" id="{4D6D1D96-7B73-EFC4-EACE-D78C60E29299}"/>
              </a:ext>
            </a:extLst>
          </p:cNvPr>
          <p:cNvSpPr/>
          <p:nvPr/>
        </p:nvSpPr>
        <p:spPr>
          <a:xfrm>
            <a:off x="4431793" y="3592006"/>
            <a:ext cx="3403376" cy="1229311"/>
          </a:xfrm>
          <a:prstGeom prst="rect">
            <a:avLst/>
          </a:prstGeom>
          <a:noFill/>
          <a:ln/>
        </p:spPr>
        <p:txBody>
          <a:bodyPr wrap="square" lIns="0" tIns="0" rIns="0" bIns="0" rtlCol="0" anchor="t">
            <a:spAutoFit/>
          </a:bodyPr>
          <a:lstStyle/>
          <a:p>
            <a:pPr algn="ctr" rtl="1">
              <a:lnSpc>
                <a:spcPct val="200000"/>
              </a:lnSpc>
            </a:pPr>
            <a:r>
              <a:rPr lang="en-US" dirty="0">
                <a:solidFill>
                  <a:srgbClr val="1E3063"/>
                </a:solidFill>
                <a:latin typeface="Alexandria" pitchFamily="2" charset="-78"/>
                <a:ea typeface="Instrument Sans Medium" pitchFamily="34" charset="-122"/>
                <a:cs typeface="Alexandria" pitchFamily="2" charset="-78"/>
              </a:rPr>
              <a:t>غياب الحواسيب اللوحية وأجهزة الكمبيوتر في بعض المدارس يُفضي إلى تفاوت كبير في الفرص التعليمية بين المدارس</a:t>
            </a:r>
            <a:endParaRPr lang="en-US" dirty="0">
              <a:latin typeface="Alexandria" pitchFamily="2" charset="-78"/>
              <a:cs typeface="Alexandria" pitchFamily="2" charset="-78"/>
            </a:endParaRPr>
          </a:p>
        </p:txBody>
      </p:sp>
      <p:sp>
        <p:nvSpPr>
          <p:cNvPr id="13" name="Shape 7">
            <a:extLst>
              <a:ext uri="{FF2B5EF4-FFF2-40B4-BE49-F238E27FC236}">
                <a16:creationId xmlns:a16="http://schemas.microsoft.com/office/drawing/2014/main" id="{280E3A42-4DA6-ADCC-606F-FDD708D8B56E}"/>
              </a:ext>
            </a:extLst>
          </p:cNvPr>
          <p:cNvSpPr/>
          <p:nvPr/>
        </p:nvSpPr>
        <p:spPr>
          <a:xfrm>
            <a:off x="3774678" y="3116163"/>
            <a:ext cx="372070" cy="372070"/>
          </a:xfrm>
          <a:prstGeom prst="roundRect">
            <a:avLst>
              <a:gd name="adj" fmla="val 40008"/>
            </a:avLst>
          </a:prstGeom>
          <a:solidFill>
            <a:srgbClr val="CEE6FD"/>
          </a:solidFill>
          <a:ln/>
        </p:spPr>
        <p:txBody>
          <a:bodyPr>
            <a:spAutoFit/>
          </a:bodyPr>
          <a:lstStyle/>
          <a:p>
            <a:endParaRPr lang="en-US"/>
          </a:p>
        </p:txBody>
      </p:sp>
      <p:sp>
        <p:nvSpPr>
          <p:cNvPr id="14" name="Text 8">
            <a:extLst>
              <a:ext uri="{FF2B5EF4-FFF2-40B4-BE49-F238E27FC236}">
                <a16:creationId xmlns:a16="http://schemas.microsoft.com/office/drawing/2014/main" id="{41C4E3BB-2761-FABA-4F45-5A61F95B3706}"/>
              </a:ext>
            </a:extLst>
          </p:cNvPr>
          <p:cNvSpPr/>
          <p:nvPr/>
        </p:nvSpPr>
        <p:spPr>
          <a:xfrm>
            <a:off x="1743485" y="3173016"/>
            <a:ext cx="1865895"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ضعف الدعم الفني</a:t>
            </a:r>
            <a:endParaRPr lang="en-US" sz="1625" b="1" dirty="0">
              <a:solidFill>
                <a:schemeClr val="accent2">
                  <a:lumMod val="75000"/>
                </a:schemeClr>
              </a:solidFill>
              <a:latin typeface="Alexandria" pitchFamily="2" charset="-78"/>
              <a:cs typeface="Alexandria" pitchFamily="2" charset="-78"/>
            </a:endParaRPr>
          </a:p>
        </p:txBody>
      </p:sp>
      <p:sp>
        <p:nvSpPr>
          <p:cNvPr id="15" name="Text 9">
            <a:extLst>
              <a:ext uri="{FF2B5EF4-FFF2-40B4-BE49-F238E27FC236}">
                <a16:creationId xmlns:a16="http://schemas.microsoft.com/office/drawing/2014/main" id="{9D0D26D7-2FB2-E1BD-D82E-622DA41AB13C}"/>
              </a:ext>
            </a:extLst>
          </p:cNvPr>
          <p:cNvSpPr/>
          <p:nvPr/>
        </p:nvSpPr>
        <p:spPr>
          <a:xfrm>
            <a:off x="891245" y="3592925"/>
            <a:ext cx="2947888" cy="1229311"/>
          </a:xfrm>
          <a:prstGeom prst="rect">
            <a:avLst/>
          </a:prstGeom>
          <a:noFill/>
          <a:ln/>
        </p:spPr>
        <p:txBody>
          <a:bodyPr wrap="square" lIns="0" tIns="0" rIns="0" bIns="0" rtlCol="0" anchor="t">
            <a:spAutoFit/>
          </a:bodyPr>
          <a:lstStyle/>
          <a:p>
            <a:pPr algn="ctr" rtl="1">
              <a:lnSpc>
                <a:spcPct val="200000"/>
              </a:lnSpc>
            </a:pPr>
            <a:r>
              <a:rPr lang="en-US" dirty="0">
                <a:solidFill>
                  <a:srgbClr val="1E3063"/>
                </a:solidFill>
                <a:latin typeface="Alexandria" pitchFamily="2" charset="-78"/>
                <a:ea typeface="Instrument Sans Medium" pitchFamily="34" charset="-122"/>
                <a:cs typeface="Alexandria" pitchFamily="2" charset="-78"/>
              </a:rPr>
              <a:t>الأدوات الرقمية تتطلب دعماً فنياً مستمراً؛ وغياب فرق فنية مدربة يُعيق استخدام هذه الأدوات بفعالية</a:t>
            </a:r>
            <a:endParaRPr lang="en-US" dirty="0">
              <a:latin typeface="Alexandria" pitchFamily="2" charset="-78"/>
              <a:cs typeface="Alexandria" pitchFamily="2" charset="-78"/>
            </a:endParaRPr>
          </a:p>
        </p:txBody>
      </p:sp>
      <p:cxnSp>
        <p:nvCxnSpPr>
          <p:cNvPr id="3" name="Straight Connector 2">
            <a:extLst>
              <a:ext uri="{FF2B5EF4-FFF2-40B4-BE49-F238E27FC236}">
                <a16:creationId xmlns:a16="http://schemas.microsoft.com/office/drawing/2014/main" id="{E63CE4FF-3E24-E4AD-C1DF-92DFA45FE8DE}"/>
              </a:ext>
            </a:extLst>
          </p:cNvPr>
          <p:cNvCxnSpPr/>
          <p:nvPr/>
        </p:nvCxnSpPr>
        <p:spPr>
          <a:xfrm>
            <a:off x="4223792" y="3116163"/>
            <a:ext cx="0" cy="2185045"/>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0741765-AD85-F09B-0AF3-F0834B5C9E0A}"/>
              </a:ext>
            </a:extLst>
          </p:cNvPr>
          <p:cNvCxnSpPr/>
          <p:nvPr/>
        </p:nvCxnSpPr>
        <p:spPr>
          <a:xfrm>
            <a:off x="8040216" y="3068960"/>
            <a:ext cx="0" cy="2185045"/>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20" name="Text 2">
            <a:extLst>
              <a:ext uri="{FF2B5EF4-FFF2-40B4-BE49-F238E27FC236}">
                <a16:creationId xmlns:a16="http://schemas.microsoft.com/office/drawing/2014/main" id="{9AAFCD04-00DB-F949-2445-07447454F6EF}"/>
              </a:ext>
            </a:extLst>
          </p:cNvPr>
          <p:cNvSpPr/>
          <p:nvPr/>
        </p:nvSpPr>
        <p:spPr>
          <a:xfrm>
            <a:off x="2510573" y="517738"/>
            <a:ext cx="5198538" cy="451149"/>
          </a:xfrm>
          <a:prstGeom prst="rect">
            <a:avLst/>
          </a:prstGeom>
          <a:noFill/>
          <a:ln/>
        </p:spPr>
        <p:txBody>
          <a:bodyPr wrap="none" lIns="0" tIns="0" rIns="0" bIns="0" rtlCol="0" anchor="t">
            <a:spAutoFit/>
          </a:bodyPr>
          <a:lstStyle/>
          <a:p>
            <a:pPr algn="r" rtl="1">
              <a:lnSpc>
                <a:spcPts val="3917"/>
              </a:lnSpc>
            </a:pPr>
            <a:r>
              <a:rPr lang="en-US" sz="2400" b="1" dirty="0">
                <a:solidFill>
                  <a:schemeClr val="accent2">
                    <a:lumMod val="75000"/>
                  </a:schemeClr>
                </a:solidFill>
                <a:latin typeface="Alexandria" pitchFamily="2" charset="-78"/>
                <a:ea typeface="Instrument Sans Semi Bold" pitchFamily="34" charset="-122"/>
                <a:cs typeface="Alexandria" pitchFamily="2" charset="-78"/>
              </a:rPr>
              <a:t>التحديات التي تواجه </a:t>
            </a:r>
            <a:r>
              <a:rPr lang="en-US" sz="2400" b="1" dirty="0" err="1">
                <a:solidFill>
                  <a:schemeClr val="accent2">
                    <a:lumMod val="75000"/>
                  </a:schemeClr>
                </a:solidFill>
                <a:latin typeface="Alexandria" pitchFamily="2" charset="-78"/>
                <a:ea typeface="Instrument Sans Semi Bold" pitchFamily="34" charset="-122"/>
                <a:cs typeface="Alexandria" pitchFamily="2" charset="-78"/>
              </a:rPr>
              <a:t>التحول</a:t>
            </a:r>
            <a:r>
              <a:rPr lang="en-US" sz="2400" b="1" dirty="0">
                <a:solidFill>
                  <a:schemeClr val="accent2">
                    <a:lumMod val="75000"/>
                  </a:schemeClr>
                </a:solidFill>
                <a:latin typeface="Alexandria" pitchFamily="2" charset="-78"/>
                <a:ea typeface="Instrument Sans Semi Bold" pitchFamily="34" charset="-122"/>
                <a:cs typeface="Alexandria" pitchFamily="2" charset="-78"/>
              </a:rPr>
              <a:t> </a:t>
            </a:r>
            <a:r>
              <a:rPr lang="en-US" sz="2400" b="1" dirty="0" err="1">
                <a:solidFill>
                  <a:schemeClr val="accent2">
                    <a:lumMod val="75000"/>
                  </a:schemeClr>
                </a:solidFill>
                <a:latin typeface="Alexandria" pitchFamily="2" charset="-78"/>
                <a:ea typeface="Instrument Sans Semi Bold" pitchFamily="34" charset="-122"/>
                <a:cs typeface="Alexandria" pitchFamily="2" charset="-78"/>
              </a:rPr>
              <a:t>الرقمي</a:t>
            </a:r>
            <a:endParaRPr lang="en-US" sz="2400" b="1" dirty="0">
              <a:solidFill>
                <a:schemeClr val="accent2">
                  <a:lumMod val="75000"/>
                </a:schemeClr>
              </a:solidFill>
              <a:latin typeface="Alexandria" pitchFamily="2" charset="-78"/>
              <a:cs typeface="Alexandria" pitchFamily="2" charset="-78"/>
            </a:endParaRPr>
          </a:p>
        </p:txBody>
      </p:sp>
    </p:spTree>
    <p:extLst>
      <p:ext uri="{BB962C8B-B14F-4D97-AF65-F5344CB8AC3E}">
        <p14:creationId xmlns:p14="http://schemas.microsoft.com/office/powerpoint/2010/main" val="1203284613"/>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98912" y="1334198"/>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6" name="Text 0">
            <a:extLst>
              <a:ext uri="{FF2B5EF4-FFF2-40B4-BE49-F238E27FC236}">
                <a16:creationId xmlns:a16="http://schemas.microsoft.com/office/drawing/2014/main" id="{A61C526E-4D95-1AA4-FEA5-FB7AF8065ED2}"/>
              </a:ext>
            </a:extLst>
          </p:cNvPr>
          <p:cNvSpPr/>
          <p:nvPr/>
        </p:nvSpPr>
        <p:spPr>
          <a:xfrm>
            <a:off x="4020677" y="1525352"/>
            <a:ext cx="7710445" cy="473463"/>
          </a:xfrm>
          <a:prstGeom prst="rect">
            <a:avLst/>
          </a:prstGeom>
          <a:noFill/>
          <a:ln/>
        </p:spPr>
        <p:txBody>
          <a:bodyPr wrap="none" lIns="0" tIns="0" rIns="0" bIns="0" rtlCol="0" anchor="t">
            <a:spAutoFit/>
          </a:bodyPr>
          <a:lstStyle/>
          <a:p>
            <a:pPr algn="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التحدي الثالث: تدريب المعلمين </a:t>
            </a:r>
            <a:r>
              <a:rPr lang="en-US" sz="2800" b="1" dirty="0" err="1">
                <a:solidFill>
                  <a:srgbClr val="00B0F0"/>
                </a:solidFill>
                <a:latin typeface="Alexandria" pitchFamily="2" charset="-78"/>
                <a:ea typeface="Instrument Sans Semi Bold" pitchFamily="34" charset="-122"/>
                <a:cs typeface="Alexandria" pitchFamily="2" charset="-78"/>
              </a:rPr>
              <a:t>ورفع</a:t>
            </a:r>
            <a:r>
              <a:rPr lang="en-US" sz="2800" b="1" dirty="0">
                <a:solidFill>
                  <a:srgbClr val="00B0F0"/>
                </a:solidFill>
                <a:latin typeface="Alexandria" pitchFamily="2" charset="-78"/>
                <a:ea typeface="Instrument Sans Semi Bold" pitchFamily="34" charset="-122"/>
                <a:cs typeface="Alexandria" pitchFamily="2" charset="-78"/>
              </a:rPr>
              <a:t> </a:t>
            </a:r>
            <a:r>
              <a:rPr lang="en-US" sz="2800" b="1" dirty="0" err="1">
                <a:solidFill>
                  <a:srgbClr val="00B0F0"/>
                </a:solidFill>
                <a:latin typeface="Alexandria" pitchFamily="2" charset="-78"/>
                <a:ea typeface="Instrument Sans Semi Bold" pitchFamily="34" charset="-122"/>
                <a:cs typeface="Alexandria" pitchFamily="2" charset="-78"/>
              </a:rPr>
              <a:t>الكفاءة</a:t>
            </a:r>
            <a:r>
              <a:rPr lang="ar-SA" sz="2800" b="1" dirty="0">
                <a:solidFill>
                  <a:srgbClr val="00B0F0"/>
                </a:solidFill>
                <a:latin typeface="Alexandria" pitchFamily="2" charset="-78"/>
                <a:ea typeface="Instrument Sans Semi Bold" pitchFamily="34" charset="-122"/>
                <a:cs typeface="Alexandria" pitchFamily="2" charset="-78"/>
              </a:rPr>
              <a:t>:</a:t>
            </a:r>
            <a:endParaRPr lang="en-US" sz="2800" b="1" dirty="0">
              <a:solidFill>
                <a:srgbClr val="00B0F0"/>
              </a:solidFill>
              <a:latin typeface="Alexandria" pitchFamily="2" charset="-78"/>
              <a:cs typeface="Alexandria" pitchFamily="2" charset="-78"/>
            </a:endParaRPr>
          </a:p>
        </p:txBody>
      </p:sp>
      <p:sp>
        <p:nvSpPr>
          <p:cNvPr id="7" name="Text 1">
            <a:extLst>
              <a:ext uri="{FF2B5EF4-FFF2-40B4-BE49-F238E27FC236}">
                <a16:creationId xmlns:a16="http://schemas.microsoft.com/office/drawing/2014/main" id="{6C68C1F2-F40F-F5DF-316D-476EA655B06C}"/>
              </a:ext>
            </a:extLst>
          </p:cNvPr>
          <p:cNvSpPr/>
          <p:nvPr/>
        </p:nvSpPr>
        <p:spPr>
          <a:xfrm>
            <a:off x="10406041" y="2768757"/>
            <a:ext cx="1158972" cy="243849"/>
          </a:xfrm>
          <a:prstGeom prst="rect">
            <a:avLst/>
          </a:prstGeom>
          <a:noFill/>
          <a:ln/>
        </p:spPr>
        <p:txBody>
          <a:bodyPr wrap="none" lIns="0" tIns="0" rIns="0" bIns="0" rtlCol="0" anchor="t">
            <a:spAutoFit/>
          </a:bodyPr>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أبرز العقبات</a:t>
            </a:r>
            <a:endParaRPr lang="en-US" sz="1625" b="1" dirty="0">
              <a:solidFill>
                <a:schemeClr val="accent2">
                  <a:lumMod val="75000"/>
                </a:schemeClr>
              </a:solidFill>
              <a:latin typeface="Alexandria" pitchFamily="2" charset="-78"/>
              <a:cs typeface="Alexandria" pitchFamily="2" charset="-78"/>
            </a:endParaRPr>
          </a:p>
        </p:txBody>
      </p:sp>
      <p:sp>
        <p:nvSpPr>
          <p:cNvPr id="8" name="Text 2">
            <a:extLst>
              <a:ext uri="{FF2B5EF4-FFF2-40B4-BE49-F238E27FC236}">
                <a16:creationId xmlns:a16="http://schemas.microsoft.com/office/drawing/2014/main" id="{E62DF4D1-BE5C-BCF6-ABD3-EC72FDACB853}"/>
              </a:ext>
            </a:extLst>
          </p:cNvPr>
          <p:cNvSpPr/>
          <p:nvPr/>
        </p:nvSpPr>
        <p:spPr>
          <a:xfrm>
            <a:off x="1681444" y="2666227"/>
            <a:ext cx="8265914" cy="1525546"/>
          </a:xfrm>
          <a:prstGeom prst="rect">
            <a:avLst/>
          </a:prstGeom>
          <a:noFill/>
          <a:ln/>
        </p:spPr>
        <p:txBody>
          <a:bodyPr wrap="square" lIns="0" tIns="0" rIns="0" bIns="0" rtlCol="0" anchor="t">
            <a:spAutoFit/>
          </a:bodyPr>
          <a:lstStyle/>
          <a:p>
            <a:pPr marL="285750" indent="-285750" algn="r" rtl="1">
              <a:lnSpc>
                <a:spcPct val="250000"/>
              </a:lnSpc>
              <a:buClr>
                <a:srgbClr val="00B0F0"/>
              </a:buClr>
              <a:buSzPct val="100000"/>
              <a:buFont typeface="Wingdings" panose="05000000000000000000" pitchFamily="2" charset="2"/>
              <a:buChar char="v"/>
            </a:pPr>
            <a:r>
              <a:rPr lang="en-US" b="1" dirty="0">
                <a:solidFill>
                  <a:srgbClr val="1E3063"/>
                </a:solidFill>
                <a:latin typeface="Alexandria" pitchFamily="2" charset="-78"/>
                <a:ea typeface="Instrument Sans Medium" pitchFamily="34" charset="-122"/>
                <a:cs typeface="Alexandria" pitchFamily="2" charset="-78"/>
              </a:rPr>
              <a:t>نقص البرامج التدريبية المتخصصة</a:t>
            </a:r>
            <a:r>
              <a:rPr lang="en-US" dirty="0">
                <a:solidFill>
                  <a:srgbClr val="1E3063"/>
                </a:solidFill>
                <a:latin typeface="Alexandria" pitchFamily="2" charset="-78"/>
                <a:ea typeface="Instrument Sans Medium" pitchFamily="34" charset="-122"/>
                <a:cs typeface="Alexandria" pitchFamily="2" charset="-78"/>
              </a:rPr>
              <a:t> في تقنيات كالتعلم الآلي والذكاء الاصطناعي</a:t>
            </a:r>
            <a:endParaRPr lang="en-US" dirty="0">
              <a:latin typeface="Alexandria" pitchFamily="2" charset="-78"/>
              <a:cs typeface="Alexandria" pitchFamily="2" charset="-78"/>
            </a:endParaRPr>
          </a:p>
          <a:p>
            <a:pPr marL="285750" indent="-285750" algn="r" rtl="1">
              <a:lnSpc>
                <a:spcPct val="250000"/>
              </a:lnSpc>
              <a:buClr>
                <a:srgbClr val="00B0F0"/>
              </a:buClr>
              <a:buSzPct val="100000"/>
              <a:buFont typeface="Wingdings" panose="05000000000000000000" pitchFamily="2" charset="2"/>
              <a:buChar char="v"/>
            </a:pPr>
            <a:r>
              <a:rPr lang="en-US" b="1" dirty="0">
                <a:solidFill>
                  <a:srgbClr val="1E3063"/>
                </a:solidFill>
                <a:latin typeface="Alexandria" pitchFamily="2" charset="-78"/>
                <a:ea typeface="Instrument Sans Medium" pitchFamily="34" charset="-122"/>
                <a:cs typeface="Alexandria" pitchFamily="2" charset="-78"/>
              </a:rPr>
              <a:t>ضغط الوقت</a:t>
            </a:r>
            <a:r>
              <a:rPr lang="en-US" dirty="0">
                <a:solidFill>
                  <a:srgbClr val="1E3063"/>
                </a:solidFill>
                <a:latin typeface="Alexandria" pitchFamily="2" charset="-78"/>
                <a:ea typeface="Instrument Sans Medium" pitchFamily="34" charset="-122"/>
                <a:cs typeface="Alexandria" pitchFamily="2" charset="-78"/>
              </a:rPr>
              <a:t> في ظل الجداول الدراسية المزدحمة</a:t>
            </a:r>
            <a:endParaRPr lang="en-US" dirty="0">
              <a:latin typeface="Alexandria" pitchFamily="2" charset="-78"/>
              <a:cs typeface="Alexandria" pitchFamily="2" charset="-78"/>
            </a:endParaRPr>
          </a:p>
          <a:p>
            <a:pPr marL="285750" indent="-285750" algn="r" rtl="1">
              <a:lnSpc>
                <a:spcPct val="250000"/>
              </a:lnSpc>
              <a:buClr>
                <a:srgbClr val="00B0F0"/>
              </a:buClr>
              <a:buSzPct val="100000"/>
              <a:buFont typeface="Wingdings" panose="05000000000000000000" pitchFamily="2" charset="2"/>
              <a:buChar char="v"/>
            </a:pPr>
            <a:r>
              <a:rPr lang="en-US" b="1" dirty="0">
                <a:solidFill>
                  <a:srgbClr val="1E3063"/>
                </a:solidFill>
                <a:latin typeface="Alexandria" pitchFamily="2" charset="-78"/>
                <a:ea typeface="Instrument Sans Medium" pitchFamily="34" charset="-122"/>
                <a:cs typeface="Alexandria" pitchFamily="2" charset="-78"/>
              </a:rPr>
              <a:t>الافتقار للمهارات الرقمية الأساسية</a:t>
            </a:r>
            <a:r>
              <a:rPr lang="en-US" dirty="0">
                <a:solidFill>
                  <a:srgbClr val="1E3063"/>
                </a:solidFill>
                <a:latin typeface="Alexandria" pitchFamily="2" charset="-78"/>
                <a:ea typeface="Instrument Sans Medium" pitchFamily="34" charset="-122"/>
                <a:cs typeface="Alexandria" pitchFamily="2" charset="-78"/>
              </a:rPr>
              <a:t> مما يُولّد شعوراً بالعجز والقلق</a:t>
            </a:r>
            <a:endParaRPr lang="en-US" dirty="0">
              <a:latin typeface="Alexandria" pitchFamily="2" charset="-78"/>
              <a:cs typeface="Alexandria" pitchFamily="2" charset="-78"/>
            </a:endParaRPr>
          </a:p>
        </p:txBody>
      </p:sp>
      <p:sp>
        <p:nvSpPr>
          <p:cNvPr id="9" name="Shape 3">
            <a:extLst>
              <a:ext uri="{FF2B5EF4-FFF2-40B4-BE49-F238E27FC236}">
                <a16:creationId xmlns:a16="http://schemas.microsoft.com/office/drawing/2014/main" id="{E81C180F-389F-48EB-855A-E28C873A1B1D}"/>
              </a:ext>
            </a:extLst>
          </p:cNvPr>
          <p:cNvSpPr/>
          <p:nvPr/>
        </p:nvSpPr>
        <p:spPr>
          <a:xfrm>
            <a:off x="629012" y="4416609"/>
            <a:ext cx="5492406" cy="2214385"/>
          </a:xfrm>
          <a:prstGeom prst="roundRect">
            <a:avLst>
              <a:gd name="adj" fmla="val 15302"/>
            </a:avLst>
          </a:prstGeom>
          <a:solidFill>
            <a:srgbClr val="84C1FA"/>
          </a:solidFill>
          <a:ln/>
        </p:spPr>
        <p:txBody>
          <a:bodyPr wrap="square">
            <a:spAutoFit/>
          </a:bodyPr>
          <a:lstStyle/>
          <a:p>
            <a:endParaRPr lang="en-US"/>
          </a:p>
        </p:txBody>
      </p:sp>
      <p:sp>
        <p:nvSpPr>
          <p:cNvPr id="10" name="Text 4">
            <a:extLst>
              <a:ext uri="{FF2B5EF4-FFF2-40B4-BE49-F238E27FC236}">
                <a16:creationId xmlns:a16="http://schemas.microsoft.com/office/drawing/2014/main" id="{5DE62712-18CF-6DB7-95A1-69BAF2A5ABAF}"/>
              </a:ext>
            </a:extLst>
          </p:cNvPr>
          <p:cNvSpPr/>
          <p:nvPr/>
        </p:nvSpPr>
        <p:spPr>
          <a:xfrm>
            <a:off x="4515020" y="4581908"/>
            <a:ext cx="1441100" cy="256480"/>
          </a:xfrm>
          <a:prstGeom prst="rect">
            <a:avLst/>
          </a:prstGeom>
          <a:noFill/>
          <a:ln/>
        </p:spPr>
        <p:txBody>
          <a:bodyPr wrap="none" lIns="0" tIns="0" rIns="0" bIns="0" rtlCol="0" anchor="t">
            <a:spAutoFit/>
          </a:bodyPr>
          <a:lstStyle/>
          <a:p>
            <a:pPr algn="r" rtl="1">
              <a:lnSpc>
                <a:spcPts val="2000"/>
              </a:lnSpc>
            </a:pPr>
            <a:r>
              <a:rPr lang="en-US" sz="1800" b="1" dirty="0">
                <a:solidFill>
                  <a:schemeClr val="accent2">
                    <a:lumMod val="75000"/>
                  </a:schemeClr>
                </a:solidFill>
                <a:latin typeface="Alexandria" pitchFamily="2" charset="-78"/>
                <a:ea typeface="Instrument Sans Semi Bold" pitchFamily="34" charset="-122"/>
                <a:cs typeface="Alexandria" pitchFamily="2" charset="-78"/>
              </a:rPr>
              <a:t>الحل المقترح</a:t>
            </a:r>
            <a:endParaRPr lang="en-US" sz="1800" b="1" dirty="0">
              <a:solidFill>
                <a:schemeClr val="accent2">
                  <a:lumMod val="75000"/>
                </a:schemeClr>
              </a:solidFill>
              <a:latin typeface="Alexandria" pitchFamily="2" charset="-78"/>
              <a:cs typeface="Alexandria" pitchFamily="2" charset="-78"/>
            </a:endParaRPr>
          </a:p>
        </p:txBody>
      </p:sp>
      <p:sp>
        <p:nvSpPr>
          <p:cNvPr id="11" name="Text 5">
            <a:extLst>
              <a:ext uri="{FF2B5EF4-FFF2-40B4-BE49-F238E27FC236}">
                <a16:creationId xmlns:a16="http://schemas.microsoft.com/office/drawing/2014/main" id="{4AC400CF-B54E-1C71-67F0-CD67ABF5D7A1}"/>
              </a:ext>
            </a:extLst>
          </p:cNvPr>
          <p:cNvSpPr/>
          <p:nvPr/>
        </p:nvSpPr>
        <p:spPr>
          <a:xfrm>
            <a:off x="815795" y="5005671"/>
            <a:ext cx="5140325" cy="1229311"/>
          </a:xfrm>
          <a:prstGeom prst="rect">
            <a:avLst/>
          </a:prstGeom>
          <a:noFill/>
          <a:ln/>
        </p:spPr>
        <p:txBody>
          <a:bodyPr wrap="square" lIns="0" tIns="0" rIns="0" bIns="0" rtlCol="0" anchor="t">
            <a:spAutoFit/>
          </a:bodyPr>
          <a:lstStyle/>
          <a:p>
            <a:pPr algn="just" rtl="1">
              <a:lnSpc>
                <a:spcPct val="200000"/>
              </a:lnSpc>
            </a:pPr>
            <a:r>
              <a:rPr lang="en-US" dirty="0">
                <a:solidFill>
                  <a:srgbClr val="1E3063"/>
                </a:solidFill>
                <a:latin typeface="Alexandria" pitchFamily="2" charset="-78"/>
                <a:ea typeface="Instrument Sans Medium" pitchFamily="34" charset="-122"/>
                <a:cs typeface="Alexandria" pitchFamily="2" charset="-78"/>
              </a:rPr>
              <a:t>توفير برامج تدريب مستمرة تشمل المهارات الرقمية الأساسية، مع فرص تعلم مرنة تتناسب مع أوقات المعلمين وتساعد على بناء الكفاءة التكنولوجية.</a:t>
            </a:r>
            <a:endParaRPr lang="en-US" dirty="0">
              <a:latin typeface="Alexandria" pitchFamily="2" charset="-78"/>
              <a:cs typeface="Alexandria" pitchFamily="2" charset="-78"/>
            </a:endParaRPr>
          </a:p>
        </p:txBody>
      </p:sp>
      <p:sp>
        <p:nvSpPr>
          <p:cNvPr id="12" name="Text 2">
            <a:extLst>
              <a:ext uri="{FF2B5EF4-FFF2-40B4-BE49-F238E27FC236}">
                <a16:creationId xmlns:a16="http://schemas.microsoft.com/office/drawing/2014/main" id="{648BE6C7-B711-FA8B-46C2-AC2EF9379E7E}"/>
              </a:ext>
            </a:extLst>
          </p:cNvPr>
          <p:cNvSpPr/>
          <p:nvPr/>
        </p:nvSpPr>
        <p:spPr>
          <a:xfrm>
            <a:off x="2475129" y="574825"/>
            <a:ext cx="5198538" cy="451149"/>
          </a:xfrm>
          <a:prstGeom prst="rect">
            <a:avLst/>
          </a:prstGeom>
          <a:noFill/>
          <a:ln/>
        </p:spPr>
        <p:txBody>
          <a:bodyPr wrap="none" lIns="0" tIns="0" rIns="0" bIns="0" rtlCol="0" anchor="t">
            <a:spAutoFit/>
          </a:bodyPr>
          <a:lstStyle/>
          <a:p>
            <a:pPr algn="r" rtl="1">
              <a:lnSpc>
                <a:spcPts val="3917"/>
              </a:lnSpc>
            </a:pPr>
            <a:r>
              <a:rPr lang="en-US" sz="2400" b="1" dirty="0">
                <a:solidFill>
                  <a:schemeClr val="accent2">
                    <a:lumMod val="75000"/>
                  </a:schemeClr>
                </a:solidFill>
                <a:latin typeface="Alexandria" pitchFamily="2" charset="-78"/>
                <a:ea typeface="Instrument Sans Semi Bold" pitchFamily="34" charset="-122"/>
                <a:cs typeface="Alexandria" pitchFamily="2" charset="-78"/>
              </a:rPr>
              <a:t>التحديات التي تواجه </a:t>
            </a:r>
            <a:r>
              <a:rPr lang="en-US" sz="2400" b="1" dirty="0" err="1">
                <a:solidFill>
                  <a:schemeClr val="accent2">
                    <a:lumMod val="75000"/>
                  </a:schemeClr>
                </a:solidFill>
                <a:latin typeface="Alexandria" pitchFamily="2" charset="-78"/>
                <a:ea typeface="Instrument Sans Semi Bold" pitchFamily="34" charset="-122"/>
                <a:cs typeface="Alexandria" pitchFamily="2" charset="-78"/>
              </a:rPr>
              <a:t>التحول</a:t>
            </a:r>
            <a:r>
              <a:rPr lang="en-US" sz="2400" b="1" dirty="0">
                <a:solidFill>
                  <a:schemeClr val="accent2">
                    <a:lumMod val="75000"/>
                  </a:schemeClr>
                </a:solidFill>
                <a:latin typeface="Alexandria" pitchFamily="2" charset="-78"/>
                <a:ea typeface="Instrument Sans Semi Bold" pitchFamily="34" charset="-122"/>
                <a:cs typeface="Alexandria" pitchFamily="2" charset="-78"/>
              </a:rPr>
              <a:t> </a:t>
            </a:r>
            <a:r>
              <a:rPr lang="en-US" sz="2400" b="1" dirty="0" err="1">
                <a:solidFill>
                  <a:schemeClr val="accent2">
                    <a:lumMod val="75000"/>
                  </a:schemeClr>
                </a:solidFill>
                <a:latin typeface="Alexandria" pitchFamily="2" charset="-78"/>
                <a:ea typeface="Instrument Sans Semi Bold" pitchFamily="34" charset="-122"/>
                <a:cs typeface="Alexandria" pitchFamily="2" charset="-78"/>
              </a:rPr>
              <a:t>الرقمي</a:t>
            </a:r>
            <a:endParaRPr lang="en-US" sz="2400" b="1" dirty="0">
              <a:solidFill>
                <a:schemeClr val="accent2">
                  <a:lumMod val="75000"/>
                </a:schemeClr>
              </a:solidFill>
              <a:latin typeface="Alexandria" pitchFamily="2" charset="-78"/>
              <a:cs typeface="Alexandria" pitchFamily="2" charset="-78"/>
            </a:endParaRPr>
          </a:p>
        </p:txBody>
      </p:sp>
    </p:spTree>
    <p:extLst>
      <p:ext uri="{BB962C8B-B14F-4D97-AF65-F5344CB8AC3E}">
        <p14:creationId xmlns:p14="http://schemas.microsoft.com/office/powerpoint/2010/main" val="2160702336"/>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BD8F98AF-2044-D4C0-5CC0-4ED43DC178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083162" y="1269856"/>
            <a:ext cx="3601743" cy="5145347"/>
          </a:xfrm>
          <a:prstGeom prst="rect">
            <a:avLst/>
          </a:prstGeom>
        </p:spPr>
      </p:pic>
      <p:sp>
        <p:nvSpPr>
          <p:cNvPr id="9" name="Text 2">
            <a:extLst>
              <a:ext uri="{FF2B5EF4-FFF2-40B4-BE49-F238E27FC236}">
                <a16:creationId xmlns:a16="http://schemas.microsoft.com/office/drawing/2014/main" id="{47F16C90-F6E4-6393-5B48-88C8039117C2}"/>
              </a:ext>
            </a:extLst>
          </p:cNvPr>
          <p:cNvSpPr/>
          <p:nvPr/>
        </p:nvSpPr>
        <p:spPr>
          <a:xfrm>
            <a:off x="661492" y="1302247"/>
            <a:ext cx="7484640" cy="522952"/>
          </a:xfrm>
          <a:prstGeom prst="rect">
            <a:avLst/>
          </a:prstGeom>
          <a:noFill/>
          <a:ln/>
        </p:spPr>
        <p:txBody>
          <a:bodyPr wrap="square" lIns="0" tIns="0" rIns="0" bIns="0" rtlCol="0" anchor="t"/>
          <a:lstStyle/>
          <a:p>
            <a:pPr algn="r" rtl="1">
              <a:lnSpc>
                <a:spcPts val="4042"/>
              </a:lnSpc>
            </a:pPr>
            <a:r>
              <a:rPr lang="en-US" sz="2400" b="1" dirty="0">
                <a:solidFill>
                  <a:srgbClr val="00B0F0"/>
                </a:solidFill>
                <a:latin typeface="Alexandria" pitchFamily="2" charset="-78"/>
                <a:ea typeface="Instrument Sans Semi Bold" pitchFamily="34" charset="-122"/>
                <a:cs typeface="Alexandria" pitchFamily="2" charset="-78"/>
              </a:rPr>
              <a:t>الفرص المستقبلية: التعلم الشخصي المتكيف</a:t>
            </a:r>
            <a:endParaRPr lang="en-US" sz="2400" b="1" dirty="0">
              <a:solidFill>
                <a:srgbClr val="00B0F0"/>
              </a:solidFill>
              <a:latin typeface="Alexandria" pitchFamily="2" charset="-78"/>
              <a:cs typeface="Alexandria" pitchFamily="2" charset="-78"/>
            </a:endParaRPr>
          </a:p>
        </p:txBody>
      </p:sp>
      <p:sp>
        <p:nvSpPr>
          <p:cNvPr id="10" name="Shape 3">
            <a:extLst>
              <a:ext uri="{FF2B5EF4-FFF2-40B4-BE49-F238E27FC236}">
                <a16:creationId xmlns:a16="http://schemas.microsoft.com/office/drawing/2014/main" id="{BF9B098A-FC3C-F077-DB02-DB51E535B816}"/>
              </a:ext>
            </a:extLst>
          </p:cNvPr>
          <p:cNvSpPr/>
          <p:nvPr/>
        </p:nvSpPr>
        <p:spPr>
          <a:xfrm>
            <a:off x="7909253" y="2268934"/>
            <a:ext cx="50170" cy="1454249"/>
          </a:xfrm>
          <a:prstGeom prst="rect">
            <a:avLst/>
          </a:prstGeom>
          <a:solidFill>
            <a:srgbClr val="84C1FA"/>
          </a:solidFill>
          <a:ln/>
        </p:spPr>
      </p:sp>
      <p:sp>
        <p:nvSpPr>
          <p:cNvPr id="11" name="Text 4">
            <a:extLst>
              <a:ext uri="{FF2B5EF4-FFF2-40B4-BE49-F238E27FC236}">
                <a16:creationId xmlns:a16="http://schemas.microsoft.com/office/drawing/2014/main" id="{BDBD70EC-5F9A-BD05-65A9-B7AEF2A84021}"/>
              </a:ext>
            </a:extLst>
          </p:cNvPr>
          <p:cNvSpPr/>
          <p:nvPr/>
        </p:nvSpPr>
        <p:spPr>
          <a:xfrm>
            <a:off x="4929146" y="2287984"/>
            <a:ext cx="2807829"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التكيف مع مستوى الطالب</a:t>
            </a:r>
            <a:endParaRPr lang="en-US" sz="1625" b="1" dirty="0">
              <a:solidFill>
                <a:schemeClr val="accent2">
                  <a:lumMod val="75000"/>
                </a:schemeClr>
              </a:solidFill>
              <a:latin typeface="Alexandria" pitchFamily="2" charset="-78"/>
              <a:cs typeface="Alexandria" pitchFamily="2" charset="-78"/>
            </a:endParaRPr>
          </a:p>
        </p:txBody>
      </p:sp>
      <p:sp>
        <p:nvSpPr>
          <p:cNvPr id="12" name="Text 5">
            <a:extLst>
              <a:ext uri="{FF2B5EF4-FFF2-40B4-BE49-F238E27FC236}">
                <a16:creationId xmlns:a16="http://schemas.microsoft.com/office/drawing/2014/main" id="{0CC253BA-78C5-5D4C-4492-F4C1CCA50F5F}"/>
              </a:ext>
            </a:extLst>
          </p:cNvPr>
          <p:cNvSpPr/>
          <p:nvPr/>
        </p:nvSpPr>
        <p:spPr>
          <a:xfrm>
            <a:off x="3994989" y="2645668"/>
            <a:ext cx="3741986" cy="1058466"/>
          </a:xfrm>
          <a:prstGeom prst="rect">
            <a:avLst/>
          </a:prstGeom>
          <a:noFill/>
          <a:ln/>
        </p:spPr>
        <p:txBody>
          <a:bodyPr wrap="square" lIns="0" tIns="0" rIns="0" bIns="0" rtlCol="0" anchor="t"/>
          <a:lstStyle/>
          <a:p>
            <a:pPr algn="just" rtl="1">
              <a:lnSpc>
                <a:spcPct val="150000"/>
              </a:lnSpc>
            </a:pPr>
            <a:r>
              <a:rPr lang="en-US" dirty="0">
                <a:solidFill>
                  <a:srgbClr val="1E3063"/>
                </a:solidFill>
                <a:latin typeface="Alexandria" pitchFamily="2" charset="-78"/>
                <a:ea typeface="Instrument Sans Medium" pitchFamily="34" charset="-122"/>
                <a:cs typeface="Alexandria" pitchFamily="2" charset="-78"/>
              </a:rPr>
              <a:t>تحليل مستمر لبيانات الأداء وتعديل المحتوى تلقائياً؛ فإذا واجه الطالب صعوبة في موضوع، يوفر النظام مواد تعليمية إضافية وأنشطة تدعيمية</a:t>
            </a:r>
            <a:endParaRPr lang="en-US" dirty="0">
              <a:latin typeface="Alexandria" pitchFamily="2" charset="-78"/>
              <a:cs typeface="Alexandria" pitchFamily="2" charset="-78"/>
            </a:endParaRPr>
          </a:p>
        </p:txBody>
      </p:sp>
      <p:sp>
        <p:nvSpPr>
          <p:cNvPr id="13" name="Shape 6">
            <a:extLst>
              <a:ext uri="{FF2B5EF4-FFF2-40B4-BE49-F238E27FC236}">
                <a16:creationId xmlns:a16="http://schemas.microsoft.com/office/drawing/2014/main" id="{599AE6E5-D399-7BAD-A309-A45DA80D6A6C}"/>
              </a:ext>
            </a:extLst>
          </p:cNvPr>
          <p:cNvSpPr/>
          <p:nvPr/>
        </p:nvSpPr>
        <p:spPr>
          <a:xfrm>
            <a:off x="3687663" y="2564706"/>
            <a:ext cx="38100" cy="1454249"/>
          </a:xfrm>
          <a:prstGeom prst="rect">
            <a:avLst/>
          </a:prstGeom>
          <a:solidFill>
            <a:srgbClr val="84C1FA"/>
          </a:solidFill>
          <a:ln/>
        </p:spPr>
      </p:sp>
      <p:sp>
        <p:nvSpPr>
          <p:cNvPr id="14" name="Text 7">
            <a:extLst>
              <a:ext uri="{FF2B5EF4-FFF2-40B4-BE49-F238E27FC236}">
                <a16:creationId xmlns:a16="http://schemas.microsoft.com/office/drawing/2014/main" id="{D28E6170-E1B8-C030-CBD3-2251A9887094}"/>
              </a:ext>
            </a:extLst>
          </p:cNvPr>
          <p:cNvSpPr/>
          <p:nvPr/>
        </p:nvSpPr>
        <p:spPr>
          <a:xfrm>
            <a:off x="1435895" y="2583756"/>
            <a:ext cx="2067421"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مسار تعليمي مخصص</a:t>
            </a:r>
            <a:endParaRPr lang="en-US" sz="1625" b="1" dirty="0">
              <a:solidFill>
                <a:schemeClr val="accent2">
                  <a:lumMod val="75000"/>
                </a:schemeClr>
              </a:solidFill>
              <a:latin typeface="Alexandria" pitchFamily="2" charset="-78"/>
              <a:cs typeface="Alexandria" pitchFamily="2" charset="-78"/>
            </a:endParaRPr>
          </a:p>
        </p:txBody>
      </p:sp>
      <p:sp>
        <p:nvSpPr>
          <p:cNvPr id="15" name="Text 8">
            <a:extLst>
              <a:ext uri="{FF2B5EF4-FFF2-40B4-BE49-F238E27FC236}">
                <a16:creationId xmlns:a16="http://schemas.microsoft.com/office/drawing/2014/main" id="{7FE23D4B-4E6A-63D4-79DD-351544BBB135}"/>
              </a:ext>
            </a:extLst>
          </p:cNvPr>
          <p:cNvSpPr/>
          <p:nvPr/>
        </p:nvSpPr>
        <p:spPr>
          <a:xfrm>
            <a:off x="661492" y="2941440"/>
            <a:ext cx="2841823" cy="793849"/>
          </a:xfrm>
          <a:prstGeom prst="rect">
            <a:avLst/>
          </a:prstGeom>
          <a:noFill/>
          <a:ln/>
        </p:spPr>
        <p:txBody>
          <a:bodyPr wrap="square" lIns="0" tIns="0" rIns="0" bIns="0" rtlCol="0" anchor="t"/>
          <a:lstStyle/>
          <a:p>
            <a:pPr algn="just" rtl="1">
              <a:lnSpc>
                <a:spcPct val="150000"/>
              </a:lnSpc>
            </a:pPr>
            <a:r>
              <a:rPr lang="en-US" sz="1292" dirty="0">
                <a:solidFill>
                  <a:srgbClr val="1E3063"/>
                </a:solidFill>
                <a:latin typeface="Alexandria" pitchFamily="2" charset="-78"/>
                <a:ea typeface="Instrument Sans Medium" pitchFamily="34" charset="-122"/>
                <a:cs typeface="Alexandria" pitchFamily="2" charset="-78"/>
              </a:rPr>
              <a:t>تصميم مسار فردي لكل طالب وفق احتياجاته، يُمكّنه من التعلم بسرعته الخاصة دون انتظار التدريس الجماعي</a:t>
            </a:r>
            <a:endParaRPr lang="en-US" sz="1292" dirty="0">
              <a:latin typeface="Alexandria" pitchFamily="2" charset="-78"/>
              <a:cs typeface="Alexandria" pitchFamily="2" charset="-78"/>
            </a:endParaRPr>
          </a:p>
        </p:txBody>
      </p:sp>
      <p:sp>
        <p:nvSpPr>
          <p:cNvPr id="16" name="Shape 9">
            <a:extLst>
              <a:ext uri="{FF2B5EF4-FFF2-40B4-BE49-F238E27FC236}">
                <a16:creationId xmlns:a16="http://schemas.microsoft.com/office/drawing/2014/main" id="{E8747DE5-8430-76A4-AC48-D40FC1CF64B1}"/>
              </a:ext>
            </a:extLst>
          </p:cNvPr>
          <p:cNvSpPr/>
          <p:nvPr/>
        </p:nvSpPr>
        <p:spPr>
          <a:xfrm>
            <a:off x="6939458" y="4311551"/>
            <a:ext cx="38100" cy="925017"/>
          </a:xfrm>
          <a:prstGeom prst="rect">
            <a:avLst/>
          </a:prstGeom>
          <a:solidFill>
            <a:srgbClr val="84C1FA"/>
          </a:solidFill>
          <a:ln/>
        </p:spPr>
      </p:sp>
      <p:sp>
        <p:nvSpPr>
          <p:cNvPr id="17" name="Text 10">
            <a:extLst>
              <a:ext uri="{FF2B5EF4-FFF2-40B4-BE49-F238E27FC236}">
                <a16:creationId xmlns:a16="http://schemas.microsoft.com/office/drawing/2014/main" id="{C8EC7354-7D1F-5B50-0405-88AFF1BD1760}"/>
              </a:ext>
            </a:extLst>
          </p:cNvPr>
          <p:cNvSpPr/>
          <p:nvPr/>
        </p:nvSpPr>
        <p:spPr>
          <a:xfrm>
            <a:off x="4687690" y="4330601"/>
            <a:ext cx="2067421"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التفاعل المستمر</a:t>
            </a:r>
            <a:endParaRPr lang="en-US" sz="1625" b="1" dirty="0">
              <a:solidFill>
                <a:schemeClr val="accent2">
                  <a:lumMod val="75000"/>
                </a:schemeClr>
              </a:solidFill>
              <a:latin typeface="Alexandria" pitchFamily="2" charset="-78"/>
              <a:cs typeface="Alexandria" pitchFamily="2" charset="-78"/>
            </a:endParaRPr>
          </a:p>
        </p:txBody>
      </p:sp>
      <p:sp>
        <p:nvSpPr>
          <p:cNvPr id="19" name="Text 11">
            <a:extLst>
              <a:ext uri="{FF2B5EF4-FFF2-40B4-BE49-F238E27FC236}">
                <a16:creationId xmlns:a16="http://schemas.microsoft.com/office/drawing/2014/main" id="{CA19C679-F721-966A-0268-BF671CEE615E}"/>
              </a:ext>
            </a:extLst>
          </p:cNvPr>
          <p:cNvSpPr/>
          <p:nvPr/>
        </p:nvSpPr>
        <p:spPr>
          <a:xfrm>
            <a:off x="661492" y="4688284"/>
            <a:ext cx="6093619" cy="529233"/>
          </a:xfrm>
          <a:prstGeom prst="rect">
            <a:avLst/>
          </a:prstGeom>
          <a:noFill/>
          <a:ln/>
        </p:spPr>
        <p:txBody>
          <a:bodyPr wrap="square" lIns="0" tIns="0" rIns="0" bIns="0" rtlCol="0" anchor="t"/>
          <a:lstStyle/>
          <a:p>
            <a:pPr algn="r" rtl="1">
              <a:lnSpc>
                <a:spcPts val="2083"/>
              </a:lnSpc>
            </a:pPr>
            <a:r>
              <a:rPr lang="en-US" dirty="0">
                <a:solidFill>
                  <a:srgbClr val="1E3063"/>
                </a:solidFill>
                <a:latin typeface="Alexandria" pitchFamily="2" charset="-78"/>
                <a:ea typeface="Instrument Sans Medium" pitchFamily="34" charset="-122"/>
                <a:cs typeface="Alexandria" pitchFamily="2" charset="-78"/>
              </a:rPr>
              <a:t>ملاحظات فورية وتوجيهات طوال عملية التعلم، مما يزيد دافع الطلاب ويشجعهم على تحسين مستواهم الأكاديمي</a:t>
            </a:r>
            <a:endParaRPr lang="en-US" dirty="0">
              <a:latin typeface="Alexandria" pitchFamily="2" charset="-78"/>
              <a:cs typeface="Alexandria" pitchFamily="2" charset="-78"/>
            </a:endParaRPr>
          </a:p>
        </p:txBody>
      </p:sp>
      <p:sp>
        <p:nvSpPr>
          <p:cNvPr id="20" name="Text 12">
            <a:extLst>
              <a:ext uri="{FF2B5EF4-FFF2-40B4-BE49-F238E27FC236}">
                <a16:creationId xmlns:a16="http://schemas.microsoft.com/office/drawing/2014/main" id="{BA628D91-D428-8C01-E15C-B4F6BC33B99C}"/>
              </a:ext>
            </a:extLst>
          </p:cNvPr>
          <p:cNvSpPr/>
          <p:nvPr/>
        </p:nvSpPr>
        <p:spPr>
          <a:xfrm>
            <a:off x="767408" y="5761672"/>
            <a:ext cx="6989389" cy="529233"/>
          </a:xfrm>
          <a:prstGeom prst="rect">
            <a:avLst/>
          </a:prstGeom>
          <a:noFill/>
          <a:ln/>
        </p:spPr>
        <p:txBody>
          <a:bodyPr wrap="square" lIns="0" tIns="0" rIns="0" bIns="0" rtlCol="0" anchor="t"/>
          <a:lstStyle/>
          <a:p>
            <a:pPr algn="ctr" rtl="1">
              <a:lnSpc>
                <a:spcPct val="150000"/>
              </a:lnSpc>
            </a:pPr>
            <a:r>
              <a:rPr lang="en-US" dirty="0">
                <a:solidFill>
                  <a:srgbClr val="1E3063"/>
                </a:solidFill>
                <a:latin typeface="Alexandria" pitchFamily="2" charset="-78"/>
                <a:ea typeface="Instrument Sans Medium" pitchFamily="34" charset="-122"/>
                <a:cs typeface="Alexandria" pitchFamily="2" charset="-78"/>
              </a:rPr>
              <a:t>منصات مثل </a:t>
            </a:r>
            <a:r>
              <a:rPr lang="en-US" b="1" dirty="0">
                <a:solidFill>
                  <a:srgbClr val="1E3063"/>
                </a:solidFill>
                <a:latin typeface="Alexandria" pitchFamily="2" charset="-78"/>
                <a:ea typeface="Instrument Sans Medium" pitchFamily="34" charset="-122"/>
                <a:cs typeface="Alexandria" pitchFamily="2" charset="-78"/>
              </a:rPr>
              <a:t>Knewton</a:t>
            </a:r>
            <a:r>
              <a:rPr lang="en-US" dirty="0">
                <a:solidFill>
                  <a:srgbClr val="1E3063"/>
                </a:solidFill>
                <a:latin typeface="Alexandria" pitchFamily="2" charset="-78"/>
                <a:ea typeface="Instrument Sans Medium" pitchFamily="34" charset="-122"/>
                <a:cs typeface="Alexandria" pitchFamily="2" charset="-78"/>
              </a:rPr>
              <a:t> </a:t>
            </a:r>
            <a:r>
              <a:rPr lang="en-US" dirty="0" err="1">
                <a:solidFill>
                  <a:srgbClr val="1E3063"/>
                </a:solidFill>
                <a:latin typeface="Alexandria" pitchFamily="2" charset="-78"/>
                <a:ea typeface="Instrument Sans Medium" pitchFamily="34" charset="-122"/>
                <a:cs typeface="Alexandria" pitchFamily="2" charset="-78"/>
              </a:rPr>
              <a:t>و</a:t>
            </a:r>
            <a:r>
              <a:rPr lang="en-US" b="1" dirty="0" err="1">
                <a:solidFill>
                  <a:srgbClr val="1E3063"/>
                </a:solidFill>
                <a:latin typeface="Alexandria" pitchFamily="2" charset="-78"/>
                <a:ea typeface="Instrument Sans Medium" pitchFamily="34" charset="-122"/>
                <a:cs typeface="Alexandria" pitchFamily="2" charset="-78"/>
              </a:rPr>
              <a:t>DreamBox</a:t>
            </a:r>
            <a:r>
              <a:rPr lang="en-US" dirty="0">
                <a:solidFill>
                  <a:srgbClr val="1E3063"/>
                </a:solidFill>
                <a:latin typeface="Alexandria" pitchFamily="2" charset="-78"/>
                <a:ea typeface="Instrument Sans Medium" pitchFamily="34" charset="-122"/>
                <a:cs typeface="Alexandria" pitchFamily="2" charset="-78"/>
              </a:rPr>
              <a:t> </a:t>
            </a:r>
            <a:r>
              <a:rPr lang="ar-SA" dirty="0">
                <a:solidFill>
                  <a:srgbClr val="1E3063"/>
                </a:solidFill>
                <a:latin typeface="Alexandria" pitchFamily="2" charset="-78"/>
                <a:ea typeface="Instrument Sans Medium" pitchFamily="34" charset="-122"/>
                <a:cs typeface="Alexandria" pitchFamily="2" charset="-78"/>
              </a:rPr>
              <a:t> </a:t>
            </a:r>
            <a:r>
              <a:rPr lang="en-US" dirty="0" err="1">
                <a:solidFill>
                  <a:srgbClr val="1E3063"/>
                </a:solidFill>
                <a:latin typeface="Alexandria" pitchFamily="2" charset="-78"/>
                <a:ea typeface="Instrument Sans Medium" pitchFamily="34" charset="-122"/>
                <a:cs typeface="Alexandria" pitchFamily="2" charset="-78"/>
              </a:rPr>
              <a:t>تستخدم</a:t>
            </a:r>
            <a:r>
              <a:rPr lang="en-US" dirty="0">
                <a:solidFill>
                  <a:srgbClr val="1E3063"/>
                </a:solidFill>
                <a:latin typeface="Alexandria" pitchFamily="2" charset="-78"/>
                <a:ea typeface="Instrument Sans Medium" pitchFamily="34" charset="-122"/>
                <a:cs typeface="Alexandria" pitchFamily="2" charset="-78"/>
              </a:rPr>
              <a:t> الذكاء الاصطناعي لتقديم تجربة تعلم مخصصة تتكيف مع مستوى الطالب بشكل مستمر.</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39595179"/>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626179" y="546619"/>
            <a:ext cx="9158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80728"/>
            <a:ext cx="4128422" cy="57035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449657" y="1155869"/>
            <a:ext cx="11435562" cy="5350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6" name="Image 0" descr="preencoded.png">
            <a:extLst>
              <a:ext uri="{FF2B5EF4-FFF2-40B4-BE49-F238E27FC236}">
                <a16:creationId xmlns:a16="http://schemas.microsoft.com/office/drawing/2014/main" id="{25D4A48F-FA89-F2FA-029E-74A018E4E72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5042" y="1331010"/>
            <a:ext cx="3713811" cy="5050318"/>
          </a:xfrm>
          <a:prstGeom prst="rect">
            <a:avLst/>
          </a:prstGeom>
        </p:spPr>
      </p:pic>
      <p:sp>
        <p:nvSpPr>
          <p:cNvPr id="9" name="Text 2">
            <a:extLst>
              <a:ext uri="{FF2B5EF4-FFF2-40B4-BE49-F238E27FC236}">
                <a16:creationId xmlns:a16="http://schemas.microsoft.com/office/drawing/2014/main" id="{C5499C81-66DF-FBDB-F9A1-08130C17FA5B}"/>
              </a:ext>
            </a:extLst>
          </p:cNvPr>
          <p:cNvSpPr/>
          <p:nvPr/>
        </p:nvSpPr>
        <p:spPr>
          <a:xfrm>
            <a:off x="5264208" y="1373321"/>
            <a:ext cx="6297018" cy="1033463"/>
          </a:xfrm>
          <a:prstGeom prst="rect">
            <a:avLst/>
          </a:prstGeom>
          <a:noFill/>
          <a:ln/>
        </p:spPr>
        <p:txBody>
          <a:bodyPr wrap="square" lIns="0" tIns="0" rIns="0" bIns="0" rtlCol="0" anchor="t"/>
          <a:lstStyle/>
          <a:p>
            <a:pPr algn="ctr" rtl="1">
              <a:lnSpc>
                <a:spcPts val="4042"/>
              </a:lnSpc>
            </a:pPr>
            <a:r>
              <a:rPr lang="en-US" sz="2800" b="1" dirty="0">
                <a:solidFill>
                  <a:srgbClr val="00B0F0"/>
                </a:solidFill>
                <a:latin typeface="Alexandria" pitchFamily="2" charset="-78"/>
                <a:ea typeface="Instrument Sans Semi Bold" pitchFamily="34" charset="-122"/>
                <a:cs typeface="Alexandria" pitchFamily="2" charset="-78"/>
              </a:rPr>
              <a:t>توجهات المستقبل: الواقع المعزز والافتراضي</a:t>
            </a:r>
            <a:endParaRPr lang="en-US" sz="2800" b="1" dirty="0">
              <a:solidFill>
                <a:srgbClr val="00B0F0"/>
              </a:solidFill>
              <a:latin typeface="Alexandria" pitchFamily="2" charset="-78"/>
              <a:cs typeface="Alexandria" pitchFamily="2" charset="-78"/>
            </a:endParaRPr>
          </a:p>
        </p:txBody>
      </p:sp>
      <p:sp>
        <p:nvSpPr>
          <p:cNvPr id="10" name="Text 3">
            <a:extLst>
              <a:ext uri="{FF2B5EF4-FFF2-40B4-BE49-F238E27FC236}">
                <a16:creationId xmlns:a16="http://schemas.microsoft.com/office/drawing/2014/main" id="{87573482-512D-90EE-7A08-CDBEFAD1CEC1}"/>
              </a:ext>
            </a:extLst>
          </p:cNvPr>
          <p:cNvSpPr/>
          <p:nvPr/>
        </p:nvSpPr>
        <p:spPr>
          <a:xfrm>
            <a:off x="5447928" y="4105181"/>
            <a:ext cx="2067421"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الواقع المعزز (AR)</a:t>
            </a:r>
            <a:endParaRPr lang="en-US" sz="1625" b="1" dirty="0">
              <a:solidFill>
                <a:schemeClr val="accent2">
                  <a:lumMod val="75000"/>
                </a:schemeClr>
              </a:solidFill>
              <a:latin typeface="Alexandria" pitchFamily="2" charset="-78"/>
              <a:cs typeface="Alexandria" pitchFamily="2" charset="-78"/>
            </a:endParaRPr>
          </a:p>
        </p:txBody>
      </p:sp>
      <p:sp>
        <p:nvSpPr>
          <p:cNvPr id="11" name="Text 4">
            <a:extLst>
              <a:ext uri="{FF2B5EF4-FFF2-40B4-BE49-F238E27FC236}">
                <a16:creationId xmlns:a16="http://schemas.microsoft.com/office/drawing/2014/main" id="{912F7999-339B-A060-0EA6-E14246F71BA3}"/>
              </a:ext>
            </a:extLst>
          </p:cNvPr>
          <p:cNvSpPr/>
          <p:nvPr/>
        </p:nvSpPr>
        <p:spPr>
          <a:xfrm>
            <a:off x="4639469" y="4451217"/>
            <a:ext cx="2946797" cy="1660198"/>
          </a:xfrm>
          <a:prstGeom prst="rect">
            <a:avLst/>
          </a:prstGeom>
          <a:noFill/>
          <a:ln/>
        </p:spPr>
        <p:txBody>
          <a:bodyPr wrap="square" lIns="0" tIns="0" rIns="0" bIns="0" rtlCol="0" anchor="t">
            <a:spAutoFit/>
          </a:bodyPr>
          <a:lstStyle/>
          <a:p>
            <a:pPr algn="just" rtl="1">
              <a:lnSpc>
                <a:spcPct val="200000"/>
              </a:lnSpc>
            </a:pPr>
            <a:r>
              <a:rPr lang="en-US" dirty="0">
                <a:solidFill>
                  <a:srgbClr val="1E3063"/>
                </a:solidFill>
                <a:latin typeface="Alexandria" pitchFamily="2" charset="-78"/>
                <a:ea typeface="Instrument Sans Medium" pitchFamily="34" charset="-122"/>
                <a:cs typeface="Alexandria" pitchFamily="2" charset="-78"/>
              </a:rPr>
              <a:t>يدمج العناصر الرقمية مع العالم الواقعي، مما يُتيح للطلاب التفاعل مع المعلومات في بيئة ثلاثية الأبعاد غنية وتفاعلية.</a:t>
            </a:r>
            <a:endParaRPr lang="en-US" dirty="0">
              <a:latin typeface="Alexandria" pitchFamily="2" charset="-78"/>
              <a:cs typeface="Alexandria" pitchFamily="2" charset="-78"/>
            </a:endParaRPr>
          </a:p>
        </p:txBody>
      </p:sp>
      <p:sp>
        <p:nvSpPr>
          <p:cNvPr id="12" name="Text 5">
            <a:extLst>
              <a:ext uri="{FF2B5EF4-FFF2-40B4-BE49-F238E27FC236}">
                <a16:creationId xmlns:a16="http://schemas.microsoft.com/office/drawing/2014/main" id="{388D3AFE-9670-0E86-B5E7-A9B6CA149A0C}"/>
              </a:ext>
            </a:extLst>
          </p:cNvPr>
          <p:cNvSpPr/>
          <p:nvPr/>
        </p:nvSpPr>
        <p:spPr>
          <a:xfrm>
            <a:off x="9674922" y="2714883"/>
            <a:ext cx="2067421" cy="258465"/>
          </a:xfrm>
          <a:prstGeom prst="rect">
            <a:avLst/>
          </a:prstGeom>
          <a:noFill/>
          <a:ln/>
        </p:spPr>
        <p:txBody>
          <a:bodyPr wrap="none" lIns="0" tIns="0" rIns="0" bIns="0" rtlCol="0" anchor="t"/>
          <a:lstStyle/>
          <a:p>
            <a:pPr algn="r" rtl="1">
              <a:lnSpc>
                <a:spcPts val="2000"/>
              </a:lnSpc>
            </a:pPr>
            <a:r>
              <a:rPr lang="en-US" sz="1625" b="1" dirty="0">
                <a:solidFill>
                  <a:schemeClr val="accent2">
                    <a:lumMod val="75000"/>
                  </a:schemeClr>
                </a:solidFill>
                <a:latin typeface="Alexandria" pitchFamily="2" charset="-78"/>
                <a:ea typeface="Instrument Sans Semi Bold" pitchFamily="34" charset="-122"/>
                <a:cs typeface="Alexandria" pitchFamily="2" charset="-78"/>
              </a:rPr>
              <a:t>الواقع الافتراضي (VR)</a:t>
            </a:r>
            <a:endParaRPr lang="en-US" sz="1625" b="1" dirty="0">
              <a:solidFill>
                <a:schemeClr val="accent2">
                  <a:lumMod val="75000"/>
                </a:schemeClr>
              </a:solidFill>
              <a:latin typeface="Alexandria" pitchFamily="2" charset="-78"/>
              <a:cs typeface="Alexandria" pitchFamily="2" charset="-78"/>
            </a:endParaRPr>
          </a:p>
        </p:txBody>
      </p:sp>
      <p:sp>
        <p:nvSpPr>
          <p:cNvPr id="13" name="Text 6">
            <a:extLst>
              <a:ext uri="{FF2B5EF4-FFF2-40B4-BE49-F238E27FC236}">
                <a16:creationId xmlns:a16="http://schemas.microsoft.com/office/drawing/2014/main" id="{E9A9B7E5-07D5-3A6E-BC05-D6C096E96CDF}"/>
              </a:ext>
            </a:extLst>
          </p:cNvPr>
          <p:cNvSpPr/>
          <p:nvPr/>
        </p:nvSpPr>
        <p:spPr>
          <a:xfrm>
            <a:off x="8819108" y="3165728"/>
            <a:ext cx="2946797" cy="1660198"/>
          </a:xfrm>
          <a:prstGeom prst="rect">
            <a:avLst/>
          </a:prstGeom>
          <a:noFill/>
          <a:ln/>
        </p:spPr>
        <p:txBody>
          <a:bodyPr wrap="square" lIns="0" tIns="0" rIns="0" bIns="0" rtlCol="0" anchor="t">
            <a:spAutoFit/>
          </a:bodyPr>
          <a:lstStyle/>
          <a:p>
            <a:pPr algn="just" rtl="1">
              <a:lnSpc>
                <a:spcPct val="200000"/>
              </a:lnSpc>
            </a:pPr>
            <a:r>
              <a:rPr lang="en-US" dirty="0">
                <a:solidFill>
                  <a:srgbClr val="1E3063"/>
                </a:solidFill>
                <a:latin typeface="Alexandria" pitchFamily="2" charset="-78"/>
                <a:ea typeface="Instrument Sans Medium" pitchFamily="34" charset="-122"/>
                <a:cs typeface="Alexandria" pitchFamily="2" charset="-78"/>
              </a:rPr>
              <a:t>يسمح بالغمر الكامل في تجارب تعليمية تفاعلية، كزيارة المواقع التاريخية أو إجراء التجارب العلمية في بيئات محاكاة آمنة.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660975290"/>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512321" y="35170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908720"/>
            <a:ext cx="4128422" cy="577552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35360" y="1052736"/>
            <a:ext cx="11553856" cy="5442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SA" sz="2000" dirty="0"/>
              <a:t>يعتمد التفكير المنطقي الرشيد على مجموعة من المعايير التي تضمن سلامة التحليل وجودة الحكم، من أهمها:</a:t>
            </a: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7" name="Text 1">
            <a:extLst>
              <a:ext uri="{FF2B5EF4-FFF2-40B4-BE49-F238E27FC236}">
                <a16:creationId xmlns:a16="http://schemas.microsoft.com/office/drawing/2014/main" id="{9BEBDA89-8A51-2960-D175-AEAE02E28A39}"/>
              </a:ext>
            </a:extLst>
          </p:cNvPr>
          <p:cNvSpPr/>
          <p:nvPr/>
        </p:nvSpPr>
        <p:spPr>
          <a:xfrm>
            <a:off x="4417255" y="686552"/>
            <a:ext cx="1202252" cy="284117"/>
          </a:xfrm>
          <a:prstGeom prst="rect">
            <a:avLst/>
          </a:prstGeom>
          <a:noFill/>
          <a:ln/>
        </p:spPr>
        <p:txBody>
          <a:bodyPr wrap="none" lIns="0" tIns="0" rIns="0" bIns="0" rtlCol="0" anchor="t">
            <a:spAutoFit/>
          </a:bodyPr>
          <a:lstStyle/>
          <a:p>
            <a:pPr algn="r" rtl="1">
              <a:lnSpc>
                <a:spcPts val="1875"/>
              </a:lnSpc>
            </a:pPr>
            <a:r>
              <a:rPr lang="ar-SA" sz="3200" b="1" dirty="0">
                <a:solidFill>
                  <a:srgbClr val="00B0F0"/>
                </a:solidFill>
                <a:latin typeface="Alexandria" pitchFamily="2" charset="-78"/>
                <a:ea typeface="Instrument Sans Medium" pitchFamily="34" charset="-122"/>
                <a:cs typeface="Alexandria" pitchFamily="2" charset="-78"/>
              </a:rPr>
              <a:t>خاتمة</a:t>
            </a:r>
            <a:endParaRPr lang="en-US" sz="3200" b="1" dirty="0">
              <a:solidFill>
                <a:srgbClr val="00B0F0"/>
              </a:solidFill>
              <a:latin typeface="Alexandria" pitchFamily="2" charset="-78"/>
              <a:cs typeface="Alexandria" pitchFamily="2" charset="-78"/>
            </a:endParaRPr>
          </a:p>
        </p:txBody>
      </p:sp>
      <p:sp>
        <p:nvSpPr>
          <p:cNvPr id="8" name="Text 2">
            <a:extLst>
              <a:ext uri="{FF2B5EF4-FFF2-40B4-BE49-F238E27FC236}">
                <a16:creationId xmlns:a16="http://schemas.microsoft.com/office/drawing/2014/main" id="{F06E4A85-2E34-9C4B-76FD-8C9DB36B7CBE}"/>
              </a:ext>
            </a:extLst>
          </p:cNvPr>
          <p:cNvSpPr/>
          <p:nvPr/>
        </p:nvSpPr>
        <p:spPr>
          <a:xfrm>
            <a:off x="5336506" y="1107083"/>
            <a:ext cx="6194003" cy="518475"/>
          </a:xfrm>
          <a:prstGeom prst="rect">
            <a:avLst/>
          </a:prstGeom>
          <a:noFill/>
          <a:ln/>
        </p:spPr>
        <p:txBody>
          <a:bodyPr wrap="none" lIns="0" tIns="0" rIns="0" bIns="0" rtlCol="0" anchor="t">
            <a:spAutoFit/>
          </a:bodyPr>
          <a:lstStyle/>
          <a:p>
            <a:pPr algn="r" rtl="1">
              <a:lnSpc>
                <a:spcPts val="4625"/>
              </a:lnSpc>
            </a:pPr>
            <a:r>
              <a:rPr lang="en-US" sz="2400" b="1" dirty="0">
                <a:solidFill>
                  <a:srgbClr val="00B0F0"/>
                </a:solidFill>
                <a:latin typeface="Alexandria" pitchFamily="2" charset="-78"/>
                <a:ea typeface="Instrument Sans Semi Bold" pitchFamily="34" charset="-122"/>
                <a:cs typeface="Alexandria" pitchFamily="2" charset="-78"/>
              </a:rPr>
              <a:t>نحو منظومة تعليمية مستدامة ومتطورة</a:t>
            </a:r>
            <a:endParaRPr lang="en-US" sz="2400" b="1" dirty="0">
              <a:solidFill>
                <a:srgbClr val="00B0F0"/>
              </a:solidFill>
              <a:latin typeface="Alexandria" pitchFamily="2" charset="-78"/>
              <a:cs typeface="Alexandria" pitchFamily="2" charset="-78"/>
            </a:endParaRPr>
          </a:p>
        </p:txBody>
      </p:sp>
      <p:sp>
        <p:nvSpPr>
          <p:cNvPr id="9" name="Text 3">
            <a:extLst>
              <a:ext uri="{FF2B5EF4-FFF2-40B4-BE49-F238E27FC236}">
                <a16:creationId xmlns:a16="http://schemas.microsoft.com/office/drawing/2014/main" id="{357FF0DD-4ED9-53F5-6AC7-B011D76884EE}"/>
              </a:ext>
            </a:extLst>
          </p:cNvPr>
          <p:cNvSpPr/>
          <p:nvPr/>
        </p:nvSpPr>
        <p:spPr>
          <a:xfrm>
            <a:off x="688989" y="1903060"/>
            <a:ext cx="10869018" cy="604838"/>
          </a:xfrm>
          <a:prstGeom prst="rect">
            <a:avLst/>
          </a:prstGeom>
          <a:noFill/>
          <a:ln/>
        </p:spPr>
        <p:txBody>
          <a:bodyPr wrap="square" lIns="0" tIns="0" rIns="0" bIns="0" rtlCol="0" anchor="t">
            <a:spAutoFit/>
          </a:bodyPr>
          <a:lstStyle/>
          <a:p>
            <a:pPr algn="ctr" rtl="1">
              <a:lnSpc>
                <a:spcPts val="2375"/>
              </a:lnSpc>
            </a:pPr>
            <a:r>
              <a:rPr lang="en-US" sz="1600" dirty="0">
                <a:solidFill>
                  <a:srgbClr val="1E3063"/>
                </a:solidFill>
                <a:latin typeface="Alexandria" pitchFamily="2" charset="-78"/>
                <a:ea typeface="Instrument Sans Medium" pitchFamily="34" charset="-122"/>
                <a:cs typeface="Alexandria" pitchFamily="2" charset="-78"/>
              </a:rPr>
              <a:t>يمثّل الابتكار التكنولوجي فرصةً حقيقية لجعل التعليم أكثر شمولًا وفاعلية — غير أن تحقيق هذا التحول يستلزم مواجهة التحديات بشجاعة والاستثمار في الإنسان قبل الأداة.</a:t>
            </a:r>
            <a:endParaRPr lang="en-US" sz="1600" dirty="0">
              <a:latin typeface="Alexandria" pitchFamily="2" charset="-78"/>
              <a:cs typeface="Alexandria" pitchFamily="2" charset="-78"/>
            </a:endParaRPr>
          </a:p>
        </p:txBody>
      </p:sp>
      <p:sp>
        <p:nvSpPr>
          <p:cNvPr id="10" name="Shape 4">
            <a:extLst>
              <a:ext uri="{FF2B5EF4-FFF2-40B4-BE49-F238E27FC236}">
                <a16:creationId xmlns:a16="http://schemas.microsoft.com/office/drawing/2014/main" id="{2BEB03FD-C11E-A61A-7B9B-22F960E49CDA}"/>
              </a:ext>
            </a:extLst>
          </p:cNvPr>
          <p:cNvSpPr/>
          <p:nvPr/>
        </p:nvSpPr>
        <p:spPr>
          <a:xfrm>
            <a:off x="6190556" y="2798664"/>
            <a:ext cx="5339953" cy="1089124"/>
          </a:xfrm>
          <a:prstGeom prst="roundRect">
            <a:avLst>
              <a:gd name="adj" fmla="val 15620"/>
            </a:avLst>
          </a:prstGeom>
          <a:solidFill>
            <a:srgbClr val="CEE6FD"/>
          </a:solidFill>
          <a:ln/>
        </p:spPr>
        <p:txBody>
          <a:bodyPr>
            <a:spAutoFit/>
          </a:bodyPr>
          <a:lstStyle/>
          <a:p>
            <a:endParaRPr lang="en-US"/>
          </a:p>
        </p:txBody>
      </p:sp>
      <p:sp>
        <p:nvSpPr>
          <p:cNvPr id="11" name="Text 5">
            <a:extLst>
              <a:ext uri="{FF2B5EF4-FFF2-40B4-BE49-F238E27FC236}">
                <a16:creationId xmlns:a16="http://schemas.microsoft.com/office/drawing/2014/main" id="{43C2190D-BC16-3963-299C-C95C76569E1E}"/>
              </a:ext>
            </a:extLst>
          </p:cNvPr>
          <p:cNvSpPr/>
          <p:nvPr/>
        </p:nvSpPr>
        <p:spPr>
          <a:xfrm>
            <a:off x="9475602" y="2987675"/>
            <a:ext cx="1865895" cy="278346"/>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 البنية التحتية</a:t>
            </a:r>
            <a:endParaRPr lang="en-US" sz="1833" b="1" dirty="0">
              <a:solidFill>
                <a:schemeClr val="accent2">
                  <a:lumMod val="75000"/>
                </a:schemeClr>
              </a:solidFill>
              <a:latin typeface="Alexandria" pitchFamily="2" charset="-78"/>
              <a:cs typeface="Alexandria" pitchFamily="2" charset="-78"/>
            </a:endParaRPr>
          </a:p>
        </p:txBody>
      </p:sp>
      <p:sp>
        <p:nvSpPr>
          <p:cNvPr id="12" name="Text 6">
            <a:extLst>
              <a:ext uri="{FF2B5EF4-FFF2-40B4-BE49-F238E27FC236}">
                <a16:creationId xmlns:a16="http://schemas.microsoft.com/office/drawing/2014/main" id="{C5A01FD5-9805-99FA-B16D-FD7870A9BABB}"/>
              </a:ext>
            </a:extLst>
          </p:cNvPr>
          <p:cNvSpPr/>
          <p:nvPr/>
        </p:nvSpPr>
        <p:spPr>
          <a:xfrm>
            <a:off x="6853090" y="3396357"/>
            <a:ext cx="4488408" cy="275204"/>
          </a:xfrm>
          <a:prstGeom prst="rect">
            <a:avLst/>
          </a:prstGeom>
          <a:noFill/>
          <a:ln/>
        </p:spPr>
        <p:txBody>
          <a:bodyPr wrap="none" lIns="0" tIns="0" rIns="0" bIns="0" rtlCol="0" anchor="t">
            <a:spAutoFit/>
          </a:bodyPr>
          <a:lstStyle/>
          <a:p>
            <a:pPr algn="r" rtl="1">
              <a:lnSpc>
                <a:spcPts val="2375"/>
              </a:lnSpc>
            </a:pPr>
            <a:r>
              <a:rPr lang="en-US" dirty="0">
                <a:solidFill>
                  <a:srgbClr val="1E3063"/>
                </a:solidFill>
                <a:latin typeface="Alexandria" pitchFamily="2" charset="-78"/>
                <a:ea typeface="Instrument Sans Medium" pitchFamily="34" charset="-122"/>
                <a:cs typeface="Alexandria" pitchFamily="2" charset="-78"/>
              </a:rPr>
              <a:t>تطوير الشبكات والموارد التقنية في المؤسسات التعليمية</a:t>
            </a:r>
            <a:endParaRPr lang="en-US" dirty="0">
              <a:latin typeface="Alexandria" pitchFamily="2" charset="-78"/>
              <a:cs typeface="Alexandria" pitchFamily="2" charset="-78"/>
            </a:endParaRPr>
          </a:p>
        </p:txBody>
      </p:sp>
      <p:sp>
        <p:nvSpPr>
          <p:cNvPr id="13" name="Shape 7">
            <a:extLst>
              <a:ext uri="{FF2B5EF4-FFF2-40B4-BE49-F238E27FC236}">
                <a16:creationId xmlns:a16="http://schemas.microsoft.com/office/drawing/2014/main" id="{4F785E7D-6921-2570-6DB9-2EF71FEA6DAC}"/>
              </a:ext>
            </a:extLst>
          </p:cNvPr>
          <p:cNvSpPr/>
          <p:nvPr/>
        </p:nvSpPr>
        <p:spPr>
          <a:xfrm>
            <a:off x="661492" y="2798664"/>
            <a:ext cx="5340053" cy="1089124"/>
          </a:xfrm>
          <a:prstGeom prst="roundRect">
            <a:avLst>
              <a:gd name="adj" fmla="val 15620"/>
            </a:avLst>
          </a:prstGeom>
          <a:solidFill>
            <a:srgbClr val="CEE6FD"/>
          </a:solidFill>
          <a:ln/>
        </p:spPr>
        <p:txBody>
          <a:bodyPr>
            <a:spAutoFit/>
          </a:bodyPr>
          <a:lstStyle/>
          <a:p>
            <a:endParaRPr lang="en-US"/>
          </a:p>
        </p:txBody>
      </p:sp>
      <p:sp>
        <p:nvSpPr>
          <p:cNvPr id="14" name="Text 8">
            <a:extLst>
              <a:ext uri="{FF2B5EF4-FFF2-40B4-BE49-F238E27FC236}">
                <a16:creationId xmlns:a16="http://schemas.microsoft.com/office/drawing/2014/main" id="{5CA18FA6-86C8-E2AF-910B-866699BE8CCA}"/>
              </a:ext>
            </a:extLst>
          </p:cNvPr>
          <p:cNvSpPr/>
          <p:nvPr/>
        </p:nvSpPr>
        <p:spPr>
          <a:xfrm>
            <a:off x="3592372" y="2987675"/>
            <a:ext cx="2220160" cy="278346"/>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 تدريب المعلمين</a:t>
            </a:r>
            <a:endParaRPr lang="en-US" sz="1833" b="1" dirty="0">
              <a:solidFill>
                <a:schemeClr val="accent2">
                  <a:lumMod val="75000"/>
                </a:schemeClr>
              </a:solidFill>
              <a:latin typeface="Alexandria" pitchFamily="2" charset="-78"/>
              <a:cs typeface="Alexandria" pitchFamily="2" charset="-78"/>
            </a:endParaRPr>
          </a:p>
        </p:txBody>
      </p:sp>
      <p:sp>
        <p:nvSpPr>
          <p:cNvPr id="15" name="Text 9">
            <a:extLst>
              <a:ext uri="{FF2B5EF4-FFF2-40B4-BE49-F238E27FC236}">
                <a16:creationId xmlns:a16="http://schemas.microsoft.com/office/drawing/2014/main" id="{0BCB3C6B-9C6E-5046-95D7-AD453F10AA5C}"/>
              </a:ext>
            </a:extLst>
          </p:cNvPr>
          <p:cNvSpPr/>
          <p:nvPr/>
        </p:nvSpPr>
        <p:spPr>
          <a:xfrm>
            <a:off x="851238" y="3396357"/>
            <a:ext cx="4961295" cy="276999"/>
          </a:xfrm>
          <a:prstGeom prst="rect">
            <a:avLst/>
          </a:prstGeom>
          <a:noFill/>
          <a:ln/>
        </p:spPr>
        <p:txBody>
          <a:bodyPr wrap="non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برامج مستمرة لتأهيل الكوادر التعليمية على التقنيات الحديثة</a:t>
            </a:r>
            <a:endParaRPr lang="en-US" sz="1458" dirty="0">
              <a:latin typeface="Alexandria" pitchFamily="2" charset="-78"/>
              <a:cs typeface="Alexandria" pitchFamily="2" charset="-78"/>
            </a:endParaRPr>
          </a:p>
        </p:txBody>
      </p:sp>
      <p:sp>
        <p:nvSpPr>
          <p:cNvPr id="16" name="Shape 10">
            <a:extLst>
              <a:ext uri="{FF2B5EF4-FFF2-40B4-BE49-F238E27FC236}">
                <a16:creationId xmlns:a16="http://schemas.microsoft.com/office/drawing/2014/main" id="{5E94408E-B4F3-61A5-7008-0954A4D0AF12}"/>
              </a:ext>
            </a:extLst>
          </p:cNvPr>
          <p:cNvSpPr/>
          <p:nvPr/>
        </p:nvSpPr>
        <p:spPr>
          <a:xfrm>
            <a:off x="6190556" y="4076800"/>
            <a:ext cx="5339953" cy="1089124"/>
          </a:xfrm>
          <a:prstGeom prst="roundRect">
            <a:avLst>
              <a:gd name="adj" fmla="val 15620"/>
            </a:avLst>
          </a:prstGeom>
          <a:solidFill>
            <a:srgbClr val="CEE6FD"/>
          </a:solidFill>
          <a:ln/>
        </p:spPr>
        <p:txBody>
          <a:bodyPr>
            <a:spAutoFit/>
          </a:bodyPr>
          <a:lstStyle/>
          <a:p>
            <a:endParaRPr lang="en-US"/>
          </a:p>
        </p:txBody>
      </p:sp>
      <p:sp>
        <p:nvSpPr>
          <p:cNvPr id="17" name="Text 11">
            <a:extLst>
              <a:ext uri="{FF2B5EF4-FFF2-40B4-BE49-F238E27FC236}">
                <a16:creationId xmlns:a16="http://schemas.microsoft.com/office/drawing/2014/main" id="{07F922A2-84DD-8473-A5E8-7D5D305080FB}"/>
              </a:ext>
            </a:extLst>
          </p:cNvPr>
          <p:cNvSpPr/>
          <p:nvPr/>
        </p:nvSpPr>
        <p:spPr>
          <a:xfrm>
            <a:off x="8800737" y="4265811"/>
            <a:ext cx="2540760" cy="278346"/>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 سد الفجوة الرقمية</a:t>
            </a:r>
            <a:endParaRPr lang="en-US" sz="1833" b="1" dirty="0">
              <a:solidFill>
                <a:schemeClr val="accent2">
                  <a:lumMod val="75000"/>
                </a:schemeClr>
              </a:solidFill>
              <a:latin typeface="Alexandria" pitchFamily="2" charset="-78"/>
              <a:cs typeface="Alexandria" pitchFamily="2" charset="-78"/>
            </a:endParaRPr>
          </a:p>
        </p:txBody>
      </p:sp>
      <p:sp>
        <p:nvSpPr>
          <p:cNvPr id="19" name="Text 12">
            <a:extLst>
              <a:ext uri="{FF2B5EF4-FFF2-40B4-BE49-F238E27FC236}">
                <a16:creationId xmlns:a16="http://schemas.microsoft.com/office/drawing/2014/main" id="{E3FCEB92-0DFF-3183-3896-9E4DA62B5597}"/>
              </a:ext>
            </a:extLst>
          </p:cNvPr>
          <p:cNvSpPr/>
          <p:nvPr/>
        </p:nvSpPr>
        <p:spPr>
          <a:xfrm>
            <a:off x="6798588" y="4674494"/>
            <a:ext cx="4542910" cy="276999"/>
          </a:xfrm>
          <a:prstGeom prst="rect">
            <a:avLst/>
          </a:prstGeom>
          <a:noFill/>
          <a:ln/>
        </p:spPr>
        <p:txBody>
          <a:bodyPr wrap="non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ضمان وصول عادل للتكنولوجيا لجميع الفئات والمناطق</a:t>
            </a:r>
            <a:endParaRPr lang="en-US" sz="1458" dirty="0">
              <a:latin typeface="Alexandria" pitchFamily="2" charset="-78"/>
              <a:cs typeface="Alexandria" pitchFamily="2" charset="-78"/>
            </a:endParaRPr>
          </a:p>
        </p:txBody>
      </p:sp>
      <p:sp>
        <p:nvSpPr>
          <p:cNvPr id="20" name="Shape 13">
            <a:extLst>
              <a:ext uri="{FF2B5EF4-FFF2-40B4-BE49-F238E27FC236}">
                <a16:creationId xmlns:a16="http://schemas.microsoft.com/office/drawing/2014/main" id="{AEB24329-172B-27F0-CFA9-BB209F333C4A}"/>
              </a:ext>
            </a:extLst>
          </p:cNvPr>
          <p:cNvSpPr/>
          <p:nvPr/>
        </p:nvSpPr>
        <p:spPr>
          <a:xfrm>
            <a:off x="661492" y="4076800"/>
            <a:ext cx="5340053" cy="1089124"/>
          </a:xfrm>
          <a:prstGeom prst="roundRect">
            <a:avLst>
              <a:gd name="adj" fmla="val 15620"/>
            </a:avLst>
          </a:prstGeom>
          <a:solidFill>
            <a:srgbClr val="CEE6FD"/>
          </a:solidFill>
          <a:ln/>
        </p:spPr>
        <p:txBody>
          <a:bodyPr>
            <a:spAutoFit/>
          </a:bodyPr>
          <a:lstStyle/>
          <a:p>
            <a:endParaRPr lang="en-US"/>
          </a:p>
        </p:txBody>
      </p:sp>
      <p:sp>
        <p:nvSpPr>
          <p:cNvPr id="21" name="Text 14">
            <a:extLst>
              <a:ext uri="{FF2B5EF4-FFF2-40B4-BE49-F238E27FC236}">
                <a16:creationId xmlns:a16="http://schemas.microsoft.com/office/drawing/2014/main" id="{AAC20557-CE0B-48B8-8654-BAE0B818F2CA}"/>
              </a:ext>
            </a:extLst>
          </p:cNvPr>
          <p:cNvSpPr/>
          <p:nvPr/>
        </p:nvSpPr>
        <p:spPr>
          <a:xfrm>
            <a:off x="3143532" y="4265811"/>
            <a:ext cx="2669000" cy="278346"/>
          </a:xfrm>
          <a:prstGeom prst="rect">
            <a:avLst/>
          </a:prstGeom>
          <a:noFill/>
          <a:ln/>
        </p:spPr>
        <p:txBody>
          <a:bodyPr wrap="none" lIns="0" tIns="0" rIns="0" bIns="0" rtlCol="0" anchor="t">
            <a:spAutoFit/>
          </a:bodyPr>
          <a:lstStyle/>
          <a:p>
            <a:pPr algn="r" rtl="1">
              <a:lnSpc>
                <a:spcPts val="2292"/>
              </a:lnSpc>
            </a:pPr>
            <a:r>
              <a:rPr lang="en-US" sz="1833" b="1" dirty="0">
                <a:solidFill>
                  <a:schemeClr val="accent2">
                    <a:lumMod val="75000"/>
                  </a:schemeClr>
                </a:solidFill>
                <a:latin typeface="Alexandria" pitchFamily="2" charset="-78"/>
                <a:ea typeface="Instrument Sans Semi Bold" pitchFamily="34" charset="-122"/>
                <a:cs typeface="Alexandria" pitchFamily="2" charset="-78"/>
              </a:rPr>
              <a:t>💡 الاستثمار في الابتكار</a:t>
            </a:r>
            <a:endParaRPr lang="en-US" sz="1833" b="1" dirty="0">
              <a:solidFill>
                <a:schemeClr val="accent2">
                  <a:lumMod val="75000"/>
                </a:schemeClr>
              </a:solidFill>
              <a:latin typeface="Alexandria" pitchFamily="2" charset="-78"/>
              <a:cs typeface="Alexandria" pitchFamily="2" charset="-78"/>
            </a:endParaRPr>
          </a:p>
        </p:txBody>
      </p:sp>
      <p:sp>
        <p:nvSpPr>
          <p:cNvPr id="22" name="Text 15">
            <a:extLst>
              <a:ext uri="{FF2B5EF4-FFF2-40B4-BE49-F238E27FC236}">
                <a16:creationId xmlns:a16="http://schemas.microsoft.com/office/drawing/2014/main" id="{4E4E357F-8D3E-078C-344E-CB80545D04B7}"/>
              </a:ext>
            </a:extLst>
          </p:cNvPr>
          <p:cNvSpPr/>
          <p:nvPr/>
        </p:nvSpPr>
        <p:spPr>
          <a:xfrm>
            <a:off x="1123749" y="4674494"/>
            <a:ext cx="4688784" cy="276999"/>
          </a:xfrm>
          <a:prstGeom prst="rect">
            <a:avLst/>
          </a:prstGeom>
          <a:noFill/>
          <a:ln/>
        </p:spPr>
        <p:txBody>
          <a:bodyPr wrap="none" lIns="0" tIns="0" rIns="0" bIns="0" rtlCol="0" anchor="t">
            <a:spAutoFit/>
          </a:bodyPr>
          <a:lstStyle/>
          <a:p>
            <a:pPr algn="r" rtl="1">
              <a:lnSpc>
                <a:spcPts val="2375"/>
              </a:lnSpc>
            </a:pPr>
            <a:r>
              <a:rPr lang="en-US" sz="1458" dirty="0">
                <a:solidFill>
                  <a:srgbClr val="1E3063"/>
                </a:solidFill>
                <a:latin typeface="Alexandria" pitchFamily="2" charset="-78"/>
                <a:ea typeface="Instrument Sans Medium" pitchFamily="34" charset="-122"/>
                <a:cs typeface="Alexandria" pitchFamily="2" charset="-78"/>
              </a:rPr>
              <a:t>دعم حكومي ومؤسسي لتمويل الحلول التعليمية الرقمية</a:t>
            </a:r>
            <a:endParaRPr lang="en-US" sz="1458" dirty="0">
              <a:latin typeface="Alexandria" pitchFamily="2" charset="-78"/>
              <a:cs typeface="Alexandria" pitchFamily="2" charset="-78"/>
            </a:endParaRPr>
          </a:p>
        </p:txBody>
      </p:sp>
      <p:sp>
        <p:nvSpPr>
          <p:cNvPr id="24" name="Shape 16">
            <a:extLst>
              <a:ext uri="{FF2B5EF4-FFF2-40B4-BE49-F238E27FC236}">
                <a16:creationId xmlns:a16="http://schemas.microsoft.com/office/drawing/2014/main" id="{3D8EFBD3-F265-4BF7-AE91-C3B81C1E00D1}"/>
              </a:ext>
            </a:extLst>
          </p:cNvPr>
          <p:cNvSpPr/>
          <p:nvPr/>
        </p:nvSpPr>
        <p:spPr>
          <a:xfrm>
            <a:off x="661492" y="5378550"/>
            <a:ext cx="10869018" cy="803176"/>
          </a:xfrm>
          <a:prstGeom prst="roundRect">
            <a:avLst>
              <a:gd name="adj" fmla="val 21181"/>
            </a:avLst>
          </a:prstGeom>
          <a:solidFill>
            <a:srgbClr val="B6FCB8"/>
          </a:solidFill>
          <a:ln/>
        </p:spPr>
        <p:txBody>
          <a:bodyPr>
            <a:spAutoFit/>
          </a:bodyPr>
          <a:lstStyle/>
          <a:p>
            <a:endParaRPr lang="en-US"/>
          </a:p>
        </p:txBody>
      </p:sp>
      <p:sp>
        <p:nvSpPr>
          <p:cNvPr id="27" name="Text 17">
            <a:extLst>
              <a:ext uri="{FF2B5EF4-FFF2-40B4-BE49-F238E27FC236}">
                <a16:creationId xmlns:a16="http://schemas.microsoft.com/office/drawing/2014/main" id="{1C0B0E92-788B-B94F-A25D-C4D0380BE3F7}"/>
              </a:ext>
            </a:extLst>
          </p:cNvPr>
          <p:cNvSpPr/>
          <p:nvPr/>
        </p:nvSpPr>
        <p:spPr>
          <a:xfrm>
            <a:off x="1025486" y="5415125"/>
            <a:ext cx="9952117" cy="696986"/>
          </a:xfrm>
          <a:prstGeom prst="rect">
            <a:avLst/>
          </a:prstGeom>
          <a:noFill/>
          <a:ln/>
        </p:spPr>
        <p:txBody>
          <a:bodyPr wrap="square" lIns="0" tIns="0" rIns="0" bIns="0" rtlCol="0" anchor="t">
            <a:spAutoFit/>
          </a:bodyPr>
          <a:lstStyle/>
          <a:p>
            <a:pPr algn="ctr" rtl="1">
              <a:lnSpc>
                <a:spcPct val="150000"/>
              </a:lnSpc>
            </a:pPr>
            <a:r>
              <a:rPr lang="en-US" sz="1600" dirty="0">
                <a:latin typeface="Alexandria" pitchFamily="2" charset="-78"/>
                <a:ea typeface="Instrument Sans Medium" pitchFamily="34" charset="-122"/>
                <a:cs typeface="Alexandria" pitchFamily="2" charset="-78"/>
              </a:rPr>
              <a:t>الابتكار التكنولوجي في التعليم لا يعني فقط استخدام </a:t>
            </a:r>
            <a:r>
              <a:rPr lang="en-US" sz="1600" dirty="0" err="1">
                <a:latin typeface="Alexandria" pitchFamily="2" charset="-78"/>
                <a:ea typeface="Instrument Sans Medium" pitchFamily="34" charset="-122"/>
                <a:cs typeface="Alexandria" pitchFamily="2" charset="-78"/>
              </a:rPr>
              <a:t>الأدوات</a:t>
            </a:r>
            <a:r>
              <a:rPr lang="en-US" sz="1600" dirty="0">
                <a:latin typeface="Alexandria" pitchFamily="2" charset="-78"/>
                <a:ea typeface="Instrument Sans Medium" pitchFamily="34" charset="-122"/>
                <a:cs typeface="Alexandria" pitchFamily="2" charset="-78"/>
              </a:rPr>
              <a:t> </a:t>
            </a:r>
            <a:endParaRPr lang="ar-SA" sz="1600" dirty="0">
              <a:latin typeface="Alexandria" pitchFamily="2" charset="-78"/>
              <a:ea typeface="Instrument Sans Medium" pitchFamily="34" charset="-122"/>
              <a:cs typeface="Alexandria" pitchFamily="2" charset="-78"/>
            </a:endParaRPr>
          </a:p>
          <a:p>
            <a:pPr algn="ctr" rtl="1">
              <a:lnSpc>
                <a:spcPct val="150000"/>
              </a:lnSpc>
            </a:pPr>
            <a:r>
              <a:rPr lang="en-US" sz="1600" dirty="0" err="1">
                <a:latin typeface="Alexandria" pitchFamily="2" charset="-78"/>
                <a:ea typeface="Instrument Sans Medium" pitchFamily="34" charset="-122"/>
                <a:cs typeface="Alexandria" pitchFamily="2" charset="-78"/>
              </a:rPr>
              <a:t>بل</a:t>
            </a:r>
            <a:r>
              <a:rPr lang="en-US" sz="1600" dirty="0">
                <a:latin typeface="Alexandria" pitchFamily="2" charset="-78"/>
                <a:ea typeface="Instrument Sans Medium" pitchFamily="34" charset="-122"/>
                <a:cs typeface="Alexandria" pitchFamily="2" charset="-78"/>
              </a:rPr>
              <a:t> يعني تغيير طريقة التفكير في كيفية التعلّم والتعليم.</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787688018"/>
      </p:ext>
    </p:extLst>
  </p:cSld>
  <p:clrMapOvr>
    <a:masterClrMapping/>
  </p:clrMapOvr>
  <p:extLst>
    <p:ext uri="{E180D4A7-C9FB-4DFB-919C-405C955672EB}">
      <p14:showEvtLst xmlns:p14="http://schemas.microsoft.com/office/powerpoint/2010/main">
        <p14:playEvt time="1" objId="8"/>
        <p14:stopEvt time="49673" objId="8"/>
      </p14:showEvt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158198" y="27843"/>
            <a:ext cx="12350198"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pic>
        <p:nvPicPr>
          <p:cNvPr id="13" name="Graphic 12"/>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Alexandria" pitchFamily="2" charset="-78"/>
              <a:ea typeface="+mn-ea"/>
              <a:cs typeface="+mn-cs"/>
              <a:sym typeface="Arial"/>
            </a:endParaRPr>
          </a:p>
        </p:txBody>
      </p:sp>
      <p:pic>
        <p:nvPicPr>
          <p:cNvPr id="22" name="Graphic 21"/>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C60F922B-9017-4012-364A-3E05CD1C1D19}"/>
              </a:ext>
            </a:extLst>
          </p:cNvPr>
          <p:cNvSpPr txBox="1"/>
          <p:nvPr/>
        </p:nvSpPr>
        <p:spPr>
          <a:xfrm>
            <a:off x="623392" y="54187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56387605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F914F2C-C1D7-49CF-AD43-41E65ADC38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0ABA5A-DC78-4AF7-8E1B-743888095B72}">
  <ds:schemaRefs>
    <ds:schemaRef ds:uri="http://schemas.microsoft.com/sharepoint/v3/contenttype/forms"/>
  </ds:schemaRefs>
</ds:datastoreItem>
</file>

<file path=customXml/itemProps3.xml><?xml version="1.0" encoding="utf-8"?>
<ds:datastoreItem xmlns:ds="http://schemas.openxmlformats.org/officeDocument/2006/customXml" ds:itemID="{0C5A0AB4-5E19-4D83-8409-59CEDDE018F8}">
  <ds:schemaRefs>
    <ds:schemaRef ds:uri="http://purl.org/dc/dcmitype/"/>
    <ds:schemaRef ds:uri="http://schemas.openxmlformats.org/package/2006/metadata/core-properties"/>
    <ds:schemaRef ds:uri="http://schemas.microsoft.com/office/2006/documentManagement/types"/>
    <ds:schemaRef ds:uri="http://purl.org/dc/elements/1.1/"/>
    <ds:schemaRef ds:uri="http://www.w3.org/XML/1998/namespace"/>
    <ds:schemaRef ds:uri="http://schemas.microsoft.com/office/2006/metadata/properties"/>
    <ds:schemaRef ds:uri="d13aca44-ef33-4cf4-9980-7f0b00e6eeb9"/>
    <ds:schemaRef ds:uri="http://schemas.microsoft.com/office/infopath/2007/PartnerControls"/>
    <ds:schemaRef ds:uri="49100919-8a76-4266-be0c-7dc583902cb4"/>
    <ds:schemaRef ds:uri="http://purl.org/dc/terms/"/>
  </ds:schemaRefs>
</ds:datastoreItem>
</file>

<file path=docProps/app.xml><?xml version="1.0" encoding="utf-8"?>
<Properties xmlns="http://schemas.openxmlformats.org/officeDocument/2006/extended-properties" xmlns:vt="http://schemas.openxmlformats.org/officeDocument/2006/docPropsVTypes">
  <TotalTime>51626</TotalTime>
  <Words>3023</Words>
  <Application>Microsoft Office PowerPoint</Application>
  <PresentationFormat>Widescreen</PresentationFormat>
  <Paragraphs>337</Paragraphs>
  <Slides>41</Slides>
  <Notes>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41</vt:i4>
      </vt:variant>
    </vt:vector>
  </HeadingPairs>
  <TitlesOfParts>
    <vt:vector size="53" baseType="lpstr">
      <vt:lpstr>Alexandria</vt:lpstr>
      <vt:lpstr>Arial</vt:lpstr>
      <vt:lpstr>Calibri</vt:lpstr>
      <vt:lpstr>Calibri Light</vt:lpstr>
      <vt:lpstr>Century Gothic</vt:lpstr>
      <vt:lpstr>Instrument Sans Medium</vt:lpstr>
      <vt:lpstr>Instrument Sans Semi Bold</vt:lpstr>
      <vt:lpstr>Roboto Light</vt:lpstr>
      <vt:lpstr>Times New Roman</vt:lpstr>
      <vt:lpstr>Wingdings</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Dr.Rehab El-shafie</dc:creator>
  <cp:lastModifiedBy>Dr. Nour Affour</cp:lastModifiedBy>
  <cp:revision>509</cp:revision>
  <dcterms:created xsi:type="dcterms:W3CDTF">2023-04-29T09:08:23Z</dcterms:created>
  <dcterms:modified xsi:type="dcterms:W3CDTF">2026-04-16T20:17:26Z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