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62" r:id="rId3"/>
    <p:sldId id="287" r:id="rId4"/>
    <p:sldId id="288" r:id="rId5"/>
    <p:sldId id="263" r:id="rId6"/>
    <p:sldId id="264" r:id="rId7"/>
    <p:sldId id="290" r:id="rId8"/>
    <p:sldId id="265" r:id="rId9"/>
    <p:sldId id="266" r:id="rId10"/>
    <p:sldId id="267" r:id="rId11"/>
    <p:sldId id="292" r:id="rId12"/>
    <p:sldId id="268" r:id="rId13"/>
    <p:sldId id="269" r:id="rId14"/>
    <p:sldId id="294" r:id="rId15"/>
    <p:sldId id="270" r:id="rId16"/>
    <p:sldId id="271" r:id="rId17"/>
    <p:sldId id="272" r:id="rId18"/>
    <p:sldId id="279" r:id="rId19"/>
    <p:sldId id="273" r:id="rId20"/>
    <p:sldId id="309" r:id="rId21"/>
    <p:sldId id="274" r:id="rId22"/>
    <p:sldId id="275" r:id="rId23"/>
    <p:sldId id="301" r:id="rId24"/>
    <p:sldId id="300" r:id="rId25"/>
    <p:sldId id="276" r:id="rId26"/>
    <p:sldId id="304" r:id="rId27"/>
    <p:sldId id="303" r:id="rId28"/>
    <p:sldId id="277" r:id="rId29"/>
    <p:sldId id="283" r:id="rId30"/>
    <p:sldId id="278" r:id="rId31"/>
    <p:sldId id="280" r:id="rId32"/>
    <p:sldId id="298" r:id="rId33"/>
    <p:sldId id="296" r:id="rId34"/>
    <p:sldId id="307" r:id="rId35"/>
    <p:sldId id="306" r:id="rId36"/>
    <p:sldId id="281" r:id="rId37"/>
    <p:sldId id="311" r:id="rId38"/>
    <p:sldId id="282" r:id="rId39"/>
    <p:sldId id="284" r:id="rId40"/>
    <p:sldId id="28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42" autoAdjust="0"/>
    <p:restoredTop sz="94660"/>
  </p:normalViewPr>
  <p:slideViewPr>
    <p:cSldViewPr snapToGrid="0">
      <p:cViewPr varScale="1">
        <p:scale>
          <a:sx n="90" d="100"/>
          <a:sy n="90" d="100"/>
        </p:scale>
        <p:origin x="208" y="3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E11ED5A9-BD31-4B98-81E3-22D72E80E78B}" type="datetimeFigureOut">
              <a:rPr lang="ar-SA" smtClean="0"/>
              <a:t>8 صفر، 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CBBF9CAA-FEA4-41C0-8854-194E3F65DBAC}" type="slidenum">
              <a:rPr lang="ar-SA" smtClean="0"/>
              <a:t>‹#›</a:t>
            </a:fld>
            <a:endParaRPr lang="ar-SA"/>
          </a:p>
        </p:txBody>
      </p:sp>
    </p:spTree>
    <p:extLst>
      <p:ext uri="{BB962C8B-B14F-4D97-AF65-F5344CB8AC3E}">
        <p14:creationId xmlns:p14="http://schemas.microsoft.com/office/powerpoint/2010/main" val="8807771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9/15/21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9/15/21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p:cNvPicPr>
            <a:picLocks noChangeAspect="1"/>
          </p:cNvPicPr>
          <p:nvPr userDrawn="1"/>
        </p:nvPicPr>
        <p:blipFill>
          <a:blip r:embed="rId2"/>
          <a:stretch>
            <a:fillRect/>
          </a:stretch>
        </p:blipFill>
        <p:spPr>
          <a:xfrm>
            <a:off x="11055522" y="0"/>
            <a:ext cx="1136478" cy="1006475"/>
          </a:xfrm>
          <a:prstGeom prst="rect">
            <a:avLst/>
          </a:prstGeom>
          <a:ln>
            <a:solidFill>
              <a:schemeClr val="tx1"/>
            </a:solidFill>
          </a:ln>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9/15/21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9/15/21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9/15/21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9/15/21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9/15/21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9/15/21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9/15/21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9/15/21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9/15/21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9/15/21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rPr>
              <a:t>Project</a:t>
            </a:r>
            <a:r>
              <a:rPr lang="en-US" sz="5400" b="0" dirty="0"/>
              <a:t> </a:t>
            </a:r>
            <a:r>
              <a:rPr lang="en-US" sz="5400" dirty="0">
                <a:solidFill>
                  <a:schemeClr val="bg1"/>
                </a:solidFill>
              </a:rPr>
              <a:t>Feasibility Study</a:t>
            </a:r>
            <a:br>
              <a:rPr lang="en-US" u="sng" dirty="0">
                <a:solidFill>
                  <a:schemeClr val="bg1"/>
                </a:solidFill>
              </a:rPr>
            </a:br>
            <a:br>
              <a:rPr lang="en-US" b="1" dirty="0">
                <a:solidFill>
                  <a:schemeClr val="bg1"/>
                </a:solidFill>
                <a:latin typeface="+mn-lt"/>
              </a:rPr>
            </a:br>
            <a:r>
              <a:rPr lang="en-US" sz="2800" b="1" dirty="0">
                <a:solidFill>
                  <a:schemeClr val="bg1"/>
                </a:solidFill>
                <a:latin typeface="+mn-lt"/>
              </a:rPr>
              <a:t>Lecture 3</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r>
              <a:rPr lang="en-US" sz="2800" b="1" dirty="0">
                <a:solidFill>
                  <a:schemeClr val="bg1"/>
                </a:solidFill>
                <a:ea typeface="+mj-ea"/>
                <a:cs typeface="+mj-cs"/>
              </a:rPr>
              <a:t>PMG201</a:t>
            </a:r>
          </a:p>
          <a:p>
            <a:pPr algn="l"/>
            <a:r>
              <a:rPr lang="en-US" sz="2800" b="1" dirty="0">
                <a:solidFill>
                  <a:schemeClr val="bg1"/>
                </a:solidFill>
                <a:ea typeface="+mj-ea"/>
                <a:cs typeface="+mj-cs"/>
              </a:rPr>
              <a:t> </a:t>
            </a:r>
            <a:r>
              <a:rPr lang="en-US" sz="4000" b="1" dirty="0">
                <a:solidFill>
                  <a:schemeClr val="bg1"/>
                </a:solidFill>
                <a:ea typeface="+mj-ea"/>
                <a:cs typeface="+mj-cs"/>
              </a:rPr>
              <a:t>Policy Analysis</a:t>
            </a:r>
            <a:endParaRPr lang="en-US" sz="2800" b="1" dirty="0">
              <a:solidFill>
                <a:schemeClr val="bg1"/>
              </a:solidFill>
              <a:ea typeface="+mj-ea"/>
              <a:cs typeface="+mj-cs"/>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112829" cy="1325563"/>
          </a:xfrm>
          <a:ln>
            <a:solidFill>
              <a:schemeClr val="tx1"/>
            </a:solidFill>
          </a:ln>
        </p:spPr>
        <p:txBody>
          <a:bodyPr/>
          <a:lstStyle/>
          <a:p>
            <a:pPr algn="ctr"/>
            <a:r>
              <a:rPr lang="en-US" dirty="0">
                <a:solidFill>
                  <a:schemeClr val="tx1"/>
                </a:solidFill>
                <a:latin typeface="Aharoni" panose="02010803020104030203" pitchFamily="2" charset="-79"/>
                <a:cs typeface="Aharoni" panose="02010803020104030203" pitchFamily="2" charset="-79"/>
              </a:rPr>
              <a:t>Learning outcomes  </a:t>
            </a:r>
            <a:endParaRPr lang="ar-SA" dirty="0">
              <a:solidFill>
                <a:schemeClr val="tx1"/>
              </a:solidFill>
              <a:latin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lstStyle/>
          <a:p>
            <a:pPr marL="0" indent="0">
              <a:buNone/>
            </a:pPr>
            <a:r>
              <a:rPr lang="en-US" sz="4000" b="1" dirty="0">
                <a:solidFill>
                  <a:srgbClr val="FF0000"/>
                </a:solidFill>
              </a:rPr>
              <a:t>Policy Analysis </a:t>
            </a:r>
          </a:p>
          <a:p>
            <a:pPr marL="0" indent="0">
              <a:buNone/>
            </a:pPr>
            <a:r>
              <a:rPr lang="en-US" dirty="0"/>
              <a:t>Ⅰ. </a:t>
            </a:r>
            <a:r>
              <a:rPr lang="en-US" b="1" dirty="0"/>
              <a:t>Policy Analysis System </a:t>
            </a:r>
          </a:p>
          <a:p>
            <a:pPr marL="0" indent="0">
              <a:buNone/>
            </a:pPr>
            <a:r>
              <a:rPr lang="en-US" dirty="0"/>
              <a:t>Ⅱ. </a:t>
            </a:r>
            <a:r>
              <a:rPr lang="en-US" b="1" dirty="0"/>
              <a:t>Analysis by Evaluation Item </a:t>
            </a:r>
          </a:p>
          <a:p>
            <a:pPr marL="0" indent="0">
              <a:buNone/>
            </a:pPr>
            <a:r>
              <a:rPr lang="en-US" dirty="0"/>
              <a:t>1. Balanced Regional Development </a:t>
            </a:r>
          </a:p>
          <a:p>
            <a:pPr marL="0" indent="0">
              <a:buNone/>
            </a:pPr>
            <a:r>
              <a:rPr lang="en-US" dirty="0"/>
              <a:t>2. Consistency with Policy and Willingness to Pursue Projects </a:t>
            </a:r>
          </a:p>
          <a:p>
            <a:pPr marL="0" indent="0">
              <a:buNone/>
            </a:pPr>
            <a:r>
              <a:rPr lang="en-US" dirty="0"/>
              <a:t>3. Risks in Pursuing Projects </a:t>
            </a:r>
          </a:p>
          <a:p>
            <a:pPr marL="0" indent="0">
              <a:buNone/>
            </a:pPr>
            <a:r>
              <a:rPr lang="en-US" dirty="0"/>
              <a:t>4. Project-Specific Evaluation Items</a:t>
            </a:r>
            <a:endParaRPr lang="ar-SA" dirty="0"/>
          </a:p>
        </p:txBody>
      </p:sp>
    </p:spTree>
    <p:extLst>
      <p:ext uri="{BB962C8B-B14F-4D97-AF65-F5344CB8AC3E}">
        <p14:creationId xmlns:p14="http://schemas.microsoft.com/office/powerpoint/2010/main" val="1695976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a:bodyPr>
          <a:lstStyle/>
          <a:p>
            <a:pPr algn="ctr"/>
            <a:r>
              <a:rPr lang="en-US" dirty="0">
                <a:solidFill>
                  <a:schemeClr val="tx1"/>
                </a:solidFill>
                <a:latin typeface="Aharoni" panose="02010803020104030203" pitchFamily="2" charset="-79"/>
                <a:cs typeface="Aharoni" panose="02010803020104030203" pitchFamily="2" charset="-79"/>
              </a:rPr>
              <a:t>Policy analysis</a:t>
            </a: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t"/>
          <a:lstStyle/>
          <a:p>
            <a:r>
              <a:rPr lang="en-US" sz="3600" b="1" i="1" u="sng" dirty="0">
                <a:solidFill>
                  <a:srgbClr val="FF0000"/>
                </a:solidFill>
              </a:rPr>
              <a:t>Policy analysis</a:t>
            </a:r>
          </a:p>
          <a:p>
            <a:pPr marL="0" indent="0">
              <a:buNone/>
            </a:pPr>
            <a:r>
              <a:rPr lang="en-US" dirty="0"/>
              <a:t> </a:t>
            </a:r>
            <a:r>
              <a:rPr lang="en-US" b="1" dirty="0"/>
              <a:t>is a technique used in public administration to enable civil servants, activists, and others to examine and evaluate the available options to implement the goals of laws and elected officials. The process is also used in the administration of large organizations with complex policies. It has been defined as the process of "determining which of various policies will achieve a given set of goals in light of the relations between the policies and the goals</a:t>
            </a:r>
            <a:endParaRPr lang="ar-SA" b="1" dirty="0"/>
          </a:p>
        </p:txBody>
      </p:sp>
    </p:spTree>
    <p:extLst>
      <p:ext uri="{BB962C8B-B14F-4D97-AF65-F5344CB8AC3E}">
        <p14:creationId xmlns:p14="http://schemas.microsoft.com/office/powerpoint/2010/main" val="1714992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lstStyle/>
          <a:p>
            <a:pPr algn="ctr"/>
            <a:r>
              <a:rPr lang="en-US" dirty="0">
                <a:solidFill>
                  <a:schemeClr val="tx1"/>
                </a:solidFill>
                <a:latin typeface="Aharoni" panose="02010803020104030203" pitchFamily="2" charset="-79"/>
                <a:cs typeface="Aharoni" panose="02010803020104030203" pitchFamily="2" charset="-79"/>
              </a:rPr>
              <a:t>Policy analysis</a:t>
            </a:r>
            <a:endParaRPr lang="ar-SA" dirty="0"/>
          </a:p>
        </p:txBody>
      </p:sp>
      <p:sp>
        <p:nvSpPr>
          <p:cNvPr id="3" name="Content Placeholder 2"/>
          <p:cNvSpPr>
            <a:spLocks noGrp="1"/>
          </p:cNvSpPr>
          <p:nvPr>
            <p:ph idx="1"/>
          </p:nvPr>
        </p:nvSpPr>
        <p:spPr>
          <a:ln>
            <a:solidFill>
              <a:schemeClr val="tx1"/>
            </a:solidFill>
          </a:ln>
        </p:spPr>
        <p:txBody>
          <a:bodyPr/>
          <a:lstStyle/>
          <a:p>
            <a:r>
              <a:rPr lang="en-US" sz="3600" b="1" i="1" u="sng" dirty="0">
                <a:solidFill>
                  <a:srgbClr val="FF0000"/>
                </a:solidFill>
              </a:rPr>
              <a:t>Policy analysis can be divided into two major fields:</a:t>
            </a:r>
          </a:p>
          <a:p>
            <a:endParaRPr lang="en-US" b="1" dirty="0"/>
          </a:p>
          <a:p>
            <a:r>
              <a:rPr lang="en-US" b="1" dirty="0"/>
              <a:t>Analysis </a:t>
            </a:r>
            <a:r>
              <a:rPr lang="en-US" b="1" i="1" dirty="0"/>
              <a:t>of</a:t>
            </a:r>
            <a:r>
              <a:rPr lang="en-US" b="1" dirty="0"/>
              <a:t> existing policy, which is analytical and descriptive – it attempts to explain policies and their development</a:t>
            </a:r>
          </a:p>
          <a:p>
            <a:endParaRPr lang="en-US" b="1" dirty="0"/>
          </a:p>
          <a:p>
            <a:r>
              <a:rPr lang="en-US" b="1" dirty="0"/>
              <a:t>Analysis </a:t>
            </a:r>
            <a:r>
              <a:rPr lang="en-US" b="1" i="1" dirty="0"/>
              <a:t>for</a:t>
            </a:r>
            <a:r>
              <a:rPr lang="en-US" b="1" dirty="0"/>
              <a:t> new policy, which is prescriptive – it is involved with formulating policies and proposals (for example: to improve social welfare</a:t>
            </a:r>
            <a:r>
              <a:rPr lang="en-US" dirty="0"/>
              <a:t>)</a:t>
            </a:r>
          </a:p>
          <a:p>
            <a:endParaRPr lang="ar-SA" dirty="0"/>
          </a:p>
        </p:txBody>
      </p:sp>
    </p:spTree>
    <p:extLst>
      <p:ext uri="{BB962C8B-B14F-4D97-AF65-F5344CB8AC3E}">
        <p14:creationId xmlns:p14="http://schemas.microsoft.com/office/powerpoint/2010/main" val="3337373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89857"/>
            <a:ext cx="10112829" cy="1200831"/>
          </a:xfrm>
          <a:ln>
            <a:solidFill>
              <a:schemeClr val="tx1"/>
            </a:solidFill>
          </a:ln>
        </p:spPr>
        <p:txBody>
          <a:bodyPr vert="horz" lIns="91440" tIns="45720" rIns="91440" bIns="45720" rtlCol="0" anchor="ctr">
            <a:normAutofit/>
          </a:bodyPr>
          <a:lstStyle/>
          <a:p>
            <a:pPr algn="ctr"/>
            <a:r>
              <a:rPr lang="en-US" dirty="0">
                <a:solidFill>
                  <a:srgbClr val="FF0000"/>
                </a:solidFill>
                <a:latin typeface="Aharoni" panose="02010803020104030203" pitchFamily="2" charset="-79"/>
                <a:cs typeface="Aharoni" panose="02010803020104030203" pitchFamily="2" charset="-79"/>
              </a:rPr>
              <a:t>Ⅰ. Policy Analysis System </a:t>
            </a:r>
          </a:p>
        </p:txBody>
      </p:sp>
      <p:sp>
        <p:nvSpPr>
          <p:cNvPr id="3" name="Content Placeholder 2"/>
          <p:cNvSpPr>
            <a:spLocks noGrp="1"/>
          </p:cNvSpPr>
          <p:nvPr>
            <p:ph idx="1"/>
          </p:nvPr>
        </p:nvSpPr>
        <p:spPr>
          <a:ln>
            <a:solidFill>
              <a:schemeClr val="tx1"/>
            </a:solidFill>
          </a:ln>
        </p:spPr>
        <p:txBody>
          <a:bodyPr anchor="ctr"/>
          <a:lstStyle/>
          <a:p>
            <a:r>
              <a:rPr lang="en-US" b="1" dirty="0"/>
              <a:t>The analysis of preliminary feasibility studies entails economic feasibility analysis and policy analysis. Policy analysis includes elements that are not included in economic feasibility analysis but should be considered to evaluate the feasibility of projects.</a:t>
            </a:r>
          </a:p>
          <a:p>
            <a:endParaRPr lang="en-US" b="1" dirty="0"/>
          </a:p>
          <a:p>
            <a:r>
              <a:rPr lang="en-US" b="1" dirty="0"/>
              <a:t>Economic feasibility analysis quantifies effects projects have on the national economy using the framework of cost-benefit analysis.</a:t>
            </a:r>
            <a:endParaRPr lang="ar-SA" b="1" dirty="0"/>
          </a:p>
        </p:txBody>
      </p:sp>
    </p:spTree>
    <p:extLst>
      <p:ext uri="{BB962C8B-B14F-4D97-AF65-F5344CB8AC3E}">
        <p14:creationId xmlns:p14="http://schemas.microsoft.com/office/powerpoint/2010/main" val="546267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78971"/>
            <a:ext cx="9818914" cy="1211717"/>
          </a:xfrm>
          <a:ln>
            <a:solidFill>
              <a:schemeClr val="tx1"/>
            </a:solidFill>
          </a:ln>
        </p:spPr>
        <p:txBody>
          <a:bodyPr/>
          <a:lstStyle/>
          <a:p>
            <a:pPr algn="ctr"/>
            <a:r>
              <a:rPr lang="en-US" dirty="0">
                <a:solidFill>
                  <a:schemeClr val="tx1"/>
                </a:solidFill>
                <a:latin typeface="Aharoni" panose="02010803020104030203" pitchFamily="2" charset="-79"/>
                <a:cs typeface="Aharoni" panose="02010803020104030203" pitchFamily="2" charset="-79"/>
              </a:rPr>
              <a:t>Policy Analysis System con. ….</a:t>
            </a:r>
            <a:endParaRPr lang="ar-SA" dirty="0"/>
          </a:p>
        </p:txBody>
      </p:sp>
      <p:sp>
        <p:nvSpPr>
          <p:cNvPr id="3" name="Content Placeholder 2"/>
          <p:cNvSpPr>
            <a:spLocks noGrp="1"/>
          </p:cNvSpPr>
          <p:nvPr>
            <p:ph idx="1"/>
          </p:nvPr>
        </p:nvSpPr>
        <p:spPr>
          <a:ln>
            <a:solidFill>
              <a:schemeClr val="tx1"/>
            </a:solidFill>
          </a:ln>
        </p:spPr>
        <p:txBody>
          <a:bodyPr anchor="ctr">
            <a:normAutofit/>
          </a:bodyPr>
          <a:lstStyle/>
          <a:p>
            <a:r>
              <a:rPr lang="en-US" b="1" dirty="0"/>
              <a:t>Policy analysis is for elements that are among social benefits or costs resulting from projects, cannot be quantified by the framework of cost-benefit analysis, but should still be evaluated to determine whether to go ahead with the projects. </a:t>
            </a:r>
          </a:p>
        </p:txBody>
      </p:sp>
    </p:spTree>
    <p:extLst>
      <p:ext uri="{BB962C8B-B14F-4D97-AF65-F5344CB8AC3E}">
        <p14:creationId xmlns:p14="http://schemas.microsoft.com/office/powerpoint/2010/main" val="338848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78971"/>
            <a:ext cx="9818914" cy="1211717"/>
          </a:xfrm>
          <a:ln>
            <a:solidFill>
              <a:schemeClr val="tx1"/>
            </a:solidFill>
          </a:ln>
        </p:spPr>
        <p:txBody>
          <a:bodyPr/>
          <a:lstStyle/>
          <a:p>
            <a:pPr algn="ctr"/>
            <a:r>
              <a:rPr lang="en-US" dirty="0">
                <a:solidFill>
                  <a:schemeClr val="tx1"/>
                </a:solidFill>
                <a:latin typeface="Aharoni" panose="02010803020104030203" pitchFamily="2" charset="-79"/>
                <a:cs typeface="Aharoni" panose="02010803020104030203" pitchFamily="2" charset="-79"/>
              </a:rPr>
              <a:t>Policy Analysis System con. ….</a:t>
            </a:r>
            <a:endParaRPr lang="ar-SA" dirty="0"/>
          </a:p>
        </p:txBody>
      </p:sp>
      <p:sp>
        <p:nvSpPr>
          <p:cNvPr id="3" name="Content Placeholder 2"/>
          <p:cNvSpPr>
            <a:spLocks noGrp="1"/>
          </p:cNvSpPr>
          <p:nvPr>
            <p:ph idx="1"/>
          </p:nvPr>
        </p:nvSpPr>
        <p:spPr>
          <a:ln>
            <a:solidFill>
              <a:schemeClr val="tx1"/>
            </a:solidFill>
          </a:ln>
        </p:spPr>
        <p:txBody>
          <a:bodyPr anchor="ctr">
            <a:normAutofit/>
          </a:bodyPr>
          <a:lstStyle/>
          <a:p>
            <a:r>
              <a:rPr lang="en-US" b="1" dirty="0"/>
              <a:t>For instance, to determine whether to carry out a project based on balanced regional development - for which there is a strong national consensus - the level of regional development, ripple effects on the regional economy, and such are analyzed.</a:t>
            </a:r>
            <a:endParaRPr lang="ar-SA" b="1" dirty="0"/>
          </a:p>
        </p:txBody>
      </p:sp>
    </p:spTree>
    <p:extLst>
      <p:ext uri="{BB962C8B-B14F-4D97-AF65-F5344CB8AC3E}">
        <p14:creationId xmlns:p14="http://schemas.microsoft.com/office/powerpoint/2010/main" val="23735836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a:bodyPr>
          <a:lstStyle/>
          <a:p>
            <a:pPr algn="ctr"/>
            <a:r>
              <a:rPr lang="en-US" dirty="0">
                <a:solidFill>
                  <a:schemeClr val="tx1"/>
                </a:solidFill>
                <a:latin typeface="Aharoni" panose="02010803020104030203" pitchFamily="2" charset="-79"/>
                <a:cs typeface="Aharoni" panose="02010803020104030203" pitchFamily="2" charset="-79"/>
              </a:rPr>
              <a:t>Evaluation in policy analysis</a:t>
            </a: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normAutofit/>
          </a:bodyPr>
          <a:lstStyle/>
          <a:p>
            <a:r>
              <a:rPr lang="en-US" b="1" dirty="0"/>
              <a:t>Evaluation in policy analysis is divided into basic evaluation items and project specific evaluation items depending on whether they can apply to any project subject to a preliminary feasibility study. </a:t>
            </a:r>
          </a:p>
          <a:p>
            <a:endParaRPr lang="en-US" b="1" dirty="0"/>
          </a:p>
          <a:p>
            <a:r>
              <a:rPr lang="en-US" b="1" dirty="0"/>
              <a:t>Basic evaluation items are those that should be commonly included in the evaluation of any project subject to a preliminary feasibility study without regard to its characteristics. </a:t>
            </a:r>
          </a:p>
        </p:txBody>
      </p:sp>
    </p:spTree>
    <p:extLst>
      <p:ext uri="{BB962C8B-B14F-4D97-AF65-F5344CB8AC3E}">
        <p14:creationId xmlns:p14="http://schemas.microsoft.com/office/powerpoint/2010/main" val="36165737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743"/>
            <a:ext cx="9906000" cy="1189945"/>
          </a:xfrm>
          <a:ln>
            <a:solidFill>
              <a:schemeClr val="tx1"/>
            </a:solidFill>
          </a:ln>
        </p:spPr>
        <p:txBody>
          <a:bodyPr/>
          <a:lstStyle/>
          <a:p>
            <a:pPr algn="ctr"/>
            <a:r>
              <a:rPr lang="en-US" dirty="0">
                <a:solidFill>
                  <a:schemeClr val="tx1"/>
                </a:solidFill>
                <a:latin typeface="Aharoni" panose="02010803020104030203" pitchFamily="2" charset="-79"/>
                <a:cs typeface="Aharoni" panose="02010803020104030203" pitchFamily="2" charset="-79"/>
              </a:rPr>
              <a:t>Evaluation in policy analysis cont. ….</a:t>
            </a:r>
            <a:endParaRPr lang="ar-SA" dirty="0"/>
          </a:p>
        </p:txBody>
      </p:sp>
      <p:sp>
        <p:nvSpPr>
          <p:cNvPr id="3" name="Content Placeholder 2"/>
          <p:cNvSpPr>
            <a:spLocks noGrp="1"/>
          </p:cNvSpPr>
          <p:nvPr>
            <p:ph idx="1"/>
          </p:nvPr>
        </p:nvSpPr>
        <p:spPr>
          <a:ln>
            <a:solidFill>
              <a:schemeClr val="tx1"/>
            </a:solidFill>
          </a:ln>
        </p:spPr>
        <p:txBody>
          <a:bodyPr anchor="ctr"/>
          <a:lstStyle/>
          <a:p>
            <a:r>
              <a:rPr lang="en-US" b="1" dirty="0"/>
              <a:t>Predefining basic evaluation items is especially important in that there are generally common matters to consider when inputting the already limited central government funds into projects subject to preliminary feasibility studies without regard to their characteristics, and there should be some modicum of uniformity among evaluation items to ensure consistency in the evaluation of different projects. </a:t>
            </a:r>
            <a:endParaRPr lang="ar-SA" b="1" dirty="0"/>
          </a:p>
        </p:txBody>
      </p:sp>
    </p:spTree>
    <p:extLst>
      <p:ext uri="{BB962C8B-B14F-4D97-AF65-F5344CB8AC3E}">
        <p14:creationId xmlns:p14="http://schemas.microsoft.com/office/powerpoint/2010/main" val="3733815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lstStyle/>
          <a:p>
            <a:pPr algn="ctr"/>
            <a:r>
              <a:rPr lang="en-US" dirty="0">
                <a:solidFill>
                  <a:schemeClr val="tx1"/>
                </a:solidFill>
                <a:latin typeface="Aharoni" panose="02010803020104030203" pitchFamily="2" charset="-79"/>
                <a:cs typeface="Aharoni" panose="02010803020104030203" pitchFamily="2" charset="-79"/>
              </a:rPr>
              <a:t>Evaluation in policy analysis cont. ….</a:t>
            </a:r>
            <a:endParaRPr lang="ar-SA" dirty="0"/>
          </a:p>
        </p:txBody>
      </p:sp>
      <p:sp>
        <p:nvSpPr>
          <p:cNvPr id="3" name="Content Placeholder 2"/>
          <p:cNvSpPr>
            <a:spLocks noGrp="1"/>
          </p:cNvSpPr>
          <p:nvPr>
            <p:ph idx="1"/>
          </p:nvPr>
        </p:nvSpPr>
        <p:spPr>
          <a:ln>
            <a:solidFill>
              <a:schemeClr val="tx1"/>
            </a:solidFill>
          </a:ln>
        </p:spPr>
        <p:txBody>
          <a:bodyPr>
            <a:normAutofit/>
          </a:bodyPr>
          <a:lstStyle/>
          <a:p>
            <a:r>
              <a:rPr lang="en-US" b="1" dirty="0"/>
              <a:t>At the step of preliminary feasibility study, considered as the ‘basic evaluation items’ of policy analysis, are the level of regional development and ripple effects on the regional economy for balanced regional development, consistency with relevant plans and policy directions, willingness to pursue and preference for projects, possibility of financing, environmental impact analysis, etc.</a:t>
            </a:r>
          </a:p>
        </p:txBody>
      </p:sp>
    </p:spTree>
    <p:extLst>
      <p:ext uri="{BB962C8B-B14F-4D97-AF65-F5344CB8AC3E}">
        <p14:creationId xmlns:p14="http://schemas.microsoft.com/office/powerpoint/2010/main" val="37529336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lstStyle/>
          <a:p>
            <a:pPr algn="ctr"/>
            <a:r>
              <a:rPr lang="en-US" dirty="0">
                <a:solidFill>
                  <a:schemeClr val="tx1"/>
                </a:solidFill>
                <a:latin typeface="Aharoni" panose="02010803020104030203" pitchFamily="2" charset="-79"/>
                <a:cs typeface="Aharoni" panose="02010803020104030203" pitchFamily="2" charset="-79"/>
              </a:rPr>
              <a:t>Evaluation in policy analysis cont. ….</a:t>
            </a:r>
            <a:endParaRPr lang="ar-SA" dirty="0"/>
          </a:p>
        </p:txBody>
      </p:sp>
      <p:sp>
        <p:nvSpPr>
          <p:cNvPr id="3" name="Content Placeholder 2"/>
          <p:cNvSpPr>
            <a:spLocks noGrp="1"/>
          </p:cNvSpPr>
          <p:nvPr>
            <p:ph idx="1"/>
          </p:nvPr>
        </p:nvSpPr>
        <p:spPr>
          <a:ln>
            <a:solidFill>
              <a:schemeClr val="tx1"/>
            </a:solidFill>
          </a:ln>
        </p:spPr>
        <p:txBody>
          <a:bodyPr>
            <a:normAutofit/>
          </a:bodyPr>
          <a:lstStyle/>
          <a:p>
            <a:r>
              <a:rPr lang="en-US" b="1" dirty="0"/>
              <a:t>Project-specific evaluation items are special items to consider in the evaluation of the concerned project. They can differ depending on the project type like national defense, culture, and urban development.</a:t>
            </a:r>
            <a:endParaRPr lang="ar-SA" b="1" dirty="0"/>
          </a:p>
        </p:txBody>
      </p:sp>
    </p:spTree>
    <p:extLst>
      <p:ext uri="{BB962C8B-B14F-4D97-AF65-F5344CB8AC3E}">
        <p14:creationId xmlns:p14="http://schemas.microsoft.com/office/powerpoint/2010/main" val="4034722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rgbClr val="FF0000"/>
                </a:solidFill>
                <a:latin typeface="Aharoni" panose="02010803020104030203" pitchFamily="2" charset="-79"/>
                <a:cs typeface="Aharoni" panose="02010803020104030203" pitchFamily="2" charset="-79"/>
              </a:rPr>
            </a:br>
            <a:r>
              <a:rPr lang="en-US" dirty="0">
                <a:solidFill>
                  <a:srgbClr val="FF0000"/>
                </a:solidFill>
                <a:latin typeface="Aharoni" panose="02010803020104030203" pitchFamily="2" charset="-79"/>
                <a:cs typeface="Aharoni" panose="02010803020104030203" pitchFamily="2" charset="-79"/>
              </a:rPr>
              <a:t>Ⅱ. Analysis by Evaluation Item </a:t>
            </a:r>
            <a:br>
              <a:rPr lang="en-US" dirty="0">
                <a:solidFill>
                  <a:srgbClr val="FF0000"/>
                </a:solidFill>
                <a:latin typeface="Aharoni" panose="02010803020104030203" pitchFamily="2" charset="-79"/>
                <a:cs typeface="Aharoni" panose="02010803020104030203" pitchFamily="2" charset="-79"/>
              </a:rPr>
            </a:br>
            <a:endParaRPr lang="ar-SA" dirty="0">
              <a:solidFill>
                <a:srgbClr val="FF0000"/>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normAutofit/>
          </a:bodyPr>
          <a:lstStyle/>
          <a:p>
            <a:pPr marL="0" indent="0">
              <a:buNone/>
            </a:pPr>
            <a:r>
              <a:rPr lang="en-US" sz="3200" b="1" dirty="0"/>
              <a:t>1. Balanced Regional Development </a:t>
            </a:r>
          </a:p>
          <a:p>
            <a:pPr marL="0" indent="0">
              <a:buNone/>
            </a:pPr>
            <a:r>
              <a:rPr lang="en-US" sz="3200" b="1" dirty="0"/>
              <a:t>2. Consistency with Policy and Willingness to Pursue Projects </a:t>
            </a:r>
          </a:p>
          <a:p>
            <a:pPr marL="0" indent="0">
              <a:buNone/>
            </a:pPr>
            <a:r>
              <a:rPr lang="en-US" sz="3200" b="1" dirty="0"/>
              <a:t>3. Risks in Pursuing Projects </a:t>
            </a:r>
          </a:p>
          <a:p>
            <a:pPr marL="0" indent="0">
              <a:buNone/>
            </a:pPr>
            <a:r>
              <a:rPr lang="en-US" sz="3200" b="1" dirty="0"/>
              <a:t>4. Project-Specific Evaluation Items</a:t>
            </a:r>
            <a:endParaRPr lang="ar-SA" sz="3200" b="1" dirty="0"/>
          </a:p>
          <a:p>
            <a:endParaRPr lang="ar-SA" sz="3200" b="1" dirty="0"/>
          </a:p>
        </p:txBody>
      </p:sp>
    </p:spTree>
    <p:extLst>
      <p:ext uri="{BB962C8B-B14F-4D97-AF65-F5344CB8AC3E}">
        <p14:creationId xmlns:p14="http://schemas.microsoft.com/office/powerpoint/2010/main" val="37797172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1. Balanced Regional Development </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r>
              <a:rPr lang="en-US" b="1" dirty="0"/>
              <a:t>This is because the least developed regions have less feasibility for projects under the structure of economic feasibility analysis. For instance, when evaluating the feasibility of a project to build a road in a less developed region, its economic feasibility is often low as the population and traffic volume are relatively low, with the result that there is little benefit of road construction.</a:t>
            </a:r>
          </a:p>
        </p:txBody>
      </p:sp>
    </p:spTree>
    <p:extLst>
      <p:ext uri="{BB962C8B-B14F-4D97-AF65-F5344CB8AC3E}">
        <p14:creationId xmlns:p14="http://schemas.microsoft.com/office/powerpoint/2010/main" val="1271342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1. Balanced Regional Development </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r>
              <a:rPr lang="en-US" b="1" dirty="0"/>
              <a:t>When evaluating the feasibility of projects based only on the results of economic feasibility analysis that are represented as the B/C ratio at the step of preliminary feasibility study, imbalance among regions might become worse. </a:t>
            </a:r>
          </a:p>
        </p:txBody>
      </p:sp>
    </p:spTree>
    <p:extLst>
      <p:ext uri="{BB962C8B-B14F-4D97-AF65-F5344CB8AC3E}">
        <p14:creationId xmlns:p14="http://schemas.microsoft.com/office/powerpoint/2010/main" val="1939701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Balanced Regional Development cont.… </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lstStyle/>
          <a:p>
            <a:r>
              <a:rPr lang="en-US" b="1" dirty="0"/>
              <a:t> Investment opportunities in such a region are, therefore, lower, and investments are concentrated on other regions where economic feasibility is high, which serves to exacerbate the disparity in development among them.</a:t>
            </a:r>
          </a:p>
          <a:p>
            <a:r>
              <a:rPr lang="en-US" b="1" dirty="0"/>
              <a:t>To prevent this, preliminary feasibility studies consider balanced regional development, a higher-level government policy, to evaluate project feasibility. A regional development index was developed to reflect balanced regional development in evaluation, and a Multi-Regional Input-Output Model (MRIO) was developed to analyze the ripple effects of projects in regions.</a:t>
            </a:r>
          </a:p>
          <a:p>
            <a:endParaRPr lang="ar-SA" b="1" dirty="0"/>
          </a:p>
          <a:p>
            <a:endParaRPr lang="ar-SA" b="1" dirty="0"/>
          </a:p>
        </p:txBody>
      </p:sp>
    </p:spTree>
    <p:extLst>
      <p:ext uri="{BB962C8B-B14F-4D97-AF65-F5344CB8AC3E}">
        <p14:creationId xmlns:p14="http://schemas.microsoft.com/office/powerpoint/2010/main" val="2972132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Balanced Regional Development cont.… </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normAutofit/>
          </a:bodyPr>
          <a:lstStyle/>
          <a:p>
            <a:r>
              <a:rPr lang="en-US" b="1" dirty="0"/>
              <a:t>The fundamental purpose of this analysis is to prevent regional imbalances from worsening by granting some kind of additional scores to government-financed projects in less developed regions and projects with significant ripple effects in such regions so that even projects with somewhat lower economic feasibility can be pursued.</a:t>
            </a:r>
            <a:endParaRPr lang="ar-SA" b="1" dirty="0"/>
          </a:p>
        </p:txBody>
      </p:sp>
    </p:spTree>
    <p:extLst>
      <p:ext uri="{BB962C8B-B14F-4D97-AF65-F5344CB8AC3E}">
        <p14:creationId xmlns:p14="http://schemas.microsoft.com/office/powerpoint/2010/main" val="28364536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Balanced Regional Development cont.… </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lstStyle/>
          <a:p>
            <a:pPr marL="0" indent="0">
              <a:buNone/>
            </a:pPr>
            <a:r>
              <a:rPr lang="en-US" b="1" dirty="0"/>
              <a:t>A. Level of Regional Development</a:t>
            </a:r>
          </a:p>
          <a:p>
            <a:pPr marL="514350" indent="-514350">
              <a:buAutoNum type="alphaLcPeriod"/>
            </a:pPr>
            <a:r>
              <a:rPr lang="en-US" i="1" dirty="0"/>
              <a:t>Calculation of the Regional Development Index under Current Preliminary Feasibility Studies</a:t>
            </a:r>
          </a:p>
          <a:p>
            <a:pPr marL="0" indent="0">
              <a:buNone/>
            </a:pPr>
            <a:r>
              <a:rPr lang="en-US" i="1" dirty="0"/>
              <a:t>b. Current Indices for Determining Less Developed Regions and Their Change</a:t>
            </a:r>
          </a:p>
          <a:p>
            <a:pPr marL="0" indent="0">
              <a:buNone/>
            </a:pPr>
            <a:r>
              <a:rPr lang="en-US" b="1" dirty="0"/>
              <a:t>B. Ripple Effects on the Regional Economy</a:t>
            </a:r>
            <a:endParaRPr lang="ar-SA" b="1" dirty="0"/>
          </a:p>
        </p:txBody>
      </p:sp>
    </p:spTree>
    <p:extLst>
      <p:ext uri="{BB962C8B-B14F-4D97-AF65-F5344CB8AC3E}">
        <p14:creationId xmlns:p14="http://schemas.microsoft.com/office/powerpoint/2010/main" val="15436945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br>
              <a:rPr lang="en-US" sz="3600" dirty="0">
                <a:solidFill>
                  <a:schemeClr val="tx1"/>
                </a:solidFill>
                <a:latin typeface="Aharoni" panose="02010803020104030203" pitchFamily="2" charset="-79"/>
                <a:cs typeface="Aharoni" panose="02010803020104030203" pitchFamily="2" charset="-79"/>
              </a:rPr>
            </a:br>
            <a:r>
              <a:rPr lang="en-US" sz="3600" dirty="0">
                <a:solidFill>
                  <a:schemeClr val="tx1"/>
                </a:solidFill>
                <a:latin typeface="Aharoni" panose="02010803020104030203" pitchFamily="2" charset="-79"/>
                <a:cs typeface="Aharoni" panose="02010803020104030203" pitchFamily="2" charset="-79"/>
              </a:rPr>
              <a:t>2. Consistency with Policy and Willingness to Pursue Projects</a:t>
            </a:r>
            <a:br>
              <a:rPr lang="en-US" sz="3600" dirty="0">
                <a:solidFill>
                  <a:schemeClr val="tx1"/>
                </a:solidFill>
                <a:latin typeface="Aharoni" panose="02010803020104030203" pitchFamily="2" charset="-79"/>
                <a:cs typeface="Aharoni" panose="02010803020104030203" pitchFamily="2" charset="-79"/>
              </a:rPr>
            </a:br>
            <a:endParaRPr lang="ar-SA" sz="3600"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lstStyle/>
          <a:p>
            <a:pPr marL="514350" indent="-514350">
              <a:buAutoNum type="alphaUcPeriod"/>
            </a:pPr>
            <a:r>
              <a:rPr lang="en-US" b="1" dirty="0"/>
              <a:t>Consistency with Relevant Plans and Policy Directions</a:t>
            </a:r>
          </a:p>
          <a:p>
            <a:pPr marL="514350" indent="-514350">
              <a:buFont typeface="Arial" panose="020B0604020202020204" pitchFamily="34" charset="0"/>
              <a:buAutoNum type="alphaUcPeriod"/>
            </a:pPr>
            <a:r>
              <a:rPr lang="en-US" b="1" dirty="0"/>
              <a:t>B. Willingness to Pursue and Preference for Projects</a:t>
            </a:r>
          </a:p>
          <a:p>
            <a:pPr marL="514350" indent="-514350">
              <a:buFont typeface="Arial" panose="020B0604020202020204" pitchFamily="34" charset="0"/>
              <a:buAutoNum type="alphaUcPeriod"/>
            </a:pPr>
            <a:r>
              <a:rPr lang="en-US" b="1" dirty="0"/>
              <a:t>C. Level of Preparedness of Projects</a:t>
            </a:r>
          </a:p>
          <a:p>
            <a:pPr marL="514350" indent="-514350">
              <a:buFont typeface="Arial" panose="020B0604020202020204" pitchFamily="34" charset="0"/>
              <a:buAutoNum type="alphaUcPeriod"/>
            </a:pPr>
            <a:endParaRPr lang="en-US" b="1" dirty="0"/>
          </a:p>
          <a:p>
            <a:pPr marL="514350" indent="-514350">
              <a:buAutoNum type="alphaUcPeriod"/>
            </a:pPr>
            <a:endParaRPr lang="en-US" b="1" dirty="0"/>
          </a:p>
          <a:p>
            <a:pPr marL="514350" indent="-514350">
              <a:buAutoNum type="alphaUcPeriod"/>
            </a:pPr>
            <a:endParaRPr lang="en-US" b="1" dirty="0"/>
          </a:p>
          <a:p>
            <a:endParaRPr lang="ar-SA" dirty="0"/>
          </a:p>
        </p:txBody>
      </p:sp>
    </p:spTree>
    <p:extLst>
      <p:ext uri="{BB962C8B-B14F-4D97-AF65-F5344CB8AC3E}">
        <p14:creationId xmlns:p14="http://schemas.microsoft.com/office/powerpoint/2010/main" val="6023174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68086"/>
            <a:ext cx="10014857" cy="1222602"/>
          </a:xfrm>
          <a:ln>
            <a:solidFill>
              <a:schemeClr val="tx1"/>
            </a:solidFill>
          </a:ln>
        </p:spPr>
        <p:txBody>
          <a:bodyPr vert="horz" lIns="91440" tIns="45720" rIns="91440" bIns="45720" rtlCol="0" anchor="ctr">
            <a:normAutofit/>
          </a:bodyPr>
          <a:lstStyle/>
          <a:p>
            <a:pPr algn="ctr"/>
            <a:r>
              <a:rPr lang="en-US" sz="4000" dirty="0">
                <a:solidFill>
                  <a:schemeClr val="tx1"/>
                </a:solidFill>
                <a:latin typeface="Aharoni" panose="02010803020104030203" pitchFamily="2" charset="-79"/>
                <a:cs typeface="Aharoni" panose="02010803020104030203" pitchFamily="2" charset="-79"/>
              </a:rPr>
              <a:t>Consistency with Relevant Plans and Policy Directions</a:t>
            </a: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ü"/>
            </a:pPr>
            <a:r>
              <a:rPr lang="en-US" b="1" dirty="0"/>
              <a:t>For large-scale government-financed projects to be selected for preliminary feasibility studies, they undergo multiple steps of planning by the central government or local governments.</a:t>
            </a:r>
          </a:p>
          <a:p>
            <a:pPr>
              <a:buFont typeface="Wingdings" panose="05000000000000000000" pitchFamily="2" charset="2"/>
              <a:buChar char="ü"/>
            </a:pPr>
            <a:r>
              <a:rPr lang="en-US" b="1" dirty="0"/>
              <a:t> How systematically a responsible party pursues a project can be evaluated until a concrete project plan is produced. Cases where a responsible party establishes a plan and pursues a project alone in a short time are exceptional. A series of preparations until a concrete project plan is produced is reflected in high-level or relevant plans. </a:t>
            </a:r>
          </a:p>
        </p:txBody>
      </p:sp>
    </p:spTree>
    <p:extLst>
      <p:ext uri="{BB962C8B-B14F-4D97-AF65-F5344CB8AC3E}">
        <p14:creationId xmlns:p14="http://schemas.microsoft.com/office/powerpoint/2010/main" val="40356211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68086"/>
            <a:ext cx="10014857" cy="1222602"/>
          </a:xfrm>
          <a:ln>
            <a:solidFill>
              <a:schemeClr val="tx1"/>
            </a:solidFill>
          </a:ln>
        </p:spPr>
        <p:txBody>
          <a:bodyPr vert="horz" lIns="91440" tIns="45720" rIns="91440" bIns="45720" rtlCol="0" anchor="ctr">
            <a:normAutofit/>
          </a:bodyPr>
          <a:lstStyle/>
          <a:p>
            <a:pPr algn="ctr"/>
            <a:r>
              <a:rPr lang="en-US" sz="4000" dirty="0">
                <a:solidFill>
                  <a:schemeClr val="tx1"/>
                </a:solidFill>
                <a:latin typeface="Aharoni" panose="02010803020104030203" pitchFamily="2" charset="-79"/>
                <a:cs typeface="Aharoni" panose="02010803020104030203" pitchFamily="2" charset="-79"/>
              </a:rPr>
              <a:t>Consistency with Relevant Plans and Policy Directions</a:t>
            </a: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ü"/>
            </a:pPr>
            <a:r>
              <a:rPr lang="en-US" b="1" dirty="0"/>
              <a:t>As such, analysis on whether the concerned project is reflected in high-level or relevant plans can help determine whether the project has been pursued consistently with government policy.</a:t>
            </a:r>
            <a:endParaRPr lang="ar-SA" b="1" dirty="0"/>
          </a:p>
        </p:txBody>
      </p:sp>
    </p:spTree>
    <p:extLst>
      <p:ext uri="{BB962C8B-B14F-4D97-AF65-F5344CB8AC3E}">
        <p14:creationId xmlns:p14="http://schemas.microsoft.com/office/powerpoint/2010/main" val="41619461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055913"/>
            <a:ext cx="10330543" cy="5121049"/>
          </a:xfrm>
          <a:ln>
            <a:solidFill>
              <a:schemeClr val="tx1"/>
            </a:solidFill>
          </a:ln>
        </p:spPr>
        <p:txBody>
          <a:bodyPr anchor="ctr">
            <a:normAutofit/>
          </a:bodyPr>
          <a:lstStyle/>
          <a:p>
            <a:r>
              <a:rPr lang="en-US" b="1" dirty="0"/>
              <a:t>A project’s consistency with the policy direction of the competent ministry should be analyzed as well. Even when an explicit plan is in place, a policy goal set by the ministry is material to determining whether to push ahead with individual projects.</a:t>
            </a:r>
          </a:p>
          <a:p>
            <a:endParaRPr lang="en-US" b="1" dirty="0"/>
          </a:p>
          <a:p>
            <a:r>
              <a:rPr lang="en-US" b="1" dirty="0"/>
              <a:t> On the contrary, the effectiveness of an existing long-term plan can decrease as the policy direction changes over time. In comprehensive consideration of this situation, consistency with relevant plans and policy directions is to be reviewed.</a:t>
            </a:r>
            <a:endParaRPr lang="ar-SA" b="1" dirty="0"/>
          </a:p>
        </p:txBody>
      </p:sp>
    </p:spTree>
    <p:extLst>
      <p:ext uri="{BB962C8B-B14F-4D97-AF65-F5344CB8AC3E}">
        <p14:creationId xmlns:p14="http://schemas.microsoft.com/office/powerpoint/2010/main" val="13439388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24543"/>
            <a:ext cx="10123714" cy="1266145"/>
          </a:xfrm>
          <a:ln>
            <a:solidFill>
              <a:schemeClr val="tx1"/>
            </a:solidFill>
          </a:ln>
        </p:spPr>
        <p:txBody>
          <a:bodyPr vert="horz" lIns="91440" tIns="45720" rIns="91440" bIns="45720" rtlCol="0" anchor="ctr">
            <a:noAutofit/>
          </a:bodyPr>
          <a:lstStyle/>
          <a:p>
            <a:pPr algn="ctr"/>
            <a:br>
              <a:rPr lang="en-US" sz="3200" dirty="0">
                <a:solidFill>
                  <a:schemeClr val="tx1"/>
                </a:solidFill>
                <a:latin typeface="Aharoni" panose="02010803020104030203" pitchFamily="2" charset="-79"/>
                <a:cs typeface="Aharoni" panose="02010803020104030203" pitchFamily="2" charset="-79"/>
              </a:rPr>
            </a:br>
            <a:r>
              <a:rPr lang="en-US" sz="3200" dirty="0">
                <a:solidFill>
                  <a:schemeClr val="tx1"/>
                </a:solidFill>
                <a:latin typeface="Aharoni" panose="02010803020104030203" pitchFamily="2" charset="-79"/>
                <a:cs typeface="Aharoni" panose="02010803020104030203" pitchFamily="2" charset="-79"/>
              </a:rPr>
              <a:t>B. Willingness to Pursue and Preference for Projects</a:t>
            </a:r>
            <a:br>
              <a:rPr lang="en-US" sz="3200" dirty="0">
                <a:solidFill>
                  <a:schemeClr val="tx1"/>
                </a:solidFill>
                <a:latin typeface="Aharoni" panose="02010803020104030203" pitchFamily="2" charset="-79"/>
                <a:cs typeface="Aharoni" panose="02010803020104030203" pitchFamily="2" charset="-79"/>
              </a:rPr>
            </a:br>
            <a:endParaRPr lang="ar-SA" sz="3200"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q"/>
            </a:pPr>
            <a:r>
              <a:rPr lang="en-US" b="1" dirty="0"/>
              <a:t>When determining whether to pursue a government-financed project, the attitude of the responsible ministry or local residents toward the project needs to be  considered for the following reasons:</a:t>
            </a:r>
          </a:p>
        </p:txBody>
      </p:sp>
    </p:spTree>
    <p:extLst>
      <p:ext uri="{BB962C8B-B14F-4D97-AF65-F5344CB8AC3E}">
        <p14:creationId xmlns:p14="http://schemas.microsoft.com/office/powerpoint/2010/main" val="18786013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24543"/>
            <a:ext cx="10123714" cy="1266145"/>
          </a:xfrm>
          <a:ln>
            <a:solidFill>
              <a:schemeClr val="tx1"/>
            </a:solidFill>
          </a:ln>
        </p:spPr>
        <p:txBody>
          <a:bodyPr vert="horz" lIns="91440" tIns="45720" rIns="91440" bIns="45720" rtlCol="0" anchor="ctr">
            <a:noAutofit/>
          </a:bodyPr>
          <a:lstStyle/>
          <a:p>
            <a:pPr algn="ctr"/>
            <a:br>
              <a:rPr lang="en-US" sz="3200" dirty="0">
                <a:solidFill>
                  <a:schemeClr val="tx1"/>
                </a:solidFill>
                <a:latin typeface="Aharoni" panose="02010803020104030203" pitchFamily="2" charset="-79"/>
                <a:cs typeface="Aharoni" panose="02010803020104030203" pitchFamily="2" charset="-79"/>
              </a:rPr>
            </a:br>
            <a:r>
              <a:rPr lang="en-US" sz="3200" dirty="0">
                <a:solidFill>
                  <a:schemeClr val="tx1"/>
                </a:solidFill>
                <a:latin typeface="Aharoni" panose="02010803020104030203" pitchFamily="2" charset="-79"/>
                <a:cs typeface="Aharoni" panose="02010803020104030203" pitchFamily="2" charset="-79"/>
              </a:rPr>
              <a:t>B. Willingness to Pursue and Preference for Projects</a:t>
            </a:r>
            <a:br>
              <a:rPr lang="en-US" sz="3200" dirty="0">
                <a:solidFill>
                  <a:schemeClr val="tx1"/>
                </a:solidFill>
                <a:latin typeface="Aharoni" panose="02010803020104030203" pitchFamily="2" charset="-79"/>
                <a:cs typeface="Aharoni" panose="02010803020104030203" pitchFamily="2" charset="-79"/>
              </a:rPr>
            </a:br>
            <a:endParaRPr lang="ar-SA" sz="3200"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q"/>
            </a:pPr>
            <a:r>
              <a:rPr lang="en-US" b="1" dirty="0"/>
              <a:t>All government-financed projects have a spatial location where they are implemented, and ripple effects from project implementation can vary due to geographical proximity. Even when a project is essential from the perspective of the central government, it may not be acceptable to local residents. </a:t>
            </a:r>
          </a:p>
        </p:txBody>
      </p:sp>
    </p:spTree>
    <p:extLst>
      <p:ext uri="{BB962C8B-B14F-4D97-AF65-F5344CB8AC3E}">
        <p14:creationId xmlns:p14="http://schemas.microsoft.com/office/powerpoint/2010/main" val="4042056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24543"/>
            <a:ext cx="10123714" cy="1266145"/>
          </a:xfrm>
          <a:ln>
            <a:solidFill>
              <a:schemeClr val="tx1"/>
            </a:solidFill>
          </a:ln>
        </p:spPr>
        <p:txBody>
          <a:bodyPr vert="horz" lIns="91440" tIns="45720" rIns="91440" bIns="45720" rtlCol="0" anchor="ctr">
            <a:noAutofit/>
          </a:bodyPr>
          <a:lstStyle/>
          <a:p>
            <a:pPr algn="ctr"/>
            <a:br>
              <a:rPr lang="en-US" sz="3200" dirty="0">
                <a:solidFill>
                  <a:schemeClr val="tx1"/>
                </a:solidFill>
                <a:latin typeface="Aharoni" panose="02010803020104030203" pitchFamily="2" charset="-79"/>
                <a:cs typeface="Aharoni" panose="02010803020104030203" pitchFamily="2" charset="-79"/>
              </a:rPr>
            </a:br>
            <a:r>
              <a:rPr lang="en-US" sz="3200" dirty="0">
                <a:solidFill>
                  <a:schemeClr val="tx1"/>
                </a:solidFill>
                <a:latin typeface="Aharoni" panose="02010803020104030203" pitchFamily="2" charset="-79"/>
                <a:cs typeface="Aharoni" panose="02010803020104030203" pitchFamily="2" charset="-79"/>
              </a:rPr>
              <a:t>B. Willingness to Pursue and Preference for Projects</a:t>
            </a:r>
            <a:br>
              <a:rPr lang="en-US" sz="3200" dirty="0">
                <a:solidFill>
                  <a:schemeClr val="tx1"/>
                </a:solidFill>
                <a:latin typeface="Aharoni" panose="02010803020104030203" pitchFamily="2" charset="-79"/>
                <a:cs typeface="Aharoni" panose="02010803020104030203" pitchFamily="2" charset="-79"/>
              </a:rPr>
            </a:br>
            <a:endParaRPr lang="ar-SA" sz="3200"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q"/>
            </a:pPr>
            <a:r>
              <a:rPr lang="en-US" b="1" dirty="0"/>
              <a:t>On the contrary, even if it has been long hoped for by local residents, it may have a low priority to the central government, which has to conduct policy across the nation.</a:t>
            </a:r>
            <a:endParaRPr lang="ar-SA" b="1" dirty="0"/>
          </a:p>
        </p:txBody>
      </p:sp>
    </p:spTree>
    <p:extLst>
      <p:ext uri="{BB962C8B-B14F-4D97-AF65-F5344CB8AC3E}">
        <p14:creationId xmlns:p14="http://schemas.microsoft.com/office/powerpoint/2010/main" val="1557583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a:bodyPr>
          <a:lstStyle/>
          <a:p>
            <a:r>
              <a:rPr lang="en-US" dirty="0">
                <a:solidFill>
                  <a:schemeClr val="tx1"/>
                </a:solidFill>
                <a:latin typeface="Aharoni" panose="02010803020104030203" pitchFamily="2" charset="-79"/>
                <a:cs typeface="Aharoni" panose="02010803020104030203" pitchFamily="2" charset="-79"/>
              </a:rPr>
              <a:t>C. Level of Preparedness of Projects</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Ø"/>
            </a:pPr>
            <a:r>
              <a:rPr lang="en-US" b="1" dirty="0"/>
              <a:t>The level of preparedness is about a project’s concreteness. This concerns the level of detail of a project plan and the specific input of human and financial resources. </a:t>
            </a:r>
          </a:p>
        </p:txBody>
      </p:sp>
    </p:spTree>
    <p:extLst>
      <p:ext uri="{BB962C8B-B14F-4D97-AF65-F5344CB8AC3E}">
        <p14:creationId xmlns:p14="http://schemas.microsoft.com/office/powerpoint/2010/main" val="16021256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a:bodyPr>
          <a:lstStyle/>
          <a:p>
            <a:r>
              <a:rPr lang="en-US" dirty="0">
                <a:solidFill>
                  <a:schemeClr val="tx1"/>
                </a:solidFill>
                <a:latin typeface="Aharoni" panose="02010803020104030203" pitchFamily="2" charset="-79"/>
                <a:cs typeface="Aharoni" panose="02010803020104030203" pitchFamily="2" charset="-79"/>
              </a:rPr>
              <a:t>C. Level of Preparedness of Projects</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Ø"/>
            </a:pPr>
            <a:r>
              <a:rPr lang="en-US" b="1" dirty="0"/>
              <a:t>In case of national road construction, once the decision is made to lay a specific section of a road, there is not much to change about the project and a regional construction management administration serves as a responsible party throughout the project.</a:t>
            </a:r>
          </a:p>
        </p:txBody>
      </p:sp>
    </p:spTree>
    <p:extLst>
      <p:ext uri="{BB962C8B-B14F-4D97-AF65-F5344CB8AC3E}">
        <p14:creationId xmlns:p14="http://schemas.microsoft.com/office/powerpoint/2010/main" val="35266080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a:bodyPr>
          <a:lstStyle/>
          <a:p>
            <a:r>
              <a:rPr lang="en-US" dirty="0">
                <a:solidFill>
                  <a:schemeClr val="tx1"/>
                </a:solidFill>
                <a:latin typeface="Aharoni" panose="02010803020104030203" pitchFamily="2" charset="-79"/>
                <a:cs typeface="Aharoni" panose="02010803020104030203" pitchFamily="2" charset="-79"/>
              </a:rPr>
              <a:t>C. Level of Preparedness of Projects</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Ø"/>
            </a:pPr>
            <a:r>
              <a:rPr lang="en-US" b="1" dirty="0"/>
              <a:t>In such case, the level of preparedness may not be an important evaluation item. However, a concrete project plan is necessary in special projects like one for construction of a cultural facility.</a:t>
            </a:r>
            <a:endParaRPr lang="ar-SA" b="1" dirty="0"/>
          </a:p>
        </p:txBody>
      </p:sp>
    </p:spTree>
    <p:extLst>
      <p:ext uri="{BB962C8B-B14F-4D97-AF65-F5344CB8AC3E}">
        <p14:creationId xmlns:p14="http://schemas.microsoft.com/office/powerpoint/2010/main" val="34710761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2229" y="576943"/>
            <a:ext cx="8958942" cy="1113745"/>
          </a:xfrm>
          <a:ln>
            <a:solidFill>
              <a:schemeClr val="tx1"/>
            </a:solidFill>
          </a:ln>
        </p:spPr>
        <p:txBody>
          <a:bodyPr vert="horz" lIns="91440" tIns="45720" rIns="91440" bIns="45720" rtlCol="0" anchor="ctr">
            <a:normAutofit fontScale="90000"/>
          </a:bodyPr>
          <a:lstStyle/>
          <a:p>
            <a:pPr algn="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C. Level of Preparedness of Projects</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lstStyle/>
          <a:p>
            <a:pPr>
              <a:buFont typeface="Wingdings" panose="05000000000000000000" pitchFamily="2" charset="2"/>
              <a:buChar char="Ø"/>
            </a:pPr>
            <a:r>
              <a:rPr lang="en-US" b="1" dirty="0"/>
              <a:t>A project plan needs to suggest the location of the project, its purpose, expected effects, strategy to pursue it, estimated project costs, ripple effects, etc. A higher level of preparedness can be interpreted as an indication that the purpose of a project and such are well aligned with policy and that the level of willingness to pursue is strong.</a:t>
            </a:r>
            <a:endParaRPr lang="ar-SA" b="1" dirty="0"/>
          </a:p>
        </p:txBody>
      </p:sp>
    </p:spTree>
    <p:extLst>
      <p:ext uri="{BB962C8B-B14F-4D97-AF65-F5344CB8AC3E}">
        <p14:creationId xmlns:p14="http://schemas.microsoft.com/office/powerpoint/2010/main" val="359452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78971"/>
            <a:ext cx="9677400" cy="1211717"/>
          </a:xfrm>
          <a:ln>
            <a:solidFill>
              <a:schemeClr val="tx1"/>
            </a:solidFill>
          </a:ln>
        </p:spPr>
        <p:txBody>
          <a:bodyPr/>
          <a:lstStyle/>
          <a:p>
            <a:pPr algn="ctr"/>
            <a:r>
              <a:rPr lang="en-US" dirty="0">
                <a:solidFill>
                  <a:schemeClr val="tx1"/>
                </a:solidFill>
                <a:latin typeface="Aharoni" panose="02010803020104030203" pitchFamily="2" charset="-79"/>
                <a:cs typeface="Aharoni" panose="02010803020104030203" pitchFamily="2" charset="-79"/>
              </a:rPr>
              <a:t>3. Risks in Pursuing Projects</a:t>
            </a:r>
            <a:endParaRPr lang="ar-SA" dirty="0"/>
          </a:p>
        </p:txBody>
      </p:sp>
      <p:sp>
        <p:nvSpPr>
          <p:cNvPr id="3" name="Content Placeholder 2"/>
          <p:cNvSpPr>
            <a:spLocks noGrp="1"/>
          </p:cNvSpPr>
          <p:nvPr>
            <p:ph idx="1"/>
          </p:nvPr>
        </p:nvSpPr>
        <p:spPr>
          <a:ln>
            <a:solidFill>
              <a:schemeClr val="tx1"/>
            </a:solidFill>
          </a:ln>
        </p:spPr>
        <p:txBody>
          <a:bodyPr anchor="ctr">
            <a:normAutofit/>
          </a:bodyPr>
          <a:lstStyle/>
          <a:p>
            <a:r>
              <a:rPr lang="en-US" sz="4000" b="1" dirty="0"/>
              <a:t>A. Possibility of Financing</a:t>
            </a:r>
          </a:p>
          <a:p>
            <a:endParaRPr lang="en-US" sz="4000" b="1" dirty="0"/>
          </a:p>
          <a:p>
            <a:r>
              <a:rPr lang="en-US" sz="4000" b="1" dirty="0"/>
              <a:t>B. Environmental Nature</a:t>
            </a:r>
          </a:p>
          <a:p>
            <a:endParaRPr lang="en-US" sz="4000" b="1" dirty="0"/>
          </a:p>
          <a:p>
            <a:endParaRPr lang="ar-SA" sz="4000" b="1" dirty="0"/>
          </a:p>
        </p:txBody>
      </p:sp>
    </p:spTree>
    <p:extLst>
      <p:ext uri="{BB962C8B-B14F-4D97-AF65-F5344CB8AC3E}">
        <p14:creationId xmlns:p14="http://schemas.microsoft.com/office/powerpoint/2010/main" val="41199695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44286"/>
            <a:ext cx="9982200" cy="1146402"/>
          </a:xfrm>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A. Possibility of Financing</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normAutofit/>
          </a:bodyPr>
          <a:lstStyle/>
          <a:p>
            <a:pPr>
              <a:buFont typeface="Wingdings" panose="05000000000000000000" pitchFamily="2" charset="2"/>
              <a:buChar char="v"/>
            </a:pPr>
            <a:r>
              <a:rPr lang="en-US" b="1" dirty="0"/>
              <a:t>Public projects are generally funded with public money, by issuing bonds or attracting private investment. When the government is able to and willing to provide sufficient funds, the responsible party is able to issue bonds in the market or a private party willing to participate in the project can be found, financing is not a significant concern. This is the case for most national road construction projects.</a:t>
            </a:r>
            <a:endParaRPr lang="ar-SA" b="1" dirty="0"/>
          </a:p>
        </p:txBody>
      </p:sp>
    </p:spTree>
    <p:extLst>
      <p:ext uri="{BB962C8B-B14F-4D97-AF65-F5344CB8AC3E}">
        <p14:creationId xmlns:p14="http://schemas.microsoft.com/office/powerpoint/2010/main" val="18167283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A. Possibility of Financing cot….</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v"/>
            </a:pPr>
            <a:r>
              <a:rPr lang="en-US" b="1" dirty="0"/>
              <a:t>If projects impose significant financial strains on local governments in consideration of their fiscal condition, they can become delayed, suspended, or face other such problems. In PPP projects where the profitability is low, selecting a private investor and conducting negotiations can be time consuming. </a:t>
            </a:r>
          </a:p>
        </p:txBody>
      </p:sp>
    </p:spTree>
    <p:extLst>
      <p:ext uri="{BB962C8B-B14F-4D97-AF65-F5344CB8AC3E}">
        <p14:creationId xmlns:p14="http://schemas.microsoft.com/office/powerpoint/2010/main" val="27795439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A. Possibility of Financing cot….</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v"/>
            </a:pPr>
            <a:r>
              <a:rPr lang="en-US" b="1" dirty="0"/>
              <a:t>Even in the case of projects funded by the government, the possibility of raising necessary funds should be confirmed if the project costs are much higher than the given budget.</a:t>
            </a:r>
            <a:endParaRPr lang="ar-SA" b="1" dirty="0"/>
          </a:p>
        </p:txBody>
      </p:sp>
    </p:spTree>
    <p:extLst>
      <p:ext uri="{BB962C8B-B14F-4D97-AF65-F5344CB8AC3E}">
        <p14:creationId xmlns:p14="http://schemas.microsoft.com/office/powerpoint/2010/main" val="583754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A. Possibility of Financing cot….</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v"/>
            </a:pPr>
            <a:r>
              <a:rPr lang="en-US" b="1" dirty="0"/>
              <a:t>For projects where local governments put up some of the necessary funds and projects that are partially or wholly financed by a private party, the possibility of financing should be closely reviewed to ascertain whether they can proceed as planned. </a:t>
            </a:r>
          </a:p>
        </p:txBody>
      </p:sp>
    </p:spTree>
    <p:extLst>
      <p:ext uri="{BB962C8B-B14F-4D97-AF65-F5344CB8AC3E}">
        <p14:creationId xmlns:p14="http://schemas.microsoft.com/office/powerpoint/2010/main" val="11083798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A. Possibility of Financing cot….</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v"/>
            </a:pPr>
            <a:r>
              <a:rPr lang="en-US" b="1" dirty="0"/>
              <a:t>If projects impose significant financial strains on local governments in consideration of their fiscal condition, they can become delayed, suspended, or face other such problems. In PPP projects where the profitability is low, selecting a private investor and conducting negotiations can be time consuming. </a:t>
            </a:r>
          </a:p>
        </p:txBody>
      </p:sp>
    </p:spTree>
    <p:extLst>
      <p:ext uri="{BB962C8B-B14F-4D97-AF65-F5344CB8AC3E}">
        <p14:creationId xmlns:p14="http://schemas.microsoft.com/office/powerpoint/2010/main" val="27310058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A. Possibility of Financing cot….</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v"/>
            </a:pPr>
            <a:r>
              <a:rPr lang="en-US" b="1" dirty="0"/>
              <a:t>Even in the case of projects funded by the government, the possibility of raising necessary funds should be confirmed if the project costs are much higher than the given budget.</a:t>
            </a:r>
            <a:endParaRPr lang="ar-SA" b="1" dirty="0"/>
          </a:p>
        </p:txBody>
      </p:sp>
    </p:spTree>
    <p:extLst>
      <p:ext uri="{BB962C8B-B14F-4D97-AF65-F5344CB8AC3E}">
        <p14:creationId xmlns:p14="http://schemas.microsoft.com/office/powerpoint/2010/main" val="21408895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B. Environmental Nature</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normAutofit/>
          </a:bodyPr>
          <a:lstStyle/>
          <a:p>
            <a:r>
              <a:rPr lang="en-US" b="1" dirty="0"/>
              <a:t>In preliminary feasibility studies, environmental impact analysis is to ascertain in advance whether an environmental issue will occur in any step after preliminary feasibility studies and decide whether to pursue a project accordingly, and at the same time to raise the possibility of an environmental issue in the following steps and encourage more in-depth analysis.</a:t>
            </a:r>
            <a:endParaRPr lang="ar-SA" b="1" dirty="0"/>
          </a:p>
        </p:txBody>
      </p:sp>
    </p:spTree>
    <p:extLst>
      <p:ext uri="{BB962C8B-B14F-4D97-AF65-F5344CB8AC3E}">
        <p14:creationId xmlns:p14="http://schemas.microsoft.com/office/powerpoint/2010/main" val="707325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B. Environmental Nature</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normAutofit/>
          </a:bodyPr>
          <a:lstStyle/>
          <a:p>
            <a:r>
              <a:rPr lang="en-US" b="1" dirty="0"/>
              <a:t>Environmental impact analysis roughly evaluates impact from project implementation. Environmental impact analysis does not have to be conducted for every project. </a:t>
            </a:r>
          </a:p>
        </p:txBody>
      </p:sp>
    </p:spTree>
    <p:extLst>
      <p:ext uri="{BB962C8B-B14F-4D97-AF65-F5344CB8AC3E}">
        <p14:creationId xmlns:p14="http://schemas.microsoft.com/office/powerpoint/2010/main" val="32564234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B. Environmental Nature cont. ….</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lstStyle/>
          <a:p>
            <a:r>
              <a:rPr lang="en-US" b="1" dirty="0"/>
              <a:t>For projects with potential environmental issues, the impact of project implementation is to be qualitatively and quantitatively evaluated through separate consultation with specialists, prior discussion, etc.</a:t>
            </a:r>
          </a:p>
          <a:p>
            <a:r>
              <a:rPr lang="en-US" b="1" dirty="0"/>
              <a:t>Also, as mentioned above, the possibility of local civil complaints due to an environmental issue when the project is implemented should be analyzed not in the willingness to pursue and preference for projects’ item, but in the ‘environmental impact analysis’ item.</a:t>
            </a:r>
            <a:endParaRPr lang="ar-SA" b="1" dirty="0"/>
          </a:p>
        </p:txBody>
      </p:sp>
    </p:spTree>
    <p:extLst>
      <p:ext uri="{BB962C8B-B14F-4D97-AF65-F5344CB8AC3E}">
        <p14:creationId xmlns:p14="http://schemas.microsoft.com/office/powerpoint/2010/main" val="34589927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4. Project-Specific Evaluation Items</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normAutofit/>
          </a:bodyPr>
          <a:lstStyle/>
          <a:p>
            <a:pPr>
              <a:buFont typeface="Wingdings" panose="05000000000000000000" pitchFamily="2" charset="2"/>
              <a:buChar char="§"/>
            </a:pPr>
            <a:r>
              <a:rPr lang="en-US" b="1" dirty="0"/>
              <a:t>Unlike basic evaluation items, project-specific evaluation items are those that should be put into special consideration in the evaluation of projects. </a:t>
            </a:r>
          </a:p>
          <a:p>
            <a:pPr>
              <a:buFont typeface="Wingdings" panose="05000000000000000000" pitchFamily="2" charset="2"/>
              <a:buChar char="§"/>
            </a:pPr>
            <a:endParaRPr lang="en-US" b="1" dirty="0"/>
          </a:p>
          <a:p>
            <a:pPr>
              <a:buFont typeface="Wingdings" panose="05000000000000000000" pitchFamily="2" charset="2"/>
              <a:buChar char="§"/>
            </a:pPr>
            <a:r>
              <a:rPr lang="en-US" b="1" dirty="0"/>
              <a:t>This renders defining and suggesting project-specific evaluation items in advance difficult. Nevertheless, categorizing project-specific evaluation items suggested in existing preliminary feasibility studies is helpful to select policy analysis items in future preliminary feasibility studies.</a:t>
            </a:r>
            <a:endParaRPr lang="ar-SA" b="1" dirty="0"/>
          </a:p>
        </p:txBody>
      </p:sp>
    </p:spTree>
    <p:extLst>
      <p:ext uri="{BB962C8B-B14F-4D97-AF65-F5344CB8AC3E}">
        <p14:creationId xmlns:p14="http://schemas.microsoft.com/office/powerpoint/2010/main" val="34048974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4029"/>
            <a:ext cx="10069286" cy="1026659"/>
          </a:xfrm>
          <a:ln>
            <a:solidFill>
              <a:schemeClr val="tx1"/>
            </a:solidFill>
          </a:ln>
        </p:spPr>
        <p:txBody>
          <a:bodyPr>
            <a:normAutofit fontScale="90000"/>
          </a:bodyPr>
          <a:lstStyle/>
          <a:p>
            <a:pPr algn="ct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4. Project-Specific Evaluation Items</a:t>
            </a:r>
            <a:br>
              <a:rPr lang="en-US" dirty="0">
                <a:solidFill>
                  <a:schemeClr val="tx1"/>
                </a:solidFill>
                <a:latin typeface="Aharoni" panose="02010803020104030203" pitchFamily="2" charset="-79"/>
                <a:cs typeface="Aharoni" panose="02010803020104030203" pitchFamily="2" charset="-79"/>
              </a:rPr>
            </a:br>
            <a:endParaRPr lang="ar-SA" dirty="0"/>
          </a:p>
        </p:txBody>
      </p:sp>
      <p:sp>
        <p:nvSpPr>
          <p:cNvPr id="3" name="Content Placeholder 2"/>
          <p:cNvSpPr>
            <a:spLocks noGrp="1"/>
          </p:cNvSpPr>
          <p:nvPr>
            <p:ph idx="1"/>
          </p:nvPr>
        </p:nvSpPr>
        <p:spPr>
          <a:ln>
            <a:solidFill>
              <a:schemeClr val="tx1"/>
            </a:solidFill>
          </a:ln>
        </p:spPr>
        <p:txBody>
          <a:bodyPr anchor="ctr"/>
          <a:lstStyle/>
          <a:p>
            <a:r>
              <a:rPr lang="en-US" b="1" dirty="0"/>
              <a:t>As the existing guidelines adopted a structure of basic evaluation items vs. project-specific evaluation items, the project-specific evaluation items suggested in the existing preliminary feasibility studies include those that fall under the mid-level classifications like ‘balanced regional development,’ ‘consistency with policy and willingness to pursue projects,’ and ‘risk factors in pursuing projects.’</a:t>
            </a:r>
            <a:endParaRPr lang="ar-SA" b="1" dirty="0"/>
          </a:p>
        </p:txBody>
      </p:sp>
    </p:spTree>
    <p:extLst>
      <p:ext uri="{BB962C8B-B14F-4D97-AF65-F5344CB8AC3E}">
        <p14:creationId xmlns:p14="http://schemas.microsoft.com/office/powerpoint/2010/main" val="41812307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2181</TotalTime>
  <Words>1900</Words>
  <Application>Microsoft Macintosh PowerPoint</Application>
  <PresentationFormat>Widescreen</PresentationFormat>
  <Paragraphs>117</Paragraphs>
  <Slides>40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Aharoni</vt:lpstr>
      <vt:lpstr>Arial</vt:lpstr>
      <vt:lpstr>Calibri</vt:lpstr>
      <vt:lpstr>Calibri Light</vt:lpstr>
      <vt:lpstr>Times New Roman</vt:lpstr>
      <vt:lpstr>Wingdings</vt:lpstr>
      <vt:lpstr>Office Theme</vt:lpstr>
      <vt:lpstr>Project Feasibility Study  Lecture 3</vt:lpstr>
      <vt:lpstr>Learning outcomes  </vt:lpstr>
      <vt:lpstr>Policy analysis</vt:lpstr>
      <vt:lpstr>Policy analysis</vt:lpstr>
      <vt:lpstr>Ⅰ. Policy Analysis System </vt:lpstr>
      <vt:lpstr>Policy Analysis System con. ….</vt:lpstr>
      <vt:lpstr>Policy Analysis System con. ….</vt:lpstr>
      <vt:lpstr>Evaluation in policy analysis</vt:lpstr>
      <vt:lpstr>Evaluation in policy analysis cont. ….</vt:lpstr>
      <vt:lpstr>Evaluation in policy analysis cont. ….</vt:lpstr>
      <vt:lpstr>Evaluation in policy analysis cont. ….</vt:lpstr>
      <vt:lpstr> Ⅱ. Analysis by Evaluation Item  </vt:lpstr>
      <vt:lpstr> 1. Balanced Regional Development  </vt:lpstr>
      <vt:lpstr> 1. Balanced Regional Development  </vt:lpstr>
      <vt:lpstr> Balanced Regional Development cont.…  </vt:lpstr>
      <vt:lpstr> Balanced Regional Development cont.…  </vt:lpstr>
      <vt:lpstr> Balanced Regional Development cont.…  </vt:lpstr>
      <vt:lpstr> 2. Consistency with Policy and Willingness to Pursue Projects </vt:lpstr>
      <vt:lpstr>Consistency with Relevant Plans and Policy Directions</vt:lpstr>
      <vt:lpstr>Consistency with Relevant Plans and Policy Directions</vt:lpstr>
      <vt:lpstr>PowerPoint Presentation</vt:lpstr>
      <vt:lpstr> B. Willingness to Pursue and Preference for Projects </vt:lpstr>
      <vt:lpstr> B. Willingness to Pursue and Preference for Projects </vt:lpstr>
      <vt:lpstr> B. Willingness to Pursue and Preference for Projects </vt:lpstr>
      <vt:lpstr>C. Level of Preparedness of Projects </vt:lpstr>
      <vt:lpstr>C. Level of Preparedness of Projects </vt:lpstr>
      <vt:lpstr>C. Level of Preparedness of Projects </vt:lpstr>
      <vt:lpstr> C. Level of Preparedness of Projects </vt:lpstr>
      <vt:lpstr>3. Risks in Pursuing Projects</vt:lpstr>
      <vt:lpstr> A. Possibility of Financing </vt:lpstr>
      <vt:lpstr> A. Possibility of Financing cot…. </vt:lpstr>
      <vt:lpstr> A. Possibility of Financing cot…. </vt:lpstr>
      <vt:lpstr> A. Possibility of Financing cot…. </vt:lpstr>
      <vt:lpstr> A. Possibility of Financing cot…. </vt:lpstr>
      <vt:lpstr> A. Possibility of Financing cot…. </vt:lpstr>
      <vt:lpstr> B. Environmental Nature </vt:lpstr>
      <vt:lpstr> B. Environmental Nature </vt:lpstr>
      <vt:lpstr> B. Environmental Nature cont. …. </vt:lpstr>
      <vt:lpstr> 4. Project-Specific Evaluation Items </vt:lpstr>
      <vt:lpstr> 4. Project-Specific Evaluation Items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Microsoft Office User</cp:lastModifiedBy>
  <cp:revision>75</cp:revision>
  <dcterms:created xsi:type="dcterms:W3CDTF">2020-10-15T07:04:09Z</dcterms:created>
  <dcterms:modified xsi:type="dcterms:W3CDTF">2021-09-16T13:36:48Z</dcterms:modified>
</cp:coreProperties>
</file>