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6" r:id="rId7"/>
    <p:sldId id="256"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506" r:id="rId23"/>
    <p:sldId id="496" r:id="rId24"/>
    <p:sldId id="497" r:id="rId25"/>
    <p:sldId id="498" r:id="rId26"/>
    <p:sldId id="499" r:id="rId27"/>
    <p:sldId id="500" r:id="rId28"/>
    <p:sldId id="501" r:id="rId29"/>
    <p:sldId id="503" r:id="rId30"/>
    <p:sldId id="504" r:id="rId31"/>
    <p:sldId id="505" r:id="rId32"/>
    <p:sldId id="507" r:id="rId33"/>
    <p:sldId id="527" r:id="rId34"/>
    <p:sldId id="526" r:id="rId35"/>
    <p:sldId id="519" r:id="rId36"/>
    <p:sldId id="520" r:id="rId37"/>
    <p:sldId id="521" r:id="rId38"/>
    <p:sldId id="522" r:id="rId39"/>
    <p:sldId id="525" r:id="rId40"/>
    <p:sldId id="51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3"/>
            <p14:sldId id="504"/>
            <p14:sldId id="505"/>
            <p14:sldId id="507"/>
            <p14:sldId id="527"/>
            <p14:sldId id="526"/>
            <p14:sldId id="519"/>
            <p14:sldId id="520"/>
            <p14:sldId id="521"/>
            <p14:sldId id="522"/>
            <p14:sldId id="52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9" d="100"/>
          <a:sy n="79" d="100"/>
        </p:scale>
        <p:origin x="12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07</a:t>
            </a:r>
          </a:p>
        </p:txBody>
      </p:sp>
      <p:sp>
        <p:nvSpPr>
          <p:cNvPr id="11" name="TextBox 10"/>
          <p:cNvSpPr txBox="1"/>
          <p:nvPr/>
        </p:nvSpPr>
        <p:spPr>
          <a:xfrm>
            <a:off x="5090064" y="4850786"/>
            <a:ext cx="4062331"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 Effective Project Governance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889000" y="2391844"/>
            <a:ext cx="10541000" cy="3719608"/>
          </a:xfrm>
          <a:prstGeom prst="rect">
            <a:avLst/>
          </a:prstGeom>
          <a:noFill/>
        </p:spPr>
        <p:txBody>
          <a:bodyPr wrap="square" rtlCol="0">
            <a:spAutoFit/>
          </a:bodyPr>
          <a:lstStyle/>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Discussing the implications of ineffective project governance.</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Explaining how effective project governance is necessary for project success.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Understanding the role of effective governance in project decision-making, risk management, and resource allocation.</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Summarizing the solutions through which effective project governance enhance project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53851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It is difficult to determine the extent to which a project’s governance can be said to be the cause of project failure.</a:t>
            </a:r>
          </a:p>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Project governance failings are definitely detrimental to the health of a project. </a:t>
            </a:r>
          </a:p>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Although the symptom of project failure may vary, problems with project governance will be a significant contributing factor.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812931"/>
            <a:ext cx="5030398" cy="461665"/>
          </a:xfrm>
          <a:prstGeom prst="rect">
            <a:avLst/>
          </a:prstGeom>
          <a:noFill/>
        </p:spPr>
        <p:txBody>
          <a:bodyPr wrap="square" rtlCol="0">
            <a:spAutoFit/>
          </a:bodyPr>
          <a:lstStyle/>
          <a:p>
            <a:r>
              <a:rPr lang="en-US" sz="2400" dirty="0">
                <a:latin typeface="Alexandria" pitchFamily="2" charset="-78"/>
                <a:cs typeface="Alexandria" pitchFamily="2" charset="-78"/>
              </a:rPr>
              <a:t>Ineffective Project Governance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0588"/>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Many of the causes of project governance problems are interrelated and the list is by no means exhaustive.</a:t>
            </a:r>
          </a:p>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In addition to organizational structures (heavily discussed in this course), the basic causes of project governance related problems can be categorized to:</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Confusion regarding the objectives of project governance (decision-making);</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Risk aversion (risk management);</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Stakeholder issues (resource allocation).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12652"/>
            <a:ext cx="5780604" cy="430887"/>
          </a:xfrm>
          <a:prstGeom prst="rect">
            <a:avLst/>
          </a:prstGeom>
          <a:noFill/>
        </p:spPr>
        <p:txBody>
          <a:bodyPr wrap="square" rtlCol="0">
            <a:spAutoFit/>
          </a:bodyPr>
          <a:lstStyle/>
          <a:p>
            <a:r>
              <a:rPr lang="en-US" sz="2200" dirty="0">
                <a:latin typeface="Alexandria" pitchFamily="2" charset="-78"/>
                <a:cs typeface="Alexandria" pitchFamily="2" charset="-78"/>
              </a:rPr>
              <a:t>Causes of Project Governance Problems</a:t>
            </a:r>
          </a:p>
        </p:txBody>
      </p:sp>
    </p:spTree>
    <p:extLst>
      <p:ext uri="{BB962C8B-B14F-4D97-AF65-F5344CB8AC3E}">
        <p14:creationId xmlns:p14="http://schemas.microsoft.com/office/powerpoint/2010/main" val="800330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2053767"/>
          </a:xfrm>
          <a:prstGeom prst="rect">
            <a:avLst/>
          </a:prstGeom>
          <a:noFill/>
        </p:spPr>
        <p:txBody>
          <a:bodyPr wrap="square" rtlCol="0">
            <a:spAutoFit/>
          </a:bodyPr>
          <a:lstStyle/>
          <a:p>
            <a:pPr marR="0" algn="ctr">
              <a:lnSpc>
                <a:spcPct val="25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Understanding the Causes of Ineffective Project Governance Allows Identifying the Criteria That Any Solution Must Meet To Constitute An Effective and Efficient Project Governance Framework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Governance Model</a:t>
            </a:r>
          </a:p>
        </p:txBody>
      </p:sp>
    </p:spTree>
    <p:extLst>
      <p:ext uri="{BB962C8B-B14F-4D97-AF65-F5344CB8AC3E}">
        <p14:creationId xmlns:p14="http://schemas.microsoft.com/office/powerpoint/2010/main" val="3997784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2743700"/>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Project governance is established to fulfil one primary objective – to enable efficient and effective project decision-making.</a:t>
            </a:r>
          </a:p>
          <a:p>
            <a:pPr marL="285750" marR="0" indent="-285750">
              <a:lnSpc>
                <a:spcPct val="150000"/>
              </a:lnSpc>
              <a:spcBef>
                <a:spcPts val="0"/>
              </a:spcBef>
              <a:spcAft>
                <a:spcPts val="800"/>
              </a:spcAft>
              <a:buFont typeface="Wingdings" panose="05000000000000000000" pitchFamily="2" charset="2"/>
              <a:buChar char="§"/>
            </a:pPr>
            <a:endParaRPr lang="en-US"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project governance structure must also support </a:t>
            </a:r>
            <a:r>
              <a:rPr lang="en-US" b="1" kern="100" dirty="0">
                <a:latin typeface="Alexandria" pitchFamily="2" charset="-78"/>
                <a:ea typeface="Calibri" panose="020F0502020204030204" pitchFamily="34" charset="0"/>
                <a:cs typeface="Alexandria" pitchFamily="2" charset="-78"/>
              </a:rPr>
              <a:t>project reporting, information dissemination</a:t>
            </a:r>
            <a:r>
              <a:rPr lang="en-US" kern="100" dirty="0">
                <a:latin typeface="Alexandria" pitchFamily="2" charset="-78"/>
                <a:ea typeface="Calibri" panose="020F0502020204030204" pitchFamily="34" charset="0"/>
                <a:cs typeface="Alexandria" pitchFamily="2" charset="-78"/>
              </a:rPr>
              <a:t> and </a:t>
            </a:r>
            <a:r>
              <a:rPr lang="en-US" b="1" kern="100" dirty="0">
                <a:latin typeface="Alexandria" pitchFamily="2" charset="-78"/>
                <a:ea typeface="Calibri" panose="020F0502020204030204" pitchFamily="34" charset="0"/>
                <a:cs typeface="Alexandria" pitchFamily="2" charset="-78"/>
              </a:rPr>
              <a:t>stakeholder management, </a:t>
            </a:r>
            <a:r>
              <a:rPr lang="en-US" kern="100" dirty="0">
                <a:latin typeface="Alexandria" pitchFamily="2" charset="-78"/>
                <a:ea typeface="Calibri" panose="020F0502020204030204" pitchFamily="34" charset="0"/>
                <a:cs typeface="Alexandria" pitchFamily="2" charset="-78"/>
              </a:rPr>
              <a:t>since key stakeholders are closely involved in the decision-making process.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5022529" cy="461665"/>
          </a:xfrm>
          <a:prstGeom prst="rect">
            <a:avLst/>
          </a:prstGeom>
        </p:spPr>
        <p:txBody>
          <a:bodyPr wrap="none">
            <a:spAutoFit/>
          </a:bodyPr>
          <a:lstStyle/>
          <a:p>
            <a:r>
              <a:rPr lang="en-US" sz="2400" dirty="0">
                <a:latin typeface="Alexandria" pitchFamily="2" charset="-78"/>
                <a:cs typeface="Alexandria" pitchFamily="2" charset="-78"/>
              </a:rPr>
              <a:t>Project Governance Objectives</a:t>
            </a:r>
          </a:p>
        </p:txBody>
      </p:sp>
    </p:spTree>
    <p:extLst>
      <p:ext uri="{BB962C8B-B14F-4D97-AF65-F5344CB8AC3E}">
        <p14:creationId xmlns:p14="http://schemas.microsoft.com/office/powerpoint/2010/main" val="1467149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23400"/>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Ø"/>
            </a:pPr>
            <a:r>
              <a:rPr lang="en-US" dirty="0">
                <a:latin typeface="Alexandria" pitchFamily="2" charset="-78"/>
                <a:cs typeface="Alexandria" pitchFamily="2" charset="-78"/>
              </a:rPr>
              <a:t>Problems arise when the </a:t>
            </a:r>
            <a:r>
              <a:rPr lang="en-US" b="1" dirty="0">
                <a:latin typeface="Alexandria" pitchFamily="2" charset="-78"/>
                <a:cs typeface="Alexandria" pitchFamily="2" charset="-78"/>
              </a:rPr>
              <a:t>side benefits </a:t>
            </a:r>
            <a:r>
              <a:rPr lang="en-US" dirty="0">
                <a:latin typeface="Alexandria" pitchFamily="2" charset="-78"/>
                <a:cs typeface="Alexandria" pitchFamily="2" charset="-78"/>
              </a:rPr>
              <a:t>of project governance become the </a:t>
            </a:r>
            <a:r>
              <a:rPr lang="en-US" b="1" dirty="0">
                <a:latin typeface="Alexandria" pitchFamily="2" charset="-78"/>
                <a:cs typeface="Alexandria" pitchFamily="2" charset="-78"/>
              </a:rPr>
              <a:t>main driver </a:t>
            </a:r>
            <a:r>
              <a:rPr lang="en-US" dirty="0">
                <a:latin typeface="Alexandria" pitchFamily="2" charset="-78"/>
                <a:cs typeface="Alexandria" pitchFamily="2" charset="-78"/>
              </a:rPr>
              <a:t>for the governance structure include:</a:t>
            </a:r>
          </a:p>
          <a:p>
            <a:pPr marL="457200" indent="-457200">
              <a:lnSpc>
                <a:spcPct val="150000"/>
              </a:lnSpc>
              <a:spcAft>
                <a:spcPts val="600"/>
              </a:spcAft>
              <a:buFont typeface="+mj-lt"/>
              <a:buAutoNum type="arabicPeriod"/>
            </a:pPr>
            <a:r>
              <a:rPr lang="en-US" dirty="0">
                <a:latin typeface="Alexandria" pitchFamily="2" charset="-78"/>
                <a:cs typeface="Alexandria" pitchFamily="2" charset="-78"/>
              </a:rPr>
              <a:t>Overemphasizing on </a:t>
            </a:r>
            <a:r>
              <a:rPr lang="en-US" b="1" dirty="0">
                <a:latin typeface="Alexandria" pitchFamily="2" charset="-78"/>
                <a:cs typeface="Alexandria" pitchFamily="2" charset="-78"/>
              </a:rPr>
              <a:t>stakeholder management </a:t>
            </a:r>
            <a:r>
              <a:rPr lang="en-US" dirty="0">
                <a:latin typeface="Alexandria" pitchFamily="2" charset="-78"/>
                <a:cs typeface="Alexandria" pitchFamily="2" charset="-78"/>
              </a:rPr>
              <a:t>results in committees growing in size to cater for the full range of project stakeholders, which decreases the effectiveness of decision-making.</a:t>
            </a:r>
          </a:p>
          <a:p>
            <a:pPr marL="457200" indent="-457200">
              <a:lnSpc>
                <a:spcPct val="150000"/>
              </a:lnSpc>
              <a:spcAft>
                <a:spcPts val="600"/>
              </a:spcAft>
              <a:buFont typeface="+mj-lt"/>
              <a:buAutoNum type="arabicPeriod"/>
            </a:pPr>
            <a:r>
              <a:rPr lang="en-US" dirty="0">
                <a:latin typeface="Alexandria" pitchFamily="2" charset="-78"/>
                <a:cs typeface="Alexandria" pitchFamily="2" charset="-78"/>
              </a:rPr>
              <a:t>Overemphasizing on reporting results in the project decision-making structure being integrated within the organization’s structure.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71170"/>
            <a:ext cx="498346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Confusion Regarding Project Governance Objectives</a:t>
            </a:r>
          </a:p>
        </p:txBody>
      </p:sp>
    </p:spTree>
    <p:extLst>
      <p:ext uri="{BB962C8B-B14F-4D97-AF65-F5344CB8AC3E}">
        <p14:creationId xmlns:p14="http://schemas.microsoft.com/office/powerpoint/2010/main" val="1922636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70208"/>
          </a:xfrm>
          <a:prstGeom prst="rect">
            <a:avLst/>
          </a:prstGeom>
          <a:noFill/>
        </p:spPr>
        <p:txBody>
          <a:bodyPr wrap="square" rtlCol="0">
            <a:spAutoFit/>
          </a:bodyPr>
          <a:lstStyle/>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Committees heavily reporting up through the line of command, which effectively negates the benefit of having a decision-making committee in the first place.</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A project governance structure is formed precisely because the organization’s structure is not designed to meet the needs of project decision-making.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This blurring or integration of project structures and organization structures introduces several undesirable features: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71170"/>
            <a:ext cx="498346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Problems of Overemphasized Project Reporting</a:t>
            </a:r>
          </a:p>
        </p:txBody>
      </p:sp>
    </p:spTree>
    <p:extLst>
      <p:ext uri="{BB962C8B-B14F-4D97-AF65-F5344CB8AC3E}">
        <p14:creationId xmlns:p14="http://schemas.microsoft.com/office/powerpoint/2010/main" val="3249106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80018"/>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r>
              <a:rPr lang="en-US" sz="1700" b="1" dirty="0">
                <a:solidFill>
                  <a:prstClr val="black"/>
                </a:solidFill>
                <a:latin typeface="Alexandria" pitchFamily="2" charset="-78"/>
                <a:cs typeface="Alexandria" pitchFamily="2" charset="-78"/>
              </a:rPr>
              <a:t>Problems</a:t>
            </a:r>
            <a:r>
              <a:rPr lang="en-US" sz="1700" dirty="0">
                <a:solidFill>
                  <a:prstClr val="black"/>
                </a:solidFill>
                <a:latin typeface="Alexandria" pitchFamily="2" charset="-78"/>
                <a:cs typeface="Alexandria" pitchFamily="2" charset="-78"/>
              </a:rPr>
              <a:t> of </a:t>
            </a:r>
            <a:r>
              <a:rPr lang="en-US" sz="1700" b="1" dirty="0">
                <a:solidFill>
                  <a:prstClr val="black"/>
                </a:solidFill>
                <a:latin typeface="Alexandria" pitchFamily="2" charset="-78"/>
                <a:cs typeface="Alexandria" pitchFamily="2" charset="-78"/>
              </a:rPr>
              <a:t>overemphasized project reporting </a:t>
            </a:r>
            <a:r>
              <a:rPr lang="en-US" sz="1700" dirty="0">
                <a:solidFill>
                  <a:prstClr val="black"/>
                </a:solidFill>
                <a:latin typeface="Alexandria" pitchFamily="2" charset="-78"/>
                <a:cs typeface="Alexandria" pitchFamily="2" charset="-78"/>
              </a:rPr>
              <a:t>include:</a:t>
            </a:r>
          </a:p>
          <a:p>
            <a:pPr marL="34290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It adds multiple layers to the decision-making structure, which slows the decision-making process.</a:t>
            </a:r>
          </a:p>
          <a:p>
            <a:pPr marL="34290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Projects require timely decision-making; serial decision-making through the organizational hierarchy does not support this imperative.</a:t>
            </a:r>
          </a:p>
          <a:p>
            <a:pPr marL="342900" lvl="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The organizational hierarchy includes persons in the decision-making process who may not be best placed to make project decisions.</a:t>
            </a:r>
          </a:p>
          <a:p>
            <a:pPr marL="342900" lvl="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It blurs accountability since it becomes impossible to distinguish the different accountabilities of the different layers within the decision-making process.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01384"/>
            <a:ext cx="5769710"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Confusion Regarding Project Governance Objectives</a:t>
            </a:r>
          </a:p>
        </p:txBody>
      </p:sp>
    </p:spTree>
    <p:extLst>
      <p:ext uri="{BB962C8B-B14F-4D97-AF65-F5344CB8AC3E}">
        <p14:creationId xmlns:p14="http://schemas.microsoft.com/office/powerpoint/2010/main" val="2513380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563593"/>
            <a:ext cx="6456547"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Confusion Regarding Project Governance Objectives</a:t>
            </a:r>
          </a:p>
        </p:txBody>
      </p:sp>
      <p:sp>
        <p:nvSpPr>
          <p:cNvPr id="11" name="TextBox 10"/>
          <p:cNvSpPr txBox="1"/>
          <p:nvPr/>
        </p:nvSpPr>
        <p:spPr>
          <a:xfrm>
            <a:off x="1675976" y="1373531"/>
            <a:ext cx="8596180" cy="3785011"/>
          </a:xfrm>
          <a:prstGeom prst="rect">
            <a:avLst/>
          </a:prstGeom>
          <a:noFill/>
        </p:spPr>
        <p:txBody>
          <a:bodyPr wrap="square" rtlCol="0">
            <a:spAutoFit/>
          </a:bodyPr>
          <a:lstStyle/>
          <a:p>
            <a:pPr marL="457200" indent="-457200" algn="just">
              <a:lnSpc>
                <a:spcPct val="150000"/>
              </a:lnSpc>
              <a:buFont typeface="+mj-lt"/>
              <a:buAutoNum type="arabicPeriod" startAt="3"/>
            </a:pPr>
            <a:r>
              <a:rPr lang="en-US" dirty="0">
                <a:latin typeface="Alexandria" pitchFamily="2" charset="-78"/>
                <a:cs typeface="Alexandria" pitchFamily="2" charset="-78"/>
              </a:rPr>
              <a:t>Overemphasizing the decisions around contractual arrangements; the project governance structure should be dealing with the </a:t>
            </a:r>
            <a:r>
              <a:rPr lang="en-US" b="1" dirty="0">
                <a:latin typeface="Alexandria" pitchFamily="2" charset="-78"/>
                <a:cs typeface="Alexandria" pitchFamily="2" charset="-78"/>
              </a:rPr>
              <a:t>delivery of the complete project </a:t>
            </a:r>
            <a:r>
              <a:rPr lang="en-US" dirty="0">
                <a:latin typeface="Alexandria" pitchFamily="2" charset="-78"/>
                <a:cs typeface="Alexandria" pitchFamily="2" charset="-78"/>
              </a:rPr>
              <a:t>as defined by the business case rather than the </a:t>
            </a:r>
            <a:r>
              <a:rPr lang="en-US" b="1" dirty="0">
                <a:latin typeface="Alexandria" pitchFamily="2" charset="-78"/>
                <a:cs typeface="Alexandria" pitchFamily="2" charset="-78"/>
              </a:rPr>
              <a:t>specific contractual arrangements </a:t>
            </a:r>
            <a:r>
              <a:rPr lang="en-US" dirty="0">
                <a:latin typeface="Alexandria" pitchFamily="2" charset="-78"/>
                <a:cs typeface="Alexandria" pitchFamily="2" charset="-78"/>
              </a:rPr>
              <a:t>between customer and supplier. </a:t>
            </a:r>
          </a:p>
          <a:p>
            <a:pPr algn="just">
              <a:lnSpc>
                <a:spcPct val="150000"/>
              </a:lnSpc>
            </a:pPr>
            <a:endParaRPr lang="en-US" dirty="0">
              <a:latin typeface="Alexandria" pitchFamily="2" charset="-78"/>
              <a:cs typeface="Alexandria" pitchFamily="2" charset="-78"/>
            </a:endParaRPr>
          </a:p>
          <a:p>
            <a:pPr marL="342900" indent="-342900" algn="just">
              <a:lnSpc>
                <a:spcPct val="150000"/>
              </a:lnSpc>
              <a:buFont typeface="Wingdings" panose="05000000000000000000" pitchFamily="2" charset="2"/>
              <a:buChar char="Ø"/>
            </a:pPr>
            <a:r>
              <a:rPr lang="en-US" b="1" dirty="0">
                <a:latin typeface="Alexandria" pitchFamily="2" charset="-78"/>
                <a:cs typeface="Alexandria" pitchFamily="2" charset="-78"/>
              </a:rPr>
              <a:t>This leads to </a:t>
            </a:r>
            <a:r>
              <a:rPr lang="en-US" dirty="0">
                <a:latin typeface="Alexandria" pitchFamily="2" charset="-78"/>
                <a:cs typeface="Alexandria" pitchFamily="2" charset="-78"/>
              </a:rPr>
              <a:t>detracting from the ability of decision-makers to concentrate on the issues that define the project rather than the issues surrounding the contract.</a:t>
            </a:r>
          </a:p>
        </p:txBody>
      </p:sp>
    </p:spTree>
    <p:extLst>
      <p:ext uri="{BB962C8B-B14F-4D97-AF65-F5344CB8AC3E}">
        <p14:creationId xmlns:p14="http://schemas.microsoft.com/office/powerpoint/2010/main" val="877374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15843"/>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There are many opportunities for an individual in an organization to reduce or ‘smear’ individual risk.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Different organizations have different risk appetites, and the risk culture of the organization is reflected in the approach of its officers.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In large organizations, with their complex management structures, a </a:t>
            </a:r>
            <a:r>
              <a:rPr lang="en-US" b="1" dirty="0">
                <a:solidFill>
                  <a:prstClr val="black"/>
                </a:solidFill>
                <a:latin typeface="Alexandria" pitchFamily="2" charset="-78"/>
                <a:cs typeface="Alexandria" pitchFamily="2" charset="-78"/>
              </a:rPr>
              <a:t>risk-averse culture</a:t>
            </a:r>
            <a:r>
              <a:rPr lang="en-US" dirty="0">
                <a:solidFill>
                  <a:prstClr val="black"/>
                </a:solidFill>
                <a:latin typeface="Alexandria" pitchFamily="2" charset="-78"/>
                <a:cs typeface="Alexandria" pitchFamily="2" charset="-78"/>
              </a:rPr>
              <a:t> can become, to an extent, part of the fabric of the organization.</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This consensus approach can lead to unhealthy </a:t>
            </a:r>
            <a:r>
              <a:rPr lang="en-US" dirty="0" err="1">
                <a:solidFill>
                  <a:prstClr val="black"/>
                </a:solidFill>
                <a:latin typeface="Alexandria" pitchFamily="2" charset="-78"/>
                <a:cs typeface="Alexandria" pitchFamily="2" charset="-78"/>
              </a:rPr>
              <a:t>behaviour</a:t>
            </a:r>
            <a:r>
              <a:rPr lang="en-US" dirty="0">
                <a:solidFill>
                  <a:prstClr val="black"/>
                </a:solidFill>
                <a:latin typeface="Alexandria" pitchFamily="2" charset="-78"/>
                <a:cs typeface="Alexandria" pitchFamily="2" charset="-78"/>
              </a:rPr>
              <a:t> in the project governance environment.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Risk Aversion</a:t>
            </a:r>
          </a:p>
        </p:txBody>
      </p:sp>
    </p:spTree>
    <p:extLst>
      <p:ext uri="{BB962C8B-B14F-4D97-AF65-F5344CB8AC3E}">
        <p14:creationId xmlns:p14="http://schemas.microsoft.com/office/powerpoint/2010/main" val="2534891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642664"/>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A consensus approach to decision-making regarding risk aversion does not suit </a:t>
            </a:r>
            <a:r>
              <a:rPr lang="en-US" b="1" dirty="0">
                <a:solidFill>
                  <a:prstClr val="black"/>
                </a:solidFill>
                <a:latin typeface="Alexandria" pitchFamily="2" charset="-78"/>
                <a:cs typeface="Alexandria" pitchFamily="2" charset="-78"/>
              </a:rPr>
              <a:t>projects</a:t>
            </a:r>
            <a:r>
              <a:rPr lang="en-US" dirty="0">
                <a:solidFill>
                  <a:prstClr val="black"/>
                </a:solidFill>
                <a:latin typeface="Alexandria" pitchFamily="2" charset="-78"/>
                <a:cs typeface="Alexandria" pitchFamily="2" charset="-78"/>
              </a:rPr>
              <a:t> for four primary reasons:</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This approach is slow. </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poor quality.</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assumption that people in the decision chain are equal.</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consensus-building approach blurs accountability.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511795"/>
            <a:ext cx="5781552" cy="769441"/>
          </a:xfrm>
          <a:prstGeom prst="rect">
            <a:avLst/>
          </a:prstGeom>
          <a:noFill/>
        </p:spPr>
        <p:txBody>
          <a:bodyPr wrap="square" rtlCol="0">
            <a:spAutoFit/>
          </a:bodyPr>
          <a:lstStyle/>
          <a:p>
            <a:pPr algn="ctr"/>
            <a:r>
              <a:rPr lang="en-US" sz="2200" b="1" dirty="0">
                <a:latin typeface="Alexandria" pitchFamily="2" charset="-78"/>
                <a:cs typeface="Alexandria" pitchFamily="2" charset="-78"/>
              </a:rPr>
              <a:t>Problems with Consensus Approach Regarding Risk Aversion </a:t>
            </a:r>
          </a:p>
        </p:txBody>
      </p:sp>
    </p:spTree>
    <p:extLst>
      <p:ext uri="{BB962C8B-B14F-4D97-AF65-F5344CB8AC3E}">
        <p14:creationId xmlns:p14="http://schemas.microsoft.com/office/powerpoint/2010/main" val="395331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565720"/>
          </a:xfrm>
          <a:prstGeom prst="rect">
            <a:avLst/>
          </a:prstGeom>
          <a:noFill/>
        </p:spPr>
        <p:txBody>
          <a:bodyPr wrap="square" rtlCol="0">
            <a:spAutoFit/>
          </a:bodyPr>
          <a:lstStyle/>
          <a:p>
            <a:pPr marL="457200" lvl="0" indent="-457200">
              <a:lnSpc>
                <a:spcPct val="200000"/>
              </a:lnSpc>
              <a:spcAft>
                <a:spcPts val="600"/>
              </a:spcAft>
              <a:buFont typeface="+mj-lt"/>
              <a:buAutoNum type="arabicPeriod"/>
              <a:defRPr/>
            </a:pPr>
            <a:r>
              <a:rPr lang="en-US" b="1" dirty="0">
                <a:solidFill>
                  <a:prstClr val="black"/>
                </a:solidFill>
                <a:latin typeface="Alexandria" pitchFamily="2" charset="-78"/>
                <a:cs typeface="Alexandria" pitchFamily="2" charset="-78"/>
              </a:rPr>
              <a:t>This approach is slow</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consensus decision-making approach requires the decision to progress both up the chain of command and across the divisional structure of the organization.</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is done as an attempt to gain buy-in to the decision. </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process is very time-consuming.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6198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600345"/>
          </a:xfrm>
          <a:prstGeom prst="rect">
            <a:avLst/>
          </a:prstGeom>
          <a:noFill/>
        </p:spPr>
        <p:txBody>
          <a:bodyPr wrap="square" rtlCol="0">
            <a:spAutoFit/>
          </a:bodyPr>
          <a:lstStyle/>
          <a:p>
            <a:pPr marL="457200" lvl="0" indent="-457200">
              <a:lnSpc>
                <a:spcPct val="150000"/>
              </a:lnSpc>
              <a:spcAft>
                <a:spcPts val="600"/>
              </a:spcAft>
              <a:buFont typeface="+mj-lt"/>
              <a:buAutoNum type="arabicPeriod" startAt="2"/>
              <a:defRPr/>
            </a:pPr>
            <a:r>
              <a:rPr lang="en-US" b="1" dirty="0">
                <a:solidFill>
                  <a:prstClr val="black"/>
                </a:solidFill>
                <a:latin typeface="Alexandria" pitchFamily="2" charset="-78"/>
                <a:cs typeface="Alexandria" pitchFamily="2" charset="-78"/>
              </a:rPr>
              <a:t>The poor quality</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quality of the documentation that informs the decision can suffer since managers in the chain can seek to justify their involvement through ‘adding value’ by making unwarranted or unhelpful changes.</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Each change sends the document in question back down the chain to start again. </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leads to the consensus decision-making being not only slows, but also affects the quality of the outcome.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96023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19718"/>
          </a:xfrm>
          <a:prstGeom prst="rect">
            <a:avLst/>
          </a:prstGeom>
          <a:noFill/>
        </p:spPr>
        <p:txBody>
          <a:bodyPr wrap="square" rtlCol="0">
            <a:spAutoFit/>
          </a:bodyPr>
          <a:lstStyle/>
          <a:p>
            <a:pPr marL="457200" indent="-457200">
              <a:lnSpc>
                <a:spcPct val="200000"/>
              </a:lnSpc>
              <a:spcAft>
                <a:spcPts val="600"/>
              </a:spcAft>
              <a:buFont typeface="+mj-lt"/>
              <a:buAutoNum type="arabicPeriod" startAt="3"/>
              <a:defRPr/>
            </a:pPr>
            <a:r>
              <a:rPr lang="en-US" b="1" dirty="0">
                <a:solidFill>
                  <a:prstClr val="black"/>
                </a:solidFill>
                <a:latin typeface="Alexandria" pitchFamily="2" charset="-78"/>
                <a:cs typeface="Alexandria" pitchFamily="2" charset="-78"/>
              </a:rPr>
              <a:t>The assumption that people in the decision chain are equal</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approach means that the persons who are best placed to make project decisions have equal weighting with those with marginal project involvement. </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outcome therefore is not necessarily ‘best for the project’ or the organization.</a:t>
            </a:r>
          </a:p>
          <a:p>
            <a:pPr>
              <a:lnSpc>
                <a:spcPct val="200000"/>
              </a:lnSpc>
              <a:spcAft>
                <a:spcPts val="600"/>
              </a:spcAft>
              <a:defRPr/>
            </a:pPr>
            <a:endParaRPr lang="en-US"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0053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42773"/>
          </a:xfrm>
          <a:prstGeom prst="rect">
            <a:avLst/>
          </a:prstGeom>
          <a:noFill/>
        </p:spPr>
        <p:txBody>
          <a:bodyPr wrap="square" rtlCol="0">
            <a:spAutoFit/>
          </a:bodyPr>
          <a:lstStyle/>
          <a:p>
            <a:pPr marL="457200" indent="-457200">
              <a:lnSpc>
                <a:spcPct val="200000"/>
              </a:lnSpc>
              <a:spcAft>
                <a:spcPts val="600"/>
              </a:spcAft>
              <a:buFont typeface="+mj-lt"/>
              <a:buAutoNum type="arabicPeriod" startAt="4"/>
              <a:defRPr/>
            </a:pPr>
            <a:r>
              <a:rPr lang="en-US" b="1" dirty="0">
                <a:solidFill>
                  <a:prstClr val="black"/>
                </a:solidFill>
                <a:latin typeface="Alexandria" pitchFamily="2" charset="-78"/>
                <a:cs typeface="Alexandria" pitchFamily="2" charset="-78"/>
              </a:rPr>
              <a:t>The consensus-building approach blurs accountability</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When consensus decision-making is built into the project governance structure, the outcome is unclearly defined roles because accountability cannot be sliced so finely between so many persons. </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No one thus can have a clear picture of their accountabilities or responsibilities, both of which are essential for clarity and speed of decision-making.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97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0790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Key stakeholder support for a project is an essential ingredient for its success. </a:t>
            </a:r>
          </a:p>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Conversely, a lack of support by key stakeholders is likely to result in the project failing, remembering that those key stakeholders run business units whose cooperation is essential to project success.</a:t>
            </a:r>
          </a:p>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Whatever decision-making body is established for the project should itself comprise the central project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Project Stakeholders</a:t>
            </a:r>
          </a:p>
        </p:txBody>
      </p:sp>
    </p:spTree>
    <p:extLst>
      <p:ext uri="{BB962C8B-B14F-4D97-AF65-F5344CB8AC3E}">
        <p14:creationId xmlns:p14="http://schemas.microsoft.com/office/powerpoint/2010/main" val="1983814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93346"/>
          </a:xfrm>
          <a:prstGeom prst="rect">
            <a:avLst/>
          </a:prstGeom>
          <a:noFill/>
        </p:spPr>
        <p:txBody>
          <a:bodyPr wrap="square" rtlCol="0">
            <a:spAutoFit/>
          </a:bodyPr>
          <a:lstStyle/>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Not all potential stakeholders can be engaged in project decision-making, since large committees cannot make effective decisions. </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Only main stakeholders must be included in decision-making.</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Projects run into problems when the decision-making does Not contain the correct stakeholders. </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This can result in dissatisfied stakeholders and a lack of resources and clarity around decision-making responsibility.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Stakeholder Issues</a:t>
            </a:r>
          </a:p>
        </p:txBody>
      </p:sp>
    </p:spTree>
    <p:extLst>
      <p:ext uri="{BB962C8B-B14F-4D97-AF65-F5344CB8AC3E}">
        <p14:creationId xmlns:p14="http://schemas.microsoft.com/office/powerpoint/2010/main" val="569200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13163" y="1373531"/>
            <a:ext cx="8977745" cy="3985706"/>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It is important to decide on the main stakeholders who should participate in project decision-making, and other stakeholders whose needs must be addressed through other stakeholder management mechanisms. </a:t>
            </a:r>
          </a:p>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The wrong decision potentially results in a failed project due to its inability to address the needs of those stakeholders who are not part of the decision-making. </a:t>
            </a:r>
          </a:p>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If stakeholders do Not have a hand in decision-making, they are potentially less interested in supporting the project or providing resources for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Deciding on Main Stakeholders </a:t>
            </a:r>
          </a:p>
        </p:txBody>
      </p:sp>
    </p:spTree>
    <p:extLst>
      <p:ext uri="{BB962C8B-B14F-4D97-AF65-F5344CB8AC3E}">
        <p14:creationId xmlns:p14="http://schemas.microsoft.com/office/powerpoint/2010/main" val="391331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24206"/>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Effective project governance must address the previously discussed problems and, as far as possible, resolve them. </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extent to which the project governance framework can achieve this is one important measure of its effectiveness.</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following solutions explains the role of an effective project governance framework in addressing decision-making, risk management, and stakeholder (resource allocation) issues.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Effective Project Governance  </a:t>
            </a:r>
          </a:p>
        </p:txBody>
      </p:sp>
    </p:spTree>
    <p:extLst>
      <p:ext uri="{BB962C8B-B14F-4D97-AF65-F5344CB8AC3E}">
        <p14:creationId xmlns:p14="http://schemas.microsoft.com/office/powerpoint/2010/main" val="696523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780889"/>
          </a:xfrm>
          <a:prstGeom prst="rect">
            <a:avLst/>
          </a:prstGeom>
          <a:noFill/>
        </p:spPr>
        <p:txBody>
          <a:bodyPr wrap="square" rtlCol="0">
            <a:spAutoFit/>
          </a:bodyPr>
          <a:lstStyle/>
          <a:p>
            <a:pPr marL="457200" indent="-457200">
              <a:lnSpc>
                <a:spcPct val="200000"/>
              </a:lnSpc>
              <a:buFont typeface="+mj-lt"/>
              <a:buAutoNum type="arabicPeriod"/>
            </a:pPr>
            <a:r>
              <a:rPr lang="en-US" b="1" dirty="0">
                <a:solidFill>
                  <a:prstClr val="black"/>
                </a:solidFill>
                <a:latin typeface="Alexandria" pitchFamily="2" charset="-78"/>
                <a:cs typeface="Alexandria" pitchFamily="2" charset="-78"/>
              </a:rPr>
              <a:t>Clear Objective</a:t>
            </a:r>
          </a:p>
          <a:p>
            <a:pPr marL="457200" indent="-457200">
              <a:lnSpc>
                <a:spcPct val="200000"/>
              </a:lnSpc>
              <a:buFont typeface="Wingdings" panose="05000000000000000000" pitchFamily="2" charset="2"/>
              <a:buChar char="Ø"/>
            </a:pPr>
            <a:r>
              <a:rPr lang="en-US" dirty="0">
                <a:solidFill>
                  <a:prstClr val="black"/>
                </a:solidFill>
                <a:latin typeface="Alexandria" pitchFamily="2" charset="-78"/>
                <a:cs typeface="Alexandria" pitchFamily="2" charset="-78"/>
              </a:rPr>
              <a:t>The project governance framework must be clear in its objectives.</a:t>
            </a:r>
          </a:p>
          <a:p>
            <a:pPr marL="342900" indent="-342900">
              <a:lnSpc>
                <a:spcPct val="200000"/>
              </a:lnSpc>
              <a:buFont typeface="Wingdings" panose="05000000000000000000" pitchFamily="2" charset="2"/>
              <a:buChar char="Ø"/>
            </a:pPr>
            <a:r>
              <a:rPr lang="en-US" dirty="0">
                <a:solidFill>
                  <a:prstClr val="black"/>
                </a:solidFill>
                <a:latin typeface="Alexandria" pitchFamily="2" charset="-78"/>
                <a:cs typeface="Alexandria" pitchFamily="2" charset="-78"/>
              </a:rPr>
              <a:t>It must fundamentally address project decision-making but must also address the structure that enables stakeholder management to be addressed.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626178" y="555704"/>
            <a:ext cx="6233478" cy="1200329"/>
          </a:xfrm>
          <a:prstGeom prst="rect">
            <a:avLst/>
          </a:prstGeom>
        </p:spPr>
        <p:txBody>
          <a:bodyPr wrap="square">
            <a:spAutoFit/>
          </a:bodyPr>
          <a:lstStyle/>
          <a:p>
            <a:pPr algn="ctr"/>
            <a:r>
              <a:rPr lang="en-US" sz="2400" dirty="0">
                <a:latin typeface="Alexandria" pitchFamily="2" charset="-78"/>
                <a:cs typeface="Alexandria" pitchFamily="2" charset="-78"/>
              </a:rPr>
              <a:t>Summary of Effective Governance Solutions</a:t>
            </a:r>
          </a:p>
          <a:p>
            <a:pPr algn="ct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261790"/>
          </a:xfrm>
          <a:prstGeom prst="rect">
            <a:avLst/>
          </a:prstGeom>
          <a:noFill/>
        </p:spPr>
        <p:txBody>
          <a:bodyPr wrap="square" rtlCol="0">
            <a:spAutoFit/>
          </a:bodyPr>
          <a:lstStyle/>
          <a:p>
            <a:pPr marL="457200" indent="-457200">
              <a:lnSpc>
                <a:spcPct val="150000"/>
              </a:lnSpc>
              <a:spcAft>
                <a:spcPts val="600"/>
              </a:spcAft>
              <a:buFont typeface="+mj-lt"/>
              <a:buAutoNum type="arabicPeriod" startAt="2"/>
              <a:defRPr/>
            </a:pPr>
            <a:r>
              <a:rPr lang="en-US" b="1" dirty="0">
                <a:solidFill>
                  <a:prstClr val="black"/>
                </a:solidFill>
                <a:latin typeface="Alexandria" pitchFamily="2" charset="-78"/>
                <a:cs typeface="Alexandria" pitchFamily="2" charset="-78"/>
              </a:rPr>
              <a:t>Efficient and Effective Project Decision-making</a:t>
            </a:r>
          </a:p>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project governance framework must enable efficient and effective project decision-making. </a:t>
            </a:r>
          </a:p>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It must address issues such as multi-layered decision-making resulting from:</a:t>
            </a:r>
          </a:p>
          <a:p>
            <a:pPr marL="342900" indent="-342900">
              <a:lnSpc>
                <a:spcPct val="15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Organizational chain of command considerations.</a:t>
            </a:r>
          </a:p>
          <a:p>
            <a:pPr marL="342900" indent="-342900">
              <a:lnSpc>
                <a:spcPct val="15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 The tendency towards consensus decision-making.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83045"/>
            <a:ext cx="5162330" cy="769441"/>
          </a:xfrm>
          <a:prstGeom prst="rect">
            <a:avLst/>
          </a:prstGeom>
          <a:noFill/>
        </p:spPr>
        <p:txBody>
          <a:bodyPr wrap="square" rtlCol="0">
            <a:spAutoFit/>
          </a:bodyPr>
          <a:lstStyle/>
          <a:p>
            <a:pPr algn="ctr"/>
            <a:r>
              <a:rPr lang="en-US" sz="22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1362576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605582" cy="3965829"/>
          </a:xfrm>
          <a:prstGeom prst="rect">
            <a:avLst/>
          </a:prstGeom>
          <a:noFill/>
        </p:spPr>
        <p:txBody>
          <a:bodyPr wrap="square" rtlCol="0">
            <a:spAutoFit/>
          </a:bodyPr>
          <a:lstStyle/>
          <a:p>
            <a:pPr marL="457200" indent="-457200">
              <a:lnSpc>
                <a:spcPct val="200000"/>
              </a:lnSpc>
              <a:spcAft>
                <a:spcPts val="200"/>
              </a:spcAft>
              <a:buFont typeface="+mj-lt"/>
              <a:buAutoNum type="arabicPeriod" startAt="3"/>
            </a:pPr>
            <a:r>
              <a:rPr lang="en-US" b="1" dirty="0">
                <a:solidFill>
                  <a:srgbClr val="40264D"/>
                </a:solidFill>
                <a:latin typeface="Alexandria" pitchFamily="2" charset="-78"/>
                <a:cs typeface="Alexandria" pitchFamily="2" charset="-78"/>
              </a:rPr>
              <a:t>Clarity of Accountability </a:t>
            </a:r>
          </a:p>
          <a:p>
            <a:pPr marL="342900" indent="-342900">
              <a:lnSpc>
                <a:spcPct val="200000"/>
              </a:lnSpc>
              <a:spcAft>
                <a:spcPts val="200"/>
              </a:spcAft>
              <a:buFont typeface="Wingdings" panose="05000000000000000000" pitchFamily="2" charset="2"/>
              <a:buChar char="Ø"/>
            </a:pPr>
            <a:r>
              <a:rPr lang="en-US" dirty="0">
                <a:solidFill>
                  <a:srgbClr val="40264D"/>
                </a:solidFill>
                <a:latin typeface="Alexandria" pitchFamily="2" charset="-78"/>
                <a:cs typeface="Alexandria" pitchFamily="2" charset="-78"/>
              </a:rPr>
              <a:t>The project governance must provide clarity of accountability and clear and correct assignment of accountability.</a:t>
            </a:r>
          </a:p>
          <a:p>
            <a:pPr marL="457200" lvl="0" indent="-457200">
              <a:lnSpc>
                <a:spcPct val="200000"/>
              </a:lnSpc>
              <a:spcAft>
                <a:spcPts val="200"/>
              </a:spcAft>
              <a:buFont typeface="+mj-lt"/>
              <a:buAutoNum type="arabicPeriod" startAt="4"/>
              <a:defRPr/>
            </a:pPr>
            <a:r>
              <a:rPr lang="en-US" b="1" dirty="0">
                <a:solidFill>
                  <a:srgbClr val="40264D"/>
                </a:solidFill>
                <a:latin typeface="Alexandria" pitchFamily="2" charset="-78"/>
                <a:cs typeface="Alexandria" pitchFamily="2" charset="-78"/>
              </a:rPr>
              <a:t>Clarity of Structure </a:t>
            </a:r>
            <a:endParaRPr lang="en-US" dirty="0">
              <a:solidFill>
                <a:srgbClr val="40264D"/>
              </a:solidFill>
              <a:latin typeface="Alexandria" pitchFamily="2" charset="-78"/>
              <a:cs typeface="Alexandria" pitchFamily="2" charset="-78"/>
            </a:endParaRPr>
          </a:p>
          <a:p>
            <a:pPr marL="342900" indent="-342900">
              <a:lnSpc>
                <a:spcPct val="200000"/>
              </a:lnSpc>
              <a:spcAft>
                <a:spcPts val="200"/>
              </a:spcAft>
              <a:buFont typeface="Wingdings" panose="05000000000000000000" pitchFamily="2" charset="2"/>
              <a:buChar char="Ø"/>
            </a:pPr>
            <a:r>
              <a:rPr lang="en-US" dirty="0">
                <a:solidFill>
                  <a:srgbClr val="40264D"/>
                </a:solidFill>
                <a:latin typeface="Alexandria" pitchFamily="2" charset="-78"/>
                <a:cs typeface="Alexandria" pitchFamily="2" charset="-78"/>
              </a:rPr>
              <a:t>The project governance must resolve the relationship between the organization’s structure and the temporary structure put in place to deliver the project.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523670"/>
            <a:ext cx="5888430" cy="830997"/>
          </a:xfrm>
          <a:prstGeom prst="rect">
            <a:avLst/>
          </a:prstGeom>
          <a:noFill/>
        </p:spPr>
        <p:txBody>
          <a:bodyPr wrap="square" rtlCol="0">
            <a:spAutoFit/>
          </a:bodyPr>
          <a:lstStyle/>
          <a:p>
            <a:pPr algn="ctr"/>
            <a:r>
              <a:rPr lang="en-US" sz="24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721287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4062009"/>
          </a:xfrm>
          <a:prstGeom prst="rect">
            <a:avLst/>
          </a:prstGeom>
          <a:noFill/>
        </p:spPr>
        <p:txBody>
          <a:bodyPr wrap="square" rtlCol="0">
            <a:spAutoFit/>
          </a:bodyPr>
          <a:lstStyle/>
          <a:p>
            <a:pPr marL="457200" indent="-457200">
              <a:lnSpc>
                <a:spcPct val="150000"/>
              </a:lnSpc>
              <a:buFont typeface="+mj-lt"/>
              <a:buAutoNum type="arabicPeriod" startAt="5"/>
            </a:pPr>
            <a:endParaRPr lang="en-US" sz="1200" b="1" dirty="0">
              <a:latin typeface="Alexandria" pitchFamily="2" charset="-78"/>
              <a:cs typeface="Alexandria" pitchFamily="2" charset="-78"/>
            </a:endParaRPr>
          </a:p>
          <a:p>
            <a:pPr marL="457200" indent="-457200">
              <a:lnSpc>
                <a:spcPct val="150000"/>
              </a:lnSpc>
              <a:buFont typeface="+mj-lt"/>
              <a:buAutoNum type="arabicPeriod" startAt="5"/>
            </a:pPr>
            <a:r>
              <a:rPr lang="en-US" b="1" dirty="0">
                <a:latin typeface="Alexandria" pitchFamily="2" charset="-78"/>
                <a:cs typeface="Alexandria" pitchFamily="2" charset="-78"/>
              </a:rPr>
              <a:t>Focus on Project Delivery </a:t>
            </a:r>
          </a:p>
          <a:p>
            <a:pPr marL="342900" indent="-342900">
              <a:lnSpc>
                <a:spcPct val="150000"/>
              </a:lnSpc>
              <a:buFont typeface="Wingdings" panose="05000000000000000000" pitchFamily="2" charset="2"/>
              <a:buChar char="Ø"/>
            </a:pPr>
            <a:r>
              <a:rPr lang="en-US" dirty="0">
                <a:latin typeface="Alexandria" pitchFamily="2" charset="-78"/>
                <a:cs typeface="Alexandria" pitchFamily="2" charset="-78"/>
              </a:rPr>
              <a:t>The project governance must support the project, delivering a service rather than being just an asset, since an asset is only a platform for delivering a service.</a:t>
            </a:r>
          </a:p>
          <a:p>
            <a:pPr marL="457200" lvl="0" indent="-457200">
              <a:lnSpc>
                <a:spcPct val="150000"/>
              </a:lnSpc>
              <a:buFont typeface="+mj-lt"/>
              <a:buAutoNum type="arabicPeriod" startAt="6"/>
              <a:defRPr/>
            </a:pPr>
            <a:r>
              <a:rPr lang="en-US" b="1" dirty="0">
                <a:solidFill>
                  <a:prstClr val="black"/>
                </a:solidFill>
                <a:latin typeface="Alexandria" pitchFamily="2" charset="-78"/>
                <a:cs typeface="Alexandria" pitchFamily="2" charset="-78"/>
              </a:rPr>
              <a:t>Decide on Main Stakeholders In Project Decision-making</a:t>
            </a:r>
            <a:endParaRPr lang="en-US" dirty="0">
              <a:latin typeface="Alexandria" pitchFamily="2" charset="-78"/>
              <a:cs typeface="Alexandria" pitchFamily="2" charset="-78"/>
            </a:endParaRPr>
          </a:p>
          <a:p>
            <a:pPr marL="342900" indent="-342900">
              <a:lnSpc>
                <a:spcPct val="150000"/>
              </a:lnSpc>
              <a:buFont typeface="Wingdings" panose="05000000000000000000" pitchFamily="2" charset="2"/>
              <a:buChar char="Ø"/>
            </a:pPr>
            <a:r>
              <a:rPr lang="en-US" dirty="0">
                <a:latin typeface="Alexandria" pitchFamily="2" charset="-78"/>
                <a:cs typeface="Alexandria" pitchFamily="2" charset="-78"/>
              </a:rPr>
              <a:t>The project governance must ensure that the stakeholders who comprise the project’s decision-making forum are those necessary to meet the needs of the project without including so many that its effectiveness is reduced.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19449" y="511795"/>
            <a:ext cx="5454949" cy="830997"/>
          </a:xfrm>
          <a:prstGeom prst="rect">
            <a:avLst/>
          </a:prstGeom>
          <a:noFill/>
        </p:spPr>
        <p:txBody>
          <a:bodyPr wrap="square" rtlCol="0">
            <a:spAutoFit/>
          </a:bodyPr>
          <a:lstStyle/>
          <a:p>
            <a:pPr algn="ctr"/>
            <a:r>
              <a:rPr lang="en-US" sz="24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2758729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927770" cy="3970318"/>
          </a:xfrm>
          <a:prstGeom prst="rect">
            <a:avLst/>
          </a:prstGeom>
          <a:noFill/>
        </p:spPr>
        <p:txBody>
          <a:bodyPr wrap="square" rtlCol="0">
            <a:spAutoFit/>
          </a:bodyPr>
          <a:lstStyle/>
          <a:p>
            <a:pPr marL="457200" indent="-457200">
              <a:lnSpc>
                <a:spcPct val="200000"/>
              </a:lnSpc>
              <a:buFont typeface="+mj-lt"/>
              <a:buAutoNum type="arabicPeriod" startAt="7"/>
            </a:pPr>
            <a:r>
              <a:rPr lang="en-US" b="1" dirty="0">
                <a:solidFill>
                  <a:srgbClr val="40264D"/>
                </a:solidFill>
                <a:latin typeface="Alexandria" pitchFamily="2" charset="-78"/>
                <a:cs typeface="Alexandria" pitchFamily="2" charset="-78"/>
              </a:rPr>
              <a:t>Address the Needs of Less Important Stakeholders</a:t>
            </a:r>
          </a:p>
          <a:p>
            <a:pPr marL="342900" indent="-342900">
              <a:lnSpc>
                <a:spcPct val="200000"/>
              </a:lnSpc>
              <a:buFont typeface="Wingdings" panose="05000000000000000000" pitchFamily="2" charset="2"/>
              <a:buChar char="Ø"/>
            </a:pPr>
            <a:r>
              <a:rPr lang="en-US" dirty="0">
                <a:solidFill>
                  <a:srgbClr val="40264D"/>
                </a:solidFill>
                <a:latin typeface="Alexandria" pitchFamily="2" charset="-78"/>
                <a:cs typeface="Alexandria" pitchFamily="2" charset="-78"/>
              </a:rPr>
              <a:t>It must ensure that those stakeholders not included within the decision-making forum have their needs adequately met by the project governance framework.</a:t>
            </a:r>
          </a:p>
          <a:p>
            <a:pPr marL="342900" indent="-342900">
              <a:lnSpc>
                <a:spcPct val="200000"/>
              </a:lnSpc>
              <a:buFont typeface="Wingdings" panose="05000000000000000000" pitchFamily="2" charset="2"/>
              <a:buChar char="Ø"/>
            </a:pPr>
            <a:endParaRPr lang="en-US" dirty="0">
              <a:solidFill>
                <a:srgbClr val="40264D"/>
              </a:solidFill>
              <a:latin typeface="Alexandria" pitchFamily="2" charset="-78"/>
              <a:cs typeface="Alexandria" pitchFamily="2" charset="-78"/>
            </a:endParaRPr>
          </a:p>
          <a:p>
            <a:pPr algn="ctr">
              <a:lnSpc>
                <a:spcPct val="200000"/>
              </a:lnSpc>
            </a:pPr>
            <a:r>
              <a:rPr lang="en-US" b="1" dirty="0">
                <a:solidFill>
                  <a:srgbClr val="40264D"/>
                </a:solidFill>
                <a:latin typeface="Alexandria" pitchFamily="2" charset="-78"/>
                <a:cs typeface="Alexandria" pitchFamily="2" charset="-78"/>
              </a:rPr>
              <a:t>All These Considerations Must Take Place In a Project Governance Framework To Enable Effective and Efficient Decision-making, Risk Management, and Resource Allocation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539195"/>
            <a:ext cx="5596812" cy="769441"/>
          </a:xfrm>
          <a:prstGeom prst="rect">
            <a:avLst/>
          </a:prstGeom>
          <a:noFill/>
        </p:spPr>
        <p:txBody>
          <a:bodyPr wrap="square" rtlCol="0">
            <a:spAutoFit/>
          </a:bodyPr>
          <a:lstStyle/>
          <a:p>
            <a:pPr algn="ctr"/>
            <a:r>
              <a:rPr lang="en-US" sz="22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3431129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559295"/>
            <a:ext cx="5627428" cy="769441"/>
          </a:xfrm>
          <a:prstGeom prst="rect">
            <a:avLst/>
          </a:prstGeom>
          <a:noFill/>
        </p:spPr>
        <p:txBody>
          <a:bodyPr wrap="square" rtlCol="0">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10" name="Table 9">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822965851"/>
              </p:ext>
            </p:extLst>
          </p:nvPr>
        </p:nvGraphicFramePr>
        <p:xfrm>
          <a:off x="762000" y="1328734"/>
          <a:ext cx="10587289" cy="433819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534967">
                <a:tc gridSpan="2">
                  <a:txBody>
                    <a:bodyPr/>
                    <a:lstStyle/>
                    <a:p>
                      <a:pPr algn="ctr"/>
                      <a:r>
                        <a:rPr lang="en-US" sz="1800" dirty="0">
                          <a:latin typeface="Alexandria" pitchFamily="2" charset="-78"/>
                          <a:cs typeface="Alexandria" pitchFamily="2" charset="-78"/>
                        </a:rPr>
                        <a:t>Confusion Regarding the Objectives of Project Governance</a:t>
                      </a:r>
                    </a:p>
                  </a:txBody>
                  <a:tcPr/>
                </a:tc>
                <a:tc hMerge="1">
                  <a:txBody>
                    <a:bodyPr/>
                    <a:lstStyle/>
                    <a:p>
                      <a:endParaRPr lang="en-US" dirty="0"/>
                    </a:p>
                  </a:txBody>
                  <a:tcPr/>
                </a:tc>
                <a:extLst>
                  <a:ext uri="{0D108BD9-81ED-4DB2-BD59-A6C34878D82A}">
                    <a16:rowId xmlns:a16="http://schemas.microsoft.com/office/drawing/2014/main" val="1978963429"/>
                  </a:ext>
                </a:extLst>
              </a:tr>
              <a:tr h="534967">
                <a:tc>
                  <a:txBody>
                    <a:bodyPr/>
                    <a:lstStyle/>
                    <a:p>
                      <a:pPr algn="ctr"/>
                      <a:r>
                        <a:rPr lang="en-US" sz="1800" b="1" dirty="0">
                          <a:latin typeface="Alexandria" pitchFamily="2" charset="-78"/>
                          <a:cs typeface="Alexandria" pitchFamily="2" charset="-78"/>
                        </a:rPr>
                        <a:t>Symptoms </a:t>
                      </a:r>
                    </a:p>
                  </a:txBody>
                  <a:tcPr/>
                </a:tc>
                <a:tc>
                  <a:txBody>
                    <a:bodyPr/>
                    <a:lstStyle/>
                    <a:p>
                      <a:pPr algn="ctr"/>
                      <a:r>
                        <a:rPr lang="en-US" sz="18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1176928">
                <a:tc>
                  <a:txBody>
                    <a:bodyPr/>
                    <a:lstStyle/>
                    <a:p>
                      <a:r>
                        <a:rPr lang="en-US" sz="1800" dirty="0">
                          <a:latin typeface="Alexandria" pitchFamily="2" charset="-78"/>
                          <a:cs typeface="Alexandria" pitchFamily="2" charset="-78"/>
                        </a:rPr>
                        <a:t>Stakeholder management: </a:t>
                      </a:r>
                    </a:p>
                    <a:p>
                      <a:r>
                        <a:rPr lang="en-US" sz="1800" dirty="0">
                          <a:latin typeface="Alexandria" pitchFamily="2" charset="-78"/>
                          <a:cs typeface="Alexandria" pitchFamily="2" charset="-78"/>
                        </a:rPr>
                        <a:t>Large and ineffective decision-making committees</a:t>
                      </a:r>
                    </a:p>
                  </a:txBody>
                  <a:tcPr/>
                </a:tc>
                <a:tc>
                  <a:txBody>
                    <a:bodyPr/>
                    <a:lstStyle/>
                    <a:p>
                      <a:r>
                        <a:rPr lang="en-US" sz="1800" dirty="0">
                          <a:latin typeface="Alexandria" pitchFamily="2" charset="-78"/>
                          <a:cs typeface="Alexandria" pitchFamily="2" charset="-78"/>
                        </a:rPr>
                        <a:t>Decide on main stakeholders to be included in the committee</a:t>
                      </a:r>
                    </a:p>
                  </a:txBody>
                  <a:tcPr/>
                </a:tc>
                <a:extLst>
                  <a:ext uri="{0D108BD9-81ED-4DB2-BD59-A6C34878D82A}">
                    <a16:rowId xmlns:a16="http://schemas.microsoft.com/office/drawing/2014/main" val="3604758793"/>
                  </a:ext>
                </a:extLst>
              </a:tr>
              <a:tr h="1176928">
                <a:tc>
                  <a:txBody>
                    <a:bodyPr/>
                    <a:lstStyle/>
                    <a:p>
                      <a:r>
                        <a:rPr lang="en-US" sz="1800" dirty="0">
                          <a:latin typeface="Alexandria" pitchFamily="2" charset="-78"/>
                          <a:cs typeface="Alexandria" pitchFamily="2" charset="-78"/>
                        </a:rPr>
                        <a:t>Project reporting:</a:t>
                      </a:r>
                    </a:p>
                    <a:p>
                      <a:r>
                        <a:rPr lang="en-US" sz="1800" dirty="0">
                          <a:latin typeface="Alexandria" pitchFamily="2" charset="-78"/>
                          <a:cs typeface="Alexandria" pitchFamily="2" charset="-78"/>
                        </a:rPr>
                        <a:t>Project governance structure embedded within organization structure.</a:t>
                      </a:r>
                    </a:p>
                  </a:txBody>
                  <a:tcPr/>
                </a:tc>
                <a:tc>
                  <a:txBody>
                    <a:bodyPr/>
                    <a:lstStyle/>
                    <a:p>
                      <a:r>
                        <a:rPr lang="en-US" sz="1800" dirty="0">
                          <a:latin typeface="Alexandria" pitchFamily="2" charset="-78"/>
                          <a:cs typeface="Alexandria" pitchFamily="2" charset="-78"/>
                        </a:rPr>
                        <a:t>Keep project decision-making process tight to necessary players to allow more relevant decisions and clearer accountability</a:t>
                      </a:r>
                    </a:p>
                  </a:txBody>
                  <a:tcPr/>
                </a:tc>
                <a:extLst>
                  <a:ext uri="{0D108BD9-81ED-4DB2-BD59-A6C34878D82A}">
                    <a16:rowId xmlns:a16="http://schemas.microsoft.com/office/drawing/2014/main" val="1214158621"/>
                  </a:ext>
                </a:extLst>
              </a:tr>
              <a:tr h="820283">
                <a:tc>
                  <a:txBody>
                    <a:bodyPr/>
                    <a:lstStyle/>
                    <a:p>
                      <a:r>
                        <a:rPr lang="en-US" sz="1800" dirty="0">
                          <a:latin typeface="Alexandria" pitchFamily="2" charset="-78"/>
                          <a:cs typeface="Alexandria" pitchFamily="2" charset="-78"/>
                        </a:rPr>
                        <a:t>Contract management:</a:t>
                      </a:r>
                    </a:p>
                    <a:p>
                      <a:r>
                        <a:rPr lang="en-US" sz="1800" dirty="0">
                          <a:latin typeface="Alexandria" pitchFamily="2" charset="-78"/>
                          <a:cs typeface="Alexandria" pitchFamily="2" charset="-78"/>
                        </a:rPr>
                        <a:t>Decision-making has contract management focus.</a:t>
                      </a:r>
                    </a:p>
                  </a:txBody>
                  <a:tcPr/>
                </a:tc>
                <a:tc>
                  <a:txBody>
                    <a:bodyPr/>
                    <a:lstStyle/>
                    <a:p>
                      <a:r>
                        <a:rPr lang="en-US" sz="1800" dirty="0">
                          <a:latin typeface="Alexandria" pitchFamily="2" charset="-78"/>
                          <a:cs typeface="Alexandria" pitchFamily="2" charset="-78"/>
                        </a:rPr>
                        <a:t>Keep the focus on decision on project delivery and not on contractual terms.</a:t>
                      </a:r>
                    </a:p>
                  </a:txBody>
                  <a:tcPr/>
                </a:tc>
                <a:extLst>
                  <a:ext uri="{0D108BD9-81ED-4DB2-BD59-A6C34878D82A}">
                    <a16:rowId xmlns:a16="http://schemas.microsoft.com/office/drawing/2014/main" val="2847386257"/>
                  </a:ext>
                </a:extLst>
              </a:tr>
            </a:tbl>
          </a:graphicData>
        </a:graphic>
      </p:graphicFrame>
    </p:spTree>
    <p:extLst>
      <p:ext uri="{BB962C8B-B14F-4D97-AF65-F5344CB8AC3E}">
        <p14:creationId xmlns:p14="http://schemas.microsoft.com/office/powerpoint/2010/main" val="3791299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499919"/>
            <a:ext cx="554821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9" name="Table 8">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773335988"/>
              </p:ext>
            </p:extLst>
          </p:nvPr>
        </p:nvGraphicFramePr>
        <p:xfrm>
          <a:off x="762000" y="1269360"/>
          <a:ext cx="10587289" cy="4551618"/>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884270">
                <a:tc gridSpan="2">
                  <a:txBody>
                    <a:bodyPr/>
                    <a:lstStyle/>
                    <a:p>
                      <a:pPr algn="ctr">
                        <a:lnSpc>
                          <a:spcPct val="150000"/>
                        </a:lnSpc>
                      </a:pPr>
                      <a:r>
                        <a:rPr lang="en-US" sz="2400" dirty="0">
                          <a:latin typeface="Alexandria" pitchFamily="2" charset="-78"/>
                          <a:cs typeface="Alexandria" pitchFamily="2" charset="-78"/>
                        </a:rPr>
                        <a:t>Risk Aversion</a:t>
                      </a:r>
                    </a:p>
                  </a:txBody>
                  <a:tcPr/>
                </a:tc>
                <a:tc hMerge="1">
                  <a:txBody>
                    <a:bodyPr/>
                    <a:lstStyle/>
                    <a:p>
                      <a:endParaRPr lang="en-US" dirty="0"/>
                    </a:p>
                  </a:txBody>
                  <a:tcPr/>
                </a:tc>
                <a:extLst>
                  <a:ext uri="{0D108BD9-81ED-4DB2-BD59-A6C34878D82A}">
                    <a16:rowId xmlns:a16="http://schemas.microsoft.com/office/drawing/2014/main" val="1978963429"/>
                  </a:ext>
                </a:extLst>
              </a:tr>
              <a:tr h="884270">
                <a:tc>
                  <a:txBody>
                    <a:bodyPr/>
                    <a:lstStyle/>
                    <a:p>
                      <a:pPr algn="ctr">
                        <a:lnSpc>
                          <a:spcPct val="150000"/>
                        </a:lnSpc>
                      </a:pPr>
                      <a:r>
                        <a:rPr lang="en-US" sz="2400" b="1" dirty="0">
                          <a:latin typeface="Alexandria" pitchFamily="2" charset="-78"/>
                          <a:cs typeface="Alexandria" pitchFamily="2" charset="-78"/>
                        </a:rPr>
                        <a:t>Symptoms </a:t>
                      </a:r>
                    </a:p>
                  </a:txBody>
                  <a:tcPr/>
                </a:tc>
                <a:tc>
                  <a:txBody>
                    <a:bodyPr/>
                    <a:lstStyle/>
                    <a:p>
                      <a:pPr algn="ctr">
                        <a:lnSpc>
                          <a:spcPct val="150000"/>
                        </a:lnSpc>
                      </a:pPr>
                      <a:r>
                        <a:rPr lang="en-US" sz="24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2534909">
                <a:tc>
                  <a:txBody>
                    <a:bodyPr/>
                    <a:lstStyle/>
                    <a:p>
                      <a:pPr>
                        <a:lnSpc>
                          <a:spcPct val="150000"/>
                        </a:lnSpc>
                      </a:pPr>
                      <a:r>
                        <a:rPr lang="en-US" sz="2000" dirty="0">
                          <a:latin typeface="Alexandria" pitchFamily="2" charset="-78"/>
                          <a:cs typeface="Alexandria" pitchFamily="2" charset="-78"/>
                        </a:rPr>
                        <a:t>Risk management: </a:t>
                      </a:r>
                    </a:p>
                    <a:p>
                      <a:pPr>
                        <a:lnSpc>
                          <a:spcPct val="150000"/>
                        </a:lnSpc>
                      </a:pPr>
                      <a:r>
                        <a:rPr lang="en-US" sz="2000" dirty="0">
                          <a:latin typeface="Alexandria" pitchFamily="2" charset="-78"/>
                          <a:cs typeface="Alexandria" pitchFamily="2" charset="-78"/>
                        </a:rPr>
                        <a:t>Consensus decision-making that involves</a:t>
                      </a:r>
                    </a:p>
                    <a:p>
                      <a:pPr>
                        <a:lnSpc>
                          <a:spcPct val="150000"/>
                        </a:lnSpc>
                      </a:pPr>
                      <a:r>
                        <a:rPr lang="en-US" sz="2000" dirty="0">
                          <a:latin typeface="Alexandria" pitchFamily="2" charset="-78"/>
                          <a:cs typeface="Alexandria" pitchFamily="2" charset="-78"/>
                        </a:rPr>
                        <a:t>many people across the organization, and analysis paralysis.</a:t>
                      </a:r>
                    </a:p>
                  </a:txBody>
                  <a:tcPr/>
                </a:tc>
                <a:tc>
                  <a:txBody>
                    <a:bodyPr/>
                    <a:lstStyle/>
                    <a:p>
                      <a:pPr>
                        <a:lnSpc>
                          <a:spcPct val="150000"/>
                        </a:lnSpc>
                      </a:pPr>
                      <a:r>
                        <a:rPr lang="en-US" sz="2000" dirty="0">
                          <a:latin typeface="Alexandria" pitchFamily="2" charset="-78"/>
                          <a:cs typeface="Alexandria" pitchFamily="2" charset="-78"/>
                        </a:rPr>
                        <a:t>Keep the decisions related to risk management relevant through including only the persons who are best placed to make project decisions and eliminating the ones with marginal involvement.</a:t>
                      </a:r>
                    </a:p>
                  </a:txBody>
                  <a:tcPr/>
                </a:tc>
                <a:extLst>
                  <a:ext uri="{0D108BD9-81ED-4DB2-BD59-A6C34878D82A}">
                    <a16:rowId xmlns:a16="http://schemas.microsoft.com/office/drawing/2014/main" val="3604758793"/>
                  </a:ext>
                </a:extLst>
              </a:tr>
            </a:tbl>
          </a:graphicData>
        </a:graphic>
      </p:graphicFrame>
    </p:spTree>
    <p:extLst>
      <p:ext uri="{BB962C8B-B14F-4D97-AF65-F5344CB8AC3E}">
        <p14:creationId xmlns:p14="http://schemas.microsoft.com/office/powerpoint/2010/main" val="1337669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626178" y="556557"/>
            <a:ext cx="5532170" cy="769441"/>
          </a:xfrm>
          <a:prstGeom prst="rect">
            <a:avLst/>
          </a:prstGeom>
        </p:spPr>
        <p:txBody>
          <a:bodyPr wrap="square">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9" name="Table 8">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834122234"/>
              </p:ext>
            </p:extLst>
          </p:nvPr>
        </p:nvGraphicFramePr>
        <p:xfrm>
          <a:off x="1181061" y="1455321"/>
          <a:ext cx="9345751" cy="3924201"/>
        </p:xfrm>
        <a:graphic>
          <a:graphicData uri="http://schemas.openxmlformats.org/drawingml/2006/table">
            <a:tbl>
              <a:tblPr firstRow="1" bandRow="1">
                <a:tableStyleId>{5C22544A-7EE6-4342-B048-85BDC9FD1C3A}</a:tableStyleId>
              </a:tblPr>
              <a:tblGrid>
                <a:gridCol w="4694887">
                  <a:extLst>
                    <a:ext uri="{9D8B030D-6E8A-4147-A177-3AD203B41FA5}">
                      <a16:colId xmlns:a16="http://schemas.microsoft.com/office/drawing/2014/main" val="3652307515"/>
                    </a:ext>
                  </a:extLst>
                </a:gridCol>
                <a:gridCol w="4650864">
                  <a:extLst>
                    <a:ext uri="{9D8B030D-6E8A-4147-A177-3AD203B41FA5}">
                      <a16:colId xmlns:a16="http://schemas.microsoft.com/office/drawing/2014/main" val="1084304736"/>
                    </a:ext>
                  </a:extLst>
                </a:gridCol>
              </a:tblGrid>
              <a:tr h="679847">
                <a:tc gridSpan="2">
                  <a:txBody>
                    <a:bodyPr/>
                    <a:lstStyle/>
                    <a:p>
                      <a:pPr algn="ctr"/>
                      <a:r>
                        <a:rPr lang="en-US" sz="1800" dirty="0">
                          <a:latin typeface="Alexandria" pitchFamily="2" charset="-78"/>
                          <a:cs typeface="Alexandria" pitchFamily="2" charset="-78"/>
                        </a:rPr>
                        <a:t>Stakeholder Issues</a:t>
                      </a:r>
                    </a:p>
                  </a:txBody>
                  <a:tcPr/>
                </a:tc>
                <a:tc hMerge="1">
                  <a:txBody>
                    <a:bodyPr/>
                    <a:lstStyle/>
                    <a:p>
                      <a:endParaRPr lang="en-US" dirty="0"/>
                    </a:p>
                  </a:txBody>
                  <a:tcPr/>
                </a:tc>
                <a:extLst>
                  <a:ext uri="{0D108BD9-81ED-4DB2-BD59-A6C34878D82A}">
                    <a16:rowId xmlns:a16="http://schemas.microsoft.com/office/drawing/2014/main" val="1978963429"/>
                  </a:ext>
                </a:extLst>
              </a:tr>
              <a:tr h="679847">
                <a:tc>
                  <a:txBody>
                    <a:bodyPr/>
                    <a:lstStyle/>
                    <a:p>
                      <a:pPr algn="ctr"/>
                      <a:r>
                        <a:rPr lang="en-US" sz="1800" b="1" dirty="0">
                          <a:latin typeface="Alexandria" pitchFamily="2" charset="-78"/>
                          <a:cs typeface="Alexandria" pitchFamily="2" charset="-78"/>
                        </a:rPr>
                        <a:t>Symptoms </a:t>
                      </a:r>
                    </a:p>
                  </a:txBody>
                  <a:tcPr/>
                </a:tc>
                <a:tc>
                  <a:txBody>
                    <a:bodyPr/>
                    <a:lstStyle/>
                    <a:p>
                      <a:pPr algn="ctr"/>
                      <a:r>
                        <a:rPr lang="en-US" sz="18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1068843">
                <a:tc>
                  <a:txBody>
                    <a:bodyPr/>
                    <a:lstStyle/>
                    <a:p>
                      <a:r>
                        <a:rPr lang="en-US" sz="1800" dirty="0">
                          <a:latin typeface="Alexandria" pitchFamily="2" charset="-78"/>
                          <a:cs typeface="Alexandria" pitchFamily="2" charset="-78"/>
                        </a:rPr>
                        <a:t>Stakeholder management: </a:t>
                      </a:r>
                    </a:p>
                    <a:p>
                      <a:r>
                        <a:rPr lang="en-US" sz="1800" dirty="0">
                          <a:latin typeface="Alexandria" pitchFamily="2" charset="-78"/>
                          <a:cs typeface="Alexandria" pitchFamily="2" charset="-78"/>
                        </a:rPr>
                        <a:t>Dissatisfied stakeholders</a:t>
                      </a:r>
                    </a:p>
                  </a:txBody>
                  <a:tcPr/>
                </a:tc>
                <a:tc>
                  <a:txBody>
                    <a:bodyPr/>
                    <a:lstStyle/>
                    <a:p>
                      <a:r>
                        <a:rPr lang="en-US" sz="1800" dirty="0">
                          <a:latin typeface="Alexandria" pitchFamily="2" charset="-78"/>
                          <a:cs typeface="Alexandria" pitchFamily="2" charset="-78"/>
                        </a:rPr>
                        <a:t>Link the project vision and objectives with the goals of all stakeholders to secure their support</a:t>
                      </a:r>
                    </a:p>
                  </a:txBody>
                  <a:tcPr/>
                </a:tc>
                <a:extLst>
                  <a:ext uri="{0D108BD9-81ED-4DB2-BD59-A6C34878D82A}">
                    <a16:rowId xmlns:a16="http://schemas.microsoft.com/office/drawing/2014/main" val="3604758793"/>
                  </a:ext>
                </a:extLst>
              </a:tr>
              <a:tr h="1495664">
                <a:tc>
                  <a:txBody>
                    <a:bodyPr/>
                    <a:lstStyle/>
                    <a:p>
                      <a:r>
                        <a:rPr lang="en-US" sz="1800" dirty="0">
                          <a:latin typeface="Alexandria" pitchFamily="2" charset="-78"/>
                          <a:cs typeface="Alexandria" pitchFamily="2" charset="-78"/>
                        </a:rPr>
                        <a:t>Project responsibilities:</a:t>
                      </a:r>
                    </a:p>
                    <a:p>
                      <a:r>
                        <a:rPr lang="en-US" sz="1800" dirty="0">
                          <a:latin typeface="Alexandria" pitchFamily="2" charset="-78"/>
                          <a:cs typeface="Alexandria" pitchFamily="2" charset="-78"/>
                        </a:rPr>
                        <a:t>Lack of clarity around decision-making responsibilities</a:t>
                      </a:r>
                    </a:p>
                  </a:txBody>
                  <a:tcPr/>
                </a:tc>
                <a:tc>
                  <a:txBody>
                    <a:bodyPr/>
                    <a:lstStyle/>
                    <a:p>
                      <a:r>
                        <a:rPr lang="en-US" sz="1800" dirty="0">
                          <a:latin typeface="Alexandria" pitchFamily="2" charset="-78"/>
                          <a:cs typeface="Alexandria" pitchFamily="2" charset="-78"/>
                        </a:rPr>
                        <a:t>Ensure clear project responsibilities through including only necessary stakeholders in project decision-making.</a:t>
                      </a:r>
                    </a:p>
                  </a:txBody>
                  <a:tcPr/>
                </a:tc>
                <a:extLst>
                  <a:ext uri="{0D108BD9-81ED-4DB2-BD59-A6C34878D82A}">
                    <a16:rowId xmlns:a16="http://schemas.microsoft.com/office/drawing/2014/main" val="1214158621"/>
                  </a:ext>
                </a:extLst>
              </a:tr>
            </a:tbl>
          </a:graphicData>
        </a:graphic>
      </p:graphicFrame>
    </p:spTree>
    <p:extLst>
      <p:ext uri="{BB962C8B-B14F-4D97-AF65-F5344CB8AC3E}">
        <p14:creationId xmlns:p14="http://schemas.microsoft.com/office/powerpoint/2010/main" val="4095615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71002" y="2335433"/>
            <a:ext cx="8965870" cy="1338828"/>
          </a:xfrm>
          <a:prstGeom prst="rect">
            <a:avLst/>
          </a:prstGeom>
          <a:noFill/>
        </p:spPr>
        <p:txBody>
          <a:bodyPr wrap="square" rtlCol="0">
            <a:spAutoFit/>
          </a:bodyPr>
          <a:lstStyle/>
          <a:p>
            <a:pPr marR="0" algn="ctr">
              <a:lnSpc>
                <a:spcPct val="15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In the Total Model of Project Governance, A Paradigm Represents the Tool Used For Linking Project Management Capabilities With Requirements In Accordance With the Wider Corporate Governance Orientation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04431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DF8FC5-1A85-E04E-F9A7-B2A886A40737}"/>
              </a:ext>
            </a:extLst>
          </p:cNvPr>
          <p:cNvPicPr>
            <a:picLocks noChangeAspect="1"/>
          </p:cNvPicPr>
          <p:nvPr/>
        </p:nvPicPr>
        <p:blipFill>
          <a:blip r:embed="rId2"/>
          <a:stretch>
            <a:fillRect/>
          </a:stretch>
        </p:blipFill>
        <p:spPr>
          <a:xfrm>
            <a:off x="97971" y="165259"/>
            <a:ext cx="11996058" cy="6127372"/>
          </a:xfrm>
          <a:prstGeom prst="rect">
            <a:avLst/>
          </a:prstGeom>
        </p:spPr>
      </p:pic>
    </p:spTree>
    <p:extLst>
      <p:ext uri="{BB962C8B-B14F-4D97-AF65-F5344CB8AC3E}">
        <p14:creationId xmlns:p14="http://schemas.microsoft.com/office/powerpoint/2010/main" val="1516579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2780889"/>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Poor project governance failings will definitely be detrimental to the health of a project. </a:t>
            </a:r>
          </a:p>
          <a:p>
            <a:pPr marL="342900" lvl="0" indent="-34290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Although the symptom of project failure may vary, problems with project governance will be a significant contributing factor.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2986074"/>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Project governance is established to fulfil one primary objective – to enable efficient and effective project decision-making.</a:t>
            </a:r>
          </a:p>
          <a:p>
            <a:pPr marL="342900" marR="0" indent="-342900">
              <a:lnSpc>
                <a:spcPct val="200000"/>
              </a:lnSpc>
              <a:spcBef>
                <a:spcPts val="0"/>
              </a:spcBef>
              <a:spcAft>
                <a:spcPts val="800"/>
              </a:spcAft>
              <a:buFont typeface="Wingdings" panose="05000000000000000000" pitchFamily="2" charset="2"/>
              <a:buChar char="§"/>
            </a:pPr>
            <a:endParaRPr lang="en-US" kern="100" dirty="0">
              <a:latin typeface="Alexandria" pitchFamily="2" charset="-78"/>
              <a:ea typeface="Calibri" panose="020F0502020204030204" pitchFamily="34" charset="0"/>
              <a:cs typeface="Alexandria" pitchFamily="2" charset="-78"/>
            </a:endParaRP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Overemphasizing project reporting and stakeholder management in the project governance structure causes many project disruptions.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29766"/>
          </a:xfrm>
          <a:prstGeom prst="rect">
            <a:avLst/>
          </a:prstGeom>
          <a:noFill/>
        </p:spPr>
        <p:txBody>
          <a:bodyPr wrap="square" rtlCol="0">
            <a:spAutoFit/>
          </a:bodyPr>
          <a:lstStyle/>
          <a:p>
            <a:pPr marL="342900" marR="0" indent="-342900">
              <a:lnSpc>
                <a:spcPct val="130000"/>
              </a:lnSpc>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An effective project governance provides solutions to address all issues related to decision-making, risk management, and stakeholder. These solutions include:</a:t>
            </a:r>
          </a:p>
          <a:p>
            <a:pPr marL="342900" marR="0" indent="-342900">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Ensuring Clear Objective</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Making efficient and effective project decisions</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Clarifying accountability</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Clarifying structure</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Focusing on project delivery</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Deciding on most relevant stakeholders</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Addressing the needs of less important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18033"/>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Ø"/>
            </a:pPr>
            <a:r>
              <a:rPr lang="en-US" sz="2000" kern="100" dirty="0">
                <a:latin typeface="Alexandria" pitchFamily="2" charset="-78"/>
                <a:ea typeface="Calibri" panose="020F0502020204030204" pitchFamily="34" charset="0"/>
                <a:cs typeface="Alexandria" pitchFamily="2" charset="-78"/>
              </a:rPr>
              <a:t>Identify two companies in your country (successful and unsuccessful) and compare between their project governance frameworks?</a:t>
            </a: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14763"/>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Ø"/>
            </a:pPr>
            <a:r>
              <a:rPr lang="en-US" sz="2000" kern="100" dirty="0">
                <a:latin typeface="Alexandria" pitchFamily="2" charset="-78"/>
                <a:ea typeface="Calibri" panose="020F0502020204030204" pitchFamily="34" charset="0"/>
                <a:cs typeface="Alexandria" pitchFamily="2" charset="-78"/>
              </a:rPr>
              <a:t>Find an ineffective project governance framework, and analysis how it causes the issue related to decision-making, risk management, and resource allocation?</a:t>
            </a: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R="0">
              <a:lnSpc>
                <a:spcPct val="150000"/>
              </a:lnSpc>
              <a:spcBef>
                <a:spcPts val="0"/>
              </a:spcBef>
              <a:spcAft>
                <a:spcPts val="800"/>
              </a:spcAft>
            </a:pPr>
            <a:endParaRPr lang="en-US" sz="2000" kern="100" dirty="0">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642964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purl.org/dc/dcmitype/"/>
    <ds:schemaRef ds:uri="http://schemas.microsoft.com/office/infopath/2007/PartnerControls"/>
    <ds:schemaRef ds:uri="688354b5-287c-4cda-825e-1d7935aea40e"/>
    <ds:schemaRef ds:uri="http://schemas.openxmlformats.org/package/2006/metadata/core-properties"/>
    <ds:schemaRef ds:uri="http://purl.org/dc/elements/1.1/"/>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6874F701-F9AB-4001-A781-914B0D90323F}"/>
</file>

<file path=docProps/app.xml><?xml version="1.0" encoding="utf-8"?>
<Properties xmlns="http://schemas.openxmlformats.org/officeDocument/2006/extended-properties" xmlns:vt="http://schemas.openxmlformats.org/officeDocument/2006/docPropsVTypes">
  <TotalTime>395</TotalTime>
  <Words>1893</Words>
  <Application>Microsoft Office PowerPoint</Application>
  <PresentationFormat>Widescreen</PresentationFormat>
  <Paragraphs>178</Paragraphs>
  <Slides>38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90</cp:revision>
  <dcterms:created xsi:type="dcterms:W3CDTF">2023-04-29T09:08:00Z</dcterms:created>
  <dcterms:modified xsi:type="dcterms:W3CDTF">2026-05-02T11:36:02Z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