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6"/>
  </p:notesMasterIdLst>
  <p:handoutMasterIdLst>
    <p:handoutMasterId r:id="rId17"/>
  </p:handoutMasterIdLst>
  <p:sldIdLst>
    <p:sldId id="256" r:id="rId2"/>
    <p:sldId id="369" r:id="rId3"/>
    <p:sldId id="380" r:id="rId4"/>
    <p:sldId id="364" r:id="rId5"/>
    <p:sldId id="365" r:id="rId6"/>
    <p:sldId id="371" r:id="rId7"/>
    <p:sldId id="370" r:id="rId8"/>
    <p:sldId id="366" r:id="rId9"/>
    <p:sldId id="367" r:id="rId10"/>
    <p:sldId id="373" r:id="rId11"/>
    <p:sldId id="379" r:id="rId12"/>
    <p:sldId id="381" r:id="rId13"/>
    <p:sldId id="382" r:id="rId14"/>
    <p:sldId id="297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>
      <p:cViewPr varScale="1">
        <p:scale>
          <a:sx n="68" d="100"/>
          <a:sy n="68" d="100"/>
        </p:scale>
        <p:origin x="1162" y="67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5/30/2023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5/30/2023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541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0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14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cambridge.org/eg/academic/subjects/philosophy/philosophy-science/mathematics-and-its-logics-philosophical-essays?format=PB#bookPeopl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EDD6B402-2B6C-C664-45AD-B390F15E36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79" y="3428988"/>
            <a:ext cx="41" cy="2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D3B2EA0-4A04-BF6A-D602-9A0C47893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44616"/>
            <a:ext cx="12191999" cy="690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22"/>
    </mc:Choice>
    <mc:Fallback xmlns="">
      <p:transition spd="slow" advTm="7452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676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2" name="Rectangle: Rounded Corners 22">
            <a:extLst>
              <a:ext uri="{FF2B5EF4-FFF2-40B4-BE49-F238E27FC236}">
                <a16:creationId xmlns:a16="http://schemas.microsoft.com/office/drawing/2014/main" id="{E143D2FA-981A-9A75-C602-0B2D207CA0F1}"/>
              </a:ext>
            </a:extLst>
          </p:cNvPr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6">
            <a:extLst>
              <a:ext uri="{FF2B5EF4-FFF2-40B4-BE49-F238E27FC236}">
                <a16:creationId xmlns:a16="http://schemas.microsoft.com/office/drawing/2014/main" id="{50AA2BB0-C206-E1D0-22BB-E1D1B59683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87B191-17F7-68ED-DFB3-C3ED29E9AE7E}"/>
              </a:ext>
            </a:extLst>
          </p:cNvPr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Overview.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84C18B-9507-0E9C-C945-BD46FD5E90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B3B43EC4-E910-1EEC-B444-074D660F195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1325563"/>
          </a:xfrm>
          <a:prstGeom prst="flowChartAlternateProcess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>
              <a:spcAft>
                <a:spcPts val="0"/>
              </a:spcAft>
            </a:pPr>
            <a:r>
              <a:rPr lang="en-US" b="1" dirty="0"/>
              <a:t>Course Overview</a:t>
            </a:r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FE33C79-8483-1EC6-12E3-15C07501CEB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pic>
        <p:nvPicPr>
          <p:cNvPr id="13" name="Graphic 28">
            <a:extLst>
              <a:ext uri="{FF2B5EF4-FFF2-40B4-BE49-F238E27FC236}">
                <a16:creationId xmlns:a16="http://schemas.microsoft.com/office/drawing/2014/main" id="{674D5BE9-6100-55D9-AF25-DF28FE4296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19846" y="6529104"/>
            <a:ext cx="1879649" cy="309233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CA54D99-6242-AE38-225C-A789B99D2287}"/>
              </a:ext>
            </a:extLst>
          </p:cNvPr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E911AD0-24A0-F7E1-D828-51C70B23FD0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E578566-F29E-40C8-791D-E0F6CA6EE9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0400" y="1236749"/>
            <a:ext cx="4700588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59CC0AA3-3814-E550-BFC5-EEB6AF67AD4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DAF8354-769F-6EE0-B825-A8EA09B2EB1A}"/>
              </a:ext>
            </a:extLst>
          </p:cNvPr>
          <p:cNvSpPr/>
          <p:nvPr/>
        </p:nvSpPr>
        <p:spPr>
          <a:xfrm>
            <a:off x="-136533" y="22860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59D532C-12AC-E41A-1B44-63AD55C1E2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5FC1750-13A9-B198-BACC-0C9F41D3BE4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I am?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7F29AD8-4904-6343-6D37-2E5A8E6A5FC3}"/>
              </a:ext>
            </a:extLst>
          </p:cNvPr>
          <p:cNvSpPr txBox="1"/>
          <p:nvPr/>
        </p:nvSpPr>
        <p:spPr>
          <a:xfrm>
            <a:off x="698572" y="1389219"/>
            <a:ext cx="9664628" cy="409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Dr. Israa Lewaa</a:t>
            </a:r>
          </a:p>
          <a:p>
            <a:pPr marL="800100" marR="0" lvl="1" indent="-34290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Lecturer in Statistics and Mathematics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Ph.D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Thesis: “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Statistical data integration Using A latent Class Model”.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7E4B02-495C-3504-4F4F-9DCC4A5A0A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35" y="5733419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76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65"/>
    </mc:Choice>
    <mc:Fallback xmlns="">
      <p:transition spd="slow" advTm="4526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>
              <a:solidFill>
                <a:srgbClr val="00206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2060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rgbClr val="002060"/>
                </a:solidFill>
              </a:rPr>
              <a:t>By email at israa@esu.ac.ae</a:t>
            </a:r>
            <a:br>
              <a:rPr lang="en-US" sz="2000" dirty="0">
                <a:solidFill>
                  <a:srgbClr val="002060"/>
                </a:solidFill>
              </a:rPr>
            </a:br>
            <a:r>
              <a:rPr lang="en-US" sz="2000" dirty="0">
                <a:solidFill>
                  <a:srgbClr val="002060"/>
                </a:solidFill>
              </a:rPr>
              <a:t>( please include “Mathematics” in subject line)</a:t>
            </a:r>
          </a:p>
          <a:p>
            <a:pPr marL="914400" lvl="2" indent="0">
              <a:defRPr/>
            </a:pPr>
            <a:endParaRPr lang="en-US" sz="2000" dirty="0">
              <a:solidFill>
                <a:srgbClr val="00206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206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rgbClr val="002060"/>
                </a:solidFill>
              </a:rPr>
              <a:t> Discussion </a:t>
            </a:r>
            <a:r>
              <a:rPr lang="en-US" sz="2000" dirty="0"/>
              <a:t>Time (Tuesday at 6:30 PM) every week</a:t>
            </a:r>
          </a:p>
          <a:p>
            <a:pPr marL="914400" lvl="2" indent="0">
              <a:defRPr/>
            </a:pPr>
            <a:r>
              <a:rPr lang="en-US" sz="2000" dirty="0"/>
              <a:t>Discussion Time (Tuesday at 6:30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https://scholar.google.com.my/citations?user=3rS1w7UAAAAJ&amp;hl=en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https://orcid.org/0000-0002-3471-9609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https://www.scopus.com/authid/detail.uri?authorId=57222739185 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83AE372-0816-272B-AC35-064EF84BCB2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I am?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94B0A87-585E-FF38-EAF9-3EF2BAE640F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4" name="Rectangle: Rounded Corners 22">
            <a:extLst>
              <a:ext uri="{FF2B5EF4-FFF2-40B4-BE49-F238E27FC236}">
                <a16:creationId xmlns:a16="http://schemas.microsoft.com/office/drawing/2014/main" id="{982FB48C-B580-D491-9EC5-7DAE869AE4BF}"/>
              </a:ext>
            </a:extLst>
          </p:cNvPr>
          <p:cNvSpPr/>
          <p:nvPr/>
        </p:nvSpPr>
        <p:spPr>
          <a:xfrm>
            <a:off x="12055467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2">
            <a:extLst>
              <a:ext uri="{FF2B5EF4-FFF2-40B4-BE49-F238E27FC236}">
                <a16:creationId xmlns:a16="http://schemas.microsoft.com/office/drawing/2014/main" id="{B272ECEC-CA56-7AE5-5986-0F60602EB16B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83F1A0-60FC-CBEE-D8AD-76DE284F8D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85"/>
    </mc:Choice>
    <mc:Fallback xmlns="">
      <p:transition spd="slow" advTm="11478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81220-E3FB-8432-872D-A1FCF175E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C2DF391-9EC3-F1EB-1263-72DEFE7D8DE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E02AD14F-8F19-C452-E62C-36B394B8490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0F9B820-ABB9-CFB1-C5FF-AD103F6D7F99}"/>
              </a:ext>
            </a:extLst>
          </p:cNvPr>
          <p:cNvSpPr/>
          <p:nvPr/>
        </p:nvSpPr>
        <p:spPr>
          <a:xfrm>
            <a:off x="-136533" y="21336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BE422A2-91AD-F82B-9A40-97EE2A6BEE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548D7BA-162E-0592-8FEA-7E7F245695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21"/>
    </mc:Choice>
    <mc:Fallback xmlns="">
      <p:transition spd="slow" advTm="3442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47800" y="1360335"/>
            <a:ext cx="9936163" cy="48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Function,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Continuity and limits,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 Derivatives,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Integration,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Calculus by  Python,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2A5AC9B-60E9-6C82-6215-CBD0D885193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CE470DF-4D47-FAE0-1CAD-E766B274B4B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E77F91C-D92F-055D-5ED1-FA17427960AB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70C5874-E6C1-E98C-635B-E2487BED8F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49129D3-585E-C719-46E7-664DCE732B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65"/>
    </mc:Choice>
    <mc:Fallback xmlns="">
      <p:transition spd="slow" advTm="13396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56353" y="1369463"/>
            <a:ext cx="8059610" cy="475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Credit Hours</a:t>
            </a:r>
            <a:r>
              <a:rPr lang="en-US" sz="2000" dirty="0">
                <a:solidFill>
                  <a:srgbClr val="002060"/>
                </a:solidFill>
              </a:rPr>
              <a:t>: </a:t>
            </a:r>
            <a:endParaRPr lang="ar-YE" sz="2000" dirty="0">
              <a:solidFill>
                <a:srgbClr val="002060"/>
              </a:solidFill>
            </a:endParaRPr>
          </a:p>
          <a:p>
            <a:endParaRPr lang="ar-YE" sz="1600" dirty="0">
              <a:solidFill>
                <a:srgbClr val="002060"/>
              </a:solidFill>
            </a:endParaRPr>
          </a:p>
          <a:p>
            <a:pPr marL="446088" indent="-446088"/>
            <a:r>
              <a:rPr lang="en-US" sz="2000" dirty="0">
                <a:solidFill>
                  <a:srgbClr val="002060"/>
                </a:solidFill>
              </a:rPr>
              <a:t>3 credit hours.  </a:t>
            </a:r>
            <a:endParaRPr lang="en-US" sz="1600" dirty="0">
              <a:solidFill>
                <a:srgbClr val="002060"/>
              </a:solidFill>
            </a:endParaRPr>
          </a:p>
          <a:p>
            <a:pPr lvl="1">
              <a:defRPr/>
            </a:pPr>
            <a:endParaRPr lang="ar-YE" sz="2000" dirty="0">
              <a:solidFill>
                <a:srgbClr val="00206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Required Textbook: </a:t>
            </a:r>
            <a:endParaRPr lang="ar-YE" sz="2000" b="1" i="1" dirty="0">
              <a:solidFill>
                <a:srgbClr val="002060"/>
              </a:solidFill>
            </a:endParaRPr>
          </a:p>
          <a:p>
            <a:pPr marL="79311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Introductory Mathematical Analysis/ Ernest </a:t>
            </a:r>
            <a:r>
              <a:rPr lang="en-US" sz="1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Haeussler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Richard Paul and Richard Wood.</a:t>
            </a:r>
            <a:endParaRPr lang="en-US" sz="1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576263" indent="-65088" algn="l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Doing Math with Python: Use Programming to Explore Algebra, Statistics, Calculus, and More!/ Amit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Saha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Essential References:</a:t>
            </a:r>
          </a:p>
          <a:p>
            <a:pPr algn="l" rtl="0"/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Mathematics and Its Logics/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Geoffrey Hellman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 University of Minnesota</a:t>
            </a:r>
          </a:p>
          <a:p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Calculus, 6th-edition/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james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stewart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002060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00206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6EDC1EB-811A-3892-E787-1C0E6D7F7E2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</a:rPr>
              <a:t>Learning Resources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4155A07-9CC4-D07A-BF5C-E534CBC96A5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CC4EC4A-32B9-D70D-AE31-4426287108DB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5B4518F-63F3-E14A-F86B-2EF3FB1A2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4FC50BF-66C5-E7B1-9B0C-A535C3C651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26"/>
    </mc:Choice>
    <mc:Fallback xmlns="">
      <p:transition spd="slow" advTm="1038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47800" y="1593267"/>
            <a:ext cx="9936480" cy="453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342900" lvl="1" indent="288925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rgbClr val="212529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Understand different types of functions and how to graph it ,</a:t>
            </a:r>
            <a:endParaRPr lang="en-U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Compute limits, derivatives, and definite &amp; indefinite integrals of algebraic, logarithmic and exponential functions,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Analyze functions and their graphs as informed by limits and derivatives, and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Solve applied problems using differentiation and integration.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Determine the continuity and differentiability of a function at a point and on a set;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the derivative of a function to determine the properties of the graph of the function and use the graph of a function to estimate its derivative;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appropriate modern technology to explore calculus concepts.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D2F614B-F731-CD6E-C925-A2244EA23D9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A073F40-66A2-CF75-3D2D-F7EFB38912B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BF15B17-CEC9-9950-6C25-010E8D4B7890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AECD1C3-DD91-9708-F55C-29C664519A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ABE412D-F51F-4C88-2314-959DC0B5E6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70"/>
    </mc:Choice>
    <mc:Fallback xmlns="">
      <p:transition spd="slow" advTm="8987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AC48D2A-DA45-AB64-EF2C-ADD470B78F5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CA45139-3AA1-9673-8541-E347DCD9F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1783668"/>
            <a:ext cx="8435802" cy="3848615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9726638-1099-EC40-7C89-77C760D924A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6C8DC481-CFB9-F65F-16A4-BEF15B3911FD}"/>
              </a:ext>
            </a:extLst>
          </p:cNvPr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732E9BA-BF34-A854-7423-75592FC776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82307C-9F67-9082-566B-E60E73757C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92"/>
    </mc:Choice>
    <mc:Fallback xmlns="">
      <p:transition spd="slow" advTm="11959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A127C9F-3E6F-9114-3375-9B966F6CE916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A6BD14-F891-DE14-785E-5EBCE612FF6B}"/>
              </a:ext>
            </a:extLst>
          </p:cNvPr>
          <p:cNvSpPr>
            <a:spLocks noGrp="1" noChangeArrowheads="1"/>
          </p:cNvSpPr>
          <p:nvPr/>
        </p:nvSpPr>
        <p:spPr>
          <a:xfrm>
            <a:off x="4613370" y="1828800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5440042-73DD-4BA3-17F5-46ED7BF4B15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E333931-70BC-78CD-FAB3-246FA7D89040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20792A7-618E-27B6-48AD-7223C8D5F3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CE53282-675D-903F-D7B8-A47803B16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01"/>
    </mc:Choice>
    <mc:Fallback xmlns="">
      <p:transition spd="slow" advTm="2490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اللغة الإنجليزية </a:t>
            </a:r>
            <a:br>
              <a:rPr lang="ar-SA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ترجمة للسؤال.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DE30D8-090A-4588-1218-217DBA214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326" y="1009995"/>
            <a:ext cx="5609474" cy="480812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6F858F6-5A6D-3D92-BF1E-84F3AF86C667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FA322245-7169-79DB-425D-1BFAFE9688E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1056297-B145-02DF-9954-B8603B7DEBEA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8B54403-8871-F0A8-5C50-9CEB2A3827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82E5566-19A3-2890-1C0E-66F5E21B2E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50"/>
    </mc:Choice>
    <mc:Fallback xmlns="">
      <p:transition spd="slow" advTm="5785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93BF39B-47F3-3646-935E-E05EF84C6B2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085743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809EC1F-5321-93B0-7F08-E10FFE3AD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683" y="1226492"/>
            <a:ext cx="7760320" cy="4531403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7C7CE7F-0B5C-8DAE-38D8-4C360397F29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E9357D6F-C38A-05D4-9411-6F376F17D33D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A8B25F-0C69-7F53-CAAE-6CCBD15DE7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7CBF0F-3184-3512-6AD5-23351488FA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0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00"/>
    </mc:Choice>
    <mc:Fallback xmlns="">
      <p:transition spd="slow" advTm="578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ar-YE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DAB541-6F57-D5DF-B46D-F58CA77A8EE2}"/>
              </a:ext>
            </a:extLst>
          </p:cNvPr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/>
              <a:t>حلقة النقاش يوم الأحد من كل أسبوع من الساعة 6:00 إلى الساعة 7:00 </a:t>
            </a:r>
            <a:endParaRPr lang="en-US" sz="4000" b="1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792A7EF-62BE-0603-3AA3-E6F9B64BE73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B9FC5D08-96FF-A305-5E60-8A69DA0F5A5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662A478F-0FCF-5777-2F1F-21E5273D26F4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AA48F7-CC3E-B643-D8DB-699D42CA74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E5BF84-66EB-FC0D-E736-89C9E0C45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54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837"/>
    </mc:Choice>
    <mc:Fallback xmlns="">
      <p:transition spd="slow" advTm="59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14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 advTm="21726">
    <p:push dir="u"/>
  </p:transition>
</p:sld>
</file>

<file path=ppt/theme/theme1.xml><?xml version="1.0" encoding="utf-8"?>
<a:theme xmlns:a="http://schemas.openxmlformats.org/drawingml/2006/main" name="Facet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5700</TotalTime>
  <Words>566</Words>
  <Application>Microsoft Office PowerPoint</Application>
  <PresentationFormat>Widescreen</PresentationFormat>
  <Paragraphs>108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Aardvark Cafe</vt:lpstr>
      <vt:lpstr>Arial</vt:lpstr>
      <vt:lpstr>Calibri</vt:lpstr>
      <vt:lpstr>Constantia</vt:lpstr>
      <vt:lpstr>Open Sans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Israa.Lewaa</cp:lastModifiedBy>
  <cp:revision>178</cp:revision>
  <dcterms:created xsi:type="dcterms:W3CDTF">2012-10-04T04:34:07Z</dcterms:created>
  <dcterms:modified xsi:type="dcterms:W3CDTF">2023-05-30T14:36:13Z</dcterms:modified>
</cp:coreProperties>
</file>