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313" r:id="rId7"/>
    <p:sldId id="562" r:id="rId8"/>
    <p:sldId id="306" r:id="rId9"/>
    <p:sldId id="558" r:id="rId10"/>
    <p:sldId id="703" r:id="rId11"/>
    <p:sldId id="724" r:id="rId12"/>
    <p:sldId id="734" r:id="rId13"/>
    <p:sldId id="722" r:id="rId14"/>
    <p:sldId id="723" r:id="rId15"/>
    <p:sldId id="702" r:id="rId16"/>
    <p:sldId id="749" r:id="rId17"/>
    <p:sldId id="701" r:id="rId18"/>
    <p:sldId id="736" r:id="rId19"/>
    <p:sldId id="737" r:id="rId20"/>
    <p:sldId id="738" r:id="rId21"/>
    <p:sldId id="739" r:id="rId22"/>
    <p:sldId id="740" r:id="rId23"/>
    <p:sldId id="742" r:id="rId24"/>
    <p:sldId id="743" r:id="rId25"/>
    <p:sldId id="744" r:id="rId26"/>
    <p:sldId id="745" r:id="rId27"/>
    <p:sldId id="746" r:id="rId28"/>
    <p:sldId id="747" r:id="rId29"/>
    <p:sldId id="748" r:id="rId30"/>
    <p:sldId id="539" r:id="rId31"/>
    <p:sldId id="750" r:id="rId32"/>
    <p:sldId id="751" r:id="rId33"/>
    <p:sldId id="759" r:id="rId34"/>
    <p:sldId id="752" r:id="rId35"/>
    <p:sldId id="753" r:id="rId36"/>
    <p:sldId id="754" r:id="rId37"/>
    <p:sldId id="760" r:id="rId38"/>
    <p:sldId id="761" r:id="rId39"/>
    <p:sldId id="762" r:id="rId40"/>
    <p:sldId id="755" r:id="rId41"/>
    <p:sldId id="763" r:id="rId42"/>
    <p:sldId id="764" r:id="rId43"/>
    <p:sldId id="765" r:id="rId44"/>
    <p:sldId id="757" r:id="rId45"/>
    <p:sldId id="766" r:id="rId46"/>
    <p:sldId id="758" r:id="rId47"/>
    <p:sldId id="767" r:id="rId48"/>
    <p:sldId id="768" r:id="rId49"/>
    <p:sldId id="769" r:id="rId50"/>
    <p:sldId id="770" r:id="rId51"/>
    <p:sldId id="771" r:id="rId52"/>
    <p:sldId id="551" r:id="rId53"/>
    <p:sldId id="529"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62"/>
            <p14:sldId id="306"/>
            <p14:sldId id="558"/>
            <p14:sldId id="703"/>
            <p14:sldId id="724"/>
            <p14:sldId id="734"/>
            <p14:sldId id="722"/>
            <p14:sldId id="723"/>
            <p14:sldId id="702"/>
            <p14:sldId id="749"/>
            <p14:sldId id="701"/>
            <p14:sldId id="736"/>
            <p14:sldId id="737"/>
            <p14:sldId id="738"/>
            <p14:sldId id="739"/>
            <p14:sldId id="740"/>
            <p14:sldId id="742"/>
            <p14:sldId id="743"/>
            <p14:sldId id="744"/>
            <p14:sldId id="745"/>
            <p14:sldId id="746"/>
            <p14:sldId id="747"/>
            <p14:sldId id="748"/>
            <p14:sldId id="539"/>
            <p14:sldId id="750"/>
            <p14:sldId id="751"/>
            <p14:sldId id="759"/>
            <p14:sldId id="752"/>
            <p14:sldId id="753"/>
            <p14:sldId id="754"/>
            <p14:sldId id="760"/>
            <p14:sldId id="761"/>
            <p14:sldId id="762"/>
            <p14:sldId id="755"/>
            <p14:sldId id="763"/>
            <p14:sldId id="764"/>
            <p14:sldId id="765"/>
            <p14:sldId id="757"/>
            <p14:sldId id="766"/>
            <p14:sldId id="758"/>
            <p14:sldId id="767"/>
            <p14:sldId id="768"/>
            <p14:sldId id="769"/>
            <p14:sldId id="770"/>
            <p14:sldId id="771"/>
            <p14:sldId id="551"/>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FFD200"/>
    <a:srgbClr val="2D3956"/>
    <a:srgbClr val="FFFFFF"/>
    <a:srgbClr val="00AEEF"/>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3" autoAdjust="0"/>
    <p:restoredTop sz="94660"/>
  </p:normalViewPr>
  <p:slideViewPr>
    <p:cSldViewPr snapToGrid="0">
      <p:cViewPr varScale="1">
        <p:scale>
          <a:sx n="60" d="100"/>
          <a:sy n="60" d="100"/>
        </p:scale>
        <p:origin x="796"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5C4EB-39E6-8A18-D46F-33DB64CF1D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75451F-8DC5-41B4-C731-760ABC88D6C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394ED0-133F-5EF8-2F7A-B2ED4889867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1F30AC4-ABBE-10D9-686F-2FF8489F3D2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77422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C6461D-CFA9-81F7-5A6D-60AA03D0BE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281E0C-3576-0C15-C3A2-88B15B285F1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4B68B78-F35A-9092-3766-01FF0BED6E7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33CE1CD-7A95-E598-6910-B5DFDF548B0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2440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BFC8A-3C9C-093B-B2A3-415253D85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8CD80F-38FE-A2C2-2A16-86EBD88D00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0EC18DE-9FBF-10EE-CE1C-7647BAF48BE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43EBBC-BF0D-FC6F-459A-486C6B88B9B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0411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26716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7593654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BD17B-3E37-CE34-F427-DB2252D60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21AB4-F048-091B-CBAC-B3EE79781D9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9D7F92-73F5-51CF-E457-5AE4255D64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4A0B9E-01FB-20DE-09C1-7612728BDC4B}"/>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19202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7.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20.jpeg"/><Relationship Id="rId2" Type="http://schemas.openxmlformats.org/officeDocument/2006/relationships/image" Target="../media/image16.png"/><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6.png"/><Relationship Id="rId9"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6.xml"/><Relationship Id="rId5" Type="http://schemas.openxmlformats.org/officeDocument/2006/relationships/image" Target="../media/image34.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7.jpe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5" Type="http://schemas.microsoft.com/office/2007/relationships/hdphoto" Target="../media/hdphoto1.wdp"/><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9.jp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0.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1.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2.jpe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3.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4.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6.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7.jpe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8.jpe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49.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50.jpe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51.jpeg"/></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png"/><Relationship Id="rId1" Type="http://schemas.openxmlformats.org/officeDocument/2006/relationships/slideLayout" Target="../slideLayouts/slideLayout16.xml"/><Relationship Id="rId4" Type="http://schemas.openxmlformats.org/officeDocument/2006/relationships/image" Target="../media/image54.png"/></Relationships>
</file>

<file path=ppt/slides/_rels/slide51.xml.rels><?xml version="1.0" encoding="UTF-8" standalone="yes"?>
<Relationships xmlns="http://schemas.openxmlformats.org/package/2006/relationships"><Relationship Id="rId3" Type="http://schemas.openxmlformats.org/officeDocument/2006/relationships/image" Target="../media/image56.svg"/><Relationship Id="rId2" Type="http://schemas.openxmlformats.org/officeDocument/2006/relationships/image" Target="../media/image55.jpeg"/><Relationship Id="rId1" Type="http://schemas.openxmlformats.org/officeDocument/2006/relationships/slideLayout" Target="../slideLayouts/slideLayout15.xml"/><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99820" y="3068637"/>
            <a:ext cx="6700163" cy="1323439"/>
          </a:xfrm>
          <a:prstGeom prst="rect">
            <a:avLst/>
          </a:prstGeom>
          <a:noFill/>
        </p:spPr>
        <p:txBody>
          <a:bodyPr wrap="square" rtlCol="0">
            <a:spAutoFit/>
          </a:bodyPr>
          <a:lstStyle/>
          <a:p>
            <a:pPr algn="ctr">
              <a:lnSpc>
                <a:spcPct val="150000"/>
              </a:lnSpc>
            </a:pPr>
            <a:r>
              <a:rPr lang="ar-EG" sz="2000" b="1" dirty="0">
                <a:solidFill>
                  <a:srgbClr val="002060"/>
                </a:solidFill>
                <a:latin typeface="Alexandria" charset="0"/>
                <a:cs typeface="Alexandria" charset="0"/>
              </a:rPr>
              <a:t>أ.م.د</a:t>
            </a:r>
            <a:r>
              <a:rPr lang="ar-EG" sz="2000" b="1" dirty="0">
                <a:solidFill>
                  <a:srgbClr val="002060"/>
                </a:solidFill>
                <a:latin typeface="Alexandria" charset="0"/>
                <a:cs typeface="+mj-cs"/>
              </a:rPr>
              <a:t>/ شيرين فاروق ربيع</a:t>
            </a:r>
          </a:p>
          <a:p>
            <a:pPr lvl="0" algn="ctr" rtl="1" fontAlgn="base">
              <a:lnSpc>
                <a:spcPct val="150000"/>
              </a:lnSpc>
              <a:defRPr/>
            </a:pPr>
            <a:r>
              <a:rPr lang="ar-EG" sz="2000" b="1" dirty="0">
                <a:solidFill>
                  <a:srgbClr val="002060"/>
                </a:solidFill>
                <a:latin typeface="Alexandria" charset="0"/>
                <a:cs typeface="+mj-cs"/>
              </a:rPr>
              <a:t>أستاذ مشارك بكلية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الإعلام والتسويق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Midocean</a:t>
            </a:r>
            <a:r>
              <a:rPr lang="en-US" sz="2000" b="1" dirty="0">
                <a:solidFill>
                  <a:srgbClr val="002060"/>
                </a:solidFill>
                <a:latin typeface="Times New Roman" panose="02020603050405020304" pitchFamily="18" charset="0"/>
                <a:cs typeface="+mj-cs"/>
              </a:rPr>
              <a:t>University</a:t>
            </a:r>
            <a:r>
              <a:rPr lang="ar-EG" sz="2000" b="1" dirty="0">
                <a:solidFill>
                  <a:srgbClr val="002060"/>
                </a:solidFill>
                <a:latin typeface="Times New Roman" panose="02020603050405020304" pitchFamily="18" charset="0"/>
                <a:cs typeface="+mj-cs"/>
              </a:rPr>
              <a:t>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 </a:t>
            </a:r>
            <a:r>
              <a:rPr kumimoji="0" lang="ar-EG" sz="2000" b="1" i="0" u="none" strike="noStrike" kern="1200" cap="none" spc="0" normalizeH="0" baseline="0" noProof="0" dirty="0">
                <a:ln>
                  <a:noFill/>
                </a:ln>
                <a:solidFill>
                  <a:srgbClr val="002060"/>
                </a:solidFill>
                <a:effectLst/>
                <a:uLnTx/>
                <a:uFillTx/>
                <a:latin typeface="Alexandria" charset="0"/>
                <a:ea typeface="+mn-ea"/>
                <a:cs typeface="+mj-cs"/>
              </a:rPr>
              <a:t>      </a:t>
            </a:r>
            <a:r>
              <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rPr>
              <a:t> </a:t>
            </a:r>
            <a:endPar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endParaRPr>
          </a:p>
          <a:p>
            <a:r>
              <a:rPr lang="ar-EG" sz="2000" b="1" dirty="0">
                <a:solidFill>
                  <a:srgbClr val="002060"/>
                </a:solidFill>
                <a:latin typeface="Alexandria" charset="0"/>
                <a:cs typeface="+mj-cs"/>
              </a:rPr>
              <a:t>  </a:t>
            </a:r>
            <a:endParaRPr lang="en-US" sz="20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019001" y="4839434"/>
            <a:ext cx="3074534" cy="101566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2000" b="1" dirty="0">
                <a:solidFill>
                  <a:schemeClr val="bg1"/>
                </a:solidFill>
                <a:latin typeface="Alexandria" charset="0"/>
                <a:cs typeface="+mj-cs"/>
              </a:rPr>
              <a:t>المحاضرة  الثانية  </a:t>
            </a:r>
          </a:p>
          <a:p>
            <a:pPr algn="ctr" rtl="1">
              <a:lnSpc>
                <a:spcPct val="150000"/>
              </a:lnSpc>
            </a:pPr>
            <a:r>
              <a:rPr lang="ar-EG"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MKT 123</a:t>
            </a:r>
            <a:endParaRPr lang="en-US" sz="2000" b="1" dirty="0">
              <a:solidFill>
                <a:schemeClr val="bg1"/>
              </a:solidFill>
              <a:latin typeface="Alexandria" charset="0"/>
            </a:endParaRPr>
          </a:p>
          <a:p>
            <a:pPr algn="ctr"/>
            <a:endParaRPr lang="en-US" sz="3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351" y="-154183"/>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325352" y="1478409"/>
            <a:ext cx="5216525" cy="1612301"/>
          </a:xfrm>
          <a:prstGeom prst="rect">
            <a:avLst/>
          </a:prstGeom>
          <a:noFill/>
        </p:spPr>
        <p:txBody>
          <a:bodyPr wrap="square" rtlCol="0">
            <a:spAutoFit/>
          </a:bodyPr>
          <a:lstStyle/>
          <a:p>
            <a:pPr algn="ctr">
              <a:lnSpc>
                <a:spcPct val="150000"/>
              </a:lnSpc>
            </a:pPr>
            <a:r>
              <a:rPr lang="ar-EG" sz="2800" b="1" dirty="0">
                <a:solidFill>
                  <a:srgbClr val="0070C0"/>
                </a:solidFill>
                <a:latin typeface="Alexandria" charset="0"/>
                <a:cs typeface="+mj-cs"/>
              </a:rPr>
              <a:t>مقرر الإعلان الرقمي</a:t>
            </a:r>
            <a:endParaRPr lang="en-US" sz="2800" b="1" dirty="0">
              <a:solidFill>
                <a:srgbClr val="0070C0"/>
              </a:solidFill>
              <a:latin typeface="Alexandria" charset="0"/>
              <a:cs typeface="+mj-cs"/>
            </a:endParaRPr>
          </a:p>
          <a:p>
            <a:pPr algn="ctr">
              <a:lnSpc>
                <a:spcPct val="150000"/>
              </a:lnSpc>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n-cs"/>
              </a:rPr>
              <a:t>Digital Advertising </a:t>
            </a:r>
          </a:p>
          <a:p>
            <a:pPr algn="ctr" rtl="1">
              <a:lnSpc>
                <a:spcPct val="150000"/>
              </a:lnSpc>
            </a:pPr>
            <a:r>
              <a:rPr kumimoji="0" lang="ar-SA" sz="2000" b="0"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lang="en-US" sz="2000" b="1" dirty="0">
              <a:solidFill>
                <a:srgbClr val="0070C0"/>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17328"/>
            <a:ext cx="12191999" cy="616646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97516" y="3169637"/>
            <a:ext cx="2218877" cy="461665"/>
          </a:xfrm>
          <a:prstGeom prst="rect">
            <a:avLst/>
          </a:prstGeom>
          <a:noFill/>
        </p:spPr>
        <p:txBody>
          <a:bodyPr wrap="square" rtlCol="0">
            <a:spAutoFit/>
          </a:bodyPr>
          <a:lstStyle/>
          <a:p>
            <a:pPr algn="ctr"/>
            <a:r>
              <a:rPr lang="ar-EG" sz="2400" b="1" dirty="0">
                <a:solidFill>
                  <a:srgbClr val="00B0F0"/>
                </a:solidFill>
                <a:latin typeface="Alexandria" charset="0"/>
                <a:cs typeface="+mj-cs"/>
              </a:rPr>
              <a:t> </a:t>
            </a:r>
            <a:r>
              <a:rPr lang="ar-EG" sz="2400" b="1" dirty="0">
                <a:solidFill>
                  <a:srgbClr val="0070C0"/>
                </a:solidFill>
                <a:latin typeface="Alexandria" charset="0"/>
                <a:cs typeface="+mj-cs"/>
              </a:rPr>
              <a:t>المحاضرة الثانية</a:t>
            </a:r>
          </a:p>
        </p:txBody>
      </p:sp>
      <p:sp>
        <p:nvSpPr>
          <p:cNvPr id="13" name="TextBox 12"/>
          <p:cNvSpPr txBox="1"/>
          <p:nvPr/>
        </p:nvSpPr>
        <p:spPr>
          <a:xfrm>
            <a:off x="-59992" y="6317173"/>
            <a:ext cx="4886463"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chemeClr val="accent2"/>
                </a:solidFill>
                <a:latin typeface="Times New Roman" panose="02020603050405020304" pitchFamily="18" charset="0"/>
                <a:cs typeface="Times New Roman" panose="02020603050405020304" pitchFamily="18" charset="0"/>
              </a:rPr>
              <a:t>Prepared by</a:t>
            </a:r>
            <a:r>
              <a:rPr lang="ar-EG" sz="2000" b="1" dirty="0">
                <a:solidFill>
                  <a:schemeClr val="accent2"/>
                </a:solidFill>
                <a:latin typeface="Times New Roman" panose="02020603050405020304" pitchFamily="18" charset="0"/>
                <a:cs typeface="Times New Roman" panose="02020603050405020304" pitchFamily="18" charset="0"/>
              </a:rPr>
              <a:t> </a:t>
            </a:r>
            <a:r>
              <a:rPr kumimoji="0" lang="en-US" sz="2000" b="1" i="0" u="none" strike="noStrike" kern="1200" cap="none" spc="0" normalizeH="0" baseline="0" noProof="0" dirty="0">
                <a:ln>
                  <a:noFill/>
                </a:ln>
                <a:solidFill>
                  <a:schemeClr val="accent2"/>
                </a:solidFill>
                <a:effectLst/>
                <a:uLnTx/>
                <a:uFillTx/>
                <a:latin typeface="Times New Roman" panose="02020603050405020304" pitchFamily="18" charset="0"/>
                <a:ea typeface="+mn-ea"/>
                <a:cs typeface="Times New Roman" panose="02020603050405020304" pitchFamily="18" charset="0"/>
              </a:rPr>
              <a:t>Dr. Shereen farouk</a:t>
            </a:r>
          </a:p>
          <a:p>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6848" y="-101601"/>
            <a:ext cx="2305141" cy="1076343"/>
          </a:xfrm>
          <a:prstGeom prst="rect">
            <a:avLst/>
          </a:prstGeom>
        </p:spPr>
      </p:pic>
      <p:sp>
        <p:nvSpPr>
          <p:cNvPr id="3" name="Rectangle: Rounded Corners 2">
            <a:extLst>
              <a:ext uri="{FF2B5EF4-FFF2-40B4-BE49-F238E27FC236}">
                <a16:creationId xmlns:a16="http://schemas.microsoft.com/office/drawing/2014/main" id="{D835C72E-8A2B-1A4B-FB7A-18D141972387}"/>
              </a:ext>
            </a:extLst>
          </p:cNvPr>
          <p:cNvSpPr/>
          <p:nvPr/>
        </p:nvSpPr>
        <p:spPr>
          <a:xfrm>
            <a:off x="5528930" y="3730524"/>
            <a:ext cx="3700129" cy="871869"/>
          </a:xfrm>
          <a:prstGeom prst="round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endParaRPr>
          </a:p>
        </p:txBody>
      </p:sp>
      <p:sp>
        <p:nvSpPr>
          <p:cNvPr id="8" name="Rectangle: Rounded Corners 7">
            <a:extLst>
              <a:ext uri="{FF2B5EF4-FFF2-40B4-BE49-F238E27FC236}">
                <a16:creationId xmlns:a16="http://schemas.microsoft.com/office/drawing/2014/main" id="{39DE094A-406B-0BCB-0E56-E0D7F8D46366}"/>
              </a:ext>
            </a:extLst>
          </p:cNvPr>
          <p:cNvSpPr/>
          <p:nvPr/>
        </p:nvSpPr>
        <p:spPr>
          <a:xfrm>
            <a:off x="4372361" y="3891769"/>
            <a:ext cx="7315199" cy="529167"/>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تحديد الجمهور المستهدف فى الحملات الإعلانية</a:t>
            </a:r>
            <a:endParaRPr lang="en-US" sz="2400" b="1"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6906" y="244803"/>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800" b="1" dirty="0">
                <a:solidFill>
                  <a:schemeClr val="bg1"/>
                </a:solidFill>
                <a:latin typeface="Alexandria" charset="0"/>
                <a:cs typeface="+mj-cs"/>
              </a:rPr>
              <a:t>تذكير بالمحاضرة الأولى</a:t>
            </a:r>
            <a:endParaRPr lang="ar-SA" sz="2800" b="1" dirty="0">
              <a:solidFill>
                <a:schemeClr val="bg1"/>
              </a:solidFill>
              <a:latin typeface="Alexandria" charset="0"/>
              <a:cs typeface="+mj-cs"/>
            </a:endParaRPr>
          </a:p>
        </p:txBody>
      </p:sp>
      <p:pic>
        <p:nvPicPr>
          <p:cNvPr id="11" name="Picture 10">
            <a:extLst>
              <a:ext uri="{FF2B5EF4-FFF2-40B4-BE49-F238E27FC236}">
                <a16:creationId xmlns:a16="http://schemas.microsoft.com/office/drawing/2014/main" id="{15161A53-1370-4B75-3EF8-F3C9E0287EC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097605" y="361480"/>
            <a:ext cx="1094395" cy="1076343"/>
          </a:xfrm>
          <a:prstGeom prst="rect">
            <a:avLst/>
          </a:prstGeom>
        </p:spPr>
      </p:pic>
      <p:sp>
        <p:nvSpPr>
          <p:cNvPr id="12" name="TextBox 8">
            <a:extLst>
              <a:ext uri="{FF2B5EF4-FFF2-40B4-BE49-F238E27FC236}">
                <a16:creationId xmlns:a16="http://schemas.microsoft.com/office/drawing/2014/main" id="{630FD27D-5586-B112-0802-2B95CF8F7D85}"/>
              </a:ext>
            </a:extLst>
          </p:cNvPr>
          <p:cNvSpPr txBox="1"/>
          <p:nvPr/>
        </p:nvSpPr>
        <p:spPr>
          <a:xfrm>
            <a:off x="4855444" y="1321146"/>
            <a:ext cx="7180612" cy="61407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just" rtl="1">
              <a:lnSpc>
                <a:spcPct val="200000"/>
              </a:lnSpc>
            </a:pPr>
            <a:r>
              <a:rPr lang="ar-SA" sz="2000" b="1" dirty="0">
                <a:solidFill>
                  <a:srgbClr val="C00000"/>
                </a:solidFill>
                <a:latin typeface="Alexandria" charset="0"/>
                <a:cs typeface="+mj-cs"/>
              </a:rPr>
              <a:t>في المحاضرة التعريفية، </a:t>
            </a:r>
            <a:r>
              <a:rPr lang="ar-EG" sz="2000" b="1" dirty="0">
                <a:solidFill>
                  <a:srgbClr val="C00000"/>
                </a:solidFill>
                <a:latin typeface="Alexandria" charset="0"/>
                <a:cs typeface="+mj-cs"/>
              </a:rPr>
              <a:t>تناولنا</a:t>
            </a:r>
            <a:r>
              <a:rPr lang="ar-SA" sz="2000" b="1" dirty="0">
                <a:solidFill>
                  <a:srgbClr val="C00000"/>
                </a:solidFill>
                <a:latin typeface="Alexandria" charset="0"/>
                <a:cs typeface="+mj-cs"/>
              </a:rPr>
              <a:t> النقاط التالية:</a:t>
            </a:r>
          </a:p>
        </p:txBody>
      </p:sp>
      <p:sp>
        <p:nvSpPr>
          <p:cNvPr id="13" name="Rectangle: Rounded Corners 12">
            <a:extLst>
              <a:ext uri="{FF2B5EF4-FFF2-40B4-BE49-F238E27FC236}">
                <a16:creationId xmlns:a16="http://schemas.microsoft.com/office/drawing/2014/main" id="{AE566D4B-19EE-D513-9687-C8F35E4F60BA}"/>
              </a:ext>
            </a:extLst>
          </p:cNvPr>
          <p:cNvSpPr/>
          <p:nvPr/>
        </p:nvSpPr>
        <p:spPr>
          <a:xfrm>
            <a:off x="547836" y="1437823"/>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cap="flat" cmpd="sng" algn="ctr">
            <a:no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ysClr val="window" lastClr="FFFFFF"/>
                </a:solidFill>
                <a:latin typeface="Calibri"/>
              </a:defRPr>
            </a:lvl1pPr>
            <a:lvl2pPr marL="457200" algn="l" defTabSz="914400" rtl="0" eaLnBrk="1" latinLnBrk="0" hangingPunct="1">
              <a:defRPr sz="1800" kern="1200">
                <a:solidFill>
                  <a:sysClr val="window" lastClr="FFFFFF"/>
                </a:solidFill>
                <a:latin typeface="Calibri"/>
              </a:defRPr>
            </a:lvl2pPr>
            <a:lvl3pPr marL="914400" algn="l" defTabSz="914400" rtl="0" eaLnBrk="1" latinLnBrk="0" hangingPunct="1">
              <a:defRPr sz="1800" kern="1200">
                <a:solidFill>
                  <a:sysClr val="window" lastClr="FFFFFF"/>
                </a:solidFill>
                <a:latin typeface="Calibri"/>
              </a:defRPr>
            </a:lvl3pPr>
            <a:lvl4pPr marL="1371600" algn="l" defTabSz="914400" rtl="0" eaLnBrk="1" latinLnBrk="0" hangingPunct="1">
              <a:defRPr sz="1800" kern="1200">
                <a:solidFill>
                  <a:sysClr val="window" lastClr="FFFFFF"/>
                </a:solidFill>
                <a:latin typeface="Calibri"/>
              </a:defRPr>
            </a:lvl4pPr>
            <a:lvl5pPr marL="1828800" algn="l" defTabSz="914400" rtl="0" eaLnBrk="1" latinLnBrk="0" hangingPunct="1">
              <a:defRPr sz="1800" kern="1200">
                <a:solidFill>
                  <a:sysClr val="window" lastClr="FFFFFF"/>
                </a:solidFill>
                <a:latin typeface="Calibri"/>
              </a:defRPr>
            </a:lvl5pPr>
            <a:lvl6pPr marL="2286000" algn="l" defTabSz="914400" rtl="0" eaLnBrk="1" latinLnBrk="0" hangingPunct="1">
              <a:defRPr sz="1800" kern="1200">
                <a:solidFill>
                  <a:sysClr val="window" lastClr="FFFFFF"/>
                </a:solidFill>
                <a:latin typeface="Calibri"/>
              </a:defRPr>
            </a:lvl6pPr>
            <a:lvl7pPr marL="2743200" algn="l" defTabSz="914400" rtl="0" eaLnBrk="1" latinLnBrk="0" hangingPunct="1">
              <a:defRPr sz="1800" kern="1200">
                <a:solidFill>
                  <a:sysClr val="window" lastClr="FFFFFF"/>
                </a:solidFill>
                <a:latin typeface="Calibri"/>
              </a:defRPr>
            </a:lvl7pPr>
            <a:lvl8pPr marL="3200400" algn="l" defTabSz="914400" rtl="0" eaLnBrk="1" latinLnBrk="0" hangingPunct="1">
              <a:defRPr sz="1800" kern="1200">
                <a:solidFill>
                  <a:sysClr val="window" lastClr="FFFFFF"/>
                </a:solidFill>
                <a:latin typeface="Calibri"/>
              </a:defRPr>
            </a:lvl8pPr>
            <a:lvl9pPr marL="3657600" algn="l" defTabSz="914400" rtl="0" eaLnBrk="1" latinLnBrk="0" hangingPunct="1">
              <a:defRPr sz="1800" kern="1200">
                <a:solidFill>
                  <a:sysClr val="window" lastClr="FFFFFF"/>
                </a:solidFill>
                <a:latin typeface="Calibri"/>
              </a:defRPr>
            </a:lvl9pPr>
          </a:lstStyle>
          <a:p>
            <a:pPr algn="ctr"/>
            <a:endParaRPr lang="en-US" dirty="0"/>
          </a:p>
        </p:txBody>
      </p:sp>
      <p:pic>
        <p:nvPicPr>
          <p:cNvPr id="14" name="Picture 13" descr="Midocean 02-03">
            <a:extLst>
              <a:ext uri="{FF2B5EF4-FFF2-40B4-BE49-F238E27FC236}">
                <a16:creationId xmlns:a16="http://schemas.microsoft.com/office/drawing/2014/main" id="{C3D48E3A-1EF1-BEC5-D3A3-7202E663C425}"/>
              </a:ext>
            </a:extLst>
          </p:cNvPr>
          <p:cNvPicPr>
            <a:picLocks noChangeAspect="1"/>
          </p:cNvPicPr>
          <p:nvPr/>
        </p:nvPicPr>
        <p:blipFill>
          <a:blip r:embed="rId5"/>
          <a:stretch>
            <a:fillRect/>
          </a:stretch>
        </p:blipFill>
        <p:spPr>
          <a:xfrm>
            <a:off x="908367" y="1156971"/>
            <a:ext cx="3410425" cy="2272029"/>
          </a:xfrm>
          <a:prstGeom prst="rect">
            <a:avLst/>
          </a:prstGeom>
        </p:spPr>
      </p:pic>
      <p:sp>
        <p:nvSpPr>
          <p:cNvPr id="15" name="TextBox 7">
            <a:extLst>
              <a:ext uri="{FF2B5EF4-FFF2-40B4-BE49-F238E27FC236}">
                <a16:creationId xmlns:a16="http://schemas.microsoft.com/office/drawing/2014/main" id="{D74C1125-B7B0-FD9F-3E4F-4E566D21880B}"/>
              </a:ext>
            </a:extLst>
          </p:cNvPr>
          <p:cNvSpPr txBox="1"/>
          <p:nvPr/>
        </p:nvSpPr>
        <p:spPr>
          <a:xfrm>
            <a:off x="1514237" y="3361011"/>
            <a:ext cx="1811713"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كلية الإعلام والتسويق</a:t>
            </a:r>
            <a:endParaRPr lang="en-US" b="1" dirty="0">
              <a:solidFill>
                <a:sysClr val="window" lastClr="FFFFFF"/>
              </a:solidFill>
              <a:latin typeface="Alexandria" charset="0"/>
              <a:cs typeface="+mj-cs"/>
            </a:endParaRPr>
          </a:p>
        </p:txBody>
      </p:sp>
      <p:sp>
        <p:nvSpPr>
          <p:cNvPr id="16" name="TextBox 1">
            <a:extLst>
              <a:ext uri="{FF2B5EF4-FFF2-40B4-BE49-F238E27FC236}">
                <a16:creationId xmlns:a16="http://schemas.microsoft.com/office/drawing/2014/main" id="{6BECAFFD-2D46-FE4E-06A5-B6AF9C30870C}"/>
              </a:ext>
            </a:extLst>
          </p:cNvPr>
          <p:cNvSpPr txBox="1"/>
          <p:nvPr/>
        </p:nvSpPr>
        <p:spPr>
          <a:xfrm>
            <a:off x="1001673" y="3931359"/>
            <a:ext cx="2850460"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برنامج بكالو</a:t>
            </a:r>
            <a:r>
              <a:rPr lang="ar-EG" b="1" dirty="0">
                <a:solidFill>
                  <a:sysClr val="window" lastClr="FFFFFF"/>
                </a:solidFill>
                <a:latin typeface="Alexandria" charset="0"/>
                <a:cs typeface="+mj-cs"/>
              </a:rPr>
              <a:t>ريو</a:t>
            </a:r>
            <a:r>
              <a:rPr lang="ar-SA" b="1" dirty="0">
                <a:solidFill>
                  <a:sysClr val="window" lastClr="FFFFFF"/>
                </a:solidFill>
                <a:latin typeface="Alexandria" charset="0"/>
                <a:cs typeface="+mj-cs"/>
              </a:rPr>
              <a:t>س </a:t>
            </a:r>
            <a:r>
              <a:rPr lang="ar-EG" b="1" dirty="0">
                <a:solidFill>
                  <a:sysClr val="window" lastClr="FFFFFF"/>
                </a:solidFill>
                <a:latin typeface="Alexandria" charset="0"/>
                <a:cs typeface="+mj-cs"/>
              </a:rPr>
              <a:t> التسويق </a:t>
            </a:r>
            <a:r>
              <a:rPr lang="ar-SA" b="1" dirty="0">
                <a:solidFill>
                  <a:sysClr val="window" lastClr="FFFFFF"/>
                </a:solidFill>
                <a:latin typeface="Alexandria" charset="0"/>
                <a:cs typeface="+mj-cs"/>
              </a:rPr>
              <a:t>الرقمي</a:t>
            </a:r>
            <a:endParaRPr lang="en-US" b="1" dirty="0">
              <a:solidFill>
                <a:sysClr val="window" lastClr="FFFFFF"/>
              </a:solidFill>
              <a:latin typeface="Alexandria" charset="0"/>
              <a:cs typeface="+mj-cs"/>
            </a:endParaRPr>
          </a:p>
        </p:txBody>
      </p:sp>
      <p:sp>
        <p:nvSpPr>
          <p:cNvPr id="17" name="TextBox 4">
            <a:extLst>
              <a:ext uri="{FF2B5EF4-FFF2-40B4-BE49-F238E27FC236}">
                <a16:creationId xmlns:a16="http://schemas.microsoft.com/office/drawing/2014/main" id="{7FA01943-05EF-1817-C0E4-A54CA6284D19}"/>
              </a:ext>
            </a:extLst>
          </p:cNvPr>
          <p:cNvSpPr txBox="1"/>
          <p:nvPr/>
        </p:nvSpPr>
        <p:spPr>
          <a:xfrm>
            <a:off x="1387728" y="4603691"/>
            <a:ext cx="2114682"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كود المقرر</a:t>
            </a:r>
            <a:r>
              <a:rPr lang="en-US" b="1" dirty="0">
                <a:solidFill>
                  <a:sysClr val="window" lastClr="FFFFFF"/>
                </a:solidFill>
                <a:latin typeface="Times New Roman" panose="02020603050405020304" pitchFamily="18" charset="0"/>
                <a:cs typeface="+mj-cs"/>
              </a:rPr>
              <a:t> 123</a:t>
            </a:r>
            <a:r>
              <a:rPr lang="en-US" b="1" dirty="0">
                <a:solidFill>
                  <a:sysClr val="window" lastClr="FFFFFF"/>
                </a:solidFill>
                <a:latin typeface="Alexandria" charset="0"/>
                <a:cs typeface="+mj-cs"/>
              </a:rPr>
              <a:t> </a:t>
            </a:r>
            <a:r>
              <a:rPr lang="ar-EG" sz="100" b="1" dirty="0">
                <a:solidFill>
                  <a:sysClr val="window" lastClr="FFFFFF"/>
                </a:solidFill>
                <a:latin typeface="Alexandria" charset="0"/>
                <a:cs typeface="+mj-cs"/>
              </a:rPr>
              <a:t> </a:t>
            </a:r>
            <a:r>
              <a:rPr lang="en-US" b="1" dirty="0">
                <a:solidFill>
                  <a:sysClr val="window" lastClr="FFFFFF"/>
                </a:solidFill>
                <a:latin typeface="Times New Roman" panose="02020603050405020304" pitchFamily="18" charset="0"/>
                <a:cs typeface="+mj-cs"/>
              </a:rPr>
              <a:t>MKT</a:t>
            </a:r>
            <a:r>
              <a:rPr lang="en-US" b="1" dirty="0">
                <a:solidFill>
                  <a:sysClr val="window" lastClr="FFFFFF"/>
                </a:solidFill>
                <a:latin typeface="Alexandria" charset="0"/>
                <a:cs typeface="+mj-cs"/>
              </a:rPr>
              <a:t> </a:t>
            </a:r>
          </a:p>
        </p:txBody>
      </p:sp>
      <p:sp>
        <p:nvSpPr>
          <p:cNvPr id="4" name="TextBox 3">
            <a:extLst>
              <a:ext uri="{FF2B5EF4-FFF2-40B4-BE49-F238E27FC236}">
                <a16:creationId xmlns:a16="http://schemas.microsoft.com/office/drawing/2014/main" id="{097AB8EE-B927-0113-AAF4-A50AB22DCA04}"/>
              </a:ext>
            </a:extLst>
          </p:cNvPr>
          <p:cNvSpPr txBox="1"/>
          <p:nvPr/>
        </p:nvSpPr>
        <p:spPr>
          <a:xfrm>
            <a:off x="4912242" y="2027455"/>
            <a:ext cx="7027301" cy="4447371"/>
          </a:xfrm>
          <a:prstGeom prst="rect">
            <a:avLst/>
          </a:prstGeom>
          <a:noFill/>
        </p:spPr>
        <p:txBody>
          <a:bodyPr wrap="square">
            <a:spAutoFit/>
          </a:bodyPr>
          <a:lstStyle/>
          <a:p>
            <a:pPr marL="342900" marR="0" indent="-342900" algn="just" rtl="1">
              <a:spcAft>
                <a:spcPts val="2250"/>
              </a:spcAft>
              <a:buFont typeface="Wingdings" panose="05000000000000000000" pitchFamily="2" charset="2"/>
              <a:buChar char="§"/>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مفهوم الإعلان الرقمي.</a:t>
            </a:r>
          </a:p>
          <a:p>
            <a:pPr marL="342900" marR="0" indent="-342900" algn="just" rtl="1">
              <a:spcAft>
                <a:spcPts val="2250"/>
              </a:spcAft>
              <a:buFont typeface="Wingdings" panose="05000000000000000000" pitchFamily="2" charset="2"/>
              <a:buChar char="§"/>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لماذا ظهر الإعلان الرقمي.</a:t>
            </a:r>
          </a:p>
          <a:p>
            <a:pPr marL="342900" marR="0" indent="-342900" algn="just" rtl="1">
              <a:spcAft>
                <a:spcPts val="2250"/>
              </a:spcAft>
              <a:buFont typeface="Wingdings" panose="05000000000000000000" pitchFamily="2" charset="2"/>
              <a:buChar char="§"/>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أمثلة تطبيقية على الإعلان الرقمي</a:t>
            </a:r>
          </a:p>
          <a:p>
            <a:pPr marL="342900" marR="0" indent="-342900" algn="just" rtl="1">
              <a:spcAft>
                <a:spcPts val="2250"/>
              </a:spcAft>
              <a:buFont typeface="Wingdings" panose="05000000000000000000" pitchFamily="2" charset="2"/>
              <a:buChar char="§"/>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أهداف الإعلان الرقمي.</a:t>
            </a:r>
          </a:p>
          <a:p>
            <a:pPr marL="342900" marR="0" indent="-342900" algn="just" rtl="1">
              <a:spcAft>
                <a:spcPts val="2250"/>
              </a:spcAft>
              <a:buFont typeface="Wingdings" panose="05000000000000000000" pitchFamily="2" charset="2"/>
              <a:buChar char="§"/>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أهم خصائص ومميزات الإعلان الرقمي.</a:t>
            </a:r>
          </a:p>
          <a:p>
            <a:pPr marL="342900" marR="0" indent="-342900" algn="just" rtl="1">
              <a:spcAft>
                <a:spcPts val="2250"/>
              </a:spcAft>
              <a:buFont typeface="Wingdings" panose="05000000000000000000" pitchFamily="2" charset="2"/>
              <a:buChar char="§"/>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أبرز أنواع الإعلانات الرقمية وأشكالها واتجاهاتها الحديثة .</a:t>
            </a:r>
          </a:p>
          <a:p>
            <a:pPr marL="342900" marR="0" indent="-342900" algn="just" rtl="1">
              <a:spcAft>
                <a:spcPts val="2250"/>
              </a:spcAft>
              <a:buFont typeface="Wingdings" panose="05000000000000000000" pitchFamily="2" charset="2"/>
              <a:buChar char="§"/>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خاتمة .</a:t>
            </a:r>
          </a:p>
        </p:txBody>
      </p:sp>
    </p:spTree>
  </p:cSld>
  <p:clrMapOvr>
    <a:masterClrMapping/>
  </p:clrMapOvr>
  <p:transition spd="slow">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67B8D-EF7C-A516-F1A3-0E2E87B0598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2A5F33B-6361-EA83-A18A-DF77BAD3DF86}"/>
              </a:ext>
            </a:extLst>
          </p:cNvPr>
          <p:cNvPicPr>
            <a:picLocks noChangeAspect="1"/>
          </p:cNvPicPr>
          <p:nvPr/>
        </p:nvPicPr>
        <p:blipFill>
          <a:blip r:embed="rId3"/>
          <a:stretch>
            <a:fillRect/>
          </a:stretch>
        </p:blipFill>
        <p:spPr>
          <a:xfrm>
            <a:off x="0" y="18288"/>
            <a:ext cx="12192000" cy="6821424"/>
          </a:xfrm>
          <a:prstGeom prst="rect">
            <a:avLst/>
          </a:prstGeom>
        </p:spPr>
      </p:pic>
      <p:sp>
        <p:nvSpPr>
          <p:cNvPr id="2" name="Right Triangle 1">
            <a:extLst>
              <a:ext uri="{FF2B5EF4-FFF2-40B4-BE49-F238E27FC236}">
                <a16:creationId xmlns:a16="http://schemas.microsoft.com/office/drawing/2014/main" id="{AF1A3D85-0F36-6DE8-5E8C-D60234A04E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F84B1E0-0CFF-B05D-8AF7-3ED841EAA3B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579F6572-BA7F-D584-95C7-2B44324DAC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952" y="116069"/>
            <a:ext cx="2305141" cy="1076343"/>
          </a:xfrm>
          <a:prstGeom prst="rect">
            <a:avLst/>
          </a:prstGeom>
        </p:spPr>
      </p:pic>
      <p:sp>
        <p:nvSpPr>
          <p:cNvPr id="10" name="Rectangle 9">
            <a:extLst>
              <a:ext uri="{FF2B5EF4-FFF2-40B4-BE49-F238E27FC236}">
                <a16:creationId xmlns:a16="http://schemas.microsoft.com/office/drawing/2014/main" id="{E3D8A3CE-CFA7-45CC-1EDE-6ADC1080C941}"/>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800" b="1" dirty="0">
                <a:solidFill>
                  <a:schemeClr val="bg1"/>
                </a:solidFill>
                <a:latin typeface="Alexandria" charset="0"/>
                <a:cs typeface="+mj-cs"/>
              </a:rPr>
              <a:t>محتويات المحاضرة الثانية</a:t>
            </a:r>
            <a:endParaRPr lang="ar-SA" sz="2800" b="1" dirty="0">
              <a:solidFill>
                <a:schemeClr val="bg1"/>
              </a:solidFill>
              <a:latin typeface="Alexandria" charset="0"/>
              <a:cs typeface="+mj-cs"/>
            </a:endParaRPr>
          </a:p>
        </p:txBody>
      </p:sp>
      <p:pic>
        <p:nvPicPr>
          <p:cNvPr id="11" name="Picture 10">
            <a:extLst>
              <a:ext uri="{FF2B5EF4-FFF2-40B4-BE49-F238E27FC236}">
                <a16:creationId xmlns:a16="http://schemas.microsoft.com/office/drawing/2014/main" id="{4EBD9BB1-DD1B-C239-665B-9EA4E487BBB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982653" y="116069"/>
            <a:ext cx="1094395" cy="1076343"/>
          </a:xfrm>
          <a:prstGeom prst="rect">
            <a:avLst/>
          </a:prstGeom>
        </p:spPr>
      </p:pic>
      <p:sp>
        <p:nvSpPr>
          <p:cNvPr id="12" name="TextBox 8">
            <a:extLst>
              <a:ext uri="{FF2B5EF4-FFF2-40B4-BE49-F238E27FC236}">
                <a16:creationId xmlns:a16="http://schemas.microsoft.com/office/drawing/2014/main" id="{CEEBBA8F-CA62-7F3B-7369-14E8FF26D87C}"/>
              </a:ext>
            </a:extLst>
          </p:cNvPr>
          <p:cNvSpPr txBox="1"/>
          <p:nvPr/>
        </p:nvSpPr>
        <p:spPr>
          <a:xfrm>
            <a:off x="4758931" y="1108634"/>
            <a:ext cx="7180612" cy="718466"/>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justLow" rtl="1">
              <a:lnSpc>
                <a:spcPct val="200000"/>
              </a:lnSpc>
            </a:pPr>
            <a:r>
              <a:rPr lang="ar-SA" sz="2400" dirty="0">
                <a:solidFill>
                  <a:srgbClr val="C00000"/>
                </a:solidFill>
                <a:latin typeface="Alexandria" charset="0"/>
                <a:cs typeface="+mj-cs"/>
              </a:rPr>
              <a:t>في المحاضرة </a:t>
            </a:r>
            <a:r>
              <a:rPr lang="ar-EG" sz="2400" dirty="0">
                <a:solidFill>
                  <a:srgbClr val="C00000"/>
                </a:solidFill>
                <a:latin typeface="Alexandria" charset="0"/>
                <a:cs typeface="+mj-cs"/>
              </a:rPr>
              <a:t>الثانية</a:t>
            </a:r>
            <a:r>
              <a:rPr lang="ar-SA" sz="2400" dirty="0">
                <a:solidFill>
                  <a:srgbClr val="C00000"/>
                </a:solidFill>
                <a:latin typeface="Alexandria" charset="0"/>
                <a:cs typeface="+mj-cs"/>
              </a:rPr>
              <a:t>، </a:t>
            </a:r>
            <a:r>
              <a:rPr lang="ar-EG" sz="2400" dirty="0">
                <a:solidFill>
                  <a:srgbClr val="C00000"/>
                </a:solidFill>
                <a:latin typeface="Alexandria" charset="0"/>
                <a:cs typeface="+mj-cs"/>
              </a:rPr>
              <a:t>سنتناول</a:t>
            </a:r>
            <a:r>
              <a:rPr lang="ar-SA" sz="2400" dirty="0">
                <a:solidFill>
                  <a:srgbClr val="C00000"/>
                </a:solidFill>
                <a:latin typeface="Alexandria" charset="0"/>
                <a:cs typeface="+mj-cs"/>
              </a:rPr>
              <a:t> النقاط التالية</a:t>
            </a:r>
            <a:r>
              <a:rPr lang="ar-SA" sz="2400" b="1" dirty="0">
                <a:solidFill>
                  <a:srgbClr val="C00000"/>
                </a:solidFill>
                <a:latin typeface="Alexandria" charset="0"/>
                <a:cs typeface="+mj-cs"/>
              </a:rPr>
              <a:t>:</a:t>
            </a:r>
          </a:p>
        </p:txBody>
      </p:sp>
      <p:pic>
        <p:nvPicPr>
          <p:cNvPr id="7" name="Picture 6">
            <a:extLst>
              <a:ext uri="{FF2B5EF4-FFF2-40B4-BE49-F238E27FC236}">
                <a16:creationId xmlns:a16="http://schemas.microsoft.com/office/drawing/2014/main" id="{A5D3B22B-6612-B271-7A07-77B71BC4F5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7388" y="1944409"/>
            <a:ext cx="3585410" cy="4087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A5044328-9D97-71DB-7367-EBB11633D12C}"/>
              </a:ext>
            </a:extLst>
          </p:cNvPr>
          <p:cNvSpPr txBox="1"/>
          <p:nvPr/>
        </p:nvSpPr>
        <p:spPr>
          <a:xfrm>
            <a:off x="5514012" y="1904857"/>
            <a:ext cx="6204098" cy="4708340"/>
          </a:xfrm>
          <a:prstGeom prst="rect">
            <a:avLst/>
          </a:prstGeom>
          <a:noFill/>
        </p:spPr>
        <p:txBody>
          <a:bodyPr wrap="square">
            <a:spAutoFit/>
          </a:bodyPr>
          <a:lstStyle/>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مقدمة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من هو الجمهور المستهدف</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أنواع الجمهور المستهدف</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أمثلة لعلامات تجارية عالمية تستهدف جمهوراً محدداً</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لماذا يُعد تحديد جمهورك المستهدف أمر حاسم للنجاح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لماذا يجب أن تستثمر فى فهم جمهورك المستهدف</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كيفية الوصول إلى الجمهور المستهدف</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ملخص المحاضرة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1922792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DC0A84E-B180-B041-2D43-F6F75E070B1E}"/>
              </a:ext>
            </a:extLst>
          </p:cNvPr>
          <p:cNvPicPr>
            <a:picLocks noChangeAspect="1"/>
          </p:cNvPicPr>
          <p:nvPr/>
        </p:nvPicPr>
        <p:blipFill>
          <a:blip r:embed="rId2"/>
          <a:stretch>
            <a:fillRect/>
          </a:stretch>
        </p:blipFill>
        <p:spPr>
          <a:xfrm>
            <a:off x="0" y="18288"/>
            <a:ext cx="12192000" cy="6821424"/>
          </a:xfrm>
          <a:prstGeom prst="rect">
            <a:avLst/>
          </a:prstGeom>
        </p:spPr>
      </p:pic>
      <p:sp>
        <p:nvSpPr>
          <p:cNvPr id="29" name="Rectangle 28"/>
          <p:cNvSpPr/>
          <p:nvPr/>
        </p:nvSpPr>
        <p:spPr>
          <a:xfrm>
            <a:off x="2305141" y="702392"/>
            <a:ext cx="977698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0869"/>
            <a:ext cx="2305141" cy="1076343"/>
          </a:xfrm>
          <a:prstGeom prst="rect">
            <a:avLst/>
          </a:prstGeom>
        </p:spPr>
      </p:pic>
      <p:sp>
        <p:nvSpPr>
          <p:cNvPr id="11" name="Rectangle 10">
            <a:extLst>
              <a:ext uri="{FF2B5EF4-FFF2-40B4-BE49-F238E27FC236}">
                <a16:creationId xmlns:a16="http://schemas.microsoft.com/office/drawing/2014/main" id="{8D3C9262-B8DE-5586-C0FD-FC6E040AF61E}"/>
              </a:ext>
            </a:extLst>
          </p:cNvPr>
          <p:cNvSpPr/>
          <p:nvPr/>
        </p:nvSpPr>
        <p:spPr>
          <a:xfrm>
            <a:off x="2200941" y="810908"/>
            <a:ext cx="9881190" cy="936307"/>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0786647B-CE3E-29BA-BF0D-35CD13B71DB2}"/>
              </a:ext>
            </a:extLst>
          </p:cNvPr>
          <p:cNvSpPr txBox="1"/>
          <p:nvPr/>
        </p:nvSpPr>
        <p:spPr>
          <a:xfrm>
            <a:off x="4186730" y="33267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solidFill>
                <a:srgbClr val="002060"/>
              </a:solidFill>
            </a:endParaRPr>
          </a:p>
        </p:txBody>
      </p:sp>
      <p:sp>
        <p:nvSpPr>
          <p:cNvPr id="3" name="TextBox 2">
            <a:extLst>
              <a:ext uri="{FF2B5EF4-FFF2-40B4-BE49-F238E27FC236}">
                <a16:creationId xmlns:a16="http://schemas.microsoft.com/office/drawing/2014/main" id="{252ED1A9-B642-E05A-9CE2-037FF78171E5}"/>
              </a:ext>
            </a:extLst>
          </p:cNvPr>
          <p:cNvSpPr txBox="1"/>
          <p:nvPr/>
        </p:nvSpPr>
        <p:spPr>
          <a:xfrm>
            <a:off x="3094074" y="1747215"/>
            <a:ext cx="8988056" cy="4064574"/>
          </a:xfrm>
          <a:prstGeom prst="rect">
            <a:avLst/>
          </a:prstGeom>
          <a:noFill/>
        </p:spPr>
        <p:txBody>
          <a:bodyPr wrap="square">
            <a:spAutoFit/>
          </a:bodyPr>
          <a:lstStyle/>
          <a:p>
            <a:pPr marL="0" marR="0" algn="justLow" rtl="1">
              <a:lnSpc>
                <a:spcPct val="150000"/>
              </a:lnSpc>
              <a:spcAft>
                <a:spcPts val="1200"/>
              </a:spcAft>
              <a:buNone/>
            </a:pPr>
            <a:r>
              <a:rPr lang="ar-EG" sz="2400" dirty="0">
                <a:solidFill>
                  <a:schemeClr val="accent5">
                    <a:lumMod val="50000"/>
                  </a:schemeClr>
                </a:solidFill>
                <a:effectLst/>
                <a:latin typeface="Rubik"/>
                <a:ea typeface="Times New Roman" panose="02020603050405020304" pitchFamily="18" charset="0"/>
              </a:rPr>
              <a:t>     </a:t>
            </a:r>
            <a:r>
              <a:rPr lang="ar-SA" sz="2400" dirty="0">
                <a:solidFill>
                  <a:schemeClr val="accent5">
                    <a:lumMod val="50000"/>
                  </a:schemeClr>
                </a:solidFill>
                <a:effectLst/>
                <a:latin typeface="Rubik"/>
                <a:ea typeface="Times New Roman" panose="02020603050405020304" pitchFamily="18" charset="0"/>
              </a:rPr>
              <a:t>يُعد تحديد الجمهور المستهدف من أهم العوامل التي تؤثر بشكل مباشر في نجاح أي حملة إعلانية</a:t>
            </a:r>
            <a:r>
              <a:rPr lang="ar-SA" sz="2400" dirty="0">
                <a:solidFill>
                  <a:schemeClr val="accent5">
                    <a:lumMod val="50000"/>
                  </a:schemeClr>
                </a:solidFill>
                <a:effectLst/>
                <a:latin typeface="Alexandria"/>
                <a:ea typeface="Times New Roman" panose="02020603050405020304" pitchFamily="18" charset="0"/>
              </a:rPr>
              <a:t>، سواء كانت على محركات البحث أو منصات التواصل الاجتماعي. فحتى إذا امتلكت منتجًا مميزًا ورسالة تسويقية قوية، فإن توجيه الإعلان إلى الأشخاص غير المناسبين سيؤدي إلى انخفاض معدلات التحويل وارتفاع تكلفة الإعلانات دون تحقيق النتائج المرجوة</a:t>
            </a:r>
            <a:r>
              <a:rPr lang="en-US" sz="2400" dirty="0">
                <a:solidFill>
                  <a:schemeClr val="accent5">
                    <a:lumMod val="50000"/>
                  </a:schemeClr>
                </a:solidFill>
                <a:effectLst/>
                <a:latin typeface="Alexandria"/>
                <a:ea typeface="Times New Roman" panose="02020603050405020304" pitchFamily="18" charset="0"/>
              </a:rPr>
              <a:t>.</a:t>
            </a:r>
          </a:p>
          <a:p>
            <a:pPr marL="0" marR="0" algn="justLow" rtl="1">
              <a:lnSpc>
                <a:spcPct val="150000"/>
              </a:lnSpc>
              <a:spcAft>
                <a:spcPts val="1200"/>
              </a:spcAft>
              <a:buNone/>
            </a:pPr>
            <a:r>
              <a:rPr lang="ar-EG" sz="2400" dirty="0">
                <a:solidFill>
                  <a:schemeClr val="accent5">
                    <a:lumMod val="50000"/>
                  </a:schemeClr>
                </a:solidFill>
                <a:effectLst/>
                <a:latin typeface="Alexandria"/>
                <a:ea typeface="Times New Roman" panose="02020603050405020304" pitchFamily="18" charset="0"/>
              </a:rPr>
              <a:t>     </a:t>
            </a:r>
            <a:r>
              <a:rPr lang="ar-SA" sz="2400" dirty="0">
                <a:solidFill>
                  <a:schemeClr val="accent5">
                    <a:lumMod val="50000"/>
                  </a:schemeClr>
                </a:solidFill>
                <a:effectLst/>
                <a:latin typeface="Alexandria"/>
                <a:ea typeface="Times New Roman" panose="02020603050405020304" pitchFamily="18" charset="0"/>
              </a:rPr>
              <a:t>لهذا السبب تعتمد الشركات الناجحة على تحليل بيانات العملاء وفهم احتياجاتهم وسلوكهم قبل إطلاق أي حملة تسويقية. ويساعد هذا النهج على الوصول إلى العملاء الأكثر اهتمامًا بالمنتج أو الخدمة، مما يرفع </a:t>
            </a:r>
            <a:r>
              <a:rPr lang="ar-SA" sz="2400" dirty="0">
                <a:solidFill>
                  <a:schemeClr val="accent5">
                    <a:lumMod val="50000"/>
                  </a:schemeClr>
                </a:solidFill>
                <a:effectLst/>
                <a:latin typeface="Rubik"/>
                <a:ea typeface="Times New Roman" panose="02020603050405020304" pitchFamily="18" charset="0"/>
              </a:rPr>
              <a:t>من كفاءة الإنفاق الإعلاني ويحقق عائدًا أفضل على الاستثمار</a:t>
            </a:r>
            <a:r>
              <a:rPr lang="en-US" sz="2400" dirty="0">
                <a:solidFill>
                  <a:schemeClr val="accent5">
                    <a:lumMod val="50000"/>
                  </a:schemeClr>
                </a:solidFill>
                <a:effectLst/>
                <a:latin typeface="Rubik"/>
                <a:ea typeface="Times New Roman" panose="02020603050405020304" pitchFamily="18" charset="0"/>
              </a:rPr>
              <a:t>.</a:t>
            </a:r>
            <a:endParaRPr lang="en-US" sz="2400" dirty="0">
              <a:solidFill>
                <a:schemeClr val="accent5">
                  <a:lumMod val="50000"/>
                </a:schemeClr>
              </a:solidFill>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927CA59C-FFF9-0EA3-1813-5F62FD913F6D}"/>
              </a:ext>
            </a:extLst>
          </p:cNvPr>
          <p:cNvSpPr txBox="1"/>
          <p:nvPr/>
        </p:nvSpPr>
        <p:spPr>
          <a:xfrm>
            <a:off x="2495107" y="5919792"/>
            <a:ext cx="9696893" cy="880049"/>
          </a:xfrm>
          <a:prstGeom prst="rect">
            <a:avLst/>
          </a:prstGeom>
          <a:solidFill>
            <a:schemeClr val="accent1">
              <a:lumMod val="50000"/>
            </a:schemeClr>
          </a:solidFill>
        </p:spPr>
        <p:txBody>
          <a:bodyPr wrap="square">
            <a:spAutoFit/>
          </a:bodyPr>
          <a:lstStyle/>
          <a:p>
            <a:pPr marL="800100" lvl="1" indent="-342900" algn="r" rtl="1">
              <a:lnSpc>
                <a:spcPct val="115000"/>
              </a:lnSpc>
              <a:spcAft>
                <a:spcPts val="800"/>
              </a:spcAft>
              <a:buFont typeface="Wingdings" panose="05000000000000000000" pitchFamily="2" charset="2"/>
              <a:buChar char="q"/>
            </a:pPr>
            <a:r>
              <a:rPr lang="ar-SA" sz="2000" b="1" kern="0"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فلسفة تحديد الجمهور</a:t>
            </a:r>
            <a:r>
              <a:rPr lang="en-US" sz="2000" b="1" kern="0"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 </a:t>
            </a:r>
            <a:r>
              <a:rPr lang="ar-EG" sz="2000" b="1" kern="0"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 المستهدف</a:t>
            </a:r>
            <a:r>
              <a:rPr lang="ar-SA" sz="2000" b="1" kern="0"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 في </a:t>
            </a:r>
            <a:r>
              <a:rPr lang="ar-EG" sz="2000" b="1" kern="0"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الحملات الإعلانية، وهي:</a:t>
            </a:r>
            <a:endParaRPr lang="ar-EG" sz="2000" b="1" kern="100" dirty="0">
              <a:solidFill>
                <a:schemeClr val="bg1"/>
              </a:solidFill>
              <a:latin typeface="Calibri" panose="020F0502020204030204" pitchFamily="34" charset="0"/>
              <a:ea typeface="Times New Roman" panose="02020603050405020304" pitchFamily="18" charset="0"/>
              <a:cs typeface="Arial" panose="020B0604020202020204" pitchFamily="34" charset="0"/>
            </a:endParaRPr>
          </a:p>
          <a:p>
            <a:pPr algn="r" rtl="1">
              <a:lnSpc>
                <a:spcPct val="115000"/>
              </a:lnSpc>
              <a:spcAft>
                <a:spcPts val="800"/>
              </a:spcAft>
            </a:pPr>
            <a:r>
              <a:rPr lang="ar-EG" sz="2000" b="1" kern="100" dirty="0">
                <a:solidFill>
                  <a:schemeClr val="bg1"/>
                </a:solidFill>
                <a:latin typeface="Calibri" panose="020F0502020204030204" pitchFamily="34" charset="0"/>
                <a:ea typeface="Times New Roman" panose="02020603050405020304" pitchFamily="18" charset="0"/>
                <a:cs typeface="Arial" panose="020B0604020202020204" pitchFamily="34" charset="0"/>
              </a:rPr>
              <a:t>... </a:t>
            </a:r>
            <a:r>
              <a:rPr lang="ar-SA" sz="2000" kern="0" dirty="0">
                <a:solidFill>
                  <a:schemeClr val="bg1"/>
                </a:solidFill>
                <a:latin typeface="Calibri" panose="020F0502020204030204" pitchFamily="34" charset="0"/>
                <a:ea typeface="Times New Roman" panose="02020603050405020304" pitchFamily="18" charset="0"/>
              </a:rPr>
              <a:t>" </a:t>
            </a:r>
            <a:r>
              <a:rPr lang="ar-SA" sz="2000" kern="0"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إذا حاولت التحدث إلى الجميع، فلن يسمعك أحد" (</a:t>
            </a:r>
            <a:r>
              <a:rPr lang="en-US" sz="2000"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If you speak to everyone, you speak to no one</a:t>
            </a:r>
            <a:r>
              <a:rPr lang="ar-SA" sz="2000" kern="0"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9D25C83B-D77F-624D-2C54-E7109F08D7F1}"/>
              </a:ext>
            </a:extLst>
          </p:cNvPr>
          <p:cNvPicPr>
            <a:picLocks noChangeAspect="1"/>
          </p:cNvPicPr>
          <p:nvPr/>
        </p:nvPicPr>
        <p:blipFill>
          <a:blip r:embed="rId4"/>
          <a:stretch>
            <a:fillRect/>
          </a:stretch>
        </p:blipFill>
        <p:spPr>
          <a:xfrm>
            <a:off x="109870" y="1855218"/>
            <a:ext cx="2863924" cy="35992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99F2A-766A-F7D5-0FDF-295FE9140BBF}"/>
            </a:ext>
          </a:extLst>
        </p:cNvPr>
        <p:cNvGrpSpPr/>
        <p:nvPr/>
      </p:nvGrpSpPr>
      <p:grpSpPr>
        <a:xfrm>
          <a:off x="0" y="0"/>
          <a:ext cx="0" cy="0"/>
          <a:chOff x="0" y="0"/>
          <a:chExt cx="0" cy="0"/>
        </a:xfrm>
      </p:grpSpPr>
      <p:pic>
        <p:nvPicPr>
          <p:cNvPr id="19" name="Picture 18">
            <a:extLst>
              <a:ext uri="{FF2B5EF4-FFF2-40B4-BE49-F238E27FC236}">
                <a16:creationId xmlns:a16="http://schemas.microsoft.com/office/drawing/2014/main" id="{3E3590AE-CFB4-D8BF-017F-7541FE0C805F}"/>
              </a:ext>
            </a:extLst>
          </p:cNvPr>
          <p:cNvPicPr>
            <a:picLocks noChangeAspect="1"/>
          </p:cNvPicPr>
          <p:nvPr/>
        </p:nvPicPr>
        <p:blipFill>
          <a:blip r:embed="rId2"/>
          <a:stretch>
            <a:fillRect/>
          </a:stretch>
        </p:blipFill>
        <p:spPr>
          <a:xfrm>
            <a:off x="0" y="18288"/>
            <a:ext cx="12192000" cy="6821424"/>
          </a:xfrm>
          <a:prstGeom prst="rect">
            <a:avLst/>
          </a:prstGeom>
        </p:spPr>
      </p:pic>
      <p:sp>
        <p:nvSpPr>
          <p:cNvPr id="24" name="Rectangle 23">
            <a:extLst>
              <a:ext uri="{FF2B5EF4-FFF2-40B4-BE49-F238E27FC236}">
                <a16:creationId xmlns:a16="http://schemas.microsoft.com/office/drawing/2014/main" id="{B8BD010E-E23C-477D-0925-86151950C866}"/>
              </a:ext>
            </a:extLst>
          </p:cNvPr>
          <p:cNvSpPr/>
          <p:nvPr/>
        </p:nvSpPr>
        <p:spPr>
          <a:xfrm>
            <a:off x="2402541" y="562947"/>
            <a:ext cx="97894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C1B7F1C-3963-C605-0097-4D7E636BEA16}"/>
              </a:ext>
            </a:extLst>
          </p:cNvPr>
          <p:cNvSpPr/>
          <p:nvPr/>
        </p:nvSpPr>
        <p:spPr>
          <a:xfrm>
            <a:off x="2286000" y="658382"/>
            <a:ext cx="9789459" cy="104336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CCE0B3B5-B1C4-920F-F719-CA26003811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5" name="TextBox 4">
            <a:extLst>
              <a:ext uri="{FF2B5EF4-FFF2-40B4-BE49-F238E27FC236}">
                <a16:creationId xmlns:a16="http://schemas.microsoft.com/office/drawing/2014/main" id="{0FE381A5-756E-0915-4EE5-C57AD9282026}"/>
              </a:ext>
            </a:extLst>
          </p:cNvPr>
          <p:cNvSpPr txBox="1"/>
          <p:nvPr/>
        </p:nvSpPr>
        <p:spPr>
          <a:xfrm>
            <a:off x="2538223" y="881126"/>
            <a:ext cx="8459020" cy="495264"/>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400" b="1" kern="0" dirty="0">
                <a:solidFill>
                  <a:schemeClr val="bg1"/>
                </a:solidFill>
                <a:latin typeface="Calibri" panose="020F0502020204030204" pitchFamily="34" charset="0"/>
                <a:cs typeface="Calibri" panose="020F0502020204030204" pitchFamily="34" charset="0"/>
              </a:rPr>
              <a:t> من هو الجمهور المستهدف؟ </a:t>
            </a:r>
            <a:r>
              <a:rPr lang="en-US" sz="2400" b="1" kern="0" dirty="0">
                <a:solidFill>
                  <a:srgbClr val="1F1F1F"/>
                </a:solidFill>
                <a:effectLst/>
                <a:latin typeface="Arial" panose="020B0604020202020204" pitchFamily="34" charset="0"/>
                <a:ea typeface="Times New Roman" panose="02020603050405020304" pitchFamily="18" charset="0"/>
              </a:rPr>
              <a:t> </a:t>
            </a:r>
            <a:r>
              <a:rPr lang="en-US" sz="2400" b="1" kern="0" dirty="0">
                <a:solidFill>
                  <a:schemeClr val="bg1"/>
                </a:solidFill>
                <a:latin typeface="Times New Roman" panose="02020603050405020304" pitchFamily="18" charset="0"/>
                <a:cs typeface="Times New Roman" panose="02020603050405020304" pitchFamily="18" charset="0"/>
              </a:rPr>
              <a:t>Target Audience Definition</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D26ACA5-B39E-13C2-5434-364126975AB1}"/>
              </a:ext>
            </a:extLst>
          </p:cNvPr>
          <p:cNvSpPr txBox="1"/>
          <p:nvPr/>
        </p:nvSpPr>
        <p:spPr>
          <a:xfrm>
            <a:off x="4142874" y="208556"/>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10" name="TextBox 9">
            <a:extLst>
              <a:ext uri="{FF2B5EF4-FFF2-40B4-BE49-F238E27FC236}">
                <a16:creationId xmlns:a16="http://schemas.microsoft.com/office/drawing/2014/main" id="{3B2F8F01-C685-BE0D-B0E0-1A795899F715}"/>
              </a:ext>
            </a:extLst>
          </p:cNvPr>
          <p:cNvSpPr txBox="1"/>
          <p:nvPr/>
        </p:nvSpPr>
        <p:spPr>
          <a:xfrm>
            <a:off x="3379405" y="1799562"/>
            <a:ext cx="8696054" cy="4464684"/>
          </a:xfrm>
          <a:prstGeom prst="rect">
            <a:avLst/>
          </a:prstGeom>
          <a:noFill/>
        </p:spPr>
        <p:txBody>
          <a:bodyPr wrap="square">
            <a:spAutoFit/>
          </a:bodyPr>
          <a:lstStyle/>
          <a:p>
            <a:pPr algn="justLow" rtl="1">
              <a:lnSpc>
                <a:spcPct val="150000"/>
              </a:lnSpc>
            </a:pPr>
            <a:r>
              <a:rPr lang="ar-EG" sz="2400" b="1" dirty="0">
                <a:solidFill>
                  <a:srgbClr val="002060"/>
                </a:solidFill>
                <a:latin typeface="Alexandria"/>
              </a:rPr>
              <a:t>الجمهور المستهدف: </a:t>
            </a:r>
          </a:p>
          <a:p>
            <a:pPr algn="justLow" rtl="1">
              <a:lnSpc>
                <a:spcPct val="150000"/>
              </a:lnSpc>
            </a:pPr>
            <a:r>
              <a:rPr lang="ar-EG" sz="2400" dirty="0">
                <a:solidFill>
                  <a:srgbClr val="002060"/>
                </a:solidFill>
              </a:rPr>
              <a:t>هو مجموعة محددة من المستهلكين الذين من المرجح أن يكونوا مهتمين بمنتجك أو خدمتك. يشتركون في خصائص مشتركة مثل السمات الديموغرافية، والنفسية والاهتمامات، والاحتياجات، أو سلوك الشراء. وتمثل هذه المجموعة ركيزة في عملية صنع القرار عند وضع الخُطط التسويقية، وغالبًا ما توجه المسوقين إلى مكان إنفاق الأموال في الإعلانات، وكيفية جذب العملاء وتطوير خصائص المنتج نفسه.</a:t>
            </a:r>
          </a:p>
          <a:p>
            <a:pPr algn="justLow" rtl="1">
              <a:lnSpc>
                <a:spcPct val="150000"/>
              </a:lnSpc>
            </a:pPr>
            <a:r>
              <a:rPr lang="ar-EG" sz="2400" u="sng" dirty="0">
                <a:solidFill>
                  <a:srgbClr val="002060"/>
                </a:solidFill>
                <a:latin typeface="Alexandria"/>
              </a:rPr>
              <a:t>وتُظهر الدراسات أن الشركات التي تحدد جمهورها المستهدف بدقة يمكنها زيادة معدلات التحويل بنسبة تصل إلى </a:t>
            </a:r>
            <a:r>
              <a:rPr lang="ar-EG" sz="2400" u="sng" dirty="0">
                <a:solidFill>
                  <a:srgbClr val="002060"/>
                </a:solidFill>
                <a:latin typeface="Alexandria"/>
                <a:cs typeface="+mj-cs"/>
              </a:rPr>
              <a:t>50%</a:t>
            </a:r>
            <a:endParaRPr lang="en-US" sz="2400" u="sng" dirty="0">
              <a:solidFill>
                <a:srgbClr val="002060"/>
              </a:solidFill>
              <a:latin typeface="Alexandria"/>
              <a:cs typeface="+mj-cs"/>
            </a:endParaRPr>
          </a:p>
        </p:txBody>
      </p:sp>
      <p:sp>
        <p:nvSpPr>
          <p:cNvPr id="14" name="TextBox 13">
            <a:extLst>
              <a:ext uri="{FF2B5EF4-FFF2-40B4-BE49-F238E27FC236}">
                <a16:creationId xmlns:a16="http://schemas.microsoft.com/office/drawing/2014/main" id="{565BAAC6-642F-667C-493A-D62F6186AE2A}"/>
              </a:ext>
            </a:extLst>
          </p:cNvPr>
          <p:cNvSpPr txBox="1"/>
          <p:nvPr/>
        </p:nvSpPr>
        <p:spPr>
          <a:xfrm>
            <a:off x="0" y="5899688"/>
            <a:ext cx="8814391" cy="924740"/>
          </a:xfrm>
          <a:prstGeom prst="rect">
            <a:avLst/>
          </a:prstGeom>
          <a:solidFill>
            <a:schemeClr val="accent1">
              <a:lumMod val="50000"/>
            </a:schemeClr>
          </a:solidFill>
          <a:ln>
            <a:noFill/>
          </a:ln>
        </p:spPr>
        <p:txBody>
          <a:bodyPr wrap="square">
            <a:spAutoFit/>
          </a:bodyPr>
          <a:lstStyle>
            <a:defPPr>
              <a:defRPr lang="en-US"/>
            </a:defPPr>
            <a:lvl1pPr marL="342900" marR="0" indent="-342900" algn="r" rtl="1">
              <a:lnSpc>
                <a:spcPct val="115000"/>
              </a:lnSpc>
              <a:spcAft>
                <a:spcPts val="800"/>
              </a:spcAft>
              <a:buFont typeface="Wingdings" panose="05000000000000000000" pitchFamily="2" charset="2"/>
              <a:buChar char="q"/>
              <a:defRPr sz="2000" b="1" kern="0">
                <a:solidFill>
                  <a:schemeClr val="accent1">
                    <a:lumMod val="50000"/>
                  </a:schemeClr>
                </a:solidFill>
                <a:effectLst/>
                <a:latin typeface="Calibri" panose="020F0502020204030204" pitchFamily="34" charset="0"/>
                <a:ea typeface="Times New Roman" panose="02020603050405020304" pitchFamily="18" charset="0"/>
                <a:cs typeface="Arial" panose="020B0604020202020204" pitchFamily="34" charset="0"/>
              </a:defRPr>
            </a:lvl1pPr>
          </a:lstStyle>
          <a:p>
            <a:pPr marL="0" indent="0" algn="just">
              <a:lnSpc>
                <a:spcPct val="150000"/>
              </a:lnSpc>
              <a:buNone/>
            </a:pPr>
            <a:r>
              <a:rPr lang="ar-EG" dirty="0"/>
              <a:t> </a:t>
            </a:r>
            <a:r>
              <a:rPr lang="ar-EG" sz="1800" b="0" dirty="0">
                <a:solidFill>
                  <a:schemeClr val="bg1"/>
                </a:solidFill>
              </a:rPr>
              <a:t>،، الجمهور المستهدف المحدد جيدًا ليس مجرد مجموعة من الإحصائيات بل هو ملف شخصي حي لأشخاص حقيقيين لديهم احتياجات ومشاكل حقيقية يمكن لعملك حلها،،، </a:t>
            </a:r>
            <a:endParaRPr lang="en-US" b="0" dirty="0">
              <a:solidFill>
                <a:schemeClr val="bg1"/>
              </a:solidFill>
            </a:endParaRPr>
          </a:p>
        </p:txBody>
      </p:sp>
      <p:pic>
        <p:nvPicPr>
          <p:cNvPr id="23" name="Picture 22">
            <a:extLst>
              <a:ext uri="{FF2B5EF4-FFF2-40B4-BE49-F238E27FC236}">
                <a16:creationId xmlns:a16="http://schemas.microsoft.com/office/drawing/2014/main" id="{F840914D-D5C2-8A62-E5AA-B6B6C810CAAC}"/>
              </a:ext>
            </a:extLst>
          </p:cNvPr>
          <p:cNvPicPr>
            <a:picLocks noChangeAspect="1"/>
          </p:cNvPicPr>
          <p:nvPr/>
        </p:nvPicPr>
        <p:blipFill>
          <a:blip r:embed="rId4"/>
          <a:stretch>
            <a:fillRect/>
          </a:stretch>
        </p:blipFill>
        <p:spPr>
          <a:xfrm>
            <a:off x="258405" y="1893284"/>
            <a:ext cx="2862595" cy="3351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27803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C6B10-8940-5625-E02E-700D7F49E7B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A9C7F5A-1D34-F25B-918B-67E8726B83BD}"/>
              </a:ext>
            </a:extLst>
          </p:cNvPr>
          <p:cNvPicPr>
            <a:picLocks noChangeAspect="1"/>
          </p:cNvPicPr>
          <p:nvPr/>
        </p:nvPicPr>
        <p:blipFill>
          <a:blip r:embed="rId3">
            <a:alphaModFix amt="35000"/>
          </a:blip>
          <a:stretch>
            <a:fillRect/>
          </a:stretch>
        </p:blipFill>
        <p:spPr>
          <a:xfrm>
            <a:off x="0" y="-63796"/>
            <a:ext cx="12192000" cy="6985591"/>
          </a:xfrm>
          <a:prstGeom prst="rect">
            <a:avLst/>
          </a:prstGeom>
        </p:spPr>
      </p:pic>
      <p:pic>
        <p:nvPicPr>
          <p:cNvPr id="6" name="Graphic 21">
            <a:extLst>
              <a:ext uri="{FF2B5EF4-FFF2-40B4-BE49-F238E27FC236}">
                <a16:creationId xmlns:a16="http://schemas.microsoft.com/office/drawing/2014/main" id="{337F235F-A855-32D0-AA39-C344F82659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5" name="TextBox 4">
            <a:extLst>
              <a:ext uri="{FF2B5EF4-FFF2-40B4-BE49-F238E27FC236}">
                <a16:creationId xmlns:a16="http://schemas.microsoft.com/office/drawing/2014/main" id="{FD864A28-6DE4-E9E0-CBCD-75192A6B6312}"/>
              </a:ext>
            </a:extLst>
          </p:cNvPr>
          <p:cNvSpPr txBox="1"/>
          <p:nvPr/>
        </p:nvSpPr>
        <p:spPr>
          <a:xfrm>
            <a:off x="3874376" y="1844055"/>
            <a:ext cx="8060529" cy="4455835"/>
          </a:xfrm>
          <a:prstGeom prst="rect">
            <a:avLst/>
          </a:prstGeom>
          <a:noFill/>
        </p:spPr>
        <p:txBody>
          <a:bodyPr wrap="square">
            <a:spAutoFit/>
          </a:bodyPr>
          <a:lstStyle/>
          <a:p>
            <a:pPr marL="457200" indent="-457200" algn="justLow" rtl="1">
              <a:lnSpc>
                <a:spcPct val="150000"/>
              </a:lnSpc>
              <a:buFont typeface="+mj-lt"/>
              <a:buAutoNum type="arabicPeriod"/>
            </a:pPr>
            <a:r>
              <a:rPr lang="ar-EG" sz="2400" b="1" dirty="0">
                <a:solidFill>
                  <a:srgbClr val="C00000"/>
                </a:solidFill>
                <a:latin typeface="Times New Roman" panose="02020603050405020304" pitchFamily="18" charset="0"/>
                <a:cs typeface="Times New Roman" panose="02020603050405020304" pitchFamily="18" charset="0"/>
              </a:rPr>
              <a:t>الجمهور العام</a:t>
            </a:r>
            <a:r>
              <a:rPr lang="ar-EG" sz="2400" b="1" dirty="0">
                <a:solidFill>
                  <a:schemeClr val="accent1">
                    <a:lumMod val="50000"/>
                  </a:schemeClr>
                </a:solidFill>
                <a:latin typeface="Times New Roman" panose="02020603050405020304" pitchFamily="18" charset="0"/>
                <a:cs typeface="Times New Roman" panose="02020603050405020304" pitchFamily="18" charset="0"/>
              </a:rPr>
              <a:t>: </a:t>
            </a:r>
            <a:r>
              <a:rPr lang="ar-EG" sz="2400" dirty="0">
                <a:solidFill>
                  <a:schemeClr val="accent1">
                    <a:lumMod val="50000"/>
                  </a:schemeClr>
                </a:solidFill>
                <a:latin typeface="Times New Roman" panose="02020603050405020304" pitchFamily="18" charset="0"/>
                <a:cs typeface="Times New Roman" panose="02020603050405020304" pitchFamily="18" charset="0"/>
              </a:rPr>
              <a:t>وهو جمهورًا واسعًا ليس متخصصًا يستهدف منتجات استهلاكية سريعة ومنها المواد الغذائية، ولا يعتمد على الخصائص الديموغرافية الدقيقة.</a:t>
            </a:r>
          </a:p>
          <a:p>
            <a:pPr marL="457200" indent="-457200" algn="justLow" rtl="1">
              <a:lnSpc>
                <a:spcPct val="150000"/>
              </a:lnSpc>
              <a:buFont typeface="+mj-lt"/>
              <a:buAutoNum type="arabicPeriod"/>
            </a:pPr>
            <a:r>
              <a:rPr lang="ar-EG" sz="2400" b="1" dirty="0">
                <a:solidFill>
                  <a:srgbClr val="C00000"/>
                </a:solidFill>
                <a:latin typeface="Times New Roman" panose="02020603050405020304" pitchFamily="18" charset="0"/>
                <a:cs typeface="Times New Roman" panose="02020603050405020304" pitchFamily="18" charset="0"/>
              </a:rPr>
              <a:t>الجمهور المتخصص</a:t>
            </a:r>
            <a:r>
              <a:rPr lang="ar-EG" sz="2400" b="1" dirty="0">
                <a:solidFill>
                  <a:schemeClr val="accent1">
                    <a:lumMod val="50000"/>
                  </a:schemeClr>
                </a:solidFill>
                <a:latin typeface="Times New Roman" panose="02020603050405020304" pitchFamily="18" charset="0"/>
                <a:cs typeface="Times New Roman" panose="02020603050405020304" pitchFamily="18" charset="0"/>
              </a:rPr>
              <a:t>: </a:t>
            </a:r>
            <a:r>
              <a:rPr lang="ar-EG" sz="2400" dirty="0">
                <a:solidFill>
                  <a:schemeClr val="accent1">
                    <a:lumMod val="50000"/>
                  </a:schemeClr>
                </a:solidFill>
                <a:latin typeface="Times New Roman" panose="02020603050405020304" pitchFamily="18" charset="0"/>
                <a:cs typeface="Times New Roman" panose="02020603050405020304" pitchFamily="18" charset="0"/>
              </a:rPr>
              <a:t>وهو عبارة عن فئة محددة وبدقة عالية حسب احتياجات واهتمامات مخصوصة ومجموعات حجمها صغير لكنها عالية في القيمة.</a:t>
            </a:r>
          </a:p>
          <a:p>
            <a:pPr marL="457200" indent="-457200" algn="justLow" rtl="1">
              <a:lnSpc>
                <a:spcPct val="150000"/>
              </a:lnSpc>
              <a:buFont typeface="+mj-lt"/>
              <a:buAutoNum type="arabicPeriod"/>
            </a:pPr>
            <a:r>
              <a:rPr lang="ar-EG" sz="2400" b="1" dirty="0">
                <a:solidFill>
                  <a:srgbClr val="C00000"/>
                </a:solidFill>
                <a:latin typeface="Times New Roman" panose="02020603050405020304" pitchFamily="18" charset="0"/>
                <a:cs typeface="Times New Roman" panose="02020603050405020304" pitchFamily="18" charset="0"/>
              </a:rPr>
              <a:t>الجماهير الذين اتخذوا قرار الشراء: </a:t>
            </a:r>
            <a:r>
              <a:rPr lang="ar-EG" sz="2400" dirty="0">
                <a:solidFill>
                  <a:schemeClr val="accent1">
                    <a:lumMod val="50000"/>
                  </a:schemeClr>
                </a:solidFill>
                <a:latin typeface="Times New Roman" panose="02020603050405020304" pitchFamily="18" charset="0"/>
                <a:cs typeface="Times New Roman" panose="02020603050405020304" pitchFamily="18" charset="0"/>
              </a:rPr>
              <a:t>وفق تقديراتهم واهتماماتهم الشخصية.</a:t>
            </a:r>
          </a:p>
          <a:p>
            <a:pPr marL="457200" indent="-457200" algn="justLow" rtl="1">
              <a:lnSpc>
                <a:spcPct val="150000"/>
              </a:lnSpc>
              <a:buFont typeface="+mj-lt"/>
              <a:buAutoNum type="arabicPeriod"/>
            </a:pPr>
            <a:r>
              <a:rPr lang="ar-EG" sz="2400" b="1" dirty="0">
                <a:solidFill>
                  <a:srgbClr val="C00000"/>
                </a:solidFill>
                <a:latin typeface="Times New Roman" panose="02020603050405020304" pitchFamily="18" charset="0"/>
                <a:cs typeface="Times New Roman" panose="02020603050405020304" pitchFamily="18" charset="0"/>
              </a:rPr>
              <a:t>العملاء الحاليين</a:t>
            </a:r>
            <a:r>
              <a:rPr lang="ar-EG" sz="2400" b="1" dirty="0">
                <a:solidFill>
                  <a:schemeClr val="accent1">
                    <a:lumMod val="50000"/>
                  </a:schemeClr>
                </a:solidFill>
              </a:rPr>
              <a:t>: </a:t>
            </a:r>
            <a:r>
              <a:rPr lang="ar-EG" sz="2400" dirty="0">
                <a:solidFill>
                  <a:schemeClr val="accent1">
                    <a:lumMod val="50000"/>
                  </a:schemeClr>
                </a:solidFill>
              </a:rPr>
              <a:t>وهم المستخدمين والمشترين الذين يتحكمون بالشراء وتستطيع استهدافهم من خلال الحملات الإبداعية.</a:t>
            </a:r>
          </a:p>
        </p:txBody>
      </p:sp>
      <p:pic>
        <p:nvPicPr>
          <p:cNvPr id="8" name="Picture 7">
            <a:extLst>
              <a:ext uri="{FF2B5EF4-FFF2-40B4-BE49-F238E27FC236}">
                <a16:creationId xmlns:a16="http://schemas.microsoft.com/office/drawing/2014/main" id="{DBFC7B77-EC34-F196-209A-0A3AF8C667C2}"/>
              </a:ext>
            </a:extLst>
          </p:cNvPr>
          <p:cNvPicPr>
            <a:picLocks noChangeAspect="1"/>
          </p:cNvPicPr>
          <p:nvPr/>
        </p:nvPicPr>
        <p:blipFill>
          <a:blip r:embed="rId5"/>
          <a:stretch>
            <a:fillRect/>
          </a:stretch>
        </p:blipFill>
        <p:spPr>
          <a:xfrm>
            <a:off x="2535099" y="764969"/>
            <a:ext cx="9656901" cy="1079086"/>
          </a:xfrm>
          <a:prstGeom prst="rect">
            <a:avLst/>
          </a:prstGeom>
        </p:spPr>
      </p:pic>
      <p:sp>
        <p:nvSpPr>
          <p:cNvPr id="10" name="TextBox 9">
            <a:extLst>
              <a:ext uri="{FF2B5EF4-FFF2-40B4-BE49-F238E27FC236}">
                <a16:creationId xmlns:a16="http://schemas.microsoft.com/office/drawing/2014/main" id="{09F22CF7-311D-9224-CC29-7297DF402C54}"/>
              </a:ext>
            </a:extLst>
          </p:cNvPr>
          <p:cNvSpPr txBox="1"/>
          <p:nvPr/>
        </p:nvSpPr>
        <p:spPr>
          <a:xfrm>
            <a:off x="4125293" y="273122"/>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12" name="Rectangle 11">
            <a:extLst>
              <a:ext uri="{FF2B5EF4-FFF2-40B4-BE49-F238E27FC236}">
                <a16:creationId xmlns:a16="http://schemas.microsoft.com/office/drawing/2014/main" id="{B2B376B5-FFB3-7377-6872-5619B5C97982}"/>
              </a:ext>
            </a:extLst>
          </p:cNvPr>
          <p:cNvSpPr/>
          <p:nvPr/>
        </p:nvSpPr>
        <p:spPr>
          <a:xfrm>
            <a:off x="2668711" y="671787"/>
            <a:ext cx="938967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1B0FA7F1-864F-183E-966D-9FD8CD05F4A5}"/>
              </a:ext>
            </a:extLst>
          </p:cNvPr>
          <p:cNvSpPr txBox="1"/>
          <p:nvPr/>
        </p:nvSpPr>
        <p:spPr>
          <a:xfrm>
            <a:off x="1687798" y="991317"/>
            <a:ext cx="7299250" cy="461665"/>
          </a:xfrm>
          <a:prstGeom prst="rect">
            <a:avLst/>
          </a:prstGeom>
          <a:noFill/>
        </p:spPr>
        <p:txBody>
          <a:bodyPr wrap="square">
            <a:spAutoFit/>
          </a:bodyPr>
          <a:lstStyle/>
          <a:p>
            <a:pPr marL="342900" indent="-342900" algn="r" rtl="1">
              <a:buFont typeface="Wingdings" panose="05000000000000000000" pitchFamily="2" charset="2"/>
              <a:buChar char="q"/>
            </a:pPr>
            <a:r>
              <a:rPr lang="en-US" sz="2400" b="1" dirty="0">
                <a:solidFill>
                  <a:schemeClr val="bg1"/>
                </a:solidFill>
                <a:latin typeface="Times New Roman" panose="02020603050405020304" pitchFamily="18" charset="0"/>
                <a:cs typeface="Times New Roman" panose="02020603050405020304" pitchFamily="18" charset="0"/>
              </a:rPr>
              <a:t> </a:t>
            </a:r>
            <a:r>
              <a:rPr lang="ar-EG" sz="2400" b="1" dirty="0">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15" name="Picture 14" descr="How Well Do You Know Your Audience? - Residential Systems">
            <a:extLst>
              <a:ext uri="{FF2B5EF4-FFF2-40B4-BE49-F238E27FC236}">
                <a16:creationId xmlns:a16="http://schemas.microsoft.com/office/drawing/2014/main" id="{3D22EFAB-A8E6-5EB5-6548-DE6DA85CF402}"/>
              </a:ext>
            </a:extLst>
          </p:cNvPr>
          <p:cNvPicPr>
            <a:picLocks noChangeAspect="1"/>
          </p:cNvPicPr>
          <p:nvPr/>
        </p:nvPicPr>
        <p:blipFill>
          <a:blip r:embed="rId6"/>
          <a:stretch>
            <a:fillRect/>
          </a:stretch>
        </p:blipFill>
        <p:spPr>
          <a:xfrm>
            <a:off x="31837" y="2334234"/>
            <a:ext cx="3684319" cy="34171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5031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B287A-CFE6-6DEB-278E-DB6960D80379}"/>
            </a:ext>
          </a:extLst>
        </p:cNvPr>
        <p:cNvGrpSpPr/>
        <p:nvPr/>
      </p:nvGrpSpPr>
      <p:grpSpPr>
        <a:xfrm>
          <a:off x="0" y="0"/>
          <a:ext cx="0" cy="0"/>
          <a:chOff x="0" y="0"/>
          <a:chExt cx="0" cy="0"/>
        </a:xfrm>
      </p:grpSpPr>
      <p:pic>
        <p:nvPicPr>
          <p:cNvPr id="22" name="Picture 21">
            <a:extLst>
              <a:ext uri="{FF2B5EF4-FFF2-40B4-BE49-F238E27FC236}">
                <a16:creationId xmlns:a16="http://schemas.microsoft.com/office/drawing/2014/main" id="{3031430A-0AA0-C3AC-3AF6-9A5CDFA64757}"/>
              </a:ext>
            </a:extLst>
          </p:cNvPr>
          <p:cNvPicPr>
            <a:picLocks noChangeAspect="1"/>
          </p:cNvPicPr>
          <p:nvPr/>
        </p:nvPicPr>
        <p:blipFill>
          <a:blip r:embed="rId2"/>
          <a:stretch>
            <a:fillRect/>
          </a:stretch>
        </p:blipFill>
        <p:spPr>
          <a:xfrm>
            <a:off x="97669" y="1423388"/>
            <a:ext cx="1878663" cy="2005612"/>
          </a:xfrm>
          <a:prstGeom prst="rect">
            <a:avLst/>
          </a:prstGeom>
        </p:spPr>
      </p:pic>
      <p:pic>
        <p:nvPicPr>
          <p:cNvPr id="20" name="Picture 19">
            <a:extLst>
              <a:ext uri="{FF2B5EF4-FFF2-40B4-BE49-F238E27FC236}">
                <a16:creationId xmlns:a16="http://schemas.microsoft.com/office/drawing/2014/main" id="{F771D23B-C374-1A90-DC28-DEA98E35D513}"/>
              </a:ext>
            </a:extLst>
          </p:cNvPr>
          <p:cNvPicPr>
            <a:picLocks noChangeAspect="1"/>
          </p:cNvPicPr>
          <p:nvPr/>
        </p:nvPicPr>
        <p:blipFill>
          <a:blip r:embed="rId3">
            <a:alphaModFix amt="20000"/>
          </a:blip>
          <a:stretch>
            <a:fillRect/>
          </a:stretch>
        </p:blipFill>
        <p:spPr>
          <a:xfrm>
            <a:off x="0" y="35718"/>
            <a:ext cx="12192000" cy="6822282"/>
          </a:xfrm>
          <a:prstGeom prst="rect">
            <a:avLst/>
          </a:prstGeom>
        </p:spPr>
      </p:pic>
      <p:sp>
        <p:nvSpPr>
          <p:cNvPr id="24" name="Rectangle 23">
            <a:extLst>
              <a:ext uri="{FF2B5EF4-FFF2-40B4-BE49-F238E27FC236}">
                <a16:creationId xmlns:a16="http://schemas.microsoft.com/office/drawing/2014/main" id="{1BA96333-861D-3FB4-BACB-7789531B6502}"/>
              </a:ext>
            </a:extLst>
          </p:cNvPr>
          <p:cNvSpPr/>
          <p:nvPr/>
        </p:nvSpPr>
        <p:spPr>
          <a:xfrm flipV="1">
            <a:off x="2432315" y="57163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4808850-1EE9-7A9B-4F28-6AFC800738AF}"/>
              </a:ext>
            </a:extLst>
          </p:cNvPr>
          <p:cNvSpPr/>
          <p:nvPr/>
        </p:nvSpPr>
        <p:spPr>
          <a:xfrm>
            <a:off x="2421682" y="658382"/>
            <a:ext cx="9653777" cy="102343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90F0FCAB-6D3D-CAFB-F8BC-CDE9101DD7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5" name="TextBox 4">
            <a:extLst>
              <a:ext uri="{FF2B5EF4-FFF2-40B4-BE49-F238E27FC236}">
                <a16:creationId xmlns:a16="http://schemas.microsoft.com/office/drawing/2014/main" id="{A13F6153-CBDE-E937-C822-5D25615BBA40}"/>
              </a:ext>
            </a:extLst>
          </p:cNvPr>
          <p:cNvSpPr txBox="1"/>
          <p:nvPr/>
        </p:nvSpPr>
        <p:spPr>
          <a:xfrm>
            <a:off x="4257955" y="931981"/>
            <a:ext cx="6097772" cy="495264"/>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400" b="1" kern="0" dirty="0">
                <a:solidFill>
                  <a:schemeClr val="bg1"/>
                </a:solidFill>
                <a:latin typeface="Calibri" panose="020F0502020204030204" pitchFamily="34" charset="0"/>
                <a:cs typeface="+mj-cs"/>
              </a:rPr>
              <a:t>  أمثلة لعلامات تجارية عالمية تستهدف جمهوراً محدداً..</a:t>
            </a:r>
            <a:endParaRPr lang="en-US" sz="2400" b="1" kern="100" dirty="0">
              <a:solidFill>
                <a:schemeClr val="bg1"/>
              </a:solidFill>
              <a:effectLst/>
              <a:latin typeface="Calibri" panose="020F0502020204030204" pitchFamily="34" charset="0"/>
              <a:ea typeface="Calibri" panose="020F0502020204030204" pitchFamily="34" charset="0"/>
              <a:cs typeface="+mj-cs"/>
            </a:endParaRPr>
          </a:p>
        </p:txBody>
      </p:sp>
      <p:sp>
        <p:nvSpPr>
          <p:cNvPr id="4" name="TextBox 3">
            <a:extLst>
              <a:ext uri="{FF2B5EF4-FFF2-40B4-BE49-F238E27FC236}">
                <a16:creationId xmlns:a16="http://schemas.microsoft.com/office/drawing/2014/main" id="{48B33796-0103-9B3F-A313-4746D11399CA}"/>
              </a:ext>
            </a:extLst>
          </p:cNvPr>
          <p:cNvSpPr txBox="1"/>
          <p:nvPr/>
        </p:nvSpPr>
        <p:spPr>
          <a:xfrm>
            <a:off x="4101668" y="156839"/>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10" name="TextBox 9">
            <a:extLst>
              <a:ext uri="{FF2B5EF4-FFF2-40B4-BE49-F238E27FC236}">
                <a16:creationId xmlns:a16="http://schemas.microsoft.com/office/drawing/2014/main" id="{8239B2B4-FBC4-9581-55D6-CB009C6A1595}"/>
              </a:ext>
            </a:extLst>
          </p:cNvPr>
          <p:cNvSpPr txBox="1"/>
          <p:nvPr/>
        </p:nvSpPr>
        <p:spPr>
          <a:xfrm>
            <a:off x="4221126" y="1924838"/>
            <a:ext cx="8133905" cy="3562322"/>
          </a:xfrm>
          <a:prstGeom prst="rect">
            <a:avLst/>
          </a:prstGeom>
          <a:noFill/>
        </p:spPr>
        <p:txBody>
          <a:bodyPr wrap="square">
            <a:spAutoFit/>
          </a:bodyPr>
          <a:lstStyle/>
          <a:p>
            <a:pPr marL="800100" marR="0" lvl="1" indent="-342900" algn="justLow" rtl="1">
              <a:lnSpc>
                <a:spcPct val="150000"/>
              </a:lnSpc>
              <a:spcAft>
                <a:spcPts val="800"/>
              </a:spcAft>
              <a:buSzPts val="1000"/>
              <a:buFont typeface="Wingdings" panose="05000000000000000000" pitchFamily="2" charset="2"/>
              <a:buChar char="q"/>
              <a:tabLst>
                <a:tab pos="914400" algn="l"/>
              </a:tabLst>
            </a:pPr>
            <a:r>
              <a:rPr lang="en-US" sz="2400" b="1" kern="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BMW</a:t>
            </a:r>
            <a:r>
              <a:rPr lang="ar-SA" sz="2400" b="1" kern="0" dirty="0">
                <a:solidFill>
                  <a:srgbClr val="C00000"/>
                </a:solidFill>
                <a:effectLst/>
                <a:latin typeface="+mn-lt"/>
                <a:ea typeface="Times New Roman" panose="02020603050405020304" pitchFamily="18" charset="0"/>
                <a:cs typeface="+mj-cs"/>
              </a:rPr>
              <a:t>:</a:t>
            </a:r>
            <a:r>
              <a:rPr lang="ar-SA" sz="2400" kern="0" dirty="0">
                <a:solidFill>
                  <a:srgbClr val="C00000"/>
                </a:solidFill>
                <a:effectLst/>
                <a:latin typeface="+mn-lt"/>
                <a:ea typeface="Times New Roman" panose="02020603050405020304" pitchFamily="18" charset="0"/>
                <a:cs typeface="+mj-cs"/>
              </a:rPr>
              <a:t> </a:t>
            </a:r>
            <a:r>
              <a:rPr lang="ar-SA" sz="2400" kern="0" dirty="0">
                <a:solidFill>
                  <a:schemeClr val="accent1">
                    <a:lumMod val="50000"/>
                  </a:schemeClr>
                </a:solidFill>
                <a:effectLst/>
                <a:latin typeface="+mn-lt"/>
                <a:ea typeface="Times New Roman" panose="02020603050405020304" pitchFamily="18" charset="0"/>
                <a:cs typeface="+mj-cs"/>
              </a:rPr>
              <a:t>تستهدف فئة أصحاب الدخل المرتفع الباحثين عن الفخامة والأداء العالي. </a:t>
            </a:r>
            <a:endParaRPr lang="en-US" sz="2400" kern="100" dirty="0">
              <a:solidFill>
                <a:schemeClr val="accent1">
                  <a:lumMod val="50000"/>
                </a:schemeClr>
              </a:solidFill>
              <a:effectLst/>
              <a:latin typeface="+mn-lt"/>
              <a:ea typeface="Calibri" panose="020F0502020204030204" pitchFamily="34" charset="0"/>
              <a:cs typeface="+mj-cs"/>
            </a:endParaRPr>
          </a:p>
          <a:p>
            <a:pPr marL="800100" marR="0" lvl="1" indent="-342900" algn="justLow" rtl="1">
              <a:lnSpc>
                <a:spcPct val="150000"/>
              </a:lnSpc>
              <a:spcAft>
                <a:spcPts val="800"/>
              </a:spcAft>
              <a:buSzPts val="1000"/>
              <a:buFont typeface="Wingdings" panose="05000000000000000000" pitchFamily="2" charset="2"/>
              <a:buChar char="q"/>
              <a:tabLst>
                <a:tab pos="914400" algn="l"/>
              </a:tabLst>
            </a:pPr>
            <a:r>
              <a:rPr lang="en-US" sz="2400" b="1" kern="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IKEA</a:t>
            </a:r>
            <a:r>
              <a:rPr lang="ar-SA" sz="2400" b="1" kern="0" dirty="0">
                <a:solidFill>
                  <a:srgbClr val="C00000"/>
                </a:solidFill>
                <a:effectLst/>
                <a:latin typeface="+mn-lt"/>
                <a:ea typeface="Times New Roman" panose="02020603050405020304" pitchFamily="18" charset="0"/>
                <a:cs typeface="+mj-cs"/>
              </a:rPr>
              <a:t>:</a:t>
            </a:r>
            <a:r>
              <a:rPr lang="ar-SA" sz="2400" kern="0" dirty="0">
                <a:solidFill>
                  <a:srgbClr val="C00000"/>
                </a:solidFill>
                <a:effectLst/>
                <a:latin typeface="+mn-lt"/>
                <a:ea typeface="Times New Roman" panose="02020603050405020304" pitchFamily="18" charset="0"/>
                <a:cs typeface="+mj-cs"/>
              </a:rPr>
              <a:t> </a:t>
            </a:r>
            <a:r>
              <a:rPr lang="ar-SA" sz="2400" kern="0" dirty="0">
                <a:solidFill>
                  <a:schemeClr val="accent1">
                    <a:lumMod val="50000"/>
                  </a:schemeClr>
                </a:solidFill>
                <a:effectLst/>
                <a:latin typeface="+mn-lt"/>
                <a:ea typeface="Times New Roman" panose="02020603050405020304" pitchFamily="18" charset="0"/>
                <a:cs typeface="+mj-cs"/>
              </a:rPr>
              <a:t>تستهدف الشباب (25-34) المق</a:t>
            </a:r>
            <a:r>
              <a:rPr lang="ar-EG" sz="2400" kern="0" dirty="0">
                <a:solidFill>
                  <a:schemeClr val="accent1">
                    <a:lumMod val="50000"/>
                  </a:schemeClr>
                </a:solidFill>
                <a:effectLst/>
                <a:latin typeface="+mn-lt"/>
                <a:ea typeface="Times New Roman" panose="02020603050405020304" pitchFamily="18" charset="0"/>
                <a:cs typeface="+mj-cs"/>
              </a:rPr>
              <a:t>بلي</a:t>
            </a:r>
            <a:r>
              <a:rPr lang="ar-SA" sz="2400" kern="0" dirty="0">
                <a:solidFill>
                  <a:schemeClr val="accent1">
                    <a:lumMod val="50000"/>
                  </a:schemeClr>
                </a:solidFill>
                <a:effectLst/>
                <a:latin typeface="+mn-lt"/>
                <a:ea typeface="Times New Roman" panose="02020603050405020304" pitchFamily="18" charset="0"/>
                <a:cs typeface="+mj-cs"/>
              </a:rPr>
              <a:t>ن على تأسيس منازل بأسعار اقتصادية وتصميمات حديثة. </a:t>
            </a:r>
            <a:endParaRPr lang="ar-EG" sz="2400" kern="0" dirty="0">
              <a:solidFill>
                <a:schemeClr val="accent1">
                  <a:lumMod val="50000"/>
                </a:schemeClr>
              </a:solidFill>
              <a:effectLst/>
              <a:latin typeface="+mn-lt"/>
              <a:ea typeface="Times New Roman" panose="02020603050405020304" pitchFamily="18" charset="0"/>
              <a:cs typeface="+mj-cs"/>
            </a:endParaRPr>
          </a:p>
          <a:p>
            <a:pPr marL="800100" marR="0" lvl="1" indent="-342900" algn="justLow" rtl="1">
              <a:lnSpc>
                <a:spcPct val="150000"/>
              </a:lnSpc>
              <a:spcAft>
                <a:spcPts val="800"/>
              </a:spcAft>
              <a:buSzPts val="1000"/>
              <a:buFont typeface="Wingdings" panose="05000000000000000000" pitchFamily="2" charset="2"/>
              <a:buChar char="q"/>
              <a:tabLst>
                <a:tab pos="914400" algn="l"/>
              </a:tabLst>
            </a:pPr>
            <a:r>
              <a:rPr lang="en-US" sz="2400" b="1" kern="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LEGO</a:t>
            </a:r>
            <a:r>
              <a:rPr lang="ar-EG" sz="2400" b="1" kern="0" dirty="0">
                <a:solidFill>
                  <a:srgbClr val="C00000"/>
                </a:solidFill>
                <a:ea typeface="Times New Roman" panose="02020603050405020304" pitchFamily="18" charset="0"/>
                <a:cs typeface="+mj-cs"/>
              </a:rPr>
              <a:t> : </a:t>
            </a:r>
            <a:r>
              <a:rPr lang="ar-SA" sz="2400" kern="0" dirty="0">
                <a:solidFill>
                  <a:schemeClr val="accent1">
                    <a:lumMod val="50000"/>
                  </a:schemeClr>
                </a:solidFill>
                <a:effectLst/>
                <a:ea typeface="Times New Roman" panose="02020603050405020304" pitchFamily="18" charset="0"/>
                <a:cs typeface="+mj-cs"/>
              </a:rPr>
              <a:t>تستهدف الأطفال (كمستهلكين) والآباء (كأصحاب قرار الشراء) في نفس الوقت</a:t>
            </a:r>
            <a:r>
              <a:rPr lang="ar-EG" sz="2400" kern="0" dirty="0">
                <a:solidFill>
                  <a:schemeClr val="accent1">
                    <a:lumMod val="50000"/>
                  </a:schemeClr>
                </a:solidFill>
                <a:effectLst/>
                <a:ea typeface="Times New Roman" panose="02020603050405020304" pitchFamily="18" charset="0"/>
                <a:cs typeface="+mj-cs"/>
              </a:rPr>
              <a:t>.</a:t>
            </a:r>
            <a:endParaRPr lang="en-US" sz="2400" dirty="0">
              <a:solidFill>
                <a:schemeClr val="accent1">
                  <a:lumMod val="50000"/>
                </a:schemeClr>
              </a:solidFill>
              <a:cs typeface="+mj-cs"/>
            </a:endParaRPr>
          </a:p>
        </p:txBody>
      </p:sp>
      <p:pic>
        <p:nvPicPr>
          <p:cNvPr id="21" name="Picture 20" descr="BMW X3 (G45): Model overview, configurator and pricing">
            <a:extLst>
              <a:ext uri="{FF2B5EF4-FFF2-40B4-BE49-F238E27FC236}">
                <a16:creationId xmlns:a16="http://schemas.microsoft.com/office/drawing/2014/main" id="{B77ABE33-4DC5-E057-6E37-6DE57A93308E}"/>
              </a:ext>
            </a:extLst>
          </p:cNvPr>
          <p:cNvPicPr>
            <a:picLocks noChangeAspect="1"/>
          </p:cNvPicPr>
          <p:nvPr/>
        </p:nvPicPr>
        <p:blipFill>
          <a:blip r:embed="rId5"/>
          <a:stretch>
            <a:fillRect/>
          </a:stretch>
        </p:blipFill>
        <p:spPr>
          <a:xfrm>
            <a:off x="2074001" y="1746938"/>
            <a:ext cx="1878664" cy="16820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3" name="Picture 22" descr="IKEA - Wikipedia">
            <a:extLst>
              <a:ext uri="{FF2B5EF4-FFF2-40B4-BE49-F238E27FC236}">
                <a16:creationId xmlns:a16="http://schemas.microsoft.com/office/drawing/2014/main" id="{5B2F4E18-4CA8-625B-8B99-98388DD2CA9D}"/>
              </a:ext>
            </a:extLst>
          </p:cNvPr>
          <p:cNvPicPr>
            <a:picLocks noChangeAspect="1"/>
          </p:cNvPicPr>
          <p:nvPr/>
        </p:nvPicPr>
        <p:blipFill>
          <a:blip r:embed="rId6"/>
          <a:stretch>
            <a:fillRect/>
          </a:stretch>
        </p:blipFill>
        <p:spPr>
          <a:xfrm>
            <a:off x="166071" y="3805449"/>
            <a:ext cx="1741858" cy="12895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5" name="Picture 24" descr="Living room - inspiration to decorate your own home - IKEA">
            <a:extLst>
              <a:ext uri="{FF2B5EF4-FFF2-40B4-BE49-F238E27FC236}">
                <a16:creationId xmlns:a16="http://schemas.microsoft.com/office/drawing/2014/main" id="{A3AD1DA4-AE61-DFF6-F436-DB4A6D9D6159}"/>
              </a:ext>
            </a:extLst>
          </p:cNvPr>
          <p:cNvPicPr>
            <a:picLocks noChangeAspect="1"/>
          </p:cNvPicPr>
          <p:nvPr/>
        </p:nvPicPr>
        <p:blipFill>
          <a:blip r:embed="rId7"/>
          <a:stretch>
            <a:fillRect/>
          </a:stretch>
        </p:blipFill>
        <p:spPr>
          <a:xfrm>
            <a:off x="2085642" y="3494122"/>
            <a:ext cx="1855382" cy="16820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7" name="Picture 26" descr="Lego - Wikipedia">
            <a:extLst>
              <a:ext uri="{FF2B5EF4-FFF2-40B4-BE49-F238E27FC236}">
                <a16:creationId xmlns:a16="http://schemas.microsoft.com/office/drawing/2014/main" id="{C416C86C-163F-27D6-3061-A05AC1354B97}"/>
              </a:ext>
            </a:extLst>
          </p:cNvPr>
          <p:cNvPicPr>
            <a:picLocks noChangeAspect="1"/>
          </p:cNvPicPr>
          <p:nvPr/>
        </p:nvPicPr>
        <p:blipFill>
          <a:blip r:embed="rId8"/>
          <a:stretch>
            <a:fillRect/>
          </a:stretch>
        </p:blipFill>
        <p:spPr>
          <a:xfrm>
            <a:off x="180753" y="5339631"/>
            <a:ext cx="1624787" cy="13027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9" name="Picture 28">
            <a:extLst>
              <a:ext uri="{FF2B5EF4-FFF2-40B4-BE49-F238E27FC236}">
                <a16:creationId xmlns:a16="http://schemas.microsoft.com/office/drawing/2014/main" id="{D58FE76C-FF8F-C7A2-E1D5-0C30E0DADD98}"/>
              </a:ext>
            </a:extLst>
          </p:cNvPr>
          <p:cNvPicPr>
            <a:picLocks noChangeAspect="1"/>
          </p:cNvPicPr>
          <p:nvPr/>
        </p:nvPicPr>
        <p:blipFill>
          <a:blip r:embed="rId9"/>
          <a:stretch>
            <a:fillRect/>
          </a:stretch>
        </p:blipFill>
        <p:spPr>
          <a:xfrm>
            <a:off x="2085641" y="5241306"/>
            <a:ext cx="1855383" cy="14960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423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A18D3-EAA0-9292-BF86-89F432918C6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371DB83-5BEF-B6A4-D947-9C4820DB6B8F}"/>
              </a:ext>
            </a:extLst>
          </p:cNvPr>
          <p:cNvPicPr>
            <a:picLocks noChangeAspect="1"/>
          </p:cNvPicPr>
          <p:nvPr/>
        </p:nvPicPr>
        <p:blipFill>
          <a:blip r:embed="rId2"/>
          <a:stretch>
            <a:fillRect/>
          </a:stretch>
        </p:blipFill>
        <p:spPr>
          <a:xfrm>
            <a:off x="0" y="36576"/>
            <a:ext cx="12192000" cy="6821424"/>
          </a:xfrm>
          <a:prstGeom prst="rect">
            <a:avLst/>
          </a:prstGeom>
        </p:spPr>
      </p:pic>
      <p:sp>
        <p:nvSpPr>
          <p:cNvPr id="24" name="Rectangle 23">
            <a:extLst>
              <a:ext uri="{FF2B5EF4-FFF2-40B4-BE49-F238E27FC236}">
                <a16:creationId xmlns:a16="http://schemas.microsoft.com/office/drawing/2014/main" id="{94203416-8376-F8C3-E679-7EABBF6E9528}"/>
              </a:ext>
            </a:extLst>
          </p:cNvPr>
          <p:cNvSpPr/>
          <p:nvPr/>
        </p:nvSpPr>
        <p:spPr>
          <a:xfrm>
            <a:off x="2421682" y="520258"/>
            <a:ext cx="97703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F242C56-2E41-C498-E5E5-A1FFB17F719E}"/>
              </a:ext>
            </a:extLst>
          </p:cNvPr>
          <p:cNvSpPr/>
          <p:nvPr/>
        </p:nvSpPr>
        <p:spPr>
          <a:xfrm>
            <a:off x="2330655" y="612662"/>
            <a:ext cx="9757561" cy="936247"/>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D91D0896-E689-29AD-F51D-80441E6EDE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5" name="TextBox 4">
            <a:extLst>
              <a:ext uri="{FF2B5EF4-FFF2-40B4-BE49-F238E27FC236}">
                <a16:creationId xmlns:a16="http://schemas.microsoft.com/office/drawing/2014/main" id="{8B6DF368-FC30-E5D3-CAC5-F675D64621C4}"/>
              </a:ext>
            </a:extLst>
          </p:cNvPr>
          <p:cNvSpPr txBox="1"/>
          <p:nvPr/>
        </p:nvSpPr>
        <p:spPr>
          <a:xfrm>
            <a:off x="3885335" y="862573"/>
            <a:ext cx="6097772" cy="495264"/>
          </a:xfrm>
          <a:prstGeom prst="rect">
            <a:avLst/>
          </a:prstGeom>
          <a:noFill/>
        </p:spPr>
        <p:txBody>
          <a:bodyPr wrap="square">
            <a:spAutoFit/>
          </a:bodyPr>
          <a:lstStyle/>
          <a:p>
            <a:pPr marL="342900" marR="0" indent="-342900" algn="r" rtl="1">
              <a:lnSpc>
                <a:spcPct val="116667"/>
              </a:lnSpc>
              <a:spcAft>
                <a:spcPts val="2250"/>
              </a:spcAft>
              <a:buFont typeface="Wingdings" panose="05000000000000000000" pitchFamily="2" charset="2"/>
              <a:buChar char="q"/>
            </a:pPr>
            <a:r>
              <a:rPr lang="ar-EG" sz="2400" b="1" kern="0" dirty="0">
                <a:solidFill>
                  <a:schemeClr val="bg1"/>
                </a:solidFill>
                <a:latin typeface="Calibri" panose="020F0502020204030204" pitchFamily="34" charset="0"/>
                <a:cs typeface="+mj-cs"/>
              </a:rPr>
              <a:t>التمييز الثلاثي المفاهيمي .. </a:t>
            </a:r>
            <a:r>
              <a:rPr lang="en-US" sz="2400" b="1" kern="0" dirty="0">
                <a:solidFill>
                  <a:schemeClr val="bg1"/>
                </a:solidFill>
                <a:latin typeface="Times New Roman" panose="02020603050405020304" pitchFamily="18" charset="0"/>
                <a:cs typeface="Times New Roman" panose="02020603050405020304" pitchFamily="18" charset="0"/>
              </a:rPr>
              <a:t>Concept Triad</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5EF57EC-5C55-7CFC-F0B1-B41119235174}"/>
              </a:ext>
            </a:extLst>
          </p:cNvPr>
          <p:cNvSpPr txBox="1"/>
          <p:nvPr/>
        </p:nvSpPr>
        <p:spPr>
          <a:xfrm>
            <a:off x="4101668" y="156839"/>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8" name="TextBox 7">
            <a:extLst>
              <a:ext uri="{FF2B5EF4-FFF2-40B4-BE49-F238E27FC236}">
                <a16:creationId xmlns:a16="http://schemas.microsoft.com/office/drawing/2014/main" id="{387A6AE9-13A6-E079-C41A-FB484E87BA3D}"/>
              </a:ext>
            </a:extLst>
          </p:cNvPr>
          <p:cNvSpPr txBox="1"/>
          <p:nvPr/>
        </p:nvSpPr>
        <p:spPr>
          <a:xfrm>
            <a:off x="3859619" y="1662029"/>
            <a:ext cx="8091231" cy="4218912"/>
          </a:xfrm>
          <a:prstGeom prst="rect">
            <a:avLst/>
          </a:prstGeom>
          <a:noFill/>
        </p:spPr>
        <p:txBody>
          <a:bodyPr wrap="square">
            <a:spAutoFit/>
          </a:bodyPr>
          <a:lstStyle/>
          <a:p>
            <a:pPr marR="0" lvl="0" algn="justLow" rtl="1">
              <a:lnSpc>
                <a:spcPct val="150000"/>
              </a:lnSpc>
              <a:spcAft>
                <a:spcPts val="800"/>
              </a:spcAft>
              <a:buSzPts val="1000"/>
              <a:tabLst>
                <a:tab pos="457200" algn="l"/>
              </a:tabLst>
            </a:pPr>
            <a:r>
              <a:rPr lang="ar-SA" sz="2400" kern="0" dirty="0">
                <a:solidFill>
                  <a:srgbClr val="002060"/>
                </a:solidFill>
                <a:effectLst/>
                <a:latin typeface="Calibri" panose="020F0502020204030204" pitchFamily="34" charset="0"/>
                <a:ea typeface="Times New Roman" panose="02020603050405020304" pitchFamily="18" charset="0"/>
                <a:cs typeface="+mj-cs"/>
              </a:rPr>
              <a:t>يخلط الكثيرون بين هذه المفاهيم، ويجب التفريق بينها أكاديمياً: </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L="57150" marR="0" lvl="1" indent="-342900" algn="justLow" rtl="1">
              <a:lnSpc>
                <a:spcPct val="150000"/>
              </a:lnSpc>
              <a:spcAft>
                <a:spcPts val="800"/>
              </a:spcAft>
              <a:buFont typeface="Wingdings" panose="05000000000000000000" pitchFamily="2" charset="2"/>
              <a:buChar char="q"/>
              <a:tabLst>
                <a:tab pos="914400" algn="l"/>
              </a:tabLst>
            </a:pPr>
            <a:r>
              <a:rPr lang="ar-SA" sz="2400" b="1" kern="0" dirty="0">
                <a:solidFill>
                  <a:srgbClr val="002060"/>
                </a:solidFill>
                <a:effectLst/>
                <a:latin typeface="Calibri" panose="020F0502020204030204" pitchFamily="34" charset="0"/>
                <a:ea typeface="Times New Roman" panose="02020603050405020304" pitchFamily="18" charset="0"/>
                <a:cs typeface="+mj-cs"/>
              </a:rPr>
              <a:t>السوق المستهدف (</a:t>
            </a:r>
            <a:r>
              <a:rPr lang="en-US" sz="2400" b="1" kern="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Target Market</a:t>
            </a:r>
            <a:r>
              <a:rPr lang="ar-SA" sz="2400" b="1" kern="0" dirty="0">
                <a:solidFill>
                  <a:srgbClr val="002060"/>
                </a:solidFill>
                <a:effectLst/>
                <a:latin typeface="Calibri" panose="020F0502020204030204" pitchFamily="34" charset="0"/>
                <a:ea typeface="Times New Roman" panose="02020603050405020304" pitchFamily="18" charset="0"/>
                <a:cs typeface="+mj-cs"/>
              </a:rPr>
              <a:t>):</a:t>
            </a:r>
            <a:r>
              <a:rPr lang="ar-SA" sz="2400" kern="0" dirty="0">
                <a:solidFill>
                  <a:srgbClr val="002060"/>
                </a:solidFill>
                <a:effectLst/>
                <a:latin typeface="Calibri" panose="020F0502020204030204" pitchFamily="34" charset="0"/>
                <a:ea typeface="Times New Roman" panose="02020603050405020304" pitchFamily="18" charset="0"/>
                <a:cs typeface="+mj-cs"/>
              </a:rPr>
              <a:t> النطاق الشامل للمستهلكين (مثال: مستهلكو التقنية في الشرق الأوسط). </a:t>
            </a:r>
            <a:endParaRPr lang="ar-EG" sz="2400" kern="0" dirty="0">
              <a:solidFill>
                <a:srgbClr val="002060"/>
              </a:solidFill>
              <a:latin typeface="Calibri" panose="020F0502020204030204" pitchFamily="34" charset="0"/>
              <a:ea typeface="Times New Roman" panose="02020603050405020304" pitchFamily="18" charset="0"/>
              <a:cs typeface="+mj-cs"/>
            </a:endParaRPr>
          </a:p>
          <a:p>
            <a:pPr marL="57150" marR="0" lvl="1" indent="-342900" algn="justLow" rtl="1">
              <a:lnSpc>
                <a:spcPct val="150000"/>
              </a:lnSpc>
              <a:spcAft>
                <a:spcPts val="800"/>
              </a:spcAft>
              <a:buFont typeface="Wingdings" panose="05000000000000000000" pitchFamily="2" charset="2"/>
              <a:buChar char="q"/>
              <a:tabLst>
                <a:tab pos="914400" algn="l"/>
              </a:tabLst>
            </a:pPr>
            <a:r>
              <a:rPr lang="ar-SA" sz="2400" b="1" kern="0" dirty="0">
                <a:solidFill>
                  <a:srgbClr val="002060"/>
                </a:solidFill>
                <a:effectLst/>
                <a:latin typeface="Calibri" panose="020F0502020204030204" pitchFamily="34" charset="0"/>
                <a:ea typeface="Times New Roman" panose="02020603050405020304" pitchFamily="18" charset="0"/>
                <a:cs typeface="+mj-cs"/>
              </a:rPr>
              <a:t>الجمهور المستهدف (</a:t>
            </a:r>
            <a:r>
              <a:rPr lang="en-US" sz="2400" b="1" kern="0" dirty="0">
                <a:solidFill>
                  <a:srgbClr val="C00000"/>
                </a:solidFill>
                <a:latin typeface="Times New Roman" panose="02020603050405020304" pitchFamily="18" charset="0"/>
                <a:cs typeface="Times New Roman" panose="02020603050405020304" pitchFamily="18" charset="0"/>
              </a:rPr>
              <a:t>Target Audience</a:t>
            </a:r>
            <a:r>
              <a:rPr lang="ar-SA" sz="2400" b="1" kern="0" dirty="0">
                <a:solidFill>
                  <a:srgbClr val="002060"/>
                </a:solidFill>
                <a:effectLst/>
                <a:latin typeface="Calibri" panose="020F0502020204030204" pitchFamily="34" charset="0"/>
                <a:ea typeface="Times New Roman" panose="02020603050405020304" pitchFamily="18" charset="0"/>
                <a:cs typeface="+mj-cs"/>
              </a:rPr>
              <a:t>):</a:t>
            </a:r>
            <a:r>
              <a:rPr lang="ar-SA" sz="2400" kern="0" dirty="0">
                <a:solidFill>
                  <a:srgbClr val="002060"/>
                </a:solidFill>
                <a:effectLst/>
                <a:latin typeface="Calibri" panose="020F0502020204030204" pitchFamily="34" charset="0"/>
                <a:ea typeface="Times New Roman" panose="02020603050405020304" pitchFamily="18" charset="0"/>
                <a:cs typeface="+mj-cs"/>
              </a:rPr>
              <a:t> شريحة محددة داخل هذا السوق نتوجه لها بحملة إعلانية (مثال: الشباب من 18-25 المهتمين بألعاب الفيديو). </a:t>
            </a:r>
            <a:endParaRPr lang="ar-EG" sz="2400" kern="100" dirty="0">
              <a:solidFill>
                <a:srgbClr val="002060"/>
              </a:solidFill>
              <a:latin typeface="Calibri" panose="020F0502020204030204" pitchFamily="34" charset="0"/>
              <a:ea typeface="Times New Roman" panose="02020603050405020304" pitchFamily="18" charset="0"/>
              <a:cs typeface="+mj-cs"/>
            </a:endParaRPr>
          </a:p>
          <a:p>
            <a:pPr marL="57150" marR="0" lvl="1" indent="-342900" algn="justLow" rtl="1">
              <a:lnSpc>
                <a:spcPct val="150000"/>
              </a:lnSpc>
              <a:spcAft>
                <a:spcPts val="800"/>
              </a:spcAft>
              <a:buFont typeface="Wingdings" panose="05000000000000000000" pitchFamily="2" charset="2"/>
              <a:buChar char="q"/>
              <a:tabLst>
                <a:tab pos="914400" algn="l"/>
              </a:tabLst>
            </a:pPr>
            <a:r>
              <a:rPr lang="ar-SA" sz="2400" b="1" kern="0" dirty="0">
                <a:solidFill>
                  <a:srgbClr val="002060"/>
                </a:solidFill>
                <a:effectLst/>
                <a:latin typeface="Calibri" panose="020F0502020204030204" pitchFamily="34" charset="0"/>
                <a:ea typeface="Times New Roman" panose="02020603050405020304" pitchFamily="18" charset="0"/>
                <a:cs typeface="+mj-cs"/>
              </a:rPr>
              <a:t>شخصية العميل (</a:t>
            </a:r>
            <a:r>
              <a:rPr lang="en-US" sz="2400" b="1" kern="0" dirty="0">
                <a:solidFill>
                  <a:srgbClr val="C00000"/>
                </a:solidFill>
                <a:latin typeface="Times New Roman" panose="02020603050405020304" pitchFamily="18" charset="0"/>
                <a:cs typeface="Times New Roman" panose="02020603050405020304" pitchFamily="18" charset="0"/>
              </a:rPr>
              <a:t>Buyer Persona</a:t>
            </a:r>
            <a:r>
              <a:rPr lang="ar-SA" sz="2400" b="1" kern="0" dirty="0">
                <a:solidFill>
                  <a:srgbClr val="002060"/>
                </a:solidFill>
                <a:effectLst/>
                <a:latin typeface="Calibri" panose="020F0502020204030204" pitchFamily="34" charset="0"/>
                <a:ea typeface="Times New Roman" panose="02020603050405020304" pitchFamily="18" charset="0"/>
                <a:cs typeface="+mj-cs"/>
              </a:rPr>
              <a:t>):</a:t>
            </a:r>
            <a:r>
              <a:rPr lang="ar-SA" sz="2400" kern="0" dirty="0">
                <a:solidFill>
                  <a:srgbClr val="002060"/>
                </a:solidFill>
                <a:effectLst/>
                <a:latin typeface="Calibri" panose="020F0502020204030204" pitchFamily="34" charset="0"/>
                <a:ea typeface="Times New Roman" panose="02020603050405020304" pitchFamily="18" charset="0"/>
                <a:cs typeface="+mj-cs"/>
              </a:rPr>
              <a:t> تمثيل تمثيلي/شبه خيالي للعميل المثالي بناءً على بيانات حقيقية. </a:t>
            </a:r>
            <a:endParaRPr lang="en-US" sz="2400" kern="100" dirty="0">
              <a:solidFill>
                <a:srgbClr val="002060"/>
              </a:solidFill>
              <a:effectLst/>
              <a:latin typeface="Calibri" panose="020F0502020204030204" pitchFamily="34" charset="0"/>
              <a:ea typeface="Calibri" panose="020F0502020204030204" pitchFamily="34" charset="0"/>
              <a:cs typeface="+mj-cs"/>
            </a:endParaRPr>
          </a:p>
        </p:txBody>
      </p:sp>
      <p:pic>
        <p:nvPicPr>
          <p:cNvPr id="9" name="Picture 8" descr="Target Market Icon Isolated on White Background Stock Illustration - Illustration of marketing, professional: 355290046">
            <a:extLst>
              <a:ext uri="{FF2B5EF4-FFF2-40B4-BE49-F238E27FC236}">
                <a16:creationId xmlns:a16="http://schemas.microsoft.com/office/drawing/2014/main" id="{1629FB69-8EBE-B5B9-3E62-7D4EBBC767F8}"/>
              </a:ext>
            </a:extLst>
          </p:cNvPr>
          <p:cNvPicPr>
            <a:picLocks noChangeAspect="1"/>
          </p:cNvPicPr>
          <p:nvPr/>
        </p:nvPicPr>
        <p:blipFill>
          <a:blip r:embed="rId4"/>
          <a:stretch>
            <a:fillRect/>
          </a:stretch>
        </p:blipFill>
        <p:spPr>
          <a:xfrm>
            <a:off x="514128" y="1964179"/>
            <a:ext cx="2803230" cy="19882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descr="How To Identify Your Target Audience?">
            <a:extLst>
              <a:ext uri="{FF2B5EF4-FFF2-40B4-BE49-F238E27FC236}">
                <a16:creationId xmlns:a16="http://schemas.microsoft.com/office/drawing/2014/main" id="{E55E117E-6303-1E81-35F4-86A88423D76B}"/>
              </a:ext>
            </a:extLst>
          </p:cNvPr>
          <p:cNvPicPr>
            <a:picLocks noChangeAspect="1"/>
          </p:cNvPicPr>
          <p:nvPr/>
        </p:nvPicPr>
        <p:blipFill>
          <a:blip r:embed="rId5"/>
          <a:stretch>
            <a:fillRect/>
          </a:stretch>
        </p:blipFill>
        <p:spPr>
          <a:xfrm>
            <a:off x="373492" y="4294180"/>
            <a:ext cx="3084502" cy="18989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48761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74DD1-6E70-37BE-A193-34E5C9325B9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BF0B4A1-1ADE-CB84-B6C3-D04D65898362}"/>
              </a:ext>
            </a:extLst>
          </p:cNvPr>
          <p:cNvPicPr>
            <a:picLocks noChangeAspect="1"/>
          </p:cNvPicPr>
          <p:nvPr/>
        </p:nvPicPr>
        <p:blipFill>
          <a:blip r:embed="rId2"/>
          <a:stretch>
            <a:fillRect/>
          </a:stretch>
        </p:blipFill>
        <p:spPr>
          <a:xfrm>
            <a:off x="0" y="-29404"/>
            <a:ext cx="12192000" cy="6821424"/>
          </a:xfrm>
          <a:prstGeom prst="rect">
            <a:avLst/>
          </a:prstGeom>
        </p:spPr>
      </p:pic>
      <p:sp>
        <p:nvSpPr>
          <p:cNvPr id="24" name="Rectangle 23">
            <a:extLst>
              <a:ext uri="{FF2B5EF4-FFF2-40B4-BE49-F238E27FC236}">
                <a16:creationId xmlns:a16="http://schemas.microsoft.com/office/drawing/2014/main" id="{C24D9850-C0ED-684F-D6B7-206E74635BF0}"/>
              </a:ext>
            </a:extLst>
          </p:cNvPr>
          <p:cNvSpPr/>
          <p:nvPr/>
        </p:nvSpPr>
        <p:spPr>
          <a:xfrm>
            <a:off x="2421682" y="520258"/>
            <a:ext cx="97703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AAE9C0A-3358-B00D-D631-B55EAFE2903A}"/>
              </a:ext>
            </a:extLst>
          </p:cNvPr>
          <p:cNvSpPr/>
          <p:nvPr/>
        </p:nvSpPr>
        <p:spPr>
          <a:xfrm>
            <a:off x="2317898" y="658382"/>
            <a:ext cx="9757561" cy="100643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A0DC5727-55BE-AB23-B460-965E257F38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5" name="TextBox 4">
            <a:extLst>
              <a:ext uri="{FF2B5EF4-FFF2-40B4-BE49-F238E27FC236}">
                <a16:creationId xmlns:a16="http://schemas.microsoft.com/office/drawing/2014/main" id="{300DE8AE-4B12-5A0C-9195-FFD7C1D63864}"/>
              </a:ext>
            </a:extLst>
          </p:cNvPr>
          <p:cNvSpPr txBox="1"/>
          <p:nvPr/>
        </p:nvSpPr>
        <p:spPr>
          <a:xfrm>
            <a:off x="3776330" y="916757"/>
            <a:ext cx="6097772" cy="489686"/>
          </a:xfrm>
          <a:prstGeom prst="rect">
            <a:avLst/>
          </a:prstGeom>
          <a:noFill/>
        </p:spPr>
        <p:txBody>
          <a:bodyPr wrap="square">
            <a:spAutoFit/>
          </a:bodyPr>
          <a:lstStyle/>
          <a:p>
            <a:pPr marL="342900" marR="0" lvl="0" indent="-342900" algn="r" defTabSz="914400" rtl="1" eaLnBrk="1" fontAlgn="auto" latinLnBrk="0" hangingPunct="1">
              <a:lnSpc>
                <a:spcPct val="115000"/>
              </a:lnSpc>
              <a:spcBef>
                <a:spcPts val="0"/>
              </a:spcBef>
              <a:spcAft>
                <a:spcPts val="800"/>
              </a:spcAft>
              <a:buClrTx/>
              <a:buSzTx/>
              <a:buFont typeface="Wingdings" panose="05000000000000000000" pitchFamily="2" charset="2"/>
              <a:buChar char="q"/>
              <a:tabLst/>
              <a:defRPr/>
            </a:pPr>
            <a:r>
              <a:rPr kumimoji="0" lang="ar-EG" sz="2400" b="1" i="0" u="none" strike="noStrike" kern="0" cap="none" spc="0" normalizeH="0" baseline="0" noProof="0" dirty="0">
                <a:ln>
                  <a:noFill/>
                </a:ln>
                <a:solidFill>
                  <a:schemeClr val="bg1"/>
                </a:solidFill>
                <a:effectLst/>
                <a:uLnTx/>
                <a:uFillTx/>
                <a:latin typeface="Calibri" panose="020F0502020204030204" pitchFamily="34" charset="0"/>
                <a:ea typeface="Times New Roman" panose="02020603050405020304" pitchFamily="18" charset="0"/>
                <a:cs typeface="Arial" panose="020B0604020202020204" pitchFamily="34" charset="0"/>
              </a:rPr>
              <a:t> </a:t>
            </a:r>
            <a:r>
              <a:rPr kumimoji="0" lang="ar-SA" sz="2400" b="1" i="0" u="none" strike="noStrike" kern="0" cap="none" spc="0" normalizeH="0" baseline="0" noProof="0" dirty="0">
                <a:ln>
                  <a:noFill/>
                </a:ln>
                <a:solidFill>
                  <a:schemeClr val="bg1"/>
                </a:solidFill>
                <a:effectLst/>
                <a:uLnTx/>
                <a:uFillTx/>
                <a:latin typeface="Calibri" panose="020F0502020204030204" pitchFamily="34" charset="0"/>
                <a:ea typeface="Times New Roman" panose="02020603050405020304" pitchFamily="18" charset="0"/>
                <a:cs typeface="Arial" panose="020B0604020202020204" pitchFamily="34" charset="0"/>
              </a:rPr>
              <a:t>تطبيق عملي على التمييز المفاهيمي</a:t>
            </a:r>
            <a:r>
              <a:rPr kumimoji="0" lang="ar-EG" sz="2400" b="1" i="0" u="none" strike="noStrike" kern="0" cap="none" spc="0" normalizeH="0" baseline="0" noProof="0" dirty="0">
                <a:ln>
                  <a:noFill/>
                </a:ln>
                <a:solidFill>
                  <a:schemeClr val="bg1"/>
                </a:solidFill>
                <a:effectLst/>
                <a:uLnTx/>
                <a:uFillTx/>
                <a:latin typeface="Calibri" panose="020F0502020204030204" pitchFamily="34" charset="0"/>
                <a:ea typeface="Times New Roman" panose="02020603050405020304" pitchFamily="18" charset="0"/>
                <a:cs typeface="Arial" panose="020B0604020202020204" pitchFamily="34" charset="0"/>
              </a:rPr>
              <a:t>..</a:t>
            </a:r>
            <a:endParaRPr kumimoji="0" lang="en-US" sz="2400" b="0"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727558C4-65AD-8D48-E8B7-6D52100F67EB}"/>
              </a:ext>
            </a:extLst>
          </p:cNvPr>
          <p:cNvSpPr txBox="1"/>
          <p:nvPr/>
        </p:nvSpPr>
        <p:spPr>
          <a:xfrm>
            <a:off x="4197362" y="159651"/>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8" name="TextBox 7">
            <a:extLst>
              <a:ext uri="{FF2B5EF4-FFF2-40B4-BE49-F238E27FC236}">
                <a16:creationId xmlns:a16="http://schemas.microsoft.com/office/drawing/2014/main" id="{A56EF1E5-1035-CD8D-5474-BDD68F783617}"/>
              </a:ext>
            </a:extLst>
          </p:cNvPr>
          <p:cNvSpPr txBox="1"/>
          <p:nvPr/>
        </p:nvSpPr>
        <p:spPr>
          <a:xfrm>
            <a:off x="4040372" y="1664818"/>
            <a:ext cx="8035087" cy="4772460"/>
          </a:xfrm>
          <a:prstGeom prst="rect">
            <a:avLst/>
          </a:prstGeom>
          <a:noFill/>
        </p:spPr>
        <p:txBody>
          <a:bodyPr wrap="square">
            <a:spAutoFit/>
          </a:bodyPr>
          <a:lstStyle/>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b="1"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مثال تطبيقي:</a:t>
            </a:r>
            <a:r>
              <a:rPr lang="ar-SA" sz="2400" b="1" u="sng"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 متجر إلكتروني للمستلزمات الرياضية والذكية</a:t>
            </a:r>
            <a:r>
              <a:rPr lang="ar-SA" sz="2400" u="sng"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 </a:t>
            </a:r>
            <a:endParaRPr lang="en-US" sz="2400" u="sng"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800100" marR="0" lvl="1" indent="-342900" algn="justLow" rtl="1">
              <a:lnSpc>
                <a:spcPct val="150000"/>
              </a:lnSpc>
              <a:spcAft>
                <a:spcPts val="800"/>
              </a:spcAft>
              <a:buSzPts val="1000"/>
              <a:buFont typeface="Wingdings" panose="05000000000000000000" pitchFamily="2" charset="2"/>
              <a:buChar char="q"/>
              <a:tabLst>
                <a:tab pos="914400" algn="l"/>
              </a:tabLst>
            </a:pPr>
            <a:r>
              <a:rPr lang="ar-SA" sz="2400" b="1" kern="0"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السوق المستهدف:</a:t>
            </a:r>
            <a:r>
              <a:rPr lang="ar-SA" sz="2400" kern="0"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ممارسو الرياضة ومحبو اللياقة في المملكة العربية السعودية.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800100" marR="0" lvl="1" indent="-342900" algn="justLow" rtl="1">
              <a:lnSpc>
                <a:spcPct val="150000"/>
              </a:lnSpc>
              <a:spcAft>
                <a:spcPts val="800"/>
              </a:spcAft>
              <a:buSzPts val="1000"/>
              <a:buFont typeface="Wingdings" panose="05000000000000000000" pitchFamily="2" charset="2"/>
              <a:buChar char="q"/>
              <a:tabLst>
                <a:tab pos="914400" algn="l"/>
              </a:tabLst>
            </a:pPr>
            <a:r>
              <a:rPr lang="ar-SA" sz="2400" b="1" kern="0"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الجمهور المستهدف:</a:t>
            </a:r>
            <a:r>
              <a:rPr lang="ar-SA" sz="2400" kern="0"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الرجال والنساء (</a:t>
            </a:r>
            <a:r>
              <a:rPr lang="ar-SA" sz="2400" kern="0" dirty="0">
                <a:solidFill>
                  <a:srgbClr val="002060"/>
                </a:solidFill>
                <a:effectLst/>
                <a:latin typeface="Calibri" panose="020F0502020204030204" pitchFamily="34" charset="0"/>
                <a:ea typeface="Times New Roman" panose="02020603050405020304" pitchFamily="18" charset="0"/>
                <a:cs typeface="+mj-cs"/>
              </a:rPr>
              <a:t>18</a:t>
            </a: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a:t>
            </a:r>
            <a:r>
              <a:rPr lang="ar-SA" sz="2400" kern="0" dirty="0">
                <a:solidFill>
                  <a:srgbClr val="002060"/>
                </a:solidFill>
                <a:effectLst/>
                <a:latin typeface="Calibri" panose="020F0502020204030204" pitchFamily="34" charset="0"/>
                <a:ea typeface="Times New Roman" panose="02020603050405020304" pitchFamily="18" charset="0"/>
                <a:cs typeface="+mj-cs"/>
              </a:rPr>
              <a:t>35</a:t>
            </a: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 عاماً) في المدن الرئيسية الذين يبحثون عن ساعات رياضية ذكية.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800100" marR="0" lvl="1" indent="-342900" algn="justLow" rtl="1">
              <a:lnSpc>
                <a:spcPct val="150000"/>
              </a:lnSpc>
              <a:spcAft>
                <a:spcPts val="800"/>
              </a:spcAft>
              <a:buSzPts val="1000"/>
              <a:buFont typeface="Wingdings" panose="05000000000000000000" pitchFamily="2" charset="2"/>
              <a:buChar char="q"/>
              <a:tabLst>
                <a:tab pos="914400" algn="l"/>
              </a:tabLst>
            </a:pPr>
            <a:r>
              <a:rPr lang="ar-SA" sz="2400" b="1" kern="0"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شخصية العميل </a:t>
            </a:r>
            <a:r>
              <a:rPr lang="ar-SA" sz="2400" b="1"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a:t>
            </a:r>
            <a:r>
              <a:rPr lang="en-US"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Buyer Persona</a:t>
            </a:r>
            <a:r>
              <a:rPr lang="ar-SA" sz="2400" b="1"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a:t>
            </a: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 "أحمد، </a:t>
            </a:r>
            <a:r>
              <a:rPr lang="ar-SA" sz="2400" kern="0" dirty="0">
                <a:solidFill>
                  <a:srgbClr val="002060"/>
                </a:solidFill>
                <a:effectLst/>
                <a:latin typeface="Calibri" panose="020F0502020204030204" pitchFamily="34" charset="0"/>
                <a:ea typeface="Times New Roman" panose="02020603050405020304" pitchFamily="18" charset="0"/>
                <a:cs typeface="+mj-cs"/>
              </a:rPr>
              <a:t>26</a:t>
            </a: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 سنة، مهندس في الرياض، يمارس الجري 4 أيام أسبوعياً، يتابع قنوات التقنية على يوتيوب، يبحث عن ساعة تقيس نبضات القلب وبطارية تدوم طويلاً". </a:t>
            </a:r>
            <a:endParaRPr lang="en-US" sz="2400"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descr="Example Red 3d Square Button Stock Vector - Illustration of sign, square: 85983502">
            <a:extLst>
              <a:ext uri="{FF2B5EF4-FFF2-40B4-BE49-F238E27FC236}">
                <a16:creationId xmlns:a16="http://schemas.microsoft.com/office/drawing/2014/main" id="{0E660D2F-94DD-0F95-3CF4-2735084014A6}"/>
              </a:ext>
            </a:extLst>
          </p:cNvPr>
          <p:cNvPicPr>
            <a:picLocks noChangeAspect="1"/>
          </p:cNvPicPr>
          <p:nvPr/>
        </p:nvPicPr>
        <p:blipFill>
          <a:blip r:embed="rId4"/>
          <a:stretch>
            <a:fillRect/>
          </a:stretch>
        </p:blipFill>
        <p:spPr>
          <a:xfrm rot="20666116">
            <a:off x="450932" y="2276556"/>
            <a:ext cx="2934216" cy="28934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42082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701CC-0B9A-D45A-1334-128DFE066F8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8351485F-2387-76C7-6FD6-2E97D530E61B}"/>
              </a:ext>
            </a:extLst>
          </p:cNvPr>
          <p:cNvPicPr>
            <a:picLocks noChangeAspect="1"/>
          </p:cNvPicPr>
          <p:nvPr/>
        </p:nvPicPr>
        <p:blipFill>
          <a:blip r:embed="rId2"/>
          <a:stretch>
            <a:fillRect/>
          </a:stretch>
        </p:blipFill>
        <p:spPr>
          <a:xfrm>
            <a:off x="0" y="-155745"/>
            <a:ext cx="12192000" cy="6821424"/>
          </a:xfrm>
          <a:prstGeom prst="rect">
            <a:avLst/>
          </a:prstGeom>
        </p:spPr>
      </p:pic>
      <p:sp>
        <p:nvSpPr>
          <p:cNvPr id="24" name="Rectangle 23">
            <a:extLst>
              <a:ext uri="{FF2B5EF4-FFF2-40B4-BE49-F238E27FC236}">
                <a16:creationId xmlns:a16="http://schemas.microsoft.com/office/drawing/2014/main" id="{C0759B8A-7D6B-2795-D6B4-42C7BA64E772}"/>
              </a:ext>
            </a:extLst>
          </p:cNvPr>
          <p:cNvSpPr/>
          <p:nvPr/>
        </p:nvSpPr>
        <p:spPr>
          <a:xfrm flipV="1">
            <a:off x="2421682" y="565977"/>
            <a:ext cx="97703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131A5EA-A63A-0071-F798-10273A3314AB}"/>
              </a:ext>
            </a:extLst>
          </p:cNvPr>
          <p:cNvSpPr/>
          <p:nvPr/>
        </p:nvSpPr>
        <p:spPr>
          <a:xfrm>
            <a:off x="2421682" y="658382"/>
            <a:ext cx="9653777" cy="107634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C0A62664-D231-A55F-06D2-E0404F8BD4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5" name="TextBox 4">
            <a:extLst>
              <a:ext uri="{FF2B5EF4-FFF2-40B4-BE49-F238E27FC236}">
                <a16:creationId xmlns:a16="http://schemas.microsoft.com/office/drawing/2014/main" id="{DEC1322F-D540-D04A-2A33-9635F59BB9D3}"/>
              </a:ext>
            </a:extLst>
          </p:cNvPr>
          <p:cNvSpPr txBox="1"/>
          <p:nvPr/>
        </p:nvSpPr>
        <p:spPr>
          <a:xfrm>
            <a:off x="4615885" y="921179"/>
            <a:ext cx="6097772" cy="495264"/>
          </a:xfrm>
          <a:prstGeom prst="rect">
            <a:avLst/>
          </a:prstGeom>
          <a:noFill/>
        </p:spPr>
        <p:txBody>
          <a:bodyPr wrap="square">
            <a:spAutoFit/>
          </a:bodyPr>
          <a:lstStyle/>
          <a:p>
            <a:pPr marL="342900" marR="0" indent="-342900" algn="ctr" rtl="1">
              <a:lnSpc>
                <a:spcPct val="116667"/>
              </a:lnSpc>
              <a:spcAft>
                <a:spcPts val="2250"/>
              </a:spcAft>
              <a:buFont typeface="Wingdings" panose="05000000000000000000" pitchFamily="2" charset="2"/>
              <a:buChar char="q"/>
            </a:pPr>
            <a:r>
              <a:rPr lang="ar-EG" sz="24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لماذا يُعد تحديد جمهورك المستهدف أمر حاسم للنجاح</a:t>
            </a:r>
            <a:r>
              <a:rPr lang="ar-EG" sz="2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26087974-71D1-133F-E6E3-5987F3EF3791}"/>
              </a:ext>
            </a:extLst>
          </p:cNvPr>
          <p:cNvSpPr txBox="1"/>
          <p:nvPr/>
        </p:nvSpPr>
        <p:spPr>
          <a:xfrm>
            <a:off x="4229260" y="192321"/>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15" name="TextBox 14">
            <a:extLst>
              <a:ext uri="{FF2B5EF4-FFF2-40B4-BE49-F238E27FC236}">
                <a16:creationId xmlns:a16="http://schemas.microsoft.com/office/drawing/2014/main" id="{1D46DB16-CEE9-8AF9-73B1-47ADC48ACDA0}"/>
              </a:ext>
            </a:extLst>
          </p:cNvPr>
          <p:cNvSpPr txBox="1"/>
          <p:nvPr/>
        </p:nvSpPr>
        <p:spPr>
          <a:xfrm>
            <a:off x="775760" y="2053748"/>
            <a:ext cx="10990938" cy="4363695"/>
          </a:xfrm>
          <a:prstGeom prst="rect">
            <a:avLst/>
          </a:prstGeom>
          <a:noFill/>
        </p:spPr>
        <p:txBody>
          <a:bodyPr wrap="square">
            <a:spAutoFit/>
          </a:bodyPr>
          <a:lstStyle/>
          <a:p>
            <a:pPr marR="0" lvl="0" algn="r" rtl="1">
              <a:lnSpc>
                <a:spcPct val="115000"/>
              </a:lnSpc>
              <a:spcAft>
                <a:spcPts val="800"/>
              </a:spcAft>
              <a:buSzPts val="1000"/>
              <a:tabLst>
                <a:tab pos="457200" algn="l"/>
              </a:tabLst>
            </a:pPr>
            <a:r>
              <a:rPr lang="ar-SA" sz="1200"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 </a:t>
            </a:r>
            <a:r>
              <a:rPr lang="ar-EG" sz="2400" b="1" kern="0" dirty="0">
                <a:solidFill>
                  <a:srgbClr val="C00000"/>
                </a:solidFill>
                <a:effectLst/>
                <a:latin typeface="Calibri" panose="020F0502020204030204" pitchFamily="34" charset="0"/>
                <a:ea typeface="Times New Roman" panose="02020603050405020304" pitchFamily="18" charset="0"/>
                <a:cs typeface="+mj-cs"/>
              </a:rPr>
              <a:t>يُعد تحديد الجمهور المستهدف أمراً هاماً لأنه يوجه المُعلن إلى كلاً من التالي:</a:t>
            </a:r>
          </a:p>
          <a:p>
            <a:pPr marL="0" marR="0" lvl="1" indent="-285750" algn="justLow" rtl="1">
              <a:lnSpc>
                <a:spcPct val="115000"/>
              </a:lnSpc>
              <a:spcAft>
                <a:spcPts val="800"/>
              </a:spcAft>
              <a:buFont typeface="Wingdings" panose="05000000000000000000" pitchFamily="2" charset="2"/>
              <a:buChar char="q"/>
              <a:tabLst>
                <a:tab pos="914400" algn="l"/>
              </a:tabLst>
            </a:pPr>
            <a:r>
              <a:rPr lang="ar-SA" sz="2000" b="1" kern="0" dirty="0">
                <a:solidFill>
                  <a:srgbClr val="C00000"/>
                </a:solidFill>
                <a:effectLst/>
                <a:latin typeface="Calibri" panose="020F0502020204030204" pitchFamily="34" charset="0"/>
                <a:ea typeface="Times New Roman" panose="02020603050405020304" pitchFamily="18" charset="0"/>
                <a:cs typeface="+mj-cs"/>
              </a:rPr>
              <a:t>كتابة وصياغة الرسالة الإعلانية </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Ad Copywriting</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اختيار اللغة، النبرة، والمحفزات النفسية. </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0" marR="0" lvl="1" indent="-285750" algn="justLow" rtl="1">
              <a:lnSpc>
                <a:spcPct val="115000"/>
              </a:lnSpc>
              <a:spcAft>
                <a:spcPts val="800"/>
              </a:spcAft>
              <a:buFont typeface="Wingdings" panose="05000000000000000000" pitchFamily="2" charset="2"/>
              <a:buChar char="q"/>
              <a:tabLst>
                <a:tab pos="914400" algn="l"/>
              </a:tabLst>
            </a:pPr>
            <a:r>
              <a:rPr lang="ar-SA" sz="2000" b="1" kern="0" dirty="0">
                <a:solidFill>
                  <a:srgbClr val="C00000"/>
                </a:solidFill>
                <a:effectLst/>
                <a:latin typeface="Calibri" panose="020F0502020204030204" pitchFamily="34" charset="0"/>
                <a:ea typeface="Times New Roman" panose="02020603050405020304" pitchFamily="18" charset="0"/>
                <a:cs typeface="+mj-cs"/>
              </a:rPr>
              <a:t>اختيار المنصات </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Platform Selection</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اختيار أين يُمضي الجمهور وقته (</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LinkedIn</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أم </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TikTok</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أم </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Instagram</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0" marR="0" lvl="1" indent="-285750" algn="justLow" rtl="1">
              <a:lnSpc>
                <a:spcPct val="115000"/>
              </a:lnSpc>
              <a:spcAft>
                <a:spcPts val="800"/>
              </a:spcAft>
              <a:buFont typeface="Wingdings" panose="05000000000000000000" pitchFamily="2" charset="2"/>
              <a:buChar char="q"/>
              <a:tabLst>
                <a:tab pos="914400" algn="l"/>
              </a:tabLst>
            </a:pPr>
            <a:r>
              <a:rPr lang="ar-SA" sz="2000" b="1" kern="0" dirty="0">
                <a:solidFill>
                  <a:srgbClr val="C00000"/>
                </a:solidFill>
                <a:effectLst/>
                <a:latin typeface="Calibri" panose="020F0502020204030204" pitchFamily="34" charset="0"/>
                <a:ea typeface="Times New Roman" panose="02020603050405020304" pitchFamily="18" charset="0"/>
                <a:cs typeface="+mj-cs"/>
              </a:rPr>
              <a:t>تحديد ميزانية الحملة </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Budget Allocation</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تركيز الإنفاق على الشريحة الأكثر تحويلاً (</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Conversion</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0" marR="0" lvl="1" indent="-285750" algn="justLow" rtl="1">
              <a:lnSpc>
                <a:spcPct val="115000"/>
              </a:lnSpc>
              <a:spcAft>
                <a:spcPts val="800"/>
              </a:spcAft>
              <a:buFont typeface="Wingdings" panose="05000000000000000000" pitchFamily="2" charset="2"/>
              <a:buChar char="q"/>
              <a:tabLst>
                <a:tab pos="914400" algn="l"/>
              </a:tabLst>
            </a:pPr>
            <a:r>
              <a:rPr lang="ar-SA" sz="2000" b="1" kern="0" dirty="0">
                <a:solidFill>
                  <a:srgbClr val="C00000"/>
                </a:solidFill>
                <a:effectLst/>
                <a:latin typeface="Calibri" panose="020F0502020204030204" pitchFamily="34" charset="0"/>
                <a:ea typeface="Times New Roman" panose="02020603050405020304" pitchFamily="18" charset="0"/>
                <a:cs typeface="+mj-cs"/>
              </a:rPr>
              <a:t>تحسين محركات البحث </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SEO</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 والإعلانات المدفوعة </a:t>
            </a:r>
            <a:r>
              <a:rPr lang="en-US" sz="2000" b="1" kern="0" dirty="0">
                <a:solidFill>
                  <a:schemeClr val="accent1">
                    <a:lumMod val="50000"/>
                  </a:schemeClr>
                </a:solidFill>
                <a:latin typeface="Times New Roman" panose="02020603050405020304" pitchFamily="18" charset="0"/>
                <a:cs typeface="Times New Roman" panose="02020603050405020304" pitchFamily="18" charset="0"/>
              </a:rPr>
              <a:t>PPC</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a:t>
            </a:r>
            <a:r>
              <a:rPr lang="ar-EG" sz="2000" kern="0" dirty="0">
                <a:solidFill>
                  <a:schemeClr val="accent1">
                    <a:lumMod val="50000"/>
                  </a:schemeClr>
                </a:solidFill>
                <a:effectLst/>
                <a:latin typeface="Calibri" panose="020F0502020204030204" pitchFamily="34" charset="0"/>
                <a:ea typeface="Times New Roman" panose="02020603050405020304" pitchFamily="18" charset="0"/>
                <a:cs typeface="+mj-cs"/>
              </a:rPr>
              <a:t>وذلك ب</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تحديد الكلمات المفتاحية الأكثر تعبيراً عن نيته الشرا</a:t>
            </a:r>
            <a:r>
              <a:rPr lang="ar-EG" sz="2000" kern="0" dirty="0">
                <a:solidFill>
                  <a:schemeClr val="accent1">
                    <a:lumMod val="50000"/>
                  </a:schemeClr>
                </a:solidFill>
                <a:latin typeface="Calibri" panose="020F0502020204030204" pitchFamily="34" charset="0"/>
                <a:ea typeface="Times New Roman" panose="02020603050405020304" pitchFamily="18" charset="0"/>
                <a:cs typeface="+mj-cs"/>
              </a:rPr>
              <a:t>ئية</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a:t>
            </a:r>
            <a:endParaRPr lang="ar-EG" sz="2000" kern="0" dirty="0">
              <a:solidFill>
                <a:schemeClr val="accent1">
                  <a:lumMod val="50000"/>
                </a:schemeClr>
              </a:solidFill>
              <a:effectLst/>
              <a:latin typeface="Calibri" panose="020F0502020204030204" pitchFamily="34" charset="0"/>
              <a:ea typeface="Times New Roman" panose="02020603050405020304" pitchFamily="18" charset="0"/>
              <a:cs typeface="+mj-cs"/>
            </a:endParaRPr>
          </a:p>
          <a:p>
            <a:pPr marL="0" marR="0" lvl="1" indent="-285750" algn="justLow" rtl="1">
              <a:lnSpc>
                <a:spcPct val="115000"/>
              </a:lnSpc>
              <a:spcAft>
                <a:spcPts val="800"/>
              </a:spcAft>
              <a:buFont typeface="Wingdings" panose="05000000000000000000" pitchFamily="2" charset="2"/>
              <a:buChar char="q"/>
              <a:tabLst>
                <a:tab pos="914400" algn="l"/>
              </a:tabLst>
            </a:pPr>
            <a:r>
              <a:rPr lang="ar-EG" sz="2000" b="1" kern="0" dirty="0">
                <a:solidFill>
                  <a:srgbClr val="C00000"/>
                </a:solidFill>
                <a:effectLst/>
                <a:latin typeface="Calibri" panose="020F0502020204030204" pitchFamily="34" charset="0"/>
                <a:ea typeface="Times New Roman" panose="02020603050405020304" pitchFamily="18" charset="0"/>
                <a:cs typeface="+mj-cs"/>
              </a:rPr>
              <a:t>تطوير المنتج</a:t>
            </a:r>
            <a:r>
              <a:rPr lang="ar-EG"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عندما تعرف بالضبط ما يحتاجه جمهورك المستهدف، تطور منتجات تحل مشاكل حقيقية وتبيع نفسها عمليًا.</a:t>
            </a:r>
          </a:p>
          <a:p>
            <a:pPr marL="0" marR="0" lvl="1" indent="-285750" algn="justLow" rtl="1">
              <a:lnSpc>
                <a:spcPct val="115000"/>
              </a:lnSpc>
              <a:spcAft>
                <a:spcPts val="800"/>
              </a:spcAft>
              <a:buFont typeface="Wingdings" panose="05000000000000000000" pitchFamily="2" charset="2"/>
              <a:buChar char="q"/>
              <a:tabLst>
                <a:tab pos="914400" algn="l"/>
              </a:tabLst>
            </a:pPr>
            <a:r>
              <a:rPr lang="ar-EG" sz="2000" b="1" kern="0" dirty="0">
                <a:solidFill>
                  <a:srgbClr val="C00000"/>
                </a:solidFill>
                <a:effectLst/>
                <a:latin typeface="Calibri" panose="020F0502020204030204" pitchFamily="34" charset="0"/>
                <a:ea typeface="Times New Roman" panose="02020603050405020304" pitchFamily="18" charset="0"/>
                <a:cs typeface="+mj-cs"/>
              </a:rPr>
              <a:t>التواصل</a:t>
            </a:r>
            <a:r>
              <a:rPr lang="ar-EG"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مع جمهور مستهدف واضح، يجعلك تتحدث اللغة الصحيحة، وتستخدم القنوات المناسبة، وتصل إلى العصب العاطفي لعملائك.</a:t>
            </a:r>
          </a:p>
          <a:p>
            <a:pPr marL="0" marR="0" lvl="1" indent="-285750" algn="justLow" rtl="1">
              <a:lnSpc>
                <a:spcPct val="115000"/>
              </a:lnSpc>
              <a:spcAft>
                <a:spcPts val="800"/>
              </a:spcAft>
              <a:buFont typeface="Wingdings" panose="05000000000000000000" pitchFamily="2" charset="2"/>
              <a:buChar char="q"/>
              <a:tabLst>
                <a:tab pos="914400" algn="l"/>
              </a:tabLst>
            </a:pPr>
            <a:r>
              <a:rPr lang="ar-EG" sz="2000" b="1" kern="0" dirty="0">
                <a:solidFill>
                  <a:srgbClr val="C00000"/>
                </a:solidFill>
                <a:effectLst/>
                <a:latin typeface="Calibri" panose="020F0502020204030204" pitchFamily="34" charset="0"/>
                <a:ea typeface="Times New Roman" panose="02020603050405020304" pitchFamily="18" charset="0"/>
                <a:cs typeface="+mj-cs"/>
              </a:rPr>
              <a:t>الميزة التنافسية</a:t>
            </a:r>
            <a:r>
              <a:rPr lang="ar-EG" sz="2000" kern="0" dirty="0">
                <a:solidFill>
                  <a:schemeClr val="accent1">
                    <a:lumMod val="50000"/>
                  </a:schemeClr>
                </a:solidFill>
                <a:effectLst/>
                <a:latin typeface="Calibri" panose="020F0502020204030204" pitchFamily="34" charset="0"/>
                <a:ea typeface="Times New Roman" panose="02020603050405020304" pitchFamily="18" charset="0"/>
                <a:cs typeface="+mj-cs"/>
              </a:rPr>
              <a:t>: بينما يحاول منافسوك جذب الجميع، تبني مجتمعًا مخلصًا يتعرف على علامتك التجارية.</a:t>
            </a:r>
          </a:p>
          <a:p>
            <a:pPr marL="742950" marR="0" lvl="1" indent="-285750" algn="r" rtl="1">
              <a:lnSpc>
                <a:spcPct val="115000"/>
              </a:lnSpc>
              <a:spcAft>
                <a:spcPts val="800"/>
              </a:spcAft>
              <a:buFont typeface="+mj-lt"/>
              <a:buAutoNum type="arabicPeriod"/>
              <a:tabLst>
                <a:tab pos="914400" algn="l"/>
              </a:tabLst>
            </a:pPr>
            <a:endParaRPr lang="ar-EG" sz="1200" kern="0" dirty="0">
              <a:solidFill>
                <a:srgbClr val="1F1F1F"/>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96438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2CA1F-D883-CE81-72E9-D7FE6003F20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AF51958-9CD5-D5EF-0D54-8B1B7DAFBB8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AE85FBD-AC5D-ADC4-5ACC-3003ED1FAF8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indent="-457200" algn="ctr" rtl="1">
              <a:buFont typeface="Wingdings" panose="05000000000000000000" pitchFamily="2" charset="2"/>
              <a:buChar char="q"/>
            </a:pPr>
            <a:r>
              <a:rPr lang="ar-SA" sz="2800" b="1" dirty="0">
                <a:solidFill>
                  <a:schemeClr val="bg1"/>
                </a:solidFill>
                <a:latin typeface="Times New Roman" panose="02020603050405020304" pitchFamily="18" charset="0"/>
                <a:cs typeface="Times New Roman" panose="02020603050405020304" pitchFamily="18" charset="0"/>
              </a:rPr>
              <a:t>لماذا يجب أن تستثمر في فهم جمهورك المستهدف؟</a:t>
            </a:r>
          </a:p>
        </p:txBody>
      </p:sp>
      <p:pic>
        <p:nvPicPr>
          <p:cNvPr id="17" name="Graphic 21">
            <a:extLst>
              <a:ext uri="{FF2B5EF4-FFF2-40B4-BE49-F238E27FC236}">
                <a16:creationId xmlns:a16="http://schemas.microsoft.com/office/drawing/2014/main" id="{D227F407-7267-0DBF-1CFE-006566D14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4" name="TextBox 3">
            <a:extLst>
              <a:ext uri="{FF2B5EF4-FFF2-40B4-BE49-F238E27FC236}">
                <a16:creationId xmlns:a16="http://schemas.microsoft.com/office/drawing/2014/main" id="{B738B447-1503-7CCB-3F70-A003F8394BE2}"/>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8" name="TextBox 7">
            <a:extLst>
              <a:ext uri="{FF2B5EF4-FFF2-40B4-BE49-F238E27FC236}">
                <a16:creationId xmlns:a16="http://schemas.microsoft.com/office/drawing/2014/main" id="{FFF3508C-7550-F6EA-32C0-2AB3A8A8A339}"/>
              </a:ext>
            </a:extLst>
          </p:cNvPr>
          <p:cNvSpPr txBox="1"/>
          <p:nvPr/>
        </p:nvSpPr>
        <p:spPr>
          <a:xfrm>
            <a:off x="350874" y="1532065"/>
            <a:ext cx="11724585" cy="4524315"/>
          </a:xfrm>
          <a:prstGeom prst="rect">
            <a:avLst/>
          </a:prstGeom>
          <a:noFill/>
        </p:spPr>
        <p:txBody>
          <a:bodyPr wrap="square">
            <a:spAutoFit/>
          </a:bodyPr>
          <a:lstStyle/>
          <a:p>
            <a:pPr algn="just" rtl="1"/>
            <a:r>
              <a:rPr lang="ar-EG" sz="2400" u="sng" dirty="0">
                <a:solidFill>
                  <a:schemeClr val="accent1">
                    <a:lumMod val="50000"/>
                  </a:schemeClr>
                </a:solidFill>
                <a:cs typeface="+mj-cs"/>
              </a:rPr>
              <a:t>بدلاً من إنفاق ميزانيتك في محاولات عشوائية لجذب أكبر عدد ممكن من الأشخاص، يُتيح لك تحديد الجمهور المستهدف ما يلي:</a:t>
            </a:r>
          </a:p>
          <a:p>
            <a:pPr marL="457200" indent="-457200" algn="just" rtl="1">
              <a:lnSpc>
                <a:spcPct val="150000"/>
              </a:lnSpc>
              <a:buFont typeface="+mj-lt"/>
              <a:buAutoNum type="arabicParenR"/>
            </a:pPr>
            <a:r>
              <a:rPr lang="ar-EG" sz="2400" b="1" dirty="0">
                <a:solidFill>
                  <a:srgbClr val="C00000"/>
                </a:solidFill>
                <a:latin typeface="Times New Roman" panose="02020603050405020304" pitchFamily="18" charset="0"/>
                <a:cs typeface="Times New Roman" panose="02020603050405020304" pitchFamily="18" charset="0"/>
              </a:rPr>
              <a:t>تحسين كفاءة حملاتك الإعلانية</a:t>
            </a:r>
            <a:r>
              <a:rPr lang="ar-EG" sz="2400" dirty="0">
                <a:solidFill>
                  <a:schemeClr val="accent1">
                    <a:lumMod val="50000"/>
                  </a:schemeClr>
                </a:solidFill>
                <a:latin typeface="Times New Roman" panose="02020603050405020304" pitchFamily="18" charset="0"/>
                <a:cs typeface="Times New Roman" panose="02020603050405020304" pitchFamily="18" charset="0"/>
              </a:rPr>
              <a:t>: الإعلان الموجه لجمهور محدد يقلل من التكاليف ويزيد من العائد على الاستثمار.</a:t>
            </a:r>
          </a:p>
          <a:p>
            <a:pPr marL="457200" indent="-457200" algn="just" rtl="1">
              <a:lnSpc>
                <a:spcPct val="150000"/>
              </a:lnSpc>
              <a:buFont typeface="+mj-lt"/>
              <a:buAutoNum type="arabicParenR"/>
            </a:pPr>
            <a:r>
              <a:rPr lang="ar-EG" sz="2400" b="1" dirty="0">
                <a:solidFill>
                  <a:srgbClr val="C00000"/>
                </a:solidFill>
                <a:latin typeface="Times New Roman" panose="02020603050405020304" pitchFamily="18" charset="0"/>
                <a:cs typeface="Times New Roman" panose="02020603050405020304" pitchFamily="18" charset="0"/>
              </a:rPr>
              <a:t>تقليل معدل الارتداد على موقعك الإلكتروني</a:t>
            </a:r>
            <a:r>
              <a:rPr lang="ar-EG" sz="2400" dirty="0">
                <a:solidFill>
                  <a:schemeClr val="accent1">
                    <a:lumMod val="50000"/>
                  </a:schemeClr>
                </a:solidFill>
                <a:latin typeface="Times New Roman" panose="02020603050405020304" pitchFamily="18" charset="0"/>
                <a:cs typeface="Times New Roman" panose="02020603050405020304" pitchFamily="18" charset="0"/>
              </a:rPr>
              <a:t>: عندما يكون المحتوى ملائماً للجمهور المستهدف، سيقضي المستخدمون وقتاً أطول في تصفح موقعك.</a:t>
            </a:r>
          </a:p>
          <a:p>
            <a:pPr marL="457200" indent="-457200" algn="just" rtl="1">
              <a:lnSpc>
                <a:spcPct val="150000"/>
              </a:lnSpc>
              <a:buFont typeface="+mj-lt"/>
              <a:buAutoNum type="arabicParenR"/>
            </a:pPr>
            <a:r>
              <a:rPr lang="ar-EG" sz="2400" b="1" dirty="0">
                <a:solidFill>
                  <a:srgbClr val="C00000"/>
                </a:solidFill>
                <a:latin typeface="Times New Roman" panose="02020603050405020304" pitchFamily="18" charset="0"/>
                <a:cs typeface="Times New Roman" panose="02020603050405020304" pitchFamily="18" charset="0"/>
              </a:rPr>
              <a:t>زيادة المبيعات</a:t>
            </a:r>
            <a:r>
              <a:rPr lang="ar-EG" sz="2400" dirty="0">
                <a:solidFill>
                  <a:schemeClr val="accent1">
                    <a:lumMod val="50000"/>
                  </a:schemeClr>
                </a:solidFill>
                <a:latin typeface="Times New Roman" panose="02020603050405020304" pitchFamily="18" charset="0"/>
                <a:cs typeface="Times New Roman" panose="02020603050405020304" pitchFamily="18" charset="0"/>
              </a:rPr>
              <a:t>: ستزداد احتمالية الشراء عندما تتحدث مباشرة عن احتياجات جمهورك.</a:t>
            </a:r>
          </a:p>
          <a:p>
            <a:pPr marL="457200" indent="-457200" algn="just" rtl="1">
              <a:lnSpc>
                <a:spcPct val="150000"/>
              </a:lnSpc>
              <a:buFont typeface="+mj-lt"/>
              <a:buAutoNum type="arabicParenR"/>
            </a:pPr>
            <a:r>
              <a:rPr lang="ar-EG" sz="2400" b="1" dirty="0">
                <a:solidFill>
                  <a:srgbClr val="C00000"/>
                </a:solidFill>
                <a:latin typeface="Times New Roman" panose="02020603050405020304" pitchFamily="18" charset="0"/>
                <a:cs typeface="Times New Roman" panose="02020603050405020304" pitchFamily="18" charset="0"/>
              </a:rPr>
              <a:t>بناء علاقات قوية مع العملاء</a:t>
            </a:r>
            <a:r>
              <a:rPr lang="ar-EG" sz="2400" dirty="0">
                <a:solidFill>
                  <a:schemeClr val="accent1">
                    <a:lumMod val="50000"/>
                  </a:schemeClr>
                </a:solidFill>
                <a:latin typeface="Times New Roman" panose="02020603050405020304" pitchFamily="18" charset="0"/>
                <a:cs typeface="Times New Roman" panose="02020603050405020304" pitchFamily="18" charset="0"/>
              </a:rPr>
              <a:t>: يزداد ولاء العملاء لعلامتك التجارية عندما يشعرون بأنك تفهمهم وتلبي احتياجاتهم.</a:t>
            </a:r>
          </a:p>
          <a:p>
            <a:pPr marL="457200" indent="-457200" algn="just" rtl="1">
              <a:lnSpc>
                <a:spcPct val="150000"/>
              </a:lnSpc>
              <a:buFont typeface="+mj-lt"/>
              <a:buAutoNum type="arabicParenR"/>
            </a:pPr>
            <a:r>
              <a:rPr lang="ar-EG" sz="2400" b="1" dirty="0">
                <a:solidFill>
                  <a:srgbClr val="C00000"/>
                </a:solidFill>
                <a:latin typeface="Times New Roman" panose="02020603050405020304" pitchFamily="18" charset="0"/>
                <a:cs typeface="Times New Roman" panose="02020603050405020304" pitchFamily="18" charset="0"/>
              </a:rPr>
              <a:t>رفع مستوى رضا العملاء</a:t>
            </a:r>
            <a:r>
              <a:rPr lang="ar-EG" sz="2400" dirty="0">
                <a:solidFill>
                  <a:schemeClr val="accent1">
                    <a:lumMod val="50000"/>
                  </a:schemeClr>
                </a:solidFill>
                <a:latin typeface="Times New Roman" panose="02020603050405020304" pitchFamily="18" charset="0"/>
                <a:cs typeface="Times New Roman" panose="02020603050405020304" pitchFamily="18" charset="0"/>
              </a:rPr>
              <a:t>: يعزز تخصيص المحتوى تجربة العملاء مع علامتك التجارية.</a:t>
            </a:r>
          </a:p>
          <a:p>
            <a:pPr algn="just" rtl="1"/>
            <a:endParaRPr lang="ar-EG" sz="2400" dirty="0">
              <a:solidFill>
                <a:schemeClr val="accent1">
                  <a:lumMod val="50000"/>
                </a:schemeClr>
              </a:solidFill>
              <a:cs typeface="+mj-cs"/>
            </a:endParaRPr>
          </a:p>
        </p:txBody>
      </p:sp>
    </p:spTree>
    <p:extLst>
      <p:ext uri="{BB962C8B-B14F-4D97-AF65-F5344CB8AC3E}">
        <p14:creationId xmlns:p14="http://schemas.microsoft.com/office/powerpoint/2010/main" val="3207611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C7373-9BB9-6A85-A2CF-CC6DE0D7E54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91E2A9D-ADB3-19B8-996B-486A8D146543}"/>
              </a:ext>
            </a:extLst>
          </p:cNvPr>
          <p:cNvPicPr>
            <a:picLocks noChangeAspect="1"/>
          </p:cNvPicPr>
          <p:nvPr/>
        </p:nvPicPr>
        <p:blipFill>
          <a:blip r:embed="rId3"/>
          <a:stretch>
            <a:fillRect/>
          </a:stretch>
        </p:blipFill>
        <p:spPr>
          <a:xfrm>
            <a:off x="0" y="0"/>
            <a:ext cx="12483234" cy="6985591"/>
          </a:xfrm>
          <a:prstGeom prst="rect">
            <a:avLst/>
          </a:prstGeom>
        </p:spPr>
      </p:pic>
      <p:pic>
        <p:nvPicPr>
          <p:cNvPr id="6" name="Graphic 21">
            <a:extLst>
              <a:ext uri="{FF2B5EF4-FFF2-40B4-BE49-F238E27FC236}">
                <a16:creationId xmlns:a16="http://schemas.microsoft.com/office/drawing/2014/main" id="{56E521A7-446D-DD8D-B3FD-A354C980267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3" name="Rectangle 2">
            <a:extLst>
              <a:ext uri="{FF2B5EF4-FFF2-40B4-BE49-F238E27FC236}">
                <a16:creationId xmlns:a16="http://schemas.microsoft.com/office/drawing/2014/main" id="{E5A6F2B7-ED63-15CC-CBEB-6D2C856202CB}"/>
              </a:ext>
            </a:extLst>
          </p:cNvPr>
          <p:cNvSpPr/>
          <p:nvPr/>
        </p:nvSpPr>
        <p:spPr>
          <a:xfrm>
            <a:off x="85060" y="2890826"/>
            <a:ext cx="12398174" cy="1076343"/>
          </a:xfrm>
          <a:prstGeom prst="rect">
            <a:avLst/>
          </a:prstGeom>
          <a:solidFill>
            <a:srgbClr val="203E5F"/>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1D43ACA-CC71-5708-D307-618358FA45DD}"/>
              </a:ext>
            </a:extLst>
          </p:cNvPr>
          <p:cNvSpPr txBox="1"/>
          <p:nvPr/>
        </p:nvSpPr>
        <p:spPr>
          <a:xfrm>
            <a:off x="2453530" y="3147767"/>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chemeClr val="bg1"/>
                </a:solidFill>
                <a:effectLst/>
                <a:ea typeface="Calibri" panose="020F0502020204030204" pitchFamily="34" charset="0"/>
                <a:cs typeface="+mj-cs"/>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53372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1944C-0D66-24FF-11EF-B78303C963AC}"/>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5EC53430-BA74-BFA5-DE84-9CE07AEA6406}"/>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6B6CD67C-137D-1F2C-914B-C113CA0EF454}"/>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22EEEB5-860A-80FD-98A3-3E23101AE346}"/>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DAF34FC7-38AE-DEC2-A0F1-81A286A782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CB35D9E2-0124-C0A5-32C5-A5A6DCC33452}"/>
              </a:ext>
            </a:extLst>
          </p:cNvPr>
          <p:cNvSpPr txBox="1"/>
          <p:nvPr/>
        </p:nvSpPr>
        <p:spPr>
          <a:xfrm>
            <a:off x="3307941" y="941573"/>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31FA2043-CC76-78C1-2BE8-9173A2445EE5}"/>
              </a:ext>
            </a:extLst>
          </p:cNvPr>
          <p:cNvSpPr txBox="1"/>
          <p:nvPr/>
        </p:nvSpPr>
        <p:spPr>
          <a:xfrm>
            <a:off x="4238150" y="167524"/>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8" name="TextBox 7">
            <a:extLst>
              <a:ext uri="{FF2B5EF4-FFF2-40B4-BE49-F238E27FC236}">
                <a16:creationId xmlns:a16="http://schemas.microsoft.com/office/drawing/2014/main" id="{5F7F17E4-7CBA-9D4A-82CB-6F5DB126EB85}"/>
              </a:ext>
            </a:extLst>
          </p:cNvPr>
          <p:cNvSpPr txBox="1"/>
          <p:nvPr/>
        </p:nvSpPr>
        <p:spPr>
          <a:xfrm>
            <a:off x="148856" y="1813958"/>
            <a:ext cx="11937053" cy="1141146"/>
          </a:xfrm>
          <a:prstGeom prst="rect">
            <a:avLst/>
          </a:prstGeom>
          <a:noFill/>
        </p:spPr>
        <p:txBody>
          <a:bodyPr wrap="square">
            <a:spAutoFit/>
          </a:bodyPr>
          <a:lstStyle/>
          <a:p>
            <a:pPr algn="r" rtl="1">
              <a:lnSpc>
                <a:spcPct val="150000"/>
              </a:lnSpc>
            </a:pPr>
            <a:r>
              <a:rPr lang="ar-EG" sz="2400" u="sng" dirty="0">
                <a:solidFill>
                  <a:schemeClr val="accent1">
                    <a:lumMod val="50000"/>
                  </a:schemeClr>
                </a:solidFill>
                <a:cs typeface="+mj-cs"/>
              </a:rPr>
              <a:t>يمكن تصنيف الجمهور المستهدف بعدة طرق رئيسية، بناءً على مجموعة من العوامل التي تؤثر على سلوك الشراء والتفاعل مع العلامة التجارية، ومن أبرزها</a:t>
            </a:r>
            <a:r>
              <a:rPr lang="ar-EG" sz="2400" dirty="0">
                <a:solidFill>
                  <a:schemeClr val="accent1">
                    <a:lumMod val="50000"/>
                  </a:schemeClr>
                </a:solidFill>
                <a:cs typeface="+mj-cs"/>
              </a:rPr>
              <a:t>:</a:t>
            </a:r>
            <a:endParaRPr lang="en-US" sz="2400" dirty="0">
              <a:solidFill>
                <a:schemeClr val="accent1">
                  <a:lumMod val="50000"/>
                </a:schemeClr>
              </a:solidFill>
              <a:cs typeface="+mj-cs"/>
            </a:endParaRPr>
          </a:p>
        </p:txBody>
      </p:sp>
      <p:sp>
        <p:nvSpPr>
          <p:cNvPr id="30" name="Rectangle: Rounded Corners 29">
            <a:extLst>
              <a:ext uri="{FF2B5EF4-FFF2-40B4-BE49-F238E27FC236}">
                <a16:creationId xmlns:a16="http://schemas.microsoft.com/office/drawing/2014/main" id="{1E709123-BA56-4E80-399E-5EF019B317E7}"/>
              </a:ext>
            </a:extLst>
          </p:cNvPr>
          <p:cNvSpPr/>
          <p:nvPr/>
        </p:nvSpPr>
        <p:spPr>
          <a:xfrm>
            <a:off x="6687880" y="3107504"/>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fontAlgn="base"/>
            <a:r>
              <a:rPr lang="en-US" b="1" dirty="0">
                <a:latin typeface="Times New Roman" panose="02020603050405020304" pitchFamily="18" charset="0"/>
                <a:cs typeface="Times New Roman" panose="02020603050405020304" pitchFamily="18" charset="0"/>
              </a:rPr>
              <a:t>البيانات الديموغرافية (Demographics)</a:t>
            </a:r>
          </a:p>
        </p:txBody>
      </p:sp>
      <p:sp>
        <p:nvSpPr>
          <p:cNvPr id="32" name="Rectangle: Rounded Corners 31">
            <a:extLst>
              <a:ext uri="{FF2B5EF4-FFF2-40B4-BE49-F238E27FC236}">
                <a16:creationId xmlns:a16="http://schemas.microsoft.com/office/drawing/2014/main" id="{608D9324-2052-34D9-97D1-3A0FAC94F0DA}"/>
              </a:ext>
            </a:extLst>
          </p:cNvPr>
          <p:cNvSpPr/>
          <p:nvPr/>
        </p:nvSpPr>
        <p:spPr>
          <a:xfrm>
            <a:off x="11223613" y="3107504"/>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kern="0" dirty="0">
                <a:solidFill>
                  <a:schemeClr val="bg1"/>
                </a:solidFill>
                <a:latin typeface="Times New Roman" panose="02020603050405020304" pitchFamily="18" charset="0"/>
                <a:cs typeface="Times New Roman" panose="02020603050405020304" pitchFamily="18" charset="0"/>
              </a:rPr>
              <a:t>1</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3FE7A6DC-5EBC-CF10-54DC-01C06BA182C1}"/>
              </a:ext>
            </a:extLst>
          </p:cNvPr>
          <p:cNvSpPr/>
          <p:nvPr/>
        </p:nvSpPr>
        <p:spPr>
          <a:xfrm>
            <a:off x="11223613" y="3711636"/>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2</a:t>
            </a:r>
          </a:p>
        </p:txBody>
      </p:sp>
      <p:sp>
        <p:nvSpPr>
          <p:cNvPr id="36" name="Rectangle: Rounded Corners 35">
            <a:extLst>
              <a:ext uri="{FF2B5EF4-FFF2-40B4-BE49-F238E27FC236}">
                <a16:creationId xmlns:a16="http://schemas.microsoft.com/office/drawing/2014/main" id="{703D0C2B-BF45-F8D3-24BF-6CE5C6FF415C}"/>
              </a:ext>
            </a:extLst>
          </p:cNvPr>
          <p:cNvSpPr/>
          <p:nvPr/>
        </p:nvSpPr>
        <p:spPr>
          <a:xfrm>
            <a:off x="6687880" y="3761130"/>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b="1" dirty="0">
                <a:latin typeface="Times New Roman" panose="02020603050405020304" pitchFamily="18" charset="0"/>
                <a:cs typeface="Times New Roman" panose="02020603050405020304" pitchFamily="18" charset="0"/>
              </a:rPr>
              <a:t>الاحتياج </a:t>
            </a:r>
            <a:r>
              <a:rPr lang="en-US" b="1" dirty="0">
                <a:latin typeface="Times New Roman" panose="02020603050405020304" pitchFamily="18" charset="0"/>
                <a:cs typeface="Times New Roman" panose="02020603050405020304" pitchFamily="18" charset="0"/>
              </a:rPr>
              <a:t>(Needs)</a:t>
            </a:r>
          </a:p>
        </p:txBody>
      </p:sp>
      <p:sp>
        <p:nvSpPr>
          <p:cNvPr id="38" name="Rectangle: Rounded Corners 37">
            <a:extLst>
              <a:ext uri="{FF2B5EF4-FFF2-40B4-BE49-F238E27FC236}">
                <a16:creationId xmlns:a16="http://schemas.microsoft.com/office/drawing/2014/main" id="{04A0ADAC-4B6D-359F-D298-190CC9F000A0}"/>
              </a:ext>
            </a:extLst>
          </p:cNvPr>
          <p:cNvSpPr/>
          <p:nvPr/>
        </p:nvSpPr>
        <p:spPr>
          <a:xfrm>
            <a:off x="6687880" y="4417744"/>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en-US" b="1" dirty="0">
                <a:latin typeface="Times New Roman" panose="02020603050405020304" pitchFamily="18" charset="0"/>
                <a:cs typeface="Times New Roman" panose="02020603050405020304" pitchFamily="18" charset="0"/>
              </a:rPr>
              <a:t>السلوك (Behavior)</a:t>
            </a:r>
          </a:p>
        </p:txBody>
      </p:sp>
      <p:sp>
        <p:nvSpPr>
          <p:cNvPr id="40" name="Rectangle: Rounded Corners 39">
            <a:extLst>
              <a:ext uri="{FF2B5EF4-FFF2-40B4-BE49-F238E27FC236}">
                <a16:creationId xmlns:a16="http://schemas.microsoft.com/office/drawing/2014/main" id="{ADB66B7F-C959-41CB-ED79-3539050A1EB2}"/>
              </a:ext>
            </a:extLst>
          </p:cNvPr>
          <p:cNvSpPr/>
          <p:nvPr/>
        </p:nvSpPr>
        <p:spPr>
          <a:xfrm>
            <a:off x="6673769" y="5036521"/>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b="1" dirty="0">
                <a:latin typeface="Times New Roman" panose="02020603050405020304" pitchFamily="18" charset="0"/>
                <a:cs typeface="Times New Roman" panose="02020603050405020304" pitchFamily="18" charset="0"/>
              </a:rPr>
              <a:t>النية الشرائية </a:t>
            </a:r>
            <a:r>
              <a:rPr lang="en-US" b="1" dirty="0">
                <a:latin typeface="Times New Roman" panose="02020603050405020304" pitchFamily="18" charset="0"/>
                <a:cs typeface="Times New Roman" panose="02020603050405020304" pitchFamily="18" charset="0"/>
              </a:rPr>
              <a:t>Purchase Intention </a:t>
            </a:r>
          </a:p>
        </p:txBody>
      </p:sp>
      <p:sp>
        <p:nvSpPr>
          <p:cNvPr id="42" name="Rectangle: Rounded Corners 41">
            <a:extLst>
              <a:ext uri="{FF2B5EF4-FFF2-40B4-BE49-F238E27FC236}">
                <a16:creationId xmlns:a16="http://schemas.microsoft.com/office/drawing/2014/main" id="{A65C1C67-BBF1-E598-FEE5-6B12DE7085ED}"/>
              </a:ext>
            </a:extLst>
          </p:cNvPr>
          <p:cNvSpPr/>
          <p:nvPr/>
        </p:nvSpPr>
        <p:spPr>
          <a:xfrm>
            <a:off x="6687880" y="5655298"/>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en-US" b="1" dirty="0">
                <a:latin typeface="Times New Roman" panose="02020603050405020304" pitchFamily="18" charset="0"/>
                <a:cs typeface="Times New Roman" panose="02020603050405020304" pitchFamily="18" charset="0"/>
              </a:rPr>
              <a:t>نمط الحياة (Lifestyle)</a:t>
            </a:r>
          </a:p>
        </p:txBody>
      </p:sp>
      <p:sp>
        <p:nvSpPr>
          <p:cNvPr id="44" name="Rectangle: Rounded Corners 43">
            <a:extLst>
              <a:ext uri="{FF2B5EF4-FFF2-40B4-BE49-F238E27FC236}">
                <a16:creationId xmlns:a16="http://schemas.microsoft.com/office/drawing/2014/main" id="{54BDD4C1-B327-EB86-4886-A99D8F48EE1B}"/>
              </a:ext>
            </a:extLst>
          </p:cNvPr>
          <p:cNvSpPr/>
          <p:nvPr/>
        </p:nvSpPr>
        <p:spPr>
          <a:xfrm>
            <a:off x="11223613" y="4357687"/>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3</a:t>
            </a:r>
          </a:p>
        </p:txBody>
      </p:sp>
      <p:sp>
        <p:nvSpPr>
          <p:cNvPr id="46" name="Rectangle: Rounded Corners 45">
            <a:extLst>
              <a:ext uri="{FF2B5EF4-FFF2-40B4-BE49-F238E27FC236}">
                <a16:creationId xmlns:a16="http://schemas.microsoft.com/office/drawing/2014/main" id="{EC4366AD-AE9D-D339-282A-9DA691C74C61}"/>
              </a:ext>
            </a:extLst>
          </p:cNvPr>
          <p:cNvSpPr/>
          <p:nvPr/>
        </p:nvSpPr>
        <p:spPr>
          <a:xfrm>
            <a:off x="11223611" y="5021126"/>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kern="0" dirty="0">
                <a:solidFill>
                  <a:schemeClr val="bg1"/>
                </a:solidFill>
                <a:latin typeface="Times New Roman" panose="02020603050405020304" pitchFamily="18" charset="0"/>
                <a:cs typeface="Times New Roman" panose="02020603050405020304" pitchFamily="18" charset="0"/>
              </a:rPr>
              <a:t>4</a:t>
            </a:r>
          </a:p>
        </p:txBody>
      </p:sp>
      <p:sp>
        <p:nvSpPr>
          <p:cNvPr id="48" name="Rectangle: Rounded Corners 47">
            <a:extLst>
              <a:ext uri="{FF2B5EF4-FFF2-40B4-BE49-F238E27FC236}">
                <a16:creationId xmlns:a16="http://schemas.microsoft.com/office/drawing/2014/main" id="{7F584981-6D3F-5E0F-45F7-0EAAB36A86EB}"/>
              </a:ext>
            </a:extLst>
          </p:cNvPr>
          <p:cNvSpPr/>
          <p:nvPr/>
        </p:nvSpPr>
        <p:spPr>
          <a:xfrm>
            <a:off x="11223611" y="5620226"/>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5</a:t>
            </a:r>
          </a:p>
        </p:txBody>
      </p:sp>
      <p:sp>
        <p:nvSpPr>
          <p:cNvPr id="50" name="Rectangle: Rounded Corners 49">
            <a:extLst>
              <a:ext uri="{FF2B5EF4-FFF2-40B4-BE49-F238E27FC236}">
                <a16:creationId xmlns:a16="http://schemas.microsoft.com/office/drawing/2014/main" id="{0729CEDE-4F9C-AFE6-14CC-0FF9E9810103}"/>
              </a:ext>
            </a:extLst>
          </p:cNvPr>
          <p:cNvSpPr/>
          <p:nvPr/>
        </p:nvSpPr>
        <p:spPr>
          <a:xfrm>
            <a:off x="5333893" y="3157869"/>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7</a:t>
            </a:r>
          </a:p>
        </p:txBody>
      </p:sp>
      <p:sp>
        <p:nvSpPr>
          <p:cNvPr id="52" name="Rectangle: Rounded Corners 51">
            <a:extLst>
              <a:ext uri="{FF2B5EF4-FFF2-40B4-BE49-F238E27FC236}">
                <a16:creationId xmlns:a16="http://schemas.microsoft.com/office/drawing/2014/main" id="{BA4B6C88-11DE-0A3D-035D-AC00844631FC}"/>
              </a:ext>
            </a:extLst>
          </p:cNvPr>
          <p:cNvSpPr/>
          <p:nvPr/>
        </p:nvSpPr>
        <p:spPr>
          <a:xfrm>
            <a:off x="6687880" y="6290366"/>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en-US" b="1" i="0" dirty="0">
                <a:solidFill>
                  <a:schemeClr val="bg1"/>
                </a:solidFill>
                <a:effectLst/>
                <a:latin typeface="Times New Roman" panose="02020603050405020304" pitchFamily="18" charset="0"/>
                <a:cs typeface="Times New Roman" panose="02020603050405020304" pitchFamily="18" charset="0"/>
              </a:rPr>
              <a:t>الاهتمامات والهوايات (Interests &amp; Hobbies)</a:t>
            </a:r>
          </a:p>
        </p:txBody>
      </p:sp>
      <p:sp>
        <p:nvSpPr>
          <p:cNvPr id="55" name="Rectangle: Rounded Corners 54">
            <a:extLst>
              <a:ext uri="{FF2B5EF4-FFF2-40B4-BE49-F238E27FC236}">
                <a16:creationId xmlns:a16="http://schemas.microsoft.com/office/drawing/2014/main" id="{A67C0D5A-EDE2-DDF6-F709-68E34B5CEB1A}"/>
              </a:ext>
            </a:extLst>
          </p:cNvPr>
          <p:cNvSpPr/>
          <p:nvPr/>
        </p:nvSpPr>
        <p:spPr>
          <a:xfrm>
            <a:off x="5305432" y="3810134"/>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8</a:t>
            </a:r>
          </a:p>
        </p:txBody>
      </p:sp>
      <p:sp>
        <p:nvSpPr>
          <p:cNvPr id="57" name="Rectangle: Rounded Corners 56">
            <a:extLst>
              <a:ext uri="{FF2B5EF4-FFF2-40B4-BE49-F238E27FC236}">
                <a16:creationId xmlns:a16="http://schemas.microsoft.com/office/drawing/2014/main" id="{339B61FE-B598-75B1-BA23-014951453CDE}"/>
              </a:ext>
            </a:extLst>
          </p:cNvPr>
          <p:cNvSpPr/>
          <p:nvPr/>
        </p:nvSpPr>
        <p:spPr>
          <a:xfrm>
            <a:off x="887443" y="3151327"/>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b="1" dirty="0">
                <a:latin typeface="Times New Roman" panose="02020603050405020304" pitchFamily="18" charset="0"/>
                <a:cs typeface="Times New Roman" panose="02020603050405020304" pitchFamily="18" charset="0"/>
              </a:rPr>
              <a:t>الجاهزية للشراء </a:t>
            </a:r>
            <a:r>
              <a:rPr lang="en-US" b="1" dirty="0">
                <a:latin typeface="Times New Roman" panose="02020603050405020304" pitchFamily="18" charset="0"/>
                <a:cs typeface="Times New Roman" panose="02020603050405020304" pitchFamily="18" charset="0"/>
              </a:rPr>
              <a:t>(Purchase Readiness)</a:t>
            </a:r>
          </a:p>
        </p:txBody>
      </p:sp>
      <p:sp>
        <p:nvSpPr>
          <p:cNvPr id="59" name="Rectangle: Rounded Corners 58">
            <a:extLst>
              <a:ext uri="{FF2B5EF4-FFF2-40B4-BE49-F238E27FC236}">
                <a16:creationId xmlns:a16="http://schemas.microsoft.com/office/drawing/2014/main" id="{F61968DC-AEE8-5C44-F489-B48DC339CFEE}"/>
              </a:ext>
            </a:extLst>
          </p:cNvPr>
          <p:cNvSpPr/>
          <p:nvPr/>
        </p:nvSpPr>
        <p:spPr>
          <a:xfrm>
            <a:off x="5294194" y="4429871"/>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9</a:t>
            </a:r>
          </a:p>
        </p:txBody>
      </p:sp>
      <p:sp>
        <p:nvSpPr>
          <p:cNvPr id="61" name="Rectangle: Rounded Corners 60">
            <a:extLst>
              <a:ext uri="{FF2B5EF4-FFF2-40B4-BE49-F238E27FC236}">
                <a16:creationId xmlns:a16="http://schemas.microsoft.com/office/drawing/2014/main" id="{2EEA8D15-8A9F-FF2D-0637-5A9FE837BE86}"/>
              </a:ext>
            </a:extLst>
          </p:cNvPr>
          <p:cNvSpPr/>
          <p:nvPr/>
        </p:nvSpPr>
        <p:spPr>
          <a:xfrm>
            <a:off x="887443" y="3772859"/>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b="1" dirty="0">
                <a:latin typeface="Times New Roman" panose="02020603050405020304" pitchFamily="18" charset="0"/>
                <a:cs typeface="Times New Roman" panose="02020603050405020304" pitchFamily="18" charset="0"/>
              </a:rPr>
              <a:t>القيم </a:t>
            </a:r>
            <a:r>
              <a:rPr lang="en-US" b="1" dirty="0">
                <a:latin typeface="Times New Roman" panose="02020603050405020304" pitchFamily="18" charset="0"/>
                <a:cs typeface="Times New Roman" panose="02020603050405020304" pitchFamily="18" charset="0"/>
              </a:rPr>
              <a:t>(Values)</a:t>
            </a:r>
          </a:p>
        </p:txBody>
      </p:sp>
      <p:sp>
        <p:nvSpPr>
          <p:cNvPr id="63" name="Rectangle: Rounded Corners 62">
            <a:extLst>
              <a:ext uri="{FF2B5EF4-FFF2-40B4-BE49-F238E27FC236}">
                <a16:creationId xmlns:a16="http://schemas.microsoft.com/office/drawing/2014/main" id="{CA1B2E7E-E3F2-8771-A4E5-0374B645216E}"/>
              </a:ext>
            </a:extLst>
          </p:cNvPr>
          <p:cNvSpPr/>
          <p:nvPr/>
        </p:nvSpPr>
        <p:spPr>
          <a:xfrm>
            <a:off x="5286889" y="5043737"/>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10</a:t>
            </a:r>
          </a:p>
        </p:txBody>
      </p:sp>
      <p:sp>
        <p:nvSpPr>
          <p:cNvPr id="65" name="Rectangle: Rounded Corners 64">
            <a:extLst>
              <a:ext uri="{FF2B5EF4-FFF2-40B4-BE49-F238E27FC236}">
                <a16:creationId xmlns:a16="http://schemas.microsoft.com/office/drawing/2014/main" id="{31E6847C-70E9-5A7F-01AE-5D647402DBB8}"/>
              </a:ext>
            </a:extLst>
          </p:cNvPr>
          <p:cNvSpPr/>
          <p:nvPr/>
        </p:nvSpPr>
        <p:spPr>
          <a:xfrm>
            <a:off x="887443" y="4394391"/>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b="1" dirty="0">
                <a:latin typeface="Times New Roman" panose="02020603050405020304" pitchFamily="18" charset="0"/>
                <a:cs typeface="Times New Roman" panose="02020603050405020304" pitchFamily="18" charset="0"/>
              </a:rPr>
              <a:t>الأهداف </a:t>
            </a:r>
            <a:r>
              <a:rPr lang="en-US" b="1" dirty="0">
                <a:latin typeface="Times New Roman" panose="02020603050405020304" pitchFamily="18" charset="0"/>
                <a:cs typeface="Times New Roman" panose="02020603050405020304" pitchFamily="18" charset="0"/>
              </a:rPr>
              <a:t>(Goals)</a:t>
            </a:r>
          </a:p>
        </p:txBody>
      </p:sp>
      <p:sp>
        <p:nvSpPr>
          <p:cNvPr id="67" name="Rectangle: Rounded Corners 66">
            <a:extLst>
              <a:ext uri="{FF2B5EF4-FFF2-40B4-BE49-F238E27FC236}">
                <a16:creationId xmlns:a16="http://schemas.microsoft.com/office/drawing/2014/main" id="{DDD639DE-2D29-A360-9601-8DB7A170A5BF}"/>
              </a:ext>
            </a:extLst>
          </p:cNvPr>
          <p:cNvSpPr/>
          <p:nvPr/>
        </p:nvSpPr>
        <p:spPr>
          <a:xfrm>
            <a:off x="878478" y="5028932"/>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ar-EG" b="1" i="0" dirty="0">
                <a:solidFill>
                  <a:schemeClr val="bg1"/>
                </a:solidFill>
                <a:effectLst/>
                <a:latin typeface="bahijthesansarabic-p"/>
                <a:cs typeface="+mj-cs"/>
              </a:rPr>
              <a:t> </a:t>
            </a:r>
            <a:r>
              <a:rPr lang="ar-EG" b="1" dirty="0">
                <a:latin typeface="Times New Roman" panose="02020603050405020304" pitchFamily="18" charset="0"/>
                <a:cs typeface="Times New Roman" panose="02020603050405020304" pitchFamily="18" charset="0"/>
              </a:rPr>
              <a:t>التحديات (</a:t>
            </a:r>
            <a:r>
              <a:rPr lang="en-US" b="1" dirty="0">
                <a:latin typeface="Times New Roman" panose="02020603050405020304" pitchFamily="18" charset="0"/>
                <a:cs typeface="Times New Roman" panose="02020603050405020304" pitchFamily="18" charset="0"/>
              </a:rPr>
              <a:t>(Challenges</a:t>
            </a:r>
          </a:p>
        </p:txBody>
      </p:sp>
      <p:sp>
        <p:nvSpPr>
          <p:cNvPr id="69" name="Rectangle: Rounded Corners 68">
            <a:extLst>
              <a:ext uri="{FF2B5EF4-FFF2-40B4-BE49-F238E27FC236}">
                <a16:creationId xmlns:a16="http://schemas.microsoft.com/office/drawing/2014/main" id="{8C547880-FCE0-6FC3-194A-12DA39908F2C}"/>
              </a:ext>
            </a:extLst>
          </p:cNvPr>
          <p:cNvSpPr/>
          <p:nvPr/>
        </p:nvSpPr>
        <p:spPr>
          <a:xfrm>
            <a:off x="5305432" y="5680913"/>
            <a:ext cx="630865" cy="501603"/>
          </a:xfrm>
          <a:prstGeom prst="roundRect">
            <a:avLst>
              <a:gd name="adj" fmla="val 0"/>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11</a:t>
            </a:r>
          </a:p>
        </p:txBody>
      </p:sp>
      <p:sp>
        <p:nvSpPr>
          <p:cNvPr id="71" name="Rectangle: Rounded Corners 70">
            <a:extLst>
              <a:ext uri="{FF2B5EF4-FFF2-40B4-BE49-F238E27FC236}">
                <a16:creationId xmlns:a16="http://schemas.microsoft.com/office/drawing/2014/main" id="{7829B0B6-1B94-59AB-2861-231DC6C82B0E}"/>
              </a:ext>
            </a:extLst>
          </p:cNvPr>
          <p:cNvSpPr/>
          <p:nvPr/>
        </p:nvSpPr>
        <p:spPr>
          <a:xfrm>
            <a:off x="11223611" y="6254697"/>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6</a:t>
            </a:r>
          </a:p>
        </p:txBody>
      </p:sp>
      <p:sp>
        <p:nvSpPr>
          <p:cNvPr id="75" name="Rectangle: Rounded Corners 74">
            <a:extLst>
              <a:ext uri="{FF2B5EF4-FFF2-40B4-BE49-F238E27FC236}">
                <a16:creationId xmlns:a16="http://schemas.microsoft.com/office/drawing/2014/main" id="{41513DAF-C6A5-204C-E83F-E47545241AF4}"/>
              </a:ext>
            </a:extLst>
          </p:cNvPr>
          <p:cNvSpPr/>
          <p:nvPr/>
        </p:nvSpPr>
        <p:spPr>
          <a:xfrm>
            <a:off x="887443" y="5660108"/>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ar-EG" b="1" dirty="0">
                <a:latin typeface="Times New Roman" panose="02020603050405020304" pitchFamily="18" charset="0"/>
                <a:cs typeface="Times New Roman" panose="02020603050405020304" pitchFamily="18" charset="0"/>
              </a:rPr>
              <a:t>مستوى المعرفة </a:t>
            </a:r>
            <a:r>
              <a:rPr lang="en-US" b="1" dirty="0">
                <a:latin typeface="Times New Roman" panose="02020603050405020304" pitchFamily="18" charset="0"/>
                <a:cs typeface="Times New Roman" panose="02020603050405020304" pitchFamily="18" charset="0"/>
              </a:rPr>
              <a:t>(Knowledge Level)</a:t>
            </a:r>
          </a:p>
        </p:txBody>
      </p:sp>
      <p:sp>
        <p:nvSpPr>
          <p:cNvPr id="77" name="Rectangle: Rounded Corners 76">
            <a:extLst>
              <a:ext uri="{FF2B5EF4-FFF2-40B4-BE49-F238E27FC236}">
                <a16:creationId xmlns:a16="http://schemas.microsoft.com/office/drawing/2014/main" id="{4F5A57D9-60DC-F09D-8E53-713702893A55}"/>
              </a:ext>
            </a:extLst>
          </p:cNvPr>
          <p:cNvSpPr/>
          <p:nvPr/>
        </p:nvSpPr>
        <p:spPr>
          <a:xfrm>
            <a:off x="878478" y="6271996"/>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ar-EG" b="1" dirty="0">
                <a:latin typeface="Times New Roman" panose="02020603050405020304" pitchFamily="18" charset="0"/>
                <a:cs typeface="Times New Roman" panose="02020603050405020304" pitchFamily="18" charset="0"/>
              </a:rPr>
              <a:t>المجموعات الثقافية الفرعية </a:t>
            </a:r>
            <a:r>
              <a:rPr lang="en-US" b="1" dirty="0">
                <a:latin typeface="Times New Roman" panose="02020603050405020304" pitchFamily="18" charset="0"/>
                <a:cs typeface="Times New Roman" panose="02020603050405020304" pitchFamily="18" charset="0"/>
              </a:rPr>
              <a:t>(Subcultures)</a:t>
            </a:r>
          </a:p>
        </p:txBody>
      </p:sp>
      <p:sp>
        <p:nvSpPr>
          <p:cNvPr id="79" name="Rectangle: Rounded Corners 78">
            <a:extLst>
              <a:ext uri="{FF2B5EF4-FFF2-40B4-BE49-F238E27FC236}">
                <a16:creationId xmlns:a16="http://schemas.microsoft.com/office/drawing/2014/main" id="{AFF1CB05-4012-BDFC-6E2F-E4BEA5E045E3}"/>
              </a:ext>
            </a:extLst>
          </p:cNvPr>
          <p:cNvSpPr/>
          <p:nvPr/>
        </p:nvSpPr>
        <p:spPr>
          <a:xfrm>
            <a:off x="5286889" y="6254697"/>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defRPr/>
            </a:pPr>
            <a:r>
              <a:rPr lang="en-US" sz="2400" b="1" kern="0" dirty="0">
                <a:solidFill>
                  <a:schemeClr val="bg1"/>
                </a:solidFill>
                <a:latin typeface="Times New Roman" panose="02020603050405020304" pitchFamily="18" charset="0"/>
                <a:cs typeface="Times New Roman" panose="02020603050405020304" pitchFamily="18" charset="0"/>
              </a:rPr>
              <a:t>12</a:t>
            </a:r>
          </a:p>
        </p:txBody>
      </p:sp>
    </p:spTree>
    <p:extLst>
      <p:ext uri="{BB962C8B-B14F-4D97-AF65-F5344CB8AC3E}">
        <p14:creationId xmlns:p14="http://schemas.microsoft.com/office/powerpoint/2010/main" val="4062644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7CB28-49CE-C166-3FA2-562BA640C3D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67BCC56-7375-969B-CC33-0DA0D0074B14}"/>
              </a:ext>
            </a:extLst>
          </p:cNvPr>
          <p:cNvPicPr>
            <a:picLocks noChangeAspect="1"/>
          </p:cNvPicPr>
          <p:nvPr/>
        </p:nvPicPr>
        <p:blipFill>
          <a:blip r:embed="rId3"/>
          <a:stretch>
            <a:fillRect/>
          </a:stretch>
        </p:blipFill>
        <p:spPr>
          <a:xfrm>
            <a:off x="0" y="-107725"/>
            <a:ext cx="12192000" cy="6822282"/>
          </a:xfrm>
          <a:prstGeom prst="rect">
            <a:avLst/>
          </a:prstGeom>
        </p:spPr>
      </p:pic>
      <p:sp>
        <p:nvSpPr>
          <p:cNvPr id="24" name="Rectangle 23">
            <a:extLst>
              <a:ext uri="{FF2B5EF4-FFF2-40B4-BE49-F238E27FC236}">
                <a16:creationId xmlns:a16="http://schemas.microsoft.com/office/drawing/2014/main" id="{D00DC149-68E0-6A9A-F1A7-DC3B6E97B698}"/>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452DD6-34CF-6FBC-E009-F0BA2DCFCCFC}"/>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044AD87D-EDAF-CAB9-A740-5B3E731347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B61DD8CF-2BF1-059B-0181-2A19AEDC0F19}"/>
              </a:ext>
            </a:extLst>
          </p:cNvPr>
          <p:cNvSpPr txBox="1"/>
          <p:nvPr/>
        </p:nvSpPr>
        <p:spPr>
          <a:xfrm>
            <a:off x="3824385" y="900625"/>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D5C28188-B2E1-1DBF-6051-B8095A6E1641}"/>
              </a:ext>
            </a:extLst>
          </p:cNvPr>
          <p:cNvSpPr txBox="1"/>
          <p:nvPr/>
        </p:nvSpPr>
        <p:spPr>
          <a:xfrm>
            <a:off x="4207994" y="160310"/>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0" name="Rectangle: Rounded Corners 29">
            <a:extLst>
              <a:ext uri="{FF2B5EF4-FFF2-40B4-BE49-F238E27FC236}">
                <a16:creationId xmlns:a16="http://schemas.microsoft.com/office/drawing/2014/main" id="{A36E1054-529F-2A70-49B8-2B8F816A3376}"/>
              </a:ext>
            </a:extLst>
          </p:cNvPr>
          <p:cNvSpPr/>
          <p:nvPr/>
        </p:nvSpPr>
        <p:spPr>
          <a:xfrm>
            <a:off x="2232420" y="1865028"/>
            <a:ext cx="8814809"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fontAlgn="base"/>
            <a:r>
              <a:rPr lang="en-US" sz="2400" b="1" dirty="0">
                <a:latin typeface="Times New Roman" panose="02020603050405020304" pitchFamily="18" charset="0"/>
                <a:cs typeface="Times New Roman" panose="02020603050405020304" pitchFamily="18" charset="0"/>
              </a:rPr>
              <a:t>البيانات الديموغرافية (Demographics)</a:t>
            </a:r>
          </a:p>
        </p:txBody>
      </p:sp>
      <p:sp>
        <p:nvSpPr>
          <p:cNvPr id="32" name="Rectangle: Rounded Corners 31">
            <a:extLst>
              <a:ext uri="{FF2B5EF4-FFF2-40B4-BE49-F238E27FC236}">
                <a16:creationId xmlns:a16="http://schemas.microsoft.com/office/drawing/2014/main" id="{864D576B-E0A7-D2FF-BBA8-1825B0077FEE}"/>
              </a:ext>
            </a:extLst>
          </p:cNvPr>
          <p:cNvSpPr/>
          <p:nvPr/>
        </p:nvSpPr>
        <p:spPr>
          <a:xfrm>
            <a:off x="11223618" y="1865027"/>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kern="0" dirty="0">
                <a:solidFill>
                  <a:schemeClr val="bg1"/>
                </a:solidFill>
                <a:latin typeface="Times New Roman" panose="02020603050405020304" pitchFamily="18" charset="0"/>
                <a:cs typeface="Times New Roman" panose="02020603050405020304" pitchFamily="18" charset="0"/>
              </a:rPr>
              <a:t>1</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D7DDDD0-75FF-1C22-0741-2B967721CBAB}"/>
              </a:ext>
            </a:extLst>
          </p:cNvPr>
          <p:cNvSpPr txBox="1"/>
          <p:nvPr/>
        </p:nvSpPr>
        <p:spPr>
          <a:xfrm>
            <a:off x="584791" y="2520491"/>
            <a:ext cx="11269692" cy="1231106"/>
          </a:xfrm>
          <a:prstGeom prst="rect">
            <a:avLst/>
          </a:prstGeom>
          <a:noFill/>
        </p:spPr>
        <p:txBody>
          <a:bodyPr wrap="square">
            <a:spAutoFit/>
          </a:bodyPr>
          <a:lstStyle/>
          <a:p>
            <a:pPr algn="justLow" rtl="1"/>
            <a:r>
              <a:rPr lang="ar-EG" sz="2000" dirty="0">
                <a:solidFill>
                  <a:schemeClr val="accent1">
                    <a:lumMod val="50000"/>
                  </a:schemeClr>
                </a:solidFill>
                <a:cs typeface="+mj-cs"/>
              </a:rPr>
              <a:t>يُعد التقسيم الديموغرافي من أكثر الطرق شيوعاً لتصنيف الجمهور، لأنه يعتمد على بيانات واضحة وسهلة الحصول من خلال الإحصاءات العامة، أو أدوات التحليل مثل </a:t>
            </a:r>
            <a:r>
              <a:rPr lang="en-US" sz="2000" dirty="0">
                <a:solidFill>
                  <a:schemeClr val="accent1">
                    <a:lumMod val="50000"/>
                  </a:schemeClr>
                </a:solidFill>
                <a:latin typeface="Times New Roman" panose="02020603050405020304" pitchFamily="18" charset="0"/>
                <a:cs typeface="Times New Roman" panose="02020603050405020304" pitchFamily="18" charset="0"/>
              </a:rPr>
              <a:t>Google Analytics. </a:t>
            </a:r>
          </a:p>
          <a:p>
            <a:pPr algn="justLow" rtl="1"/>
            <a:endParaRPr lang="en-US" sz="1100" dirty="0"/>
          </a:p>
          <a:p>
            <a:pPr marL="342900" indent="-342900" algn="justLow" rtl="1">
              <a:buFont typeface="Wingdings" panose="05000000000000000000" pitchFamily="2" charset="2"/>
              <a:buChar char="q"/>
            </a:pPr>
            <a:r>
              <a:rPr lang="ar-EG" sz="2000" b="1" dirty="0">
                <a:solidFill>
                  <a:schemeClr val="accent1">
                    <a:lumMod val="50000"/>
                  </a:schemeClr>
                </a:solidFill>
                <a:cs typeface="+mj-cs"/>
              </a:rPr>
              <a:t>تشمل هذه البيانات:</a:t>
            </a:r>
            <a:endParaRPr lang="en-US" sz="2000" b="1" dirty="0">
              <a:solidFill>
                <a:schemeClr val="accent1">
                  <a:lumMod val="50000"/>
                </a:schemeClr>
              </a:solidFill>
              <a:cs typeface="+mj-cs"/>
            </a:endParaRPr>
          </a:p>
        </p:txBody>
      </p:sp>
      <p:sp>
        <p:nvSpPr>
          <p:cNvPr id="12" name="TextBox 11">
            <a:extLst>
              <a:ext uri="{FF2B5EF4-FFF2-40B4-BE49-F238E27FC236}">
                <a16:creationId xmlns:a16="http://schemas.microsoft.com/office/drawing/2014/main" id="{E04CE991-93FE-8DA4-9FD9-5A4D1618DBEC}"/>
              </a:ext>
            </a:extLst>
          </p:cNvPr>
          <p:cNvSpPr txBox="1"/>
          <p:nvPr/>
        </p:nvSpPr>
        <p:spPr>
          <a:xfrm>
            <a:off x="2817212" y="3643157"/>
            <a:ext cx="9037271" cy="3274614"/>
          </a:xfrm>
          <a:prstGeom prst="rect">
            <a:avLst/>
          </a:prstGeom>
          <a:noFill/>
        </p:spPr>
        <p:txBody>
          <a:bodyPr wrap="square">
            <a:spAutoFit/>
          </a:bodyPr>
          <a:lstStyle/>
          <a:p>
            <a:pPr indent="-457200" algn="justLow" rtl="1">
              <a:lnSpc>
                <a:spcPct val="150000"/>
              </a:lnSpc>
              <a:buFont typeface="+mj-lt"/>
              <a:buAutoNum type="arabicParenR"/>
            </a:pPr>
            <a:r>
              <a:rPr lang="ar-EG" sz="2000" b="1" dirty="0">
                <a:solidFill>
                  <a:schemeClr val="accent1">
                    <a:lumMod val="50000"/>
                  </a:schemeClr>
                </a:solidFill>
                <a:latin typeface="Times New Roman" panose="02020603050405020304" pitchFamily="18" charset="0"/>
                <a:cs typeface="Times New Roman" panose="02020603050405020304" pitchFamily="18" charset="0"/>
              </a:rPr>
              <a:t>العمر</a:t>
            </a:r>
            <a:r>
              <a:rPr lang="ar-EG" sz="2000" dirty="0">
                <a:solidFill>
                  <a:schemeClr val="accent1">
                    <a:lumMod val="50000"/>
                  </a:schemeClr>
                </a:solidFill>
                <a:latin typeface="Times New Roman" panose="02020603050405020304" pitchFamily="18" charset="0"/>
                <a:cs typeface="Times New Roman" panose="02020603050405020304" pitchFamily="18" charset="0"/>
              </a:rPr>
              <a:t>: تختلف التفضيلات كثيراً بين الأجيال؛ فمثلاً التطبيقات الرقمية تلقى رواجاً أكبر لدى جيل الألفية، في حين قد تُفضّل الفئات الأكبر سناً المنتجات المرتبطة بالاسترخاء والسفر.</a:t>
            </a:r>
          </a:p>
          <a:p>
            <a:pPr indent="-457200" algn="justLow" rtl="1">
              <a:lnSpc>
                <a:spcPct val="150000"/>
              </a:lnSpc>
              <a:buFont typeface="+mj-lt"/>
              <a:buAutoNum type="arabicParenR"/>
            </a:pPr>
            <a:r>
              <a:rPr lang="ar-EG" sz="2000" b="1" dirty="0">
                <a:solidFill>
                  <a:schemeClr val="accent1">
                    <a:lumMod val="50000"/>
                  </a:schemeClr>
                </a:solidFill>
                <a:latin typeface="Times New Roman" panose="02020603050405020304" pitchFamily="18" charset="0"/>
                <a:cs typeface="Times New Roman" panose="02020603050405020304" pitchFamily="18" charset="0"/>
              </a:rPr>
              <a:t>النوع: </a:t>
            </a:r>
            <a:r>
              <a:rPr lang="ar-EG" sz="2000" dirty="0">
                <a:solidFill>
                  <a:schemeClr val="accent1">
                    <a:lumMod val="50000"/>
                  </a:schemeClr>
                </a:solidFill>
                <a:latin typeface="Times New Roman" panose="02020603050405020304" pitchFamily="18" charset="0"/>
                <a:cs typeface="Times New Roman" panose="02020603050405020304" pitchFamily="18" charset="0"/>
              </a:rPr>
              <a:t>يؤثر على نوع المحتوى وطريقة تقديم المنتج، خصوصاً في مجالات مثل الأزياء والصحة والتجميل.</a:t>
            </a:r>
          </a:p>
          <a:p>
            <a:pPr indent="-457200" algn="justLow" rtl="1">
              <a:lnSpc>
                <a:spcPct val="150000"/>
              </a:lnSpc>
              <a:buFont typeface="+mj-lt"/>
              <a:buAutoNum type="arabicParenR"/>
            </a:pPr>
            <a:r>
              <a:rPr lang="ar-EG" sz="2000" b="1" dirty="0">
                <a:solidFill>
                  <a:schemeClr val="accent1">
                    <a:lumMod val="50000"/>
                  </a:schemeClr>
                </a:solidFill>
                <a:latin typeface="Times New Roman" panose="02020603050405020304" pitchFamily="18" charset="0"/>
                <a:cs typeface="Times New Roman" panose="02020603050405020304" pitchFamily="18" charset="0"/>
              </a:rPr>
              <a:t>الدخل: </a:t>
            </a:r>
            <a:r>
              <a:rPr lang="ar-EG" sz="2000" dirty="0">
                <a:solidFill>
                  <a:schemeClr val="accent1">
                    <a:lumMod val="50000"/>
                  </a:schemeClr>
                </a:solidFill>
                <a:latin typeface="Times New Roman" panose="02020603050405020304" pitchFamily="18" charset="0"/>
                <a:cs typeface="Times New Roman" panose="02020603050405020304" pitchFamily="18" charset="0"/>
              </a:rPr>
              <a:t>يؤثر على القوة الشرائية، وبالتالي نوع العروض والأسعار المناسبة لكل فئة.</a:t>
            </a:r>
          </a:p>
          <a:p>
            <a:pPr indent="-457200" algn="justLow" rtl="1">
              <a:lnSpc>
                <a:spcPct val="150000"/>
              </a:lnSpc>
              <a:buFont typeface="+mj-lt"/>
              <a:buAutoNum type="arabicParenR"/>
            </a:pPr>
            <a:r>
              <a:rPr lang="ar-EG" sz="2000" b="1" dirty="0">
                <a:solidFill>
                  <a:schemeClr val="accent1">
                    <a:lumMod val="50000"/>
                  </a:schemeClr>
                </a:solidFill>
                <a:latin typeface="Times New Roman" panose="02020603050405020304" pitchFamily="18" charset="0"/>
                <a:cs typeface="Times New Roman" panose="02020603050405020304" pitchFamily="18" charset="0"/>
              </a:rPr>
              <a:t>الحالة الاجتماعية والمستوى التعليمي</a:t>
            </a:r>
            <a:r>
              <a:rPr lang="ar-EG" sz="2000" dirty="0">
                <a:solidFill>
                  <a:schemeClr val="accent1">
                    <a:lumMod val="50000"/>
                  </a:schemeClr>
                </a:solidFill>
                <a:latin typeface="Times New Roman" panose="02020603050405020304" pitchFamily="18" charset="0"/>
                <a:cs typeface="Times New Roman" panose="02020603050405020304" pitchFamily="18" charset="0"/>
              </a:rPr>
              <a:t>: تساعدك على فهم نمط حياة العميل والتحديات التي يواجهها.</a:t>
            </a:r>
            <a:endParaRPr lang="en-US" sz="2000" dirty="0">
              <a:solidFill>
                <a:schemeClr val="accent1">
                  <a:lumMod val="50000"/>
                </a:schemeClr>
              </a:solidFill>
              <a:latin typeface="Times New Roman" panose="02020603050405020304" pitchFamily="18" charset="0"/>
              <a:cs typeface="Times New Roman" panose="02020603050405020304" pitchFamily="18" charset="0"/>
            </a:endParaRPr>
          </a:p>
          <a:p>
            <a:pPr indent="-457200" algn="justLow" rtl="1">
              <a:lnSpc>
                <a:spcPct val="150000"/>
              </a:lnSpc>
              <a:buFont typeface="+mj-lt"/>
              <a:buAutoNum type="arabicParenR"/>
            </a:pPr>
            <a:r>
              <a:rPr lang="ar-EG" sz="2000" b="1" dirty="0">
                <a:solidFill>
                  <a:schemeClr val="accent1">
                    <a:lumMod val="50000"/>
                  </a:schemeClr>
                </a:solidFill>
                <a:latin typeface="Times New Roman" panose="02020603050405020304" pitchFamily="18" charset="0"/>
                <a:cs typeface="Times New Roman" panose="02020603050405020304" pitchFamily="18" charset="0"/>
              </a:rPr>
              <a:t>الموقع الجغرافي</a:t>
            </a:r>
            <a:r>
              <a:rPr lang="ar-EG" sz="2000" dirty="0">
                <a:solidFill>
                  <a:schemeClr val="accent1">
                    <a:lumMod val="50000"/>
                  </a:schemeClr>
                </a:solidFill>
                <a:latin typeface="Times New Roman" panose="02020603050405020304" pitchFamily="18" charset="0"/>
                <a:cs typeface="Times New Roman" panose="02020603050405020304" pitchFamily="18" charset="0"/>
              </a:rPr>
              <a:t>: احتياجات وتفضيلات مختلفة حسب المنطقة.</a:t>
            </a:r>
            <a:endParaRPr lang="en-US" dirty="0"/>
          </a:p>
        </p:txBody>
      </p:sp>
      <p:pic>
        <p:nvPicPr>
          <p:cNvPr id="14" name="Picture 13">
            <a:extLst>
              <a:ext uri="{FF2B5EF4-FFF2-40B4-BE49-F238E27FC236}">
                <a16:creationId xmlns:a16="http://schemas.microsoft.com/office/drawing/2014/main" id="{2D9E2948-03C9-D633-BE25-304328F255B2}"/>
              </a:ext>
            </a:extLst>
          </p:cNvPr>
          <p:cNvPicPr>
            <a:picLocks noChangeAspect="1"/>
          </p:cNvPicPr>
          <p:nvPr/>
        </p:nvPicPr>
        <p:blipFill>
          <a:blip r:embed="rId5"/>
          <a:stretch>
            <a:fillRect/>
          </a:stretch>
        </p:blipFill>
        <p:spPr>
          <a:xfrm>
            <a:off x="153607" y="3196844"/>
            <a:ext cx="2509999" cy="32746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98238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E578D-AF5F-890E-D9A9-832C1085B44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E825B1F-C37F-D650-7584-72CCF0793BBF}"/>
              </a:ext>
            </a:extLst>
          </p:cNvPr>
          <p:cNvPicPr>
            <a:picLocks noChangeAspect="1"/>
          </p:cNvPicPr>
          <p:nvPr/>
        </p:nvPicPr>
        <p:blipFill>
          <a:blip r:embed="rId2"/>
          <a:stretch>
            <a:fillRect/>
          </a:stretch>
        </p:blipFill>
        <p:spPr>
          <a:xfrm>
            <a:off x="-95693" y="0"/>
            <a:ext cx="12192000" cy="6822282"/>
          </a:xfrm>
          <a:prstGeom prst="rect">
            <a:avLst/>
          </a:prstGeom>
        </p:spPr>
      </p:pic>
      <p:sp>
        <p:nvSpPr>
          <p:cNvPr id="24" name="Rectangle 23">
            <a:extLst>
              <a:ext uri="{FF2B5EF4-FFF2-40B4-BE49-F238E27FC236}">
                <a16:creationId xmlns:a16="http://schemas.microsoft.com/office/drawing/2014/main" id="{B153B010-5E5F-F68D-B3C3-9E10B25ADFC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5B871D5-5955-DDFB-0AC7-7EC9F987266F}"/>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D259FE39-BBC2-D928-50EB-B5C82033AA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51401C8A-88B2-65BF-E47B-1E6F6BE2E7E7}"/>
              </a:ext>
            </a:extLst>
          </p:cNvPr>
          <p:cNvSpPr txBox="1"/>
          <p:nvPr/>
        </p:nvSpPr>
        <p:spPr>
          <a:xfrm>
            <a:off x="2997496" y="896465"/>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233DCD80-F74D-22A8-F709-29C2B6B87DD0}"/>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5C41EC3B-CEA7-D8BA-60E3-CA663FE8BD8C}"/>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2</a:t>
            </a:r>
          </a:p>
        </p:txBody>
      </p:sp>
      <p:sp>
        <p:nvSpPr>
          <p:cNvPr id="4" name="Rectangle: Rounded Corners 3">
            <a:extLst>
              <a:ext uri="{FF2B5EF4-FFF2-40B4-BE49-F238E27FC236}">
                <a16:creationId xmlns:a16="http://schemas.microsoft.com/office/drawing/2014/main" id="{6E9D060F-E3C3-22F1-4097-9F4FD07EC22A}"/>
              </a:ext>
            </a:extLst>
          </p:cNvPr>
          <p:cNvSpPr/>
          <p:nvPr/>
        </p:nvSpPr>
        <p:spPr>
          <a:xfrm>
            <a:off x="2232420" y="1975249"/>
            <a:ext cx="8867972"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atin typeface="Times New Roman" panose="02020603050405020304" pitchFamily="18" charset="0"/>
                <a:cs typeface="Times New Roman" panose="02020603050405020304" pitchFamily="18" charset="0"/>
              </a:rPr>
              <a:t>الاحتياج </a:t>
            </a:r>
            <a:r>
              <a:rPr lang="en-US" sz="2400" b="1" dirty="0">
                <a:latin typeface="Times New Roman" panose="02020603050405020304" pitchFamily="18" charset="0"/>
                <a:cs typeface="Times New Roman" panose="02020603050405020304" pitchFamily="18" charset="0"/>
              </a:rPr>
              <a:t>(Needs)</a:t>
            </a:r>
          </a:p>
        </p:txBody>
      </p:sp>
      <p:sp>
        <p:nvSpPr>
          <p:cNvPr id="9" name="TextBox 8">
            <a:extLst>
              <a:ext uri="{FF2B5EF4-FFF2-40B4-BE49-F238E27FC236}">
                <a16:creationId xmlns:a16="http://schemas.microsoft.com/office/drawing/2014/main" id="{4A0CB820-E35E-12A6-DFCE-830F3F0367C6}"/>
              </a:ext>
            </a:extLst>
          </p:cNvPr>
          <p:cNvSpPr txBox="1"/>
          <p:nvPr/>
        </p:nvSpPr>
        <p:spPr>
          <a:xfrm>
            <a:off x="1605516" y="2670581"/>
            <a:ext cx="10248966" cy="3268652"/>
          </a:xfrm>
          <a:prstGeom prst="rect">
            <a:avLst/>
          </a:prstGeom>
          <a:noFill/>
        </p:spPr>
        <p:txBody>
          <a:bodyPr wrap="square">
            <a:spAutoFit/>
          </a:bodyPr>
          <a:lstStyle/>
          <a:p>
            <a:pPr algn="justLow" rtl="1">
              <a:lnSpc>
                <a:spcPct val="150000"/>
              </a:lnSpc>
            </a:pPr>
            <a:r>
              <a:rPr lang="ar-EG" sz="2000" dirty="0">
                <a:solidFill>
                  <a:schemeClr val="accent1">
                    <a:lumMod val="50000"/>
                  </a:schemeClr>
                </a:solidFill>
                <a:cs typeface="+mj-cs"/>
              </a:rPr>
              <a:t>يرتبط هذا التصنيف بما يبحث عنه الجمهور فعلياً لحل مشكلة أو تلبية رغبة معينة، وكلما استطعت تحديد الاحتياج الأساسي لدى جمهورك، زادت قدرتك على تصميم عرض تسويقي يُشعرهم بأن منتجك أو خدمتك هي الحل المناسب في الوقت المناسب. ويمكنك تصنيف جمهورك بناءً على أنواع الاحتياجات التي يسعون لإشباعها، مما يساعدك في تقسيم الجمهور إلى شرائح حسب نوع الحل الذي يبحثون عنه، وتشمل الاحتياجات: </a:t>
            </a:r>
          </a:p>
          <a:p>
            <a:pPr indent="-457200" algn="justLow" rtl="1">
              <a:lnSpc>
                <a:spcPct val="150000"/>
              </a:lnSpc>
              <a:buFont typeface="+mj-lt"/>
              <a:buAutoNum type="arabicParenR"/>
            </a:pPr>
            <a:r>
              <a:rPr lang="ar-EG" sz="2000" b="1" dirty="0">
                <a:solidFill>
                  <a:schemeClr val="accent1">
                    <a:lumMod val="50000"/>
                  </a:schemeClr>
                </a:solidFill>
                <a:latin typeface="Times New Roman" panose="02020603050405020304" pitchFamily="18" charset="0"/>
                <a:cs typeface="Times New Roman" panose="02020603050405020304" pitchFamily="18" charset="0"/>
              </a:rPr>
              <a:t>الاحتياجات الوظيفية</a:t>
            </a:r>
            <a:r>
              <a:rPr lang="ar-EG" sz="2000" dirty="0">
                <a:solidFill>
                  <a:schemeClr val="accent1">
                    <a:lumMod val="50000"/>
                  </a:schemeClr>
                </a:solidFill>
                <a:latin typeface="Times New Roman" panose="02020603050405020304" pitchFamily="18" charset="0"/>
                <a:cs typeface="Times New Roman" panose="02020603050405020304" pitchFamily="18" charset="0"/>
              </a:rPr>
              <a:t>: ما المشكلة التي يحلها منتجك؟</a:t>
            </a:r>
          </a:p>
          <a:p>
            <a:pPr indent="-457200" algn="justLow" rtl="1">
              <a:lnSpc>
                <a:spcPct val="150000"/>
              </a:lnSpc>
              <a:buFont typeface="+mj-lt"/>
              <a:buAutoNum type="arabicParenR"/>
            </a:pPr>
            <a:r>
              <a:rPr lang="ar-EG" sz="2000" b="1" dirty="0">
                <a:solidFill>
                  <a:schemeClr val="accent1">
                    <a:lumMod val="50000"/>
                  </a:schemeClr>
                </a:solidFill>
                <a:latin typeface="Times New Roman" panose="02020603050405020304" pitchFamily="18" charset="0"/>
                <a:cs typeface="Times New Roman" panose="02020603050405020304" pitchFamily="18" charset="0"/>
              </a:rPr>
              <a:t>الاحتياجات العاطفية</a:t>
            </a:r>
            <a:r>
              <a:rPr lang="ar-EG" sz="2000" dirty="0">
                <a:solidFill>
                  <a:schemeClr val="accent1">
                    <a:lumMod val="50000"/>
                  </a:schemeClr>
                </a:solidFill>
                <a:latin typeface="Times New Roman" panose="02020603050405020304" pitchFamily="18" charset="0"/>
                <a:cs typeface="Times New Roman" panose="02020603050405020304" pitchFamily="18" charset="0"/>
              </a:rPr>
              <a:t>: ما الشعور الذي ينقله منتجك؟</a:t>
            </a:r>
          </a:p>
          <a:p>
            <a:pPr indent="-457200" algn="justLow" rtl="1">
              <a:lnSpc>
                <a:spcPct val="150000"/>
              </a:lnSpc>
              <a:buFont typeface="+mj-lt"/>
              <a:buAutoNum type="arabicParenR"/>
            </a:pPr>
            <a:r>
              <a:rPr lang="ar-EG" sz="2000" b="1" dirty="0">
                <a:solidFill>
                  <a:schemeClr val="accent1">
                    <a:lumMod val="50000"/>
                  </a:schemeClr>
                </a:solidFill>
                <a:latin typeface="Times New Roman" panose="02020603050405020304" pitchFamily="18" charset="0"/>
                <a:cs typeface="Times New Roman" panose="02020603050405020304" pitchFamily="18" charset="0"/>
              </a:rPr>
              <a:t>الاحتياجات الاجتماعية</a:t>
            </a:r>
            <a:r>
              <a:rPr lang="ar-EG" sz="2000" dirty="0">
                <a:solidFill>
                  <a:schemeClr val="accent1">
                    <a:lumMod val="50000"/>
                  </a:schemeClr>
                </a:solidFill>
                <a:latin typeface="Times New Roman" panose="02020603050405020304" pitchFamily="18" charset="0"/>
                <a:cs typeface="Times New Roman" panose="02020603050405020304" pitchFamily="18" charset="0"/>
              </a:rPr>
              <a:t>: كيف يؤثر منتجك على بيئتهم الاجتماعية؟</a:t>
            </a:r>
          </a:p>
        </p:txBody>
      </p:sp>
      <p:pic>
        <p:nvPicPr>
          <p:cNvPr id="11" name="Picture 10" descr="Budgeting 101: Needs vs Wants - Atleha-edu">
            <a:extLst>
              <a:ext uri="{FF2B5EF4-FFF2-40B4-BE49-F238E27FC236}">
                <a16:creationId xmlns:a16="http://schemas.microsoft.com/office/drawing/2014/main" id="{51640484-9227-8C3A-4E71-3F07DBFAE98A}"/>
              </a:ext>
            </a:extLst>
          </p:cNvPr>
          <p:cNvPicPr>
            <a:picLocks noChangeAspect="1"/>
          </p:cNvPicPr>
          <p:nvPr/>
        </p:nvPicPr>
        <p:blipFill>
          <a:blip r:embed="rId4"/>
          <a:stretch>
            <a:fillRect/>
          </a:stretch>
        </p:blipFill>
        <p:spPr>
          <a:xfrm>
            <a:off x="423531" y="4210493"/>
            <a:ext cx="5047638" cy="23723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983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82F90-3409-9A9F-E5FC-BCCFC50EFA6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ED26B71-FD7F-6FED-ECC9-CF27C834E6FF}"/>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EB36B116-CD59-2381-4B5D-DA77D6EB567B}"/>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7139A58-C16C-8B29-8939-B8AD0CF151F8}"/>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338CF920-CD12-D1AA-34A4-6B8708138A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A7D04A92-050E-4A9C-76D3-1398732C85AB}"/>
              </a:ext>
            </a:extLst>
          </p:cNvPr>
          <p:cNvSpPr txBox="1"/>
          <p:nvPr/>
        </p:nvSpPr>
        <p:spPr>
          <a:xfrm>
            <a:off x="3268692" y="881897"/>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038035E4-7650-E235-32A8-542AE8D08D25}"/>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D09037FC-250A-C4B0-D2B2-DC09559C89A1}"/>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3</a:t>
            </a:r>
          </a:p>
        </p:txBody>
      </p:sp>
      <p:sp>
        <p:nvSpPr>
          <p:cNvPr id="4" name="Rectangle: Rounded Corners 3">
            <a:extLst>
              <a:ext uri="{FF2B5EF4-FFF2-40B4-BE49-F238E27FC236}">
                <a16:creationId xmlns:a16="http://schemas.microsoft.com/office/drawing/2014/main" id="{2076DB74-7DB3-FBBF-FFEB-32888AEC1EEA}"/>
              </a:ext>
            </a:extLst>
          </p:cNvPr>
          <p:cNvSpPr/>
          <p:nvPr/>
        </p:nvSpPr>
        <p:spPr>
          <a:xfrm>
            <a:off x="2232420" y="1975249"/>
            <a:ext cx="8889237"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en-US" sz="2400" b="1" dirty="0">
                <a:latin typeface="Times New Roman" panose="02020603050405020304" pitchFamily="18" charset="0"/>
                <a:cs typeface="Times New Roman" panose="02020603050405020304" pitchFamily="18" charset="0"/>
              </a:rPr>
              <a:t>السلوك (Behavior)</a:t>
            </a:r>
          </a:p>
        </p:txBody>
      </p:sp>
      <p:sp>
        <p:nvSpPr>
          <p:cNvPr id="9" name="TextBox 8">
            <a:extLst>
              <a:ext uri="{FF2B5EF4-FFF2-40B4-BE49-F238E27FC236}">
                <a16:creationId xmlns:a16="http://schemas.microsoft.com/office/drawing/2014/main" id="{1A320869-297C-50E4-D1D6-69ED484E5822}"/>
              </a:ext>
            </a:extLst>
          </p:cNvPr>
          <p:cNvSpPr txBox="1"/>
          <p:nvPr/>
        </p:nvSpPr>
        <p:spPr>
          <a:xfrm>
            <a:off x="3935000" y="2740932"/>
            <a:ext cx="7288618" cy="4062651"/>
          </a:xfrm>
          <a:prstGeom prst="rect">
            <a:avLst/>
          </a:prstGeom>
          <a:noFill/>
        </p:spPr>
        <p:txBody>
          <a:bodyPr wrap="square">
            <a:spAutoFit/>
          </a:bodyPr>
          <a:lstStyle/>
          <a:p>
            <a:pPr algn="justLow" rtl="1">
              <a:lnSpc>
                <a:spcPct val="150000"/>
              </a:lnSpc>
            </a:pPr>
            <a:r>
              <a:rPr lang="ar-EG" sz="2000" b="1" dirty="0">
                <a:solidFill>
                  <a:schemeClr val="accent1">
                    <a:lumMod val="50000"/>
                  </a:schemeClr>
                </a:solidFill>
                <a:latin typeface="Times New Roman" panose="02020603050405020304" pitchFamily="18" charset="0"/>
                <a:cs typeface="Times New Roman" panose="02020603050405020304" pitchFamily="18" charset="0"/>
              </a:rPr>
              <a:t>يركّز هذا النوع من التصنيف على كيفية تصرف الجمهور عبر الإنترنت، مثل</a:t>
            </a:r>
            <a:r>
              <a:rPr lang="ar-EG" sz="2000" dirty="0">
                <a:solidFill>
                  <a:schemeClr val="accent1">
                    <a:lumMod val="50000"/>
                  </a:schemeClr>
                </a:solidFill>
                <a:latin typeface="Times New Roman" panose="02020603050405020304" pitchFamily="18" charset="0"/>
                <a:cs typeface="Times New Roman" panose="02020603050405020304" pitchFamily="18" charset="0"/>
              </a:rPr>
              <a:t>:</a:t>
            </a:r>
          </a:p>
          <a:p>
            <a:pPr marL="342900" indent="-342900" algn="justLow" rtl="1">
              <a:lnSpc>
                <a:spcPct val="150000"/>
              </a:lnSpc>
              <a:buFont typeface="+mj-lt"/>
              <a:buAutoNum type="arabicParenR"/>
            </a:pPr>
            <a:r>
              <a:rPr lang="ar-EG" sz="2000" dirty="0">
                <a:solidFill>
                  <a:schemeClr val="accent1">
                    <a:lumMod val="50000"/>
                  </a:schemeClr>
                </a:solidFill>
                <a:latin typeface="Times New Roman" panose="02020603050405020304" pitchFamily="18" charset="0"/>
                <a:cs typeface="Times New Roman" panose="02020603050405020304" pitchFamily="18" charset="0"/>
              </a:rPr>
              <a:t> سلوكيات عمليات الشراء السابقة.</a:t>
            </a:r>
          </a:p>
          <a:p>
            <a:pPr marL="342900" indent="-342900" algn="justLow" rtl="1">
              <a:lnSpc>
                <a:spcPct val="150000"/>
              </a:lnSpc>
              <a:buFont typeface="+mj-lt"/>
              <a:buAutoNum type="arabicParenR"/>
            </a:pPr>
            <a:r>
              <a:rPr lang="ar-EG" sz="2000" dirty="0">
                <a:solidFill>
                  <a:schemeClr val="accent1">
                    <a:lumMod val="50000"/>
                  </a:schemeClr>
                </a:solidFill>
                <a:latin typeface="Times New Roman" panose="02020603050405020304" pitchFamily="18" charset="0"/>
                <a:cs typeface="Times New Roman" panose="02020603050405020304" pitchFamily="18" charset="0"/>
              </a:rPr>
              <a:t>الصفحات التي تمت زيارتها.</a:t>
            </a:r>
          </a:p>
          <a:p>
            <a:pPr marL="342900" indent="-342900" algn="justLow" rtl="1">
              <a:lnSpc>
                <a:spcPct val="150000"/>
              </a:lnSpc>
              <a:buFont typeface="+mj-lt"/>
              <a:buAutoNum type="arabicParenR"/>
            </a:pPr>
            <a:r>
              <a:rPr lang="ar-EG" sz="2000" dirty="0">
                <a:solidFill>
                  <a:schemeClr val="accent1">
                    <a:lumMod val="50000"/>
                  </a:schemeClr>
                </a:solidFill>
                <a:latin typeface="Times New Roman" panose="02020603050405020304" pitchFamily="18" charset="0"/>
                <a:cs typeface="Times New Roman" panose="02020603050405020304" pitchFamily="18" charset="0"/>
              </a:rPr>
              <a:t>مدة البقاء داخل الموقع.</a:t>
            </a:r>
          </a:p>
          <a:p>
            <a:pPr marL="342900" indent="-342900" algn="justLow" rtl="1">
              <a:lnSpc>
                <a:spcPct val="150000"/>
              </a:lnSpc>
              <a:buFont typeface="+mj-lt"/>
              <a:buAutoNum type="arabicParenR"/>
            </a:pPr>
            <a:r>
              <a:rPr lang="ar-EG" sz="2000" dirty="0">
                <a:solidFill>
                  <a:schemeClr val="accent1">
                    <a:lumMod val="50000"/>
                  </a:schemeClr>
                </a:solidFill>
                <a:latin typeface="Times New Roman" panose="02020603050405020304" pitchFamily="18" charset="0"/>
                <a:cs typeface="Times New Roman" panose="02020603050405020304" pitchFamily="18" charset="0"/>
              </a:rPr>
              <a:t>المنتجات المفضلة.</a:t>
            </a:r>
          </a:p>
          <a:p>
            <a:pPr marL="342900" indent="-342900" algn="justLow" rtl="1">
              <a:lnSpc>
                <a:spcPct val="150000"/>
              </a:lnSpc>
              <a:buFont typeface="+mj-lt"/>
              <a:buAutoNum type="arabicParenR"/>
            </a:pPr>
            <a:r>
              <a:rPr lang="ar-EG" sz="2000" dirty="0">
                <a:solidFill>
                  <a:schemeClr val="accent1">
                    <a:lumMod val="50000"/>
                  </a:schemeClr>
                </a:solidFill>
                <a:latin typeface="Times New Roman" panose="02020603050405020304" pitchFamily="18" charset="0"/>
                <a:cs typeface="Times New Roman" panose="02020603050405020304" pitchFamily="18" charset="0"/>
              </a:rPr>
              <a:t>معدل التفاعل مع الإعلانات.</a:t>
            </a:r>
          </a:p>
          <a:p>
            <a:pPr marL="342900" indent="-342900" algn="justLow" rtl="1">
              <a:lnSpc>
                <a:spcPct val="150000"/>
              </a:lnSpc>
              <a:buFont typeface="+mj-lt"/>
              <a:buAutoNum type="arabicParenR"/>
            </a:pPr>
            <a:r>
              <a:rPr lang="ar-EG" sz="2000" dirty="0">
                <a:solidFill>
                  <a:schemeClr val="accent1">
                    <a:lumMod val="50000"/>
                  </a:schemeClr>
                </a:solidFill>
                <a:latin typeface="Times New Roman" panose="02020603050405020304" pitchFamily="18" charset="0"/>
                <a:cs typeface="Times New Roman" panose="02020603050405020304" pitchFamily="18" charset="0"/>
              </a:rPr>
              <a:t>الكلمات المفتاحية المستخدمة في البحث.</a:t>
            </a:r>
          </a:p>
          <a:p>
            <a:pPr marL="342900" indent="-342900" algn="justLow" rtl="1">
              <a:lnSpc>
                <a:spcPct val="150000"/>
              </a:lnSpc>
              <a:buFont typeface="+mj-lt"/>
              <a:buAutoNum type="arabicParenR"/>
            </a:pPr>
            <a:r>
              <a:rPr lang="ar-EG" sz="2000" dirty="0">
                <a:solidFill>
                  <a:schemeClr val="accent1">
                    <a:lumMod val="50000"/>
                  </a:schemeClr>
                </a:solidFill>
                <a:latin typeface="Times New Roman" panose="02020603050405020304" pitchFamily="18" charset="0"/>
                <a:cs typeface="Times New Roman" panose="02020603050405020304" pitchFamily="18" charset="0"/>
              </a:rPr>
              <a:t>مدى الولاء للعلامة التجارية.</a:t>
            </a:r>
          </a:p>
          <a:p>
            <a:pPr algn="r" rtl="1"/>
            <a:endParaRPr lang="en-US" dirty="0"/>
          </a:p>
        </p:txBody>
      </p:sp>
      <p:pic>
        <p:nvPicPr>
          <p:cNvPr id="12" name="Picture 11" descr="What Is Behavioral Targeting and How Does It Work? - SmartyAds">
            <a:extLst>
              <a:ext uri="{FF2B5EF4-FFF2-40B4-BE49-F238E27FC236}">
                <a16:creationId xmlns:a16="http://schemas.microsoft.com/office/drawing/2014/main" id="{C96025AB-8D5E-24D1-0016-C6E520E6596B}"/>
              </a:ext>
            </a:extLst>
          </p:cNvPr>
          <p:cNvPicPr>
            <a:picLocks noChangeAspect="1"/>
          </p:cNvPicPr>
          <p:nvPr/>
        </p:nvPicPr>
        <p:blipFill>
          <a:blip r:embed="rId4"/>
          <a:stretch>
            <a:fillRect/>
          </a:stretch>
        </p:blipFill>
        <p:spPr>
          <a:xfrm>
            <a:off x="291447" y="2913320"/>
            <a:ext cx="2754986" cy="30246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59561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8F6EF-55D5-9B34-7690-5A3CE4478C8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3219F29C-CBD5-15F3-0FBA-CAAB4BD6E082}"/>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6FD26B1B-FEF3-F937-0130-40D63EFFE2F8}"/>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5C682AD-4C52-E20B-C042-84FD2B8E15F8}"/>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F86AD3B6-C717-6099-62A0-D419F53CC4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1894C071-FD71-43E8-F278-F91A903CB3B0}"/>
              </a:ext>
            </a:extLst>
          </p:cNvPr>
          <p:cNvSpPr txBox="1"/>
          <p:nvPr/>
        </p:nvSpPr>
        <p:spPr>
          <a:xfrm>
            <a:off x="3279325" y="890408"/>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4C5D195-8795-316D-144B-ED4672E3A3F5}"/>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24E782E4-AA3E-101D-6D68-5B215C591174}"/>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4</a:t>
            </a:r>
          </a:p>
        </p:txBody>
      </p:sp>
      <p:sp>
        <p:nvSpPr>
          <p:cNvPr id="6" name="Rectangle: Rounded Corners 5">
            <a:extLst>
              <a:ext uri="{FF2B5EF4-FFF2-40B4-BE49-F238E27FC236}">
                <a16:creationId xmlns:a16="http://schemas.microsoft.com/office/drawing/2014/main" id="{85617764-DDD4-B081-ED57-9C1F968D18A0}"/>
              </a:ext>
            </a:extLst>
          </p:cNvPr>
          <p:cNvSpPr/>
          <p:nvPr/>
        </p:nvSpPr>
        <p:spPr>
          <a:xfrm>
            <a:off x="2232420" y="1975249"/>
            <a:ext cx="870500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atin typeface="Times New Roman" panose="02020603050405020304" pitchFamily="18" charset="0"/>
                <a:cs typeface="Times New Roman" panose="02020603050405020304" pitchFamily="18" charset="0"/>
              </a:rPr>
              <a:t>النية الشرائية </a:t>
            </a:r>
            <a:r>
              <a:rPr lang="en-US" sz="2400" b="1" dirty="0">
                <a:latin typeface="Times New Roman" panose="02020603050405020304" pitchFamily="18" charset="0"/>
                <a:cs typeface="Times New Roman" panose="02020603050405020304" pitchFamily="18" charset="0"/>
              </a:rPr>
              <a:t>Purchase Intention </a:t>
            </a:r>
          </a:p>
        </p:txBody>
      </p:sp>
      <p:sp>
        <p:nvSpPr>
          <p:cNvPr id="10" name="TextBox 9">
            <a:extLst>
              <a:ext uri="{FF2B5EF4-FFF2-40B4-BE49-F238E27FC236}">
                <a16:creationId xmlns:a16="http://schemas.microsoft.com/office/drawing/2014/main" id="{4BE9BFB5-5FDC-A8EB-DE2D-539F2E1E7373}"/>
              </a:ext>
            </a:extLst>
          </p:cNvPr>
          <p:cNvSpPr txBox="1"/>
          <p:nvPr/>
        </p:nvSpPr>
        <p:spPr>
          <a:xfrm>
            <a:off x="5491783" y="2661144"/>
            <a:ext cx="6362700" cy="2803140"/>
          </a:xfrm>
          <a:prstGeom prst="rect">
            <a:avLst/>
          </a:prstGeom>
          <a:noFill/>
        </p:spPr>
        <p:txBody>
          <a:bodyPr wrap="square">
            <a:spAutoFit/>
          </a:bodyPr>
          <a:lstStyle/>
          <a:p>
            <a:pPr algn="justLow" rtl="1">
              <a:lnSpc>
                <a:spcPct val="150000"/>
              </a:lnSpc>
            </a:pPr>
            <a:r>
              <a:rPr lang="ar-EG" sz="2400" dirty="0">
                <a:solidFill>
                  <a:schemeClr val="accent1">
                    <a:lumMod val="50000"/>
                  </a:schemeClr>
                </a:solidFill>
                <a:cs typeface="+mj-cs"/>
              </a:rPr>
              <a:t>يركّز هذا التصنيف على الأشخاص الذين يظهرون استعداداً فعلياً للشراء، مثل من يبحث عن لابتوب جديد، أو من يقارن بين موديلات سيارات مختلفة. </a:t>
            </a:r>
          </a:p>
          <a:p>
            <a:pPr algn="justLow" rtl="1">
              <a:lnSpc>
                <a:spcPct val="150000"/>
              </a:lnSpc>
            </a:pPr>
            <a:r>
              <a:rPr lang="ar-EG" sz="2400" dirty="0">
                <a:solidFill>
                  <a:schemeClr val="accent1">
                    <a:lumMod val="50000"/>
                  </a:schemeClr>
                </a:solidFill>
                <a:cs typeface="+mj-cs"/>
              </a:rPr>
              <a:t>إذ يُعد هؤلاء الأشخاص في مرحلة اتخاذ القرار، وبالتالي يمكن توجيه محتوى إرشادي أو عروض مغرية لهم لحسم قرار الشراء.</a:t>
            </a:r>
            <a:endParaRPr lang="en-US" sz="2400" dirty="0">
              <a:solidFill>
                <a:schemeClr val="accent1">
                  <a:lumMod val="50000"/>
                </a:schemeClr>
              </a:solidFill>
              <a:cs typeface="+mj-cs"/>
            </a:endParaRPr>
          </a:p>
        </p:txBody>
      </p:sp>
      <p:pic>
        <p:nvPicPr>
          <p:cNvPr id="11" name="Picture 10" descr="What Is Purchase Intent And How To Measure It | SurveyMonkey">
            <a:extLst>
              <a:ext uri="{FF2B5EF4-FFF2-40B4-BE49-F238E27FC236}">
                <a16:creationId xmlns:a16="http://schemas.microsoft.com/office/drawing/2014/main" id="{92CF9E6D-907C-46E3-D7B1-BE77DF74E446}"/>
              </a:ext>
            </a:extLst>
          </p:cNvPr>
          <p:cNvPicPr>
            <a:picLocks noChangeAspect="1"/>
          </p:cNvPicPr>
          <p:nvPr/>
        </p:nvPicPr>
        <p:blipFill>
          <a:blip r:embed="rId4"/>
          <a:stretch>
            <a:fillRect/>
          </a:stretch>
        </p:blipFill>
        <p:spPr>
          <a:xfrm>
            <a:off x="337517" y="2871996"/>
            <a:ext cx="4445471" cy="2847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99504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53748-2280-F610-5D87-32F83AB3DBE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05570C44-922D-3085-8616-EA9C655DA297}"/>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BD66B136-FA6B-31FD-0DA3-B7CF7D2320CD}"/>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143DCE1-6DA1-F84E-337D-76735323F7A9}"/>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DB3B01A8-03E0-BADD-FB64-3F51CCEF6E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41BC5693-EC20-DA23-75E0-7B7331E1FC63}"/>
              </a:ext>
            </a:extLst>
          </p:cNvPr>
          <p:cNvSpPr txBox="1"/>
          <p:nvPr/>
        </p:nvSpPr>
        <p:spPr>
          <a:xfrm>
            <a:off x="3693995" y="932424"/>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0C573066-0234-FD0F-25D2-8BC36FA7C3E0}"/>
              </a:ext>
            </a:extLst>
          </p:cNvPr>
          <p:cNvSpPr txBox="1"/>
          <p:nvPr/>
        </p:nvSpPr>
        <p:spPr>
          <a:xfrm>
            <a:off x="3963445" y="101455"/>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3B501E88-476A-5407-E725-4C7068EA6C4D}"/>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5</a:t>
            </a:r>
          </a:p>
        </p:txBody>
      </p:sp>
      <p:sp>
        <p:nvSpPr>
          <p:cNvPr id="4" name="Rectangle: Rounded Corners 3">
            <a:extLst>
              <a:ext uri="{FF2B5EF4-FFF2-40B4-BE49-F238E27FC236}">
                <a16:creationId xmlns:a16="http://schemas.microsoft.com/office/drawing/2014/main" id="{9AA68423-2FE7-1B40-EADD-A811069E2869}"/>
              </a:ext>
            </a:extLst>
          </p:cNvPr>
          <p:cNvSpPr/>
          <p:nvPr/>
        </p:nvSpPr>
        <p:spPr>
          <a:xfrm>
            <a:off x="2232420" y="1975249"/>
            <a:ext cx="870500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en-US" sz="2400" b="1" dirty="0">
                <a:latin typeface="Times New Roman" panose="02020603050405020304" pitchFamily="18" charset="0"/>
                <a:cs typeface="Times New Roman" panose="02020603050405020304" pitchFamily="18" charset="0"/>
              </a:rPr>
              <a:t>نمط الحياة (Life style)</a:t>
            </a:r>
          </a:p>
        </p:txBody>
      </p:sp>
      <p:sp>
        <p:nvSpPr>
          <p:cNvPr id="10" name="TextBox 9">
            <a:extLst>
              <a:ext uri="{FF2B5EF4-FFF2-40B4-BE49-F238E27FC236}">
                <a16:creationId xmlns:a16="http://schemas.microsoft.com/office/drawing/2014/main" id="{D8901E97-E496-F871-D3A2-7CE058A1C4EB}"/>
              </a:ext>
            </a:extLst>
          </p:cNvPr>
          <p:cNvSpPr txBox="1"/>
          <p:nvPr/>
        </p:nvSpPr>
        <p:spPr>
          <a:xfrm>
            <a:off x="4136065" y="2740932"/>
            <a:ext cx="7618360" cy="3416320"/>
          </a:xfrm>
          <a:prstGeom prst="rect">
            <a:avLst/>
          </a:prstGeom>
          <a:noFill/>
        </p:spPr>
        <p:txBody>
          <a:bodyPr wrap="square">
            <a:spAutoFit/>
          </a:bodyPr>
          <a:lstStyle/>
          <a:p>
            <a:pPr algn="justLow" rtl="1"/>
            <a:r>
              <a:rPr lang="ar-EG" sz="2000" dirty="0">
                <a:cs typeface="+mj-cs"/>
              </a:rPr>
              <a:t>بعض العملاء </a:t>
            </a:r>
            <a:r>
              <a:rPr lang="ar-EG" sz="2400" dirty="0">
                <a:solidFill>
                  <a:schemeClr val="accent1">
                    <a:lumMod val="50000"/>
                  </a:schemeClr>
                </a:solidFill>
                <a:cs typeface="+mj-cs"/>
              </a:rPr>
              <a:t>يُعرّفون أنفسهم من خلال أسلوب حياتهم، مثل الاهتمام باللياقة أو حب السفر أو الالتزام بالبيئة. </a:t>
            </a:r>
          </a:p>
          <a:p>
            <a:pPr algn="justLow" rtl="1"/>
            <a:endParaRPr lang="ar-EG" sz="2400" dirty="0">
              <a:solidFill>
                <a:schemeClr val="accent1">
                  <a:lumMod val="50000"/>
                </a:schemeClr>
              </a:solidFill>
              <a:cs typeface="+mj-cs"/>
            </a:endParaRPr>
          </a:p>
          <a:p>
            <a:pPr algn="justLow" rtl="1"/>
            <a:r>
              <a:rPr lang="ar-EG" sz="2400" dirty="0">
                <a:solidFill>
                  <a:schemeClr val="accent1">
                    <a:lumMod val="50000"/>
                  </a:schemeClr>
                </a:solidFill>
                <a:cs typeface="+mj-cs"/>
              </a:rPr>
              <a:t>رغم أن هذا النوع من التصنيف أكثر تعقيداً من الديموغرافي لأنه يتعامل مع قيم داخلية يصعب قياسها، إلا أنه يوفر فرصاً رائعة للتواصل العاطفي الحقيقي مع الجمهور.</a:t>
            </a:r>
          </a:p>
          <a:p>
            <a:pPr algn="justLow" rtl="1"/>
            <a:endParaRPr lang="ar-EG" sz="2400" dirty="0">
              <a:solidFill>
                <a:schemeClr val="accent1">
                  <a:lumMod val="50000"/>
                </a:schemeClr>
              </a:solidFill>
              <a:cs typeface="+mj-cs"/>
            </a:endParaRPr>
          </a:p>
          <a:p>
            <a:pPr algn="justLow" rtl="1"/>
            <a:r>
              <a:rPr lang="ar-EG" sz="2400" dirty="0">
                <a:solidFill>
                  <a:schemeClr val="accent1">
                    <a:lumMod val="50000"/>
                  </a:schemeClr>
                </a:solidFill>
                <a:cs typeface="+mj-cs"/>
              </a:rPr>
              <a:t>مثلاً، الشخص الذي يحرص على تناول طعام صحي سيرتبط أكثر بعلامة تجارية تقدّم منتجات طبيعية، حتى لو لم تكن الأرخص في السوق.</a:t>
            </a:r>
            <a:endParaRPr lang="en-US" sz="2400" dirty="0">
              <a:solidFill>
                <a:schemeClr val="accent1">
                  <a:lumMod val="50000"/>
                </a:schemeClr>
              </a:solidFill>
              <a:cs typeface="+mj-cs"/>
            </a:endParaRPr>
          </a:p>
        </p:txBody>
      </p:sp>
      <p:pic>
        <p:nvPicPr>
          <p:cNvPr id="12" name="Picture 11" descr="How Today's Fashion Trends Reflect Modern Life | Srijan Fashion | Medium">
            <a:extLst>
              <a:ext uri="{FF2B5EF4-FFF2-40B4-BE49-F238E27FC236}">
                <a16:creationId xmlns:a16="http://schemas.microsoft.com/office/drawing/2014/main" id="{F50DB14B-806E-3CE3-9A7E-6188180F0158}"/>
              </a:ext>
            </a:extLst>
          </p:cNvPr>
          <p:cNvPicPr>
            <a:picLocks noChangeAspect="1"/>
          </p:cNvPicPr>
          <p:nvPr/>
        </p:nvPicPr>
        <p:blipFill>
          <a:blip r:embed="rId4"/>
          <a:stretch>
            <a:fillRect/>
          </a:stretch>
        </p:blipFill>
        <p:spPr>
          <a:xfrm>
            <a:off x="98497" y="2517510"/>
            <a:ext cx="3686694" cy="43226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91319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ED4B5-E59E-5948-0976-09FE77527D1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69280CC-E2ED-323B-27A0-8978B33C210F}"/>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7BC85064-4D02-BB23-0EE0-8BE8013DEBD3}"/>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0626E6C-1869-DB2E-2693-62E0775618DA}"/>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434F7478-2DB8-75EF-F8D3-33E7FF7FFA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456D6F10-7628-7981-745B-CD6D9880A779}"/>
              </a:ext>
            </a:extLst>
          </p:cNvPr>
          <p:cNvSpPr txBox="1"/>
          <p:nvPr/>
        </p:nvSpPr>
        <p:spPr>
          <a:xfrm>
            <a:off x="3268692" y="1016254"/>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DE725BAC-D8D9-8807-63B6-5166AE5C0941}"/>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F87BF3D7-566B-0E32-D2AC-BF929F88B66D}"/>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6</a:t>
            </a:r>
          </a:p>
        </p:txBody>
      </p:sp>
      <p:sp>
        <p:nvSpPr>
          <p:cNvPr id="4" name="Rectangle: Rounded Corners 3">
            <a:extLst>
              <a:ext uri="{FF2B5EF4-FFF2-40B4-BE49-F238E27FC236}">
                <a16:creationId xmlns:a16="http://schemas.microsoft.com/office/drawing/2014/main" id="{DC163384-7165-2BDF-FF1E-0A19A40151C0}"/>
              </a:ext>
            </a:extLst>
          </p:cNvPr>
          <p:cNvSpPr/>
          <p:nvPr/>
        </p:nvSpPr>
        <p:spPr>
          <a:xfrm>
            <a:off x="2232420" y="1975249"/>
            <a:ext cx="870500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en-US" sz="2400" b="1" i="0" dirty="0">
                <a:solidFill>
                  <a:schemeClr val="bg1"/>
                </a:solidFill>
                <a:effectLst/>
                <a:latin typeface="Times New Roman" panose="02020603050405020304" pitchFamily="18" charset="0"/>
                <a:cs typeface="Times New Roman" panose="02020603050405020304" pitchFamily="18" charset="0"/>
              </a:rPr>
              <a:t>الاهتمامات والهوايات (Interests &amp; Hobbies)</a:t>
            </a:r>
          </a:p>
        </p:txBody>
      </p:sp>
      <p:sp>
        <p:nvSpPr>
          <p:cNvPr id="9" name="TextBox 8">
            <a:extLst>
              <a:ext uri="{FF2B5EF4-FFF2-40B4-BE49-F238E27FC236}">
                <a16:creationId xmlns:a16="http://schemas.microsoft.com/office/drawing/2014/main" id="{0B21578D-B0A3-D030-3291-C66CE161B24D}"/>
              </a:ext>
            </a:extLst>
          </p:cNvPr>
          <p:cNvSpPr txBox="1"/>
          <p:nvPr/>
        </p:nvSpPr>
        <p:spPr>
          <a:xfrm>
            <a:off x="2934587" y="2658990"/>
            <a:ext cx="8919896" cy="1687963"/>
          </a:xfrm>
          <a:prstGeom prst="rect">
            <a:avLst/>
          </a:prstGeom>
          <a:noFill/>
        </p:spPr>
        <p:txBody>
          <a:bodyPr wrap="square">
            <a:spAutoFit/>
          </a:bodyPr>
          <a:lstStyle/>
          <a:p>
            <a:pPr algn="justLow" rtl="1">
              <a:lnSpc>
                <a:spcPct val="150000"/>
              </a:lnSpc>
            </a:pPr>
            <a:r>
              <a:rPr lang="ar-EG" sz="2400" dirty="0">
                <a:solidFill>
                  <a:schemeClr val="accent1">
                    <a:lumMod val="50000"/>
                  </a:schemeClr>
                </a:solidFill>
                <a:latin typeface="Times New Roman" panose="02020603050405020304" pitchFamily="18" charset="0"/>
                <a:cs typeface="Times New Roman" panose="02020603050405020304" pitchFamily="18" charset="0"/>
              </a:rPr>
              <a:t>يُعد فهم ما يحبّه الجمهور من أنشطة وهوايات أداة قوية لإنشاء محتوى تسويقي جذّاب، سواءً كان جمهورك من عشّاق التقنية أو محبي الطهي أو الرياضيين، فإن تقديم محتوى ومنتجات ذات صلة مباشرة باهتماماتهم يعزز الارتباط بالعلامة التجارية.</a:t>
            </a:r>
            <a:endParaRPr lang="en-US" sz="24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10" name="Picture 9" descr="List of Hobbies And Interests In Resume: 20+ Examples of 2024">
            <a:extLst>
              <a:ext uri="{FF2B5EF4-FFF2-40B4-BE49-F238E27FC236}">
                <a16:creationId xmlns:a16="http://schemas.microsoft.com/office/drawing/2014/main" id="{B1288F9F-F58A-16C1-A9C2-67B8E8C6BAB6}"/>
              </a:ext>
            </a:extLst>
          </p:cNvPr>
          <p:cNvPicPr>
            <a:picLocks noChangeAspect="1"/>
          </p:cNvPicPr>
          <p:nvPr/>
        </p:nvPicPr>
        <p:blipFill>
          <a:blip r:embed="rId4"/>
          <a:stretch>
            <a:fillRect/>
          </a:stretch>
        </p:blipFill>
        <p:spPr>
          <a:xfrm>
            <a:off x="62015" y="3911768"/>
            <a:ext cx="4340809" cy="28027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4528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75CD3-A90C-41EA-B541-16A1680A34CA}"/>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5E1231BB-230C-3808-5BC5-CDD6CFFBD418}"/>
              </a:ext>
            </a:extLst>
          </p:cNvPr>
          <p:cNvPicPr>
            <a:picLocks noChangeAspect="1"/>
          </p:cNvPicPr>
          <p:nvPr/>
        </p:nvPicPr>
        <p:blipFill>
          <a:blip r:embed="rId2"/>
          <a:stretch>
            <a:fillRect/>
          </a:stretch>
        </p:blipFill>
        <p:spPr>
          <a:xfrm>
            <a:off x="0" y="35718"/>
            <a:ext cx="12192000" cy="6822282"/>
          </a:xfrm>
          <a:prstGeom prst="rect">
            <a:avLst/>
          </a:prstGeom>
        </p:spPr>
      </p:pic>
      <p:sp>
        <p:nvSpPr>
          <p:cNvPr id="24" name="Rectangle 23">
            <a:extLst>
              <a:ext uri="{FF2B5EF4-FFF2-40B4-BE49-F238E27FC236}">
                <a16:creationId xmlns:a16="http://schemas.microsoft.com/office/drawing/2014/main" id="{E6A1BEF3-FE37-423C-C9C4-19B971B063C4}"/>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264FC00-41B6-01D6-02E2-79192CAE9C80}"/>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028BE1A2-3DEC-4F38-16D4-90BE97B645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C2436575-1E9A-1E15-E3FC-44354D8A8B71}"/>
              </a:ext>
            </a:extLst>
          </p:cNvPr>
          <p:cNvSpPr txBox="1"/>
          <p:nvPr/>
        </p:nvSpPr>
        <p:spPr>
          <a:xfrm>
            <a:off x="3289958" y="956569"/>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D05F44B7-67B9-1B17-BB95-258B658824EC}"/>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A2E98D2A-93F8-C617-647B-709003A75553}"/>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7</a:t>
            </a:r>
          </a:p>
        </p:txBody>
      </p:sp>
      <p:sp>
        <p:nvSpPr>
          <p:cNvPr id="6" name="Rectangle: Rounded Corners 5">
            <a:extLst>
              <a:ext uri="{FF2B5EF4-FFF2-40B4-BE49-F238E27FC236}">
                <a16:creationId xmlns:a16="http://schemas.microsoft.com/office/drawing/2014/main" id="{E92CFEB8-F747-44B2-A4AF-F8EF6139C240}"/>
              </a:ext>
            </a:extLst>
          </p:cNvPr>
          <p:cNvSpPr/>
          <p:nvPr/>
        </p:nvSpPr>
        <p:spPr>
          <a:xfrm>
            <a:off x="2232420" y="1975249"/>
            <a:ext cx="87878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atin typeface="Times New Roman" panose="02020603050405020304" pitchFamily="18" charset="0"/>
                <a:cs typeface="Times New Roman" panose="02020603050405020304" pitchFamily="18" charset="0"/>
              </a:rPr>
              <a:t>الجاهزية للشراء </a:t>
            </a:r>
            <a:r>
              <a:rPr lang="en-US" sz="2400" b="1" dirty="0">
                <a:latin typeface="Times New Roman" panose="02020603050405020304" pitchFamily="18" charset="0"/>
                <a:cs typeface="Times New Roman" panose="02020603050405020304" pitchFamily="18" charset="0"/>
              </a:rPr>
              <a:t>(Purchase Readiness)</a:t>
            </a:r>
          </a:p>
        </p:txBody>
      </p:sp>
      <p:sp>
        <p:nvSpPr>
          <p:cNvPr id="12" name="TextBox 11">
            <a:extLst>
              <a:ext uri="{FF2B5EF4-FFF2-40B4-BE49-F238E27FC236}">
                <a16:creationId xmlns:a16="http://schemas.microsoft.com/office/drawing/2014/main" id="{14E00BE5-9888-780F-D3A1-E8AAE7E23B9F}"/>
              </a:ext>
            </a:extLst>
          </p:cNvPr>
          <p:cNvSpPr txBox="1"/>
          <p:nvPr/>
        </p:nvSpPr>
        <p:spPr>
          <a:xfrm>
            <a:off x="4922873" y="2797501"/>
            <a:ext cx="6860517" cy="3357137"/>
          </a:xfrm>
          <a:prstGeom prst="rect">
            <a:avLst/>
          </a:prstGeom>
          <a:noFill/>
        </p:spPr>
        <p:txBody>
          <a:bodyPr wrap="square">
            <a:spAutoFit/>
          </a:bodyPr>
          <a:lstStyle/>
          <a:p>
            <a:pPr algn="r" rtl="1">
              <a:lnSpc>
                <a:spcPct val="150000"/>
              </a:lnSpc>
            </a:pPr>
            <a:r>
              <a:rPr lang="ar-EG" sz="2400" dirty="0">
                <a:solidFill>
                  <a:schemeClr val="accent1">
                    <a:lumMod val="50000"/>
                  </a:schemeClr>
                </a:solidFill>
                <a:cs typeface="+mj-cs"/>
              </a:rPr>
              <a:t>هل جمهورك في مرحلة الوعي؟ أم المقارنة؟ أم على وشك اتخاذ قرار الشراء؟</a:t>
            </a:r>
          </a:p>
          <a:p>
            <a:pPr algn="r" rtl="1">
              <a:lnSpc>
                <a:spcPct val="150000"/>
              </a:lnSpc>
            </a:pPr>
            <a:r>
              <a:rPr lang="ar-EG" sz="2400" dirty="0">
                <a:solidFill>
                  <a:schemeClr val="accent1">
                    <a:lumMod val="50000"/>
                  </a:schemeClr>
                </a:solidFill>
                <a:cs typeface="+mj-cs"/>
              </a:rPr>
              <a:t>إذ تتطلب كل مرحلة نوعاً مختلفاً من الرسائل التسويقية.</a:t>
            </a:r>
          </a:p>
          <a:p>
            <a:pPr algn="justLow" rtl="1">
              <a:lnSpc>
                <a:spcPct val="150000"/>
              </a:lnSpc>
            </a:pPr>
            <a:r>
              <a:rPr lang="ar-EG" sz="2400" dirty="0">
                <a:solidFill>
                  <a:schemeClr val="accent1">
                    <a:lumMod val="50000"/>
                  </a:schemeClr>
                </a:solidFill>
                <a:cs typeface="+mj-cs"/>
              </a:rPr>
              <a:t>فالجمهور في المراحل الأولى يحتاج إلى محتوى تعليمي، بينما الجمهور المستعد للشراء يستجيب بشكل أفضل للعروض المباشرة والدعوات للتجربة.</a:t>
            </a:r>
            <a:endParaRPr lang="en-US" sz="2400" dirty="0">
              <a:solidFill>
                <a:schemeClr val="accent1">
                  <a:lumMod val="50000"/>
                </a:schemeClr>
              </a:solidFill>
              <a:cs typeface="+mj-cs"/>
            </a:endParaRPr>
          </a:p>
        </p:txBody>
      </p:sp>
      <p:pic>
        <p:nvPicPr>
          <p:cNvPr id="13" name="Picture 12" descr="Home Purchase Readiness Assessment:">
            <a:extLst>
              <a:ext uri="{FF2B5EF4-FFF2-40B4-BE49-F238E27FC236}">
                <a16:creationId xmlns:a16="http://schemas.microsoft.com/office/drawing/2014/main" id="{B2FFB3F8-0CB4-2F0C-C243-63FFA759E8F8}"/>
              </a:ext>
            </a:extLst>
          </p:cNvPr>
          <p:cNvPicPr>
            <a:picLocks noChangeAspect="1"/>
          </p:cNvPicPr>
          <p:nvPr/>
        </p:nvPicPr>
        <p:blipFill>
          <a:blip r:embed="rId4"/>
          <a:stretch>
            <a:fillRect/>
          </a:stretch>
        </p:blipFill>
        <p:spPr>
          <a:xfrm>
            <a:off x="408610" y="2809377"/>
            <a:ext cx="4129311" cy="33731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90262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65BAC-4949-72D8-73E6-70650C6C61C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705CDFCD-CAEE-6565-933E-05024237BC8A}"/>
              </a:ext>
            </a:extLst>
          </p:cNvPr>
          <p:cNvPicPr>
            <a:picLocks noChangeAspect="1"/>
          </p:cNvPicPr>
          <p:nvPr/>
        </p:nvPicPr>
        <p:blipFill>
          <a:blip r:embed="rId3"/>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B0416CC4-C773-FB7C-9EEF-5AC69E0B6144}"/>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48F137E-F5FD-3E43-CAAF-1E3B3F0D6401}"/>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AC38C34F-142A-D064-293E-6E137FFB4E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9FCC09F9-AB66-A40F-4A37-B0F6AA32F7EE}"/>
              </a:ext>
            </a:extLst>
          </p:cNvPr>
          <p:cNvSpPr txBox="1"/>
          <p:nvPr/>
        </p:nvSpPr>
        <p:spPr>
          <a:xfrm>
            <a:off x="3417548" y="949585"/>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742CE5B2-A57C-D55B-EE43-61D6E3EA86E5}"/>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79251167-0A74-0127-EE39-5AB46A74EBAA}"/>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8</a:t>
            </a:r>
          </a:p>
        </p:txBody>
      </p:sp>
      <p:sp>
        <p:nvSpPr>
          <p:cNvPr id="6" name="Rectangle: Rounded Corners 5">
            <a:extLst>
              <a:ext uri="{FF2B5EF4-FFF2-40B4-BE49-F238E27FC236}">
                <a16:creationId xmlns:a16="http://schemas.microsoft.com/office/drawing/2014/main" id="{2C140AE6-23BE-3CB3-3356-BE58A52A2CAF}"/>
              </a:ext>
            </a:extLst>
          </p:cNvPr>
          <p:cNvSpPr/>
          <p:nvPr/>
        </p:nvSpPr>
        <p:spPr>
          <a:xfrm>
            <a:off x="2232420" y="1975249"/>
            <a:ext cx="8628363"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atin typeface="Times New Roman" panose="02020603050405020304" pitchFamily="18" charset="0"/>
                <a:cs typeface="Times New Roman" panose="02020603050405020304" pitchFamily="18" charset="0"/>
              </a:rPr>
              <a:t>القيم </a:t>
            </a:r>
            <a:r>
              <a:rPr lang="en-US" sz="2400" b="1" dirty="0">
                <a:latin typeface="Times New Roman" panose="02020603050405020304" pitchFamily="18" charset="0"/>
                <a:cs typeface="Times New Roman" panose="02020603050405020304" pitchFamily="18" charset="0"/>
              </a:rPr>
              <a:t>(Values)</a:t>
            </a:r>
          </a:p>
        </p:txBody>
      </p:sp>
      <p:sp>
        <p:nvSpPr>
          <p:cNvPr id="10" name="TextBox 9">
            <a:extLst>
              <a:ext uri="{FF2B5EF4-FFF2-40B4-BE49-F238E27FC236}">
                <a16:creationId xmlns:a16="http://schemas.microsoft.com/office/drawing/2014/main" id="{274A179C-EB5B-6A03-934E-23BE1DE65171}"/>
              </a:ext>
            </a:extLst>
          </p:cNvPr>
          <p:cNvSpPr txBox="1"/>
          <p:nvPr/>
        </p:nvSpPr>
        <p:spPr>
          <a:xfrm>
            <a:off x="4476307" y="2662579"/>
            <a:ext cx="7378176" cy="3349956"/>
          </a:xfrm>
          <a:prstGeom prst="rect">
            <a:avLst/>
          </a:prstGeom>
          <a:noFill/>
        </p:spPr>
        <p:txBody>
          <a:bodyPr wrap="square">
            <a:spAutoFit/>
          </a:bodyPr>
          <a:lstStyle/>
          <a:p>
            <a:pPr algn="r" rtl="1">
              <a:lnSpc>
                <a:spcPct val="150000"/>
              </a:lnSpc>
            </a:pPr>
            <a:r>
              <a:rPr lang="ar-EG" sz="2400" dirty="0">
                <a:solidFill>
                  <a:schemeClr val="accent1">
                    <a:lumMod val="50000"/>
                  </a:schemeClr>
                </a:solidFill>
                <a:cs typeface="+mj-cs"/>
              </a:rPr>
              <a:t>يعتمد هذا التصنيف على المبادئ التي يؤمن بها جمهورك، مثل:</a:t>
            </a:r>
          </a:p>
          <a:p>
            <a:pPr indent="-457200" algn="r" rtl="1">
              <a:lnSpc>
                <a:spcPct val="150000"/>
              </a:lnSpc>
              <a:buFont typeface="+mj-lt"/>
              <a:buAutoNum type="arabicParenR"/>
            </a:pPr>
            <a:r>
              <a:rPr lang="ar-EG" sz="2400" b="1" kern="0" dirty="0">
                <a:solidFill>
                  <a:schemeClr val="accent1">
                    <a:lumMod val="50000"/>
                  </a:schemeClr>
                </a:solidFill>
                <a:latin typeface="Times New Roman" panose="02020603050405020304" pitchFamily="18" charset="0"/>
                <a:cs typeface="Times New Roman" panose="02020603050405020304" pitchFamily="18" charset="0"/>
              </a:rPr>
              <a:t>السعر مقابل الجودة</a:t>
            </a:r>
          </a:p>
          <a:p>
            <a:pPr indent="-457200" algn="r" rtl="1">
              <a:lnSpc>
                <a:spcPct val="150000"/>
              </a:lnSpc>
              <a:buFont typeface="+mj-lt"/>
              <a:buAutoNum type="arabicParenR"/>
            </a:pPr>
            <a:r>
              <a:rPr lang="ar-EG" sz="2400" b="1" kern="0" dirty="0">
                <a:solidFill>
                  <a:schemeClr val="accent1">
                    <a:lumMod val="50000"/>
                  </a:schemeClr>
                </a:solidFill>
                <a:latin typeface="Times New Roman" panose="02020603050405020304" pitchFamily="18" charset="0"/>
                <a:cs typeface="Times New Roman" panose="02020603050405020304" pitchFamily="18" charset="0"/>
              </a:rPr>
              <a:t>الاهتمام بالمنتجات الصديقة للبيئة</a:t>
            </a:r>
          </a:p>
          <a:p>
            <a:pPr indent="-457200" algn="r" rtl="1">
              <a:lnSpc>
                <a:spcPct val="150000"/>
              </a:lnSpc>
              <a:buFont typeface="+mj-lt"/>
              <a:buAutoNum type="arabicParenR"/>
            </a:pPr>
            <a:r>
              <a:rPr lang="ar-EG" sz="2400" b="1" kern="0" dirty="0">
                <a:solidFill>
                  <a:schemeClr val="accent1">
                    <a:lumMod val="50000"/>
                  </a:schemeClr>
                </a:solidFill>
                <a:latin typeface="Times New Roman" panose="02020603050405020304" pitchFamily="18" charset="0"/>
                <a:cs typeface="Times New Roman" panose="02020603050405020304" pitchFamily="18" charset="0"/>
              </a:rPr>
              <a:t>دعم المنتجات المحلية</a:t>
            </a:r>
          </a:p>
          <a:p>
            <a:pPr algn="justLow" rtl="1">
              <a:lnSpc>
                <a:spcPct val="150000"/>
              </a:lnSpc>
            </a:pPr>
            <a:r>
              <a:rPr lang="ar-EG" sz="2400" dirty="0">
                <a:solidFill>
                  <a:schemeClr val="accent1">
                    <a:lumMod val="50000"/>
                  </a:schemeClr>
                </a:solidFill>
                <a:cs typeface="+mj-cs"/>
              </a:rPr>
              <a:t>ويساعدك فهم قيم جمهورك على إيصال رسائل تتماشى مع أولوياتهم وتزيد من ولائهم للعلامة</a:t>
            </a:r>
            <a:r>
              <a:rPr lang="ar-EG" dirty="0"/>
              <a:t>.</a:t>
            </a:r>
          </a:p>
        </p:txBody>
      </p:sp>
      <p:pic>
        <p:nvPicPr>
          <p:cNvPr id="11" name="Picture 10" descr="How to identify your Values?">
            <a:extLst>
              <a:ext uri="{FF2B5EF4-FFF2-40B4-BE49-F238E27FC236}">
                <a16:creationId xmlns:a16="http://schemas.microsoft.com/office/drawing/2014/main" id="{6E1F57BA-23F0-64C9-3A3F-DAD127A3AD9E}"/>
              </a:ext>
            </a:extLst>
          </p:cNvPr>
          <p:cNvPicPr>
            <a:picLocks noChangeAspect="1"/>
          </p:cNvPicPr>
          <p:nvPr/>
        </p:nvPicPr>
        <p:blipFill>
          <a:blip r:embed="rId5"/>
          <a:stretch>
            <a:fillRect/>
          </a:stretch>
        </p:blipFill>
        <p:spPr>
          <a:xfrm>
            <a:off x="248381" y="2923542"/>
            <a:ext cx="4047172" cy="2914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49163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72A14-2E8E-2CEB-D92B-75E84732F6C8}"/>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02348D4A-F985-8D47-D089-06EFECAF4B1F}"/>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473A3F1C-C07E-8FA3-3E08-D0494FB659F2}"/>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2E0A21D-9D69-7BBC-82E6-6721BF026439}"/>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63D5BA77-6E2B-870E-9187-9F19D0B421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880A7B08-64B3-3479-20E5-B3084ECEE385}"/>
              </a:ext>
            </a:extLst>
          </p:cNvPr>
          <p:cNvSpPr txBox="1"/>
          <p:nvPr/>
        </p:nvSpPr>
        <p:spPr>
          <a:xfrm>
            <a:off x="3536036" y="942661"/>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BE14F2ED-D898-5D0C-168D-68C9063129C3}"/>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7E5AEA9A-AE31-C8EF-B053-59800EFD1268}"/>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9</a:t>
            </a:r>
          </a:p>
        </p:txBody>
      </p:sp>
      <p:sp>
        <p:nvSpPr>
          <p:cNvPr id="4" name="Rectangle: Rounded Corners 3">
            <a:extLst>
              <a:ext uri="{FF2B5EF4-FFF2-40B4-BE49-F238E27FC236}">
                <a16:creationId xmlns:a16="http://schemas.microsoft.com/office/drawing/2014/main" id="{7F1B2A65-42FB-DB32-7CF1-BA683187F3E5}"/>
              </a:ext>
            </a:extLst>
          </p:cNvPr>
          <p:cNvSpPr/>
          <p:nvPr/>
        </p:nvSpPr>
        <p:spPr>
          <a:xfrm>
            <a:off x="2232420" y="1975249"/>
            <a:ext cx="870500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atin typeface="Times New Roman" panose="02020603050405020304" pitchFamily="18" charset="0"/>
                <a:cs typeface="Times New Roman" panose="02020603050405020304" pitchFamily="18" charset="0"/>
              </a:rPr>
              <a:t>الأهداف </a:t>
            </a:r>
            <a:r>
              <a:rPr lang="en-US" sz="2400" b="1" dirty="0">
                <a:latin typeface="Times New Roman" panose="02020603050405020304" pitchFamily="18" charset="0"/>
                <a:cs typeface="Times New Roman" panose="02020603050405020304" pitchFamily="18" charset="0"/>
              </a:rPr>
              <a:t>(Goals)</a:t>
            </a:r>
          </a:p>
        </p:txBody>
      </p:sp>
      <p:sp>
        <p:nvSpPr>
          <p:cNvPr id="10" name="TextBox 9">
            <a:extLst>
              <a:ext uri="{FF2B5EF4-FFF2-40B4-BE49-F238E27FC236}">
                <a16:creationId xmlns:a16="http://schemas.microsoft.com/office/drawing/2014/main" id="{6BF71B9B-7148-B6D4-3488-C92CE6097141}"/>
              </a:ext>
            </a:extLst>
          </p:cNvPr>
          <p:cNvSpPr txBox="1"/>
          <p:nvPr/>
        </p:nvSpPr>
        <p:spPr>
          <a:xfrm>
            <a:off x="4221126" y="2692079"/>
            <a:ext cx="7474688" cy="2803140"/>
          </a:xfrm>
          <a:prstGeom prst="rect">
            <a:avLst/>
          </a:prstGeom>
          <a:noFill/>
        </p:spPr>
        <p:txBody>
          <a:bodyPr wrap="square">
            <a:spAutoFit/>
          </a:bodyPr>
          <a:lstStyle/>
          <a:p>
            <a:pPr algn="justLow" rtl="1">
              <a:lnSpc>
                <a:spcPct val="150000"/>
              </a:lnSpc>
            </a:pPr>
            <a:r>
              <a:rPr lang="ar-EG" sz="2400" dirty="0">
                <a:solidFill>
                  <a:schemeClr val="accent1">
                    <a:lumMod val="50000"/>
                  </a:schemeClr>
                </a:solidFill>
                <a:cs typeface="+mj-cs"/>
              </a:rPr>
              <a:t>كل جمهور يسعى لتحقيق هدف معين.</a:t>
            </a:r>
          </a:p>
          <a:p>
            <a:pPr algn="justLow" rtl="1">
              <a:lnSpc>
                <a:spcPct val="150000"/>
              </a:lnSpc>
            </a:pPr>
            <a:r>
              <a:rPr lang="ar-EG" sz="2400" b="1" dirty="0">
                <a:solidFill>
                  <a:schemeClr val="accent1">
                    <a:lumMod val="50000"/>
                  </a:schemeClr>
                </a:solidFill>
                <a:cs typeface="+mj-cs"/>
              </a:rPr>
              <a:t>على سبيل المثال</a:t>
            </a:r>
            <a:r>
              <a:rPr lang="ar-EG" sz="2400" dirty="0">
                <a:solidFill>
                  <a:schemeClr val="accent1">
                    <a:lumMod val="50000"/>
                  </a:schemeClr>
                </a:solidFill>
                <a:cs typeface="+mj-cs"/>
              </a:rPr>
              <a:t>، مدير التسويق يسعى لتحسين نتائج الحملات، بينما رائد الأعمال يبحث عن أدوات تقلل التكاليف.</a:t>
            </a:r>
          </a:p>
          <a:p>
            <a:pPr algn="justLow" rtl="1">
              <a:lnSpc>
                <a:spcPct val="150000"/>
              </a:lnSpc>
            </a:pPr>
            <a:r>
              <a:rPr lang="ar-EG" sz="2400" dirty="0">
                <a:solidFill>
                  <a:schemeClr val="accent1">
                    <a:lumMod val="50000"/>
                  </a:schemeClr>
                </a:solidFill>
                <a:cs typeface="+mj-cs"/>
              </a:rPr>
              <a:t>فكلما عرفت أهداف جمهورك بدقة، استطعت تقديم رسائل تسويقية أكثر صلة وفعالية.</a:t>
            </a:r>
            <a:endParaRPr lang="en-US" sz="2400" dirty="0">
              <a:solidFill>
                <a:schemeClr val="accent1">
                  <a:lumMod val="50000"/>
                </a:schemeClr>
              </a:solidFill>
              <a:cs typeface="+mj-cs"/>
            </a:endParaRPr>
          </a:p>
        </p:txBody>
      </p:sp>
      <p:pic>
        <p:nvPicPr>
          <p:cNvPr id="11" name="Picture 10" descr="5 Things All Goals Must Have - Restaurant Systems Pro - Online Restaurant Management Solution">
            <a:extLst>
              <a:ext uri="{FF2B5EF4-FFF2-40B4-BE49-F238E27FC236}">
                <a16:creationId xmlns:a16="http://schemas.microsoft.com/office/drawing/2014/main" id="{F1B06AEF-1F3A-F90F-7006-E16D743F4FAD}"/>
              </a:ext>
            </a:extLst>
          </p:cNvPr>
          <p:cNvPicPr>
            <a:picLocks noChangeAspect="1"/>
          </p:cNvPicPr>
          <p:nvPr/>
        </p:nvPicPr>
        <p:blipFill>
          <a:blip r:embed="rId4"/>
          <a:stretch>
            <a:fillRect/>
          </a:stretch>
        </p:blipFill>
        <p:spPr>
          <a:xfrm>
            <a:off x="153556" y="2899188"/>
            <a:ext cx="3969378" cy="25960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04779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A7D83-8423-583C-F531-91740B293FB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76DB051A-E3BD-C047-9CA1-0B73EE2994AE}"/>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96383612-EBA6-54B6-05FF-884747179A8A}"/>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90445F2-866F-E71B-0EDB-CA991A0D5FB3}"/>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94B53D4A-4BE4-3B7A-54F3-63D1CD91E4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E128AD6B-021E-94D2-6909-AB30EB9F2E28}"/>
              </a:ext>
            </a:extLst>
          </p:cNvPr>
          <p:cNvSpPr txBox="1"/>
          <p:nvPr/>
        </p:nvSpPr>
        <p:spPr>
          <a:xfrm>
            <a:off x="3204897" y="887081"/>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76B61CFA-02E9-2660-4830-CE76435FF3CF}"/>
              </a:ext>
            </a:extLst>
          </p:cNvPr>
          <p:cNvSpPr txBox="1"/>
          <p:nvPr/>
        </p:nvSpPr>
        <p:spPr>
          <a:xfrm>
            <a:off x="4324953" y="167524"/>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85033872-B3BA-54EF-C8BC-C57622D7E136}"/>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10</a:t>
            </a:r>
          </a:p>
        </p:txBody>
      </p:sp>
      <p:sp>
        <p:nvSpPr>
          <p:cNvPr id="6" name="Rectangle: Rounded Corners 5">
            <a:extLst>
              <a:ext uri="{FF2B5EF4-FFF2-40B4-BE49-F238E27FC236}">
                <a16:creationId xmlns:a16="http://schemas.microsoft.com/office/drawing/2014/main" id="{FF9CAE97-3F20-597A-7512-BE000E9DA6D1}"/>
              </a:ext>
            </a:extLst>
          </p:cNvPr>
          <p:cNvSpPr/>
          <p:nvPr/>
        </p:nvSpPr>
        <p:spPr>
          <a:xfrm>
            <a:off x="2232420" y="1975249"/>
            <a:ext cx="86087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ar-EG" sz="2400" b="1" i="0" dirty="0">
                <a:solidFill>
                  <a:schemeClr val="bg1"/>
                </a:solidFill>
                <a:effectLst/>
                <a:latin typeface="bahijthesansarabic-p"/>
                <a:cs typeface="+mj-cs"/>
              </a:rPr>
              <a:t> </a:t>
            </a:r>
            <a:r>
              <a:rPr lang="ar-EG" sz="2400" b="1" dirty="0">
                <a:latin typeface="Times New Roman" panose="02020603050405020304" pitchFamily="18" charset="0"/>
                <a:cs typeface="Times New Roman" panose="02020603050405020304" pitchFamily="18" charset="0"/>
              </a:rPr>
              <a:t>التحديات (</a:t>
            </a:r>
            <a:r>
              <a:rPr lang="en-US" sz="2400" b="1" dirty="0">
                <a:latin typeface="Times New Roman" panose="02020603050405020304" pitchFamily="18" charset="0"/>
                <a:cs typeface="Times New Roman" panose="02020603050405020304" pitchFamily="18" charset="0"/>
              </a:rPr>
              <a:t>(Challenges</a:t>
            </a:r>
          </a:p>
        </p:txBody>
      </p:sp>
      <p:sp>
        <p:nvSpPr>
          <p:cNvPr id="10" name="TextBox 9">
            <a:extLst>
              <a:ext uri="{FF2B5EF4-FFF2-40B4-BE49-F238E27FC236}">
                <a16:creationId xmlns:a16="http://schemas.microsoft.com/office/drawing/2014/main" id="{3E9A70B7-33C0-D370-B709-4A44B828F625}"/>
              </a:ext>
            </a:extLst>
          </p:cNvPr>
          <p:cNvSpPr txBox="1"/>
          <p:nvPr/>
        </p:nvSpPr>
        <p:spPr>
          <a:xfrm>
            <a:off x="3552567" y="2953183"/>
            <a:ext cx="8301916" cy="2308324"/>
          </a:xfrm>
          <a:prstGeom prst="rect">
            <a:avLst/>
          </a:prstGeom>
          <a:noFill/>
        </p:spPr>
        <p:txBody>
          <a:bodyPr wrap="square">
            <a:spAutoFit/>
          </a:bodyPr>
          <a:lstStyle/>
          <a:p>
            <a:pPr algn="r" rtl="1"/>
            <a:r>
              <a:rPr lang="ar-EG" sz="2400" dirty="0">
                <a:solidFill>
                  <a:schemeClr val="accent1">
                    <a:lumMod val="50000"/>
                  </a:schemeClr>
                </a:solidFill>
                <a:cs typeface="+mj-cs"/>
              </a:rPr>
              <a:t>ما هي المشكلات أو العقبات التي يواجهها جمهورك؟</a:t>
            </a:r>
          </a:p>
          <a:p>
            <a:pPr algn="r" rtl="1"/>
            <a:endParaRPr lang="ar-EG" sz="2400" dirty="0">
              <a:solidFill>
                <a:schemeClr val="accent1">
                  <a:lumMod val="50000"/>
                </a:schemeClr>
              </a:solidFill>
              <a:cs typeface="+mj-cs"/>
            </a:endParaRPr>
          </a:p>
          <a:p>
            <a:pPr algn="r" rtl="1"/>
            <a:r>
              <a:rPr lang="ar-EG" sz="2400" dirty="0">
                <a:solidFill>
                  <a:schemeClr val="accent1">
                    <a:lumMod val="50000"/>
                  </a:schemeClr>
                </a:solidFill>
                <a:cs typeface="+mj-cs"/>
              </a:rPr>
              <a:t>قد تكون صعوبة في استخدام أدوات معينة، أو ضعف الثقة في المنتجات المتاحة.</a:t>
            </a:r>
          </a:p>
          <a:p>
            <a:pPr algn="r" rtl="1"/>
            <a:endParaRPr lang="ar-EG" sz="2400" dirty="0">
              <a:solidFill>
                <a:schemeClr val="accent1">
                  <a:lumMod val="50000"/>
                </a:schemeClr>
              </a:solidFill>
              <a:cs typeface="+mj-cs"/>
            </a:endParaRPr>
          </a:p>
          <a:p>
            <a:pPr algn="justLow" rtl="1"/>
            <a:r>
              <a:rPr lang="ar-EG" sz="2400" dirty="0">
                <a:solidFill>
                  <a:schemeClr val="accent1">
                    <a:lumMod val="50000"/>
                  </a:schemeClr>
                </a:solidFill>
                <a:cs typeface="+mj-cs"/>
              </a:rPr>
              <a:t>وبالتالي/ عندما تفهم هذه التحديات، يمكنك تقديم رسائل ومحتوى يثبت أنك تملك الحل المناسب</a:t>
            </a:r>
            <a:r>
              <a:rPr lang="ar-EG" dirty="0"/>
              <a:t>.</a:t>
            </a:r>
            <a:endParaRPr lang="en-US" dirty="0"/>
          </a:p>
        </p:txBody>
      </p:sp>
      <p:pic>
        <p:nvPicPr>
          <p:cNvPr id="11" name="Picture 10" descr="Bootcamp challenges and how I have adapted in the last few weeks | by Victor KARANGWA | Medium">
            <a:extLst>
              <a:ext uri="{FF2B5EF4-FFF2-40B4-BE49-F238E27FC236}">
                <a16:creationId xmlns:a16="http://schemas.microsoft.com/office/drawing/2014/main" id="{3453AC4C-DBED-1847-4E04-84454BABF6AE}"/>
              </a:ext>
            </a:extLst>
          </p:cNvPr>
          <p:cNvPicPr>
            <a:picLocks noChangeAspect="1"/>
          </p:cNvPicPr>
          <p:nvPr/>
        </p:nvPicPr>
        <p:blipFill>
          <a:blip r:embed="rId4"/>
          <a:stretch>
            <a:fillRect/>
          </a:stretch>
        </p:blipFill>
        <p:spPr>
          <a:xfrm>
            <a:off x="180865" y="2809246"/>
            <a:ext cx="3190838" cy="33732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37114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2BD8B-C999-A001-E870-7FCD7A12BAF7}"/>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7B58C0A6-F1D8-5FBA-9334-7D98BAA99DB6}"/>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801D0616-9481-D49C-1CA2-51252B36E12B}"/>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C9304CA-B525-31E2-FF95-1F8621B25540}"/>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72FA1E80-7B36-47F3-40B7-C34BD60013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EB859C89-99B9-5F69-4C24-B2CCCAA0981C}"/>
              </a:ext>
            </a:extLst>
          </p:cNvPr>
          <p:cNvSpPr txBox="1"/>
          <p:nvPr/>
        </p:nvSpPr>
        <p:spPr>
          <a:xfrm>
            <a:off x="3426642" y="944411"/>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0E1ACEDD-D404-6CDE-CA4F-E7F29EEE3495}"/>
              </a:ext>
            </a:extLst>
          </p:cNvPr>
          <p:cNvSpPr txBox="1"/>
          <p:nvPr/>
        </p:nvSpPr>
        <p:spPr>
          <a:xfrm>
            <a:off x="4356851" y="227140"/>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C9B09374-DEE8-0CF1-200B-5C970F045DAF}"/>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11</a:t>
            </a:r>
          </a:p>
        </p:txBody>
      </p:sp>
      <p:sp>
        <p:nvSpPr>
          <p:cNvPr id="4" name="Rectangle: Rounded Corners 3">
            <a:extLst>
              <a:ext uri="{FF2B5EF4-FFF2-40B4-BE49-F238E27FC236}">
                <a16:creationId xmlns:a16="http://schemas.microsoft.com/office/drawing/2014/main" id="{3744BEC4-43A3-4D50-6257-DCC9A7F43198}"/>
              </a:ext>
            </a:extLst>
          </p:cNvPr>
          <p:cNvSpPr/>
          <p:nvPr/>
        </p:nvSpPr>
        <p:spPr>
          <a:xfrm>
            <a:off x="2232420" y="1975249"/>
            <a:ext cx="870500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ar-EG" sz="2400" b="1" dirty="0">
                <a:latin typeface="Times New Roman" panose="02020603050405020304" pitchFamily="18" charset="0"/>
                <a:cs typeface="Times New Roman" panose="02020603050405020304" pitchFamily="18" charset="0"/>
              </a:rPr>
              <a:t>مستوى المعرفة </a:t>
            </a:r>
            <a:r>
              <a:rPr lang="en-US" sz="2400" b="1" dirty="0">
                <a:latin typeface="Times New Roman" panose="02020603050405020304" pitchFamily="18" charset="0"/>
                <a:cs typeface="Times New Roman" panose="02020603050405020304" pitchFamily="18" charset="0"/>
              </a:rPr>
              <a:t>(Knowledge Level)</a:t>
            </a:r>
          </a:p>
        </p:txBody>
      </p:sp>
      <p:sp>
        <p:nvSpPr>
          <p:cNvPr id="10" name="TextBox 9">
            <a:extLst>
              <a:ext uri="{FF2B5EF4-FFF2-40B4-BE49-F238E27FC236}">
                <a16:creationId xmlns:a16="http://schemas.microsoft.com/office/drawing/2014/main" id="{FC8A06B4-FBCA-1C3A-C86A-6572706D4697}"/>
              </a:ext>
            </a:extLst>
          </p:cNvPr>
          <p:cNvSpPr txBox="1"/>
          <p:nvPr/>
        </p:nvSpPr>
        <p:spPr>
          <a:xfrm>
            <a:off x="4880344" y="2645347"/>
            <a:ext cx="6343274" cy="1695144"/>
          </a:xfrm>
          <a:prstGeom prst="rect">
            <a:avLst/>
          </a:prstGeom>
          <a:noFill/>
        </p:spPr>
        <p:txBody>
          <a:bodyPr wrap="square">
            <a:spAutoFit/>
          </a:bodyPr>
          <a:lstStyle/>
          <a:p>
            <a:pPr algn="r">
              <a:lnSpc>
                <a:spcPct val="150000"/>
              </a:lnSpc>
            </a:pPr>
            <a:r>
              <a:rPr lang="ar-EG" sz="2400" dirty="0">
                <a:solidFill>
                  <a:schemeClr val="accent1">
                    <a:lumMod val="50000"/>
                  </a:schemeClr>
                </a:solidFill>
                <a:cs typeface="+mj-cs"/>
              </a:rPr>
              <a:t>ما مدى دراية جمهورك بمنتجك أو بمجال عملك؟</a:t>
            </a:r>
          </a:p>
          <a:p>
            <a:pPr algn="r">
              <a:lnSpc>
                <a:spcPct val="150000"/>
              </a:lnSpc>
            </a:pPr>
            <a:r>
              <a:rPr lang="ar-EG" sz="2400" dirty="0">
                <a:solidFill>
                  <a:schemeClr val="accent1">
                    <a:lumMod val="50000"/>
                  </a:schemeClr>
                </a:solidFill>
                <a:cs typeface="+mj-cs"/>
              </a:rPr>
              <a:t>إذ يحتاج الجمهور المبتدئ إلى محتوى تعليمي مبسّط، بينما يقدّر الجمهور المتخصص التفاصيل الفنية والميزات المتقدمة.</a:t>
            </a:r>
            <a:endParaRPr lang="en-US" sz="2400" dirty="0">
              <a:solidFill>
                <a:schemeClr val="accent1">
                  <a:lumMod val="50000"/>
                </a:schemeClr>
              </a:solidFill>
              <a:cs typeface="+mj-cs"/>
            </a:endParaRPr>
          </a:p>
        </p:txBody>
      </p:sp>
      <p:pic>
        <p:nvPicPr>
          <p:cNvPr id="11" name="Picture 10" descr="Skill levels growth Concept of professional or educational knowledge  Leveling up and career development with progress meter Training, skills  enhancement and professional improvement Aspiration to goal 6898606 Vector  Art at Vecteezy">
            <a:extLst>
              <a:ext uri="{FF2B5EF4-FFF2-40B4-BE49-F238E27FC236}">
                <a16:creationId xmlns:a16="http://schemas.microsoft.com/office/drawing/2014/main" id="{949EB807-86A2-84A2-CBD6-D1434F2721D9}"/>
              </a:ext>
            </a:extLst>
          </p:cNvPr>
          <p:cNvPicPr>
            <a:picLocks noChangeAspect="1"/>
          </p:cNvPicPr>
          <p:nvPr/>
        </p:nvPicPr>
        <p:blipFill>
          <a:blip r:embed="rId4"/>
          <a:stretch>
            <a:fillRect/>
          </a:stretch>
        </p:blipFill>
        <p:spPr>
          <a:xfrm>
            <a:off x="215252" y="2517510"/>
            <a:ext cx="4521996" cy="39814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1343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B111F-44F5-9DE6-7380-A1106F96662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F03F7B3-CB91-81E3-9FA9-53A94831C653}"/>
              </a:ext>
            </a:extLst>
          </p:cNvPr>
          <p:cNvPicPr>
            <a:picLocks noChangeAspect="1"/>
          </p:cNvPicPr>
          <p:nvPr/>
        </p:nvPicPr>
        <p:blipFill>
          <a:blip r:embed="rId2">
            <a:alphaModFix amt="35000"/>
          </a:blip>
          <a:stretch>
            <a:fillRect/>
          </a:stretch>
        </p:blipFill>
        <p:spPr>
          <a:xfrm>
            <a:off x="0" y="0"/>
            <a:ext cx="12483234" cy="6985591"/>
          </a:xfrm>
          <a:prstGeom prst="rect">
            <a:avLst/>
          </a:prstGeom>
        </p:spPr>
      </p:pic>
      <p:sp>
        <p:nvSpPr>
          <p:cNvPr id="24" name="Rectangle 23">
            <a:extLst>
              <a:ext uri="{FF2B5EF4-FFF2-40B4-BE49-F238E27FC236}">
                <a16:creationId xmlns:a16="http://schemas.microsoft.com/office/drawing/2014/main" id="{F1AC65B1-1A5A-EB8E-708D-EE40190CD2C1}"/>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ADBFDBA-FB18-8C96-60ED-5589516AAC61}"/>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A791FD4B-100C-4629-4A46-733B76B58F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3B1C515E-C19C-F8A0-0C0D-0F0693886061}"/>
              </a:ext>
            </a:extLst>
          </p:cNvPr>
          <p:cNvSpPr txBox="1"/>
          <p:nvPr/>
        </p:nvSpPr>
        <p:spPr>
          <a:xfrm>
            <a:off x="3047114" y="908954"/>
            <a:ext cx="6097772" cy="562462"/>
          </a:xfrm>
          <a:prstGeom prst="rect">
            <a:avLst/>
          </a:prstGeom>
          <a:noFill/>
        </p:spPr>
        <p:txBody>
          <a:bodyPr wrap="square">
            <a:spAutoFit/>
          </a:bodyPr>
          <a:lstStyle/>
          <a:p>
            <a:pPr marL="342900" marR="0" indent="-342900" algn="just" rtl="1">
              <a:lnSpc>
                <a:spcPct val="116667"/>
              </a:lnSpc>
              <a:spcAft>
                <a:spcPts val="2250"/>
              </a:spcAft>
              <a:buFont typeface="Wingdings" panose="05000000000000000000" pitchFamily="2" charset="2"/>
              <a:buChar char="q"/>
            </a:pPr>
            <a:r>
              <a:rPr lang="ar-EG"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a:t>
            </a:r>
            <a:r>
              <a:rPr lang="ar-EG" sz="2800" b="1" kern="100" dirty="0">
                <a:solidFill>
                  <a:schemeClr val="bg1"/>
                </a:solidFill>
                <a:latin typeface="Calibri" panose="020F0502020204030204" pitchFamily="34"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362844AE-85C6-62C7-F0F3-A0E907EBA9B0}"/>
              </a:ext>
            </a:extLst>
          </p:cNvPr>
          <p:cNvSpPr txBox="1"/>
          <p:nvPr/>
        </p:nvSpPr>
        <p:spPr>
          <a:xfrm>
            <a:off x="4122934" y="143443"/>
            <a:ext cx="10335126" cy="400110"/>
          </a:xfrm>
          <a:prstGeom prst="rect">
            <a:avLst/>
          </a:prstGeom>
          <a:noFill/>
          <a:effectLst>
            <a:reflection blurRad="6350" stA="52000" endA="300" endPos="35000" dir="5400000" sy="-100000" algn="bl" rotWithShape="0"/>
          </a:effectLst>
        </p:spPr>
        <p:txBody>
          <a:bodyPr wrap="square" rtlCol="0">
            <a:spAutoFit/>
          </a:bodyPr>
          <a:lstStyle/>
          <a:p>
            <a:pPr algn="ctr" rtl="1"/>
            <a:r>
              <a:rPr lang="ar-EG" sz="2000" kern="0" dirty="0">
                <a:solidFill>
                  <a:srgbClr val="002060"/>
                </a:solidFill>
                <a:latin typeface="Calibri" panose="020F0502020204030204" pitchFamily="34" charset="0"/>
                <a:cs typeface="Calibri" panose="020F0502020204030204" pitchFamily="34" charset="0"/>
              </a:rPr>
              <a:t>المحاضرة الثانية: تحديد الجمهور المستهدف فى الحملات الإعلانية </a:t>
            </a:r>
            <a:endParaRPr lang="en-US" sz="2000" dirty="0"/>
          </a:p>
        </p:txBody>
      </p:sp>
      <p:sp>
        <p:nvSpPr>
          <p:cNvPr id="32" name="Rectangle: Rounded Corners 31">
            <a:extLst>
              <a:ext uri="{FF2B5EF4-FFF2-40B4-BE49-F238E27FC236}">
                <a16:creationId xmlns:a16="http://schemas.microsoft.com/office/drawing/2014/main" id="{9A91E7DE-ED2F-80B7-B8DA-762C01C7F037}"/>
              </a:ext>
            </a:extLst>
          </p:cNvPr>
          <p:cNvSpPr/>
          <p:nvPr/>
        </p:nvSpPr>
        <p:spPr>
          <a:xfrm>
            <a:off x="11223618" y="1975249"/>
            <a:ext cx="63086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kern="0" dirty="0">
                <a:solidFill>
                  <a:schemeClr val="bg1"/>
                </a:solidFill>
                <a:latin typeface="Times New Roman" panose="02020603050405020304" pitchFamily="18" charset="0"/>
                <a:cs typeface="Times New Roman" panose="02020603050405020304" pitchFamily="18" charset="0"/>
              </a:rPr>
              <a:t>12</a:t>
            </a:r>
          </a:p>
        </p:txBody>
      </p:sp>
      <p:sp>
        <p:nvSpPr>
          <p:cNvPr id="4" name="Rectangle: Rounded Corners 3">
            <a:extLst>
              <a:ext uri="{FF2B5EF4-FFF2-40B4-BE49-F238E27FC236}">
                <a16:creationId xmlns:a16="http://schemas.microsoft.com/office/drawing/2014/main" id="{19B12FA3-E6BD-6BDB-768B-A5B6F1034C84}"/>
              </a:ext>
            </a:extLst>
          </p:cNvPr>
          <p:cNvSpPr/>
          <p:nvPr/>
        </p:nvSpPr>
        <p:spPr>
          <a:xfrm>
            <a:off x="2232420" y="1975249"/>
            <a:ext cx="8705005"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0" algn="ctr" rtl="1" fontAlgn="base">
              <a:spcAft>
                <a:spcPts val="1500"/>
              </a:spcAft>
              <a:buNone/>
            </a:pPr>
            <a:r>
              <a:rPr lang="ar-EG" sz="2400" b="1" dirty="0">
                <a:latin typeface="Times New Roman" panose="02020603050405020304" pitchFamily="18" charset="0"/>
                <a:cs typeface="Times New Roman" panose="02020603050405020304" pitchFamily="18" charset="0"/>
              </a:rPr>
              <a:t>المجموعات الثقافية الفرعية </a:t>
            </a:r>
            <a:r>
              <a:rPr lang="en-US" sz="2400" b="1" dirty="0">
                <a:latin typeface="Times New Roman" panose="02020603050405020304" pitchFamily="18" charset="0"/>
                <a:cs typeface="Times New Roman" panose="02020603050405020304" pitchFamily="18" charset="0"/>
              </a:rPr>
              <a:t>(Subcultures)</a:t>
            </a:r>
          </a:p>
        </p:txBody>
      </p:sp>
      <p:sp>
        <p:nvSpPr>
          <p:cNvPr id="9" name="TextBox 8">
            <a:extLst>
              <a:ext uri="{FF2B5EF4-FFF2-40B4-BE49-F238E27FC236}">
                <a16:creationId xmlns:a16="http://schemas.microsoft.com/office/drawing/2014/main" id="{5C66B1A4-5C21-FA42-B4A6-A3E687DFA197}"/>
              </a:ext>
            </a:extLst>
          </p:cNvPr>
          <p:cNvSpPr txBox="1"/>
          <p:nvPr/>
        </p:nvSpPr>
        <p:spPr>
          <a:xfrm>
            <a:off x="2305141" y="2517510"/>
            <a:ext cx="9784077" cy="2803140"/>
          </a:xfrm>
          <a:prstGeom prst="rect">
            <a:avLst/>
          </a:prstGeom>
          <a:noFill/>
        </p:spPr>
        <p:txBody>
          <a:bodyPr wrap="square">
            <a:spAutoFit/>
          </a:bodyPr>
          <a:lstStyle/>
          <a:p>
            <a:pPr algn="justLow" rtl="1">
              <a:lnSpc>
                <a:spcPct val="150000"/>
              </a:lnSpc>
            </a:pPr>
            <a:r>
              <a:rPr lang="ar-EG" sz="2400" dirty="0">
                <a:solidFill>
                  <a:schemeClr val="accent1">
                    <a:lumMod val="50000"/>
                  </a:schemeClr>
                </a:solidFill>
                <a:cs typeface="+mj-cs"/>
              </a:rPr>
              <a:t>تُعرّف بعض الجماهير نفسها ضمن مجتمعات أو ثقافات فرعية، مثل عشاق نوع معين من الموسيقى أو جمهور الأنمي أو حتى الآباء المهتمين بمحتوى عائلي، هذه المجتمعات لها لغة خاصة، ومرجعياتها الثقافية التي يمكنك استخدامها لصنع محتوى مخصص وشديد الصلة.</a:t>
            </a:r>
          </a:p>
          <a:p>
            <a:pPr algn="justLow" rtl="1">
              <a:lnSpc>
                <a:spcPct val="150000"/>
              </a:lnSpc>
            </a:pPr>
            <a:r>
              <a:rPr lang="ar-EG" sz="2400" b="1" dirty="0">
                <a:solidFill>
                  <a:schemeClr val="accent1">
                    <a:lumMod val="50000"/>
                  </a:schemeClr>
                </a:solidFill>
                <a:cs typeface="+mj-cs"/>
              </a:rPr>
              <a:t>مثال رائع على ذلك </a:t>
            </a:r>
            <a:r>
              <a:rPr lang="ar-EG" sz="2400" dirty="0">
                <a:solidFill>
                  <a:schemeClr val="accent1">
                    <a:lumMod val="50000"/>
                  </a:schemeClr>
                </a:solidFill>
                <a:cs typeface="+mj-cs"/>
              </a:rPr>
              <a:t>هو ما تفعله </a:t>
            </a:r>
            <a:r>
              <a:rPr lang="en-US" sz="2400" dirty="0">
                <a:solidFill>
                  <a:schemeClr val="accent1">
                    <a:lumMod val="50000"/>
                  </a:schemeClr>
                </a:solidFill>
                <a:latin typeface="Times New Roman" panose="02020603050405020304" pitchFamily="18" charset="0"/>
                <a:cs typeface="Times New Roman" panose="02020603050405020304" pitchFamily="18" charset="0"/>
              </a:rPr>
              <a:t>Netflix</a:t>
            </a:r>
            <a:r>
              <a:rPr lang="en-US" sz="2400" dirty="0">
                <a:solidFill>
                  <a:schemeClr val="accent1">
                    <a:lumMod val="50000"/>
                  </a:schemeClr>
                </a:solidFill>
                <a:cs typeface="+mj-cs"/>
              </a:rPr>
              <a:t> </a:t>
            </a:r>
            <a:r>
              <a:rPr lang="ar-EG" sz="2400" dirty="0">
                <a:solidFill>
                  <a:schemeClr val="accent1">
                    <a:lumMod val="50000"/>
                  </a:schemeClr>
                </a:solidFill>
                <a:cs typeface="+mj-cs"/>
              </a:rPr>
              <a:t>من خلال صفحاتها المخصصة مثل </a:t>
            </a:r>
            <a:r>
              <a:rPr lang="en-US" sz="2400" dirty="0">
                <a:solidFill>
                  <a:schemeClr val="accent1">
                    <a:lumMod val="50000"/>
                  </a:schemeClr>
                </a:solidFill>
                <a:latin typeface="Times New Roman" panose="02020603050405020304" pitchFamily="18" charset="0"/>
                <a:cs typeface="Times New Roman" panose="02020603050405020304" pitchFamily="18" charset="0"/>
              </a:rPr>
              <a:t>Netflix Family </a:t>
            </a:r>
            <a:r>
              <a:rPr lang="ar-EG" sz="2400" dirty="0">
                <a:solidFill>
                  <a:schemeClr val="accent1">
                    <a:lumMod val="50000"/>
                  </a:schemeClr>
                </a:solidFill>
                <a:cs typeface="+mj-cs"/>
              </a:rPr>
              <a:t>التي تستهدف شريحة الآباء بمحتوى مخصص لهم ولأطفالهم.</a:t>
            </a:r>
            <a:endParaRPr lang="en-US" sz="2400" dirty="0">
              <a:solidFill>
                <a:schemeClr val="accent1">
                  <a:lumMod val="50000"/>
                </a:schemeClr>
              </a:solidFill>
              <a:cs typeface="+mj-cs"/>
            </a:endParaRPr>
          </a:p>
        </p:txBody>
      </p:sp>
      <p:sp>
        <p:nvSpPr>
          <p:cNvPr id="13" name="TextBox 12">
            <a:extLst>
              <a:ext uri="{FF2B5EF4-FFF2-40B4-BE49-F238E27FC236}">
                <a16:creationId xmlns:a16="http://schemas.microsoft.com/office/drawing/2014/main" id="{637AA975-FF32-5B32-D8CC-713EF7961AFD}"/>
              </a:ext>
            </a:extLst>
          </p:cNvPr>
          <p:cNvSpPr txBox="1"/>
          <p:nvPr/>
        </p:nvSpPr>
        <p:spPr>
          <a:xfrm>
            <a:off x="127591" y="5550870"/>
            <a:ext cx="12064409" cy="830997"/>
          </a:xfrm>
          <a:prstGeom prst="rect">
            <a:avLst/>
          </a:prstGeom>
          <a:solidFill>
            <a:schemeClr val="accent4">
              <a:lumMod val="20000"/>
              <a:lumOff val="80000"/>
            </a:schemeClr>
          </a:solidFill>
        </p:spPr>
        <p:txBody>
          <a:bodyPr wrap="square">
            <a:spAutoFit/>
          </a:bodyPr>
          <a:lstStyle/>
          <a:p>
            <a:pPr algn="just" rtl="1"/>
            <a:r>
              <a:rPr lang="ar-EG" sz="2400" dirty="0">
                <a:solidFill>
                  <a:schemeClr val="accent1">
                    <a:lumMod val="50000"/>
                  </a:schemeClr>
                </a:solidFill>
                <a:cs typeface="+mj-cs"/>
              </a:rPr>
              <a:t>لا يوجد تصنيف واحد مناسب لكل نشاط تجاري، المهم هو أن تجمع بين هذه التصنيفات، وتدمجها مع نتائج البحث والتحليل، حتى تصل إلى فهم عميق وشامل لجمهورك المستهدف، وتتميّز في التواصل معه بطريقة لا يستطيع منافسوك تقليدها.</a:t>
            </a:r>
            <a:endParaRPr lang="en-US" sz="2400" dirty="0">
              <a:solidFill>
                <a:schemeClr val="accent1">
                  <a:lumMod val="50000"/>
                </a:schemeClr>
              </a:solidFill>
              <a:cs typeface="+mj-cs"/>
            </a:endParaRPr>
          </a:p>
        </p:txBody>
      </p:sp>
    </p:spTree>
    <p:extLst>
      <p:ext uri="{BB962C8B-B14F-4D97-AF65-F5344CB8AC3E}">
        <p14:creationId xmlns:p14="http://schemas.microsoft.com/office/powerpoint/2010/main" val="1870764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9597-7BCC-6882-F953-FB67FF41BBC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8EE5DFC-CA89-FE5B-7985-7C9AD699A658}"/>
              </a:ext>
            </a:extLst>
          </p:cNvPr>
          <p:cNvPicPr>
            <a:picLocks noChangeAspect="1"/>
          </p:cNvPicPr>
          <p:nvPr/>
        </p:nvPicPr>
        <p:blipFill>
          <a:blip r:embed="rId3"/>
          <a:stretch>
            <a:fillRect/>
          </a:stretch>
        </p:blipFill>
        <p:spPr>
          <a:xfrm>
            <a:off x="0" y="0"/>
            <a:ext cx="12483234" cy="6985591"/>
          </a:xfrm>
          <a:prstGeom prst="rect">
            <a:avLst/>
          </a:prstGeom>
        </p:spPr>
      </p:pic>
      <p:pic>
        <p:nvPicPr>
          <p:cNvPr id="6" name="Graphic 21">
            <a:extLst>
              <a:ext uri="{FF2B5EF4-FFF2-40B4-BE49-F238E27FC236}">
                <a16:creationId xmlns:a16="http://schemas.microsoft.com/office/drawing/2014/main" id="{B6CBEBF7-B615-2D5F-F9CF-7B3CBB6689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5" name="Rectangle 4">
            <a:extLst>
              <a:ext uri="{FF2B5EF4-FFF2-40B4-BE49-F238E27FC236}">
                <a16:creationId xmlns:a16="http://schemas.microsoft.com/office/drawing/2014/main" id="{FB422E71-FAAB-0A4A-780D-B59E038F74FA}"/>
              </a:ext>
            </a:extLst>
          </p:cNvPr>
          <p:cNvSpPr/>
          <p:nvPr/>
        </p:nvSpPr>
        <p:spPr>
          <a:xfrm>
            <a:off x="1009676" y="2890828"/>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dirty="0">
                <a:solidFill>
                  <a:schemeClr val="bg1"/>
                </a:solidFill>
                <a:latin typeface="Times New Roman" panose="02020603050405020304" pitchFamily="18" charset="0"/>
                <a:cs typeface="Times New Roman" panose="02020603050405020304" pitchFamily="18" charset="0"/>
              </a:rPr>
              <a:t>كيفية الوصول وتحديد الجمهور المستهدف..</a:t>
            </a:r>
            <a:endParaRPr lang="ar-SA"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949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5E856-B984-50BB-DB03-8954466C720E}"/>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8A89F2A6-4DBE-8EF9-3B45-B9BD9D7008A9}"/>
              </a:ext>
            </a:extLst>
          </p:cNvPr>
          <p:cNvPicPr>
            <a:picLocks noChangeAspect="1"/>
          </p:cNvPicPr>
          <p:nvPr/>
        </p:nvPicPr>
        <p:blipFill>
          <a:blip r:embed="rId2"/>
          <a:stretch>
            <a:fillRect/>
          </a:stretch>
        </p:blipFill>
        <p:spPr>
          <a:xfrm>
            <a:off x="0" y="35718"/>
            <a:ext cx="12192000" cy="6822282"/>
          </a:xfrm>
          <a:prstGeom prst="rect">
            <a:avLst/>
          </a:prstGeom>
        </p:spPr>
      </p:pic>
      <p:sp>
        <p:nvSpPr>
          <p:cNvPr id="24" name="Rectangle 23">
            <a:extLst>
              <a:ext uri="{FF2B5EF4-FFF2-40B4-BE49-F238E27FC236}">
                <a16:creationId xmlns:a16="http://schemas.microsoft.com/office/drawing/2014/main" id="{B07CBEA9-F193-956F-EEE6-1FB0033A6B1B}"/>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57CEFF6D-04DE-B914-4B26-1327D1025BD3}"/>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873179E6-B605-A1D4-2B1C-5EB56B9654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D91B7B5E-BBF0-E97B-6BCF-83A5D60D266A}"/>
              </a:ext>
            </a:extLst>
          </p:cNvPr>
          <p:cNvSpPr txBox="1"/>
          <p:nvPr/>
        </p:nvSpPr>
        <p:spPr>
          <a:xfrm>
            <a:off x="3624883" y="879047"/>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B44C33A7-C2D3-4154-6FCE-7A17FACBE6D1}"/>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0" name="Rectangle: Rounded Corners 29">
            <a:extLst>
              <a:ext uri="{FF2B5EF4-FFF2-40B4-BE49-F238E27FC236}">
                <a16:creationId xmlns:a16="http://schemas.microsoft.com/office/drawing/2014/main" id="{6BC7D0E9-D35E-B911-A280-29CE802C4EA2}"/>
              </a:ext>
            </a:extLst>
          </p:cNvPr>
          <p:cNvSpPr/>
          <p:nvPr/>
        </p:nvSpPr>
        <p:spPr>
          <a:xfrm>
            <a:off x="6687880" y="3107504"/>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تحليل البيانات الداخلية</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2" name="Rectangle: Rounded Corners 31">
            <a:extLst>
              <a:ext uri="{FF2B5EF4-FFF2-40B4-BE49-F238E27FC236}">
                <a16:creationId xmlns:a16="http://schemas.microsoft.com/office/drawing/2014/main" id="{F0753CBC-88E4-F2FD-B203-8F49C1C720DA}"/>
              </a:ext>
            </a:extLst>
          </p:cNvPr>
          <p:cNvSpPr/>
          <p:nvPr/>
        </p:nvSpPr>
        <p:spPr>
          <a:xfrm>
            <a:off x="11039171" y="2432269"/>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0CA6FE55-B132-8A76-5216-7488FA07059E}"/>
              </a:ext>
            </a:extLst>
          </p:cNvPr>
          <p:cNvSpPr/>
          <p:nvPr/>
        </p:nvSpPr>
        <p:spPr>
          <a:xfrm>
            <a:off x="11039171" y="3137424"/>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p>
        </p:txBody>
      </p:sp>
      <p:sp>
        <p:nvSpPr>
          <p:cNvPr id="36" name="Rectangle: Rounded Corners 35">
            <a:extLst>
              <a:ext uri="{FF2B5EF4-FFF2-40B4-BE49-F238E27FC236}">
                <a16:creationId xmlns:a16="http://schemas.microsoft.com/office/drawing/2014/main" id="{A2FDA66A-4F5F-9A9E-09C2-F61B7A3A6EF0}"/>
              </a:ext>
            </a:extLst>
          </p:cNvPr>
          <p:cNvSpPr/>
          <p:nvPr/>
        </p:nvSpPr>
        <p:spPr>
          <a:xfrm>
            <a:off x="6687880" y="3761130"/>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تجميع  تحليلات مواقع التواصل الاجتماعي</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8" name="Rectangle: Rounded Corners 37">
            <a:extLst>
              <a:ext uri="{FF2B5EF4-FFF2-40B4-BE49-F238E27FC236}">
                <a16:creationId xmlns:a16="http://schemas.microsoft.com/office/drawing/2014/main" id="{2ECC8D99-08F9-B48C-862B-C40FF0F7233B}"/>
              </a:ext>
            </a:extLst>
          </p:cNvPr>
          <p:cNvSpPr/>
          <p:nvPr/>
        </p:nvSpPr>
        <p:spPr>
          <a:xfrm>
            <a:off x="6687880" y="4417744"/>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تحليل المنافسين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0" name="Rectangle: Rounded Corners 39">
            <a:extLst>
              <a:ext uri="{FF2B5EF4-FFF2-40B4-BE49-F238E27FC236}">
                <a16:creationId xmlns:a16="http://schemas.microsoft.com/office/drawing/2014/main" id="{A5DFAE64-6701-468B-A613-43676EE40059}"/>
              </a:ext>
            </a:extLst>
          </p:cNvPr>
          <p:cNvSpPr/>
          <p:nvPr/>
        </p:nvSpPr>
        <p:spPr>
          <a:xfrm>
            <a:off x="6673769" y="5036521"/>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التحقق من أداء الموقع الالكتروني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2" name="Rectangle: Rounded Corners 41">
            <a:extLst>
              <a:ext uri="{FF2B5EF4-FFF2-40B4-BE49-F238E27FC236}">
                <a16:creationId xmlns:a16="http://schemas.microsoft.com/office/drawing/2014/main" id="{3FA24E43-6A10-5C08-542D-B29E63E94124}"/>
              </a:ext>
            </a:extLst>
          </p:cNvPr>
          <p:cNvSpPr/>
          <p:nvPr/>
        </p:nvSpPr>
        <p:spPr>
          <a:xfrm>
            <a:off x="6687880" y="5655298"/>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إجراء المقابلات مع العملاء الحاليين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4" name="Rectangle: Rounded Corners 43">
            <a:extLst>
              <a:ext uri="{FF2B5EF4-FFF2-40B4-BE49-F238E27FC236}">
                <a16:creationId xmlns:a16="http://schemas.microsoft.com/office/drawing/2014/main" id="{D0765B82-E532-740F-A853-6BCE48BFCE84}"/>
              </a:ext>
            </a:extLst>
          </p:cNvPr>
          <p:cNvSpPr/>
          <p:nvPr/>
        </p:nvSpPr>
        <p:spPr>
          <a:xfrm>
            <a:off x="11039171" y="3772859"/>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p>
        </p:txBody>
      </p:sp>
      <p:sp>
        <p:nvSpPr>
          <p:cNvPr id="46" name="Rectangle: Rounded Corners 45">
            <a:extLst>
              <a:ext uri="{FF2B5EF4-FFF2-40B4-BE49-F238E27FC236}">
                <a16:creationId xmlns:a16="http://schemas.microsoft.com/office/drawing/2014/main" id="{FEDFCEC9-DB4B-8362-81D4-26E1DF91A8A8}"/>
              </a:ext>
            </a:extLst>
          </p:cNvPr>
          <p:cNvSpPr/>
          <p:nvPr/>
        </p:nvSpPr>
        <p:spPr>
          <a:xfrm>
            <a:off x="11055923" y="4425411"/>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p>
        </p:txBody>
      </p:sp>
      <p:sp>
        <p:nvSpPr>
          <p:cNvPr id="48" name="Rectangle: Rounded Corners 47">
            <a:extLst>
              <a:ext uri="{FF2B5EF4-FFF2-40B4-BE49-F238E27FC236}">
                <a16:creationId xmlns:a16="http://schemas.microsoft.com/office/drawing/2014/main" id="{3C0917B3-D9C8-1022-B320-4CD432DCB349}"/>
              </a:ext>
            </a:extLst>
          </p:cNvPr>
          <p:cNvSpPr/>
          <p:nvPr/>
        </p:nvSpPr>
        <p:spPr>
          <a:xfrm>
            <a:off x="11096362" y="5068923"/>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5</a:t>
            </a:r>
          </a:p>
        </p:txBody>
      </p:sp>
      <p:sp>
        <p:nvSpPr>
          <p:cNvPr id="50" name="Rectangle: Rounded Corners 49">
            <a:extLst>
              <a:ext uri="{FF2B5EF4-FFF2-40B4-BE49-F238E27FC236}">
                <a16:creationId xmlns:a16="http://schemas.microsoft.com/office/drawing/2014/main" id="{4C34AB36-3777-3B3F-AD8B-5392DD281619}"/>
              </a:ext>
            </a:extLst>
          </p:cNvPr>
          <p:cNvSpPr/>
          <p:nvPr/>
        </p:nvSpPr>
        <p:spPr>
          <a:xfrm>
            <a:off x="5231086" y="2431493"/>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p>
        </p:txBody>
      </p:sp>
      <p:sp>
        <p:nvSpPr>
          <p:cNvPr id="52" name="Rectangle: Rounded Corners 51">
            <a:extLst>
              <a:ext uri="{FF2B5EF4-FFF2-40B4-BE49-F238E27FC236}">
                <a16:creationId xmlns:a16="http://schemas.microsoft.com/office/drawing/2014/main" id="{49EF2F2D-C366-2D28-67B2-9FC332A0EAD0}"/>
              </a:ext>
            </a:extLst>
          </p:cNvPr>
          <p:cNvSpPr/>
          <p:nvPr/>
        </p:nvSpPr>
        <p:spPr>
          <a:xfrm>
            <a:off x="878478" y="2381598"/>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إجراء استطلاعات الرأي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5" name="Rectangle: Rounded Corners 54">
            <a:extLst>
              <a:ext uri="{FF2B5EF4-FFF2-40B4-BE49-F238E27FC236}">
                <a16:creationId xmlns:a16="http://schemas.microsoft.com/office/drawing/2014/main" id="{633F2AB7-E8DD-6A7C-4C6C-6EAF65216190}"/>
              </a:ext>
            </a:extLst>
          </p:cNvPr>
          <p:cNvSpPr/>
          <p:nvPr/>
        </p:nvSpPr>
        <p:spPr>
          <a:xfrm>
            <a:off x="5231086" y="3046024"/>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8</a:t>
            </a:r>
          </a:p>
        </p:txBody>
      </p:sp>
      <p:sp>
        <p:nvSpPr>
          <p:cNvPr id="59" name="Rectangle: Rounded Corners 58">
            <a:extLst>
              <a:ext uri="{FF2B5EF4-FFF2-40B4-BE49-F238E27FC236}">
                <a16:creationId xmlns:a16="http://schemas.microsoft.com/office/drawing/2014/main" id="{823F253D-FCF7-823C-1543-4F2DA9535F1F}"/>
              </a:ext>
            </a:extLst>
          </p:cNvPr>
          <p:cNvSpPr/>
          <p:nvPr/>
        </p:nvSpPr>
        <p:spPr>
          <a:xfrm>
            <a:off x="5238734" y="3679685"/>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9</a:t>
            </a:r>
          </a:p>
        </p:txBody>
      </p:sp>
      <p:sp>
        <p:nvSpPr>
          <p:cNvPr id="61" name="Rectangle: Rounded Corners 60">
            <a:extLst>
              <a:ext uri="{FF2B5EF4-FFF2-40B4-BE49-F238E27FC236}">
                <a16:creationId xmlns:a16="http://schemas.microsoft.com/office/drawing/2014/main" id="{BA827492-9BBC-F0B1-6265-CAAF21BF4C3B}"/>
              </a:ext>
            </a:extLst>
          </p:cNvPr>
          <p:cNvSpPr/>
          <p:nvPr/>
        </p:nvSpPr>
        <p:spPr>
          <a:xfrm>
            <a:off x="878478" y="3024251"/>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r>
              <a:rPr lang="ar-EG" b="1" dirty="0"/>
              <a:t>أدوات متخصصة لتحديد الجمهور المستهدف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3" name="Rectangle: Rounded Corners 62">
            <a:extLst>
              <a:ext uri="{FF2B5EF4-FFF2-40B4-BE49-F238E27FC236}">
                <a16:creationId xmlns:a16="http://schemas.microsoft.com/office/drawing/2014/main" id="{49B3A8E4-49E9-4208-6847-B6968FF3F27D}"/>
              </a:ext>
            </a:extLst>
          </p:cNvPr>
          <p:cNvSpPr/>
          <p:nvPr/>
        </p:nvSpPr>
        <p:spPr>
          <a:xfrm>
            <a:off x="5279267" y="4294539"/>
            <a:ext cx="582407"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p>
        </p:txBody>
      </p:sp>
      <p:sp>
        <p:nvSpPr>
          <p:cNvPr id="65" name="Rectangle: Rounded Corners 64">
            <a:extLst>
              <a:ext uri="{FF2B5EF4-FFF2-40B4-BE49-F238E27FC236}">
                <a16:creationId xmlns:a16="http://schemas.microsoft.com/office/drawing/2014/main" id="{506622B9-4883-A49A-57AA-53FAA18FAF92}"/>
              </a:ext>
            </a:extLst>
          </p:cNvPr>
          <p:cNvSpPr/>
          <p:nvPr/>
        </p:nvSpPr>
        <p:spPr>
          <a:xfrm>
            <a:off x="887443" y="3664768"/>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أنشئ شخصية العميل  </a:t>
            </a: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Buyer Persona</a:t>
            </a: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7" name="Rectangle: Rounded Corners 66">
            <a:extLst>
              <a:ext uri="{FF2B5EF4-FFF2-40B4-BE49-F238E27FC236}">
                <a16:creationId xmlns:a16="http://schemas.microsoft.com/office/drawing/2014/main" id="{05202BE1-3BA2-16EC-9FDD-6A0737F24B34}"/>
              </a:ext>
            </a:extLst>
          </p:cNvPr>
          <p:cNvSpPr/>
          <p:nvPr/>
        </p:nvSpPr>
        <p:spPr>
          <a:xfrm>
            <a:off x="887443" y="4294539"/>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bahijthesansarabic-p"/>
                <a:ea typeface="+mn-ea"/>
                <a:cs typeface="Times New Roman" panose="02020603050405020304" pitchFamily="18" charset="0"/>
              </a:rPr>
              <a:t> تقسيم الجمهور لشرائح مختلفة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Rectangle: Rounded Corners 68">
            <a:extLst>
              <a:ext uri="{FF2B5EF4-FFF2-40B4-BE49-F238E27FC236}">
                <a16:creationId xmlns:a16="http://schemas.microsoft.com/office/drawing/2014/main" id="{FE052EEB-B16A-4876-032B-D915EF5F2233}"/>
              </a:ext>
            </a:extLst>
          </p:cNvPr>
          <p:cNvSpPr/>
          <p:nvPr/>
        </p:nvSpPr>
        <p:spPr>
          <a:xfrm>
            <a:off x="5270189" y="4946677"/>
            <a:ext cx="630865" cy="501603"/>
          </a:xfrm>
          <a:prstGeom prst="roundRect">
            <a:avLst>
              <a:gd name="adj" fmla="val 0"/>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11</a:t>
            </a:r>
          </a:p>
        </p:txBody>
      </p:sp>
      <p:sp>
        <p:nvSpPr>
          <p:cNvPr id="71" name="Rectangle: Rounded Corners 70">
            <a:extLst>
              <a:ext uri="{FF2B5EF4-FFF2-40B4-BE49-F238E27FC236}">
                <a16:creationId xmlns:a16="http://schemas.microsoft.com/office/drawing/2014/main" id="{1BE78DF4-AFF3-F825-4983-F34EE75211F9}"/>
              </a:ext>
            </a:extLst>
          </p:cNvPr>
          <p:cNvSpPr/>
          <p:nvPr/>
        </p:nvSpPr>
        <p:spPr>
          <a:xfrm>
            <a:off x="11096361" y="5699045"/>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6</a:t>
            </a:r>
          </a:p>
        </p:txBody>
      </p:sp>
      <p:sp>
        <p:nvSpPr>
          <p:cNvPr id="75" name="Rectangle: Rounded Corners 74">
            <a:extLst>
              <a:ext uri="{FF2B5EF4-FFF2-40B4-BE49-F238E27FC236}">
                <a16:creationId xmlns:a16="http://schemas.microsoft.com/office/drawing/2014/main" id="{82571F78-9713-09B7-AD07-136075032C0B}"/>
              </a:ext>
            </a:extLst>
          </p:cNvPr>
          <p:cNvSpPr/>
          <p:nvPr/>
        </p:nvSpPr>
        <p:spPr>
          <a:xfrm>
            <a:off x="856674" y="4967672"/>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استخدام البيانات الديموغرافية والسلوكية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7" name="Rectangle: Rounded Corners 76">
            <a:extLst>
              <a:ext uri="{FF2B5EF4-FFF2-40B4-BE49-F238E27FC236}">
                <a16:creationId xmlns:a16="http://schemas.microsoft.com/office/drawing/2014/main" id="{D31B16C8-24A9-F00C-FE12-B290DC5CE8D8}"/>
              </a:ext>
            </a:extLst>
          </p:cNvPr>
          <p:cNvSpPr/>
          <p:nvPr/>
        </p:nvSpPr>
        <p:spPr>
          <a:xfrm>
            <a:off x="856674" y="5640255"/>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اختبار أكثر من جمهور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9" name="Rectangle: Rounded Corners 78">
            <a:extLst>
              <a:ext uri="{FF2B5EF4-FFF2-40B4-BE49-F238E27FC236}">
                <a16:creationId xmlns:a16="http://schemas.microsoft.com/office/drawing/2014/main" id="{8AF3159F-D932-F378-A0AF-1F93EBFBB6C6}"/>
              </a:ext>
            </a:extLst>
          </p:cNvPr>
          <p:cNvSpPr/>
          <p:nvPr/>
        </p:nvSpPr>
        <p:spPr>
          <a:xfrm>
            <a:off x="5279267" y="5560733"/>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12</a:t>
            </a:r>
          </a:p>
        </p:txBody>
      </p:sp>
      <p:sp>
        <p:nvSpPr>
          <p:cNvPr id="4" name="Rectangle: Rounded Corners 3">
            <a:extLst>
              <a:ext uri="{FF2B5EF4-FFF2-40B4-BE49-F238E27FC236}">
                <a16:creationId xmlns:a16="http://schemas.microsoft.com/office/drawing/2014/main" id="{31905F9F-1CAC-DAEA-E03B-6ED233DE7D4B}"/>
              </a:ext>
            </a:extLst>
          </p:cNvPr>
          <p:cNvSpPr/>
          <p:nvPr/>
        </p:nvSpPr>
        <p:spPr>
          <a:xfrm>
            <a:off x="6673769" y="2440256"/>
            <a:ext cx="4263656"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تحديد الهدف من الحملة الإعلانية </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82094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E29AA-59F5-505F-404A-7ED4C3FE9EEF}"/>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C9FD6E2A-7488-B575-071B-228735ABD1B1}"/>
              </a:ext>
            </a:extLst>
          </p:cNvPr>
          <p:cNvPicPr>
            <a:picLocks noChangeAspect="1"/>
          </p:cNvPicPr>
          <p:nvPr/>
        </p:nvPicPr>
        <p:blipFill>
          <a:blip r:embed="rId2"/>
          <a:stretch>
            <a:fillRect/>
          </a:stretch>
        </p:blipFill>
        <p:spPr>
          <a:xfrm>
            <a:off x="0" y="-32507"/>
            <a:ext cx="12192000" cy="6822282"/>
          </a:xfrm>
          <a:prstGeom prst="rect">
            <a:avLst/>
          </a:prstGeom>
        </p:spPr>
      </p:pic>
      <p:sp>
        <p:nvSpPr>
          <p:cNvPr id="24" name="Rectangle 23">
            <a:extLst>
              <a:ext uri="{FF2B5EF4-FFF2-40B4-BE49-F238E27FC236}">
                <a16:creationId xmlns:a16="http://schemas.microsoft.com/office/drawing/2014/main" id="{86EE64D9-828D-9814-A128-0FAC683DCDE8}"/>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7" name="Graphic 21">
            <a:extLst>
              <a:ext uri="{FF2B5EF4-FFF2-40B4-BE49-F238E27FC236}">
                <a16:creationId xmlns:a16="http://schemas.microsoft.com/office/drawing/2014/main" id="{5A697A08-966B-674E-1513-206BB3FADE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TextBox 2">
            <a:extLst>
              <a:ext uri="{FF2B5EF4-FFF2-40B4-BE49-F238E27FC236}">
                <a16:creationId xmlns:a16="http://schemas.microsoft.com/office/drawing/2014/main" id="{6875BB22-DACF-2B5B-86EB-DA9429369B19}"/>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3AAD80EB-621E-74C2-D66A-A4A20449C1BC}"/>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2895600" y="590493"/>
            <a:ext cx="6400799" cy="6182516"/>
          </a:xfrm>
          <a:prstGeom prst="rect">
            <a:avLst/>
          </a:prstGeom>
        </p:spPr>
      </p:pic>
    </p:spTree>
    <p:extLst>
      <p:ext uri="{BB962C8B-B14F-4D97-AF65-F5344CB8AC3E}">
        <p14:creationId xmlns:p14="http://schemas.microsoft.com/office/powerpoint/2010/main" val="272513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6C92D-C888-814E-93E6-62D0FF1ADA55}"/>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A4A51A27-2216-A058-8CE5-EC7393DF9E52}"/>
              </a:ext>
            </a:extLst>
          </p:cNvPr>
          <p:cNvPicPr>
            <a:picLocks noChangeAspect="1"/>
          </p:cNvPicPr>
          <p:nvPr/>
        </p:nvPicPr>
        <p:blipFill>
          <a:blip r:embed="rId2"/>
          <a:stretch>
            <a:fillRect/>
          </a:stretch>
        </p:blipFill>
        <p:spPr>
          <a:xfrm>
            <a:off x="0" y="-32507"/>
            <a:ext cx="12192000" cy="6822282"/>
          </a:xfrm>
          <a:prstGeom prst="rect">
            <a:avLst/>
          </a:prstGeom>
        </p:spPr>
      </p:pic>
      <p:sp>
        <p:nvSpPr>
          <p:cNvPr id="24" name="Rectangle 23">
            <a:extLst>
              <a:ext uri="{FF2B5EF4-FFF2-40B4-BE49-F238E27FC236}">
                <a16:creationId xmlns:a16="http://schemas.microsoft.com/office/drawing/2014/main" id="{47AF4140-0764-8DB6-0D84-9BFD4EAB3635}"/>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9ED670E-5D43-FE5A-7708-C5DB55DE2A88}"/>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5C6D0E24-0B5A-246A-EAF9-BA3C330D9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15B4C867-798F-4DCE-860E-856E6C75E6EA}"/>
              </a:ext>
            </a:extLst>
          </p:cNvPr>
          <p:cNvSpPr txBox="1"/>
          <p:nvPr/>
        </p:nvSpPr>
        <p:spPr>
          <a:xfrm>
            <a:off x="3608935" y="895786"/>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771DE325-994E-CAE0-609A-899CF4D20F97}"/>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Rectangle: Rounded Corners 31">
            <a:extLst>
              <a:ext uri="{FF2B5EF4-FFF2-40B4-BE49-F238E27FC236}">
                <a16:creationId xmlns:a16="http://schemas.microsoft.com/office/drawing/2014/main" id="{9869D0D1-9FF3-4297-CB07-BE7FE3A30A02}"/>
              </a:ext>
            </a:extLst>
          </p:cNvPr>
          <p:cNvSpPr/>
          <p:nvPr/>
        </p:nvSpPr>
        <p:spPr>
          <a:xfrm>
            <a:off x="11039171" y="2432269"/>
            <a:ext cx="815312"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أولاً:</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CAEE7D3A-9F81-A47B-CD3A-623C3DA88119}"/>
              </a:ext>
            </a:extLst>
          </p:cNvPr>
          <p:cNvSpPr/>
          <p:nvPr/>
        </p:nvSpPr>
        <p:spPr>
          <a:xfrm>
            <a:off x="1722474" y="2440256"/>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تحديد الهدف من الحملة الإعلانية </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843E7E6-4010-3DF4-A51E-758F76A7607E}"/>
              </a:ext>
            </a:extLst>
          </p:cNvPr>
          <p:cNvSpPr txBox="1"/>
          <p:nvPr/>
        </p:nvSpPr>
        <p:spPr>
          <a:xfrm>
            <a:off x="173665" y="1789164"/>
            <a:ext cx="11844670" cy="400110"/>
          </a:xfrm>
          <a:prstGeom prst="rect">
            <a:avLst/>
          </a:prstGeom>
          <a:noFill/>
        </p:spPr>
        <p:txBody>
          <a:bodyPr wrap="square">
            <a:spAutoFit/>
          </a:bodyPr>
          <a:lstStyle/>
          <a:p>
            <a:pPr algn="r" rtl="1"/>
            <a:r>
              <a:rPr lang="ar-EG" sz="2000" u="sng" dirty="0">
                <a:solidFill>
                  <a:srgbClr val="002060"/>
                </a:solidFill>
                <a:cs typeface="+mj-cs"/>
              </a:rPr>
              <a:t>الوصول إلى الجمهور المستهدف ليس مهمة عشوائية، بل عملية منظّمة تعتمد على خطوات مدروسة وأدوات تحليلية دقيقة، وتشمل</a:t>
            </a:r>
            <a:r>
              <a:rPr lang="ar-EG" sz="2000" u="sng" dirty="0">
                <a:cs typeface="+mj-cs"/>
              </a:rPr>
              <a:t>:</a:t>
            </a:r>
            <a:endParaRPr lang="en-US" sz="2400" dirty="0"/>
          </a:p>
        </p:txBody>
      </p:sp>
      <p:sp>
        <p:nvSpPr>
          <p:cNvPr id="10" name="TextBox 9">
            <a:extLst>
              <a:ext uri="{FF2B5EF4-FFF2-40B4-BE49-F238E27FC236}">
                <a16:creationId xmlns:a16="http://schemas.microsoft.com/office/drawing/2014/main" id="{99A5C39B-A8EE-B4EE-6F3C-71944F1A3D24}"/>
              </a:ext>
            </a:extLst>
          </p:cNvPr>
          <p:cNvSpPr txBox="1"/>
          <p:nvPr/>
        </p:nvSpPr>
        <p:spPr>
          <a:xfrm>
            <a:off x="953237" y="3205548"/>
            <a:ext cx="10716799" cy="2806987"/>
          </a:xfrm>
          <a:prstGeom prst="rect">
            <a:avLst/>
          </a:prstGeom>
          <a:noFill/>
        </p:spPr>
        <p:txBody>
          <a:bodyPr wrap="square">
            <a:spAutoFit/>
          </a:bodyPr>
          <a:lstStyle/>
          <a:p>
            <a:pPr algn="r" rtl="1">
              <a:lnSpc>
                <a:spcPct val="150000"/>
              </a:lnSpc>
            </a:pPr>
            <a:r>
              <a:rPr lang="ar-EG" sz="2000" dirty="0">
                <a:solidFill>
                  <a:schemeClr val="accent1">
                    <a:lumMod val="50000"/>
                  </a:schemeClr>
                </a:solidFill>
                <a:cs typeface="+mj-cs"/>
              </a:rPr>
              <a:t>قبل التفكير في الجمهور، يجب تحديد الهدف الأساسي من الحملة، لأن نوع الجمهور يختلف باختلاف الهدف.</a:t>
            </a:r>
          </a:p>
          <a:p>
            <a:pPr algn="r" rtl="1">
              <a:lnSpc>
                <a:spcPct val="150000"/>
              </a:lnSpc>
            </a:pPr>
            <a:r>
              <a:rPr lang="ar-EG" sz="2000" b="1" dirty="0">
                <a:solidFill>
                  <a:schemeClr val="accent1">
                    <a:lumMod val="50000"/>
                  </a:schemeClr>
                </a:solidFill>
                <a:cs typeface="+mj-cs"/>
              </a:rPr>
              <a:t>على سبيل المثال:</a:t>
            </a:r>
          </a:p>
          <a:p>
            <a:pPr algn="r" rtl="1">
              <a:lnSpc>
                <a:spcPct val="150000"/>
              </a:lnSpc>
            </a:pPr>
            <a:r>
              <a:rPr lang="ar-EG" sz="2000" dirty="0">
                <a:solidFill>
                  <a:schemeClr val="accent1">
                    <a:lumMod val="50000"/>
                  </a:schemeClr>
                </a:solidFill>
                <a:cs typeface="+mj-cs"/>
              </a:rPr>
              <a:t>إذا كان الهدف زيادة المبيعات، فسيكون التركيز على العملاء المستعدين للشراء.</a:t>
            </a:r>
          </a:p>
          <a:p>
            <a:pPr algn="r" rtl="1">
              <a:lnSpc>
                <a:spcPct val="150000"/>
              </a:lnSpc>
            </a:pPr>
            <a:r>
              <a:rPr lang="ar-EG" sz="2000" dirty="0">
                <a:solidFill>
                  <a:schemeClr val="accent1">
                    <a:lumMod val="50000"/>
                  </a:schemeClr>
                </a:solidFill>
                <a:cs typeface="+mj-cs"/>
              </a:rPr>
              <a:t>إذا كان الهدف زيادة الوعي بالعلامة التجارية، فسيكون الجمهور أوسع.</a:t>
            </a:r>
          </a:p>
          <a:p>
            <a:pPr algn="r" rtl="1">
              <a:lnSpc>
                <a:spcPct val="150000"/>
              </a:lnSpc>
            </a:pPr>
            <a:r>
              <a:rPr lang="ar-EG" sz="2000" dirty="0">
                <a:solidFill>
                  <a:schemeClr val="accent1">
                    <a:lumMod val="50000"/>
                  </a:schemeClr>
                </a:solidFill>
                <a:cs typeface="+mj-cs"/>
              </a:rPr>
              <a:t>إذا كان الهدف جمع بيانات العملاء المحتملين، فسيتم استهداف الأشخاص المهتمين بمجالك.</a:t>
            </a:r>
          </a:p>
          <a:p>
            <a:pPr algn="r" rtl="1">
              <a:lnSpc>
                <a:spcPct val="150000"/>
              </a:lnSpc>
            </a:pPr>
            <a:r>
              <a:rPr lang="ar-EG" sz="2000" b="1" dirty="0">
                <a:solidFill>
                  <a:schemeClr val="accent1">
                    <a:lumMod val="50000"/>
                  </a:schemeClr>
                </a:solidFill>
                <a:cs typeface="+mj-cs"/>
              </a:rPr>
              <a:t>إذن: كلما كان الهدف واضحًا، أصبح اختيار الجمهور أكثر دقة.</a:t>
            </a:r>
          </a:p>
        </p:txBody>
      </p:sp>
      <p:pic>
        <p:nvPicPr>
          <p:cNvPr id="2" name="Picture 1" descr="Targed Stock Illustrations – 4 Targed Stock Illustrations, Vectors &amp;  Clipart - Dreamstime">
            <a:extLst>
              <a:ext uri="{FF2B5EF4-FFF2-40B4-BE49-F238E27FC236}">
                <a16:creationId xmlns:a16="http://schemas.microsoft.com/office/drawing/2014/main" id="{BCFD6A76-735A-8D46-4523-32366811EA55}"/>
              </a:ext>
            </a:extLst>
          </p:cNvPr>
          <p:cNvPicPr>
            <a:picLocks noChangeAspect="1"/>
          </p:cNvPicPr>
          <p:nvPr/>
        </p:nvPicPr>
        <p:blipFill>
          <a:blip r:embed="rId4"/>
          <a:stretch>
            <a:fillRect/>
          </a:stretch>
        </p:blipFill>
        <p:spPr>
          <a:xfrm>
            <a:off x="431273" y="3790191"/>
            <a:ext cx="2971146" cy="2392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1617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D205D-0E7C-60DE-27C5-DAB129FFB6A1}"/>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412A782D-AC25-0FEC-693C-1A986CD1BB85}"/>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7997E029-F811-2A0B-2FB0-3B7D40AB7637}"/>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9C137EE0-09BC-BDFF-36B4-1F1485218BF6}"/>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959DBBD3-3E47-2556-9255-3660C7A546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C49732C7-2BE6-0128-E50C-EF75E60A5F2C}"/>
              </a:ext>
            </a:extLst>
          </p:cNvPr>
          <p:cNvSpPr txBox="1"/>
          <p:nvPr/>
        </p:nvSpPr>
        <p:spPr>
          <a:xfrm>
            <a:off x="3438814" y="866290"/>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1E56DDEF-C161-57F6-E952-C5F4E6C4AEC9}"/>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Rectangle: Rounded Corners 31">
            <a:extLst>
              <a:ext uri="{FF2B5EF4-FFF2-40B4-BE49-F238E27FC236}">
                <a16:creationId xmlns:a16="http://schemas.microsoft.com/office/drawing/2014/main" id="{E5FC83E4-91AA-70E2-FE87-12356DA14B1B}"/>
              </a:ext>
            </a:extLst>
          </p:cNvPr>
          <p:cNvSpPr/>
          <p:nvPr/>
        </p:nvSpPr>
        <p:spPr>
          <a:xfrm>
            <a:off x="11089023" y="1849871"/>
            <a:ext cx="8442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ثانياً</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D8F37CCA-D70F-511E-BB0D-E22ACD4DDDA9}"/>
              </a:ext>
            </a:extLst>
          </p:cNvPr>
          <p:cNvSpPr/>
          <p:nvPr/>
        </p:nvSpPr>
        <p:spPr>
          <a:xfrm>
            <a:off x="1704160" y="1869316"/>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تحليل البيانات الداخلية</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0450C346-4839-34CE-5942-7644D41666B0}"/>
              </a:ext>
            </a:extLst>
          </p:cNvPr>
          <p:cNvSpPr txBox="1"/>
          <p:nvPr/>
        </p:nvSpPr>
        <p:spPr>
          <a:xfrm>
            <a:off x="258725" y="2490176"/>
            <a:ext cx="11674549" cy="3811621"/>
          </a:xfrm>
          <a:prstGeom prst="rect">
            <a:avLst/>
          </a:prstGeom>
          <a:noFill/>
        </p:spPr>
        <p:txBody>
          <a:bodyPr wrap="square">
            <a:spAutoFit/>
          </a:bodyPr>
          <a:lstStyle/>
          <a:p>
            <a:pPr algn="justLow" rtl="1">
              <a:lnSpc>
                <a:spcPct val="150000"/>
              </a:lnSpc>
            </a:pPr>
            <a:r>
              <a:rPr lang="ar-EG" sz="2000" dirty="0">
                <a:solidFill>
                  <a:schemeClr val="accent1">
                    <a:lumMod val="50000"/>
                  </a:schemeClr>
                </a:solidFill>
                <a:cs typeface="+mj-cs"/>
              </a:rPr>
              <a:t>ثاني خطوة من أجل تحديد الجمهور المستهدف بدقة هي تحليل البيانات المتوفرة لديك بالفعل، إذ تُمثّل هذه البيانات تفاعلات حقيقية مع علامتك التجارية، وتُعدّ مصدراً غنياً بالمعلومات التي يمكنك البناء عليها دون الاعتماد على الافتراضات أو الحدس.</a:t>
            </a:r>
          </a:p>
          <a:p>
            <a:pPr algn="justLow" rtl="1">
              <a:lnSpc>
                <a:spcPct val="150000"/>
              </a:lnSpc>
            </a:pPr>
            <a:r>
              <a:rPr lang="ar-EG" sz="2000" b="1" dirty="0">
                <a:solidFill>
                  <a:schemeClr val="accent1">
                    <a:lumMod val="50000"/>
                  </a:schemeClr>
                </a:solidFill>
                <a:cs typeface="+mj-cs"/>
              </a:rPr>
              <a:t>ابدأ بالاطلاع على أدوات التحليل التي تستخدمها داخل شركتك، مثل:</a:t>
            </a:r>
          </a:p>
          <a:p>
            <a:pPr marL="457200" indent="-457200" algn="justLow" rtl="1">
              <a:lnSpc>
                <a:spcPct val="150000"/>
              </a:lnSpc>
              <a:buFont typeface="+mj-lt"/>
              <a:buAutoNum type="arabicPeriod"/>
            </a:pPr>
            <a:r>
              <a:rPr lang="en-US" sz="2000" b="1" dirty="0">
                <a:solidFill>
                  <a:schemeClr val="accent1">
                    <a:lumMod val="50000"/>
                  </a:schemeClr>
                </a:solidFill>
                <a:latin typeface="Times New Roman" panose="02020603050405020304" pitchFamily="18" charset="0"/>
                <a:cs typeface="Times New Roman" panose="02020603050405020304" pitchFamily="18" charset="0"/>
              </a:rPr>
              <a:t>Google Analytics 4</a:t>
            </a:r>
          </a:p>
          <a:p>
            <a:pPr marL="457200" indent="-457200" algn="justLow" rtl="1">
              <a:lnSpc>
                <a:spcPct val="150000"/>
              </a:lnSpc>
              <a:buFont typeface="+mj-lt"/>
              <a:buAutoNum type="arabicPeriod"/>
            </a:pPr>
            <a:r>
              <a:rPr lang="ar-EG" sz="2000" dirty="0">
                <a:solidFill>
                  <a:schemeClr val="accent1">
                    <a:lumMod val="50000"/>
                  </a:schemeClr>
                </a:solidFill>
                <a:cs typeface="+mj-cs"/>
              </a:rPr>
              <a:t>نظام إدارة علاقات العملاء </a:t>
            </a:r>
            <a:r>
              <a:rPr lang="en-US" sz="2000" b="1" dirty="0">
                <a:solidFill>
                  <a:schemeClr val="accent1">
                    <a:lumMod val="50000"/>
                  </a:schemeClr>
                </a:solidFill>
                <a:latin typeface="Times New Roman" panose="02020603050405020304" pitchFamily="18" charset="0"/>
                <a:cs typeface="Times New Roman" panose="02020603050405020304" pitchFamily="18" charset="0"/>
              </a:rPr>
              <a:t>CRM</a:t>
            </a:r>
          </a:p>
          <a:p>
            <a:pPr marL="457200" indent="-457200" algn="justLow" rtl="1">
              <a:lnSpc>
                <a:spcPct val="150000"/>
              </a:lnSpc>
              <a:buFont typeface="+mj-lt"/>
              <a:buAutoNum type="arabicPeriod"/>
            </a:pPr>
            <a:r>
              <a:rPr lang="ar-EG" sz="2000" dirty="0">
                <a:solidFill>
                  <a:schemeClr val="accent1">
                    <a:lumMod val="50000"/>
                  </a:schemeClr>
                </a:solidFill>
                <a:cs typeface="+mj-cs"/>
              </a:rPr>
              <a:t>نتائج الحملات التسويقية السابقة</a:t>
            </a:r>
          </a:p>
          <a:p>
            <a:pPr marL="457200" indent="-457200" algn="justLow" rtl="1">
              <a:lnSpc>
                <a:spcPct val="150000"/>
              </a:lnSpc>
              <a:buFont typeface="+mj-lt"/>
              <a:buAutoNum type="arabicPeriod"/>
            </a:pPr>
            <a:r>
              <a:rPr lang="ar-EG" sz="2000" dirty="0">
                <a:solidFill>
                  <a:schemeClr val="accent1">
                    <a:lumMod val="50000"/>
                  </a:schemeClr>
                </a:solidFill>
                <a:cs typeface="+mj-cs"/>
              </a:rPr>
              <a:t>قوائم البريد الإلكتروني</a:t>
            </a:r>
          </a:p>
          <a:p>
            <a:pPr marL="457200" indent="-457200" algn="justLow" rtl="1">
              <a:lnSpc>
                <a:spcPct val="150000"/>
              </a:lnSpc>
              <a:buFont typeface="+mj-lt"/>
              <a:buAutoNum type="arabicPeriod"/>
            </a:pPr>
            <a:r>
              <a:rPr lang="ar-EG" sz="2000" dirty="0">
                <a:solidFill>
                  <a:schemeClr val="accent1">
                    <a:lumMod val="50000"/>
                  </a:schemeClr>
                </a:solidFill>
                <a:cs typeface="+mj-cs"/>
              </a:rPr>
              <a:t>بيانات الشراء وسجلات الفواتير</a:t>
            </a:r>
            <a:endParaRPr lang="ar-EG" sz="2400" dirty="0">
              <a:solidFill>
                <a:schemeClr val="accent1">
                  <a:lumMod val="50000"/>
                </a:schemeClr>
              </a:solidFill>
              <a:cs typeface="+mj-cs"/>
            </a:endParaRPr>
          </a:p>
        </p:txBody>
      </p:sp>
      <p:pic>
        <p:nvPicPr>
          <p:cNvPr id="14" name="Picture 13" descr="Career Paths in Data Analytics: Everything You Need to Know">
            <a:extLst>
              <a:ext uri="{FF2B5EF4-FFF2-40B4-BE49-F238E27FC236}">
                <a16:creationId xmlns:a16="http://schemas.microsoft.com/office/drawing/2014/main" id="{B2F815EB-B5E8-2379-44CC-8ACE1A3037CA}"/>
              </a:ext>
            </a:extLst>
          </p:cNvPr>
          <p:cNvPicPr>
            <a:picLocks noChangeAspect="1"/>
          </p:cNvPicPr>
          <p:nvPr/>
        </p:nvPicPr>
        <p:blipFill>
          <a:blip r:embed="rId4"/>
          <a:stretch>
            <a:fillRect/>
          </a:stretch>
        </p:blipFill>
        <p:spPr>
          <a:xfrm>
            <a:off x="376526" y="3661303"/>
            <a:ext cx="4982283" cy="30199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17435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079E30-7273-8BB2-B4F8-C151ADD8189D}"/>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F29C4965-CF5C-DE82-D1B0-3D153059760B}"/>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AF099E07-6F9C-BAD5-B24F-FFA6D3428DD5}"/>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8CCDDF39-8B8C-401F-6214-C773EE5A7055}"/>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1C7FA2D5-3705-C8C8-ADF4-B1FDDA10D6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343E099A-9123-8EC2-82B4-E193F85EE63D}"/>
              </a:ext>
            </a:extLst>
          </p:cNvPr>
          <p:cNvSpPr txBox="1"/>
          <p:nvPr/>
        </p:nvSpPr>
        <p:spPr>
          <a:xfrm>
            <a:off x="3460078" y="900625"/>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B3B69BD1-31B5-6DB5-1ADA-8FFC342C8B28}"/>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56064191-0A59-1A29-7C31-A583E7BAF718}"/>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تحليل البيانات الداخلية</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2B996CCA-BC6E-1CCF-CCE7-98545A431007}"/>
              </a:ext>
            </a:extLst>
          </p:cNvPr>
          <p:cNvSpPr txBox="1"/>
          <p:nvPr/>
        </p:nvSpPr>
        <p:spPr>
          <a:xfrm>
            <a:off x="226828" y="2398840"/>
            <a:ext cx="11738343" cy="1631216"/>
          </a:xfrm>
          <a:prstGeom prst="rect">
            <a:avLst/>
          </a:prstGeom>
          <a:noFill/>
        </p:spPr>
        <p:txBody>
          <a:bodyPr wrap="square">
            <a:spAutoFit/>
          </a:bodyPr>
          <a:lstStyle/>
          <a:p>
            <a:pPr algn="r" rtl="1"/>
            <a:r>
              <a:rPr lang="ar-EG" sz="2000" dirty="0">
                <a:solidFill>
                  <a:schemeClr val="accent1">
                    <a:lumMod val="50000"/>
                  </a:schemeClr>
                </a:solidFill>
                <a:latin typeface="Times New Roman" panose="02020603050405020304" pitchFamily="18" charset="0"/>
                <a:cs typeface="Times New Roman" panose="02020603050405020304" pitchFamily="18" charset="0"/>
              </a:rPr>
              <a:t>على سبيل المثال، يمكنك استخدام </a:t>
            </a:r>
            <a:r>
              <a:rPr lang="en-US" sz="2000" dirty="0">
                <a:solidFill>
                  <a:schemeClr val="accent1">
                    <a:lumMod val="50000"/>
                  </a:schemeClr>
                </a:solidFill>
                <a:latin typeface="Times New Roman" panose="02020603050405020304" pitchFamily="18" charset="0"/>
                <a:cs typeface="Times New Roman" panose="02020603050405020304" pitchFamily="18" charset="0"/>
              </a:rPr>
              <a:t>Google Analytics 4 </a:t>
            </a:r>
            <a:r>
              <a:rPr lang="ar-EG" sz="2000" dirty="0">
                <a:solidFill>
                  <a:schemeClr val="accent1">
                    <a:lumMod val="50000"/>
                  </a:schemeClr>
                </a:solidFill>
                <a:latin typeface="Times New Roman" panose="02020603050405020304" pitchFamily="18" charset="0"/>
                <a:cs typeface="Times New Roman" panose="02020603050405020304" pitchFamily="18" charset="0"/>
              </a:rPr>
              <a:t>لاستخلاص رؤى دقيقة حول التركيبة الديموغرافية لجمهور موقعك الإلكتروني. </a:t>
            </a:r>
          </a:p>
          <a:p>
            <a:pPr algn="r" rtl="1"/>
            <a:r>
              <a:rPr lang="ar-EG" sz="2000" dirty="0">
                <a:solidFill>
                  <a:schemeClr val="accent1">
                    <a:lumMod val="50000"/>
                  </a:schemeClr>
                </a:solidFill>
                <a:latin typeface="Times New Roman" panose="02020603050405020304" pitchFamily="18" charset="0"/>
                <a:cs typeface="Times New Roman" panose="02020603050405020304" pitchFamily="18" charset="0"/>
              </a:rPr>
              <a:t>اذهب إلى:</a:t>
            </a:r>
          </a:p>
          <a:p>
            <a:pPr algn="r" rtl="1"/>
            <a:r>
              <a:rPr lang="en-US" sz="2000" dirty="0">
                <a:solidFill>
                  <a:schemeClr val="accent1">
                    <a:lumMod val="50000"/>
                  </a:schemeClr>
                </a:solidFill>
                <a:latin typeface="Times New Roman" panose="02020603050405020304" pitchFamily="18" charset="0"/>
                <a:cs typeface="Times New Roman" panose="02020603050405020304" pitchFamily="18" charset="0"/>
              </a:rPr>
              <a:t>Reports &gt; User &gt; User Attributes &gt; Overview</a:t>
            </a:r>
          </a:p>
          <a:p>
            <a:pPr algn="r" rtl="1"/>
            <a:r>
              <a:rPr lang="ar-EG" sz="2000" dirty="0">
                <a:solidFill>
                  <a:schemeClr val="accent1">
                    <a:lumMod val="50000"/>
                  </a:schemeClr>
                </a:solidFill>
                <a:latin typeface="Times New Roman" panose="02020603050405020304" pitchFamily="18" charset="0"/>
                <a:cs typeface="Times New Roman" panose="02020603050405020304" pitchFamily="18" charset="0"/>
              </a:rPr>
              <a:t>ستجد هناك معلومات مفصّلة عن جمهورك من حيث:</a:t>
            </a:r>
          </a:p>
          <a:p>
            <a:pPr algn="r" rtl="1"/>
            <a:r>
              <a:rPr lang="ar-EG" sz="2000" dirty="0">
                <a:solidFill>
                  <a:schemeClr val="accent1">
                    <a:lumMod val="50000"/>
                  </a:schemeClr>
                </a:solidFill>
                <a:latin typeface="Times New Roman" panose="02020603050405020304" pitchFamily="18" charset="0"/>
                <a:cs typeface="Times New Roman" panose="02020603050405020304" pitchFamily="18" charset="0"/>
              </a:rPr>
              <a:t>الدولة والمدينة -  العمر والجنس- الاهتمامات - اللغة</a:t>
            </a:r>
          </a:p>
        </p:txBody>
      </p:sp>
      <p:sp>
        <p:nvSpPr>
          <p:cNvPr id="10" name="TextBox 9">
            <a:extLst>
              <a:ext uri="{FF2B5EF4-FFF2-40B4-BE49-F238E27FC236}">
                <a16:creationId xmlns:a16="http://schemas.microsoft.com/office/drawing/2014/main" id="{A0FDF21C-BEC7-2F1F-799A-C4CDAC480521}"/>
              </a:ext>
            </a:extLst>
          </p:cNvPr>
          <p:cNvSpPr txBox="1"/>
          <p:nvPr/>
        </p:nvSpPr>
        <p:spPr>
          <a:xfrm>
            <a:off x="618324" y="3934218"/>
            <a:ext cx="11460261" cy="2862322"/>
          </a:xfrm>
          <a:prstGeom prst="rect">
            <a:avLst/>
          </a:prstGeom>
          <a:noFill/>
        </p:spPr>
        <p:txBody>
          <a:bodyPr wrap="square">
            <a:spAutoFit/>
          </a:bodyPr>
          <a:lstStyle/>
          <a:p>
            <a:pPr algn="justLow" rtl="1"/>
            <a:r>
              <a:rPr lang="ar-EG" sz="2000" dirty="0">
                <a:solidFill>
                  <a:schemeClr val="accent1">
                    <a:lumMod val="50000"/>
                  </a:schemeClr>
                </a:solidFill>
                <a:latin typeface="Times New Roman" panose="02020603050405020304" pitchFamily="18" charset="0"/>
                <a:cs typeface="Times New Roman" panose="02020603050405020304" pitchFamily="18" charset="0"/>
              </a:rPr>
              <a:t>- لكن لا تكتفِ برؤية من يزور موقعك، بل انظر إلى معدلات التفاعل والتحويل لكل فئة، فقد تكتشف أن فئة عمرية معينة تمثل النسبة الأكبر من الزوار، لكن فئة أخرى هي التي تشتري فعلياً أو تتفاعل مع المحتوى.</a:t>
            </a:r>
          </a:p>
          <a:p>
            <a:pPr algn="justLow" rtl="1"/>
            <a:r>
              <a:rPr lang="ar-EG" sz="2000" dirty="0">
                <a:solidFill>
                  <a:schemeClr val="accent1">
                    <a:lumMod val="50000"/>
                  </a:schemeClr>
                </a:solidFill>
                <a:latin typeface="Times New Roman" panose="02020603050405020304" pitchFamily="18" charset="0"/>
                <a:cs typeface="Times New Roman" panose="02020603050405020304" pitchFamily="18" charset="0"/>
              </a:rPr>
              <a:t>بالإضافة إلى تحليلك لحركة الموقع، لا تنسَ مراجعة البيانات المخزنة في نظام إدارة علاقات العملاء </a:t>
            </a:r>
            <a:r>
              <a:rPr lang="en-US" sz="2000" dirty="0">
                <a:solidFill>
                  <a:schemeClr val="accent1">
                    <a:lumMod val="50000"/>
                  </a:schemeClr>
                </a:solidFill>
                <a:latin typeface="Times New Roman" panose="02020603050405020304" pitchFamily="18" charset="0"/>
                <a:cs typeface="Times New Roman" panose="02020603050405020304" pitchFamily="18" charset="0"/>
              </a:rPr>
              <a:t> CRM </a:t>
            </a:r>
            <a:r>
              <a:rPr lang="ar-EG" sz="2000" dirty="0">
                <a:solidFill>
                  <a:schemeClr val="accent1">
                    <a:lumMod val="50000"/>
                  </a:schemeClr>
                </a:solidFill>
                <a:latin typeface="Times New Roman" panose="02020603050405020304" pitchFamily="18" charset="0"/>
                <a:cs typeface="Times New Roman" panose="02020603050405020304" pitchFamily="18" charset="0"/>
              </a:rPr>
              <a:t>إن وُجد، فهو يحتوي على معلومات مهمة مثل:</a:t>
            </a:r>
          </a:p>
          <a:p>
            <a:pPr marL="342900" indent="-342900" algn="justLow" rtl="1">
              <a:buFont typeface="Wingdings" panose="05000000000000000000" pitchFamily="2" charset="2"/>
              <a:buChar char="q"/>
            </a:pPr>
            <a:r>
              <a:rPr lang="ar-EG" sz="2000" dirty="0">
                <a:solidFill>
                  <a:schemeClr val="accent1">
                    <a:lumMod val="50000"/>
                  </a:schemeClr>
                </a:solidFill>
                <a:latin typeface="Times New Roman" panose="02020603050405020304" pitchFamily="18" charset="0"/>
                <a:cs typeface="Times New Roman" panose="02020603050405020304" pitchFamily="18" charset="0"/>
              </a:rPr>
              <a:t>سجل المشتريات لكل عميل</a:t>
            </a:r>
          </a:p>
          <a:p>
            <a:pPr marL="342900" indent="-342900" algn="justLow" rtl="1">
              <a:buFont typeface="Wingdings" panose="05000000000000000000" pitchFamily="2" charset="2"/>
              <a:buChar char="q"/>
            </a:pPr>
            <a:r>
              <a:rPr lang="ar-EG" sz="2000" dirty="0">
                <a:solidFill>
                  <a:schemeClr val="accent1">
                    <a:lumMod val="50000"/>
                  </a:schemeClr>
                </a:solidFill>
                <a:latin typeface="Times New Roman" panose="02020603050405020304" pitchFamily="18" charset="0"/>
                <a:cs typeface="Times New Roman" panose="02020603050405020304" pitchFamily="18" charset="0"/>
              </a:rPr>
              <a:t>طبيعة المنتجات أو الخدمات الأكثر طلباً</a:t>
            </a:r>
          </a:p>
          <a:p>
            <a:pPr marL="342900" indent="-342900" algn="justLow" rtl="1">
              <a:buFont typeface="Wingdings" panose="05000000000000000000" pitchFamily="2" charset="2"/>
              <a:buChar char="q"/>
            </a:pPr>
            <a:r>
              <a:rPr lang="ar-EG" sz="2000" dirty="0">
                <a:solidFill>
                  <a:schemeClr val="accent1">
                    <a:lumMod val="50000"/>
                  </a:schemeClr>
                </a:solidFill>
                <a:latin typeface="Times New Roman" panose="02020603050405020304" pitchFamily="18" charset="0"/>
                <a:cs typeface="Times New Roman" panose="02020603050405020304" pitchFamily="18" charset="0"/>
              </a:rPr>
              <a:t>معدلات فتح الرسائل البريدية والنقر على الروابط</a:t>
            </a:r>
          </a:p>
          <a:p>
            <a:pPr marL="342900" indent="-342900" algn="justLow" rtl="1">
              <a:buFont typeface="Wingdings" panose="05000000000000000000" pitchFamily="2" charset="2"/>
              <a:buChar char="q"/>
            </a:pPr>
            <a:r>
              <a:rPr lang="ar-EG" sz="2000" dirty="0">
                <a:solidFill>
                  <a:schemeClr val="accent1">
                    <a:lumMod val="50000"/>
                  </a:schemeClr>
                </a:solidFill>
                <a:latin typeface="Times New Roman" panose="02020603050405020304" pitchFamily="18" charset="0"/>
                <a:cs typeface="Times New Roman" panose="02020603050405020304" pitchFamily="18" charset="0"/>
              </a:rPr>
              <a:t>تقييمات ومراجعات العملاء</a:t>
            </a:r>
          </a:p>
          <a:p>
            <a:pPr marL="342900" indent="-342900" algn="justLow" rtl="1">
              <a:buFont typeface="Wingdings" panose="05000000000000000000" pitchFamily="2" charset="2"/>
              <a:buChar char="q"/>
            </a:pPr>
            <a:r>
              <a:rPr lang="ar-EG" sz="2000" dirty="0">
                <a:solidFill>
                  <a:schemeClr val="accent1">
                    <a:lumMod val="50000"/>
                  </a:schemeClr>
                </a:solidFill>
                <a:latin typeface="Times New Roman" panose="02020603050405020304" pitchFamily="18" charset="0"/>
                <a:cs typeface="Times New Roman" panose="02020603050405020304" pitchFamily="18" charset="0"/>
              </a:rPr>
              <a:t>حتى الفواتير البسيطة يمكن أن تخبرك بالكثير عن نمط الشراء وتكراره واهتمامات العملاء</a:t>
            </a:r>
            <a:r>
              <a:rPr lang="ar-EG" dirty="0">
                <a:solidFill>
                  <a:schemeClr val="accent1">
                    <a:lumMod val="50000"/>
                  </a:schemeClr>
                </a:solidFill>
                <a:cs typeface="+mj-cs"/>
              </a:rPr>
              <a:t>.</a:t>
            </a:r>
          </a:p>
        </p:txBody>
      </p:sp>
    </p:spTree>
    <p:extLst>
      <p:ext uri="{BB962C8B-B14F-4D97-AF65-F5344CB8AC3E}">
        <p14:creationId xmlns:p14="http://schemas.microsoft.com/office/powerpoint/2010/main" val="3102073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A9753-5401-E751-2ECC-6B17115211C7}"/>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429BF8C5-8CE7-B7DD-1F13-E302E1E40681}"/>
              </a:ext>
            </a:extLst>
          </p:cNvPr>
          <p:cNvPicPr>
            <a:picLocks noChangeAspect="1"/>
          </p:cNvPicPr>
          <p:nvPr/>
        </p:nvPicPr>
        <p:blipFill>
          <a:blip r:embed="rId2"/>
          <a:stretch>
            <a:fillRect/>
          </a:stretch>
        </p:blipFill>
        <p:spPr>
          <a:xfrm>
            <a:off x="0" y="176766"/>
            <a:ext cx="12192000" cy="6822282"/>
          </a:xfrm>
          <a:prstGeom prst="rect">
            <a:avLst/>
          </a:prstGeom>
        </p:spPr>
      </p:pic>
      <p:sp>
        <p:nvSpPr>
          <p:cNvPr id="24" name="Rectangle 23">
            <a:extLst>
              <a:ext uri="{FF2B5EF4-FFF2-40B4-BE49-F238E27FC236}">
                <a16:creationId xmlns:a16="http://schemas.microsoft.com/office/drawing/2014/main" id="{DA1D97A5-BFE1-921F-9661-0C65D6903AEC}"/>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24936A0E-5F81-C5A9-4868-8CA3001A7B66}"/>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3BB078A5-A721-359A-B539-028ED876D6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3A1E4C7A-DE14-F187-25DE-96D40C9AFD91}"/>
              </a:ext>
            </a:extLst>
          </p:cNvPr>
          <p:cNvSpPr txBox="1"/>
          <p:nvPr/>
        </p:nvSpPr>
        <p:spPr>
          <a:xfrm>
            <a:off x="3438814" y="862595"/>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17B68A90-BFE5-0B46-A21A-FB195CBD5B77}"/>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Rectangle: Rounded Corners 31">
            <a:extLst>
              <a:ext uri="{FF2B5EF4-FFF2-40B4-BE49-F238E27FC236}">
                <a16:creationId xmlns:a16="http://schemas.microsoft.com/office/drawing/2014/main" id="{D0BEB816-D089-62D8-5697-E79F193DAFB0}"/>
              </a:ext>
            </a:extLst>
          </p:cNvPr>
          <p:cNvSpPr/>
          <p:nvPr/>
        </p:nvSpPr>
        <p:spPr>
          <a:xfrm>
            <a:off x="11089023" y="1849871"/>
            <a:ext cx="765460"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ثالثاً:</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744D2BC0-BDAB-32D9-7FC4-9050B5426061}"/>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1800" dirty="0">
                <a:effectLst/>
                <a:latin typeface="Calibri" panose="020F0502020204030204" pitchFamily="34" charset="0"/>
                <a:ea typeface="Times New Roman" panose="02020603050405020304" pitchFamily="18" charset="0"/>
                <a:cs typeface="Times New Roman" panose="02020603050405020304" pitchFamily="18" charset="0"/>
              </a:rPr>
              <a:t>تجميع تحليلات من مواقع التواصل الاجتماعي</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EA7EB7AA-78C4-F9BA-BC5A-55A8B92A3CAC}"/>
              </a:ext>
            </a:extLst>
          </p:cNvPr>
          <p:cNvSpPr txBox="1"/>
          <p:nvPr/>
        </p:nvSpPr>
        <p:spPr>
          <a:xfrm>
            <a:off x="3530009" y="2498015"/>
            <a:ext cx="8413897" cy="3665747"/>
          </a:xfrm>
          <a:prstGeom prst="rect">
            <a:avLst/>
          </a:prstGeom>
          <a:noFill/>
        </p:spPr>
        <p:txBody>
          <a:bodyPr wrap="square">
            <a:spAutoFit/>
          </a:bodyPr>
          <a:lstStyle/>
          <a:p>
            <a:pPr marL="0" marR="0" algn="just" rtl="1">
              <a:lnSpc>
                <a:spcPct val="115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لم تعد مواقع التواصل الاجتماعي مجرد أدوات لنشر المحتوى، بل أصبحت مصادر مهمة للبيانات التي تساعدك على فهم جمهورك الحقيقي وسلوكه. فمن خلال التحليلات يمكنك معرفة من يتفاعل مع محتواك، وما أنواع المحتوى التي يفضلها، ومتى يكون أكثر نشاطًا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أولًا: ابدأ بتحليل جمهورك على كل منصة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اطّلع على أدوات التحليل المتاحة في كل منصة تستخدمها، لأن المتابعين عليها غالبًا يمثلون شريحة مهتمة بعلامتك التجارية أو منتجاتك</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قارن بيانات الجمهور بين المنصات، لأن جمهور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Instagram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قد يختلف في خصائصه وسلوكه عن جمهور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LinkedIn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أو</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X.</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لا تكتفِ بمعرفة عدد المتابعين، بل ركّز على خصائصهم ومستوى تفاعلهم مع المحتوى</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descr="Social Media">
            <a:extLst>
              <a:ext uri="{FF2B5EF4-FFF2-40B4-BE49-F238E27FC236}">
                <a16:creationId xmlns:a16="http://schemas.microsoft.com/office/drawing/2014/main" id="{9F91DE42-945E-93CC-41BD-11046B26FF01}"/>
              </a:ext>
            </a:extLst>
          </p:cNvPr>
          <p:cNvPicPr>
            <a:picLocks noChangeAspect="1"/>
          </p:cNvPicPr>
          <p:nvPr/>
        </p:nvPicPr>
        <p:blipFill>
          <a:blip r:embed="rId4"/>
          <a:stretch>
            <a:fillRect/>
          </a:stretch>
        </p:blipFill>
        <p:spPr>
          <a:xfrm>
            <a:off x="149852" y="2760528"/>
            <a:ext cx="3380157" cy="3467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4542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F79F7-C696-BDFB-8EEE-0FC63BB66CCD}"/>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05C46580-D8DD-7357-A0B1-09A6D977DEEC}"/>
              </a:ext>
            </a:extLst>
          </p:cNvPr>
          <p:cNvPicPr>
            <a:picLocks noChangeAspect="1"/>
          </p:cNvPicPr>
          <p:nvPr/>
        </p:nvPicPr>
        <p:blipFill>
          <a:blip r:embed="rId2"/>
          <a:stretch>
            <a:fillRect/>
          </a:stretch>
        </p:blipFill>
        <p:spPr>
          <a:xfrm>
            <a:off x="0" y="176766"/>
            <a:ext cx="12192000" cy="6822282"/>
          </a:xfrm>
          <a:prstGeom prst="rect">
            <a:avLst/>
          </a:prstGeom>
        </p:spPr>
      </p:pic>
      <p:sp>
        <p:nvSpPr>
          <p:cNvPr id="24" name="Rectangle 23">
            <a:extLst>
              <a:ext uri="{FF2B5EF4-FFF2-40B4-BE49-F238E27FC236}">
                <a16:creationId xmlns:a16="http://schemas.microsoft.com/office/drawing/2014/main" id="{BCF150AE-D73A-9777-FC64-D48E933EAA21}"/>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525BA4C2-1EBE-1A14-A8C2-AA06842A4F33}"/>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BB863387-BBA7-9060-4250-6FB9BA6F29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2EA15AD7-9E1A-666F-B04A-6AE6226E85AF}"/>
              </a:ext>
            </a:extLst>
          </p:cNvPr>
          <p:cNvSpPr txBox="1"/>
          <p:nvPr/>
        </p:nvSpPr>
        <p:spPr>
          <a:xfrm>
            <a:off x="3243679" y="932424"/>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31BEBFC4-36B4-F659-9810-D00DB35A4BC3}"/>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65B826A2-0CD7-A867-8DE4-4D5E45ED1321}"/>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1800" dirty="0">
                <a:effectLst/>
                <a:latin typeface="Calibri" panose="020F0502020204030204" pitchFamily="34" charset="0"/>
                <a:ea typeface="Times New Roman" panose="02020603050405020304" pitchFamily="18" charset="0"/>
                <a:cs typeface="Times New Roman" panose="02020603050405020304" pitchFamily="18" charset="0"/>
              </a:rPr>
              <a:t>تجميع تحليلات من مواقع التواصل الاجتماعي</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0D0C488C-3409-4061-C756-65D5BE1A3307}"/>
              </a:ext>
            </a:extLst>
          </p:cNvPr>
          <p:cNvSpPr txBox="1"/>
          <p:nvPr/>
        </p:nvSpPr>
        <p:spPr>
          <a:xfrm>
            <a:off x="471376" y="2569767"/>
            <a:ext cx="11057861" cy="3973524"/>
          </a:xfrm>
          <a:prstGeom prst="rect">
            <a:avLst/>
          </a:prstGeom>
          <a:noFill/>
        </p:spPr>
        <p:txBody>
          <a:bodyPr wrap="square">
            <a:spAutoFit/>
          </a:bodyPr>
          <a:lstStyle/>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ثانيًا: ما المعلومات التي يمكنك الحصول عليها؟</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يمكن أن تكشف تحليلات مواقع التواصل الاجتماعي عن مجموعة من البيانات المهمة، منها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العمر</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لمعرفة الفئات العمرية الأكثر تفاعلًا مع محتواك</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النوع</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لمعرفة نسبة الذكور إلى الإناث بين جمهورك</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الموقع الجغرافي</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لمعرفة المدن أو المناطق التي يتركز فيها المتابعون</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أوقات النشاط</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لمعرفة الأوقات التي يكون فيها جمهورك أكثر نشاطًا وتفاعلًا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المهنة والتخصص</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وهي بيانات مفيدة بشكل خاص على</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LinkedIn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لفهم المجال المهني للجمهور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نوع المحتوى المفضل</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لمعرفة ما إذا كان الجمهور يتفاعل بصورة أكبر مع الصور أو الفيديوهات أو الاستطلاعات أو المنشورات القصيرة</a:t>
            </a:r>
            <a:r>
              <a:rPr lang="en-US" sz="20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descr="Networking Intelligently in the Era of Social Media">
            <a:extLst>
              <a:ext uri="{FF2B5EF4-FFF2-40B4-BE49-F238E27FC236}">
                <a16:creationId xmlns:a16="http://schemas.microsoft.com/office/drawing/2014/main" id="{0AF4050D-C10A-A4A3-941C-DC906F3F0208}"/>
              </a:ext>
            </a:extLst>
          </p:cNvPr>
          <p:cNvPicPr>
            <a:picLocks noChangeAspect="1"/>
          </p:cNvPicPr>
          <p:nvPr/>
        </p:nvPicPr>
        <p:blipFill>
          <a:blip r:embed="rId4"/>
          <a:stretch>
            <a:fillRect/>
          </a:stretch>
        </p:blipFill>
        <p:spPr>
          <a:xfrm>
            <a:off x="471376" y="2541558"/>
            <a:ext cx="2638424" cy="26384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47281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4957D-9C21-2145-B1FA-85CDAB553F83}"/>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FD6D9C83-4318-03D0-4FAB-9A77EC603E37}"/>
              </a:ext>
            </a:extLst>
          </p:cNvPr>
          <p:cNvPicPr>
            <a:picLocks noChangeAspect="1"/>
          </p:cNvPicPr>
          <p:nvPr/>
        </p:nvPicPr>
        <p:blipFill>
          <a:blip r:embed="rId2"/>
          <a:stretch>
            <a:fillRect/>
          </a:stretch>
        </p:blipFill>
        <p:spPr>
          <a:xfrm>
            <a:off x="0" y="176766"/>
            <a:ext cx="12192000" cy="6822282"/>
          </a:xfrm>
          <a:prstGeom prst="rect">
            <a:avLst/>
          </a:prstGeom>
        </p:spPr>
      </p:pic>
      <p:sp>
        <p:nvSpPr>
          <p:cNvPr id="24" name="Rectangle 23">
            <a:extLst>
              <a:ext uri="{FF2B5EF4-FFF2-40B4-BE49-F238E27FC236}">
                <a16:creationId xmlns:a16="http://schemas.microsoft.com/office/drawing/2014/main" id="{435512D6-CBA0-0A4B-02A2-25E0713C033E}"/>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3584BFC8-4267-3EB9-300A-9DD5DC9A0A98}"/>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0A0376C4-2161-F0CF-F8D8-1A0D5F0EA1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576BEF87-8F70-D7A0-B7E3-84A63B038329}"/>
              </a:ext>
            </a:extLst>
          </p:cNvPr>
          <p:cNvSpPr txBox="1"/>
          <p:nvPr/>
        </p:nvSpPr>
        <p:spPr>
          <a:xfrm>
            <a:off x="3534506" y="840931"/>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7451FB2-FCBA-13B0-62C3-4BC2102107CE}"/>
              </a:ext>
            </a:extLst>
          </p:cNvPr>
          <p:cNvSpPr txBox="1"/>
          <p:nvPr/>
        </p:nvSpPr>
        <p:spPr>
          <a:xfrm>
            <a:off x="4089294" y="201353"/>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7EE32C4A-9FDF-8FF5-3D4C-2B4CF892DB4C}"/>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1800" dirty="0">
                <a:effectLst/>
                <a:latin typeface="Calibri" panose="020F0502020204030204" pitchFamily="34" charset="0"/>
                <a:ea typeface="Times New Roman" panose="02020603050405020304" pitchFamily="18" charset="0"/>
                <a:cs typeface="Times New Roman" panose="02020603050405020304" pitchFamily="18" charset="0"/>
              </a:rPr>
              <a:t>تجميع تحليلات من مواقع التواصل الاجتماعي</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463881EC-E783-501D-4C47-9A21368230EF}"/>
              </a:ext>
            </a:extLst>
          </p:cNvPr>
          <p:cNvSpPr txBox="1"/>
          <p:nvPr/>
        </p:nvSpPr>
        <p:spPr>
          <a:xfrm>
            <a:off x="627320" y="2637999"/>
            <a:ext cx="10877107" cy="3474669"/>
          </a:xfrm>
          <a:prstGeom prst="rect">
            <a:avLst/>
          </a:prstGeom>
          <a:noFill/>
        </p:spPr>
        <p:txBody>
          <a:bodyPr wrap="square">
            <a:spAutoFit/>
          </a:bodyPr>
          <a:lstStyle/>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ثالثًا: استخدم أدوات التحليل الخاصة بالمنصات</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في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Facebook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Instagram</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يمكنك الاستفادة من أدوات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Business Suite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Insights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Audience</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للحصول على بيانات ديموغرافية عن المتابعين</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في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LinkedIn</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يمكنك الدخول إلى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Analytics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ثم</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Followers</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للحصول على معلومات عن وظائف الجمهور ومجالات عملهم وحجم الشركات التي يعملون بها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بالنسبة إلى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X</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يمكن الاستفادة من أدوات تحليلية متخصصة مثل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Audience Intelligence</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للحصول على معلومات أعمق حول اهتمامات الجمهور والمؤثرين الذين يتابعونهم وأنواع المحتوى والمنصات الإعلامية التي يهتمون بها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1965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61667-C97D-3B70-A506-D5B74021B9F3}"/>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5B8F4432-8BDF-CED8-69D5-593ED63B17B3}"/>
              </a:ext>
            </a:extLst>
          </p:cNvPr>
          <p:cNvPicPr>
            <a:picLocks noChangeAspect="1"/>
          </p:cNvPicPr>
          <p:nvPr/>
        </p:nvPicPr>
        <p:blipFill>
          <a:blip r:embed="rId2"/>
          <a:stretch>
            <a:fillRect/>
          </a:stretch>
        </p:blipFill>
        <p:spPr>
          <a:xfrm>
            <a:off x="0" y="176766"/>
            <a:ext cx="12192000" cy="6822282"/>
          </a:xfrm>
          <a:prstGeom prst="rect">
            <a:avLst/>
          </a:prstGeom>
        </p:spPr>
      </p:pic>
      <p:sp>
        <p:nvSpPr>
          <p:cNvPr id="24" name="Rectangle 23">
            <a:extLst>
              <a:ext uri="{FF2B5EF4-FFF2-40B4-BE49-F238E27FC236}">
                <a16:creationId xmlns:a16="http://schemas.microsoft.com/office/drawing/2014/main" id="{7D9295BE-15E5-7EA4-FBCC-A0F78C01F1C8}"/>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3947B7D-C2EB-46BB-538E-3992504EF482}"/>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23FEAD15-4948-B296-74F1-454B074E1D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7FFF8DBB-290E-6FD2-FBDD-BA73E46BE5E7}"/>
              </a:ext>
            </a:extLst>
          </p:cNvPr>
          <p:cNvSpPr txBox="1"/>
          <p:nvPr/>
        </p:nvSpPr>
        <p:spPr>
          <a:xfrm>
            <a:off x="3385650" y="967744"/>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6E9A0062-06D5-729D-37E4-1FD6C691A5C4}"/>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ECD45278-8966-F93D-43A7-201EFE4AD98E}"/>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1800" dirty="0">
                <a:effectLst/>
                <a:latin typeface="Calibri" panose="020F0502020204030204" pitchFamily="34" charset="0"/>
                <a:ea typeface="Times New Roman" panose="02020603050405020304" pitchFamily="18" charset="0"/>
                <a:cs typeface="Times New Roman" panose="02020603050405020304" pitchFamily="18" charset="0"/>
              </a:rPr>
              <a:t>تجميع تحليلات من مواقع التواصل الاجتماعي</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BE1E60A1-4BD6-7643-BD18-136F5F1FE475}"/>
              </a:ext>
            </a:extLst>
          </p:cNvPr>
          <p:cNvSpPr txBox="1"/>
          <p:nvPr/>
        </p:nvSpPr>
        <p:spPr>
          <a:xfrm>
            <a:off x="959947" y="2580319"/>
            <a:ext cx="10444508" cy="3679854"/>
          </a:xfrm>
          <a:prstGeom prst="rect">
            <a:avLst/>
          </a:prstGeom>
          <a:noFill/>
        </p:spPr>
        <p:txBody>
          <a:bodyPr wrap="square">
            <a:spAutoFit/>
          </a:bodyPr>
          <a:lstStyle/>
          <a:p>
            <a:pPr marL="0" marR="0" algn="justLow"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رابعًا: حوّل البيانات إلى قرارات تسويقية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الهدف من التحليلات ليس جمع الأرقام فقط، وإنما استخدام هذه البيانات لفهم سلوك الجمهور واتخاذ قرارات أكثر دقة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إذا كان جمهور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Instagram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يتفاعل بشكل أكبر مع المحتوى القصير، يمكنك التركيز على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Reels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Stories</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إذا كان معظم جمهور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LinkedIn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يعمل في شركات تقنية، يمكنك تطوير محتوى يتناسب مع احتياجات هذا القطاع</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إذا كان جمهورك يتركز في منطقة جغرافية معينة، يمكنك تقديم عروض أو رسائل تسويقية مخصصة لهذه المنطقة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الخلاصة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لكل منصة جمهور وسلوك مختلف؛ لذلك قارن أداء جمهورك عبر المنصات باستمرار لتحديد المنصة التي تضم الشريحة الأقرب إلى عميلك المثالي، واستخدم نتائج التحليلات لتطوير المحتوى والرسائل التسويقية باستمرار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36092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2EB50-6325-F1F8-D0F2-736222CCDFB1}"/>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7BD5FAA3-34FF-A5C3-EDD3-D4153A450E8E}"/>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B8026FAB-A2B8-BDD5-6D67-074D3149905A}"/>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BA905AC5-4790-0583-4D07-EDE5F7D25DDD}"/>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FD85FC40-4EDE-75EC-50FF-FB4A7A1305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TextBox 2">
            <a:extLst>
              <a:ext uri="{FF2B5EF4-FFF2-40B4-BE49-F238E27FC236}">
                <a16:creationId xmlns:a16="http://schemas.microsoft.com/office/drawing/2014/main" id="{4FE3CFA2-588F-46D7-112A-01E95CCD32C2}"/>
              </a:ext>
            </a:extLst>
          </p:cNvPr>
          <p:cNvSpPr txBox="1"/>
          <p:nvPr/>
        </p:nvSpPr>
        <p:spPr>
          <a:xfrm>
            <a:off x="3972336" y="165251"/>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Rectangle: Rounded Corners 31">
            <a:extLst>
              <a:ext uri="{FF2B5EF4-FFF2-40B4-BE49-F238E27FC236}">
                <a16:creationId xmlns:a16="http://schemas.microsoft.com/office/drawing/2014/main" id="{FBB0FEF2-4224-C979-BB80-83A69EFC82C3}"/>
              </a:ext>
            </a:extLst>
          </p:cNvPr>
          <p:cNvSpPr/>
          <p:nvPr/>
        </p:nvSpPr>
        <p:spPr>
          <a:xfrm>
            <a:off x="11089023" y="1849871"/>
            <a:ext cx="893870"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رابعاً:</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43CCB880-AF33-5A78-EE47-020386EC9225}"/>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تحليل جماهير المنافسين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5EA6BF1-018D-2C41-B863-30752B597FFA}"/>
              </a:ext>
            </a:extLst>
          </p:cNvPr>
          <p:cNvSpPr txBox="1"/>
          <p:nvPr/>
        </p:nvSpPr>
        <p:spPr>
          <a:xfrm>
            <a:off x="446567" y="2483431"/>
            <a:ext cx="11451266" cy="3223318"/>
          </a:xfrm>
          <a:prstGeom prst="rect">
            <a:avLst/>
          </a:prstGeom>
          <a:noFill/>
        </p:spPr>
        <p:txBody>
          <a:bodyPr wrap="square">
            <a:spAutoFit/>
          </a:bodyPr>
          <a:lstStyle/>
          <a:p>
            <a:pPr marL="0" marR="0" algn="justLow" rtl="1">
              <a:lnSpc>
                <a:spcPct val="150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لا تجعل علامتك التجارية في سوق منفصل عن المنافسين؛ ففي كثير من الحالات يكون هناك جمهور مشترك أو متشابه بينك وبين منافسيك. لذلك فإن دراسة جمهور المنافسين تساعدك على فهم السوق بصورة أعمق واكتشاف شرائح قد تكون مناسبة لعلامتك التجارية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أولًا: حدد المنافسين الرئيسيين</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اجمع قائمة بأهم المنافسين المباشرين في مجالك</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ركّز على المنافسين الذين يقدمون منتجات أو خدمات مشابهة لما تقدمه</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ابدأ بتحليل جمهورهم والمحتوى الذي يحقق لهم أعلى مستويات التفاعل</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18FDDED3-67D6-58B2-A89B-1FF25B99E662}"/>
              </a:ext>
            </a:extLst>
          </p:cNvPr>
          <p:cNvSpPr txBox="1"/>
          <p:nvPr/>
        </p:nvSpPr>
        <p:spPr>
          <a:xfrm>
            <a:off x="3243679" y="932320"/>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9" name="Picture 8" descr="دراسة و تحليل المنافسين - شركة بــدايــة">
            <a:extLst>
              <a:ext uri="{FF2B5EF4-FFF2-40B4-BE49-F238E27FC236}">
                <a16:creationId xmlns:a16="http://schemas.microsoft.com/office/drawing/2014/main" id="{E3A93ABD-32C6-9022-3D0D-BA7D5E990358}"/>
              </a:ext>
            </a:extLst>
          </p:cNvPr>
          <p:cNvPicPr>
            <a:picLocks noChangeAspect="1"/>
          </p:cNvPicPr>
          <p:nvPr/>
        </p:nvPicPr>
        <p:blipFill>
          <a:blip r:embed="rId4"/>
          <a:stretch>
            <a:fillRect/>
          </a:stretch>
        </p:blipFill>
        <p:spPr>
          <a:xfrm>
            <a:off x="446567" y="3680642"/>
            <a:ext cx="2757711" cy="27577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74832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A6ADB-F286-3ED7-5C9A-425ED73F13AE}"/>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E19F3DA0-5CD0-2272-D2C5-6A621FA1BAE7}"/>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9BD69054-F10F-6688-A805-822D2304CB30}"/>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38B3DBEA-90B4-B341-576D-23E8BBDEE76D}"/>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0A6A6344-AC41-E08F-202C-1DD7F99F31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TextBox 2">
            <a:extLst>
              <a:ext uri="{FF2B5EF4-FFF2-40B4-BE49-F238E27FC236}">
                <a16:creationId xmlns:a16="http://schemas.microsoft.com/office/drawing/2014/main" id="{B1507140-7DA0-174E-CBB3-ED30526DA23C}"/>
              </a:ext>
            </a:extLst>
          </p:cNvPr>
          <p:cNvSpPr txBox="1"/>
          <p:nvPr/>
        </p:nvSpPr>
        <p:spPr>
          <a:xfrm>
            <a:off x="3972336" y="165251"/>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7BD87229-5757-AC32-5823-5131661115CA}"/>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تحليل جماهير المنافسين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93E72697-C17D-679B-F06C-71E2467A0ACA}"/>
              </a:ext>
            </a:extLst>
          </p:cNvPr>
          <p:cNvSpPr txBox="1"/>
          <p:nvPr/>
        </p:nvSpPr>
        <p:spPr>
          <a:xfrm>
            <a:off x="3861808" y="943052"/>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3721AFA6-CB71-FE9C-F0C6-8251529688C5}"/>
              </a:ext>
            </a:extLst>
          </p:cNvPr>
          <p:cNvSpPr txBox="1"/>
          <p:nvPr/>
        </p:nvSpPr>
        <p:spPr>
          <a:xfrm>
            <a:off x="2679405" y="2588583"/>
            <a:ext cx="8739962" cy="3593933"/>
          </a:xfrm>
          <a:prstGeom prst="rect">
            <a:avLst/>
          </a:prstGeom>
          <a:noFill/>
        </p:spPr>
        <p:txBody>
          <a:bodyPr wrap="square">
            <a:spAutoFit/>
          </a:bodyPr>
          <a:lstStyle/>
          <a:p>
            <a:pPr marL="0" marR="0" lvl="0" indent="0" algn="justLow" defTabSz="914400" rtl="1" eaLnBrk="1" fontAlgn="auto" latinLnBrk="0" hangingPunct="1">
              <a:lnSpc>
                <a:spcPct val="150000"/>
              </a:lnSpc>
              <a:spcBef>
                <a:spcPts val="0"/>
              </a:spcBef>
              <a:spcAft>
                <a:spcPts val="800"/>
              </a:spcAft>
              <a:buClrTx/>
              <a:buSzTx/>
              <a:buFontTx/>
              <a:buNone/>
              <a:tabLst/>
              <a:defRPr/>
            </a:pPr>
            <a:r>
              <a:rPr kumimoji="0" lang="ar-SA" sz="2000" b="1"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ثانيًا: اطرح الأسئلة الأساسية</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justLow" defTabSz="914400" rtl="1" eaLnBrk="1" fontAlgn="auto" latinLnBrk="0" hangingPunct="1">
              <a:lnSpc>
                <a:spcPct val="150000"/>
              </a:lnSpc>
              <a:spcBef>
                <a:spcPts val="0"/>
              </a:spcBef>
              <a:spcAft>
                <a:spcPts val="800"/>
              </a:spcAft>
              <a:buClrTx/>
              <a:buSzTx/>
              <a:buFontTx/>
              <a:buNone/>
              <a:tabLst/>
              <a:defRPr/>
            </a:pP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حاول من خلال التحليل الإجابة عن الأسئلة التالية</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defTabSz="914400" rtl="1" eaLnBrk="1" fontAlgn="auto" latinLnBrk="0" hangingPunct="1">
              <a:lnSpc>
                <a:spcPct val="150000"/>
              </a:lnSpc>
              <a:spcBef>
                <a:spcPts val="0"/>
              </a:spcBef>
              <a:spcAft>
                <a:spcPts val="800"/>
              </a:spcAft>
              <a:buClrTx/>
              <a:buSzPts val="1000"/>
              <a:buFont typeface="Wingdings" panose="05000000000000000000" pitchFamily="2" charset="2"/>
              <a:buChar char="q"/>
              <a:tabLst>
                <a:tab pos="457200" algn="l"/>
              </a:tabLst>
              <a:defRPr/>
            </a:pP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من هي الفئات التي يستهدفها المنافسون؟</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defTabSz="914400" rtl="1" eaLnBrk="1" fontAlgn="auto" latinLnBrk="0" hangingPunct="1">
              <a:lnSpc>
                <a:spcPct val="150000"/>
              </a:lnSpc>
              <a:spcBef>
                <a:spcPts val="0"/>
              </a:spcBef>
              <a:spcAft>
                <a:spcPts val="800"/>
              </a:spcAft>
              <a:buClrTx/>
              <a:buSzPts val="1000"/>
              <a:buFont typeface="Wingdings" panose="05000000000000000000" pitchFamily="2" charset="2"/>
              <a:buChar char="q"/>
              <a:tabLst>
                <a:tab pos="457200" algn="l"/>
              </a:tabLst>
              <a:defRPr/>
            </a:pP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ما الفئات العمرية الأكثر تفاعلًا معهم؟</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Pts val="1000"/>
              <a:buFont typeface="Wingdings" panose="05000000000000000000" pitchFamily="2" charset="2"/>
              <a:buChar char="q"/>
              <a:tabLst>
                <a:tab pos="457200" algn="l"/>
              </a:tabLst>
              <a:defRPr/>
            </a:pP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ما أنواع المحتوى أو الحملات التي تحقق أكبر قدر من التفاعل؟</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Pts val="1000"/>
              <a:buFont typeface="Wingdings" panose="05000000000000000000" pitchFamily="2" charset="2"/>
              <a:buChar char="q"/>
              <a:tabLst>
                <a:tab pos="457200" algn="l"/>
              </a:tabLst>
              <a:defRPr/>
            </a:pP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ما الذي يميز علامتك التجارية عن المنافسين؟</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Pts val="1000"/>
              <a:buFont typeface="Wingdings" panose="05000000000000000000" pitchFamily="2" charset="2"/>
              <a:buChar char="q"/>
              <a:tabLst>
                <a:tab pos="457200" algn="l"/>
              </a:tabLst>
              <a:defRPr/>
            </a:pP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كيف يمكن أن تؤثر هذه الاختلافات في الجمهور المحتمل لكل علامة؟</a:t>
            </a:r>
            <a:endParaRPr lang="en-US" dirty="0">
              <a:solidFill>
                <a:srgbClr val="002060"/>
              </a:solidFill>
            </a:endParaRPr>
          </a:p>
        </p:txBody>
      </p:sp>
      <p:pic>
        <p:nvPicPr>
          <p:cNvPr id="7" name="Picture 6" descr="تحليل المنافسين صور الخلفية، 551+ الخلفية المتجهات وملفات بسد للتحميل مجانا | Pngtree">
            <a:extLst>
              <a:ext uri="{FF2B5EF4-FFF2-40B4-BE49-F238E27FC236}">
                <a16:creationId xmlns:a16="http://schemas.microsoft.com/office/drawing/2014/main" id="{E70D33A5-8152-FC95-D373-9EF783A80327}"/>
              </a:ext>
            </a:extLst>
          </p:cNvPr>
          <p:cNvPicPr>
            <a:picLocks noChangeAspect="1"/>
          </p:cNvPicPr>
          <p:nvPr/>
        </p:nvPicPr>
        <p:blipFill>
          <a:blip r:embed="rId4"/>
          <a:stretch>
            <a:fillRect/>
          </a:stretch>
        </p:blipFill>
        <p:spPr>
          <a:xfrm>
            <a:off x="665125" y="2763200"/>
            <a:ext cx="4028560" cy="28805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85872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73616-09ED-2A17-71BC-1833FD355A68}"/>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EC129D3F-2664-3DB1-91AB-32C716DD77B9}"/>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3FCED88C-3609-2EEC-651C-F2B790B8FA4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81D4E913-17AF-6C71-830C-1C17DFAE826B}"/>
              </a:ext>
            </a:extLst>
          </p:cNvPr>
          <p:cNvSpPr/>
          <p:nvPr/>
        </p:nvSpPr>
        <p:spPr>
          <a:xfrm>
            <a:off x="2232420" y="675485"/>
            <a:ext cx="9959580" cy="83133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09DDB698-3583-6B21-A44E-C06474187B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TextBox 2">
            <a:extLst>
              <a:ext uri="{FF2B5EF4-FFF2-40B4-BE49-F238E27FC236}">
                <a16:creationId xmlns:a16="http://schemas.microsoft.com/office/drawing/2014/main" id="{A94FDDC2-4F8E-77EB-8EAC-C7341735007E}"/>
              </a:ext>
            </a:extLst>
          </p:cNvPr>
          <p:cNvSpPr txBox="1"/>
          <p:nvPr/>
        </p:nvSpPr>
        <p:spPr>
          <a:xfrm>
            <a:off x="3972336" y="165251"/>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C6117B90-EFB2-A267-8DCD-F65F2C0EC544}"/>
              </a:ext>
            </a:extLst>
          </p:cNvPr>
          <p:cNvSpPr/>
          <p:nvPr/>
        </p:nvSpPr>
        <p:spPr>
          <a:xfrm>
            <a:off x="1950904" y="1641365"/>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تحليل جماهير المنافسين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9E31E581-4A31-9AC7-E754-EF5F5B539B57}"/>
              </a:ext>
            </a:extLst>
          </p:cNvPr>
          <p:cNvSpPr txBox="1"/>
          <p:nvPr/>
        </p:nvSpPr>
        <p:spPr>
          <a:xfrm>
            <a:off x="3598302" y="796694"/>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1C6B7C04-EEE6-1D1E-BB47-BDD62F702E66}"/>
              </a:ext>
            </a:extLst>
          </p:cNvPr>
          <p:cNvSpPr txBox="1"/>
          <p:nvPr/>
        </p:nvSpPr>
        <p:spPr>
          <a:xfrm>
            <a:off x="875413" y="2248056"/>
            <a:ext cx="10717619" cy="4508927"/>
          </a:xfrm>
          <a:prstGeom prst="rect">
            <a:avLst/>
          </a:prstGeom>
          <a:noFill/>
        </p:spPr>
        <p:txBody>
          <a:bodyPr wrap="square">
            <a:spAutoFit/>
          </a:bodyPr>
          <a:lstStyle/>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ثالثًا: استخدم أدوات تحليل المنافسين</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يمكن الاستفادة من أدوات مثل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One2Target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من</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Semrush</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لتحليل جمهور المواقع المنافسة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ar-EG" sz="2000" kern="100" dirty="0">
                <a:solidFill>
                  <a:srgbClr val="002060"/>
                </a:solidFill>
                <a:latin typeface="Calibri" panose="020F0502020204030204" pitchFamily="34" charset="0"/>
                <a:ea typeface="Times New Roman" panose="02020603050405020304" pitchFamily="18" charset="0"/>
                <a:cs typeface="Arial" panose="020B0604020202020204" pitchFamily="34" charset="0"/>
              </a:rPr>
              <a:t>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مثال</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IKEA</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R="0" algn="r" rtl="1">
              <a:lnSpc>
                <a:spcPct val="115000"/>
              </a:lnSpc>
              <a:spcAft>
                <a:spcPts val="800"/>
              </a:spcAft>
            </a:pPr>
            <a:r>
              <a:rPr lang="ar-SA" sz="2000" u="sng"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يمكن أن تكشف عملية تحليل جمهور</a:t>
            </a:r>
            <a:r>
              <a:rPr lang="en-US" sz="2000" u="sng"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IKEA </a:t>
            </a:r>
            <a:r>
              <a:rPr lang="ar-SA" sz="2000" u="sng"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عن مجموعة من الخصائص، مثل</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ارتفاع نسبة الذكور ضمن الجمهور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سيطرة الفئة العمرية من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25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إلى 34 عامًا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وجود نسبة كبيرة من العاملين بدوام كامل مع مستويات دخل منخفضة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ارتفاع نسبة الحاصلين على شهادات جامعية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الاعتماد بشكل أساسي على الهواتف المحمولة في تصفح الموقع</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استخدام</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Instagram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Facebook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YouTube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بشكل ملحوظ</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ar-EG"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p>
            <a:pPr marL="342900" indent="-342900" algn="r" rtl="1">
              <a:buFont typeface="Wingdings" panose="05000000000000000000" pitchFamily="2" charset="2"/>
              <a:buChar char="q"/>
            </a:pPr>
            <a:r>
              <a:rPr lang="ar-SA" sz="2000" kern="0" dirty="0">
                <a:solidFill>
                  <a:srgbClr val="002060"/>
                </a:solidFill>
                <a:effectLst/>
                <a:ea typeface="Times New Roman" panose="02020603050405020304" pitchFamily="18" charset="0"/>
                <a:cs typeface="Times New Roman" panose="02020603050405020304" pitchFamily="18" charset="0"/>
              </a:rPr>
              <a:t>وجود اهتمامات مرتبطة بالخدمات الرقمية والإعلام الجماهيري</a:t>
            </a:r>
            <a:endParaRPr lang="en-US" sz="2000" dirty="0">
              <a:solidFill>
                <a:srgbClr val="002060"/>
              </a:solidFill>
            </a:endParaRPr>
          </a:p>
        </p:txBody>
      </p:sp>
    </p:spTree>
    <p:extLst>
      <p:ext uri="{BB962C8B-B14F-4D97-AF65-F5344CB8AC3E}">
        <p14:creationId xmlns:p14="http://schemas.microsoft.com/office/powerpoint/2010/main" val="783701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67620-0CD1-A55B-EEFA-B1CFE528458C}"/>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496EDCD3-279E-4631-ED3E-5D161521AC8E}"/>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50C4FEBC-32AF-F63D-9846-84CD9C1781BD}"/>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5A5DAB95-CE46-61EE-8638-6CBE5B8D2FCD}"/>
              </a:ext>
            </a:extLst>
          </p:cNvPr>
          <p:cNvSpPr/>
          <p:nvPr/>
        </p:nvSpPr>
        <p:spPr>
          <a:xfrm>
            <a:off x="2232420" y="675485"/>
            <a:ext cx="9959580" cy="83133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3E865160-FF53-371E-6851-D59761892A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TextBox 2">
            <a:extLst>
              <a:ext uri="{FF2B5EF4-FFF2-40B4-BE49-F238E27FC236}">
                <a16:creationId xmlns:a16="http://schemas.microsoft.com/office/drawing/2014/main" id="{E3B6B3F2-0B89-4630-61B5-9B026FD64F6C}"/>
              </a:ext>
            </a:extLst>
          </p:cNvPr>
          <p:cNvSpPr txBox="1"/>
          <p:nvPr/>
        </p:nvSpPr>
        <p:spPr>
          <a:xfrm>
            <a:off x="3972336" y="165251"/>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25C87FE2-308F-202B-D7E9-9A7B64A33699}"/>
              </a:ext>
            </a:extLst>
          </p:cNvPr>
          <p:cNvSpPr/>
          <p:nvPr/>
        </p:nvSpPr>
        <p:spPr>
          <a:xfrm>
            <a:off x="1950904" y="1558047"/>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تحليل جماهير المنافسين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62BE07F6-78BE-1A1B-DF14-45FC3F5987B1}"/>
              </a:ext>
            </a:extLst>
          </p:cNvPr>
          <p:cNvSpPr txBox="1"/>
          <p:nvPr/>
        </p:nvSpPr>
        <p:spPr>
          <a:xfrm>
            <a:off x="3598302" y="852633"/>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CBE3D8B9-5562-A0EC-6262-0FAED17C5849}"/>
              </a:ext>
            </a:extLst>
          </p:cNvPr>
          <p:cNvSpPr txBox="1"/>
          <p:nvPr/>
        </p:nvSpPr>
        <p:spPr>
          <a:xfrm>
            <a:off x="488278" y="2143889"/>
            <a:ext cx="11366205" cy="4714111"/>
          </a:xfrm>
          <a:prstGeom prst="rect">
            <a:avLst/>
          </a:prstGeom>
          <a:noFill/>
        </p:spPr>
        <p:txBody>
          <a:bodyPr wrap="square">
            <a:spAutoFit/>
          </a:bodyPr>
          <a:lstStyle/>
          <a:p>
            <a:pPr marL="0" marR="0" algn="justLow"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رابعًا: استفد من المقارنة مع المنافسين</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15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لا يكفي أن تعرف من هو جمهور المنافس، بل يجب أن تقارن بينه وبين جمهورك</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15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فعلى سبيل المثال، إذا كان أحد المنافسين يقدم منتجًا مشابهًا بسعر منخفض، فقد يساعدك تحليل جمهوره على اكتشاف شريحة تبحث عن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قيمة أعلى أو خصائص أكثر تطورًا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15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كما يمكنك استخدام التحليل لاكتشاف الميزة التي تميز علامتك التجارية، مثل</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تقديم مزايا إضافية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تقديم محتوى أكثر احترافية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توفير تجربة أكثر عمقًا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استهداف جمهور لديه احتياجات أكثر تخصصًا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justLow" rtl="1">
              <a:buNone/>
            </a:pPr>
            <a:r>
              <a:rPr lang="ar-SA" sz="2000" b="1" kern="0" dirty="0">
                <a:solidFill>
                  <a:srgbClr val="002060"/>
                </a:solidFill>
                <a:effectLst/>
                <a:ea typeface="Times New Roman" panose="02020603050405020304" pitchFamily="18" charset="0"/>
                <a:cs typeface="Times New Roman" panose="02020603050405020304" pitchFamily="18" charset="0"/>
              </a:rPr>
              <a:t>الخلاصة</a:t>
            </a:r>
            <a:r>
              <a:rPr lang="en-US" sz="2000" b="1" kern="0" dirty="0">
                <a:solidFill>
                  <a:srgbClr val="002060"/>
                </a:solidFill>
                <a:effectLst/>
                <a:latin typeface="Times New Roman" panose="02020603050405020304" pitchFamily="18" charset="0"/>
                <a:ea typeface="Times New Roman" panose="02020603050405020304" pitchFamily="18" charset="0"/>
              </a:rPr>
              <a:t>:</a:t>
            </a:r>
            <a:r>
              <a:rPr lang="en-US" sz="2000" kern="0" dirty="0">
                <a:solidFill>
                  <a:srgbClr val="002060"/>
                </a:solidFill>
                <a:effectLst/>
                <a:latin typeface="Times New Roman" panose="02020603050405020304" pitchFamily="18" charset="0"/>
                <a:ea typeface="Times New Roman" panose="02020603050405020304" pitchFamily="18" charset="0"/>
              </a:rPr>
              <a:t> </a:t>
            </a:r>
            <a:r>
              <a:rPr lang="ar-SA" sz="2000" kern="0" dirty="0">
                <a:solidFill>
                  <a:srgbClr val="002060"/>
                </a:solidFill>
                <a:effectLst/>
                <a:latin typeface="Times New Roman" panose="02020603050405020304" pitchFamily="18" charset="0"/>
                <a:ea typeface="Times New Roman" panose="02020603050405020304" pitchFamily="18" charset="0"/>
              </a:rPr>
              <a:t>تحليل المنافسين يساعدك على معرفة ليس فقط من يتفاعل مع السوق، وإنما </a:t>
            </a:r>
            <a:r>
              <a:rPr lang="ar-SA" sz="2000" b="1" kern="0" dirty="0">
                <a:solidFill>
                  <a:srgbClr val="002060"/>
                </a:solidFill>
                <a:effectLst/>
                <a:latin typeface="Times New Roman" panose="02020603050405020304" pitchFamily="18" charset="0"/>
                <a:ea typeface="Times New Roman" panose="02020603050405020304" pitchFamily="18" charset="0"/>
              </a:rPr>
              <a:t>من يجب أن تستهدفه أنت تحديدًا</a:t>
            </a:r>
            <a:r>
              <a:rPr lang="ar-SA" sz="2000" kern="0" dirty="0">
                <a:solidFill>
                  <a:srgbClr val="002060"/>
                </a:solidFill>
                <a:effectLst/>
                <a:latin typeface="Times New Roman" panose="02020603050405020304" pitchFamily="18" charset="0"/>
                <a:ea typeface="Times New Roman" panose="02020603050405020304" pitchFamily="18" charset="0"/>
              </a:rPr>
              <a:t> بناءً على نقاط الاختلاف والميزة التنافسية لعلامتك التجارية</a:t>
            </a:r>
            <a:endParaRPr lang="en-US" sz="2000" dirty="0">
              <a:solidFill>
                <a:srgbClr val="002060"/>
              </a:solidFill>
            </a:endParaRPr>
          </a:p>
        </p:txBody>
      </p:sp>
    </p:spTree>
    <p:extLst>
      <p:ext uri="{BB962C8B-B14F-4D97-AF65-F5344CB8AC3E}">
        <p14:creationId xmlns:p14="http://schemas.microsoft.com/office/powerpoint/2010/main" val="97984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C347E-1208-CFC7-E6FF-A2DDFD847B0D}"/>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CAFF2D35-751E-0FEC-1830-9131ECC3996A}"/>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538AA24B-BAF9-0320-0B67-1100F3B213C8}"/>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4ADAF767-C0D1-668D-32FB-B2688B7E9D90}"/>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0387232E-EA61-527A-94F6-3C7FF28F7D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69D3F3F1-9D91-3882-FFBF-65DE36C8B170}"/>
              </a:ext>
            </a:extLst>
          </p:cNvPr>
          <p:cNvSpPr txBox="1"/>
          <p:nvPr/>
        </p:nvSpPr>
        <p:spPr>
          <a:xfrm>
            <a:off x="3704627" y="932424"/>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D396F833-4807-1F48-FD04-820BD7169048}"/>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Rectangle: Rounded Corners 31">
            <a:extLst>
              <a:ext uri="{FF2B5EF4-FFF2-40B4-BE49-F238E27FC236}">
                <a16:creationId xmlns:a16="http://schemas.microsoft.com/office/drawing/2014/main" id="{F483D38B-2989-4EF4-AD68-CB25F269C9EE}"/>
              </a:ext>
            </a:extLst>
          </p:cNvPr>
          <p:cNvSpPr/>
          <p:nvPr/>
        </p:nvSpPr>
        <p:spPr>
          <a:xfrm>
            <a:off x="10844425" y="1921807"/>
            <a:ext cx="954442"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خامساً</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1296EF73-F37B-4B73-9657-0B6085E34D82}"/>
              </a:ext>
            </a:extLst>
          </p:cNvPr>
          <p:cNvSpPr/>
          <p:nvPr/>
        </p:nvSpPr>
        <p:spPr>
          <a:xfrm>
            <a:off x="1347575" y="1921808"/>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a:effectLst/>
                <a:latin typeface="Calibri" panose="020F0502020204030204" pitchFamily="34" charset="0"/>
                <a:ea typeface="Times New Roman" panose="02020603050405020304" pitchFamily="18" charset="0"/>
                <a:cs typeface="Times New Roman" panose="02020603050405020304" pitchFamily="18" charset="0"/>
              </a:rPr>
              <a:t>تحليل أداء الموقع الإلكتروني</a:t>
            </a:r>
            <a:endParaRPr lang="en-US" sz="20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0DBEC011-694D-2FF4-F0CF-858B38A62FF1}"/>
              </a:ext>
            </a:extLst>
          </p:cNvPr>
          <p:cNvSpPr txBox="1"/>
          <p:nvPr/>
        </p:nvSpPr>
        <p:spPr>
          <a:xfrm>
            <a:off x="4178595" y="2573717"/>
            <a:ext cx="7538483" cy="3684983"/>
          </a:xfrm>
          <a:prstGeom prst="rect">
            <a:avLst/>
          </a:prstGeom>
          <a:noFill/>
        </p:spPr>
        <p:txBody>
          <a:bodyPr wrap="square">
            <a:spAutoFit/>
          </a:bodyPr>
          <a:lstStyle/>
          <a:p>
            <a:pPr marL="0" marR="0" algn="r" rtl="1">
              <a:lnSpc>
                <a:spcPct val="150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افهم جمهورك من خلال بيانات موقعك</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حلّل الصفحات</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المقالات، الصفحات التعريفية، صفحات الهبوط و</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CTAs.</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حدّد الأكثر تأثيرًا</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الزيارات، وقت البقاء، النقرات والتحويلات</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تابع</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KPIs:</a:t>
            </a:r>
            <a:b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b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CTR</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النقر على</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CTA |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Average Time on Page</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اهتمام الزائر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Conversion Rate</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تنفيذ الإجراء</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الأداة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Google Analytics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ومنصات تحليل المحتوى</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descr="How Do Website Analytics Benefit Your Business?">
            <a:extLst>
              <a:ext uri="{FF2B5EF4-FFF2-40B4-BE49-F238E27FC236}">
                <a16:creationId xmlns:a16="http://schemas.microsoft.com/office/drawing/2014/main" id="{0D22A552-A161-D597-430F-D369E38EADAA}"/>
              </a:ext>
            </a:extLst>
          </p:cNvPr>
          <p:cNvPicPr>
            <a:picLocks noChangeAspect="1"/>
          </p:cNvPicPr>
          <p:nvPr/>
        </p:nvPicPr>
        <p:blipFill>
          <a:blip r:embed="rId4"/>
          <a:stretch>
            <a:fillRect/>
          </a:stretch>
        </p:blipFill>
        <p:spPr>
          <a:xfrm>
            <a:off x="793897" y="2732567"/>
            <a:ext cx="4054549" cy="31440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0037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2C131-A0FC-780C-DC18-FFF761E628F0}"/>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E6EE0DB0-1A90-25A1-A246-ECC428037AB9}"/>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FF77864C-85F1-6CFB-0852-0C168061EEF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6A2B66AC-4BA8-1AB1-A9D3-BC0BBF8E03A7}"/>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08F02810-1509-0DE4-5334-7FC543628C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C306BC06-023F-592A-2112-3EC34A2DAF94}"/>
              </a:ext>
            </a:extLst>
          </p:cNvPr>
          <p:cNvSpPr txBox="1"/>
          <p:nvPr/>
        </p:nvSpPr>
        <p:spPr>
          <a:xfrm>
            <a:off x="3861808" y="888276"/>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64AB26F8-9B8B-9523-4277-EC2E56DDD00F}"/>
              </a:ext>
            </a:extLst>
          </p:cNvPr>
          <p:cNvSpPr txBox="1"/>
          <p:nvPr/>
        </p:nvSpPr>
        <p:spPr>
          <a:xfrm>
            <a:off x="4089294" y="167524"/>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7EB13F0A-9B0A-C1F6-E229-A799EFFBB913}"/>
              </a:ext>
            </a:extLst>
          </p:cNvPr>
          <p:cNvSpPr/>
          <p:nvPr/>
        </p:nvSpPr>
        <p:spPr>
          <a:xfrm>
            <a:off x="1347575" y="1921808"/>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a:effectLst/>
                <a:latin typeface="Calibri" panose="020F0502020204030204" pitchFamily="34" charset="0"/>
                <a:ea typeface="Times New Roman" panose="02020603050405020304" pitchFamily="18" charset="0"/>
                <a:cs typeface="Times New Roman" panose="02020603050405020304" pitchFamily="18" charset="0"/>
              </a:rPr>
              <a:t>تحليل أداء الموقع الإلكتروني</a:t>
            </a:r>
            <a:endParaRPr lang="en-US" sz="20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C66B1127-8905-AEED-C2EA-FB88E7FD63DA}"/>
              </a:ext>
            </a:extLst>
          </p:cNvPr>
          <p:cNvSpPr txBox="1"/>
          <p:nvPr/>
        </p:nvSpPr>
        <p:spPr>
          <a:xfrm>
            <a:off x="4827181" y="2750107"/>
            <a:ext cx="6422066" cy="3679020"/>
          </a:xfrm>
          <a:prstGeom prst="rect">
            <a:avLst/>
          </a:prstGeom>
          <a:noFill/>
        </p:spPr>
        <p:txBody>
          <a:bodyPr wrap="square">
            <a:spAutoFit/>
          </a:bodyPr>
          <a:lstStyle/>
          <a:p>
            <a:pPr marL="0" marR="0" algn="r" rtl="1">
              <a:lnSpc>
                <a:spcPct val="150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من التحليل إلى محتوى جديد</a:t>
            </a:r>
            <a:r>
              <a:rPr lang="ar-EG" sz="2000" kern="100" dirty="0">
                <a:solidFill>
                  <a:srgbClr val="002060"/>
                </a:solidFill>
                <a:latin typeface="Calibri" panose="020F0502020204030204" pitchFamily="34" charset="0"/>
                <a:ea typeface="Times New Roman" panose="02020603050405020304" pitchFamily="18" charset="0"/>
                <a:cs typeface="Arial" panose="020B0604020202020204" pitchFamily="34" charset="0"/>
              </a:rPr>
              <a:t> (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استخدم النتائج لتطوير استراتيجيتك</a:t>
            </a:r>
            <a:r>
              <a:rPr lang="ar-EG"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محتوى ناجح</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أعد نشره → حوّله لفيديو/بودكاست/عرض → طوّره لمحتوى أكثر تخصصًا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صفحات ضعيفة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حسّن المحتوى + سهّل الوصول إليها</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Wingdings" panose="05000000000000000000" pitchFamily="2" charset="2"/>
              <a:buChar char="q"/>
              <a:tabLst>
                <a:tab pos="457200" algn="l"/>
              </a:tabLst>
            </a:pP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Navigation Menu:</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أبرز الصفحات عالية الأداء والمحتوى الجديد</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Wingdings" panose="05000000000000000000" pitchFamily="2" charset="2"/>
              <a:buChar char="q"/>
              <a:tabLst>
                <a:tab pos="457200" algn="l"/>
              </a:tabLst>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النتيجة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اكتشف اهتمامات الجمهور ووجّه جهودك التسويقية إلى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الشرائح الأكثر ارتباطًا بمنتجك أو خدمتك</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p>
        </p:txBody>
      </p:sp>
      <p:pic>
        <p:nvPicPr>
          <p:cNvPr id="9" name="Picture 8" descr="A Guide to Check &amp; Analyze Your Website Traffic | Travelpayouts">
            <a:extLst>
              <a:ext uri="{FF2B5EF4-FFF2-40B4-BE49-F238E27FC236}">
                <a16:creationId xmlns:a16="http://schemas.microsoft.com/office/drawing/2014/main" id="{CECB5124-7D22-41D5-D42A-DA0E2D8D9036}"/>
              </a:ext>
            </a:extLst>
          </p:cNvPr>
          <p:cNvPicPr>
            <a:picLocks noChangeAspect="1"/>
          </p:cNvPicPr>
          <p:nvPr/>
        </p:nvPicPr>
        <p:blipFill>
          <a:blip r:embed="rId4"/>
          <a:stretch>
            <a:fillRect/>
          </a:stretch>
        </p:blipFill>
        <p:spPr>
          <a:xfrm>
            <a:off x="323628" y="2924133"/>
            <a:ext cx="4503553" cy="26935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01794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59590-A3AD-B7F7-C942-9E919723D8BA}"/>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89C1B6F1-AB7D-240F-45FB-69F53156B711}"/>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006B06AA-DE92-B355-A4E4-95B0B764E50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BB204EAB-44A3-1655-D50D-7FDC2B64F412}"/>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75B496F5-9D27-E37A-F081-CB7CBC0E2E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33721491-8240-74AE-D02B-44ECEF3F7C60}"/>
              </a:ext>
            </a:extLst>
          </p:cNvPr>
          <p:cNvSpPr txBox="1"/>
          <p:nvPr/>
        </p:nvSpPr>
        <p:spPr>
          <a:xfrm>
            <a:off x="3630199" y="957156"/>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AD49541F-558E-F62A-D266-001E9BE87B55}"/>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Rectangle: Rounded Corners 31">
            <a:extLst>
              <a:ext uri="{FF2B5EF4-FFF2-40B4-BE49-F238E27FC236}">
                <a16:creationId xmlns:a16="http://schemas.microsoft.com/office/drawing/2014/main" id="{CE7CF6F2-FD93-3679-370E-610BBD83ACEA}"/>
              </a:ext>
            </a:extLst>
          </p:cNvPr>
          <p:cNvSpPr/>
          <p:nvPr/>
        </p:nvSpPr>
        <p:spPr>
          <a:xfrm>
            <a:off x="11089023" y="1849871"/>
            <a:ext cx="893870"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سادساً</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0E2FFDC-A686-30CC-70CE-A12837C139D2}"/>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a:effectLst/>
                <a:latin typeface="Calibri" panose="020F0502020204030204" pitchFamily="34" charset="0"/>
                <a:ea typeface="Times New Roman" panose="02020603050405020304" pitchFamily="18" charset="0"/>
                <a:cs typeface="Times New Roman" panose="02020603050405020304" pitchFamily="18" charset="0"/>
              </a:rPr>
              <a:t>تحليل العملاء الحاليين</a:t>
            </a:r>
            <a:endParaRPr lang="en-US" sz="20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07DCC083-2E59-5453-EE6E-010588B98D58}"/>
              </a:ext>
            </a:extLst>
          </p:cNvPr>
          <p:cNvSpPr txBox="1"/>
          <p:nvPr/>
        </p:nvSpPr>
        <p:spPr>
          <a:xfrm>
            <a:off x="1312775" y="2531849"/>
            <a:ext cx="9959580" cy="4093428"/>
          </a:xfrm>
          <a:prstGeom prst="rect">
            <a:avLst/>
          </a:prstGeom>
          <a:noFill/>
        </p:spPr>
        <p:txBody>
          <a:bodyPr wrap="square">
            <a:spAutoFit/>
          </a:bodyPr>
          <a:lstStyle/>
          <a:p>
            <a:pPr marL="0" marR="0" algn="r" rtl="1">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عملاؤك الحاليون مصدر مباشر لفهم الجمهور المهتم بعلامتك التجارية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spcAft>
                <a:spcPts val="800"/>
              </a:spcAft>
              <a:buNone/>
            </a:pPr>
            <a:r>
              <a:rPr lang="ar-EG" sz="2000" b="1" kern="0" dirty="0">
                <a:solidFill>
                  <a:srgbClr val="002060"/>
                </a:solidFill>
                <a:effectLst/>
                <a:latin typeface="Times New Roman" panose="02020603050405020304" pitchFamily="18" charset="0"/>
                <a:ea typeface="Times New Roman" panose="02020603050405020304" pitchFamily="18" charset="0"/>
                <a:cs typeface="+mj-cs"/>
              </a:rPr>
              <a:t>1.</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حلّل الأنماط المشتركة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spcAft>
                <a:spcPts val="800"/>
              </a:spcAft>
              <a:buSzPts val="1000"/>
              <a:buFont typeface="Wingdings" panose="05000000000000000000" pitchFamily="2" charset="2"/>
              <a:buChar char="q"/>
              <a:tabLst>
                <a:tab pos="457200" algn="l"/>
              </a:tabLst>
            </a:pPr>
            <a:r>
              <a:rPr lang="ar-SA" sz="2000" kern="0" dirty="0">
                <a:solidFill>
                  <a:srgbClr val="002060"/>
                </a:solidFill>
                <a:cs typeface="Times New Roman" panose="02020603050405020304" pitchFamily="18" charset="0"/>
              </a:rPr>
              <a:t>العمر وا</a:t>
            </a:r>
            <a:r>
              <a:rPr lang="ar-EG" sz="2000" kern="0" dirty="0">
                <a:solidFill>
                  <a:srgbClr val="002060"/>
                </a:solidFill>
                <a:cs typeface="Times New Roman" panose="02020603050405020304" pitchFamily="18" charset="0"/>
              </a:rPr>
              <a:t>لنوع</a:t>
            </a:r>
            <a:r>
              <a:rPr lang="ar-SA" sz="2000" kern="0" dirty="0">
                <a:solidFill>
                  <a:srgbClr val="002060"/>
                </a:solidFill>
                <a:cs typeface="Times New Roman" panose="02020603050405020304" pitchFamily="18" charset="0"/>
              </a:rPr>
              <a:t> والمهنة</a:t>
            </a:r>
            <a:r>
              <a:rPr lang="en-US" sz="2000" kern="0" dirty="0">
                <a:solidFill>
                  <a:srgbClr val="002060"/>
                </a:solidFill>
                <a:cs typeface="Times New Roman" panose="02020603050405020304" pitchFamily="18" charset="0"/>
              </a:rPr>
              <a:t>.</a:t>
            </a:r>
          </a:p>
          <a:p>
            <a:pPr marL="342900" marR="0" lvl="0" indent="-342900" algn="r" rtl="1">
              <a:spcAft>
                <a:spcPts val="800"/>
              </a:spcAft>
              <a:buSzPts val="1000"/>
              <a:buFont typeface="Wingdings" panose="05000000000000000000" pitchFamily="2" charset="2"/>
              <a:buChar char="q"/>
              <a:tabLst>
                <a:tab pos="457200" algn="l"/>
              </a:tabLst>
            </a:pPr>
            <a:r>
              <a:rPr lang="ar-SA" sz="2000" kern="0" dirty="0">
                <a:solidFill>
                  <a:srgbClr val="002060"/>
                </a:solidFill>
                <a:cs typeface="Times New Roman" panose="02020603050405020304" pitchFamily="18" charset="0"/>
              </a:rPr>
              <a:t>مجالات العمل</a:t>
            </a:r>
            <a:r>
              <a:rPr lang="en-US" sz="2000" kern="0" dirty="0">
                <a:solidFill>
                  <a:srgbClr val="002060"/>
                </a:solidFill>
                <a:cs typeface="Times New Roman" panose="02020603050405020304" pitchFamily="18" charset="0"/>
              </a:rPr>
              <a:t>.</a:t>
            </a:r>
          </a:p>
          <a:p>
            <a:pPr marL="342900" marR="0" lvl="0" indent="-342900" algn="r" rtl="1">
              <a:spcAft>
                <a:spcPts val="800"/>
              </a:spcAft>
              <a:buSzPts val="1000"/>
              <a:buFont typeface="Wingdings" panose="05000000000000000000" pitchFamily="2" charset="2"/>
              <a:buChar char="q"/>
              <a:tabLst>
                <a:tab pos="457200" algn="l"/>
              </a:tabLst>
            </a:pPr>
            <a:r>
              <a:rPr lang="ar-SA" sz="2000" kern="0" dirty="0">
                <a:solidFill>
                  <a:srgbClr val="002060"/>
                </a:solidFill>
                <a:cs typeface="Times New Roman" panose="02020603050405020304" pitchFamily="18" charset="0"/>
              </a:rPr>
              <a:t>سلوك الشراء وسرعة اتخاذ القرار</a:t>
            </a:r>
            <a:r>
              <a:rPr lang="en-US" sz="2000" kern="0" dirty="0">
                <a:solidFill>
                  <a:srgbClr val="002060"/>
                </a:solidFill>
                <a:cs typeface="Times New Roman" panose="02020603050405020304" pitchFamily="18" charset="0"/>
              </a:rPr>
              <a:t>.</a:t>
            </a:r>
          </a:p>
          <a:p>
            <a:pPr marL="342900" marR="0" lvl="0" indent="-342900" algn="r" rtl="1">
              <a:spcAft>
                <a:spcPts val="800"/>
              </a:spcAft>
              <a:buSzPts val="1000"/>
              <a:buFont typeface="Wingdings" panose="05000000000000000000" pitchFamily="2" charset="2"/>
              <a:buChar char="q"/>
              <a:tabLst>
                <a:tab pos="457200" algn="l"/>
              </a:tabLst>
            </a:pPr>
            <a:r>
              <a:rPr lang="ar-SA" sz="2000" kern="0" dirty="0">
                <a:solidFill>
                  <a:srgbClr val="002060"/>
                </a:solidFill>
                <a:cs typeface="Times New Roman" panose="02020603050405020304" pitchFamily="18" charset="0"/>
              </a:rPr>
              <a:t>الاهتمامات والقيم والدوافع</a:t>
            </a:r>
            <a:r>
              <a:rPr lang="en-US" sz="2000" kern="0" dirty="0">
                <a:solidFill>
                  <a:srgbClr val="002060"/>
                </a:solidFill>
                <a:cs typeface="Times New Roman" panose="02020603050405020304" pitchFamily="18" charset="0"/>
              </a:rPr>
              <a:t>.</a:t>
            </a:r>
          </a:p>
          <a:p>
            <a:pPr marL="0" marR="0" algn="r" rtl="1">
              <a:spcAft>
                <a:spcPts val="800"/>
              </a:spcAft>
              <a:buNone/>
            </a:pPr>
            <a:r>
              <a:rPr lang="ar-EG" sz="2000" b="1" kern="0" dirty="0">
                <a:solidFill>
                  <a:srgbClr val="002060"/>
                </a:solidFill>
                <a:effectLst/>
                <a:latin typeface="Times New Roman" panose="02020603050405020304" pitchFamily="18" charset="0"/>
                <a:ea typeface="Times New Roman" panose="02020603050405020304" pitchFamily="18" charset="0"/>
                <a:cs typeface="+mj-cs"/>
              </a:rPr>
              <a:t>2</a:t>
            </a:r>
            <a:r>
              <a:rPr lang="ar-EG"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أجرِ مقابلات فردية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البيانات توضح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ماذا يفعل العميل</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المقابلات تكشف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لماذا يتصرف بهذه الطريقة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ar-EG"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p>
            <a:pPr marL="342900" indent="-342900" algn="r" rtl="1">
              <a:buFont typeface="Wingdings" panose="05000000000000000000" pitchFamily="2" charset="2"/>
              <a:buChar char="q"/>
            </a:pPr>
            <a:r>
              <a:rPr lang="ar-SA" sz="2000" kern="0" dirty="0">
                <a:solidFill>
                  <a:srgbClr val="002060"/>
                </a:solidFill>
                <a:effectLst/>
                <a:ea typeface="Times New Roman" panose="02020603050405020304" pitchFamily="18" charset="0"/>
                <a:cs typeface="Times New Roman" panose="02020603050405020304" pitchFamily="18" charset="0"/>
              </a:rPr>
              <a:t>تعرّف على دوافعه، مشاعره وتجربته مع المنتج</a:t>
            </a:r>
            <a:endParaRPr lang="en-US" sz="2000" dirty="0">
              <a:solidFill>
                <a:srgbClr val="002060"/>
              </a:solidFill>
            </a:endParaRPr>
          </a:p>
        </p:txBody>
      </p:sp>
      <p:pic>
        <p:nvPicPr>
          <p:cNvPr id="7" name="Picture 6" descr="The Business Benefits of Customer Analysis - Spencer Savings Bank: Personal and Business Banking in NJ">
            <a:extLst>
              <a:ext uri="{FF2B5EF4-FFF2-40B4-BE49-F238E27FC236}">
                <a16:creationId xmlns:a16="http://schemas.microsoft.com/office/drawing/2014/main" id="{34360E6F-A04E-5AA4-DBB3-E9ED7E59A6BC}"/>
              </a:ext>
            </a:extLst>
          </p:cNvPr>
          <p:cNvPicPr>
            <a:picLocks noChangeAspect="1"/>
          </p:cNvPicPr>
          <p:nvPr/>
        </p:nvPicPr>
        <p:blipFill>
          <a:blip r:embed="rId4"/>
          <a:stretch>
            <a:fillRect/>
          </a:stretch>
        </p:blipFill>
        <p:spPr>
          <a:xfrm>
            <a:off x="549128" y="3034624"/>
            <a:ext cx="4894742" cy="3147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88956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5F8B7-9AB0-6E3C-CE3C-8C33152CDBAD}"/>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29779C98-365B-7DA7-1575-7994875A4D33}"/>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2D7744E0-859B-6DF1-C336-EFF4E41BB7BC}"/>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0D996474-8F1B-AF5E-3ED4-8613A640FC4A}"/>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8BE0B8D6-1BB7-103B-B0F6-F5D3CA8234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55ECA18A-E010-626F-564A-5C78674D8F91}"/>
              </a:ext>
            </a:extLst>
          </p:cNvPr>
          <p:cNvSpPr txBox="1"/>
          <p:nvPr/>
        </p:nvSpPr>
        <p:spPr>
          <a:xfrm>
            <a:off x="4089294" y="932424"/>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BCF6EC34-BDD0-348E-D030-1837AE6A72ED}"/>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EF95DFC3-D666-29FB-B488-E0F55C0E29B1}"/>
              </a:ext>
            </a:extLst>
          </p:cNvPr>
          <p:cNvSpPr/>
          <p:nvPr/>
        </p:nvSpPr>
        <p:spPr>
          <a:xfrm>
            <a:off x="1685090" y="182166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a:effectLst/>
                <a:latin typeface="Calibri" panose="020F0502020204030204" pitchFamily="34" charset="0"/>
                <a:ea typeface="Times New Roman" panose="02020603050405020304" pitchFamily="18" charset="0"/>
                <a:cs typeface="Times New Roman" panose="02020603050405020304" pitchFamily="18" charset="0"/>
              </a:rPr>
              <a:t>تحليل العملاء الحاليين</a:t>
            </a:r>
            <a:endParaRPr lang="en-US" sz="20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8C0DCA0D-02A7-8783-4245-BB60D638771F}"/>
              </a:ext>
            </a:extLst>
          </p:cNvPr>
          <p:cNvSpPr txBox="1"/>
          <p:nvPr/>
        </p:nvSpPr>
        <p:spPr>
          <a:xfrm>
            <a:off x="1853542" y="2770593"/>
            <a:ext cx="9214951" cy="3511026"/>
          </a:xfrm>
          <a:prstGeom prst="rect">
            <a:avLst/>
          </a:prstGeom>
          <a:noFill/>
        </p:spPr>
        <p:txBody>
          <a:bodyPr wrap="square">
            <a:spAutoFit/>
          </a:bodyPr>
          <a:lstStyle/>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كيف تُجري مقابلة فعّالة؟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للحصول على معلومات حقيقية ومفيدة</a:t>
            </a:r>
            <a:r>
              <a:rPr lang="ar-EG"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مع العملاء</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en-US" sz="2000" kern="0" dirty="0">
                <a:solidFill>
                  <a:srgbClr val="002060"/>
                </a:solidFill>
                <a:effectLst/>
                <a:latin typeface="Segoe UI Emoji" panose="020B0502040204020203" pitchFamily="34" charset="0"/>
                <a:ea typeface="Times New Roman" panose="02020603050405020304" pitchFamily="18" charset="0"/>
                <a:cs typeface="Segoe UI Emoji" panose="020B0502040204020203"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حدد الهدف</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الولاء؟ تجربة الاستخدام؟ المشكلات؟</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en-US" sz="2000" kern="0" dirty="0">
                <a:solidFill>
                  <a:srgbClr val="002060"/>
                </a:solidFill>
                <a:effectLst/>
                <a:latin typeface="Segoe UI Emoji" panose="020B0502040204020203" pitchFamily="34" charset="0"/>
                <a:ea typeface="Times New Roman" panose="02020603050405020304" pitchFamily="18" charset="0"/>
                <a:cs typeface="Segoe UI Emoji" panose="020B0502040204020203"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استخدم أسئلة مفتوحة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احكِ لي عن تجربتك مع منتجنا</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en-US" sz="2000" kern="0" dirty="0">
                <a:solidFill>
                  <a:srgbClr val="002060"/>
                </a:solidFill>
                <a:effectLst/>
                <a:latin typeface="Segoe UI Emoji" panose="020B0502040204020203" pitchFamily="34" charset="0"/>
                <a:ea typeface="Times New Roman" panose="02020603050405020304" pitchFamily="18" charset="0"/>
                <a:cs typeface="Segoe UI Emoji" panose="020B0502040204020203"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تقبّل النقد</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الإجابات السلبية تكشف فرص التحسين</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en-US" sz="2000" kern="0" dirty="0">
                <a:solidFill>
                  <a:srgbClr val="002060"/>
                </a:solidFill>
                <a:effectLst/>
                <a:latin typeface="Segoe UI Emoji" panose="020B0502040204020203" pitchFamily="34" charset="0"/>
                <a:ea typeface="Times New Roman" panose="02020603050405020304" pitchFamily="18" charset="0"/>
                <a:cs typeface="Segoe UI Emoji" panose="020B0502040204020203"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اختم بسؤال مفتوح</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هل هناك شيء كنت تتمنى أن أسألك عنه؟</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النتيجة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b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b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فهم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دوافع واحتياجات العملاء</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تحديد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الجمهور المستهدف المثالي</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تطوير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رسائل تسويقية أكثر ملاءمة</a:t>
            </a:r>
            <a:r>
              <a:rPr lang="en-US" sz="12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descr="Customer Behaviour Analysis: A guide for Entrepreneurs | WordPress ERP">
            <a:extLst>
              <a:ext uri="{FF2B5EF4-FFF2-40B4-BE49-F238E27FC236}">
                <a16:creationId xmlns:a16="http://schemas.microsoft.com/office/drawing/2014/main" id="{AA20E5BA-FBEF-4F7F-2576-00D30A53291C}"/>
              </a:ext>
            </a:extLst>
          </p:cNvPr>
          <p:cNvPicPr>
            <a:picLocks noChangeAspect="1"/>
          </p:cNvPicPr>
          <p:nvPr/>
        </p:nvPicPr>
        <p:blipFill>
          <a:blip r:embed="rId4"/>
          <a:stretch>
            <a:fillRect/>
          </a:stretch>
        </p:blipFill>
        <p:spPr>
          <a:xfrm>
            <a:off x="589442" y="2639127"/>
            <a:ext cx="4173944" cy="28003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16439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4D4F7-DF34-D8E9-D1D4-81EC3AEC1607}"/>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7C13AEC8-AE7A-5354-53B2-4608190126F8}"/>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B93BA2A4-973A-648F-4C04-C310C208467E}"/>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C6F173D8-DDD8-04B7-BDAC-4D22084CD817}"/>
              </a:ext>
            </a:extLst>
          </p:cNvPr>
          <p:cNvSpPr/>
          <p:nvPr/>
        </p:nvSpPr>
        <p:spPr>
          <a:xfrm>
            <a:off x="2232420" y="675484"/>
            <a:ext cx="9959580" cy="790857"/>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7C2AE308-A8DA-437C-F34E-21F5A67E6A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8CCB9C70-2B9D-B012-574E-26ECED1F2D20}"/>
              </a:ext>
            </a:extLst>
          </p:cNvPr>
          <p:cNvSpPr txBox="1"/>
          <p:nvPr/>
        </p:nvSpPr>
        <p:spPr>
          <a:xfrm>
            <a:off x="3763925" y="767583"/>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3C2E8B4-B821-877B-038B-2566F67AA29F}"/>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5EE61936-CC56-D9C9-9C33-8233FD81F8DC}"/>
              </a:ext>
            </a:extLst>
          </p:cNvPr>
          <p:cNvSpPr/>
          <p:nvPr/>
        </p:nvSpPr>
        <p:spPr>
          <a:xfrm>
            <a:off x="1794661" y="1510935"/>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100" dirty="0">
                <a:effectLst/>
                <a:latin typeface="Calibri" panose="020F0502020204030204" pitchFamily="34" charset="0"/>
                <a:ea typeface="Calibri" panose="020F0502020204030204" pitchFamily="34" charset="0"/>
                <a:cs typeface="Arial" panose="020B0604020202020204" pitchFamily="34" charset="0"/>
              </a:rPr>
              <a:t>تنفيذ استطلاعات الرأي</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FF1FC8BC-76E2-7905-DE45-F8410BF06012}"/>
              </a:ext>
            </a:extLst>
          </p:cNvPr>
          <p:cNvSpPr txBox="1"/>
          <p:nvPr/>
        </p:nvSpPr>
        <p:spPr>
          <a:xfrm>
            <a:off x="3763925" y="2170979"/>
            <a:ext cx="8307572" cy="4532651"/>
          </a:xfrm>
          <a:prstGeom prst="rect">
            <a:avLst/>
          </a:prstGeom>
          <a:noFill/>
        </p:spPr>
        <p:txBody>
          <a:bodyPr wrap="square">
            <a:spAutoFit/>
          </a:bodyPr>
          <a:lstStyle/>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الاستطلاع يجمع آراء عدد كبير من الجمهور بصورة منظمة وقابلة للتحليل</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EG" sz="2000" b="1" kern="0" dirty="0">
                <a:solidFill>
                  <a:srgbClr val="002060"/>
                </a:solidFill>
                <a:effectLst/>
                <a:latin typeface="Times New Roman" panose="02020603050405020304" pitchFamily="18" charset="0"/>
                <a:ea typeface="Times New Roman" panose="02020603050405020304" pitchFamily="18" charset="0"/>
                <a:cs typeface="+mj-cs"/>
              </a:rPr>
              <a:t>1</a:t>
            </a:r>
            <a:r>
              <a:rPr lang="ar-EG"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اختر الأداة والمنصة المناسبة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Google Forms – SurveyMonkey – Crowd signal</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Instagram Stories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أو</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LinkedIn Polls.</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اختر المنصة التي يوجد عليها جمهورك</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البريد الإلكتروني</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 Instagram / LinkedIn</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EG" sz="2000" b="1" kern="0" dirty="0">
                <a:solidFill>
                  <a:srgbClr val="002060"/>
                </a:solidFill>
                <a:effectLst/>
                <a:latin typeface="Times New Roman" panose="02020603050405020304" pitchFamily="18" charset="0"/>
                <a:ea typeface="Times New Roman" panose="02020603050405020304" pitchFamily="18" charset="0"/>
                <a:cs typeface="+mj-cs"/>
              </a:rPr>
              <a:t>2.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حدد هدف الاستطلاع</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العمر وعادات الاستخدام</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المحتوى المفضل</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مستوى التفاعل مع العلامة التجارية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الاحتياجات غير المُلبّاة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10CAC473-E643-B55E-D140-9655DA40669F}"/>
              </a:ext>
            </a:extLst>
          </p:cNvPr>
          <p:cNvSpPr txBox="1"/>
          <p:nvPr/>
        </p:nvSpPr>
        <p:spPr>
          <a:xfrm>
            <a:off x="-3398635" y="2725462"/>
            <a:ext cx="7272670" cy="2249975"/>
          </a:xfrm>
          <a:prstGeom prst="rect">
            <a:avLst/>
          </a:prstGeom>
          <a:noFill/>
        </p:spPr>
        <p:txBody>
          <a:bodyPr wrap="square">
            <a:spAutoFit/>
          </a:bodyPr>
          <a:lstStyle/>
          <a:p>
            <a:pPr marL="342900" marR="0" lvl="0" indent="-342900" algn="r" defTabSz="914400" rtl="1" eaLnBrk="1" fontAlgn="auto" latinLnBrk="0" hangingPunct="1">
              <a:lnSpc>
                <a:spcPct val="115000"/>
              </a:lnSpc>
              <a:spcBef>
                <a:spcPts val="0"/>
              </a:spcBef>
              <a:spcAft>
                <a:spcPts val="800"/>
              </a:spcAft>
              <a:buClrTx/>
              <a:buSzPts val="1000"/>
              <a:buFont typeface="Symbol" panose="05050102010706020507" pitchFamily="18" charset="2"/>
              <a:buChar char=""/>
              <a:tabLst>
                <a:tab pos="457200" algn="l"/>
              </a:tabLst>
              <a:defRPr/>
            </a:pP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r" defTabSz="914400" rtl="1" eaLnBrk="1" fontAlgn="auto" latinLnBrk="0" hangingPunct="1">
              <a:lnSpc>
                <a:spcPct val="115000"/>
              </a:lnSpc>
              <a:spcBef>
                <a:spcPts val="0"/>
              </a:spcBef>
              <a:spcAft>
                <a:spcPts val="800"/>
              </a:spcAft>
              <a:buClrTx/>
              <a:buSzTx/>
              <a:buFontTx/>
              <a:buNone/>
              <a:tabLst/>
              <a:defRPr/>
            </a:pPr>
            <a:r>
              <a:rPr kumimoji="0" lang="ar-EG" sz="2000" b="1"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rPr>
              <a:t>3.</a:t>
            </a:r>
            <a:r>
              <a:rPr kumimoji="0" lang="ar-SA" sz="2000" b="1"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صمّم الأسئلة</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Pts val="1000"/>
              <a:buFont typeface="Wingdings" panose="05000000000000000000" pitchFamily="2" charset="2"/>
              <a:buChar char="q"/>
              <a:tabLst>
                <a:tab pos="457200" algn="l"/>
              </a:tabLst>
              <a:defRPr/>
            </a:pP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واضحة ومباشرة ومرتبطة بالهدف</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Pts val="1000"/>
              <a:buFont typeface="Wingdings" panose="05000000000000000000" pitchFamily="2" charset="2"/>
              <a:buChar char="q"/>
              <a:tabLst>
                <a:tab pos="457200" algn="l"/>
              </a:tabLst>
              <a:defRPr/>
            </a:pPr>
            <a:r>
              <a:rPr kumimoji="0" lang="ar-SA" sz="2000" b="1"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مغلقة</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بيانات قابلة للقياس</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Pts val="1000"/>
              <a:buFont typeface="Wingdings" panose="05000000000000000000" pitchFamily="2" charset="2"/>
              <a:buChar char="q"/>
              <a:tabLst>
                <a:tab pos="457200" algn="l"/>
              </a:tabLst>
              <a:defRPr/>
            </a:pPr>
            <a:r>
              <a:rPr kumimoji="0" lang="ar-SA" sz="2000" b="1"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مفتوحة</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2000" b="0" i="0" u="none" strike="noStrike" kern="0" cap="none" spc="0" normalizeH="0" baseline="0" noProof="0" dirty="0">
                <a:ln>
                  <a:noFill/>
                </a:ln>
                <a:solidFill>
                  <a:srgbClr val="002060"/>
                </a:solidFill>
                <a:effectLst/>
                <a:uLnTx/>
                <a:uFillTx/>
                <a:latin typeface="Calibri" panose="020F0502020204030204" pitchFamily="34" charset="0"/>
                <a:ea typeface="Times New Roman" panose="02020603050405020304" pitchFamily="18" charset="0"/>
                <a:cs typeface="Times New Roman" panose="02020603050405020304" pitchFamily="18" charset="0"/>
              </a:rPr>
              <a:t>تفسيرات وإجابات تفصيلية</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85DFC2D7-0C20-D742-9D99-7979205FD7AF}"/>
              </a:ext>
            </a:extLst>
          </p:cNvPr>
          <p:cNvSpPr/>
          <p:nvPr/>
        </p:nvSpPr>
        <p:spPr>
          <a:xfrm>
            <a:off x="11153871" y="1547529"/>
            <a:ext cx="893870"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سابعاً</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17258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A573D-18DE-85E4-6CB7-A6E5758CD43D}"/>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9A383D33-5B8B-39C0-2520-25477CCD744F}"/>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5BE6D5B3-6CF3-8040-3E33-EA2783D99978}"/>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CAE9F5AA-DD3E-BB0D-B98B-25AE366FFA2A}"/>
              </a:ext>
            </a:extLst>
          </p:cNvPr>
          <p:cNvSpPr/>
          <p:nvPr/>
        </p:nvSpPr>
        <p:spPr>
          <a:xfrm>
            <a:off x="2232420" y="675484"/>
            <a:ext cx="9959580" cy="790857"/>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F53EBF59-F27E-F5F0-1049-6A247A1F1B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4C951ED2-F258-EFC8-1914-7A37D3958D02}"/>
              </a:ext>
            </a:extLst>
          </p:cNvPr>
          <p:cNvSpPr txBox="1"/>
          <p:nvPr/>
        </p:nvSpPr>
        <p:spPr>
          <a:xfrm>
            <a:off x="3861808" y="822103"/>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5EABCBE2-ED43-42F7-6521-03CF7E407EF2}"/>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68A88CA9-9FD6-AF1E-7D18-8E3D082D22D5}"/>
              </a:ext>
            </a:extLst>
          </p:cNvPr>
          <p:cNvSpPr/>
          <p:nvPr/>
        </p:nvSpPr>
        <p:spPr>
          <a:xfrm>
            <a:off x="1794661" y="1510935"/>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100" dirty="0">
                <a:effectLst/>
                <a:latin typeface="Calibri" panose="020F0502020204030204" pitchFamily="34" charset="0"/>
                <a:ea typeface="Calibri" panose="020F0502020204030204" pitchFamily="34" charset="0"/>
                <a:cs typeface="Arial" panose="020B0604020202020204" pitchFamily="34" charset="0"/>
              </a:rPr>
              <a:t>تنفيذ استطلاعات الرأي</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E3DFBD5E-C586-5386-4763-FC3DF577C4DF}"/>
              </a:ext>
            </a:extLst>
          </p:cNvPr>
          <p:cNvSpPr txBox="1"/>
          <p:nvPr/>
        </p:nvSpPr>
        <p:spPr>
          <a:xfrm>
            <a:off x="1648048" y="2283077"/>
            <a:ext cx="10090296" cy="3990708"/>
          </a:xfrm>
          <a:prstGeom prst="rect">
            <a:avLst/>
          </a:prstGeom>
          <a:noFill/>
        </p:spPr>
        <p:txBody>
          <a:bodyPr wrap="square">
            <a:spAutoFit/>
          </a:bodyPr>
          <a:lstStyle/>
          <a:p>
            <a:pPr marL="0" marR="0" algn="ct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mj-cs"/>
              </a:rPr>
              <a:t>إدارة وتحليل الاستطلاع</a:t>
            </a:r>
            <a:endParaRPr lang="en-US" sz="2000" kern="100" dirty="0">
              <a:solidFill>
                <a:srgbClr val="002060"/>
              </a:solidFill>
              <a:effectLst/>
              <a:latin typeface="Calibri" panose="020F0502020204030204" pitchFamily="34" charset="0"/>
              <a:ea typeface="Calibri" panose="020F0502020204030204" pitchFamily="34" charset="0"/>
              <a:cs typeface="+mj-cs"/>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mj-cs"/>
              </a:rPr>
              <a:t>4.  حدد فترة المشاركة</a:t>
            </a:r>
            <a:r>
              <a:rPr lang="en-US" sz="2000" b="1" kern="0" dirty="0">
                <a:solidFill>
                  <a:srgbClr val="002060"/>
                </a:solidFill>
                <a:effectLst/>
                <a:latin typeface="Times New Roman" panose="02020603050405020304" pitchFamily="18" charset="0"/>
                <a:ea typeface="Times New Roman" panose="02020603050405020304" pitchFamily="18" charset="0"/>
                <a:cs typeface="+mj-cs"/>
              </a:rPr>
              <a:t>:</a:t>
            </a:r>
            <a:br>
              <a:rPr lang="en-US" sz="2000" kern="0" dirty="0">
                <a:solidFill>
                  <a:srgbClr val="002060"/>
                </a:solidFill>
                <a:effectLst/>
                <a:latin typeface="Times New Roman" panose="02020603050405020304" pitchFamily="18" charset="0"/>
                <a:ea typeface="Times New Roman" panose="02020603050405020304" pitchFamily="18" charset="0"/>
                <a:cs typeface="+mj-cs"/>
              </a:rPr>
            </a:br>
            <a:r>
              <a:rPr lang="ar-SA" sz="2000" kern="0" dirty="0">
                <a:solidFill>
                  <a:srgbClr val="002060"/>
                </a:solidFill>
                <a:effectLst/>
                <a:latin typeface="Calibri" panose="020F0502020204030204" pitchFamily="34" charset="0"/>
                <a:ea typeface="Times New Roman" panose="02020603050405020304" pitchFamily="18" charset="0"/>
                <a:cs typeface="+mj-cs"/>
              </a:rPr>
              <a:t>عادةً </a:t>
            </a:r>
            <a:r>
              <a:rPr lang="ar-SA" sz="2000" b="1" kern="0" dirty="0">
                <a:solidFill>
                  <a:srgbClr val="002060"/>
                </a:solidFill>
                <a:effectLst/>
                <a:latin typeface="Calibri" panose="020F0502020204030204" pitchFamily="34" charset="0"/>
                <a:ea typeface="Times New Roman" panose="02020603050405020304" pitchFamily="18" charset="0"/>
                <a:cs typeface="+mj-cs"/>
              </a:rPr>
              <a:t>أسبوعان – شهر</a:t>
            </a:r>
            <a:r>
              <a:rPr lang="ar-SA" sz="2000" kern="0" dirty="0">
                <a:solidFill>
                  <a:srgbClr val="002060"/>
                </a:solidFill>
                <a:effectLst/>
                <a:latin typeface="Calibri" panose="020F0502020204030204" pitchFamily="34" charset="0"/>
                <a:ea typeface="Times New Roman" panose="02020603050405020304" pitchFamily="18" charset="0"/>
                <a:cs typeface="+mj-cs"/>
              </a:rPr>
              <a:t> للحصول على عدد مناسب من المشاركات</a:t>
            </a:r>
            <a:r>
              <a:rPr lang="en-US" sz="2000" kern="0" dirty="0">
                <a:solidFill>
                  <a:srgbClr val="002060"/>
                </a:solidFill>
                <a:effectLst/>
                <a:latin typeface="Times New Roman" panose="02020603050405020304" pitchFamily="18" charset="0"/>
                <a:ea typeface="Times New Roman" panose="02020603050405020304" pitchFamily="18" charset="0"/>
                <a:cs typeface="+mj-cs"/>
              </a:rPr>
              <a:t>.</a:t>
            </a:r>
            <a:endParaRPr lang="en-US" sz="2000" kern="100" dirty="0">
              <a:solidFill>
                <a:srgbClr val="002060"/>
              </a:solidFill>
              <a:effectLst/>
              <a:latin typeface="Calibri" panose="020F0502020204030204" pitchFamily="34" charset="0"/>
              <a:ea typeface="Calibri" panose="020F0502020204030204" pitchFamily="34" charset="0"/>
              <a:cs typeface="+mj-cs"/>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mj-cs"/>
              </a:rPr>
              <a:t>5. شجّع المشاركة</a:t>
            </a:r>
            <a:r>
              <a:rPr lang="en-US" sz="2000" b="1" kern="0" dirty="0">
                <a:solidFill>
                  <a:srgbClr val="002060"/>
                </a:solidFill>
                <a:effectLst/>
                <a:latin typeface="Times New Roman" panose="02020603050405020304" pitchFamily="18" charset="0"/>
                <a:ea typeface="Times New Roman" panose="02020603050405020304" pitchFamily="18" charset="0"/>
                <a:cs typeface="+mj-cs"/>
              </a:rPr>
              <a:t>:</a:t>
            </a:r>
            <a:br>
              <a:rPr lang="en-US" sz="2000" kern="0" dirty="0">
                <a:solidFill>
                  <a:srgbClr val="002060"/>
                </a:solidFill>
                <a:effectLst/>
                <a:latin typeface="Times New Roman" panose="02020603050405020304" pitchFamily="18" charset="0"/>
                <a:ea typeface="Times New Roman" panose="02020603050405020304" pitchFamily="18" charset="0"/>
                <a:cs typeface="+mj-cs"/>
              </a:rPr>
            </a:br>
            <a:r>
              <a:rPr lang="ar-SA" sz="2000" kern="0" dirty="0">
                <a:solidFill>
                  <a:srgbClr val="002060"/>
                </a:solidFill>
                <a:effectLst/>
                <a:latin typeface="Calibri" panose="020F0502020204030204" pitchFamily="34" charset="0"/>
                <a:ea typeface="Times New Roman" panose="02020603050405020304" pitchFamily="18" charset="0"/>
                <a:cs typeface="+mj-cs"/>
              </a:rPr>
              <a:t>كتاب إلكتروني مجاني • كود خصم • سحب على جائزة رمزية</a:t>
            </a:r>
            <a:r>
              <a:rPr lang="en-US" sz="2000" kern="0" dirty="0">
                <a:solidFill>
                  <a:srgbClr val="002060"/>
                </a:solidFill>
                <a:effectLst/>
                <a:latin typeface="Times New Roman" panose="02020603050405020304" pitchFamily="18" charset="0"/>
                <a:ea typeface="Times New Roman" panose="02020603050405020304" pitchFamily="18" charset="0"/>
                <a:cs typeface="+mj-cs"/>
              </a:rPr>
              <a:t>.</a:t>
            </a:r>
            <a:endParaRPr lang="en-US" sz="2000" kern="100" dirty="0">
              <a:solidFill>
                <a:srgbClr val="002060"/>
              </a:solidFill>
              <a:effectLst/>
              <a:latin typeface="Calibri" panose="020F0502020204030204" pitchFamily="34" charset="0"/>
              <a:ea typeface="Calibri" panose="020F0502020204030204" pitchFamily="34" charset="0"/>
              <a:cs typeface="+mj-cs"/>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mj-cs"/>
              </a:rPr>
              <a:t>6. حلّل النتائج</a:t>
            </a:r>
            <a:r>
              <a:rPr lang="en-US" sz="2000" b="1" kern="0" dirty="0">
                <a:solidFill>
                  <a:srgbClr val="002060"/>
                </a:solidFill>
                <a:effectLst/>
                <a:latin typeface="Times New Roman" panose="02020603050405020304" pitchFamily="18" charset="0"/>
                <a:ea typeface="Times New Roman" panose="02020603050405020304" pitchFamily="18" charset="0"/>
                <a:cs typeface="+mj-cs"/>
              </a:rPr>
              <a:t>:</a:t>
            </a:r>
            <a:br>
              <a:rPr lang="en-US" sz="2000" kern="0" dirty="0">
                <a:solidFill>
                  <a:srgbClr val="002060"/>
                </a:solidFill>
                <a:effectLst/>
                <a:latin typeface="Times New Roman" panose="02020603050405020304" pitchFamily="18" charset="0"/>
                <a:ea typeface="Times New Roman" panose="02020603050405020304" pitchFamily="18" charset="0"/>
                <a:cs typeface="+mj-cs"/>
              </a:rPr>
            </a:br>
            <a:r>
              <a:rPr lang="ar-SA" sz="2000" kern="0" dirty="0">
                <a:solidFill>
                  <a:srgbClr val="002060"/>
                </a:solidFill>
                <a:effectLst/>
                <a:latin typeface="Calibri" panose="020F0502020204030204" pitchFamily="34" charset="0"/>
                <a:ea typeface="Times New Roman" panose="02020603050405020304" pitchFamily="18" charset="0"/>
                <a:cs typeface="+mj-cs"/>
              </a:rPr>
              <a:t>ابحث عن </a:t>
            </a:r>
            <a:r>
              <a:rPr lang="ar-SA" sz="2000" b="1" kern="0" dirty="0">
                <a:solidFill>
                  <a:srgbClr val="002060"/>
                </a:solidFill>
                <a:effectLst/>
                <a:latin typeface="Calibri" panose="020F0502020204030204" pitchFamily="34" charset="0"/>
                <a:ea typeface="Times New Roman" panose="02020603050405020304" pitchFamily="18" charset="0"/>
                <a:cs typeface="+mj-cs"/>
              </a:rPr>
              <a:t>الأنماط المتكررة والمشتركة</a:t>
            </a:r>
            <a:r>
              <a:rPr lang="ar-SA" sz="2000" kern="0" dirty="0">
                <a:solidFill>
                  <a:srgbClr val="002060"/>
                </a:solidFill>
                <a:effectLst/>
                <a:latin typeface="Calibri" panose="020F0502020204030204" pitchFamily="34" charset="0"/>
                <a:ea typeface="Times New Roman" panose="02020603050405020304" pitchFamily="18" charset="0"/>
                <a:cs typeface="+mj-cs"/>
              </a:rPr>
              <a:t> لاكتشاف خصائص الجمهور واحتياجاته وتفضيلاته</a:t>
            </a:r>
            <a:r>
              <a:rPr lang="en-US" sz="2000" kern="0" dirty="0">
                <a:solidFill>
                  <a:srgbClr val="002060"/>
                </a:solidFill>
                <a:effectLst/>
                <a:latin typeface="Times New Roman" panose="02020603050405020304" pitchFamily="18" charset="0"/>
                <a:ea typeface="Times New Roman" panose="02020603050405020304" pitchFamily="18" charset="0"/>
                <a:cs typeface="+mj-cs"/>
              </a:rPr>
              <a:t>.</a:t>
            </a:r>
            <a:endParaRPr lang="en-US" sz="2000" kern="100" dirty="0">
              <a:solidFill>
                <a:srgbClr val="002060"/>
              </a:solidFill>
              <a:effectLst/>
              <a:latin typeface="Calibri" panose="020F0502020204030204" pitchFamily="34" charset="0"/>
              <a:ea typeface="Calibri" panose="020F0502020204030204" pitchFamily="34" charset="0"/>
              <a:cs typeface="+mj-cs"/>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mj-cs"/>
              </a:rPr>
              <a:t>الخلاصة</a:t>
            </a:r>
            <a:r>
              <a:rPr lang="en-US" sz="2000" b="1" kern="0" dirty="0">
                <a:solidFill>
                  <a:srgbClr val="002060"/>
                </a:solidFill>
                <a:effectLst/>
                <a:latin typeface="Times New Roman" panose="02020603050405020304" pitchFamily="18" charset="0"/>
                <a:ea typeface="Times New Roman" panose="02020603050405020304" pitchFamily="18" charset="0"/>
                <a:cs typeface="+mj-cs"/>
              </a:rPr>
              <a:t>:</a:t>
            </a:r>
            <a:br>
              <a:rPr lang="en-US" sz="2000" kern="0" dirty="0">
                <a:solidFill>
                  <a:srgbClr val="002060"/>
                </a:solidFill>
                <a:effectLst/>
                <a:latin typeface="Times New Roman" panose="02020603050405020304" pitchFamily="18" charset="0"/>
                <a:ea typeface="Times New Roman" panose="02020603050405020304" pitchFamily="18" charset="0"/>
                <a:cs typeface="+mj-cs"/>
              </a:rPr>
            </a:br>
            <a:r>
              <a:rPr lang="ar-SA" sz="2000" kern="0" dirty="0">
                <a:solidFill>
                  <a:srgbClr val="002060"/>
                </a:solidFill>
                <a:effectLst/>
                <a:latin typeface="Calibri" panose="020F0502020204030204" pitchFamily="34" charset="0"/>
                <a:ea typeface="Times New Roman" panose="02020603050405020304" pitchFamily="18" charset="0"/>
                <a:cs typeface="+mj-cs"/>
              </a:rPr>
              <a:t>الهدف ليس </a:t>
            </a:r>
            <a:r>
              <a:rPr lang="ar-SA" sz="2000" b="1" kern="0" dirty="0">
                <a:solidFill>
                  <a:srgbClr val="002060"/>
                </a:solidFill>
                <a:effectLst/>
                <a:latin typeface="Calibri" panose="020F0502020204030204" pitchFamily="34" charset="0"/>
                <a:ea typeface="Times New Roman" panose="02020603050405020304" pitchFamily="18" charset="0"/>
                <a:cs typeface="+mj-cs"/>
              </a:rPr>
              <a:t>أكبر عدد من الإجابات</a:t>
            </a:r>
            <a:r>
              <a:rPr lang="ar-SA" sz="2000" kern="0" dirty="0">
                <a:solidFill>
                  <a:srgbClr val="002060"/>
                </a:solidFill>
                <a:effectLst/>
                <a:latin typeface="Calibri" panose="020F0502020204030204" pitchFamily="34" charset="0"/>
                <a:ea typeface="Times New Roman" panose="02020603050405020304" pitchFamily="18" charset="0"/>
                <a:cs typeface="+mj-cs"/>
              </a:rPr>
              <a:t>، بل جمع </a:t>
            </a:r>
            <a:r>
              <a:rPr lang="ar-SA" sz="2000" b="1" kern="0" dirty="0">
                <a:solidFill>
                  <a:srgbClr val="002060"/>
                </a:solidFill>
                <a:effectLst/>
                <a:latin typeface="Calibri" panose="020F0502020204030204" pitchFamily="34" charset="0"/>
                <a:ea typeface="Times New Roman" panose="02020603050405020304" pitchFamily="18" charset="0"/>
                <a:cs typeface="+mj-cs"/>
              </a:rPr>
              <a:t>بيانات مرتبطة بأسئلة واضحة</a:t>
            </a:r>
            <a:r>
              <a:rPr lang="ar-SA" sz="2000" kern="0" dirty="0">
                <a:solidFill>
                  <a:srgbClr val="002060"/>
                </a:solidFill>
                <a:effectLst/>
                <a:latin typeface="Calibri" panose="020F0502020204030204" pitchFamily="34" charset="0"/>
                <a:ea typeface="Times New Roman" panose="02020603050405020304" pitchFamily="18" charset="0"/>
                <a:cs typeface="+mj-cs"/>
              </a:rPr>
              <a:t> تساعدك على فهم الجمهور المستهدف</a:t>
            </a:r>
            <a:r>
              <a:rPr lang="en-US" sz="12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descr="Servy">
            <a:extLst>
              <a:ext uri="{FF2B5EF4-FFF2-40B4-BE49-F238E27FC236}">
                <a16:creationId xmlns:a16="http://schemas.microsoft.com/office/drawing/2014/main" id="{4F4D2CE5-150B-D8B9-C993-F472FEC30ECD}"/>
              </a:ext>
            </a:extLst>
          </p:cNvPr>
          <p:cNvPicPr>
            <a:picLocks noChangeAspect="1"/>
          </p:cNvPicPr>
          <p:nvPr/>
        </p:nvPicPr>
        <p:blipFill>
          <a:blip r:embed="rId4"/>
          <a:stretch>
            <a:fillRect/>
          </a:stretch>
        </p:blipFill>
        <p:spPr>
          <a:xfrm>
            <a:off x="453656" y="2378420"/>
            <a:ext cx="3066940" cy="30669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67045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8F2A8-7FE8-7107-3EBE-603A3E406905}"/>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E8AD4D94-5D0D-F9FD-8C58-6DB9F3F4CED1}"/>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D48C2F00-0C03-BF7C-F3F8-84A2A7F8E3CB}"/>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088F44E8-637D-8652-15FB-DD6BC5D78732}"/>
              </a:ext>
            </a:extLst>
          </p:cNvPr>
          <p:cNvSpPr/>
          <p:nvPr/>
        </p:nvSpPr>
        <p:spPr>
          <a:xfrm>
            <a:off x="2232420" y="675484"/>
            <a:ext cx="9959580" cy="790857"/>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8E31F18E-1FCF-37F6-F8CA-53107380A3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7B4E832D-1700-2604-5F66-B8F34045DD32}"/>
              </a:ext>
            </a:extLst>
          </p:cNvPr>
          <p:cNvSpPr txBox="1"/>
          <p:nvPr/>
        </p:nvSpPr>
        <p:spPr>
          <a:xfrm>
            <a:off x="3937419" y="844961"/>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كيفية الوصول </a:t>
            </a:r>
            <a:r>
              <a:rPr lang="ar-EG" sz="2800" b="1" kern="100" dirty="0">
                <a:solidFill>
                  <a:prstClr val="white"/>
                </a:solidFill>
                <a:latin typeface="Calibri" panose="020F0502020204030204" pitchFamily="34" charset="0"/>
                <a:ea typeface="Calibri" panose="020F0502020204030204" pitchFamily="34" charset="0"/>
                <a:cs typeface="Arial" panose="020B0604020202020204" pitchFamily="34" charset="0"/>
              </a:rPr>
              <a:t>وتحديد</a:t>
            </a: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BC1D66C2-1D1A-94CB-CC2C-28BDA8F3A958}"/>
              </a:ext>
            </a:extLst>
          </p:cNvPr>
          <p:cNvSpPr txBox="1"/>
          <p:nvPr/>
        </p:nvSpPr>
        <p:spPr>
          <a:xfrm>
            <a:off x="4089294" y="176766"/>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987B4AAE-C3F4-A36F-538A-A04E8867BCCA}"/>
              </a:ext>
            </a:extLst>
          </p:cNvPr>
          <p:cNvSpPr/>
          <p:nvPr/>
        </p:nvSpPr>
        <p:spPr>
          <a:xfrm>
            <a:off x="1635173" y="163632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a:effectLst/>
                <a:latin typeface="Calibri" panose="020F0502020204030204" pitchFamily="34" charset="0"/>
                <a:ea typeface="Times New Roman" panose="02020603050405020304" pitchFamily="18" charset="0"/>
                <a:cs typeface="Times New Roman" panose="02020603050405020304" pitchFamily="18" charset="0"/>
              </a:rPr>
              <a:t>أبحاث السوق وفهم الجمهور</a:t>
            </a:r>
            <a:endParaRPr lang="en-US" sz="20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3E7F56C9-D770-AFD0-B4F3-87B437820B64}"/>
              </a:ext>
            </a:extLst>
          </p:cNvPr>
          <p:cNvSpPr/>
          <p:nvPr/>
        </p:nvSpPr>
        <p:spPr>
          <a:xfrm>
            <a:off x="10960613" y="1636321"/>
            <a:ext cx="893870"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ثامناً</a:t>
            </a:r>
            <a:endPar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6BCC926F-DA71-D21D-CD3D-42BA5F35FF50}"/>
              </a:ext>
            </a:extLst>
          </p:cNvPr>
          <p:cNvSpPr txBox="1"/>
          <p:nvPr/>
        </p:nvSpPr>
        <p:spPr>
          <a:xfrm>
            <a:off x="1635173" y="2623209"/>
            <a:ext cx="9959580" cy="3652282"/>
          </a:xfrm>
          <a:prstGeom prst="rect">
            <a:avLst/>
          </a:prstGeom>
          <a:noFill/>
        </p:spPr>
        <p:txBody>
          <a:bodyPr wrap="square">
            <a:spAutoFit/>
          </a:bodyPr>
          <a:lstStyle/>
          <a:p>
            <a:pPr marL="0" marR="0" algn="r" rtl="1">
              <a:lnSpc>
                <a:spcPct val="100000"/>
              </a:lnSpc>
              <a:spcAft>
                <a:spcPts val="800"/>
              </a:spcAft>
              <a:buNone/>
            </a:pPr>
            <a:r>
              <a:rPr lang="ar-SA" sz="2000" b="1" kern="0" dirty="0">
                <a:solidFill>
                  <a:srgbClr val="002060"/>
                </a:solidFill>
                <a:effectLst/>
                <a:latin typeface="+mn-lt"/>
                <a:ea typeface="Times New Roman" panose="02020603050405020304" pitchFamily="18" charset="0"/>
                <a:cs typeface="Times New Roman" panose="02020603050405020304" pitchFamily="18" charset="0"/>
              </a:rPr>
              <a:t>أبحاث السوق تكشف السوق والطلب والفرص، وليس الجمهور الحالي فقط</a:t>
            </a:r>
            <a:r>
              <a:rPr lang="en-US" sz="2000" b="1" kern="0" dirty="0">
                <a:solidFill>
                  <a:srgbClr val="002060"/>
                </a:solidFill>
                <a:effectLst/>
                <a:latin typeface="+mn-lt"/>
                <a:ea typeface="Times New Roman" panose="02020603050405020304" pitchFamily="18" charset="0"/>
                <a:cs typeface="Arial" panose="020B0604020202020204" pitchFamily="34" charset="0"/>
              </a:rPr>
              <a:t>.</a:t>
            </a:r>
            <a:endParaRPr lang="en-US" sz="2000" kern="100" dirty="0">
              <a:solidFill>
                <a:srgbClr val="002060"/>
              </a:solidFill>
              <a:effectLst/>
              <a:latin typeface="+mn-lt"/>
              <a:ea typeface="Calibri" panose="020F0502020204030204" pitchFamily="34" charset="0"/>
              <a:cs typeface="Arial" panose="020B0604020202020204" pitchFamily="34" charset="0"/>
            </a:endParaRPr>
          </a:p>
          <a:p>
            <a:pPr marL="0" marR="0" algn="r" rtl="1">
              <a:lnSpc>
                <a:spcPct val="100000"/>
              </a:lnSpc>
              <a:spcAft>
                <a:spcPts val="800"/>
              </a:spcAft>
              <a:buNone/>
            </a:pPr>
            <a:r>
              <a:rPr lang="ar-SA" sz="2000" b="1" kern="0" dirty="0">
                <a:solidFill>
                  <a:srgbClr val="002060"/>
                </a:solidFill>
                <a:effectLst/>
                <a:latin typeface="+mn-lt"/>
                <a:ea typeface="Times New Roman" panose="02020603050405020304" pitchFamily="18" charset="0"/>
                <a:cs typeface="Times New Roman" panose="02020603050405020304" pitchFamily="18" charset="0"/>
              </a:rPr>
              <a:t>ما الذي تبحث عنه؟</a:t>
            </a:r>
            <a:endParaRPr lang="en-US" sz="2000" kern="100" dirty="0">
              <a:solidFill>
                <a:srgbClr val="002060"/>
              </a:solidFill>
              <a:effectLst/>
              <a:latin typeface="+mn-lt"/>
              <a:ea typeface="Calibri" panose="020F0502020204030204" pitchFamily="34" charset="0"/>
              <a:cs typeface="Arial" panose="020B0604020202020204" pitchFamily="34" charset="0"/>
            </a:endParaRPr>
          </a:p>
          <a:p>
            <a:pPr marL="342900" marR="0" lvl="0" indent="-342900" algn="r" rtl="1">
              <a:lnSpc>
                <a:spcPct val="10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mn-lt"/>
                <a:ea typeface="Times New Roman" panose="02020603050405020304" pitchFamily="18" charset="0"/>
                <a:cs typeface="Times New Roman" panose="02020603050405020304" pitchFamily="18" charset="0"/>
              </a:rPr>
              <a:t>اهتمامات العملاء ودوافع الشراء</a:t>
            </a:r>
            <a:r>
              <a:rPr lang="en-US" sz="2000" kern="0" dirty="0">
                <a:solidFill>
                  <a:srgbClr val="002060"/>
                </a:solidFill>
                <a:effectLst/>
                <a:latin typeface="+mn-lt"/>
                <a:ea typeface="Times New Roman" panose="02020603050405020304" pitchFamily="18" charset="0"/>
                <a:cs typeface="Arial" panose="020B0604020202020204" pitchFamily="34" charset="0"/>
              </a:rPr>
              <a:t>.</a:t>
            </a:r>
            <a:endParaRPr lang="en-US" sz="2000" kern="100" dirty="0">
              <a:solidFill>
                <a:srgbClr val="002060"/>
              </a:solidFill>
              <a:effectLst/>
              <a:latin typeface="+mn-lt"/>
              <a:ea typeface="Calibri" panose="020F0502020204030204" pitchFamily="34" charset="0"/>
              <a:cs typeface="Arial" panose="020B0604020202020204" pitchFamily="34" charset="0"/>
            </a:endParaRPr>
          </a:p>
          <a:p>
            <a:pPr marL="342900" marR="0" lvl="0" indent="-342900" algn="r" rtl="1">
              <a:lnSpc>
                <a:spcPct val="10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mn-lt"/>
                <a:ea typeface="Times New Roman" panose="02020603050405020304" pitchFamily="18" charset="0"/>
                <a:cs typeface="Times New Roman" panose="02020603050405020304" pitchFamily="18" charset="0"/>
              </a:rPr>
              <a:t>من يشتري المنتجات المشابهة؟ وكيف يتصرف؟</a:t>
            </a:r>
            <a:endParaRPr lang="en-US" sz="2000" kern="100" dirty="0">
              <a:solidFill>
                <a:srgbClr val="002060"/>
              </a:solidFill>
              <a:effectLst/>
              <a:latin typeface="+mn-lt"/>
              <a:ea typeface="Calibri" panose="020F0502020204030204" pitchFamily="34" charset="0"/>
              <a:cs typeface="Arial" panose="020B0604020202020204" pitchFamily="34" charset="0"/>
            </a:endParaRPr>
          </a:p>
          <a:p>
            <a:pPr marL="342900" marR="0" lvl="0" indent="-342900" algn="r" rtl="1">
              <a:lnSpc>
                <a:spcPct val="10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mn-lt"/>
                <a:ea typeface="Times New Roman" panose="02020603050405020304" pitchFamily="18" charset="0"/>
                <a:cs typeface="Times New Roman" panose="02020603050405020304" pitchFamily="18" charset="0"/>
              </a:rPr>
              <a:t>هل الشراء بسبب </a:t>
            </a:r>
            <a:r>
              <a:rPr lang="ar-SA" sz="2000" b="1" kern="0" dirty="0">
                <a:solidFill>
                  <a:srgbClr val="002060"/>
                </a:solidFill>
                <a:effectLst/>
                <a:latin typeface="+mn-lt"/>
                <a:ea typeface="Times New Roman" panose="02020603050405020304" pitchFamily="18" charset="0"/>
                <a:cs typeface="Times New Roman" panose="02020603050405020304" pitchFamily="18" charset="0"/>
              </a:rPr>
              <a:t>السعر والعروض، القيمة والجودة، أم الولاء للعلامة التجارية؟</a:t>
            </a:r>
            <a:endParaRPr lang="en-US" sz="2000" kern="100" dirty="0">
              <a:solidFill>
                <a:srgbClr val="002060"/>
              </a:solidFill>
              <a:effectLst/>
              <a:latin typeface="+mn-lt"/>
              <a:ea typeface="Calibri" panose="020F0502020204030204" pitchFamily="34" charset="0"/>
              <a:cs typeface="Arial" panose="020B0604020202020204" pitchFamily="34" charset="0"/>
            </a:endParaRPr>
          </a:p>
          <a:p>
            <a:pPr marL="342900" marR="0" lvl="0" indent="-342900" algn="r" rtl="1">
              <a:lnSpc>
                <a:spcPct val="10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mn-lt"/>
                <a:ea typeface="Times New Roman" panose="02020603050405020304" pitchFamily="18" charset="0"/>
                <a:cs typeface="Times New Roman" panose="02020603050405020304" pitchFamily="18" charset="0"/>
              </a:rPr>
              <a:t>من يعاني من المشكلة التي يحلها منتجك؟</a:t>
            </a:r>
            <a:endParaRPr lang="en-US" sz="2000" kern="100" dirty="0">
              <a:solidFill>
                <a:srgbClr val="002060"/>
              </a:solidFill>
              <a:effectLst/>
              <a:latin typeface="+mn-lt"/>
              <a:ea typeface="Calibri" panose="020F0502020204030204" pitchFamily="34" charset="0"/>
              <a:cs typeface="Arial" panose="020B0604020202020204" pitchFamily="34" charset="0"/>
            </a:endParaRPr>
          </a:p>
          <a:p>
            <a:pPr marL="342900" marR="0" lvl="0" indent="-342900" algn="r" rtl="1">
              <a:lnSpc>
                <a:spcPct val="10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mn-lt"/>
                <a:ea typeface="Times New Roman" panose="02020603050405020304" pitchFamily="18" charset="0"/>
                <a:cs typeface="Times New Roman" panose="02020603050405020304" pitchFamily="18" charset="0"/>
              </a:rPr>
              <a:t>ما الخصائص المشتركة؟ </a:t>
            </a:r>
            <a:r>
              <a:rPr lang="ar-SA" sz="2000" b="1" kern="0" dirty="0">
                <a:solidFill>
                  <a:srgbClr val="002060"/>
                </a:solidFill>
                <a:effectLst/>
                <a:latin typeface="+mn-lt"/>
                <a:ea typeface="Times New Roman" panose="02020603050405020304" pitchFamily="18" charset="0"/>
                <a:cs typeface="Times New Roman" panose="02020603050405020304" pitchFamily="18" charset="0"/>
              </a:rPr>
              <a:t>العمر، التعليم</a:t>
            </a:r>
            <a:r>
              <a:rPr lang="en-US" sz="2000" b="1" kern="0" dirty="0">
                <a:solidFill>
                  <a:srgbClr val="002060"/>
                </a:solidFill>
                <a:effectLst/>
                <a:latin typeface="+mn-lt"/>
                <a:ea typeface="Times New Roman" panose="02020603050405020304" pitchFamily="18" charset="0"/>
                <a:cs typeface="Arial" panose="020B0604020202020204" pitchFamily="34" charset="0"/>
              </a:rPr>
              <a:t>...</a:t>
            </a:r>
            <a:endParaRPr lang="en-US" sz="2000" kern="100" dirty="0">
              <a:solidFill>
                <a:srgbClr val="002060"/>
              </a:solidFill>
              <a:effectLst/>
              <a:latin typeface="+mn-lt"/>
              <a:ea typeface="Calibri" panose="020F0502020204030204" pitchFamily="34" charset="0"/>
              <a:cs typeface="Arial" panose="020B0604020202020204" pitchFamily="34" charset="0"/>
            </a:endParaRPr>
          </a:p>
          <a:p>
            <a:pPr marL="342900" marR="0" lvl="0" indent="-342900" algn="r" rtl="1">
              <a:lnSpc>
                <a:spcPct val="100000"/>
              </a:lnSpc>
              <a:spcAft>
                <a:spcPts val="800"/>
              </a:spcAft>
              <a:buSzPts val="1000"/>
              <a:buFont typeface="Wingdings" panose="05000000000000000000" pitchFamily="2" charset="2"/>
              <a:buChar char="q"/>
              <a:tabLst>
                <a:tab pos="457200" algn="l"/>
              </a:tabLst>
            </a:pPr>
            <a:r>
              <a:rPr lang="ar-SA" sz="2000" kern="0" dirty="0">
                <a:solidFill>
                  <a:srgbClr val="002060"/>
                </a:solidFill>
                <a:effectLst/>
                <a:latin typeface="+mn-lt"/>
                <a:ea typeface="Times New Roman" panose="02020603050405020304" pitchFamily="18" charset="0"/>
                <a:cs typeface="Times New Roman" panose="02020603050405020304" pitchFamily="18" charset="0"/>
              </a:rPr>
              <a:t>ما الاحتياجات التي لم تُلبَّ بشكل كافٍ؟</a:t>
            </a:r>
            <a:endParaRPr lang="en-US" sz="2000" kern="100" dirty="0">
              <a:solidFill>
                <a:srgbClr val="002060"/>
              </a:solidFill>
              <a:effectLst/>
              <a:latin typeface="+mn-lt"/>
              <a:ea typeface="Calibri" panose="020F0502020204030204" pitchFamily="34" charset="0"/>
              <a:cs typeface="Arial" panose="020B0604020202020204" pitchFamily="34" charset="0"/>
            </a:endParaRPr>
          </a:p>
          <a:p>
            <a:pPr marL="0" marR="0" algn="r" rtl="1">
              <a:lnSpc>
                <a:spcPct val="100000"/>
              </a:lnSpc>
              <a:spcAft>
                <a:spcPts val="800"/>
              </a:spcAft>
              <a:buNone/>
            </a:pPr>
            <a:r>
              <a:rPr lang="ar-SA" sz="2000" b="1" kern="0" dirty="0">
                <a:solidFill>
                  <a:srgbClr val="002060"/>
                </a:solidFill>
                <a:effectLst/>
                <a:latin typeface="+mn-lt"/>
                <a:ea typeface="Times New Roman" panose="02020603050405020304" pitchFamily="18" charset="0"/>
                <a:cs typeface="Times New Roman" panose="02020603050405020304" pitchFamily="18" charset="0"/>
              </a:rPr>
              <a:t>استخدم النتائج لفهم الجمهور المحتمل وتقييم مدى توافق الـ </a:t>
            </a:r>
            <a:r>
              <a:rPr lang="en-US" sz="20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UVP </a:t>
            </a:r>
            <a:r>
              <a:rPr lang="ar-SA" sz="2000" b="1" kern="0" dirty="0">
                <a:solidFill>
                  <a:srgbClr val="002060"/>
                </a:solidFill>
                <a:effectLst/>
                <a:latin typeface="+mn-lt"/>
                <a:ea typeface="Times New Roman" panose="02020603050405020304" pitchFamily="18" charset="0"/>
                <a:cs typeface="Times New Roman" panose="02020603050405020304" pitchFamily="18" charset="0"/>
              </a:rPr>
              <a:t>مع احتياجاته</a:t>
            </a:r>
            <a:r>
              <a:rPr lang="en-US" sz="2000" b="1" kern="0" dirty="0">
                <a:solidFill>
                  <a:srgbClr val="002060"/>
                </a:solidFill>
                <a:effectLst/>
                <a:latin typeface="+mn-lt"/>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descr="What is Market Research Analysis? Definition, Steps, Benefits, and Best Practices">
            <a:extLst>
              <a:ext uri="{FF2B5EF4-FFF2-40B4-BE49-F238E27FC236}">
                <a16:creationId xmlns:a16="http://schemas.microsoft.com/office/drawing/2014/main" id="{F8A904DB-97C0-8766-A91C-8B8D25E72CA3}"/>
              </a:ext>
            </a:extLst>
          </p:cNvPr>
          <p:cNvPicPr>
            <a:picLocks noChangeAspect="1"/>
          </p:cNvPicPr>
          <p:nvPr/>
        </p:nvPicPr>
        <p:blipFill>
          <a:blip r:embed="rId4"/>
          <a:stretch>
            <a:fillRect/>
          </a:stretch>
        </p:blipFill>
        <p:spPr>
          <a:xfrm>
            <a:off x="163032" y="2524916"/>
            <a:ext cx="4653516" cy="3657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17366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AF500-DAD6-FA55-3AFB-78775644BADD}"/>
            </a:ext>
          </a:extLst>
        </p:cNvPr>
        <p:cNvGrpSpPr/>
        <p:nvPr/>
      </p:nvGrpSpPr>
      <p:grpSpPr>
        <a:xfrm>
          <a:off x="0" y="0"/>
          <a:ext cx="0" cy="0"/>
          <a:chOff x="0" y="0"/>
          <a:chExt cx="0" cy="0"/>
        </a:xfrm>
      </p:grpSpPr>
      <p:pic>
        <p:nvPicPr>
          <p:cNvPr id="81" name="Picture 80">
            <a:extLst>
              <a:ext uri="{FF2B5EF4-FFF2-40B4-BE49-F238E27FC236}">
                <a16:creationId xmlns:a16="http://schemas.microsoft.com/office/drawing/2014/main" id="{57008D9D-318C-7BEE-E224-73F7EFC23A46}"/>
              </a:ext>
            </a:extLst>
          </p:cNvPr>
          <p:cNvPicPr>
            <a:picLocks noChangeAspect="1"/>
          </p:cNvPicPr>
          <p:nvPr/>
        </p:nvPicPr>
        <p:blipFill>
          <a:blip r:embed="rId2"/>
          <a:stretch>
            <a:fillRect/>
          </a:stretch>
        </p:blipFill>
        <p:spPr>
          <a:xfrm>
            <a:off x="0" y="-869"/>
            <a:ext cx="12192000" cy="6822282"/>
          </a:xfrm>
          <a:prstGeom prst="rect">
            <a:avLst/>
          </a:prstGeom>
        </p:spPr>
      </p:pic>
      <p:sp>
        <p:nvSpPr>
          <p:cNvPr id="24" name="Rectangle 23">
            <a:extLst>
              <a:ext uri="{FF2B5EF4-FFF2-40B4-BE49-F238E27FC236}">
                <a16:creationId xmlns:a16="http://schemas.microsoft.com/office/drawing/2014/main" id="{1156DFC7-5487-B4CC-A90F-212F702B8987}"/>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7E2A0A18-BAB6-F51F-17FE-B85850B14869}"/>
              </a:ext>
            </a:extLst>
          </p:cNvPr>
          <p:cNvSpPr/>
          <p:nvPr/>
        </p:nvSpPr>
        <p:spPr>
          <a:xfrm>
            <a:off x="2232420" y="675484"/>
            <a:ext cx="9959580" cy="790857"/>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7" name="Graphic 21">
            <a:extLst>
              <a:ext uri="{FF2B5EF4-FFF2-40B4-BE49-F238E27FC236}">
                <a16:creationId xmlns:a16="http://schemas.microsoft.com/office/drawing/2014/main" id="{CB89E8C5-A0F5-023D-54FE-6577441E21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5" name="TextBox 4">
            <a:extLst>
              <a:ext uri="{FF2B5EF4-FFF2-40B4-BE49-F238E27FC236}">
                <a16:creationId xmlns:a16="http://schemas.microsoft.com/office/drawing/2014/main" id="{D1C10832-B363-947B-77B3-C89FE1608BC1}"/>
              </a:ext>
            </a:extLst>
          </p:cNvPr>
          <p:cNvSpPr txBox="1"/>
          <p:nvPr/>
        </p:nvSpPr>
        <p:spPr>
          <a:xfrm>
            <a:off x="4464469" y="846411"/>
            <a:ext cx="6097772" cy="562462"/>
          </a:xfrm>
          <a:prstGeom prst="rect">
            <a:avLst/>
          </a:prstGeom>
          <a:noFill/>
        </p:spPr>
        <p:txBody>
          <a:bodyPr wrap="square">
            <a:spAutoFit/>
          </a:bodyPr>
          <a:lstStyle/>
          <a:p>
            <a:pPr marL="342900" marR="0" lvl="0" indent="-342900" algn="just" defTabSz="914400" rtl="1" eaLnBrk="1" fontAlgn="auto" latinLnBrk="0" hangingPunct="1">
              <a:lnSpc>
                <a:spcPct val="116667"/>
              </a:lnSpc>
              <a:spcBef>
                <a:spcPts val="0"/>
              </a:spcBef>
              <a:spcAft>
                <a:spcPts val="2250"/>
              </a:spcAft>
              <a:buClrTx/>
              <a:buSzTx/>
              <a:buFont typeface="Wingdings" panose="05000000000000000000" pitchFamily="2" charset="2"/>
              <a:buChar char="q"/>
              <a:tabLst/>
              <a:defRPr/>
            </a:pPr>
            <a:r>
              <a:rPr kumimoji="0" lang="ar-EG"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كيفية الوصول وتحديد الجمهور المستهدف..</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C39830-4AF5-3614-1610-00F21C0DC603}"/>
              </a:ext>
            </a:extLst>
          </p:cNvPr>
          <p:cNvSpPr txBox="1"/>
          <p:nvPr/>
        </p:nvSpPr>
        <p:spPr>
          <a:xfrm>
            <a:off x="4089294" y="166684"/>
            <a:ext cx="10335126" cy="400110"/>
          </a:xfrm>
          <a:prstGeom prst="rect">
            <a:avLst/>
          </a:prstGeom>
          <a:noFill/>
          <a:effectLst>
            <a:reflection blurRad="6350" stA="52000" endA="300" endPos="350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المحاضرة الثانية: تحديد الجمهور المستهدف فى الحملات الإعلانية </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Rounded Corners 3">
            <a:extLst>
              <a:ext uri="{FF2B5EF4-FFF2-40B4-BE49-F238E27FC236}">
                <a16:creationId xmlns:a16="http://schemas.microsoft.com/office/drawing/2014/main" id="{90D0639E-F94D-B1BA-D4DF-DC00C36A6D20}"/>
              </a:ext>
            </a:extLst>
          </p:cNvPr>
          <p:cNvSpPr/>
          <p:nvPr/>
        </p:nvSpPr>
        <p:spPr>
          <a:xfrm>
            <a:off x="1635173" y="1636322"/>
            <a:ext cx="9214951"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a:effectLst/>
                <a:latin typeface="Calibri" panose="020F0502020204030204" pitchFamily="34" charset="0"/>
                <a:ea typeface="Times New Roman" panose="02020603050405020304" pitchFamily="18" charset="0"/>
                <a:cs typeface="Times New Roman" panose="02020603050405020304" pitchFamily="18" charset="0"/>
              </a:rPr>
              <a:t>أبحاث السوق وفهم الجمهور</a:t>
            </a:r>
            <a:endParaRPr lang="en-US" sz="20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C183F740-6DCD-65BB-D299-B9ECC27D9C80}"/>
              </a:ext>
            </a:extLst>
          </p:cNvPr>
          <p:cNvSpPr txBox="1"/>
          <p:nvPr/>
        </p:nvSpPr>
        <p:spPr>
          <a:xfrm>
            <a:off x="232145" y="2335816"/>
            <a:ext cx="11727710" cy="4328364"/>
          </a:xfrm>
          <a:prstGeom prst="rect">
            <a:avLst/>
          </a:prstGeom>
          <a:noFill/>
        </p:spPr>
        <p:txBody>
          <a:bodyPr wrap="square">
            <a:spAutoFit/>
          </a:bodyPr>
          <a:lstStyle/>
          <a:p>
            <a:pPr marL="0" marR="0" algn="ctr" rtl="1">
              <a:lnSpc>
                <a:spcPct val="115000"/>
              </a:lnSpc>
              <a:spcAft>
                <a:spcPts val="800"/>
              </a:spcAft>
              <a:buNone/>
            </a:pP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أدوات أبحاث السوق واكتشاف الفرص</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استخدم مصادر متنوعة لفهم السوق والمنافسة</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Google Trends:</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اتجاهات البحث والموضوعات المتزايدة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SEMrush:</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السوق والمنافسون والجمهور</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Ahrefs:</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البحث والمحتوى والمنافسة الرقمية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Wingdings" panose="05000000000000000000" pitchFamily="2" charset="2"/>
              <a:buChar char="q"/>
              <a:tabLst>
                <a:tab pos="457200" algn="l"/>
              </a:tabLst>
            </a:pP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Quora &amp; Reddit:</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أسئلة الجمهور ومشكلاته وتجارب المستخدمين</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مثال</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b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b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قد تكشف الأبحاث أن مستخدمي برامج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SaaS</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يتركزون بين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30–40 </a:t>
            </a: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عامًا</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ومن الحاصلين على شهادات جامعية؛ مما يساعد على تقييم الـ </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UVP</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r" rtl="1">
              <a:buNone/>
            </a:pPr>
            <a:r>
              <a:rPr lang="ar-SA"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ابحث عن شرائح جديدة</a:t>
            </a:r>
            <a:r>
              <a:rPr lang="en-US"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br>
              <a:rPr lang="en-US" sz="2000" dirty="0">
                <a:solidFill>
                  <a:srgbClr val="002060"/>
                </a:solidFill>
                <a:effectLst/>
                <a:latin typeface="Calibri" panose="020F0502020204030204" pitchFamily="34" charset="0"/>
                <a:ea typeface="Calibri" panose="020F0502020204030204" pitchFamily="34" charset="0"/>
                <a:cs typeface="Arial" panose="020B0604020202020204" pitchFamily="34" charset="0"/>
              </a:rPr>
            </a:br>
            <a:r>
              <a:rPr lang="ar-SA" sz="20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قد تكشف الأبحاث جماهير لم تكن تستهدفها، مما يفتح فرصًا لـ </a:t>
            </a:r>
            <a:r>
              <a:rPr lang="ar-SA"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التوسع وتخصيص المنتجات والخدمات والرسائل التسويقية</a:t>
            </a:r>
            <a:endParaRPr lang="en-US" sz="2000" dirty="0">
              <a:solidFill>
                <a:srgbClr val="002060"/>
              </a:solidFill>
            </a:endParaRPr>
          </a:p>
        </p:txBody>
      </p:sp>
      <p:pic>
        <p:nvPicPr>
          <p:cNvPr id="8" name="Picture 7" descr="Market Research: Types, Methods, Tools &amp; Career Guide | EDHEC Online">
            <a:extLst>
              <a:ext uri="{FF2B5EF4-FFF2-40B4-BE49-F238E27FC236}">
                <a16:creationId xmlns:a16="http://schemas.microsoft.com/office/drawing/2014/main" id="{80BE71BA-AAA5-FBEF-B2CE-C87A458F938B}"/>
              </a:ext>
            </a:extLst>
          </p:cNvPr>
          <p:cNvPicPr>
            <a:picLocks noChangeAspect="1"/>
          </p:cNvPicPr>
          <p:nvPr/>
        </p:nvPicPr>
        <p:blipFill>
          <a:blip r:embed="rId4"/>
          <a:stretch>
            <a:fillRect/>
          </a:stretch>
        </p:blipFill>
        <p:spPr>
          <a:xfrm>
            <a:off x="341540" y="3048058"/>
            <a:ext cx="4602599" cy="19070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9585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125" y="-75738"/>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351953" y="253872"/>
            <a:ext cx="7868545" cy="60736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mj-cs"/>
              </a:rPr>
              <a:t>ملخص المحاضرة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E02FB785-8318-28B2-EEE7-73124EA4C96C}"/>
              </a:ext>
            </a:extLst>
          </p:cNvPr>
          <p:cNvSpPr txBox="1"/>
          <p:nvPr/>
        </p:nvSpPr>
        <p:spPr>
          <a:xfrm>
            <a:off x="829339" y="1503978"/>
            <a:ext cx="10100929" cy="4418967"/>
          </a:xfrm>
          <a:prstGeom prst="rect">
            <a:avLst/>
          </a:prstGeom>
          <a:noFill/>
        </p:spPr>
        <p:txBody>
          <a:bodyPr wrap="square">
            <a:spAutoFit/>
          </a:bodyPr>
          <a:lstStyle/>
          <a:p>
            <a:pPr algn="justLow" rtl="1">
              <a:lnSpc>
                <a:spcPct val="200000"/>
              </a:lnSpc>
            </a:pPr>
            <a:r>
              <a:rPr lang="ar-EG" sz="2400" dirty="0">
                <a:solidFill>
                  <a:srgbClr val="002060"/>
                </a:solidFill>
                <a:cs typeface="+mj-cs"/>
              </a:rPr>
              <a:t>     تناولت المحاضرة مفهوم الجمهور المستهدف وأهميته في نجاح الحملات التسويقية والإعلانية.واستعرضت أهم الأساليب المستخدمة في تحديد خصائص الجمهور وفهم احتياجاته واهتماماته وسلوكياته.كما تناولت طرق الوصول إلى الجمهور من خلال تحليل العملاء، وإجراء المقابلات، وتنفيذ استطلاعات الرأي وأبحاث السوق.واستعرضت كيفية الاستفادة من بيانات الموقع الإلكتروني والمنصات الرقمية لتحديد اهتمامات الجمهور والشرائح الأكثر ارتباطًا بالمنتج أو الخدمة.واختُتمت المحاضرة بتوضيح كيفية توظيف هذه المعلومات في اختيار الجمهور المناسب وتطوير رسائل تسويقية أكثر فاعلية.</a:t>
            </a:r>
            <a:endParaRPr lang="en-US" sz="2400" dirty="0">
              <a:solidFill>
                <a:srgbClr val="002060"/>
              </a:solidFill>
              <a:cs typeface="+mj-cs"/>
            </a:endParaRPr>
          </a:p>
        </p:txBody>
      </p:sp>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E47A16A5-6AB2-1BAA-1389-0018919B916C}"/>
              </a:ext>
            </a:extLst>
          </p:cNvPr>
          <p:cNvPicPr>
            <a:picLocks noChangeAspect="1"/>
          </p:cNvPicPr>
          <p:nvPr/>
        </p:nvPicPr>
        <p:blipFill>
          <a:blip r:embed="rId2"/>
          <a:stretch>
            <a:fillRect/>
          </a:stretch>
        </p:blipFill>
        <p:spPr>
          <a:xfrm>
            <a:off x="6095" y="0"/>
            <a:ext cx="12179809" cy="6858000"/>
          </a:xfrm>
          <a:prstGeom prst="rect">
            <a:avLst/>
          </a:prstGeom>
        </p:spPr>
      </p:pic>
      <p:sp>
        <p:nvSpPr>
          <p:cNvPr id="11" name="Rectangle 10">
            <a:extLst>
              <a:ext uri="{FF2B5EF4-FFF2-40B4-BE49-F238E27FC236}">
                <a16:creationId xmlns:a16="http://schemas.microsoft.com/office/drawing/2014/main" id="{7DF1A506-788B-42C0-B845-C4F64162E815}"/>
              </a:ext>
            </a:extLst>
          </p:cNvPr>
          <p:cNvSpPr/>
          <p:nvPr/>
        </p:nvSpPr>
        <p:spPr>
          <a:xfrm>
            <a:off x="9165266" y="1667527"/>
            <a:ext cx="3026734"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mj-cs"/>
              </a:rPr>
              <a:t>المحاضرة </a:t>
            </a:r>
            <a:r>
              <a:rPr lang="ar-EG" sz="2400" b="1" dirty="0">
                <a:latin typeface="Alexandria" charset="0"/>
                <a:cs typeface="+mj-cs"/>
              </a:rPr>
              <a:t>الثالثة</a:t>
            </a:r>
            <a:endParaRPr lang="ar-SA" sz="2400" b="1" dirty="0">
              <a:latin typeface="Alexandria" charset="0"/>
              <a:cs typeface="+mj-cs"/>
            </a:endParaRPr>
          </a:p>
        </p:txBody>
      </p:sp>
      <p:sp>
        <p:nvSpPr>
          <p:cNvPr id="2" name="Rectangle 1">
            <a:extLst>
              <a:ext uri="{FF2B5EF4-FFF2-40B4-BE49-F238E27FC236}">
                <a16:creationId xmlns:a16="http://schemas.microsoft.com/office/drawing/2014/main" id="{C968BFFB-0F79-3E24-6758-E2BAD6D0C62C}"/>
              </a:ext>
            </a:extLst>
          </p:cNvPr>
          <p:cNvSpPr/>
          <p:nvPr/>
        </p:nvSpPr>
        <p:spPr>
          <a:xfrm>
            <a:off x="-1" y="6269502"/>
            <a:ext cx="12191999" cy="72479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mj-cs"/>
              </a:rPr>
              <a:t>تقديم للمحاضرة </a:t>
            </a:r>
            <a:r>
              <a:rPr lang="ar-EG" sz="2800" b="1" dirty="0">
                <a:solidFill>
                  <a:schemeClr val="bg1"/>
                </a:solidFill>
                <a:latin typeface="Alexandria" charset="0"/>
                <a:cs typeface="+mj-cs"/>
              </a:rPr>
              <a:t>القادمة</a:t>
            </a:r>
            <a:endParaRPr lang="ar-SA" sz="2800" b="1" dirty="0">
              <a:solidFill>
                <a:schemeClr val="bg1"/>
              </a:solidFill>
              <a:latin typeface="Alexandria" charset="0"/>
              <a:cs typeface="+mj-cs"/>
            </a:endParaRP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4"/>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 y="1561201"/>
            <a:ext cx="12192000" cy="72479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mj-cs"/>
            </a:endParaRPr>
          </a:p>
        </p:txBody>
      </p:sp>
      <p:sp>
        <p:nvSpPr>
          <p:cNvPr id="15" name="TextBox 14">
            <a:extLst>
              <a:ext uri="{FF2B5EF4-FFF2-40B4-BE49-F238E27FC236}">
                <a16:creationId xmlns:a16="http://schemas.microsoft.com/office/drawing/2014/main" id="{4AD32B99-44CE-89D3-E3E5-7A9D9A888483}"/>
              </a:ext>
            </a:extLst>
          </p:cNvPr>
          <p:cNvSpPr txBox="1"/>
          <p:nvPr/>
        </p:nvSpPr>
        <p:spPr>
          <a:xfrm>
            <a:off x="154172" y="2637544"/>
            <a:ext cx="8856921" cy="3460306"/>
          </a:xfrm>
          <a:prstGeom prst="rect">
            <a:avLst/>
          </a:prstGeom>
          <a:noFill/>
        </p:spPr>
        <p:txBody>
          <a:bodyPr wrap="square">
            <a:spAutoFit/>
          </a:bodyPr>
          <a:lstStyle/>
          <a:p>
            <a:pPr marL="0" marR="0" algn="justLow" rtl="1">
              <a:lnSpc>
                <a:spcPct val="150000"/>
              </a:lnSpc>
              <a:buNone/>
            </a:pPr>
            <a:r>
              <a:rPr lang="ar-SA" sz="2400" dirty="0">
                <a:solidFill>
                  <a:srgbClr val="002060"/>
                </a:solidFill>
                <a:effectLst/>
                <a:latin typeface="Times New Roman" panose="02020603050405020304" pitchFamily="18" charset="0"/>
                <a:ea typeface="Times New Roman" panose="02020603050405020304" pitchFamily="18" charset="0"/>
                <a:cs typeface="+mj-cs"/>
              </a:rPr>
              <a:t>في المحاضرة القادمة، سنتعرف على </a:t>
            </a:r>
            <a:r>
              <a:rPr lang="ar-SA" sz="2400" b="1" dirty="0">
                <a:solidFill>
                  <a:srgbClr val="002060"/>
                </a:solidFill>
                <a:effectLst/>
                <a:latin typeface="Times New Roman" panose="02020603050405020304" pitchFamily="18" charset="0"/>
                <a:ea typeface="Times New Roman" panose="02020603050405020304" pitchFamily="18" charset="0"/>
                <a:cs typeface="+mj-cs"/>
              </a:rPr>
              <a:t>رحلة العميل</a:t>
            </a:r>
            <a:r>
              <a:rPr lang="ar-SA" sz="2400" dirty="0">
                <a:solidFill>
                  <a:srgbClr val="002060"/>
                </a:solidFill>
                <a:effectLst/>
                <a:latin typeface="Times New Roman" panose="02020603050405020304" pitchFamily="18" charset="0"/>
                <a:ea typeface="Times New Roman" panose="02020603050405020304" pitchFamily="18" charset="0"/>
                <a:cs typeface="+mj-cs"/>
              </a:rPr>
              <a:t>، وكيف ينتقل من مرحلة التعرف على المنتج أو العلامة التجارية إلى اتخاذ قرار الشراء</a:t>
            </a:r>
            <a:r>
              <a:rPr lang="en-US" sz="2400" dirty="0">
                <a:solidFill>
                  <a:srgbClr val="002060"/>
                </a:solidFill>
                <a:effectLst/>
                <a:latin typeface="Times New Roman" panose="02020603050405020304" pitchFamily="18" charset="0"/>
                <a:ea typeface="Times New Roman" panose="02020603050405020304" pitchFamily="18" charset="0"/>
                <a:cs typeface="+mj-cs"/>
              </a:rPr>
              <a:t>.</a:t>
            </a:r>
            <a:br>
              <a:rPr lang="en-US" sz="2400" dirty="0">
                <a:solidFill>
                  <a:srgbClr val="002060"/>
                </a:solidFill>
                <a:effectLst/>
                <a:latin typeface="Times New Roman" panose="02020603050405020304" pitchFamily="18" charset="0"/>
                <a:ea typeface="Times New Roman" panose="02020603050405020304" pitchFamily="18" charset="0"/>
                <a:cs typeface="+mj-cs"/>
              </a:rPr>
            </a:br>
            <a:r>
              <a:rPr lang="ar-SA" sz="2400" dirty="0">
                <a:solidFill>
                  <a:srgbClr val="002060"/>
                </a:solidFill>
                <a:effectLst/>
                <a:latin typeface="Times New Roman" panose="02020603050405020304" pitchFamily="18" charset="0"/>
                <a:ea typeface="Times New Roman" panose="02020603050405020304" pitchFamily="18" charset="0"/>
                <a:cs typeface="+mj-cs"/>
              </a:rPr>
              <a:t>وسنستعرض أهم مراحل الرحلة، وكيف يمكن للمسوق توظيفها لفهم احتياجات العميل والتأثير في قراراته التسويقية</a:t>
            </a:r>
            <a:r>
              <a:rPr lang="en-US" sz="2400" dirty="0">
                <a:solidFill>
                  <a:srgbClr val="002060"/>
                </a:solidFill>
                <a:effectLst/>
                <a:latin typeface="Times New Roman" panose="02020603050405020304" pitchFamily="18" charset="0"/>
                <a:ea typeface="Times New Roman" panose="02020603050405020304" pitchFamily="18" charset="0"/>
                <a:cs typeface="+mj-cs"/>
              </a:rPr>
              <a:t>.</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L="0" marR="0" algn="ctr" rtl="1">
              <a:lnSpc>
                <a:spcPct val="115000"/>
              </a:lnSpc>
              <a:spcAft>
                <a:spcPts val="800"/>
              </a:spcAft>
              <a:buNone/>
            </a:pPr>
            <a:r>
              <a:rPr lang="ar-SA"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انتظروني في المحاضرة القادمة لنتعرف معًا على رحلة العميل… من أول خطوة حتى قرار الشراء</a:t>
            </a:r>
            <a:r>
              <a:rPr lang="en-US" sz="24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solidFill>
                  <a:srgbClr val="002060"/>
                </a:solidFill>
                <a:effectLst/>
                <a:latin typeface="Segoe UI Emoji" panose="020B0502040204020203" pitchFamily="34" charset="0"/>
                <a:ea typeface="Calibri" panose="020F0502020204030204" pitchFamily="34" charset="0"/>
                <a:cs typeface="Segoe UI Emoji" panose="020B0502040204020203"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en-US" sz="1200" kern="1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33717" y="5753767"/>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7112"/>
            <a:ext cx="2580006" cy="1204686"/>
          </a:xfrm>
          <a:prstGeom prst="rect">
            <a:avLst/>
          </a:prstGeom>
        </p:spPr>
      </p:pic>
      <p:sp>
        <p:nvSpPr>
          <p:cNvPr id="3" name="TextBox 2">
            <a:extLst>
              <a:ext uri="{FF2B5EF4-FFF2-40B4-BE49-F238E27FC236}">
                <a16:creationId xmlns:a16="http://schemas.microsoft.com/office/drawing/2014/main" id="{BCDEE939-D9A5-CC39-FEE5-8FEE0B50EA95}"/>
              </a:ext>
            </a:extLst>
          </p:cNvPr>
          <p:cNvSpPr txBox="1"/>
          <p:nvPr/>
        </p:nvSpPr>
        <p:spPr>
          <a:xfrm>
            <a:off x="-1072978" y="5753767"/>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mj-cs"/>
              </a:rPr>
              <a:t>شكراً لحضوركم</a:t>
            </a:r>
            <a:endParaRPr lang="en-US" sz="4400" b="1" dirty="0">
              <a:solidFill>
                <a:schemeClr val="bg1"/>
              </a:solidFill>
              <a:latin typeface="Alexandria" charset="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6482DC7-2A71-409B-8AC8-3DDA3F88EE50}"/>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5898</TotalTime>
  <Words>4466</Words>
  <Application>Microsoft Office PowerPoint</Application>
  <PresentationFormat>Widescreen</PresentationFormat>
  <Paragraphs>467</Paragraphs>
  <Slides>51</Slides>
  <Notes>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51</vt:i4>
      </vt:variant>
    </vt:vector>
  </HeadingPairs>
  <TitlesOfParts>
    <vt:vector size="62" baseType="lpstr">
      <vt:lpstr>Alexandria</vt:lpstr>
      <vt:lpstr>Arial</vt:lpstr>
      <vt:lpstr>bahijthesansarabic-p</vt:lpstr>
      <vt:lpstr>Calibri</vt:lpstr>
      <vt:lpstr>Calibri Light</vt:lpstr>
      <vt:lpstr>Rubik</vt:lpstr>
      <vt:lpstr>Segoe UI Emoji</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54</cp:revision>
  <dcterms:created xsi:type="dcterms:W3CDTF">2023-04-29T09:08:00Z</dcterms:created>
  <dcterms:modified xsi:type="dcterms:W3CDTF">2026-09-21T20:19:15Z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