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wmf" ContentType="image/x-wmf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trictFirstAndLastChars="0" embedTrueTypeFonts="1" saveSubsetFonts="1" autoCompressPictures="0">
  <p:sldMasterIdLst>
    <p:sldMasterId id="2147483648" r:id="rId1"/>
    <p:sldMasterId id="2147483659" r:id="rId2"/>
  </p:sldMasterIdLst>
  <p:notesMasterIdLst>
    <p:notesMasterId r:id="rId46"/>
  </p:notesMasterIdLst>
  <p:sldIdLst>
    <p:sldId id="256" r:id="rId3"/>
    <p:sldId id="264" r:id="rId4"/>
    <p:sldId id="265" r:id="rId5"/>
    <p:sldId id="266" r:id="rId6"/>
    <p:sldId id="267" r:id="rId7"/>
    <p:sldId id="268" r:id="rId8"/>
    <p:sldId id="269" r:id="rId9"/>
    <p:sldId id="270" r:id="rId10"/>
    <p:sldId id="271" r:id="rId11"/>
    <p:sldId id="272" r:id="rId12"/>
    <p:sldId id="273" r:id="rId13"/>
    <p:sldId id="274" r:id="rId14"/>
    <p:sldId id="275" r:id="rId15"/>
    <p:sldId id="276" r:id="rId16"/>
    <p:sldId id="277" r:id="rId17"/>
    <p:sldId id="278" r:id="rId18"/>
    <p:sldId id="279" r:id="rId19"/>
    <p:sldId id="280" r:id="rId20"/>
    <p:sldId id="281" r:id="rId21"/>
    <p:sldId id="282" r:id="rId22"/>
    <p:sldId id="283" r:id="rId23"/>
    <p:sldId id="284" r:id="rId24"/>
    <p:sldId id="285" r:id="rId25"/>
    <p:sldId id="286" r:id="rId26"/>
    <p:sldId id="288" r:id="rId27"/>
    <p:sldId id="289" r:id="rId28"/>
    <p:sldId id="290" r:id="rId29"/>
    <p:sldId id="291" r:id="rId30"/>
    <p:sldId id="292" r:id="rId31"/>
    <p:sldId id="293" r:id="rId32"/>
    <p:sldId id="294" r:id="rId33"/>
    <p:sldId id="295" r:id="rId34"/>
    <p:sldId id="296" r:id="rId35"/>
    <p:sldId id="297" r:id="rId36"/>
    <p:sldId id="298" r:id="rId37"/>
    <p:sldId id="299" r:id="rId38"/>
    <p:sldId id="300" r:id="rId39"/>
    <p:sldId id="301" r:id="rId40"/>
    <p:sldId id="302" r:id="rId41"/>
    <p:sldId id="303" r:id="rId42"/>
    <p:sldId id="304" r:id="rId43"/>
    <p:sldId id="305" r:id="rId44"/>
    <p:sldId id="306" r:id="rId45"/>
  </p:sldIdLst>
  <p:sldSz cx="12192000" cy="6858000"/>
  <p:notesSz cx="6858000" cy="9144000"/>
  <p:embeddedFontLst>
    <p:embeddedFont>
      <p:font typeface="Calibri" panose="020F0502020204030204" pitchFamily="34" charset="0"/>
      <p:regular r:id="rId47"/>
      <p:bold r:id="rId48"/>
      <p:italic r:id="rId49"/>
      <p:boldItalic r:id="rId50"/>
    </p:embeddedFont>
    <p:embeddedFont>
      <p:font typeface="Tajawal Medium" panose="00000600000000000000" charset="-78"/>
      <p:regular r:id="rId51"/>
      <p:bold r:id="rId52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  <p:ext uri="http://customooxmlschemas.google.com/">
      <go:slidesCustomData xmlns="" xmlns:mc="http://schemas.openxmlformats.org/markup-compatibility/2006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xmlns:go="http://customooxmlschemas.google.com/" r:id="rId61" roundtripDataSignature="AMtx7mhEqAgaeB3OpRpDCKJUoHYZ8chwag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8" d="100"/>
          <a:sy n="68" d="100"/>
        </p:scale>
        <p:origin x="792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font" Target="fonts/font1.fntdata"/><Relationship Id="rId50" Type="http://schemas.openxmlformats.org/officeDocument/2006/relationships/font" Target="fonts/font4.fntdata"/><Relationship Id="rId63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62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font" Target="fonts/font3.fntdata"/><Relationship Id="rId61" Type="http://customschemas.google.com/relationships/presentationmetadata" Target="metadata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font" Target="fonts/font6.fntdata"/><Relationship Id="rId65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font" Target="fonts/font2.fntdata"/><Relationship Id="rId64" Type="http://schemas.openxmlformats.org/officeDocument/2006/relationships/theme" Target="theme/theme1.xml"/><Relationship Id="rId8" Type="http://schemas.openxmlformats.org/officeDocument/2006/relationships/slide" Target="slides/slide6.xml"/><Relationship Id="rId51" Type="http://schemas.openxmlformats.org/officeDocument/2006/relationships/font" Target="fonts/font5.fntdata"/><Relationship Id="rId3" Type="http://schemas.openxmlformats.org/officeDocument/2006/relationships/slide" Target="slides/slid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>
            <a:spLocks noGrp="1"/>
          </p:cNvSpPr>
          <p:nvPr>
            <p:ph type="hdr" idx="2"/>
          </p:nvPr>
        </p:nvSpPr>
        <p:spPr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" name="Google Shape;4;n"/>
          <p:cNvSpPr txBox="1">
            <a:spLocks noGrp="1"/>
          </p:cNvSpPr>
          <p:nvPr>
            <p:ph type="dt" idx="10"/>
          </p:nvPr>
        </p:nvSpPr>
        <p:spPr>
          <a:xfrm>
            <a:off x="3884613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" name="Google Shape;5;n"/>
          <p:cNvSpPr>
            <a:spLocks noGrp="1" noRot="1" noChangeAspect="1"/>
          </p:cNvSpPr>
          <p:nvPr>
            <p:ph type="sldImg" idx="3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" name="Google Shape;6;n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" name="Google Shape;7;n"/>
          <p:cNvSpPr txBox="1">
            <a:spLocks noGrp="1"/>
          </p:cNvSpPr>
          <p:nvPr>
            <p:ph type="ftr" idx="11"/>
          </p:nvPr>
        </p:nvSpPr>
        <p:spPr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n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en-US"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Google Shape;113;p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14" name="Google Shape;114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3" name="Google Shape;183;p1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84" name="Google Shape;184;p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3" name="Google Shape;183;p1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84" name="Google Shape;184;p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58176650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3" name="Google Shape;183;p1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84" name="Google Shape;184;p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115884915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3" name="Google Shape;183;p1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84" name="Google Shape;184;p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294345343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3" name="Google Shape;183;p1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84" name="Google Shape;184;p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273727781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3" name="Google Shape;183;p1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84" name="Google Shape;184;p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168792724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3" name="Google Shape;183;p1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84" name="Google Shape;184;p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403999872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7">
            <a:extLst>
              <a:ext uri="{FF2B5EF4-FFF2-40B4-BE49-F238E27FC236}">
                <a16:creationId xmlns:a16="http://schemas.microsoft.com/office/drawing/2014/main" id="{65D5CA23-D98D-411D-A186-CD574A9B2641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r" defTabSz="931863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FB1529F4-1FE0-403B-96F8-DAFC44785861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pPr marL="0" marR="0" lvl="0" indent="0" algn="r" defTabSz="931863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26627" name="Rectangle 2">
            <a:extLst>
              <a:ext uri="{FF2B5EF4-FFF2-40B4-BE49-F238E27FC236}">
                <a16:creationId xmlns:a16="http://schemas.microsoft.com/office/drawing/2014/main" id="{B6BF0B50-D1A4-42CC-AA28-D8604A021ECA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71925" y="0"/>
            <a:ext cx="3038475" cy="465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26628" name="Rectangle 3">
            <a:extLst>
              <a:ext uri="{FF2B5EF4-FFF2-40B4-BE49-F238E27FC236}">
                <a16:creationId xmlns:a16="http://schemas.microsoft.com/office/drawing/2014/main" id="{43799E62-A344-460E-A71D-313612EDBE84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71925" y="8831263"/>
            <a:ext cx="3038475" cy="465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9411" tIns="0" rIns="19411" bIns="0" anchor="b"/>
          <a:lstStyle>
            <a:lvl1pPr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r" defTabSz="931863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000" b="0" i="1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24</a:t>
            </a:r>
          </a:p>
        </p:txBody>
      </p:sp>
      <p:sp>
        <p:nvSpPr>
          <p:cNvPr id="26629" name="Rectangle 4">
            <a:extLst>
              <a:ext uri="{FF2B5EF4-FFF2-40B4-BE49-F238E27FC236}">
                <a16:creationId xmlns:a16="http://schemas.microsoft.com/office/drawing/2014/main" id="{CF474A6B-AAAD-4D9E-9489-5E3449E3D0E5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8831263"/>
            <a:ext cx="3038475" cy="465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26630" name="Rectangle 5">
            <a:extLst>
              <a:ext uri="{FF2B5EF4-FFF2-40B4-BE49-F238E27FC236}">
                <a16:creationId xmlns:a16="http://schemas.microsoft.com/office/drawing/2014/main" id="{F4CFB257-58DD-47A4-AE3E-0D452A166F8E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3038475" cy="465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26631" name="Rectangle 6">
            <a:extLst>
              <a:ext uri="{FF2B5EF4-FFF2-40B4-BE49-F238E27FC236}">
                <a16:creationId xmlns:a16="http://schemas.microsoft.com/office/drawing/2014/main" id="{49BE6FD2-178F-416F-8ABC-9166244192CA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419100" y="703263"/>
            <a:ext cx="6173788" cy="3473450"/>
          </a:xfrm>
          <a:ln w="12700" cap="flat">
            <a:solidFill>
              <a:schemeClr val="tx1"/>
            </a:solidFill>
          </a:ln>
        </p:spPr>
      </p:sp>
      <p:sp>
        <p:nvSpPr>
          <p:cNvPr id="26632" name="Rectangle 7">
            <a:extLst>
              <a:ext uri="{FF2B5EF4-FFF2-40B4-BE49-F238E27FC236}">
                <a16:creationId xmlns:a16="http://schemas.microsoft.com/office/drawing/2014/main" id="{DD437FBA-9625-4A36-A526-841E424DBDD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202" tIns="45293" rIns="92202" bIns="45293"/>
          <a:lstStyle/>
          <a:p>
            <a:endParaRPr lang="en-US" altLang="en-US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7">
            <a:extLst>
              <a:ext uri="{FF2B5EF4-FFF2-40B4-BE49-F238E27FC236}">
                <a16:creationId xmlns:a16="http://schemas.microsoft.com/office/drawing/2014/main" id="{3EA80D4F-3F6C-4CDF-8D05-04A5F9F6C890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r" defTabSz="931863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7E859319-963A-46DB-AEA8-E8B0521B6D9D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pPr marL="0" marR="0" lvl="0" indent="0" algn="r" defTabSz="931863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28675" name="Rectangle 2">
            <a:extLst>
              <a:ext uri="{FF2B5EF4-FFF2-40B4-BE49-F238E27FC236}">
                <a16:creationId xmlns:a16="http://schemas.microsoft.com/office/drawing/2014/main" id="{A9F0EF0E-45E3-4699-BB52-CA4D4A903033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71925" y="0"/>
            <a:ext cx="3038475" cy="465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28676" name="Rectangle 3">
            <a:extLst>
              <a:ext uri="{FF2B5EF4-FFF2-40B4-BE49-F238E27FC236}">
                <a16:creationId xmlns:a16="http://schemas.microsoft.com/office/drawing/2014/main" id="{07D3877B-076B-4FD4-B2F5-A5B42DD7A908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71925" y="8831263"/>
            <a:ext cx="3038475" cy="465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9411" tIns="0" rIns="19411" bIns="0" anchor="b"/>
          <a:lstStyle>
            <a:lvl1pPr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r" defTabSz="931863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000" b="0" i="1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25</a:t>
            </a:r>
          </a:p>
        </p:txBody>
      </p:sp>
      <p:sp>
        <p:nvSpPr>
          <p:cNvPr id="28677" name="Rectangle 4">
            <a:extLst>
              <a:ext uri="{FF2B5EF4-FFF2-40B4-BE49-F238E27FC236}">
                <a16:creationId xmlns:a16="http://schemas.microsoft.com/office/drawing/2014/main" id="{4F3A9191-ADE0-4E41-BFCB-64839C094982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8831263"/>
            <a:ext cx="3038475" cy="465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28678" name="Rectangle 5">
            <a:extLst>
              <a:ext uri="{FF2B5EF4-FFF2-40B4-BE49-F238E27FC236}">
                <a16:creationId xmlns:a16="http://schemas.microsoft.com/office/drawing/2014/main" id="{9C721D57-5356-4DB4-87E3-F3F36BF65BD2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3038475" cy="465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28679" name="Rectangle 6">
            <a:extLst>
              <a:ext uri="{FF2B5EF4-FFF2-40B4-BE49-F238E27FC236}">
                <a16:creationId xmlns:a16="http://schemas.microsoft.com/office/drawing/2014/main" id="{E6448B95-8AA3-41DF-936B-53A89D55D50E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419100" y="703263"/>
            <a:ext cx="6173788" cy="3473450"/>
          </a:xfrm>
          <a:ln w="12700" cap="flat">
            <a:solidFill>
              <a:schemeClr val="tx1"/>
            </a:solidFill>
          </a:ln>
        </p:spPr>
      </p:sp>
      <p:sp>
        <p:nvSpPr>
          <p:cNvPr id="28680" name="Rectangle 7">
            <a:extLst>
              <a:ext uri="{FF2B5EF4-FFF2-40B4-BE49-F238E27FC236}">
                <a16:creationId xmlns:a16="http://schemas.microsoft.com/office/drawing/2014/main" id="{BDEF02CC-64ED-4405-98B6-4533C866616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202" tIns="45293" rIns="92202" bIns="45293"/>
          <a:lstStyle/>
          <a:p>
            <a:endParaRPr lang="en-US" altLang="en-US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7">
            <a:extLst>
              <a:ext uri="{FF2B5EF4-FFF2-40B4-BE49-F238E27FC236}">
                <a16:creationId xmlns:a16="http://schemas.microsoft.com/office/drawing/2014/main" id="{B7422A31-2E50-405F-A712-C7B155CD8386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r" defTabSz="931863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CF76519E-E7AC-45AD-8329-62D6ACC0F578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pPr marL="0" marR="0" lvl="0" indent="0" algn="r" defTabSz="931863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30723" name="Rectangle 2">
            <a:extLst>
              <a:ext uri="{FF2B5EF4-FFF2-40B4-BE49-F238E27FC236}">
                <a16:creationId xmlns:a16="http://schemas.microsoft.com/office/drawing/2014/main" id="{13A386D3-AAAE-4AB2-A908-80FED86A5A62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419100" y="703263"/>
            <a:ext cx="6173788" cy="3473450"/>
          </a:xfrm>
          <a:ln w="12700" cap="flat">
            <a:solidFill>
              <a:schemeClr val="tx1"/>
            </a:solidFill>
          </a:ln>
        </p:spPr>
      </p:sp>
      <p:sp>
        <p:nvSpPr>
          <p:cNvPr id="30724" name="Rectangle 3">
            <a:extLst>
              <a:ext uri="{FF2B5EF4-FFF2-40B4-BE49-F238E27FC236}">
                <a16:creationId xmlns:a16="http://schemas.microsoft.com/office/drawing/2014/main" id="{6EBE9DEA-7742-4424-89A0-FE903756B17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202" tIns="45293" rIns="92202" bIns="45293"/>
          <a:lstStyle/>
          <a:p>
            <a:endParaRPr lang="en-US" altLang="en-US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7">
            <a:extLst>
              <a:ext uri="{FF2B5EF4-FFF2-40B4-BE49-F238E27FC236}">
                <a16:creationId xmlns:a16="http://schemas.microsoft.com/office/drawing/2014/main" id="{C8487CD0-D0C2-4F35-8CA4-77446A2A18F7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r" defTabSz="931863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1931B26B-C86A-4C5E-91FA-E70C2985EA19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pPr marL="0" marR="0" lvl="0" indent="0" algn="r" defTabSz="931863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32771" name="Rectangle 2">
            <a:extLst>
              <a:ext uri="{FF2B5EF4-FFF2-40B4-BE49-F238E27FC236}">
                <a16:creationId xmlns:a16="http://schemas.microsoft.com/office/drawing/2014/main" id="{ED6EFB7D-4D82-4C42-8651-776FA5253860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419100" y="703263"/>
            <a:ext cx="6173788" cy="3473450"/>
          </a:xfrm>
          <a:ln/>
        </p:spPr>
      </p:sp>
      <p:sp>
        <p:nvSpPr>
          <p:cNvPr id="32772" name="Rectangle 3">
            <a:extLst>
              <a:ext uri="{FF2B5EF4-FFF2-40B4-BE49-F238E27FC236}">
                <a16:creationId xmlns:a16="http://schemas.microsoft.com/office/drawing/2014/main" id="{49D537B9-0B37-4628-9EA3-65E57EE00554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7">
            <a:extLst>
              <a:ext uri="{FF2B5EF4-FFF2-40B4-BE49-F238E27FC236}">
                <a16:creationId xmlns:a16="http://schemas.microsoft.com/office/drawing/2014/main" id="{C20FC8AF-2DAA-4596-A403-C6941266A582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r" defTabSz="931863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79E1FE86-650A-43AB-B6C8-4F91C7C60613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pPr marL="0" marR="0" lvl="0" indent="0" algn="r" defTabSz="931863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13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34819" name="Rectangle 2">
            <a:extLst>
              <a:ext uri="{FF2B5EF4-FFF2-40B4-BE49-F238E27FC236}">
                <a16:creationId xmlns:a16="http://schemas.microsoft.com/office/drawing/2014/main" id="{9EA3006A-32C9-4AD2-9704-712973253624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71925" y="0"/>
            <a:ext cx="3038475" cy="465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34820" name="Rectangle 3">
            <a:extLst>
              <a:ext uri="{FF2B5EF4-FFF2-40B4-BE49-F238E27FC236}">
                <a16:creationId xmlns:a16="http://schemas.microsoft.com/office/drawing/2014/main" id="{B603435A-E482-45E4-BEBC-48266E3EA003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71925" y="8831263"/>
            <a:ext cx="3038475" cy="465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9411" tIns="0" rIns="19411" bIns="0" anchor="b"/>
          <a:lstStyle>
            <a:lvl1pPr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r" defTabSz="931863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000" b="0" i="1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31</a:t>
            </a:r>
          </a:p>
        </p:txBody>
      </p:sp>
      <p:sp>
        <p:nvSpPr>
          <p:cNvPr id="34821" name="Rectangle 4">
            <a:extLst>
              <a:ext uri="{FF2B5EF4-FFF2-40B4-BE49-F238E27FC236}">
                <a16:creationId xmlns:a16="http://schemas.microsoft.com/office/drawing/2014/main" id="{E71AA902-9068-40E6-8481-8BAA38365F3C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8831263"/>
            <a:ext cx="3038475" cy="465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34822" name="Rectangle 5">
            <a:extLst>
              <a:ext uri="{FF2B5EF4-FFF2-40B4-BE49-F238E27FC236}">
                <a16:creationId xmlns:a16="http://schemas.microsoft.com/office/drawing/2014/main" id="{58A02326-59C1-4616-BFB7-C9D18F513AB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3038475" cy="465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34823" name="Rectangle 6">
            <a:extLst>
              <a:ext uri="{FF2B5EF4-FFF2-40B4-BE49-F238E27FC236}">
                <a16:creationId xmlns:a16="http://schemas.microsoft.com/office/drawing/2014/main" id="{FA807347-5317-41F5-A773-0C6B41609803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419100" y="703263"/>
            <a:ext cx="6173788" cy="3473450"/>
          </a:xfrm>
          <a:ln w="12700" cap="flat">
            <a:solidFill>
              <a:schemeClr val="tx1"/>
            </a:solidFill>
          </a:ln>
        </p:spPr>
      </p:sp>
      <p:sp>
        <p:nvSpPr>
          <p:cNvPr id="34824" name="Rectangle 7">
            <a:extLst>
              <a:ext uri="{FF2B5EF4-FFF2-40B4-BE49-F238E27FC236}">
                <a16:creationId xmlns:a16="http://schemas.microsoft.com/office/drawing/2014/main" id="{E2370D2D-F0A0-40C3-A989-50A627C4AE31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202" tIns="45293" rIns="92202" bIns="45293"/>
          <a:lstStyle/>
          <a:p>
            <a:endParaRPr lang="en-US" altLang="en-US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7">
            <a:extLst>
              <a:ext uri="{FF2B5EF4-FFF2-40B4-BE49-F238E27FC236}">
                <a16:creationId xmlns:a16="http://schemas.microsoft.com/office/drawing/2014/main" id="{19F51CC4-5E7D-466F-8A50-12D0DEEC22C4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r" defTabSz="931863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2AE32C95-2FA7-48C6-AEA0-1201F24DC4CA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pPr marL="0" marR="0" lvl="0" indent="0" algn="r" defTabSz="931863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14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36867" name="Rectangle 2">
            <a:extLst>
              <a:ext uri="{FF2B5EF4-FFF2-40B4-BE49-F238E27FC236}">
                <a16:creationId xmlns:a16="http://schemas.microsoft.com/office/drawing/2014/main" id="{A9F269A4-E129-4403-8423-9B55CF19BD8B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419100" y="703263"/>
            <a:ext cx="6173788" cy="3473450"/>
          </a:xfrm>
          <a:ln w="12700" cap="flat">
            <a:solidFill>
              <a:schemeClr val="tx1"/>
            </a:solidFill>
          </a:ln>
        </p:spPr>
      </p:sp>
      <p:sp>
        <p:nvSpPr>
          <p:cNvPr id="36868" name="Rectangle 3">
            <a:extLst>
              <a:ext uri="{FF2B5EF4-FFF2-40B4-BE49-F238E27FC236}">
                <a16:creationId xmlns:a16="http://schemas.microsoft.com/office/drawing/2014/main" id="{9958B92F-DF7F-4D20-BCFB-03A0996EEE67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202" tIns="45293" rIns="92202" bIns="45293"/>
          <a:lstStyle/>
          <a:p>
            <a:endParaRPr lang="en-US" altLang="en-US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7">
            <a:extLst>
              <a:ext uri="{FF2B5EF4-FFF2-40B4-BE49-F238E27FC236}">
                <a16:creationId xmlns:a16="http://schemas.microsoft.com/office/drawing/2014/main" id="{D89EEE96-1814-4C4E-A11D-49743C623FC6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r" defTabSz="931863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AC51BE19-DD9A-49F8-8FC0-D7A619044AF3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pPr marL="0" marR="0" lvl="0" indent="0" algn="r" defTabSz="931863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15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38915" name="Rectangle 2">
            <a:extLst>
              <a:ext uri="{FF2B5EF4-FFF2-40B4-BE49-F238E27FC236}">
                <a16:creationId xmlns:a16="http://schemas.microsoft.com/office/drawing/2014/main" id="{30C0A7F9-9EAA-47F5-B2A4-EF1E8F570FAE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419100" y="703263"/>
            <a:ext cx="6173788" cy="3473450"/>
          </a:xfrm>
          <a:ln w="12700" cap="flat">
            <a:solidFill>
              <a:schemeClr val="tx1"/>
            </a:solidFill>
          </a:ln>
        </p:spPr>
      </p:sp>
      <p:sp>
        <p:nvSpPr>
          <p:cNvPr id="38916" name="Rectangle 3">
            <a:extLst>
              <a:ext uri="{FF2B5EF4-FFF2-40B4-BE49-F238E27FC236}">
                <a16:creationId xmlns:a16="http://schemas.microsoft.com/office/drawing/2014/main" id="{78D891CB-28E3-4AF5-8D7A-230807BBC697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202" tIns="45293" rIns="92202" bIns="45293"/>
          <a:lstStyle/>
          <a:p>
            <a:endParaRPr lang="en-US" altLang="en-US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7">
            <a:extLst>
              <a:ext uri="{FF2B5EF4-FFF2-40B4-BE49-F238E27FC236}">
                <a16:creationId xmlns:a16="http://schemas.microsoft.com/office/drawing/2014/main" id="{121C60BD-2FDA-48CB-A95A-48BC06FF8873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r" defTabSz="931863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E2326B02-B819-4525-A572-152D02D8C301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pPr marL="0" marR="0" lvl="0" indent="0" algn="r" defTabSz="931863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16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40963" name="Rectangle 2">
            <a:extLst>
              <a:ext uri="{FF2B5EF4-FFF2-40B4-BE49-F238E27FC236}">
                <a16:creationId xmlns:a16="http://schemas.microsoft.com/office/drawing/2014/main" id="{A59271E7-B079-4FF1-91D8-CE8B2989DA74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419100" y="703263"/>
            <a:ext cx="6173788" cy="3473450"/>
          </a:xfrm>
          <a:ln/>
        </p:spPr>
      </p:sp>
      <p:sp>
        <p:nvSpPr>
          <p:cNvPr id="40964" name="Rectangle 3">
            <a:extLst>
              <a:ext uri="{FF2B5EF4-FFF2-40B4-BE49-F238E27FC236}">
                <a16:creationId xmlns:a16="http://schemas.microsoft.com/office/drawing/2014/main" id="{AB6545E7-1247-4ECE-8020-E499D869C99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7">
            <a:extLst>
              <a:ext uri="{FF2B5EF4-FFF2-40B4-BE49-F238E27FC236}">
                <a16:creationId xmlns:a16="http://schemas.microsoft.com/office/drawing/2014/main" id="{69602F0F-0AD6-4C83-8126-8417684B5319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r" defTabSz="931863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68ABE412-FE5C-4BBA-9EBB-A19B1CA76E90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pPr marL="0" marR="0" lvl="0" indent="0" algn="r" defTabSz="931863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17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43011" name="Rectangle 2">
            <a:extLst>
              <a:ext uri="{FF2B5EF4-FFF2-40B4-BE49-F238E27FC236}">
                <a16:creationId xmlns:a16="http://schemas.microsoft.com/office/drawing/2014/main" id="{D09A2F30-FA00-49A7-A14D-5F604664EB5C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419100" y="703263"/>
            <a:ext cx="6173788" cy="3473450"/>
          </a:xfrm>
          <a:ln/>
        </p:spPr>
      </p:sp>
      <p:sp>
        <p:nvSpPr>
          <p:cNvPr id="43012" name="Rectangle 3">
            <a:extLst>
              <a:ext uri="{FF2B5EF4-FFF2-40B4-BE49-F238E27FC236}">
                <a16:creationId xmlns:a16="http://schemas.microsoft.com/office/drawing/2014/main" id="{EECAB1C3-9FBC-4532-8705-07C7828DF10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7">
            <a:extLst>
              <a:ext uri="{FF2B5EF4-FFF2-40B4-BE49-F238E27FC236}">
                <a16:creationId xmlns:a16="http://schemas.microsoft.com/office/drawing/2014/main" id="{43CA1F83-A7B7-4CDE-98C7-F7BA40EFF27A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r" defTabSz="931863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F1D6E9ED-09A5-4846-B7CA-E9C130F7889E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pPr marL="0" marR="0" lvl="0" indent="0" algn="r" defTabSz="931863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18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45059" name="Rectangle 2">
            <a:extLst>
              <a:ext uri="{FF2B5EF4-FFF2-40B4-BE49-F238E27FC236}">
                <a16:creationId xmlns:a16="http://schemas.microsoft.com/office/drawing/2014/main" id="{1C2957BF-BBF0-4DBB-9372-54C7D7E198F7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71925" y="0"/>
            <a:ext cx="3038475" cy="465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45060" name="Rectangle 3">
            <a:extLst>
              <a:ext uri="{FF2B5EF4-FFF2-40B4-BE49-F238E27FC236}">
                <a16:creationId xmlns:a16="http://schemas.microsoft.com/office/drawing/2014/main" id="{27734D19-90B4-417C-AB6E-A88B449FFB97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71925" y="8831263"/>
            <a:ext cx="3038475" cy="465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9411" tIns="0" rIns="19411" bIns="0" anchor="b"/>
          <a:lstStyle>
            <a:lvl1pPr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r" defTabSz="931863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000" b="0" i="1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14</a:t>
            </a:r>
          </a:p>
        </p:txBody>
      </p:sp>
      <p:sp>
        <p:nvSpPr>
          <p:cNvPr id="45061" name="Rectangle 4">
            <a:extLst>
              <a:ext uri="{FF2B5EF4-FFF2-40B4-BE49-F238E27FC236}">
                <a16:creationId xmlns:a16="http://schemas.microsoft.com/office/drawing/2014/main" id="{45708D23-38B5-4C5F-8CE9-0712DBFC0B5D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8831263"/>
            <a:ext cx="3038475" cy="465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45062" name="Rectangle 5">
            <a:extLst>
              <a:ext uri="{FF2B5EF4-FFF2-40B4-BE49-F238E27FC236}">
                <a16:creationId xmlns:a16="http://schemas.microsoft.com/office/drawing/2014/main" id="{6C667011-3D1B-48B3-B39C-2B582D94B32A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3038475" cy="465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45063" name="Rectangle 6">
            <a:extLst>
              <a:ext uri="{FF2B5EF4-FFF2-40B4-BE49-F238E27FC236}">
                <a16:creationId xmlns:a16="http://schemas.microsoft.com/office/drawing/2014/main" id="{80F58CCB-4E64-45D1-8FC0-AC14621E2BB5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419100" y="703263"/>
            <a:ext cx="6173788" cy="3473450"/>
          </a:xfrm>
          <a:ln w="12700" cap="flat">
            <a:solidFill>
              <a:schemeClr val="tx1"/>
            </a:solidFill>
          </a:ln>
        </p:spPr>
      </p:sp>
      <p:sp>
        <p:nvSpPr>
          <p:cNvPr id="45064" name="Rectangle 7">
            <a:extLst>
              <a:ext uri="{FF2B5EF4-FFF2-40B4-BE49-F238E27FC236}">
                <a16:creationId xmlns:a16="http://schemas.microsoft.com/office/drawing/2014/main" id="{67913C57-129E-4863-8A37-4F7A85987154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202" tIns="45293" rIns="92202" bIns="45293"/>
          <a:lstStyle/>
          <a:p>
            <a:endParaRPr lang="en-US" altLang="en-US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7">
            <a:extLst>
              <a:ext uri="{FF2B5EF4-FFF2-40B4-BE49-F238E27FC236}">
                <a16:creationId xmlns:a16="http://schemas.microsoft.com/office/drawing/2014/main" id="{DB7A1A1C-690B-434D-952D-7F731842EA60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r" defTabSz="931863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5DD80307-7FAD-4E5E-9F5D-8FB3FA6E90CC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pPr marL="0" marR="0" lvl="0" indent="0" algn="r" defTabSz="931863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19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47107" name="Rectangle 2">
            <a:extLst>
              <a:ext uri="{FF2B5EF4-FFF2-40B4-BE49-F238E27FC236}">
                <a16:creationId xmlns:a16="http://schemas.microsoft.com/office/drawing/2014/main" id="{63AA6180-9C73-4007-BBFE-5DB5BF92619E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71925" y="0"/>
            <a:ext cx="3038475" cy="465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47108" name="Rectangle 3">
            <a:extLst>
              <a:ext uri="{FF2B5EF4-FFF2-40B4-BE49-F238E27FC236}">
                <a16:creationId xmlns:a16="http://schemas.microsoft.com/office/drawing/2014/main" id="{DD25E92B-75A1-42DD-9C6F-424D9A6FE245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71925" y="8831263"/>
            <a:ext cx="3038475" cy="465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9411" tIns="0" rIns="19411" bIns="0" anchor="b"/>
          <a:lstStyle>
            <a:lvl1pPr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r" defTabSz="931863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000" b="0" i="1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16</a:t>
            </a:r>
          </a:p>
        </p:txBody>
      </p:sp>
      <p:sp>
        <p:nvSpPr>
          <p:cNvPr id="47109" name="Rectangle 4">
            <a:extLst>
              <a:ext uri="{FF2B5EF4-FFF2-40B4-BE49-F238E27FC236}">
                <a16:creationId xmlns:a16="http://schemas.microsoft.com/office/drawing/2014/main" id="{24E7FAF8-C134-483C-A311-5C3431569FD4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8831263"/>
            <a:ext cx="3038475" cy="465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47110" name="Rectangle 5">
            <a:extLst>
              <a:ext uri="{FF2B5EF4-FFF2-40B4-BE49-F238E27FC236}">
                <a16:creationId xmlns:a16="http://schemas.microsoft.com/office/drawing/2014/main" id="{79554B94-02D4-4BE3-B99C-D767293721E7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3038475" cy="465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47111" name="Rectangle 6">
            <a:extLst>
              <a:ext uri="{FF2B5EF4-FFF2-40B4-BE49-F238E27FC236}">
                <a16:creationId xmlns:a16="http://schemas.microsoft.com/office/drawing/2014/main" id="{09F61DED-C063-4132-A3FD-A930079A9AA8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419100" y="703263"/>
            <a:ext cx="6173788" cy="3473450"/>
          </a:xfrm>
          <a:ln w="12700" cap="flat">
            <a:solidFill>
              <a:schemeClr val="tx1"/>
            </a:solidFill>
          </a:ln>
        </p:spPr>
      </p:sp>
      <p:sp>
        <p:nvSpPr>
          <p:cNvPr id="47112" name="Rectangle 7">
            <a:extLst>
              <a:ext uri="{FF2B5EF4-FFF2-40B4-BE49-F238E27FC236}">
                <a16:creationId xmlns:a16="http://schemas.microsoft.com/office/drawing/2014/main" id="{9E61D82A-3BE2-4A61-BDFB-5AAF2DE648F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202" tIns="45293" rIns="92202" bIns="45293"/>
          <a:lstStyle/>
          <a:p>
            <a:endParaRPr lang="en-US" altLang="en-US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7">
            <a:extLst>
              <a:ext uri="{FF2B5EF4-FFF2-40B4-BE49-F238E27FC236}">
                <a16:creationId xmlns:a16="http://schemas.microsoft.com/office/drawing/2014/main" id="{24301D36-5A43-4F22-92BA-043300AB673B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r" defTabSz="931863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5E02DF62-C2FC-4A45-8124-D6F69F8EA31A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pPr marL="0" marR="0" lvl="0" indent="0" algn="r" defTabSz="931863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20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49155" name="Rectangle 2">
            <a:extLst>
              <a:ext uri="{FF2B5EF4-FFF2-40B4-BE49-F238E27FC236}">
                <a16:creationId xmlns:a16="http://schemas.microsoft.com/office/drawing/2014/main" id="{F36C675E-3BB6-4BDF-BF83-4E4D17CF1906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71925" y="0"/>
            <a:ext cx="3038475" cy="465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49156" name="Rectangle 3">
            <a:extLst>
              <a:ext uri="{FF2B5EF4-FFF2-40B4-BE49-F238E27FC236}">
                <a16:creationId xmlns:a16="http://schemas.microsoft.com/office/drawing/2014/main" id="{C999696D-9EDA-42A0-AF42-CB940CA053A5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71925" y="8831263"/>
            <a:ext cx="3038475" cy="465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9411" tIns="0" rIns="19411" bIns="0" anchor="b"/>
          <a:lstStyle>
            <a:lvl1pPr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r" defTabSz="931863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000" b="0" i="1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18</a:t>
            </a:r>
          </a:p>
        </p:txBody>
      </p:sp>
      <p:sp>
        <p:nvSpPr>
          <p:cNvPr id="49157" name="Rectangle 4">
            <a:extLst>
              <a:ext uri="{FF2B5EF4-FFF2-40B4-BE49-F238E27FC236}">
                <a16:creationId xmlns:a16="http://schemas.microsoft.com/office/drawing/2014/main" id="{CCA69F71-ECCC-4134-994D-D3ADB525880B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8831263"/>
            <a:ext cx="3038475" cy="465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49158" name="Rectangle 5">
            <a:extLst>
              <a:ext uri="{FF2B5EF4-FFF2-40B4-BE49-F238E27FC236}">
                <a16:creationId xmlns:a16="http://schemas.microsoft.com/office/drawing/2014/main" id="{8AF1982F-A8A9-4844-BA42-D3909BC49A06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3038475" cy="465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49159" name="Rectangle 6">
            <a:extLst>
              <a:ext uri="{FF2B5EF4-FFF2-40B4-BE49-F238E27FC236}">
                <a16:creationId xmlns:a16="http://schemas.microsoft.com/office/drawing/2014/main" id="{7E87D0ED-E1A6-45BB-AA70-8188D50518A0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419100" y="703263"/>
            <a:ext cx="6173788" cy="3473450"/>
          </a:xfrm>
          <a:ln w="12700" cap="flat">
            <a:solidFill>
              <a:schemeClr val="tx1"/>
            </a:solidFill>
          </a:ln>
        </p:spPr>
      </p:sp>
      <p:sp>
        <p:nvSpPr>
          <p:cNvPr id="49160" name="Rectangle 7">
            <a:extLst>
              <a:ext uri="{FF2B5EF4-FFF2-40B4-BE49-F238E27FC236}">
                <a16:creationId xmlns:a16="http://schemas.microsoft.com/office/drawing/2014/main" id="{ADEE91AF-EC27-48C0-A2A1-2137CE3FEFF4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202" tIns="45293" rIns="92202" bIns="45293"/>
          <a:lstStyle/>
          <a:p>
            <a:endParaRPr lang="en-US" altLang="en-US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7">
            <a:extLst>
              <a:ext uri="{FF2B5EF4-FFF2-40B4-BE49-F238E27FC236}">
                <a16:creationId xmlns:a16="http://schemas.microsoft.com/office/drawing/2014/main" id="{B7F3F53F-7557-46F9-AECA-EB271CCF7899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r" defTabSz="931863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401A6F0A-4A3D-4A6C-801A-C07EB3AECD90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pPr marL="0" marR="0" lvl="0" indent="0" algn="r" defTabSz="931863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21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51203" name="Rectangle 2">
            <a:extLst>
              <a:ext uri="{FF2B5EF4-FFF2-40B4-BE49-F238E27FC236}">
                <a16:creationId xmlns:a16="http://schemas.microsoft.com/office/drawing/2014/main" id="{46A2C123-2423-417E-876E-AB8834D04D2E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419100" y="703263"/>
            <a:ext cx="6173788" cy="3473450"/>
          </a:xfrm>
          <a:ln w="12700" cap="flat">
            <a:solidFill>
              <a:schemeClr val="tx1"/>
            </a:solidFill>
          </a:ln>
        </p:spPr>
      </p:sp>
      <p:sp>
        <p:nvSpPr>
          <p:cNvPr id="51204" name="Rectangle 3">
            <a:extLst>
              <a:ext uri="{FF2B5EF4-FFF2-40B4-BE49-F238E27FC236}">
                <a16:creationId xmlns:a16="http://schemas.microsoft.com/office/drawing/2014/main" id="{C90BDA5E-E948-47CD-80DB-664987B40ECE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202" tIns="45293" rIns="92202" bIns="45293"/>
          <a:lstStyle/>
          <a:p>
            <a:endParaRPr lang="en-US" altLang="en-US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7">
            <a:extLst>
              <a:ext uri="{FF2B5EF4-FFF2-40B4-BE49-F238E27FC236}">
                <a16:creationId xmlns:a16="http://schemas.microsoft.com/office/drawing/2014/main" id="{80914129-842B-45FA-B171-DE9433BBADBE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r" defTabSz="931863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A9AF97A7-77EC-4BA2-A329-76DA36FB5DB5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pPr marL="0" marR="0" lvl="0" indent="0" algn="r" defTabSz="931863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22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53251" name="Rectangle 2">
            <a:extLst>
              <a:ext uri="{FF2B5EF4-FFF2-40B4-BE49-F238E27FC236}">
                <a16:creationId xmlns:a16="http://schemas.microsoft.com/office/drawing/2014/main" id="{EC30922D-D162-4CFE-98E2-CF7EDE723F15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419100" y="703263"/>
            <a:ext cx="6173788" cy="3473450"/>
          </a:xfrm>
          <a:ln/>
        </p:spPr>
      </p:sp>
      <p:sp>
        <p:nvSpPr>
          <p:cNvPr id="53252" name="Rectangle 3">
            <a:extLst>
              <a:ext uri="{FF2B5EF4-FFF2-40B4-BE49-F238E27FC236}">
                <a16:creationId xmlns:a16="http://schemas.microsoft.com/office/drawing/2014/main" id="{5BC8209B-78A2-4975-B8B5-86E2B761672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7">
            <a:extLst>
              <a:ext uri="{FF2B5EF4-FFF2-40B4-BE49-F238E27FC236}">
                <a16:creationId xmlns:a16="http://schemas.microsoft.com/office/drawing/2014/main" id="{39892659-F179-4BC9-9FE3-723FAD599E48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r" defTabSz="931863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8D07A071-842D-45D5-9E26-EE459922E36F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pPr marL="0" marR="0" lvl="0" indent="0" algn="r" defTabSz="931863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23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55299" name="Rectangle 2">
            <a:extLst>
              <a:ext uri="{FF2B5EF4-FFF2-40B4-BE49-F238E27FC236}">
                <a16:creationId xmlns:a16="http://schemas.microsoft.com/office/drawing/2014/main" id="{229CD9A2-F9E3-4D45-9B4A-7D8592D8C02A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419100" y="703263"/>
            <a:ext cx="6173788" cy="3473450"/>
          </a:xfrm>
          <a:ln/>
        </p:spPr>
      </p:sp>
      <p:sp>
        <p:nvSpPr>
          <p:cNvPr id="55300" name="Rectangle 3">
            <a:extLst>
              <a:ext uri="{FF2B5EF4-FFF2-40B4-BE49-F238E27FC236}">
                <a16:creationId xmlns:a16="http://schemas.microsoft.com/office/drawing/2014/main" id="{EC4EC576-CF27-40CB-BC07-DF3223F5560E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>
            <a:extLst>
              <a:ext uri="{FF2B5EF4-FFF2-40B4-BE49-F238E27FC236}">
                <a16:creationId xmlns:a16="http://schemas.microsoft.com/office/drawing/2014/main" id="{DFEDFD6E-5AF2-4DF0-880A-EC3C4E59F4F5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r" defTabSz="931863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54DD4E81-F4EC-4540-926D-7ECA47AAA9DC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pPr marL="0" marR="0" lvl="0" indent="0" algn="r" defTabSz="931863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24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57347" name="Rectangle 2">
            <a:extLst>
              <a:ext uri="{FF2B5EF4-FFF2-40B4-BE49-F238E27FC236}">
                <a16:creationId xmlns:a16="http://schemas.microsoft.com/office/drawing/2014/main" id="{95CF5C1B-8F89-4027-AA59-00B22851A652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71925" y="0"/>
            <a:ext cx="3038475" cy="465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57348" name="Rectangle 3">
            <a:extLst>
              <a:ext uri="{FF2B5EF4-FFF2-40B4-BE49-F238E27FC236}">
                <a16:creationId xmlns:a16="http://schemas.microsoft.com/office/drawing/2014/main" id="{8A7BFC37-BF3B-4934-82C6-E39419B6C3C0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71925" y="8831263"/>
            <a:ext cx="3038475" cy="465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9411" tIns="0" rIns="19411" bIns="0" anchor="b"/>
          <a:lstStyle>
            <a:lvl1pPr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r" defTabSz="931863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000" b="0" i="1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37</a:t>
            </a:r>
          </a:p>
        </p:txBody>
      </p:sp>
      <p:sp>
        <p:nvSpPr>
          <p:cNvPr id="57349" name="Rectangle 4">
            <a:extLst>
              <a:ext uri="{FF2B5EF4-FFF2-40B4-BE49-F238E27FC236}">
                <a16:creationId xmlns:a16="http://schemas.microsoft.com/office/drawing/2014/main" id="{A48BF7CF-1A56-4F77-AF84-174E7C4E2FBE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8831263"/>
            <a:ext cx="3038475" cy="465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57350" name="Rectangle 5">
            <a:extLst>
              <a:ext uri="{FF2B5EF4-FFF2-40B4-BE49-F238E27FC236}">
                <a16:creationId xmlns:a16="http://schemas.microsoft.com/office/drawing/2014/main" id="{D29971AA-25AD-47C2-9978-B79AF66B9D9C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3038475" cy="465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57351" name="Rectangle 6">
            <a:extLst>
              <a:ext uri="{FF2B5EF4-FFF2-40B4-BE49-F238E27FC236}">
                <a16:creationId xmlns:a16="http://schemas.microsoft.com/office/drawing/2014/main" id="{1E330C3C-44A7-4635-9B26-C7073E367B48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419100" y="703263"/>
            <a:ext cx="6173788" cy="3473450"/>
          </a:xfrm>
          <a:ln w="12700" cap="flat">
            <a:solidFill>
              <a:schemeClr val="tx1"/>
            </a:solidFill>
          </a:ln>
        </p:spPr>
      </p:sp>
      <p:sp>
        <p:nvSpPr>
          <p:cNvPr id="57352" name="Rectangle 7">
            <a:extLst>
              <a:ext uri="{FF2B5EF4-FFF2-40B4-BE49-F238E27FC236}">
                <a16:creationId xmlns:a16="http://schemas.microsoft.com/office/drawing/2014/main" id="{EB564558-63AE-4B4F-B47A-BE875B7676D3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202" tIns="45293" rIns="92202" bIns="45293"/>
          <a:lstStyle/>
          <a:p>
            <a:endParaRPr lang="en-US" altLang="en-US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7">
            <a:extLst>
              <a:ext uri="{FF2B5EF4-FFF2-40B4-BE49-F238E27FC236}">
                <a16:creationId xmlns:a16="http://schemas.microsoft.com/office/drawing/2014/main" id="{58501369-A64D-4434-9577-3974B7D822F5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r" defTabSz="931863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30F0F558-8064-432B-8992-7DA50D9231F5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pPr marL="0" marR="0" lvl="0" indent="0" algn="r" defTabSz="931863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25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61443" name="Rectangle 2">
            <a:extLst>
              <a:ext uri="{FF2B5EF4-FFF2-40B4-BE49-F238E27FC236}">
                <a16:creationId xmlns:a16="http://schemas.microsoft.com/office/drawing/2014/main" id="{26DEE6B9-4BC1-4357-9A52-58B8C1EEE02E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419100" y="703263"/>
            <a:ext cx="6173788" cy="3473450"/>
          </a:xfrm>
          <a:ln/>
        </p:spPr>
      </p:sp>
      <p:sp>
        <p:nvSpPr>
          <p:cNvPr id="61444" name="Rectangle 3">
            <a:extLst>
              <a:ext uri="{FF2B5EF4-FFF2-40B4-BE49-F238E27FC236}">
                <a16:creationId xmlns:a16="http://schemas.microsoft.com/office/drawing/2014/main" id="{73DA91AF-D190-4AA6-854C-9F08007B1FF2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7">
            <a:extLst>
              <a:ext uri="{FF2B5EF4-FFF2-40B4-BE49-F238E27FC236}">
                <a16:creationId xmlns:a16="http://schemas.microsoft.com/office/drawing/2014/main" id="{B872CA0D-614A-4016-9C67-1BE06ECCFD82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r" defTabSz="931863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F33912CE-AB2B-45CE-9938-D11AA24521BB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pPr marL="0" marR="0" lvl="0" indent="0" algn="r" defTabSz="931863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26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63491" name="Rectangle 2">
            <a:extLst>
              <a:ext uri="{FF2B5EF4-FFF2-40B4-BE49-F238E27FC236}">
                <a16:creationId xmlns:a16="http://schemas.microsoft.com/office/drawing/2014/main" id="{F8652533-2D2B-48E0-81C8-4A917E2633C7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419100" y="703263"/>
            <a:ext cx="6173788" cy="3473450"/>
          </a:xfrm>
          <a:ln w="12700" cap="flat">
            <a:solidFill>
              <a:schemeClr val="tx1"/>
            </a:solidFill>
          </a:ln>
        </p:spPr>
      </p:sp>
      <p:sp>
        <p:nvSpPr>
          <p:cNvPr id="63492" name="Rectangle 3">
            <a:extLst>
              <a:ext uri="{FF2B5EF4-FFF2-40B4-BE49-F238E27FC236}">
                <a16:creationId xmlns:a16="http://schemas.microsoft.com/office/drawing/2014/main" id="{8C2102A7-3AD5-4368-8AF5-646FAD3D99D0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202" tIns="45293" rIns="92202" bIns="45293"/>
          <a:lstStyle/>
          <a:p>
            <a:endParaRPr lang="en-US" altLang="en-US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7">
            <a:extLst>
              <a:ext uri="{FF2B5EF4-FFF2-40B4-BE49-F238E27FC236}">
                <a16:creationId xmlns:a16="http://schemas.microsoft.com/office/drawing/2014/main" id="{EADF369C-AE03-404B-A3EA-50BB0D7FB241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r" defTabSz="931863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4E3184D7-6445-4614-B214-66EB52CB1FFE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pPr marL="0" marR="0" lvl="0" indent="0" algn="r" defTabSz="931863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27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65539" name="Rectangle 2">
            <a:extLst>
              <a:ext uri="{FF2B5EF4-FFF2-40B4-BE49-F238E27FC236}">
                <a16:creationId xmlns:a16="http://schemas.microsoft.com/office/drawing/2014/main" id="{9E3E911A-479A-44FD-91ED-001DB6AC4FC7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71925" y="0"/>
            <a:ext cx="3038475" cy="465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65540" name="Rectangle 3">
            <a:extLst>
              <a:ext uri="{FF2B5EF4-FFF2-40B4-BE49-F238E27FC236}">
                <a16:creationId xmlns:a16="http://schemas.microsoft.com/office/drawing/2014/main" id="{B9C082C2-CF17-47A5-9B4F-E40CBE54B7CF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71925" y="8831263"/>
            <a:ext cx="3038475" cy="465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9411" tIns="0" rIns="19411" bIns="0" anchor="b"/>
          <a:lstStyle>
            <a:lvl1pPr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r" defTabSz="931863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000" b="0" i="1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3</a:t>
            </a:r>
          </a:p>
        </p:txBody>
      </p:sp>
      <p:sp>
        <p:nvSpPr>
          <p:cNvPr id="65541" name="Rectangle 4">
            <a:extLst>
              <a:ext uri="{FF2B5EF4-FFF2-40B4-BE49-F238E27FC236}">
                <a16:creationId xmlns:a16="http://schemas.microsoft.com/office/drawing/2014/main" id="{DB005A54-E7B9-4046-B955-CC1013E8B3DC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8831263"/>
            <a:ext cx="3038475" cy="465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65542" name="Rectangle 5">
            <a:extLst>
              <a:ext uri="{FF2B5EF4-FFF2-40B4-BE49-F238E27FC236}">
                <a16:creationId xmlns:a16="http://schemas.microsoft.com/office/drawing/2014/main" id="{87917D73-2E52-4A9E-9B55-AD47BF2CA4A6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3038475" cy="465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65543" name="Rectangle 6">
            <a:extLst>
              <a:ext uri="{FF2B5EF4-FFF2-40B4-BE49-F238E27FC236}">
                <a16:creationId xmlns:a16="http://schemas.microsoft.com/office/drawing/2014/main" id="{809EC555-E82F-4047-920F-7A004C23255C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419100" y="703263"/>
            <a:ext cx="6173788" cy="3473450"/>
          </a:xfrm>
          <a:ln w="12700" cap="flat">
            <a:solidFill>
              <a:schemeClr val="tx1"/>
            </a:solidFill>
          </a:ln>
        </p:spPr>
      </p:sp>
      <p:sp>
        <p:nvSpPr>
          <p:cNvPr id="65544" name="Rectangle 7">
            <a:extLst>
              <a:ext uri="{FF2B5EF4-FFF2-40B4-BE49-F238E27FC236}">
                <a16:creationId xmlns:a16="http://schemas.microsoft.com/office/drawing/2014/main" id="{787CC10C-DE27-41AA-ADBC-78AED1A7D29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202" tIns="45293" rIns="92202" bIns="45293"/>
          <a:lstStyle/>
          <a:p>
            <a:endParaRPr lang="en-US" altLang="en-US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Rectangle 7">
            <a:extLst>
              <a:ext uri="{FF2B5EF4-FFF2-40B4-BE49-F238E27FC236}">
                <a16:creationId xmlns:a16="http://schemas.microsoft.com/office/drawing/2014/main" id="{7AE7F705-CC44-487F-89F3-EB091DD5EC02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r" defTabSz="931863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A4959CBD-172D-4D34-B625-72C227F83E78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pPr marL="0" marR="0" lvl="0" indent="0" algn="r" defTabSz="931863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28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67587" name="Rectangle 2">
            <a:extLst>
              <a:ext uri="{FF2B5EF4-FFF2-40B4-BE49-F238E27FC236}">
                <a16:creationId xmlns:a16="http://schemas.microsoft.com/office/drawing/2014/main" id="{B8E322D9-FB54-4ED1-8158-7A44B5DA4F11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71925" y="0"/>
            <a:ext cx="3038475" cy="465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67588" name="Rectangle 3">
            <a:extLst>
              <a:ext uri="{FF2B5EF4-FFF2-40B4-BE49-F238E27FC236}">
                <a16:creationId xmlns:a16="http://schemas.microsoft.com/office/drawing/2014/main" id="{AA675954-D1BA-4545-B37E-AAB2D7B642E8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71925" y="8831263"/>
            <a:ext cx="3038475" cy="465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9411" tIns="0" rIns="19411" bIns="0" anchor="b"/>
          <a:lstStyle>
            <a:lvl1pPr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r" defTabSz="931863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000" b="0" i="1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4</a:t>
            </a:r>
          </a:p>
        </p:txBody>
      </p:sp>
      <p:sp>
        <p:nvSpPr>
          <p:cNvPr id="67589" name="Rectangle 4">
            <a:extLst>
              <a:ext uri="{FF2B5EF4-FFF2-40B4-BE49-F238E27FC236}">
                <a16:creationId xmlns:a16="http://schemas.microsoft.com/office/drawing/2014/main" id="{1FB47196-5053-4C98-A137-61FD0463DA96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8831263"/>
            <a:ext cx="3038475" cy="465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67590" name="Rectangle 5">
            <a:extLst>
              <a:ext uri="{FF2B5EF4-FFF2-40B4-BE49-F238E27FC236}">
                <a16:creationId xmlns:a16="http://schemas.microsoft.com/office/drawing/2014/main" id="{7C59A902-BBEB-4EED-8339-3361B549B192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3038475" cy="465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67591" name="Rectangle 6">
            <a:extLst>
              <a:ext uri="{FF2B5EF4-FFF2-40B4-BE49-F238E27FC236}">
                <a16:creationId xmlns:a16="http://schemas.microsoft.com/office/drawing/2014/main" id="{FD0D9C2F-35FB-4B3E-A4E8-6AF624FED504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419100" y="703263"/>
            <a:ext cx="6173788" cy="3473450"/>
          </a:xfrm>
          <a:ln w="12700" cap="flat">
            <a:solidFill>
              <a:schemeClr val="tx1"/>
            </a:solidFill>
          </a:ln>
        </p:spPr>
      </p:sp>
      <p:sp>
        <p:nvSpPr>
          <p:cNvPr id="67592" name="Rectangle 7">
            <a:extLst>
              <a:ext uri="{FF2B5EF4-FFF2-40B4-BE49-F238E27FC236}">
                <a16:creationId xmlns:a16="http://schemas.microsoft.com/office/drawing/2014/main" id="{2C6C3052-BC9F-4C56-85A7-A91718C647A9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202" tIns="45293" rIns="92202" bIns="45293"/>
          <a:lstStyle/>
          <a:p>
            <a:endParaRPr lang="en-US" altLang="en-US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Rectangle 7">
            <a:extLst>
              <a:ext uri="{FF2B5EF4-FFF2-40B4-BE49-F238E27FC236}">
                <a16:creationId xmlns:a16="http://schemas.microsoft.com/office/drawing/2014/main" id="{F5C975D6-81FD-4CBA-9265-8512E33DD498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r" defTabSz="931863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2DCD6BBA-6577-4D1E-B463-CE5C586F4D8B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pPr marL="0" marR="0" lvl="0" indent="0" algn="r" defTabSz="931863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29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69635" name="Rectangle 2">
            <a:extLst>
              <a:ext uri="{FF2B5EF4-FFF2-40B4-BE49-F238E27FC236}">
                <a16:creationId xmlns:a16="http://schemas.microsoft.com/office/drawing/2014/main" id="{70F09E8A-0D4C-42B1-AC51-5D938D3D723E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71925" y="0"/>
            <a:ext cx="3038475" cy="465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69636" name="Rectangle 3">
            <a:extLst>
              <a:ext uri="{FF2B5EF4-FFF2-40B4-BE49-F238E27FC236}">
                <a16:creationId xmlns:a16="http://schemas.microsoft.com/office/drawing/2014/main" id="{9AAE876F-F8D8-48A2-90A2-F877530D165D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71925" y="8831263"/>
            <a:ext cx="3038475" cy="465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9411" tIns="0" rIns="19411" bIns="0" anchor="b"/>
          <a:lstStyle>
            <a:lvl1pPr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r" defTabSz="931863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000" b="0" i="1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6</a:t>
            </a:r>
          </a:p>
        </p:txBody>
      </p:sp>
      <p:sp>
        <p:nvSpPr>
          <p:cNvPr id="69637" name="Rectangle 4">
            <a:extLst>
              <a:ext uri="{FF2B5EF4-FFF2-40B4-BE49-F238E27FC236}">
                <a16:creationId xmlns:a16="http://schemas.microsoft.com/office/drawing/2014/main" id="{2F9FA430-F59D-408F-AE23-0D30D97D0769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8831263"/>
            <a:ext cx="3038475" cy="465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69638" name="Rectangle 5">
            <a:extLst>
              <a:ext uri="{FF2B5EF4-FFF2-40B4-BE49-F238E27FC236}">
                <a16:creationId xmlns:a16="http://schemas.microsoft.com/office/drawing/2014/main" id="{253EC4A0-DB5B-4AE7-8991-4A5B66FC9F48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3038475" cy="465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69639" name="Rectangle 6">
            <a:extLst>
              <a:ext uri="{FF2B5EF4-FFF2-40B4-BE49-F238E27FC236}">
                <a16:creationId xmlns:a16="http://schemas.microsoft.com/office/drawing/2014/main" id="{4E7A178E-8569-4DA8-80DF-FFD0623C7D51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419100" y="703263"/>
            <a:ext cx="6173788" cy="3473450"/>
          </a:xfrm>
          <a:ln w="12700" cap="flat">
            <a:solidFill>
              <a:schemeClr val="tx1"/>
            </a:solidFill>
          </a:ln>
        </p:spPr>
      </p:sp>
      <p:sp>
        <p:nvSpPr>
          <p:cNvPr id="69640" name="Rectangle 7">
            <a:extLst>
              <a:ext uri="{FF2B5EF4-FFF2-40B4-BE49-F238E27FC236}">
                <a16:creationId xmlns:a16="http://schemas.microsoft.com/office/drawing/2014/main" id="{B79E5210-F1B4-4E9C-8188-0DD65D1F3A5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202" tIns="45293" rIns="92202" bIns="45293"/>
          <a:lstStyle/>
          <a:p>
            <a:endParaRPr lang="en-US" altLang="en-US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Rectangle 7">
            <a:extLst>
              <a:ext uri="{FF2B5EF4-FFF2-40B4-BE49-F238E27FC236}">
                <a16:creationId xmlns:a16="http://schemas.microsoft.com/office/drawing/2014/main" id="{FD35CADB-7E22-456D-A242-C8D2F301E0D7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r" defTabSz="931863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BEBBF44F-8567-47EE-9D84-A1885DD22FA9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pPr marL="0" marR="0" lvl="0" indent="0" algn="r" defTabSz="931863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30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71683" name="Rectangle 2">
            <a:extLst>
              <a:ext uri="{FF2B5EF4-FFF2-40B4-BE49-F238E27FC236}">
                <a16:creationId xmlns:a16="http://schemas.microsoft.com/office/drawing/2014/main" id="{DCBA9423-7075-46BE-8A40-47D847A7C5CF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419100" y="703263"/>
            <a:ext cx="6173788" cy="3473450"/>
          </a:xfrm>
          <a:ln w="12700" cap="flat">
            <a:solidFill>
              <a:schemeClr val="tx1"/>
            </a:solidFill>
          </a:ln>
        </p:spPr>
      </p:sp>
      <p:sp>
        <p:nvSpPr>
          <p:cNvPr id="71684" name="Rectangle 3">
            <a:extLst>
              <a:ext uri="{FF2B5EF4-FFF2-40B4-BE49-F238E27FC236}">
                <a16:creationId xmlns:a16="http://schemas.microsoft.com/office/drawing/2014/main" id="{65B7C145-7084-4595-A3FD-19908AAB5BBE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202" tIns="45293" rIns="92202" bIns="45293"/>
          <a:lstStyle/>
          <a:p>
            <a:endParaRPr lang="en-US" altLang="en-US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Rectangle 7">
            <a:extLst>
              <a:ext uri="{FF2B5EF4-FFF2-40B4-BE49-F238E27FC236}">
                <a16:creationId xmlns:a16="http://schemas.microsoft.com/office/drawing/2014/main" id="{4DB575E4-D430-4357-AF3E-1C418281D667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r" defTabSz="931863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DFD81087-4057-4F82-8395-214CA7043147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pPr marL="0" marR="0" lvl="0" indent="0" algn="r" defTabSz="931863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31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73731" name="Rectangle 2">
            <a:extLst>
              <a:ext uri="{FF2B5EF4-FFF2-40B4-BE49-F238E27FC236}">
                <a16:creationId xmlns:a16="http://schemas.microsoft.com/office/drawing/2014/main" id="{AA616FDE-3A9A-4E97-8D3F-84EC893D4C8A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419100" y="703263"/>
            <a:ext cx="6173788" cy="3473450"/>
          </a:xfrm>
          <a:ln w="12700" cap="flat">
            <a:solidFill>
              <a:schemeClr val="tx1"/>
            </a:solidFill>
          </a:ln>
        </p:spPr>
      </p:sp>
      <p:sp>
        <p:nvSpPr>
          <p:cNvPr id="73732" name="Rectangle 3">
            <a:extLst>
              <a:ext uri="{FF2B5EF4-FFF2-40B4-BE49-F238E27FC236}">
                <a16:creationId xmlns:a16="http://schemas.microsoft.com/office/drawing/2014/main" id="{467BB74C-2DE2-42D0-A9B7-A396673E46B4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202" tIns="45293" rIns="92202" bIns="45293"/>
          <a:lstStyle/>
          <a:p>
            <a:endParaRPr lang="en-US" altLang="en-US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Rectangle 7">
            <a:extLst>
              <a:ext uri="{FF2B5EF4-FFF2-40B4-BE49-F238E27FC236}">
                <a16:creationId xmlns:a16="http://schemas.microsoft.com/office/drawing/2014/main" id="{25B2F2A3-9D98-4B5B-8B0B-F9047D383A77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r" defTabSz="931863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C3751ABE-C782-486B-A3B3-AF32368BA987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pPr marL="0" marR="0" lvl="0" indent="0" algn="r" defTabSz="931863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32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75779" name="Rectangle 2">
            <a:extLst>
              <a:ext uri="{FF2B5EF4-FFF2-40B4-BE49-F238E27FC236}">
                <a16:creationId xmlns:a16="http://schemas.microsoft.com/office/drawing/2014/main" id="{CC49DDA9-299F-4F6F-BFA2-F127678AE2BD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71925" y="0"/>
            <a:ext cx="3038475" cy="465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75780" name="Rectangle 3">
            <a:extLst>
              <a:ext uri="{FF2B5EF4-FFF2-40B4-BE49-F238E27FC236}">
                <a16:creationId xmlns:a16="http://schemas.microsoft.com/office/drawing/2014/main" id="{909BFDD5-FE70-4471-B4F2-1FC495E4E617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71925" y="8831263"/>
            <a:ext cx="3038475" cy="465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9411" tIns="0" rIns="19411" bIns="0" anchor="b"/>
          <a:lstStyle>
            <a:lvl1pPr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r" defTabSz="931863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000" b="0" i="1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2</a:t>
            </a:r>
          </a:p>
        </p:txBody>
      </p:sp>
      <p:sp>
        <p:nvSpPr>
          <p:cNvPr id="75781" name="Rectangle 4">
            <a:extLst>
              <a:ext uri="{FF2B5EF4-FFF2-40B4-BE49-F238E27FC236}">
                <a16:creationId xmlns:a16="http://schemas.microsoft.com/office/drawing/2014/main" id="{F9B53B55-221B-4C2B-9963-640C67693D88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8831263"/>
            <a:ext cx="3038475" cy="465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75782" name="Rectangle 5">
            <a:extLst>
              <a:ext uri="{FF2B5EF4-FFF2-40B4-BE49-F238E27FC236}">
                <a16:creationId xmlns:a16="http://schemas.microsoft.com/office/drawing/2014/main" id="{476420A7-B4F5-419E-ABA9-3545AA59E931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3038475" cy="465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75783" name="Rectangle 6">
            <a:extLst>
              <a:ext uri="{FF2B5EF4-FFF2-40B4-BE49-F238E27FC236}">
                <a16:creationId xmlns:a16="http://schemas.microsoft.com/office/drawing/2014/main" id="{8093EE1F-E39A-4D04-81BC-D6428D7AD407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419100" y="703263"/>
            <a:ext cx="6173788" cy="3473450"/>
          </a:xfrm>
          <a:ln w="12700" cap="flat">
            <a:solidFill>
              <a:schemeClr val="tx1"/>
            </a:solidFill>
          </a:ln>
        </p:spPr>
      </p:sp>
      <p:sp>
        <p:nvSpPr>
          <p:cNvPr id="75784" name="Rectangle 7">
            <a:extLst>
              <a:ext uri="{FF2B5EF4-FFF2-40B4-BE49-F238E27FC236}">
                <a16:creationId xmlns:a16="http://schemas.microsoft.com/office/drawing/2014/main" id="{7FC11EEE-83EB-44EA-ACFA-8753636A186C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202" tIns="45293" rIns="92202" bIns="45293"/>
          <a:lstStyle/>
          <a:p>
            <a:pPr>
              <a:spcBef>
                <a:spcPct val="28000"/>
              </a:spcBef>
            </a:pPr>
            <a:endParaRPr lang="en-US" altLang="en-US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Rectangle 7">
            <a:extLst>
              <a:ext uri="{FF2B5EF4-FFF2-40B4-BE49-F238E27FC236}">
                <a16:creationId xmlns:a16="http://schemas.microsoft.com/office/drawing/2014/main" id="{74C3C8F3-6225-4BE3-9AFB-5B214F2EB32B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r" defTabSz="931863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64D8FDE1-758B-4F65-9FCB-A819C21B7B89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pPr marL="0" marR="0" lvl="0" indent="0" algn="r" defTabSz="931863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33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77827" name="Rectangle 2">
            <a:extLst>
              <a:ext uri="{FF2B5EF4-FFF2-40B4-BE49-F238E27FC236}">
                <a16:creationId xmlns:a16="http://schemas.microsoft.com/office/drawing/2014/main" id="{565FCBD8-1098-44FD-9B10-FF48D6883754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71925" y="0"/>
            <a:ext cx="3038475" cy="465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77828" name="Rectangle 3">
            <a:extLst>
              <a:ext uri="{FF2B5EF4-FFF2-40B4-BE49-F238E27FC236}">
                <a16:creationId xmlns:a16="http://schemas.microsoft.com/office/drawing/2014/main" id="{2227D4CC-5381-4ACD-B214-EFA1DBD17195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71925" y="8831263"/>
            <a:ext cx="3038475" cy="465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9411" tIns="0" rIns="19411" bIns="0" anchor="b"/>
          <a:lstStyle>
            <a:lvl1pPr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r" defTabSz="931863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000" b="0" i="1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3</a:t>
            </a:r>
          </a:p>
        </p:txBody>
      </p:sp>
      <p:sp>
        <p:nvSpPr>
          <p:cNvPr id="77829" name="Rectangle 4">
            <a:extLst>
              <a:ext uri="{FF2B5EF4-FFF2-40B4-BE49-F238E27FC236}">
                <a16:creationId xmlns:a16="http://schemas.microsoft.com/office/drawing/2014/main" id="{17C6B085-9B9C-4A16-B809-A275CECFE62A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8831263"/>
            <a:ext cx="3038475" cy="465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77830" name="Rectangle 5">
            <a:extLst>
              <a:ext uri="{FF2B5EF4-FFF2-40B4-BE49-F238E27FC236}">
                <a16:creationId xmlns:a16="http://schemas.microsoft.com/office/drawing/2014/main" id="{2B1A8206-D89A-4D3F-83F4-CF60B9F95045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3038475" cy="465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77831" name="Rectangle 6">
            <a:extLst>
              <a:ext uri="{FF2B5EF4-FFF2-40B4-BE49-F238E27FC236}">
                <a16:creationId xmlns:a16="http://schemas.microsoft.com/office/drawing/2014/main" id="{79D764D3-A2DA-4D0C-B4C4-C1C04513AE86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419100" y="703263"/>
            <a:ext cx="6173788" cy="3473450"/>
          </a:xfrm>
          <a:ln w="12700" cap="flat">
            <a:solidFill>
              <a:schemeClr val="tx1"/>
            </a:solidFill>
          </a:ln>
        </p:spPr>
      </p:sp>
      <p:sp>
        <p:nvSpPr>
          <p:cNvPr id="77832" name="Rectangle 7">
            <a:extLst>
              <a:ext uri="{FF2B5EF4-FFF2-40B4-BE49-F238E27FC236}">
                <a16:creationId xmlns:a16="http://schemas.microsoft.com/office/drawing/2014/main" id="{497027FD-D71C-4EBD-9131-24C32C07B462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202" tIns="45293" rIns="92202" bIns="45293"/>
          <a:lstStyle/>
          <a:p>
            <a:pPr>
              <a:spcBef>
                <a:spcPct val="28000"/>
              </a:spcBef>
            </a:pPr>
            <a:endParaRPr lang="en-US" altLang="en-US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Rectangle 7">
            <a:extLst>
              <a:ext uri="{FF2B5EF4-FFF2-40B4-BE49-F238E27FC236}">
                <a16:creationId xmlns:a16="http://schemas.microsoft.com/office/drawing/2014/main" id="{DE1EB052-51F6-4FAD-BBC4-EF679876A615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r" defTabSz="931863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6124289D-C1B5-4656-8491-A08452595E8C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pPr marL="0" marR="0" lvl="0" indent="0" algn="r" defTabSz="931863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34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79875" name="Rectangle 2">
            <a:extLst>
              <a:ext uri="{FF2B5EF4-FFF2-40B4-BE49-F238E27FC236}">
                <a16:creationId xmlns:a16="http://schemas.microsoft.com/office/drawing/2014/main" id="{FFE0CB43-C46C-47BD-A31D-B733F5A14D07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71925" y="0"/>
            <a:ext cx="3038475" cy="465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79876" name="Rectangle 3">
            <a:extLst>
              <a:ext uri="{FF2B5EF4-FFF2-40B4-BE49-F238E27FC236}">
                <a16:creationId xmlns:a16="http://schemas.microsoft.com/office/drawing/2014/main" id="{20CBACA9-CD41-4F2A-B350-3556A925B9CE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71925" y="8831263"/>
            <a:ext cx="3038475" cy="465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9411" tIns="0" rIns="19411" bIns="0" anchor="b"/>
          <a:lstStyle>
            <a:lvl1pPr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r" defTabSz="931863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000" b="0" i="1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7</a:t>
            </a:r>
          </a:p>
        </p:txBody>
      </p:sp>
      <p:sp>
        <p:nvSpPr>
          <p:cNvPr id="79877" name="Rectangle 4">
            <a:extLst>
              <a:ext uri="{FF2B5EF4-FFF2-40B4-BE49-F238E27FC236}">
                <a16:creationId xmlns:a16="http://schemas.microsoft.com/office/drawing/2014/main" id="{12FF7875-1E13-4049-B2B3-E5E6091E0A3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8831263"/>
            <a:ext cx="3038475" cy="465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79878" name="Rectangle 5">
            <a:extLst>
              <a:ext uri="{FF2B5EF4-FFF2-40B4-BE49-F238E27FC236}">
                <a16:creationId xmlns:a16="http://schemas.microsoft.com/office/drawing/2014/main" id="{8476C58A-8A8B-4297-BCE3-CDC96790730D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3038475" cy="465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79879" name="Rectangle 6">
            <a:extLst>
              <a:ext uri="{FF2B5EF4-FFF2-40B4-BE49-F238E27FC236}">
                <a16:creationId xmlns:a16="http://schemas.microsoft.com/office/drawing/2014/main" id="{8DC1A874-A2A4-4645-9F6B-090631B02881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419100" y="703263"/>
            <a:ext cx="6173788" cy="3473450"/>
          </a:xfrm>
          <a:ln w="12700" cap="flat">
            <a:solidFill>
              <a:schemeClr val="tx1"/>
            </a:solidFill>
          </a:ln>
        </p:spPr>
      </p:sp>
      <p:sp>
        <p:nvSpPr>
          <p:cNvPr id="79880" name="Rectangle 7">
            <a:extLst>
              <a:ext uri="{FF2B5EF4-FFF2-40B4-BE49-F238E27FC236}">
                <a16:creationId xmlns:a16="http://schemas.microsoft.com/office/drawing/2014/main" id="{E5361926-A4A0-47E3-AF9D-28C207D5263C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202" tIns="45293" rIns="92202" bIns="45293"/>
          <a:lstStyle/>
          <a:p>
            <a:pPr>
              <a:spcBef>
                <a:spcPct val="28000"/>
              </a:spcBef>
            </a:pPr>
            <a:endParaRPr lang="en-US" altLang="en-US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Rectangle 7">
            <a:extLst>
              <a:ext uri="{FF2B5EF4-FFF2-40B4-BE49-F238E27FC236}">
                <a16:creationId xmlns:a16="http://schemas.microsoft.com/office/drawing/2014/main" id="{2B57A8FB-1E1D-4663-81A0-20CC9435C514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r" defTabSz="931863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1D8AF41C-E0A1-4693-AB00-557B40E4EA18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pPr marL="0" marR="0" lvl="0" indent="0" algn="r" defTabSz="931863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35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81923" name="Rectangle 2">
            <a:extLst>
              <a:ext uri="{FF2B5EF4-FFF2-40B4-BE49-F238E27FC236}">
                <a16:creationId xmlns:a16="http://schemas.microsoft.com/office/drawing/2014/main" id="{685CE488-9446-41D9-839B-84A17A3884D2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71925" y="0"/>
            <a:ext cx="3038475" cy="465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81924" name="Rectangle 3">
            <a:extLst>
              <a:ext uri="{FF2B5EF4-FFF2-40B4-BE49-F238E27FC236}">
                <a16:creationId xmlns:a16="http://schemas.microsoft.com/office/drawing/2014/main" id="{3941E9EF-3CA5-42BA-A17F-569E36BC0221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71925" y="8831263"/>
            <a:ext cx="3038475" cy="465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9411" tIns="0" rIns="19411" bIns="0" anchor="b"/>
          <a:lstStyle>
            <a:lvl1pPr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r" defTabSz="931863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000" b="0" i="1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8</a:t>
            </a:r>
          </a:p>
        </p:txBody>
      </p:sp>
      <p:sp>
        <p:nvSpPr>
          <p:cNvPr id="81925" name="Rectangle 4">
            <a:extLst>
              <a:ext uri="{FF2B5EF4-FFF2-40B4-BE49-F238E27FC236}">
                <a16:creationId xmlns:a16="http://schemas.microsoft.com/office/drawing/2014/main" id="{96D4F649-024F-4B5E-A23F-EB40A8BF691E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8831263"/>
            <a:ext cx="3038475" cy="465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81926" name="Rectangle 5">
            <a:extLst>
              <a:ext uri="{FF2B5EF4-FFF2-40B4-BE49-F238E27FC236}">
                <a16:creationId xmlns:a16="http://schemas.microsoft.com/office/drawing/2014/main" id="{C74A0598-62DA-40F3-BC66-F6DA8CEE182E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3038475" cy="465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81927" name="Rectangle 6">
            <a:extLst>
              <a:ext uri="{FF2B5EF4-FFF2-40B4-BE49-F238E27FC236}">
                <a16:creationId xmlns:a16="http://schemas.microsoft.com/office/drawing/2014/main" id="{A0D983B8-4848-456F-B67C-D26FB36770C3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419100" y="703263"/>
            <a:ext cx="6173788" cy="3473450"/>
          </a:xfrm>
          <a:ln w="12700" cap="flat">
            <a:solidFill>
              <a:schemeClr val="tx1"/>
            </a:solidFill>
          </a:ln>
        </p:spPr>
      </p:sp>
      <p:sp>
        <p:nvSpPr>
          <p:cNvPr id="81928" name="Rectangle 7">
            <a:extLst>
              <a:ext uri="{FF2B5EF4-FFF2-40B4-BE49-F238E27FC236}">
                <a16:creationId xmlns:a16="http://schemas.microsoft.com/office/drawing/2014/main" id="{067089E6-99D3-428B-9AB6-7486006FE31D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202" tIns="45293" rIns="92202" bIns="45293"/>
          <a:lstStyle/>
          <a:p>
            <a:pPr>
              <a:spcBef>
                <a:spcPct val="28000"/>
              </a:spcBef>
            </a:pPr>
            <a:endParaRPr lang="en-US" altLang="en-US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Rectangle 7">
            <a:extLst>
              <a:ext uri="{FF2B5EF4-FFF2-40B4-BE49-F238E27FC236}">
                <a16:creationId xmlns:a16="http://schemas.microsoft.com/office/drawing/2014/main" id="{55996EA7-35E5-4612-9903-F0835EE466AC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r" defTabSz="931863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131B1693-F11C-4F7F-A603-6BBED9321599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pPr marL="0" marR="0" lvl="0" indent="0" algn="r" defTabSz="931863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36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83971" name="Rectangle 2">
            <a:extLst>
              <a:ext uri="{FF2B5EF4-FFF2-40B4-BE49-F238E27FC236}">
                <a16:creationId xmlns:a16="http://schemas.microsoft.com/office/drawing/2014/main" id="{8DC2E4C4-1ABD-433B-AE09-E5085B5EB7CE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71925" y="0"/>
            <a:ext cx="3038475" cy="465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83972" name="Rectangle 3">
            <a:extLst>
              <a:ext uri="{FF2B5EF4-FFF2-40B4-BE49-F238E27FC236}">
                <a16:creationId xmlns:a16="http://schemas.microsoft.com/office/drawing/2014/main" id="{6A0DC3E8-8CFA-4F8A-88CD-034DF05CF411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71925" y="8831263"/>
            <a:ext cx="3038475" cy="465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9411" tIns="0" rIns="19411" bIns="0" anchor="b"/>
          <a:lstStyle>
            <a:lvl1pPr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r" defTabSz="931863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000" b="0" i="1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9</a:t>
            </a:r>
          </a:p>
        </p:txBody>
      </p:sp>
      <p:sp>
        <p:nvSpPr>
          <p:cNvPr id="83973" name="Rectangle 4">
            <a:extLst>
              <a:ext uri="{FF2B5EF4-FFF2-40B4-BE49-F238E27FC236}">
                <a16:creationId xmlns:a16="http://schemas.microsoft.com/office/drawing/2014/main" id="{E877F9D0-99F6-4462-BEC7-47609F24984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8831263"/>
            <a:ext cx="3038475" cy="465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83974" name="Rectangle 5">
            <a:extLst>
              <a:ext uri="{FF2B5EF4-FFF2-40B4-BE49-F238E27FC236}">
                <a16:creationId xmlns:a16="http://schemas.microsoft.com/office/drawing/2014/main" id="{F04EE4B5-8539-475E-BF9A-B25342DD658D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3038475" cy="465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83975" name="Rectangle 6">
            <a:extLst>
              <a:ext uri="{FF2B5EF4-FFF2-40B4-BE49-F238E27FC236}">
                <a16:creationId xmlns:a16="http://schemas.microsoft.com/office/drawing/2014/main" id="{3FBE7FE0-66A3-437D-9B78-B9EC502A5EB6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419100" y="703263"/>
            <a:ext cx="6173788" cy="3473450"/>
          </a:xfrm>
          <a:ln w="12700" cap="flat">
            <a:solidFill>
              <a:schemeClr val="tx1"/>
            </a:solidFill>
          </a:ln>
        </p:spPr>
      </p:sp>
      <p:sp>
        <p:nvSpPr>
          <p:cNvPr id="83976" name="Rectangle 7">
            <a:extLst>
              <a:ext uri="{FF2B5EF4-FFF2-40B4-BE49-F238E27FC236}">
                <a16:creationId xmlns:a16="http://schemas.microsoft.com/office/drawing/2014/main" id="{917FEF63-2134-4DD2-AF31-4B4E28A2B7CE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202" tIns="45293" rIns="92202" bIns="45293"/>
          <a:lstStyle/>
          <a:p>
            <a:pPr>
              <a:spcBef>
                <a:spcPct val="28000"/>
              </a:spcBef>
            </a:pPr>
            <a:endParaRPr lang="en-US" altLang="en-US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8" name="Rectangle 7">
            <a:extLst>
              <a:ext uri="{FF2B5EF4-FFF2-40B4-BE49-F238E27FC236}">
                <a16:creationId xmlns:a16="http://schemas.microsoft.com/office/drawing/2014/main" id="{28B6C9B5-87AA-4F19-A940-8E48C02C975D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r" defTabSz="931863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4F484635-BD25-472E-A027-FAA963B60030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pPr marL="0" marR="0" lvl="0" indent="0" algn="r" defTabSz="931863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37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86019" name="Rectangle 2">
            <a:extLst>
              <a:ext uri="{FF2B5EF4-FFF2-40B4-BE49-F238E27FC236}">
                <a16:creationId xmlns:a16="http://schemas.microsoft.com/office/drawing/2014/main" id="{36A81005-4FD6-4957-8266-46B63347ACC5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71925" y="0"/>
            <a:ext cx="3038475" cy="465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86020" name="Rectangle 3">
            <a:extLst>
              <a:ext uri="{FF2B5EF4-FFF2-40B4-BE49-F238E27FC236}">
                <a16:creationId xmlns:a16="http://schemas.microsoft.com/office/drawing/2014/main" id="{D3A8C976-2601-4B9C-9549-2E7EF51AE8DB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71925" y="8831263"/>
            <a:ext cx="3038475" cy="465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9411" tIns="0" rIns="19411" bIns="0" anchor="b"/>
          <a:lstStyle>
            <a:lvl1pPr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r" defTabSz="931863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000" b="0" i="1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11</a:t>
            </a:r>
          </a:p>
        </p:txBody>
      </p:sp>
      <p:sp>
        <p:nvSpPr>
          <p:cNvPr id="86021" name="Rectangle 4">
            <a:extLst>
              <a:ext uri="{FF2B5EF4-FFF2-40B4-BE49-F238E27FC236}">
                <a16:creationId xmlns:a16="http://schemas.microsoft.com/office/drawing/2014/main" id="{161CAC1C-C5E3-4056-99F9-3AFDD7C38CD9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8831263"/>
            <a:ext cx="3038475" cy="465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86022" name="Rectangle 5">
            <a:extLst>
              <a:ext uri="{FF2B5EF4-FFF2-40B4-BE49-F238E27FC236}">
                <a16:creationId xmlns:a16="http://schemas.microsoft.com/office/drawing/2014/main" id="{8684A2FA-5EED-44F2-9031-5CE6974BB833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3038475" cy="465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86023" name="Rectangle 6">
            <a:extLst>
              <a:ext uri="{FF2B5EF4-FFF2-40B4-BE49-F238E27FC236}">
                <a16:creationId xmlns:a16="http://schemas.microsoft.com/office/drawing/2014/main" id="{B304F257-5CF3-4444-A695-322D1A104E70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419100" y="703263"/>
            <a:ext cx="6173788" cy="3473450"/>
          </a:xfrm>
          <a:ln w="12700" cap="flat">
            <a:solidFill>
              <a:schemeClr val="tx1"/>
            </a:solidFill>
          </a:ln>
        </p:spPr>
      </p:sp>
      <p:sp>
        <p:nvSpPr>
          <p:cNvPr id="86024" name="Rectangle 7">
            <a:extLst>
              <a:ext uri="{FF2B5EF4-FFF2-40B4-BE49-F238E27FC236}">
                <a16:creationId xmlns:a16="http://schemas.microsoft.com/office/drawing/2014/main" id="{883C2D06-276F-454F-8B36-3FBB6B165F8F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202" tIns="45293" rIns="92202" bIns="45293"/>
          <a:lstStyle/>
          <a:p>
            <a:pPr>
              <a:spcBef>
                <a:spcPct val="28000"/>
              </a:spcBef>
            </a:pPr>
            <a:endParaRPr lang="en-US" altLang="en-US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6" name="Rectangle 7">
            <a:extLst>
              <a:ext uri="{FF2B5EF4-FFF2-40B4-BE49-F238E27FC236}">
                <a16:creationId xmlns:a16="http://schemas.microsoft.com/office/drawing/2014/main" id="{45F0125E-F27F-4CFA-9760-5525532FD069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r" defTabSz="931863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B8688626-90BD-4E23-97A5-BE750AD0986F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pPr marL="0" marR="0" lvl="0" indent="0" algn="r" defTabSz="931863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38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88067" name="Rectangle 2">
            <a:extLst>
              <a:ext uri="{FF2B5EF4-FFF2-40B4-BE49-F238E27FC236}">
                <a16:creationId xmlns:a16="http://schemas.microsoft.com/office/drawing/2014/main" id="{6FDB06A5-B93F-42DB-AC40-BBDADF2D302E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71925" y="0"/>
            <a:ext cx="3038475" cy="465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88068" name="Rectangle 3">
            <a:extLst>
              <a:ext uri="{FF2B5EF4-FFF2-40B4-BE49-F238E27FC236}">
                <a16:creationId xmlns:a16="http://schemas.microsoft.com/office/drawing/2014/main" id="{D3CE760B-2DB7-4088-B1AC-462245B19DFA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71925" y="8831263"/>
            <a:ext cx="3038475" cy="465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9411" tIns="0" rIns="19411" bIns="0" anchor="b"/>
          <a:lstStyle>
            <a:lvl1pPr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r" defTabSz="931863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000" b="0" i="1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14</a:t>
            </a:r>
          </a:p>
        </p:txBody>
      </p:sp>
      <p:sp>
        <p:nvSpPr>
          <p:cNvPr id="88069" name="Rectangle 4">
            <a:extLst>
              <a:ext uri="{FF2B5EF4-FFF2-40B4-BE49-F238E27FC236}">
                <a16:creationId xmlns:a16="http://schemas.microsoft.com/office/drawing/2014/main" id="{DB845FEC-74D2-4ED4-AF16-9A8E08130DFE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8831263"/>
            <a:ext cx="3038475" cy="465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88070" name="Rectangle 5">
            <a:extLst>
              <a:ext uri="{FF2B5EF4-FFF2-40B4-BE49-F238E27FC236}">
                <a16:creationId xmlns:a16="http://schemas.microsoft.com/office/drawing/2014/main" id="{1790B880-7A6C-4CC4-8CC2-16336EBEF195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3038475" cy="465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88071" name="Rectangle 6">
            <a:extLst>
              <a:ext uri="{FF2B5EF4-FFF2-40B4-BE49-F238E27FC236}">
                <a16:creationId xmlns:a16="http://schemas.microsoft.com/office/drawing/2014/main" id="{D2E63588-967A-4101-B4E3-B6FED72EDB72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419100" y="703263"/>
            <a:ext cx="6173788" cy="3473450"/>
          </a:xfrm>
          <a:ln w="12700" cap="flat">
            <a:solidFill>
              <a:schemeClr val="tx1"/>
            </a:solidFill>
          </a:ln>
        </p:spPr>
      </p:sp>
      <p:sp>
        <p:nvSpPr>
          <p:cNvPr id="88072" name="Rectangle 7">
            <a:extLst>
              <a:ext uri="{FF2B5EF4-FFF2-40B4-BE49-F238E27FC236}">
                <a16:creationId xmlns:a16="http://schemas.microsoft.com/office/drawing/2014/main" id="{DDC77FA6-ED03-4E2F-8080-B970542C9DF7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202" tIns="45293" rIns="92202" bIns="45293"/>
          <a:lstStyle/>
          <a:p>
            <a:pPr>
              <a:spcBef>
                <a:spcPct val="28000"/>
              </a:spcBef>
            </a:pPr>
            <a:endParaRPr lang="en-US" altLang="en-US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4" name="Rectangle 7">
            <a:extLst>
              <a:ext uri="{FF2B5EF4-FFF2-40B4-BE49-F238E27FC236}">
                <a16:creationId xmlns:a16="http://schemas.microsoft.com/office/drawing/2014/main" id="{D359E978-C9E3-43BE-8CFF-0A78B84066C9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r" defTabSz="931863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21D5E262-BDAE-4405-A70F-21CFC1DB56A1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pPr marL="0" marR="0" lvl="0" indent="0" algn="r" defTabSz="931863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39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90115" name="Rectangle 2">
            <a:extLst>
              <a:ext uri="{FF2B5EF4-FFF2-40B4-BE49-F238E27FC236}">
                <a16:creationId xmlns:a16="http://schemas.microsoft.com/office/drawing/2014/main" id="{843074C9-19A9-4444-B845-333CEA1D6B0E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419100" y="703263"/>
            <a:ext cx="6173788" cy="3473450"/>
          </a:xfrm>
          <a:ln w="12700" cap="flat">
            <a:solidFill>
              <a:schemeClr val="tx1"/>
            </a:solidFill>
          </a:ln>
        </p:spPr>
      </p:sp>
      <p:sp>
        <p:nvSpPr>
          <p:cNvPr id="90116" name="Rectangle 3">
            <a:extLst>
              <a:ext uri="{FF2B5EF4-FFF2-40B4-BE49-F238E27FC236}">
                <a16:creationId xmlns:a16="http://schemas.microsoft.com/office/drawing/2014/main" id="{81F56E51-CE0F-4A12-8A77-5893BE3958F3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202" tIns="45293" rIns="92202" bIns="45293"/>
          <a:lstStyle/>
          <a:p>
            <a:endParaRPr lang="en-US" altLang="en-US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2" name="Rectangle 7">
            <a:extLst>
              <a:ext uri="{FF2B5EF4-FFF2-40B4-BE49-F238E27FC236}">
                <a16:creationId xmlns:a16="http://schemas.microsoft.com/office/drawing/2014/main" id="{7BE26DFC-12CB-412E-A3FD-5012CDA5FFFB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r" defTabSz="931863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91215EB1-6EC9-48DC-B1B3-159138AB5969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pPr marL="0" marR="0" lvl="0" indent="0" algn="r" defTabSz="931863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40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92163" name="Rectangle 2">
            <a:extLst>
              <a:ext uri="{FF2B5EF4-FFF2-40B4-BE49-F238E27FC236}">
                <a16:creationId xmlns:a16="http://schemas.microsoft.com/office/drawing/2014/main" id="{3954DD7A-5E72-41C1-8448-734145E7AD78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419100" y="703263"/>
            <a:ext cx="6173788" cy="3473450"/>
          </a:xfrm>
          <a:ln w="12700" cap="flat">
            <a:solidFill>
              <a:schemeClr val="tx1"/>
            </a:solidFill>
          </a:ln>
        </p:spPr>
      </p:sp>
      <p:sp>
        <p:nvSpPr>
          <p:cNvPr id="92164" name="Rectangle 3">
            <a:extLst>
              <a:ext uri="{FF2B5EF4-FFF2-40B4-BE49-F238E27FC236}">
                <a16:creationId xmlns:a16="http://schemas.microsoft.com/office/drawing/2014/main" id="{BEE3046E-B10D-4229-A42A-7E6C72BE177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202" tIns="45293" rIns="92202" bIns="45293"/>
          <a:lstStyle/>
          <a:p>
            <a:endParaRPr lang="en-US" altLang="en-US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10" name="Rectangle 7">
            <a:extLst>
              <a:ext uri="{FF2B5EF4-FFF2-40B4-BE49-F238E27FC236}">
                <a16:creationId xmlns:a16="http://schemas.microsoft.com/office/drawing/2014/main" id="{1FA5B1B4-D7A6-422A-B0A3-86D2E8AAF347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r" defTabSz="931863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53630002-8F89-4EBA-8A9F-5D8E29C26989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pPr marL="0" marR="0" lvl="0" indent="0" algn="r" defTabSz="931863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41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94211" name="Rectangle 2">
            <a:extLst>
              <a:ext uri="{FF2B5EF4-FFF2-40B4-BE49-F238E27FC236}">
                <a16:creationId xmlns:a16="http://schemas.microsoft.com/office/drawing/2014/main" id="{A582F9F2-84B2-4716-AA28-AB428C1D8947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419100" y="703263"/>
            <a:ext cx="6173788" cy="3473450"/>
          </a:xfrm>
          <a:ln w="12700" cap="flat">
            <a:solidFill>
              <a:schemeClr val="tx1"/>
            </a:solidFill>
          </a:ln>
        </p:spPr>
      </p:sp>
      <p:sp>
        <p:nvSpPr>
          <p:cNvPr id="94212" name="Rectangle 3">
            <a:extLst>
              <a:ext uri="{FF2B5EF4-FFF2-40B4-BE49-F238E27FC236}">
                <a16:creationId xmlns:a16="http://schemas.microsoft.com/office/drawing/2014/main" id="{7E98FAD8-07A4-47E7-880B-B80DA31C9E23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202" tIns="45293" rIns="92202" bIns="45293"/>
          <a:lstStyle/>
          <a:p>
            <a:endParaRPr lang="en-US" altLang="en-US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258" name="Rectangle 7">
            <a:extLst>
              <a:ext uri="{FF2B5EF4-FFF2-40B4-BE49-F238E27FC236}">
                <a16:creationId xmlns:a16="http://schemas.microsoft.com/office/drawing/2014/main" id="{EECC063F-A632-4D60-B515-70BBCBCB7C62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r" defTabSz="931863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02A593C3-EA03-4879-90FD-A1282740BEC6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pPr marL="0" marR="0" lvl="0" indent="0" algn="r" defTabSz="931863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42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96259" name="Rectangle 2">
            <a:extLst>
              <a:ext uri="{FF2B5EF4-FFF2-40B4-BE49-F238E27FC236}">
                <a16:creationId xmlns:a16="http://schemas.microsoft.com/office/drawing/2014/main" id="{F4CC8353-8118-48F5-9895-0FD718D0B6A0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419100" y="703263"/>
            <a:ext cx="6173788" cy="3473450"/>
          </a:xfrm>
          <a:ln w="12700" cap="flat">
            <a:solidFill>
              <a:schemeClr val="tx1"/>
            </a:solidFill>
          </a:ln>
        </p:spPr>
      </p:sp>
      <p:sp>
        <p:nvSpPr>
          <p:cNvPr id="96260" name="Rectangle 3">
            <a:extLst>
              <a:ext uri="{FF2B5EF4-FFF2-40B4-BE49-F238E27FC236}">
                <a16:creationId xmlns:a16="http://schemas.microsoft.com/office/drawing/2014/main" id="{F522FD5B-9014-4D5D-9E1C-3AB478F7E882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202" tIns="45293" rIns="92202" bIns="45293"/>
          <a:lstStyle/>
          <a:p>
            <a:endParaRPr lang="en-US" altLang="en-US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306" name="Rectangle 7">
            <a:extLst>
              <a:ext uri="{FF2B5EF4-FFF2-40B4-BE49-F238E27FC236}">
                <a16:creationId xmlns:a16="http://schemas.microsoft.com/office/drawing/2014/main" id="{0833E65A-AD57-47A5-992D-B01B1B34B53E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r" defTabSz="931863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E71B5AFF-C4AE-407F-BDEA-B91B4BE96BF7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pPr marL="0" marR="0" lvl="0" indent="0" algn="r" defTabSz="931863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43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98307" name="Rectangle 2">
            <a:extLst>
              <a:ext uri="{FF2B5EF4-FFF2-40B4-BE49-F238E27FC236}">
                <a16:creationId xmlns:a16="http://schemas.microsoft.com/office/drawing/2014/main" id="{F0786B93-7B50-49B3-AB8F-385F4D084F39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419100" y="703263"/>
            <a:ext cx="6173788" cy="3473450"/>
          </a:xfrm>
          <a:ln w="12700" cap="flat">
            <a:solidFill>
              <a:schemeClr val="tx1"/>
            </a:solidFill>
          </a:ln>
        </p:spPr>
      </p:sp>
      <p:sp>
        <p:nvSpPr>
          <p:cNvPr id="98308" name="Rectangle 3">
            <a:extLst>
              <a:ext uri="{FF2B5EF4-FFF2-40B4-BE49-F238E27FC236}">
                <a16:creationId xmlns:a16="http://schemas.microsoft.com/office/drawing/2014/main" id="{2ABEE9CD-3769-43B9-BF56-93727597C20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202" tIns="45293" rIns="92202" bIns="45293"/>
          <a:lstStyle/>
          <a:p>
            <a:endParaRPr lang="en-US" altLang="en-US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Title Slide" type="title">
  <p:cSld name="TITLE">
    <p:spTree>
      <p:nvGrpSpPr>
        <p:cNvPr id="1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42"/>
          <p:cNvSpPr txBox="1"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7" name="Google Shape;17;p42"/>
          <p:cNvSpPr txBox="1"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18" name="Google Shape;18;p42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" name="Google Shape;19;p42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0" name="Google Shape;20;p42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Blank">
  <p:cSld name="Blank">
    <p:spTree>
      <p:nvGrpSpPr>
        <p:cNvPr id="1" name="Shape 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Google Shape;43;p43"/>
          <p:cNvSpPr txBox="1">
            <a:spLocks noGrp="1"/>
          </p:cNvSpPr>
          <p:nvPr>
            <p:ph type="sldNum" idx="12"/>
          </p:nvPr>
        </p:nvSpPr>
        <p:spPr>
          <a:xfrm>
            <a:off x="11013739" y="6582714"/>
            <a:ext cx="1166972" cy="2048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L1 - </a:t>
            </a:r>
            <a:fld id="{00000000-1234-1234-1234-123412341234}" type="slidenum">
              <a:rPr lang="en-US"/>
              <a:t>‹#›</a:t>
            </a:fld>
            <a:endParaRPr/>
          </a:p>
        </p:txBody>
      </p:sp>
      <p:sp>
        <p:nvSpPr>
          <p:cNvPr id="44" name="Google Shape;44;p43"/>
          <p:cNvSpPr txBox="1"/>
          <p:nvPr/>
        </p:nvSpPr>
        <p:spPr>
          <a:xfrm>
            <a:off x="2650377" y="543490"/>
            <a:ext cx="2484976" cy="5232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lang="en-US" sz="2800" b="0" i="0" u="none" strike="noStrike" cap="none">
                <a:solidFill>
                  <a:schemeClr val="lt1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TITLE OF SLIDE</a:t>
            </a:r>
            <a:endParaRPr sz="2800" b="0" i="0" u="none" strike="noStrike" cap="none">
              <a:solidFill>
                <a:srgbClr val="FF9518"/>
              </a:solidFill>
              <a:latin typeface="Tajawal Medium"/>
              <a:ea typeface="Tajawal Medium"/>
              <a:cs typeface="Tajawal Medium"/>
              <a:sym typeface="Tajawal Medium"/>
            </a:endParaRPr>
          </a:p>
        </p:txBody>
      </p:sp>
      <p:sp>
        <p:nvSpPr>
          <p:cNvPr id="45" name="Google Shape;45;p43"/>
          <p:cNvSpPr txBox="1"/>
          <p:nvPr/>
        </p:nvSpPr>
        <p:spPr>
          <a:xfrm>
            <a:off x="272016" y="236724"/>
            <a:ext cx="1484702" cy="95410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lang="en-US" sz="2800" b="0" i="0" u="none" strike="noStrike" cap="none">
                <a:solidFill>
                  <a:schemeClr val="lt1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Lecture 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lang="en-US" sz="2800" b="0" i="0" u="none" strike="noStrike" cap="none">
                <a:solidFill>
                  <a:schemeClr val="lt1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1</a:t>
            </a:r>
            <a:endParaRPr sz="2800" b="0" i="0" u="none" strike="noStrike" cap="none">
              <a:solidFill>
                <a:srgbClr val="FF9518"/>
              </a:solidFill>
              <a:latin typeface="Tajawal Medium"/>
              <a:ea typeface="Tajawal Medium"/>
              <a:cs typeface="Tajawal Medium"/>
              <a:sym typeface="Tajawal Medium"/>
            </a:endParaRPr>
          </a:p>
        </p:txBody>
      </p:sp>
      <p:sp>
        <p:nvSpPr>
          <p:cNvPr id="46" name="Google Shape;46;p43"/>
          <p:cNvSpPr txBox="1"/>
          <p:nvPr/>
        </p:nvSpPr>
        <p:spPr>
          <a:xfrm>
            <a:off x="2674188" y="607260"/>
            <a:ext cx="8927261" cy="5232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lang="en-US" sz="2800" b="0" i="0" u="none" strike="noStrike" cap="none">
                <a:solidFill>
                  <a:schemeClr val="lt1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TITLE OF SLIDE</a:t>
            </a:r>
            <a:endParaRPr sz="2800" b="0" i="0" u="none" strike="noStrike" cap="none">
              <a:solidFill>
                <a:srgbClr val="FF9518"/>
              </a:solidFill>
              <a:latin typeface="Tajawal Medium"/>
              <a:ea typeface="Tajawal Medium"/>
              <a:cs typeface="Tajawal Medium"/>
              <a:sym typeface="Tajawal Medium"/>
            </a:endParaRPr>
          </a:p>
        </p:txBody>
      </p:sp>
      <p:sp>
        <p:nvSpPr>
          <p:cNvPr id="47" name="Google Shape;47;p43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lang="en-US" sz="2800" b="0" i="0" u="none" strike="noStrike" cap="none">
                <a:solidFill>
                  <a:schemeClr val="lt1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Chapter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lang="en-US" sz="2800" b="0" i="0" u="none" strike="noStrike" cap="none">
                <a:solidFill>
                  <a:schemeClr val="lt1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01</a:t>
            </a:r>
            <a:endParaRPr sz="2800" b="0" i="0" u="none" strike="noStrike" cap="none">
              <a:solidFill>
                <a:srgbClr val="FF9518"/>
              </a:solidFill>
              <a:latin typeface="Tajawal Medium"/>
              <a:ea typeface="Tajawal Medium"/>
              <a:cs typeface="Tajawal Medium"/>
              <a:sym typeface="Tajawal Medium"/>
            </a:endParaRPr>
          </a:p>
        </p:txBody>
      </p:sp>
      <p:pic>
        <p:nvPicPr>
          <p:cNvPr id="48" name="Google Shape;48;p43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9833969" y="-27434"/>
            <a:ext cx="2483250" cy="6912868"/>
          </a:xfrm>
          <a:prstGeom prst="rect">
            <a:avLst/>
          </a:prstGeom>
          <a:noFill/>
          <a:ln>
            <a:noFill/>
          </a:ln>
        </p:spPr>
      </p:pic>
      <p:pic>
        <p:nvPicPr>
          <p:cNvPr id="49" name="Google Shape;49;p4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297908" y="6377876"/>
            <a:ext cx="9902229" cy="204838"/>
          </a:xfrm>
          <a:prstGeom prst="rect">
            <a:avLst/>
          </a:prstGeom>
          <a:noFill/>
          <a:ln>
            <a:noFill/>
          </a:ln>
        </p:spPr>
      </p:pic>
      <p:pic>
        <p:nvPicPr>
          <p:cNvPr id="50" name="Google Shape;50;p43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-108036" y="2204822"/>
            <a:ext cx="238650" cy="2709534"/>
          </a:xfrm>
          <a:prstGeom prst="rect">
            <a:avLst/>
          </a:prstGeom>
          <a:noFill/>
          <a:ln>
            <a:noFill/>
          </a:ln>
        </p:spPr>
      </p:pic>
      <p:pic>
        <p:nvPicPr>
          <p:cNvPr id="51" name="Google Shape;51;p43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2072675" y="2204822"/>
            <a:ext cx="238650" cy="2709534"/>
          </a:xfrm>
          <a:prstGeom prst="rect">
            <a:avLst/>
          </a:prstGeom>
          <a:noFill/>
          <a:ln>
            <a:noFill/>
          </a:ln>
        </p:spPr>
      </p:pic>
      <p:sp>
        <p:nvSpPr>
          <p:cNvPr id="52" name="Google Shape;52;p43"/>
          <p:cNvSpPr txBox="1"/>
          <p:nvPr/>
        </p:nvSpPr>
        <p:spPr>
          <a:xfrm>
            <a:off x="2650377" y="543490"/>
            <a:ext cx="2484976" cy="5232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lang="en-US" sz="2800" b="0" i="0" u="none" strike="noStrike" cap="none">
                <a:solidFill>
                  <a:schemeClr val="lt1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TITLE OF SLIDE</a:t>
            </a:r>
            <a:endParaRPr sz="2800" b="0" i="0" u="none" strike="noStrike" cap="none">
              <a:solidFill>
                <a:srgbClr val="FF9518"/>
              </a:solidFill>
              <a:latin typeface="Tajawal Medium"/>
              <a:ea typeface="Tajawal Medium"/>
              <a:cs typeface="Tajawal Medium"/>
              <a:sym typeface="Tajawal Medium"/>
            </a:endParaRPr>
          </a:p>
        </p:txBody>
      </p:sp>
      <p:sp>
        <p:nvSpPr>
          <p:cNvPr id="53" name="Google Shape;53;p43"/>
          <p:cNvSpPr txBox="1"/>
          <p:nvPr/>
        </p:nvSpPr>
        <p:spPr>
          <a:xfrm>
            <a:off x="272016" y="236724"/>
            <a:ext cx="1484702" cy="95410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lang="en-US" sz="2800" b="0" i="0" u="none" strike="noStrike" cap="none">
                <a:solidFill>
                  <a:schemeClr val="lt1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Lecture 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lang="en-US" sz="2800" b="0" i="0" u="none" strike="noStrike" cap="none">
                <a:solidFill>
                  <a:schemeClr val="lt1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1</a:t>
            </a:r>
            <a:endParaRPr sz="2800" b="0" i="0" u="none" strike="noStrike" cap="none">
              <a:solidFill>
                <a:srgbClr val="FF9518"/>
              </a:solidFill>
              <a:latin typeface="Tajawal Medium"/>
              <a:ea typeface="Tajawal Medium"/>
              <a:cs typeface="Tajawal Medium"/>
              <a:sym typeface="Tajawal Medium"/>
            </a:endParaRPr>
          </a:p>
        </p:txBody>
      </p:sp>
      <p:sp>
        <p:nvSpPr>
          <p:cNvPr id="54" name="Google Shape;54;p43"/>
          <p:cNvSpPr/>
          <p:nvPr/>
        </p:nvSpPr>
        <p:spPr>
          <a:xfrm>
            <a:off x="23812" y="12677"/>
            <a:ext cx="9532937" cy="16097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5" name="Google Shape;55;p43"/>
          <p:cNvSpPr/>
          <p:nvPr/>
        </p:nvSpPr>
        <p:spPr>
          <a:xfrm>
            <a:off x="217487" y="14265"/>
            <a:ext cx="2446337" cy="1631950"/>
          </a:xfrm>
          <a:custGeom>
            <a:avLst/>
            <a:gdLst/>
            <a:ahLst/>
            <a:cxnLst/>
            <a:rect l="l" t="t" r="r" b="b"/>
            <a:pathLst>
              <a:path w="1137" h="754" extrusionOk="0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6" name="Google Shape;56;p43"/>
          <p:cNvSpPr/>
          <p:nvPr/>
        </p:nvSpPr>
        <p:spPr>
          <a:xfrm>
            <a:off x="109537" y="14265"/>
            <a:ext cx="2446337" cy="1631950"/>
          </a:xfrm>
          <a:custGeom>
            <a:avLst/>
            <a:gdLst/>
            <a:ahLst/>
            <a:cxnLst/>
            <a:rect l="l" t="t" r="r" b="b"/>
            <a:pathLst>
              <a:path w="1137" h="754" extrusionOk="0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7" name="Google Shape;57;p43"/>
          <p:cNvSpPr/>
          <p:nvPr/>
        </p:nvSpPr>
        <p:spPr>
          <a:xfrm>
            <a:off x="1501775" y="460352"/>
            <a:ext cx="8220075" cy="838200"/>
          </a:xfrm>
          <a:custGeom>
            <a:avLst/>
            <a:gdLst/>
            <a:ahLst/>
            <a:cxnLst/>
            <a:rect l="l" t="t" r="r" b="b"/>
            <a:pathLst>
              <a:path w="3744" h="387" extrusionOk="0">
                <a:moveTo>
                  <a:pt x="3551" y="387"/>
                </a:moveTo>
                <a:cubicBezTo>
                  <a:pt x="0" y="387"/>
                  <a:pt x="0" y="387"/>
                  <a:pt x="0" y="387"/>
                </a:cubicBezTo>
                <a:cubicBezTo>
                  <a:pt x="0" y="0"/>
                  <a:pt x="0" y="0"/>
                  <a:pt x="0" y="0"/>
                </a:cubicBezTo>
                <a:cubicBezTo>
                  <a:pt x="3551" y="0"/>
                  <a:pt x="3551" y="0"/>
                  <a:pt x="3551" y="0"/>
                </a:cubicBezTo>
                <a:cubicBezTo>
                  <a:pt x="3657" y="0"/>
                  <a:pt x="3744" y="87"/>
                  <a:pt x="3744" y="193"/>
                </a:cubicBezTo>
                <a:cubicBezTo>
                  <a:pt x="3744" y="193"/>
                  <a:pt x="3744" y="193"/>
                  <a:pt x="3744" y="193"/>
                </a:cubicBezTo>
                <a:cubicBezTo>
                  <a:pt x="3744" y="300"/>
                  <a:pt x="3657" y="387"/>
                  <a:pt x="3551" y="387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8" name="Google Shape;58;p43"/>
          <p:cNvSpPr/>
          <p:nvPr/>
        </p:nvSpPr>
        <p:spPr>
          <a:xfrm>
            <a:off x="0" y="14265"/>
            <a:ext cx="2470150" cy="1631950"/>
          </a:xfrm>
          <a:custGeom>
            <a:avLst/>
            <a:gdLst/>
            <a:ahLst/>
            <a:cxnLst/>
            <a:rect l="l" t="t" r="r" b="b"/>
            <a:pathLst>
              <a:path w="1148" h="754" extrusionOk="0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9" name="Google Shape;59;p43"/>
          <p:cNvSpPr txBox="1"/>
          <p:nvPr/>
        </p:nvSpPr>
        <p:spPr>
          <a:xfrm>
            <a:off x="390839" y="251650"/>
            <a:ext cx="1385316" cy="95410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lang="en-US" sz="2800" b="0" i="0" u="none" strike="noStrike" cap="none">
                <a:solidFill>
                  <a:schemeClr val="lt1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Lecture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lang="en-US" sz="2800" b="0" i="0" u="none" strike="noStrike" cap="none">
                <a:solidFill>
                  <a:schemeClr val="lt1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1</a:t>
            </a:r>
            <a:endParaRPr sz="2800" b="0" i="0" u="none" strike="noStrike" cap="none">
              <a:solidFill>
                <a:srgbClr val="FF9518"/>
              </a:solidFill>
              <a:latin typeface="Tajawal Medium"/>
              <a:ea typeface="Tajawal Medium"/>
              <a:cs typeface="Tajawal Medium"/>
              <a:sym typeface="Tajawal Medium"/>
            </a:endParaRPr>
          </a:p>
        </p:txBody>
      </p:sp>
      <p:sp>
        <p:nvSpPr>
          <p:cNvPr id="60" name="Google Shape;60;p43"/>
          <p:cNvSpPr txBox="1">
            <a:spLocks noGrp="1"/>
          </p:cNvSpPr>
          <p:nvPr>
            <p:ph type="title"/>
          </p:nvPr>
        </p:nvSpPr>
        <p:spPr>
          <a:xfrm>
            <a:off x="2470150" y="365126"/>
            <a:ext cx="7043900" cy="105424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2F2F2"/>
              </a:buClr>
              <a:buSzPts val="3600"/>
              <a:buFont typeface="Calibri"/>
              <a:buNone/>
              <a:defRPr sz="3600">
                <a:solidFill>
                  <a:srgbClr val="F2F2F2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1" name="Google Shape;61;p43"/>
          <p:cNvSpPr txBox="1">
            <a:spLocks noGrp="1"/>
          </p:cNvSpPr>
          <p:nvPr>
            <p:ph type="body" idx="1"/>
          </p:nvPr>
        </p:nvSpPr>
        <p:spPr>
          <a:xfrm>
            <a:off x="272016" y="1667741"/>
            <a:ext cx="8324454" cy="450922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81000" algn="l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marL="914400" lvl="1" indent="-355600" algn="l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2pPr>
            <a:lvl3pPr marL="1371600" lvl="2" indent="-342900" algn="l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marL="1828800" lvl="3" indent="-330200" algn="l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4pPr>
            <a:lvl5pPr marL="2286000" lvl="4" indent="-330200" algn="l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62" name="Google Shape;62;p43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8817450" y="1331392"/>
            <a:ext cx="3179850" cy="4972041"/>
          </a:xfrm>
          <a:prstGeom prst="rect">
            <a:avLst/>
          </a:prstGeom>
          <a:noFill/>
          <a:ln>
            <a:noFill/>
          </a:ln>
        </p:spPr>
      </p:pic>
      <p:pic>
        <p:nvPicPr>
          <p:cNvPr id="63" name="Google Shape;63;p43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0" y="6191286"/>
            <a:ext cx="781679" cy="700968"/>
          </a:xfrm>
          <a:prstGeom prst="rect">
            <a:avLst/>
          </a:prstGeom>
          <a:noFill/>
          <a:ln>
            <a:noFill/>
          </a:ln>
        </p:spPr>
      </p:pic>
      <p:sp>
        <p:nvSpPr>
          <p:cNvPr id="64" name="Google Shape;64;p43"/>
          <p:cNvSpPr txBox="1">
            <a:spLocks noGrp="1"/>
          </p:cNvSpPr>
          <p:nvPr>
            <p:ph type="body" idx="2"/>
          </p:nvPr>
        </p:nvSpPr>
        <p:spPr>
          <a:xfrm>
            <a:off x="9042500" y="1628070"/>
            <a:ext cx="2673614" cy="450922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L="457200" lvl="0" indent="-228600" algn="ctr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marL="914400" lvl="1" indent="-228600" algn="ctr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marL="1371600" lvl="2" indent="-228600" algn="ctr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marL="1828800" lvl="3" indent="-228600" algn="ctr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marL="2286000" lvl="4" indent="-228600" algn="ctr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Two Content" type="twoObj">
  <p:cSld name="TWO_OBJECTS">
    <p:spTree>
      <p:nvGrpSpPr>
        <p:cNvPr id="1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p46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46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68" name="Google Shape;68;p46"/>
          <p:cNvSpPr txBox="1">
            <a:spLocks noGrp="1"/>
          </p:cNvSpPr>
          <p:nvPr>
            <p:ph type="body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69" name="Google Shape;69;p46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46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1" name="Google Shape;71;p46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Comparison" type="twoTxTwoObj">
  <p:cSld name="TWO_OBJECTS_WITH_TEXT">
    <p:spTree>
      <p:nvGrpSpPr>
        <p:cNvPr id="1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p47"/>
          <p:cNvSpPr txBox="1"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4" name="Google Shape;74;p47"/>
          <p:cNvSpPr txBox="1"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75" name="Google Shape;75;p47"/>
          <p:cNvSpPr txBox="1">
            <a:spLocks noGrp="1"/>
          </p:cNvSpPr>
          <p:nvPr>
            <p:ph type="body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6" name="Google Shape;76;p47"/>
          <p:cNvSpPr txBox="1">
            <a:spLocks noGrp="1"/>
          </p:cNvSpPr>
          <p:nvPr>
            <p:ph type="body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77" name="Google Shape;77;p47"/>
          <p:cNvSpPr txBox="1">
            <a:spLocks noGrp="1"/>
          </p:cNvSpPr>
          <p:nvPr>
            <p:ph type="body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8" name="Google Shape;78;p47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9" name="Google Shape;79;p47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0" name="Google Shape;80;p47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Title Only" type="titleOnly">
  <p:cSld name="TITLE_ONLY">
    <p:spTree>
      <p:nvGrpSpPr>
        <p:cNvPr id="1" name="Shape 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Google Shape;82;p48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3" name="Google Shape;83;p48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4" name="Google Shape;84;p48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5" name="Google Shape;85;p48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Content with Caption" type="objTx">
  <p:cSld name="OBJECT_WITH_CAPTION_TEXT">
    <p:spTree>
      <p:nvGrpSpPr>
        <p:cNvPr id="1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Google Shape;87;p49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8" name="Google Shape;88;p49"/>
          <p:cNvSpPr txBox="1">
            <a:spLocks noGrp="1"/>
          </p:cNvSpPr>
          <p:nvPr>
            <p:ph type="body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318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marL="1371600" lvl="2" indent="-381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marL="2286000" lvl="4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marL="2743200" lvl="5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89" name="Google Shape;89;p49"/>
          <p:cNvSpPr txBox="1">
            <a:spLocks noGrp="1"/>
          </p:cNvSpPr>
          <p:nvPr>
            <p:ph type="body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90" name="Google Shape;90;p49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1" name="Google Shape;91;p49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2" name="Google Shape;92;p49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Picture with Caption" type="picTx">
  <p:cSld name="PICTURE_WITH_CAPTION_TEXT">
    <p:spTree>
      <p:nvGrpSpPr>
        <p:cNvPr id="1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Google Shape;94;p50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5" name="Google Shape;95;p50"/>
          <p:cNvSpPr>
            <a:spLocks noGrp="1"/>
          </p:cNvSpPr>
          <p:nvPr>
            <p:ph type="pic" idx="2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</p:sp>
      <p:sp>
        <p:nvSpPr>
          <p:cNvPr id="96" name="Google Shape;96;p50"/>
          <p:cNvSpPr txBox="1">
            <a:spLocks noGrp="1"/>
          </p:cNvSpPr>
          <p:nvPr>
            <p:ph type="body" idx="1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97" name="Google Shape;97;p50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8" name="Google Shape;98;p50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9" name="Google Shape;99;p50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Title and Vertical Text" type="vertTx">
  <p:cSld name="VERTICAL_TEXT">
    <p:spTree>
      <p:nvGrpSpPr>
        <p:cNvPr id="1" name="Shape 1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Google Shape;101;p51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02" name="Google Shape;102;p51"/>
          <p:cNvSpPr txBox="1">
            <a:spLocks noGrp="1"/>
          </p:cNvSpPr>
          <p:nvPr>
            <p:ph type="body" idx="1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03" name="Google Shape;103;p5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04" name="Google Shape;104;p5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05" name="Google Shape;105;p5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Vertical Title and Text" type="vertTitleAndTx">
  <p:cSld name="VERTICAL_TITLE_AND_VERTICAL_TEXT">
    <p:spTree>
      <p:nvGrpSpPr>
        <p:cNvPr id="1" name="Shape 1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Google Shape;107;p52"/>
          <p:cNvSpPr txBox="1">
            <a:spLocks noGrp="1"/>
          </p:cNvSpPr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08" name="Google Shape;108;p52"/>
          <p:cNvSpPr txBox="1">
            <a:spLocks noGrp="1"/>
          </p:cNvSpPr>
          <p:nvPr>
            <p:ph type="body" idx="1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09" name="Google Shape;109;p52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10" name="Google Shape;110;p52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11" name="Google Shape;111;p52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7" descr="LK Power Point Title.jpg">
            <a:extLst>
              <a:ext uri="{FF2B5EF4-FFF2-40B4-BE49-F238E27FC236}">
                <a16:creationId xmlns:a16="http://schemas.microsoft.com/office/drawing/2014/main" id="{688F4D13-C055-452E-856E-7982AF4FFFB8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32E9FC18-5FAF-473A-ABAB-AE14249EF96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3D579ED9-644D-4CFB-847C-85A6AE3B26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DF889027-BDF9-43D4-8D04-755BD4614F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5B9E00C1-6012-4DCB-8747-8795A57B2CA8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4179186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1600200"/>
            <a:ext cx="10363200" cy="1143000"/>
          </a:xfrm>
        </p:spPr>
        <p:txBody>
          <a:bodyPr/>
          <a:lstStyle>
            <a:lvl1pPr>
              <a:defRPr sz="4000" b="1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14400" y="2590800"/>
            <a:ext cx="10363200" cy="4114800"/>
          </a:xfrm>
        </p:spPr>
        <p:txBody>
          <a:bodyPr/>
          <a:lstStyle>
            <a:lvl1pPr>
              <a:defRPr sz="2800" b="0"/>
            </a:lvl1pPr>
            <a:lvl2pPr>
              <a:defRPr sz="2000"/>
            </a:lvl2pPr>
            <a:lvl3pPr>
              <a:defRPr sz="2000"/>
            </a:lvl3pPr>
            <a:lvl4pPr>
              <a:defRPr sz="2000"/>
            </a:lvl4pPr>
            <a:lvl5pPr>
              <a:defRPr sz="20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55AB3F14-BE37-48EB-98B6-AB82814F5D8C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A8EBADE-BCA2-4A37-947B-3D437B479A5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5486E9A-0547-469C-88D5-088DE94EE20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68599B3-C665-4E4E-9F7F-448508EC4D32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87000794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EC4F133D-4776-44D0-8FF0-905A6343E50D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B18276A3-45BC-4C84-868E-9B8FC384F14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F24BFFFA-27B2-422A-BAFE-BF130282052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3399410-B491-483D-A34D-584372E587A4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01423374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4400" y="1981200"/>
            <a:ext cx="508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981200"/>
            <a:ext cx="508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FC3F4D1D-E269-4B21-BB46-1D71BB5380AF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29E8C695-B826-48D1-9375-141BC3181AAB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50D65E54-FFD2-4F13-A4D2-F27F13A69628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FD9F256-E38C-4BF3-896B-CD366F9330EE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86904467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4DF6E493-1056-4695-8BD6-6171F6828F4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64F3F7DF-CF48-4F0C-84A0-A83132E03D93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76203655-AB2F-42BC-BF8B-95A0EBC2B791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A9AC372-5A43-4AA8-851A-182EB562CD4E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53609021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3277BAAE-5AFD-4567-9551-4B3F24ED588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F24C22FD-D3AF-4952-8312-0457544C2E51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826DEE06-75A6-4947-919F-88F880114C2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19499F2-2CCA-4AC0-A56A-644D96C1C7EF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56055336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31739175-AC95-45D2-BB45-2ED0ACEE154C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062B5E46-CF34-4F9B-9195-ECEEE0A99BD1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67072186-282E-4437-9C0E-2A3CAE2AFED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3695F48-437B-4614-9C68-39DEB9870C08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90502950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529EBC5-1B81-45B4-807D-F5CC7A41111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0D86F16-DD61-47B2-B513-2E656B450B7B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2E047067-E416-4D03-8229-C8B1D7AD0EA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6C4E193-C963-406D-ADDC-4FAAEA97E1DA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700573811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410E7E8-10B3-46AE-A450-B543442B4787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430BC4D3-793E-4051-B6A2-37493EA9404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58A16B6B-7B83-4395-A2D8-13B43E8F2D8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E8E7226-54F0-4415-9C46-478BF97E235A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83418218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355EA31-5E0D-4F3A-9A50-BB1AA186F2EF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C3F43F1D-0792-4B8C-A176-83A84EE65BE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1372345C-E6E1-43D2-9427-E943AE6760D2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A3D2987-E8D4-4C01-9001-65EA8B6685C1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25126204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86800" y="609600"/>
            <a:ext cx="2590800" cy="54864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4400" y="609600"/>
            <a:ext cx="7569200" cy="548640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30391B2-3CC0-47F6-B0CD-F89A62DAE4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42FE117-6C64-4CE5-BC3A-6256BE0ADAA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698D1F7B-6D0A-4C6C-8BFE-EB81D90D4C5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75F78C5-3A60-45EC-9F6F-E5FE95D61214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56280778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AndClipArt" preserve="1">
  <p:cSld name="Title, Text and Clip 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609600"/>
            <a:ext cx="10363200" cy="11430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914400" y="1981200"/>
            <a:ext cx="5080000" cy="41148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lipArt Placeholder 3"/>
          <p:cNvSpPr>
            <a:spLocks noGrp="1"/>
          </p:cNvSpPr>
          <p:nvPr>
            <p:ph type="clipArt" sz="half" idx="2"/>
          </p:nvPr>
        </p:nvSpPr>
        <p:spPr>
          <a:xfrm>
            <a:off x="6197600" y="1981200"/>
            <a:ext cx="5080000" cy="4114800"/>
          </a:xfrm>
        </p:spPr>
        <p:txBody>
          <a:bodyPr/>
          <a:lstStyle/>
          <a:p>
            <a:pPr lvl="0"/>
            <a:endParaRPr lang="en-US" noProof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4A8E8C68-B588-4443-9173-E661AC17F907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DC79C2-061A-40AD-9E71-C3CA97960B1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588DE07-DDFC-4AE3-83A3-41A80567BFF1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4D6C830-BC74-4D90-9659-41532B978CCF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955582006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bl" preserve="1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609600"/>
            <a:ext cx="10363200" cy="11430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914400" y="1981200"/>
            <a:ext cx="10363200" cy="4114800"/>
          </a:xfrm>
        </p:spPr>
        <p:txBody>
          <a:bodyPr/>
          <a:lstStyle/>
          <a:p>
            <a:pPr lvl="0"/>
            <a:endParaRPr lang="en-US" noProof="0"/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FC50F2A-EE8A-418A-BC43-EB437BCB837D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1A663CEB-9328-4E7C-B886-A6C99193536A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377A76D-D8F1-4E92-AA8B-9015FFB8391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48D1D07-1321-4722-88E9-C90F7B56810B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217216563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OverObj" preserve="1">
  <p:cSld name="Title and Tex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609600"/>
            <a:ext cx="10363200" cy="11430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914400" y="1981200"/>
            <a:ext cx="10363200" cy="19812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14400" y="4114800"/>
            <a:ext cx="10363200" cy="19812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C4FC93E-ACB1-41CA-8B8D-61F5A088B43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CE2CBA3D-1D5F-45F1-AA26-3FFADA27A64B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26428EFF-4710-4EA2-AAFA-7A875DFD99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9CCEFE9-BD77-4E3D-BB8D-BBAD9C8F323C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0729649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png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7.xml"/><Relationship Id="rId13" Type="http://schemas.openxmlformats.org/officeDocument/2006/relationships/slideLayout" Target="../slideLayouts/slideLayout22.xml"/><Relationship Id="rId3" Type="http://schemas.openxmlformats.org/officeDocument/2006/relationships/slideLayout" Target="../slideLayouts/slideLayout12.xml"/><Relationship Id="rId7" Type="http://schemas.openxmlformats.org/officeDocument/2006/relationships/slideLayout" Target="../slideLayouts/slideLayout16.xml"/><Relationship Id="rId12" Type="http://schemas.openxmlformats.org/officeDocument/2006/relationships/slideLayout" Target="../slideLayouts/slideLayout21.xml"/><Relationship Id="rId17" Type="http://schemas.openxmlformats.org/officeDocument/2006/relationships/image" Target="../media/image7.jpeg"/><Relationship Id="rId2" Type="http://schemas.openxmlformats.org/officeDocument/2006/relationships/slideLayout" Target="../slideLayouts/slideLayout11.xml"/><Relationship Id="rId16" Type="http://schemas.openxmlformats.org/officeDocument/2006/relationships/image" Target="../media/image1.png"/><Relationship Id="rId1" Type="http://schemas.openxmlformats.org/officeDocument/2006/relationships/slideLayout" Target="../slideLayouts/slideLayout10.xml"/><Relationship Id="rId6" Type="http://schemas.openxmlformats.org/officeDocument/2006/relationships/slideLayout" Target="../slideLayouts/slideLayout15.xml"/><Relationship Id="rId11" Type="http://schemas.openxmlformats.org/officeDocument/2006/relationships/slideLayout" Target="../slideLayouts/slideLayout20.xml"/><Relationship Id="rId5" Type="http://schemas.openxmlformats.org/officeDocument/2006/relationships/slideLayout" Target="../slideLayouts/slideLayout14.xml"/><Relationship Id="rId15" Type="http://schemas.openxmlformats.org/officeDocument/2006/relationships/theme" Target="../theme/theme2.xml"/><Relationship Id="rId10" Type="http://schemas.openxmlformats.org/officeDocument/2006/relationships/slideLayout" Target="../slideLayouts/slideLayout19.xml"/><Relationship Id="rId4" Type="http://schemas.openxmlformats.org/officeDocument/2006/relationships/slideLayout" Target="../slideLayouts/slideLayout13.xml"/><Relationship Id="rId9" Type="http://schemas.openxmlformats.org/officeDocument/2006/relationships/slideLayout" Target="../slideLayouts/slideLayout18.xml"/><Relationship Id="rId14" Type="http://schemas.openxmlformats.org/officeDocument/2006/relationships/slideLayout" Target="../slideLayouts/slideLayout2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1">
            <a:lum/>
          </a:blip>
          <a:srcRect/>
          <a:stretch>
            <a:fillRect/>
          </a:stretch>
        </a:blip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41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1" name="Google Shape;11;p41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2" name="Google Shape;12;p4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3" name="Google Shape;13;p4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4" name="Google Shape;14;p4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1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</p:sldLayoutIdLst>
  <p:hf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6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05C0E1F7-49BC-4687-8CD3-808C178BE89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914400" y="609600"/>
            <a:ext cx="103632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E48516D5-D24C-4192-8F21-27CB5D34EA42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914400" y="1981200"/>
            <a:ext cx="103632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DA401157-3C8D-4731-B43D-1C6C2A698A74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914400" y="6248400"/>
            <a:ext cx="2540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>
                <a:latin typeface="Times New Roman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7B3EF5C0-4344-44D7-990E-400ACFFA23EF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8400"/>
            <a:ext cx="3860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>
                <a:latin typeface="Times New Roman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0A103D63-94C7-4B35-863D-D7B4C97715D5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8400"/>
            <a:ext cx="2540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 smtClean="0"/>
            </a:lvl1pPr>
          </a:lstStyle>
          <a:p>
            <a:pPr>
              <a:defRPr/>
            </a:pPr>
            <a:fld id="{A75D8430-379E-4B16-B3D0-10F73CED29B6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  <p:pic>
        <p:nvPicPr>
          <p:cNvPr id="1031" name="Picture 6" descr="LK Power Point.jpg">
            <a:extLst>
              <a:ext uri="{FF2B5EF4-FFF2-40B4-BE49-F238E27FC236}">
                <a16:creationId xmlns:a16="http://schemas.microsoft.com/office/drawing/2014/main" id="{96F7F591-7B39-406C-99B5-AF5E40A72342}"/>
              </a:ext>
            </a:extLst>
          </p:cNvPr>
          <p:cNvPicPr>
            <a:picLocks noChangeAspect="1"/>
          </p:cNvPicPr>
          <p:nvPr userDrawn="1"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588981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0" r:id="rId1"/>
    <p:sldLayoutId id="2147483661" r:id="rId2"/>
    <p:sldLayoutId id="2147483662" r:id="rId3"/>
    <p:sldLayoutId id="2147483663" r:id="rId4"/>
    <p:sldLayoutId id="2147483664" r:id="rId5"/>
    <p:sldLayoutId id="2147483665" r:id="rId6"/>
    <p:sldLayoutId id="2147483666" r:id="rId7"/>
    <p:sldLayoutId id="2147483667" r:id="rId8"/>
    <p:sldLayoutId id="2147483668" r:id="rId9"/>
    <p:sldLayoutId id="2147483669" r:id="rId10"/>
    <p:sldLayoutId id="2147483670" r:id="rId11"/>
    <p:sldLayoutId id="2147483671" r:id="rId12"/>
    <p:sldLayoutId id="2147483672" r:id="rId13"/>
    <p:sldLayoutId id="2147483673" r:id="rId14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7" Type="http://schemas.openxmlformats.org/officeDocument/2006/relationships/image" Target="../media/image1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5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5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3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3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5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3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1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1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1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1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1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1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15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13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15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emf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11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emf"/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11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wmf"/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Shape 1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6" name="Google Shape;116;p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75549" y="0"/>
            <a:ext cx="11616451" cy="6680068"/>
          </a:xfrm>
          <a:prstGeom prst="rect">
            <a:avLst/>
          </a:prstGeom>
          <a:noFill/>
          <a:ln>
            <a:noFill/>
          </a:ln>
        </p:spPr>
      </p:pic>
      <p:sp>
        <p:nvSpPr>
          <p:cNvPr id="117" name="Google Shape;117;p1"/>
          <p:cNvSpPr/>
          <p:nvPr/>
        </p:nvSpPr>
        <p:spPr>
          <a:xfrm rot="10800000">
            <a:off x="-79022" y="-78619"/>
            <a:ext cx="12350045" cy="7044267"/>
          </a:xfrm>
          <a:prstGeom prst="rect">
            <a:avLst/>
          </a:prstGeom>
          <a:gradFill>
            <a:gsLst>
              <a:gs pos="0">
                <a:srgbClr val="86CEFF">
                  <a:alpha val="32549"/>
                </a:srgbClr>
              </a:gs>
              <a:gs pos="50000">
                <a:srgbClr val="B6DFFF">
                  <a:alpha val="21568"/>
                </a:srgbClr>
              </a:gs>
              <a:gs pos="100000">
                <a:srgbClr val="DBEEFE">
                  <a:alpha val="43529"/>
                </a:srgbClr>
              </a:gs>
            </a:gsLst>
            <a:lin ang="5400000" scaled="0"/>
          </a:gra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18" name="Google Shape;118;p1"/>
          <p:cNvPicPr preferRelativeResize="0"/>
          <p:nvPr/>
        </p:nvPicPr>
        <p:blipFill rotWithShape="1">
          <a:blip r:embed="rId4">
            <a:alphaModFix/>
          </a:blip>
          <a:srcRect l="984" r="913" b="11911"/>
          <a:stretch/>
        </p:blipFill>
        <p:spPr>
          <a:xfrm>
            <a:off x="0" y="4199708"/>
            <a:ext cx="12200709" cy="2688772"/>
          </a:xfrm>
          <a:prstGeom prst="rect">
            <a:avLst/>
          </a:prstGeom>
          <a:noFill/>
          <a:ln>
            <a:noFill/>
          </a:ln>
        </p:spPr>
      </p:pic>
      <p:pic>
        <p:nvPicPr>
          <p:cNvPr id="119" name="Google Shape;119;p1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730762" y="4963885"/>
            <a:ext cx="1699476" cy="1524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20" name="Google Shape;120;p1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15703" y="264954"/>
            <a:ext cx="7223901" cy="1972334"/>
          </a:xfrm>
          <a:prstGeom prst="rect">
            <a:avLst/>
          </a:prstGeom>
          <a:noFill/>
          <a:ln>
            <a:noFill/>
          </a:ln>
        </p:spPr>
      </p:pic>
      <p:pic>
        <p:nvPicPr>
          <p:cNvPr id="121" name="Google Shape;121;p1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6276609" y="3125529"/>
            <a:ext cx="5882401" cy="1034667"/>
          </a:xfrm>
          <a:prstGeom prst="rect">
            <a:avLst/>
          </a:prstGeom>
          <a:noFill/>
          <a:ln>
            <a:noFill/>
          </a:ln>
        </p:spPr>
      </p:pic>
      <p:sp>
        <p:nvSpPr>
          <p:cNvPr id="122" name="Google Shape;122;p1"/>
          <p:cNvSpPr txBox="1"/>
          <p:nvPr/>
        </p:nvSpPr>
        <p:spPr>
          <a:xfrm>
            <a:off x="65396" y="558623"/>
            <a:ext cx="7124514" cy="95406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lang="en-US" sz="2800" b="0" i="0" u="none" strike="noStrike" cap="none" dirty="0">
                <a:solidFill>
                  <a:schemeClr val="lt1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Accounting Principles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lang="en-US" sz="2800" b="0" i="0" u="none" strike="noStrike" cap="none" dirty="0">
                <a:solidFill>
                  <a:srgbClr val="24A9E1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Prepared by Dr. </a:t>
            </a:r>
            <a:r>
              <a:rPr lang="en-US" sz="2800" b="0" i="0" u="none" strike="noStrike" cap="none" dirty="0" err="1">
                <a:solidFill>
                  <a:srgbClr val="24A9E1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Hoda</a:t>
            </a:r>
            <a:r>
              <a:rPr lang="en-US" sz="2800" b="0" i="0" u="none" strike="noStrike" cap="none" dirty="0">
                <a:solidFill>
                  <a:srgbClr val="24A9E1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 </a:t>
            </a:r>
            <a:r>
              <a:rPr lang="en-US" sz="2800" b="0" i="0" u="none" strike="noStrike" cap="none" dirty="0" err="1">
                <a:solidFill>
                  <a:srgbClr val="24A9E1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Metwally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3" name="Google Shape;123;p1"/>
          <p:cNvSpPr txBox="1"/>
          <p:nvPr/>
        </p:nvSpPr>
        <p:spPr>
          <a:xfrm>
            <a:off x="6267900" y="3159395"/>
            <a:ext cx="5777715" cy="101562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lang="en-US" sz="20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Lecture 2</a:t>
            </a:r>
            <a:endParaRPr sz="11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lvl="0">
              <a:buSzPts val="2800"/>
            </a:pPr>
            <a:r>
              <a:rPr lang="en-US" altLang="en-US" sz="2000" b="1" dirty="0"/>
              <a:t>Reading &amp; Understanding Basic Financial Statements</a:t>
            </a:r>
            <a:endParaRPr sz="2000" b="0" i="0" u="none" strike="noStrike" cap="none" dirty="0">
              <a:solidFill>
                <a:srgbClr val="FF9518"/>
              </a:solidFill>
              <a:latin typeface="Tajawal Medium"/>
              <a:ea typeface="Tajawal Medium"/>
              <a:cs typeface="Tajawal Medium"/>
              <a:sym typeface="Tajawal Medium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Shape 1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6" name="Google Shape;186;p11"/>
          <p:cNvSpPr txBox="1">
            <a:spLocks noGrp="1"/>
          </p:cNvSpPr>
          <p:nvPr>
            <p:ph type="sldNum" idx="12"/>
          </p:nvPr>
        </p:nvSpPr>
        <p:spPr>
          <a:xfrm>
            <a:off x="11013739" y="6582714"/>
            <a:ext cx="1166972" cy="2048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r>
              <a:rPr lang="en-US"/>
              <a:t>L1 - </a:t>
            </a:r>
            <a:fld id="{00000000-1234-1234-1234-123412341234}" type="slidenum">
              <a:rPr lang="en-US"/>
              <a:t>2</a:t>
            </a:fld>
            <a:endParaRPr/>
          </a:p>
        </p:txBody>
      </p:sp>
      <p:sp>
        <p:nvSpPr>
          <p:cNvPr id="187" name="Google Shape;187;p11"/>
          <p:cNvSpPr txBox="1">
            <a:spLocks noGrp="1"/>
          </p:cNvSpPr>
          <p:nvPr>
            <p:ph type="title"/>
          </p:nvPr>
        </p:nvSpPr>
        <p:spPr>
          <a:xfrm>
            <a:off x="2470150" y="365126"/>
            <a:ext cx="7043900" cy="105424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lvl="0">
              <a:buSzPts val="2800"/>
            </a:pPr>
            <a:r>
              <a:rPr lang="en-US" altLang="en-US" sz="3200" b="1" dirty="0"/>
              <a:t>Reading &amp; Understanding Basic Financial Statements</a:t>
            </a:r>
            <a:endParaRPr lang="en-US" sz="3200" dirty="0">
              <a:solidFill>
                <a:srgbClr val="FF9518"/>
              </a:solidFill>
              <a:latin typeface="Tajawal Medium"/>
              <a:ea typeface="Tajawal Medium"/>
              <a:cs typeface="Tajawal Medium"/>
              <a:sym typeface="Tajawal Medium"/>
            </a:endParaRPr>
          </a:p>
        </p:txBody>
      </p:sp>
      <p:sp>
        <p:nvSpPr>
          <p:cNvPr id="6" name="Rectangle 2">
            <a:extLst>
              <a:ext uri="{FF2B5EF4-FFF2-40B4-BE49-F238E27FC236}">
                <a16:creationId xmlns:a16="http://schemas.microsoft.com/office/drawing/2014/main" id="{66D6AA71-6249-45C3-A7C8-444DE035137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1789" y="1419368"/>
            <a:ext cx="7772400" cy="7142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charset="0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40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j-ea"/>
                <a:cs typeface="+mj-cs"/>
              </a:rPr>
              <a:t>Agenda</a:t>
            </a:r>
          </a:p>
        </p:txBody>
      </p:sp>
      <p:sp>
        <p:nvSpPr>
          <p:cNvPr id="7" name="Rectangle 3">
            <a:extLst>
              <a:ext uri="{FF2B5EF4-FFF2-40B4-BE49-F238E27FC236}">
                <a16:creationId xmlns:a16="http://schemas.microsoft.com/office/drawing/2014/main" id="{ECF0E390-92A7-4C33-8023-F8308915201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609600" y="2133600"/>
            <a:ext cx="8077200" cy="4419600"/>
          </a:xfrm>
        </p:spPr>
        <p:txBody>
          <a:bodyPr>
            <a:normAutofit lnSpcReduction="10000"/>
          </a:bodyPr>
          <a:lstStyle/>
          <a:p>
            <a:pPr eaLnBrk="1" hangingPunct="1">
              <a:lnSpc>
                <a:spcPct val="90000"/>
              </a:lnSpc>
            </a:pPr>
            <a:r>
              <a:rPr lang="en-US" altLang="en-US" dirty="0"/>
              <a:t>Purpose of financial statements</a:t>
            </a:r>
          </a:p>
          <a:p>
            <a:pPr eaLnBrk="1" hangingPunct="1">
              <a:lnSpc>
                <a:spcPct val="90000"/>
              </a:lnSpc>
            </a:pPr>
            <a:r>
              <a:rPr lang="en-US" altLang="en-US" dirty="0"/>
              <a:t>The Balance Sheet</a:t>
            </a:r>
          </a:p>
          <a:p>
            <a:pPr eaLnBrk="1" hangingPunct="1">
              <a:lnSpc>
                <a:spcPct val="90000"/>
              </a:lnSpc>
            </a:pPr>
            <a:r>
              <a:rPr lang="en-US" altLang="en-US" dirty="0"/>
              <a:t>The Income Statement</a:t>
            </a:r>
          </a:p>
          <a:p>
            <a:pPr eaLnBrk="1" hangingPunct="1">
              <a:lnSpc>
                <a:spcPct val="90000"/>
              </a:lnSpc>
            </a:pPr>
            <a:r>
              <a:rPr lang="en-US" altLang="en-US" dirty="0"/>
              <a:t>Statement of Retained Earnings</a:t>
            </a:r>
          </a:p>
          <a:p>
            <a:pPr eaLnBrk="1" hangingPunct="1">
              <a:lnSpc>
                <a:spcPct val="90000"/>
              </a:lnSpc>
            </a:pPr>
            <a:r>
              <a:rPr lang="en-US" altLang="en-US" dirty="0"/>
              <a:t>Statement of Cash Flows</a:t>
            </a:r>
          </a:p>
          <a:p>
            <a:pPr eaLnBrk="1" hangingPunct="1">
              <a:lnSpc>
                <a:spcPct val="90000"/>
              </a:lnSpc>
            </a:pPr>
            <a:r>
              <a:rPr lang="en-US" altLang="en-US" dirty="0"/>
              <a:t>Notes to the financial statements</a:t>
            </a:r>
          </a:p>
          <a:p>
            <a:pPr eaLnBrk="1" hangingPunct="1">
              <a:lnSpc>
                <a:spcPct val="90000"/>
              </a:lnSpc>
            </a:pPr>
            <a:r>
              <a:rPr lang="en-US" altLang="en-US" dirty="0"/>
              <a:t>Fundamental concepts and assumptions</a:t>
            </a:r>
          </a:p>
          <a:p>
            <a:pPr eaLnBrk="1" hangingPunct="1">
              <a:lnSpc>
                <a:spcPct val="90000"/>
              </a:lnSpc>
            </a:pPr>
            <a:r>
              <a:rPr lang="en-US" altLang="en-US" dirty="0"/>
              <a:t>Accrual vs. cash-basis accounting</a:t>
            </a:r>
          </a:p>
          <a:p>
            <a:pPr eaLnBrk="1" hangingPunct="1">
              <a:lnSpc>
                <a:spcPct val="90000"/>
              </a:lnSpc>
            </a:pPr>
            <a:r>
              <a:rPr lang="en-US" altLang="en-US" dirty="0"/>
              <a:t>Standards for comparison</a:t>
            </a:r>
          </a:p>
          <a:p>
            <a:pPr eaLnBrk="1" hangingPunct="1">
              <a:lnSpc>
                <a:spcPct val="90000"/>
              </a:lnSpc>
            </a:pPr>
            <a:r>
              <a:rPr lang="en-US" altLang="en-US" dirty="0"/>
              <a:t>Tools of analysis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50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500"/>
                            </p:stCondLst>
                            <p:childTnLst>
                              <p:par>
                                <p:cTn id="1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500"/>
                            </p:stCondLst>
                            <p:childTnLst>
                              <p:par>
                                <p:cTn id="2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500"/>
                            </p:stCondLst>
                            <p:childTnLst>
                              <p:par>
                                <p:cTn id="2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4500"/>
                            </p:stCondLst>
                            <p:childTnLst>
                              <p:par>
                                <p:cTn id="3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 autoUpdateAnimBg="0" advAuto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Shape 1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6" name="Google Shape;186;p11"/>
          <p:cNvSpPr txBox="1">
            <a:spLocks noGrp="1"/>
          </p:cNvSpPr>
          <p:nvPr>
            <p:ph type="sldNum" idx="12"/>
          </p:nvPr>
        </p:nvSpPr>
        <p:spPr>
          <a:xfrm>
            <a:off x="11013739" y="6582714"/>
            <a:ext cx="1166972" cy="2048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r>
              <a:rPr lang="en-US"/>
              <a:t>L1 - </a:t>
            </a:r>
            <a:fld id="{00000000-1234-1234-1234-123412341234}" type="slidenum">
              <a:rPr lang="en-US"/>
              <a:t>3</a:t>
            </a:fld>
            <a:endParaRPr/>
          </a:p>
        </p:txBody>
      </p:sp>
      <p:sp>
        <p:nvSpPr>
          <p:cNvPr id="187" name="Google Shape;187;p11"/>
          <p:cNvSpPr txBox="1">
            <a:spLocks noGrp="1"/>
          </p:cNvSpPr>
          <p:nvPr>
            <p:ph type="title"/>
          </p:nvPr>
        </p:nvSpPr>
        <p:spPr>
          <a:xfrm>
            <a:off x="2470150" y="365126"/>
            <a:ext cx="7043900" cy="105424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lvl="0">
              <a:buSzPts val="2800"/>
            </a:pPr>
            <a:r>
              <a:rPr lang="en-US" altLang="en-US" sz="3200" b="1" dirty="0"/>
              <a:t>Reading &amp; Understanding Basic Financial Statements</a:t>
            </a:r>
            <a:endParaRPr lang="en-US" sz="3200" dirty="0">
              <a:solidFill>
                <a:srgbClr val="FF9518"/>
              </a:solidFill>
              <a:latin typeface="Tajawal Medium"/>
              <a:ea typeface="Tajawal Medium"/>
              <a:cs typeface="Tajawal Medium"/>
              <a:sym typeface="Tajawal Medium"/>
            </a:endParaRPr>
          </a:p>
        </p:txBody>
      </p:sp>
      <p:sp>
        <p:nvSpPr>
          <p:cNvPr id="4" name="Rectangle 2">
            <a:extLst>
              <a:ext uri="{FF2B5EF4-FFF2-40B4-BE49-F238E27FC236}">
                <a16:creationId xmlns:a16="http://schemas.microsoft.com/office/drawing/2014/main" id="{F6C91BB9-FC39-4ED9-8773-9DC27BA3A36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5800" y="1600200"/>
            <a:ext cx="77724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0488" tIns="44450" rIns="90488" bIns="44450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charset="0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40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j-ea"/>
                <a:cs typeface="+mj-cs"/>
              </a:rPr>
              <a:t>Primary Financial Statements</a:t>
            </a:r>
            <a:endParaRPr kumimoji="0" lang="en-US" altLang="en-US" sz="4000" b="1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/>
              <a:ea typeface="+mj-ea"/>
              <a:cs typeface="+mj-cs"/>
            </a:endParaRPr>
          </a:p>
        </p:txBody>
      </p:sp>
      <p:sp>
        <p:nvSpPr>
          <p:cNvPr id="5" name="Rectangle 3">
            <a:extLst>
              <a:ext uri="{FF2B5EF4-FFF2-40B4-BE49-F238E27FC236}">
                <a16:creationId xmlns:a16="http://schemas.microsoft.com/office/drawing/2014/main" id="{AE6C92C0-0155-48AD-B2E3-504EB62891E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09600" y="2514600"/>
            <a:ext cx="8229600" cy="403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0488" tIns="44450" rIns="90488" bIns="4445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800" b="1" i="0" u="sng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t>Basic financial statements</a:t>
            </a:r>
            <a:r>
              <a:rPr kumimoji="0" lang="en-US" altLang="en-US" sz="2800" b="0" i="0" u="sng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t>: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"/>
              <a:tabLst/>
              <a:defRPr/>
            </a:pPr>
            <a:r>
              <a:rPr kumimoji="0" lang="en-US" altLang="en-US" sz="2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t>Balance Sheet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"/>
              <a:tabLst/>
              <a:defRPr/>
            </a:pPr>
            <a:r>
              <a:rPr kumimoji="0" lang="en-US" altLang="en-US" sz="2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t>Income Statement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"/>
              <a:tabLst/>
              <a:defRPr/>
            </a:pPr>
            <a:r>
              <a:rPr kumimoji="0" lang="en-US" altLang="en-US" sz="2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t> Statement of Retained Earnings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"/>
              <a:tabLst/>
              <a:defRPr/>
            </a:pPr>
            <a:r>
              <a:rPr kumimoji="0" lang="en-US" altLang="en-US" sz="2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t>Statement of Cash Flows</a:t>
            </a:r>
          </a:p>
          <a:p>
            <a:pPr marL="863600" marR="0" lvl="1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"/>
              <a:tabLst/>
              <a:defRPr/>
            </a:pPr>
            <a:endParaRPr kumimoji="0" lang="en-US" altLang="en-US" sz="26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407676544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Shape 1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6" name="Google Shape;186;p11"/>
          <p:cNvSpPr txBox="1">
            <a:spLocks noGrp="1"/>
          </p:cNvSpPr>
          <p:nvPr>
            <p:ph type="sldNum" idx="12"/>
          </p:nvPr>
        </p:nvSpPr>
        <p:spPr>
          <a:xfrm>
            <a:off x="11013739" y="6582714"/>
            <a:ext cx="1166972" cy="2048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r>
              <a:rPr lang="en-US"/>
              <a:t>L1 - </a:t>
            </a:r>
            <a:fld id="{00000000-1234-1234-1234-123412341234}" type="slidenum">
              <a:rPr lang="en-US"/>
              <a:t>4</a:t>
            </a:fld>
            <a:endParaRPr/>
          </a:p>
        </p:txBody>
      </p:sp>
      <p:sp>
        <p:nvSpPr>
          <p:cNvPr id="187" name="Google Shape;187;p11"/>
          <p:cNvSpPr txBox="1">
            <a:spLocks noGrp="1"/>
          </p:cNvSpPr>
          <p:nvPr>
            <p:ph type="title"/>
          </p:nvPr>
        </p:nvSpPr>
        <p:spPr>
          <a:xfrm>
            <a:off x="2470150" y="365126"/>
            <a:ext cx="7043900" cy="105424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lvl="0">
              <a:buSzPts val="2800"/>
            </a:pPr>
            <a:r>
              <a:rPr lang="en-US" altLang="en-US" sz="3200" b="1" dirty="0"/>
              <a:t>Reading &amp; Understanding Basic Financial Statements</a:t>
            </a:r>
            <a:endParaRPr lang="en-US" sz="3200" dirty="0">
              <a:solidFill>
                <a:srgbClr val="FF9518"/>
              </a:solidFill>
              <a:latin typeface="Tajawal Medium"/>
              <a:ea typeface="Tajawal Medium"/>
              <a:cs typeface="Tajawal Medium"/>
              <a:sym typeface="Tajawal Medium"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A6040F32-04BA-4117-BD72-19012BA7FF4F}"/>
              </a:ext>
            </a:extLst>
          </p:cNvPr>
          <p:cNvSpPr/>
          <p:nvPr/>
        </p:nvSpPr>
        <p:spPr>
          <a:xfrm>
            <a:off x="879834" y="1786893"/>
            <a:ext cx="7330911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40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/>
                <a:ea typeface="+mj-ea"/>
                <a:cs typeface="+mj-cs"/>
              </a:rPr>
              <a:t>Primary Financial Statements</a:t>
            </a:r>
            <a:endParaRPr kumimoji="0" lang="en-US" sz="18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E503EB47-6B5F-419C-A426-778D685BEE4C}"/>
              </a:ext>
            </a:extLst>
          </p:cNvPr>
          <p:cNvSpPr/>
          <p:nvPr/>
        </p:nvSpPr>
        <p:spPr>
          <a:xfrm>
            <a:off x="1068371" y="2494779"/>
            <a:ext cx="7660850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 fontAlgn="base">
              <a:spcBef>
                <a:spcPct val="20000"/>
              </a:spcBef>
              <a:spcAft>
                <a:spcPct val="0"/>
              </a:spcAft>
              <a:buClrTx/>
              <a:buFontTx/>
              <a:buChar char="•"/>
            </a:pPr>
            <a:r>
              <a:rPr lang="en-US" altLang="en-US" sz="2800" dirty="0">
                <a:latin typeface="Times New Roman"/>
                <a:ea typeface="+mn-ea"/>
                <a:cs typeface="+mn-cs"/>
              </a:rPr>
              <a:t>Primary financial statements answer basic questions including:</a:t>
            </a:r>
          </a:p>
          <a:p>
            <a:pPr marL="742950" lvl="1" indent="-285750" fontAlgn="base">
              <a:spcBef>
                <a:spcPct val="20000"/>
              </a:spcBef>
              <a:spcAft>
                <a:spcPct val="0"/>
              </a:spcAft>
              <a:buClrTx/>
              <a:buFontTx/>
              <a:buChar char="–"/>
            </a:pPr>
            <a:r>
              <a:rPr lang="en-US" altLang="en-US" sz="2000" dirty="0">
                <a:latin typeface="Times New Roman"/>
              </a:rPr>
              <a:t>What is the company’s current financial status?</a:t>
            </a:r>
          </a:p>
          <a:p>
            <a:pPr marL="742950" lvl="1" indent="-285750" fontAlgn="base">
              <a:spcBef>
                <a:spcPct val="20000"/>
              </a:spcBef>
              <a:spcAft>
                <a:spcPct val="0"/>
              </a:spcAft>
              <a:buClrTx/>
              <a:buFontTx/>
              <a:buChar char="–"/>
            </a:pPr>
            <a:r>
              <a:rPr lang="en-US" altLang="en-US" sz="2000" dirty="0">
                <a:latin typeface="Times New Roman"/>
              </a:rPr>
              <a:t>What was the company’s operating results for the period?</a:t>
            </a:r>
          </a:p>
          <a:p>
            <a:pPr marL="742950" lvl="1" indent="-285750" fontAlgn="base">
              <a:spcBef>
                <a:spcPct val="20000"/>
              </a:spcBef>
              <a:spcAft>
                <a:spcPct val="0"/>
              </a:spcAft>
              <a:buClrTx/>
              <a:buFontTx/>
              <a:buChar char="–"/>
            </a:pPr>
            <a:r>
              <a:rPr lang="en-US" altLang="en-US" sz="2000" dirty="0">
                <a:latin typeface="Times New Roman"/>
              </a:rPr>
              <a:t>How did the company obtain and use cash during the period?</a:t>
            </a:r>
          </a:p>
        </p:txBody>
      </p:sp>
    </p:spTree>
    <p:extLst>
      <p:ext uri="{BB962C8B-B14F-4D97-AF65-F5344CB8AC3E}">
        <p14:creationId xmlns:p14="http://schemas.microsoft.com/office/powerpoint/2010/main" val="378628186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Shape 1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6" name="Google Shape;186;p11"/>
          <p:cNvSpPr txBox="1">
            <a:spLocks noGrp="1"/>
          </p:cNvSpPr>
          <p:nvPr>
            <p:ph type="sldNum" idx="12"/>
          </p:nvPr>
        </p:nvSpPr>
        <p:spPr>
          <a:xfrm>
            <a:off x="11013739" y="6582714"/>
            <a:ext cx="1166972" cy="2048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r>
              <a:rPr lang="en-US"/>
              <a:t>L1 - </a:t>
            </a:r>
            <a:fld id="{00000000-1234-1234-1234-123412341234}" type="slidenum">
              <a:rPr lang="en-US"/>
              <a:t>5</a:t>
            </a:fld>
            <a:endParaRPr/>
          </a:p>
        </p:txBody>
      </p:sp>
      <p:sp>
        <p:nvSpPr>
          <p:cNvPr id="187" name="Google Shape;187;p11"/>
          <p:cNvSpPr txBox="1">
            <a:spLocks noGrp="1"/>
          </p:cNvSpPr>
          <p:nvPr>
            <p:ph type="title"/>
          </p:nvPr>
        </p:nvSpPr>
        <p:spPr>
          <a:xfrm>
            <a:off x="2470150" y="365126"/>
            <a:ext cx="7043900" cy="105424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lvl="0">
              <a:buSzPts val="2800"/>
            </a:pPr>
            <a:r>
              <a:rPr lang="en-US" altLang="en-US" sz="3200" b="1" dirty="0"/>
              <a:t>Reading &amp; Understanding Basic Financial Statements</a:t>
            </a:r>
            <a:endParaRPr lang="en-US" sz="3200" dirty="0">
              <a:solidFill>
                <a:srgbClr val="FF9518"/>
              </a:solidFill>
              <a:latin typeface="Tajawal Medium"/>
              <a:ea typeface="Tajawal Medium"/>
              <a:cs typeface="Tajawal Medium"/>
              <a:sym typeface="Tajawal Medium"/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3BA7E3A6-8FAF-492E-96FF-9BF4938DCAAC}"/>
              </a:ext>
            </a:extLst>
          </p:cNvPr>
          <p:cNvSpPr/>
          <p:nvPr/>
        </p:nvSpPr>
        <p:spPr>
          <a:xfrm>
            <a:off x="2321560" y="1419368"/>
            <a:ext cx="4230645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40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/>
                <a:ea typeface="+mj-ea"/>
                <a:cs typeface="+mj-cs"/>
              </a:rPr>
              <a:t>The Balance Sheet</a:t>
            </a:r>
            <a:endParaRPr kumimoji="0" lang="en-US" sz="18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1773F4A4-E641-48E3-8DCA-70160C0655CD}"/>
              </a:ext>
            </a:extLst>
          </p:cNvPr>
          <p:cNvSpPr/>
          <p:nvPr/>
        </p:nvSpPr>
        <p:spPr>
          <a:xfrm>
            <a:off x="974102" y="2172415"/>
            <a:ext cx="7821105" cy="38410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28600" lvl="0" indent="-228600" fontAlgn="base">
              <a:lnSpc>
                <a:spcPct val="90000"/>
              </a:lnSpc>
              <a:spcBef>
                <a:spcPct val="20000"/>
              </a:spcBef>
              <a:spcAft>
                <a:spcPct val="30000"/>
              </a:spcAft>
              <a:buClrTx/>
              <a:buFontTx/>
              <a:buChar char="•"/>
            </a:pPr>
            <a:r>
              <a:rPr lang="en-US" altLang="en-US" sz="2800" dirty="0">
                <a:latin typeface="Times New Roman"/>
                <a:ea typeface="+mn-ea"/>
                <a:cs typeface="+mn-cs"/>
              </a:rPr>
              <a:t>Summary of the financial position of a company at a particular date</a:t>
            </a:r>
          </a:p>
          <a:p>
            <a:pPr marL="228600" lvl="0" indent="-228600" fontAlgn="base">
              <a:lnSpc>
                <a:spcPct val="90000"/>
              </a:lnSpc>
              <a:spcBef>
                <a:spcPct val="20000"/>
              </a:spcBef>
              <a:spcAft>
                <a:spcPct val="30000"/>
              </a:spcAft>
              <a:buClrTx/>
              <a:buFontTx/>
              <a:buChar char="•"/>
            </a:pPr>
            <a:r>
              <a:rPr lang="en-US" altLang="en-US" sz="2800" u="sng" dirty="0">
                <a:latin typeface="Times New Roman"/>
                <a:ea typeface="+mn-ea"/>
                <a:cs typeface="+mn-cs"/>
              </a:rPr>
              <a:t>Assets</a:t>
            </a:r>
            <a:r>
              <a:rPr lang="en-US" altLang="en-US" sz="2800" dirty="0">
                <a:latin typeface="Times New Roman"/>
                <a:ea typeface="+mn-ea"/>
                <a:cs typeface="+mn-cs"/>
              </a:rPr>
              <a:t>: cash, accounts receivable, inventory, land, buildings, equipment and intangible items</a:t>
            </a:r>
          </a:p>
          <a:p>
            <a:pPr marL="228600" lvl="0" indent="-228600" fontAlgn="base">
              <a:lnSpc>
                <a:spcPct val="90000"/>
              </a:lnSpc>
              <a:spcBef>
                <a:spcPct val="20000"/>
              </a:spcBef>
              <a:spcAft>
                <a:spcPct val="30000"/>
              </a:spcAft>
              <a:buClrTx/>
              <a:buFontTx/>
              <a:buChar char="•"/>
            </a:pPr>
            <a:r>
              <a:rPr lang="en-US" altLang="en-US" sz="2800" u="sng" dirty="0">
                <a:latin typeface="Times New Roman"/>
                <a:ea typeface="+mn-ea"/>
                <a:cs typeface="+mn-cs"/>
              </a:rPr>
              <a:t>Liabilities</a:t>
            </a:r>
            <a:r>
              <a:rPr lang="en-US" altLang="en-US" sz="2800" dirty="0">
                <a:latin typeface="Times New Roman"/>
                <a:ea typeface="+mn-ea"/>
                <a:cs typeface="+mn-cs"/>
              </a:rPr>
              <a:t>: accounts payable, notes payable and mortgages payable</a:t>
            </a:r>
          </a:p>
          <a:p>
            <a:pPr marL="228600" lvl="0" indent="-228600" fontAlgn="base">
              <a:lnSpc>
                <a:spcPct val="90000"/>
              </a:lnSpc>
              <a:spcBef>
                <a:spcPct val="20000"/>
              </a:spcBef>
              <a:spcAft>
                <a:spcPct val="30000"/>
              </a:spcAft>
              <a:buClrTx/>
              <a:buFontTx/>
              <a:buChar char="•"/>
            </a:pPr>
            <a:r>
              <a:rPr lang="en-US" altLang="en-US" sz="2800" u="sng" dirty="0">
                <a:latin typeface="Times New Roman"/>
                <a:ea typeface="+mn-ea"/>
                <a:cs typeface="+mn-cs"/>
              </a:rPr>
              <a:t>Owners’ Equity</a:t>
            </a:r>
            <a:r>
              <a:rPr lang="en-US" altLang="en-US" sz="2800" dirty="0">
                <a:latin typeface="Times New Roman"/>
                <a:ea typeface="+mn-ea"/>
                <a:cs typeface="+mn-cs"/>
              </a:rPr>
              <a:t>: net assets after all obligations have been satisfied</a:t>
            </a:r>
          </a:p>
        </p:txBody>
      </p:sp>
    </p:spTree>
    <p:extLst>
      <p:ext uri="{BB962C8B-B14F-4D97-AF65-F5344CB8AC3E}">
        <p14:creationId xmlns:p14="http://schemas.microsoft.com/office/powerpoint/2010/main" val="74328928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Shape 1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6" name="Google Shape;186;p11"/>
          <p:cNvSpPr txBox="1">
            <a:spLocks noGrp="1"/>
          </p:cNvSpPr>
          <p:nvPr>
            <p:ph type="sldNum" idx="12"/>
          </p:nvPr>
        </p:nvSpPr>
        <p:spPr>
          <a:xfrm>
            <a:off x="11013739" y="6582714"/>
            <a:ext cx="1166972" cy="2048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r>
              <a:rPr lang="en-US"/>
              <a:t>L1 - </a:t>
            </a:r>
            <a:fld id="{00000000-1234-1234-1234-123412341234}" type="slidenum">
              <a:rPr lang="en-US"/>
              <a:t>6</a:t>
            </a:fld>
            <a:endParaRPr/>
          </a:p>
        </p:txBody>
      </p:sp>
      <p:sp>
        <p:nvSpPr>
          <p:cNvPr id="187" name="Google Shape;187;p11"/>
          <p:cNvSpPr txBox="1">
            <a:spLocks noGrp="1"/>
          </p:cNvSpPr>
          <p:nvPr>
            <p:ph type="title"/>
          </p:nvPr>
        </p:nvSpPr>
        <p:spPr>
          <a:xfrm>
            <a:off x="2470150" y="365126"/>
            <a:ext cx="7043900" cy="105424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lvl="0">
              <a:buSzPts val="2800"/>
            </a:pPr>
            <a:r>
              <a:rPr lang="en-US" altLang="en-US" sz="3200" b="1" dirty="0"/>
              <a:t>Reading &amp; Understanding Basic Financial Statements</a:t>
            </a:r>
            <a:endParaRPr lang="en-US" sz="3200" dirty="0">
              <a:solidFill>
                <a:srgbClr val="FF9518"/>
              </a:solidFill>
              <a:latin typeface="Tajawal Medium"/>
              <a:ea typeface="Tajawal Medium"/>
              <a:cs typeface="Tajawal Medium"/>
              <a:sym typeface="Tajawal Medium"/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5C217C43-2D64-4715-A27C-F4B72A968357}"/>
              </a:ext>
            </a:extLst>
          </p:cNvPr>
          <p:cNvSpPr/>
          <p:nvPr/>
        </p:nvSpPr>
        <p:spPr>
          <a:xfrm>
            <a:off x="2302706" y="1519634"/>
            <a:ext cx="4230645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40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/>
                <a:ea typeface="+mj-ea"/>
                <a:cs typeface="+mj-cs"/>
              </a:rPr>
              <a:t>The Balance Sheet</a:t>
            </a:r>
            <a:endParaRPr kumimoji="0" lang="en-US" sz="18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57B4C011-A960-4AE4-933B-605A42C99E89}"/>
              </a:ext>
            </a:extLst>
          </p:cNvPr>
          <p:cNvSpPr/>
          <p:nvPr/>
        </p:nvSpPr>
        <p:spPr>
          <a:xfrm>
            <a:off x="945822" y="2258595"/>
            <a:ext cx="7359191" cy="155734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 fontAlgn="base">
              <a:spcBef>
                <a:spcPct val="20000"/>
              </a:spcBef>
              <a:spcAft>
                <a:spcPct val="0"/>
              </a:spcAft>
              <a:buClrTx/>
              <a:buFontTx/>
              <a:buChar char="•"/>
            </a:pPr>
            <a:r>
              <a:rPr lang="en-US" altLang="en-US" sz="2800" dirty="0">
                <a:latin typeface="Times New Roman"/>
                <a:ea typeface="+mn-ea"/>
                <a:cs typeface="+mn-cs"/>
              </a:rPr>
              <a:t>What are the resources of the company?</a:t>
            </a:r>
          </a:p>
          <a:p>
            <a:pPr marL="342900" lvl="0" indent="-342900" fontAlgn="base">
              <a:spcBef>
                <a:spcPct val="20000"/>
              </a:spcBef>
              <a:spcAft>
                <a:spcPct val="0"/>
              </a:spcAft>
              <a:buClrTx/>
              <a:buFontTx/>
              <a:buChar char="•"/>
            </a:pPr>
            <a:r>
              <a:rPr lang="en-US" altLang="en-US" sz="2800" dirty="0">
                <a:latin typeface="Times New Roman"/>
                <a:ea typeface="+mn-ea"/>
                <a:cs typeface="+mn-cs"/>
              </a:rPr>
              <a:t>What are the company’s existing obligations?</a:t>
            </a:r>
          </a:p>
          <a:p>
            <a:pPr marL="342900" lvl="0" indent="-342900" fontAlgn="base">
              <a:spcBef>
                <a:spcPct val="20000"/>
              </a:spcBef>
              <a:spcAft>
                <a:spcPct val="0"/>
              </a:spcAft>
              <a:buClrTx/>
              <a:buFontTx/>
              <a:buChar char="•"/>
            </a:pPr>
            <a:r>
              <a:rPr lang="en-US" altLang="en-US" sz="2800" dirty="0">
                <a:latin typeface="Times New Roman"/>
                <a:ea typeface="+mn-ea"/>
                <a:cs typeface="+mn-cs"/>
              </a:rPr>
              <a:t>What are the company’s net assets?</a:t>
            </a:r>
          </a:p>
        </p:txBody>
      </p:sp>
    </p:spTree>
    <p:extLst>
      <p:ext uri="{BB962C8B-B14F-4D97-AF65-F5344CB8AC3E}">
        <p14:creationId xmlns:p14="http://schemas.microsoft.com/office/powerpoint/2010/main" val="281403114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Shape 1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6" name="Google Shape;186;p11"/>
          <p:cNvSpPr txBox="1">
            <a:spLocks noGrp="1"/>
          </p:cNvSpPr>
          <p:nvPr>
            <p:ph type="sldNum" idx="12"/>
          </p:nvPr>
        </p:nvSpPr>
        <p:spPr>
          <a:xfrm>
            <a:off x="11013739" y="6582714"/>
            <a:ext cx="1166972" cy="2048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r>
              <a:rPr lang="en-US"/>
              <a:t>L1 - </a:t>
            </a:r>
            <a:fld id="{00000000-1234-1234-1234-123412341234}" type="slidenum">
              <a:rPr lang="en-US"/>
              <a:t>7</a:t>
            </a:fld>
            <a:endParaRPr/>
          </a:p>
        </p:txBody>
      </p:sp>
      <p:sp>
        <p:nvSpPr>
          <p:cNvPr id="187" name="Google Shape;187;p11"/>
          <p:cNvSpPr txBox="1">
            <a:spLocks noGrp="1"/>
          </p:cNvSpPr>
          <p:nvPr>
            <p:ph type="title"/>
          </p:nvPr>
        </p:nvSpPr>
        <p:spPr>
          <a:xfrm>
            <a:off x="2470150" y="365126"/>
            <a:ext cx="7043900" cy="105424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lvl="0">
              <a:buSzPts val="2800"/>
            </a:pPr>
            <a:r>
              <a:rPr lang="en-US" altLang="en-US" sz="3200" b="1" dirty="0"/>
              <a:t>Reading &amp; Understanding Basic Financial Statements</a:t>
            </a:r>
            <a:endParaRPr lang="en-US" sz="3200" dirty="0">
              <a:solidFill>
                <a:srgbClr val="FF9518"/>
              </a:solidFill>
              <a:latin typeface="Tajawal Medium"/>
              <a:ea typeface="Tajawal Medium"/>
              <a:cs typeface="Tajawal Medium"/>
              <a:sym typeface="Tajawal Medium"/>
            </a:endParaRPr>
          </a:p>
        </p:txBody>
      </p:sp>
      <p:sp>
        <p:nvSpPr>
          <p:cNvPr id="4" name="Rectangle 2">
            <a:extLst>
              <a:ext uri="{FF2B5EF4-FFF2-40B4-BE49-F238E27FC236}">
                <a16:creationId xmlns:a16="http://schemas.microsoft.com/office/drawing/2014/main" id="{B75C74FD-DB96-40EA-A7F9-C59E94A58C9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5800" y="1447800"/>
            <a:ext cx="77724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0488" tIns="44450" rIns="90488" bIns="44450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charset="0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40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j-ea"/>
                <a:cs typeface="+mj-cs"/>
              </a:rPr>
              <a:t>Accounting Equation</a:t>
            </a:r>
          </a:p>
        </p:txBody>
      </p:sp>
      <p:sp>
        <p:nvSpPr>
          <p:cNvPr id="5" name="Rectangle 3">
            <a:extLst>
              <a:ext uri="{FF2B5EF4-FFF2-40B4-BE49-F238E27FC236}">
                <a16:creationId xmlns:a16="http://schemas.microsoft.com/office/drawing/2014/main" id="{5704703C-0BAE-47FA-8FBD-0A1003B95B4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28800" y="2362200"/>
            <a:ext cx="6858000" cy="838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0488" tIns="44450" rIns="90488" bIns="4445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800" b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990033"/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t>Assets = Liabilities + Owners’ Equity</a:t>
            </a:r>
          </a:p>
        </p:txBody>
      </p:sp>
      <p:sp>
        <p:nvSpPr>
          <p:cNvPr id="6" name="Rectangle 4">
            <a:extLst>
              <a:ext uri="{FF2B5EF4-FFF2-40B4-BE49-F238E27FC236}">
                <a16:creationId xmlns:a16="http://schemas.microsoft.com/office/drawing/2014/main" id="{5410E6CC-223B-4359-9655-07E746AFFCA5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10000" y="3060700"/>
            <a:ext cx="4800600" cy="673100"/>
          </a:xfrm>
          <a:prstGeom prst="rect">
            <a:avLst/>
          </a:prstGeom>
          <a:solidFill>
            <a:srgbClr val="FFFFFF"/>
          </a:solidFill>
          <a:ln w="50800">
            <a:solidFill>
              <a:srgbClr val="000000"/>
            </a:solidFill>
            <a:miter lim="800000"/>
            <a:headEnd/>
            <a:tailEnd/>
          </a:ln>
        </p:spPr>
        <p:txBody>
          <a:bodyPr wrap="none" lIns="90488" tIns="44450" rIns="90488" bIns="44450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ct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Sources of Funding</a:t>
            </a:r>
          </a:p>
        </p:txBody>
      </p:sp>
      <p:sp>
        <p:nvSpPr>
          <p:cNvPr id="7" name="AutoShape 5">
            <a:extLst>
              <a:ext uri="{FF2B5EF4-FFF2-40B4-BE49-F238E27FC236}">
                <a16:creationId xmlns:a16="http://schemas.microsoft.com/office/drawing/2014/main" id="{98AEF151-002E-4C5B-9CB9-8D0876CE702A}"/>
              </a:ext>
            </a:extLst>
          </p:cNvPr>
          <p:cNvSpPr>
            <a:spLocks noChangeArrowheads="1"/>
          </p:cNvSpPr>
          <p:nvPr/>
        </p:nvSpPr>
        <p:spPr bwMode="auto">
          <a:xfrm rot="16200000" flipH="1">
            <a:off x="5811838" y="3810000"/>
            <a:ext cx="596900" cy="596900"/>
          </a:xfrm>
          <a:prstGeom prst="rightArrow">
            <a:avLst>
              <a:gd name="adj1" fmla="val 75000"/>
              <a:gd name="adj2" fmla="val 50088"/>
            </a:avLst>
          </a:prstGeom>
          <a:solidFill>
            <a:srgbClr val="DDDDDD"/>
          </a:solidFill>
          <a:ln w="12700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8" name="AutoShape 6">
            <a:extLst>
              <a:ext uri="{FF2B5EF4-FFF2-40B4-BE49-F238E27FC236}">
                <a16:creationId xmlns:a16="http://schemas.microsoft.com/office/drawing/2014/main" id="{BBABB234-7A09-4DB0-9A3B-9EE9A859AE68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81400" y="4495800"/>
            <a:ext cx="2349500" cy="1816100"/>
          </a:xfrm>
          <a:prstGeom prst="roundRect">
            <a:avLst>
              <a:gd name="adj" fmla="val 12412"/>
            </a:avLst>
          </a:prstGeom>
          <a:solidFill>
            <a:srgbClr val="DDDDDD"/>
          </a:solidFill>
          <a:ln w="12700">
            <a:solidFill>
              <a:srgbClr val="000000"/>
            </a:solidFill>
            <a:round/>
            <a:headEnd/>
            <a:tailEnd/>
          </a:ln>
        </p:spPr>
        <p:txBody>
          <a:bodyPr wrap="none" lIns="90488" tIns="44450" rIns="90488" bIns="44450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ct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Creditors’</a:t>
            </a:r>
          </a:p>
          <a:p>
            <a:pPr marL="0" marR="0" lvl="0" indent="0" algn="ct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claims</a:t>
            </a:r>
          </a:p>
          <a:p>
            <a:pPr marL="0" marR="0" lvl="0" indent="0" algn="ct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against</a:t>
            </a:r>
          </a:p>
          <a:p>
            <a:pPr marL="0" marR="0" lvl="0" indent="0" algn="ct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resources</a:t>
            </a:r>
          </a:p>
        </p:txBody>
      </p:sp>
      <p:sp>
        <p:nvSpPr>
          <p:cNvPr id="9" name="Rectangle 7">
            <a:extLst>
              <a:ext uri="{FF2B5EF4-FFF2-40B4-BE49-F238E27FC236}">
                <a16:creationId xmlns:a16="http://schemas.microsoft.com/office/drawing/2014/main" id="{4C1B7F62-5958-4604-858D-9CFA86AD8F7F}"/>
              </a:ext>
            </a:extLst>
          </p:cNvPr>
          <p:cNvSpPr>
            <a:spLocks noChangeArrowheads="1"/>
          </p:cNvSpPr>
          <p:nvPr/>
        </p:nvSpPr>
        <p:spPr bwMode="auto">
          <a:xfrm>
            <a:off x="2971800" y="5181600"/>
            <a:ext cx="393700" cy="576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0" fontAlgn="base" hangingPunct="0">
              <a:spcBef>
                <a:spcPct val="50000"/>
              </a:spcBef>
              <a:spcAft>
                <a:spcPct val="0"/>
              </a:spcAft>
              <a:buClrTx/>
              <a:buFontTx/>
              <a:buNone/>
            </a:pPr>
            <a:r>
              <a:rPr lang="en-US" altLang="en-US" kern="1200">
                <a:solidFill>
                  <a:srgbClr val="000000"/>
                </a:solidFill>
                <a:latin typeface="Arial" panose="020B0604020202020204" pitchFamily="34" charset="0"/>
                <a:ea typeface="+mn-ea"/>
                <a:cs typeface="+mn-cs"/>
              </a:rPr>
              <a:t>=</a:t>
            </a:r>
          </a:p>
        </p:txBody>
      </p:sp>
      <p:sp>
        <p:nvSpPr>
          <p:cNvPr id="10" name="Rectangle 8">
            <a:extLst>
              <a:ext uri="{FF2B5EF4-FFF2-40B4-BE49-F238E27FC236}">
                <a16:creationId xmlns:a16="http://schemas.microsoft.com/office/drawing/2014/main" id="{A63F646D-ED21-4B26-93A1-4B2EB7536147}"/>
              </a:ext>
            </a:extLst>
          </p:cNvPr>
          <p:cNvSpPr>
            <a:spLocks noChangeArrowheads="1"/>
          </p:cNvSpPr>
          <p:nvPr/>
        </p:nvSpPr>
        <p:spPr bwMode="auto">
          <a:xfrm>
            <a:off x="5943600" y="5105400"/>
            <a:ext cx="393700" cy="576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0" fontAlgn="base" hangingPunct="0">
              <a:spcBef>
                <a:spcPct val="50000"/>
              </a:spcBef>
              <a:spcAft>
                <a:spcPct val="0"/>
              </a:spcAft>
              <a:buClrTx/>
              <a:buFontTx/>
              <a:buNone/>
            </a:pPr>
            <a:r>
              <a:rPr lang="en-US" altLang="en-US" kern="1200">
                <a:solidFill>
                  <a:srgbClr val="000000"/>
                </a:solidFill>
                <a:latin typeface="Arial" panose="020B0604020202020204" pitchFamily="34" charset="0"/>
                <a:ea typeface="+mn-ea"/>
                <a:cs typeface="+mn-cs"/>
              </a:rPr>
              <a:t>+</a:t>
            </a:r>
          </a:p>
        </p:txBody>
      </p:sp>
      <p:sp>
        <p:nvSpPr>
          <p:cNvPr id="11" name="AutoShape 9">
            <a:extLst>
              <a:ext uri="{FF2B5EF4-FFF2-40B4-BE49-F238E27FC236}">
                <a16:creationId xmlns:a16="http://schemas.microsoft.com/office/drawing/2014/main" id="{6FAFA3E8-83DA-40DA-9C85-2A9E7BE885DD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21438" y="4495800"/>
            <a:ext cx="2349500" cy="1816100"/>
          </a:xfrm>
          <a:prstGeom prst="roundRect">
            <a:avLst>
              <a:gd name="adj" fmla="val 12412"/>
            </a:avLst>
          </a:prstGeom>
          <a:solidFill>
            <a:srgbClr val="DDDDDD"/>
          </a:solidFill>
          <a:ln w="12700">
            <a:solidFill>
              <a:srgbClr val="000000"/>
            </a:solidFill>
            <a:round/>
            <a:headEnd/>
            <a:tailEnd/>
          </a:ln>
        </p:spPr>
        <p:txBody>
          <a:bodyPr wrap="none" lIns="90488" tIns="44450" rIns="90488" bIns="44450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ct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Owners’</a:t>
            </a:r>
          </a:p>
          <a:p>
            <a:pPr marL="0" marR="0" lvl="0" indent="0" algn="ct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claims</a:t>
            </a:r>
          </a:p>
          <a:p>
            <a:pPr marL="0" marR="0" lvl="0" indent="0" algn="ct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against</a:t>
            </a:r>
          </a:p>
          <a:p>
            <a:pPr marL="0" marR="0" lvl="0" indent="0" algn="ct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resources</a:t>
            </a:r>
          </a:p>
        </p:txBody>
      </p:sp>
      <p:sp>
        <p:nvSpPr>
          <p:cNvPr id="12" name="Rectangle 10">
            <a:extLst>
              <a:ext uri="{FF2B5EF4-FFF2-40B4-BE49-F238E27FC236}">
                <a16:creationId xmlns:a16="http://schemas.microsoft.com/office/drawing/2014/main" id="{0143CFED-4AFB-426D-BD08-FC1DBDB5A803}"/>
              </a:ext>
            </a:extLst>
          </p:cNvPr>
          <p:cNvSpPr>
            <a:spLocks noChangeArrowheads="1"/>
          </p:cNvSpPr>
          <p:nvPr/>
        </p:nvSpPr>
        <p:spPr bwMode="auto">
          <a:xfrm>
            <a:off x="762000" y="3048000"/>
            <a:ext cx="2362200" cy="685800"/>
          </a:xfrm>
          <a:prstGeom prst="rect">
            <a:avLst/>
          </a:prstGeom>
          <a:solidFill>
            <a:srgbClr val="FFFFFF"/>
          </a:solidFill>
          <a:ln w="50800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Resources</a:t>
            </a:r>
          </a:p>
        </p:txBody>
      </p:sp>
      <p:sp>
        <p:nvSpPr>
          <p:cNvPr id="13" name="AutoShape 12">
            <a:extLst>
              <a:ext uri="{FF2B5EF4-FFF2-40B4-BE49-F238E27FC236}">
                <a16:creationId xmlns:a16="http://schemas.microsoft.com/office/drawing/2014/main" id="{F41199A3-229B-42F4-97AA-A9E8BFA61F8C}"/>
              </a:ext>
            </a:extLst>
          </p:cNvPr>
          <p:cNvSpPr>
            <a:spLocks noChangeArrowheads="1"/>
          </p:cNvSpPr>
          <p:nvPr/>
        </p:nvSpPr>
        <p:spPr bwMode="auto">
          <a:xfrm>
            <a:off x="990600" y="4495800"/>
            <a:ext cx="1828800" cy="1816100"/>
          </a:xfrm>
          <a:prstGeom prst="roundRect">
            <a:avLst>
              <a:gd name="adj" fmla="val 12412"/>
            </a:avLst>
          </a:prstGeom>
          <a:solidFill>
            <a:srgbClr val="DDDDDD"/>
          </a:solidFill>
          <a:ln w="12700">
            <a:solidFill>
              <a:srgbClr val="000000"/>
            </a:solidFill>
            <a:round/>
            <a:headEnd/>
            <a:tailEnd/>
          </a:ln>
        </p:spPr>
        <p:txBody>
          <a:bodyPr wrap="none" lIns="90488" tIns="44450" rIns="90488" bIns="44450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ct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1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  <a:p>
            <a:pPr marL="0" marR="0" lvl="0" indent="0" algn="ct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Resources</a:t>
            </a:r>
          </a:p>
          <a:p>
            <a:pPr marL="0" marR="0" lvl="0" indent="0" algn="ct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to use to </a:t>
            </a:r>
          </a:p>
          <a:p>
            <a:pPr marL="0" marR="0" lvl="0" indent="0" algn="ct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generate </a:t>
            </a:r>
          </a:p>
          <a:p>
            <a:pPr marL="0" marR="0" lvl="0" indent="0" algn="ct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revenues</a:t>
            </a:r>
          </a:p>
          <a:p>
            <a:pPr marL="0" marR="0" lvl="0" indent="0" algn="ct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1253882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Shape 1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6" name="Google Shape;186;p11"/>
          <p:cNvSpPr txBox="1">
            <a:spLocks noGrp="1"/>
          </p:cNvSpPr>
          <p:nvPr>
            <p:ph type="sldNum" idx="12"/>
          </p:nvPr>
        </p:nvSpPr>
        <p:spPr>
          <a:xfrm>
            <a:off x="11013739" y="6582714"/>
            <a:ext cx="1166972" cy="2048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r>
              <a:rPr lang="en-US"/>
              <a:t>L1 - </a:t>
            </a:r>
            <a:fld id="{00000000-1234-1234-1234-123412341234}" type="slidenum">
              <a:rPr lang="en-US"/>
              <a:t>8</a:t>
            </a:fld>
            <a:endParaRPr/>
          </a:p>
        </p:txBody>
      </p:sp>
      <p:sp>
        <p:nvSpPr>
          <p:cNvPr id="187" name="Google Shape;187;p11"/>
          <p:cNvSpPr txBox="1">
            <a:spLocks noGrp="1"/>
          </p:cNvSpPr>
          <p:nvPr>
            <p:ph type="title"/>
          </p:nvPr>
        </p:nvSpPr>
        <p:spPr>
          <a:xfrm>
            <a:off x="2470150" y="365126"/>
            <a:ext cx="7043900" cy="105424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lvl="0">
              <a:buSzPts val="2800"/>
            </a:pPr>
            <a:r>
              <a:rPr lang="en-US" altLang="en-US" sz="3200" b="1" dirty="0"/>
              <a:t>Reading &amp; Understanding Basic Financial Statements</a:t>
            </a:r>
            <a:endParaRPr lang="en-US" sz="3200" dirty="0">
              <a:solidFill>
                <a:srgbClr val="FF9518"/>
              </a:solidFill>
              <a:latin typeface="Tajawal Medium"/>
              <a:ea typeface="Tajawal Medium"/>
              <a:cs typeface="Tajawal Medium"/>
              <a:sym typeface="Tajawal Medium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74786547-D2F0-4C10-99FE-B963377C754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66600" y="1714351"/>
            <a:ext cx="6691659" cy="44979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092849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>
            <a:extLst>
              <a:ext uri="{FF2B5EF4-FFF2-40B4-BE49-F238E27FC236}">
                <a16:creationId xmlns:a16="http://schemas.microsoft.com/office/drawing/2014/main" id="{D74A39AD-D86E-4C64-8C7C-0778F89AB29B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914400" y="1600200"/>
            <a:ext cx="7334054" cy="1143000"/>
          </a:xfrm>
        </p:spPr>
        <p:txBody>
          <a:bodyPr/>
          <a:lstStyle/>
          <a:p>
            <a:r>
              <a:rPr lang="en-US" altLang="en-US" dirty="0"/>
              <a:t>Classified and Comparative Balance Sheets</a:t>
            </a:r>
          </a:p>
        </p:txBody>
      </p:sp>
      <p:sp>
        <p:nvSpPr>
          <p:cNvPr id="25603" name="Rectangle 3">
            <a:extLst>
              <a:ext uri="{FF2B5EF4-FFF2-40B4-BE49-F238E27FC236}">
                <a16:creationId xmlns:a16="http://schemas.microsoft.com/office/drawing/2014/main" id="{AB4E905D-D3C1-4A0D-B71B-6659B11B668F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914400" y="2590800"/>
            <a:ext cx="7598004" cy="4114800"/>
          </a:xfrm>
        </p:spPr>
        <p:txBody>
          <a:bodyPr/>
          <a:lstStyle/>
          <a:p>
            <a:r>
              <a:rPr lang="en-US" altLang="en-US" dirty="0"/>
              <a:t>They distinguish between:</a:t>
            </a:r>
          </a:p>
          <a:p>
            <a:pPr lvl="1"/>
            <a:r>
              <a:rPr lang="en-US" altLang="en-US" dirty="0"/>
              <a:t>Current and long-term assets</a:t>
            </a:r>
          </a:p>
          <a:p>
            <a:pPr lvl="1"/>
            <a:r>
              <a:rPr lang="en-US" altLang="en-US" dirty="0"/>
              <a:t>Current and long-term liabilities</a:t>
            </a:r>
          </a:p>
          <a:p>
            <a:r>
              <a:rPr lang="en-US" altLang="en-US" dirty="0"/>
              <a:t>Listed in decreasing order of liquidity</a:t>
            </a:r>
          </a:p>
          <a:p>
            <a:r>
              <a:rPr lang="en-US" altLang="en-US" dirty="0"/>
              <a:t>Comparative so financial statement users can identify significant changes over time. They have more than one year on the Balance Sheet.</a:t>
            </a:r>
          </a:p>
        </p:txBody>
      </p:sp>
    </p:spTree>
  </p:cSld>
  <p:clrMapOvr>
    <a:masterClrMapping/>
  </p:clrMapOvr>
  <p:transition spd="med">
    <p:fade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>
            <a:extLst>
              <a:ext uri="{FF2B5EF4-FFF2-40B4-BE49-F238E27FC236}">
                <a16:creationId xmlns:a16="http://schemas.microsoft.com/office/drawing/2014/main" id="{6F2DEE80-55E7-4A79-94CD-9A519A3BBC62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282825" y="1524000"/>
            <a:ext cx="7480300" cy="1143000"/>
          </a:xfrm>
        </p:spPr>
        <p:txBody>
          <a:bodyPr vert="horz" wrap="square" lIns="90488" tIns="44450" rIns="90488" bIns="44450" numCol="1" anchor="ctr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altLang="en-US" dirty="0"/>
              <a:t>Balance Sheet Limitations</a:t>
            </a:r>
          </a:p>
        </p:txBody>
      </p:sp>
      <p:sp>
        <p:nvSpPr>
          <p:cNvPr id="27651" name="Rectangle 3">
            <a:extLst>
              <a:ext uri="{FF2B5EF4-FFF2-40B4-BE49-F238E27FC236}">
                <a16:creationId xmlns:a16="http://schemas.microsoft.com/office/drawing/2014/main" id="{C1FC7100-79FB-4FBA-AA69-C0C529E968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914400" y="2590800"/>
            <a:ext cx="7861955" cy="4114800"/>
          </a:xfrm>
        </p:spPr>
        <p:txBody>
          <a:bodyPr/>
          <a:lstStyle/>
          <a:p>
            <a:pPr eaLnBrk="1" hangingPunct="1">
              <a:buFont typeface="Wingdings" panose="05000000000000000000" pitchFamily="2" charset="2"/>
              <a:buChar char=""/>
            </a:pPr>
            <a:r>
              <a:rPr lang="en-US" altLang="en-US" dirty="0"/>
              <a:t>Assets recorded at historical value</a:t>
            </a:r>
          </a:p>
          <a:p>
            <a:pPr eaLnBrk="1" hangingPunct="1">
              <a:buFont typeface="Wingdings" panose="05000000000000000000" pitchFamily="2" charset="2"/>
              <a:buChar char=""/>
            </a:pPr>
            <a:r>
              <a:rPr lang="en-US" altLang="en-US" dirty="0"/>
              <a:t>Only recognizes assets that can be expressed in monetary terms  </a:t>
            </a:r>
          </a:p>
          <a:p>
            <a:pPr eaLnBrk="1" hangingPunct="1">
              <a:buFont typeface="Wingdings" panose="05000000000000000000" pitchFamily="2" charset="2"/>
              <a:buChar char=""/>
            </a:pPr>
            <a:r>
              <a:rPr lang="en-US" altLang="en-US" dirty="0"/>
              <a:t>Owners’ equity is usually less than the company’s market value</a:t>
            </a:r>
          </a:p>
        </p:txBody>
      </p:sp>
    </p:spTree>
  </p:cSld>
  <p:clrMapOvr>
    <a:masterClrMapping/>
  </p:clrMapOvr>
  <p:transition spd="med">
    <p:fade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>
            <a:extLst>
              <a:ext uri="{FF2B5EF4-FFF2-40B4-BE49-F238E27FC236}">
                <a16:creationId xmlns:a16="http://schemas.microsoft.com/office/drawing/2014/main" id="{CFA7A836-E469-43FC-9A8E-A1414C3FA0EB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972401" y="1423956"/>
            <a:ext cx="7480300" cy="788987"/>
          </a:xfrm>
        </p:spPr>
        <p:txBody>
          <a:bodyPr vert="horz" wrap="square" lIns="90488" tIns="44450" rIns="90488" bIns="44450" numCol="1" anchor="ctr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altLang="en-US" dirty="0"/>
              <a:t>The Income Statement</a:t>
            </a:r>
          </a:p>
        </p:txBody>
      </p:sp>
      <p:sp>
        <p:nvSpPr>
          <p:cNvPr id="29699" name="Rectangle 3">
            <a:extLst>
              <a:ext uri="{FF2B5EF4-FFF2-40B4-BE49-F238E27FC236}">
                <a16:creationId xmlns:a16="http://schemas.microsoft.com/office/drawing/2014/main" id="{D9AAC0E7-2179-473A-9867-0DBF43C825B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451701" y="2212943"/>
            <a:ext cx="8001000" cy="4267200"/>
          </a:xfrm>
        </p:spPr>
        <p:txBody>
          <a:bodyPr/>
          <a:lstStyle/>
          <a:p>
            <a:pPr eaLnBrk="1" hangingPunct="1"/>
            <a:r>
              <a:rPr lang="en-US" altLang="en-US" dirty="0"/>
              <a:t>Shows the results of a company’s operations over a period of time.</a:t>
            </a:r>
          </a:p>
          <a:p>
            <a:pPr eaLnBrk="1" hangingPunct="1"/>
            <a:r>
              <a:rPr lang="en-US" altLang="en-US" dirty="0"/>
              <a:t>What goods were sold or services performed that provided revenue for the company?</a:t>
            </a:r>
          </a:p>
          <a:p>
            <a:pPr eaLnBrk="1" hangingPunct="1"/>
            <a:r>
              <a:rPr lang="en-US" altLang="en-US" dirty="0"/>
              <a:t>What costs were incurred in normal operations to generate these revenues?</a:t>
            </a:r>
          </a:p>
          <a:p>
            <a:pPr eaLnBrk="1" hangingPunct="1"/>
            <a:r>
              <a:rPr lang="en-US" altLang="en-US" dirty="0"/>
              <a:t>What are the earnings or company profit?</a:t>
            </a:r>
          </a:p>
        </p:txBody>
      </p:sp>
    </p:spTree>
  </p:cSld>
  <p:clrMapOvr>
    <a:masterClrMapping/>
  </p:clrMapOvr>
  <p:transition spd="med">
    <p:fade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>
            <a:extLst>
              <a:ext uri="{FF2B5EF4-FFF2-40B4-BE49-F238E27FC236}">
                <a16:creationId xmlns:a16="http://schemas.microsoft.com/office/drawing/2014/main" id="{5AE239DA-6CD7-4E46-B8DB-69555FE3FE2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012596" y="1203489"/>
            <a:ext cx="7772400" cy="1143000"/>
          </a:xfrm>
        </p:spPr>
        <p:txBody>
          <a:bodyPr/>
          <a:lstStyle/>
          <a:p>
            <a:pPr eaLnBrk="1" hangingPunct="1"/>
            <a:r>
              <a:rPr lang="en-US" altLang="en-US" dirty="0">
                <a:solidFill>
                  <a:schemeClr val="tx1"/>
                </a:solidFill>
              </a:rPr>
              <a:t>The Income Statement</a:t>
            </a:r>
          </a:p>
        </p:txBody>
      </p:sp>
      <p:sp>
        <p:nvSpPr>
          <p:cNvPr id="31747" name="Rectangle 3">
            <a:extLst>
              <a:ext uri="{FF2B5EF4-FFF2-40B4-BE49-F238E27FC236}">
                <a16:creationId xmlns:a16="http://schemas.microsoft.com/office/drawing/2014/main" id="{E5BF249A-CC37-47AD-965A-A7A151B5607B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625310" y="2027238"/>
            <a:ext cx="8424421" cy="4495800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FontTx/>
              <a:buNone/>
            </a:pPr>
            <a:r>
              <a:rPr lang="en-US" altLang="en-US" b="1" u="sng" dirty="0"/>
              <a:t>Revenues</a:t>
            </a:r>
          </a:p>
          <a:p>
            <a:pPr eaLnBrk="1" hangingPunct="1">
              <a:lnSpc>
                <a:spcPct val="90000"/>
              </a:lnSpc>
            </a:pPr>
            <a:r>
              <a:rPr lang="en-US" altLang="en-US" dirty="0"/>
              <a:t>Assets (cash or AR) created through business operations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en-US" altLang="en-US" b="1" u="sng" dirty="0"/>
              <a:t>Expenses</a:t>
            </a:r>
          </a:p>
          <a:p>
            <a:pPr eaLnBrk="1" hangingPunct="1">
              <a:lnSpc>
                <a:spcPct val="90000"/>
              </a:lnSpc>
            </a:pPr>
            <a:r>
              <a:rPr lang="en-US" altLang="en-US" dirty="0"/>
              <a:t>Assets (cash or AP) consumed through business operations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en-US" altLang="en-US" b="1" u="sng" dirty="0"/>
              <a:t>Net Income or (Net Loss)</a:t>
            </a:r>
          </a:p>
          <a:p>
            <a:pPr eaLnBrk="1" hangingPunct="1">
              <a:lnSpc>
                <a:spcPct val="90000"/>
              </a:lnSpc>
            </a:pPr>
            <a:r>
              <a:rPr lang="en-US" altLang="en-US" dirty="0"/>
              <a:t>Revenues - Expenses</a:t>
            </a:r>
          </a:p>
        </p:txBody>
      </p:sp>
      <p:sp>
        <p:nvSpPr>
          <p:cNvPr id="31748" name="Text Box 4">
            <a:extLst>
              <a:ext uri="{FF2B5EF4-FFF2-40B4-BE49-F238E27FC236}">
                <a16:creationId xmlns:a16="http://schemas.microsoft.com/office/drawing/2014/main" id="{E11B90D6-1BB1-40BC-A27F-568E612ACF1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41526" y="6400801"/>
            <a:ext cx="1616075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508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ClrTx/>
              <a:buNone/>
            </a:pPr>
            <a:r>
              <a:rPr lang="en-US" altLang="en-US" sz="1000" kern="1200">
                <a:solidFill>
                  <a:srgbClr val="000000"/>
                </a:solidFill>
                <a:latin typeface="Arial" panose="020B0604020202020204" pitchFamily="34" charset="0"/>
                <a:ea typeface="+mn-ea"/>
                <a:cs typeface="+mn-cs"/>
              </a:rPr>
              <a:t>McGraw-Hill/Irwin, 2003</a:t>
            </a:r>
          </a:p>
        </p:txBody>
      </p:sp>
    </p:spTree>
  </p:cSld>
  <p:clrMapOvr>
    <a:masterClrMapping/>
  </p:clrMapOvr>
  <p:transition spd="med">
    <p:fade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>
            <a:extLst>
              <a:ext uri="{FF2B5EF4-FFF2-40B4-BE49-F238E27FC236}">
                <a16:creationId xmlns:a16="http://schemas.microsoft.com/office/drawing/2014/main" id="{13D2DCEC-1A88-47F3-A385-3ED3B91E0D68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09800" y="6248400"/>
            <a:ext cx="1905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ClrTx/>
              <a:buNone/>
            </a:pPr>
            <a:endParaRPr lang="en-US" altLang="en-US" sz="2400" kern="1200">
              <a:solidFill>
                <a:srgbClr val="000000"/>
              </a:solidFill>
              <a:ea typeface="+mn-ea"/>
              <a:cs typeface="+mn-cs"/>
            </a:endParaRPr>
          </a:p>
        </p:txBody>
      </p:sp>
      <p:sp>
        <p:nvSpPr>
          <p:cNvPr id="33795" name="Rectangle 3">
            <a:extLst>
              <a:ext uri="{FF2B5EF4-FFF2-40B4-BE49-F238E27FC236}">
                <a16:creationId xmlns:a16="http://schemas.microsoft.com/office/drawing/2014/main" id="{567A200A-939D-4161-8B9C-DBE23261D6F2}"/>
              </a:ext>
            </a:extLst>
          </p:cNvPr>
          <p:cNvSpPr>
            <a:spLocks noGrp="1" noChangeArrowheads="1"/>
          </p:cNvSpPr>
          <p:nvPr>
            <p:ph type="body" idx="4294967295"/>
          </p:nvPr>
        </p:nvSpPr>
        <p:spPr>
          <a:xfrm>
            <a:off x="1338606" y="1366885"/>
            <a:ext cx="6815579" cy="5262513"/>
          </a:xfrm>
          <a:noFill/>
        </p:spPr>
        <p:txBody>
          <a:bodyPr vert="horz" wrap="square" lIns="90488" tIns="44450" rIns="90488" bIns="44450" numCol="1" anchor="t" anchorCtr="0" compatLnSpc="1">
            <a:prstTxWarp prst="textNoShape">
              <a:avLst/>
            </a:prstTxWarp>
          </a:bodyPr>
          <a:lstStyle/>
          <a:p>
            <a:pPr algn="ctr" eaLnBrk="1" hangingPunct="1">
              <a:lnSpc>
                <a:spcPct val="70000"/>
              </a:lnSpc>
              <a:buNone/>
              <a:tabLst>
                <a:tab pos="4635500" algn="r"/>
                <a:tab pos="7772400" algn="r"/>
              </a:tabLst>
            </a:pPr>
            <a:r>
              <a:rPr lang="en-US" altLang="en-US" sz="2000" b="1" dirty="0"/>
              <a:t>The Example Company</a:t>
            </a:r>
          </a:p>
          <a:p>
            <a:pPr algn="ctr" eaLnBrk="1" hangingPunct="1">
              <a:lnSpc>
                <a:spcPct val="70000"/>
              </a:lnSpc>
              <a:buNone/>
              <a:tabLst>
                <a:tab pos="4635500" algn="r"/>
                <a:tab pos="7772400" algn="r"/>
              </a:tabLst>
            </a:pPr>
            <a:r>
              <a:rPr lang="en-US" altLang="en-US" sz="2000" b="1" dirty="0"/>
              <a:t>Income Statement</a:t>
            </a:r>
          </a:p>
          <a:p>
            <a:pPr algn="ctr" eaLnBrk="1" hangingPunct="1">
              <a:lnSpc>
                <a:spcPct val="70000"/>
              </a:lnSpc>
              <a:buNone/>
              <a:tabLst>
                <a:tab pos="4635500" algn="r"/>
                <a:tab pos="7772400" algn="r"/>
              </a:tabLst>
            </a:pPr>
            <a:r>
              <a:rPr lang="en-US" altLang="en-US" sz="2000" b="1" dirty="0"/>
              <a:t>For the Years Ended December 31, 2010 and 2011</a:t>
            </a:r>
          </a:p>
          <a:p>
            <a:pPr algn="ctr" eaLnBrk="1" hangingPunct="1">
              <a:lnSpc>
                <a:spcPct val="70000"/>
              </a:lnSpc>
              <a:buNone/>
              <a:tabLst>
                <a:tab pos="4635500" algn="r"/>
                <a:tab pos="7772400" algn="r"/>
              </a:tabLst>
            </a:pPr>
            <a:endParaRPr lang="en-US" altLang="en-US" sz="1400" dirty="0"/>
          </a:p>
          <a:p>
            <a:pPr algn="ctr" eaLnBrk="1" hangingPunct="1">
              <a:lnSpc>
                <a:spcPct val="10000"/>
              </a:lnSpc>
              <a:buNone/>
              <a:tabLst>
                <a:tab pos="4635500" algn="r"/>
                <a:tab pos="7772400" algn="r"/>
              </a:tabLst>
            </a:pPr>
            <a:endParaRPr lang="en-US" altLang="en-US" sz="2000" dirty="0"/>
          </a:p>
          <a:p>
            <a:pPr eaLnBrk="1" hangingPunct="1">
              <a:lnSpc>
                <a:spcPct val="90000"/>
              </a:lnSpc>
              <a:buNone/>
              <a:tabLst>
                <a:tab pos="4635500" algn="r"/>
                <a:tab pos="7772400" algn="r"/>
              </a:tabLst>
            </a:pPr>
            <a:r>
              <a:rPr lang="en-US" altLang="en-US" sz="1800" dirty="0"/>
              <a:t>		</a:t>
            </a:r>
            <a:r>
              <a:rPr lang="en-US" altLang="en-US" sz="1800" b="1" dirty="0"/>
              <a:t>2011	2010</a:t>
            </a:r>
          </a:p>
          <a:p>
            <a:pPr eaLnBrk="1" hangingPunct="1">
              <a:lnSpc>
                <a:spcPct val="130000"/>
              </a:lnSpc>
              <a:buNone/>
              <a:tabLst>
                <a:tab pos="4635500" algn="r"/>
                <a:tab pos="7772400" algn="r"/>
              </a:tabLst>
            </a:pPr>
            <a:r>
              <a:rPr lang="en-US" altLang="en-US" sz="1800" b="1" dirty="0"/>
              <a:t>Revenues:</a:t>
            </a:r>
          </a:p>
          <a:p>
            <a:pPr eaLnBrk="1" hangingPunct="1">
              <a:lnSpc>
                <a:spcPct val="90000"/>
              </a:lnSpc>
              <a:buNone/>
              <a:tabLst>
                <a:tab pos="4635500" algn="r"/>
                <a:tab pos="7772400" algn="r"/>
              </a:tabLst>
            </a:pPr>
            <a:r>
              <a:rPr lang="en-US" altLang="en-US" sz="1800" b="1" dirty="0"/>
              <a:t>	Sales	$100	$  85</a:t>
            </a:r>
          </a:p>
          <a:p>
            <a:pPr eaLnBrk="1" hangingPunct="1">
              <a:lnSpc>
                <a:spcPct val="90000"/>
              </a:lnSpc>
              <a:buNone/>
              <a:tabLst>
                <a:tab pos="4635500" algn="r"/>
                <a:tab pos="7772400" algn="r"/>
              </a:tabLst>
            </a:pPr>
            <a:r>
              <a:rPr lang="en-US" altLang="en-US" sz="1800" b="1" dirty="0"/>
              <a:t>	Other revenue	     </a:t>
            </a:r>
            <a:r>
              <a:rPr lang="en-US" altLang="en-US" sz="1800" b="1" u="sng" dirty="0"/>
              <a:t>    30</a:t>
            </a:r>
            <a:r>
              <a:rPr lang="en-US" altLang="en-US" sz="1800" b="1" dirty="0"/>
              <a:t>	  </a:t>
            </a:r>
            <a:r>
              <a:rPr lang="en-US" altLang="en-US" sz="1800" b="1" u="sng" dirty="0"/>
              <a:t>    15</a:t>
            </a:r>
            <a:endParaRPr lang="en-US" altLang="en-US" sz="1800" b="1" dirty="0"/>
          </a:p>
          <a:p>
            <a:pPr eaLnBrk="1" hangingPunct="1">
              <a:lnSpc>
                <a:spcPct val="90000"/>
              </a:lnSpc>
              <a:buNone/>
              <a:tabLst>
                <a:tab pos="4635500" algn="r"/>
                <a:tab pos="7772400" algn="r"/>
              </a:tabLst>
            </a:pPr>
            <a:r>
              <a:rPr lang="en-US" altLang="en-US" sz="1800" b="1" dirty="0"/>
              <a:t>  Total revenues	$130	$100</a:t>
            </a:r>
          </a:p>
          <a:p>
            <a:pPr eaLnBrk="1" hangingPunct="1">
              <a:lnSpc>
                <a:spcPct val="30000"/>
              </a:lnSpc>
              <a:buNone/>
              <a:tabLst>
                <a:tab pos="4635500" algn="r"/>
                <a:tab pos="7772400" algn="r"/>
              </a:tabLst>
            </a:pPr>
            <a:endParaRPr lang="en-US" altLang="en-US" sz="1800" b="1" dirty="0"/>
          </a:p>
          <a:p>
            <a:pPr eaLnBrk="1" hangingPunct="1">
              <a:lnSpc>
                <a:spcPct val="90000"/>
              </a:lnSpc>
              <a:buNone/>
              <a:tabLst>
                <a:tab pos="4635500" algn="r"/>
                <a:tab pos="7772400" algn="r"/>
              </a:tabLst>
            </a:pPr>
            <a:r>
              <a:rPr lang="en-US" altLang="en-US" sz="1800" b="1" dirty="0"/>
              <a:t>Expenses:</a:t>
            </a:r>
          </a:p>
          <a:p>
            <a:pPr eaLnBrk="1" hangingPunct="1">
              <a:lnSpc>
                <a:spcPct val="90000"/>
              </a:lnSpc>
              <a:buNone/>
              <a:tabLst>
                <a:tab pos="4635500" algn="r"/>
                <a:tab pos="7772400" algn="r"/>
              </a:tabLst>
            </a:pPr>
            <a:r>
              <a:rPr lang="en-US" altLang="en-US" sz="1800" b="1" dirty="0"/>
              <a:t>	Cost of goods sold	$  62	$  58</a:t>
            </a:r>
          </a:p>
          <a:p>
            <a:pPr eaLnBrk="1" hangingPunct="1">
              <a:lnSpc>
                <a:spcPct val="90000"/>
              </a:lnSpc>
              <a:buNone/>
              <a:tabLst>
                <a:tab pos="4635500" algn="r"/>
                <a:tab pos="7772400" algn="r"/>
              </a:tabLst>
            </a:pPr>
            <a:r>
              <a:rPr lang="en-US" altLang="en-US" sz="1800" b="1" dirty="0"/>
              <a:t>	Operating &amp; admin.	16	12</a:t>
            </a:r>
          </a:p>
          <a:p>
            <a:pPr eaLnBrk="1" hangingPunct="1">
              <a:lnSpc>
                <a:spcPct val="90000"/>
              </a:lnSpc>
              <a:buNone/>
              <a:tabLst>
                <a:tab pos="4635500" algn="r"/>
                <a:tab pos="7772400" algn="r"/>
              </a:tabLst>
            </a:pPr>
            <a:r>
              <a:rPr lang="en-US" altLang="en-US" sz="1800" b="1" dirty="0"/>
              <a:t>	Income tax	  </a:t>
            </a:r>
            <a:r>
              <a:rPr lang="en-US" altLang="en-US" sz="1800" b="1" u="sng" dirty="0"/>
              <a:t>    20</a:t>
            </a:r>
            <a:r>
              <a:rPr lang="en-US" altLang="en-US" sz="1800" b="1" dirty="0"/>
              <a:t>	  </a:t>
            </a:r>
            <a:r>
              <a:rPr lang="en-US" altLang="en-US" sz="1800" b="1" u="sng" dirty="0"/>
              <a:t>    18</a:t>
            </a:r>
            <a:endParaRPr lang="en-US" altLang="en-US" sz="1800" b="1" dirty="0"/>
          </a:p>
          <a:p>
            <a:pPr eaLnBrk="1" hangingPunct="1">
              <a:lnSpc>
                <a:spcPct val="90000"/>
              </a:lnSpc>
              <a:buNone/>
              <a:tabLst>
                <a:tab pos="4635500" algn="r"/>
                <a:tab pos="7772400" algn="r"/>
              </a:tabLst>
            </a:pPr>
            <a:r>
              <a:rPr lang="en-US" altLang="en-US" sz="1800" b="1" dirty="0"/>
              <a:t>  Total expenses	</a:t>
            </a:r>
            <a:r>
              <a:rPr lang="en-US" altLang="en-US" sz="1800" b="1" u="sng" dirty="0"/>
              <a:t>$  98</a:t>
            </a:r>
            <a:r>
              <a:rPr lang="en-US" altLang="en-US" sz="1800" b="1" dirty="0"/>
              <a:t>	</a:t>
            </a:r>
            <a:r>
              <a:rPr lang="en-US" altLang="en-US" sz="1800" b="1" u="sng" dirty="0"/>
              <a:t>$  88</a:t>
            </a:r>
            <a:endParaRPr lang="en-US" altLang="en-US" sz="1800" b="1" dirty="0"/>
          </a:p>
          <a:p>
            <a:pPr eaLnBrk="1" hangingPunct="1">
              <a:lnSpc>
                <a:spcPct val="30000"/>
              </a:lnSpc>
              <a:buNone/>
              <a:tabLst>
                <a:tab pos="4635500" algn="r"/>
                <a:tab pos="7772400" algn="r"/>
              </a:tabLst>
            </a:pPr>
            <a:endParaRPr lang="en-US" altLang="en-US" sz="1800" b="1" dirty="0"/>
          </a:p>
          <a:p>
            <a:pPr eaLnBrk="1" hangingPunct="1">
              <a:lnSpc>
                <a:spcPct val="90000"/>
              </a:lnSpc>
              <a:buNone/>
              <a:tabLst>
                <a:tab pos="4635500" algn="r"/>
                <a:tab pos="7772400" algn="r"/>
              </a:tabLst>
            </a:pPr>
            <a:r>
              <a:rPr lang="en-US" altLang="en-US" sz="1800" b="1" dirty="0"/>
              <a:t>Net Income	$  32	$  12</a:t>
            </a:r>
          </a:p>
        </p:txBody>
      </p:sp>
      <p:sp>
        <p:nvSpPr>
          <p:cNvPr id="33796" name="Line 4">
            <a:extLst>
              <a:ext uri="{FF2B5EF4-FFF2-40B4-BE49-F238E27FC236}">
                <a16:creationId xmlns:a16="http://schemas.microsoft.com/office/drawing/2014/main" id="{C3A4C394-1236-440C-8268-926FBC4E26FE}"/>
              </a:ext>
            </a:extLst>
          </p:cNvPr>
          <p:cNvSpPr>
            <a:spLocks noChangeShapeType="1"/>
          </p:cNvSpPr>
          <p:nvPr/>
        </p:nvSpPr>
        <p:spPr bwMode="auto">
          <a:xfrm>
            <a:off x="6097589" y="6553200"/>
            <a:ext cx="581025" cy="0"/>
          </a:xfrm>
          <a:prstGeom prst="line">
            <a:avLst/>
          </a:prstGeom>
          <a:noFill/>
          <a:ln w="38100" cmpd="dbl">
            <a:solidFill>
              <a:srgbClr val="FFFF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buClrTx/>
            </a:pPr>
            <a:endParaRPr lang="en-US" sz="2400" kern="1200"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33797" name="Line 5">
            <a:extLst>
              <a:ext uri="{FF2B5EF4-FFF2-40B4-BE49-F238E27FC236}">
                <a16:creationId xmlns:a16="http://schemas.microsoft.com/office/drawing/2014/main" id="{B145B664-EC81-4C54-81A1-909B98A40E54}"/>
              </a:ext>
            </a:extLst>
          </p:cNvPr>
          <p:cNvSpPr>
            <a:spLocks noChangeShapeType="1"/>
          </p:cNvSpPr>
          <p:nvPr/>
        </p:nvSpPr>
        <p:spPr bwMode="auto">
          <a:xfrm>
            <a:off x="9221788" y="6553200"/>
            <a:ext cx="684212" cy="0"/>
          </a:xfrm>
          <a:prstGeom prst="line">
            <a:avLst/>
          </a:prstGeom>
          <a:noFill/>
          <a:ln w="38100" cmpd="dbl">
            <a:solidFill>
              <a:srgbClr val="FFFF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buClrTx/>
            </a:pPr>
            <a:endParaRPr lang="en-US" sz="2400" kern="1200">
              <a:latin typeface="Times New Roman" panose="02020603050405020304" pitchFamily="18" charset="0"/>
              <a:ea typeface="+mn-ea"/>
              <a:cs typeface="+mn-cs"/>
            </a:endParaRPr>
          </a:p>
        </p:txBody>
      </p:sp>
    </p:spTree>
  </p:cSld>
  <p:clrMapOvr>
    <a:masterClrMapping/>
  </p:clrMapOvr>
  <p:transition spd="med">
    <p:fade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>
            <a:extLst>
              <a:ext uri="{FF2B5EF4-FFF2-40B4-BE49-F238E27FC236}">
                <a16:creationId xmlns:a16="http://schemas.microsoft.com/office/drawing/2014/main" id="{5FAA054B-23BF-45CF-A308-E411FCA46776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00801" y="2514600"/>
            <a:ext cx="2452688" cy="2244204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square" lIns="90488" tIns="44450" rIns="90488" bIns="44450">
            <a:spAutoFit/>
          </a:bodyPr>
          <a:lstStyle/>
          <a:p>
            <a:pPr eaLnBrk="0" fontAlgn="base" hangingPunct="0">
              <a:spcBef>
                <a:spcPct val="20000"/>
              </a:spcBef>
              <a:spcAft>
                <a:spcPct val="0"/>
              </a:spcAft>
              <a:buClrTx/>
              <a:defRPr/>
            </a:pPr>
            <a:r>
              <a:rPr lang="en-US" sz="2000" b="1" kern="1200" dirty="0">
                <a:latin typeface="Times New Roman"/>
                <a:ea typeface="+mn-ea"/>
                <a:cs typeface="+mn-cs"/>
              </a:rPr>
              <a:t>An additional financial statement that identifies changes in retained earnings from one accounting period to the next.</a:t>
            </a:r>
          </a:p>
        </p:txBody>
      </p:sp>
      <p:sp>
        <p:nvSpPr>
          <p:cNvPr id="35843" name="Rectangle 3">
            <a:extLst>
              <a:ext uri="{FF2B5EF4-FFF2-40B4-BE49-F238E27FC236}">
                <a16:creationId xmlns:a16="http://schemas.microsoft.com/office/drawing/2014/main" id="{75B4D448-8D69-4EB5-AE8E-A3D27CC0FB72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477964" y="1270001"/>
            <a:ext cx="7772400" cy="1143000"/>
          </a:xfrm>
        </p:spPr>
        <p:txBody>
          <a:bodyPr vert="horz" wrap="square" lIns="90488" tIns="44450" rIns="90488" bIns="44450" numCol="1" anchor="ctr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altLang="en-US" sz="4000" b="1"/>
              <a:t>Statement of Retained Earnings</a:t>
            </a:r>
          </a:p>
        </p:txBody>
      </p:sp>
      <p:grpSp>
        <p:nvGrpSpPr>
          <p:cNvPr id="2" name="Group 4">
            <a:extLst>
              <a:ext uri="{FF2B5EF4-FFF2-40B4-BE49-F238E27FC236}">
                <a16:creationId xmlns:a16="http://schemas.microsoft.com/office/drawing/2014/main" id="{C24D7F4B-7E91-49E2-9C52-E3903F82D8A0}"/>
              </a:ext>
            </a:extLst>
          </p:cNvPr>
          <p:cNvGrpSpPr>
            <a:grpSpLocks/>
          </p:cNvGrpSpPr>
          <p:nvPr/>
        </p:nvGrpSpPr>
        <p:grpSpPr bwMode="auto">
          <a:xfrm>
            <a:off x="1939133" y="2552701"/>
            <a:ext cx="4495800" cy="2590800"/>
            <a:chOff x="240" y="1584"/>
            <a:chExt cx="2832" cy="1632"/>
          </a:xfrm>
        </p:grpSpPr>
        <p:sp>
          <p:nvSpPr>
            <p:cNvPr id="37893" name="Rectangle 5">
              <a:extLst>
                <a:ext uri="{FF2B5EF4-FFF2-40B4-BE49-F238E27FC236}">
                  <a16:creationId xmlns:a16="http://schemas.microsoft.com/office/drawing/2014/main" id="{FA99B0E0-E6D5-4E9C-9205-57842E9F63E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40" y="1584"/>
              <a:ext cx="2832" cy="1632"/>
            </a:xfrm>
            <a:prstGeom prst="rect">
              <a:avLst/>
            </a:prstGeom>
            <a:solidFill>
              <a:srgbClr val="FFFFFF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lIns="90488" tIns="44450" rIns="90488" bIns="44450"/>
            <a:lstStyle/>
            <a:p>
              <a:pPr marL="292100" indent="-292100" eaLnBrk="0" fontAlgn="base" hangingPunct="0">
                <a:lnSpc>
                  <a:spcPct val="140000"/>
                </a:lnSpc>
                <a:spcBef>
                  <a:spcPct val="20000"/>
                </a:spcBef>
                <a:spcAft>
                  <a:spcPct val="0"/>
                </a:spcAft>
                <a:buClrTx/>
                <a:tabLst>
                  <a:tab pos="63500" algn="l"/>
                </a:tabLst>
                <a:defRPr/>
              </a:pPr>
              <a:r>
                <a:rPr lang="en-US" sz="2000" b="1" kern="1200" dirty="0">
                  <a:latin typeface="Times New Roman"/>
                  <a:ea typeface="+mn-ea"/>
                  <a:cs typeface="+mn-cs"/>
                </a:rPr>
                <a:t>Beginning retained earnings</a:t>
              </a:r>
            </a:p>
            <a:p>
              <a:pPr marL="292100" indent="-292100" eaLnBrk="0" fontAlgn="base" hangingPunct="0">
                <a:lnSpc>
                  <a:spcPct val="140000"/>
                </a:lnSpc>
                <a:spcBef>
                  <a:spcPct val="20000"/>
                </a:spcBef>
                <a:spcAft>
                  <a:spcPct val="0"/>
                </a:spcAft>
                <a:buClrTx/>
                <a:tabLst>
                  <a:tab pos="63500" algn="l"/>
                </a:tabLst>
                <a:defRPr/>
              </a:pPr>
              <a:r>
                <a:rPr lang="en-US" sz="2000" b="1" kern="1200" dirty="0">
                  <a:latin typeface="Times New Roman"/>
                  <a:ea typeface="+mn-ea"/>
                  <a:cs typeface="+mn-cs"/>
                </a:rPr>
                <a:t>+	Net income</a:t>
              </a:r>
            </a:p>
            <a:p>
              <a:pPr marL="292100" indent="-292100" eaLnBrk="0" fontAlgn="base" hangingPunct="0">
                <a:lnSpc>
                  <a:spcPct val="140000"/>
                </a:lnSpc>
                <a:spcBef>
                  <a:spcPct val="20000"/>
                </a:spcBef>
                <a:spcAft>
                  <a:spcPct val="0"/>
                </a:spcAft>
                <a:buClrTx/>
                <a:tabLst>
                  <a:tab pos="63500" algn="l"/>
                </a:tabLst>
                <a:defRPr/>
              </a:pPr>
              <a:r>
                <a:rPr lang="en-US" sz="2000" b="1" kern="1200" dirty="0">
                  <a:latin typeface="Times New Roman"/>
                  <a:ea typeface="+mn-ea"/>
                  <a:cs typeface="+mn-cs"/>
                </a:rPr>
                <a:t>–	Dividends paid</a:t>
              </a:r>
            </a:p>
            <a:p>
              <a:pPr marL="292100" indent="-292100" eaLnBrk="0" fontAlgn="base" hangingPunct="0">
                <a:lnSpc>
                  <a:spcPct val="140000"/>
                </a:lnSpc>
                <a:spcBef>
                  <a:spcPct val="40000"/>
                </a:spcBef>
                <a:spcAft>
                  <a:spcPct val="30000"/>
                </a:spcAft>
                <a:buClrTx/>
                <a:tabLst>
                  <a:tab pos="63500" algn="l"/>
                </a:tabLst>
                <a:defRPr/>
              </a:pPr>
              <a:r>
                <a:rPr lang="en-US" sz="2000" b="1" kern="1200" dirty="0">
                  <a:latin typeface="Times New Roman"/>
                  <a:ea typeface="+mn-ea"/>
                  <a:cs typeface="+mn-cs"/>
                </a:rPr>
                <a:t>=	Ending retained earnings</a:t>
              </a:r>
            </a:p>
          </p:txBody>
        </p:sp>
        <p:sp>
          <p:nvSpPr>
            <p:cNvPr id="35854" name="Line 6">
              <a:extLst>
                <a:ext uri="{FF2B5EF4-FFF2-40B4-BE49-F238E27FC236}">
                  <a16:creationId xmlns:a16="http://schemas.microsoft.com/office/drawing/2014/main" id="{87212157-C946-4456-95DC-43062E47C894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21" y="2304"/>
              <a:ext cx="2199" cy="0"/>
            </a:xfrm>
            <a:prstGeom prst="line">
              <a:avLst/>
            </a:prstGeom>
            <a:noFill/>
            <a:ln w="25400">
              <a:solidFill>
                <a:srgbClr val="FFFFFF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buClrTx/>
              </a:pPr>
              <a:endParaRPr lang="en-US" sz="2400" kern="1200">
                <a:latin typeface="Times New Roman" panose="02020603050405020304" pitchFamily="18" charset="0"/>
                <a:ea typeface="+mn-ea"/>
                <a:cs typeface="+mn-cs"/>
              </a:endParaRPr>
            </a:p>
          </p:txBody>
        </p:sp>
      </p:grpSp>
      <p:grpSp>
        <p:nvGrpSpPr>
          <p:cNvPr id="3" name="Group 7">
            <a:extLst>
              <a:ext uri="{FF2B5EF4-FFF2-40B4-BE49-F238E27FC236}">
                <a16:creationId xmlns:a16="http://schemas.microsoft.com/office/drawing/2014/main" id="{2B92D606-0E54-49AB-99DA-AFC1ADD6CE43}"/>
              </a:ext>
            </a:extLst>
          </p:cNvPr>
          <p:cNvGrpSpPr>
            <a:grpSpLocks/>
          </p:cNvGrpSpPr>
          <p:nvPr/>
        </p:nvGrpSpPr>
        <p:grpSpPr bwMode="auto">
          <a:xfrm>
            <a:off x="1668464" y="2957513"/>
            <a:ext cx="2971801" cy="3429000"/>
            <a:chOff x="91" y="1601"/>
            <a:chExt cx="1872" cy="2160"/>
          </a:xfrm>
        </p:grpSpPr>
        <p:sp>
          <p:nvSpPr>
            <p:cNvPr id="35850" name="AutoShape 8">
              <a:extLst>
                <a:ext uri="{FF2B5EF4-FFF2-40B4-BE49-F238E27FC236}">
                  <a16:creationId xmlns:a16="http://schemas.microsoft.com/office/drawing/2014/main" id="{8F864876-0A2F-4DA0-8DD6-557ECE37997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32" y="1601"/>
              <a:ext cx="1296" cy="368"/>
            </a:xfrm>
            <a:prstGeom prst="roundRect">
              <a:avLst>
                <a:gd name="adj" fmla="val 12412"/>
              </a:avLst>
            </a:prstGeom>
            <a:noFill/>
            <a:ln w="38100">
              <a:solidFill>
                <a:srgbClr val="990033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fontAlgn="base">
                <a:spcBef>
                  <a:spcPct val="0"/>
                </a:spcBef>
                <a:spcAft>
                  <a:spcPct val="0"/>
                </a:spcAft>
                <a:buClrTx/>
                <a:buNone/>
              </a:pPr>
              <a:endParaRPr lang="en-US" altLang="en-US" sz="2400" kern="1200">
                <a:solidFill>
                  <a:srgbClr val="000000"/>
                </a:solidFill>
                <a:ea typeface="+mn-ea"/>
                <a:cs typeface="+mn-cs"/>
              </a:endParaRPr>
            </a:p>
          </p:txBody>
        </p:sp>
        <p:sp>
          <p:nvSpPr>
            <p:cNvPr id="35851" name="Arc 9">
              <a:extLst>
                <a:ext uri="{FF2B5EF4-FFF2-40B4-BE49-F238E27FC236}">
                  <a16:creationId xmlns:a16="http://schemas.microsoft.com/office/drawing/2014/main" id="{D7D36649-B8F7-4D20-95CC-DA518E7827ED}"/>
                </a:ext>
              </a:extLst>
            </p:cNvPr>
            <p:cNvSpPr>
              <a:spLocks/>
            </p:cNvSpPr>
            <p:nvPr/>
          </p:nvSpPr>
          <p:spPr bwMode="auto">
            <a:xfrm>
              <a:off x="91" y="1920"/>
              <a:ext cx="341" cy="1267"/>
            </a:xfrm>
            <a:custGeom>
              <a:avLst/>
              <a:gdLst>
                <a:gd name="T0" fmla="*/ 0 w 21598"/>
                <a:gd name="T1" fmla="*/ 0 h 21600"/>
                <a:gd name="T2" fmla="*/ 0 w 21598"/>
                <a:gd name="T3" fmla="*/ 0 h 21600"/>
                <a:gd name="T4" fmla="*/ 0 w 21598"/>
                <a:gd name="T5" fmla="*/ 0 h 21600"/>
                <a:gd name="T6" fmla="*/ 0 60000 65536"/>
                <a:gd name="T7" fmla="*/ 0 60000 65536"/>
                <a:gd name="T8" fmla="*/ 0 60000 65536"/>
                <a:gd name="T9" fmla="*/ 0 w 21598"/>
                <a:gd name="T10" fmla="*/ 0 h 21600"/>
                <a:gd name="T11" fmla="*/ 21598 w 21598"/>
                <a:gd name="T12" fmla="*/ 21600 h 21600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1598" h="21600" fill="none" extrusionOk="0">
                  <a:moveTo>
                    <a:pt x="-1" y="21327"/>
                  </a:moveTo>
                  <a:cubicBezTo>
                    <a:pt x="147" y="9555"/>
                    <a:pt x="9696" y="70"/>
                    <a:pt x="21469" y="0"/>
                  </a:cubicBezTo>
                </a:path>
                <a:path w="21598" h="21600" stroke="0" extrusionOk="0">
                  <a:moveTo>
                    <a:pt x="-1" y="21327"/>
                  </a:moveTo>
                  <a:cubicBezTo>
                    <a:pt x="147" y="9555"/>
                    <a:pt x="9696" y="70"/>
                    <a:pt x="21469" y="0"/>
                  </a:cubicBezTo>
                  <a:lnTo>
                    <a:pt x="21598" y="21600"/>
                  </a:lnTo>
                  <a:lnTo>
                    <a:pt x="-1" y="21327"/>
                  </a:lnTo>
                  <a:close/>
                </a:path>
              </a:pathLst>
            </a:custGeom>
            <a:noFill/>
            <a:ln w="38100" cap="rnd">
              <a:solidFill>
                <a:srgbClr val="990033"/>
              </a:solidFill>
              <a:round/>
              <a:headEnd type="triangle" w="med" len="med"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buClrTx/>
              </a:pPr>
              <a:endParaRPr lang="en-US" sz="2400" kern="1200">
                <a:latin typeface="Times New Roman" panose="02020603050405020304" pitchFamily="18" charset="0"/>
                <a:ea typeface="+mn-ea"/>
                <a:cs typeface="+mn-cs"/>
              </a:endParaRPr>
            </a:p>
          </p:txBody>
        </p:sp>
        <p:sp>
          <p:nvSpPr>
            <p:cNvPr id="37898" name="Rectangle 10">
              <a:extLst>
                <a:ext uri="{FF2B5EF4-FFF2-40B4-BE49-F238E27FC236}">
                  <a16:creationId xmlns:a16="http://schemas.microsoft.com/office/drawing/2014/main" id="{61401023-5461-4C68-B03C-57EDE6FDB7E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4" y="3084"/>
              <a:ext cx="1859" cy="677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  <a:effectLst/>
          </p:spPr>
          <p:txBody>
            <a:bodyPr wrap="none" lIns="90488" tIns="44450" rIns="90488" bIns="44450">
              <a:spAutoFit/>
            </a:bodyPr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buClrTx/>
                <a:tabLst>
                  <a:tab pos="222250" algn="l"/>
                  <a:tab pos="3657600" algn="r"/>
                </a:tabLst>
                <a:defRPr/>
              </a:pPr>
              <a:r>
                <a:rPr lang="en-US" sz="1600" b="1" u="sng" kern="1200" dirty="0">
                  <a:latin typeface="Arial" charset="0"/>
                  <a:ea typeface="+mn-ea"/>
                  <a:cs typeface="+mn-cs"/>
                </a:rPr>
                <a:t>N</a:t>
              </a:r>
              <a:r>
                <a:rPr lang="en-US" sz="1600" b="1" u="sng" kern="1200" dirty="0">
                  <a:latin typeface="Times New Roman"/>
                  <a:ea typeface="+mn-ea"/>
                  <a:cs typeface="+mn-cs"/>
                </a:rPr>
                <a:t>et income results in:</a:t>
              </a:r>
            </a:p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buClrTx/>
                <a:tabLst>
                  <a:tab pos="222250" algn="l"/>
                  <a:tab pos="3657600" algn="r"/>
                </a:tabLst>
                <a:defRPr/>
              </a:pPr>
              <a:r>
                <a:rPr lang="en-US" sz="1600" b="1" kern="1200" dirty="0">
                  <a:latin typeface="Times New Roman"/>
                  <a:ea typeface="+mn-ea"/>
                  <a:cs typeface="+mn-cs"/>
                </a:rPr>
                <a:t>	Increase in net assets</a:t>
              </a:r>
            </a:p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buClrTx/>
                <a:tabLst>
                  <a:tab pos="222250" algn="l"/>
                  <a:tab pos="3657600" algn="r"/>
                </a:tabLst>
                <a:defRPr/>
              </a:pPr>
              <a:r>
                <a:rPr lang="en-US" sz="1600" b="1" kern="1200" dirty="0">
                  <a:latin typeface="Times New Roman"/>
                  <a:ea typeface="+mn-ea"/>
                  <a:cs typeface="+mn-cs"/>
                </a:rPr>
                <a:t>	Increase in retained earnings</a:t>
              </a:r>
            </a:p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buClrTx/>
                <a:tabLst>
                  <a:tab pos="222250" algn="l"/>
                  <a:tab pos="3657600" algn="r"/>
                </a:tabLst>
                <a:defRPr/>
              </a:pPr>
              <a:r>
                <a:rPr lang="en-US" sz="1600" b="1" kern="1200" dirty="0">
                  <a:latin typeface="Times New Roman"/>
                  <a:ea typeface="+mn-ea"/>
                  <a:cs typeface="+mn-cs"/>
                </a:rPr>
                <a:t>	Increase in owners’ equity</a:t>
              </a:r>
            </a:p>
          </p:txBody>
        </p:sp>
      </p:grpSp>
      <p:grpSp>
        <p:nvGrpSpPr>
          <p:cNvPr id="4" name="Group 11">
            <a:extLst>
              <a:ext uri="{FF2B5EF4-FFF2-40B4-BE49-F238E27FC236}">
                <a16:creationId xmlns:a16="http://schemas.microsoft.com/office/drawing/2014/main" id="{8FA6016E-8D2B-4A0B-AF84-C8AE9A6F2F40}"/>
              </a:ext>
            </a:extLst>
          </p:cNvPr>
          <p:cNvGrpSpPr>
            <a:grpSpLocks/>
          </p:cNvGrpSpPr>
          <p:nvPr/>
        </p:nvGrpSpPr>
        <p:grpSpPr bwMode="auto">
          <a:xfrm>
            <a:off x="2209801" y="3556002"/>
            <a:ext cx="6338888" cy="2808288"/>
            <a:chOff x="432" y="1968"/>
            <a:chExt cx="3993" cy="1769"/>
          </a:xfrm>
        </p:grpSpPr>
        <p:sp>
          <p:nvSpPr>
            <p:cNvPr id="37900" name="Rectangle 12">
              <a:extLst>
                <a:ext uri="{FF2B5EF4-FFF2-40B4-BE49-F238E27FC236}">
                  <a16:creationId xmlns:a16="http://schemas.microsoft.com/office/drawing/2014/main" id="{A23E2ABC-4162-4B57-AF44-2FD8E089AA7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880" y="3002"/>
              <a:ext cx="1545" cy="735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  <a:effectLst/>
          </p:spPr>
          <p:txBody>
            <a:bodyPr wrap="none" lIns="90488" tIns="44450" rIns="90488" bIns="44450">
              <a:spAutoFit/>
            </a:bodyPr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buClrTx/>
                <a:tabLst>
                  <a:tab pos="222250" algn="l"/>
                  <a:tab pos="3657600" algn="r"/>
                </a:tabLst>
                <a:defRPr/>
              </a:pPr>
              <a:r>
                <a:rPr lang="en-US" b="1" u="sng" kern="1200" dirty="0">
                  <a:latin typeface="Times New Roman"/>
                  <a:ea typeface="+mn-ea"/>
                  <a:cs typeface="+mn-cs"/>
                </a:rPr>
                <a:t>Dividends result in:</a:t>
              </a:r>
            </a:p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buClrTx/>
                <a:tabLst>
                  <a:tab pos="222250" algn="l"/>
                  <a:tab pos="3657600" algn="r"/>
                </a:tabLst>
                <a:defRPr/>
              </a:pPr>
              <a:r>
                <a:rPr lang="en-US" b="1" kern="1200" dirty="0">
                  <a:latin typeface="Times New Roman"/>
                  <a:ea typeface="+mn-ea"/>
                  <a:cs typeface="+mn-cs"/>
                </a:rPr>
                <a:t>	Decrease in net assets</a:t>
              </a:r>
            </a:p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buClrTx/>
                <a:tabLst>
                  <a:tab pos="222250" algn="l"/>
                  <a:tab pos="3657600" algn="r"/>
                </a:tabLst>
                <a:defRPr/>
              </a:pPr>
              <a:r>
                <a:rPr lang="en-US" b="1" kern="1200" dirty="0">
                  <a:latin typeface="Times New Roman"/>
                  <a:ea typeface="+mn-ea"/>
                  <a:cs typeface="+mn-cs"/>
                </a:rPr>
                <a:t>	Decrease in retained </a:t>
              </a:r>
              <a:br>
                <a:rPr lang="en-US" b="1" kern="1200" dirty="0">
                  <a:latin typeface="Times New Roman"/>
                  <a:ea typeface="+mn-ea"/>
                  <a:cs typeface="+mn-cs"/>
                </a:rPr>
              </a:br>
              <a:r>
                <a:rPr lang="en-US" b="1" kern="1200" dirty="0">
                  <a:latin typeface="Times New Roman"/>
                  <a:ea typeface="+mn-ea"/>
                  <a:cs typeface="+mn-cs"/>
                </a:rPr>
                <a:t>    earnings</a:t>
              </a:r>
            </a:p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buClrTx/>
                <a:tabLst>
                  <a:tab pos="222250" algn="l"/>
                  <a:tab pos="3657600" algn="r"/>
                </a:tabLst>
                <a:defRPr/>
              </a:pPr>
              <a:r>
                <a:rPr lang="en-US" b="1" kern="1200" dirty="0">
                  <a:latin typeface="Times New Roman"/>
                  <a:ea typeface="+mn-ea"/>
                  <a:cs typeface="+mn-cs"/>
                </a:rPr>
                <a:t>	Decrease in owners’ equity</a:t>
              </a:r>
            </a:p>
          </p:txBody>
        </p:sp>
        <p:sp>
          <p:nvSpPr>
            <p:cNvPr id="35848" name="AutoShape 13">
              <a:extLst>
                <a:ext uri="{FF2B5EF4-FFF2-40B4-BE49-F238E27FC236}">
                  <a16:creationId xmlns:a16="http://schemas.microsoft.com/office/drawing/2014/main" id="{84DAFCC7-7757-4665-8A4F-E2BF41F5A92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32" y="1968"/>
              <a:ext cx="1528" cy="272"/>
            </a:xfrm>
            <a:prstGeom prst="roundRect">
              <a:avLst>
                <a:gd name="adj" fmla="val 12412"/>
              </a:avLst>
            </a:prstGeom>
            <a:noFill/>
            <a:ln w="38100">
              <a:solidFill>
                <a:srgbClr val="990033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fontAlgn="base">
                <a:spcBef>
                  <a:spcPct val="0"/>
                </a:spcBef>
                <a:spcAft>
                  <a:spcPct val="0"/>
                </a:spcAft>
                <a:buClrTx/>
                <a:buNone/>
              </a:pPr>
              <a:endParaRPr lang="en-US" altLang="en-US" sz="2400" kern="1200">
                <a:solidFill>
                  <a:srgbClr val="000000"/>
                </a:solidFill>
                <a:ea typeface="+mn-ea"/>
                <a:cs typeface="+mn-cs"/>
              </a:endParaRPr>
            </a:p>
          </p:txBody>
        </p:sp>
        <p:sp>
          <p:nvSpPr>
            <p:cNvPr id="35849" name="Arc 14">
              <a:extLst>
                <a:ext uri="{FF2B5EF4-FFF2-40B4-BE49-F238E27FC236}">
                  <a16:creationId xmlns:a16="http://schemas.microsoft.com/office/drawing/2014/main" id="{994F5B83-9802-4C50-91CA-827EFE879A6A}"/>
                </a:ext>
              </a:extLst>
            </p:cNvPr>
            <p:cNvSpPr>
              <a:spLocks/>
            </p:cNvSpPr>
            <p:nvPr/>
          </p:nvSpPr>
          <p:spPr bwMode="auto">
            <a:xfrm>
              <a:off x="1768" y="2200"/>
              <a:ext cx="1080" cy="923"/>
            </a:xfrm>
            <a:custGeom>
              <a:avLst/>
              <a:gdLst>
                <a:gd name="T0" fmla="*/ 0 w 21600"/>
                <a:gd name="T1" fmla="*/ 0 h 21303"/>
                <a:gd name="T2" fmla="*/ 0 w 21600"/>
                <a:gd name="T3" fmla="*/ 0 h 21303"/>
                <a:gd name="T4" fmla="*/ 0 w 21600"/>
                <a:gd name="T5" fmla="*/ 0 h 21303"/>
                <a:gd name="T6" fmla="*/ 0 60000 65536"/>
                <a:gd name="T7" fmla="*/ 0 60000 65536"/>
                <a:gd name="T8" fmla="*/ 0 60000 65536"/>
                <a:gd name="T9" fmla="*/ 0 w 21600"/>
                <a:gd name="T10" fmla="*/ 0 h 21303"/>
                <a:gd name="T11" fmla="*/ 21600 w 21600"/>
                <a:gd name="T12" fmla="*/ 21303 h 21303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1600" h="21303" fill="none" extrusionOk="0">
                  <a:moveTo>
                    <a:pt x="3569" y="0"/>
                  </a:moveTo>
                  <a:cubicBezTo>
                    <a:pt x="13976" y="1744"/>
                    <a:pt x="21600" y="10751"/>
                    <a:pt x="21600" y="21303"/>
                  </a:cubicBezTo>
                </a:path>
                <a:path w="21600" h="21303" stroke="0" extrusionOk="0">
                  <a:moveTo>
                    <a:pt x="3569" y="0"/>
                  </a:moveTo>
                  <a:cubicBezTo>
                    <a:pt x="13976" y="1744"/>
                    <a:pt x="21600" y="10751"/>
                    <a:pt x="21600" y="21303"/>
                  </a:cubicBezTo>
                  <a:lnTo>
                    <a:pt x="0" y="21303"/>
                  </a:lnTo>
                  <a:lnTo>
                    <a:pt x="3569" y="0"/>
                  </a:lnTo>
                  <a:close/>
                </a:path>
              </a:pathLst>
            </a:custGeom>
            <a:noFill/>
            <a:ln w="38100" cap="rnd">
              <a:solidFill>
                <a:srgbClr val="990033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buClrTx/>
              </a:pPr>
              <a:endParaRPr lang="en-US" sz="2400" kern="1200">
                <a:latin typeface="Times New Roman" panose="02020603050405020304" pitchFamily="18" charset="0"/>
                <a:ea typeface="+mn-ea"/>
                <a:cs typeface="+mn-cs"/>
              </a:endParaRPr>
            </a:p>
          </p:txBody>
        </p:sp>
      </p:grp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3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3" presetID="3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>
            <a:extLst>
              <a:ext uri="{FF2B5EF4-FFF2-40B4-BE49-F238E27FC236}">
                <a16:creationId xmlns:a16="http://schemas.microsoft.com/office/drawing/2014/main" id="{F87749EE-2B2E-494F-B50B-2F43ABE901E6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-122549" y="1447800"/>
            <a:ext cx="10363200" cy="1143000"/>
          </a:xfrm>
        </p:spPr>
        <p:txBody>
          <a:bodyPr/>
          <a:lstStyle/>
          <a:p>
            <a:pPr eaLnBrk="1" hangingPunct="1"/>
            <a:r>
              <a:rPr lang="en-US" altLang="en-US" dirty="0"/>
              <a:t>Statement of Cash Flows</a:t>
            </a:r>
          </a:p>
        </p:txBody>
      </p:sp>
      <p:sp>
        <p:nvSpPr>
          <p:cNvPr id="37891" name="Rectangle 3">
            <a:extLst>
              <a:ext uri="{FF2B5EF4-FFF2-40B4-BE49-F238E27FC236}">
                <a16:creationId xmlns:a16="http://schemas.microsoft.com/office/drawing/2014/main" id="{F3FC5869-1715-4AA9-B10C-5F03BA3C9050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273378" y="2392837"/>
            <a:ext cx="8474696" cy="4114800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US" altLang="en-US" sz="2400" dirty="0"/>
              <a:t>Reports the amount of cash collected and paid out by a company in operating, investing and financing activities for a period of time.</a:t>
            </a:r>
          </a:p>
          <a:p>
            <a:pPr eaLnBrk="1" hangingPunct="1">
              <a:lnSpc>
                <a:spcPct val="90000"/>
              </a:lnSpc>
            </a:pPr>
            <a:r>
              <a:rPr lang="en-US" altLang="en-US" sz="2400" dirty="0"/>
              <a:t>How did the company receive cash?</a:t>
            </a:r>
          </a:p>
          <a:p>
            <a:pPr eaLnBrk="1" hangingPunct="1">
              <a:lnSpc>
                <a:spcPct val="90000"/>
              </a:lnSpc>
            </a:pPr>
            <a:r>
              <a:rPr lang="en-US" altLang="en-US" sz="2400" dirty="0"/>
              <a:t>How did the company use its cash?</a:t>
            </a:r>
          </a:p>
          <a:p>
            <a:pPr eaLnBrk="1" hangingPunct="1">
              <a:lnSpc>
                <a:spcPct val="90000"/>
              </a:lnSpc>
            </a:pPr>
            <a:r>
              <a:rPr lang="en-US" altLang="en-US" sz="2400" dirty="0"/>
              <a:t>Complementary to the income statement.</a:t>
            </a:r>
          </a:p>
          <a:p>
            <a:pPr eaLnBrk="1" hangingPunct="1">
              <a:lnSpc>
                <a:spcPct val="90000"/>
              </a:lnSpc>
            </a:pPr>
            <a:r>
              <a:rPr lang="en-US" altLang="en-US" sz="2400" dirty="0"/>
              <a:t>Indicates ability of a company to generate income in the future.</a:t>
            </a:r>
          </a:p>
        </p:txBody>
      </p:sp>
    </p:spTree>
  </p:cSld>
  <p:clrMapOvr>
    <a:masterClrMapping/>
  </p:clrMapOvr>
  <p:transition spd="med">
    <p:fade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>
            <a:extLst>
              <a:ext uri="{FF2B5EF4-FFF2-40B4-BE49-F238E27FC236}">
                <a16:creationId xmlns:a16="http://schemas.microsoft.com/office/drawing/2014/main" id="{A6003CAC-130B-4892-B8BE-AD921728B492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116290" y="1296972"/>
            <a:ext cx="7772400" cy="1143000"/>
          </a:xfrm>
        </p:spPr>
        <p:txBody>
          <a:bodyPr/>
          <a:lstStyle/>
          <a:p>
            <a:pPr eaLnBrk="1" hangingPunct="1"/>
            <a:r>
              <a:rPr lang="en-US" altLang="en-US" dirty="0">
                <a:solidFill>
                  <a:schemeClr val="tx1"/>
                </a:solidFill>
              </a:rPr>
              <a:t>Statement of Cash Flows</a:t>
            </a:r>
          </a:p>
        </p:txBody>
      </p:sp>
      <p:sp>
        <p:nvSpPr>
          <p:cNvPr id="39939" name="Rectangle 3">
            <a:extLst>
              <a:ext uri="{FF2B5EF4-FFF2-40B4-BE49-F238E27FC236}">
                <a16:creationId xmlns:a16="http://schemas.microsoft.com/office/drawing/2014/main" id="{3E242228-8083-460E-BD9D-BAD1D9113FF3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963890" y="2246329"/>
            <a:ext cx="8077200" cy="4343400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FontTx/>
              <a:buNone/>
            </a:pPr>
            <a:r>
              <a:rPr lang="en-US" altLang="en-US" b="1" u="sng" dirty="0"/>
              <a:t>Cash inflows</a:t>
            </a:r>
          </a:p>
          <a:p>
            <a:pPr eaLnBrk="1" hangingPunct="1">
              <a:lnSpc>
                <a:spcPct val="90000"/>
              </a:lnSpc>
            </a:pPr>
            <a:r>
              <a:rPr lang="en-US" altLang="en-US" dirty="0"/>
              <a:t>Sell goods or services</a:t>
            </a:r>
          </a:p>
          <a:p>
            <a:pPr eaLnBrk="1" hangingPunct="1">
              <a:lnSpc>
                <a:spcPct val="90000"/>
              </a:lnSpc>
            </a:pPr>
            <a:r>
              <a:rPr lang="en-US" altLang="en-US" dirty="0"/>
              <a:t>Sell other assets or by borrowing</a:t>
            </a:r>
          </a:p>
          <a:p>
            <a:pPr eaLnBrk="1" hangingPunct="1">
              <a:lnSpc>
                <a:spcPct val="90000"/>
              </a:lnSpc>
            </a:pPr>
            <a:r>
              <a:rPr lang="en-US" altLang="en-US" dirty="0"/>
              <a:t>Receive cash from investments by owners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endParaRPr lang="en-US" altLang="en-US" sz="1000" b="1" u="sng" dirty="0"/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en-US" altLang="en-US" b="1" u="sng" dirty="0"/>
              <a:t>Cash outflows</a:t>
            </a:r>
          </a:p>
          <a:p>
            <a:pPr eaLnBrk="1" hangingPunct="1">
              <a:lnSpc>
                <a:spcPct val="90000"/>
              </a:lnSpc>
            </a:pPr>
            <a:r>
              <a:rPr lang="en-US" altLang="en-US" dirty="0"/>
              <a:t>Pay operating expenses</a:t>
            </a:r>
          </a:p>
          <a:p>
            <a:pPr eaLnBrk="1" hangingPunct="1">
              <a:lnSpc>
                <a:spcPct val="90000"/>
              </a:lnSpc>
            </a:pPr>
            <a:r>
              <a:rPr lang="en-US" altLang="en-US" dirty="0"/>
              <a:t>Expand operations, repay loans</a:t>
            </a:r>
          </a:p>
          <a:p>
            <a:pPr eaLnBrk="1" hangingPunct="1">
              <a:lnSpc>
                <a:spcPct val="90000"/>
              </a:lnSpc>
            </a:pPr>
            <a:r>
              <a:rPr lang="en-US" altLang="en-US" dirty="0"/>
              <a:t>Pay owners a return on investment</a:t>
            </a:r>
          </a:p>
        </p:txBody>
      </p:sp>
    </p:spTree>
  </p:cSld>
  <p:clrMapOvr>
    <a:masterClrMapping/>
  </p:clrMapOvr>
  <p:transition spd="med">
    <p:fade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2">
            <a:extLst>
              <a:ext uri="{FF2B5EF4-FFF2-40B4-BE49-F238E27FC236}">
                <a16:creationId xmlns:a16="http://schemas.microsoft.com/office/drawing/2014/main" id="{A8C86DA6-E161-4944-A540-4803F597435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522401" y="1404594"/>
            <a:ext cx="8206819" cy="1143000"/>
          </a:xfrm>
        </p:spPr>
        <p:txBody>
          <a:bodyPr/>
          <a:lstStyle/>
          <a:p>
            <a:pPr eaLnBrk="1" hangingPunct="1">
              <a:lnSpc>
                <a:spcPct val="85000"/>
              </a:lnSpc>
            </a:pPr>
            <a:r>
              <a:rPr lang="en-US" altLang="en-US" dirty="0">
                <a:solidFill>
                  <a:schemeClr val="tx1"/>
                </a:solidFill>
              </a:rPr>
              <a:t>Match Classification of</a:t>
            </a:r>
            <a:br>
              <a:rPr lang="en-US" altLang="en-US" dirty="0">
                <a:solidFill>
                  <a:schemeClr val="tx1"/>
                </a:solidFill>
              </a:rPr>
            </a:br>
            <a:r>
              <a:rPr lang="en-US" altLang="en-US" dirty="0">
                <a:solidFill>
                  <a:schemeClr val="tx1"/>
                </a:solidFill>
              </a:rPr>
              <a:t>Cash Flows</a:t>
            </a:r>
          </a:p>
        </p:txBody>
      </p:sp>
      <p:sp>
        <p:nvSpPr>
          <p:cNvPr id="41987" name="Rectangle 3">
            <a:extLst>
              <a:ext uri="{FF2B5EF4-FFF2-40B4-BE49-F238E27FC236}">
                <a16:creationId xmlns:a16="http://schemas.microsoft.com/office/drawing/2014/main" id="{1011BC6A-BFF1-4112-A029-A34CEB75CB6E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739610" y="2547594"/>
            <a:ext cx="7772400" cy="4114800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en-US" altLang="en-US" b="1" u="sng" dirty="0"/>
              <a:t>Operating activities</a:t>
            </a:r>
            <a:r>
              <a:rPr lang="en-US" altLang="en-US" dirty="0"/>
              <a:t> – Transactions and events that enter into the determination of net income.</a:t>
            </a:r>
          </a:p>
          <a:p>
            <a:pPr eaLnBrk="1" hangingPunct="1">
              <a:lnSpc>
                <a:spcPct val="80000"/>
              </a:lnSpc>
            </a:pPr>
            <a:r>
              <a:rPr lang="en-US" altLang="en-US" b="1" u="sng" dirty="0"/>
              <a:t>Investing activities</a:t>
            </a:r>
            <a:r>
              <a:rPr lang="en-US" altLang="en-US" dirty="0"/>
              <a:t> – Transactions and events that involve the purchase and sale of securities, property, plant, equipment, and other assets not generally held for resale, and the making and collecting of loans.</a:t>
            </a:r>
          </a:p>
          <a:p>
            <a:pPr eaLnBrk="1" hangingPunct="1">
              <a:lnSpc>
                <a:spcPct val="80000"/>
              </a:lnSpc>
            </a:pPr>
            <a:r>
              <a:rPr lang="en-US" altLang="en-US" b="1" u="sng" dirty="0"/>
              <a:t>Financing activities</a:t>
            </a:r>
            <a:r>
              <a:rPr lang="en-US" altLang="en-US" dirty="0"/>
              <a:t> – Transactions and events whereby resources and obtained from, or </a:t>
            </a:r>
            <a:br>
              <a:rPr lang="en-US" altLang="en-US" dirty="0"/>
            </a:br>
            <a:r>
              <a:rPr lang="en-US" altLang="en-US" dirty="0"/>
              <a:t>repaid to, owners and creditors.</a:t>
            </a:r>
          </a:p>
        </p:txBody>
      </p:sp>
    </p:spTree>
  </p:cSld>
  <p:clrMapOvr>
    <a:masterClrMapping/>
  </p:clrMapOvr>
  <p:transition spd="med">
    <p:fade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2">
            <a:extLst>
              <a:ext uri="{FF2B5EF4-FFF2-40B4-BE49-F238E27FC236}">
                <a16:creationId xmlns:a16="http://schemas.microsoft.com/office/drawing/2014/main" id="{D75AFDFF-01DA-4810-870C-CB8702B3C1C2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390427" y="1219200"/>
            <a:ext cx="7772400" cy="1143000"/>
          </a:xfrm>
        </p:spPr>
        <p:txBody>
          <a:bodyPr/>
          <a:lstStyle/>
          <a:p>
            <a:pPr eaLnBrk="1" hangingPunct="1"/>
            <a:r>
              <a:rPr lang="en-US" altLang="en-US" sz="4000" b="1" dirty="0">
                <a:solidFill>
                  <a:schemeClr val="tx1"/>
                </a:solidFill>
              </a:rPr>
              <a:t>Operating Activities</a:t>
            </a:r>
          </a:p>
        </p:txBody>
      </p:sp>
      <p:sp>
        <p:nvSpPr>
          <p:cNvPr id="44035" name="Rectangle 3">
            <a:extLst>
              <a:ext uri="{FF2B5EF4-FFF2-40B4-BE49-F238E27FC236}">
                <a16:creationId xmlns:a16="http://schemas.microsoft.com/office/drawing/2014/main" id="{CBE595D5-DB7B-4B82-A554-F5220819E169}"/>
              </a:ext>
            </a:extLst>
          </p:cNvPr>
          <p:cNvSpPr>
            <a:spLocks noGrp="1" noChangeArrowheads="1"/>
          </p:cNvSpPr>
          <p:nvPr>
            <p:ph type="body" sz="half" idx="1"/>
          </p:nvPr>
        </p:nvSpPr>
        <p:spPr>
          <a:xfrm>
            <a:off x="757286" y="2209801"/>
            <a:ext cx="3962400" cy="4572000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en-US" altLang="en-US" b="1" u="sng" dirty="0"/>
              <a:t>Cash Inflow</a:t>
            </a:r>
          </a:p>
          <a:p>
            <a:pPr eaLnBrk="1" hangingPunct="1"/>
            <a:r>
              <a:rPr lang="en-US" altLang="en-US" dirty="0"/>
              <a:t>Sale of goods or</a:t>
            </a:r>
            <a:br>
              <a:rPr lang="en-US" altLang="en-US" dirty="0"/>
            </a:br>
            <a:r>
              <a:rPr lang="en-US" altLang="en-US" dirty="0"/>
              <a:t>services </a:t>
            </a:r>
          </a:p>
          <a:p>
            <a:pPr eaLnBrk="1" hangingPunct="1"/>
            <a:r>
              <a:rPr lang="en-US" altLang="en-US" dirty="0"/>
              <a:t>Sale of investments</a:t>
            </a:r>
            <a:br>
              <a:rPr lang="en-US" altLang="en-US" dirty="0"/>
            </a:br>
            <a:r>
              <a:rPr lang="en-US" altLang="en-US" dirty="0"/>
              <a:t>in trading securities</a:t>
            </a:r>
          </a:p>
          <a:p>
            <a:pPr eaLnBrk="1" hangingPunct="1"/>
            <a:r>
              <a:rPr lang="en-US" altLang="en-US" dirty="0"/>
              <a:t>Interest revenue</a:t>
            </a:r>
          </a:p>
          <a:p>
            <a:pPr eaLnBrk="1" hangingPunct="1"/>
            <a:r>
              <a:rPr lang="en-US" altLang="en-US" dirty="0"/>
              <a:t>Dividend revenue</a:t>
            </a:r>
          </a:p>
        </p:txBody>
      </p:sp>
      <p:sp>
        <p:nvSpPr>
          <p:cNvPr id="44036" name="Rectangle 4">
            <a:extLst>
              <a:ext uri="{FF2B5EF4-FFF2-40B4-BE49-F238E27FC236}">
                <a16:creationId xmlns:a16="http://schemas.microsoft.com/office/drawing/2014/main" id="{52DC0A00-EE91-450F-888F-1AA183D185C1}"/>
              </a:ext>
            </a:extLst>
          </p:cNvPr>
          <p:cNvSpPr>
            <a:spLocks noGrp="1" noChangeArrowheads="1"/>
          </p:cNvSpPr>
          <p:nvPr>
            <p:ph type="body" sz="half" idx="2"/>
          </p:nvPr>
        </p:nvSpPr>
        <p:spPr>
          <a:xfrm>
            <a:off x="4605386" y="2339419"/>
            <a:ext cx="3924300" cy="3733800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en-US" altLang="en-US" b="1" u="sng" dirty="0"/>
              <a:t>Cash Outflow</a:t>
            </a:r>
          </a:p>
          <a:p>
            <a:pPr eaLnBrk="1" hangingPunct="1"/>
            <a:r>
              <a:rPr lang="en-US" altLang="en-US" dirty="0"/>
              <a:t>Inventory payments</a:t>
            </a:r>
          </a:p>
          <a:p>
            <a:pPr eaLnBrk="1" hangingPunct="1"/>
            <a:r>
              <a:rPr lang="en-US" altLang="en-US" dirty="0"/>
              <a:t>Interest payments</a:t>
            </a:r>
          </a:p>
          <a:p>
            <a:pPr eaLnBrk="1" hangingPunct="1"/>
            <a:r>
              <a:rPr lang="en-US" altLang="en-US" dirty="0"/>
              <a:t>Wages</a:t>
            </a:r>
          </a:p>
          <a:p>
            <a:pPr eaLnBrk="1" hangingPunct="1"/>
            <a:r>
              <a:rPr lang="en-US" altLang="en-US" dirty="0"/>
              <a:t>Utilities, rent </a:t>
            </a:r>
          </a:p>
          <a:p>
            <a:pPr eaLnBrk="1" hangingPunct="1"/>
            <a:r>
              <a:rPr lang="en-US" altLang="en-US" dirty="0"/>
              <a:t>Taxes</a:t>
            </a:r>
          </a:p>
          <a:p>
            <a:pPr eaLnBrk="1" hangingPunct="1"/>
            <a:endParaRPr lang="en-US" altLang="en-US" sz="3000" dirty="0"/>
          </a:p>
        </p:txBody>
      </p:sp>
    </p:spTree>
  </p:cSld>
  <p:clrMapOvr>
    <a:masterClrMapping/>
  </p:clrMapOvr>
  <p:transition spd="med">
    <p:fade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2">
            <a:extLst>
              <a:ext uri="{FF2B5EF4-FFF2-40B4-BE49-F238E27FC236}">
                <a16:creationId xmlns:a16="http://schemas.microsoft.com/office/drawing/2014/main" id="{F949328A-FAB8-42EA-BFE7-D7D8A96D7F72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899475" y="1219200"/>
            <a:ext cx="7772400" cy="1143000"/>
          </a:xfrm>
        </p:spPr>
        <p:txBody>
          <a:bodyPr vert="horz" wrap="square" lIns="90488" tIns="44450" rIns="90488" bIns="44450" numCol="1" anchor="ctr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altLang="en-US" sz="4000" b="1">
                <a:solidFill>
                  <a:schemeClr val="tx1"/>
                </a:solidFill>
              </a:rPr>
              <a:t>Investing Activities</a:t>
            </a:r>
          </a:p>
        </p:txBody>
      </p:sp>
      <p:sp>
        <p:nvSpPr>
          <p:cNvPr id="46083" name="Rectangle 3">
            <a:extLst>
              <a:ext uri="{FF2B5EF4-FFF2-40B4-BE49-F238E27FC236}">
                <a16:creationId xmlns:a16="http://schemas.microsoft.com/office/drawing/2014/main" id="{CF9BC36C-7609-4782-809D-C39E8BA18C52}"/>
              </a:ext>
            </a:extLst>
          </p:cNvPr>
          <p:cNvSpPr>
            <a:spLocks noGrp="1" noChangeArrowheads="1"/>
          </p:cNvSpPr>
          <p:nvPr>
            <p:ph type="body" sz="half" idx="1"/>
          </p:nvPr>
        </p:nvSpPr>
        <p:spPr>
          <a:xfrm>
            <a:off x="720366" y="2302104"/>
            <a:ext cx="3813175" cy="4114800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FontTx/>
              <a:buNone/>
            </a:pPr>
            <a:r>
              <a:rPr lang="en-US" altLang="en-US" b="1" u="sng" dirty="0"/>
              <a:t>Cash Inflow</a:t>
            </a:r>
          </a:p>
          <a:p>
            <a:pPr eaLnBrk="1" hangingPunct="1">
              <a:lnSpc>
                <a:spcPct val="90000"/>
              </a:lnSpc>
            </a:pPr>
            <a:r>
              <a:rPr lang="en-US" altLang="en-US" dirty="0"/>
              <a:t>Sale of plant assets</a:t>
            </a:r>
          </a:p>
          <a:p>
            <a:pPr eaLnBrk="1" hangingPunct="1">
              <a:lnSpc>
                <a:spcPct val="90000"/>
              </a:lnSpc>
            </a:pPr>
            <a:r>
              <a:rPr lang="en-US" altLang="en-US" dirty="0"/>
              <a:t>Sale of securities, other than trading securities</a:t>
            </a:r>
          </a:p>
          <a:p>
            <a:pPr eaLnBrk="1" hangingPunct="1">
              <a:lnSpc>
                <a:spcPct val="90000"/>
              </a:lnSpc>
            </a:pPr>
            <a:r>
              <a:rPr lang="en-US" altLang="en-US" dirty="0"/>
              <a:t>Collection of principal on loans</a:t>
            </a:r>
          </a:p>
        </p:txBody>
      </p:sp>
      <p:sp>
        <p:nvSpPr>
          <p:cNvPr id="46084" name="Rectangle 4">
            <a:extLst>
              <a:ext uri="{FF2B5EF4-FFF2-40B4-BE49-F238E27FC236}">
                <a16:creationId xmlns:a16="http://schemas.microsoft.com/office/drawing/2014/main" id="{75E8EB95-33C1-43B5-8E07-FE4FB50F9E8D}"/>
              </a:ext>
            </a:extLst>
          </p:cNvPr>
          <p:cNvSpPr>
            <a:spLocks noGrp="1" noChangeArrowheads="1"/>
          </p:cNvSpPr>
          <p:nvPr>
            <p:ph type="body" sz="half" idx="2"/>
          </p:nvPr>
        </p:nvSpPr>
        <p:spPr>
          <a:xfrm>
            <a:off x="4926684" y="2225904"/>
            <a:ext cx="3924300" cy="4191000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en-US" altLang="en-US" b="1" u="sng" dirty="0"/>
              <a:t>Cash Outflow</a:t>
            </a:r>
          </a:p>
          <a:p>
            <a:pPr eaLnBrk="1" hangingPunct="1"/>
            <a:r>
              <a:rPr lang="en-US" altLang="en-US" dirty="0"/>
              <a:t>Purchase of plant assets</a:t>
            </a:r>
          </a:p>
          <a:p>
            <a:pPr eaLnBrk="1" hangingPunct="1"/>
            <a:r>
              <a:rPr lang="en-US" altLang="en-US" dirty="0"/>
              <a:t>Purchase of securities, other than trading securities</a:t>
            </a:r>
          </a:p>
          <a:p>
            <a:pPr eaLnBrk="1" hangingPunct="1"/>
            <a:r>
              <a:rPr lang="en-US" altLang="en-US" dirty="0"/>
              <a:t>Making of loans to other entities</a:t>
            </a:r>
          </a:p>
        </p:txBody>
      </p:sp>
    </p:spTree>
  </p:cSld>
  <p:clrMapOvr>
    <a:masterClrMapping/>
  </p:clrMapOvr>
  <p:transition spd="med">
    <p:fade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2">
            <a:extLst>
              <a:ext uri="{FF2B5EF4-FFF2-40B4-BE49-F238E27FC236}">
                <a16:creationId xmlns:a16="http://schemas.microsoft.com/office/drawing/2014/main" id="{16910BF6-B65E-41AC-8B7B-AA5FBD94F53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833487" y="1295400"/>
            <a:ext cx="7772400" cy="1143000"/>
          </a:xfrm>
        </p:spPr>
        <p:txBody>
          <a:bodyPr/>
          <a:lstStyle/>
          <a:p>
            <a:pPr eaLnBrk="1" hangingPunct="1"/>
            <a:r>
              <a:rPr lang="en-US" altLang="en-US" sz="4000" b="1" dirty="0">
                <a:solidFill>
                  <a:schemeClr val="tx1"/>
                </a:solidFill>
              </a:rPr>
              <a:t>Financing Activities</a:t>
            </a:r>
          </a:p>
        </p:txBody>
      </p:sp>
      <p:sp>
        <p:nvSpPr>
          <p:cNvPr id="48131" name="Rectangle 3">
            <a:extLst>
              <a:ext uri="{FF2B5EF4-FFF2-40B4-BE49-F238E27FC236}">
                <a16:creationId xmlns:a16="http://schemas.microsoft.com/office/drawing/2014/main" id="{FE40A95C-1657-4963-9AD1-AA772D176822}"/>
              </a:ext>
            </a:extLst>
          </p:cNvPr>
          <p:cNvSpPr>
            <a:spLocks noGrp="1" noChangeArrowheads="1"/>
          </p:cNvSpPr>
          <p:nvPr>
            <p:ph type="body" sz="half" idx="1"/>
          </p:nvPr>
        </p:nvSpPr>
        <p:spPr>
          <a:xfrm>
            <a:off x="1135145" y="2362201"/>
            <a:ext cx="3813175" cy="4114800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en-US" altLang="en-US" b="1" u="sng" dirty="0"/>
              <a:t>Cash Inflow</a:t>
            </a:r>
          </a:p>
          <a:p>
            <a:pPr eaLnBrk="1" hangingPunct="1"/>
            <a:r>
              <a:rPr lang="en-US" altLang="en-US" dirty="0"/>
              <a:t>Issuance of own stock</a:t>
            </a:r>
          </a:p>
          <a:p>
            <a:pPr eaLnBrk="1" hangingPunct="1"/>
            <a:r>
              <a:rPr lang="en-US" altLang="en-US" dirty="0"/>
              <a:t>Borrowing</a:t>
            </a:r>
          </a:p>
        </p:txBody>
      </p:sp>
      <p:sp>
        <p:nvSpPr>
          <p:cNvPr id="48132" name="Rectangle 4">
            <a:extLst>
              <a:ext uri="{FF2B5EF4-FFF2-40B4-BE49-F238E27FC236}">
                <a16:creationId xmlns:a16="http://schemas.microsoft.com/office/drawing/2014/main" id="{4D3A2124-CED2-4510-8609-C57520E00216}"/>
              </a:ext>
            </a:extLst>
          </p:cNvPr>
          <p:cNvSpPr>
            <a:spLocks noGrp="1" noChangeArrowheads="1"/>
          </p:cNvSpPr>
          <p:nvPr>
            <p:ph type="body" sz="half" idx="2"/>
          </p:nvPr>
        </p:nvSpPr>
        <p:spPr>
          <a:xfrm>
            <a:off x="5433735" y="2231010"/>
            <a:ext cx="3813175" cy="4114800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en-US" altLang="en-US" b="1" u="sng" dirty="0"/>
              <a:t>Cash Outflow</a:t>
            </a:r>
          </a:p>
          <a:p>
            <a:pPr eaLnBrk="1" hangingPunct="1"/>
            <a:r>
              <a:rPr lang="en-US" altLang="en-US" dirty="0"/>
              <a:t>Dividend payments</a:t>
            </a:r>
          </a:p>
          <a:p>
            <a:pPr eaLnBrk="1" hangingPunct="1"/>
            <a:r>
              <a:rPr lang="en-US" altLang="en-US" dirty="0"/>
              <a:t>Repaying principal on borrowing</a:t>
            </a:r>
          </a:p>
          <a:p>
            <a:pPr eaLnBrk="1" hangingPunct="1"/>
            <a:r>
              <a:rPr lang="en-US" altLang="en-US" dirty="0"/>
              <a:t>Treasury stock purchase</a:t>
            </a:r>
          </a:p>
        </p:txBody>
      </p:sp>
    </p:spTree>
  </p:cSld>
  <p:clrMapOvr>
    <a:masterClrMapping/>
  </p:clrMapOvr>
  <p:transition spd="med">
    <p:fade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2">
            <a:extLst>
              <a:ext uri="{FF2B5EF4-FFF2-40B4-BE49-F238E27FC236}">
                <a16:creationId xmlns:a16="http://schemas.microsoft.com/office/drawing/2014/main" id="{6138E97E-1E23-42CC-B142-E420687FBAF4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50976" y="4162426"/>
            <a:ext cx="2359025" cy="942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eaLnBrk="0" fontAlgn="base" hangingPunct="0">
              <a:spcBef>
                <a:spcPct val="50000"/>
              </a:spcBef>
              <a:spcAft>
                <a:spcPct val="0"/>
              </a:spcAft>
              <a:buClrTx/>
              <a:buNone/>
            </a:pPr>
            <a:r>
              <a:rPr lang="en-US" altLang="en-US" sz="2800" b="1" kern="1200">
                <a:solidFill>
                  <a:srgbClr val="000000"/>
                </a:solidFill>
                <a:latin typeface="Arial" panose="020B0604020202020204" pitchFamily="34" charset="0"/>
                <a:ea typeface="+mn-ea"/>
                <a:cs typeface="+mn-cs"/>
              </a:rPr>
              <a:t>CASH OUTFLOWS</a:t>
            </a:r>
          </a:p>
        </p:txBody>
      </p:sp>
      <p:grpSp>
        <p:nvGrpSpPr>
          <p:cNvPr id="50179" name="Group 3">
            <a:extLst>
              <a:ext uri="{FF2B5EF4-FFF2-40B4-BE49-F238E27FC236}">
                <a16:creationId xmlns:a16="http://schemas.microsoft.com/office/drawing/2014/main" id="{7D0B7C6D-5366-4B0B-8FD0-35E3FC88EC7B}"/>
              </a:ext>
            </a:extLst>
          </p:cNvPr>
          <p:cNvGrpSpPr>
            <a:grpSpLocks/>
          </p:cNvGrpSpPr>
          <p:nvPr/>
        </p:nvGrpSpPr>
        <p:grpSpPr bwMode="auto">
          <a:xfrm>
            <a:off x="4495800" y="3479800"/>
            <a:ext cx="3873500" cy="2006600"/>
            <a:chOff x="2408" y="1883"/>
            <a:chExt cx="1904" cy="1264"/>
          </a:xfrm>
        </p:grpSpPr>
        <p:sp>
          <p:nvSpPr>
            <p:cNvPr id="50200" name="AutoShape 4">
              <a:extLst>
                <a:ext uri="{FF2B5EF4-FFF2-40B4-BE49-F238E27FC236}">
                  <a16:creationId xmlns:a16="http://schemas.microsoft.com/office/drawing/2014/main" id="{B4901EF1-0498-417A-AC0E-A9BC6F1615A5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10800000" flipH="1" flipV="1">
              <a:off x="2430" y="2028"/>
              <a:ext cx="1862" cy="1088"/>
            </a:xfrm>
            <a:custGeom>
              <a:avLst/>
              <a:gdLst>
                <a:gd name="T0" fmla="*/ 1 w 21600"/>
                <a:gd name="T1" fmla="*/ 0 h 21600"/>
                <a:gd name="T2" fmla="*/ 1 w 21600"/>
                <a:gd name="T3" fmla="*/ 0 h 21600"/>
                <a:gd name="T4" fmla="*/ 0 w 21600"/>
                <a:gd name="T5" fmla="*/ 0 h 21600"/>
                <a:gd name="T6" fmla="*/ 1 w 21600"/>
                <a:gd name="T7" fmla="*/ 0 h 2160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4489 w 21600"/>
                <a:gd name="T13" fmla="*/ 4487 h 21600"/>
                <a:gd name="T14" fmla="*/ 17111 w 21600"/>
                <a:gd name="T15" fmla="*/ 17113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0" y="0"/>
                  </a:moveTo>
                  <a:lnTo>
                    <a:pt x="5383" y="21600"/>
                  </a:lnTo>
                  <a:lnTo>
                    <a:pt x="16217" y="21600"/>
                  </a:lnTo>
                  <a:lnTo>
                    <a:pt x="216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DFDFDF"/>
            </a:solidFill>
            <a:ln w="254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buClrTx/>
              </a:pPr>
              <a:endParaRPr lang="en-US" sz="2400" kern="1200">
                <a:latin typeface="Times New Roman" panose="02020603050405020304" pitchFamily="18" charset="0"/>
                <a:ea typeface="+mn-ea"/>
                <a:cs typeface="+mn-cs"/>
              </a:endParaRPr>
            </a:p>
          </p:txBody>
        </p:sp>
        <p:sp>
          <p:nvSpPr>
            <p:cNvPr id="50201" name="Oval 5">
              <a:extLst>
                <a:ext uri="{FF2B5EF4-FFF2-40B4-BE49-F238E27FC236}">
                  <a16:creationId xmlns:a16="http://schemas.microsoft.com/office/drawing/2014/main" id="{1FC61745-AC51-40C7-8554-28923B732C5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408" y="1883"/>
              <a:ext cx="1904" cy="218"/>
            </a:xfrm>
            <a:prstGeom prst="ellipse">
              <a:avLst/>
            </a:prstGeom>
            <a:solidFill>
              <a:srgbClr val="C4C4C4"/>
            </a:solidFill>
            <a:ln w="254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fontAlgn="base">
                <a:spcBef>
                  <a:spcPct val="0"/>
                </a:spcBef>
                <a:spcAft>
                  <a:spcPct val="0"/>
                </a:spcAft>
                <a:buClrTx/>
                <a:buNone/>
              </a:pPr>
              <a:endParaRPr lang="en-US" altLang="en-US" sz="2400" kern="1200">
                <a:solidFill>
                  <a:srgbClr val="000000"/>
                </a:solidFill>
                <a:ea typeface="+mn-ea"/>
                <a:cs typeface="+mn-cs"/>
              </a:endParaRPr>
            </a:p>
          </p:txBody>
        </p:sp>
        <p:sp>
          <p:nvSpPr>
            <p:cNvPr id="50202" name="Oval 6">
              <a:extLst>
                <a:ext uri="{FF2B5EF4-FFF2-40B4-BE49-F238E27FC236}">
                  <a16:creationId xmlns:a16="http://schemas.microsoft.com/office/drawing/2014/main" id="{EE89F024-EB6D-408B-B6E8-E649F3AB50E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888" y="3080"/>
              <a:ext cx="944" cy="67"/>
            </a:xfrm>
            <a:prstGeom prst="ellipse">
              <a:avLst/>
            </a:prstGeom>
            <a:solidFill>
              <a:srgbClr val="C4C4C4"/>
            </a:solidFill>
            <a:ln w="254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fontAlgn="base">
                <a:spcBef>
                  <a:spcPct val="0"/>
                </a:spcBef>
                <a:spcAft>
                  <a:spcPct val="0"/>
                </a:spcAft>
                <a:buClrTx/>
                <a:buNone/>
              </a:pPr>
              <a:endParaRPr lang="en-US" altLang="en-US" sz="2400" kern="1200">
                <a:solidFill>
                  <a:srgbClr val="000000"/>
                </a:solidFill>
                <a:ea typeface="+mn-ea"/>
                <a:cs typeface="+mn-cs"/>
              </a:endParaRPr>
            </a:p>
          </p:txBody>
        </p:sp>
      </p:grpSp>
      <p:grpSp>
        <p:nvGrpSpPr>
          <p:cNvPr id="50180" name="Group 7">
            <a:extLst>
              <a:ext uri="{FF2B5EF4-FFF2-40B4-BE49-F238E27FC236}">
                <a16:creationId xmlns:a16="http://schemas.microsoft.com/office/drawing/2014/main" id="{1B7EA52E-42C3-4EBB-9A22-93A4601F7C81}"/>
              </a:ext>
            </a:extLst>
          </p:cNvPr>
          <p:cNvGrpSpPr>
            <a:grpSpLocks/>
          </p:cNvGrpSpPr>
          <p:nvPr/>
        </p:nvGrpSpPr>
        <p:grpSpPr bwMode="auto">
          <a:xfrm>
            <a:off x="3175001" y="5106987"/>
            <a:ext cx="2158999" cy="1428749"/>
            <a:chOff x="1305" y="3217"/>
            <a:chExt cx="1360" cy="900"/>
          </a:xfrm>
        </p:grpSpPr>
        <p:sp>
          <p:nvSpPr>
            <p:cNvPr id="50198" name="Rectangle 8">
              <a:extLst>
                <a:ext uri="{FF2B5EF4-FFF2-40B4-BE49-F238E27FC236}">
                  <a16:creationId xmlns:a16="http://schemas.microsoft.com/office/drawing/2014/main" id="{7E8C3165-82BE-4B30-A01A-AEFFB89B3AD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05" y="3518"/>
              <a:ext cx="1111" cy="5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488" tIns="44450" rIns="90488" bIns="4445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  <a:buClrTx/>
                <a:buNone/>
              </a:pPr>
              <a:r>
                <a:rPr lang="en-US" altLang="en-US" sz="2800" kern="1200">
                  <a:solidFill>
                    <a:srgbClr val="000000"/>
                  </a:solidFill>
                  <a:latin typeface="Arial" panose="020B0604020202020204" pitchFamily="34" charset="0"/>
                  <a:ea typeface="+mn-ea"/>
                  <a:cs typeface="+mn-cs"/>
                </a:rPr>
                <a:t>Operating</a:t>
              </a:r>
            </a:p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  <a:buClrTx/>
                <a:buNone/>
              </a:pPr>
              <a:r>
                <a:rPr lang="en-US" altLang="en-US" sz="2800" kern="1200">
                  <a:solidFill>
                    <a:srgbClr val="000000"/>
                  </a:solidFill>
                  <a:latin typeface="Arial" panose="020B0604020202020204" pitchFamily="34" charset="0"/>
                  <a:ea typeface="+mn-ea"/>
                  <a:cs typeface="+mn-cs"/>
                </a:rPr>
                <a:t>Activities</a:t>
              </a:r>
            </a:p>
          </p:txBody>
        </p:sp>
        <p:sp>
          <p:nvSpPr>
            <p:cNvPr id="50199" name="Arc 9">
              <a:extLst>
                <a:ext uri="{FF2B5EF4-FFF2-40B4-BE49-F238E27FC236}">
                  <a16:creationId xmlns:a16="http://schemas.microsoft.com/office/drawing/2014/main" id="{6DE16A86-B4D7-4162-B5F8-A07485529890}"/>
                </a:ext>
              </a:extLst>
            </p:cNvPr>
            <p:cNvSpPr>
              <a:spLocks/>
            </p:cNvSpPr>
            <p:nvPr/>
          </p:nvSpPr>
          <p:spPr bwMode="auto">
            <a:xfrm rot="-917551">
              <a:off x="2017" y="3217"/>
              <a:ext cx="648" cy="264"/>
            </a:xfrm>
            <a:custGeom>
              <a:avLst/>
              <a:gdLst>
                <a:gd name="T0" fmla="*/ 0 w 21592"/>
                <a:gd name="T1" fmla="*/ 0 h 21600"/>
                <a:gd name="T2" fmla="*/ 0 w 21592"/>
                <a:gd name="T3" fmla="*/ 0 h 21600"/>
                <a:gd name="T4" fmla="*/ 0 w 21592"/>
                <a:gd name="T5" fmla="*/ 0 h 21600"/>
                <a:gd name="T6" fmla="*/ 0 60000 65536"/>
                <a:gd name="T7" fmla="*/ 0 60000 65536"/>
                <a:gd name="T8" fmla="*/ 0 60000 65536"/>
                <a:gd name="T9" fmla="*/ 0 w 21592"/>
                <a:gd name="T10" fmla="*/ 0 h 21600"/>
                <a:gd name="T11" fmla="*/ 21592 w 21592"/>
                <a:gd name="T12" fmla="*/ 21600 h 21600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1592" h="21600" fill="none" extrusionOk="0">
                  <a:moveTo>
                    <a:pt x="-1" y="21026"/>
                  </a:moveTo>
                  <a:cubicBezTo>
                    <a:pt x="309" y="9331"/>
                    <a:pt x="9875" y="9"/>
                    <a:pt x="21575" y="0"/>
                  </a:cubicBezTo>
                </a:path>
                <a:path w="21592" h="21600" stroke="0" extrusionOk="0">
                  <a:moveTo>
                    <a:pt x="-1" y="21026"/>
                  </a:moveTo>
                  <a:cubicBezTo>
                    <a:pt x="309" y="9331"/>
                    <a:pt x="9875" y="9"/>
                    <a:pt x="21575" y="0"/>
                  </a:cubicBezTo>
                  <a:lnTo>
                    <a:pt x="21592" y="21600"/>
                  </a:lnTo>
                  <a:lnTo>
                    <a:pt x="-1" y="21026"/>
                  </a:lnTo>
                  <a:close/>
                </a:path>
              </a:pathLst>
            </a:custGeom>
            <a:noFill/>
            <a:ln w="76200" cap="rnd">
              <a:solidFill>
                <a:srgbClr val="990000"/>
              </a:solidFill>
              <a:round/>
              <a:headEnd type="triangle" w="med" len="med"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buClrTx/>
              </a:pPr>
              <a:endParaRPr lang="en-US" sz="2400" kern="1200">
                <a:latin typeface="Times New Roman" panose="02020603050405020304" pitchFamily="18" charset="0"/>
                <a:ea typeface="+mn-ea"/>
                <a:cs typeface="+mn-cs"/>
              </a:endParaRPr>
            </a:p>
          </p:txBody>
        </p:sp>
      </p:grpSp>
      <p:grpSp>
        <p:nvGrpSpPr>
          <p:cNvPr id="50181" name="Group 10">
            <a:extLst>
              <a:ext uri="{FF2B5EF4-FFF2-40B4-BE49-F238E27FC236}">
                <a16:creationId xmlns:a16="http://schemas.microsoft.com/office/drawing/2014/main" id="{E116C2F0-25DE-4F69-9B86-081AC4DE290F}"/>
              </a:ext>
            </a:extLst>
          </p:cNvPr>
          <p:cNvGrpSpPr>
            <a:grpSpLocks/>
          </p:cNvGrpSpPr>
          <p:nvPr/>
        </p:nvGrpSpPr>
        <p:grpSpPr bwMode="auto">
          <a:xfrm>
            <a:off x="6324601" y="5029203"/>
            <a:ext cx="2498725" cy="1408113"/>
            <a:chOff x="3600" y="3168"/>
            <a:chExt cx="1574" cy="887"/>
          </a:xfrm>
        </p:grpSpPr>
        <p:sp>
          <p:nvSpPr>
            <p:cNvPr id="50196" name="Rectangle 11">
              <a:extLst>
                <a:ext uri="{FF2B5EF4-FFF2-40B4-BE49-F238E27FC236}">
                  <a16:creationId xmlns:a16="http://schemas.microsoft.com/office/drawing/2014/main" id="{1415F5DD-DFD8-4472-AC10-15BA45F7DF4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075" y="3456"/>
              <a:ext cx="1099" cy="5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488" tIns="44450" rIns="90488" bIns="4445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  <a:buClrTx/>
                <a:buNone/>
              </a:pPr>
              <a:r>
                <a:rPr lang="en-US" altLang="en-US" sz="2800" kern="1200">
                  <a:solidFill>
                    <a:srgbClr val="000000"/>
                  </a:solidFill>
                  <a:latin typeface="Arial" panose="020B0604020202020204" pitchFamily="34" charset="0"/>
                  <a:ea typeface="+mn-ea"/>
                  <a:cs typeface="+mn-cs"/>
                </a:rPr>
                <a:t>Financing</a:t>
              </a:r>
            </a:p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  <a:buClrTx/>
                <a:buNone/>
              </a:pPr>
              <a:r>
                <a:rPr lang="en-US" altLang="en-US" sz="2800" kern="1200">
                  <a:solidFill>
                    <a:srgbClr val="000000"/>
                  </a:solidFill>
                  <a:latin typeface="Arial" panose="020B0604020202020204" pitchFamily="34" charset="0"/>
                  <a:ea typeface="+mn-ea"/>
                  <a:cs typeface="+mn-cs"/>
                </a:rPr>
                <a:t>Activities</a:t>
              </a:r>
            </a:p>
          </p:txBody>
        </p:sp>
        <p:sp>
          <p:nvSpPr>
            <p:cNvPr id="50197" name="Arc 12">
              <a:extLst>
                <a:ext uri="{FF2B5EF4-FFF2-40B4-BE49-F238E27FC236}">
                  <a16:creationId xmlns:a16="http://schemas.microsoft.com/office/drawing/2014/main" id="{E3BB4E69-FD42-4F9C-AB28-BA949AD58725}"/>
                </a:ext>
              </a:extLst>
            </p:cNvPr>
            <p:cNvSpPr>
              <a:spLocks/>
            </p:cNvSpPr>
            <p:nvPr/>
          </p:nvSpPr>
          <p:spPr bwMode="auto">
            <a:xfrm rot="1101980">
              <a:off x="3600" y="3168"/>
              <a:ext cx="600" cy="312"/>
            </a:xfrm>
            <a:custGeom>
              <a:avLst/>
              <a:gdLst>
                <a:gd name="T0" fmla="*/ 0 w 21600"/>
                <a:gd name="T1" fmla="*/ 0 h 21600"/>
                <a:gd name="T2" fmla="*/ 0 w 21600"/>
                <a:gd name="T3" fmla="*/ 0 h 21600"/>
                <a:gd name="T4" fmla="*/ 0 w 21600"/>
                <a:gd name="T5" fmla="*/ 0 h 21600"/>
                <a:gd name="T6" fmla="*/ 0 60000 65536"/>
                <a:gd name="T7" fmla="*/ 0 60000 65536"/>
                <a:gd name="T8" fmla="*/ 0 60000 65536"/>
                <a:gd name="T9" fmla="*/ 0 w 21600"/>
                <a:gd name="T10" fmla="*/ 0 h 21600"/>
                <a:gd name="T11" fmla="*/ 21600 w 21600"/>
                <a:gd name="T12" fmla="*/ 21600 h 21600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1600" h="21600" fill="none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</a:path>
                <a:path w="21600" h="21600" stroke="0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lnTo>
                    <a:pt x="0" y="21600"/>
                  </a:lnTo>
                  <a:lnTo>
                    <a:pt x="-1" y="0"/>
                  </a:lnTo>
                  <a:close/>
                </a:path>
              </a:pathLst>
            </a:custGeom>
            <a:noFill/>
            <a:ln w="76200" cap="rnd">
              <a:solidFill>
                <a:srgbClr val="99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buClrTx/>
              </a:pPr>
              <a:endParaRPr lang="en-US" sz="2400" kern="1200">
                <a:latin typeface="Times New Roman" panose="02020603050405020304" pitchFamily="18" charset="0"/>
                <a:ea typeface="+mn-ea"/>
                <a:cs typeface="+mn-cs"/>
              </a:endParaRPr>
            </a:p>
          </p:txBody>
        </p:sp>
      </p:grpSp>
      <p:grpSp>
        <p:nvGrpSpPr>
          <p:cNvPr id="50182" name="Group 13">
            <a:extLst>
              <a:ext uri="{FF2B5EF4-FFF2-40B4-BE49-F238E27FC236}">
                <a16:creationId xmlns:a16="http://schemas.microsoft.com/office/drawing/2014/main" id="{9BA80D9E-41EB-4952-8375-F78EEF5C4566}"/>
              </a:ext>
            </a:extLst>
          </p:cNvPr>
          <p:cNvGrpSpPr>
            <a:grpSpLocks/>
          </p:cNvGrpSpPr>
          <p:nvPr/>
        </p:nvGrpSpPr>
        <p:grpSpPr bwMode="auto">
          <a:xfrm>
            <a:off x="5319714" y="4889502"/>
            <a:ext cx="1622425" cy="1636713"/>
            <a:chOff x="2679" y="3072"/>
            <a:chExt cx="1022" cy="1031"/>
          </a:xfrm>
        </p:grpSpPr>
        <p:sp>
          <p:nvSpPr>
            <p:cNvPr id="50194" name="Rectangle 14">
              <a:extLst>
                <a:ext uri="{FF2B5EF4-FFF2-40B4-BE49-F238E27FC236}">
                  <a16:creationId xmlns:a16="http://schemas.microsoft.com/office/drawing/2014/main" id="{C83956B2-9E74-4444-8079-C5C66F8EE75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679" y="3504"/>
              <a:ext cx="1022" cy="5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488" tIns="44450" rIns="90488" bIns="4445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  <a:buClrTx/>
                <a:buNone/>
              </a:pPr>
              <a:r>
                <a:rPr lang="en-US" altLang="en-US" sz="2800" kern="1200">
                  <a:solidFill>
                    <a:srgbClr val="000000"/>
                  </a:solidFill>
                  <a:latin typeface="Arial" panose="020B0604020202020204" pitchFamily="34" charset="0"/>
                  <a:ea typeface="+mn-ea"/>
                  <a:cs typeface="+mn-cs"/>
                </a:rPr>
                <a:t>Investing</a:t>
              </a:r>
            </a:p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  <a:buClrTx/>
                <a:buNone/>
              </a:pPr>
              <a:r>
                <a:rPr lang="en-US" altLang="en-US" sz="2800" kern="1200">
                  <a:solidFill>
                    <a:srgbClr val="000000"/>
                  </a:solidFill>
                  <a:latin typeface="Arial" panose="020B0604020202020204" pitchFamily="34" charset="0"/>
                  <a:ea typeface="+mn-ea"/>
                  <a:cs typeface="+mn-cs"/>
                </a:rPr>
                <a:t>Activities</a:t>
              </a:r>
            </a:p>
          </p:txBody>
        </p:sp>
        <p:sp>
          <p:nvSpPr>
            <p:cNvPr id="50195" name="Arc 15">
              <a:extLst>
                <a:ext uri="{FF2B5EF4-FFF2-40B4-BE49-F238E27FC236}">
                  <a16:creationId xmlns:a16="http://schemas.microsoft.com/office/drawing/2014/main" id="{AA48DF4C-0BCF-4792-8AB2-6E0D68CAF83D}"/>
                </a:ext>
              </a:extLst>
            </p:cNvPr>
            <p:cNvSpPr>
              <a:spLocks/>
            </p:cNvSpPr>
            <p:nvPr/>
          </p:nvSpPr>
          <p:spPr bwMode="auto">
            <a:xfrm>
              <a:off x="3120" y="3072"/>
              <a:ext cx="144" cy="528"/>
            </a:xfrm>
            <a:custGeom>
              <a:avLst/>
              <a:gdLst>
                <a:gd name="T0" fmla="*/ 0 w 21600"/>
                <a:gd name="T1" fmla="*/ 0 h 21600"/>
                <a:gd name="T2" fmla="*/ 0 w 21600"/>
                <a:gd name="T3" fmla="*/ 0 h 21600"/>
                <a:gd name="T4" fmla="*/ 0 w 21600"/>
                <a:gd name="T5" fmla="*/ 0 h 21600"/>
                <a:gd name="T6" fmla="*/ 0 60000 65536"/>
                <a:gd name="T7" fmla="*/ 0 60000 65536"/>
                <a:gd name="T8" fmla="*/ 0 60000 65536"/>
                <a:gd name="T9" fmla="*/ 0 w 21600"/>
                <a:gd name="T10" fmla="*/ 0 h 21600"/>
                <a:gd name="T11" fmla="*/ 21600 w 21600"/>
                <a:gd name="T12" fmla="*/ 21600 h 21600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1600" h="21600" fill="none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</a:path>
                <a:path w="21600" h="21600" stroke="0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lnTo>
                    <a:pt x="0" y="21600"/>
                  </a:lnTo>
                  <a:lnTo>
                    <a:pt x="-1" y="0"/>
                  </a:lnTo>
                  <a:close/>
                </a:path>
              </a:pathLst>
            </a:custGeom>
            <a:noFill/>
            <a:ln w="76200" cap="rnd">
              <a:solidFill>
                <a:srgbClr val="99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buClrTx/>
              </a:pPr>
              <a:endParaRPr lang="en-US" sz="2400" kern="1200">
                <a:latin typeface="Times New Roman" panose="02020603050405020304" pitchFamily="18" charset="0"/>
                <a:ea typeface="+mn-ea"/>
                <a:cs typeface="+mn-cs"/>
              </a:endParaRPr>
            </a:p>
          </p:txBody>
        </p:sp>
      </p:grpSp>
      <p:sp>
        <p:nvSpPr>
          <p:cNvPr id="50183" name="Rectangle 16">
            <a:extLst>
              <a:ext uri="{FF2B5EF4-FFF2-40B4-BE49-F238E27FC236}">
                <a16:creationId xmlns:a16="http://schemas.microsoft.com/office/drawing/2014/main" id="{23F47B4A-16EB-4B56-BBCE-637CE8393F72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95401" y="2667001"/>
            <a:ext cx="2206625" cy="942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eaLnBrk="0" fontAlgn="base" hangingPunct="0">
              <a:spcBef>
                <a:spcPct val="50000"/>
              </a:spcBef>
              <a:spcAft>
                <a:spcPct val="0"/>
              </a:spcAft>
              <a:buClrTx/>
              <a:buNone/>
            </a:pPr>
            <a:r>
              <a:rPr lang="en-US" altLang="en-US" sz="2800" b="1" kern="1200">
                <a:solidFill>
                  <a:srgbClr val="000000"/>
                </a:solidFill>
                <a:latin typeface="Arial" panose="020B0604020202020204" pitchFamily="34" charset="0"/>
                <a:ea typeface="+mn-ea"/>
                <a:cs typeface="+mn-cs"/>
              </a:rPr>
              <a:t>CASH INFLOWS</a:t>
            </a:r>
          </a:p>
        </p:txBody>
      </p:sp>
      <p:grpSp>
        <p:nvGrpSpPr>
          <p:cNvPr id="50184" name="Group 17">
            <a:extLst>
              <a:ext uri="{FF2B5EF4-FFF2-40B4-BE49-F238E27FC236}">
                <a16:creationId xmlns:a16="http://schemas.microsoft.com/office/drawing/2014/main" id="{01BA3983-BFDE-4A69-BEC3-D54C8A5AF11C}"/>
              </a:ext>
            </a:extLst>
          </p:cNvPr>
          <p:cNvGrpSpPr>
            <a:grpSpLocks/>
          </p:cNvGrpSpPr>
          <p:nvPr/>
        </p:nvGrpSpPr>
        <p:grpSpPr bwMode="auto">
          <a:xfrm>
            <a:off x="8259763" y="2298700"/>
            <a:ext cx="2189162" cy="1435100"/>
            <a:chOff x="3843" y="1128"/>
            <a:chExt cx="1379" cy="904"/>
          </a:xfrm>
        </p:grpSpPr>
        <p:sp>
          <p:nvSpPr>
            <p:cNvPr id="50192" name="Rectangle 18">
              <a:extLst>
                <a:ext uri="{FF2B5EF4-FFF2-40B4-BE49-F238E27FC236}">
                  <a16:creationId xmlns:a16="http://schemas.microsoft.com/office/drawing/2014/main" id="{91750232-D606-4560-A4A1-3F558B7502D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123" y="1128"/>
              <a:ext cx="1099" cy="5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488" tIns="44450" rIns="90488" bIns="4445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  <a:buClrTx/>
                <a:buNone/>
              </a:pPr>
              <a:r>
                <a:rPr lang="en-US" altLang="en-US" sz="2800" kern="1200">
                  <a:solidFill>
                    <a:srgbClr val="000000"/>
                  </a:solidFill>
                  <a:latin typeface="Arial" panose="020B0604020202020204" pitchFamily="34" charset="0"/>
                  <a:ea typeface="+mn-ea"/>
                  <a:cs typeface="+mn-cs"/>
                </a:rPr>
                <a:t>Financing</a:t>
              </a:r>
            </a:p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  <a:buClrTx/>
                <a:buNone/>
              </a:pPr>
              <a:r>
                <a:rPr lang="en-US" altLang="en-US" sz="2800" kern="1200">
                  <a:solidFill>
                    <a:srgbClr val="000000"/>
                  </a:solidFill>
                  <a:latin typeface="Arial" panose="020B0604020202020204" pitchFamily="34" charset="0"/>
                  <a:ea typeface="+mn-ea"/>
                  <a:cs typeface="+mn-cs"/>
                </a:rPr>
                <a:t>Activities</a:t>
              </a:r>
            </a:p>
          </p:txBody>
        </p:sp>
        <p:sp>
          <p:nvSpPr>
            <p:cNvPr id="50193" name="Arc 19">
              <a:extLst>
                <a:ext uri="{FF2B5EF4-FFF2-40B4-BE49-F238E27FC236}">
                  <a16:creationId xmlns:a16="http://schemas.microsoft.com/office/drawing/2014/main" id="{CE4C49EE-F123-4DC1-9B36-FC074D40D900}"/>
                </a:ext>
              </a:extLst>
            </p:cNvPr>
            <p:cNvSpPr>
              <a:spLocks/>
            </p:cNvSpPr>
            <p:nvPr/>
          </p:nvSpPr>
          <p:spPr bwMode="auto">
            <a:xfrm>
              <a:off x="3843" y="1696"/>
              <a:ext cx="493" cy="336"/>
            </a:xfrm>
            <a:custGeom>
              <a:avLst/>
              <a:gdLst>
                <a:gd name="T0" fmla="*/ 0 w 21959"/>
                <a:gd name="T1" fmla="*/ 0 h 21600"/>
                <a:gd name="T2" fmla="*/ 0 w 21959"/>
                <a:gd name="T3" fmla="*/ 0 h 21600"/>
                <a:gd name="T4" fmla="*/ 0 w 21959"/>
                <a:gd name="T5" fmla="*/ 0 h 21600"/>
                <a:gd name="T6" fmla="*/ 0 60000 65536"/>
                <a:gd name="T7" fmla="*/ 0 60000 65536"/>
                <a:gd name="T8" fmla="*/ 0 60000 65536"/>
                <a:gd name="T9" fmla="*/ 0 w 21959"/>
                <a:gd name="T10" fmla="*/ 0 h 21600"/>
                <a:gd name="T11" fmla="*/ 21959 w 21959"/>
                <a:gd name="T12" fmla="*/ 21600 h 21600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1959" h="21600" fill="none" extrusionOk="0">
                  <a:moveTo>
                    <a:pt x="0" y="21180"/>
                  </a:moveTo>
                  <a:cubicBezTo>
                    <a:pt x="228" y="9416"/>
                    <a:pt x="9830" y="-1"/>
                    <a:pt x="21596" y="0"/>
                  </a:cubicBezTo>
                  <a:cubicBezTo>
                    <a:pt x="21717" y="0"/>
                    <a:pt x="21838" y="1"/>
                    <a:pt x="21958" y="3"/>
                  </a:cubicBezTo>
                </a:path>
                <a:path w="21959" h="21600" stroke="0" extrusionOk="0">
                  <a:moveTo>
                    <a:pt x="0" y="21180"/>
                  </a:moveTo>
                  <a:cubicBezTo>
                    <a:pt x="228" y="9416"/>
                    <a:pt x="9830" y="-1"/>
                    <a:pt x="21596" y="0"/>
                  </a:cubicBezTo>
                  <a:cubicBezTo>
                    <a:pt x="21717" y="0"/>
                    <a:pt x="21838" y="1"/>
                    <a:pt x="21958" y="3"/>
                  </a:cubicBezTo>
                  <a:lnTo>
                    <a:pt x="21596" y="21600"/>
                  </a:lnTo>
                  <a:lnTo>
                    <a:pt x="0" y="21180"/>
                  </a:lnTo>
                  <a:close/>
                </a:path>
              </a:pathLst>
            </a:custGeom>
            <a:noFill/>
            <a:ln w="76200" cap="rnd">
              <a:solidFill>
                <a:srgbClr val="990000"/>
              </a:solidFill>
              <a:round/>
              <a:headEnd type="triangle" w="med" len="med"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buClrTx/>
              </a:pPr>
              <a:endParaRPr lang="en-US" sz="2400" kern="1200">
                <a:latin typeface="Times New Roman" panose="02020603050405020304" pitchFamily="18" charset="0"/>
                <a:ea typeface="+mn-ea"/>
                <a:cs typeface="+mn-cs"/>
              </a:endParaRPr>
            </a:p>
          </p:txBody>
        </p:sp>
      </p:grpSp>
      <p:grpSp>
        <p:nvGrpSpPr>
          <p:cNvPr id="50185" name="Group 20">
            <a:extLst>
              <a:ext uri="{FF2B5EF4-FFF2-40B4-BE49-F238E27FC236}">
                <a16:creationId xmlns:a16="http://schemas.microsoft.com/office/drawing/2014/main" id="{90748B88-B5F7-4917-ABB7-F9907C02DA40}"/>
              </a:ext>
            </a:extLst>
          </p:cNvPr>
          <p:cNvGrpSpPr>
            <a:grpSpLocks/>
          </p:cNvGrpSpPr>
          <p:nvPr/>
        </p:nvGrpSpPr>
        <p:grpSpPr bwMode="auto">
          <a:xfrm>
            <a:off x="3040063" y="2286000"/>
            <a:ext cx="1836738" cy="1447800"/>
            <a:chOff x="1099" y="1112"/>
            <a:chExt cx="1157" cy="912"/>
          </a:xfrm>
        </p:grpSpPr>
        <p:sp>
          <p:nvSpPr>
            <p:cNvPr id="50190" name="Rectangle 21">
              <a:extLst>
                <a:ext uri="{FF2B5EF4-FFF2-40B4-BE49-F238E27FC236}">
                  <a16:creationId xmlns:a16="http://schemas.microsoft.com/office/drawing/2014/main" id="{DFC2683F-F1EB-4449-B414-5F8F1F2FC50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99" y="1112"/>
              <a:ext cx="1111" cy="5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488" tIns="44450" rIns="90488" bIns="4445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  <a:buClrTx/>
                <a:buNone/>
              </a:pPr>
              <a:r>
                <a:rPr lang="en-US" altLang="en-US" sz="2800" kern="1200" dirty="0">
                  <a:solidFill>
                    <a:srgbClr val="000000"/>
                  </a:solidFill>
                  <a:latin typeface="Arial" panose="020B0604020202020204" pitchFamily="34" charset="0"/>
                  <a:ea typeface="+mn-ea"/>
                  <a:cs typeface="+mn-cs"/>
                </a:rPr>
                <a:t>Operating</a:t>
              </a:r>
            </a:p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  <a:buClrTx/>
                <a:buNone/>
              </a:pPr>
              <a:r>
                <a:rPr lang="en-US" altLang="en-US" sz="2800" kern="1200" dirty="0">
                  <a:solidFill>
                    <a:srgbClr val="000000"/>
                  </a:solidFill>
                  <a:latin typeface="Arial" panose="020B0604020202020204" pitchFamily="34" charset="0"/>
                  <a:ea typeface="+mn-ea"/>
                  <a:cs typeface="+mn-cs"/>
                </a:rPr>
                <a:t>Activities</a:t>
              </a:r>
            </a:p>
          </p:txBody>
        </p:sp>
        <p:sp>
          <p:nvSpPr>
            <p:cNvPr id="50191" name="Arc 22">
              <a:extLst>
                <a:ext uri="{FF2B5EF4-FFF2-40B4-BE49-F238E27FC236}">
                  <a16:creationId xmlns:a16="http://schemas.microsoft.com/office/drawing/2014/main" id="{2F6DE395-3A95-4A90-8B0A-298D3829B55C}"/>
                </a:ext>
              </a:extLst>
            </p:cNvPr>
            <p:cNvSpPr>
              <a:spLocks/>
            </p:cNvSpPr>
            <p:nvPr/>
          </p:nvSpPr>
          <p:spPr bwMode="auto">
            <a:xfrm>
              <a:off x="1800" y="1688"/>
              <a:ext cx="456" cy="336"/>
            </a:xfrm>
            <a:custGeom>
              <a:avLst/>
              <a:gdLst>
                <a:gd name="T0" fmla="*/ 0 w 21600"/>
                <a:gd name="T1" fmla="*/ 0 h 21600"/>
                <a:gd name="T2" fmla="*/ 0 w 21600"/>
                <a:gd name="T3" fmla="*/ 0 h 21600"/>
                <a:gd name="T4" fmla="*/ 0 w 21600"/>
                <a:gd name="T5" fmla="*/ 0 h 21600"/>
                <a:gd name="T6" fmla="*/ 0 60000 65536"/>
                <a:gd name="T7" fmla="*/ 0 60000 65536"/>
                <a:gd name="T8" fmla="*/ 0 60000 65536"/>
                <a:gd name="T9" fmla="*/ 0 w 21600"/>
                <a:gd name="T10" fmla="*/ 0 h 21600"/>
                <a:gd name="T11" fmla="*/ 21600 w 21600"/>
                <a:gd name="T12" fmla="*/ 21600 h 21600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1600" h="21600" fill="none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</a:path>
                <a:path w="21600" h="21600" stroke="0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lnTo>
                    <a:pt x="0" y="21600"/>
                  </a:lnTo>
                  <a:lnTo>
                    <a:pt x="-1" y="0"/>
                  </a:lnTo>
                  <a:close/>
                </a:path>
              </a:pathLst>
            </a:custGeom>
            <a:noFill/>
            <a:ln w="76200" cap="rnd">
              <a:solidFill>
                <a:srgbClr val="99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buClrTx/>
              </a:pPr>
              <a:endParaRPr lang="en-US" sz="2400" kern="1200">
                <a:latin typeface="Times New Roman" panose="02020603050405020304" pitchFamily="18" charset="0"/>
                <a:ea typeface="+mn-ea"/>
                <a:cs typeface="+mn-cs"/>
              </a:endParaRPr>
            </a:p>
          </p:txBody>
        </p:sp>
      </p:grpSp>
      <p:grpSp>
        <p:nvGrpSpPr>
          <p:cNvPr id="50186" name="Group 23">
            <a:extLst>
              <a:ext uri="{FF2B5EF4-FFF2-40B4-BE49-F238E27FC236}">
                <a16:creationId xmlns:a16="http://schemas.microsoft.com/office/drawing/2014/main" id="{66C2AA7B-78B6-40C4-BA15-8F4DAF75FB3F}"/>
              </a:ext>
            </a:extLst>
          </p:cNvPr>
          <p:cNvGrpSpPr>
            <a:grpSpLocks/>
          </p:cNvGrpSpPr>
          <p:nvPr/>
        </p:nvGrpSpPr>
        <p:grpSpPr bwMode="auto">
          <a:xfrm>
            <a:off x="5681664" y="2301876"/>
            <a:ext cx="1622425" cy="1431925"/>
            <a:chOff x="2619" y="1136"/>
            <a:chExt cx="1022" cy="902"/>
          </a:xfrm>
        </p:grpSpPr>
        <p:sp>
          <p:nvSpPr>
            <p:cNvPr id="50188" name="Rectangle 24">
              <a:extLst>
                <a:ext uri="{FF2B5EF4-FFF2-40B4-BE49-F238E27FC236}">
                  <a16:creationId xmlns:a16="http://schemas.microsoft.com/office/drawing/2014/main" id="{A081DE01-A41F-40B2-B46F-C36A2FB927A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619" y="1136"/>
              <a:ext cx="1022" cy="5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488" tIns="44450" rIns="90488" bIns="4445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  <a:buClrTx/>
                <a:buNone/>
              </a:pPr>
              <a:r>
                <a:rPr lang="en-US" altLang="en-US" sz="2800" kern="1200">
                  <a:solidFill>
                    <a:srgbClr val="000000"/>
                  </a:solidFill>
                  <a:latin typeface="Arial" panose="020B0604020202020204" pitchFamily="34" charset="0"/>
                  <a:ea typeface="+mn-ea"/>
                  <a:cs typeface="+mn-cs"/>
                </a:rPr>
                <a:t>Investing</a:t>
              </a:r>
            </a:p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  <a:buClrTx/>
                <a:buNone/>
              </a:pPr>
              <a:r>
                <a:rPr lang="en-US" altLang="en-US" sz="2800" kern="1200">
                  <a:solidFill>
                    <a:srgbClr val="000000"/>
                  </a:solidFill>
                  <a:latin typeface="Arial" panose="020B0604020202020204" pitchFamily="34" charset="0"/>
                  <a:ea typeface="+mn-ea"/>
                  <a:cs typeface="+mn-cs"/>
                </a:rPr>
                <a:t>Activities</a:t>
              </a:r>
            </a:p>
          </p:txBody>
        </p:sp>
        <p:sp>
          <p:nvSpPr>
            <p:cNvPr id="50189" name="Arc 25">
              <a:extLst>
                <a:ext uri="{FF2B5EF4-FFF2-40B4-BE49-F238E27FC236}">
                  <a16:creationId xmlns:a16="http://schemas.microsoft.com/office/drawing/2014/main" id="{65D090D0-9086-4930-B4B1-41A4A2276655}"/>
                </a:ext>
              </a:extLst>
            </p:cNvPr>
            <p:cNvSpPr>
              <a:spLocks/>
            </p:cNvSpPr>
            <p:nvPr/>
          </p:nvSpPr>
          <p:spPr bwMode="auto">
            <a:xfrm>
              <a:off x="3168" y="1696"/>
              <a:ext cx="48" cy="342"/>
            </a:xfrm>
            <a:custGeom>
              <a:avLst/>
              <a:gdLst>
                <a:gd name="T0" fmla="*/ 0 w 21600"/>
                <a:gd name="T1" fmla="*/ 0 h 20732"/>
                <a:gd name="T2" fmla="*/ 0 w 21600"/>
                <a:gd name="T3" fmla="*/ 0 h 20732"/>
                <a:gd name="T4" fmla="*/ 0 w 21600"/>
                <a:gd name="T5" fmla="*/ 0 h 20732"/>
                <a:gd name="T6" fmla="*/ 0 60000 65536"/>
                <a:gd name="T7" fmla="*/ 0 60000 65536"/>
                <a:gd name="T8" fmla="*/ 0 60000 65536"/>
                <a:gd name="T9" fmla="*/ 0 w 21600"/>
                <a:gd name="T10" fmla="*/ 0 h 20732"/>
                <a:gd name="T11" fmla="*/ 21600 w 21600"/>
                <a:gd name="T12" fmla="*/ 20732 h 20732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1600" h="20732" fill="none" extrusionOk="0">
                  <a:moveTo>
                    <a:pt x="6062" y="0"/>
                  </a:moveTo>
                  <a:cubicBezTo>
                    <a:pt x="15271" y="2693"/>
                    <a:pt x="21600" y="11137"/>
                    <a:pt x="21600" y="20732"/>
                  </a:cubicBezTo>
                </a:path>
                <a:path w="21600" h="20732" stroke="0" extrusionOk="0">
                  <a:moveTo>
                    <a:pt x="6062" y="0"/>
                  </a:moveTo>
                  <a:cubicBezTo>
                    <a:pt x="15271" y="2693"/>
                    <a:pt x="21600" y="11137"/>
                    <a:pt x="21600" y="20732"/>
                  </a:cubicBezTo>
                  <a:lnTo>
                    <a:pt x="0" y="20732"/>
                  </a:lnTo>
                  <a:lnTo>
                    <a:pt x="6062" y="0"/>
                  </a:lnTo>
                  <a:close/>
                </a:path>
              </a:pathLst>
            </a:custGeom>
            <a:noFill/>
            <a:ln w="76200" cap="rnd">
              <a:solidFill>
                <a:srgbClr val="99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buClrTx/>
              </a:pPr>
              <a:endParaRPr lang="en-US" sz="2400" kern="1200">
                <a:latin typeface="Times New Roman" panose="02020603050405020304" pitchFamily="18" charset="0"/>
                <a:ea typeface="+mn-ea"/>
                <a:cs typeface="+mn-cs"/>
              </a:endParaRPr>
            </a:p>
          </p:txBody>
        </p:sp>
      </p:grpSp>
      <p:sp>
        <p:nvSpPr>
          <p:cNvPr id="50187" name="Rectangle 26">
            <a:extLst>
              <a:ext uri="{FF2B5EF4-FFF2-40B4-BE49-F238E27FC236}">
                <a16:creationId xmlns:a16="http://schemas.microsoft.com/office/drawing/2014/main" id="{EE41BB8F-848E-4936-A2A8-1DED8EF27DE1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270000" y="1145827"/>
            <a:ext cx="7772400" cy="1143000"/>
          </a:xfrm>
        </p:spPr>
        <p:txBody>
          <a:bodyPr/>
          <a:lstStyle/>
          <a:p>
            <a:pPr eaLnBrk="1" hangingPunct="1"/>
            <a:r>
              <a:rPr lang="en-US" altLang="en-US" dirty="0">
                <a:solidFill>
                  <a:schemeClr val="tx1"/>
                </a:solidFill>
              </a:rPr>
              <a:t>Statement of Cash Flows</a:t>
            </a:r>
          </a:p>
        </p:txBody>
      </p:sp>
    </p:spTree>
  </p:cSld>
  <p:clrMapOvr>
    <a:masterClrMapping/>
  </p:clrMapOvr>
  <p:transition spd="med">
    <p:fade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2">
            <a:extLst>
              <a:ext uri="{FF2B5EF4-FFF2-40B4-BE49-F238E27FC236}">
                <a16:creationId xmlns:a16="http://schemas.microsoft.com/office/drawing/2014/main" id="{E36F4353-67EC-41CA-8C16-511DDED3E8D5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122364" y="1217613"/>
            <a:ext cx="7772400" cy="1143000"/>
          </a:xfrm>
        </p:spPr>
        <p:txBody>
          <a:bodyPr/>
          <a:lstStyle/>
          <a:p>
            <a:pPr eaLnBrk="1" hangingPunct="1"/>
            <a:r>
              <a:rPr lang="en-US" altLang="en-US" sz="4000" b="1" dirty="0"/>
              <a:t>Statement of Cash Flows Analysis</a:t>
            </a:r>
          </a:p>
        </p:txBody>
      </p:sp>
      <p:sp>
        <p:nvSpPr>
          <p:cNvPr id="54275" name="Text Box 3">
            <a:extLst>
              <a:ext uri="{FF2B5EF4-FFF2-40B4-BE49-F238E27FC236}">
                <a16:creationId xmlns:a16="http://schemas.microsoft.com/office/drawing/2014/main" id="{5D6657B2-A28E-4750-8376-7214235D946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62189" y="2601914"/>
            <a:ext cx="1196975" cy="369887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buClrTx/>
              <a:defRPr/>
            </a:pPr>
            <a:r>
              <a:rPr lang="en-US" sz="1800" b="1" kern="1200" dirty="0">
                <a:latin typeface="Times New Roman"/>
                <a:ea typeface="+mn-ea"/>
                <a:cs typeface="+mn-cs"/>
              </a:rPr>
              <a:t>Operating</a:t>
            </a:r>
          </a:p>
        </p:txBody>
      </p:sp>
      <p:sp>
        <p:nvSpPr>
          <p:cNvPr id="54276" name="Text Box 4">
            <a:extLst>
              <a:ext uri="{FF2B5EF4-FFF2-40B4-BE49-F238E27FC236}">
                <a16:creationId xmlns:a16="http://schemas.microsoft.com/office/drawing/2014/main" id="{608144F9-CE89-47F8-A35B-8B359D13E73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13189" y="2601914"/>
            <a:ext cx="1095375" cy="369887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buClrTx/>
              <a:defRPr/>
            </a:pPr>
            <a:r>
              <a:rPr lang="en-US" sz="1800" b="1" kern="1200" dirty="0">
                <a:latin typeface="Times New Roman"/>
                <a:ea typeface="+mn-ea"/>
                <a:cs typeface="+mn-cs"/>
              </a:rPr>
              <a:t>Investing</a:t>
            </a:r>
          </a:p>
        </p:txBody>
      </p:sp>
      <p:sp>
        <p:nvSpPr>
          <p:cNvPr id="54277" name="Text Box 5">
            <a:extLst>
              <a:ext uri="{FF2B5EF4-FFF2-40B4-BE49-F238E27FC236}">
                <a16:creationId xmlns:a16="http://schemas.microsoft.com/office/drawing/2014/main" id="{B7442FDC-71B0-4FDE-BD6D-AAB191CEEBC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627689" y="2601914"/>
            <a:ext cx="1171575" cy="369887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buClrTx/>
              <a:defRPr/>
            </a:pPr>
            <a:r>
              <a:rPr lang="en-US" sz="1800" b="1" kern="1200" dirty="0">
                <a:latin typeface="Times New Roman"/>
                <a:ea typeface="+mn-ea"/>
                <a:cs typeface="+mn-cs"/>
              </a:rPr>
              <a:t>Financing</a:t>
            </a:r>
          </a:p>
        </p:txBody>
      </p:sp>
      <p:sp>
        <p:nvSpPr>
          <p:cNvPr id="54278" name="Text Box 6">
            <a:extLst>
              <a:ext uri="{FF2B5EF4-FFF2-40B4-BE49-F238E27FC236}">
                <a16:creationId xmlns:a16="http://schemas.microsoft.com/office/drawing/2014/main" id="{1F4365DB-9DEC-4F14-B6C2-4B84CF8E42A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332664" y="2601914"/>
            <a:ext cx="2243137" cy="369887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buClrTx/>
              <a:defRPr/>
            </a:pPr>
            <a:r>
              <a:rPr lang="en-US" sz="1800" b="1" kern="1200" dirty="0">
                <a:latin typeface="Times New Roman"/>
                <a:ea typeface="+mn-ea"/>
                <a:cs typeface="+mn-cs"/>
              </a:rPr>
              <a:t>General Explanation</a:t>
            </a:r>
          </a:p>
        </p:txBody>
      </p:sp>
      <p:sp>
        <p:nvSpPr>
          <p:cNvPr id="54279" name="Text Box 7">
            <a:extLst>
              <a:ext uri="{FF2B5EF4-FFF2-40B4-BE49-F238E27FC236}">
                <a16:creationId xmlns:a16="http://schemas.microsoft.com/office/drawing/2014/main" id="{3BAD4892-AD7D-436E-BDC3-E07B7761A00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010400" y="2987676"/>
            <a:ext cx="3429000" cy="332422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buClrTx/>
              <a:defRPr/>
            </a:pPr>
            <a:r>
              <a:rPr lang="en-US" kern="1200" dirty="0">
                <a:latin typeface="Times New Roman"/>
                <a:ea typeface="+mn-ea"/>
                <a:cs typeface="+mn-cs"/>
              </a:rPr>
              <a:t>Building up pile of cash,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buClrTx/>
              <a:defRPr/>
            </a:pPr>
            <a:r>
              <a:rPr lang="en-US" kern="1200" dirty="0">
                <a:latin typeface="Times New Roman"/>
                <a:ea typeface="+mn-ea"/>
                <a:cs typeface="+mn-cs"/>
              </a:rPr>
              <a:t>Possibly looking for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buClrTx/>
              <a:defRPr/>
            </a:pPr>
            <a:r>
              <a:rPr lang="en-US" kern="1200" dirty="0">
                <a:latin typeface="Times New Roman"/>
                <a:ea typeface="+mn-ea"/>
                <a:cs typeface="+mn-cs"/>
              </a:rPr>
              <a:t>Acquisition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buClrTx/>
              <a:defRPr/>
            </a:pPr>
            <a:endParaRPr lang="en-US" kern="1200" dirty="0">
              <a:latin typeface="Times New Roman"/>
              <a:ea typeface="+mn-ea"/>
              <a:cs typeface="+mn-cs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buClrTx/>
              <a:defRPr/>
            </a:pPr>
            <a:r>
              <a:rPr lang="en-US" kern="1200" dirty="0">
                <a:latin typeface="Times New Roman"/>
                <a:ea typeface="+mn-ea"/>
                <a:cs typeface="+mn-cs"/>
              </a:rPr>
              <a:t>Operating cash flow being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buClrTx/>
              <a:defRPr/>
            </a:pPr>
            <a:r>
              <a:rPr lang="en-US" kern="1200" dirty="0">
                <a:latin typeface="Times New Roman"/>
                <a:ea typeface="+mn-ea"/>
                <a:cs typeface="+mn-cs"/>
              </a:rPr>
              <a:t>Used to buy fixed assets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buClrTx/>
              <a:defRPr/>
            </a:pPr>
            <a:r>
              <a:rPr lang="en-US" kern="1200" dirty="0">
                <a:latin typeface="Times New Roman"/>
                <a:ea typeface="+mn-ea"/>
                <a:cs typeface="+mn-cs"/>
              </a:rPr>
              <a:t>And pay down debt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buClrTx/>
              <a:defRPr/>
            </a:pPr>
            <a:endParaRPr lang="en-US" kern="1200" dirty="0">
              <a:latin typeface="Times New Roman"/>
              <a:ea typeface="+mn-ea"/>
              <a:cs typeface="+mn-cs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buClrTx/>
              <a:defRPr/>
            </a:pPr>
            <a:r>
              <a:rPr lang="en-US" kern="1200" dirty="0">
                <a:latin typeface="Times New Roman"/>
                <a:ea typeface="+mn-ea"/>
                <a:cs typeface="+mn-cs"/>
              </a:rPr>
              <a:t>Operating cash flow and sale of fixed assets being used to pay down debt.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buClrTx/>
              <a:defRPr/>
            </a:pPr>
            <a:endParaRPr lang="en-US" kern="1200" dirty="0">
              <a:latin typeface="Times New Roman"/>
              <a:ea typeface="+mn-ea"/>
              <a:cs typeface="+mn-cs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buClrTx/>
              <a:defRPr/>
            </a:pPr>
            <a:endParaRPr lang="en-US" kern="1200" dirty="0">
              <a:latin typeface="Times New Roman"/>
              <a:ea typeface="+mn-ea"/>
              <a:cs typeface="+mn-cs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buClrTx/>
              <a:defRPr/>
            </a:pPr>
            <a:r>
              <a:rPr lang="en-US" kern="1200" dirty="0">
                <a:latin typeface="Times New Roman"/>
                <a:ea typeface="+mn-ea"/>
                <a:cs typeface="+mn-cs"/>
              </a:rPr>
              <a:t>Operating cash flow and borrowed </a:t>
            </a:r>
            <a:br>
              <a:rPr lang="en-US" kern="1200" dirty="0">
                <a:latin typeface="Times New Roman"/>
                <a:ea typeface="+mn-ea"/>
                <a:cs typeface="+mn-cs"/>
              </a:rPr>
            </a:br>
            <a:r>
              <a:rPr lang="en-US" kern="1200" dirty="0">
                <a:latin typeface="Times New Roman"/>
                <a:ea typeface="+mn-ea"/>
                <a:cs typeface="+mn-cs"/>
              </a:rPr>
              <a:t>money being used </a:t>
            </a:r>
            <a:br>
              <a:rPr lang="en-US" kern="1200" dirty="0">
                <a:latin typeface="Times New Roman"/>
                <a:ea typeface="+mn-ea"/>
                <a:cs typeface="+mn-cs"/>
              </a:rPr>
            </a:br>
            <a:r>
              <a:rPr lang="en-US" kern="1200" dirty="0">
                <a:latin typeface="Times New Roman"/>
                <a:ea typeface="+mn-ea"/>
                <a:cs typeface="+mn-cs"/>
              </a:rPr>
              <a:t>to expand</a:t>
            </a:r>
          </a:p>
        </p:txBody>
      </p:sp>
      <p:sp>
        <p:nvSpPr>
          <p:cNvPr id="54280" name="Text Box 8">
            <a:extLst>
              <a:ext uri="{FF2B5EF4-FFF2-40B4-BE49-F238E27FC236}">
                <a16:creationId xmlns:a16="http://schemas.microsoft.com/office/drawing/2014/main" id="{2706EE87-5A51-4610-969B-F6C19BCB9B0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05001" y="3071813"/>
            <a:ext cx="415925" cy="30480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buClrTx/>
              <a:defRPr/>
            </a:pPr>
            <a:r>
              <a:rPr lang="en-US" sz="2400" b="1" kern="1200" dirty="0">
                <a:latin typeface="Times New Roman"/>
                <a:ea typeface="+mn-ea"/>
                <a:cs typeface="+mn-cs"/>
              </a:rPr>
              <a:t>1.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buClrTx/>
              <a:defRPr/>
            </a:pPr>
            <a:endParaRPr lang="en-US" sz="2400" b="1" kern="1200" dirty="0">
              <a:latin typeface="Times New Roman"/>
              <a:ea typeface="+mn-ea"/>
              <a:cs typeface="+mn-cs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buClrTx/>
              <a:defRPr/>
            </a:pPr>
            <a:r>
              <a:rPr lang="en-US" sz="2400" b="1" kern="1200" dirty="0">
                <a:latin typeface="Times New Roman"/>
                <a:ea typeface="+mn-ea"/>
                <a:cs typeface="+mn-cs"/>
              </a:rPr>
              <a:t>2.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buClrTx/>
              <a:defRPr/>
            </a:pPr>
            <a:endParaRPr lang="en-US" sz="2400" b="1" kern="1200" dirty="0">
              <a:latin typeface="Times New Roman"/>
              <a:ea typeface="+mn-ea"/>
              <a:cs typeface="+mn-cs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buClrTx/>
              <a:defRPr/>
            </a:pPr>
            <a:r>
              <a:rPr lang="en-US" sz="2400" b="1" kern="1200" dirty="0">
                <a:latin typeface="Times New Roman"/>
                <a:ea typeface="+mn-ea"/>
                <a:cs typeface="+mn-cs"/>
              </a:rPr>
              <a:t>3.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buClrTx/>
              <a:defRPr/>
            </a:pPr>
            <a:endParaRPr lang="en-US" sz="2400" b="1" kern="1200" dirty="0">
              <a:latin typeface="Times New Roman"/>
              <a:ea typeface="+mn-ea"/>
              <a:cs typeface="+mn-cs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buClrTx/>
              <a:defRPr/>
            </a:pPr>
            <a:endParaRPr lang="en-US" sz="2400" b="1" kern="1200" dirty="0">
              <a:latin typeface="Times New Roman"/>
              <a:ea typeface="+mn-ea"/>
              <a:cs typeface="+mn-cs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buClrTx/>
              <a:defRPr/>
            </a:pPr>
            <a:r>
              <a:rPr lang="en-US" sz="2400" b="1" kern="1200" dirty="0">
                <a:latin typeface="Times New Roman"/>
                <a:ea typeface="+mn-ea"/>
                <a:cs typeface="+mn-cs"/>
              </a:rPr>
              <a:t>4.</a:t>
            </a:r>
          </a:p>
        </p:txBody>
      </p:sp>
      <p:sp>
        <p:nvSpPr>
          <p:cNvPr id="52233" name="Line 9">
            <a:extLst>
              <a:ext uri="{FF2B5EF4-FFF2-40B4-BE49-F238E27FC236}">
                <a16:creationId xmlns:a16="http://schemas.microsoft.com/office/drawing/2014/main" id="{35C3EDFE-E20B-4BF5-BA23-960F01057AD4}"/>
              </a:ext>
            </a:extLst>
          </p:cNvPr>
          <p:cNvSpPr>
            <a:spLocks noChangeShapeType="1"/>
          </p:cNvSpPr>
          <p:nvPr/>
        </p:nvSpPr>
        <p:spPr bwMode="auto">
          <a:xfrm>
            <a:off x="1828800" y="2971800"/>
            <a:ext cx="8458200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buClrTx/>
            </a:pPr>
            <a:endParaRPr lang="en-US" sz="2400" kern="1200"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52234" name="Line 10">
            <a:extLst>
              <a:ext uri="{FF2B5EF4-FFF2-40B4-BE49-F238E27FC236}">
                <a16:creationId xmlns:a16="http://schemas.microsoft.com/office/drawing/2014/main" id="{1D63099F-6A85-4CB4-8114-D5F8F1F2AF99}"/>
              </a:ext>
            </a:extLst>
          </p:cNvPr>
          <p:cNvSpPr>
            <a:spLocks noChangeShapeType="1"/>
          </p:cNvSpPr>
          <p:nvPr/>
        </p:nvSpPr>
        <p:spPr bwMode="auto">
          <a:xfrm>
            <a:off x="1828800" y="3733800"/>
            <a:ext cx="8458200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buClrTx/>
            </a:pPr>
            <a:endParaRPr lang="en-US" sz="2400" kern="1200"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52235" name="Line 11">
            <a:extLst>
              <a:ext uri="{FF2B5EF4-FFF2-40B4-BE49-F238E27FC236}">
                <a16:creationId xmlns:a16="http://schemas.microsoft.com/office/drawing/2014/main" id="{DBEE0936-63F8-45C3-8C76-B1E421CA97F1}"/>
              </a:ext>
            </a:extLst>
          </p:cNvPr>
          <p:cNvSpPr>
            <a:spLocks noChangeShapeType="1"/>
          </p:cNvSpPr>
          <p:nvPr/>
        </p:nvSpPr>
        <p:spPr bwMode="auto">
          <a:xfrm>
            <a:off x="1828800" y="4572000"/>
            <a:ext cx="8458200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buClrTx/>
            </a:pPr>
            <a:endParaRPr lang="en-US" sz="2400" kern="1200"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52236" name="Line 12">
            <a:extLst>
              <a:ext uri="{FF2B5EF4-FFF2-40B4-BE49-F238E27FC236}">
                <a16:creationId xmlns:a16="http://schemas.microsoft.com/office/drawing/2014/main" id="{D61C3FFE-75F0-45AB-ACB5-904FBC1D218F}"/>
              </a:ext>
            </a:extLst>
          </p:cNvPr>
          <p:cNvSpPr>
            <a:spLocks noChangeShapeType="1"/>
          </p:cNvSpPr>
          <p:nvPr/>
        </p:nvSpPr>
        <p:spPr bwMode="auto">
          <a:xfrm>
            <a:off x="1828800" y="5600700"/>
            <a:ext cx="8458200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buClrTx/>
            </a:pPr>
            <a:endParaRPr lang="en-US" sz="2400" kern="1200"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52237" name="Text Box 13">
            <a:extLst>
              <a:ext uri="{FF2B5EF4-FFF2-40B4-BE49-F238E27FC236}">
                <a16:creationId xmlns:a16="http://schemas.microsoft.com/office/drawing/2014/main" id="{B977E878-26E1-439E-B749-2C86ABFFC5C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51126" y="3125788"/>
            <a:ext cx="358775" cy="3046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ClrTx/>
              <a:buNone/>
            </a:pPr>
            <a:r>
              <a:rPr lang="en-US" altLang="en-US" sz="2400" b="1" kern="1200">
                <a:solidFill>
                  <a:srgbClr val="000000"/>
                </a:solidFill>
                <a:ea typeface="+mn-ea"/>
                <a:cs typeface="+mn-cs"/>
              </a:rPr>
              <a:t>+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buClrTx/>
              <a:buNone/>
            </a:pPr>
            <a:endParaRPr lang="en-US" altLang="en-US" sz="2400" b="1" kern="1200">
              <a:solidFill>
                <a:srgbClr val="000000"/>
              </a:solidFill>
              <a:ea typeface="+mn-ea"/>
              <a:cs typeface="+mn-cs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buClrTx/>
              <a:buNone/>
            </a:pPr>
            <a:r>
              <a:rPr lang="en-US" altLang="en-US" sz="2400" b="1" kern="1200">
                <a:solidFill>
                  <a:srgbClr val="000000"/>
                </a:solidFill>
                <a:ea typeface="+mn-ea"/>
                <a:cs typeface="+mn-cs"/>
              </a:rPr>
              <a:t>+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buClrTx/>
              <a:buNone/>
            </a:pPr>
            <a:endParaRPr lang="en-US" altLang="en-US" sz="2400" b="1" kern="1200">
              <a:solidFill>
                <a:srgbClr val="000000"/>
              </a:solidFill>
              <a:ea typeface="+mn-ea"/>
              <a:cs typeface="+mn-cs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buClrTx/>
              <a:buNone/>
            </a:pPr>
            <a:r>
              <a:rPr lang="en-US" altLang="en-US" sz="2400" b="1" kern="1200">
                <a:solidFill>
                  <a:srgbClr val="000000"/>
                </a:solidFill>
                <a:ea typeface="+mn-ea"/>
                <a:cs typeface="+mn-cs"/>
              </a:rPr>
              <a:t>+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buClrTx/>
              <a:buNone/>
            </a:pPr>
            <a:endParaRPr lang="en-US" altLang="en-US" sz="2400" b="1" kern="1200">
              <a:solidFill>
                <a:srgbClr val="000000"/>
              </a:solidFill>
              <a:ea typeface="+mn-ea"/>
              <a:cs typeface="+mn-cs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buClrTx/>
              <a:buNone/>
            </a:pPr>
            <a:endParaRPr lang="en-US" altLang="en-US" sz="2400" b="1" kern="1200">
              <a:solidFill>
                <a:srgbClr val="000000"/>
              </a:solidFill>
              <a:ea typeface="+mn-ea"/>
              <a:cs typeface="+mn-cs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buClrTx/>
              <a:buNone/>
            </a:pPr>
            <a:r>
              <a:rPr lang="en-US" altLang="en-US" sz="2400" b="1" kern="1200">
                <a:solidFill>
                  <a:srgbClr val="000000"/>
                </a:solidFill>
                <a:ea typeface="+mn-ea"/>
                <a:cs typeface="+mn-cs"/>
              </a:rPr>
              <a:t>+</a:t>
            </a:r>
          </a:p>
        </p:txBody>
      </p:sp>
      <p:sp>
        <p:nvSpPr>
          <p:cNvPr id="52238" name="Text Box 14">
            <a:extLst>
              <a:ext uri="{FF2B5EF4-FFF2-40B4-BE49-F238E27FC236}">
                <a16:creationId xmlns:a16="http://schemas.microsoft.com/office/drawing/2014/main" id="{7942EE45-9F62-4224-9EC0-989249DD8DB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251326" y="3125788"/>
            <a:ext cx="403225" cy="3046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ClrTx/>
              <a:buNone/>
            </a:pPr>
            <a:r>
              <a:rPr lang="en-US" altLang="en-US" sz="2400" b="1" kern="1200">
                <a:solidFill>
                  <a:srgbClr val="000000"/>
                </a:solidFill>
                <a:ea typeface="+mn-ea"/>
                <a:cs typeface="+mn-cs"/>
              </a:rPr>
              <a:t>+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buClrTx/>
              <a:buNone/>
            </a:pPr>
            <a:endParaRPr lang="en-US" altLang="en-US" sz="2400" b="1" kern="1200">
              <a:solidFill>
                <a:srgbClr val="000000"/>
              </a:solidFill>
              <a:ea typeface="+mn-ea"/>
              <a:cs typeface="+mn-cs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buClrTx/>
              <a:buNone/>
            </a:pPr>
            <a:r>
              <a:rPr lang="en-US" altLang="en-US" sz="2400" b="1" kern="1200">
                <a:solidFill>
                  <a:srgbClr val="000000"/>
                </a:solidFill>
                <a:ea typeface="+mn-ea"/>
                <a:cs typeface="Times New Roman" panose="02020603050405020304" pitchFamily="18" charset="0"/>
              </a:rPr>
              <a:t>─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buClrTx/>
              <a:buNone/>
            </a:pPr>
            <a:endParaRPr lang="en-US" altLang="en-US" sz="2400" b="1" kern="1200">
              <a:solidFill>
                <a:srgbClr val="000000"/>
              </a:solidFill>
              <a:ea typeface="+mn-ea"/>
              <a:cs typeface="+mn-cs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buClrTx/>
              <a:buNone/>
            </a:pPr>
            <a:r>
              <a:rPr lang="en-US" altLang="en-US" sz="2400" b="1" kern="1200">
                <a:solidFill>
                  <a:srgbClr val="000000"/>
                </a:solidFill>
                <a:ea typeface="+mn-ea"/>
                <a:cs typeface="+mn-cs"/>
              </a:rPr>
              <a:t>+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buClrTx/>
              <a:buNone/>
            </a:pPr>
            <a:endParaRPr lang="en-US" altLang="en-US" sz="2400" b="1" kern="1200">
              <a:solidFill>
                <a:srgbClr val="000000"/>
              </a:solidFill>
              <a:ea typeface="+mn-ea"/>
              <a:cs typeface="+mn-cs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buClrTx/>
              <a:buNone/>
            </a:pPr>
            <a:endParaRPr lang="en-US" altLang="en-US" sz="2400" b="1" kern="1200">
              <a:solidFill>
                <a:srgbClr val="000000"/>
              </a:solidFill>
              <a:ea typeface="+mn-ea"/>
              <a:cs typeface="+mn-cs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buClrTx/>
              <a:buNone/>
            </a:pPr>
            <a:r>
              <a:rPr lang="en-US" altLang="en-US" sz="2400" b="1" kern="1200">
                <a:solidFill>
                  <a:srgbClr val="000000"/>
                </a:solidFill>
                <a:ea typeface="+mn-ea"/>
                <a:cs typeface="+mn-cs"/>
              </a:rPr>
              <a:t>─</a:t>
            </a:r>
          </a:p>
        </p:txBody>
      </p:sp>
      <p:sp>
        <p:nvSpPr>
          <p:cNvPr id="52239" name="Text Box 15">
            <a:extLst>
              <a:ext uri="{FF2B5EF4-FFF2-40B4-BE49-F238E27FC236}">
                <a16:creationId xmlns:a16="http://schemas.microsoft.com/office/drawing/2014/main" id="{98EB803E-969E-46AD-8620-689647145C3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927726" y="3125788"/>
            <a:ext cx="403225" cy="3046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ClrTx/>
              <a:buNone/>
            </a:pPr>
            <a:r>
              <a:rPr lang="en-US" altLang="en-US" sz="2400" b="1" kern="1200">
                <a:solidFill>
                  <a:srgbClr val="000000"/>
                </a:solidFill>
                <a:ea typeface="+mn-ea"/>
                <a:cs typeface="+mn-cs"/>
              </a:rPr>
              <a:t>+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buClrTx/>
              <a:buNone/>
            </a:pPr>
            <a:endParaRPr lang="en-US" altLang="en-US" sz="2400" b="1" kern="1200">
              <a:solidFill>
                <a:srgbClr val="000000"/>
              </a:solidFill>
              <a:ea typeface="+mn-ea"/>
              <a:cs typeface="+mn-cs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buClrTx/>
              <a:buNone/>
            </a:pPr>
            <a:r>
              <a:rPr lang="en-US" altLang="en-US" sz="2400" b="1" kern="1200">
                <a:solidFill>
                  <a:srgbClr val="000000"/>
                </a:solidFill>
                <a:ea typeface="+mn-ea"/>
                <a:cs typeface="+mn-cs"/>
              </a:rPr>
              <a:t>─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buClrTx/>
              <a:buNone/>
            </a:pPr>
            <a:endParaRPr lang="en-US" altLang="en-US" sz="2400" b="1" kern="1200">
              <a:solidFill>
                <a:srgbClr val="000000"/>
              </a:solidFill>
              <a:ea typeface="+mn-ea"/>
              <a:cs typeface="+mn-cs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buClrTx/>
              <a:buNone/>
            </a:pPr>
            <a:r>
              <a:rPr lang="en-US" altLang="en-US" sz="2400" b="1" kern="1200">
                <a:solidFill>
                  <a:srgbClr val="000000"/>
                </a:solidFill>
                <a:ea typeface="+mn-ea"/>
                <a:cs typeface="+mn-cs"/>
              </a:rPr>
              <a:t>─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buClrTx/>
              <a:buNone/>
            </a:pPr>
            <a:endParaRPr lang="en-US" altLang="en-US" sz="2400" b="1" kern="1200">
              <a:solidFill>
                <a:srgbClr val="000000"/>
              </a:solidFill>
              <a:ea typeface="+mn-ea"/>
              <a:cs typeface="+mn-cs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buClrTx/>
              <a:buNone/>
            </a:pPr>
            <a:endParaRPr lang="en-US" altLang="en-US" sz="2400" b="1" kern="1200">
              <a:solidFill>
                <a:srgbClr val="000000"/>
              </a:solidFill>
              <a:ea typeface="+mn-ea"/>
              <a:cs typeface="+mn-cs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buClrTx/>
              <a:buNone/>
            </a:pPr>
            <a:r>
              <a:rPr lang="en-US" altLang="en-US" sz="2400" b="1" kern="1200">
                <a:solidFill>
                  <a:srgbClr val="000000"/>
                </a:solidFill>
                <a:ea typeface="+mn-ea"/>
                <a:cs typeface="+mn-cs"/>
              </a:rPr>
              <a:t>+</a:t>
            </a:r>
          </a:p>
        </p:txBody>
      </p:sp>
    </p:spTree>
  </p:cSld>
  <p:clrMapOvr>
    <a:masterClrMapping/>
  </p:clrMapOvr>
  <p:transition spd="med">
    <p:fade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2">
            <a:extLst>
              <a:ext uri="{FF2B5EF4-FFF2-40B4-BE49-F238E27FC236}">
                <a16:creationId xmlns:a16="http://schemas.microsoft.com/office/drawing/2014/main" id="{34E6FF91-5396-4533-BC06-78B80809495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474509" y="1239840"/>
            <a:ext cx="7772400" cy="1143000"/>
          </a:xfrm>
        </p:spPr>
        <p:txBody>
          <a:bodyPr/>
          <a:lstStyle/>
          <a:p>
            <a:pPr eaLnBrk="1" hangingPunct="1"/>
            <a:r>
              <a:rPr lang="en-US" altLang="en-US" sz="4000" b="1" dirty="0"/>
              <a:t>Statement of Cash Flows Analysis</a:t>
            </a:r>
          </a:p>
        </p:txBody>
      </p:sp>
      <p:sp>
        <p:nvSpPr>
          <p:cNvPr id="56323" name="Text Box 3">
            <a:extLst>
              <a:ext uri="{FF2B5EF4-FFF2-40B4-BE49-F238E27FC236}">
                <a16:creationId xmlns:a16="http://schemas.microsoft.com/office/drawing/2014/main" id="{54F7F443-E188-460B-9133-A1C68BEEB34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85989" y="2525714"/>
            <a:ext cx="1196975" cy="369887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buClrTx/>
              <a:defRPr/>
            </a:pPr>
            <a:r>
              <a:rPr lang="en-US" sz="1800" b="1" kern="1200" dirty="0">
                <a:latin typeface="Times New Roman"/>
                <a:ea typeface="+mn-ea"/>
                <a:cs typeface="+mn-cs"/>
              </a:rPr>
              <a:t>Operating</a:t>
            </a:r>
          </a:p>
        </p:txBody>
      </p:sp>
      <p:sp>
        <p:nvSpPr>
          <p:cNvPr id="56324" name="Text Box 4">
            <a:extLst>
              <a:ext uri="{FF2B5EF4-FFF2-40B4-BE49-F238E27FC236}">
                <a16:creationId xmlns:a16="http://schemas.microsoft.com/office/drawing/2014/main" id="{01E77960-35EF-49E5-AF00-CE0A5220151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36989" y="2514600"/>
            <a:ext cx="1095375" cy="369888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buClrTx/>
              <a:defRPr/>
            </a:pPr>
            <a:r>
              <a:rPr lang="en-US" sz="1800" b="1" kern="1200" dirty="0">
                <a:latin typeface="Times New Roman"/>
                <a:ea typeface="+mn-ea"/>
                <a:cs typeface="+mn-cs"/>
              </a:rPr>
              <a:t>Investing</a:t>
            </a:r>
          </a:p>
        </p:txBody>
      </p:sp>
      <p:sp>
        <p:nvSpPr>
          <p:cNvPr id="56325" name="Text Box 5">
            <a:extLst>
              <a:ext uri="{FF2B5EF4-FFF2-40B4-BE49-F238E27FC236}">
                <a16:creationId xmlns:a16="http://schemas.microsoft.com/office/drawing/2014/main" id="{510CBED3-BDE1-46DC-8635-50D7FB85F8A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551489" y="2525714"/>
            <a:ext cx="1171575" cy="369887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buClrTx/>
              <a:defRPr/>
            </a:pPr>
            <a:r>
              <a:rPr lang="en-US" sz="1800" b="1" kern="1200" dirty="0">
                <a:latin typeface="Times New Roman"/>
                <a:ea typeface="+mn-ea"/>
                <a:cs typeface="+mn-cs"/>
              </a:rPr>
              <a:t>Financing</a:t>
            </a:r>
          </a:p>
        </p:txBody>
      </p:sp>
      <p:sp>
        <p:nvSpPr>
          <p:cNvPr id="56326" name="Text Box 6">
            <a:extLst>
              <a:ext uri="{FF2B5EF4-FFF2-40B4-BE49-F238E27FC236}">
                <a16:creationId xmlns:a16="http://schemas.microsoft.com/office/drawing/2014/main" id="{7FE15B8E-73C7-4584-BE92-F857F9C000F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258050" y="2525714"/>
            <a:ext cx="2243138" cy="369887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buClrTx/>
              <a:defRPr/>
            </a:pPr>
            <a:r>
              <a:rPr lang="en-US" sz="1800" b="1" kern="1200" dirty="0">
                <a:latin typeface="Times New Roman"/>
                <a:ea typeface="+mn-ea"/>
                <a:cs typeface="+mn-cs"/>
              </a:rPr>
              <a:t>General Explanation</a:t>
            </a:r>
          </a:p>
        </p:txBody>
      </p:sp>
      <p:sp>
        <p:nvSpPr>
          <p:cNvPr id="56327" name="Text Box 7">
            <a:extLst>
              <a:ext uri="{FF2B5EF4-FFF2-40B4-BE49-F238E27FC236}">
                <a16:creationId xmlns:a16="http://schemas.microsoft.com/office/drawing/2014/main" id="{77401ED7-4C46-4D9F-B048-CC6603EC29A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81800" y="3048001"/>
            <a:ext cx="3581400" cy="354012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buClrTx/>
              <a:defRPr/>
            </a:pPr>
            <a:r>
              <a:rPr lang="en-US" kern="1200" dirty="0">
                <a:latin typeface="Times New Roman"/>
                <a:ea typeface="+mn-ea"/>
                <a:cs typeface="+mn-cs"/>
              </a:rPr>
              <a:t>Operating cash flow problems covered by sale of fixed assets, borrowing and owner contributions.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buClrTx/>
              <a:defRPr/>
            </a:pPr>
            <a:endParaRPr lang="en-US" kern="1200" dirty="0">
              <a:latin typeface="Times New Roman"/>
              <a:ea typeface="+mn-ea"/>
              <a:cs typeface="+mn-cs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buClrTx/>
              <a:defRPr/>
            </a:pPr>
            <a:r>
              <a:rPr lang="en-US" kern="1200" dirty="0">
                <a:latin typeface="Times New Roman"/>
                <a:ea typeface="+mn-ea"/>
                <a:cs typeface="+mn-cs"/>
              </a:rPr>
              <a:t>Rapid growth, short falls in operating cash flow; purchase of fixed assets.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buClrTx/>
              <a:defRPr/>
            </a:pPr>
            <a:endParaRPr lang="en-US" kern="1200" dirty="0">
              <a:latin typeface="Times New Roman"/>
              <a:ea typeface="+mn-ea"/>
              <a:cs typeface="+mn-cs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buClrTx/>
              <a:defRPr/>
            </a:pPr>
            <a:endParaRPr lang="en-US" kern="1200" dirty="0">
              <a:latin typeface="Times New Roman"/>
              <a:ea typeface="+mn-ea"/>
              <a:cs typeface="+mn-cs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buClrTx/>
              <a:defRPr/>
            </a:pPr>
            <a:r>
              <a:rPr lang="en-US" kern="1200" dirty="0">
                <a:latin typeface="Times New Roman"/>
                <a:ea typeface="+mn-ea"/>
                <a:cs typeface="+mn-cs"/>
              </a:rPr>
              <a:t>Sale of fixed assets is financing operating cash flow shortages.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buClrTx/>
              <a:defRPr/>
            </a:pPr>
            <a:endParaRPr lang="en-US" kern="1200" dirty="0">
              <a:latin typeface="Times New Roman"/>
              <a:ea typeface="+mn-ea"/>
              <a:cs typeface="+mn-cs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buClrTx/>
              <a:defRPr/>
            </a:pPr>
            <a:endParaRPr lang="en-US" kern="1200" dirty="0">
              <a:latin typeface="Times New Roman"/>
              <a:ea typeface="+mn-ea"/>
              <a:cs typeface="+mn-cs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buClrTx/>
              <a:defRPr/>
            </a:pPr>
            <a:endParaRPr lang="en-US" kern="1200" dirty="0">
              <a:latin typeface="Times New Roman"/>
              <a:ea typeface="+mn-ea"/>
              <a:cs typeface="+mn-cs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buClrTx/>
              <a:defRPr/>
            </a:pPr>
            <a:r>
              <a:rPr lang="en-US" kern="1200" dirty="0">
                <a:latin typeface="Times New Roman"/>
                <a:ea typeface="+mn-ea"/>
                <a:cs typeface="+mn-cs"/>
              </a:rPr>
              <a:t>Company is using reserves </a:t>
            </a:r>
            <a:br>
              <a:rPr lang="en-US" kern="1200" dirty="0">
                <a:latin typeface="Times New Roman"/>
                <a:ea typeface="+mn-ea"/>
                <a:cs typeface="+mn-cs"/>
              </a:rPr>
            </a:br>
            <a:r>
              <a:rPr lang="en-US" kern="1200" dirty="0">
                <a:latin typeface="Times New Roman"/>
                <a:ea typeface="+mn-ea"/>
                <a:cs typeface="+mn-cs"/>
              </a:rPr>
              <a:t>to finance cash flow </a:t>
            </a:r>
            <a:br>
              <a:rPr lang="en-US" kern="1200" dirty="0">
                <a:latin typeface="Times New Roman"/>
                <a:ea typeface="+mn-ea"/>
                <a:cs typeface="+mn-cs"/>
              </a:rPr>
            </a:br>
            <a:r>
              <a:rPr lang="en-US" kern="1200" dirty="0">
                <a:latin typeface="Times New Roman"/>
                <a:ea typeface="+mn-ea"/>
                <a:cs typeface="+mn-cs"/>
              </a:rPr>
              <a:t>short falls.</a:t>
            </a:r>
          </a:p>
        </p:txBody>
      </p:sp>
      <p:sp>
        <p:nvSpPr>
          <p:cNvPr id="54280" name="Text Box 8">
            <a:extLst>
              <a:ext uri="{FF2B5EF4-FFF2-40B4-BE49-F238E27FC236}">
                <a16:creationId xmlns:a16="http://schemas.microsoft.com/office/drawing/2014/main" id="{4AFB7EE9-02BC-4C60-9DF1-E7854671B38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05001" y="3114675"/>
            <a:ext cx="441325" cy="3416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ClrTx/>
              <a:buNone/>
            </a:pPr>
            <a:r>
              <a:rPr lang="en-US" altLang="en-US" sz="2400" kern="1200">
                <a:solidFill>
                  <a:srgbClr val="000000"/>
                </a:solidFill>
                <a:latin typeface="Arial" panose="020B0604020202020204" pitchFamily="34" charset="0"/>
                <a:ea typeface="+mn-ea"/>
                <a:cs typeface="+mn-cs"/>
              </a:rPr>
              <a:t>5.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buClrTx/>
              <a:buNone/>
            </a:pPr>
            <a:endParaRPr lang="en-US" altLang="en-US" sz="2400" kern="1200">
              <a:solidFill>
                <a:srgbClr val="000000"/>
              </a:solidFill>
              <a:latin typeface="Arial" panose="020B0604020202020204" pitchFamily="34" charset="0"/>
              <a:ea typeface="+mn-ea"/>
              <a:cs typeface="+mn-cs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buClrTx/>
              <a:buNone/>
            </a:pPr>
            <a:r>
              <a:rPr lang="en-US" altLang="en-US" sz="2400" kern="1200">
                <a:solidFill>
                  <a:srgbClr val="000000"/>
                </a:solidFill>
                <a:latin typeface="Arial" panose="020B0604020202020204" pitchFamily="34" charset="0"/>
                <a:ea typeface="+mn-ea"/>
                <a:cs typeface="+mn-cs"/>
              </a:rPr>
              <a:t>6.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buClrTx/>
              <a:buNone/>
            </a:pPr>
            <a:endParaRPr lang="en-US" altLang="en-US" sz="2400" kern="1200">
              <a:solidFill>
                <a:srgbClr val="000000"/>
              </a:solidFill>
              <a:latin typeface="Arial" panose="020B0604020202020204" pitchFamily="34" charset="0"/>
              <a:ea typeface="+mn-ea"/>
              <a:cs typeface="+mn-cs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buClrTx/>
              <a:buNone/>
            </a:pPr>
            <a:endParaRPr lang="en-US" altLang="en-US" sz="2400" kern="1200">
              <a:solidFill>
                <a:srgbClr val="000000"/>
              </a:solidFill>
              <a:latin typeface="Arial" panose="020B0604020202020204" pitchFamily="34" charset="0"/>
              <a:ea typeface="+mn-ea"/>
              <a:cs typeface="+mn-cs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buClrTx/>
              <a:buNone/>
            </a:pPr>
            <a:r>
              <a:rPr lang="en-US" altLang="en-US" sz="2400" kern="1200">
                <a:solidFill>
                  <a:srgbClr val="000000"/>
                </a:solidFill>
                <a:latin typeface="Arial" panose="020B0604020202020204" pitchFamily="34" charset="0"/>
                <a:ea typeface="+mn-ea"/>
                <a:cs typeface="+mn-cs"/>
              </a:rPr>
              <a:t>7.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buClrTx/>
              <a:buNone/>
            </a:pPr>
            <a:endParaRPr lang="en-US" altLang="en-US" sz="2400" kern="1200">
              <a:solidFill>
                <a:srgbClr val="000000"/>
              </a:solidFill>
              <a:latin typeface="Arial" panose="020B0604020202020204" pitchFamily="34" charset="0"/>
              <a:ea typeface="+mn-ea"/>
              <a:cs typeface="+mn-cs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buClrTx/>
              <a:buNone/>
            </a:pPr>
            <a:endParaRPr lang="en-US" altLang="en-US" sz="2400" kern="1200">
              <a:solidFill>
                <a:srgbClr val="000000"/>
              </a:solidFill>
              <a:latin typeface="Arial" panose="020B0604020202020204" pitchFamily="34" charset="0"/>
              <a:ea typeface="+mn-ea"/>
              <a:cs typeface="+mn-cs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buClrTx/>
              <a:buNone/>
            </a:pPr>
            <a:r>
              <a:rPr lang="en-US" altLang="en-US" sz="2400" kern="1200">
                <a:solidFill>
                  <a:srgbClr val="000000"/>
                </a:solidFill>
                <a:latin typeface="Arial" panose="020B0604020202020204" pitchFamily="34" charset="0"/>
                <a:ea typeface="+mn-ea"/>
                <a:cs typeface="+mn-cs"/>
              </a:rPr>
              <a:t>8.</a:t>
            </a:r>
          </a:p>
        </p:txBody>
      </p:sp>
      <p:sp>
        <p:nvSpPr>
          <p:cNvPr id="54281" name="Line 9">
            <a:extLst>
              <a:ext uri="{FF2B5EF4-FFF2-40B4-BE49-F238E27FC236}">
                <a16:creationId xmlns:a16="http://schemas.microsoft.com/office/drawing/2014/main" id="{27B507D2-9FEE-478F-8C1A-4F4EAE7DEF3D}"/>
              </a:ext>
            </a:extLst>
          </p:cNvPr>
          <p:cNvSpPr>
            <a:spLocks noChangeShapeType="1"/>
          </p:cNvSpPr>
          <p:nvPr/>
        </p:nvSpPr>
        <p:spPr bwMode="auto">
          <a:xfrm>
            <a:off x="1828800" y="2971800"/>
            <a:ext cx="8458200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buClrTx/>
            </a:pPr>
            <a:endParaRPr lang="en-US" sz="2400" kern="1200"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54282" name="Line 10">
            <a:extLst>
              <a:ext uri="{FF2B5EF4-FFF2-40B4-BE49-F238E27FC236}">
                <a16:creationId xmlns:a16="http://schemas.microsoft.com/office/drawing/2014/main" id="{3381A4D0-49BA-4355-A4B9-92AEC0637FE6}"/>
              </a:ext>
            </a:extLst>
          </p:cNvPr>
          <p:cNvSpPr>
            <a:spLocks noChangeShapeType="1"/>
          </p:cNvSpPr>
          <p:nvPr/>
        </p:nvSpPr>
        <p:spPr bwMode="auto">
          <a:xfrm>
            <a:off x="1828800" y="3810000"/>
            <a:ext cx="8458200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buClrTx/>
            </a:pPr>
            <a:endParaRPr lang="en-US" sz="2400" kern="1200"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54283" name="Line 11">
            <a:extLst>
              <a:ext uri="{FF2B5EF4-FFF2-40B4-BE49-F238E27FC236}">
                <a16:creationId xmlns:a16="http://schemas.microsoft.com/office/drawing/2014/main" id="{5D22857C-6DB1-43DD-ABDD-310CF7BFC014}"/>
              </a:ext>
            </a:extLst>
          </p:cNvPr>
          <p:cNvSpPr>
            <a:spLocks noChangeShapeType="1"/>
          </p:cNvSpPr>
          <p:nvPr/>
        </p:nvSpPr>
        <p:spPr bwMode="auto">
          <a:xfrm>
            <a:off x="1828800" y="4711700"/>
            <a:ext cx="8458200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buClrTx/>
            </a:pPr>
            <a:endParaRPr lang="en-US" sz="2400" kern="1200"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54284" name="Line 12">
            <a:extLst>
              <a:ext uri="{FF2B5EF4-FFF2-40B4-BE49-F238E27FC236}">
                <a16:creationId xmlns:a16="http://schemas.microsoft.com/office/drawing/2014/main" id="{FE337BAE-BEF8-4B5B-8F4D-3DE4E6EA86E1}"/>
              </a:ext>
            </a:extLst>
          </p:cNvPr>
          <p:cNvSpPr>
            <a:spLocks noChangeShapeType="1"/>
          </p:cNvSpPr>
          <p:nvPr/>
        </p:nvSpPr>
        <p:spPr bwMode="auto">
          <a:xfrm>
            <a:off x="1752600" y="5778500"/>
            <a:ext cx="8458200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buClrTx/>
            </a:pPr>
            <a:endParaRPr lang="en-US" sz="2400" kern="1200"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54285" name="Text Box 13">
            <a:extLst>
              <a:ext uri="{FF2B5EF4-FFF2-40B4-BE49-F238E27FC236}">
                <a16:creationId xmlns:a16="http://schemas.microsoft.com/office/drawing/2014/main" id="{BAE9FE69-E55B-4ED5-9EC8-809D377BD87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51126" y="3068639"/>
            <a:ext cx="403225" cy="354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ClrTx/>
              <a:buNone/>
            </a:pPr>
            <a:r>
              <a:rPr lang="en-US" altLang="en-US" sz="2400" b="1" kern="1200">
                <a:solidFill>
                  <a:srgbClr val="000000"/>
                </a:solidFill>
                <a:ea typeface="+mn-ea"/>
                <a:cs typeface="Times New Roman" panose="02020603050405020304" pitchFamily="18" charset="0"/>
              </a:rPr>
              <a:t>─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buClrTx/>
              <a:buNone/>
            </a:pPr>
            <a:endParaRPr lang="en-US" altLang="en-US" sz="2400" b="1" kern="1200">
              <a:solidFill>
                <a:srgbClr val="000000"/>
              </a:solidFill>
              <a:ea typeface="+mn-ea"/>
              <a:cs typeface="+mn-cs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buClrTx/>
              <a:buNone/>
            </a:pPr>
            <a:endParaRPr lang="en-US" altLang="en-US" sz="2000" b="1" kern="1200">
              <a:solidFill>
                <a:srgbClr val="000000"/>
              </a:solidFill>
              <a:ea typeface="+mn-ea"/>
              <a:cs typeface="+mn-cs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buClrTx/>
              <a:buNone/>
            </a:pPr>
            <a:r>
              <a:rPr lang="en-US" altLang="en-US" sz="2400" b="1" kern="1200">
                <a:solidFill>
                  <a:srgbClr val="000000"/>
                </a:solidFill>
                <a:ea typeface="+mn-ea"/>
                <a:cs typeface="+mn-cs"/>
              </a:rPr>
              <a:t>─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buClrTx/>
              <a:buNone/>
            </a:pPr>
            <a:endParaRPr lang="en-US" altLang="en-US" sz="2400" b="1" kern="1200">
              <a:solidFill>
                <a:srgbClr val="000000"/>
              </a:solidFill>
              <a:ea typeface="+mn-ea"/>
              <a:cs typeface="+mn-cs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buClrTx/>
              <a:buNone/>
            </a:pPr>
            <a:endParaRPr lang="en-US" altLang="en-US" sz="2400" b="1" kern="1200">
              <a:solidFill>
                <a:srgbClr val="000000"/>
              </a:solidFill>
              <a:ea typeface="+mn-ea"/>
              <a:cs typeface="+mn-cs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buClrTx/>
              <a:buNone/>
            </a:pPr>
            <a:r>
              <a:rPr lang="en-US" altLang="en-US" sz="2400" b="1" kern="1200">
                <a:solidFill>
                  <a:srgbClr val="000000"/>
                </a:solidFill>
                <a:ea typeface="+mn-ea"/>
                <a:cs typeface="+mn-cs"/>
              </a:rPr>
              <a:t>─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buClrTx/>
              <a:buNone/>
            </a:pPr>
            <a:endParaRPr lang="en-US" altLang="en-US" sz="2400" b="1" kern="1200">
              <a:solidFill>
                <a:srgbClr val="000000"/>
              </a:solidFill>
              <a:ea typeface="+mn-ea"/>
              <a:cs typeface="+mn-cs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buClrTx/>
              <a:buNone/>
            </a:pPr>
            <a:endParaRPr lang="en-US" altLang="en-US" sz="1200" b="1" kern="1200">
              <a:solidFill>
                <a:srgbClr val="000000"/>
              </a:solidFill>
              <a:ea typeface="+mn-ea"/>
              <a:cs typeface="+mn-cs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buClrTx/>
              <a:buNone/>
            </a:pPr>
            <a:r>
              <a:rPr lang="en-US" altLang="en-US" sz="2400" b="1" kern="1200">
                <a:solidFill>
                  <a:srgbClr val="000000"/>
                </a:solidFill>
                <a:ea typeface="+mn-ea"/>
                <a:cs typeface="+mn-cs"/>
              </a:rPr>
              <a:t>─</a:t>
            </a:r>
          </a:p>
        </p:txBody>
      </p:sp>
      <p:sp>
        <p:nvSpPr>
          <p:cNvPr id="54286" name="Text Box 14">
            <a:extLst>
              <a:ext uri="{FF2B5EF4-FFF2-40B4-BE49-F238E27FC236}">
                <a16:creationId xmlns:a16="http://schemas.microsoft.com/office/drawing/2014/main" id="{E0CDC13C-FD23-4FD1-8CFE-DC744E2C2E8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251326" y="3068638"/>
            <a:ext cx="403225" cy="3600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ClrTx/>
              <a:buNone/>
            </a:pPr>
            <a:r>
              <a:rPr lang="en-US" altLang="en-US" sz="2400" b="1" kern="1200">
                <a:solidFill>
                  <a:srgbClr val="000000"/>
                </a:solidFill>
                <a:ea typeface="+mn-ea"/>
                <a:cs typeface="+mn-cs"/>
              </a:rPr>
              <a:t>+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buClrTx/>
              <a:buNone/>
            </a:pPr>
            <a:endParaRPr lang="en-US" altLang="en-US" sz="2400" b="1" kern="1200">
              <a:solidFill>
                <a:srgbClr val="000000"/>
              </a:solidFill>
              <a:ea typeface="+mn-ea"/>
              <a:cs typeface="+mn-cs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buClrTx/>
              <a:buNone/>
            </a:pPr>
            <a:endParaRPr lang="en-US" altLang="en-US" sz="2400" b="1" kern="1200">
              <a:solidFill>
                <a:srgbClr val="000000"/>
              </a:solidFill>
              <a:ea typeface="+mn-ea"/>
              <a:cs typeface="+mn-cs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buClrTx/>
              <a:buNone/>
            </a:pPr>
            <a:r>
              <a:rPr lang="en-US" altLang="en-US" sz="2400" b="1" kern="1200">
                <a:solidFill>
                  <a:srgbClr val="000000"/>
                </a:solidFill>
                <a:ea typeface="+mn-ea"/>
                <a:cs typeface="Times New Roman" panose="02020603050405020304" pitchFamily="18" charset="0"/>
              </a:rPr>
              <a:t>─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buClrTx/>
              <a:buNone/>
            </a:pPr>
            <a:endParaRPr lang="en-US" altLang="en-US" sz="2400" b="1" kern="1200">
              <a:solidFill>
                <a:srgbClr val="000000"/>
              </a:solidFill>
              <a:ea typeface="+mn-ea"/>
              <a:cs typeface="+mn-cs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buClrTx/>
              <a:buNone/>
            </a:pPr>
            <a:endParaRPr lang="en-US" altLang="en-US" sz="2400" b="1" kern="1200">
              <a:solidFill>
                <a:srgbClr val="000000"/>
              </a:solidFill>
              <a:ea typeface="+mn-ea"/>
              <a:cs typeface="+mn-cs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buClrTx/>
              <a:buNone/>
            </a:pPr>
            <a:r>
              <a:rPr lang="en-US" altLang="en-US" sz="2400" b="1" kern="1200">
                <a:solidFill>
                  <a:srgbClr val="000000"/>
                </a:solidFill>
                <a:ea typeface="+mn-ea"/>
                <a:cs typeface="+mn-cs"/>
              </a:rPr>
              <a:t>+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buClrTx/>
              <a:buNone/>
            </a:pPr>
            <a:endParaRPr lang="en-US" altLang="en-US" sz="2400" b="1" kern="1200">
              <a:solidFill>
                <a:srgbClr val="000000"/>
              </a:solidFill>
              <a:ea typeface="+mn-ea"/>
              <a:cs typeface="+mn-cs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buClrTx/>
              <a:buNone/>
            </a:pPr>
            <a:endParaRPr lang="en-US" altLang="en-US" sz="1200" b="1" kern="1200">
              <a:solidFill>
                <a:srgbClr val="000000"/>
              </a:solidFill>
              <a:ea typeface="+mn-ea"/>
              <a:cs typeface="+mn-cs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buClrTx/>
              <a:buNone/>
            </a:pPr>
            <a:r>
              <a:rPr lang="en-US" altLang="en-US" sz="2400" b="1" kern="1200">
                <a:solidFill>
                  <a:srgbClr val="000000"/>
                </a:solidFill>
                <a:ea typeface="+mn-ea"/>
                <a:cs typeface="+mn-cs"/>
              </a:rPr>
              <a:t>─</a:t>
            </a:r>
          </a:p>
        </p:txBody>
      </p:sp>
      <p:sp>
        <p:nvSpPr>
          <p:cNvPr id="54287" name="Text Box 15">
            <a:extLst>
              <a:ext uri="{FF2B5EF4-FFF2-40B4-BE49-F238E27FC236}">
                <a16:creationId xmlns:a16="http://schemas.microsoft.com/office/drawing/2014/main" id="{C44D2528-E5ED-472B-BFDD-CCBD2419157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927726" y="3068638"/>
            <a:ext cx="403225" cy="3600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ClrTx/>
              <a:buNone/>
            </a:pPr>
            <a:r>
              <a:rPr lang="en-US" altLang="en-US" sz="2400" b="1" kern="1200">
                <a:solidFill>
                  <a:srgbClr val="000000"/>
                </a:solidFill>
                <a:ea typeface="+mn-ea"/>
                <a:cs typeface="+mn-cs"/>
              </a:rPr>
              <a:t>+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buClrTx/>
              <a:buNone/>
            </a:pPr>
            <a:endParaRPr lang="en-US" altLang="en-US" sz="2400" b="1" kern="1200">
              <a:solidFill>
                <a:srgbClr val="000000"/>
              </a:solidFill>
              <a:ea typeface="+mn-ea"/>
              <a:cs typeface="+mn-cs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buClrTx/>
              <a:buNone/>
            </a:pPr>
            <a:endParaRPr lang="en-US" altLang="en-US" sz="2400" b="1" kern="1200">
              <a:solidFill>
                <a:srgbClr val="000000"/>
              </a:solidFill>
              <a:ea typeface="+mn-ea"/>
              <a:cs typeface="+mn-cs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buClrTx/>
              <a:buNone/>
            </a:pPr>
            <a:r>
              <a:rPr lang="en-US" altLang="en-US" sz="2400" b="1" kern="1200">
                <a:solidFill>
                  <a:srgbClr val="000000"/>
                </a:solidFill>
                <a:ea typeface="+mn-ea"/>
                <a:cs typeface="+mn-cs"/>
              </a:rPr>
              <a:t>+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buClrTx/>
              <a:buNone/>
            </a:pPr>
            <a:endParaRPr lang="en-US" altLang="en-US" sz="2400" b="1" kern="1200">
              <a:solidFill>
                <a:srgbClr val="000000"/>
              </a:solidFill>
              <a:ea typeface="+mn-ea"/>
              <a:cs typeface="+mn-cs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buClrTx/>
              <a:buNone/>
            </a:pPr>
            <a:endParaRPr lang="en-US" altLang="en-US" sz="2400" b="1" kern="1200">
              <a:solidFill>
                <a:srgbClr val="000000"/>
              </a:solidFill>
              <a:ea typeface="+mn-ea"/>
              <a:cs typeface="+mn-cs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buClrTx/>
              <a:buNone/>
            </a:pPr>
            <a:r>
              <a:rPr lang="en-US" altLang="en-US" sz="2400" b="1" kern="1200">
                <a:solidFill>
                  <a:srgbClr val="000000"/>
                </a:solidFill>
                <a:ea typeface="+mn-ea"/>
                <a:cs typeface="+mn-cs"/>
              </a:rPr>
              <a:t>─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buClrTx/>
              <a:buNone/>
            </a:pPr>
            <a:endParaRPr lang="en-US" altLang="en-US" sz="2400" b="1" kern="1200">
              <a:solidFill>
                <a:srgbClr val="000000"/>
              </a:solidFill>
              <a:ea typeface="+mn-ea"/>
              <a:cs typeface="+mn-cs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buClrTx/>
              <a:buNone/>
            </a:pPr>
            <a:endParaRPr lang="en-US" altLang="en-US" sz="1200" b="1" kern="1200">
              <a:solidFill>
                <a:srgbClr val="000000"/>
              </a:solidFill>
              <a:ea typeface="+mn-ea"/>
              <a:cs typeface="+mn-cs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buClrTx/>
              <a:buNone/>
            </a:pPr>
            <a:r>
              <a:rPr lang="en-US" altLang="en-US" sz="2400" b="1" kern="1200">
                <a:solidFill>
                  <a:srgbClr val="000000"/>
                </a:solidFill>
                <a:ea typeface="+mn-ea"/>
                <a:cs typeface="+mn-cs"/>
              </a:rPr>
              <a:t>─</a:t>
            </a:r>
          </a:p>
        </p:txBody>
      </p:sp>
    </p:spTree>
  </p:cSld>
  <p:clrMapOvr>
    <a:masterClrMapping/>
  </p:clrMapOvr>
  <p:transition spd="med">
    <p:fade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2">
            <a:extLst>
              <a:ext uri="{FF2B5EF4-FFF2-40B4-BE49-F238E27FC236}">
                <a16:creationId xmlns:a16="http://schemas.microsoft.com/office/drawing/2014/main" id="{2958E8DF-29FD-419C-863B-0AB629BE0559}"/>
              </a:ext>
            </a:extLst>
          </p:cNvPr>
          <p:cNvSpPr>
            <a:spLocks noChangeArrowheads="1"/>
          </p:cNvSpPr>
          <p:nvPr/>
        </p:nvSpPr>
        <p:spPr bwMode="auto">
          <a:xfrm>
            <a:off x="2355196" y="1378671"/>
            <a:ext cx="3230052" cy="8284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488" tIns="44450" rIns="90488" bIns="44450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eaLnBrk="0" fontAlgn="base" hangingPunct="0">
              <a:lnSpc>
                <a:spcPct val="80000"/>
              </a:lnSpc>
              <a:spcBef>
                <a:spcPct val="0"/>
              </a:spcBef>
              <a:spcAft>
                <a:spcPct val="0"/>
              </a:spcAft>
              <a:buClrTx/>
              <a:buNone/>
            </a:pPr>
            <a:r>
              <a:rPr lang="en-US" altLang="en-US" sz="2000" b="1" kern="1200" dirty="0">
                <a:solidFill>
                  <a:srgbClr val="000000"/>
                </a:solidFill>
                <a:latin typeface="Arial" panose="020B0604020202020204" pitchFamily="34" charset="0"/>
                <a:ea typeface="+mn-ea"/>
                <a:cs typeface="+mn-cs"/>
              </a:rPr>
              <a:t>The Example Company</a:t>
            </a:r>
          </a:p>
          <a:p>
            <a:pPr algn="ctr" eaLnBrk="0" fontAlgn="base" hangingPunct="0">
              <a:lnSpc>
                <a:spcPct val="80000"/>
              </a:lnSpc>
              <a:spcBef>
                <a:spcPct val="0"/>
              </a:spcBef>
              <a:spcAft>
                <a:spcPct val="0"/>
              </a:spcAft>
              <a:buClrTx/>
              <a:buNone/>
            </a:pPr>
            <a:r>
              <a:rPr lang="en-US" altLang="en-US" sz="2000" b="1" kern="1200" dirty="0">
                <a:solidFill>
                  <a:srgbClr val="000000"/>
                </a:solidFill>
                <a:latin typeface="Arial" panose="020B0604020202020204" pitchFamily="34" charset="0"/>
                <a:ea typeface="+mn-ea"/>
                <a:cs typeface="+mn-cs"/>
              </a:rPr>
              <a:t>Statement of Cash Flows</a:t>
            </a:r>
          </a:p>
          <a:p>
            <a:pPr algn="ctr" eaLnBrk="0" fontAlgn="base" hangingPunct="0">
              <a:lnSpc>
                <a:spcPct val="80000"/>
              </a:lnSpc>
              <a:spcBef>
                <a:spcPct val="0"/>
              </a:spcBef>
              <a:spcAft>
                <a:spcPct val="0"/>
              </a:spcAft>
              <a:buClrTx/>
              <a:buNone/>
            </a:pPr>
            <a:r>
              <a:rPr lang="en-US" altLang="en-US" sz="2000" b="1" kern="1200" dirty="0">
                <a:solidFill>
                  <a:srgbClr val="000000"/>
                </a:solidFill>
                <a:latin typeface="Arial" panose="020B0604020202020204" pitchFamily="34" charset="0"/>
                <a:ea typeface="+mn-ea"/>
                <a:cs typeface="+mn-cs"/>
              </a:rPr>
              <a:t>December 31, 2011</a:t>
            </a:r>
          </a:p>
        </p:txBody>
      </p:sp>
      <p:sp>
        <p:nvSpPr>
          <p:cNvPr id="56323" name="Rectangle 3">
            <a:extLst>
              <a:ext uri="{FF2B5EF4-FFF2-40B4-BE49-F238E27FC236}">
                <a16:creationId xmlns:a16="http://schemas.microsoft.com/office/drawing/2014/main" id="{E93D09C9-E69B-4089-BA6F-8FD6296F6215}"/>
              </a:ext>
            </a:extLst>
          </p:cNvPr>
          <p:cNvSpPr>
            <a:spLocks noChangeArrowheads="1"/>
          </p:cNvSpPr>
          <p:nvPr/>
        </p:nvSpPr>
        <p:spPr bwMode="auto">
          <a:xfrm>
            <a:off x="612809" y="2487106"/>
            <a:ext cx="7010400" cy="33306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>
            <a:spAutoFit/>
          </a:bodyPr>
          <a:lstStyle>
            <a:lvl1pPr>
              <a:spcBef>
                <a:spcPct val="20000"/>
              </a:spcBef>
              <a:buChar char="•"/>
              <a:tabLst>
                <a:tab pos="457200" algn="l"/>
                <a:tab pos="5767388" algn="r"/>
                <a:tab pos="6745288" algn="r"/>
              </a:tabLst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tabLst>
                <a:tab pos="457200" algn="l"/>
                <a:tab pos="5767388" algn="r"/>
                <a:tab pos="6745288" algn="r"/>
              </a:tabLs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tabLst>
                <a:tab pos="457200" algn="l"/>
                <a:tab pos="5767388" algn="r"/>
                <a:tab pos="6745288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tabLst>
                <a:tab pos="457200" algn="l"/>
                <a:tab pos="5767388" algn="r"/>
                <a:tab pos="6745288" algn="r"/>
              </a:tabLst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tabLst>
                <a:tab pos="457200" algn="l"/>
                <a:tab pos="5767388" algn="r"/>
                <a:tab pos="6745288" algn="r"/>
              </a:tabLst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457200" algn="l"/>
                <a:tab pos="5767388" algn="r"/>
                <a:tab pos="6745288" algn="r"/>
              </a:tabLst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457200" algn="l"/>
                <a:tab pos="5767388" algn="r"/>
                <a:tab pos="6745288" algn="r"/>
              </a:tabLst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457200" algn="l"/>
                <a:tab pos="5767388" algn="r"/>
                <a:tab pos="6745288" algn="r"/>
              </a:tabLst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457200" algn="l"/>
                <a:tab pos="5767388" algn="r"/>
                <a:tab pos="6745288" algn="r"/>
              </a:tabLst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None/>
            </a:pPr>
            <a:r>
              <a:rPr lang="en-US" altLang="en-US" sz="1800" b="1" kern="1200" dirty="0">
                <a:solidFill>
                  <a:srgbClr val="000000"/>
                </a:solidFill>
                <a:latin typeface="Arial" panose="020B0604020202020204" pitchFamily="34" charset="0"/>
                <a:ea typeface="+mn-ea"/>
                <a:cs typeface="+mn-cs"/>
              </a:rPr>
              <a:t>Cash Flows From Operating Activities:</a:t>
            </a:r>
          </a:p>
          <a:p>
            <a:pPr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None/>
            </a:pPr>
            <a:r>
              <a:rPr lang="en-US" altLang="en-US" sz="1800" b="1" kern="1200" dirty="0">
                <a:solidFill>
                  <a:srgbClr val="000000"/>
                </a:solidFill>
                <a:latin typeface="Arial" panose="020B0604020202020204" pitchFamily="34" charset="0"/>
                <a:ea typeface="+mn-ea"/>
                <a:cs typeface="+mn-cs"/>
              </a:rPr>
              <a:t>	Receipts 	48 </a:t>
            </a:r>
          </a:p>
          <a:p>
            <a:pPr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None/>
            </a:pPr>
            <a:r>
              <a:rPr lang="en-US" altLang="en-US" sz="1800" b="1" kern="1200" dirty="0">
                <a:solidFill>
                  <a:srgbClr val="000000"/>
                </a:solidFill>
                <a:latin typeface="Arial" panose="020B0604020202020204" pitchFamily="34" charset="0"/>
                <a:ea typeface="+mn-ea"/>
                <a:cs typeface="+mn-cs"/>
              </a:rPr>
              <a:t>	Payments	</a:t>
            </a:r>
            <a:r>
              <a:rPr lang="en-US" altLang="en-US" sz="1800" b="1" u="sng" kern="1200" dirty="0">
                <a:solidFill>
                  <a:srgbClr val="000000"/>
                </a:solidFill>
                <a:latin typeface="Arial" panose="020B0604020202020204" pitchFamily="34" charset="0"/>
                <a:ea typeface="+mn-ea"/>
                <a:cs typeface="+mn-cs"/>
              </a:rPr>
              <a:t> (43</a:t>
            </a:r>
            <a:r>
              <a:rPr lang="en-US" altLang="en-US" sz="1800" b="1" kern="1200" dirty="0">
                <a:solidFill>
                  <a:srgbClr val="000000"/>
                </a:solidFill>
                <a:latin typeface="Arial" panose="020B0604020202020204" pitchFamily="34" charset="0"/>
                <a:ea typeface="+mn-ea"/>
                <a:cs typeface="+mn-cs"/>
              </a:rPr>
              <a:t>)	5 </a:t>
            </a:r>
          </a:p>
          <a:p>
            <a:pPr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None/>
            </a:pPr>
            <a:endParaRPr lang="en-US" altLang="en-US" sz="1800" b="1" kern="1200" dirty="0">
              <a:solidFill>
                <a:srgbClr val="000000"/>
              </a:solidFill>
              <a:latin typeface="Arial" panose="020B0604020202020204" pitchFamily="34" charset="0"/>
              <a:ea typeface="+mn-ea"/>
              <a:cs typeface="+mn-cs"/>
            </a:endParaRPr>
          </a:p>
          <a:p>
            <a:pPr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None/>
            </a:pPr>
            <a:r>
              <a:rPr lang="en-US" altLang="en-US" sz="1800" b="1" kern="1200" dirty="0">
                <a:solidFill>
                  <a:srgbClr val="000000"/>
                </a:solidFill>
                <a:latin typeface="Arial" panose="020B0604020202020204" pitchFamily="34" charset="0"/>
                <a:ea typeface="+mn-ea"/>
                <a:cs typeface="+mn-cs"/>
              </a:rPr>
              <a:t>Cash Flows From Investing Activities:</a:t>
            </a:r>
          </a:p>
          <a:p>
            <a:pPr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None/>
            </a:pPr>
            <a:r>
              <a:rPr lang="en-US" altLang="en-US" sz="1800" b="1" kern="1200" dirty="0">
                <a:solidFill>
                  <a:srgbClr val="000000"/>
                </a:solidFill>
                <a:latin typeface="Arial" panose="020B0604020202020204" pitchFamily="34" charset="0"/>
                <a:ea typeface="+mn-ea"/>
                <a:cs typeface="+mn-cs"/>
              </a:rPr>
              <a:t>	Receipts	0 	</a:t>
            </a:r>
          </a:p>
          <a:p>
            <a:pPr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None/>
            </a:pPr>
            <a:r>
              <a:rPr lang="en-US" altLang="en-US" sz="1800" b="1" kern="1200" dirty="0">
                <a:solidFill>
                  <a:srgbClr val="000000"/>
                </a:solidFill>
                <a:latin typeface="Arial" panose="020B0604020202020204" pitchFamily="34" charset="0"/>
                <a:ea typeface="+mn-ea"/>
                <a:cs typeface="+mn-cs"/>
              </a:rPr>
              <a:t>	Payments	</a:t>
            </a:r>
            <a:r>
              <a:rPr lang="en-US" altLang="en-US" sz="1800" b="1" u="sng" kern="1200" dirty="0">
                <a:solidFill>
                  <a:srgbClr val="000000"/>
                </a:solidFill>
                <a:latin typeface="Arial" panose="020B0604020202020204" pitchFamily="34" charset="0"/>
                <a:ea typeface="+mn-ea"/>
                <a:cs typeface="+mn-cs"/>
              </a:rPr>
              <a:t>(4</a:t>
            </a:r>
            <a:r>
              <a:rPr lang="en-US" altLang="en-US" sz="1800" b="1" kern="1200" dirty="0">
                <a:solidFill>
                  <a:srgbClr val="000000"/>
                </a:solidFill>
                <a:latin typeface="Arial" panose="020B0604020202020204" pitchFamily="34" charset="0"/>
                <a:ea typeface="+mn-ea"/>
                <a:cs typeface="+mn-cs"/>
              </a:rPr>
              <a:t>)	(4)</a:t>
            </a:r>
          </a:p>
          <a:p>
            <a:pPr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None/>
            </a:pPr>
            <a:endParaRPr lang="en-US" altLang="en-US" sz="1800" b="1" kern="1200" dirty="0">
              <a:solidFill>
                <a:srgbClr val="000000"/>
              </a:solidFill>
              <a:latin typeface="Arial" panose="020B0604020202020204" pitchFamily="34" charset="0"/>
              <a:ea typeface="+mn-ea"/>
              <a:cs typeface="+mn-cs"/>
            </a:endParaRPr>
          </a:p>
          <a:p>
            <a:pPr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None/>
            </a:pPr>
            <a:r>
              <a:rPr lang="en-US" altLang="en-US" sz="1800" b="1" kern="1200" dirty="0">
                <a:solidFill>
                  <a:srgbClr val="000000"/>
                </a:solidFill>
                <a:latin typeface="Arial" panose="020B0604020202020204" pitchFamily="34" charset="0"/>
                <a:ea typeface="+mn-ea"/>
                <a:cs typeface="+mn-cs"/>
              </a:rPr>
              <a:t>Cash Flows Used By Financing Activities:</a:t>
            </a:r>
          </a:p>
          <a:p>
            <a:pPr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None/>
            </a:pPr>
            <a:r>
              <a:rPr lang="en-US" altLang="en-US" sz="1800" b="1" kern="1200" dirty="0">
                <a:solidFill>
                  <a:srgbClr val="000000"/>
                </a:solidFill>
                <a:latin typeface="Arial" panose="020B0604020202020204" pitchFamily="34" charset="0"/>
                <a:ea typeface="+mn-ea"/>
                <a:cs typeface="+mn-cs"/>
              </a:rPr>
              <a:t>	Receipts	10 </a:t>
            </a:r>
          </a:p>
          <a:p>
            <a:pPr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None/>
            </a:pPr>
            <a:r>
              <a:rPr lang="en-US" altLang="en-US" sz="1800" b="1" kern="1200" dirty="0">
                <a:solidFill>
                  <a:srgbClr val="000000"/>
                </a:solidFill>
                <a:latin typeface="Arial" panose="020B0604020202020204" pitchFamily="34" charset="0"/>
                <a:ea typeface="+mn-ea"/>
                <a:cs typeface="+mn-cs"/>
              </a:rPr>
              <a:t>	Payments	   </a:t>
            </a:r>
            <a:r>
              <a:rPr lang="en-US" altLang="en-US" sz="1800" b="1" u="sng" kern="1200" dirty="0">
                <a:solidFill>
                  <a:srgbClr val="000000"/>
                </a:solidFill>
                <a:latin typeface="Arial" panose="020B0604020202020204" pitchFamily="34" charset="0"/>
                <a:ea typeface="+mn-ea"/>
                <a:cs typeface="+mn-cs"/>
              </a:rPr>
              <a:t> (6</a:t>
            </a:r>
            <a:r>
              <a:rPr lang="en-US" altLang="en-US" sz="1800" b="1" kern="1200" dirty="0">
                <a:solidFill>
                  <a:srgbClr val="000000"/>
                </a:solidFill>
                <a:latin typeface="Arial" panose="020B0604020202020204" pitchFamily="34" charset="0"/>
                <a:ea typeface="+mn-ea"/>
                <a:cs typeface="+mn-cs"/>
              </a:rPr>
              <a:t>)	</a:t>
            </a:r>
            <a:r>
              <a:rPr lang="en-US" altLang="en-US" sz="1800" b="1" u="sng" kern="1200" dirty="0">
                <a:solidFill>
                  <a:srgbClr val="000000"/>
                </a:solidFill>
                <a:latin typeface="Arial" panose="020B0604020202020204" pitchFamily="34" charset="0"/>
                <a:ea typeface="+mn-ea"/>
                <a:cs typeface="+mn-cs"/>
              </a:rPr>
              <a:t>  4 </a:t>
            </a:r>
          </a:p>
          <a:p>
            <a:pPr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None/>
            </a:pPr>
            <a:r>
              <a:rPr lang="en-US" altLang="en-US" sz="1800" b="1" kern="1200" dirty="0">
                <a:solidFill>
                  <a:srgbClr val="000000"/>
                </a:solidFill>
                <a:latin typeface="Arial" panose="020B0604020202020204" pitchFamily="34" charset="0"/>
                <a:ea typeface="+mn-ea"/>
                <a:cs typeface="+mn-cs"/>
              </a:rPr>
              <a:t> </a:t>
            </a:r>
          </a:p>
          <a:p>
            <a:pPr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None/>
            </a:pPr>
            <a:r>
              <a:rPr lang="en-US" altLang="en-US" sz="1800" b="1" kern="1200" dirty="0">
                <a:solidFill>
                  <a:srgbClr val="000000"/>
                </a:solidFill>
                <a:latin typeface="Arial" panose="020B0604020202020204" pitchFamily="34" charset="0"/>
                <a:ea typeface="+mn-ea"/>
                <a:cs typeface="+mn-cs"/>
              </a:rPr>
              <a:t>Net Cash Flow		5 </a:t>
            </a:r>
          </a:p>
        </p:txBody>
      </p:sp>
      <p:sp>
        <p:nvSpPr>
          <p:cNvPr id="56324" name="Line 4">
            <a:extLst>
              <a:ext uri="{FF2B5EF4-FFF2-40B4-BE49-F238E27FC236}">
                <a16:creationId xmlns:a16="http://schemas.microsoft.com/office/drawing/2014/main" id="{A8DF87B7-E35F-435A-9962-5ED3C3D6B51C}"/>
              </a:ext>
            </a:extLst>
          </p:cNvPr>
          <p:cNvSpPr>
            <a:spLocks noChangeShapeType="1"/>
          </p:cNvSpPr>
          <p:nvPr/>
        </p:nvSpPr>
        <p:spPr bwMode="auto">
          <a:xfrm>
            <a:off x="9144000" y="6019800"/>
            <a:ext cx="338138" cy="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buClrTx/>
            </a:pPr>
            <a:endParaRPr lang="en-US" sz="2400" kern="1200">
              <a:latin typeface="Times New Roman" panose="02020603050405020304" pitchFamily="18" charset="0"/>
              <a:ea typeface="+mn-ea"/>
              <a:cs typeface="+mn-cs"/>
            </a:endParaRPr>
          </a:p>
        </p:txBody>
      </p:sp>
    </p:spTree>
  </p:cSld>
  <p:clrMapOvr>
    <a:masterClrMapping/>
  </p:clrMapOvr>
  <p:transition spd="med">
    <p:fade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2">
            <a:extLst>
              <a:ext uri="{FF2B5EF4-FFF2-40B4-BE49-F238E27FC236}">
                <a16:creationId xmlns:a16="http://schemas.microsoft.com/office/drawing/2014/main" id="{44DB873B-F6FD-4481-8E45-3D7F26F5510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-320511" y="1421090"/>
            <a:ext cx="10363200" cy="1143000"/>
          </a:xfrm>
        </p:spPr>
        <p:txBody>
          <a:bodyPr/>
          <a:lstStyle/>
          <a:p>
            <a:pPr eaLnBrk="1" hangingPunct="1"/>
            <a:r>
              <a:rPr lang="en-US" altLang="en-US" dirty="0"/>
              <a:t>Notes to the Financial Statements</a:t>
            </a:r>
          </a:p>
        </p:txBody>
      </p:sp>
      <p:sp>
        <p:nvSpPr>
          <p:cNvPr id="60419" name="Rectangle 3">
            <a:extLst>
              <a:ext uri="{FF2B5EF4-FFF2-40B4-BE49-F238E27FC236}">
                <a16:creationId xmlns:a16="http://schemas.microsoft.com/office/drawing/2014/main" id="{D0B9D5F1-FFCA-4811-8060-261597DC133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974890" y="2752626"/>
            <a:ext cx="7478713" cy="2324100"/>
          </a:xfrm>
        </p:spPr>
        <p:txBody>
          <a:bodyPr/>
          <a:lstStyle/>
          <a:p>
            <a:pPr eaLnBrk="1" hangingPunct="1"/>
            <a:r>
              <a:rPr lang="en-US" altLang="en-US" dirty="0"/>
              <a:t>Notes are used to convey information required by GAAP or to provide further explanation.</a:t>
            </a:r>
          </a:p>
        </p:txBody>
      </p:sp>
    </p:spTree>
  </p:cSld>
  <p:clrMapOvr>
    <a:masterClrMapping/>
  </p:clrMapOvr>
  <p:transition spd="med">
    <p:fade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Rectangle 2">
            <a:extLst>
              <a:ext uri="{FF2B5EF4-FFF2-40B4-BE49-F238E27FC236}">
                <a16:creationId xmlns:a16="http://schemas.microsoft.com/office/drawing/2014/main" id="{E2847439-162D-4D75-9C9E-748CB519316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380241" y="1327608"/>
            <a:ext cx="7772400" cy="1143000"/>
          </a:xfrm>
        </p:spPr>
        <p:txBody>
          <a:bodyPr vert="horz" wrap="square" lIns="90488" tIns="44450" rIns="90488" bIns="44450" numCol="1" anchor="ctr" anchorCtr="0" compatLnSpc="1">
            <a:prstTxWarp prst="textNoShape">
              <a:avLst/>
            </a:prstTxWarp>
          </a:bodyPr>
          <a:lstStyle/>
          <a:p>
            <a:pPr eaLnBrk="1" hangingPunct="1">
              <a:lnSpc>
                <a:spcPct val="85000"/>
              </a:lnSpc>
            </a:pPr>
            <a:r>
              <a:rPr lang="en-US" altLang="en-US" sz="4000" b="1" dirty="0"/>
              <a:t>Notes to the Financial Statements</a:t>
            </a:r>
          </a:p>
        </p:txBody>
      </p:sp>
      <p:sp>
        <p:nvSpPr>
          <p:cNvPr id="62467" name="Rectangle 3">
            <a:extLst>
              <a:ext uri="{FF2B5EF4-FFF2-40B4-BE49-F238E27FC236}">
                <a16:creationId xmlns:a16="http://schemas.microsoft.com/office/drawing/2014/main" id="{E77F3735-E221-4F5B-96C9-007B5F024C9E}"/>
              </a:ext>
            </a:extLst>
          </p:cNvPr>
          <p:cNvSpPr>
            <a:spLocks noGrp="1" noChangeArrowheads="1"/>
          </p:cNvSpPr>
          <p:nvPr>
            <p:ph type="body" idx="4294967295"/>
          </p:nvPr>
        </p:nvSpPr>
        <p:spPr>
          <a:xfrm>
            <a:off x="733981" y="2253793"/>
            <a:ext cx="8305800" cy="4267200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FontTx/>
              <a:buNone/>
            </a:pPr>
            <a:r>
              <a:rPr lang="en-US" altLang="en-US" sz="2800" b="1" u="sng" dirty="0"/>
              <a:t>Four general types of notes</a:t>
            </a:r>
            <a:r>
              <a:rPr lang="en-US" altLang="en-US" sz="2800" dirty="0"/>
              <a:t>:</a:t>
            </a:r>
          </a:p>
          <a:p>
            <a:pPr eaLnBrk="1" hangingPunct="1">
              <a:lnSpc>
                <a:spcPct val="90000"/>
              </a:lnSpc>
              <a:buFont typeface="Wingdings" panose="05000000000000000000" pitchFamily="2" charset="2"/>
              <a:buChar char=""/>
            </a:pPr>
            <a:r>
              <a:rPr lang="en-US" altLang="en-US" sz="2800" dirty="0"/>
              <a:t>Summary of significant accounting policies: assumptions and estimates.</a:t>
            </a:r>
          </a:p>
          <a:p>
            <a:pPr eaLnBrk="1" hangingPunct="1">
              <a:lnSpc>
                <a:spcPct val="90000"/>
              </a:lnSpc>
              <a:buFont typeface="Wingdings" panose="05000000000000000000" pitchFamily="2" charset="2"/>
              <a:buChar char=""/>
            </a:pPr>
            <a:r>
              <a:rPr lang="en-US" altLang="en-US" sz="2800" dirty="0"/>
              <a:t>Additional information about the summary totals.</a:t>
            </a:r>
          </a:p>
          <a:p>
            <a:pPr eaLnBrk="1" hangingPunct="1">
              <a:lnSpc>
                <a:spcPct val="90000"/>
              </a:lnSpc>
              <a:buFont typeface="Wingdings" panose="05000000000000000000" pitchFamily="2" charset="2"/>
              <a:buChar char=""/>
            </a:pPr>
            <a:r>
              <a:rPr lang="en-US" altLang="en-US" sz="2800" dirty="0"/>
              <a:t>Disclosure of important information that is not recognized in the financial statements.</a:t>
            </a:r>
          </a:p>
          <a:p>
            <a:pPr eaLnBrk="1" hangingPunct="1">
              <a:lnSpc>
                <a:spcPct val="90000"/>
              </a:lnSpc>
              <a:buFont typeface="Wingdings" panose="05000000000000000000" pitchFamily="2" charset="2"/>
              <a:buChar char=""/>
            </a:pPr>
            <a:r>
              <a:rPr lang="en-US" altLang="en-US" sz="2800" dirty="0"/>
              <a:t>Supplementary information required by the FASB or the SEC.</a:t>
            </a:r>
          </a:p>
        </p:txBody>
      </p:sp>
    </p:spTree>
  </p:cSld>
  <p:clrMapOvr>
    <a:masterClrMapping/>
  </p:clrMapOvr>
  <p:transition spd="med">
    <p:fade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Rectangle 2">
            <a:extLst>
              <a:ext uri="{FF2B5EF4-FFF2-40B4-BE49-F238E27FC236}">
                <a16:creationId xmlns:a16="http://schemas.microsoft.com/office/drawing/2014/main" id="{515BD98C-B672-4E24-9E24-B127427D5F5E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09800" y="6248400"/>
            <a:ext cx="1905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ClrTx/>
              <a:buNone/>
            </a:pPr>
            <a:endParaRPr lang="en-US" altLang="en-US" sz="2400" kern="1200">
              <a:solidFill>
                <a:srgbClr val="000000"/>
              </a:solidFill>
              <a:ea typeface="+mn-ea"/>
              <a:cs typeface="+mn-cs"/>
            </a:endParaRPr>
          </a:p>
        </p:txBody>
      </p:sp>
      <p:sp>
        <p:nvSpPr>
          <p:cNvPr id="64515" name="Rectangle 3">
            <a:extLst>
              <a:ext uri="{FF2B5EF4-FFF2-40B4-BE49-F238E27FC236}">
                <a16:creationId xmlns:a16="http://schemas.microsoft.com/office/drawing/2014/main" id="{86D66EAE-4495-4630-AE9E-644CB4A4F5C9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1238840" y="2720975"/>
            <a:ext cx="6932613" cy="3984625"/>
          </a:xfrm>
          <a:noFill/>
        </p:spPr>
        <p:txBody>
          <a:bodyPr vert="horz" wrap="square" lIns="90488" tIns="44450" rIns="90488" bIns="44450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lnSpc>
                <a:spcPct val="120000"/>
              </a:lnSpc>
            </a:pPr>
            <a:r>
              <a:rPr lang="en-US" altLang="en-US" dirty="0"/>
              <a:t>Separate Entity Concept</a:t>
            </a:r>
          </a:p>
          <a:p>
            <a:pPr eaLnBrk="1" hangingPunct="1">
              <a:lnSpc>
                <a:spcPct val="120000"/>
              </a:lnSpc>
            </a:pPr>
            <a:r>
              <a:rPr lang="en-US" altLang="en-US" dirty="0"/>
              <a:t>Arm’s-Length Transactions</a:t>
            </a:r>
          </a:p>
          <a:p>
            <a:pPr eaLnBrk="1" hangingPunct="1">
              <a:lnSpc>
                <a:spcPct val="120000"/>
              </a:lnSpc>
            </a:pPr>
            <a:r>
              <a:rPr lang="en-US" altLang="en-US" dirty="0"/>
              <a:t>Cost Principle</a:t>
            </a:r>
          </a:p>
          <a:p>
            <a:pPr eaLnBrk="1" hangingPunct="1">
              <a:lnSpc>
                <a:spcPct val="120000"/>
              </a:lnSpc>
            </a:pPr>
            <a:r>
              <a:rPr lang="en-US" altLang="en-US" dirty="0"/>
              <a:t>Monetary Measurement Concept</a:t>
            </a:r>
          </a:p>
          <a:p>
            <a:pPr eaLnBrk="1" hangingPunct="1">
              <a:lnSpc>
                <a:spcPct val="120000"/>
              </a:lnSpc>
            </a:pPr>
            <a:r>
              <a:rPr lang="en-US" altLang="en-US" dirty="0"/>
              <a:t>Going Concern Assumption</a:t>
            </a:r>
          </a:p>
        </p:txBody>
      </p:sp>
      <p:sp>
        <p:nvSpPr>
          <p:cNvPr id="64516" name="Rectangle 4">
            <a:extLst>
              <a:ext uri="{FF2B5EF4-FFF2-40B4-BE49-F238E27FC236}">
                <a16:creationId xmlns:a16="http://schemas.microsoft.com/office/drawing/2014/main" id="{AF3264E4-5C6C-4277-B207-5EB9F4AD5AB7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549924" y="1491006"/>
            <a:ext cx="7772400" cy="1143000"/>
          </a:xfrm>
        </p:spPr>
        <p:txBody>
          <a:bodyPr vert="horz" wrap="square" lIns="90488" tIns="44450" rIns="90488" bIns="44450" numCol="1" anchor="ctr" anchorCtr="0" compatLnSpc="1">
            <a:prstTxWarp prst="textNoShape">
              <a:avLst/>
            </a:prstTxWarp>
          </a:bodyPr>
          <a:lstStyle/>
          <a:p>
            <a:pPr eaLnBrk="1" hangingPunct="1">
              <a:lnSpc>
                <a:spcPct val="85000"/>
              </a:lnSpc>
            </a:pPr>
            <a:r>
              <a:rPr lang="en-US" altLang="en-US" dirty="0">
                <a:solidFill>
                  <a:schemeClr val="tx1"/>
                </a:solidFill>
              </a:rPr>
              <a:t>What Are The Fundamental Concepts and Assumptions?</a:t>
            </a:r>
          </a:p>
        </p:txBody>
      </p:sp>
    </p:spTree>
  </p:cSld>
  <p:clrMapOvr>
    <a:masterClrMapping/>
  </p:clrMapOvr>
  <p:transition spd="med">
    <p:fade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2">
            <a:extLst>
              <a:ext uri="{FF2B5EF4-FFF2-40B4-BE49-F238E27FC236}">
                <a16:creationId xmlns:a16="http://schemas.microsoft.com/office/drawing/2014/main" id="{0D91A970-7E6B-4DC7-B8DF-D6F5C9F66BD7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48200" y="6248400"/>
            <a:ext cx="28956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ClrTx/>
              <a:buNone/>
            </a:pPr>
            <a:endParaRPr lang="en-US" altLang="en-US" sz="2400" kern="1200">
              <a:solidFill>
                <a:srgbClr val="000000"/>
              </a:solidFill>
              <a:ea typeface="+mn-ea"/>
              <a:cs typeface="+mn-cs"/>
            </a:endParaRPr>
          </a:p>
        </p:txBody>
      </p:sp>
      <p:sp>
        <p:nvSpPr>
          <p:cNvPr id="66563" name="Rectangle 3">
            <a:extLst>
              <a:ext uri="{FF2B5EF4-FFF2-40B4-BE49-F238E27FC236}">
                <a16:creationId xmlns:a16="http://schemas.microsoft.com/office/drawing/2014/main" id="{76EED6C7-6665-4113-8355-B27605344ABE}"/>
              </a:ext>
            </a:extLst>
          </p:cNvPr>
          <p:cNvSpPr>
            <a:spLocks noChangeArrowheads="1"/>
          </p:cNvSpPr>
          <p:nvPr/>
        </p:nvSpPr>
        <p:spPr bwMode="auto">
          <a:xfrm>
            <a:off x="458787" y="2326850"/>
            <a:ext cx="8378825" cy="2674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  <a:buClrTx/>
              <a:buNone/>
            </a:pPr>
            <a:r>
              <a:rPr lang="en-US" altLang="en-US" sz="2800" b="1" u="sng" kern="1200" dirty="0">
                <a:solidFill>
                  <a:srgbClr val="000000"/>
                </a:solidFill>
                <a:latin typeface="Arial" panose="020B0604020202020204" pitchFamily="34" charset="0"/>
                <a:ea typeface="+mn-ea"/>
                <a:cs typeface="+mn-cs"/>
              </a:rPr>
              <a:t>Entity</a:t>
            </a:r>
            <a:r>
              <a:rPr lang="en-US" altLang="en-US" sz="2800" kern="1200" dirty="0">
                <a:solidFill>
                  <a:srgbClr val="000000"/>
                </a:solidFill>
                <a:latin typeface="Arial" panose="020B0604020202020204" pitchFamily="34" charset="0"/>
                <a:ea typeface="+mn-ea"/>
                <a:cs typeface="+mn-cs"/>
              </a:rPr>
              <a:t> </a:t>
            </a:r>
            <a:r>
              <a:rPr lang="en-US" altLang="en-US" sz="2800" kern="1200" dirty="0">
                <a:solidFill>
                  <a:srgbClr val="000000"/>
                </a:solidFill>
                <a:ea typeface="+mn-ea"/>
                <a:cs typeface="+mn-cs"/>
              </a:rPr>
              <a:t>─ </a:t>
            </a:r>
            <a:r>
              <a:rPr lang="en-US" altLang="en-US" sz="2800" kern="1200" dirty="0">
                <a:solidFill>
                  <a:srgbClr val="000000"/>
                </a:solidFill>
                <a:latin typeface="Arial" panose="020B0604020202020204" pitchFamily="34" charset="0"/>
                <a:ea typeface="+mn-ea"/>
                <a:cs typeface="+mn-cs"/>
              </a:rPr>
              <a:t>The organizational unit for which accounting records are maintained.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  <a:buClrTx/>
              <a:buNone/>
            </a:pPr>
            <a:endParaRPr lang="en-US" altLang="en-US" sz="2800" b="1" u="sng" kern="1200" dirty="0">
              <a:solidFill>
                <a:srgbClr val="000000"/>
              </a:solidFill>
              <a:latin typeface="Arial" panose="020B0604020202020204" pitchFamily="34" charset="0"/>
              <a:ea typeface="+mn-ea"/>
              <a:cs typeface="+mn-cs"/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  <a:buClrTx/>
              <a:buNone/>
            </a:pPr>
            <a:r>
              <a:rPr lang="en-US" altLang="en-US" sz="2800" b="1" u="sng" kern="1200" dirty="0">
                <a:solidFill>
                  <a:srgbClr val="000000"/>
                </a:solidFill>
                <a:latin typeface="Arial" panose="020B0604020202020204" pitchFamily="34" charset="0"/>
                <a:ea typeface="+mn-ea"/>
                <a:cs typeface="+mn-cs"/>
              </a:rPr>
              <a:t>Separate entity concept</a:t>
            </a:r>
            <a:r>
              <a:rPr lang="en-US" altLang="en-US" sz="2800" b="1" kern="1200" dirty="0">
                <a:solidFill>
                  <a:srgbClr val="000000"/>
                </a:solidFill>
                <a:latin typeface="Arial" panose="020B0604020202020204" pitchFamily="34" charset="0"/>
                <a:ea typeface="+mn-ea"/>
                <a:cs typeface="+mn-cs"/>
              </a:rPr>
              <a:t> </a:t>
            </a:r>
            <a:r>
              <a:rPr lang="en-US" altLang="en-US" sz="2800" kern="1200" dirty="0">
                <a:solidFill>
                  <a:srgbClr val="000000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─ </a:t>
            </a:r>
            <a:r>
              <a:rPr lang="en-US" altLang="en-US" sz="2800" kern="1200" dirty="0">
                <a:solidFill>
                  <a:srgbClr val="000000"/>
                </a:solidFill>
                <a:latin typeface="Arial" panose="020B0604020202020204" pitchFamily="34" charset="0"/>
                <a:ea typeface="+mn-ea"/>
                <a:cs typeface="+mn-cs"/>
              </a:rPr>
              <a:t>The activities of an entity are to be separate from those of its individual owners.</a:t>
            </a:r>
          </a:p>
        </p:txBody>
      </p:sp>
      <p:sp>
        <p:nvSpPr>
          <p:cNvPr id="66564" name="Rectangle 4">
            <a:extLst>
              <a:ext uri="{FF2B5EF4-FFF2-40B4-BE49-F238E27FC236}">
                <a16:creationId xmlns:a16="http://schemas.microsoft.com/office/drawing/2014/main" id="{B6261D6E-8F82-4CCD-BB74-E30833D66FF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3286124" y="4899942"/>
            <a:ext cx="2724150" cy="1344613"/>
          </a:xfrm>
          <a:noFill/>
        </p:spPr>
        <p:txBody>
          <a:bodyPr vert="horz" wrap="square" lIns="90488" tIns="44450" rIns="90488" bIns="44450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lnSpc>
                <a:spcPct val="90000"/>
              </a:lnSpc>
            </a:pPr>
            <a:r>
              <a:rPr lang="en-US" altLang="en-US" dirty="0"/>
              <a:t>Proprietorship</a:t>
            </a:r>
          </a:p>
          <a:p>
            <a:pPr eaLnBrk="1" hangingPunct="1">
              <a:lnSpc>
                <a:spcPct val="90000"/>
              </a:lnSpc>
            </a:pPr>
            <a:r>
              <a:rPr lang="en-US" altLang="en-US" dirty="0"/>
              <a:t>Partnership</a:t>
            </a:r>
          </a:p>
          <a:p>
            <a:pPr eaLnBrk="1" hangingPunct="1">
              <a:lnSpc>
                <a:spcPct val="90000"/>
              </a:lnSpc>
            </a:pPr>
            <a:r>
              <a:rPr lang="en-US" altLang="en-US" dirty="0"/>
              <a:t>Corporation</a:t>
            </a:r>
          </a:p>
        </p:txBody>
      </p:sp>
      <p:sp>
        <p:nvSpPr>
          <p:cNvPr id="66565" name="Rectangle 5">
            <a:extLst>
              <a:ext uri="{FF2B5EF4-FFF2-40B4-BE49-F238E27FC236}">
                <a16:creationId xmlns:a16="http://schemas.microsoft.com/office/drawing/2014/main" id="{BA1C2493-3A6D-4508-8DA5-2372CF0AF862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908050" y="1183850"/>
            <a:ext cx="7480300" cy="1143000"/>
          </a:xfrm>
        </p:spPr>
        <p:txBody>
          <a:bodyPr vert="horz" wrap="square" lIns="90488" tIns="44450" rIns="90488" bIns="44450" numCol="1" anchor="ctr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altLang="en-US" dirty="0">
                <a:solidFill>
                  <a:schemeClr val="tx1"/>
                </a:solidFill>
              </a:rPr>
              <a:t>Separate Entity Concept</a:t>
            </a:r>
          </a:p>
        </p:txBody>
      </p:sp>
    </p:spTree>
  </p:cSld>
  <p:clrMapOvr>
    <a:masterClrMapping/>
  </p:clrMapOvr>
  <p:transition spd="med">
    <p:fade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Rectangle 2">
            <a:extLst>
              <a:ext uri="{FF2B5EF4-FFF2-40B4-BE49-F238E27FC236}">
                <a16:creationId xmlns:a16="http://schemas.microsoft.com/office/drawing/2014/main" id="{538029CC-DB18-4C8F-8E79-59497DF08535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09800" y="6248400"/>
            <a:ext cx="1905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ClrTx/>
              <a:buNone/>
            </a:pPr>
            <a:endParaRPr lang="en-US" altLang="en-US" sz="2400" kern="1200">
              <a:solidFill>
                <a:srgbClr val="000000"/>
              </a:solidFill>
              <a:ea typeface="+mn-ea"/>
              <a:cs typeface="+mn-cs"/>
            </a:endParaRPr>
          </a:p>
        </p:txBody>
      </p:sp>
      <p:sp>
        <p:nvSpPr>
          <p:cNvPr id="68611" name="Rectangle 3">
            <a:extLst>
              <a:ext uri="{FF2B5EF4-FFF2-40B4-BE49-F238E27FC236}">
                <a16:creationId xmlns:a16="http://schemas.microsoft.com/office/drawing/2014/main" id="{D17BB648-CEF4-4FED-81EC-B40BB18554B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209800" y="1371600"/>
            <a:ext cx="7772400" cy="1143000"/>
          </a:xfrm>
        </p:spPr>
        <p:txBody>
          <a:bodyPr vert="horz" wrap="square" lIns="90488" tIns="44450" rIns="90488" bIns="44450" numCol="1" anchor="ctr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altLang="en-US" sz="4000" b="1" dirty="0">
                <a:solidFill>
                  <a:schemeClr val="tx1"/>
                </a:solidFill>
              </a:rPr>
              <a:t>The Cost Principle</a:t>
            </a:r>
          </a:p>
        </p:txBody>
      </p:sp>
      <p:sp>
        <p:nvSpPr>
          <p:cNvPr id="68612" name="Rectangle 4">
            <a:extLst>
              <a:ext uri="{FF2B5EF4-FFF2-40B4-BE49-F238E27FC236}">
                <a16:creationId xmlns:a16="http://schemas.microsoft.com/office/drawing/2014/main" id="{19CBBCE5-8F99-4E1C-9C2B-DD8EDB0C8E0D}"/>
              </a:ext>
            </a:extLst>
          </p:cNvPr>
          <p:cNvSpPr>
            <a:spLocks noGrp="1" noChangeArrowheads="1"/>
          </p:cNvSpPr>
          <p:nvPr>
            <p:ph type="body" sz="half" idx="1"/>
          </p:nvPr>
        </p:nvSpPr>
        <p:spPr>
          <a:xfrm>
            <a:off x="2057400" y="2438400"/>
            <a:ext cx="8153400" cy="4114800"/>
          </a:xfrm>
          <a:noFill/>
        </p:spPr>
        <p:txBody>
          <a:bodyPr vert="horz" wrap="square" lIns="90488" tIns="44450" rIns="90488" bIns="4445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altLang="en-US" sz="2800" dirty="0">
                <a:solidFill>
                  <a:schemeClr val="tx2"/>
                </a:solidFill>
              </a:rPr>
              <a:t>All</a:t>
            </a:r>
            <a:r>
              <a:rPr lang="en-US" altLang="en-US" sz="2800" dirty="0"/>
              <a:t> transactions are recorded at </a:t>
            </a:r>
            <a:r>
              <a:rPr lang="en-US" altLang="en-US" sz="2800" dirty="0">
                <a:solidFill>
                  <a:schemeClr val="tx2"/>
                </a:solidFill>
              </a:rPr>
              <a:t>historical cost</a:t>
            </a:r>
            <a:r>
              <a:rPr lang="en-US" altLang="en-US" sz="2800" dirty="0"/>
              <a:t>.</a:t>
            </a:r>
          </a:p>
          <a:p>
            <a:pPr eaLnBrk="1" hangingPunct="1"/>
            <a:r>
              <a:rPr lang="en-US" altLang="en-US" sz="2800" dirty="0"/>
              <a:t>Historical cost is assumed to represent the </a:t>
            </a:r>
            <a:r>
              <a:rPr lang="en-US" altLang="en-US" sz="2800" dirty="0">
                <a:solidFill>
                  <a:schemeClr val="tx2"/>
                </a:solidFill>
              </a:rPr>
              <a:t>fair market value </a:t>
            </a:r>
            <a:r>
              <a:rPr lang="en-US" altLang="en-US" sz="2800" dirty="0"/>
              <a:t>of the item </a:t>
            </a:r>
            <a:r>
              <a:rPr lang="en-US" altLang="en-US" sz="2800" dirty="0">
                <a:solidFill>
                  <a:schemeClr val="tx2"/>
                </a:solidFill>
              </a:rPr>
              <a:t>at the date of the transaction </a:t>
            </a:r>
            <a:r>
              <a:rPr lang="en-US" altLang="en-US" sz="2800" dirty="0"/>
              <a:t>because it </a:t>
            </a:r>
            <a:r>
              <a:rPr lang="en-US" altLang="en-US" sz="2800" dirty="0">
                <a:solidFill>
                  <a:schemeClr val="tx2"/>
                </a:solidFill>
              </a:rPr>
              <a:t>reflects the actual use of resources </a:t>
            </a:r>
            <a:r>
              <a:rPr lang="en-US" altLang="en-US" sz="2800" dirty="0"/>
              <a:t>by independent parties.</a:t>
            </a:r>
          </a:p>
        </p:txBody>
      </p:sp>
    </p:spTree>
  </p:cSld>
  <p:clrMapOvr>
    <a:masterClrMapping/>
  </p:clrMapOvr>
  <p:transition spd="med">
    <p:fade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Rectangle 2">
            <a:extLst>
              <a:ext uri="{FF2B5EF4-FFF2-40B4-BE49-F238E27FC236}">
                <a16:creationId xmlns:a16="http://schemas.microsoft.com/office/drawing/2014/main" id="{130D0A1C-909E-4EEE-ABF8-FA6DCCE8C8F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021237" y="1592116"/>
            <a:ext cx="8229600" cy="860425"/>
          </a:xfrm>
        </p:spPr>
        <p:txBody>
          <a:bodyPr vert="horz" wrap="square" lIns="90488" tIns="44450" rIns="90488" bIns="44450" numCol="1" anchor="ctr" anchorCtr="0" compatLnSpc="1">
            <a:prstTxWarp prst="textNoShape">
              <a:avLst/>
            </a:prstTxWarp>
          </a:bodyPr>
          <a:lstStyle/>
          <a:p>
            <a:pPr eaLnBrk="1" hangingPunct="1">
              <a:lnSpc>
                <a:spcPct val="85000"/>
              </a:lnSpc>
            </a:pPr>
            <a:r>
              <a:rPr lang="en-US" altLang="en-US" sz="4000" b="1" dirty="0">
                <a:solidFill>
                  <a:schemeClr val="tx1"/>
                </a:solidFill>
              </a:rPr>
              <a:t>The Monetary Measurement Concept</a:t>
            </a:r>
          </a:p>
        </p:txBody>
      </p:sp>
      <p:sp>
        <p:nvSpPr>
          <p:cNvPr id="70659" name="Rectangle 3">
            <a:extLst>
              <a:ext uri="{FF2B5EF4-FFF2-40B4-BE49-F238E27FC236}">
                <a16:creationId xmlns:a16="http://schemas.microsoft.com/office/drawing/2014/main" id="{E4D22112-9498-4680-BE3B-BE797AE8D089}"/>
              </a:ext>
            </a:extLst>
          </p:cNvPr>
          <p:cNvSpPr>
            <a:spLocks noGrp="1" noChangeArrowheads="1"/>
          </p:cNvSpPr>
          <p:nvPr>
            <p:ph type="body" sz="half" idx="1"/>
          </p:nvPr>
        </p:nvSpPr>
        <p:spPr>
          <a:xfrm>
            <a:off x="945037" y="2549951"/>
            <a:ext cx="8305800" cy="4114800"/>
          </a:xfrm>
          <a:noFill/>
        </p:spPr>
        <p:txBody>
          <a:bodyPr vert="horz" wrap="square" lIns="90488" tIns="44450" rIns="90488" bIns="44450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lnSpc>
                <a:spcPct val="90000"/>
              </a:lnSpc>
            </a:pPr>
            <a:r>
              <a:rPr lang="en-US" altLang="en-US" sz="2800" dirty="0"/>
              <a:t>Accountants measure only those economic activities that can be measured in monetary terms.</a:t>
            </a:r>
          </a:p>
          <a:p>
            <a:pPr eaLnBrk="1" hangingPunct="1">
              <a:lnSpc>
                <a:spcPct val="90000"/>
              </a:lnSpc>
            </a:pPr>
            <a:r>
              <a:rPr lang="en-US" altLang="en-US" sz="2800" dirty="0"/>
              <a:t>Listed values may not be the same as actual market values:</a:t>
            </a:r>
          </a:p>
          <a:p>
            <a:pPr lvl="1" eaLnBrk="1" hangingPunct="1">
              <a:lnSpc>
                <a:spcPct val="90000"/>
              </a:lnSpc>
              <a:buSzPct val="90000"/>
            </a:pPr>
            <a:r>
              <a:rPr lang="en-US" altLang="en-US" sz="2000" dirty="0"/>
              <a:t>Inflation</a:t>
            </a:r>
          </a:p>
          <a:p>
            <a:pPr lvl="1" eaLnBrk="1" hangingPunct="1">
              <a:lnSpc>
                <a:spcPct val="90000"/>
              </a:lnSpc>
              <a:buSzPct val="90000"/>
            </a:pPr>
            <a:r>
              <a:rPr lang="en-US" altLang="en-US" sz="2000" dirty="0"/>
              <a:t>Measurement issues</a:t>
            </a:r>
          </a:p>
        </p:txBody>
      </p:sp>
    </p:spTree>
  </p:cSld>
  <p:clrMapOvr>
    <a:masterClrMapping/>
  </p:clrMapOvr>
  <p:transition spd="med">
    <p:fade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Rectangle 2">
            <a:extLst>
              <a:ext uri="{FF2B5EF4-FFF2-40B4-BE49-F238E27FC236}">
                <a16:creationId xmlns:a16="http://schemas.microsoft.com/office/drawing/2014/main" id="{340FD3B6-636B-40A7-9E52-F27D685DEF97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152034" y="1326823"/>
            <a:ext cx="8534400" cy="1143000"/>
          </a:xfrm>
        </p:spPr>
        <p:txBody>
          <a:bodyPr vert="horz" wrap="square" lIns="90488" tIns="44450" rIns="90488" bIns="44450" numCol="1" anchor="ctr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altLang="en-US" dirty="0">
                <a:solidFill>
                  <a:schemeClr val="tx1"/>
                </a:solidFill>
              </a:rPr>
              <a:t>The Going Concern Assumption</a:t>
            </a:r>
          </a:p>
        </p:txBody>
      </p:sp>
      <p:sp>
        <p:nvSpPr>
          <p:cNvPr id="72707" name="Rectangle 3">
            <a:extLst>
              <a:ext uri="{FF2B5EF4-FFF2-40B4-BE49-F238E27FC236}">
                <a16:creationId xmlns:a16="http://schemas.microsoft.com/office/drawing/2014/main" id="{7C001062-2EDA-442D-B269-2B24A58DA11F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2209800" y="2709864"/>
            <a:ext cx="7772400" cy="1176337"/>
          </a:xfrm>
        </p:spPr>
        <p:txBody>
          <a:bodyPr/>
          <a:lstStyle/>
          <a:p>
            <a:pPr eaLnBrk="1" hangingPunct="1"/>
            <a:r>
              <a:rPr lang="en-US" altLang="en-US" dirty="0"/>
              <a:t>An entity will have a continuing existence for the foreseeable future.</a:t>
            </a:r>
          </a:p>
        </p:txBody>
      </p:sp>
    </p:spTree>
  </p:cSld>
  <p:clrMapOvr>
    <a:masterClrMapping/>
  </p:clrMapOvr>
  <p:transition spd="med">
    <p:fade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Rectangle 2">
            <a:extLst>
              <a:ext uri="{FF2B5EF4-FFF2-40B4-BE49-F238E27FC236}">
                <a16:creationId xmlns:a16="http://schemas.microsoft.com/office/drawing/2014/main" id="{294AF1C1-0E4D-4974-945B-B8CF049F62A9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078583" y="1280474"/>
            <a:ext cx="7772400" cy="1143000"/>
          </a:xfrm>
        </p:spPr>
        <p:txBody>
          <a:bodyPr vert="horz" wrap="square" lIns="90488" tIns="44450" rIns="90488" bIns="44450" numCol="1" anchor="ctr" anchorCtr="0" compatLnSpc="1">
            <a:prstTxWarp prst="textNoShape">
              <a:avLst/>
            </a:prstTxWarp>
          </a:bodyPr>
          <a:lstStyle/>
          <a:p>
            <a:pPr eaLnBrk="1" hangingPunct="1">
              <a:lnSpc>
                <a:spcPct val="85000"/>
              </a:lnSpc>
            </a:pPr>
            <a:r>
              <a:rPr lang="en-US" altLang="en-US" dirty="0"/>
              <a:t>Why Use Accrual Accounting?</a:t>
            </a:r>
          </a:p>
        </p:txBody>
      </p:sp>
      <p:sp>
        <p:nvSpPr>
          <p:cNvPr id="74755" name="Rectangle 3">
            <a:extLst>
              <a:ext uri="{FF2B5EF4-FFF2-40B4-BE49-F238E27FC236}">
                <a16:creationId xmlns:a16="http://schemas.microsoft.com/office/drawing/2014/main" id="{AB41C2DE-2FE0-49AA-A2F4-1DC26048E6C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1153998" y="2423474"/>
            <a:ext cx="7772400" cy="4049712"/>
          </a:xfrm>
        </p:spPr>
        <p:txBody>
          <a:bodyPr/>
          <a:lstStyle/>
          <a:p>
            <a:pPr eaLnBrk="1" hangingPunct="1"/>
            <a:r>
              <a:rPr lang="en-US" altLang="en-US" dirty="0"/>
              <a:t>GAAP – Generally Accepted Accounting Principles</a:t>
            </a:r>
          </a:p>
          <a:p>
            <a:pPr eaLnBrk="1" hangingPunct="1"/>
            <a:r>
              <a:rPr lang="en-US" altLang="en-US" dirty="0"/>
              <a:t>Business requires periodic, timely reporting</a:t>
            </a:r>
          </a:p>
          <a:p>
            <a:pPr eaLnBrk="1" hangingPunct="1"/>
            <a:r>
              <a:rPr lang="en-US" altLang="en-US" dirty="0"/>
              <a:t>Accrual-basis accounting better measures a firm’s performance than does cash flow data.</a:t>
            </a:r>
          </a:p>
        </p:txBody>
      </p:sp>
    </p:spTree>
  </p:cSld>
  <p:clrMapOvr>
    <a:masterClrMapping/>
  </p:clrMapOvr>
  <p:transition spd="med">
    <p:fade/>
  </p:transition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Rectangle 2">
            <a:extLst>
              <a:ext uri="{FF2B5EF4-FFF2-40B4-BE49-F238E27FC236}">
                <a16:creationId xmlns:a16="http://schemas.microsoft.com/office/drawing/2014/main" id="{37891A08-ABA5-4EC9-BF29-FEEFDFE8BF2B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41402" y="1466656"/>
            <a:ext cx="10363200" cy="1143000"/>
          </a:xfrm>
        </p:spPr>
        <p:txBody>
          <a:bodyPr vert="horz" wrap="square" lIns="90488" tIns="44450" rIns="90488" bIns="44450" numCol="1" anchor="ctr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altLang="en-US" dirty="0"/>
              <a:t>The Time Period Concept</a:t>
            </a:r>
          </a:p>
        </p:txBody>
      </p:sp>
      <p:sp>
        <p:nvSpPr>
          <p:cNvPr id="78851" name="Rectangle 3">
            <a:extLst>
              <a:ext uri="{FF2B5EF4-FFF2-40B4-BE49-F238E27FC236}">
                <a16:creationId xmlns:a16="http://schemas.microsoft.com/office/drawing/2014/main" id="{864361B6-836D-4EF1-87B2-36752FA54FE8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86000" y="2667001"/>
            <a:ext cx="7924800" cy="181292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90488" tIns="44450" rIns="90488" bIns="44450">
            <a:spAutoFit/>
          </a:bodyPr>
          <a:lstStyle/>
          <a:p>
            <a:pPr eaLnBrk="0" fontAlgn="base" hangingPunct="0">
              <a:spcBef>
                <a:spcPct val="50000"/>
              </a:spcBef>
              <a:spcAft>
                <a:spcPct val="0"/>
              </a:spcAft>
              <a:buClrTx/>
              <a:defRPr/>
            </a:pPr>
            <a:r>
              <a:rPr lang="en-US" sz="2800" kern="1200" dirty="0">
                <a:latin typeface="Times New Roman"/>
                <a:ea typeface="+mn-ea"/>
                <a:cs typeface="+mn-cs"/>
              </a:rPr>
              <a:t>The life of a business is divided into distinct and relatively short time periods so the accounting information can be timely, generally 12 months or less.</a:t>
            </a:r>
          </a:p>
        </p:txBody>
      </p:sp>
    </p:spTree>
  </p:cSld>
  <p:clrMapOvr>
    <a:masterClrMapping/>
  </p:clrMapOvr>
  <p:transition spd="med">
    <p:fade/>
  </p:transition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Rectangle 2">
            <a:extLst>
              <a:ext uri="{FF2B5EF4-FFF2-40B4-BE49-F238E27FC236}">
                <a16:creationId xmlns:a16="http://schemas.microsoft.com/office/drawing/2014/main" id="{6B97C3EE-31C8-4533-9F6A-AEF835C3A30B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09800" y="6248400"/>
            <a:ext cx="1905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ClrTx/>
              <a:buNone/>
            </a:pPr>
            <a:endParaRPr lang="en-US" altLang="en-US" sz="2400" kern="1200">
              <a:solidFill>
                <a:srgbClr val="000000"/>
              </a:solidFill>
              <a:ea typeface="+mn-ea"/>
              <a:cs typeface="+mn-cs"/>
            </a:endParaRPr>
          </a:p>
        </p:txBody>
      </p:sp>
      <p:sp>
        <p:nvSpPr>
          <p:cNvPr id="78851" name="Rectangle 3">
            <a:extLst>
              <a:ext uri="{FF2B5EF4-FFF2-40B4-BE49-F238E27FC236}">
                <a16:creationId xmlns:a16="http://schemas.microsoft.com/office/drawing/2014/main" id="{1821B0A5-48E6-4C76-8840-D4E6FB529C9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502789" y="1219200"/>
            <a:ext cx="7772400" cy="1143000"/>
          </a:xfrm>
        </p:spPr>
        <p:txBody>
          <a:bodyPr vert="horz" wrap="square" lIns="90488" tIns="44450" rIns="90488" bIns="44450" numCol="1" anchor="ctr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altLang="en-US" dirty="0"/>
              <a:t>Define Accrual Accounting</a:t>
            </a:r>
          </a:p>
        </p:txBody>
      </p:sp>
      <p:sp>
        <p:nvSpPr>
          <p:cNvPr id="78852" name="Rectangle 4">
            <a:extLst>
              <a:ext uri="{FF2B5EF4-FFF2-40B4-BE49-F238E27FC236}">
                <a16:creationId xmlns:a16="http://schemas.microsoft.com/office/drawing/2014/main" id="{10DC285A-25D0-433A-9D12-4C315844019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710152" y="2095500"/>
            <a:ext cx="8001000" cy="4419600"/>
          </a:xfrm>
        </p:spPr>
        <p:txBody>
          <a:bodyPr/>
          <a:lstStyle/>
          <a:p>
            <a:pPr eaLnBrk="1" hangingPunct="1"/>
            <a:r>
              <a:rPr lang="en-US" altLang="en-US" dirty="0"/>
              <a:t>A system of accounting in which revenues and expenses are recorded as they are earned and incurred, not necessarily when cash is received </a:t>
            </a:r>
            <a:br>
              <a:rPr lang="en-US" altLang="en-US" dirty="0"/>
            </a:br>
            <a:r>
              <a:rPr lang="en-US" altLang="en-US" dirty="0"/>
              <a:t>or paid.</a:t>
            </a:r>
          </a:p>
          <a:p>
            <a:pPr eaLnBrk="1" hangingPunct="1"/>
            <a:r>
              <a:rPr lang="en-US" altLang="en-US" dirty="0"/>
              <a:t>Provides a more accurate picture of a </a:t>
            </a:r>
            <a:br>
              <a:rPr lang="en-US" altLang="en-US" dirty="0"/>
            </a:br>
            <a:r>
              <a:rPr lang="en-US" altLang="en-US" dirty="0"/>
              <a:t>company’s profitability.</a:t>
            </a:r>
          </a:p>
          <a:p>
            <a:pPr eaLnBrk="1" hangingPunct="1"/>
            <a:r>
              <a:rPr lang="en-US" altLang="en-US" dirty="0"/>
              <a:t>Statement users can make more informed judgments concerning the company’s earnings </a:t>
            </a:r>
            <a:br>
              <a:rPr lang="en-US" altLang="en-US" dirty="0"/>
            </a:br>
            <a:r>
              <a:rPr lang="en-US" altLang="en-US" dirty="0"/>
              <a:t>potential.</a:t>
            </a:r>
          </a:p>
        </p:txBody>
      </p:sp>
    </p:spTree>
  </p:cSld>
  <p:clrMapOvr>
    <a:masterClrMapping/>
  </p:clrMapOvr>
  <p:transition spd="med">
    <p:fade/>
  </p:transition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8" name="Rectangle 2">
            <a:extLst>
              <a:ext uri="{FF2B5EF4-FFF2-40B4-BE49-F238E27FC236}">
                <a16:creationId xmlns:a16="http://schemas.microsoft.com/office/drawing/2014/main" id="{5A6B691D-FEEF-4946-B42E-94301018942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191705" y="1333501"/>
            <a:ext cx="7772400" cy="1143000"/>
          </a:xfrm>
        </p:spPr>
        <p:txBody>
          <a:bodyPr vert="horz" wrap="square" lIns="90488" tIns="44450" rIns="90488" bIns="44450" numCol="1" anchor="ctr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altLang="en-US" dirty="0"/>
              <a:t>Revenue Recognition</a:t>
            </a:r>
          </a:p>
        </p:txBody>
      </p:sp>
      <p:sp>
        <p:nvSpPr>
          <p:cNvPr id="82947" name="Rectangle 3">
            <a:extLst>
              <a:ext uri="{FF2B5EF4-FFF2-40B4-BE49-F238E27FC236}">
                <a16:creationId xmlns:a16="http://schemas.microsoft.com/office/drawing/2014/main" id="{7BFE6603-6454-4187-AACA-160C8EBD86A3}"/>
              </a:ext>
            </a:extLst>
          </p:cNvPr>
          <p:cNvSpPr>
            <a:spLocks noChangeArrowheads="1"/>
          </p:cNvSpPr>
          <p:nvPr/>
        </p:nvSpPr>
        <p:spPr bwMode="auto">
          <a:xfrm>
            <a:off x="672446" y="2206626"/>
            <a:ext cx="8077200" cy="5207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90488" tIns="44450" rIns="90488" bIns="44450">
            <a:spAutoFit/>
          </a:bodyPr>
          <a:lstStyle/>
          <a:p>
            <a:pPr eaLnBrk="0" fontAlgn="base" hangingPunct="0">
              <a:spcBef>
                <a:spcPct val="50000"/>
              </a:spcBef>
              <a:spcAft>
                <a:spcPct val="0"/>
              </a:spcAft>
              <a:buClrTx/>
              <a:defRPr/>
            </a:pPr>
            <a:r>
              <a:rPr lang="en-US" sz="2800" kern="1200" dirty="0">
                <a:latin typeface="Times New Roman"/>
                <a:ea typeface="+mn-ea"/>
                <a:cs typeface="+mn-cs"/>
              </a:rPr>
              <a:t>Revenues are recorded when two main criteria are met: </a:t>
            </a:r>
          </a:p>
        </p:txBody>
      </p:sp>
      <p:sp>
        <p:nvSpPr>
          <p:cNvPr id="82948" name="Rectangle 4">
            <a:extLst>
              <a:ext uri="{FF2B5EF4-FFF2-40B4-BE49-F238E27FC236}">
                <a16:creationId xmlns:a16="http://schemas.microsoft.com/office/drawing/2014/main" id="{999B6FBF-42BE-46DB-A085-F7F15AE4AFC5}"/>
              </a:ext>
            </a:extLst>
          </p:cNvPr>
          <p:cNvSpPr>
            <a:spLocks noChangeArrowheads="1"/>
          </p:cNvSpPr>
          <p:nvPr/>
        </p:nvSpPr>
        <p:spPr bwMode="auto">
          <a:xfrm>
            <a:off x="4800600" y="4419601"/>
            <a:ext cx="3810002" cy="1382713"/>
          </a:xfrm>
          <a:prstGeom prst="rect">
            <a:avLst/>
          </a:prstGeom>
          <a:solidFill>
            <a:srgbClr val="FFFFFF">
              <a:alpha val="50000"/>
            </a:srgbClr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square" lIns="90488" tIns="44450" rIns="90488" bIns="44450"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buClrTx/>
              <a:defRPr/>
            </a:pPr>
            <a:r>
              <a:rPr lang="en-US" sz="2800" kern="1200" dirty="0">
                <a:latin typeface="Times New Roman"/>
                <a:ea typeface="+mn-ea"/>
                <a:cs typeface="+mn-cs"/>
              </a:rPr>
              <a:t>Cash has either been collected or collection is reasonably assured.</a:t>
            </a:r>
          </a:p>
        </p:txBody>
      </p:sp>
      <p:sp>
        <p:nvSpPr>
          <p:cNvPr id="82949" name="Text Box 5">
            <a:extLst>
              <a:ext uri="{FF2B5EF4-FFF2-40B4-BE49-F238E27FC236}">
                <a16:creationId xmlns:a16="http://schemas.microsoft.com/office/drawing/2014/main" id="{63C87CC9-A240-4C11-9201-5FA8E9E185F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00600" y="3200400"/>
            <a:ext cx="3579829" cy="954088"/>
          </a:xfrm>
          <a:prstGeom prst="rect">
            <a:avLst/>
          </a:prstGeom>
          <a:solidFill>
            <a:srgbClr val="FFFFFF">
              <a:alpha val="50000"/>
            </a:srgbClr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eaLnBrk="0" fontAlgn="base" hangingPunct="0">
              <a:spcBef>
                <a:spcPct val="50000"/>
              </a:spcBef>
              <a:spcAft>
                <a:spcPct val="0"/>
              </a:spcAft>
              <a:buClrTx/>
              <a:defRPr/>
            </a:pPr>
            <a:r>
              <a:rPr lang="en-US" sz="2800" kern="1200" dirty="0">
                <a:latin typeface="Times New Roman"/>
                <a:ea typeface="+mn-ea"/>
                <a:cs typeface="+mn-cs"/>
              </a:rPr>
              <a:t>The earning process is substantially complete</a:t>
            </a:r>
          </a:p>
        </p:txBody>
      </p:sp>
      <p:sp>
        <p:nvSpPr>
          <p:cNvPr id="80902" name="Text Box 6">
            <a:extLst>
              <a:ext uri="{FF2B5EF4-FFF2-40B4-BE49-F238E27FC236}">
                <a16:creationId xmlns:a16="http://schemas.microsoft.com/office/drawing/2014/main" id="{173FE081-5894-43C9-9076-3C687B6314E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90800" y="3276601"/>
            <a:ext cx="990600" cy="1006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fontAlgn="base">
              <a:spcBef>
                <a:spcPct val="50000"/>
              </a:spcBef>
              <a:spcAft>
                <a:spcPct val="0"/>
              </a:spcAft>
              <a:buClrTx/>
              <a:buNone/>
            </a:pPr>
            <a:r>
              <a:rPr lang="en-US" altLang="en-US" sz="6000" kern="1200">
                <a:solidFill>
                  <a:srgbClr val="3333CC"/>
                </a:solidFill>
                <a:ea typeface="+mn-ea"/>
                <a:cs typeface="+mn-cs"/>
                <a:sym typeface="Wingdings" panose="05000000000000000000" pitchFamily="2" charset="2"/>
              </a:rPr>
              <a:t></a:t>
            </a:r>
          </a:p>
        </p:txBody>
      </p:sp>
      <p:sp>
        <p:nvSpPr>
          <p:cNvPr id="80903" name="Text Box 7">
            <a:extLst>
              <a:ext uri="{FF2B5EF4-FFF2-40B4-BE49-F238E27FC236}">
                <a16:creationId xmlns:a16="http://schemas.microsoft.com/office/drawing/2014/main" id="{6FA91B1E-4B8E-4539-A90F-D7FF4B73232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90800" y="4724401"/>
            <a:ext cx="990600" cy="1006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fontAlgn="base">
              <a:spcBef>
                <a:spcPct val="50000"/>
              </a:spcBef>
              <a:spcAft>
                <a:spcPct val="0"/>
              </a:spcAft>
              <a:buClrTx/>
              <a:buNone/>
            </a:pPr>
            <a:r>
              <a:rPr lang="en-US" altLang="en-US" sz="6000" kern="1200">
                <a:solidFill>
                  <a:srgbClr val="3333CC"/>
                </a:solidFill>
                <a:ea typeface="+mn-ea"/>
                <a:cs typeface="+mn-cs"/>
                <a:sym typeface="Wingdings" panose="05000000000000000000" pitchFamily="2" charset="2"/>
              </a:rPr>
              <a:t></a:t>
            </a:r>
          </a:p>
        </p:txBody>
      </p:sp>
      <p:sp>
        <p:nvSpPr>
          <p:cNvPr id="80904" name="Line 8">
            <a:extLst>
              <a:ext uri="{FF2B5EF4-FFF2-40B4-BE49-F238E27FC236}">
                <a16:creationId xmlns:a16="http://schemas.microsoft.com/office/drawing/2014/main" id="{23A5E5A6-5D47-4B29-9747-251BD700EA5D}"/>
              </a:ext>
            </a:extLst>
          </p:cNvPr>
          <p:cNvSpPr>
            <a:spLocks noChangeShapeType="1"/>
          </p:cNvSpPr>
          <p:nvPr/>
        </p:nvSpPr>
        <p:spPr bwMode="auto">
          <a:xfrm>
            <a:off x="3276600" y="5181600"/>
            <a:ext cx="1219200" cy="0"/>
          </a:xfrm>
          <a:prstGeom prst="line">
            <a:avLst/>
          </a:prstGeom>
          <a:noFill/>
          <a:ln w="57150">
            <a:solidFill>
              <a:schemeClr val="accent2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buClrTx/>
            </a:pPr>
            <a:endParaRPr lang="en-US" sz="2400" kern="1200"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80905" name="Line 9">
            <a:extLst>
              <a:ext uri="{FF2B5EF4-FFF2-40B4-BE49-F238E27FC236}">
                <a16:creationId xmlns:a16="http://schemas.microsoft.com/office/drawing/2014/main" id="{79F91C1F-D3AE-4250-9A57-6C92D5D67197}"/>
              </a:ext>
            </a:extLst>
          </p:cNvPr>
          <p:cNvSpPr>
            <a:spLocks noChangeShapeType="1"/>
          </p:cNvSpPr>
          <p:nvPr/>
        </p:nvSpPr>
        <p:spPr bwMode="auto">
          <a:xfrm>
            <a:off x="3276600" y="3733800"/>
            <a:ext cx="1219200" cy="0"/>
          </a:xfrm>
          <a:prstGeom prst="line">
            <a:avLst/>
          </a:prstGeom>
          <a:noFill/>
          <a:ln w="57150">
            <a:solidFill>
              <a:schemeClr val="accent2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buClrTx/>
            </a:pPr>
            <a:endParaRPr lang="en-US" sz="2400" kern="1200">
              <a:latin typeface="Times New Roman" panose="02020603050405020304" pitchFamily="18" charset="0"/>
              <a:ea typeface="+mn-ea"/>
              <a:cs typeface="+mn-cs"/>
            </a:endParaRPr>
          </a:p>
        </p:txBody>
      </p:sp>
    </p:spTree>
  </p:cSld>
  <p:clrMapOvr>
    <a:masterClrMapping/>
  </p:clrMapOvr>
  <p:transition spd="med">
    <p:fade/>
  </p:transition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Rectangle 2">
            <a:extLst>
              <a:ext uri="{FF2B5EF4-FFF2-40B4-BE49-F238E27FC236}">
                <a16:creationId xmlns:a16="http://schemas.microsoft.com/office/drawing/2014/main" id="{F8344B17-22F4-4047-8244-F2F5EB95EAE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 vert="horz" wrap="square" lIns="90488" tIns="44450" rIns="90488" bIns="44450" numCol="1" anchor="ctr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altLang="en-US"/>
              <a:t>The Matching Principle</a:t>
            </a:r>
          </a:p>
        </p:txBody>
      </p:sp>
      <p:sp>
        <p:nvSpPr>
          <p:cNvPr id="82947" name="Rectangle 3">
            <a:extLst>
              <a:ext uri="{FF2B5EF4-FFF2-40B4-BE49-F238E27FC236}">
                <a16:creationId xmlns:a16="http://schemas.microsoft.com/office/drawing/2014/main" id="{697C6BCA-386B-4C0A-9F83-691BBC8E6221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2281238" y="3009900"/>
            <a:ext cx="7700962" cy="3314700"/>
          </a:xfrm>
          <a:noFill/>
        </p:spPr>
        <p:txBody>
          <a:bodyPr vert="horz" wrap="square" lIns="90488" tIns="44450" rIns="90488" bIns="44450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Aft>
                <a:spcPct val="20000"/>
              </a:spcAft>
            </a:pPr>
            <a:r>
              <a:rPr lang="en-US" altLang="en-US"/>
              <a:t>All costs and expenses incurred in generating revenues must be recognized in the same reporting period as the related revenues.</a:t>
            </a:r>
          </a:p>
          <a:p>
            <a:pPr eaLnBrk="1" hangingPunct="1">
              <a:spcAft>
                <a:spcPct val="20000"/>
              </a:spcAft>
            </a:pPr>
            <a:r>
              <a:rPr lang="en-US" altLang="en-US"/>
              <a:t>This process of matching expenses with recognized revenues determines the amount of net income reported on the income statement.</a:t>
            </a:r>
          </a:p>
        </p:txBody>
      </p:sp>
      <p:sp>
        <p:nvSpPr>
          <p:cNvPr id="84996" name="Rectangle 4">
            <a:extLst>
              <a:ext uri="{FF2B5EF4-FFF2-40B4-BE49-F238E27FC236}">
                <a16:creationId xmlns:a16="http://schemas.microsoft.com/office/drawing/2014/main" id="{A3305B08-5978-491F-88B8-BB06F81EFB85}"/>
              </a:ext>
            </a:extLst>
          </p:cNvPr>
          <p:cNvSpPr>
            <a:spLocks noChangeArrowheads="1"/>
          </p:cNvSpPr>
          <p:nvPr/>
        </p:nvSpPr>
        <p:spPr bwMode="auto">
          <a:xfrm>
            <a:off x="1600201" y="2527300"/>
            <a:ext cx="3603625" cy="520700"/>
          </a:xfrm>
          <a:prstGeom prst="rect">
            <a:avLst/>
          </a:prstGeom>
          <a:solidFill>
            <a:schemeClr val="bg1"/>
          </a:solidFill>
          <a:ln w="25400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wrap="none" lIns="90488" tIns="44450" rIns="90488" bIns="44450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  <a:buClrTx/>
            </a:pPr>
            <a:r>
              <a:rPr lang="en-US" altLang="en-US" sz="2800" b="1" kern="1200">
                <a:solidFill>
                  <a:srgbClr val="000000"/>
                </a:solidFill>
                <a:latin typeface="Arial" panose="020B0604020202020204" pitchFamily="34" charset="0"/>
                <a:ea typeface="+mn-ea"/>
                <a:cs typeface="+mn-cs"/>
              </a:rPr>
              <a:t>costs and expenses</a:t>
            </a:r>
          </a:p>
        </p:txBody>
      </p:sp>
      <p:sp>
        <p:nvSpPr>
          <p:cNvPr id="84997" name="Rectangle 5">
            <a:extLst>
              <a:ext uri="{FF2B5EF4-FFF2-40B4-BE49-F238E27FC236}">
                <a16:creationId xmlns:a16="http://schemas.microsoft.com/office/drawing/2014/main" id="{299F51C2-1650-41FE-B79C-73D938A4C0F2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19801" y="5867400"/>
            <a:ext cx="2630529" cy="459100"/>
          </a:xfrm>
          <a:prstGeom prst="rect">
            <a:avLst/>
          </a:prstGeom>
          <a:solidFill>
            <a:schemeClr val="bg1"/>
          </a:solidFill>
          <a:ln w="25400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wrap="none" lIns="90488" tIns="44450" rIns="90488" bIns="44450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  <a:buClrTx/>
            </a:pPr>
            <a:r>
              <a:rPr lang="en-US" altLang="en-US" b="1" kern="1200">
                <a:solidFill>
                  <a:srgbClr val="000000"/>
                </a:solidFill>
                <a:latin typeface="Arial" panose="020B0604020202020204" pitchFamily="34" charset="0"/>
                <a:ea typeface="+mn-ea"/>
                <a:cs typeface="+mn-cs"/>
              </a:rPr>
              <a:t>related revenues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49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49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4996" grpId="0" animBg="1" autoUpdateAnimBg="0"/>
      <p:bldP spid="84997" grpId="0" animBg="1" autoUpdateAnimBg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Rectangle 2">
            <a:extLst>
              <a:ext uri="{FF2B5EF4-FFF2-40B4-BE49-F238E27FC236}">
                <a16:creationId xmlns:a16="http://schemas.microsoft.com/office/drawing/2014/main" id="{46A2C823-4E12-4931-9B53-D0A0E0D6E09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 vert="horz" wrap="square" lIns="90488" tIns="44450" rIns="90488" bIns="44450" numCol="1" anchor="ctr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altLang="en-US"/>
              <a:t>Cash-Basis Accounting</a:t>
            </a:r>
          </a:p>
        </p:txBody>
      </p:sp>
      <p:sp>
        <p:nvSpPr>
          <p:cNvPr id="84995" name="Rectangle 3">
            <a:extLst>
              <a:ext uri="{FF2B5EF4-FFF2-40B4-BE49-F238E27FC236}">
                <a16:creationId xmlns:a16="http://schemas.microsoft.com/office/drawing/2014/main" id="{F99FECB2-ECD4-477D-8870-809E01B0089C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2209800" y="2581276"/>
            <a:ext cx="7772400" cy="3895725"/>
          </a:xfrm>
        </p:spPr>
        <p:txBody>
          <a:bodyPr/>
          <a:lstStyle/>
          <a:p>
            <a:pPr eaLnBrk="1" hangingPunct="1"/>
            <a:r>
              <a:rPr lang="en-US" altLang="en-US"/>
              <a:t>Revenues and expenses are recognized only when cash is received or payments are made.</a:t>
            </a:r>
          </a:p>
          <a:p>
            <a:pPr eaLnBrk="1" hangingPunct="1"/>
            <a:r>
              <a:rPr lang="en-US" altLang="en-US"/>
              <a:t>Mainly used by small businesses.</a:t>
            </a:r>
          </a:p>
          <a:p>
            <a:pPr eaLnBrk="1" hangingPunct="1"/>
            <a:r>
              <a:rPr lang="en-US" altLang="en-US"/>
              <a:t>Not an accurate picture of true profitability.</a:t>
            </a:r>
          </a:p>
        </p:txBody>
      </p:sp>
    </p:spTree>
  </p:cSld>
  <p:clrMapOvr>
    <a:masterClrMapping/>
  </p:clrMapOvr>
  <p:transition spd="med">
    <p:fade/>
  </p:transition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Rectangle 2">
            <a:extLst>
              <a:ext uri="{FF2B5EF4-FFF2-40B4-BE49-F238E27FC236}">
                <a16:creationId xmlns:a16="http://schemas.microsoft.com/office/drawing/2014/main" id="{333AF93A-C8AD-49E5-BC49-C6F441DBD2CF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90800" y="228600"/>
            <a:ext cx="8077200" cy="91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eaLnBrk="0" fontAlgn="base" hangingPunct="0">
              <a:lnSpc>
                <a:spcPct val="85000"/>
              </a:lnSpc>
              <a:spcBef>
                <a:spcPct val="0"/>
              </a:spcBef>
              <a:spcAft>
                <a:spcPct val="0"/>
              </a:spcAft>
              <a:buClrTx/>
              <a:buNone/>
            </a:pPr>
            <a:endParaRPr lang="en-US" altLang="en-US" b="1" kern="1200">
              <a:solidFill>
                <a:srgbClr val="000000"/>
              </a:solidFill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89091" name="Rectangle 3">
            <a:extLst>
              <a:ext uri="{FF2B5EF4-FFF2-40B4-BE49-F238E27FC236}">
                <a16:creationId xmlns:a16="http://schemas.microsoft.com/office/drawing/2014/main" id="{6B224007-72C9-468D-AC15-60927602A799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01205" y="2329655"/>
            <a:ext cx="7924800" cy="1782763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90488" tIns="44450" rIns="90488" bIns="44450">
            <a:spAutoFit/>
          </a:bodyPr>
          <a:lstStyle/>
          <a:p>
            <a:pPr eaLnBrk="0" fontAlgn="base" hangingPunct="0">
              <a:spcBef>
                <a:spcPct val="50000"/>
              </a:spcBef>
              <a:spcAft>
                <a:spcPct val="0"/>
              </a:spcAft>
              <a:buClrTx/>
              <a:defRPr/>
            </a:pPr>
            <a:r>
              <a:rPr lang="en-US" sz="2200" b="1" kern="1200" dirty="0">
                <a:latin typeface="Times New Roman"/>
                <a:ea typeface="+mn-ea"/>
                <a:cs typeface="+mn-cs"/>
              </a:rPr>
              <a:t>During 2010, Crown Consulting billed its client for $48,000.  On December 31, 2010, it had received $41,000, with the remaining $7,000 to be received in 2011.  Total expenses during 2010 were $31,000 with $3,000 of these costs not yet paid at December 31. Determine net income under both methods.</a:t>
            </a:r>
          </a:p>
        </p:txBody>
      </p:sp>
      <p:sp>
        <p:nvSpPr>
          <p:cNvPr id="89093" name="Rectangle 5">
            <a:extLst>
              <a:ext uri="{FF2B5EF4-FFF2-40B4-BE49-F238E27FC236}">
                <a16:creationId xmlns:a16="http://schemas.microsoft.com/office/drawing/2014/main" id="{D370FF3B-DE53-49DE-9F21-80B26474B3DD}"/>
              </a:ext>
            </a:extLst>
          </p:cNvPr>
          <p:cNvSpPr>
            <a:spLocks noChangeArrowheads="1"/>
          </p:cNvSpPr>
          <p:nvPr/>
        </p:nvSpPr>
        <p:spPr bwMode="auto">
          <a:xfrm>
            <a:off x="857839" y="4132693"/>
            <a:ext cx="4419600" cy="1690688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90488" tIns="44450" rIns="90488" bIns="44450">
            <a:spAutoFit/>
          </a:bodyPr>
          <a:lstStyle/>
          <a:p>
            <a:pPr eaLnBrk="0" fontAlgn="base" hangingPunct="0">
              <a:spcBef>
                <a:spcPct val="20000"/>
              </a:spcBef>
              <a:spcAft>
                <a:spcPct val="20000"/>
              </a:spcAft>
              <a:buClrTx/>
              <a:tabLst>
                <a:tab pos="4227513" algn="r"/>
                <a:tab pos="4576763" algn="l"/>
                <a:tab pos="8572500" algn="r"/>
              </a:tabLst>
              <a:defRPr/>
            </a:pPr>
            <a:r>
              <a:rPr lang="en-US" sz="2000" b="1" i="1" u="sng" kern="1200" dirty="0">
                <a:latin typeface="Times New Roman"/>
                <a:ea typeface="+mn-ea"/>
                <a:cs typeface="+mn-cs"/>
              </a:rPr>
              <a:t>Cash-Basis Accounting</a:t>
            </a:r>
          </a:p>
          <a:p>
            <a:pPr eaLnBrk="0" fontAlgn="base" hangingPunct="0">
              <a:spcBef>
                <a:spcPct val="20000"/>
              </a:spcBef>
              <a:spcAft>
                <a:spcPct val="20000"/>
              </a:spcAft>
              <a:buClrTx/>
              <a:tabLst>
                <a:tab pos="4227513" algn="r"/>
                <a:tab pos="4576763" algn="l"/>
                <a:tab pos="8572500" algn="r"/>
              </a:tabLst>
              <a:defRPr/>
            </a:pPr>
            <a:r>
              <a:rPr lang="en-US" sz="2000" b="1" kern="1200" dirty="0">
                <a:latin typeface="Times New Roman"/>
                <a:ea typeface="+mn-ea"/>
                <a:cs typeface="+mn-cs"/>
              </a:rPr>
              <a:t>Cash receipts	$41,000</a:t>
            </a:r>
          </a:p>
          <a:p>
            <a:pPr eaLnBrk="0" fontAlgn="base" hangingPunct="0">
              <a:spcBef>
                <a:spcPct val="20000"/>
              </a:spcBef>
              <a:spcAft>
                <a:spcPct val="20000"/>
              </a:spcAft>
              <a:buClrTx/>
              <a:tabLst>
                <a:tab pos="4227513" algn="r"/>
                <a:tab pos="4576763" algn="l"/>
                <a:tab pos="8572500" algn="r"/>
              </a:tabLst>
              <a:defRPr/>
            </a:pPr>
            <a:r>
              <a:rPr lang="en-US" sz="2000" b="1" kern="1200" dirty="0">
                <a:latin typeface="Times New Roman"/>
                <a:ea typeface="+mn-ea"/>
                <a:cs typeface="+mn-cs"/>
              </a:rPr>
              <a:t>Cash disbursement	</a:t>
            </a:r>
            <a:r>
              <a:rPr lang="en-US" sz="2000" b="1" u="sng" kern="1200" dirty="0">
                <a:latin typeface="Times New Roman"/>
                <a:ea typeface="+mn-ea"/>
                <a:cs typeface="+mn-cs"/>
              </a:rPr>
              <a:t>  28,000</a:t>
            </a:r>
          </a:p>
          <a:p>
            <a:pPr eaLnBrk="0" fontAlgn="base" hangingPunct="0">
              <a:spcBef>
                <a:spcPct val="20000"/>
              </a:spcBef>
              <a:spcAft>
                <a:spcPct val="20000"/>
              </a:spcAft>
              <a:buClrTx/>
              <a:tabLst>
                <a:tab pos="4227513" algn="r"/>
                <a:tab pos="4576763" algn="l"/>
                <a:tab pos="8572500" algn="r"/>
              </a:tabLst>
              <a:defRPr/>
            </a:pPr>
            <a:r>
              <a:rPr lang="en-US" sz="2000" b="1" kern="1200" dirty="0">
                <a:latin typeface="Times New Roman"/>
                <a:ea typeface="+mn-ea"/>
                <a:cs typeface="+mn-cs"/>
              </a:rPr>
              <a:t>   Income	$13,000</a:t>
            </a:r>
          </a:p>
        </p:txBody>
      </p:sp>
      <p:sp>
        <p:nvSpPr>
          <p:cNvPr id="87045" name="Text Box 7">
            <a:extLst>
              <a:ext uri="{FF2B5EF4-FFF2-40B4-BE49-F238E27FC236}">
                <a16:creationId xmlns:a16="http://schemas.microsoft.com/office/drawing/2014/main" id="{1DBCAC67-B5AB-4AC7-812D-A2679F90598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400800" y="4572000"/>
            <a:ext cx="4267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0" fontAlgn="base" hangingPunct="0">
              <a:spcBef>
                <a:spcPct val="50000"/>
              </a:spcBef>
              <a:spcAft>
                <a:spcPct val="0"/>
              </a:spcAft>
              <a:buClrTx/>
              <a:buNone/>
            </a:pPr>
            <a:endParaRPr lang="en-US" altLang="en-US" sz="2400" b="1" kern="1200">
              <a:solidFill>
                <a:srgbClr val="000000"/>
              </a:solidFill>
              <a:ea typeface="+mn-ea"/>
              <a:cs typeface="+mn-cs"/>
            </a:endParaRPr>
          </a:p>
        </p:txBody>
      </p:sp>
      <p:sp>
        <p:nvSpPr>
          <p:cNvPr id="89097" name="Text Box 9">
            <a:extLst>
              <a:ext uri="{FF2B5EF4-FFF2-40B4-BE49-F238E27FC236}">
                <a16:creationId xmlns:a16="http://schemas.microsoft.com/office/drawing/2014/main" id="{566C81DF-A60B-4DE8-91BB-F880F5BBC20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579097" y="4124688"/>
            <a:ext cx="4419600" cy="169227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0" fontAlgn="base" hangingPunct="0">
              <a:spcBef>
                <a:spcPct val="20000"/>
              </a:spcBef>
              <a:spcAft>
                <a:spcPct val="20000"/>
              </a:spcAft>
              <a:buClrTx/>
              <a:defRPr/>
            </a:pPr>
            <a:r>
              <a:rPr lang="en-US" sz="2000" b="1" i="1" u="sng" kern="1200" dirty="0">
                <a:latin typeface="Times New Roman"/>
                <a:ea typeface="+mn-ea"/>
                <a:cs typeface="+mn-cs"/>
              </a:rPr>
              <a:t>Accrual-Basis Accounting </a:t>
            </a:r>
          </a:p>
          <a:p>
            <a:pPr eaLnBrk="0" fontAlgn="base" hangingPunct="0">
              <a:spcBef>
                <a:spcPct val="20000"/>
              </a:spcBef>
              <a:spcAft>
                <a:spcPct val="20000"/>
              </a:spcAft>
              <a:buClrTx/>
              <a:defRPr/>
            </a:pPr>
            <a:r>
              <a:rPr lang="en-US" sz="2000" b="1" kern="1200" dirty="0">
                <a:latin typeface="Times New Roman"/>
                <a:ea typeface="+mn-ea"/>
                <a:cs typeface="+mn-cs"/>
              </a:rPr>
              <a:t>Revenues earned   $48,000 </a:t>
            </a:r>
          </a:p>
          <a:p>
            <a:pPr eaLnBrk="0" fontAlgn="base" hangingPunct="0">
              <a:spcBef>
                <a:spcPct val="20000"/>
              </a:spcBef>
              <a:spcAft>
                <a:spcPct val="20000"/>
              </a:spcAft>
              <a:buClrTx/>
              <a:defRPr/>
            </a:pPr>
            <a:r>
              <a:rPr lang="en-US" sz="2000" b="1" kern="1200" dirty="0">
                <a:latin typeface="Times New Roman"/>
                <a:ea typeface="+mn-ea"/>
                <a:cs typeface="+mn-cs"/>
              </a:rPr>
              <a:t>Expenses incurred $</a:t>
            </a:r>
            <a:r>
              <a:rPr lang="en-US" sz="2000" b="1" u="sng" kern="1200" dirty="0">
                <a:latin typeface="Times New Roman"/>
                <a:ea typeface="+mn-ea"/>
                <a:cs typeface="+mn-cs"/>
              </a:rPr>
              <a:t>31,000  </a:t>
            </a:r>
          </a:p>
          <a:p>
            <a:pPr eaLnBrk="0" fontAlgn="base" hangingPunct="0">
              <a:spcBef>
                <a:spcPct val="20000"/>
              </a:spcBef>
              <a:spcAft>
                <a:spcPct val="20000"/>
              </a:spcAft>
              <a:buClrTx/>
              <a:defRPr/>
            </a:pPr>
            <a:r>
              <a:rPr lang="en-US" sz="2000" b="1" kern="1200" dirty="0">
                <a:latin typeface="Times New Roman"/>
                <a:ea typeface="+mn-ea"/>
                <a:cs typeface="+mn-cs"/>
              </a:rPr>
              <a:t>Income	                  $17,000</a:t>
            </a:r>
          </a:p>
        </p:txBody>
      </p:sp>
      <p:sp>
        <p:nvSpPr>
          <p:cNvPr id="87047" name="Rectangle 11">
            <a:extLst>
              <a:ext uri="{FF2B5EF4-FFF2-40B4-BE49-F238E27FC236}">
                <a16:creationId xmlns:a16="http://schemas.microsoft.com/office/drawing/2014/main" id="{5CE10F87-D714-4847-B4ED-268CC16EADB7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124539" y="1503363"/>
            <a:ext cx="8305800" cy="685800"/>
          </a:xfrm>
        </p:spPr>
        <p:txBody>
          <a:bodyPr/>
          <a:lstStyle/>
          <a:p>
            <a:pPr eaLnBrk="1" hangingPunct="1"/>
            <a:r>
              <a:rPr lang="en-US" altLang="en-US" sz="4000" b="1" dirty="0">
                <a:solidFill>
                  <a:schemeClr val="tx1"/>
                </a:solidFill>
              </a:rPr>
              <a:t>Accrual vs. Cash-Basis Accounting</a:t>
            </a:r>
          </a:p>
        </p:txBody>
      </p:sp>
    </p:spTree>
  </p:cSld>
  <p:clrMapOvr>
    <a:masterClrMapping/>
  </p:clrMapOvr>
  <p:transition spd="med">
    <p:fade/>
  </p:transition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0" name="Rectangle 2">
            <a:extLst>
              <a:ext uri="{FF2B5EF4-FFF2-40B4-BE49-F238E27FC236}">
                <a16:creationId xmlns:a16="http://schemas.microsoft.com/office/drawing/2014/main" id="{36CCA15A-714D-4882-AAD8-C3C3459E455F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003169" y="1132683"/>
            <a:ext cx="7772400" cy="1143000"/>
          </a:xfrm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altLang="en-US" sz="4000" b="1" dirty="0">
                <a:solidFill>
                  <a:schemeClr val="tx1"/>
                </a:solidFill>
              </a:rPr>
              <a:t>Purpose of Analysis</a:t>
            </a:r>
          </a:p>
        </p:txBody>
      </p:sp>
      <p:sp>
        <p:nvSpPr>
          <p:cNvPr id="89091" name="Rectangle 3">
            <a:extLst>
              <a:ext uri="{FF2B5EF4-FFF2-40B4-BE49-F238E27FC236}">
                <a16:creationId xmlns:a16="http://schemas.microsoft.com/office/drawing/2014/main" id="{EEB06B5E-51AA-48F4-BBFD-B04FE6046A65}"/>
              </a:ext>
            </a:extLst>
          </p:cNvPr>
          <p:cNvSpPr>
            <a:spLocks noGrp="1" noChangeArrowheads="1"/>
          </p:cNvSpPr>
          <p:nvPr>
            <p:ph type="body" sz="half" idx="1"/>
          </p:nvPr>
        </p:nvSpPr>
        <p:spPr>
          <a:xfrm>
            <a:off x="1001581" y="3429000"/>
            <a:ext cx="3811588" cy="2155825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en-US" altLang="en-US" u="sng"/>
              <a:t>Internal Users</a:t>
            </a:r>
          </a:p>
          <a:p>
            <a:pPr eaLnBrk="1" hangingPunct="1"/>
            <a:r>
              <a:rPr lang="en-US" altLang="en-US"/>
              <a:t>Managers</a:t>
            </a:r>
          </a:p>
          <a:p>
            <a:pPr eaLnBrk="1" hangingPunct="1"/>
            <a:r>
              <a:rPr lang="en-US" altLang="en-US"/>
              <a:t>Officers</a:t>
            </a:r>
          </a:p>
          <a:p>
            <a:pPr eaLnBrk="1" hangingPunct="1"/>
            <a:r>
              <a:rPr lang="en-US" altLang="en-US"/>
              <a:t>Internal Auditors</a:t>
            </a:r>
          </a:p>
        </p:txBody>
      </p:sp>
      <p:sp>
        <p:nvSpPr>
          <p:cNvPr id="89092" name="Rectangle 4">
            <a:extLst>
              <a:ext uri="{FF2B5EF4-FFF2-40B4-BE49-F238E27FC236}">
                <a16:creationId xmlns:a16="http://schemas.microsoft.com/office/drawing/2014/main" id="{2811CAC1-01D0-4AC9-BBB8-6D0E06580022}"/>
              </a:ext>
            </a:extLst>
          </p:cNvPr>
          <p:cNvSpPr>
            <a:spLocks noGrp="1" noChangeArrowheads="1"/>
          </p:cNvSpPr>
          <p:nvPr>
            <p:ph type="body" sz="half" idx="2"/>
          </p:nvPr>
        </p:nvSpPr>
        <p:spPr>
          <a:xfrm>
            <a:off x="5311432" y="3428999"/>
            <a:ext cx="3332162" cy="2155825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en-US" altLang="en-US" u="sng" dirty="0"/>
              <a:t>External Users</a:t>
            </a:r>
          </a:p>
          <a:p>
            <a:pPr eaLnBrk="1" hangingPunct="1"/>
            <a:r>
              <a:rPr lang="en-US" altLang="en-US" dirty="0"/>
              <a:t>Shareholders</a:t>
            </a:r>
          </a:p>
          <a:p>
            <a:pPr eaLnBrk="1" hangingPunct="1"/>
            <a:r>
              <a:rPr lang="en-US" altLang="en-US" dirty="0"/>
              <a:t>Lenders</a:t>
            </a:r>
          </a:p>
          <a:p>
            <a:pPr eaLnBrk="1" hangingPunct="1"/>
            <a:r>
              <a:rPr lang="en-US" altLang="en-US" dirty="0"/>
              <a:t>Customers</a:t>
            </a:r>
          </a:p>
        </p:txBody>
      </p:sp>
      <p:sp>
        <p:nvSpPr>
          <p:cNvPr id="91141" name="Text Box 5">
            <a:extLst>
              <a:ext uri="{FF2B5EF4-FFF2-40B4-BE49-F238E27FC236}">
                <a16:creationId xmlns:a16="http://schemas.microsoft.com/office/drawing/2014/main" id="{926A318A-2CDA-4C7A-A655-3A4605C6113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50769" y="2097056"/>
            <a:ext cx="7924800" cy="954087"/>
          </a:xfrm>
          <a:prstGeom prst="rect">
            <a:avLst/>
          </a:prstGeom>
          <a:noFill/>
          <a:ln w="50800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buClrTx/>
              <a:defRPr/>
            </a:pPr>
            <a:r>
              <a:rPr lang="en-US" sz="2800" b="1" kern="1200" dirty="0">
                <a:latin typeface="Times New Roman"/>
                <a:ea typeface="+mn-ea"/>
                <a:cs typeface="+mn-cs"/>
              </a:rPr>
              <a:t>Financial statement analysis helps users make better decisions.</a:t>
            </a:r>
          </a:p>
        </p:txBody>
      </p:sp>
    </p:spTree>
  </p:cSld>
  <p:clrMapOvr>
    <a:masterClrMapping/>
  </p:clrMapOvr>
  <p:transition spd="med">
    <p:fade/>
  </p:transition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1138" name="Group 2">
            <a:extLst>
              <a:ext uri="{FF2B5EF4-FFF2-40B4-BE49-F238E27FC236}">
                <a16:creationId xmlns:a16="http://schemas.microsoft.com/office/drawing/2014/main" id="{D5292A89-6F8B-406A-B6A0-CEF0D16F06E2}"/>
              </a:ext>
            </a:extLst>
          </p:cNvPr>
          <p:cNvGrpSpPr>
            <a:grpSpLocks/>
          </p:cNvGrpSpPr>
          <p:nvPr/>
        </p:nvGrpSpPr>
        <p:grpSpPr bwMode="auto">
          <a:xfrm>
            <a:off x="3962400" y="2513014"/>
            <a:ext cx="4129088" cy="4344987"/>
            <a:chOff x="1536" y="1200"/>
            <a:chExt cx="2601" cy="2737"/>
          </a:xfrm>
        </p:grpSpPr>
        <p:sp>
          <p:nvSpPr>
            <p:cNvPr id="91149" name="Rectangle 3">
              <a:extLst>
                <a:ext uri="{FF2B5EF4-FFF2-40B4-BE49-F238E27FC236}">
                  <a16:creationId xmlns:a16="http://schemas.microsoft.com/office/drawing/2014/main" id="{F75CEBD1-5140-4366-AF2A-A28F8714DD1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632" y="1479"/>
              <a:ext cx="1245" cy="1225"/>
            </a:xfrm>
            <a:prstGeom prst="rect">
              <a:avLst/>
            </a:prstGeom>
            <a:solidFill>
              <a:schemeClr val="accent1"/>
            </a:solidFill>
            <a:ln w="12700">
              <a:solidFill>
                <a:srgbClr val="000000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fontAlgn="base">
                <a:spcBef>
                  <a:spcPct val="0"/>
                </a:spcBef>
                <a:spcAft>
                  <a:spcPct val="0"/>
                </a:spcAft>
                <a:buClrTx/>
                <a:buNone/>
              </a:pPr>
              <a:endParaRPr lang="en-US" altLang="en-US" sz="2400" kern="1200">
                <a:solidFill>
                  <a:srgbClr val="000000"/>
                </a:solidFill>
                <a:ea typeface="+mn-ea"/>
                <a:cs typeface="+mn-cs"/>
              </a:endParaRPr>
            </a:p>
          </p:txBody>
        </p:sp>
        <p:sp>
          <p:nvSpPr>
            <p:cNvPr id="91150" name="Rectangle 4">
              <a:extLst>
                <a:ext uri="{FF2B5EF4-FFF2-40B4-BE49-F238E27FC236}">
                  <a16:creationId xmlns:a16="http://schemas.microsoft.com/office/drawing/2014/main" id="{DD2F7DA3-4140-4178-9FF8-3ED73E10DC4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884" y="1478"/>
              <a:ext cx="1244" cy="1225"/>
            </a:xfrm>
            <a:prstGeom prst="rect">
              <a:avLst/>
            </a:prstGeom>
            <a:solidFill>
              <a:srgbClr val="CCFFFF"/>
            </a:solidFill>
            <a:ln w="12700">
              <a:solidFill>
                <a:srgbClr val="000000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fontAlgn="base">
                <a:spcBef>
                  <a:spcPct val="0"/>
                </a:spcBef>
                <a:spcAft>
                  <a:spcPct val="0"/>
                </a:spcAft>
                <a:buClrTx/>
                <a:buNone/>
              </a:pPr>
              <a:endParaRPr lang="en-US" altLang="en-US" sz="2400" kern="1200">
                <a:solidFill>
                  <a:srgbClr val="000000"/>
                </a:solidFill>
                <a:ea typeface="+mn-ea"/>
                <a:cs typeface="+mn-cs"/>
              </a:endParaRPr>
            </a:p>
          </p:txBody>
        </p:sp>
        <p:sp>
          <p:nvSpPr>
            <p:cNvPr id="91151" name="Rectangle 5">
              <a:extLst>
                <a:ext uri="{FF2B5EF4-FFF2-40B4-BE49-F238E27FC236}">
                  <a16:creationId xmlns:a16="http://schemas.microsoft.com/office/drawing/2014/main" id="{7B4EE965-ED82-4834-BC5A-B880DD61CFF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632" y="2711"/>
              <a:ext cx="1245" cy="1226"/>
            </a:xfrm>
            <a:prstGeom prst="rect">
              <a:avLst/>
            </a:prstGeom>
            <a:solidFill>
              <a:srgbClr val="DDDDDD"/>
            </a:solidFill>
            <a:ln w="12700">
              <a:solidFill>
                <a:srgbClr val="000000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fontAlgn="base">
                <a:spcBef>
                  <a:spcPct val="0"/>
                </a:spcBef>
                <a:spcAft>
                  <a:spcPct val="0"/>
                </a:spcAft>
                <a:buClrTx/>
                <a:buNone/>
              </a:pPr>
              <a:endParaRPr lang="en-US" altLang="en-US" sz="2400" kern="1200">
                <a:solidFill>
                  <a:srgbClr val="000000"/>
                </a:solidFill>
                <a:ea typeface="+mn-ea"/>
                <a:cs typeface="+mn-cs"/>
              </a:endParaRPr>
            </a:p>
          </p:txBody>
        </p:sp>
        <p:sp>
          <p:nvSpPr>
            <p:cNvPr id="91152" name="Rectangle 6">
              <a:extLst>
                <a:ext uri="{FF2B5EF4-FFF2-40B4-BE49-F238E27FC236}">
                  <a16:creationId xmlns:a16="http://schemas.microsoft.com/office/drawing/2014/main" id="{521B5A89-AA03-4AA8-96D0-581DD746A0C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884" y="2709"/>
              <a:ext cx="1244" cy="1226"/>
            </a:xfrm>
            <a:prstGeom prst="rect">
              <a:avLst/>
            </a:prstGeom>
            <a:solidFill>
              <a:srgbClr val="FFFF99"/>
            </a:solidFill>
            <a:ln w="12700">
              <a:solidFill>
                <a:srgbClr val="000000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fontAlgn="base">
                <a:spcBef>
                  <a:spcPct val="0"/>
                </a:spcBef>
                <a:spcAft>
                  <a:spcPct val="0"/>
                </a:spcAft>
                <a:buClrTx/>
                <a:buNone/>
              </a:pPr>
              <a:endParaRPr lang="en-US" altLang="en-US" sz="2400" kern="1200">
                <a:solidFill>
                  <a:srgbClr val="000000"/>
                </a:solidFill>
                <a:ea typeface="+mn-ea"/>
                <a:cs typeface="+mn-cs"/>
              </a:endParaRPr>
            </a:p>
          </p:txBody>
        </p:sp>
        <p:sp>
          <p:nvSpPr>
            <p:cNvPr id="91153" name="Freeform 7">
              <a:extLst>
                <a:ext uri="{FF2B5EF4-FFF2-40B4-BE49-F238E27FC236}">
                  <a16:creationId xmlns:a16="http://schemas.microsoft.com/office/drawing/2014/main" id="{4C63B7B2-1380-41A8-B8C8-91D8B2E8C0C0}"/>
                </a:ext>
              </a:extLst>
            </p:cNvPr>
            <p:cNvSpPr>
              <a:spLocks/>
            </p:cNvSpPr>
            <p:nvPr/>
          </p:nvSpPr>
          <p:spPr bwMode="auto">
            <a:xfrm>
              <a:off x="1633" y="1200"/>
              <a:ext cx="1253" cy="281"/>
            </a:xfrm>
            <a:custGeom>
              <a:avLst/>
              <a:gdLst>
                <a:gd name="T0" fmla="*/ 218 w 1253"/>
                <a:gd name="T1" fmla="*/ 0 h 281"/>
                <a:gd name="T2" fmla="*/ 1252 w 1253"/>
                <a:gd name="T3" fmla="*/ 0 h 281"/>
                <a:gd name="T4" fmla="*/ 1252 w 1253"/>
                <a:gd name="T5" fmla="*/ 280 h 281"/>
                <a:gd name="T6" fmla="*/ 0 w 1253"/>
                <a:gd name="T7" fmla="*/ 280 h 281"/>
                <a:gd name="T8" fmla="*/ 218 w 1253"/>
                <a:gd name="T9" fmla="*/ 0 h 28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253"/>
                <a:gd name="T16" fmla="*/ 0 h 281"/>
                <a:gd name="T17" fmla="*/ 1253 w 1253"/>
                <a:gd name="T18" fmla="*/ 281 h 281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253" h="281">
                  <a:moveTo>
                    <a:pt x="218" y="0"/>
                  </a:moveTo>
                  <a:lnTo>
                    <a:pt x="1252" y="0"/>
                  </a:lnTo>
                  <a:lnTo>
                    <a:pt x="1252" y="280"/>
                  </a:lnTo>
                  <a:lnTo>
                    <a:pt x="0" y="280"/>
                  </a:lnTo>
                  <a:lnTo>
                    <a:pt x="218" y="0"/>
                  </a:lnTo>
                </a:path>
              </a:pathLst>
            </a:custGeom>
            <a:solidFill>
              <a:srgbClr val="480018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buClrTx/>
              </a:pPr>
              <a:endParaRPr lang="en-US" sz="2400" kern="1200">
                <a:latin typeface="Times New Roman" panose="02020603050405020304" pitchFamily="18" charset="0"/>
                <a:ea typeface="+mn-ea"/>
                <a:cs typeface="+mn-cs"/>
              </a:endParaRPr>
            </a:p>
          </p:txBody>
        </p:sp>
        <p:sp>
          <p:nvSpPr>
            <p:cNvPr id="91154" name="Freeform 8">
              <a:extLst>
                <a:ext uri="{FF2B5EF4-FFF2-40B4-BE49-F238E27FC236}">
                  <a16:creationId xmlns:a16="http://schemas.microsoft.com/office/drawing/2014/main" id="{716030EA-7C89-443C-A300-8F3C10404C29}"/>
                </a:ext>
              </a:extLst>
            </p:cNvPr>
            <p:cNvSpPr>
              <a:spLocks/>
            </p:cNvSpPr>
            <p:nvPr/>
          </p:nvSpPr>
          <p:spPr bwMode="auto">
            <a:xfrm>
              <a:off x="2885" y="1200"/>
              <a:ext cx="1252" cy="281"/>
            </a:xfrm>
            <a:custGeom>
              <a:avLst/>
              <a:gdLst>
                <a:gd name="T0" fmla="*/ 1033 w 1252"/>
                <a:gd name="T1" fmla="*/ 0 h 281"/>
                <a:gd name="T2" fmla="*/ 0 w 1252"/>
                <a:gd name="T3" fmla="*/ 0 h 281"/>
                <a:gd name="T4" fmla="*/ 0 w 1252"/>
                <a:gd name="T5" fmla="*/ 280 h 281"/>
                <a:gd name="T6" fmla="*/ 1251 w 1252"/>
                <a:gd name="T7" fmla="*/ 280 h 281"/>
                <a:gd name="T8" fmla="*/ 1033 w 1252"/>
                <a:gd name="T9" fmla="*/ 0 h 28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252"/>
                <a:gd name="T16" fmla="*/ 0 h 281"/>
                <a:gd name="T17" fmla="*/ 1252 w 1252"/>
                <a:gd name="T18" fmla="*/ 281 h 281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252" h="281">
                  <a:moveTo>
                    <a:pt x="1033" y="0"/>
                  </a:moveTo>
                  <a:lnTo>
                    <a:pt x="0" y="0"/>
                  </a:lnTo>
                  <a:lnTo>
                    <a:pt x="0" y="280"/>
                  </a:lnTo>
                  <a:lnTo>
                    <a:pt x="1251" y="280"/>
                  </a:lnTo>
                  <a:lnTo>
                    <a:pt x="1033" y="0"/>
                  </a:lnTo>
                </a:path>
              </a:pathLst>
            </a:custGeom>
            <a:solidFill>
              <a:srgbClr val="33CCCC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buClrTx/>
              </a:pPr>
              <a:endParaRPr lang="en-US" sz="2400" kern="1200">
                <a:latin typeface="Times New Roman" panose="02020603050405020304" pitchFamily="18" charset="0"/>
                <a:ea typeface="+mn-ea"/>
                <a:cs typeface="+mn-cs"/>
              </a:endParaRPr>
            </a:p>
          </p:txBody>
        </p:sp>
        <p:sp>
          <p:nvSpPr>
            <p:cNvPr id="93193" name="Rectangle 9">
              <a:extLst>
                <a:ext uri="{FF2B5EF4-FFF2-40B4-BE49-F238E27FC236}">
                  <a16:creationId xmlns:a16="http://schemas.microsoft.com/office/drawing/2014/main" id="{62980B0E-02EC-4511-8940-789A12A1EFA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680" y="1728"/>
              <a:ext cx="1164" cy="7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lIns="90488" tIns="44450" rIns="90488" bIns="44450">
              <a:spAutoFit/>
            </a:bodyPr>
            <a:lstStyle/>
            <a:p>
              <a:pPr algn="ctr" eaLnBrk="0" fontAlgn="base" hangingPunct="0">
                <a:spcBef>
                  <a:spcPct val="50000"/>
                </a:spcBef>
                <a:spcAft>
                  <a:spcPct val="0"/>
                </a:spcAft>
                <a:buClrTx/>
                <a:defRPr/>
              </a:pPr>
              <a:r>
                <a:rPr lang="en-US" sz="2400" b="1" kern="1200" dirty="0">
                  <a:solidFill>
                    <a:srgbClr val="FFFFFF"/>
                  </a:solidFill>
                  <a:latin typeface="Times New Roman"/>
                  <a:ea typeface="+mn-ea"/>
                  <a:cs typeface="+mn-cs"/>
                </a:rPr>
                <a:t>Liquidity and Efficiency</a:t>
              </a:r>
            </a:p>
          </p:txBody>
        </p:sp>
        <p:sp>
          <p:nvSpPr>
            <p:cNvPr id="93194" name="Rectangle 10">
              <a:extLst>
                <a:ext uri="{FF2B5EF4-FFF2-40B4-BE49-F238E27FC236}">
                  <a16:creationId xmlns:a16="http://schemas.microsoft.com/office/drawing/2014/main" id="{EB80B7D2-8730-41F1-82B6-3F95EE60C8E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976" y="1920"/>
              <a:ext cx="1104" cy="28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lIns="90488" tIns="44450" rIns="90488" bIns="44450">
              <a:spAutoFit/>
            </a:bodyPr>
            <a:lstStyle/>
            <a:p>
              <a:pPr algn="ctr" eaLnBrk="0" fontAlgn="base" hangingPunct="0">
                <a:spcBef>
                  <a:spcPct val="50000"/>
                </a:spcBef>
                <a:spcAft>
                  <a:spcPct val="0"/>
                </a:spcAft>
                <a:buClrTx/>
                <a:defRPr/>
              </a:pPr>
              <a:r>
                <a:rPr lang="en-US" sz="2400" b="1" kern="1200" dirty="0">
                  <a:latin typeface="Times New Roman"/>
                  <a:ea typeface="+mn-ea"/>
                  <a:cs typeface="+mn-cs"/>
                </a:rPr>
                <a:t>Solvency</a:t>
              </a:r>
            </a:p>
          </p:txBody>
        </p:sp>
        <p:sp>
          <p:nvSpPr>
            <p:cNvPr id="93195" name="Rectangle 11">
              <a:extLst>
                <a:ext uri="{FF2B5EF4-FFF2-40B4-BE49-F238E27FC236}">
                  <a16:creationId xmlns:a16="http://schemas.microsoft.com/office/drawing/2014/main" id="{C940A413-0BAD-468B-A406-326A154703B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536" y="3168"/>
              <a:ext cx="1440" cy="28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lIns="90488" tIns="44450" rIns="90488" bIns="44450">
              <a:spAutoFit/>
            </a:bodyPr>
            <a:lstStyle/>
            <a:p>
              <a:pPr algn="ctr" eaLnBrk="0" fontAlgn="base" hangingPunct="0">
                <a:spcBef>
                  <a:spcPct val="50000"/>
                </a:spcBef>
                <a:spcAft>
                  <a:spcPct val="0"/>
                </a:spcAft>
                <a:buClrTx/>
                <a:defRPr/>
              </a:pPr>
              <a:r>
                <a:rPr lang="en-US" sz="2400" b="1" kern="1200" dirty="0">
                  <a:latin typeface="Times New Roman"/>
                  <a:ea typeface="+mn-ea"/>
                  <a:cs typeface="+mn-cs"/>
                </a:rPr>
                <a:t>Profitability</a:t>
              </a:r>
            </a:p>
          </p:txBody>
        </p:sp>
      </p:grpSp>
      <p:sp>
        <p:nvSpPr>
          <p:cNvPr id="93196" name="Rectangle 12">
            <a:extLst>
              <a:ext uri="{FF2B5EF4-FFF2-40B4-BE49-F238E27FC236}">
                <a16:creationId xmlns:a16="http://schemas.microsoft.com/office/drawing/2014/main" id="{A48B07FE-9792-423F-A615-5821391FC641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96000" y="5638800"/>
            <a:ext cx="1804988" cy="515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0488" tIns="44450" rIns="90488" bIns="44450">
            <a:spAutoFit/>
          </a:bodyPr>
          <a:lstStyle/>
          <a:p>
            <a:pPr algn="ctr" eaLnBrk="0" fontAlgn="base" hangingPunct="0">
              <a:spcBef>
                <a:spcPct val="50000"/>
              </a:spcBef>
              <a:spcAft>
                <a:spcPct val="0"/>
              </a:spcAft>
              <a:buClrTx/>
              <a:defRPr/>
            </a:pPr>
            <a:r>
              <a:rPr lang="en-US" sz="2800" b="1" kern="1200" dirty="0">
                <a:latin typeface="Times New Roman"/>
                <a:ea typeface="+mn-ea"/>
                <a:cs typeface="+mn-cs"/>
              </a:rPr>
              <a:t>Market</a:t>
            </a:r>
          </a:p>
        </p:txBody>
      </p:sp>
      <p:sp>
        <p:nvSpPr>
          <p:cNvPr id="93197" name="Rectangle 13">
            <a:extLst>
              <a:ext uri="{FF2B5EF4-FFF2-40B4-BE49-F238E27FC236}">
                <a16:creationId xmlns:a16="http://schemas.microsoft.com/office/drawing/2014/main" id="{4BD051C1-1638-4F76-962B-51D62E512C93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28801" y="2362201"/>
            <a:ext cx="2282825" cy="1628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0488" tIns="44450" rIns="90488" bIns="44450">
            <a:spAutoFit/>
          </a:bodyPr>
          <a:lstStyle/>
          <a:p>
            <a:pPr algn="ctr" eaLnBrk="0" fontAlgn="base" hangingPunct="0">
              <a:spcBef>
                <a:spcPct val="50000"/>
              </a:spcBef>
              <a:spcAft>
                <a:spcPct val="0"/>
              </a:spcAft>
              <a:buClrTx/>
              <a:defRPr/>
            </a:pPr>
            <a:r>
              <a:rPr lang="en-US" sz="2000" b="1" kern="1200" dirty="0">
                <a:latin typeface="Times New Roman"/>
                <a:ea typeface="+mn-ea"/>
                <a:cs typeface="+mn-cs"/>
              </a:rPr>
              <a:t>Ability to meet short-term obligations and to efficiently generate revenues</a:t>
            </a:r>
          </a:p>
        </p:txBody>
      </p:sp>
      <p:sp>
        <p:nvSpPr>
          <p:cNvPr id="91141" name="Line 14">
            <a:extLst>
              <a:ext uri="{FF2B5EF4-FFF2-40B4-BE49-F238E27FC236}">
                <a16:creationId xmlns:a16="http://schemas.microsoft.com/office/drawing/2014/main" id="{A0BE4946-0E91-49A4-BE92-F08DEA0E5379}"/>
              </a:ext>
            </a:extLst>
          </p:cNvPr>
          <p:cNvSpPr>
            <a:spLocks noChangeShapeType="1"/>
          </p:cNvSpPr>
          <p:nvPr/>
        </p:nvSpPr>
        <p:spPr bwMode="auto">
          <a:xfrm>
            <a:off x="2057400" y="4267200"/>
            <a:ext cx="2057400" cy="0"/>
          </a:xfrm>
          <a:prstGeom prst="line">
            <a:avLst/>
          </a:prstGeom>
          <a:noFill/>
          <a:ln w="50800">
            <a:solidFill>
              <a:srgbClr val="8C002F"/>
            </a:solidFill>
            <a:round/>
            <a:headEnd type="none" w="sm" len="sm"/>
            <a:tailEnd type="stealth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buClrTx/>
            </a:pPr>
            <a:endParaRPr lang="en-US" sz="2400" kern="1200"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93199" name="Rectangle 15">
            <a:extLst>
              <a:ext uri="{FF2B5EF4-FFF2-40B4-BE49-F238E27FC236}">
                <a16:creationId xmlns:a16="http://schemas.microsoft.com/office/drawing/2014/main" id="{0522F7EC-A0F8-4E1B-8127-A96528DD60CB}"/>
              </a:ext>
            </a:extLst>
          </p:cNvPr>
          <p:cNvSpPr>
            <a:spLocks noChangeArrowheads="1"/>
          </p:cNvSpPr>
          <p:nvPr/>
        </p:nvSpPr>
        <p:spPr bwMode="auto">
          <a:xfrm>
            <a:off x="8077201" y="2362200"/>
            <a:ext cx="2130425" cy="161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0488" tIns="44450" rIns="90488" bIns="44450">
            <a:spAutoFit/>
          </a:bodyPr>
          <a:lstStyle/>
          <a:p>
            <a:pPr algn="ctr" eaLnBrk="0" fontAlgn="base" hangingPunct="0">
              <a:spcBef>
                <a:spcPct val="50000"/>
              </a:spcBef>
              <a:spcAft>
                <a:spcPct val="0"/>
              </a:spcAft>
              <a:buClrTx/>
              <a:defRPr/>
            </a:pPr>
            <a:r>
              <a:rPr lang="en-US" sz="2000" b="1" kern="1200" dirty="0">
                <a:latin typeface="Times New Roman"/>
                <a:ea typeface="+mn-ea"/>
                <a:cs typeface="+mn-cs"/>
              </a:rPr>
              <a:t>Ability to generate future revenues and meet long-term obligations</a:t>
            </a:r>
          </a:p>
        </p:txBody>
      </p:sp>
      <p:sp>
        <p:nvSpPr>
          <p:cNvPr id="91143" name="Line 16">
            <a:extLst>
              <a:ext uri="{FF2B5EF4-FFF2-40B4-BE49-F238E27FC236}">
                <a16:creationId xmlns:a16="http://schemas.microsoft.com/office/drawing/2014/main" id="{FDBFAF81-F54D-4AB8-84AE-5E52E651E422}"/>
              </a:ext>
            </a:extLst>
          </p:cNvPr>
          <p:cNvSpPr>
            <a:spLocks noChangeShapeType="1"/>
          </p:cNvSpPr>
          <p:nvPr/>
        </p:nvSpPr>
        <p:spPr bwMode="auto">
          <a:xfrm>
            <a:off x="8077200" y="4191000"/>
            <a:ext cx="2057400" cy="0"/>
          </a:xfrm>
          <a:prstGeom prst="line">
            <a:avLst/>
          </a:prstGeom>
          <a:noFill/>
          <a:ln w="50800">
            <a:solidFill>
              <a:srgbClr val="FF5008"/>
            </a:solidFill>
            <a:round/>
            <a:headEnd type="stealth" w="med" len="med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buClrTx/>
            </a:pPr>
            <a:endParaRPr lang="en-US" sz="2400" kern="1200"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93201" name="Rectangle 17">
            <a:extLst>
              <a:ext uri="{FF2B5EF4-FFF2-40B4-BE49-F238E27FC236}">
                <a16:creationId xmlns:a16="http://schemas.microsoft.com/office/drawing/2014/main" id="{722C393A-53D6-4AE4-9187-43329B793E72}"/>
              </a:ext>
            </a:extLst>
          </p:cNvPr>
          <p:cNvSpPr>
            <a:spLocks noChangeArrowheads="1"/>
          </p:cNvSpPr>
          <p:nvPr/>
        </p:nvSpPr>
        <p:spPr bwMode="auto">
          <a:xfrm>
            <a:off x="8153401" y="4343400"/>
            <a:ext cx="1978025" cy="1320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0488" tIns="44450" rIns="90488" bIns="44450">
            <a:spAutoFit/>
          </a:bodyPr>
          <a:lstStyle/>
          <a:p>
            <a:pPr algn="ctr" eaLnBrk="0" fontAlgn="base" hangingPunct="0">
              <a:spcBef>
                <a:spcPct val="50000"/>
              </a:spcBef>
              <a:spcAft>
                <a:spcPct val="0"/>
              </a:spcAft>
              <a:buClrTx/>
              <a:defRPr/>
            </a:pPr>
            <a:r>
              <a:rPr lang="en-US" sz="2000" b="1" kern="1200" dirty="0">
                <a:latin typeface="Times New Roman"/>
                <a:ea typeface="+mn-ea"/>
                <a:cs typeface="+mn-cs"/>
              </a:rPr>
              <a:t>Ability to generate positive market expectations</a:t>
            </a:r>
          </a:p>
        </p:txBody>
      </p:sp>
      <p:sp>
        <p:nvSpPr>
          <p:cNvPr id="91145" name="Line 18">
            <a:extLst>
              <a:ext uri="{FF2B5EF4-FFF2-40B4-BE49-F238E27FC236}">
                <a16:creationId xmlns:a16="http://schemas.microsoft.com/office/drawing/2014/main" id="{452A666D-5D66-4EA5-8B05-C63FD0B9DC16}"/>
              </a:ext>
            </a:extLst>
          </p:cNvPr>
          <p:cNvSpPr>
            <a:spLocks noChangeShapeType="1"/>
          </p:cNvSpPr>
          <p:nvPr/>
        </p:nvSpPr>
        <p:spPr bwMode="auto">
          <a:xfrm>
            <a:off x="8077200" y="5715000"/>
            <a:ext cx="2057400" cy="0"/>
          </a:xfrm>
          <a:prstGeom prst="line">
            <a:avLst/>
          </a:prstGeom>
          <a:noFill/>
          <a:ln w="50800">
            <a:solidFill>
              <a:srgbClr val="004E47"/>
            </a:solidFill>
            <a:round/>
            <a:headEnd type="stealth" w="med" len="med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buClrTx/>
            </a:pPr>
            <a:endParaRPr lang="en-US" sz="2400" kern="1200"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93203" name="Rectangle 19">
            <a:extLst>
              <a:ext uri="{FF2B5EF4-FFF2-40B4-BE49-F238E27FC236}">
                <a16:creationId xmlns:a16="http://schemas.microsoft.com/office/drawing/2014/main" id="{24888CE9-2BA4-464A-B148-3FFA7A6AF5A0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28801" y="4572000"/>
            <a:ext cx="2282825" cy="161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0488" tIns="44450" rIns="90488" bIns="44450">
            <a:spAutoFit/>
          </a:bodyPr>
          <a:lstStyle/>
          <a:p>
            <a:pPr algn="ctr" eaLnBrk="0" fontAlgn="base" hangingPunct="0">
              <a:spcBef>
                <a:spcPct val="50000"/>
              </a:spcBef>
              <a:spcAft>
                <a:spcPct val="0"/>
              </a:spcAft>
              <a:buClrTx/>
              <a:defRPr/>
            </a:pPr>
            <a:r>
              <a:rPr lang="en-US" sz="2000" b="1" kern="1200" dirty="0">
                <a:latin typeface="Times New Roman"/>
                <a:ea typeface="+mn-ea"/>
                <a:cs typeface="+mn-cs"/>
              </a:rPr>
              <a:t>Ability to provide financial rewards sufficient to attract and retain financing</a:t>
            </a:r>
          </a:p>
        </p:txBody>
      </p:sp>
      <p:sp>
        <p:nvSpPr>
          <p:cNvPr id="91147" name="Line 20">
            <a:extLst>
              <a:ext uri="{FF2B5EF4-FFF2-40B4-BE49-F238E27FC236}">
                <a16:creationId xmlns:a16="http://schemas.microsoft.com/office/drawing/2014/main" id="{AA52EAB2-2AFB-45FF-92CC-23E328F51040}"/>
              </a:ext>
            </a:extLst>
          </p:cNvPr>
          <p:cNvSpPr>
            <a:spLocks noChangeShapeType="1"/>
          </p:cNvSpPr>
          <p:nvPr/>
        </p:nvSpPr>
        <p:spPr bwMode="auto">
          <a:xfrm>
            <a:off x="2057400" y="6248400"/>
            <a:ext cx="2057400" cy="0"/>
          </a:xfrm>
          <a:prstGeom prst="line">
            <a:avLst/>
          </a:prstGeom>
          <a:noFill/>
          <a:ln w="50800">
            <a:solidFill>
              <a:srgbClr val="114FFB"/>
            </a:solidFill>
            <a:round/>
            <a:headEnd type="none" w="sm" len="sm"/>
            <a:tailEnd type="stealth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buClrTx/>
            </a:pPr>
            <a:endParaRPr lang="en-US" sz="2400" kern="1200"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91148" name="Rectangle 21">
            <a:extLst>
              <a:ext uri="{FF2B5EF4-FFF2-40B4-BE49-F238E27FC236}">
                <a16:creationId xmlns:a16="http://schemas.microsoft.com/office/drawing/2014/main" id="{2CFF3D0E-1D8C-4D41-A401-444B42B8835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209800" y="1600200"/>
            <a:ext cx="7772400" cy="1143000"/>
          </a:xfrm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altLang="en-US" sz="4000" b="1"/>
              <a:t>Building Blocks of Analysis</a:t>
            </a:r>
          </a:p>
        </p:txBody>
      </p:sp>
    </p:spTree>
  </p:cSld>
  <p:clrMapOvr>
    <a:masterClrMapping/>
  </p:clrMapOvr>
  <p:transition spd="med">
    <p:fade/>
  </p:transition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86" name="Rectangle 2">
            <a:extLst>
              <a:ext uri="{FF2B5EF4-FFF2-40B4-BE49-F238E27FC236}">
                <a16:creationId xmlns:a16="http://schemas.microsoft.com/office/drawing/2014/main" id="{403EA369-B429-480B-A620-5764EEBD6EAC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86001" y="2714626"/>
            <a:ext cx="3806825" cy="2771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00CC99"/>
              </a:buClr>
              <a:buFont typeface="Wingdings" panose="05000000000000000000" pitchFamily="2" charset="2"/>
              <a:buChar char="Œ"/>
            </a:pPr>
            <a:r>
              <a:rPr lang="en-US" altLang="en-US" b="1" kern="1200">
                <a:solidFill>
                  <a:srgbClr val="FF5008"/>
                </a:solidFill>
                <a:latin typeface="Arial" panose="020B0604020202020204" pitchFamily="34" charset="0"/>
                <a:ea typeface="+mn-ea"/>
                <a:cs typeface="+mn-cs"/>
              </a:rPr>
              <a:t> </a:t>
            </a:r>
            <a:r>
              <a:rPr lang="en-US" altLang="en-US" kern="1200">
                <a:solidFill>
                  <a:srgbClr val="000000"/>
                </a:solidFill>
                <a:latin typeface="Arial" panose="020B0604020202020204" pitchFamily="34" charset="0"/>
                <a:ea typeface="+mn-ea"/>
                <a:cs typeface="+mn-cs"/>
              </a:rPr>
              <a:t>Intra-company</a:t>
            </a:r>
          </a:p>
          <a:p>
            <a:pPr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00CC99"/>
              </a:buClr>
              <a:buFont typeface="Wingdings" panose="05000000000000000000" pitchFamily="2" charset="2"/>
              <a:buChar char=""/>
            </a:pPr>
            <a:r>
              <a:rPr lang="en-US" altLang="en-US" kern="1200">
                <a:solidFill>
                  <a:srgbClr val="000000"/>
                </a:solidFill>
                <a:latin typeface="Arial" panose="020B0604020202020204" pitchFamily="34" charset="0"/>
                <a:ea typeface="+mn-ea"/>
                <a:cs typeface="+mn-cs"/>
              </a:rPr>
              <a:t> Competitor</a:t>
            </a:r>
          </a:p>
          <a:p>
            <a:pPr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00CC99"/>
              </a:buClr>
              <a:buFont typeface="Wingdings" panose="05000000000000000000" pitchFamily="2" charset="2"/>
              <a:buChar char="Ž"/>
            </a:pPr>
            <a:r>
              <a:rPr lang="en-US" altLang="en-US" kern="1200">
                <a:solidFill>
                  <a:srgbClr val="000000"/>
                </a:solidFill>
                <a:latin typeface="Arial" panose="020B0604020202020204" pitchFamily="34" charset="0"/>
                <a:ea typeface="+mn-ea"/>
                <a:cs typeface="+mn-cs"/>
              </a:rPr>
              <a:t> Industry</a:t>
            </a:r>
          </a:p>
          <a:p>
            <a:pPr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00CC99"/>
              </a:buClr>
              <a:buFont typeface="Wingdings" panose="05000000000000000000" pitchFamily="2" charset="2"/>
              <a:buChar char=""/>
            </a:pPr>
            <a:r>
              <a:rPr lang="en-US" altLang="en-US" kern="1200">
                <a:solidFill>
                  <a:srgbClr val="000000"/>
                </a:solidFill>
                <a:latin typeface="Arial" panose="020B0604020202020204" pitchFamily="34" charset="0"/>
                <a:ea typeface="+mn-ea"/>
                <a:cs typeface="+mn-cs"/>
              </a:rPr>
              <a:t> Guidelines</a:t>
            </a:r>
          </a:p>
        </p:txBody>
      </p:sp>
      <p:sp>
        <p:nvSpPr>
          <p:cNvPr id="93187" name="Rectangle 3">
            <a:extLst>
              <a:ext uri="{FF2B5EF4-FFF2-40B4-BE49-F238E27FC236}">
                <a16:creationId xmlns:a16="http://schemas.microsoft.com/office/drawing/2014/main" id="{D0275FFD-E9B1-473B-B0E1-DCCC0F985591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altLang="en-US"/>
              <a:t>Standards for Comparison</a:t>
            </a:r>
          </a:p>
        </p:txBody>
      </p:sp>
      <p:pic>
        <p:nvPicPr>
          <p:cNvPr id="95236" name="Picture 4" descr="BS01580_[1]">
            <a:extLst>
              <a:ext uri="{FF2B5EF4-FFF2-40B4-BE49-F238E27FC236}">
                <a16:creationId xmlns:a16="http://schemas.microsoft.com/office/drawing/2014/main" id="{D5CEBD4F-CD65-4B89-8E54-DBEE59954249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132514" y="2606676"/>
            <a:ext cx="3627437" cy="2955925"/>
          </a:xfrm>
          <a:noFill/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52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234" name="Rectangle 2">
            <a:extLst>
              <a:ext uri="{FF2B5EF4-FFF2-40B4-BE49-F238E27FC236}">
                <a16:creationId xmlns:a16="http://schemas.microsoft.com/office/drawing/2014/main" id="{24F907D0-34EF-44EF-9885-A6E83C5A21B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914400" y="1600200"/>
            <a:ext cx="7145518" cy="803635"/>
          </a:xfrm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altLang="en-US" dirty="0"/>
              <a:t>Tools of Analysis</a:t>
            </a:r>
          </a:p>
        </p:txBody>
      </p:sp>
      <p:sp>
        <p:nvSpPr>
          <p:cNvPr id="95235" name="Rectangle 3">
            <a:extLst>
              <a:ext uri="{FF2B5EF4-FFF2-40B4-BE49-F238E27FC236}">
                <a16:creationId xmlns:a16="http://schemas.microsoft.com/office/drawing/2014/main" id="{A466DFD9-1C5E-46FB-93B2-56542397CF5E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637471" y="2295166"/>
            <a:ext cx="7699375" cy="2159000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en-US" altLang="en-US" b="1" u="sng" dirty="0"/>
              <a:t>Horizontal Analysis</a:t>
            </a:r>
          </a:p>
          <a:p>
            <a:pPr eaLnBrk="1" hangingPunct="1"/>
            <a:r>
              <a:rPr lang="en-US" altLang="en-US" dirty="0"/>
              <a:t>Comparing a company’s financial condition and performance across time.</a:t>
            </a:r>
          </a:p>
        </p:txBody>
      </p:sp>
      <p:pic>
        <p:nvPicPr>
          <p:cNvPr id="97284" name="Picture 4" descr="BS01990_[1]">
            <a:extLst>
              <a:ext uri="{FF2B5EF4-FFF2-40B4-BE49-F238E27FC236}">
                <a16:creationId xmlns:a16="http://schemas.microsoft.com/office/drawing/2014/main" id="{2EEA84E9-A132-4D22-B92A-C46F5C7772D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033"/>
          <a:stretch>
            <a:fillRect/>
          </a:stretch>
        </p:blipFill>
        <p:spPr bwMode="auto">
          <a:xfrm>
            <a:off x="1693682" y="3868214"/>
            <a:ext cx="3505200" cy="2373312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72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282" name="Rectangle 2">
            <a:extLst>
              <a:ext uri="{FF2B5EF4-FFF2-40B4-BE49-F238E27FC236}">
                <a16:creationId xmlns:a16="http://schemas.microsoft.com/office/drawing/2014/main" id="{B6E0D340-2F82-4BD1-9F77-ABB170EDE0F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altLang="en-US"/>
              <a:t>Tools of Analysis</a:t>
            </a:r>
          </a:p>
        </p:txBody>
      </p:sp>
      <p:sp>
        <p:nvSpPr>
          <p:cNvPr id="97283" name="Rectangle 3">
            <a:extLst>
              <a:ext uri="{FF2B5EF4-FFF2-40B4-BE49-F238E27FC236}">
                <a16:creationId xmlns:a16="http://schemas.microsoft.com/office/drawing/2014/main" id="{0A422EBA-6107-447C-B264-66A3F5ED7E3B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377072" y="2345703"/>
            <a:ext cx="7827964" cy="3696878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en-US" altLang="en-US" b="1" u="sng" dirty="0"/>
              <a:t>Vertical Analysis</a:t>
            </a:r>
          </a:p>
          <a:p>
            <a:pPr eaLnBrk="1" hangingPunct="1"/>
            <a:r>
              <a:rPr lang="en-US" altLang="en-US" dirty="0"/>
              <a:t>Comparing a company’s financial condition and performance to a base amount.</a:t>
            </a:r>
          </a:p>
        </p:txBody>
      </p:sp>
      <p:pic>
        <p:nvPicPr>
          <p:cNvPr id="99332" name="Picture 4" descr="BS01177_[1]">
            <a:extLst>
              <a:ext uri="{FF2B5EF4-FFF2-40B4-BE49-F238E27FC236}">
                <a16:creationId xmlns:a16="http://schemas.microsoft.com/office/drawing/2014/main" id="{155D7416-B9E8-4C30-ADE0-6BA1200E623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91440" y="3858705"/>
            <a:ext cx="2951163" cy="2514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93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Default Design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159</TotalTime>
  <Words>1607</Words>
  <Application>Microsoft Office PowerPoint</Application>
  <PresentationFormat>Widescreen</PresentationFormat>
  <Paragraphs>454</Paragraphs>
  <Slides>43</Slides>
  <Notes>43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43</vt:i4>
      </vt:variant>
    </vt:vector>
  </HeadingPairs>
  <TitlesOfParts>
    <vt:vector size="50" baseType="lpstr">
      <vt:lpstr>Arial</vt:lpstr>
      <vt:lpstr>Wingdings</vt:lpstr>
      <vt:lpstr>Tajawal Medium</vt:lpstr>
      <vt:lpstr>Times New Roman</vt:lpstr>
      <vt:lpstr>Calibri</vt:lpstr>
      <vt:lpstr>Office Theme</vt:lpstr>
      <vt:lpstr>Default Design</vt:lpstr>
      <vt:lpstr>PowerPoint Presentation</vt:lpstr>
      <vt:lpstr>Reading &amp; Understanding Basic Financial Statements</vt:lpstr>
      <vt:lpstr>Reading &amp; Understanding Basic Financial Statements</vt:lpstr>
      <vt:lpstr>Reading &amp; Understanding Basic Financial Statements</vt:lpstr>
      <vt:lpstr>Reading &amp; Understanding Basic Financial Statements</vt:lpstr>
      <vt:lpstr>Reading &amp; Understanding Basic Financial Statements</vt:lpstr>
      <vt:lpstr>Reading &amp; Understanding Basic Financial Statements</vt:lpstr>
      <vt:lpstr>Reading &amp; Understanding Basic Financial Statements</vt:lpstr>
      <vt:lpstr>Classified and Comparative Balance Sheets</vt:lpstr>
      <vt:lpstr>Balance Sheet Limitations</vt:lpstr>
      <vt:lpstr>The Income Statement</vt:lpstr>
      <vt:lpstr>The Income Statement</vt:lpstr>
      <vt:lpstr>PowerPoint Presentation</vt:lpstr>
      <vt:lpstr>Statement of Retained Earnings</vt:lpstr>
      <vt:lpstr>Statement of Cash Flows</vt:lpstr>
      <vt:lpstr>Statement of Cash Flows</vt:lpstr>
      <vt:lpstr>Match Classification of Cash Flows</vt:lpstr>
      <vt:lpstr>Operating Activities</vt:lpstr>
      <vt:lpstr>Investing Activities</vt:lpstr>
      <vt:lpstr>Financing Activities</vt:lpstr>
      <vt:lpstr>Statement of Cash Flows</vt:lpstr>
      <vt:lpstr>Statement of Cash Flows Analysis</vt:lpstr>
      <vt:lpstr>Statement of Cash Flows Analysis</vt:lpstr>
      <vt:lpstr>PowerPoint Presentation</vt:lpstr>
      <vt:lpstr>Notes to the Financial Statements</vt:lpstr>
      <vt:lpstr>Notes to the Financial Statements</vt:lpstr>
      <vt:lpstr>What Are The Fundamental Concepts and Assumptions?</vt:lpstr>
      <vt:lpstr>Separate Entity Concept</vt:lpstr>
      <vt:lpstr>The Cost Principle</vt:lpstr>
      <vt:lpstr>The Monetary Measurement Concept</vt:lpstr>
      <vt:lpstr>The Going Concern Assumption</vt:lpstr>
      <vt:lpstr>Why Use Accrual Accounting?</vt:lpstr>
      <vt:lpstr>The Time Period Concept</vt:lpstr>
      <vt:lpstr>Define Accrual Accounting</vt:lpstr>
      <vt:lpstr>Revenue Recognition</vt:lpstr>
      <vt:lpstr>The Matching Principle</vt:lpstr>
      <vt:lpstr>Cash-Basis Accounting</vt:lpstr>
      <vt:lpstr>Accrual vs. Cash-Basis Accounting</vt:lpstr>
      <vt:lpstr>Purpose of Analysis</vt:lpstr>
      <vt:lpstr>Building Blocks of Analysis</vt:lpstr>
      <vt:lpstr>Standards for Comparison</vt:lpstr>
      <vt:lpstr>Tools of Analysis</vt:lpstr>
      <vt:lpstr>Tools of Analysis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LENOVO</dc:creator>
  <cp:lastModifiedBy>Ahmed</cp:lastModifiedBy>
  <cp:revision>16</cp:revision>
  <dcterms:created xsi:type="dcterms:W3CDTF">2021-08-03T13:03:26Z</dcterms:created>
  <dcterms:modified xsi:type="dcterms:W3CDTF">2023-02-08T15:47:25Z</dcterms:modified>
</cp:coreProperties>
</file>