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558" r:id="rId8"/>
    <p:sldId id="495" r:id="rId9"/>
    <p:sldId id="554" r:id="rId10"/>
    <p:sldId id="605" r:id="rId11"/>
    <p:sldId id="589" r:id="rId12"/>
    <p:sldId id="596" r:id="rId13"/>
    <p:sldId id="563" r:id="rId14"/>
    <p:sldId id="580" r:id="rId15"/>
    <p:sldId id="501" r:id="rId16"/>
    <p:sldId id="597" r:id="rId17"/>
    <p:sldId id="565" r:id="rId18"/>
    <p:sldId id="599" r:id="rId19"/>
    <p:sldId id="566" r:id="rId20"/>
    <p:sldId id="601" r:id="rId21"/>
    <p:sldId id="600" r:id="rId22"/>
    <p:sldId id="598" r:id="rId23"/>
    <p:sldId id="570" r:id="rId24"/>
    <p:sldId id="306" r:id="rId25"/>
    <p:sldId id="581" r:id="rId26"/>
    <p:sldId id="496" r:id="rId27"/>
    <p:sldId id="587" r:id="rId28"/>
    <p:sldId id="602" r:id="rId29"/>
    <p:sldId id="582" r:id="rId30"/>
    <p:sldId id="592" r:id="rId31"/>
    <p:sldId id="594" r:id="rId32"/>
    <p:sldId id="514" r:id="rId33"/>
    <p:sldId id="498" r:id="rId34"/>
    <p:sldId id="507" r:id="rId35"/>
    <p:sldId id="513" r:id="rId36"/>
    <p:sldId id="499" r:id="rId37"/>
    <p:sldId id="603" r:id="rId38"/>
    <p:sldId id="604" r:id="rId39"/>
    <p:sldId id="552" r:id="rId40"/>
    <p:sldId id="606" r:id="rId41"/>
    <p:sldId id="536"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58"/>
            <p14:sldId id="495"/>
            <p14:sldId id="554"/>
            <p14:sldId id="605"/>
            <p14:sldId id="589"/>
            <p14:sldId id="596"/>
            <p14:sldId id="563"/>
            <p14:sldId id="580"/>
            <p14:sldId id="501"/>
            <p14:sldId id="597"/>
            <p14:sldId id="565"/>
            <p14:sldId id="599"/>
            <p14:sldId id="566"/>
            <p14:sldId id="601"/>
            <p14:sldId id="600"/>
            <p14:sldId id="598"/>
            <p14:sldId id="570"/>
            <p14:sldId id="306"/>
            <p14:sldId id="581"/>
            <p14:sldId id="496"/>
            <p14:sldId id="587"/>
            <p14:sldId id="602"/>
            <p14:sldId id="582"/>
            <p14:sldId id="592"/>
            <p14:sldId id="594"/>
            <p14:sldId id="514"/>
            <p14:sldId id="498"/>
            <p14:sldId id="507"/>
            <p14:sldId id="513"/>
            <p14:sldId id="499"/>
            <p14:sldId id="603"/>
            <p14:sldId id="604"/>
            <p14:sldId id="552"/>
            <p14:sldId id="606"/>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56" autoAdjust="0"/>
    <p:restoredTop sz="92529" autoAdjust="0"/>
  </p:normalViewPr>
  <p:slideViewPr>
    <p:cSldViewPr snapToGrid="0">
      <p:cViewPr varScale="1">
        <p:scale>
          <a:sx n="61" d="100"/>
          <a:sy n="6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6E9D07-B8E3-4E6B-92F4-4B23412E1FB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4472D4CB-9578-45C9-A64E-D18E8C2CBC6F}">
      <dgm:prSet phldrT="[Text]"/>
      <dgm:spPr/>
      <dgm:t>
        <a:bodyPr/>
        <a:lstStyle/>
        <a:p>
          <a:r>
            <a:rPr lang="ar-JO" dirty="0"/>
            <a:t>تصنيفات وأقسام البيئة التنظيمية</a:t>
          </a:r>
          <a:endParaRPr lang="en-US" dirty="0"/>
        </a:p>
      </dgm:t>
    </dgm:pt>
    <dgm:pt modelId="{9127114B-4850-4321-92BB-10EDD44781B1}" type="parTrans" cxnId="{91439425-BFB7-4F16-B839-FFD3A04B967B}">
      <dgm:prSet/>
      <dgm:spPr/>
      <dgm:t>
        <a:bodyPr/>
        <a:lstStyle/>
        <a:p>
          <a:endParaRPr lang="en-US"/>
        </a:p>
      </dgm:t>
    </dgm:pt>
    <dgm:pt modelId="{F2B47D7D-8EE1-4115-9A19-C586C993D144}" type="sibTrans" cxnId="{91439425-BFB7-4F16-B839-FFD3A04B967B}">
      <dgm:prSet/>
      <dgm:spPr/>
      <dgm:t>
        <a:bodyPr/>
        <a:lstStyle/>
        <a:p>
          <a:endParaRPr lang="en-US"/>
        </a:p>
      </dgm:t>
    </dgm:pt>
    <dgm:pt modelId="{A12C773E-F2A6-425D-825F-8F3CCD101260}">
      <dgm:prSet phldrT="[Text]"/>
      <dgm:spPr/>
      <dgm:t>
        <a:bodyPr/>
        <a:lstStyle/>
        <a:p>
          <a:r>
            <a:rPr lang="ar-JO" dirty="0"/>
            <a:t>البيئة الداخلية والخارجية</a:t>
          </a:r>
          <a:endParaRPr lang="en-US" dirty="0"/>
        </a:p>
      </dgm:t>
    </dgm:pt>
    <dgm:pt modelId="{58D4C65F-5BFA-47BD-B8FE-57337C86E451}" type="parTrans" cxnId="{6EA8DA97-E2C8-4E49-A03B-8BF19BF7A9E8}">
      <dgm:prSet/>
      <dgm:spPr/>
      <dgm:t>
        <a:bodyPr/>
        <a:lstStyle/>
        <a:p>
          <a:endParaRPr lang="en-US"/>
        </a:p>
      </dgm:t>
    </dgm:pt>
    <dgm:pt modelId="{94174DAC-95D2-4BC3-BFA0-998D36377068}" type="sibTrans" cxnId="{6EA8DA97-E2C8-4E49-A03B-8BF19BF7A9E8}">
      <dgm:prSet/>
      <dgm:spPr/>
      <dgm:t>
        <a:bodyPr/>
        <a:lstStyle/>
        <a:p>
          <a:endParaRPr lang="en-US"/>
        </a:p>
      </dgm:t>
    </dgm:pt>
    <dgm:pt modelId="{0BB1D631-2B7C-49EB-B79D-24D867C304BB}">
      <dgm:prSet phldrT="[Text]"/>
      <dgm:spPr/>
      <dgm:t>
        <a:bodyPr/>
        <a:lstStyle/>
        <a:p>
          <a:r>
            <a:rPr lang="ar-JO" dirty="0"/>
            <a:t>البيئة العامة والخاصة</a:t>
          </a:r>
          <a:endParaRPr lang="en-US" dirty="0"/>
        </a:p>
      </dgm:t>
    </dgm:pt>
    <dgm:pt modelId="{DF033F48-F2FB-4A14-9BD5-6C85E8704AC5}" type="parTrans" cxnId="{85327E54-506C-4610-AD36-716B48670EDC}">
      <dgm:prSet/>
      <dgm:spPr/>
      <dgm:t>
        <a:bodyPr/>
        <a:lstStyle/>
        <a:p>
          <a:endParaRPr lang="en-US"/>
        </a:p>
      </dgm:t>
    </dgm:pt>
    <dgm:pt modelId="{574D7974-D9CF-4AF2-A5F9-5C64EFC6EA97}" type="sibTrans" cxnId="{85327E54-506C-4610-AD36-716B48670EDC}">
      <dgm:prSet/>
      <dgm:spPr/>
      <dgm:t>
        <a:bodyPr/>
        <a:lstStyle/>
        <a:p>
          <a:endParaRPr lang="en-US"/>
        </a:p>
      </dgm:t>
    </dgm:pt>
    <dgm:pt modelId="{DA00B78A-5AFB-4D9A-BA97-7E53DED38E60}" type="pres">
      <dgm:prSet presAssocID="{776E9D07-B8E3-4E6B-92F4-4B23412E1FBD}" presName="hierChild1" presStyleCnt="0">
        <dgm:presLayoutVars>
          <dgm:chPref val="1"/>
          <dgm:dir/>
          <dgm:animOne val="branch"/>
          <dgm:animLvl val="lvl"/>
          <dgm:resizeHandles/>
        </dgm:presLayoutVars>
      </dgm:prSet>
      <dgm:spPr/>
    </dgm:pt>
    <dgm:pt modelId="{5BBA10E7-D404-487D-AC06-9C334765C077}" type="pres">
      <dgm:prSet presAssocID="{4472D4CB-9578-45C9-A64E-D18E8C2CBC6F}" presName="hierRoot1" presStyleCnt="0"/>
      <dgm:spPr/>
    </dgm:pt>
    <dgm:pt modelId="{C72E8A27-5B86-44B8-88E5-92DE98C0A919}" type="pres">
      <dgm:prSet presAssocID="{4472D4CB-9578-45C9-A64E-D18E8C2CBC6F}" presName="composite" presStyleCnt="0"/>
      <dgm:spPr/>
    </dgm:pt>
    <dgm:pt modelId="{35B45FBF-11AF-4FB8-9EA4-1009C5F3A199}" type="pres">
      <dgm:prSet presAssocID="{4472D4CB-9578-45C9-A64E-D18E8C2CBC6F}" presName="background" presStyleLbl="node0" presStyleIdx="0" presStyleCnt="1"/>
      <dgm:spPr/>
    </dgm:pt>
    <dgm:pt modelId="{C2D27457-8606-4D71-B1C1-F01E2A06C448}" type="pres">
      <dgm:prSet presAssocID="{4472D4CB-9578-45C9-A64E-D18E8C2CBC6F}" presName="text" presStyleLbl="fgAcc0" presStyleIdx="0" presStyleCnt="1" custScaleX="150905">
        <dgm:presLayoutVars>
          <dgm:chPref val="3"/>
        </dgm:presLayoutVars>
      </dgm:prSet>
      <dgm:spPr/>
    </dgm:pt>
    <dgm:pt modelId="{7B721E6C-4F97-46FA-BEC2-583F0960ACFF}" type="pres">
      <dgm:prSet presAssocID="{4472D4CB-9578-45C9-A64E-D18E8C2CBC6F}" presName="hierChild2" presStyleCnt="0"/>
      <dgm:spPr/>
    </dgm:pt>
    <dgm:pt modelId="{1C45725E-D1E0-4CE5-94AE-35AE339FDBF4}" type="pres">
      <dgm:prSet presAssocID="{58D4C65F-5BFA-47BD-B8FE-57337C86E451}" presName="Name10" presStyleLbl="parChTrans1D2" presStyleIdx="0" presStyleCnt="2"/>
      <dgm:spPr/>
    </dgm:pt>
    <dgm:pt modelId="{93D69F7B-D76F-4416-99C6-78B290E45A1A}" type="pres">
      <dgm:prSet presAssocID="{A12C773E-F2A6-425D-825F-8F3CCD101260}" presName="hierRoot2" presStyleCnt="0"/>
      <dgm:spPr/>
    </dgm:pt>
    <dgm:pt modelId="{A26EF0F2-A53D-4BF6-8219-846A154DB549}" type="pres">
      <dgm:prSet presAssocID="{A12C773E-F2A6-425D-825F-8F3CCD101260}" presName="composite2" presStyleCnt="0"/>
      <dgm:spPr/>
    </dgm:pt>
    <dgm:pt modelId="{40DDFEC5-7D04-44F7-AD85-C4A194EC2F62}" type="pres">
      <dgm:prSet presAssocID="{A12C773E-F2A6-425D-825F-8F3CCD101260}" presName="background2" presStyleLbl="node2" presStyleIdx="0" presStyleCnt="2"/>
      <dgm:spPr/>
    </dgm:pt>
    <dgm:pt modelId="{F9996E54-7729-43AC-8245-96B8F5D8F300}" type="pres">
      <dgm:prSet presAssocID="{A12C773E-F2A6-425D-825F-8F3CCD101260}" presName="text2" presStyleLbl="fgAcc2" presStyleIdx="0" presStyleCnt="2">
        <dgm:presLayoutVars>
          <dgm:chPref val="3"/>
        </dgm:presLayoutVars>
      </dgm:prSet>
      <dgm:spPr/>
    </dgm:pt>
    <dgm:pt modelId="{0123FB51-B25A-4ABE-984C-723421276F49}" type="pres">
      <dgm:prSet presAssocID="{A12C773E-F2A6-425D-825F-8F3CCD101260}" presName="hierChild3" presStyleCnt="0"/>
      <dgm:spPr/>
    </dgm:pt>
    <dgm:pt modelId="{213F83F2-1E63-41C1-916D-A64FF67A65AA}" type="pres">
      <dgm:prSet presAssocID="{DF033F48-F2FB-4A14-9BD5-6C85E8704AC5}" presName="Name10" presStyleLbl="parChTrans1D2" presStyleIdx="1" presStyleCnt="2"/>
      <dgm:spPr/>
    </dgm:pt>
    <dgm:pt modelId="{AAEF5B9B-CD9B-4AE8-8610-5DABCD799DC3}" type="pres">
      <dgm:prSet presAssocID="{0BB1D631-2B7C-49EB-B79D-24D867C304BB}" presName="hierRoot2" presStyleCnt="0"/>
      <dgm:spPr/>
    </dgm:pt>
    <dgm:pt modelId="{3BD50770-AB13-4851-B45C-C0F668F3188A}" type="pres">
      <dgm:prSet presAssocID="{0BB1D631-2B7C-49EB-B79D-24D867C304BB}" presName="composite2" presStyleCnt="0"/>
      <dgm:spPr/>
    </dgm:pt>
    <dgm:pt modelId="{ED85325A-A2BA-4301-B49E-2D4EC3AE8C33}" type="pres">
      <dgm:prSet presAssocID="{0BB1D631-2B7C-49EB-B79D-24D867C304BB}" presName="background2" presStyleLbl="node2" presStyleIdx="1" presStyleCnt="2"/>
      <dgm:spPr/>
    </dgm:pt>
    <dgm:pt modelId="{DAE5BF02-31B7-4D9F-B187-A0C7DA18F186}" type="pres">
      <dgm:prSet presAssocID="{0BB1D631-2B7C-49EB-B79D-24D867C304BB}" presName="text2" presStyleLbl="fgAcc2" presStyleIdx="1" presStyleCnt="2">
        <dgm:presLayoutVars>
          <dgm:chPref val="3"/>
        </dgm:presLayoutVars>
      </dgm:prSet>
      <dgm:spPr/>
    </dgm:pt>
    <dgm:pt modelId="{9056CB1D-78E8-48CD-97E4-859DC1C8A3EA}" type="pres">
      <dgm:prSet presAssocID="{0BB1D631-2B7C-49EB-B79D-24D867C304BB}" presName="hierChild3" presStyleCnt="0"/>
      <dgm:spPr/>
    </dgm:pt>
  </dgm:ptLst>
  <dgm:cxnLst>
    <dgm:cxn modelId="{215DD707-F4C1-47F3-BAD5-0F0C89CCBDC3}" type="presOf" srcId="{58D4C65F-5BFA-47BD-B8FE-57337C86E451}" destId="{1C45725E-D1E0-4CE5-94AE-35AE339FDBF4}" srcOrd="0" destOrd="0" presId="urn:microsoft.com/office/officeart/2005/8/layout/hierarchy1"/>
    <dgm:cxn modelId="{91439425-BFB7-4F16-B839-FFD3A04B967B}" srcId="{776E9D07-B8E3-4E6B-92F4-4B23412E1FBD}" destId="{4472D4CB-9578-45C9-A64E-D18E8C2CBC6F}" srcOrd="0" destOrd="0" parTransId="{9127114B-4850-4321-92BB-10EDD44781B1}" sibTransId="{F2B47D7D-8EE1-4115-9A19-C586C993D144}"/>
    <dgm:cxn modelId="{BAF2D338-9884-428F-9489-BB1657B58A0E}" type="presOf" srcId="{4472D4CB-9578-45C9-A64E-D18E8C2CBC6F}" destId="{C2D27457-8606-4D71-B1C1-F01E2A06C448}" srcOrd="0" destOrd="0" presId="urn:microsoft.com/office/officeart/2005/8/layout/hierarchy1"/>
    <dgm:cxn modelId="{85327E54-506C-4610-AD36-716B48670EDC}" srcId="{4472D4CB-9578-45C9-A64E-D18E8C2CBC6F}" destId="{0BB1D631-2B7C-49EB-B79D-24D867C304BB}" srcOrd="1" destOrd="0" parTransId="{DF033F48-F2FB-4A14-9BD5-6C85E8704AC5}" sibTransId="{574D7974-D9CF-4AF2-A5F9-5C64EFC6EA97}"/>
    <dgm:cxn modelId="{6EA8DA97-E2C8-4E49-A03B-8BF19BF7A9E8}" srcId="{4472D4CB-9578-45C9-A64E-D18E8C2CBC6F}" destId="{A12C773E-F2A6-425D-825F-8F3CCD101260}" srcOrd="0" destOrd="0" parTransId="{58D4C65F-5BFA-47BD-B8FE-57337C86E451}" sibTransId="{94174DAC-95D2-4BC3-BFA0-998D36377068}"/>
    <dgm:cxn modelId="{EFC945A2-D96D-4921-8ADA-213D72ED66D1}" type="presOf" srcId="{0BB1D631-2B7C-49EB-B79D-24D867C304BB}" destId="{DAE5BF02-31B7-4D9F-B187-A0C7DA18F186}" srcOrd="0" destOrd="0" presId="urn:microsoft.com/office/officeart/2005/8/layout/hierarchy1"/>
    <dgm:cxn modelId="{499015AB-58A1-465B-8C05-F55FA5E4B8D2}" type="presOf" srcId="{DF033F48-F2FB-4A14-9BD5-6C85E8704AC5}" destId="{213F83F2-1E63-41C1-916D-A64FF67A65AA}" srcOrd="0" destOrd="0" presId="urn:microsoft.com/office/officeart/2005/8/layout/hierarchy1"/>
    <dgm:cxn modelId="{6C62F2C6-08EB-4A1D-A91F-EA13AD5A19A8}" type="presOf" srcId="{776E9D07-B8E3-4E6B-92F4-4B23412E1FBD}" destId="{DA00B78A-5AFB-4D9A-BA97-7E53DED38E60}" srcOrd="0" destOrd="0" presId="urn:microsoft.com/office/officeart/2005/8/layout/hierarchy1"/>
    <dgm:cxn modelId="{06AABBE9-8EDC-4F8D-82F6-D7B5FC458945}" type="presOf" srcId="{A12C773E-F2A6-425D-825F-8F3CCD101260}" destId="{F9996E54-7729-43AC-8245-96B8F5D8F300}" srcOrd="0" destOrd="0" presId="urn:microsoft.com/office/officeart/2005/8/layout/hierarchy1"/>
    <dgm:cxn modelId="{2D71508F-C2A0-4F14-BDBE-E7D0ACEDF5A0}" type="presParOf" srcId="{DA00B78A-5AFB-4D9A-BA97-7E53DED38E60}" destId="{5BBA10E7-D404-487D-AC06-9C334765C077}" srcOrd="0" destOrd="0" presId="urn:microsoft.com/office/officeart/2005/8/layout/hierarchy1"/>
    <dgm:cxn modelId="{AAC0B92D-3DA6-4759-919C-F079D91681C7}" type="presParOf" srcId="{5BBA10E7-D404-487D-AC06-9C334765C077}" destId="{C72E8A27-5B86-44B8-88E5-92DE98C0A919}" srcOrd="0" destOrd="0" presId="urn:microsoft.com/office/officeart/2005/8/layout/hierarchy1"/>
    <dgm:cxn modelId="{12A298EB-3F06-4C08-90C4-AFEA9329E6B7}" type="presParOf" srcId="{C72E8A27-5B86-44B8-88E5-92DE98C0A919}" destId="{35B45FBF-11AF-4FB8-9EA4-1009C5F3A199}" srcOrd="0" destOrd="0" presId="urn:microsoft.com/office/officeart/2005/8/layout/hierarchy1"/>
    <dgm:cxn modelId="{CBD0F0C6-BFD9-415B-9447-53B6AC99E2F6}" type="presParOf" srcId="{C72E8A27-5B86-44B8-88E5-92DE98C0A919}" destId="{C2D27457-8606-4D71-B1C1-F01E2A06C448}" srcOrd="1" destOrd="0" presId="urn:microsoft.com/office/officeart/2005/8/layout/hierarchy1"/>
    <dgm:cxn modelId="{420CC0CD-A5A4-4D05-B548-6D487A1A9DD1}" type="presParOf" srcId="{5BBA10E7-D404-487D-AC06-9C334765C077}" destId="{7B721E6C-4F97-46FA-BEC2-583F0960ACFF}" srcOrd="1" destOrd="0" presId="urn:microsoft.com/office/officeart/2005/8/layout/hierarchy1"/>
    <dgm:cxn modelId="{D8ECE67B-A48F-48D8-B61E-E555FF56F1EB}" type="presParOf" srcId="{7B721E6C-4F97-46FA-BEC2-583F0960ACFF}" destId="{1C45725E-D1E0-4CE5-94AE-35AE339FDBF4}" srcOrd="0" destOrd="0" presId="urn:microsoft.com/office/officeart/2005/8/layout/hierarchy1"/>
    <dgm:cxn modelId="{11F0F195-FA3F-4D20-9045-75DFFC06147D}" type="presParOf" srcId="{7B721E6C-4F97-46FA-BEC2-583F0960ACFF}" destId="{93D69F7B-D76F-4416-99C6-78B290E45A1A}" srcOrd="1" destOrd="0" presId="urn:microsoft.com/office/officeart/2005/8/layout/hierarchy1"/>
    <dgm:cxn modelId="{B34A6F64-0F2D-48DE-BE70-4ACADD4E4BF3}" type="presParOf" srcId="{93D69F7B-D76F-4416-99C6-78B290E45A1A}" destId="{A26EF0F2-A53D-4BF6-8219-846A154DB549}" srcOrd="0" destOrd="0" presId="urn:microsoft.com/office/officeart/2005/8/layout/hierarchy1"/>
    <dgm:cxn modelId="{23D3F3CE-16A2-4A99-AF57-5E24A2AC61BD}" type="presParOf" srcId="{A26EF0F2-A53D-4BF6-8219-846A154DB549}" destId="{40DDFEC5-7D04-44F7-AD85-C4A194EC2F62}" srcOrd="0" destOrd="0" presId="urn:microsoft.com/office/officeart/2005/8/layout/hierarchy1"/>
    <dgm:cxn modelId="{3FAB9663-6D0D-4A4D-8E6D-05350F41BECE}" type="presParOf" srcId="{A26EF0F2-A53D-4BF6-8219-846A154DB549}" destId="{F9996E54-7729-43AC-8245-96B8F5D8F300}" srcOrd="1" destOrd="0" presId="urn:microsoft.com/office/officeart/2005/8/layout/hierarchy1"/>
    <dgm:cxn modelId="{E0C7DA86-E23C-48FA-BFDF-8EB453B3084E}" type="presParOf" srcId="{93D69F7B-D76F-4416-99C6-78B290E45A1A}" destId="{0123FB51-B25A-4ABE-984C-723421276F49}" srcOrd="1" destOrd="0" presId="urn:microsoft.com/office/officeart/2005/8/layout/hierarchy1"/>
    <dgm:cxn modelId="{7AE3BA0D-AF43-437A-967D-FC6810DA0BF0}" type="presParOf" srcId="{7B721E6C-4F97-46FA-BEC2-583F0960ACFF}" destId="{213F83F2-1E63-41C1-916D-A64FF67A65AA}" srcOrd="2" destOrd="0" presId="urn:microsoft.com/office/officeart/2005/8/layout/hierarchy1"/>
    <dgm:cxn modelId="{5E2658F0-9A69-4C7C-9F71-1927AE216EC4}" type="presParOf" srcId="{7B721E6C-4F97-46FA-BEC2-583F0960ACFF}" destId="{AAEF5B9B-CD9B-4AE8-8610-5DABCD799DC3}" srcOrd="3" destOrd="0" presId="urn:microsoft.com/office/officeart/2005/8/layout/hierarchy1"/>
    <dgm:cxn modelId="{B8C10844-360C-483E-8046-EB0B3C6287E1}" type="presParOf" srcId="{AAEF5B9B-CD9B-4AE8-8610-5DABCD799DC3}" destId="{3BD50770-AB13-4851-B45C-C0F668F3188A}" srcOrd="0" destOrd="0" presId="urn:microsoft.com/office/officeart/2005/8/layout/hierarchy1"/>
    <dgm:cxn modelId="{51A75B39-BC6F-4CCC-BC26-2DCEF5D064A4}" type="presParOf" srcId="{3BD50770-AB13-4851-B45C-C0F668F3188A}" destId="{ED85325A-A2BA-4301-B49E-2D4EC3AE8C33}" srcOrd="0" destOrd="0" presId="urn:microsoft.com/office/officeart/2005/8/layout/hierarchy1"/>
    <dgm:cxn modelId="{7DFE65E8-5237-4D89-AFAF-203BAB9DA1B5}" type="presParOf" srcId="{3BD50770-AB13-4851-B45C-C0F668F3188A}" destId="{DAE5BF02-31B7-4D9F-B187-A0C7DA18F186}" srcOrd="1" destOrd="0" presId="urn:microsoft.com/office/officeart/2005/8/layout/hierarchy1"/>
    <dgm:cxn modelId="{A492E38E-DC3B-4B77-93AE-3F05B181FEA1}" type="presParOf" srcId="{AAEF5B9B-CD9B-4AE8-8610-5DABCD799DC3}" destId="{9056CB1D-78E8-48CD-97E4-859DC1C8A3E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3F83F2-1E63-41C1-916D-A64FF67A65AA}">
      <dsp:nvSpPr>
        <dsp:cNvPr id="0" name=""/>
        <dsp:cNvSpPr/>
      </dsp:nvSpPr>
      <dsp:spPr>
        <a:xfrm>
          <a:off x="5080696" y="1034934"/>
          <a:ext cx="994323" cy="473207"/>
        </a:xfrm>
        <a:custGeom>
          <a:avLst/>
          <a:gdLst/>
          <a:ahLst/>
          <a:cxnLst/>
          <a:rect l="0" t="0" r="0" b="0"/>
          <a:pathLst>
            <a:path>
              <a:moveTo>
                <a:pt x="0" y="0"/>
              </a:moveTo>
              <a:lnTo>
                <a:pt x="0" y="322477"/>
              </a:lnTo>
              <a:lnTo>
                <a:pt x="994323" y="322477"/>
              </a:lnTo>
              <a:lnTo>
                <a:pt x="994323" y="4732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45725E-D1E0-4CE5-94AE-35AE339FDBF4}">
      <dsp:nvSpPr>
        <dsp:cNvPr id="0" name=""/>
        <dsp:cNvSpPr/>
      </dsp:nvSpPr>
      <dsp:spPr>
        <a:xfrm>
          <a:off x="4086373" y="1034934"/>
          <a:ext cx="994323" cy="473207"/>
        </a:xfrm>
        <a:custGeom>
          <a:avLst/>
          <a:gdLst/>
          <a:ahLst/>
          <a:cxnLst/>
          <a:rect l="0" t="0" r="0" b="0"/>
          <a:pathLst>
            <a:path>
              <a:moveTo>
                <a:pt x="994323" y="0"/>
              </a:moveTo>
              <a:lnTo>
                <a:pt x="994323" y="322477"/>
              </a:lnTo>
              <a:lnTo>
                <a:pt x="0" y="322477"/>
              </a:lnTo>
              <a:lnTo>
                <a:pt x="0" y="4732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B45FBF-11AF-4FB8-9EA4-1009C5F3A199}">
      <dsp:nvSpPr>
        <dsp:cNvPr id="0" name=""/>
        <dsp:cNvSpPr/>
      </dsp:nvSpPr>
      <dsp:spPr>
        <a:xfrm>
          <a:off x="3853027" y="1741"/>
          <a:ext cx="2455338"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D27457-8606-4D71-B1C1-F01E2A06C448}">
      <dsp:nvSpPr>
        <dsp:cNvPr id="0" name=""/>
        <dsp:cNvSpPr/>
      </dsp:nvSpPr>
      <dsp:spPr>
        <a:xfrm>
          <a:off x="4033814" y="173488"/>
          <a:ext cx="2455338"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JO" sz="2600" kern="1200" dirty="0"/>
            <a:t>تصنيفات وأقسام البيئة التنظيمية</a:t>
          </a:r>
          <a:endParaRPr lang="en-US" sz="2600" kern="1200" dirty="0"/>
        </a:p>
      </dsp:txBody>
      <dsp:txXfrm>
        <a:off x="4064075" y="203749"/>
        <a:ext cx="2394816" cy="972670"/>
      </dsp:txXfrm>
    </dsp:sp>
    <dsp:sp modelId="{40DDFEC5-7D04-44F7-AD85-C4A194EC2F62}">
      <dsp:nvSpPr>
        <dsp:cNvPr id="0" name=""/>
        <dsp:cNvSpPr/>
      </dsp:nvSpPr>
      <dsp:spPr>
        <a:xfrm>
          <a:off x="3272835" y="1508141"/>
          <a:ext cx="1627075"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996E54-7729-43AC-8245-96B8F5D8F300}">
      <dsp:nvSpPr>
        <dsp:cNvPr id="0" name=""/>
        <dsp:cNvSpPr/>
      </dsp:nvSpPr>
      <dsp:spPr>
        <a:xfrm>
          <a:off x="3453621" y="1679888"/>
          <a:ext cx="1627075"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JO" sz="2600" kern="1200" dirty="0"/>
            <a:t>البيئة الداخلية والخارجية</a:t>
          </a:r>
          <a:endParaRPr lang="en-US" sz="2600" kern="1200" dirty="0"/>
        </a:p>
      </dsp:txBody>
      <dsp:txXfrm>
        <a:off x="3483882" y="1710149"/>
        <a:ext cx="1566553" cy="972670"/>
      </dsp:txXfrm>
    </dsp:sp>
    <dsp:sp modelId="{ED85325A-A2BA-4301-B49E-2D4EC3AE8C33}">
      <dsp:nvSpPr>
        <dsp:cNvPr id="0" name=""/>
        <dsp:cNvSpPr/>
      </dsp:nvSpPr>
      <dsp:spPr>
        <a:xfrm>
          <a:off x="5261483" y="1508141"/>
          <a:ext cx="1627075"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E5BF02-31B7-4D9F-B187-A0C7DA18F186}">
      <dsp:nvSpPr>
        <dsp:cNvPr id="0" name=""/>
        <dsp:cNvSpPr/>
      </dsp:nvSpPr>
      <dsp:spPr>
        <a:xfrm>
          <a:off x="5442269" y="1679888"/>
          <a:ext cx="1627075"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JO" sz="2600" kern="1200" dirty="0"/>
            <a:t>البيئة العامة والخاصة</a:t>
          </a:r>
          <a:endParaRPr lang="en-US" sz="2600" kern="1200" dirty="0"/>
        </a:p>
      </dsp:txBody>
      <dsp:txXfrm>
        <a:off x="5472530" y="1710149"/>
        <a:ext cx="1566553" cy="9726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872404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1607016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5212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8684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215978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934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7.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7.xml" /><Relationship Id="rId4" Type="http://schemas.openxmlformats.org/officeDocument/2006/relationships/image" Target="../media/image9.jpeg"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image" Target="../media/image6.png" /><Relationship Id="rId1" Type="http://schemas.openxmlformats.org/officeDocument/2006/relationships/slideLayout" Target="../slideLayouts/slideLayout1.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16.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6.png" /><Relationship Id="rId1" Type="http://schemas.openxmlformats.org/officeDocument/2006/relationships/slideLayout" Target="../slideLayouts/slideLayout16.xml" /><Relationship Id="rId4" Type="http://schemas.openxmlformats.org/officeDocument/2006/relationships/image" Target="../media/image16.jpeg" /></Relationships>
</file>

<file path=ppt/slides/_rels/slide22.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4" Type="http://schemas.openxmlformats.org/officeDocument/2006/relationships/image" Target="../media/image6.png" /></Relationships>
</file>

<file path=ppt/slides/_rels/slide3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17.xml" /><Relationship Id="rId4" Type="http://schemas.openxmlformats.org/officeDocument/2006/relationships/image" Target="../media/image9.jpeg" /></Relationships>
</file>

<file path=ppt/slides/_rels/slide38.xml.rels><?xml version="1.0" encoding="UTF-8" standalone="yes"?>
<Relationships xmlns="http://schemas.openxmlformats.org/package/2006/relationships"><Relationship Id="rId3" Type="http://schemas.openxmlformats.org/officeDocument/2006/relationships/hyperlink" Target="https://mawdoo3.com/%D9%85%D9%81%D9%87%D9%88%D9%85_%D8%A7%D9%84%D8%A8%D9%8A%D8%A6%D8%A9_%D8%A7%D9%84%D8%AA%D9%86%D8%B8%D9%8A%D9%85%D9%8A%D8%A9" TargetMode="External" /><Relationship Id="rId2" Type="http://schemas.openxmlformats.org/officeDocument/2006/relationships/hyperlink" Target="https://mawdoo3.com/%D9%85%D8%A7_%D9%87%D9%8A_%D8%A7%D9%84%D8%A8%D9%8A%D8%A6%D8%A9#.D8.AA.D8.B9.D8.B1.D9.8A.D9.81_.D8.A7.D9.84.D8.A8.D9.8A.D8.A6.D8.A9_.D8.A7.D8.B5.D8.B7.D9.84.D8.A7.D8.AD.D8.A7.D9.8B"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bod.com.sa/%D9%85%D9%81%D9%87%D9%88%D9%85-%D8%A8%D9%8A%D8%A6%D8%A9-%D8%A7%D9%84%D9%85%D9%86%D8%B8%D9%85%D8%A9/" TargetMode="External" /></Relationships>
</file>

<file path=ppt/slides/_rels/slide39.xml.rels><?xml version="1.0" encoding="UTF-8" standalone="yes"?>
<Relationships xmlns="http://schemas.openxmlformats.org/package/2006/relationships"><Relationship Id="rId3" Type="http://schemas.openxmlformats.org/officeDocument/2006/relationships/hyperlink" Target="https://www.ejaba.com/question/%D9%85%D8%A7-%D9%87%D9%8A-%D8%A3%D9%87%D9%85%D9%8A%D8%A9-%D8%AA%D8%AD%D9%84%D9%8A%D9%84-%D8%A7%D9%84%D8%A8%D9%8A%D8%A6%D8%A9-%D8%A7%D9%84%D8%AA%D9%86%D8%B8%D9%8A%D9%85%D9%8A%D8%A9" TargetMode="External" /><Relationship Id="rId2" Type="http://schemas.openxmlformats.org/officeDocument/2006/relationships/hyperlink" Target="https://www.business4lions.com/%D8%A7%D9%84%D8%A8%D9%8A%D8%A6%D8%A9-%D8%A7%D9%84%D8%AA%D9%86%D8%B8%D9%8A%D9%85%D9%8A%D8%A9/"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businessyield.com/ar/bs-business/organizational-environment/" TargetMode="External" /></Relationships>
</file>

<file path=ppt/slides/_rels/slide40.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image" Target="../media/image20.jpeg" /><Relationship Id="rId1" Type="http://schemas.openxmlformats.org/officeDocument/2006/relationships/slideLayout" Target="../slideLayouts/slideLayout15.xml" /><Relationship Id="rId5" Type="http://schemas.openxmlformats.org/officeDocument/2006/relationships/image" Target="../media/image23.png" /><Relationship Id="rId4" Type="http://schemas.openxmlformats.org/officeDocument/2006/relationships/image" Target="../media/image22.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367336"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العاشرة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العاشرة:</a:t>
            </a:r>
          </a:p>
          <a:p>
            <a:pPr algn="ctr"/>
            <a:r>
              <a:rPr lang="ar-JO" sz="2800" b="1" dirty="0">
                <a:solidFill>
                  <a:schemeClr val="tx1"/>
                </a:solidFill>
                <a:latin typeface="Alexandria ExtraBold" pitchFamily="2" charset="-78"/>
                <a:cs typeface="Alexandria ExtraBold" pitchFamily="2" charset="-78"/>
              </a:rPr>
              <a:t>البيئة التنظيمية</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4092"/>
    </mc:Choice>
    <mc:Fallback xmlns="">
      <p:transition spd="slow" advTm="440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الولاء والولاء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الولاء التنظيمي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359465065"/>
      </p:ext>
    </p:extLst>
  </p:cSld>
  <p:clrMapOvr>
    <a:masterClrMapping/>
  </p:clrMapOvr>
  <mc:AlternateContent xmlns:mc="http://schemas.openxmlformats.org/markup-compatibility/2006" xmlns:p14="http://schemas.microsoft.com/office/powerpoint/2010/main">
    <mc:Choice Requires="p14">
      <p:transition spd="slow" p14:dur="2000" advTm="85490"/>
    </mc:Choice>
    <mc:Fallback xmlns="">
      <p:transition spd="slow" advTm="854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1949285234"/>
              </p:ext>
            </p:extLst>
          </p:nvPr>
        </p:nvGraphicFramePr>
        <p:xfrm>
          <a:off x="2485572" y="1356534"/>
          <a:ext cx="7985783" cy="497766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dirty="0">
                          <a:effectLst/>
                        </a:rPr>
                        <a:t> </a:t>
                      </a:r>
                      <a:r>
                        <a:rPr kumimoji="0" lang="ar-SA" sz="20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53857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rPr>
                        <a:t> </a:t>
                      </a:r>
                      <a:r>
                        <a:rPr lang="ar-SA" sz="2000" b="1" dirty="0">
                          <a:effectLst/>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JO" sz="24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JO" sz="1600" dirty="0">
                          <a:effectLst/>
                          <a:latin typeface="Alexandria Light" pitchFamily="2" charset="-78"/>
                          <a:ea typeface="Simplified Arabic" panose="02020603050405020304" pitchFamily="18" charset="-78"/>
                          <a:cs typeface="Alexandria Light" pitchFamily="2" charset="-78"/>
                        </a:rPr>
                        <a:t>الانتماء أو الولاء</a:t>
                      </a:r>
                      <a:r>
                        <a:rPr lang="ar-SA" sz="1600" dirty="0">
                          <a:effectLst/>
                          <a:latin typeface="Alexandria Light" pitchFamily="2" charset="-78"/>
                          <a:ea typeface="Simplified Arabic" panose="02020603050405020304" pitchFamily="18" charset="-78"/>
                          <a:cs typeface="Alexandria Light" pitchFamily="2" charset="-78"/>
                        </a:rPr>
                        <a:t>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kumimoji="0" lang="ar-JO" sz="24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kumimoji="0" lang="ar-JO" sz="24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39195"/>
    </mc:Choice>
    <mc:Fallback xmlns="">
      <p:transition spd="slow" advTm="1391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9264625" y="1438632"/>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1932068"/>
            <a:ext cx="10962968" cy="3797706"/>
          </a:xfrm>
          <a:prstGeom prst="rect">
            <a:avLst/>
          </a:prstGeom>
          <a:noFill/>
        </p:spPr>
        <p:txBody>
          <a:bodyPr wrap="square" rtlCol="0">
            <a:spAutoFit/>
          </a:bodyPr>
          <a:lstStyle/>
          <a:p>
            <a:pPr algn="just" rtl="1">
              <a:lnSpc>
                <a:spcPct val="250000"/>
              </a:lnSpc>
              <a:spcAft>
                <a:spcPts val="800"/>
              </a:spcAft>
            </a:pPr>
            <a:r>
              <a:rPr lang="ar-JO" sz="1600" dirty="0">
                <a:solidFill>
                  <a:srgbClr val="000000"/>
                </a:solidFill>
                <a:latin typeface="Alexandria Light" pitchFamily="2" charset="-78"/>
                <a:cs typeface="Alexandria Light" pitchFamily="2" charset="-78"/>
              </a:rPr>
              <a:t>    تشكل البيئة التي توجد فيها المنظمة سواء أكانت داخلية ام خارجية  أهميّة كبرى، فالفرد يقضي وقتاً طويلاً فيها يقدر بحوالي ثلث يومه، كما أنها تلعب دوراً أساسياً في الحفاظ على الموظفين ودفعهم على الالتزم بعملهم، إضافةً لذلك فهي المجال التي تحدث فيه الإثارة والتفاعل لكل قسم، و هي كل ما يحيط بالإنسان أو بالمنظمة من طبيعة ومجموعات بشرية ونظم بشرية وعلاقات شخصية ،  لذلك يجب على القيادة أن تعي بأهمية إيجاد بيئة غنية بالمحفزات للعمل واسثمار البيئة الداخلية والخارجية للتركيز على نقاط القوة والتقليل من نقاط الضعف للمنظمة حتى تحقق الميزة التنافسية لها محليًا وإقليميًا وعالميًا. .</a:t>
            </a:r>
          </a:p>
          <a:p>
            <a:pPr algn="just" rtl="1">
              <a:lnSpc>
                <a:spcPct val="200000"/>
              </a:lnSpc>
              <a:spcAft>
                <a:spcPts val="800"/>
              </a:spcAft>
            </a:pPr>
            <a:r>
              <a:rPr lang="ar-JO" sz="2000" b="1" dirty="0">
                <a:solidFill>
                  <a:srgbClr val="00B0F0"/>
                </a:solidFill>
                <a:latin typeface="Alexandria ExtraBold" pitchFamily="2" charset="-78"/>
                <a:cs typeface="Alexandria ExtraBold" pitchFamily="2" charset="-78"/>
              </a:rPr>
              <a:t>فما المقصود بالبيئة التنظيمية؟</a:t>
            </a:r>
            <a:endParaRPr lang="en-US" sz="2400" b="1" dirty="0">
              <a:solidFill>
                <a:srgbClr val="00B0F0"/>
              </a:solidFill>
              <a:latin typeface="Alexandria ExtraBold" pitchFamily="2" charset="-78"/>
              <a:cs typeface="Alexandria ExtraBold"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02619"/>
    </mc:Choice>
    <mc:Fallback xmlns="">
      <p:transition advTm="10261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205189" y="895607"/>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العاشرة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البيئة والمنظمة والبيئة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تصنيفات وأقسام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تحليل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التأثير المتبادل بين البيئة والمنظمة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أشكال بيئة 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البيئة التنظيمية والثقافة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المتغيرات التي تؤثر في البيئة التنظيمية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id="{B59B9F24-0531-B565-2FD8-2C834E341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1144" y="2690812"/>
            <a:ext cx="3105150" cy="3190134"/>
          </a:xfrm>
          <a:prstGeom prst="rect">
            <a:avLst/>
          </a:prstGeom>
        </p:spPr>
      </p:pic>
    </p:spTree>
    <p:extLst>
      <p:ext uri="{BB962C8B-B14F-4D97-AF65-F5344CB8AC3E}">
        <p14:creationId xmlns:p14="http://schemas.microsoft.com/office/powerpoint/2010/main" val="4143130573"/>
      </p:ext>
    </p:extLst>
  </p:cSld>
  <p:clrMapOvr>
    <a:masterClrMapping/>
  </p:clrMapOvr>
  <mc:AlternateContent xmlns:mc="http://schemas.openxmlformats.org/markup-compatibility/2006" xmlns:p14="http://schemas.microsoft.com/office/powerpoint/2010/main">
    <mc:Choice Requires="p14">
      <p:transition spd="slow" p14:dur="2000" advTm="72082"/>
    </mc:Choice>
    <mc:Fallback xmlns="">
      <p:transition spd="slow" advTm="720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1558148"/>
            <a:ext cx="10962968" cy="4431341"/>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Alexandria Light" pitchFamily="2" charset="-78"/>
                <a:cs typeface="Alexandria Light" pitchFamily="2" charset="-78"/>
              </a:rPr>
              <a:t>     </a:t>
            </a:r>
            <a:r>
              <a:rPr lang="ar-JO" dirty="0">
                <a:solidFill>
                  <a:srgbClr val="00B0F0"/>
                </a:solidFill>
                <a:latin typeface="Alexandria Medium" pitchFamily="2" charset="-78"/>
                <a:cs typeface="Alexandria Medium" pitchFamily="2" charset="-78"/>
              </a:rPr>
              <a:t>البيئة التنظيمية</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  أصبح من الواضح اليوم أن المنافسة بين المنظمات على اختلاف مجالات عملها أصبحت قائمة على مدى قدرتها  على إيجاد</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الرضا الوظيفي والولاء التنظيمي للفرد داخل منظمته على اختلاف مستواه في الهيكل التنظيمي ، لذلك تحرص المنظمات وقيادتها الواعية علىتوفير بيئة داعمة وتحقيق التشاركية الحقيقة وفتح قنوات الاتصال بكافة اتجاهاته ومستوياته في المنظمة </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لتحقيق أهدافها وكذلك توحد اهدافها مع أهداف العاملين فيها .</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ومع تطورالمفاهيم الإدارية الحديثة أولت المنظمات موضوع البيئة التنظيمية أو بيئة المنظمة أهتمامًا عظيمًا. لأن البيئة التنظيمية تعد من المتغيرات التي تميز المنظمات عن بعضها البعض  وتسهم في بناء سمعتها وتميزها في مجالها فالخصائص المميزة لها تؤدي دور فعال في نجاحها أو ضعفها.</a:t>
            </a:r>
            <a:endParaRPr lang="en-US" sz="1600" dirty="0">
              <a:solidFill>
                <a:srgbClr val="0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330906"/>
      </p:ext>
    </p:extLst>
  </p:cSld>
  <p:clrMapOvr>
    <a:masterClrMapping/>
  </p:clrMapOvr>
  <mc:AlternateContent xmlns:mc="http://schemas.openxmlformats.org/markup-compatibility/2006" xmlns:p14="http://schemas.microsoft.com/office/powerpoint/2010/main">
    <mc:Choice Requires="p14">
      <p:transition p14:dur="10" advTm="109153"/>
    </mc:Choice>
    <mc:Fallback xmlns="">
      <p:transition advTm="10915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5054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DC493B7-3193-86AB-F79A-F3A703F183F7}"/>
              </a:ext>
            </a:extLst>
          </p:cNvPr>
          <p:cNvSpPr txBox="1"/>
          <p:nvPr/>
        </p:nvSpPr>
        <p:spPr>
          <a:xfrm>
            <a:off x="614515" y="1455555"/>
            <a:ext cx="10962968" cy="4164602"/>
          </a:xfrm>
          <a:prstGeom prst="rect">
            <a:avLst/>
          </a:prstGeom>
          <a:noFill/>
        </p:spPr>
        <p:txBody>
          <a:bodyPr wrap="square" rtlCol="0">
            <a:spAutoFit/>
          </a:bodyPr>
          <a:lstStyle/>
          <a:p>
            <a:pPr algn="just" rtl="1">
              <a:lnSpc>
                <a:spcPct val="200000"/>
              </a:lnSpc>
              <a:spcAft>
                <a:spcPts val="800"/>
              </a:spcAft>
            </a:pPr>
            <a:r>
              <a:rPr lang="ar-JO" sz="1600" b="1" u="sng" dirty="0">
                <a:solidFill>
                  <a:srgbClr val="000000"/>
                </a:solidFill>
                <a:latin typeface="Alexandria Medium" pitchFamily="2" charset="-78"/>
                <a:cs typeface="Alexandria Medium" pitchFamily="2" charset="-78"/>
              </a:rPr>
              <a:t>البيئة في اللغة </a:t>
            </a:r>
            <a:r>
              <a:rPr lang="ar-JO" sz="1600" u="sng" dirty="0">
                <a:solidFill>
                  <a:srgbClr val="000000"/>
                </a:solidFill>
                <a:latin typeface="Alexandria Medium" pitchFamily="2" charset="-78"/>
                <a:cs typeface="Alexandria Medium" pitchFamily="2" charset="-78"/>
              </a:rPr>
              <a:t>: </a:t>
            </a:r>
            <a:r>
              <a:rPr lang="ar-JO" sz="1600" dirty="0">
                <a:solidFill>
                  <a:srgbClr val="000000"/>
                </a:solidFill>
                <a:latin typeface="Alexandria Light" pitchFamily="2" charset="-78"/>
                <a:cs typeface="Alexandria Light" pitchFamily="2" charset="-78"/>
              </a:rPr>
              <a:t>مشتقة من الفعل (بوأ) و (تبوأ) أي نزل وأقام. والتبوء: التمكن والاستقرار والبيئة: المنزل. والبيئة بمعناها اللغوي الواسع تعني الموضع الذي يرجع إليه الإنسان، فيتخذ فيه منزله ومعيشته، ولعل ارتباط البيئة بالمنزل أو الدار له دلالته الواضحة حيث تعني في أحد جوانبها تعلق قلب المخلوق بالدار  وسكنه إليها.</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 </a:t>
            </a:r>
            <a:r>
              <a:rPr lang="ar-JO" sz="1600" b="1" u="sng" dirty="0">
                <a:solidFill>
                  <a:srgbClr val="000000"/>
                </a:solidFill>
                <a:latin typeface="Alexandria Medium" pitchFamily="2" charset="-78"/>
                <a:cs typeface="Alexandria Medium" pitchFamily="2" charset="-78"/>
              </a:rPr>
              <a:t>التعريف بالبيئة  اصطلاحًا: </a:t>
            </a:r>
            <a:r>
              <a:rPr lang="ar-JO" sz="1600" dirty="0">
                <a:solidFill>
                  <a:srgbClr val="000000"/>
                </a:solidFill>
                <a:latin typeface="Alexandria Light" pitchFamily="2" charset="-78"/>
                <a:cs typeface="Alexandria Light" pitchFamily="2" charset="-78"/>
              </a:rPr>
              <a:t>كل ما يحيط بالإنسان من ماء وهواء ويابسة وفضاء خارجي، وكل ما تحتويه هذه الأوساط من جماد ونبات وحيوان وأشكال مختلفة من طاقة ونظم وعمليات طبيعية وأنشطة بشرية..</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البيئة في مفهومها العام تعني الوسط، أو الإطار الذي يعيش ويسكن فيه الإنسان، ويؤثر فيه ويتأثر به، ويحصل منه على مقومات الحياة من غذاء، ومأوىً، وغيرها، كما تُعرَف البيئة بأنّها مجموعة الظروف الطبيعية التي تحيط بالإنسان من ماء، وهواء، ونباتات، وكائنات حية مختلفة، وأرض بما في ذلك المنشآت التي يقيمها الإنسان في محيطه</a:t>
            </a:r>
            <a:r>
              <a:rPr lang="en-US" sz="1600" dirty="0">
                <a:solidFill>
                  <a:srgbClr val="000000"/>
                </a:solidFill>
                <a:latin typeface="Alexandria Light" pitchFamily="2" charset="-78"/>
                <a:cs typeface="Alexandria Light" pitchFamily="2" charset="-78"/>
              </a:rPr>
              <a:t>.</a:t>
            </a:r>
            <a:r>
              <a:rPr lang="ar-JO" sz="1600" dirty="0">
                <a:solidFill>
                  <a:srgbClr val="000000"/>
                </a:solidFill>
                <a:latin typeface="Alexandria Light" pitchFamily="2" charset="-78"/>
                <a:cs typeface="Alexandria Light" pitchFamily="2" charset="-78"/>
              </a:rPr>
              <a:t>.</a:t>
            </a:r>
            <a:endParaRPr lang="en-US" sz="1600" dirty="0">
              <a:solidFill>
                <a:srgbClr val="0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5CEC74-D988-EF54-C2E6-F8371FC9EA83}"/>
              </a:ext>
            </a:extLst>
          </p:cNvPr>
          <p:cNvSpPr txBox="1"/>
          <p:nvPr/>
        </p:nvSpPr>
        <p:spPr>
          <a:xfrm>
            <a:off x="3667593" y="591512"/>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البيئة</a:t>
            </a:r>
          </a:p>
          <a:p>
            <a:endParaRPr lang="en-US" dirty="0"/>
          </a:p>
        </p:txBody>
      </p:sp>
    </p:spTree>
    <p:extLst>
      <p:ext uri="{BB962C8B-B14F-4D97-AF65-F5344CB8AC3E}">
        <p14:creationId xmlns:p14="http://schemas.microsoft.com/office/powerpoint/2010/main" val="79512866"/>
      </p:ext>
    </p:extLst>
  </p:cSld>
  <p:clrMapOvr>
    <a:masterClrMapping/>
  </p:clrMapOvr>
  <mc:AlternateContent xmlns:mc="http://schemas.openxmlformats.org/markup-compatibility/2006" xmlns:p14="http://schemas.microsoft.com/office/powerpoint/2010/main">
    <mc:Choice Requires="p14">
      <p:transition p14:dur="10" advTm="164068"/>
    </mc:Choice>
    <mc:Fallback xmlns="">
      <p:transition advTm="1640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مفهوم المنظمة:</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تعريف المنظمة</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المنظمة </a:t>
            </a:r>
            <a:r>
              <a:rPr lang="en-US" sz="1600" dirty="0">
                <a:solidFill>
                  <a:schemeClr val="tx1"/>
                </a:solidFill>
                <a:latin typeface="Alexandria Light" pitchFamily="2" charset="-78"/>
                <a:cs typeface="Alexandria Light" pitchFamily="2" charset="-78"/>
              </a:rPr>
              <a:t>Organization </a:t>
            </a:r>
            <a:r>
              <a:rPr lang="ar-JO" sz="1600" dirty="0">
                <a:solidFill>
                  <a:schemeClr val="tx1"/>
                </a:solidFill>
                <a:latin typeface="Alexandria Light" pitchFamily="2" charset="-78"/>
                <a:cs typeface="Alexandria Light" pitchFamily="2" charset="-78"/>
              </a:rPr>
              <a:t> هي وحدة إجتماعية هادفة ذات تكوين إنساني منظم ومنسق بإرادة و وعى يتفاعل فيها الأفراد والجماعات ضمن حدود معينة نسبياً من أجل تحقيق أهداف مشتركة تخدم البيئة الخارجية المحيطة بها؛ كما تعرف المنظمة بأنها وحدة اجتماعية تتكون من مجموعة الأفراد الذين يعملون معاً لتحقيق مجموعة الأهداف المنشودة بعلاقات اجتماعية داخل المنظمة بهدف تحقيق الأهداف المسطرة (الأهداف التنظيمية)).</a:t>
            </a: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المنظمة</a:t>
            </a:r>
          </a:p>
          <a:p>
            <a:endParaRPr lang="en-US" dirty="0"/>
          </a:p>
        </p:txBody>
      </p:sp>
      <p:pic>
        <p:nvPicPr>
          <p:cNvPr id="7" name="Picture 6">
            <a:extLst>
              <a:ext uri="{FF2B5EF4-FFF2-40B4-BE49-F238E27FC236}">
                <a16:creationId xmlns:a16="http://schemas.microsoft.com/office/drawing/2014/main" id="{3BBD3F6F-407E-74FA-3713-C7C9FCBAA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368" y="1762275"/>
            <a:ext cx="2762250" cy="1201642"/>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82221"/>
    </mc:Choice>
    <mc:Fallback xmlns="">
      <p:transition spd="slow" advTm="822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4262"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تعريف البيئة التنظيمية اصطلاحًا:</a:t>
            </a:r>
            <a:r>
              <a:rPr lang="ar-JO" sz="1600" b="1" dirty="0">
                <a:solidFill>
                  <a:schemeClr val="tx1"/>
                </a:solidFill>
                <a:latin typeface="Alexandria Light" pitchFamily="2" charset="-78"/>
                <a:cs typeface="Alexandria Light" pitchFamily="2" charset="-78"/>
              </a:rPr>
              <a:t>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البيئة التنظيمية </a:t>
            </a:r>
            <a:r>
              <a:rPr lang="en-US" sz="1600" dirty="0">
                <a:solidFill>
                  <a:schemeClr val="tx1"/>
                </a:solidFill>
                <a:latin typeface="Alexandria Light" pitchFamily="2" charset="-78"/>
                <a:cs typeface="Alexandria Light" pitchFamily="2" charset="-78"/>
              </a:rPr>
              <a:t>Organizational Environment </a:t>
            </a:r>
            <a:r>
              <a:rPr lang="ar-JO" sz="1600" dirty="0">
                <a:solidFill>
                  <a:schemeClr val="tx1"/>
                </a:solidFill>
                <a:latin typeface="Alexandria Light" pitchFamily="2" charset="-78"/>
                <a:cs typeface="Alexandria Light" pitchFamily="2" charset="-78"/>
              </a:rPr>
              <a:t>هي البيئة التي توجد  فيها المنظمة، وتتكون من مجموعة من العوامل الخارجية والداخلية المحيطة بالمنظمة والتي تؤثر على الأداء والعمليات والموارد. والعوامل الداخلية مثل الموظفين والموارد، والعوامل الخارجية مثل العملاء والمنافسين.</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وتعرف بأنها مجموعة من القوى والمتغيرات الداخلية والخارجية والتي  يتم التحكم فيها من طرف هيئة الإشراف على  المؤسسة . كما يمكن القول أن البيئة هي مجموعة من المتغيرات الاقتصادية والاجتماعية والسياسية التي تؤثر على المؤسسة . لضمان بقائها واستمرارها وقدرتها على المنافسة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البيئة التنظيمية</a:t>
            </a:r>
          </a:p>
          <a:p>
            <a:endParaRPr lang="en-US" dirty="0"/>
          </a:p>
        </p:txBody>
      </p:sp>
      <p:pic>
        <p:nvPicPr>
          <p:cNvPr id="6" name="Picture 5">
            <a:extLst>
              <a:ext uri="{FF2B5EF4-FFF2-40B4-BE49-F238E27FC236}">
                <a16:creationId xmlns:a16="http://schemas.microsoft.com/office/drawing/2014/main" id="{C847297F-81AC-E6B6-1332-F7D30E9C24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5042" y="1614244"/>
            <a:ext cx="2762250" cy="1104572"/>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42116"/>
    </mc:Choice>
    <mc:Fallback xmlns="">
      <p:transition spd="slow" advTm="1421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تعريف البيئة التنظيمية </a:t>
            </a:r>
            <a:r>
              <a:rPr lang="en-US" sz="1600" dirty="0">
                <a:solidFill>
                  <a:schemeClr val="tx1"/>
                </a:solidFill>
                <a:latin typeface="Alexandria Light" pitchFamily="2" charset="-78"/>
                <a:cs typeface="Alexandria Light" pitchFamily="2" charset="-78"/>
              </a:rPr>
              <a:t>Organizational environment </a:t>
            </a: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تُعرَّف البيئة التنظيمية على أنّها كلُّ ما يُحيطُ بالمنظمة من مؤسساتٍ وقوى وكذلك كل ما يتم في المنظمة من عمليات داخلية  تُؤثر بشكلٍ مباشر على أدائها، والعمليات التي تُجريها، بالإضافة إلى الموارد الخاصة بها، ويُمكن ملاحظة مدى التأثير من خلال متابعة مدى التغيير في أداء المنظمة وتبعاته؛ تبعاً للقوى والمؤسسات المحيطة بها، وتختلف المنظمات من حيث بيئة النشاط فيها.</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إنّ بعض المنظمات تُواجه بيئةً ثابتةً مع تغييرات بسيطة في القوى المحيطة، بينما تُسيطر على البعض الآخر بيئةٌ ديناميكية نشطة، وقد تُؤثر بيئة النشاط أيضاً على وجود المنافسين الجدد، وتجدر الإشارة إلى أنّ البيئة التنظيمية تضمُّ جميع العناصر التي تقع خارج حدود المنظمة، وقد تُؤثر هذه العناصر على المنظمة ككل أو على جزءٍ منها.</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البيئة التنظيمية</a:t>
            </a:r>
          </a:p>
          <a:p>
            <a:pPr algn="r" rtl="1"/>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19272"/>
    </mc:Choice>
    <mc:Fallback xmlns="">
      <p:transition spd="slow" advTm="1192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تعريف البيئة التنظيمية</a:t>
            </a:r>
          </a:p>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تعرف ﺑﻴﺌﺔ المنظمة بأنها كل نقاط القوة  والضعف للمنظمة والظروف و الفرص والتهديدات التي تحيط بها من الداخل وتؤثر عليها، التي قد تكون من الأشخاص و العلاقات الذين لهم دور كبير في عمل المنظّمة وقد تتكون إمّا مورد أو عميل أو منافس أو موزّع أو أداة من ضمن أدوات المنظمة، وكذلك يوجد لكل بيئة ﻣﻦ بيئات اﻟﻤﻨظﻤﺔ عناصر و أشكال و خصائص خاصة بها وكل هذه العناصر البيئية يجب أن يتم بواسطة تنظيم ومعرفة تامّة بها لتشكل بيئة اﻟﺒﻴﺌﺔ التنظيمية  المتكاملة للمنظّمة.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البيئة التنظيمية</a:t>
            </a:r>
          </a:p>
          <a:p>
            <a:pPr algn="r" rtl="1"/>
            <a:endParaRPr lang="en-US" dirty="0"/>
          </a:p>
        </p:txBody>
      </p:sp>
      <p:pic>
        <p:nvPicPr>
          <p:cNvPr id="6" name="Picture 5">
            <a:extLst>
              <a:ext uri="{FF2B5EF4-FFF2-40B4-BE49-F238E27FC236}">
                <a16:creationId xmlns:a16="http://schemas.microsoft.com/office/drawing/2014/main" id="{9297AD83-6AC1-D795-B5CE-DC967BDE42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337" y="1734207"/>
            <a:ext cx="2371725" cy="1345712"/>
          </a:xfrm>
          <a:prstGeom prst="rect">
            <a:avLst/>
          </a:prstGeom>
        </p:spPr>
      </p:pic>
    </p:spTree>
    <p:extLst>
      <p:ext uri="{BB962C8B-B14F-4D97-AF65-F5344CB8AC3E}">
        <p14:creationId xmlns:p14="http://schemas.microsoft.com/office/powerpoint/2010/main" val="1754904175"/>
      </p:ext>
    </p:extLst>
  </p:cSld>
  <p:clrMapOvr>
    <a:masterClrMapping/>
  </p:clrMapOvr>
  <mc:AlternateContent xmlns:mc="http://schemas.openxmlformats.org/markup-compatibility/2006" xmlns:p14="http://schemas.microsoft.com/office/powerpoint/2010/main">
    <mc:Choice Requires="p14">
      <p:transition spd="slow" p14:dur="2000" advTm="72889"/>
    </mc:Choice>
    <mc:Fallback xmlns="">
      <p:transition spd="slow" advTm="728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وتأسيسًا على ما سبق فإن البيئة التنظيمية تحمل في معانيها عدة أمور منها:</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كل نقاط القوة والظروف التي تحيط بالمنظّمة من الداخل والخارج.</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وكل الفرص والتهديدات التي تشمل محيطها وبيئتها الداخلية.</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مجموعة من المتغيرات الاقتصادية والاجتماعية والسياسية التي تؤثر على المؤسسة </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البيئة التنظيمية تتكون من مجموعة من العوامل الخارجية والداخلية المحيطة بالمنظمة والتي تؤثر على الأداء</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تضم البيئة التنظيمية : الملاك والمساهمون أعضاء المدراء الموظفون الثقافة التنظيمية الموارد التنظيمية</a:t>
            </a: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كما تضم المنافسة والحالة السياسية والاقتصادية والاجتماعية للبيئة التي توجد فيها المنظمة.</a:t>
            </a: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البيئة التنظيمية</a:t>
            </a:r>
          </a:p>
          <a:p>
            <a:endParaRPr lang="en-US" dirty="0"/>
          </a:p>
        </p:txBody>
      </p:sp>
      <p:pic>
        <p:nvPicPr>
          <p:cNvPr id="6" name="Picture 5">
            <a:extLst>
              <a:ext uri="{FF2B5EF4-FFF2-40B4-BE49-F238E27FC236}">
                <a16:creationId xmlns:a16="http://schemas.microsoft.com/office/drawing/2014/main"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031" y="1515396"/>
            <a:ext cx="1920507" cy="2075838"/>
          </a:xfrm>
          <a:prstGeom prst="rect">
            <a:avLst/>
          </a:prstGeom>
        </p:spPr>
      </p:pic>
      <p:sp>
        <p:nvSpPr>
          <p:cNvPr id="7" name="TextBox 6">
            <a:extLst>
              <a:ext uri="{FF2B5EF4-FFF2-40B4-BE49-F238E27FC236}">
                <a16:creationId xmlns:a16="http://schemas.microsoft.com/office/drawing/2014/main" id="{C9285E45-4E8A-D7AC-8B97-472893D7C60A}"/>
              </a:ext>
            </a:extLst>
          </p:cNvPr>
          <p:cNvSpPr txBox="1"/>
          <p:nvPr/>
        </p:nvSpPr>
        <p:spPr>
          <a:xfrm>
            <a:off x="640903" y="1639805"/>
            <a:ext cx="2000259" cy="421316"/>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55919"/>
    </mc:Choice>
    <mc:Fallback xmlns="">
      <p:transition spd="slow" advTm="1559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تصنف البيئة التنظيمية إلى مجموعة من الأصناف أو الأقسام ومنها:</a:t>
            </a: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a:t>
            </a: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تصنيفات وأقسام البيئة التنظيمية</a:t>
            </a:r>
          </a:p>
          <a:p>
            <a:endParaRPr lang="en-US" dirty="0"/>
          </a:p>
        </p:txBody>
      </p:sp>
      <p:sp>
        <p:nvSpPr>
          <p:cNvPr id="7" name="TextBox 6">
            <a:extLst>
              <a:ext uri="{FF2B5EF4-FFF2-40B4-BE49-F238E27FC236}">
                <a16:creationId xmlns:a16="http://schemas.microsoft.com/office/drawing/2014/main" id="{C9285E45-4E8A-D7AC-8B97-472893D7C60A}"/>
              </a:ext>
            </a:extLst>
          </p:cNvPr>
          <p:cNvSpPr txBox="1"/>
          <p:nvPr/>
        </p:nvSpPr>
        <p:spPr>
          <a:xfrm>
            <a:off x="705671" y="1765119"/>
            <a:ext cx="2000259" cy="421316"/>
          </a:xfrm>
          <a:prstGeom prst="rect">
            <a:avLst/>
          </a:prstGeom>
          <a:solidFill>
            <a:schemeClr val="bg1"/>
          </a:solidFill>
        </p:spPr>
        <p:txBody>
          <a:bodyPr wrap="square" rtlCol="0">
            <a:spAutoFit/>
          </a:bodyPr>
          <a:lstStyle/>
          <a:p>
            <a:endParaRPr lang="en-US"/>
          </a:p>
        </p:txBody>
      </p:sp>
      <p:graphicFrame>
        <p:nvGraphicFramePr>
          <p:cNvPr id="8" name="Diagram 7">
            <a:extLst>
              <a:ext uri="{FF2B5EF4-FFF2-40B4-BE49-F238E27FC236}">
                <a16:creationId xmlns:a16="http://schemas.microsoft.com/office/drawing/2014/main" id="{AA9B9490-6906-A86D-AFAA-21AACD60FE39}"/>
              </a:ext>
            </a:extLst>
          </p:cNvPr>
          <p:cNvGraphicFramePr/>
          <p:nvPr>
            <p:extLst>
              <p:ext uri="{D42A27DB-BD31-4B8C-83A1-F6EECF244321}">
                <p14:modId xmlns:p14="http://schemas.microsoft.com/office/powerpoint/2010/main" val="3826326322"/>
              </p:ext>
            </p:extLst>
          </p:nvPr>
        </p:nvGraphicFramePr>
        <p:xfrm>
          <a:off x="1103586" y="3023824"/>
          <a:ext cx="10342180" cy="2714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9508385"/>
      </p:ext>
    </p:extLst>
  </p:cSld>
  <p:clrMapOvr>
    <a:masterClrMapping/>
  </p:clrMapOvr>
  <mc:AlternateContent xmlns:mc="http://schemas.openxmlformats.org/markup-compatibility/2006" xmlns:p14="http://schemas.microsoft.com/office/powerpoint/2010/main">
    <mc:Choice Requires="p14">
      <p:transition spd="slow" p14:dur="2000" advTm="48770"/>
    </mc:Choice>
    <mc:Fallback xmlns="">
      <p:transition spd="slow" advTm="487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أولاً :</a:t>
            </a:r>
            <a:r>
              <a:rPr lang="en-US" dirty="0">
                <a:solidFill>
                  <a:schemeClr val="tx1"/>
                </a:solidFill>
                <a:latin typeface="Alexandria Medium" pitchFamily="2" charset="-78"/>
                <a:cs typeface="Alexandria Medium" pitchFamily="2" charset="-78"/>
              </a:rPr>
              <a:t> </a:t>
            </a:r>
            <a:r>
              <a:rPr lang="ar-JO" dirty="0">
                <a:solidFill>
                  <a:schemeClr val="tx1"/>
                </a:solidFill>
                <a:latin typeface="Alexandria Medium" pitchFamily="2" charset="-78"/>
                <a:cs typeface="Alexandria Medium" pitchFamily="2" charset="-78"/>
              </a:rPr>
              <a:t>البيئة العامة: </a:t>
            </a:r>
          </a:p>
          <a:p>
            <a:pPr algn="just" rtl="1">
              <a:lnSpc>
                <a:spcPct val="200000"/>
              </a:lnSpc>
            </a:pPr>
            <a:r>
              <a:rPr lang="ar-JO" dirty="0">
                <a:solidFill>
                  <a:schemeClr val="tx1"/>
                </a:solidFill>
                <a:latin typeface="Alexandria Light" pitchFamily="2" charset="-78"/>
                <a:cs typeface="Alexandria Light" pitchFamily="2" charset="-78"/>
              </a:rPr>
              <a:t>وهي الإطار الجغرافي الذي تعمل فيه جميع المنظمات بما فيها المنظمة المعنية. وبالتالي فإن تأثير هذه البيئة العامة ينسحب علي كل هذه المنظمات ومن بين مكونات هذه البيئة : </a:t>
            </a:r>
          </a:p>
          <a:p>
            <a:pPr algn="just" rtl="1">
              <a:lnSpc>
                <a:spcPct val="200000"/>
              </a:lnSpc>
            </a:pPr>
            <a:r>
              <a:rPr lang="ar-JO" dirty="0">
                <a:solidFill>
                  <a:schemeClr val="tx1"/>
                </a:solidFill>
                <a:latin typeface="Alexandria Medium" pitchFamily="2" charset="-78"/>
                <a:cs typeface="Alexandria Medium" pitchFamily="2" charset="-78"/>
              </a:rPr>
              <a:t>- القيم الثقافية ،والاجتماعية ، </a:t>
            </a:r>
          </a:p>
          <a:p>
            <a:pPr algn="just" rtl="1">
              <a:lnSpc>
                <a:spcPct val="200000"/>
              </a:lnSpc>
            </a:pPr>
            <a:r>
              <a:rPr lang="ar-JO" dirty="0">
                <a:solidFill>
                  <a:schemeClr val="tx1"/>
                </a:solidFill>
                <a:latin typeface="Alexandria Medium" pitchFamily="2" charset="-78"/>
                <a:cs typeface="Alexandria Medium" pitchFamily="2" charset="-78"/>
              </a:rPr>
              <a:t>- والظروف السياسية ، والقانونية ، والاقتصادية ، </a:t>
            </a:r>
          </a:p>
          <a:p>
            <a:pPr algn="just" rtl="1">
              <a:lnSpc>
                <a:spcPct val="200000"/>
              </a:lnSpc>
            </a:pPr>
            <a:r>
              <a:rPr lang="ar-JO" dirty="0">
                <a:solidFill>
                  <a:schemeClr val="tx1"/>
                </a:solidFill>
                <a:latin typeface="Alexandria Medium" pitchFamily="2" charset="-78"/>
                <a:cs typeface="Alexandria Medium" pitchFamily="2" charset="-78"/>
              </a:rPr>
              <a:t>- والظروف التعليمية ، والتكنولوجية إلى جانب التضاريس و المناخ وماشابه ذلك.</a:t>
            </a: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(البيئة العامة والخاصة)</a:t>
            </a:r>
          </a:p>
          <a:p>
            <a:pPr algn="r" rtl="1"/>
            <a:endParaRPr lang="ar-JO"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44F1BB7-A805-A58F-FFE9-EA26A37B25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547" y="1603176"/>
            <a:ext cx="3105150" cy="968777"/>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241390"/>
    </mc:Choice>
    <mc:Fallback xmlns="">
      <p:transition spd="slow" advTm="241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ثانيًا :</a:t>
            </a:r>
            <a:r>
              <a:rPr lang="en-US" dirty="0">
                <a:solidFill>
                  <a:schemeClr val="tx1"/>
                </a:solidFill>
                <a:latin typeface="Alexandria Medium" pitchFamily="2" charset="-78"/>
                <a:cs typeface="Alexandria Medium" pitchFamily="2" charset="-78"/>
              </a:rPr>
              <a:t> </a:t>
            </a:r>
            <a:r>
              <a:rPr lang="ar-JO" dirty="0">
                <a:solidFill>
                  <a:schemeClr val="tx1"/>
                </a:solidFill>
                <a:latin typeface="Alexandria Medium" pitchFamily="2" charset="-78"/>
                <a:cs typeface="Alexandria Medium" pitchFamily="2" charset="-78"/>
              </a:rPr>
              <a:t>البيئة الخاصة: </a:t>
            </a:r>
          </a:p>
          <a:p>
            <a:pPr algn="just" rtl="1">
              <a:lnSpc>
                <a:spcPct val="200000"/>
              </a:lnSpc>
            </a:pPr>
            <a:r>
              <a:rPr lang="ar-JO" dirty="0">
                <a:solidFill>
                  <a:schemeClr val="tx1"/>
                </a:solidFill>
                <a:latin typeface="Alexandria Light" pitchFamily="2" charset="-78"/>
                <a:cs typeface="Alexandria Light" pitchFamily="2" charset="-78"/>
              </a:rPr>
              <a:t>فهي التي تعيش داخل شبكة المنظمة المعنية </a:t>
            </a:r>
            <a:r>
              <a:rPr lang="ar-JO" u="sng" dirty="0">
                <a:solidFill>
                  <a:schemeClr val="tx1"/>
                </a:solidFill>
                <a:latin typeface="Alexandria Light" pitchFamily="2" charset="-78"/>
                <a:cs typeface="Alexandria Light" pitchFamily="2" charset="-78"/>
              </a:rPr>
              <a:t>وتوضح علاقتها مع المنظمات والجهات الأخرى ذات</a:t>
            </a:r>
          </a:p>
          <a:p>
            <a:pPr algn="just" rtl="1">
              <a:lnSpc>
                <a:spcPct val="200000"/>
              </a:lnSpc>
            </a:pPr>
            <a:r>
              <a:rPr lang="ar-JO" u="sng" dirty="0">
                <a:solidFill>
                  <a:schemeClr val="tx1"/>
                </a:solidFill>
                <a:latin typeface="Alexandria Light" pitchFamily="2" charset="-78"/>
                <a:cs typeface="Alexandria Light" pitchFamily="2" charset="-78"/>
              </a:rPr>
              <a:t>التأثير المباشر على عمل المنظمة.</a:t>
            </a:r>
          </a:p>
          <a:p>
            <a:pPr algn="just" rtl="1">
              <a:lnSpc>
                <a:spcPct val="200000"/>
              </a:lnSpc>
            </a:pPr>
            <a:r>
              <a:rPr lang="ar-JO" dirty="0">
                <a:solidFill>
                  <a:schemeClr val="tx1"/>
                </a:solidFill>
                <a:latin typeface="Alexandria Light" pitchFamily="2" charset="-78"/>
                <a:cs typeface="Alexandria Light" pitchFamily="2" charset="-78"/>
              </a:rPr>
              <a:t>ويقع ضمن هذه البيئة : </a:t>
            </a:r>
          </a:p>
          <a:p>
            <a:pPr algn="just" rtl="1">
              <a:lnSpc>
                <a:spcPct val="200000"/>
              </a:lnSpc>
            </a:pPr>
            <a:r>
              <a:rPr lang="ar-JO" dirty="0">
                <a:solidFill>
                  <a:schemeClr val="tx1"/>
                </a:solidFill>
                <a:latin typeface="Alexandria Light" pitchFamily="2" charset="-78"/>
                <a:cs typeface="Alexandria Light" pitchFamily="2" charset="-78"/>
              </a:rPr>
              <a:t>المجهزون والموزعون والوكالات أو المنظمات الحكومية ذات العلاقة ، </a:t>
            </a:r>
          </a:p>
          <a:p>
            <a:pPr algn="just" rtl="1">
              <a:lnSpc>
                <a:spcPct val="200000"/>
              </a:lnSpc>
            </a:pPr>
            <a:r>
              <a:rPr lang="ar-JO" dirty="0">
                <a:solidFill>
                  <a:schemeClr val="tx1"/>
                </a:solidFill>
                <a:latin typeface="Alexandria Light" pitchFamily="2" charset="-78"/>
                <a:cs typeface="Alexandria Light" pitchFamily="2" charset="-78"/>
              </a:rPr>
              <a:t>والمنافسون الذين يجب أن تتفاعل معهم المنظمة.</a:t>
            </a:r>
            <a:endParaRPr lang="ar-JO" dirty="0">
              <a:solidFill>
                <a:schemeClr val="tx1"/>
              </a:solidFill>
              <a:latin typeface="Alexandria Medium" pitchFamily="2" charset="-78"/>
              <a:cs typeface="Alexandria Medium"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(البيئة العامة والخاصة)</a:t>
            </a: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746364920"/>
      </p:ext>
    </p:extLst>
  </p:cSld>
  <p:clrMapOvr>
    <a:masterClrMapping/>
  </p:clrMapOvr>
  <mc:AlternateContent xmlns:mc="http://schemas.openxmlformats.org/markup-compatibility/2006" xmlns:p14="http://schemas.microsoft.com/office/powerpoint/2010/main">
    <mc:Choice Requires="p14">
      <p:transition spd="slow" p14:dur="2000" advTm="217904"/>
    </mc:Choice>
    <mc:Fallback xmlns="">
      <p:transition spd="slow" advTm="2179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Light" pitchFamily="2" charset="-78"/>
              <a:cs typeface="Alexandria Light" pitchFamily="2" charset="-78"/>
            </a:endParaRPr>
          </a:p>
          <a:p>
            <a:pPr algn="just" rtl="1">
              <a:lnSpc>
                <a:spcPct val="200000"/>
              </a:lnSpc>
            </a:pPr>
            <a:r>
              <a:rPr lang="ar-JO" sz="1600" b="1" dirty="0">
                <a:solidFill>
                  <a:schemeClr val="tx1"/>
                </a:solidFill>
                <a:latin typeface="Alexandria Medium" pitchFamily="2" charset="-78"/>
                <a:cs typeface="Alexandria Medium" pitchFamily="2" charset="-78"/>
              </a:rPr>
              <a:t>أولُا: البيئة التنظيمية الداخلية</a:t>
            </a:r>
          </a:p>
          <a:p>
            <a:pPr algn="just" rtl="1">
              <a:lnSpc>
                <a:spcPct val="200000"/>
              </a:lnSpc>
            </a:pPr>
            <a:r>
              <a:rPr lang="ar-JO" sz="1600" dirty="0">
                <a:solidFill>
                  <a:schemeClr val="tx1"/>
                </a:solidFill>
                <a:latin typeface="Alexandria Light" pitchFamily="2" charset="-78"/>
                <a:cs typeface="Alexandria Light" pitchFamily="2" charset="-78"/>
              </a:rPr>
              <a:t> تشتمل البيئة التنظيمية الداخلية على عناصر محصورة </a:t>
            </a:r>
            <a:r>
              <a:rPr lang="ar-JO" sz="1600" u="sng" dirty="0">
                <a:solidFill>
                  <a:schemeClr val="tx1"/>
                </a:solidFill>
                <a:latin typeface="Alexandria Light" pitchFamily="2" charset="-78"/>
                <a:cs typeface="Alexandria Light" pitchFamily="2" charset="-78"/>
              </a:rPr>
              <a:t>داخل حدود المنظمة</a:t>
            </a:r>
            <a:r>
              <a:rPr lang="ar-JO" sz="1600" dirty="0">
                <a:solidFill>
                  <a:schemeClr val="tx1"/>
                </a:solidFill>
                <a:latin typeface="Alexandria Light" pitchFamily="2" charset="-78"/>
                <a:cs typeface="Alexandria Light" pitchFamily="2" charset="-78"/>
              </a:rPr>
              <a:t>، تتمثَّل بمجموعة الظروف والقوى الموجودة ضمن نطاق صلاحياتها، وتضمُّ مجموعةً من العوامل المؤثرة وهي: موارد المنظمة، ومالكيها والمساهمين فيها، ومجلس الإدارة، ورؤية المنظمة، وشهرتها التجارية.</a:t>
            </a:r>
          </a:p>
          <a:p>
            <a:pPr algn="just" rtl="1">
              <a:lnSpc>
                <a:spcPct val="200000"/>
              </a:lnSpc>
            </a:pPr>
            <a:r>
              <a:rPr lang="ar-JO" sz="1600" dirty="0">
                <a:solidFill>
                  <a:schemeClr val="tx1"/>
                </a:solidFill>
                <a:latin typeface="Alexandria Medium" pitchFamily="2" charset="-78"/>
                <a:cs typeface="Alexandria Medium" pitchFamily="2" charset="-78"/>
              </a:rPr>
              <a:t>الموارد المادية: </a:t>
            </a:r>
            <a:r>
              <a:rPr lang="ar-JO" sz="1600" dirty="0">
                <a:solidFill>
                  <a:schemeClr val="tx1"/>
                </a:solidFill>
                <a:latin typeface="Alexandria Light" pitchFamily="2" charset="-78"/>
                <a:cs typeface="Alexandria Light" pitchFamily="2" charset="-78"/>
              </a:rPr>
              <a:t>هي الأصول المادية لمنظمة ما، على سبيل المثال، المصانع، والمباني، والآلات، والمعدات، وما إلى ذلك، والتي تُستخدم لتحويل المدخلات إلى مخرجات.</a:t>
            </a:r>
          </a:p>
          <a:p>
            <a:pPr algn="just" rtl="1">
              <a:lnSpc>
                <a:spcPct val="200000"/>
              </a:lnSpc>
            </a:pPr>
            <a:r>
              <a:rPr lang="ar-JO" sz="1600" dirty="0">
                <a:solidFill>
                  <a:schemeClr val="tx1"/>
                </a:solidFill>
                <a:latin typeface="Alexandria Medium" pitchFamily="2" charset="-78"/>
                <a:cs typeface="Alexandria Medium" pitchFamily="2" charset="-78"/>
              </a:rPr>
              <a:t>الموارد المالية: </a:t>
            </a:r>
            <a:r>
              <a:rPr lang="ar-JO" sz="1600" dirty="0">
                <a:solidFill>
                  <a:schemeClr val="tx1"/>
                </a:solidFill>
                <a:latin typeface="Alexandria Light" pitchFamily="2" charset="-78"/>
                <a:cs typeface="Alexandria Light" pitchFamily="2" charset="-78"/>
              </a:rPr>
              <a:t>تتكون من رأس المال والأموال التي تشكل جزءًا من المنظمة، وتخصص الشركات الأموال لتلك الأنشطة التي تقدم أقصى إنتاج من خلال تكبد أقل تكلفة؛ ومن ثم فإن الهدف هو التخصيص الأمثل للموارد</a:t>
            </a:r>
          </a:p>
          <a:p>
            <a:pPr algn="just" rtl="1">
              <a:lnSpc>
                <a:spcPct val="200000"/>
              </a:lnSpc>
            </a:pPr>
            <a:endParaRPr lang="ar-JO"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(البيئة الداخلية)</a:t>
            </a: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321253163"/>
      </p:ext>
    </p:extLst>
  </p:cSld>
  <p:clrMapOvr>
    <a:masterClrMapping/>
  </p:clrMapOvr>
  <mc:AlternateContent xmlns:mc="http://schemas.openxmlformats.org/markup-compatibility/2006" xmlns:p14="http://schemas.microsoft.com/office/powerpoint/2010/main">
    <mc:Choice Requires="p14">
      <p:transition spd="slow" p14:dur="2000" advTm="124052"/>
    </mc:Choice>
    <mc:Fallback xmlns="">
      <p:transition spd="slow" advTm="1240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latin typeface="Alexandria Medium" pitchFamily="2" charset="-78"/>
                <a:cs typeface="Alexandria Medium" pitchFamily="2" charset="-78"/>
              </a:rPr>
              <a:t>الموارد البشرية: </a:t>
            </a:r>
            <a:r>
              <a:rPr lang="ar-JO" sz="1600" dirty="0">
                <a:solidFill>
                  <a:schemeClr val="tx1"/>
                </a:solidFill>
                <a:latin typeface="Alexandria Light" pitchFamily="2" charset="-78"/>
                <a:cs typeface="Alexandria Light" pitchFamily="2" charset="-78"/>
              </a:rPr>
              <a:t>كل من يعمل في المنظمة ويمتلك المهارات والخبرات اللازمة للقيام بمهام العمل؛ وتتخذ الموارد البشرية القرارات التشغيلية والإدارية المتعلقة بالمنظمة.</a:t>
            </a:r>
          </a:p>
          <a:p>
            <a:pPr algn="just" rtl="1">
              <a:lnSpc>
                <a:spcPct val="200000"/>
              </a:lnSpc>
            </a:pPr>
            <a:r>
              <a:rPr lang="ar-JO" sz="1600" dirty="0">
                <a:solidFill>
                  <a:schemeClr val="tx1"/>
                </a:solidFill>
                <a:latin typeface="Alexandria Medium" pitchFamily="2" charset="-78"/>
                <a:cs typeface="Alexandria Medium" pitchFamily="2" charset="-78"/>
              </a:rPr>
              <a:t>الموارد التكنولوجية: </a:t>
            </a:r>
            <a:r>
              <a:rPr lang="ar-JO" sz="1600" dirty="0">
                <a:solidFill>
                  <a:schemeClr val="tx1"/>
                </a:solidFill>
                <a:latin typeface="Alexandria Light" pitchFamily="2" charset="-78"/>
                <a:cs typeface="Alexandria Light" pitchFamily="2" charset="-78"/>
              </a:rPr>
              <a:t>المعرفة التقنية التي يتم توظيفها أثناء تصنيع منتجات وخدمات المنظمة.</a:t>
            </a:r>
          </a:p>
          <a:p>
            <a:pPr algn="just" rtl="1">
              <a:lnSpc>
                <a:spcPct val="200000"/>
              </a:lnSpc>
            </a:pPr>
            <a:r>
              <a:rPr lang="ar-JO" sz="1600" dirty="0">
                <a:solidFill>
                  <a:schemeClr val="tx1"/>
                </a:solidFill>
                <a:latin typeface="Alexandria Medium" pitchFamily="2" charset="-78"/>
                <a:cs typeface="Alexandria Medium" pitchFamily="2" charset="-78"/>
              </a:rPr>
              <a:t>الثقافة التنظيمية : </a:t>
            </a:r>
            <a:r>
              <a:rPr lang="ar-JO" sz="1600" dirty="0">
                <a:solidFill>
                  <a:schemeClr val="tx1"/>
                </a:solidFill>
                <a:latin typeface="Alexandria Light" pitchFamily="2" charset="-78"/>
                <a:cs typeface="Alexandria Light" pitchFamily="2" charset="-78"/>
              </a:rPr>
              <a:t>تشير ثقافة الشركة أو ما يسمى بالثقافة التنظيمية إلى قيم ومعتقدات وسلوك المنظمة التي توضح الطريقة التي يتواصل بها الموظفون والإدارة ويديرون الشؤون الخارجية.</a:t>
            </a:r>
          </a:p>
          <a:p>
            <a:pPr algn="just" rtl="1">
              <a:lnSpc>
                <a:spcPct val="200000"/>
              </a:lnSpc>
            </a:pPr>
            <a:r>
              <a:rPr lang="ar-JO" sz="1600" dirty="0">
                <a:solidFill>
                  <a:schemeClr val="tx1"/>
                </a:solidFill>
                <a:latin typeface="Alexandria Medium" pitchFamily="2" charset="-78"/>
                <a:cs typeface="Alexandria Medium" pitchFamily="2" charset="-78"/>
              </a:rPr>
              <a:t>الرؤية والرسالة والأهداف : </a:t>
            </a:r>
            <a:r>
              <a:rPr lang="ar-JO" sz="1600" dirty="0">
                <a:solidFill>
                  <a:schemeClr val="tx1"/>
                </a:solidFill>
                <a:latin typeface="Alexandria Light" pitchFamily="2" charset="-78"/>
                <a:cs typeface="Alexandria Light" pitchFamily="2" charset="-78"/>
              </a:rPr>
              <a:t>تشير الرؤية إلى الصورة العامة لما تريد المنظمة تحقيقها، بينما توضح رسالة المنظمة غرض المنظمة وسبب وجودها. </a:t>
            </a:r>
          </a:p>
          <a:p>
            <a:pPr algn="just" rtl="1">
              <a:lnSpc>
                <a:spcPct val="200000"/>
              </a:lnSpc>
            </a:pPr>
            <a:r>
              <a:rPr lang="ar-JO" sz="1600" dirty="0">
                <a:solidFill>
                  <a:schemeClr val="tx1"/>
                </a:solidFill>
                <a:latin typeface="Alexandria Medium" pitchFamily="2" charset="-78"/>
                <a:cs typeface="Alexandria Medium" pitchFamily="2" charset="-78"/>
              </a:rPr>
              <a:t>تشير الأهداف </a:t>
            </a:r>
            <a:r>
              <a:rPr lang="ar-JO" sz="1600" dirty="0">
                <a:solidFill>
                  <a:schemeClr val="tx1"/>
                </a:solidFill>
                <a:latin typeface="Alexandria Light" pitchFamily="2" charset="-78"/>
                <a:cs typeface="Alexandria Light" pitchFamily="2" charset="-78"/>
              </a:rPr>
              <a:t>إلى الإنجازات الأساسية، والتي من المقرر تحقيقها خلال فترة زمنية محددة، مع الموارد المتاحة</a:t>
            </a: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 الداخلية)</a:t>
            </a:r>
          </a:p>
          <a:p>
            <a:pPr algn="r" rtl="1"/>
            <a:endParaRPr lang="ar-JO" dirty="0">
              <a:solidFill>
                <a:srgbClr val="00B0F0"/>
              </a:solidFill>
              <a:latin typeface="Alexandria Black" pitchFamily="2" charset="-78"/>
              <a:cs typeface="Alexandria Black" pitchFamily="2" charset="-78"/>
            </a:endParaRP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835792200"/>
      </p:ext>
    </p:extLst>
  </p:cSld>
  <p:clrMapOvr>
    <a:masterClrMapping/>
  </p:clrMapOvr>
  <mc:AlternateContent xmlns:mc="http://schemas.openxmlformats.org/markup-compatibility/2006" xmlns:p14="http://schemas.microsoft.com/office/powerpoint/2010/main">
    <mc:Choice Requires="p14">
      <p:transition spd="slow" p14:dur="2000" advTm="125487"/>
    </mc:Choice>
    <mc:Fallback xmlns="">
      <p:transition spd="slow" advTm="1254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highlight>
                  <a:srgbClr val="FFFFFF"/>
                </a:highlight>
                <a:latin typeface="Alexandria Medium" pitchFamily="2" charset="-78"/>
                <a:cs typeface="Alexandria Medium" pitchFamily="2" charset="-78"/>
              </a:rPr>
              <a:t>ثانيًا: البيئة التنظيمية الخارجية </a:t>
            </a:r>
          </a:p>
          <a:p>
            <a:pPr algn="just" rtl="1">
              <a:lnSpc>
                <a:spcPct val="200000"/>
              </a:lnSpc>
            </a:pPr>
            <a:r>
              <a:rPr lang="ar-JO" dirty="0">
                <a:solidFill>
                  <a:schemeClr val="tx1"/>
                </a:solidFill>
                <a:highlight>
                  <a:srgbClr val="FFFFFF"/>
                </a:highlight>
                <a:latin typeface="Alexandria Light" pitchFamily="2" charset="-78"/>
                <a:cs typeface="Alexandria Light" pitchFamily="2" charset="-78"/>
              </a:rPr>
              <a:t>تُعرَّف البيئة التنظيمية الخارجية على أنّها جميع العوامل والقطاعات التي قد تُؤثر على كامل المنظمة أو على جزءٍ منها؛ والتي تكون موجودةً خارج حدود هذه المنظمة وخارج نطاق صلاحياتها، ومن أبرز هذه القطاعات.</a:t>
            </a:r>
          </a:p>
          <a:p>
            <a:pPr algn="just" rtl="1">
              <a:lnSpc>
                <a:spcPct val="200000"/>
              </a:lnSpc>
            </a:pPr>
            <a:r>
              <a:rPr lang="ar-JO" dirty="0">
                <a:solidFill>
                  <a:schemeClr val="tx1"/>
                </a:solidFill>
                <a:highlight>
                  <a:srgbClr val="FFFFFF"/>
                </a:highlight>
                <a:latin typeface="Alexandria Medium" pitchFamily="2" charset="-78"/>
                <a:cs typeface="Alexandria Medium" pitchFamily="2" charset="-78"/>
              </a:rPr>
              <a:t>-المواد الخام </a:t>
            </a:r>
            <a:r>
              <a:rPr lang="ar-JO" dirty="0">
                <a:solidFill>
                  <a:schemeClr val="tx1"/>
                </a:solidFill>
                <a:highlight>
                  <a:srgbClr val="FFFFFF"/>
                </a:highlight>
                <a:latin typeface="Alexandria Light" pitchFamily="2" charset="-78"/>
                <a:cs typeface="Alexandria Light" pitchFamily="2" charset="-78"/>
              </a:rPr>
              <a:t>: -مزوديّ المنظمة بالمواد الخام تحت هذا البند، سواء أكانوا أفراداً أم منظماتٍ أخرى. </a:t>
            </a:r>
          </a:p>
          <a:p>
            <a:pPr algn="just" rtl="1">
              <a:lnSpc>
                <a:spcPct val="200000"/>
              </a:lnSpc>
            </a:pPr>
            <a:r>
              <a:rPr lang="ar-JO" dirty="0">
                <a:solidFill>
                  <a:schemeClr val="tx1"/>
                </a:solidFill>
                <a:highlight>
                  <a:srgbClr val="FFFFFF"/>
                </a:highlight>
                <a:latin typeface="Alexandria Medium" pitchFamily="2" charset="-78"/>
                <a:cs typeface="Alexandria Medium" pitchFamily="2" charset="-78"/>
              </a:rPr>
              <a:t>الموارد البشرية  </a:t>
            </a:r>
            <a:r>
              <a:rPr lang="ar-JO" dirty="0">
                <a:solidFill>
                  <a:schemeClr val="tx1"/>
                </a:solidFill>
                <a:highlight>
                  <a:srgbClr val="FFFFFF"/>
                </a:highlight>
                <a:latin typeface="Alexandria Light" pitchFamily="2" charset="-78"/>
                <a:cs typeface="Alexandria Light" pitchFamily="2" charset="-78"/>
              </a:rPr>
              <a:t>-ترتبط الموارد البشرية بكلِّ من يزوِّد المنظمة بالقوى العاملة</a:t>
            </a:r>
          </a:p>
          <a:p>
            <a:pPr algn="just" rtl="1">
              <a:lnSpc>
                <a:spcPct val="200000"/>
              </a:lnSpc>
            </a:pPr>
            <a:endParaRPr lang="ar-JO" sz="1600" dirty="0">
              <a:solidFill>
                <a:schemeClr val="tx1"/>
              </a:solidFill>
              <a:highlight>
                <a:srgbClr val="FFFFFF"/>
              </a:highligh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253130" y="757266"/>
            <a:ext cx="6011495"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  الخارجية)</a:t>
            </a: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98777"/>
    </mc:Choice>
    <mc:Fallback xmlns="">
      <p:transition spd="slow" advTm="9877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أقسام البيئة التنظيمية (الخارجية)</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4" y="1266558"/>
            <a:ext cx="11257613" cy="4944302"/>
          </a:xfrm>
          <a:prstGeom prst="rect">
            <a:avLst/>
          </a:prstGeom>
          <a:solidFill>
            <a:schemeClr val="bg1"/>
          </a:solidFill>
        </p:spPr>
        <p:txBody>
          <a:bodyPr wrap="square" rtlCol="0">
            <a:spAutoFit/>
          </a:bodyPr>
          <a:lstStyle/>
          <a:p>
            <a:pPr algn="just" rtl="1">
              <a:lnSpc>
                <a:spcPct val="200000"/>
              </a:lnSpc>
            </a:pPr>
            <a:r>
              <a:rPr lang="ar-JO" sz="1600" dirty="0">
                <a:latin typeface="Alexandria Medium" pitchFamily="2" charset="-78"/>
                <a:ea typeface="Simplified Arabic" panose="02020603050405020304" pitchFamily="18" charset="-78"/>
                <a:cs typeface="Alexandria Medium" pitchFamily="2" charset="-78"/>
              </a:rPr>
              <a:t>الموارد المالية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يندرج تحتها كلُّ ما يتعلَّق بالموارد المالية للمنظمة، مثل: المؤسسات التي تمدُّ المنظمة بالموارد المالية، والشروط والأدوات المتعلقة بالموارد المالية، </a:t>
            </a:r>
          </a:p>
          <a:p>
            <a:pPr algn="just" rtl="1">
              <a:lnSpc>
                <a:spcPct val="200000"/>
              </a:lnSpc>
            </a:pPr>
            <a:r>
              <a:rPr lang="ar-JO" sz="1600" dirty="0">
                <a:latin typeface="Alexandria Medium" pitchFamily="2" charset="-78"/>
                <a:ea typeface="Simplified Arabic" panose="02020603050405020304" pitchFamily="18" charset="-78"/>
                <a:cs typeface="Alexandria Medium" pitchFamily="2" charset="-78"/>
              </a:rPr>
              <a:t>العملاء</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 يندرج تحت هذا البند المستهلكون الذين يقومون بشراء الخدمات والسلع التي تقدِّمها المنظمة. </a:t>
            </a:r>
          </a:p>
          <a:p>
            <a:pPr algn="just" rtl="1">
              <a:lnSpc>
                <a:spcPct val="200000"/>
              </a:lnSpc>
            </a:pPr>
            <a:r>
              <a:rPr lang="ar-JO" sz="1600" dirty="0">
                <a:latin typeface="Alexandria Medium" pitchFamily="2" charset="-78"/>
                <a:ea typeface="Simplified Arabic" panose="02020603050405020304" pitchFamily="18" charset="-78"/>
                <a:cs typeface="Alexandria Medium" pitchFamily="2" charset="-78"/>
              </a:rPr>
              <a:t>الوضع الاقتصادي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يتمثل بالوضع الاقتصادي للإقليم الذي تُمارِس فيه المنظمة نشاطاتها التجارية من بيعٍ للسلع والخدمات، كما يُشير إلى معدل التضخم والكساد الاقتصادي، ومعدل البطالة، والسياسات الاقتصادية المتبعة في تلك المنطقة. </a:t>
            </a:r>
          </a:p>
          <a:p>
            <a:pPr algn="just" rtl="1">
              <a:lnSpc>
                <a:spcPct val="200000"/>
              </a:lnSpc>
            </a:pPr>
            <a:r>
              <a:rPr lang="ar-JO" sz="1600" dirty="0">
                <a:latin typeface="Alexandria Medium" pitchFamily="2" charset="-78"/>
                <a:ea typeface="Simplified Arabic" panose="02020603050405020304" pitchFamily="18" charset="-78"/>
                <a:cs typeface="Alexandria Medium" pitchFamily="2" charset="-78"/>
              </a:rPr>
              <a:t>الوضع السياسي : </a:t>
            </a:r>
            <a:r>
              <a:rPr lang="ar-JO" sz="1600" dirty="0">
                <a:latin typeface="Alexandria Light" pitchFamily="2" charset="-78"/>
                <a:ea typeface="Simplified Arabic" panose="02020603050405020304" pitchFamily="18" charset="-78"/>
                <a:cs typeface="Alexandria Light" pitchFamily="2" charset="-78"/>
              </a:rPr>
              <a:t>تتأثر المنظمة بحالة الاستقرار السياسي، والتشريعات السياسية للدولة.</a:t>
            </a:r>
          </a:p>
          <a:p>
            <a:pPr algn="just" rtl="1">
              <a:lnSpc>
                <a:spcPct val="200000"/>
              </a:lnSpc>
            </a:pPr>
            <a:endParaRPr lang="ar-JO" sz="1600" dirty="0">
              <a:latin typeface="Alexandria Light" pitchFamily="2" charset="-78"/>
              <a:ea typeface="Simplified Arabic" panose="02020603050405020304" pitchFamily="18" charset="-78"/>
              <a:cs typeface="Alexandria Light" pitchFamily="2" charset="-78"/>
            </a:endParaRPr>
          </a:p>
        </p:txBody>
      </p:sp>
      <p:pic>
        <p:nvPicPr>
          <p:cNvPr id="4" name="Picture 3">
            <a:extLst>
              <a:ext uri="{FF2B5EF4-FFF2-40B4-BE49-F238E27FC236}">
                <a16:creationId xmlns:a16="http://schemas.microsoft.com/office/drawing/2014/main" id="{43D1F8CC-088A-0979-89AF-FF01C3D1C0DA}"/>
              </a:ext>
            </a:extLst>
          </p:cNvPr>
          <p:cNvPicPr>
            <a:picLocks noChangeAspect="1"/>
          </p:cNvPicPr>
          <p:nvPr/>
        </p:nvPicPr>
        <p:blipFill>
          <a:blip r:embed="rId3"/>
          <a:stretch>
            <a:fillRect/>
          </a:stretch>
        </p:blipFill>
        <p:spPr>
          <a:xfrm>
            <a:off x="9109396" y="6180083"/>
            <a:ext cx="2615411" cy="536494"/>
          </a:xfrm>
          <a:prstGeom prst="rect">
            <a:avLst/>
          </a:prstGeom>
        </p:spPr>
      </p:pic>
      <p:pic>
        <p:nvPicPr>
          <p:cNvPr id="2" name="Picture 1">
            <a:extLst>
              <a:ext uri="{FF2B5EF4-FFF2-40B4-BE49-F238E27FC236}">
                <a16:creationId xmlns:a16="http://schemas.microsoft.com/office/drawing/2014/main" id="{0002204C-6453-8936-78A1-747859BCA8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076" y="2799365"/>
            <a:ext cx="2962275" cy="771525"/>
          </a:xfrm>
          <a:prstGeom prst="rect">
            <a:avLst/>
          </a:prstGeom>
        </p:spPr>
      </p:pic>
    </p:spTree>
  </p:cSld>
  <p:clrMapOvr>
    <a:masterClrMapping/>
  </p:clrMapOvr>
  <p:transition spd="slow" advTm="11798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455302"/>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ثقافة المجتمع </a:t>
            </a:r>
          </a:p>
          <a:p>
            <a:pPr algn="r" rtl="1">
              <a:lnSpc>
                <a:spcPct val="200000"/>
              </a:lnSpc>
            </a:pPr>
            <a:r>
              <a:rPr lang="ar-JO" dirty="0">
                <a:solidFill>
                  <a:schemeClr val="tx1"/>
                </a:solidFill>
                <a:latin typeface="Alexandria Light" pitchFamily="2" charset="-78"/>
                <a:cs typeface="Alexandria Light" pitchFamily="2" charset="-78"/>
              </a:rPr>
              <a:t>تتأثر المنظمة بأخلاقيات وقيم وعادات المجتمع الذي تُوجد فيه. </a:t>
            </a:r>
          </a:p>
          <a:p>
            <a:pPr algn="r" rtl="1">
              <a:lnSpc>
                <a:spcPct val="200000"/>
              </a:lnSpc>
            </a:pPr>
            <a:r>
              <a:rPr lang="ar-JO" dirty="0">
                <a:solidFill>
                  <a:schemeClr val="tx1"/>
                </a:solidFill>
                <a:latin typeface="Alexandria Medium" pitchFamily="2" charset="-78"/>
                <a:cs typeface="Alexandria Medium" pitchFamily="2" charset="-78"/>
              </a:rPr>
              <a:t>الديموغرافيا </a:t>
            </a:r>
          </a:p>
          <a:p>
            <a:pPr algn="r" rtl="1">
              <a:lnSpc>
                <a:spcPct val="200000"/>
              </a:lnSpc>
            </a:pPr>
            <a:r>
              <a:rPr lang="ar-JO" dirty="0">
                <a:solidFill>
                  <a:schemeClr val="tx1"/>
                </a:solidFill>
                <a:latin typeface="Alexandria Light" pitchFamily="2" charset="-78"/>
                <a:cs typeface="Alexandria Light" pitchFamily="2" charset="-78"/>
              </a:rPr>
              <a:t>تتأثر المنظمة بعامل الديموغرافيا بجميع أبعاده. وهي الدراسة الكمية للسكان المتصلة بالحجم والتركيب والتطور. </a:t>
            </a:r>
          </a:p>
          <a:p>
            <a:pPr algn="r" rtl="1">
              <a:lnSpc>
                <a:spcPct val="200000"/>
              </a:lnSpc>
            </a:pPr>
            <a:r>
              <a:rPr lang="ar-JO" dirty="0">
                <a:solidFill>
                  <a:schemeClr val="tx1"/>
                </a:solidFill>
                <a:latin typeface="Alexandria Medium" pitchFamily="2" charset="-78"/>
                <a:cs typeface="Alexandria Medium" pitchFamily="2" charset="-78"/>
              </a:rPr>
              <a:t>البيئة الطبيعية</a:t>
            </a:r>
          </a:p>
          <a:p>
            <a:pPr algn="r" rtl="1">
              <a:lnSpc>
                <a:spcPct val="200000"/>
              </a:lnSpc>
            </a:pPr>
            <a:r>
              <a:rPr lang="ar-JO" dirty="0">
                <a:solidFill>
                  <a:schemeClr val="tx1"/>
                </a:solidFill>
                <a:latin typeface="Alexandria Light" pitchFamily="2" charset="-78"/>
                <a:cs typeface="Alexandria Light" pitchFamily="2" charset="-78"/>
              </a:rPr>
              <a:t> تُؤثر الظروف الطبيعية لمنطقة وجود المنظمة على نشاطها، وكذلك التغيرات المناخية، والطقس. </a:t>
            </a:r>
          </a:p>
          <a:p>
            <a:pPr algn="r" rtl="1">
              <a:lnSpc>
                <a:spcPct val="200000"/>
              </a:lnSpc>
            </a:pPr>
            <a:r>
              <a:rPr lang="ar-JO" dirty="0">
                <a:solidFill>
                  <a:schemeClr val="tx1"/>
                </a:solidFill>
                <a:latin typeface="Alexandria Medium" pitchFamily="2" charset="-78"/>
                <a:cs typeface="Alexandria Medium" pitchFamily="2" charset="-78"/>
              </a:rPr>
              <a:t>البيئة الدولية</a:t>
            </a:r>
          </a:p>
          <a:p>
            <a:pPr algn="r" rtl="1">
              <a:lnSpc>
                <a:spcPct val="200000"/>
              </a:lnSpc>
            </a:pPr>
            <a:r>
              <a:rPr lang="ar-JO" dirty="0">
                <a:solidFill>
                  <a:schemeClr val="tx1"/>
                </a:solidFill>
                <a:latin typeface="Alexandria Light" pitchFamily="2" charset="-78"/>
                <a:cs typeface="Alexandria Light" pitchFamily="2" charset="-78"/>
              </a:rPr>
              <a:t> يتأثر نشاط المنظمة بالمجتمع الدولي بجميع عناصره ومنظماته. </a:t>
            </a: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أقسام البيئة التنظيمية ( الخارجية)</a:t>
            </a:r>
          </a:p>
        </p:txBody>
      </p:sp>
      <p:pic>
        <p:nvPicPr>
          <p:cNvPr id="7" name="Picture 6">
            <a:extLst>
              <a:ext uri="{FF2B5EF4-FFF2-40B4-BE49-F238E27FC236}">
                <a16:creationId xmlns:a16="http://schemas.microsoft.com/office/drawing/2014/main" id="{14268EB3-0302-C5D6-7DDA-5F98539D2A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997" y="1669455"/>
            <a:ext cx="3105150" cy="1476375"/>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97733"/>
    </mc:Choice>
    <mc:Fallback xmlns="">
      <p:transition spd="slow" advTm="9773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816703"/>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Alexandria Medium" pitchFamily="2" charset="-78"/>
                <a:cs typeface="Alexandria Medium" pitchFamily="2" charset="-78"/>
              </a:rPr>
              <a:t>1- </a:t>
            </a:r>
            <a:r>
              <a:rPr lang="ar-JO" sz="1700" dirty="0">
                <a:solidFill>
                  <a:srgbClr val="000000"/>
                </a:solidFill>
                <a:latin typeface="Alexandria Medium" pitchFamily="2" charset="-78"/>
                <a:cs typeface="Alexandria Medium" pitchFamily="2" charset="-78"/>
              </a:rPr>
              <a:t>حدود البيئة: </a:t>
            </a:r>
          </a:p>
          <a:p>
            <a:pPr algn="r" rtl="1">
              <a:lnSpc>
                <a:spcPct val="200000"/>
              </a:lnSpc>
            </a:pPr>
            <a:r>
              <a:rPr lang="ar-JO" sz="1700" dirty="0">
                <a:solidFill>
                  <a:srgbClr val="000000"/>
                </a:solidFill>
                <a:latin typeface="Alexandria Light" pitchFamily="2" charset="-78"/>
                <a:cs typeface="Alexandria Light" pitchFamily="2" charset="-78"/>
              </a:rPr>
              <a:t>إن كل ما يقع داخل حدود المنظّمة وخارجها يقع ضمن إطار دراسة بيئة المنظّمة و مقدمة الأعمال.</a:t>
            </a:r>
          </a:p>
          <a:p>
            <a:pPr algn="r" rtl="1">
              <a:lnSpc>
                <a:spcPct val="200000"/>
              </a:lnSpc>
            </a:pPr>
            <a:r>
              <a:rPr lang="ar-JO" sz="1700" dirty="0">
                <a:solidFill>
                  <a:srgbClr val="000000"/>
                </a:solidFill>
                <a:latin typeface="Alexandria Medium" pitchFamily="2" charset="-78"/>
                <a:cs typeface="Alexandria Medium" pitchFamily="2" charset="-78"/>
              </a:rPr>
              <a:t>2- خضوع المنظّمة لآثار البيئة: </a:t>
            </a:r>
          </a:p>
          <a:p>
            <a:pPr algn="r" rtl="1">
              <a:lnSpc>
                <a:spcPct val="200000"/>
              </a:lnSpc>
            </a:pPr>
            <a:r>
              <a:rPr lang="ar-JO" sz="1700" dirty="0">
                <a:solidFill>
                  <a:srgbClr val="000000"/>
                </a:solidFill>
                <a:latin typeface="Alexandria Light" pitchFamily="2" charset="-78"/>
                <a:cs typeface="Alexandria Light" pitchFamily="2" charset="-78"/>
              </a:rPr>
              <a:t>لا يمكن لأي منظّمة أن تعيش بمعزل عن البيئة؛ لأنها تخضع لمؤثراتها وتساعد في تحديد مستويات الأداء والنمو وتترك بعض الآثار على البيئة.</a:t>
            </a:r>
          </a:p>
          <a:p>
            <a:pPr algn="r" rtl="1">
              <a:lnSpc>
                <a:spcPct val="200000"/>
              </a:lnSpc>
            </a:pPr>
            <a:r>
              <a:rPr lang="ar-JO" sz="1700" dirty="0">
                <a:solidFill>
                  <a:srgbClr val="000000"/>
                </a:solidFill>
                <a:latin typeface="Alexandria Medium" pitchFamily="2" charset="-78"/>
                <a:cs typeface="Alexandria Medium" pitchFamily="2" charset="-78"/>
              </a:rPr>
              <a:t>3- التفرد: </a:t>
            </a:r>
          </a:p>
          <a:p>
            <a:pPr algn="r" rtl="1">
              <a:lnSpc>
                <a:spcPct val="200000"/>
              </a:lnSpc>
            </a:pPr>
            <a:r>
              <a:rPr lang="ar-JO" sz="1700" dirty="0">
                <a:solidFill>
                  <a:srgbClr val="000000"/>
                </a:solidFill>
                <a:latin typeface="Alexandria Light" pitchFamily="2" charset="-78"/>
                <a:cs typeface="Alexandria Light" pitchFamily="2" charset="-78"/>
              </a:rPr>
              <a:t>بيئة عمل كل منظّمة تختلف عن بيئة عمل المنظّمات الأخرى، بالرغم أنها تشترك في العديد من الخصائص إلا أن درجة تأثير هذه الخصائص تختلف من منظّمة إلى أخرى.</a:t>
            </a:r>
          </a:p>
          <a:p>
            <a:pPr algn="r" rtl="1">
              <a:lnSpc>
                <a:spcPct val="200000"/>
              </a:lnSpc>
            </a:pPr>
            <a:endParaRPr lang="ar-JO" sz="1700" dirty="0">
              <a:solidFill>
                <a:srgbClr val="000000"/>
              </a:solidFill>
              <a:latin typeface="Alexandria Medium" pitchFamily="2" charset="-78"/>
              <a:cs typeface="Alexandria Medium" pitchFamily="2" charset="-78"/>
            </a:endParaRPr>
          </a:p>
        </p:txBody>
      </p:sp>
      <p:sp>
        <p:nvSpPr>
          <p:cNvPr id="6" name="TextBox 5">
            <a:extLst>
              <a:ext uri="{FF2B5EF4-FFF2-40B4-BE49-F238E27FC236}">
                <a16:creationId xmlns:a16="http://schemas.microsoft.com/office/drawing/2014/main" id="{42D4322B-478F-1FAD-7456-771162D56658}"/>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خصائص البيئة التنظيمية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37995"/>
    </mc:Choice>
    <mc:Fallback xmlns="">
      <p:transition spd="slow" advTm="1379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rgbClr val="000000"/>
              </a:solidFill>
              <a:latin typeface="Alexandria Medium" pitchFamily="2" charset="-78"/>
              <a:cs typeface="Alexandria Medium" pitchFamily="2" charset="-78"/>
            </a:endParaRPr>
          </a:p>
          <a:p>
            <a:pPr algn="r" rtl="1">
              <a:lnSpc>
                <a:spcPct val="200000"/>
              </a:lnSpc>
            </a:pPr>
            <a:r>
              <a:rPr lang="ar-JO" sz="1700" dirty="0">
                <a:solidFill>
                  <a:srgbClr val="000000"/>
                </a:solidFill>
                <a:latin typeface="Alexandria Medium" pitchFamily="2" charset="-78"/>
                <a:cs typeface="Alexandria Medium" pitchFamily="2" charset="-78"/>
              </a:rPr>
              <a:t>4- تغير البيئة: </a:t>
            </a:r>
          </a:p>
          <a:p>
            <a:pPr algn="r" rtl="1">
              <a:lnSpc>
                <a:spcPct val="200000"/>
              </a:lnSpc>
            </a:pPr>
            <a:r>
              <a:rPr lang="ar-JO" sz="1700" dirty="0">
                <a:solidFill>
                  <a:srgbClr val="000000"/>
                </a:solidFill>
                <a:latin typeface="Alexandria Light" pitchFamily="2" charset="-78"/>
                <a:cs typeface="Alexandria Light" pitchFamily="2" charset="-78"/>
              </a:rPr>
              <a:t>ويرتبط بطبيعة الحياة حيث تحكم كل منظّمة عوامل متقبلة لا تكون ثابته، وأن قسم منها يمكن قياسه وقسم الثاني لا يمكن قياسه، لذلك توجب على القيادة معرفة كل ما يخص طبيعة الحياة و العوامل التي تؤثر على سلوك الموظفين </a:t>
            </a:r>
          </a:p>
          <a:p>
            <a:pPr algn="r" rtl="1">
              <a:lnSpc>
                <a:spcPct val="200000"/>
              </a:lnSpc>
            </a:pPr>
            <a:r>
              <a:rPr lang="ar-JO" sz="1700" dirty="0">
                <a:solidFill>
                  <a:srgbClr val="000000"/>
                </a:solidFill>
                <a:latin typeface="Alexandria Medium" pitchFamily="2" charset="-78"/>
                <a:cs typeface="Alexandria Medium" pitchFamily="2" charset="-78"/>
              </a:rPr>
              <a:t>5- فعالية آثار بيئة اﻟﻌﻤﻞ: </a:t>
            </a:r>
          </a:p>
          <a:p>
            <a:pPr algn="r" rtl="1">
              <a:lnSpc>
                <a:spcPct val="200000"/>
              </a:lnSpc>
            </a:pPr>
            <a:r>
              <a:rPr lang="ar-JO" sz="1700" dirty="0">
                <a:solidFill>
                  <a:srgbClr val="000000"/>
                </a:solidFill>
                <a:latin typeface="Alexandria Light" pitchFamily="2" charset="-78"/>
                <a:cs typeface="Alexandria Light" pitchFamily="2" charset="-78"/>
              </a:rPr>
              <a:t>و هي من العناصر المهمة وتختلف من منظّمة أعمال إلى أخرى في اكتشاف وتحليل عوامل البيئة التي تؤثر عليها، فنجاح المنظّمات يعتمد اعتماد كلي على قدرتها على التحليل العميق والكفوء للبيئة الداخلية والخارجية؛ من أجل وضع اليد على العوامل ذات الفعل المؤثر على نشاطها في الوقت المناسب.</a:t>
            </a:r>
            <a:endParaRPr lang="ar-YE" sz="1700" dirty="0">
              <a:solidFill>
                <a:srgbClr val="000000"/>
              </a:solidFill>
              <a:latin typeface="Alexandria Light" pitchFamily="2" charset="-78"/>
              <a:cs typeface="Alexandria Light" pitchFamily="2" charset="-78"/>
            </a:endParaRPr>
          </a:p>
          <a:p>
            <a:pPr algn="r" rtl="1">
              <a:lnSpc>
                <a:spcPct val="200000"/>
              </a:lnSpc>
            </a:pPr>
            <a:endParaRPr lang="ar-JO" sz="1600" dirty="0">
              <a:solidFill>
                <a:srgbClr val="000000"/>
              </a:solidFill>
              <a:latin typeface="Alexandria Medium" pitchFamily="2" charset="-78"/>
              <a:cs typeface="Alexandria Medium"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خصائص البيئة التنظيمية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35029"/>
    </mc:Choice>
    <mc:Fallback xmlns="">
      <p:transition spd="slow" advTm="1350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chemeClr val="tx1"/>
                </a:solidFill>
                <a:latin typeface="Alexandria Light" pitchFamily="2" charset="-78"/>
                <a:cs typeface="Alexandria Light" pitchFamily="2" charset="-78"/>
              </a:rPr>
              <a:t>6</a:t>
            </a:r>
            <a:r>
              <a:rPr lang="ar-YE" sz="1700" dirty="0">
                <a:solidFill>
                  <a:srgbClr val="000000"/>
                </a:solidFill>
                <a:latin typeface="Alexandria Medium" pitchFamily="2" charset="-78"/>
                <a:cs typeface="Alexandria Medium" pitchFamily="2" charset="-78"/>
              </a:rPr>
              <a:t>- صعوبة التحكم بمتغيرات البيئة والموارد المتواجدة داخلها: </a:t>
            </a:r>
            <a:endParaRPr lang="ar-JO" sz="1700" dirty="0">
              <a:solidFill>
                <a:srgbClr val="000000"/>
              </a:solidFill>
              <a:latin typeface="Alexandria Medium" pitchFamily="2" charset="-78"/>
              <a:cs typeface="Alexandria Medium" pitchFamily="2" charset="-78"/>
            </a:endParaRPr>
          </a:p>
          <a:p>
            <a:pPr algn="r" rtl="1">
              <a:lnSpc>
                <a:spcPct val="200000"/>
              </a:lnSpc>
            </a:pPr>
            <a:r>
              <a:rPr lang="ar-YE" sz="1700" dirty="0">
                <a:solidFill>
                  <a:srgbClr val="000000"/>
                </a:solidFill>
                <a:latin typeface="Alexandria Light" pitchFamily="2" charset="-78"/>
                <a:cs typeface="Alexandria Light" pitchFamily="2" charset="-78"/>
              </a:rPr>
              <a:t>و تعتبر من التهديدات القوية خيث ان التغيرات التي تحيط بالمنظّمة من الصعب التحكم فيها، إذ  أنه  ما يحكم بيئة عمل المنظّمة هي متغيرات اجتماعية واقتصادية من الصعوبة في الكثير من الأحيان إحكام السيطرة عليها، </a:t>
            </a:r>
          </a:p>
          <a:p>
            <a:pPr algn="r" rtl="1">
              <a:lnSpc>
                <a:spcPct val="200000"/>
              </a:lnSpc>
            </a:pPr>
            <a:r>
              <a:rPr lang="ar-YE" sz="1700" dirty="0">
                <a:solidFill>
                  <a:srgbClr val="000000"/>
                </a:solidFill>
                <a:latin typeface="Alexandria Medium" pitchFamily="2" charset="-78"/>
                <a:cs typeface="Alexandria Medium" pitchFamily="2" charset="-78"/>
              </a:rPr>
              <a:t>7- التأثير المتداخل للمتغيرات: </a:t>
            </a:r>
            <a:endParaRPr lang="ar-JO" sz="1700" dirty="0">
              <a:solidFill>
                <a:srgbClr val="000000"/>
              </a:solidFill>
              <a:latin typeface="Alexandria Medium" pitchFamily="2" charset="-78"/>
              <a:cs typeface="Alexandria Medium" pitchFamily="2" charset="-78"/>
            </a:endParaRPr>
          </a:p>
          <a:p>
            <a:pPr algn="r" rtl="1">
              <a:lnSpc>
                <a:spcPct val="200000"/>
              </a:lnSpc>
            </a:pPr>
            <a:r>
              <a:rPr lang="ar-YE" sz="1700" dirty="0">
                <a:solidFill>
                  <a:srgbClr val="000000"/>
                </a:solidFill>
                <a:latin typeface="Alexandria Light" pitchFamily="2" charset="-78"/>
                <a:cs typeface="Alexandria Light" pitchFamily="2" charset="-78"/>
              </a:rPr>
              <a:t>إن المتغيرات التي تؤثر على بيئة المنظّمة تعرف بانها ذات أثار متداخلة كل يؤثر ويتأثر بالمتغيرات الأخرى. والعوامل الاجتماعية تؤثر و تساعد على السياسة العامة بالبيئة التنظيمية الكلية وتتأثر بها والعوامل الاقتصادية تؤثر وتتأثر بها أيضًا.</a:t>
            </a: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خصائص البيئة التنظيمية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919104743"/>
      </p:ext>
    </p:extLst>
  </p:cSld>
  <p:clrMapOvr>
    <a:masterClrMapping/>
  </p:clrMapOvr>
  <mc:AlternateContent xmlns:mc="http://schemas.openxmlformats.org/markup-compatibility/2006" xmlns:p14="http://schemas.microsoft.com/office/powerpoint/2010/main">
    <mc:Choice Requires="p14">
      <p:transition spd="slow" p14:dur="2000" advTm="114346"/>
    </mc:Choice>
    <mc:Fallback xmlns="">
      <p:transition spd="slow" advTm="1143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596771"/>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Alexandria Medium" pitchFamily="2" charset="-78"/>
              <a:cs typeface="Alexandria Medium" pitchFamily="2" charset="-78"/>
            </a:endParaRPr>
          </a:p>
          <a:p>
            <a:pPr algn="r" rtl="1">
              <a:lnSpc>
                <a:spcPct val="200000"/>
              </a:lnSpc>
            </a:pPr>
            <a:r>
              <a:rPr lang="ar-JO" sz="2000" dirty="0">
                <a:solidFill>
                  <a:srgbClr val="000000"/>
                </a:solidFill>
                <a:latin typeface="Alexandria Medium" pitchFamily="2" charset="-78"/>
                <a:cs typeface="Alexandria Medium" pitchFamily="2" charset="-78"/>
              </a:rPr>
              <a:t>تحليل البيئة التنظيمية يعتبر أمرًا مهمًا لأي منظمة أو شركة حيث يتيح لها فهم العوامل الخارجية التي تؤثر عليها وعلى أدائها. ويمكن أن تكون الأهمية على النحو التالي:</a:t>
            </a:r>
          </a:p>
          <a:p>
            <a:pPr algn="r" rtl="1">
              <a:lnSpc>
                <a:spcPct val="200000"/>
              </a:lnSpc>
            </a:pPr>
            <a:r>
              <a:rPr lang="ar-JO" sz="2000" dirty="0">
                <a:solidFill>
                  <a:srgbClr val="000000"/>
                </a:solidFill>
                <a:latin typeface="Alexandria Light" pitchFamily="2" charset="-78"/>
                <a:cs typeface="Alexandria Light" pitchFamily="2" charset="-78"/>
              </a:rPr>
              <a:t>1- تمكن المنظمة من تحديد فرص النمو والتوسع وتحديد المخاطر المحتملة وكيفية التعامل معها.</a:t>
            </a:r>
          </a:p>
          <a:p>
            <a:pPr algn="r" rtl="1">
              <a:lnSpc>
                <a:spcPct val="200000"/>
              </a:lnSpc>
            </a:pPr>
            <a:r>
              <a:rPr lang="ar-JO" sz="2000" dirty="0">
                <a:solidFill>
                  <a:srgbClr val="000000"/>
                </a:solidFill>
                <a:latin typeface="Alexandria Light" pitchFamily="2" charset="-78"/>
                <a:cs typeface="Alexandria Light" pitchFamily="2" charset="-78"/>
              </a:rPr>
              <a:t>2- يساعد على فهم الأسواق وتوقع التغيرات في السوق وضمان أن المنتج أو الخدمة المقدمة للعملاء تلبي احتياجاتهم.</a:t>
            </a:r>
          </a:p>
          <a:p>
            <a:pPr algn="r" rtl="1">
              <a:lnSpc>
                <a:spcPct val="200000"/>
              </a:lnSpc>
            </a:pPr>
            <a:r>
              <a:rPr lang="ar-JO" sz="2000" dirty="0">
                <a:solidFill>
                  <a:srgbClr val="000000"/>
                </a:solidFill>
                <a:latin typeface="Alexandria Light" pitchFamily="2" charset="-78"/>
                <a:cs typeface="Alexandria Light" pitchFamily="2" charset="-78"/>
              </a:rPr>
              <a:t>3- يساعد على تحديد المنافسة والتعرف على أفضل الممارسات في الصناعة وكيفية التنافسية .</a:t>
            </a:r>
          </a:p>
          <a:p>
            <a:pPr algn="r" rtl="1">
              <a:lnSpc>
                <a:spcPct val="200000"/>
              </a:lnSpc>
            </a:pPr>
            <a:endParaRPr lang="ar-JO" dirty="0">
              <a:solidFill>
                <a:srgbClr val="000000"/>
              </a:solidFill>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88FDDD77-3CF3-FE0E-BB6A-2DA011828F96}"/>
              </a:ext>
            </a:extLst>
          </p:cNvPr>
          <p:cNvSpPr txBox="1"/>
          <p:nvPr/>
        </p:nvSpPr>
        <p:spPr>
          <a:xfrm>
            <a:off x="3972911" y="820366"/>
            <a:ext cx="4635061"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أهمية تحليل البيئة التنظيمية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09285"/>
    </mc:Choice>
    <mc:Fallback xmlns="">
      <p:transition spd="slow" advTm="10928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dirty="0">
              <a:solidFill>
                <a:srgbClr val="000000"/>
              </a:solidFill>
              <a:latin typeface="Alexandria Medium" pitchFamily="2" charset="-78"/>
              <a:cs typeface="Alexandria Medium" pitchFamily="2" charset="-78"/>
            </a:endParaRPr>
          </a:p>
          <a:p>
            <a:pPr algn="r" rtl="1">
              <a:lnSpc>
                <a:spcPct val="200000"/>
              </a:lnSpc>
            </a:pPr>
            <a:r>
              <a:rPr lang="ar-JO" dirty="0">
                <a:solidFill>
                  <a:srgbClr val="000000"/>
                </a:solidFill>
                <a:latin typeface="Alexandria Medium" pitchFamily="2" charset="-78"/>
                <a:cs typeface="Alexandria Medium" pitchFamily="2" charset="-78"/>
              </a:rPr>
              <a:t>4</a:t>
            </a:r>
            <a:r>
              <a:rPr lang="ar-JO" sz="2000" dirty="0">
                <a:solidFill>
                  <a:srgbClr val="000000"/>
                </a:solidFill>
                <a:latin typeface="Alexandria Light" pitchFamily="2" charset="-78"/>
                <a:cs typeface="Alexandria Light" pitchFamily="2" charset="-78"/>
              </a:rPr>
              <a:t>- تحليل البيئة التنظيمية يعد أحد أهم الخطوات للابتكار والتكيف مع التحولات الاجتماعية والاقتصادية والتكنولوجية المتغيرة.</a:t>
            </a:r>
          </a:p>
          <a:p>
            <a:pPr algn="r" rtl="1">
              <a:lnSpc>
                <a:spcPct val="200000"/>
              </a:lnSpc>
            </a:pPr>
            <a:r>
              <a:rPr lang="ar-JO" sz="2000" dirty="0">
                <a:solidFill>
                  <a:srgbClr val="000000"/>
                </a:solidFill>
                <a:latin typeface="Alexandria Light" pitchFamily="2" charset="-78"/>
                <a:cs typeface="Alexandria Light" pitchFamily="2" charset="-78"/>
              </a:rPr>
              <a:t>5- كما يساعد على تحديد التحديات التي تواجه المنظمة وكيفية التعامل معها، سواء كانت هذه التحديات من خارج المؤسسة، مثل التغيرات في السياسات الحكومية أو القوانين، أو داخل المؤسسة، مثل تحديث العمليات أو تحسين الجودة وزيادة الكفاءة.</a:t>
            </a:r>
          </a:p>
          <a:p>
            <a:pPr algn="r" rtl="1">
              <a:lnSpc>
                <a:spcPct val="200000"/>
              </a:lnSpc>
            </a:pPr>
            <a:r>
              <a:rPr lang="ar-JO" sz="2000" dirty="0">
                <a:solidFill>
                  <a:srgbClr val="000000"/>
                </a:solidFill>
                <a:latin typeface="Alexandria Light" pitchFamily="2" charset="-78"/>
                <a:cs typeface="Alexandria Light" pitchFamily="2" charset="-78"/>
              </a:rPr>
              <a:t>6- تحليل البيئة التنظيمية يعزز الصورة الكاملة للعمل ويساعد على تحديث الرؤية والمهمة والوضع الحالي وتحديثها من وقت لآخر.</a:t>
            </a:r>
          </a:p>
          <a:p>
            <a:pPr algn="r" rtl="1">
              <a:lnSpc>
                <a:spcPct val="200000"/>
              </a:lnSpc>
            </a:pPr>
            <a:r>
              <a:rPr lang="ar-JO" sz="1600" dirty="0">
                <a:solidFill>
                  <a:schemeClr val="tx1"/>
                </a:solidFill>
                <a:latin typeface="Alexandria Light" pitchFamily="2" charset="-78"/>
                <a:cs typeface="Alexandria Light" pitchFamily="2" charset="-78"/>
              </a:rPr>
              <a:t>. </a:t>
            </a:r>
            <a:endParaRPr lang="en-US" sz="14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9C552A6-A42C-DB96-B3F1-2F64E7156BF7}"/>
              </a:ext>
            </a:extLst>
          </p:cNvPr>
          <p:cNvSpPr txBox="1"/>
          <p:nvPr/>
        </p:nvSpPr>
        <p:spPr>
          <a:xfrm>
            <a:off x="3972911" y="820366"/>
            <a:ext cx="4430110"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أهمية تحليل البيئة التنظيمية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502062526"/>
      </p:ext>
    </p:extLst>
  </p:cSld>
  <p:clrMapOvr>
    <a:masterClrMapping/>
  </p:clrMapOvr>
  <mc:AlternateContent xmlns:mc="http://schemas.openxmlformats.org/markup-compatibility/2006" xmlns:p14="http://schemas.microsoft.com/office/powerpoint/2010/main">
    <mc:Choice Requires="p14">
      <p:transition spd="slow" p14:dur="2000" advTm="68634"/>
    </mc:Choice>
    <mc:Fallback xmlns="">
      <p:transition spd="slow" advTm="686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Alexandria Medium" pitchFamily="2" charset="-78"/>
                <a:cs typeface="Alexandria Medium" pitchFamily="2" charset="-78"/>
              </a:rPr>
              <a:t>أولاً : تأثير البيئة في المنظمة :</a:t>
            </a:r>
          </a:p>
          <a:p>
            <a:pPr algn="just" rtl="1">
              <a:lnSpc>
                <a:spcPct val="250000"/>
              </a:lnSpc>
            </a:pPr>
            <a:r>
              <a:rPr lang="ar-JO" sz="1600" dirty="0">
                <a:solidFill>
                  <a:srgbClr val="000000"/>
                </a:solidFill>
                <a:latin typeface="Alexandria Light" pitchFamily="2" charset="-78"/>
                <a:cs typeface="Alexandria Light" pitchFamily="2" charset="-78"/>
              </a:rPr>
              <a:t>حيث تؤثر العوامل أو الظروف البيئية في المنظمة بأسلوبين</a:t>
            </a:r>
          </a:p>
          <a:p>
            <a:pPr algn="just" rtl="1">
              <a:lnSpc>
                <a:spcPct val="250000"/>
              </a:lnSpc>
            </a:pPr>
            <a:r>
              <a:rPr lang="ar-JO" sz="1600" dirty="0">
                <a:solidFill>
                  <a:srgbClr val="000000"/>
                </a:solidFill>
                <a:latin typeface="Alexandria Light" pitchFamily="2" charset="-78"/>
                <a:cs typeface="Alexandria Light" pitchFamily="2" charset="-78"/>
              </a:rPr>
              <a:t> الأول: أن هذه العوامل تفرض أو تضع حدوداً معينة لعمل المنظمة.</a:t>
            </a:r>
          </a:p>
          <a:p>
            <a:pPr algn="just" rtl="1">
              <a:lnSpc>
                <a:spcPct val="250000"/>
              </a:lnSpc>
            </a:pPr>
            <a:r>
              <a:rPr lang="ar-JO" sz="1600" dirty="0">
                <a:solidFill>
                  <a:srgbClr val="000000"/>
                </a:solidFill>
                <a:latin typeface="Alexandria Light" pitchFamily="2" charset="-78"/>
                <a:cs typeface="Alexandria Light" pitchFamily="2" charset="-78"/>
              </a:rPr>
              <a:t> أما الثاني : فإن الظروف البيئية تقدم للمظمة فرصاً للتحدي ، فالبيئة قد تحدد سلوكيات المنظمة. مثال</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ذلك المصانع ذات الأصوات العالية والمزعجة قد تجد نفسها في موقف حرج إذا ما اختارت مناطق سكنية هادئة</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كمكان للعمل.</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ومنهنا</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جاءت أهمية امتلاك المديرين لمقاييس معينة هدفها السيطرة على البيئات الاقتصادية والاجتماعية والفنية.</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ولتحقيق ذلك لابد من استخدام المهارات الإدارية في مجالات اتخاذ القرارات والتخطيط والتنبؤ والعمل لاستمرار</a:t>
            </a:r>
            <a:r>
              <a:rPr lang="en-US"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الابتكارات والإبداعات ذات العلاقة بتطوير أنشطة المنظمة ووضعها في موقف أحسن.</a:t>
            </a: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2485572" y="820366"/>
            <a:ext cx="5901683"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التأثير المتبادل بين البيئة والمنظمة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93393688"/>
      </p:ext>
    </p:extLst>
  </p:cSld>
  <p:clrMapOvr>
    <a:masterClrMapping/>
  </p:clrMapOvr>
  <mc:AlternateContent xmlns:mc="http://schemas.openxmlformats.org/markup-compatibility/2006" xmlns:p14="http://schemas.microsoft.com/office/powerpoint/2010/main">
    <mc:Choice Requires="p14">
      <p:transition spd="slow" p14:dur="2000" advTm="93500"/>
    </mc:Choice>
    <mc:Fallback xmlns="">
      <p:transition spd="slow" advTm="935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rgbClr val="000000"/>
                </a:solidFill>
                <a:latin typeface="Alexandria Medium" pitchFamily="2" charset="-78"/>
                <a:cs typeface="Alexandria Medium" pitchFamily="2" charset="-78"/>
              </a:rPr>
              <a:t>ثانياً : تأثير المنظمة في البيئة:</a:t>
            </a:r>
          </a:p>
          <a:p>
            <a:pPr algn="just" rtl="1">
              <a:lnSpc>
                <a:spcPct val="200000"/>
              </a:lnSpc>
            </a:pPr>
            <a:r>
              <a:rPr lang="ar-YE" dirty="0">
                <a:solidFill>
                  <a:srgbClr val="000000"/>
                </a:solidFill>
                <a:latin typeface="Alexandria Light" pitchFamily="2" charset="-78"/>
                <a:cs typeface="Alexandria Light" pitchFamily="2" charset="-78"/>
              </a:rPr>
              <a:t>قد يكون تأثير المنظمة في البيئة لا يقل أهمية عن تأثير الأخيرة في المنظمة ، فالتأثيرات فيما بين الطرفين متبادلة وفي تغير</a:t>
            </a:r>
            <a:r>
              <a:rPr lang="ar-JO"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فحينما توجد المنشأة في بيئة معينة فإن كل السلع والخدمات والنقود والمتغيرات الأخرى المنسابة عبر مخرجاتها تؤثر</a:t>
            </a:r>
            <a:r>
              <a:rPr lang="ar-JO"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في البيئة</a:t>
            </a:r>
            <a:r>
              <a:rPr lang="ar-JO"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وتخلق</a:t>
            </a:r>
            <a:r>
              <a:rPr lang="ar-JO"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حالات معينة من التوازن أو عدم التوازن فيها.</a:t>
            </a:r>
          </a:p>
          <a:p>
            <a:pPr algn="just" rtl="1">
              <a:lnSpc>
                <a:spcPct val="200000"/>
              </a:lnSpc>
            </a:pPr>
            <a:r>
              <a:rPr lang="ar-YE" dirty="0">
                <a:solidFill>
                  <a:srgbClr val="000000"/>
                </a:solidFill>
                <a:latin typeface="Alexandria Light" pitchFamily="2" charset="-78"/>
                <a:cs typeface="Alexandria Light" pitchFamily="2" charset="-78"/>
              </a:rPr>
              <a:t>وفي السنوات الأخيرة أصبح الاهتمام بفكرة التأثير المتبادل يحتل مكان الصدارة في الكتابات الإدارية والفنية الحديثة</a:t>
            </a:r>
          </a:p>
          <a:p>
            <a:pPr algn="just" rtl="1">
              <a:lnSpc>
                <a:spcPct val="200000"/>
              </a:lnSpc>
            </a:pPr>
            <a:r>
              <a:rPr lang="ar-YE" dirty="0">
                <a:solidFill>
                  <a:srgbClr val="000000"/>
                </a:solidFill>
                <a:latin typeface="Alexandria Light" pitchFamily="2" charset="-78"/>
                <a:cs typeface="Alexandria Light" pitchFamily="2" charset="-78"/>
              </a:rPr>
              <a:t>ولاسيما تلك المهتمة بقضايا تفسير السلوك التنظيمي وقضايا التلوث البيئي.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4" name="TextBox 3">
            <a:extLst>
              <a:ext uri="{FF2B5EF4-FFF2-40B4-BE49-F238E27FC236}">
                <a16:creationId xmlns:a16="http://schemas.microsoft.com/office/drawing/2014/main" id="{C2B25DC8-D152-3996-A741-526FD5A5E13C}"/>
              </a:ext>
            </a:extLst>
          </p:cNvPr>
          <p:cNvSpPr txBox="1"/>
          <p:nvPr/>
        </p:nvSpPr>
        <p:spPr>
          <a:xfrm>
            <a:off x="2485572" y="820366"/>
            <a:ext cx="5901683"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التأثير المتبادل بين البيئة والمنظمة</a:t>
            </a:r>
            <a:endParaRPr lang="en-US" sz="2000" dirty="0">
              <a:solidFill>
                <a:srgbClr val="00B0F0"/>
              </a:solidFill>
              <a:latin typeface="Alexandria Black" pitchFamily="2" charset="-78"/>
              <a:cs typeface="Alexandria Black" pitchFamily="2" charset="-78"/>
            </a:endParaRPr>
          </a:p>
        </p:txBody>
      </p:sp>
      <p:pic>
        <p:nvPicPr>
          <p:cNvPr id="7" name="Picture 6">
            <a:extLst>
              <a:ext uri="{FF2B5EF4-FFF2-40B4-BE49-F238E27FC236}">
                <a16:creationId xmlns:a16="http://schemas.microsoft.com/office/drawing/2014/main" id="{6DFA2D75-4BDF-2798-9DC3-5000D923D9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017" y="1798627"/>
            <a:ext cx="2858939" cy="963074"/>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61584"/>
    </mc:Choice>
    <mc:Fallback xmlns="">
      <p:transition spd="slow" advTm="615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FAA4048-2D7E-3F87-5B11-AF49A4E5E4A2}"/>
              </a:ext>
            </a:extLst>
          </p:cNvPr>
          <p:cNvSpPr/>
          <p:nvPr/>
        </p:nvSpPr>
        <p:spPr>
          <a:xfrm>
            <a:off x="504496" y="1331318"/>
            <a:ext cx="11209283"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Alexandria ExtraBold" pitchFamily="2" charset="-78"/>
                <a:cs typeface="Alexandria ExtraBold" pitchFamily="2" charset="-78"/>
              </a:rPr>
              <a:t>استراتيجيات المنظمة في التعامل مع البيئة</a:t>
            </a:r>
          </a:p>
          <a:p>
            <a:pPr algn="r" rtl="1">
              <a:lnSpc>
                <a:spcPct val="150000"/>
              </a:lnSpc>
            </a:pPr>
            <a:r>
              <a:rPr lang="ar-JO" dirty="0">
                <a:solidFill>
                  <a:schemeClr val="tx1"/>
                </a:solidFill>
                <a:latin typeface="Alexandria Light" pitchFamily="2" charset="-78"/>
                <a:cs typeface="Alexandria Light" pitchFamily="2" charset="-78"/>
              </a:rPr>
              <a:t> تستجيب المنظمة لبيئتها بأسلوبين هما :</a:t>
            </a:r>
          </a:p>
          <a:p>
            <a:pPr algn="r" rtl="1">
              <a:lnSpc>
                <a:spcPct val="150000"/>
              </a:lnSpc>
            </a:pPr>
            <a:r>
              <a:rPr lang="ar-JO" dirty="0">
                <a:solidFill>
                  <a:schemeClr val="tx1"/>
                </a:solidFill>
                <a:latin typeface="Alexandria Light" pitchFamily="2" charset="-78"/>
                <a:cs typeface="Alexandria Light" pitchFamily="2" charset="-78"/>
              </a:rPr>
              <a:t> 1) التكيف للبيئة: أي تحاول المنظمة تكييف نفسها لتنسجم سياساتها الإدارية مع متطلبات الظروف البيئية.</a:t>
            </a:r>
          </a:p>
          <a:p>
            <a:pPr algn="r" rtl="1">
              <a:lnSpc>
                <a:spcPct val="150000"/>
              </a:lnSpc>
            </a:pPr>
            <a:r>
              <a:rPr lang="ar-JO" dirty="0">
                <a:solidFill>
                  <a:schemeClr val="tx1"/>
                </a:solidFill>
                <a:latin typeface="Alexandria Light" pitchFamily="2" charset="-78"/>
                <a:cs typeface="Alexandria Light" pitchFamily="2" charset="-78"/>
              </a:rPr>
              <a:t> 2) تغيير البيئة : وتكييفها لصالح أهدافها الأساسية. وتلعب المنظمات التي تتبع الأسلوب الأخير دوراً بارزاً في التأثير في البيئة.</a:t>
            </a:r>
          </a:p>
          <a:p>
            <a:pPr algn="r" rtl="1">
              <a:lnSpc>
                <a:spcPct val="150000"/>
              </a:lnSpc>
            </a:pPr>
            <a:r>
              <a:rPr lang="ar-JO" dirty="0">
                <a:solidFill>
                  <a:schemeClr val="tx1"/>
                </a:solidFill>
                <a:latin typeface="Alexandria Light" pitchFamily="2" charset="-78"/>
                <a:cs typeface="Alexandria Light" pitchFamily="2" charset="-78"/>
              </a:rPr>
              <a:t>وهناك عدة أساليب بإمكان المنظمة استخدامها في ذلك، وتستطيع المنظمة استخدام واحد أو أكثر منها حسب الظروف التي تعمل فيها. ومن هذه الأساليب أو الاستراتيجيات :</a:t>
            </a:r>
          </a:p>
          <a:p>
            <a:pPr algn="r" rtl="1">
              <a:lnSpc>
                <a:spcPct val="150000"/>
              </a:lnSpc>
            </a:pPr>
            <a:r>
              <a:rPr lang="ar-JO" dirty="0">
                <a:solidFill>
                  <a:schemeClr val="tx1"/>
                </a:solidFill>
                <a:latin typeface="Alexandria Light" pitchFamily="2" charset="-78"/>
                <a:cs typeface="Alexandria Light" pitchFamily="2" charset="-78"/>
              </a:rPr>
              <a:t>1- </a:t>
            </a:r>
            <a:r>
              <a:rPr lang="ar-JO" dirty="0">
                <a:solidFill>
                  <a:schemeClr val="tx1"/>
                </a:solidFill>
                <a:latin typeface="Alexandria Medium" pitchFamily="2" charset="-78"/>
                <a:cs typeface="Alexandria Medium" pitchFamily="2" charset="-78"/>
              </a:rPr>
              <a:t>الانسحاب                                    2-  التكيف العملي أو الفعلي.</a:t>
            </a:r>
          </a:p>
          <a:p>
            <a:pPr algn="r" rtl="1">
              <a:lnSpc>
                <a:spcPct val="150000"/>
              </a:lnSpc>
            </a:pPr>
            <a:r>
              <a:rPr lang="ar-JO" dirty="0">
                <a:solidFill>
                  <a:schemeClr val="tx1"/>
                </a:solidFill>
                <a:latin typeface="Alexandria Medium" pitchFamily="2" charset="-78"/>
                <a:cs typeface="Alexandria Medium" pitchFamily="2" charset="-78"/>
              </a:rPr>
              <a:t>3-  إشتراك عناصر خارجية في المنظمة.                     4-  المساومة.                       .5- التجمعات.</a:t>
            </a:r>
            <a:endParaRPr lang="en-US" dirty="0">
              <a:solidFill>
                <a:schemeClr val="tx1"/>
              </a:solidFill>
              <a:latin typeface="Alexandria Medium" pitchFamily="2" charset="-78"/>
              <a:cs typeface="Alexandria Medium"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53209"/>
    </mc:Choice>
    <mc:Fallback xmlns="">
      <p:transition spd="slow" advTm="1532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Light" pitchFamily="2" charset="-78"/>
                <a:cs typeface="Alexandria Light" pitchFamily="2" charset="-78"/>
              </a:rPr>
              <a:t>أشكال بيئة المنظمة: </a:t>
            </a:r>
          </a:p>
          <a:p>
            <a:pPr algn="r" rtl="1">
              <a:lnSpc>
                <a:spcPct val="200000"/>
              </a:lnSpc>
            </a:pPr>
            <a:r>
              <a:rPr lang="ar-JO" dirty="0">
                <a:solidFill>
                  <a:schemeClr val="tx1"/>
                </a:solidFill>
                <a:latin typeface="Alexandria Medium" pitchFamily="2" charset="-78"/>
                <a:cs typeface="Alexandria Medium" pitchFamily="2" charset="-78"/>
              </a:rPr>
              <a:t>أ – البيئة الهادئة العشوائية</a:t>
            </a:r>
            <a:r>
              <a:rPr lang="ar-JO" dirty="0">
                <a:solidFill>
                  <a:schemeClr val="tx1"/>
                </a:solidFill>
                <a:latin typeface="Alexandria Light" pitchFamily="2" charset="-78"/>
                <a:cs typeface="Alexandria Light" pitchFamily="2" charset="-78"/>
              </a:rPr>
              <a:t>: هى بيئة غير متغيرة نسبياً والتغيير الحاصل فيها بطيء وغير متنبأ مما يؤثر على سير  الأعمال العامة  ﻟﻠﻤﻨﻈﻤﺔ  أو الشركة.</a:t>
            </a:r>
          </a:p>
          <a:p>
            <a:pPr algn="r" rtl="1">
              <a:lnSpc>
                <a:spcPct val="200000"/>
              </a:lnSpc>
            </a:pPr>
            <a:r>
              <a:rPr lang="ar-JO" dirty="0">
                <a:solidFill>
                  <a:schemeClr val="tx1"/>
                </a:solidFill>
                <a:latin typeface="Alexandria Medium" pitchFamily="2" charset="-78"/>
                <a:cs typeface="Alexandria Medium" pitchFamily="2" charset="-78"/>
              </a:rPr>
              <a:t>ب – البيئة الهادئة التجميعية: </a:t>
            </a:r>
            <a:r>
              <a:rPr lang="ar-JO" dirty="0">
                <a:solidFill>
                  <a:schemeClr val="tx1"/>
                </a:solidFill>
                <a:latin typeface="Alexandria Light" pitchFamily="2" charset="-78"/>
                <a:cs typeface="Alexandria Light" pitchFamily="2" charset="-78"/>
              </a:rPr>
              <a:t>و  المقصود هنا ان التغير بها بطيء وتهديداتها قائمة ، كذلك غالباً تكون الفرصة أمام المنظمة أكبر من البيئة السابقة مع إتباع نموذج فعال في العمل .</a:t>
            </a:r>
          </a:p>
          <a:p>
            <a:pPr algn="r" rtl="1">
              <a:lnSpc>
                <a:spcPct val="200000"/>
              </a:lnSpc>
            </a:pPr>
            <a:r>
              <a:rPr lang="ar-JO" dirty="0">
                <a:solidFill>
                  <a:schemeClr val="tx1"/>
                </a:solidFill>
                <a:latin typeface="Alexandria Medium" pitchFamily="2" charset="-78"/>
                <a:cs typeface="Alexandria Medium" pitchFamily="2" charset="-78"/>
              </a:rPr>
              <a:t>ج – البيئة القلقلة: </a:t>
            </a:r>
            <a:r>
              <a:rPr lang="ar-JO" dirty="0">
                <a:solidFill>
                  <a:schemeClr val="tx1"/>
                </a:solidFill>
                <a:latin typeface="Alexandria Light" pitchFamily="2" charset="-78"/>
                <a:cs typeface="Alexandria Light" pitchFamily="2" charset="-78"/>
              </a:rPr>
              <a:t>البيئة هنا معقدة بها عدة منافسين يتجهون إلى غاية واحدة</a:t>
            </a:r>
          </a:p>
          <a:p>
            <a:pPr algn="r" rtl="1">
              <a:lnSpc>
                <a:spcPct val="200000"/>
              </a:lnSpc>
            </a:pPr>
            <a:r>
              <a:rPr lang="ar-JO" dirty="0">
                <a:solidFill>
                  <a:schemeClr val="tx1"/>
                </a:solidFill>
                <a:latin typeface="Alexandria Medium" pitchFamily="2" charset="-78"/>
                <a:cs typeface="Alexandria Medium" pitchFamily="2" charset="-78"/>
              </a:rPr>
              <a:t>د – البيئة الهائجة</a:t>
            </a:r>
            <a:r>
              <a:rPr lang="ar-JO" dirty="0">
                <a:solidFill>
                  <a:schemeClr val="tx1"/>
                </a:solidFill>
                <a:latin typeface="Alexandria Light" pitchFamily="2" charset="-78"/>
                <a:cs typeface="Alexandria Light" pitchFamily="2" charset="-78"/>
              </a:rPr>
              <a:t>: وهي أكثر البيئات حركة وتغير بها عنصر عدم التأكد عالي جداً لأن التغيير مستمر والمتغيرات متداخلة . لذا فإنها تتحرك معاً وتسبب التغيرات وهذه التغيرات جوهرية وكبيرة ويصعب التنبؤ بها </a:t>
            </a:r>
            <a:endParaRPr lang="ar-YE"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7DD2214-34A1-0C9A-9FBC-62DBB14527D1}"/>
              </a:ext>
            </a:extLst>
          </p:cNvPr>
          <p:cNvSpPr txBox="1"/>
          <p:nvPr/>
        </p:nvSpPr>
        <p:spPr>
          <a:xfrm>
            <a:off x="3128974" y="919181"/>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أشكال بيئة المنظمة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05454"/>
    </mc:Choice>
    <mc:Fallback xmlns="">
      <p:transition spd="slow" advTm="1054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003E61"/>
              </a:solidFill>
              <a:latin typeface="Alexandria Light" pitchFamily="2" charset="-78"/>
              <a:cs typeface="Alexandria Light" pitchFamily="2" charset="-78"/>
            </a:endParaRPr>
          </a:p>
          <a:p>
            <a:pPr algn="r" rtl="1">
              <a:lnSpc>
                <a:spcPct val="150000"/>
              </a:lnSpc>
            </a:pPr>
            <a:r>
              <a:rPr lang="ar-JO" sz="1700" dirty="0">
                <a:solidFill>
                  <a:schemeClr val="tx1"/>
                </a:solidFill>
                <a:latin typeface="Alexandria Light" pitchFamily="2" charset="-78"/>
                <a:cs typeface="Alexandria Light" pitchFamily="2" charset="-78"/>
              </a:rPr>
              <a:t>الثقافة التنظيمية هي عامل داخلي مهم يمكن أن يؤثر على البيئة التنظيمية ويؤثر على أداء ونجاح المنظمة. يمكن أن يكون للثقافة التنظيمية الجيدة تأثير إيجابي على إنتاجية الموظفين وتحفيزهم وسلوكهم ، مما يؤدي إلى تحسين نتائج المنظمة. فيما يلي بعض الأمثلة عن كيفية تأثير الثقافة التنظيمية على بيئة العمل:</a:t>
            </a:r>
            <a:r>
              <a:rPr lang="ar-JO" sz="1700" i="0" dirty="0">
                <a:solidFill>
                  <a:srgbClr val="003E61"/>
                </a:solidFill>
                <a:effectLst/>
                <a:latin typeface="Alexandria Light" pitchFamily="2" charset="-78"/>
                <a:cs typeface="Alexandria Light" pitchFamily="2" charset="-78"/>
              </a:rPr>
              <a:t>.</a:t>
            </a:r>
          </a:p>
          <a:p>
            <a:pPr marL="342900" indent="-342900" algn="r" rtl="1">
              <a:lnSpc>
                <a:spcPct val="150000"/>
              </a:lnSpc>
              <a:buFont typeface="+mj-lt"/>
              <a:buAutoNum type="arabicPeriod"/>
            </a:pPr>
            <a:r>
              <a:rPr lang="ar-JO" sz="1700" dirty="0">
                <a:solidFill>
                  <a:schemeClr val="tx1"/>
                </a:solidFill>
                <a:latin typeface="Alexandria Medium" pitchFamily="2" charset="-78"/>
                <a:cs typeface="Alexandria Medium" pitchFamily="2" charset="-78"/>
              </a:rPr>
              <a:t>الاتصال: </a:t>
            </a:r>
          </a:p>
          <a:p>
            <a:pPr algn="r" rtl="1">
              <a:lnSpc>
                <a:spcPct val="150000"/>
              </a:lnSpc>
            </a:pPr>
            <a:r>
              <a:rPr lang="ar-JO" sz="1700" dirty="0">
                <a:solidFill>
                  <a:schemeClr val="tx1"/>
                </a:solidFill>
                <a:latin typeface="Alexandria Light" pitchFamily="2" charset="-78"/>
                <a:cs typeface="Alexandria Light" pitchFamily="2" charset="-78"/>
              </a:rPr>
              <a:t> </a:t>
            </a:r>
            <a:r>
              <a:rPr lang="ar-YE" sz="1700" dirty="0">
                <a:solidFill>
                  <a:schemeClr val="tx1"/>
                </a:solidFill>
                <a:latin typeface="Alexandria Light" pitchFamily="2" charset="-78"/>
                <a:cs typeface="Alexandria Light" pitchFamily="2" charset="-78"/>
              </a:rPr>
              <a:t>يمكن إنتاج بيئة عمل يشعر فيها الناس بالراحة عند مشاركة أفكارهم من خلال ثقافة تقدر التواصل الصادق والمفتوح. نتيجة لذلك ، قد يكون هناك المزيد من التعاون ، وتحسين حل المشكلات ، وتعزيز روابط الفريق.</a:t>
            </a:r>
          </a:p>
          <a:p>
            <a:pPr marL="342900" indent="-342900" algn="r" rtl="1">
              <a:lnSpc>
                <a:spcPct val="150000"/>
              </a:lnSpc>
              <a:buFont typeface="+mj-lt"/>
              <a:buAutoNum type="arabicPeriod"/>
            </a:pPr>
            <a:r>
              <a:rPr lang="ar-YE" sz="1700" dirty="0">
                <a:solidFill>
                  <a:schemeClr val="tx1"/>
                </a:solidFill>
                <a:latin typeface="Alexandria Medium" pitchFamily="2" charset="-78"/>
                <a:cs typeface="Alexandria Medium" pitchFamily="2" charset="-78"/>
              </a:rPr>
              <a:t>الابتكار: </a:t>
            </a:r>
            <a:endParaRPr lang="ar-JO" sz="1700" dirty="0">
              <a:solidFill>
                <a:schemeClr val="tx1"/>
              </a:solidFill>
              <a:latin typeface="Alexandria Medium" pitchFamily="2" charset="-78"/>
              <a:cs typeface="Alexandria Medium" pitchFamily="2" charset="-78"/>
            </a:endParaRPr>
          </a:p>
          <a:p>
            <a:pPr algn="r" rtl="1">
              <a:lnSpc>
                <a:spcPct val="150000"/>
              </a:lnSpc>
            </a:pPr>
            <a:r>
              <a:rPr lang="ar-YE" sz="1700" dirty="0">
                <a:solidFill>
                  <a:schemeClr val="tx1"/>
                </a:solidFill>
                <a:latin typeface="Alexandria Light" pitchFamily="2" charset="-78"/>
                <a:cs typeface="Alexandria Light" pitchFamily="2" charset="-78"/>
              </a:rPr>
              <a:t>يمكن للثقافة التي تتبنى التجريب والمخاطرة أن تعزز الإبداع وتحفز الموظفين على إنشاء حلول أو منتجات أصلية ومتطورة. يمكن أن يمنح هذا العمل ميزة تنافسية ويساعده على البقاء في الصدارة.</a:t>
            </a:r>
            <a:endParaRPr lang="en-US" sz="17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490A3F0-2C59-C12C-1CDF-82C3061BAB59}"/>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البيئة التنظيمية والثقافة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9912"/>
    </mc:Choice>
    <mc:Fallback xmlns="">
      <p:transition spd="slow" advTm="1099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التنوع والتضمين: </a:t>
            </a:r>
          </a:p>
          <a:p>
            <a:pPr marL="0" marR="0" algn="r" rtl="1">
              <a:lnSpc>
                <a:spcPct val="200000"/>
              </a:lnSpc>
              <a:spcBef>
                <a:spcPts val="0"/>
              </a:spcBef>
              <a:spcAft>
                <a:spcPts val="0"/>
              </a:spcAft>
            </a:pPr>
            <a:r>
              <a:rPr lang="ar-JO" sz="1700" dirty="0">
                <a:solidFill>
                  <a:schemeClr val="tx1"/>
                </a:solidFill>
                <a:latin typeface="Alexandria Light" pitchFamily="2" charset="-78"/>
                <a:cs typeface="Alexandria Light" pitchFamily="2" charset="-78"/>
              </a:rPr>
              <a:t>يمكن إنشاء بيئة عمل يشعر فيها الموظفون بالتقدير والاحترام بغض النظر عن خلفيتهم أو هويتهم من خلال ثقافة تشجع التنوع والشمول. قد يؤدي ذلك إلى زيادة مشاركة الموظفين وحكم أفضل وسمعة أفضل للشركة.</a:t>
            </a:r>
          </a:p>
          <a:p>
            <a:pPr algn="r" rtl="1">
              <a:lnSpc>
                <a:spcPct val="200000"/>
              </a:lnSpc>
            </a:pPr>
            <a:r>
              <a:rPr lang="ar-JO" sz="1700" dirty="0">
                <a:solidFill>
                  <a:schemeClr val="tx1"/>
                </a:solidFill>
                <a:latin typeface="Alexandria Medium" pitchFamily="2" charset="-78"/>
                <a:cs typeface="Alexandria Medium" pitchFamily="2" charset="-78"/>
              </a:rPr>
              <a:t>توازن الحياة مع العمل: </a:t>
            </a:r>
          </a:p>
          <a:p>
            <a:pPr marL="0" marR="0" algn="r" rtl="1">
              <a:lnSpc>
                <a:spcPct val="150000"/>
              </a:lnSpc>
              <a:spcBef>
                <a:spcPts val="0"/>
              </a:spcBef>
              <a:spcAft>
                <a:spcPts val="0"/>
              </a:spcAft>
            </a:pPr>
            <a:r>
              <a:rPr lang="ar-JO" sz="1700" dirty="0">
                <a:solidFill>
                  <a:schemeClr val="tx1"/>
                </a:solidFill>
                <a:latin typeface="Alexandria Light" pitchFamily="2" charset="-78"/>
                <a:cs typeface="Alexandria Light" pitchFamily="2" charset="-78"/>
              </a:rPr>
              <a:t>إن جو مكان العمل الذي يشجع التوازن بين العمل والحياة يمكن أن يجعل الموظفين يشعرون بالاحترام والدعم في حياتهم الشخصية والمهنية. يمكن أن ينتج عن ذلك زيادة سعادة الموظف ، وتحسين معدلات الاحتفاظ به ، وزيادة ثقافة مكان العمل.</a:t>
            </a:r>
          </a:p>
          <a:p>
            <a:pPr marL="0" marR="0" algn="r" rtl="1">
              <a:lnSpc>
                <a:spcPct val="150000"/>
              </a:lnSpc>
              <a:spcBef>
                <a:spcPts val="0"/>
              </a:spcBef>
              <a:spcAft>
                <a:spcPts val="0"/>
              </a:spcAft>
            </a:pPr>
            <a:r>
              <a:rPr lang="ar-JO" sz="1700" dirty="0">
                <a:solidFill>
                  <a:schemeClr val="tx1"/>
                </a:solidFill>
                <a:latin typeface="Alexandria Light" pitchFamily="2" charset="-78"/>
                <a:cs typeface="Alexandria Light" pitchFamily="2" charset="-78"/>
              </a:rPr>
              <a:t>يمكن أن يكون للثقافة التنظيمية تأثير كبير على مكان العمل وتأثير كبير على أداء المنظمة ونجاحها. يمكن للمنظمات تطوير فريق عمل أكثر تفاعلًا وتحفيزًا من خلال تعزيز ثقافة ممتعة وداعمة ، مما يؤدي إلى تحسين النتائج وزيادة النجاح</a:t>
            </a:r>
            <a:br>
              <a:rPr lang="ar-YE" sz="2000" dirty="0">
                <a:solidFill>
                  <a:schemeClr val="tx1"/>
                </a:solidFill>
              </a:rPr>
            </a:b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البيئة التنظيمية والثقافة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85772"/>
    </mc:Choice>
    <mc:Fallback xmlns="">
      <p:transition spd="slow" advTm="857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endParaRPr lang="ar-JO" sz="17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الأساسية: </a:t>
            </a:r>
          </a:p>
          <a:p>
            <a:pPr marL="0" marR="0" algn="r" rtl="1">
              <a:lnSpc>
                <a:spcPct val="200000"/>
              </a:lnSpc>
              <a:spcBef>
                <a:spcPts val="0"/>
              </a:spcBef>
              <a:spcAft>
                <a:spcPts val="0"/>
              </a:spcAft>
            </a:pPr>
            <a:r>
              <a:rPr lang="ar-JO" sz="1700" dirty="0">
                <a:solidFill>
                  <a:schemeClr val="tx1"/>
                </a:solidFill>
                <a:latin typeface="Alexandria Light" pitchFamily="2" charset="-78"/>
                <a:cs typeface="Alexandria Light" pitchFamily="2" charset="-78"/>
              </a:rPr>
              <a:t>وتتمثل في القوانين والتشريعات واللوائح التي تؤثر في العلاقات التنظيمية بين وحدات المنظمة، </a:t>
            </a: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الإدارية: </a:t>
            </a:r>
          </a:p>
          <a:p>
            <a:pPr algn="r" rtl="1">
              <a:lnSpc>
                <a:spcPct val="200000"/>
              </a:lnSpc>
            </a:pPr>
            <a:r>
              <a:rPr lang="ar-JO" sz="1700" dirty="0">
                <a:solidFill>
                  <a:schemeClr val="tx1"/>
                </a:solidFill>
                <a:latin typeface="Alexandria Light" pitchFamily="2" charset="-78"/>
                <a:cs typeface="Alexandria Light" pitchFamily="2" charset="-78"/>
              </a:rPr>
              <a:t>وتتمثل في طبيعة الهيكل الإداري للمنظمة  وأسلوب إدارته، وكيفية التدخل الحكومي في قراراتها.</a:t>
            </a: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التنظيمية: </a:t>
            </a:r>
          </a:p>
          <a:p>
            <a:pPr marR="0" algn="r" rtl="1">
              <a:lnSpc>
                <a:spcPct val="200000"/>
              </a:lnSpc>
              <a:spcBef>
                <a:spcPts val="0"/>
              </a:spcBef>
              <a:spcAft>
                <a:spcPts val="0"/>
              </a:spcAft>
            </a:pPr>
            <a:r>
              <a:rPr lang="ar-JO" sz="1700" dirty="0">
                <a:solidFill>
                  <a:schemeClr val="tx1"/>
                </a:solidFill>
                <a:latin typeface="Alexandria Light" pitchFamily="2" charset="-78"/>
                <a:cs typeface="Alexandria Light" pitchFamily="2" charset="-78"/>
              </a:rPr>
              <a:t>وتتمثل في علاقات السلطة وطبيعة القيم والمعتقدات الثقافية والدينية السائدة في المنظمة ودورها تجاه هذه المنظومة من العلاقات والمعتقدات.</a:t>
            </a:r>
          </a:p>
          <a:p>
            <a:pPr marL="0" marR="0" algn="r" rtl="1">
              <a:lnSpc>
                <a:spcPct val="150000"/>
              </a:lnSpc>
              <a:spcBef>
                <a:spcPts val="0"/>
              </a:spcBef>
              <a:spcAft>
                <a:spcPts val="0"/>
              </a:spcAft>
            </a:pPr>
            <a:br>
              <a:rPr lang="ar-YE" sz="2000" dirty="0">
                <a:solidFill>
                  <a:schemeClr val="tx1"/>
                </a:solidFill>
              </a:rPr>
            </a:b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المتغيرات التي تؤثر في البيئة</a:t>
            </a:r>
          </a:p>
        </p:txBody>
      </p:sp>
    </p:spTree>
    <p:extLst>
      <p:ext uri="{BB962C8B-B14F-4D97-AF65-F5344CB8AC3E}">
        <p14:creationId xmlns:p14="http://schemas.microsoft.com/office/powerpoint/2010/main" val="155613271"/>
      </p:ext>
    </p:extLst>
  </p:cSld>
  <p:clrMapOvr>
    <a:masterClrMapping/>
  </p:clrMapOvr>
  <mc:AlternateContent xmlns:mc="http://schemas.openxmlformats.org/markup-compatibility/2006" xmlns:p14="http://schemas.microsoft.com/office/powerpoint/2010/main">
    <mc:Choice Requires="p14">
      <p:transition spd="slow" p14:dur="2000" advTm="66542"/>
    </mc:Choice>
    <mc:Fallback xmlns="">
      <p:transition spd="slow" advTm="665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endParaRPr lang="ar-JO" sz="17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التكنولوجية: </a:t>
            </a:r>
          </a:p>
          <a:p>
            <a:pPr marL="0" marR="0" algn="r" rtl="1">
              <a:lnSpc>
                <a:spcPct val="200000"/>
              </a:lnSpc>
              <a:spcBef>
                <a:spcPts val="0"/>
              </a:spcBef>
              <a:spcAft>
                <a:spcPts val="0"/>
              </a:spcAft>
            </a:pPr>
            <a:r>
              <a:rPr lang="ar-JO" sz="1700" dirty="0">
                <a:solidFill>
                  <a:schemeClr val="tx1"/>
                </a:solidFill>
                <a:latin typeface="Alexandria Light" pitchFamily="2" charset="-78"/>
                <a:cs typeface="Alexandria Light" pitchFamily="2" charset="-78"/>
              </a:rPr>
              <a:t>وتتمثل في مجموعة الأجهزة والمعدات والأدوات والوسائل المادية التي تستخدم في سرعة الإنجاز، ودقة الإنجاز، وتقليل الهدر، ومن ثم تتحقق جودة أداء أعمال المنظمة.</a:t>
            </a: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السكانية: </a:t>
            </a:r>
          </a:p>
          <a:p>
            <a:pPr algn="r" rtl="1">
              <a:lnSpc>
                <a:spcPct val="200000"/>
              </a:lnSpc>
            </a:pPr>
            <a:r>
              <a:rPr lang="ar-JO" sz="1700" dirty="0">
                <a:solidFill>
                  <a:schemeClr val="tx1"/>
                </a:solidFill>
                <a:latin typeface="Alexandria Light" pitchFamily="2" charset="-78"/>
                <a:cs typeface="Alexandria Light" pitchFamily="2" charset="-78"/>
              </a:rPr>
              <a:t>وتتمثل في الظروف البشرية والهيكل السكاني بالمجتمع وطريقة تركيبه من حيث العمر، الجنس، الحالة التعليمية، الحالة الصحية، وانعكاساتها على أعمال المنظمة.</a:t>
            </a:r>
          </a:p>
          <a:p>
            <a:pPr marL="0" marR="0" algn="r" rtl="1">
              <a:lnSpc>
                <a:spcPct val="200000"/>
              </a:lnSpc>
              <a:spcBef>
                <a:spcPts val="0"/>
              </a:spcBef>
              <a:spcAft>
                <a:spcPts val="0"/>
              </a:spcAft>
            </a:pPr>
            <a:r>
              <a:rPr lang="ar-JO" sz="1700" dirty="0">
                <a:solidFill>
                  <a:schemeClr val="tx1"/>
                </a:solidFill>
                <a:latin typeface="Alexandria Medium" pitchFamily="2" charset="-78"/>
                <a:cs typeface="Alexandria Medium" pitchFamily="2" charset="-78"/>
              </a:rPr>
              <a:t>المتغيرات الجغرافية: </a:t>
            </a:r>
          </a:p>
          <a:p>
            <a:pPr marR="0" algn="r" rtl="1">
              <a:lnSpc>
                <a:spcPct val="200000"/>
              </a:lnSpc>
              <a:spcBef>
                <a:spcPts val="0"/>
              </a:spcBef>
              <a:spcAft>
                <a:spcPts val="0"/>
              </a:spcAft>
            </a:pPr>
            <a:r>
              <a:rPr lang="ar-JO" sz="1700" dirty="0">
                <a:solidFill>
                  <a:schemeClr val="tx1"/>
                </a:solidFill>
                <a:latin typeface="Alexandria Light" pitchFamily="2" charset="-78"/>
                <a:cs typeface="Alexandria Light" pitchFamily="2" charset="-78"/>
              </a:rPr>
              <a:t>وتتمثل في الظروف الطبيعية والمكانية، المحيطة بالمنظمة  وعلاقاتها بالمؤسسات الأخرى الموجودة في المجتمع .</a:t>
            </a:r>
          </a:p>
          <a:p>
            <a:pPr marL="0" marR="0" algn="r" rtl="1">
              <a:lnSpc>
                <a:spcPct val="150000"/>
              </a:lnSpc>
              <a:spcBef>
                <a:spcPts val="0"/>
              </a:spcBef>
              <a:spcAft>
                <a:spcPts val="0"/>
              </a:spcAft>
            </a:pPr>
            <a:br>
              <a:rPr lang="ar-YE" sz="2000" dirty="0">
                <a:solidFill>
                  <a:schemeClr val="tx1"/>
                </a:solidFill>
              </a:rPr>
            </a:b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المتغيرات التي تؤثر في البيئة التنظيمية</a:t>
            </a:r>
          </a:p>
        </p:txBody>
      </p:sp>
      <p:pic>
        <p:nvPicPr>
          <p:cNvPr id="6" name="Picture 5">
            <a:extLst>
              <a:ext uri="{FF2B5EF4-FFF2-40B4-BE49-F238E27FC236}">
                <a16:creationId xmlns:a16="http://schemas.microsoft.com/office/drawing/2014/main" id="{D4EFD546-55DB-1A3C-8635-04A71BC72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053" y="2755681"/>
            <a:ext cx="1892519" cy="917684"/>
          </a:xfrm>
          <a:prstGeom prst="rect">
            <a:avLst/>
          </a:prstGeom>
        </p:spPr>
      </p:pic>
    </p:spTree>
    <p:extLst>
      <p:ext uri="{BB962C8B-B14F-4D97-AF65-F5344CB8AC3E}">
        <p14:creationId xmlns:p14="http://schemas.microsoft.com/office/powerpoint/2010/main" val="2325997730"/>
      </p:ext>
    </p:extLst>
  </p:cSld>
  <p:clrMapOvr>
    <a:masterClrMapping/>
  </p:clrMapOvr>
  <mc:AlternateContent xmlns:mc="http://schemas.openxmlformats.org/markup-compatibility/2006" xmlns:p14="http://schemas.microsoft.com/office/powerpoint/2010/main">
    <mc:Choice Requires="p14">
      <p:transition spd="slow" p14:dur="2000" advTm="71542"/>
    </mc:Choice>
    <mc:Fallback xmlns="">
      <p:transition spd="slow" advTm="715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اتسع مفهوم الإدارة العصرية في الوقت الحاضر بحيث تعددت مهامها وتنوعت أهدافها حتى أصبحت تركز على البيئة المحيطة بالمؤسسة سواء كانت خدمية أو إنتاجية ومن هنا توجه النظر نحو بيئة المؤسسة العصرية سواء كانت بيئة داخلية أو بيئة خارجية مع الأخذ في الاعتبار أن البيئة الداخلية تشمل البيئة التنظيمية وما تحتويه من مسئوليات وصلاحيات للعاملين بالمؤسسة بالإضافة إلى مناخ العمل ونمط الإدارة السائد فيها.</a:t>
            </a:r>
          </a:p>
          <a:p>
            <a:pPr algn="r">
              <a:lnSpc>
                <a:spcPct val="200000"/>
              </a:lnSpc>
            </a:pPr>
            <a:r>
              <a:rPr lang="ar-JO" dirty="0">
                <a:solidFill>
                  <a:srgbClr val="333333"/>
                </a:solidFill>
                <a:latin typeface="Alexandria Light" pitchFamily="2" charset="-78"/>
                <a:cs typeface="Alexandria Light" pitchFamily="2" charset="-78"/>
              </a:rPr>
              <a:t>ولاشك أن العاملين الذين يحققون النجاح لديهم إيمان بقوة الالتزام، معنى ذلك أن سر النجاح يكمن في السعي نحو النجاح دون توقف لتحقيق هدف معين، ويجب الإشارة إلى أهمية الدور الذي تقوم به القيادة لتحليل البيئة الداخلية والخارجية لاستثمار الفرص وعوامل القوة لتحقيق التنفسية ونجاحها.</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15711"/>
    </mc:Choice>
    <mc:Fallback xmlns="">
      <p:transition spd="slow" advTm="11571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205189" y="895607"/>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العاشرة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البيئة والمنظمة والبيئة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تصنيفات وأقسام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تحليل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التأثير المتبادل بين البيئة والمنظمة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أشكال بيئة 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البيئة التنظيمية والثقافة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المتغيرات التي تؤثر في البيئة التنظيمية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id="{B59B9F24-0531-B565-2FD8-2C834E341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1148" y="2690812"/>
            <a:ext cx="3105150" cy="3190134"/>
          </a:xfrm>
          <a:prstGeom prst="rect">
            <a:avLst/>
          </a:prstGeom>
        </p:spPr>
      </p:pic>
    </p:spTree>
    <p:extLst>
      <p:ext uri="{BB962C8B-B14F-4D97-AF65-F5344CB8AC3E}">
        <p14:creationId xmlns:p14="http://schemas.microsoft.com/office/powerpoint/2010/main" val="4154602609"/>
      </p:ext>
    </p:extLst>
  </p:cSld>
  <p:clrMapOvr>
    <a:masterClrMapping/>
  </p:clrMapOvr>
  <mc:AlternateContent xmlns:mc="http://schemas.openxmlformats.org/markup-compatibility/2006" xmlns:p14="http://schemas.microsoft.com/office/powerpoint/2010/main">
    <mc:Choice Requires="p14">
      <p:transition spd="slow" p14:dur="2000" advTm="64401"/>
    </mc:Choice>
    <mc:Fallback xmlns="">
      <p:transition spd="slow" advTm="6440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مروان، محمد (2021) ما هي البيئة</a:t>
            </a:r>
          </a:p>
          <a:p>
            <a:pPr algn="r" rtl="1"/>
            <a:r>
              <a:rPr lang="en-US" sz="1600" dirty="0">
                <a:solidFill>
                  <a:schemeClr val="tx1"/>
                </a:solidFill>
                <a:latin typeface="Alexandria Light" pitchFamily="2" charset="-78"/>
                <a:cs typeface="Alexandria Light" pitchFamily="2" charset="-78"/>
                <a:hlinkClick r:id="rId2"/>
              </a:rPr>
              <a:t>https://mawdoo3.com/%D9%85%D8%A7_%D9%87%D9%8A_%D8%A7%D9%84%D8%A8%D9%8A%D8%A6%D8%A9#.D8.AA.D8.B9.D8.B1.D9.8A.D9.81_.D8.A7.D9.84.D8.A8.D9.8A.D8.A6.D8.A9_.D8.A7.D8.B5.D8.B7.D9.84.D8.A7.D8.AD.D8.A7.D9.8B</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قاسم، سوسن(2021) مفهوم البيئة التنظيمية </a:t>
            </a:r>
          </a:p>
          <a:p>
            <a:pPr algn="r" rtl="1"/>
            <a:r>
              <a:rPr lang="en-US" sz="1600" dirty="0">
                <a:solidFill>
                  <a:schemeClr val="tx1"/>
                </a:solidFill>
                <a:latin typeface="Alexandria Light" pitchFamily="2" charset="-78"/>
                <a:cs typeface="Alexandria Light" pitchFamily="2" charset="-78"/>
                <a:hlinkClick r:id="rId3"/>
              </a:rPr>
              <a:t>https://mawdoo3.com/%D9%85%D9%81%D9%87%D9%88%D9%85_%D8%A7%D9%84%D8%A8%D9%8A%D8%A6%D8%A9_%D8%A7%D9%84%D8%AA%D9%86%D8%B8%D9%8A%D9%85%D9%8A%D8%A9</a:t>
            </a:r>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مفهوم بيئة المنظمة</a:t>
            </a: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4"/>
              </a:rPr>
              <a:t>https://bod.com.sa/%D9%85%D9%81%D9%87%D9%88%D9%85-%D8%A8%D9%8A%D8%A6%D8%A9-%D8%A7%D9%84%D9%85%D9%86%D8%B8%D9%85%D8%A9/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35052"/>
    </mc:Choice>
    <mc:Fallback xmlns="">
      <p:transition spd="slow" advTm="3505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012611" y="1155869"/>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r"/>
            <a:r>
              <a:rPr lang="ar-JO" dirty="0">
                <a:solidFill>
                  <a:schemeClr val="tx1"/>
                </a:solidFill>
                <a:latin typeface="Alexandria Light" pitchFamily="2" charset="-78"/>
                <a:cs typeface="Alexandria Light" pitchFamily="2" charset="-78"/>
              </a:rPr>
              <a:t>البيئة التنظيمية</a:t>
            </a:r>
          </a:p>
          <a:p>
            <a:pPr algn="r" rtl="1"/>
            <a:r>
              <a:rPr lang="en-US" sz="1600" dirty="0">
                <a:solidFill>
                  <a:schemeClr val="tx1"/>
                </a:solidFill>
                <a:latin typeface="Alexandria Light" pitchFamily="2" charset="-78"/>
                <a:cs typeface="Alexandria Light" pitchFamily="2" charset="-78"/>
                <a:hlinkClick r:id="rId2"/>
              </a:rPr>
              <a:t>https://www.business4lions.com/%D8%A7%D9%84%D8%A8%D9%8A%D8%A6%D8%A9-%D8%A7%D9%84%D8%AA%D9%86%D8%B8%D9%8A%D9%85%D9%8A%D8%A9</a:t>
            </a:r>
          </a:p>
          <a:p>
            <a:pPr algn="r" rtl="1"/>
            <a:r>
              <a:rPr lang="en-US" sz="1600" dirty="0">
                <a:solidFill>
                  <a:schemeClr val="tx1"/>
                </a:solidFill>
                <a:latin typeface="Alexandria Light" pitchFamily="2" charset="-78"/>
                <a:cs typeface="Alexandria Light" pitchFamily="2" charset="-78"/>
                <a:hlinkClick r:id="rId2"/>
              </a:rPr>
              <a:t>/</a:t>
            </a:r>
            <a:endParaRPr lang="ar-JO" sz="1600" dirty="0">
              <a:solidFill>
                <a:schemeClr val="tx1"/>
              </a:solidFill>
              <a:latin typeface="Alexandria Light" pitchFamily="2" charset="-78"/>
              <a:cs typeface="Alexandria Light" pitchFamily="2" charset="-78"/>
            </a:endParaRPr>
          </a:p>
          <a:p>
            <a:pPr algn="r" rtl="1"/>
            <a:r>
              <a:rPr lang="en-US" b="1" dirty="0">
                <a:solidFill>
                  <a:schemeClr val="accent5">
                    <a:lumMod val="75000"/>
                  </a:schemeClr>
                </a:solidFill>
                <a:latin typeface="Dubai" panose="020B0503030403030204" pitchFamily="34" charset="-78"/>
                <a:cs typeface="Dubai" panose="020B0503030403030204" pitchFamily="34" charset="-78"/>
                <a:hlinkClick r:id="rId3"/>
              </a:rPr>
              <a:t>https://www.ejaba.com/question/%D9%85%D8%A7-%D9%87%D9%8A-%D8%A3%D9%87%D9%85%D9%8A%D8%A9-%D8%AA%D8%AD%D9%84%D9%8A%D9%84-%D8%A7%D9%84%D8%A8%D9%8A%D8%A6%D8%A9-%D8%A7%D9%84%D8%AA%D9%86%D8%B8%D9%8A%D9%85%D9%8A%D8%A9</a:t>
            </a:r>
            <a:endParaRPr lang="ar-JO" b="1" dirty="0">
              <a:solidFill>
                <a:schemeClr val="accent5">
                  <a:lumMod val="75000"/>
                </a:schemeClr>
              </a:solidFill>
              <a:latin typeface="Dubai" panose="020B0503030403030204" pitchFamily="34" charset="-78"/>
              <a:cs typeface="Dubai" panose="020B0503030403030204" pitchFamily="34" charset="-78"/>
            </a:endParaRPr>
          </a:p>
          <a:p>
            <a:pPr algn="r" rtl="1"/>
            <a:endParaRPr lang="ar-JO" b="1" dirty="0">
              <a:solidFill>
                <a:schemeClr val="accent5">
                  <a:lumMod val="75000"/>
                </a:schemeClr>
              </a:solidFill>
              <a:latin typeface="Dubai" panose="020B0503030403030204" pitchFamily="34" charset="-78"/>
              <a:cs typeface="Dubai" panose="020B0503030403030204" pitchFamily="34" charset="-78"/>
            </a:endParaRPr>
          </a:p>
          <a:p>
            <a:pPr algn="r" rtl="1"/>
            <a:r>
              <a:rPr lang="ar-JO" b="1" dirty="0">
                <a:solidFill>
                  <a:schemeClr val="accent5">
                    <a:lumMod val="75000"/>
                  </a:schemeClr>
                </a:solidFill>
                <a:latin typeface="Dubai" panose="020B0503030403030204" pitchFamily="34" charset="-78"/>
                <a:cs typeface="Dubai" panose="020B0503030403030204" pitchFamily="34" charset="-78"/>
              </a:rPr>
              <a:t>السلام، فريد (2023) ما هي البيئة التنظيمية </a:t>
            </a:r>
            <a:r>
              <a:rPr lang="en-US" b="1" dirty="0">
                <a:solidFill>
                  <a:schemeClr val="accent5">
                    <a:lumMod val="75000"/>
                  </a:schemeClr>
                </a:solidFill>
                <a:latin typeface="Dubai" panose="020B0503030403030204" pitchFamily="34" charset="-78"/>
                <a:cs typeface="Dubai" panose="020B0503030403030204" pitchFamily="34" charset="-78"/>
                <a:hlinkClick r:id="rId4"/>
              </a:rPr>
              <a:t>https://businessyield.com/ar/bs-business/organizational-environment/</a:t>
            </a:r>
            <a:endParaRPr lang="ar-JO" b="1" dirty="0">
              <a:solidFill>
                <a:schemeClr val="accent5">
                  <a:lumMod val="75000"/>
                </a:schemeClr>
              </a:solidFill>
              <a:latin typeface="Dubai" panose="020B0503030403030204" pitchFamily="34" charset="-78"/>
              <a:cs typeface="Dubai" panose="020B0503030403030204" pitchFamily="34" charset="-78"/>
            </a:endParaRPr>
          </a:p>
          <a:p>
            <a:pPr algn="r" rtl="1"/>
            <a:r>
              <a:rPr lang="ar-JO" b="1" dirty="0">
                <a:solidFill>
                  <a:schemeClr val="accent5">
                    <a:lumMod val="75000"/>
                  </a:schemeClr>
                </a:solidFill>
                <a:latin typeface="Dubai" panose="020B0503030403030204" pitchFamily="34" charset="-78"/>
                <a:cs typeface="Dubai" panose="020B0503030403030204" pitchFamily="34" charset="-78"/>
              </a:rPr>
              <a:t>سمير، محمد، وصادق، فاطمة (2018) تأثير البيئة التنظيمية على أداء العاملين بالمؤسسة التعليمية </a:t>
            </a:r>
          </a:p>
          <a:p>
            <a:pPr algn="r" rtl="1"/>
            <a:r>
              <a:rPr lang="ar-JO" b="1" dirty="0">
                <a:solidFill>
                  <a:schemeClr val="accent5">
                    <a:lumMod val="75000"/>
                  </a:schemeClr>
                </a:solidFill>
                <a:latin typeface="Dubai" panose="020B0503030403030204" pitchFamily="34" charset="-78"/>
                <a:cs typeface="Dubai" panose="020B0503030403030204" pitchFamily="34" charset="-78"/>
              </a:rPr>
              <a:t>"دراســــــــة تحليليــــــــة. مجلة كلية التربية ببنها. العدد (116) ج (6)</a:t>
            </a:r>
          </a:p>
          <a:p>
            <a:pPr algn="r" rtl="1"/>
            <a:endParaRPr lang="ar-JO" b="1" dirty="0">
              <a:solidFill>
                <a:schemeClr val="accent5">
                  <a:lumMod val="75000"/>
                </a:schemeClr>
              </a:solidFill>
              <a:latin typeface="Dubai" panose="020B0503030403030204" pitchFamily="34" charset="-78"/>
              <a:cs typeface="Dubai" panose="020B0503030403030204" pitchFamily="34" charset="-78"/>
            </a:endParaRPr>
          </a:p>
          <a:p>
            <a:pPr algn="r" rtl="1"/>
            <a:endParaRPr lang="ar-JO" b="1" dirty="0">
              <a:solidFill>
                <a:schemeClr val="accent5">
                  <a:lumMod val="75000"/>
                </a:schemeClr>
              </a:solidFill>
              <a:latin typeface="Dubai" panose="020B0503030403030204" pitchFamily="34" charset="-78"/>
              <a:cs typeface="Dubai" panose="020B0503030403030204" pitchFamily="34" charset="-78"/>
            </a:endParaRPr>
          </a:p>
          <a:p>
            <a:pPr algn="r" rtl="1"/>
            <a:endParaRPr lang="ar-JO" b="1" dirty="0">
              <a:solidFill>
                <a:schemeClr val="accent5">
                  <a:lumMod val="75000"/>
                </a:schemeClr>
              </a:solidFill>
              <a:latin typeface="Dubai" panose="020B0503030403030204" pitchFamily="34" charset="-78"/>
              <a:cs typeface="Dubai" panose="020B0503030403030204" pitchFamily="34" charset="-78"/>
            </a:endParaRP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63628"/>
    </mc:Choice>
    <mc:Fallback xmlns="">
      <p:transition spd="slow" advTm="636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8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1748"/>
    </mc:Choice>
    <mc:Fallback xmlns="">
      <p:transition spd="slow" advTm="1117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BFFBAA-FECE-4074-93D9-D579C994F825}">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0C72496-2D48-415E-AB7C-19588C248D03}">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26917B0E-2593-474C-BAC8-C277FF9240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5390</TotalTime>
  <Words>3757</Words>
  <Application>Microsoft Office PowerPoint</Application>
  <PresentationFormat>Widescreen</PresentationFormat>
  <Paragraphs>360</Paragraphs>
  <Slides>40</Slides>
  <Notes>8</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991</cp:revision>
  <dcterms:created xsi:type="dcterms:W3CDTF">2023-04-29T09:08:00Z</dcterms:created>
  <dcterms:modified xsi:type="dcterms:W3CDTF">2025-08-15T09:12:27Z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