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95" r:id="rId5"/>
    <p:sldId id="303" r:id="rId6"/>
    <p:sldId id="546" r:id="rId7"/>
    <p:sldId id="515" r:id="rId8"/>
    <p:sldId id="523" r:id="rId9"/>
    <p:sldId id="537" r:id="rId10"/>
    <p:sldId id="521" r:id="rId11"/>
    <p:sldId id="531" r:id="rId12"/>
    <p:sldId id="518" r:id="rId13"/>
    <p:sldId id="524" r:id="rId14"/>
    <p:sldId id="528" r:id="rId15"/>
    <p:sldId id="541" r:id="rId16"/>
    <p:sldId id="542" r:id="rId17"/>
    <p:sldId id="543" r:id="rId18"/>
    <p:sldId id="530" r:id="rId19"/>
    <p:sldId id="499" r:id="rId20"/>
    <p:sldId id="527" r:id="rId21"/>
    <p:sldId id="533" r:id="rId22"/>
    <p:sldId id="534" r:id="rId23"/>
    <p:sldId id="547" r:id="rId24"/>
    <p:sldId id="548" r:id="rId25"/>
    <p:sldId id="536" r:id="rId26"/>
    <p:sldId id="551" r:id="rId27"/>
    <p:sldId id="552" r:id="rId28"/>
    <p:sldId id="549" r:id="rId29"/>
    <p:sldId id="559" r:id="rId30"/>
    <p:sldId id="538" r:id="rId31"/>
    <p:sldId id="539" r:id="rId32"/>
    <p:sldId id="540" r:id="rId33"/>
    <p:sldId id="544" r:id="rId34"/>
    <p:sldId id="554" r:id="rId35"/>
    <p:sldId id="553" r:id="rId36"/>
    <p:sldId id="545" r:id="rId37"/>
    <p:sldId id="555" r:id="rId38"/>
    <p:sldId id="557" r:id="rId39"/>
    <p:sldId id="55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5"/>
            <p14:sldId id="303"/>
            <p14:sldId id="546"/>
            <p14:sldId id="515"/>
            <p14:sldId id="523"/>
            <p14:sldId id="537"/>
            <p14:sldId id="521"/>
            <p14:sldId id="531"/>
            <p14:sldId id="518"/>
            <p14:sldId id="524"/>
            <p14:sldId id="528"/>
            <p14:sldId id="541"/>
            <p14:sldId id="542"/>
            <p14:sldId id="543"/>
            <p14:sldId id="530"/>
            <p14:sldId id="499"/>
            <p14:sldId id="527"/>
            <p14:sldId id="533"/>
            <p14:sldId id="534"/>
            <p14:sldId id="547"/>
            <p14:sldId id="548"/>
            <p14:sldId id="536"/>
            <p14:sldId id="551"/>
            <p14:sldId id="552"/>
            <p14:sldId id="549"/>
            <p14:sldId id="559"/>
            <p14:sldId id="538"/>
            <p14:sldId id="539"/>
            <p14:sldId id="540"/>
            <p14:sldId id="544"/>
            <p14:sldId id="554"/>
            <p14:sldId id="553"/>
            <p14:sldId id="545"/>
            <p14:sldId id="555"/>
            <p14:sldId id="557"/>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852F4A"/>
    <a:srgbClr val="FFFFFF"/>
    <a:srgbClr val="2D3956"/>
    <a:srgbClr val="8E5A6D"/>
    <a:srgbClr val="FAC748"/>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839778-FEB7-46F1-ACC7-0BDAADEAC213}" v="15" dt="2024-01-26T13:58:46.3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738" autoAdjust="0"/>
  </p:normalViewPr>
  <p:slideViewPr>
    <p:cSldViewPr snapToGrid="0">
      <p:cViewPr varScale="1">
        <p:scale>
          <a:sx n="68" d="100"/>
          <a:sy n="68" d="100"/>
        </p:scale>
        <p:origin x="6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CDFA13-E9B1-432E-B782-C169FBFDD0CA}" type="doc">
      <dgm:prSet loTypeId="urn:microsoft.com/office/officeart/2011/layout/CircleProcess" loCatId="officeonline" qsTypeId="urn:microsoft.com/office/officeart/2005/8/quickstyle/simple5" qsCatId="simple" csTypeId="urn:microsoft.com/office/officeart/2005/8/colors/colorful1" csCatId="colorful" phldr="1"/>
      <dgm:spPr/>
      <dgm:t>
        <a:bodyPr/>
        <a:lstStyle/>
        <a:p>
          <a:pPr rtl="1"/>
          <a:endParaRPr lang="ar-EG"/>
        </a:p>
      </dgm:t>
    </dgm:pt>
    <dgm:pt modelId="{49E13C79-6A55-44FA-9213-F0E0625BFFEF}">
      <dgm:prSet phldrT="[Text]" custT="1"/>
      <dgm:spPr/>
      <dgm:t>
        <a:bodyPr/>
        <a:lstStyle/>
        <a:p>
          <a:pPr rtl="1"/>
          <a:r>
            <a:rPr lang="ar-EG" sz="2800" dirty="0">
              <a:latin typeface="Alexandria" pitchFamily="2" charset="-78"/>
              <a:cs typeface="Alexandria" pitchFamily="2" charset="-78"/>
            </a:rPr>
            <a:t>لمن أكتب؟</a:t>
          </a:r>
        </a:p>
      </dgm:t>
    </dgm:pt>
    <dgm:pt modelId="{E34F5EAE-B358-4C74-AE8D-6AD5CCEBA4BD}" type="parTrans" cxnId="{404AEC33-F901-48CC-822E-3D6CE5B01A72}">
      <dgm:prSet/>
      <dgm:spPr/>
      <dgm:t>
        <a:bodyPr/>
        <a:lstStyle/>
        <a:p>
          <a:pPr rtl="1"/>
          <a:endParaRPr lang="ar-EG" sz="2800">
            <a:latin typeface="Alexandria" pitchFamily="2" charset="-78"/>
            <a:cs typeface="Alexandria" pitchFamily="2" charset="-78"/>
          </a:endParaRPr>
        </a:p>
      </dgm:t>
    </dgm:pt>
    <dgm:pt modelId="{A0D18E5C-BED5-4255-961E-7093AD8095FE}" type="sibTrans" cxnId="{404AEC33-F901-48CC-822E-3D6CE5B01A72}">
      <dgm:prSet/>
      <dgm:spPr/>
      <dgm:t>
        <a:bodyPr/>
        <a:lstStyle/>
        <a:p>
          <a:pPr rtl="1"/>
          <a:endParaRPr lang="ar-EG" sz="2800">
            <a:latin typeface="Alexandria" pitchFamily="2" charset="-78"/>
            <a:cs typeface="Alexandria" pitchFamily="2" charset="-78"/>
          </a:endParaRPr>
        </a:p>
      </dgm:t>
    </dgm:pt>
    <dgm:pt modelId="{EDEFF0EA-5CCE-4A61-BC03-B21E02A6E970}">
      <dgm:prSet phldrT="[Text]" custT="1"/>
      <dgm:spPr/>
      <dgm:t>
        <a:bodyPr/>
        <a:lstStyle/>
        <a:p>
          <a:pPr rtl="1"/>
          <a:r>
            <a:rPr lang="ar-EG" sz="2800" dirty="0">
              <a:latin typeface="Alexandria" pitchFamily="2" charset="-78"/>
              <a:cs typeface="Alexandria" pitchFamily="2" charset="-78"/>
            </a:rPr>
            <a:t>ماذا  أكتب؟</a:t>
          </a:r>
        </a:p>
      </dgm:t>
    </dgm:pt>
    <dgm:pt modelId="{13EDC773-E7FD-44C1-A441-6BDF690D99C4}" type="parTrans" cxnId="{DC623F1C-CDBB-4B70-8B8E-A386C3C8F9A9}">
      <dgm:prSet/>
      <dgm:spPr/>
      <dgm:t>
        <a:bodyPr/>
        <a:lstStyle/>
        <a:p>
          <a:pPr rtl="1"/>
          <a:endParaRPr lang="ar-EG" sz="2800">
            <a:latin typeface="Alexandria" pitchFamily="2" charset="-78"/>
            <a:cs typeface="Alexandria" pitchFamily="2" charset="-78"/>
          </a:endParaRPr>
        </a:p>
      </dgm:t>
    </dgm:pt>
    <dgm:pt modelId="{BF674544-5803-4AA7-B224-3F4B00E3CCED}" type="sibTrans" cxnId="{DC623F1C-CDBB-4B70-8B8E-A386C3C8F9A9}">
      <dgm:prSet/>
      <dgm:spPr/>
      <dgm:t>
        <a:bodyPr/>
        <a:lstStyle/>
        <a:p>
          <a:pPr rtl="1"/>
          <a:endParaRPr lang="ar-EG" sz="2800">
            <a:latin typeface="Alexandria" pitchFamily="2" charset="-78"/>
            <a:cs typeface="Alexandria" pitchFamily="2" charset="-78"/>
          </a:endParaRPr>
        </a:p>
      </dgm:t>
    </dgm:pt>
    <dgm:pt modelId="{B5748B43-E9A1-4879-9B8D-3D3E194F97C3}">
      <dgm:prSet phldrT="[Text]" custT="1"/>
      <dgm:spPr/>
      <dgm:t>
        <a:bodyPr/>
        <a:lstStyle/>
        <a:p>
          <a:pPr rtl="1"/>
          <a:r>
            <a:rPr lang="ar-EG" sz="2800" dirty="0">
              <a:latin typeface="Alexandria" pitchFamily="2" charset="-78"/>
              <a:cs typeface="Alexandria" pitchFamily="2" charset="-78"/>
            </a:rPr>
            <a:t>كيف أكتب؟</a:t>
          </a:r>
        </a:p>
      </dgm:t>
    </dgm:pt>
    <dgm:pt modelId="{D6CE1C60-4CAD-4E62-861E-19397101E848}" type="parTrans" cxnId="{89C3627E-BF33-4CD9-B8FF-F572959A89B2}">
      <dgm:prSet/>
      <dgm:spPr/>
      <dgm:t>
        <a:bodyPr/>
        <a:lstStyle/>
        <a:p>
          <a:pPr rtl="1"/>
          <a:endParaRPr lang="ar-EG" sz="2800">
            <a:latin typeface="Alexandria" pitchFamily="2" charset="-78"/>
            <a:cs typeface="Alexandria" pitchFamily="2" charset="-78"/>
          </a:endParaRPr>
        </a:p>
      </dgm:t>
    </dgm:pt>
    <dgm:pt modelId="{FE39DBD5-026B-4688-AFA6-AA09128C0094}" type="sibTrans" cxnId="{89C3627E-BF33-4CD9-B8FF-F572959A89B2}">
      <dgm:prSet/>
      <dgm:spPr/>
      <dgm:t>
        <a:bodyPr/>
        <a:lstStyle/>
        <a:p>
          <a:pPr rtl="1"/>
          <a:endParaRPr lang="ar-EG" sz="2800">
            <a:latin typeface="Alexandria" pitchFamily="2" charset="-78"/>
            <a:cs typeface="Alexandria" pitchFamily="2" charset="-78"/>
          </a:endParaRPr>
        </a:p>
      </dgm:t>
    </dgm:pt>
    <dgm:pt modelId="{167225D7-AA83-46F0-9018-B2B8CF6A95B2}">
      <dgm:prSet custT="1"/>
      <dgm:spPr/>
      <dgm:t>
        <a:bodyPr/>
        <a:lstStyle/>
        <a:p>
          <a:pPr rtl="1"/>
          <a:r>
            <a:rPr lang="ar-EG" sz="2800">
              <a:latin typeface="Alexandria" pitchFamily="2" charset="-78"/>
              <a:cs typeface="Alexandria" pitchFamily="2" charset="-78"/>
            </a:rPr>
            <a:t>فيم أكتب؟</a:t>
          </a:r>
          <a:endParaRPr lang="ar-EG" sz="2800" dirty="0">
            <a:latin typeface="Alexandria" pitchFamily="2" charset="-78"/>
            <a:cs typeface="Alexandria" pitchFamily="2" charset="-78"/>
          </a:endParaRPr>
        </a:p>
      </dgm:t>
    </dgm:pt>
    <dgm:pt modelId="{D3C0515F-E8D8-4A17-9348-A592C275DDD3}" type="parTrans" cxnId="{9C698937-D738-4122-AF10-52249A121DEA}">
      <dgm:prSet/>
      <dgm:spPr/>
      <dgm:t>
        <a:bodyPr/>
        <a:lstStyle/>
        <a:p>
          <a:pPr rtl="1"/>
          <a:endParaRPr lang="ar-EG" sz="2800">
            <a:latin typeface="Alexandria" pitchFamily="2" charset="-78"/>
            <a:cs typeface="Alexandria" pitchFamily="2" charset="-78"/>
          </a:endParaRPr>
        </a:p>
      </dgm:t>
    </dgm:pt>
    <dgm:pt modelId="{989A147F-42A5-42C2-8052-80A8F0F006B9}" type="sibTrans" cxnId="{9C698937-D738-4122-AF10-52249A121DEA}">
      <dgm:prSet/>
      <dgm:spPr/>
      <dgm:t>
        <a:bodyPr/>
        <a:lstStyle/>
        <a:p>
          <a:pPr rtl="1"/>
          <a:endParaRPr lang="ar-EG" sz="2800">
            <a:latin typeface="Alexandria" pitchFamily="2" charset="-78"/>
            <a:cs typeface="Alexandria" pitchFamily="2" charset="-78"/>
          </a:endParaRPr>
        </a:p>
      </dgm:t>
    </dgm:pt>
    <dgm:pt modelId="{0E6C06FC-8C65-4419-AE70-12E0492F6CCC}">
      <dgm:prSet custT="1"/>
      <dgm:spPr/>
      <dgm:t>
        <a:bodyPr/>
        <a:lstStyle/>
        <a:p>
          <a:pPr rtl="1"/>
          <a:r>
            <a:rPr lang="ar-EG" sz="2800" dirty="0">
              <a:latin typeface="Alexandria" pitchFamily="2" charset="-78"/>
              <a:cs typeface="Alexandria" pitchFamily="2" charset="-78"/>
            </a:rPr>
            <a:t>لماذا أكتب؟</a:t>
          </a:r>
        </a:p>
      </dgm:t>
    </dgm:pt>
    <dgm:pt modelId="{28926413-C4A1-4B67-819A-D1740BE1A5EB}" type="parTrans" cxnId="{978D9B04-A275-41F3-94D0-EDFAB0890083}">
      <dgm:prSet/>
      <dgm:spPr/>
      <dgm:t>
        <a:bodyPr/>
        <a:lstStyle/>
        <a:p>
          <a:pPr rtl="1"/>
          <a:endParaRPr lang="ar-EG" sz="2800">
            <a:latin typeface="Alexandria" pitchFamily="2" charset="-78"/>
            <a:cs typeface="Alexandria" pitchFamily="2" charset="-78"/>
          </a:endParaRPr>
        </a:p>
      </dgm:t>
    </dgm:pt>
    <dgm:pt modelId="{9E859EDE-A8D4-4586-9E96-6E7137E393EB}" type="sibTrans" cxnId="{978D9B04-A275-41F3-94D0-EDFAB0890083}">
      <dgm:prSet/>
      <dgm:spPr/>
      <dgm:t>
        <a:bodyPr/>
        <a:lstStyle/>
        <a:p>
          <a:pPr rtl="1"/>
          <a:endParaRPr lang="ar-EG" sz="2800">
            <a:latin typeface="Alexandria" pitchFamily="2" charset="-78"/>
            <a:cs typeface="Alexandria" pitchFamily="2" charset="-78"/>
          </a:endParaRPr>
        </a:p>
      </dgm:t>
    </dgm:pt>
    <dgm:pt modelId="{8D4D1624-1FD7-413D-AEBD-143F77248FA4}" type="pres">
      <dgm:prSet presAssocID="{FECDFA13-E9B1-432E-B782-C169FBFDD0CA}" presName="Name0" presStyleCnt="0">
        <dgm:presLayoutVars>
          <dgm:chMax val="11"/>
          <dgm:chPref val="11"/>
          <dgm:dir/>
          <dgm:resizeHandles/>
        </dgm:presLayoutVars>
      </dgm:prSet>
      <dgm:spPr/>
    </dgm:pt>
    <dgm:pt modelId="{DEC92421-1254-41E2-AE46-1A390B46F6B5}" type="pres">
      <dgm:prSet presAssocID="{B5748B43-E9A1-4879-9B8D-3D3E194F97C3}" presName="Accent5" presStyleCnt="0"/>
      <dgm:spPr/>
    </dgm:pt>
    <dgm:pt modelId="{D216B088-AE10-4192-94E3-C0B4AAA34458}" type="pres">
      <dgm:prSet presAssocID="{B5748B43-E9A1-4879-9B8D-3D3E194F97C3}" presName="Accent" presStyleLbl="node1" presStyleIdx="0" presStyleCnt="5"/>
      <dgm:spPr/>
    </dgm:pt>
    <dgm:pt modelId="{69456C81-2E83-4094-9A48-9F272AF7186F}" type="pres">
      <dgm:prSet presAssocID="{B5748B43-E9A1-4879-9B8D-3D3E194F97C3}" presName="ParentBackground5" presStyleCnt="0"/>
      <dgm:spPr/>
    </dgm:pt>
    <dgm:pt modelId="{3A714668-6AA6-4C51-9747-E339E745674A}" type="pres">
      <dgm:prSet presAssocID="{B5748B43-E9A1-4879-9B8D-3D3E194F97C3}" presName="ParentBackground" presStyleLbl="fgAcc1" presStyleIdx="0" presStyleCnt="5"/>
      <dgm:spPr/>
    </dgm:pt>
    <dgm:pt modelId="{F79E6DDA-6477-4D49-8607-07CDDB222E10}" type="pres">
      <dgm:prSet presAssocID="{B5748B43-E9A1-4879-9B8D-3D3E194F97C3}" presName="Parent5" presStyleLbl="revTx" presStyleIdx="0" presStyleCnt="0">
        <dgm:presLayoutVars>
          <dgm:chMax val="1"/>
          <dgm:chPref val="1"/>
          <dgm:bulletEnabled val="1"/>
        </dgm:presLayoutVars>
      </dgm:prSet>
      <dgm:spPr/>
    </dgm:pt>
    <dgm:pt modelId="{EE841394-0947-4603-AFE3-9259A85BB136}" type="pres">
      <dgm:prSet presAssocID="{EDEFF0EA-5CCE-4A61-BC03-B21E02A6E970}" presName="Accent4" presStyleCnt="0"/>
      <dgm:spPr/>
    </dgm:pt>
    <dgm:pt modelId="{17BA373E-6B98-49BF-A4D3-EFAFEC90D368}" type="pres">
      <dgm:prSet presAssocID="{EDEFF0EA-5CCE-4A61-BC03-B21E02A6E970}" presName="Accent" presStyleLbl="node1" presStyleIdx="1" presStyleCnt="5"/>
      <dgm:spPr/>
    </dgm:pt>
    <dgm:pt modelId="{C4A7B15C-923C-4B6F-B3CD-7DA71DE64072}" type="pres">
      <dgm:prSet presAssocID="{EDEFF0EA-5CCE-4A61-BC03-B21E02A6E970}" presName="ParentBackground4" presStyleCnt="0"/>
      <dgm:spPr/>
    </dgm:pt>
    <dgm:pt modelId="{35B680B6-31F1-4CD7-8A34-BD6B11048DE0}" type="pres">
      <dgm:prSet presAssocID="{EDEFF0EA-5CCE-4A61-BC03-B21E02A6E970}" presName="ParentBackground" presStyleLbl="fgAcc1" presStyleIdx="1" presStyleCnt="5"/>
      <dgm:spPr/>
    </dgm:pt>
    <dgm:pt modelId="{0F84B435-B7D2-4344-BA76-BFA07BF2B528}" type="pres">
      <dgm:prSet presAssocID="{EDEFF0EA-5CCE-4A61-BC03-B21E02A6E970}" presName="Parent4" presStyleLbl="revTx" presStyleIdx="0" presStyleCnt="0">
        <dgm:presLayoutVars>
          <dgm:chMax val="1"/>
          <dgm:chPref val="1"/>
          <dgm:bulletEnabled val="1"/>
        </dgm:presLayoutVars>
      </dgm:prSet>
      <dgm:spPr/>
    </dgm:pt>
    <dgm:pt modelId="{949F8DBC-0D71-4CC1-8DFD-810D1064C8ED}" type="pres">
      <dgm:prSet presAssocID="{49E13C79-6A55-44FA-9213-F0E0625BFFEF}" presName="Accent3" presStyleCnt="0"/>
      <dgm:spPr/>
    </dgm:pt>
    <dgm:pt modelId="{498BACC4-C8CC-47B2-A8F8-B9AF92DD1B72}" type="pres">
      <dgm:prSet presAssocID="{49E13C79-6A55-44FA-9213-F0E0625BFFEF}" presName="Accent" presStyleLbl="node1" presStyleIdx="2" presStyleCnt="5"/>
      <dgm:spPr/>
    </dgm:pt>
    <dgm:pt modelId="{992F965B-BB4E-47A5-A963-776D23BDE6C8}" type="pres">
      <dgm:prSet presAssocID="{49E13C79-6A55-44FA-9213-F0E0625BFFEF}" presName="ParentBackground3" presStyleCnt="0"/>
      <dgm:spPr/>
    </dgm:pt>
    <dgm:pt modelId="{F41D50A1-20CF-4506-B074-3F041E1BE48B}" type="pres">
      <dgm:prSet presAssocID="{49E13C79-6A55-44FA-9213-F0E0625BFFEF}" presName="ParentBackground" presStyleLbl="fgAcc1" presStyleIdx="2" presStyleCnt="5"/>
      <dgm:spPr/>
    </dgm:pt>
    <dgm:pt modelId="{062F4A01-EBED-44A8-B90A-CEB559EAC68E}" type="pres">
      <dgm:prSet presAssocID="{49E13C79-6A55-44FA-9213-F0E0625BFFEF}" presName="Parent3" presStyleLbl="revTx" presStyleIdx="0" presStyleCnt="0">
        <dgm:presLayoutVars>
          <dgm:chMax val="1"/>
          <dgm:chPref val="1"/>
          <dgm:bulletEnabled val="1"/>
        </dgm:presLayoutVars>
      </dgm:prSet>
      <dgm:spPr/>
    </dgm:pt>
    <dgm:pt modelId="{15E2CF79-98C7-4A57-8321-68A096633DA3}" type="pres">
      <dgm:prSet presAssocID="{0E6C06FC-8C65-4419-AE70-12E0492F6CCC}" presName="Accent2" presStyleCnt="0"/>
      <dgm:spPr/>
    </dgm:pt>
    <dgm:pt modelId="{4C6D7A5F-3B59-49FB-B1AC-E2200AE8D9B0}" type="pres">
      <dgm:prSet presAssocID="{0E6C06FC-8C65-4419-AE70-12E0492F6CCC}" presName="Accent" presStyleLbl="node1" presStyleIdx="3" presStyleCnt="5"/>
      <dgm:spPr/>
    </dgm:pt>
    <dgm:pt modelId="{83284763-BE76-4639-9597-BFDD09F987B0}" type="pres">
      <dgm:prSet presAssocID="{0E6C06FC-8C65-4419-AE70-12E0492F6CCC}" presName="ParentBackground2" presStyleCnt="0"/>
      <dgm:spPr/>
    </dgm:pt>
    <dgm:pt modelId="{1E2DDC8B-2483-402A-9B82-8105A511861B}" type="pres">
      <dgm:prSet presAssocID="{0E6C06FC-8C65-4419-AE70-12E0492F6CCC}" presName="ParentBackground" presStyleLbl="fgAcc1" presStyleIdx="3" presStyleCnt="5"/>
      <dgm:spPr/>
    </dgm:pt>
    <dgm:pt modelId="{E933E32F-2A07-4766-95FD-2EA6C007D71E}" type="pres">
      <dgm:prSet presAssocID="{0E6C06FC-8C65-4419-AE70-12E0492F6CCC}" presName="Parent2" presStyleLbl="revTx" presStyleIdx="0" presStyleCnt="0">
        <dgm:presLayoutVars>
          <dgm:chMax val="1"/>
          <dgm:chPref val="1"/>
          <dgm:bulletEnabled val="1"/>
        </dgm:presLayoutVars>
      </dgm:prSet>
      <dgm:spPr/>
    </dgm:pt>
    <dgm:pt modelId="{BFD67EB1-6457-44C7-8349-20F1A7BADE16}" type="pres">
      <dgm:prSet presAssocID="{167225D7-AA83-46F0-9018-B2B8CF6A95B2}" presName="Accent1" presStyleCnt="0"/>
      <dgm:spPr/>
    </dgm:pt>
    <dgm:pt modelId="{7A716C80-6F46-4DBD-AAE8-266AD7DAE004}" type="pres">
      <dgm:prSet presAssocID="{167225D7-AA83-46F0-9018-B2B8CF6A95B2}" presName="Accent" presStyleLbl="node1" presStyleIdx="4" presStyleCnt="5"/>
      <dgm:spPr/>
    </dgm:pt>
    <dgm:pt modelId="{24090C58-794B-40AA-A63A-03CF6C7CBD96}" type="pres">
      <dgm:prSet presAssocID="{167225D7-AA83-46F0-9018-B2B8CF6A95B2}" presName="ParentBackground1" presStyleCnt="0"/>
      <dgm:spPr/>
    </dgm:pt>
    <dgm:pt modelId="{5A9B18A7-78EE-4030-B6B2-00DA7D9BFC6A}" type="pres">
      <dgm:prSet presAssocID="{167225D7-AA83-46F0-9018-B2B8CF6A95B2}" presName="ParentBackground" presStyleLbl="fgAcc1" presStyleIdx="4" presStyleCnt="5"/>
      <dgm:spPr/>
    </dgm:pt>
    <dgm:pt modelId="{CD35F4F5-B7FC-4C62-9F95-5279EA7DE8B2}" type="pres">
      <dgm:prSet presAssocID="{167225D7-AA83-46F0-9018-B2B8CF6A95B2}" presName="Parent1" presStyleLbl="revTx" presStyleIdx="0" presStyleCnt="0">
        <dgm:presLayoutVars>
          <dgm:chMax val="1"/>
          <dgm:chPref val="1"/>
          <dgm:bulletEnabled val="1"/>
        </dgm:presLayoutVars>
      </dgm:prSet>
      <dgm:spPr/>
    </dgm:pt>
  </dgm:ptLst>
  <dgm:cxnLst>
    <dgm:cxn modelId="{978D9B04-A275-41F3-94D0-EDFAB0890083}" srcId="{FECDFA13-E9B1-432E-B782-C169FBFDD0CA}" destId="{0E6C06FC-8C65-4419-AE70-12E0492F6CCC}" srcOrd="1" destOrd="0" parTransId="{28926413-C4A1-4B67-819A-D1740BE1A5EB}" sibTransId="{9E859EDE-A8D4-4586-9E96-6E7137E393EB}"/>
    <dgm:cxn modelId="{40526714-00C4-42DB-B92F-BDB357FDC897}" type="presOf" srcId="{0E6C06FC-8C65-4419-AE70-12E0492F6CCC}" destId="{1E2DDC8B-2483-402A-9B82-8105A511861B}" srcOrd="0" destOrd="0" presId="urn:microsoft.com/office/officeart/2011/layout/CircleProcess"/>
    <dgm:cxn modelId="{AFF45017-B1D0-410E-8B2C-295FC9AC0B58}" type="presOf" srcId="{167225D7-AA83-46F0-9018-B2B8CF6A95B2}" destId="{5A9B18A7-78EE-4030-B6B2-00DA7D9BFC6A}" srcOrd="0" destOrd="0" presId="urn:microsoft.com/office/officeart/2011/layout/CircleProcess"/>
    <dgm:cxn modelId="{B296DC17-5FAE-436B-9C32-4FE8C93B5503}" type="presOf" srcId="{B5748B43-E9A1-4879-9B8D-3D3E194F97C3}" destId="{F79E6DDA-6477-4D49-8607-07CDDB222E10}" srcOrd="1" destOrd="0" presId="urn:microsoft.com/office/officeart/2011/layout/CircleProcess"/>
    <dgm:cxn modelId="{DC623F1C-CDBB-4B70-8B8E-A386C3C8F9A9}" srcId="{FECDFA13-E9B1-432E-B782-C169FBFDD0CA}" destId="{EDEFF0EA-5CCE-4A61-BC03-B21E02A6E970}" srcOrd="3" destOrd="0" parTransId="{13EDC773-E7FD-44C1-A441-6BDF690D99C4}" sibTransId="{BF674544-5803-4AA7-B224-3F4B00E3CCED}"/>
    <dgm:cxn modelId="{404AEC33-F901-48CC-822E-3D6CE5B01A72}" srcId="{FECDFA13-E9B1-432E-B782-C169FBFDD0CA}" destId="{49E13C79-6A55-44FA-9213-F0E0625BFFEF}" srcOrd="2" destOrd="0" parTransId="{E34F5EAE-B358-4C74-AE8D-6AD5CCEBA4BD}" sibTransId="{A0D18E5C-BED5-4255-961E-7093AD8095FE}"/>
    <dgm:cxn modelId="{9C698937-D738-4122-AF10-52249A121DEA}" srcId="{FECDFA13-E9B1-432E-B782-C169FBFDD0CA}" destId="{167225D7-AA83-46F0-9018-B2B8CF6A95B2}" srcOrd="0" destOrd="0" parTransId="{D3C0515F-E8D8-4A17-9348-A592C275DDD3}" sibTransId="{989A147F-42A5-42C2-8052-80A8F0F006B9}"/>
    <dgm:cxn modelId="{6AE38845-BB9C-4744-8B2C-E04AC64CCD22}" type="presOf" srcId="{B5748B43-E9A1-4879-9B8D-3D3E194F97C3}" destId="{3A714668-6AA6-4C51-9747-E339E745674A}" srcOrd="0" destOrd="0" presId="urn:microsoft.com/office/officeart/2011/layout/CircleProcess"/>
    <dgm:cxn modelId="{A5665F79-9661-45BB-A58F-AF0BE8F2DD34}" type="presOf" srcId="{49E13C79-6A55-44FA-9213-F0E0625BFFEF}" destId="{F41D50A1-20CF-4506-B074-3F041E1BE48B}" srcOrd="0" destOrd="0" presId="urn:microsoft.com/office/officeart/2011/layout/CircleProcess"/>
    <dgm:cxn modelId="{89C3627E-BF33-4CD9-B8FF-F572959A89B2}" srcId="{FECDFA13-E9B1-432E-B782-C169FBFDD0CA}" destId="{B5748B43-E9A1-4879-9B8D-3D3E194F97C3}" srcOrd="4" destOrd="0" parTransId="{D6CE1C60-4CAD-4E62-861E-19397101E848}" sibTransId="{FE39DBD5-026B-4688-AFA6-AA09128C0094}"/>
    <dgm:cxn modelId="{440998A4-28C6-45F6-A221-BEB086259780}" type="presOf" srcId="{49E13C79-6A55-44FA-9213-F0E0625BFFEF}" destId="{062F4A01-EBED-44A8-B90A-CEB559EAC68E}" srcOrd="1" destOrd="0" presId="urn:microsoft.com/office/officeart/2011/layout/CircleProcess"/>
    <dgm:cxn modelId="{B516EFBE-0CB8-4860-BAE0-CFC48DEDEDCF}" type="presOf" srcId="{EDEFF0EA-5CCE-4A61-BC03-B21E02A6E970}" destId="{0F84B435-B7D2-4344-BA76-BFA07BF2B528}" srcOrd="1" destOrd="0" presId="urn:microsoft.com/office/officeart/2011/layout/CircleProcess"/>
    <dgm:cxn modelId="{E6DAC1DD-9439-487D-93B3-B83C52D1EFB3}" type="presOf" srcId="{EDEFF0EA-5CCE-4A61-BC03-B21E02A6E970}" destId="{35B680B6-31F1-4CD7-8A34-BD6B11048DE0}" srcOrd="0" destOrd="0" presId="urn:microsoft.com/office/officeart/2011/layout/CircleProcess"/>
    <dgm:cxn modelId="{8D62CFE3-08FE-4E0D-A318-5140CBEB242F}" type="presOf" srcId="{0E6C06FC-8C65-4419-AE70-12E0492F6CCC}" destId="{E933E32F-2A07-4766-95FD-2EA6C007D71E}" srcOrd="1" destOrd="0" presId="urn:microsoft.com/office/officeart/2011/layout/CircleProcess"/>
    <dgm:cxn modelId="{2347C1E8-A978-4A47-BE4B-833C8B2614BE}" type="presOf" srcId="{FECDFA13-E9B1-432E-B782-C169FBFDD0CA}" destId="{8D4D1624-1FD7-413D-AEBD-143F77248FA4}" srcOrd="0" destOrd="0" presId="urn:microsoft.com/office/officeart/2011/layout/CircleProcess"/>
    <dgm:cxn modelId="{637871FB-4B80-4658-9EF8-32FE5CA9A89D}" type="presOf" srcId="{167225D7-AA83-46F0-9018-B2B8CF6A95B2}" destId="{CD35F4F5-B7FC-4C62-9F95-5279EA7DE8B2}" srcOrd="1" destOrd="0" presId="urn:microsoft.com/office/officeart/2011/layout/CircleProcess"/>
    <dgm:cxn modelId="{B9F93739-57CE-4D28-98EB-80F11757F374}" type="presParOf" srcId="{8D4D1624-1FD7-413D-AEBD-143F77248FA4}" destId="{DEC92421-1254-41E2-AE46-1A390B46F6B5}" srcOrd="0" destOrd="0" presId="urn:microsoft.com/office/officeart/2011/layout/CircleProcess"/>
    <dgm:cxn modelId="{417C12C9-5888-49D3-8B6F-B1C307DB0711}" type="presParOf" srcId="{DEC92421-1254-41E2-AE46-1A390B46F6B5}" destId="{D216B088-AE10-4192-94E3-C0B4AAA34458}" srcOrd="0" destOrd="0" presId="urn:microsoft.com/office/officeart/2011/layout/CircleProcess"/>
    <dgm:cxn modelId="{27A9F26F-AFFA-4502-BFF7-BF7E537F39F5}" type="presParOf" srcId="{8D4D1624-1FD7-413D-AEBD-143F77248FA4}" destId="{69456C81-2E83-4094-9A48-9F272AF7186F}" srcOrd="1" destOrd="0" presId="urn:microsoft.com/office/officeart/2011/layout/CircleProcess"/>
    <dgm:cxn modelId="{45D4A11A-13B6-4253-8346-370B3B38563F}" type="presParOf" srcId="{69456C81-2E83-4094-9A48-9F272AF7186F}" destId="{3A714668-6AA6-4C51-9747-E339E745674A}" srcOrd="0" destOrd="0" presId="urn:microsoft.com/office/officeart/2011/layout/CircleProcess"/>
    <dgm:cxn modelId="{344F0EAF-D0D3-4890-83DB-6920FEF6B1DC}" type="presParOf" srcId="{8D4D1624-1FD7-413D-AEBD-143F77248FA4}" destId="{F79E6DDA-6477-4D49-8607-07CDDB222E10}" srcOrd="2" destOrd="0" presId="urn:microsoft.com/office/officeart/2011/layout/CircleProcess"/>
    <dgm:cxn modelId="{9F143222-54FB-45AB-8B1D-10EF9493FED0}" type="presParOf" srcId="{8D4D1624-1FD7-413D-AEBD-143F77248FA4}" destId="{EE841394-0947-4603-AFE3-9259A85BB136}" srcOrd="3" destOrd="0" presId="urn:microsoft.com/office/officeart/2011/layout/CircleProcess"/>
    <dgm:cxn modelId="{10945302-B758-421A-9762-34F9E9433039}" type="presParOf" srcId="{EE841394-0947-4603-AFE3-9259A85BB136}" destId="{17BA373E-6B98-49BF-A4D3-EFAFEC90D368}" srcOrd="0" destOrd="0" presId="urn:microsoft.com/office/officeart/2011/layout/CircleProcess"/>
    <dgm:cxn modelId="{AA89DD3C-457B-4734-ABE5-38C73C5347C8}" type="presParOf" srcId="{8D4D1624-1FD7-413D-AEBD-143F77248FA4}" destId="{C4A7B15C-923C-4B6F-B3CD-7DA71DE64072}" srcOrd="4" destOrd="0" presId="urn:microsoft.com/office/officeart/2011/layout/CircleProcess"/>
    <dgm:cxn modelId="{6AA06DDB-40B8-4B40-BA26-75DC39DCB86A}" type="presParOf" srcId="{C4A7B15C-923C-4B6F-B3CD-7DA71DE64072}" destId="{35B680B6-31F1-4CD7-8A34-BD6B11048DE0}" srcOrd="0" destOrd="0" presId="urn:microsoft.com/office/officeart/2011/layout/CircleProcess"/>
    <dgm:cxn modelId="{82D33D9C-0A76-4F6E-98C6-ED85250CED13}" type="presParOf" srcId="{8D4D1624-1FD7-413D-AEBD-143F77248FA4}" destId="{0F84B435-B7D2-4344-BA76-BFA07BF2B528}" srcOrd="5" destOrd="0" presId="urn:microsoft.com/office/officeart/2011/layout/CircleProcess"/>
    <dgm:cxn modelId="{7C09BFA6-B8CD-4325-8739-6C1555EFF869}" type="presParOf" srcId="{8D4D1624-1FD7-413D-AEBD-143F77248FA4}" destId="{949F8DBC-0D71-4CC1-8DFD-810D1064C8ED}" srcOrd="6" destOrd="0" presId="urn:microsoft.com/office/officeart/2011/layout/CircleProcess"/>
    <dgm:cxn modelId="{D13A61E8-9BB0-4E62-9DE8-B65EAF3E03E2}" type="presParOf" srcId="{949F8DBC-0D71-4CC1-8DFD-810D1064C8ED}" destId="{498BACC4-C8CC-47B2-A8F8-B9AF92DD1B72}" srcOrd="0" destOrd="0" presId="urn:microsoft.com/office/officeart/2011/layout/CircleProcess"/>
    <dgm:cxn modelId="{EBFD9F90-DDA6-4BB5-9181-6859A020B87A}" type="presParOf" srcId="{8D4D1624-1FD7-413D-AEBD-143F77248FA4}" destId="{992F965B-BB4E-47A5-A963-776D23BDE6C8}" srcOrd="7" destOrd="0" presId="urn:microsoft.com/office/officeart/2011/layout/CircleProcess"/>
    <dgm:cxn modelId="{A2836471-CB79-45D6-BFB7-B239E0D1B507}" type="presParOf" srcId="{992F965B-BB4E-47A5-A963-776D23BDE6C8}" destId="{F41D50A1-20CF-4506-B074-3F041E1BE48B}" srcOrd="0" destOrd="0" presId="urn:microsoft.com/office/officeart/2011/layout/CircleProcess"/>
    <dgm:cxn modelId="{18C584F4-4E5D-41BC-9C8F-69A31FDA505B}" type="presParOf" srcId="{8D4D1624-1FD7-413D-AEBD-143F77248FA4}" destId="{062F4A01-EBED-44A8-B90A-CEB559EAC68E}" srcOrd="8" destOrd="0" presId="urn:microsoft.com/office/officeart/2011/layout/CircleProcess"/>
    <dgm:cxn modelId="{269059EB-5112-470B-9E0B-52D5A2FE1ECA}" type="presParOf" srcId="{8D4D1624-1FD7-413D-AEBD-143F77248FA4}" destId="{15E2CF79-98C7-4A57-8321-68A096633DA3}" srcOrd="9" destOrd="0" presId="urn:microsoft.com/office/officeart/2011/layout/CircleProcess"/>
    <dgm:cxn modelId="{B1A3CAA2-C6CF-4297-94AF-88B0C50BF728}" type="presParOf" srcId="{15E2CF79-98C7-4A57-8321-68A096633DA3}" destId="{4C6D7A5F-3B59-49FB-B1AC-E2200AE8D9B0}" srcOrd="0" destOrd="0" presId="urn:microsoft.com/office/officeart/2011/layout/CircleProcess"/>
    <dgm:cxn modelId="{AA53B2D8-3182-4D8B-960A-CCD935F73041}" type="presParOf" srcId="{8D4D1624-1FD7-413D-AEBD-143F77248FA4}" destId="{83284763-BE76-4639-9597-BFDD09F987B0}" srcOrd="10" destOrd="0" presId="urn:microsoft.com/office/officeart/2011/layout/CircleProcess"/>
    <dgm:cxn modelId="{E20F3671-059E-4BA0-9BD6-B3294A4C8831}" type="presParOf" srcId="{83284763-BE76-4639-9597-BFDD09F987B0}" destId="{1E2DDC8B-2483-402A-9B82-8105A511861B}" srcOrd="0" destOrd="0" presId="urn:microsoft.com/office/officeart/2011/layout/CircleProcess"/>
    <dgm:cxn modelId="{9FA80267-3DB0-4C2E-B57F-1B0BD656FD2B}" type="presParOf" srcId="{8D4D1624-1FD7-413D-AEBD-143F77248FA4}" destId="{E933E32F-2A07-4766-95FD-2EA6C007D71E}" srcOrd="11" destOrd="0" presId="urn:microsoft.com/office/officeart/2011/layout/CircleProcess"/>
    <dgm:cxn modelId="{2ECF26F2-16DE-4D1E-B320-AFD139F7B8B3}" type="presParOf" srcId="{8D4D1624-1FD7-413D-AEBD-143F77248FA4}" destId="{BFD67EB1-6457-44C7-8349-20F1A7BADE16}" srcOrd="12" destOrd="0" presId="urn:microsoft.com/office/officeart/2011/layout/CircleProcess"/>
    <dgm:cxn modelId="{39796DFE-C737-4939-993B-4F87F63477E7}" type="presParOf" srcId="{BFD67EB1-6457-44C7-8349-20F1A7BADE16}" destId="{7A716C80-6F46-4DBD-AAE8-266AD7DAE004}" srcOrd="0" destOrd="0" presId="urn:microsoft.com/office/officeart/2011/layout/CircleProcess"/>
    <dgm:cxn modelId="{E4A3B620-56AE-401D-8542-F6E93154ECCC}" type="presParOf" srcId="{8D4D1624-1FD7-413D-AEBD-143F77248FA4}" destId="{24090C58-794B-40AA-A63A-03CF6C7CBD96}" srcOrd="13" destOrd="0" presId="urn:microsoft.com/office/officeart/2011/layout/CircleProcess"/>
    <dgm:cxn modelId="{C295AFB2-4DB8-4ECC-B221-8B77C00BF59A}" type="presParOf" srcId="{24090C58-794B-40AA-A63A-03CF6C7CBD96}" destId="{5A9B18A7-78EE-4030-B6B2-00DA7D9BFC6A}" srcOrd="0" destOrd="0" presId="urn:microsoft.com/office/officeart/2011/layout/CircleProcess"/>
    <dgm:cxn modelId="{BB64A723-CD24-426D-8A9A-0BAB1B937C4C}" type="presParOf" srcId="{8D4D1624-1FD7-413D-AEBD-143F77248FA4}" destId="{CD35F4F5-B7FC-4C62-9F95-5279EA7DE8B2}" srcOrd="14"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16B088-AE10-4192-94E3-C0B4AAA34458}">
      <dsp:nvSpPr>
        <dsp:cNvPr id="0" name=""/>
        <dsp:cNvSpPr/>
      </dsp:nvSpPr>
      <dsp:spPr>
        <a:xfrm>
          <a:off x="6564547" y="1237266"/>
          <a:ext cx="1496823" cy="1497068"/>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A714668-6AA6-4C51-9747-E339E745674A}">
      <dsp:nvSpPr>
        <dsp:cNvPr id="0" name=""/>
        <dsp:cNvSpPr/>
      </dsp:nvSpPr>
      <dsp:spPr>
        <a:xfrm>
          <a:off x="6613937" y="1287177"/>
          <a:ext cx="1397247" cy="1397246"/>
        </a:xfrm>
        <a:prstGeom prst="ellipse">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r>
            <a:rPr lang="ar-EG" sz="2800" kern="1200" dirty="0">
              <a:latin typeface="Alexandria" pitchFamily="2" charset="-78"/>
              <a:cs typeface="Alexandria" pitchFamily="2" charset="-78"/>
            </a:rPr>
            <a:t>كيف أكتب؟</a:t>
          </a:r>
        </a:p>
      </dsp:txBody>
      <dsp:txXfrm>
        <a:off x="6813885" y="1486821"/>
        <a:ext cx="998147" cy="997958"/>
      </dsp:txXfrm>
    </dsp:sp>
    <dsp:sp modelId="{17BA373E-6B98-49BF-A4D3-EFAFEC90D368}">
      <dsp:nvSpPr>
        <dsp:cNvPr id="0" name=""/>
        <dsp:cNvSpPr/>
      </dsp:nvSpPr>
      <dsp:spPr>
        <a:xfrm rot="2700000">
          <a:off x="5016827" y="1237344"/>
          <a:ext cx="1496650" cy="1496650"/>
        </a:xfrm>
        <a:prstGeom prst="teardrop">
          <a:avLst>
            <a:gd name="adj" fmla="val 10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5B680B6-31F1-4CD7-8A34-BD6B11048DE0}">
      <dsp:nvSpPr>
        <dsp:cNvPr id="0" name=""/>
        <dsp:cNvSpPr/>
      </dsp:nvSpPr>
      <dsp:spPr>
        <a:xfrm>
          <a:off x="5067724" y="1287177"/>
          <a:ext cx="1397247" cy="1397246"/>
        </a:xfrm>
        <a:prstGeom prst="ellipse">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r>
            <a:rPr lang="ar-EG" sz="2800" kern="1200" dirty="0">
              <a:latin typeface="Alexandria" pitchFamily="2" charset="-78"/>
              <a:cs typeface="Alexandria" pitchFamily="2" charset="-78"/>
            </a:rPr>
            <a:t>ماذا  أكتب؟</a:t>
          </a:r>
        </a:p>
      </dsp:txBody>
      <dsp:txXfrm>
        <a:off x="5266875" y="1486821"/>
        <a:ext cx="998147" cy="997958"/>
      </dsp:txXfrm>
    </dsp:sp>
    <dsp:sp modelId="{498BACC4-C8CC-47B2-A8F8-B9AF92DD1B72}">
      <dsp:nvSpPr>
        <dsp:cNvPr id="0" name=""/>
        <dsp:cNvSpPr/>
      </dsp:nvSpPr>
      <dsp:spPr>
        <a:xfrm rot="2700000">
          <a:off x="3470614" y="1237344"/>
          <a:ext cx="1496650" cy="1496650"/>
        </a:xfrm>
        <a:prstGeom prst="teardrop">
          <a:avLst>
            <a:gd name="adj" fmla="val 10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41D50A1-20CF-4506-B074-3F041E1BE48B}">
      <dsp:nvSpPr>
        <dsp:cNvPr id="0" name=""/>
        <dsp:cNvSpPr/>
      </dsp:nvSpPr>
      <dsp:spPr>
        <a:xfrm>
          <a:off x="3520714" y="1287177"/>
          <a:ext cx="1397247" cy="1397246"/>
        </a:xfrm>
        <a:prstGeom prst="ellipse">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r>
            <a:rPr lang="ar-EG" sz="2800" kern="1200" dirty="0">
              <a:latin typeface="Alexandria" pitchFamily="2" charset="-78"/>
              <a:cs typeface="Alexandria" pitchFamily="2" charset="-78"/>
            </a:rPr>
            <a:t>لمن أكتب؟</a:t>
          </a:r>
        </a:p>
      </dsp:txBody>
      <dsp:txXfrm>
        <a:off x="3719866" y="1486821"/>
        <a:ext cx="998147" cy="997958"/>
      </dsp:txXfrm>
    </dsp:sp>
    <dsp:sp modelId="{4C6D7A5F-3B59-49FB-B1AC-E2200AE8D9B0}">
      <dsp:nvSpPr>
        <dsp:cNvPr id="0" name=""/>
        <dsp:cNvSpPr/>
      </dsp:nvSpPr>
      <dsp:spPr>
        <a:xfrm rot="2700000">
          <a:off x="1923605" y="1237344"/>
          <a:ext cx="1496650" cy="1496650"/>
        </a:xfrm>
        <a:prstGeom prst="teardrop">
          <a:avLst>
            <a:gd name="adj" fmla="val 10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1E2DDC8B-2483-402A-9B82-8105A511861B}">
      <dsp:nvSpPr>
        <dsp:cNvPr id="0" name=""/>
        <dsp:cNvSpPr/>
      </dsp:nvSpPr>
      <dsp:spPr>
        <a:xfrm>
          <a:off x="1973704" y="1287177"/>
          <a:ext cx="1397247" cy="1397246"/>
        </a:xfrm>
        <a:prstGeom prst="ellipse">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r>
            <a:rPr lang="ar-EG" sz="2800" kern="1200" dirty="0">
              <a:latin typeface="Alexandria" pitchFamily="2" charset="-78"/>
              <a:cs typeface="Alexandria" pitchFamily="2" charset="-78"/>
            </a:rPr>
            <a:t>لماذا أكتب؟</a:t>
          </a:r>
        </a:p>
      </dsp:txBody>
      <dsp:txXfrm>
        <a:off x="2173652" y="1486821"/>
        <a:ext cx="998147" cy="997958"/>
      </dsp:txXfrm>
    </dsp:sp>
    <dsp:sp modelId="{7A716C80-6F46-4DBD-AAE8-266AD7DAE004}">
      <dsp:nvSpPr>
        <dsp:cNvPr id="0" name=""/>
        <dsp:cNvSpPr/>
      </dsp:nvSpPr>
      <dsp:spPr>
        <a:xfrm rot="2700000">
          <a:off x="376595" y="1237344"/>
          <a:ext cx="1496650" cy="1496650"/>
        </a:xfrm>
        <a:prstGeom prst="teardrop">
          <a:avLst>
            <a:gd name="adj" fmla="val 10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5A9B18A7-78EE-4030-B6B2-00DA7D9BFC6A}">
      <dsp:nvSpPr>
        <dsp:cNvPr id="0" name=""/>
        <dsp:cNvSpPr/>
      </dsp:nvSpPr>
      <dsp:spPr>
        <a:xfrm>
          <a:off x="426695" y="1287177"/>
          <a:ext cx="1397247" cy="1397246"/>
        </a:xfrm>
        <a:prstGeom prst="ellipse">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r>
            <a:rPr lang="ar-EG" sz="2800" kern="1200">
              <a:latin typeface="Alexandria" pitchFamily="2" charset="-78"/>
              <a:cs typeface="Alexandria" pitchFamily="2" charset="-78"/>
            </a:rPr>
            <a:t>فيم أكتب؟</a:t>
          </a:r>
          <a:endParaRPr lang="ar-EG" sz="2800" kern="1200" dirty="0">
            <a:latin typeface="Alexandria" pitchFamily="2" charset="-78"/>
            <a:cs typeface="Alexandria" pitchFamily="2" charset="-78"/>
          </a:endParaRPr>
        </a:p>
      </dsp:txBody>
      <dsp:txXfrm>
        <a:off x="626643" y="1486821"/>
        <a:ext cx="998147" cy="997958"/>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665029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99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www.new-educ.com/outils-remue-meninges" TargetMode="External"/><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svg"/><Relationship Id="rId2" Type="http://schemas.openxmlformats.org/officeDocument/2006/relationships/image" Target="../media/image9.jpeg"/><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604340" y="2392974"/>
            <a:ext cx="5347939" cy="523220"/>
          </a:xfrm>
          <a:prstGeom prst="rect">
            <a:avLst/>
          </a:prstGeom>
        </p:spPr>
        <p:style>
          <a:lnRef idx="2">
            <a:schemeClr val="dk1"/>
          </a:lnRef>
          <a:fillRef idx="1">
            <a:schemeClr val="lt1"/>
          </a:fillRef>
          <a:effectRef idx="0">
            <a:schemeClr val="dk1"/>
          </a:effectRef>
          <a:fontRef idx="minor">
            <a:schemeClr val="dk1"/>
          </a:fontRef>
        </p:style>
        <p:txBody>
          <a:bodyPr wrap="none" rtlCol="0" anchor="ctr">
            <a:spAutoFit/>
          </a:bodyPr>
          <a:lstStyle/>
          <a:p>
            <a:r>
              <a:rPr lang="ar-EG" sz="2800" b="1" dirty="0">
                <a:solidFill>
                  <a:srgbClr val="00B0F0"/>
                </a:solidFill>
                <a:latin typeface="Alexandria" pitchFamily="2" charset="-78"/>
                <a:cs typeface="Alexandria" pitchFamily="2" charset="-78"/>
              </a:rPr>
              <a:t>الكتابة العلمية والنشر العلمي</a:t>
            </a:r>
            <a:endParaRPr lang="en-US" sz="2800" b="1" dirty="0">
              <a:solidFill>
                <a:srgbClr val="00B0F0"/>
              </a:solidFill>
              <a:latin typeface="Alexandria" pitchFamily="2" charset="-78"/>
              <a:cs typeface="Alexandria" pitchFamily="2" charset="-78"/>
            </a:endParaRPr>
          </a:p>
        </p:txBody>
      </p:sp>
      <p:sp>
        <p:nvSpPr>
          <p:cNvPr id="34" name="Rectangle: Rounded Corners 33"/>
          <p:cNvSpPr/>
          <p:nvPr/>
        </p:nvSpPr>
        <p:spPr>
          <a:xfrm>
            <a:off x="8874564" y="5473140"/>
            <a:ext cx="3516608" cy="76944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pitchFamily="2" charset="-78"/>
                <a:cs typeface="Alexandria" pitchFamily="2" charset="-78"/>
              </a:rPr>
              <a:t>المحاضرة الأولى</a:t>
            </a:r>
            <a:endParaRPr lang="en-US" sz="2400" b="1" dirty="0">
              <a:solidFill>
                <a:schemeClr val="bg1"/>
              </a:solidFill>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6840" y="82019"/>
            <a:ext cx="2954655" cy="1379622"/>
          </a:xfrm>
          <a:prstGeom prst="rect">
            <a:avLst/>
          </a:prstGeom>
        </p:spPr>
      </p:pic>
      <p:sp>
        <p:nvSpPr>
          <p:cNvPr id="2" name="Oval 1">
            <a:extLst>
              <a:ext uri="{FF2B5EF4-FFF2-40B4-BE49-F238E27FC236}">
                <a16:creationId xmlns:a16="http://schemas.microsoft.com/office/drawing/2014/main" id="{C2EBB5C5-1CE5-3472-6862-DF1980C4B1DD}"/>
              </a:ext>
            </a:extLst>
          </p:cNvPr>
          <p:cNvSpPr/>
          <p:nvPr/>
        </p:nvSpPr>
        <p:spPr>
          <a:xfrm>
            <a:off x="-171449" y="-152399"/>
            <a:ext cx="6515100" cy="70104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Oval 2">
            <a:extLst>
              <a:ext uri="{FF2B5EF4-FFF2-40B4-BE49-F238E27FC236}">
                <a16:creationId xmlns:a16="http://schemas.microsoft.com/office/drawing/2014/main" id="{A238284D-D820-AB88-9BC1-D1F15432EA7F}"/>
              </a:ext>
            </a:extLst>
          </p:cNvPr>
          <p:cNvSpPr/>
          <p:nvPr/>
        </p:nvSpPr>
        <p:spPr>
          <a:xfrm>
            <a:off x="1" y="82019"/>
            <a:ext cx="6096000" cy="6775982"/>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6F7CFEB-4089-6A08-4946-6CDD437AD8AD}"/>
              </a:ext>
            </a:extLst>
          </p:cNvPr>
          <p:cNvSpPr txBox="1"/>
          <p:nvPr/>
        </p:nvSpPr>
        <p:spPr>
          <a:xfrm>
            <a:off x="7355641" y="4106976"/>
            <a:ext cx="3901971" cy="892552"/>
          </a:xfrm>
          <a:prstGeom prst="rect">
            <a:avLst/>
          </a:prstGeom>
        </p:spPr>
        <p:style>
          <a:lnRef idx="2">
            <a:schemeClr val="dk1"/>
          </a:lnRef>
          <a:fillRef idx="1">
            <a:schemeClr val="lt1"/>
          </a:fillRef>
          <a:effectRef idx="0">
            <a:schemeClr val="dk1"/>
          </a:effectRef>
          <a:fontRef idx="minor">
            <a:schemeClr val="dk1"/>
          </a:fontRef>
        </p:style>
        <p:txBody>
          <a:bodyPr wrap="square" rtlCol="1" anchor="ctr">
            <a:spAutoFit/>
          </a:bodyPr>
          <a:lstStyle/>
          <a:p>
            <a:pPr algn="ctr" rtl="1"/>
            <a:r>
              <a:rPr lang="ar-EG" sz="2000" b="1" dirty="0">
                <a:solidFill>
                  <a:srgbClr val="00B0F0"/>
                </a:solidFill>
                <a:latin typeface="Alexandria" pitchFamily="2" charset="-78"/>
                <a:cs typeface="Alexandria" pitchFamily="2" charset="-78"/>
              </a:rPr>
              <a:t>إعداد/</a:t>
            </a:r>
          </a:p>
          <a:p>
            <a:pPr algn="ctr" rtl="1"/>
            <a:r>
              <a:rPr lang="ar-EG" sz="1000" b="1" dirty="0">
                <a:solidFill>
                  <a:srgbClr val="00B0F0"/>
                </a:solidFill>
                <a:latin typeface="Alexandria" pitchFamily="2" charset="-78"/>
                <a:cs typeface="Alexandria" pitchFamily="2" charset="-78"/>
              </a:rPr>
              <a:t> </a:t>
            </a:r>
            <a:endParaRPr lang="ar-EG" sz="2000" b="1" dirty="0">
              <a:solidFill>
                <a:srgbClr val="00B0F0"/>
              </a:solidFill>
              <a:latin typeface="Alexandria" pitchFamily="2" charset="-78"/>
              <a:cs typeface="Alexandria" pitchFamily="2" charset="-78"/>
            </a:endParaRPr>
          </a:p>
          <a:p>
            <a:pPr algn="ctr" rtl="1"/>
            <a:r>
              <a:rPr lang="ar-EG" sz="2000" b="1" dirty="0">
                <a:latin typeface="Alexandria" pitchFamily="2" charset="-78"/>
                <a:cs typeface="Alexandria" pitchFamily="2" charset="-78"/>
              </a:rPr>
              <a:t>د. فاطمة الزهراء مصطفي</a:t>
            </a:r>
          </a:p>
        </p:txBody>
      </p:sp>
    </p:spTree>
    <p:extLst>
      <p:ext uri="{BB962C8B-B14F-4D97-AF65-F5344CB8AC3E}">
        <p14:creationId xmlns:p14="http://schemas.microsoft.com/office/powerpoint/2010/main" val="2300055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103860" y="135311"/>
            <a:ext cx="8659664" cy="5300798"/>
          </a:xfrm>
        </p:spPr>
      </p:pic>
      <p:sp>
        <p:nvSpPr>
          <p:cNvPr id="9" name="TextBox 8"/>
          <p:cNvSpPr txBox="1"/>
          <p:nvPr/>
        </p:nvSpPr>
        <p:spPr>
          <a:xfrm>
            <a:off x="6440447" y="2785710"/>
            <a:ext cx="5554726" cy="584775"/>
          </a:xfrm>
          <a:prstGeom prst="rect">
            <a:avLst/>
          </a:prstGeom>
          <a:noFill/>
        </p:spPr>
        <p:txBody>
          <a:bodyPr wrap="none" rtlCol="0">
            <a:spAutoFit/>
          </a:bodyPr>
          <a:lstStyle/>
          <a:p>
            <a:pPr algn="r" rtl="1"/>
            <a:r>
              <a:rPr lang="ar-EG" sz="3200" b="1" dirty="0">
                <a:solidFill>
                  <a:srgbClr val="00B0F0"/>
                </a:solidFill>
                <a:latin typeface="Alexandria" pitchFamily="2" charset="-78"/>
                <a:cs typeface="Alexandria" pitchFamily="2" charset="-78"/>
              </a:rPr>
              <a:t>الكتابة العلمية والنشر العلمي</a:t>
            </a:r>
            <a:endParaRPr lang="en-US" sz="3200" b="1" dirty="0">
              <a:solidFill>
                <a:srgbClr val="00B0F0"/>
              </a:solidFill>
              <a:latin typeface="Alexandria" pitchFamily="2" charset="-78"/>
              <a:cs typeface="Alexandria" pitchFamily="2" charset="-78"/>
            </a:endParaRPr>
          </a:p>
        </p:txBody>
      </p:sp>
      <p:sp>
        <p:nvSpPr>
          <p:cNvPr id="10" name="Rectangle: Rounded Corners 9"/>
          <p:cNvSpPr/>
          <p:nvPr/>
        </p:nvSpPr>
        <p:spPr>
          <a:xfrm>
            <a:off x="4628271" y="4852752"/>
            <a:ext cx="609943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b="1" dirty="0">
                <a:solidFill>
                  <a:srgbClr val="000000"/>
                </a:solidFill>
                <a:latin typeface="Alexandria" pitchFamily="2" charset="-78"/>
                <a:cs typeface="Alexandria" pitchFamily="2" charset="-78"/>
              </a:rPr>
              <a:t>المحاضرة الأولى: الإعداد للكتابة العلمية وأهم خصائصها</a:t>
            </a:r>
            <a:endParaRPr lang="en-US" b="1" dirty="0">
              <a:solidFill>
                <a:srgbClr val="000000"/>
              </a:solidFill>
              <a:latin typeface="Alexandria" pitchFamily="2" charset="-78"/>
              <a:cs typeface="Alexandria" pitchFamily="2" charset="-78"/>
            </a:endParaRPr>
          </a:p>
        </p:txBody>
      </p:sp>
      <p:sp>
        <p:nvSpPr>
          <p:cNvPr id="12" name="TextBox 11"/>
          <p:cNvSpPr txBox="1"/>
          <p:nvPr/>
        </p:nvSpPr>
        <p:spPr>
          <a:xfrm>
            <a:off x="440135" y="62256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Fatma </a:t>
            </a:r>
            <a:r>
              <a:rPr lang="en-US" sz="2800" b="1" dirty="0" err="1">
                <a:solidFill>
                  <a:srgbClr val="00B0F0"/>
                </a:solidFill>
                <a:latin typeface="Times New Roman" panose="02020603050405020304" pitchFamily="18" charset="0"/>
                <a:cs typeface="Times New Roman" panose="02020603050405020304" pitchFamily="18" charset="0"/>
              </a:rPr>
              <a:t>ElZahraa</a:t>
            </a:r>
            <a:r>
              <a:rPr lang="en-US" sz="2800" b="1" dirty="0">
                <a:solidFill>
                  <a:srgbClr val="00B0F0"/>
                </a:solidFill>
                <a:latin typeface="Times New Roman" panose="02020603050405020304" pitchFamily="18" charset="0"/>
                <a:cs typeface="Times New Roman" panose="02020603050405020304" pitchFamily="18" charset="0"/>
              </a:rPr>
              <a:t> Mostafa</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A19F8F4E-2C57-6161-53B9-09E1C70DA765}"/>
              </a:ext>
            </a:extLst>
          </p:cNvPr>
          <p:cNvSpPr txBox="1"/>
          <p:nvPr/>
        </p:nvSpPr>
        <p:spPr>
          <a:xfrm>
            <a:off x="7585851" y="3791615"/>
            <a:ext cx="2875071"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ar-EG" sz="2400" b="1" dirty="0">
                <a:latin typeface="Alexandria" pitchFamily="2" charset="-78"/>
                <a:cs typeface="Alexandria" pitchFamily="2" charset="-78"/>
              </a:rPr>
              <a:t>مهارات بحثية (3)</a:t>
            </a:r>
            <a:endParaRPr lang="en-US" sz="2400" b="1" dirty="0">
              <a:latin typeface="Alexandria" pitchFamily="2" charset="-78"/>
              <a:cs typeface="Alexandria" pitchFamily="2" charset="-78"/>
            </a:endParaRPr>
          </a:p>
          <a:p>
            <a:pPr algn="ctr"/>
            <a:r>
              <a:rPr lang="en-US" sz="2400" b="1" dirty="0">
                <a:solidFill>
                  <a:srgbClr val="00B0F0"/>
                </a:solidFill>
                <a:latin typeface="Alexandria" pitchFamily="2" charset="-78"/>
                <a:cs typeface="Alexandria" pitchFamily="2" charset="-78"/>
              </a:rPr>
              <a:t>Rsc777-3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77FCE8-BA66-11AB-E75A-092CC540EB41}"/>
              </a:ext>
            </a:extLst>
          </p:cNvPr>
          <p:cNvSpPr txBox="1"/>
          <p:nvPr/>
        </p:nvSpPr>
        <p:spPr>
          <a:xfrm>
            <a:off x="5915569" y="802009"/>
            <a:ext cx="6096000" cy="540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lnSpc>
                <a:spcPct val="150000"/>
              </a:lnSpc>
            </a:pPr>
            <a:r>
              <a:rPr lang="ar-EG" sz="1800" b="0" i="0" u="sng" strike="noStrike" baseline="0" dirty="0">
                <a:solidFill>
                  <a:srgbClr val="00B0F0"/>
                </a:solidFill>
                <a:latin typeface="Alexandria" pitchFamily="2" charset="-78"/>
                <a:cs typeface="Alexandria" pitchFamily="2" charset="-78"/>
              </a:rPr>
              <a:t>أبرز صفات الباحث العلمية والأخلاقية والعقلية والمعرفية:</a:t>
            </a:r>
            <a:endParaRPr lang="ar-EG" u="sng" dirty="0">
              <a:solidFill>
                <a:srgbClr val="00B0F0"/>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30328F5C-361B-D803-9744-323C44EBC280}"/>
              </a:ext>
            </a:extLst>
          </p:cNvPr>
          <p:cNvSpPr txBox="1"/>
          <p:nvPr/>
        </p:nvSpPr>
        <p:spPr>
          <a:xfrm>
            <a:off x="609600" y="1295903"/>
            <a:ext cx="11103527" cy="5550879"/>
          </a:xfrm>
          <a:prstGeom prst="rect">
            <a:avLst/>
          </a:prstGeom>
          <a:noFill/>
        </p:spPr>
        <p:txBody>
          <a:bodyPr wrap="square">
            <a:spAutoFit/>
          </a:bodyPr>
          <a:lstStyle/>
          <a:p>
            <a:pPr algn="just" rtl="1">
              <a:lnSpc>
                <a:spcPct val="200000"/>
              </a:lnSpc>
            </a:pPr>
            <a:r>
              <a:rPr lang="ar-EG" b="0" i="0" u="none" strike="noStrike" baseline="0" dirty="0">
                <a:latin typeface="Alexandria" pitchFamily="2" charset="-78"/>
                <a:cs typeface="Alexandria" pitchFamily="2" charset="-78"/>
              </a:rPr>
              <a:t>1- الباحث يبحث عن الأسباب الحقيقية للأحداث والظواهر باعتبار أن لكل حدث سبب</a:t>
            </a:r>
            <a:r>
              <a:rPr lang="ar-EG" dirty="0">
                <a:latin typeface="Alexandria" pitchFamily="2" charset="-78"/>
                <a:cs typeface="Alexandria" pitchFamily="2" charset="-78"/>
              </a:rPr>
              <a:t>.</a:t>
            </a:r>
            <a:endParaRPr lang="ar-EG" b="0" i="0" u="none" strike="noStrike" baseline="0" dirty="0">
              <a:latin typeface="Alexandria" pitchFamily="2" charset="-78"/>
              <a:cs typeface="Alexandria" pitchFamily="2" charset="-78"/>
            </a:endParaRPr>
          </a:p>
          <a:p>
            <a:pPr algn="just" rtl="1">
              <a:lnSpc>
                <a:spcPct val="200000"/>
              </a:lnSpc>
            </a:pPr>
            <a:r>
              <a:rPr lang="ar-EG" b="0" i="0" u="none" strike="noStrike" baseline="0" dirty="0">
                <a:latin typeface="Alexandria" pitchFamily="2" charset="-78"/>
                <a:cs typeface="Alexandria" pitchFamily="2" charset="-78"/>
              </a:rPr>
              <a:t>2- يجب أن يتعمق الباحث في لب المشكل ولا يكتفي بالظواهر والمبررات السطحية.</a:t>
            </a:r>
          </a:p>
          <a:p>
            <a:pPr algn="just" rtl="1">
              <a:lnSpc>
                <a:spcPct val="200000"/>
              </a:lnSpc>
            </a:pPr>
            <a:r>
              <a:rPr lang="ar-EG" b="0" i="0" u="none" strike="noStrike" baseline="0" dirty="0">
                <a:latin typeface="Alexandria" pitchFamily="2" charset="-78"/>
                <a:cs typeface="Alexandria" pitchFamily="2" charset="-78"/>
              </a:rPr>
              <a:t>3- على الباحث الالتزام بالدقة والتوسع في جمع الأدلة.</a:t>
            </a:r>
          </a:p>
          <a:p>
            <a:pPr algn="just" rtl="1">
              <a:lnSpc>
                <a:spcPct val="200000"/>
              </a:lnSpc>
            </a:pPr>
            <a:r>
              <a:rPr lang="ar-EG" b="0" i="0" u="none" strike="noStrike" baseline="0" dirty="0">
                <a:latin typeface="Alexandria" pitchFamily="2" charset="-78"/>
                <a:cs typeface="Alexandria" pitchFamily="2" charset="-78"/>
              </a:rPr>
              <a:t>4- على الباحث أن يعتمد على المصادر الموثقة الأصلية.</a:t>
            </a:r>
          </a:p>
          <a:p>
            <a:pPr algn="just" rtl="1">
              <a:lnSpc>
                <a:spcPct val="200000"/>
              </a:lnSpc>
            </a:pPr>
            <a:r>
              <a:rPr lang="ar-EG" b="0" i="0" u="none" strike="noStrike" baseline="0" dirty="0">
                <a:latin typeface="Alexandria" pitchFamily="2" charset="-78"/>
                <a:cs typeface="Alexandria" pitchFamily="2" charset="-78"/>
              </a:rPr>
              <a:t>5- على الباحث ألا يتسرع في إصدار الأحكام دون توفر الأدلة الصحيحة الكافية الموثقة.</a:t>
            </a:r>
          </a:p>
          <a:p>
            <a:pPr algn="just" rtl="1">
              <a:lnSpc>
                <a:spcPct val="200000"/>
              </a:lnSpc>
            </a:pPr>
            <a:r>
              <a:rPr lang="ar-EG" b="0" i="0" u="none" strike="noStrike" baseline="0" dirty="0">
                <a:latin typeface="Alexandria" pitchFamily="2" charset="-78"/>
                <a:cs typeface="Alexandria" pitchFamily="2" charset="-78"/>
              </a:rPr>
              <a:t>6- على الباحث أن يكون متحررا من الجمود والتحيز والانتماء لأية جهة كانت.</a:t>
            </a:r>
          </a:p>
          <a:p>
            <a:pPr algn="just" rtl="1">
              <a:lnSpc>
                <a:spcPct val="200000"/>
              </a:lnSpc>
            </a:pPr>
            <a:r>
              <a:rPr lang="ar-EG" b="0" i="0" u="none" strike="noStrike" baseline="0" dirty="0">
                <a:latin typeface="Alexandria" pitchFamily="2" charset="-78"/>
                <a:cs typeface="Alexandria" pitchFamily="2" charset="-78"/>
              </a:rPr>
              <a:t>7- على الباحث أن يكون له القدرة على الإصغاء للآخرين دون تمييز.</a:t>
            </a:r>
          </a:p>
          <a:p>
            <a:pPr algn="just" rtl="1">
              <a:lnSpc>
                <a:spcPct val="200000"/>
              </a:lnSpc>
            </a:pPr>
            <a:r>
              <a:rPr lang="ar-EG" b="0" i="0" u="none" strike="noStrike" baseline="0" dirty="0">
                <a:latin typeface="Alexandria" pitchFamily="2" charset="-78"/>
                <a:cs typeface="Alexandria" pitchFamily="2" charset="-78"/>
              </a:rPr>
              <a:t>8- على الباحث أن يتقبل النقد، ولو تعارضت آراؤه مع آراء الآخرين.</a:t>
            </a:r>
          </a:p>
          <a:p>
            <a:pPr algn="just" rtl="1">
              <a:lnSpc>
                <a:spcPct val="200000"/>
              </a:lnSpc>
            </a:pPr>
            <a:r>
              <a:rPr lang="ar-EG" b="0" i="0" u="none" strike="noStrike" baseline="0" dirty="0">
                <a:latin typeface="Alexandria" pitchFamily="2" charset="-78"/>
                <a:cs typeface="Alexandria" pitchFamily="2" charset="-78"/>
              </a:rPr>
              <a:t>9- على الباحث أن يكون مستعدا لتغيير رأيه إذا ثبت له أنه مخطئ.</a:t>
            </a:r>
          </a:p>
          <a:p>
            <a:pPr algn="just" rtl="1">
              <a:lnSpc>
                <a:spcPct val="200000"/>
              </a:lnSpc>
            </a:pPr>
            <a:r>
              <a:rPr lang="ar-EG" b="0" i="0" u="none" strike="noStrike" baseline="0" dirty="0">
                <a:latin typeface="Alexandria" pitchFamily="2" charset="-78"/>
                <a:cs typeface="Alexandria" pitchFamily="2" charset="-78"/>
              </a:rPr>
              <a:t>10- على الباحث أن يكون متصفا فعلا بالموضوعية العلمية وأخلاق العلماء.</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24151467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BB32550-6274-4143-447A-7212B6D72C74}"/>
              </a:ext>
            </a:extLst>
          </p:cNvPr>
          <p:cNvSpPr txBox="1"/>
          <p:nvPr/>
        </p:nvSpPr>
        <p:spPr>
          <a:xfrm>
            <a:off x="7116572" y="805849"/>
            <a:ext cx="5075428" cy="400110"/>
          </a:xfrm>
          <a:prstGeom prst="rect">
            <a:avLst/>
          </a:prstGeom>
          <a:noFill/>
        </p:spPr>
        <p:txBody>
          <a:bodyPr wrap="none" rtlCol="1">
            <a:spAutoFit/>
          </a:bodyPr>
          <a:lstStyle/>
          <a:p>
            <a:pPr algn="r" rtl="1"/>
            <a:r>
              <a:rPr lang="ar-EG" sz="2000" i="0" u="sng" dirty="0">
                <a:solidFill>
                  <a:srgbClr val="00B0F0"/>
                </a:solidFill>
                <a:effectLst/>
                <a:latin typeface="Alexandria" pitchFamily="2" charset="-78"/>
                <a:cs typeface="Alexandria" pitchFamily="2" charset="-78"/>
              </a:rPr>
              <a:t> تعريف الكتابة العلمية (الكتابة الأكاديمية ):</a:t>
            </a:r>
          </a:p>
        </p:txBody>
      </p:sp>
      <p:sp>
        <p:nvSpPr>
          <p:cNvPr id="8" name="TextBox 7">
            <a:extLst>
              <a:ext uri="{FF2B5EF4-FFF2-40B4-BE49-F238E27FC236}">
                <a16:creationId xmlns:a16="http://schemas.microsoft.com/office/drawing/2014/main" id="{176C5FD4-0F36-3C33-CFB1-90C026C84774}"/>
              </a:ext>
            </a:extLst>
          </p:cNvPr>
          <p:cNvSpPr txBox="1"/>
          <p:nvPr/>
        </p:nvSpPr>
        <p:spPr>
          <a:xfrm>
            <a:off x="630682" y="1471491"/>
            <a:ext cx="11352554" cy="4442883"/>
          </a:xfrm>
          <a:prstGeom prst="rect">
            <a:avLst/>
          </a:prstGeom>
          <a:noFill/>
        </p:spPr>
        <p:txBody>
          <a:bodyPr wrap="square" rtlCol="1">
            <a:spAutoFit/>
          </a:bodyPr>
          <a:lstStyle/>
          <a:p>
            <a:pPr marL="342900" indent="-342900" algn="just" rtl="1">
              <a:lnSpc>
                <a:spcPct val="200000"/>
              </a:lnSpc>
              <a:buAutoNum type="arabicParenR"/>
            </a:pPr>
            <a:r>
              <a:rPr lang="ar-EG" b="0" i="0" dirty="0">
                <a:effectLst/>
                <a:latin typeface="Alexandria" pitchFamily="2" charset="-78"/>
                <a:cs typeface="Alexandria" pitchFamily="2" charset="-78"/>
              </a:rPr>
              <a:t>هي أحد أهم أنواع الكتابة التي تهتم بالمواضيع العلمية، والتي يعتمد فيها الطالب أو الكاتب أو الباحث العلمي على شروط وقواعد الكتابة الاكاديمية الصحيحة</a:t>
            </a:r>
          </a:p>
          <a:p>
            <a:pPr algn="just" rtl="1">
              <a:lnSpc>
                <a:spcPct val="200000"/>
              </a:lnSpc>
            </a:pPr>
            <a:r>
              <a:rPr lang="ar-EG" dirty="0">
                <a:latin typeface="Alexandria" pitchFamily="2" charset="-78"/>
                <a:cs typeface="Alexandria" pitchFamily="2" charset="-78"/>
              </a:rPr>
              <a:t>أيضا يمكننا </a:t>
            </a:r>
            <a:r>
              <a:rPr lang="ar-EG" u="sng" dirty="0">
                <a:latin typeface="Alexandria" pitchFamily="2" charset="-78"/>
                <a:cs typeface="Alexandria" pitchFamily="2" charset="-78"/>
              </a:rPr>
              <a:t>تعريف الكتابة الأكاديمية </a:t>
            </a:r>
            <a:r>
              <a:rPr lang="ar-EG" b="0" i="0" dirty="0">
                <a:effectLst/>
                <a:latin typeface="Alexandria" pitchFamily="2" charset="-78"/>
                <a:cs typeface="Alexandria" pitchFamily="2" charset="-78"/>
              </a:rPr>
              <a:t>بأنها الاسلوب والنسق اللغوي الخاص، والذي يمتلك تراكيب وألفاظ وأدوات خاصة ببناء خاص، والتي لها صياغة وخصائص ودلالات محددة وقوالب محددة تساهم في الوصول الى نتائج منطقية سليمة</a:t>
            </a:r>
          </a:p>
          <a:p>
            <a:pPr algn="just" rtl="1">
              <a:lnSpc>
                <a:spcPct val="200000"/>
              </a:lnSpc>
            </a:pPr>
            <a:r>
              <a:rPr lang="ar-EG" dirty="0">
                <a:latin typeface="Alexandria" pitchFamily="2" charset="-78"/>
                <a:cs typeface="Alexandria" pitchFamily="2" charset="-78"/>
              </a:rPr>
              <a:t>2)  ا</a:t>
            </a:r>
            <a:r>
              <a:rPr lang="ar-EG" b="0" i="0" dirty="0">
                <a:effectLst/>
                <a:latin typeface="Alexandria" pitchFamily="2" charset="-78"/>
                <a:cs typeface="Alexandria" pitchFamily="2" charset="-78"/>
              </a:rPr>
              <a:t>لكتابة الأكاديمية تستخدم في كتابة مختلف الرسائل والأبحاث العلمية، وكتابة الأوراق والتقارير والملخصات والاطروحات والمقالات العلمية، وغيرها من الدراسات العلمية المتنوعة.</a:t>
            </a:r>
            <a:endParaRPr lang="ar-EG"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2203201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BB32550-6274-4143-447A-7212B6D72C74}"/>
              </a:ext>
            </a:extLst>
          </p:cNvPr>
          <p:cNvSpPr txBox="1"/>
          <p:nvPr/>
        </p:nvSpPr>
        <p:spPr>
          <a:xfrm>
            <a:off x="9099983" y="805849"/>
            <a:ext cx="2821606" cy="400110"/>
          </a:xfrm>
          <a:prstGeom prst="rect">
            <a:avLst/>
          </a:prstGeom>
          <a:noFill/>
        </p:spPr>
        <p:txBody>
          <a:bodyPr wrap="none" rtlCol="1">
            <a:spAutoFit/>
          </a:bodyPr>
          <a:lstStyle/>
          <a:p>
            <a:pPr algn="r" rtl="1"/>
            <a:r>
              <a:rPr lang="ar-EG" sz="2000" i="0" u="sng" dirty="0">
                <a:solidFill>
                  <a:srgbClr val="00B0F0"/>
                </a:solidFill>
                <a:effectLst/>
                <a:latin typeface="Alexandria" pitchFamily="2" charset="-78"/>
                <a:cs typeface="Alexandria" pitchFamily="2" charset="-78"/>
              </a:rPr>
              <a:t>موقع الكتابة من اللغة:</a:t>
            </a:r>
          </a:p>
        </p:txBody>
      </p:sp>
      <p:sp>
        <p:nvSpPr>
          <p:cNvPr id="3" name="Speech Bubble: Oval 2">
            <a:extLst>
              <a:ext uri="{FF2B5EF4-FFF2-40B4-BE49-F238E27FC236}">
                <a16:creationId xmlns:a16="http://schemas.microsoft.com/office/drawing/2014/main" id="{3D83786B-14E9-8336-43BB-8DDFD8B7DB32}"/>
              </a:ext>
            </a:extLst>
          </p:cNvPr>
          <p:cNvSpPr/>
          <p:nvPr/>
        </p:nvSpPr>
        <p:spPr>
          <a:xfrm>
            <a:off x="5809956" y="1749700"/>
            <a:ext cx="5824024" cy="1679300"/>
          </a:xfrm>
          <a:prstGeom prst="wedgeEllipseCallout">
            <a:avLst>
              <a:gd name="adj1" fmla="val -34452"/>
              <a:gd name="adj2" fmla="val 70378"/>
            </a:avLst>
          </a:prstGeom>
        </p:spPr>
        <p:style>
          <a:lnRef idx="2">
            <a:schemeClr val="accent1"/>
          </a:lnRef>
          <a:fillRef idx="1">
            <a:schemeClr val="lt1"/>
          </a:fillRef>
          <a:effectRef idx="0">
            <a:schemeClr val="accent1"/>
          </a:effectRef>
          <a:fontRef idx="minor">
            <a:schemeClr val="dk1"/>
          </a:fontRef>
        </p:style>
        <p:txBody>
          <a:bodyPr rtlCol="1" anchor="ctr"/>
          <a:lstStyle/>
          <a:p>
            <a:pPr algn="ctr" rtl="1">
              <a:lnSpc>
                <a:spcPct val="200000"/>
              </a:lnSpc>
            </a:pPr>
            <a:r>
              <a:rPr lang="ar-EG" sz="2000" dirty="0">
                <a:latin typeface="Alexandria" pitchFamily="2" charset="-78"/>
                <a:cs typeface="Alexandria" pitchFamily="2" charset="-78"/>
              </a:rPr>
              <a:t>هل الكتابة لغة أم تسجيل للغة؟؟</a:t>
            </a:r>
          </a:p>
        </p:txBody>
      </p:sp>
      <p:sp>
        <p:nvSpPr>
          <p:cNvPr id="8" name="Speech Bubble: Oval 7">
            <a:extLst>
              <a:ext uri="{FF2B5EF4-FFF2-40B4-BE49-F238E27FC236}">
                <a16:creationId xmlns:a16="http://schemas.microsoft.com/office/drawing/2014/main" id="{C6AB0782-3127-ACD1-1A5A-EA98C6C9DCCF}"/>
              </a:ext>
            </a:extLst>
          </p:cNvPr>
          <p:cNvSpPr/>
          <p:nvPr/>
        </p:nvSpPr>
        <p:spPr>
          <a:xfrm>
            <a:off x="271976" y="3101710"/>
            <a:ext cx="5824024" cy="2690417"/>
          </a:xfrm>
          <a:prstGeom prst="wedgeEllipseCallout">
            <a:avLst>
              <a:gd name="adj1" fmla="val 37060"/>
              <a:gd name="adj2" fmla="val 58227"/>
            </a:avLst>
          </a:prstGeom>
        </p:spPr>
        <p:style>
          <a:lnRef idx="2">
            <a:schemeClr val="accent1"/>
          </a:lnRef>
          <a:fillRef idx="1">
            <a:schemeClr val="lt1"/>
          </a:fillRef>
          <a:effectRef idx="0">
            <a:schemeClr val="accent1"/>
          </a:effectRef>
          <a:fontRef idx="minor">
            <a:schemeClr val="dk1"/>
          </a:fontRef>
        </p:style>
        <p:txBody>
          <a:bodyPr rtlCol="1" anchor="ctr"/>
          <a:lstStyle/>
          <a:p>
            <a:pPr algn="ctr" rtl="1">
              <a:lnSpc>
                <a:spcPct val="200000"/>
              </a:lnSpc>
            </a:pPr>
            <a:r>
              <a:rPr lang="ar-EG" dirty="0">
                <a:latin typeface="Alexandria" pitchFamily="2" charset="-78"/>
                <a:cs typeface="Alexandria" pitchFamily="2" charset="-78"/>
              </a:rPr>
              <a:t>وإذا كانت تسجيل للغة فهل هي مجرد تسجيل للرموز الصوتية أم تنقل الانفعالات الحسية ؟؟؟</a:t>
            </a:r>
          </a:p>
          <a:p>
            <a:pPr algn="ctr" rtl="1">
              <a:lnSpc>
                <a:spcPct val="200000"/>
              </a:lnSpc>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40563960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BB32550-6274-4143-447A-7212B6D72C74}"/>
              </a:ext>
            </a:extLst>
          </p:cNvPr>
          <p:cNvSpPr txBox="1"/>
          <p:nvPr/>
        </p:nvSpPr>
        <p:spPr>
          <a:xfrm>
            <a:off x="9099983" y="805849"/>
            <a:ext cx="2821606" cy="400110"/>
          </a:xfrm>
          <a:prstGeom prst="rect">
            <a:avLst/>
          </a:prstGeom>
          <a:noFill/>
        </p:spPr>
        <p:txBody>
          <a:bodyPr wrap="none" rtlCol="1">
            <a:spAutoFit/>
          </a:bodyPr>
          <a:lstStyle/>
          <a:p>
            <a:pPr algn="r" rtl="1"/>
            <a:r>
              <a:rPr lang="ar-EG" sz="2000" i="0" u="sng" dirty="0">
                <a:solidFill>
                  <a:srgbClr val="00B0F0"/>
                </a:solidFill>
                <a:effectLst/>
                <a:latin typeface="Alexandria" pitchFamily="2" charset="-78"/>
                <a:cs typeface="Alexandria" pitchFamily="2" charset="-78"/>
              </a:rPr>
              <a:t>موقع الكتابة من اللغة:</a:t>
            </a:r>
          </a:p>
        </p:txBody>
      </p:sp>
      <p:sp>
        <p:nvSpPr>
          <p:cNvPr id="2" name="TextBox 1">
            <a:extLst>
              <a:ext uri="{FF2B5EF4-FFF2-40B4-BE49-F238E27FC236}">
                <a16:creationId xmlns:a16="http://schemas.microsoft.com/office/drawing/2014/main" id="{53BB2DFB-2F29-6667-743C-E489298908B8}"/>
              </a:ext>
            </a:extLst>
          </p:cNvPr>
          <p:cNvSpPr txBox="1"/>
          <p:nvPr/>
        </p:nvSpPr>
        <p:spPr>
          <a:xfrm>
            <a:off x="717452" y="1561514"/>
            <a:ext cx="11204137" cy="4996881"/>
          </a:xfrm>
          <a:prstGeom prst="rect">
            <a:avLst/>
          </a:prstGeom>
          <a:noFill/>
        </p:spPr>
        <p:txBody>
          <a:bodyPr wrap="square" rtlCol="1">
            <a:spAutoFit/>
          </a:bodyPr>
          <a:lstStyle/>
          <a:p>
            <a:pPr marL="342900" indent="-342900" algn="just" rtl="1">
              <a:lnSpc>
                <a:spcPct val="200000"/>
              </a:lnSpc>
              <a:buFont typeface="+mj-lt"/>
              <a:buAutoNum type="arabicPeriod"/>
            </a:pPr>
            <a:r>
              <a:rPr lang="ar-EG" dirty="0">
                <a:latin typeface="Alexandria" pitchFamily="2" charset="-78"/>
                <a:cs typeface="Alexandria" pitchFamily="2" charset="-78"/>
              </a:rPr>
              <a:t> بدأت اللغة وسيلة للتواصل بين البشر منطوقة وكانت عبارة عن الأصوات التي يعبر بها كل قوم عن أغراضهم ويتواصلون فيما بينهم </a:t>
            </a:r>
          </a:p>
          <a:p>
            <a:pPr marL="342900" indent="-342900" algn="just" rtl="1">
              <a:lnSpc>
                <a:spcPct val="200000"/>
              </a:lnSpc>
              <a:buFont typeface="+mj-lt"/>
              <a:buAutoNum type="arabicPeriod"/>
            </a:pPr>
            <a:r>
              <a:rPr lang="ar-EG" dirty="0">
                <a:latin typeface="Alexandria" pitchFamily="2" charset="-78"/>
                <a:cs typeface="Alexandria" pitchFamily="2" charset="-78"/>
              </a:rPr>
              <a:t> اهتدى الانسان إلى فكرة تسجيل الكلام ( اللغة المنطوقة ) من خلال الكتابة وذلك عبر وضع مجموعة من الرموز الكتابية لتعبير عن أصوات اللغة</a:t>
            </a:r>
          </a:p>
          <a:p>
            <a:pPr marL="342900" indent="-342900" algn="just" rtl="1">
              <a:lnSpc>
                <a:spcPct val="200000"/>
              </a:lnSpc>
              <a:buFont typeface="+mj-lt"/>
              <a:buAutoNum type="arabicPeriod"/>
            </a:pPr>
            <a:r>
              <a:rPr lang="ar-EG" dirty="0">
                <a:latin typeface="Alexandria" pitchFamily="2" charset="-78"/>
                <a:cs typeface="Alexandria" pitchFamily="2" charset="-78"/>
              </a:rPr>
              <a:t> في مرحلة لاحقة لم يكتف البشر بتسجيل أصوات اللغة، بل حرصوا على إضافة مجموعة من الرموز للتعبير عن الانفعالات الحسية (!-؟ ) </a:t>
            </a:r>
          </a:p>
          <a:p>
            <a:pPr marL="342900" indent="-342900" algn="just" rtl="1">
              <a:lnSpc>
                <a:spcPct val="200000"/>
              </a:lnSpc>
              <a:buFont typeface="+mj-lt"/>
              <a:buAutoNum type="arabicPeriod"/>
            </a:pPr>
            <a:r>
              <a:rPr lang="ar-EG" dirty="0">
                <a:latin typeface="Alexandria" pitchFamily="2" charset="-78"/>
                <a:cs typeface="Alexandria" pitchFamily="2" charset="-78"/>
              </a:rPr>
              <a:t>بل بينوا مواضع تقسيم الكلام وانتهاء الفقرات من خلال علامات الترقيم ("-:-,-،)</a:t>
            </a:r>
          </a:p>
          <a:p>
            <a:pPr marL="342900" indent="-342900" algn="just" rtl="1">
              <a:lnSpc>
                <a:spcPct val="200000"/>
              </a:lnSpc>
              <a:buFont typeface="+mj-lt"/>
              <a:buAutoNum type="arabicPeriod"/>
            </a:pPr>
            <a:endParaRPr lang="ar-EG" dirty="0">
              <a:latin typeface="Alexandria" pitchFamily="2" charset="-78"/>
              <a:cs typeface="Alexandria" pitchFamily="2" charset="-78"/>
            </a:endParaRPr>
          </a:p>
          <a:p>
            <a:pPr marL="342900" indent="-342900" algn="just" rtl="1">
              <a:lnSpc>
                <a:spcPct val="200000"/>
              </a:lnSpc>
              <a:buFont typeface="+mj-lt"/>
              <a:buAutoNum type="arabicPeriod"/>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37985986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BB32550-6274-4143-447A-7212B6D72C74}"/>
              </a:ext>
            </a:extLst>
          </p:cNvPr>
          <p:cNvSpPr txBox="1"/>
          <p:nvPr/>
        </p:nvSpPr>
        <p:spPr>
          <a:xfrm>
            <a:off x="6401522" y="1155869"/>
            <a:ext cx="5663795" cy="2956450"/>
          </a:xfrm>
          <a:prstGeom prst="rect">
            <a:avLst/>
          </a:prstGeom>
          <a:noFill/>
        </p:spPr>
        <p:txBody>
          <a:bodyPr wrap="none" rtlCol="1">
            <a:spAutoFit/>
          </a:bodyPr>
          <a:lstStyle/>
          <a:p>
            <a:pPr algn="r" rtl="1">
              <a:lnSpc>
                <a:spcPct val="200000"/>
              </a:lnSpc>
            </a:pPr>
            <a:r>
              <a:rPr lang="ar-EG" sz="2000" i="0" u="sng" dirty="0">
                <a:solidFill>
                  <a:srgbClr val="00B0F0"/>
                </a:solidFill>
                <a:effectLst/>
                <a:latin typeface="Alexandria" pitchFamily="2" charset="-78"/>
                <a:cs typeface="Alexandria" pitchFamily="2" charset="-78"/>
              </a:rPr>
              <a:t>خصائص للكتابة العلمية </a:t>
            </a:r>
          </a:p>
          <a:p>
            <a:pPr algn="r" rtl="1">
              <a:lnSpc>
                <a:spcPct val="200000"/>
              </a:lnSpc>
            </a:pPr>
            <a:r>
              <a:rPr lang="ar-EG" u="sng" dirty="0">
                <a:solidFill>
                  <a:srgbClr val="00B0F0"/>
                </a:solidFill>
                <a:latin typeface="Alexandria" pitchFamily="2" charset="-78"/>
                <a:cs typeface="Alexandria" pitchFamily="2" charset="-78"/>
              </a:rPr>
              <a:t>أسس تحديد خصائص الكتابة العلمية: </a:t>
            </a:r>
          </a:p>
          <a:p>
            <a:pPr algn="r" rtl="1">
              <a:lnSpc>
                <a:spcPct val="200000"/>
              </a:lnSpc>
            </a:pPr>
            <a:r>
              <a:rPr lang="ar-EG" u="sng" dirty="0">
                <a:latin typeface="Alexandria" pitchFamily="2" charset="-78"/>
                <a:cs typeface="Alexandria" pitchFamily="2" charset="-78"/>
              </a:rPr>
              <a:t>تتحدد خصائص الكتابة العلمية وفق ثلاثة محاور رئيسة:</a:t>
            </a:r>
            <a:endParaRPr lang="ar-EG" i="0" u="sng" dirty="0">
              <a:effectLst/>
              <a:latin typeface="Alexandria" pitchFamily="2" charset="-78"/>
              <a:cs typeface="Alexandria" pitchFamily="2" charset="-78"/>
            </a:endParaRPr>
          </a:p>
          <a:p>
            <a:pPr algn="r" rtl="1">
              <a:lnSpc>
                <a:spcPct val="200000"/>
              </a:lnSpc>
            </a:pPr>
            <a:endParaRPr lang="ar-EG" sz="2000" u="sng" dirty="0">
              <a:latin typeface="Alexandria" pitchFamily="2" charset="-78"/>
              <a:cs typeface="Alexandria" pitchFamily="2" charset="-78"/>
            </a:endParaRPr>
          </a:p>
          <a:p>
            <a:pPr algn="r" rtl="1">
              <a:lnSpc>
                <a:spcPct val="200000"/>
              </a:lnSpc>
            </a:pPr>
            <a:endParaRPr lang="ar-EG" sz="2000" u="sng" dirty="0">
              <a:solidFill>
                <a:srgbClr val="00B0F0"/>
              </a:solidFill>
              <a:latin typeface="Alexandria" pitchFamily="2" charset="-78"/>
              <a:cs typeface="Alexandria" pitchFamily="2" charset="-78"/>
            </a:endParaRPr>
          </a:p>
        </p:txBody>
      </p:sp>
      <p:sp>
        <p:nvSpPr>
          <p:cNvPr id="8" name="TextBox 7">
            <a:extLst>
              <a:ext uri="{FF2B5EF4-FFF2-40B4-BE49-F238E27FC236}">
                <a16:creationId xmlns:a16="http://schemas.microsoft.com/office/drawing/2014/main" id="{176C5FD4-0F36-3C33-CFB1-90C026C84774}"/>
              </a:ext>
            </a:extLst>
          </p:cNvPr>
          <p:cNvSpPr txBox="1"/>
          <p:nvPr/>
        </p:nvSpPr>
        <p:spPr>
          <a:xfrm>
            <a:off x="325143" y="3073852"/>
            <a:ext cx="11740174" cy="2350002"/>
          </a:xfrm>
          <a:prstGeom prst="rect">
            <a:avLst/>
          </a:prstGeom>
          <a:noFill/>
        </p:spPr>
        <p:txBody>
          <a:bodyPr wrap="square" rtlCol="1">
            <a:spAutoFit/>
          </a:bodyPr>
          <a:lstStyle/>
          <a:p>
            <a:pPr algn="just" rtl="1">
              <a:lnSpc>
                <a:spcPct val="200000"/>
              </a:lnSpc>
            </a:pPr>
            <a:r>
              <a:rPr lang="ar-EG" i="0" u="sng" dirty="0">
                <a:solidFill>
                  <a:srgbClr val="00B0F0"/>
                </a:solidFill>
                <a:effectLst/>
                <a:latin typeface="Alexandria" pitchFamily="2" charset="-78"/>
                <a:cs typeface="Alexandria" pitchFamily="2" charset="-78"/>
              </a:rPr>
              <a:t>1) الجهة المستهدفة </a:t>
            </a:r>
            <a:r>
              <a:rPr lang="ar-EG" u="sng" dirty="0">
                <a:solidFill>
                  <a:srgbClr val="00B0F0"/>
                </a:solidFill>
                <a:latin typeface="Alexandria" pitchFamily="2" charset="-78"/>
                <a:cs typeface="Alexandria" pitchFamily="2" charset="-78"/>
              </a:rPr>
              <a:t>من الكتابة العلمية (الأكاديمية):</a:t>
            </a:r>
          </a:p>
          <a:p>
            <a:pPr algn="just" rtl="1">
              <a:lnSpc>
                <a:spcPct val="200000"/>
              </a:lnSpc>
            </a:pPr>
            <a:endParaRPr lang="ar-EG" sz="400" b="1" i="0" dirty="0">
              <a:solidFill>
                <a:srgbClr val="00B0F0"/>
              </a:solidFill>
              <a:effectLst/>
              <a:latin typeface="Alexandria" pitchFamily="2" charset="-78"/>
              <a:cs typeface="Alexandria" pitchFamily="2" charset="-78"/>
            </a:endParaRPr>
          </a:p>
          <a:p>
            <a:pPr algn="just" rtl="1">
              <a:lnSpc>
                <a:spcPct val="200000"/>
              </a:lnSpc>
            </a:pPr>
            <a:r>
              <a:rPr lang="ar-EG" dirty="0">
                <a:latin typeface="Alexandria" pitchFamily="2" charset="-78"/>
                <a:cs typeface="Alexandria" pitchFamily="2" charset="-78"/>
              </a:rPr>
              <a:t>لابد وأن تستهدف ا</a:t>
            </a:r>
            <a:r>
              <a:rPr lang="ar-EG" i="0" dirty="0">
                <a:effectLst/>
                <a:latin typeface="Alexandria" pitchFamily="2" charset="-78"/>
                <a:cs typeface="Alexandria" pitchFamily="2" charset="-78"/>
              </a:rPr>
              <a:t>لكتابات الأكاديمية فئة معينة من الجمهور (الطلاب والباحثين العلميين، والعلماء وأعضاء الهيئات التدريسية) ، وغيرهم من المهتمين بالموضوع او التخصص الأكاديمي الذي تمّت الكتابة الأكاديمية والنشر فيه.</a:t>
            </a:r>
          </a:p>
          <a:p>
            <a:pPr algn="just" rtl="1">
              <a:lnSpc>
                <a:spcPct val="200000"/>
              </a:lnSpc>
            </a:pPr>
            <a:r>
              <a:rPr lang="ar-EG" b="0" i="0" dirty="0">
                <a:solidFill>
                  <a:srgbClr val="00B0F0"/>
                </a:solidFill>
                <a:effectLst/>
                <a:latin typeface="Alexandria" pitchFamily="2" charset="-78"/>
                <a:cs typeface="Alexandria" pitchFamily="2" charset="-78"/>
              </a:rPr>
              <a:t> </a:t>
            </a:r>
            <a:endParaRPr lang="ar-EG" b="0" i="0" dirty="0">
              <a:effectLst/>
              <a:latin typeface="Alexandria" pitchFamily="2" charset="-78"/>
              <a:cs typeface="Alexandria" pitchFamily="2" charset="-78"/>
            </a:endParaRPr>
          </a:p>
        </p:txBody>
      </p:sp>
    </p:spTree>
    <p:extLst>
      <p:ext uri="{BB962C8B-B14F-4D97-AF65-F5344CB8AC3E}">
        <p14:creationId xmlns:p14="http://schemas.microsoft.com/office/powerpoint/2010/main" val="28303653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176C5FD4-0F36-3C33-CFB1-90C026C84774}"/>
              </a:ext>
            </a:extLst>
          </p:cNvPr>
          <p:cNvSpPr txBox="1"/>
          <p:nvPr/>
        </p:nvSpPr>
        <p:spPr>
          <a:xfrm>
            <a:off x="225913" y="823021"/>
            <a:ext cx="11740174" cy="5550879"/>
          </a:xfrm>
          <a:prstGeom prst="rect">
            <a:avLst/>
          </a:prstGeom>
          <a:noFill/>
        </p:spPr>
        <p:txBody>
          <a:bodyPr wrap="square" rtlCol="1">
            <a:spAutoFit/>
          </a:bodyPr>
          <a:lstStyle/>
          <a:p>
            <a:pPr algn="just" rtl="1">
              <a:lnSpc>
                <a:spcPct val="200000"/>
              </a:lnSpc>
            </a:pPr>
            <a:r>
              <a:rPr lang="ar-EG" b="0" i="0" u="sng" dirty="0">
                <a:solidFill>
                  <a:srgbClr val="00B0F0"/>
                </a:solidFill>
                <a:effectLst/>
                <a:latin typeface="Alexandria" pitchFamily="2" charset="-78"/>
                <a:cs typeface="Alexandria" pitchFamily="2" charset="-78"/>
              </a:rPr>
              <a:t>2) نوع وأسلوب الكتابة:</a:t>
            </a:r>
          </a:p>
          <a:p>
            <a:pPr algn="just" rtl="1">
              <a:lnSpc>
                <a:spcPct val="200000"/>
              </a:lnSpc>
            </a:pPr>
            <a:r>
              <a:rPr lang="ar-EG" b="0" i="0" u="sng" dirty="0">
                <a:solidFill>
                  <a:srgbClr val="00B0F0"/>
                </a:solidFill>
                <a:effectLst/>
                <a:latin typeface="Alexandria" pitchFamily="2" charset="-78"/>
                <a:cs typeface="Alexandria" pitchFamily="2" charset="-78"/>
              </a:rPr>
              <a:t> خصائص الكتابة الأكاديمية:</a:t>
            </a:r>
          </a:p>
          <a:p>
            <a:pPr marL="342900" indent="-342900" algn="just" rtl="1">
              <a:lnSpc>
                <a:spcPct val="200000"/>
              </a:lnSpc>
              <a:buFont typeface="+mj-cs"/>
              <a:buAutoNum type="arabic1Minus"/>
            </a:pPr>
            <a:r>
              <a:rPr lang="ar-EG" u="sng" dirty="0">
                <a:solidFill>
                  <a:srgbClr val="00B0F0"/>
                </a:solidFill>
                <a:latin typeface="Alexandria" pitchFamily="2" charset="-78"/>
                <a:cs typeface="Alexandria" pitchFamily="2" charset="-78"/>
              </a:rPr>
              <a:t>ال</a:t>
            </a:r>
            <a:r>
              <a:rPr lang="ar-EG" b="0" i="0" u="sng" dirty="0">
                <a:solidFill>
                  <a:srgbClr val="00B0F0"/>
                </a:solidFill>
                <a:effectLst/>
                <a:latin typeface="Alexandria" pitchFamily="2" charset="-78"/>
                <a:cs typeface="Alexandria" pitchFamily="2" charset="-78"/>
              </a:rPr>
              <a:t>فصاحة :</a:t>
            </a:r>
            <a:r>
              <a:rPr lang="ar-EG" b="0" i="0" dirty="0">
                <a:effectLst/>
                <a:latin typeface="Alexandria" pitchFamily="2" charset="-78"/>
                <a:cs typeface="Alexandria" pitchFamily="2" charset="-78"/>
              </a:rPr>
              <a:t> ففصاحة الكلمات وقوتها وترابطها وتسلسلها تظهر الفكر الأكاديمي العميق لدى الباحث، كما تظهر معارفه وخبراته الواسعة، ورجاحة فكره وتمكنه من الموضوع الذي يتناوله، والتخصص الذي ينتمي اليه.</a:t>
            </a:r>
            <a:endParaRPr lang="ar-EG" u="sng" dirty="0">
              <a:latin typeface="Alexandria" pitchFamily="2" charset="-78"/>
              <a:cs typeface="Alexandria" pitchFamily="2" charset="-78"/>
            </a:endParaRPr>
          </a:p>
          <a:p>
            <a:pPr algn="just" rtl="1">
              <a:lnSpc>
                <a:spcPct val="200000"/>
              </a:lnSpc>
            </a:pPr>
            <a:r>
              <a:rPr lang="ar-EG" b="0" i="0" dirty="0">
                <a:effectLst/>
                <a:latin typeface="Alexandria" pitchFamily="2" charset="-78"/>
                <a:cs typeface="Alexandria" pitchFamily="2" charset="-78"/>
              </a:rPr>
              <a:t>فالكتابة الأكاديمية من </a:t>
            </a:r>
            <a:r>
              <a:rPr lang="ar-EG" b="0" i="0" u="sng" dirty="0">
                <a:effectLst/>
                <a:latin typeface="Alexandria" pitchFamily="2" charset="-78"/>
                <a:cs typeface="Alexandria" pitchFamily="2" charset="-78"/>
              </a:rPr>
              <a:t>الكتابات الرسمية </a:t>
            </a:r>
            <a:r>
              <a:rPr lang="ar-EG" b="0" i="0" dirty="0">
                <a:effectLst/>
                <a:latin typeface="Alexandria" pitchFamily="2" charset="-78"/>
                <a:cs typeface="Alexandria" pitchFamily="2" charset="-78"/>
              </a:rPr>
              <a:t>التي تحتاج لغة سليمة لا تعتمد على </a:t>
            </a:r>
            <a:r>
              <a:rPr lang="ar-EG" b="0" i="0" u="sng" dirty="0">
                <a:effectLst/>
                <a:latin typeface="Alexandria" pitchFamily="2" charset="-78"/>
                <a:cs typeface="Alexandria" pitchFamily="2" charset="-78"/>
              </a:rPr>
              <a:t>اللهجات والكلمات العامية </a:t>
            </a:r>
            <a:r>
              <a:rPr lang="ar-EG" b="0" i="0" dirty="0">
                <a:effectLst/>
                <a:latin typeface="Alexandria" pitchFamily="2" charset="-78"/>
                <a:cs typeface="Alexandria" pitchFamily="2" charset="-78"/>
              </a:rPr>
              <a:t>التي تضعف النصوص والأبحاث.</a:t>
            </a:r>
          </a:p>
          <a:p>
            <a:pPr marL="342900" indent="-342900" algn="just" rtl="1">
              <a:lnSpc>
                <a:spcPct val="200000"/>
              </a:lnSpc>
              <a:buFont typeface="+mj-cs"/>
              <a:buAutoNum type="arabic1Minus" startAt="2"/>
            </a:pPr>
            <a:r>
              <a:rPr lang="ar-EG" u="sng" dirty="0">
                <a:solidFill>
                  <a:srgbClr val="00B0F0"/>
                </a:solidFill>
                <a:latin typeface="Alexandria" pitchFamily="2" charset="-78"/>
                <a:cs typeface="Alexandria" pitchFamily="2" charset="-78"/>
              </a:rPr>
              <a:t>ال</a:t>
            </a:r>
            <a:r>
              <a:rPr lang="ar-EG" b="0" i="0" u="sng" dirty="0">
                <a:solidFill>
                  <a:srgbClr val="00B0F0"/>
                </a:solidFill>
                <a:effectLst/>
                <a:latin typeface="Alexandria" pitchFamily="2" charset="-78"/>
                <a:cs typeface="Alexandria" pitchFamily="2" charset="-78"/>
              </a:rPr>
              <a:t>موضوعية:</a:t>
            </a:r>
            <a:r>
              <a:rPr lang="ar-EG" b="0" i="0" dirty="0">
                <a:effectLst/>
                <a:latin typeface="Alexandria" pitchFamily="2" charset="-78"/>
                <a:cs typeface="Alexandria" pitchFamily="2" charset="-78"/>
              </a:rPr>
              <a:t> يفترض أن تبتعد عن العاطفة والأمور الشخصية بحيث تحتوي على أحكام ومعطيات وحقائق مدّعمة بالأدلة والبراهين  </a:t>
            </a:r>
            <a:r>
              <a:rPr lang="ar-EG" b="0" i="0" u="sng" dirty="0">
                <a:effectLst/>
                <a:latin typeface="Alexandria" pitchFamily="2" charset="-78"/>
                <a:cs typeface="Alexandria" pitchFamily="2" charset="-78"/>
              </a:rPr>
              <a:t>( ولا تتأثر بالمعتقدات والميول الخاصة بالكاتب الأكاديمي</a:t>
            </a:r>
            <a:r>
              <a:rPr lang="ar-EG" dirty="0">
                <a:latin typeface="Alexandria" pitchFamily="2" charset="-78"/>
                <a:cs typeface="Alexandria" pitchFamily="2" charset="-78"/>
              </a:rPr>
              <a:t>).</a:t>
            </a:r>
          </a:p>
          <a:p>
            <a:pPr algn="just" rtl="1">
              <a:lnSpc>
                <a:spcPct val="200000"/>
              </a:lnSpc>
            </a:pPr>
            <a:endParaRPr lang="ar-EG" b="0" i="0" dirty="0">
              <a:effectLst/>
              <a:latin typeface="Alexandria" pitchFamily="2" charset="-78"/>
              <a:cs typeface="Alexandria" pitchFamily="2" charset="-78"/>
            </a:endParaRPr>
          </a:p>
          <a:p>
            <a:pPr algn="r" rtl="1">
              <a:lnSpc>
                <a:spcPct val="200000"/>
              </a:lnSpc>
            </a:pPr>
            <a:endParaRPr lang="ar-EG" b="0" i="0" dirty="0">
              <a:effectLst/>
              <a:latin typeface="Alexandria" pitchFamily="2" charset="-78"/>
              <a:cs typeface="Alexandria" pitchFamily="2" charset="-78"/>
            </a:endParaRPr>
          </a:p>
        </p:txBody>
      </p:sp>
    </p:spTree>
    <p:extLst>
      <p:ext uri="{BB962C8B-B14F-4D97-AF65-F5344CB8AC3E}">
        <p14:creationId xmlns:p14="http://schemas.microsoft.com/office/powerpoint/2010/main" val="36153023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CFD20FA-CD7D-CE04-DEDE-08F4FA09188F}"/>
              </a:ext>
            </a:extLst>
          </p:cNvPr>
          <p:cNvSpPr txBox="1"/>
          <p:nvPr/>
        </p:nvSpPr>
        <p:spPr>
          <a:xfrm>
            <a:off x="886265" y="1015192"/>
            <a:ext cx="11000935" cy="4996881"/>
          </a:xfrm>
          <a:prstGeom prst="rect">
            <a:avLst/>
          </a:prstGeom>
          <a:noFill/>
        </p:spPr>
        <p:txBody>
          <a:bodyPr wrap="square" rtlCol="1">
            <a:spAutoFit/>
          </a:bodyPr>
          <a:lstStyle/>
          <a:p>
            <a:pPr marL="342900" indent="-342900" algn="just" rtl="1">
              <a:lnSpc>
                <a:spcPct val="200000"/>
              </a:lnSpc>
              <a:buFont typeface="+mj-cs"/>
              <a:buAutoNum type="arabic1Minus" startAt="3"/>
            </a:pPr>
            <a:r>
              <a:rPr lang="ar-EG" dirty="0">
                <a:latin typeface="Alexandria" pitchFamily="2" charset="-78"/>
                <a:cs typeface="Alexandria" pitchFamily="2" charset="-78"/>
              </a:rPr>
              <a:t> </a:t>
            </a:r>
            <a:r>
              <a:rPr lang="ar-EG" b="0" i="0" u="sng" dirty="0">
                <a:solidFill>
                  <a:srgbClr val="00B0F0"/>
                </a:solidFill>
                <a:effectLst/>
                <a:latin typeface="Alexandria" pitchFamily="2" charset="-78"/>
                <a:cs typeface="Alexandria" pitchFamily="2" charset="-78"/>
              </a:rPr>
              <a:t>الحيادية </a:t>
            </a:r>
            <a:r>
              <a:rPr lang="ar-EG" b="0" i="0" dirty="0">
                <a:effectLst/>
                <a:latin typeface="Alexandria" pitchFamily="2" charset="-78"/>
                <a:cs typeface="Alexandria" pitchFamily="2" charset="-78"/>
              </a:rPr>
              <a:t>: لابد من أن تتسم الكتابة في مختلف مراحل البحث بالحياد ، وعلى الباحث العلمي أن يظهر ذلك من خلال عدم الاعتماد على ضمائر الملكية أو </a:t>
            </a:r>
            <a:r>
              <a:rPr lang="ar-EG" b="0" i="0" u="sng" dirty="0">
                <a:effectLst/>
                <a:latin typeface="Alexandria" pitchFamily="2" charset="-78"/>
                <a:cs typeface="Alexandria" pitchFamily="2" charset="-78"/>
              </a:rPr>
              <a:t>أسلوب الأنا في الكتابة</a:t>
            </a:r>
            <a:r>
              <a:rPr lang="ar-EG" b="0" i="0" dirty="0">
                <a:effectLst/>
                <a:latin typeface="Alexandria" pitchFamily="2" charset="-78"/>
                <a:cs typeface="Alexandria" pitchFamily="2" charset="-78"/>
              </a:rPr>
              <a:t>.</a:t>
            </a:r>
            <a:endParaRPr lang="ar-EG" dirty="0">
              <a:latin typeface="Alexandria" pitchFamily="2" charset="-78"/>
              <a:cs typeface="Alexandria" pitchFamily="2" charset="-78"/>
            </a:endParaRPr>
          </a:p>
          <a:p>
            <a:pPr algn="just" rtl="1">
              <a:lnSpc>
                <a:spcPct val="200000"/>
              </a:lnSpc>
            </a:pPr>
            <a:r>
              <a:rPr lang="ar-EG" b="0" i="0" dirty="0">
                <a:effectLst/>
                <a:latin typeface="Alexandria" pitchFamily="2" charset="-78"/>
                <a:cs typeface="Alexandria" pitchFamily="2" charset="-78"/>
              </a:rPr>
              <a:t>  - لا يفترض أن يستخدم الباحث كلمات مثل: (</a:t>
            </a:r>
            <a:r>
              <a:rPr lang="ar-EG" i="0" u="sng" dirty="0">
                <a:effectLst/>
                <a:latin typeface="Alexandria" pitchFamily="2" charset="-78"/>
                <a:cs typeface="Alexandria" pitchFamily="2" charset="-78"/>
              </a:rPr>
              <a:t>نحن، انا، اعتقد، أظن، أرى، نرى، نظن</a:t>
            </a:r>
            <a:r>
              <a:rPr lang="ar-EG" b="0" i="0" dirty="0">
                <a:effectLst/>
                <a:latin typeface="Alexandria" pitchFamily="2" charset="-78"/>
                <a:cs typeface="Alexandria" pitchFamily="2" charset="-78"/>
              </a:rPr>
              <a:t>..) </a:t>
            </a:r>
          </a:p>
          <a:p>
            <a:pPr algn="just" rtl="1">
              <a:lnSpc>
                <a:spcPct val="200000"/>
              </a:lnSpc>
            </a:pPr>
            <a:r>
              <a:rPr lang="ar-EG" b="0" i="0" dirty="0">
                <a:effectLst/>
                <a:latin typeface="Alexandria" pitchFamily="2" charset="-78"/>
                <a:cs typeface="Alexandria" pitchFamily="2" charset="-78"/>
              </a:rPr>
              <a:t>  بل يعتمد على عبارات مثل (</a:t>
            </a:r>
            <a:r>
              <a:rPr lang="ar-EG" b="0" i="0" u="sng" dirty="0">
                <a:effectLst/>
                <a:latin typeface="Alexandria" pitchFamily="2" charset="-78"/>
                <a:cs typeface="Alexandria" pitchFamily="2" charset="-78"/>
              </a:rPr>
              <a:t>يرى الباحث، انتهت الدراسة الى أن</a:t>
            </a:r>
            <a:r>
              <a:rPr lang="ar-EG" b="0" i="0" dirty="0">
                <a:effectLst/>
                <a:latin typeface="Alexandria" pitchFamily="2" charset="-78"/>
                <a:cs typeface="Alexandria" pitchFamily="2" charset="-78"/>
              </a:rPr>
              <a:t>..) </a:t>
            </a:r>
          </a:p>
          <a:p>
            <a:pPr algn="just" rtl="1">
              <a:lnSpc>
                <a:spcPct val="200000"/>
              </a:lnSpc>
            </a:pPr>
            <a:endParaRPr lang="ar-EG" sz="1400" dirty="0">
              <a:latin typeface="Alexandria" pitchFamily="2" charset="-78"/>
              <a:cs typeface="Alexandria" pitchFamily="2" charset="-78"/>
            </a:endParaRPr>
          </a:p>
          <a:p>
            <a:pPr marL="342900" indent="-342900" algn="just" rtl="1">
              <a:lnSpc>
                <a:spcPct val="200000"/>
              </a:lnSpc>
              <a:buFont typeface="+mj-cs"/>
              <a:buAutoNum type="arabic1Minus" startAt="4"/>
            </a:pPr>
            <a:r>
              <a:rPr lang="ar-EG" dirty="0">
                <a:latin typeface="Alexandria" pitchFamily="2" charset="-78"/>
                <a:cs typeface="Alexandria" pitchFamily="2" charset="-78"/>
              </a:rPr>
              <a:t> </a:t>
            </a:r>
            <a:r>
              <a:rPr lang="ar-EG" b="0" i="0" u="sng" dirty="0">
                <a:solidFill>
                  <a:srgbClr val="00B0F0"/>
                </a:solidFill>
                <a:effectLst/>
                <a:latin typeface="Alexandria" pitchFamily="2" charset="-78"/>
                <a:cs typeface="Alexandria" pitchFamily="2" charset="-78"/>
              </a:rPr>
              <a:t>الإيجاز</a:t>
            </a:r>
            <a:r>
              <a:rPr lang="ar-EG" b="0" i="0" dirty="0">
                <a:effectLst/>
                <a:latin typeface="Alexandria" pitchFamily="2" charset="-78"/>
                <a:cs typeface="Alexandria" pitchFamily="2" charset="-78"/>
              </a:rPr>
              <a:t>: حيث يتم شرح أي فكرة في المقال العلمي لمرة واحدة بدون أي تكرار سواء في الكلمات أو في الصياغة عند التعبير عنها.</a:t>
            </a:r>
          </a:p>
          <a:p>
            <a:pPr marL="342900" indent="-342900" algn="just" rtl="1">
              <a:lnSpc>
                <a:spcPct val="200000"/>
              </a:lnSpc>
              <a:buFont typeface="+mj-cs"/>
              <a:buAutoNum type="arabic1Minus" startAt="4"/>
            </a:pPr>
            <a:r>
              <a:rPr lang="ar-EG" b="0" i="0" dirty="0">
                <a:effectLst/>
                <a:latin typeface="Alexandria" pitchFamily="2" charset="-78"/>
                <a:cs typeface="Alexandria" pitchFamily="2" charset="-78"/>
              </a:rPr>
              <a:t> </a:t>
            </a:r>
            <a:r>
              <a:rPr lang="ar-EG" b="0" i="0" dirty="0">
                <a:solidFill>
                  <a:srgbClr val="00B0F0"/>
                </a:solidFill>
                <a:effectLst/>
                <a:latin typeface="Alexandria" pitchFamily="2" charset="-78"/>
                <a:cs typeface="Alexandria" pitchFamily="2" charset="-78"/>
              </a:rPr>
              <a:t>التسلسل</a:t>
            </a:r>
            <a:r>
              <a:rPr lang="ar-EG" b="0" i="0" dirty="0">
                <a:effectLst/>
                <a:latin typeface="Alexandria" pitchFamily="2" charset="-78"/>
                <a:cs typeface="Alexandria" pitchFamily="2" charset="-78"/>
              </a:rPr>
              <a:t>: لها نمط معيّن في الكتابة يراعي التسلسل المنطقي؛ من أجل توفير الوضوح وتحقيق الهدف الأساسي منها.</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11405196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C2B4B4-386C-AB1A-92A5-2F6DE5B9820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3E68F92-A6FD-DCD4-2A33-9BA50AA22BCE}"/>
              </a:ext>
            </a:extLst>
          </p:cNvPr>
          <p:cNvSpPr txBox="1"/>
          <p:nvPr/>
        </p:nvSpPr>
        <p:spPr>
          <a:xfrm>
            <a:off x="24901" y="63571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6850FAE-0EB3-213F-FA24-94C58FFD4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CFD20FA-CD7D-CE04-DEDE-08F4FA09188F}"/>
              </a:ext>
            </a:extLst>
          </p:cNvPr>
          <p:cNvSpPr txBox="1"/>
          <p:nvPr/>
        </p:nvSpPr>
        <p:spPr>
          <a:xfrm>
            <a:off x="180431" y="972985"/>
            <a:ext cx="11552026" cy="6104876"/>
          </a:xfrm>
          <a:prstGeom prst="rect">
            <a:avLst/>
          </a:prstGeom>
          <a:noFill/>
        </p:spPr>
        <p:txBody>
          <a:bodyPr wrap="square" rtlCol="1">
            <a:spAutoFit/>
          </a:bodyPr>
          <a:lstStyle/>
          <a:p>
            <a:pPr marL="342900" indent="-342900" algn="just" rtl="1">
              <a:lnSpc>
                <a:spcPct val="200000"/>
              </a:lnSpc>
              <a:buFont typeface="+mj-cs"/>
              <a:buAutoNum type="arabic1Minus" startAt="6"/>
            </a:pPr>
            <a:r>
              <a:rPr lang="ar-EG" dirty="0">
                <a:latin typeface="Alexandria" pitchFamily="2" charset="-78"/>
                <a:cs typeface="Alexandria" pitchFamily="2" charset="-78"/>
              </a:rPr>
              <a:t> </a:t>
            </a:r>
            <a:r>
              <a:rPr lang="ar-EG" u="sng" dirty="0">
                <a:solidFill>
                  <a:srgbClr val="00B0F0"/>
                </a:solidFill>
                <a:latin typeface="Alexandria" pitchFamily="2" charset="-78"/>
                <a:cs typeface="Alexandria" pitchFamily="2" charset="-78"/>
              </a:rPr>
              <a:t>الدقة</a:t>
            </a:r>
            <a:r>
              <a:rPr lang="ar-EG" dirty="0">
                <a:latin typeface="Alexandria" pitchFamily="2" charset="-78"/>
                <a:cs typeface="Alexandria" pitchFamily="2" charset="-78"/>
              </a:rPr>
              <a:t> : إ</a:t>
            </a:r>
            <a:r>
              <a:rPr lang="ar-EG" b="0" i="0" dirty="0">
                <a:effectLst/>
                <a:latin typeface="Alexandria" pitchFamily="2" charset="-78"/>
                <a:cs typeface="Alexandria" pitchFamily="2" charset="-78"/>
              </a:rPr>
              <a:t>ن الدقة من أهم خصائص الكتابة الاكاديمية التي يعتمد فيها الباحث على الأدبيات والدراسات السابقة، وما توصل إليه العلماء </a:t>
            </a:r>
            <a:r>
              <a:rPr lang="ar-EG" b="0" i="0" u="sng" dirty="0">
                <a:effectLst/>
                <a:latin typeface="Alexandria" pitchFamily="2" charset="-78"/>
                <a:cs typeface="Alexandria" pitchFamily="2" charset="-78"/>
              </a:rPr>
              <a:t>والباحثون السابقون</a:t>
            </a:r>
            <a:r>
              <a:rPr lang="ar-EG" b="0" i="0" dirty="0">
                <a:effectLst/>
                <a:latin typeface="Alexandria" pitchFamily="2" charset="-78"/>
                <a:cs typeface="Alexandria" pitchFamily="2" charset="-78"/>
              </a:rPr>
              <a:t>، كما أنه يعتمد على الحقائق والأرقام، والمعارف المتراكمة، والحقول المعرفية.</a:t>
            </a:r>
          </a:p>
          <a:p>
            <a:pPr algn="just" rtl="1">
              <a:lnSpc>
                <a:spcPct val="200000"/>
              </a:lnSpc>
            </a:pPr>
            <a:r>
              <a:rPr lang="ar-EG" b="0" i="0" dirty="0">
                <a:effectLst/>
                <a:latin typeface="Alexandria" pitchFamily="2" charset="-78"/>
                <a:cs typeface="Alexandria" pitchFamily="2" charset="-78"/>
              </a:rPr>
              <a:t>هذا يستلزم الكثير من الصدق والدقة والأمانة، في نقل المعلومات والبيانات والحقائق والاحصائيات والأرقام من مختلف المصادر والمراجع.</a:t>
            </a:r>
            <a:endParaRPr lang="ar-EG" dirty="0">
              <a:latin typeface="Alexandria" pitchFamily="2" charset="-78"/>
              <a:cs typeface="Alexandria" pitchFamily="2" charset="-78"/>
            </a:endParaRPr>
          </a:p>
          <a:p>
            <a:pPr marL="342900" indent="-342900" algn="just" rtl="1">
              <a:lnSpc>
                <a:spcPct val="200000"/>
              </a:lnSpc>
              <a:buFont typeface="+mj-cs"/>
              <a:buAutoNum type="arabic1Minus" startAt="7"/>
            </a:pPr>
            <a:r>
              <a:rPr lang="ar-EG" b="0" i="0" u="sng" dirty="0">
                <a:solidFill>
                  <a:srgbClr val="00B0F0"/>
                </a:solidFill>
                <a:effectLst/>
                <a:latin typeface="Alexandria" pitchFamily="2" charset="-78"/>
                <a:cs typeface="Alexandria" pitchFamily="2" charset="-78"/>
              </a:rPr>
              <a:t>الوضوح</a:t>
            </a:r>
            <a:r>
              <a:rPr lang="ar-EG" b="0" i="0" dirty="0">
                <a:effectLst/>
                <a:latin typeface="Alexandria" pitchFamily="2" charset="-78"/>
                <a:cs typeface="Alexandria" pitchFamily="2" charset="-78"/>
              </a:rPr>
              <a:t>: إن اللغة المستخدمة في الكتابة الاكاديمية هي لغة عقلانية تعتمد على البرهان والدليل، ولا تسمح بدخول المبالغات، أو الكتابات الغامضة أو الضعيفة، ولا يجب أن يخرج الباحث عن المنهج والسياق الأكاديمي في كتابته، لكيلا يضعف الدراسة او النص الذي يقوم بكتابته.</a:t>
            </a:r>
          </a:p>
          <a:p>
            <a:pPr marL="342900" indent="-342900" algn="r" rtl="1">
              <a:lnSpc>
                <a:spcPct val="200000"/>
              </a:lnSpc>
              <a:buFont typeface="+mj-cs"/>
              <a:buAutoNum type="arabic1Minus" startAt="8"/>
            </a:pPr>
            <a:r>
              <a:rPr lang="ar-EG" dirty="0">
                <a:latin typeface="Alexandria" pitchFamily="2" charset="-78"/>
                <a:cs typeface="Alexandria" pitchFamily="2" charset="-78"/>
              </a:rPr>
              <a:t> </a:t>
            </a:r>
            <a:r>
              <a:rPr lang="ar-EG" u="sng" dirty="0">
                <a:solidFill>
                  <a:srgbClr val="00B0F0"/>
                </a:solidFill>
                <a:latin typeface="Alexandria" pitchFamily="2" charset="-78"/>
                <a:cs typeface="Alexandria" pitchFamily="2" charset="-78"/>
              </a:rPr>
              <a:t>اعتماد أسلوب الجداول والنقاط</a:t>
            </a:r>
            <a:r>
              <a:rPr lang="ar-EG" dirty="0">
                <a:latin typeface="Alexandria" pitchFamily="2" charset="-78"/>
                <a:cs typeface="Alexandria" pitchFamily="2" charset="-78"/>
              </a:rPr>
              <a:t>:</a:t>
            </a:r>
            <a:r>
              <a:rPr lang="ar-EG" b="0" i="0" dirty="0">
                <a:solidFill>
                  <a:srgbClr val="333333"/>
                </a:solidFill>
                <a:effectLst/>
                <a:latin typeface="DroidArabicKufi-Regular"/>
              </a:rPr>
              <a:t> </a:t>
            </a:r>
            <a:r>
              <a:rPr lang="ar-EG" b="0" i="0" dirty="0">
                <a:effectLst/>
                <a:latin typeface="Alexandria" pitchFamily="2" charset="-78"/>
                <a:cs typeface="Alexandria" pitchFamily="2" charset="-78"/>
              </a:rPr>
              <a:t>تحتوي الكثير من المقالات العلمية على الرسوم البيانية والجداول إضافة إلى الصور الفوتوغرافية؛ على أن تكون هذه الوسائل مبسطة ولا تحتوي إلّا على المعلومات الأساسية.</a:t>
            </a:r>
            <a:br>
              <a:rPr lang="ar-EG" dirty="0">
                <a:latin typeface="Alexandria" pitchFamily="2" charset="-78"/>
                <a:cs typeface="Alexandria" pitchFamily="2" charset="-78"/>
              </a:rPr>
            </a:b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518006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1EC166F-62CE-7087-72A4-F6097B649B78}"/>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6A6E116-81E4-8DBC-FDBA-FAEFBA8C195B}"/>
              </a:ext>
            </a:extLst>
          </p:cNvPr>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D0F00A1-0F4A-DCAB-3803-2E907901D5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2924310-7E1C-BB72-180C-2B89535D5424}"/>
              </a:ext>
            </a:extLst>
          </p:cNvPr>
          <p:cNvSpPr txBox="1"/>
          <p:nvPr/>
        </p:nvSpPr>
        <p:spPr>
          <a:xfrm>
            <a:off x="998806" y="1399570"/>
            <a:ext cx="10789919" cy="1118896"/>
          </a:xfrm>
          <a:prstGeom prst="rect">
            <a:avLst/>
          </a:prstGeom>
          <a:noFill/>
        </p:spPr>
        <p:txBody>
          <a:bodyPr wrap="square" rtlCol="1">
            <a:spAutoFit/>
          </a:bodyPr>
          <a:lstStyle/>
          <a:p>
            <a:pPr algn="just" rtl="1">
              <a:lnSpc>
                <a:spcPct val="200000"/>
              </a:lnSpc>
            </a:pPr>
            <a:r>
              <a:rPr lang="ar-EG" sz="1800" dirty="0">
                <a:latin typeface="Alexandria" pitchFamily="2" charset="-78"/>
                <a:cs typeface="Alexandria" pitchFamily="2" charset="-78"/>
              </a:rPr>
              <a:t> ذ. </a:t>
            </a:r>
            <a:r>
              <a:rPr lang="ar-EG" sz="1800" b="0" i="0" dirty="0">
                <a:effectLst/>
                <a:latin typeface="Alexandria" pitchFamily="2" charset="-78"/>
                <a:cs typeface="Alexandria" pitchFamily="2" charset="-78"/>
              </a:rPr>
              <a:t>الباحث العلمي يجب أن يدرك مسؤوليته عن كل ما يرد في النصوص الأكاديمية التي يكتبها، سواء من الناحية العلمية، او بعدم معارضتها </a:t>
            </a:r>
            <a:r>
              <a:rPr lang="ar-EG" sz="1800" dirty="0">
                <a:latin typeface="Alexandria" pitchFamily="2" charset="-78"/>
                <a:cs typeface="Alexandria" pitchFamily="2" charset="-78"/>
              </a:rPr>
              <a:t>ل</a:t>
            </a:r>
            <a:r>
              <a:rPr lang="ar-EG" sz="1800" b="0" i="0" dirty="0">
                <a:effectLst/>
                <a:latin typeface="Alexandria" pitchFamily="2" charset="-78"/>
                <a:cs typeface="Alexandria" pitchFamily="2" charset="-78"/>
              </a:rPr>
              <a:t>لقوانين والتشريعات والأعراف المجتمعية أو الأديان السماوية.</a:t>
            </a:r>
          </a:p>
        </p:txBody>
      </p:sp>
      <p:sp>
        <p:nvSpPr>
          <p:cNvPr id="7" name="TextBox 6">
            <a:extLst>
              <a:ext uri="{FF2B5EF4-FFF2-40B4-BE49-F238E27FC236}">
                <a16:creationId xmlns:a16="http://schemas.microsoft.com/office/drawing/2014/main" id="{3D4BBDFF-2D16-FA21-8A4E-6C9B509D2FAA}"/>
              </a:ext>
            </a:extLst>
          </p:cNvPr>
          <p:cNvSpPr txBox="1"/>
          <p:nvPr/>
        </p:nvSpPr>
        <p:spPr>
          <a:xfrm>
            <a:off x="7540284" y="3240429"/>
            <a:ext cx="4318782" cy="369332"/>
          </a:xfrm>
          <a:prstGeom prst="rect">
            <a:avLst/>
          </a:prstGeom>
          <a:noFill/>
        </p:spPr>
        <p:txBody>
          <a:bodyPr wrap="square" rtlCol="1" anchor="ctr">
            <a:spAutoFit/>
          </a:bodyPr>
          <a:lstStyle/>
          <a:p>
            <a:pPr algn="r" rtl="1"/>
            <a:r>
              <a:rPr lang="ar-EG" sz="1800" b="0" i="0" dirty="0">
                <a:solidFill>
                  <a:srgbClr val="00B0F0"/>
                </a:solidFill>
                <a:effectLst/>
                <a:latin typeface="Alexandria" pitchFamily="2" charset="-78"/>
                <a:cs typeface="Alexandria" pitchFamily="2" charset="-78"/>
              </a:rPr>
              <a:t>3) الغرض أو الهدف من الكتابة الأكاديمية</a:t>
            </a:r>
            <a:endParaRPr lang="ar-EG" dirty="0">
              <a:solidFill>
                <a:srgbClr val="00B0F0"/>
              </a:solidFill>
            </a:endParaRPr>
          </a:p>
        </p:txBody>
      </p:sp>
      <p:sp>
        <p:nvSpPr>
          <p:cNvPr id="8" name="TextBox 7">
            <a:extLst>
              <a:ext uri="{FF2B5EF4-FFF2-40B4-BE49-F238E27FC236}">
                <a16:creationId xmlns:a16="http://schemas.microsoft.com/office/drawing/2014/main" id="{67EF5B47-4E35-A336-BB92-09563467B00B}"/>
              </a:ext>
            </a:extLst>
          </p:cNvPr>
          <p:cNvSpPr txBox="1"/>
          <p:nvPr/>
        </p:nvSpPr>
        <p:spPr>
          <a:xfrm>
            <a:off x="998806" y="3938954"/>
            <a:ext cx="10677379" cy="1118896"/>
          </a:xfrm>
          <a:prstGeom prst="rect">
            <a:avLst/>
          </a:prstGeom>
          <a:noFill/>
        </p:spPr>
        <p:txBody>
          <a:bodyPr wrap="square" rtlCol="1">
            <a:spAutoFit/>
          </a:bodyPr>
          <a:lstStyle/>
          <a:p>
            <a:pPr algn="just" rtl="1">
              <a:lnSpc>
                <a:spcPct val="200000"/>
              </a:lnSpc>
            </a:pPr>
            <a:r>
              <a:rPr lang="ar-EG" b="0" i="0" dirty="0">
                <a:effectLst/>
                <a:latin typeface="Alexandria" pitchFamily="2" charset="-78"/>
                <a:cs typeface="Alexandria" pitchFamily="2" charset="-78"/>
              </a:rPr>
              <a:t>تهدف الكتابة العلمية أو الأكاديمية عادةً </a:t>
            </a:r>
            <a:r>
              <a:rPr lang="ar-EG" dirty="0">
                <a:latin typeface="Alexandria" pitchFamily="2" charset="-78"/>
                <a:cs typeface="Alexandria" pitchFamily="2" charset="-78"/>
              </a:rPr>
              <a:t>إلى </a:t>
            </a:r>
            <a:r>
              <a:rPr lang="ar-EG" b="0" i="0" dirty="0">
                <a:effectLst/>
                <a:latin typeface="Alexandria" pitchFamily="2" charset="-78"/>
                <a:cs typeface="Alexandria" pitchFamily="2" charset="-78"/>
              </a:rPr>
              <a:t>إثبات أمور علمية، أو تفسيرها، أو الوصول إلى نتائج وحلول ترتبط بمشاكل أو ظواهر معينة.</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10934976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FE47527-5C93-90FF-DB78-6BC250FCDCC1}"/>
              </a:ext>
            </a:extLst>
          </p:cNvPr>
          <p:cNvSpPr txBox="1"/>
          <p:nvPr/>
        </p:nvSpPr>
        <p:spPr>
          <a:xfrm>
            <a:off x="8521147" y="936259"/>
            <a:ext cx="3490421" cy="504000"/>
          </a:xfrm>
          <a:prstGeom prst="rect">
            <a:avLst/>
          </a:prstGeom>
        </p:spPr>
        <p:style>
          <a:lnRef idx="2">
            <a:schemeClr val="accent1"/>
          </a:lnRef>
          <a:fillRef idx="1">
            <a:schemeClr val="lt1"/>
          </a:fillRef>
          <a:effectRef idx="0">
            <a:schemeClr val="accent1"/>
          </a:effectRef>
          <a:fontRef idx="minor">
            <a:schemeClr val="dk1"/>
          </a:fontRef>
        </p:style>
        <p:txBody>
          <a:bodyPr wrap="square" rtlCol="1" anchor="ctr">
            <a:spAutoFit/>
          </a:bodyPr>
          <a:lstStyle/>
          <a:p>
            <a:pPr algn="r"/>
            <a:r>
              <a:rPr lang="ar-EG" u="sng" dirty="0">
                <a:solidFill>
                  <a:srgbClr val="00B0F0"/>
                </a:solidFill>
                <a:latin typeface="Alexandria" pitchFamily="2" charset="-78"/>
                <a:cs typeface="Alexandria" pitchFamily="2" charset="-78"/>
              </a:rPr>
              <a:t>القواعد العامة للكتابة العلمية</a:t>
            </a:r>
          </a:p>
        </p:txBody>
      </p:sp>
      <p:sp>
        <p:nvSpPr>
          <p:cNvPr id="8" name="TextBox 7">
            <a:extLst>
              <a:ext uri="{FF2B5EF4-FFF2-40B4-BE49-F238E27FC236}">
                <a16:creationId xmlns:a16="http://schemas.microsoft.com/office/drawing/2014/main" id="{8644CB8B-B036-D034-5442-13B3A0499AB4}"/>
              </a:ext>
            </a:extLst>
          </p:cNvPr>
          <p:cNvSpPr txBox="1"/>
          <p:nvPr/>
        </p:nvSpPr>
        <p:spPr>
          <a:xfrm>
            <a:off x="397565" y="1577299"/>
            <a:ext cx="11396869" cy="4442883"/>
          </a:xfrm>
          <a:prstGeom prst="rect">
            <a:avLst/>
          </a:prstGeom>
          <a:noFill/>
        </p:spPr>
        <p:txBody>
          <a:bodyPr wrap="square" rtlCol="1">
            <a:spAutoFit/>
          </a:bodyPr>
          <a:lstStyle/>
          <a:p>
            <a:pPr algn="r" rtl="1">
              <a:lnSpc>
                <a:spcPct val="200000"/>
              </a:lnSpc>
            </a:pPr>
            <a:r>
              <a:rPr lang="ar-EG" b="0" i="0" u="sng" dirty="0">
                <a:solidFill>
                  <a:srgbClr val="00B0F0"/>
                </a:solidFill>
                <a:effectLst/>
                <a:latin typeface="Alexandria" pitchFamily="2" charset="-78"/>
                <a:cs typeface="Alexandria" pitchFamily="2" charset="-78"/>
              </a:rPr>
              <a:t>1- </a:t>
            </a:r>
            <a:r>
              <a:rPr lang="ar-EG" b="1" i="0" u="sng" dirty="0">
                <a:solidFill>
                  <a:srgbClr val="00B0F0"/>
                </a:solidFill>
                <a:effectLst/>
                <a:latin typeface="Alexandria" pitchFamily="2" charset="-78"/>
                <a:cs typeface="Alexandria" pitchFamily="2" charset="-78"/>
              </a:rPr>
              <a:t>قاعدة التنظيم</a:t>
            </a:r>
            <a:r>
              <a:rPr lang="ar-EG" b="0" i="0" u="sng" dirty="0">
                <a:solidFill>
                  <a:srgbClr val="00B0F0"/>
                </a:solidFill>
                <a:effectLst/>
                <a:latin typeface="Alexandria" pitchFamily="2" charset="-78"/>
                <a:cs typeface="Alexandria" pitchFamily="2" charset="-78"/>
              </a:rPr>
              <a:t>:</a:t>
            </a:r>
            <a:br>
              <a:rPr lang="ar-EG" dirty="0">
                <a:latin typeface="Alexandria" pitchFamily="2" charset="-78"/>
                <a:cs typeface="Alexandria" pitchFamily="2" charset="-78"/>
              </a:rPr>
            </a:br>
            <a:r>
              <a:rPr lang="ar-EG" b="0" i="0" dirty="0">
                <a:effectLst/>
                <a:latin typeface="Alexandria" pitchFamily="2" charset="-78"/>
                <a:cs typeface="Alexandria" pitchFamily="2" charset="-78"/>
              </a:rPr>
              <a:t>      وضع هيكل بحثي منظم </a:t>
            </a:r>
            <a:r>
              <a:rPr lang="ar-EG" b="0" i="0" u="sng" dirty="0">
                <a:effectLst/>
                <a:latin typeface="Alexandria" pitchFamily="2" charset="-78"/>
                <a:cs typeface="Alexandria" pitchFamily="2" charset="-78"/>
              </a:rPr>
              <a:t>قبل</a:t>
            </a:r>
            <a:r>
              <a:rPr lang="ar-EG" b="0" i="0" dirty="0">
                <a:effectLst/>
                <a:latin typeface="Alexandria" pitchFamily="2" charset="-78"/>
                <a:cs typeface="Alexandria" pitchFamily="2" charset="-78"/>
              </a:rPr>
              <a:t> بدء </a:t>
            </a:r>
            <a:r>
              <a:rPr lang="ar-EG" i="0" u="none" strike="noStrike" dirty="0">
                <a:effectLst/>
                <a:latin typeface="Alexandria" pitchFamily="2" charset="-78"/>
                <a:cs typeface="Alexandria" pitchFamily="2" charset="-78"/>
              </a:rPr>
              <a:t>كتابة البحث </a:t>
            </a:r>
            <a:r>
              <a:rPr lang="ar-EG" b="0" i="0" dirty="0">
                <a:effectLst/>
                <a:latin typeface="Alexandria" pitchFamily="2" charset="-78"/>
                <a:cs typeface="Alexandria" pitchFamily="2" charset="-78"/>
              </a:rPr>
              <a:t>ومن ثم الالتزام بالهيكل على مدار مراحل كتابة البحث.</a:t>
            </a:r>
            <a:endParaRPr lang="ar-SA" b="0" i="0" dirty="0">
              <a:effectLst/>
              <a:latin typeface="Alexandria" pitchFamily="2" charset="-78"/>
              <a:cs typeface="Alexandria" pitchFamily="2" charset="-78"/>
            </a:endParaRPr>
          </a:p>
          <a:p>
            <a:pPr algn="just" rtl="1">
              <a:lnSpc>
                <a:spcPct val="200000"/>
              </a:lnSpc>
            </a:pPr>
            <a:r>
              <a:rPr lang="ar-EG" b="0" i="0" u="sng" dirty="0">
                <a:solidFill>
                  <a:srgbClr val="00B0F0"/>
                </a:solidFill>
                <a:effectLst/>
                <a:latin typeface="Alexandria" pitchFamily="2" charset="-78"/>
                <a:cs typeface="Alexandria" pitchFamily="2" charset="-78"/>
              </a:rPr>
              <a:t>2- </a:t>
            </a:r>
            <a:r>
              <a:rPr lang="ar-EG" b="1" i="0" u="sng" dirty="0">
                <a:solidFill>
                  <a:srgbClr val="00B0F0"/>
                </a:solidFill>
                <a:effectLst/>
                <a:latin typeface="Alexandria" pitchFamily="2" charset="-78"/>
                <a:cs typeface="Alexandria" pitchFamily="2" charset="-78"/>
              </a:rPr>
              <a:t>قاعدة التقديم المنطقي</a:t>
            </a:r>
            <a:r>
              <a:rPr lang="ar-EG" b="0" i="0" u="sng" dirty="0">
                <a:solidFill>
                  <a:srgbClr val="00B0F0"/>
                </a:solidFill>
                <a:effectLst/>
                <a:latin typeface="Alexandria" pitchFamily="2" charset="-78"/>
                <a:cs typeface="Alexandria" pitchFamily="2" charset="-78"/>
              </a:rPr>
              <a:t>:</a:t>
            </a:r>
            <a:endParaRPr lang="ar-SA" b="0" i="0" u="sng" dirty="0">
              <a:solidFill>
                <a:srgbClr val="00B0F0"/>
              </a:solidFill>
              <a:effectLst/>
              <a:latin typeface="Alexandria" pitchFamily="2" charset="-78"/>
              <a:cs typeface="Alexandria" pitchFamily="2" charset="-78"/>
            </a:endParaRPr>
          </a:p>
          <a:p>
            <a:pPr algn="just" rtl="1">
              <a:lnSpc>
                <a:spcPct val="200000"/>
              </a:lnSpc>
            </a:pPr>
            <a:r>
              <a:rPr lang="ar-EG" b="0" i="0" dirty="0">
                <a:effectLst/>
                <a:latin typeface="Alexandria" pitchFamily="2" charset="-78"/>
                <a:cs typeface="Alexandria" pitchFamily="2" charset="-78"/>
              </a:rPr>
              <a:t>     أسلوب كتابي يعتمد على تسلسل الأفكار والانتقال من </a:t>
            </a:r>
            <a:r>
              <a:rPr lang="ar-EG" b="0" i="0" u="sng" dirty="0">
                <a:effectLst/>
                <a:latin typeface="Alexandria" pitchFamily="2" charset="-78"/>
                <a:cs typeface="Alexandria" pitchFamily="2" charset="-78"/>
              </a:rPr>
              <a:t>العام إلى الخاص </a:t>
            </a:r>
            <a:r>
              <a:rPr lang="ar-EG" b="0" i="0" dirty="0">
                <a:effectLst/>
                <a:latin typeface="Alexandria" pitchFamily="2" charset="-78"/>
                <a:cs typeface="Alexandria" pitchFamily="2" charset="-78"/>
              </a:rPr>
              <a:t>واستخدام </a:t>
            </a:r>
            <a:r>
              <a:rPr lang="ar-EG" b="0" i="0" u="sng" dirty="0">
                <a:effectLst/>
                <a:latin typeface="Alexandria" pitchFamily="2" charset="-78"/>
                <a:cs typeface="Alexandria" pitchFamily="2" charset="-78"/>
              </a:rPr>
              <a:t>التدرج المنطقي </a:t>
            </a:r>
            <a:r>
              <a:rPr lang="ar-EG" b="0" i="0" dirty="0">
                <a:effectLst/>
                <a:latin typeface="Alexandria" pitchFamily="2" charset="-78"/>
                <a:cs typeface="Alexandria" pitchFamily="2" charset="-78"/>
              </a:rPr>
              <a:t>فضلاً عن الاعتماد على عدداً من الاستراتيجيات ومنها:</a:t>
            </a:r>
            <a:endParaRPr lang="ar-SA" dirty="0">
              <a:latin typeface="Alexandria" pitchFamily="2" charset="-78"/>
              <a:cs typeface="Alexandria" pitchFamily="2" charset="-78"/>
            </a:endParaRPr>
          </a:p>
          <a:p>
            <a:pPr algn="just" rtl="1">
              <a:lnSpc>
                <a:spcPct val="200000"/>
              </a:lnSpc>
            </a:pPr>
            <a:r>
              <a:rPr lang="ar-EG" b="0" i="0" dirty="0">
                <a:effectLst/>
                <a:latin typeface="Alexandria" pitchFamily="2" charset="-78"/>
                <a:cs typeface="Alexandria" pitchFamily="2" charset="-78"/>
              </a:rPr>
              <a:t>   - بدء الكتابة في جميع العناصر باستخدام فقرات تتناول المواضيع الرئيسية ومن ثم التدرج على حسب الأهمية.</a:t>
            </a:r>
            <a:endParaRPr lang="ar-SA" b="0" i="0" dirty="0">
              <a:effectLst/>
              <a:latin typeface="Alexandria" pitchFamily="2" charset="-78"/>
              <a:cs typeface="Alexandria" pitchFamily="2" charset="-78"/>
            </a:endParaRPr>
          </a:p>
          <a:p>
            <a:pPr algn="just" rtl="1">
              <a:lnSpc>
                <a:spcPct val="200000"/>
              </a:lnSpc>
            </a:pPr>
            <a:r>
              <a:rPr lang="ar-EG" b="0" i="0" dirty="0">
                <a:effectLst/>
                <a:latin typeface="Alexandria" pitchFamily="2" charset="-78"/>
                <a:cs typeface="Alexandria" pitchFamily="2" charset="-78"/>
              </a:rPr>
              <a:t>   - كتابة تعقيب من وجهة نظر</a:t>
            </a:r>
            <a:r>
              <a:rPr lang="ar-EG" i="0" dirty="0">
                <a:effectLst/>
                <a:latin typeface="Alexandria" pitchFamily="2" charset="-78"/>
                <a:cs typeface="Alexandria" pitchFamily="2" charset="-78"/>
              </a:rPr>
              <a:t> </a:t>
            </a:r>
            <a:r>
              <a:rPr lang="ar-EG" i="0" u="none" strike="noStrike" dirty="0">
                <a:effectLst/>
                <a:latin typeface="Alexandria" pitchFamily="2" charset="-78"/>
                <a:cs typeface="Alexandria" pitchFamily="2" charset="-78"/>
              </a:rPr>
              <a:t>الباحث </a:t>
            </a:r>
            <a:r>
              <a:rPr lang="ar-EG" b="0" i="0" dirty="0">
                <a:effectLst/>
                <a:latin typeface="Alexandria" pitchFamily="2" charset="-78"/>
                <a:cs typeface="Alexandria" pitchFamily="2" charset="-78"/>
              </a:rPr>
              <a:t>في نهاية كل فصل لتوضيح أبرز المواضيع والأفكار التي وردت في هذا الفصل بشكل موجز.</a:t>
            </a: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25380569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FE47527-5C93-90FF-DB78-6BC250FCDCC1}"/>
              </a:ext>
            </a:extLst>
          </p:cNvPr>
          <p:cNvSpPr txBox="1"/>
          <p:nvPr/>
        </p:nvSpPr>
        <p:spPr>
          <a:xfrm>
            <a:off x="8521147" y="936259"/>
            <a:ext cx="3490421" cy="504000"/>
          </a:xfrm>
          <a:prstGeom prst="rect">
            <a:avLst/>
          </a:prstGeom>
        </p:spPr>
        <p:style>
          <a:lnRef idx="2">
            <a:schemeClr val="accent1"/>
          </a:lnRef>
          <a:fillRef idx="1">
            <a:schemeClr val="lt1"/>
          </a:fillRef>
          <a:effectRef idx="0">
            <a:schemeClr val="accent1"/>
          </a:effectRef>
          <a:fontRef idx="minor">
            <a:schemeClr val="dk1"/>
          </a:fontRef>
        </p:style>
        <p:txBody>
          <a:bodyPr wrap="square" rtlCol="1" anchor="ctr">
            <a:spAutoFit/>
          </a:bodyPr>
          <a:lstStyle/>
          <a:p>
            <a:pPr algn="r"/>
            <a:r>
              <a:rPr lang="ar-EG" u="sng" dirty="0">
                <a:solidFill>
                  <a:srgbClr val="00B0F0"/>
                </a:solidFill>
                <a:latin typeface="Alexandria" pitchFamily="2" charset="-78"/>
                <a:cs typeface="Alexandria" pitchFamily="2" charset="-78"/>
              </a:rPr>
              <a:t>القواعد العامة للكتابة العلمية</a:t>
            </a:r>
          </a:p>
        </p:txBody>
      </p:sp>
      <p:sp>
        <p:nvSpPr>
          <p:cNvPr id="6" name="TextBox 5">
            <a:extLst>
              <a:ext uri="{FF2B5EF4-FFF2-40B4-BE49-F238E27FC236}">
                <a16:creationId xmlns:a16="http://schemas.microsoft.com/office/drawing/2014/main" id="{F5965D18-2395-E30C-5956-845699D8BE1A}"/>
              </a:ext>
            </a:extLst>
          </p:cNvPr>
          <p:cNvSpPr txBox="1"/>
          <p:nvPr/>
        </p:nvSpPr>
        <p:spPr>
          <a:xfrm>
            <a:off x="463826" y="1440259"/>
            <a:ext cx="11547742" cy="4781437"/>
          </a:xfrm>
          <a:prstGeom prst="rect">
            <a:avLst/>
          </a:prstGeom>
          <a:noFill/>
        </p:spPr>
        <p:txBody>
          <a:bodyPr wrap="square">
            <a:spAutoFit/>
          </a:bodyPr>
          <a:lstStyle/>
          <a:p>
            <a:pPr algn="just" rtl="1">
              <a:lnSpc>
                <a:spcPct val="200000"/>
              </a:lnSpc>
            </a:pPr>
            <a:endParaRPr lang="ar-EG" sz="700" b="0" i="0" dirty="0">
              <a:solidFill>
                <a:srgbClr val="333333"/>
              </a:solidFill>
              <a:effectLst/>
              <a:latin typeface="Alexandria" pitchFamily="2" charset="-78"/>
              <a:cs typeface="Alexandria" pitchFamily="2" charset="-78"/>
            </a:endParaRPr>
          </a:p>
          <a:p>
            <a:pPr algn="r" rtl="1">
              <a:lnSpc>
                <a:spcPct val="200000"/>
              </a:lnSpc>
            </a:pPr>
            <a:r>
              <a:rPr lang="ar-EG" b="0" i="0" dirty="0">
                <a:effectLst/>
                <a:latin typeface="Alexandria" pitchFamily="2" charset="-78"/>
                <a:cs typeface="Alexandria" pitchFamily="2" charset="-78"/>
              </a:rPr>
              <a:t>   - استخدام بعض العبارات الاستدلالية الهامة مثل "ومما سبق نستنتج أن، ويتضح أن، وباختصار، ونتيجة لذلك".</a:t>
            </a:r>
            <a:endParaRPr lang="ar-SA" dirty="0">
              <a:latin typeface="Alexandria" pitchFamily="2" charset="-78"/>
              <a:cs typeface="Alexandria" pitchFamily="2" charset="-78"/>
            </a:endParaRPr>
          </a:p>
          <a:p>
            <a:pPr algn="r" rtl="1">
              <a:lnSpc>
                <a:spcPct val="200000"/>
              </a:lnSpc>
            </a:pPr>
            <a:r>
              <a:rPr lang="ar-EG" b="0" i="0" u="sng" dirty="0">
                <a:solidFill>
                  <a:srgbClr val="00B0F0"/>
                </a:solidFill>
                <a:effectLst/>
                <a:latin typeface="Alexandria" pitchFamily="2" charset="-78"/>
                <a:cs typeface="Alexandria" pitchFamily="2" charset="-78"/>
              </a:rPr>
              <a:t>3- </a:t>
            </a:r>
            <a:r>
              <a:rPr lang="ar-EG" b="1" i="0" u="sng" dirty="0">
                <a:solidFill>
                  <a:srgbClr val="00B0F0"/>
                </a:solidFill>
                <a:effectLst/>
                <a:latin typeface="Alexandria" pitchFamily="2" charset="-78"/>
                <a:cs typeface="Alexandria" pitchFamily="2" charset="-78"/>
              </a:rPr>
              <a:t>قاعدة الإثبات والتدليل</a:t>
            </a:r>
            <a:r>
              <a:rPr lang="ar-EG" b="0" i="0" u="sng" dirty="0">
                <a:solidFill>
                  <a:srgbClr val="00B0F0"/>
                </a:solidFill>
                <a:effectLst/>
                <a:latin typeface="Alexandria" pitchFamily="2" charset="-78"/>
                <a:cs typeface="Alexandria" pitchFamily="2" charset="-78"/>
              </a:rPr>
              <a:t>:</a:t>
            </a:r>
            <a:endParaRPr lang="ar-SA" b="0" i="0" u="sng" dirty="0">
              <a:solidFill>
                <a:srgbClr val="00B0F0"/>
              </a:solidFill>
              <a:effectLst/>
              <a:latin typeface="Alexandria" pitchFamily="2" charset="-78"/>
              <a:cs typeface="Alexandria" pitchFamily="2" charset="-78"/>
            </a:endParaRPr>
          </a:p>
          <a:p>
            <a:pPr algn="r" rtl="1">
              <a:lnSpc>
                <a:spcPct val="200000"/>
              </a:lnSpc>
            </a:pPr>
            <a:r>
              <a:rPr lang="ar-EG" b="0" i="0" dirty="0">
                <a:effectLst/>
                <a:latin typeface="Alexandria" pitchFamily="2" charset="-78"/>
                <a:cs typeface="Alexandria" pitchFamily="2" charset="-78"/>
              </a:rPr>
              <a:t>    وهي أسلوب كتابي يعتمد على دعم الأفكار والنظريات بأدلة منطقية وعدم الاسترسال في الكتابة دون الاستناد إلى أساس بحثي سليم وذلك لإضفاء قدراً من المصداقية على البحث.</a:t>
            </a:r>
            <a:endParaRPr lang="ar-SA" dirty="0">
              <a:latin typeface="Alexandria" pitchFamily="2" charset="-78"/>
              <a:cs typeface="Alexandria" pitchFamily="2" charset="-78"/>
            </a:endParaRPr>
          </a:p>
          <a:p>
            <a:pPr algn="r" rtl="1">
              <a:lnSpc>
                <a:spcPct val="200000"/>
              </a:lnSpc>
            </a:pPr>
            <a:endParaRPr lang="ar-EG" b="0" i="0" dirty="0">
              <a:solidFill>
                <a:srgbClr val="333333"/>
              </a:solidFill>
              <a:effectLst/>
              <a:latin typeface="Alexandria" pitchFamily="2" charset="-78"/>
              <a:cs typeface="Alexandria" pitchFamily="2" charset="-78"/>
            </a:endParaRPr>
          </a:p>
          <a:p>
            <a:pPr algn="r" rtl="1">
              <a:lnSpc>
                <a:spcPct val="200000"/>
              </a:lnSpc>
            </a:pPr>
            <a:r>
              <a:rPr lang="ar-EG" b="0" i="0" u="sng" dirty="0">
                <a:solidFill>
                  <a:srgbClr val="00B0F0"/>
                </a:solidFill>
                <a:effectLst/>
                <a:latin typeface="Alexandria" pitchFamily="2" charset="-78"/>
                <a:cs typeface="Alexandria" pitchFamily="2" charset="-78"/>
              </a:rPr>
              <a:t>4- </a:t>
            </a:r>
            <a:r>
              <a:rPr lang="ar-EG" b="1" i="0" u="sng" dirty="0">
                <a:solidFill>
                  <a:srgbClr val="00B0F0"/>
                </a:solidFill>
                <a:effectLst/>
                <a:latin typeface="Alexandria" pitchFamily="2" charset="-78"/>
                <a:cs typeface="Alexandria" pitchFamily="2" charset="-78"/>
              </a:rPr>
              <a:t>قاعدة الترابط</a:t>
            </a:r>
            <a:r>
              <a:rPr lang="ar-EG" b="0" i="0" u="sng" dirty="0">
                <a:solidFill>
                  <a:srgbClr val="00B0F0"/>
                </a:solidFill>
                <a:effectLst/>
                <a:latin typeface="Alexandria" pitchFamily="2" charset="-78"/>
                <a:cs typeface="Alexandria" pitchFamily="2" charset="-78"/>
              </a:rPr>
              <a:t>:</a:t>
            </a:r>
          </a:p>
          <a:p>
            <a:pPr algn="r" rtl="1">
              <a:lnSpc>
                <a:spcPct val="200000"/>
              </a:lnSpc>
            </a:pPr>
            <a:r>
              <a:rPr lang="ar-EG" b="0" i="0" dirty="0">
                <a:effectLst/>
                <a:latin typeface="Alexandria" pitchFamily="2" charset="-78"/>
                <a:cs typeface="Alexandria" pitchFamily="2" charset="-78"/>
              </a:rPr>
              <a:t>     حيث يجب على</a:t>
            </a:r>
            <a:r>
              <a:rPr lang="ar-EG" i="0" dirty="0">
                <a:effectLst/>
                <a:latin typeface="Alexandria" pitchFamily="2" charset="-78"/>
                <a:cs typeface="Alexandria" pitchFamily="2" charset="-78"/>
              </a:rPr>
              <a:t> </a:t>
            </a:r>
            <a:r>
              <a:rPr lang="ar-EG" i="0" u="none" strike="noStrike" dirty="0">
                <a:effectLst/>
                <a:latin typeface="Alexandria" pitchFamily="2" charset="-78"/>
                <a:cs typeface="Alexandria" pitchFamily="2" charset="-78"/>
              </a:rPr>
              <a:t>الباحث </a:t>
            </a:r>
            <a:r>
              <a:rPr lang="ar-EG" b="0" i="0" dirty="0">
                <a:effectLst/>
                <a:latin typeface="Alexandria" pitchFamily="2" charset="-78"/>
                <a:cs typeface="Alexandria" pitchFamily="2" charset="-78"/>
              </a:rPr>
              <a:t>عدم الابتعاد عن الموضوع الرئيسي والتفرع إلى مواضيع ثانوية غير هامة ودون سبب مع مراعاة الترابط المنطقي للأفكار المطروحة وضمان اتصالها مع بعضها البعض.</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17786546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0AE9F5A-151A-9638-6003-13AAD3CA31E4}"/>
              </a:ext>
            </a:extLst>
          </p:cNvPr>
          <p:cNvSpPr txBox="1"/>
          <p:nvPr/>
        </p:nvSpPr>
        <p:spPr>
          <a:xfrm>
            <a:off x="583096" y="1560540"/>
            <a:ext cx="11290851" cy="3888885"/>
          </a:xfrm>
          <a:prstGeom prst="rect">
            <a:avLst/>
          </a:prstGeom>
          <a:noFill/>
        </p:spPr>
        <p:txBody>
          <a:bodyPr wrap="square">
            <a:spAutoFit/>
          </a:bodyPr>
          <a:lstStyle/>
          <a:p>
            <a:pPr algn="r" rtl="1">
              <a:lnSpc>
                <a:spcPct val="200000"/>
              </a:lnSpc>
            </a:pPr>
            <a:r>
              <a:rPr lang="ar-EG" b="0" i="0" u="sng" dirty="0">
                <a:solidFill>
                  <a:srgbClr val="00B0F0"/>
                </a:solidFill>
                <a:effectLst/>
                <a:latin typeface="Alexandria" pitchFamily="2" charset="-78"/>
                <a:cs typeface="Alexandria" pitchFamily="2" charset="-78"/>
              </a:rPr>
              <a:t>5- </a:t>
            </a:r>
            <a:r>
              <a:rPr lang="ar-EG" b="1" i="0" u="sng" dirty="0">
                <a:solidFill>
                  <a:srgbClr val="00B0F0"/>
                </a:solidFill>
                <a:effectLst/>
                <a:latin typeface="Alexandria" pitchFamily="2" charset="-78"/>
                <a:cs typeface="Alexandria" pitchFamily="2" charset="-78"/>
              </a:rPr>
              <a:t>قاعدة الوضوح</a:t>
            </a:r>
            <a:r>
              <a:rPr lang="ar-EG" b="0" i="0" u="sng" dirty="0">
                <a:solidFill>
                  <a:srgbClr val="00B0F0"/>
                </a:solidFill>
                <a:effectLst/>
                <a:latin typeface="Alexandria" pitchFamily="2" charset="-78"/>
                <a:cs typeface="Alexandria" pitchFamily="2" charset="-78"/>
              </a:rPr>
              <a:t>:</a:t>
            </a:r>
            <a:br>
              <a:rPr lang="ar-EG" dirty="0">
                <a:latin typeface="Alexandria" pitchFamily="2" charset="-78"/>
                <a:cs typeface="Alexandria" pitchFamily="2" charset="-78"/>
              </a:rPr>
            </a:br>
            <a:r>
              <a:rPr lang="ar-EG" b="0" i="0" dirty="0">
                <a:effectLst/>
                <a:latin typeface="Alexandria" pitchFamily="2" charset="-78"/>
                <a:cs typeface="Alexandria" pitchFamily="2" charset="-78"/>
              </a:rPr>
              <a:t>          حيث يجب على الباحث أن يكون واضحاً ومحدداً في تناول جميع العناصر وعدم طرح مواضيع وأفكار غامضة دون شرحها.</a:t>
            </a:r>
            <a:endParaRPr lang="ar-SA" b="0" i="0" dirty="0">
              <a:effectLst/>
              <a:latin typeface="Alexandria" pitchFamily="2" charset="-78"/>
              <a:cs typeface="Alexandria" pitchFamily="2" charset="-78"/>
            </a:endParaRPr>
          </a:p>
          <a:p>
            <a:pPr algn="r" rtl="1">
              <a:lnSpc>
                <a:spcPct val="200000"/>
              </a:lnSpc>
            </a:pPr>
            <a:endParaRPr lang="ar-EG" dirty="0">
              <a:latin typeface="Alexandria" pitchFamily="2" charset="-78"/>
              <a:cs typeface="Alexandria" pitchFamily="2" charset="-78"/>
            </a:endParaRPr>
          </a:p>
          <a:p>
            <a:pPr algn="r" rtl="1">
              <a:lnSpc>
                <a:spcPct val="200000"/>
              </a:lnSpc>
            </a:pPr>
            <a:r>
              <a:rPr lang="ar-EG" b="0" i="0" u="sng" dirty="0">
                <a:solidFill>
                  <a:srgbClr val="00B0F0"/>
                </a:solidFill>
                <a:effectLst/>
                <a:latin typeface="Alexandria" pitchFamily="2" charset="-78"/>
                <a:cs typeface="Alexandria" pitchFamily="2" charset="-78"/>
              </a:rPr>
              <a:t>6- </a:t>
            </a:r>
            <a:r>
              <a:rPr lang="ar-EG" b="1" i="0" u="sng" dirty="0">
                <a:solidFill>
                  <a:srgbClr val="00B0F0"/>
                </a:solidFill>
                <a:effectLst/>
                <a:latin typeface="Alexandria" pitchFamily="2" charset="-78"/>
                <a:cs typeface="Alexandria" pitchFamily="2" charset="-78"/>
              </a:rPr>
              <a:t>قاعدة إعادة الكتابة</a:t>
            </a:r>
            <a:r>
              <a:rPr lang="ar-EG" b="0" i="0" u="sng" dirty="0">
                <a:solidFill>
                  <a:srgbClr val="00B0F0"/>
                </a:solidFill>
                <a:effectLst/>
                <a:latin typeface="Alexandria" pitchFamily="2" charset="-78"/>
                <a:cs typeface="Alexandria" pitchFamily="2" charset="-78"/>
              </a:rPr>
              <a:t>:</a:t>
            </a:r>
            <a:br>
              <a:rPr lang="ar-EG" dirty="0">
                <a:latin typeface="Alexandria" pitchFamily="2" charset="-78"/>
                <a:cs typeface="Alexandria" pitchFamily="2" charset="-78"/>
              </a:rPr>
            </a:br>
            <a:r>
              <a:rPr lang="ar-EG" b="0" i="0" dirty="0">
                <a:effectLst/>
                <a:latin typeface="Alexandria" pitchFamily="2" charset="-78"/>
                <a:cs typeface="Alexandria" pitchFamily="2" charset="-78"/>
              </a:rPr>
              <a:t>          وهي أحد الاستراتيجيات المجدية لإعادة كتابة فصول بعينها، فعند شعور </a:t>
            </a:r>
            <a:r>
              <a:rPr lang="ar-EG" i="0" strike="noStrike" dirty="0">
                <a:effectLst/>
                <a:latin typeface="Alexandria" pitchFamily="2" charset="-78"/>
                <a:cs typeface="Alexandria" pitchFamily="2" charset="-78"/>
              </a:rPr>
              <a:t>الباحث </a:t>
            </a:r>
            <a:r>
              <a:rPr lang="ar-EG" b="0" i="0" dirty="0">
                <a:effectLst/>
                <a:latin typeface="Alexandria" pitchFamily="2" charset="-78"/>
                <a:cs typeface="Alexandria" pitchFamily="2" charset="-78"/>
              </a:rPr>
              <a:t>بضعف أحد الفصول أو العناصر يمكن إعادة كتابتها أو صياغتها.</a:t>
            </a:r>
            <a:endParaRPr lang="ar-EG"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021F961F-DFA2-D70D-9EDD-97C39855CA4A}"/>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1CD947B-9E75-EE8A-93B7-564D84644AD9}"/>
              </a:ext>
            </a:extLst>
          </p:cNvPr>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6C3C994A-AD34-3C89-2642-B57E0563B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3EFC913E-3764-58A3-D98E-0190CE0C278F}"/>
              </a:ext>
            </a:extLst>
          </p:cNvPr>
          <p:cNvSpPr txBox="1"/>
          <p:nvPr/>
        </p:nvSpPr>
        <p:spPr>
          <a:xfrm>
            <a:off x="8521147" y="936259"/>
            <a:ext cx="3490421" cy="504000"/>
          </a:xfrm>
          <a:prstGeom prst="rect">
            <a:avLst/>
          </a:prstGeom>
        </p:spPr>
        <p:style>
          <a:lnRef idx="2">
            <a:schemeClr val="accent1"/>
          </a:lnRef>
          <a:fillRef idx="1">
            <a:schemeClr val="lt1"/>
          </a:fillRef>
          <a:effectRef idx="0">
            <a:schemeClr val="accent1"/>
          </a:effectRef>
          <a:fontRef idx="minor">
            <a:schemeClr val="dk1"/>
          </a:fontRef>
        </p:style>
        <p:txBody>
          <a:bodyPr wrap="square" rtlCol="1" anchor="ctr">
            <a:spAutoFit/>
          </a:bodyPr>
          <a:lstStyle/>
          <a:p>
            <a:pPr algn="r"/>
            <a:r>
              <a:rPr lang="ar-EG" u="sng" dirty="0">
                <a:solidFill>
                  <a:srgbClr val="00B0F0"/>
                </a:solidFill>
                <a:latin typeface="Alexandria" pitchFamily="2" charset="-78"/>
                <a:cs typeface="Alexandria" pitchFamily="2" charset="-78"/>
              </a:rPr>
              <a:t>القواعد العامة للكتابة العلمية</a:t>
            </a:r>
          </a:p>
        </p:txBody>
      </p:sp>
    </p:spTree>
    <p:extLst>
      <p:ext uri="{BB962C8B-B14F-4D97-AF65-F5344CB8AC3E}">
        <p14:creationId xmlns:p14="http://schemas.microsoft.com/office/powerpoint/2010/main" val="4458708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1EC166F-62CE-7087-72A4-F6097B649B78}"/>
              </a:ext>
            </a:extLst>
          </p:cNvPr>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6A6E116-81E4-8DBC-FDBA-FAEFBA8C195B}"/>
              </a:ext>
            </a:extLst>
          </p:cNvPr>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D0F00A1-0F4A-DCAB-3803-2E907901D5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BDE53CFF-5C9A-F5F7-4B01-86356CA01C8E}"/>
              </a:ext>
            </a:extLst>
          </p:cNvPr>
          <p:cNvSpPr txBox="1"/>
          <p:nvPr/>
        </p:nvSpPr>
        <p:spPr>
          <a:xfrm>
            <a:off x="9242474" y="921869"/>
            <a:ext cx="2630658" cy="468000"/>
          </a:xfrm>
          <a:prstGeom prst="rect">
            <a:avLst/>
          </a:prstGeom>
        </p:spPr>
        <p:style>
          <a:lnRef idx="2">
            <a:schemeClr val="accent1"/>
          </a:lnRef>
          <a:fillRef idx="1">
            <a:schemeClr val="lt1"/>
          </a:fillRef>
          <a:effectRef idx="0">
            <a:schemeClr val="accent1"/>
          </a:effectRef>
          <a:fontRef idx="minor">
            <a:schemeClr val="dk1"/>
          </a:fontRef>
        </p:style>
        <p:txBody>
          <a:bodyPr wrap="square" rtlCol="1" anchor="ctr">
            <a:spAutoFit/>
          </a:bodyPr>
          <a:lstStyle/>
          <a:p>
            <a:pPr algn="r" rtl="1"/>
            <a:r>
              <a:rPr lang="ar-EG" b="0" i="0" u="sng" dirty="0">
                <a:solidFill>
                  <a:srgbClr val="00B0F0"/>
                </a:solidFill>
                <a:effectLst/>
                <a:latin typeface="Alexandria" pitchFamily="2" charset="-78"/>
                <a:cs typeface="Alexandria" pitchFamily="2" charset="-78"/>
              </a:rPr>
              <a:t>مجالات الكتابة العلمية</a:t>
            </a:r>
            <a:endParaRPr lang="ar-EG" u="sng" dirty="0">
              <a:solidFill>
                <a:srgbClr val="00B0F0"/>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5D2B760B-340D-154E-9930-A32B7659A38D}"/>
              </a:ext>
            </a:extLst>
          </p:cNvPr>
          <p:cNvSpPr txBox="1"/>
          <p:nvPr/>
        </p:nvSpPr>
        <p:spPr>
          <a:xfrm>
            <a:off x="271923" y="1486842"/>
            <a:ext cx="11648153" cy="5550879"/>
          </a:xfrm>
          <a:prstGeom prst="rect">
            <a:avLst/>
          </a:prstGeom>
          <a:noFill/>
        </p:spPr>
        <p:txBody>
          <a:bodyPr wrap="square" rtlCol="1">
            <a:spAutoFit/>
          </a:bodyPr>
          <a:lstStyle/>
          <a:p>
            <a:pPr algn="r" rtl="1">
              <a:lnSpc>
                <a:spcPct val="200000"/>
              </a:lnSpc>
            </a:pPr>
            <a:r>
              <a:rPr lang="ar-EG" b="0" i="0" u="sng" dirty="0">
                <a:solidFill>
                  <a:srgbClr val="00B0F0"/>
                </a:solidFill>
                <a:effectLst/>
                <a:latin typeface="Alexandria" pitchFamily="2" charset="-78"/>
                <a:cs typeface="Alexandria" pitchFamily="2" charset="-78"/>
              </a:rPr>
              <a:t>المقالات النظرية:</a:t>
            </a:r>
            <a:br>
              <a:rPr lang="ar-EG" u="sng" dirty="0">
                <a:latin typeface="Alexandria" pitchFamily="2" charset="-78"/>
                <a:cs typeface="Alexandria" pitchFamily="2" charset="-78"/>
              </a:rPr>
            </a:br>
            <a:r>
              <a:rPr lang="ar-EG" dirty="0">
                <a:latin typeface="Alexandria" pitchFamily="2" charset="-78"/>
                <a:cs typeface="Alexandria" pitchFamily="2" charset="-78"/>
              </a:rPr>
              <a:t>   </a:t>
            </a:r>
            <a:r>
              <a:rPr lang="ar-EG" b="0" i="0" dirty="0">
                <a:effectLst/>
                <a:latin typeface="Alexandria" pitchFamily="2" charset="-78"/>
                <a:cs typeface="Alexandria" pitchFamily="2" charset="-78"/>
              </a:rPr>
              <a:t>مقالات هدفها الأساسي غرس المعلومات الواردة بأبحاث أخرى، ولكن بأسلوب مختلف، بالإضافة إلى توفير الإفادة للباحثين عن الموضوع المطلوب.</a:t>
            </a:r>
            <a:br>
              <a:rPr lang="ar-EG" u="sng" dirty="0">
                <a:latin typeface="Alexandria" pitchFamily="2" charset="-78"/>
                <a:cs typeface="Alexandria" pitchFamily="2" charset="-78"/>
              </a:rPr>
            </a:br>
            <a:r>
              <a:rPr lang="ar-EG" b="0" i="0" u="sng" dirty="0">
                <a:solidFill>
                  <a:srgbClr val="00B0F0"/>
                </a:solidFill>
                <a:effectLst/>
                <a:latin typeface="Alexandria" pitchFamily="2" charset="-78"/>
                <a:cs typeface="Alexandria" pitchFamily="2" charset="-78"/>
              </a:rPr>
              <a:t>المقالات العلمية:</a:t>
            </a:r>
            <a:br>
              <a:rPr lang="ar-EG" u="sng" dirty="0">
                <a:latin typeface="Alexandria" pitchFamily="2" charset="-78"/>
                <a:cs typeface="Alexandria" pitchFamily="2" charset="-78"/>
              </a:rPr>
            </a:br>
            <a:r>
              <a:rPr lang="ar-EG" dirty="0">
                <a:latin typeface="Alexandria" pitchFamily="2" charset="-78"/>
                <a:cs typeface="Alexandria" pitchFamily="2" charset="-78"/>
              </a:rPr>
              <a:t>   </a:t>
            </a:r>
            <a:r>
              <a:rPr lang="ar-EG" b="0" i="0" dirty="0">
                <a:effectLst/>
                <a:latin typeface="Alexandria" pitchFamily="2" charset="-78"/>
                <a:cs typeface="Alexandria" pitchFamily="2" charset="-78"/>
              </a:rPr>
              <a:t>مقالات يقوم الباحث فيها بعملية الدراسة والتقصي عن معلومات محددة، ثم يقدمها بأسلوب منطقي ومتسلسل.</a:t>
            </a:r>
            <a:r>
              <a:rPr lang="ar-EG" u="sng" dirty="0">
                <a:latin typeface="Alexandria" pitchFamily="2" charset="-78"/>
                <a:cs typeface="Alexandria" pitchFamily="2" charset="-78"/>
              </a:rPr>
              <a:t> </a:t>
            </a:r>
          </a:p>
          <a:p>
            <a:pPr algn="r" rtl="1">
              <a:lnSpc>
                <a:spcPct val="200000"/>
              </a:lnSpc>
            </a:pPr>
            <a:r>
              <a:rPr lang="ar-EG" b="0" i="0" u="sng" dirty="0">
                <a:solidFill>
                  <a:srgbClr val="00B0F0"/>
                </a:solidFill>
                <a:effectLst/>
                <a:latin typeface="Alexandria" pitchFamily="2" charset="-78"/>
                <a:cs typeface="Alexandria" pitchFamily="2" charset="-78"/>
              </a:rPr>
              <a:t>المراجعة العلمية:</a:t>
            </a:r>
            <a:br>
              <a:rPr lang="ar-EG" u="sng" dirty="0">
                <a:latin typeface="Alexandria" pitchFamily="2" charset="-78"/>
                <a:cs typeface="Alexandria" pitchFamily="2" charset="-78"/>
              </a:rPr>
            </a:br>
            <a:r>
              <a:rPr lang="ar-EG" dirty="0">
                <a:latin typeface="Alexandria" pitchFamily="2" charset="-78"/>
                <a:cs typeface="Alexandria" pitchFamily="2" charset="-78"/>
              </a:rPr>
              <a:t>   </a:t>
            </a:r>
            <a:r>
              <a:rPr lang="ar-EG" b="0" i="0" dirty="0">
                <a:effectLst/>
                <a:latin typeface="Alexandria" pitchFamily="2" charset="-78"/>
                <a:cs typeface="Alexandria" pitchFamily="2" charset="-78"/>
              </a:rPr>
              <a:t>هي مقالات تحتوي على معلومات سبق وأن تم طرحها من قبل، ولكن بأسلوب يعتمد على تحليل هذه البيانات ومن ثم مراجعتها؛ وبالتالي فهي مجرد مراجعة لمعلومات قديمة ولا تحتوي على نتائج.</a:t>
            </a:r>
            <a:br>
              <a:rPr lang="ar-EG" dirty="0">
                <a:latin typeface="Alexandria" pitchFamily="2" charset="-78"/>
                <a:cs typeface="Alexandria" pitchFamily="2" charset="-78"/>
              </a:rPr>
            </a:br>
            <a:endParaRPr lang="ar-EG" u="sng" dirty="0">
              <a:latin typeface="Alexandria" pitchFamily="2" charset="-78"/>
              <a:cs typeface="Alexandria" pitchFamily="2" charset="-78"/>
            </a:endParaRPr>
          </a:p>
        </p:txBody>
      </p:sp>
    </p:spTree>
    <p:extLst>
      <p:ext uri="{BB962C8B-B14F-4D97-AF65-F5344CB8AC3E}">
        <p14:creationId xmlns:p14="http://schemas.microsoft.com/office/powerpoint/2010/main" val="7163918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6E85E67-4308-139E-8E3E-116E5ED5822D}"/>
              </a:ext>
            </a:extLst>
          </p:cNvPr>
          <p:cNvSpPr txBox="1"/>
          <p:nvPr/>
        </p:nvSpPr>
        <p:spPr>
          <a:xfrm>
            <a:off x="3910823" y="2855185"/>
            <a:ext cx="4431057" cy="584775"/>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ctr" rtl="1"/>
            <a:r>
              <a:rPr lang="ar-EG" sz="3200" b="1" dirty="0">
                <a:solidFill>
                  <a:srgbClr val="00B0F0"/>
                </a:solidFill>
                <a:latin typeface="Alexandria" pitchFamily="2" charset="-78"/>
                <a:cs typeface="Alexandria" pitchFamily="2" charset="-78"/>
              </a:rPr>
              <a:t>إعداد الكتابة العلمية</a:t>
            </a:r>
            <a:endParaRPr lang="en-US" sz="32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4077737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0"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6E85E67-4308-139E-8E3E-116E5ED5822D}"/>
              </a:ext>
            </a:extLst>
          </p:cNvPr>
          <p:cNvSpPr txBox="1"/>
          <p:nvPr/>
        </p:nvSpPr>
        <p:spPr>
          <a:xfrm>
            <a:off x="6794696" y="1149907"/>
            <a:ext cx="5073684" cy="400110"/>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r" rtl="1"/>
            <a:r>
              <a:rPr lang="ar-EG" sz="2000" b="1" dirty="0">
                <a:solidFill>
                  <a:srgbClr val="00B0F0"/>
                </a:solidFill>
                <a:latin typeface="Alexandria" pitchFamily="2" charset="-78"/>
                <a:cs typeface="Alexandria" pitchFamily="2" charset="-78"/>
              </a:rPr>
              <a:t>مرحلة ما قبل الكتابة العلمية (التخطيط)</a:t>
            </a:r>
            <a:endParaRPr lang="en-US" sz="2000" b="1" dirty="0">
              <a:solidFill>
                <a:srgbClr val="00B0F0"/>
              </a:solidFill>
              <a:latin typeface="Alexandria" pitchFamily="2" charset="-78"/>
              <a:cs typeface="Alexandria" pitchFamily="2" charset="-78"/>
            </a:endParaRPr>
          </a:p>
        </p:txBody>
      </p:sp>
      <p:graphicFrame>
        <p:nvGraphicFramePr>
          <p:cNvPr id="6" name="Diagram 5">
            <a:extLst>
              <a:ext uri="{FF2B5EF4-FFF2-40B4-BE49-F238E27FC236}">
                <a16:creationId xmlns:a16="http://schemas.microsoft.com/office/drawing/2014/main" id="{3118FC07-B149-CD82-2DF5-1ACD28295F63}"/>
              </a:ext>
            </a:extLst>
          </p:cNvPr>
          <p:cNvGraphicFramePr/>
          <p:nvPr>
            <p:extLst>
              <p:ext uri="{D42A27DB-BD31-4B8C-83A1-F6EECF244321}">
                <p14:modId xmlns:p14="http://schemas.microsoft.com/office/powerpoint/2010/main" val="2706174017"/>
              </p:ext>
            </p:extLst>
          </p:nvPr>
        </p:nvGraphicFramePr>
        <p:xfrm>
          <a:off x="1764717" y="1842052"/>
          <a:ext cx="8128000" cy="39713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936060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F0B2503-D039-17ED-96DD-ED6BCDAAE882}"/>
              </a:ext>
            </a:extLst>
          </p:cNvPr>
          <p:cNvSpPr txBox="1"/>
          <p:nvPr/>
        </p:nvSpPr>
        <p:spPr>
          <a:xfrm>
            <a:off x="844094" y="1620895"/>
            <a:ext cx="10982114" cy="4504438"/>
          </a:xfrm>
          <a:prstGeom prst="rect">
            <a:avLst/>
          </a:prstGeom>
          <a:noFill/>
        </p:spPr>
        <p:txBody>
          <a:bodyPr wrap="square" rtlCol="1">
            <a:spAutoFit/>
          </a:bodyPr>
          <a:lstStyle/>
          <a:p>
            <a:pPr algn="just" rtl="1">
              <a:lnSpc>
                <a:spcPct val="200000"/>
              </a:lnSpc>
            </a:pPr>
            <a:r>
              <a:rPr lang="ar-EG" dirty="0">
                <a:solidFill>
                  <a:srgbClr val="00B0F0"/>
                </a:solidFill>
                <a:latin typeface="Alexandria" pitchFamily="2" charset="-78"/>
                <a:cs typeface="Alexandria" pitchFamily="2" charset="-78"/>
              </a:rPr>
              <a:t>1- القراءة جيداً حول المشكلة أو القضية البحثية </a:t>
            </a:r>
          </a:p>
          <a:p>
            <a:pPr marL="534988" algn="just" rtl="1">
              <a:lnSpc>
                <a:spcPct val="150000"/>
              </a:lnSpc>
            </a:pPr>
            <a:r>
              <a:rPr lang="ar-EG" b="0" i="0" u="none" strike="noStrike" dirty="0">
                <a:effectLst/>
                <a:latin typeface="Alexandria" pitchFamily="2" charset="-78"/>
                <a:cs typeface="Alexandria" pitchFamily="2" charset="-78"/>
                <a:hlinkClick r:id="rId3">
                  <a:extLst>
                    <a:ext uri="{A12FA001-AC4F-418D-AE19-62706E023703}">
                      <ahyp:hlinkClr xmlns:ahyp="http://schemas.microsoft.com/office/drawing/2018/hyperlinkcolor" val="tx"/>
                    </a:ext>
                  </a:extLst>
                </a:hlinkClick>
              </a:rPr>
              <a:t>- العصف الذهني</a:t>
            </a:r>
            <a:r>
              <a:rPr lang="ar-EG" b="0" i="0" dirty="0">
                <a:effectLst/>
                <a:latin typeface="Alexandria" pitchFamily="2" charset="-78"/>
                <a:cs typeface="Alexandria" pitchFamily="2" charset="-78"/>
              </a:rPr>
              <a:t> لكتابة أكبر عدد من الأفكار</a:t>
            </a:r>
          </a:p>
          <a:p>
            <a:pPr marL="534988" algn="just" rtl="1">
              <a:lnSpc>
                <a:spcPct val="150000"/>
              </a:lnSpc>
            </a:pPr>
            <a:endParaRPr lang="ar-EG" dirty="0">
              <a:latin typeface="Alexandria" pitchFamily="2" charset="-78"/>
              <a:cs typeface="Alexandria" pitchFamily="2" charset="-78"/>
            </a:endParaRPr>
          </a:p>
          <a:p>
            <a:pPr marL="534988" algn="just" rtl="1">
              <a:lnSpc>
                <a:spcPct val="150000"/>
              </a:lnSpc>
            </a:pPr>
            <a:r>
              <a:rPr lang="ar-EG" b="0" i="0" dirty="0">
                <a:effectLst/>
                <a:latin typeface="Alexandria" pitchFamily="2" charset="-78"/>
                <a:cs typeface="Alexandria" pitchFamily="2" charset="-78"/>
              </a:rPr>
              <a:t>- الحوار والمناقشة التي يجريها الكاتب مع ذاته</a:t>
            </a:r>
          </a:p>
          <a:p>
            <a:pPr marL="534988" algn="just" rtl="1">
              <a:lnSpc>
                <a:spcPct val="150000"/>
              </a:lnSpc>
            </a:pPr>
            <a:endParaRPr lang="ar-EG" dirty="0">
              <a:latin typeface="Alexandria" pitchFamily="2" charset="-78"/>
              <a:cs typeface="Alexandria" pitchFamily="2" charset="-78"/>
            </a:endParaRPr>
          </a:p>
          <a:p>
            <a:pPr marL="534988" algn="just" rtl="1">
              <a:lnSpc>
                <a:spcPct val="150000"/>
              </a:lnSpc>
            </a:pPr>
            <a:r>
              <a:rPr lang="ar-EG" b="0" i="0" dirty="0">
                <a:effectLst/>
                <a:latin typeface="Alexandria" pitchFamily="2" charset="-78"/>
                <a:cs typeface="Alexandria" pitchFamily="2" charset="-78"/>
              </a:rPr>
              <a:t>- إجراء المقابلات</a:t>
            </a:r>
            <a:endParaRPr lang="ar-EG" dirty="0">
              <a:latin typeface="Alexandria" pitchFamily="2" charset="-78"/>
              <a:cs typeface="Alexandria" pitchFamily="2" charset="-78"/>
            </a:endParaRPr>
          </a:p>
          <a:p>
            <a:pPr algn="just" rtl="1">
              <a:lnSpc>
                <a:spcPct val="150000"/>
              </a:lnSpc>
            </a:pPr>
            <a:endParaRPr lang="ar-EG" sz="1100" dirty="0">
              <a:latin typeface="Alexandria" pitchFamily="2" charset="-78"/>
              <a:cs typeface="Alexandria" pitchFamily="2" charset="-78"/>
            </a:endParaRPr>
          </a:p>
          <a:p>
            <a:pPr algn="just" rtl="1">
              <a:lnSpc>
                <a:spcPct val="200000"/>
              </a:lnSpc>
            </a:pPr>
            <a:r>
              <a:rPr lang="ar-EG" dirty="0">
                <a:solidFill>
                  <a:srgbClr val="00B0F0"/>
                </a:solidFill>
                <a:latin typeface="Alexandria" pitchFamily="2" charset="-78"/>
                <a:cs typeface="Alexandria" pitchFamily="2" charset="-78"/>
              </a:rPr>
              <a:t>2- إعداد الخطة البحثية ( المقترح البحثي )</a:t>
            </a:r>
          </a:p>
          <a:p>
            <a:pPr algn="just" rtl="1">
              <a:lnSpc>
                <a:spcPct val="200000"/>
              </a:lnSpc>
            </a:pPr>
            <a:endParaRPr lang="ar-EG" sz="1100" dirty="0">
              <a:solidFill>
                <a:srgbClr val="00B0F0"/>
              </a:solidFill>
              <a:latin typeface="Alexandria" pitchFamily="2" charset="-78"/>
              <a:cs typeface="Alexandria" pitchFamily="2" charset="-78"/>
            </a:endParaRPr>
          </a:p>
          <a:p>
            <a:pPr algn="just" rtl="1">
              <a:lnSpc>
                <a:spcPct val="200000"/>
              </a:lnSpc>
            </a:pPr>
            <a:r>
              <a:rPr lang="ar-EG" dirty="0">
                <a:solidFill>
                  <a:srgbClr val="00B0F0"/>
                </a:solidFill>
                <a:latin typeface="Alexandria" pitchFamily="2" charset="-78"/>
                <a:cs typeface="Alexandria" pitchFamily="2" charset="-78"/>
              </a:rPr>
              <a:t>3- البطاقات (</a:t>
            </a:r>
            <a:r>
              <a:rPr lang="en-US" dirty="0">
                <a:solidFill>
                  <a:srgbClr val="00B0F0"/>
                </a:solidFill>
                <a:latin typeface="Alexandria" pitchFamily="2" charset="-78"/>
                <a:cs typeface="Alexandria" pitchFamily="2" charset="-78"/>
              </a:rPr>
              <a:t>Memo/Notes</a:t>
            </a:r>
            <a:r>
              <a:rPr lang="ar-EG" dirty="0">
                <a:solidFill>
                  <a:srgbClr val="00B0F0"/>
                </a:solidFill>
                <a:latin typeface="Alexandria" pitchFamily="2" charset="-78"/>
                <a:cs typeface="Alexandria" pitchFamily="2" charset="-78"/>
              </a:rPr>
              <a:t>)</a:t>
            </a:r>
          </a:p>
        </p:txBody>
      </p:sp>
      <p:sp>
        <p:nvSpPr>
          <p:cNvPr id="3" name="TextBox 2">
            <a:extLst>
              <a:ext uri="{FF2B5EF4-FFF2-40B4-BE49-F238E27FC236}">
                <a16:creationId xmlns:a16="http://schemas.microsoft.com/office/drawing/2014/main" id="{319A36A9-1AD1-2C68-B438-737E66607FD8}"/>
              </a:ext>
            </a:extLst>
          </p:cNvPr>
          <p:cNvSpPr txBox="1"/>
          <p:nvPr/>
        </p:nvSpPr>
        <p:spPr>
          <a:xfrm>
            <a:off x="6937885" y="1055922"/>
            <a:ext cx="5073684" cy="400110"/>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r" rtl="1"/>
            <a:r>
              <a:rPr lang="ar-EG" sz="2000" b="1" dirty="0">
                <a:solidFill>
                  <a:srgbClr val="00B0F0"/>
                </a:solidFill>
                <a:latin typeface="Alexandria" pitchFamily="2" charset="-78"/>
                <a:cs typeface="Alexandria" pitchFamily="2" charset="-78"/>
              </a:rPr>
              <a:t>مرحلة ما قبل الكتابة العلمية (التخطيط)</a:t>
            </a:r>
            <a:endParaRPr lang="en-US" sz="20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1814662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E936BAD9-F4EB-D61B-B395-B58C87EB0794}"/>
              </a:ext>
            </a:extLst>
          </p:cNvPr>
          <p:cNvSpPr txBox="1"/>
          <p:nvPr/>
        </p:nvSpPr>
        <p:spPr>
          <a:xfrm>
            <a:off x="9647583" y="971203"/>
            <a:ext cx="2146851"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u="sng" dirty="0">
                <a:solidFill>
                  <a:srgbClr val="00B0F0"/>
                </a:solidFill>
                <a:latin typeface="Alexandria" pitchFamily="2" charset="-78"/>
                <a:cs typeface="Alexandria" pitchFamily="2" charset="-78"/>
              </a:rPr>
              <a:t>إجراء المقابلات </a:t>
            </a:r>
          </a:p>
        </p:txBody>
      </p:sp>
      <p:sp>
        <p:nvSpPr>
          <p:cNvPr id="8" name="TextBox 7">
            <a:extLst>
              <a:ext uri="{FF2B5EF4-FFF2-40B4-BE49-F238E27FC236}">
                <a16:creationId xmlns:a16="http://schemas.microsoft.com/office/drawing/2014/main" id="{40B90842-D2ED-C401-38C5-89829AE5FBA4}"/>
              </a:ext>
            </a:extLst>
          </p:cNvPr>
          <p:cNvSpPr txBox="1"/>
          <p:nvPr/>
        </p:nvSpPr>
        <p:spPr>
          <a:xfrm>
            <a:off x="390939" y="1536176"/>
            <a:ext cx="11410122" cy="4996881"/>
          </a:xfrm>
          <a:prstGeom prst="rect">
            <a:avLst/>
          </a:prstGeom>
          <a:noFill/>
        </p:spPr>
        <p:txBody>
          <a:bodyPr wrap="square">
            <a:spAutoFit/>
          </a:bodyPr>
          <a:lstStyle/>
          <a:p>
            <a:pPr algn="just" rtl="1">
              <a:lnSpc>
                <a:spcPct val="200000"/>
              </a:lnSpc>
            </a:pPr>
            <a:r>
              <a:rPr lang="ar-EG" sz="1800" b="0" i="0" u="none" strike="noStrike" baseline="0" dirty="0">
                <a:latin typeface="Alexandria" pitchFamily="2" charset="-78"/>
                <a:cs typeface="Alexandria" pitchFamily="2" charset="-78"/>
              </a:rPr>
              <a:t>- المقابلة هي واحدة من أبرز أدوات البحث العلمي في العصر الحديث لأنها تسهم في جمع المعلومات والبيانات المطلوبة وبسرعة عبر الزمان والمكان.</a:t>
            </a:r>
          </a:p>
          <a:p>
            <a:pPr algn="just"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محادثة موجهة يقوم بها الباحث مع شخص أو أشخاص، </a:t>
            </a:r>
            <a:r>
              <a:rPr lang="ar-EG" sz="1800" b="0" i="0" u="sng" strike="noStrike" baseline="0" dirty="0">
                <a:latin typeface="Alexandria" pitchFamily="2" charset="-78"/>
                <a:cs typeface="Alexandria" pitchFamily="2" charset="-78"/>
              </a:rPr>
              <a:t>هدفها </a:t>
            </a:r>
            <a:r>
              <a:rPr lang="ar-EG" sz="1800" b="0" i="0" u="none" strike="noStrike" baseline="0" dirty="0">
                <a:latin typeface="Alexandria" pitchFamily="2" charset="-78"/>
                <a:cs typeface="Alexandria" pitchFamily="2" charset="-78"/>
              </a:rPr>
              <a:t>جمع المعلومات لاستخدامها في البحث العلمي.</a:t>
            </a:r>
          </a:p>
          <a:p>
            <a:pPr algn="just" rtl="1">
              <a:lnSpc>
                <a:spcPct val="200000"/>
              </a:lnSpc>
            </a:pPr>
            <a:r>
              <a:rPr lang="ar-EG"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المقابلة عادة ما تكون شفوية، ومباشرة، أو هاتفية أو مسجلة في التلفاز أو البريد الإلكتروني، أو عبر تطبيقات التواصل الاجتماعي (</a:t>
            </a:r>
            <a:r>
              <a:rPr lang="en-US" sz="1800" b="0" i="0" u="none" strike="noStrike" baseline="0" dirty="0">
                <a:latin typeface="Alexandria" pitchFamily="2" charset="-78"/>
                <a:cs typeface="Alexandria" pitchFamily="2" charset="-78"/>
              </a:rPr>
              <a:t>Skype</a:t>
            </a:r>
            <a:r>
              <a:rPr lang="ar-EG" sz="1800" b="0" i="0" u="none" strike="noStrike" baseline="0" dirty="0">
                <a:latin typeface="Alexandria" pitchFamily="2" charset="-78"/>
                <a:cs typeface="Alexandria" pitchFamily="2" charset="-78"/>
              </a:rPr>
              <a:t>) يتم من خلالها جمع معلومات لا تتوفر في الكتب أو المصادر الأخرى.</a:t>
            </a:r>
          </a:p>
          <a:p>
            <a:pPr algn="just" rtl="1">
              <a:lnSpc>
                <a:spcPct val="200000"/>
              </a:lnSpc>
            </a:pPr>
            <a:r>
              <a:rPr lang="ar-EG" sz="1800" b="0" i="0" u="sng" strike="noStrike" baseline="0" dirty="0">
                <a:solidFill>
                  <a:srgbClr val="00B0F0"/>
                </a:solidFill>
                <a:latin typeface="Alexandria" pitchFamily="2" charset="-78"/>
                <a:cs typeface="Alexandria" pitchFamily="2" charset="-78"/>
              </a:rPr>
              <a:t>كيفية إجراء المقابلة: </a:t>
            </a:r>
          </a:p>
          <a:p>
            <a:pPr algn="just" rtl="1">
              <a:lnSpc>
                <a:spcPct val="200000"/>
              </a:lnSpc>
            </a:pPr>
            <a:r>
              <a:rPr lang="ar-EG" sz="1800" b="0" i="0" strike="noStrike" baseline="0" dirty="0">
                <a:latin typeface="Alexandria" pitchFamily="2" charset="-78"/>
                <a:cs typeface="Alexandria" pitchFamily="2" charset="-78"/>
              </a:rPr>
              <a:t>- </a:t>
            </a:r>
            <a:r>
              <a:rPr lang="ar-EG" sz="1800" b="0" i="0" u="none" strike="noStrike" baseline="0" dirty="0">
                <a:latin typeface="Alexandria" pitchFamily="2" charset="-78"/>
                <a:cs typeface="Alexandria" pitchFamily="2" charset="-78"/>
              </a:rPr>
              <a:t>أولاً يقوم الباحث بإعداد الأسئلة المطلوبة بدقة، وتدوين الأجوبة التي يقرها (المبحوث)المستجوب</a:t>
            </a:r>
          </a:p>
          <a:p>
            <a:pPr algn="just" rtl="1">
              <a:lnSpc>
                <a:spcPct val="200000"/>
              </a:lnSpc>
            </a:pPr>
            <a:r>
              <a:rPr lang="ar-EG" sz="1800" b="0" i="0" u="none" strike="noStrike" baseline="0" dirty="0">
                <a:latin typeface="Alexandria" pitchFamily="2" charset="-78"/>
                <a:cs typeface="Alexandria" pitchFamily="2" charset="-78"/>
              </a:rPr>
              <a:t>- لابد وأن يلاحظ الباحث تعبيرات ونظرات العين والهيئة، والإيماءات، ونغمة الصوت، والسلوك العام لدى المبحوث   وذلك لتحقيق الهدف أو الغرض الذي أعدت لأجله المقابلة.</a:t>
            </a:r>
          </a:p>
        </p:txBody>
      </p:sp>
    </p:spTree>
    <p:extLst>
      <p:ext uri="{BB962C8B-B14F-4D97-AF65-F5344CB8AC3E}">
        <p14:creationId xmlns:p14="http://schemas.microsoft.com/office/powerpoint/2010/main" val="5570647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E936BAD9-F4EB-D61B-B395-B58C87EB0794}"/>
              </a:ext>
            </a:extLst>
          </p:cNvPr>
          <p:cNvSpPr txBox="1"/>
          <p:nvPr/>
        </p:nvSpPr>
        <p:spPr>
          <a:xfrm>
            <a:off x="9647583" y="971203"/>
            <a:ext cx="2146851"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u="sng" dirty="0">
                <a:solidFill>
                  <a:srgbClr val="00B0F0"/>
                </a:solidFill>
                <a:latin typeface="Alexandria" pitchFamily="2" charset="-78"/>
                <a:cs typeface="Alexandria" pitchFamily="2" charset="-78"/>
              </a:rPr>
              <a:t>إجراء المقابلات </a:t>
            </a:r>
          </a:p>
        </p:txBody>
      </p:sp>
      <p:sp>
        <p:nvSpPr>
          <p:cNvPr id="4" name="TextBox 3">
            <a:extLst>
              <a:ext uri="{FF2B5EF4-FFF2-40B4-BE49-F238E27FC236}">
                <a16:creationId xmlns:a16="http://schemas.microsoft.com/office/drawing/2014/main" id="{9C515109-25DF-E844-DF56-834DB07B95EE}"/>
              </a:ext>
            </a:extLst>
          </p:cNvPr>
          <p:cNvSpPr txBox="1"/>
          <p:nvPr/>
        </p:nvSpPr>
        <p:spPr>
          <a:xfrm>
            <a:off x="609600" y="1751620"/>
            <a:ext cx="11184834" cy="3334887"/>
          </a:xfrm>
          <a:prstGeom prst="rect">
            <a:avLst/>
          </a:prstGeom>
          <a:noFill/>
        </p:spPr>
        <p:txBody>
          <a:bodyPr wrap="square">
            <a:spAutoFit/>
          </a:bodyPr>
          <a:lstStyle/>
          <a:p>
            <a:pPr algn="just" rtl="1">
              <a:lnSpc>
                <a:spcPct val="200000"/>
              </a:lnSpc>
            </a:pPr>
            <a:r>
              <a:rPr lang="ar-EG" sz="1800" b="0" i="0" u="sng" strike="noStrike" baseline="0" dirty="0">
                <a:latin typeface="Alexandria" pitchFamily="2" charset="-78"/>
                <a:cs typeface="Alexandria" pitchFamily="2" charset="-78"/>
              </a:rPr>
              <a:t>-الإعداد الجيد للمقابلة:</a:t>
            </a:r>
          </a:p>
          <a:p>
            <a:pPr algn="just" rtl="1">
              <a:lnSpc>
                <a:spcPct val="200000"/>
              </a:lnSpc>
            </a:pPr>
            <a:r>
              <a:rPr lang="ar-EG" sz="1800" b="0" i="0" u="none" strike="noStrike" baseline="0" dirty="0">
                <a:latin typeface="Alexandria" pitchFamily="2" charset="-78"/>
                <a:cs typeface="Alexandria" pitchFamily="2" charset="-78"/>
              </a:rPr>
              <a:t>      اختيار الأسئلة، الزمان، المكان، راحة المستجوب، </a:t>
            </a:r>
          </a:p>
          <a:p>
            <a:pPr algn="just" rtl="1">
              <a:lnSpc>
                <a:spcPct val="200000"/>
              </a:lnSpc>
            </a:pPr>
            <a:r>
              <a:rPr lang="ar-EG" sz="1800" b="0" i="0" u="sng" strike="noStrike" baseline="0" dirty="0">
                <a:latin typeface="Alexandria" pitchFamily="2" charset="-78"/>
                <a:cs typeface="Alexandria" pitchFamily="2" charset="-78"/>
              </a:rPr>
              <a:t>طريقة تسجيل المقابلة:</a:t>
            </a:r>
          </a:p>
          <a:p>
            <a:pPr algn="just" rtl="1">
              <a:lnSpc>
                <a:spcPct val="200000"/>
              </a:lnSpc>
            </a:pPr>
            <a:r>
              <a:rPr lang="ar-EG" sz="1800" b="0" i="0" u="none" strike="noStrike" baseline="0" dirty="0">
                <a:latin typeface="Alexandria" pitchFamily="2" charset="-78"/>
                <a:cs typeface="Alexandria" pitchFamily="2" charset="-78"/>
              </a:rPr>
              <a:t>      فيديو أو تسجيل صوتي أو تدوين ورقي.</a:t>
            </a:r>
          </a:p>
          <a:p>
            <a:pPr algn="just" rtl="1">
              <a:lnSpc>
                <a:spcPct val="200000"/>
              </a:lnSpc>
            </a:pPr>
            <a:r>
              <a:rPr lang="ar-EG" sz="1800" b="0" i="0" u="sng" strike="noStrike" baseline="0" dirty="0">
                <a:latin typeface="Alexandria" pitchFamily="2" charset="-78"/>
                <a:cs typeface="Alexandria" pitchFamily="2" charset="-78"/>
              </a:rPr>
              <a:t>توضيح هدف المقابلة</a:t>
            </a:r>
          </a:p>
          <a:p>
            <a:pPr algn="just" rtl="1">
              <a:lnSpc>
                <a:spcPct val="200000"/>
              </a:lnSpc>
            </a:pPr>
            <a:r>
              <a:rPr lang="ar-EG" u="sng" dirty="0">
                <a:latin typeface="Alexandria" pitchFamily="2" charset="-78"/>
                <a:cs typeface="Alexandria" pitchFamily="2" charset="-78"/>
              </a:rPr>
              <a:t>أنواع المقابلة </a:t>
            </a:r>
            <a:endParaRPr lang="ar-EG" sz="1800" b="0" i="0" u="sng" strike="noStrike" baseline="0" dirty="0">
              <a:latin typeface="Alexandria" pitchFamily="2" charset="-78"/>
              <a:cs typeface="Alexandria" pitchFamily="2" charset="-78"/>
            </a:endParaRPr>
          </a:p>
        </p:txBody>
      </p:sp>
    </p:spTree>
    <p:extLst>
      <p:ext uri="{BB962C8B-B14F-4D97-AF65-F5344CB8AC3E}">
        <p14:creationId xmlns:p14="http://schemas.microsoft.com/office/powerpoint/2010/main" val="1108002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E936BAD9-F4EB-D61B-B395-B58C87EB0794}"/>
              </a:ext>
            </a:extLst>
          </p:cNvPr>
          <p:cNvSpPr txBox="1"/>
          <p:nvPr/>
        </p:nvSpPr>
        <p:spPr>
          <a:xfrm>
            <a:off x="9766851" y="944699"/>
            <a:ext cx="2146851"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r>
              <a:rPr lang="ar-EG" sz="2000" u="sng" dirty="0">
                <a:solidFill>
                  <a:srgbClr val="00B0F0"/>
                </a:solidFill>
                <a:latin typeface="Alexandria" pitchFamily="2" charset="-78"/>
                <a:cs typeface="Alexandria" pitchFamily="2" charset="-78"/>
              </a:rPr>
              <a:t>إجراء المقابلات </a:t>
            </a:r>
          </a:p>
        </p:txBody>
      </p:sp>
      <p:sp>
        <p:nvSpPr>
          <p:cNvPr id="7" name="TextBox 6">
            <a:extLst>
              <a:ext uri="{FF2B5EF4-FFF2-40B4-BE49-F238E27FC236}">
                <a16:creationId xmlns:a16="http://schemas.microsoft.com/office/drawing/2014/main" id="{620E6A34-3B7C-C34E-E983-608B4FADA304}"/>
              </a:ext>
            </a:extLst>
          </p:cNvPr>
          <p:cNvSpPr txBox="1"/>
          <p:nvPr/>
        </p:nvSpPr>
        <p:spPr>
          <a:xfrm>
            <a:off x="180431" y="1376424"/>
            <a:ext cx="11614003" cy="3888885"/>
          </a:xfrm>
          <a:prstGeom prst="rect">
            <a:avLst/>
          </a:prstGeom>
          <a:noFill/>
        </p:spPr>
        <p:txBody>
          <a:bodyPr wrap="square">
            <a:spAutoFit/>
          </a:bodyPr>
          <a:lstStyle/>
          <a:p>
            <a:pPr algn="just" rtl="1">
              <a:lnSpc>
                <a:spcPct val="200000"/>
              </a:lnSpc>
            </a:pPr>
            <a:r>
              <a:rPr lang="ar-EG" b="0" i="0" u="sng" strike="noStrike" baseline="0" dirty="0">
                <a:solidFill>
                  <a:srgbClr val="00B0F0"/>
                </a:solidFill>
                <a:latin typeface="Alexandria" pitchFamily="2" charset="-78"/>
                <a:cs typeface="Alexandria" pitchFamily="2" charset="-78"/>
              </a:rPr>
              <a:t>أنواع المقابلة </a:t>
            </a:r>
            <a:r>
              <a:rPr lang="ar-EG" b="1" i="0" u="sng" dirty="0">
                <a:solidFill>
                  <a:srgbClr val="00B0F0"/>
                </a:solidFill>
                <a:effectLst/>
                <a:latin typeface="Alexandria" pitchFamily="2" charset="-78"/>
                <a:cs typeface="Alexandria" pitchFamily="2" charset="-78"/>
              </a:rPr>
              <a:t>وفق حرية المبحوثين</a:t>
            </a:r>
            <a:r>
              <a:rPr lang="ar-EG" u="sng" dirty="0">
                <a:solidFill>
                  <a:srgbClr val="00B0F0"/>
                </a:solidFill>
                <a:latin typeface="Alexandria" pitchFamily="2" charset="-78"/>
                <a:cs typeface="Alexandria" pitchFamily="2" charset="-78"/>
              </a:rPr>
              <a:t> بالإجابة</a:t>
            </a:r>
            <a:endParaRPr lang="ar-EG" b="0" i="0" u="sng" strike="noStrike" baseline="0" dirty="0">
              <a:solidFill>
                <a:srgbClr val="00B0F0"/>
              </a:solidFill>
              <a:latin typeface="Alexandria" pitchFamily="2" charset="-78"/>
              <a:cs typeface="Alexandria" pitchFamily="2" charset="-78"/>
            </a:endParaRPr>
          </a:p>
          <a:p>
            <a:pPr algn="just" rtl="1">
              <a:lnSpc>
                <a:spcPct val="200000"/>
              </a:lnSpc>
            </a:pPr>
            <a:r>
              <a:rPr lang="ar-EG" b="0" i="0" u="sng" strike="noStrike" baseline="0" dirty="0">
                <a:solidFill>
                  <a:srgbClr val="00B0F0"/>
                </a:solidFill>
                <a:latin typeface="Alexandria" pitchFamily="2" charset="-78"/>
                <a:cs typeface="Alexandria" pitchFamily="2" charset="-78"/>
              </a:rPr>
              <a:t>1- المقابلة المغلقة:</a:t>
            </a:r>
          </a:p>
          <a:p>
            <a:pPr algn="just" rtl="1">
              <a:lnSpc>
                <a:spcPct val="200000"/>
              </a:lnSpc>
            </a:pPr>
            <a:r>
              <a:rPr lang="ar-EG" b="0" i="0" strike="noStrike" baseline="0" dirty="0">
                <a:solidFill>
                  <a:srgbClr val="00B0F0"/>
                </a:solidFill>
                <a:latin typeface="Alexandria" pitchFamily="2" charset="-78"/>
                <a:cs typeface="Alexandria" pitchFamily="2" charset="-78"/>
              </a:rPr>
              <a:t> </a:t>
            </a:r>
            <a:r>
              <a:rPr lang="ar-EG" b="0" i="0" u="none" strike="noStrike" baseline="0" dirty="0">
                <a:latin typeface="Alexandria" pitchFamily="2" charset="-78"/>
                <a:cs typeface="Alexandria" pitchFamily="2" charset="-78"/>
              </a:rPr>
              <a:t>وهي التي يقدم فيها الباحث أسئلة مكتوبة ومحددة دون الخروج عن الصيغة المتفق عليها مع المستجوب وعدد الأسئلة ومضمونها والمدة الزمنية.</a:t>
            </a:r>
          </a:p>
          <a:p>
            <a:pPr algn="just" rtl="1">
              <a:lnSpc>
                <a:spcPct val="200000"/>
              </a:lnSpc>
            </a:pPr>
            <a:r>
              <a:rPr lang="ar-EG" b="0" i="0" u="sng" strike="noStrike" baseline="0" dirty="0">
                <a:solidFill>
                  <a:srgbClr val="00B0F0"/>
                </a:solidFill>
                <a:latin typeface="Alexandria" pitchFamily="2" charset="-78"/>
                <a:cs typeface="Alexandria" pitchFamily="2" charset="-78"/>
              </a:rPr>
              <a:t>2- المقابلة المفتوحة: </a:t>
            </a:r>
          </a:p>
          <a:p>
            <a:pPr algn="just" rtl="1">
              <a:lnSpc>
                <a:spcPct val="200000"/>
              </a:lnSpc>
            </a:pPr>
            <a:r>
              <a:rPr lang="ar-EG" b="0" i="0" u="none" strike="noStrike" baseline="0" dirty="0">
                <a:latin typeface="Alexandria" pitchFamily="2" charset="-78"/>
                <a:cs typeface="Alexandria" pitchFamily="2" charset="-78"/>
              </a:rPr>
              <a:t>هي التي يتم فيها فسح المجال للحوار وإعطاء المستجوب الفرصة لتقديم إجابات أكثر عمقا وشمولا، وقد تخرج هذه الإجابات عن الغرض المطلوب وعلى الباحث أن ينتقي ما قد يفيده فقط.</a:t>
            </a:r>
          </a:p>
        </p:txBody>
      </p:sp>
    </p:spTree>
    <p:extLst>
      <p:ext uri="{BB962C8B-B14F-4D97-AF65-F5344CB8AC3E}">
        <p14:creationId xmlns:p14="http://schemas.microsoft.com/office/powerpoint/2010/main" val="42744596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9D5F37B5-CE01-243A-51D1-2D136E5D7152}"/>
              </a:ext>
            </a:extLst>
          </p:cNvPr>
          <p:cNvSpPr txBox="1"/>
          <p:nvPr/>
        </p:nvSpPr>
        <p:spPr>
          <a:xfrm>
            <a:off x="463827" y="1521001"/>
            <a:ext cx="11357112" cy="2780889"/>
          </a:xfrm>
          <a:prstGeom prst="rect">
            <a:avLst/>
          </a:prstGeom>
          <a:noFill/>
        </p:spPr>
        <p:txBody>
          <a:bodyPr wrap="square">
            <a:spAutoFit/>
          </a:bodyPr>
          <a:lstStyle/>
          <a:p>
            <a:pPr algn="just" rtl="1">
              <a:lnSpc>
                <a:spcPct val="200000"/>
              </a:lnSpc>
            </a:pPr>
            <a:r>
              <a:rPr lang="ar-EG" b="0" i="0" u="sng" strike="noStrike" baseline="0" dirty="0">
                <a:solidFill>
                  <a:srgbClr val="00B0F0"/>
                </a:solidFill>
                <a:latin typeface="Alexandria" pitchFamily="2" charset="-78"/>
                <a:cs typeface="Alexandria" pitchFamily="2" charset="-78"/>
              </a:rPr>
              <a:t>3- المقابلة المغلقة / المفتوحة: </a:t>
            </a:r>
          </a:p>
          <a:p>
            <a:pPr algn="just" rtl="1">
              <a:lnSpc>
                <a:spcPct val="200000"/>
              </a:lnSpc>
            </a:pPr>
            <a:r>
              <a:rPr lang="ar-EG" b="0" i="0" u="none" strike="noStrike" baseline="0" dirty="0">
                <a:latin typeface="Alexandria" pitchFamily="2" charset="-78"/>
                <a:cs typeface="Alexandria" pitchFamily="2" charset="-78"/>
              </a:rPr>
              <a:t>  وهي التي يكون المجال فيها مفتوحا للنوعين السابقين مع موافقة المستجوب باعتبار أن بعض الإجابات تولد أسئلة أخرى لم يتم الاتفاق عليها مسبقا.</a:t>
            </a:r>
          </a:p>
          <a:p>
            <a:pPr algn="just" rtl="1">
              <a:lnSpc>
                <a:spcPct val="200000"/>
              </a:lnSpc>
            </a:pPr>
            <a:r>
              <a:rPr lang="ar-EG" b="0" i="0" u="none" strike="noStrike" baseline="0" dirty="0">
                <a:latin typeface="Alexandria" pitchFamily="2" charset="-78"/>
                <a:cs typeface="Alexandria" pitchFamily="2" charset="-78"/>
              </a:rPr>
              <a:t>ثم يأتي دور الباحث أخيرا في تحليل مضمون المقابلة واستنباط ما يخدم بحثه بكل موضوعية وأمانة علمية واحترام أقوال المستجوب.</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20313003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60AB0A6-4B80-AA20-38D4-A3C65D104226}"/>
              </a:ext>
            </a:extLst>
          </p:cNvPr>
          <p:cNvSpPr txBox="1"/>
          <p:nvPr/>
        </p:nvSpPr>
        <p:spPr>
          <a:xfrm>
            <a:off x="8473241" y="965824"/>
            <a:ext cx="3538328" cy="564898"/>
          </a:xfrm>
          <a:prstGeom prst="rect">
            <a:avLst/>
          </a:prstGeom>
          <a:noFill/>
        </p:spPr>
        <p:txBody>
          <a:bodyPr wrap="square">
            <a:spAutoFit/>
          </a:bodyPr>
          <a:lstStyle/>
          <a:p>
            <a:pPr algn="just" rtl="1">
              <a:lnSpc>
                <a:spcPct val="200000"/>
              </a:lnSpc>
            </a:pPr>
            <a:r>
              <a:rPr lang="ar-EG" b="0" i="0" u="sng" strike="noStrike" baseline="0" dirty="0">
                <a:solidFill>
                  <a:srgbClr val="00B0F0"/>
                </a:solidFill>
                <a:latin typeface="Alexandria" pitchFamily="2" charset="-78"/>
                <a:cs typeface="Alexandria" pitchFamily="2" charset="-78"/>
              </a:rPr>
              <a:t>أنواع المقابلة </a:t>
            </a:r>
            <a:r>
              <a:rPr lang="ar-EG" b="1" i="0" u="sng" dirty="0">
                <a:solidFill>
                  <a:srgbClr val="00B0F0"/>
                </a:solidFill>
                <a:effectLst/>
                <a:latin typeface="Alexandria" pitchFamily="2" charset="-78"/>
                <a:cs typeface="Alexandria" pitchFamily="2" charset="-78"/>
              </a:rPr>
              <a:t>وفق كيفية إجرائها:</a:t>
            </a:r>
            <a:endParaRPr lang="ar-EG" b="0" i="0" u="sng" dirty="0">
              <a:solidFill>
                <a:srgbClr val="00B0F0"/>
              </a:solidFill>
              <a:effectLst/>
              <a:latin typeface="Alexandria" pitchFamily="2" charset="-78"/>
              <a:cs typeface="Alexandria" pitchFamily="2" charset="-78"/>
            </a:endParaRPr>
          </a:p>
        </p:txBody>
      </p:sp>
      <p:sp>
        <p:nvSpPr>
          <p:cNvPr id="8" name="TextBox 7">
            <a:extLst>
              <a:ext uri="{FF2B5EF4-FFF2-40B4-BE49-F238E27FC236}">
                <a16:creationId xmlns:a16="http://schemas.microsoft.com/office/drawing/2014/main" id="{708AB2CD-DD0A-BFDA-3195-57B9139E0ADC}"/>
              </a:ext>
            </a:extLst>
          </p:cNvPr>
          <p:cNvSpPr txBox="1"/>
          <p:nvPr/>
        </p:nvSpPr>
        <p:spPr>
          <a:xfrm>
            <a:off x="357809" y="1720842"/>
            <a:ext cx="11449875" cy="4996881"/>
          </a:xfrm>
          <a:prstGeom prst="rect">
            <a:avLst/>
          </a:prstGeom>
          <a:noFill/>
        </p:spPr>
        <p:txBody>
          <a:bodyPr wrap="square">
            <a:spAutoFit/>
          </a:bodyPr>
          <a:lstStyle/>
          <a:p>
            <a:pPr algn="just" rtl="1">
              <a:lnSpc>
                <a:spcPct val="200000"/>
              </a:lnSpc>
            </a:pPr>
            <a:r>
              <a:rPr lang="ar-EG" b="1" i="0" dirty="0">
                <a:effectLst/>
                <a:latin typeface="Alexandria" pitchFamily="2" charset="-78"/>
                <a:cs typeface="Alexandria" pitchFamily="2" charset="-78"/>
              </a:rPr>
              <a:t>1</a:t>
            </a:r>
            <a:r>
              <a:rPr lang="ar-EG" b="0" i="0" dirty="0">
                <a:effectLst/>
                <a:latin typeface="Alexandria" pitchFamily="2" charset="-78"/>
                <a:cs typeface="Alexandria" pitchFamily="2" charset="-78"/>
              </a:rPr>
              <a:t>. </a:t>
            </a:r>
            <a:r>
              <a:rPr lang="ar-EG" b="1" i="0" dirty="0">
                <a:effectLst/>
                <a:latin typeface="Alexandria" pitchFamily="2" charset="-78"/>
                <a:cs typeface="Alexandria" pitchFamily="2" charset="-78"/>
              </a:rPr>
              <a:t>المقابلات الفردية</a:t>
            </a:r>
            <a:r>
              <a:rPr lang="ar-EG" dirty="0">
                <a:latin typeface="Alexandria" pitchFamily="2" charset="-78"/>
                <a:cs typeface="Alexandria" pitchFamily="2" charset="-78"/>
              </a:rPr>
              <a:t>:</a:t>
            </a:r>
          </a:p>
          <a:p>
            <a:pPr algn="just" rtl="1">
              <a:lnSpc>
                <a:spcPct val="200000"/>
              </a:lnSpc>
            </a:pPr>
            <a:r>
              <a:rPr lang="ar-EG" b="0" i="0" dirty="0">
                <a:effectLst/>
                <a:latin typeface="Alexandria" pitchFamily="2" charset="-78"/>
                <a:cs typeface="Alexandria" pitchFamily="2" charset="-78"/>
              </a:rPr>
              <a:t>- يعتمد الباحث العلمي في هذه الحالة على إجراء مقابلات فردية مع كل مستوجب من المستجوبين على حدة.</a:t>
            </a:r>
          </a:p>
          <a:p>
            <a:pPr algn="just" rtl="1">
              <a:lnSpc>
                <a:spcPct val="200000"/>
              </a:lnSpc>
            </a:pPr>
            <a:r>
              <a:rPr lang="ar-EG" b="0" i="0" dirty="0">
                <a:effectLst/>
                <a:latin typeface="Alexandria" pitchFamily="2" charset="-78"/>
                <a:cs typeface="Alexandria" pitchFamily="2" charset="-78"/>
              </a:rPr>
              <a:t>-</a:t>
            </a:r>
            <a:r>
              <a:rPr lang="ar-EG" dirty="0">
                <a:latin typeface="Alexandria" pitchFamily="2" charset="-78"/>
                <a:cs typeface="Alexandria" pitchFamily="2" charset="-78"/>
              </a:rPr>
              <a:t> </a:t>
            </a:r>
            <a:r>
              <a:rPr lang="ar-EG" b="0" i="0" dirty="0">
                <a:effectLst/>
                <a:latin typeface="Alexandria" pitchFamily="2" charset="-78"/>
                <a:cs typeface="Alexandria" pitchFamily="2" charset="-78"/>
              </a:rPr>
              <a:t>ولا تجمع المقابلة الواحدة أكثر من فرد واحد من أفراد عينة الدراسة.</a:t>
            </a:r>
          </a:p>
          <a:p>
            <a:pPr algn="just" rtl="1">
              <a:lnSpc>
                <a:spcPct val="200000"/>
              </a:lnSpc>
            </a:pPr>
            <a:r>
              <a:rPr lang="ar-EG" b="1" i="0" dirty="0">
                <a:effectLst/>
                <a:latin typeface="Alexandria" pitchFamily="2" charset="-78"/>
                <a:cs typeface="Alexandria" pitchFamily="2" charset="-78"/>
              </a:rPr>
              <a:t>2. المقابلات الجماعية:</a:t>
            </a:r>
          </a:p>
          <a:p>
            <a:pPr algn="just" rtl="1">
              <a:lnSpc>
                <a:spcPct val="200000"/>
              </a:lnSpc>
            </a:pPr>
            <a:r>
              <a:rPr lang="ar-EG" b="1" dirty="0">
                <a:latin typeface="Alexandria" pitchFamily="2" charset="-78"/>
                <a:cs typeface="Alexandria" pitchFamily="2" charset="-78"/>
              </a:rPr>
              <a:t>-</a:t>
            </a:r>
            <a:r>
              <a:rPr lang="ar-EG" b="0" i="0" dirty="0">
                <a:effectLst/>
                <a:latin typeface="Alexandria" pitchFamily="2" charset="-78"/>
                <a:cs typeface="Alexandria" pitchFamily="2" charset="-78"/>
              </a:rPr>
              <a:t> يقوم الباحث العلمي من خلالها بإجراء المقابلات الخاصة بدراسته بشكل جماعي</a:t>
            </a:r>
            <a:r>
              <a:rPr lang="ar-EG" dirty="0">
                <a:latin typeface="Alexandria" pitchFamily="2" charset="-78"/>
                <a:cs typeface="Alexandria" pitchFamily="2" charset="-78"/>
              </a:rPr>
              <a:t> ،</a:t>
            </a:r>
            <a:r>
              <a:rPr lang="ar-EG" b="0" i="0" dirty="0">
                <a:effectLst/>
                <a:latin typeface="Alexandria" pitchFamily="2" charset="-78"/>
                <a:cs typeface="Alexandria" pitchFamily="2" charset="-78"/>
              </a:rPr>
              <a:t>وذلك مع جميع الأفراد الذين يشكلون العينة الدراسية.</a:t>
            </a:r>
          </a:p>
          <a:p>
            <a:pPr algn="just" rtl="1">
              <a:lnSpc>
                <a:spcPct val="200000"/>
              </a:lnSpc>
            </a:pPr>
            <a:r>
              <a:rPr lang="ar-EG" b="0" i="0" dirty="0">
                <a:effectLst/>
                <a:latin typeface="Alexandria" pitchFamily="2" charset="-78"/>
                <a:cs typeface="Alexandria" pitchFamily="2" charset="-78"/>
              </a:rPr>
              <a:t>- يمكن تقسيم العينة الدراسية إلى مجموعات لكل مجموعة منها خصائص وسمات محددة، والقيام بالمقابلات مع كل مجموعة على حدة.</a:t>
            </a:r>
          </a:p>
          <a:p>
            <a:pPr algn="just" rtl="1">
              <a:lnSpc>
                <a:spcPct val="200000"/>
              </a:lnSpc>
            </a:pPr>
            <a:endParaRPr lang="ar-EG" b="0" i="0" dirty="0">
              <a:effectLst/>
              <a:latin typeface="Alexandria" pitchFamily="2" charset="-78"/>
              <a:cs typeface="Alexandria" pitchFamily="2" charset="-78"/>
            </a:endParaRPr>
          </a:p>
        </p:txBody>
      </p:sp>
    </p:spTree>
    <p:extLst>
      <p:ext uri="{BB962C8B-B14F-4D97-AF65-F5344CB8AC3E}">
        <p14:creationId xmlns:p14="http://schemas.microsoft.com/office/powerpoint/2010/main" val="6076651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EF84E7D-251C-6103-34E0-C113E538EDD8}"/>
              </a:ext>
            </a:extLst>
          </p:cNvPr>
          <p:cNvSpPr txBox="1"/>
          <p:nvPr/>
        </p:nvSpPr>
        <p:spPr>
          <a:xfrm>
            <a:off x="848139" y="1554069"/>
            <a:ext cx="10946295" cy="4258217"/>
          </a:xfrm>
          <a:prstGeom prst="rect">
            <a:avLst/>
          </a:prstGeom>
          <a:noFill/>
        </p:spPr>
        <p:txBody>
          <a:bodyPr wrap="square">
            <a:spAutoFit/>
          </a:bodyPr>
          <a:lstStyle/>
          <a:p>
            <a:pPr algn="just" rtl="1">
              <a:lnSpc>
                <a:spcPct val="200000"/>
              </a:lnSpc>
            </a:pPr>
            <a:r>
              <a:rPr lang="ar-EG" b="1" i="0" dirty="0">
                <a:effectLst/>
                <a:latin typeface="Alexandria" pitchFamily="2" charset="-78"/>
                <a:cs typeface="Alexandria" pitchFamily="2" charset="-78"/>
              </a:rPr>
              <a:t>3</a:t>
            </a:r>
            <a:r>
              <a:rPr lang="ar-EG" b="0" i="0" dirty="0">
                <a:effectLst/>
                <a:latin typeface="Alexandria" pitchFamily="2" charset="-78"/>
                <a:cs typeface="Alexandria" pitchFamily="2" charset="-78"/>
              </a:rPr>
              <a:t>. </a:t>
            </a:r>
            <a:r>
              <a:rPr lang="ar-EG" b="1" i="0" dirty="0">
                <a:effectLst/>
                <a:latin typeface="Alexandria" pitchFamily="2" charset="-78"/>
                <a:cs typeface="Alexandria" pitchFamily="2" charset="-78"/>
              </a:rPr>
              <a:t>مقابلات عبر لقاء مباشر:</a:t>
            </a:r>
          </a:p>
          <a:p>
            <a:pPr algn="just" rtl="1">
              <a:lnSpc>
                <a:spcPct val="200000"/>
              </a:lnSpc>
            </a:pPr>
            <a:r>
              <a:rPr lang="ar-EG" b="1" i="0" dirty="0">
                <a:effectLst/>
                <a:latin typeface="Alexandria" pitchFamily="2" charset="-78"/>
                <a:cs typeface="Alexandria" pitchFamily="2" charset="-78"/>
              </a:rPr>
              <a:t> </a:t>
            </a:r>
            <a:r>
              <a:rPr lang="ar-EG" dirty="0">
                <a:latin typeface="Alexandria" pitchFamily="2" charset="-78"/>
                <a:cs typeface="Alexandria" pitchFamily="2" charset="-78"/>
              </a:rPr>
              <a:t>- </a:t>
            </a:r>
            <a:r>
              <a:rPr lang="ar-EG" b="0" i="0" dirty="0">
                <a:effectLst/>
                <a:latin typeface="Alexandria" pitchFamily="2" charset="-78"/>
                <a:cs typeface="Alexandria" pitchFamily="2" charset="-78"/>
              </a:rPr>
              <a:t>يجتمع فيه الباحث مع المبحوث أو المبحوثين في نفس المكان والزمان.</a:t>
            </a:r>
          </a:p>
          <a:p>
            <a:pPr algn="just" rtl="1">
              <a:lnSpc>
                <a:spcPct val="200000"/>
              </a:lnSpc>
            </a:pPr>
            <a:r>
              <a:rPr lang="ar-EG" b="0" i="0" dirty="0">
                <a:effectLst/>
                <a:latin typeface="Alexandria" pitchFamily="2" charset="-78"/>
                <a:cs typeface="Alexandria" pitchFamily="2" charset="-78"/>
              </a:rPr>
              <a:t>وتجري المقابلة المباشرة بالمكان والزمان الذي يحدده الباحث العلمي، ويتم طرح الاسئلة والحصول على الإجابات مباشرةً.</a:t>
            </a:r>
          </a:p>
          <a:p>
            <a:pPr algn="just" rtl="1">
              <a:lnSpc>
                <a:spcPct val="200000"/>
              </a:lnSpc>
            </a:pPr>
            <a:r>
              <a:rPr lang="ar-EG" sz="1200" b="0" i="0" dirty="0">
                <a:effectLst/>
                <a:latin typeface="Alexandria" pitchFamily="2" charset="-78"/>
                <a:cs typeface="Alexandria" pitchFamily="2" charset="-78"/>
              </a:rPr>
              <a:t> </a:t>
            </a:r>
          </a:p>
          <a:p>
            <a:pPr algn="just" rtl="1">
              <a:lnSpc>
                <a:spcPct val="200000"/>
              </a:lnSpc>
            </a:pPr>
            <a:r>
              <a:rPr lang="ar-EG" b="0" i="0" dirty="0">
                <a:effectLst/>
                <a:latin typeface="Alexandria" pitchFamily="2" charset="-78"/>
                <a:cs typeface="Alexandria" pitchFamily="2" charset="-78"/>
              </a:rPr>
              <a:t>4. </a:t>
            </a:r>
            <a:r>
              <a:rPr lang="ar-EG" b="1" i="0" dirty="0">
                <a:effectLst/>
                <a:latin typeface="Alexandria" pitchFamily="2" charset="-78"/>
                <a:cs typeface="Alexandria" pitchFamily="2" charset="-78"/>
              </a:rPr>
              <a:t>المقابلات التي تحصل باستخدام وسائل الاتصال التكنولوجية الحديثة</a:t>
            </a:r>
            <a:r>
              <a:rPr lang="ar-EG" dirty="0">
                <a:latin typeface="Alexandria" pitchFamily="2" charset="-78"/>
                <a:cs typeface="Alexandria" pitchFamily="2" charset="-78"/>
              </a:rPr>
              <a:t>:</a:t>
            </a:r>
          </a:p>
          <a:p>
            <a:pPr algn="just" rtl="1">
              <a:lnSpc>
                <a:spcPct val="200000"/>
              </a:lnSpc>
            </a:pPr>
            <a:r>
              <a:rPr lang="ar-EG" b="0" i="0" dirty="0">
                <a:effectLst/>
                <a:latin typeface="Alexandria" pitchFamily="2" charset="-78"/>
                <a:cs typeface="Alexandria" pitchFamily="2" charset="-78"/>
              </a:rPr>
              <a:t>وفيها يجري اللقاء مباشرةً عبر</a:t>
            </a:r>
            <a:r>
              <a:rPr lang="ar-EG" dirty="0">
                <a:latin typeface="Alexandria" pitchFamily="2" charset="-78"/>
                <a:cs typeface="Alexandria" pitchFamily="2" charset="-78"/>
              </a:rPr>
              <a:t> </a:t>
            </a:r>
            <a:r>
              <a:rPr lang="ar-EG" b="0" i="0" dirty="0">
                <a:effectLst/>
                <a:latin typeface="Alexandria" pitchFamily="2" charset="-78"/>
                <a:cs typeface="Alexandria" pitchFamily="2" charset="-78"/>
              </a:rPr>
              <a:t>تطبيقات التواصل الاجتماعي (</a:t>
            </a:r>
            <a:r>
              <a:rPr lang="en-US" b="0" i="0" dirty="0">
                <a:effectLst/>
                <a:latin typeface="Alexandria" pitchFamily="2" charset="-78"/>
                <a:cs typeface="Alexandria" pitchFamily="2" charset="-78"/>
              </a:rPr>
              <a:t>Virtual</a:t>
            </a:r>
            <a:r>
              <a:rPr lang="ar-EG" b="0" i="0" dirty="0">
                <a:effectLst/>
                <a:latin typeface="Alexandria" pitchFamily="2" charset="-78"/>
                <a:cs typeface="Alexandria" pitchFamily="2" charset="-78"/>
              </a:rPr>
              <a:t>)، لا يتطلب أن يكون الباحث والمبحوث في نفس المكان الجغرافي. وهو ما جعل إمكانية إجراء المقابلات أسهل وأسرع وأقل تكلفة بكثير.</a:t>
            </a:r>
          </a:p>
        </p:txBody>
      </p:sp>
      <p:sp>
        <p:nvSpPr>
          <p:cNvPr id="6" name="TextBox 5">
            <a:extLst>
              <a:ext uri="{FF2B5EF4-FFF2-40B4-BE49-F238E27FC236}">
                <a16:creationId xmlns:a16="http://schemas.microsoft.com/office/drawing/2014/main" id="{0FBE20BB-3C82-0303-55DF-63A987020821}"/>
              </a:ext>
            </a:extLst>
          </p:cNvPr>
          <p:cNvSpPr txBox="1"/>
          <p:nvPr/>
        </p:nvSpPr>
        <p:spPr>
          <a:xfrm>
            <a:off x="8473241" y="965824"/>
            <a:ext cx="3538328" cy="564898"/>
          </a:xfrm>
          <a:prstGeom prst="rect">
            <a:avLst/>
          </a:prstGeom>
          <a:noFill/>
        </p:spPr>
        <p:txBody>
          <a:bodyPr wrap="square">
            <a:spAutoFit/>
          </a:bodyPr>
          <a:lstStyle/>
          <a:p>
            <a:pPr algn="just" rtl="1">
              <a:lnSpc>
                <a:spcPct val="200000"/>
              </a:lnSpc>
            </a:pPr>
            <a:r>
              <a:rPr lang="ar-EG" b="0" i="0" u="sng" strike="noStrike" baseline="0" dirty="0">
                <a:solidFill>
                  <a:srgbClr val="00B0F0"/>
                </a:solidFill>
                <a:latin typeface="Alexandria" pitchFamily="2" charset="-78"/>
                <a:cs typeface="Alexandria" pitchFamily="2" charset="-78"/>
              </a:rPr>
              <a:t>أنواع المقابلة </a:t>
            </a:r>
            <a:r>
              <a:rPr lang="ar-EG" b="1" i="0" u="sng" dirty="0">
                <a:solidFill>
                  <a:srgbClr val="00B0F0"/>
                </a:solidFill>
                <a:effectLst/>
                <a:latin typeface="Alexandria" pitchFamily="2" charset="-78"/>
                <a:cs typeface="Alexandria" pitchFamily="2" charset="-78"/>
              </a:rPr>
              <a:t>وفق كيفية إجرائها:</a:t>
            </a:r>
            <a:endParaRPr lang="ar-EG" b="0" i="0" u="sng" dirty="0">
              <a:solidFill>
                <a:srgbClr val="00B0F0"/>
              </a:solidFill>
              <a:effectLst/>
              <a:latin typeface="Alexandria" pitchFamily="2" charset="-78"/>
              <a:cs typeface="Alexandria" pitchFamily="2" charset="-78"/>
            </a:endParaRPr>
          </a:p>
        </p:txBody>
      </p:sp>
    </p:spTree>
    <p:extLst>
      <p:ext uri="{BB962C8B-B14F-4D97-AF65-F5344CB8AC3E}">
        <p14:creationId xmlns:p14="http://schemas.microsoft.com/office/powerpoint/2010/main" val="26025315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7812BF8F-2EAC-9B24-0E36-FDBDD1FFC3E9}"/>
              </a:ext>
            </a:extLst>
          </p:cNvPr>
          <p:cNvSpPr txBox="1"/>
          <p:nvPr/>
        </p:nvSpPr>
        <p:spPr>
          <a:xfrm>
            <a:off x="3981157" y="903869"/>
            <a:ext cx="8030412" cy="50400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r" rtl="1"/>
            <a:r>
              <a:rPr lang="ar-EG" b="1" i="0" u="sng" dirty="0">
                <a:solidFill>
                  <a:srgbClr val="00B0F0"/>
                </a:solidFill>
                <a:effectLst/>
                <a:latin typeface="Alexandria" pitchFamily="2" charset="-78"/>
                <a:cs typeface="Alexandria" pitchFamily="2" charset="-78"/>
              </a:rPr>
              <a:t>إيجابيات وسلبيات الاعتماد على المقابلة كأداة جمع معلومات البحث العلمي:</a:t>
            </a:r>
            <a:endParaRPr lang="ar-EG" b="0" i="0" u="sng" dirty="0">
              <a:solidFill>
                <a:srgbClr val="00B0F0"/>
              </a:solidFill>
              <a:effectLst/>
              <a:latin typeface="Alexandria" pitchFamily="2" charset="-78"/>
              <a:cs typeface="Alexandria" pitchFamily="2" charset="-78"/>
            </a:endParaRPr>
          </a:p>
        </p:txBody>
      </p:sp>
      <p:sp>
        <p:nvSpPr>
          <p:cNvPr id="8" name="TextBox 7">
            <a:extLst>
              <a:ext uri="{FF2B5EF4-FFF2-40B4-BE49-F238E27FC236}">
                <a16:creationId xmlns:a16="http://schemas.microsoft.com/office/drawing/2014/main" id="{D5206120-906A-EDAB-5ABA-87C2D3B1005D}"/>
              </a:ext>
            </a:extLst>
          </p:cNvPr>
          <p:cNvSpPr txBox="1"/>
          <p:nvPr/>
        </p:nvSpPr>
        <p:spPr>
          <a:xfrm>
            <a:off x="4917935" y="1650502"/>
            <a:ext cx="7093634" cy="369332"/>
          </a:xfrm>
          <a:prstGeom prst="rect">
            <a:avLst/>
          </a:prstGeom>
          <a:noFill/>
        </p:spPr>
        <p:txBody>
          <a:bodyPr wrap="square">
            <a:spAutoFit/>
          </a:bodyPr>
          <a:lstStyle/>
          <a:p>
            <a:pPr algn="r" rtl="1"/>
            <a:r>
              <a:rPr lang="ar-EG" b="1" i="0" u="sng" dirty="0">
                <a:solidFill>
                  <a:srgbClr val="00B0F0"/>
                </a:solidFill>
                <a:effectLst/>
                <a:latin typeface="Alexandria" pitchFamily="2" charset="-78"/>
                <a:cs typeface="Alexandria" pitchFamily="2" charset="-78"/>
              </a:rPr>
              <a:t>إيجابيات الاعتماد على المقابلة كأداة جمع معلومات البحث العلمي:</a:t>
            </a:r>
            <a:endParaRPr lang="ar-EG" b="0" i="0" u="sng" dirty="0">
              <a:solidFill>
                <a:srgbClr val="00B0F0"/>
              </a:solidFill>
              <a:effectLst/>
              <a:latin typeface="Alexandria" pitchFamily="2" charset="-78"/>
              <a:cs typeface="Alexandria" pitchFamily="2" charset="-78"/>
            </a:endParaRPr>
          </a:p>
        </p:txBody>
      </p:sp>
      <p:sp>
        <p:nvSpPr>
          <p:cNvPr id="10" name="TextBox 9">
            <a:extLst>
              <a:ext uri="{FF2B5EF4-FFF2-40B4-BE49-F238E27FC236}">
                <a16:creationId xmlns:a16="http://schemas.microsoft.com/office/drawing/2014/main" id="{1104AC10-E277-EE85-0106-4D7E2CA23E61}"/>
              </a:ext>
            </a:extLst>
          </p:cNvPr>
          <p:cNvSpPr txBox="1"/>
          <p:nvPr/>
        </p:nvSpPr>
        <p:spPr>
          <a:xfrm>
            <a:off x="647115" y="2178399"/>
            <a:ext cx="11257670" cy="1707519"/>
          </a:xfrm>
          <a:prstGeom prst="rect">
            <a:avLst/>
          </a:prstGeom>
          <a:noFill/>
        </p:spPr>
        <p:txBody>
          <a:bodyPr wrap="square">
            <a:spAutoFit/>
          </a:bodyPr>
          <a:lstStyle/>
          <a:p>
            <a:pPr marL="285750" indent="-285750" algn="just" rtl="1">
              <a:lnSpc>
                <a:spcPct val="150000"/>
              </a:lnSpc>
              <a:buFont typeface="Arial" panose="020B0604020202020204" pitchFamily="34" charset="0"/>
              <a:buChar char="•"/>
            </a:pPr>
            <a:r>
              <a:rPr lang="ar-EG" b="0" i="0" dirty="0">
                <a:effectLst/>
                <a:latin typeface="Alexandria" pitchFamily="2" charset="-78"/>
                <a:cs typeface="Alexandria" pitchFamily="2" charset="-78"/>
              </a:rPr>
              <a:t>تتميز المعلومات والبيانات التي يحصل عليها الباحث العلمي بأنها أكثر موثوقية</a:t>
            </a:r>
          </a:p>
          <a:p>
            <a:pPr marL="285750" indent="-285750" algn="just" rtl="1">
              <a:lnSpc>
                <a:spcPct val="150000"/>
              </a:lnSpc>
              <a:buFont typeface="Arial" panose="020B0604020202020204" pitchFamily="34" charset="0"/>
              <a:buChar char="•"/>
            </a:pPr>
            <a:r>
              <a:rPr lang="ar-EG" b="0" i="0" dirty="0">
                <a:effectLst/>
                <a:latin typeface="Alexandria" pitchFamily="2" charset="-78"/>
                <a:cs typeface="Alexandria" pitchFamily="2" charset="-78"/>
              </a:rPr>
              <a:t>خبرة الباحث العلمي ودقة ملاحظته تساعده على ملاحظة سليمة لردود أفعال المستجيبين</a:t>
            </a:r>
            <a:endParaRPr lang="ar-EG"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b="0" i="0" dirty="0">
                <a:effectLst/>
                <a:latin typeface="Alexandria" pitchFamily="2" charset="-78"/>
                <a:cs typeface="Alexandria" pitchFamily="2" charset="-78"/>
              </a:rPr>
              <a:t>يستطيع الباحث العلمي أن يتحكم بشكل كامل بكيفية إجراء المقابلات</a:t>
            </a:r>
          </a:p>
          <a:p>
            <a:pPr marL="285750" indent="-285750" algn="just" rtl="1">
              <a:lnSpc>
                <a:spcPct val="150000"/>
              </a:lnSpc>
              <a:buFont typeface="Arial" panose="020B0604020202020204" pitchFamily="34" charset="0"/>
              <a:buChar char="•"/>
            </a:pPr>
            <a:r>
              <a:rPr lang="ar-EG" b="0" i="0" dirty="0">
                <a:effectLst/>
                <a:latin typeface="Alexandria" pitchFamily="2" charset="-78"/>
                <a:cs typeface="Alexandria" pitchFamily="2" charset="-78"/>
              </a:rPr>
              <a:t>تسمح المقابلات للباحث العلمي الاستفسار والتأكد من المبحوث عن أي إجابة</a:t>
            </a:r>
            <a:endParaRPr lang="ar-EG"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732B9459-ABD6-2932-215F-86848A80FA2C}"/>
              </a:ext>
            </a:extLst>
          </p:cNvPr>
          <p:cNvSpPr txBox="1"/>
          <p:nvPr/>
        </p:nvSpPr>
        <p:spPr>
          <a:xfrm>
            <a:off x="4290647" y="4257066"/>
            <a:ext cx="7642273" cy="646331"/>
          </a:xfrm>
          <a:prstGeom prst="rect">
            <a:avLst/>
          </a:prstGeom>
          <a:noFill/>
        </p:spPr>
        <p:txBody>
          <a:bodyPr wrap="square">
            <a:spAutoFit/>
          </a:bodyPr>
          <a:lstStyle/>
          <a:p>
            <a:pPr algn="r" rtl="1"/>
            <a:r>
              <a:rPr lang="ar-EG" b="1" i="0" u="sng" dirty="0">
                <a:solidFill>
                  <a:srgbClr val="00B0F0"/>
                </a:solidFill>
                <a:effectLst/>
                <a:latin typeface="Alexandria" pitchFamily="2" charset="-78"/>
                <a:cs typeface="Alexandria" pitchFamily="2" charset="-78"/>
              </a:rPr>
              <a:t>سلبيات الاعتماد على المقابلة كأداة جمع معلومات البحث العلمي:</a:t>
            </a:r>
            <a:br>
              <a:rPr lang="ar-EG" u="sng" dirty="0">
                <a:solidFill>
                  <a:srgbClr val="00B0F0"/>
                </a:solidFill>
                <a:latin typeface="Alexandria" pitchFamily="2" charset="-78"/>
                <a:cs typeface="Alexandria" pitchFamily="2" charset="-78"/>
              </a:rPr>
            </a:br>
            <a:endParaRPr lang="ar-EG" u="sng" dirty="0">
              <a:solidFill>
                <a:srgbClr val="00B0F0"/>
              </a:solidFill>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4616F9A8-C4E6-FAF7-E616-988BCB6D0DB4}"/>
              </a:ext>
            </a:extLst>
          </p:cNvPr>
          <p:cNvSpPr txBox="1"/>
          <p:nvPr/>
        </p:nvSpPr>
        <p:spPr>
          <a:xfrm>
            <a:off x="273149" y="4699687"/>
            <a:ext cx="11599986" cy="1707519"/>
          </a:xfrm>
          <a:prstGeom prst="rect">
            <a:avLst/>
          </a:prstGeom>
          <a:noFill/>
        </p:spPr>
        <p:txBody>
          <a:bodyPr wrap="square">
            <a:spAutoFit/>
          </a:bodyPr>
          <a:lstStyle/>
          <a:p>
            <a:pPr marL="285750" indent="-285750" algn="r" rtl="1">
              <a:lnSpc>
                <a:spcPct val="150000"/>
              </a:lnSpc>
              <a:buFont typeface="Arial" panose="020B0604020202020204" pitchFamily="34" charset="0"/>
              <a:buChar char="•"/>
            </a:pPr>
            <a:r>
              <a:rPr lang="ar-EG" b="0" i="0" dirty="0">
                <a:effectLst/>
                <a:latin typeface="Alexandria" pitchFamily="2" charset="-78"/>
                <a:cs typeface="Alexandria" pitchFamily="2" charset="-78"/>
              </a:rPr>
              <a:t>الاعتماد على المقابلات كأداة لجمع معلومات البحث يحتاج إلى وقت طويل نسبياً مقارنةً باستخدام أدوات دراسية أخرى</a:t>
            </a:r>
          </a:p>
          <a:p>
            <a:pPr marL="285750" indent="-285750" algn="r" rtl="1">
              <a:lnSpc>
                <a:spcPct val="150000"/>
              </a:lnSpc>
              <a:buFont typeface="Arial" panose="020B0604020202020204" pitchFamily="34" charset="0"/>
              <a:buChar char="•"/>
            </a:pPr>
            <a:r>
              <a:rPr lang="ar-EG" b="0" i="0" dirty="0">
                <a:effectLst/>
                <a:latin typeface="Alexandria" pitchFamily="2" charset="-78"/>
                <a:cs typeface="Alexandria" pitchFamily="2" charset="-78"/>
              </a:rPr>
              <a:t>من الصعب على الباحث الاعتماد على المقابلة عندما يكون حجم أفراد عينة الدراسة كبير.</a:t>
            </a:r>
          </a:p>
          <a:p>
            <a:pPr marL="285750" indent="-285750" algn="r" rtl="1">
              <a:lnSpc>
                <a:spcPct val="150000"/>
              </a:lnSpc>
              <a:buFont typeface="Arial" panose="020B0604020202020204" pitchFamily="34" charset="0"/>
              <a:buChar char="•"/>
            </a:pPr>
            <a:r>
              <a:rPr lang="ar-EG" b="0" i="0" dirty="0">
                <a:effectLst/>
                <a:latin typeface="Alexandria" pitchFamily="2" charset="-78"/>
                <a:cs typeface="Alexandria" pitchFamily="2" charset="-78"/>
              </a:rPr>
              <a:t>سلامة المعلومات والبيانات التي يجمعها الباحث العلمي تتأثر بشكل كبير بمدى تعاون المستجيب مع الباحث.</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2733179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567B855-9D52-C7D3-38BC-A4F906D959CD}"/>
              </a:ext>
            </a:extLst>
          </p:cNvPr>
          <p:cNvSpPr txBox="1"/>
          <p:nvPr/>
        </p:nvSpPr>
        <p:spPr>
          <a:xfrm>
            <a:off x="2900873" y="2794434"/>
            <a:ext cx="6580749" cy="1269130"/>
          </a:xfrm>
          <a:prstGeom prst="rect">
            <a:avLst/>
          </a:prstGeom>
        </p:spPr>
        <p:style>
          <a:lnRef idx="2">
            <a:schemeClr val="accent1"/>
          </a:lnRef>
          <a:fillRef idx="1">
            <a:schemeClr val="lt1"/>
          </a:fillRef>
          <a:effectRef idx="0">
            <a:schemeClr val="accent1"/>
          </a:effectRef>
          <a:fontRef idx="minor">
            <a:schemeClr val="dk1"/>
          </a:fontRef>
        </p:style>
        <p:txBody>
          <a:bodyPr wrap="square" anchor="ctr">
            <a:spAutoFit/>
          </a:bodyPr>
          <a:lstStyle/>
          <a:p>
            <a:pPr algn="ctr" rtl="1">
              <a:lnSpc>
                <a:spcPct val="200000"/>
              </a:lnSpc>
            </a:pPr>
            <a:r>
              <a:rPr lang="ar-EG" sz="2800" dirty="0">
                <a:solidFill>
                  <a:srgbClr val="00B0F0"/>
                </a:solidFill>
                <a:latin typeface="Alexandria" pitchFamily="2" charset="-78"/>
                <a:cs typeface="Alexandria" pitchFamily="2" charset="-78"/>
              </a:rPr>
              <a:t>إعداد الخطة البحثية ( المقترح البحثي )</a:t>
            </a:r>
          </a:p>
          <a:p>
            <a:pPr algn="ctr" rtl="1">
              <a:lnSpc>
                <a:spcPct val="200000"/>
              </a:lnSpc>
            </a:pPr>
            <a:endParaRPr lang="ar-EG" sz="105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4382597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48CF85C-7256-156D-650E-29F754F9AB4C}"/>
              </a:ext>
            </a:extLst>
          </p:cNvPr>
          <p:cNvSpPr txBox="1"/>
          <p:nvPr/>
        </p:nvSpPr>
        <p:spPr>
          <a:xfrm>
            <a:off x="8915447" y="1214503"/>
            <a:ext cx="2972289" cy="40011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none" rtlCol="1">
            <a:spAutoFit/>
          </a:bodyPr>
          <a:lstStyle/>
          <a:p>
            <a:pPr algn="r" rtl="1"/>
            <a:r>
              <a:rPr lang="ar-EG" sz="2000" b="1" u="sng" dirty="0">
                <a:solidFill>
                  <a:srgbClr val="00B0F0"/>
                </a:solidFill>
                <a:latin typeface="Alexandria" pitchFamily="2" charset="-78"/>
                <a:cs typeface="Alexandria" pitchFamily="2" charset="-78"/>
              </a:rPr>
              <a:t>أخطاء عند تخطيط البحث</a:t>
            </a:r>
          </a:p>
        </p:txBody>
      </p:sp>
      <p:sp>
        <p:nvSpPr>
          <p:cNvPr id="4" name="TextBox 3">
            <a:extLst>
              <a:ext uri="{FF2B5EF4-FFF2-40B4-BE49-F238E27FC236}">
                <a16:creationId xmlns:a16="http://schemas.microsoft.com/office/drawing/2014/main" id="{6F0FB589-F428-FA18-F1D9-F0E40DCEA14B}"/>
              </a:ext>
            </a:extLst>
          </p:cNvPr>
          <p:cNvSpPr txBox="1"/>
          <p:nvPr/>
        </p:nvSpPr>
        <p:spPr>
          <a:xfrm>
            <a:off x="1113185" y="1837539"/>
            <a:ext cx="10562519" cy="3334887"/>
          </a:xfrm>
          <a:prstGeom prst="rect">
            <a:avLst/>
          </a:prstGeom>
          <a:noFill/>
        </p:spPr>
        <p:txBody>
          <a:bodyPr wrap="square" rtlCol="1">
            <a:spAutoFit/>
          </a:bodyPr>
          <a:lstStyle/>
          <a:p>
            <a:pPr algn="just" rtl="1">
              <a:lnSpc>
                <a:spcPct val="200000"/>
              </a:lnSpc>
            </a:pPr>
            <a:r>
              <a:rPr lang="ar-EG" dirty="0">
                <a:latin typeface="Alexandria" pitchFamily="2" charset="-78"/>
                <a:cs typeface="Alexandria" pitchFamily="2" charset="-78"/>
              </a:rPr>
              <a:t>1- سطحية المشكلة البحثية دون التعمق في أهميتها.</a:t>
            </a:r>
          </a:p>
          <a:p>
            <a:pPr algn="just" rtl="1">
              <a:lnSpc>
                <a:spcPct val="200000"/>
              </a:lnSpc>
            </a:pPr>
            <a:r>
              <a:rPr lang="ar-EG" dirty="0">
                <a:latin typeface="Alexandria" pitchFamily="2" charset="-78"/>
                <a:cs typeface="Alexandria" pitchFamily="2" charset="-78"/>
              </a:rPr>
              <a:t>2- غموض مشكلة البحث أو تكون واسعة المجال أو متشعبة.</a:t>
            </a:r>
          </a:p>
          <a:p>
            <a:pPr algn="just" rtl="1">
              <a:lnSpc>
                <a:spcPct val="200000"/>
              </a:lnSpc>
            </a:pPr>
            <a:r>
              <a:rPr lang="ar-EG" dirty="0">
                <a:latin typeface="Alexandria" pitchFamily="2" charset="-78"/>
                <a:cs typeface="Alexandria" pitchFamily="2" charset="-78"/>
              </a:rPr>
              <a:t>3- اقتراح فرضيات غامضة أو غير قابلة للقياس.</a:t>
            </a:r>
          </a:p>
          <a:p>
            <a:pPr algn="just" rtl="1">
              <a:lnSpc>
                <a:spcPct val="200000"/>
              </a:lnSpc>
            </a:pPr>
            <a:r>
              <a:rPr lang="ar-EG" dirty="0">
                <a:latin typeface="Alexandria" pitchFamily="2" charset="-78"/>
                <a:cs typeface="Alexandria" pitchFamily="2" charset="-78"/>
              </a:rPr>
              <a:t>4- إغفال مراجعة الدراسات والأبحاث السابقة</a:t>
            </a:r>
          </a:p>
          <a:p>
            <a:pPr algn="just" rtl="1">
              <a:lnSpc>
                <a:spcPct val="200000"/>
              </a:lnSpc>
            </a:pPr>
            <a:r>
              <a:rPr lang="ar-EG" dirty="0">
                <a:latin typeface="Alexandria" pitchFamily="2" charset="-78"/>
                <a:cs typeface="Alexandria" pitchFamily="2" charset="-78"/>
              </a:rPr>
              <a:t>5- عدم تحديد وسائل وأساليب جمع وتحليل  البيانات </a:t>
            </a:r>
          </a:p>
          <a:p>
            <a:pPr algn="just" rtl="1">
              <a:lnSpc>
                <a:spcPct val="200000"/>
              </a:lnSpc>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7094009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7367E36-6D45-E21F-F653-A6C5AAF21390}"/>
              </a:ext>
            </a:extLst>
          </p:cNvPr>
          <p:cNvSpPr txBox="1"/>
          <p:nvPr/>
        </p:nvSpPr>
        <p:spPr>
          <a:xfrm>
            <a:off x="1431235" y="1155869"/>
            <a:ext cx="10483008" cy="3704219"/>
          </a:xfrm>
          <a:prstGeom prst="rect">
            <a:avLst/>
          </a:prstGeom>
          <a:noFill/>
        </p:spPr>
        <p:txBody>
          <a:bodyPr wrap="square">
            <a:spAutoFit/>
          </a:bodyPr>
          <a:lstStyle/>
          <a:p>
            <a:pPr algn="just" rtl="1">
              <a:lnSpc>
                <a:spcPct val="200000"/>
              </a:lnSpc>
            </a:pPr>
            <a:r>
              <a:rPr lang="ar-EG" sz="2000" b="1" i="0" u="sng" strike="noStrike" dirty="0">
                <a:solidFill>
                  <a:srgbClr val="00B0F0"/>
                </a:solidFill>
                <a:effectLst/>
                <a:latin typeface="Alexandria" pitchFamily="2" charset="-78"/>
                <a:cs typeface="Alexandria" pitchFamily="2" charset="-78"/>
              </a:rPr>
              <a:t> نصائح لكتابة المقترح البحثي</a:t>
            </a:r>
            <a:r>
              <a:rPr lang="ar-EG" sz="2000" b="1" i="0" strike="noStrike" dirty="0">
                <a:solidFill>
                  <a:srgbClr val="00B0F0"/>
                </a:solidFill>
                <a:effectLst/>
                <a:latin typeface="Alexandria" pitchFamily="2" charset="-78"/>
                <a:cs typeface="Alexandria" pitchFamily="2" charset="-78"/>
              </a:rPr>
              <a:t>: </a:t>
            </a:r>
          </a:p>
          <a:p>
            <a:pPr algn="just" rtl="1">
              <a:lnSpc>
                <a:spcPct val="200000"/>
              </a:lnSpc>
            </a:pPr>
            <a:endParaRPr lang="ar-EG" sz="800" b="0" i="0" dirty="0">
              <a:solidFill>
                <a:srgbClr val="00B0F0"/>
              </a:solidFill>
              <a:effectLst/>
              <a:latin typeface="Alexandria" pitchFamily="2" charset="-78"/>
              <a:cs typeface="Alexandria" pitchFamily="2" charset="-78"/>
            </a:endParaRPr>
          </a:p>
          <a:p>
            <a:pPr marL="266700" algn="just" rtl="1">
              <a:lnSpc>
                <a:spcPct val="200000"/>
              </a:lnSpc>
              <a:tabLst>
                <a:tab pos="365125" algn="l"/>
              </a:tabLst>
            </a:pPr>
            <a:r>
              <a:rPr lang="ar-EG" b="0" i="0" dirty="0">
                <a:solidFill>
                  <a:srgbClr val="000000"/>
                </a:solidFill>
                <a:effectLst/>
                <a:latin typeface="Alexandria" pitchFamily="2" charset="-78"/>
                <a:cs typeface="Alexandria" pitchFamily="2" charset="-78"/>
              </a:rPr>
              <a:t>1-  كتابة مسودة أولاً قبل البدء بكتابة المقترح البحثي.</a:t>
            </a:r>
            <a:endParaRPr lang="ar-EG" dirty="0">
              <a:solidFill>
                <a:srgbClr val="333333"/>
              </a:solidFill>
              <a:latin typeface="Alexandria" pitchFamily="2" charset="-78"/>
              <a:cs typeface="Alexandria" pitchFamily="2" charset="-78"/>
            </a:endParaRPr>
          </a:p>
          <a:p>
            <a:pPr marL="266700" algn="just" rtl="1">
              <a:lnSpc>
                <a:spcPct val="200000"/>
              </a:lnSpc>
              <a:tabLst>
                <a:tab pos="365125" algn="l"/>
              </a:tabLst>
            </a:pPr>
            <a:r>
              <a:rPr lang="ar-EG" b="0" i="0" dirty="0">
                <a:solidFill>
                  <a:srgbClr val="000000"/>
                </a:solidFill>
                <a:effectLst/>
                <a:latin typeface="Alexandria" pitchFamily="2" charset="-78"/>
                <a:cs typeface="Alexandria" pitchFamily="2" charset="-78"/>
              </a:rPr>
              <a:t>2-  عدم التسرع في إنجاز المقترح البحثي.</a:t>
            </a:r>
            <a:endParaRPr lang="ar-EG" b="0" i="0" dirty="0">
              <a:solidFill>
                <a:srgbClr val="333333"/>
              </a:solidFill>
              <a:effectLst/>
              <a:latin typeface="Alexandria" pitchFamily="2" charset="-78"/>
              <a:cs typeface="Alexandria" pitchFamily="2" charset="-78"/>
            </a:endParaRPr>
          </a:p>
          <a:p>
            <a:pPr marL="266700" algn="just" rtl="1">
              <a:lnSpc>
                <a:spcPct val="200000"/>
              </a:lnSpc>
              <a:tabLst>
                <a:tab pos="365125" algn="l"/>
              </a:tabLst>
            </a:pPr>
            <a:r>
              <a:rPr lang="ar-EG" b="0" i="0" dirty="0">
                <a:solidFill>
                  <a:srgbClr val="000000"/>
                </a:solidFill>
                <a:effectLst/>
                <a:latin typeface="Alexandria" pitchFamily="2" charset="-78"/>
                <a:cs typeface="Alexandria" pitchFamily="2" charset="-78"/>
              </a:rPr>
              <a:t>3- يجب أن يشكل على كافة العناصر الأساسية المكونة له.</a:t>
            </a:r>
            <a:endParaRPr lang="ar-EG" b="0" i="0" dirty="0">
              <a:solidFill>
                <a:srgbClr val="333333"/>
              </a:solidFill>
              <a:effectLst/>
              <a:latin typeface="Alexandria" pitchFamily="2" charset="-78"/>
              <a:cs typeface="Alexandria" pitchFamily="2" charset="-78"/>
            </a:endParaRPr>
          </a:p>
          <a:p>
            <a:pPr marL="266700" algn="just" rtl="1">
              <a:lnSpc>
                <a:spcPct val="200000"/>
              </a:lnSpc>
              <a:tabLst>
                <a:tab pos="365125" algn="l"/>
              </a:tabLst>
            </a:pPr>
            <a:r>
              <a:rPr lang="ar-EG" b="0" i="0" dirty="0">
                <a:solidFill>
                  <a:srgbClr val="000000"/>
                </a:solidFill>
                <a:effectLst/>
                <a:latin typeface="Alexandria" pitchFamily="2" charset="-78"/>
                <a:cs typeface="Alexandria" pitchFamily="2" charset="-78"/>
              </a:rPr>
              <a:t>4- مراعاة أسلوب الاقناع في المقترح البحثي.</a:t>
            </a:r>
            <a:endParaRPr lang="ar-EG" b="0" i="0" dirty="0">
              <a:solidFill>
                <a:srgbClr val="333333"/>
              </a:solidFill>
              <a:effectLst/>
              <a:latin typeface="Alexandria" pitchFamily="2" charset="-78"/>
              <a:cs typeface="Alexandria" pitchFamily="2" charset="-78"/>
            </a:endParaRPr>
          </a:p>
          <a:p>
            <a:pPr marL="266700" algn="just" rtl="1">
              <a:lnSpc>
                <a:spcPct val="200000"/>
              </a:lnSpc>
              <a:tabLst>
                <a:tab pos="365125" algn="l"/>
              </a:tabLst>
            </a:pPr>
            <a:r>
              <a:rPr lang="ar-EG" b="0" i="0" dirty="0">
                <a:solidFill>
                  <a:srgbClr val="000000"/>
                </a:solidFill>
                <a:effectLst/>
                <a:latin typeface="Alexandria" pitchFamily="2" charset="-78"/>
                <a:cs typeface="Alexandria" pitchFamily="2" charset="-78"/>
              </a:rPr>
              <a:t>5- عدم التضخيم في المقترح البحثي ووضع كلمات فقط ليكون الهدف زيادة عدد الكلمات.</a:t>
            </a:r>
            <a:endParaRPr lang="ar-EG" b="0" i="0" dirty="0">
              <a:solidFill>
                <a:srgbClr val="333333"/>
              </a:solidFill>
              <a:effectLst/>
              <a:latin typeface="Alexandria" pitchFamily="2" charset="-78"/>
              <a:cs typeface="Alexandria" pitchFamily="2" charset="-78"/>
            </a:endParaRPr>
          </a:p>
        </p:txBody>
      </p:sp>
    </p:spTree>
    <p:extLst>
      <p:ext uri="{BB962C8B-B14F-4D97-AF65-F5344CB8AC3E}">
        <p14:creationId xmlns:p14="http://schemas.microsoft.com/office/powerpoint/2010/main" val="23180847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83E04CD-A913-A6A7-19AB-B57D3E76DF9E}"/>
              </a:ext>
            </a:extLst>
          </p:cNvPr>
          <p:cNvSpPr txBox="1"/>
          <p:nvPr/>
        </p:nvSpPr>
        <p:spPr>
          <a:xfrm>
            <a:off x="422031" y="1134014"/>
            <a:ext cx="11437034" cy="2226892"/>
          </a:xfrm>
          <a:prstGeom prst="rect">
            <a:avLst/>
          </a:prstGeom>
          <a:noFill/>
        </p:spPr>
        <p:txBody>
          <a:bodyPr wrap="square">
            <a:spAutoFit/>
          </a:bodyPr>
          <a:lstStyle/>
          <a:p>
            <a:pPr algn="r" rtl="1">
              <a:lnSpc>
                <a:spcPct val="200000"/>
              </a:lnSpc>
            </a:pPr>
            <a:r>
              <a:rPr lang="ar-EG" b="1" i="0" u="sng" dirty="0">
                <a:solidFill>
                  <a:srgbClr val="00B0F0"/>
                </a:solidFill>
                <a:effectLst/>
                <a:latin typeface="Alexandria" pitchFamily="2" charset="-78"/>
                <a:cs typeface="Alexandria" pitchFamily="2" charset="-78"/>
              </a:rPr>
              <a:t>المقترح البحثي: </a:t>
            </a:r>
          </a:p>
          <a:p>
            <a:pPr algn="r" rtl="1">
              <a:lnSpc>
                <a:spcPct val="200000"/>
              </a:lnSpc>
            </a:pPr>
            <a:r>
              <a:rPr lang="ar-EG" b="0" i="0" dirty="0">
                <a:solidFill>
                  <a:srgbClr val="000000"/>
                </a:solidFill>
                <a:effectLst/>
                <a:latin typeface="Alexandria" pitchFamily="2" charset="-78"/>
                <a:cs typeface="Alexandria" pitchFamily="2" charset="-78"/>
              </a:rPr>
              <a:t> - هو الخطة المُقترحة للدراسة حيث </a:t>
            </a:r>
            <a:r>
              <a:rPr lang="ar-EG" i="0" dirty="0">
                <a:effectLst/>
                <a:latin typeface="Alexandria" pitchFamily="2" charset="-78"/>
                <a:cs typeface="Alexandria" pitchFamily="2" charset="-78"/>
              </a:rPr>
              <a:t>إنّ </a:t>
            </a:r>
            <a:r>
              <a:rPr lang="ar-EG" dirty="0">
                <a:latin typeface="Alexandria" pitchFamily="2" charset="-78"/>
                <a:cs typeface="Alexandria" pitchFamily="2" charset="-78"/>
              </a:rPr>
              <a:t>كتابة </a:t>
            </a:r>
            <a:r>
              <a:rPr lang="ar-EG" b="0" i="0" dirty="0">
                <a:solidFill>
                  <a:srgbClr val="000000"/>
                </a:solidFill>
                <a:effectLst/>
                <a:latin typeface="Alexandria" pitchFamily="2" charset="-78"/>
                <a:cs typeface="Alexandria" pitchFamily="2" charset="-78"/>
              </a:rPr>
              <a:t>مقترح الرسالة يساعدك على إيصال فكرة رسالتك للجنة المناقشة </a:t>
            </a:r>
            <a:endParaRPr lang="ar-EG" dirty="0">
              <a:solidFill>
                <a:srgbClr val="000000"/>
              </a:solidFill>
              <a:latin typeface="Alexandria" pitchFamily="2" charset="-78"/>
              <a:cs typeface="Alexandria" pitchFamily="2" charset="-78"/>
            </a:endParaRPr>
          </a:p>
          <a:p>
            <a:pPr algn="r" rtl="1">
              <a:lnSpc>
                <a:spcPct val="200000"/>
              </a:lnSpc>
            </a:pPr>
            <a:r>
              <a:rPr lang="ar-EG" b="0" i="0" dirty="0">
                <a:solidFill>
                  <a:srgbClr val="000000"/>
                </a:solidFill>
                <a:effectLst/>
                <a:latin typeface="Alexandria" pitchFamily="2" charset="-78"/>
                <a:cs typeface="Alexandria" pitchFamily="2" charset="-78"/>
              </a:rPr>
              <a:t>- يجعل الباحث أكثر إلماماً ووعياً بالموضوع الذي يرغب في دراسته</a:t>
            </a:r>
            <a:r>
              <a:rPr lang="ar-EG" b="1" dirty="0">
                <a:solidFill>
                  <a:srgbClr val="000000"/>
                </a:solidFill>
                <a:latin typeface="Alexandria" pitchFamily="2" charset="-78"/>
                <a:cs typeface="Alexandria" pitchFamily="2" charset="-78"/>
              </a:rPr>
              <a:t>. </a:t>
            </a:r>
          </a:p>
          <a:p>
            <a:pPr algn="r" rtl="1">
              <a:lnSpc>
                <a:spcPct val="200000"/>
              </a:lnSpc>
            </a:pPr>
            <a:r>
              <a:rPr lang="ar-EG" b="1" i="0" dirty="0">
                <a:solidFill>
                  <a:srgbClr val="000000"/>
                </a:solidFill>
                <a:effectLst/>
                <a:latin typeface="Alexandria" pitchFamily="2" charset="-78"/>
                <a:cs typeface="Alexandria" pitchFamily="2" charset="-78"/>
              </a:rPr>
              <a:t>- </a:t>
            </a:r>
            <a:r>
              <a:rPr lang="ar-EG" b="0" i="0" dirty="0">
                <a:solidFill>
                  <a:srgbClr val="000000"/>
                </a:solidFill>
                <a:effectLst/>
                <a:latin typeface="Alexandria" pitchFamily="2" charset="-78"/>
                <a:cs typeface="Alexandria" pitchFamily="2" charset="-78"/>
              </a:rPr>
              <a:t>هو أحد الأجزاء الرئيسية في أي دراسة.</a:t>
            </a:r>
            <a:r>
              <a:rPr lang="ar-EG" b="0" i="0" dirty="0">
                <a:solidFill>
                  <a:srgbClr val="333333"/>
                </a:solidFill>
                <a:effectLst/>
                <a:latin typeface="Alexandria" pitchFamily="2" charset="-78"/>
                <a:cs typeface="Alexandria" pitchFamily="2" charset="-78"/>
              </a:rPr>
              <a:t> </a:t>
            </a:r>
          </a:p>
        </p:txBody>
      </p:sp>
      <p:sp>
        <p:nvSpPr>
          <p:cNvPr id="6" name="TextBox 5">
            <a:extLst>
              <a:ext uri="{FF2B5EF4-FFF2-40B4-BE49-F238E27FC236}">
                <a16:creationId xmlns:a16="http://schemas.microsoft.com/office/drawing/2014/main" id="{7FDAF22D-7723-8A51-F115-44EDC239DE73}"/>
              </a:ext>
            </a:extLst>
          </p:cNvPr>
          <p:cNvSpPr txBox="1"/>
          <p:nvPr/>
        </p:nvSpPr>
        <p:spPr>
          <a:xfrm>
            <a:off x="9524231" y="3778682"/>
            <a:ext cx="2361544" cy="369332"/>
          </a:xfrm>
          <a:prstGeom prst="rect">
            <a:avLst/>
          </a:prstGeom>
        </p:spPr>
        <p:style>
          <a:lnRef idx="2">
            <a:schemeClr val="accent1"/>
          </a:lnRef>
          <a:fillRef idx="1">
            <a:schemeClr val="lt1"/>
          </a:fillRef>
          <a:effectRef idx="0">
            <a:schemeClr val="accent1"/>
          </a:effectRef>
          <a:fontRef idx="minor">
            <a:schemeClr val="dk1"/>
          </a:fontRef>
        </p:style>
        <p:txBody>
          <a:bodyPr wrap="none" rtlCol="1">
            <a:spAutoFit/>
          </a:bodyPr>
          <a:lstStyle/>
          <a:p>
            <a:pPr algn="r" rtl="1"/>
            <a:r>
              <a:rPr lang="ar-EG" b="1" i="0" u="sng" dirty="0">
                <a:solidFill>
                  <a:srgbClr val="00B0F0"/>
                </a:solidFill>
                <a:effectLst/>
                <a:latin typeface="Alexandria" pitchFamily="2" charset="-78"/>
                <a:cs typeface="Alexandria" pitchFamily="2" charset="-78"/>
              </a:rPr>
              <a:t>عناصر الخطة البحثية :</a:t>
            </a:r>
            <a:endParaRPr lang="ar-EG" b="0" i="0" u="sng" dirty="0">
              <a:solidFill>
                <a:srgbClr val="00B0F0"/>
              </a:solidFill>
              <a:effectLst/>
              <a:latin typeface="Alexandria" pitchFamily="2" charset="-78"/>
              <a:cs typeface="Alexandria" pitchFamily="2" charset="-78"/>
            </a:endParaRPr>
          </a:p>
        </p:txBody>
      </p:sp>
      <p:sp>
        <p:nvSpPr>
          <p:cNvPr id="7" name="TextBox 6">
            <a:extLst>
              <a:ext uri="{FF2B5EF4-FFF2-40B4-BE49-F238E27FC236}">
                <a16:creationId xmlns:a16="http://schemas.microsoft.com/office/drawing/2014/main" id="{E88C3013-22C3-CC4C-3E61-45B1BB572A89}"/>
              </a:ext>
            </a:extLst>
          </p:cNvPr>
          <p:cNvSpPr txBox="1"/>
          <p:nvPr/>
        </p:nvSpPr>
        <p:spPr>
          <a:xfrm>
            <a:off x="279014" y="4255616"/>
            <a:ext cx="11437034" cy="2503891"/>
          </a:xfrm>
          <a:prstGeom prst="rect">
            <a:avLst/>
          </a:prstGeom>
          <a:noFill/>
        </p:spPr>
        <p:txBody>
          <a:bodyPr wrap="square">
            <a:spAutoFit/>
          </a:bodyPr>
          <a:lstStyle/>
          <a:p>
            <a:pPr marL="342900" indent="-342900" algn="r" rtl="1">
              <a:buFont typeface="+mj-lt"/>
              <a:buAutoNum type="arabicParenR"/>
            </a:pPr>
            <a:r>
              <a:rPr lang="ar-EG" sz="1800" b="1" i="0" dirty="0">
                <a:solidFill>
                  <a:srgbClr val="3CA1D8"/>
                </a:solidFill>
                <a:effectLst/>
                <a:latin typeface="Alexandria" pitchFamily="2" charset="-78"/>
                <a:cs typeface="Alexandria" pitchFamily="2" charset="-78"/>
              </a:rPr>
              <a:t>العنوان:</a:t>
            </a:r>
          </a:p>
          <a:p>
            <a:pPr marL="182563" indent="-182563" algn="just" rtl="1">
              <a:lnSpc>
                <a:spcPct val="200000"/>
              </a:lnSpc>
            </a:pPr>
            <a:r>
              <a:rPr lang="ar-EG" dirty="0">
                <a:solidFill>
                  <a:srgbClr val="000000"/>
                </a:solidFill>
                <a:latin typeface="Alexandria" pitchFamily="2" charset="-78"/>
                <a:cs typeface="Alexandria" pitchFamily="2" charset="-78"/>
              </a:rPr>
              <a:t>-  </a:t>
            </a:r>
            <a:r>
              <a:rPr lang="ar-EG" b="0" i="0" dirty="0">
                <a:solidFill>
                  <a:srgbClr val="000000"/>
                </a:solidFill>
                <a:effectLst/>
                <a:latin typeface="Alexandria" pitchFamily="2" charset="-78"/>
                <a:cs typeface="Alexandria" pitchFamily="2" charset="-78"/>
              </a:rPr>
              <a:t>هناك شروط يجب تحقيقها في العنوان ( </a:t>
            </a:r>
            <a:r>
              <a:rPr lang="ar-EG" b="0" i="0" u="sng" dirty="0">
                <a:solidFill>
                  <a:srgbClr val="000000"/>
                </a:solidFill>
                <a:effectLst/>
                <a:latin typeface="Alexandria" pitchFamily="2" charset="-78"/>
                <a:cs typeface="Alexandria" pitchFamily="2" charset="-78"/>
              </a:rPr>
              <a:t>البساطة والوضوح والتحديد</a:t>
            </a:r>
            <a:r>
              <a:rPr lang="ar-EG" b="0" i="0" dirty="0">
                <a:solidFill>
                  <a:srgbClr val="000000"/>
                </a:solidFill>
                <a:effectLst/>
                <a:latin typeface="Alexandria" pitchFamily="2" charset="-78"/>
                <a:cs typeface="Alexandria" pitchFamily="2" charset="-78"/>
              </a:rPr>
              <a:t>)</a:t>
            </a:r>
          </a:p>
          <a:p>
            <a:pPr algn="just" rtl="1">
              <a:lnSpc>
                <a:spcPct val="200000"/>
              </a:lnSpc>
            </a:pPr>
            <a:r>
              <a:rPr lang="ar-EG" b="0" i="0" dirty="0">
                <a:solidFill>
                  <a:srgbClr val="000000"/>
                </a:solidFill>
                <a:effectLst/>
                <a:latin typeface="Alexandria" pitchFamily="2" charset="-78"/>
                <a:cs typeface="Alexandria" pitchFamily="2" charset="-78"/>
              </a:rPr>
              <a:t>-  يجب أن لا يكون عنوان مفتوح، ولكن يجب أن يكون محدد للمجال البحثي وموضوع البحث.</a:t>
            </a:r>
          </a:p>
          <a:p>
            <a:pPr algn="just" rtl="1">
              <a:lnSpc>
                <a:spcPct val="200000"/>
              </a:lnSpc>
            </a:pPr>
            <a:r>
              <a:rPr lang="ar-EG" dirty="0">
                <a:solidFill>
                  <a:srgbClr val="000000"/>
                </a:solidFill>
                <a:latin typeface="Alexandria" pitchFamily="2" charset="-78"/>
                <a:cs typeface="Alexandria" pitchFamily="2" charset="-78"/>
              </a:rPr>
              <a:t>-</a:t>
            </a:r>
            <a:r>
              <a:rPr lang="ar-EG" b="0" i="0" dirty="0">
                <a:solidFill>
                  <a:srgbClr val="000000"/>
                </a:solidFill>
                <a:effectLst/>
                <a:latin typeface="Alexandria" pitchFamily="2" charset="-78"/>
                <a:cs typeface="Alexandria" pitchFamily="2" charset="-78"/>
              </a:rPr>
              <a:t>  وأن يكون عنوان مختصر (لا يحتوي على سرد او شرح)، حيث أن طول العنوان لا يساعد على التركيز على المحتوى </a:t>
            </a:r>
          </a:p>
          <a:p>
            <a:pPr algn="just" rtl="1">
              <a:lnSpc>
                <a:spcPct val="200000"/>
              </a:lnSpc>
            </a:pPr>
            <a:r>
              <a:rPr lang="ar-EG" dirty="0">
                <a:solidFill>
                  <a:srgbClr val="000000"/>
                </a:solidFill>
                <a:latin typeface="Alexandria" pitchFamily="2" charset="-78"/>
                <a:cs typeface="Alexandria" pitchFamily="2" charset="-78"/>
              </a:rPr>
              <a:t>-  </a:t>
            </a:r>
            <a:r>
              <a:rPr lang="ar-EG" b="0" i="0" dirty="0">
                <a:solidFill>
                  <a:srgbClr val="000000"/>
                </a:solidFill>
                <a:effectLst/>
                <a:latin typeface="Alexandria" pitchFamily="2" charset="-78"/>
                <a:cs typeface="Alexandria" pitchFamily="2" charset="-78"/>
              </a:rPr>
              <a:t>يكون طول العنوان المناسب من خمس الى عشر كلمات.</a:t>
            </a:r>
            <a:endParaRPr lang="ar-EG" sz="1800" b="1" i="0" dirty="0">
              <a:solidFill>
                <a:srgbClr val="3CA1D8"/>
              </a:solidFill>
              <a:effectLst/>
              <a:latin typeface="Alexandria" pitchFamily="2" charset="-78"/>
              <a:cs typeface="Alexandria" pitchFamily="2" charset="-78"/>
            </a:endParaRPr>
          </a:p>
        </p:txBody>
      </p:sp>
    </p:spTree>
    <p:extLst>
      <p:ext uri="{BB962C8B-B14F-4D97-AF65-F5344CB8AC3E}">
        <p14:creationId xmlns:p14="http://schemas.microsoft.com/office/powerpoint/2010/main" val="41394825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4CF40DD9-71B8-6D49-FDFF-C1F5210F0D8B}"/>
              </a:ext>
            </a:extLst>
          </p:cNvPr>
          <p:cNvSpPr txBox="1"/>
          <p:nvPr/>
        </p:nvSpPr>
        <p:spPr>
          <a:xfrm>
            <a:off x="9499967" y="816455"/>
            <a:ext cx="2361544" cy="369332"/>
          </a:xfrm>
          <a:prstGeom prst="rect">
            <a:avLst/>
          </a:prstGeom>
        </p:spPr>
        <p:style>
          <a:lnRef idx="2">
            <a:schemeClr val="accent1"/>
          </a:lnRef>
          <a:fillRef idx="1">
            <a:schemeClr val="lt1"/>
          </a:fillRef>
          <a:effectRef idx="0">
            <a:schemeClr val="accent1"/>
          </a:effectRef>
          <a:fontRef idx="minor">
            <a:schemeClr val="dk1"/>
          </a:fontRef>
        </p:style>
        <p:txBody>
          <a:bodyPr wrap="none" rtlCol="1">
            <a:spAutoFit/>
          </a:bodyPr>
          <a:lstStyle/>
          <a:p>
            <a:pPr algn="r" rtl="1"/>
            <a:r>
              <a:rPr lang="ar-EG" b="1" i="0" u="sng" dirty="0">
                <a:solidFill>
                  <a:srgbClr val="00B0F0"/>
                </a:solidFill>
                <a:effectLst/>
                <a:latin typeface="Alexandria" pitchFamily="2" charset="-78"/>
                <a:cs typeface="Alexandria" pitchFamily="2" charset="-78"/>
              </a:rPr>
              <a:t>عناصر الخطة البحثية :</a:t>
            </a:r>
            <a:endParaRPr lang="ar-EG" b="0" i="0" u="sng" dirty="0">
              <a:solidFill>
                <a:srgbClr val="00B0F0"/>
              </a:solidFill>
              <a:effectLst/>
              <a:latin typeface="Alexandria" pitchFamily="2" charset="-78"/>
              <a:cs typeface="Alexandria" pitchFamily="2" charset="-78"/>
            </a:endParaRPr>
          </a:p>
        </p:txBody>
      </p:sp>
      <p:sp>
        <p:nvSpPr>
          <p:cNvPr id="8" name="TextBox 7">
            <a:extLst>
              <a:ext uri="{FF2B5EF4-FFF2-40B4-BE49-F238E27FC236}">
                <a16:creationId xmlns:a16="http://schemas.microsoft.com/office/drawing/2014/main" id="{42AB1617-75D4-F078-494C-B2BBE4B807DE}"/>
              </a:ext>
            </a:extLst>
          </p:cNvPr>
          <p:cNvSpPr txBox="1"/>
          <p:nvPr/>
        </p:nvSpPr>
        <p:spPr>
          <a:xfrm>
            <a:off x="365761" y="1230230"/>
            <a:ext cx="11388918" cy="5550879"/>
          </a:xfrm>
          <a:prstGeom prst="rect">
            <a:avLst/>
          </a:prstGeom>
          <a:noFill/>
        </p:spPr>
        <p:txBody>
          <a:bodyPr wrap="square">
            <a:spAutoFit/>
          </a:bodyPr>
          <a:lstStyle/>
          <a:p>
            <a:pPr marL="342900" indent="-342900" algn="just" rtl="1">
              <a:lnSpc>
                <a:spcPct val="200000"/>
              </a:lnSpc>
              <a:buFont typeface="+mj-lt"/>
              <a:buAutoNum type="arabicParenR" startAt="2"/>
            </a:pPr>
            <a:r>
              <a:rPr lang="ar-EG" sz="1800" b="1" i="0" dirty="0">
                <a:solidFill>
                  <a:srgbClr val="3CA1D8"/>
                </a:solidFill>
                <a:effectLst/>
                <a:latin typeface="Alexandria" pitchFamily="2" charset="-78"/>
                <a:cs typeface="Alexandria" pitchFamily="2" charset="-78"/>
              </a:rPr>
              <a:t>مقدمة البحث:</a:t>
            </a:r>
            <a:endParaRPr lang="ar-EG" b="0" i="0" dirty="0">
              <a:solidFill>
                <a:srgbClr val="000000"/>
              </a:solidFill>
              <a:effectLst/>
              <a:latin typeface="Alexandria" pitchFamily="2" charset="-78"/>
              <a:cs typeface="Alexandria" pitchFamily="2" charset="-78"/>
            </a:endParaRPr>
          </a:p>
          <a:p>
            <a:pPr algn="just" rtl="1">
              <a:lnSpc>
                <a:spcPct val="200000"/>
              </a:lnSpc>
            </a:pPr>
            <a:r>
              <a:rPr lang="ar-EG" dirty="0">
                <a:solidFill>
                  <a:srgbClr val="000000"/>
                </a:solidFill>
                <a:latin typeface="Alexandria" pitchFamily="2" charset="-78"/>
                <a:cs typeface="Alexandria" pitchFamily="2" charset="-78"/>
              </a:rPr>
              <a:t>  - هي </a:t>
            </a:r>
            <a:r>
              <a:rPr lang="ar-EG" b="0" i="0" dirty="0">
                <a:solidFill>
                  <a:srgbClr val="000000"/>
                </a:solidFill>
                <a:effectLst/>
                <a:latin typeface="Alexandria" pitchFamily="2" charset="-78"/>
                <a:cs typeface="Alexandria" pitchFamily="2" charset="-78"/>
              </a:rPr>
              <a:t>تمهيد تعطي القارئ فكرة عامة عن الموضوع المُحدّد للدراسة وفكرته الرئيسية </a:t>
            </a:r>
          </a:p>
          <a:p>
            <a:pPr algn="just" rtl="1">
              <a:lnSpc>
                <a:spcPct val="200000"/>
              </a:lnSpc>
            </a:pPr>
            <a:r>
              <a:rPr lang="ar-EG" dirty="0">
                <a:solidFill>
                  <a:srgbClr val="000000"/>
                </a:solidFill>
                <a:latin typeface="Alexandria" pitchFamily="2" charset="-78"/>
                <a:cs typeface="Alexandria" pitchFamily="2" charset="-78"/>
              </a:rPr>
              <a:t>  -</a:t>
            </a:r>
            <a:r>
              <a:rPr lang="ar-EG" b="0" i="0" dirty="0">
                <a:solidFill>
                  <a:srgbClr val="000000"/>
                </a:solidFill>
                <a:effectLst/>
                <a:latin typeface="Alexandria" pitchFamily="2" charset="-78"/>
                <a:cs typeface="Alexandria" pitchFamily="2" charset="-78"/>
              </a:rPr>
              <a:t> توضح الهدف الرئيسي للدراسة.</a:t>
            </a:r>
          </a:p>
          <a:p>
            <a:pPr algn="just" rtl="1">
              <a:lnSpc>
                <a:spcPct val="200000"/>
              </a:lnSpc>
            </a:pPr>
            <a:r>
              <a:rPr lang="ar-EG" dirty="0">
                <a:solidFill>
                  <a:srgbClr val="000000"/>
                </a:solidFill>
                <a:latin typeface="Alexandria" pitchFamily="2" charset="-78"/>
                <a:cs typeface="Alexandria" pitchFamily="2" charset="-78"/>
              </a:rPr>
              <a:t>  - </a:t>
            </a:r>
            <a:r>
              <a:rPr lang="ar-EG" b="0" i="0" dirty="0">
                <a:solidFill>
                  <a:srgbClr val="000000"/>
                </a:solidFill>
                <a:effectLst/>
                <a:latin typeface="Alexandria" pitchFamily="2" charset="-78"/>
                <a:cs typeface="Alexandria" pitchFamily="2" charset="-78"/>
              </a:rPr>
              <a:t>لا تتجاوز هذه الجزئية من المقترح عن صفحة أو صفحة ونصف بحد أقصى ، </a:t>
            </a:r>
          </a:p>
          <a:p>
            <a:pPr algn="just" rtl="1">
              <a:lnSpc>
                <a:spcPct val="200000"/>
              </a:lnSpc>
            </a:pPr>
            <a:r>
              <a:rPr lang="ar-EG" dirty="0">
                <a:solidFill>
                  <a:srgbClr val="000000"/>
                </a:solidFill>
                <a:latin typeface="Alexandria" pitchFamily="2" charset="-78"/>
                <a:cs typeface="Alexandria" pitchFamily="2" charset="-78"/>
              </a:rPr>
              <a:t>  - </a:t>
            </a:r>
            <a:r>
              <a:rPr lang="ar-EG" b="0" i="0" dirty="0">
                <a:solidFill>
                  <a:srgbClr val="000000"/>
                </a:solidFill>
                <a:effectLst/>
                <a:latin typeface="Alexandria" pitchFamily="2" charset="-78"/>
                <a:cs typeface="Alexandria" pitchFamily="2" charset="-78"/>
              </a:rPr>
              <a:t>يجب كتابة المقدمة على شكل فقرات مع عدم اشتمالها على أي عناوين جانبية.</a:t>
            </a:r>
            <a:endParaRPr lang="ar-EG" sz="1800" b="1" i="0" dirty="0">
              <a:solidFill>
                <a:srgbClr val="3CA1D8"/>
              </a:solidFill>
              <a:effectLst/>
              <a:latin typeface="Alexandria" pitchFamily="2" charset="-78"/>
              <a:cs typeface="Alexandria" pitchFamily="2" charset="-78"/>
            </a:endParaRPr>
          </a:p>
          <a:p>
            <a:pPr marL="342900" indent="-342900" algn="just" rtl="1">
              <a:lnSpc>
                <a:spcPct val="200000"/>
              </a:lnSpc>
              <a:buFont typeface="+mj-lt"/>
              <a:buAutoNum type="arabicParenR" startAt="3"/>
            </a:pPr>
            <a:r>
              <a:rPr lang="ar-EG" sz="1800" b="1" i="0" dirty="0">
                <a:solidFill>
                  <a:srgbClr val="3CA1D8"/>
                </a:solidFill>
                <a:effectLst/>
                <a:latin typeface="Alexandria" pitchFamily="2" charset="-78"/>
                <a:cs typeface="Alexandria" pitchFamily="2" charset="-78"/>
              </a:rPr>
              <a:t>المشكلة البحثية (إشكالية البحث):</a:t>
            </a:r>
          </a:p>
          <a:p>
            <a:pPr algn="just" rtl="1">
              <a:lnSpc>
                <a:spcPct val="200000"/>
              </a:lnSpc>
            </a:pPr>
            <a:r>
              <a:rPr lang="ar-EG" b="0" i="0" dirty="0">
                <a:effectLst/>
                <a:latin typeface="Alexandria" pitchFamily="2" charset="-78"/>
                <a:cs typeface="Alexandria" pitchFamily="2" charset="-78"/>
              </a:rPr>
              <a:t>  - تعتبر من عناصر المقترح البحثي الأساسية حيث تعطي القارئ فكرة عن مشكلة البحث الأساسية والتي سيسعى الباحث على حلها أثناء تنفيذه للدراسة</a:t>
            </a:r>
          </a:p>
          <a:p>
            <a:pPr algn="just" rtl="1">
              <a:lnSpc>
                <a:spcPct val="200000"/>
              </a:lnSpc>
            </a:pPr>
            <a:r>
              <a:rPr lang="ar-EG" dirty="0">
                <a:latin typeface="Alexandria" pitchFamily="2" charset="-78"/>
                <a:cs typeface="Alexandria" pitchFamily="2" charset="-78"/>
              </a:rPr>
              <a:t>  - </a:t>
            </a:r>
            <a:r>
              <a:rPr lang="ar-EG" b="0" i="0" dirty="0">
                <a:effectLst/>
                <a:latin typeface="Alexandria" pitchFamily="2" charset="-78"/>
                <a:cs typeface="Alexandria" pitchFamily="2" charset="-78"/>
              </a:rPr>
              <a:t>يقوم الباحث بتحديد المشكلة ثم يقوم بافتراض فرضية البحث والتي من خلالها يتم وضع هيكل وخطوات الوصول للنتيجة.</a:t>
            </a:r>
          </a:p>
        </p:txBody>
      </p:sp>
    </p:spTree>
    <p:extLst>
      <p:ext uri="{BB962C8B-B14F-4D97-AF65-F5344CB8AC3E}">
        <p14:creationId xmlns:p14="http://schemas.microsoft.com/office/powerpoint/2010/main" val="1219781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F58F9F3-38E5-9971-EF92-0A75E94CD6D8}"/>
              </a:ext>
            </a:extLst>
          </p:cNvPr>
          <p:cNvSpPr txBox="1"/>
          <p:nvPr/>
        </p:nvSpPr>
        <p:spPr>
          <a:xfrm>
            <a:off x="9550736" y="971203"/>
            <a:ext cx="2361544" cy="369332"/>
          </a:xfrm>
          <a:prstGeom prst="rect">
            <a:avLst/>
          </a:prstGeom>
        </p:spPr>
        <p:style>
          <a:lnRef idx="2">
            <a:schemeClr val="accent1"/>
          </a:lnRef>
          <a:fillRef idx="1">
            <a:schemeClr val="lt1"/>
          </a:fillRef>
          <a:effectRef idx="0">
            <a:schemeClr val="accent1"/>
          </a:effectRef>
          <a:fontRef idx="minor">
            <a:schemeClr val="dk1"/>
          </a:fontRef>
        </p:style>
        <p:txBody>
          <a:bodyPr wrap="none" rtlCol="1">
            <a:spAutoFit/>
          </a:bodyPr>
          <a:lstStyle/>
          <a:p>
            <a:pPr algn="r" rtl="1"/>
            <a:r>
              <a:rPr lang="ar-EG" b="1" i="0" u="sng" dirty="0">
                <a:solidFill>
                  <a:srgbClr val="00B0F0"/>
                </a:solidFill>
                <a:effectLst/>
                <a:latin typeface="Alexandria" pitchFamily="2" charset="-78"/>
                <a:cs typeface="Alexandria" pitchFamily="2" charset="-78"/>
              </a:rPr>
              <a:t>عناصر الخطة البحثية :</a:t>
            </a:r>
            <a:endParaRPr lang="ar-EG" b="0" i="0" u="sng" dirty="0">
              <a:solidFill>
                <a:srgbClr val="00B0F0"/>
              </a:solidFill>
              <a:effectLst/>
              <a:latin typeface="Alexandria" pitchFamily="2" charset="-78"/>
              <a:cs typeface="Alexandria" pitchFamily="2" charset="-78"/>
            </a:endParaRPr>
          </a:p>
        </p:txBody>
      </p:sp>
      <p:sp>
        <p:nvSpPr>
          <p:cNvPr id="6" name="TextBox 5">
            <a:extLst>
              <a:ext uri="{FF2B5EF4-FFF2-40B4-BE49-F238E27FC236}">
                <a16:creationId xmlns:a16="http://schemas.microsoft.com/office/drawing/2014/main" id="{A91E3E56-3C6C-5EFB-9DF7-A0F23E56750F}"/>
              </a:ext>
            </a:extLst>
          </p:cNvPr>
          <p:cNvSpPr txBox="1"/>
          <p:nvPr/>
        </p:nvSpPr>
        <p:spPr>
          <a:xfrm>
            <a:off x="621835" y="1443914"/>
            <a:ext cx="11290445" cy="4996881"/>
          </a:xfrm>
          <a:prstGeom prst="rect">
            <a:avLst/>
          </a:prstGeom>
          <a:noFill/>
        </p:spPr>
        <p:txBody>
          <a:bodyPr wrap="square">
            <a:spAutoFit/>
          </a:bodyPr>
          <a:lstStyle/>
          <a:p>
            <a:pPr algn="just" rtl="1">
              <a:lnSpc>
                <a:spcPct val="200000"/>
              </a:lnSpc>
            </a:pPr>
            <a:r>
              <a:rPr lang="ar-EG" b="0" i="0" dirty="0">
                <a:effectLst/>
                <a:latin typeface="Alexandria" pitchFamily="2" charset="-78"/>
                <a:cs typeface="Alexandria" pitchFamily="2" charset="-78"/>
              </a:rPr>
              <a:t>- وينبغي أن تصاغ بجمل واضحة وقصيرة،(لا يتخطى ذلك الجزء ثلاثة أسطر على الأكثر).</a:t>
            </a:r>
            <a:endParaRPr lang="ar-EG" sz="1800" b="1" i="0" dirty="0">
              <a:effectLst/>
              <a:latin typeface="Alexandria" pitchFamily="2" charset="-78"/>
              <a:cs typeface="Alexandria" pitchFamily="2" charset="-78"/>
            </a:endParaRPr>
          </a:p>
          <a:p>
            <a:pPr marL="342900" indent="-342900" algn="just" rtl="1">
              <a:lnSpc>
                <a:spcPct val="200000"/>
              </a:lnSpc>
              <a:buFont typeface="+mj-lt"/>
              <a:buAutoNum type="arabicParenR" startAt="4"/>
            </a:pPr>
            <a:r>
              <a:rPr lang="ar-EG" sz="1800" b="1" i="0" dirty="0">
                <a:solidFill>
                  <a:srgbClr val="3CA1D8"/>
                </a:solidFill>
                <a:effectLst/>
                <a:latin typeface="Alexandria" pitchFamily="2" charset="-78"/>
                <a:cs typeface="Alexandria" pitchFamily="2" charset="-78"/>
              </a:rPr>
              <a:t>التساؤلات والفرضيات:</a:t>
            </a:r>
          </a:p>
          <a:p>
            <a:pPr algn="just" rtl="1">
              <a:lnSpc>
                <a:spcPct val="200000"/>
              </a:lnSpc>
            </a:pPr>
            <a:r>
              <a:rPr lang="ar-EG" dirty="0">
                <a:latin typeface="Alexandria" pitchFamily="2" charset="-78"/>
                <a:cs typeface="Alexandria" pitchFamily="2" charset="-78"/>
              </a:rPr>
              <a:t>- </a:t>
            </a:r>
            <a:r>
              <a:rPr lang="ar-EG" b="0" i="0" dirty="0">
                <a:effectLst/>
                <a:latin typeface="Alexandria" pitchFamily="2" charset="-78"/>
                <a:cs typeface="Alexandria" pitchFamily="2" charset="-78"/>
              </a:rPr>
              <a:t>يقوم الباحث بصياغة  مشكلة الدراسة في صورة تساؤلات أساسية وفرعية، وبناءً على ذلك يقترح مجموعة من الحلول في صورة فرضيات أولية غير مُختبرة.</a:t>
            </a:r>
          </a:p>
          <a:p>
            <a:pPr marL="342900" indent="-342900" algn="just" rtl="1">
              <a:lnSpc>
                <a:spcPct val="200000"/>
              </a:lnSpc>
              <a:buFont typeface="+mj-lt"/>
              <a:buAutoNum type="arabicParenR" startAt="5"/>
            </a:pPr>
            <a:r>
              <a:rPr lang="ar-EG" sz="1800" b="1" i="0" dirty="0">
                <a:solidFill>
                  <a:srgbClr val="3CA1D8"/>
                </a:solidFill>
                <a:effectLst/>
                <a:latin typeface="Alexandria" pitchFamily="2" charset="-78"/>
                <a:cs typeface="Alexandria" pitchFamily="2" charset="-78"/>
              </a:rPr>
              <a:t>أهداف البحث:</a:t>
            </a:r>
          </a:p>
          <a:p>
            <a:pPr algn="just" rtl="1">
              <a:lnSpc>
                <a:spcPct val="200000"/>
              </a:lnSpc>
            </a:pPr>
            <a:r>
              <a:rPr lang="ar-EG" b="0" i="0" dirty="0">
                <a:solidFill>
                  <a:srgbClr val="333333"/>
                </a:solidFill>
                <a:effectLst/>
                <a:latin typeface="Alexandria" pitchFamily="2" charset="-78"/>
                <a:cs typeface="Alexandria" pitchFamily="2" charset="-78"/>
              </a:rPr>
              <a:t>- تعبر أهداف البحث عن الغاية والمأمول من تنفيذ البحث العلمي، ومن المهم أن تكون أهدافًا قابلة لتنفيذها   بصورة فعلية.</a:t>
            </a:r>
          </a:p>
          <a:p>
            <a:pPr algn="ctr" rtl="1">
              <a:lnSpc>
                <a:spcPct val="200000"/>
              </a:lnSpc>
            </a:pPr>
            <a:r>
              <a:rPr lang="ar-EG" sz="1800" b="1" i="0" dirty="0">
                <a:solidFill>
                  <a:srgbClr val="FF0000"/>
                </a:solidFill>
                <a:effectLst/>
                <a:latin typeface="Alexandria" pitchFamily="2" charset="-78"/>
                <a:cs typeface="Alexandria" pitchFamily="2" charset="-78"/>
              </a:rPr>
              <a:t>ماذا تريد من وراء الدراسة؟       هل تطمح لشيء من وراء الدراسة؟      ما هو الأفق لهذه الدراسة؟ </a:t>
            </a:r>
          </a:p>
          <a:p>
            <a:pPr algn="just" rtl="1">
              <a:lnSpc>
                <a:spcPct val="200000"/>
              </a:lnSpc>
            </a:pPr>
            <a:r>
              <a:rPr lang="ar-EG" sz="1800" i="0" dirty="0">
                <a:effectLst/>
                <a:latin typeface="Alexandria" pitchFamily="2" charset="-78"/>
                <a:cs typeface="Alexandria" pitchFamily="2" charset="-78"/>
              </a:rPr>
              <a:t>هذه ما ستجيب عنه وتقدمه المعلومات حوله في فقرة الأهداف في مقترح البحث.</a:t>
            </a:r>
          </a:p>
        </p:txBody>
      </p:sp>
    </p:spTree>
    <p:extLst>
      <p:ext uri="{BB962C8B-B14F-4D97-AF65-F5344CB8AC3E}">
        <p14:creationId xmlns:p14="http://schemas.microsoft.com/office/powerpoint/2010/main" val="29576599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31491F2-232B-4FBE-5A60-8613B596984F}"/>
              </a:ext>
            </a:extLst>
          </p:cNvPr>
          <p:cNvSpPr txBox="1"/>
          <p:nvPr/>
        </p:nvSpPr>
        <p:spPr>
          <a:xfrm>
            <a:off x="763530" y="1395496"/>
            <a:ext cx="11224591" cy="4996881"/>
          </a:xfrm>
          <a:prstGeom prst="rect">
            <a:avLst/>
          </a:prstGeom>
          <a:noFill/>
        </p:spPr>
        <p:txBody>
          <a:bodyPr wrap="square">
            <a:spAutoFit/>
          </a:bodyPr>
          <a:lstStyle/>
          <a:p>
            <a:pPr marL="342900" indent="-342900" algn="just" rtl="1">
              <a:lnSpc>
                <a:spcPct val="200000"/>
              </a:lnSpc>
              <a:buFont typeface="+mj-lt"/>
              <a:buAutoNum type="arabicParenR" startAt="6"/>
            </a:pPr>
            <a:r>
              <a:rPr lang="ar-EG" sz="1800" b="1" i="0" dirty="0">
                <a:solidFill>
                  <a:srgbClr val="3CA1D8"/>
                </a:solidFill>
                <a:effectLst/>
                <a:latin typeface="Alexandria" pitchFamily="2" charset="-78"/>
                <a:cs typeface="Alexandria" pitchFamily="2" charset="-78"/>
              </a:rPr>
              <a:t>منهج البحث:</a:t>
            </a:r>
          </a:p>
          <a:p>
            <a:pPr algn="just" rtl="1">
              <a:lnSpc>
                <a:spcPct val="200000"/>
              </a:lnSpc>
            </a:pPr>
            <a:r>
              <a:rPr lang="ar-EG" b="0" i="0" dirty="0">
                <a:solidFill>
                  <a:srgbClr val="000000"/>
                </a:solidFill>
                <a:effectLst/>
                <a:latin typeface="Alexandria" pitchFamily="2" charset="-78"/>
                <a:cs typeface="Alexandria" pitchFamily="2" charset="-78"/>
              </a:rPr>
              <a:t>-</a:t>
            </a:r>
            <a:r>
              <a:rPr lang="ar-EG" b="0" i="0" dirty="0">
                <a:effectLst/>
                <a:latin typeface="Alexandria" pitchFamily="2" charset="-78"/>
                <a:cs typeface="Alexandria" pitchFamily="2" charset="-78"/>
              </a:rPr>
              <a:t> تختلف المنهجية باختلاف نوع البحث وموضوعه مثال (المنهج الوصفي والكمي والمنهج التحليلي والمنهج التجريبي، ومنهج دراسة الحالة، والمنهج التاريخي، ومنهج الاستقراء، والمنهج الاستنباطي، والمنهج الجدلي )</a:t>
            </a:r>
          </a:p>
          <a:p>
            <a:pPr algn="just" rtl="1">
              <a:lnSpc>
                <a:spcPct val="200000"/>
              </a:lnSpc>
            </a:pPr>
            <a:r>
              <a:rPr lang="ar-EG" b="0" i="0" dirty="0">
                <a:effectLst/>
                <a:latin typeface="Alexandria" pitchFamily="2" charset="-78"/>
                <a:cs typeface="Alexandria" pitchFamily="2" charset="-78"/>
              </a:rPr>
              <a:t>- وكل منهج يعتمد على أدوات بحث مختلفة وسيتم التطرق لها بشكل مفصل</a:t>
            </a:r>
          </a:p>
          <a:p>
            <a:pPr algn="just" rtl="1">
              <a:lnSpc>
                <a:spcPct val="200000"/>
              </a:lnSpc>
            </a:pPr>
            <a:r>
              <a:rPr lang="ar-EG" b="0" i="0" dirty="0">
                <a:effectLst/>
                <a:latin typeface="Alexandria" pitchFamily="2" charset="-78"/>
                <a:cs typeface="Alexandria" pitchFamily="2" charset="-78"/>
              </a:rPr>
              <a:t>- يضع الباحث في ذلك الجزء منهجًا أو أكثر سيقوم باستخدامها من أجل دراسة المشكلة البحثية.</a:t>
            </a:r>
            <a:endParaRPr lang="ar-EG" b="1" dirty="0">
              <a:latin typeface="Alexandria" pitchFamily="2" charset="-78"/>
              <a:cs typeface="Alexandria" pitchFamily="2" charset="-78"/>
            </a:endParaRPr>
          </a:p>
          <a:p>
            <a:pPr marL="342900" indent="-342900" algn="just" rtl="1">
              <a:lnSpc>
                <a:spcPct val="200000"/>
              </a:lnSpc>
              <a:buFont typeface="+mj-lt"/>
              <a:buAutoNum type="arabicParenR" startAt="7"/>
            </a:pPr>
            <a:r>
              <a:rPr lang="ar-EG" sz="1800" b="1" i="0" dirty="0">
                <a:solidFill>
                  <a:srgbClr val="3CA1D8"/>
                </a:solidFill>
                <a:effectLst/>
                <a:latin typeface="Alexandria" pitchFamily="2" charset="-78"/>
                <a:cs typeface="Alexandria" pitchFamily="2" charset="-78"/>
              </a:rPr>
              <a:t>حدود الدراسة:</a:t>
            </a:r>
          </a:p>
          <a:p>
            <a:pPr algn="just" rtl="1">
              <a:lnSpc>
                <a:spcPct val="200000"/>
              </a:lnSpc>
            </a:pPr>
            <a:r>
              <a:rPr lang="ar-EG" b="0" i="0" dirty="0">
                <a:effectLst/>
                <a:latin typeface="Alexandria" pitchFamily="2" charset="-78"/>
                <a:cs typeface="Alexandria" pitchFamily="2" charset="-78"/>
              </a:rPr>
              <a:t>يوضح الباحث مجموعة من الحدود لتقنين الدراسة، ويتمثل ذلك في</a:t>
            </a:r>
          </a:p>
          <a:p>
            <a:pPr algn="just" rtl="1">
              <a:lnSpc>
                <a:spcPct val="200000"/>
              </a:lnSpc>
            </a:pPr>
            <a:r>
              <a:rPr lang="ar-EG" b="0" i="0" dirty="0">
                <a:effectLst/>
                <a:latin typeface="Alexandria" pitchFamily="2" charset="-78"/>
                <a:cs typeface="Alexandria" pitchFamily="2" charset="-78"/>
              </a:rPr>
              <a:t>        (الحدود المكانية، والحدود الموضوعية، والحدود الزمانية، والحدود البشرية)</a:t>
            </a:r>
          </a:p>
          <a:p>
            <a:pPr algn="ctr" rtl="1">
              <a:lnSpc>
                <a:spcPct val="200000"/>
              </a:lnSpc>
            </a:pPr>
            <a:r>
              <a:rPr lang="ar-EG" b="0" i="0" dirty="0">
                <a:solidFill>
                  <a:srgbClr val="FF0000"/>
                </a:solidFill>
                <a:effectLst/>
                <a:latin typeface="Alexandria" pitchFamily="2" charset="-78"/>
                <a:cs typeface="Alexandria" pitchFamily="2" charset="-78"/>
              </a:rPr>
              <a:t>أين ستجري هذه الدراسة؟           متى ستجري هذه الدراسة؟</a:t>
            </a:r>
            <a:endParaRPr lang="ar-EG" dirty="0">
              <a:solidFill>
                <a:srgbClr val="FF0000"/>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4CF40DD9-71B8-6D49-FDFF-C1F5210F0D8B}"/>
              </a:ext>
            </a:extLst>
          </p:cNvPr>
          <p:cNvSpPr txBox="1"/>
          <p:nvPr/>
        </p:nvSpPr>
        <p:spPr>
          <a:xfrm>
            <a:off x="9485899" y="971203"/>
            <a:ext cx="2361544" cy="369332"/>
          </a:xfrm>
          <a:prstGeom prst="rect">
            <a:avLst/>
          </a:prstGeom>
        </p:spPr>
        <p:style>
          <a:lnRef idx="2">
            <a:schemeClr val="accent1"/>
          </a:lnRef>
          <a:fillRef idx="1">
            <a:schemeClr val="lt1"/>
          </a:fillRef>
          <a:effectRef idx="0">
            <a:schemeClr val="accent1"/>
          </a:effectRef>
          <a:fontRef idx="minor">
            <a:schemeClr val="dk1"/>
          </a:fontRef>
        </p:style>
        <p:txBody>
          <a:bodyPr wrap="none" rtlCol="1">
            <a:spAutoFit/>
          </a:bodyPr>
          <a:lstStyle/>
          <a:p>
            <a:pPr algn="r" rtl="1"/>
            <a:r>
              <a:rPr lang="ar-EG" b="1" i="0" u="sng" dirty="0">
                <a:solidFill>
                  <a:srgbClr val="00B0F0"/>
                </a:solidFill>
                <a:effectLst/>
                <a:latin typeface="Alexandria" pitchFamily="2" charset="-78"/>
                <a:cs typeface="Alexandria" pitchFamily="2" charset="-78"/>
              </a:rPr>
              <a:t>عناصر الخطة البحثية :</a:t>
            </a:r>
            <a:endParaRPr lang="ar-EG" b="0" i="0" u="sng" dirty="0">
              <a:solidFill>
                <a:srgbClr val="00B0F0"/>
              </a:solidFill>
              <a:effectLst/>
              <a:latin typeface="Alexandria" pitchFamily="2" charset="-78"/>
              <a:cs typeface="Alexandria" pitchFamily="2" charset="-78"/>
            </a:endParaRPr>
          </a:p>
        </p:txBody>
      </p:sp>
    </p:spTree>
    <p:extLst>
      <p:ext uri="{BB962C8B-B14F-4D97-AF65-F5344CB8AC3E}">
        <p14:creationId xmlns:p14="http://schemas.microsoft.com/office/powerpoint/2010/main" val="32093511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F58F9F3-38E5-9971-EF92-0A75E94CD6D8}"/>
              </a:ext>
            </a:extLst>
          </p:cNvPr>
          <p:cNvSpPr txBox="1"/>
          <p:nvPr/>
        </p:nvSpPr>
        <p:spPr>
          <a:xfrm>
            <a:off x="9550736" y="971203"/>
            <a:ext cx="2361544" cy="369332"/>
          </a:xfrm>
          <a:prstGeom prst="rect">
            <a:avLst/>
          </a:prstGeom>
        </p:spPr>
        <p:style>
          <a:lnRef idx="2">
            <a:schemeClr val="accent1"/>
          </a:lnRef>
          <a:fillRef idx="1">
            <a:schemeClr val="lt1"/>
          </a:fillRef>
          <a:effectRef idx="0">
            <a:schemeClr val="accent1"/>
          </a:effectRef>
          <a:fontRef idx="minor">
            <a:schemeClr val="dk1"/>
          </a:fontRef>
        </p:style>
        <p:txBody>
          <a:bodyPr wrap="none" rtlCol="1">
            <a:spAutoFit/>
          </a:bodyPr>
          <a:lstStyle/>
          <a:p>
            <a:pPr algn="r" rtl="1"/>
            <a:r>
              <a:rPr lang="ar-EG" b="1" i="0" u="sng" dirty="0">
                <a:solidFill>
                  <a:srgbClr val="00B0F0"/>
                </a:solidFill>
                <a:effectLst/>
                <a:latin typeface="Alexandria" pitchFamily="2" charset="-78"/>
                <a:cs typeface="Alexandria" pitchFamily="2" charset="-78"/>
              </a:rPr>
              <a:t>عناصر الخطة البحثية :</a:t>
            </a:r>
            <a:endParaRPr lang="ar-EG" b="0" i="0" u="sng" dirty="0">
              <a:solidFill>
                <a:srgbClr val="00B0F0"/>
              </a:solidFill>
              <a:effectLst/>
              <a:latin typeface="Alexandria" pitchFamily="2" charset="-78"/>
              <a:cs typeface="Alexandria" pitchFamily="2" charset="-78"/>
            </a:endParaRPr>
          </a:p>
        </p:txBody>
      </p:sp>
      <p:sp>
        <p:nvSpPr>
          <p:cNvPr id="6" name="TextBox 5">
            <a:extLst>
              <a:ext uri="{FF2B5EF4-FFF2-40B4-BE49-F238E27FC236}">
                <a16:creationId xmlns:a16="http://schemas.microsoft.com/office/drawing/2014/main" id="{DE6FD25C-63F6-CBA2-E6CB-1B152E804983}"/>
              </a:ext>
            </a:extLst>
          </p:cNvPr>
          <p:cNvSpPr txBox="1"/>
          <p:nvPr/>
        </p:nvSpPr>
        <p:spPr>
          <a:xfrm>
            <a:off x="450167" y="1479904"/>
            <a:ext cx="11462114" cy="4996881"/>
          </a:xfrm>
          <a:prstGeom prst="rect">
            <a:avLst/>
          </a:prstGeom>
          <a:noFill/>
        </p:spPr>
        <p:txBody>
          <a:bodyPr wrap="square">
            <a:spAutoFit/>
          </a:bodyPr>
          <a:lstStyle/>
          <a:p>
            <a:pPr marL="342900" indent="-342900" algn="just" rtl="1">
              <a:lnSpc>
                <a:spcPct val="200000"/>
              </a:lnSpc>
              <a:buFont typeface="+mj-lt"/>
              <a:buAutoNum type="arabicParenR" startAt="8"/>
            </a:pPr>
            <a:r>
              <a:rPr lang="ar-EG" sz="1800" b="1" i="0" dirty="0">
                <a:solidFill>
                  <a:srgbClr val="3CA1D8"/>
                </a:solidFill>
                <a:effectLst/>
                <a:latin typeface="Alexandria" pitchFamily="2" charset="-78"/>
                <a:cs typeface="Alexandria" pitchFamily="2" charset="-78"/>
              </a:rPr>
              <a:t>عينة الدراسة:</a:t>
            </a:r>
          </a:p>
          <a:p>
            <a:pPr algn="just" rtl="1">
              <a:lnSpc>
                <a:spcPct val="200000"/>
              </a:lnSpc>
            </a:pPr>
            <a:r>
              <a:rPr lang="ar-EG" b="0" i="0" dirty="0">
                <a:effectLst/>
                <a:latin typeface="Alexandria" pitchFamily="2" charset="-78"/>
                <a:cs typeface="Alexandria" pitchFamily="2" charset="-78"/>
              </a:rPr>
              <a:t>يحدد الباحث في ذلك الجزء عدد أفراد العينة المراد التعامل معهم؛ بغرض الحصول على معلومات حول مشكلة البحث.</a:t>
            </a:r>
            <a:endParaRPr lang="ar-EG" sz="1800" b="1" i="0" dirty="0">
              <a:effectLst/>
              <a:latin typeface="Alexandria" pitchFamily="2" charset="-78"/>
              <a:cs typeface="Alexandria" pitchFamily="2" charset="-78"/>
            </a:endParaRPr>
          </a:p>
          <a:p>
            <a:pPr marL="342900" indent="-342900" algn="just" rtl="1">
              <a:lnSpc>
                <a:spcPct val="200000"/>
              </a:lnSpc>
              <a:buFont typeface="+mj-lt"/>
              <a:buAutoNum type="arabicParenR" startAt="9"/>
            </a:pPr>
            <a:r>
              <a:rPr lang="ar-EG" sz="1800" b="1" i="0" dirty="0">
                <a:solidFill>
                  <a:srgbClr val="3CA1D8"/>
                </a:solidFill>
                <a:effectLst/>
                <a:latin typeface="Alexandria" pitchFamily="2" charset="-78"/>
                <a:cs typeface="Alexandria" pitchFamily="2" charset="-78"/>
              </a:rPr>
              <a:t>أدوات الدراسة:</a:t>
            </a:r>
          </a:p>
          <a:p>
            <a:pPr algn="just" rtl="1">
              <a:lnSpc>
                <a:spcPct val="200000"/>
              </a:lnSpc>
            </a:pPr>
            <a:r>
              <a:rPr lang="ar-EG" b="0" i="0" dirty="0">
                <a:effectLst/>
                <a:latin typeface="Alexandria" pitchFamily="2" charset="-78"/>
                <a:cs typeface="Alexandria" pitchFamily="2" charset="-78"/>
              </a:rPr>
              <a:t>يختار الباحث أداة أو أكثر يتم استخدامها في جمع المعلومات من أفراد البحث مثال (الاستبيان، وأدوات القياس، والاختبارات، والملاحظة، والمقابلة).</a:t>
            </a:r>
            <a:endParaRPr lang="ar-EG" b="1" dirty="0">
              <a:latin typeface="Alexandria" pitchFamily="2" charset="-78"/>
              <a:cs typeface="Alexandria" pitchFamily="2" charset="-78"/>
            </a:endParaRPr>
          </a:p>
          <a:p>
            <a:pPr marL="342900" indent="-342900" algn="just" rtl="1">
              <a:lnSpc>
                <a:spcPct val="200000"/>
              </a:lnSpc>
              <a:buFont typeface="+mj-lt"/>
              <a:buAutoNum type="arabicParenR" startAt="10"/>
            </a:pPr>
            <a:r>
              <a:rPr lang="ar-EG" sz="1800" b="1" i="0" dirty="0">
                <a:solidFill>
                  <a:srgbClr val="3CA1D8"/>
                </a:solidFill>
                <a:effectLst/>
                <a:latin typeface="Alexandria" pitchFamily="2" charset="-78"/>
                <a:cs typeface="Alexandria" pitchFamily="2" charset="-78"/>
              </a:rPr>
              <a:t>أبواب وفصول البحث:</a:t>
            </a:r>
          </a:p>
          <a:p>
            <a:pPr algn="just" rtl="1">
              <a:lnSpc>
                <a:spcPct val="200000"/>
              </a:lnSpc>
            </a:pPr>
            <a:r>
              <a:rPr lang="ar-EG" b="0" i="0" dirty="0">
                <a:effectLst/>
                <a:latin typeface="Alexandria" pitchFamily="2" charset="-78"/>
                <a:cs typeface="Alexandria" pitchFamily="2" charset="-78"/>
              </a:rPr>
              <a:t>ويعرف أيضاً بالإطار النظري، ويوضح فيه الباحث الشكل العام لتقسيم الأبواب، وما يندرج أسفلها من فصول، ومباحث، ومطالب، وفروع.</a:t>
            </a:r>
            <a:endParaRPr lang="ar-EG" sz="1800" b="1" i="0" dirty="0">
              <a:effectLst/>
              <a:latin typeface="Alexandria" pitchFamily="2" charset="-78"/>
              <a:cs typeface="Alexandria" pitchFamily="2" charset="-78"/>
            </a:endParaRPr>
          </a:p>
        </p:txBody>
      </p:sp>
    </p:spTree>
    <p:extLst>
      <p:ext uri="{BB962C8B-B14F-4D97-AF65-F5344CB8AC3E}">
        <p14:creationId xmlns:p14="http://schemas.microsoft.com/office/powerpoint/2010/main" val="13727266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F58F9F3-38E5-9971-EF92-0A75E94CD6D8}"/>
              </a:ext>
            </a:extLst>
          </p:cNvPr>
          <p:cNvSpPr txBox="1"/>
          <p:nvPr/>
        </p:nvSpPr>
        <p:spPr>
          <a:xfrm>
            <a:off x="9550736" y="971203"/>
            <a:ext cx="2361544" cy="369332"/>
          </a:xfrm>
          <a:prstGeom prst="rect">
            <a:avLst/>
          </a:prstGeom>
        </p:spPr>
        <p:style>
          <a:lnRef idx="2">
            <a:schemeClr val="accent1"/>
          </a:lnRef>
          <a:fillRef idx="1">
            <a:schemeClr val="lt1"/>
          </a:fillRef>
          <a:effectRef idx="0">
            <a:schemeClr val="accent1"/>
          </a:effectRef>
          <a:fontRef idx="minor">
            <a:schemeClr val="dk1"/>
          </a:fontRef>
        </p:style>
        <p:txBody>
          <a:bodyPr wrap="none" rtlCol="1">
            <a:spAutoFit/>
          </a:bodyPr>
          <a:lstStyle/>
          <a:p>
            <a:pPr algn="r" rtl="1"/>
            <a:r>
              <a:rPr lang="ar-EG" b="1" i="0" u="sng" dirty="0">
                <a:solidFill>
                  <a:srgbClr val="00B0F0"/>
                </a:solidFill>
                <a:effectLst/>
                <a:latin typeface="Alexandria" pitchFamily="2" charset="-78"/>
                <a:cs typeface="Alexandria" pitchFamily="2" charset="-78"/>
              </a:rPr>
              <a:t>عناصر الخطة البحثية :</a:t>
            </a:r>
            <a:endParaRPr lang="ar-EG" b="0" i="0" u="sng" dirty="0">
              <a:solidFill>
                <a:srgbClr val="00B0F0"/>
              </a:solidFill>
              <a:effectLst/>
              <a:latin typeface="Alexandria" pitchFamily="2" charset="-78"/>
              <a:cs typeface="Alexandria" pitchFamily="2" charset="-78"/>
            </a:endParaRPr>
          </a:p>
        </p:txBody>
      </p:sp>
      <p:sp>
        <p:nvSpPr>
          <p:cNvPr id="7" name="TextBox 6">
            <a:extLst>
              <a:ext uri="{FF2B5EF4-FFF2-40B4-BE49-F238E27FC236}">
                <a16:creationId xmlns:a16="http://schemas.microsoft.com/office/drawing/2014/main" id="{AE0AD5B8-C73F-F29F-377C-98FFC784A111}"/>
              </a:ext>
            </a:extLst>
          </p:cNvPr>
          <p:cNvSpPr txBox="1"/>
          <p:nvPr/>
        </p:nvSpPr>
        <p:spPr>
          <a:xfrm>
            <a:off x="478302" y="1622366"/>
            <a:ext cx="11433978" cy="4996881"/>
          </a:xfrm>
          <a:prstGeom prst="rect">
            <a:avLst/>
          </a:prstGeom>
          <a:noFill/>
        </p:spPr>
        <p:txBody>
          <a:bodyPr wrap="square">
            <a:spAutoFit/>
          </a:bodyPr>
          <a:lstStyle/>
          <a:p>
            <a:pPr algn="just" rtl="1">
              <a:lnSpc>
                <a:spcPct val="200000"/>
              </a:lnSpc>
            </a:pPr>
            <a:r>
              <a:rPr lang="ar-EG" b="0" i="0" u="sng" dirty="0">
                <a:effectLst/>
                <a:latin typeface="Alexandria" pitchFamily="2" charset="-78"/>
                <a:cs typeface="Alexandria" pitchFamily="2" charset="-78"/>
              </a:rPr>
              <a:t> محتويات البحث (أبواب، فصول، تحليل ونتائج)</a:t>
            </a:r>
          </a:p>
          <a:p>
            <a:pPr algn="just" rtl="1">
              <a:lnSpc>
                <a:spcPct val="200000"/>
              </a:lnSpc>
            </a:pPr>
            <a:r>
              <a:rPr lang="ar-EG" b="0" i="0" dirty="0">
                <a:effectLst/>
                <a:latin typeface="Alexandria" pitchFamily="2" charset="-78"/>
                <a:cs typeface="Alexandria" pitchFamily="2" charset="-78"/>
              </a:rPr>
              <a:t>- يقوم الباحث بتقسيم في كتابة خطة بحث الرسالة إلى </a:t>
            </a:r>
            <a:r>
              <a:rPr lang="ar-EG" i="0" dirty="0">
                <a:effectLst/>
                <a:latin typeface="Alexandria" pitchFamily="2" charset="-78"/>
                <a:cs typeface="Alexandria" pitchFamily="2" charset="-78"/>
              </a:rPr>
              <a:t>أبواب مقسمة إلى فصول</a:t>
            </a:r>
            <a:r>
              <a:rPr lang="ar-EG" dirty="0">
                <a:latin typeface="Alexandria" pitchFamily="2" charset="-78"/>
                <a:cs typeface="Alexandria" pitchFamily="2" charset="-78"/>
              </a:rPr>
              <a:t>.</a:t>
            </a:r>
          </a:p>
          <a:p>
            <a:pPr algn="just" rtl="1">
              <a:lnSpc>
                <a:spcPct val="200000"/>
              </a:lnSpc>
            </a:pPr>
            <a:r>
              <a:rPr lang="ar-EG" b="0" i="0" dirty="0">
                <a:effectLst/>
                <a:latin typeface="Alexandria" pitchFamily="2" charset="-78"/>
                <a:cs typeface="Alexandria" pitchFamily="2" charset="-78"/>
              </a:rPr>
              <a:t>- ويجب أن يكون عدد الفصول بكل باب مساوٍ للباب الآخر.</a:t>
            </a:r>
          </a:p>
          <a:p>
            <a:pPr algn="just" rtl="1">
              <a:lnSpc>
                <a:spcPct val="200000"/>
              </a:lnSpc>
            </a:pPr>
            <a:r>
              <a:rPr lang="ar-EG" dirty="0">
                <a:latin typeface="Alexandria" pitchFamily="2" charset="-78"/>
                <a:cs typeface="Alexandria" pitchFamily="2" charset="-78"/>
              </a:rPr>
              <a:t>-</a:t>
            </a:r>
            <a:r>
              <a:rPr lang="ar-EG" b="0" i="0" dirty="0">
                <a:effectLst/>
                <a:latin typeface="Alexandria" pitchFamily="2" charset="-78"/>
                <a:cs typeface="Alexandria" pitchFamily="2" charset="-78"/>
              </a:rPr>
              <a:t> ويفضل أن تكون الرسالة من ثلاث أو أربع أبواب ، ويفضل أن يكون مقسم كل باب إلى فصلين أو ثلاث، مثلاً: الباب الأول يحتوي على الفصل الأول والفصل الثاني، والباب الثاني يحتوي على الفصل الأول والفصل الثاني، والباب الثالث يحتوي على الفصل الأول والفصل الثاني، ويتم وضع عنوان لكل باب وكل فصل.</a:t>
            </a:r>
          </a:p>
          <a:p>
            <a:pPr algn="just" rtl="1">
              <a:lnSpc>
                <a:spcPct val="200000"/>
              </a:lnSpc>
            </a:pPr>
            <a:r>
              <a:rPr lang="ar-EG" b="0" i="0" dirty="0">
                <a:effectLst/>
                <a:latin typeface="Alexandria" pitchFamily="2" charset="-78"/>
                <a:cs typeface="Alexandria" pitchFamily="2" charset="-78"/>
              </a:rPr>
              <a:t>ثم النتائج والتوصيات ، ثم الخاتمة ، ويليها المراجع ، ولا نكتب بداخل هذه النقاط </a:t>
            </a:r>
            <a:r>
              <a:rPr lang="ar-EG" b="0" i="0">
                <a:effectLst/>
                <a:latin typeface="Alexandria" pitchFamily="2" charset="-78"/>
                <a:cs typeface="Alexandria" pitchFamily="2" charset="-78"/>
              </a:rPr>
              <a:t>الثلاث الأخيرة </a:t>
            </a:r>
            <a:r>
              <a:rPr lang="ar-EG" b="0" i="0" dirty="0">
                <a:effectLst/>
                <a:latin typeface="Alexandria" pitchFamily="2" charset="-78"/>
                <a:cs typeface="Alexandria" pitchFamily="2" charset="-78"/>
              </a:rPr>
              <a:t>أي تفاصيل فقط عناوين.</a:t>
            </a:r>
          </a:p>
          <a:p>
            <a:pPr algn="just" rtl="1">
              <a:lnSpc>
                <a:spcPct val="200000"/>
              </a:lnSpc>
            </a:pPr>
            <a:endParaRPr lang="ar-EG" b="1" dirty="0">
              <a:latin typeface="Alexandria" pitchFamily="2" charset="-78"/>
              <a:cs typeface="Alexandria" pitchFamily="2" charset="-78"/>
            </a:endParaRPr>
          </a:p>
        </p:txBody>
      </p:sp>
    </p:spTree>
    <p:extLst>
      <p:ext uri="{BB962C8B-B14F-4D97-AF65-F5344CB8AC3E}">
        <p14:creationId xmlns:p14="http://schemas.microsoft.com/office/powerpoint/2010/main" val="13953176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F58F9F3-38E5-9971-EF92-0A75E94CD6D8}"/>
              </a:ext>
            </a:extLst>
          </p:cNvPr>
          <p:cNvSpPr txBox="1"/>
          <p:nvPr/>
        </p:nvSpPr>
        <p:spPr>
          <a:xfrm>
            <a:off x="9550736" y="971203"/>
            <a:ext cx="2361544" cy="369332"/>
          </a:xfrm>
          <a:prstGeom prst="rect">
            <a:avLst/>
          </a:prstGeom>
        </p:spPr>
        <p:style>
          <a:lnRef idx="2">
            <a:schemeClr val="accent1"/>
          </a:lnRef>
          <a:fillRef idx="1">
            <a:schemeClr val="lt1"/>
          </a:fillRef>
          <a:effectRef idx="0">
            <a:schemeClr val="accent1"/>
          </a:effectRef>
          <a:fontRef idx="minor">
            <a:schemeClr val="dk1"/>
          </a:fontRef>
        </p:style>
        <p:txBody>
          <a:bodyPr wrap="none" rtlCol="1">
            <a:spAutoFit/>
          </a:bodyPr>
          <a:lstStyle/>
          <a:p>
            <a:pPr algn="r" rtl="1"/>
            <a:r>
              <a:rPr lang="ar-EG" b="1" i="0" u="sng" dirty="0">
                <a:solidFill>
                  <a:srgbClr val="00B0F0"/>
                </a:solidFill>
                <a:effectLst/>
                <a:latin typeface="Alexandria" pitchFamily="2" charset="-78"/>
                <a:cs typeface="Alexandria" pitchFamily="2" charset="-78"/>
              </a:rPr>
              <a:t>عناصر الخطة البحثية :</a:t>
            </a:r>
            <a:endParaRPr lang="ar-EG" b="0" i="0" u="sng" dirty="0">
              <a:solidFill>
                <a:srgbClr val="00B0F0"/>
              </a:solidFill>
              <a:effectLst/>
              <a:latin typeface="Alexandria" pitchFamily="2" charset="-78"/>
              <a:cs typeface="Alexandria" pitchFamily="2" charset="-78"/>
            </a:endParaRPr>
          </a:p>
        </p:txBody>
      </p:sp>
      <p:sp>
        <p:nvSpPr>
          <p:cNvPr id="6" name="TextBox 5">
            <a:extLst>
              <a:ext uri="{FF2B5EF4-FFF2-40B4-BE49-F238E27FC236}">
                <a16:creationId xmlns:a16="http://schemas.microsoft.com/office/drawing/2014/main" id="{F03BA12C-8B3B-D814-EBFA-D394B59F049F}"/>
              </a:ext>
            </a:extLst>
          </p:cNvPr>
          <p:cNvSpPr txBox="1"/>
          <p:nvPr/>
        </p:nvSpPr>
        <p:spPr>
          <a:xfrm>
            <a:off x="675249" y="1444644"/>
            <a:ext cx="11237031" cy="4992392"/>
          </a:xfrm>
          <a:prstGeom prst="rect">
            <a:avLst/>
          </a:prstGeom>
          <a:noFill/>
        </p:spPr>
        <p:txBody>
          <a:bodyPr wrap="square">
            <a:spAutoFit/>
          </a:bodyPr>
          <a:lstStyle/>
          <a:p>
            <a:pPr marL="342900" indent="-342900" algn="just" rtl="1">
              <a:lnSpc>
                <a:spcPct val="200000"/>
              </a:lnSpc>
              <a:buFont typeface="+mj-lt"/>
              <a:buAutoNum type="arabicParenR" startAt="11"/>
            </a:pPr>
            <a:r>
              <a:rPr lang="ar-EG" b="1" i="0" dirty="0">
                <a:solidFill>
                  <a:srgbClr val="3CA1D8"/>
                </a:solidFill>
                <a:effectLst/>
                <a:latin typeface="Alexandria" pitchFamily="2" charset="-78"/>
                <a:cs typeface="Alexandria" pitchFamily="2" charset="-78"/>
              </a:rPr>
              <a:t>الدراسات السابقة:</a:t>
            </a:r>
          </a:p>
          <a:p>
            <a:pPr algn="just" rtl="1">
              <a:lnSpc>
                <a:spcPct val="200000"/>
              </a:lnSpc>
            </a:pPr>
            <a:r>
              <a:rPr lang="ar-EG" b="0" i="0" dirty="0">
                <a:effectLst/>
                <a:latin typeface="Alexandria" pitchFamily="2" charset="-78"/>
                <a:cs typeface="Alexandria" pitchFamily="2" charset="-78"/>
              </a:rPr>
              <a:t>     -   يضع الباحث في هذا الجزء المهم جميع الدراسات السابقة التي سيناقشها ويعلق عليها.</a:t>
            </a:r>
            <a:endParaRPr lang="ar-EG" b="1" i="0" dirty="0">
              <a:effectLst/>
              <a:latin typeface="Alexandria" pitchFamily="2" charset="-78"/>
              <a:cs typeface="Alexandria" pitchFamily="2" charset="-78"/>
            </a:endParaRPr>
          </a:p>
          <a:p>
            <a:pPr algn="just" rtl="1">
              <a:lnSpc>
                <a:spcPct val="200000"/>
              </a:lnSpc>
            </a:pPr>
            <a:endParaRPr lang="ar-EG" sz="1400" b="1" i="0" dirty="0">
              <a:solidFill>
                <a:srgbClr val="3CA1D8"/>
              </a:solidFill>
              <a:effectLst/>
              <a:latin typeface="Alexandria" pitchFamily="2" charset="-78"/>
              <a:cs typeface="Alexandria" pitchFamily="2" charset="-78"/>
            </a:endParaRPr>
          </a:p>
          <a:p>
            <a:pPr marL="342900" indent="-342900" algn="just" rtl="1">
              <a:lnSpc>
                <a:spcPct val="200000"/>
              </a:lnSpc>
              <a:buFont typeface="+mj-lt"/>
              <a:buAutoNum type="arabicParenR" startAt="12"/>
            </a:pPr>
            <a:r>
              <a:rPr lang="ar-EG" b="1" i="0" dirty="0">
                <a:solidFill>
                  <a:srgbClr val="3CA1D8"/>
                </a:solidFill>
                <a:effectLst/>
                <a:latin typeface="Alexandria" pitchFamily="2" charset="-78"/>
                <a:cs typeface="Alexandria" pitchFamily="2" charset="-78"/>
              </a:rPr>
              <a:t>المراجع والمصادر:</a:t>
            </a:r>
          </a:p>
          <a:p>
            <a:pPr algn="just" rtl="1">
              <a:lnSpc>
                <a:spcPct val="200000"/>
              </a:lnSpc>
            </a:pPr>
            <a:r>
              <a:rPr lang="ar-EG" b="0" i="0" dirty="0">
                <a:effectLst/>
                <a:latin typeface="Alexandria" pitchFamily="2" charset="-78"/>
                <a:cs typeface="Alexandria" pitchFamily="2" charset="-78"/>
              </a:rPr>
              <a:t>    -   ويتضمن جميع المراجع والمصادر التي سيستعين بها الباحث في المستقبل لإنجاز البحث.</a:t>
            </a:r>
            <a:endParaRPr lang="ar-EG" b="1" dirty="0">
              <a:latin typeface="Alexandria" pitchFamily="2" charset="-78"/>
              <a:cs typeface="Alexandria" pitchFamily="2" charset="-78"/>
            </a:endParaRPr>
          </a:p>
          <a:p>
            <a:pPr marL="342900" indent="-342900" algn="just" rtl="1">
              <a:lnSpc>
                <a:spcPct val="200000"/>
              </a:lnSpc>
              <a:buFont typeface="+mj-lt"/>
              <a:buAutoNum type="arabicParenR" startAt="13"/>
            </a:pPr>
            <a:r>
              <a:rPr lang="ar-EG" b="1" i="0" dirty="0">
                <a:solidFill>
                  <a:srgbClr val="3CA1D8"/>
                </a:solidFill>
                <a:effectLst/>
                <a:latin typeface="Alexandria" pitchFamily="2" charset="-78"/>
                <a:cs typeface="Alexandria" pitchFamily="2" charset="-78"/>
              </a:rPr>
              <a:t>الجدول الزمني البحث:</a:t>
            </a:r>
            <a:r>
              <a:rPr lang="ar-EG" b="0" i="0" dirty="0">
                <a:solidFill>
                  <a:srgbClr val="333333"/>
                </a:solidFill>
                <a:effectLst/>
                <a:latin typeface="Alexandria" pitchFamily="2" charset="-78"/>
                <a:cs typeface="Alexandria" pitchFamily="2" charset="-78"/>
              </a:rPr>
              <a:t> </a:t>
            </a:r>
          </a:p>
          <a:p>
            <a:pPr algn="just" rtl="1">
              <a:lnSpc>
                <a:spcPct val="200000"/>
              </a:lnSpc>
            </a:pPr>
            <a:r>
              <a:rPr lang="ar-EG" b="0" i="0" dirty="0">
                <a:effectLst/>
                <a:latin typeface="Alexandria" pitchFamily="2" charset="-78"/>
                <a:cs typeface="Alexandria" pitchFamily="2" charset="-78"/>
              </a:rPr>
              <a:t>    -  يوضح الباحث في هذا الجزء جدولًا زمنيًّا لتنفيذ جميع الأجزاء الموضحة بداخل المتقرح البحثي.</a:t>
            </a:r>
          </a:p>
          <a:p>
            <a:pPr algn="just" rtl="1">
              <a:lnSpc>
                <a:spcPct val="200000"/>
              </a:lnSpc>
            </a:pPr>
            <a:endParaRPr lang="ar-EG" b="0" i="0" dirty="0">
              <a:solidFill>
                <a:srgbClr val="333333"/>
              </a:solidFill>
              <a:effectLst/>
              <a:latin typeface="Alexandria" pitchFamily="2" charset="-78"/>
              <a:cs typeface="Alexandria" pitchFamily="2" charset="-78"/>
            </a:endParaRPr>
          </a:p>
          <a:p>
            <a:pPr marL="342900" indent="-342900" algn="just" rtl="1">
              <a:lnSpc>
                <a:spcPct val="200000"/>
              </a:lnSpc>
              <a:buFont typeface="+mj-lt"/>
              <a:buAutoNum type="arabicParenR" startAt="13"/>
            </a:pPr>
            <a:endParaRPr lang="ar-EG" dirty="0"/>
          </a:p>
        </p:txBody>
      </p:sp>
    </p:spTree>
    <p:extLst>
      <p:ext uri="{BB962C8B-B14F-4D97-AF65-F5344CB8AC3E}">
        <p14:creationId xmlns:p14="http://schemas.microsoft.com/office/powerpoint/2010/main" val="30653292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899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4901" y="641907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F58F9F3-38E5-9971-EF92-0A75E94CD6D8}"/>
              </a:ext>
            </a:extLst>
          </p:cNvPr>
          <p:cNvSpPr txBox="1"/>
          <p:nvPr/>
        </p:nvSpPr>
        <p:spPr>
          <a:xfrm>
            <a:off x="9550736" y="971203"/>
            <a:ext cx="2361544" cy="369332"/>
          </a:xfrm>
          <a:prstGeom prst="rect">
            <a:avLst/>
          </a:prstGeom>
        </p:spPr>
        <p:style>
          <a:lnRef idx="2">
            <a:schemeClr val="accent1"/>
          </a:lnRef>
          <a:fillRef idx="1">
            <a:schemeClr val="lt1"/>
          </a:fillRef>
          <a:effectRef idx="0">
            <a:schemeClr val="accent1"/>
          </a:effectRef>
          <a:fontRef idx="minor">
            <a:schemeClr val="dk1"/>
          </a:fontRef>
        </p:style>
        <p:txBody>
          <a:bodyPr wrap="none" rtlCol="1">
            <a:spAutoFit/>
          </a:bodyPr>
          <a:lstStyle/>
          <a:p>
            <a:pPr algn="r" rtl="1"/>
            <a:r>
              <a:rPr lang="ar-EG" b="1" i="0" u="sng" dirty="0">
                <a:solidFill>
                  <a:srgbClr val="00B0F0"/>
                </a:solidFill>
                <a:effectLst/>
                <a:latin typeface="Alexandria" pitchFamily="2" charset="-78"/>
                <a:cs typeface="Alexandria" pitchFamily="2" charset="-78"/>
              </a:rPr>
              <a:t>عناصر الخطة البحثية :</a:t>
            </a:r>
            <a:endParaRPr lang="ar-EG" b="0" i="0" u="sng" dirty="0">
              <a:solidFill>
                <a:srgbClr val="00B0F0"/>
              </a:solidFill>
              <a:effectLst/>
              <a:latin typeface="Alexandria" pitchFamily="2" charset="-78"/>
              <a:cs typeface="Alexandria" pitchFamily="2" charset="-78"/>
            </a:endParaRPr>
          </a:p>
        </p:txBody>
      </p:sp>
      <p:sp>
        <p:nvSpPr>
          <p:cNvPr id="7" name="TextBox 6">
            <a:extLst>
              <a:ext uri="{FF2B5EF4-FFF2-40B4-BE49-F238E27FC236}">
                <a16:creationId xmlns:a16="http://schemas.microsoft.com/office/drawing/2014/main" id="{B7EB3231-9674-4E17-E327-E4B33D50326E}"/>
              </a:ext>
            </a:extLst>
          </p:cNvPr>
          <p:cNvSpPr txBox="1"/>
          <p:nvPr/>
        </p:nvSpPr>
        <p:spPr>
          <a:xfrm>
            <a:off x="939480" y="1627945"/>
            <a:ext cx="10972800" cy="4442883"/>
          </a:xfrm>
          <a:prstGeom prst="rect">
            <a:avLst/>
          </a:prstGeom>
          <a:noFill/>
        </p:spPr>
        <p:txBody>
          <a:bodyPr wrap="square">
            <a:spAutoFit/>
          </a:bodyPr>
          <a:lstStyle/>
          <a:p>
            <a:pPr algn="just" rtl="1">
              <a:lnSpc>
                <a:spcPct val="200000"/>
              </a:lnSpc>
            </a:pPr>
            <a:r>
              <a:rPr lang="ar-EG" sz="1800" b="1" i="0" dirty="0">
                <a:solidFill>
                  <a:srgbClr val="3CA1D8"/>
                </a:solidFill>
                <a:effectLst/>
                <a:latin typeface="Alexandria" pitchFamily="2" charset="-78"/>
                <a:cs typeface="Alexandria" pitchFamily="2" charset="-78"/>
              </a:rPr>
              <a:t>ما الدلالات على جودة المقترح البحثي؟</a:t>
            </a:r>
            <a:endParaRPr lang="ar-EG" b="0" i="0" dirty="0">
              <a:solidFill>
                <a:srgbClr val="333333"/>
              </a:solidFill>
              <a:effectLst/>
              <a:latin typeface="Alexandria" pitchFamily="2" charset="-78"/>
              <a:cs typeface="Alexandria" pitchFamily="2" charset="-78"/>
            </a:endParaRPr>
          </a:p>
          <a:p>
            <a:pPr marL="285750" indent="-285750" algn="just" rtl="1">
              <a:lnSpc>
                <a:spcPct val="200000"/>
              </a:lnSpc>
              <a:buFont typeface="Wingdings" panose="05000000000000000000" pitchFamily="2" charset="2"/>
              <a:buChar char="§"/>
            </a:pPr>
            <a:r>
              <a:rPr lang="ar-EG" sz="1800" i="0" dirty="0">
                <a:effectLst/>
                <a:latin typeface="Alexandria" pitchFamily="2" charset="-78"/>
                <a:cs typeface="Alexandria" pitchFamily="2" charset="-78"/>
              </a:rPr>
              <a:t>أن تكون مشكلة الدراسة واضحة</a:t>
            </a:r>
            <a:endParaRPr lang="ar-EG"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
            </a:pPr>
            <a:r>
              <a:rPr lang="ar-EG" sz="1800" i="0" dirty="0">
                <a:effectLst/>
                <a:latin typeface="Alexandria" pitchFamily="2" charset="-78"/>
                <a:cs typeface="Alexandria" pitchFamily="2" charset="-78"/>
              </a:rPr>
              <a:t>أن تـــكون مشكلة الدراسة فريدة</a:t>
            </a:r>
            <a:endParaRPr lang="ar-EG"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
            </a:pPr>
            <a:r>
              <a:rPr lang="ar-EG" sz="1800" i="0" dirty="0">
                <a:effectLst/>
                <a:latin typeface="Alexandria" pitchFamily="2" charset="-78"/>
                <a:cs typeface="Alexandria" pitchFamily="2" charset="-78"/>
              </a:rPr>
              <a:t>وجود مــراجع ومصادر حديثة</a:t>
            </a:r>
            <a:endParaRPr lang="ar-EG"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
            </a:pPr>
            <a:r>
              <a:rPr lang="ar-EG" sz="1800" i="0" dirty="0">
                <a:effectLst/>
                <a:latin typeface="Alexandria" pitchFamily="2" charset="-78"/>
                <a:cs typeface="Alexandria" pitchFamily="2" charset="-78"/>
              </a:rPr>
              <a:t>توافر دراسات سابقة ذات صلة</a:t>
            </a:r>
            <a:endParaRPr lang="ar-EG"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
            </a:pPr>
            <a:r>
              <a:rPr lang="ar-EG" sz="1800" i="0" dirty="0">
                <a:effectLst/>
                <a:latin typeface="Alexandria" pitchFamily="2" charset="-78"/>
                <a:cs typeface="Alexandria" pitchFamily="2" charset="-78"/>
              </a:rPr>
              <a:t>وضوح طبيعة الدراسات الميدانية</a:t>
            </a:r>
            <a:endParaRPr lang="ar-EG"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
            </a:pPr>
            <a:r>
              <a:rPr lang="ar-EG" sz="1800" i="0" dirty="0">
                <a:effectLst/>
                <a:latin typeface="Alexandria" pitchFamily="2" charset="-78"/>
                <a:cs typeface="Alexandria" pitchFamily="2" charset="-78"/>
              </a:rPr>
              <a:t>وضح أسلوب التحليل الإحصائي</a:t>
            </a:r>
            <a:endParaRPr lang="ar-EG"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
            </a:pPr>
            <a:r>
              <a:rPr lang="ar-EG" sz="1800" i="0" dirty="0">
                <a:effectLst/>
                <a:latin typeface="Alexandria" pitchFamily="2" charset="-78"/>
                <a:cs typeface="Alexandria" pitchFamily="2" charset="-78"/>
              </a:rPr>
              <a:t>ثبات النتائج المتوقع الوصول إليها</a:t>
            </a:r>
            <a:endParaRPr lang="ar-EG" i="0" dirty="0">
              <a:effectLst/>
              <a:latin typeface="Alexandria" pitchFamily="2" charset="-78"/>
              <a:cs typeface="Alexandria" pitchFamily="2" charset="-78"/>
            </a:endParaRPr>
          </a:p>
        </p:txBody>
      </p:sp>
    </p:spTree>
    <p:extLst>
      <p:ext uri="{BB962C8B-B14F-4D97-AF65-F5344CB8AC3E}">
        <p14:creationId xmlns:p14="http://schemas.microsoft.com/office/powerpoint/2010/main" val="32121032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EF03154C1072643B91C9144114B84DE" ma:contentTypeVersion="7" ma:contentTypeDescription="Create a new document." ma:contentTypeScope="" ma:versionID="8fec089297b3bd3661d2140163d839f7">
  <xsd:schema xmlns:xsd="http://www.w3.org/2001/XMLSchema" xmlns:xs="http://www.w3.org/2001/XMLSchema" xmlns:p="http://schemas.microsoft.com/office/2006/metadata/properties" xmlns:ns3="5e19c1e2-f786-4e93-9c91-6cd8b78be629" targetNamespace="http://schemas.microsoft.com/office/2006/metadata/properties" ma:root="true" ma:fieldsID="47adf2dd22fe4d523725a0a9f4af3da0" ns3:_="">
    <xsd:import namespace="5e19c1e2-f786-4e93-9c91-6cd8b78be629"/>
    <xsd:element name="properties">
      <xsd:complexType>
        <xsd:sequence>
          <xsd:element name="documentManagement">
            <xsd:complexType>
              <xsd:all>
                <xsd:element ref="ns3:MediaServiceMetadata" minOccurs="0"/>
                <xsd:element ref="ns3:MediaServiceFastMetadata" minOccurs="0"/>
                <xsd:element ref="ns3:_activity" minOccurs="0"/>
                <xsd:element ref="ns3:MediaServiceObjectDetectorVersions" minOccurs="0"/>
                <xsd:element ref="ns3:MediaServiceAutoTags" minOccurs="0"/>
                <xsd:element ref="ns3:MediaLengthInSecond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19c1e2-f786-4e93-9c91-6cd8b78be6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_activity" ma:index="10" nillable="true" ma:displayName="_activity" ma:hidden="true" ma:internalName="_activity">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SearchProperties" ma:index="1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5e19c1e2-f786-4e93-9c91-6cd8b78be629" xsi:nil="true"/>
  </documentManagement>
</p:properties>
</file>

<file path=customXml/itemProps1.xml><?xml version="1.0" encoding="utf-8"?>
<ds:datastoreItem xmlns:ds="http://schemas.openxmlformats.org/officeDocument/2006/customXml" ds:itemID="{307801BE-A912-4EA6-B59B-21E7983070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e19c1e2-f786-4e93-9c91-6cd8b78be62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3C530CF-8AF2-49EA-BC6D-D6EA95154D2A}">
  <ds:schemaRefs>
    <ds:schemaRef ds:uri="http://schemas.microsoft.com/sharepoint/v3/contenttype/forms"/>
  </ds:schemaRefs>
</ds:datastoreItem>
</file>

<file path=customXml/itemProps3.xml><?xml version="1.0" encoding="utf-8"?>
<ds:datastoreItem xmlns:ds="http://schemas.openxmlformats.org/officeDocument/2006/customXml" ds:itemID="{197EB33F-A0A8-4B16-842B-91CA7028985C}">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5e19c1e2-f786-4e93-9c91-6cd8b78be629"/>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5368</TotalTime>
  <Words>2937</Words>
  <Application>Microsoft Office PowerPoint</Application>
  <PresentationFormat>Widescreen</PresentationFormat>
  <Paragraphs>263</Paragraphs>
  <Slides>37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Alexandria</vt:lpstr>
      <vt:lpstr>Arial</vt:lpstr>
      <vt:lpstr>Calibri</vt:lpstr>
      <vt:lpstr>Calibri Light</vt:lpstr>
      <vt:lpstr>DroidArabicKufi-Regular</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marwamostafa2013</cp:lastModifiedBy>
  <cp:revision>132</cp:revision>
  <dcterms:created xsi:type="dcterms:W3CDTF">2023-04-29T09:08:00Z</dcterms:created>
  <dcterms:modified xsi:type="dcterms:W3CDTF">2024-02-02T20:32:09Z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0x010100BEF03154C1072643B91C9144114B84DE</vt:lpwstr>
  </property>
</Properties>
</file>