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2"/>
  </p:notesMasterIdLst>
  <p:sldIdLst>
    <p:sldId id="480" r:id="rId5"/>
    <p:sldId id="303" r:id="rId6"/>
    <p:sldId id="271" r:id="rId7"/>
    <p:sldId id="313" r:id="rId8"/>
    <p:sldId id="511" r:id="rId9"/>
    <p:sldId id="575" r:id="rId10"/>
    <p:sldId id="577" r:id="rId11"/>
    <p:sldId id="626" r:id="rId12"/>
    <p:sldId id="576" r:id="rId13"/>
    <p:sldId id="578" r:id="rId14"/>
    <p:sldId id="627" r:id="rId15"/>
    <p:sldId id="579" r:id="rId16"/>
    <p:sldId id="628" r:id="rId17"/>
    <p:sldId id="580" r:id="rId18"/>
    <p:sldId id="581" r:id="rId19"/>
    <p:sldId id="582" r:id="rId20"/>
    <p:sldId id="583" r:id="rId21"/>
    <p:sldId id="584" r:id="rId22"/>
    <p:sldId id="585" r:id="rId23"/>
    <p:sldId id="586" r:id="rId24"/>
    <p:sldId id="587" r:id="rId25"/>
    <p:sldId id="588" r:id="rId26"/>
    <p:sldId id="589" r:id="rId27"/>
    <p:sldId id="590" r:id="rId28"/>
    <p:sldId id="630" r:id="rId29"/>
    <p:sldId id="591" r:id="rId30"/>
    <p:sldId id="629" r:id="rId31"/>
    <p:sldId id="593" r:id="rId32"/>
    <p:sldId id="594" r:id="rId33"/>
    <p:sldId id="597" r:id="rId34"/>
    <p:sldId id="599" r:id="rId35"/>
    <p:sldId id="600" r:id="rId36"/>
    <p:sldId id="602" r:id="rId37"/>
    <p:sldId id="631" r:id="rId38"/>
    <p:sldId id="604" r:id="rId39"/>
    <p:sldId id="605" r:id="rId40"/>
    <p:sldId id="606" r:id="rId41"/>
    <p:sldId id="632" r:id="rId42"/>
    <p:sldId id="607" r:id="rId43"/>
    <p:sldId id="608" r:id="rId44"/>
    <p:sldId id="609" r:id="rId45"/>
    <p:sldId id="610" r:id="rId46"/>
    <p:sldId id="633" r:id="rId47"/>
    <p:sldId id="634" r:id="rId48"/>
    <p:sldId id="528" r:id="rId49"/>
    <p:sldId id="529" r:id="rId50"/>
    <p:sldId id="349" r:id="rId51"/>
  </p:sldIdLst>
  <p:sldSz cx="12192000" cy="6858000"/>
  <p:notesSz cx="6858000" cy="9144000"/>
  <p:embeddedFontLst>
    <p:embeddedFont>
      <p:font typeface="Alexandria" pitchFamily="2" charset="-78"/>
      <p:regular r:id="rId53"/>
      <p:bold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1"/>
            <p14:sldId id="575"/>
            <p14:sldId id="577"/>
            <p14:sldId id="626"/>
            <p14:sldId id="576"/>
            <p14:sldId id="578"/>
            <p14:sldId id="627"/>
            <p14:sldId id="579"/>
            <p14:sldId id="628"/>
            <p14:sldId id="580"/>
            <p14:sldId id="581"/>
            <p14:sldId id="582"/>
            <p14:sldId id="583"/>
            <p14:sldId id="584"/>
            <p14:sldId id="585"/>
            <p14:sldId id="586"/>
            <p14:sldId id="587"/>
            <p14:sldId id="588"/>
            <p14:sldId id="589"/>
            <p14:sldId id="590"/>
            <p14:sldId id="630"/>
            <p14:sldId id="591"/>
            <p14:sldId id="629"/>
            <p14:sldId id="593"/>
            <p14:sldId id="594"/>
            <p14:sldId id="597"/>
            <p14:sldId id="599"/>
            <p14:sldId id="600"/>
            <p14:sldId id="602"/>
            <p14:sldId id="631"/>
            <p14:sldId id="604"/>
            <p14:sldId id="605"/>
            <p14:sldId id="606"/>
            <p14:sldId id="632"/>
            <p14:sldId id="607"/>
            <p14:sldId id="608"/>
            <p14:sldId id="609"/>
            <p14:sldId id="610"/>
            <p14:sldId id="633"/>
            <p14:sldId id="634"/>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1C212E"/>
    <a:srgbClr val="AC4140"/>
    <a:srgbClr val="00AEEF"/>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83" d="100"/>
          <a:sy n="83" d="100"/>
        </p:scale>
        <p:origin x="32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7.xml"/><Relationship Id="rId1" Type="http://schemas.openxmlformats.org/officeDocument/2006/relationships/video" Target="https://www.youtube.com/embed/p2PnoGWXDQo?feature=oembed" TargetMode="External"/><Relationship Id="rId4" Type="http://schemas.openxmlformats.org/officeDocument/2006/relationships/image" Target="../media/image15.jpeg"/></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الثالثة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98360" y="2263274"/>
            <a:ext cx="4770858" cy="1660647"/>
          </a:xfrm>
          <a:prstGeom prst="rect">
            <a:avLst/>
          </a:prstGeom>
          <a:noFill/>
        </p:spPr>
        <p:txBody>
          <a:bodyPr wrap="none" rtlCol="0">
            <a:spAutoFit/>
          </a:bodyPr>
          <a:lstStyle/>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إعداد المحتوى</a:t>
            </a:r>
          </a:p>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عبر الهاتف المحمول</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en-US" dirty="0">
                <a:solidFill>
                  <a:schemeClr val="bg1"/>
                </a:solidFill>
                <a:latin typeface="Alexandria" charset="0"/>
                <a:cs typeface="Alexandria" charset="0"/>
              </a:rPr>
              <a:t>3</a:t>
            </a:r>
            <a:r>
              <a:rPr lang="ar-SA" dirty="0">
                <a:solidFill>
                  <a:schemeClr val="bg1"/>
                </a:solidFill>
                <a:latin typeface="Alexandria" charset="0"/>
                <a:cs typeface="Alexandria" charset="0"/>
              </a:rPr>
              <a:t>)</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135117" y="2019749"/>
            <a:ext cx="9585435" cy="3733586"/>
          </a:xfrm>
          <a:prstGeom prst="rect">
            <a:avLst/>
          </a:prstGeom>
          <a:noFill/>
        </p:spPr>
        <p:txBody>
          <a:bodyPr wrap="square">
            <a:spAutoFit/>
          </a:bodyPr>
          <a:lstStyle/>
          <a:p>
            <a:pPr marL="285750" indent="-285750" algn="just" rtl="1">
              <a:lnSpc>
                <a:spcPct val="150000"/>
              </a:lnSpc>
              <a:buFontTx/>
              <a:buChar char="-"/>
            </a:pPr>
            <a:r>
              <a:rPr lang="ar-SA" sz="2000" dirty="0">
                <a:latin typeface="Alexandria" charset="0"/>
                <a:cs typeface="Alexandria" charset="0"/>
              </a:rPr>
              <a:t>تعرفنا على استخدمات الهاتف المحمول في مراحله المختلفة منذ بدايات ظهور هذا المنتج، مروراَ بتطور صناعته وامكانياته الاتصالية التي قادته ليكون أحد أهم أدوات الإنتاج الصحفي في العصر الحالي.</a:t>
            </a:r>
          </a:p>
          <a:p>
            <a:pPr marL="285750" indent="-285750" algn="just" rtl="1">
              <a:lnSpc>
                <a:spcPct val="150000"/>
              </a:lnSpc>
              <a:buFontTx/>
              <a:buChar char="-"/>
            </a:pPr>
            <a:endParaRPr lang="ar-SA" sz="1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ناقشنا موضوع استخدام الهاتف كوسيلة لإنتاج وعرض المحتوى الإعلامي، مع استكشاف دور الهاتف كمصدر للحصول على المعلومات.</a:t>
            </a:r>
          </a:p>
          <a:p>
            <a:pPr marL="285750" indent="-285750" algn="just" rtl="1">
              <a:lnSpc>
                <a:spcPct val="150000"/>
              </a:lnSpc>
              <a:buFontTx/>
              <a:buChar char="-"/>
            </a:pPr>
            <a:endParaRPr lang="ar-SA" sz="1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تحدثنا عن الهاتف كوسيلة إعلامية حديثة ومتطورة، وتناولنا هذا التطور في مختلف المراحل وصولاً لعصر الذكاء الاصطناعي.</a:t>
            </a:r>
          </a:p>
        </p:txBody>
      </p:sp>
      <p:sp>
        <p:nvSpPr>
          <p:cNvPr id="41" name="TextBox 40"/>
          <p:cNvSpPr txBox="1"/>
          <p:nvPr/>
        </p:nvSpPr>
        <p:spPr>
          <a:xfrm>
            <a:off x="7684814" y="1410500"/>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animEffect transition="in" filter="fade">
                                      <p:cBhvr>
                                        <p:cTn id="17" dur="500"/>
                                        <p:tgtEl>
                                          <p:spTgt spid="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4" end="4"/>
                                            </p:txEl>
                                          </p:spTgt>
                                        </p:tgtEl>
                                        <p:attrNameLst>
                                          <p:attrName>style.visibility</p:attrName>
                                        </p:attrNameLst>
                                      </p:cBhvr>
                                      <p:to>
                                        <p:strVal val="visible"/>
                                      </p:to>
                                    </p:set>
                                    <p:animEffect transition="in" filter="fade">
                                      <p:cBhvr>
                                        <p:cTn id="22" dur="500"/>
                                        <p:tgtEl>
                                          <p:spTgt spid="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76600" y="2238355"/>
            <a:ext cx="8563348"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p>
          <a:p>
            <a:pPr algn="just" rtl="1">
              <a:lnSpc>
                <a:spcPct val="200000"/>
              </a:lnSpc>
            </a:pPr>
            <a:r>
              <a:rPr lang="ar-SA" sz="2000" dirty="0">
                <a:latin typeface="Alexandria" charset="0"/>
                <a:cs typeface="Alexandria" charset="0"/>
              </a:rPr>
              <a:t>(1) إعداد وتحرير المحتوى الصحفي عبر الهاتف المحمول. </a:t>
            </a:r>
          </a:p>
          <a:p>
            <a:pPr algn="just" rtl="1">
              <a:lnSpc>
                <a:spcPct val="200000"/>
              </a:lnSpc>
            </a:pPr>
            <a:r>
              <a:rPr lang="ar-SA" sz="2000" dirty="0">
                <a:latin typeface="Alexandria" charset="0"/>
                <a:cs typeface="Alexandria" charset="0"/>
              </a:rPr>
              <a:t>(2) </a:t>
            </a:r>
            <a:r>
              <a:rPr lang="ar-SA" sz="2000" dirty="0" smtClean="0">
                <a:latin typeface="Alexandria" charset="0"/>
                <a:cs typeface="Alexandria" charset="0"/>
              </a:rPr>
              <a:t>استكشاف دور </a:t>
            </a:r>
            <a:r>
              <a:rPr lang="ar-SA" sz="2000" dirty="0">
                <a:latin typeface="Alexandria" charset="0"/>
                <a:cs typeface="Alexandria" charset="0"/>
              </a:rPr>
              <a:t>الهواتف الذكية في إعداد وتحرير المحتوى </a:t>
            </a:r>
            <a:r>
              <a:rPr lang="ar-SA" sz="2000" dirty="0" smtClean="0">
                <a:latin typeface="Alexandria" charset="0"/>
                <a:cs typeface="Alexandria" charset="0"/>
              </a:rPr>
              <a:t>الصحفي.</a:t>
            </a:r>
            <a:endParaRPr lang="ar-SA" sz="2000" dirty="0">
              <a:latin typeface="Alexandria" charset="0"/>
              <a:cs typeface="Alexandria" charset="0"/>
            </a:endParaRP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3) </a:t>
            </a:r>
            <a:r>
              <a:rPr lang="ar-SA" sz="2000" dirty="0" smtClean="0">
                <a:latin typeface="Alexandria" charset="0"/>
                <a:cs typeface="Alexandria" charset="0"/>
              </a:rPr>
              <a:t>التعرف على أساسيات </a:t>
            </a:r>
            <a:r>
              <a:rPr lang="ar-SA" sz="2000" dirty="0">
                <a:latin typeface="Alexandria" charset="0"/>
                <a:cs typeface="Alexandria" charset="0"/>
              </a:rPr>
              <a:t>العمل الصحفي عبر </a:t>
            </a:r>
            <a:r>
              <a:rPr lang="ar-SA" sz="2000" dirty="0" smtClean="0">
                <a:latin typeface="Alexandria" charset="0"/>
                <a:cs typeface="Alexandria" charset="0"/>
              </a:rPr>
              <a:t>الهاتف المحمول.</a:t>
            </a: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4) </a:t>
            </a:r>
            <a:r>
              <a:rPr lang="ar-SA" sz="2000" dirty="0" smtClean="0">
                <a:latin typeface="Alexandria" charset="0"/>
                <a:cs typeface="Alexandria" charset="0"/>
              </a:rPr>
              <a:t>معرفة عناصر </a:t>
            </a:r>
            <a:r>
              <a:rPr lang="ar-SA" sz="2000" dirty="0">
                <a:latin typeface="Alexandria" charset="0"/>
                <a:cs typeface="Alexandria" charset="0"/>
              </a:rPr>
              <a:t>القصة الصحفية </a:t>
            </a:r>
            <a:r>
              <a:rPr lang="ar-SA" sz="2000" dirty="0" smtClean="0">
                <a:latin typeface="Alexandria" charset="0"/>
                <a:cs typeface="Alexandria" charset="0"/>
              </a:rPr>
              <a:t>الناجحة وأهميتها </a:t>
            </a:r>
            <a:r>
              <a:rPr lang="ar-SA" sz="2000" dirty="0">
                <a:latin typeface="Alexandria" charset="0"/>
                <a:cs typeface="Alexandria" charset="0"/>
              </a:rPr>
              <a:t>في تعزيز </a:t>
            </a:r>
            <a:r>
              <a:rPr lang="ar-SA" sz="2000" dirty="0" smtClean="0">
                <a:latin typeface="Alexandria" charset="0"/>
                <a:cs typeface="Alexandria" charset="0"/>
              </a:rPr>
              <a:t>المحتوى.</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(5) صياغة الأخبار والرسائل الإعلامية عبر الهاتف المحمول.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AEC29-45A2-B668-AF1B-135D33A6AF9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5F1E199-9B92-1DA7-94A2-E9B80E2CF0FB}"/>
              </a:ext>
            </a:extLst>
          </p:cNvPr>
          <p:cNvSpPr txBox="1"/>
          <p:nvPr/>
        </p:nvSpPr>
        <p:spPr>
          <a:xfrm>
            <a:off x="985600" y="2323446"/>
            <a:ext cx="5399269" cy="355481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شهد مجال الاتصالات والمعلومات تطورًا نوعيًا ملحوظًا، حيث تم </a:t>
            </a:r>
            <a:r>
              <a:rPr lang="ar-SA" sz="2000" dirty="0">
                <a:solidFill>
                  <a:srgbClr val="C00000"/>
                </a:solidFill>
                <a:latin typeface="Alexandria" charset="0"/>
                <a:cs typeface="Alexandria" charset="0"/>
              </a:rPr>
              <a:t>استبدال</a:t>
            </a:r>
            <a:r>
              <a:rPr lang="ar-SA" sz="2000" dirty="0">
                <a:latin typeface="Alexandria" charset="0"/>
                <a:cs typeface="Alexandria" charset="0"/>
              </a:rPr>
              <a:t> التقنيات التقليدية </a:t>
            </a:r>
            <a:r>
              <a:rPr lang="ar-SA" sz="2000" dirty="0" smtClean="0">
                <a:latin typeface="Alexandria" charset="0"/>
                <a:cs typeface="Alexandria" charset="0"/>
              </a:rPr>
              <a:t>السمعية والمرئية مثل الإذاعة والتلفزيون والصحف </a:t>
            </a:r>
            <a:r>
              <a:rPr lang="ar-SA" sz="2000" dirty="0">
                <a:latin typeface="Alexandria" charset="0"/>
                <a:cs typeface="Alexandria" charset="0"/>
              </a:rPr>
              <a:t>المطبوعة بتقنيات أكثر تقدمًا.</a:t>
            </a:r>
            <a:endParaRPr lang="en-US" sz="2000" dirty="0">
              <a:latin typeface="Alexandria" charset="0"/>
              <a:cs typeface="Alexandria" charset="0"/>
            </a:endParaRPr>
          </a:p>
          <a:p>
            <a:pPr algn="just" rtl="1">
              <a:lnSpc>
                <a:spcPct val="150000"/>
              </a:lnSpc>
            </a:pPr>
            <a:endParaRPr lang="en-US" sz="1000" dirty="0">
              <a:latin typeface="Alexandria" charset="0"/>
              <a:cs typeface="Alexandria" charset="0"/>
            </a:endParaRPr>
          </a:p>
          <a:p>
            <a:pPr algn="just" rtl="1">
              <a:lnSpc>
                <a:spcPct val="150000"/>
              </a:lnSpc>
            </a:pPr>
            <a:r>
              <a:rPr lang="ar-SA" sz="2000" dirty="0">
                <a:latin typeface="Alexandria" charset="0"/>
                <a:cs typeface="Alexandria" charset="0"/>
              </a:rPr>
              <a:t>أدى هذا التطور التقني إلى ظهور أدوات جديدة تعزز العمل الصحفي، مما يمكن الصحفيين من إنشاء محتوى بشكل أكثر احترافية وسهولة.</a:t>
            </a:r>
          </a:p>
        </p:txBody>
      </p:sp>
      <p:sp>
        <p:nvSpPr>
          <p:cNvPr id="5" name="TextBox 4">
            <a:extLst>
              <a:ext uri="{FF2B5EF4-FFF2-40B4-BE49-F238E27FC236}">
                <a16:creationId xmlns:a16="http://schemas.microsoft.com/office/drawing/2014/main" id="{395502D5-EB2E-30F1-B72C-9AD7E8CDA4FD}"/>
              </a:ext>
            </a:extLst>
          </p:cNvPr>
          <p:cNvSpPr txBox="1"/>
          <p:nvPr/>
        </p:nvSpPr>
        <p:spPr>
          <a:xfrm>
            <a:off x="6384869" y="1739632"/>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محتوى صحافة الهاتف المحمول</a:t>
            </a:r>
          </a:p>
        </p:txBody>
      </p:sp>
      <p:grpSp>
        <p:nvGrpSpPr>
          <p:cNvPr id="2" name="Group 1">
            <a:extLst>
              <a:ext uri="{FF2B5EF4-FFF2-40B4-BE49-F238E27FC236}">
                <a16:creationId xmlns:a16="http://schemas.microsoft.com/office/drawing/2014/main" id="{68DA083B-A22A-6795-1DC9-C1D26DBF7D6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2482BA5-EB9E-2794-D536-D224D151678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6147D53-8F42-587D-B3D7-D036BAD88D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56CC1F4B-9CBA-F0A9-120D-84D317A3E3C9}"/>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pic>
        <p:nvPicPr>
          <p:cNvPr id="1026" name="Picture 2">
            <a:extLst>
              <a:ext uri="{FF2B5EF4-FFF2-40B4-BE49-F238E27FC236}">
                <a16:creationId xmlns:a16="http://schemas.microsoft.com/office/drawing/2014/main" id="{341E0C4A-4CBE-4499-75AB-D0B9CD343D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4555" y="2704464"/>
            <a:ext cx="4589500" cy="25098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6163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500"/>
                                        <p:tgtEl>
                                          <p:spTgt spid="9">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xEl>
                                              <p:pRg st="2" end="2"/>
                                            </p:txEl>
                                          </p:spTgt>
                                        </p:tgtEl>
                                        <p:attrNameLst>
                                          <p:attrName>style.visibility</p:attrName>
                                        </p:attrNameLst>
                                      </p:cBhvr>
                                      <p:to>
                                        <p:strVal val="visible"/>
                                      </p:to>
                                    </p:set>
                                    <p:animEffect transition="in" filter="fade">
                                      <p:cBhvr>
                                        <p:cTn id="26"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72419-79F2-2070-2631-B70D048E620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751A7F1-DA8D-5D8E-08AD-8146D99DDC1D}"/>
              </a:ext>
            </a:extLst>
          </p:cNvPr>
          <p:cNvSpPr txBox="1"/>
          <p:nvPr/>
        </p:nvSpPr>
        <p:spPr>
          <a:xfrm>
            <a:off x="1103586" y="1291002"/>
            <a:ext cx="10357779"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انعكس هذا التقدم بشكل واضح على المحتوى الإعلامي الذي تقدمه وسائل الإعلام الحديثة، حيث وفرت التطورات التكنولوجية في </a:t>
            </a:r>
            <a:r>
              <a:rPr lang="ar-SA" sz="2000" dirty="0">
                <a:solidFill>
                  <a:srgbClr val="C00000"/>
                </a:solidFill>
                <a:latin typeface="Alexandria" charset="0"/>
                <a:cs typeface="Alexandria" charset="0"/>
              </a:rPr>
              <a:t>أساليب الاتصال </a:t>
            </a:r>
            <a:r>
              <a:rPr lang="ar-SA" sz="2000" dirty="0">
                <a:latin typeface="Alexandria" charset="0"/>
                <a:cs typeface="Alexandria" charset="0"/>
              </a:rPr>
              <a:t>إمكانيات متقدمة لجمع وتخزين واسترجاع ومعالجة ونشر كميات هائلة من المعلومات والبيانات بدقة وسرعة عالية.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سمحت أجهزة الاتصالات الحديثة بتوفير معلومات حديثة للجمهور بسرعة كبيرة، مما ساهم في </a:t>
            </a:r>
            <a:r>
              <a:rPr lang="ar-SA" sz="2000" dirty="0">
                <a:solidFill>
                  <a:srgbClr val="C00000"/>
                </a:solidFill>
                <a:latin typeface="Alexandria" charset="0"/>
                <a:cs typeface="Alexandria" charset="0"/>
              </a:rPr>
              <a:t>تسريع عملية إعداد ونشر الأخبار</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وكان لتكنولوجيا الاتصالات والمعلومات تأثير كبير في تحسين عملية </a:t>
            </a:r>
            <a:r>
              <a:rPr lang="ar-SA" sz="2000" dirty="0">
                <a:solidFill>
                  <a:srgbClr val="C00000"/>
                </a:solidFill>
                <a:latin typeface="Alexandria" charset="0"/>
                <a:cs typeface="Alexandria" charset="0"/>
              </a:rPr>
              <a:t>تحرير الأخبار</a:t>
            </a:r>
            <a:r>
              <a:rPr lang="ar-SA" sz="2000" dirty="0">
                <a:latin typeface="Alexandria" charset="0"/>
                <a:cs typeface="Alexandria" charset="0"/>
              </a:rPr>
              <a:t>، بدءًا من جمع المعلومات مرورًا بمعالجتها وتحليلها، وانتهاءً بإعداد المادة الصحفية.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ساهمت هذه التقنيات في تقديم محتوى إعلامي </a:t>
            </a:r>
            <a:r>
              <a:rPr lang="ar-SA" sz="2000" dirty="0">
                <a:solidFill>
                  <a:srgbClr val="C00000"/>
                </a:solidFill>
                <a:latin typeface="Alexandria" charset="0"/>
                <a:cs typeface="Alexandria" charset="0"/>
              </a:rPr>
              <a:t>أكثر شمولية ودقة</a:t>
            </a:r>
            <a:r>
              <a:rPr lang="ar-SA" sz="2000" dirty="0">
                <a:latin typeface="Alexandria" charset="0"/>
                <a:cs typeface="Alexandria" charset="0"/>
              </a:rPr>
              <a:t>، مما يعكس الطبيعة العلمية والفنية لعملية </a:t>
            </a:r>
            <a:r>
              <a:rPr lang="ar-SA" sz="2000" dirty="0">
                <a:solidFill>
                  <a:srgbClr val="C00000"/>
                </a:solidFill>
                <a:latin typeface="Alexandria" charset="0"/>
                <a:cs typeface="Alexandria" charset="0"/>
              </a:rPr>
              <a:t>التحرير الصحفي</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0BCF4894-C340-878E-ED5A-5BFF8D488DA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396F118-F125-F7F6-4C60-495EFBC52C4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9F0CDA5-790D-0E9C-EEAA-F3C4DD1E27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B640A40-A309-896D-3E4F-A7C7D3FB2D2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1056290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B99BC-7305-BF80-5E6D-5B671492CBF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5F9C4E3-1F0A-2634-1D4C-6A648B00DDE4}"/>
              </a:ext>
            </a:extLst>
          </p:cNvPr>
          <p:cNvSpPr txBox="1"/>
          <p:nvPr/>
        </p:nvSpPr>
        <p:spPr>
          <a:xfrm>
            <a:off x="1103586" y="1291002"/>
            <a:ext cx="10357779" cy="4426083"/>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والتحرير الصحفي</a:t>
            </a:r>
            <a:r>
              <a:rPr lang="ar-SA" sz="2000" dirty="0">
                <a:latin typeface="Alexandria" charset="0"/>
                <a:cs typeface="Alexandria" charset="0"/>
              </a:rPr>
              <a:t> يعتبر علم وفن تحويل الأحداث والأفكار والخبرات والقضايا الإنسانية إلى محتوى يمكن استيعابه من قبل جمهور متنوع.</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تعتمد صحافة الهاتف المحمول على </a:t>
            </a:r>
            <a:r>
              <a:rPr lang="ar-SA" sz="2000" dirty="0">
                <a:solidFill>
                  <a:srgbClr val="C00000"/>
                </a:solidFill>
                <a:latin typeface="Alexandria" charset="0"/>
                <a:cs typeface="Alexandria" charset="0"/>
              </a:rPr>
              <a:t>نظرية الأنواع الصحفية</a:t>
            </a:r>
            <a:r>
              <a:rPr lang="ar-SA" sz="2000" dirty="0">
                <a:latin typeface="Alexandria" charset="0"/>
                <a:cs typeface="Alexandria" charset="0"/>
              </a:rPr>
              <a:t>، التي تحدد أشكال المحتوى الصحفي وطرق استخدامها، والوظائف التي يمكن أن تؤديها، بالإضافة إلى الإطار الذي يتم فيه تنفيذ عملية الإعلام.</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تعتبر عملية </a:t>
            </a:r>
            <a:r>
              <a:rPr lang="ar-SA" sz="2000" dirty="0">
                <a:solidFill>
                  <a:srgbClr val="C00000"/>
                </a:solidFill>
                <a:latin typeface="Alexandria" charset="0"/>
                <a:cs typeface="Alexandria" charset="0"/>
              </a:rPr>
              <a:t>التحرير الصحفي </a:t>
            </a:r>
            <a:r>
              <a:rPr lang="ar-SA" sz="2000" dirty="0">
                <a:latin typeface="Alexandria" charset="0"/>
                <a:cs typeface="Alexandria" charset="0"/>
              </a:rPr>
              <a:t>مقياسًا لقدرات المحرر الفكرية والثقافية والمهنية.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ونحن نعيش في عصر معلوماتي جديد يتميز بمعايير وقواعد حديثة، مما أدى إلى تغيير جذري في </a:t>
            </a:r>
            <a:r>
              <a:rPr lang="ar-SA" sz="2000" dirty="0">
                <a:solidFill>
                  <a:srgbClr val="C00000"/>
                </a:solidFill>
                <a:latin typeface="Alexandria" charset="0"/>
                <a:cs typeface="Alexandria" charset="0"/>
              </a:rPr>
              <a:t>الأسس التحريرية لصناعة الأخبار</a:t>
            </a:r>
            <a:r>
              <a:rPr lang="ar-SA" sz="2000" dirty="0">
                <a:latin typeface="Alexandria" charset="0"/>
                <a:cs typeface="Alexandria" charset="0"/>
              </a:rPr>
              <a:t>. </a:t>
            </a:r>
          </a:p>
        </p:txBody>
      </p:sp>
      <p:grpSp>
        <p:nvGrpSpPr>
          <p:cNvPr id="2" name="Group 1">
            <a:extLst>
              <a:ext uri="{FF2B5EF4-FFF2-40B4-BE49-F238E27FC236}">
                <a16:creationId xmlns:a16="http://schemas.microsoft.com/office/drawing/2014/main" id="{A339C7A2-F908-738B-95C0-C423BFB9F04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A25055F-7D5F-DCE2-79D0-3E2E254A0B6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3AA1DF0-00B4-BC9E-174E-08E4AB77EA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7551295-0098-E5A0-9694-7FAA2AF2EE9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3275552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AF885-7B62-F562-760E-F5130302BCE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ACF117D-16B3-E2CC-A136-043ADF32B747}"/>
              </a:ext>
            </a:extLst>
          </p:cNvPr>
          <p:cNvSpPr txBox="1"/>
          <p:nvPr/>
        </p:nvSpPr>
        <p:spPr>
          <a:xfrm>
            <a:off x="488732" y="944150"/>
            <a:ext cx="11019931" cy="5441746"/>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الأنواع الصحفية</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هي أشكال أو قوالب يستخدمها الصحفي في عمله، مثل الخبر الصحفي، التقرير الصحفي، التحقيق الصحفي، الحديث الصحفي، المقال الصحفي، بالإضافة إلى أنواع أخرى كالعمود الصحفي والافتتاحية والتقارير.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هذه الأنواع </a:t>
            </a:r>
            <a:r>
              <a:rPr lang="ar-SA" sz="2000" dirty="0">
                <a:solidFill>
                  <a:srgbClr val="C00000"/>
                </a:solidFill>
                <a:latin typeface="Alexandria" charset="0"/>
                <a:cs typeface="Alexandria" charset="0"/>
              </a:rPr>
              <a:t>تعكس الواقع</a:t>
            </a:r>
            <a:r>
              <a:rPr lang="ar-SA" sz="2000" dirty="0">
                <a:latin typeface="Alexandria" charset="0"/>
                <a:cs typeface="Alexandria" charset="0"/>
              </a:rPr>
              <a:t> بشكل مباشر وبطريقة واضحة سهلة، غايتها تقديم وصف وتحليل وتفسير للأحداث والظواهر والتطورات في مختلف مجالات الحياة بأسلوب متفاوت في عمقه وشموليته.</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والهدف</a:t>
            </a:r>
            <a:r>
              <a:rPr lang="ar-SA" sz="2000" dirty="0">
                <a:latin typeface="Alexandria" charset="0"/>
                <a:cs typeface="Alexandria" charset="0"/>
              </a:rPr>
              <a:t> هو إيصال رسالة إلى القارئ بقصد إمداده بالمعرفة، والمساهمة في تكوين أفكاره، وتوجيه سلوكه نحو الأفضل، وهي تتصف بالاستمرارية، وتقوم بتقديم واقع انتقائي، بمعنى أنها تقوم بعملية انتقاء واختيار للأحداث والتطورات والوقائع على حسب درجة أهميتها وسياقها الاجتماعي والمتلقي الذي تسعى للوصول إليه.</a:t>
            </a:r>
          </a:p>
        </p:txBody>
      </p:sp>
      <p:grpSp>
        <p:nvGrpSpPr>
          <p:cNvPr id="2" name="Group 1">
            <a:extLst>
              <a:ext uri="{FF2B5EF4-FFF2-40B4-BE49-F238E27FC236}">
                <a16:creationId xmlns:a16="http://schemas.microsoft.com/office/drawing/2014/main" id="{B427B08A-67A6-F20B-5036-2CF812E5D9C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F2DCE39-BB6E-2ADD-6316-59CC768F949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05570B0-7101-D2BD-AC38-3CB62ABC42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8173B5D-B87D-79D7-8285-78356EFA50D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4119637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59A92-63F5-6C8A-5E34-BCD1F8D3A98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FA29321-71C9-D501-AC57-848D5B5BD689}"/>
              </a:ext>
            </a:extLst>
          </p:cNvPr>
          <p:cNvSpPr txBox="1"/>
          <p:nvPr/>
        </p:nvSpPr>
        <p:spPr>
          <a:xfrm>
            <a:off x="1103586" y="1291002"/>
            <a:ext cx="10357779"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نحن نعيش في عصر معلوماتي جديد يتميز بمعايير وقواعد حديثة، مما أدى إلى تغيير جذري في الأسس التحريرية لصناعة الأخبار.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وقد وفرت هذه التطورات للصحافة إمكانيات جديدة في معالجة المعلومات، حيث أصبحت الحواسيب الإلكترونية </a:t>
            </a:r>
            <a:r>
              <a:rPr lang="ar-SA" sz="2000" dirty="0">
                <a:solidFill>
                  <a:srgbClr val="C00000"/>
                </a:solidFill>
                <a:latin typeface="Alexandria" charset="0"/>
                <a:cs typeface="Alexandria" charset="0"/>
              </a:rPr>
              <a:t>والهواتف الذكية</a:t>
            </a:r>
            <a:r>
              <a:rPr lang="ar-SA" sz="2000" dirty="0">
                <a:latin typeface="Alexandria" charset="0"/>
                <a:cs typeface="Alexandria" charset="0"/>
              </a:rPr>
              <a:t> أساسًا لهذه الإمكانيات.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أدت التطورات في الاتصالات السلكية واللاسلكية، بما في ذلك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إلى تحديث المؤسسات الصحفية التقليدية</a:t>
            </a:r>
            <a:r>
              <a:rPr lang="ar-SA" sz="2000" dirty="0" smtClean="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وأصبحت وسائل الإعلام تعتمد بشكل كبير على الأنماط الحديثة لصناعة المحتوى، بالتركيز على المحتوى الرقمي وهو ما يرتبط بشكل مباشر بمجال صحافة الهاتف المحمول.</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892CEF4-342E-EB48-EB68-F440C119727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A5D693E-7F72-4443-98BF-9E9A0991C0F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11CE29B-EAF6-7ECE-19CB-225A2AE358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221F831-423E-B4A6-16E6-CBB81E6B158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396304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5D1C5-9378-5858-1534-56597FEE4FF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8AF3D89-F4C9-41E6-3D4A-2D3BD7B40CC6}"/>
              </a:ext>
            </a:extLst>
          </p:cNvPr>
          <p:cNvSpPr txBox="1"/>
          <p:nvPr/>
        </p:nvSpPr>
        <p:spPr>
          <a:xfrm>
            <a:off x="985600" y="2023906"/>
            <a:ext cx="10352014" cy="419525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نادرًا ما يلجأ الإعلاميون إلى </a:t>
            </a:r>
            <a:r>
              <a:rPr lang="ar-SA" sz="2000" dirty="0">
                <a:solidFill>
                  <a:srgbClr val="C00000"/>
                </a:solidFill>
                <a:latin typeface="Alexandria" charset="0"/>
                <a:cs typeface="Alexandria" charset="0"/>
              </a:rPr>
              <a:t>استخدام الأجهزة المحمولة </a:t>
            </a:r>
            <a:r>
              <a:rPr lang="ar-SA" sz="2000" dirty="0">
                <a:latin typeface="Alexandria" charset="0"/>
                <a:cs typeface="Alexandria" charset="0"/>
              </a:rPr>
              <a:t>في كتابة القصص الإخبارية والتقاط الصور وإرسالها إلى مؤسساتهم إلا في حالات الضرورة القصوى، مثل مواجهة </a:t>
            </a:r>
            <a:r>
              <a:rPr lang="ar-SA" sz="2000" dirty="0">
                <a:solidFill>
                  <a:srgbClr val="C00000"/>
                </a:solidFill>
                <a:latin typeface="Alexandria" charset="0"/>
                <a:cs typeface="Alexandria" charset="0"/>
              </a:rPr>
              <a:t>حدث طارئ</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يتم اللجوء إلى هذه الأجهزة عندما يكون </a:t>
            </a:r>
            <a:r>
              <a:rPr lang="ar-SA" sz="2000" dirty="0">
                <a:solidFill>
                  <a:srgbClr val="C00000"/>
                </a:solidFill>
                <a:latin typeface="Alexandria" charset="0"/>
                <a:cs typeface="Alexandria" charset="0"/>
              </a:rPr>
              <a:t>هناك</a:t>
            </a:r>
            <a:r>
              <a:rPr lang="ar-SA" sz="2000" dirty="0">
                <a:latin typeface="Alexandria" charset="0"/>
                <a:cs typeface="Alexandria" charset="0"/>
              </a:rPr>
              <a:t> </a:t>
            </a:r>
            <a:r>
              <a:rPr lang="ar-SA" sz="2000" dirty="0">
                <a:solidFill>
                  <a:srgbClr val="C00000"/>
                </a:solidFill>
                <a:latin typeface="Alexandria" charset="0"/>
                <a:cs typeface="Alexandria" charset="0"/>
              </a:rPr>
              <a:t>تأخير ولا يتوفر جهاز كمبيوتر محمول أو كاميرا</a:t>
            </a:r>
            <a:r>
              <a:rPr lang="ar-SA" sz="2000" dirty="0">
                <a:latin typeface="Alexandria" charset="0"/>
                <a:cs typeface="Alexandria" charset="0"/>
              </a:rPr>
              <a:t>، ولا يكون في جدول العمل اليومي الذهاب إلى المؤسسة، وفي مثل هذه الحالات، يجب على الصحفي أن يكون </a:t>
            </a:r>
            <a:r>
              <a:rPr lang="ar-SA" sz="2000" dirty="0">
                <a:solidFill>
                  <a:srgbClr val="C00000"/>
                </a:solidFill>
                <a:latin typeface="Alexandria" charset="0"/>
                <a:cs typeface="Alexandria" charset="0"/>
              </a:rPr>
              <a:t>ماهرًا</a:t>
            </a:r>
            <a:r>
              <a:rPr lang="ar-SA" sz="2000" dirty="0">
                <a:latin typeface="Alexandria" charset="0"/>
                <a:cs typeface="Alexandria" charset="0"/>
              </a:rPr>
              <a:t> </a:t>
            </a:r>
            <a:r>
              <a:rPr lang="ar-SA" sz="2000" dirty="0">
                <a:solidFill>
                  <a:srgbClr val="C00000"/>
                </a:solidFill>
                <a:latin typeface="Alexandria" charset="0"/>
                <a:cs typeface="Alexandria" charset="0"/>
              </a:rPr>
              <a:t>في استخدام الأجهزة المحمولة</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ولتحقيق النجاح في هذه المهمة، يُفضل استخدام قالب </a:t>
            </a:r>
            <a:r>
              <a:rPr lang="ar-SA" sz="2000" dirty="0">
                <a:solidFill>
                  <a:srgbClr val="C00000"/>
                </a:solidFill>
                <a:latin typeface="Alexandria" charset="0"/>
                <a:cs typeface="Alexandria" charset="0"/>
              </a:rPr>
              <a:t>الهرم المقلوب</a:t>
            </a:r>
            <a:r>
              <a:rPr lang="ar-SA" sz="2000" dirty="0">
                <a:latin typeface="Alexandria" charset="0"/>
                <a:cs typeface="Alexandria" charset="0"/>
              </a:rPr>
              <a:t>، الذي يركز على تقديم </a:t>
            </a:r>
            <a:r>
              <a:rPr lang="ar-SA" sz="2000" dirty="0">
                <a:solidFill>
                  <a:srgbClr val="C00000"/>
                </a:solidFill>
                <a:latin typeface="Alexandria" charset="0"/>
                <a:cs typeface="Alexandria" charset="0"/>
              </a:rPr>
              <a:t>أهم المعلومات في بداية الخبر</a:t>
            </a:r>
            <a:r>
              <a:rPr lang="ar-SA" sz="2000" dirty="0">
                <a:latin typeface="Alexandria" charset="0"/>
                <a:cs typeface="Alexandria" charset="0"/>
              </a:rPr>
              <a:t>، نظرًا لأن شاشات معظم الأجهزة المحمولة لا تسمح إلا بكتابة نصوص قصيرة.</a:t>
            </a:r>
          </a:p>
        </p:txBody>
      </p:sp>
      <p:sp>
        <p:nvSpPr>
          <p:cNvPr id="5" name="TextBox 4">
            <a:extLst>
              <a:ext uri="{FF2B5EF4-FFF2-40B4-BE49-F238E27FC236}">
                <a16:creationId xmlns:a16="http://schemas.microsoft.com/office/drawing/2014/main" id="{46E89805-2DE3-4491-E83A-387E070451AC}"/>
              </a:ext>
            </a:extLst>
          </p:cNvPr>
          <p:cNvSpPr txBox="1"/>
          <p:nvPr/>
        </p:nvSpPr>
        <p:spPr>
          <a:xfrm>
            <a:off x="4840014" y="1093242"/>
            <a:ext cx="6497600"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الأجهزة المحمولة في جمع الأخبار</a:t>
            </a:r>
          </a:p>
        </p:txBody>
      </p:sp>
      <p:grpSp>
        <p:nvGrpSpPr>
          <p:cNvPr id="2" name="Group 1">
            <a:extLst>
              <a:ext uri="{FF2B5EF4-FFF2-40B4-BE49-F238E27FC236}">
                <a16:creationId xmlns:a16="http://schemas.microsoft.com/office/drawing/2014/main" id="{AEFE8241-207A-B32D-C93E-E288B561A2F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3699ED7-3709-6B35-B151-7AB46A97245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31DE5A1-29E5-6AC2-396E-F87BCCA3EA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3417B2D5-5AC7-584A-DF24-490430F4367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3980330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EC10D-531E-424B-E7EB-270F8739DE3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AAC6C57-A451-8662-72CF-4BCB2487B42D}"/>
              </a:ext>
            </a:extLst>
          </p:cNvPr>
          <p:cNvSpPr txBox="1"/>
          <p:nvPr/>
        </p:nvSpPr>
        <p:spPr>
          <a:xfrm>
            <a:off x="6479628" y="2023906"/>
            <a:ext cx="4857986" cy="3548920"/>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يعتبر من بين أكثر أنواع القوالب الصحفية انتشارا خاصة في صحافة الهاتف المحمول، لاسيما في أخبار وكالات الأنباء.</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يرتكز على كتابة الأحداث أو الأفكار المهمة في البداية والتدرج من حيث "الأهمية" إلى نهاية الخبر بالترتيب الموضح في </a:t>
            </a:r>
            <a:r>
              <a:rPr lang="ar-SA" sz="2000" dirty="0">
                <a:solidFill>
                  <a:srgbClr val="C00000"/>
                </a:solidFill>
                <a:latin typeface="Alexandria" charset="0"/>
                <a:cs typeface="Alexandria" charset="0"/>
              </a:rPr>
              <a:t>الشكل</a:t>
            </a:r>
            <a:r>
              <a:rPr lang="ar-SA" sz="2000" dirty="0">
                <a:latin typeface="Alexandria" charset="0"/>
                <a:cs typeface="Alexandria" charset="0"/>
              </a:rPr>
              <a:t> </a:t>
            </a:r>
            <a:r>
              <a:rPr lang="ar-SA" sz="2000" dirty="0">
                <a:solidFill>
                  <a:srgbClr val="C00000"/>
                </a:solidFill>
                <a:latin typeface="Alexandria" charset="0"/>
                <a:cs typeface="Alexandria" charset="0"/>
              </a:rPr>
              <a:t>الجانبي</a:t>
            </a:r>
            <a:r>
              <a:rPr lang="ar-SA" sz="2000" dirty="0">
                <a:latin typeface="Alexandria" charset="0"/>
                <a:cs typeface="Alexandria" charset="0"/>
              </a:rPr>
              <a:t>.</a:t>
            </a:r>
            <a:endParaRPr lang="ar-SA" sz="1000" dirty="0">
              <a:latin typeface="Alexandria" charset="0"/>
              <a:cs typeface="Alexandria" charset="0"/>
            </a:endParaRPr>
          </a:p>
        </p:txBody>
      </p:sp>
      <p:sp>
        <p:nvSpPr>
          <p:cNvPr id="5" name="TextBox 4">
            <a:extLst>
              <a:ext uri="{FF2B5EF4-FFF2-40B4-BE49-F238E27FC236}">
                <a16:creationId xmlns:a16="http://schemas.microsoft.com/office/drawing/2014/main" id="{54655F65-B160-E058-8829-CDF499FE248E}"/>
              </a:ext>
            </a:extLst>
          </p:cNvPr>
          <p:cNvSpPr txBox="1"/>
          <p:nvPr/>
        </p:nvSpPr>
        <p:spPr>
          <a:xfrm>
            <a:off x="4840014" y="1093242"/>
            <a:ext cx="6497600"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قالب الهرم المقلوب</a:t>
            </a:r>
          </a:p>
        </p:txBody>
      </p:sp>
      <p:grpSp>
        <p:nvGrpSpPr>
          <p:cNvPr id="2" name="Group 1">
            <a:extLst>
              <a:ext uri="{FF2B5EF4-FFF2-40B4-BE49-F238E27FC236}">
                <a16:creationId xmlns:a16="http://schemas.microsoft.com/office/drawing/2014/main" id="{5173CD4A-9ABE-5D62-C924-D88F15E5C24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A52F769-3497-2ECD-E151-EEE43085D84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88F125F8-866B-23BB-81A7-26D52D83D4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D06FDAFC-7B8F-3773-3612-6AAC2884B1F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
        <p:nvSpPr>
          <p:cNvPr id="8" name="TextBox 7">
            <a:extLst>
              <a:ext uri="{FF2B5EF4-FFF2-40B4-BE49-F238E27FC236}">
                <a16:creationId xmlns:a16="http://schemas.microsoft.com/office/drawing/2014/main" id="{725C8FCD-5EF6-A528-CAB6-C8B55E1E52CE}"/>
              </a:ext>
            </a:extLst>
          </p:cNvPr>
          <p:cNvSpPr txBox="1"/>
          <p:nvPr/>
        </p:nvSpPr>
        <p:spPr>
          <a:xfrm>
            <a:off x="638083" y="2104135"/>
            <a:ext cx="5102772" cy="477054"/>
          </a:xfrm>
          <a:prstGeom prst="rect">
            <a:avLst/>
          </a:prstGeom>
          <a:noFill/>
          <a:ln>
            <a:noFill/>
          </a:ln>
        </p:spPr>
        <p:txBody>
          <a:bodyPr wrap="square" rtlCol="0">
            <a:spAutoFit/>
          </a:bodyPr>
          <a:lstStyle/>
          <a:p>
            <a:pPr algn="ctr"/>
            <a:r>
              <a:rPr lang="ar-SA" sz="2500" b="1" dirty="0">
                <a:solidFill>
                  <a:srgbClr val="C00000"/>
                </a:solidFill>
                <a:latin typeface="Alexandria" pitchFamily="2" charset="-78"/>
                <a:cs typeface="Alexandria" pitchFamily="2" charset="-78"/>
              </a:rPr>
              <a:t>المعلومات الأكثـــر أهميـــة</a:t>
            </a:r>
            <a:endParaRPr lang="en-SD" sz="2500" b="1" dirty="0">
              <a:solidFill>
                <a:srgbClr val="C00000"/>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69A4C57-3F12-C1FB-DA39-63E2604FECEF}"/>
              </a:ext>
            </a:extLst>
          </p:cNvPr>
          <p:cNvSpPr txBox="1"/>
          <p:nvPr/>
        </p:nvSpPr>
        <p:spPr>
          <a:xfrm>
            <a:off x="604345" y="3094712"/>
            <a:ext cx="5102772" cy="430887"/>
          </a:xfrm>
          <a:prstGeom prst="rect">
            <a:avLst/>
          </a:prstGeom>
          <a:noFill/>
          <a:ln>
            <a:noFill/>
          </a:ln>
        </p:spPr>
        <p:txBody>
          <a:bodyPr wrap="square" rtlCol="0">
            <a:spAutoFit/>
          </a:bodyPr>
          <a:lstStyle/>
          <a:p>
            <a:pPr algn="ctr"/>
            <a:r>
              <a:rPr lang="ar-SA" sz="2200" b="1" dirty="0">
                <a:solidFill>
                  <a:srgbClr val="1C212E"/>
                </a:solidFill>
                <a:latin typeface="Alexandria" pitchFamily="2" charset="-78"/>
                <a:cs typeface="Alexandria" pitchFamily="2" charset="-78"/>
              </a:rPr>
              <a:t>المعلومات المهمة</a:t>
            </a:r>
            <a:endParaRPr lang="en-SD" sz="2200" b="1" dirty="0">
              <a:solidFill>
                <a:srgbClr val="1C212E"/>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CB52F085-B0F4-4B6E-E685-64E9EB9395DE}"/>
              </a:ext>
            </a:extLst>
          </p:cNvPr>
          <p:cNvSpPr txBox="1"/>
          <p:nvPr/>
        </p:nvSpPr>
        <p:spPr>
          <a:xfrm>
            <a:off x="617483" y="4072007"/>
            <a:ext cx="5102772" cy="369332"/>
          </a:xfrm>
          <a:prstGeom prst="rect">
            <a:avLst/>
          </a:prstGeom>
          <a:noFill/>
          <a:ln>
            <a:noFill/>
          </a:ln>
        </p:spPr>
        <p:txBody>
          <a:bodyPr wrap="square" rtlCol="0">
            <a:spAutoFit/>
          </a:bodyPr>
          <a:lstStyle/>
          <a:p>
            <a:pPr algn="ctr"/>
            <a:r>
              <a:rPr lang="ar-SA" b="1" dirty="0">
                <a:solidFill>
                  <a:srgbClr val="C00000"/>
                </a:solidFill>
                <a:latin typeface="Alexandria" pitchFamily="2" charset="-78"/>
                <a:cs typeface="Alexandria" pitchFamily="2" charset="-78"/>
              </a:rPr>
              <a:t>المعلومات الأقل أهمية</a:t>
            </a:r>
            <a:endParaRPr lang="en-SD" b="1" dirty="0">
              <a:solidFill>
                <a:srgbClr val="C0000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35B662A-6B8D-2319-11DF-2CA100766E74}"/>
              </a:ext>
            </a:extLst>
          </p:cNvPr>
          <p:cNvSpPr txBox="1"/>
          <p:nvPr/>
        </p:nvSpPr>
        <p:spPr>
          <a:xfrm>
            <a:off x="2099441" y="4798754"/>
            <a:ext cx="2112580" cy="789319"/>
          </a:xfrm>
          <a:prstGeom prst="rect">
            <a:avLst/>
          </a:prstGeom>
          <a:noFill/>
          <a:ln>
            <a:noFill/>
          </a:ln>
        </p:spPr>
        <p:txBody>
          <a:bodyPr wrap="square" rtlCol="0">
            <a:spAutoFit/>
          </a:bodyPr>
          <a:lstStyle/>
          <a:p>
            <a:pPr algn="ctr">
              <a:lnSpc>
                <a:spcPct val="150000"/>
              </a:lnSpc>
            </a:pPr>
            <a:r>
              <a:rPr lang="ar-SA" sz="1600" b="1" dirty="0">
                <a:solidFill>
                  <a:srgbClr val="1C212E"/>
                </a:solidFill>
                <a:latin typeface="Alexandria" pitchFamily="2" charset="-78"/>
                <a:cs typeface="Alexandria" pitchFamily="2" charset="-78"/>
              </a:rPr>
              <a:t>المعلومات </a:t>
            </a:r>
          </a:p>
          <a:p>
            <a:pPr algn="ctr">
              <a:lnSpc>
                <a:spcPct val="150000"/>
              </a:lnSpc>
            </a:pPr>
            <a:r>
              <a:rPr lang="ar-SA" sz="1600" b="1" dirty="0">
                <a:solidFill>
                  <a:srgbClr val="1C212E"/>
                </a:solidFill>
                <a:latin typeface="Alexandria" pitchFamily="2" charset="-78"/>
                <a:cs typeface="Alexandria" pitchFamily="2" charset="-78"/>
              </a:rPr>
              <a:t>غير المهمة</a:t>
            </a:r>
            <a:endParaRPr lang="en-SD" sz="1600" b="1" dirty="0">
              <a:solidFill>
                <a:srgbClr val="1C212E"/>
              </a:solidFill>
              <a:latin typeface="Alexandria" pitchFamily="2" charset="-78"/>
              <a:cs typeface="Alexandria" pitchFamily="2" charset="-78"/>
            </a:endParaRPr>
          </a:p>
        </p:txBody>
      </p:sp>
      <p:sp>
        <p:nvSpPr>
          <p:cNvPr id="7" name="Isosceles Triangle 6">
            <a:extLst>
              <a:ext uri="{FF2B5EF4-FFF2-40B4-BE49-F238E27FC236}">
                <a16:creationId xmlns:a16="http://schemas.microsoft.com/office/drawing/2014/main" id="{7BCAB001-36F9-A3EF-121B-4AEE3DC1C09E}"/>
              </a:ext>
            </a:extLst>
          </p:cNvPr>
          <p:cNvSpPr/>
          <p:nvPr/>
        </p:nvSpPr>
        <p:spPr>
          <a:xfrm flipV="1">
            <a:off x="215462" y="1826615"/>
            <a:ext cx="5880538" cy="4698124"/>
          </a:xfrm>
          <a:prstGeom prst="triangle">
            <a:avLst/>
          </a:prstGeom>
          <a:no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D"/>
          </a:p>
        </p:txBody>
      </p:sp>
      <p:cxnSp>
        <p:nvCxnSpPr>
          <p:cNvPr id="14" name="Straight Connector 13">
            <a:extLst>
              <a:ext uri="{FF2B5EF4-FFF2-40B4-BE49-F238E27FC236}">
                <a16:creationId xmlns:a16="http://schemas.microsoft.com/office/drawing/2014/main" id="{543E60EA-7992-E80A-D11A-77E44B24C4FA}"/>
              </a:ext>
            </a:extLst>
          </p:cNvPr>
          <p:cNvCxnSpPr>
            <a:cxnSpLocks/>
          </p:cNvCxnSpPr>
          <p:nvPr/>
        </p:nvCxnSpPr>
        <p:spPr>
          <a:xfrm flipH="1">
            <a:off x="804041" y="2793852"/>
            <a:ext cx="469812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31A8608-D307-6640-5EA3-9F1F9E76406C}"/>
              </a:ext>
            </a:extLst>
          </p:cNvPr>
          <p:cNvCxnSpPr>
            <a:cxnSpLocks/>
          </p:cNvCxnSpPr>
          <p:nvPr/>
        </p:nvCxnSpPr>
        <p:spPr>
          <a:xfrm flipH="1">
            <a:off x="1466194" y="3776183"/>
            <a:ext cx="338958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AC24677-C210-A091-797D-4D26B9E07D11}"/>
              </a:ext>
            </a:extLst>
          </p:cNvPr>
          <p:cNvCxnSpPr>
            <a:cxnSpLocks/>
          </p:cNvCxnSpPr>
          <p:nvPr/>
        </p:nvCxnSpPr>
        <p:spPr>
          <a:xfrm flipH="1">
            <a:off x="2112579" y="4825039"/>
            <a:ext cx="211258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8358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par>
                                <p:cTn id="36" presetID="16" presetClass="entr" presetSubtype="21"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barn(inVertical)">
                                      <p:cBhvr>
                                        <p:cTn id="38" dur="500"/>
                                        <p:tgtEl>
                                          <p:spTgt spid="15"/>
                                        </p:tgtEl>
                                      </p:cBhvr>
                                    </p:animEffect>
                                  </p:childTnLst>
                                </p:cTn>
                              </p:par>
                              <p:par>
                                <p:cTn id="39" presetID="16" presetClass="entr" presetSubtype="2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barn(inVertical)">
                                      <p:cBhvr>
                                        <p:cTn id="41" dur="500"/>
                                        <p:tgtEl>
                                          <p:spTgt spid="1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ppt_w</p:attrName>
                                        </p:attrNameLst>
                                      </p:cBhvr>
                                      <p:tavLst>
                                        <p:tav tm="0">
                                          <p:val>
                                            <p:fltVal val="0"/>
                                          </p:val>
                                        </p:tav>
                                        <p:tav tm="100000">
                                          <p:val>
                                            <p:strVal val="#ppt_w"/>
                                          </p:val>
                                        </p:tav>
                                      </p:tavLst>
                                    </p:anim>
                                    <p:anim calcmode="lin" valueType="num">
                                      <p:cBhvr>
                                        <p:cTn id="68" dur="500" fill="hold"/>
                                        <p:tgtEl>
                                          <p:spTgt spid="12"/>
                                        </p:tgtEl>
                                        <p:attrNameLst>
                                          <p:attrName>ppt_h</p:attrName>
                                        </p:attrNameLst>
                                      </p:cBhvr>
                                      <p:tavLst>
                                        <p:tav tm="0">
                                          <p:val>
                                            <p:fltVal val="0"/>
                                          </p:val>
                                        </p:tav>
                                        <p:tav tm="100000">
                                          <p:val>
                                            <p:strVal val="#ppt_h"/>
                                          </p:val>
                                        </p:tav>
                                      </p:tavLst>
                                    </p:anim>
                                    <p:animEffect transition="in" filter="fade">
                                      <p:cBhvr>
                                        <p:cTn id="6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P spid="8" grpId="0"/>
      <p:bldP spid="10" grpId="0"/>
      <p:bldP spid="11" grpId="0"/>
      <p:bldP spid="12" grpId="0"/>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06E8A-CDCD-381F-592C-68681F880F1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B8A2667-2FEE-7EF0-EE3C-9E3F841D1EDA}"/>
              </a:ext>
            </a:extLst>
          </p:cNvPr>
          <p:cNvSpPr txBox="1"/>
          <p:nvPr/>
        </p:nvSpPr>
        <p:spPr>
          <a:xfrm>
            <a:off x="1008994" y="1291002"/>
            <a:ext cx="10452372" cy="465691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يجب أن يركز الصحفي على الإجابة عن الأسئلة الأساسية: </a:t>
            </a:r>
          </a:p>
          <a:p>
            <a:pPr algn="just" rtl="1">
              <a:lnSpc>
                <a:spcPct val="150000"/>
              </a:lnSpc>
            </a:pPr>
            <a:endParaRPr lang="ar-SA" sz="1000" b="1"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من، ماذا، متى، أين، ولماذا</a:t>
            </a:r>
          </a:p>
          <a:p>
            <a:pPr algn="ctr" rtl="1">
              <a:lnSpc>
                <a:spcPct val="150000"/>
              </a:lnSpc>
            </a:pPr>
            <a:endParaRPr lang="ar-SA" sz="1000"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أما الإجابة عن السؤال "</a:t>
            </a:r>
            <a:r>
              <a:rPr lang="ar-SA" sz="2000" dirty="0">
                <a:solidFill>
                  <a:srgbClr val="C00000"/>
                </a:solidFill>
                <a:latin typeface="Alexandria" charset="0"/>
                <a:cs typeface="Alexandria" charset="0"/>
              </a:rPr>
              <a:t>كيف</a:t>
            </a:r>
            <a:r>
              <a:rPr lang="ar-SA" sz="2000" dirty="0">
                <a:latin typeface="Alexandria" charset="0"/>
                <a:cs typeface="Alexandria" charset="0"/>
              </a:rPr>
              <a:t>" فلا تكون ضرورية إلا في الحالات العاجلة والطارئة.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يمكن </a:t>
            </a:r>
            <a:r>
              <a:rPr lang="ar-SA" sz="2000" dirty="0">
                <a:solidFill>
                  <a:srgbClr val="C00000"/>
                </a:solidFill>
                <a:latin typeface="Alexandria" charset="0"/>
                <a:cs typeface="Alexandria" charset="0"/>
              </a:rPr>
              <a:t>تقسيم الرسائل </a:t>
            </a:r>
            <a:r>
              <a:rPr lang="ar-SA" sz="2000" dirty="0">
                <a:latin typeface="Alexandria" charset="0"/>
                <a:cs typeface="Alexandria" charset="0"/>
              </a:rPr>
              <a:t>إلى عدة أجزاء،</a:t>
            </a:r>
          </a:p>
          <a:p>
            <a:pPr algn="just" rtl="1">
              <a:lnSpc>
                <a:spcPct val="150000"/>
              </a:lnSpc>
            </a:pPr>
            <a:r>
              <a:rPr lang="ar-SA" sz="2000" dirty="0">
                <a:latin typeface="Alexandria" charset="0"/>
                <a:cs typeface="Alexandria" charset="0"/>
              </a:rPr>
              <a:t>مع كتابة كلمة "</a:t>
            </a:r>
            <a:r>
              <a:rPr lang="ar-SA" sz="2000" dirty="0">
                <a:highlight>
                  <a:srgbClr val="FFFF00"/>
                </a:highlight>
                <a:latin typeface="Alexandria" charset="0"/>
                <a:cs typeface="Alexandria" charset="0"/>
              </a:rPr>
              <a:t>نهاية</a:t>
            </a:r>
            <a:r>
              <a:rPr lang="ar-SA" sz="2000" dirty="0">
                <a:latin typeface="Alexandria" charset="0"/>
                <a:cs typeface="Alexandria" charset="0"/>
              </a:rPr>
              <a:t>" في نهاية كل رسالة</a:t>
            </a:r>
          </a:p>
          <a:p>
            <a:pPr algn="just" rtl="1">
              <a:lnSpc>
                <a:spcPct val="150000"/>
              </a:lnSpc>
            </a:pPr>
            <a:r>
              <a:rPr lang="ar-SA" sz="2000" dirty="0">
                <a:latin typeface="Alexandria" charset="0"/>
                <a:cs typeface="Alexandria" charset="0"/>
              </a:rPr>
              <a:t>وكتابة كلمة "</a:t>
            </a:r>
            <a:r>
              <a:rPr lang="ar-SA" sz="2000" dirty="0">
                <a:highlight>
                  <a:srgbClr val="FFFF00"/>
                </a:highlight>
                <a:latin typeface="Alexandria" charset="0"/>
                <a:cs typeface="Alexandria" charset="0"/>
              </a:rPr>
              <a:t>إضافة</a:t>
            </a:r>
            <a:r>
              <a:rPr lang="ar-SA" sz="2000" dirty="0">
                <a:latin typeface="Alexandria" charset="0"/>
                <a:cs typeface="Alexandria" charset="0"/>
              </a:rPr>
              <a:t>" في بداية كل رسالة لاحقة، مع ترقيمها. </a:t>
            </a:r>
          </a:p>
          <a:p>
            <a:pPr algn="just" rtl="1">
              <a:lnSpc>
                <a:spcPct val="150000"/>
              </a:lnSpc>
            </a:pPr>
            <a:endParaRPr lang="ar-SA" sz="1000" dirty="0">
              <a:latin typeface="Alexandria" charset="0"/>
              <a:cs typeface="Alexandria" charset="0"/>
            </a:endParaRPr>
          </a:p>
          <a:p>
            <a:pPr algn="just" rtl="1">
              <a:lnSpc>
                <a:spcPct val="150000"/>
              </a:lnSpc>
            </a:pPr>
            <a:r>
              <a:rPr lang="ar-SA" sz="2000" b="1" dirty="0">
                <a:latin typeface="Alexandria" charset="0"/>
                <a:cs typeface="Alexandria" charset="0"/>
              </a:rPr>
              <a:t>على سبيل المثال</a:t>
            </a:r>
          </a:p>
          <a:p>
            <a:pPr algn="just" rtl="1">
              <a:lnSpc>
                <a:spcPct val="150000"/>
              </a:lnSpc>
            </a:pPr>
            <a:r>
              <a:rPr lang="ar-SA" sz="2000" dirty="0">
                <a:latin typeface="Alexandria" charset="0"/>
                <a:cs typeface="Alexandria" charset="0"/>
              </a:rPr>
              <a:t> الرسالة رقم 2 تبدأ بـ "إضافة 1"، والرسالة رقم 3 تبدأ بـ "إضافة 2"، وهكذا.</a:t>
            </a:r>
          </a:p>
        </p:txBody>
      </p:sp>
      <p:grpSp>
        <p:nvGrpSpPr>
          <p:cNvPr id="2" name="Group 1">
            <a:extLst>
              <a:ext uri="{FF2B5EF4-FFF2-40B4-BE49-F238E27FC236}">
                <a16:creationId xmlns:a16="http://schemas.microsoft.com/office/drawing/2014/main" id="{B4C1236F-8B00-3E97-0F6E-50A4359866B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5F090B7-F53E-2237-92BB-D3B00C66732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43D16AE-C102-D54D-C44F-C6A5110048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4D35EA11-79C7-B22A-9E09-E1B52B84F9F2}"/>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946526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8" end="8"/>
                                            </p:txEl>
                                          </p:spTgt>
                                        </p:tgtEl>
                                        <p:attrNameLst>
                                          <p:attrName>style.visibility</p:attrName>
                                        </p:attrNameLst>
                                      </p:cBhvr>
                                      <p:to>
                                        <p:strVal val="visible"/>
                                      </p:to>
                                    </p:set>
                                    <p:animEffect transition="in" filter="fade">
                                      <p:cBhvr>
                                        <p:cTn id="32" dur="500"/>
                                        <p:tgtEl>
                                          <p:spTgt spid="9">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10" end="10"/>
                                            </p:txEl>
                                          </p:spTgt>
                                        </p:tgtEl>
                                        <p:attrNameLst>
                                          <p:attrName>style.visibility</p:attrName>
                                        </p:attrNameLst>
                                      </p:cBhvr>
                                      <p:to>
                                        <p:strVal val="visible"/>
                                      </p:to>
                                    </p:set>
                                    <p:animEffect transition="in" filter="fade">
                                      <p:cBhvr>
                                        <p:cTn id="37" dur="500"/>
                                        <p:tgtEl>
                                          <p:spTgt spid="9">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11" end="11"/>
                                            </p:txEl>
                                          </p:spTgt>
                                        </p:tgtEl>
                                        <p:attrNameLst>
                                          <p:attrName>style.visibility</p:attrName>
                                        </p:attrNameLst>
                                      </p:cBhvr>
                                      <p:to>
                                        <p:strVal val="visible"/>
                                      </p:to>
                                    </p:set>
                                    <p:animEffect transition="in" filter="fade">
                                      <p:cBhvr>
                                        <p:cTn id="42" dur="500"/>
                                        <p:tgtEl>
                                          <p:spTgt spid="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E0018-5371-9774-5E5E-9F85427D63A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A44DAB2-250A-A029-6A95-039C0AAAB52A}"/>
              </a:ext>
            </a:extLst>
          </p:cNvPr>
          <p:cNvSpPr txBox="1"/>
          <p:nvPr/>
        </p:nvSpPr>
        <p:spPr>
          <a:xfrm>
            <a:off x="709448" y="849560"/>
            <a:ext cx="10751917" cy="5349413"/>
          </a:xfrm>
          <a:prstGeom prst="rect">
            <a:avLst/>
          </a:prstGeom>
          <a:noFill/>
        </p:spPr>
        <p:txBody>
          <a:bodyPr wrap="square" rtlCol="0">
            <a:spAutoFit/>
          </a:bodyPr>
          <a:lstStyle/>
          <a:p>
            <a:pPr algn="just" rtl="1">
              <a:lnSpc>
                <a:spcPct val="150000"/>
              </a:lnSpc>
            </a:pPr>
            <a:r>
              <a:rPr lang="ar-SA" sz="2000" b="1" dirty="0">
                <a:solidFill>
                  <a:srgbClr val="C00000"/>
                </a:solidFill>
                <a:highlight>
                  <a:srgbClr val="FFFF00"/>
                </a:highlight>
                <a:latin typeface="Alexandria" charset="0"/>
                <a:cs typeface="Alexandria" charset="0"/>
              </a:rPr>
              <a:t>الرسالة الأولى:</a:t>
            </a:r>
          </a:p>
          <a:p>
            <a:pPr algn="just" rtl="1">
              <a:lnSpc>
                <a:spcPct val="150000"/>
              </a:lnSpc>
            </a:pPr>
            <a:r>
              <a:rPr lang="ar-SA" sz="2000" dirty="0">
                <a:latin typeface="Alexandria" charset="0"/>
                <a:cs typeface="Alexandria" charset="0"/>
              </a:rPr>
              <a:t>اندلع حريق كبير مساء اليوم في مصنع للمواد البلاستيكية بمدينة (................) ، ما أسفر عن إصابة 15 شخصًا بينهم 3 في حالة حرجة، وتمكنت قوات الحماية المدنية من السيطرة على الحريق بعد جهود استمرت ثلاث ساعات. </a:t>
            </a:r>
            <a:r>
              <a:rPr lang="ar-SA" sz="2000" dirty="0">
                <a:highlight>
                  <a:srgbClr val="FFFF00"/>
                </a:highlight>
                <a:latin typeface="Alexandria" charset="0"/>
                <a:cs typeface="Alexandria" charset="0"/>
              </a:rPr>
              <a:t>نهاية</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highlight>
                  <a:srgbClr val="FFFF00"/>
                </a:highlight>
                <a:latin typeface="Alexandria" charset="0"/>
                <a:cs typeface="Alexandria" charset="0"/>
              </a:rPr>
              <a:t>إضافة 1:</a:t>
            </a:r>
            <a:r>
              <a:rPr lang="ar-SA" sz="2000" dirty="0">
                <a:latin typeface="Alexandria" charset="0"/>
                <a:cs typeface="Alexandria" charset="0"/>
              </a:rPr>
              <a:t> أعلنت السلطات أن الحريق نشب في تمام الساعة السابعة مساءً بمنطقة (...............)، ولم يتضح حتى الآن السبب وراء اندلاع الحريق. </a:t>
            </a:r>
            <a:r>
              <a:rPr lang="ar-SA" sz="2000" dirty="0">
                <a:highlight>
                  <a:srgbClr val="FFFF00"/>
                </a:highlight>
                <a:latin typeface="Alexandria" charset="0"/>
                <a:cs typeface="Alexandria" charset="0"/>
              </a:rPr>
              <a:t>نهاية</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highlight>
                  <a:srgbClr val="FFFF00"/>
                </a:highlight>
                <a:latin typeface="Alexandria" charset="0"/>
                <a:cs typeface="Alexandria" charset="0"/>
              </a:rPr>
              <a:t>إضافة 2:</a:t>
            </a:r>
            <a:r>
              <a:rPr lang="ar-SA" sz="2000" dirty="0">
                <a:latin typeface="Alexandria" charset="0"/>
                <a:cs typeface="Alexandria" charset="0"/>
              </a:rPr>
              <a:t> أكدت مصادر طبية أن المصابين نقلوا إلى مستشفى (............................) لتلقي العلاج اللازم، بينما تم فتح تحقيق موسع لمعرفة ملابسات الحادث. </a:t>
            </a:r>
            <a:r>
              <a:rPr lang="ar-SA" sz="2000" dirty="0">
                <a:highlight>
                  <a:srgbClr val="FFFF00"/>
                </a:highlight>
                <a:latin typeface="Alexandria" charset="0"/>
                <a:cs typeface="Alexandria" charset="0"/>
              </a:rPr>
              <a:t>نهاية</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highlight>
                  <a:srgbClr val="FFFF00"/>
                </a:highlight>
                <a:latin typeface="Alexandria" charset="0"/>
                <a:cs typeface="Alexandria" charset="0"/>
              </a:rPr>
              <a:t>إضافة 3:</a:t>
            </a:r>
            <a:r>
              <a:rPr lang="ar-SA" sz="2000" dirty="0">
                <a:latin typeface="Alexandria" charset="0"/>
                <a:cs typeface="Alexandria" charset="0"/>
              </a:rPr>
              <a:t> شهود عيان أفادوا أن الحريق انتشر بسرعة بسبب طبيعة المواد المخزنة داخل المصنع، مما أدى إلى صعوبة السيطرة عليه في البداية. </a:t>
            </a:r>
            <a:r>
              <a:rPr lang="ar-SA" sz="2000" dirty="0">
                <a:highlight>
                  <a:srgbClr val="FFFF00"/>
                </a:highlight>
                <a:latin typeface="Alexandria" charset="0"/>
                <a:cs typeface="Alexandria" charset="0"/>
              </a:rPr>
              <a:t>نهاية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C12B445E-8823-5E2D-6377-D160206B687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1501497-0FDF-72E4-8783-F03DB18D26E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7F46B67-A791-516F-053D-52D515E17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74EAE0C-CE81-864B-ABD3-3076C1698E9C}"/>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098573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9A4D0-12B0-687A-3396-8E20C2934A2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DCCC2CA-30F4-507C-5F82-F3AD32C5AD79}"/>
              </a:ext>
            </a:extLst>
          </p:cNvPr>
          <p:cNvSpPr txBox="1"/>
          <p:nvPr/>
        </p:nvSpPr>
        <p:spPr>
          <a:xfrm>
            <a:off x="1103586" y="1291002"/>
            <a:ext cx="10357779" cy="373358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هناك عدة عوامل وراء الدعوة إلى استخدام الأجهزة المحمولة في مجال الإعلام، منها: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1. </a:t>
            </a:r>
            <a:r>
              <a:rPr lang="ar-SA" sz="2000" dirty="0">
                <a:solidFill>
                  <a:srgbClr val="C00000"/>
                </a:solidFill>
                <a:latin typeface="Alexandria" charset="0"/>
                <a:cs typeface="Alexandria" charset="0"/>
              </a:rPr>
              <a:t>النمو المتزايد في استخدام الأجهزة المحمولة بشكل عام</a:t>
            </a:r>
            <a:r>
              <a:rPr lang="ar-SA" sz="2000" dirty="0">
                <a:latin typeface="Alexandria" charset="0"/>
                <a:cs typeface="Alexandria" charset="0"/>
              </a:rPr>
              <a:t>، والهواتف الذكية بشكل خاص، على مستوى العالم، حيث ساهم التطور السريع في صناعة الهواتف المحمولة، وتوافر العديد من الخدمات فيها، في زيادة الاعتماد عليها.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2. أكدت العديد من الدراسات والتجارب في مجال الإعلام على </a:t>
            </a:r>
            <a:r>
              <a:rPr lang="ar-SA" sz="2000" dirty="0">
                <a:solidFill>
                  <a:srgbClr val="C00000"/>
                </a:solidFill>
                <a:latin typeface="Alexandria" charset="0"/>
                <a:cs typeface="Alexandria" charset="0"/>
              </a:rPr>
              <a:t>الفعالية والنجاح الذي حققته استخدام الأجهزة المحمولة</a:t>
            </a:r>
            <a:r>
              <a:rPr lang="ar-SA" sz="2000" dirty="0">
                <a:latin typeface="Alexandria" charset="0"/>
                <a:cs typeface="Alexandria" charset="0"/>
              </a:rPr>
              <a:t> في عملية تغطية وتوثيق الأحداث السريعة والأخبار العاجلة.</a:t>
            </a:r>
          </a:p>
        </p:txBody>
      </p:sp>
      <p:grpSp>
        <p:nvGrpSpPr>
          <p:cNvPr id="2" name="Group 1">
            <a:extLst>
              <a:ext uri="{FF2B5EF4-FFF2-40B4-BE49-F238E27FC236}">
                <a16:creationId xmlns:a16="http://schemas.microsoft.com/office/drawing/2014/main" id="{3992BF8C-5712-5467-831E-AD117625C1D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94C56CB-6AE9-9260-5160-03D64CA2A38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1B6AF7A-C4E2-970E-9313-A8A31062F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3C46293-772D-0EF5-BE1D-1111163DE556}"/>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134269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A702F-811B-AF42-99AB-197B5E3783E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4CA7B4B-85C5-E74F-9A2A-89F8B5806CF6}"/>
              </a:ext>
            </a:extLst>
          </p:cNvPr>
          <p:cNvSpPr txBox="1"/>
          <p:nvPr/>
        </p:nvSpPr>
        <p:spPr>
          <a:xfrm>
            <a:off x="1103586" y="1291002"/>
            <a:ext cx="1035777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3. </a:t>
            </a:r>
            <a:r>
              <a:rPr lang="ar-SA" sz="2000" dirty="0">
                <a:solidFill>
                  <a:srgbClr val="C00000"/>
                </a:solidFill>
                <a:latin typeface="Alexandria" charset="0"/>
                <a:cs typeface="Alexandria" charset="0"/>
              </a:rPr>
              <a:t>تشمل هذه الأجهزة الأجهزة المحمولة (</a:t>
            </a:r>
            <a:r>
              <a:rPr lang="en-US" sz="2000" dirty="0">
                <a:solidFill>
                  <a:srgbClr val="C00000"/>
                </a:solidFill>
                <a:latin typeface="Alexandria" charset="0"/>
                <a:cs typeface="Alexandria" charset="0"/>
              </a:rPr>
              <a:t>Mobile Devices</a:t>
            </a:r>
            <a:r>
              <a:rPr lang="ar-SA" sz="2000" dirty="0">
                <a:solidFill>
                  <a:srgbClr val="C00000"/>
                </a:solidFill>
                <a:latin typeface="Alexandria" charset="0"/>
                <a:cs typeface="Alexandria" charset="0"/>
              </a:rPr>
              <a:t>)</a:t>
            </a:r>
            <a:r>
              <a:rPr lang="en-US" sz="2000" dirty="0">
                <a:solidFill>
                  <a:srgbClr val="C00000"/>
                </a:solidFill>
                <a:latin typeface="Alexandria" charset="0"/>
                <a:cs typeface="Alexandria" charset="0"/>
              </a:rPr>
              <a:t> </a:t>
            </a:r>
            <a:r>
              <a:rPr lang="ar-SA" sz="2000" dirty="0">
                <a:latin typeface="Alexandria" charset="0"/>
                <a:cs typeface="Alexandria" charset="0"/>
              </a:rPr>
              <a:t>والأجهزة التي يمكن حملها باليد (</a:t>
            </a:r>
            <a:r>
              <a:rPr lang="en-US" sz="2000" dirty="0">
                <a:latin typeface="Alexandria" charset="0"/>
                <a:cs typeface="Alexandria" charset="0"/>
              </a:rPr>
              <a:t>Handheld Devices</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مثل الأجهزة الرقمية الشخصية (</a:t>
            </a:r>
            <a:r>
              <a:rPr lang="en-US" sz="2000" dirty="0">
                <a:latin typeface="Alexandria" charset="0"/>
                <a:cs typeface="Alexandria" charset="0"/>
              </a:rPr>
              <a:t>Personal Digital Assistants</a:t>
            </a:r>
            <a:r>
              <a:rPr lang="ar-SA" sz="2000" dirty="0">
                <a:latin typeface="Alexandria" charset="0"/>
                <a:cs typeface="Alexandria" charset="0"/>
              </a:rPr>
              <a:t>) والأجهزة التكنولوجية </a:t>
            </a:r>
            <a:r>
              <a:rPr lang="en-US" sz="2000" dirty="0">
                <a:latin typeface="Alexandria" charset="0"/>
                <a:cs typeface="Alexandria" charset="0"/>
              </a:rPr>
              <a:t>IT Devices)</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بالإضافة إلى الهواتف المحمولة (</a:t>
            </a:r>
            <a:r>
              <a:rPr lang="en-US" sz="2000" dirty="0">
                <a:latin typeface="Alexandria" charset="0"/>
                <a:cs typeface="Alexandria" charset="0"/>
              </a:rPr>
              <a:t>Mobile Phones</a:t>
            </a:r>
            <a:r>
              <a:rPr lang="ar-SA" sz="2000" dirty="0">
                <a:latin typeface="Alexandria" charset="0"/>
                <a:cs typeface="Alexandria" charset="0"/>
              </a:rPr>
              <a:t>) والأجهزة اللوحية (</a:t>
            </a:r>
            <a:r>
              <a:rPr lang="en-US" sz="2000" dirty="0" smtClean="0">
                <a:latin typeface="Alexandria" charset="0"/>
                <a:cs typeface="Alexandria" charset="0"/>
              </a:rPr>
              <a:t>Tablet</a:t>
            </a:r>
            <a:r>
              <a:rPr lang="ar-SA" sz="2000" dirty="0" smtClean="0">
                <a:latin typeface="Alexandria" charset="0"/>
                <a:cs typeface="Alexandria" charset="0"/>
              </a:rPr>
              <a:t>) </a:t>
            </a:r>
            <a:r>
              <a:rPr lang="ar-SA" sz="2000" dirty="0">
                <a:latin typeface="Alexandria" charset="0"/>
                <a:cs typeface="Alexandria" charset="0"/>
              </a:rPr>
              <a:t>التي تستخدم في تصوير وتوثيق الأحداث الشخصية والصغيرة.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4. </a:t>
            </a:r>
            <a:r>
              <a:rPr lang="ar-SA" sz="2000" dirty="0">
                <a:solidFill>
                  <a:srgbClr val="C00000"/>
                </a:solidFill>
                <a:latin typeface="Alexandria" charset="0"/>
                <a:cs typeface="Alexandria" charset="0"/>
              </a:rPr>
              <a:t>تعدد المهام التي توفرها الهواتف المحمولة</a:t>
            </a:r>
            <a:r>
              <a:rPr lang="ar-SA" sz="2000" dirty="0">
                <a:latin typeface="Alexandria" charset="0"/>
                <a:cs typeface="Alexandria" charset="0"/>
              </a:rPr>
              <a:t>، والتي يمكن من خلالها إنجاز العديد من المهام الصحفية وتغطية الأخبار.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يمكن للأجهزة اللوحية إنجاز العديد من المهام الصحفية من خلال ما تتوفر عليه من تقنيات متقدمة تقدم العديد من المهام، ومن أبرز هذه المهام ما يلي:</a:t>
            </a:r>
          </a:p>
        </p:txBody>
      </p:sp>
      <p:grpSp>
        <p:nvGrpSpPr>
          <p:cNvPr id="2" name="Group 1">
            <a:extLst>
              <a:ext uri="{FF2B5EF4-FFF2-40B4-BE49-F238E27FC236}">
                <a16:creationId xmlns:a16="http://schemas.microsoft.com/office/drawing/2014/main" id="{A518EBB1-6892-1219-30C4-95C7A88B1B7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2B18FA4-79A4-3A80-BFFA-2A03D82451C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1B82496-4B2F-8065-5DE2-DA0631697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AA18351A-2467-3F3C-86B7-C8662FB14A7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344847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4424C-3025-38A9-1B78-D1BE5A6C9ED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01E8076-7F74-8024-1AEB-D846FC779E36}"/>
              </a:ext>
            </a:extLst>
          </p:cNvPr>
          <p:cNvSpPr txBox="1"/>
          <p:nvPr/>
        </p:nvSpPr>
        <p:spPr>
          <a:xfrm>
            <a:off x="1103586" y="912618"/>
            <a:ext cx="10357779" cy="5580246"/>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1- </a:t>
            </a:r>
            <a:r>
              <a:rPr lang="ar-SA" sz="2000" dirty="0" smtClean="0">
                <a:solidFill>
                  <a:srgbClr val="C00000"/>
                </a:solidFill>
                <a:latin typeface="Alexandria" charset="0"/>
                <a:cs typeface="Alexandria" charset="0"/>
              </a:rPr>
              <a:t>خدمة رسائل </a:t>
            </a:r>
            <a:r>
              <a:rPr lang="ar-SA" sz="2000" dirty="0">
                <a:solidFill>
                  <a:srgbClr val="C00000"/>
                </a:solidFill>
                <a:latin typeface="Alexandria" charset="0"/>
                <a:cs typeface="Alexandria" charset="0"/>
              </a:rPr>
              <a:t>الوسائط المتعددة (</a:t>
            </a:r>
            <a:r>
              <a:rPr lang="en-US" sz="2000" dirty="0">
                <a:solidFill>
                  <a:srgbClr val="C00000"/>
                </a:solidFill>
                <a:latin typeface="Alexandria" charset="0"/>
                <a:cs typeface="Alexandria" charset="0"/>
              </a:rPr>
              <a:t>MMS</a:t>
            </a:r>
            <a:r>
              <a:rPr lang="ar-SA" sz="2000" dirty="0">
                <a:solidFill>
                  <a:srgbClr val="C00000"/>
                </a:solidFill>
                <a:latin typeface="Alexandria" charset="0"/>
                <a:cs typeface="Alexandria" charset="0"/>
              </a:rPr>
              <a:t>)</a:t>
            </a:r>
            <a:endParaRPr lang="en-US" sz="2000"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خدمة رسائل الوسائط المتعددة (</a:t>
            </a:r>
            <a:r>
              <a:rPr lang="en-US" sz="2000" dirty="0">
                <a:latin typeface="Alexandria" charset="0"/>
                <a:cs typeface="Alexandria" charset="0"/>
              </a:rPr>
              <a:t>MMS</a:t>
            </a:r>
            <a:r>
              <a:rPr lang="ar-SA" sz="2000" dirty="0">
                <a:latin typeface="Alexandria" charset="0"/>
                <a:cs typeface="Alexandria" charset="0"/>
              </a:rPr>
              <a:t>) تتيح إرسال واستقبال الرسائل التي تحتوي على صور أو مقاطع صوتية أو ملفات فيديو، بالإضافة إلى الرسائل النصية ذات المحتوى الأكبر مقارنة برسائل</a:t>
            </a:r>
            <a:r>
              <a:rPr lang="en-US" sz="2000" dirty="0">
                <a:latin typeface="Alexandria" charset="0"/>
                <a:cs typeface="Alexandria" charset="0"/>
              </a:rPr>
              <a:t>SMS </a:t>
            </a:r>
            <a:r>
              <a:rPr lang="ar-SA" sz="2000" dirty="0">
                <a:latin typeface="Alexandria" charset="0"/>
                <a:cs typeface="Alexandria" charset="0"/>
              </a:rPr>
              <a:t> القصيرة.</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2- خدمة بروتوكول التطبيقات اللاسلكية (</a:t>
            </a:r>
            <a:r>
              <a:rPr lang="en-US" sz="2000" dirty="0">
                <a:solidFill>
                  <a:srgbClr val="C00000"/>
                </a:solidFill>
                <a:latin typeface="Alexandria" charset="0"/>
                <a:cs typeface="Alexandria" charset="0"/>
              </a:rPr>
              <a:t>WAP</a:t>
            </a:r>
            <a:r>
              <a:rPr lang="ar-SA" sz="2000" dirty="0">
                <a:solidFill>
                  <a:srgbClr val="C00000"/>
                </a:solidFill>
                <a:latin typeface="Alexandria" charset="0"/>
                <a:cs typeface="Alexandria" charset="0"/>
              </a:rPr>
              <a:t>)</a:t>
            </a:r>
            <a:endParaRPr lang="en-US" sz="2000"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بروتوكول التطبيقات اللاسلكية (</a:t>
            </a:r>
            <a:r>
              <a:rPr lang="en-US" sz="2000" dirty="0">
                <a:latin typeface="Alexandria" charset="0"/>
                <a:cs typeface="Alexandria" charset="0"/>
              </a:rPr>
              <a:t>WAP</a:t>
            </a:r>
            <a:r>
              <a:rPr lang="ar-SA" sz="2000" dirty="0">
                <a:latin typeface="Alexandria" charset="0"/>
                <a:cs typeface="Alexandria" charset="0"/>
              </a:rPr>
              <a:t>) هو عبارة عن بيئة تطبيقية ومجموعة من قواعد الاتصال أو مواصفة قياسية خاصة بأجهزة الاتصال اللاسلكية. تم تصميم (</a:t>
            </a:r>
            <a:r>
              <a:rPr lang="en-US" sz="2000" dirty="0">
                <a:latin typeface="Alexandria" charset="0"/>
                <a:cs typeface="Alexandria" charset="0"/>
              </a:rPr>
              <a:t>WAP</a:t>
            </a:r>
            <a:r>
              <a:rPr lang="ar-SA" sz="2000" dirty="0">
                <a:latin typeface="Alexandria" charset="0"/>
                <a:cs typeface="Alexandria" charset="0"/>
              </a:rPr>
              <a:t>) بمواصفات معيارية بهدف توحيد أسلوب عمل وطريقة وصول الأجهزة اللاسلكية إلى الإنترنت.</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3- خدمة البلوتوث (</a:t>
            </a:r>
            <a:r>
              <a:rPr lang="en-US" sz="2000" dirty="0">
                <a:solidFill>
                  <a:srgbClr val="C00000"/>
                </a:solidFill>
                <a:latin typeface="Alexandria" charset="0"/>
                <a:cs typeface="Alexandria" charset="0"/>
              </a:rPr>
              <a:t>Bluetooth</a:t>
            </a:r>
            <a:r>
              <a:rPr lang="ar-SA" sz="2000" dirty="0">
                <a:solidFill>
                  <a:srgbClr val="C00000"/>
                </a:solidFill>
                <a:latin typeface="Alexandria" charset="0"/>
                <a:cs typeface="Alexandria" charset="0"/>
              </a:rPr>
              <a:t>)</a:t>
            </a:r>
            <a:endParaRPr lang="en-US" sz="2000"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تقنية البلوتوث هي تقنية اتصال لاسلكي تعتمد على موجات الراديو وبروتوكولات اتصال مصممة لاستبدال الاتصالات السلكية بين الأجهزة المحمولة بأسلوب جديد وفعال.</a:t>
            </a:r>
          </a:p>
        </p:txBody>
      </p:sp>
      <p:grpSp>
        <p:nvGrpSpPr>
          <p:cNvPr id="2" name="Group 1">
            <a:extLst>
              <a:ext uri="{FF2B5EF4-FFF2-40B4-BE49-F238E27FC236}">
                <a16:creationId xmlns:a16="http://schemas.microsoft.com/office/drawing/2014/main" id="{1B9597C1-C43E-A7CC-53C3-DC27B642C74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4BA4846-EADB-351F-16C6-139DF00FC36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2F7A3E3-EB5E-1E7F-6224-9E5E3BC753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DC71FB57-2DA9-B257-983B-8801A39CD07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4118920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F1FF7-4A46-A9A1-3F7A-2FA4B682EAA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D2E9EC3-E1D9-3E28-4EC6-EDF16313C378}"/>
              </a:ext>
            </a:extLst>
          </p:cNvPr>
          <p:cNvSpPr txBox="1"/>
          <p:nvPr/>
        </p:nvSpPr>
        <p:spPr>
          <a:xfrm>
            <a:off x="567560" y="2213629"/>
            <a:ext cx="7338787" cy="350275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بدأت صحافة الأجهزة المحمولة في إحداث تحول جذري على أرض الواقع، مما هدد الطرق التقليدية في العمل الصحفي، حيث وضعت هذه الصحافة معايير جديدة تتطلب الاستفادة من الإمكانات التكنولوجية المتطورة لدعم عمل الوسائل الإعلامية في تقديم الخدمة الإخبارية للجمهور.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يتم ذلك من خلال الأساليب التحريرية الحديثة والمتابعة الفنية التي تحول الأحداث إلى أخبار أو تقارير إخبارية بشكل سريع وفعال.</a:t>
            </a:r>
          </a:p>
        </p:txBody>
      </p:sp>
      <p:sp>
        <p:nvSpPr>
          <p:cNvPr id="5" name="TextBox 4">
            <a:extLst>
              <a:ext uri="{FF2B5EF4-FFF2-40B4-BE49-F238E27FC236}">
                <a16:creationId xmlns:a16="http://schemas.microsoft.com/office/drawing/2014/main" id="{CAB2B393-90EB-177E-6DFE-681F53562B75}"/>
              </a:ext>
            </a:extLst>
          </p:cNvPr>
          <p:cNvSpPr txBox="1"/>
          <p:nvPr/>
        </p:nvSpPr>
        <p:spPr>
          <a:xfrm>
            <a:off x="1813035" y="1392810"/>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صحافة الأجهزة المحمولة وتأثيرها على العمل الصحفي التقليدي</a:t>
            </a:r>
          </a:p>
        </p:txBody>
      </p:sp>
      <p:grpSp>
        <p:nvGrpSpPr>
          <p:cNvPr id="2" name="Group 1">
            <a:extLst>
              <a:ext uri="{FF2B5EF4-FFF2-40B4-BE49-F238E27FC236}">
                <a16:creationId xmlns:a16="http://schemas.microsoft.com/office/drawing/2014/main" id="{AB444949-8F3F-BE62-01CB-AA5927CC234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DB09432-BAE7-1BF9-1B7B-1E80DD67A2F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3B4A412-5B1C-B75F-1C27-CA2AC815E2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2F99E51-B273-6D60-B59E-83D5B734CD5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pic>
        <p:nvPicPr>
          <p:cNvPr id="7" name="Picture 4" descr="نحو الصحافة الشاملة: الصحافة من منظور مستقبلي | مركز الجزيرة للدراسات">
            <a:extLst>
              <a:ext uri="{FF2B5EF4-FFF2-40B4-BE49-F238E27FC236}">
                <a16:creationId xmlns:a16="http://schemas.microsoft.com/office/drawing/2014/main" id="{0A469BC6-CA10-D772-4BE8-1E966451015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918" r="5558"/>
          <a:stretch/>
        </p:blipFill>
        <p:spPr bwMode="auto">
          <a:xfrm>
            <a:off x="8071945" y="2307956"/>
            <a:ext cx="3833228" cy="3247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877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18C47-FC33-D00F-D92C-B969B5EAF96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9A96AAF-986D-4A07-E89E-12D9CBDE2D11}"/>
              </a:ext>
            </a:extLst>
          </p:cNvPr>
          <p:cNvSpPr txBox="1"/>
          <p:nvPr/>
        </p:nvSpPr>
        <p:spPr>
          <a:xfrm>
            <a:off x="534692" y="1908957"/>
            <a:ext cx="6278917" cy="40164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يعد الصحافي الأمريكي </a:t>
            </a:r>
            <a:r>
              <a:rPr lang="ar-SA" sz="2000" dirty="0">
                <a:solidFill>
                  <a:srgbClr val="C00000"/>
                </a:solidFill>
                <a:latin typeface="Alexandria" charset="0"/>
                <a:cs typeface="Alexandria" charset="0"/>
              </a:rPr>
              <a:t>جيف روث</a:t>
            </a:r>
            <a:r>
              <a:rPr lang="ar-SA" sz="2000" dirty="0">
                <a:latin typeface="Alexandria" charset="0"/>
                <a:cs typeface="Alexandria" charset="0"/>
              </a:rPr>
              <a:t>، الذي يعمل مديرًا للتحرير في شبكة فوكس نيوز، أحد أبرز رواد صحافة الموبايل (الموجو).</a:t>
            </a:r>
          </a:p>
          <a:p>
            <a:pPr algn="just" rtl="1">
              <a:lnSpc>
                <a:spcPct val="150000"/>
              </a:lnSpc>
            </a:pPr>
            <a:endParaRPr lang="ar-SA" sz="500" dirty="0">
              <a:latin typeface="Alexandria" charset="0"/>
              <a:cs typeface="Alexandria" charset="0"/>
            </a:endParaRPr>
          </a:p>
          <a:p>
            <a:pPr algn="just" rtl="1">
              <a:lnSpc>
                <a:spcPct val="150000"/>
              </a:lnSpc>
            </a:pPr>
            <a:r>
              <a:rPr lang="ar-SA" sz="2000" dirty="0">
                <a:latin typeface="Alexandria" charset="0"/>
                <a:cs typeface="Alexandria" charset="0"/>
              </a:rPr>
              <a:t> بدأ </a:t>
            </a:r>
            <a:r>
              <a:rPr lang="ar-SA" sz="2000" dirty="0">
                <a:solidFill>
                  <a:srgbClr val="C00000"/>
                </a:solidFill>
                <a:latin typeface="Alexandria" charset="0"/>
                <a:cs typeface="Alexandria" charset="0"/>
              </a:rPr>
              <a:t>روث</a:t>
            </a:r>
            <a:r>
              <a:rPr lang="ar-SA" sz="2000" dirty="0">
                <a:latin typeface="Alexandria" charset="0"/>
                <a:cs typeface="Alexandria" charset="0"/>
              </a:rPr>
              <a:t> مسيرته كصحافي تلفزيوني باستخدام الأساليب التقليدية لسنوات طويلة قبل أن يواكب التطور التقني الذي غير طبيعة العمل </a:t>
            </a:r>
            <a:r>
              <a:rPr lang="ar-SA" sz="2000" dirty="0" smtClean="0">
                <a:latin typeface="Alexandria" charset="0"/>
                <a:cs typeface="Alexandria" charset="0"/>
              </a:rPr>
              <a:t>الصحفي</a:t>
            </a:r>
            <a:r>
              <a:rPr lang="ar-SA" sz="2000" dirty="0">
                <a:latin typeface="Alexandria" charset="0"/>
                <a:cs typeface="Alexandria" charset="0"/>
              </a:rPr>
              <a:t>. </a:t>
            </a:r>
          </a:p>
          <a:p>
            <a:pPr algn="just" rtl="1">
              <a:lnSpc>
                <a:spcPct val="150000"/>
              </a:lnSpc>
            </a:pPr>
            <a:endParaRPr lang="ar-SA" sz="500" dirty="0">
              <a:latin typeface="Alexandria" charset="0"/>
              <a:cs typeface="Alexandria" charset="0"/>
            </a:endParaRPr>
          </a:p>
          <a:p>
            <a:pPr algn="just" rtl="1">
              <a:lnSpc>
                <a:spcPct val="150000"/>
              </a:lnSpc>
            </a:pPr>
            <a:r>
              <a:rPr lang="ar-SA" sz="2000" dirty="0">
                <a:latin typeface="Alexandria" charset="0"/>
                <a:cs typeface="Alexandria" charset="0"/>
              </a:rPr>
              <a:t>وتعتبر تجربته مع صحافة الهواتف المحمولة ناجحة ومؤثرة في مجال الإعلام الحديث.</a:t>
            </a:r>
          </a:p>
        </p:txBody>
      </p:sp>
      <p:sp>
        <p:nvSpPr>
          <p:cNvPr id="5" name="TextBox 4">
            <a:extLst>
              <a:ext uri="{FF2B5EF4-FFF2-40B4-BE49-F238E27FC236}">
                <a16:creationId xmlns:a16="http://schemas.microsoft.com/office/drawing/2014/main" id="{F3DA1F14-EBCD-58B7-F4BF-08C3E230EE2A}"/>
              </a:ext>
            </a:extLst>
          </p:cNvPr>
          <p:cNvSpPr txBox="1"/>
          <p:nvPr/>
        </p:nvSpPr>
        <p:spPr>
          <a:xfrm>
            <a:off x="1415845" y="1048242"/>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تجربة الصحافي الأمريكي جيف روث</a:t>
            </a:r>
          </a:p>
        </p:txBody>
      </p:sp>
      <p:grpSp>
        <p:nvGrpSpPr>
          <p:cNvPr id="2" name="Group 1">
            <a:extLst>
              <a:ext uri="{FF2B5EF4-FFF2-40B4-BE49-F238E27FC236}">
                <a16:creationId xmlns:a16="http://schemas.microsoft.com/office/drawing/2014/main" id="{07D01402-D0AB-F536-245D-BC3E6F6ED54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2060C39-F91C-698A-529A-C69FC4F8CD1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4931089-D50B-6AA3-8088-0DF4796084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D12A0B38-FF69-E794-EEC5-AEFCD73BAF0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pic>
        <p:nvPicPr>
          <p:cNvPr id="1028" name="Picture 4">
            <a:extLst>
              <a:ext uri="{FF2B5EF4-FFF2-40B4-BE49-F238E27FC236}">
                <a16:creationId xmlns:a16="http://schemas.microsoft.com/office/drawing/2014/main" id="{89BF164E-C6CC-801C-66F4-DB0D8875CA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5765" y="2071124"/>
            <a:ext cx="4853448" cy="36400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064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C1529-9345-3706-9ADF-D80CA4C6795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5808853-3FA1-C73B-A610-EE3F8045FBF1}"/>
              </a:ext>
            </a:extLst>
          </p:cNvPr>
          <p:cNvSpPr txBox="1"/>
          <p:nvPr/>
        </p:nvSpPr>
        <p:spPr>
          <a:xfrm>
            <a:off x="1103586" y="1291002"/>
            <a:ext cx="10357779"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يرى </a:t>
            </a:r>
            <a:r>
              <a:rPr lang="ar-SA" sz="2000" dirty="0">
                <a:solidFill>
                  <a:srgbClr val="C00000"/>
                </a:solidFill>
                <a:latin typeface="Alexandria" charset="0"/>
                <a:cs typeface="Alexandria" charset="0"/>
              </a:rPr>
              <a:t>روث</a:t>
            </a:r>
            <a:r>
              <a:rPr lang="ar-SA" sz="2000" dirty="0">
                <a:latin typeface="Alexandria" charset="0"/>
                <a:cs typeface="Alexandria" charset="0"/>
              </a:rPr>
              <a:t> </a:t>
            </a:r>
            <a:r>
              <a:rPr lang="ar-SA" sz="2000" dirty="0" smtClean="0">
                <a:latin typeface="Alexandria" charset="0"/>
                <a:cs typeface="Alexandria" charset="0"/>
              </a:rPr>
              <a:t>أن صحافة </a:t>
            </a:r>
            <a:r>
              <a:rPr lang="ar-SA" sz="2000" dirty="0">
                <a:latin typeface="Alexandria" charset="0"/>
                <a:cs typeface="Alexandria" charset="0"/>
              </a:rPr>
              <a:t>الأجهزة المحمولة أحدثت تغييرًا جذريًا في غرف الأخبار التقليدية، حيث كان يتم تجميع عدد كبير من العاملين في مكان واحد.</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كان الصحفيون يعملون على أجهزة الكمبيوتر مع وجود الطابعات والأوراق والكاميرات، ويقضون وقتًا طويلاً في البحث عن قصة تستحق العرض على الشاشة، ثم ينتقلون لتسجيل القصة </a:t>
            </a:r>
            <a:r>
              <a:rPr lang="ar-SA" sz="2000" dirty="0" smtClean="0">
                <a:latin typeface="Alexandria" charset="0"/>
                <a:cs typeface="Alexandria" charset="0"/>
              </a:rPr>
              <a:t>الصحفية </a:t>
            </a:r>
            <a:r>
              <a:rPr lang="ar-SA" sz="2000" dirty="0">
                <a:latin typeface="Alexandria" charset="0"/>
                <a:cs typeface="Alexandria" charset="0"/>
              </a:rPr>
              <a:t>المطلوبة مع الفريق.</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يصف </a:t>
            </a:r>
            <a:r>
              <a:rPr lang="ar-SA" sz="2000" dirty="0">
                <a:solidFill>
                  <a:srgbClr val="C00000"/>
                </a:solidFill>
                <a:latin typeface="Alexandria" charset="0"/>
                <a:cs typeface="Alexandria" charset="0"/>
              </a:rPr>
              <a:t>روث</a:t>
            </a:r>
            <a:r>
              <a:rPr lang="ar-SA" sz="2000" dirty="0">
                <a:latin typeface="Alexandria" charset="0"/>
                <a:cs typeface="Alexandria" charset="0"/>
              </a:rPr>
              <a:t> هذا الأسلوب بالقديم الذي يجب أن يتغير، ويضيف: "لم أعد بحاجة إلى كل هذا الفريق، وفي جيبي هاتفي الذكي، يمكنني توفير الوقت والجهد الذي كان يُهدر في الذهاب والإياب مع فريق كامل لتغطية الحدث. يمكن للصحفيين البقاء في أماكنهم وإرسال كل ما يحتاجونه بضغطة زر."</a:t>
            </a:r>
          </a:p>
        </p:txBody>
      </p:sp>
      <p:grpSp>
        <p:nvGrpSpPr>
          <p:cNvPr id="2" name="Group 1">
            <a:extLst>
              <a:ext uri="{FF2B5EF4-FFF2-40B4-BE49-F238E27FC236}">
                <a16:creationId xmlns:a16="http://schemas.microsoft.com/office/drawing/2014/main" id="{376CCBEC-DD31-7A8F-B76A-E9E3C8E02155}"/>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340EE8E-76A4-D4BA-AE92-A4AEC02DAEA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CDA4AF8-B934-CD99-156B-3D2665AB61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05643F0-F6E6-B6F9-E849-EB2D7D845AE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477107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F23D1-4C4D-79C3-B7F2-2BC0E2017DF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344C7A8-C715-4F27-6972-94DFF756ADA5}"/>
              </a:ext>
            </a:extLst>
          </p:cNvPr>
          <p:cNvSpPr txBox="1"/>
          <p:nvPr/>
        </p:nvSpPr>
        <p:spPr>
          <a:xfrm>
            <a:off x="1103586" y="1291002"/>
            <a:ext cx="10357779" cy="373358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ويضيف </a:t>
            </a:r>
            <a:r>
              <a:rPr lang="ar-SA" sz="2000" dirty="0">
                <a:solidFill>
                  <a:srgbClr val="C00000"/>
                </a:solidFill>
                <a:latin typeface="Alexandria" charset="0"/>
                <a:cs typeface="Alexandria" charset="0"/>
              </a:rPr>
              <a:t>روث</a:t>
            </a:r>
            <a:r>
              <a:rPr lang="ar-SA" sz="2000" dirty="0">
                <a:latin typeface="Alexandria" charset="0"/>
                <a:cs typeface="Alexandria" charset="0"/>
              </a:rPr>
              <a:t> قائلاً: "إذا قارنا بين صورة لفريق تلفزيوني كامل مع كاميرات ضخمة أمام أحد المسؤولين، وبين كاميرا الهواتف صغيرة الحجم، بالتأكيد سيشعر الضيف بالراحة ويتحدث بحرية أكبر مع الكاميرا الصغيرة".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ويواصل في حديثه قائلاً: "قد أثبتت تجاربنا في هذا المجال نتائج ملموسة وغيرت من طبيعة غرف الأخبار التقليدية، حيث اعتمدت شبكة فوكس نيوز على هذه التقنيات لتأسيس عملية عمل قائمة بشكل أساسي على صحافة الأجهزة المحمولة، تم إنشاء غرفة أخبار ديناميكية تتناسب مع صحافة الأجهزة المحمولة".</a:t>
            </a:r>
          </a:p>
        </p:txBody>
      </p:sp>
      <p:grpSp>
        <p:nvGrpSpPr>
          <p:cNvPr id="2" name="Group 1">
            <a:extLst>
              <a:ext uri="{FF2B5EF4-FFF2-40B4-BE49-F238E27FC236}">
                <a16:creationId xmlns:a16="http://schemas.microsoft.com/office/drawing/2014/main" id="{061D6C50-FF02-6FE4-74AB-D158B5A2DAC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BD5FF83-032E-7687-78AD-AB4952A8010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E6D8E6B-FA08-3483-5386-F0F2CBCFC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05771959-46DA-BA39-2A3C-0B37DB8F936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2134992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731E7-FE45-534F-2C02-3B6F0A68EF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1A0F3A-AE2F-5539-84E0-473E0470DBE6}"/>
              </a:ext>
            </a:extLst>
          </p:cNvPr>
          <p:cNvSpPr txBox="1"/>
          <p:nvPr/>
        </p:nvSpPr>
        <p:spPr>
          <a:xfrm>
            <a:off x="759373" y="1361750"/>
            <a:ext cx="10673253"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يواصل </a:t>
            </a:r>
            <a:r>
              <a:rPr lang="ar-SA" sz="2000" dirty="0">
                <a:solidFill>
                  <a:srgbClr val="C00000"/>
                </a:solidFill>
                <a:latin typeface="Alexandria" charset="0"/>
                <a:cs typeface="Alexandria" charset="0"/>
              </a:rPr>
              <a:t>روث</a:t>
            </a:r>
            <a:r>
              <a:rPr lang="ar-SA" sz="2000" dirty="0">
                <a:latin typeface="Alexandria" charset="0"/>
                <a:cs typeface="Alexandria" charset="0"/>
              </a:rPr>
              <a:t> في وصف الغرفة الديناميكية بقوله: "تم تصميم استوديو حديث خالٍ من الكابلات المترامية والعاملين الزائدين بهدف تمكين أكبر عدد من الصحفيين من العمل في الميدان وإنجاز جميع المهام المطلوبة.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يؤكد </a:t>
            </a:r>
            <a:r>
              <a:rPr lang="ar-SA" sz="2000" dirty="0">
                <a:solidFill>
                  <a:srgbClr val="C00000"/>
                </a:solidFill>
                <a:latin typeface="Alexandria" charset="0"/>
                <a:cs typeface="Alexandria" charset="0"/>
              </a:rPr>
              <a:t>روث</a:t>
            </a:r>
            <a:r>
              <a:rPr lang="ar-SA" sz="2000" dirty="0">
                <a:latin typeface="Alexandria" charset="0"/>
                <a:cs typeface="Alexandria" charset="0"/>
              </a:rPr>
              <a:t>، يمكن إنجاز التصوير، تسجيل الصوت، والتحرير باستخدام الهاتف الذكي، مما يجعل القصة جاهزة في وقت قصير، وبالتالي يصبح كل ما على المراسل فعله هو إرسال القصة، حيث تقوم المحطة ببثها.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من خلال هذه الطريقة، تم إنشاء بيئة </a:t>
            </a:r>
            <a:r>
              <a:rPr lang="ar-SA" sz="2000" dirty="0" smtClean="0">
                <a:latin typeface="Alexandria" charset="0"/>
                <a:cs typeface="Alexandria" charset="0"/>
              </a:rPr>
              <a:t>صحفية </a:t>
            </a:r>
            <a:r>
              <a:rPr lang="ar-SA" sz="2000" dirty="0">
                <a:latin typeface="Alexandria" charset="0"/>
                <a:cs typeface="Alexandria" charset="0"/>
              </a:rPr>
              <a:t>حديثة تستفيد من التطور التقني للهواتف الذكية، وأصبح صحافيو المحطة أسرع وأكثر إنتاجية من منافسيهم في المحطات الأخرى، وبما أنهم لا يعودون إلى المحطة، فإنهم يكونون أكثر التصاقًا ومعرفة بالمجتمعات التي يغطون أخبارها.</a:t>
            </a:r>
          </a:p>
        </p:txBody>
      </p:sp>
      <p:grpSp>
        <p:nvGrpSpPr>
          <p:cNvPr id="2" name="Group 1">
            <a:extLst>
              <a:ext uri="{FF2B5EF4-FFF2-40B4-BE49-F238E27FC236}">
                <a16:creationId xmlns:a16="http://schemas.microsoft.com/office/drawing/2014/main" id="{F02DDFF2-D4A7-DCE8-A5D5-21A336FF484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0B3C81D-CD79-8271-2505-82DCA409CF62}"/>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FAB47F3-0E3A-E448-A423-2B242B26B4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9B5EFDB-9C50-EA65-43E2-82C3BF9C5F92}"/>
              </a:ext>
            </a:extLst>
          </p:cNvPr>
          <p:cNvSpPr txBox="1"/>
          <p:nvPr/>
        </p:nvSpPr>
        <p:spPr>
          <a:xfrm>
            <a:off x="5454869" y="163600"/>
            <a:ext cx="6651296"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استخدام الهواتف الذكية في الصحافة وإنتاج الأخبار</a:t>
            </a:r>
          </a:p>
        </p:txBody>
      </p:sp>
    </p:spTree>
    <p:extLst>
      <p:ext uri="{BB962C8B-B14F-4D97-AF65-F5344CB8AC3E}">
        <p14:creationId xmlns:p14="http://schemas.microsoft.com/office/powerpoint/2010/main" val="2169553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496D9-0BBD-1BB2-585B-EB58F66D3E5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C6BF627-2EE4-9867-9C35-C5F6DA5A8C9B}"/>
              </a:ext>
            </a:extLst>
          </p:cNvPr>
          <p:cNvSpPr txBox="1"/>
          <p:nvPr/>
        </p:nvSpPr>
        <p:spPr>
          <a:xfrm>
            <a:off x="919993" y="1574425"/>
            <a:ext cx="10352014" cy="3056029"/>
          </a:xfrm>
          <a:prstGeom prst="rect">
            <a:avLst/>
          </a:prstGeom>
          <a:noFill/>
        </p:spPr>
        <p:txBody>
          <a:bodyPr wrap="square" rtlCol="0">
            <a:spAutoFit/>
          </a:bodyPr>
          <a:lstStyle/>
          <a:p>
            <a:pPr algn="just" rtl="1">
              <a:lnSpc>
                <a:spcPct val="150000"/>
              </a:lnSpc>
            </a:pPr>
            <a:endParaRPr lang="ar-SA" sz="2000" dirty="0">
              <a:latin typeface="Alexandria" charset="0"/>
              <a:cs typeface="Alexandria" charset="0"/>
            </a:endParaRPr>
          </a:p>
          <a:p>
            <a:pPr algn="just" rtl="1">
              <a:lnSpc>
                <a:spcPct val="150000"/>
              </a:lnSpc>
            </a:pPr>
            <a:r>
              <a:rPr lang="ar-SA" sz="2400" b="1" dirty="0">
                <a:solidFill>
                  <a:srgbClr val="C00000"/>
                </a:solidFill>
                <a:latin typeface="Alexandria" charset="0"/>
                <a:cs typeface="Alexandria" charset="0"/>
              </a:rPr>
              <a:t>السؤال المهم هنا: </a:t>
            </a:r>
          </a:p>
          <a:p>
            <a:pPr algn="just" rtl="1">
              <a:lnSpc>
                <a:spcPct val="150000"/>
              </a:lnSpc>
            </a:pPr>
            <a:endParaRPr lang="ar-SA" sz="2000" b="1" dirty="0">
              <a:solidFill>
                <a:srgbClr val="C00000"/>
              </a:solidFill>
              <a:latin typeface="Alexandria" charset="0"/>
              <a:cs typeface="Alexandria" charset="0"/>
            </a:endParaRPr>
          </a:p>
          <a:p>
            <a:pPr algn="ctr" rtl="1">
              <a:lnSpc>
                <a:spcPct val="150000"/>
              </a:lnSpc>
            </a:pPr>
            <a:r>
              <a:rPr lang="ar-SA" sz="3200" b="1" dirty="0">
                <a:latin typeface="Alexandria" charset="0"/>
                <a:cs typeface="Alexandria" charset="0"/>
              </a:rPr>
              <a:t>كيف يمكن استخدام الهواتف الذكية</a:t>
            </a:r>
          </a:p>
          <a:p>
            <a:pPr algn="ctr" rtl="1">
              <a:lnSpc>
                <a:spcPct val="150000"/>
              </a:lnSpc>
            </a:pPr>
            <a:r>
              <a:rPr lang="ar-SA" sz="3200" b="1" dirty="0">
                <a:latin typeface="Alexandria" charset="0"/>
                <a:cs typeface="Alexandria" charset="0"/>
              </a:rPr>
              <a:t> في الصحافة وإنتاج الأخبار؟</a:t>
            </a:r>
          </a:p>
        </p:txBody>
      </p:sp>
      <p:grpSp>
        <p:nvGrpSpPr>
          <p:cNvPr id="2" name="Group 1">
            <a:extLst>
              <a:ext uri="{FF2B5EF4-FFF2-40B4-BE49-F238E27FC236}">
                <a16:creationId xmlns:a16="http://schemas.microsoft.com/office/drawing/2014/main" id="{936061B9-DC43-9D7D-FA18-A2AD2DD0AAA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B742DE2-DC94-55EF-F968-6C11CB0C1A9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4DA1DB3-1B71-BBAD-4DD1-AD8C570F1A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83C6AB86-9880-FF00-1BD0-93C264D31D28}"/>
              </a:ext>
            </a:extLst>
          </p:cNvPr>
          <p:cNvSpPr txBox="1"/>
          <p:nvPr/>
        </p:nvSpPr>
        <p:spPr>
          <a:xfrm>
            <a:off x="5454869" y="163600"/>
            <a:ext cx="6651296"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استخدام الهواتف الذكية في الصحافة وإنتاج الأخبار</a:t>
            </a:r>
          </a:p>
        </p:txBody>
      </p:sp>
    </p:spTree>
    <p:extLst>
      <p:ext uri="{BB962C8B-B14F-4D97-AF65-F5344CB8AC3E}">
        <p14:creationId xmlns:p14="http://schemas.microsoft.com/office/powerpoint/2010/main" val="4260661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fade">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5BEF8-16FE-CA6D-D1C0-ED156C7638B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C7596DF-2441-23D8-EC1A-A7DE4D930F96}"/>
              </a:ext>
            </a:extLst>
          </p:cNvPr>
          <p:cNvSpPr txBox="1"/>
          <p:nvPr/>
        </p:nvSpPr>
        <p:spPr>
          <a:xfrm>
            <a:off x="985600" y="1424822"/>
            <a:ext cx="10352014" cy="4247317"/>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تتميز الهواتف الذكية </a:t>
            </a:r>
            <a:r>
              <a:rPr lang="ar-SA" sz="2000" dirty="0">
                <a:latin typeface="Alexandria" charset="0"/>
                <a:cs typeface="Alexandria" charset="0"/>
              </a:rPr>
              <a:t>بامتلاكها كاميرات عالية الجودة، وقدرات تسجيل صوتي متقدمة، ونظام تحديد المواقع العالمي (</a:t>
            </a:r>
            <a:r>
              <a:rPr lang="en-US" sz="2000" dirty="0">
                <a:latin typeface="Alexandria" charset="0"/>
                <a:cs typeface="Alexandria" charset="0"/>
              </a:rPr>
              <a:t>GPS</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وبروتوكولات اتصال </a:t>
            </a:r>
            <a:r>
              <a:rPr lang="ar-SA" sz="2000" dirty="0" smtClean="0">
                <a:latin typeface="Alexandria" charset="0"/>
                <a:cs typeface="Alexandria" charset="0"/>
              </a:rPr>
              <a:t>الجيل الثالث والرابع والخامس</a:t>
            </a:r>
            <a:r>
              <a:rPr lang="en-US" sz="2000" dirty="0" smtClean="0">
                <a:latin typeface="Alexandria" charset="0"/>
                <a:cs typeface="Alexandria" charset="0"/>
              </a:rPr>
              <a:t>، </a:t>
            </a:r>
            <a:r>
              <a:rPr lang="ar-SA" sz="2000" dirty="0">
                <a:latin typeface="Alexandria" charset="0"/>
                <a:cs typeface="Alexandria" charset="0"/>
              </a:rPr>
              <a:t>بالإضافة إلى تقنيات أخرى تسهل إنشاء المحتوى </a:t>
            </a:r>
            <a:r>
              <a:rPr lang="ar-SA" sz="2000" dirty="0" smtClean="0">
                <a:latin typeface="Alexandria" charset="0"/>
                <a:cs typeface="Alexandria" charset="0"/>
              </a:rPr>
              <a:t>ومشاركته</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كما </a:t>
            </a:r>
            <a:r>
              <a:rPr lang="ar-SA" sz="2000" dirty="0">
                <a:solidFill>
                  <a:srgbClr val="C00000"/>
                </a:solidFill>
                <a:latin typeface="Alexandria" charset="0"/>
                <a:cs typeface="Alexandria" charset="0"/>
              </a:rPr>
              <a:t>تدعم</a:t>
            </a:r>
            <a:r>
              <a:rPr lang="ar-SA" sz="2000" dirty="0">
                <a:latin typeface="Alexandria" charset="0"/>
                <a:cs typeface="Alexandria" charset="0"/>
              </a:rPr>
              <a:t> هذه الأجهزة </a:t>
            </a:r>
            <a:r>
              <a:rPr lang="ar-SA" sz="2000" dirty="0">
                <a:solidFill>
                  <a:srgbClr val="C00000"/>
                </a:solidFill>
                <a:latin typeface="Alexandria" charset="0"/>
                <a:cs typeface="Alexandria" charset="0"/>
              </a:rPr>
              <a:t>التطوير</a:t>
            </a:r>
            <a:r>
              <a:rPr lang="ar-SA" sz="2000" dirty="0">
                <a:latin typeface="Alexandria" charset="0"/>
                <a:cs typeface="Alexandria" charset="0"/>
              </a:rPr>
              <a:t> </a:t>
            </a:r>
            <a:r>
              <a:rPr lang="ar-SA" sz="2000" dirty="0">
                <a:solidFill>
                  <a:srgbClr val="C00000"/>
                </a:solidFill>
                <a:latin typeface="Alexandria" charset="0"/>
                <a:cs typeface="Alexandria" charset="0"/>
              </a:rPr>
              <a:t>والبرمجة</a:t>
            </a:r>
            <a:r>
              <a:rPr lang="ar-SA" sz="2000" dirty="0">
                <a:latin typeface="Alexandria" charset="0"/>
                <a:cs typeface="Alexandria" charset="0"/>
              </a:rPr>
              <a:t>، مما يسمح بإضافة تطبيقات متخصصة لتحرير المحتوى، وتسهيل الاتصال بخدمات </a:t>
            </a:r>
            <a:r>
              <a:rPr lang="ar-SA" sz="2000" dirty="0" smtClean="0">
                <a:latin typeface="Alexandria" charset="0"/>
                <a:cs typeface="Alexandria" charset="0"/>
              </a:rPr>
              <a:t>الإنترنت، واستخدام الذكاء الاصطناعي.</a:t>
            </a:r>
            <a:endParaRPr lang="ar-SA" sz="2000" dirty="0">
              <a:latin typeface="Alexandria" charset="0"/>
              <a:cs typeface="Alexandria" charset="0"/>
            </a:endParaRP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وأحدثت هذه الإمكانيات توسعة لنطاق الخدمات الصحفية، حيث تشمل تعدد الوسائط، التفاعل، المشاركة، التحكم، التنبؤ، السرعة، الدقة، والتعامل مع الظروف المختلفة.</a:t>
            </a:r>
          </a:p>
        </p:txBody>
      </p:sp>
      <p:grpSp>
        <p:nvGrpSpPr>
          <p:cNvPr id="2" name="Group 1">
            <a:extLst>
              <a:ext uri="{FF2B5EF4-FFF2-40B4-BE49-F238E27FC236}">
                <a16:creationId xmlns:a16="http://schemas.microsoft.com/office/drawing/2014/main" id="{FC779F64-2ABE-FA8D-AC53-DDE3102AFA3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0D22ED-B62F-FCC9-16B0-1CDD046D772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10809E7-6779-8D52-233F-E01A0B524B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4D04A12-F4F4-CBDE-9CAB-D6FEB061704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1540171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7614A-CD86-2096-EC86-3A54B0C2EBBD}"/>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0731202B-189B-105A-7928-49ED068C974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4E8FCA4-A3CB-A906-A4A5-2D1269C1FC4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7FDBB24-CAB7-CF82-72CC-34FD380EE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3BF411F6-3932-BD10-DA84-82F2980BB02C}"/>
              </a:ext>
            </a:extLst>
          </p:cNvPr>
          <p:cNvSpPr txBox="1"/>
          <p:nvPr/>
        </p:nvSpPr>
        <p:spPr>
          <a:xfrm>
            <a:off x="3752193" y="163600"/>
            <a:ext cx="8353972"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إرشادات لاستخدام الهواتف الذكية في إنتاج المحتوى الصحفي</a:t>
            </a:r>
          </a:p>
        </p:txBody>
      </p:sp>
      <p:sp>
        <p:nvSpPr>
          <p:cNvPr id="5" name="TextBox 4">
            <a:extLst>
              <a:ext uri="{FF2B5EF4-FFF2-40B4-BE49-F238E27FC236}">
                <a16:creationId xmlns:a16="http://schemas.microsoft.com/office/drawing/2014/main" id="{0E187BA7-5016-3977-27E8-DD0AA7488508}"/>
              </a:ext>
            </a:extLst>
          </p:cNvPr>
          <p:cNvSpPr txBox="1"/>
          <p:nvPr/>
        </p:nvSpPr>
        <p:spPr>
          <a:xfrm>
            <a:off x="1112993" y="1650369"/>
            <a:ext cx="9966014"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charset="0"/>
                <a:cs typeface="Alexandria" charset="0"/>
              </a:rPr>
              <a:t>إرشادات لاستخدام الهواتف الذكية</a:t>
            </a:r>
          </a:p>
          <a:p>
            <a:pPr algn="ctr" rtl="1">
              <a:lnSpc>
                <a:spcPct val="150000"/>
              </a:lnSpc>
            </a:pPr>
            <a:r>
              <a:rPr lang="ar-SA" sz="3600" b="1" dirty="0">
                <a:solidFill>
                  <a:srgbClr val="203E5F"/>
                </a:solidFill>
                <a:latin typeface="Alexandria" charset="0"/>
                <a:cs typeface="Alexandria" charset="0"/>
              </a:rPr>
              <a:t> في إنتاج المحتوى الصحفي</a:t>
            </a:r>
          </a:p>
        </p:txBody>
      </p:sp>
      <p:sp>
        <p:nvSpPr>
          <p:cNvPr id="9" name="TextBox 8">
            <a:extLst>
              <a:ext uri="{FF2B5EF4-FFF2-40B4-BE49-F238E27FC236}">
                <a16:creationId xmlns:a16="http://schemas.microsoft.com/office/drawing/2014/main" id="{46325D86-8C39-8638-1B3B-8346A36EA04D}"/>
              </a:ext>
            </a:extLst>
          </p:cNvPr>
          <p:cNvSpPr txBox="1"/>
          <p:nvPr/>
        </p:nvSpPr>
        <p:spPr>
          <a:xfrm>
            <a:off x="919993" y="3880610"/>
            <a:ext cx="10352014" cy="188692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هذه </a:t>
            </a:r>
            <a:r>
              <a:rPr lang="ar-SA" sz="2000" dirty="0">
                <a:solidFill>
                  <a:srgbClr val="C00000"/>
                </a:solidFill>
                <a:latin typeface="Alexandria" charset="0"/>
                <a:cs typeface="Alexandria" charset="0"/>
              </a:rPr>
              <a:t>الإرشادات</a:t>
            </a:r>
            <a:r>
              <a:rPr lang="ar-SA" sz="2000" dirty="0">
                <a:latin typeface="Alexandria" charset="0"/>
                <a:cs typeface="Alexandria" charset="0"/>
              </a:rPr>
              <a:t> تساعد الصحفيين على </a:t>
            </a:r>
            <a:r>
              <a:rPr lang="ar-SA" sz="2000" dirty="0">
                <a:solidFill>
                  <a:srgbClr val="C00000"/>
                </a:solidFill>
                <a:latin typeface="Alexandria" charset="0"/>
                <a:cs typeface="Alexandria" charset="0"/>
              </a:rPr>
              <a:t>الاستفادة القصوى</a:t>
            </a:r>
            <a:r>
              <a:rPr lang="ar-SA" sz="2000" dirty="0">
                <a:latin typeface="Alexandria" charset="0"/>
                <a:cs typeface="Alexandria" charset="0"/>
              </a:rPr>
              <a:t> من إمكانيات الهواتف الذكية في إنتاج محتوى صحفي عالي الجودة، وتساعدهم أيضاً على تنظيم عملهم بشكل أكثر فعالية عند استخدام الهواتف الذكية </a:t>
            </a:r>
            <a:r>
              <a:rPr lang="ar-SA" sz="2000" dirty="0">
                <a:solidFill>
                  <a:srgbClr val="C00000"/>
                </a:solidFill>
                <a:latin typeface="Alexandria" charset="0"/>
                <a:cs typeface="Alexandria" charset="0"/>
              </a:rPr>
              <a:t>في إنتاج المحتوى الصحفي</a:t>
            </a:r>
            <a:r>
              <a:rPr lang="ar-SA" sz="2000" dirty="0">
                <a:latin typeface="Alexandria" charset="0"/>
                <a:cs typeface="Alexandria" charset="0"/>
              </a:rPr>
              <a:t>، مع مراعاة حدود الإمكانيات التقنية لهذه الأجهزة.</a:t>
            </a:r>
          </a:p>
        </p:txBody>
      </p:sp>
    </p:spTree>
    <p:extLst>
      <p:ext uri="{BB962C8B-B14F-4D97-AF65-F5344CB8AC3E}">
        <p14:creationId xmlns:p14="http://schemas.microsoft.com/office/powerpoint/2010/main" val="410691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A5804-B2AD-4424-CA2D-035766A7B95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4034915-44C7-1170-2616-59CE3084AC4C}"/>
              </a:ext>
            </a:extLst>
          </p:cNvPr>
          <p:cNvSpPr txBox="1"/>
          <p:nvPr/>
        </p:nvSpPr>
        <p:spPr>
          <a:xfrm>
            <a:off x="4035972" y="1503642"/>
            <a:ext cx="7301642" cy="4708981"/>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 ضبط إعدادات الاتصالات والوسائط: </a:t>
            </a:r>
          </a:p>
          <a:p>
            <a:pPr algn="just" rtl="1">
              <a:lnSpc>
                <a:spcPct val="150000"/>
              </a:lnSpc>
            </a:pPr>
            <a:r>
              <a:rPr lang="ar-SA" sz="2000" dirty="0">
                <a:latin typeface="Alexandria" charset="0"/>
                <a:cs typeface="Alexandria" charset="0"/>
              </a:rPr>
              <a:t>يجب ضبط إعدادات </a:t>
            </a:r>
            <a:r>
              <a:rPr lang="ar-SA" sz="2000" dirty="0" smtClean="0">
                <a:latin typeface="Alexandria" charset="0"/>
                <a:cs typeface="Alexandria" charset="0"/>
              </a:rPr>
              <a:t>الاتصال في الهاتف </a:t>
            </a:r>
            <a:r>
              <a:rPr lang="ar-SA" sz="2000" dirty="0">
                <a:latin typeface="Alexandria" charset="0"/>
                <a:cs typeface="Alexandria" charset="0"/>
              </a:rPr>
              <a:t>على وضع "الطيران" لتجنب التشويش أثناء التصوير، حيث يتم منع المكالمات وايقاف الاشعارات بشكل مؤقت لحين الانتهاء من التصوير أو التسجيل.</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2. التصوير بالعرض بدلاً من الطول:</a:t>
            </a:r>
          </a:p>
          <a:p>
            <a:pPr algn="just" rtl="1">
              <a:lnSpc>
                <a:spcPct val="150000"/>
              </a:lnSpc>
            </a:pPr>
            <a:r>
              <a:rPr lang="ar-SA" sz="2000" dirty="0">
                <a:latin typeface="Alexandria" charset="0"/>
                <a:cs typeface="Alexandria" charset="0"/>
              </a:rPr>
              <a:t> على الرغم من انتشار التطبيقات التي تدعم التصوير العمودي</a:t>
            </a:r>
            <a:r>
              <a:rPr lang="en-US" sz="2000" dirty="0">
                <a:latin typeface="Alexandria" charset="0"/>
                <a:cs typeface="Alexandria" charset="0"/>
              </a:rPr>
              <a:t> Portrait</a:t>
            </a:r>
            <a:r>
              <a:rPr lang="ar-SA" sz="2000" dirty="0">
                <a:latin typeface="Alexandria" charset="0"/>
                <a:cs typeface="Alexandria" charset="0"/>
              </a:rPr>
              <a:t>، إلا أن التصوير بالعرض </a:t>
            </a:r>
            <a:r>
              <a:rPr lang="en-US" sz="2000" dirty="0">
                <a:latin typeface="Alexandria" charset="0"/>
                <a:cs typeface="Alexandria" charset="0"/>
              </a:rPr>
              <a:t>Landscape</a:t>
            </a:r>
            <a:r>
              <a:rPr lang="ar-SA" sz="2000" dirty="0">
                <a:latin typeface="Alexandria" charset="0"/>
                <a:cs typeface="Alexandria" charset="0"/>
              </a:rPr>
              <a:t> يبقى الخيار الأفضل لتجنب ظهور الأشرطة السوداء على جانبي الصورة عند عرضها على</a:t>
            </a:r>
            <a:r>
              <a:rPr lang="en-US" sz="2000" dirty="0">
                <a:latin typeface="Alexandria" charset="0"/>
                <a:cs typeface="Alexandria" charset="0"/>
              </a:rPr>
              <a:t> </a:t>
            </a:r>
            <a:r>
              <a:rPr lang="ar-SA" sz="2000" dirty="0">
                <a:latin typeface="Alexandria" charset="0"/>
                <a:cs typeface="Alexandria" charset="0"/>
              </a:rPr>
              <a:t> مختلف أنواع شاشات العرض.</a:t>
            </a:r>
          </a:p>
        </p:txBody>
      </p:sp>
      <p:grpSp>
        <p:nvGrpSpPr>
          <p:cNvPr id="2" name="Group 1">
            <a:extLst>
              <a:ext uri="{FF2B5EF4-FFF2-40B4-BE49-F238E27FC236}">
                <a16:creationId xmlns:a16="http://schemas.microsoft.com/office/drawing/2014/main" id="{639F5782-1BF0-0817-C4F1-542BAD8DDEE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D710A6E-9687-4B06-F481-BD810523F14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F77B75-9132-7227-9632-F9AB73920F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FAE334D-6EDB-8410-B5D9-34103A4739F0}"/>
              </a:ext>
            </a:extLst>
          </p:cNvPr>
          <p:cNvSpPr txBox="1"/>
          <p:nvPr/>
        </p:nvSpPr>
        <p:spPr>
          <a:xfrm>
            <a:off x="3752193" y="163600"/>
            <a:ext cx="8353972"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إرشادات لاستخدام الهواتف الذكية في إنتاج المحتوى الصحفي</a:t>
            </a:r>
          </a:p>
        </p:txBody>
      </p:sp>
      <p:pic>
        <p:nvPicPr>
          <p:cNvPr id="3074" name="Picture 2" descr="ماذا يحدث لهاتفك عند تفعيل وضع الطيران؟.. مزايا يجهلها الكثيرون ...">
            <a:extLst>
              <a:ext uri="{FF2B5EF4-FFF2-40B4-BE49-F238E27FC236}">
                <a16:creationId xmlns:a16="http://schemas.microsoft.com/office/drawing/2014/main" id="{D14F2411-BB48-DB3F-CE75-C1813C5365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138" y="1661302"/>
            <a:ext cx="2911247" cy="16364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كيان سوفت">
            <a:extLst>
              <a:ext uri="{FF2B5EF4-FFF2-40B4-BE49-F238E27FC236}">
                <a16:creationId xmlns:a16="http://schemas.microsoft.com/office/drawing/2014/main" id="{79CE9587-6C7D-6487-A9AE-A41BD6CF40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185" y="4173406"/>
            <a:ext cx="2613152" cy="1758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39228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fade">
                                      <p:cBhvr>
                                        <p:cTn id="17" dur="500"/>
                                        <p:tgtEl>
                                          <p:spTgt spid="307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076"/>
                                        </p:tgtEl>
                                        <p:attrNameLst>
                                          <p:attrName>style.visibility</p:attrName>
                                        </p:attrNameLst>
                                      </p:cBhvr>
                                      <p:to>
                                        <p:strVal val="visible"/>
                                      </p:to>
                                    </p:set>
                                    <p:animEffect transition="in" filter="fade">
                                      <p:cBhvr>
                                        <p:cTn id="3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7C61C-7A9F-8F24-DD69-D9BBB046B14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B60D0FF-21F3-FE00-CB64-4707D45D11D1}"/>
              </a:ext>
            </a:extLst>
          </p:cNvPr>
          <p:cNvSpPr txBox="1"/>
          <p:nvPr/>
        </p:nvSpPr>
        <p:spPr>
          <a:xfrm>
            <a:off x="3879033" y="920319"/>
            <a:ext cx="7458580" cy="6041910"/>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3. تنظيف عدسة الكاميرا:</a:t>
            </a:r>
          </a:p>
          <a:p>
            <a:pPr algn="just" rtl="1">
              <a:lnSpc>
                <a:spcPct val="150000"/>
              </a:lnSpc>
            </a:pPr>
            <a:r>
              <a:rPr lang="ar-SA" sz="2000" dirty="0">
                <a:latin typeface="Alexandria" charset="0"/>
                <a:cs typeface="Alexandria" charset="0"/>
              </a:rPr>
              <a:t> يجب تنظيف عدسة الكاميرا قبل الاستخدام لضمان جودة الصورة ولضمان عدم الحاجة لإعادة التصوير مرة أخرى، خاصة في النقل المباشر للأحداث.</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4. مراعاة جودة ودقة الصورة: </a:t>
            </a:r>
          </a:p>
          <a:p>
            <a:pPr algn="just" rtl="1">
              <a:lnSpc>
                <a:spcPct val="150000"/>
              </a:lnSpc>
            </a:pPr>
            <a:r>
              <a:rPr lang="ar-SA" sz="2000" dirty="0">
                <a:latin typeface="Alexandria" charset="0"/>
                <a:cs typeface="Alexandria" charset="0"/>
              </a:rPr>
              <a:t>يجب أن تكون دقة الصورة عالية، مع تركيز عالى، حيث أن جودة الصورة ووضحوها تساهم بشكل مباشر في وضوح الرسالة الإعلامية </a:t>
            </a:r>
            <a:r>
              <a:rPr lang="ar-SA" sz="2000" dirty="0" smtClean="0">
                <a:latin typeface="Alexandria" charset="0"/>
                <a:cs typeface="Alexandria" charset="0"/>
              </a:rPr>
              <a:t>المقدمة </a:t>
            </a:r>
            <a:r>
              <a:rPr lang="ar-SA" sz="2000" dirty="0">
                <a:latin typeface="Alexandria" charset="0"/>
                <a:cs typeface="Alexandria" charset="0"/>
              </a:rPr>
              <a:t>عبر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5. استخدام ميكروفون خارجي: </a:t>
            </a:r>
          </a:p>
          <a:p>
            <a:pPr algn="just" rtl="1">
              <a:lnSpc>
                <a:spcPct val="150000"/>
              </a:lnSpc>
            </a:pPr>
            <a:r>
              <a:rPr lang="ar-SA" sz="2000" dirty="0">
                <a:latin typeface="Alexandria" charset="0"/>
                <a:cs typeface="Alexandria" charset="0"/>
              </a:rPr>
              <a:t>في حالة عدم وجود ميكروفون خارجي، يمكن استخدام ميكروفون الهاتف، مع مراعاة وضع الهاتف بشكل مناسب لتجنب التشويش.</a:t>
            </a:r>
          </a:p>
          <a:p>
            <a:pPr algn="just" rtl="1">
              <a:lnSpc>
                <a:spcPct val="150000"/>
              </a:lnSpc>
            </a:pP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6E48C78C-D5C0-40E9-2172-F5BF5372671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F84110D-36CD-9EF7-C798-4C9EED03D5B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E85B4D7-4C2E-94E9-769D-D863BA5E7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3078" name="Picture 6" descr="كيفية تنظيف عدسة كاميرا الهاتف والحفاط عليها">
            <a:extLst>
              <a:ext uri="{FF2B5EF4-FFF2-40B4-BE49-F238E27FC236}">
                <a16:creationId xmlns:a16="http://schemas.microsoft.com/office/drawing/2014/main" id="{E86DF498-DED1-8DF8-0734-353325F913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439" y="1361761"/>
            <a:ext cx="3081547" cy="17319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2B3A3CDF-B270-6D13-0EC9-AD52C3130752}"/>
              </a:ext>
            </a:extLst>
          </p:cNvPr>
          <p:cNvSpPr txBox="1"/>
          <p:nvPr/>
        </p:nvSpPr>
        <p:spPr>
          <a:xfrm>
            <a:off x="3752193" y="163600"/>
            <a:ext cx="8353972"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إرشادات لاستخدام الهواتف الذكية في إنتاج المحتوى الصحفي</a:t>
            </a:r>
          </a:p>
        </p:txBody>
      </p:sp>
      <p:pic>
        <p:nvPicPr>
          <p:cNvPr id="4098" name="Picture 2" descr="ميكروفون لافالير بمنفذ USB C احترافي بمشبك على طية صدر السترة ...">
            <a:extLst>
              <a:ext uri="{FF2B5EF4-FFF2-40B4-BE49-F238E27FC236}">
                <a16:creationId xmlns:a16="http://schemas.microsoft.com/office/drawing/2014/main" id="{38F9B7C4-6EF7-1936-F59E-70E11B916F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704654" y="3477725"/>
            <a:ext cx="2634076" cy="3292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92251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fade">
                                      <p:cBhvr>
                                        <p:cTn id="17" dur="500"/>
                                        <p:tgtEl>
                                          <p:spTgt spid="307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098"/>
                                        </p:tgtEl>
                                        <p:attrNameLst>
                                          <p:attrName>style.visibility</p:attrName>
                                        </p:attrNameLst>
                                      </p:cBhvr>
                                      <p:to>
                                        <p:strVal val="visible"/>
                                      </p:to>
                                    </p:set>
                                    <p:animEffect transition="in" filter="fade">
                                      <p:cBhvr>
                                        <p:cTn id="4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C2B96-3043-665B-47C0-37E0198DAB4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27C0495-E141-FE0F-BC7E-498BB88D929F}"/>
              </a:ext>
            </a:extLst>
          </p:cNvPr>
          <p:cNvSpPr txBox="1"/>
          <p:nvPr/>
        </p:nvSpPr>
        <p:spPr>
          <a:xfrm>
            <a:off x="488731" y="857252"/>
            <a:ext cx="11240813" cy="5557162"/>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6. تقسيم العمل إلى أجزاء طولية وعرضية: </a:t>
            </a:r>
          </a:p>
          <a:p>
            <a:pPr algn="just" rtl="1">
              <a:lnSpc>
                <a:spcPct val="150000"/>
              </a:lnSpc>
            </a:pPr>
            <a:r>
              <a:rPr lang="ar-SA" sz="2000" dirty="0">
                <a:latin typeface="Alexandria" charset="0"/>
                <a:cs typeface="Alexandria" charset="0"/>
              </a:rPr>
              <a:t>يتم تقسيم المهام إلى أجزاء يمكن إدارتها بشكل منفصل، مع التركيز على النقاط الرئيسية والتقاطعات التي تعزز جودة المحتوى، وهذا النهج يساعد في إدارة العمل بشكل أكثر فعالية، سواء كان العمل يتم في الداخل أو في الميدان.</a:t>
            </a:r>
          </a:p>
          <a:p>
            <a:pPr algn="just" rtl="1">
              <a:lnSpc>
                <a:spcPct val="150000"/>
              </a:lnSpc>
            </a:pPr>
            <a:endParaRPr lang="ar-SA" sz="900" dirty="0">
              <a:latin typeface="Alexandria" charset="0"/>
              <a:cs typeface="Alexandria" charset="0"/>
            </a:endParaRPr>
          </a:p>
          <a:p>
            <a:pPr algn="just" rtl="1">
              <a:lnSpc>
                <a:spcPct val="150000"/>
              </a:lnSpc>
            </a:pPr>
            <a:r>
              <a:rPr lang="ar-SA" sz="2000" u="sng" dirty="0">
                <a:solidFill>
                  <a:srgbClr val="203E5F"/>
                </a:solidFill>
                <a:latin typeface="Alexandria" charset="0"/>
                <a:cs typeface="Alexandria" charset="0"/>
              </a:rPr>
              <a:t>الأجزاء الطولية</a:t>
            </a:r>
            <a:r>
              <a:rPr lang="ar-SA" sz="2000" dirty="0">
                <a:latin typeface="Alexandria" charset="0"/>
                <a:cs typeface="Alexandria" charset="0"/>
              </a:rPr>
              <a:t> تشمل المهام الأساسية </a:t>
            </a:r>
            <a:r>
              <a:rPr lang="ar-SA" sz="2000" u="sng" dirty="0">
                <a:solidFill>
                  <a:srgbClr val="203E5F"/>
                </a:solidFill>
                <a:latin typeface="Alexandria" charset="0"/>
                <a:cs typeface="Alexandria" charset="0"/>
              </a:rPr>
              <a:t>المتسلسلة</a:t>
            </a:r>
            <a:r>
              <a:rPr lang="ar-SA" sz="2000" dirty="0">
                <a:latin typeface="Alexandria" charset="0"/>
                <a:cs typeface="Alexandria" charset="0"/>
              </a:rPr>
              <a:t> مثل التخطيط، جمع المحتوى، الكتابة، التحرير، والنشر. بينما </a:t>
            </a:r>
            <a:r>
              <a:rPr lang="ar-SA" sz="2000" u="sng" dirty="0">
                <a:solidFill>
                  <a:srgbClr val="203E5F"/>
                </a:solidFill>
                <a:latin typeface="Alexandria" charset="0"/>
                <a:cs typeface="Alexandria" charset="0"/>
              </a:rPr>
              <a:t>الأجزاء العرضية</a:t>
            </a:r>
            <a:r>
              <a:rPr lang="ar-SA" sz="2000" dirty="0">
                <a:latin typeface="Alexandria" charset="0"/>
                <a:cs typeface="Alexandria" charset="0"/>
              </a:rPr>
              <a:t> تتعلق بالمهام </a:t>
            </a:r>
            <a:r>
              <a:rPr lang="ar-SA" sz="2000" u="sng" dirty="0">
                <a:solidFill>
                  <a:srgbClr val="203E5F"/>
                </a:solidFill>
                <a:latin typeface="Alexandria" charset="0"/>
                <a:cs typeface="Alexandria" charset="0"/>
              </a:rPr>
              <a:t>المتوازية</a:t>
            </a:r>
            <a:r>
              <a:rPr lang="ar-SA" sz="2000" dirty="0">
                <a:latin typeface="Alexandria" charset="0"/>
                <a:cs typeface="Alexandria" charset="0"/>
              </a:rPr>
              <a:t> مثل التواصل مع الفريق، المتابعة الحية، والتحليل.</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7. كتابة الأخبار وإنتاج المحتوى باستخدام الهواتف الذكية:</a:t>
            </a:r>
          </a:p>
          <a:p>
            <a:pPr algn="just" rtl="1">
              <a:lnSpc>
                <a:spcPct val="150000"/>
              </a:lnSpc>
            </a:pPr>
            <a:r>
              <a:rPr lang="ar-SA" sz="2000" dirty="0">
                <a:latin typeface="Alexandria" charset="0"/>
                <a:cs typeface="Alexandria" charset="0"/>
              </a:rPr>
              <a:t>يتطلب إنتاج المحتوى الصحفي مهارات خاصة، خاصة عند استخدام الهواتف الذكية، ومن المهم أن ندرك حدود إمكانيات هذه الأجهزة، وأن نعمل ضمن هذه الحدود لتحقيق أقصى استفادة، كما يجب اتباع مبدأ "الجودة فوق الكمية" لضمان الاستفادة القصوى من الإمكانيات المتاحة.</a:t>
            </a:r>
          </a:p>
        </p:txBody>
      </p:sp>
      <p:grpSp>
        <p:nvGrpSpPr>
          <p:cNvPr id="2" name="Group 1">
            <a:extLst>
              <a:ext uri="{FF2B5EF4-FFF2-40B4-BE49-F238E27FC236}">
                <a16:creationId xmlns:a16="http://schemas.microsoft.com/office/drawing/2014/main" id="{D3CDFC8B-9B05-8C95-D118-9FF8C95A52A9}"/>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424B48E-E0A4-3263-8E3F-488A8B91957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DA0733D-142F-27E8-BB01-6DB9AD5236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1200D457-56B8-91CE-AC42-F63E063ED485}"/>
              </a:ext>
            </a:extLst>
          </p:cNvPr>
          <p:cNvSpPr txBox="1"/>
          <p:nvPr/>
        </p:nvSpPr>
        <p:spPr>
          <a:xfrm>
            <a:off x="3752193" y="163600"/>
            <a:ext cx="8353972"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إرشادات لاستخدام الهواتف الذكية في إنتاج المحتوى الصحفي</a:t>
            </a:r>
          </a:p>
        </p:txBody>
      </p:sp>
    </p:spTree>
    <p:extLst>
      <p:ext uri="{BB962C8B-B14F-4D97-AF65-F5344CB8AC3E}">
        <p14:creationId xmlns:p14="http://schemas.microsoft.com/office/powerpoint/2010/main" val="3552534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D8FE6-8CF2-75A1-B82A-A171888FF3B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3D59B16B-25A3-62AA-F052-0CBA02AEF233}"/>
              </a:ext>
            </a:extLst>
          </p:cNvPr>
          <p:cNvSpPr txBox="1"/>
          <p:nvPr/>
        </p:nvSpPr>
        <p:spPr>
          <a:xfrm>
            <a:off x="985600" y="1929319"/>
            <a:ext cx="10352014" cy="3202672"/>
          </a:xfrm>
          <a:prstGeom prst="rect">
            <a:avLst/>
          </a:prstGeom>
          <a:noFill/>
        </p:spPr>
        <p:txBody>
          <a:bodyPr wrap="square" rtlCol="0">
            <a:spAutoFit/>
          </a:bodyPr>
          <a:lstStyle/>
          <a:p>
            <a:pPr algn="ctr" rtl="1">
              <a:lnSpc>
                <a:spcPct val="200000"/>
              </a:lnSpc>
            </a:pPr>
            <a:r>
              <a:rPr lang="ar-SA" sz="2000" b="1" dirty="0">
                <a:latin typeface="Alexandria" charset="0"/>
                <a:cs typeface="Alexandria" charset="0"/>
              </a:rPr>
              <a:t>في هذا الجزء من المحاضرة نتناول</a:t>
            </a:r>
          </a:p>
          <a:p>
            <a:pPr algn="ctr" rtl="1">
              <a:lnSpc>
                <a:spcPct val="200000"/>
              </a:lnSpc>
            </a:pPr>
            <a:r>
              <a:rPr lang="ar-SA" sz="4400" b="1" dirty="0">
                <a:latin typeface="Alexandria" charset="0"/>
                <a:cs typeface="Alexandria" charset="0"/>
              </a:rPr>
              <a:t> </a:t>
            </a:r>
            <a:r>
              <a:rPr lang="ar-SA" sz="4400" b="1" dirty="0">
                <a:solidFill>
                  <a:srgbClr val="C00000"/>
                </a:solidFill>
                <a:latin typeface="Alexandria" charset="0"/>
                <a:cs typeface="Alexandria" charset="0"/>
              </a:rPr>
              <a:t>نصائح تقنية وإرشادات</a:t>
            </a:r>
            <a:r>
              <a:rPr lang="ar-SA" sz="4400" b="1" dirty="0">
                <a:latin typeface="Alexandria" charset="0"/>
                <a:cs typeface="Alexandria" charset="0"/>
              </a:rPr>
              <a:t> </a:t>
            </a:r>
          </a:p>
          <a:p>
            <a:pPr algn="ctr" rtl="1">
              <a:lnSpc>
                <a:spcPct val="200000"/>
              </a:lnSpc>
            </a:pPr>
            <a:r>
              <a:rPr lang="ar-SA" sz="2000" b="1" dirty="0">
                <a:latin typeface="Alexandria" charset="0"/>
                <a:cs typeface="Alexandria" charset="0"/>
              </a:rPr>
              <a:t>حول كيفية تحقيق أفضل النتائج عند إعداد وتحرير المحتوى</a:t>
            </a:r>
          </a:p>
          <a:p>
            <a:pPr algn="ctr" rtl="1">
              <a:lnSpc>
                <a:spcPct val="200000"/>
              </a:lnSpc>
            </a:pPr>
            <a:r>
              <a:rPr lang="ar-SA" sz="2000" b="1" dirty="0">
                <a:latin typeface="Alexandria" charset="0"/>
                <a:cs typeface="Alexandria" charset="0"/>
              </a:rPr>
              <a:t> باستخدام الهواتف المحمولة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AE0644B7-14D7-EB92-5DB4-8DE67FDA3A6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03C9D85-F082-6037-45A8-75106CEF6B0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15B2162-5850-6419-8B5F-EC533C6F6C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A60624F-802E-25B2-D278-EEEFA7709F7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محتوى صحافة الهاتف المحمول</a:t>
            </a:r>
          </a:p>
        </p:txBody>
      </p:sp>
    </p:spTree>
    <p:extLst>
      <p:ext uri="{BB962C8B-B14F-4D97-AF65-F5344CB8AC3E}">
        <p14:creationId xmlns:p14="http://schemas.microsoft.com/office/powerpoint/2010/main" val="1527575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6540A-2553-58DB-3F74-12451FE9FA0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90E2235-EEAC-A213-2EBC-77A8EC31EB27}"/>
              </a:ext>
            </a:extLst>
          </p:cNvPr>
          <p:cNvSpPr txBox="1"/>
          <p:nvPr/>
        </p:nvSpPr>
        <p:spPr>
          <a:xfrm>
            <a:off x="707923" y="1040797"/>
            <a:ext cx="10677832" cy="4980081"/>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الطرق الفعالة لتحرير الفيديوهات على الهواتف المحمولة</a:t>
            </a:r>
          </a:p>
          <a:p>
            <a:pPr algn="just" rtl="1">
              <a:lnSpc>
                <a:spcPct val="150000"/>
              </a:lnSpc>
            </a:pPr>
            <a:endParaRPr lang="ar-SA" sz="1000" b="1" dirty="0">
              <a:solidFill>
                <a:srgbClr val="C00000"/>
              </a:solidFill>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أولاً: التحرير على الهاتف أو الحاسوب</a:t>
            </a:r>
            <a:endParaRPr lang="ar-SA" sz="2000" b="1" dirty="0">
              <a:latin typeface="Alexandria" charset="0"/>
              <a:cs typeface="Alexandria" charset="0"/>
            </a:endParaRPr>
          </a:p>
          <a:p>
            <a:pPr algn="just" rtl="1">
              <a:lnSpc>
                <a:spcPct val="150000"/>
              </a:lnSpc>
            </a:pPr>
            <a:r>
              <a:rPr lang="ar-SA" sz="2000" dirty="0">
                <a:latin typeface="Alexandria" charset="0"/>
                <a:cs typeface="Alexandria" charset="0"/>
              </a:rPr>
              <a:t>يمكن تحرير الفيديو مباشرة على الهاتف باستخدام تطبيقات متخصصة لمعالجة الإضاءة والألوان والتركيب، أو نقل الملفات إلى الحاسوب للحصول على إمكانيات تحرير متقدمة.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يعتمد قرار اختيار الجهاز على الاحتياجات والتطبيقات المستخدمة، مع إمكانية تحرير الملفات المخزنة على بطاقة</a:t>
            </a:r>
            <a:r>
              <a:rPr lang="en-US" sz="2000" dirty="0">
                <a:latin typeface="Alexandria" charset="0"/>
                <a:cs typeface="Alexandria" charset="0"/>
              </a:rPr>
              <a:t> </a:t>
            </a:r>
            <a:r>
              <a:rPr lang="ar-SA" sz="2000" dirty="0">
                <a:latin typeface="Alexandria" charset="0"/>
                <a:cs typeface="Alexandria" charset="0"/>
              </a:rPr>
              <a:t> (</a:t>
            </a:r>
            <a:r>
              <a:rPr lang="en-US" sz="2000" dirty="0">
                <a:latin typeface="Alexandria" charset="0"/>
                <a:cs typeface="Alexandria" charset="0"/>
              </a:rPr>
              <a:t>SD</a:t>
            </a:r>
            <a:r>
              <a:rPr lang="ar-SA" sz="2000" dirty="0">
                <a:latin typeface="Alexandria" charset="0"/>
                <a:cs typeface="Alexandria" charset="0"/>
              </a:rPr>
              <a:t>) </a:t>
            </a:r>
            <a:r>
              <a:rPr lang="en-US" sz="2000" dirty="0">
                <a:latin typeface="Alexandria" charset="0"/>
                <a:cs typeface="Alexandria" charset="0"/>
              </a:rPr>
              <a:t>Secure Digital</a:t>
            </a:r>
            <a:r>
              <a:rPr lang="ar-SA" sz="2000" dirty="0">
                <a:latin typeface="Alexandria" charset="0"/>
                <a:cs typeface="Alexandria" charset="0"/>
              </a:rPr>
              <a:t> أو ذاكرة الهاتف.</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ثانياً: التحرير عبر الإنترنت</a:t>
            </a:r>
            <a:endParaRPr lang="ar-SA" sz="2000" b="1" dirty="0">
              <a:latin typeface="Alexandria" charset="0"/>
              <a:cs typeface="Alexandria" charset="0"/>
            </a:endParaRPr>
          </a:p>
          <a:p>
            <a:pPr algn="just" rtl="1">
              <a:lnSpc>
                <a:spcPct val="150000"/>
              </a:lnSpc>
            </a:pPr>
            <a:r>
              <a:rPr lang="ar-SA" sz="2000" dirty="0">
                <a:latin typeface="Alexandria" charset="0"/>
                <a:cs typeface="Alexandria" charset="0"/>
              </a:rPr>
              <a:t>يتيح التحرير السحابي معالجة الفيديوهات مباشرة عبر الأنظمة السحابية، مما يسهل الوصول إلى المشروع من أي جهاز ويقلل الضغط على ذاكرة الهاتف، بشرط توفر اتصال إنترنت مستقر وسريع.</a:t>
            </a:r>
          </a:p>
        </p:txBody>
      </p:sp>
      <p:grpSp>
        <p:nvGrpSpPr>
          <p:cNvPr id="2" name="Group 1">
            <a:extLst>
              <a:ext uri="{FF2B5EF4-FFF2-40B4-BE49-F238E27FC236}">
                <a16:creationId xmlns:a16="http://schemas.microsoft.com/office/drawing/2014/main" id="{AC0EBCB6-9FE7-BFE6-5636-745AD79E1D8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6A6E537-6DC3-50FB-4838-6FFCED66F9F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A432932-1A71-D81A-88A0-77784296B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8E5E811-A25F-509D-2FC9-C0273D5F69C8}"/>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طرق فعالة لتحرير الفيديوهات على الهواتف المحمولة</a:t>
            </a:r>
          </a:p>
        </p:txBody>
      </p:sp>
    </p:spTree>
    <p:extLst>
      <p:ext uri="{BB962C8B-B14F-4D97-AF65-F5344CB8AC3E}">
        <p14:creationId xmlns:p14="http://schemas.microsoft.com/office/powerpoint/2010/main" val="1208371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8" end="8"/>
                                            </p:txEl>
                                          </p:spTgt>
                                        </p:tgtEl>
                                        <p:attrNameLst>
                                          <p:attrName>style.visibility</p:attrName>
                                        </p:attrNameLst>
                                      </p:cBhvr>
                                      <p:to>
                                        <p:strVal val="visible"/>
                                      </p:to>
                                    </p:set>
                                    <p:animEffect transition="in" filter="fade">
                                      <p:cBhvr>
                                        <p:cTn id="32"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84913-32BE-9EDF-A8FD-44BCBC409F0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6B88886-CE22-26C2-A972-A56159EDFA6E}"/>
              </a:ext>
            </a:extLst>
          </p:cNvPr>
          <p:cNvSpPr txBox="1"/>
          <p:nvPr/>
        </p:nvSpPr>
        <p:spPr>
          <a:xfrm>
            <a:off x="346841" y="852165"/>
            <a:ext cx="11338174" cy="548791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حتى مع وجود اتصال إنترنت جيد، يجب </a:t>
            </a:r>
            <a:r>
              <a:rPr lang="ar-SA" sz="2000" dirty="0">
                <a:solidFill>
                  <a:srgbClr val="C00000"/>
                </a:solidFill>
                <a:latin typeface="Alexandria" charset="0"/>
                <a:cs typeface="Alexandria" charset="0"/>
              </a:rPr>
              <a:t>الحفاظ على انخفاض حجم الفيديو</a:t>
            </a:r>
            <a:r>
              <a:rPr lang="ar-SA" sz="2000" dirty="0">
                <a:latin typeface="Alexandria" charset="0"/>
                <a:cs typeface="Alexandria" charset="0"/>
              </a:rPr>
              <a:t> لتجنب فترات الانتظار الطويلة أثناء التحميل، مع الأخذ في الإعتبار أن التخزين السحابي قد يتطلب رسومًا شهرية أو سنوية بحسب خطة اشتراك الصحفي.</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وإذا كنت تقوم بتحرير الفيديو مباشرة عبر الهاتف المحمول، فمن المهم استخدام أعلى إعدادات الدقة المتاحة، ويمكنك ضغط الفيديو عند الضرورة لتقليل حجمه، مع مراعاة أن هذا قد يؤثر على جودة الفيديو والصوت، كما يجب أيضًا </a:t>
            </a:r>
            <a:r>
              <a:rPr lang="ar-SA" sz="2000" dirty="0">
                <a:solidFill>
                  <a:srgbClr val="C00000"/>
                </a:solidFill>
                <a:latin typeface="Alexandria" charset="0"/>
                <a:cs typeface="Alexandria" charset="0"/>
              </a:rPr>
              <a:t>مراعاة سعة التخزين</a:t>
            </a:r>
            <a:r>
              <a:rPr lang="ar-SA" sz="2000" dirty="0">
                <a:latin typeface="Alexandria" charset="0"/>
                <a:cs typeface="Alexandria" charset="0"/>
              </a:rPr>
              <a:t> الداخلية للهاتف.</a:t>
            </a:r>
          </a:p>
          <a:p>
            <a:pPr algn="just" rtl="1">
              <a:lnSpc>
                <a:spcPct val="150000"/>
              </a:lnSpc>
            </a:pPr>
            <a:endParaRPr lang="ar-SA" sz="900" dirty="0">
              <a:latin typeface="Alexandria" charset="0"/>
              <a:cs typeface="Alexandria" charset="0"/>
            </a:endParaRPr>
          </a:p>
          <a:p>
            <a:pPr algn="just" rtl="1">
              <a:lnSpc>
                <a:spcPct val="150000"/>
              </a:lnSpc>
            </a:pPr>
            <a:r>
              <a:rPr lang="ar-SA" sz="2000" dirty="0">
                <a:latin typeface="Alexandria" charset="0"/>
                <a:cs typeface="Alexandria" charset="0"/>
              </a:rPr>
              <a:t>تتعدد أدوات تحرير الفيديو المتاحة عبر الهاتف والحاسوب والإنترنت، مما يسهل عملية إنتاج المحتوى الصحفي، فعلى الهاتف يمكن استخدام تطبيق </a:t>
            </a:r>
            <a:r>
              <a:rPr lang="en-US" sz="2000" u="sng" dirty="0" err="1">
                <a:latin typeface="Alexandria" charset="0"/>
                <a:cs typeface="Alexandria" charset="0"/>
              </a:rPr>
              <a:t>InShot</a:t>
            </a:r>
            <a:r>
              <a:rPr lang="ar-SA" sz="2000" dirty="0">
                <a:latin typeface="Alexandria" charset="0"/>
                <a:cs typeface="Alexandria" charset="0"/>
              </a:rPr>
              <a:t> لقص الفيديوهات، إضافة النصوص والمؤثرات، وضبط السرعة، بينما على على الحاسوب يوفر </a:t>
            </a:r>
            <a:r>
              <a:rPr lang="en-US" sz="2000" u="sng" dirty="0">
                <a:latin typeface="Alexandria" charset="0"/>
                <a:cs typeface="Alexandria" charset="0"/>
              </a:rPr>
              <a:t>Adobe Premiere Pro</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إمكانيات تحرير متقدمة تشمل تأثيرات بصرية وصوتية عالية الجودة، أما عبر الإنترنت، فـ </a:t>
            </a:r>
            <a:r>
              <a:rPr lang="en-US" sz="2000" u="sng" dirty="0" err="1">
                <a:latin typeface="Alexandria" charset="0"/>
                <a:cs typeface="Alexandria" charset="0"/>
              </a:rPr>
              <a:t>WeVideo</a:t>
            </a:r>
            <a:r>
              <a:rPr lang="ar-SA" sz="2000" dirty="0">
                <a:latin typeface="Alexandria" charset="0"/>
                <a:cs typeface="Alexandria" charset="0"/>
              </a:rPr>
              <a:t> يعد خيارًا ممتازًا لتحرير الفيديو بشكل مباشر مع خيارات لضبط الأبعاد، إضافة مؤثرات، وضغط الفيديو لتقليل الحجم. </a:t>
            </a:r>
          </a:p>
        </p:txBody>
      </p:sp>
      <p:grpSp>
        <p:nvGrpSpPr>
          <p:cNvPr id="2" name="Group 1">
            <a:extLst>
              <a:ext uri="{FF2B5EF4-FFF2-40B4-BE49-F238E27FC236}">
                <a16:creationId xmlns:a16="http://schemas.microsoft.com/office/drawing/2014/main" id="{C6DA7A28-C96D-005E-235B-E6BFA8CFAB3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F73EE44-26FB-4D75-59C1-8A6AA42232E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1DFB862-3573-FBEE-87C5-31F0E67DD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EA0ABAD-AF24-BC84-EA32-1B864F5428F9}"/>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طرق فعالة لتحرير الفيديوهات على الهواتف المحمولة</a:t>
            </a:r>
          </a:p>
        </p:txBody>
      </p:sp>
    </p:spTree>
    <p:extLst>
      <p:ext uri="{BB962C8B-B14F-4D97-AF65-F5344CB8AC3E}">
        <p14:creationId xmlns:p14="http://schemas.microsoft.com/office/powerpoint/2010/main" val="187275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E469F-75D8-239E-5399-BEF1C2CB2DED}"/>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464B06FD-42BE-1207-C71C-73463FAB4799}"/>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6B1915E-DD8B-9347-9059-56198F20C9F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9291262-D18E-6E48-6669-085BCBF39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30CACCC-B170-A70B-A723-6ECC1A0CC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السرد القصصي في الصحافة</a:t>
            </a:r>
          </a:p>
        </p:txBody>
      </p:sp>
      <p:sp>
        <p:nvSpPr>
          <p:cNvPr id="5" name="TextBox 4">
            <a:extLst>
              <a:ext uri="{FF2B5EF4-FFF2-40B4-BE49-F238E27FC236}">
                <a16:creationId xmlns:a16="http://schemas.microsoft.com/office/drawing/2014/main" id="{A9B45B2A-F711-3EF1-33E7-3B378B970745}"/>
              </a:ext>
            </a:extLst>
          </p:cNvPr>
          <p:cNvSpPr txBox="1"/>
          <p:nvPr/>
        </p:nvSpPr>
        <p:spPr>
          <a:xfrm>
            <a:off x="581120" y="3047984"/>
            <a:ext cx="9966014" cy="911596"/>
          </a:xfrm>
          <a:prstGeom prst="rect">
            <a:avLst/>
          </a:prstGeom>
          <a:noFill/>
        </p:spPr>
        <p:txBody>
          <a:bodyPr wrap="square" rtlCol="0">
            <a:spAutoFit/>
          </a:bodyPr>
          <a:lstStyle/>
          <a:p>
            <a:pPr algn="r" rtl="1">
              <a:lnSpc>
                <a:spcPct val="150000"/>
              </a:lnSpc>
            </a:pPr>
            <a:r>
              <a:rPr lang="ar-SA" sz="4000" b="1" dirty="0">
                <a:solidFill>
                  <a:srgbClr val="203E5F"/>
                </a:solidFill>
                <a:latin typeface="Alexandria" charset="0"/>
                <a:cs typeface="Alexandria" charset="0"/>
              </a:rPr>
              <a:t>عناصر السرد القصصي في الصحافة</a:t>
            </a:r>
          </a:p>
        </p:txBody>
      </p:sp>
    </p:spTree>
    <p:extLst>
      <p:ext uri="{BB962C8B-B14F-4D97-AF65-F5344CB8AC3E}">
        <p14:creationId xmlns:p14="http://schemas.microsoft.com/office/powerpoint/2010/main" val="1985273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DBCEF-E45C-CE5E-2C70-CD5F0409963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9457F98-3B4E-56A3-D525-1E4EDB913BEA}"/>
              </a:ext>
            </a:extLst>
          </p:cNvPr>
          <p:cNvSpPr txBox="1"/>
          <p:nvPr/>
        </p:nvSpPr>
        <p:spPr>
          <a:xfrm>
            <a:off x="959489" y="2796422"/>
            <a:ext cx="10352014" cy="1425262"/>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 الشخصيات</a:t>
            </a:r>
            <a:r>
              <a:rPr lang="en-US" sz="2000" b="1" dirty="0">
                <a:solidFill>
                  <a:srgbClr val="C00000"/>
                </a:solidFill>
                <a:latin typeface="Alexandria" charset="0"/>
                <a:cs typeface="Alexandria" charset="0"/>
              </a:rPr>
              <a:t>Character </a:t>
            </a:r>
            <a:r>
              <a:rPr lang="ar-SA" sz="2000" b="1" dirty="0">
                <a:solidFill>
                  <a:srgbClr val="C00000"/>
                </a:solidFill>
                <a:latin typeface="Alexandria" charset="0"/>
                <a:cs typeface="Alexandria" charset="0"/>
              </a:rPr>
              <a:t> </a:t>
            </a:r>
          </a:p>
          <a:p>
            <a:pPr algn="just" rtl="1">
              <a:lnSpc>
                <a:spcPct val="150000"/>
              </a:lnSpc>
            </a:pPr>
            <a:r>
              <a:rPr lang="ar-SA" sz="2000" dirty="0">
                <a:latin typeface="Alexandria" charset="0"/>
                <a:cs typeface="Alexandria" charset="0"/>
              </a:rPr>
              <a:t>يجب أن تتضمن القصة وصفًا دقيقًا للشخصية التي تمثل محور الحدث، مع الدخول في تفاصيل تظهر حالتها وتسليط الضوء على جوانب بارزة فيها.</a:t>
            </a:r>
          </a:p>
        </p:txBody>
      </p:sp>
      <p:grpSp>
        <p:nvGrpSpPr>
          <p:cNvPr id="2" name="Group 1">
            <a:extLst>
              <a:ext uri="{FF2B5EF4-FFF2-40B4-BE49-F238E27FC236}">
                <a16:creationId xmlns:a16="http://schemas.microsoft.com/office/drawing/2014/main" id="{B3D7E808-C0C5-90B4-BFB5-39CD84DB82D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3A4028C-F89F-9E97-ECBE-E8D8EA6AD18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60B5FE9-26A1-D0F4-5F10-9B326446F0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6C305BEC-CB25-81F7-08C9-46679EBD6162}"/>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السرد القصصي في الصحافة</a:t>
            </a:r>
          </a:p>
        </p:txBody>
      </p:sp>
      <p:sp>
        <p:nvSpPr>
          <p:cNvPr id="5" name="TextBox 4">
            <a:extLst>
              <a:ext uri="{FF2B5EF4-FFF2-40B4-BE49-F238E27FC236}">
                <a16:creationId xmlns:a16="http://schemas.microsoft.com/office/drawing/2014/main" id="{C8D92802-A47D-FA55-891B-58508E1ACFCC}"/>
              </a:ext>
            </a:extLst>
          </p:cNvPr>
          <p:cNvSpPr txBox="1"/>
          <p:nvPr/>
        </p:nvSpPr>
        <p:spPr>
          <a:xfrm>
            <a:off x="959489" y="1263514"/>
            <a:ext cx="10352014" cy="142526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يميل الجمهور في معظم الأحيان إلى </a:t>
            </a:r>
            <a:r>
              <a:rPr lang="ar-SA" sz="2000" dirty="0">
                <a:solidFill>
                  <a:srgbClr val="C00000"/>
                </a:solidFill>
                <a:latin typeface="Alexandria" charset="0"/>
                <a:cs typeface="Alexandria" charset="0"/>
              </a:rPr>
              <a:t>السرد القصصي</a:t>
            </a:r>
            <a:r>
              <a:rPr lang="ar-SA" sz="2000" dirty="0">
                <a:latin typeface="Alexandria" charset="0"/>
                <a:cs typeface="Alexandria" charset="0"/>
              </a:rPr>
              <a:t> بكافة عناصره، حيث يعتبر هذا الأسلوب الأكثر فعالية وقوة لنجاح أي عمل </a:t>
            </a:r>
            <a:r>
              <a:rPr lang="ar-SA" sz="2000" dirty="0" smtClean="0">
                <a:latin typeface="Alexandria" charset="0"/>
                <a:cs typeface="Alexandria" charset="0"/>
              </a:rPr>
              <a:t>صحفي، </a:t>
            </a:r>
            <a:r>
              <a:rPr lang="ar-SA" sz="2000" dirty="0">
                <a:latin typeface="Alexandria" charset="0"/>
                <a:cs typeface="Alexandria" charset="0"/>
              </a:rPr>
              <a:t>يتضمن السرد القصصي عدة عناصر أساسية:</a:t>
            </a:r>
          </a:p>
        </p:txBody>
      </p:sp>
      <p:sp>
        <p:nvSpPr>
          <p:cNvPr id="7" name="TextBox 6">
            <a:extLst>
              <a:ext uri="{FF2B5EF4-FFF2-40B4-BE49-F238E27FC236}">
                <a16:creationId xmlns:a16="http://schemas.microsoft.com/office/drawing/2014/main" id="{C660E4B8-38A7-B19A-8ED4-3A6DAA681C31}"/>
              </a:ext>
            </a:extLst>
          </p:cNvPr>
          <p:cNvSpPr txBox="1"/>
          <p:nvPr/>
        </p:nvSpPr>
        <p:spPr>
          <a:xfrm>
            <a:off x="959489" y="4478077"/>
            <a:ext cx="10352014" cy="1425262"/>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2. السياق </a:t>
            </a:r>
            <a:r>
              <a:rPr lang="en-US" sz="2000" b="1" dirty="0">
                <a:solidFill>
                  <a:srgbClr val="C00000"/>
                </a:solidFill>
                <a:latin typeface="Alexandria" charset="0"/>
                <a:cs typeface="Alexandria" charset="0"/>
              </a:rPr>
              <a:t>Context</a:t>
            </a:r>
            <a:endParaRPr lang="ar-SA" sz="2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يبدأ السرد بوصف الشخصية ثم الانتقال إلى وصف المكان والوضع والزمان والظروف المحيطة بالحدث.</a:t>
            </a:r>
          </a:p>
        </p:txBody>
      </p:sp>
    </p:spTree>
    <p:extLst>
      <p:ext uri="{BB962C8B-B14F-4D97-AF65-F5344CB8AC3E}">
        <p14:creationId xmlns:p14="http://schemas.microsoft.com/office/powerpoint/2010/main" val="3454077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Effect transition="in" filter="fade">
                                      <p:cBhvr>
                                        <p:cTn id="2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1E360-E90D-249E-3EE4-EB3F5FB41DE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7BA3475-A9D1-24C1-C6B7-B1F4874BFB40}"/>
              </a:ext>
            </a:extLst>
          </p:cNvPr>
          <p:cNvSpPr txBox="1"/>
          <p:nvPr/>
        </p:nvSpPr>
        <p:spPr>
          <a:xfrm>
            <a:off x="919993" y="1030674"/>
            <a:ext cx="10352014" cy="3271921"/>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3. الصراع </a:t>
            </a:r>
            <a:r>
              <a:rPr lang="en-US" sz="2000" b="1" dirty="0">
                <a:solidFill>
                  <a:srgbClr val="C00000"/>
                </a:solidFill>
                <a:latin typeface="Alexandria" charset="0"/>
                <a:cs typeface="Alexandria" charset="0"/>
              </a:rPr>
              <a:t>Conflict</a:t>
            </a:r>
            <a:endParaRPr lang="ar-SA" sz="2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يعتبر الصراع عنصرًا محوريًا في السرد القصصي، وبدون صراع تفقد القصة معناها وتأثيرها، الصراع يمكن أن يكون داخليًا يظهر تطور الشخصيات مثل صراع بين الرغبات أو القيم المتضاربة، أو خارجيًا يزيد من التوتر ويعزز الإثارة مثل الطبيعة أو المجتمع أو شخص آخر، حيث يواجه الشخصيات تحديات أو قضايا تعيق تقدمهم، هذه التحديات تخلق توترًا دراميًا، مما يجعل القارئ مهتمًا بتطور الأحداث وكيفية حل هذه الصراعات.</a:t>
            </a:r>
          </a:p>
          <a:p>
            <a:pPr algn="just" rtl="1">
              <a:lnSpc>
                <a:spcPct val="150000"/>
              </a:lnSpc>
            </a:pP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F9788925-7DBA-8927-42CD-B619C4D3045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0E6F2EB-C135-E543-7A83-4E83DC52263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222750B-98DC-DB51-AB7B-EE1160A2F4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9AF6938-3D36-CF10-8BF5-442191EA5533}"/>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السرد القصصي في الصحافة</a:t>
            </a:r>
          </a:p>
        </p:txBody>
      </p:sp>
      <p:sp>
        <p:nvSpPr>
          <p:cNvPr id="5" name="TextBox 4">
            <a:extLst>
              <a:ext uri="{FF2B5EF4-FFF2-40B4-BE49-F238E27FC236}">
                <a16:creationId xmlns:a16="http://schemas.microsoft.com/office/drawing/2014/main" id="{9EE0719C-A650-9D3D-1DE3-85EAA3C70C9D}"/>
              </a:ext>
            </a:extLst>
          </p:cNvPr>
          <p:cNvSpPr txBox="1"/>
          <p:nvPr/>
        </p:nvSpPr>
        <p:spPr>
          <a:xfrm>
            <a:off x="919993" y="4023141"/>
            <a:ext cx="10352014" cy="1886927"/>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4. الخاتمة </a:t>
            </a:r>
            <a:r>
              <a:rPr lang="en-US" sz="2000" b="1" dirty="0">
                <a:solidFill>
                  <a:srgbClr val="C00000"/>
                </a:solidFill>
                <a:latin typeface="Alexandria" charset="0"/>
                <a:cs typeface="Alexandria" charset="0"/>
              </a:rPr>
              <a:t>Conclusion</a:t>
            </a:r>
            <a:endParaRPr lang="ar-SA" sz="2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يجب أن تحتوي القصة على خاتمة تلخص النتائج وتظهر نوعًا من الحل أو الاستنتاج، للتأكد من تغطية جميع النقاط السابقة، يمكن إعداد أربع أوراق قبل البدء بالعمل، حيث يتم تخصيص كل ورقة لنقطة معينة وتسجيل المعلومات المتعلقة بها بشكل منظم.</a:t>
            </a:r>
          </a:p>
        </p:txBody>
      </p:sp>
    </p:spTree>
    <p:extLst>
      <p:ext uri="{BB962C8B-B14F-4D97-AF65-F5344CB8AC3E}">
        <p14:creationId xmlns:p14="http://schemas.microsoft.com/office/powerpoint/2010/main" val="548859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DAE84-B304-3600-6278-F7954E8CF0E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439EE16F-2706-F5B6-5F46-CCF01E459FA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A0305B4-B1B5-5854-62C7-F25E37DBE4E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610A58C-8B45-AC00-16C7-652D58BBDD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07D02390-B7CF-32A6-335C-FB939DEE15A6}"/>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تعزيز أهمية القصة الصحفية</a:t>
            </a:r>
          </a:p>
        </p:txBody>
      </p:sp>
      <p:sp>
        <p:nvSpPr>
          <p:cNvPr id="5" name="TextBox 4">
            <a:extLst>
              <a:ext uri="{FF2B5EF4-FFF2-40B4-BE49-F238E27FC236}">
                <a16:creationId xmlns:a16="http://schemas.microsoft.com/office/drawing/2014/main" id="{83228D47-3D46-EEFF-DC7F-0D83FAD60686}"/>
              </a:ext>
            </a:extLst>
          </p:cNvPr>
          <p:cNvSpPr txBox="1"/>
          <p:nvPr/>
        </p:nvSpPr>
        <p:spPr>
          <a:xfrm>
            <a:off x="677922" y="2827453"/>
            <a:ext cx="9966014" cy="911596"/>
          </a:xfrm>
          <a:prstGeom prst="rect">
            <a:avLst/>
          </a:prstGeom>
          <a:noFill/>
        </p:spPr>
        <p:txBody>
          <a:bodyPr wrap="square" rtlCol="0">
            <a:spAutoFit/>
          </a:bodyPr>
          <a:lstStyle/>
          <a:p>
            <a:pPr algn="r" rtl="1">
              <a:lnSpc>
                <a:spcPct val="150000"/>
              </a:lnSpc>
            </a:pPr>
            <a:r>
              <a:rPr lang="ar-SA" sz="4000" b="1" dirty="0">
                <a:solidFill>
                  <a:srgbClr val="203E5F"/>
                </a:solidFill>
                <a:latin typeface="Alexandria" charset="0"/>
                <a:cs typeface="Alexandria" charset="0"/>
              </a:rPr>
              <a:t>عناصر تعزيز أهمية القصة الصحفية</a:t>
            </a:r>
          </a:p>
        </p:txBody>
      </p:sp>
    </p:spTree>
    <p:extLst>
      <p:ext uri="{BB962C8B-B14F-4D97-AF65-F5344CB8AC3E}">
        <p14:creationId xmlns:p14="http://schemas.microsoft.com/office/powerpoint/2010/main" val="133136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E3D0D-36D0-F758-1CDD-C9ED2D2A98D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1928FB5-A904-B661-A296-8F26070A6E5F}"/>
              </a:ext>
            </a:extLst>
          </p:cNvPr>
          <p:cNvSpPr txBox="1"/>
          <p:nvPr/>
        </p:nvSpPr>
        <p:spPr>
          <a:xfrm>
            <a:off x="919993" y="1393291"/>
            <a:ext cx="10352014" cy="4656916"/>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 التشويق وتصاعد الأحداث: </a:t>
            </a:r>
          </a:p>
          <a:p>
            <a:pPr algn="just" rtl="1">
              <a:lnSpc>
                <a:spcPct val="150000"/>
              </a:lnSpc>
            </a:pPr>
            <a:r>
              <a:rPr lang="ar-SA" sz="2000" dirty="0">
                <a:latin typeface="Alexandria" charset="0"/>
                <a:cs typeface="Alexandria" charset="0"/>
              </a:rPr>
              <a:t>يجب أن تكون القصة مليئة بالأحداث المتصاعدة التي تجذب انتباه القارئ وتجعله متحمسًا لمعرفة ما سيحدث لاحقًا.</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2. الدخول في التفاصيل: </a:t>
            </a:r>
          </a:p>
          <a:p>
            <a:pPr algn="just" rtl="1">
              <a:lnSpc>
                <a:spcPct val="150000"/>
              </a:lnSpc>
            </a:pPr>
            <a:r>
              <a:rPr lang="ar-SA" sz="2000" dirty="0">
                <a:latin typeface="Alexandria" charset="0"/>
                <a:cs typeface="Alexandria" charset="0"/>
              </a:rPr>
              <a:t>يجب أن تكون القصة غنية بالتفاصيل التي تجعل القارئ يشعر وكأنه جزء من الحدث، مما يعمق تجربته ويجعل القصة أكثر إقناعًا.</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3. عنصر المفاجأة: </a:t>
            </a:r>
          </a:p>
          <a:p>
            <a:pPr algn="just" rtl="1">
              <a:lnSpc>
                <a:spcPct val="150000"/>
              </a:lnSpc>
            </a:pPr>
            <a:r>
              <a:rPr lang="ar-SA" sz="2000" dirty="0">
                <a:latin typeface="Alexandria" charset="0"/>
                <a:cs typeface="Alexandria" charset="0"/>
              </a:rPr>
              <a:t>يعتبر هذا العنصر مهمًا جدًا وغالبًا ما يتم إهماله من قبل الصحفيين بسبب الطبيعة السريعة التي يتعاملون بها مع الأحداث. يمكن أن تضيف المفاجأة بعدًا إضافيًا للقصة.</a:t>
            </a:r>
          </a:p>
        </p:txBody>
      </p:sp>
      <p:grpSp>
        <p:nvGrpSpPr>
          <p:cNvPr id="2" name="Group 1">
            <a:extLst>
              <a:ext uri="{FF2B5EF4-FFF2-40B4-BE49-F238E27FC236}">
                <a16:creationId xmlns:a16="http://schemas.microsoft.com/office/drawing/2014/main" id="{A816B568-D566-3904-0E26-B7DB9DD4B49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9EEDD2B-2698-5A02-8604-D47E6E95911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D5EF842-D854-DF51-17D4-B5C5AACD7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7" name="TextBox 6">
            <a:extLst>
              <a:ext uri="{FF2B5EF4-FFF2-40B4-BE49-F238E27FC236}">
                <a16:creationId xmlns:a16="http://schemas.microsoft.com/office/drawing/2014/main" id="{10BC205F-FFBD-10C2-386A-68D88E5DA43C}"/>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تعزيز أهمية القصة الصحفية</a:t>
            </a:r>
          </a:p>
        </p:txBody>
      </p:sp>
    </p:spTree>
    <p:extLst>
      <p:ext uri="{BB962C8B-B14F-4D97-AF65-F5344CB8AC3E}">
        <p14:creationId xmlns:p14="http://schemas.microsoft.com/office/powerpoint/2010/main" val="3196625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0AAB6-9CD6-8224-7458-D10F8D97A33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3C792CC-A8C9-568B-DF20-5D00410C3F34}"/>
              </a:ext>
            </a:extLst>
          </p:cNvPr>
          <p:cNvSpPr txBox="1"/>
          <p:nvPr/>
        </p:nvSpPr>
        <p:spPr>
          <a:xfrm>
            <a:off x="919993" y="1361759"/>
            <a:ext cx="10352014" cy="4656916"/>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4. إدخال عنصر التوقع في بعض الحالات: </a:t>
            </a:r>
          </a:p>
          <a:p>
            <a:pPr algn="just" rtl="1">
              <a:lnSpc>
                <a:spcPct val="150000"/>
              </a:lnSpc>
            </a:pPr>
            <a:r>
              <a:rPr lang="ar-SA" sz="2000" dirty="0">
                <a:latin typeface="Alexandria" charset="0"/>
                <a:cs typeface="Alexandria" charset="0"/>
              </a:rPr>
              <a:t>يمكن أن يساعد إدخال عنصر التوقع في جعل القصة أكثر تشويقًا وإثارة للاهتمام.</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5. تنوع الشخصيات: </a:t>
            </a:r>
          </a:p>
          <a:p>
            <a:pPr algn="just" rtl="1">
              <a:lnSpc>
                <a:spcPct val="150000"/>
              </a:lnSpc>
            </a:pPr>
            <a:r>
              <a:rPr lang="ar-SA" sz="2000" dirty="0">
                <a:latin typeface="Alexandria" charset="0"/>
                <a:cs typeface="Alexandria" charset="0"/>
              </a:rPr>
              <a:t>يجب أن تحتوي القصة على نوعين من الشخصيات: الأبطال الذين يقودون الحكاية، والمتسببين في المشاكل أو الجرائم. هذا التنوع يضيف عمقًا للقصة.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6. التركيز على المعلومات والأحداث الجذابة: </a:t>
            </a:r>
          </a:p>
          <a:p>
            <a:pPr algn="just" rtl="1">
              <a:lnSpc>
                <a:spcPct val="150000"/>
              </a:lnSpc>
            </a:pPr>
            <a:r>
              <a:rPr lang="ar-SA" sz="2000" dirty="0">
                <a:latin typeface="Alexandria" charset="0"/>
                <a:cs typeface="Alexandria" charset="0"/>
              </a:rPr>
              <a:t>يجب أن تركز القصة على المعلومات والأحداث التي تجذب انتباه المشاهد وتجعله يتابع القصة باهتمام.</a:t>
            </a:r>
          </a:p>
        </p:txBody>
      </p:sp>
      <p:grpSp>
        <p:nvGrpSpPr>
          <p:cNvPr id="2" name="Group 1">
            <a:extLst>
              <a:ext uri="{FF2B5EF4-FFF2-40B4-BE49-F238E27FC236}">
                <a16:creationId xmlns:a16="http://schemas.microsoft.com/office/drawing/2014/main" id="{76B2DF23-583B-FD44-FD49-643D7933CE6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83C6F39-C8F4-2B4E-EBFD-BFFF719F400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7FDDA2F-FE95-1C5B-5B6A-2AF31C84F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59BDEE1-6ED9-3404-F7AB-CF7441E58872}"/>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تعزيز أهمية القصة الصحفية</a:t>
            </a:r>
          </a:p>
        </p:txBody>
      </p:sp>
    </p:spTree>
    <p:extLst>
      <p:ext uri="{BB962C8B-B14F-4D97-AF65-F5344CB8AC3E}">
        <p14:creationId xmlns:p14="http://schemas.microsoft.com/office/powerpoint/2010/main" val="1644101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82DC0-2E28-B4D1-0963-F6ED4B0F0871}"/>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C03CD134-20B3-FECD-50B2-3ADA2557F66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F2CFCAD-8896-EACA-8702-82D30243FDA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97DA4A3-CAA9-DA42-EBB2-EB8CFD2E89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A4A5AD5-9FCD-8052-FA2C-8BA2045B2D44}"/>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
        <p:nvSpPr>
          <p:cNvPr id="5" name="TextBox 4">
            <a:extLst>
              <a:ext uri="{FF2B5EF4-FFF2-40B4-BE49-F238E27FC236}">
                <a16:creationId xmlns:a16="http://schemas.microsoft.com/office/drawing/2014/main" id="{B95A5518-D50D-1C22-5F21-0FC0A508E9B5}"/>
              </a:ext>
            </a:extLst>
          </p:cNvPr>
          <p:cNvSpPr txBox="1"/>
          <p:nvPr/>
        </p:nvSpPr>
        <p:spPr>
          <a:xfrm>
            <a:off x="0" y="2973202"/>
            <a:ext cx="9966014" cy="911596"/>
          </a:xfrm>
          <a:prstGeom prst="rect">
            <a:avLst/>
          </a:prstGeom>
          <a:noFill/>
        </p:spPr>
        <p:txBody>
          <a:bodyPr wrap="square" rtlCol="0">
            <a:spAutoFit/>
          </a:bodyPr>
          <a:lstStyle/>
          <a:p>
            <a:pPr algn="r" rtl="1">
              <a:lnSpc>
                <a:spcPct val="150000"/>
              </a:lnSpc>
            </a:pPr>
            <a:r>
              <a:rPr lang="ar-SA" sz="4000"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3123804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DD842-E134-D148-ED3B-5A67F30194C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CE480F3-868F-44B1-149B-D043761FD22E}"/>
              </a:ext>
            </a:extLst>
          </p:cNvPr>
          <p:cNvSpPr txBox="1"/>
          <p:nvPr/>
        </p:nvSpPr>
        <p:spPr>
          <a:xfrm>
            <a:off x="919993" y="1262653"/>
            <a:ext cx="10352014" cy="5118581"/>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 وجود شخصيات مثيرة والتركيز عليها: </a:t>
            </a:r>
          </a:p>
          <a:p>
            <a:pPr algn="just" rtl="1">
              <a:lnSpc>
                <a:spcPct val="150000"/>
              </a:lnSpc>
            </a:pPr>
            <a:r>
              <a:rPr lang="ar-SA" sz="2000" dirty="0">
                <a:latin typeface="Alexandria" charset="0"/>
                <a:cs typeface="Alexandria" charset="0"/>
              </a:rPr>
              <a:t>يجب أن تكون الشخصيات في القصة مثيرة للاهتمام، مع إعطاء وصف دقيق لها حتى لو كانت متوفاة.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2. تنوع الشخصيات خلال السرد: </a:t>
            </a:r>
          </a:p>
          <a:p>
            <a:pPr algn="just" rtl="1">
              <a:lnSpc>
                <a:spcPct val="150000"/>
              </a:lnSpc>
            </a:pPr>
            <a:r>
              <a:rPr lang="ar-SA" sz="2000" dirty="0">
                <a:latin typeface="Alexandria" charset="0"/>
                <a:cs typeface="Alexandria" charset="0"/>
              </a:rPr>
              <a:t>يجب أن تحتوي القصة على أكثر من طرف، حيث يكون هناك طرف مؤثر وآخر يتفاعل معه (فعل ورد فعل).</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3. إبقاء الشخصية طوال القصة الصحفية: </a:t>
            </a:r>
          </a:p>
          <a:p>
            <a:pPr algn="just" rtl="1">
              <a:lnSpc>
                <a:spcPct val="150000"/>
              </a:lnSpc>
            </a:pPr>
            <a:r>
              <a:rPr lang="ar-SA" sz="2000" dirty="0">
                <a:latin typeface="Alexandria" charset="0"/>
                <a:cs typeface="Alexandria" charset="0"/>
              </a:rPr>
              <a:t>يجب الحفاظ على وجود الشخصية طوال القصة، حيث أن إهمالها بعد ذكرها في البداية يقلل من واقعية القصة وعنصر المفاجأة.</a:t>
            </a:r>
          </a:p>
        </p:txBody>
      </p:sp>
      <p:grpSp>
        <p:nvGrpSpPr>
          <p:cNvPr id="2" name="Group 1">
            <a:extLst>
              <a:ext uri="{FF2B5EF4-FFF2-40B4-BE49-F238E27FC236}">
                <a16:creationId xmlns:a16="http://schemas.microsoft.com/office/drawing/2014/main" id="{968C7C4B-0F15-0FF2-D574-7E604290AD9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E4B4D24-C247-BE18-9E8D-7CCAF003EF5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F390127-4A27-1314-3471-08522A7D2F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A34C373-F47C-B083-0909-F0E77D84887E}"/>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1266922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2B61D-2B53-BB9B-FD0C-530B5B3B5BD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3AB3731-EE5A-9128-0675-679FA00672B9}"/>
              </a:ext>
            </a:extLst>
          </p:cNvPr>
          <p:cNvSpPr txBox="1"/>
          <p:nvPr/>
        </p:nvSpPr>
        <p:spPr>
          <a:xfrm>
            <a:off x="959489" y="1550944"/>
            <a:ext cx="10352014" cy="3733586"/>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4. بناء القصة كرحلة: </a:t>
            </a:r>
          </a:p>
          <a:p>
            <a:pPr algn="just" rtl="1">
              <a:lnSpc>
                <a:spcPct val="150000"/>
              </a:lnSpc>
            </a:pPr>
            <a:r>
              <a:rPr lang="ar-SA" sz="2000" dirty="0">
                <a:latin typeface="Alexandria" charset="0"/>
                <a:cs typeface="Alexandria" charset="0"/>
              </a:rPr>
              <a:t>يجب أن تكون القصة بمثابة رحلة تتحرك بها الشخصيات، مع متابعة تفاصيلها بشكل كامل.</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5. حبكة مثيرة ومفاجئة: </a:t>
            </a:r>
          </a:p>
          <a:p>
            <a:pPr algn="just" rtl="1">
              <a:lnSpc>
                <a:spcPct val="150000"/>
              </a:lnSpc>
            </a:pPr>
            <a:r>
              <a:rPr lang="ar-SA" sz="2000" dirty="0">
                <a:latin typeface="Alexandria" charset="0"/>
                <a:cs typeface="Alexandria" charset="0"/>
              </a:rPr>
              <a:t>يجب أن تكون الحبكة مثيرة وتحتوي على عناصر مفاجئة لجذب انتباه القارئ.</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6. وضوح السرد: </a:t>
            </a:r>
          </a:p>
          <a:p>
            <a:pPr algn="just" rtl="1">
              <a:lnSpc>
                <a:spcPct val="150000"/>
              </a:lnSpc>
            </a:pPr>
            <a:r>
              <a:rPr lang="ar-SA" sz="2000" dirty="0">
                <a:latin typeface="Alexandria" charset="0"/>
                <a:cs typeface="Alexandria" charset="0"/>
              </a:rPr>
              <a:t>يجب أن يكون السرد واضحًا ومفهومًا باستخدام لغة بسيطة.</a:t>
            </a:r>
          </a:p>
        </p:txBody>
      </p:sp>
      <p:grpSp>
        <p:nvGrpSpPr>
          <p:cNvPr id="2" name="Group 1">
            <a:extLst>
              <a:ext uri="{FF2B5EF4-FFF2-40B4-BE49-F238E27FC236}">
                <a16:creationId xmlns:a16="http://schemas.microsoft.com/office/drawing/2014/main" id="{43F4CBC6-8456-4173-E0EE-A0EFE65CE2A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94C442F6-C7EF-54FE-3256-B403679F269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2EA819E-8DC0-91DC-EF11-195B9364A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F50A104C-569B-47DC-A60D-46A78F278D3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3144564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25E45-848F-D32D-5D7D-3CD66F3E0E10}"/>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7F5263C-0364-4299-1CD6-00582B67783D}"/>
              </a:ext>
            </a:extLst>
          </p:cNvPr>
          <p:cNvSpPr txBox="1"/>
          <p:nvPr/>
        </p:nvSpPr>
        <p:spPr>
          <a:xfrm>
            <a:off x="959489" y="1440579"/>
            <a:ext cx="10352014" cy="4195251"/>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7. الدخول في التفاصيل: </a:t>
            </a:r>
          </a:p>
          <a:p>
            <a:pPr algn="just" rtl="1">
              <a:lnSpc>
                <a:spcPct val="150000"/>
              </a:lnSpc>
            </a:pPr>
            <a:r>
              <a:rPr lang="ar-SA" sz="2000" dirty="0">
                <a:latin typeface="Alexandria" charset="0"/>
                <a:cs typeface="Alexandria" charset="0"/>
              </a:rPr>
              <a:t>يجب أن تكون القصة غنية بالتفاصيل، كما لو كنت تسردها لطفل صغير.</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8. وجود عنصر التشويق والمساءلة: </a:t>
            </a:r>
          </a:p>
          <a:p>
            <a:pPr algn="just" rtl="1">
              <a:lnSpc>
                <a:spcPct val="150000"/>
              </a:lnSpc>
            </a:pPr>
            <a:r>
              <a:rPr lang="ar-SA" sz="2000" dirty="0">
                <a:latin typeface="Alexandria" charset="0"/>
                <a:cs typeface="Alexandria" charset="0"/>
              </a:rPr>
              <a:t>يجب أن تحتوي القصة على عناصر تشويقية ومساءلة لتعزيز اهتمام القارئ.</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9. الحفاظ على أسلوب السرد القصصي: </a:t>
            </a:r>
          </a:p>
          <a:p>
            <a:pPr algn="just" rtl="1">
              <a:lnSpc>
                <a:spcPct val="150000"/>
              </a:lnSpc>
            </a:pPr>
            <a:r>
              <a:rPr lang="ar-SA" sz="2000" dirty="0">
                <a:latin typeface="Alexandria" charset="0"/>
                <a:cs typeface="Alexandria" charset="0"/>
              </a:rPr>
              <a:t>يجب الحفاظ على أسلوب السرد القصصي مع تذكر أن الهدف النهائي هو إثارة الغضب أو الصدمة.</a:t>
            </a:r>
          </a:p>
        </p:txBody>
      </p:sp>
      <p:grpSp>
        <p:nvGrpSpPr>
          <p:cNvPr id="2" name="Group 1">
            <a:extLst>
              <a:ext uri="{FF2B5EF4-FFF2-40B4-BE49-F238E27FC236}">
                <a16:creationId xmlns:a16="http://schemas.microsoft.com/office/drawing/2014/main" id="{70487786-9D99-E66F-5C96-B387D595282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07A750E-69DA-ADBF-A551-4E8A33064AD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E3C53AC-F23D-A7F3-72CC-F4C07F738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E612929F-5345-E036-88B8-8588F96D54EE}"/>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476124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4ABFC-D6AB-DF37-3EDA-19ADB509A55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D4C35C0-F92F-B093-EA05-A769C9E69E3A}"/>
              </a:ext>
            </a:extLst>
          </p:cNvPr>
          <p:cNvSpPr txBox="1"/>
          <p:nvPr/>
        </p:nvSpPr>
        <p:spPr>
          <a:xfrm>
            <a:off x="919993" y="1361759"/>
            <a:ext cx="10352014" cy="4656916"/>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10. تفويض السرد للشخصيات: </a:t>
            </a:r>
          </a:p>
          <a:p>
            <a:pPr algn="just" rtl="1">
              <a:lnSpc>
                <a:spcPct val="150000"/>
              </a:lnSpc>
            </a:pPr>
            <a:r>
              <a:rPr lang="ar-SA" sz="2000" dirty="0">
                <a:latin typeface="Alexandria" charset="0"/>
                <a:cs typeface="Alexandria" charset="0"/>
              </a:rPr>
              <a:t>يجب أن تسرد الشخصيات القصة بمختلف طبائعها، مما يعطي عمقًا وواقعية للقصة.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11. استخدام كلمات انتقالية: </a:t>
            </a:r>
          </a:p>
          <a:p>
            <a:pPr algn="just" rtl="1">
              <a:lnSpc>
                <a:spcPct val="150000"/>
              </a:lnSpc>
            </a:pPr>
            <a:r>
              <a:rPr lang="ar-SA" sz="2000" dirty="0">
                <a:latin typeface="Alexandria" charset="0"/>
                <a:cs typeface="Alexandria" charset="0"/>
              </a:rPr>
              <a:t>استخدام كلمات مثل "بينما"، "لكن"، "في" للإشارة إلى تغيير الموضوع أو الانتقال إلى فقرة جديدة، مما يساعد القارئ على متابعة القصة بسلاسة.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12. البدء بالقصة الداخلية: </a:t>
            </a:r>
          </a:p>
          <a:p>
            <a:pPr algn="just" rtl="1">
              <a:lnSpc>
                <a:spcPct val="150000"/>
              </a:lnSpc>
            </a:pPr>
            <a:r>
              <a:rPr lang="ar-SA" sz="2000" dirty="0">
                <a:latin typeface="Alexandria" charset="0"/>
                <a:cs typeface="Alexandria" charset="0"/>
              </a:rPr>
              <a:t>البدء بالقصة التي تعرفها ثم البحث عن امتداداتها والأسباب الكامنة وراءها، مما يعطي عمقًا للقصة.</a:t>
            </a:r>
          </a:p>
        </p:txBody>
      </p:sp>
      <p:grpSp>
        <p:nvGrpSpPr>
          <p:cNvPr id="2" name="Group 1">
            <a:extLst>
              <a:ext uri="{FF2B5EF4-FFF2-40B4-BE49-F238E27FC236}">
                <a16:creationId xmlns:a16="http://schemas.microsoft.com/office/drawing/2014/main" id="{244CEFBA-ED78-0BC6-155C-B52B70A9E62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5797069-0216-A288-F09D-657D5A43BB4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F7149D0-5088-D27C-50A4-8A57C70CB6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FC230B8-6829-12A3-11BA-A5E01FDD3C5C}"/>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3953690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E8368-A6C1-CE04-51C0-164FB40F1C2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B1CD6BA-2898-2F6E-BA8E-32C1805D76DD}"/>
              </a:ext>
            </a:extLst>
          </p:cNvPr>
          <p:cNvSpPr txBox="1"/>
          <p:nvPr/>
        </p:nvSpPr>
        <p:spPr>
          <a:xfrm>
            <a:off x="919993" y="1671179"/>
            <a:ext cx="10352014" cy="3323987"/>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13. إبقاء عنصر المفاجأة: </a:t>
            </a:r>
          </a:p>
          <a:p>
            <a:pPr algn="just" rtl="1">
              <a:lnSpc>
                <a:spcPct val="150000"/>
              </a:lnSpc>
            </a:pPr>
            <a:r>
              <a:rPr lang="ar-SA" sz="2000" dirty="0">
                <a:latin typeface="Alexandria" charset="0"/>
                <a:cs typeface="Alexandria" charset="0"/>
              </a:rPr>
              <a:t>الحفاظ على عنصر المفاجأة طوال القصة الصحفية. يفضل عدم الكشف عن النتائج في البداية، ولكن يمكن إعطاء تلميحات تحفز القارئ على متابعة القصة لاكتشاف النهاية.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14. الاقتراب من الناس: </a:t>
            </a:r>
          </a:p>
          <a:p>
            <a:pPr algn="just" rtl="1">
              <a:lnSpc>
                <a:spcPct val="150000"/>
              </a:lnSpc>
            </a:pPr>
            <a:r>
              <a:rPr lang="ar-SA" sz="2000" dirty="0">
                <a:latin typeface="Alexandria" charset="0"/>
                <a:cs typeface="Alexandria" charset="0"/>
              </a:rPr>
              <a:t>يجب أن يكون الهدف هو الاقتراب من الأشخاص الذين يمكنهم المساعدة في رواية القصة. أصواتهم ستساعد في التواصل مع الجمهور وتحسين جودة </a:t>
            </a:r>
            <a:r>
              <a:rPr lang="ar-SA" sz="2000" dirty="0" smtClean="0">
                <a:latin typeface="Alexandria" charset="0"/>
                <a:cs typeface="Alexandria" charset="0"/>
              </a:rPr>
              <a:t>القصة.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B03BFED4-3141-8372-D7ED-8C4127B794A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4C52323-EB1C-FB75-00B8-B1B10C6CC06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433485E-AA78-8C76-9E78-61CA2895F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DC05179-28DB-F24F-13BE-5875D7774A7A}"/>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عناصر القصة الصحفية الجيدة</a:t>
            </a:r>
          </a:p>
        </p:txBody>
      </p:sp>
    </p:spTree>
    <p:extLst>
      <p:ext uri="{BB962C8B-B14F-4D97-AF65-F5344CB8AC3E}">
        <p14:creationId xmlns:p14="http://schemas.microsoft.com/office/powerpoint/2010/main" val="2578573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0B69C-EB6C-D980-913B-C0B8A9E216D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C4069DA-6703-02F4-EB97-428E04D4337C}"/>
              </a:ext>
            </a:extLst>
          </p:cNvPr>
          <p:cNvSpPr txBox="1"/>
          <p:nvPr/>
        </p:nvSpPr>
        <p:spPr>
          <a:xfrm>
            <a:off x="919993" y="1048242"/>
            <a:ext cx="10352014" cy="5441746"/>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الوقت والتفاعل في صناعة الفيديو الصحفي</a:t>
            </a:r>
          </a:p>
          <a:p>
            <a:pPr algn="r"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أظهرت الدراسات أن </a:t>
            </a:r>
            <a:r>
              <a:rPr lang="ar-SA" sz="2000" dirty="0">
                <a:solidFill>
                  <a:srgbClr val="C00000"/>
                </a:solidFill>
                <a:latin typeface="Alexandria" charset="0"/>
                <a:cs typeface="Alexandria" charset="0"/>
              </a:rPr>
              <a:t>التفاعل العميق</a:t>
            </a:r>
            <a:r>
              <a:rPr lang="ar-SA" sz="2000" dirty="0">
                <a:latin typeface="Alexandria" charset="0"/>
                <a:cs typeface="Alexandria" charset="0"/>
              </a:rPr>
              <a:t> مع الأشخاص والموضوعات المستهدفة يعد </a:t>
            </a:r>
            <a:r>
              <a:rPr lang="ar-SA" sz="2000" dirty="0">
                <a:solidFill>
                  <a:srgbClr val="C00000"/>
                </a:solidFill>
                <a:latin typeface="Alexandria" charset="0"/>
                <a:cs typeface="Alexandria" charset="0"/>
              </a:rPr>
              <a:t>عنصرًا أساسيًا</a:t>
            </a:r>
            <a:r>
              <a:rPr lang="ar-SA" sz="2000" dirty="0">
                <a:latin typeface="Alexandria" charset="0"/>
                <a:cs typeface="Alexandria" charset="0"/>
              </a:rPr>
              <a:t> في إنتاج الفيديو الصحفي عالي الجودة.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يشير الخبراء في هذا المجال إلى أن </a:t>
            </a:r>
            <a:r>
              <a:rPr lang="ar-SA" sz="2000" dirty="0">
                <a:solidFill>
                  <a:srgbClr val="C00000"/>
                </a:solidFill>
                <a:latin typeface="Alexandria" charset="0"/>
                <a:cs typeface="Alexandria" charset="0"/>
              </a:rPr>
              <a:t>قضاء الوقت مع الأشخاص المعنيين</a:t>
            </a:r>
            <a:r>
              <a:rPr lang="ar-SA" sz="2000" dirty="0">
                <a:latin typeface="Alexandria" charset="0"/>
                <a:cs typeface="Alexandria" charset="0"/>
              </a:rPr>
              <a:t> يتيح فهمًا أعمق لحياتهم وتجاربهم، مما يساهم في التقاط لحظات حقيقية ومؤثرة تعكس جوهر القصة.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ويؤكد صناع الأفلام والصحفيون على أن دورهم يشبه دور </a:t>
            </a:r>
            <a:r>
              <a:rPr lang="ar-SA" sz="2000" dirty="0">
                <a:solidFill>
                  <a:srgbClr val="C00000"/>
                </a:solidFill>
                <a:latin typeface="Alexandria" charset="0"/>
                <a:cs typeface="Alexandria" charset="0"/>
              </a:rPr>
              <a:t>الوسيط</a:t>
            </a:r>
            <a:r>
              <a:rPr lang="ar-SA" sz="2000" dirty="0">
                <a:latin typeface="Alexandria" charset="0"/>
                <a:cs typeface="Alexandria" charset="0"/>
              </a:rPr>
              <a:t> الذي ينقل المشاعر والتجارب الإنسانية بدقة، معتمدين على اختيار الشخصيات المناسبة والوصول إلى اللحظات الحاسمة.</a:t>
            </a:r>
          </a:p>
          <a:p>
            <a:pPr algn="just" rtl="1">
              <a:lnSpc>
                <a:spcPct val="150000"/>
              </a:lnSpc>
            </a:pPr>
            <a:r>
              <a:rPr lang="ar-SA" sz="2000" dirty="0">
                <a:latin typeface="Alexandria" charset="0"/>
                <a:cs typeface="Alexandria" charset="0"/>
              </a:rPr>
              <a:t>وبهذا تصبح </a:t>
            </a:r>
            <a:r>
              <a:rPr lang="ar-SA" sz="2000" dirty="0">
                <a:solidFill>
                  <a:srgbClr val="C00000"/>
                </a:solidFill>
                <a:latin typeface="Alexandria" charset="0"/>
                <a:cs typeface="Alexandria" charset="0"/>
              </a:rPr>
              <a:t>القصة المرئية</a:t>
            </a:r>
            <a:r>
              <a:rPr lang="ar-SA" sz="2000" dirty="0">
                <a:latin typeface="Alexandria" charset="0"/>
                <a:cs typeface="Alexandria" charset="0"/>
              </a:rPr>
              <a:t> وسيلة فعالة </a:t>
            </a:r>
            <a:r>
              <a:rPr lang="ar-SA" sz="2000" dirty="0">
                <a:solidFill>
                  <a:srgbClr val="C00000"/>
                </a:solidFill>
                <a:latin typeface="Alexandria" charset="0"/>
                <a:cs typeface="Alexandria" charset="0"/>
              </a:rPr>
              <a:t>لتحفيز التفاعل </a:t>
            </a:r>
            <a:r>
              <a:rPr lang="ar-SA" sz="2000" dirty="0">
                <a:latin typeface="Alexandria" charset="0"/>
                <a:cs typeface="Alexandria" charset="0"/>
              </a:rPr>
              <a:t>العاطفي ونقل التغيير أو التجربة بشكل يعزز من </a:t>
            </a:r>
            <a:r>
              <a:rPr lang="ar-SA" sz="2000" dirty="0">
                <a:solidFill>
                  <a:srgbClr val="C00000"/>
                </a:solidFill>
                <a:latin typeface="Alexandria" charset="0"/>
                <a:cs typeface="Alexandria" charset="0"/>
              </a:rPr>
              <a:t>جودة المحتوى وتأثيره </a:t>
            </a:r>
            <a:r>
              <a:rPr lang="ar-SA" sz="2000" dirty="0">
                <a:latin typeface="Alexandria" charset="0"/>
                <a:cs typeface="Alexandria" charset="0"/>
              </a:rPr>
              <a:t>على المشاهدين.</a:t>
            </a:r>
          </a:p>
        </p:txBody>
      </p:sp>
      <p:grpSp>
        <p:nvGrpSpPr>
          <p:cNvPr id="2" name="Group 1">
            <a:extLst>
              <a:ext uri="{FF2B5EF4-FFF2-40B4-BE49-F238E27FC236}">
                <a16:creationId xmlns:a16="http://schemas.microsoft.com/office/drawing/2014/main" id="{5AA64D82-9CF2-08D8-1B9D-25D5CB039BD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F561E25-E0CF-1791-B514-EE2397F985C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F55F10F-ADEB-9557-B5B3-9D85A89743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82373EC-3B63-0E91-2582-9E09ABE5C6E6}"/>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أهمية الوقت والتفاعل في صناعة الفيديو الصحفي</a:t>
            </a:r>
          </a:p>
        </p:txBody>
      </p:sp>
    </p:spTree>
    <p:extLst>
      <p:ext uri="{BB962C8B-B14F-4D97-AF65-F5344CB8AC3E}">
        <p14:creationId xmlns:p14="http://schemas.microsoft.com/office/powerpoint/2010/main" val="661772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28DAD-B1D2-B78D-1A49-13AE1238D8B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A5ABF43-931D-4A13-4B8F-37DFF53BA4B8}"/>
              </a:ext>
            </a:extLst>
          </p:cNvPr>
          <p:cNvSpPr txBox="1"/>
          <p:nvPr/>
        </p:nvSpPr>
        <p:spPr>
          <a:xfrm>
            <a:off x="6081280" y="1414963"/>
            <a:ext cx="5438766" cy="4541500"/>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نعمة رغم كورونا - عالم اللافندر</a:t>
            </a:r>
          </a:p>
          <a:p>
            <a:pPr algn="just" rtl="1">
              <a:lnSpc>
                <a:spcPct val="150000"/>
              </a:lnSpc>
            </a:pPr>
            <a:endParaRPr lang="ar-SA" sz="1100" dirty="0">
              <a:latin typeface="Alexandria" charset="0"/>
              <a:cs typeface="Alexandria" charset="0"/>
            </a:endParaRPr>
          </a:p>
          <a:p>
            <a:pPr algn="just" rtl="1">
              <a:lnSpc>
                <a:spcPct val="150000"/>
              </a:lnSpc>
            </a:pPr>
            <a:r>
              <a:rPr lang="ar-SA" sz="2000" dirty="0">
                <a:solidFill>
                  <a:srgbClr val="FF0000"/>
                </a:solidFill>
                <a:latin typeface="Alexandria" charset="0"/>
                <a:cs typeface="Alexandria" charset="0"/>
              </a:rPr>
              <a:t>نسرين عجب</a:t>
            </a:r>
            <a:r>
              <a:rPr lang="ar-SA" sz="2000" dirty="0">
                <a:latin typeface="Alexandria" charset="0"/>
                <a:cs typeface="Alexandria" charset="0"/>
              </a:rPr>
              <a:t> هي الفائزة في مسابقة الصحافة المتنقلة لمؤسسة تومسون </a:t>
            </a:r>
            <a:r>
              <a:rPr lang="en-US" sz="2000" dirty="0">
                <a:solidFill>
                  <a:srgbClr val="FF0000"/>
                </a:solidFill>
                <a:latin typeface="Alexandria" charset="0"/>
                <a:cs typeface="Alexandria" charset="0"/>
              </a:rPr>
              <a:t>Thomson</a:t>
            </a:r>
            <a:r>
              <a:rPr lang="ar-SA" sz="2000" dirty="0">
                <a:latin typeface="Alexandria" charset="0"/>
                <a:cs typeface="Alexandria" charset="0"/>
              </a:rPr>
              <a:t> لعام 2020، وهي مراسلة ومنتجة مستقلة من بيروت، لبنان، تروي قصة جارٍ لها غادر بيروت ليعيش في الجبال، وخلال فترة الإغلاق، شعر حقًا بالفوائد وتحدث عن شغفه بزراعة اللافندر...</a:t>
            </a:r>
          </a:p>
          <a:p>
            <a:pPr algn="r" rtl="1">
              <a:lnSpc>
                <a:spcPct val="150000"/>
              </a:lnSpc>
            </a:pPr>
            <a:r>
              <a:rPr lang="ar-SA" sz="2000" dirty="0">
                <a:solidFill>
                  <a:srgbClr val="FF0000"/>
                </a:solidFill>
                <a:latin typeface="Alexandria" charset="0"/>
                <a:cs typeface="Alexandria" charset="0"/>
              </a:rPr>
              <a:t>رابط الفيديو : </a:t>
            </a:r>
            <a:r>
              <a:rPr lang="en-US" sz="2000" dirty="0">
                <a:latin typeface="Alexandria" charset="0"/>
                <a:cs typeface="Alexandria" charset="0"/>
              </a:rPr>
              <a:t>https://youtu.be/p2PnoGWXDQo</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4FE3469-DA58-9C66-C407-FAABFF03C14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510EFD0-59ED-88CA-B17F-56A90B01738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7400782-0253-A2CA-493B-6108715F28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0257FA0-DA88-02CA-44E7-4CDD4930B08C}"/>
              </a:ext>
            </a:extLst>
          </p:cNvPr>
          <p:cNvSpPr txBox="1"/>
          <p:nvPr/>
        </p:nvSpPr>
        <p:spPr>
          <a:xfrm>
            <a:off x="5108028" y="163600"/>
            <a:ext cx="6998137"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نموذج لقصة صحفية منتجة باستخدام الهاتف المحمول</a:t>
            </a:r>
          </a:p>
        </p:txBody>
      </p:sp>
      <p:pic>
        <p:nvPicPr>
          <p:cNvPr id="5" name="Online Media 4" title="Mobile journalism Competition 2020 - Winner - Nisrine Ajab">
            <a:hlinkClick r:id="" action="ppaction://media"/>
            <a:extLst>
              <a:ext uri="{FF2B5EF4-FFF2-40B4-BE49-F238E27FC236}">
                <a16:creationId xmlns:a16="http://schemas.microsoft.com/office/drawing/2014/main" id="{40A1D616-2825-4A4B-90E0-67B8344A3978}"/>
              </a:ext>
            </a:extLst>
          </p:cNvPr>
          <p:cNvPicPr>
            <a:picLocks noRot="1" noChangeAspect="1"/>
          </p:cNvPicPr>
          <p:nvPr>
            <a:videoFile r:link="rId1"/>
          </p:nvPr>
        </p:nvPicPr>
        <p:blipFill>
          <a:blip r:embed="rId4"/>
          <a:stretch>
            <a:fillRect/>
          </a:stretch>
        </p:blipFill>
        <p:spPr>
          <a:xfrm>
            <a:off x="101601" y="2190094"/>
            <a:ext cx="5806253" cy="3280541"/>
          </a:xfrm>
          <a:prstGeom prst="rect">
            <a:avLst/>
          </a:prstGeom>
        </p:spPr>
      </p:pic>
    </p:spTree>
    <p:extLst>
      <p:ext uri="{BB962C8B-B14F-4D97-AF65-F5344CB8AC3E}">
        <p14:creationId xmlns:p14="http://schemas.microsoft.com/office/powerpoint/2010/main" val="292342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fade">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976980"/>
            <a:ext cx="10391158" cy="3785652"/>
          </a:xfrm>
          <a:prstGeom prst="rect">
            <a:avLst/>
          </a:prstGeom>
          <a:noFill/>
        </p:spPr>
        <p:txBody>
          <a:bodyPr wrap="square" rtlCol="0">
            <a:spAutoFit/>
          </a:bodyPr>
          <a:lstStyle/>
          <a:p>
            <a:pPr marL="285750" indent="-285750" algn="just" rtl="1">
              <a:lnSpc>
                <a:spcPct val="200000"/>
              </a:lnSpc>
              <a:buFontTx/>
              <a:buChar char="-"/>
            </a:pPr>
            <a:r>
              <a:rPr lang="ar-SA" sz="2000" dirty="0">
                <a:latin typeface="Alexandria" charset="0"/>
                <a:cs typeface="Alexandria" charset="0"/>
              </a:rPr>
              <a:t>تناولنا دور الهواتف الذكية في إعداد وتحرير المحتوى الصحفي، بدءًا من تطور استخدامها كأداة رئيسية في العمل </a:t>
            </a:r>
            <a:r>
              <a:rPr lang="ar-SA" sz="2000" dirty="0" smtClean="0">
                <a:latin typeface="Alexandria" charset="0"/>
                <a:cs typeface="Alexandria" charset="0"/>
              </a:rPr>
              <a:t>الإعلامي.</a:t>
            </a:r>
          </a:p>
          <a:p>
            <a:pPr marL="285750" indent="-285750" algn="just" rtl="1">
              <a:lnSpc>
                <a:spcPct val="200000"/>
              </a:lnSpc>
              <a:buFontTx/>
              <a:buChar char="-"/>
            </a:pPr>
            <a:r>
              <a:rPr lang="ar-SA" sz="2000" dirty="0" smtClean="0">
                <a:latin typeface="Alexandria" charset="0"/>
                <a:cs typeface="Alexandria" charset="0"/>
              </a:rPr>
              <a:t>ناقشنا </a:t>
            </a:r>
            <a:r>
              <a:rPr lang="ar-SA" sz="2000" dirty="0">
                <a:latin typeface="Alexandria" charset="0"/>
                <a:cs typeface="Alexandria" charset="0"/>
              </a:rPr>
              <a:t>أساسيات العمل الصحفي عبر الهاتف، مثل ضبط إعدادات التصوير والصوت، واستخدام تقنيات تحرير الفيديوهات الحديثة. </a:t>
            </a:r>
          </a:p>
          <a:p>
            <a:pPr marL="285750" indent="-285750" algn="just" rtl="1">
              <a:lnSpc>
                <a:spcPct val="200000"/>
              </a:lnSpc>
              <a:buFontTx/>
              <a:buChar char="-"/>
            </a:pPr>
            <a:r>
              <a:rPr lang="ar-SA" sz="2000" dirty="0">
                <a:latin typeface="Alexandria" charset="0"/>
                <a:cs typeface="Alexandria" charset="0"/>
              </a:rPr>
              <a:t>تعرفنا على عناصر القصة الصحفية الناجحة كالشخصيات والسياق والصراع، وأهمية التشويق والمفاجأة في تعزيز تأثير المحتوى. </a:t>
            </a:r>
          </a:p>
        </p:txBody>
      </p:sp>
      <p:sp>
        <p:nvSpPr>
          <p:cNvPr id="5" name="TextBox 4">
            <a:extLst>
              <a:ext uri="{FF2B5EF4-FFF2-40B4-BE49-F238E27FC236}">
                <a16:creationId xmlns:a16="http://schemas.microsoft.com/office/drawing/2014/main" id="{3734E875-CCB0-DE57-CBD4-D7AA1B9A9C0F}"/>
              </a:ext>
            </a:extLst>
          </p:cNvPr>
          <p:cNvSpPr txBox="1"/>
          <p:nvPr/>
        </p:nvSpPr>
        <p:spPr>
          <a:xfrm>
            <a:off x="7316199" y="1155869"/>
            <a:ext cx="3790336"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الثالثة</a:t>
            </a: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184845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(4)</a:t>
            </a:r>
            <a:r>
              <a:rPr lang="ar-SA" sz="2000" b="1" dirty="0">
                <a:latin typeface="Alexandria" charset="0"/>
                <a:cs typeface="Alexandria" charset="0"/>
              </a:rPr>
              <a:t> </a:t>
            </a:r>
            <a:r>
              <a:rPr lang="ar-SA" sz="2000" dirty="0">
                <a:latin typeface="Alexandria" charset="0"/>
                <a:cs typeface="Alexandria" charset="0"/>
              </a:rPr>
              <a:t>نتحدث عن كيفية البدء في تنفيذ المحتوى المنتج بواسطة الهاتف المحمول،  بداية من تحديد الأفكار، ورسم المخطط، وصياغة وإعداد المحتوى الإعلامي.</a:t>
            </a:r>
          </a:p>
        </p:txBody>
      </p:sp>
      <p:sp>
        <p:nvSpPr>
          <p:cNvPr id="5" name="TextBox 4">
            <a:extLst>
              <a:ext uri="{FF2B5EF4-FFF2-40B4-BE49-F238E27FC236}">
                <a16:creationId xmlns:a16="http://schemas.microsoft.com/office/drawing/2014/main" id="{D5CE1467-A155-883F-7A4A-6B456FEA5FD7}"/>
              </a:ext>
            </a:extLst>
          </p:cNvPr>
          <p:cNvSpPr txBox="1"/>
          <p:nvPr/>
        </p:nvSpPr>
        <p:spPr>
          <a:xfrm>
            <a:off x="4704736" y="1901671"/>
            <a:ext cx="5353664"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الرابعة</a:t>
            </a: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790E225-0D60-44B9-99BB-33CFFEF49CC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688354b5-287c-4cda-825e-1d7935aea40e"/>
    <ds:schemaRef ds:uri="http://purl.org/dc/elements/1.1/"/>
    <ds:schemaRef ds:uri="http://purl.org/dc/terms/"/>
    <ds:schemaRef ds:uri="http://schemas.openxmlformats.org/package/2006/metadata/core-properties"/>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2059</TotalTime>
  <Words>3719</Words>
  <Application>Microsoft Office PowerPoint</Application>
  <PresentationFormat>Widescreen</PresentationFormat>
  <Paragraphs>310</Paragraphs>
  <Slides>47</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Alexandria</vt: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Eslam Shafig</cp:lastModifiedBy>
  <cp:revision>305</cp:revision>
  <cp:lastPrinted>2025-01-31T12:50:10Z</cp:lastPrinted>
  <dcterms:created xsi:type="dcterms:W3CDTF">2023-04-29T09:08:00Z</dcterms:created>
  <dcterms:modified xsi:type="dcterms:W3CDTF">2025-01-31T19:21:19Z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