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6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0C6A21B8-7E53-4F79-B38A-684A5CD8D31B}">
  <a:tblStyle styleId="{0C6A21B8-7E53-4F79-B38A-684A5CD8D31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1" name="Google Shape;101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29ab20fd31f_0_2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5" name="Google Shape;115;g29ab20fd31f_0_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997a87a1f1_0_26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7" name="Google Shape;127;g2997a87a1f1_0_26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29ab20fd31f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0" name="Google Shape;140;g29ab20fd31f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29ab20fd31f_0_1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5" name="Google Shape;155;g29ab20fd31f_0_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2997a87a1f1_0_25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7" name="Google Shape;167;g2997a87a1f1_0_25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2997a87a1f1_0_65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0" name="Google Shape;180;g2997a87a1f1_0_65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299c33cd67d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3" name="Google Shape;193;g299c33cd67d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299c33cd67d_0_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5" name="Google Shape;205;g299c33cd67d_0_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29ab20fd31f_0_3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8" name="Google Shape;218;g29ab20fd31f_0_3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299c33cd67d_0_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3" name="Google Shape;233;g299c33cd67d_0_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299c33cd67d_0_5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6" name="Google Shape;246;g299c33cd67d_0_5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4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9" name="Google Shape;259;p4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0" name="Google Shape;260;p4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019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2" name="Google Shape;32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8" name="Google Shape;3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4" name="Google Shape;44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12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7" name="Google Shape;57;p13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8" name="Google Shape;58;p13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9" name="Google Shape;59;p13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0" name="Google Shape;60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5" name="Google Shape;75;p16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7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3" name="Google Shape;83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8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9" name="Google Shape;89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9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5" name="Google Shape;95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theme" Target="../theme/theme1.xml"/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slideLayout" Target="../slideLayouts/slideLayout18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g"/><Relationship Id="rId4" Type="http://schemas.openxmlformats.org/officeDocument/2006/relationships/image" Target="../media/image3.png"/><Relationship Id="rId5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png"/><Relationship Id="rId4" Type="http://schemas.openxmlformats.org/officeDocument/2006/relationships/hyperlink" Target="http://www.youtube.com/watch?v=j32SurxnE4s" TargetMode="External"/><Relationship Id="rId5" Type="http://schemas.openxmlformats.org/officeDocument/2006/relationships/image" Target="../media/image9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png"/><Relationship Id="rId4" Type="http://schemas.openxmlformats.org/officeDocument/2006/relationships/hyperlink" Target="http://www.youtube.com/watch?v=cWNW3-4Wpao" TargetMode="External"/><Relationship Id="rId5" Type="http://schemas.openxmlformats.org/officeDocument/2006/relationships/image" Target="../media/image8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7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7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2.png"/><Relationship Id="rId4" Type="http://schemas.openxmlformats.org/officeDocument/2006/relationships/image" Target="../media/image3.png"/><Relationship Id="rId5" Type="http://schemas.openxmlformats.org/officeDocument/2006/relationships/image" Target="../media/image7.png"/><Relationship Id="rId6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4" name="Google Shape;104;p20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pic>
      <p:sp>
        <p:nvSpPr>
          <p:cNvPr id="105" name="Google Shape;105;p20"/>
          <p:cNvSpPr txBox="1"/>
          <p:nvPr/>
        </p:nvSpPr>
        <p:spPr>
          <a:xfrm>
            <a:off x="6307898" y="2785710"/>
            <a:ext cx="43263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i="0" lang="en-US" sz="4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</a:t>
            </a:r>
            <a:r>
              <a:rPr b="1" lang="en-US" sz="44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20"/>
          <p:cNvSpPr/>
          <p:nvPr/>
        </p:nvSpPr>
        <p:spPr>
          <a:xfrm>
            <a:off x="6384750" y="3630223"/>
            <a:ext cx="3516600" cy="113130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Ed </a:t>
            </a: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Endings / Final S Pronunciation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20"/>
          <p:cNvSpPr txBox="1"/>
          <p:nvPr/>
        </p:nvSpPr>
        <p:spPr>
          <a:xfrm>
            <a:off x="6370225" y="4802550"/>
            <a:ext cx="28200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20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20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0" name="Google Shape;110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2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21"/>
          <p:cNvSpPr txBox="1"/>
          <p:nvPr/>
        </p:nvSpPr>
        <p:spPr>
          <a:xfrm>
            <a:off x="2430875" y="1386850"/>
            <a:ext cx="51873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500">
                <a:solidFill>
                  <a:srgbClr val="FF0000"/>
                </a:solidFill>
                <a:highlight>
                  <a:srgbClr val="FFFFFF"/>
                </a:highlight>
              </a:rPr>
              <a:t>Pronunciation of </a:t>
            </a:r>
            <a:r>
              <a:rPr b="1" i="1" lang="en-US" sz="2500">
                <a:solidFill>
                  <a:srgbClr val="FF0000"/>
                </a:solidFill>
                <a:highlight>
                  <a:srgbClr val="FFFFFF"/>
                </a:highlight>
              </a:rPr>
              <a:t>ED </a:t>
            </a:r>
            <a:r>
              <a:rPr b="1" lang="en-US" sz="2500">
                <a:solidFill>
                  <a:srgbClr val="FF0000"/>
                </a:solidFill>
                <a:highlight>
                  <a:srgbClr val="FFFFFF"/>
                </a:highlight>
              </a:rPr>
              <a:t>Ending</a:t>
            </a:r>
            <a:endParaRPr b="1" sz="2500">
              <a:solidFill>
                <a:srgbClr val="FF0000"/>
              </a:solidFill>
              <a:highlight>
                <a:srgbClr val="FFFFFF"/>
              </a:highlight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3100">
              <a:solidFill>
                <a:schemeClr val="lt1"/>
              </a:solidFill>
            </a:endParaRPr>
          </a:p>
        </p:txBody>
      </p:sp>
      <p:sp>
        <p:nvSpPr>
          <p:cNvPr id="119" name="Google Shape;119;p2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2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1" name="Google Shape;121;p2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2" name="Google Shape;122;p21"/>
          <p:cNvSpPr txBox="1"/>
          <p:nvPr/>
        </p:nvSpPr>
        <p:spPr>
          <a:xfrm>
            <a:off x="805000" y="2167900"/>
            <a:ext cx="9862800" cy="138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000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100">
                <a:solidFill>
                  <a:srgbClr val="0000FF"/>
                </a:solidFill>
                <a:highlight>
                  <a:srgbClr val="FFFFFF"/>
                </a:highlight>
              </a:rPr>
              <a:t>We pronounce the final </a:t>
            </a:r>
            <a:r>
              <a:rPr b="1" i="1" lang="en-US" sz="2100">
                <a:solidFill>
                  <a:srgbClr val="0000FF"/>
                </a:solidFill>
                <a:highlight>
                  <a:srgbClr val="FFFFFF"/>
                </a:highlight>
              </a:rPr>
              <a:t>ed </a:t>
            </a:r>
            <a:r>
              <a:rPr b="1" lang="en-US" sz="2100">
                <a:solidFill>
                  <a:srgbClr val="0000FF"/>
                </a:solidFill>
                <a:highlight>
                  <a:srgbClr val="FFFFFF"/>
                </a:highlight>
              </a:rPr>
              <a:t>in three ways: </a:t>
            </a:r>
            <a:r>
              <a:rPr b="1" lang="en-US" sz="2100">
                <a:solidFill>
                  <a:srgbClr val="FF0000"/>
                </a:solidFill>
                <a:highlight>
                  <a:srgbClr val="FFFFFF"/>
                </a:highlight>
              </a:rPr>
              <a:t>/t/ - /d/ - /id/</a:t>
            </a:r>
            <a:endParaRPr b="1" sz="2100">
              <a:solidFill>
                <a:srgbClr val="FF000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000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highlight>
                  <a:srgbClr val="FFFFFF"/>
                </a:highlight>
              </a:rPr>
              <a:t>Watch the video in the next slide to know the rule</a:t>
            </a:r>
            <a:endParaRPr sz="2100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pic>
        <p:nvPicPr>
          <p:cNvPr id="123" name="Google Shape;12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2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2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2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3" name="Google Shape;133;p2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4" name="Google Shape;134;p2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5" name="Google Shape;135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2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Learn why the -ed ending of past tense verbs in English is pronounced in three different ways: [t], [d] and [Id]. Listen and repeat for practice!&#10;&#10;See the original lesson here: https://elementalenglish.com/past-tense-verb-pronunciation-t-d-id/&#10;&#10;Connected Speech Lesson: https://elementalenglish.com/connected-speech-linking-american-english-pronunciation/&#10;&#10;H-Deletion Lesson: https://elementalenglish.com/h-deletion-connected-speech-in-english-pronunciation/&#10;&#10;Check us out on Facebook: https://www.facebook.com/elementalenglish&#10;&#10;Follow us on Twitter: https://twitter.com/elementlenglish" id="137" name="Google Shape;137;p22" title="[t], [d] or [Id]? | &quot;-ed&quot; Past Tense | English Pronunciation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2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2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2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6" name="Google Shape;146;p23"/>
          <p:cNvSpPr txBox="1"/>
          <p:nvPr/>
        </p:nvSpPr>
        <p:spPr>
          <a:xfrm>
            <a:off x="889000" y="1231800"/>
            <a:ext cx="16446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350"/>
              <a:buFont typeface="Arial"/>
              <a:buNone/>
            </a:pPr>
            <a:r>
              <a:rPr b="1" lang="en-US" sz="255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Rule</a:t>
            </a:r>
            <a:endParaRPr b="1" sz="255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7" name="Google Shape;147;p23"/>
          <p:cNvSpPr txBox="1"/>
          <p:nvPr/>
        </p:nvSpPr>
        <p:spPr>
          <a:xfrm>
            <a:off x="889000" y="2391850"/>
            <a:ext cx="9862800" cy="18546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rPr b="1" lang="en-US" sz="255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voiceless + ed                  /t/</a:t>
            </a:r>
            <a:endParaRPr b="1" sz="255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350"/>
              <a:buFont typeface="Arial"/>
              <a:buNone/>
            </a:pPr>
            <a:r>
              <a:rPr b="1" lang="en-US" sz="255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voiced + ed                      /d/</a:t>
            </a:r>
            <a:endParaRPr b="1" sz="255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350"/>
              <a:buFont typeface="Arial"/>
              <a:buNone/>
            </a:pPr>
            <a:r>
              <a:rPr b="1" lang="en-US" sz="255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 / d + ed                          /id/</a:t>
            </a:r>
            <a:endParaRPr b="1" sz="255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8" name="Google Shape;148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2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50" name="Google Shape;150;p23"/>
          <p:cNvCxnSpPr/>
          <p:nvPr/>
        </p:nvCxnSpPr>
        <p:spPr>
          <a:xfrm>
            <a:off x="3543925" y="2678825"/>
            <a:ext cx="11196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51" name="Google Shape;151;p23"/>
          <p:cNvCxnSpPr/>
          <p:nvPr/>
        </p:nvCxnSpPr>
        <p:spPr>
          <a:xfrm>
            <a:off x="3347750" y="3238650"/>
            <a:ext cx="1343700" cy="1410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52" name="Google Shape;152;p23"/>
          <p:cNvCxnSpPr/>
          <p:nvPr/>
        </p:nvCxnSpPr>
        <p:spPr>
          <a:xfrm flipH="1" rot="10800000">
            <a:off x="2886025" y="3769175"/>
            <a:ext cx="1777500" cy="1410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1" name="Google Shape;161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2" name="Google Shape;162;p24"/>
          <p:cNvSpPr txBox="1"/>
          <p:nvPr/>
        </p:nvSpPr>
        <p:spPr>
          <a:xfrm>
            <a:off x="889000" y="2391850"/>
            <a:ext cx="98628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Voiceless Sounds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(no vibration): </a:t>
            </a:r>
            <a:r>
              <a:rPr lang="en-US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/p/ - /k/ - /f/ - /s/ - /θ/ </a:t>
            </a:r>
            <a:r>
              <a:rPr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(th)</a:t>
            </a:r>
            <a:r>
              <a:rPr lang="en-US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- /</a:t>
            </a:r>
            <a:r>
              <a:rPr lang="en-US" sz="2400">
                <a:solidFill>
                  <a:srgbClr val="FF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ʃ/ </a:t>
            </a:r>
            <a:r>
              <a:rPr lang="en-US" sz="2400">
                <a:solidFill>
                  <a:srgbClr val="0000FF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(sh)</a:t>
            </a:r>
            <a:r>
              <a:rPr lang="en-US" sz="2400">
                <a:solidFill>
                  <a:srgbClr val="FF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- /t/ʃ/ </a:t>
            </a:r>
            <a:r>
              <a:rPr lang="en-US" sz="2400">
                <a:solidFill>
                  <a:srgbClr val="0000FF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(ch)</a:t>
            </a:r>
            <a:endParaRPr sz="2400">
              <a:solidFill>
                <a:srgbClr val="0000FF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400">
                <a:solidFill>
                  <a:srgbClr val="0000FF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4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Voiced Sounds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(vibration): </a:t>
            </a:r>
            <a:r>
              <a:rPr lang="en-US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/b/ - /g/ - /l/ - /m/ - /n/ - /r/ - /v/ - /z/ - /ð/ </a:t>
            </a:r>
            <a:r>
              <a:rPr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(th) </a:t>
            </a:r>
            <a:r>
              <a:rPr lang="en-US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/ʒ/ - /dʒ/</a:t>
            </a:r>
            <a:endParaRPr sz="24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3" name="Google Shape;163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4" name="Google Shape;174;p2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5" name="Google Shape;175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7" name="Google Shape;177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231800"/>
            <a:ext cx="10874275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6" name="Google Shape;186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7" name="Google Shape;187;p26"/>
          <p:cNvSpPr txBox="1"/>
          <p:nvPr/>
        </p:nvSpPr>
        <p:spPr>
          <a:xfrm>
            <a:off x="942300" y="1570500"/>
            <a:ext cx="9862800" cy="3193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55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Exercise: Classify the words according to their pronunciation</a:t>
            </a:r>
            <a:endParaRPr b="1" sz="255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55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asked - wanted - moved - watched -helped - kissed - ended - played - missed- offered - claimed</a:t>
            </a:r>
            <a:endParaRPr sz="255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55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8" name="Google Shape;188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90" name="Google Shape;190;p26"/>
          <p:cNvGraphicFramePr/>
          <p:nvPr/>
        </p:nvGraphicFramePr>
        <p:xfrm>
          <a:off x="952550" y="33755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{0C6A21B8-7E53-4F79-B38A-684A5CD8D31B}</a:tableStyleId>
              </a:tblPr>
              <a:tblGrid>
                <a:gridCol w="3429000"/>
                <a:gridCol w="3429000"/>
                <a:gridCol w="3429000"/>
              </a:tblGrid>
              <a:tr h="6134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200">
                          <a:solidFill>
                            <a:srgbClr val="FF0000"/>
                          </a:solidFill>
                        </a:rPr>
                        <a:t>/</a:t>
                      </a:r>
                      <a:r>
                        <a:rPr b="1" lang="en-US" sz="2200">
                          <a:solidFill>
                            <a:srgbClr val="FF0000"/>
                          </a:solidFill>
                        </a:rPr>
                        <a:t>t/</a:t>
                      </a:r>
                      <a:endParaRPr b="1" sz="2200"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200">
                          <a:solidFill>
                            <a:srgbClr val="FF0000"/>
                          </a:solidFill>
                        </a:rPr>
                        <a:t>/</a:t>
                      </a:r>
                      <a:r>
                        <a:rPr b="1" lang="en-US" sz="2200">
                          <a:solidFill>
                            <a:srgbClr val="FF0000"/>
                          </a:solidFill>
                        </a:rPr>
                        <a:t>d/</a:t>
                      </a:r>
                      <a:endParaRPr b="1" sz="2200"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200">
                          <a:solidFill>
                            <a:srgbClr val="FF0000"/>
                          </a:solidFill>
                        </a:rPr>
                        <a:t>/</a:t>
                      </a:r>
                      <a:r>
                        <a:rPr b="1" lang="en-US" sz="2200">
                          <a:solidFill>
                            <a:srgbClr val="FF0000"/>
                          </a:solidFill>
                        </a:rPr>
                        <a:t>id/</a:t>
                      </a:r>
                      <a:endParaRPr b="1" sz="2200"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1166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/>
                        <a:t>asked    missed   watched   helped    kissed</a:t>
                      </a:r>
                      <a:endParaRPr sz="19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/>
                        <a:t>moved    played    offered   claimed</a:t>
                      </a:r>
                      <a:endParaRPr sz="19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/>
                        <a:t>ended    wanted </a:t>
                      </a:r>
                      <a:endParaRPr sz="19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27"/>
          <p:cNvSpPr txBox="1"/>
          <p:nvPr/>
        </p:nvSpPr>
        <p:spPr>
          <a:xfrm>
            <a:off x="2462350" y="1374675"/>
            <a:ext cx="4487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500">
                <a:solidFill>
                  <a:srgbClr val="FF0000"/>
                </a:solidFill>
                <a:highlight>
                  <a:srgbClr val="FFFFFF"/>
                </a:highlight>
              </a:rPr>
              <a:t>Pronunciation of Final </a:t>
            </a:r>
            <a:r>
              <a:rPr b="1" i="1" lang="en-US" sz="2500">
                <a:solidFill>
                  <a:srgbClr val="FF0000"/>
                </a:solidFill>
                <a:highlight>
                  <a:srgbClr val="FFFFFF"/>
                </a:highlight>
              </a:rPr>
              <a:t>S</a:t>
            </a:r>
            <a:endParaRPr b="1" i="1" sz="2500">
              <a:solidFill>
                <a:srgbClr val="FF0000"/>
              </a:solidFill>
              <a:highlight>
                <a:srgbClr val="FFFFFF"/>
              </a:highlight>
            </a:endParaRPr>
          </a:p>
        </p:txBody>
      </p:sp>
      <p:sp>
        <p:nvSpPr>
          <p:cNvPr id="197" name="Google Shape;197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9" name="Google Shape;199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0" name="Google Shape;200;p27"/>
          <p:cNvSpPr txBox="1"/>
          <p:nvPr/>
        </p:nvSpPr>
        <p:spPr>
          <a:xfrm>
            <a:off x="889000" y="2391850"/>
            <a:ext cx="9862800" cy="228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100">
                <a:solidFill>
                  <a:srgbClr val="0000FF"/>
                </a:solidFill>
                <a:highlight>
                  <a:srgbClr val="FFFFFF"/>
                </a:highlight>
              </a:rPr>
              <a:t>We pronounce the final </a:t>
            </a:r>
            <a:r>
              <a:rPr b="1" i="1" lang="en-US" sz="2100">
                <a:solidFill>
                  <a:srgbClr val="0000FF"/>
                </a:solidFill>
                <a:highlight>
                  <a:srgbClr val="FFFFFF"/>
                </a:highlight>
              </a:rPr>
              <a:t>S </a:t>
            </a:r>
            <a:r>
              <a:rPr b="1" lang="en-US" sz="2100">
                <a:solidFill>
                  <a:srgbClr val="0000FF"/>
                </a:solidFill>
                <a:highlight>
                  <a:srgbClr val="FFFFFF"/>
                </a:highlight>
              </a:rPr>
              <a:t>in three ways: </a:t>
            </a:r>
            <a:r>
              <a:rPr b="1" lang="en-US" sz="2100">
                <a:solidFill>
                  <a:srgbClr val="FF0000"/>
                </a:solidFill>
                <a:highlight>
                  <a:srgbClr val="FFFFFF"/>
                </a:highlight>
              </a:rPr>
              <a:t>/s/ - /z/ - /iz/</a:t>
            </a:r>
            <a:endParaRPr b="1" sz="2100">
              <a:solidFill>
                <a:srgbClr val="FF000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2100">
              <a:solidFill>
                <a:srgbClr val="FF000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100">
                <a:solidFill>
                  <a:schemeClr val="dk1"/>
                </a:solidFill>
                <a:highlight>
                  <a:srgbClr val="FFFFFF"/>
                </a:highlight>
              </a:rPr>
              <a:t>Watch the video in the next slide to know the rule</a:t>
            </a:r>
            <a:endParaRPr sz="21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235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1" name="Google Shape;201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9" name="Google Shape;209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1" name="Google Shape;211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2" name="Google Shape;212;p28"/>
          <p:cNvSpPr txBox="1"/>
          <p:nvPr/>
        </p:nvSpPr>
        <p:spPr>
          <a:xfrm>
            <a:off x="889000" y="2391850"/>
            <a:ext cx="9862800" cy="1162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3" name="Google Shape;213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orrection: At 6m 12s, &quot;bits&quot; is [s], not [z].&#10;&#10;Use this English pronunciation lesson to practice the plural s, as well as connected speech and rhythm. Sorry for the bad sound quality!&#10;&#10;Text of lesson: &#10;http://www.elementalenglish.com/3-sounds-of-the-plural-s-in-english/&#10;&#10;Check us out on Facebook: https://www.facebook.com/elementalenglish&#10;&#10;Subscribe to the free iTunes podcast: https://itunes.apple.com/us/podcast/english-pronunciation-language/id465174263&#10;&#10;Follow us on Twitter: https://twitter.com/elementlenglish" id="215" name="Google Shape;215;p28" title="3 Sounds of the Plural &quot;s&quot; in English: [s], [z] or [ɪz]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7275" y="1231800"/>
            <a:ext cx="10812600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4" name="Google Shape;224;p29"/>
          <p:cNvSpPr txBox="1"/>
          <p:nvPr/>
        </p:nvSpPr>
        <p:spPr>
          <a:xfrm>
            <a:off x="924400" y="1231800"/>
            <a:ext cx="1492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lang="en-US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Rule</a:t>
            </a:r>
            <a:endParaRPr b="1" i="0" sz="24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5" name="Google Shape;225;p29"/>
          <p:cNvSpPr txBox="1"/>
          <p:nvPr/>
        </p:nvSpPr>
        <p:spPr>
          <a:xfrm>
            <a:off x="889000" y="2391850"/>
            <a:ext cx="9862800" cy="347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350"/>
              <a:buFont typeface="Arial"/>
              <a:buNone/>
            </a:pPr>
            <a:r>
              <a:rPr b="1" lang="en-US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voiceless + s                                             /s/</a:t>
            </a:r>
            <a:endParaRPr b="1" sz="24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350"/>
              <a:buFont typeface="Arial"/>
              <a:buNone/>
            </a:pPr>
            <a:r>
              <a:rPr lang="en-US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/p/ - /t/ - /k/ - /f/</a:t>
            </a:r>
            <a:endParaRPr b="1" sz="24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350"/>
              <a:buFont typeface="Arial"/>
              <a:buNone/>
            </a:pPr>
            <a:r>
              <a:rPr b="1" lang="en-US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voiced + s                                                  /z/</a:t>
            </a:r>
            <a:endParaRPr b="1" sz="24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/b/ - /d/ /g/ - /l/ - /m/ - /n/ - /r/ - /v/ - /w/ </a:t>
            </a:r>
            <a:endParaRPr sz="24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350"/>
              <a:buFont typeface="Arial"/>
              <a:buNone/>
            </a:pPr>
            <a:r>
              <a:rPr lang="en-US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/ʃ/ </a:t>
            </a:r>
            <a:r>
              <a:rPr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(sh)</a:t>
            </a:r>
            <a:r>
              <a:rPr lang="en-US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- /t/ʃ/ </a:t>
            </a:r>
            <a:r>
              <a:rPr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(ch)</a:t>
            </a:r>
            <a:r>
              <a:rPr lang="en-US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-  /dʒ/ - /s/ - /z/</a:t>
            </a:r>
            <a:r>
              <a:rPr b="1" lang="en-US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+ s                       /iz/</a:t>
            </a:r>
            <a:endParaRPr b="1" sz="24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26" name="Google Shape;226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Google Shape;227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28" name="Google Shape;228;p29"/>
          <p:cNvCxnSpPr/>
          <p:nvPr/>
        </p:nvCxnSpPr>
        <p:spPr>
          <a:xfrm>
            <a:off x="3253750" y="2669550"/>
            <a:ext cx="30861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229" name="Google Shape;229;p29"/>
          <p:cNvCxnSpPr/>
          <p:nvPr/>
        </p:nvCxnSpPr>
        <p:spPr>
          <a:xfrm flipH="1" rot="10800000">
            <a:off x="2898150" y="3901550"/>
            <a:ext cx="3594000" cy="1260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230" name="Google Shape;230;p29"/>
          <p:cNvCxnSpPr/>
          <p:nvPr/>
        </p:nvCxnSpPr>
        <p:spPr>
          <a:xfrm flipH="1" rot="10800000">
            <a:off x="5933450" y="5151163"/>
            <a:ext cx="1638300" cy="1260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7" name="Google Shape;237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9" name="Google Shape;239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0" name="Google Shape;240;p30"/>
          <p:cNvSpPr txBox="1"/>
          <p:nvPr/>
        </p:nvSpPr>
        <p:spPr>
          <a:xfrm>
            <a:off x="889000" y="2391850"/>
            <a:ext cx="9862800" cy="1162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41" name="Google Shape;241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3" name="Google Shape;243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231800"/>
            <a:ext cx="10812601" cy="522600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0" name="Google Shape;250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2" name="Google Shape;252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3" name="Google Shape;253;p31"/>
          <p:cNvSpPr txBox="1"/>
          <p:nvPr/>
        </p:nvSpPr>
        <p:spPr>
          <a:xfrm>
            <a:off x="942300" y="1570500"/>
            <a:ext cx="9862800" cy="389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55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Exercise: Classify the words according to their pronunciation</a:t>
            </a:r>
            <a:endParaRPr b="1" sz="255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55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jars</a:t>
            </a:r>
            <a:r>
              <a:rPr lang="en-US" sz="255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bags- graphs- prizes-friends - books- labs- kisses- dishes- laps-</a:t>
            </a:r>
            <a:endParaRPr sz="255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55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things- gloves- buses- fans- watches</a:t>
            </a:r>
            <a:endParaRPr sz="255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55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55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4" name="Google Shape;254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55" name="Google Shape;255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256" name="Google Shape;256;p31"/>
          <p:cNvGraphicFramePr/>
          <p:nvPr/>
        </p:nvGraphicFramePr>
        <p:xfrm>
          <a:off x="952550" y="33755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{0C6A21B8-7E53-4F79-B38A-684A5CD8D31B}</a:tableStyleId>
              </a:tblPr>
              <a:tblGrid>
                <a:gridCol w="3429000"/>
                <a:gridCol w="3429000"/>
                <a:gridCol w="3429000"/>
              </a:tblGrid>
              <a:tr h="6134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200">
                          <a:solidFill>
                            <a:srgbClr val="FF0000"/>
                          </a:solidFill>
                        </a:rPr>
                        <a:t>/s/</a:t>
                      </a:r>
                      <a:endParaRPr b="1" sz="2200"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200">
                          <a:solidFill>
                            <a:srgbClr val="FF0000"/>
                          </a:solidFill>
                        </a:rPr>
                        <a:t>/z/</a:t>
                      </a:r>
                      <a:endParaRPr b="1" sz="2200"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200">
                          <a:solidFill>
                            <a:srgbClr val="FF0000"/>
                          </a:solidFill>
                        </a:rPr>
                        <a:t>/</a:t>
                      </a:r>
                      <a:r>
                        <a:rPr b="1" lang="en-US" sz="2200">
                          <a:solidFill>
                            <a:srgbClr val="FF0000"/>
                          </a:solidFill>
                        </a:rPr>
                        <a:t>iz/</a:t>
                      </a:r>
                      <a:endParaRPr b="1" sz="2200"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1166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" name="Google Shape;262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p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7466" y="485415"/>
            <a:ext cx="2758842" cy="75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Google Shape;264;p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32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32"/>
          <p:cNvSpPr/>
          <p:nvPr/>
        </p:nvSpPr>
        <p:spPr>
          <a:xfrm>
            <a:off x="1340017" y="1410088"/>
            <a:ext cx="9652637" cy="4308315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32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6">
              <a:alphaModFix/>
            </a:blip>
            <a:tile algn="ctr" flip="none" tx="0" sx="99000" ty="-381000" sy="98002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