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0"/>
  </p:notesMasterIdLst>
  <p:handoutMasterIdLst>
    <p:handoutMasterId r:id="rId41"/>
  </p:handoutMasterIdLst>
  <p:sldIdLst>
    <p:sldId id="264" r:id="rId3"/>
    <p:sldId id="491" r:id="rId4"/>
    <p:sldId id="492" r:id="rId5"/>
    <p:sldId id="493" r:id="rId6"/>
    <p:sldId id="494" r:id="rId7"/>
    <p:sldId id="497" r:id="rId8"/>
    <p:sldId id="496" r:id="rId9"/>
    <p:sldId id="498" r:id="rId10"/>
    <p:sldId id="499" r:id="rId11"/>
    <p:sldId id="500" r:id="rId12"/>
    <p:sldId id="501" r:id="rId13"/>
    <p:sldId id="505" r:id="rId14"/>
    <p:sldId id="502" r:id="rId15"/>
    <p:sldId id="504" r:id="rId16"/>
    <p:sldId id="503" r:id="rId17"/>
    <p:sldId id="507" r:id="rId18"/>
    <p:sldId id="506" r:id="rId19"/>
    <p:sldId id="551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20" r:id="rId32"/>
    <p:sldId id="519" r:id="rId33"/>
    <p:sldId id="521" r:id="rId34"/>
    <p:sldId id="522" r:id="rId35"/>
    <p:sldId id="523" r:id="rId36"/>
    <p:sldId id="524" r:id="rId37"/>
    <p:sldId id="525" r:id="rId38"/>
    <p:sldId id="52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17-Mar-22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17-Mar-22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r>
              <a:rPr lang="en-US" baseline="0" dirty="0" smtClean="0"/>
              <a:t> Radiators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68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Redundancy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Remove redundant code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Testing is a redundancy we want to keep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550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186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07: </a:t>
            </a:r>
            <a:r>
              <a:rPr lang="en-US" sz="54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5400" dirty="0">
                <a:solidFill>
                  <a:srgbClr val="FF0000"/>
                </a:solidFill>
                <a:latin typeface="+mn-lt"/>
              </a:rPr>
            </a:br>
            <a:r>
              <a:rPr lang="en-US" sz="54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5400" smtClean="0">
                <a:solidFill>
                  <a:srgbClr val="FF0000"/>
                </a:solidFill>
                <a:latin typeface="+mn-lt"/>
              </a:rPr>
              <a:t>LEAN FRAMEWORKS [1/2]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These approaches </a:t>
            </a:r>
            <a:r>
              <a:rPr lang="en-US" dirty="0"/>
              <a:t>can be used </a:t>
            </a:r>
            <a:r>
              <a:rPr lang="en-US" u="sng" dirty="0"/>
              <a:t>as is </a:t>
            </a:r>
            <a:r>
              <a:rPr lang="en-US" dirty="0"/>
              <a:t>or combined to adapt to what works best for a </a:t>
            </a:r>
            <a:r>
              <a:rPr lang="en-US" dirty="0" smtClean="0"/>
              <a:t>given environment </a:t>
            </a:r>
            <a:r>
              <a:rPr lang="en-US" dirty="0"/>
              <a:t>or situation.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b="1" u="sng" dirty="0" smtClean="0"/>
              <a:t>NOT</a:t>
            </a:r>
            <a:r>
              <a:rPr lang="en-US" dirty="0" smtClean="0"/>
              <a:t> </a:t>
            </a:r>
            <a:r>
              <a:rPr lang="en-US" dirty="0"/>
              <a:t>necessary to use any of these; an </a:t>
            </a:r>
            <a:r>
              <a:rPr lang="en-US" dirty="0" smtClean="0"/>
              <a:t>agile approach </a:t>
            </a:r>
            <a:r>
              <a:rPr lang="en-US" dirty="0"/>
              <a:t>can be developed from scratch as long as it adheres to the mindset</a:t>
            </a:r>
            <a:r>
              <a:rPr lang="en-US" dirty="0" smtClean="0"/>
              <a:t>, values</a:t>
            </a:r>
            <a:r>
              <a:rPr lang="en-US" dirty="0"/>
              <a:t>, and principles of the Agile Manifesto.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u="sng" dirty="0"/>
              <a:t>agile principles are </a:t>
            </a:r>
            <a:r>
              <a:rPr lang="en-US" u="sng" dirty="0" smtClean="0"/>
              <a:t>followed </a:t>
            </a:r>
            <a:r>
              <a:rPr lang="en-US" dirty="0" smtClean="0"/>
              <a:t>to </a:t>
            </a:r>
            <a:r>
              <a:rPr lang="en-US" u="sng" dirty="0"/>
              <a:t>deliver value </a:t>
            </a:r>
            <a:r>
              <a:rPr lang="en-US" dirty="0"/>
              <a:t>at a sustainable pace, and the developed approach </a:t>
            </a:r>
            <a:r>
              <a:rPr lang="en-US" u="sng" dirty="0" smtClean="0"/>
              <a:t>promotes collaboration </a:t>
            </a:r>
            <a:r>
              <a:rPr lang="en-US" u="sng" dirty="0"/>
              <a:t>with the customer</a:t>
            </a:r>
            <a:r>
              <a:rPr lang="en-US" dirty="0"/>
              <a:t>, a specific approach is not required.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Introduction TO AGILE AND LEAN FRAMEWORKS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61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SELECTION CRITERIA FOR THE </a:t>
            </a:r>
            <a:r>
              <a:rPr lang="en-US" b="1" i="1" dirty="0" smtClean="0"/>
              <a:t>AGILE PRACTICE </a:t>
            </a:r>
            <a:r>
              <a:rPr lang="en-US" b="1" i="1" dirty="0"/>
              <a:t>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Designed for holistic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ntended </a:t>
            </a:r>
            <a:r>
              <a:rPr lang="en-US" dirty="0"/>
              <a:t>to guide a broad set of project activities</a:t>
            </a:r>
            <a:endParaRPr lang="en-US" b="1" dirty="0" smtClean="0"/>
          </a:p>
          <a:p>
            <a:r>
              <a:rPr lang="en-US" b="1" dirty="0"/>
              <a:t>Formalized for common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for common use in a variety </a:t>
            </a:r>
            <a:r>
              <a:rPr lang="en-US" dirty="0" smtClean="0"/>
              <a:t>of contexts</a:t>
            </a:r>
            <a:endParaRPr lang="en-US" b="1" dirty="0" smtClean="0"/>
          </a:p>
          <a:p>
            <a:r>
              <a:rPr lang="en-US" b="1" dirty="0"/>
              <a:t>Popular in modern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Adopted </a:t>
            </a:r>
            <a:r>
              <a:rPr lang="en-US" dirty="0"/>
              <a:t>by a significant number </a:t>
            </a:r>
            <a:r>
              <a:rPr lang="en-US" dirty="0" smtClean="0"/>
              <a:t>of industries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0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1" y="365125"/>
            <a:ext cx="3333135" cy="5854700"/>
          </a:xfrm>
        </p:spPr>
        <p:txBody>
          <a:bodyPr>
            <a:normAutofit/>
          </a:bodyPr>
          <a:lstStyle/>
          <a:p>
            <a:r>
              <a:rPr lang="en-US" dirty="0" smtClean="0"/>
              <a:t>Agile approaches Breadth and detail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6154" y="217645"/>
            <a:ext cx="8944899" cy="62453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1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Scrum is a single-team process framework used to manage </a:t>
            </a:r>
            <a:r>
              <a:rPr lang="en-US" dirty="0" smtClean="0"/>
              <a:t>product development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framework consists of Scrum roles, events, artifacts, </a:t>
            </a:r>
            <a:r>
              <a:rPr lang="en-US" dirty="0" smtClean="0"/>
              <a:t>and rules</a:t>
            </a:r>
            <a:r>
              <a:rPr lang="en-US" dirty="0"/>
              <a:t>, and uses an iterative approach to deliver working product. </a:t>
            </a:r>
            <a:endParaRPr lang="en-US" dirty="0" smtClean="0"/>
          </a:p>
          <a:p>
            <a:r>
              <a:rPr lang="en-US" dirty="0" smtClean="0"/>
              <a:t>Scrum </a:t>
            </a:r>
            <a:r>
              <a:rPr lang="en-US" dirty="0"/>
              <a:t>is run </a:t>
            </a:r>
            <a:r>
              <a:rPr lang="en-US" dirty="0" smtClean="0"/>
              <a:t>on </a:t>
            </a:r>
            <a:r>
              <a:rPr lang="en-US" dirty="0" err="1" smtClean="0"/>
              <a:t>timeboxes</a:t>
            </a:r>
            <a:r>
              <a:rPr lang="en-US" dirty="0" smtClean="0"/>
              <a:t> </a:t>
            </a:r>
            <a:r>
              <a:rPr lang="en-US" dirty="0"/>
              <a:t>of 1 month or less with consistent durations called sprints where </a:t>
            </a:r>
            <a:r>
              <a:rPr lang="en-US" dirty="0" smtClean="0"/>
              <a:t>a potentially </a:t>
            </a:r>
            <a:r>
              <a:rPr lang="en-US" dirty="0"/>
              <a:t>releasable increment of product is produced.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</a:t>
            </a:r>
            <a:r>
              <a:rPr lang="en-US" dirty="0" smtClean="0"/>
              <a:t>team (roles)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 owner is responsible for maximizing the value of </a:t>
            </a:r>
            <a:r>
              <a:rPr lang="en-US" dirty="0" smtClean="0"/>
              <a:t>the product</a:t>
            </a:r>
            <a:r>
              <a:rPr lang="en-US" dirty="0"/>
              <a:t>.</a:t>
            </a:r>
          </a:p>
          <a:p>
            <a:r>
              <a:rPr lang="en-US" dirty="0"/>
              <a:t>The development team is a cross-functional, self-organizing </a:t>
            </a:r>
            <a:r>
              <a:rPr lang="en-US" dirty="0" smtClean="0"/>
              <a:t>team consisting </a:t>
            </a:r>
            <a:r>
              <a:rPr lang="en-US" dirty="0"/>
              <a:t>of team members who have everything they need within </a:t>
            </a:r>
            <a:r>
              <a:rPr lang="en-US" dirty="0" smtClean="0"/>
              <a:t>the team </a:t>
            </a:r>
            <a:r>
              <a:rPr lang="en-US" dirty="0"/>
              <a:t>to deliver working product without depending on others </a:t>
            </a:r>
            <a:r>
              <a:rPr lang="en-US" dirty="0" smtClean="0"/>
              <a:t>outside of </a:t>
            </a:r>
            <a:r>
              <a:rPr lang="en-US" dirty="0"/>
              <a:t>the team.</a:t>
            </a:r>
          </a:p>
          <a:p>
            <a:r>
              <a:rPr lang="en-US" dirty="0"/>
              <a:t>The scrum master is responsible for ensuring the Scrum process </a:t>
            </a:r>
            <a:r>
              <a:rPr lang="en-US" dirty="0" smtClean="0"/>
              <a:t>is upheld </a:t>
            </a:r>
            <a:r>
              <a:rPr lang="en-US" dirty="0"/>
              <a:t>and works to ensure the Scrum team adheres to the </a:t>
            </a:r>
            <a:r>
              <a:rPr lang="en-US" dirty="0" smtClean="0"/>
              <a:t>practices and </a:t>
            </a:r>
            <a:r>
              <a:rPr lang="en-US" dirty="0"/>
              <a:t>rules as well as coaches the team on removing impediments.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events and artifacts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725" y="1690687"/>
            <a:ext cx="11040549" cy="3677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EXTREME </a:t>
            </a:r>
            <a:r>
              <a:rPr lang="en-US" b="1" dirty="0" smtClean="0"/>
              <a:t>PROGRAMMING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5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eXtreme</a:t>
            </a:r>
            <a:r>
              <a:rPr lang="en-US" dirty="0"/>
              <a:t> Programming (XP) is a software development method based </a:t>
            </a:r>
            <a:r>
              <a:rPr lang="en-US" dirty="0" smtClean="0"/>
              <a:t>on </a:t>
            </a:r>
            <a:r>
              <a:rPr lang="en-US" b="1" u="sng" dirty="0" smtClean="0"/>
              <a:t>frequent </a:t>
            </a:r>
            <a:r>
              <a:rPr lang="en-US" b="1" u="sng" dirty="0"/>
              <a:t>cycles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name is based on the philosophy of </a:t>
            </a:r>
            <a:r>
              <a:rPr lang="en-US" u="sng" dirty="0"/>
              <a:t>distilling</a:t>
            </a:r>
            <a:r>
              <a:rPr lang="en-US" dirty="0"/>
              <a:t> a given </a:t>
            </a:r>
            <a:r>
              <a:rPr lang="en-US" u="sng" dirty="0" smtClean="0"/>
              <a:t>best </a:t>
            </a:r>
            <a:r>
              <a:rPr lang="en-US" b="1" u="sng" dirty="0" smtClean="0"/>
              <a:t>practice</a:t>
            </a:r>
            <a:r>
              <a:rPr lang="en-US" u="sng" dirty="0" smtClean="0"/>
              <a:t> </a:t>
            </a:r>
            <a:r>
              <a:rPr lang="en-US" dirty="0"/>
              <a:t>to its </a:t>
            </a:r>
            <a:r>
              <a:rPr lang="en-US" b="1" u="sng" dirty="0"/>
              <a:t>purest</a:t>
            </a:r>
            <a:r>
              <a:rPr lang="en-US" dirty="0"/>
              <a:t>, </a:t>
            </a:r>
            <a:r>
              <a:rPr lang="en-US" b="1" u="sng" dirty="0"/>
              <a:t>simplest</a:t>
            </a:r>
            <a:r>
              <a:rPr lang="en-US" dirty="0"/>
              <a:t> form, and </a:t>
            </a:r>
            <a:r>
              <a:rPr lang="en-US" u="sng" dirty="0"/>
              <a:t>applying</a:t>
            </a:r>
            <a:r>
              <a:rPr lang="en-US" dirty="0"/>
              <a:t> that practice </a:t>
            </a:r>
            <a:r>
              <a:rPr lang="en-US" u="sng" dirty="0" smtClean="0"/>
              <a:t>continuously</a:t>
            </a:r>
            <a:r>
              <a:rPr lang="en-US" dirty="0" smtClean="0"/>
              <a:t> throughout </a:t>
            </a:r>
            <a:r>
              <a:rPr lang="en-US" dirty="0"/>
              <a:t>the project.</a:t>
            </a:r>
          </a:p>
          <a:p>
            <a:r>
              <a:rPr lang="en-US" dirty="0"/>
              <a:t>XP is most known for popularizing a holistic set of practices intended </a:t>
            </a:r>
            <a:r>
              <a:rPr lang="en-US" dirty="0" smtClean="0"/>
              <a:t>to improve </a:t>
            </a:r>
            <a:r>
              <a:rPr lang="en-US" dirty="0"/>
              <a:t>the results of software projects.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method was first formalized as </a:t>
            </a:r>
            <a:r>
              <a:rPr lang="en-US" dirty="0" smtClean="0"/>
              <a:t>a set </a:t>
            </a:r>
            <a:r>
              <a:rPr lang="en-US" dirty="0"/>
              <a:t>of </a:t>
            </a:r>
            <a:r>
              <a:rPr lang="en-US" b="1" u="sng" dirty="0"/>
              <a:t>twelve primary practices</a:t>
            </a:r>
            <a:r>
              <a:rPr lang="en-US" dirty="0"/>
              <a:t>, but then gradually evolved to adopt several </a:t>
            </a:r>
            <a:r>
              <a:rPr lang="en-US" u="sng" dirty="0" smtClean="0"/>
              <a:t>other corollary </a:t>
            </a:r>
            <a:r>
              <a:rPr lang="en-US" u="sng" dirty="0"/>
              <a:t>practices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8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communication,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simplicity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feedback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courage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respect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principles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Humanity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mutual benefit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self-similarity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Improvement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Diversity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Reflection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Flow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Opportunity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redundancy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Failure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Quality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baby steps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accepted responsibility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0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6" y="0"/>
            <a:ext cx="12209206" cy="6810552"/>
          </a:xfrm>
        </p:spPr>
      </p:pic>
    </p:spTree>
    <p:extLst>
      <p:ext uri="{BB962C8B-B14F-4D97-AF65-F5344CB8AC3E}">
        <p14:creationId xmlns:p14="http://schemas.microsoft.com/office/powerpoint/2010/main" val="136540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METHOD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5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in lean manufacturing is a system for scheduling inventory </a:t>
            </a:r>
            <a:r>
              <a:rPr lang="en-US" dirty="0" smtClean="0"/>
              <a:t>control and </a:t>
            </a:r>
            <a:r>
              <a:rPr lang="en-US" dirty="0"/>
              <a:t>replenishment.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process of “just-in-time” inventory replenishment </a:t>
            </a:r>
            <a:r>
              <a:rPr lang="en-US" dirty="0" smtClean="0"/>
              <a:t>was originally </a:t>
            </a:r>
            <a:r>
              <a:rPr lang="en-US" dirty="0"/>
              <a:t>seen in grocery stores when shelves were restocked based on the </a:t>
            </a:r>
            <a:r>
              <a:rPr lang="en-US" dirty="0" smtClean="0"/>
              <a:t>gaps in </a:t>
            </a:r>
            <a:r>
              <a:rPr lang="en-US" dirty="0"/>
              <a:t>the shelves and not supplier inventory. </a:t>
            </a:r>
            <a:endParaRPr lang="en-US" dirty="0" smtClean="0"/>
          </a:p>
          <a:p>
            <a:r>
              <a:rPr lang="en-US" dirty="0" smtClean="0"/>
              <a:t>Inspired </a:t>
            </a:r>
            <a:r>
              <a:rPr lang="en-US" dirty="0"/>
              <a:t>by these </a:t>
            </a:r>
            <a:r>
              <a:rPr lang="en-US" dirty="0" smtClean="0"/>
              <a:t>just-in-time inventory </a:t>
            </a:r>
            <a:r>
              <a:rPr lang="en-US" dirty="0"/>
              <a:t>systems, </a:t>
            </a:r>
            <a:r>
              <a:rPr lang="en-US" dirty="0" err="1"/>
              <a:t>Taiichi</a:t>
            </a:r>
            <a:r>
              <a:rPr lang="en-US" dirty="0"/>
              <a:t> </a:t>
            </a:r>
            <a:r>
              <a:rPr lang="en-US" dirty="0" err="1"/>
              <a:t>Ohno</a:t>
            </a:r>
            <a:r>
              <a:rPr lang="en-US" dirty="0"/>
              <a:t> developed Kanban and it was applied at </a:t>
            </a:r>
            <a:r>
              <a:rPr lang="en-US" dirty="0" smtClean="0"/>
              <a:t>the main </a:t>
            </a:r>
            <a:r>
              <a:rPr lang="en-US" dirty="0"/>
              <a:t>Toyota manufacturing facility in 1953</a:t>
            </a:r>
            <a:r>
              <a:rPr lang="en-US" dirty="0" smtClean="0"/>
              <a:t>.</a:t>
            </a:r>
          </a:p>
          <a:p>
            <a:r>
              <a:rPr lang="en-US" dirty="0"/>
              <a:t>The Kanban Method is a holistic framework for incremental, </a:t>
            </a:r>
            <a:r>
              <a:rPr lang="en-US" dirty="0" smtClean="0"/>
              <a:t>evolutionary process </a:t>
            </a:r>
            <a:r>
              <a:rPr lang="en-US" dirty="0"/>
              <a:t>and systems change for organizations.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6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method uses a “pull system</a:t>
            </a:r>
            <a:r>
              <a:rPr lang="en-US" dirty="0" smtClean="0"/>
              <a:t>” to </a:t>
            </a:r>
            <a:r>
              <a:rPr lang="en-US" dirty="0"/>
              <a:t>move the work through the process. When the team completes an item, </a:t>
            </a:r>
            <a:r>
              <a:rPr lang="en-US" dirty="0" smtClean="0"/>
              <a:t>the team </a:t>
            </a:r>
            <a:r>
              <a:rPr lang="en-US" dirty="0"/>
              <a:t>can pull an item into that step</a:t>
            </a:r>
            <a:r>
              <a:rPr lang="en-US" dirty="0" smtClean="0"/>
              <a:t>.</a:t>
            </a:r>
          </a:p>
          <a:p>
            <a:r>
              <a:rPr lang="en-US" dirty="0"/>
              <a:t>In the Kanban Method, it is more important to complete work than it is to </a:t>
            </a:r>
            <a:r>
              <a:rPr lang="en-US" dirty="0" smtClean="0"/>
              <a:t>start new </a:t>
            </a:r>
            <a:r>
              <a:rPr lang="en-US" dirty="0"/>
              <a:t>work.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is no value derived from work that is not completed so </a:t>
            </a:r>
            <a:r>
              <a:rPr lang="en-US" dirty="0" smtClean="0"/>
              <a:t>the team </a:t>
            </a:r>
            <a:r>
              <a:rPr lang="en-US" dirty="0"/>
              <a:t>works together to implement and adhere to the work in progress (WIP</a:t>
            </a:r>
            <a:r>
              <a:rPr lang="en-US" dirty="0" smtClean="0"/>
              <a:t>) limits </a:t>
            </a:r>
            <a:r>
              <a:rPr lang="en-US" dirty="0"/>
              <a:t>and get each piece of work through the system to “done.”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06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KANBan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 </a:t>
            </a:r>
            <a:r>
              <a:rPr lang="en-US" i="1" dirty="0" err="1"/>
              <a:t>kanban</a:t>
            </a:r>
            <a:r>
              <a:rPr lang="en-US" i="1" dirty="0"/>
              <a:t> </a:t>
            </a:r>
            <a:r>
              <a:rPr lang="en-US" dirty="0"/>
              <a:t>is literally translated as “visual sign” or “card.” </a:t>
            </a:r>
            <a:endParaRPr lang="en-US" dirty="0" smtClean="0"/>
          </a:p>
          <a:p>
            <a:r>
              <a:rPr lang="en-US" dirty="0" smtClean="0"/>
              <a:t>Physical </a:t>
            </a:r>
            <a:r>
              <a:rPr lang="en-US" dirty="0" err="1" smtClean="0"/>
              <a:t>kanban</a:t>
            </a:r>
            <a:r>
              <a:rPr lang="en-US" dirty="0" smtClean="0"/>
              <a:t> </a:t>
            </a:r>
            <a:r>
              <a:rPr lang="en-US" dirty="0"/>
              <a:t>boards with cards enable and promote the visualization and flow of </a:t>
            </a:r>
            <a:r>
              <a:rPr lang="en-US" dirty="0" smtClean="0"/>
              <a:t>the work </a:t>
            </a:r>
            <a:r>
              <a:rPr lang="en-US" dirty="0"/>
              <a:t>through the system for everyone to see.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information radiator (</a:t>
            </a:r>
            <a:r>
              <a:rPr lang="en-US" dirty="0" smtClean="0"/>
              <a:t>large display</a:t>
            </a:r>
            <a:r>
              <a:rPr lang="en-US" dirty="0"/>
              <a:t>) is made up of columns that represent the states the work needs to </a:t>
            </a:r>
            <a:r>
              <a:rPr lang="en-US" dirty="0" smtClean="0"/>
              <a:t>flow through </a:t>
            </a:r>
            <a:r>
              <a:rPr lang="en-US" dirty="0"/>
              <a:t>in order to get to done.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simplest of boards could have three </a:t>
            </a:r>
            <a:r>
              <a:rPr lang="en-US" dirty="0" smtClean="0"/>
              <a:t>columns (</a:t>
            </a:r>
            <a:r>
              <a:rPr lang="en-US" dirty="0"/>
              <a:t>i.e., to do, doing, and done), but it is adaptable to whatever states are </a:t>
            </a:r>
            <a:r>
              <a:rPr lang="en-US" dirty="0" smtClean="0"/>
              <a:t>deemed needed </a:t>
            </a:r>
            <a:r>
              <a:rPr lang="en-US" dirty="0"/>
              <a:t>by the team utilizing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32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Applicability and utilization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Kanban Method is utilized and applicable in many settings and allows </a:t>
            </a:r>
            <a:r>
              <a:rPr lang="en-US" dirty="0" smtClean="0"/>
              <a:t>for a </a:t>
            </a:r>
            <a:r>
              <a:rPr lang="en-US" dirty="0"/>
              <a:t>continuous flow of work and value to the customer.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Kanban Method </a:t>
            </a:r>
            <a:r>
              <a:rPr lang="en-US" dirty="0" smtClean="0"/>
              <a:t>is less </a:t>
            </a:r>
            <a:r>
              <a:rPr lang="en-US" dirty="0"/>
              <a:t>prescriptive than some agile approaches and thus less disruptive to </a:t>
            </a:r>
            <a:r>
              <a:rPr lang="en-US" dirty="0" smtClean="0"/>
              <a:t>begin implementing </a:t>
            </a:r>
            <a:r>
              <a:rPr lang="en-US" dirty="0"/>
              <a:t>as it is the original “start where you are” method. </a:t>
            </a:r>
            <a:endParaRPr lang="en-US" dirty="0" smtClean="0"/>
          </a:p>
          <a:p>
            <a:r>
              <a:rPr lang="en-US" dirty="0" smtClean="0"/>
              <a:t>Organizations can </a:t>
            </a:r>
            <a:r>
              <a:rPr lang="en-US" dirty="0"/>
              <a:t>begin applying Kanban Methods with relative ease and progress toward </a:t>
            </a:r>
            <a:r>
              <a:rPr lang="en-US" dirty="0" smtClean="0"/>
              <a:t>fully implementing </a:t>
            </a:r>
            <a:r>
              <a:rPr lang="en-US" dirty="0"/>
              <a:t>the method if that is what they deem necessary or appropriate.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44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most agile approaches, the Kanban Method does not prescribe the </a:t>
            </a:r>
            <a:r>
              <a:rPr lang="en-US" dirty="0" smtClean="0"/>
              <a:t>use of </a:t>
            </a:r>
            <a:r>
              <a:rPr lang="en-US" dirty="0" err="1"/>
              <a:t>timeboxed</a:t>
            </a:r>
            <a:r>
              <a:rPr lang="en-US" dirty="0"/>
              <a:t> iterations. </a:t>
            </a:r>
            <a:endParaRPr lang="en-US" dirty="0" smtClean="0"/>
          </a:p>
          <a:p>
            <a:r>
              <a:rPr lang="en-US" dirty="0" smtClean="0"/>
              <a:t>Iterations </a:t>
            </a:r>
            <a:r>
              <a:rPr lang="en-US" dirty="0"/>
              <a:t>can be used within the Kanban Method, </a:t>
            </a:r>
            <a:r>
              <a:rPr lang="en-US" dirty="0" smtClean="0"/>
              <a:t>but the </a:t>
            </a:r>
            <a:r>
              <a:rPr lang="en-US" u="sng" dirty="0"/>
              <a:t>principle of pulling single items through the process continuously </a:t>
            </a:r>
            <a:r>
              <a:rPr lang="en-US" dirty="0" smtClean="0"/>
              <a:t>and </a:t>
            </a:r>
            <a:r>
              <a:rPr lang="en-US" u="sng" dirty="0" smtClean="0"/>
              <a:t>limiting </a:t>
            </a:r>
            <a:r>
              <a:rPr lang="en-US" u="sng" dirty="0"/>
              <a:t>work in progress</a:t>
            </a:r>
            <a:r>
              <a:rPr lang="en-US" dirty="0"/>
              <a:t> to optimize flow should always remain intact.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Flexibility. </a:t>
            </a:r>
            <a:r>
              <a:rPr lang="en-US" dirty="0"/>
              <a:t>Teams are typically not bound by </a:t>
            </a:r>
            <a:r>
              <a:rPr lang="en-US" dirty="0" err="1"/>
              <a:t>timeboxes</a:t>
            </a:r>
            <a:r>
              <a:rPr lang="en-US" dirty="0"/>
              <a:t> and </a:t>
            </a:r>
            <a:r>
              <a:rPr lang="en-US" dirty="0" smtClean="0"/>
              <a:t>will work </a:t>
            </a:r>
            <a:r>
              <a:rPr lang="en-US" dirty="0"/>
              <a:t>on the highest priority item in the backlog of work.</a:t>
            </a:r>
          </a:p>
          <a:p>
            <a:r>
              <a:rPr lang="en-US" b="1" dirty="0"/>
              <a:t>Focus on continuous delivery. </a:t>
            </a:r>
            <a:r>
              <a:rPr lang="en-US" dirty="0"/>
              <a:t>Teams are focused on flowing </a:t>
            </a:r>
            <a:r>
              <a:rPr lang="en-US" dirty="0" smtClean="0"/>
              <a:t>work through </a:t>
            </a:r>
            <a:r>
              <a:rPr lang="en-US" dirty="0"/>
              <a:t>the system to completion and not beginning new work </a:t>
            </a:r>
            <a:r>
              <a:rPr lang="en-US" dirty="0" smtClean="0"/>
              <a:t>until work </a:t>
            </a:r>
            <a:r>
              <a:rPr lang="en-US" dirty="0"/>
              <a:t>in progress is completed.</a:t>
            </a:r>
          </a:p>
          <a:p>
            <a:r>
              <a:rPr lang="en-US" b="1" dirty="0"/>
              <a:t>Increased productivity and quality. </a:t>
            </a:r>
            <a:r>
              <a:rPr lang="en-US" dirty="0"/>
              <a:t>Productivity and quality </a:t>
            </a:r>
            <a:r>
              <a:rPr lang="en-US" dirty="0" smtClean="0"/>
              <a:t>are increased </a:t>
            </a:r>
            <a:r>
              <a:rPr lang="en-US" dirty="0"/>
              <a:t>by limiting work in progress.</a:t>
            </a:r>
          </a:p>
          <a:p>
            <a:r>
              <a:rPr lang="en-US" b="1" dirty="0"/>
              <a:t>Increased efficiency. </a:t>
            </a:r>
            <a:r>
              <a:rPr lang="en-US" dirty="0"/>
              <a:t>Checking each task for value adding </a:t>
            </a:r>
            <a:r>
              <a:rPr lang="en-US" dirty="0" smtClean="0"/>
              <a:t>or nonvalue-added </a:t>
            </a:r>
            <a:r>
              <a:rPr lang="en-US" dirty="0"/>
              <a:t>activities and removing the non-value adding activities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8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Team </a:t>
            </a:r>
            <a:r>
              <a:rPr lang="en-US" b="1" dirty="0"/>
              <a:t>member focus. </a:t>
            </a:r>
            <a:r>
              <a:rPr lang="en-US" dirty="0"/>
              <a:t>Limited work in progress allows the team </a:t>
            </a:r>
            <a:r>
              <a:rPr lang="en-US" dirty="0" smtClean="0"/>
              <a:t>to focus </a:t>
            </a:r>
            <a:r>
              <a:rPr lang="en-US" dirty="0"/>
              <a:t>on the current work.</a:t>
            </a:r>
          </a:p>
          <a:p>
            <a:r>
              <a:rPr lang="en-US" b="1" dirty="0"/>
              <a:t>Variability in the workload. </a:t>
            </a:r>
            <a:r>
              <a:rPr lang="en-US" dirty="0"/>
              <a:t>When there is unpredictability in </a:t>
            </a:r>
            <a:r>
              <a:rPr lang="en-US" dirty="0" smtClean="0"/>
              <a:t>the way </a:t>
            </a:r>
            <a:r>
              <a:rPr lang="en-US" dirty="0"/>
              <a:t>that work arrives, and it becomes impossible for teams to </a:t>
            </a:r>
            <a:r>
              <a:rPr lang="en-US" dirty="0" smtClean="0"/>
              <a:t>make predictable </a:t>
            </a:r>
            <a:r>
              <a:rPr lang="en-US" dirty="0"/>
              <a:t>commitments; even for short periods of time.</a:t>
            </a:r>
          </a:p>
          <a:p>
            <a:r>
              <a:rPr lang="en-US" b="1" dirty="0"/>
              <a:t>Reduction of waste. </a:t>
            </a:r>
            <a:r>
              <a:rPr lang="en-US" dirty="0"/>
              <a:t>Transparency makes waste visible so it can </a:t>
            </a:r>
            <a:r>
              <a:rPr lang="en-US" dirty="0" smtClean="0"/>
              <a:t>be removed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6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Principles and Properties of the Kanban Method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764" y="1801504"/>
            <a:ext cx="11498254" cy="455484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0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Kanban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</a:t>
            </a:r>
            <a:r>
              <a:rPr lang="en-US" dirty="0" smtClean="0"/>
              <a:t>boards are </a:t>
            </a:r>
            <a:r>
              <a:rPr lang="en-US" dirty="0"/>
              <a:t>a low-tech, </a:t>
            </a:r>
            <a:r>
              <a:rPr lang="en-US" dirty="0" err="1" smtClean="0"/>
              <a:t>hightouch</a:t>
            </a:r>
            <a:r>
              <a:rPr lang="en-US" dirty="0" smtClean="0"/>
              <a:t> technology </a:t>
            </a:r>
            <a:r>
              <a:rPr lang="en-US" dirty="0"/>
              <a:t>that may seem overly simplistic at first, but those using </a:t>
            </a:r>
            <a:r>
              <a:rPr lang="en-US" dirty="0" smtClean="0"/>
              <a:t>them soon </a:t>
            </a:r>
            <a:r>
              <a:rPr lang="en-US" dirty="0"/>
              <a:t>realize their power. </a:t>
            </a:r>
            <a:endParaRPr lang="en-US" dirty="0" smtClean="0"/>
          </a:p>
          <a:p>
            <a:r>
              <a:rPr lang="en-US" dirty="0" smtClean="0"/>
              <a:t>Utilizing </a:t>
            </a:r>
            <a:r>
              <a:rPr lang="en-US" dirty="0"/>
              <a:t>policies for entry and exit to columns, as </a:t>
            </a:r>
            <a:r>
              <a:rPr lang="en-US" dirty="0" smtClean="0"/>
              <a:t>well as </a:t>
            </a:r>
            <a:r>
              <a:rPr lang="en-US" dirty="0"/>
              <a:t>constraints such as limiting work in process, </a:t>
            </a:r>
            <a:r>
              <a:rPr lang="en-US" dirty="0" err="1"/>
              <a:t>kanban</a:t>
            </a:r>
            <a:r>
              <a:rPr lang="en-US" dirty="0"/>
              <a:t> boards provide </a:t>
            </a:r>
            <a:r>
              <a:rPr lang="en-US" dirty="0" smtClean="0"/>
              <a:t>clear insight </a:t>
            </a:r>
            <a:r>
              <a:rPr lang="en-US" dirty="0"/>
              <a:t>to workflow, bottlenecks, blockers, and overall status. </a:t>
            </a:r>
            <a:endParaRPr lang="en-US" dirty="0" smtClean="0"/>
          </a:p>
          <a:p>
            <a:r>
              <a:rPr lang="en-US" dirty="0" smtClean="0"/>
              <a:t>Additionally the board </a:t>
            </a:r>
            <a:r>
              <a:rPr lang="en-US" dirty="0"/>
              <a:t>acts as an information radiator to anyone who sees it, providing </a:t>
            </a:r>
            <a:r>
              <a:rPr lang="en-US" dirty="0" smtClean="0"/>
              <a:t>up-to-date information </a:t>
            </a:r>
            <a:r>
              <a:rPr lang="en-US" dirty="0"/>
              <a:t>on the status of the work of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9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47" y="0"/>
            <a:ext cx="12157153" cy="686167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26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CRYSTAL METHODS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4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methodologies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Crystal is a family of methodologies. </a:t>
            </a:r>
            <a:endParaRPr lang="en-US" dirty="0" smtClean="0"/>
          </a:p>
          <a:p>
            <a:r>
              <a:rPr lang="en-US" dirty="0" smtClean="0"/>
              <a:t>Crystal </a:t>
            </a:r>
            <a:r>
              <a:rPr lang="en-US" dirty="0"/>
              <a:t>methodologies are designed </a:t>
            </a:r>
            <a:r>
              <a:rPr lang="en-US" dirty="0" smtClean="0"/>
              <a:t>to scale</a:t>
            </a:r>
            <a:r>
              <a:rPr lang="en-US" dirty="0"/>
              <a:t>, and provide a selection of methodology rigor based on project </a:t>
            </a:r>
            <a:r>
              <a:rPr lang="en-US" dirty="0" smtClean="0"/>
              <a:t>size (</a:t>
            </a:r>
            <a:r>
              <a:rPr lang="en-US" dirty="0"/>
              <a:t>number of people involved in the project) and the criticality of the project</a:t>
            </a:r>
            <a:r>
              <a:rPr lang="en-US" dirty="0" smtClean="0"/>
              <a:t>.</a:t>
            </a:r>
          </a:p>
          <a:p>
            <a:r>
              <a:rPr lang="en-US" dirty="0"/>
              <a:t>Crystal Methodology realizes that each project may require a slightly </a:t>
            </a:r>
            <a:r>
              <a:rPr lang="en-US" dirty="0" smtClean="0"/>
              <a:t>tailored set </a:t>
            </a:r>
            <a:r>
              <a:rPr lang="en-US" dirty="0"/>
              <a:t>of policies, practices, and processes in order to meet the project's </a:t>
            </a:r>
            <a:r>
              <a:rPr lang="en-US" dirty="0" smtClean="0"/>
              <a:t>unique characteristics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family of methodologies use different colors based </a:t>
            </a:r>
            <a:r>
              <a:rPr lang="en-US" dirty="0" smtClean="0"/>
              <a:t>on “</a:t>
            </a:r>
            <a:r>
              <a:rPr lang="en-US" dirty="0"/>
              <a:t>weight” to determine which methodology to use.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use of the word </a:t>
            </a:r>
            <a:r>
              <a:rPr lang="en-US" dirty="0" smtClean="0"/>
              <a:t>crystal comes </a:t>
            </a:r>
            <a:r>
              <a:rPr lang="en-US" dirty="0"/>
              <a:t>from the gemstone where the various “faces” represent underlying </a:t>
            </a:r>
            <a:r>
              <a:rPr lang="en-US" dirty="0" smtClean="0"/>
              <a:t>core principles </a:t>
            </a:r>
            <a:r>
              <a:rPr lang="en-US" dirty="0"/>
              <a:t>and values.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13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faces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245000"/>
              </p:ext>
            </p:extLst>
          </p:nvPr>
        </p:nvGraphicFramePr>
        <p:xfrm>
          <a:off x="838200" y="1942855"/>
          <a:ext cx="10515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9710">
                  <a:extLst>
                    <a:ext uri="{9D8B030D-6E8A-4147-A177-3AD203B41FA5}">
                      <a16:colId xmlns:a16="http://schemas.microsoft.com/office/drawing/2014/main" val="2790316168"/>
                    </a:ext>
                  </a:extLst>
                </a:gridCol>
                <a:gridCol w="6235890">
                  <a:extLst>
                    <a:ext uri="{9D8B030D-6E8A-4147-A177-3AD203B41FA5}">
                      <a16:colId xmlns:a16="http://schemas.microsoft.com/office/drawing/2014/main" val="3115950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Core Values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Common Properties (SUCCESS FACTORS)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349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Frequent delivery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926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Reflective improvement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685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Close or osmotic communication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347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Skills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Personal safety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8908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Focus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411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Communications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Easy access to expert users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542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Technical environment with automated tests, configuration management, and frequent integration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702142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53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539"/>
            <a:ext cx="12192000" cy="684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9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17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Scrumban</a:t>
            </a:r>
            <a:r>
              <a:rPr lang="en-US" dirty="0"/>
              <a:t> is an agile approach originally designed as a way to transition </a:t>
            </a:r>
            <a:r>
              <a:rPr lang="en-US" dirty="0" smtClean="0"/>
              <a:t>from Scrum </a:t>
            </a:r>
            <a:r>
              <a:rPr lang="en-US" dirty="0"/>
              <a:t>to Kanban.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additional agile frameworks and methodologies emerged</a:t>
            </a:r>
            <a:r>
              <a:rPr lang="en-US" dirty="0" smtClean="0"/>
              <a:t>, it </a:t>
            </a:r>
            <a:r>
              <a:rPr lang="en-US" dirty="0"/>
              <a:t>became an evolving hybrid framework in and of itself where teams use </a:t>
            </a:r>
            <a:r>
              <a:rPr lang="en-US" b="1" dirty="0" smtClean="0"/>
              <a:t>Scrum as </a:t>
            </a:r>
            <a:r>
              <a:rPr lang="en-US" b="1" dirty="0"/>
              <a:t>a framework </a:t>
            </a:r>
            <a:r>
              <a:rPr lang="en-US" dirty="0"/>
              <a:t>and </a:t>
            </a:r>
            <a:r>
              <a:rPr lang="en-US" b="1" dirty="0"/>
              <a:t>Kanban for process improvement</a:t>
            </a:r>
            <a:r>
              <a:rPr lang="en-US" dirty="0"/>
              <a:t>.</a:t>
            </a:r>
          </a:p>
          <a:p>
            <a:r>
              <a:rPr lang="en-US" dirty="0"/>
              <a:t>In </a:t>
            </a:r>
            <a:r>
              <a:rPr lang="en-US" dirty="0" err="1"/>
              <a:t>Scrumban</a:t>
            </a:r>
            <a:r>
              <a:rPr lang="en-US" dirty="0"/>
              <a:t>, the work is organized into small “sprints” and leverages the </a:t>
            </a:r>
            <a:r>
              <a:rPr lang="en-US" dirty="0" smtClean="0"/>
              <a:t>use of </a:t>
            </a:r>
            <a:r>
              <a:rPr lang="en-US" dirty="0" err="1"/>
              <a:t>kanban</a:t>
            </a:r>
            <a:r>
              <a:rPr lang="en-US" dirty="0"/>
              <a:t> boards to visualize and monitor the work.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stories are placed </a:t>
            </a:r>
            <a:r>
              <a:rPr lang="en-US" dirty="0" smtClean="0"/>
              <a:t>on the </a:t>
            </a:r>
            <a:r>
              <a:rPr lang="en-US" dirty="0" err="1"/>
              <a:t>kanban</a:t>
            </a:r>
            <a:r>
              <a:rPr lang="en-US" dirty="0"/>
              <a:t> board and the team manages its work by using </a:t>
            </a:r>
            <a:r>
              <a:rPr lang="en-US" dirty="0" smtClean="0"/>
              <a:t>work-in-progress limits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Daily </a:t>
            </a:r>
            <a:r>
              <a:rPr lang="en-US" dirty="0"/>
              <a:t>meetings are held to maintain the collaboration between the </a:t>
            </a:r>
            <a:r>
              <a:rPr lang="en-US" dirty="0" smtClean="0"/>
              <a:t>team and </a:t>
            </a:r>
            <a:r>
              <a:rPr lang="en-US" dirty="0"/>
              <a:t>to remove impediments.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planning trigger is set in place for the team </a:t>
            </a:r>
            <a:r>
              <a:rPr lang="en-US" dirty="0" smtClean="0"/>
              <a:t>to know </a:t>
            </a:r>
            <a:r>
              <a:rPr lang="en-US" dirty="0"/>
              <a:t>when to plan next, typically when the work-in-progress level is lower </a:t>
            </a:r>
            <a:r>
              <a:rPr lang="en-US" dirty="0" smtClean="0"/>
              <a:t>than a </a:t>
            </a:r>
            <a:r>
              <a:rPr lang="en-US" dirty="0"/>
              <a:t>predetermined limit.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are no predefined roles in </a:t>
            </a:r>
            <a:r>
              <a:rPr lang="en-US" dirty="0" err="1"/>
              <a:t>Scrumban</a:t>
            </a:r>
            <a:r>
              <a:rPr lang="en-US" dirty="0"/>
              <a:t>—the </a:t>
            </a:r>
            <a:r>
              <a:rPr lang="en-US" dirty="0" smtClean="0"/>
              <a:t>team retains </a:t>
            </a:r>
            <a:r>
              <a:rPr lang="en-US" dirty="0"/>
              <a:t>their current roles.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26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FEATURE-DRIVEN DEVELOPMENT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6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Feature-Driven Development (FDD) was developed to meet the specific </a:t>
            </a:r>
            <a:r>
              <a:rPr lang="en-US" dirty="0" smtClean="0"/>
              <a:t>needs of </a:t>
            </a:r>
            <a:r>
              <a:rPr lang="en-US" dirty="0"/>
              <a:t>a large software development project.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relate to a small business </a:t>
            </a:r>
            <a:r>
              <a:rPr lang="en-US" dirty="0" smtClean="0"/>
              <a:t>value capability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six primary roles on a Feature-Driven Development project </a:t>
            </a:r>
            <a:r>
              <a:rPr lang="en-US" dirty="0" smtClean="0"/>
              <a:t>where individuals </a:t>
            </a:r>
            <a:r>
              <a:rPr lang="en-US" dirty="0"/>
              <a:t>can take on one or more of the following roles: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Project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architect,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Development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programmer,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Class owner, and/or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Domain expert.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79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PROCESSES/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Feature-Driven Development project is organized around five processes </a:t>
            </a:r>
            <a:r>
              <a:rPr lang="en-US" dirty="0" smtClean="0"/>
              <a:t>or activities</a:t>
            </a:r>
            <a:r>
              <a:rPr lang="en-US" dirty="0"/>
              <a:t>, which are performed iteratively: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Develop an overall model,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a features list,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Plan by feature,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Design by feature, and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by features.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LIFE CYCLE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82" y="1946486"/>
            <a:ext cx="11973636" cy="415406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6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6640</TotalTime>
  <Words>2042</Words>
  <Application>Microsoft Office PowerPoint</Application>
  <PresentationFormat>Widescreen</PresentationFormat>
  <Paragraphs>276</Paragraphs>
  <Slides>37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07: ANNEX A3 OVERVIEW OF AGILE AND LEAN FRAMEWORKS [1/2]</vt:lpstr>
      <vt:lpstr>FREE PROJECT MANAGEMENT AND RELATED RESOURCES</vt:lpstr>
      <vt:lpstr>Introduction TO AGILE AND LEAN FRAMEWORKS</vt:lpstr>
      <vt:lpstr>SELECTION CRITERIA FOR THE AGILE PRACTICE GUIDE</vt:lpstr>
      <vt:lpstr>Agile approaches Breadth and detail</vt:lpstr>
      <vt:lpstr>scrum</vt:lpstr>
      <vt:lpstr>SCRUM</vt:lpstr>
      <vt:lpstr>The Scrum team (roles)</vt:lpstr>
      <vt:lpstr>Scrum events and artifacts</vt:lpstr>
      <vt:lpstr>EXTREME PROGRAMMING </vt:lpstr>
      <vt:lpstr>XP</vt:lpstr>
      <vt:lpstr>PowerPoint Presentation</vt:lpstr>
      <vt:lpstr>core values</vt:lpstr>
      <vt:lpstr>key principles</vt:lpstr>
      <vt:lpstr>PowerPoint Presentation</vt:lpstr>
      <vt:lpstr>KANBAN METHOD</vt:lpstr>
      <vt:lpstr>KANBAN METHOD [1/2]</vt:lpstr>
      <vt:lpstr>KANBAN METHOD [2/2]</vt:lpstr>
      <vt:lpstr>KANBan</vt:lpstr>
      <vt:lpstr>Applicability and utilization</vt:lpstr>
      <vt:lpstr>emphasis</vt:lpstr>
      <vt:lpstr>Conditions for best use [1/2]</vt:lpstr>
      <vt:lpstr>Conditions for best use [2/2]</vt:lpstr>
      <vt:lpstr>Defining Principles and Properties of the Kanban Method</vt:lpstr>
      <vt:lpstr>Kanban board</vt:lpstr>
      <vt:lpstr>PowerPoint Presentation</vt:lpstr>
      <vt:lpstr>CRYSTAL METHODS</vt:lpstr>
      <vt:lpstr>Crystal methodologies</vt:lpstr>
      <vt:lpstr>Crystal faces</vt:lpstr>
      <vt:lpstr>PowerPoint Presentation</vt:lpstr>
      <vt:lpstr>SCRUMBAN</vt:lpstr>
      <vt:lpstr>SCRUMBAN</vt:lpstr>
      <vt:lpstr>FEATURE-DRIVEN DEVELOPMENT</vt:lpstr>
      <vt:lpstr>FDD</vt:lpstr>
      <vt:lpstr>FDD ROLES</vt:lpstr>
      <vt:lpstr>FDD PROCESSES/ ACTIVITIES</vt:lpstr>
      <vt:lpstr>FDD LIFE CYCLE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769</cp:revision>
  <dcterms:created xsi:type="dcterms:W3CDTF">2020-10-15T07:04:09Z</dcterms:created>
  <dcterms:modified xsi:type="dcterms:W3CDTF">2022-03-17T17:19:22Z</dcterms:modified>
</cp:coreProperties>
</file>