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83" r:id="rId3"/>
    <p:sldId id="262" r:id="rId4"/>
    <p:sldId id="277" r:id="rId5"/>
    <p:sldId id="264" r:id="rId6"/>
    <p:sldId id="284" r:id="rId7"/>
    <p:sldId id="285" r:id="rId8"/>
    <p:sldId id="265" r:id="rId9"/>
    <p:sldId id="266" r:id="rId10"/>
    <p:sldId id="263" r:id="rId11"/>
    <p:sldId id="278" r:id="rId12"/>
    <p:sldId id="260" r:id="rId13"/>
    <p:sldId id="261" r:id="rId14"/>
    <p:sldId id="267" r:id="rId15"/>
    <p:sldId id="258" r:id="rId16"/>
    <p:sldId id="268" r:id="rId17"/>
    <p:sldId id="269" r:id="rId18"/>
    <p:sldId id="270" r:id="rId19"/>
    <p:sldId id="271" r:id="rId20"/>
    <p:sldId id="273" r:id="rId21"/>
    <p:sldId id="275" r:id="rId22"/>
    <p:sldId id="279" r:id="rId23"/>
    <p:sldId id="282" r:id="rId24"/>
    <p:sldId id="280" r:id="rId25"/>
    <p:sldId id="281" r:id="rId26"/>
    <p:sldId id="320" r:id="rId27"/>
    <p:sldId id="27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rihan Tawfik" initials="ST" lastIdx="1" clrIdx="0">
    <p:extLst>
      <p:ext uri="{19B8F6BF-5375-455C-9EA6-DF929625EA0E}">
        <p15:presenceInfo xmlns:p15="http://schemas.microsoft.com/office/powerpoint/2012/main" userId="Sharihan Tawfik"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49" d="100"/>
          <a:sy n="49" d="100"/>
        </p:scale>
        <p:origin x="51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25B517-23C4-4DC9-9BD9-BFE2FB69D493}" type="datetimeFigureOut">
              <a:rPr lang="en-US" smtClean="0"/>
              <a:t>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679886-9143-4348-9E6A-2A2B2AC44FCE}" type="slidenum">
              <a:rPr lang="en-US" smtClean="0"/>
              <a:t>‹#›</a:t>
            </a:fld>
            <a:endParaRPr lang="en-US"/>
          </a:p>
        </p:txBody>
      </p:sp>
    </p:spTree>
    <p:extLst>
      <p:ext uri="{BB962C8B-B14F-4D97-AF65-F5344CB8AC3E}">
        <p14:creationId xmlns:p14="http://schemas.microsoft.com/office/powerpoint/2010/main" val="2137397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27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6F729-94D0-46E2-A6BB-943112195C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12E147-B198-42E8-AF4D-8246D8C345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95B8C75-6BD2-43FE-A396-7A0056E11066}"/>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DADF971D-F00E-4FE8-8002-E0555A0A79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B111AD-1B84-482B-8D61-196BB1BDB4DD}"/>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204146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6E5BF-72B2-4ECD-9C62-93BDC5107C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A670EB3-C806-4F3B-9AAD-B96E9DEF6E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787009-49F2-44D7-96F7-778218315613}"/>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3CB9A1D5-FE24-4936-A54B-A8B55FBC57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37AEAD-1987-45DD-8FD7-B37C5D32D239}"/>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2173165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30C93-F9FF-41A9-9535-F4051E3372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A95067D-65DE-46F5-89A7-BB232301C3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A670A5-7A84-44DC-BFB0-D0D859483F0C}"/>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3361F6E1-F182-42B6-AB8F-3F5B524AE7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3563A1-CCF6-4AA7-93C3-A4A1E6959EED}"/>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806475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FB1962-85B2-4D40-80AA-42EEC91A889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133001C-3121-45D7-B47C-550C7A504D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4621D59-8FD7-4282-B188-24AE41CCEF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5E70E7D-589A-4309-B80B-6C41C8F2D16F}"/>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6" name="Footer Placeholder 5">
            <a:extLst>
              <a:ext uri="{FF2B5EF4-FFF2-40B4-BE49-F238E27FC236}">
                <a16:creationId xmlns:a16="http://schemas.microsoft.com/office/drawing/2014/main" id="{BFD12D6A-8CCA-4799-A49E-65AF140D48E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23EC89-49E0-4A30-B10F-3270AA12329D}"/>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93096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2047-D0A7-4579-8168-A9DDC8437DE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57CE14-33CE-4094-B186-ABAC9A834CD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3E05B3-A4BC-4882-96DB-5237536F04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D676F0E-6FCE-4574-8618-3EA066D0FA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A7196D4-8121-43A5-9DD3-905CF1D8748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9E24777-E96E-47E8-A4BD-828CA3D5EAC7}"/>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8" name="Footer Placeholder 7">
            <a:extLst>
              <a:ext uri="{FF2B5EF4-FFF2-40B4-BE49-F238E27FC236}">
                <a16:creationId xmlns:a16="http://schemas.microsoft.com/office/drawing/2014/main" id="{8754D966-4A81-4300-8C4C-1EE5D237E8C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34CCF9-A202-4C30-A7C4-13F2DC3642C7}"/>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4217379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E738A-9740-4DC3-988E-CF083DA19D1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1E220F-7D99-4257-9E5B-94140C9FD996}"/>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4" name="Footer Placeholder 3">
            <a:extLst>
              <a:ext uri="{FF2B5EF4-FFF2-40B4-BE49-F238E27FC236}">
                <a16:creationId xmlns:a16="http://schemas.microsoft.com/office/drawing/2014/main" id="{239F8677-D3C8-4A82-8CCD-352ED43A19D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2A6F07B-E19E-4549-BBEF-ECF536AA9BAE}"/>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1694290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0596065-5BCA-4277-BA00-884F1E94EA27}"/>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3" name="Footer Placeholder 2">
            <a:extLst>
              <a:ext uri="{FF2B5EF4-FFF2-40B4-BE49-F238E27FC236}">
                <a16:creationId xmlns:a16="http://schemas.microsoft.com/office/drawing/2014/main" id="{34FF1672-939F-47AF-B036-EEC0F821AA0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35A2EF4-3DD5-4365-B145-CC8E1C92784E}"/>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1110111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10EA5-4765-47B5-A6DD-56ED3115A3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071672B-35FF-48D6-A809-CCA1B159DF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3574B71-BF46-4A09-88AA-CC2226EA82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CD5182-FCE5-4C39-AF23-2C55B6C3578D}"/>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6" name="Footer Placeholder 5">
            <a:extLst>
              <a:ext uri="{FF2B5EF4-FFF2-40B4-BE49-F238E27FC236}">
                <a16:creationId xmlns:a16="http://schemas.microsoft.com/office/drawing/2014/main" id="{253035AD-137B-4E1B-8F54-D685A819AD9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785D22-0F09-4AE7-BCB3-E80BE20DACD2}"/>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418423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6B6AF-01B3-4F13-AA74-50962A610F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DF3AC5A-8EF6-42AA-AA63-245D3FAADE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D82B6D3-02D1-449C-A87B-998EE03D1C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B9CC0CC-FE21-4490-9CFA-760E84E2873C}"/>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6" name="Footer Placeholder 5">
            <a:extLst>
              <a:ext uri="{FF2B5EF4-FFF2-40B4-BE49-F238E27FC236}">
                <a16:creationId xmlns:a16="http://schemas.microsoft.com/office/drawing/2014/main" id="{30115A01-26CD-4130-81E5-0D8B745A684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E11451-41C3-4008-81EE-9E7D902E5EE3}"/>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4178991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D3B39-3A59-464E-9DB6-308B002201B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8DAA46F-A03A-45CD-B83A-8AA6BE15F47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EE8EE-4DCB-475A-AA37-8A7D05F5C084}"/>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CA95E8FE-36CB-4480-8C06-2A759285A3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5B7AB3-326E-48ED-88DF-34BB5D464456}"/>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365202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9772A95-3502-4703-8F84-686C93CA613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F31F754-FBAD-44E0-9CCE-2A1BC91783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4BA06F-3F77-4FBF-AF9B-838A33EFB626}"/>
              </a:ext>
            </a:extLst>
          </p:cNvPr>
          <p:cNvSpPr>
            <a:spLocks noGrp="1"/>
          </p:cNvSpPr>
          <p:nvPr>
            <p:ph type="dt" sz="half" idx="10"/>
          </p:nvPr>
        </p:nvSpPr>
        <p:spPr/>
        <p:txBody>
          <a:body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9A0AE008-3921-4910-B19E-E0CFB29F3B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79493A-1FFE-498B-8417-605F06AF0A4E}"/>
              </a:ext>
            </a:extLst>
          </p:cNvPr>
          <p:cNvSpPr>
            <a:spLocks noGrp="1"/>
          </p:cNvSpPr>
          <p:nvPr>
            <p:ph type="sldNum" sz="quarter" idx="12"/>
          </p:nvPr>
        </p:nvSpPr>
        <p:spPr/>
        <p:txBody>
          <a:bodyPr/>
          <a:lstStyle/>
          <a:p>
            <a:fld id="{C1B4787B-B23E-43BA-89F4-0B22FAFEFE77}" type="slidenum">
              <a:rPr lang="en-US" smtClean="0"/>
              <a:t>‹#›</a:t>
            </a:fld>
            <a:endParaRPr lang="en-US"/>
          </a:p>
        </p:txBody>
      </p:sp>
    </p:spTree>
    <p:extLst>
      <p:ext uri="{BB962C8B-B14F-4D97-AF65-F5344CB8AC3E}">
        <p14:creationId xmlns:p14="http://schemas.microsoft.com/office/powerpoint/2010/main" val="33525756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EA7311-14A8-427D-8BCA-A33E5CDC10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124F85A-A605-459C-AB8F-53DE5EA04B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71FCA0-813D-4C8C-8710-458E89F01C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6905A-8206-4FFD-BC06-3FBCECC1AFAD}" type="datetimeFigureOut">
              <a:rPr lang="en-US" smtClean="0"/>
              <a:t>1/24/2023</a:t>
            </a:fld>
            <a:endParaRPr lang="en-US"/>
          </a:p>
        </p:txBody>
      </p:sp>
      <p:sp>
        <p:nvSpPr>
          <p:cNvPr id="5" name="Footer Placeholder 4">
            <a:extLst>
              <a:ext uri="{FF2B5EF4-FFF2-40B4-BE49-F238E27FC236}">
                <a16:creationId xmlns:a16="http://schemas.microsoft.com/office/drawing/2014/main" id="{0694C4BF-B5AA-4B76-98D2-8CFCE3FFA3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9CE4EAF-47A3-4D8C-B6F5-0AA2CDB3B6F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B4787B-B23E-43BA-89F4-0B22FAFEFE77}" type="slidenum">
              <a:rPr lang="en-US" smtClean="0"/>
              <a:t>‹#›</a:t>
            </a:fld>
            <a:endParaRPr lang="en-US"/>
          </a:p>
        </p:txBody>
      </p:sp>
    </p:spTree>
    <p:extLst>
      <p:ext uri="{BB962C8B-B14F-4D97-AF65-F5344CB8AC3E}">
        <p14:creationId xmlns:p14="http://schemas.microsoft.com/office/powerpoint/2010/main" val="3039711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12.emf"/><Relationship Id="rId5" Type="http://schemas.openxmlformats.org/officeDocument/2006/relationships/image" Target="../media/image4.emf"/><Relationship Id="rId4" Type="http://schemas.openxmlformats.org/officeDocument/2006/relationships/image" Target="../media/image11.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6.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26.emf"/><Relationship Id="rId3" Type="http://schemas.openxmlformats.org/officeDocument/2006/relationships/image" Target="../media/image15.emf"/><Relationship Id="rId7" Type="http://schemas.openxmlformats.org/officeDocument/2006/relationships/image" Target="../media/image16.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28.jpg"/><Relationship Id="rId4" Type="http://schemas.openxmlformats.org/officeDocument/2006/relationships/image" Target="../media/image6.png"/><Relationship Id="rId9" Type="http://schemas.openxmlformats.org/officeDocument/2006/relationships/image" Target="../media/image2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9.jp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Intro Lecture</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3050593" y="624069"/>
            <a:ext cx="926073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id="{CDC003FF-D5A3-49E3-9A5A-D7D30D1DFCF7}"/>
              </a:ext>
            </a:extLst>
          </p:cNvPr>
          <p:cNvSpPr/>
          <p:nvPr/>
        </p:nvSpPr>
        <p:spPr>
          <a:xfrm>
            <a:off x="651740" y="1861000"/>
            <a:ext cx="8706269" cy="4031873"/>
          </a:xfrm>
          <a:prstGeom prst="rect">
            <a:avLst/>
          </a:prstGeom>
        </p:spPr>
        <p:txBody>
          <a:bodyPr wrap="square">
            <a:spAutoFit/>
          </a:bodyPr>
          <a:lstStyle/>
          <a:p>
            <a:pPr lvl="0"/>
            <a:r>
              <a:rPr lang="en-US" sz="3200" dirty="0">
                <a:effectLst>
                  <a:outerShdw blurRad="38100" dist="38100" dir="2700000" algn="tl">
                    <a:srgbClr val="000000">
                      <a:alpha val="43137"/>
                    </a:srgbClr>
                  </a:outerShdw>
                </a:effectLst>
                <a:latin typeface="Tisa Offc Serif Pro" panose="020B0604020202020204" pitchFamily="2" charset="0"/>
                <a:cs typeface="Tajawal Medium" panose="00000600000000000000" pitchFamily="2" charset="-78"/>
              </a:rPr>
              <a:t>* COURSE DESCRIPTION</a:t>
            </a:r>
          </a:p>
          <a:p>
            <a:r>
              <a:rPr lang="en-US" sz="3200" dirty="0">
                <a:effectLst>
                  <a:outerShdw blurRad="38100" dist="38100" dir="2700000" algn="tl">
                    <a:srgbClr val="000000">
                      <a:alpha val="43137"/>
                    </a:srgbClr>
                  </a:outerShdw>
                </a:effectLst>
                <a:latin typeface="Tisa Offc Serif Pro" panose="020B0604020202020204" pitchFamily="2" charset="0"/>
                <a:cs typeface="Tajawal Medium" panose="00000600000000000000" pitchFamily="2" charset="-78"/>
              </a:rPr>
              <a:t>* LEARNING OUTCOMES</a:t>
            </a:r>
            <a:endParaRPr lang="en-US" sz="3200" dirty="0">
              <a:effectLst>
                <a:outerShdw blurRad="38100" dist="38100" dir="2700000" algn="tl">
                  <a:srgbClr val="000000">
                    <a:alpha val="43137"/>
                  </a:srgbClr>
                </a:outerShdw>
              </a:effectLst>
              <a:latin typeface="Tisa Offc Serif Pro" panose="020B0604020202020204" pitchFamily="2" charset="0"/>
            </a:endParaRPr>
          </a:p>
          <a:p>
            <a:r>
              <a:rPr lang="en-US" sz="3200" dirty="0">
                <a:effectLst>
                  <a:outerShdw blurRad="38100" dist="38100" dir="2700000" algn="tl">
                    <a:srgbClr val="000000">
                      <a:alpha val="43137"/>
                    </a:srgbClr>
                  </a:outerShdw>
                </a:effectLst>
                <a:latin typeface="Tisa Offc Serif Pro" panose="020B0604020202020204" pitchFamily="2" charset="0"/>
                <a:cs typeface="Tajawal Medium" panose="00000600000000000000" pitchFamily="2" charset="-78"/>
              </a:rPr>
              <a:t>* TOPICS</a:t>
            </a:r>
            <a:endParaRPr lang="en-US" sz="3200" dirty="0">
              <a:effectLst>
                <a:outerShdw blurRad="38100" dist="38100" dir="2700000" algn="tl">
                  <a:srgbClr val="000000">
                    <a:alpha val="43137"/>
                  </a:srgbClr>
                </a:outerShdw>
              </a:effectLst>
              <a:latin typeface="Tisa Offc Serif Pro" panose="020B0604020202020204" pitchFamily="2" charset="0"/>
            </a:endParaRPr>
          </a:p>
          <a:p>
            <a:pPr lvl="0"/>
            <a:r>
              <a:rPr lang="en-US" sz="3200" dirty="0">
                <a:effectLst>
                  <a:outerShdw blurRad="38100" dist="38100" dir="2700000" algn="tl">
                    <a:srgbClr val="000000">
                      <a:alpha val="43137"/>
                    </a:srgbClr>
                  </a:outerShdw>
                </a:effectLst>
                <a:latin typeface="Tisa Offc Serif Pro" panose="020B0604020202020204" pitchFamily="2" charset="0"/>
              </a:rPr>
              <a:t>* INTRODUCTION TO DIGITAL MEDIA ETHICS</a:t>
            </a:r>
          </a:p>
          <a:p>
            <a:pPr lvl="0"/>
            <a:r>
              <a:rPr lang="en-US" sz="3200" dirty="0">
                <a:effectLst>
                  <a:outerShdw blurRad="38100" dist="38100" dir="2700000" algn="tl">
                    <a:srgbClr val="000000">
                      <a:alpha val="43137"/>
                    </a:srgbClr>
                  </a:outerShdw>
                </a:effectLst>
                <a:latin typeface="Tisa Offc Serif Pro" panose="020B0604020202020204" pitchFamily="2" charset="0"/>
              </a:rPr>
              <a:t>“WHAT DO WE MEAN WITH DIGITAL MEDIA ETHICS?”</a:t>
            </a:r>
          </a:p>
          <a:p>
            <a:pPr lvl="0"/>
            <a:endParaRPr lang="en-US" sz="3200" dirty="0">
              <a:latin typeface="Tisa Offc Serif Pro" panose="020B0604020202020204" pitchFamily="2" charset="0"/>
            </a:endParaRPr>
          </a:p>
        </p:txBody>
      </p:sp>
      <p:pic>
        <p:nvPicPr>
          <p:cNvPr id="12" name="Picture 11" descr="Text, letter&#10;&#10;Description automatically generated">
            <a:extLst>
              <a:ext uri="{FF2B5EF4-FFF2-40B4-BE49-F238E27FC236}">
                <a16:creationId xmlns:a16="http://schemas.microsoft.com/office/drawing/2014/main" id="{67C6DCFF-0D9A-423B-9E5C-FE7ECF4AB37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58604" y="1861000"/>
            <a:ext cx="2881656" cy="2325815"/>
          </a:xfrm>
          <a:prstGeom prst="rect">
            <a:avLst/>
          </a:prstGeom>
        </p:spPr>
      </p:pic>
    </p:spTree>
    <p:custDataLst>
      <p:tags r:id="rId1"/>
    </p:custDataLst>
    <p:extLst>
      <p:ext uri="{BB962C8B-B14F-4D97-AF65-F5344CB8AC3E}">
        <p14:creationId xmlns:p14="http://schemas.microsoft.com/office/powerpoint/2010/main" val="2463876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560375" y="4886035"/>
            <a:ext cx="4860626" cy="584775"/>
          </a:xfrm>
          <a:prstGeom prst="rect">
            <a:avLst/>
          </a:prstGeom>
          <a:noFill/>
        </p:spPr>
        <p:txBody>
          <a:bodyPr wrap="none" rtlCol="0">
            <a:spAutoFit/>
          </a:bodyPr>
          <a:lstStyle/>
          <a:p>
            <a:r>
              <a:rPr lang="en-US" sz="3200" dirty="0">
                <a:solidFill>
                  <a:srgbClr val="24A9E1"/>
                </a:solidFill>
                <a:latin typeface="Tajawal Medium" panose="00000600000000000000" pitchFamily="2" charset="-78"/>
                <a:cs typeface="Tajawal Medium" panose="00000600000000000000" pitchFamily="2" charset="-78"/>
              </a:rPr>
              <a:t>COURSE DESCRIPTION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7909214" y="4916813"/>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987129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27232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583372" y="5496150"/>
            <a:ext cx="8617487" cy="553998"/>
          </a:xfrm>
          <a:prstGeom prst="rect">
            <a:avLst/>
          </a:prstGeom>
          <a:noFill/>
        </p:spPr>
        <p:txBody>
          <a:bodyPr wrap="none" rtlCol="0">
            <a:spAutoFit/>
          </a:bodyPr>
          <a:lstStyle/>
          <a:p>
            <a:r>
              <a:rPr lang="en-US" sz="3000" dirty="0">
                <a:solidFill>
                  <a:schemeClr val="bg1"/>
                </a:solidFill>
                <a:latin typeface="Tajawal Medium" panose="00000600000000000000" pitchFamily="2" charset="-78"/>
                <a:cs typeface="Tajawal Medium" panose="00000600000000000000" pitchFamily="2" charset="-78"/>
              </a:rPr>
              <a:t>WHY DO WE LEARN DIGITAL MEDIA ETHICS?</a:t>
            </a:r>
            <a:endParaRPr lang="en-US" sz="30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013942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980943" y="587188"/>
            <a:ext cx="427232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8303" y="1397094"/>
            <a:ext cx="7122386" cy="4959050"/>
          </a:xfrm>
          <a:prstGeom prst="rect">
            <a:avLst/>
          </a:prstGeom>
          <a:noFill/>
        </p:spPr>
        <p:txBody>
          <a:bodyPr wrap="square" rtlCol="0">
            <a:spAutoFit/>
          </a:bodyPr>
          <a:lstStyle/>
          <a:p>
            <a:pPr algn="just">
              <a:lnSpc>
                <a:spcPct val="200000"/>
              </a:lnSpc>
            </a:pPr>
            <a:r>
              <a:rPr lang="en-US" sz="23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Exploring the active process of </a:t>
            </a:r>
            <a:r>
              <a:rPr lang="en-US" sz="23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moral decision</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-making—that is, doing ethics—is an inescapable part of life.</a:t>
            </a:r>
          </a:p>
          <a:p>
            <a:pPr algn="just">
              <a:lnSpc>
                <a:spcPct val="200000"/>
              </a:lnSpc>
            </a:pP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routinely make </a:t>
            </a:r>
            <a:r>
              <a:rPr lang="en-US" sz="23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ethical judgments</a:t>
            </a: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assess our ideological values, and interrogate our moral outlooks.</a:t>
            </a:r>
          </a:p>
          <a:p>
            <a:pPr algn="just">
              <a:lnSpc>
                <a:spcPct val="200000"/>
              </a:lnSpc>
            </a:pPr>
            <a:r>
              <a:rPr lang="en-US" sz="23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endParaRPr lang="en-US" sz="23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3" name="Picture 12">
            <a:extLst>
              <a:ext uri="{FF2B5EF4-FFF2-40B4-BE49-F238E27FC236}">
                <a16:creationId xmlns:a16="http://schemas.microsoft.com/office/drawing/2014/main" id="{A4488999-82AE-4239-892E-B8CF9DE028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61248" y="1670369"/>
            <a:ext cx="3540868" cy="3517262"/>
          </a:xfrm>
          <a:prstGeom prst="rect">
            <a:avLst/>
          </a:prstGeom>
        </p:spPr>
      </p:pic>
    </p:spTree>
    <p:custDataLst>
      <p:tags r:id="rId1"/>
    </p:custDataLst>
    <p:extLst>
      <p:ext uri="{BB962C8B-B14F-4D97-AF65-F5344CB8AC3E}">
        <p14:creationId xmlns:p14="http://schemas.microsoft.com/office/powerpoint/2010/main" val="287593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980943" y="587188"/>
            <a:ext cx="427232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993874" y="1385819"/>
            <a:ext cx="7387488" cy="4131900"/>
          </a:xfrm>
          <a:prstGeom prst="rect">
            <a:avLst/>
          </a:prstGeom>
          <a:noFill/>
        </p:spPr>
        <p:txBody>
          <a:bodyPr wrap="square" rtlCol="0">
            <a:spAutoFit/>
          </a:bodyPr>
          <a:lstStyle/>
          <a:p>
            <a:pPr algn="just">
              <a:lnSpc>
                <a:spcPct val="200000"/>
              </a:lnSpc>
            </a:pPr>
            <a:r>
              <a:rPr lang="en-US" sz="24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	</a:t>
            </a:r>
            <a:r>
              <a:rPr lang="en-US" sz="2400" dirty="0">
                <a:effectLst>
                  <a:outerShdw blurRad="38100" dist="38100" dir="2700000" algn="tl">
                    <a:srgbClr val="000000">
                      <a:alpha val="43137"/>
                    </a:srgbClr>
                  </a:outerShdw>
                </a:effectLst>
                <a:latin typeface="Tisa Offc Serif Pro" panose="020B0604020202020204" pitchFamily="2"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While you may unquestioningly embrace the beliefs and values you inherited from your culture, society, and/or family</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critically examining your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decision-making process</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through</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ethical deliberation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is the only way to make your ethical framework truly yours. </a:t>
            </a: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1" name="Picture 10" descr="A picture containing text, stationary&#10;&#10;Description automatically generated">
            <a:extLst>
              <a:ext uri="{FF2B5EF4-FFF2-40B4-BE49-F238E27FC236}">
                <a16:creationId xmlns:a16="http://schemas.microsoft.com/office/drawing/2014/main" id="{BED9E3C7-93FA-479A-8CB9-BE4A9B50AA6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2221" y="1934070"/>
            <a:ext cx="2837029" cy="2980285"/>
          </a:xfrm>
          <a:prstGeom prst="rect">
            <a:avLst/>
          </a:prstGeom>
        </p:spPr>
      </p:pic>
    </p:spTree>
    <p:custDataLst>
      <p:tags r:id="rId1"/>
    </p:custDataLst>
    <p:extLst>
      <p:ext uri="{BB962C8B-B14F-4D97-AF65-F5344CB8AC3E}">
        <p14:creationId xmlns:p14="http://schemas.microsoft.com/office/powerpoint/2010/main" val="306461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8728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2723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11284085" y="-27434"/>
            <a:ext cx="1033134" cy="6912868"/>
          </a:xfrm>
          <a:prstGeom prst="rect">
            <a:avLst/>
          </a:prstGeom>
        </p:spPr>
      </p:pic>
      <p:sp>
        <p:nvSpPr>
          <p:cNvPr id="19" name="TextBox 18"/>
          <p:cNvSpPr txBox="1"/>
          <p:nvPr/>
        </p:nvSpPr>
        <p:spPr>
          <a:xfrm>
            <a:off x="1439693" y="1004436"/>
            <a:ext cx="7602361" cy="4747453"/>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Thus, this course raises questions with no ready answers, spurring you to reflect on your moral approaches.</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The goal is to help you reason through ethical issues using various theoretical frameworks to reach logically defensible answers, instead of reacting with your gut or anecdotal evidence.</a:t>
            </a:r>
          </a:p>
        </p:txBody>
      </p:sp>
      <p:pic>
        <p:nvPicPr>
          <p:cNvPr id="8" name="Picture 7">
            <a:extLst>
              <a:ext uri="{FF2B5EF4-FFF2-40B4-BE49-F238E27FC236}">
                <a16:creationId xmlns:a16="http://schemas.microsoft.com/office/drawing/2014/main" id="{B364B6D2-DC57-4C39-A7C8-C3B7D80800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150005" y="1633538"/>
            <a:ext cx="2889595" cy="3584354"/>
          </a:xfrm>
          <a:prstGeom prst="rect">
            <a:avLst/>
          </a:prstGeom>
        </p:spPr>
      </p:pic>
    </p:spTree>
    <p:custDataLst>
      <p:tags r:id="rId1"/>
    </p:custDataLst>
    <p:extLst>
      <p:ext uri="{BB962C8B-B14F-4D97-AF65-F5344CB8AC3E}">
        <p14:creationId xmlns:p14="http://schemas.microsoft.com/office/powerpoint/2010/main" val="2766429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8728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2723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11219279" y="-27434"/>
            <a:ext cx="1097939" cy="6912868"/>
          </a:xfrm>
          <a:prstGeom prst="rect">
            <a:avLst/>
          </a:prstGeom>
        </p:spPr>
      </p:pic>
      <p:sp>
        <p:nvSpPr>
          <p:cNvPr id="19" name="TextBox 18"/>
          <p:cNvSpPr txBox="1"/>
          <p:nvPr/>
        </p:nvSpPr>
        <p:spPr>
          <a:xfrm>
            <a:off x="3065996" y="1567057"/>
            <a:ext cx="7959607" cy="4747453"/>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The process of doing ethics is nothing if not devoted to serious, careful reflection and application.</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As such, this course emphasizes both the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theoretical underpinnings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of how we come to a given moral philosophy and case studies specific to digital media. </a:t>
            </a:r>
          </a:p>
          <a:p>
            <a:pPr algn="just">
              <a:lnSpc>
                <a:spcPct val="200000"/>
              </a:lnSpc>
            </a:pP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10" name="Picture 9">
            <a:extLst>
              <a:ext uri="{FF2B5EF4-FFF2-40B4-BE49-F238E27FC236}">
                <a16:creationId xmlns:a16="http://schemas.microsoft.com/office/drawing/2014/main" id="{7AD202A4-0765-42E0-89FC-6F8516A7636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1929" y="2081743"/>
            <a:ext cx="2270391" cy="2695884"/>
          </a:xfrm>
          <a:prstGeom prst="rect">
            <a:avLst/>
          </a:prstGeom>
        </p:spPr>
      </p:pic>
    </p:spTree>
    <p:custDataLst>
      <p:tags r:id="rId1"/>
    </p:custDataLst>
    <p:extLst>
      <p:ext uri="{BB962C8B-B14F-4D97-AF65-F5344CB8AC3E}">
        <p14:creationId xmlns:p14="http://schemas.microsoft.com/office/powerpoint/2010/main" val="88076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980943" y="587188"/>
            <a:ext cx="427232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DESCRIPTION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856" y="1318375"/>
            <a:ext cx="9666288" cy="3393237"/>
          </a:xfrm>
          <a:prstGeom prst="rect">
            <a:avLst/>
          </a:prstGeom>
          <a:noFill/>
        </p:spPr>
        <p:txBody>
          <a:bodyPr wrap="square" rtlCol="0">
            <a:spAutoFit/>
          </a:bodyPr>
          <a:lstStyle/>
          <a:p>
            <a:pPr algn="just">
              <a:lnSpc>
                <a:spcPct val="200000"/>
              </a:lnSpc>
            </a:pPr>
            <a:r>
              <a:rPr lang="en-US" sz="2000" b="1" dirty="0">
                <a:solidFill>
                  <a:srgbClr val="0A1F61"/>
                </a:solidFill>
                <a:cs typeface="Tajawal ExtraBold" panose="00000800000000000000" pitchFamily="2" charset="-78"/>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We will consider how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different moral philosophies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apply across cultures and across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different contemporary media practices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and platforms in areas such as advertising, promotional marketing, big data, software and interface design, and fake news. </a:t>
            </a:r>
          </a:p>
        </p:txBody>
      </p:sp>
      <p:pic>
        <p:nvPicPr>
          <p:cNvPr id="10" name="Picture 9" descr="Text, whiteboard&#10;&#10;Description automatically generated">
            <a:extLst>
              <a:ext uri="{FF2B5EF4-FFF2-40B4-BE49-F238E27FC236}">
                <a16:creationId xmlns:a16="http://schemas.microsoft.com/office/drawing/2014/main" id="{BDA97554-1FE9-4BB6-8070-185B1D6A81F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85088" y="4405348"/>
            <a:ext cx="7306058" cy="1338982"/>
          </a:xfrm>
          <a:prstGeom prst="rect">
            <a:avLst/>
          </a:prstGeom>
        </p:spPr>
      </p:pic>
    </p:spTree>
    <p:custDataLst>
      <p:tags r:id="rId1"/>
    </p:custDataLst>
    <p:extLst>
      <p:ext uri="{BB962C8B-B14F-4D97-AF65-F5344CB8AC3E}">
        <p14:creationId xmlns:p14="http://schemas.microsoft.com/office/powerpoint/2010/main" val="65333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FF9518"/>
                </a:solidFill>
                <a:latin typeface="Tajawal Medium" panose="00000600000000000000" pitchFamily="2" charset="-78"/>
                <a:cs typeface="Tajawal Medium" panose="00000600000000000000" pitchFamily="2" charset="-78"/>
              </a:rPr>
              <a:t>LEARNING OUTCOMES</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4" y="5284188"/>
            <a:ext cx="5882401" cy="1034667"/>
          </a:xfrm>
          <a:prstGeom prst="rect">
            <a:avLst/>
          </a:prstGeom>
        </p:spPr>
      </p:pic>
      <p:sp>
        <p:nvSpPr>
          <p:cNvPr id="16" name="TextBox 15"/>
          <p:cNvSpPr txBox="1"/>
          <p:nvPr/>
        </p:nvSpPr>
        <p:spPr>
          <a:xfrm>
            <a:off x="4225401" y="5496150"/>
            <a:ext cx="41937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89633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4946" y="2038214"/>
            <a:ext cx="7587573" cy="2998193"/>
          </a:xfrm>
          <a:prstGeom prst="rect">
            <a:avLst/>
          </a:prstGeom>
          <a:noFill/>
        </p:spPr>
        <p:txBody>
          <a:bodyPr wrap="square" rtlCol="0">
            <a:spAutoFit/>
          </a:bodyPr>
          <a:lstStyle/>
          <a:p>
            <a:pPr>
              <a:lnSpc>
                <a:spcPct val="200000"/>
              </a:lnSpc>
            </a:pPr>
            <a:r>
              <a:rPr lang="en-US" sz="2800" dirty="0">
                <a:solidFill>
                  <a:srgbClr val="C00000"/>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After Learning this course, We have to </a:t>
            </a:r>
            <a:r>
              <a:rPr lang="en-US" sz="28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ASK…</a:t>
            </a:r>
          </a:p>
          <a:p>
            <a:pPr>
              <a:lnSpc>
                <a:spcPct val="200000"/>
              </a:lnSpc>
            </a:pPr>
            <a:r>
              <a:rPr lang="en-US" sz="36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WHAT WILL THIS COURSE ADD TO ME?</a:t>
            </a:r>
          </a:p>
        </p:txBody>
      </p:sp>
      <p:pic>
        <p:nvPicPr>
          <p:cNvPr id="10" name="Picture 9" descr="A picture containing text&#10;&#10;Description automatically generated">
            <a:extLst>
              <a:ext uri="{FF2B5EF4-FFF2-40B4-BE49-F238E27FC236}">
                <a16:creationId xmlns:a16="http://schemas.microsoft.com/office/drawing/2014/main" id="{A8B7992D-A55D-4A61-8143-0C75F2863C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40885" y="2490281"/>
            <a:ext cx="3221918" cy="3018698"/>
          </a:xfrm>
          <a:prstGeom prst="rect">
            <a:avLst/>
          </a:prstGeom>
        </p:spPr>
      </p:pic>
    </p:spTree>
    <p:custDataLst>
      <p:tags r:id="rId1"/>
    </p:custDataLst>
    <p:extLst>
      <p:ext uri="{BB962C8B-B14F-4D97-AF65-F5344CB8AC3E}">
        <p14:creationId xmlns:p14="http://schemas.microsoft.com/office/powerpoint/2010/main" val="3013280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9">
                                            <p:txEl>
                                              <p:pRg st="0" end="0"/>
                                            </p:txEl>
                                          </p:spTgt>
                                        </p:tgtEl>
                                      </p:cBhvr>
                                    </p:animEffect>
                                    <p:set>
                                      <p:cBhvr>
                                        <p:cTn id="7" dur="1" fill="hold">
                                          <p:stCondLst>
                                            <p:cond delay="1999"/>
                                          </p:stCondLst>
                                        </p:cTn>
                                        <p:tgtEl>
                                          <p:spTgt spid="9">
                                            <p:txEl>
                                              <p:pRg st="0" end="0"/>
                                            </p:txEl>
                                          </p:spTgt>
                                        </p:tgtEl>
                                        <p:attrNameLst>
                                          <p:attrName>style.visibility</p:attrName>
                                        </p:attrNameLst>
                                      </p:cBhvr>
                                      <p:to>
                                        <p:strVal val="hidden"/>
                                      </p:to>
                                    </p:set>
                                  </p:childTnLst>
                                </p:cTn>
                              </p:par>
                              <p:par>
                                <p:cTn id="8" presetID="21" presetClass="exit" presetSubtype="1" fill="hold" grpId="0" nodeType="withEffect">
                                  <p:stCondLst>
                                    <p:cond delay="0"/>
                                  </p:stCondLst>
                                  <p:childTnLst>
                                    <p:animEffect transition="out" filter="wheel(1)">
                                      <p:cBhvr>
                                        <p:cTn id="9" dur="2000"/>
                                        <p:tgtEl>
                                          <p:spTgt spid="9">
                                            <p:txEl>
                                              <p:pRg st="1" end="1"/>
                                            </p:txEl>
                                          </p:spTgt>
                                        </p:tgtEl>
                                      </p:cBhvr>
                                    </p:animEffect>
                                    <p:set>
                                      <p:cBhvr>
                                        <p:cTn id="10" dur="1" fill="hold">
                                          <p:stCondLst>
                                            <p:cond delay="1999"/>
                                          </p:stCondLst>
                                        </p:cTn>
                                        <p:tgtEl>
                                          <p:spTgt spid="9">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755771" y="1400531"/>
            <a:ext cx="6920674" cy="4431983"/>
          </a:xfrm>
          <a:prstGeom prst="rect">
            <a:avLst/>
          </a:prstGeom>
          <a:noFill/>
        </p:spPr>
        <p:txBody>
          <a:bodyPr wrap="square" rtlCol="0">
            <a:spAutoFit/>
          </a:bodyPr>
          <a:lstStyle/>
          <a:p>
            <a:pPr>
              <a:lnSpc>
                <a:spcPct val="200000"/>
              </a:lnSpc>
            </a:pPr>
            <a:r>
              <a:rPr lang="en-US" sz="22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	</a:t>
            </a:r>
            <a:r>
              <a:rPr lang="en-US" sz="2400" dirty="0">
                <a:solidFill>
                  <a:srgbClr val="C00000"/>
                </a:solidFill>
                <a:latin typeface="Kartika" panose="02020503030404060203" pitchFamily="18" charset="0"/>
                <a:cs typeface="Kartika" panose="02020503030404060203" pitchFamily="18" charset="0"/>
              </a:rPr>
              <a:t>Having successfully completed this course, student should be able to:</a:t>
            </a:r>
          </a:p>
          <a:p>
            <a:pPr>
              <a:lnSpc>
                <a:spcPct val="200000"/>
              </a:lnSpc>
            </a:pPr>
            <a:r>
              <a:rPr lang="en-US" sz="2400" dirty="0">
                <a:solidFill>
                  <a:srgbClr val="0A1F61"/>
                </a:solidFill>
                <a:latin typeface="Kartika" panose="02020503030404060203" pitchFamily="18" charset="0"/>
                <a:cs typeface="Kartika" panose="02020503030404060203" pitchFamily="18" charset="0"/>
              </a:rPr>
              <a:t>• Identify and explain key ethical theories.</a:t>
            </a:r>
          </a:p>
          <a:p>
            <a:pPr>
              <a:lnSpc>
                <a:spcPct val="200000"/>
              </a:lnSpc>
            </a:pPr>
            <a:r>
              <a:rPr lang="en-US" sz="2400" dirty="0">
                <a:solidFill>
                  <a:srgbClr val="0A1F61"/>
                </a:solidFill>
                <a:latin typeface="Kartika" panose="02020503030404060203" pitchFamily="18" charset="0"/>
                <a:cs typeface="Kartika" panose="02020503030404060203" pitchFamily="18" charset="0"/>
              </a:rPr>
              <a:t>• Articulate current codes of behavior for media professionals working in digital media environments.</a:t>
            </a:r>
          </a:p>
        </p:txBody>
      </p:sp>
      <p:pic>
        <p:nvPicPr>
          <p:cNvPr id="10" name="Picture 9" descr="Diagram&#10;&#10;Description automatically generated">
            <a:extLst>
              <a:ext uri="{FF2B5EF4-FFF2-40B4-BE49-F238E27FC236}">
                <a16:creationId xmlns:a16="http://schemas.microsoft.com/office/drawing/2014/main" id="{F52CF6DB-9664-4801-9DC5-3D9A4014601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740" y="1726930"/>
            <a:ext cx="3676214" cy="3666420"/>
          </a:xfrm>
          <a:prstGeom prst="rect">
            <a:avLst/>
          </a:prstGeom>
        </p:spPr>
      </p:pic>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11348275" y="-27434"/>
            <a:ext cx="968944" cy="6912868"/>
          </a:xfrm>
          <a:prstGeom prst="rect">
            <a:avLst/>
          </a:prstGeom>
        </p:spPr>
      </p:pic>
      <p:sp>
        <p:nvSpPr>
          <p:cNvPr id="19" name="TextBox 18"/>
          <p:cNvSpPr txBox="1"/>
          <p:nvPr/>
        </p:nvSpPr>
        <p:spPr>
          <a:xfrm>
            <a:off x="843725" y="1724130"/>
            <a:ext cx="7517379" cy="3671005"/>
          </a:xfrm>
          <a:prstGeom prst="rect">
            <a:avLst/>
          </a:prstGeom>
          <a:noFill/>
        </p:spPr>
        <p:txBody>
          <a:bodyPr wrap="square" rtlCol="0">
            <a:spAutoFit/>
          </a:bodyPr>
          <a:lstStyle/>
          <a:p>
            <a:pPr algn="just">
              <a:lnSpc>
                <a:spcPct val="200000"/>
              </a:lnSpc>
            </a:pPr>
            <a:r>
              <a:rPr lang="en-US" sz="2400" dirty="0">
                <a:solidFill>
                  <a:srgbClr val="0A1F61"/>
                </a:solidFill>
                <a:latin typeface="Kartika" panose="02020503030404060203" pitchFamily="18" charset="0"/>
                <a:cs typeface="Kartika" panose="02020503030404060203" pitchFamily="18" charset="0"/>
              </a:rPr>
              <a:t>• Apply ethical models across communications professions.</a:t>
            </a:r>
          </a:p>
          <a:p>
            <a:pPr algn="just">
              <a:lnSpc>
                <a:spcPct val="200000"/>
              </a:lnSpc>
            </a:pPr>
            <a:r>
              <a:rPr lang="en-US" sz="2400" dirty="0">
                <a:solidFill>
                  <a:srgbClr val="0A1F61"/>
                </a:solidFill>
                <a:latin typeface="Kartika" panose="02020503030404060203" pitchFamily="18" charset="0"/>
                <a:cs typeface="Kartika" panose="02020503030404060203" pitchFamily="18" charset="0"/>
              </a:rPr>
              <a:t>• Discuss and deliberate on moral dilemmas involving digital media practices and forms, using various ethical frameworks.</a:t>
            </a:r>
          </a:p>
        </p:txBody>
      </p:sp>
      <p:pic>
        <p:nvPicPr>
          <p:cNvPr id="8" name="Picture 7" descr="A picture containing diagram&#10;&#10;Description automatically generated">
            <a:extLst>
              <a:ext uri="{FF2B5EF4-FFF2-40B4-BE49-F238E27FC236}">
                <a16:creationId xmlns:a16="http://schemas.microsoft.com/office/drawing/2014/main" id="{5E0738DC-EA75-4946-BDD4-F51114FC167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479419" y="1455810"/>
            <a:ext cx="3389016" cy="3847646"/>
          </a:xfrm>
          <a:prstGeom prst="rect">
            <a:avLst/>
          </a:prstGeom>
        </p:spPr>
      </p:pic>
    </p:spTree>
    <p:custDataLst>
      <p:tags r:id="rId1"/>
    </p:custDataLst>
    <p:extLst>
      <p:ext uri="{BB962C8B-B14F-4D97-AF65-F5344CB8AC3E}">
        <p14:creationId xmlns:p14="http://schemas.microsoft.com/office/powerpoint/2010/main" val="24161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92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LEARNING OUTCOMES: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2417" y="1654122"/>
            <a:ext cx="7309096" cy="3693319"/>
          </a:xfrm>
          <a:prstGeom prst="rect">
            <a:avLst/>
          </a:prstGeom>
          <a:noFill/>
        </p:spPr>
        <p:txBody>
          <a:bodyPr wrap="square" rtlCol="0">
            <a:spAutoFit/>
          </a:bodyPr>
          <a:lstStyle/>
          <a:p>
            <a:pPr>
              <a:lnSpc>
                <a:spcPct val="200000"/>
              </a:lnSpc>
            </a:pPr>
            <a:r>
              <a:rPr lang="en-US" sz="2400" dirty="0">
                <a:solidFill>
                  <a:srgbClr val="0A1F61"/>
                </a:solidFill>
                <a:latin typeface="Kartika" panose="02020503030404060203" pitchFamily="18" charset="0"/>
                <a:cs typeface="Kartika" panose="02020503030404060203" pitchFamily="18" charset="0"/>
              </a:rPr>
              <a:t>• Logically justify your ethical decision-making process in a given scenario.</a:t>
            </a:r>
          </a:p>
          <a:p>
            <a:pPr>
              <a:lnSpc>
                <a:spcPct val="200000"/>
              </a:lnSpc>
            </a:pPr>
            <a:r>
              <a:rPr lang="en-US" sz="2400" dirty="0">
                <a:solidFill>
                  <a:srgbClr val="0A1F61"/>
                </a:solidFill>
                <a:latin typeface="Kartika" panose="02020503030404060203" pitchFamily="18" charset="0"/>
                <a:cs typeface="Kartika" panose="02020503030404060203" pitchFamily="18" charset="0"/>
              </a:rPr>
              <a:t>• Retroactively apply theories of ethics to better understand your decision-making processes in past real-life dilemmas.</a:t>
            </a:r>
          </a:p>
        </p:txBody>
      </p:sp>
      <p:pic>
        <p:nvPicPr>
          <p:cNvPr id="10" name="Picture 9" descr="Diagram&#10;&#10;Description automatically generated">
            <a:extLst>
              <a:ext uri="{FF2B5EF4-FFF2-40B4-BE49-F238E27FC236}">
                <a16:creationId xmlns:a16="http://schemas.microsoft.com/office/drawing/2014/main" id="{61A52D26-8201-4C2F-A6F2-5B6C225B36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3344" y="2204822"/>
            <a:ext cx="2857500" cy="2425544"/>
          </a:xfrm>
          <a:prstGeom prst="rect">
            <a:avLst/>
          </a:prstGeom>
        </p:spPr>
      </p:pic>
    </p:spTree>
    <p:custDataLst>
      <p:tags r:id="rId1"/>
    </p:custDataLst>
    <p:extLst>
      <p:ext uri="{BB962C8B-B14F-4D97-AF65-F5344CB8AC3E}">
        <p14:creationId xmlns:p14="http://schemas.microsoft.com/office/powerpoint/2010/main" val="1310433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730762" y="4708455"/>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endParaRPr lang="en-US" sz="2800" dirty="0">
              <a:solidFill>
                <a:srgbClr val="24A9E1"/>
              </a:solidFill>
              <a:latin typeface="Tajawal Medium" panose="00000600000000000000" pitchFamily="2" charset="-78"/>
              <a:cs typeface="Tajawal Medium" panose="00000600000000000000" pitchFamily="2" charset="-78"/>
            </a:endParaRPr>
          </a:p>
          <a:p>
            <a:r>
              <a:rPr lang="en-US" sz="2800" dirty="0">
                <a:solidFill>
                  <a:srgbClr val="FF9518"/>
                </a:solidFill>
                <a:latin typeface="Tajawal Medium" panose="00000600000000000000" pitchFamily="2" charset="-78"/>
                <a:cs typeface="Tajawal Medium" panose="00000600000000000000" pitchFamily="2" charset="-78"/>
              </a:rPr>
              <a:t>TOPICS</a:t>
            </a:r>
          </a:p>
        </p:txBody>
      </p:sp>
      <p:sp>
        <p:nvSpPr>
          <p:cNvPr id="16" name="TextBox 15"/>
          <p:cNvSpPr txBox="1"/>
          <p:nvPr/>
        </p:nvSpPr>
        <p:spPr>
          <a:xfrm>
            <a:off x="8437885" y="4958293"/>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325301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28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138511"/>
            <a:ext cx="10042393" cy="4870564"/>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1. Central Issues in the Ethics of Digital Media</a:t>
            </a: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Trough this chapter we will take a look on a classic case-study of cyberbullying that introduces representative ethical issues evoked by digital media. This case study is accompanied by one of the primary pedagogical/teaching elements of the book – questions designed to foster initial reflection and discussion (for individuals, small groups, or a class at large).</a:t>
            </a:r>
            <a:endPar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spTree>
    <p:custDataLst>
      <p:tags r:id="rId1"/>
    </p:custDataLst>
    <p:extLst>
      <p:ext uri="{BB962C8B-B14F-4D97-AF65-F5344CB8AC3E}">
        <p14:creationId xmlns:p14="http://schemas.microsoft.com/office/powerpoint/2010/main" val="557430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439916"/>
            <a:ext cx="10042393" cy="4431983"/>
          </a:xfrm>
          <a:prstGeom prst="rect">
            <a:avLst/>
          </a:prstGeom>
          <a:noFill/>
        </p:spPr>
        <p:txBody>
          <a:bodyPr wrap="square" rtlCol="0">
            <a:spAutoFit/>
          </a:bodyPr>
          <a:lstStyle/>
          <a:p>
            <a:pPr marL="457200" indent="-457200" algn="just">
              <a:lnSpc>
                <a:spcPct val="200000"/>
              </a:lnSpc>
              <a:buAutoNum type="arabicPeriod" startAt="2"/>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Privacy in the (Post-)Digital Era.</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explore how different people in different cultures understand and value “privacy” and private life in different ways. </a:t>
            </a:r>
          </a:p>
          <a:p>
            <a:pPr algn="just">
              <a:lnSpc>
                <a:spcPct val="200000"/>
              </a:lnSpc>
            </a:pPr>
            <a:r>
              <a:rPr lang="en-US" sz="24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We then examine the important meta-ethical positions of ethical absolutism, ethical relativism, and ethical pluralism. </a:t>
            </a:r>
          </a:p>
        </p:txBody>
      </p:sp>
    </p:spTree>
    <p:custDataLst>
      <p:tags r:id="rId1"/>
    </p:custDataLst>
    <p:extLst>
      <p:ext uri="{BB962C8B-B14F-4D97-AF65-F5344CB8AC3E}">
        <p14:creationId xmlns:p14="http://schemas.microsoft.com/office/powerpoint/2010/main" val="354692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11540259" y="-27434"/>
            <a:ext cx="776959" cy="6912868"/>
          </a:xfrm>
          <a:prstGeom prst="rect">
            <a:avLst/>
          </a:prstGeom>
        </p:spPr>
      </p:pic>
      <p:sp>
        <p:nvSpPr>
          <p:cNvPr id="19" name="TextBox 18"/>
          <p:cNvSpPr txBox="1"/>
          <p:nvPr/>
        </p:nvSpPr>
        <p:spPr>
          <a:xfrm>
            <a:off x="3792183" y="1548469"/>
            <a:ext cx="7520288" cy="4193456"/>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3. Copying and Distributing via Digital Media: Copyright, Copyleft, Global Perspectives.</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four aspects of life online that offer remarkable new possibilities in our personal and shared lives while also confronting</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us with new ethical questions and challenges.</a:t>
            </a:r>
            <a:endPar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pic>
        <p:nvPicPr>
          <p:cNvPr id="8" name="Picture 7" descr="A picture containing graphical user interface&#10;&#10;Description automatically generated">
            <a:extLst>
              <a:ext uri="{FF2B5EF4-FFF2-40B4-BE49-F238E27FC236}">
                <a16:creationId xmlns:a16="http://schemas.microsoft.com/office/drawing/2014/main" id="{56498AA6-3E9C-4BFF-9E70-A2AF2A14513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3664" y="2037585"/>
            <a:ext cx="3190698" cy="2709534"/>
          </a:xfrm>
          <a:prstGeom prst="rect">
            <a:avLst/>
          </a:prstGeom>
        </p:spPr>
      </p:pic>
    </p:spTree>
    <p:custDataLst>
      <p:tags r:id="rId1"/>
    </p:custDataLst>
    <p:extLst>
      <p:ext uri="{BB962C8B-B14F-4D97-AF65-F5344CB8AC3E}">
        <p14:creationId xmlns:p14="http://schemas.microsoft.com/office/powerpoint/2010/main" val="276615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867" y="1439916"/>
            <a:ext cx="10042393" cy="4131900"/>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4. Friendship, Slow/Fair Technology, and Democracy.</a:t>
            </a:r>
          </a:p>
          <a:p>
            <a:pPr algn="just">
              <a:lnSpc>
                <a:spcPct val="200000"/>
              </a:lnSpc>
            </a:pPr>
            <a:r>
              <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We explore some aspects of life online that offer remarkable new possibilities in our personal and shared lives while also confronting us with new ethical questions and challenges. We examine first how friendship is both amplified and threatened by social networking sites (SNSs) such as Facebook. </a:t>
            </a:r>
          </a:p>
        </p:txBody>
      </p:sp>
    </p:spTree>
    <p:custDataLst>
      <p:tags r:id="rId1"/>
    </p:custDataLst>
    <p:extLst>
      <p:ext uri="{BB962C8B-B14F-4D97-AF65-F5344CB8AC3E}">
        <p14:creationId xmlns:p14="http://schemas.microsoft.com/office/powerpoint/2010/main" val="210909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5134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TOPICS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11400817" y="-27434"/>
            <a:ext cx="916401" cy="6912868"/>
          </a:xfrm>
          <a:prstGeom prst="rect">
            <a:avLst/>
          </a:prstGeom>
        </p:spPr>
      </p:pic>
      <p:sp>
        <p:nvSpPr>
          <p:cNvPr id="19" name="TextBox 18"/>
          <p:cNvSpPr txBox="1"/>
          <p:nvPr/>
        </p:nvSpPr>
        <p:spPr>
          <a:xfrm>
            <a:off x="3502474" y="1383448"/>
            <a:ext cx="7615031" cy="4193456"/>
          </a:xfrm>
          <a:prstGeom prst="rect">
            <a:avLst/>
          </a:prstGeom>
          <a:noFill/>
        </p:spPr>
        <p:txBody>
          <a:bodyPr wrap="square" rtlCol="0">
            <a:spAutoFit/>
          </a:bodyPr>
          <a:lstStyle/>
          <a:p>
            <a:pPr algn="just">
              <a:lnSpc>
                <a:spcPct val="200000"/>
              </a:lnSpc>
            </a:pPr>
            <a:r>
              <a:rPr lang="en-US" sz="24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5. Digital Media Ethics: Overview, Frameworks, Resources</a:t>
            </a:r>
          </a:p>
          <a:p>
            <a:pPr algn="just">
              <a:lnSpc>
                <a:spcPct val="200000"/>
              </a:lnSpc>
            </a:pPr>
            <a:r>
              <a:rPr lang="en-US" sz="2200" dirty="0">
                <a:solidFill>
                  <a:schemeClr val="tx2"/>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This chapter provides especially those new to ethics with an overview of the most commonly used theoretical frameworks for ethical analysis and decision-making. </a:t>
            </a:r>
          </a:p>
        </p:txBody>
      </p:sp>
      <p:pic>
        <p:nvPicPr>
          <p:cNvPr id="8" name="Picture 7">
            <a:extLst>
              <a:ext uri="{FF2B5EF4-FFF2-40B4-BE49-F238E27FC236}">
                <a16:creationId xmlns:a16="http://schemas.microsoft.com/office/drawing/2014/main" id="{3EF608A7-C146-4032-88D0-081ACBCA517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9560" y="2062742"/>
            <a:ext cx="2446338" cy="3206236"/>
          </a:xfrm>
          <a:prstGeom prst="rect">
            <a:avLst/>
          </a:prstGeom>
        </p:spPr>
      </p:pic>
    </p:spTree>
    <p:extLst>
      <p:ext uri="{BB962C8B-B14F-4D97-AF65-F5344CB8AC3E}">
        <p14:creationId xmlns:p14="http://schemas.microsoft.com/office/powerpoint/2010/main" val="35013044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92772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44855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Recommended Reference: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278824"/>
          </a:xfrm>
          <a:prstGeom prst="rect">
            <a:avLst/>
          </a:prstGeom>
        </p:spPr>
      </p:pic>
      <p:sp>
        <p:nvSpPr>
          <p:cNvPr id="19" name="TextBox 18"/>
          <p:cNvSpPr txBox="1"/>
          <p:nvPr/>
        </p:nvSpPr>
        <p:spPr>
          <a:xfrm>
            <a:off x="992220" y="2307020"/>
            <a:ext cx="7255239" cy="1682192"/>
          </a:xfrm>
          <a:prstGeom prst="rect">
            <a:avLst/>
          </a:prstGeom>
          <a:noFill/>
        </p:spPr>
        <p:txBody>
          <a:bodyPr wrap="square" rtlCol="0">
            <a:spAutoFit/>
          </a:bodyPr>
          <a:lstStyle/>
          <a:p>
            <a:pPr algn="just">
              <a:lnSpc>
                <a:spcPct val="200000"/>
              </a:lnSpc>
            </a:pPr>
            <a:r>
              <a:rPr lang="en-US" sz="28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Digital Media Ethics (Digital Media and Society Series), 3rd Edition, by Charles </a:t>
            </a:r>
            <a:r>
              <a:rPr lang="en-US" sz="2800" dirty="0" err="1">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rPr>
              <a:t>Ess</a:t>
            </a:r>
            <a:endParaRPr lang="en-US" sz="2000" dirty="0">
              <a:solidFill>
                <a:srgbClr val="0A1F61"/>
              </a:solidFill>
              <a:effectLst>
                <a:outerShdw blurRad="38100" dist="38100" dir="2700000" algn="tl">
                  <a:srgbClr val="000000">
                    <a:alpha val="43137"/>
                  </a:srgbClr>
                </a:outerShdw>
              </a:effectLst>
              <a:latin typeface="Tisa Offc Serif Pro" panose="020B0604020202020204" pitchFamily="2" charset="0"/>
              <a:cs typeface="Tajawal ExtraBold" panose="00000800000000000000" pitchFamily="2" charset="-78"/>
            </a:endParaRPr>
          </a:p>
        </p:txBody>
      </p:sp>
      <p:pic>
        <p:nvPicPr>
          <p:cNvPr id="5" name="Picture 4"/>
          <p:cNvPicPr>
            <a:picLocks noChangeAspect="1"/>
          </p:cNvPicPr>
          <p:nvPr/>
        </p:nvPicPr>
        <p:blipFill>
          <a:blip r:embed="rId9"/>
          <a:stretch>
            <a:fillRect/>
          </a:stretch>
        </p:blipFill>
        <p:spPr>
          <a:xfrm>
            <a:off x="8654943" y="533330"/>
            <a:ext cx="3267424" cy="5278824"/>
          </a:xfrm>
          <a:prstGeom prst="rect">
            <a:avLst/>
          </a:prstGeom>
        </p:spPr>
      </p:pic>
      <p:pic>
        <p:nvPicPr>
          <p:cNvPr id="8" name="Picture 7" descr="Text, application&#10;&#10;Description automatically generated">
            <a:extLst>
              <a:ext uri="{FF2B5EF4-FFF2-40B4-BE49-F238E27FC236}">
                <a16:creationId xmlns:a16="http://schemas.microsoft.com/office/drawing/2014/main" id="{B07FF9E0-BA95-4A44-B90B-4CDEA0B58B4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54560" y="543490"/>
            <a:ext cx="3248352" cy="5268664"/>
          </a:xfrm>
          <a:prstGeom prst="rect">
            <a:avLst/>
          </a:prstGeom>
        </p:spPr>
      </p:pic>
    </p:spTree>
    <p:custDataLst>
      <p:tags r:id="rId1"/>
    </p:custDataLst>
    <p:extLst>
      <p:ext uri="{BB962C8B-B14F-4D97-AF65-F5344CB8AC3E}">
        <p14:creationId xmlns:p14="http://schemas.microsoft.com/office/powerpoint/2010/main" val="4102181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2782111" y="626098"/>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descr="Text&#10;&#10;Description automatically generated">
            <a:extLst>
              <a:ext uri="{FF2B5EF4-FFF2-40B4-BE49-F238E27FC236}">
                <a16:creationId xmlns:a16="http://schemas.microsoft.com/office/drawing/2014/main" id="{0479B0EF-89D5-4C26-A242-E3D2AD64316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56427" y="1697596"/>
            <a:ext cx="9416374" cy="3944448"/>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2782111" y="626098"/>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282407"/>
            <a:ext cx="9482996" cy="4728987"/>
          </a:xfrm>
          <a:prstGeom prst="rect">
            <a:avLst/>
          </a:prstGeom>
          <a:noFill/>
        </p:spPr>
        <p:txBody>
          <a:bodyPr wrap="square" rtlCol="0">
            <a:spAutoFit/>
          </a:bodyPr>
          <a:lstStyle/>
          <a:p>
            <a:pPr algn="just">
              <a:lnSpc>
                <a:spcPct val="200000"/>
              </a:lnSpc>
            </a:pPr>
            <a:r>
              <a:rPr lang="en-US" sz="2200" dirty="0">
                <a:solidFill>
                  <a:srgbClr val="0A1F61"/>
                </a:solidFill>
                <a:latin typeface="Sitka Small" panose="02000505000000020004" pitchFamily="2" charset="0"/>
                <a:cs typeface="Tajawal ExtraBold" panose="00000800000000000000" pitchFamily="2" charset="-78"/>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Digital media ethics deals with the distinct ethical problems, practices and norms of digital news media.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Digital news media includes online journalism, blogging, digital photojournalism, citizen journalism and social media.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It includes questions about how professional journalism should use this ‘new media’ to research and publish stories, as well as how to use text or images provided by citizens.</a:t>
            </a:r>
            <a:endParaRPr lang="en-US" sz="2200"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endParaRPr>
          </a:p>
        </p:txBody>
      </p:sp>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755883"/>
          </a:xfrm>
          <a:prstGeom prst="rect">
            <a:avLst/>
          </a:prstGeom>
        </p:spPr>
      </p:pic>
      <p:sp>
        <p:nvSpPr>
          <p:cNvPr id="7" name="TextBox 6"/>
          <p:cNvSpPr txBox="1"/>
          <p:nvPr/>
        </p:nvSpPr>
        <p:spPr>
          <a:xfrm>
            <a:off x="2859931" y="645553"/>
            <a:ext cx="9260732" cy="523220"/>
          </a:xfrm>
          <a:prstGeom prst="rect">
            <a:avLst/>
          </a:prstGeom>
          <a:noFill/>
        </p:spPr>
        <p:txBody>
          <a:bodyPr wrap="squar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874164" y="1230606"/>
            <a:ext cx="9666096" cy="4747453"/>
          </a:xfrm>
          <a:prstGeom prst="rect">
            <a:avLst/>
          </a:prstGeom>
          <a:noFill/>
        </p:spPr>
        <p:txBody>
          <a:bodyPr wrap="square" rtlCol="0">
            <a:spAutoFit/>
          </a:bodyPr>
          <a:lstStyle/>
          <a:p>
            <a:pPr algn="just">
              <a:lnSpc>
                <a:spcPct val="200000"/>
              </a:lnSpc>
            </a:pPr>
            <a:r>
              <a:rPr lang="en-US" sz="2200" b="1"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 central question is </a:t>
            </a:r>
            <a:r>
              <a:rPr lang="en-US" sz="2200" dirty="0">
                <a:solidFill>
                  <a:srgbClr val="C00000"/>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to what extent existing media ethics is suitable for today’s and tomorrow’s news media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that is immediate, interactive and “always on” – a journalism of amateurs and professionals?</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Most of the principles were developed over the past century, originating in the construction of professional, objective ethics for mass commercial newspapers in the late 19th century.</a:t>
            </a:r>
          </a:p>
        </p:txBody>
      </p:sp>
    </p:spTree>
    <p:custDataLst>
      <p:tags r:id="rId1"/>
    </p:custDataLst>
    <p:extLst>
      <p:ext uri="{BB962C8B-B14F-4D97-AF65-F5344CB8AC3E}">
        <p14:creationId xmlns:p14="http://schemas.microsoft.com/office/powerpoint/2010/main" val="52624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930978"/>
          </a:xfrm>
          <a:prstGeom prst="rect">
            <a:avLst/>
          </a:prstGeom>
        </p:spPr>
      </p:pic>
      <p:sp>
        <p:nvSpPr>
          <p:cNvPr id="7" name="TextBox 6"/>
          <p:cNvSpPr txBox="1"/>
          <p:nvPr/>
        </p:nvSpPr>
        <p:spPr>
          <a:xfrm>
            <a:off x="2879386" y="762283"/>
            <a:ext cx="9260732" cy="52322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DIGITAL MEDIA ETHICS?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1696396" y="1305213"/>
            <a:ext cx="9902229" cy="4727000"/>
          </a:xfrm>
          <a:prstGeom prst="rect">
            <a:avLst/>
          </a:prstGeom>
          <a:noFill/>
        </p:spPr>
        <p:txBody>
          <a:bodyPr wrap="square" rtlCol="0">
            <a:spAutoFit/>
          </a:bodyPr>
          <a:lstStyle/>
          <a:p>
            <a:pPr algn="just">
              <a:lnSpc>
                <a:spcPct val="200000"/>
              </a:lnSpc>
            </a:pPr>
            <a:r>
              <a:rPr lang="en-US" sz="2000" b="1" dirty="0">
                <a:solidFill>
                  <a:srgbClr val="0A1F61"/>
                </a:solidFill>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a:t>
            </a: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A related problem, created by new media, is..</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How to handle errors and corrections when reports and commentary are constantly being updated.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Should news organizations go back and correct all of these mistakes which populate mountains of material? </a:t>
            </a:r>
          </a:p>
          <a:p>
            <a:pPr algn="just">
              <a:lnSpc>
                <a:spcPct val="200000"/>
              </a:lnSpc>
            </a:pPr>
            <a:r>
              <a:rPr lang="en-US" sz="2200" dirty="0">
                <a:effectLst>
                  <a:outerShdw blurRad="38100" dist="38100" dir="2700000" algn="tl">
                    <a:srgbClr val="000000">
                      <a:alpha val="43137"/>
                    </a:srgbClr>
                  </a:outerShdw>
                </a:effectLst>
                <a:latin typeface="Kartika" panose="02020503030404060203" pitchFamily="18" charset="0"/>
                <a:cs typeface="Kartika" panose="02020503030404060203" pitchFamily="18" charset="0"/>
              </a:rPr>
              <a:t>	* Should they correct errors later and not leave a trace of the original mistake –what is called “unpublishing?”</a:t>
            </a:r>
          </a:p>
        </p:txBody>
      </p:sp>
    </p:spTree>
    <p:custDataLst>
      <p:tags r:id="rId1"/>
    </p:custDataLst>
    <p:extLst>
      <p:ext uri="{BB962C8B-B14F-4D97-AF65-F5344CB8AC3E}">
        <p14:creationId xmlns:p14="http://schemas.microsoft.com/office/powerpoint/2010/main" val="373027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A picture containing graphical user interface&#10;&#10;Description automatically generated">
            <a:extLst>
              <a:ext uri="{FF2B5EF4-FFF2-40B4-BE49-F238E27FC236}">
                <a16:creationId xmlns:a16="http://schemas.microsoft.com/office/drawing/2014/main" id="{74B589DC-EF58-4710-9060-88240076F7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930" y="1986638"/>
            <a:ext cx="10398642" cy="3446176"/>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0.3"/>
</p:tagLst>
</file>

<file path=ppt/tags/tag2.xml><?xml version="1.0" encoding="utf-8"?>
<p:tagLst xmlns:a="http://schemas.openxmlformats.org/drawingml/2006/main" xmlns:r="http://schemas.openxmlformats.org/officeDocument/2006/relationships" xmlns:p="http://schemas.openxmlformats.org/presentationml/2006/main">
  <p:tag name="TIMING" val="|2.2"/>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2.3"/>
</p:tagLst>
</file>

<file path=ppt/tags/tag5.xml><?xml version="1.0" encoding="utf-8"?>
<p:tagLst xmlns:a="http://schemas.openxmlformats.org/drawingml/2006/main" xmlns:r="http://schemas.openxmlformats.org/officeDocument/2006/relationships" xmlns:p="http://schemas.openxmlformats.org/presentationml/2006/main">
  <p:tag name="TIMING" val="|5.9|6.5"/>
</p:tagLst>
</file>

<file path=ppt/tags/tag6.xml><?xml version="1.0" encoding="utf-8"?>
<p:tagLst xmlns:a="http://schemas.openxmlformats.org/drawingml/2006/main" xmlns:r="http://schemas.openxmlformats.org/officeDocument/2006/relationships" xmlns:p="http://schemas.openxmlformats.org/presentationml/2006/main">
  <p:tag name="TIMING" val="|1.1|21.9"/>
</p:tagLst>
</file>

<file path=ppt/tags/tag7.xml><?xml version="1.0" encoding="utf-8"?>
<p:tagLst xmlns:a="http://schemas.openxmlformats.org/drawingml/2006/main" xmlns:r="http://schemas.openxmlformats.org/officeDocument/2006/relationships" xmlns:p="http://schemas.openxmlformats.org/presentationml/2006/main">
  <p:tag name="TIMING" val="|0.7"/>
</p:tagLst>
</file>

<file path=ppt/tags/tag8.xml><?xml version="1.0" encoding="utf-8"?>
<p:tagLst xmlns:a="http://schemas.openxmlformats.org/drawingml/2006/main" xmlns:r="http://schemas.openxmlformats.org/officeDocument/2006/relationships" xmlns:p="http://schemas.openxmlformats.org/presentationml/2006/main">
  <p:tag name="TIMING" val="|3.7"/>
</p:tagLst>
</file>

<file path=ppt/tags/tag9.xml><?xml version="1.0" encoding="utf-8"?>
<p:tagLst xmlns:a="http://schemas.openxmlformats.org/drawingml/2006/main" xmlns:r="http://schemas.openxmlformats.org/officeDocument/2006/relationships" xmlns:p="http://schemas.openxmlformats.org/presentationml/2006/main">
  <p:tag name="TIMING" val="|1"/>
</p:tagLst>
</file>

<file path=ppt/tags/tag10.xml><?xml version="1.0" encoding="utf-8"?>
<p:tagLst xmlns:a="http://schemas.openxmlformats.org/drawingml/2006/main" xmlns:r="http://schemas.openxmlformats.org/officeDocument/2006/relationships" xmlns:p="http://schemas.openxmlformats.org/presentationml/2006/main">
  <p:tag name="TIMING" val="|1.7"/>
</p:tagLst>
</file>

<file path=ppt/tags/tag11.xml><?xml version="1.0" encoding="utf-8"?>
<p:tagLst xmlns:a="http://schemas.openxmlformats.org/drawingml/2006/main" xmlns:r="http://schemas.openxmlformats.org/officeDocument/2006/relationships" xmlns:p="http://schemas.openxmlformats.org/presentationml/2006/main">
  <p:tag name="TIMING" val="|96.6"/>
</p:tagLst>
</file>

<file path=ppt/tags/tag12.xml><?xml version="1.0" encoding="utf-8"?>
<p:tagLst xmlns:a="http://schemas.openxmlformats.org/drawingml/2006/main" xmlns:r="http://schemas.openxmlformats.org/officeDocument/2006/relationships" xmlns:p="http://schemas.openxmlformats.org/presentationml/2006/main">
  <p:tag name="TIMING" val="|7.6"/>
</p:tagLst>
</file>

<file path=ppt/tags/tag13.xml><?xml version="1.0" encoding="utf-8"?>
<p:tagLst xmlns:a="http://schemas.openxmlformats.org/drawingml/2006/main" xmlns:r="http://schemas.openxmlformats.org/officeDocument/2006/relationships" xmlns:p="http://schemas.openxmlformats.org/presentationml/2006/main">
  <p:tag name="TIMING" val="|1.5"/>
</p:tagLst>
</file>

<file path=ppt/tags/tag14.xml><?xml version="1.0" encoding="utf-8"?>
<p:tagLst xmlns:a="http://schemas.openxmlformats.org/drawingml/2006/main" xmlns:r="http://schemas.openxmlformats.org/officeDocument/2006/relationships" xmlns:p="http://schemas.openxmlformats.org/presentationml/2006/main">
  <p:tag name="TIMING" val="|0.7"/>
</p:tagLst>
</file>

<file path=ppt/tags/tag15.xml><?xml version="1.0" encoding="utf-8"?>
<p:tagLst xmlns:a="http://schemas.openxmlformats.org/drawingml/2006/main" xmlns:r="http://schemas.openxmlformats.org/officeDocument/2006/relationships" xmlns:p="http://schemas.openxmlformats.org/presentationml/2006/main">
  <p:tag name="TIMING" val="|2.4"/>
</p:tagLst>
</file>

<file path=ppt/tags/tag16.xml><?xml version="1.0" encoding="utf-8"?>
<p:tagLst xmlns:a="http://schemas.openxmlformats.org/drawingml/2006/main" xmlns:r="http://schemas.openxmlformats.org/officeDocument/2006/relationships" xmlns:p="http://schemas.openxmlformats.org/presentationml/2006/main">
  <p:tag name="TIMING" val="|0.9"/>
</p:tagLst>
</file>

<file path=ppt/tags/tag17.xml><?xml version="1.0" encoding="utf-8"?>
<p:tagLst xmlns:a="http://schemas.openxmlformats.org/drawingml/2006/main" xmlns:r="http://schemas.openxmlformats.org/officeDocument/2006/relationships" xmlns:p="http://schemas.openxmlformats.org/presentationml/2006/main">
  <p:tag name="TIMING" val="|1.3"/>
</p:tagLst>
</file>

<file path=ppt/tags/tag18.xml><?xml version="1.0" encoding="utf-8"?>
<p:tagLst xmlns:a="http://schemas.openxmlformats.org/drawingml/2006/main" xmlns:r="http://schemas.openxmlformats.org/officeDocument/2006/relationships" xmlns:p="http://schemas.openxmlformats.org/presentationml/2006/main">
  <p:tag name="TIMING" val="|2.1"/>
</p:tagLst>
</file>

<file path=ppt/tags/tag19.xml><?xml version="1.0" encoding="utf-8"?>
<p:tagLst xmlns:a="http://schemas.openxmlformats.org/drawingml/2006/main" xmlns:r="http://schemas.openxmlformats.org/officeDocument/2006/relationships" xmlns:p="http://schemas.openxmlformats.org/presentationml/2006/main">
  <p:tag name="TIMING" val="|0.8"/>
</p:tagLst>
</file>

<file path=ppt/tags/tag20.xml><?xml version="1.0" encoding="utf-8"?>
<p:tagLst xmlns:a="http://schemas.openxmlformats.org/drawingml/2006/main" xmlns:r="http://schemas.openxmlformats.org/officeDocument/2006/relationships" xmlns:p="http://schemas.openxmlformats.org/presentationml/2006/main">
  <p:tag name="TIMING" val="|0.2"/>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1|2.7"/>
</p:tagLst>
</file>

<file path=ppt/tags/tag23.xml><?xml version="1.0" encoding="utf-8"?>
<p:tagLst xmlns:a="http://schemas.openxmlformats.org/drawingml/2006/main" xmlns:r="http://schemas.openxmlformats.org/officeDocument/2006/relationships" xmlns:p="http://schemas.openxmlformats.org/presentationml/2006/main">
  <p:tag name="TIMING" val="|1.6"/>
</p:tagLst>
</file>

<file path=ppt/tags/tag24.xml><?xml version="1.0" encoding="utf-8"?>
<p:tagLst xmlns:a="http://schemas.openxmlformats.org/drawingml/2006/main" xmlns:r="http://schemas.openxmlformats.org/officeDocument/2006/relationships" xmlns:p="http://schemas.openxmlformats.org/presentationml/2006/main">
  <p:tag name="TIMING" val="|1.5"/>
</p:tagLst>
</file>

<file path=ppt/tags/tag25.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4847</TotalTime>
  <Words>989</Words>
  <Application>Microsoft Office PowerPoint</Application>
  <PresentationFormat>Widescreen</PresentationFormat>
  <Paragraphs>87</Paragraphs>
  <Slides>27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27</vt:i4>
      </vt:variant>
    </vt:vector>
  </HeadingPairs>
  <TitlesOfParts>
    <vt:vector size="36" baseType="lpstr">
      <vt:lpstr>Arial</vt:lpstr>
      <vt:lpstr>Calibri</vt:lpstr>
      <vt:lpstr>Calibri Light</vt:lpstr>
      <vt:lpstr>Kartika</vt:lpstr>
      <vt:lpstr>Sitka Small</vt:lpstr>
      <vt:lpstr>Tajawal ExtraBold</vt:lpstr>
      <vt:lpstr>Tajawal Medium</vt:lpstr>
      <vt:lpstr>Tisa Offc Serif Pro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Sharihan Tawfik</dc:creator>
  <cp:lastModifiedBy>Sharihan Tawfik</cp:lastModifiedBy>
  <cp:revision>59</cp:revision>
  <dcterms:created xsi:type="dcterms:W3CDTF">2023-01-07T20:07:48Z</dcterms:created>
  <dcterms:modified xsi:type="dcterms:W3CDTF">2023-01-24T09:27:40Z</dcterms:modified>
</cp:coreProperties>
</file>