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1"/>
  </p:sldMasterIdLst>
  <p:notesMasterIdLst>
    <p:notesMasterId r:id="rId19"/>
  </p:notesMasterIdLst>
  <p:sldIdLst>
    <p:sldId id="480" r:id="rId2"/>
    <p:sldId id="303" r:id="rId3"/>
    <p:sldId id="271" r:id="rId4"/>
    <p:sldId id="506" r:id="rId5"/>
    <p:sldId id="313" r:id="rId6"/>
    <p:sldId id="512" r:id="rId7"/>
    <p:sldId id="507" r:id="rId8"/>
    <p:sldId id="508" r:id="rId9"/>
    <p:sldId id="487" r:id="rId10"/>
    <p:sldId id="488" r:id="rId11"/>
    <p:sldId id="513" r:id="rId12"/>
    <p:sldId id="276" r:id="rId13"/>
    <p:sldId id="491" r:id="rId14"/>
    <p:sldId id="489" r:id="rId15"/>
    <p:sldId id="490" r:id="rId16"/>
    <p:sldId id="509" r:id="rId17"/>
    <p:sldId id="34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506"/>
            <p14:sldId id="313"/>
            <p14:sldId id="512"/>
            <p14:sldId id="507"/>
            <p14:sldId id="508"/>
            <p14:sldId id="487"/>
            <p14:sldId id="488"/>
            <p14:sldId id="513"/>
            <p14:sldId id="276"/>
            <p14:sldId id="491"/>
            <p14:sldId id="489"/>
            <p14:sldId id="490"/>
            <p14:sldId id="50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6" d="100"/>
          <a:sy n="66" d="100"/>
        </p:scale>
        <p:origin x="8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0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691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5464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666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0556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315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994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664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8162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0527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7498371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34147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8849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98419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42398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42616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20880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732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  <p:sldLayoutId id="2147483686" r:id="rId18"/>
    <p:sldLayoutId id="2147483660" r:id="rId19"/>
    <p:sldLayoutId id="2147483662" r:id="rId20"/>
    <p:sldLayoutId id="2147483664" r:id="rId21"/>
    <p:sldLayoutId id="2147483665" r:id="rId22"/>
    <p:sldLayoutId id="2147483666" r:id="rId23"/>
    <p:sldLayoutId id="2147483667" r:id="rId2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1.jpg"/><Relationship Id="rId5" Type="http://schemas.openxmlformats.org/officeDocument/2006/relationships/image" Target="../media/image2.png"/><Relationship Id="rId4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1818" y="5843657"/>
            <a:ext cx="4026473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9511"/>
            <a:ext cx="2876694" cy="1356663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387DEB-BC5F-932F-A846-2D5A800CE481}"/>
              </a:ext>
            </a:extLst>
          </p:cNvPr>
          <p:cNvSpPr txBox="1"/>
          <p:nvPr/>
        </p:nvSpPr>
        <p:spPr>
          <a:xfrm>
            <a:off x="459827" y="5305435"/>
            <a:ext cx="28944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MGM </a:t>
            </a:r>
            <a:r>
              <a:rPr lang="ar-SA" sz="2000" dirty="0"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202</a:t>
            </a:r>
            <a:r>
              <a:rPr lang="en-US" sz="2000" dirty="0"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2802F0-807C-2D46-9575-574917B6271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FE0DE51-99F4-84C8-DC3D-424605E31C41}"/>
              </a:ext>
            </a:extLst>
          </p:cNvPr>
          <p:cNvSpPr txBox="1"/>
          <p:nvPr/>
        </p:nvSpPr>
        <p:spPr>
          <a:xfrm>
            <a:off x="477471" y="2014950"/>
            <a:ext cx="3630289" cy="45858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Writing in </a:t>
            </a:r>
          </a:p>
          <a:p>
            <a:pPr algn="ctr"/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Organizations</a:t>
            </a:r>
          </a:p>
          <a:p>
            <a:b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ar-SA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4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126806" y="2939422"/>
            <a:ext cx="726040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Writing in Organizations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7" y="4232260"/>
            <a:ext cx="4022983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3" y="4849402"/>
            <a:ext cx="28944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202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877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Adam Yagoub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B300155-BFA8-AFB7-0C9C-58EA6D3D1B5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272629" y="371060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0" y="203116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35634" y="22193"/>
            <a:ext cx="2383737" cy="1124182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1952090" y="292130"/>
            <a:ext cx="781579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/>
              <a:t>Writing and Your Career</a:t>
            </a:r>
            <a:endParaRPr lang="en-US" sz="3200" b="1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359716" y="44897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359716" y="631324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653C5CC-1F24-829C-6433-43B455CBF0A0}"/>
              </a:ext>
            </a:extLst>
          </p:cNvPr>
          <p:cNvSpPr/>
          <p:nvPr/>
        </p:nvSpPr>
        <p:spPr>
          <a:xfrm>
            <a:off x="1300837" y="1938485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1- Writing—An Essential Job Skill.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2- Writing for the Global Marketplace.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3- Four Keys to Effective Writing.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4- Characteristics of Job-Related Writing.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5- Ethical Writing in the Workplace.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6- Successful Employees Are Successful Writers.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66218015-17A3-AC65-D054-AA88BEB607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73676"/>
            <a:ext cx="2383737" cy="112418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C9FFAE9-2D36-5DBC-36DA-823E1936A4CC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AF9D042-F2AF-AE4A-0BB7-52A5E9769D08}"/>
              </a:ext>
            </a:extLst>
          </p:cNvPr>
          <p:cNvSpPr/>
          <p:nvPr/>
        </p:nvSpPr>
        <p:spPr>
          <a:xfrm>
            <a:off x="195516" y="66742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DF74DF8-9048-DFD2-9970-1A647C89646B}"/>
              </a:ext>
            </a:extLst>
          </p:cNvPr>
          <p:cNvSpPr txBox="1"/>
          <p:nvPr/>
        </p:nvSpPr>
        <p:spPr>
          <a:xfrm>
            <a:off x="282603" y="854019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C07139-D437-16F3-1AB8-6A2048C51EB8}"/>
              </a:ext>
            </a:extLst>
          </p:cNvPr>
          <p:cNvSpPr txBox="1"/>
          <p:nvPr/>
        </p:nvSpPr>
        <p:spPr>
          <a:xfrm>
            <a:off x="282783" y="67423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B305646-1CAF-5612-393B-915204FE261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644A3BB-A048-425F-F8AC-B2BEF38FA42F}"/>
              </a:ext>
            </a:extLst>
          </p:cNvPr>
          <p:cNvSpPr/>
          <p:nvPr/>
        </p:nvSpPr>
        <p:spPr>
          <a:xfrm>
            <a:off x="1385123" y="1806040"/>
            <a:ext cx="9639048" cy="45947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1- What Writing Is and Is Not.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2- Researching.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3- Planning.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4- Drafting.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5- Revising.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6- Editing.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7- Collaboration Is Crucial to the Writing Process.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8- Advantages of Collaborative Writing.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9- Seven Guidelines for Successful Group Writing 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10- Sources of Conflict in Group Dynamics and How to Solve Them.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11 - Computer-Supported Collaboration.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6699CD-9ECE-1C29-DB13-137201952155}"/>
              </a:ext>
            </a:extLst>
          </p:cNvPr>
          <p:cNvSpPr txBox="1"/>
          <p:nvPr/>
        </p:nvSpPr>
        <p:spPr>
          <a:xfrm>
            <a:off x="1460941" y="680917"/>
            <a:ext cx="95632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The Writing Process and Collaboration at Work </a:t>
            </a:r>
          </a:p>
        </p:txBody>
      </p:sp>
    </p:spTree>
    <p:extLst>
      <p:ext uri="{BB962C8B-B14F-4D97-AF65-F5344CB8AC3E}">
        <p14:creationId xmlns:p14="http://schemas.microsoft.com/office/powerpoint/2010/main" val="8985622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788170"/>
            <a:ext cx="741056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2800" b="1" dirty="0">
                <a:cs typeface="Tajawal Medium" panose="00000600000000000000" pitchFamily="2" charset="-78"/>
              </a:rPr>
              <a:t>Writing Routine Business Correspondence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1790952" y="2200867"/>
            <a:ext cx="101784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467571" y="82374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67819" y="773113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08428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73677"/>
            <a:ext cx="2383737" cy="112418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0BCC4C76-7AB6-04FA-214D-BE3B063AB6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-1"/>
            <a:ext cx="3254099" cy="5721865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667CB46-F0AF-1CE8-33D8-6C8AFAC19A1A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1- What Memos, Faxes, E-Mails, IMs, and Blog Posts Have in Common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2- Memos.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3- Sending Memos: E-mail or Hard Copy?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4- Sending Faxes: Some Guidelines.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5- E-Mail: Its Importance in the Workplace.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6- Instant Messages (IMs) for Business Use.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7- Blogs.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8- Routine Correspondence: A Final Word.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A649A9D2-4290-305F-7F88-F8BD2D997B0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9EAF99-8968-8444-7795-35A7ACA30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73677"/>
            <a:ext cx="2383737" cy="112418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DA31084-EF1B-6194-DFF5-C69FA94F4925}"/>
              </a:ext>
            </a:extLst>
          </p:cNvPr>
          <p:cNvSpPr txBox="1"/>
          <p:nvPr/>
        </p:nvSpPr>
        <p:spPr>
          <a:xfrm>
            <a:off x="4095214" y="667427"/>
            <a:ext cx="900433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cs typeface="Tajawal Medium" panose="00000600000000000000" pitchFamily="2" charset="-78"/>
              </a:rPr>
              <a:t>Writing Letters: Some Basics</a:t>
            </a:r>
          </a:p>
          <a:p>
            <a:r>
              <a:rPr lang="en-US" sz="3200" b="1" dirty="0">
                <a:cs typeface="Tajawal Medium" panose="00000600000000000000" pitchFamily="2" charset="-78"/>
              </a:rPr>
              <a:t> for Communicating with Audiences Worldwide.</a:t>
            </a:r>
          </a:p>
          <a:p>
            <a:r>
              <a:rPr lang="en-US" sz="32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AFCFA2-7DB0-8679-F00C-DDE79DEF5C40}"/>
              </a:ext>
            </a:extLst>
          </p:cNvPr>
          <p:cNvSpPr/>
          <p:nvPr/>
        </p:nvSpPr>
        <p:spPr>
          <a:xfrm>
            <a:off x="2827957" y="791085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4AEF99-3275-C51A-9E16-EB747887B69A}"/>
              </a:ext>
            </a:extLst>
          </p:cNvPr>
          <p:cNvSpPr txBox="1"/>
          <p:nvPr/>
        </p:nvSpPr>
        <p:spPr>
          <a:xfrm>
            <a:off x="3058269" y="1136135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949C674-DDE1-35D3-2CEE-830F0F43DD59}"/>
              </a:ext>
            </a:extLst>
          </p:cNvPr>
          <p:cNvSpPr txBox="1"/>
          <p:nvPr/>
        </p:nvSpPr>
        <p:spPr>
          <a:xfrm>
            <a:off x="2916081" y="791085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9F35F802-C413-7E29-5140-C2C12178ED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-1"/>
            <a:ext cx="3254099" cy="5721865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C80A10F-D091-6D19-5122-C67773FCBE83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F8964E8-C7B9-2284-0878-B8D65EF6655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BB79636-6126-8DC6-4979-FBAAB4A6659E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1- Letters in the Age of the Internet.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2- Letter Formats.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3- Parts of a Letter.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4- The Appearance of Your Letter.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5- Organizing a Standard Business Letter.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6- Making a Good Impression on Your Reader.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7- The Five Most Common Types of Business Letters.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A- Inquiry Letters.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B- Cover Letters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C- Special Request Letters.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D- Sales Letters.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E- Customer Relations Letters.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8- International Business Correspondence.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9- Sending Letter-Quality Messages: Final Advice to Seal Your Success.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51459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50E1584-1A5E-CEE9-7351-FFEED713301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0273"/>
            <a:ext cx="45719" cy="6857998"/>
          </a:xfrm>
        </p:spPr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284C3F-6BC5-866A-2544-C2CBD5546B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73676"/>
            <a:ext cx="2383737" cy="112418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E2BDB39-9C3A-1314-128D-10E6140625F4}"/>
              </a:ext>
            </a:extLst>
          </p:cNvPr>
          <p:cNvSpPr/>
          <p:nvPr/>
        </p:nvSpPr>
        <p:spPr>
          <a:xfrm>
            <a:off x="3023080" y="95788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D46E5-9F22-0CCC-11ED-2396A2C203FE}"/>
              </a:ext>
            </a:extLst>
          </p:cNvPr>
          <p:cNvSpPr txBox="1"/>
          <p:nvPr/>
        </p:nvSpPr>
        <p:spPr>
          <a:xfrm>
            <a:off x="3247595" y="1276379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4863F2C-8243-DFE4-38D6-3E88D7AAE813}"/>
              </a:ext>
            </a:extLst>
          </p:cNvPr>
          <p:cNvSpPr txBox="1"/>
          <p:nvPr/>
        </p:nvSpPr>
        <p:spPr>
          <a:xfrm>
            <a:off x="3024659" y="94920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9DF38E91-F4D7-87A9-D0DA-C48B77CB30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595442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19C49E7-3D00-2E6E-BCB3-2BB051A0B07B}"/>
              </a:ext>
            </a:extLst>
          </p:cNvPr>
          <p:cNvSpPr txBox="1"/>
          <p:nvPr/>
        </p:nvSpPr>
        <p:spPr>
          <a:xfrm>
            <a:off x="2230189" y="2347933"/>
            <a:ext cx="93218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79286F9-CA96-CEA5-3DFD-8D8080647804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B256F23-DC48-7DC9-B763-C1E6104983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CACB2CD-443E-4A55-C7C2-00EC3713ADBA}"/>
              </a:ext>
            </a:extLst>
          </p:cNvPr>
          <p:cNvSpPr txBox="1"/>
          <p:nvPr/>
        </p:nvSpPr>
        <p:spPr>
          <a:xfrm>
            <a:off x="4136812" y="661024"/>
            <a:ext cx="7673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/>
              <a:t>How to Get a Job: Searches, Dossiers, Portfolios, Résumés, Letters, and Interviews 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BF1B209-0711-5C15-84FA-31F1960C4342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1- Steps the Employer Takes to Hire.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2- Steps to Follow to Get Hired.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3- Analyzing Your Strengths and Restricting Your Job Search.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4- Enhancing Your Professional Image.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5- Looking in the Right Places for a Job.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6- Dossiers and Letters of Recommendation.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7- Preparing a Résumé.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8- Letters of Application.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9- Going to an Interview.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10- Searching for the Right Job Pays.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291908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B8F5DE2B-90BE-04EC-33A1-3D40D964424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BD9833-DF70-4574-385E-DD60958026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73677"/>
            <a:ext cx="2383737" cy="112418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E3720E2-5058-03C6-BB2C-48B93C9BC52E}"/>
              </a:ext>
            </a:extLst>
          </p:cNvPr>
          <p:cNvSpPr/>
          <p:nvPr/>
        </p:nvSpPr>
        <p:spPr>
          <a:xfrm>
            <a:off x="2927365" y="78656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A31E2A-EF66-1F2F-45B5-AE4364785F51}"/>
              </a:ext>
            </a:extLst>
          </p:cNvPr>
          <p:cNvSpPr txBox="1"/>
          <p:nvPr/>
        </p:nvSpPr>
        <p:spPr>
          <a:xfrm>
            <a:off x="3045829" y="1064335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B17955-2A97-9DC8-E5BF-61BC2AB82B4F}"/>
              </a:ext>
            </a:extLst>
          </p:cNvPr>
          <p:cNvSpPr txBox="1"/>
          <p:nvPr/>
        </p:nvSpPr>
        <p:spPr>
          <a:xfrm>
            <a:off x="2844597" y="81273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01C9129F-F8AC-27F9-E60C-B9B7C68E95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500679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F98550D-D24C-D3C3-7BA4-BBFF883B5D38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040A7B7-111F-D722-AD8D-C939ABF4725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DF2C2F1-51BA-3904-5ABB-89CAB7990464}"/>
              </a:ext>
            </a:extLst>
          </p:cNvPr>
          <p:cNvSpPr txBox="1"/>
          <p:nvPr/>
        </p:nvSpPr>
        <p:spPr>
          <a:xfrm>
            <a:off x="4136811" y="661024"/>
            <a:ext cx="805237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/>
              <a:t>Designing Successful Documents, Visuals, and Websites </a:t>
            </a:r>
          </a:p>
          <a:p>
            <a:endParaRPr lang="en-US" sz="3200" b="1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BAA85A5-074C-47C2-545F-7B7A83212E66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1- Characteristics of Effective Design.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2- Organizing Information Visually.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3- The ABCs of Print Document Design.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4- Successful Document Design: A Wrap-Up.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5 - The Purpose of Visuals.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6- Choosing Effective Visuals.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7- Generating Your Own Visuals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8- Inserting and Writing About Visuals: Some Guidelines.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9- Two Categories of Visuals: Tables and Figures.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10- Using Visuals Ethically.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11- Using Appropriate Visuals for International Audiences.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12- Writing for and Designing Websites.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914926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417F3D8-2BBE-985F-5461-B786C42A6AF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75B0A9-C22C-378A-72E4-DB673F7351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73676"/>
            <a:ext cx="2383737" cy="112418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C940132-0249-735C-3AD8-AA1A29902360}"/>
              </a:ext>
            </a:extLst>
          </p:cNvPr>
          <p:cNvSpPr/>
          <p:nvPr/>
        </p:nvSpPr>
        <p:spPr>
          <a:xfrm>
            <a:off x="2937735" y="77311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9F3826-9820-F6F9-6C88-C63C6B091D40}"/>
              </a:ext>
            </a:extLst>
          </p:cNvPr>
          <p:cNvSpPr txBox="1"/>
          <p:nvPr/>
        </p:nvSpPr>
        <p:spPr>
          <a:xfrm>
            <a:off x="3166288" y="106113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D9C7F5-25B6-52DD-A72A-32F06BC677AC}"/>
              </a:ext>
            </a:extLst>
          </p:cNvPr>
          <p:cNvSpPr txBox="1"/>
          <p:nvPr/>
        </p:nvSpPr>
        <p:spPr>
          <a:xfrm>
            <a:off x="2929258" y="77311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839801EB-4E35-DF49-290E-8DA2DD32C3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223941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F4F1003-360E-80A6-DE93-C87D50E795F7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A681E07-3317-15C3-0E9F-6D574533F74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9E3CDA8-FA9D-1962-9976-874B7B69A6B2}"/>
              </a:ext>
            </a:extLst>
          </p:cNvPr>
          <p:cNvSpPr txBox="1"/>
          <p:nvPr/>
        </p:nvSpPr>
        <p:spPr>
          <a:xfrm>
            <a:off x="4136812" y="675538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/>
              <a:t>Writing Instructions and Procedures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3B53509-600A-909C-9DD6-FFDEE730FA0D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1- Instructions, Procedures, and Your Job.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2- Why Instructions Are Important.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3- Using Word Processing Programs to Design Instructions.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4- Assessing and Meeting Your Audience’s Needs.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5- The Process of Writing Instructions.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6- Using the Right Style.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7- Using Visuals Effectively in Instructions.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8- The Five Parts of Instructions.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9- Model of Full Set of Instructions.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10- Writing Procedures for Policies and Regulations.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11- Some Final Advice.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53645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02A86345-6F18-803D-8B64-F6D14D4144F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20549"/>
            <a:ext cx="45719" cy="6857998"/>
          </a:xfrm>
        </p:spPr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9BDEFD-527F-BC4C-3899-3636DE6A5E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73676"/>
            <a:ext cx="2383737" cy="112418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A4C523F-9863-9055-1A6E-6B513B1C1FEB}"/>
              </a:ext>
            </a:extLst>
          </p:cNvPr>
          <p:cNvSpPr/>
          <p:nvPr/>
        </p:nvSpPr>
        <p:spPr>
          <a:xfrm>
            <a:off x="2937735" y="77311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35B9AB-EBF2-4136-70B5-0A463684D9E8}"/>
              </a:ext>
            </a:extLst>
          </p:cNvPr>
          <p:cNvSpPr txBox="1"/>
          <p:nvPr/>
        </p:nvSpPr>
        <p:spPr>
          <a:xfrm>
            <a:off x="3188700" y="102086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EDD3DB2-C1C9-4D95-9492-AF48F4AE0146}"/>
              </a:ext>
            </a:extLst>
          </p:cNvPr>
          <p:cNvSpPr txBox="1"/>
          <p:nvPr/>
        </p:nvSpPr>
        <p:spPr>
          <a:xfrm>
            <a:off x="2916791" y="81567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D9E679E5-DBAD-9CC3-5477-CD121C3DEA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3706163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406249A-C382-AE43-A925-CB6A4772F213}"/>
              </a:ext>
            </a:extLst>
          </p:cNvPr>
          <p:cNvSpPr txBox="1"/>
          <p:nvPr/>
        </p:nvSpPr>
        <p:spPr>
          <a:xfrm>
            <a:off x="2321960" y="2321780"/>
            <a:ext cx="96556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+mj-cs"/>
            </a:endParaRP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+mj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C059314-3522-5498-E191-11BF258AC3F3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D36DC5A-B84F-4A62-3301-97D45D529A1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E77B2CD-6BAE-213E-52E8-D31C6FE5F527}"/>
              </a:ext>
            </a:extLst>
          </p:cNvPr>
          <p:cNvSpPr txBox="1"/>
          <p:nvPr/>
        </p:nvSpPr>
        <p:spPr>
          <a:xfrm>
            <a:off x="4136812" y="661024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cs typeface="Tajawal Medium" panose="00000600000000000000" pitchFamily="2" charset="-78"/>
              </a:rPr>
              <a:t>Writing Effective Short Reports 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ED10CAF-8356-8599-68FE-9BB5A13E3FA1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1- Why Short Reports Are Important.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2- Types of Short Reports.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3- Seven Guidelines for Writing Short Reports.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4- Periodic Reports.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5- Sales Reports.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6- Progress Reports.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7- Travel/Trip Reports.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8- Incident Reports.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9- Protecting Yourself Legally.</a:t>
            </a:r>
          </a:p>
        </p:txBody>
      </p:sp>
    </p:spTree>
    <p:extLst>
      <p:ext uri="{BB962C8B-B14F-4D97-AF65-F5344CB8AC3E}">
        <p14:creationId xmlns:p14="http://schemas.microsoft.com/office/powerpoint/2010/main" val="27160996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BBDC93F8-83E2-F1C8-5574-E48FB1B3E1F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 flipH="1">
            <a:off x="-126203" y="1"/>
            <a:ext cx="126203" cy="6857998"/>
          </a:xfrm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289A835-C889-E38B-19BD-883266ED4E48}"/>
              </a:ext>
            </a:extLst>
          </p:cNvPr>
          <p:cNvSpPr/>
          <p:nvPr/>
        </p:nvSpPr>
        <p:spPr>
          <a:xfrm>
            <a:off x="2937735" y="77311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7891CC-07B3-46EC-BB09-1FFB8419A093}"/>
              </a:ext>
            </a:extLst>
          </p:cNvPr>
          <p:cNvSpPr txBox="1"/>
          <p:nvPr/>
        </p:nvSpPr>
        <p:spPr>
          <a:xfrm>
            <a:off x="3188700" y="102086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56C896-ED21-7893-564F-EBE5FDA8B6A3}"/>
              </a:ext>
            </a:extLst>
          </p:cNvPr>
          <p:cNvSpPr txBox="1"/>
          <p:nvPr/>
        </p:nvSpPr>
        <p:spPr>
          <a:xfrm>
            <a:off x="2916791" y="81567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Placeholder 4">
            <a:extLst>
              <a:ext uri="{FF2B5EF4-FFF2-40B4-BE49-F238E27FC236}">
                <a16:creationId xmlns:a16="http://schemas.microsoft.com/office/drawing/2014/main" id="{3A09D14E-A001-4D03-E9AC-558B6CAEEF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10274"/>
            <a:ext cx="3788356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D0A11CB-C898-71A8-8B0B-A994D8C9F182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AD51FEB-C93D-8487-27AF-59BD5F9C08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8191"/>
            <a:ext cx="2383737" cy="112418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92ACCD2-5513-7C27-9623-91ACC17CCF5E}"/>
              </a:ext>
            </a:extLst>
          </p:cNvPr>
          <p:cNvSpPr txBox="1"/>
          <p:nvPr/>
        </p:nvSpPr>
        <p:spPr>
          <a:xfrm>
            <a:off x="4787900" y="647552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7829536-CCF5-3A26-FF2C-70282B8AD429}"/>
              </a:ext>
            </a:extLst>
          </p:cNvPr>
          <p:cNvSpPr txBox="1"/>
          <p:nvPr/>
        </p:nvSpPr>
        <p:spPr>
          <a:xfrm>
            <a:off x="4136812" y="661024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cs typeface="Tajawal Medium" panose="00000600000000000000" pitchFamily="2" charset="-78"/>
              </a:rPr>
              <a:t>Writing Successful Proposals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9DDF7CA-5327-778B-51D4-56F5E1642792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1- Writing Successful Proposals.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2- Internal Proposals.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3- Sales Proposals.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4- Short Reports and Proposals: Some Final Words.</a:t>
            </a:r>
          </a:p>
        </p:txBody>
      </p:sp>
    </p:spTree>
    <p:extLst>
      <p:ext uri="{BB962C8B-B14F-4D97-AF65-F5344CB8AC3E}">
        <p14:creationId xmlns:p14="http://schemas.microsoft.com/office/powerpoint/2010/main" val="34061254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68330" y="3534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99628" y="42194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99628" y="65552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73677"/>
            <a:ext cx="2383737" cy="112418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7E1466C-618D-7401-2AD8-53F13CCEC225}"/>
              </a:ext>
            </a:extLst>
          </p:cNvPr>
          <p:cNvSpPr/>
          <p:nvPr/>
        </p:nvSpPr>
        <p:spPr>
          <a:xfrm>
            <a:off x="229225" y="78227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0A9E884-6D7E-EC39-DDCB-70E8704A3C61}"/>
              </a:ext>
            </a:extLst>
          </p:cNvPr>
          <p:cNvSpPr txBox="1"/>
          <p:nvPr/>
        </p:nvSpPr>
        <p:spPr>
          <a:xfrm>
            <a:off x="2756725" y="312380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cs typeface="Tajawal Medium" panose="00000600000000000000" pitchFamily="2" charset="-78"/>
              </a:rPr>
              <a:t>Writing Careful Long Reports 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C670C70-2DCA-48B7-3F1F-76AE58379350}"/>
              </a:ext>
            </a:extLst>
          </p:cNvPr>
          <p:cNvSpPr/>
          <p:nvPr/>
        </p:nvSpPr>
        <p:spPr>
          <a:xfrm>
            <a:off x="842481" y="1931543"/>
            <a:ext cx="11038344" cy="44692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1- Characteristics of a Long Report.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2- The Process of Writing a Long Report.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3- Parts of a Long Report.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4- Documenting Sources.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5- A Model Long Report.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6- Final Words of Advice About Long Reports.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B266780-9CD0-5F6D-624F-74868A194D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73677"/>
            <a:ext cx="2383737" cy="112418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303F352-BA68-31B2-D4CD-81FF60B49247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3B4428A-4B84-11E9-0654-1CF2DC2213DB}"/>
              </a:ext>
            </a:extLst>
          </p:cNvPr>
          <p:cNvSpPr txBox="1"/>
          <p:nvPr/>
        </p:nvSpPr>
        <p:spPr>
          <a:xfrm>
            <a:off x="1199628" y="42194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392AFEC5-5564-8238-94C1-4D1F45FC0835}"/>
              </a:ext>
            </a:extLst>
          </p:cNvPr>
          <p:cNvSpPr/>
          <p:nvPr/>
        </p:nvSpPr>
        <p:spPr>
          <a:xfrm>
            <a:off x="689640" y="1858776"/>
            <a:ext cx="10812720" cy="43241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78105" lvl="0" indent="-228600" algn="just" defTabSz="914400" rtl="0" eaLnBrk="1" fontAlgn="auto" latinLnBrk="0" hangingPunct="1">
              <a:lnSpc>
                <a:spcPct val="107000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write</a:t>
            </a:r>
            <a:r>
              <a:rPr kumimoji="0" lang="en-US" sz="2400" b="0" i="0" u="none" strike="noStrike" kern="1200" cap="none" spc="7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correspondence</a:t>
            </a:r>
            <a:r>
              <a:rPr kumimoji="0" lang="en-US" sz="2400" b="0" i="0" u="none" strike="noStrike" kern="1200" cap="none" spc="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for</a:t>
            </a:r>
            <a:r>
              <a:rPr kumimoji="0" lang="en-US" sz="2400" b="0" i="0" u="none" strike="noStrike" kern="1200" cap="none" spc="5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</a:t>
            </a:r>
            <a:r>
              <a:rPr kumimoji="0" lang="en-US" sz="2400" b="0" i="0" u="none" strike="noStrike" kern="1200" cap="none" spc="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business</a:t>
            </a:r>
            <a:r>
              <a:rPr kumimoji="0" lang="en-US" sz="2400" b="0" i="0" u="none" strike="noStrike" kern="1200" cap="none" spc="6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reader</a:t>
            </a:r>
            <a:r>
              <a:rPr kumimoji="0" lang="en-US" sz="2400" b="0" i="0" u="none" strike="noStrike" kern="1200" cap="none" spc="7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by</a:t>
            </a:r>
            <a:r>
              <a:rPr kumimoji="0" lang="en-US" sz="2400" b="0" i="0" u="none" strike="noStrike" kern="1200" cap="none" spc="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keeping</a:t>
            </a:r>
            <a:r>
              <a:rPr kumimoji="0" lang="en-US" sz="2400" b="0" i="0" u="none" strike="noStrike" kern="1200" cap="none" spc="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in</a:t>
            </a:r>
            <a:r>
              <a:rPr kumimoji="0" lang="en-US" sz="2400" b="0" i="0" u="none" strike="noStrike" kern="1200" cap="none" spc="7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mind</a:t>
            </a:r>
            <a:r>
              <a:rPr kumimoji="0" lang="en-US" sz="2400" b="0" i="0" u="none" strike="noStrike" kern="1200" cap="none" spc="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your</a:t>
            </a:r>
            <a:r>
              <a:rPr kumimoji="0" lang="en-US" sz="2400" b="0" i="0" u="none" strike="noStrike" kern="1200" cap="none" spc="7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organization’s</a:t>
            </a:r>
            <a:r>
              <a:rPr kumimoji="0" lang="en-US" sz="2400" b="0" i="0" u="none" strike="noStrike" kern="1200" cap="none" spc="-2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needs.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develop</a:t>
            </a:r>
            <a:r>
              <a:rPr kumimoji="0" lang="en-US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sensitivity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empathy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to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language</a:t>
            </a: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tone.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749300" marR="0" lvl="0" indent="-114300" algn="just" defTabSz="914400" rtl="0" eaLnBrk="1" fontAlgn="auto" latinLnBrk="0" hangingPunct="1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ClrTx/>
              <a:buSzTx/>
              <a:buFontTx/>
              <a:buNone/>
              <a:tabLst>
                <a:tab pos="1206500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Wingdings" panose="05000000000000000000" pitchFamily="2" charset="2"/>
                <a:ea typeface="Calibri" panose="020F0502020204030204" pitchFamily="34" charset="0"/>
                <a:cs typeface="+mn-cs"/>
              </a:rPr>
              <a:t> 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apply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systematic process</a:t>
            </a:r>
            <a:r>
              <a:rPr kumimoji="0" lang="en-US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to plan,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organize,</a:t>
            </a:r>
            <a:r>
              <a:rPr kumimoji="0" lang="en-US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revise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business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messages.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write</a:t>
            </a:r>
            <a:r>
              <a:rPr kumimoji="0" lang="en-US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routine</a:t>
            </a:r>
            <a:r>
              <a:rPr kumimoji="0" lang="en-US" sz="2400" b="0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messages</a:t>
            </a:r>
            <a:r>
              <a:rPr kumimoji="0" lang="en-US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that</a:t>
            </a:r>
            <a:r>
              <a:rPr kumimoji="0" lang="en-US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answer</a:t>
            </a:r>
            <a:r>
              <a:rPr kumimoji="0" lang="en-US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</a:t>
            </a:r>
            <a:r>
              <a:rPr kumimoji="0" lang="en-US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reader's</a:t>
            </a:r>
            <a:r>
              <a:rPr kumimoji="0" lang="en-US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needs</a:t>
            </a:r>
            <a:r>
              <a:rPr kumimoji="0" lang="en-US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conform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to</a:t>
            </a:r>
            <a:r>
              <a:rPr kumimoji="0" lang="en-US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rules</a:t>
            </a:r>
            <a:r>
              <a:rPr kumimoji="0" lang="en-US" sz="2400" b="0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of</a:t>
            </a:r>
            <a:r>
              <a:rPr kumimoji="0" lang="en-US" sz="2400" b="0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writing.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228600" marR="77470" lvl="0" indent="-228600" algn="just" defTabSz="914400" rtl="0" eaLnBrk="1" fontAlgn="auto" latinLnBrk="0" hangingPunct="1">
              <a:lnSpc>
                <a:spcPct val="107000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write</a:t>
            </a:r>
            <a:r>
              <a:rPr kumimoji="0" lang="en-US" sz="2400" b="0" i="0" u="none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more</a:t>
            </a:r>
            <a:r>
              <a:rPr kumimoji="0" lang="en-US" sz="2400" b="0" i="0" u="none" strike="noStrike" kern="1200" cap="none" spc="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demanding</a:t>
            </a:r>
            <a:r>
              <a:rPr kumimoji="0" lang="en-US" sz="2400" b="0" i="0" u="none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messages,</a:t>
            </a:r>
            <a:r>
              <a:rPr kumimoji="0" lang="en-US" sz="2400" b="0" i="0" u="none" strike="noStrike" kern="1200" cap="none" spc="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such</a:t>
            </a:r>
            <a:r>
              <a:rPr kumimoji="0" lang="en-US" sz="2400" b="0" i="0" u="none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as</a:t>
            </a:r>
            <a:r>
              <a:rPr kumimoji="0" lang="en-US" sz="2400" b="0" i="0" u="none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goodwill</a:t>
            </a:r>
            <a:r>
              <a:rPr kumimoji="0" lang="en-US" sz="24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messages,</a:t>
            </a:r>
            <a:r>
              <a:rPr kumimoji="0" lang="en-US" sz="2400" b="0" i="0" u="none" strike="noStrike" kern="1200" cap="none" spc="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persuasive</a:t>
            </a:r>
            <a:r>
              <a:rPr kumimoji="0" lang="en-US" sz="2400" b="0" i="0" u="none" strike="noStrike" kern="1200" cap="none" spc="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messages,</a:t>
            </a:r>
            <a:r>
              <a:rPr kumimoji="0" lang="en-US" sz="2400" b="0" i="0" u="none" strike="noStrike" kern="1200" cap="none" spc="-2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bad news messages.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ts val="1335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plan</a:t>
            </a:r>
            <a:r>
              <a:rPr kumimoji="0" lang="en-US" sz="2400" b="0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0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prepare</a:t>
            </a:r>
            <a:r>
              <a:rPr kumimoji="0" lang="en-US" sz="2400" b="0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to</a:t>
            </a:r>
            <a:r>
              <a:rPr kumimoji="0" lang="en-US" sz="2400" b="0" i="0" u="none" strike="noStrike" kern="1200" cap="none" spc="-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write</a:t>
            </a:r>
            <a:r>
              <a:rPr kumimoji="0" lang="en-US" sz="2400" b="0" i="0" u="none" strike="noStrike" kern="1200" cap="none" spc="-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complex</a:t>
            </a:r>
            <a:r>
              <a:rPr kumimoji="0" lang="en-US" sz="2400" b="0" i="0" u="none" strike="noStrike" kern="120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messages,</a:t>
            </a:r>
            <a:r>
              <a:rPr kumimoji="0" lang="en-US" sz="2400" b="0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such</a:t>
            </a:r>
            <a:r>
              <a:rPr kumimoji="0" lang="en-US" sz="2400" b="0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as</a:t>
            </a:r>
            <a:r>
              <a:rPr kumimoji="0" lang="en-US" sz="2400" b="0" i="0" u="none" strike="noStrike" kern="1200" cap="none" spc="-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business</a:t>
            </a:r>
            <a:r>
              <a:rPr kumimoji="0" lang="en-US" sz="2400" b="0" i="0" u="none" strike="noStrike" kern="1200" cap="none" spc="-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reports</a:t>
            </a:r>
            <a:r>
              <a:rPr kumimoji="0" lang="en-US" sz="2400" b="0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0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proposals.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communicate</a:t>
            </a:r>
            <a:r>
              <a:rPr kumimoji="0" lang="en-US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ethically,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correctly,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effectively in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variety</a:t>
            </a: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of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genres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media.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E46E79-FE76-E1A5-6550-6177E875752A}"/>
              </a:ext>
            </a:extLst>
          </p:cNvPr>
          <p:cNvSpPr txBox="1"/>
          <p:nvPr/>
        </p:nvSpPr>
        <p:spPr>
          <a:xfrm>
            <a:off x="3348126" y="522505"/>
            <a:ext cx="50352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/>
              <a:t>Learning outcomes</a:t>
            </a:r>
            <a:endParaRPr lang="en-GB" sz="32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312250C-6F3D-EEEE-394D-A422BF27E6F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0567945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26BB3D8-2960-2D1A-B1BB-054EDCE220DA}"/>
              </a:ext>
            </a:extLst>
          </p:cNvPr>
          <p:cNvSpPr/>
          <p:nvPr/>
        </p:nvSpPr>
        <p:spPr>
          <a:xfrm>
            <a:off x="617279" y="1876263"/>
            <a:ext cx="10951421" cy="45290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apply</a:t>
            </a:r>
            <a:r>
              <a:rPr kumimoji="0" lang="en-US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the</a:t>
            </a:r>
            <a:r>
              <a:rPr kumimoji="0" lang="en-US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principles</a:t>
            </a:r>
            <a:r>
              <a:rPr kumimoji="0" lang="en-US" sz="28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of</a:t>
            </a:r>
            <a:r>
              <a:rPr kumimoji="0" lang="en-US" sz="28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designing</a:t>
            </a:r>
            <a:r>
              <a:rPr kumimoji="0" lang="en-US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8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presenting</a:t>
            </a:r>
            <a:r>
              <a:rPr kumimoji="0" lang="en-US" sz="28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information</a:t>
            </a:r>
            <a:r>
              <a:rPr kumimoji="0" lang="en-US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visually.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Through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 series of simulated work environments, you will interact with virtual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coworkers</a:t>
            </a:r>
            <a:r>
              <a:rPr kumimoji="0" lang="en-US" sz="2800" b="0" i="0" u="none" strike="noStrike" kern="1200" cap="none" spc="-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800" b="0" i="0" u="none" strike="noStrike" kern="1200" cap="none" spc="-6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clients</a:t>
            </a:r>
            <a:r>
              <a:rPr kumimoji="0" lang="en-US" sz="2800" b="0" i="0" u="none" strike="noStrike" kern="120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to</a:t>
            </a:r>
            <a:r>
              <a:rPr kumimoji="0" lang="en-US" sz="2800" b="0" i="0" u="none" strike="noStrike" kern="1200" cap="none" spc="-5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complete</a:t>
            </a:r>
            <a:r>
              <a:rPr kumimoji="0" lang="en-US" sz="2800" b="0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</a:t>
            </a:r>
            <a:r>
              <a:rPr kumimoji="0" lang="en-US" sz="2800" b="0" i="0" u="none" strike="noStrike" kern="120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series</a:t>
            </a:r>
            <a:r>
              <a:rPr kumimoji="0" lang="en-US" sz="2800" b="0" i="0" u="none" strike="noStrike" kern="1200" cap="none" spc="-5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of</a:t>
            </a:r>
            <a:r>
              <a:rPr kumimoji="0" lang="en-US" sz="2800" b="0" i="0" u="none" strike="noStrike" kern="1200" cap="none" spc="-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tasks</a:t>
            </a:r>
            <a:r>
              <a:rPr kumimoji="0" lang="en-US" sz="2800" b="0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800" b="0" i="0" u="none" strike="noStrike" kern="1200" cap="none" spc="-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assignments</a:t>
            </a:r>
            <a:r>
              <a:rPr kumimoji="0" lang="en-US" sz="2800" b="0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that</a:t>
            </a:r>
            <a:r>
              <a:rPr kumimoji="0" lang="en-US" sz="2800" b="0" i="0" u="none" strike="noStrike" kern="1200" cap="none" spc="-6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mimic</a:t>
            </a:r>
            <a:r>
              <a:rPr kumimoji="0" lang="en-US" sz="2800" b="0" i="0" u="none" strike="noStrike" kern="1200" cap="none" spc="-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actual</a:t>
            </a:r>
            <a:r>
              <a:rPr kumimoji="0" lang="en-US" sz="2800" b="0" i="0" u="none" strike="noStrike" kern="1200" cap="none" spc="-2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business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communication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problems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opportunities.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Educational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material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individual,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iterative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feedback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will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guide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you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through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developing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important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professional communication skills essential to not only successfully complete the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course</a:t>
            </a:r>
            <a:r>
              <a:rPr kumimoji="0" lang="en-US" sz="28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but also to</a:t>
            </a:r>
            <a:r>
              <a:rPr kumimoji="0" lang="en-US" sz="28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excel</a:t>
            </a:r>
            <a:r>
              <a:rPr kumimoji="0" lang="en-US" sz="28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in</a:t>
            </a:r>
            <a:r>
              <a:rPr kumimoji="0" lang="en-US" sz="28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your</a:t>
            </a:r>
            <a:r>
              <a:rPr kumimoji="0" lang="en-US" sz="28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chosen</a:t>
            </a:r>
            <a:r>
              <a:rPr kumimoji="0" lang="en-US" sz="28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career.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>
                <a:tab pos="1206500" algn="l"/>
              </a:tabLst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F2C0B6-B10D-3510-66F1-1129D2AA29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73676"/>
            <a:ext cx="2383737" cy="112418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E4D62B3-D902-DFAD-B6D0-A9D260C1EE8B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4CA0782-01AB-4CD6-9D03-FCED6EA675E5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67FAA8-BC50-AB5C-72B2-7C834198A771}"/>
              </a:ext>
            </a:extLst>
          </p:cNvPr>
          <p:cNvSpPr txBox="1"/>
          <p:nvPr/>
        </p:nvSpPr>
        <p:spPr>
          <a:xfrm>
            <a:off x="3348126" y="522505"/>
            <a:ext cx="50352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/>
              <a:t>Learning outcomes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21635941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F4ED3FD-C507-429F-D2F2-09FB8596B6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8191"/>
            <a:ext cx="2383737" cy="112418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9EC0129-3B58-848D-4ED2-B6C326390856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E98DBE3-8BB6-FB77-BD63-66AD3EEB7FE1}"/>
              </a:ext>
            </a:extLst>
          </p:cNvPr>
          <p:cNvSpPr txBox="1"/>
          <p:nvPr/>
        </p:nvSpPr>
        <p:spPr>
          <a:xfrm>
            <a:off x="4787900" y="64776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86BF2C7-518C-DC90-074B-04927E175061}"/>
              </a:ext>
            </a:extLst>
          </p:cNvPr>
          <p:cNvSpPr txBox="1"/>
          <p:nvPr/>
        </p:nvSpPr>
        <p:spPr>
          <a:xfrm>
            <a:off x="3103310" y="662222"/>
            <a:ext cx="55812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References</a:t>
            </a:r>
            <a:endParaRPr lang="en-US" sz="3600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16615A-C5FD-C36A-F098-E041050FE166}"/>
              </a:ext>
            </a:extLst>
          </p:cNvPr>
          <p:cNvSpPr/>
          <p:nvPr/>
        </p:nvSpPr>
        <p:spPr>
          <a:xfrm>
            <a:off x="411797" y="1970544"/>
            <a:ext cx="5482145" cy="44348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1. Successful Writing</a:t>
            </a:r>
            <a:r>
              <a:rPr kumimoji="0" lang="ar-EG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at Work, Concise Third Edition, </a:t>
            </a:r>
            <a:br>
              <a:rPr kumimoji="0" lang="ar-EG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</a:b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By: Philip C. Kolin</a:t>
            </a:r>
            <a:b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 of Southern Mississippi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58201B-7F63-41CB-B97F-098C31A9CF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8058" y="1996449"/>
            <a:ext cx="5743253" cy="4408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0161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EEE5252-57EC-7F65-3388-0ADBF6E85E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73677"/>
            <a:ext cx="2383737" cy="112418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A96207C-A53E-80BC-83E6-AAD6775D4D98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D2024C1-2E8D-6601-84B7-C924AF132F4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FCB2FC6-2893-50B4-F372-2C81738E9E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310" y="2007567"/>
            <a:ext cx="9367646" cy="413853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98748F9-7DC4-18DE-A665-93BA45E92CE8}"/>
              </a:ext>
            </a:extLst>
          </p:cNvPr>
          <p:cNvSpPr txBox="1"/>
          <p:nvPr/>
        </p:nvSpPr>
        <p:spPr>
          <a:xfrm>
            <a:off x="1943186" y="905224"/>
            <a:ext cx="7553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Writing in Organizations</a:t>
            </a:r>
          </a:p>
        </p:txBody>
      </p:sp>
    </p:spTree>
    <p:extLst>
      <p:ext uri="{BB962C8B-B14F-4D97-AF65-F5344CB8AC3E}">
        <p14:creationId xmlns:p14="http://schemas.microsoft.com/office/powerpoint/2010/main" val="41891637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48016"/>
            <a:ext cx="2383737" cy="112418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6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13ADB0B-0EEC-32B7-C9FB-4035AF64D7F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C0C3E4B-03CA-15AE-CEBD-48252BE46976}"/>
              </a:ext>
            </a:extLst>
          </p:cNvPr>
          <p:cNvSpPr/>
          <p:nvPr/>
        </p:nvSpPr>
        <p:spPr>
          <a:xfrm>
            <a:off x="252739" y="192560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B681486-91CF-B51E-7793-4B3AD4C7DD01}"/>
              </a:ext>
            </a:extLst>
          </p:cNvPr>
          <p:cNvSpPr txBox="1"/>
          <p:nvPr/>
        </p:nvSpPr>
        <p:spPr>
          <a:xfrm>
            <a:off x="2158943" y="535968"/>
            <a:ext cx="7553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Writing in Organizations</a:t>
            </a:r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 Midocean  Whi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 Midocean  White</Template>
  <TotalTime>1019</TotalTime>
  <Words>1067</Words>
  <Application>Microsoft Office PowerPoint</Application>
  <PresentationFormat>Widescreen</PresentationFormat>
  <Paragraphs>188</Paragraphs>
  <Slides>17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Arial</vt:lpstr>
      <vt:lpstr>Calibri</vt:lpstr>
      <vt:lpstr>Calibri Light</vt:lpstr>
      <vt:lpstr>Tajawal ExtraBold</vt:lpstr>
      <vt:lpstr>Tajawal Medium</vt:lpstr>
      <vt:lpstr>Times New Roman</vt:lpstr>
      <vt:lpstr>Wingdings</vt:lpstr>
      <vt:lpstr>Presentation Midocean  White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omar wahban</cp:lastModifiedBy>
  <cp:revision>81</cp:revision>
  <dcterms:created xsi:type="dcterms:W3CDTF">2023-04-29T09:08:23Z</dcterms:created>
  <dcterms:modified xsi:type="dcterms:W3CDTF">2024-05-30T17:46:30Z</dcterms:modified>
</cp:coreProperties>
</file>