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42"/>
  </p:notesMasterIdLst>
  <p:sldIdLst>
    <p:sldId id="256" r:id="rId2"/>
    <p:sldId id="258" r:id="rId3"/>
    <p:sldId id="259" r:id="rId4"/>
    <p:sldId id="377" r:id="rId5"/>
    <p:sldId id="261" r:id="rId6"/>
    <p:sldId id="260" r:id="rId7"/>
    <p:sldId id="263" r:id="rId8"/>
    <p:sldId id="378" r:id="rId9"/>
    <p:sldId id="264" r:id="rId10"/>
    <p:sldId id="265" r:id="rId11"/>
    <p:sldId id="266" r:id="rId12"/>
    <p:sldId id="267" r:id="rId13"/>
    <p:sldId id="268" r:id="rId14"/>
    <p:sldId id="269" r:id="rId15"/>
    <p:sldId id="271" r:id="rId16"/>
    <p:sldId id="274" r:id="rId17"/>
    <p:sldId id="275" r:id="rId18"/>
    <p:sldId id="276" r:id="rId19"/>
    <p:sldId id="277" r:id="rId20"/>
    <p:sldId id="278" r:id="rId21"/>
    <p:sldId id="279" r:id="rId22"/>
    <p:sldId id="280" r:id="rId23"/>
    <p:sldId id="281" r:id="rId24"/>
    <p:sldId id="283" r:id="rId25"/>
    <p:sldId id="284" r:id="rId26"/>
    <p:sldId id="379" r:id="rId27"/>
    <p:sldId id="380" r:id="rId28"/>
    <p:sldId id="287" r:id="rId29"/>
    <p:sldId id="289" r:id="rId30"/>
    <p:sldId id="290" r:id="rId31"/>
    <p:sldId id="292" r:id="rId32"/>
    <p:sldId id="294" r:id="rId33"/>
    <p:sldId id="295" r:id="rId34"/>
    <p:sldId id="296" r:id="rId35"/>
    <p:sldId id="381" r:id="rId36"/>
    <p:sldId id="382" r:id="rId37"/>
    <p:sldId id="383" r:id="rId38"/>
    <p:sldId id="384" r:id="rId39"/>
    <p:sldId id="376" r:id="rId40"/>
    <p:sldId id="324" r:id="rId41"/>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F50"/>
    <a:srgbClr val="00B0F0"/>
    <a:srgbClr val="A5A5A5"/>
    <a:srgbClr val="767171"/>
    <a:srgbClr val="FFC000"/>
    <a:srgbClr val="F58221"/>
    <a:srgbClr val="203E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000" autoAdjust="0"/>
    <p:restoredTop sz="94660"/>
  </p:normalViewPr>
  <p:slideViewPr>
    <p:cSldViewPr snapToGrid="0" showGuides="1">
      <p:cViewPr varScale="1">
        <p:scale>
          <a:sx n="82" d="100"/>
          <a:sy n="82" d="100"/>
        </p:scale>
        <p:origin x="228" y="4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8B76476C-72ED-4711-8C92-31C981DFC18E}" type="datetimeFigureOut">
              <a:rPr lang="ar-SA" smtClean="0"/>
              <a:t>24/01/46</a:t>
            </a:fld>
            <a:endParaRPr lang="ar-SA"/>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F5CC96BE-CAEB-4577-A270-70DBF5C39FD6}" type="slidenum">
              <a:rPr lang="ar-SA" smtClean="0"/>
              <a:t>‹#›</a:t>
            </a:fld>
            <a:endParaRPr lang="ar-SA"/>
          </a:p>
        </p:txBody>
      </p:sp>
    </p:spTree>
    <p:extLst>
      <p:ext uri="{BB962C8B-B14F-4D97-AF65-F5344CB8AC3E}">
        <p14:creationId xmlns:p14="http://schemas.microsoft.com/office/powerpoint/2010/main" val="429043832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F5CC96BE-CAEB-4577-A270-70DBF5C39FD6}" type="slidenum">
              <a:rPr lang="ar-SA" smtClean="0"/>
              <a:t>1</a:t>
            </a:fld>
            <a:endParaRPr lang="ar-SA"/>
          </a:p>
        </p:txBody>
      </p:sp>
    </p:spTree>
    <p:extLst>
      <p:ext uri="{BB962C8B-B14F-4D97-AF65-F5344CB8AC3E}">
        <p14:creationId xmlns:p14="http://schemas.microsoft.com/office/powerpoint/2010/main" val="27620748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F5CC96BE-CAEB-4577-A270-70DBF5C39FD6}" type="slidenum">
              <a:rPr lang="ar-SA" smtClean="0"/>
              <a:t>31</a:t>
            </a:fld>
            <a:endParaRPr lang="ar-SA"/>
          </a:p>
        </p:txBody>
      </p:sp>
    </p:spTree>
    <p:extLst>
      <p:ext uri="{BB962C8B-B14F-4D97-AF65-F5344CB8AC3E}">
        <p14:creationId xmlns:p14="http://schemas.microsoft.com/office/powerpoint/2010/main" val="286701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F5CC96BE-CAEB-4577-A270-70DBF5C39FD6}" type="slidenum">
              <a:rPr lang="ar-SA" smtClean="0"/>
              <a:t>33</a:t>
            </a:fld>
            <a:endParaRPr lang="ar-SA"/>
          </a:p>
        </p:txBody>
      </p:sp>
    </p:spTree>
    <p:extLst>
      <p:ext uri="{BB962C8B-B14F-4D97-AF65-F5344CB8AC3E}">
        <p14:creationId xmlns:p14="http://schemas.microsoft.com/office/powerpoint/2010/main" val="20136795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5B0D6E4-C0D5-17B3-A176-6F18522DE21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4B91EBEE-4C3E-E964-95C3-828D4F8794B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6E31FDAA-170B-A6B3-DD43-3B29D2D6877B}"/>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24/01/46</a:t>
            </a:fld>
            <a:endParaRPr lang="ar-SA"/>
          </a:p>
        </p:txBody>
      </p:sp>
      <p:sp>
        <p:nvSpPr>
          <p:cNvPr id="5" name="عنصر نائب للتذييل 4">
            <a:extLst>
              <a:ext uri="{FF2B5EF4-FFF2-40B4-BE49-F238E27FC236}">
                <a16:creationId xmlns:a16="http://schemas.microsoft.com/office/drawing/2014/main" id="{7870A414-830D-EAA1-9FCB-93199F331DA9}"/>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AC3543C3-091C-3067-B485-3F982D95AAAB}"/>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24383994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8E22A1F-7ADB-BE13-A6B6-19571F855650}"/>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AF8C677D-D710-3431-55C3-A9864BBBBA12}"/>
              </a:ext>
            </a:extLst>
          </p:cNvPr>
          <p:cNvSpPr>
            <a:spLocks noGrp="1"/>
          </p:cNvSpPr>
          <p:nvPr>
            <p:ph idx="1"/>
          </p:nvPr>
        </p:nvSpPr>
        <p:spPr>
          <a:xfrm>
            <a:off x="838200" y="1825625"/>
            <a:ext cx="10515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6F6C3A90-E509-89DB-C0B5-5507DD60FA14}"/>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24/01/46</a:t>
            </a:fld>
            <a:endParaRPr lang="ar-SA"/>
          </a:p>
        </p:txBody>
      </p:sp>
      <p:sp>
        <p:nvSpPr>
          <p:cNvPr id="5" name="عنصر نائب للتذييل 4">
            <a:extLst>
              <a:ext uri="{FF2B5EF4-FFF2-40B4-BE49-F238E27FC236}">
                <a16:creationId xmlns:a16="http://schemas.microsoft.com/office/drawing/2014/main" id="{3396232E-2336-5A06-9CE9-4A2BE2731731}"/>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3AEFA543-523F-BECD-89C7-CC310B2788F5}"/>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627452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BF65C3B-33D8-B2E9-F443-6C2C0EB1CB3F}"/>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BEF701E5-1FEB-35E0-F32C-9D2FCBBE20E0}"/>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D44E013E-907F-6301-7F44-66F504CECFB9}"/>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24/01/46</a:t>
            </a:fld>
            <a:endParaRPr lang="ar-SA"/>
          </a:p>
        </p:txBody>
      </p:sp>
      <p:sp>
        <p:nvSpPr>
          <p:cNvPr id="5" name="عنصر نائب للتذييل 4">
            <a:extLst>
              <a:ext uri="{FF2B5EF4-FFF2-40B4-BE49-F238E27FC236}">
                <a16:creationId xmlns:a16="http://schemas.microsoft.com/office/drawing/2014/main" id="{96715A23-80F7-5BD9-0911-5A5E2DA20C27}"/>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88921A50-E676-E445-CACB-8B74D66D5147}"/>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2019281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799A25D-3FAA-8270-77C4-E32E5B933CB6}"/>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A3DB909B-D016-E46C-4755-0B16DF106E28}"/>
              </a:ext>
            </a:extLst>
          </p:cNvPr>
          <p:cNvSpPr>
            <a:spLocks noGrp="1"/>
          </p:cNvSpPr>
          <p:nvPr>
            <p:ph sz="half" idx="1"/>
          </p:nvPr>
        </p:nvSpPr>
        <p:spPr>
          <a:xfrm>
            <a:off x="838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4AEB691F-7105-1E23-09C6-A00A89A6E402}"/>
              </a:ext>
            </a:extLst>
          </p:cNvPr>
          <p:cNvSpPr>
            <a:spLocks noGrp="1"/>
          </p:cNvSpPr>
          <p:nvPr>
            <p:ph sz="half" idx="2"/>
          </p:nvPr>
        </p:nvSpPr>
        <p:spPr>
          <a:xfrm>
            <a:off x="6172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D2E2BF34-ACF4-A9D0-EE4C-CEA6F1E3ED03}"/>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24/01/46</a:t>
            </a:fld>
            <a:endParaRPr lang="ar-SA"/>
          </a:p>
        </p:txBody>
      </p:sp>
      <p:sp>
        <p:nvSpPr>
          <p:cNvPr id="6" name="عنصر نائب للتذييل 5">
            <a:extLst>
              <a:ext uri="{FF2B5EF4-FFF2-40B4-BE49-F238E27FC236}">
                <a16:creationId xmlns:a16="http://schemas.microsoft.com/office/drawing/2014/main" id="{1A0707A1-797D-238A-96D5-0308C8997181}"/>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4AD83232-5C8D-3315-6917-2CC3137EB10F}"/>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451857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940C941-AC25-5983-6921-D579C715A652}"/>
              </a:ext>
            </a:extLst>
          </p:cNvPr>
          <p:cNvSpPr>
            <a:spLocks noGrp="1"/>
          </p:cNvSpPr>
          <p:nvPr>
            <p:ph type="title"/>
          </p:nvPr>
        </p:nvSpPr>
        <p:spPr>
          <a:xfrm>
            <a:off x="839788" y="365125"/>
            <a:ext cx="10515600" cy="1325563"/>
          </a:xfrm>
          <a:prstGeom prst="rect">
            <a:avLst/>
          </a:prstGeo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9EC70CAE-5872-86B4-C542-586F4821E2CA}"/>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B7D46347-899A-0F19-DF50-86D3358EE024}"/>
              </a:ext>
            </a:extLst>
          </p:cNvPr>
          <p:cNvSpPr>
            <a:spLocks noGrp="1"/>
          </p:cNvSpPr>
          <p:nvPr>
            <p:ph sz="half" idx="2"/>
          </p:nvPr>
        </p:nvSpPr>
        <p:spPr>
          <a:xfrm>
            <a:off x="839788" y="2505075"/>
            <a:ext cx="5157787"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EE88EE3C-CD1E-4998-3959-980E569ECC5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968BAC3E-7054-71D5-06F7-3FAB747FAB04}"/>
              </a:ext>
            </a:extLst>
          </p:cNvPr>
          <p:cNvSpPr>
            <a:spLocks noGrp="1"/>
          </p:cNvSpPr>
          <p:nvPr>
            <p:ph sz="quarter" idx="4"/>
          </p:nvPr>
        </p:nvSpPr>
        <p:spPr>
          <a:xfrm>
            <a:off x="6172200" y="2505075"/>
            <a:ext cx="5183188"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9CA99A0B-31E4-953C-22C7-1CA4E0497A77}"/>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24/01/46</a:t>
            </a:fld>
            <a:endParaRPr lang="ar-SA"/>
          </a:p>
        </p:txBody>
      </p:sp>
      <p:sp>
        <p:nvSpPr>
          <p:cNvPr id="8" name="عنصر نائب للتذييل 7">
            <a:extLst>
              <a:ext uri="{FF2B5EF4-FFF2-40B4-BE49-F238E27FC236}">
                <a16:creationId xmlns:a16="http://schemas.microsoft.com/office/drawing/2014/main" id="{6B7FA829-CE20-766B-DF49-F61FFAFB7B7E}"/>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9" name="عنصر نائب لرقم الشريحة 8">
            <a:extLst>
              <a:ext uri="{FF2B5EF4-FFF2-40B4-BE49-F238E27FC236}">
                <a16:creationId xmlns:a16="http://schemas.microsoft.com/office/drawing/2014/main" id="{AB6BF902-E774-E910-BF54-141F4D800B93}"/>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4197891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71A1CBD-FABC-B276-BABB-E98BA38012F5}"/>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189F14D3-52CE-12F1-7405-EAD6DA42A12D}"/>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24/01/46</a:t>
            </a:fld>
            <a:endParaRPr lang="ar-SA"/>
          </a:p>
        </p:txBody>
      </p:sp>
      <p:sp>
        <p:nvSpPr>
          <p:cNvPr id="4" name="عنصر نائب للتذييل 3">
            <a:extLst>
              <a:ext uri="{FF2B5EF4-FFF2-40B4-BE49-F238E27FC236}">
                <a16:creationId xmlns:a16="http://schemas.microsoft.com/office/drawing/2014/main" id="{75DB3773-4EC0-2365-0EC8-A66C394C4DB2}"/>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5" name="عنصر نائب لرقم الشريحة 4">
            <a:extLst>
              <a:ext uri="{FF2B5EF4-FFF2-40B4-BE49-F238E27FC236}">
                <a16:creationId xmlns:a16="http://schemas.microsoft.com/office/drawing/2014/main" id="{F79A06FA-48DE-37FA-3592-BD6AFB49DC05}"/>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5946091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669A91D1-6B3F-B50F-DF23-4127B425D48F}"/>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24/01/46</a:t>
            </a:fld>
            <a:endParaRPr lang="ar-SA"/>
          </a:p>
        </p:txBody>
      </p:sp>
      <p:sp>
        <p:nvSpPr>
          <p:cNvPr id="3" name="عنصر نائب للتذييل 2">
            <a:extLst>
              <a:ext uri="{FF2B5EF4-FFF2-40B4-BE49-F238E27FC236}">
                <a16:creationId xmlns:a16="http://schemas.microsoft.com/office/drawing/2014/main" id="{98230933-85BF-705D-B936-DC41D21F8779}"/>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4" name="عنصر نائب لرقم الشريحة 3">
            <a:extLst>
              <a:ext uri="{FF2B5EF4-FFF2-40B4-BE49-F238E27FC236}">
                <a16:creationId xmlns:a16="http://schemas.microsoft.com/office/drawing/2014/main" id="{F356575D-8ACA-11FF-9EDA-E18B6CD18C9D}"/>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710959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34F6838-EDEB-B4A4-6D76-93F11460DC0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6E36EA14-6582-3DBD-6DCC-2B96909664A1}"/>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03EBECD3-C0B8-F52B-9D96-1707C513D3FF}"/>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CA3D318E-9183-6B82-998E-47B6E004D672}"/>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24/01/46</a:t>
            </a:fld>
            <a:endParaRPr lang="ar-SA"/>
          </a:p>
        </p:txBody>
      </p:sp>
      <p:sp>
        <p:nvSpPr>
          <p:cNvPr id="6" name="عنصر نائب للتذييل 5">
            <a:extLst>
              <a:ext uri="{FF2B5EF4-FFF2-40B4-BE49-F238E27FC236}">
                <a16:creationId xmlns:a16="http://schemas.microsoft.com/office/drawing/2014/main" id="{0C7EE4DE-9A0A-424E-E46A-570A9B4B63F4}"/>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57C8C7A5-D080-1D78-6D2D-8B435F605C15}"/>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29041496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3227C1C-4FD5-115D-9D16-EA0E5A85F835}"/>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39D94AB0-EED7-E2F4-368A-8F9E0EB3F521}"/>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DB07CB66-923B-1E2A-55F7-BF40322AD07E}"/>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2570C6C4-4ED9-E1A9-B701-84A39D134006}"/>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24/01/46</a:t>
            </a:fld>
            <a:endParaRPr lang="ar-SA"/>
          </a:p>
        </p:txBody>
      </p:sp>
      <p:sp>
        <p:nvSpPr>
          <p:cNvPr id="6" name="عنصر نائب للتذييل 5">
            <a:extLst>
              <a:ext uri="{FF2B5EF4-FFF2-40B4-BE49-F238E27FC236}">
                <a16:creationId xmlns:a16="http://schemas.microsoft.com/office/drawing/2014/main" id="{CF364E2A-521D-610B-D05B-043EEE8DB749}"/>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3517081A-AB17-49F8-7F84-7E0945E40AE6}"/>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4000451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EB013B0-1EDD-1258-25A4-C8421E0EC7D3}"/>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577373FC-5DC8-1358-6EB9-8067445426B9}"/>
              </a:ext>
            </a:extLst>
          </p:cNvPr>
          <p:cNvSpPr>
            <a:spLocks noGrp="1"/>
          </p:cNvSpPr>
          <p:nvPr>
            <p:ph type="body" orient="vert" idx="1"/>
          </p:nvPr>
        </p:nvSpPr>
        <p:spPr>
          <a:xfrm>
            <a:off x="838200" y="1825625"/>
            <a:ext cx="10515600" cy="43513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BBC52D0F-56A6-DC9E-E4A7-B4CDBFAE8AF3}"/>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24/01/46</a:t>
            </a:fld>
            <a:endParaRPr lang="ar-SA"/>
          </a:p>
        </p:txBody>
      </p:sp>
      <p:sp>
        <p:nvSpPr>
          <p:cNvPr id="5" name="عنصر نائب للتذييل 4">
            <a:extLst>
              <a:ext uri="{FF2B5EF4-FFF2-40B4-BE49-F238E27FC236}">
                <a16:creationId xmlns:a16="http://schemas.microsoft.com/office/drawing/2014/main" id="{C4DD92D5-C122-2E43-2FBA-30491FD60300}"/>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6C76EA78-17F2-88E2-9095-72648BD64784}"/>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405416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14117DD7-37DA-71FB-9D20-4AA6D7793C28}"/>
              </a:ext>
            </a:extLst>
          </p:cNvPr>
          <p:cNvSpPr>
            <a:spLocks noGrp="1"/>
          </p:cNvSpPr>
          <p:nvPr>
            <p:ph type="title" orient="vert"/>
          </p:nvPr>
        </p:nvSpPr>
        <p:spPr>
          <a:xfrm>
            <a:off x="8724900" y="365125"/>
            <a:ext cx="2628900" cy="5811838"/>
          </a:xfrm>
          <a:prstGeom prst="rect">
            <a:avLst/>
          </a:prstGeo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534339E3-3281-6CFD-8B69-38551709B368}"/>
              </a:ext>
            </a:extLst>
          </p:cNvPr>
          <p:cNvSpPr>
            <a:spLocks noGrp="1"/>
          </p:cNvSpPr>
          <p:nvPr>
            <p:ph type="body" orient="vert" idx="1"/>
          </p:nvPr>
        </p:nvSpPr>
        <p:spPr>
          <a:xfrm>
            <a:off x="838200" y="365125"/>
            <a:ext cx="7734300" cy="58118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8444D372-66EB-8F35-81E9-1A3BDC1874B6}"/>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24/01/46</a:t>
            </a:fld>
            <a:endParaRPr lang="ar-SA"/>
          </a:p>
        </p:txBody>
      </p:sp>
      <p:sp>
        <p:nvSpPr>
          <p:cNvPr id="5" name="عنصر نائب للتذييل 4">
            <a:extLst>
              <a:ext uri="{FF2B5EF4-FFF2-40B4-BE49-F238E27FC236}">
                <a16:creationId xmlns:a16="http://schemas.microsoft.com/office/drawing/2014/main" id="{EE2E2352-A99C-AAB7-09FE-E5E014DDD8FB}"/>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308E8531-C7F8-7786-15ED-2FE2F4672E9F}"/>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817905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7" name="مربع نص 6">
            <a:extLst>
              <a:ext uri="{FF2B5EF4-FFF2-40B4-BE49-F238E27FC236}">
                <a16:creationId xmlns:a16="http://schemas.microsoft.com/office/drawing/2014/main" id="{3A7DC782-5B56-EC5F-B46F-9B661260D533}"/>
              </a:ext>
            </a:extLst>
          </p:cNvPr>
          <p:cNvSpPr txBox="1"/>
          <p:nvPr userDrawn="1"/>
        </p:nvSpPr>
        <p:spPr>
          <a:xfrm>
            <a:off x="91440" y="6469699"/>
            <a:ext cx="1031966" cy="307777"/>
          </a:xfrm>
          <a:prstGeom prst="rect">
            <a:avLst/>
          </a:prstGeom>
          <a:noFill/>
        </p:spPr>
        <p:txBody>
          <a:bodyPr wrap="square" rtlCol="1">
            <a:spAutoFit/>
          </a:bodyPr>
          <a:lstStyle/>
          <a:p>
            <a:pPr algn="l"/>
            <a:fld id="{DA99EBC6-F80B-4845-9A84-E5D93FC3303A}" type="slidenum">
              <a:rPr lang="en-US" sz="1400" smtClean="0">
                <a:solidFill>
                  <a:srgbClr val="00B0F0"/>
                </a:solidFill>
                <a:latin typeface="Alexandria Medium" pitchFamily="2" charset="-78"/>
                <a:cs typeface="Alexandria Medium" pitchFamily="2" charset="-78"/>
              </a:rPr>
              <a:t>‹#›</a:t>
            </a:fld>
            <a:endParaRPr lang="ar-SA" sz="1400" dirty="0">
              <a:solidFill>
                <a:srgbClr val="00B0F0"/>
              </a:solidFill>
              <a:latin typeface="Alexandria Medium" pitchFamily="2" charset="-78"/>
              <a:cs typeface="Alexandria Medium" pitchFamily="2" charset="-78"/>
            </a:endParaRPr>
          </a:p>
        </p:txBody>
      </p:sp>
    </p:spTree>
    <p:extLst>
      <p:ext uri="{BB962C8B-B14F-4D97-AF65-F5344CB8AC3E}">
        <p14:creationId xmlns:p14="http://schemas.microsoft.com/office/powerpoint/2010/main" val="3613618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svg"/><Relationship Id="rId2" Type="http://schemas.openxmlformats.org/officeDocument/2006/relationships/image" Target="../media/image13.jpe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7">
            <a:extLst>
              <a:ext uri="{FF2B5EF4-FFF2-40B4-BE49-F238E27FC236}">
                <a16:creationId xmlns:a16="http://schemas.microsoft.com/office/drawing/2014/main" id="{682805C5-FDED-724F-0ABD-4B1E3247DC8D}"/>
              </a:ext>
            </a:extLst>
          </p:cNvPr>
          <p:cNvSpPr/>
          <p:nvPr/>
        </p:nvSpPr>
        <p:spPr>
          <a:xfrm>
            <a:off x="6054429" y="-7207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2" name="TextBox 29">
            <a:extLst>
              <a:ext uri="{FF2B5EF4-FFF2-40B4-BE49-F238E27FC236}">
                <a16:creationId xmlns:a16="http://schemas.microsoft.com/office/drawing/2014/main" id="{688F17A8-A8D0-8A3B-6D49-EF99F5FCA9A5}"/>
              </a:ext>
            </a:extLst>
          </p:cNvPr>
          <p:cNvSpPr txBox="1"/>
          <p:nvPr/>
        </p:nvSpPr>
        <p:spPr>
          <a:xfrm>
            <a:off x="541009" y="3937898"/>
            <a:ext cx="5216525" cy="398780"/>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Sulaiman Al-</a:t>
            </a:r>
            <a:r>
              <a:rPr kumimoji="0" lang="en-US"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luhaidan</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3" name="TextBox 30">
            <a:extLst>
              <a:ext uri="{FF2B5EF4-FFF2-40B4-BE49-F238E27FC236}">
                <a16:creationId xmlns:a16="http://schemas.microsoft.com/office/drawing/2014/main" id="{4D93A521-BE6A-5372-89B2-01A095002707}"/>
              </a:ext>
            </a:extLst>
          </p:cNvPr>
          <p:cNvSpPr txBox="1"/>
          <p:nvPr/>
        </p:nvSpPr>
        <p:spPr>
          <a:xfrm>
            <a:off x="1538794" y="2424037"/>
            <a:ext cx="3098925" cy="1323439"/>
          </a:xfrm>
          <a:prstGeom prst="rect">
            <a:avLst/>
          </a:prstGeom>
          <a:noFill/>
        </p:spPr>
        <p:txBody>
          <a:bodyPr wrap="non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a:t>
            </a:r>
            <a:endPar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14" name="Rectangle: Rounded Corners 33">
            <a:extLst>
              <a:ext uri="{FF2B5EF4-FFF2-40B4-BE49-F238E27FC236}">
                <a16:creationId xmlns:a16="http://schemas.microsoft.com/office/drawing/2014/main" id="{2BCF323C-0FAF-4A04-8B7D-3074BB5D344F}"/>
              </a:ext>
            </a:extLst>
          </p:cNvPr>
          <p:cNvSpPr/>
          <p:nvPr/>
        </p:nvSpPr>
        <p:spPr>
          <a:xfrm>
            <a:off x="337633" y="5929382"/>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Alexandria" charset="0"/>
                <a:ea typeface="+mn-ea"/>
                <a:cs typeface="Alexandria" charset="0"/>
              </a:rPr>
              <a:t>Lecture 10</a:t>
            </a:r>
          </a:p>
        </p:txBody>
      </p:sp>
      <p:sp>
        <p:nvSpPr>
          <p:cNvPr id="15" name="TextBox 45">
            <a:extLst>
              <a:ext uri="{FF2B5EF4-FFF2-40B4-BE49-F238E27FC236}">
                <a16:creationId xmlns:a16="http://schemas.microsoft.com/office/drawing/2014/main" id="{C5C2E60A-C38E-3E46-95D2-16E8B98061C1}"/>
              </a:ext>
            </a:extLst>
          </p:cNvPr>
          <p:cNvSpPr txBox="1"/>
          <p:nvPr/>
        </p:nvSpPr>
        <p:spPr>
          <a:xfrm>
            <a:off x="147087" y="5104240"/>
            <a:ext cx="3571812" cy="707886"/>
          </a:xfrm>
          <a:prstGeom prst="rect">
            <a:avLst/>
          </a:prstGeom>
          <a:noFill/>
        </p:spPr>
        <p:txBody>
          <a:bodyPr wrap="none" rtlCol="0">
            <a:spAutoFit/>
          </a:bodyPr>
          <a:lstStyle/>
          <a:p>
            <a:pPr algn="l"/>
            <a:r>
              <a:rPr lang="en-US" sz="2000" dirty="0">
                <a:latin typeface="Alexandria" pitchFamily="2" charset="-78"/>
                <a:cs typeface="Alexandria" pitchFamily="2" charset="-78"/>
              </a:rPr>
              <a:t>PRL 627</a:t>
            </a:r>
          </a:p>
          <a:p>
            <a:pPr algn="l"/>
            <a:r>
              <a:rPr lang="en-US" sz="2000" dirty="0">
                <a:latin typeface="Alexandria" pitchFamily="2" charset="-78"/>
                <a:cs typeface="Alexandria" pitchFamily="2" charset="-78"/>
              </a:rPr>
              <a:t>Public Relations (part two)</a:t>
            </a:r>
          </a:p>
        </p:txBody>
      </p:sp>
      <p:sp>
        <p:nvSpPr>
          <p:cNvPr id="16" name="Oval 13">
            <a:extLst>
              <a:ext uri="{FF2B5EF4-FFF2-40B4-BE49-F238E27FC236}">
                <a16:creationId xmlns:a16="http://schemas.microsoft.com/office/drawing/2014/main" id="{900DFB51-D196-DC2E-D05B-BA4081E60A8A}"/>
              </a:ext>
            </a:extLst>
          </p:cNvPr>
          <p:cNvSpPr/>
          <p:nvPr/>
        </p:nvSpPr>
        <p:spPr>
          <a:xfrm>
            <a:off x="6200343" y="-320675"/>
            <a:ext cx="7410450" cy="7410450"/>
          </a:xfrm>
          <a:prstGeom prst="ellipse">
            <a:avLst/>
          </a:prstGeom>
          <a:blipFill>
            <a:blip r:embed="rId3"/>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17" name="Graphic 21">
            <a:extLst>
              <a:ext uri="{FF2B5EF4-FFF2-40B4-BE49-F238E27FC236}">
                <a16:creationId xmlns:a16="http://schemas.microsoft.com/office/drawing/2014/main" id="{90EDB171-C499-6ACD-848C-EEF2603EB49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5792837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0F43BCB7-1F7F-1B18-901F-F8AE5C7C6D8C}"/>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3" name="Right Triangle 1">
            <a:extLst>
              <a:ext uri="{FF2B5EF4-FFF2-40B4-BE49-F238E27FC236}">
                <a16:creationId xmlns:a16="http://schemas.microsoft.com/office/drawing/2014/main" id="{BE8B81BE-3C23-29F6-576E-99F3EE66031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7">
            <a:extLst>
              <a:ext uri="{FF2B5EF4-FFF2-40B4-BE49-F238E27FC236}">
                <a16:creationId xmlns:a16="http://schemas.microsoft.com/office/drawing/2014/main" id="{E4E8A41E-496E-3322-AB16-DC57C578218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24">
            <a:extLst>
              <a:ext uri="{FF2B5EF4-FFF2-40B4-BE49-F238E27FC236}">
                <a16:creationId xmlns:a16="http://schemas.microsoft.com/office/drawing/2014/main" id="{9631944A-B10A-1F39-C403-6FE456868C1B}"/>
              </a:ext>
            </a:extLst>
          </p:cNvPr>
          <p:cNvSpPr txBox="1"/>
          <p:nvPr/>
        </p:nvSpPr>
        <p:spPr>
          <a:xfrm>
            <a:off x="6115630" y="110332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6" name="Rectangle 27">
            <a:extLst>
              <a:ext uri="{FF2B5EF4-FFF2-40B4-BE49-F238E27FC236}">
                <a16:creationId xmlns:a16="http://schemas.microsoft.com/office/drawing/2014/main" id="{348D01EE-0B9C-BDBC-9F8B-9A4E8D2511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30">
            <a:extLst>
              <a:ext uri="{FF2B5EF4-FFF2-40B4-BE49-F238E27FC236}">
                <a16:creationId xmlns:a16="http://schemas.microsoft.com/office/drawing/2014/main" id="{1B84FB19-2D91-0D4B-CFBB-CFC52C1F49C5}"/>
              </a:ext>
            </a:extLst>
          </p:cNvPr>
          <p:cNvSpPr txBox="1"/>
          <p:nvPr/>
        </p:nvSpPr>
        <p:spPr>
          <a:xfrm>
            <a:off x="6115630" y="1590210"/>
            <a:ext cx="5899940" cy="4113370"/>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مراجعة المحاضرة السابقة.</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مفهوم الادارة التقليدية والإدارة الإلكترونية</a:t>
            </a:r>
            <a:r>
              <a:rPr lang="en-US"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خصائص الإدارة الإلكترونية.</a:t>
            </a:r>
            <a:endParaRPr lang="ar-SA"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الفرق بين الإدارة التقليدية والإلكترونية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مبادئ الإدارة الإلكترونية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التحول إلى الإدارة الإلكترونية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عناصر الإدارة الإلكترونية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أهمية الإدارة الإلكترونية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القيادة الإلكترونية.</a:t>
            </a:r>
          </a:p>
          <a:p>
            <a:pPr marL="285750" indent="-285750">
              <a:lnSpc>
                <a:spcPct val="150000"/>
              </a:lnSpc>
              <a:buFont typeface="Wingdings" panose="05000000000000000000" pitchFamily="2" charset="2"/>
              <a:buChar char="v"/>
            </a:pPr>
            <a:r>
              <a:rPr lang="ar-SA" sz="1600" dirty="0">
                <a:solidFill>
                  <a:prstClr val="black"/>
                </a:solidFill>
                <a:latin typeface="Alexandria" pitchFamily="2" charset="-78"/>
                <a:cs typeface="Alexandria" pitchFamily="2" charset="-78"/>
              </a:rPr>
              <a:t>عوائق تطبيق الإدارة الإلكترونية.</a:t>
            </a:r>
          </a:p>
          <a:p>
            <a:pPr marL="285750" indent="-285750">
              <a:lnSpc>
                <a:spcPct val="150000"/>
              </a:lnSpc>
              <a:buFont typeface="Wingdings" panose="05000000000000000000" pitchFamily="2" charset="2"/>
              <a:buChar char="v"/>
            </a:pPr>
            <a:r>
              <a:rPr lang="ar-SA" sz="1600" dirty="0">
                <a:solidFill>
                  <a:prstClr val="black"/>
                </a:solidFill>
                <a:latin typeface="Alexandria" pitchFamily="2" charset="-78"/>
                <a:cs typeface="Alexandria" pitchFamily="2" charset="-78"/>
              </a:rPr>
              <a:t>عيوب الإدارة الإلكترونية.</a:t>
            </a:r>
          </a:p>
        </p:txBody>
      </p:sp>
      <p:sp>
        <p:nvSpPr>
          <p:cNvPr id="8" name="Rectangle 31">
            <a:extLst>
              <a:ext uri="{FF2B5EF4-FFF2-40B4-BE49-F238E27FC236}">
                <a16:creationId xmlns:a16="http://schemas.microsoft.com/office/drawing/2014/main" id="{EFB6D57C-3B0D-F6AD-9143-7FBD2E29D25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32">
            <a:extLst>
              <a:ext uri="{FF2B5EF4-FFF2-40B4-BE49-F238E27FC236}">
                <a16:creationId xmlns:a16="http://schemas.microsoft.com/office/drawing/2014/main" id="{1039A725-E6F7-E821-5769-A9131408F167}"/>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33">
            <a:extLst>
              <a:ext uri="{FF2B5EF4-FFF2-40B4-BE49-F238E27FC236}">
                <a16:creationId xmlns:a16="http://schemas.microsoft.com/office/drawing/2014/main" id="{F546919B-D6EC-5E56-3CE7-89DDC75D1FF7}"/>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2">
            <a:extLst>
              <a:ext uri="{FF2B5EF4-FFF2-40B4-BE49-F238E27FC236}">
                <a16:creationId xmlns:a16="http://schemas.microsoft.com/office/drawing/2014/main" id="{0F7434E4-6D67-B366-0C48-145E031B11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9C7EDDB6-772C-95FE-9119-6BA8D93EFA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30357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0F43BCB7-1F7F-1B18-901F-F8AE5C7C6D8C}"/>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3" name="Right Triangle 1">
            <a:extLst>
              <a:ext uri="{FF2B5EF4-FFF2-40B4-BE49-F238E27FC236}">
                <a16:creationId xmlns:a16="http://schemas.microsoft.com/office/drawing/2014/main" id="{BE8B81BE-3C23-29F6-576E-99F3EE66031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7">
            <a:extLst>
              <a:ext uri="{FF2B5EF4-FFF2-40B4-BE49-F238E27FC236}">
                <a16:creationId xmlns:a16="http://schemas.microsoft.com/office/drawing/2014/main" id="{E4E8A41E-496E-3322-AB16-DC57C578218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24">
            <a:extLst>
              <a:ext uri="{FF2B5EF4-FFF2-40B4-BE49-F238E27FC236}">
                <a16:creationId xmlns:a16="http://schemas.microsoft.com/office/drawing/2014/main" id="{9631944A-B10A-1F39-C403-6FE456868C1B}"/>
              </a:ext>
            </a:extLst>
          </p:cNvPr>
          <p:cNvSpPr txBox="1"/>
          <p:nvPr/>
        </p:nvSpPr>
        <p:spPr>
          <a:xfrm>
            <a:off x="6115630" y="110332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6" name="Rectangle 27">
            <a:extLst>
              <a:ext uri="{FF2B5EF4-FFF2-40B4-BE49-F238E27FC236}">
                <a16:creationId xmlns:a16="http://schemas.microsoft.com/office/drawing/2014/main" id="{348D01EE-0B9C-BDBC-9F8B-9A4E8D2511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30">
            <a:extLst>
              <a:ext uri="{FF2B5EF4-FFF2-40B4-BE49-F238E27FC236}">
                <a16:creationId xmlns:a16="http://schemas.microsoft.com/office/drawing/2014/main" id="{1B84FB19-2D91-0D4B-CFBB-CFC52C1F49C5}"/>
              </a:ext>
            </a:extLst>
          </p:cNvPr>
          <p:cNvSpPr txBox="1"/>
          <p:nvPr/>
        </p:nvSpPr>
        <p:spPr>
          <a:xfrm>
            <a:off x="6115630" y="1590210"/>
            <a:ext cx="5899940" cy="3744038"/>
          </a:xfrm>
          <a:prstGeom prst="rect">
            <a:avLst/>
          </a:prstGeom>
          <a:noFill/>
        </p:spPr>
        <p:txBody>
          <a:bodyPr wrap="square" rtlCol="0">
            <a:spAutoFit/>
          </a:bodyPr>
          <a:lstStyle/>
          <a:p>
            <a:pPr marL="285750" indent="-285750">
              <a:lnSpc>
                <a:spcPct val="150000"/>
              </a:lnSpc>
              <a:buFont typeface="Wingdings" panose="05000000000000000000" pitchFamily="2" charset="2"/>
              <a:buChar char="v"/>
            </a:pPr>
            <a:r>
              <a:rPr lang="ar-SA" sz="1600" dirty="0">
                <a:latin typeface="Alexandria" pitchFamily="2" charset="-78"/>
                <a:cs typeface="Alexandria" pitchFamily="2" charset="-78"/>
              </a:rPr>
              <a:t>مفهوم القيادة المستدامة.</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أهمية القيادة المستدامة</a:t>
            </a:r>
            <a:r>
              <a:rPr lang="en-US"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ممارسات القيادة المستدامة.</a:t>
            </a:r>
            <a:endParaRPr lang="ar-SA"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سمات القائد المستدام</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خصائص القيادة المستدامة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عناصر القيادة المستدامة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متطلبات القيادة المستدامة.</a:t>
            </a:r>
          </a:p>
          <a:p>
            <a:pPr marL="285750" indent="-285750">
              <a:lnSpc>
                <a:spcPct val="150000"/>
              </a:lnSpc>
              <a:buFont typeface="Wingdings" panose="05000000000000000000" pitchFamily="2" charset="2"/>
              <a:buChar char="v"/>
            </a:pPr>
            <a:r>
              <a:rPr lang="ar-SA" sz="1600" dirty="0">
                <a:solidFill>
                  <a:prstClr val="black"/>
                </a:solidFill>
                <a:latin typeface="Alexandria" pitchFamily="2" charset="-78"/>
                <a:cs typeface="Alexandria" pitchFamily="2" charset="-78"/>
              </a:rPr>
              <a:t>تحديات القيادة المستدامة.</a:t>
            </a:r>
          </a:p>
          <a:p>
            <a:pPr marL="285750" indent="-285750">
              <a:lnSpc>
                <a:spcPct val="150000"/>
              </a:lnSpc>
              <a:buFont typeface="Wingdings" panose="05000000000000000000" pitchFamily="2" charset="2"/>
              <a:buChar char="v"/>
            </a:pPr>
            <a:r>
              <a:rPr lang="ar-SA" sz="1600" dirty="0">
                <a:solidFill>
                  <a:prstClr val="black"/>
                </a:solidFill>
                <a:latin typeface="Alexandria" pitchFamily="2" charset="-78"/>
                <a:cs typeface="Alexandria" pitchFamily="2" charset="-78"/>
              </a:rPr>
              <a:t>أبعاد القيادة المستدامة.</a:t>
            </a:r>
          </a:p>
          <a:p>
            <a:pPr marL="285750" indent="-285750">
              <a:lnSpc>
                <a:spcPct val="150000"/>
              </a:lnSpc>
              <a:buFont typeface="Wingdings" panose="05000000000000000000" pitchFamily="2" charset="2"/>
              <a:buChar char="v"/>
            </a:pPr>
            <a:r>
              <a:rPr lang="ar-SA" sz="1600" dirty="0">
                <a:solidFill>
                  <a:prstClr val="black"/>
                </a:solidFill>
                <a:latin typeface="Alexandria" pitchFamily="2" charset="-78"/>
                <a:cs typeface="Alexandria" pitchFamily="2" charset="-78"/>
              </a:rPr>
              <a:t>ملخص المحاضرة.</a:t>
            </a:r>
          </a:p>
        </p:txBody>
      </p:sp>
      <p:sp>
        <p:nvSpPr>
          <p:cNvPr id="8" name="Rectangle 31">
            <a:extLst>
              <a:ext uri="{FF2B5EF4-FFF2-40B4-BE49-F238E27FC236}">
                <a16:creationId xmlns:a16="http://schemas.microsoft.com/office/drawing/2014/main" id="{EFB6D57C-3B0D-F6AD-9143-7FBD2E29D25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32">
            <a:extLst>
              <a:ext uri="{FF2B5EF4-FFF2-40B4-BE49-F238E27FC236}">
                <a16:creationId xmlns:a16="http://schemas.microsoft.com/office/drawing/2014/main" id="{1039A725-E6F7-E821-5769-A9131408F167}"/>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33">
            <a:extLst>
              <a:ext uri="{FF2B5EF4-FFF2-40B4-BE49-F238E27FC236}">
                <a16:creationId xmlns:a16="http://schemas.microsoft.com/office/drawing/2014/main" id="{F546919B-D6EC-5E56-3CE7-89DDC75D1FF7}"/>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2">
            <a:extLst>
              <a:ext uri="{FF2B5EF4-FFF2-40B4-BE49-F238E27FC236}">
                <a16:creationId xmlns:a16="http://schemas.microsoft.com/office/drawing/2014/main" id="{0F7434E4-6D67-B366-0C48-145E031B11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9C7EDDB6-772C-95FE-9119-6BA8D93EFA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829110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مراجعة المحاضرة السابقة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26" name="مربع نص 25">
            <a:extLst>
              <a:ext uri="{FF2B5EF4-FFF2-40B4-BE49-F238E27FC236}">
                <a16:creationId xmlns:a16="http://schemas.microsoft.com/office/drawing/2014/main" id="{6BA3B421-F0B7-FE3C-CB47-D276A33AB881}"/>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endParaRPr lang="ar-EG" sz="1200" b="1" dirty="0">
              <a:solidFill>
                <a:schemeClr val="bg1"/>
              </a:solidFill>
              <a:latin typeface="Alexandria" pitchFamily="2" charset="-78"/>
              <a:cs typeface="Alexandria" pitchFamily="2" charset="-78"/>
            </a:endParaRPr>
          </a:p>
        </p:txBody>
      </p:sp>
      <p:sp>
        <p:nvSpPr>
          <p:cNvPr id="36" name="مربع نص 35">
            <a:extLst>
              <a:ext uri="{FF2B5EF4-FFF2-40B4-BE49-F238E27FC236}">
                <a16:creationId xmlns:a16="http://schemas.microsoft.com/office/drawing/2014/main" id="{B8577AE1-A53F-7968-3574-3F74398EAD4E}"/>
              </a:ext>
            </a:extLst>
          </p:cNvPr>
          <p:cNvSpPr txBox="1"/>
          <p:nvPr/>
        </p:nvSpPr>
        <p:spPr>
          <a:xfrm>
            <a:off x="4911961" y="2127631"/>
            <a:ext cx="2135949"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سمات ومهارات القائد</a:t>
            </a:r>
            <a:endParaRPr lang="ar-EG" sz="1200" b="1" dirty="0">
              <a:solidFill>
                <a:schemeClr val="bg1"/>
              </a:solidFill>
              <a:latin typeface="Alexandria" pitchFamily="2" charset="-78"/>
              <a:cs typeface="Alexandria" pitchFamily="2" charset="-78"/>
            </a:endParaRPr>
          </a:p>
        </p:txBody>
      </p:sp>
      <p:sp>
        <p:nvSpPr>
          <p:cNvPr id="19" name="مربع نص 18">
            <a:extLst>
              <a:ext uri="{FF2B5EF4-FFF2-40B4-BE49-F238E27FC236}">
                <a16:creationId xmlns:a16="http://schemas.microsoft.com/office/drawing/2014/main" id="{4A00B106-1261-1B1B-F7DE-3355EC9981BC}"/>
              </a:ext>
            </a:extLst>
          </p:cNvPr>
          <p:cNvSpPr txBox="1"/>
          <p:nvPr/>
        </p:nvSpPr>
        <p:spPr>
          <a:xfrm>
            <a:off x="5065260" y="2026951"/>
            <a:ext cx="2135949" cy="549766"/>
          </a:xfrm>
          <a:prstGeom prst="rect">
            <a:avLst/>
          </a:prstGeom>
          <a:noFill/>
        </p:spPr>
        <p:txBody>
          <a:bodyPr wrap="square">
            <a:spAutoFit/>
          </a:bodyPr>
          <a:lstStyle/>
          <a:p>
            <a:pPr algn="ctr" rtl="1">
              <a:lnSpc>
                <a:spcPct val="150000"/>
              </a:lnSpc>
            </a:pPr>
            <a:r>
              <a:rPr lang="ar-SA" sz="1050" b="1" dirty="0">
                <a:solidFill>
                  <a:schemeClr val="bg1"/>
                </a:solidFill>
                <a:latin typeface="Alexandria" pitchFamily="2" charset="-78"/>
                <a:cs typeface="Alexandria" pitchFamily="2" charset="-78"/>
              </a:rPr>
              <a:t>القيم الإدارية وأخلاقيات العمل القيادي</a:t>
            </a:r>
          </a:p>
        </p:txBody>
      </p:sp>
      <p:pic>
        <p:nvPicPr>
          <p:cNvPr id="11" name="صورة 10">
            <a:extLst>
              <a:ext uri="{FF2B5EF4-FFF2-40B4-BE49-F238E27FC236}">
                <a16:creationId xmlns:a16="http://schemas.microsoft.com/office/drawing/2014/main" id="{845616AF-0910-62DC-72BF-054E166A39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8065" y="1792468"/>
            <a:ext cx="10586655" cy="1290247"/>
          </a:xfrm>
          <a:prstGeom prst="rect">
            <a:avLst/>
          </a:prstGeom>
        </p:spPr>
      </p:pic>
      <p:sp>
        <p:nvSpPr>
          <p:cNvPr id="2" name="مربع نص 1">
            <a:extLst>
              <a:ext uri="{FF2B5EF4-FFF2-40B4-BE49-F238E27FC236}">
                <a16:creationId xmlns:a16="http://schemas.microsoft.com/office/drawing/2014/main" id="{DA0760D7-E6AE-4AD5-C7D5-BA4758177725}"/>
              </a:ext>
            </a:extLst>
          </p:cNvPr>
          <p:cNvSpPr txBox="1"/>
          <p:nvPr/>
        </p:nvSpPr>
        <p:spPr>
          <a:xfrm>
            <a:off x="5045948" y="1903675"/>
            <a:ext cx="2635783" cy="615105"/>
          </a:xfrm>
          <a:prstGeom prst="rect">
            <a:avLst/>
          </a:prstGeom>
          <a:noFill/>
        </p:spPr>
        <p:txBody>
          <a:bodyPr wrap="square">
            <a:spAutoFit/>
          </a:bodyPr>
          <a:lstStyle/>
          <a:p>
            <a:pPr algn="ctr" rtl="1">
              <a:lnSpc>
                <a:spcPct val="150000"/>
              </a:lnSpc>
            </a:pPr>
            <a:r>
              <a:rPr lang="ar-SA" sz="1200" b="1" dirty="0">
                <a:solidFill>
                  <a:schemeClr val="bg1"/>
                </a:solidFill>
                <a:latin typeface="Alexandria" pitchFamily="2" charset="-78"/>
                <a:cs typeface="Alexandria" pitchFamily="2" charset="-78"/>
              </a:rPr>
              <a:t>القيادة الإدارية</a:t>
            </a:r>
          </a:p>
          <a:p>
            <a:pPr algn="ctr" rtl="1">
              <a:lnSpc>
                <a:spcPct val="150000"/>
              </a:lnSpc>
            </a:pPr>
            <a:r>
              <a:rPr lang="ar-SA" sz="1200" b="1" dirty="0">
                <a:solidFill>
                  <a:schemeClr val="bg1"/>
                </a:solidFill>
                <a:latin typeface="Alexandria" pitchFamily="2" charset="-78"/>
                <a:cs typeface="Alexandria" pitchFamily="2" charset="-78"/>
              </a:rPr>
              <a:t>والإبداع وإدارة التغيير</a:t>
            </a:r>
          </a:p>
        </p:txBody>
      </p:sp>
      <p:sp>
        <p:nvSpPr>
          <p:cNvPr id="12" name="مربع نص 11">
            <a:extLst>
              <a:ext uri="{FF2B5EF4-FFF2-40B4-BE49-F238E27FC236}">
                <a16:creationId xmlns:a16="http://schemas.microsoft.com/office/drawing/2014/main" id="{22339546-8D28-2DEC-6321-9FC4515FFE92}"/>
              </a:ext>
            </a:extLst>
          </p:cNvPr>
          <p:cNvSpPr txBox="1"/>
          <p:nvPr/>
        </p:nvSpPr>
        <p:spPr>
          <a:xfrm>
            <a:off x="9876762" y="2871798"/>
            <a:ext cx="1553238" cy="379015"/>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الإبداع الإداري</a:t>
            </a:r>
          </a:p>
        </p:txBody>
      </p:sp>
      <p:sp>
        <p:nvSpPr>
          <p:cNvPr id="13" name="مربع نص 12">
            <a:extLst>
              <a:ext uri="{FF2B5EF4-FFF2-40B4-BE49-F238E27FC236}">
                <a16:creationId xmlns:a16="http://schemas.microsoft.com/office/drawing/2014/main" id="{CB1E7FD6-9211-C9A4-5586-8D46FF55DF0C}"/>
              </a:ext>
            </a:extLst>
          </p:cNvPr>
          <p:cNvSpPr txBox="1"/>
          <p:nvPr/>
        </p:nvSpPr>
        <p:spPr>
          <a:xfrm>
            <a:off x="1186883" y="2891327"/>
            <a:ext cx="1553238" cy="379015"/>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إدارة التغيير</a:t>
            </a:r>
          </a:p>
        </p:txBody>
      </p:sp>
      <p:sp>
        <p:nvSpPr>
          <p:cNvPr id="14" name="مربع نص 13">
            <a:extLst>
              <a:ext uri="{FF2B5EF4-FFF2-40B4-BE49-F238E27FC236}">
                <a16:creationId xmlns:a16="http://schemas.microsoft.com/office/drawing/2014/main" id="{7867A682-60D6-A1D9-B047-299F91885FE2}"/>
              </a:ext>
            </a:extLst>
          </p:cNvPr>
          <p:cNvSpPr txBox="1"/>
          <p:nvPr/>
        </p:nvSpPr>
        <p:spPr>
          <a:xfrm>
            <a:off x="7330092" y="3278779"/>
            <a:ext cx="4099909" cy="2677656"/>
          </a:xfrm>
          <a:prstGeom prst="rect">
            <a:avLst/>
          </a:prstGeom>
          <a:noFill/>
        </p:spPr>
        <p:txBody>
          <a:bodyPr wrap="square" rtlCol="1">
            <a:spAutoFit/>
          </a:bodyPr>
          <a:lstStyle/>
          <a:p>
            <a:pPr marL="171450" indent="-171450" algn="justLow">
              <a:buFont typeface="Arial" panose="020B0604020202020204" pitchFamily="34" charset="0"/>
              <a:buChar char="•"/>
            </a:pPr>
            <a:r>
              <a:rPr lang="ar-SA" sz="1400" dirty="0">
                <a:latin typeface="Alexandria" pitchFamily="2" charset="-78"/>
                <a:cs typeface="Alexandria" pitchFamily="2" charset="-78"/>
              </a:rPr>
              <a:t>مفهوم الإبداع الإداري</a:t>
            </a:r>
          </a:p>
          <a:p>
            <a:pPr marL="171450" indent="-171450" algn="justLow">
              <a:buFont typeface="Arial" panose="020B0604020202020204" pitchFamily="34" charset="0"/>
              <a:buChar char="•"/>
            </a:pPr>
            <a:r>
              <a:rPr lang="ar-SA" sz="1400" dirty="0">
                <a:latin typeface="Alexandria" pitchFamily="2" charset="-78"/>
                <a:cs typeface="Alexandria" pitchFamily="2" charset="-78"/>
              </a:rPr>
              <a:t>خصائص الإبداع الإداري</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التفكير المنطقي والإبداع</a:t>
            </a:r>
          </a:p>
          <a:p>
            <a:pPr marL="171450" indent="-171450" algn="justLow">
              <a:buFont typeface="Arial" panose="020B0604020202020204" pitchFamily="34" charset="0"/>
              <a:buChar char="•"/>
            </a:pPr>
            <a:r>
              <a:rPr lang="ar-SA" sz="1400" dirty="0">
                <a:latin typeface="Alexandria" pitchFamily="2" charset="-78"/>
                <a:cs typeface="Alexandria" pitchFamily="2" charset="-78"/>
              </a:rPr>
              <a:t>مميزات التفكير الإبداعي</a:t>
            </a:r>
          </a:p>
          <a:p>
            <a:pPr marL="171450" indent="-171450" algn="justLow">
              <a:buFont typeface="Arial" panose="020B0604020202020204" pitchFamily="34" charset="0"/>
              <a:buChar char="•"/>
            </a:pPr>
            <a:r>
              <a:rPr lang="ar-SA" sz="1400" dirty="0">
                <a:latin typeface="Alexandria" pitchFamily="2" charset="-78"/>
                <a:cs typeface="Alexandria" pitchFamily="2" charset="-78"/>
              </a:rPr>
              <a:t>خصائص التفكير الإبداعي</a:t>
            </a:r>
          </a:p>
          <a:p>
            <a:pPr marL="171450" indent="-171450" algn="justLow">
              <a:buFont typeface="Arial" panose="020B0604020202020204" pitchFamily="34" charset="0"/>
              <a:buChar char="•"/>
            </a:pPr>
            <a:r>
              <a:rPr lang="ar-SA" sz="1400" dirty="0">
                <a:latin typeface="Alexandria" pitchFamily="2" charset="-78"/>
                <a:cs typeface="Alexandria" pitchFamily="2" charset="-78"/>
              </a:rPr>
              <a:t>معوقات التفكير الإبداعي</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الإبداع في الإدارة</a:t>
            </a:r>
          </a:p>
          <a:p>
            <a:pPr marL="171450" indent="-171450" algn="justLow">
              <a:buFont typeface="Arial" panose="020B0604020202020204" pitchFamily="34" charset="0"/>
              <a:buChar char="•"/>
            </a:pPr>
            <a:r>
              <a:rPr lang="ar-SA" sz="1400" dirty="0">
                <a:latin typeface="Alexandria" pitchFamily="2" charset="-78"/>
                <a:cs typeface="Alexandria" pitchFamily="2" charset="-78"/>
              </a:rPr>
              <a:t>أنواع الإبداع الإداري</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القيادة والإبداع المؤسسي</a:t>
            </a:r>
          </a:p>
          <a:p>
            <a:pPr marL="171450" indent="-171450" algn="justLow">
              <a:buFont typeface="Arial" panose="020B0604020202020204" pitchFamily="34" charset="0"/>
              <a:buChar char="•"/>
            </a:pPr>
            <a:r>
              <a:rPr lang="ar-SA" sz="1400" dirty="0">
                <a:latin typeface="Alexandria" pitchFamily="2" charset="-78"/>
                <a:cs typeface="Alexandria" pitchFamily="2" charset="-78"/>
              </a:rPr>
              <a:t>أنواع الإبداع المؤسسي</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العوامل التي تؤثر على الإبداع داخل المنظمات</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القدرات الإبداعية للقيادة المبدعة</a:t>
            </a:r>
          </a:p>
        </p:txBody>
      </p:sp>
      <p:sp>
        <p:nvSpPr>
          <p:cNvPr id="15" name="مربع نص 14">
            <a:extLst>
              <a:ext uri="{FF2B5EF4-FFF2-40B4-BE49-F238E27FC236}">
                <a16:creationId xmlns:a16="http://schemas.microsoft.com/office/drawing/2014/main" id="{83B2D4FC-3CF6-F330-BC3F-2B55A39B68B1}"/>
              </a:ext>
            </a:extLst>
          </p:cNvPr>
          <p:cNvSpPr txBox="1"/>
          <p:nvPr/>
        </p:nvSpPr>
        <p:spPr>
          <a:xfrm>
            <a:off x="576337" y="3281051"/>
            <a:ext cx="3797640" cy="2677656"/>
          </a:xfrm>
          <a:prstGeom prst="rect">
            <a:avLst/>
          </a:prstGeom>
          <a:noFill/>
        </p:spPr>
        <p:txBody>
          <a:bodyPr wrap="square" rtlCol="1">
            <a:spAutoFit/>
          </a:bodyPr>
          <a:lstStyle/>
          <a:p>
            <a:pPr marL="171450" indent="-171450" algn="justLow">
              <a:buFont typeface="Arial" panose="020B0604020202020204" pitchFamily="34" charset="0"/>
              <a:buChar char="•"/>
            </a:pPr>
            <a:r>
              <a:rPr lang="ar-SA" sz="1400" dirty="0">
                <a:latin typeface="Alexandria" pitchFamily="2" charset="-78"/>
                <a:cs typeface="Alexandria" pitchFamily="2" charset="-78"/>
              </a:rPr>
              <a:t>مفهوم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أنواع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أسباب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أهداف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مراحل عملية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أهمية التغيير في حياة المنظمات المعاصرة</a:t>
            </a:r>
          </a:p>
          <a:p>
            <a:pPr marL="171450" indent="-171450" algn="justLow">
              <a:buFont typeface="Arial" panose="020B0604020202020204" pitchFamily="34" charset="0"/>
              <a:buChar char="•"/>
            </a:pPr>
            <a:r>
              <a:rPr lang="ar-SA" sz="1400" dirty="0">
                <a:latin typeface="Alexandria" pitchFamily="2" charset="-78"/>
                <a:cs typeface="Alexandria" pitchFamily="2" charset="-78"/>
              </a:rPr>
              <a:t>أبعاد التغيير في المنظمات المعاصرة</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القيادة الإدارية في ظل ثقافة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القيادة الإدارية وإدارة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استراتيجيات التغيير المخطط</a:t>
            </a:r>
          </a:p>
          <a:p>
            <a:pPr marL="171450" indent="-171450" algn="justLow">
              <a:buFont typeface="Arial" panose="020B0604020202020204" pitchFamily="34" charset="0"/>
              <a:buChar char="•"/>
            </a:pPr>
            <a:r>
              <a:rPr lang="ar-SA" sz="1400" dirty="0">
                <a:latin typeface="Alexandria" pitchFamily="2" charset="-78"/>
                <a:cs typeface="Alexandria" pitchFamily="2" charset="-78"/>
              </a:rPr>
              <a:t>مقاومة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فاعلية القيادة الإدارية في عملية التغيير</a:t>
            </a:r>
          </a:p>
        </p:txBody>
      </p:sp>
    </p:spTree>
    <p:extLst>
      <p:ext uri="{BB962C8B-B14F-4D97-AF65-F5344CB8AC3E}">
        <p14:creationId xmlns:p14="http://schemas.microsoft.com/office/powerpoint/2010/main" val="21253028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61C68553-8FF0-70F1-C8D6-2C2341E3A8EC}"/>
              </a:ext>
            </a:extLst>
          </p:cNvPr>
          <p:cNvSpPr/>
          <p:nvPr/>
        </p:nvSpPr>
        <p:spPr>
          <a:xfrm>
            <a:off x="0" y="500900"/>
            <a:ext cx="923734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3C25CC6E-3D95-74BC-445A-7A435E8EF0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111107"/>
            <a:ext cx="2954655" cy="1379622"/>
          </a:xfrm>
          <a:prstGeom prst="rect">
            <a:avLst/>
          </a:prstGeom>
        </p:spPr>
      </p:pic>
      <p:pic>
        <p:nvPicPr>
          <p:cNvPr id="4" name="Picture Placeholder 3">
            <a:extLst>
              <a:ext uri="{FF2B5EF4-FFF2-40B4-BE49-F238E27FC236}">
                <a16:creationId xmlns:a16="http://schemas.microsoft.com/office/drawing/2014/main" id="{825838ED-B230-0637-C0B1-F71467CE790F}"/>
              </a:ext>
            </a:extLst>
          </p:cNvPr>
          <p:cNvPicPr>
            <a:picLocks noChangeAspect="1"/>
          </p:cNvPicPr>
          <p:nvPr/>
        </p:nvPicPr>
        <p:blipFill>
          <a:blip r:embed="rId3" cstate="print">
            <a:extLst>
              <a:ext uri="{28A0092B-C50C-407E-A947-70E740481C1C}">
                <a14:useLocalDpi xmlns:a14="http://schemas.microsoft.com/office/drawing/2010/main" val="0"/>
              </a:ext>
            </a:extLst>
          </a:blip>
          <a:srcRect t="8679" b="8679"/>
          <a:stretch>
            <a:fillRect/>
          </a:stretch>
        </p:blipFill>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ysClr val="window" lastClr="FFFFFF">
              <a:lumMod val="85000"/>
              <a:alpha val="50000"/>
            </a:sysClr>
          </a:solidFill>
        </p:spPr>
      </p:pic>
      <p:sp>
        <p:nvSpPr>
          <p:cNvPr id="5" name="Rectangle 10">
            <a:extLst>
              <a:ext uri="{FF2B5EF4-FFF2-40B4-BE49-F238E27FC236}">
                <a16:creationId xmlns:a16="http://schemas.microsoft.com/office/drawing/2014/main" id="{120F29B7-B266-5B27-630A-D066E12F6B24}"/>
              </a:ext>
            </a:extLst>
          </p:cNvPr>
          <p:cNvSpPr/>
          <p:nvPr/>
        </p:nvSpPr>
        <p:spPr>
          <a:xfrm>
            <a:off x="4951095" y="1117694"/>
            <a:ext cx="1116793" cy="96256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TextBox 40">
            <a:extLst>
              <a:ext uri="{FF2B5EF4-FFF2-40B4-BE49-F238E27FC236}">
                <a16:creationId xmlns:a16="http://schemas.microsoft.com/office/drawing/2014/main" id="{DC843C53-FAC8-7F38-4E4E-803CA1C9FDB2}"/>
              </a:ext>
            </a:extLst>
          </p:cNvPr>
          <p:cNvSpPr txBox="1"/>
          <p:nvPr/>
        </p:nvSpPr>
        <p:spPr>
          <a:xfrm>
            <a:off x="6577848" y="1084121"/>
            <a:ext cx="4137671" cy="881652"/>
          </a:xfrm>
          <a:prstGeom prst="rect">
            <a:avLst/>
          </a:prstGeom>
          <a:noFill/>
        </p:spPr>
        <p:txBody>
          <a:bodyPr wrap="none" rtlCol="0">
            <a:spAutoFit/>
          </a:bodyPr>
          <a:lstStyle/>
          <a:p>
            <a:pPr algn="ctr">
              <a:lnSpc>
                <a:spcPct val="150000"/>
              </a:lnSpc>
            </a:pPr>
            <a:r>
              <a:rPr lang="ar-EG" sz="2000" b="1" dirty="0">
                <a:solidFill>
                  <a:srgbClr val="00B0F0"/>
                </a:solidFill>
                <a:latin typeface="Alexandria" pitchFamily="2" charset="-78"/>
                <a:cs typeface="Alexandria" pitchFamily="2" charset="-78"/>
              </a:rPr>
              <a:t>قيادة المستقبل</a:t>
            </a:r>
            <a:endParaRPr lang="ar-SA" sz="2000" b="1" dirty="0">
              <a:solidFill>
                <a:srgbClr val="00B0F0"/>
              </a:solidFill>
              <a:latin typeface="Alexandria" pitchFamily="2" charset="-78"/>
              <a:cs typeface="Alexandria" pitchFamily="2" charset="-78"/>
            </a:endParaRPr>
          </a:p>
          <a:p>
            <a:pPr algn="ctr">
              <a:lnSpc>
                <a:spcPct val="150000"/>
              </a:lnSpc>
            </a:pPr>
            <a:r>
              <a:rPr lang="ar-EG" sz="1600" b="1" dirty="0">
                <a:latin typeface="Alexandria" pitchFamily="2" charset="-78"/>
                <a:cs typeface="Alexandria" pitchFamily="2" charset="-78"/>
              </a:rPr>
              <a:t>(القيادة الإلكترونية – القيادة المستدامة)</a:t>
            </a:r>
            <a:endParaRPr lang="en-US" sz="1600" b="1" dirty="0">
              <a:latin typeface="Alexandria" pitchFamily="2" charset="-78"/>
              <a:cs typeface="Alexandria" pitchFamily="2" charset="-78"/>
            </a:endParaRPr>
          </a:p>
        </p:txBody>
      </p:sp>
      <p:sp>
        <p:nvSpPr>
          <p:cNvPr id="7" name="TextBox 41">
            <a:extLst>
              <a:ext uri="{FF2B5EF4-FFF2-40B4-BE49-F238E27FC236}">
                <a16:creationId xmlns:a16="http://schemas.microsoft.com/office/drawing/2014/main" id="{9BACAAA5-1419-5A30-D723-0EB0FFEBF323}"/>
              </a:ext>
            </a:extLst>
          </p:cNvPr>
          <p:cNvSpPr txBox="1"/>
          <p:nvPr/>
        </p:nvSpPr>
        <p:spPr>
          <a:xfrm>
            <a:off x="5071247" y="1139330"/>
            <a:ext cx="917148" cy="338554"/>
          </a:xfrm>
          <a:prstGeom prst="rect">
            <a:avLst/>
          </a:prstGeom>
          <a:noFill/>
        </p:spPr>
        <p:txBody>
          <a:bodyPr wrap="square" rtlCol="0">
            <a:spAutoFit/>
          </a:bodyPr>
          <a:lstStyle/>
          <a:p>
            <a:pPr algn="ctr" rtl="0"/>
            <a:r>
              <a:rPr lang="en-US" sz="1600" dirty="0">
                <a:solidFill>
                  <a:prstClr val="white"/>
                </a:solidFill>
                <a:latin typeface="Times New Roman" panose="02020603050405020304" pitchFamily="18" charset="0"/>
                <a:cs typeface="Times New Roman" panose="02020603050405020304" pitchFamily="18" charset="0"/>
              </a:rPr>
              <a:t>Chapter</a:t>
            </a:r>
          </a:p>
        </p:txBody>
      </p:sp>
      <p:sp>
        <p:nvSpPr>
          <p:cNvPr id="8" name="TextBox 42">
            <a:extLst>
              <a:ext uri="{FF2B5EF4-FFF2-40B4-BE49-F238E27FC236}">
                <a16:creationId xmlns:a16="http://schemas.microsoft.com/office/drawing/2014/main" id="{492EDB9C-7C8A-B394-C42F-19D27B9E3C0C}"/>
              </a:ext>
            </a:extLst>
          </p:cNvPr>
          <p:cNvSpPr txBox="1"/>
          <p:nvPr/>
        </p:nvSpPr>
        <p:spPr>
          <a:xfrm>
            <a:off x="5056021" y="1354195"/>
            <a:ext cx="942618" cy="830997"/>
          </a:xfrm>
          <a:prstGeom prst="rect">
            <a:avLst/>
          </a:prstGeom>
          <a:noFill/>
        </p:spPr>
        <p:txBody>
          <a:bodyPr wrap="square" rtlCol="0">
            <a:spAutoFit/>
          </a:bodyPr>
          <a:lstStyle/>
          <a:p>
            <a:pPr algn="ctr" rtl="0"/>
            <a:r>
              <a:rPr lang="en-US" sz="4800" b="1" dirty="0">
                <a:solidFill>
                  <a:prstClr val="white"/>
                </a:solidFill>
                <a:latin typeface="Times New Roman" panose="02020603050405020304" pitchFamily="18" charset="0"/>
                <a:cs typeface="Times New Roman" panose="02020603050405020304" pitchFamily="18" charset="0"/>
              </a:rPr>
              <a:t>10</a:t>
            </a:r>
            <a:endParaRPr lang="en-US" sz="1400" b="1" dirty="0">
              <a:solidFill>
                <a:prstClr val="white"/>
              </a:solidFill>
              <a:latin typeface="Times New Roman" panose="02020603050405020304" pitchFamily="18" charset="0"/>
              <a:cs typeface="Times New Roman" panose="02020603050405020304" pitchFamily="18" charset="0"/>
            </a:endParaRPr>
          </a:p>
        </p:txBody>
      </p:sp>
      <p:sp>
        <p:nvSpPr>
          <p:cNvPr id="9" name="TextBox 1">
            <a:extLst>
              <a:ext uri="{FF2B5EF4-FFF2-40B4-BE49-F238E27FC236}">
                <a16:creationId xmlns:a16="http://schemas.microsoft.com/office/drawing/2014/main" id="{5A54CCE2-AE9A-DEBC-4B7F-20CE123E00F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spTree>
    <p:extLst>
      <p:ext uri="{BB962C8B-B14F-4D97-AF65-F5344CB8AC3E}">
        <p14:creationId xmlns:p14="http://schemas.microsoft.com/office/powerpoint/2010/main" val="28871905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73B59B6-A348-C4AD-D184-6B608282DB3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3F287DA2-7490-2523-2F6D-B10BAA84D070}"/>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51EADC31-3C59-332E-468E-07D81A183664}"/>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BE85C332-84F4-2056-811C-EC339EC84735}"/>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1FA39F13-363A-7562-1B48-3A663E285DF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A78B5D71-7BE3-3D5B-234E-9E8423023F9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6ED4B50C-CF09-5251-2F93-731FC4E6F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B18ABA0B-594B-D319-D105-603D1CE590A7}"/>
              </a:ext>
            </a:extLst>
          </p:cNvPr>
          <p:cNvSpPr txBox="1"/>
          <p:nvPr/>
        </p:nvSpPr>
        <p:spPr>
          <a:xfrm>
            <a:off x="1531587" y="2864161"/>
            <a:ext cx="3363971" cy="501932"/>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القيادة الإلكترونية </a:t>
            </a:r>
          </a:p>
        </p:txBody>
      </p:sp>
      <p:pic>
        <p:nvPicPr>
          <p:cNvPr id="12" name="صورة 11">
            <a:extLst>
              <a:ext uri="{FF2B5EF4-FFF2-40B4-BE49-F238E27FC236}">
                <a16:creationId xmlns:a16="http://schemas.microsoft.com/office/drawing/2014/main" id="{E693B068-1455-0ED5-B497-F60539883B49}"/>
              </a:ext>
            </a:extLst>
          </p:cNvPr>
          <p:cNvPicPr>
            <a:picLocks noChangeAspect="1"/>
          </p:cNvPicPr>
          <p:nvPr/>
        </p:nvPicPr>
        <p:blipFill rotWithShape="1">
          <a:blip r:embed="rId3">
            <a:extLst>
              <a:ext uri="{28A0092B-C50C-407E-A947-70E740481C1C}">
                <a14:useLocalDpi xmlns:a14="http://schemas.microsoft.com/office/drawing/2010/main" val="0"/>
              </a:ext>
            </a:extLst>
          </a:blip>
          <a:srcRect t="7490" b="33352"/>
          <a:stretch/>
        </p:blipFill>
        <p:spPr>
          <a:xfrm>
            <a:off x="6200854" y="1895101"/>
            <a:ext cx="5869226" cy="3472097"/>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6611308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مفهوم الإدارة التقليدية والإدارة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B39178AB-BB2A-7DF1-C571-7CB8EAA4B5EB}"/>
              </a:ext>
            </a:extLst>
          </p:cNvPr>
          <p:cNvSpPr txBox="1"/>
          <p:nvPr/>
        </p:nvSpPr>
        <p:spPr>
          <a:xfrm>
            <a:off x="942308" y="2338120"/>
            <a:ext cx="10437843" cy="2943755"/>
          </a:xfrm>
          <a:prstGeom prst="rect">
            <a:avLst/>
          </a:prstGeom>
          <a:noFill/>
        </p:spPr>
        <p:txBody>
          <a:bodyPr wrap="square" rtlCol="1">
            <a:spAutoFit/>
          </a:bodyPr>
          <a:lstStyle/>
          <a:p>
            <a:pPr algn="justLow">
              <a:lnSpc>
                <a:spcPct val="150000"/>
              </a:lnSpc>
              <a:spcAft>
                <a:spcPts val="1200"/>
              </a:spcAft>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لندرك مفهوم الإدارة الإلكترونية فلنتذكر ابتداء مفهوم الإدارة بشكلها التقليدي، فالإدارة حسب فردريك تايلور هي:</a:t>
            </a:r>
            <a:endParaRPr lang="ar-SA" sz="1600" kern="0" dirty="0">
              <a:solidFill>
                <a:prstClr val="black"/>
              </a:solidFill>
              <a:latin typeface="Alexandria" charset="0"/>
              <a:cs typeface="Alexandria" charset="0"/>
            </a:endParaRPr>
          </a:p>
          <a:p>
            <a:pPr algn="ctr">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المعرفة الدقيقة لما تريد من الأفراد عمله، ثم التأكد من أنهم يقومون بعمله بأحسن طريقه وأرخصها باختصار هي الوصول للهدف بأقل التكاليف وأفضل الوسائل</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p>
          <a:p>
            <a:pPr algn="justLow">
              <a:lnSpc>
                <a:spcPct val="150000"/>
              </a:lnSpc>
            </a:pPr>
            <a:endParaRPr lang="ar-SA" sz="1600" kern="0" dirty="0">
              <a:solidFill>
                <a:prstClr val="black"/>
              </a:solidFill>
              <a:latin typeface="Alexandria" charset="0"/>
              <a:cs typeface="Alexandria" charset="0"/>
            </a:endParaRPr>
          </a:p>
          <a:p>
            <a:pPr algn="justLow">
              <a:lnSpc>
                <a:spcPct val="150000"/>
              </a:lnSpc>
              <a:spcAft>
                <a:spcPts val="1200"/>
              </a:spcAft>
            </a:pPr>
            <a:r>
              <a:rPr lang="ar-SA" sz="1600" kern="0" dirty="0">
                <a:solidFill>
                  <a:prstClr val="black"/>
                </a:solidFill>
                <a:latin typeface="Alexandria" charset="0"/>
                <a:cs typeface="Alexandria" charset="0"/>
              </a:rPr>
              <a:t>     بينما تعرف الإدارة الإلكترونية </a:t>
            </a:r>
            <a:r>
              <a:rPr lang="en-US" sz="1600" kern="0" dirty="0">
                <a:solidFill>
                  <a:prstClr val="black"/>
                </a:solidFill>
                <a:latin typeface="Alexandria" charset="0"/>
                <a:cs typeface="Alexandria" charset="0"/>
              </a:rPr>
              <a:t>E-Management</a:t>
            </a:r>
            <a:r>
              <a:rPr lang="ar-SA" sz="1600" kern="0" dirty="0">
                <a:solidFill>
                  <a:prstClr val="black"/>
                </a:solidFill>
                <a:latin typeface="Alexandria" charset="0"/>
                <a:cs typeface="Alexandria" charset="0"/>
              </a:rPr>
              <a:t> بأنها:</a:t>
            </a:r>
          </a:p>
          <a:p>
            <a:pPr algn="ctr">
              <a:lnSpc>
                <a:spcPct val="150000"/>
              </a:lnSpc>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العملية الإدارية القائمة على استخدام تكنولوجيا المعلومات والاتصال في المنظمات للقيام بوظائفها الكترونيا بهدف تطوير الأداء وتحقيق أهداف المنظمة</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a:t>
            </a:r>
          </a:p>
        </p:txBody>
      </p:sp>
    </p:spTree>
    <p:extLst>
      <p:ext uri="{BB962C8B-B14F-4D97-AF65-F5344CB8AC3E}">
        <p14:creationId xmlns:p14="http://schemas.microsoft.com/office/powerpoint/2010/main" val="36717456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مفهوم الإدارة التقليدية والإدارة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B39178AB-BB2A-7DF1-C571-7CB8EAA4B5EB}"/>
              </a:ext>
            </a:extLst>
          </p:cNvPr>
          <p:cNvSpPr txBox="1"/>
          <p:nvPr/>
        </p:nvSpPr>
        <p:spPr>
          <a:xfrm>
            <a:off x="877078" y="2189206"/>
            <a:ext cx="10437843" cy="2420599"/>
          </a:xfrm>
          <a:prstGeom prst="rect">
            <a:avLst/>
          </a:prstGeom>
          <a:noFill/>
        </p:spPr>
        <p:txBody>
          <a:bodyPr wrap="square" rtlCol="1">
            <a:spAutoFit/>
          </a:bodyPr>
          <a:lstStyle/>
          <a:p>
            <a:pPr algn="justLow">
              <a:lnSpc>
                <a:spcPct val="150000"/>
              </a:lnSpc>
              <a:spcAft>
                <a:spcPts val="1200"/>
              </a:spcAft>
            </a:pP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يتضح من خلال هذا التعريف للإدارة الإلكترونية ما يلي:</a:t>
            </a:r>
          </a:p>
          <a:p>
            <a:pPr marL="342900" indent="-342900" algn="justLow">
              <a:lnSpc>
                <a:spcPct val="150000"/>
              </a:lnSpc>
              <a:buAutoNum type="arabicPeriod"/>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أن الإدارة الإلكترونية هي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عملية إدارية تشمل وظائف: (التخطيط والتنظيم والتوجيه والرقابة). </a:t>
            </a:r>
            <a:endParaRPr lang="ar-SA" sz="1600" kern="0" dirty="0">
              <a:solidFill>
                <a:srgbClr val="00B0F0"/>
              </a:solidFill>
              <a:latin typeface="Alexandria" charset="0"/>
              <a:cs typeface="Alexandria" charset="0"/>
            </a:endParaRPr>
          </a:p>
          <a:p>
            <a:pPr marL="342900" indent="-342900" algn="justLow">
              <a:lnSpc>
                <a:spcPct val="150000"/>
              </a:lnSpc>
              <a:buAutoNum type="arabicPeriod"/>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أن البعد الإلكتروني في مصطلح الإدارة الإلكترونية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يتمثل في: الإمكانيات التكنولوجية التي توفرها شبكة الإنترنت وشبكات الأعمال الأخرى.</a:t>
            </a:r>
          </a:p>
          <a:p>
            <a:pPr marL="342900" indent="-342900" algn="justLow">
              <a:lnSpc>
                <a:spcPct val="150000"/>
              </a:lnSpc>
              <a:buAutoNum type="arabicPeriod"/>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أن وظائف الإدارة الإلكترونية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لا يقتصر تطبيقها على القيام بالأعمال الداخلية للمنظمة، وإنما يمتد كذلك لإنجاز أعمالها الخارجية.</a:t>
            </a:r>
          </a:p>
        </p:txBody>
      </p:sp>
    </p:spTree>
    <p:extLst>
      <p:ext uri="{BB962C8B-B14F-4D97-AF65-F5344CB8AC3E}">
        <p14:creationId xmlns:p14="http://schemas.microsoft.com/office/powerpoint/2010/main" val="22809494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خصائص الإدارة الإلكترونية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6" name="مجموعة 25">
            <a:extLst>
              <a:ext uri="{FF2B5EF4-FFF2-40B4-BE49-F238E27FC236}">
                <a16:creationId xmlns:a16="http://schemas.microsoft.com/office/drawing/2014/main" id="{0FB4042B-32FD-C1E9-F82C-087C59DB8B2B}"/>
              </a:ext>
            </a:extLst>
          </p:cNvPr>
          <p:cNvGrpSpPr/>
          <p:nvPr/>
        </p:nvGrpSpPr>
        <p:grpSpPr>
          <a:xfrm>
            <a:off x="762000" y="2838602"/>
            <a:ext cx="10603908" cy="1327706"/>
            <a:chOff x="764796" y="2368886"/>
            <a:chExt cx="10603908" cy="1327706"/>
          </a:xfrm>
        </p:grpSpPr>
        <p:grpSp>
          <p:nvGrpSpPr>
            <p:cNvPr id="10" name="مجموعة 9">
              <a:extLst>
                <a:ext uri="{FF2B5EF4-FFF2-40B4-BE49-F238E27FC236}">
                  <a16:creationId xmlns:a16="http://schemas.microsoft.com/office/drawing/2014/main" id="{DAF19663-1526-67DA-4BF3-95E7E15AD7B2}"/>
                </a:ext>
              </a:extLst>
            </p:cNvPr>
            <p:cNvGrpSpPr/>
            <p:nvPr/>
          </p:nvGrpSpPr>
          <p:grpSpPr>
            <a:xfrm>
              <a:off x="3440007" y="2368886"/>
              <a:ext cx="7928697" cy="1327706"/>
              <a:chOff x="2793451" y="3795710"/>
              <a:chExt cx="7928697" cy="1327706"/>
            </a:xfrm>
          </p:grpSpPr>
          <p:sp>
            <p:nvSpPr>
              <p:cNvPr id="11" name="Rectangle 6">
                <a:extLst>
                  <a:ext uri="{FF2B5EF4-FFF2-40B4-BE49-F238E27FC236}">
                    <a16:creationId xmlns:a16="http://schemas.microsoft.com/office/drawing/2014/main" id="{05CEFAC5-084F-786E-15C5-2675F62C69B5}"/>
                  </a:ext>
                </a:extLst>
              </p:cNvPr>
              <p:cNvSpPr>
                <a:spLocks noChangeArrowheads="1"/>
              </p:cNvSpPr>
              <p:nvPr/>
            </p:nvSpPr>
            <p:spPr bwMode="auto">
              <a:xfrm flipH="1">
                <a:off x="8145193"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2" name="Rectangle 105">
                <a:extLst>
                  <a:ext uri="{FF2B5EF4-FFF2-40B4-BE49-F238E27FC236}">
                    <a16:creationId xmlns:a16="http://schemas.microsoft.com/office/drawing/2014/main" id="{9A506635-E2E4-FB11-F06F-15336D7D31F8}"/>
                  </a:ext>
                </a:extLst>
              </p:cNvPr>
              <p:cNvSpPr/>
              <p:nvPr/>
            </p:nvSpPr>
            <p:spPr>
              <a:xfrm flipH="1">
                <a:off x="8184384" y="3795710"/>
                <a:ext cx="2481892"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السرعة والوضوح: </a:t>
                </a:r>
              </a:p>
              <a:p>
                <a:pPr algn="justLow" rtl="1">
                  <a:defRPr lang="en-US"/>
                </a:pPr>
                <a:r>
                  <a:rPr lang="ar-SA" sz="1400" dirty="0">
                    <a:solidFill>
                      <a:schemeClr val="tx1"/>
                    </a:solidFill>
                    <a:latin typeface="Alexandria" pitchFamily="2" charset="-78"/>
                    <a:cs typeface="Alexandria" pitchFamily="2" charset="-78"/>
                  </a:rPr>
                  <a:t>تتميز الإدارة الإلكترونية بأنها الأسلوب الأكثر كفاءة وفعالية لتسيير العمل الافتراضي.</a:t>
                </a:r>
              </a:p>
            </p:txBody>
          </p:sp>
          <p:sp>
            <p:nvSpPr>
              <p:cNvPr id="13" name="Rectangle 6">
                <a:extLst>
                  <a:ext uri="{FF2B5EF4-FFF2-40B4-BE49-F238E27FC236}">
                    <a16:creationId xmlns:a16="http://schemas.microsoft.com/office/drawing/2014/main" id="{1E090578-F13C-26BB-C492-BD0524918284}"/>
                  </a:ext>
                </a:extLst>
              </p:cNvPr>
              <p:cNvSpPr>
                <a:spLocks noChangeArrowheads="1"/>
              </p:cNvSpPr>
              <p:nvPr/>
            </p:nvSpPr>
            <p:spPr bwMode="auto">
              <a:xfrm flipH="1">
                <a:off x="5469324"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4" name="Rectangle 105">
                <a:extLst>
                  <a:ext uri="{FF2B5EF4-FFF2-40B4-BE49-F238E27FC236}">
                    <a16:creationId xmlns:a16="http://schemas.microsoft.com/office/drawing/2014/main" id="{973700A1-945E-51DB-8622-E03C238C8828}"/>
                  </a:ext>
                </a:extLst>
              </p:cNvPr>
              <p:cNvSpPr/>
              <p:nvPr/>
            </p:nvSpPr>
            <p:spPr>
              <a:xfrm flipH="1">
                <a:off x="5547704" y="3823848"/>
                <a:ext cx="2481892"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المرونة: </a:t>
                </a:r>
              </a:p>
              <a:p>
                <a:pPr algn="justLow" rtl="1">
                  <a:defRPr lang="en-US"/>
                </a:pPr>
                <a:r>
                  <a:rPr lang="ar-SA" sz="1400" dirty="0">
                    <a:solidFill>
                      <a:schemeClr val="tx1"/>
                    </a:solidFill>
                    <a:latin typeface="Alexandria" pitchFamily="2" charset="-78"/>
                    <a:cs typeface="Alexandria" pitchFamily="2" charset="-78"/>
                  </a:rPr>
                  <a:t>مرونة عالية جدا لأن العمل يعتمد على أنظمة تكنولوجيا المعلومات والاتصال. </a:t>
                </a:r>
              </a:p>
            </p:txBody>
          </p:sp>
          <p:sp>
            <p:nvSpPr>
              <p:cNvPr id="15" name="Rectangle 6">
                <a:extLst>
                  <a:ext uri="{FF2B5EF4-FFF2-40B4-BE49-F238E27FC236}">
                    <a16:creationId xmlns:a16="http://schemas.microsoft.com/office/drawing/2014/main" id="{BFE74B15-05CF-D36B-763C-8D17495FF0B8}"/>
                  </a:ext>
                </a:extLst>
              </p:cNvPr>
              <p:cNvSpPr>
                <a:spLocks noChangeArrowheads="1"/>
              </p:cNvSpPr>
              <p:nvPr/>
            </p:nvSpPr>
            <p:spPr bwMode="auto">
              <a:xfrm flipH="1">
                <a:off x="2793451"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6" name="Rectangle 105">
                <a:extLst>
                  <a:ext uri="{FF2B5EF4-FFF2-40B4-BE49-F238E27FC236}">
                    <a16:creationId xmlns:a16="http://schemas.microsoft.com/office/drawing/2014/main" id="{163BC17C-D201-56D9-BDC0-81FF0138D42A}"/>
                  </a:ext>
                </a:extLst>
              </p:cNvPr>
              <p:cNvSpPr/>
              <p:nvPr/>
            </p:nvSpPr>
            <p:spPr>
              <a:xfrm flipH="1">
                <a:off x="2832642" y="3795712"/>
                <a:ext cx="2481892"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مكان عمل افتراضي:</a:t>
                </a:r>
              </a:p>
              <a:p>
                <a:pPr algn="justLow" rtl="1">
                  <a:defRPr lang="en-US"/>
                </a:pPr>
                <a:r>
                  <a:rPr lang="ar-SA" sz="1400" dirty="0">
                    <a:solidFill>
                      <a:schemeClr val="tx1"/>
                    </a:solidFill>
                    <a:latin typeface="Alexandria" pitchFamily="2" charset="-78"/>
                    <a:cs typeface="Alexandria" pitchFamily="2" charset="-78"/>
                  </a:rPr>
                  <a:t>يستطيع العاملون من الدخول والخروج إلى المنظمة بدون حدود زمانية أو مكانية.</a:t>
                </a:r>
              </a:p>
            </p:txBody>
          </p:sp>
        </p:grpSp>
        <p:sp>
          <p:nvSpPr>
            <p:cNvPr id="17" name="Rectangle 6">
              <a:extLst>
                <a:ext uri="{FF2B5EF4-FFF2-40B4-BE49-F238E27FC236}">
                  <a16:creationId xmlns:a16="http://schemas.microsoft.com/office/drawing/2014/main" id="{E5D6E7CD-8D0B-72BB-6C81-0445F152CA38}"/>
                </a:ext>
              </a:extLst>
            </p:cNvPr>
            <p:cNvSpPr>
              <a:spLocks noChangeArrowheads="1"/>
            </p:cNvSpPr>
            <p:nvPr/>
          </p:nvSpPr>
          <p:spPr bwMode="auto">
            <a:xfrm flipH="1">
              <a:off x="764796" y="24533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8" name="Rectangle 105">
              <a:extLst>
                <a:ext uri="{FF2B5EF4-FFF2-40B4-BE49-F238E27FC236}">
                  <a16:creationId xmlns:a16="http://schemas.microsoft.com/office/drawing/2014/main" id="{89AEC91C-D6D3-2B73-01A0-85D43C9107FF}"/>
                </a:ext>
              </a:extLst>
            </p:cNvPr>
            <p:cNvSpPr/>
            <p:nvPr/>
          </p:nvSpPr>
          <p:spPr>
            <a:xfrm flipH="1">
              <a:off x="803987" y="2380612"/>
              <a:ext cx="2481892"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أمن معلومات: </a:t>
              </a:r>
            </a:p>
            <a:p>
              <a:pPr algn="justLow" rtl="1">
                <a:defRPr lang="en-US"/>
              </a:pPr>
              <a:r>
                <a:rPr lang="ar-SA" sz="1400" dirty="0">
                  <a:solidFill>
                    <a:schemeClr val="tx1"/>
                  </a:solidFill>
                  <a:latin typeface="Alexandria" pitchFamily="2" charset="-78"/>
                  <a:cs typeface="Alexandria" pitchFamily="2" charset="-78"/>
                </a:rPr>
                <a:t>حماية عالية جدا من خلال قدرة الموظف أن يطلع على ما يعنيه فقط من البيانات.</a:t>
              </a:r>
            </a:p>
          </p:txBody>
        </p:sp>
      </p:grpSp>
      <p:grpSp>
        <p:nvGrpSpPr>
          <p:cNvPr id="19" name="مجموعة 18">
            <a:extLst>
              <a:ext uri="{FF2B5EF4-FFF2-40B4-BE49-F238E27FC236}">
                <a16:creationId xmlns:a16="http://schemas.microsoft.com/office/drawing/2014/main" id="{CC9BE62F-566C-BD17-9CF9-DC9A51010606}"/>
              </a:ext>
            </a:extLst>
          </p:cNvPr>
          <p:cNvGrpSpPr/>
          <p:nvPr/>
        </p:nvGrpSpPr>
        <p:grpSpPr>
          <a:xfrm>
            <a:off x="2027209" y="4386620"/>
            <a:ext cx="7973914" cy="1299571"/>
            <a:chOff x="2748234" y="3781642"/>
            <a:chExt cx="7973914" cy="1299571"/>
          </a:xfrm>
        </p:grpSpPr>
        <p:sp>
          <p:nvSpPr>
            <p:cNvPr id="20" name="Rectangle 6">
              <a:extLst>
                <a:ext uri="{FF2B5EF4-FFF2-40B4-BE49-F238E27FC236}">
                  <a16:creationId xmlns:a16="http://schemas.microsoft.com/office/drawing/2014/main" id="{A8B710EC-B198-DB39-CDCA-883A9D486E22}"/>
                </a:ext>
              </a:extLst>
            </p:cNvPr>
            <p:cNvSpPr>
              <a:spLocks noChangeArrowheads="1"/>
            </p:cNvSpPr>
            <p:nvPr/>
          </p:nvSpPr>
          <p:spPr bwMode="auto">
            <a:xfrm flipH="1">
              <a:off x="8145193"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21" name="Rectangle 105">
              <a:extLst>
                <a:ext uri="{FF2B5EF4-FFF2-40B4-BE49-F238E27FC236}">
                  <a16:creationId xmlns:a16="http://schemas.microsoft.com/office/drawing/2014/main" id="{F8DCB8D3-9119-1151-02D6-C9BB7C7DEBD7}"/>
                </a:ext>
              </a:extLst>
            </p:cNvPr>
            <p:cNvSpPr/>
            <p:nvPr/>
          </p:nvSpPr>
          <p:spPr>
            <a:xfrm flipH="1">
              <a:off x="8128111" y="3781642"/>
              <a:ext cx="2576955"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tx1"/>
                  </a:solidFill>
                  <a:latin typeface="Alexandria" pitchFamily="2" charset="-78"/>
                  <a:cs typeface="Alexandria" pitchFamily="2" charset="-78"/>
                </a:rPr>
                <a:t>إدارة المعلومات</a:t>
              </a:r>
            </a:p>
            <a:p>
              <a:pPr algn="ctr" rtl="1">
                <a:spcAft>
                  <a:spcPts val="600"/>
                </a:spcAft>
                <a:defRPr lang="en-US"/>
              </a:pPr>
              <a:r>
                <a:rPr lang="ar-SA" sz="1400" b="1" dirty="0">
                  <a:solidFill>
                    <a:schemeClr val="tx1"/>
                  </a:solidFill>
                  <a:latin typeface="Alexandria" pitchFamily="2" charset="-78"/>
                  <a:cs typeface="Alexandria" pitchFamily="2" charset="-78"/>
                </a:rPr>
                <a:t> بدلا من حفظها: </a:t>
              </a:r>
            </a:p>
            <a:p>
              <a:pPr algn="justLow" rtl="1">
                <a:defRPr lang="en-US"/>
              </a:pPr>
              <a:r>
                <a:rPr lang="ar-SA" sz="1400" dirty="0">
                  <a:solidFill>
                    <a:schemeClr val="tx1"/>
                  </a:solidFill>
                  <a:latin typeface="Alexandria" pitchFamily="2" charset="-78"/>
                  <a:cs typeface="Alexandria" pitchFamily="2" charset="-78"/>
                </a:rPr>
                <a:t>ليس الهدف هو تكديس الملفات فتحفظ المعلومات على شبكة المعلومات.</a:t>
              </a:r>
            </a:p>
          </p:txBody>
        </p:sp>
        <p:sp>
          <p:nvSpPr>
            <p:cNvPr id="22" name="Rectangle 6">
              <a:extLst>
                <a:ext uri="{FF2B5EF4-FFF2-40B4-BE49-F238E27FC236}">
                  <a16:creationId xmlns:a16="http://schemas.microsoft.com/office/drawing/2014/main" id="{B7F35D9A-DB16-7C95-E0DF-C95E304A3777}"/>
                </a:ext>
              </a:extLst>
            </p:cNvPr>
            <p:cNvSpPr>
              <a:spLocks noChangeArrowheads="1"/>
            </p:cNvSpPr>
            <p:nvPr/>
          </p:nvSpPr>
          <p:spPr bwMode="auto">
            <a:xfrm flipH="1">
              <a:off x="5469324"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23" name="Rectangle 105">
              <a:extLst>
                <a:ext uri="{FF2B5EF4-FFF2-40B4-BE49-F238E27FC236}">
                  <a16:creationId xmlns:a16="http://schemas.microsoft.com/office/drawing/2014/main" id="{1D7B41E3-525E-13D7-7439-B5B3616CA365}"/>
                </a:ext>
              </a:extLst>
            </p:cNvPr>
            <p:cNvSpPr/>
            <p:nvPr/>
          </p:nvSpPr>
          <p:spPr>
            <a:xfrm flipH="1">
              <a:off x="5547704" y="3781645"/>
              <a:ext cx="2481892"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الرقابة المباشرة: </a:t>
              </a:r>
            </a:p>
            <a:p>
              <a:pPr algn="justLow" rtl="1">
                <a:defRPr lang="en-US"/>
              </a:pPr>
              <a:r>
                <a:rPr lang="ar-SA" sz="1400" dirty="0">
                  <a:solidFill>
                    <a:schemeClr val="tx1"/>
                  </a:solidFill>
                  <a:latin typeface="Alexandria" pitchFamily="2" charset="-78"/>
                  <a:cs typeface="Alexandria" pitchFamily="2" charset="-78"/>
                </a:rPr>
                <a:t>متابعة العمل في كل المواقع عن بعد، بطريقة سلسة وذات جدوى اقتصادية أعلى. </a:t>
              </a:r>
            </a:p>
          </p:txBody>
        </p:sp>
        <p:sp>
          <p:nvSpPr>
            <p:cNvPr id="24" name="Rectangle 6">
              <a:extLst>
                <a:ext uri="{FF2B5EF4-FFF2-40B4-BE49-F238E27FC236}">
                  <a16:creationId xmlns:a16="http://schemas.microsoft.com/office/drawing/2014/main" id="{7A62D66B-DB0B-805B-C8F5-07D2E0ABDB52}"/>
                </a:ext>
              </a:extLst>
            </p:cNvPr>
            <p:cNvSpPr>
              <a:spLocks noChangeArrowheads="1"/>
            </p:cNvSpPr>
            <p:nvPr/>
          </p:nvSpPr>
          <p:spPr bwMode="auto">
            <a:xfrm flipH="1">
              <a:off x="2793451"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25" name="Rectangle 105">
              <a:extLst>
                <a:ext uri="{FF2B5EF4-FFF2-40B4-BE49-F238E27FC236}">
                  <a16:creationId xmlns:a16="http://schemas.microsoft.com/office/drawing/2014/main" id="{ECBB2D2D-05B3-D9BA-6EA7-2FF2EE5476F4}"/>
                </a:ext>
              </a:extLst>
            </p:cNvPr>
            <p:cNvSpPr/>
            <p:nvPr/>
          </p:nvSpPr>
          <p:spPr>
            <a:xfrm flipH="1">
              <a:off x="2748234" y="3781642"/>
              <a:ext cx="2697980"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الشفافية:</a:t>
              </a:r>
            </a:p>
            <a:p>
              <a:pPr algn="justLow" rtl="1">
                <a:defRPr lang="en-US"/>
              </a:pPr>
              <a:r>
                <a:rPr lang="ar-SA" sz="1400" dirty="0">
                  <a:solidFill>
                    <a:schemeClr val="tx1"/>
                  </a:solidFill>
                  <a:latin typeface="Alexandria" pitchFamily="2" charset="-78"/>
                  <a:cs typeface="Alexandria" pitchFamily="2" charset="-78"/>
                </a:rPr>
                <a:t> هذا نتيجة الرقابة والمحاسبة الدورية ونعني بالشفافية هي توافر نفس المعلومات لجميع الأشخاص في نفس الوقت. </a:t>
              </a:r>
            </a:p>
          </p:txBody>
        </p:sp>
      </p:grpSp>
      <p:sp>
        <p:nvSpPr>
          <p:cNvPr id="9" name="Round Diagonal Corner Rectangle 17">
            <a:extLst>
              <a:ext uri="{FF2B5EF4-FFF2-40B4-BE49-F238E27FC236}">
                <a16:creationId xmlns:a16="http://schemas.microsoft.com/office/drawing/2014/main" id="{4FCCDF24-782D-408C-C208-4360D87F64D8}"/>
              </a:ext>
            </a:extLst>
          </p:cNvPr>
          <p:cNvSpPr/>
          <p:nvPr/>
        </p:nvSpPr>
        <p:spPr>
          <a:xfrm>
            <a:off x="5620357" y="2080374"/>
            <a:ext cx="5375697"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للإدارة الإلكترونية العديد من الخصائص ومن أهمها:</a:t>
            </a:r>
          </a:p>
        </p:txBody>
      </p:sp>
    </p:spTree>
    <p:extLst>
      <p:ext uri="{BB962C8B-B14F-4D97-AF65-F5344CB8AC3E}">
        <p14:creationId xmlns:p14="http://schemas.microsoft.com/office/powerpoint/2010/main" val="34356760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الفرق بين الإدارة التقليدية والإلكترونية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صورة 9">
            <a:extLst>
              <a:ext uri="{FF2B5EF4-FFF2-40B4-BE49-F238E27FC236}">
                <a16:creationId xmlns:a16="http://schemas.microsoft.com/office/drawing/2014/main" id="{282982AF-125B-8437-159C-29A7BFAA20F8}"/>
              </a:ext>
            </a:extLst>
          </p:cNvPr>
          <p:cNvPicPr>
            <a:picLocks noChangeAspect="1"/>
          </p:cNvPicPr>
          <p:nvPr/>
        </p:nvPicPr>
        <p:blipFill rotWithShape="1">
          <a:blip r:embed="rId3"/>
          <a:srcRect l="3815" r="4296"/>
          <a:stretch/>
        </p:blipFill>
        <p:spPr>
          <a:xfrm>
            <a:off x="1589650" y="2138655"/>
            <a:ext cx="9045525" cy="923330"/>
          </a:xfrm>
          <a:prstGeom prst="rect">
            <a:avLst/>
          </a:prstGeom>
        </p:spPr>
      </p:pic>
      <p:sp>
        <p:nvSpPr>
          <p:cNvPr id="11" name="AutoShape 31">
            <a:extLst>
              <a:ext uri="{FF2B5EF4-FFF2-40B4-BE49-F238E27FC236}">
                <a16:creationId xmlns:a16="http://schemas.microsoft.com/office/drawing/2014/main" id="{28FEE94B-2FCF-EA38-65BC-E943D488CCB1}"/>
              </a:ext>
            </a:extLst>
          </p:cNvPr>
          <p:cNvSpPr>
            <a:spLocks noChangeArrowheads="1"/>
          </p:cNvSpPr>
          <p:nvPr/>
        </p:nvSpPr>
        <p:spPr bwMode="auto">
          <a:xfrm>
            <a:off x="1294225" y="3127887"/>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شبكات الاتصال الإلكترونية</a:t>
            </a:r>
          </a:p>
        </p:txBody>
      </p:sp>
      <p:sp>
        <p:nvSpPr>
          <p:cNvPr id="12" name="AutoShape 31">
            <a:extLst>
              <a:ext uri="{FF2B5EF4-FFF2-40B4-BE49-F238E27FC236}">
                <a16:creationId xmlns:a16="http://schemas.microsoft.com/office/drawing/2014/main" id="{150B2134-68BF-D6BD-E741-9D0C67156BEE}"/>
              </a:ext>
            </a:extLst>
          </p:cNvPr>
          <p:cNvSpPr>
            <a:spLocks noChangeArrowheads="1"/>
          </p:cNvSpPr>
          <p:nvPr/>
        </p:nvSpPr>
        <p:spPr bwMode="auto">
          <a:xfrm>
            <a:off x="1305945" y="3674180"/>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لا أوراق</a:t>
            </a:r>
          </a:p>
        </p:txBody>
      </p:sp>
      <p:sp>
        <p:nvSpPr>
          <p:cNvPr id="13" name="AutoShape 31">
            <a:extLst>
              <a:ext uri="{FF2B5EF4-FFF2-40B4-BE49-F238E27FC236}">
                <a16:creationId xmlns:a16="http://schemas.microsoft.com/office/drawing/2014/main" id="{230C4D95-C2AE-2D2A-5A1F-CCEC131F3FAD}"/>
              </a:ext>
            </a:extLst>
          </p:cNvPr>
          <p:cNvSpPr>
            <a:spLocks noChangeArrowheads="1"/>
          </p:cNvSpPr>
          <p:nvPr/>
        </p:nvSpPr>
        <p:spPr bwMode="auto">
          <a:xfrm>
            <a:off x="1291881" y="4220473"/>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ملف الكتروني</a:t>
            </a:r>
          </a:p>
        </p:txBody>
      </p:sp>
      <p:sp>
        <p:nvSpPr>
          <p:cNvPr id="14" name="AutoShape 31">
            <a:extLst>
              <a:ext uri="{FF2B5EF4-FFF2-40B4-BE49-F238E27FC236}">
                <a16:creationId xmlns:a16="http://schemas.microsoft.com/office/drawing/2014/main" id="{20175746-454C-5EBF-CE55-2DB7E6FC0E94}"/>
              </a:ext>
            </a:extLst>
          </p:cNvPr>
          <p:cNvSpPr>
            <a:spLocks noChangeArrowheads="1"/>
          </p:cNvSpPr>
          <p:nvPr/>
        </p:nvSpPr>
        <p:spPr bwMode="auto">
          <a:xfrm>
            <a:off x="1303601" y="4766766"/>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سهولة البحث في قواعد البيانات</a:t>
            </a:r>
          </a:p>
        </p:txBody>
      </p:sp>
      <p:sp>
        <p:nvSpPr>
          <p:cNvPr id="15" name="AutoShape 31">
            <a:extLst>
              <a:ext uri="{FF2B5EF4-FFF2-40B4-BE49-F238E27FC236}">
                <a16:creationId xmlns:a16="http://schemas.microsoft.com/office/drawing/2014/main" id="{74F0D308-1543-A7DE-85C5-4091DE18A4F5}"/>
              </a:ext>
            </a:extLst>
          </p:cNvPr>
          <p:cNvSpPr>
            <a:spLocks noChangeArrowheads="1"/>
          </p:cNvSpPr>
          <p:nvPr/>
        </p:nvSpPr>
        <p:spPr bwMode="auto">
          <a:xfrm>
            <a:off x="1315321" y="5313059"/>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حماية عالية بسبب نظم أمن المعلومات</a:t>
            </a:r>
          </a:p>
        </p:txBody>
      </p:sp>
      <p:sp>
        <p:nvSpPr>
          <p:cNvPr id="16" name="AutoShape 31">
            <a:extLst>
              <a:ext uri="{FF2B5EF4-FFF2-40B4-BE49-F238E27FC236}">
                <a16:creationId xmlns:a16="http://schemas.microsoft.com/office/drawing/2014/main" id="{E48DAE31-D721-D814-1A88-E778B78A17FC}"/>
              </a:ext>
            </a:extLst>
          </p:cNvPr>
          <p:cNvSpPr>
            <a:spLocks noChangeArrowheads="1"/>
          </p:cNvSpPr>
          <p:nvPr/>
        </p:nvSpPr>
        <p:spPr bwMode="auto">
          <a:xfrm>
            <a:off x="4513384" y="3153675"/>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الاتصالات المباشرة، والمراسلات الورقية</a:t>
            </a:r>
          </a:p>
        </p:txBody>
      </p:sp>
      <p:sp>
        <p:nvSpPr>
          <p:cNvPr id="17" name="AutoShape 31">
            <a:extLst>
              <a:ext uri="{FF2B5EF4-FFF2-40B4-BE49-F238E27FC236}">
                <a16:creationId xmlns:a16="http://schemas.microsoft.com/office/drawing/2014/main" id="{E4098731-98A3-63E9-DC57-12C599225EA2}"/>
              </a:ext>
            </a:extLst>
          </p:cNvPr>
          <p:cNvSpPr>
            <a:spLocks noChangeArrowheads="1"/>
          </p:cNvSpPr>
          <p:nvPr/>
        </p:nvSpPr>
        <p:spPr bwMode="auto">
          <a:xfrm>
            <a:off x="4525104" y="3699968"/>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أوراق</a:t>
            </a:r>
          </a:p>
        </p:txBody>
      </p:sp>
      <p:sp>
        <p:nvSpPr>
          <p:cNvPr id="18" name="AutoShape 31">
            <a:extLst>
              <a:ext uri="{FF2B5EF4-FFF2-40B4-BE49-F238E27FC236}">
                <a16:creationId xmlns:a16="http://schemas.microsoft.com/office/drawing/2014/main" id="{ED19BB0B-537E-E519-58A5-6658BF304F53}"/>
              </a:ext>
            </a:extLst>
          </p:cNvPr>
          <p:cNvSpPr>
            <a:spLocks noChangeArrowheads="1"/>
          </p:cNvSpPr>
          <p:nvPr/>
        </p:nvSpPr>
        <p:spPr bwMode="auto">
          <a:xfrm>
            <a:off x="4511040" y="4246261"/>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ملف</a:t>
            </a:r>
          </a:p>
        </p:txBody>
      </p:sp>
      <p:sp>
        <p:nvSpPr>
          <p:cNvPr id="19" name="AutoShape 31">
            <a:extLst>
              <a:ext uri="{FF2B5EF4-FFF2-40B4-BE49-F238E27FC236}">
                <a16:creationId xmlns:a16="http://schemas.microsoft.com/office/drawing/2014/main" id="{8F863BF8-9F41-9488-63A1-9C1FD4EEE0CD}"/>
              </a:ext>
            </a:extLst>
          </p:cNvPr>
          <p:cNvSpPr>
            <a:spLocks noChangeArrowheads="1"/>
          </p:cNvSpPr>
          <p:nvPr/>
        </p:nvSpPr>
        <p:spPr bwMode="auto">
          <a:xfrm>
            <a:off x="4522760" y="4792554"/>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صعوبة البحث في الأرشيف الورقي</a:t>
            </a:r>
          </a:p>
        </p:txBody>
      </p:sp>
      <p:sp>
        <p:nvSpPr>
          <p:cNvPr id="20" name="AutoShape 31">
            <a:extLst>
              <a:ext uri="{FF2B5EF4-FFF2-40B4-BE49-F238E27FC236}">
                <a16:creationId xmlns:a16="http://schemas.microsoft.com/office/drawing/2014/main" id="{E88EDF01-79BB-CC36-FBB7-F3146DEEDCD0}"/>
              </a:ext>
            </a:extLst>
          </p:cNvPr>
          <p:cNvSpPr>
            <a:spLocks noChangeArrowheads="1"/>
          </p:cNvSpPr>
          <p:nvPr/>
        </p:nvSpPr>
        <p:spPr bwMode="auto">
          <a:xfrm>
            <a:off x="4534480" y="5338847"/>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حماية أقل - لا يوجد نظم حماية</a:t>
            </a:r>
          </a:p>
        </p:txBody>
      </p:sp>
      <p:sp>
        <p:nvSpPr>
          <p:cNvPr id="21" name="AutoShape 31">
            <a:extLst>
              <a:ext uri="{FF2B5EF4-FFF2-40B4-BE49-F238E27FC236}">
                <a16:creationId xmlns:a16="http://schemas.microsoft.com/office/drawing/2014/main" id="{D007B3B8-88B5-C889-41D3-B4D559C40A22}"/>
              </a:ext>
            </a:extLst>
          </p:cNvPr>
          <p:cNvSpPr>
            <a:spLocks noChangeArrowheads="1"/>
          </p:cNvSpPr>
          <p:nvPr/>
        </p:nvSpPr>
        <p:spPr bwMode="auto">
          <a:xfrm>
            <a:off x="7748955" y="3139608"/>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الوسيلة المستخدمة</a:t>
            </a:r>
          </a:p>
        </p:txBody>
      </p:sp>
      <p:sp>
        <p:nvSpPr>
          <p:cNvPr id="22" name="AutoShape 31">
            <a:extLst>
              <a:ext uri="{FF2B5EF4-FFF2-40B4-BE49-F238E27FC236}">
                <a16:creationId xmlns:a16="http://schemas.microsoft.com/office/drawing/2014/main" id="{85D6D872-1020-ACCE-6B05-63F503FA34ED}"/>
              </a:ext>
            </a:extLst>
          </p:cNvPr>
          <p:cNvSpPr>
            <a:spLocks noChangeArrowheads="1"/>
          </p:cNvSpPr>
          <p:nvPr/>
        </p:nvSpPr>
        <p:spPr bwMode="auto">
          <a:xfrm>
            <a:off x="7760675" y="3685901"/>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الوثائق</a:t>
            </a:r>
          </a:p>
        </p:txBody>
      </p:sp>
      <p:sp>
        <p:nvSpPr>
          <p:cNvPr id="23" name="AutoShape 31">
            <a:extLst>
              <a:ext uri="{FF2B5EF4-FFF2-40B4-BE49-F238E27FC236}">
                <a16:creationId xmlns:a16="http://schemas.microsoft.com/office/drawing/2014/main" id="{F5D90339-8512-5A32-CD46-4E1365D4FF93}"/>
              </a:ext>
            </a:extLst>
          </p:cNvPr>
          <p:cNvSpPr>
            <a:spLocks noChangeArrowheads="1"/>
          </p:cNvSpPr>
          <p:nvPr/>
        </p:nvSpPr>
        <p:spPr bwMode="auto">
          <a:xfrm>
            <a:off x="7746611" y="4232194"/>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الحفظ</a:t>
            </a:r>
          </a:p>
        </p:txBody>
      </p:sp>
      <p:sp>
        <p:nvSpPr>
          <p:cNvPr id="24" name="AutoShape 31">
            <a:extLst>
              <a:ext uri="{FF2B5EF4-FFF2-40B4-BE49-F238E27FC236}">
                <a16:creationId xmlns:a16="http://schemas.microsoft.com/office/drawing/2014/main" id="{0F3FBD95-A981-001B-CE00-812ECECE6896}"/>
              </a:ext>
            </a:extLst>
          </p:cNvPr>
          <p:cNvSpPr>
            <a:spLocks noChangeArrowheads="1"/>
          </p:cNvSpPr>
          <p:nvPr/>
        </p:nvSpPr>
        <p:spPr bwMode="auto">
          <a:xfrm>
            <a:off x="7758331" y="4778487"/>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الوصول للبيانات</a:t>
            </a:r>
          </a:p>
        </p:txBody>
      </p:sp>
      <p:sp>
        <p:nvSpPr>
          <p:cNvPr id="25" name="AutoShape 31">
            <a:extLst>
              <a:ext uri="{FF2B5EF4-FFF2-40B4-BE49-F238E27FC236}">
                <a16:creationId xmlns:a16="http://schemas.microsoft.com/office/drawing/2014/main" id="{0475BBB9-24A6-FB65-BD68-5298F3310969}"/>
              </a:ext>
            </a:extLst>
          </p:cNvPr>
          <p:cNvSpPr>
            <a:spLocks noChangeArrowheads="1"/>
          </p:cNvSpPr>
          <p:nvPr/>
        </p:nvSpPr>
        <p:spPr bwMode="auto">
          <a:xfrm>
            <a:off x="7770051" y="5324780"/>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الحماية</a:t>
            </a:r>
          </a:p>
        </p:txBody>
      </p:sp>
      <p:sp>
        <p:nvSpPr>
          <p:cNvPr id="28" name="Rectangle 105">
            <a:extLst>
              <a:ext uri="{FF2B5EF4-FFF2-40B4-BE49-F238E27FC236}">
                <a16:creationId xmlns:a16="http://schemas.microsoft.com/office/drawing/2014/main" id="{7D089A77-E379-124E-5227-8447D3450B11}"/>
              </a:ext>
            </a:extLst>
          </p:cNvPr>
          <p:cNvSpPr/>
          <p:nvPr/>
        </p:nvSpPr>
        <p:spPr>
          <a:xfrm flipH="1">
            <a:off x="8023679" y="2320736"/>
            <a:ext cx="2481892" cy="360850"/>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bg1"/>
                </a:solidFill>
                <a:latin typeface="Alexandria" pitchFamily="2" charset="-78"/>
                <a:cs typeface="Alexandria" pitchFamily="2" charset="-78"/>
              </a:rPr>
              <a:t>المعيار</a:t>
            </a:r>
          </a:p>
        </p:txBody>
      </p:sp>
      <p:sp>
        <p:nvSpPr>
          <p:cNvPr id="29" name="Rectangle 105">
            <a:extLst>
              <a:ext uri="{FF2B5EF4-FFF2-40B4-BE49-F238E27FC236}">
                <a16:creationId xmlns:a16="http://schemas.microsoft.com/office/drawing/2014/main" id="{8EFAC878-EEE0-BE1E-828D-FBE13881384E}"/>
              </a:ext>
            </a:extLst>
          </p:cNvPr>
          <p:cNvSpPr/>
          <p:nvPr/>
        </p:nvSpPr>
        <p:spPr>
          <a:xfrm flipH="1">
            <a:off x="4842037" y="2332458"/>
            <a:ext cx="2481892" cy="360850"/>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bg1"/>
                </a:solidFill>
                <a:latin typeface="Alexandria" pitchFamily="2" charset="-78"/>
                <a:cs typeface="Alexandria" pitchFamily="2" charset="-78"/>
              </a:rPr>
              <a:t>الإدارة التقليدية</a:t>
            </a:r>
          </a:p>
        </p:txBody>
      </p:sp>
      <p:sp>
        <p:nvSpPr>
          <p:cNvPr id="30" name="Rectangle 105">
            <a:extLst>
              <a:ext uri="{FF2B5EF4-FFF2-40B4-BE49-F238E27FC236}">
                <a16:creationId xmlns:a16="http://schemas.microsoft.com/office/drawing/2014/main" id="{E6C59270-5878-BEC5-971C-8FAF57919D81}"/>
              </a:ext>
            </a:extLst>
          </p:cNvPr>
          <p:cNvSpPr/>
          <p:nvPr/>
        </p:nvSpPr>
        <p:spPr>
          <a:xfrm flipH="1">
            <a:off x="1758866" y="2316043"/>
            <a:ext cx="2481892" cy="360850"/>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bg1"/>
                </a:solidFill>
                <a:latin typeface="Alexandria" pitchFamily="2" charset="-78"/>
                <a:cs typeface="Alexandria" pitchFamily="2" charset="-78"/>
              </a:rPr>
              <a:t>الإدارة الإلكترونية</a:t>
            </a:r>
          </a:p>
        </p:txBody>
      </p:sp>
    </p:spTree>
    <p:extLst>
      <p:ext uri="{BB962C8B-B14F-4D97-AF65-F5344CB8AC3E}">
        <p14:creationId xmlns:p14="http://schemas.microsoft.com/office/powerpoint/2010/main" val="18564903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الفرق بين الإدارة التقليدية والإلكترونية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صورة 9">
            <a:extLst>
              <a:ext uri="{FF2B5EF4-FFF2-40B4-BE49-F238E27FC236}">
                <a16:creationId xmlns:a16="http://schemas.microsoft.com/office/drawing/2014/main" id="{282982AF-125B-8437-159C-29A7BFAA20F8}"/>
              </a:ext>
            </a:extLst>
          </p:cNvPr>
          <p:cNvPicPr>
            <a:picLocks noChangeAspect="1"/>
          </p:cNvPicPr>
          <p:nvPr/>
        </p:nvPicPr>
        <p:blipFill rotWithShape="1">
          <a:blip r:embed="rId3"/>
          <a:srcRect l="3815" r="4296"/>
          <a:stretch/>
        </p:blipFill>
        <p:spPr>
          <a:xfrm>
            <a:off x="1589650" y="2138655"/>
            <a:ext cx="9045525" cy="923330"/>
          </a:xfrm>
          <a:prstGeom prst="rect">
            <a:avLst/>
          </a:prstGeom>
        </p:spPr>
      </p:pic>
      <p:sp>
        <p:nvSpPr>
          <p:cNvPr id="11" name="AutoShape 31">
            <a:extLst>
              <a:ext uri="{FF2B5EF4-FFF2-40B4-BE49-F238E27FC236}">
                <a16:creationId xmlns:a16="http://schemas.microsoft.com/office/drawing/2014/main" id="{28FEE94B-2FCF-EA38-65BC-E943D488CCB1}"/>
              </a:ext>
            </a:extLst>
          </p:cNvPr>
          <p:cNvSpPr>
            <a:spLocks noChangeArrowheads="1"/>
          </p:cNvSpPr>
          <p:nvPr/>
        </p:nvSpPr>
        <p:spPr bwMode="auto">
          <a:xfrm>
            <a:off x="1294225" y="3127887"/>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سريعة</a:t>
            </a:r>
          </a:p>
        </p:txBody>
      </p:sp>
      <p:sp>
        <p:nvSpPr>
          <p:cNvPr id="12" name="AutoShape 31">
            <a:extLst>
              <a:ext uri="{FF2B5EF4-FFF2-40B4-BE49-F238E27FC236}">
                <a16:creationId xmlns:a16="http://schemas.microsoft.com/office/drawing/2014/main" id="{150B2134-68BF-D6BD-E741-9D0C67156BEE}"/>
              </a:ext>
            </a:extLst>
          </p:cNvPr>
          <p:cNvSpPr>
            <a:spLocks noChangeArrowheads="1"/>
          </p:cNvSpPr>
          <p:nvPr/>
        </p:nvSpPr>
        <p:spPr bwMode="auto">
          <a:xfrm>
            <a:off x="1305945" y="3674180"/>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اقتصادية على المدى البعيد</a:t>
            </a:r>
          </a:p>
        </p:txBody>
      </p:sp>
      <p:sp>
        <p:nvSpPr>
          <p:cNvPr id="13" name="AutoShape 31">
            <a:extLst>
              <a:ext uri="{FF2B5EF4-FFF2-40B4-BE49-F238E27FC236}">
                <a16:creationId xmlns:a16="http://schemas.microsoft.com/office/drawing/2014/main" id="{230C4D95-C2AE-2D2A-5A1F-CCEC131F3FAD}"/>
              </a:ext>
            </a:extLst>
          </p:cNvPr>
          <p:cNvSpPr>
            <a:spLocks noChangeArrowheads="1"/>
          </p:cNvSpPr>
          <p:nvPr/>
        </p:nvSpPr>
        <p:spPr bwMode="auto">
          <a:xfrm>
            <a:off x="1291881" y="4220473"/>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شبكي مرن</a:t>
            </a:r>
          </a:p>
        </p:txBody>
      </p:sp>
      <p:sp>
        <p:nvSpPr>
          <p:cNvPr id="14" name="AutoShape 31">
            <a:extLst>
              <a:ext uri="{FF2B5EF4-FFF2-40B4-BE49-F238E27FC236}">
                <a16:creationId xmlns:a16="http://schemas.microsoft.com/office/drawing/2014/main" id="{20175746-454C-5EBF-CE55-2DB7E6FC0E94}"/>
              </a:ext>
            </a:extLst>
          </p:cNvPr>
          <p:cNvSpPr>
            <a:spLocks noChangeArrowheads="1"/>
          </p:cNvSpPr>
          <p:nvPr/>
        </p:nvSpPr>
        <p:spPr bwMode="auto">
          <a:xfrm>
            <a:off x="1303601" y="4766766"/>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dobe Gothic Std B" panose="020B0800000000000000" pitchFamily="34" charset="-128"/>
                <a:ea typeface="Adobe Gothic Std B" panose="020B0800000000000000" pitchFamily="34" charset="-128"/>
                <a:cs typeface="Alexandria" pitchFamily="2" charset="-78"/>
              </a:rPr>
              <a:t>7/24</a:t>
            </a:r>
          </a:p>
        </p:txBody>
      </p:sp>
      <p:sp>
        <p:nvSpPr>
          <p:cNvPr id="15" name="AutoShape 31">
            <a:extLst>
              <a:ext uri="{FF2B5EF4-FFF2-40B4-BE49-F238E27FC236}">
                <a16:creationId xmlns:a16="http://schemas.microsoft.com/office/drawing/2014/main" id="{74F0D308-1543-A7DE-85C5-4091DE18A4F5}"/>
              </a:ext>
            </a:extLst>
          </p:cNvPr>
          <p:cNvSpPr>
            <a:spLocks noChangeArrowheads="1"/>
          </p:cNvSpPr>
          <p:nvPr/>
        </p:nvSpPr>
        <p:spPr bwMode="auto">
          <a:xfrm>
            <a:off x="1315321" y="5313059"/>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عالية</a:t>
            </a:r>
          </a:p>
        </p:txBody>
      </p:sp>
      <p:sp>
        <p:nvSpPr>
          <p:cNvPr id="16" name="AutoShape 31">
            <a:extLst>
              <a:ext uri="{FF2B5EF4-FFF2-40B4-BE49-F238E27FC236}">
                <a16:creationId xmlns:a16="http://schemas.microsoft.com/office/drawing/2014/main" id="{E48DAE31-D721-D814-1A88-E778B78A17FC}"/>
              </a:ext>
            </a:extLst>
          </p:cNvPr>
          <p:cNvSpPr>
            <a:spLocks noChangeArrowheads="1"/>
          </p:cNvSpPr>
          <p:nvPr/>
        </p:nvSpPr>
        <p:spPr bwMode="auto">
          <a:xfrm>
            <a:off x="4513384" y="3153675"/>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بطيئة وروتينية</a:t>
            </a:r>
          </a:p>
        </p:txBody>
      </p:sp>
      <p:sp>
        <p:nvSpPr>
          <p:cNvPr id="17" name="AutoShape 31">
            <a:extLst>
              <a:ext uri="{FF2B5EF4-FFF2-40B4-BE49-F238E27FC236}">
                <a16:creationId xmlns:a16="http://schemas.microsoft.com/office/drawing/2014/main" id="{E4098731-98A3-63E9-DC57-12C599225EA2}"/>
              </a:ext>
            </a:extLst>
          </p:cNvPr>
          <p:cNvSpPr>
            <a:spLocks noChangeArrowheads="1"/>
          </p:cNvSpPr>
          <p:nvPr/>
        </p:nvSpPr>
        <p:spPr bwMode="auto">
          <a:xfrm>
            <a:off x="4525104" y="3699968"/>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مكلفة على المدى البعيد</a:t>
            </a:r>
          </a:p>
        </p:txBody>
      </p:sp>
      <p:sp>
        <p:nvSpPr>
          <p:cNvPr id="18" name="AutoShape 31">
            <a:extLst>
              <a:ext uri="{FF2B5EF4-FFF2-40B4-BE49-F238E27FC236}">
                <a16:creationId xmlns:a16="http://schemas.microsoft.com/office/drawing/2014/main" id="{ED19BB0B-537E-E519-58A5-6658BF304F53}"/>
              </a:ext>
            </a:extLst>
          </p:cNvPr>
          <p:cNvSpPr>
            <a:spLocks noChangeArrowheads="1"/>
          </p:cNvSpPr>
          <p:nvPr/>
        </p:nvSpPr>
        <p:spPr bwMode="auto">
          <a:xfrm>
            <a:off x="4511040" y="4246261"/>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هرمي جامد</a:t>
            </a:r>
          </a:p>
        </p:txBody>
      </p:sp>
      <p:sp>
        <p:nvSpPr>
          <p:cNvPr id="19" name="AutoShape 31">
            <a:extLst>
              <a:ext uri="{FF2B5EF4-FFF2-40B4-BE49-F238E27FC236}">
                <a16:creationId xmlns:a16="http://schemas.microsoft.com/office/drawing/2014/main" id="{8F863BF8-9F41-9488-63A1-9C1FD4EEE0CD}"/>
              </a:ext>
            </a:extLst>
          </p:cNvPr>
          <p:cNvSpPr>
            <a:spLocks noChangeArrowheads="1"/>
          </p:cNvSpPr>
          <p:nvPr/>
        </p:nvSpPr>
        <p:spPr bwMode="auto">
          <a:xfrm>
            <a:off x="4522760" y="4792554"/>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ساعات الدوام</a:t>
            </a:r>
          </a:p>
        </p:txBody>
      </p:sp>
      <p:sp>
        <p:nvSpPr>
          <p:cNvPr id="20" name="AutoShape 31">
            <a:extLst>
              <a:ext uri="{FF2B5EF4-FFF2-40B4-BE49-F238E27FC236}">
                <a16:creationId xmlns:a16="http://schemas.microsoft.com/office/drawing/2014/main" id="{E88EDF01-79BB-CC36-FBB7-F3146DEEDCD0}"/>
              </a:ext>
            </a:extLst>
          </p:cNvPr>
          <p:cNvSpPr>
            <a:spLocks noChangeArrowheads="1"/>
          </p:cNvSpPr>
          <p:nvPr/>
        </p:nvSpPr>
        <p:spPr bwMode="auto">
          <a:xfrm>
            <a:off x="4534480" y="5338847"/>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أقل</a:t>
            </a:r>
          </a:p>
        </p:txBody>
      </p:sp>
      <p:sp>
        <p:nvSpPr>
          <p:cNvPr id="21" name="AutoShape 31">
            <a:extLst>
              <a:ext uri="{FF2B5EF4-FFF2-40B4-BE49-F238E27FC236}">
                <a16:creationId xmlns:a16="http://schemas.microsoft.com/office/drawing/2014/main" id="{D007B3B8-88B5-C889-41D3-B4D559C40A22}"/>
              </a:ext>
            </a:extLst>
          </p:cNvPr>
          <p:cNvSpPr>
            <a:spLocks noChangeArrowheads="1"/>
          </p:cNvSpPr>
          <p:nvPr/>
        </p:nvSpPr>
        <p:spPr bwMode="auto">
          <a:xfrm>
            <a:off x="7748955" y="3139608"/>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الاستجابة</a:t>
            </a:r>
          </a:p>
        </p:txBody>
      </p:sp>
      <p:sp>
        <p:nvSpPr>
          <p:cNvPr id="22" name="AutoShape 31">
            <a:extLst>
              <a:ext uri="{FF2B5EF4-FFF2-40B4-BE49-F238E27FC236}">
                <a16:creationId xmlns:a16="http://schemas.microsoft.com/office/drawing/2014/main" id="{85D6D872-1020-ACCE-6B05-63F503FA34ED}"/>
              </a:ext>
            </a:extLst>
          </p:cNvPr>
          <p:cNvSpPr>
            <a:spLocks noChangeArrowheads="1"/>
          </p:cNvSpPr>
          <p:nvPr/>
        </p:nvSpPr>
        <p:spPr bwMode="auto">
          <a:xfrm>
            <a:off x="7760675" y="3685901"/>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التكلفة</a:t>
            </a:r>
          </a:p>
        </p:txBody>
      </p:sp>
      <p:sp>
        <p:nvSpPr>
          <p:cNvPr id="23" name="AutoShape 31">
            <a:extLst>
              <a:ext uri="{FF2B5EF4-FFF2-40B4-BE49-F238E27FC236}">
                <a16:creationId xmlns:a16="http://schemas.microsoft.com/office/drawing/2014/main" id="{F5D90339-8512-5A32-CD46-4E1365D4FF93}"/>
              </a:ext>
            </a:extLst>
          </p:cNvPr>
          <p:cNvSpPr>
            <a:spLocks noChangeArrowheads="1"/>
          </p:cNvSpPr>
          <p:nvPr/>
        </p:nvSpPr>
        <p:spPr bwMode="auto">
          <a:xfrm>
            <a:off x="7746611" y="4232194"/>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نوع التنظيم</a:t>
            </a:r>
          </a:p>
        </p:txBody>
      </p:sp>
      <p:sp>
        <p:nvSpPr>
          <p:cNvPr id="24" name="AutoShape 31">
            <a:extLst>
              <a:ext uri="{FF2B5EF4-FFF2-40B4-BE49-F238E27FC236}">
                <a16:creationId xmlns:a16="http://schemas.microsoft.com/office/drawing/2014/main" id="{0F3FBD95-A981-001B-CE00-812ECECE6896}"/>
              </a:ext>
            </a:extLst>
          </p:cNvPr>
          <p:cNvSpPr>
            <a:spLocks noChangeArrowheads="1"/>
          </p:cNvSpPr>
          <p:nvPr/>
        </p:nvSpPr>
        <p:spPr bwMode="auto">
          <a:xfrm>
            <a:off x="7758331" y="4778487"/>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مدة الخدمة</a:t>
            </a:r>
          </a:p>
        </p:txBody>
      </p:sp>
      <p:sp>
        <p:nvSpPr>
          <p:cNvPr id="25" name="AutoShape 31">
            <a:extLst>
              <a:ext uri="{FF2B5EF4-FFF2-40B4-BE49-F238E27FC236}">
                <a16:creationId xmlns:a16="http://schemas.microsoft.com/office/drawing/2014/main" id="{0475BBB9-24A6-FB65-BD68-5298F3310969}"/>
              </a:ext>
            </a:extLst>
          </p:cNvPr>
          <p:cNvSpPr>
            <a:spLocks noChangeArrowheads="1"/>
          </p:cNvSpPr>
          <p:nvPr/>
        </p:nvSpPr>
        <p:spPr bwMode="auto">
          <a:xfrm>
            <a:off x="7770051" y="5324780"/>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الجودة</a:t>
            </a:r>
          </a:p>
        </p:txBody>
      </p:sp>
      <p:sp>
        <p:nvSpPr>
          <p:cNvPr id="28" name="Rectangle 105">
            <a:extLst>
              <a:ext uri="{FF2B5EF4-FFF2-40B4-BE49-F238E27FC236}">
                <a16:creationId xmlns:a16="http://schemas.microsoft.com/office/drawing/2014/main" id="{7D089A77-E379-124E-5227-8447D3450B11}"/>
              </a:ext>
            </a:extLst>
          </p:cNvPr>
          <p:cNvSpPr/>
          <p:nvPr/>
        </p:nvSpPr>
        <p:spPr>
          <a:xfrm flipH="1">
            <a:off x="8023679" y="2320736"/>
            <a:ext cx="2481892" cy="360850"/>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bg1"/>
                </a:solidFill>
                <a:latin typeface="Alexandria" pitchFamily="2" charset="-78"/>
                <a:cs typeface="Alexandria" pitchFamily="2" charset="-78"/>
              </a:rPr>
              <a:t>المعيار</a:t>
            </a:r>
          </a:p>
        </p:txBody>
      </p:sp>
      <p:sp>
        <p:nvSpPr>
          <p:cNvPr id="29" name="Rectangle 105">
            <a:extLst>
              <a:ext uri="{FF2B5EF4-FFF2-40B4-BE49-F238E27FC236}">
                <a16:creationId xmlns:a16="http://schemas.microsoft.com/office/drawing/2014/main" id="{8EFAC878-EEE0-BE1E-828D-FBE13881384E}"/>
              </a:ext>
            </a:extLst>
          </p:cNvPr>
          <p:cNvSpPr/>
          <p:nvPr/>
        </p:nvSpPr>
        <p:spPr>
          <a:xfrm flipH="1">
            <a:off x="4842037" y="2332458"/>
            <a:ext cx="2481892" cy="360850"/>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bg1"/>
                </a:solidFill>
                <a:latin typeface="Alexandria" pitchFamily="2" charset="-78"/>
                <a:cs typeface="Alexandria" pitchFamily="2" charset="-78"/>
              </a:rPr>
              <a:t>الإدارة التقليدية</a:t>
            </a:r>
          </a:p>
        </p:txBody>
      </p:sp>
      <p:sp>
        <p:nvSpPr>
          <p:cNvPr id="30" name="Rectangle 105">
            <a:extLst>
              <a:ext uri="{FF2B5EF4-FFF2-40B4-BE49-F238E27FC236}">
                <a16:creationId xmlns:a16="http://schemas.microsoft.com/office/drawing/2014/main" id="{E6C59270-5878-BEC5-971C-8FAF57919D81}"/>
              </a:ext>
            </a:extLst>
          </p:cNvPr>
          <p:cNvSpPr/>
          <p:nvPr/>
        </p:nvSpPr>
        <p:spPr>
          <a:xfrm flipH="1">
            <a:off x="1758866" y="2316043"/>
            <a:ext cx="2481892" cy="360850"/>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bg1"/>
                </a:solidFill>
                <a:latin typeface="Alexandria" pitchFamily="2" charset="-78"/>
                <a:cs typeface="Alexandria" pitchFamily="2" charset="-78"/>
              </a:rPr>
              <a:t>الإدارة الإلكترونية</a:t>
            </a:r>
          </a:p>
        </p:txBody>
      </p:sp>
    </p:spTree>
    <p:extLst>
      <p:ext uri="{BB962C8B-B14F-4D97-AF65-F5344CB8AC3E}">
        <p14:creationId xmlns:p14="http://schemas.microsoft.com/office/powerpoint/2010/main" val="19637715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مبادئ 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FA45837B-C397-84B6-661F-C679ADBE699F}"/>
              </a:ext>
            </a:extLst>
          </p:cNvPr>
          <p:cNvGrpSpPr/>
          <p:nvPr/>
        </p:nvGrpSpPr>
        <p:grpSpPr>
          <a:xfrm>
            <a:off x="1784076" y="3036283"/>
            <a:ext cx="9180983" cy="2856788"/>
            <a:chOff x="3634138" y="2346586"/>
            <a:chExt cx="7690010" cy="2856788"/>
          </a:xfrm>
        </p:grpSpPr>
        <p:grpSp>
          <p:nvGrpSpPr>
            <p:cNvPr id="11" name="مجموعة 10">
              <a:extLst>
                <a:ext uri="{FF2B5EF4-FFF2-40B4-BE49-F238E27FC236}">
                  <a16:creationId xmlns:a16="http://schemas.microsoft.com/office/drawing/2014/main" id="{05DC65A6-3094-2FD5-78B2-C8B7A9E566E7}"/>
                </a:ext>
              </a:extLst>
            </p:cNvPr>
            <p:cNvGrpSpPr/>
            <p:nvPr/>
          </p:nvGrpSpPr>
          <p:grpSpPr>
            <a:xfrm>
              <a:off x="4095957" y="3401927"/>
              <a:ext cx="7228191" cy="1688586"/>
              <a:chOff x="4095957" y="3401927"/>
              <a:chExt cx="7228191" cy="1688586"/>
            </a:xfrm>
            <a:solidFill>
              <a:srgbClr val="00AEEF"/>
            </a:solidFill>
          </p:grpSpPr>
          <p:sp>
            <p:nvSpPr>
              <p:cNvPr id="17" name="Shape 1">
                <a:extLst>
                  <a:ext uri="{FF2B5EF4-FFF2-40B4-BE49-F238E27FC236}">
                    <a16:creationId xmlns:a16="http://schemas.microsoft.com/office/drawing/2014/main" id="{BC693206-50FC-99A6-A612-1AC9EE317C95}"/>
                  </a:ext>
                </a:extLst>
              </p:cNvPr>
              <p:cNvSpPr/>
              <p:nvPr/>
            </p:nvSpPr>
            <p:spPr>
              <a:xfrm>
                <a:off x="4095957" y="3724697"/>
                <a:ext cx="7049296" cy="69247"/>
              </a:xfrm>
              <a:prstGeom prst="rect">
                <a:avLst/>
              </a:prstGeom>
              <a:grpFill/>
              <a:ln/>
            </p:spPr>
            <p:txBody>
              <a:bodyPr/>
              <a:lstStyle/>
              <a:p>
                <a:pPr algn="ctr"/>
                <a:endParaRPr lang="ar-SA" dirty="0">
                  <a:solidFill>
                    <a:schemeClr val="bg1"/>
                  </a:solidFill>
                  <a:latin typeface="Alexandria" pitchFamily="2" charset="-78"/>
                  <a:cs typeface="Alexandria" pitchFamily="2" charset="-78"/>
                </a:endParaRPr>
              </a:p>
            </p:txBody>
          </p:sp>
          <p:sp>
            <p:nvSpPr>
              <p:cNvPr id="22" name="Shape 15">
                <a:extLst>
                  <a:ext uri="{FF2B5EF4-FFF2-40B4-BE49-F238E27FC236}">
                    <a16:creationId xmlns:a16="http://schemas.microsoft.com/office/drawing/2014/main" id="{E63F1007-8F9A-9140-5B30-DF65A0DFE779}"/>
                  </a:ext>
                </a:extLst>
              </p:cNvPr>
              <p:cNvSpPr/>
              <p:nvPr/>
            </p:nvSpPr>
            <p:spPr>
              <a:xfrm>
                <a:off x="4755459"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3" name="Text 16">
                <a:extLst>
                  <a:ext uri="{FF2B5EF4-FFF2-40B4-BE49-F238E27FC236}">
                    <a16:creationId xmlns:a16="http://schemas.microsoft.com/office/drawing/2014/main" id="{64A53C6C-DB81-BEEE-8A09-790A4D5EA9AD}"/>
                  </a:ext>
                </a:extLst>
              </p:cNvPr>
              <p:cNvSpPr/>
              <p:nvPr/>
            </p:nvSpPr>
            <p:spPr>
              <a:xfrm>
                <a:off x="4886608"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4</a:t>
                </a:r>
                <a:endParaRPr lang="en-US" dirty="0">
                  <a:solidFill>
                    <a:schemeClr val="bg1"/>
                  </a:solidFill>
                  <a:latin typeface="Alexandria" pitchFamily="2" charset="-78"/>
                  <a:cs typeface="Alexandria" pitchFamily="2" charset="-78"/>
                </a:endParaRPr>
              </a:p>
            </p:txBody>
          </p:sp>
          <p:sp>
            <p:nvSpPr>
              <p:cNvPr id="24" name="Shape 19">
                <a:extLst>
                  <a:ext uri="{FF2B5EF4-FFF2-40B4-BE49-F238E27FC236}">
                    <a16:creationId xmlns:a16="http://schemas.microsoft.com/office/drawing/2014/main" id="{C731E3FB-41FB-4D1D-DF6A-6A9235003837}"/>
                  </a:ext>
                </a:extLst>
              </p:cNvPr>
              <p:cNvSpPr/>
              <p:nvPr/>
            </p:nvSpPr>
            <p:spPr>
              <a:xfrm>
                <a:off x="6563704"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5" name="Text 20">
                <a:extLst>
                  <a:ext uri="{FF2B5EF4-FFF2-40B4-BE49-F238E27FC236}">
                    <a16:creationId xmlns:a16="http://schemas.microsoft.com/office/drawing/2014/main" id="{DCCAA7C3-6050-E0A5-E969-073EA75905D9}"/>
                  </a:ext>
                </a:extLst>
              </p:cNvPr>
              <p:cNvSpPr/>
              <p:nvPr/>
            </p:nvSpPr>
            <p:spPr>
              <a:xfrm>
                <a:off x="6694853"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3</a:t>
                </a:r>
                <a:endParaRPr lang="en-US" dirty="0">
                  <a:solidFill>
                    <a:schemeClr val="bg1"/>
                  </a:solidFill>
                  <a:latin typeface="Alexandria" pitchFamily="2" charset="-78"/>
                  <a:cs typeface="Alexandria" pitchFamily="2" charset="-78"/>
                </a:endParaRPr>
              </a:p>
            </p:txBody>
          </p:sp>
          <p:sp>
            <p:nvSpPr>
              <p:cNvPr id="26" name="Shape 23">
                <a:extLst>
                  <a:ext uri="{FF2B5EF4-FFF2-40B4-BE49-F238E27FC236}">
                    <a16:creationId xmlns:a16="http://schemas.microsoft.com/office/drawing/2014/main" id="{9A7FC86C-A96A-0B21-036B-AE6EB2C3350F}"/>
                  </a:ext>
                </a:extLst>
              </p:cNvPr>
              <p:cNvSpPr/>
              <p:nvPr/>
            </p:nvSpPr>
            <p:spPr>
              <a:xfrm>
                <a:off x="8386508" y="3410636"/>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7" name="Text 24">
                <a:extLst>
                  <a:ext uri="{FF2B5EF4-FFF2-40B4-BE49-F238E27FC236}">
                    <a16:creationId xmlns:a16="http://schemas.microsoft.com/office/drawing/2014/main" id="{B1383E8B-A51B-D242-6964-39A19EFF30E4}"/>
                  </a:ext>
                </a:extLst>
              </p:cNvPr>
              <p:cNvSpPr/>
              <p:nvPr/>
            </p:nvSpPr>
            <p:spPr>
              <a:xfrm>
                <a:off x="8517657" y="3451718"/>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2</a:t>
                </a:r>
                <a:endParaRPr lang="en-US" dirty="0">
                  <a:solidFill>
                    <a:schemeClr val="bg1"/>
                  </a:solidFill>
                  <a:latin typeface="Alexandria" pitchFamily="2" charset="-78"/>
                  <a:cs typeface="Alexandria" pitchFamily="2" charset="-78"/>
                </a:endParaRPr>
              </a:p>
            </p:txBody>
          </p:sp>
          <p:sp>
            <p:nvSpPr>
              <p:cNvPr id="28" name="Shape 27">
                <a:extLst>
                  <a:ext uri="{FF2B5EF4-FFF2-40B4-BE49-F238E27FC236}">
                    <a16:creationId xmlns:a16="http://schemas.microsoft.com/office/drawing/2014/main" id="{D0439663-724D-15D3-14E2-CCB326E48B03}"/>
                  </a:ext>
                </a:extLst>
              </p:cNvPr>
              <p:cNvSpPr/>
              <p:nvPr/>
            </p:nvSpPr>
            <p:spPr>
              <a:xfrm>
                <a:off x="10204393"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9" name="Text 28">
                <a:extLst>
                  <a:ext uri="{FF2B5EF4-FFF2-40B4-BE49-F238E27FC236}">
                    <a16:creationId xmlns:a16="http://schemas.microsoft.com/office/drawing/2014/main" id="{D312DD8D-382E-0284-F95D-472EAF8791E4}"/>
                  </a:ext>
                </a:extLst>
              </p:cNvPr>
              <p:cNvSpPr/>
              <p:nvPr/>
            </p:nvSpPr>
            <p:spPr>
              <a:xfrm>
                <a:off x="10335542" y="3443009"/>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1</a:t>
                </a:r>
                <a:endParaRPr lang="en-US" dirty="0">
                  <a:solidFill>
                    <a:schemeClr val="bg1"/>
                  </a:solidFill>
                  <a:latin typeface="Alexandria" pitchFamily="2" charset="-78"/>
                  <a:cs typeface="Alexandria" pitchFamily="2" charset="-78"/>
                </a:endParaRPr>
              </a:p>
            </p:txBody>
          </p:sp>
          <p:sp>
            <p:nvSpPr>
              <p:cNvPr id="30" name="Text 29">
                <a:extLst>
                  <a:ext uri="{FF2B5EF4-FFF2-40B4-BE49-F238E27FC236}">
                    <a16:creationId xmlns:a16="http://schemas.microsoft.com/office/drawing/2014/main" id="{53E8FA29-F112-E944-52B8-8BDC141F36F6}"/>
                  </a:ext>
                </a:extLst>
              </p:cNvPr>
              <p:cNvSpPr/>
              <p:nvPr/>
            </p:nvSpPr>
            <p:spPr>
              <a:xfrm>
                <a:off x="9498285" y="4316973"/>
                <a:ext cx="1825863" cy="773540"/>
              </a:xfrm>
              <a:prstGeom prst="rect">
                <a:avLst/>
              </a:prstGeom>
              <a:solidFill>
                <a:schemeClr val="bg1"/>
              </a:solid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إزالة الفجوة التنظيمية بين الإدارة في الأعلى والعاملين في الأسفل</a:t>
                </a:r>
              </a:p>
            </p:txBody>
          </p:sp>
        </p:grpSp>
        <p:sp>
          <p:nvSpPr>
            <p:cNvPr id="12" name="Text 29">
              <a:extLst>
                <a:ext uri="{FF2B5EF4-FFF2-40B4-BE49-F238E27FC236}">
                  <a16:creationId xmlns:a16="http://schemas.microsoft.com/office/drawing/2014/main" id="{9FE96E14-487C-13F7-A743-C110B3D68464}"/>
                </a:ext>
              </a:extLst>
            </p:cNvPr>
            <p:cNvSpPr/>
            <p:nvPr/>
          </p:nvSpPr>
          <p:spPr>
            <a:xfrm>
              <a:off x="7865636" y="2348301"/>
              <a:ext cx="1455390" cy="669867"/>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إعادة بناء الأدوار والوظائف</a:t>
              </a:r>
            </a:p>
          </p:txBody>
        </p:sp>
        <p:sp>
          <p:nvSpPr>
            <p:cNvPr id="13" name="Text 29">
              <a:extLst>
                <a:ext uri="{FF2B5EF4-FFF2-40B4-BE49-F238E27FC236}">
                  <a16:creationId xmlns:a16="http://schemas.microsoft.com/office/drawing/2014/main" id="{FB0EE076-6122-B26C-5AC5-D82EC9B44124}"/>
                </a:ext>
              </a:extLst>
            </p:cNvPr>
            <p:cNvSpPr/>
            <p:nvPr/>
          </p:nvSpPr>
          <p:spPr>
            <a:xfrm>
              <a:off x="5513363" y="4316973"/>
              <a:ext cx="2514329" cy="886401"/>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إحلال الآلة محل العامل، واستخدام البرمجيات التي تتعلق بالوظائف</a:t>
              </a:r>
            </a:p>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والعلاقات، وإنجاز الأعمال والصفقات رقمية عن بعد</a:t>
              </a:r>
            </a:p>
          </p:txBody>
        </p:sp>
        <p:sp>
          <p:nvSpPr>
            <p:cNvPr id="14" name="Text 29">
              <a:extLst>
                <a:ext uri="{FF2B5EF4-FFF2-40B4-BE49-F238E27FC236}">
                  <a16:creationId xmlns:a16="http://schemas.microsoft.com/office/drawing/2014/main" id="{0F04D1F4-6049-792A-7FB4-DC205F3B997A}"/>
                </a:ext>
              </a:extLst>
            </p:cNvPr>
            <p:cNvSpPr/>
            <p:nvPr/>
          </p:nvSpPr>
          <p:spPr>
            <a:xfrm>
              <a:off x="3634138" y="2346586"/>
              <a:ext cx="2656288" cy="98980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تبادل البيانات إلكترونيا لتغطي جميع العاملين، وعلاقات الشركة مع</a:t>
              </a:r>
            </a:p>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الموردين والعملاء والمجموعة المشتركة من الشركات</a:t>
              </a:r>
            </a:p>
          </p:txBody>
        </p:sp>
      </p:grpSp>
      <p:sp>
        <p:nvSpPr>
          <p:cNvPr id="9" name="Round Diagonal Corner Rectangle 17">
            <a:extLst>
              <a:ext uri="{FF2B5EF4-FFF2-40B4-BE49-F238E27FC236}">
                <a16:creationId xmlns:a16="http://schemas.microsoft.com/office/drawing/2014/main" id="{24D9AA3D-60D1-4393-E032-6AEA38C806A1}"/>
              </a:ext>
            </a:extLst>
          </p:cNvPr>
          <p:cNvSpPr/>
          <p:nvPr/>
        </p:nvSpPr>
        <p:spPr>
          <a:xfrm>
            <a:off x="5840576" y="2080374"/>
            <a:ext cx="515547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من أهم مبادئ الإدارة الإلكترونية:</a:t>
            </a:r>
          </a:p>
        </p:txBody>
      </p:sp>
    </p:spTree>
    <p:extLst>
      <p:ext uri="{BB962C8B-B14F-4D97-AF65-F5344CB8AC3E}">
        <p14:creationId xmlns:p14="http://schemas.microsoft.com/office/powerpoint/2010/main" val="9104788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التحول إلى 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6">
            <a:extLst>
              <a:ext uri="{FF2B5EF4-FFF2-40B4-BE49-F238E27FC236}">
                <a16:creationId xmlns:a16="http://schemas.microsoft.com/office/drawing/2014/main" id="{3EDB1D44-C3E9-DDDC-A80E-6E9618D6602F}"/>
              </a:ext>
            </a:extLst>
          </p:cNvPr>
          <p:cNvSpPr>
            <a:spLocks noChangeArrowheads="1"/>
          </p:cNvSpPr>
          <p:nvPr/>
        </p:nvSpPr>
        <p:spPr bwMode="auto">
          <a:xfrm flipH="1">
            <a:off x="1025060" y="2769527"/>
            <a:ext cx="10085060" cy="2798411"/>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2" name="Rectangle 105">
            <a:extLst>
              <a:ext uri="{FF2B5EF4-FFF2-40B4-BE49-F238E27FC236}">
                <a16:creationId xmlns:a16="http://schemas.microsoft.com/office/drawing/2014/main" id="{378739B8-B56B-3E68-EB7A-01D49B8AFB2C}"/>
              </a:ext>
            </a:extLst>
          </p:cNvPr>
          <p:cNvSpPr/>
          <p:nvPr/>
        </p:nvSpPr>
        <p:spPr>
          <a:xfrm flipH="1">
            <a:off x="1081880" y="2938309"/>
            <a:ext cx="10085060" cy="2550616"/>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marL="342900" indent="-342900" algn="justLow" rtl="1">
              <a:lnSpc>
                <a:spcPct val="150000"/>
              </a:lnSpc>
              <a:spcAft>
                <a:spcPts val="600"/>
              </a:spcAft>
              <a:buFont typeface="+mj-lt"/>
              <a:buAutoNum type="arabicPeriod"/>
              <a:defRPr lang="en-US"/>
            </a:pPr>
            <a:r>
              <a:rPr lang="ar-SA" sz="1600" dirty="0">
                <a:solidFill>
                  <a:schemeClr val="tx1"/>
                </a:solidFill>
                <a:latin typeface="Alexandria" pitchFamily="2" charset="-78"/>
                <a:cs typeface="Alexandria" pitchFamily="2" charset="-78"/>
              </a:rPr>
              <a:t>التقدم المتسارع والكبير في تكنولوجيا المعلومات والاتصالات وماله من أثر كبير على وظيفة الإدارة فتسطيع الإدارة الحصول على كل المعلومات بدقة وسرعة وبأقل التكاليف. </a:t>
            </a:r>
          </a:p>
          <a:p>
            <a:pPr marL="342900" indent="-342900" algn="justLow" rtl="1">
              <a:lnSpc>
                <a:spcPct val="150000"/>
              </a:lnSpc>
              <a:spcAft>
                <a:spcPts val="600"/>
              </a:spcAft>
              <a:buFont typeface="+mj-lt"/>
              <a:buAutoNum type="arabicPeriod"/>
              <a:defRPr lang="en-US"/>
            </a:pPr>
            <a:r>
              <a:rPr lang="ar-SA" sz="1600" dirty="0">
                <a:solidFill>
                  <a:schemeClr val="tx1"/>
                </a:solidFill>
                <a:latin typeface="Alexandria" pitchFamily="2" charset="-78"/>
                <a:cs typeface="Alexandria" pitchFamily="2" charset="-78"/>
              </a:rPr>
              <a:t>العولمة: إتمام العديد من الصفقات التجارية في وقت قصير وفي أماكن مختلفة.</a:t>
            </a:r>
          </a:p>
          <a:p>
            <a:pPr marL="342900" indent="-342900" algn="justLow" rtl="1">
              <a:lnSpc>
                <a:spcPct val="150000"/>
              </a:lnSpc>
              <a:spcAft>
                <a:spcPts val="600"/>
              </a:spcAft>
              <a:buFont typeface="+mj-lt"/>
              <a:buAutoNum type="arabicPeriod"/>
              <a:defRPr lang="en-US"/>
            </a:pPr>
            <a:r>
              <a:rPr lang="ar-SA" sz="1600" dirty="0">
                <a:solidFill>
                  <a:schemeClr val="tx1"/>
                </a:solidFill>
                <a:latin typeface="Alexandria" pitchFamily="2" charset="-78"/>
                <a:cs typeface="Alexandria" pitchFamily="2" charset="-78"/>
              </a:rPr>
              <a:t>تطور الحاسوب وتطبيقاته منذ ظهور الحاسوب حتى أصبحت الآن </a:t>
            </a:r>
            <a:r>
              <a:rPr lang="ar-SA" sz="1600" dirty="0" err="1">
                <a:solidFill>
                  <a:schemeClr val="tx1"/>
                </a:solidFill>
                <a:latin typeface="Alexandria" pitchFamily="2" charset="-78"/>
                <a:cs typeface="Alexandria" pitchFamily="2" charset="-78"/>
              </a:rPr>
              <a:t>توجود</a:t>
            </a:r>
            <a:r>
              <a:rPr lang="ar-SA" sz="1600" dirty="0">
                <a:solidFill>
                  <a:schemeClr val="tx1"/>
                </a:solidFill>
                <a:latin typeface="Alexandria" pitchFamily="2" charset="-78"/>
                <a:cs typeface="Alexandria" pitchFamily="2" charset="-78"/>
              </a:rPr>
              <a:t> أنظمة تتخذ العديد من القرارات المبرمجة وتحل محل الإنسان.</a:t>
            </a:r>
          </a:p>
          <a:p>
            <a:pPr marL="342900" indent="-342900" algn="justLow" rtl="1">
              <a:lnSpc>
                <a:spcPct val="150000"/>
              </a:lnSpc>
              <a:buFont typeface="+mj-lt"/>
              <a:buAutoNum type="arabicPeriod"/>
              <a:defRPr lang="en-US"/>
            </a:pPr>
            <a:r>
              <a:rPr lang="ar-SA" sz="1600" dirty="0">
                <a:solidFill>
                  <a:schemeClr val="tx1"/>
                </a:solidFill>
                <a:latin typeface="Alexandria" pitchFamily="2" charset="-78"/>
                <a:cs typeface="Alexandria" pitchFamily="2" charset="-78"/>
              </a:rPr>
              <a:t>انتشار الثقافة الإلكترونية بين أفراد المجتمع وخصوصا جيل الشباب.</a:t>
            </a:r>
          </a:p>
        </p:txBody>
      </p:sp>
      <p:sp>
        <p:nvSpPr>
          <p:cNvPr id="15" name="Round Diagonal Corner Rectangle 17">
            <a:extLst>
              <a:ext uri="{FF2B5EF4-FFF2-40B4-BE49-F238E27FC236}">
                <a16:creationId xmlns:a16="http://schemas.microsoft.com/office/drawing/2014/main" id="{6A2D226E-B138-4B61-46B0-3DEAC1536AB1}"/>
              </a:ext>
            </a:extLst>
          </p:cNvPr>
          <p:cNvSpPr/>
          <p:nvPr/>
        </p:nvSpPr>
        <p:spPr>
          <a:xfrm>
            <a:off x="5840576" y="2080374"/>
            <a:ext cx="515547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من أسباب عملية التحول للإدارة الإلكترونية:</a:t>
            </a:r>
          </a:p>
        </p:txBody>
      </p:sp>
    </p:spTree>
    <p:extLst>
      <p:ext uri="{BB962C8B-B14F-4D97-AF65-F5344CB8AC3E}">
        <p14:creationId xmlns:p14="http://schemas.microsoft.com/office/powerpoint/2010/main" val="3780165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39404" y="1649021"/>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التحول إلى 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6">
            <a:extLst>
              <a:ext uri="{FF2B5EF4-FFF2-40B4-BE49-F238E27FC236}">
                <a16:creationId xmlns:a16="http://schemas.microsoft.com/office/drawing/2014/main" id="{3EDB1D44-C3E9-DDDC-A80E-6E9618D6602F}"/>
              </a:ext>
            </a:extLst>
          </p:cNvPr>
          <p:cNvSpPr>
            <a:spLocks noChangeArrowheads="1"/>
          </p:cNvSpPr>
          <p:nvPr/>
        </p:nvSpPr>
        <p:spPr bwMode="auto">
          <a:xfrm flipH="1">
            <a:off x="6470523" y="3072328"/>
            <a:ext cx="4630559" cy="1130292"/>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2" name="Rectangle 105">
            <a:extLst>
              <a:ext uri="{FF2B5EF4-FFF2-40B4-BE49-F238E27FC236}">
                <a16:creationId xmlns:a16="http://schemas.microsoft.com/office/drawing/2014/main" id="{378739B8-B56B-3E68-EB7A-01D49B8AFB2C}"/>
              </a:ext>
            </a:extLst>
          </p:cNvPr>
          <p:cNvSpPr/>
          <p:nvPr/>
        </p:nvSpPr>
        <p:spPr>
          <a:xfrm flipH="1">
            <a:off x="6446477" y="2964437"/>
            <a:ext cx="4678651" cy="1130291"/>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600" b="1" u="sng" dirty="0">
                <a:solidFill>
                  <a:srgbClr val="F58221"/>
                </a:solidFill>
                <a:latin typeface="Alexandria" pitchFamily="2" charset="-78"/>
                <a:cs typeface="Alexandria" pitchFamily="2" charset="-78"/>
              </a:rPr>
              <a:t>البعد الأول</a:t>
            </a:r>
          </a:p>
          <a:p>
            <a:pPr rtl="1">
              <a:defRPr lang="en-US"/>
            </a:pPr>
            <a:endParaRPr lang="ar-SA" sz="1600" dirty="0">
              <a:solidFill>
                <a:schemeClr val="tx1"/>
              </a:solidFill>
              <a:latin typeface="Alexandria" pitchFamily="2" charset="-78"/>
              <a:cs typeface="Alexandria" pitchFamily="2" charset="-78"/>
            </a:endParaRPr>
          </a:p>
          <a:p>
            <a:pPr algn="justLow" rtl="1">
              <a:defRPr lang="en-US"/>
            </a:pPr>
            <a:r>
              <a:rPr lang="ar-SA" sz="1600" dirty="0">
                <a:solidFill>
                  <a:schemeClr val="tx1"/>
                </a:solidFill>
                <a:latin typeface="Alexandria" pitchFamily="2" charset="-78"/>
                <a:cs typeface="Alexandria" pitchFamily="2" charset="-78"/>
              </a:rPr>
              <a:t>يتعلق بنقل الأنشطة والعمليات الداخلية إلى أنشطة وعمليات يتم تنفيذها الكترونيا.</a:t>
            </a:r>
          </a:p>
        </p:txBody>
      </p:sp>
      <p:sp>
        <p:nvSpPr>
          <p:cNvPr id="13" name="Rectangle 6">
            <a:extLst>
              <a:ext uri="{FF2B5EF4-FFF2-40B4-BE49-F238E27FC236}">
                <a16:creationId xmlns:a16="http://schemas.microsoft.com/office/drawing/2014/main" id="{019BCE05-679E-BE20-DA4C-070211522F8F}"/>
              </a:ext>
            </a:extLst>
          </p:cNvPr>
          <p:cNvSpPr>
            <a:spLocks noChangeArrowheads="1"/>
          </p:cNvSpPr>
          <p:nvPr/>
        </p:nvSpPr>
        <p:spPr bwMode="auto">
          <a:xfrm flipH="1">
            <a:off x="1357037" y="3072328"/>
            <a:ext cx="4726029" cy="1130292"/>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4" name="Rectangle 105">
            <a:extLst>
              <a:ext uri="{FF2B5EF4-FFF2-40B4-BE49-F238E27FC236}">
                <a16:creationId xmlns:a16="http://schemas.microsoft.com/office/drawing/2014/main" id="{2381A2C3-95E4-D3B6-847A-2ECBB43AFA30}"/>
              </a:ext>
            </a:extLst>
          </p:cNvPr>
          <p:cNvSpPr/>
          <p:nvPr/>
        </p:nvSpPr>
        <p:spPr>
          <a:xfrm flipH="1">
            <a:off x="1331303" y="2964437"/>
            <a:ext cx="4726029" cy="1130291"/>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600" b="1" u="sng" dirty="0">
                <a:solidFill>
                  <a:srgbClr val="F58221"/>
                </a:solidFill>
                <a:latin typeface="Alexandria" pitchFamily="2" charset="-78"/>
                <a:cs typeface="Alexandria" pitchFamily="2" charset="-78"/>
              </a:rPr>
              <a:t>البعد الثاني</a:t>
            </a:r>
          </a:p>
          <a:p>
            <a:pPr rtl="1">
              <a:defRPr lang="en-US"/>
            </a:pPr>
            <a:endParaRPr lang="ar-SA" sz="1600" dirty="0">
              <a:solidFill>
                <a:schemeClr val="tx1"/>
              </a:solidFill>
              <a:latin typeface="Alexandria" pitchFamily="2" charset="-78"/>
              <a:cs typeface="Alexandria" pitchFamily="2" charset="-78"/>
            </a:endParaRPr>
          </a:p>
          <a:p>
            <a:pPr algn="justLow" rtl="1">
              <a:defRPr lang="en-US"/>
            </a:pPr>
            <a:r>
              <a:rPr lang="ar-SA" sz="1600" dirty="0">
                <a:solidFill>
                  <a:schemeClr val="tx1"/>
                </a:solidFill>
                <a:latin typeface="Alexandria" pitchFamily="2" charset="-78"/>
                <a:cs typeface="Alexandria" pitchFamily="2" charset="-78"/>
              </a:rPr>
              <a:t>يتعلق بإدارة تدفق العمل الإلكتروني مع الزبائن والمستفيدين والشركات الموردون والبائعون.</a:t>
            </a:r>
          </a:p>
        </p:txBody>
      </p:sp>
      <p:sp>
        <p:nvSpPr>
          <p:cNvPr id="15" name="Round Diagonal Corner Rectangle 17">
            <a:extLst>
              <a:ext uri="{FF2B5EF4-FFF2-40B4-BE49-F238E27FC236}">
                <a16:creationId xmlns:a16="http://schemas.microsoft.com/office/drawing/2014/main" id="{6A2D226E-B138-4B61-46B0-3DEAC1536AB1}"/>
              </a:ext>
            </a:extLst>
          </p:cNvPr>
          <p:cNvSpPr/>
          <p:nvPr/>
        </p:nvSpPr>
        <p:spPr>
          <a:xfrm>
            <a:off x="5840576" y="2080374"/>
            <a:ext cx="515547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أبعاد عملية التحول للإدارة الإلكترونية:</a:t>
            </a:r>
          </a:p>
        </p:txBody>
      </p:sp>
      <p:sp>
        <p:nvSpPr>
          <p:cNvPr id="17" name="مربع نص 16">
            <a:extLst>
              <a:ext uri="{FF2B5EF4-FFF2-40B4-BE49-F238E27FC236}">
                <a16:creationId xmlns:a16="http://schemas.microsoft.com/office/drawing/2014/main" id="{D1C17D76-1EED-D79C-82BB-696BFA5486EA}"/>
              </a:ext>
            </a:extLst>
          </p:cNvPr>
          <p:cNvSpPr txBox="1"/>
          <p:nvPr/>
        </p:nvSpPr>
        <p:spPr>
          <a:xfrm>
            <a:off x="1084374" y="4546579"/>
            <a:ext cx="10187195" cy="420051"/>
          </a:xfrm>
          <a:prstGeom prst="rect">
            <a:avLst/>
          </a:prstGeom>
          <a:noFill/>
        </p:spPr>
        <p:txBody>
          <a:bodyPr wrap="square" rtlCol="1">
            <a:spAutoFit/>
          </a:bodyPr>
          <a:lstStyle/>
          <a:p>
            <a:pPr algn="justLow">
              <a:lnSpc>
                <a:spcPct val="150000"/>
              </a:lnSpc>
            </a:pP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أي أن عملية التحول الإلكتروني مرتبطة بالبيئة الداخلية والخارجية.</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8925188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4123535" y="515824"/>
            <a:ext cx="4809451"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التحول إلى 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D57C242F-13CD-D9B7-14B9-759B028A75E2}"/>
              </a:ext>
            </a:extLst>
          </p:cNvPr>
          <p:cNvSpPr/>
          <p:nvPr/>
        </p:nvSpPr>
        <p:spPr>
          <a:xfrm>
            <a:off x="3139246" y="2080374"/>
            <a:ext cx="78568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تمر عملية التحول من الإدارة التقليدية إلى الإدارة الإلكترونية بستة مراحل رئيسية هي:</a:t>
            </a:r>
          </a:p>
        </p:txBody>
      </p:sp>
      <p:grpSp>
        <p:nvGrpSpPr>
          <p:cNvPr id="15" name="Group 61">
            <a:extLst>
              <a:ext uri="{FF2B5EF4-FFF2-40B4-BE49-F238E27FC236}">
                <a16:creationId xmlns:a16="http://schemas.microsoft.com/office/drawing/2014/main" id="{FA0B932D-7B4F-5258-856D-F2876A59792F}"/>
              </a:ext>
            </a:extLst>
          </p:cNvPr>
          <p:cNvGrpSpPr/>
          <p:nvPr/>
        </p:nvGrpSpPr>
        <p:grpSpPr>
          <a:xfrm>
            <a:off x="6080372" y="2888830"/>
            <a:ext cx="1404456" cy="2716781"/>
            <a:chOff x="7560152" y="2098688"/>
            <a:chExt cx="1203960" cy="1203960"/>
          </a:xfrm>
          <a:solidFill>
            <a:srgbClr val="F58221"/>
          </a:solidFill>
        </p:grpSpPr>
        <p:sp>
          <p:nvSpPr>
            <p:cNvPr id="16" name="Rectangle: Rounded Corners 73">
              <a:extLst>
                <a:ext uri="{FF2B5EF4-FFF2-40B4-BE49-F238E27FC236}">
                  <a16:creationId xmlns:a16="http://schemas.microsoft.com/office/drawing/2014/main" id="{281E512A-3C00-3B7E-B989-F4B6724F6A06}"/>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17" name="Rectangle: Rounded Corners 74">
              <a:extLst>
                <a:ext uri="{FF2B5EF4-FFF2-40B4-BE49-F238E27FC236}">
                  <a16:creationId xmlns:a16="http://schemas.microsoft.com/office/drawing/2014/main" id="{BDA5C449-201E-5794-6AC7-21294481A757}"/>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18" name="TextBox 78">
              <a:extLst>
                <a:ext uri="{FF2B5EF4-FFF2-40B4-BE49-F238E27FC236}">
                  <a16:creationId xmlns:a16="http://schemas.microsoft.com/office/drawing/2014/main" id="{FAA0673E-D7AB-DCB3-6222-97D2E3F7DB48}"/>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توثيق وتطوير إجراءات العمل</a:t>
              </a:r>
              <a:endParaRPr lang="en-US" sz="1600" dirty="0">
                <a:solidFill>
                  <a:srgbClr val="FFFFFF"/>
                </a:solidFill>
                <a:latin typeface="Alexandria" pitchFamily="2" charset="-78"/>
                <a:ea typeface="GE SS Text Medium" panose="020A0503020102020204" pitchFamily="18" charset="-78"/>
                <a:cs typeface="Alexandria" pitchFamily="2" charset="-78"/>
              </a:endParaRPr>
            </a:p>
          </p:txBody>
        </p:sp>
        <p:sp>
          <p:nvSpPr>
            <p:cNvPr id="19" name="TextBox 82">
              <a:extLst>
                <a:ext uri="{FF2B5EF4-FFF2-40B4-BE49-F238E27FC236}">
                  <a16:creationId xmlns:a16="http://schemas.microsoft.com/office/drawing/2014/main" id="{CD2E20DC-AE7D-EFB8-C6BF-605FD0749033}"/>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3</a:t>
              </a:r>
            </a:p>
          </p:txBody>
        </p:sp>
      </p:grpSp>
      <p:grpSp>
        <p:nvGrpSpPr>
          <p:cNvPr id="20" name="Group 61">
            <a:extLst>
              <a:ext uri="{FF2B5EF4-FFF2-40B4-BE49-F238E27FC236}">
                <a16:creationId xmlns:a16="http://schemas.microsoft.com/office/drawing/2014/main" id="{E651D97F-73EB-911D-2F9B-513D16B3EA2E}"/>
              </a:ext>
            </a:extLst>
          </p:cNvPr>
          <p:cNvGrpSpPr/>
          <p:nvPr/>
        </p:nvGrpSpPr>
        <p:grpSpPr>
          <a:xfrm>
            <a:off x="8067202" y="2899493"/>
            <a:ext cx="1404456" cy="2716781"/>
            <a:chOff x="7560152" y="2098688"/>
            <a:chExt cx="1203960" cy="1203960"/>
          </a:xfrm>
          <a:solidFill>
            <a:srgbClr val="203E5F"/>
          </a:solidFill>
        </p:grpSpPr>
        <p:sp>
          <p:nvSpPr>
            <p:cNvPr id="21" name="Rectangle: Rounded Corners 73">
              <a:extLst>
                <a:ext uri="{FF2B5EF4-FFF2-40B4-BE49-F238E27FC236}">
                  <a16:creationId xmlns:a16="http://schemas.microsoft.com/office/drawing/2014/main" id="{30B21176-9217-2BE9-D679-A1DC7B9E7FFC}"/>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2" name="Rectangle: Rounded Corners 74">
              <a:extLst>
                <a:ext uri="{FF2B5EF4-FFF2-40B4-BE49-F238E27FC236}">
                  <a16:creationId xmlns:a16="http://schemas.microsoft.com/office/drawing/2014/main" id="{BEE7100E-CD90-B539-92E0-C6D4A924FAD8}"/>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3" name="TextBox 78">
              <a:extLst>
                <a:ext uri="{FF2B5EF4-FFF2-40B4-BE49-F238E27FC236}">
                  <a16:creationId xmlns:a16="http://schemas.microsoft.com/office/drawing/2014/main" id="{E12C9C8C-521A-7C97-0684-359765F5E31B}"/>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تدريب وتأهيل الموظفين</a:t>
              </a:r>
            </a:p>
          </p:txBody>
        </p:sp>
        <p:sp>
          <p:nvSpPr>
            <p:cNvPr id="24" name="TextBox 82">
              <a:extLst>
                <a:ext uri="{FF2B5EF4-FFF2-40B4-BE49-F238E27FC236}">
                  <a16:creationId xmlns:a16="http://schemas.microsoft.com/office/drawing/2014/main" id="{B37CFC90-05FA-F604-69B6-69FB1E48C920}"/>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2</a:t>
              </a:r>
            </a:p>
          </p:txBody>
        </p:sp>
      </p:grpSp>
      <p:grpSp>
        <p:nvGrpSpPr>
          <p:cNvPr id="25" name="Group 61">
            <a:extLst>
              <a:ext uri="{FF2B5EF4-FFF2-40B4-BE49-F238E27FC236}">
                <a16:creationId xmlns:a16="http://schemas.microsoft.com/office/drawing/2014/main" id="{08001736-C7F9-820F-C500-278AF32D8922}"/>
              </a:ext>
            </a:extLst>
          </p:cNvPr>
          <p:cNvGrpSpPr/>
          <p:nvPr/>
        </p:nvGrpSpPr>
        <p:grpSpPr>
          <a:xfrm>
            <a:off x="9934687" y="2894629"/>
            <a:ext cx="1404456" cy="2716781"/>
            <a:chOff x="7560152" y="2098688"/>
            <a:chExt cx="1203960" cy="1203960"/>
          </a:xfrm>
          <a:solidFill>
            <a:srgbClr val="F58221"/>
          </a:solidFill>
        </p:grpSpPr>
        <p:sp>
          <p:nvSpPr>
            <p:cNvPr id="26" name="Rectangle: Rounded Corners 73">
              <a:extLst>
                <a:ext uri="{FF2B5EF4-FFF2-40B4-BE49-F238E27FC236}">
                  <a16:creationId xmlns:a16="http://schemas.microsoft.com/office/drawing/2014/main" id="{630FFCFB-A1D9-7E62-54F7-71B6B942A2ED}"/>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7" name="Rectangle: Rounded Corners 74">
              <a:extLst>
                <a:ext uri="{FF2B5EF4-FFF2-40B4-BE49-F238E27FC236}">
                  <a16:creationId xmlns:a16="http://schemas.microsoft.com/office/drawing/2014/main" id="{6A428417-F064-9F19-B584-8D5D9751DD80}"/>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8" name="TextBox 78">
              <a:extLst>
                <a:ext uri="{FF2B5EF4-FFF2-40B4-BE49-F238E27FC236}">
                  <a16:creationId xmlns:a16="http://schemas.microsoft.com/office/drawing/2014/main" id="{508CFCD0-37CE-27FA-4C23-4F716C1873AB}"/>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قناعة ودعم الإدارة العليا</a:t>
              </a:r>
            </a:p>
          </p:txBody>
        </p:sp>
        <p:sp>
          <p:nvSpPr>
            <p:cNvPr id="29" name="TextBox 82">
              <a:extLst>
                <a:ext uri="{FF2B5EF4-FFF2-40B4-BE49-F238E27FC236}">
                  <a16:creationId xmlns:a16="http://schemas.microsoft.com/office/drawing/2014/main" id="{B7E0C5B1-E833-CB78-DACC-60929BC46CCD}"/>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1</a:t>
              </a:r>
            </a:p>
          </p:txBody>
        </p:sp>
      </p:grpSp>
      <p:grpSp>
        <p:nvGrpSpPr>
          <p:cNvPr id="30" name="Group 61">
            <a:extLst>
              <a:ext uri="{FF2B5EF4-FFF2-40B4-BE49-F238E27FC236}">
                <a16:creationId xmlns:a16="http://schemas.microsoft.com/office/drawing/2014/main" id="{2281FBA2-FDCE-ABD0-FFCF-ECB543F61DE9}"/>
              </a:ext>
            </a:extLst>
          </p:cNvPr>
          <p:cNvGrpSpPr/>
          <p:nvPr/>
        </p:nvGrpSpPr>
        <p:grpSpPr>
          <a:xfrm>
            <a:off x="4262028" y="2894629"/>
            <a:ext cx="1404456" cy="2716781"/>
            <a:chOff x="7560152" y="2098688"/>
            <a:chExt cx="1203960" cy="1203960"/>
          </a:xfrm>
          <a:solidFill>
            <a:srgbClr val="203E5F"/>
          </a:solidFill>
        </p:grpSpPr>
        <p:sp>
          <p:nvSpPr>
            <p:cNvPr id="31" name="Rectangle: Rounded Corners 73">
              <a:extLst>
                <a:ext uri="{FF2B5EF4-FFF2-40B4-BE49-F238E27FC236}">
                  <a16:creationId xmlns:a16="http://schemas.microsoft.com/office/drawing/2014/main" id="{D6C26367-38ED-883F-9DE8-57A6C8D4A281}"/>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2" name="Rectangle: Rounded Corners 74">
              <a:extLst>
                <a:ext uri="{FF2B5EF4-FFF2-40B4-BE49-F238E27FC236}">
                  <a16:creationId xmlns:a16="http://schemas.microsoft.com/office/drawing/2014/main" id="{FDAB386E-4550-3F18-CE4E-F205AA5276AB}"/>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3" name="TextBox 78">
              <a:extLst>
                <a:ext uri="{FF2B5EF4-FFF2-40B4-BE49-F238E27FC236}">
                  <a16:creationId xmlns:a16="http://schemas.microsoft.com/office/drawing/2014/main" id="{47873D0A-4A26-5C36-479F-B8AD9D2F786A}"/>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توفير البنية التحتية للإدارة الإلكترونية</a:t>
              </a:r>
              <a:endParaRPr lang="en-US" sz="1600" dirty="0">
                <a:solidFill>
                  <a:srgbClr val="FFFFFF"/>
                </a:solidFill>
                <a:latin typeface="Alexandria" pitchFamily="2" charset="-78"/>
                <a:ea typeface="GE SS Text Medium" panose="020A0503020102020204" pitchFamily="18" charset="-78"/>
                <a:cs typeface="Alexandria" pitchFamily="2" charset="-78"/>
              </a:endParaRPr>
            </a:p>
          </p:txBody>
        </p:sp>
        <p:sp>
          <p:nvSpPr>
            <p:cNvPr id="34" name="TextBox 82">
              <a:extLst>
                <a:ext uri="{FF2B5EF4-FFF2-40B4-BE49-F238E27FC236}">
                  <a16:creationId xmlns:a16="http://schemas.microsoft.com/office/drawing/2014/main" id="{A09655A3-B434-F8FD-D632-044E0E3F0025}"/>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4</a:t>
              </a:r>
            </a:p>
          </p:txBody>
        </p:sp>
      </p:grpSp>
      <p:grpSp>
        <p:nvGrpSpPr>
          <p:cNvPr id="35" name="Group 61">
            <a:extLst>
              <a:ext uri="{FF2B5EF4-FFF2-40B4-BE49-F238E27FC236}">
                <a16:creationId xmlns:a16="http://schemas.microsoft.com/office/drawing/2014/main" id="{32665E48-2122-FD55-B446-101612A4AEA3}"/>
              </a:ext>
            </a:extLst>
          </p:cNvPr>
          <p:cNvGrpSpPr/>
          <p:nvPr/>
        </p:nvGrpSpPr>
        <p:grpSpPr>
          <a:xfrm>
            <a:off x="2422979" y="2894629"/>
            <a:ext cx="1404456" cy="2716781"/>
            <a:chOff x="7560152" y="2098688"/>
            <a:chExt cx="1203960" cy="1203960"/>
          </a:xfrm>
          <a:solidFill>
            <a:srgbClr val="F58221"/>
          </a:solidFill>
        </p:grpSpPr>
        <p:sp>
          <p:nvSpPr>
            <p:cNvPr id="36" name="Rectangle: Rounded Corners 73">
              <a:extLst>
                <a:ext uri="{FF2B5EF4-FFF2-40B4-BE49-F238E27FC236}">
                  <a16:creationId xmlns:a16="http://schemas.microsoft.com/office/drawing/2014/main" id="{53BB68F3-78D1-47E9-B6E5-77A1619CD296}"/>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7" name="Rectangle: Rounded Corners 74">
              <a:extLst>
                <a:ext uri="{FF2B5EF4-FFF2-40B4-BE49-F238E27FC236}">
                  <a16:creationId xmlns:a16="http://schemas.microsoft.com/office/drawing/2014/main" id="{72EBDFAB-D3B3-E47B-DD7A-3B7854AF8D90}"/>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8" name="TextBox 78">
              <a:extLst>
                <a:ext uri="{FF2B5EF4-FFF2-40B4-BE49-F238E27FC236}">
                  <a16:creationId xmlns:a16="http://schemas.microsoft.com/office/drawing/2014/main" id="{C1A3ABDE-2D43-5B5A-50E1-CCBAC6043255}"/>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توثيق المعاملات الورقية القديمة إلكترونيا </a:t>
              </a:r>
              <a:endParaRPr lang="en-US" sz="1600" dirty="0">
                <a:solidFill>
                  <a:srgbClr val="FFFFFF"/>
                </a:solidFill>
                <a:latin typeface="Alexandria" pitchFamily="2" charset="-78"/>
                <a:ea typeface="GE SS Text Medium" panose="020A0503020102020204" pitchFamily="18" charset="-78"/>
                <a:cs typeface="Alexandria" pitchFamily="2" charset="-78"/>
              </a:endParaRPr>
            </a:p>
          </p:txBody>
        </p:sp>
        <p:sp>
          <p:nvSpPr>
            <p:cNvPr id="39" name="TextBox 82">
              <a:extLst>
                <a:ext uri="{FF2B5EF4-FFF2-40B4-BE49-F238E27FC236}">
                  <a16:creationId xmlns:a16="http://schemas.microsoft.com/office/drawing/2014/main" id="{0739F020-A624-CBB8-20B6-E1877A975085}"/>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5</a:t>
              </a:r>
            </a:p>
          </p:txBody>
        </p:sp>
      </p:grpSp>
      <p:grpSp>
        <p:nvGrpSpPr>
          <p:cNvPr id="40" name="Group 61">
            <a:extLst>
              <a:ext uri="{FF2B5EF4-FFF2-40B4-BE49-F238E27FC236}">
                <a16:creationId xmlns:a16="http://schemas.microsoft.com/office/drawing/2014/main" id="{417BEC75-1754-5E42-9E1C-5F1D04EE0DDC}"/>
              </a:ext>
            </a:extLst>
          </p:cNvPr>
          <p:cNvGrpSpPr/>
          <p:nvPr/>
        </p:nvGrpSpPr>
        <p:grpSpPr>
          <a:xfrm>
            <a:off x="710859" y="2888830"/>
            <a:ext cx="1404456" cy="2716781"/>
            <a:chOff x="7560152" y="2098688"/>
            <a:chExt cx="1203960" cy="1203960"/>
          </a:xfrm>
          <a:solidFill>
            <a:srgbClr val="203E5F"/>
          </a:solidFill>
        </p:grpSpPr>
        <p:sp>
          <p:nvSpPr>
            <p:cNvPr id="41" name="Rectangle: Rounded Corners 73">
              <a:extLst>
                <a:ext uri="{FF2B5EF4-FFF2-40B4-BE49-F238E27FC236}">
                  <a16:creationId xmlns:a16="http://schemas.microsoft.com/office/drawing/2014/main" id="{0F2E250F-8580-B935-A632-6752930CED4B}"/>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42" name="Rectangle: Rounded Corners 74">
              <a:extLst>
                <a:ext uri="{FF2B5EF4-FFF2-40B4-BE49-F238E27FC236}">
                  <a16:creationId xmlns:a16="http://schemas.microsoft.com/office/drawing/2014/main" id="{E1BACC53-8CCA-19AE-6D3E-2430C36B9666}"/>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43" name="TextBox 78">
              <a:extLst>
                <a:ext uri="{FF2B5EF4-FFF2-40B4-BE49-F238E27FC236}">
                  <a16:creationId xmlns:a16="http://schemas.microsoft.com/office/drawing/2014/main" id="{2A6AFB18-85E6-E136-E6F2-92049F5298E4}"/>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البدء ببرمجة جميع المعاملات تدريجياً</a:t>
              </a:r>
              <a:endParaRPr lang="en-US" sz="1600" dirty="0">
                <a:solidFill>
                  <a:srgbClr val="FFFFFF"/>
                </a:solidFill>
                <a:latin typeface="Alexandria" pitchFamily="2" charset="-78"/>
                <a:ea typeface="GE SS Text Medium" panose="020A0503020102020204" pitchFamily="18" charset="-78"/>
                <a:cs typeface="Alexandria" pitchFamily="2" charset="-78"/>
              </a:endParaRPr>
            </a:p>
          </p:txBody>
        </p:sp>
        <p:sp>
          <p:nvSpPr>
            <p:cNvPr id="44" name="TextBox 82">
              <a:extLst>
                <a:ext uri="{FF2B5EF4-FFF2-40B4-BE49-F238E27FC236}">
                  <a16:creationId xmlns:a16="http://schemas.microsoft.com/office/drawing/2014/main" id="{C9537FC3-DE2D-3D7C-AD4B-027D38A09161}"/>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6</a:t>
              </a:r>
            </a:p>
          </p:txBody>
        </p:sp>
      </p:grpSp>
      <p:sp>
        <p:nvSpPr>
          <p:cNvPr id="45" name="Isosceles Triangle 99">
            <a:extLst>
              <a:ext uri="{FF2B5EF4-FFF2-40B4-BE49-F238E27FC236}">
                <a16:creationId xmlns:a16="http://schemas.microsoft.com/office/drawing/2014/main" id="{6456D858-90C7-1976-E1BB-75877B09B203}"/>
              </a:ext>
            </a:extLst>
          </p:cNvPr>
          <p:cNvSpPr/>
          <p:nvPr/>
        </p:nvSpPr>
        <p:spPr>
          <a:xfrm rot="16200000">
            <a:off x="2161179" y="4189106"/>
            <a:ext cx="329773" cy="137504"/>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sp>
        <p:nvSpPr>
          <p:cNvPr id="46" name="Isosceles Triangle 99">
            <a:extLst>
              <a:ext uri="{FF2B5EF4-FFF2-40B4-BE49-F238E27FC236}">
                <a16:creationId xmlns:a16="http://schemas.microsoft.com/office/drawing/2014/main" id="{D838BB37-D7AB-1D2C-3FA3-F9774CE27C77}"/>
              </a:ext>
            </a:extLst>
          </p:cNvPr>
          <p:cNvSpPr/>
          <p:nvPr/>
        </p:nvSpPr>
        <p:spPr>
          <a:xfrm rot="16200000">
            <a:off x="3981827" y="4205827"/>
            <a:ext cx="329773" cy="137504"/>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sp>
        <p:nvSpPr>
          <p:cNvPr id="47" name="Isosceles Triangle 99">
            <a:extLst>
              <a:ext uri="{FF2B5EF4-FFF2-40B4-BE49-F238E27FC236}">
                <a16:creationId xmlns:a16="http://schemas.microsoft.com/office/drawing/2014/main" id="{F27FF5DB-994A-D21A-D4EE-E873184D19F7}"/>
              </a:ext>
            </a:extLst>
          </p:cNvPr>
          <p:cNvSpPr/>
          <p:nvPr/>
        </p:nvSpPr>
        <p:spPr>
          <a:xfrm rot="16200000">
            <a:off x="5819176" y="4281524"/>
            <a:ext cx="329773" cy="137504"/>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sp>
        <p:nvSpPr>
          <p:cNvPr id="48" name="Isosceles Triangle 99">
            <a:extLst>
              <a:ext uri="{FF2B5EF4-FFF2-40B4-BE49-F238E27FC236}">
                <a16:creationId xmlns:a16="http://schemas.microsoft.com/office/drawing/2014/main" id="{D518D8CA-4D93-FB49-F6B8-F7B7A588A71E}"/>
              </a:ext>
            </a:extLst>
          </p:cNvPr>
          <p:cNvSpPr/>
          <p:nvPr/>
        </p:nvSpPr>
        <p:spPr>
          <a:xfrm rot="16200000">
            <a:off x="7788557" y="4298245"/>
            <a:ext cx="329773" cy="137504"/>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sp>
        <p:nvSpPr>
          <p:cNvPr id="49" name="Isosceles Triangle 99">
            <a:extLst>
              <a:ext uri="{FF2B5EF4-FFF2-40B4-BE49-F238E27FC236}">
                <a16:creationId xmlns:a16="http://schemas.microsoft.com/office/drawing/2014/main" id="{270B57E5-4B13-A9D7-6C92-4964CAD90FB3}"/>
              </a:ext>
            </a:extLst>
          </p:cNvPr>
          <p:cNvSpPr/>
          <p:nvPr/>
        </p:nvSpPr>
        <p:spPr>
          <a:xfrm rot="16200000">
            <a:off x="9656041" y="4298245"/>
            <a:ext cx="329773" cy="137504"/>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spTree>
    <p:extLst>
      <p:ext uri="{BB962C8B-B14F-4D97-AF65-F5344CB8AC3E}">
        <p14:creationId xmlns:p14="http://schemas.microsoft.com/office/powerpoint/2010/main" val="5887449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عناصر 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23F1496E-5004-A921-F4ED-E882BC97E31D}"/>
              </a:ext>
            </a:extLst>
          </p:cNvPr>
          <p:cNvGrpSpPr/>
          <p:nvPr/>
        </p:nvGrpSpPr>
        <p:grpSpPr>
          <a:xfrm>
            <a:off x="762001" y="1858160"/>
            <a:ext cx="10366382" cy="4131141"/>
            <a:chOff x="762001" y="1858160"/>
            <a:chExt cx="10366382" cy="4131141"/>
          </a:xfrm>
        </p:grpSpPr>
        <p:sp>
          <p:nvSpPr>
            <p:cNvPr id="11" name="Google Shape;970;p36">
              <a:extLst>
                <a:ext uri="{FF2B5EF4-FFF2-40B4-BE49-F238E27FC236}">
                  <a16:creationId xmlns:a16="http://schemas.microsoft.com/office/drawing/2014/main" id="{AC5AEF63-3986-AFDA-DA5E-8BCA864A1701}"/>
                </a:ext>
              </a:extLst>
            </p:cNvPr>
            <p:cNvSpPr/>
            <p:nvPr/>
          </p:nvSpPr>
          <p:spPr>
            <a:xfrm>
              <a:off x="3263707" y="4550514"/>
              <a:ext cx="3213113" cy="45719"/>
            </a:xfrm>
            <a:custGeom>
              <a:avLst/>
              <a:gdLst/>
              <a:ahLst/>
              <a:cxnLst/>
              <a:rect l="l" t="t" r="r" b="b"/>
              <a:pathLst>
                <a:path w="80285" h="1167" extrusionOk="0">
                  <a:moveTo>
                    <a:pt x="608" y="0"/>
                  </a:moveTo>
                  <a:cubicBezTo>
                    <a:pt x="275" y="0"/>
                    <a:pt x="1" y="250"/>
                    <a:pt x="1" y="584"/>
                  </a:cubicBezTo>
                  <a:cubicBezTo>
                    <a:pt x="1" y="917"/>
                    <a:pt x="275" y="1167"/>
                    <a:pt x="608" y="1167"/>
                  </a:cubicBezTo>
                  <a:cubicBezTo>
                    <a:pt x="846" y="1167"/>
                    <a:pt x="1049" y="1096"/>
                    <a:pt x="1144" y="798"/>
                  </a:cubicBezTo>
                  <a:lnTo>
                    <a:pt x="80285" y="798"/>
                  </a:lnTo>
                  <a:lnTo>
                    <a:pt x="80285" y="357"/>
                  </a:lnTo>
                  <a:lnTo>
                    <a:pt x="1144" y="357"/>
                  </a:lnTo>
                  <a:cubicBezTo>
                    <a:pt x="1049" y="60"/>
                    <a:pt x="846" y="0"/>
                    <a:pt x="608" y="0"/>
                  </a:cubicBezTo>
                  <a:close/>
                </a:path>
              </a:pathLst>
            </a:custGeom>
            <a:solidFill>
              <a:srgbClr val="FCBD24"/>
            </a:solidFill>
            <a:ln>
              <a:solidFill>
                <a:srgbClr val="203E5F"/>
              </a:solid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2" name="Google Shape;971;p36">
              <a:extLst>
                <a:ext uri="{FF2B5EF4-FFF2-40B4-BE49-F238E27FC236}">
                  <a16:creationId xmlns:a16="http://schemas.microsoft.com/office/drawing/2014/main" id="{8402B0BC-7087-345C-2DAB-B19EABD138A9}"/>
                </a:ext>
              </a:extLst>
            </p:cNvPr>
            <p:cNvSpPr/>
            <p:nvPr/>
          </p:nvSpPr>
          <p:spPr>
            <a:xfrm>
              <a:off x="4582467" y="4137835"/>
              <a:ext cx="3045267" cy="1027167"/>
            </a:xfrm>
            <a:custGeom>
              <a:avLst/>
              <a:gdLst/>
              <a:ahLst/>
              <a:cxnLst/>
              <a:rect l="l" t="t" r="r" b="b"/>
              <a:pathLst>
                <a:path w="91358" h="30815" extrusionOk="0">
                  <a:moveTo>
                    <a:pt x="45673" y="1"/>
                  </a:moveTo>
                  <a:lnTo>
                    <a:pt x="1" y="11717"/>
                  </a:lnTo>
                  <a:lnTo>
                    <a:pt x="45673" y="30814"/>
                  </a:lnTo>
                  <a:lnTo>
                    <a:pt x="91358" y="11717"/>
                  </a:lnTo>
                  <a:lnTo>
                    <a:pt x="45673" y="1"/>
                  </a:lnTo>
                  <a:close/>
                </a:path>
              </a:pathLst>
            </a:custGeom>
            <a:solidFill>
              <a:schemeClr val="accent5">
                <a:lumMod val="40000"/>
                <a:lumOff val="60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3" name="Google Shape;972;p36">
              <a:extLst>
                <a:ext uri="{FF2B5EF4-FFF2-40B4-BE49-F238E27FC236}">
                  <a16:creationId xmlns:a16="http://schemas.microsoft.com/office/drawing/2014/main" id="{59AEC4FE-D58F-1652-A8A1-91293B401810}"/>
                </a:ext>
              </a:extLst>
            </p:cNvPr>
            <p:cNvSpPr/>
            <p:nvPr/>
          </p:nvSpPr>
          <p:spPr>
            <a:xfrm>
              <a:off x="4168933" y="4528368"/>
              <a:ext cx="3871934" cy="1460933"/>
            </a:xfrm>
            <a:custGeom>
              <a:avLst/>
              <a:gdLst/>
              <a:ahLst/>
              <a:cxnLst/>
              <a:rect l="l" t="t" r="r" b="b"/>
              <a:pathLst>
                <a:path w="116158" h="43828" extrusionOk="0">
                  <a:moveTo>
                    <a:pt x="12407" y="1"/>
                  </a:moveTo>
                  <a:lnTo>
                    <a:pt x="1" y="19539"/>
                  </a:lnTo>
                  <a:lnTo>
                    <a:pt x="58079" y="43827"/>
                  </a:lnTo>
                  <a:lnTo>
                    <a:pt x="116158" y="19539"/>
                  </a:lnTo>
                  <a:lnTo>
                    <a:pt x="103764" y="1"/>
                  </a:lnTo>
                  <a:lnTo>
                    <a:pt x="58079" y="19098"/>
                  </a:lnTo>
                  <a:lnTo>
                    <a:pt x="12407" y="1"/>
                  </a:lnTo>
                  <a:close/>
                </a:path>
              </a:pathLst>
            </a:custGeom>
            <a:solidFill>
              <a:schemeClr val="accent3"/>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4" name="Google Shape;973;p36">
              <a:extLst>
                <a:ext uri="{FF2B5EF4-FFF2-40B4-BE49-F238E27FC236}">
                  <a16:creationId xmlns:a16="http://schemas.microsoft.com/office/drawing/2014/main" id="{D201CB88-9543-D324-790B-A52B52395E27}"/>
                </a:ext>
              </a:extLst>
            </p:cNvPr>
            <p:cNvSpPr/>
            <p:nvPr/>
          </p:nvSpPr>
          <p:spPr>
            <a:xfrm>
              <a:off x="6104900" y="4528368"/>
              <a:ext cx="1935967" cy="1460933"/>
            </a:xfrm>
            <a:custGeom>
              <a:avLst/>
              <a:gdLst/>
              <a:ahLst/>
              <a:cxnLst/>
              <a:rect l="l" t="t" r="r" b="b"/>
              <a:pathLst>
                <a:path w="58079" h="43828" extrusionOk="0">
                  <a:moveTo>
                    <a:pt x="45685" y="1"/>
                  </a:moveTo>
                  <a:lnTo>
                    <a:pt x="0" y="19098"/>
                  </a:lnTo>
                  <a:lnTo>
                    <a:pt x="0" y="43827"/>
                  </a:lnTo>
                  <a:lnTo>
                    <a:pt x="58079" y="19539"/>
                  </a:lnTo>
                  <a:lnTo>
                    <a:pt x="45685" y="1"/>
                  </a:lnTo>
                  <a:close/>
                </a:path>
              </a:pathLst>
            </a:custGeom>
            <a:solidFill>
              <a:schemeClr val="accent3"/>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5" name="Google Shape;981;p36">
              <a:extLst>
                <a:ext uri="{FF2B5EF4-FFF2-40B4-BE49-F238E27FC236}">
                  <a16:creationId xmlns:a16="http://schemas.microsoft.com/office/drawing/2014/main" id="{0B17B9CA-B407-6E7D-45A1-7797DE7F7F51}"/>
                </a:ext>
              </a:extLst>
            </p:cNvPr>
            <p:cNvSpPr/>
            <p:nvPr/>
          </p:nvSpPr>
          <p:spPr>
            <a:xfrm>
              <a:off x="5005167" y="3479035"/>
              <a:ext cx="2199500" cy="843000"/>
            </a:xfrm>
            <a:custGeom>
              <a:avLst/>
              <a:gdLst/>
              <a:ahLst/>
              <a:cxnLst/>
              <a:rect l="l" t="t" r="r" b="b"/>
              <a:pathLst>
                <a:path w="65985" h="25290" extrusionOk="0">
                  <a:moveTo>
                    <a:pt x="32992" y="1"/>
                  </a:moveTo>
                  <a:lnTo>
                    <a:pt x="0" y="11490"/>
                  </a:lnTo>
                  <a:lnTo>
                    <a:pt x="32992" y="25289"/>
                  </a:lnTo>
                  <a:lnTo>
                    <a:pt x="65985" y="11490"/>
                  </a:lnTo>
                  <a:lnTo>
                    <a:pt x="32992" y="1"/>
                  </a:lnTo>
                  <a:close/>
                </a:path>
              </a:pathLst>
            </a:custGeom>
            <a:solidFill>
              <a:srgbClr val="A5F1B3"/>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6" name="Google Shape;982;p36">
              <a:extLst>
                <a:ext uri="{FF2B5EF4-FFF2-40B4-BE49-F238E27FC236}">
                  <a16:creationId xmlns:a16="http://schemas.microsoft.com/office/drawing/2014/main" id="{BC90C1FF-8AD7-C71C-7CFE-B5C7FA37F619}"/>
                </a:ext>
              </a:extLst>
            </p:cNvPr>
            <p:cNvSpPr/>
            <p:nvPr/>
          </p:nvSpPr>
          <p:spPr>
            <a:xfrm>
              <a:off x="4674567" y="3862035"/>
              <a:ext cx="2860700" cy="1118800"/>
            </a:xfrm>
            <a:custGeom>
              <a:avLst/>
              <a:gdLst/>
              <a:ahLst/>
              <a:cxnLst/>
              <a:rect l="l" t="t" r="r" b="b"/>
              <a:pathLst>
                <a:path w="85821" h="33564" extrusionOk="0">
                  <a:moveTo>
                    <a:pt x="9918" y="0"/>
                  </a:moveTo>
                  <a:lnTo>
                    <a:pt x="0" y="15621"/>
                  </a:lnTo>
                  <a:lnTo>
                    <a:pt x="42910" y="33564"/>
                  </a:lnTo>
                  <a:lnTo>
                    <a:pt x="85820" y="15621"/>
                  </a:lnTo>
                  <a:lnTo>
                    <a:pt x="75903" y="0"/>
                  </a:lnTo>
                  <a:lnTo>
                    <a:pt x="42910" y="13799"/>
                  </a:lnTo>
                  <a:lnTo>
                    <a:pt x="9918" y="0"/>
                  </a:lnTo>
                  <a:close/>
                </a:path>
              </a:pathLst>
            </a:custGeom>
            <a:solidFill>
              <a:schemeClr val="tx2">
                <a:lumMod val="75000"/>
              </a:schemeClr>
            </a:solidFill>
            <a:ln>
              <a:noFill/>
            </a:ln>
          </p:spPr>
          <p:txBody>
            <a:bodyPr spcFirstLastPara="1" wrap="square" lIns="121900" tIns="121900" rIns="121900" bIns="121900" anchor="ctr" anchorCtr="0">
              <a:noAutofit/>
            </a:bodyPr>
            <a:lstStyle/>
            <a:p>
              <a:endParaRPr sz="1600" dirty="0">
                <a:latin typeface="Alexandria" pitchFamily="2" charset="-78"/>
                <a:cs typeface="Alexandria" pitchFamily="2" charset="-78"/>
              </a:endParaRPr>
            </a:p>
          </p:txBody>
        </p:sp>
        <p:sp>
          <p:nvSpPr>
            <p:cNvPr id="17" name="Google Shape;983;p36">
              <a:extLst>
                <a:ext uri="{FF2B5EF4-FFF2-40B4-BE49-F238E27FC236}">
                  <a16:creationId xmlns:a16="http://schemas.microsoft.com/office/drawing/2014/main" id="{D4F4FA68-5989-A5F7-2948-AD15BE088B77}"/>
                </a:ext>
              </a:extLst>
            </p:cNvPr>
            <p:cNvSpPr/>
            <p:nvPr/>
          </p:nvSpPr>
          <p:spPr>
            <a:xfrm>
              <a:off x="6104900" y="3862035"/>
              <a:ext cx="1430367" cy="1118800"/>
            </a:xfrm>
            <a:custGeom>
              <a:avLst/>
              <a:gdLst/>
              <a:ahLst/>
              <a:cxnLst/>
              <a:rect l="l" t="t" r="r" b="b"/>
              <a:pathLst>
                <a:path w="42911" h="33564" extrusionOk="0">
                  <a:moveTo>
                    <a:pt x="32993" y="0"/>
                  </a:moveTo>
                  <a:lnTo>
                    <a:pt x="0" y="13799"/>
                  </a:lnTo>
                  <a:lnTo>
                    <a:pt x="0" y="33564"/>
                  </a:lnTo>
                  <a:lnTo>
                    <a:pt x="42910" y="15621"/>
                  </a:lnTo>
                  <a:lnTo>
                    <a:pt x="32993" y="0"/>
                  </a:lnTo>
                  <a:close/>
                </a:path>
              </a:pathLst>
            </a:custGeom>
            <a:solidFill>
              <a:schemeClr val="tx2">
                <a:lumMod val="75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8" name="Google Shape;992;p36">
              <a:extLst>
                <a:ext uri="{FF2B5EF4-FFF2-40B4-BE49-F238E27FC236}">
                  <a16:creationId xmlns:a16="http://schemas.microsoft.com/office/drawing/2014/main" id="{93EA38DB-CE0A-863A-9904-06075973D7B9}"/>
                </a:ext>
              </a:extLst>
            </p:cNvPr>
            <p:cNvSpPr/>
            <p:nvPr/>
          </p:nvSpPr>
          <p:spPr>
            <a:xfrm>
              <a:off x="3427567" y="3184968"/>
              <a:ext cx="2676167" cy="40900"/>
            </a:xfrm>
            <a:custGeom>
              <a:avLst/>
              <a:gdLst/>
              <a:ahLst/>
              <a:cxnLst/>
              <a:rect l="l" t="t" r="r" b="b"/>
              <a:pathLst>
                <a:path w="80285" h="1227" extrusionOk="0">
                  <a:moveTo>
                    <a:pt x="608" y="0"/>
                  </a:moveTo>
                  <a:cubicBezTo>
                    <a:pt x="275" y="0"/>
                    <a:pt x="1" y="274"/>
                    <a:pt x="1" y="607"/>
                  </a:cubicBezTo>
                  <a:cubicBezTo>
                    <a:pt x="1" y="941"/>
                    <a:pt x="275" y="1226"/>
                    <a:pt x="608" y="1226"/>
                  </a:cubicBezTo>
                  <a:cubicBezTo>
                    <a:pt x="846" y="1226"/>
                    <a:pt x="1049" y="1048"/>
                    <a:pt x="1144" y="905"/>
                  </a:cubicBezTo>
                  <a:lnTo>
                    <a:pt x="80285" y="905"/>
                  </a:lnTo>
                  <a:lnTo>
                    <a:pt x="80285" y="298"/>
                  </a:lnTo>
                  <a:lnTo>
                    <a:pt x="1144" y="298"/>
                  </a:lnTo>
                  <a:cubicBezTo>
                    <a:pt x="1049" y="155"/>
                    <a:pt x="846" y="0"/>
                    <a:pt x="608" y="0"/>
                  </a:cubicBezTo>
                  <a:close/>
                </a:path>
              </a:pathLst>
            </a:custGeom>
            <a:solidFill>
              <a:schemeClr val="bg1">
                <a:lumMod val="50000"/>
                <a:lumOff val="50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9" name="Google Shape;993;p36">
              <a:extLst>
                <a:ext uri="{FF2B5EF4-FFF2-40B4-BE49-F238E27FC236}">
                  <a16:creationId xmlns:a16="http://schemas.microsoft.com/office/drawing/2014/main" id="{497C05CA-81B6-F9ED-B2E8-435C7F7AE6F2}"/>
                </a:ext>
              </a:extLst>
            </p:cNvPr>
            <p:cNvSpPr/>
            <p:nvPr/>
          </p:nvSpPr>
          <p:spPr>
            <a:xfrm>
              <a:off x="5097633" y="3196068"/>
              <a:ext cx="2014967" cy="941800"/>
            </a:xfrm>
            <a:custGeom>
              <a:avLst/>
              <a:gdLst/>
              <a:ahLst/>
              <a:cxnLst/>
              <a:rect l="l" t="t" r="r" b="b"/>
              <a:pathLst>
                <a:path w="60449" h="28254" extrusionOk="0">
                  <a:moveTo>
                    <a:pt x="9906" y="0"/>
                  </a:moveTo>
                  <a:lnTo>
                    <a:pt x="0" y="15621"/>
                  </a:lnTo>
                  <a:lnTo>
                    <a:pt x="30218" y="28254"/>
                  </a:lnTo>
                  <a:lnTo>
                    <a:pt x="60448" y="15621"/>
                  </a:lnTo>
                  <a:lnTo>
                    <a:pt x="50530" y="0"/>
                  </a:lnTo>
                  <a:lnTo>
                    <a:pt x="30218" y="8490"/>
                  </a:lnTo>
                  <a:lnTo>
                    <a:pt x="9906" y="0"/>
                  </a:lnTo>
                  <a:close/>
                </a:path>
              </a:pathLst>
            </a:custGeom>
            <a:solidFill>
              <a:schemeClr val="bg2">
                <a:lumMod val="50000"/>
              </a:schemeClr>
            </a:solidFill>
            <a:ln>
              <a:noFill/>
            </a:ln>
          </p:spPr>
          <p:txBody>
            <a:bodyPr spcFirstLastPara="1" wrap="square" lIns="121900" tIns="121900" rIns="121900" bIns="121900" anchor="ctr" anchorCtr="0">
              <a:noAutofit/>
            </a:bodyPr>
            <a:lstStyle/>
            <a:p>
              <a:endParaRPr sz="1600" dirty="0">
                <a:latin typeface="Alexandria" pitchFamily="2" charset="-78"/>
                <a:cs typeface="Alexandria" pitchFamily="2" charset="-78"/>
              </a:endParaRPr>
            </a:p>
          </p:txBody>
        </p:sp>
        <p:sp>
          <p:nvSpPr>
            <p:cNvPr id="20" name="Google Shape;994;p36">
              <a:extLst>
                <a:ext uri="{FF2B5EF4-FFF2-40B4-BE49-F238E27FC236}">
                  <a16:creationId xmlns:a16="http://schemas.microsoft.com/office/drawing/2014/main" id="{18F90456-60FB-3224-B50F-07B677034CD2}"/>
                </a:ext>
              </a:extLst>
            </p:cNvPr>
            <p:cNvSpPr/>
            <p:nvPr/>
          </p:nvSpPr>
          <p:spPr>
            <a:xfrm>
              <a:off x="5427833" y="2903568"/>
              <a:ext cx="1354167" cy="575500"/>
            </a:xfrm>
            <a:custGeom>
              <a:avLst/>
              <a:gdLst/>
              <a:ahLst/>
              <a:cxnLst/>
              <a:rect l="l" t="t" r="r" b="b"/>
              <a:pathLst>
                <a:path w="40625" h="17265" extrusionOk="0">
                  <a:moveTo>
                    <a:pt x="20312" y="1"/>
                  </a:moveTo>
                  <a:lnTo>
                    <a:pt x="0" y="8775"/>
                  </a:lnTo>
                  <a:lnTo>
                    <a:pt x="20312" y="17265"/>
                  </a:lnTo>
                  <a:lnTo>
                    <a:pt x="40624" y="8775"/>
                  </a:lnTo>
                  <a:lnTo>
                    <a:pt x="20312" y="1"/>
                  </a:lnTo>
                  <a:close/>
                </a:path>
              </a:pathLst>
            </a:custGeom>
            <a:solidFill>
              <a:schemeClr val="bg2">
                <a:lumMod val="90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21" name="Google Shape;995;p36">
              <a:extLst>
                <a:ext uri="{FF2B5EF4-FFF2-40B4-BE49-F238E27FC236}">
                  <a16:creationId xmlns:a16="http://schemas.microsoft.com/office/drawing/2014/main" id="{C47D8A5C-0167-5047-6C78-07679E5929D1}"/>
                </a:ext>
              </a:extLst>
            </p:cNvPr>
            <p:cNvSpPr/>
            <p:nvPr/>
          </p:nvSpPr>
          <p:spPr>
            <a:xfrm>
              <a:off x="6104900" y="3196068"/>
              <a:ext cx="1007700" cy="941800"/>
            </a:xfrm>
            <a:custGeom>
              <a:avLst/>
              <a:gdLst/>
              <a:ahLst/>
              <a:cxnLst/>
              <a:rect l="l" t="t" r="r" b="b"/>
              <a:pathLst>
                <a:path w="30231" h="28254" extrusionOk="0">
                  <a:moveTo>
                    <a:pt x="20312" y="0"/>
                  </a:moveTo>
                  <a:lnTo>
                    <a:pt x="0" y="8490"/>
                  </a:lnTo>
                  <a:lnTo>
                    <a:pt x="0" y="28254"/>
                  </a:lnTo>
                  <a:lnTo>
                    <a:pt x="30230" y="15621"/>
                  </a:lnTo>
                  <a:lnTo>
                    <a:pt x="20312" y="0"/>
                  </a:lnTo>
                  <a:close/>
                </a:path>
              </a:pathLst>
            </a:custGeom>
            <a:solidFill>
              <a:schemeClr val="bg2">
                <a:lumMod val="50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22" name="Google Shape;1002;p36">
              <a:extLst>
                <a:ext uri="{FF2B5EF4-FFF2-40B4-BE49-F238E27FC236}">
                  <a16:creationId xmlns:a16="http://schemas.microsoft.com/office/drawing/2014/main" id="{D5FBFEC5-9166-C69E-7D4E-761300155261}"/>
                </a:ext>
              </a:extLst>
            </p:cNvPr>
            <p:cNvSpPr/>
            <p:nvPr/>
          </p:nvSpPr>
          <p:spPr>
            <a:xfrm>
              <a:off x="5520301" y="2129669"/>
              <a:ext cx="1169232" cy="1165233"/>
            </a:xfrm>
            <a:custGeom>
              <a:avLst/>
              <a:gdLst/>
              <a:ahLst/>
              <a:cxnLst/>
              <a:rect l="l" t="t" r="r" b="b"/>
              <a:pathLst>
                <a:path w="35077" h="34957" extrusionOk="0">
                  <a:moveTo>
                    <a:pt x="17526" y="0"/>
                  </a:moveTo>
                  <a:lnTo>
                    <a:pt x="0" y="27623"/>
                  </a:lnTo>
                  <a:lnTo>
                    <a:pt x="17538" y="34957"/>
                  </a:lnTo>
                  <a:lnTo>
                    <a:pt x="35076" y="27623"/>
                  </a:lnTo>
                  <a:lnTo>
                    <a:pt x="17550" y="0"/>
                  </a:lnTo>
                  <a:close/>
                </a:path>
              </a:pathLst>
            </a:custGeom>
            <a:solidFill>
              <a:schemeClr val="accent4"/>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23" name="Google Shape;1003;p36">
              <a:extLst>
                <a:ext uri="{FF2B5EF4-FFF2-40B4-BE49-F238E27FC236}">
                  <a16:creationId xmlns:a16="http://schemas.microsoft.com/office/drawing/2014/main" id="{046F0262-5E11-AC39-F694-7C3AD577E5E9}"/>
                </a:ext>
              </a:extLst>
            </p:cNvPr>
            <p:cNvSpPr/>
            <p:nvPr/>
          </p:nvSpPr>
          <p:spPr>
            <a:xfrm>
              <a:off x="6104901" y="2129669"/>
              <a:ext cx="584633" cy="1165233"/>
            </a:xfrm>
            <a:custGeom>
              <a:avLst/>
              <a:gdLst/>
              <a:ahLst/>
              <a:cxnLst/>
              <a:rect l="l" t="t" r="r" b="b"/>
              <a:pathLst>
                <a:path w="17539" h="34957" extrusionOk="0">
                  <a:moveTo>
                    <a:pt x="0" y="0"/>
                  </a:moveTo>
                  <a:lnTo>
                    <a:pt x="0" y="34957"/>
                  </a:lnTo>
                  <a:lnTo>
                    <a:pt x="17538" y="27623"/>
                  </a:lnTo>
                  <a:lnTo>
                    <a:pt x="12" y="0"/>
                  </a:lnTo>
                  <a:close/>
                </a:path>
              </a:pathLst>
            </a:custGeom>
            <a:solidFill>
              <a:schemeClr val="accent4"/>
            </a:solidFill>
            <a:ln>
              <a:noFill/>
            </a:ln>
          </p:spPr>
          <p:txBody>
            <a:bodyPr spcFirstLastPara="1" wrap="square" lIns="121900" tIns="121900" rIns="121900" bIns="121900" anchor="ctr" anchorCtr="0">
              <a:noAutofit/>
            </a:bodyPr>
            <a:lstStyle/>
            <a:p>
              <a:endParaRPr sz="1600" dirty="0">
                <a:latin typeface="Alexandria" pitchFamily="2" charset="-78"/>
                <a:cs typeface="Alexandria" pitchFamily="2" charset="-78"/>
              </a:endParaRPr>
            </a:p>
          </p:txBody>
        </p:sp>
        <p:sp>
          <p:nvSpPr>
            <p:cNvPr id="24" name="Google Shape;1004;p36">
              <a:extLst>
                <a:ext uri="{FF2B5EF4-FFF2-40B4-BE49-F238E27FC236}">
                  <a16:creationId xmlns:a16="http://schemas.microsoft.com/office/drawing/2014/main" id="{FC46FDDA-D382-66B5-DD75-69AD82015083}"/>
                </a:ext>
              </a:extLst>
            </p:cNvPr>
            <p:cNvSpPr/>
            <p:nvPr/>
          </p:nvSpPr>
          <p:spPr>
            <a:xfrm>
              <a:off x="6181100" y="2249137"/>
              <a:ext cx="163533" cy="257200"/>
            </a:xfrm>
            <a:custGeom>
              <a:avLst/>
              <a:gdLst/>
              <a:ahLst/>
              <a:cxnLst/>
              <a:rect l="l" t="t" r="r" b="b"/>
              <a:pathLst>
                <a:path w="4906" h="7716" extrusionOk="0">
                  <a:moveTo>
                    <a:pt x="4906" y="7715"/>
                  </a:moveTo>
                  <a:lnTo>
                    <a:pt x="4906" y="7715"/>
                  </a:lnTo>
                  <a:lnTo>
                    <a:pt x="0" y="0"/>
                  </a:lnTo>
                  <a:close/>
                </a:path>
              </a:pathLst>
            </a:custGeom>
            <a:solidFill>
              <a:srgbClr val="FFFFFF"/>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25" name="Google Shape;1005;p36">
              <a:extLst>
                <a:ext uri="{FF2B5EF4-FFF2-40B4-BE49-F238E27FC236}">
                  <a16:creationId xmlns:a16="http://schemas.microsoft.com/office/drawing/2014/main" id="{258CB8C8-0A11-DA60-1306-F933D4C530EA}"/>
                </a:ext>
              </a:extLst>
            </p:cNvPr>
            <p:cNvSpPr/>
            <p:nvPr/>
          </p:nvSpPr>
          <p:spPr>
            <a:xfrm>
              <a:off x="6477567" y="2716236"/>
              <a:ext cx="42900" cy="67500"/>
            </a:xfrm>
            <a:custGeom>
              <a:avLst/>
              <a:gdLst/>
              <a:ahLst/>
              <a:cxnLst/>
              <a:rect l="l" t="t" r="r" b="b"/>
              <a:pathLst>
                <a:path w="1287" h="2025" extrusionOk="0">
                  <a:moveTo>
                    <a:pt x="1286" y="2025"/>
                  </a:moveTo>
                  <a:lnTo>
                    <a:pt x="1286" y="2025"/>
                  </a:lnTo>
                  <a:lnTo>
                    <a:pt x="0" y="1"/>
                  </a:lnTo>
                  <a:close/>
                </a:path>
              </a:pathLst>
            </a:custGeom>
            <a:solidFill>
              <a:srgbClr val="FFFFFF"/>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26" name="Google Shape;1008;p36">
              <a:extLst>
                <a:ext uri="{FF2B5EF4-FFF2-40B4-BE49-F238E27FC236}">
                  <a16:creationId xmlns:a16="http://schemas.microsoft.com/office/drawing/2014/main" id="{D23EF6D4-F401-895D-219C-C56EC4246455}"/>
                </a:ext>
              </a:extLst>
            </p:cNvPr>
            <p:cNvSpPr txBox="1"/>
            <p:nvPr/>
          </p:nvSpPr>
          <p:spPr>
            <a:xfrm>
              <a:off x="9264626" y="1858160"/>
              <a:ext cx="1665486" cy="487600"/>
            </a:xfrm>
            <a:prstGeom prst="rect">
              <a:avLst/>
            </a:prstGeom>
            <a:noFill/>
            <a:ln>
              <a:noFill/>
            </a:ln>
          </p:spPr>
          <p:txBody>
            <a:bodyPr spcFirstLastPara="1" wrap="square" lIns="121900" tIns="121900" rIns="121900" bIns="121900" anchor="ctr" anchorCtr="0">
              <a:noAutofit/>
            </a:bodyPr>
            <a:lstStyle/>
            <a:p>
              <a:pPr algn="ctr" rtl="1"/>
              <a:r>
                <a:rPr lang="ar-SA" sz="1600" b="1" dirty="0">
                  <a:solidFill>
                    <a:srgbClr val="FFC000"/>
                  </a:solidFill>
                  <a:latin typeface="Alexandria" pitchFamily="2" charset="-78"/>
                  <a:ea typeface="Fira Sans Extra Condensed Medium"/>
                  <a:cs typeface="Alexandria" pitchFamily="2" charset="-78"/>
                  <a:sym typeface="Fira Sans Extra Condensed Medium"/>
                </a:rPr>
                <a:t>عتاد الحاسوب </a:t>
              </a:r>
              <a:endParaRPr sz="1600" b="1" dirty="0">
                <a:solidFill>
                  <a:srgbClr val="FFC000"/>
                </a:solidFill>
                <a:latin typeface="Alexandria" pitchFamily="2" charset="-78"/>
                <a:ea typeface="Fira Sans Extra Condensed Medium"/>
                <a:cs typeface="Alexandria" pitchFamily="2" charset="-78"/>
                <a:sym typeface="Fira Sans Extra Condensed Medium"/>
              </a:endParaRPr>
            </a:p>
          </p:txBody>
        </p:sp>
        <p:sp>
          <p:nvSpPr>
            <p:cNvPr id="27" name="TextBox 127">
              <a:extLst>
                <a:ext uri="{FF2B5EF4-FFF2-40B4-BE49-F238E27FC236}">
                  <a16:creationId xmlns:a16="http://schemas.microsoft.com/office/drawing/2014/main" id="{33FC4353-6F3B-70BA-0701-9D2516DD7C7E}"/>
                </a:ext>
              </a:extLst>
            </p:cNvPr>
            <p:cNvSpPr txBox="1"/>
            <p:nvPr/>
          </p:nvSpPr>
          <p:spPr>
            <a:xfrm>
              <a:off x="9197351" y="2338684"/>
              <a:ext cx="1863758" cy="430887"/>
            </a:xfrm>
            <a:prstGeom prst="rect">
              <a:avLst/>
            </a:prstGeom>
            <a:noFill/>
            <a:ln>
              <a:noFill/>
            </a:ln>
          </p:spPr>
          <p:txBody>
            <a:bodyPr wrap="square" lIns="0" tIns="0" rIns="0" bIns="0" anchor="t">
              <a:spAutoFit/>
            </a:bodyPr>
            <a:lstStyle/>
            <a:p>
              <a:pPr algn="ctr" rtl="1">
                <a:defRPr lang="en-US"/>
              </a:pPr>
              <a:r>
                <a:rPr lang="ar-SA" sz="1400" dirty="0">
                  <a:latin typeface="Alexandria" charset="0"/>
                  <a:cs typeface="Alexandria" charset="0"/>
                </a:rPr>
                <a:t>أو ما يسمى المكونات المادية للحاسوب</a:t>
              </a:r>
            </a:p>
          </p:txBody>
        </p:sp>
        <p:sp>
          <p:nvSpPr>
            <p:cNvPr id="28" name="Google Shape;1008;p36">
              <a:extLst>
                <a:ext uri="{FF2B5EF4-FFF2-40B4-BE49-F238E27FC236}">
                  <a16:creationId xmlns:a16="http://schemas.microsoft.com/office/drawing/2014/main" id="{7468F675-9EF2-CFA6-3605-60D1F47CB916}"/>
                </a:ext>
              </a:extLst>
            </p:cNvPr>
            <p:cNvSpPr txBox="1"/>
            <p:nvPr/>
          </p:nvSpPr>
          <p:spPr>
            <a:xfrm>
              <a:off x="9377184" y="3560358"/>
              <a:ext cx="1674555" cy="487600"/>
            </a:xfrm>
            <a:prstGeom prst="rect">
              <a:avLst/>
            </a:prstGeom>
            <a:noFill/>
            <a:ln>
              <a:noFill/>
            </a:ln>
          </p:spPr>
          <p:txBody>
            <a:bodyPr spcFirstLastPara="1" wrap="square" lIns="121900" tIns="121900" rIns="121900" bIns="121900" anchor="ctr" anchorCtr="0">
              <a:noAutofit/>
            </a:bodyPr>
            <a:lstStyle/>
            <a:p>
              <a:pPr algn="ctr" rtl="1"/>
              <a:r>
                <a:rPr lang="ar-SA" sz="1600" b="1" dirty="0">
                  <a:solidFill>
                    <a:srgbClr val="333F50"/>
                  </a:solidFill>
                  <a:latin typeface="Alexandria" pitchFamily="2" charset="-78"/>
                  <a:ea typeface="Fira Sans Extra Condensed Medium"/>
                  <a:cs typeface="Alexandria" pitchFamily="2" charset="-78"/>
                  <a:sym typeface="Fira Sans Extra Condensed Medium"/>
                </a:rPr>
                <a:t>شبكة الاتصال </a:t>
              </a:r>
              <a:endParaRPr sz="1600" b="1" dirty="0">
                <a:solidFill>
                  <a:srgbClr val="333F50"/>
                </a:solidFill>
                <a:latin typeface="Alexandria" pitchFamily="2" charset="-78"/>
                <a:ea typeface="Fira Sans Extra Condensed Medium"/>
                <a:cs typeface="Alexandria" pitchFamily="2" charset="-78"/>
                <a:sym typeface="Fira Sans Extra Condensed Medium"/>
              </a:endParaRPr>
            </a:p>
          </p:txBody>
        </p:sp>
        <p:sp>
          <p:nvSpPr>
            <p:cNvPr id="29" name="TextBox 127">
              <a:extLst>
                <a:ext uri="{FF2B5EF4-FFF2-40B4-BE49-F238E27FC236}">
                  <a16:creationId xmlns:a16="http://schemas.microsoft.com/office/drawing/2014/main" id="{B97F8B12-F36E-BBBE-43DD-3A4F65AB42A7}"/>
                </a:ext>
              </a:extLst>
            </p:cNvPr>
            <p:cNvSpPr txBox="1"/>
            <p:nvPr/>
          </p:nvSpPr>
          <p:spPr>
            <a:xfrm>
              <a:off x="9264625" y="4040882"/>
              <a:ext cx="1863758" cy="861774"/>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وهي المستخدمة لربط الأجهزة مع بعضها البعض ( شبكة الأنترانت - الأنترنت)</a:t>
              </a:r>
            </a:p>
          </p:txBody>
        </p:sp>
        <p:sp>
          <p:nvSpPr>
            <p:cNvPr id="30" name="Google Shape;1008;p36">
              <a:extLst>
                <a:ext uri="{FF2B5EF4-FFF2-40B4-BE49-F238E27FC236}">
                  <a16:creationId xmlns:a16="http://schemas.microsoft.com/office/drawing/2014/main" id="{63B3F6A9-02AE-A2D1-FE00-B0DEA695DDDF}"/>
                </a:ext>
              </a:extLst>
            </p:cNvPr>
            <p:cNvSpPr txBox="1"/>
            <p:nvPr/>
          </p:nvSpPr>
          <p:spPr>
            <a:xfrm>
              <a:off x="1284029" y="2726455"/>
              <a:ext cx="1804947" cy="487600"/>
            </a:xfrm>
            <a:prstGeom prst="rect">
              <a:avLst/>
            </a:prstGeom>
            <a:noFill/>
            <a:ln>
              <a:noFill/>
            </a:ln>
          </p:spPr>
          <p:txBody>
            <a:bodyPr spcFirstLastPara="1" wrap="square" lIns="121900" tIns="121900" rIns="121900" bIns="121900" anchor="ctr" anchorCtr="0">
              <a:noAutofit/>
            </a:bodyPr>
            <a:lstStyle/>
            <a:p>
              <a:pPr algn="ctr" rtl="1"/>
              <a:r>
                <a:rPr lang="ar-SA" sz="1600" b="1" dirty="0">
                  <a:solidFill>
                    <a:srgbClr val="767171"/>
                  </a:solidFill>
                  <a:latin typeface="Alexandria" pitchFamily="2" charset="-78"/>
                  <a:ea typeface="Fira Sans Extra Condensed Medium"/>
                  <a:cs typeface="Alexandria" pitchFamily="2" charset="-78"/>
                  <a:sym typeface="Fira Sans Extra Condensed Medium"/>
                </a:rPr>
                <a:t>برامج الحاسوب </a:t>
              </a:r>
              <a:endParaRPr sz="1600" b="1" dirty="0">
                <a:solidFill>
                  <a:srgbClr val="767171"/>
                </a:solidFill>
                <a:latin typeface="Alexandria" pitchFamily="2" charset="-78"/>
                <a:ea typeface="Fira Sans Extra Condensed Medium"/>
                <a:cs typeface="Alexandria" pitchFamily="2" charset="-78"/>
                <a:sym typeface="Fira Sans Extra Condensed Medium"/>
              </a:endParaRPr>
            </a:p>
          </p:txBody>
        </p:sp>
        <p:sp>
          <p:nvSpPr>
            <p:cNvPr id="31" name="TextBox 127">
              <a:extLst>
                <a:ext uri="{FF2B5EF4-FFF2-40B4-BE49-F238E27FC236}">
                  <a16:creationId xmlns:a16="http://schemas.microsoft.com/office/drawing/2014/main" id="{E8886F33-B1F9-A29D-E5FA-AE6306131F03}"/>
                </a:ext>
              </a:extLst>
            </p:cNvPr>
            <p:cNvSpPr txBox="1"/>
            <p:nvPr/>
          </p:nvSpPr>
          <p:spPr>
            <a:xfrm>
              <a:off x="905768" y="3206979"/>
              <a:ext cx="2019348" cy="430887"/>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برامج النظام وبرامج التطبيقات (خاصة - عامة)</a:t>
              </a:r>
            </a:p>
          </p:txBody>
        </p:sp>
        <p:sp>
          <p:nvSpPr>
            <p:cNvPr id="32" name="Google Shape;1008;p36">
              <a:extLst>
                <a:ext uri="{FF2B5EF4-FFF2-40B4-BE49-F238E27FC236}">
                  <a16:creationId xmlns:a16="http://schemas.microsoft.com/office/drawing/2014/main" id="{23813D51-6C3A-5882-E4C8-D9D630D93F64}"/>
                </a:ext>
              </a:extLst>
            </p:cNvPr>
            <p:cNvSpPr txBox="1"/>
            <p:nvPr/>
          </p:nvSpPr>
          <p:spPr>
            <a:xfrm>
              <a:off x="1115712" y="4255015"/>
              <a:ext cx="1973264" cy="554620"/>
            </a:xfrm>
            <a:prstGeom prst="rect">
              <a:avLst/>
            </a:prstGeom>
            <a:noFill/>
            <a:ln>
              <a:noFill/>
            </a:ln>
          </p:spPr>
          <p:txBody>
            <a:bodyPr spcFirstLastPara="1" wrap="square" lIns="121900" tIns="121900" rIns="121900" bIns="121900" anchor="ctr" anchorCtr="0">
              <a:noAutofit/>
            </a:bodyPr>
            <a:lstStyle/>
            <a:p>
              <a:pPr algn="ctr" rtl="1"/>
              <a:r>
                <a:rPr lang="ar-SA" sz="1600" b="1" dirty="0">
                  <a:solidFill>
                    <a:srgbClr val="A5A5A5"/>
                  </a:solidFill>
                  <a:latin typeface="Alexandria" pitchFamily="2" charset="-78"/>
                  <a:ea typeface="Fira Sans Extra Condensed Medium"/>
                  <a:cs typeface="Alexandria" pitchFamily="2" charset="-78"/>
                  <a:sym typeface="Fira Sans Extra Condensed Medium"/>
                </a:rPr>
                <a:t>صُناع المعرفة</a:t>
              </a:r>
              <a:endParaRPr lang="en-US" sz="1600" b="1" dirty="0">
                <a:solidFill>
                  <a:srgbClr val="A5A5A5"/>
                </a:solidFill>
                <a:latin typeface="Alexandria" pitchFamily="2" charset="-78"/>
                <a:ea typeface="Fira Sans Extra Condensed Medium"/>
                <a:cs typeface="Alexandria" pitchFamily="2" charset="-78"/>
                <a:sym typeface="Fira Sans Extra Condensed Medium"/>
              </a:endParaRPr>
            </a:p>
          </p:txBody>
        </p:sp>
        <p:sp>
          <p:nvSpPr>
            <p:cNvPr id="33" name="TextBox 127">
              <a:extLst>
                <a:ext uri="{FF2B5EF4-FFF2-40B4-BE49-F238E27FC236}">
                  <a16:creationId xmlns:a16="http://schemas.microsoft.com/office/drawing/2014/main" id="{69A73D2D-B8EE-011F-7BB7-26D5B294331A}"/>
                </a:ext>
              </a:extLst>
            </p:cNvPr>
            <p:cNvSpPr txBox="1"/>
            <p:nvPr/>
          </p:nvSpPr>
          <p:spPr>
            <a:xfrm>
              <a:off x="762001" y="4802559"/>
              <a:ext cx="2665566" cy="646331"/>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القيادات الرقمية ومديرين المعرفة ومحللين المعرفة ورأس المال الفكري للمنظمة</a:t>
              </a:r>
            </a:p>
          </p:txBody>
        </p:sp>
        <p:sp>
          <p:nvSpPr>
            <p:cNvPr id="34" name="Google Shape;970;p36">
              <a:extLst>
                <a:ext uri="{FF2B5EF4-FFF2-40B4-BE49-F238E27FC236}">
                  <a16:creationId xmlns:a16="http://schemas.microsoft.com/office/drawing/2014/main" id="{01EF9162-FD1A-71FC-407C-ACB9ED6B720D}"/>
                </a:ext>
              </a:extLst>
            </p:cNvPr>
            <p:cNvSpPr/>
            <p:nvPr/>
          </p:nvSpPr>
          <p:spPr>
            <a:xfrm flipV="1">
              <a:off x="3263707" y="3212849"/>
              <a:ext cx="2164126" cy="80417"/>
            </a:xfrm>
            <a:custGeom>
              <a:avLst/>
              <a:gdLst/>
              <a:ahLst/>
              <a:cxnLst/>
              <a:rect l="l" t="t" r="r" b="b"/>
              <a:pathLst>
                <a:path w="80285" h="1167" extrusionOk="0">
                  <a:moveTo>
                    <a:pt x="608" y="0"/>
                  </a:moveTo>
                  <a:cubicBezTo>
                    <a:pt x="275" y="0"/>
                    <a:pt x="1" y="250"/>
                    <a:pt x="1" y="584"/>
                  </a:cubicBezTo>
                  <a:cubicBezTo>
                    <a:pt x="1" y="917"/>
                    <a:pt x="275" y="1167"/>
                    <a:pt x="608" y="1167"/>
                  </a:cubicBezTo>
                  <a:cubicBezTo>
                    <a:pt x="846" y="1167"/>
                    <a:pt x="1049" y="1096"/>
                    <a:pt x="1144" y="798"/>
                  </a:cubicBezTo>
                  <a:lnTo>
                    <a:pt x="80285" y="798"/>
                  </a:lnTo>
                  <a:lnTo>
                    <a:pt x="80285" y="357"/>
                  </a:lnTo>
                  <a:lnTo>
                    <a:pt x="1144" y="357"/>
                  </a:lnTo>
                  <a:cubicBezTo>
                    <a:pt x="1049" y="60"/>
                    <a:pt x="846" y="0"/>
                    <a:pt x="608" y="0"/>
                  </a:cubicBezTo>
                  <a:close/>
                </a:path>
              </a:pathLst>
            </a:custGeom>
            <a:solidFill>
              <a:srgbClr val="FCBD24"/>
            </a:solidFill>
            <a:ln>
              <a:solidFill>
                <a:srgbClr val="203E5F"/>
              </a:solid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35" name="Google Shape;970;p36">
              <a:extLst>
                <a:ext uri="{FF2B5EF4-FFF2-40B4-BE49-F238E27FC236}">
                  <a16:creationId xmlns:a16="http://schemas.microsoft.com/office/drawing/2014/main" id="{A3AAD5FE-47BF-18B4-1CA0-24526FD1FD83}"/>
                </a:ext>
              </a:extLst>
            </p:cNvPr>
            <p:cNvSpPr/>
            <p:nvPr/>
          </p:nvSpPr>
          <p:spPr>
            <a:xfrm>
              <a:off x="6152798" y="2164409"/>
              <a:ext cx="2948303" cy="45719"/>
            </a:xfrm>
            <a:custGeom>
              <a:avLst/>
              <a:gdLst/>
              <a:ahLst/>
              <a:cxnLst/>
              <a:rect l="l" t="t" r="r" b="b"/>
              <a:pathLst>
                <a:path w="80285" h="1167" extrusionOk="0">
                  <a:moveTo>
                    <a:pt x="608" y="0"/>
                  </a:moveTo>
                  <a:cubicBezTo>
                    <a:pt x="275" y="0"/>
                    <a:pt x="1" y="250"/>
                    <a:pt x="1" y="584"/>
                  </a:cubicBezTo>
                  <a:cubicBezTo>
                    <a:pt x="1" y="917"/>
                    <a:pt x="275" y="1167"/>
                    <a:pt x="608" y="1167"/>
                  </a:cubicBezTo>
                  <a:cubicBezTo>
                    <a:pt x="846" y="1167"/>
                    <a:pt x="1049" y="1096"/>
                    <a:pt x="1144" y="798"/>
                  </a:cubicBezTo>
                  <a:lnTo>
                    <a:pt x="80285" y="798"/>
                  </a:lnTo>
                  <a:lnTo>
                    <a:pt x="80285" y="357"/>
                  </a:lnTo>
                  <a:lnTo>
                    <a:pt x="1144" y="357"/>
                  </a:lnTo>
                  <a:cubicBezTo>
                    <a:pt x="1049" y="60"/>
                    <a:pt x="846" y="0"/>
                    <a:pt x="608" y="0"/>
                  </a:cubicBezTo>
                  <a:close/>
                </a:path>
              </a:pathLst>
            </a:custGeom>
            <a:solidFill>
              <a:srgbClr val="FCBD24"/>
            </a:solidFill>
            <a:ln>
              <a:solidFill>
                <a:srgbClr val="203E5F"/>
              </a:solid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36" name="Google Shape;970;p36">
              <a:extLst>
                <a:ext uri="{FF2B5EF4-FFF2-40B4-BE49-F238E27FC236}">
                  <a16:creationId xmlns:a16="http://schemas.microsoft.com/office/drawing/2014/main" id="{D6A4DE24-AF39-E533-CCD2-595A93D4F717}"/>
                </a:ext>
              </a:extLst>
            </p:cNvPr>
            <p:cNvSpPr/>
            <p:nvPr/>
          </p:nvSpPr>
          <p:spPr>
            <a:xfrm flipV="1">
              <a:off x="7280917" y="3826840"/>
              <a:ext cx="1820184" cy="45719"/>
            </a:xfrm>
            <a:custGeom>
              <a:avLst/>
              <a:gdLst/>
              <a:ahLst/>
              <a:cxnLst/>
              <a:rect l="l" t="t" r="r" b="b"/>
              <a:pathLst>
                <a:path w="80285" h="1167" extrusionOk="0">
                  <a:moveTo>
                    <a:pt x="608" y="0"/>
                  </a:moveTo>
                  <a:cubicBezTo>
                    <a:pt x="275" y="0"/>
                    <a:pt x="1" y="250"/>
                    <a:pt x="1" y="584"/>
                  </a:cubicBezTo>
                  <a:cubicBezTo>
                    <a:pt x="1" y="917"/>
                    <a:pt x="275" y="1167"/>
                    <a:pt x="608" y="1167"/>
                  </a:cubicBezTo>
                  <a:cubicBezTo>
                    <a:pt x="846" y="1167"/>
                    <a:pt x="1049" y="1096"/>
                    <a:pt x="1144" y="798"/>
                  </a:cubicBezTo>
                  <a:lnTo>
                    <a:pt x="80285" y="798"/>
                  </a:lnTo>
                  <a:lnTo>
                    <a:pt x="80285" y="357"/>
                  </a:lnTo>
                  <a:lnTo>
                    <a:pt x="1144" y="357"/>
                  </a:lnTo>
                  <a:cubicBezTo>
                    <a:pt x="1049" y="60"/>
                    <a:pt x="846" y="0"/>
                    <a:pt x="608" y="0"/>
                  </a:cubicBezTo>
                  <a:close/>
                </a:path>
              </a:pathLst>
            </a:custGeom>
            <a:solidFill>
              <a:srgbClr val="FCBD24"/>
            </a:solidFill>
            <a:ln>
              <a:solidFill>
                <a:srgbClr val="203E5F"/>
              </a:solid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grpSp>
    </p:spTree>
    <p:extLst>
      <p:ext uri="{BB962C8B-B14F-4D97-AF65-F5344CB8AC3E}">
        <p14:creationId xmlns:p14="http://schemas.microsoft.com/office/powerpoint/2010/main" val="14847766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أهمية 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B39178AB-BB2A-7DF1-C571-7CB8EAA4B5EB}"/>
              </a:ext>
            </a:extLst>
          </p:cNvPr>
          <p:cNvSpPr txBox="1"/>
          <p:nvPr/>
        </p:nvSpPr>
        <p:spPr>
          <a:xfrm>
            <a:off x="804718" y="2590375"/>
            <a:ext cx="10437843" cy="3374706"/>
          </a:xfrm>
          <a:prstGeom prst="rect">
            <a:avLst/>
          </a:prstGeom>
          <a:noFill/>
        </p:spPr>
        <p:txBody>
          <a:bodyPr wrap="square" rtlCol="1">
            <a:spAutoFit/>
          </a:bodyPr>
          <a:lstStyle/>
          <a:p>
            <a:pPr marL="285750" indent="-285750" algn="justLow">
              <a:lnSpc>
                <a:spcPct val="150000"/>
              </a:lnSpc>
              <a:buFont typeface="Wingdings" panose="05000000000000000000" pitchFamily="2" charset="2"/>
              <a:buChar char="v"/>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تحسين أداء المنظمة: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لأنها تعمل على تحسين الإجراءات وتقديم الخدمات مما يسهل المعاملات والأعمال ويؤدي إلى زيادة الولاء. </a:t>
            </a:r>
          </a:p>
          <a:p>
            <a:pPr marL="285750" indent="-285750" algn="justLow">
              <a:lnSpc>
                <a:spcPct val="150000"/>
              </a:lnSpc>
              <a:buFont typeface="Wingdings" panose="05000000000000000000" pitchFamily="2" charset="2"/>
              <a:buChar char="v"/>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تقليل التعقيدات الإدارية: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من خلال إلغاء المستويات الإدارية، والانتقال من التنظيم الهرمي إلى التنظيم الشبكي.</a:t>
            </a:r>
          </a:p>
          <a:p>
            <a:pPr marL="285750" indent="-285750" algn="justLow">
              <a:lnSpc>
                <a:spcPct val="150000"/>
              </a:lnSpc>
              <a:buFont typeface="Wingdings" panose="05000000000000000000" pitchFamily="2" charset="2"/>
              <a:buChar char="v"/>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تحسين عملية صنع القرار</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بسبب وجود قاعدة بيانات ضخمة يتم الاعتماد عليها وتساعد على التخطيط واتخاذ القرار .</a:t>
            </a:r>
          </a:p>
          <a:p>
            <a:pPr marL="285750" indent="-285750" algn="justLow">
              <a:lnSpc>
                <a:spcPct val="150000"/>
              </a:lnSpc>
              <a:buFont typeface="Wingdings" panose="05000000000000000000" pitchFamily="2" charset="2"/>
              <a:buChar char="v"/>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تحسين العلاقات داخل المنظمة: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فتقوم الإدارة الإلكترونية بتوفير المعلومات بشكل مستمر لجميع الأقسام داخل المنظمة والقدرة على تحليل تلك البيانات وذلك من خلال تجاوز معوقات المركزية. </a:t>
            </a:r>
          </a:p>
          <a:p>
            <a:pPr marL="285750" indent="-285750" algn="justLow">
              <a:lnSpc>
                <a:spcPct val="150000"/>
              </a:lnSpc>
              <a:buFont typeface="Wingdings" panose="05000000000000000000" pitchFamily="2" charset="2"/>
              <a:buChar char="v"/>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تغيير صورة المنظمات: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إلى الشكل الإلكتروني بدل الشكل التقليدي.</a:t>
            </a:r>
          </a:p>
        </p:txBody>
      </p:sp>
      <p:sp>
        <p:nvSpPr>
          <p:cNvPr id="10" name="Round Diagonal Corner Rectangle 17">
            <a:extLst>
              <a:ext uri="{FF2B5EF4-FFF2-40B4-BE49-F238E27FC236}">
                <a16:creationId xmlns:a16="http://schemas.microsoft.com/office/drawing/2014/main" id="{D6B101BD-FD66-6BFE-971B-C46648CD7234}"/>
              </a:ext>
            </a:extLst>
          </p:cNvPr>
          <p:cNvSpPr/>
          <p:nvPr/>
        </p:nvSpPr>
        <p:spPr>
          <a:xfrm>
            <a:off x="5822343" y="2039911"/>
            <a:ext cx="515547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أولاً: أهمية الإدارة الإلكترونية على مستوى المنظمات</a:t>
            </a:r>
          </a:p>
        </p:txBody>
      </p:sp>
    </p:spTree>
    <p:extLst>
      <p:ext uri="{BB962C8B-B14F-4D97-AF65-F5344CB8AC3E}">
        <p14:creationId xmlns:p14="http://schemas.microsoft.com/office/powerpoint/2010/main" val="19318269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أهمية 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مربع نص 12">
            <a:extLst>
              <a:ext uri="{FF2B5EF4-FFF2-40B4-BE49-F238E27FC236}">
                <a16:creationId xmlns:a16="http://schemas.microsoft.com/office/drawing/2014/main" id="{F2D4DF1E-BC86-03D9-6DBF-5F579C092741}"/>
              </a:ext>
            </a:extLst>
          </p:cNvPr>
          <p:cNvSpPr txBox="1"/>
          <p:nvPr/>
        </p:nvSpPr>
        <p:spPr>
          <a:xfrm>
            <a:off x="762000" y="2674788"/>
            <a:ext cx="10437843" cy="1158715"/>
          </a:xfrm>
          <a:prstGeom prst="rect">
            <a:avLst/>
          </a:prstGeom>
          <a:noFill/>
        </p:spPr>
        <p:txBody>
          <a:bodyPr wrap="square" rtlCol="1">
            <a:spAutoFit/>
          </a:bodyPr>
          <a:lstStyle/>
          <a:p>
            <a:pPr marL="285750" indent="-285750" algn="justLow">
              <a:lnSpc>
                <a:spcPct val="150000"/>
              </a:lnSpc>
              <a:buFont typeface="Wingdings" panose="05000000000000000000" pitchFamily="2" charset="2"/>
              <a:buChar char="v"/>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توفير معلومات دقيقة وموثوقة ومتاحة على مدار الساعة.</a:t>
            </a:r>
          </a:p>
          <a:p>
            <a:pPr marL="285750" indent="-285750" algn="justLow">
              <a:lnSpc>
                <a:spcPct val="150000"/>
              </a:lnSpc>
              <a:buFont typeface="Wingdings" panose="05000000000000000000" pitchFamily="2" charset="2"/>
              <a:buChar char="v"/>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الحد من تأثير العلاقة الشخصية أثناء تنفيذ المعاملات. </a:t>
            </a:r>
          </a:p>
          <a:p>
            <a:pPr marL="285750" indent="-285750" algn="justLow">
              <a:lnSpc>
                <a:spcPct val="150000"/>
              </a:lnSpc>
              <a:buFont typeface="Wingdings" panose="05000000000000000000" pitchFamily="2" charset="2"/>
              <a:buChar char="v"/>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إيجاد فرص جديدة للعمل الحر وذلك من خلال قدرة الأشخاص للوصول إلى المؤسسات العالمية بكل سهولة.</a:t>
            </a:r>
          </a:p>
        </p:txBody>
      </p:sp>
      <p:sp>
        <p:nvSpPr>
          <p:cNvPr id="14" name="Round Diagonal Corner Rectangle 17">
            <a:extLst>
              <a:ext uri="{FF2B5EF4-FFF2-40B4-BE49-F238E27FC236}">
                <a16:creationId xmlns:a16="http://schemas.microsoft.com/office/drawing/2014/main" id="{9BA998DC-75D1-D0EB-35F7-A7B3E5957F24}"/>
              </a:ext>
            </a:extLst>
          </p:cNvPr>
          <p:cNvSpPr/>
          <p:nvPr/>
        </p:nvSpPr>
        <p:spPr>
          <a:xfrm>
            <a:off x="5756588" y="2128635"/>
            <a:ext cx="515547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ثانياً: أهمية الإدارة الإلكترونية على مستوى المجتمع</a:t>
            </a:r>
          </a:p>
        </p:txBody>
      </p:sp>
    </p:spTree>
    <p:extLst>
      <p:ext uri="{BB962C8B-B14F-4D97-AF65-F5344CB8AC3E}">
        <p14:creationId xmlns:p14="http://schemas.microsoft.com/office/powerpoint/2010/main" val="34581287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القيادة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B39178AB-BB2A-7DF1-C571-7CB8EAA4B5EB}"/>
              </a:ext>
            </a:extLst>
          </p:cNvPr>
          <p:cNvSpPr txBox="1"/>
          <p:nvPr/>
        </p:nvSpPr>
        <p:spPr>
          <a:xfrm>
            <a:off x="4844954" y="2303759"/>
            <a:ext cx="6343341" cy="3374706"/>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القيادة بمفهومها التقليدي تعني القدرة على إقناع الآخرين من أجل السعي نحو تحقيق أهداف معينة، لكن في وجود الإدارة الإلكترونية اختلفت فأصبحت تركز على التوجيه الإلكتروني من خلال تفعيل أهداف المؤسسة والعمل على إنجاحها ويجب أن يكون القائد الإلكتروني لديه القدرة على التعامل مع الأنظمة الإلكترونية والأفراد الكترونيا من خلال الشبكة.</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لذلك يكون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دور القيادة الإلكترونية هو تكوين المعرفة وإدارة عملية التعلم التنظيمي في المؤسسة وعليه أن يتمتع بمهارات إدارية ومهارات التعامل الإلكتروني.</a:t>
            </a:r>
          </a:p>
        </p:txBody>
      </p:sp>
      <p:pic>
        <p:nvPicPr>
          <p:cNvPr id="11" name="صورة 10">
            <a:extLst>
              <a:ext uri="{FF2B5EF4-FFF2-40B4-BE49-F238E27FC236}">
                <a16:creationId xmlns:a16="http://schemas.microsoft.com/office/drawing/2014/main" id="{5352CC98-445A-CF3B-3AA1-CC747D5967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6211" y="2632579"/>
            <a:ext cx="3489812" cy="2401689"/>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0268792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عوائق تطبيق 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587D14EF-05F9-2A2F-DD3B-CA00F9257559}"/>
              </a:ext>
            </a:extLst>
          </p:cNvPr>
          <p:cNvGrpSpPr/>
          <p:nvPr/>
        </p:nvGrpSpPr>
        <p:grpSpPr>
          <a:xfrm>
            <a:off x="1246842" y="2970878"/>
            <a:ext cx="9939038" cy="2946374"/>
            <a:chOff x="-515557" y="3986218"/>
            <a:chExt cx="15060128" cy="2846046"/>
          </a:xfrm>
          <a:solidFill>
            <a:srgbClr val="00AEEF"/>
          </a:solidFill>
        </p:grpSpPr>
        <p:sp>
          <p:nvSpPr>
            <p:cNvPr id="12" name="Shape 1">
              <a:extLst>
                <a:ext uri="{FF2B5EF4-FFF2-40B4-BE49-F238E27FC236}">
                  <a16:creationId xmlns:a16="http://schemas.microsoft.com/office/drawing/2014/main" id="{64531569-80E4-BBFC-B391-7141556CE118}"/>
                </a:ext>
              </a:extLst>
            </p:cNvPr>
            <p:cNvSpPr/>
            <p:nvPr/>
          </p:nvSpPr>
          <p:spPr>
            <a:xfrm>
              <a:off x="3070581" y="4053517"/>
              <a:ext cx="499943" cy="496267"/>
            </a:xfrm>
            <a:prstGeom prst="roundRect">
              <a:avLst>
                <a:gd name="adj" fmla="val 11055"/>
              </a:avLst>
            </a:prstGeom>
            <a:grpFill/>
            <a:ln w="7620">
              <a:noFill/>
              <a:prstDash val="solid"/>
            </a:ln>
          </p:spPr>
          <p:txBody>
            <a:bodyPr/>
            <a:lstStyle/>
            <a:p>
              <a:endParaRPr lang="ar-SA" sz="1600" b="1" dirty="0">
                <a:solidFill>
                  <a:srgbClr val="203E5F"/>
                </a:solidFill>
                <a:latin typeface="Alexandria" pitchFamily="2" charset="-78"/>
                <a:cs typeface="Alexandria" pitchFamily="2" charset="-78"/>
              </a:endParaRPr>
            </a:p>
          </p:txBody>
        </p:sp>
        <p:sp>
          <p:nvSpPr>
            <p:cNvPr id="13" name="Text 2">
              <a:extLst>
                <a:ext uri="{FF2B5EF4-FFF2-40B4-BE49-F238E27FC236}">
                  <a16:creationId xmlns:a16="http://schemas.microsoft.com/office/drawing/2014/main" id="{7D16D540-0654-E2F5-8EB8-40B5782C3C21}"/>
                </a:ext>
              </a:extLst>
            </p:cNvPr>
            <p:cNvSpPr/>
            <p:nvPr/>
          </p:nvSpPr>
          <p:spPr>
            <a:xfrm>
              <a:off x="3225871" y="4085335"/>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cs typeface="Alexandria" pitchFamily="2" charset="-78"/>
                </a:rPr>
                <a:t>3</a:t>
              </a:r>
            </a:p>
          </p:txBody>
        </p:sp>
        <p:sp>
          <p:nvSpPr>
            <p:cNvPr id="15" name="Shape 4">
              <a:extLst>
                <a:ext uri="{FF2B5EF4-FFF2-40B4-BE49-F238E27FC236}">
                  <a16:creationId xmlns:a16="http://schemas.microsoft.com/office/drawing/2014/main" id="{4EDB1998-660B-34D4-CED5-3144FED45E26}"/>
                </a:ext>
              </a:extLst>
            </p:cNvPr>
            <p:cNvSpPr/>
            <p:nvPr/>
          </p:nvSpPr>
          <p:spPr>
            <a:xfrm>
              <a:off x="8515308" y="4046790"/>
              <a:ext cx="499943" cy="496267"/>
            </a:xfrm>
            <a:prstGeom prst="roundRect">
              <a:avLst>
                <a:gd name="adj" fmla="val 11055"/>
              </a:avLst>
            </a:prstGeom>
            <a:grpFill/>
            <a:ln w="7620">
              <a:noFill/>
              <a:prstDash val="solid"/>
            </a:ln>
          </p:spPr>
          <p:txBody>
            <a:bodyPr/>
            <a:lstStyle/>
            <a:p>
              <a:endParaRPr lang="ar-SA" sz="1600" b="1">
                <a:solidFill>
                  <a:srgbClr val="203E5F"/>
                </a:solidFill>
                <a:latin typeface="Alexandria" pitchFamily="2" charset="-78"/>
                <a:cs typeface="Alexandria" pitchFamily="2" charset="-78"/>
              </a:endParaRPr>
            </a:p>
          </p:txBody>
        </p:sp>
        <p:sp>
          <p:nvSpPr>
            <p:cNvPr id="16" name="Text 5">
              <a:extLst>
                <a:ext uri="{FF2B5EF4-FFF2-40B4-BE49-F238E27FC236}">
                  <a16:creationId xmlns:a16="http://schemas.microsoft.com/office/drawing/2014/main" id="{29F45BBC-94CE-A687-842D-D1F4076F1D35}"/>
                </a:ext>
              </a:extLst>
            </p:cNvPr>
            <p:cNvSpPr/>
            <p:nvPr/>
          </p:nvSpPr>
          <p:spPr>
            <a:xfrm>
              <a:off x="8669684" y="4079942"/>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ea typeface="Georgia" pitchFamily="34" charset="-122"/>
                  <a:cs typeface="Alexandria" pitchFamily="2" charset="-78"/>
                </a:rPr>
                <a:t>2</a:t>
              </a:r>
              <a:endParaRPr lang="en-US" sz="1600" b="1" dirty="0">
                <a:solidFill>
                  <a:schemeClr val="bg1"/>
                </a:solidFill>
                <a:latin typeface="Alexandria" pitchFamily="2" charset="-78"/>
                <a:cs typeface="Alexandria" pitchFamily="2" charset="-78"/>
              </a:endParaRPr>
            </a:p>
          </p:txBody>
        </p:sp>
        <p:sp>
          <p:nvSpPr>
            <p:cNvPr id="17" name="Text 6">
              <a:extLst>
                <a:ext uri="{FF2B5EF4-FFF2-40B4-BE49-F238E27FC236}">
                  <a16:creationId xmlns:a16="http://schemas.microsoft.com/office/drawing/2014/main" id="{758917C0-367C-4CBE-9ADC-92B49C11CD0C}"/>
                </a:ext>
              </a:extLst>
            </p:cNvPr>
            <p:cNvSpPr/>
            <p:nvPr/>
          </p:nvSpPr>
          <p:spPr>
            <a:xfrm>
              <a:off x="4893437" y="3986218"/>
              <a:ext cx="3451146" cy="992535"/>
            </a:xfrm>
            <a:prstGeom prst="rect">
              <a:avLst/>
            </a:prstGeom>
            <a:solidFill>
              <a:schemeClr val="bg1"/>
            </a:solidFill>
            <a:ln>
              <a:noFill/>
            </a:ln>
          </p:spPr>
          <p:txBody>
            <a:bodyPr wrap="square" rtlCol="0" anchor="t"/>
            <a:lstStyle/>
            <a:p>
              <a:pPr algn="justLow" rtl="1"/>
              <a:r>
                <a:rPr lang="ar-SA" sz="1600" dirty="0">
                  <a:solidFill>
                    <a:srgbClr val="203E5F"/>
                  </a:solidFill>
                  <a:latin typeface="Alexandria" pitchFamily="2" charset="-78"/>
                  <a:ea typeface="Lato" pitchFamily="34" charset="-122"/>
                  <a:cs typeface="Alexandria" pitchFamily="2" charset="-78"/>
                </a:rPr>
                <a:t>عدم توفر الأموال اللازمة لتمويل الإدارة الإلكترونية.</a:t>
              </a:r>
              <a:endParaRPr lang="en-US" sz="1600" dirty="0">
                <a:solidFill>
                  <a:srgbClr val="203E5F"/>
                </a:solidFill>
                <a:latin typeface="Alexandria" pitchFamily="2" charset="-78"/>
                <a:cs typeface="Alexandria" pitchFamily="2" charset="-78"/>
              </a:endParaRPr>
            </a:p>
          </p:txBody>
        </p:sp>
        <p:sp>
          <p:nvSpPr>
            <p:cNvPr id="18" name="Shape 7">
              <a:extLst>
                <a:ext uri="{FF2B5EF4-FFF2-40B4-BE49-F238E27FC236}">
                  <a16:creationId xmlns:a16="http://schemas.microsoft.com/office/drawing/2014/main" id="{876970D6-BCAF-312A-07B2-821CFBEB11D6}"/>
                </a:ext>
              </a:extLst>
            </p:cNvPr>
            <p:cNvSpPr/>
            <p:nvPr/>
          </p:nvSpPr>
          <p:spPr>
            <a:xfrm>
              <a:off x="14044628" y="4074619"/>
              <a:ext cx="499943" cy="496267"/>
            </a:xfrm>
            <a:prstGeom prst="roundRect">
              <a:avLst>
                <a:gd name="adj" fmla="val 11055"/>
              </a:avLst>
            </a:prstGeom>
            <a:grpFill/>
            <a:ln w="7620">
              <a:noFill/>
              <a:prstDash val="solid"/>
            </a:ln>
          </p:spPr>
          <p:txBody>
            <a:bodyPr/>
            <a:lstStyle/>
            <a:p>
              <a:endParaRPr lang="ar-SA" sz="1600" b="1" dirty="0">
                <a:solidFill>
                  <a:srgbClr val="203E5F"/>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BD5E7A57-0B15-FDDA-E462-A970C6E8D8B9}"/>
                </a:ext>
              </a:extLst>
            </p:cNvPr>
            <p:cNvSpPr/>
            <p:nvPr/>
          </p:nvSpPr>
          <p:spPr>
            <a:xfrm>
              <a:off x="14204938" y="4107770"/>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ea typeface="Georgia" pitchFamily="34" charset="-122"/>
                  <a:cs typeface="Alexandria" pitchFamily="2" charset="-78"/>
                </a:rPr>
                <a:t>1</a:t>
              </a:r>
              <a:endParaRPr lang="en-US" sz="1600" b="1" dirty="0">
                <a:solidFill>
                  <a:schemeClr val="bg1"/>
                </a:solidFill>
                <a:latin typeface="Alexandria" pitchFamily="2" charset="-78"/>
                <a:cs typeface="Alexandria" pitchFamily="2" charset="-78"/>
              </a:endParaRPr>
            </a:p>
          </p:txBody>
        </p:sp>
        <p:sp>
          <p:nvSpPr>
            <p:cNvPr id="20" name="Text 9">
              <a:extLst>
                <a:ext uri="{FF2B5EF4-FFF2-40B4-BE49-F238E27FC236}">
                  <a16:creationId xmlns:a16="http://schemas.microsoft.com/office/drawing/2014/main" id="{6550AAD3-B012-88A6-5309-D0BD8A089228}"/>
                </a:ext>
              </a:extLst>
            </p:cNvPr>
            <p:cNvSpPr/>
            <p:nvPr/>
          </p:nvSpPr>
          <p:spPr>
            <a:xfrm>
              <a:off x="10302432" y="4011772"/>
              <a:ext cx="3597499" cy="1329066"/>
            </a:xfrm>
            <a:prstGeom prst="rect">
              <a:avLst/>
            </a:prstGeom>
            <a:solidFill>
              <a:schemeClr val="bg1"/>
            </a:solidFill>
            <a:ln>
              <a:noFill/>
            </a:ln>
          </p:spPr>
          <p:txBody>
            <a:bodyPr wrap="square" rtlCol="0" anchor="t"/>
            <a:lstStyle/>
            <a:p>
              <a:pPr algn="justLow" rtl="1"/>
              <a:r>
                <a:rPr lang="ar-SA" sz="1600" dirty="0">
                  <a:solidFill>
                    <a:srgbClr val="203E5F"/>
                  </a:solidFill>
                  <a:latin typeface="Alexandria" pitchFamily="2" charset="-78"/>
                  <a:ea typeface="Lato" pitchFamily="34" charset="-122"/>
                  <a:cs typeface="Alexandria" pitchFamily="2" charset="-78"/>
                </a:rPr>
                <a:t>التخبط السياسي حيث يمكن أن يؤدي إلى مقاطعة أي مبادرة لتطبيق الإدارة الإلكترونية.</a:t>
              </a:r>
              <a:endParaRPr lang="en-US" sz="1600" dirty="0">
                <a:solidFill>
                  <a:srgbClr val="203E5F"/>
                </a:solidFill>
                <a:latin typeface="Alexandria" pitchFamily="2" charset="-78"/>
                <a:cs typeface="Alexandria" pitchFamily="2" charset="-78"/>
              </a:endParaRPr>
            </a:p>
          </p:txBody>
        </p:sp>
        <p:sp>
          <p:nvSpPr>
            <p:cNvPr id="21" name="Shape 10">
              <a:extLst>
                <a:ext uri="{FF2B5EF4-FFF2-40B4-BE49-F238E27FC236}">
                  <a16:creationId xmlns:a16="http://schemas.microsoft.com/office/drawing/2014/main" id="{E848A37E-5B9D-F535-047C-4049FD3B8821}"/>
                </a:ext>
              </a:extLst>
            </p:cNvPr>
            <p:cNvSpPr/>
            <p:nvPr/>
          </p:nvSpPr>
          <p:spPr>
            <a:xfrm>
              <a:off x="3070581" y="5482095"/>
              <a:ext cx="499943" cy="496267"/>
            </a:xfrm>
            <a:prstGeom prst="roundRect">
              <a:avLst>
                <a:gd name="adj" fmla="val 11055"/>
              </a:avLst>
            </a:prstGeom>
            <a:grpFill/>
            <a:ln w="7620">
              <a:noFill/>
              <a:prstDash val="solid"/>
            </a:ln>
          </p:spPr>
          <p:txBody>
            <a:bodyPr/>
            <a:lstStyle/>
            <a:p>
              <a:endParaRPr lang="ar-SA" sz="1600" b="1">
                <a:solidFill>
                  <a:schemeClr val="bg1"/>
                </a:solidFill>
                <a:latin typeface="Alexandria" pitchFamily="2" charset="-78"/>
                <a:cs typeface="Alexandria" pitchFamily="2" charset="-78"/>
              </a:endParaRPr>
            </a:p>
          </p:txBody>
        </p:sp>
        <p:sp>
          <p:nvSpPr>
            <p:cNvPr id="22" name="Text 11">
              <a:extLst>
                <a:ext uri="{FF2B5EF4-FFF2-40B4-BE49-F238E27FC236}">
                  <a16:creationId xmlns:a16="http://schemas.microsoft.com/office/drawing/2014/main" id="{9F0B9559-36DD-587A-F809-A6ECA8D8EDCD}"/>
                </a:ext>
              </a:extLst>
            </p:cNvPr>
            <p:cNvSpPr/>
            <p:nvPr/>
          </p:nvSpPr>
          <p:spPr>
            <a:xfrm>
              <a:off x="3229111" y="5515246"/>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ea typeface="Georgia" pitchFamily="34" charset="-122"/>
                  <a:cs typeface="Alexandria" pitchFamily="2" charset="-78"/>
                </a:rPr>
                <a:t>6</a:t>
              </a:r>
              <a:endParaRPr lang="en-US" sz="1600" b="1" dirty="0">
                <a:solidFill>
                  <a:schemeClr val="bg1"/>
                </a:solidFill>
                <a:latin typeface="Alexandria" pitchFamily="2" charset="-78"/>
                <a:cs typeface="Alexandria" pitchFamily="2" charset="-78"/>
              </a:endParaRPr>
            </a:p>
          </p:txBody>
        </p:sp>
        <p:sp>
          <p:nvSpPr>
            <p:cNvPr id="23" name="Text 12">
              <a:extLst>
                <a:ext uri="{FF2B5EF4-FFF2-40B4-BE49-F238E27FC236}">
                  <a16:creationId xmlns:a16="http://schemas.microsoft.com/office/drawing/2014/main" id="{358F8594-2A30-A714-86C3-9ACA214AE6E3}"/>
                </a:ext>
              </a:extLst>
            </p:cNvPr>
            <p:cNvSpPr/>
            <p:nvPr/>
          </p:nvSpPr>
          <p:spPr>
            <a:xfrm>
              <a:off x="-515557" y="5431281"/>
              <a:ext cx="3451146" cy="992535"/>
            </a:xfrm>
            <a:prstGeom prst="rect">
              <a:avLst/>
            </a:prstGeom>
            <a:solidFill>
              <a:schemeClr val="bg1"/>
            </a:solidFill>
            <a:ln>
              <a:noFill/>
            </a:ln>
          </p:spPr>
          <p:txBody>
            <a:bodyPr wrap="square" rtlCol="0" anchor="t"/>
            <a:lstStyle/>
            <a:p>
              <a:pPr algn="justLow" rtl="1"/>
              <a:r>
                <a:rPr lang="ar-SA" sz="1600" dirty="0">
                  <a:solidFill>
                    <a:srgbClr val="203E5F"/>
                  </a:solidFill>
                  <a:latin typeface="Alexandria" pitchFamily="2" charset="-78"/>
                  <a:ea typeface="Lato" pitchFamily="34" charset="-122"/>
                  <a:cs typeface="Alexandria" pitchFamily="2" charset="-78"/>
                </a:rPr>
                <a:t>ضعف البنية التحتية للاتصالات وتكنولوجيا المعلومات.</a:t>
              </a:r>
              <a:endParaRPr lang="en-US" sz="1600" dirty="0">
                <a:solidFill>
                  <a:srgbClr val="203E5F"/>
                </a:solidFill>
                <a:latin typeface="Alexandria" pitchFamily="2" charset="-78"/>
                <a:cs typeface="Alexandria" pitchFamily="2" charset="-78"/>
              </a:endParaRPr>
            </a:p>
          </p:txBody>
        </p:sp>
        <p:sp>
          <p:nvSpPr>
            <p:cNvPr id="24" name="Shape 13">
              <a:extLst>
                <a:ext uri="{FF2B5EF4-FFF2-40B4-BE49-F238E27FC236}">
                  <a16:creationId xmlns:a16="http://schemas.microsoft.com/office/drawing/2014/main" id="{25428828-9C52-997E-C8AE-12C271F368E9}"/>
                </a:ext>
              </a:extLst>
            </p:cNvPr>
            <p:cNvSpPr/>
            <p:nvPr/>
          </p:nvSpPr>
          <p:spPr>
            <a:xfrm>
              <a:off x="8514059" y="5502383"/>
              <a:ext cx="499943" cy="496267"/>
            </a:xfrm>
            <a:prstGeom prst="roundRect">
              <a:avLst>
                <a:gd name="adj" fmla="val 11055"/>
              </a:avLst>
            </a:prstGeom>
            <a:grpFill/>
            <a:ln w="7620">
              <a:noFill/>
              <a:prstDash val="solid"/>
            </a:ln>
          </p:spPr>
          <p:txBody>
            <a:bodyPr/>
            <a:lstStyle/>
            <a:p>
              <a:endParaRPr lang="ar-SA" sz="1600" b="1">
                <a:solidFill>
                  <a:srgbClr val="203E5F"/>
                </a:solidFill>
                <a:latin typeface="Alexandria" pitchFamily="2" charset="-78"/>
                <a:cs typeface="Alexandria" pitchFamily="2" charset="-78"/>
              </a:endParaRPr>
            </a:p>
          </p:txBody>
        </p:sp>
        <p:sp>
          <p:nvSpPr>
            <p:cNvPr id="25" name="Text 14">
              <a:extLst>
                <a:ext uri="{FF2B5EF4-FFF2-40B4-BE49-F238E27FC236}">
                  <a16:creationId xmlns:a16="http://schemas.microsoft.com/office/drawing/2014/main" id="{455FA0E6-1758-D109-EFCE-8EFFEB7AE41B}"/>
                </a:ext>
              </a:extLst>
            </p:cNvPr>
            <p:cNvSpPr/>
            <p:nvPr/>
          </p:nvSpPr>
          <p:spPr>
            <a:xfrm>
              <a:off x="8673839" y="5541672"/>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ea typeface="Georgia" pitchFamily="34" charset="-122"/>
                  <a:cs typeface="Alexandria" pitchFamily="2" charset="-78"/>
                </a:rPr>
                <a:t>5</a:t>
              </a:r>
              <a:endParaRPr lang="en-US" sz="1600" b="1" dirty="0">
                <a:solidFill>
                  <a:schemeClr val="bg1"/>
                </a:solidFill>
                <a:latin typeface="Alexandria" pitchFamily="2" charset="-78"/>
                <a:cs typeface="Alexandria" pitchFamily="2" charset="-78"/>
              </a:endParaRPr>
            </a:p>
          </p:txBody>
        </p:sp>
        <p:sp>
          <p:nvSpPr>
            <p:cNvPr id="26" name="Text 15">
              <a:extLst>
                <a:ext uri="{FF2B5EF4-FFF2-40B4-BE49-F238E27FC236}">
                  <a16:creationId xmlns:a16="http://schemas.microsoft.com/office/drawing/2014/main" id="{06580932-83F1-E4A1-356E-D81FDAA06E58}"/>
                </a:ext>
              </a:extLst>
            </p:cNvPr>
            <p:cNvSpPr/>
            <p:nvPr/>
          </p:nvSpPr>
          <p:spPr>
            <a:xfrm>
              <a:off x="4920209" y="5475371"/>
              <a:ext cx="3451146" cy="1329066"/>
            </a:xfrm>
            <a:prstGeom prst="rect">
              <a:avLst/>
            </a:prstGeom>
            <a:solidFill>
              <a:schemeClr val="bg1"/>
            </a:solidFill>
            <a:ln>
              <a:noFill/>
            </a:ln>
          </p:spPr>
          <p:txBody>
            <a:bodyPr wrap="square" rtlCol="0" anchor="t"/>
            <a:lstStyle/>
            <a:p>
              <a:pPr algn="justLow" rtl="1"/>
              <a:r>
                <a:rPr lang="ar-SA" sz="1600" dirty="0">
                  <a:solidFill>
                    <a:srgbClr val="203E5F"/>
                  </a:solidFill>
                  <a:latin typeface="Alexandria" pitchFamily="2" charset="-78"/>
                  <a:ea typeface="Lato" pitchFamily="34" charset="-122"/>
                  <a:cs typeface="Alexandria" pitchFamily="2" charset="-78"/>
                </a:rPr>
                <a:t>صعوبة تقبل المجتمع لفكرة تطبيق الإدارة الإلكترونية والاتصال السريع لأسباب متعددة.</a:t>
              </a:r>
              <a:endParaRPr lang="en-US" sz="1600" dirty="0">
                <a:solidFill>
                  <a:srgbClr val="203E5F"/>
                </a:solidFill>
                <a:latin typeface="Alexandria" pitchFamily="2" charset="-78"/>
                <a:cs typeface="Alexandria" pitchFamily="2" charset="-78"/>
              </a:endParaRPr>
            </a:p>
          </p:txBody>
        </p:sp>
        <p:sp>
          <p:nvSpPr>
            <p:cNvPr id="27" name="Shape 16">
              <a:extLst>
                <a:ext uri="{FF2B5EF4-FFF2-40B4-BE49-F238E27FC236}">
                  <a16:creationId xmlns:a16="http://schemas.microsoft.com/office/drawing/2014/main" id="{A0BC3CB3-8A2A-5A1B-D095-271A5180E870}"/>
                </a:ext>
              </a:extLst>
            </p:cNvPr>
            <p:cNvSpPr/>
            <p:nvPr/>
          </p:nvSpPr>
          <p:spPr>
            <a:xfrm>
              <a:off x="14044628" y="5530211"/>
              <a:ext cx="499943" cy="496267"/>
            </a:xfrm>
            <a:prstGeom prst="roundRect">
              <a:avLst>
                <a:gd name="adj" fmla="val 11055"/>
              </a:avLst>
            </a:prstGeom>
            <a:grpFill/>
            <a:ln w="7620">
              <a:noFill/>
              <a:prstDash val="solid"/>
            </a:ln>
          </p:spPr>
          <p:txBody>
            <a:bodyPr/>
            <a:lstStyle/>
            <a:p>
              <a:endParaRPr lang="ar-SA" sz="1600" b="1" dirty="0">
                <a:solidFill>
                  <a:srgbClr val="203E5F"/>
                </a:solidFill>
                <a:latin typeface="Alexandria" pitchFamily="2" charset="-78"/>
                <a:cs typeface="Alexandria" pitchFamily="2" charset="-78"/>
              </a:endParaRPr>
            </a:p>
          </p:txBody>
        </p:sp>
        <p:sp>
          <p:nvSpPr>
            <p:cNvPr id="28" name="Text 17">
              <a:extLst>
                <a:ext uri="{FF2B5EF4-FFF2-40B4-BE49-F238E27FC236}">
                  <a16:creationId xmlns:a16="http://schemas.microsoft.com/office/drawing/2014/main" id="{9817A04E-F51E-C67A-DC52-38D4A7C59EF1}"/>
                </a:ext>
              </a:extLst>
            </p:cNvPr>
            <p:cNvSpPr/>
            <p:nvPr/>
          </p:nvSpPr>
          <p:spPr>
            <a:xfrm>
              <a:off x="14225799" y="5563363"/>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ea typeface="Georgia" pitchFamily="34" charset="-122"/>
                  <a:cs typeface="Alexandria" pitchFamily="2" charset="-78"/>
                </a:rPr>
                <a:t>4</a:t>
              </a:r>
              <a:endParaRPr lang="en-US" sz="1600" b="1" dirty="0">
                <a:solidFill>
                  <a:schemeClr val="bg1"/>
                </a:solidFill>
                <a:latin typeface="Alexandria" pitchFamily="2" charset="-78"/>
                <a:cs typeface="Alexandria" pitchFamily="2" charset="-78"/>
              </a:endParaRPr>
            </a:p>
          </p:txBody>
        </p:sp>
        <p:sp>
          <p:nvSpPr>
            <p:cNvPr id="29" name="Text 18">
              <a:extLst>
                <a:ext uri="{FF2B5EF4-FFF2-40B4-BE49-F238E27FC236}">
                  <a16:creationId xmlns:a16="http://schemas.microsoft.com/office/drawing/2014/main" id="{7F854B16-95D4-7C7A-67F8-DA82C30DDEC3}"/>
                </a:ext>
              </a:extLst>
            </p:cNvPr>
            <p:cNvSpPr/>
            <p:nvPr/>
          </p:nvSpPr>
          <p:spPr>
            <a:xfrm>
              <a:off x="10448787" y="5503198"/>
              <a:ext cx="3451146" cy="1329066"/>
            </a:xfrm>
            <a:prstGeom prst="rect">
              <a:avLst/>
            </a:prstGeom>
            <a:solidFill>
              <a:schemeClr val="bg1"/>
            </a:solidFill>
            <a:ln>
              <a:noFill/>
            </a:ln>
          </p:spPr>
          <p:txBody>
            <a:bodyPr wrap="square" rtlCol="0" anchor="t"/>
            <a:lstStyle/>
            <a:p>
              <a:pPr algn="justLow" rtl="1"/>
              <a:r>
                <a:rPr lang="ar-SA" sz="1600" dirty="0">
                  <a:solidFill>
                    <a:srgbClr val="203E5F"/>
                  </a:solidFill>
                  <a:latin typeface="Alexandria" pitchFamily="2" charset="-78"/>
                  <a:ea typeface="Lato" pitchFamily="34" charset="-122"/>
                  <a:cs typeface="Alexandria" pitchFamily="2" charset="-78"/>
                </a:rPr>
                <a:t>مقاومة هائلة من الموظفين الذين يخشون على عملهم المستقبلي بسبب تبسيط الإجراءات.</a:t>
              </a:r>
              <a:endParaRPr lang="en-US" sz="1600" dirty="0">
                <a:solidFill>
                  <a:srgbClr val="203E5F"/>
                </a:solidFill>
                <a:latin typeface="Alexandria" pitchFamily="2" charset="-78"/>
                <a:cs typeface="Alexandria" pitchFamily="2" charset="-78"/>
              </a:endParaRPr>
            </a:p>
          </p:txBody>
        </p:sp>
      </p:grpSp>
      <p:sp>
        <p:nvSpPr>
          <p:cNvPr id="9" name="Text 6">
            <a:extLst>
              <a:ext uri="{FF2B5EF4-FFF2-40B4-BE49-F238E27FC236}">
                <a16:creationId xmlns:a16="http://schemas.microsoft.com/office/drawing/2014/main" id="{14220CAA-AAAD-3531-1A97-CB5FF73886A3}"/>
              </a:ext>
            </a:extLst>
          </p:cNvPr>
          <p:cNvSpPr/>
          <p:nvPr/>
        </p:nvSpPr>
        <p:spPr>
          <a:xfrm>
            <a:off x="1246842" y="2915238"/>
            <a:ext cx="2277608" cy="1027524"/>
          </a:xfrm>
          <a:prstGeom prst="rect">
            <a:avLst/>
          </a:prstGeom>
          <a:solidFill>
            <a:schemeClr val="bg1"/>
          </a:solidFill>
          <a:ln>
            <a:noFill/>
          </a:ln>
        </p:spPr>
        <p:txBody>
          <a:bodyPr wrap="square" rtlCol="0" anchor="t"/>
          <a:lstStyle/>
          <a:p>
            <a:pPr algn="justLow"/>
            <a:r>
              <a:rPr lang="ar-SA" sz="1600" dirty="0">
                <a:solidFill>
                  <a:srgbClr val="203E5F"/>
                </a:solidFill>
                <a:latin typeface="Alexandria" pitchFamily="2" charset="-78"/>
                <a:ea typeface="Lato" pitchFamily="34" charset="-122"/>
                <a:cs typeface="Alexandria" pitchFamily="2" charset="-78"/>
              </a:rPr>
              <a:t>عدم توفر إطار قانوني أو تنظيمي لتنفيذ الإدارة الإلكترونية.</a:t>
            </a:r>
            <a:endParaRPr lang="en-US" sz="1600" dirty="0">
              <a:solidFill>
                <a:srgbClr val="203E5F"/>
              </a:solidFill>
              <a:latin typeface="Alexandria" pitchFamily="2" charset="-78"/>
              <a:ea typeface="Lato" pitchFamily="34" charset="-122"/>
              <a:cs typeface="Alexandria" pitchFamily="2" charset="-78"/>
            </a:endParaRPr>
          </a:p>
        </p:txBody>
      </p:sp>
      <p:sp>
        <p:nvSpPr>
          <p:cNvPr id="11" name="Round Diagonal Corner Rectangle 17">
            <a:extLst>
              <a:ext uri="{FF2B5EF4-FFF2-40B4-BE49-F238E27FC236}">
                <a16:creationId xmlns:a16="http://schemas.microsoft.com/office/drawing/2014/main" id="{870D6C68-2381-B051-CE3E-2BA24944989E}"/>
              </a:ext>
            </a:extLst>
          </p:cNvPr>
          <p:cNvSpPr/>
          <p:nvPr/>
        </p:nvSpPr>
        <p:spPr>
          <a:xfrm>
            <a:off x="6466540" y="2128635"/>
            <a:ext cx="444552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هناك العديد من العوائق ولكن من أبرزها:</a:t>
            </a:r>
          </a:p>
        </p:txBody>
      </p:sp>
    </p:spTree>
    <p:extLst>
      <p:ext uri="{BB962C8B-B14F-4D97-AF65-F5344CB8AC3E}">
        <p14:creationId xmlns:p14="http://schemas.microsoft.com/office/powerpoint/2010/main" val="22239645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عيوب 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34">
            <a:extLst>
              <a:ext uri="{FF2B5EF4-FFF2-40B4-BE49-F238E27FC236}">
                <a16:creationId xmlns:a16="http://schemas.microsoft.com/office/drawing/2014/main" id="{42CAE8E6-0573-245C-714C-6DFB96D4264E}"/>
              </a:ext>
            </a:extLst>
          </p:cNvPr>
          <p:cNvSpPr/>
          <p:nvPr/>
        </p:nvSpPr>
        <p:spPr>
          <a:xfrm>
            <a:off x="4999954" y="2905218"/>
            <a:ext cx="5730591" cy="516817"/>
          </a:xfrm>
          <a:prstGeom prst="round2DiagRect">
            <a:avLst>
              <a:gd name="adj1" fmla="val 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defRPr lang="en-US"/>
            </a:pPr>
            <a:r>
              <a:rPr lang="ar-SA" sz="1600" dirty="0">
                <a:solidFill>
                  <a:srgbClr val="FFFFFF"/>
                </a:solidFill>
                <a:latin typeface="Alexandria" charset="0"/>
                <a:cs typeface="Alexandria" charset="0"/>
              </a:rPr>
              <a:t>التكلفة العالية وهي مرتبطة بحجم المنظمة وحجم العمل.</a:t>
            </a:r>
          </a:p>
        </p:txBody>
      </p:sp>
      <p:sp>
        <p:nvSpPr>
          <p:cNvPr id="11" name="Round Diagonal Corner Rectangle 36">
            <a:extLst>
              <a:ext uri="{FF2B5EF4-FFF2-40B4-BE49-F238E27FC236}">
                <a16:creationId xmlns:a16="http://schemas.microsoft.com/office/drawing/2014/main" id="{A17F9174-DFA8-0847-50C2-9F6C569707F4}"/>
              </a:ext>
            </a:extLst>
          </p:cNvPr>
          <p:cNvSpPr/>
          <p:nvPr/>
        </p:nvSpPr>
        <p:spPr>
          <a:xfrm>
            <a:off x="4096410" y="3517594"/>
            <a:ext cx="5730591" cy="516817"/>
          </a:xfrm>
          <a:prstGeom prst="round2DiagRect">
            <a:avLst>
              <a:gd name="adj1" fmla="val 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defRPr lang="en-US"/>
            </a:pPr>
            <a:r>
              <a:rPr lang="ar-SA" sz="1600" dirty="0">
                <a:solidFill>
                  <a:srgbClr val="FFFFFF"/>
                </a:solidFill>
                <a:latin typeface="Alexandria" charset="0"/>
                <a:cs typeface="Alexandria" charset="0"/>
              </a:rPr>
              <a:t>المخاطر الأمنية التي ممكن أن تحدث على المعلومات.</a:t>
            </a:r>
          </a:p>
        </p:txBody>
      </p:sp>
      <p:sp>
        <p:nvSpPr>
          <p:cNvPr id="30" name="Round Diagonal Corner Rectangle 39">
            <a:extLst>
              <a:ext uri="{FF2B5EF4-FFF2-40B4-BE49-F238E27FC236}">
                <a16:creationId xmlns:a16="http://schemas.microsoft.com/office/drawing/2014/main" id="{9578694F-980E-E693-0878-1AFAC7C31B4A}"/>
              </a:ext>
            </a:extLst>
          </p:cNvPr>
          <p:cNvSpPr/>
          <p:nvPr/>
        </p:nvSpPr>
        <p:spPr>
          <a:xfrm>
            <a:off x="2939837" y="4116561"/>
            <a:ext cx="5730591" cy="516817"/>
          </a:xfrm>
          <a:prstGeom prst="round2DiagRect">
            <a:avLst>
              <a:gd name="adj1" fmla="val 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defRPr lang="en-US"/>
            </a:pPr>
            <a:r>
              <a:rPr lang="ar-SA" sz="1600" dirty="0">
                <a:solidFill>
                  <a:srgbClr val="FFFFFF"/>
                </a:solidFill>
                <a:latin typeface="Alexandria" charset="0"/>
                <a:cs typeface="Alexandria" charset="0"/>
              </a:rPr>
              <a:t>تلف الحاسوب والبرمجيات.</a:t>
            </a:r>
          </a:p>
        </p:txBody>
      </p:sp>
      <p:sp>
        <p:nvSpPr>
          <p:cNvPr id="31" name="Round Diagonal Corner Rectangle 42">
            <a:extLst>
              <a:ext uri="{FF2B5EF4-FFF2-40B4-BE49-F238E27FC236}">
                <a16:creationId xmlns:a16="http://schemas.microsoft.com/office/drawing/2014/main" id="{14A5EE21-5850-9AE4-E26B-5F1AC66B3F39}"/>
              </a:ext>
            </a:extLst>
          </p:cNvPr>
          <p:cNvSpPr/>
          <p:nvPr/>
        </p:nvSpPr>
        <p:spPr>
          <a:xfrm>
            <a:off x="1931117" y="4715159"/>
            <a:ext cx="5730591" cy="516817"/>
          </a:xfrm>
          <a:prstGeom prst="round2DiagRect">
            <a:avLst>
              <a:gd name="adj1" fmla="val 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defRPr lang="en-US"/>
            </a:pPr>
            <a:r>
              <a:rPr lang="ar-SA" sz="1600" dirty="0">
                <a:solidFill>
                  <a:srgbClr val="FFFFFF"/>
                </a:solidFill>
                <a:latin typeface="Alexandria" charset="0"/>
                <a:cs typeface="Alexandria" charset="0"/>
              </a:rPr>
              <a:t>سرقة المعلومات والإضرار بالخصوصية</a:t>
            </a:r>
          </a:p>
        </p:txBody>
      </p:sp>
      <p:sp>
        <p:nvSpPr>
          <p:cNvPr id="32" name="Round Diagonal Corner Rectangle 44">
            <a:extLst>
              <a:ext uri="{FF2B5EF4-FFF2-40B4-BE49-F238E27FC236}">
                <a16:creationId xmlns:a16="http://schemas.microsoft.com/office/drawing/2014/main" id="{15FC69FB-DFD8-11EA-F1A1-88376712AFE4}"/>
              </a:ext>
            </a:extLst>
          </p:cNvPr>
          <p:cNvSpPr/>
          <p:nvPr/>
        </p:nvSpPr>
        <p:spPr>
          <a:xfrm>
            <a:off x="824122" y="5313757"/>
            <a:ext cx="5730591" cy="516817"/>
          </a:xfrm>
          <a:prstGeom prst="round2DiagRect">
            <a:avLst>
              <a:gd name="adj1" fmla="val 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defRPr lang="en-US"/>
            </a:pPr>
            <a:r>
              <a:rPr lang="ar-SA" sz="1600" dirty="0">
                <a:solidFill>
                  <a:srgbClr val="FFFFFF"/>
                </a:solidFill>
                <a:latin typeface="Alexandria" charset="0"/>
                <a:cs typeface="Alexandria" charset="0"/>
              </a:rPr>
              <a:t>النسخ الغير مشروع للبرامج.</a:t>
            </a:r>
          </a:p>
        </p:txBody>
      </p:sp>
      <p:sp>
        <p:nvSpPr>
          <p:cNvPr id="33" name="Text Box 2248">
            <a:extLst>
              <a:ext uri="{FF2B5EF4-FFF2-40B4-BE49-F238E27FC236}">
                <a16:creationId xmlns:a16="http://schemas.microsoft.com/office/drawing/2014/main" id="{FAE61ED9-2083-79B5-BA97-8681378F7F2A}"/>
              </a:ext>
            </a:extLst>
          </p:cNvPr>
          <p:cNvSpPr txBox="1">
            <a:spLocks noChangeArrowheads="1"/>
          </p:cNvSpPr>
          <p:nvPr/>
        </p:nvSpPr>
        <p:spPr bwMode="auto">
          <a:xfrm>
            <a:off x="6621869" y="5368780"/>
            <a:ext cx="339837" cy="30777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000" b="1" dirty="0">
                <a:solidFill>
                  <a:schemeClr val="tx1"/>
                </a:solidFill>
                <a:latin typeface="Alexandria" pitchFamily="2" charset="-78"/>
                <a:cs typeface="Alexandria" pitchFamily="2" charset="-78"/>
              </a:rPr>
              <a:t>05</a:t>
            </a:r>
          </a:p>
        </p:txBody>
      </p:sp>
      <p:sp>
        <p:nvSpPr>
          <p:cNvPr id="34" name="Text Box 2248">
            <a:extLst>
              <a:ext uri="{FF2B5EF4-FFF2-40B4-BE49-F238E27FC236}">
                <a16:creationId xmlns:a16="http://schemas.microsoft.com/office/drawing/2014/main" id="{F77DFF09-E993-4495-9DCF-E2FF705AE8E8}"/>
              </a:ext>
            </a:extLst>
          </p:cNvPr>
          <p:cNvSpPr txBox="1">
            <a:spLocks noChangeArrowheads="1"/>
          </p:cNvSpPr>
          <p:nvPr/>
        </p:nvSpPr>
        <p:spPr bwMode="auto">
          <a:xfrm>
            <a:off x="8732330" y="4189046"/>
            <a:ext cx="333425" cy="30777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000" b="1" dirty="0">
                <a:solidFill>
                  <a:schemeClr val="tx1"/>
                </a:solidFill>
                <a:latin typeface="Alexandria" pitchFamily="2" charset="-78"/>
                <a:cs typeface="Alexandria" pitchFamily="2" charset="-78"/>
              </a:rPr>
              <a:t>03</a:t>
            </a:r>
          </a:p>
        </p:txBody>
      </p:sp>
      <p:sp>
        <p:nvSpPr>
          <p:cNvPr id="35" name="Text Box 2248">
            <a:extLst>
              <a:ext uri="{FF2B5EF4-FFF2-40B4-BE49-F238E27FC236}">
                <a16:creationId xmlns:a16="http://schemas.microsoft.com/office/drawing/2014/main" id="{0DBDB718-9AC5-15EB-7424-137170949970}"/>
              </a:ext>
            </a:extLst>
          </p:cNvPr>
          <p:cNvSpPr txBox="1">
            <a:spLocks noChangeArrowheads="1"/>
          </p:cNvSpPr>
          <p:nvPr/>
        </p:nvSpPr>
        <p:spPr bwMode="auto">
          <a:xfrm>
            <a:off x="9897466" y="3619330"/>
            <a:ext cx="335028" cy="30777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000" b="1" dirty="0">
                <a:solidFill>
                  <a:schemeClr val="tx1"/>
                </a:solidFill>
                <a:latin typeface="Alexandria" pitchFamily="2" charset="-78"/>
                <a:cs typeface="Alexandria" pitchFamily="2" charset="-78"/>
              </a:rPr>
              <a:t>02</a:t>
            </a:r>
          </a:p>
        </p:txBody>
      </p:sp>
      <p:sp>
        <p:nvSpPr>
          <p:cNvPr id="36" name="Text Box 2248">
            <a:extLst>
              <a:ext uri="{FF2B5EF4-FFF2-40B4-BE49-F238E27FC236}">
                <a16:creationId xmlns:a16="http://schemas.microsoft.com/office/drawing/2014/main" id="{3CA9733E-4EBD-00CE-CE81-3F9AD1DE8D0F}"/>
              </a:ext>
            </a:extLst>
          </p:cNvPr>
          <p:cNvSpPr txBox="1">
            <a:spLocks noChangeArrowheads="1"/>
          </p:cNvSpPr>
          <p:nvPr/>
        </p:nvSpPr>
        <p:spPr bwMode="auto">
          <a:xfrm>
            <a:off x="10802517" y="3009737"/>
            <a:ext cx="283731" cy="30777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000" b="1" dirty="0">
                <a:solidFill>
                  <a:schemeClr val="tx1"/>
                </a:solidFill>
                <a:latin typeface="Alexandria" pitchFamily="2" charset="-78"/>
                <a:cs typeface="Alexandria" pitchFamily="2" charset="-78"/>
              </a:rPr>
              <a:t>01</a:t>
            </a:r>
          </a:p>
        </p:txBody>
      </p:sp>
      <p:sp>
        <p:nvSpPr>
          <p:cNvPr id="37" name="Text Box 2248">
            <a:extLst>
              <a:ext uri="{FF2B5EF4-FFF2-40B4-BE49-F238E27FC236}">
                <a16:creationId xmlns:a16="http://schemas.microsoft.com/office/drawing/2014/main" id="{77E38FE4-5168-25A7-AC14-6D264964CAE3}"/>
              </a:ext>
            </a:extLst>
          </p:cNvPr>
          <p:cNvSpPr txBox="1">
            <a:spLocks noChangeArrowheads="1"/>
          </p:cNvSpPr>
          <p:nvPr/>
        </p:nvSpPr>
        <p:spPr bwMode="auto">
          <a:xfrm>
            <a:off x="7697735" y="4789166"/>
            <a:ext cx="335027" cy="30777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000" b="1" dirty="0">
                <a:solidFill>
                  <a:schemeClr val="tx1"/>
                </a:solidFill>
                <a:latin typeface="Alexandria" pitchFamily="2" charset="-78"/>
                <a:cs typeface="Alexandria" pitchFamily="2" charset="-78"/>
              </a:rPr>
              <a:t>04</a:t>
            </a:r>
          </a:p>
        </p:txBody>
      </p:sp>
      <p:sp>
        <p:nvSpPr>
          <p:cNvPr id="10" name="Round Diagonal Corner Rectangle 17">
            <a:extLst>
              <a:ext uri="{FF2B5EF4-FFF2-40B4-BE49-F238E27FC236}">
                <a16:creationId xmlns:a16="http://schemas.microsoft.com/office/drawing/2014/main" id="{195F0F7E-6BAA-0B73-EB4D-F0534D45853A}"/>
              </a:ext>
            </a:extLst>
          </p:cNvPr>
          <p:cNvSpPr/>
          <p:nvPr/>
        </p:nvSpPr>
        <p:spPr>
          <a:xfrm>
            <a:off x="5432612" y="2128635"/>
            <a:ext cx="5479453"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أبرز العيوب التي يمكن أن تكون بارزة في الإدارة الإلكترونية:</a:t>
            </a:r>
          </a:p>
        </p:txBody>
      </p:sp>
    </p:spTree>
    <p:extLst>
      <p:ext uri="{BB962C8B-B14F-4D97-AF65-F5344CB8AC3E}">
        <p14:creationId xmlns:p14="http://schemas.microsoft.com/office/powerpoint/2010/main" val="38897346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73B59B6-A348-C4AD-D184-6B608282DB3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3F287DA2-7490-2523-2F6D-B10BAA84D070}"/>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51EADC31-3C59-332E-468E-07D81A183664}"/>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BE85C332-84F4-2056-811C-EC339EC84735}"/>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1FA39F13-363A-7562-1B48-3A663E285DF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A78B5D71-7BE3-3D5B-234E-9E8423023F9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6ED4B50C-CF09-5251-2F93-731FC4E6F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B18ABA0B-594B-D319-D105-603D1CE590A7}"/>
              </a:ext>
            </a:extLst>
          </p:cNvPr>
          <p:cNvSpPr txBox="1"/>
          <p:nvPr/>
        </p:nvSpPr>
        <p:spPr>
          <a:xfrm>
            <a:off x="1531587" y="2864161"/>
            <a:ext cx="3363971" cy="501932"/>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القيادة المستدامة</a:t>
            </a:r>
          </a:p>
        </p:txBody>
      </p:sp>
      <p:pic>
        <p:nvPicPr>
          <p:cNvPr id="12" name="صورة 11">
            <a:extLst>
              <a:ext uri="{FF2B5EF4-FFF2-40B4-BE49-F238E27FC236}">
                <a16:creationId xmlns:a16="http://schemas.microsoft.com/office/drawing/2014/main" id="{E693B068-1455-0ED5-B497-F60539883B49}"/>
              </a:ext>
            </a:extLst>
          </p:cNvPr>
          <p:cNvPicPr>
            <a:picLocks noChangeAspect="1"/>
          </p:cNvPicPr>
          <p:nvPr/>
        </p:nvPicPr>
        <p:blipFill rotWithShape="1">
          <a:blip r:embed="rId3">
            <a:extLst>
              <a:ext uri="{28A0092B-C50C-407E-A947-70E740481C1C}">
                <a14:useLocalDpi xmlns:a14="http://schemas.microsoft.com/office/drawing/2010/main" val="0"/>
              </a:ext>
            </a:extLst>
          </a:blip>
          <a:srcRect t="7490" b="33352"/>
          <a:stretch/>
        </p:blipFill>
        <p:spPr>
          <a:xfrm>
            <a:off x="6200854" y="1895101"/>
            <a:ext cx="5869226" cy="3472097"/>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8153040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مفهوم القيادة المستدامة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B39178AB-BB2A-7DF1-C571-7CB8EAA4B5EB}"/>
              </a:ext>
            </a:extLst>
          </p:cNvPr>
          <p:cNvSpPr txBox="1"/>
          <p:nvPr/>
        </p:nvSpPr>
        <p:spPr>
          <a:xfrm>
            <a:off x="4567400" y="1988703"/>
            <a:ext cx="6692010" cy="4067204"/>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تتعدد تعاريف مفهوم القيادة المستدامة، ولكنها تدور </a:t>
            </a:r>
            <a:r>
              <a:rPr lang="ar-SA" sz="1600" kern="0" dirty="0">
                <a:solidFill>
                  <a:prstClr val="black"/>
                </a:solidFill>
                <a:latin typeface="Alexandria" charset="0"/>
                <a:cs typeface="Alexandria" charset="0"/>
              </a:rPr>
              <a:t>حول أنها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قائمة على التغيير ومراعاة احتياجات المستفيدين الحالية والمستقبلية وتشجيع العاملين الماهرين، وأن يتجه نظام المؤسسة بأكمله نحو الجودة والتميز  والتنافسية.</a:t>
            </a:r>
          </a:p>
          <a:p>
            <a:pPr algn="justLow"/>
            <a:endParaRPr kumimoji="0" lang="ar-SA" sz="1050" b="1"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lang="ar-SA" sz="1600" kern="0" dirty="0">
                <a:solidFill>
                  <a:prstClr val="black"/>
                </a:solidFill>
                <a:latin typeface="Alexandria" charset="0"/>
                <a:cs typeface="Alexandria" charset="0"/>
              </a:rPr>
              <a:t>   فهي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منظور إداري جديد يهدف إلى تحقيق نتائج متميزة، والمحافظة عليها، وتشجيع حالات الإبداع والابتكار في العمل بتبني رؤية واضحة وتتويج مستدام طويل الأمد</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p>
          <a:p>
            <a:pPr algn="justLow"/>
            <a:endParaRPr kumimoji="0" lang="ar-SA" sz="100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وهي القيادة القادرة على الحفاظ على القيم التنظيمية بطريقة فعالة وبكفاءة وتركز على تعاقب القيادة بين العاملين من أجل تحقيق التماسك التنظيمي</a:t>
            </a:r>
          </a:p>
        </p:txBody>
      </p:sp>
      <p:pic>
        <p:nvPicPr>
          <p:cNvPr id="10" name="صورة 9">
            <a:extLst>
              <a:ext uri="{FF2B5EF4-FFF2-40B4-BE49-F238E27FC236}">
                <a16:creationId xmlns:a16="http://schemas.microsoft.com/office/drawing/2014/main" id="{18F5424D-EBD8-F87B-0750-431C3DD475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308" y="2733160"/>
            <a:ext cx="3454503" cy="2275082"/>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8545436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أهمية القيادة المستدامة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B39178AB-BB2A-7DF1-C571-7CB8EAA4B5EB}"/>
              </a:ext>
            </a:extLst>
          </p:cNvPr>
          <p:cNvSpPr txBox="1"/>
          <p:nvPr/>
        </p:nvSpPr>
        <p:spPr>
          <a:xfrm>
            <a:off x="973006" y="2741809"/>
            <a:ext cx="10245987" cy="2636043"/>
          </a:xfrm>
          <a:prstGeom prst="rect">
            <a:avLst/>
          </a:prstGeom>
          <a:noFill/>
        </p:spPr>
        <p:txBody>
          <a:bodyPr wrap="square" rtlCol="1">
            <a:spAutoFit/>
          </a:bodyPr>
          <a:lstStyle/>
          <a:p>
            <a:pPr marL="285750" indent="-285750" algn="justLow">
              <a:lnSpc>
                <a:spcPct val="150000"/>
              </a:lnSpc>
              <a:buFont typeface="Wingdings" panose="05000000000000000000" pitchFamily="2" charset="2"/>
              <a:buChar char="v"/>
            </a:pPr>
            <a:r>
              <a:rPr lang="ar-SA" sz="1600" kern="0" dirty="0">
                <a:solidFill>
                  <a:prstClr val="black"/>
                </a:solidFill>
                <a:latin typeface="Alexandria" charset="0"/>
                <a:cs typeface="Alexandria" charset="0"/>
              </a:rPr>
              <a:t>كونها نهج إداري متكامل يسعى إلى تحسين مستمر لأداء المنظمة الداخلي.</a:t>
            </a:r>
          </a:p>
          <a:p>
            <a:pPr marL="285750" indent="-285750" algn="justLow">
              <a:lnSpc>
                <a:spcPct val="150000"/>
              </a:lnSpc>
              <a:buFont typeface="Wingdings" panose="05000000000000000000" pitchFamily="2" charset="2"/>
              <a:buChar char="v"/>
            </a:pPr>
            <a:r>
              <a:rPr lang="ar-SA" sz="1600" kern="0" dirty="0">
                <a:solidFill>
                  <a:prstClr val="black"/>
                </a:solidFill>
                <a:latin typeface="Alexandria" charset="0"/>
                <a:cs typeface="Alexandria" charset="0"/>
              </a:rPr>
              <a:t>تعمل على مواكبة التغيرات الخارجية وتعزيز مسؤولية المنظمة في المجتمع.</a:t>
            </a:r>
          </a:p>
          <a:p>
            <a:pPr marL="285750" indent="-285750" algn="justLow">
              <a:lnSpc>
                <a:spcPct val="150000"/>
              </a:lnSpc>
              <a:buFont typeface="Wingdings" panose="05000000000000000000" pitchFamily="2" charset="2"/>
              <a:buChar char="v"/>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السماح بمشاركة جميع العاملين في المنظمة في المساهمة لوضع رؤيتها ورسالتها</a:t>
            </a:r>
            <a:r>
              <a:rPr lang="ar-SA" sz="1600" kern="0" dirty="0">
                <a:solidFill>
                  <a:prstClr val="black"/>
                </a:solidFill>
                <a:latin typeface="Alexandria" charset="0"/>
                <a:cs typeface="Alexandria" charset="0"/>
              </a:rPr>
              <a:t>.</a:t>
            </a:r>
          </a:p>
          <a:p>
            <a:pPr marL="285750" indent="-285750" algn="justLow">
              <a:lnSpc>
                <a:spcPct val="150000"/>
              </a:lnSpc>
              <a:buFont typeface="Wingdings" panose="05000000000000000000" pitchFamily="2" charset="2"/>
              <a:buChar char="v"/>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المحافظة على ثقافة المنظمة الإيجابية والروح المعنوية بين جميع العاملين</a:t>
            </a:r>
            <a:r>
              <a:rPr lang="ar-SA" sz="1600" kern="0" dirty="0">
                <a:solidFill>
                  <a:prstClr val="black"/>
                </a:solidFill>
                <a:latin typeface="Alexandria" charset="0"/>
                <a:cs typeface="Alexandria" charset="0"/>
              </a:rPr>
              <a:t>.</a:t>
            </a:r>
          </a:p>
          <a:p>
            <a:pPr marL="285750" indent="-285750" algn="justLow">
              <a:lnSpc>
                <a:spcPct val="150000"/>
              </a:lnSpc>
              <a:buFont typeface="Wingdings" panose="05000000000000000000" pitchFamily="2" charset="2"/>
              <a:buChar char="v"/>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تمنح جميع العاملين مسؤولية حقيقية تجاه إنجاز الأهداف الطويلة والقصيرة الأمد</a:t>
            </a:r>
            <a:r>
              <a:rPr lang="ar-SA" sz="1600" kern="0" dirty="0">
                <a:solidFill>
                  <a:prstClr val="black"/>
                </a:solidFill>
                <a:latin typeface="Alexandria" charset="0"/>
                <a:cs typeface="Alexandria" charset="0"/>
              </a:rPr>
              <a:t>.</a:t>
            </a:r>
          </a:p>
          <a:p>
            <a:pPr marL="285750" indent="-285750" algn="justLow">
              <a:lnSpc>
                <a:spcPct val="150000"/>
              </a:lnSpc>
              <a:buFont typeface="Wingdings" panose="05000000000000000000" pitchFamily="2" charset="2"/>
              <a:buChar char="v"/>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تدعم تجريب الأفكار الإبداعية واستدامة التطوير التنظيمي للمنظمة ومستوياتها الإدارية.</a:t>
            </a:r>
            <a:endParaRPr lang="ar-SA" sz="1600" kern="0" dirty="0">
              <a:solidFill>
                <a:prstClr val="black"/>
              </a:solidFill>
              <a:latin typeface="Alexandria" charset="0"/>
              <a:cs typeface="Alexandria" charset="0"/>
            </a:endParaRPr>
          </a:p>
          <a:p>
            <a:pPr marL="285750" indent="-285750" algn="justLow">
              <a:lnSpc>
                <a:spcPct val="150000"/>
              </a:lnSpc>
              <a:buFont typeface="Wingdings" panose="05000000000000000000" pitchFamily="2" charset="2"/>
              <a:buChar char="v"/>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تحرص على تعزيز المقدرات القيادية لدى العاملين من أجل استدامة القيادة,</a:t>
            </a:r>
            <a:endParaRPr lang="ar-SA" sz="1600" kern="0" dirty="0">
              <a:solidFill>
                <a:prstClr val="black"/>
              </a:solidFill>
              <a:latin typeface="Alexandria" charset="0"/>
              <a:cs typeface="Alexandria" charset="0"/>
            </a:endParaRPr>
          </a:p>
        </p:txBody>
      </p:sp>
      <p:sp>
        <p:nvSpPr>
          <p:cNvPr id="12" name="Round Diagonal Corner Rectangle 17">
            <a:extLst>
              <a:ext uri="{FF2B5EF4-FFF2-40B4-BE49-F238E27FC236}">
                <a16:creationId xmlns:a16="http://schemas.microsoft.com/office/drawing/2014/main" id="{F71DECB5-84B6-7791-2B71-78F83E08DA74}"/>
              </a:ext>
            </a:extLst>
          </p:cNvPr>
          <p:cNvSpPr/>
          <p:nvPr/>
        </p:nvSpPr>
        <p:spPr>
          <a:xfrm>
            <a:off x="5432612" y="2128635"/>
            <a:ext cx="5479453"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 تظهر أهمية القيادة المستدامة من خلال:</a:t>
            </a:r>
          </a:p>
        </p:txBody>
      </p:sp>
    </p:spTree>
    <p:extLst>
      <p:ext uri="{BB962C8B-B14F-4D97-AF65-F5344CB8AC3E}">
        <p14:creationId xmlns:p14="http://schemas.microsoft.com/office/powerpoint/2010/main" val="18918419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ممارسات القيادة المستدامة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ADE4ECDB-4BCE-E20E-46ED-3CFA23F754FF}"/>
              </a:ext>
            </a:extLst>
          </p:cNvPr>
          <p:cNvGrpSpPr/>
          <p:nvPr/>
        </p:nvGrpSpPr>
        <p:grpSpPr>
          <a:xfrm>
            <a:off x="1042690" y="2822858"/>
            <a:ext cx="10058396" cy="2215078"/>
            <a:chOff x="1058093" y="3642535"/>
            <a:chExt cx="10058396" cy="2215078"/>
          </a:xfrm>
        </p:grpSpPr>
        <p:sp>
          <p:nvSpPr>
            <p:cNvPr id="11" name="Rectangle 6">
              <a:extLst>
                <a:ext uri="{FF2B5EF4-FFF2-40B4-BE49-F238E27FC236}">
                  <a16:creationId xmlns:a16="http://schemas.microsoft.com/office/drawing/2014/main" id="{3EDB1D44-C3E9-DDDC-A80E-6E9618D6602F}"/>
                </a:ext>
              </a:extLst>
            </p:cNvPr>
            <p:cNvSpPr>
              <a:spLocks noChangeArrowheads="1"/>
            </p:cNvSpPr>
            <p:nvPr/>
          </p:nvSpPr>
          <p:spPr bwMode="auto">
            <a:xfrm flipH="1">
              <a:off x="6152606" y="3868409"/>
              <a:ext cx="4963883" cy="1989204"/>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2" name="Rectangle 105">
              <a:extLst>
                <a:ext uri="{FF2B5EF4-FFF2-40B4-BE49-F238E27FC236}">
                  <a16:creationId xmlns:a16="http://schemas.microsoft.com/office/drawing/2014/main" id="{378739B8-B56B-3E68-EB7A-01D49B8AFB2C}"/>
                </a:ext>
              </a:extLst>
            </p:cNvPr>
            <p:cNvSpPr/>
            <p:nvPr/>
          </p:nvSpPr>
          <p:spPr>
            <a:xfrm flipH="1">
              <a:off x="6165673" y="3642535"/>
              <a:ext cx="4937752" cy="207356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600" b="1" dirty="0">
                  <a:solidFill>
                    <a:srgbClr val="F58221"/>
                  </a:solidFill>
                  <a:latin typeface="Alexandria" pitchFamily="2" charset="-78"/>
                  <a:cs typeface="Alexandria" pitchFamily="2" charset="-78"/>
                </a:rPr>
                <a:t>أولاً: الوصول إلى رؤية طويلة الأمد</a:t>
              </a:r>
            </a:p>
            <a:p>
              <a:pPr rtl="1">
                <a:defRPr lang="en-US"/>
              </a:pPr>
              <a:endParaRPr lang="ar-SA" sz="1600" dirty="0">
                <a:solidFill>
                  <a:schemeClr val="tx1"/>
                </a:solidFill>
                <a:latin typeface="Alexandria" pitchFamily="2" charset="-78"/>
                <a:cs typeface="Alexandria" pitchFamily="2" charset="-78"/>
              </a:endParaRPr>
            </a:p>
            <a:p>
              <a:pPr algn="justLow">
                <a:lnSpc>
                  <a:spcPct val="150000"/>
                </a:lnSpc>
                <a:defRPr lang="en-US"/>
              </a:pPr>
              <a:r>
                <a:rPr lang="ar-SA" sz="1600" dirty="0">
                  <a:solidFill>
                    <a:schemeClr val="tx1"/>
                  </a:solidFill>
                  <a:latin typeface="Alexandria" pitchFamily="2" charset="-78"/>
                  <a:cs typeface="Alexandria" pitchFamily="2" charset="-78"/>
                </a:rPr>
                <a:t>أهمية تبني القادة منظوراً طويل الأمد والاهتمام بشكل متساو بين تحقيق الأهداف القصيرة والطويلة الأمد، وعدم الانشغال في تحقيق الأهداف القصيرة على حساب الطويلة.</a:t>
              </a:r>
            </a:p>
          </p:txBody>
        </p:sp>
        <p:sp>
          <p:nvSpPr>
            <p:cNvPr id="13" name="Rectangle 6">
              <a:extLst>
                <a:ext uri="{FF2B5EF4-FFF2-40B4-BE49-F238E27FC236}">
                  <a16:creationId xmlns:a16="http://schemas.microsoft.com/office/drawing/2014/main" id="{019BCE05-679E-BE20-DA4C-070211522F8F}"/>
                </a:ext>
              </a:extLst>
            </p:cNvPr>
            <p:cNvSpPr>
              <a:spLocks noChangeArrowheads="1"/>
            </p:cNvSpPr>
            <p:nvPr/>
          </p:nvSpPr>
          <p:spPr bwMode="auto">
            <a:xfrm flipH="1">
              <a:off x="1058093" y="3868409"/>
              <a:ext cx="4963883" cy="1989204"/>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4" name="Rectangle 105">
              <a:extLst>
                <a:ext uri="{FF2B5EF4-FFF2-40B4-BE49-F238E27FC236}">
                  <a16:creationId xmlns:a16="http://schemas.microsoft.com/office/drawing/2014/main" id="{2381A2C3-95E4-D3B6-847A-2ECBB43AFA30}"/>
                </a:ext>
              </a:extLst>
            </p:cNvPr>
            <p:cNvSpPr/>
            <p:nvPr/>
          </p:nvSpPr>
          <p:spPr>
            <a:xfrm flipH="1">
              <a:off x="1071157" y="3668661"/>
              <a:ext cx="5003073" cy="207356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600" b="1" dirty="0">
                  <a:solidFill>
                    <a:srgbClr val="F58221"/>
                  </a:solidFill>
                  <a:latin typeface="Alexandria" pitchFamily="2" charset="-78"/>
                  <a:cs typeface="Alexandria" pitchFamily="2" charset="-78"/>
                </a:rPr>
                <a:t>ثانياً: تنمية العاملين</a:t>
              </a:r>
            </a:p>
            <a:p>
              <a:pPr rtl="1">
                <a:defRPr lang="en-US"/>
              </a:pPr>
              <a:endParaRPr lang="ar-SA" sz="1600" dirty="0">
                <a:solidFill>
                  <a:schemeClr val="tx1"/>
                </a:solidFill>
                <a:latin typeface="Alexandria" pitchFamily="2" charset="-78"/>
                <a:cs typeface="Alexandria" pitchFamily="2" charset="-78"/>
              </a:endParaRPr>
            </a:p>
            <a:p>
              <a:pPr algn="justLow" rtl="1">
                <a:lnSpc>
                  <a:spcPct val="150000"/>
                </a:lnSpc>
                <a:defRPr lang="en-US"/>
              </a:pPr>
              <a:r>
                <a:rPr lang="ar-SA" sz="1600" dirty="0">
                  <a:solidFill>
                    <a:schemeClr val="tx1"/>
                  </a:solidFill>
                  <a:latin typeface="Alexandria" pitchFamily="2" charset="-78"/>
                  <a:cs typeface="Alexandria" pitchFamily="2" charset="-78"/>
                </a:rPr>
                <a:t>يتم ذلك من خلال تحديد أولويات المهارات معينة تضعها المنظمة في منهج تدريب خاص يدعم التطوير المستمر للعاملين، وهذه المهارات متاحة للجميع وليست حكرا فقط للمدير أو قادة المنظمة.</a:t>
              </a:r>
            </a:p>
          </p:txBody>
        </p:sp>
      </p:grpSp>
      <p:sp>
        <p:nvSpPr>
          <p:cNvPr id="9" name="Round Diagonal Corner Rectangle 17">
            <a:extLst>
              <a:ext uri="{FF2B5EF4-FFF2-40B4-BE49-F238E27FC236}">
                <a16:creationId xmlns:a16="http://schemas.microsoft.com/office/drawing/2014/main" id="{8123D0A0-15C5-EE94-7CAD-0075CDD3B97F}"/>
              </a:ext>
            </a:extLst>
          </p:cNvPr>
          <p:cNvSpPr/>
          <p:nvPr/>
        </p:nvSpPr>
        <p:spPr>
          <a:xfrm>
            <a:off x="5432612" y="2128635"/>
            <a:ext cx="5479453"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القيادة المستدامة تظهر في ست ممارسات هامة وهي:</a:t>
            </a:r>
          </a:p>
        </p:txBody>
      </p:sp>
    </p:spTree>
    <p:extLst>
      <p:ext uri="{BB962C8B-B14F-4D97-AF65-F5344CB8AC3E}">
        <p14:creationId xmlns:p14="http://schemas.microsoft.com/office/powerpoint/2010/main" val="34785701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ممارسات القيادة المستدامة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ADE4ECDB-4BCE-E20E-46ED-3CFA23F754FF}"/>
              </a:ext>
            </a:extLst>
          </p:cNvPr>
          <p:cNvGrpSpPr/>
          <p:nvPr/>
        </p:nvGrpSpPr>
        <p:grpSpPr>
          <a:xfrm>
            <a:off x="1042690" y="2822858"/>
            <a:ext cx="10058396" cy="2215078"/>
            <a:chOff x="1058093" y="3642535"/>
            <a:chExt cx="10058396" cy="2215078"/>
          </a:xfrm>
        </p:grpSpPr>
        <p:sp>
          <p:nvSpPr>
            <p:cNvPr id="11" name="Rectangle 6">
              <a:extLst>
                <a:ext uri="{FF2B5EF4-FFF2-40B4-BE49-F238E27FC236}">
                  <a16:creationId xmlns:a16="http://schemas.microsoft.com/office/drawing/2014/main" id="{3EDB1D44-C3E9-DDDC-A80E-6E9618D6602F}"/>
                </a:ext>
              </a:extLst>
            </p:cNvPr>
            <p:cNvSpPr>
              <a:spLocks noChangeArrowheads="1"/>
            </p:cNvSpPr>
            <p:nvPr/>
          </p:nvSpPr>
          <p:spPr bwMode="auto">
            <a:xfrm flipH="1">
              <a:off x="6152606" y="3868409"/>
              <a:ext cx="4963883" cy="1989204"/>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2" name="Rectangle 105">
              <a:extLst>
                <a:ext uri="{FF2B5EF4-FFF2-40B4-BE49-F238E27FC236}">
                  <a16:creationId xmlns:a16="http://schemas.microsoft.com/office/drawing/2014/main" id="{378739B8-B56B-3E68-EB7A-01D49B8AFB2C}"/>
                </a:ext>
              </a:extLst>
            </p:cNvPr>
            <p:cNvSpPr/>
            <p:nvPr/>
          </p:nvSpPr>
          <p:spPr>
            <a:xfrm flipH="1">
              <a:off x="6165673" y="3642535"/>
              <a:ext cx="4937752" cy="207356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600" b="1" dirty="0">
                  <a:solidFill>
                    <a:srgbClr val="F58221"/>
                  </a:solidFill>
                  <a:latin typeface="Alexandria" pitchFamily="2" charset="-78"/>
                  <a:cs typeface="Alexandria" pitchFamily="2" charset="-78"/>
                </a:rPr>
                <a:t>ثالثاً: ثقافة مؤسسية قوية</a:t>
              </a:r>
            </a:p>
            <a:p>
              <a:pPr rtl="1">
                <a:defRPr lang="en-US"/>
              </a:pPr>
              <a:endParaRPr lang="ar-SA" sz="1600" dirty="0">
                <a:solidFill>
                  <a:schemeClr val="tx1"/>
                </a:solidFill>
                <a:latin typeface="Alexandria" pitchFamily="2" charset="-78"/>
                <a:cs typeface="Alexandria" pitchFamily="2" charset="-78"/>
              </a:endParaRPr>
            </a:p>
            <a:p>
              <a:pPr algn="justLow">
                <a:lnSpc>
                  <a:spcPct val="150000"/>
                </a:lnSpc>
                <a:defRPr lang="en-US"/>
              </a:pPr>
              <a:r>
                <a:rPr lang="ar-SA" sz="1600" dirty="0">
                  <a:solidFill>
                    <a:schemeClr val="tx1"/>
                  </a:solidFill>
                  <a:latin typeface="Alexandria" pitchFamily="2" charset="-78"/>
                  <a:cs typeface="Alexandria" pitchFamily="2" charset="-78"/>
                </a:rPr>
                <a:t>تعمل القيادة المستدامة على بناء ثقافة قوية للقيم المشتركة وتوجه العاملين حول كيفية التصرف وتعزيز الأداء المؤسسي بما يتماشى مع التوقعات المرسومة لتحقيق رؤية المنظمة ورسالتها.</a:t>
              </a:r>
            </a:p>
          </p:txBody>
        </p:sp>
        <p:sp>
          <p:nvSpPr>
            <p:cNvPr id="13" name="Rectangle 6">
              <a:extLst>
                <a:ext uri="{FF2B5EF4-FFF2-40B4-BE49-F238E27FC236}">
                  <a16:creationId xmlns:a16="http://schemas.microsoft.com/office/drawing/2014/main" id="{019BCE05-679E-BE20-DA4C-070211522F8F}"/>
                </a:ext>
              </a:extLst>
            </p:cNvPr>
            <p:cNvSpPr>
              <a:spLocks noChangeArrowheads="1"/>
            </p:cNvSpPr>
            <p:nvPr/>
          </p:nvSpPr>
          <p:spPr bwMode="auto">
            <a:xfrm flipH="1">
              <a:off x="1058093" y="3868409"/>
              <a:ext cx="4963883" cy="1989204"/>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4" name="Rectangle 105">
              <a:extLst>
                <a:ext uri="{FF2B5EF4-FFF2-40B4-BE49-F238E27FC236}">
                  <a16:creationId xmlns:a16="http://schemas.microsoft.com/office/drawing/2014/main" id="{2381A2C3-95E4-D3B6-847A-2ECBB43AFA30}"/>
                </a:ext>
              </a:extLst>
            </p:cNvPr>
            <p:cNvSpPr/>
            <p:nvPr/>
          </p:nvSpPr>
          <p:spPr>
            <a:xfrm flipH="1">
              <a:off x="1071157" y="3668661"/>
              <a:ext cx="5003073" cy="207356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600" b="1" dirty="0">
                  <a:solidFill>
                    <a:srgbClr val="F58221"/>
                  </a:solidFill>
                  <a:latin typeface="Alexandria" pitchFamily="2" charset="-78"/>
                  <a:cs typeface="Alexandria" pitchFamily="2" charset="-78"/>
                </a:rPr>
                <a:t>رابعاً: الابتكار</a:t>
              </a:r>
            </a:p>
            <a:p>
              <a:pPr rtl="1">
                <a:defRPr lang="en-US"/>
              </a:pPr>
              <a:endParaRPr lang="ar-SA" sz="1600" dirty="0">
                <a:solidFill>
                  <a:schemeClr val="tx1"/>
                </a:solidFill>
                <a:latin typeface="Alexandria" pitchFamily="2" charset="-78"/>
                <a:cs typeface="Alexandria" pitchFamily="2" charset="-78"/>
              </a:endParaRPr>
            </a:p>
            <a:p>
              <a:pPr algn="justLow" rtl="1">
                <a:lnSpc>
                  <a:spcPct val="150000"/>
                </a:lnSpc>
                <a:defRPr lang="en-US"/>
              </a:pPr>
              <a:r>
                <a:rPr lang="ar-SA" sz="1600" dirty="0">
                  <a:solidFill>
                    <a:schemeClr val="tx1"/>
                  </a:solidFill>
                  <a:latin typeface="Alexandria" pitchFamily="2" charset="-78"/>
                  <a:cs typeface="Alexandria" pitchFamily="2" charset="-78"/>
                </a:rPr>
                <a:t>يعد الابتكار أحد الموارد الأساسية على كل المستويات العملية في المنظمات، كما تتيح هذه الممارسة المرونة في التكيف مع المتغيرات واتخاذ القرارات.</a:t>
              </a:r>
            </a:p>
          </p:txBody>
        </p:sp>
      </p:grpSp>
      <p:sp>
        <p:nvSpPr>
          <p:cNvPr id="9" name="Round Diagonal Corner Rectangle 17">
            <a:extLst>
              <a:ext uri="{FF2B5EF4-FFF2-40B4-BE49-F238E27FC236}">
                <a16:creationId xmlns:a16="http://schemas.microsoft.com/office/drawing/2014/main" id="{8123D0A0-15C5-EE94-7CAD-0075CDD3B97F}"/>
              </a:ext>
            </a:extLst>
          </p:cNvPr>
          <p:cNvSpPr/>
          <p:nvPr/>
        </p:nvSpPr>
        <p:spPr>
          <a:xfrm>
            <a:off x="5432612" y="2128635"/>
            <a:ext cx="5479453"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القيادة المستدامة تظهر في ست ممارسات هامة وهي:</a:t>
            </a:r>
          </a:p>
        </p:txBody>
      </p:sp>
    </p:spTree>
    <p:extLst>
      <p:ext uri="{BB962C8B-B14F-4D97-AF65-F5344CB8AC3E}">
        <p14:creationId xmlns:p14="http://schemas.microsoft.com/office/powerpoint/2010/main" val="29914722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ممارسات القيادة المستدامة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ADE4ECDB-4BCE-E20E-46ED-3CFA23F754FF}"/>
              </a:ext>
            </a:extLst>
          </p:cNvPr>
          <p:cNvGrpSpPr/>
          <p:nvPr/>
        </p:nvGrpSpPr>
        <p:grpSpPr>
          <a:xfrm>
            <a:off x="1042690" y="2822858"/>
            <a:ext cx="10058396" cy="2215078"/>
            <a:chOff x="1058093" y="3642535"/>
            <a:chExt cx="10058396" cy="2215078"/>
          </a:xfrm>
        </p:grpSpPr>
        <p:sp>
          <p:nvSpPr>
            <p:cNvPr id="11" name="Rectangle 6">
              <a:extLst>
                <a:ext uri="{FF2B5EF4-FFF2-40B4-BE49-F238E27FC236}">
                  <a16:creationId xmlns:a16="http://schemas.microsoft.com/office/drawing/2014/main" id="{3EDB1D44-C3E9-DDDC-A80E-6E9618D6602F}"/>
                </a:ext>
              </a:extLst>
            </p:cNvPr>
            <p:cNvSpPr>
              <a:spLocks noChangeArrowheads="1"/>
            </p:cNvSpPr>
            <p:nvPr/>
          </p:nvSpPr>
          <p:spPr bwMode="auto">
            <a:xfrm flipH="1">
              <a:off x="6152606" y="3868409"/>
              <a:ext cx="4963883" cy="1989204"/>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2" name="Rectangle 105">
              <a:extLst>
                <a:ext uri="{FF2B5EF4-FFF2-40B4-BE49-F238E27FC236}">
                  <a16:creationId xmlns:a16="http://schemas.microsoft.com/office/drawing/2014/main" id="{378739B8-B56B-3E68-EB7A-01D49B8AFB2C}"/>
                </a:ext>
              </a:extLst>
            </p:cNvPr>
            <p:cNvSpPr/>
            <p:nvPr/>
          </p:nvSpPr>
          <p:spPr>
            <a:xfrm flipH="1">
              <a:off x="6165673" y="3642535"/>
              <a:ext cx="4937752" cy="207356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600" b="1" dirty="0">
                  <a:solidFill>
                    <a:srgbClr val="F58221"/>
                  </a:solidFill>
                  <a:latin typeface="Alexandria" pitchFamily="2" charset="-78"/>
                  <a:cs typeface="Alexandria" pitchFamily="2" charset="-78"/>
                </a:rPr>
                <a:t>خامساً: الالتزام البيئي والاجتماعي</a:t>
              </a:r>
            </a:p>
            <a:p>
              <a:pPr rtl="1">
                <a:defRPr lang="en-US"/>
              </a:pPr>
              <a:endParaRPr lang="ar-SA" sz="1600" dirty="0">
                <a:solidFill>
                  <a:schemeClr val="tx1"/>
                </a:solidFill>
                <a:latin typeface="Alexandria" pitchFamily="2" charset="-78"/>
                <a:cs typeface="Alexandria" pitchFamily="2" charset="-78"/>
              </a:endParaRPr>
            </a:p>
            <a:p>
              <a:pPr algn="justLow">
                <a:lnSpc>
                  <a:spcPct val="150000"/>
                </a:lnSpc>
                <a:defRPr lang="en-US"/>
              </a:pPr>
              <a:r>
                <a:rPr lang="ar-SA" sz="1600" dirty="0">
                  <a:solidFill>
                    <a:schemeClr val="tx1"/>
                  </a:solidFill>
                  <a:latin typeface="Alexandria" pitchFamily="2" charset="-78"/>
                  <a:cs typeface="Alexandria" pitchFamily="2" charset="-78"/>
                </a:rPr>
                <a:t>هذا الالتزام هو القاعدة الشعبية للمنظمة. حيث تشجع القيادة المستدامة على الالتزام بالقضايا الاجتماعية والبيئية لأن قادتها يتبعون الإجراءات الصحيحة ويحثون على السلوك الأخلاقي.</a:t>
              </a:r>
            </a:p>
          </p:txBody>
        </p:sp>
        <p:sp>
          <p:nvSpPr>
            <p:cNvPr id="13" name="Rectangle 6">
              <a:extLst>
                <a:ext uri="{FF2B5EF4-FFF2-40B4-BE49-F238E27FC236}">
                  <a16:creationId xmlns:a16="http://schemas.microsoft.com/office/drawing/2014/main" id="{019BCE05-679E-BE20-DA4C-070211522F8F}"/>
                </a:ext>
              </a:extLst>
            </p:cNvPr>
            <p:cNvSpPr>
              <a:spLocks noChangeArrowheads="1"/>
            </p:cNvSpPr>
            <p:nvPr/>
          </p:nvSpPr>
          <p:spPr bwMode="auto">
            <a:xfrm flipH="1">
              <a:off x="1058093" y="3868409"/>
              <a:ext cx="4963883" cy="1989204"/>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4" name="Rectangle 105">
              <a:extLst>
                <a:ext uri="{FF2B5EF4-FFF2-40B4-BE49-F238E27FC236}">
                  <a16:creationId xmlns:a16="http://schemas.microsoft.com/office/drawing/2014/main" id="{2381A2C3-95E4-D3B6-847A-2ECBB43AFA30}"/>
                </a:ext>
              </a:extLst>
            </p:cNvPr>
            <p:cNvSpPr/>
            <p:nvPr/>
          </p:nvSpPr>
          <p:spPr>
            <a:xfrm flipH="1">
              <a:off x="1071157" y="3668661"/>
              <a:ext cx="5003073" cy="207356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600" b="1" dirty="0">
                  <a:solidFill>
                    <a:srgbClr val="F58221"/>
                  </a:solidFill>
                  <a:latin typeface="Alexandria" pitchFamily="2" charset="-78"/>
                  <a:cs typeface="Alexandria" pitchFamily="2" charset="-78"/>
                </a:rPr>
                <a:t>سادساً: السلوك الأخلاقي</a:t>
              </a:r>
            </a:p>
            <a:p>
              <a:pPr rtl="1">
                <a:defRPr lang="en-US"/>
              </a:pPr>
              <a:endParaRPr lang="ar-SA" sz="1600" dirty="0">
                <a:solidFill>
                  <a:schemeClr val="tx1"/>
                </a:solidFill>
                <a:latin typeface="Alexandria" pitchFamily="2" charset="-78"/>
                <a:cs typeface="Alexandria" pitchFamily="2" charset="-78"/>
              </a:endParaRPr>
            </a:p>
            <a:p>
              <a:pPr algn="justLow" rtl="1">
                <a:lnSpc>
                  <a:spcPct val="150000"/>
                </a:lnSpc>
                <a:defRPr lang="en-US"/>
              </a:pPr>
              <a:r>
                <a:rPr lang="ar-SA" sz="1600" dirty="0">
                  <a:solidFill>
                    <a:schemeClr val="tx1"/>
                  </a:solidFill>
                  <a:latin typeface="Alexandria" pitchFamily="2" charset="-78"/>
                  <a:cs typeface="Alexandria" pitchFamily="2" charset="-78"/>
                </a:rPr>
                <a:t>تساهم الأخلاق في استدامة المنظمات فهي وسيلة لتعزيز سمعة المنظمة واستمراريتها، كما أن العمل بشفافية يساعد في المحافظة على جميع العاملين في المنظمة على جميع المستويات الإدارية.</a:t>
              </a:r>
            </a:p>
          </p:txBody>
        </p:sp>
      </p:grpSp>
      <p:sp>
        <p:nvSpPr>
          <p:cNvPr id="9" name="Round Diagonal Corner Rectangle 17">
            <a:extLst>
              <a:ext uri="{FF2B5EF4-FFF2-40B4-BE49-F238E27FC236}">
                <a16:creationId xmlns:a16="http://schemas.microsoft.com/office/drawing/2014/main" id="{8123D0A0-15C5-EE94-7CAD-0075CDD3B97F}"/>
              </a:ext>
            </a:extLst>
          </p:cNvPr>
          <p:cNvSpPr/>
          <p:nvPr/>
        </p:nvSpPr>
        <p:spPr>
          <a:xfrm>
            <a:off x="5432612" y="2128635"/>
            <a:ext cx="5479453"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القيادة المستدامة تظهر في ست ممارسات هامة وهي:</a:t>
            </a:r>
          </a:p>
        </p:txBody>
      </p:sp>
    </p:spTree>
    <p:extLst>
      <p:ext uri="{BB962C8B-B14F-4D97-AF65-F5344CB8AC3E}">
        <p14:creationId xmlns:p14="http://schemas.microsoft.com/office/powerpoint/2010/main" val="5045110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سمات القائد المستدام</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8E0C75C9-58D7-C97A-EC94-3B58F9ED382E}"/>
              </a:ext>
            </a:extLst>
          </p:cNvPr>
          <p:cNvGrpSpPr/>
          <p:nvPr/>
        </p:nvGrpSpPr>
        <p:grpSpPr>
          <a:xfrm>
            <a:off x="790593" y="3239775"/>
            <a:ext cx="10466094" cy="2642251"/>
            <a:chOff x="1246739" y="2192810"/>
            <a:chExt cx="9479867" cy="3689216"/>
          </a:xfrm>
        </p:grpSpPr>
        <p:grpSp>
          <p:nvGrpSpPr>
            <p:cNvPr id="11" name="مجموعة 10">
              <a:extLst>
                <a:ext uri="{FF2B5EF4-FFF2-40B4-BE49-F238E27FC236}">
                  <a16:creationId xmlns:a16="http://schemas.microsoft.com/office/drawing/2014/main" id="{561E30D0-3486-016A-8046-ECFE479462A7}"/>
                </a:ext>
              </a:extLst>
            </p:cNvPr>
            <p:cNvGrpSpPr/>
            <p:nvPr/>
          </p:nvGrpSpPr>
          <p:grpSpPr>
            <a:xfrm>
              <a:off x="1246739" y="2192810"/>
              <a:ext cx="1705012" cy="682004"/>
              <a:chOff x="1946923" y="160760"/>
              <a:chExt cx="1705012" cy="682004"/>
            </a:xfrm>
          </p:grpSpPr>
          <p:sp>
            <p:nvSpPr>
              <p:cNvPr id="39" name="مستطيل 38">
                <a:extLst>
                  <a:ext uri="{FF2B5EF4-FFF2-40B4-BE49-F238E27FC236}">
                    <a16:creationId xmlns:a16="http://schemas.microsoft.com/office/drawing/2014/main" id="{23AB249F-FF2B-AC45-27DC-663FF9018C42}"/>
                  </a:ext>
                </a:extLst>
              </p:cNvPr>
              <p:cNvSpPr/>
              <p:nvPr/>
            </p:nvSpPr>
            <p:spPr>
              <a:xfrm>
                <a:off x="1946923" y="160760"/>
                <a:ext cx="1705012" cy="682004"/>
              </a:xfrm>
              <a:prstGeom prst="rect">
                <a:avLst/>
              </a:prstGeom>
            </p:spPr>
            <p:style>
              <a:lnRef idx="2">
                <a:schemeClr val="accent3">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ar-SA"/>
              </a:p>
            </p:txBody>
          </p:sp>
          <p:sp>
            <p:nvSpPr>
              <p:cNvPr id="40" name="مربع نص 39">
                <a:extLst>
                  <a:ext uri="{FF2B5EF4-FFF2-40B4-BE49-F238E27FC236}">
                    <a16:creationId xmlns:a16="http://schemas.microsoft.com/office/drawing/2014/main" id="{B6AB1F4E-E1D0-EE64-1CD1-043B42C1F766}"/>
                  </a:ext>
                </a:extLst>
              </p:cNvPr>
              <p:cNvSpPr txBox="1"/>
              <p:nvPr/>
            </p:nvSpPr>
            <p:spPr>
              <a:xfrm>
                <a:off x="1946923"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مشجع وملهم</a:t>
                </a:r>
                <a:endParaRPr lang="ar-SA" sz="1400" kern="1200" dirty="0">
                  <a:latin typeface="Alexandria" pitchFamily="2" charset="-78"/>
                  <a:cs typeface="Alexandria" pitchFamily="2" charset="-78"/>
                </a:endParaRPr>
              </a:p>
            </p:txBody>
          </p:sp>
        </p:grpSp>
        <p:grpSp>
          <p:nvGrpSpPr>
            <p:cNvPr id="12" name="مجموعة 11">
              <a:extLst>
                <a:ext uri="{FF2B5EF4-FFF2-40B4-BE49-F238E27FC236}">
                  <a16:creationId xmlns:a16="http://schemas.microsoft.com/office/drawing/2014/main" id="{44FB6440-FFDE-3A3B-5720-26867FCD3CAA}"/>
                </a:ext>
              </a:extLst>
            </p:cNvPr>
            <p:cNvGrpSpPr/>
            <p:nvPr/>
          </p:nvGrpSpPr>
          <p:grpSpPr>
            <a:xfrm>
              <a:off x="1246739" y="3027226"/>
              <a:ext cx="1705012" cy="2854800"/>
              <a:chOff x="1946923" y="842765"/>
              <a:chExt cx="1705012" cy="2854800"/>
            </a:xfrm>
            <a:solidFill>
              <a:schemeClr val="tx2">
                <a:lumMod val="20000"/>
                <a:lumOff val="80000"/>
              </a:schemeClr>
            </a:solidFill>
          </p:grpSpPr>
          <p:sp>
            <p:nvSpPr>
              <p:cNvPr id="37" name="مستطيل 36">
                <a:extLst>
                  <a:ext uri="{FF2B5EF4-FFF2-40B4-BE49-F238E27FC236}">
                    <a16:creationId xmlns:a16="http://schemas.microsoft.com/office/drawing/2014/main" id="{2535623C-12E5-D117-FCBA-F78F16A0F2A8}"/>
                  </a:ext>
                </a:extLst>
              </p:cNvPr>
              <p:cNvSpPr/>
              <p:nvPr/>
            </p:nvSpPr>
            <p:spPr>
              <a:xfrm>
                <a:off x="1946923" y="842765"/>
                <a:ext cx="1705012" cy="2854800"/>
              </a:xfrm>
              <a:prstGeom prst="rect">
                <a:avLst/>
              </a:prstGeom>
              <a:grpFill/>
            </p:spPr>
            <p:style>
              <a:lnRef idx="2">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38" name="مربع نص 37">
                <a:extLst>
                  <a:ext uri="{FF2B5EF4-FFF2-40B4-BE49-F238E27FC236}">
                    <a16:creationId xmlns:a16="http://schemas.microsoft.com/office/drawing/2014/main" id="{691982BF-8E6D-3D0F-2A33-F7B9B734D8E2}"/>
                  </a:ext>
                </a:extLst>
              </p:cNvPr>
              <p:cNvSpPr txBox="1"/>
              <p:nvPr/>
            </p:nvSpPr>
            <p:spPr>
              <a:xfrm>
                <a:off x="1946923"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defRPr lang="en-US"/>
                </a:pPr>
                <a:r>
                  <a:rPr lang="ar-SA" sz="1400" dirty="0">
                    <a:latin typeface="Alexandria" charset="0"/>
                    <a:cs typeface="Alexandria" charset="0"/>
                  </a:rPr>
                  <a:t>استخدام أساليب </a:t>
                </a:r>
                <a:r>
                  <a:rPr lang="ar-SA" sz="1400" dirty="0" err="1">
                    <a:latin typeface="Alexandria" charset="0"/>
                    <a:cs typeface="Alexandria" charset="0"/>
                  </a:rPr>
                  <a:t>إلهامية</a:t>
                </a:r>
                <a:r>
                  <a:rPr lang="ar-SA" sz="1400" dirty="0">
                    <a:latin typeface="Alexandria" charset="0"/>
                    <a:cs typeface="Alexandria" charset="0"/>
                  </a:rPr>
                  <a:t> وتشجيعية من قبل القادة تساعد في تقليص المتاعب من خلال تعزيز الأفكار الإبداعية التي تسلط الضوء على التعامل مع المواقف بأفضل الطرق.</a:t>
                </a:r>
              </a:p>
            </p:txBody>
          </p:sp>
        </p:grpSp>
        <p:grpSp>
          <p:nvGrpSpPr>
            <p:cNvPr id="13" name="مجموعة 12">
              <a:extLst>
                <a:ext uri="{FF2B5EF4-FFF2-40B4-BE49-F238E27FC236}">
                  <a16:creationId xmlns:a16="http://schemas.microsoft.com/office/drawing/2014/main" id="{4DB8D232-553E-33FA-D1DA-005123ED68E4}"/>
                </a:ext>
              </a:extLst>
            </p:cNvPr>
            <p:cNvGrpSpPr/>
            <p:nvPr/>
          </p:nvGrpSpPr>
          <p:grpSpPr>
            <a:xfrm>
              <a:off x="3190452" y="2192810"/>
              <a:ext cx="1705012" cy="682004"/>
              <a:chOff x="3890636" y="160760"/>
              <a:chExt cx="1705012" cy="682004"/>
            </a:xfrm>
          </p:grpSpPr>
          <p:sp>
            <p:nvSpPr>
              <p:cNvPr id="35" name="مستطيل 34">
                <a:extLst>
                  <a:ext uri="{FF2B5EF4-FFF2-40B4-BE49-F238E27FC236}">
                    <a16:creationId xmlns:a16="http://schemas.microsoft.com/office/drawing/2014/main" id="{C73BD5B7-7DA3-5490-9B14-75EFB0A26B08}"/>
                  </a:ext>
                </a:extLst>
              </p:cNvPr>
              <p:cNvSpPr/>
              <p:nvPr/>
            </p:nvSpPr>
            <p:spPr>
              <a:xfrm>
                <a:off x="3890636" y="160760"/>
                <a:ext cx="1705012" cy="682004"/>
              </a:xfrm>
              <a:prstGeom prst="rect">
                <a:avLst/>
              </a:pr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endParaRPr lang="ar-SA"/>
              </a:p>
            </p:txBody>
          </p:sp>
          <p:sp>
            <p:nvSpPr>
              <p:cNvPr id="36" name="مربع نص 35">
                <a:extLst>
                  <a:ext uri="{FF2B5EF4-FFF2-40B4-BE49-F238E27FC236}">
                    <a16:creationId xmlns:a16="http://schemas.microsoft.com/office/drawing/2014/main" id="{B26F2191-2797-2456-6E2B-422970F0FD20}"/>
                  </a:ext>
                </a:extLst>
              </p:cNvPr>
              <p:cNvSpPr txBox="1"/>
              <p:nvPr/>
            </p:nvSpPr>
            <p:spPr>
              <a:xfrm>
                <a:off x="3890636"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الذكاء العقلاني</a:t>
                </a:r>
                <a:endParaRPr lang="ar-SA" sz="1400" kern="1200" dirty="0">
                  <a:latin typeface="Alexandria" pitchFamily="2" charset="-78"/>
                  <a:cs typeface="Alexandria" pitchFamily="2" charset="-78"/>
                </a:endParaRPr>
              </a:p>
            </p:txBody>
          </p:sp>
        </p:grpSp>
        <p:grpSp>
          <p:nvGrpSpPr>
            <p:cNvPr id="14" name="مجموعة 13">
              <a:extLst>
                <a:ext uri="{FF2B5EF4-FFF2-40B4-BE49-F238E27FC236}">
                  <a16:creationId xmlns:a16="http://schemas.microsoft.com/office/drawing/2014/main" id="{7E460D4C-7AEC-BFB8-F11B-B4D6064FE6E6}"/>
                </a:ext>
              </a:extLst>
            </p:cNvPr>
            <p:cNvGrpSpPr/>
            <p:nvPr/>
          </p:nvGrpSpPr>
          <p:grpSpPr>
            <a:xfrm>
              <a:off x="3190452" y="3027226"/>
              <a:ext cx="1705012" cy="2854800"/>
              <a:chOff x="3890636" y="842765"/>
              <a:chExt cx="1705012" cy="2854800"/>
            </a:xfrm>
          </p:grpSpPr>
          <p:sp>
            <p:nvSpPr>
              <p:cNvPr id="33" name="مستطيل 32">
                <a:extLst>
                  <a:ext uri="{FF2B5EF4-FFF2-40B4-BE49-F238E27FC236}">
                    <a16:creationId xmlns:a16="http://schemas.microsoft.com/office/drawing/2014/main" id="{74E3C5D4-CC5F-AC2A-9820-EABB5F675E0A}"/>
                  </a:ext>
                </a:extLst>
              </p:cNvPr>
              <p:cNvSpPr/>
              <p:nvPr/>
            </p:nvSpPr>
            <p:spPr>
              <a:xfrm>
                <a:off x="3890636" y="842765"/>
                <a:ext cx="1705012" cy="2854800"/>
              </a:xfrm>
              <a:prstGeom prst="rect">
                <a:avLst/>
              </a:prstGeom>
            </p:spPr>
            <p:style>
              <a:lnRef idx="2">
                <a:schemeClr val="accent4">
                  <a:tint val="40000"/>
                  <a:alpha val="90000"/>
                  <a:hueOff val="0"/>
                  <a:satOff val="0"/>
                  <a:lumOff val="0"/>
                  <a:alphaOff val="0"/>
                </a:schemeClr>
              </a:lnRef>
              <a:fillRef idx="1">
                <a:schemeClr val="accent4">
                  <a:tint val="40000"/>
                  <a:alpha val="90000"/>
                  <a:hueOff val="0"/>
                  <a:satOff val="0"/>
                  <a:lumOff val="0"/>
                  <a:alphaOff val="0"/>
                </a:schemeClr>
              </a:fillRef>
              <a:effectRef idx="0">
                <a:schemeClr val="accent4">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34" name="مربع نص 33">
                <a:extLst>
                  <a:ext uri="{FF2B5EF4-FFF2-40B4-BE49-F238E27FC236}">
                    <a16:creationId xmlns:a16="http://schemas.microsoft.com/office/drawing/2014/main" id="{669A082B-C742-F5CF-15A6-41F21F524CA4}"/>
                  </a:ext>
                </a:extLst>
              </p:cNvPr>
              <p:cNvSpPr txBox="1"/>
              <p:nvPr/>
            </p:nvSpPr>
            <p:spPr>
              <a:xfrm>
                <a:off x="3890636" y="842765"/>
                <a:ext cx="1705012" cy="28548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defRPr lang="en-US"/>
                </a:pPr>
                <a:r>
                  <a:rPr lang="ar-SA" sz="1400" dirty="0">
                    <a:latin typeface="Alexandria" charset="0"/>
                    <a:cs typeface="Alexandria" charset="0"/>
                  </a:rPr>
                  <a:t>يستخدم القائد المستدام مزيجاً من التحليل العقلاني والحدس الشخصي من أجل إيجاد الحلول ويبحث عن المعارف الجديدة ولديه حب الاستطلاع ويناقش الآراء المختلفة.</a:t>
                </a:r>
              </a:p>
            </p:txBody>
          </p:sp>
        </p:grpSp>
        <p:grpSp>
          <p:nvGrpSpPr>
            <p:cNvPr id="15" name="مجموعة 14">
              <a:extLst>
                <a:ext uri="{FF2B5EF4-FFF2-40B4-BE49-F238E27FC236}">
                  <a16:creationId xmlns:a16="http://schemas.microsoft.com/office/drawing/2014/main" id="{F85809EF-6F2A-BDFF-951D-E3FF499A5383}"/>
                </a:ext>
              </a:extLst>
            </p:cNvPr>
            <p:cNvGrpSpPr/>
            <p:nvPr/>
          </p:nvGrpSpPr>
          <p:grpSpPr>
            <a:xfrm>
              <a:off x="5134166" y="2192810"/>
              <a:ext cx="1705012" cy="682004"/>
              <a:chOff x="5834350" y="160760"/>
              <a:chExt cx="1705012" cy="682004"/>
            </a:xfrm>
          </p:grpSpPr>
          <p:sp>
            <p:nvSpPr>
              <p:cNvPr id="31" name="مستطيل 30">
                <a:extLst>
                  <a:ext uri="{FF2B5EF4-FFF2-40B4-BE49-F238E27FC236}">
                    <a16:creationId xmlns:a16="http://schemas.microsoft.com/office/drawing/2014/main" id="{35CAFE4E-7650-3FE0-23F7-07F65B52FAB0}"/>
                  </a:ext>
                </a:extLst>
              </p:cNvPr>
              <p:cNvSpPr/>
              <p:nvPr/>
            </p:nvSpPr>
            <p:spPr>
              <a:xfrm>
                <a:off x="5834350" y="160760"/>
                <a:ext cx="1705012" cy="682004"/>
              </a:xfrm>
              <a:prstGeom prst="rect">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a:lstStyle/>
              <a:p>
                <a:endParaRPr lang="ar-SA"/>
              </a:p>
            </p:txBody>
          </p:sp>
          <p:sp>
            <p:nvSpPr>
              <p:cNvPr id="32" name="مربع نص 31">
                <a:extLst>
                  <a:ext uri="{FF2B5EF4-FFF2-40B4-BE49-F238E27FC236}">
                    <a16:creationId xmlns:a16="http://schemas.microsoft.com/office/drawing/2014/main" id="{B384133D-30CE-A345-33C5-EEA58CCA36DA}"/>
                  </a:ext>
                </a:extLst>
              </p:cNvPr>
              <p:cNvSpPr txBox="1"/>
              <p:nvPr/>
            </p:nvSpPr>
            <p:spPr>
              <a:xfrm>
                <a:off x="5834350" y="160760"/>
                <a:ext cx="1705012" cy="682004"/>
              </a:xfrm>
              <a:prstGeom prst="rect">
                <a:avLst/>
              </a:prstGeom>
              <a:solidFill>
                <a:srgbClr val="00AEEF"/>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الذكاء العاطفي</a:t>
                </a:r>
                <a:endParaRPr lang="ar-SA" sz="1400" kern="1200" dirty="0">
                  <a:latin typeface="Alexandria" pitchFamily="2" charset="-78"/>
                  <a:cs typeface="Alexandria" pitchFamily="2" charset="-78"/>
                </a:endParaRPr>
              </a:p>
            </p:txBody>
          </p:sp>
        </p:grpSp>
        <p:grpSp>
          <p:nvGrpSpPr>
            <p:cNvPr id="16" name="مجموعة 15">
              <a:extLst>
                <a:ext uri="{FF2B5EF4-FFF2-40B4-BE49-F238E27FC236}">
                  <a16:creationId xmlns:a16="http://schemas.microsoft.com/office/drawing/2014/main" id="{E34F8755-6E1F-E10B-EEE9-B9B0E4B1E401}"/>
                </a:ext>
              </a:extLst>
            </p:cNvPr>
            <p:cNvGrpSpPr/>
            <p:nvPr/>
          </p:nvGrpSpPr>
          <p:grpSpPr>
            <a:xfrm>
              <a:off x="5134166" y="3027226"/>
              <a:ext cx="1705012" cy="2854800"/>
              <a:chOff x="5834350" y="842765"/>
              <a:chExt cx="1705012" cy="2854800"/>
            </a:xfrm>
            <a:solidFill>
              <a:schemeClr val="accent1">
                <a:lumMod val="20000"/>
                <a:lumOff val="80000"/>
              </a:schemeClr>
            </a:solidFill>
          </p:grpSpPr>
          <p:sp>
            <p:nvSpPr>
              <p:cNvPr id="29" name="مستطيل 28">
                <a:extLst>
                  <a:ext uri="{FF2B5EF4-FFF2-40B4-BE49-F238E27FC236}">
                    <a16:creationId xmlns:a16="http://schemas.microsoft.com/office/drawing/2014/main" id="{0C854435-5F54-B211-CDD7-162B1B95E7E4}"/>
                  </a:ext>
                </a:extLst>
              </p:cNvPr>
              <p:cNvSpPr/>
              <p:nvPr/>
            </p:nvSpPr>
            <p:spPr>
              <a:xfrm>
                <a:off x="5834350" y="842765"/>
                <a:ext cx="1705012" cy="2854800"/>
              </a:xfrm>
              <a:prstGeom prst="rect">
                <a:avLst/>
              </a:prstGeom>
              <a:grpFill/>
            </p:spPr>
            <p:style>
              <a:lnRef idx="2">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0">
                <a:schemeClr val="accent5">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30" name="مربع نص 29">
                <a:extLst>
                  <a:ext uri="{FF2B5EF4-FFF2-40B4-BE49-F238E27FC236}">
                    <a16:creationId xmlns:a16="http://schemas.microsoft.com/office/drawing/2014/main" id="{C9AEB4A8-D02C-5FA9-A1CC-168BBE852DBC}"/>
                  </a:ext>
                </a:extLst>
              </p:cNvPr>
              <p:cNvSpPr txBox="1"/>
              <p:nvPr/>
            </p:nvSpPr>
            <p:spPr>
              <a:xfrm>
                <a:off x="5834350"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defRPr lang="en-US"/>
                </a:pPr>
                <a:r>
                  <a:rPr lang="ar-SA" sz="1400" dirty="0">
                    <a:latin typeface="Alexandria" charset="0"/>
                    <a:cs typeface="Alexandria" charset="0"/>
                  </a:rPr>
                  <a:t>القائد المستدام ودود ومتفهم يمتاز بعلاقة جيدة مع جميع العاملين في المنظمة، ويساعده ذلك على مقدرته في فهم شعور الآخرين والاحساس بهم.</a:t>
                </a:r>
              </a:p>
            </p:txBody>
          </p:sp>
        </p:grpSp>
        <p:grpSp>
          <p:nvGrpSpPr>
            <p:cNvPr id="17" name="مجموعة 16">
              <a:extLst>
                <a:ext uri="{FF2B5EF4-FFF2-40B4-BE49-F238E27FC236}">
                  <a16:creationId xmlns:a16="http://schemas.microsoft.com/office/drawing/2014/main" id="{DF02D77C-C904-C923-15AE-FD57A2F37A92}"/>
                </a:ext>
              </a:extLst>
            </p:cNvPr>
            <p:cNvGrpSpPr/>
            <p:nvPr/>
          </p:nvGrpSpPr>
          <p:grpSpPr>
            <a:xfrm>
              <a:off x="7077880" y="2192810"/>
              <a:ext cx="1705012" cy="682004"/>
              <a:chOff x="7778064" y="160760"/>
              <a:chExt cx="1705012" cy="682004"/>
            </a:xfrm>
          </p:grpSpPr>
          <p:sp>
            <p:nvSpPr>
              <p:cNvPr id="27" name="مستطيل 26">
                <a:extLst>
                  <a:ext uri="{FF2B5EF4-FFF2-40B4-BE49-F238E27FC236}">
                    <a16:creationId xmlns:a16="http://schemas.microsoft.com/office/drawing/2014/main" id="{A066B5D4-0112-1A2D-48E2-E7710A47342A}"/>
                  </a:ext>
                </a:extLst>
              </p:cNvPr>
              <p:cNvSpPr/>
              <p:nvPr/>
            </p:nvSpPr>
            <p:spPr>
              <a:xfrm>
                <a:off x="7778064" y="160760"/>
                <a:ext cx="1705012" cy="682004"/>
              </a:xfrm>
              <a:prstGeom prst="rect">
                <a:avLst/>
              </a:prstGeom>
            </p:spPr>
            <p:style>
              <a:lnRef idx="2">
                <a:schemeClr val="accent6">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a:lstStyle/>
              <a:p>
                <a:endParaRPr lang="ar-SA"/>
              </a:p>
            </p:txBody>
          </p:sp>
          <p:sp>
            <p:nvSpPr>
              <p:cNvPr id="28" name="مربع نص 27">
                <a:extLst>
                  <a:ext uri="{FF2B5EF4-FFF2-40B4-BE49-F238E27FC236}">
                    <a16:creationId xmlns:a16="http://schemas.microsoft.com/office/drawing/2014/main" id="{807C9EFD-73CE-2DD9-644A-E69757C3D982}"/>
                  </a:ext>
                </a:extLst>
              </p:cNvPr>
              <p:cNvSpPr txBox="1"/>
              <p:nvPr/>
            </p:nvSpPr>
            <p:spPr>
              <a:xfrm>
                <a:off x="7778064"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b="1" dirty="0">
                    <a:latin typeface="Alexandria" pitchFamily="2" charset="-78"/>
                    <a:cs typeface="Alexandria" pitchFamily="2" charset="-78"/>
                  </a:rPr>
                  <a:t>المقدرة على الاتصال والتواصل</a:t>
                </a:r>
                <a:endParaRPr lang="ar-SA" sz="1400" kern="1200" dirty="0">
                  <a:latin typeface="Alexandria" pitchFamily="2" charset="-78"/>
                  <a:cs typeface="Alexandria" pitchFamily="2" charset="-78"/>
                </a:endParaRPr>
              </a:p>
            </p:txBody>
          </p:sp>
        </p:grpSp>
        <p:grpSp>
          <p:nvGrpSpPr>
            <p:cNvPr id="18" name="مجموعة 17">
              <a:extLst>
                <a:ext uri="{FF2B5EF4-FFF2-40B4-BE49-F238E27FC236}">
                  <a16:creationId xmlns:a16="http://schemas.microsoft.com/office/drawing/2014/main" id="{A7D31D00-F639-4091-E7EB-7ED3D2AE64A7}"/>
                </a:ext>
              </a:extLst>
            </p:cNvPr>
            <p:cNvGrpSpPr/>
            <p:nvPr/>
          </p:nvGrpSpPr>
          <p:grpSpPr>
            <a:xfrm>
              <a:off x="7077880" y="3027226"/>
              <a:ext cx="1705012" cy="2854800"/>
              <a:chOff x="7778064" y="842765"/>
              <a:chExt cx="1705012" cy="2854800"/>
            </a:xfrm>
            <a:solidFill>
              <a:schemeClr val="tx2">
                <a:lumMod val="20000"/>
                <a:lumOff val="80000"/>
              </a:schemeClr>
            </a:solidFill>
          </p:grpSpPr>
          <p:sp>
            <p:nvSpPr>
              <p:cNvPr id="25" name="مستطيل 24">
                <a:extLst>
                  <a:ext uri="{FF2B5EF4-FFF2-40B4-BE49-F238E27FC236}">
                    <a16:creationId xmlns:a16="http://schemas.microsoft.com/office/drawing/2014/main" id="{CF365DA4-A78B-EDC4-F0E3-CA33C2AE421A}"/>
                  </a:ext>
                </a:extLst>
              </p:cNvPr>
              <p:cNvSpPr/>
              <p:nvPr/>
            </p:nvSpPr>
            <p:spPr>
              <a:xfrm>
                <a:off x="7778064" y="842765"/>
                <a:ext cx="1705012" cy="2854800"/>
              </a:xfrm>
              <a:prstGeom prst="rect">
                <a:avLst/>
              </a:prstGeom>
              <a:grpFill/>
            </p:spPr>
            <p:style>
              <a:lnRef idx="2">
                <a:schemeClr val="accent6">
                  <a:tint val="40000"/>
                  <a:alpha val="90000"/>
                  <a:hueOff val="0"/>
                  <a:satOff val="0"/>
                  <a:lumOff val="0"/>
                  <a:alphaOff val="0"/>
                </a:schemeClr>
              </a:lnRef>
              <a:fillRef idx="1">
                <a:schemeClr val="accent6">
                  <a:tint val="40000"/>
                  <a:alpha val="90000"/>
                  <a:hueOff val="0"/>
                  <a:satOff val="0"/>
                  <a:lumOff val="0"/>
                  <a:alphaOff val="0"/>
                </a:schemeClr>
              </a:fillRef>
              <a:effectRef idx="0">
                <a:schemeClr val="accent6">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26" name="مربع نص 25">
                <a:extLst>
                  <a:ext uri="{FF2B5EF4-FFF2-40B4-BE49-F238E27FC236}">
                    <a16:creationId xmlns:a16="http://schemas.microsoft.com/office/drawing/2014/main" id="{8D4AE06B-E179-7634-1351-74F1C1B50EAC}"/>
                  </a:ext>
                </a:extLst>
              </p:cNvPr>
              <p:cNvSpPr txBox="1"/>
              <p:nvPr/>
            </p:nvSpPr>
            <p:spPr>
              <a:xfrm>
                <a:off x="7778064"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defRPr lang="en-US"/>
                </a:pPr>
                <a:r>
                  <a:rPr lang="ar-SA" sz="1400" dirty="0">
                    <a:latin typeface="Alexandria" charset="0"/>
                    <a:cs typeface="Alexandria" charset="0"/>
                  </a:rPr>
                  <a:t>تعتمد القيادة المستدامة على التواصل الفعال كنهج من أجل متابعة المستجدات وإتاحة الفرصة للجميع بالمشاركة.</a:t>
                </a:r>
              </a:p>
            </p:txBody>
          </p:sp>
        </p:grpSp>
        <p:grpSp>
          <p:nvGrpSpPr>
            <p:cNvPr id="19" name="مجموعة 18">
              <a:extLst>
                <a:ext uri="{FF2B5EF4-FFF2-40B4-BE49-F238E27FC236}">
                  <a16:creationId xmlns:a16="http://schemas.microsoft.com/office/drawing/2014/main" id="{118AAE89-A3C6-3BE4-D07F-6274F5A359E4}"/>
                </a:ext>
              </a:extLst>
            </p:cNvPr>
            <p:cNvGrpSpPr/>
            <p:nvPr/>
          </p:nvGrpSpPr>
          <p:grpSpPr>
            <a:xfrm>
              <a:off x="9021594" y="2192810"/>
              <a:ext cx="1705012" cy="682004"/>
              <a:chOff x="9721778" y="160760"/>
              <a:chExt cx="1705012" cy="682004"/>
            </a:xfrm>
          </p:grpSpPr>
          <p:sp>
            <p:nvSpPr>
              <p:cNvPr id="23" name="مستطيل 22">
                <a:extLst>
                  <a:ext uri="{FF2B5EF4-FFF2-40B4-BE49-F238E27FC236}">
                    <a16:creationId xmlns:a16="http://schemas.microsoft.com/office/drawing/2014/main" id="{16982827-4757-442E-357C-06E28421A460}"/>
                  </a:ext>
                </a:extLst>
              </p:cNvPr>
              <p:cNvSpPr/>
              <p:nvPr/>
            </p:nvSpPr>
            <p:spPr>
              <a:xfrm>
                <a:off x="9721778" y="160760"/>
                <a:ext cx="1705012" cy="682004"/>
              </a:xfrm>
              <a:prstGeom prst="rect">
                <a:avLst/>
              </a:prstGeom>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ar-SA"/>
              </a:p>
            </p:txBody>
          </p:sp>
          <p:sp>
            <p:nvSpPr>
              <p:cNvPr id="24" name="مربع نص 23">
                <a:extLst>
                  <a:ext uri="{FF2B5EF4-FFF2-40B4-BE49-F238E27FC236}">
                    <a16:creationId xmlns:a16="http://schemas.microsoft.com/office/drawing/2014/main" id="{F0AE2B55-1D29-6CDE-F801-83FB1F8C9F27}"/>
                  </a:ext>
                </a:extLst>
              </p:cNvPr>
              <p:cNvSpPr txBox="1"/>
              <p:nvPr/>
            </p:nvSpPr>
            <p:spPr>
              <a:xfrm>
                <a:off x="9721778"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ذو خلق</a:t>
                </a:r>
                <a:endParaRPr lang="ar-SA" sz="1400" kern="1200" dirty="0">
                  <a:latin typeface="Alexandria" pitchFamily="2" charset="-78"/>
                  <a:cs typeface="Alexandria" pitchFamily="2" charset="-78"/>
                </a:endParaRPr>
              </a:p>
            </p:txBody>
          </p:sp>
        </p:grpSp>
        <p:grpSp>
          <p:nvGrpSpPr>
            <p:cNvPr id="20" name="مجموعة 19">
              <a:extLst>
                <a:ext uri="{FF2B5EF4-FFF2-40B4-BE49-F238E27FC236}">
                  <a16:creationId xmlns:a16="http://schemas.microsoft.com/office/drawing/2014/main" id="{79FD13DD-ACB1-04F2-5059-24C4285DF982}"/>
                </a:ext>
              </a:extLst>
            </p:cNvPr>
            <p:cNvGrpSpPr/>
            <p:nvPr/>
          </p:nvGrpSpPr>
          <p:grpSpPr>
            <a:xfrm>
              <a:off x="9021594" y="3027226"/>
              <a:ext cx="1705012" cy="2854800"/>
              <a:chOff x="9721778" y="842765"/>
              <a:chExt cx="1705012" cy="2854800"/>
            </a:xfrm>
          </p:grpSpPr>
          <p:sp>
            <p:nvSpPr>
              <p:cNvPr id="21" name="مستطيل 20">
                <a:extLst>
                  <a:ext uri="{FF2B5EF4-FFF2-40B4-BE49-F238E27FC236}">
                    <a16:creationId xmlns:a16="http://schemas.microsoft.com/office/drawing/2014/main" id="{8D0ED120-77BD-38BA-60A0-FDC7227C3E7D}"/>
                  </a:ext>
                </a:extLst>
              </p:cNvPr>
              <p:cNvSpPr/>
              <p:nvPr/>
            </p:nvSpPr>
            <p:spPr>
              <a:xfrm>
                <a:off x="9721778" y="842765"/>
                <a:ext cx="1705012" cy="2854800"/>
              </a:xfrm>
              <a:prstGeom prst="rect">
                <a:avLst/>
              </a:prstGeom>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22" name="مربع نص 21">
                <a:extLst>
                  <a:ext uri="{FF2B5EF4-FFF2-40B4-BE49-F238E27FC236}">
                    <a16:creationId xmlns:a16="http://schemas.microsoft.com/office/drawing/2014/main" id="{0348BFC4-912E-5675-418C-ED74B7F7C2CE}"/>
                  </a:ext>
                </a:extLst>
              </p:cNvPr>
              <p:cNvSpPr txBox="1"/>
              <p:nvPr/>
            </p:nvSpPr>
            <p:spPr>
              <a:xfrm>
                <a:off x="9721778" y="842765"/>
                <a:ext cx="1705012" cy="28548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defRPr lang="en-US"/>
                </a:pPr>
                <a:r>
                  <a:rPr lang="ar-SA" sz="1400" dirty="0">
                    <a:latin typeface="Alexandria" charset="0"/>
                    <a:cs typeface="Alexandria" charset="0"/>
                  </a:rPr>
                  <a:t>القائد المستدام يراعي المصلحة العامة للمؤسسة ومصلحة العاملين، وهو قائد تقوده أخلاقه في جميع السلوكيات والتصرفات والقرارات التي يتخذها.</a:t>
                </a:r>
              </a:p>
            </p:txBody>
          </p:sp>
        </p:grpSp>
      </p:grpSp>
      <p:sp>
        <p:nvSpPr>
          <p:cNvPr id="9" name="Round Diagonal Corner Rectangle 17">
            <a:extLst>
              <a:ext uri="{FF2B5EF4-FFF2-40B4-BE49-F238E27FC236}">
                <a16:creationId xmlns:a16="http://schemas.microsoft.com/office/drawing/2014/main" id="{178E13DC-6D30-82B8-867B-E091B56E7D89}"/>
              </a:ext>
            </a:extLst>
          </p:cNvPr>
          <p:cNvSpPr/>
          <p:nvPr/>
        </p:nvSpPr>
        <p:spPr>
          <a:xfrm>
            <a:off x="936942" y="2178728"/>
            <a:ext cx="10319745" cy="841880"/>
          </a:xfrm>
          <a:prstGeom prst="round2DiagRect">
            <a:avLst>
              <a:gd name="adj1" fmla="val 0"/>
              <a:gd name="adj2"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nSpc>
                <a:spcPct val="150000"/>
              </a:lnSpc>
              <a:spcAft>
                <a:spcPts val="200"/>
              </a:spcAft>
              <a:defRPr lang="en-US"/>
            </a:pPr>
            <a:r>
              <a:rPr lang="ar-SA" sz="1600" dirty="0">
                <a:solidFill>
                  <a:schemeClr val="tx1"/>
                </a:solidFill>
                <a:latin typeface="Alexandria" charset="0"/>
                <a:cs typeface="Alexandria" charset="0"/>
              </a:rPr>
              <a:t>القائد المستدام هو المسؤول عن إحداث التغييرات داخل المنظمة لكي تصبح مستدامة، وعليه ينبغي أن يتوفر في القائد المستدام مجموعة من السمات لكي تساعده في إحداث التغييرات المطلوبة ومن هذه السمات ما يلي:</a:t>
            </a:r>
          </a:p>
        </p:txBody>
      </p:sp>
    </p:spTree>
    <p:extLst>
      <p:ext uri="{BB962C8B-B14F-4D97-AF65-F5344CB8AC3E}">
        <p14:creationId xmlns:p14="http://schemas.microsoft.com/office/powerpoint/2010/main" val="37083684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خصائص القيادة المستدامة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صورة 9">
            <a:extLst>
              <a:ext uri="{FF2B5EF4-FFF2-40B4-BE49-F238E27FC236}">
                <a16:creationId xmlns:a16="http://schemas.microsoft.com/office/drawing/2014/main" id="{282982AF-125B-8437-159C-29A7BFAA20F8}"/>
              </a:ext>
            </a:extLst>
          </p:cNvPr>
          <p:cNvPicPr>
            <a:picLocks noChangeAspect="1"/>
          </p:cNvPicPr>
          <p:nvPr/>
        </p:nvPicPr>
        <p:blipFill rotWithShape="1">
          <a:blip r:embed="rId3"/>
          <a:srcRect l="3815" r="4296"/>
          <a:stretch/>
        </p:blipFill>
        <p:spPr>
          <a:xfrm>
            <a:off x="1624595" y="2803943"/>
            <a:ext cx="9045525" cy="923330"/>
          </a:xfrm>
          <a:prstGeom prst="rect">
            <a:avLst/>
          </a:prstGeom>
        </p:spPr>
      </p:pic>
      <p:sp>
        <p:nvSpPr>
          <p:cNvPr id="11" name="AutoShape 31">
            <a:extLst>
              <a:ext uri="{FF2B5EF4-FFF2-40B4-BE49-F238E27FC236}">
                <a16:creationId xmlns:a16="http://schemas.microsoft.com/office/drawing/2014/main" id="{28FEE94B-2FCF-EA38-65BC-E943D488CCB1}"/>
              </a:ext>
            </a:extLst>
          </p:cNvPr>
          <p:cNvSpPr>
            <a:spLocks noChangeArrowheads="1"/>
          </p:cNvSpPr>
          <p:nvPr/>
        </p:nvSpPr>
        <p:spPr bwMode="auto">
          <a:xfrm>
            <a:off x="1329170" y="3793175"/>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الرؤية فيما يخص الاستدامة غير</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واضحة.</a:t>
            </a:r>
          </a:p>
        </p:txBody>
      </p:sp>
      <p:sp>
        <p:nvSpPr>
          <p:cNvPr id="12" name="AutoShape 31">
            <a:extLst>
              <a:ext uri="{FF2B5EF4-FFF2-40B4-BE49-F238E27FC236}">
                <a16:creationId xmlns:a16="http://schemas.microsoft.com/office/drawing/2014/main" id="{150B2134-68BF-D6BD-E741-9D0C67156BEE}"/>
              </a:ext>
            </a:extLst>
          </p:cNvPr>
          <p:cNvSpPr>
            <a:spLocks noChangeArrowheads="1"/>
          </p:cNvSpPr>
          <p:nvPr/>
        </p:nvSpPr>
        <p:spPr bwMode="auto">
          <a:xfrm>
            <a:off x="1340890" y="4339468"/>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التوجه نحو إحداث تقدم سريع.</a:t>
            </a:r>
          </a:p>
        </p:txBody>
      </p:sp>
      <p:sp>
        <p:nvSpPr>
          <p:cNvPr id="13" name="AutoShape 31">
            <a:extLst>
              <a:ext uri="{FF2B5EF4-FFF2-40B4-BE49-F238E27FC236}">
                <a16:creationId xmlns:a16="http://schemas.microsoft.com/office/drawing/2014/main" id="{230C4D95-C2AE-2D2A-5A1F-CCEC131F3FAD}"/>
              </a:ext>
            </a:extLst>
          </p:cNvPr>
          <p:cNvSpPr>
            <a:spLocks noChangeArrowheads="1"/>
          </p:cNvSpPr>
          <p:nvPr/>
        </p:nvSpPr>
        <p:spPr bwMode="auto">
          <a:xfrm>
            <a:off x="1326826" y="4885761"/>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القائد مسؤول عن أعماله بشكل</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كامل وجزئيا عن أعمال العاملين.</a:t>
            </a:r>
          </a:p>
        </p:txBody>
      </p:sp>
      <p:sp>
        <p:nvSpPr>
          <p:cNvPr id="14" name="AutoShape 31">
            <a:extLst>
              <a:ext uri="{FF2B5EF4-FFF2-40B4-BE49-F238E27FC236}">
                <a16:creationId xmlns:a16="http://schemas.microsoft.com/office/drawing/2014/main" id="{20175746-454C-5EBF-CE55-2DB7E6FC0E94}"/>
              </a:ext>
            </a:extLst>
          </p:cNvPr>
          <p:cNvSpPr>
            <a:spLocks noChangeArrowheads="1"/>
          </p:cNvSpPr>
          <p:nvPr/>
        </p:nvSpPr>
        <p:spPr bwMode="auto">
          <a:xfrm>
            <a:off x="1338546" y="5432054"/>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ثقافة ضعيفة مجزئة</a:t>
            </a:r>
          </a:p>
        </p:txBody>
      </p:sp>
      <p:sp>
        <p:nvSpPr>
          <p:cNvPr id="16" name="AutoShape 31">
            <a:extLst>
              <a:ext uri="{FF2B5EF4-FFF2-40B4-BE49-F238E27FC236}">
                <a16:creationId xmlns:a16="http://schemas.microsoft.com/office/drawing/2014/main" id="{E48DAE31-D721-D814-1A88-E778B78A17FC}"/>
              </a:ext>
            </a:extLst>
          </p:cNvPr>
          <p:cNvSpPr>
            <a:spLocks noChangeArrowheads="1"/>
          </p:cNvSpPr>
          <p:nvPr/>
        </p:nvSpPr>
        <p:spPr bwMode="auto">
          <a:xfrm>
            <a:off x="4548329" y="3818963"/>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الرؤية واضحة ومبنية على فكرة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الاستدامة.</a:t>
            </a:r>
          </a:p>
        </p:txBody>
      </p:sp>
      <p:sp>
        <p:nvSpPr>
          <p:cNvPr id="17" name="AutoShape 31">
            <a:extLst>
              <a:ext uri="{FF2B5EF4-FFF2-40B4-BE49-F238E27FC236}">
                <a16:creationId xmlns:a16="http://schemas.microsoft.com/office/drawing/2014/main" id="{E4098731-98A3-63E9-DC57-12C599225EA2}"/>
              </a:ext>
            </a:extLst>
          </p:cNvPr>
          <p:cNvSpPr>
            <a:spLocks noChangeArrowheads="1"/>
          </p:cNvSpPr>
          <p:nvPr/>
        </p:nvSpPr>
        <p:spPr bwMode="auto">
          <a:xfrm>
            <a:off x="4560049" y="4365256"/>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مراعاة تحقيق الأهداف القصيرة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والتي تساهم في تحقيق البعيدة.</a:t>
            </a:r>
          </a:p>
        </p:txBody>
      </p:sp>
      <p:sp>
        <p:nvSpPr>
          <p:cNvPr id="18" name="AutoShape 31">
            <a:extLst>
              <a:ext uri="{FF2B5EF4-FFF2-40B4-BE49-F238E27FC236}">
                <a16:creationId xmlns:a16="http://schemas.microsoft.com/office/drawing/2014/main" id="{ED19BB0B-537E-E519-58A5-6658BF304F53}"/>
              </a:ext>
            </a:extLst>
          </p:cNvPr>
          <p:cNvSpPr>
            <a:spLocks noChangeArrowheads="1"/>
          </p:cNvSpPr>
          <p:nvPr/>
        </p:nvSpPr>
        <p:spPr bwMode="auto">
          <a:xfrm>
            <a:off x="4545985" y="4911549"/>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القائد مسؤول عن التنمية الشاملة المستدامة للمنظمة </a:t>
            </a:r>
          </a:p>
        </p:txBody>
      </p:sp>
      <p:sp>
        <p:nvSpPr>
          <p:cNvPr id="19" name="AutoShape 31">
            <a:extLst>
              <a:ext uri="{FF2B5EF4-FFF2-40B4-BE49-F238E27FC236}">
                <a16:creationId xmlns:a16="http://schemas.microsoft.com/office/drawing/2014/main" id="{8F863BF8-9F41-9488-63A1-9C1FD4EEE0CD}"/>
              </a:ext>
            </a:extLst>
          </p:cNvPr>
          <p:cNvSpPr>
            <a:spLocks noChangeArrowheads="1"/>
          </p:cNvSpPr>
          <p:nvPr/>
        </p:nvSpPr>
        <p:spPr bwMode="auto">
          <a:xfrm>
            <a:off x="4557705" y="5457842"/>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ثقافة موجهة نحو التنمية المستدامة </a:t>
            </a:r>
          </a:p>
        </p:txBody>
      </p:sp>
      <p:sp>
        <p:nvSpPr>
          <p:cNvPr id="21" name="AutoShape 31">
            <a:extLst>
              <a:ext uri="{FF2B5EF4-FFF2-40B4-BE49-F238E27FC236}">
                <a16:creationId xmlns:a16="http://schemas.microsoft.com/office/drawing/2014/main" id="{D007B3B8-88B5-C889-41D3-B4D559C40A22}"/>
              </a:ext>
            </a:extLst>
          </p:cNvPr>
          <p:cNvSpPr>
            <a:spLocks noChangeArrowheads="1"/>
          </p:cNvSpPr>
          <p:nvPr/>
        </p:nvSpPr>
        <p:spPr bwMode="auto">
          <a:xfrm>
            <a:off x="7783900" y="3804896"/>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رؤية الأعمال</a:t>
            </a:r>
          </a:p>
        </p:txBody>
      </p:sp>
      <p:sp>
        <p:nvSpPr>
          <p:cNvPr id="22" name="AutoShape 31">
            <a:extLst>
              <a:ext uri="{FF2B5EF4-FFF2-40B4-BE49-F238E27FC236}">
                <a16:creationId xmlns:a16="http://schemas.microsoft.com/office/drawing/2014/main" id="{85D6D872-1020-ACCE-6B05-63F503FA34ED}"/>
              </a:ext>
            </a:extLst>
          </p:cNvPr>
          <p:cNvSpPr>
            <a:spLocks noChangeArrowheads="1"/>
          </p:cNvSpPr>
          <p:nvPr/>
        </p:nvSpPr>
        <p:spPr bwMode="auto">
          <a:xfrm>
            <a:off x="7795620" y="4351189"/>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الأهداف</a:t>
            </a:r>
          </a:p>
        </p:txBody>
      </p:sp>
      <p:sp>
        <p:nvSpPr>
          <p:cNvPr id="23" name="AutoShape 31">
            <a:extLst>
              <a:ext uri="{FF2B5EF4-FFF2-40B4-BE49-F238E27FC236}">
                <a16:creationId xmlns:a16="http://schemas.microsoft.com/office/drawing/2014/main" id="{F5D90339-8512-5A32-CD46-4E1365D4FF93}"/>
              </a:ext>
            </a:extLst>
          </p:cNvPr>
          <p:cNvSpPr>
            <a:spLocks noChangeArrowheads="1"/>
          </p:cNvSpPr>
          <p:nvPr/>
        </p:nvSpPr>
        <p:spPr bwMode="auto">
          <a:xfrm>
            <a:off x="7781556" y="4897482"/>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المسؤولية</a:t>
            </a:r>
          </a:p>
        </p:txBody>
      </p:sp>
      <p:sp>
        <p:nvSpPr>
          <p:cNvPr id="24" name="AutoShape 31">
            <a:extLst>
              <a:ext uri="{FF2B5EF4-FFF2-40B4-BE49-F238E27FC236}">
                <a16:creationId xmlns:a16="http://schemas.microsoft.com/office/drawing/2014/main" id="{0F3FBD95-A981-001B-CE00-812ECECE6896}"/>
              </a:ext>
            </a:extLst>
          </p:cNvPr>
          <p:cNvSpPr>
            <a:spLocks noChangeArrowheads="1"/>
          </p:cNvSpPr>
          <p:nvPr/>
        </p:nvSpPr>
        <p:spPr bwMode="auto">
          <a:xfrm>
            <a:off x="7793276" y="5443775"/>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الثقافة التنظيمية</a:t>
            </a:r>
          </a:p>
        </p:txBody>
      </p:sp>
      <p:sp>
        <p:nvSpPr>
          <p:cNvPr id="28" name="Rectangle 105">
            <a:extLst>
              <a:ext uri="{FF2B5EF4-FFF2-40B4-BE49-F238E27FC236}">
                <a16:creationId xmlns:a16="http://schemas.microsoft.com/office/drawing/2014/main" id="{7D089A77-E379-124E-5227-8447D3450B11}"/>
              </a:ext>
            </a:extLst>
          </p:cNvPr>
          <p:cNvSpPr/>
          <p:nvPr/>
        </p:nvSpPr>
        <p:spPr>
          <a:xfrm flipH="1">
            <a:off x="8023679" y="2995758"/>
            <a:ext cx="2481892" cy="360850"/>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bg1"/>
                </a:solidFill>
                <a:latin typeface="Alexandria" pitchFamily="2" charset="-78"/>
                <a:cs typeface="Alexandria" pitchFamily="2" charset="-78"/>
              </a:rPr>
              <a:t>الخصائص</a:t>
            </a:r>
          </a:p>
        </p:txBody>
      </p:sp>
      <p:sp>
        <p:nvSpPr>
          <p:cNvPr id="29" name="Rectangle 105">
            <a:extLst>
              <a:ext uri="{FF2B5EF4-FFF2-40B4-BE49-F238E27FC236}">
                <a16:creationId xmlns:a16="http://schemas.microsoft.com/office/drawing/2014/main" id="{8EFAC878-EEE0-BE1E-828D-FBE13881384E}"/>
              </a:ext>
            </a:extLst>
          </p:cNvPr>
          <p:cNvSpPr/>
          <p:nvPr/>
        </p:nvSpPr>
        <p:spPr>
          <a:xfrm flipH="1">
            <a:off x="4842037" y="3007480"/>
            <a:ext cx="2481892" cy="360850"/>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bg1"/>
                </a:solidFill>
                <a:latin typeface="Alexandria" pitchFamily="2" charset="-78"/>
                <a:cs typeface="Alexandria" pitchFamily="2" charset="-78"/>
              </a:rPr>
              <a:t>القيادة المستدامة</a:t>
            </a:r>
          </a:p>
        </p:txBody>
      </p:sp>
      <p:sp>
        <p:nvSpPr>
          <p:cNvPr id="30" name="Rectangle 105">
            <a:extLst>
              <a:ext uri="{FF2B5EF4-FFF2-40B4-BE49-F238E27FC236}">
                <a16:creationId xmlns:a16="http://schemas.microsoft.com/office/drawing/2014/main" id="{E6C59270-5878-BEC5-971C-8FAF57919D81}"/>
              </a:ext>
            </a:extLst>
          </p:cNvPr>
          <p:cNvSpPr/>
          <p:nvPr/>
        </p:nvSpPr>
        <p:spPr>
          <a:xfrm flipH="1">
            <a:off x="1758866" y="2991065"/>
            <a:ext cx="2481892" cy="360850"/>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bg1"/>
                </a:solidFill>
                <a:latin typeface="Alexandria" pitchFamily="2" charset="-78"/>
                <a:cs typeface="Alexandria" pitchFamily="2" charset="-78"/>
              </a:rPr>
              <a:t>القيادة غير المستدامة</a:t>
            </a:r>
          </a:p>
        </p:txBody>
      </p:sp>
      <p:sp>
        <p:nvSpPr>
          <p:cNvPr id="9" name="Round Diagonal Corner Rectangle 17">
            <a:extLst>
              <a:ext uri="{FF2B5EF4-FFF2-40B4-BE49-F238E27FC236}">
                <a16:creationId xmlns:a16="http://schemas.microsoft.com/office/drawing/2014/main" id="{273E2C41-4B36-411E-6FC9-E26387841D70}"/>
              </a:ext>
            </a:extLst>
          </p:cNvPr>
          <p:cNvSpPr/>
          <p:nvPr/>
        </p:nvSpPr>
        <p:spPr>
          <a:xfrm>
            <a:off x="1939460" y="2070008"/>
            <a:ext cx="9278421" cy="463056"/>
          </a:xfrm>
          <a:prstGeom prst="round2DiagRect">
            <a:avLst>
              <a:gd name="adj1" fmla="val 0"/>
              <a:gd name="adj2"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tx1"/>
                </a:solidFill>
                <a:latin typeface="Alexandria" charset="0"/>
                <a:cs typeface="Alexandria" charset="0"/>
              </a:rPr>
              <a:t>تتميز القيادة المستدامة عن غيرها من الأنماط القيادية الغير مستدامة بعدد من الخصائص من أهمها:</a:t>
            </a:r>
          </a:p>
        </p:txBody>
      </p:sp>
    </p:spTree>
    <p:extLst>
      <p:ext uri="{BB962C8B-B14F-4D97-AF65-F5344CB8AC3E}">
        <p14:creationId xmlns:p14="http://schemas.microsoft.com/office/powerpoint/2010/main" val="1027360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خصائص القيادة المستدامة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صورة 9">
            <a:extLst>
              <a:ext uri="{FF2B5EF4-FFF2-40B4-BE49-F238E27FC236}">
                <a16:creationId xmlns:a16="http://schemas.microsoft.com/office/drawing/2014/main" id="{282982AF-125B-8437-159C-29A7BFAA20F8}"/>
              </a:ext>
            </a:extLst>
          </p:cNvPr>
          <p:cNvPicPr>
            <a:picLocks noChangeAspect="1"/>
          </p:cNvPicPr>
          <p:nvPr/>
        </p:nvPicPr>
        <p:blipFill rotWithShape="1">
          <a:blip r:embed="rId3"/>
          <a:srcRect l="3815" r="4296"/>
          <a:stretch/>
        </p:blipFill>
        <p:spPr>
          <a:xfrm>
            <a:off x="1589650" y="2138655"/>
            <a:ext cx="9045525" cy="923330"/>
          </a:xfrm>
          <a:prstGeom prst="rect">
            <a:avLst/>
          </a:prstGeom>
        </p:spPr>
      </p:pic>
      <p:sp>
        <p:nvSpPr>
          <p:cNvPr id="11" name="AutoShape 31">
            <a:extLst>
              <a:ext uri="{FF2B5EF4-FFF2-40B4-BE49-F238E27FC236}">
                <a16:creationId xmlns:a16="http://schemas.microsoft.com/office/drawing/2014/main" id="{28FEE94B-2FCF-EA38-65BC-E943D488CCB1}"/>
              </a:ext>
            </a:extLst>
          </p:cNvPr>
          <p:cNvSpPr>
            <a:spLocks noChangeArrowheads="1"/>
          </p:cNvSpPr>
          <p:nvPr/>
        </p:nvSpPr>
        <p:spPr bwMode="auto">
          <a:xfrm>
            <a:off x="1294225" y="3127887"/>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جهود فردية.</a:t>
            </a:r>
          </a:p>
        </p:txBody>
      </p:sp>
      <p:sp>
        <p:nvSpPr>
          <p:cNvPr id="12" name="AutoShape 31">
            <a:extLst>
              <a:ext uri="{FF2B5EF4-FFF2-40B4-BE49-F238E27FC236}">
                <a16:creationId xmlns:a16="http://schemas.microsoft.com/office/drawing/2014/main" id="{150B2134-68BF-D6BD-E741-9D0C67156BEE}"/>
              </a:ext>
            </a:extLst>
          </p:cNvPr>
          <p:cNvSpPr>
            <a:spLocks noChangeArrowheads="1"/>
          </p:cNvSpPr>
          <p:nvPr/>
        </p:nvSpPr>
        <p:spPr bwMode="auto">
          <a:xfrm>
            <a:off x="1305945" y="3674179"/>
            <a:ext cx="3123027" cy="752521"/>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الرقابة الصارمة أمر ضروري في</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مجال العمل.</a:t>
            </a:r>
          </a:p>
        </p:txBody>
      </p:sp>
      <p:sp>
        <p:nvSpPr>
          <p:cNvPr id="13" name="AutoShape 31">
            <a:extLst>
              <a:ext uri="{FF2B5EF4-FFF2-40B4-BE49-F238E27FC236}">
                <a16:creationId xmlns:a16="http://schemas.microsoft.com/office/drawing/2014/main" id="{230C4D95-C2AE-2D2A-5A1F-CCEC131F3FAD}"/>
              </a:ext>
            </a:extLst>
          </p:cNvPr>
          <p:cNvSpPr>
            <a:spLocks noChangeArrowheads="1"/>
          </p:cNvSpPr>
          <p:nvPr/>
        </p:nvSpPr>
        <p:spPr bwMode="auto">
          <a:xfrm>
            <a:off x="1291881" y="4452489"/>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مرغوب فيه لكن ليس ضروري.</a:t>
            </a:r>
          </a:p>
        </p:txBody>
      </p:sp>
      <p:sp>
        <p:nvSpPr>
          <p:cNvPr id="14" name="AutoShape 31">
            <a:extLst>
              <a:ext uri="{FF2B5EF4-FFF2-40B4-BE49-F238E27FC236}">
                <a16:creationId xmlns:a16="http://schemas.microsoft.com/office/drawing/2014/main" id="{20175746-454C-5EBF-CE55-2DB7E6FC0E94}"/>
              </a:ext>
            </a:extLst>
          </p:cNvPr>
          <p:cNvSpPr>
            <a:spLocks noChangeArrowheads="1"/>
          </p:cNvSpPr>
          <p:nvPr/>
        </p:nvSpPr>
        <p:spPr bwMode="auto">
          <a:xfrm>
            <a:off x="1303601" y="4998781"/>
            <a:ext cx="3123027" cy="844211"/>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مقيد، يعتمد على مدى وجود الأموال والموارد اللازمة.</a:t>
            </a:r>
          </a:p>
        </p:txBody>
      </p:sp>
      <p:sp>
        <p:nvSpPr>
          <p:cNvPr id="16" name="AutoShape 31">
            <a:extLst>
              <a:ext uri="{FF2B5EF4-FFF2-40B4-BE49-F238E27FC236}">
                <a16:creationId xmlns:a16="http://schemas.microsoft.com/office/drawing/2014/main" id="{E48DAE31-D721-D814-1A88-E778B78A17FC}"/>
              </a:ext>
            </a:extLst>
          </p:cNvPr>
          <p:cNvSpPr>
            <a:spLocks noChangeArrowheads="1"/>
          </p:cNvSpPr>
          <p:nvPr/>
        </p:nvSpPr>
        <p:spPr bwMode="auto">
          <a:xfrm>
            <a:off x="4513384" y="3153675"/>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جهود مشتركة قائمة على التعاون والمساعدة المتبادلة.</a:t>
            </a:r>
          </a:p>
        </p:txBody>
      </p:sp>
      <p:sp>
        <p:nvSpPr>
          <p:cNvPr id="17" name="AutoShape 31">
            <a:extLst>
              <a:ext uri="{FF2B5EF4-FFF2-40B4-BE49-F238E27FC236}">
                <a16:creationId xmlns:a16="http://schemas.microsoft.com/office/drawing/2014/main" id="{E4098731-98A3-63E9-DC57-12C599225EA2}"/>
              </a:ext>
            </a:extLst>
          </p:cNvPr>
          <p:cNvSpPr>
            <a:spLocks noChangeArrowheads="1"/>
          </p:cNvSpPr>
          <p:nvPr/>
        </p:nvSpPr>
        <p:spPr bwMode="auto">
          <a:xfrm>
            <a:off x="4525104" y="3699967"/>
            <a:ext cx="3123027" cy="752521"/>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درجة عالية من الثقة في المرؤوسين ومستويات كبيرة من حسن النية المتبادلة.</a:t>
            </a:r>
          </a:p>
        </p:txBody>
      </p:sp>
      <p:sp>
        <p:nvSpPr>
          <p:cNvPr id="18" name="AutoShape 31">
            <a:extLst>
              <a:ext uri="{FF2B5EF4-FFF2-40B4-BE49-F238E27FC236}">
                <a16:creationId xmlns:a16="http://schemas.microsoft.com/office/drawing/2014/main" id="{ED19BB0B-537E-E519-58A5-6658BF304F53}"/>
              </a:ext>
            </a:extLst>
          </p:cNvPr>
          <p:cNvSpPr>
            <a:spLocks noChangeArrowheads="1"/>
          </p:cNvSpPr>
          <p:nvPr/>
        </p:nvSpPr>
        <p:spPr bwMode="auto">
          <a:xfrm>
            <a:off x="4511040" y="4478277"/>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ضروري ويتم بصورة منتظمة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ومنظمة.</a:t>
            </a:r>
          </a:p>
        </p:txBody>
      </p:sp>
      <p:sp>
        <p:nvSpPr>
          <p:cNvPr id="19" name="AutoShape 31">
            <a:extLst>
              <a:ext uri="{FF2B5EF4-FFF2-40B4-BE49-F238E27FC236}">
                <a16:creationId xmlns:a16="http://schemas.microsoft.com/office/drawing/2014/main" id="{8F863BF8-9F41-9488-63A1-9C1FD4EEE0CD}"/>
              </a:ext>
            </a:extLst>
          </p:cNvPr>
          <p:cNvSpPr>
            <a:spLocks noChangeArrowheads="1"/>
          </p:cNvSpPr>
          <p:nvPr/>
        </p:nvSpPr>
        <p:spPr bwMode="auto">
          <a:xfrm>
            <a:off x="4522760" y="5024569"/>
            <a:ext cx="3123027" cy="844211"/>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dirty="0">
                <a:solidFill>
                  <a:srgbClr val="FFFFFF"/>
                </a:solidFill>
                <a:latin typeface="Alexandria" pitchFamily="2" charset="-78"/>
                <a:cs typeface="Alexandria" pitchFamily="2" charset="-78"/>
              </a:rPr>
              <a:t>ق</a:t>
            </a: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وي، منظم، استراتيجي، واضح على جميع المستويات، يتم بصورة طبيعية ومنتظمة، </a:t>
            </a:r>
          </a:p>
        </p:txBody>
      </p:sp>
      <p:sp>
        <p:nvSpPr>
          <p:cNvPr id="21" name="AutoShape 31">
            <a:extLst>
              <a:ext uri="{FF2B5EF4-FFF2-40B4-BE49-F238E27FC236}">
                <a16:creationId xmlns:a16="http://schemas.microsoft.com/office/drawing/2014/main" id="{D007B3B8-88B5-C889-41D3-B4D559C40A22}"/>
              </a:ext>
            </a:extLst>
          </p:cNvPr>
          <p:cNvSpPr>
            <a:spLocks noChangeArrowheads="1"/>
          </p:cNvSpPr>
          <p:nvPr/>
        </p:nvSpPr>
        <p:spPr bwMode="auto">
          <a:xfrm>
            <a:off x="7748955" y="3139608"/>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تماسك الجماعة</a:t>
            </a:r>
          </a:p>
        </p:txBody>
      </p:sp>
      <p:sp>
        <p:nvSpPr>
          <p:cNvPr id="22" name="AutoShape 31">
            <a:extLst>
              <a:ext uri="{FF2B5EF4-FFF2-40B4-BE49-F238E27FC236}">
                <a16:creationId xmlns:a16="http://schemas.microsoft.com/office/drawing/2014/main" id="{85D6D872-1020-ACCE-6B05-63F503FA34ED}"/>
              </a:ext>
            </a:extLst>
          </p:cNvPr>
          <p:cNvSpPr>
            <a:spLocks noChangeArrowheads="1"/>
          </p:cNvSpPr>
          <p:nvPr/>
        </p:nvSpPr>
        <p:spPr bwMode="auto">
          <a:xfrm>
            <a:off x="7760675" y="3685900"/>
            <a:ext cx="3123027" cy="752521"/>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الرقابة</a:t>
            </a:r>
          </a:p>
        </p:txBody>
      </p:sp>
      <p:sp>
        <p:nvSpPr>
          <p:cNvPr id="23" name="AutoShape 31">
            <a:extLst>
              <a:ext uri="{FF2B5EF4-FFF2-40B4-BE49-F238E27FC236}">
                <a16:creationId xmlns:a16="http://schemas.microsoft.com/office/drawing/2014/main" id="{F5D90339-8512-5A32-CD46-4E1365D4FF93}"/>
              </a:ext>
            </a:extLst>
          </p:cNvPr>
          <p:cNvSpPr>
            <a:spLocks noChangeArrowheads="1"/>
          </p:cNvSpPr>
          <p:nvPr/>
        </p:nvSpPr>
        <p:spPr bwMode="auto">
          <a:xfrm>
            <a:off x="7746611" y="4464210"/>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التعاون المشترك</a:t>
            </a:r>
          </a:p>
        </p:txBody>
      </p:sp>
      <p:sp>
        <p:nvSpPr>
          <p:cNvPr id="24" name="AutoShape 31">
            <a:extLst>
              <a:ext uri="{FF2B5EF4-FFF2-40B4-BE49-F238E27FC236}">
                <a16:creationId xmlns:a16="http://schemas.microsoft.com/office/drawing/2014/main" id="{0F3FBD95-A981-001B-CE00-812ECECE6896}"/>
              </a:ext>
            </a:extLst>
          </p:cNvPr>
          <p:cNvSpPr>
            <a:spLocks noChangeArrowheads="1"/>
          </p:cNvSpPr>
          <p:nvPr/>
        </p:nvSpPr>
        <p:spPr bwMode="auto">
          <a:xfrm>
            <a:off x="7758331" y="5010502"/>
            <a:ext cx="3123027" cy="844211"/>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400" i="0" u="none" strike="noStrike" kern="1200" cap="none" spc="0" normalizeH="0" baseline="0" noProof="0" dirty="0">
                <a:ln>
                  <a:noFill/>
                </a:ln>
                <a:solidFill>
                  <a:srgbClr val="FFFFFF"/>
                </a:solidFill>
                <a:effectLst/>
                <a:uLnTx/>
                <a:uFillTx/>
                <a:latin typeface="Alexandria" pitchFamily="2" charset="-78"/>
                <a:cs typeface="Alexandria" pitchFamily="2" charset="-78"/>
              </a:rPr>
              <a:t>الإبداع والابتكار</a:t>
            </a:r>
          </a:p>
        </p:txBody>
      </p:sp>
      <p:sp>
        <p:nvSpPr>
          <p:cNvPr id="28" name="Rectangle 105">
            <a:extLst>
              <a:ext uri="{FF2B5EF4-FFF2-40B4-BE49-F238E27FC236}">
                <a16:creationId xmlns:a16="http://schemas.microsoft.com/office/drawing/2014/main" id="{7D089A77-E379-124E-5227-8447D3450B11}"/>
              </a:ext>
            </a:extLst>
          </p:cNvPr>
          <p:cNvSpPr/>
          <p:nvPr/>
        </p:nvSpPr>
        <p:spPr>
          <a:xfrm flipH="1">
            <a:off x="8023679" y="2320736"/>
            <a:ext cx="2481892" cy="360850"/>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bg1"/>
                </a:solidFill>
                <a:latin typeface="Alexandria" pitchFamily="2" charset="-78"/>
                <a:cs typeface="Alexandria" pitchFamily="2" charset="-78"/>
              </a:rPr>
              <a:t>الخصائص</a:t>
            </a:r>
          </a:p>
        </p:txBody>
      </p:sp>
      <p:sp>
        <p:nvSpPr>
          <p:cNvPr id="29" name="Rectangle 105">
            <a:extLst>
              <a:ext uri="{FF2B5EF4-FFF2-40B4-BE49-F238E27FC236}">
                <a16:creationId xmlns:a16="http://schemas.microsoft.com/office/drawing/2014/main" id="{8EFAC878-EEE0-BE1E-828D-FBE13881384E}"/>
              </a:ext>
            </a:extLst>
          </p:cNvPr>
          <p:cNvSpPr/>
          <p:nvPr/>
        </p:nvSpPr>
        <p:spPr>
          <a:xfrm flipH="1">
            <a:off x="4842037" y="2332458"/>
            <a:ext cx="2481892" cy="360850"/>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bg1"/>
                </a:solidFill>
                <a:latin typeface="Alexandria" pitchFamily="2" charset="-78"/>
                <a:cs typeface="Alexandria" pitchFamily="2" charset="-78"/>
              </a:rPr>
              <a:t>القيادة المستدامة</a:t>
            </a:r>
          </a:p>
        </p:txBody>
      </p:sp>
      <p:sp>
        <p:nvSpPr>
          <p:cNvPr id="30" name="Rectangle 105">
            <a:extLst>
              <a:ext uri="{FF2B5EF4-FFF2-40B4-BE49-F238E27FC236}">
                <a16:creationId xmlns:a16="http://schemas.microsoft.com/office/drawing/2014/main" id="{E6C59270-5878-BEC5-971C-8FAF57919D81}"/>
              </a:ext>
            </a:extLst>
          </p:cNvPr>
          <p:cNvSpPr/>
          <p:nvPr/>
        </p:nvSpPr>
        <p:spPr>
          <a:xfrm flipH="1">
            <a:off x="1758866" y="2316043"/>
            <a:ext cx="2481892" cy="360850"/>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bg1"/>
                </a:solidFill>
                <a:latin typeface="Alexandria" pitchFamily="2" charset="-78"/>
                <a:cs typeface="Alexandria" pitchFamily="2" charset="-78"/>
              </a:rPr>
              <a:t>القيادة غير المستدامة</a:t>
            </a:r>
          </a:p>
        </p:txBody>
      </p:sp>
    </p:spTree>
    <p:extLst>
      <p:ext uri="{BB962C8B-B14F-4D97-AF65-F5344CB8AC3E}">
        <p14:creationId xmlns:p14="http://schemas.microsoft.com/office/powerpoint/2010/main" val="9008437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عناصر القيادة المستدامة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610A13A0-862C-D617-4E14-B890AAE45117}"/>
              </a:ext>
            </a:extLst>
          </p:cNvPr>
          <p:cNvGrpSpPr/>
          <p:nvPr/>
        </p:nvGrpSpPr>
        <p:grpSpPr>
          <a:xfrm>
            <a:off x="942309" y="2754469"/>
            <a:ext cx="10307384" cy="3127556"/>
            <a:chOff x="1246739" y="2192810"/>
            <a:chExt cx="9479867" cy="3689216"/>
          </a:xfrm>
        </p:grpSpPr>
        <p:grpSp>
          <p:nvGrpSpPr>
            <p:cNvPr id="11" name="مجموعة 10">
              <a:extLst>
                <a:ext uri="{FF2B5EF4-FFF2-40B4-BE49-F238E27FC236}">
                  <a16:creationId xmlns:a16="http://schemas.microsoft.com/office/drawing/2014/main" id="{E3B6DE17-991A-921B-4A1E-23984AB44044}"/>
                </a:ext>
              </a:extLst>
            </p:cNvPr>
            <p:cNvGrpSpPr/>
            <p:nvPr/>
          </p:nvGrpSpPr>
          <p:grpSpPr>
            <a:xfrm>
              <a:off x="1246739" y="2192810"/>
              <a:ext cx="1705012" cy="682004"/>
              <a:chOff x="1946923" y="160760"/>
              <a:chExt cx="1705012" cy="682004"/>
            </a:xfrm>
          </p:grpSpPr>
          <p:sp>
            <p:nvSpPr>
              <p:cNvPr id="39" name="مستطيل 38">
                <a:extLst>
                  <a:ext uri="{FF2B5EF4-FFF2-40B4-BE49-F238E27FC236}">
                    <a16:creationId xmlns:a16="http://schemas.microsoft.com/office/drawing/2014/main" id="{91B967F6-3548-DB3A-D365-48C89454D9D6}"/>
                  </a:ext>
                </a:extLst>
              </p:cNvPr>
              <p:cNvSpPr/>
              <p:nvPr/>
            </p:nvSpPr>
            <p:spPr>
              <a:xfrm>
                <a:off x="1946923" y="160760"/>
                <a:ext cx="1705012" cy="682004"/>
              </a:xfrm>
              <a:prstGeom prst="rect">
                <a:avLst/>
              </a:prstGeom>
            </p:spPr>
            <p:style>
              <a:lnRef idx="2">
                <a:schemeClr val="accent3">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ar-SA"/>
              </a:p>
            </p:txBody>
          </p:sp>
          <p:sp>
            <p:nvSpPr>
              <p:cNvPr id="40" name="مربع نص 39">
                <a:extLst>
                  <a:ext uri="{FF2B5EF4-FFF2-40B4-BE49-F238E27FC236}">
                    <a16:creationId xmlns:a16="http://schemas.microsoft.com/office/drawing/2014/main" id="{24FE27D3-D516-85F7-3B0B-471985E7EDFC}"/>
                  </a:ext>
                </a:extLst>
              </p:cNvPr>
              <p:cNvSpPr txBox="1"/>
              <p:nvPr/>
            </p:nvSpPr>
            <p:spPr>
              <a:xfrm>
                <a:off x="1946923"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الموازنة بين العمل والحياة</a:t>
                </a:r>
                <a:endParaRPr lang="ar-SA" sz="1400" kern="1200" dirty="0">
                  <a:latin typeface="Alexandria" pitchFamily="2" charset="-78"/>
                  <a:cs typeface="Alexandria" pitchFamily="2" charset="-78"/>
                </a:endParaRPr>
              </a:p>
            </p:txBody>
          </p:sp>
        </p:grpSp>
        <p:grpSp>
          <p:nvGrpSpPr>
            <p:cNvPr id="12" name="مجموعة 11">
              <a:extLst>
                <a:ext uri="{FF2B5EF4-FFF2-40B4-BE49-F238E27FC236}">
                  <a16:creationId xmlns:a16="http://schemas.microsoft.com/office/drawing/2014/main" id="{FB74EBC9-0077-592A-3BA0-2AACC49A6017}"/>
                </a:ext>
              </a:extLst>
            </p:cNvPr>
            <p:cNvGrpSpPr/>
            <p:nvPr/>
          </p:nvGrpSpPr>
          <p:grpSpPr>
            <a:xfrm>
              <a:off x="1246739" y="3027226"/>
              <a:ext cx="1705012" cy="2854800"/>
              <a:chOff x="1946923" y="842765"/>
              <a:chExt cx="1705012" cy="2854800"/>
            </a:xfrm>
            <a:solidFill>
              <a:schemeClr val="tx2">
                <a:lumMod val="20000"/>
                <a:lumOff val="80000"/>
              </a:schemeClr>
            </a:solidFill>
          </p:grpSpPr>
          <p:sp>
            <p:nvSpPr>
              <p:cNvPr id="37" name="مستطيل 36">
                <a:extLst>
                  <a:ext uri="{FF2B5EF4-FFF2-40B4-BE49-F238E27FC236}">
                    <a16:creationId xmlns:a16="http://schemas.microsoft.com/office/drawing/2014/main" id="{5FC03748-B42A-0978-73A2-C1D622E108BF}"/>
                  </a:ext>
                </a:extLst>
              </p:cNvPr>
              <p:cNvSpPr/>
              <p:nvPr/>
            </p:nvSpPr>
            <p:spPr>
              <a:xfrm>
                <a:off x="1946923" y="842765"/>
                <a:ext cx="1705012" cy="2854800"/>
              </a:xfrm>
              <a:prstGeom prst="rect">
                <a:avLst/>
              </a:prstGeom>
              <a:grpFill/>
            </p:spPr>
            <p:style>
              <a:lnRef idx="2">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38" name="مربع نص 37">
                <a:extLst>
                  <a:ext uri="{FF2B5EF4-FFF2-40B4-BE49-F238E27FC236}">
                    <a16:creationId xmlns:a16="http://schemas.microsoft.com/office/drawing/2014/main" id="{6BD93670-0BEC-A618-B15E-1394F22CD6C0}"/>
                  </a:ext>
                </a:extLst>
              </p:cNvPr>
              <p:cNvSpPr txBox="1"/>
              <p:nvPr/>
            </p:nvSpPr>
            <p:spPr>
              <a:xfrm>
                <a:off x="1946923"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defRPr lang="en-US"/>
                </a:pPr>
                <a:r>
                  <a:rPr lang="ar-SA" sz="1400" dirty="0">
                    <a:latin typeface="Alexandria" charset="0"/>
                    <a:cs typeface="Alexandria" charset="0"/>
                  </a:rPr>
                  <a:t>العاملين هم أحد الموارد التي إذا أسيء التعامل معها قد تتعرض للاستهلاك ولا تقدم الأداء المطلوب، وعليه فالقيادة المستدامة تولي اهتماما وثيقا بهذه القضية.</a:t>
                </a:r>
              </a:p>
            </p:txBody>
          </p:sp>
        </p:grpSp>
        <p:grpSp>
          <p:nvGrpSpPr>
            <p:cNvPr id="13" name="مجموعة 12">
              <a:extLst>
                <a:ext uri="{FF2B5EF4-FFF2-40B4-BE49-F238E27FC236}">
                  <a16:creationId xmlns:a16="http://schemas.microsoft.com/office/drawing/2014/main" id="{0A4F7A5A-FF53-7014-4B59-998D28EF3A9B}"/>
                </a:ext>
              </a:extLst>
            </p:cNvPr>
            <p:cNvGrpSpPr/>
            <p:nvPr/>
          </p:nvGrpSpPr>
          <p:grpSpPr>
            <a:xfrm>
              <a:off x="3190452" y="2192810"/>
              <a:ext cx="1705012" cy="682004"/>
              <a:chOff x="3890636" y="160760"/>
              <a:chExt cx="1705012" cy="682004"/>
            </a:xfrm>
          </p:grpSpPr>
          <p:sp>
            <p:nvSpPr>
              <p:cNvPr id="35" name="مستطيل 34">
                <a:extLst>
                  <a:ext uri="{FF2B5EF4-FFF2-40B4-BE49-F238E27FC236}">
                    <a16:creationId xmlns:a16="http://schemas.microsoft.com/office/drawing/2014/main" id="{4E509B79-252B-B547-5471-324375FC6C7E}"/>
                  </a:ext>
                </a:extLst>
              </p:cNvPr>
              <p:cNvSpPr/>
              <p:nvPr/>
            </p:nvSpPr>
            <p:spPr>
              <a:xfrm>
                <a:off x="3890636" y="160760"/>
                <a:ext cx="1705012" cy="682004"/>
              </a:xfrm>
              <a:prstGeom prst="rect">
                <a:avLst/>
              </a:pr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endParaRPr lang="ar-SA"/>
              </a:p>
            </p:txBody>
          </p:sp>
          <p:sp>
            <p:nvSpPr>
              <p:cNvPr id="36" name="مربع نص 35">
                <a:extLst>
                  <a:ext uri="{FF2B5EF4-FFF2-40B4-BE49-F238E27FC236}">
                    <a16:creationId xmlns:a16="http://schemas.microsoft.com/office/drawing/2014/main" id="{6BEA6AF1-6DEB-462D-E489-B62DBB61F793}"/>
                  </a:ext>
                </a:extLst>
              </p:cNvPr>
              <p:cNvSpPr txBox="1"/>
              <p:nvPr/>
            </p:nvSpPr>
            <p:spPr>
              <a:xfrm>
                <a:off x="3890636"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التقدم والتوجه</a:t>
                </a:r>
                <a:endParaRPr lang="ar-SA" sz="1400" kern="1200" dirty="0">
                  <a:latin typeface="Alexandria" pitchFamily="2" charset="-78"/>
                  <a:cs typeface="Alexandria" pitchFamily="2" charset="-78"/>
                </a:endParaRPr>
              </a:p>
            </p:txBody>
          </p:sp>
        </p:grpSp>
        <p:grpSp>
          <p:nvGrpSpPr>
            <p:cNvPr id="14" name="مجموعة 13">
              <a:extLst>
                <a:ext uri="{FF2B5EF4-FFF2-40B4-BE49-F238E27FC236}">
                  <a16:creationId xmlns:a16="http://schemas.microsoft.com/office/drawing/2014/main" id="{CDF92B02-F8B8-A9BA-6793-CB7531920C11}"/>
                </a:ext>
              </a:extLst>
            </p:cNvPr>
            <p:cNvGrpSpPr/>
            <p:nvPr/>
          </p:nvGrpSpPr>
          <p:grpSpPr>
            <a:xfrm>
              <a:off x="3190452" y="3027226"/>
              <a:ext cx="1705012" cy="2854800"/>
              <a:chOff x="3890636" y="842765"/>
              <a:chExt cx="1705012" cy="2854800"/>
            </a:xfrm>
          </p:grpSpPr>
          <p:sp>
            <p:nvSpPr>
              <p:cNvPr id="33" name="مستطيل 32">
                <a:extLst>
                  <a:ext uri="{FF2B5EF4-FFF2-40B4-BE49-F238E27FC236}">
                    <a16:creationId xmlns:a16="http://schemas.microsoft.com/office/drawing/2014/main" id="{3FF793A9-E6A4-8C4F-8A6B-AC4D0AA9CDF7}"/>
                  </a:ext>
                </a:extLst>
              </p:cNvPr>
              <p:cNvSpPr/>
              <p:nvPr/>
            </p:nvSpPr>
            <p:spPr>
              <a:xfrm>
                <a:off x="3890636" y="842765"/>
                <a:ext cx="1705012" cy="2854800"/>
              </a:xfrm>
              <a:prstGeom prst="rect">
                <a:avLst/>
              </a:prstGeom>
            </p:spPr>
            <p:style>
              <a:lnRef idx="2">
                <a:schemeClr val="accent4">
                  <a:tint val="40000"/>
                  <a:alpha val="90000"/>
                  <a:hueOff val="0"/>
                  <a:satOff val="0"/>
                  <a:lumOff val="0"/>
                  <a:alphaOff val="0"/>
                </a:schemeClr>
              </a:lnRef>
              <a:fillRef idx="1">
                <a:schemeClr val="accent4">
                  <a:tint val="40000"/>
                  <a:alpha val="90000"/>
                  <a:hueOff val="0"/>
                  <a:satOff val="0"/>
                  <a:lumOff val="0"/>
                  <a:alphaOff val="0"/>
                </a:schemeClr>
              </a:fillRef>
              <a:effectRef idx="0">
                <a:schemeClr val="accent4">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34" name="مربع نص 33">
                <a:extLst>
                  <a:ext uri="{FF2B5EF4-FFF2-40B4-BE49-F238E27FC236}">
                    <a16:creationId xmlns:a16="http://schemas.microsoft.com/office/drawing/2014/main" id="{05C8F617-A024-B57E-F394-66887C1F9D13}"/>
                  </a:ext>
                </a:extLst>
              </p:cNvPr>
              <p:cNvSpPr txBox="1"/>
              <p:nvPr/>
            </p:nvSpPr>
            <p:spPr>
              <a:xfrm>
                <a:off x="3890636" y="842765"/>
                <a:ext cx="1705012" cy="28548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defRPr lang="en-US"/>
                </a:pPr>
                <a:r>
                  <a:rPr lang="ar-SA" sz="1400" dirty="0">
                    <a:latin typeface="Alexandria" charset="0"/>
                    <a:cs typeface="Alexandria" charset="0"/>
                  </a:rPr>
                  <a:t>يترسخ عمل القيادة المستدامة على تحقيق أهداف طويلة الأمد والتي تترجم لأهداف القصيرة الأمد، فلذلك القيادة المستدامة لا تضع كامل اهتمامها بتحقيق النتائج الحالية فقط.</a:t>
                </a:r>
              </a:p>
            </p:txBody>
          </p:sp>
        </p:grpSp>
        <p:grpSp>
          <p:nvGrpSpPr>
            <p:cNvPr id="15" name="مجموعة 14">
              <a:extLst>
                <a:ext uri="{FF2B5EF4-FFF2-40B4-BE49-F238E27FC236}">
                  <a16:creationId xmlns:a16="http://schemas.microsoft.com/office/drawing/2014/main" id="{C9F7541D-3108-6632-BBE6-436406894A7D}"/>
                </a:ext>
              </a:extLst>
            </p:cNvPr>
            <p:cNvGrpSpPr/>
            <p:nvPr/>
          </p:nvGrpSpPr>
          <p:grpSpPr>
            <a:xfrm>
              <a:off x="5134166" y="2192810"/>
              <a:ext cx="1705012" cy="682004"/>
              <a:chOff x="5834350" y="160760"/>
              <a:chExt cx="1705012" cy="682004"/>
            </a:xfrm>
          </p:grpSpPr>
          <p:sp>
            <p:nvSpPr>
              <p:cNvPr id="31" name="مستطيل 30">
                <a:extLst>
                  <a:ext uri="{FF2B5EF4-FFF2-40B4-BE49-F238E27FC236}">
                    <a16:creationId xmlns:a16="http://schemas.microsoft.com/office/drawing/2014/main" id="{D1A0CA9F-2E04-F2CA-525C-15C7E0504F07}"/>
                  </a:ext>
                </a:extLst>
              </p:cNvPr>
              <p:cNvSpPr/>
              <p:nvPr/>
            </p:nvSpPr>
            <p:spPr>
              <a:xfrm>
                <a:off x="5834350" y="160760"/>
                <a:ext cx="1705012" cy="682004"/>
              </a:xfrm>
              <a:prstGeom prst="rect">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a:lstStyle/>
              <a:p>
                <a:endParaRPr lang="ar-SA"/>
              </a:p>
            </p:txBody>
          </p:sp>
          <p:sp>
            <p:nvSpPr>
              <p:cNvPr id="32" name="مربع نص 31">
                <a:extLst>
                  <a:ext uri="{FF2B5EF4-FFF2-40B4-BE49-F238E27FC236}">
                    <a16:creationId xmlns:a16="http://schemas.microsoft.com/office/drawing/2014/main" id="{1F69CF58-8E9D-853D-C0D9-8C9AAD1AE2D5}"/>
                  </a:ext>
                </a:extLst>
              </p:cNvPr>
              <p:cNvSpPr txBox="1"/>
              <p:nvPr/>
            </p:nvSpPr>
            <p:spPr>
              <a:xfrm>
                <a:off x="5834350" y="160760"/>
                <a:ext cx="1705012" cy="682004"/>
              </a:xfrm>
              <a:prstGeom prst="rect">
                <a:avLst/>
              </a:prstGeom>
              <a:solidFill>
                <a:srgbClr val="00AEEF"/>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تطوير الموظفين</a:t>
                </a:r>
                <a:endParaRPr lang="ar-SA" sz="1400" kern="1200" dirty="0">
                  <a:latin typeface="Alexandria" pitchFamily="2" charset="-78"/>
                  <a:cs typeface="Alexandria" pitchFamily="2" charset="-78"/>
                </a:endParaRPr>
              </a:p>
            </p:txBody>
          </p:sp>
        </p:grpSp>
        <p:grpSp>
          <p:nvGrpSpPr>
            <p:cNvPr id="16" name="مجموعة 15">
              <a:extLst>
                <a:ext uri="{FF2B5EF4-FFF2-40B4-BE49-F238E27FC236}">
                  <a16:creationId xmlns:a16="http://schemas.microsoft.com/office/drawing/2014/main" id="{3A4897A9-E17B-CB33-74E7-1A4A6FBB35AA}"/>
                </a:ext>
              </a:extLst>
            </p:cNvPr>
            <p:cNvGrpSpPr/>
            <p:nvPr/>
          </p:nvGrpSpPr>
          <p:grpSpPr>
            <a:xfrm>
              <a:off x="5134166" y="3027226"/>
              <a:ext cx="1705012" cy="2854800"/>
              <a:chOff x="5834350" y="842765"/>
              <a:chExt cx="1705012" cy="2854800"/>
            </a:xfrm>
            <a:solidFill>
              <a:schemeClr val="accent1">
                <a:lumMod val="20000"/>
                <a:lumOff val="80000"/>
              </a:schemeClr>
            </a:solidFill>
          </p:grpSpPr>
          <p:sp>
            <p:nvSpPr>
              <p:cNvPr id="29" name="مستطيل 28">
                <a:extLst>
                  <a:ext uri="{FF2B5EF4-FFF2-40B4-BE49-F238E27FC236}">
                    <a16:creationId xmlns:a16="http://schemas.microsoft.com/office/drawing/2014/main" id="{20B0499B-714B-5CBF-42B7-5A3F252ED56B}"/>
                  </a:ext>
                </a:extLst>
              </p:cNvPr>
              <p:cNvSpPr/>
              <p:nvPr/>
            </p:nvSpPr>
            <p:spPr>
              <a:xfrm>
                <a:off x="5834350" y="842765"/>
                <a:ext cx="1705012" cy="2854800"/>
              </a:xfrm>
              <a:prstGeom prst="rect">
                <a:avLst/>
              </a:prstGeom>
              <a:grpFill/>
            </p:spPr>
            <p:style>
              <a:lnRef idx="2">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0">
                <a:schemeClr val="accent5">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30" name="مربع نص 29">
                <a:extLst>
                  <a:ext uri="{FF2B5EF4-FFF2-40B4-BE49-F238E27FC236}">
                    <a16:creationId xmlns:a16="http://schemas.microsoft.com/office/drawing/2014/main" id="{CDD7A4CF-B28B-3A75-0813-3401E2F767BD}"/>
                  </a:ext>
                </a:extLst>
              </p:cNvPr>
              <p:cNvSpPr txBox="1"/>
              <p:nvPr/>
            </p:nvSpPr>
            <p:spPr>
              <a:xfrm>
                <a:off x="5834350"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a:defRPr lang="en-US"/>
                </a:pPr>
                <a:r>
                  <a:rPr lang="ar-SA" sz="1400" dirty="0">
                    <a:latin typeface="Alexandria" charset="0"/>
                    <a:cs typeface="Alexandria" charset="0"/>
                  </a:rPr>
                  <a:t>إن القيادة المستدامة تدعم استقرار العاملين وثباتهم في المنظمة، فلذلك من مسؤوليات القيادة المستدامة تطوير العاملين من أجل أن يصبحوا قادة في المستقبل. </a:t>
                </a:r>
              </a:p>
            </p:txBody>
          </p:sp>
        </p:grpSp>
        <p:grpSp>
          <p:nvGrpSpPr>
            <p:cNvPr id="17" name="مجموعة 16">
              <a:extLst>
                <a:ext uri="{FF2B5EF4-FFF2-40B4-BE49-F238E27FC236}">
                  <a16:creationId xmlns:a16="http://schemas.microsoft.com/office/drawing/2014/main" id="{6E6A3627-AECC-90F8-267D-6F0387A2882A}"/>
                </a:ext>
              </a:extLst>
            </p:cNvPr>
            <p:cNvGrpSpPr/>
            <p:nvPr/>
          </p:nvGrpSpPr>
          <p:grpSpPr>
            <a:xfrm>
              <a:off x="7077880" y="2192810"/>
              <a:ext cx="1705012" cy="682004"/>
              <a:chOff x="7778064" y="160760"/>
              <a:chExt cx="1705012" cy="682004"/>
            </a:xfrm>
          </p:grpSpPr>
          <p:sp>
            <p:nvSpPr>
              <p:cNvPr id="27" name="مستطيل 26">
                <a:extLst>
                  <a:ext uri="{FF2B5EF4-FFF2-40B4-BE49-F238E27FC236}">
                    <a16:creationId xmlns:a16="http://schemas.microsoft.com/office/drawing/2014/main" id="{9AC42FBD-2106-F2EA-768E-5BAFB60A625B}"/>
                  </a:ext>
                </a:extLst>
              </p:cNvPr>
              <p:cNvSpPr/>
              <p:nvPr/>
            </p:nvSpPr>
            <p:spPr>
              <a:xfrm>
                <a:off x="7778064" y="160760"/>
                <a:ext cx="1705012" cy="682004"/>
              </a:xfrm>
              <a:prstGeom prst="rect">
                <a:avLst/>
              </a:prstGeom>
            </p:spPr>
            <p:style>
              <a:lnRef idx="2">
                <a:schemeClr val="accent6">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a:lstStyle/>
              <a:p>
                <a:endParaRPr lang="ar-SA"/>
              </a:p>
            </p:txBody>
          </p:sp>
          <p:sp>
            <p:nvSpPr>
              <p:cNvPr id="28" name="مربع نص 27">
                <a:extLst>
                  <a:ext uri="{FF2B5EF4-FFF2-40B4-BE49-F238E27FC236}">
                    <a16:creationId xmlns:a16="http://schemas.microsoft.com/office/drawing/2014/main" id="{1BA2742E-FD6C-E752-7490-EC983A6BA979}"/>
                  </a:ext>
                </a:extLst>
              </p:cNvPr>
              <p:cNvSpPr txBox="1"/>
              <p:nvPr/>
            </p:nvSpPr>
            <p:spPr>
              <a:xfrm>
                <a:off x="7778064"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b="1" dirty="0">
                    <a:latin typeface="Alexandria" pitchFamily="2" charset="-78"/>
                    <a:cs typeface="Alexandria" pitchFamily="2" charset="-78"/>
                  </a:rPr>
                  <a:t>العدالة التنظيمية</a:t>
                </a:r>
                <a:endParaRPr lang="ar-SA" sz="1400" kern="1200" dirty="0">
                  <a:latin typeface="Alexandria" pitchFamily="2" charset="-78"/>
                  <a:cs typeface="Alexandria" pitchFamily="2" charset="-78"/>
                </a:endParaRPr>
              </a:p>
            </p:txBody>
          </p:sp>
        </p:grpSp>
        <p:grpSp>
          <p:nvGrpSpPr>
            <p:cNvPr id="18" name="مجموعة 17">
              <a:extLst>
                <a:ext uri="{FF2B5EF4-FFF2-40B4-BE49-F238E27FC236}">
                  <a16:creationId xmlns:a16="http://schemas.microsoft.com/office/drawing/2014/main" id="{048C6552-A498-E4D0-3DD2-CFC1E815B455}"/>
                </a:ext>
              </a:extLst>
            </p:cNvPr>
            <p:cNvGrpSpPr/>
            <p:nvPr/>
          </p:nvGrpSpPr>
          <p:grpSpPr>
            <a:xfrm>
              <a:off x="7077880" y="3027226"/>
              <a:ext cx="1705012" cy="2854800"/>
              <a:chOff x="7778064" y="842765"/>
              <a:chExt cx="1705012" cy="2854800"/>
            </a:xfrm>
            <a:solidFill>
              <a:schemeClr val="tx2">
                <a:lumMod val="20000"/>
                <a:lumOff val="80000"/>
              </a:schemeClr>
            </a:solidFill>
          </p:grpSpPr>
          <p:sp>
            <p:nvSpPr>
              <p:cNvPr id="25" name="مستطيل 24">
                <a:extLst>
                  <a:ext uri="{FF2B5EF4-FFF2-40B4-BE49-F238E27FC236}">
                    <a16:creationId xmlns:a16="http://schemas.microsoft.com/office/drawing/2014/main" id="{5A3D0DBA-6B30-771A-3415-DBFE51DD7FBF}"/>
                  </a:ext>
                </a:extLst>
              </p:cNvPr>
              <p:cNvSpPr/>
              <p:nvPr/>
            </p:nvSpPr>
            <p:spPr>
              <a:xfrm>
                <a:off x="7778064" y="842765"/>
                <a:ext cx="1705012" cy="2854800"/>
              </a:xfrm>
              <a:prstGeom prst="rect">
                <a:avLst/>
              </a:prstGeom>
              <a:grpFill/>
            </p:spPr>
            <p:style>
              <a:lnRef idx="2">
                <a:schemeClr val="accent6">
                  <a:tint val="40000"/>
                  <a:alpha val="90000"/>
                  <a:hueOff val="0"/>
                  <a:satOff val="0"/>
                  <a:lumOff val="0"/>
                  <a:alphaOff val="0"/>
                </a:schemeClr>
              </a:lnRef>
              <a:fillRef idx="1">
                <a:schemeClr val="accent6">
                  <a:tint val="40000"/>
                  <a:alpha val="90000"/>
                  <a:hueOff val="0"/>
                  <a:satOff val="0"/>
                  <a:lumOff val="0"/>
                  <a:alphaOff val="0"/>
                </a:schemeClr>
              </a:fillRef>
              <a:effectRef idx="0">
                <a:schemeClr val="accent6">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26" name="مربع نص 25">
                <a:extLst>
                  <a:ext uri="{FF2B5EF4-FFF2-40B4-BE49-F238E27FC236}">
                    <a16:creationId xmlns:a16="http://schemas.microsoft.com/office/drawing/2014/main" id="{35F65CF8-9586-A3F1-DE99-725933B44222}"/>
                  </a:ext>
                </a:extLst>
              </p:cNvPr>
              <p:cNvSpPr txBox="1"/>
              <p:nvPr/>
            </p:nvSpPr>
            <p:spPr>
              <a:xfrm>
                <a:off x="7778064"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defRPr lang="en-US"/>
                </a:pPr>
                <a:r>
                  <a:rPr lang="ar-SA" sz="1400" dirty="0">
                    <a:latin typeface="Alexandria" charset="0"/>
                    <a:cs typeface="Alexandria" charset="0"/>
                  </a:rPr>
                  <a:t>البيئة التنظيمية في ظل القيادة المستدامة جاذبة للكفاءات والمقدرات المتميزة، والسبب ذلك هو حرصها على نشر العدالة التنظيمية.</a:t>
                </a:r>
              </a:p>
            </p:txBody>
          </p:sp>
        </p:grpSp>
        <p:grpSp>
          <p:nvGrpSpPr>
            <p:cNvPr id="19" name="مجموعة 18">
              <a:extLst>
                <a:ext uri="{FF2B5EF4-FFF2-40B4-BE49-F238E27FC236}">
                  <a16:creationId xmlns:a16="http://schemas.microsoft.com/office/drawing/2014/main" id="{E0BD12D2-BD5E-C905-8092-AA32556DDF04}"/>
                </a:ext>
              </a:extLst>
            </p:cNvPr>
            <p:cNvGrpSpPr/>
            <p:nvPr/>
          </p:nvGrpSpPr>
          <p:grpSpPr>
            <a:xfrm>
              <a:off x="9021594" y="2192810"/>
              <a:ext cx="1705012" cy="682004"/>
              <a:chOff x="9721778" y="160760"/>
              <a:chExt cx="1705012" cy="682004"/>
            </a:xfrm>
          </p:grpSpPr>
          <p:sp>
            <p:nvSpPr>
              <p:cNvPr id="23" name="مستطيل 22">
                <a:extLst>
                  <a:ext uri="{FF2B5EF4-FFF2-40B4-BE49-F238E27FC236}">
                    <a16:creationId xmlns:a16="http://schemas.microsoft.com/office/drawing/2014/main" id="{6B873BC2-0C8F-39C9-01EA-A24AA808E9D2}"/>
                  </a:ext>
                </a:extLst>
              </p:cNvPr>
              <p:cNvSpPr/>
              <p:nvPr/>
            </p:nvSpPr>
            <p:spPr>
              <a:xfrm>
                <a:off x="9721778" y="160760"/>
                <a:ext cx="1705012" cy="682004"/>
              </a:xfrm>
              <a:prstGeom prst="rect">
                <a:avLst/>
              </a:prstGeom>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ar-SA"/>
              </a:p>
            </p:txBody>
          </p:sp>
          <p:sp>
            <p:nvSpPr>
              <p:cNvPr id="24" name="مربع نص 23">
                <a:extLst>
                  <a:ext uri="{FF2B5EF4-FFF2-40B4-BE49-F238E27FC236}">
                    <a16:creationId xmlns:a16="http://schemas.microsoft.com/office/drawing/2014/main" id="{98BD9456-6C51-DA24-DCBA-691FB6F8442D}"/>
                  </a:ext>
                </a:extLst>
              </p:cNvPr>
              <p:cNvSpPr txBox="1"/>
              <p:nvPr/>
            </p:nvSpPr>
            <p:spPr>
              <a:xfrm>
                <a:off x="9721778"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التنوع</a:t>
                </a:r>
                <a:endParaRPr lang="ar-SA" sz="1400" kern="1200" dirty="0">
                  <a:latin typeface="Alexandria" pitchFamily="2" charset="-78"/>
                  <a:cs typeface="Alexandria" pitchFamily="2" charset="-78"/>
                </a:endParaRPr>
              </a:p>
            </p:txBody>
          </p:sp>
        </p:grpSp>
        <p:grpSp>
          <p:nvGrpSpPr>
            <p:cNvPr id="20" name="مجموعة 19">
              <a:extLst>
                <a:ext uri="{FF2B5EF4-FFF2-40B4-BE49-F238E27FC236}">
                  <a16:creationId xmlns:a16="http://schemas.microsoft.com/office/drawing/2014/main" id="{FDECF509-0352-820B-CD5F-F85F52846980}"/>
                </a:ext>
              </a:extLst>
            </p:cNvPr>
            <p:cNvGrpSpPr/>
            <p:nvPr/>
          </p:nvGrpSpPr>
          <p:grpSpPr>
            <a:xfrm>
              <a:off x="9021594" y="3027226"/>
              <a:ext cx="1705012" cy="2854800"/>
              <a:chOff x="9721778" y="842765"/>
              <a:chExt cx="1705012" cy="2854800"/>
            </a:xfrm>
          </p:grpSpPr>
          <p:sp>
            <p:nvSpPr>
              <p:cNvPr id="21" name="مستطيل 20">
                <a:extLst>
                  <a:ext uri="{FF2B5EF4-FFF2-40B4-BE49-F238E27FC236}">
                    <a16:creationId xmlns:a16="http://schemas.microsoft.com/office/drawing/2014/main" id="{EE156806-DFBF-3D28-1BE7-A1B6CD03BF06}"/>
                  </a:ext>
                </a:extLst>
              </p:cNvPr>
              <p:cNvSpPr/>
              <p:nvPr/>
            </p:nvSpPr>
            <p:spPr>
              <a:xfrm>
                <a:off x="9721778" y="842765"/>
                <a:ext cx="1705012" cy="2854800"/>
              </a:xfrm>
              <a:prstGeom prst="rect">
                <a:avLst/>
              </a:prstGeom>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22" name="مربع نص 21">
                <a:extLst>
                  <a:ext uri="{FF2B5EF4-FFF2-40B4-BE49-F238E27FC236}">
                    <a16:creationId xmlns:a16="http://schemas.microsoft.com/office/drawing/2014/main" id="{6A44E342-55BA-E5B0-A9CD-9EBB1899AF17}"/>
                  </a:ext>
                </a:extLst>
              </p:cNvPr>
              <p:cNvSpPr txBox="1"/>
              <p:nvPr/>
            </p:nvSpPr>
            <p:spPr>
              <a:xfrm>
                <a:off x="9721778" y="842765"/>
                <a:ext cx="1705012" cy="28548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defRPr lang="en-US"/>
                </a:pPr>
                <a:r>
                  <a:rPr lang="ar-SA" sz="1400" dirty="0">
                    <a:latin typeface="Alexandria" charset="0"/>
                    <a:cs typeface="Alexandria" charset="0"/>
                  </a:rPr>
                  <a:t>تتميز القيادة المستدامة بالتكيف السريع مع </a:t>
                </a:r>
                <a:r>
                  <a:rPr lang="ar-SA" sz="1400">
                    <a:latin typeface="Alexandria" charset="0"/>
                    <a:cs typeface="Alexandria" charset="0"/>
                  </a:rPr>
                  <a:t>المتغيرات البيئة </a:t>
                </a:r>
                <a:r>
                  <a:rPr lang="ar-SA" sz="1400" dirty="0">
                    <a:latin typeface="Alexandria" charset="0"/>
                    <a:cs typeface="Alexandria" charset="0"/>
                  </a:rPr>
                  <a:t>الداخلية والخارجية، ويساهم في ذلك الإبداع والابتكار في حل المشكلات ومواجهة التحديات.</a:t>
                </a:r>
              </a:p>
            </p:txBody>
          </p:sp>
        </p:grpSp>
      </p:grpSp>
      <p:sp>
        <p:nvSpPr>
          <p:cNvPr id="9" name="Round Diagonal Corner Rectangle 17">
            <a:extLst>
              <a:ext uri="{FF2B5EF4-FFF2-40B4-BE49-F238E27FC236}">
                <a16:creationId xmlns:a16="http://schemas.microsoft.com/office/drawing/2014/main" id="{B0C63D42-421C-A3C4-2657-68CF27882123}"/>
              </a:ext>
            </a:extLst>
          </p:cNvPr>
          <p:cNvSpPr/>
          <p:nvPr/>
        </p:nvSpPr>
        <p:spPr>
          <a:xfrm>
            <a:off x="1971271" y="2054689"/>
            <a:ext cx="9278421" cy="463056"/>
          </a:xfrm>
          <a:prstGeom prst="round2DiagRect">
            <a:avLst>
              <a:gd name="adj1" fmla="val 0"/>
              <a:gd name="adj2"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b="1" dirty="0">
                <a:solidFill>
                  <a:schemeClr val="tx1"/>
                </a:solidFill>
                <a:latin typeface="Alexandria" charset="0"/>
                <a:cs typeface="Alexandria" charset="0"/>
              </a:rPr>
              <a:t>تتميز القيادة المستدامة بمجموعة من العناصر أبرزها العناصر الخمس التالية:</a:t>
            </a:r>
          </a:p>
        </p:txBody>
      </p:sp>
    </p:spTree>
    <p:extLst>
      <p:ext uri="{BB962C8B-B14F-4D97-AF65-F5344CB8AC3E}">
        <p14:creationId xmlns:p14="http://schemas.microsoft.com/office/powerpoint/2010/main" val="28601831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متطلبات القيادة المستدامة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B39178AB-BB2A-7DF1-C571-7CB8EAA4B5EB}"/>
              </a:ext>
            </a:extLst>
          </p:cNvPr>
          <p:cNvSpPr txBox="1"/>
          <p:nvPr/>
        </p:nvSpPr>
        <p:spPr>
          <a:xfrm>
            <a:off x="1416933" y="2669447"/>
            <a:ext cx="9644881" cy="3268908"/>
          </a:xfrm>
          <a:prstGeom prst="rect">
            <a:avLst/>
          </a:prstGeom>
          <a:noFill/>
        </p:spPr>
        <p:txBody>
          <a:bodyPr wrap="square" rtlCol="1">
            <a:spAutoFit/>
          </a:bodyPr>
          <a:lstStyle/>
          <a:p>
            <a:pPr marL="342900" indent="-342900" algn="justLow">
              <a:lnSpc>
                <a:spcPts val="2500"/>
              </a:lnSpc>
              <a:buFont typeface="+mj-lt"/>
              <a:buAutoNum type="arabicPeriod"/>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خطط استراتيجية مبنية على التكامل بين المنظمة والمجتمع المحلي.</a:t>
            </a:r>
            <a:endParaRPr lang="ar-SA" sz="1600" kern="0" dirty="0">
              <a:solidFill>
                <a:prstClr val="black"/>
              </a:solidFill>
              <a:latin typeface="Alexandria" charset="0"/>
              <a:cs typeface="Alexandria" charset="0"/>
            </a:endParaRPr>
          </a:p>
          <a:p>
            <a:pPr marL="342900" indent="-342900" algn="justLow">
              <a:lnSpc>
                <a:spcPts val="2500"/>
              </a:lnSpc>
              <a:buFont typeface="+mj-lt"/>
              <a:buAutoNum type="arabicPeriod"/>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التواصل المفتوح ما بين جميع أطراف العملية الإدارية.</a:t>
            </a:r>
          </a:p>
          <a:p>
            <a:pPr marL="342900" indent="-342900" algn="justLow">
              <a:lnSpc>
                <a:spcPts val="2500"/>
              </a:lnSpc>
              <a:buFont typeface="+mj-lt"/>
              <a:buAutoNum type="arabicPeriod"/>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الشفافية الإدارية</a:t>
            </a:r>
            <a:r>
              <a:rPr lang="ar-SA" sz="1600" kern="0" dirty="0">
                <a:solidFill>
                  <a:prstClr val="black"/>
                </a:solidFill>
                <a:latin typeface="Alexandria" charset="0"/>
                <a:cs typeface="Alexandria" charset="0"/>
              </a:rPr>
              <a:t>.</a:t>
            </a:r>
          </a:p>
          <a:p>
            <a:pPr marL="342900" indent="-342900" algn="justLow">
              <a:lnSpc>
                <a:spcPts val="2500"/>
              </a:lnSpc>
              <a:buFont typeface="+mj-lt"/>
              <a:buAutoNum type="arabicPeriod"/>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تطوير نقاط القوة ومعالجة نقاط الضعف واستثمار الفرص ومواجهة التحديات.</a:t>
            </a:r>
          </a:p>
          <a:p>
            <a:pPr marL="342900" indent="-342900" algn="justLow">
              <a:lnSpc>
                <a:spcPts val="2500"/>
              </a:lnSpc>
              <a:buFont typeface="+mj-lt"/>
              <a:buAutoNum type="arabicPeriod"/>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السعي لتحقيق الأهداف طويلة المدى</a:t>
            </a:r>
            <a:r>
              <a:rPr lang="ar-SA" sz="1600" kern="0" dirty="0">
                <a:solidFill>
                  <a:prstClr val="black"/>
                </a:solidFill>
                <a:latin typeface="Alexandria" charset="0"/>
                <a:cs typeface="Alexandria" charset="0"/>
              </a:rPr>
              <a:t>.</a:t>
            </a:r>
          </a:p>
          <a:p>
            <a:pPr marL="342900" indent="-342900" algn="justLow">
              <a:lnSpc>
                <a:spcPts val="2500"/>
              </a:lnSpc>
              <a:buFont typeface="+mj-lt"/>
              <a:buAutoNum type="arabicPeriod"/>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عدم اعتماد رؤية القائد الفردية فقط بل تنمية الدور القيادي في المنظمة</a:t>
            </a:r>
            <a:r>
              <a:rPr lang="ar-SA" sz="1600" kern="0" dirty="0">
                <a:solidFill>
                  <a:prstClr val="black"/>
                </a:solidFill>
                <a:latin typeface="Alexandria" charset="0"/>
                <a:cs typeface="Alexandria" charset="0"/>
              </a:rPr>
              <a:t>.</a:t>
            </a:r>
          </a:p>
          <a:p>
            <a:pPr marL="342900" indent="-342900" algn="justLow">
              <a:lnSpc>
                <a:spcPts val="2500"/>
              </a:lnSpc>
              <a:buFont typeface="+mj-lt"/>
              <a:buAutoNum type="arabicPeriod"/>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التحفيز على الإبداع</a:t>
            </a:r>
            <a:r>
              <a:rPr lang="ar-SA" sz="1600" kern="0" dirty="0">
                <a:solidFill>
                  <a:prstClr val="black"/>
                </a:solidFill>
                <a:latin typeface="Alexandria" charset="0"/>
                <a:cs typeface="Alexandria" charset="0"/>
              </a:rPr>
              <a:t>.</a:t>
            </a:r>
          </a:p>
          <a:p>
            <a:pPr marL="342900" indent="-342900" algn="justLow">
              <a:lnSpc>
                <a:spcPts val="2500"/>
              </a:lnSpc>
              <a:buFont typeface="+mj-lt"/>
              <a:buAutoNum type="arabicPeriod"/>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دعم الوسائل والممارسات التي تسعى لتحقيق رؤية المنظمة ورسالتها.</a:t>
            </a:r>
            <a:endParaRPr lang="ar-SA" sz="1600" kern="0" dirty="0">
              <a:solidFill>
                <a:prstClr val="black"/>
              </a:solidFill>
              <a:latin typeface="Alexandria" charset="0"/>
              <a:cs typeface="Alexandria" charset="0"/>
            </a:endParaRPr>
          </a:p>
          <a:p>
            <a:pPr marL="342900" indent="-342900" algn="justLow">
              <a:lnSpc>
                <a:spcPts val="2500"/>
              </a:lnSpc>
              <a:buFont typeface="+mj-lt"/>
              <a:buAutoNum type="arabicPeriod"/>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تحديد الأولويات.</a:t>
            </a:r>
            <a:endParaRPr lang="ar-SA" sz="1600" kern="0" dirty="0">
              <a:solidFill>
                <a:prstClr val="black"/>
              </a:solidFill>
              <a:latin typeface="Alexandria" charset="0"/>
              <a:cs typeface="Alexandria" charset="0"/>
            </a:endParaRPr>
          </a:p>
          <a:p>
            <a:pPr marL="342900" indent="-342900" algn="justLow">
              <a:lnSpc>
                <a:spcPts val="2500"/>
              </a:lnSpc>
              <a:buFont typeface="+mj-lt"/>
              <a:buAutoNum type="arabicPeriod"/>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تنمية مهارات القيادة المستدامة بين العاملين.</a:t>
            </a:r>
          </a:p>
        </p:txBody>
      </p:sp>
      <p:sp>
        <p:nvSpPr>
          <p:cNvPr id="10" name="Round Diagonal Corner Rectangle 17">
            <a:extLst>
              <a:ext uri="{FF2B5EF4-FFF2-40B4-BE49-F238E27FC236}">
                <a16:creationId xmlns:a16="http://schemas.microsoft.com/office/drawing/2014/main" id="{388C673D-2073-C5F0-4D2F-6EB5F9963804}"/>
              </a:ext>
            </a:extLst>
          </p:cNvPr>
          <p:cNvSpPr/>
          <p:nvPr/>
        </p:nvSpPr>
        <p:spPr>
          <a:xfrm>
            <a:off x="3081004" y="2128635"/>
            <a:ext cx="7831061"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من أجل تطبيق القيادة المستدامة من المهم توفير مجموعة متطلبات وأبرزها:</a:t>
            </a:r>
          </a:p>
        </p:txBody>
      </p:sp>
    </p:spTree>
    <p:extLst>
      <p:ext uri="{BB962C8B-B14F-4D97-AF65-F5344CB8AC3E}">
        <p14:creationId xmlns:p14="http://schemas.microsoft.com/office/powerpoint/2010/main" val="2471046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تحديات القيادة المستدامة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610A13A0-862C-D617-4E14-B890AAE45117}"/>
              </a:ext>
            </a:extLst>
          </p:cNvPr>
          <p:cNvGrpSpPr/>
          <p:nvPr/>
        </p:nvGrpSpPr>
        <p:grpSpPr>
          <a:xfrm>
            <a:off x="843011" y="2741089"/>
            <a:ext cx="10361258" cy="3165420"/>
            <a:chOff x="1246739" y="2192810"/>
            <a:chExt cx="9479867" cy="3165420"/>
          </a:xfrm>
        </p:grpSpPr>
        <p:grpSp>
          <p:nvGrpSpPr>
            <p:cNvPr id="11" name="مجموعة 10">
              <a:extLst>
                <a:ext uri="{FF2B5EF4-FFF2-40B4-BE49-F238E27FC236}">
                  <a16:creationId xmlns:a16="http://schemas.microsoft.com/office/drawing/2014/main" id="{E3B6DE17-991A-921B-4A1E-23984AB44044}"/>
                </a:ext>
              </a:extLst>
            </p:cNvPr>
            <p:cNvGrpSpPr/>
            <p:nvPr/>
          </p:nvGrpSpPr>
          <p:grpSpPr>
            <a:xfrm>
              <a:off x="1246739" y="2192810"/>
              <a:ext cx="1705012" cy="682004"/>
              <a:chOff x="1946923" y="160760"/>
              <a:chExt cx="1705012" cy="682004"/>
            </a:xfrm>
          </p:grpSpPr>
          <p:sp>
            <p:nvSpPr>
              <p:cNvPr id="39" name="مستطيل 38">
                <a:extLst>
                  <a:ext uri="{FF2B5EF4-FFF2-40B4-BE49-F238E27FC236}">
                    <a16:creationId xmlns:a16="http://schemas.microsoft.com/office/drawing/2014/main" id="{91B967F6-3548-DB3A-D365-48C89454D9D6}"/>
                  </a:ext>
                </a:extLst>
              </p:cNvPr>
              <p:cNvSpPr/>
              <p:nvPr/>
            </p:nvSpPr>
            <p:spPr>
              <a:xfrm>
                <a:off x="1946923" y="160760"/>
                <a:ext cx="1705012" cy="682004"/>
              </a:xfrm>
              <a:prstGeom prst="rect">
                <a:avLst/>
              </a:prstGeom>
            </p:spPr>
            <p:style>
              <a:lnRef idx="2">
                <a:schemeClr val="accent3">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ar-SA"/>
              </a:p>
            </p:txBody>
          </p:sp>
          <p:sp>
            <p:nvSpPr>
              <p:cNvPr id="40" name="مربع نص 39">
                <a:extLst>
                  <a:ext uri="{FF2B5EF4-FFF2-40B4-BE49-F238E27FC236}">
                    <a16:creationId xmlns:a16="http://schemas.microsoft.com/office/drawing/2014/main" id="{24FE27D3-D516-85F7-3B0B-471985E7EDFC}"/>
                  </a:ext>
                </a:extLst>
              </p:cNvPr>
              <p:cNvSpPr txBox="1"/>
              <p:nvPr/>
            </p:nvSpPr>
            <p:spPr>
              <a:xfrm>
                <a:off x="1946923"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القياس وإعداد التقارير </a:t>
                </a:r>
                <a:endParaRPr lang="ar-SA" sz="1400" kern="1200" dirty="0">
                  <a:latin typeface="Alexandria" pitchFamily="2" charset="-78"/>
                  <a:cs typeface="Alexandria" pitchFamily="2" charset="-78"/>
                </a:endParaRPr>
              </a:p>
            </p:txBody>
          </p:sp>
        </p:grpSp>
        <p:grpSp>
          <p:nvGrpSpPr>
            <p:cNvPr id="12" name="مجموعة 11">
              <a:extLst>
                <a:ext uri="{FF2B5EF4-FFF2-40B4-BE49-F238E27FC236}">
                  <a16:creationId xmlns:a16="http://schemas.microsoft.com/office/drawing/2014/main" id="{FB74EBC9-0077-592A-3BA0-2AACC49A6017}"/>
                </a:ext>
              </a:extLst>
            </p:cNvPr>
            <p:cNvGrpSpPr/>
            <p:nvPr/>
          </p:nvGrpSpPr>
          <p:grpSpPr>
            <a:xfrm>
              <a:off x="1246739" y="3027226"/>
              <a:ext cx="1705012" cy="2331004"/>
              <a:chOff x="1946923" y="842765"/>
              <a:chExt cx="1705012" cy="2331004"/>
            </a:xfrm>
            <a:solidFill>
              <a:schemeClr val="tx2">
                <a:lumMod val="20000"/>
                <a:lumOff val="80000"/>
              </a:schemeClr>
            </a:solidFill>
          </p:grpSpPr>
          <p:sp>
            <p:nvSpPr>
              <p:cNvPr id="37" name="مستطيل 36">
                <a:extLst>
                  <a:ext uri="{FF2B5EF4-FFF2-40B4-BE49-F238E27FC236}">
                    <a16:creationId xmlns:a16="http://schemas.microsoft.com/office/drawing/2014/main" id="{5FC03748-B42A-0978-73A2-C1D622E108BF}"/>
                  </a:ext>
                </a:extLst>
              </p:cNvPr>
              <p:cNvSpPr/>
              <p:nvPr/>
            </p:nvSpPr>
            <p:spPr>
              <a:xfrm>
                <a:off x="1946923" y="842765"/>
                <a:ext cx="1705012" cy="2278586"/>
              </a:xfrm>
              <a:prstGeom prst="rect">
                <a:avLst/>
              </a:prstGeom>
              <a:grpFill/>
            </p:spPr>
            <p:style>
              <a:lnRef idx="2">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38" name="مربع نص 37">
                <a:extLst>
                  <a:ext uri="{FF2B5EF4-FFF2-40B4-BE49-F238E27FC236}">
                    <a16:creationId xmlns:a16="http://schemas.microsoft.com/office/drawing/2014/main" id="{6BD93670-0BEC-A618-B15E-1394F22CD6C0}"/>
                  </a:ext>
                </a:extLst>
              </p:cNvPr>
              <p:cNvSpPr txBox="1"/>
              <p:nvPr/>
            </p:nvSpPr>
            <p:spPr>
              <a:xfrm>
                <a:off x="1946923" y="842765"/>
                <a:ext cx="1705012" cy="2331004"/>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ts val="1900"/>
                  </a:lnSpc>
                  <a:defRPr lang="en-US"/>
                </a:pPr>
                <a:r>
                  <a:rPr lang="ar-SA" sz="1400" dirty="0">
                    <a:latin typeface="Alexandria" charset="0"/>
                    <a:cs typeface="Alexandria" charset="0"/>
                  </a:rPr>
                  <a:t>يحتاج القادة </a:t>
                </a:r>
                <a:r>
                  <a:rPr lang="ar-SA" sz="1400" dirty="0" err="1">
                    <a:latin typeface="Alexandria" charset="0"/>
                    <a:cs typeface="Alexandria" charset="0"/>
                  </a:rPr>
                  <a:t>المستدامون</a:t>
                </a:r>
                <a:r>
                  <a:rPr lang="ar-SA" sz="1400" dirty="0">
                    <a:latin typeface="Alexandria" charset="0"/>
                    <a:cs typeface="Alexandria" charset="0"/>
                  </a:rPr>
                  <a:t> إلى نشر ثقافة إبداعية ومبتكرة لاكتشاف الإستراتيجيات المناسبة لتنفيذ الاستدامة، ثم اختيار نظام مناسب للقياس وإعداد التقارير.</a:t>
                </a:r>
              </a:p>
            </p:txBody>
          </p:sp>
        </p:grpSp>
        <p:grpSp>
          <p:nvGrpSpPr>
            <p:cNvPr id="13" name="مجموعة 12">
              <a:extLst>
                <a:ext uri="{FF2B5EF4-FFF2-40B4-BE49-F238E27FC236}">
                  <a16:creationId xmlns:a16="http://schemas.microsoft.com/office/drawing/2014/main" id="{0A4F7A5A-FF53-7014-4B59-998D28EF3A9B}"/>
                </a:ext>
              </a:extLst>
            </p:cNvPr>
            <p:cNvGrpSpPr/>
            <p:nvPr/>
          </p:nvGrpSpPr>
          <p:grpSpPr>
            <a:xfrm>
              <a:off x="3190452" y="2192810"/>
              <a:ext cx="1705012" cy="682004"/>
              <a:chOff x="3890636" y="160760"/>
              <a:chExt cx="1705012" cy="682004"/>
            </a:xfrm>
          </p:grpSpPr>
          <p:sp>
            <p:nvSpPr>
              <p:cNvPr id="35" name="مستطيل 34">
                <a:extLst>
                  <a:ext uri="{FF2B5EF4-FFF2-40B4-BE49-F238E27FC236}">
                    <a16:creationId xmlns:a16="http://schemas.microsoft.com/office/drawing/2014/main" id="{4E509B79-252B-B547-5471-324375FC6C7E}"/>
                  </a:ext>
                </a:extLst>
              </p:cNvPr>
              <p:cNvSpPr/>
              <p:nvPr/>
            </p:nvSpPr>
            <p:spPr>
              <a:xfrm>
                <a:off x="3890636" y="160760"/>
                <a:ext cx="1705012" cy="682004"/>
              </a:xfrm>
              <a:prstGeom prst="rect">
                <a:avLst/>
              </a:pr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endParaRPr lang="ar-SA"/>
              </a:p>
            </p:txBody>
          </p:sp>
          <p:sp>
            <p:nvSpPr>
              <p:cNvPr id="36" name="مربع نص 35">
                <a:extLst>
                  <a:ext uri="{FF2B5EF4-FFF2-40B4-BE49-F238E27FC236}">
                    <a16:creationId xmlns:a16="http://schemas.microsoft.com/office/drawing/2014/main" id="{6BEA6AF1-6DEB-462D-E489-B62DBB61F793}"/>
                  </a:ext>
                </a:extLst>
              </p:cNvPr>
              <p:cNvSpPr txBox="1"/>
              <p:nvPr/>
            </p:nvSpPr>
            <p:spPr>
              <a:xfrm>
                <a:off x="3890636" y="224833"/>
                <a:ext cx="1705012" cy="55687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التعلم التنظيمي</a:t>
                </a:r>
                <a:endParaRPr lang="ar-SA" sz="1400" kern="1200" dirty="0">
                  <a:latin typeface="Alexandria" pitchFamily="2" charset="-78"/>
                  <a:cs typeface="Alexandria" pitchFamily="2" charset="-78"/>
                </a:endParaRPr>
              </a:p>
            </p:txBody>
          </p:sp>
        </p:grpSp>
        <p:grpSp>
          <p:nvGrpSpPr>
            <p:cNvPr id="14" name="مجموعة 13">
              <a:extLst>
                <a:ext uri="{FF2B5EF4-FFF2-40B4-BE49-F238E27FC236}">
                  <a16:creationId xmlns:a16="http://schemas.microsoft.com/office/drawing/2014/main" id="{CDF92B02-F8B8-A9BA-6793-CB7531920C11}"/>
                </a:ext>
              </a:extLst>
            </p:cNvPr>
            <p:cNvGrpSpPr/>
            <p:nvPr/>
          </p:nvGrpSpPr>
          <p:grpSpPr>
            <a:xfrm>
              <a:off x="3190452" y="3027226"/>
              <a:ext cx="1705012" cy="2331004"/>
              <a:chOff x="3890636" y="842765"/>
              <a:chExt cx="1705012" cy="2331004"/>
            </a:xfrm>
          </p:grpSpPr>
          <p:sp>
            <p:nvSpPr>
              <p:cNvPr id="33" name="مستطيل 32">
                <a:extLst>
                  <a:ext uri="{FF2B5EF4-FFF2-40B4-BE49-F238E27FC236}">
                    <a16:creationId xmlns:a16="http://schemas.microsoft.com/office/drawing/2014/main" id="{3FF793A9-E6A4-8C4F-8A6B-AC4D0AA9CDF7}"/>
                  </a:ext>
                </a:extLst>
              </p:cNvPr>
              <p:cNvSpPr/>
              <p:nvPr/>
            </p:nvSpPr>
            <p:spPr>
              <a:xfrm>
                <a:off x="3890636" y="842765"/>
                <a:ext cx="1705012" cy="2278586"/>
              </a:xfrm>
              <a:prstGeom prst="rect">
                <a:avLst/>
              </a:prstGeom>
            </p:spPr>
            <p:style>
              <a:lnRef idx="2">
                <a:schemeClr val="accent4">
                  <a:tint val="40000"/>
                  <a:alpha val="90000"/>
                  <a:hueOff val="0"/>
                  <a:satOff val="0"/>
                  <a:lumOff val="0"/>
                  <a:alphaOff val="0"/>
                </a:schemeClr>
              </a:lnRef>
              <a:fillRef idx="1">
                <a:schemeClr val="accent4">
                  <a:tint val="40000"/>
                  <a:alpha val="90000"/>
                  <a:hueOff val="0"/>
                  <a:satOff val="0"/>
                  <a:lumOff val="0"/>
                  <a:alphaOff val="0"/>
                </a:schemeClr>
              </a:fillRef>
              <a:effectRef idx="0">
                <a:schemeClr val="accent4">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34" name="مربع نص 33">
                <a:extLst>
                  <a:ext uri="{FF2B5EF4-FFF2-40B4-BE49-F238E27FC236}">
                    <a16:creationId xmlns:a16="http://schemas.microsoft.com/office/drawing/2014/main" id="{05C8F617-A024-B57E-F394-66887C1F9D13}"/>
                  </a:ext>
                </a:extLst>
              </p:cNvPr>
              <p:cNvSpPr txBox="1"/>
              <p:nvPr/>
            </p:nvSpPr>
            <p:spPr>
              <a:xfrm>
                <a:off x="3890636" y="842765"/>
                <a:ext cx="1705012" cy="233100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ts val="1900"/>
                  </a:lnSpc>
                  <a:defRPr lang="en-US"/>
                </a:pPr>
                <a:r>
                  <a:rPr lang="ar-SA" sz="1400" dirty="0">
                    <a:latin typeface="Alexandria" charset="0"/>
                    <a:cs typeface="Alexandria" charset="0"/>
                  </a:rPr>
                  <a:t>ويشمل ثلاث ركائز وهي: </a:t>
                </a:r>
              </a:p>
              <a:p>
                <a:pPr algn="justLow" rtl="1">
                  <a:lnSpc>
                    <a:spcPts val="1900"/>
                  </a:lnSpc>
                  <a:defRPr lang="en-US"/>
                </a:pPr>
                <a:r>
                  <a:rPr lang="ar-SA" sz="1400" b="1" dirty="0">
                    <a:latin typeface="Alexandria" charset="0"/>
                    <a:cs typeface="Alexandria" charset="0"/>
                  </a:rPr>
                  <a:t>أولاً: </a:t>
                </a:r>
                <a:r>
                  <a:rPr lang="ar-SA" sz="1400" dirty="0">
                    <a:latin typeface="Alexandria" charset="0"/>
                    <a:cs typeface="Alexandria" charset="0"/>
                  </a:rPr>
                  <a:t>إدارة المواهب.</a:t>
                </a:r>
              </a:p>
              <a:p>
                <a:pPr algn="justLow" rtl="1">
                  <a:lnSpc>
                    <a:spcPts val="1900"/>
                  </a:lnSpc>
                  <a:defRPr lang="en-US"/>
                </a:pPr>
                <a:r>
                  <a:rPr lang="ar-SA" sz="1400" b="1" dirty="0">
                    <a:latin typeface="Alexandria" charset="0"/>
                    <a:cs typeface="Alexandria" charset="0"/>
                  </a:rPr>
                  <a:t>ثانياً</a:t>
                </a:r>
                <a:r>
                  <a:rPr lang="ar-SA" sz="1400" dirty="0">
                    <a:latin typeface="Alexandria" charset="0"/>
                    <a:cs typeface="Alexandria" charset="0"/>
                  </a:rPr>
                  <a:t>: التدريب والتطوير</a:t>
                </a:r>
              </a:p>
              <a:p>
                <a:pPr algn="justLow" rtl="1">
                  <a:lnSpc>
                    <a:spcPts val="1900"/>
                  </a:lnSpc>
                  <a:defRPr lang="en-US"/>
                </a:pPr>
                <a:r>
                  <a:rPr lang="ar-SA" sz="1400" b="1" dirty="0">
                    <a:latin typeface="Alexandria" charset="0"/>
                    <a:cs typeface="Alexandria" charset="0"/>
                  </a:rPr>
                  <a:t>ثالثاً</a:t>
                </a:r>
                <a:r>
                  <a:rPr lang="ar-SA" sz="1400" dirty="0">
                    <a:latin typeface="Alexandria" charset="0"/>
                    <a:cs typeface="Alexandria" charset="0"/>
                  </a:rPr>
                  <a:t>: تنمية القدرات القيادية المستدامة على جميع المستويات.</a:t>
                </a:r>
              </a:p>
            </p:txBody>
          </p:sp>
        </p:grpSp>
        <p:grpSp>
          <p:nvGrpSpPr>
            <p:cNvPr id="15" name="مجموعة 14">
              <a:extLst>
                <a:ext uri="{FF2B5EF4-FFF2-40B4-BE49-F238E27FC236}">
                  <a16:creationId xmlns:a16="http://schemas.microsoft.com/office/drawing/2014/main" id="{C9F7541D-3108-6632-BBE6-436406894A7D}"/>
                </a:ext>
              </a:extLst>
            </p:cNvPr>
            <p:cNvGrpSpPr/>
            <p:nvPr/>
          </p:nvGrpSpPr>
          <p:grpSpPr>
            <a:xfrm>
              <a:off x="5134166" y="2192810"/>
              <a:ext cx="1705012" cy="682004"/>
              <a:chOff x="5834350" y="160760"/>
              <a:chExt cx="1705012" cy="682004"/>
            </a:xfrm>
          </p:grpSpPr>
          <p:sp>
            <p:nvSpPr>
              <p:cNvPr id="31" name="مستطيل 30">
                <a:extLst>
                  <a:ext uri="{FF2B5EF4-FFF2-40B4-BE49-F238E27FC236}">
                    <a16:creationId xmlns:a16="http://schemas.microsoft.com/office/drawing/2014/main" id="{D1A0CA9F-2E04-F2CA-525C-15C7E0504F07}"/>
                  </a:ext>
                </a:extLst>
              </p:cNvPr>
              <p:cNvSpPr/>
              <p:nvPr/>
            </p:nvSpPr>
            <p:spPr>
              <a:xfrm>
                <a:off x="5834350" y="160760"/>
                <a:ext cx="1705012" cy="682004"/>
              </a:xfrm>
              <a:prstGeom prst="rect">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a:lstStyle/>
              <a:p>
                <a:endParaRPr lang="ar-SA"/>
              </a:p>
            </p:txBody>
          </p:sp>
          <p:sp>
            <p:nvSpPr>
              <p:cNvPr id="32" name="مربع نص 31">
                <a:extLst>
                  <a:ext uri="{FF2B5EF4-FFF2-40B4-BE49-F238E27FC236}">
                    <a16:creationId xmlns:a16="http://schemas.microsoft.com/office/drawing/2014/main" id="{1F69CF58-8E9D-853D-C0D9-8C9AAD1AE2D5}"/>
                  </a:ext>
                </a:extLst>
              </p:cNvPr>
              <p:cNvSpPr txBox="1"/>
              <p:nvPr/>
            </p:nvSpPr>
            <p:spPr>
              <a:xfrm>
                <a:off x="5834350" y="160760"/>
                <a:ext cx="1705012" cy="682004"/>
              </a:xfrm>
              <a:prstGeom prst="rect">
                <a:avLst/>
              </a:prstGeom>
              <a:solidFill>
                <a:srgbClr val="00AEEF"/>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التفكير الشمولي </a:t>
                </a:r>
                <a:endParaRPr lang="ar-SA" sz="1400" kern="1200" dirty="0">
                  <a:latin typeface="Alexandria" pitchFamily="2" charset="-78"/>
                  <a:cs typeface="Alexandria" pitchFamily="2" charset="-78"/>
                </a:endParaRPr>
              </a:p>
            </p:txBody>
          </p:sp>
        </p:grpSp>
        <p:grpSp>
          <p:nvGrpSpPr>
            <p:cNvPr id="16" name="مجموعة 15">
              <a:extLst>
                <a:ext uri="{FF2B5EF4-FFF2-40B4-BE49-F238E27FC236}">
                  <a16:creationId xmlns:a16="http://schemas.microsoft.com/office/drawing/2014/main" id="{3A4897A9-E17B-CB33-74E7-1A4A6FBB35AA}"/>
                </a:ext>
              </a:extLst>
            </p:cNvPr>
            <p:cNvGrpSpPr/>
            <p:nvPr/>
          </p:nvGrpSpPr>
          <p:grpSpPr>
            <a:xfrm>
              <a:off x="5134166" y="3027226"/>
              <a:ext cx="1705012" cy="2331004"/>
              <a:chOff x="5834350" y="842765"/>
              <a:chExt cx="1705012" cy="2331004"/>
            </a:xfrm>
            <a:solidFill>
              <a:schemeClr val="accent1">
                <a:lumMod val="20000"/>
                <a:lumOff val="80000"/>
              </a:schemeClr>
            </a:solidFill>
          </p:grpSpPr>
          <p:sp>
            <p:nvSpPr>
              <p:cNvPr id="29" name="مستطيل 28">
                <a:extLst>
                  <a:ext uri="{FF2B5EF4-FFF2-40B4-BE49-F238E27FC236}">
                    <a16:creationId xmlns:a16="http://schemas.microsoft.com/office/drawing/2014/main" id="{20B0499B-714B-5CBF-42B7-5A3F252ED56B}"/>
                  </a:ext>
                </a:extLst>
              </p:cNvPr>
              <p:cNvSpPr/>
              <p:nvPr/>
            </p:nvSpPr>
            <p:spPr>
              <a:xfrm>
                <a:off x="5834350" y="842765"/>
                <a:ext cx="1705012" cy="2278586"/>
              </a:xfrm>
              <a:prstGeom prst="rect">
                <a:avLst/>
              </a:prstGeom>
              <a:grpFill/>
            </p:spPr>
            <p:style>
              <a:lnRef idx="2">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0">
                <a:schemeClr val="accent5">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30" name="مربع نص 29">
                <a:extLst>
                  <a:ext uri="{FF2B5EF4-FFF2-40B4-BE49-F238E27FC236}">
                    <a16:creationId xmlns:a16="http://schemas.microsoft.com/office/drawing/2014/main" id="{CDD7A4CF-B28B-3A75-0813-3401E2F767BD}"/>
                  </a:ext>
                </a:extLst>
              </p:cNvPr>
              <p:cNvSpPr txBox="1"/>
              <p:nvPr/>
            </p:nvSpPr>
            <p:spPr>
              <a:xfrm>
                <a:off x="5834350" y="842765"/>
                <a:ext cx="1705012" cy="2331004"/>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a:lnSpc>
                    <a:spcPts val="1900"/>
                  </a:lnSpc>
                  <a:defRPr lang="en-US"/>
                </a:pPr>
                <a:r>
                  <a:rPr lang="ar-SA" sz="1400" dirty="0">
                    <a:latin typeface="Alexandria" charset="0"/>
                    <a:cs typeface="Alexandria" charset="0"/>
                  </a:rPr>
                  <a:t>في هذا العصر الفوضوي المزدحم بالتغيرات المتسارعة، تبرز الحاجة إلى طرق استراتيجية للنمو الطبيعي والإبداع من أجل الاستدامة لمواجهة التحديات وتحسين الأداء.</a:t>
                </a:r>
              </a:p>
            </p:txBody>
          </p:sp>
        </p:grpSp>
        <p:grpSp>
          <p:nvGrpSpPr>
            <p:cNvPr id="17" name="مجموعة 16">
              <a:extLst>
                <a:ext uri="{FF2B5EF4-FFF2-40B4-BE49-F238E27FC236}">
                  <a16:creationId xmlns:a16="http://schemas.microsoft.com/office/drawing/2014/main" id="{6E6A3627-AECC-90F8-267D-6F0387A2882A}"/>
                </a:ext>
              </a:extLst>
            </p:cNvPr>
            <p:cNvGrpSpPr/>
            <p:nvPr/>
          </p:nvGrpSpPr>
          <p:grpSpPr>
            <a:xfrm>
              <a:off x="7077880" y="2192810"/>
              <a:ext cx="1705012" cy="682004"/>
              <a:chOff x="7778064" y="160760"/>
              <a:chExt cx="1705012" cy="682004"/>
            </a:xfrm>
          </p:grpSpPr>
          <p:sp>
            <p:nvSpPr>
              <p:cNvPr id="27" name="مستطيل 26">
                <a:extLst>
                  <a:ext uri="{FF2B5EF4-FFF2-40B4-BE49-F238E27FC236}">
                    <a16:creationId xmlns:a16="http://schemas.microsoft.com/office/drawing/2014/main" id="{9AC42FBD-2106-F2EA-768E-5BAFB60A625B}"/>
                  </a:ext>
                </a:extLst>
              </p:cNvPr>
              <p:cNvSpPr/>
              <p:nvPr/>
            </p:nvSpPr>
            <p:spPr>
              <a:xfrm>
                <a:off x="7778064" y="160760"/>
                <a:ext cx="1705012" cy="682004"/>
              </a:xfrm>
              <a:prstGeom prst="rect">
                <a:avLst/>
              </a:prstGeom>
            </p:spPr>
            <p:style>
              <a:lnRef idx="2">
                <a:schemeClr val="accent6">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a:lstStyle/>
              <a:p>
                <a:endParaRPr lang="ar-SA"/>
              </a:p>
            </p:txBody>
          </p:sp>
          <p:sp>
            <p:nvSpPr>
              <p:cNvPr id="28" name="مربع نص 27">
                <a:extLst>
                  <a:ext uri="{FF2B5EF4-FFF2-40B4-BE49-F238E27FC236}">
                    <a16:creationId xmlns:a16="http://schemas.microsoft.com/office/drawing/2014/main" id="{1BA2742E-FD6C-E752-7490-EC983A6BA979}"/>
                  </a:ext>
                </a:extLst>
              </p:cNvPr>
              <p:cNvSpPr txBox="1"/>
              <p:nvPr/>
            </p:nvSpPr>
            <p:spPr>
              <a:xfrm>
                <a:off x="7778064"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b="1" dirty="0">
                    <a:latin typeface="Alexandria" pitchFamily="2" charset="-78"/>
                    <a:cs typeface="Alexandria" pitchFamily="2" charset="-78"/>
                  </a:rPr>
                  <a:t>نشر ثقافة الاستدامة </a:t>
                </a:r>
                <a:endParaRPr lang="ar-SA" sz="1400" kern="1200" dirty="0">
                  <a:latin typeface="Alexandria" pitchFamily="2" charset="-78"/>
                  <a:cs typeface="Alexandria" pitchFamily="2" charset="-78"/>
                </a:endParaRPr>
              </a:p>
            </p:txBody>
          </p:sp>
        </p:grpSp>
        <p:grpSp>
          <p:nvGrpSpPr>
            <p:cNvPr id="18" name="مجموعة 17">
              <a:extLst>
                <a:ext uri="{FF2B5EF4-FFF2-40B4-BE49-F238E27FC236}">
                  <a16:creationId xmlns:a16="http://schemas.microsoft.com/office/drawing/2014/main" id="{048C6552-A498-E4D0-3DD2-CFC1E815B455}"/>
                </a:ext>
              </a:extLst>
            </p:cNvPr>
            <p:cNvGrpSpPr/>
            <p:nvPr/>
          </p:nvGrpSpPr>
          <p:grpSpPr>
            <a:xfrm>
              <a:off x="7077880" y="3027226"/>
              <a:ext cx="1705012" cy="2331004"/>
              <a:chOff x="7778064" y="842765"/>
              <a:chExt cx="1705012" cy="2331004"/>
            </a:xfrm>
            <a:solidFill>
              <a:schemeClr val="tx2">
                <a:lumMod val="20000"/>
                <a:lumOff val="80000"/>
              </a:schemeClr>
            </a:solidFill>
          </p:grpSpPr>
          <p:sp>
            <p:nvSpPr>
              <p:cNvPr id="25" name="مستطيل 24">
                <a:extLst>
                  <a:ext uri="{FF2B5EF4-FFF2-40B4-BE49-F238E27FC236}">
                    <a16:creationId xmlns:a16="http://schemas.microsoft.com/office/drawing/2014/main" id="{5A3D0DBA-6B30-771A-3415-DBFE51DD7FBF}"/>
                  </a:ext>
                </a:extLst>
              </p:cNvPr>
              <p:cNvSpPr/>
              <p:nvPr/>
            </p:nvSpPr>
            <p:spPr>
              <a:xfrm>
                <a:off x="7778064" y="842765"/>
                <a:ext cx="1705012" cy="2278586"/>
              </a:xfrm>
              <a:prstGeom prst="rect">
                <a:avLst/>
              </a:prstGeom>
              <a:grpFill/>
            </p:spPr>
            <p:style>
              <a:lnRef idx="2">
                <a:schemeClr val="accent6">
                  <a:tint val="40000"/>
                  <a:alpha val="90000"/>
                  <a:hueOff val="0"/>
                  <a:satOff val="0"/>
                  <a:lumOff val="0"/>
                  <a:alphaOff val="0"/>
                </a:schemeClr>
              </a:lnRef>
              <a:fillRef idx="1">
                <a:schemeClr val="accent6">
                  <a:tint val="40000"/>
                  <a:alpha val="90000"/>
                  <a:hueOff val="0"/>
                  <a:satOff val="0"/>
                  <a:lumOff val="0"/>
                  <a:alphaOff val="0"/>
                </a:schemeClr>
              </a:fillRef>
              <a:effectRef idx="0">
                <a:schemeClr val="accent6">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26" name="مربع نص 25">
                <a:extLst>
                  <a:ext uri="{FF2B5EF4-FFF2-40B4-BE49-F238E27FC236}">
                    <a16:creationId xmlns:a16="http://schemas.microsoft.com/office/drawing/2014/main" id="{35F65CF8-9586-A3F1-DE99-725933B44222}"/>
                  </a:ext>
                </a:extLst>
              </p:cNvPr>
              <p:cNvSpPr txBox="1"/>
              <p:nvPr/>
            </p:nvSpPr>
            <p:spPr>
              <a:xfrm>
                <a:off x="7778064" y="842765"/>
                <a:ext cx="1705012" cy="2331004"/>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ts val="1900"/>
                  </a:lnSpc>
                  <a:defRPr lang="en-US"/>
                </a:pPr>
                <a:r>
                  <a:rPr lang="ar-SA" sz="1400" dirty="0">
                    <a:latin typeface="Alexandria" charset="0"/>
                    <a:cs typeface="Alexandria" charset="0"/>
                  </a:rPr>
                  <a:t>نشر ثقافة الاستدامة من مسؤوليات القائد المستدام خصوصاً في مواجهة من يقاوم التغيير، بالإضافة إلى تنفيذه اللوائح والقوانين بأسلوب مستدام.</a:t>
                </a:r>
              </a:p>
            </p:txBody>
          </p:sp>
        </p:grpSp>
        <p:grpSp>
          <p:nvGrpSpPr>
            <p:cNvPr id="19" name="مجموعة 18">
              <a:extLst>
                <a:ext uri="{FF2B5EF4-FFF2-40B4-BE49-F238E27FC236}">
                  <a16:creationId xmlns:a16="http://schemas.microsoft.com/office/drawing/2014/main" id="{E0BD12D2-BD5E-C905-8092-AA32556DDF04}"/>
                </a:ext>
              </a:extLst>
            </p:cNvPr>
            <p:cNvGrpSpPr/>
            <p:nvPr/>
          </p:nvGrpSpPr>
          <p:grpSpPr>
            <a:xfrm>
              <a:off x="9021594" y="2192810"/>
              <a:ext cx="1705012" cy="682004"/>
              <a:chOff x="9721778" y="160760"/>
              <a:chExt cx="1705012" cy="682004"/>
            </a:xfrm>
          </p:grpSpPr>
          <p:sp>
            <p:nvSpPr>
              <p:cNvPr id="23" name="مستطيل 22">
                <a:extLst>
                  <a:ext uri="{FF2B5EF4-FFF2-40B4-BE49-F238E27FC236}">
                    <a16:creationId xmlns:a16="http://schemas.microsoft.com/office/drawing/2014/main" id="{6B873BC2-0C8F-39C9-01EA-A24AA808E9D2}"/>
                  </a:ext>
                </a:extLst>
              </p:cNvPr>
              <p:cNvSpPr/>
              <p:nvPr/>
            </p:nvSpPr>
            <p:spPr>
              <a:xfrm>
                <a:off x="9721778" y="160760"/>
                <a:ext cx="1705012" cy="682004"/>
              </a:xfrm>
              <a:prstGeom prst="rect">
                <a:avLst/>
              </a:prstGeom>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ar-SA"/>
              </a:p>
            </p:txBody>
          </p:sp>
          <p:sp>
            <p:nvSpPr>
              <p:cNvPr id="24" name="مربع نص 23">
                <a:extLst>
                  <a:ext uri="{FF2B5EF4-FFF2-40B4-BE49-F238E27FC236}">
                    <a16:creationId xmlns:a16="http://schemas.microsoft.com/office/drawing/2014/main" id="{98BD9456-6C51-DA24-DCBA-691FB6F8442D}"/>
                  </a:ext>
                </a:extLst>
              </p:cNvPr>
              <p:cNvSpPr txBox="1"/>
              <p:nvPr/>
            </p:nvSpPr>
            <p:spPr>
              <a:xfrm>
                <a:off x="9721778"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إشراك الأشخاص ذات العلاقة </a:t>
                </a:r>
                <a:endParaRPr lang="ar-SA" sz="1400" kern="1200" dirty="0">
                  <a:latin typeface="Alexandria" pitchFamily="2" charset="-78"/>
                  <a:cs typeface="Alexandria" pitchFamily="2" charset="-78"/>
                </a:endParaRPr>
              </a:p>
            </p:txBody>
          </p:sp>
        </p:grpSp>
        <p:grpSp>
          <p:nvGrpSpPr>
            <p:cNvPr id="20" name="مجموعة 19">
              <a:extLst>
                <a:ext uri="{FF2B5EF4-FFF2-40B4-BE49-F238E27FC236}">
                  <a16:creationId xmlns:a16="http://schemas.microsoft.com/office/drawing/2014/main" id="{FDECF509-0352-820B-CD5F-F85F52846980}"/>
                </a:ext>
              </a:extLst>
            </p:cNvPr>
            <p:cNvGrpSpPr/>
            <p:nvPr/>
          </p:nvGrpSpPr>
          <p:grpSpPr>
            <a:xfrm>
              <a:off x="9021594" y="3027226"/>
              <a:ext cx="1705012" cy="2331004"/>
              <a:chOff x="9721778" y="842765"/>
              <a:chExt cx="1705012" cy="2331004"/>
            </a:xfrm>
          </p:grpSpPr>
          <p:sp>
            <p:nvSpPr>
              <p:cNvPr id="21" name="مستطيل 20">
                <a:extLst>
                  <a:ext uri="{FF2B5EF4-FFF2-40B4-BE49-F238E27FC236}">
                    <a16:creationId xmlns:a16="http://schemas.microsoft.com/office/drawing/2014/main" id="{EE156806-DFBF-3D28-1BE7-A1B6CD03BF06}"/>
                  </a:ext>
                </a:extLst>
              </p:cNvPr>
              <p:cNvSpPr/>
              <p:nvPr/>
            </p:nvSpPr>
            <p:spPr>
              <a:xfrm>
                <a:off x="9721778" y="842765"/>
                <a:ext cx="1705012" cy="2278586"/>
              </a:xfrm>
              <a:prstGeom prst="rect">
                <a:avLst/>
              </a:prstGeom>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22" name="مربع نص 21">
                <a:extLst>
                  <a:ext uri="{FF2B5EF4-FFF2-40B4-BE49-F238E27FC236}">
                    <a16:creationId xmlns:a16="http://schemas.microsoft.com/office/drawing/2014/main" id="{6A44E342-55BA-E5B0-A9CD-9EBB1899AF17}"/>
                  </a:ext>
                </a:extLst>
              </p:cNvPr>
              <p:cNvSpPr txBox="1"/>
              <p:nvPr/>
            </p:nvSpPr>
            <p:spPr>
              <a:xfrm>
                <a:off x="9721778" y="842765"/>
                <a:ext cx="1705012" cy="233100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ts val="1900"/>
                  </a:lnSpc>
                  <a:defRPr lang="en-US"/>
                </a:pPr>
                <a:r>
                  <a:rPr lang="ar-SA" sz="1400" dirty="0">
                    <a:latin typeface="Alexandria" charset="0"/>
                    <a:cs typeface="Alexandria" charset="0"/>
                  </a:rPr>
                  <a:t>القيادة المستدامة تتطلب الاهتمام بمصالح جميع الأطراف وتسعى لتحقيقها، وهذا يتطلب تعاون وتنسيق مستمرين.</a:t>
                </a:r>
              </a:p>
            </p:txBody>
          </p:sp>
        </p:grpSp>
      </p:grpSp>
      <p:sp>
        <p:nvSpPr>
          <p:cNvPr id="9" name="Round Diagonal Corner Rectangle 17">
            <a:extLst>
              <a:ext uri="{FF2B5EF4-FFF2-40B4-BE49-F238E27FC236}">
                <a16:creationId xmlns:a16="http://schemas.microsoft.com/office/drawing/2014/main" id="{CF38A819-7EBE-4667-D143-8851A874CF77}"/>
              </a:ext>
            </a:extLst>
          </p:cNvPr>
          <p:cNvSpPr/>
          <p:nvPr/>
        </p:nvSpPr>
        <p:spPr>
          <a:xfrm>
            <a:off x="1659898" y="2128635"/>
            <a:ext cx="9252167"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القيادة المستدامة تتأثر بالعوامل الخارجية والداخلية للمنظمات، ولذلك تواجه مجموعة من التحديات:</a:t>
            </a:r>
          </a:p>
        </p:txBody>
      </p:sp>
    </p:spTree>
    <p:extLst>
      <p:ext uri="{BB962C8B-B14F-4D97-AF65-F5344CB8AC3E}">
        <p14:creationId xmlns:p14="http://schemas.microsoft.com/office/powerpoint/2010/main" val="11469598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أبعاد القيادة المستدامة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6" name="مجموعة 15">
            <a:extLst>
              <a:ext uri="{FF2B5EF4-FFF2-40B4-BE49-F238E27FC236}">
                <a16:creationId xmlns:a16="http://schemas.microsoft.com/office/drawing/2014/main" id="{38EB73DB-D0E6-8D58-F7F8-DA706E4E7F9F}"/>
              </a:ext>
            </a:extLst>
          </p:cNvPr>
          <p:cNvGrpSpPr/>
          <p:nvPr/>
        </p:nvGrpSpPr>
        <p:grpSpPr>
          <a:xfrm>
            <a:off x="1194231" y="3005776"/>
            <a:ext cx="10010439" cy="2879813"/>
            <a:chOff x="1036977" y="2821356"/>
            <a:chExt cx="10010439" cy="2879813"/>
          </a:xfrm>
        </p:grpSpPr>
        <p:grpSp>
          <p:nvGrpSpPr>
            <p:cNvPr id="17" name="مجموعة 16">
              <a:extLst>
                <a:ext uri="{FF2B5EF4-FFF2-40B4-BE49-F238E27FC236}">
                  <a16:creationId xmlns:a16="http://schemas.microsoft.com/office/drawing/2014/main" id="{04D88FEB-FA5F-ACD7-D5E2-0074509BC307}"/>
                </a:ext>
              </a:extLst>
            </p:cNvPr>
            <p:cNvGrpSpPr/>
            <p:nvPr/>
          </p:nvGrpSpPr>
          <p:grpSpPr>
            <a:xfrm>
              <a:off x="1153149" y="3401853"/>
              <a:ext cx="9894267" cy="2298383"/>
              <a:chOff x="1153149" y="3401853"/>
              <a:chExt cx="9894267" cy="2298383"/>
            </a:xfrm>
            <a:solidFill>
              <a:srgbClr val="00AEEF"/>
            </a:solidFill>
          </p:grpSpPr>
          <p:sp>
            <p:nvSpPr>
              <p:cNvPr id="24" name="Shape 1">
                <a:extLst>
                  <a:ext uri="{FF2B5EF4-FFF2-40B4-BE49-F238E27FC236}">
                    <a16:creationId xmlns:a16="http://schemas.microsoft.com/office/drawing/2014/main" id="{B50D89E1-FEAD-78B8-7A9F-0874390AFDA3}"/>
                  </a:ext>
                </a:extLst>
              </p:cNvPr>
              <p:cNvSpPr/>
              <p:nvPr/>
            </p:nvSpPr>
            <p:spPr>
              <a:xfrm>
                <a:off x="1153149" y="3709892"/>
                <a:ext cx="9814951" cy="56757"/>
              </a:xfrm>
              <a:prstGeom prst="rect">
                <a:avLst/>
              </a:prstGeom>
              <a:grpFill/>
              <a:ln/>
            </p:spPr>
            <p:txBody>
              <a:bodyPr/>
              <a:lstStyle/>
              <a:p>
                <a:pPr algn="ctr"/>
                <a:endParaRPr lang="ar-SA" dirty="0">
                  <a:solidFill>
                    <a:schemeClr val="bg1"/>
                  </a:solidFill>
                  <a:latin typeface="Alexandria" pitchFamily="2" charset="-78"/>
                  <a:cs typeface="Alexandria" pitchFamily="2" charset="-78"/>
                </a:endParaRPr>
              </a:p>
            </p:txBody>
          </p:sp>
          <p:sp>
            <p:nvSpPr>
              <p:cNvPr id="25" name="Shape 3">
                <a:extLst>
                  <a:ext uri="{FF2B5EF4-FFF2-40B4-BE49-F238E27FC236}">
                    <a16:creationId xmlns:a16="http://schemas.microsoft.com/office/drawing/2014/main" id="{96D27B87-5A02-49BE-9AB4-7F8E8366799B}"/>
                  </a:ext>
                </a:extLst>
              </p:cNvPr>
              <p:cNvSpPr/>
              <p:nvPr/>
            </p:nvSpPr>
            <p:spPr>
              <a:xfrm>
                <a:off x="1743086"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6" name="Text 4">
                <a:extLst>
                  <a:ext uri="{FF2B5EF4-FFF2-40B4-BE49-F238E27FC236}">
                    <a16:creationId xmlns:a16="http://schemas.microsoft.com/office/drawing/2014/main" id="{9E8C3153-78F1-DC8E-60EB-EED8AFC2B008}"/>
                  </a:ext>
                </a:extLst>
              </p:cNvPr>
              <p:cNvSpPr/>
              <p:nvPr/>
            </p:nvSpPr>
            <p:spPr>
              <a:xfrm>
                <a:off x="1874235" y="3442935"/>
                <a:ext cx="151349" cy="533775"/>
              </a:xfrm>
              <a:prstGeom prst="rect">
                <a:avLst/>
              </a:prstGeom>
              <a:grpFill/>
              <a:ln/>
            </p:spPr>
            <p:txBody>
              <a:bodyPr wrap="none" rtlCol="0" anchor="t"/>
              <a:lstStyle/>
              <a:p>
                <a:pPr algn="ctr" rtl="1">
                  <a:lnSpc>
                    <a:spcPct val="150000"/>
                  </a:lnSpc>
                </a:pPr>
                <a:r>
                  <a:rPr lang="en-US" dirty="0">
                    <a:solidFill>
                      <a:schemeClr val="bg1"/>
                    </a:solidFill>
                    <a:latin typeface="Alexandria" pitchFamily="2" charset="-78"/>
                    <a:cs typeface="Alexandria" pitchFamily="2" charset="-78"/>
                  </a:rPr>
                  <a:t>7</a:t>
                </a:r>
              </a:p>
            </p:txBody>
          </p:sp>
          <p:sp>
            <p:nvSpPr>
              <p:cNvPr id="27" name="Shape 7">
                <a:extLst>
                  <a:ext uri="{FF2B5EF4-FFF2-40B4-BE49-F238E27FC236}">
                    <a16:creationId xmlns:a16="http://schemas.microsoft.com/office/drawing/2014/main" id="{A5CD95B2-6462-8046-0514-FBCD2E15A863}"/>
                  </a:ext>
                </a:extLst>
              </p:cNvPr>
              <p:cNvSpPr/>
              <p:nvPr/>
            </p:nvSpPr>
            <p:spPr>
              <a:xfrm>
                <a:off x="3107198"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8" name="Text 8">
                <a:extLst>
                  <a:ext uri="{FF2B5EF4-FFF2-40B4-BE49-F238E27FC236}">
                    <a16:creationId xmlns:a16="http://schemas.microsoft.com/office/drawing/2014/main" id="{35D80E6D-187D-EC9B-E0A6-50F37F4C8742}"/>
                  </a:ext>
                </a:extLst>
              </p:cNvPr>
              <p:cNvSpPr/>
              <p:nvPr/>
            </p:nvSpPr>
            <p:spPr>
              <a:xfrm>
                <a:off x="3238348" y="3442935"/>
                <a:ext cx="151349" cy="533775"/>
              </a:xfrm>
              <a:prstGeom prst="rect">
                <a:avLst/>
              </a:prstGeom>
              <a:grpFill/>
              <a:ln/>
            </p:spPr>
            <p:txBody>
              <a:bodyPr wrap="none" rtlCol="0" anchor="t"/>
              <a:lstStyle/>
              <a:p>
                <a:pPr algn="ctr" rtl="1">
                  <a:lnSpc>
                    <a:spcPct val="150000"/>
                  </a:lnSpc>
                </a:pPr>
                <a:r>
                  <a:rPr lang="en-US" dirty="0">
                    <a:solidFill>
                      <a:schemeClr val="bg1"/>
                    </a:solidFill>
                    <a:latin typeface="Alexandria" pitchFamily="2" charset="-78"/>
                    <a:cs typeface="Alexandria" pitchFamily="2" charset="-78"/>
                  </a:rPr>
                  <a:t>6</a:t>
                </a:r>
              </a:p>
            </p:txBody>
          </p:sp>
          <p:sp>
            <p:nvSpPr>
              <p:cNvPr id="29" name="Shape 11">
                <a:extLst>
                  <a:ext uri="{FF2B5EF4-FFF2-40B4-BE49-F238E27FC236}">
                    <a16:creationId xmlns:a16="http://schemas.microsoft.com/office/drawing/2014/main" id="{6A8111C1-20A5-19D9-FEA9-08D78EC5E70E}"/>
                  </a:ext>
                </a:extLst>
              </p:cNvPr>
              <p:cNvSpPr/>
              <p:nvPr/>
            </p:nvSpPr>
            <p:spPr>
              <a:xfrm>
                <a:off x="4471311"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30" name="Text 12">
                <a:extLst>
                  <a:ext uri="{FF2B5EF4-FFF2-40B4-BE49-F238E27FC236}">
                    <a16:creationId xmlns:a16="http://schemas.microsoft.com/office/drawing/2014/main" id="{F1562D8B-97B5-AF59-FAF1-230737DC61E2}"/>
                  </a:ext>
                </a:extLst>
              </p:cNvPr>
              <p:cNvSpPr/>
              <p:nvPr/>
            </p:nvSpPr>
            <p:spPr>
              <a:xfrm>
                <a:off x="4602460" y="3442935"/>
                <a:ext cx="151349" cy="533775"/>
              </a:xfrm>
              <a:prstGeom prst="rect">
                <a:avLst/>
              </a:prstGeom>
              <a:grpFill/>
              <a:ln/>
            </p:spPr>
            <p:txBody>
              <a:bodyPr wrap="none" rtlCol="0" anchor="t"/>
              <a:lstStyle/>
              <a:p>
                <a:pPr algn="ctr" rtl="1">
                  <a:lnSpc>
                    <a:spcPct val="150000"/>
                  </a:lnSpc>
                </a:pPr>
                <a:r>
                  <a:rPr lang="en-US" dirty="0">
                    <a:solidFill>
                      <a:schemeClr val="bg1"/>
                    </a:solidFill>
                    <a:latin typeface="Alexandria" pitchFamily="2" charset="-78"/>
                    <a:cs typeface="Alexandria" pitchFamily="2" charset="-78"/>
                  </a:rPr>
                  <a:t>5</a:t>
                </a:r>
              </a:p>
            </p:txBody>
          </p:sp>
          <p:sp>
            <p:nvSpPr>
              <p:cNvPr id="31" name="Shape 15">
                <a:extLst>
                  <a:ext uri="{FF2B5EF4-FFF2-40B4-BE49-F238E27FC236}">
                    <a16:creationId xmlns:a16="http://schemas.microsoft.com/office/drawing/2014/main" id="{5A882045-3245-34DE-640E-4456ADBC8597}"/>
                  </a:ext>
                </a:extLst>
              </p:cNvPr>
              <p:cNvSpPr/>
              <p:nvPr/>
            </p:nvSpPr>
            <p:spPr>
              <a:xfrm>
                <a:off x="5835325"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32" name="Text 16">
                <a:extLst>
                  <a:ext uri="{FF2B5EF4-FFF2-40B4-BE49-F238E27FC236}">
                    <a16:creationId xmlns:a16="http://schemas.microsoft.com/office/drawing/2014/main" id="{884919B1-EBF4-9CA8-F080-57CE9E94FDC9}"/>
                  </a:ext>
                </a:extLst>
              </p:cNvPr>
              <p:cNvSpPr/>
              <p:nvPr/>
            </p:nvSpPr>
            <p:spPr>
              <a:xfrm>
                <a:off x="5966474" y="3443009"/>
                <a:ext cx="151349" cy="533775"/>
              </a:xfrm>
              <a:prstGeom prst="rect">
                <a:avLst/>
              </a:prstGeom>
              <a:grpFill/>
              <a:ln>
                <a:noFill/>
              </a:ln>
            </p:spPr>
            <p:txBody>
              <a:bodyPr wrap="none" rtlCol="0" anchor="t"/>
              <a:lstStyle/>
              <a:p>
                <a:pPr algn="ctr" rtl="1">
                  <a:lnSpc>
                    <a:spcPct val="150000"/>
                  </a:lnSpc>
                </a:pPr>
                <a:r>
                  <a:rPr lang="en-US" dirty="0">
                    <a:solidFill>
                      <a:schemeClr val="bg1"/>
                    </a:solidFill>
                    <a:latin typeface="Alexandria" pitchFamily="2" charset="-78"/>
                    <a:ea typeface="Georgia" pitchFamily="34" charset="-122"/>
                    <a:cs typeface="Alexandria" pitchFamily="2" charset="-78"/>
                  </a:rPr>
                  <a:t>4</a:t>
                </a:r>
                <a:endParaRPr lang="en-US" dirty="0">
                  <a:solidFill>
                    <a:schemeClr val="bg1"/>
                  </a:solidFill>
                  <a:latin typeface="Alexandria" pitchFamily="2" charset="-78"/>
                  <a:cs typeface="Alexandria" pitchFamily="2" charset="-78"/>
                </a:endParaRPr>
              </a:p>
            </p:txBody>
          </p:sp>
          <p:sp>
            <p:nvSpPr>
              <p:cNvPr id="33" name="Shape 19">
                <a:extLst>
                  <a:ext uri="{FF2B5EF4-FFF2-40B4-BE49-F238E27FC236}">
                    <a16:creationId xmlns:a16="http://schemas.microsoft.com/office/drawing/2014/main" id="{5C7D6ED2-ACDF-333E-425F-F795C2C2634F}"/>
                  </a:ext>
                </a:extLst>
              </p:cNvPr>
              <p:cNvSpPr/>
              <p:nvPr/>
            </p:nvSpPr>
            <p:spPr>
              <a:xfrm>
                <a:off x="7199437"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34" name="Text 20">
                <a:extLst>
                  <a:ext uri="{FF2B5EF4-FFF2-40B4-BE49-F238E27FC236}">
                    <a16:creationId xmlns:a16="http://schemas.microsoft.com/office/drawing/2014/main" id="{CA9E4670-8E07-4318-6271-5AE28B3A902A}"/>
                  </a:ext>
                </a:extLst>
              </p:cNvPr>
              <p:cNvSpPr/>
              <p:nvPr/>
            </p:nvSpPr>
            <p:spPr>
              <a:xfrm>
                <a:off x="7330586" y="3443009"/>
                <a:ext cx="151349" cy="533775"/>
              </a:xfrm>
              <a:prstGeom prst="rect">
                <a:avLst/>
              </a:prstGeom>
              <a:grpFill/>
              <a:ln>
                <a:noFill/>
              </a:ln>
            </p:spPr>
            <p:txBody>
              <a:bodyPr wrap="none" rtlCol="0" anchor="t"/>
              <a:lstStyle/>
              <a:p>
                <a:pPr algn="ctr" rtl="1">
                  <a:lnSpc>
                    <a:spcPct val="150000"/>
                  </a:lnSpc>
                </a:pPr>
                <a:r>
                  <a:rPr lang="en-US" dirty="0">
                    <a:solidFill>
                      <a:schemeClr val="bg1"/>
                    </a:solidFill>
                    <a:latin typeface="Alexandria" pitchFamily="2" charset="-78"/>
                    <a:ea typeface="Georgia" pitchFamily="34" charset="-122"/>
                    <a:cs typeface="Alexandria" pitchFamily="2" charset="-78"/>
                  </a:rPr>
                  <a:t>3</a:t>
                </a:r>
                <a:endParaRPr lang="en-US" dirty="0">
                  <a:solidFill>
                    <a:schemeClr val="bg1"/>
                  </a:solidFill>
                  <a:latin typeface="Alexandria" pitchFamily="2" charset="-78"/>
                  <a:cs typeface="Alexandria" pitchFamily="2" charset="-78"/>
                </a:endParaRPr>
              </a:p>
            </p:txBody>
          </p:sp>
          <p:sp>
            <p:nvSpPr>
              <p:cNvPr id="35" name="Shape 23">
                <a:extLst>
                  <a:ext uri="{FF2B5EF4-FFF2-40B4-BE49-F238E27FC236}">
                    <a16:creationId xmlns:a16="http://schemas.microsoft.com/office/drawing/2014/main" id="{855841D3-EC8C-B46E-A843-EA649BB453A8}"/>
                  </a:ext>
                </a:extLst>
              </p:cNvPr>
              <p:cNvSpPr/>
              <p:nvPr/>
            </p:nvSpPr>
            <p:spPr>
              <a:xfrm>
                <a:off x="8563549"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36" name="Text 24">
                <a:extLst>
                  <a:ext uri="{FF2B5EF4-FFF2-40B4-BE49-F238E27FC236}">
                    <a16:creationId xmlns:a16="http://schemas.microsoft.com/office/drawing/2014/main" id="{04133134-D413-A492-DEDD-915A025B3774}"/>
                  </a:ext>
                </a:extLst>
              </p:cNvPr>
              <p:cNvSpPr/>
              <p:nvPr/>
            </p:nvSpPr>
            <p:spPr>
              <a:xfrm>
                <a:off x="8694698" y="3443009"/>
                <a:ext cx="151349" cy="533775"/>
              </a:xfrm>
              <a:prstGeom prst="rect">
                <a:avLst/>
              </a:prstGeom>
              <a:grpFill/>
              <a:ln/>
            </p:spPr>
            <p:txBody>
              <a:bodyPr wrap="none" rtlCol="0" anchor="t"/>
              <a:lstStyle/>
              <a:p>
                <a:pPr algn="ctr" rtl="1">
                  <a:lnSpc>
                    <a:spcPct val="150000"/>
                  </a:lnSpc>
                </a:pPr>
                <a:r>
                  <a:rPr lang="en-US" dirty="0">
                    <a:solidFill>
                      <a:schemeClr val="bg1"/>
                    </a:solidFill>
                    <a:latin typeface="Alexandria" pitchFamily="2" charset="-78"/>
                    <a:ea typeface="Georgia" pitchFamily="34" charset="-122"/>
                    <a:cs typeface="Alexandria" pitchFamily="2" charset="-78"/>
                  </a:rPr>
                  <a:t>2</a:t>
                </a:r>
                <a:endParaRPr lang="en-US" dirty="0">
                  <a:solidFill>
                    <a:schemeClr val="bg1"/>
                  </a:solidFill>
                  <a:latin typeface="Alexandria" pitchFamily="2" charset="-78"/>
                  <a:cs typeface="Alexandria" pitchFamily="2" charset="-78"/>
                </a:endParaRPr>
              </a:p>
            </p:txBody>
          </p:sp>
          <p:sp>
            <p:nvSpPr>
              <p:cNvPr id="37" name="Shape 27">
                <a:extLst>
                  <a:ext uri="{FF2B5EF4-FFF2-40B4-BE49-F238E27FC236}">
                    <a16:creationId xmlns:a16="http://schemas.microsoft.com/office/drawing/2014/main" id="{AA7EF233-CF28-AB61-98F3-A6CACEB025AF}"/>
                  </a:ext>
                </a:extLst>
              </p:cNvPr>
              <p:cNvSpPr/>
              <p:nvPr/>
            </p:nvSpPr>
            <p:spPr>
              <a:xfrm>
                <a:off x="9927662"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38" name="Text 28">
                <a:extLst>
                  <a:ext uri="{FF2B5EF4-FFF2-40B4-BE49-F238E27FC236}">
                    <a16:creationId xmlns:a16="http://schemas.microsoft.com/office/drawing/2014/main" id="{E5096FD7-0569-48C1-2284-8B246F83E077}"/>
                  </a:ext>
                </a:extLst>
              </p:cNvPr>
              <p:cNvSpPr/>
              <p:nvPr/>
            </p:nvSpPr>
            <p:spPr>
              <a:xfrm>
                <a:off x="10058811" y="3443009"/>
                <a:ext cx="151349" cy="533775"/>
              </a:xfrm>
              <a:prstGeom prst="rect">
                <a:avLst/>
              </a:prstGeom>
              <a:grpFill/>
              <a:ln/>
            </p:spPr>
            <p:txBody>
              <a:bodyPr wrap="none" rtlCol="0" anchor="t"/>
              <a:lstStyle/>
              <a:p>
                <a:pPr algn="ctr" rtl="1">
                  <a:lnSpc>
                    <a:spcPct val="150000"/>
                  </a:lnSpc>
                </a:pPr>
                <a:r>
                  <a:rPr lang="en-US" dirty="0">
                    <a:solidFill>
                      <a:schemeClr val="bg1"/>
                    </a:solidFill>
                    <a:latin typeface="Alexandria" pitchFamily="2" charset="-78"/>
                    <a:ea typeface="Georgia" pitchFamily="34" charset="-122"/>
                    <a:cs typeface="Alexandria" pitchFamily="2" charset="-78"/>
                  </a:rPr>
                  <a:t>1</a:t>
                </a:r>
                <a:endParaRPr lang="en-US" dirty="0">
                  <a:solidFill>
                    <a:schemeClr val="bg1"/>
                  </a:solidFill>
                  <a:latin typeface="Alexandria" pitchFamily="2" charset="-78"/>
                  <a:cs typeface="Alexandria" pitchFamily="2" charset="-78"/>
                </a:endParaRPr>
              </a:p>
            </p:txBody>
          </p:sp>
          <p:sp>
            <p:nvSpPr>
              <p:cNvPr id="39" name="Text 29">
                <a:extLst>
                  <a:ext uri="{FF2B5EF4-FFF2-40B4-BE49-F238E27FC236}">
                    <a16:creationId xmlns:a16="http://schemas.microsoft.com/office/drawing/2014/main" id="{C72B37CA-4F6B-9E73-2E94-B742DFB20E9F}"/>
                  </a:ext>
                </a:extLst>
              </p:cNvPr>
              <p:cNvSpPr/>
              <p:nvPr/>
            </p:nvSpPr>
            <p:spPr>
              <a:xfrm>
                <a:off x="9221553" y="4305936"/>
                <a:ext cx="1825863" cy="1394300"/>
              </a:xfrm>
              <a:prstGeom prst="rect">
                <a:avLst/>
              </a:prstGeom>
              <a:solidFill>
                <a:schemeClr val="bg1"/>
              </a:solid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lang="ar-SA" sz="1400" b="1" dirty="0">
                    <a:solidFill>
                      <a:srgbClr val="333F50"/>
                    </a:solidFill>
                    <a:latin typeface="Alexandria" pitchFamily="2" charset="-78"/>
                    <a:cs typeface="Alexandria" pitchFamily="2" charset="-78"/>
                  </a:rPr>
                  <a:t>استدامة الخدمات المقدمة</a:t>
                </a:r>
                <a:endParaRPr kumimoji="0" lang="ar-SA" sz="1400" b="0" i="0" u="none" strike="noStrike" kern="1200" cap="none" spc="0" normalizeH="0" baseline="0" noProof="0" dirty="0">
                  <a:ln>
                    <a:noFill/>
                  </a:ln>
                  <a:solidFill>
                    <a:srgbClr val="333F50"/>
                  </a:solidFill>
                  <a:effectLst/>
                  <a:uLnTx/>
                  <a:uFillTx/>
                  <a:latin typeface="Alexandria" pitchFamily="2" charset="-78"/>
                  <a:cs typeface="Alexandria" pitchFamily="2" charset="-78"/>
                </a:endParaRPr>
              </a:p>
            </p:txBody>
          </p:sp>
        </p:grpSp>
        <p:sp>
          <p:nvSpPr>
            <p:cNvPr id="18" name="Text 29">
              <a:extLst>
                <a:ext uri="{FF2B5EF4-FFF2-40B4-BE49-F238E27FC236}">
                  <a16:creationId xmlns:a16="http://schemas.microsoft.com/office/drawing/2014/main" id="{809B401B-0B7F-4D2B-4B21-1F0205471B5E}"/>
                </a:ext>
              </a:extLst>
            </p:cNvPr>
            <p:cNvSpPr/>
            <p:nvPr/>
          </p:nvSpPr>
          <p:spPr>
            <a:xfrm>
              <a:off x="7862801" y="2831278"/>
              <a:ext cx="1825863" cy="554466"/>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lang="ar-SA" sz="1400" b="1" dirty="0">
                  <a:solidFill>
                    <a:srgbClr val="333F50"/>
                  </a:solidFill>
                  <a:latin typeface="Alexandria" pitchFamily="2" charset="-78"/>
                  <a:cs typeface="Alexandria" pitchFamily="2" charset="-78"/>
                </a:rPr>
                <a:t>بناء أهداف طويلة الأمد</a:t>
              </a:r>
              <a:endParaRPr kumimoji="0" lang="ar-SA" sz="1400" b="0" i="0" u="none" strike="noStrike" kern="1200" cap="none" spc="0" normalizeH="0" baseline="0" noProof="0" dirty="0">
                <a:ln>
                  <a:noFill/>
                </a:ln>
                <a:solidFill>
                  <a:srgbClr val="333F50"/>
                </a:solidFill>
                <a:effectLst/>
                <a:uLnTx/>
                <a:uFillTx/>
                <a:latin typeface="Alexandria" pitchFamily="2" charset="-78"/>
                <a:cs typeface="Alexandria" pitchFamily="2" charset="-78"/>
              </a:endParaRPr>
            </a:p>
          </p:txBody>
        </p:sp>
        <p:sp>
          <p:nvSpPr>
            <p:cNvPr id="19" name="Text 29">
              <a:extLst>
                <a:ext uri="{FF2B5EF4-FFF2-40B4-BE49-F238E27FC236}">
                  <a16:creationId xmlns:a16="http://schemas.microsoft.com/office/drawing/2014/main" id="{5DA07C19-CC5D-43F8-54F9-03242BD2F222}"/>
                </a:ext>
              </a:extLst>
            </p:cNvPr>
            <p:cNvSpPr/>
            <p:nvPr/>
          </p:nvSpPr>
          <p:spPr>
            <a:xfrm>
              <a:off x="6493427" y="4304583"/>
              <a:ext cx="1825863" cy="139430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lang="ar-SA" sz="1400" b="1" dirty="0">
                  <a:solidFill>
                    <a:srgbClr val="333F50"/>
                  </a:solidFill>
                  <a:latin typeface="Alexandria" pitchFamily="2" charset="-78"/>
                  <a:cs typeface="Alexandria" pitchFamily="2" charset="-78"/>
                </a:rPr>
                <a:t>بناء فريق عمل قيادي</a:t>
              </a:r>
              <a:endParaRPr kumimoji="0" lang="ar-SA" sz="1400" b="0" i="0" u="none" strike="noStrike" kern="1200" cap="none" spc="0" normalizeH="0" baseline="0" noProof="0" dirty="0">
                <a:ln>
                  <a:noFill/>
                </a:ln>
                <a:solidFill>
                  <a:srgbClr val="333F50"/>
                </a:solidFill>
                <a:effectLst/>
                <a:uLnTx/>
                <a:uFillTx/>
                <a:latin typeface="Alexandria" pitchFamily="2" charset="-78"/>
                <a:cs typeface="Alexandria" pitchFamily="2" charset="-78"/>
              </a:endParaRPr>
            </a:p>
          </p:txBody>
        </p:sp>
        <p:sp>
          <p:nvSpPr>
            <p:cNvPr id="20" name="Text 29">
              <a:extLst>
                <a:ext uri="{FF2B5EF4-FFF2-40B4-BE49-F238E27FC236}">
                  <a16:creationId xmlns:a16="http://schemas.microsoft.com/office/drawing/2014/main" id="{2EF96DDB-D287-E94F-1D63-2E82785A607C}"/>
                </a:ext>
              </a:extLst>
            </p:cNvPr>
            <p:cNvSpPr/>
            <p:nvPr/>
          </p:nvSpPr>
          <p:spPr>
            <a:xfrm>
              <a:off x="5147692" y="2821356"/>
              <a:ext cx="1825863" cy="554466"/>
            </a:xfrm>
            <a:prstGeom prst="rect">
              <a:avLst/>
            </a:prstGeom>
            <a:noFill/>
            <a:ln/>
          </p:spPr>
          <p:txBody>
            <a:bodyPr wrap="square" rtlCol="0" anchor="t"/>
            <a:lstStyle/>
            <a:p>
              <a:pPr algn="ctr" rtl="1">
                <a:defRPr lang="en-US"/>
              </a:pPr>
              <a:r>
                <a:rPr lang="ar-SA" sz="1400" b="1" dirty="0">
                  <a:solidFill>
                    <a:srgbClr val="333F50"/>
                  </a:solidFill>
                  <a:latin typeface="Alexandria" pitchFamily="2" charset="-78"/>
                  <a:cs typeface="Alexandria" pitchFamily="2" charset="-78"/>
                </a:rPr>
                <a:t>المسؤولية الاجتماعية</a:t>
              </a:r>
            </a:p>
          </p:txBody>
        </p:sp>
        <p:sp>
          <p:nvSpPr>
            <p:cNvPr id="21" name="Text 29">
              <a:extLst>
                <a:ext uri="{FF2B5EF4-FFF2-40B4-BE49-F238E27FC236}">
                  <a16:creationId xmlns:a16="http://schemas.microsoft.com/office/drawing/2014/main" id="{491FEAC2-990B-C27D-E381-880C0B91988A}"/>
                </a:ext>
              </a:extLst>
            </p:cNvPr>
            <p:cNvSpPr/>
            <p:nvPr/>
          </p:nvSpPr>
          <p:spPr>
            <a:xfrm>
              <a:off x="3765202" y="4304583"/>
              <a:ext cx="1825863" cy="139430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lang="ar-SA" sz="1400" b="1" dirty="0">
                  <a:solidFill>
                    <a:srgbClr val="333F50"/>
                  </a:solidFill>
                  <a:latin typeface="Alexandria" pitchFamily="2" charset="-78"/>
                  <a:cs typeface="Alexandria" pitchFamily="2" charset="-78"/>
                </a:rPr>
                <a:t>الإبداع والابتكار</a:t>
              </a:r>
            </a:p>
          </p:txBody>
        </p:sp>
        <p:sp>
          <p:nvSpPr>
            <p:cNvPr id="22" name="Text 29">
              <a:extLst>
                <a:ext uri="{FF2B5EF4-FFF2-40B4-BE49-F238E27FC236}">
                  <a16:creationId xmlns:a16="http://schemas.microsoft.com/office/drawing/2014/main" id="{F8BDCBFA-15B8-142E-4632-DAFEB90E4F2F}"/>
                </a:ext>
              </a:extLst>
            </p:cNvPr>
            <p:cNvSpPr/>
            <p:nvPr/>
          </p:nvSpPr>
          <p:spPr>
            <a:xfrm>
              <a:off x="2401090" y="2821356"/>
              <a:ext cx="1825863" cy="554466"/>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lang="ar-SA" sz="1400" b="1" dirty="0">
                  <a:solidFill>
                    <a:srgbClr val="333F50"/>
                  </a:solidFill>
                  <a:latin typeface="Alexandria" pitchFamily="2" charset="-78"/>
                  <a:cs typeface="Alexandria" pitchFamily="2" charset="-78"/>
                </a:rPr>
                <a:t>تنمية الموارد البشرية</a:t>
              </a:r>
              <a:endParaRPr kumimoji="0" lang="ar-SA" sz="1400" b="0" i="0" u="none" strike="noStrike" kern="1200" cap="none" spc="0" normalizeH="0" baseline="0" noProof="0" dirty="0">
                <a:ln>
                  <a:noFill/>
                </a:ln>
                <a:solidFill>
                  <a:srgbClr val="333F50"/>
                </a:solidFill>
                <a:effectLst/>
                <a:uLnTx/>
                <a:uFillTx/>
                <a:latin typeface="Alexandria" pitchFamily="2" charset="-78"/>
                <a:cs typeface="Alexandria" pitchFamily="2" charset="-78"/>
              </a:endParaRPr>
            </a:p>
          </p:txBody>
        </p:sp>
        <p:sp>
          <p:nvSpPr>
            <p:cNvPr id="23" name="Text 29">
              <a:extLst>
                <a:ext uri="{FF2B5EF4-FFF2-40B4-BE49-F238E27FC236}">
                  <a16:creationId xmlns:a16="http://schemas.microsoft.com/office/drawing/2014/main" id="{AB895D90-B81E-DB60-E74E-1A496DA2FA44}"/>
                </a:ext>
              </a:extLst>
            </p:cNvPr>
            <p:cNvSpPr/>
            <p:nvPr/>
          </p:nvSpPr>
          <p:spPr>
            <a:xfrm>
              <a:off x="1036977" y="4306869"/>
              <a:ext cx="1825863" cy="139430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lang="ar-SA" sz="1400" b="1" dirty="0">
                  <a:solidFill>
                    <a:srgbClr val="333F50"/>
                  </a:solidFill>
                  <a:latin typeface="Alexandria" pitchFamily="2" charset="-78"/>
                  <a:cs typeface="Alexandria" pitchFamily="2" charset="-78"/>
                </a:rPr>
                <a:t>السلوك الأخلاقي</a:t>
              </a:r>
              <a:endParaRPr kumimoji="0" lang="ar-SA" sz="1400" b="0" i="0" u="none" strike="noStrike" kern="1200" cap="none" spc="0" normalizeH="0" baseline="0" noProof="0" dirty="0">
                <a:ln>
                  <a:noFill/>
                </a:ln>
                <a:solidFill>
                  <a:srgbClr val="333F50"/>
                </a:solidFill>
                <a:effectLst/>
                <a:uLnTx/>
                <a:uFillTx/>
                <a:latin typeface="Alexandria" pitchFamily="2" charset="-78"/>
                <a:cs typeface="Alexandria" pitchFamily="2" charset="-78"/>
              </a:endParaRPr>
            </a:p>
          </p:txBody>
        </p:sp>
      </p:grpSp>
      <p:sp>
        <p:nvSpPr>
          <p:cNvPr id="40" name="Round Diagonal Corner Rectangle 17">
            <a:extLst>
              <a:ext uri="{FF2B5EF4-FFF2-40B4-BE49-F238E27FC236}">
                <a16:creationId xmlns:a16="http://schemas.microsoft.com/office/drawing/2014/main" id="{17643CE9-9125-C5A8-0392-1E435381B557}"/>
              </a:ext>
            </a:extLst>
          </p:cNvPr>
          <p:cNvSpPr/>
          <p:nvPr/>
        </p:nvSpPr>
        <p:spPr>
          <a:xfrm>
            <a:off x="5678599" y="2128635"/>
            <a:ext cx="523346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هناك سبعة أبعاد للقيادة المستدامة جاءت كما يلي:</a:t>
            </a:r>
          </a:p>
        </p:txBody>
      </p:sp>
    </p:spTree>
    <p:extLst>
      <p:ext uri="{BB962C8B-B14F-4D97-AF65-F5344CB8AC3E}">
        <p14:creationId xmlns:p14="http://schemas.microsoft.com/office/powerpoint/2010/main" val="21098361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أبعاد القيادة المستدامة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مجموعة 8">
            <a:extLst>
              <a:ext uri="{FF2B5EF4-FFF2-40B4-BE49-F238E27FC236}">
                <a16:creationId xmlns:a16="http://schemas.microsoft.com/office/drawing/2014/main" id="{35E6D7DA-18AC-1768-BF41-485DC4FBF441}"/>
              </a:ext>
            </a:extLst>
          </p:cNvPr>
          <p:cNvGrpSpPr/>
          <p:nvPr/>
        </p:nvGrpSpPr>
        <p:grpSpPr>
          <a:xfrm>
            <a:off x="1042690" y="2848984"/>
            <a:ext cx="10058396" cy="2188952"/>
            <a:chOff x="1058093" y="3668661"/>
            <a:chExt cx="10058396" cy="2188952"/>
          </a:xfrm>
        </p:grpSpPr>
        <p:sp>
          <p:nvSpPr>
            <p:cNvPr id="15" name="Rectangle 6">
              <a:extLst>
                <a:ext uri="{FF2B5EF4-FFF2-40B4-BE49-F238E27FC236}">
                  <a16:creationId xmlns:a16="http://schemas.microsoft.com/office/drawing/2014/main" id="{0D02C79A-FBA3-EB4E-97AB-44A3E42099B2}"/>
                </a:ext>
              </a:extLst>
            </p:cNvPr>
            <p:cNvSpPr>
              <a:spLocks noChangeArrowheads="1"/>
            </p:cNvSpPr>
            <p:nvPr/>
          </p:nvSpPr>
          <p:spPr bwMode="auto">
            <a:xfrm flipH="1">
              <a:off x="6152606" y="3868409"/>
              <a:ext cx="4963883" cy="1989204"/>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6" name="Rectangle 105">
              <a:extLst>
                <a:ext uri="{FF2B5EF4-FFF2-40B4-BE49-F238E27FC236}">
                  <a16:creationId xmlns:a16="http://schemas.microsoft.com/office/drawing/2014/main" id="{99319D16-9C0C-5640-E831-994E7F5231CB}"/>
                </a:ext>
              </a:extLst>
            </p:cNvPr>
            <p:cNvSpPr/>
            <p:nvPr/>
          </p:nvSpPr>
          <p:spPr>
            <a:xfrm flipH="1">
              <a:off x="6165671" y="3668661"/>
              <a:ext cx="4937752" cy="207356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600" b="1" dirty="0">
                  <a:solidFill>
                    <a:srgbClr val="F58221"/>
                  </a:solidFill>
                  <a:latin typeface="Alexandria" pitchFamily="2" charset="-78"/>
                  <a:cs typeface="Alexandria" pitchFamily="2" charset="-78"/>
                </a:rPr>
                <a:t>أولاً: استدامة الخدمات المقدمة</a:t>
              </a:r>
            </a:p>
            <a:p>
              <a:pPr rtl="1">
                <a:defRPr lang="en-US"/>
              </a:pPr>
              <a:endParaRPr lang="ar-SA" sz="1600" dirty="0">
                <a:solidFill>
                  <a:schemeClr val="tx1"/>
                </a:solidFill>
                <a:latin typeface="Alexandria" pitchFamily="2" charset="-78"/>
                <a:cs typeface="Alexandria" pitchFamily="2" charset="-78"/>
              </a:endParaRPr>
            </a:p>
            <a:p>
              <a:pPr algn="justLow">
                <a:lnSpc>
                  <a:spcPct val="150000"/>
                </a:lnSpc>
                <a:defRPr lang="en-US"/>
              </a:pPr>
              <a:r>
                <a:rPr lang="ar-SA" sz="1600" dirty="0">
                  <a:solidFill>
                    <a:schemeClr val="tx1"/>
                  </a:solidFill>
                  <a:latin typeface="Alexandria" pitchFamily="2" charset="-78"/>
                  <a:cs typeface="Alexandria" pitchFamily="2" charset="-78"/>
                </a:rPr>
                <a:t>قرارات القائد المستدام يجب أن تتمحور حول استدامة الخدمات المقدمة والعلاقة مع المستفيد مدى الحياة. قدر الإمكان لضمان ولائه للمنظمة والدعم في تطوير المنتجات.</a:t>
              </a:r>
            </a:p>
          </p:txBody>
        </p:sp>
        <p:sp>
          <p:nvSpPr>
            <p:cNvPr id="17" name="Rectangle 6">
              <a:extLst>
                <a:ext uri="{FF2B5EF4-FFF2-40B4-BE49-F238E27FC236}">
                  <a16:creationId xmlns:a16="http://schemas.microsoft.com/office/drawing/2014/main" id="{FE89EA66-F268-8E51-AB24-224F07C6EB00}"/>
                </a:ext>
              </a:extLst>
            </p:cNvPr>
            <p:cNvSpPr>
              <a:spLocks noChangeArrowheads="1"/>
            </p:cNvSpPr>
            <p:nvPr/>
          </p:nvSpPr>
          <p:spPr bwMode="auto">
            <a:xfrm flipH="1">
              <a:off x="1058093" y="3868409"/>
              <a:ext cx="4963883" cy="1989204"/>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8" name="Rectangle 105">
              <a:extLst>
                <a:ext uri="{FF2B5EF4-FFF2-40B4-BE49-F238E27FC236}">
                  <a16:creationId xmlns:a16="http://schemas.microsoft.com/office/drawing/2014/main" id="{BDAA05A1-F66C-9FBF-A750-6BABE5DEAC68}"/>
                </a:ext>
              </a:extLst>
            </p:cNvPr>
            <p:cNvSpPr/>
            <p:nvPr/>
          </p:nvSpPr>
          <p:spPr>
            <a:xfrm flipH="1">
              <a:off x="1071157" y="3668661"/>
              <a:ext cx="5003073" cy="207356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600" b="1" dirty="0">
                  <a:solidFill>
                    <a:srgbClr val="F58221"/>
                  </a:solidFill>
                  <a:latin typeface="Alexandria" pitchFamily="2" charset="-78"/>
                  <a:cs typeface="Alexandria" pitchFamily="2" charset="-78"/>
                </a:rPr>
                <a:t>ثانياً: بناء أهداف طويلة الأمد</a:t>
              </a:r>
            </a:p>
            <a:p>
              <a:pPr rtl="1">
                <a:defRPr lang="en-US"/>
              </a:pPr>
              <a:endParaRPr lang="ar-SA" sz="1600" dirty="0">
                <a:solidFill>
                  <a:schemeClr val="tx1"/>
                </a:solidFill>
                <a:latin typeface="Alexandria" pitchFamily="2" charset="-78"/>
                <a:cs typeface="Alexandria" pitchFamily="2" charset="-78"/>
              </a:endParaRPr>
            </a:p>
            <a:p>
              <a:pPr algn="justLow" rtl="1">
                <a:lnSpc>
                  <a:spcPct val="150000"/>
                </a:lnSpc>
                <a:defRPr lang="en-US"/>
              </a:pPr>
              <a:r>
                <a:rPr lang="ar-SA" sz="1600" dirty="0">
                  <a:solidFill>
                    <a:schemeClr val="tx1"/>
                  </a:solidFill>
                  <a:latin typeface="Alexandria" pitchFamily="2" charset="-78"/>
                  <a:cs typeface="Alexandria" pitchFamily="2" charset="-78"/>
                </a:rPr>
                <a:t>القيادات المستدامة توزان بين الأهداف طويلة الأمد والقصيرة وتسعى لذلك من خلال اهتمامها في التفكير والتخطيط الاستراتيجي وعمليات النمو وتطوير الموظفين والمحافظة عليهم.</a:t>
              </a:r>
            </a:p>
          </p:txBody>
        </p:sp>
      </p:grpSp>
      <p:sp>
        <p:nvSpPr>
          <p:cNvPr id="19" name="Round Diagonal Corner Rectangle 17">
            <a:extLst>
              <a:ext uri="{FF2B5EF4-FFF2-40B4-BE49-F238E27FC236}">
                <a16:creationId xmlns:a16="http://schemas.microsoft.com/office/drawing/2014/main" id="{30B67FB1-1E13-593B-08D7-25B61D5252C3}"/>
              </a:ext>
            </a:extLst>
          </p:cNvPr>
          <p:cNvSpPr/>
          <p:nvPr/>
        </p:nvSpPr>
        <p:spPr>
          <a:xfrm>
            <a:off x="5678599" y="2128635"/>
            <a:ext cx="523346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هناك سبعة أبعاد للقيادة المستدامة جاءت كما يلي:</a:t>
            </a:r>
          </a:p>
        </p:txBody>
      </p:sp>
    </p:spTree>
    <p:extLst>
      <p:ext uri="{BB962C8B-B14F-4D97-AF65-F5344CB8AC3E}">
        <p14:creationId xmlns:p14="http://schemas.microsoft.com/office/powerpoint/2010/main" val="29594455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أبعاد القيادة المستدامة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مجموعة 8">
            <a:extLst>
              <a:ext uri="{FF2B5EF4-FFF2-40B4-BE49-F238E27FC236}">
                <a16:creationId xmlns:a16="http://schemas.microsoft.com/office/drawing/2014/main" id="{35E6D7DA-18AC-1768-BF41-485DC4FBF441}"/>
              </a:ext>
            </a:extLst>
          </p:cNvPr>
          <p:cNvGrpSpPr/>
          <p:nvPr/>
        </p:nvGrpSpPr>
        <p:grpSpPr>
          <a:xfrm>
            <a:off x="1042690" y="2822858"/>
            <a:ext cx="10058396" cy="2215078"/>
            <a:chOff x="1058093" y="3642535"/>
            <a:chExt cx="10058396" cy="2215078"/>
          </a:xfrm>
        </p:grpSpPr>
        <p:sp>
          <p:nvSpPr>
            <p:cNvPr id="15" name="Rectangle 6">
              <a:extLst>
                <a:ext uri="{FF2B5EF4-FFF2-40B4-BE49-F238E27FC236}">
                  <a16:creationId xmlns:a16="http://schemas.microsoft.com/office/drawing/2014/main" id="{0D02C79A-FBA3-EB4E-97AB-44A3E42099B2}"/>
                </a:ext>
              </a:extLst>
            </p:cNvPr>
            <p:cNvSpPr>
              <a:spLocks noChangeArrowheads="1"/>
            </p:cNvSpPr>
            <p:nvPr/>
          </p:nvSpPr>
          <p:spPr bwMode="auto">
            <a:xfrm flipH="1">
              <a:off x="6152606" y="3868409"/>
              <a:ext cx="4963883" cy="1989204"/>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6" name="Rectangle 105">
              <a:extLst>
                <a:ext uri="{FF2B5EF4-FFF2-40B4-BE49-F238E27FC236}">
                  <a16:creationId xmlns:a16="http://schemas.microsoft.com/office/drawing/2014/main" id="{99319D16-9C0C-5640-E831-994E7F5231CB}"/>
                </a:ext>
              </a:extLst>
            </p:cNvPr>
            <p:cNvSpPr/>
            <p:nvPr/>
          </p:nvSpPr>
          <p:spPr>
            <a:xfrm flipH="1">
              <a:off x="6165673" y="3642535"/>
              <a:ext cx="4937752" cy="207356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600" b="1" dirty="0">
                  <a:solidFill>
                    <a:srgbClr val="F58221"/>
                  </a:solidFill>
                  <a:latin typeface="Alexandria" pitchFamily="2" charset="-78"/>
                  <a:cs typeface="Alexandria" pitchFamily="2" charset="-78"/>
                </a:rPr>
                <a:t>ثالثاً: بناء فريق عمل قيادي</a:t>
              </a:r>
            </a:p>
            <a:p>
              <a:pPr rtl="1">
                <a:defRPr lang="en-US"/>
              </a:pPr>
              <a:endParaRPr lang="ar-SA" sz="1600" dirty="0">
                <a:solidFill>
                  <a:schemeClr val="tx1"/>
                </a:solidFill>
                <a:latin typeface="Alexandria" pitchFamily="2" charset="-78"/>
                <a:cs typeface="Alexandria" pitchFamily="2" charset="-78"/>
              </a:endParaRPr>
            </a:p>
            <a:p>
              <a:pPr algn="justLow">
                <a:lnSpc>
                  <a:spcPct val="150000"/>
                </a:lnSpc>
                <a:defRPr lang="en-US"/>
              </a:pPr>
              <a:r>
                <a:rPr lang="ar-SA" sz="1600" dirty="0">
                  <a:solidFill>
                    <a:schemeClr val="tx1"/>
                  </a:solidFill>
                  <a:latin typeface="Alexandria" pitchFamily="2" charset="-78"/>
                  <a:cs typeface="Alexandria" pitchFamily="2" charset="-78"/>
                </a:rPr>
                <a:t>عادة التحسينات المستمرة تتعثر عند تغيير القادة ولذلك القيادة المستدامة تهتم بشكل كبير بتعاقب القيادة وبناء فرق قيادية تعمل على استدامة التحسينات عبر السنوات.</a:t>
              </a:r>
            </a:p>
          </p:txBody>
        </p:sp>
        <p:sp>
          <p:nvSpPr>
            <p:cNvPr id="17" name="Rectangle 6">
              <a:extLst>
                <a:ext uri="{FF2B5EF4-FFF2-40B4-BE49-F238E27FC236}">
                  <a16:creationId xmlns:a16="http://schemas.microsoft.com/office/drawing/2014/main" id="{FE89EA66-F268-8E51-AB24-224F07C6EB00}"/>
                </a:ext>
              </a:extLst>
            </p:cNvPr>
            <p:cNvSpPr>
              <a:spLocks noChangeArrowheads="1"/>
            </p:cNvSpPr>
            <p:nvPr/>
          </p:nvSpPr>
          <p:spPr bwMode="auto">
            <a:xfrm flipH="1">
              <a:off x="1058093" y="3868409"/>
              <a:ext cx="4963883" cy="1989204"/>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8" name="Rectangle 105">
              <a:extLst>
                <a:ext uri="{FF2B5EF4-FFF2-40B4-BE49-F238E27FC236}">
                  <a16:creationId xmlns:a16="http://schemas.microsoft.com/office/drawing/2014/main" id="{BDAA05A1-F66C-9FBF-A750-6BABE5DEAC68}"/>
                </a:ext>
              </a:extLst>
            </p:cNvPr>
            <p:cNvSpPr/>
            <p:nvPr/>
          </p:nvSpPr>
          <p:spPr>
            <a:xfrm flipH="1">
              <a:off x="1071157" y="3668661"/>
              <a:ext cx="5003073" cy="207356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600" b="1" dirty="0">
                  <a:solidFill>
                    <a:srgbClr val="F58221"/>
                  </a:solidFill>
                  <a:latin typeface="Alexandria" pitchFamily="2" charset="-78"/>
                  <a:cs typeface="Alexandria" pitchFamily="2" charset="-78"/>
                </a:rPr>
                <a:t>رابعاً: المسؤولية الاجتماعية</a:t>
              </a:r>
            </a:p>
            <a:p>
              <a:pPr rtl="1">
                <a:defRPr lang="en-US"/>
              </a:pPr>
              <a:endParaRPr lang="ar-SA" sz="1600" dirty="0">
                <a:solidFill>
                  <a:schemeClr val="tx1"/>
                </a:solidFill>
                <a:latin typeface="Alexandria" pitchFamily="2" charset="-78"/>
                <a:cs typeface="Alexandria" pitchFamily="2" charset="-78"/>
              </a:endParaRPr>
            </a:p>
            <a:p>
              <a:pPr algn="justLow" rtl="1">
                <a:lnSpc>
                  <a:spcPct val="150000"/>
                </a:lnSpc>
                <a:defRPr lang="en-US"/>
              </a:pPr>
              <a:r>
                <a:rPr lang="ar-SA" sz="1600" dirty="0">
                  <a:solidFill>
                    <a:schemeClr val="tx1"/>
                  </a:solidFill>
                  <a:latin typeface="Alexandria" pitchFamily="2" charset="-78"/>
                  <a:cs typeface="Alexandria" pitchFamily="2" charset="-78"/>
                </a:rPr>
                <a:t>هذه المسؤولية تساعد على استمرار المنظمات لمدى طويل كما تهدف الشراكة المجتمعية إلى تماسك المجتمع وزيادة مقدرات أفراده ومنحهم مهارات تزيد من دورهم المجتمعي.</a:t>
              </a:r>
            </a:p>
          </p:txBody>
        </p:sp>
      </p:grpSp>
      <p:sp>
        <p:nvSpPr>
          <p:cNvPr id="10" name="Round Diagonal Corner Rectangle 17">
            <a:extLst>
              <a:ext uri="{FF2B5EF4-FFF2-40B4-BE49-F238E27FC236}">
                <a16:creationId xmlns:a16="http://schemas.microsoft.com/office/drawing/2014/main" id="{38AD3EE2-ED1C-609E-E2FF-B1B797C13929}"/>
              </a:ext>
            </a:extLst>
          </p:cNvPr>
          <p:cNvSpPr/>
          <p:nvPr/>
        </p:nvSpPr>
        <p:spPr>
          <a:xfrm>
            <a:off x="5678599" y="2128635"/>
            <a:ext cx="523346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هناك سبعة أبعاد للقيادة المستدامة جاءت كما يلي:</a:t>
            </a:r>
          </a:p>
        </p:txBody>
      </p:sp>
    </p:spTree>
    <p:extLst>
      <p:ext uri="{BB962C8B-B14F-4D97-AF65-F5344CB8AC3E}">
        <p14:creationId xmlns:p14="http://schemas.microsoft.com/office/powerpoint/2010/main" val="21089218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أبعاد القيادة المستدامة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مجموعة 8">
            <a:extLst>
              <a:ext uri="{FF2B5EF4-FFF2-40B4-BE49-F238E27FC236}">
                <a16:creationId xmlns:a16="http://schemas.microsoft.com/office/drawing/2014/main" id="{35E6D7DA-18AC-1768-BF41-485DC4FBF441}"/>
              </a:ext>
            </a:extLst>
          </p:cNvPr>
          <p:cNvGrpSpPr/>
          <p:nvPr/>
        </p:nvGrpSpPr>
        <p:grpSpPr>
          <a:xfrm>
            <a:off x="1042690" y="2848984"/>
            <a:ext cx="10058396" cy="2188952"/>
            <a:chOff x="1058093" y="3668661"/>
            <a:chExt cx="10058396" cy="2188952"/>
          </a:xfrm>
        </p:grpSpPr>
        <p:sp>
          <p:nvSpPr>
            <p:cNvPr id="15" name="Rectangle 6">
              <a:extLst>
                <a:ext uri="{FF2B5EF4-FFF2-40B4-BE49-F238E27FC236}">
                  <a16:creationId xmlns:a16="http://schemas.microsoft.com/office/drawing/2014/main" id="{0D02C79A-FBA3-EB4E-97AB-44A3E42099B2}"/>
                </a:ext>
              </a:extLst>
            </p:cNvPr>
            <p:cNvSpPr>
              <a:spLocks noChangeArrowheads="1"/>
            </p:cNvSpPr>
            <p:nvPr/>
          </p:nvSpPr>
          <p:spPr bwMode="auto">
            <a:xfrm flipH="1">
              <a:off x="6152606" y="3868409"/>
              <a:ext cx="4963883" cy="1989204"/>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6" name="Rectangle 105">
              <a:extLst>
                <a:ext uri="{FF2B5EF4-FFF2-40B4-BE49-F238E27FC236}">
                  <a16:creationId xmlns:a16="http://schemas.microsoft.com/office/drawing/2014/main" id="{99319D16-9C0C-5640-E831-994E7F5231CB}"/>
                </a:ext>
              </a:extLst>
            </p:cNvPr>
            <p:cNvSpPr/>
            <p:nvPr/>
          </p:nvSpPr>
          <p:spPr>
            <a:xfrm flipH="1">
              <a:off x="6165671" y="3668661"/>
              <a:ext cx="4937752" cy="207356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600" b="1" dirty="0">
                  <a:solidFill>
                    <a:srgbClr val="F58221"/>
                  </a:solidFill>
                  <a:latin typeface="Alexandria" pitchFamily="2" charset="-78"/>
                  <a:cs typeface="Alexandria" pitchFamily="2" charset="-78"/>
                </a:rPr>
                <a:t>خامساً: الإبداع والابتكار</a:t>
              </a:r>
            </a:p>
            <a:p>
              <a:pPr rtl="1">
                <a:defRPr lang="en-US"/>
              </a:pPr>
              <a:endParaRPr lang="ar-SA" sz="1600" dirty="0">
                <a:solidFill>
                  <a:schemeClr val="tx1"/>
                </a:solidFill>
                <a:latin typeface="Alexandria" pitchFamily="2" charset="-78"/>
                <a:cs typeface="Alexandria" pitchFamily="2" charset="-78"/>
              </a:endParaRPr>
            </a:p>
            <a:p>
              <a:pPr algn="justLow">
                <a:lnSpc>
                  <a:spcPct val="150000"/>
                </a:lnSpc>
                <a:defRPr lang="en-US"/>
              </a:pPr>
              <a:r>
                <a:rPr lang="ar-SA" sz="1600" dirty="0">
                  <a:solidFill>
                    <a:schemeClr val="tx1"/>
                  </a:solidFill>
                  <a:latin typeface="Alexandria" pitchFamily="2" charset="-78"/>
                  <a:cs typeface="Alexandria" pitchFamily="2" charset="-78"/>
                </a:rPr>
                <a:t>تساهم في المحافظة على أداء المنظمات والمرونة في التعامل مع المتغيرات المحيطة وتساهم أيضاً في مساعدتها إلى التوصل لحلول مبتكرة للمشكلات التي قد تواجهها.</a:t>
              </a:r>
            </a:p>
          </p:txBody>
        </p:sp>
        <p:sp>
          <p:nvSpPr>
            <p:cNvPr id="17" name="Rectangle 6">
              <a:extLst>
                <a:ext uri="{FF2B5EF4-FFF2-40B4-BE49-F238E27FC236}">
                  <a16:creationId xmlns:a16="http://schemas.microsoft.com/office/drawing/2014/main" id="{FE89EA66-F268-8E51-AB24-224F07C6EB00}"/>
                </a:ext>
              </a:extLst>
            </p:cNvPr>
            <p:cNvSpPr>
              <a:spLocks noChangeArrowheads="1"/>
            </p:cNvSpPr>
            <p:nvPr/>
          </p:nvSpPr>
          <p:spPr bwMode="auto">
            <a:xfrm flipH="1">
              <a:off x="1058093" y="3868409"/>
              <a:ext cx="4963883" cy="1989204"/>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8" name="Rectangle 105">
              <a:extLst>
                <a:ext uri="{FF2B5EF4-FFF2-40B4-BE49-F238E27FC236}">
                  <a16:creationId xmlns:a16="http://schemas.microsoft.com/office/drawing/2014/main" id="{BDAA05A1-F66C-9FBF-A750-6BABE5DEAC68}"/>
                </a:ext>
              </a:extLst>
            </p:cNvPr>
            <p:cNvSpPr/>
            <p:nvPr/>
          </p:nvSpPr>
          <p:spPr>
            <a:xfrm flipH="1">
              <a:off x="1071157" y="3668661"/>
              <a:ext cx="5003073" cy="207356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600" b="1">
                  <a:solidFill>
                    <a:srgbClr val="F58221"/>
                  </a:solidFill>
                  <a:latin typeface="Alexandria" pitchFamily="2" charset="-78"/>
                  <a:cs typeface="Alexandria" pitchFamily="2" charset="-78"/>
                </a:rPr>
                <a:t>سادساً</a:t>
              </a:r>
              <a:r>
                <a:rPr lang="ar-SA" sz="1600" b="1" dirty="0">
                  <a:solidFill>
                    <a:srgbClr val="F58221"/>
                  </a:solidFill>
                  <a:latin typeface="Alexandria" pitchFamily="2" charset="-78"/>
                  <a:cs typeface="Alexandria" pitchFamily="2" charset="-78"/>
                </a:rPr>
                <a:t>: تنمية الموارد البشرية</a:t>
              </a:r>
            </a:p>
            <a:p>
              <a:pPr rtl="1">
                <a:defRPr lang="en-US"/>
              </a:pPr>
              <a:endParaRPr lang="ar-SA" sz="1600" dirty="0">
                <a:solidFill>
                  <a:schemeClr val="tx1"/>
                </a:solidFill>
                <a:latin typeface="Alexandria" pitchFamily="2" charset="-78"/>
                <a:cs typeface="Alexandria" pitchFamily="2" charset="-78"/>
              </a:endParaRPr>
            </a:p>
            <a:p>
              <a:pPr algn="justLow" rtl="1">
                <a:lnSpc>
                  <a:spcPct val="150000"/>
                </a:lnSpc>
                <a:defRPr lang="en-US"/>
              </a:pPr>
              <a:r>
                <a:rPr lang="ar-SA" sz="1600" dirty="0">
                  <a:solidFill>
                    <a:schemeClr val="tx1"/>
                  </a:solidFill>
                  <a:latin typeface="Alexandria" pitchFamily="2" charset="-78"/>
                  <a:cs typeface="Alexandria" pitchFamily="2" charset="-78"/>
                </a:rPr>
                <a:t>الموارد البشرية هي عماد العمل الإداري، ويجب السعي الدائم لتنميتها وتحسينها مع مرور الوقت. كما يتحتم على القيادة المستدامة تحديد وتطوير المهارات المطلوب توافرها لدى العاملين.</a:t>
              </a:r>
            </a:p>
          </p:txBody>
        </p:sp>
      </p:grpSp>
      <p:sp>
        <p:nvSpPr>
          <p:cNvPr id="10" name="Round Diagonal Corner Rectangle 17">
            <a:extLst>
              <a:ext uri="{FF2B5EF4-FFF2-40B4-BE49-F238E27FC236}">
                <a16:creationId xmlns:a16="http://schemas.microsoft.com/office/drawing/2014/main" id="{7D00F742-82FD-CA40-1B84-95768EB1AE2A}"/>
              </a:ext>
            </a:extLst>
          </p:cNvPr>
          <p:cNvSpPr/>
          <p:nvPr/>
        </p:nvSpPr>
        <p:spPr>
          <a:xfrm>
            <a:off x="5678599" y="2128635"/>
            <a:ext cx="523346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هناك سبعة أبعاد للقيادة المستدامة جاءت كما يلي:</a:t>
            </a:r>
          </a:p>
        </p:txBody>
      </p:sp>
    </p:spTree>
    <p:extLst>
      <p:ext uri="{BB962C8B-B14F-4D97-AF65-F5344CB8AC3E}">
        <p14:creationId xmlns:p14="http://schemas.microsoft.com/office/powerpoint/2010/main" val="13565323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أبعاد القيادة المستدامة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Rectangle 6">
            <a:extLst>
              <a:ext uri="{FF2B5EF4-FFF2-40B4-BE49-F238E27FC236}">
                <a16:creationId xmlns:a16="http://schemas.microsoft.com/office/drawing/2014/main" id="{0D02C79A-FBA3-EB4E-97AB-44A3E42099B2}"/>
              </a:ext>
            </a:extLst>
          </p:cNvPr>
          <p:cNvSpPr>
            <a:spLocks noChangeArrowheads="1"/>
          </p:cNvSpPr>
          <p:nvPr/>
        </p:nvSpPr>
        <p:spPr bwMode="auto">
          <a:xfrm flipH="1">
            <a:off x="6137203" y="3048732"/>
            <a:ext cx="4963883" cy="1989204"/>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6" name="Rectangle 105">
            <a:extLst>
              <a:ext uri="{FF2B5EF4-FFF2-40B4-BE49-F238E27FC236}">
                <a16:creationId xmlns:a16="http://schemas.microsoft.com/office/drawing/2014/main" id="{99319D16-9C0C-5640-E831-994E7F5231CB}"/>
              </a:ext>
            </a:extLst>
          </p:cNvPr>
          <p:cNvSpPr/>
          <p:nvPr/>
        </p:nvSpPr>
        <p:spPr>
          <a:xfrm flipH="1">
            <a:off x="6150268" y="2878605"/>
            <a:ext cx="4937752" cy="207356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600" b="1" dirty="0">
                <a:solidFill>
                  <a:srgbClr val="F58221"/>
                </a:solidFill>
                <a:latin typeface="Alexandria" pitchFamily="2" charset="-78"/>
                <a:cs typeface="Alexandria" pitchFamily="2" charset="-78"/>
              </a:rPr>
              <a:t>سابعاً: السلوك الأخلاقي</a:t>
            </a:r>
          </a:p>
          <a:p>
            <a:pPr rtl="1">
              <a:defRPr lang="en-US"/>
            </a:pPr>
            <a:endParaRPr lang="ar-SA" sz="1600" dirty="0">
              <a:solidFill>
                <a:schemeClr val="tx1"/>
              </a:solidFill>
              <a:latin typeface="Alexandria" pitchFamily="2" charset="-78"/>
              <a:cs typeface="Alexandria" pitchFamily="2" charset="-78"/>
            </a:endParaRPr>
          </a:p>
          <a:p>
            <a:pPr algn="justLow">
              <a:lnSpc>
                <a:spcPct val="150000"/>
              </a:lnSpc>
              <a:defRPr lang="en-US"/>
            </a:pPr>
            <a:r>
              <a:rPr lang="ar-SA" sz="1600" dirty="0">
                <a:solidFill>
                  <a:schemeClr val="tx1"/>
                </a:solidFill>
                <a:latin typeface="Alexandria" pitchFamily="2" charset="-78"/>
                <a:cs typeface="Alexandria" pitchFamily="2" charset="-78"/>
              </a:rPr>
              <a:t>القيادة المستدامة تؤسس ثقافتها على أساس أخلاقي مما يوفر لها النجاح الذي يتظافر الجميع لتحقيقه، كما أنه يقدم مزيداً من المصداقية لتعاقب القيادة، ويسهم في تحقيق النزاهة.</a:t>
            </a:r>
          </a:p>
        </p:txBody>
      </p:sp>
      <p:pic>
        <p:nvPicPr>
          <p:cNvPr id="10" name="صورة 9">
            <a:extLst>
              <a:ext uri="{FF2B5EF4-FFF2-40B4-BE49-F238E27FC236}">
                <a16:creationId xmlns:a16="http://schemas.microsoft.com/office/drawing/2014/main" id="{60EDB4A5-051A-8115-E870-40F1D39266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9093" y="2878605"/>
            <a:ext cx="3869227" cy="2159331"/>
          </a:xfrm>
          <a:prstGeom prst="rect">
            <a:avLst/>
          </a:prstGeom>
          <a:effectLst>
            <a:outerShdw blurRad="63500" sx="102000" sy="102000" algn="ctr" rotWithShape="0">
              <a:prstClr val="black">
                <a:alpha val="40000"/>
              </a:prstClr>
            </a:outerShdw>
          </a:effectLst>
        </p:spPr>
      </p:pic>
      <p:sp>
        <p:nvSpPr>
          <p:cNvPr id="11" name="Round Diagonal Corner Rectangle 17">
            <a:extLst>
              <a:ext uri="{FF2B5EF4-FFF2-40B4-BE49-F238E27FC236}">
                <a16:creationId xmlns:a16="http://schemas.microsoft.com/office/drawing/2014/main" id="{59D20631-2A3D-5086-5B47-90F5BD7B5C5A}"/>
              </a:ext>
            </a:extLst>
          </p:cNvPr>
          <p:cNvSpPr/>
          <p:nvPr/>
        </p:nvSpPr>
        <p:spPr>
          <a:xfrm>
            <a:off x="5678599" y="2128635"/>
            <a:ext cx="523346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هناك سبعة أبعاد للقيادة المستدامة جاءت كما يلي:</a:t>
            </a:r>
          </a:p>
        </p:txBody>
      </p:sp>
    </p:spTree>
    <p:extLst>
      <p:ext uri="{BB962C8B-B14F-4D97-AF65-F5344CB8AC3E}">
        <p14:creationId xmlns:p14="http://schemas.microsoft.com/office/powerpoint/2010/main" val="13013959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ملخص المحاضرة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26" name="مربع نص 25">
            <a:extLst>
              <a:ext uri="{FF2B5EF4-FFF2-40B4-BE49-F238E27FC236}">
                <a16:creationId xmlns:a16="http://schemas.microsoft.com/office/drawing/2014/main" id="{6BA3B421-F0B7-FE3C-CB47-D276A33AB881}"/>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endParaRPr lang="ar-EG" sz="1200" b="1" dirty="0">
              <a:solidFill>
                <a:schemeClr val="bg1"/>
              </a:solidFill>
              <a:latin typeface="Alexandria" pitchFamily="2" charset="-78"/>
              <a:cs typeface="Alexandria" pitchFamily="2" charset="-78"/>
            </a:endParaRPr>
          </a:p>
        </p:txBody>
      </p:sp>
      <p:sp>
        <p:nvSpPr>
          <p:cNvPr id="36" name="مربع نص 35">
            <a:extLst>
              <a:ext uri="{FF2B5EF4-FFF2-40B4-BE49-F238E27FC236}">
                <a16:creationId xmlns:a16="http://schemas.microsoft.com/office/drawing/2014/main" id="{B8577AE1-A53F-7968-3574-3F74398EAD4E}"/>
              </a:ext>
            </a:extLst>
          </p:cNvPr>
          <p:cNvSpPr txBox="1"/>
          <p:nvPr/>
        </p:nvSpPr>
        <p:spPr>
          <a:xfrm>
            <a:off x="4911961" y="2127631"/>
            <a:ext cx="2135949"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سمات ومهارات القائد</a:t>
            </a:r>
            <a:endParaRPr lang="ar-EG" sz="1200" b="1" dirty="0">
              <a:solidFill>
                <a:schemeClr val="bg1"/>
              </a:solidFill>
              <a:latin typeface="Alexandria" pitchFamily="2" charset="-78"/>
              <a:cs typeface="Alexandria" pitchFamily="2" charset="-78"/>
            </a:endParaRPr>
          </a:p>
        </p:txBody>
      </p:sp>
      <p:sp>
        <p:nvSpPr>
          <p:cNvPr id="19" name="مربع نص 18">
            <a:extLst>
              <a:ext uri="{FF2B5EF4-FFF2-40B4-BE49-F238E27FC236}">
                <a16:creationId xmlns:a16="http://schemas.microsoft.com/office/drawing/2014/main" id="{4A00B106-1261-1B1B-F7DE-3355EC9981BC}"/>
              </a:ext>
            </a:extLst>
          </p:cNvPr>
          <p:cNvSpPr txBox="1"/>
          <p:nvPr/>
        </p:nvSpPr>
        <p:spPr>
          <a:xfrm>
            <a:off x="5065260" y="2026951"/>
            <a:ext cx="2135949" cy="549766"/>
          </a:xfrm>
          <a:prstGeom prst="rect">
            <a:avLst/>
          </a:prstGeom>
          <a:noFill/>
        </p:spPr>
        <p:txBody>
          <a:bodyPr wrap="square">
            <a:spAutoFit/>
          </a:bodyPr>
          <a:lstStyle/>
          <a:p>
            <a:pPr algn="ctr" rtl="1">
              <a:lnSpc>
                <a:spcPct val="150000"/>
              </a:lnSpc>
            </a:pPr>
            <a:r>
              <a:rPr lang="ar-SA" sz="1050" b="1" dirty="0">
                <a:solidFill>
                  <a:schemeClr val="bg1"/>
                </a:solidFill>
                <a:latin typeface="Alexandria" pitchFamily="2" charset="-78"/>
                <a:cs typeface="Alexandria" pitchFamily="2" charset="-78"/>
              </a:rPr>
              <a:t>القيم الإدارية وأخلاقيات العمل القيادي</a:t>
            </a:r>
          </a:p>
        </p:txBody>
      </p:sp>
      <p:pic>
        <p:nvPicPr>
          <p:cNvPr id="11" name="صورة 10">
            <a:extLst>
              <a:ext uri="{FF2B5EF4-FFF2-40B4-BE49-F238E27FC236}">
                <a16:creationId xmlns:a16="http://schemas.microsoft.com/office/drawing/2014/main" id="{845616AF-0910-62DC-72BF-054E166A39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9008" y="2044527"/>
            <a:ext cx="10143606" cy="1064245"/>
          </a:xfrm>
          <a:prstGeom prst="rect">
            <a:avLst/>
          </a:prstGeom>
        </p:spPr>
      </p:pic>
      <p:sp>
        <p:nvSpPr>
          <p:cNvPr id="2" name="مربع نص 1">
            <a:extLst>
              <a:ext uri="{FF2B5EF4-FFF2-40B4-BE49-F238E27FC236}">
                <a16:creationId xmlns:a16="http://schemas.microsoft.com/office/drawing/2014/main" id="{DA0760D7-E6AE-4AD5-C7D5-BA4758177725}"/>
              </a:ext>
            </a:extLst>
          </p:cNvPr>
          <p:cNvSpPr txBox="1"/>
          <p:nvPr/>
        </p:nvSpPr>
        <p:spPr>
          <a:xfrm>
            <a:off x="4871017" y="2163147"/>
            <a:ext cx="2459075" cy="379078"/>
          </a:xfrm>
          <a:prstGeom prst="rect">
            <a:avLst/>
          </a:prstGeom>
          <a:noFill/>
        </p:spPr>
        <p:txBody>
          <a:bodyPr wrap="square">
            <a:spAutoFit/>
          </a:bodyPr>
          <a:lstStyle/>
          <a:p>
            <a:pPr algn="ctr" rtl="1">
              <a:lnSpc>
                <a:spcPct val="150000"/>
              </a:lnSpc>
            </a:pPr>
            <a:r>
              <a:rPr lang="ar-SA" sz="1400" b="1" dirty="0">
                <a:solidFill>
                  <a:schemeClr val="bg1"/>
                </a:solidFill>
                <a:latin typeface="Alexandria" pitchFamily="2" charset="-78"/>
                <a:cs typeface="Alexandria" pitchFamily="2" charset="-78"/>
              </a:rPr>
              <a:t>قيادة المستقبل</a:t>
            </a:r>
          </a:p>
        </p:txBody>
      </p:sp>
      <p:sp>
        <p:nvSpPr>
          <p:cNvPr id="12" name="مربع نص 11">
            <a:extLst>
              <a:ext uri="{FF2B5EF4-FFF2-40B4-BE49-F238E27FC236}">
                <a16:creationId xmlns:a16="http://schemas.microsoft.com/office/drawing/2014/main" id="{22339546-8D28-2DEC-6321-9FC4515FFE92}"/>
              </a:ext>
            </a:extLst>
          </p:cNvPr>
          <p:cNvSpPr txBox="1"/>
          <p:nvPr/>
        </p:nvSpPr>
        <p:spPr>
          <a:xfrm>
            <a:off x="9307157" y="2875407"/>
            <a:ext cx="1906682" cy="379015"/>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القيادة الإلكترونية</a:t>
            </a:r>
          </a:p>
        </p:txBody>
      </p:sp>
      <p:sp>
        <p:nvSpPr>
          <p:cNvPr id="13" name="مربع نص 12">
            <a:extLst>
              <a:ext uri="{FF2B5EF4-FFF2-40B4-BE49-F238E27FC236}">
                <a16:creationId xmlns:a16="http://schemas.microsoft.com/office/drawing/2014/main" id="{CB1E7FD6-9211-C9A4-5586-8D46FF55DF0C}"/>
              </a:ext>
            </a:extLst>
          </p:cNvPr>
          <p:cNvSpPr txBox="1"/>
          <p:nvPr/>
        </p:nvSpPr>
        <p:spPr>
          <a:xfrm>
            <a:off x="1059269" y="2891327"/>
            <a:ext cx="1797813" cy="379015"/>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القيادة المستدامة</a:t>
            </a:r>
          </a:p>
        </p:txBody>
      </p:sp>
      <p:sp>
        <p:nvSpPr>
          <p:cNvPr id="14" name="مربع نص 13">
            <a:extLst>
              <a:ext uri="{FF2B5EF4-FFF2-40B4-BE49-F238E27FC236}">
                <a16:creationId xmlns:a16="http://schemas.microsoft.com/office/drawing/2014/main" id="{7867A682-60D6-A1D9-B047-299F91885FE2}"/>
              </a:ext>
            </a:extLst>
          </p:cNvPr>
          <p:cNvSpPr txBox="1"/>
          <p:nvPr/>
        </p:nvSpPr>
        <p:spPr>
          <a:xfrm>
            <a:off x="7330092" y="3281579"/>
            <a:ext cx="3977341" cy="2477601"/>
          </a:xfrm>
          <a:prstGeom prst="rect">
            <a:avLst/>
          </a:prstGeom>
          <a:noFill/>
        </p:spPr>
        <p:txBody>
          <a:bodyPr wrap="square" rtlCol="1">
            <a:spAutoFit/>
          </a:bodyPr>
          <a:lstStyle/>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مفهوم الادارة التقليدية والإدارة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خصائص 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الفرق بين الإدارة التقليدية والإلكترونية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مبادئ 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التحول إلى 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عناصر 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أهمية 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القيادة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عوائق تطبيق 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عيوب الإدارة الإلكترونية</a:t>
            </a:r>
          </a:p>
        </p:txBody>
      </p:sp>
      <p:sp>
        <p:nvSpPr>
          <p:cNvPr id="15" name="مربع نص 14">
            <a:extLst>
              <a:ext uri="{FF2B5EF4-FFF2-40B4-BE49-F238E27FC236}">
                <a16:creationId xmlns:a16="http://schemas.microsoft.com/office/drawing/2014/main" id="{83B2D4FC-3CF6-F330-BC3F-2B55A39B68B1}"/>
              </a:ext>
            </a:extLst>
          </p:cNvPr>
          <p:cNvSpPr txBox="1"/>
          <p:nvPr/>
        </p:nvSpPr>
        <p:spPr>
          <a:xfrm>
            <a:off x="675341" y="3278779"/>
            <a:ext cx="2747237" cy="1995418"/>
          </a:xfrm>
          <a:prstGeom prst="rect">
            <a:avLst/>
          </a:prstGeom>
          <a:noFill/>
        </p:spPr>
        <p:txBody>
          <a:bodyPr wrap="square" rtlCol="1">
            <a:spAutoFit/>
          </a:bodyPr>
          <a:lstStyle/>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أهمية القيادة المستدامة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ممارسات القيادة المستدامة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سمات القائد المستدام</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خصائص القيادة المستدامة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عناصر القيادة المستدامة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متطلبات القيادة المستدامة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تحديات القيادة المستدامة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أبعاد القيادة المستدامة</a:t>
            </a:r>
          </a:p>
        </p:txBody>
      </p:sp>
    </p:spTree>
    <p:extLst>
      <p:ext uri="{BB962C8B-B14F-4D97-AF65-F5344CB8AC3E}">
        <p14:creationId xmlns:p14="http://schemas.microsoft.com/office/powerpoint/2010/main" val="35186606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8">
            <a:extLst>
              <a:ext uri="{FF2B5EF4-FFF2-40B4-BE49-F238E27FC236}">
                <a16:creationId xmlns:a16="http://schemas.microsoft.com/office/drawing/2014/main" id="{70D3B232-0897-E5D3-4F32-6BB6E7E7659B}"/>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4" name="Right Triangle 1">
            <a:extLst>
              <a:ext uri="{FF2B5EF4-FFF2-40B4-BE49-F238E27FC236}">
                <a16:creationId xmlns:a16="http://schemas.microsoft.com/office/drawing/2014/main" id="{CDB27168-6E53-D9F4-5150-297D39277E1A}"/>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TextBox 9">
            <a:extLst>
              <a:ext uri="{FF2B5EF4-FFF2-40B4-BE49-F238E27FC236}">
                <a16:creationId xmlns:a16="http://schemas.microsoft.com/office/drawing/2014/main" id="{3DAB7C5A-6B4D-4945-9C20-F799FF9AEA75}"/>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6" name="Graphic 12">
            <a:extLst>
              <a:ext uri="{FF2B5EF4-FFF2-40B4-BE49-F238E27FC236}">
                <a16:creationId xmlns:a16="http://schemas.microsoft.com/office/drawing/2014/main" id="{5E9157DA-A4E3-FB22-3D33-0390CEB7F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7" name="Parallelogram 13">
            <a:extLst>
              <a:ext uri="{FF2B5EF4-FFF2-40B4-BE49-F238E27FC236}">
                <a16:creationId xmlns:a16="http://schemas.microsoft.com/office/drawing/2014/main" id="{B65992BB-3EA9-804F-0E46-6AFDDF50E558}"/>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Graphic 21">
            <a:extLst>
              <a:ext uri="{FF2B5EF4-FFF2-40B4-BE49-F238E27FC236}">
                <a16:creationId xmlns:a16="http://schemas.microsoft.com/office/drawing/2014/main" id="{6F68C1AC-39C2-27E3-44C2-0366C58DEE3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9" name="Graphic 22">
            <a:extLst>
              <a:ext uri="{FF2B5EF4-FFF2-40B4-BE49-F238E27FC236}">
                <a16:creationId xmlns:a16="http://schemas.microsoft.com/office/drawing/2014/main" id="{9BD7B5C2-F52A-4C59-5080-E4EA292C653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388637311"/>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20CE864-78C4-4C50-A11C-7010AB3A9F98}"/>
</file>

<file path=customXml/itemProps2.xml><?xml version="1.0" encoding="utf-8"?>
<ds:datastoreItem xmlns:ds="http://schemas.openxmlformats.org/officeDocument/2006/customXml" ds:itemID="{0D2B6AEE-DF70-472D-A5D7-26F0C1CB8515}"/>
</file>

<file path=customXml/itemProps3.xml><?xml version="1.0" encoding="utf-8"?>
<ds:datastoreItem xmlns:ds="http://schemas.openxmlformats.org/officeDocument/2006/customXml" ds:itemID="{C4B59DE6-09FD-4D10-89EF-A28FFB0E4037}"/>
</file>

<file path=docProps/app.xml><?xml version="1.0" encoding="utf-8"?>
<Properties xmlns="http://schemas.openxmlformats.org/officeDocument/2006/extended-properties" xmlns:vt="http://schemas.openxmlformats.org/officeDocument/2006/docPropsVTypes">
  <TotalTime>0</TotalTime>
  <Words>3054</Words>
  <Application>Microsoft Office PowerPoint</Application>
  <PresentationFormat>شاشة عريضة</PresentationFormat>
  <Paragraphs>603</Paragraphs>
  <Slides>40</Slides>
  <Notes>3</Notes>
  <HiddenSlides>0</HiddenSlides>
  <MMClips>0</MMClips>
  <ScaleCrop>false</ScaleCrop>
  <HeadingPairs>
    <vt:vector size="6" baseType="variant">
      <vt:variant>
        <vt:lpstr>الخطوط المستخدمة</vt:lpstr>
      </vt:variant>
      <vt:variant>
        <vt:i4>9</vt:i4>
      </vt:variant>
      <vt:variant>
        <vt:lpstr>نسق</vt:lpstr>
      </vt:variant>
      <vt:variant>
        <vt:i4>1</vt:i4>
      </vt:variant>
      <vt:variant>
        <vt:lpstr>عناوين الشرائح</vt:lpstr>
      </vt:variant>
      <vt:variant>
        <vt:i4>40</vt:i4>
      </vt:variant>
    </vt:vector>
  </HeadingPairs>
  <TitlesOfParts>
    <vt:vector size="50" baseType="lpstr">
      <vt:lpstr>Adobe Gothic Std B</vt:lpstr>
      <vt:lpstr>Alexandria</vt:lpstr>
      <vt:lpstr>Alexandria Medium</vt:lpstr>
      <vt:lpstr>Arial</vt:lpstr>
      <vt:lpstr>Calibri</vt:lpstr>
      <vt:lpstr>Neo Sans Arabic</vt:lpstr>
      <vt:lpstr>Roboto Light</vt:lpstr>
      <vt:lpstr>Times New Roman</vt:lpstr>
      <vt:lpstr>Wingdings</vt: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Nuha Naif</dc:creator>
  <cp:lastModifiedBy>سليمان اللحيدان ID 442104670</cp:lastModifiedBy>
  <cp:revision>113</cp:revision>
  <dcterms:created xsi:type="dcterms:W3CDTF">2024-07-27T17:26:56Z</dcterms:created>
  <dcterms:modified xsi:type="dcterms:W3CDTF">2024-07-30T08:37:20Z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