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9.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21.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9"/>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08" r:id="rId32"/>
    <p:sldId id="509" r:id="rId33"/>
    <p:sldId id="510" r:id="rId34"/>
    <p:sldId id="511" r:id="rId35"/>
    <p:sldId id="512" r:id="rId36"/>
    <p:sldId id="513" r:id="rId37"/>
    <p:sldId id="514" r:id="rId38"/>
    <p:sldId id="515" r:id="rId39"/>
    <p:sldId id="516" r:id="rId40"/>
    <p:sldId id="517" r:id="rId41"/>
    <p:sldId id="518" r:id="rId42"/>
    <p:sldId id="519" r:id="rId43"/>
    <p:sldId id="520" r:id="rId44"/>
    <p:sldId id="521" r:id="rId45"/>
    <p:sldId id="523" r:id="rId46"/>
    <p:sldId id="52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672" y="32"/>
      </p:cViewPr>
      <p:guideLst>
        <p:guide orient="horz" pos="2160"/>
        <p:guide pos="3840"/>
      </p:guideLst>
    </p:cSldViewPr>
  </p:slideViewPr>
  <p:notesTextViewPr>
    <p:cViewPr>
      <p:scale>
        <a:sx n="1" d="1"/>
        <a:sy n="1" d="1"/>
      </p:scale>
      <p:origin x="0" y="0"/>
    </p:cViewPr>
  </p:notesTextViewPr>
  <p:sorterViewPr>
    <p:cViewPr>
      <p:scale>
        <a:sx n="100" d="100"/>
        <a:sy n="100" d="100"/>
      </p:scale>
      <p:origin x="0" y="1286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33671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5406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8728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3834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2/25/2026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29053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2/25/2026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233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4270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2298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2546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0204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778938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0425562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94013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155483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42438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24517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810381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97736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7152272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Alexandria" pitchFamily="2" charset="-78"/>
                <a:cs typeface="Alexandria" pitchFamily="2" charset="-78"/>
              </a:rPr>
              <a:t>مقرر الحكومة الرقمية </a:t>
            </a:r>
          </a:p>
          <a:p>
            <a:pPr algn="ctr"/>
            <a:r>
              <a:rPr lang="en-US" sz="2400" dirty="0" smtClean="0">
                <a:latin typeface="Times New Roman" panose="02020603050405020304" pitchFamily="18" charset="0"/>
                <a:cs typeface="Times New Roman" panose="02020603050405020304" pitchFamily="18" charset="0"/>
              </a:rPr>
              <a:t>LAW625</a:t>
            </a:r>
          </a:p>
          <a:p>
            <a:pPr algn="ct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3" y="1937901"/>
            <a:ext cx="4759721" cy="1200329"/>
          </a:xfrm>
          <a:prstGeom prst="rect">
            <a:avLst/>
          </a:prstGeom>
          <a:noFill/>
        </p:spPr>
        <p:txBody>
          <a:bodyPr wrap="square" rtlCol="0">
            <a:spAutoFit/>
          </a:bodyPr>
          <a:lstStyle/>
          <a:p>
            <a:r>
              <a:rPr lang="ar-EG" sz="2800" b="1" dirty="0" smtClean="0">
                <a:solidFill>
                  <a:srgbClr val="00B0F0"/>
                </a:solidFill>
                <a:latin typeface="Alexandria" pitchFamily="2" charset="-78"/>
                <a:cs typeface="Alexandria" pitchFamily="2" charset="-78"/>
              </a:rPr>
              <a:t>ماجستير القانون الرقمي </a:t>
            </a:r>
            <a:endParaRPr lang="ar-EG" sz="2800" b="1" dirty="0">
              <a:solidFill>
                <a:srgbClr val="00B0F0"/>
              </a:solidFill>
              <a:latin typeface="Alexandria" pitchFamily="2" charset="-78"/>
              <a:cs typeface="Alexandria" pitchFamily="2" charset="-78"/>
            </a:endParaRPr>
          </a:p>
          <a:p>
            <a:r>
              <a:rPr lang="ar-EG" sz="4400" b="1" dirty="0" smtClean="0">
                <a:solidFill>
                  <a:srgbClr val="00B0F0"/>
                </a:solidFill>
                <a:latin typeface="Times New Roman" panose="02020603050405020304" pitchFamily="18" charset="0"/>
                <a:cs typeface="Times New Roman" panose="02020603050405020304" pitchFamily="18" charset="0"/>
              </a:rPr>
              <a:t>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4"/>
          <a:stretch>
            <a:fillRect/>
          </a:stretch>
        </p:blipFill>
        <p:spPr>
          <a:xfrm>
            <a:off x="531687" y="150028"/>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04793"/>
    </mc:Choice>
    <mc:Fallback xmlns="">
      <p:transition spd="slow" advTm="10479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794035" y="2785710"/>
            <a:ext cx="3483646" cy="1261884"/>
          </a:xfrm>
          <a:prstGeom prst="rect">
            <a:avLst/>
          </a:prstGeom>
          <a:noFill/>
        </p:spPr>
        <p:txBody>
          <a:bodyPr wrap="none" rtlCol="0">
            <a:spAutoFit/>
          </a:bodyPr>
          <a:lstStyle/>
          <a:p>
            <a:r>
              <a:rPr lang="ar-EG" sz="3200" b="1" dirty="0" smtClean="0">
                <a:solidFill>
                  <a:srgbClr val="00B0F0"/>
                </a:solidFill>
                <a:latin typeface="Alexandria" pitchFamily="2" charset="-78"/>
                <a:cs typeface="Alexandria" pitchFamily="2" charset="-78"/>
              </a:rPr>
              <a:t>الحكومة الرقمية</a:t>
            </a:r>
          </a:p>
          <a:p>
            <a:endParaRPr lang="ar-EG" sz="4400" b="1" dirty="0" smtClean="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5856791" y="3508984"/>
            <a:ext cx="5104434" cy="174827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dirty="0" smtClean="0">
              <a:solidFill>
                <a:schemeClr val="tx1"/>
              </a:solidFill>
              <a:latin typeface="Times New Roman" panose="02020603050405020304" pitchFamily="18" charset="0"/>
              <a:cs typeface="Times New Roman" panose="02020603050405020304" pitchFamily="18" charset="0"/>
            </a:endParaRPr>
          </a:p>
          <a:p>
            <a:pPr algn="ctr"/>
            <a:r>
              <a:rPr lang="ar-EG" sz="2000" b="1" dirty="0" smtClean="0">
                <a:solidFill>
                  <a:schemeClr val="tx1"/>
                </a:solidFill>
                <a:latin typeface="Alexandria" pitchFamily="2" charset="-78"/>
                <a:cs typeface="Alexandria" pitchFamily="2" charset="-78"/>
              </a:rPr>
              <a:t>المحاضرة الثالثة</a:t>
            </a:r>
          </a:p>
          <a:p>
            <a:pPr algn="ctr"/>
            <a:r>
              <a:rPr lang="ar-EG" sz="2000" b="1" dirty="0">
                <a:solidFill>
                  <a:schemeClr val="tx1"/>
                </a:solidFill>
                <a:latin typeface="Alexandria" pitchFamily="2" charset="-78"/>
                <a:cs typeface="Alexandria" pitchFamily="2" charset="-78"/>
              </a:rPr>
              <a:t>المبادئ الأساسية لتطبيق الحكومة الرقمية </a:t>
            </a:r>
            <a:endParaRPr lang="ar-EG" sz="2000" b="1" dirty="0" smtClean="0">
              <a:solidFill>
                <a:schemeClr val="tx1"/>
              </a:solidFill>
              <a:latin typeface="Alexandria" pitchFamily="2" charset="-78"/>
              <a:cs typeface="Alexandria" pitchFamily="2" charset="-78"/>
            </a:endParaRPr>
          </a:p>
          <a:p>
            <a:pPr algn="ctr"/>
            <a:r>
              <a:rPr lang="ar-EG" sz="2000" b="1" dirty="0" smtClean="0">
                <a:solidFill>
                  <a:schemeClr val="tx1"/>
                </a:solidFill>
                <a:latin typeface="Alexandria" pitchFamily="2" charset="-78"/>
                <a:cs typeface="Alexandria" pitchFamily="2" charset="-78"/>
              </a:rPr>
              <a:t>(مراحل التطبيق- مبادئ الاطار التنظيمي)</a:t>
            </a:r>
            <a:endParaRPr lang="ar-EG" sz="2000" b="1" dirty="0">
              <a:solidFill>
                <a:schemeClr val="tx1"/>
              </a:solidFill>
              <a:latin typeface="Alexandria" pitchFamily="2" charset="-78"/>
              <a:cs typeface="Alexandria" pitchFamily="2" charset="-78"/>
            </a:endParaRP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2291484" y="5141402"/>
            <a:ext cx="4502551" cy="707886"/>
          </a:xfrm>
          <a:prstGeom prst="rect">
            <a:avLst/>
          </a:prstGeom>
          <a:noFill/>
        </p:spPr>
        <p:txBody>
          <a:bodyPr wrap="square" rtlCol="0">
            <a:spAutoFit/>
          </a:bodyPr>
          <a:lstStyle/>
          <a:p>
            <a:r>
              <a:rPr lang="en-US" sz="2000" dirty="0">
                <a:solidFill>
                  <a:schemeClr val="accent1">
                    <a:lumMod val="50000"/>
                  </a:schemeClr>
                </a:solidFill>
                <a:latin typeface="Times New Roman" panose="02020603050405020304" pitchFamily="18" charset="0"/>
                <a:cs typeface="Times New Roman" panose="02020603050405020304" pitchFamily="18" charset="0"/>
              </a:rPr>
              <a:t>Prepared by Dr</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Haytham</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Eissa</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50000"/>
                  </a:schemeClr>
                </a:solidFill>
                <a:latin typeface="Times New Roman" panose="02020603050405020304" pitchFamily="18" charset="0"/>
                <a:cs typeface="Times New Roman" panose="02020603050405020304" pitchFamily="18" charset="0"/>
              </a:rPr>
              <a:t>Manaa</a:t>
            </a:r>
            <a:r>
              <a:rPr lang="en-US" sz="2000" dirty="0">
                <a:solidFill>
                  <a:schemeClr val="accent1">
                    <a:lumMod val="50000"/>
                  </a:schemeClr>
                </a:solidFill>
                <a:latin typeface="Times New Roman" panose="02020603050405020304" pitchFamily="18" charset="0"/>
                <a:cs typeface="Times New Roman" panose="02020603050405020304" pitchFamily="18" charset="0"/>
              </a:rPr>
              <a:t>	</a:t>
            </a:r>
          </a:p>
        </p:txBody>
      </p:sp>
      <p:pic>
        <p:nvPicPr>
          <p:cNvPr id="6" name="Picture 5"/>
          <p:cNvPicPr>
            <a:picLocks noChangeAspect="1"/>
          </p:cNvPicPr>
          <p:nvPr/>
        </p:nvPicPr>
        <p:blipFill>
          <a:blip r:embed="rId4"/>
          <a:stretch>
            <a:fillRect/>
          </a:stretch>
        </p:blipFill>
        <p:spPr>
          <a:xfrm>
            <a:off x="8947423" y="49223"/>
            <a:ext cx="2956816" cy="138391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4079"/>
    </mc:Choice>
    <mc:Fallback xmlns="">
      <p:transition spd="slow" advTm="2407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 xmlns:a16="http://schemas.microsoft.com/office/drawing/2014/main" id="{FFBC9732-D32E-DCF9-3982-D4B68F971747}"/>
              </a:ext>
            </a:extLst>
          </p:cNvPr>
          <p:cNvSpPr/>
          <p:nvPr/>
        </p:nvSpPr>
        <p:spPr>
          <a:xfrm>
            <a:off x="127321" y="4884389"/>
            <a:ext cx="5994873" cy="1421928"/>
          </a:xfrm>
          <a:prstGeom prst="rect">
            <a:avLst/>
          </a:prstGeom>
          <a:noFill/>
        </p:spPr>
        <p:txBody>
          <a:bodyPr wrap="square">
            <a:spAutoFit/>
          </a:bodyPr>
          <a:lstStyle/>
          <a:p>
            <a:pPr algn="r">
              <a:lnSpc>
                <a:spcPct val="120000"/>
              </a:lnSpc>
            </a:pPr>
            <a:r>
              <a:rPr lang="ar-EG" sz="2400" b="1" dirty="0" smtClean="0">
                <a:latin typeface="Alexandria" pitchFamily="2" charset="-78"/>
                <a:cs typeface="Alexandria" pitchFamily="2" charset="-78"/>
              </a:rPr>
              <a:t>أولا: مراحل تطبيق الحكومة الرقمية </a:t>
            </a:r>
          </a:p>
          <a:p>
            <a:pPr algn="r">
              <a:lnSpc>
                <a:spcPct val="120000"/>
              </a:lnSpc>
            </a:pPr>
            <a:r>
              <a:rPr lang="ar-EG" sz="2400" b="1" dirty="0" smtClean="0">
                <a:latin typeface="Alexandria" pitchFamily="2" charset="-78"/>
                <a:cs typeface="Alexandria" pitchFamily="2" charset="-78"/>
              </a:rPr>
              <a:t>ثانيا: مبادئ الاطار التنظيمي لأعمال الحكومة الرقمية </a:t>
            </a: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3422732" cy="584775"/>
          </a:xfrm>
          <a:prstGeom prst="rect">
            <a:avLst/>
          </a:prstGeom>
          <a:noFill/>
        </p:spPr>
        <p:txBody>
          <a:bodyPr wrap="none" rtlCol="0">
            <a:spAutoFit/>
          </a:bodyPr>
          <a:lstStyle/>
          <a:p>
            <a:r>
              <a:rPr lang="ar-EG" sz="3200" b="1" dirty="0" smtClean="0">
                <a:solidFill>
                  <a:srgbClr val="FF0000"/>
                </a:solidFill>
                <a:latin typeface="Alexandria" pitchFamily="2" charset="-78"/>
                <a:cs typeface="Alexandria" pitchFamily="2" charset="-78"/>
              </a:rPr>
              <a:t>محاور  المحاضرة</a:t>
            </a:r>
            <a:endParaRPr lang="en-US" sz="3200" b="1" dirty="0">
              <a:solidFill>
                <a:srgbClr val="FF0000"/>
              </a:solidFill>
              <a:latin typeface="Alexandria" pitchFamily="2" charset="-78"/>
              <a:cs typeface="Alexandria" pitchFamily="2" charset="-78"/>
            </a:endParaRPr>
          </a:p>
        </p:txBody>
      </p:sp>
      <p:pic>
        <p:nvPicPr>
          <p:cNvPr id="3" name="Picture 2"/>
          <p:cNvPicPr>
            <a:picLocks noChangeAspect="1"/>
          </p:cNvPicPr>
          <p:nvPr/>
        </p:nvPicPr>
        <p:blipFill>
          <a:blip r:embed="rId3"/>
          <a:stretch>
            <a:fillRect/>
          </a:stretch>
        </p:blipFill>
        <p:spPr>
          <a:xfrm>
            <a:off x="9235184" y="115025"/>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27099"/>
    </mc:Choice>
    <mc:Fallback xmlns="">
      <p:transition spd="slow" advTm="270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818147"/>
            <a:ext cx="10515600" cy="872541"/>
          </a:xfrm>
        </p:spPr>
        <p:txBody>
          <a:bodyPr>
            <a:normAutofit/>
          </a:bodyPr>
          <a:lstStyle/>
          <a:p>
            <a:pPr algn="ctr"/>
            <a:r>
              <a:rPr lang="ar-EG" sz="3200" dirty="0" smtClean="0">
                <a:latin typeface="Alexandria" pitchFamily="2" charset="-78"/>
                <a:cs typeface="Alexandria" pitchFamily="2" charset="-78"/>
              </a:rPr>
              <a:t>أولا: مراحل تطبيق الحكومة الرقمية</a:t>
            </a:r>
            <a:endParaRPr lang="en-US" sz="3200" dirty="0">
              <a:latin typeface="Alexandria" pitchFamily="2" charset="-78"/>
              <a:cs typeface="Alexandria" pitchFamily="2" charset="-78"/>
            </a:endParaRPr>
          </a:p>
        </p:txBody>
      </p:sp>
      <p:sp>
        <p:nvSpPr>
          <p:cNvPr id="3" name="عنصر نائب للمحتوى 2"/>
          <p:cNvSpPr>
            <a:spLocks noGrp="1"/>
          </p:cNvSpPr>
          <p:nvPr>
            <p:ph idx="1"/>
          </p:nvPr>
        </p:nvSpPr>
        <p:spPr>
          <a:xfrm>
            <a:off x="1909823" y="1886673"/>
            <a:ext cx="8067554" cy="3993267"/>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sz="2000" dirty="0" smtClean="0">
                <a:latin typeface="Alexandria" pitchFamily="2" charset="-78"/>
                <a:cs typeface="Alexandria" pitchFamily="2" charset="-78"/>
              </a:rPr>
              <a:t>لا يتم عادة تطبيق الحكومة الرقمية بشكل كامل فجأة وبخطوة واحدة، وذلك لأسباب فنية واقتصادية واجتماعية وسياسية متنوعة، ويرى الخبراء أن هناك أربع مراحل لتطور الحكومة الرقمية وتطبيقها في الواقع، على أساس درجة استخدام تكنولوجيا المعلومات والاتصالات في تقديم الخدمات الكترونيا، وهذه المراحل هي:  </a:t>
            </a:r>
          </a:p>
        </p:txBody>
      </p:sp>
      <p:pic>
        <p:nvPicPr>
          <p:cNvPr id="6" name="Picture 5"/>
          <p:cNvPicPr>
            <a:picLocks noChangeAspect="1"/>
          </p:cNvPicPr>
          <p:nvPr/>
        </p:nvPicPr>
        <p:blipFill>
          <a:blip r:embed="rId2"/>
          <a:stretch>
            <a:fillRect/>
          </a:stretch>
        </p:blipFill>
        <p:spPr>
          <a:xfrm>
            <a:off x="9122215" y="-83158"/>
            <a:ext cx="2956816" cy="1383912"/>
          </a:xfrm>
          <a:prstGeom prst="rect">
            <a:avLst/>
          </a:prstGeom>
        </p:spPr>
      </p:pic>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203224"/>
    </mc:Choice>
    <mc:Fallback xmlns="">
      <p:transition spd="slow" advTm="20322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p:txBody>
          <a:bodyPr/>
          <a:lstStyle/>
          <a:p>
            <a:pPr marL="0" lvl="0" indent="0" algn="just" rtl="1">
              <a:lnSpc>
                <a:spcPct val="150000"/>
              </a:lnSpc>
              <a:buNone/>
            </a:pPr>
            <a:r>
              <a:rPr lang="ar-EG" dirty="0">
                <a:latin typeface="Alexandria" pitchFamily="2" charset="-78"/>
                <a:cs typeface="Alexandria" pitchFamily="2" charset="-78"/>
              </a:rPr>
              <a:t>1- </a:t>
            </a:r>
            <a:r>
              <a:rPr lang="ar-EG" dirty="0" smtClean="0">
                <a:latin typeface="Alexandria" pitchFamily="2" charset="-78"/>
                <a:cs typeface="Alexandria" pitchFamily="2" charset="-78"/>
              </a:rPr>
              <a:t>الحضور  </a:t>
            </a:r>
            <a:endParaRPr lang="ar-EG" dirty="0">
              <a:latin typeface="Alexandria" pitchFamily="2" charset="-78"/>
              <a:cs typeface="Alexandria" pitchFamily="2" charset="-78"/>
            </a:endParaRPr>
          </a:p>
          <a:p>
            <a:pPr marL="0" lvl="0" indent="0" algn="just" rtl="1">
              <a:lnSpc>
                <a:spcPct val="150000"/>
              </a:lnSpc>
              <a:buNone/>
            </a:pPr>
            <a:r>
              <a:rPr lang="ar-EG" dirty="0" smtClean="0">
                <a:latin typeface="Alexandria" pitchFamily="2" charset="-78"/>
                <a:cs typeface="Alexandria" pitchFamily="2" charset="-78"/>
              </a:rPr>
              <a:t>2-التفاعل</a:t>
            </a:r>
            <a:endParaRPr lang="ar-EG" dirty="0">
              <a:latin typeface="Alexandria" pitchFamily="2" charset="-78"/>
              <a:cs typeface="Alexandria" pitchFamily="2" charset="-78"/>
            </a:endParaRPr>
          </a:p>
          <a:p>
            <a:pPr marL="0" lvl="0" indent="0" algn="just" rtl="1">
              <a:lnSpc>
                <a:spcPct val="150000"/>
              </a:lnSpc>
              <a:buNone/>
            </a:pPr>
            <a:r>
              <a:rPr lang="ar-EG" dirty="0" smtClean="0">
                <a:latin typeface="Alexandria" pitchFamily="2" charset="-78"/>
                <a:cs typeface="Alexandria" pitchFamily="2" charset="-78"/>
              </a:rPr>
              <a:t>3-المعاملات </a:t>
            </a:r>
            <a:endParaRPr lang="ar-EG" dirty="0">
              <a:latin typeface="Alexandria" pitchFamily="2" charset="-78"/>
              <a:cs typeface="Alexandria" pitchFamily="2" charset="-78"/>
            </a:endParaRPr>
          </a:p>
          <a:p>
            <a:pPr marL="0" lvl="0" indent="0" algn="just" rtl="1">
              <a:lnSpc>
                <a:spcPct val="150000"/>
              </a:lnSpc>
              <a:buNone/>
            </a:pPr>
            <a:r>
              <a:rPr lang="ar-EG" dirty="0" smtClean="0">
                <a:latin typeface="Alexandria" pitchFamily="2" charset="-78"/>
                <a:cs typeface="Alexandria" pitchFamily="2" charset="-78"/>
              </a:rPr>
              <a:t>4-التحول</a:t>
            </a:r>
            <a:endParaRPr lang="en-US" dirty="0">
              <a:latin typeface="Alexandria" pitchFamily="2" charset="-78"/>
              <a:cs typeface="Alexandria" pitchFamily="2" charset="-78"/>
            </a:endParaRPr>
          </a:p>
          <a:p>
            <a:pPr marL="0" indent="0" algn="r">
              <a:buNone/>
            </a:pPr>
            <a:endParaRPr lang="en-US" dirty="0"/>
          </a:p>
        </p:txBody>
      </p:sp>
      <p:pic>
        <p:nvPicPr>
          <p:cNvPr id="6" name="Picture 5"/>
          <p:cNvPicPr>
            <a:picLocks noChangeAspect="1"/>
          </p:cNvPicPr>
          <p:nvPr/>
        </p:nvPicPr>
        <p:blipFill>
          <a:blip r:embed="rId2"/>
          <a:stretch>
            <a:fillRect/>
          </a:stretch>
        </p:blipFill>
        <p:spPr>
          <a:xfrm>
            <a:off x="8409684" y="186349"/>
            <a:ext cx="2956816" cy="1383912"/>
          </a:xfrm>
          <a:prstGeom prst="rect">
            <a:avLst/>
          </a:prstGeom>
        </p:spPr>
      </p:pic>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77006"/>
    </mc:Choice>
    <mc:Fallback xmlns="">
      <p:transition spd="slow" advTm="7700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r>
              <a:rPr lang="ar-EG" sz="4800" dirty="0" smtClean="0">
                <a:solidFill>
                  <a:schemeClr val="bg1"/>
                </a:solidFill>
              </a:rPr>
              <a:t/>
            </a:r>
            <a:br>
              <a:rPr lang="ar-EG" sz="4800" dirty="0" smtClean="0">
                <a:solidFill>
                  <a:schemeClr val="bg1"/>
                </a:solidFill>
              </a:rPr>
            </a:br>
            <a:r>
              <a:rPr lang="ar-EG" sz="4800" dirty="0">
                <a:solidFill>
                  <a:schemeClr val="bg1"/>
                </a:solidFill>
              </a:rPr>
              <a:t/>
            </a:r>
            <a:br>
              <a:rPr lang="ar-EG" sz="4800" dirty="0">
                <a:solidFill>
                  <a:schemeClr val="bg1"/>
                </a:solidFill>
              </a:rPr>
            </a:br>
            <a:r>
              <a:rPr lang="ar-EG" sz="3200" dirty="0">
                <a:latin typeface="Alexandria" pitchFamily="2" charset="-78"/>
                <a:cs typeface="Alexandria" pitchFamily="2" charset="-78"/>
              </a:rPr>
              <a:t>1- </a:t>
            </a:r>
            <a:r>
              <a:rPr lang="ar-EG" sz="3200" dirty="0" smtClean="0">
                <a:latin typeface="Alexandria" pitchFamily="2" charset="-78"/>
                <a:cs typeface="Alexandria" pitchFamily="2" charset="-78"/>
              </a:rPr>
              <a:t>الحضور </a:t>
            </a:r>
            <a:r>
              <a:rPr lang="ar-EG" sz="4800" dirty="0">
                <a:solidFill>
                  <a:schemeClr val="bg1"/>
                </a:solidFill>
              </a:rPr>
              <a:t/>
            </a:r>
            <a:br>
              <a:rPr lang="ar-EG" sz="4800" dirty="0">
                <a:solidFill>
                  <a:schemeClr val="bg1"/>
                </a:solidFill>
              </a:rPr>
            </a:br>
            <a:endParaRPr lang="en-US" sz="4800" dirty="0">
              <a:solidFill>
                <a:schemeClr val="bg1"/>
              </a:solidFill>
            </a:endParaRPr>
          </a:p>
        </p:txBody>
      </p:sp>
      <p:sp>
        <p:nvSpPr>
          <p:cNvPr id="3" name="عنصر نائب للمحتوى 2"/>
          <p:cNvSpPr>
            <a:spLocks noGrp="1"/>
          </p:cNvSpPr>
          <p:nvPr>
            <p:ph idx="1"/>
          </p:nvPr>
        </p:nvSpPr>
        <p:spPr>
          <a:xfrm>
            <a:off x="1134319" y="1875099"/>
            <a:ext cx="9554637" cy="4301864"/>
          </a:xfrm>
        </p:spPr>
        <p:txBody>
          <a:bodyPr/>
          <a:lstStyle/>
          <a:p>
            <a:pPr marL="0" indent="0" algn="r" rtl="1">
              <a:buNone/>
            </a:pPr>
            <a:endParaRPr lang="ar-EG" dirty="0" smtClean="0">
              <a:solidFill>
                <a:schemeClr val="bg1"/>
              </a:solidFill>
            </a:endParaRPr>
          </a:p>
          <a:p>
            <a:pPr marL="0" indent="0" algn="just" rtl="1">
              <a:lnSpc>
                <a:spcPct val="150000"/>
              </a:lnSpc>
              <a:buNone/>
            </a:pPr>
            <a:r>
              <a:rPr lang="ar-EG" sz="2000" dirty="0" smtClean="0">
                <a:latin typeface="Alexandria" pitchFamily="2" charset="-78"/>
                <a:cs typeface="Alexandria" pitchFamily="2" charset="-78"/>
              </a:rPr>
              <a:t>هذه هي الخطوة الأولى في طريق تطبيق الحكومة الرقمية، وتمثل مجرد الحضور أو الوجود من خلال الاستخدام البسيط للتقنيات الرقمية، مثال ذلك بناء موقع الكتروني للجهة يعطي أصحاب المصلحة معلومات عنها، كاختصاصها وموقعها الجغرافي والعنوان البريدي أو أرقام الهاتف.</a:t>
            </a:r>
            <a:endParaRPr lang="en-US" sz="2000" dirty="0">
              <a:latin typeface="Alexandria" pitchFamily="2" charset="-78"/>
              <a:cs typeface="Alexandria" pitchFamily="2" charset="-78"/>
            </a:endParaRPr>
          </a:p>
        </p:txBody>
      </p:sp>
      <p:pic>
        <p:nvPicPr>
          <p:cNvPr id="5" name="Picture 4"/>
          <p:cNvPicPr>
            <a:picLocks noChangeAspect="1"/>
          </p:cNvPicPr>
          <p:nvPr/>
        </p:nvPicPr>
        <p:blipFill>
          <a:blip r:embed="rId2"/>
          <a:stretch>
            <a:fillRect/>
          </a:stretch>
        </p:blipFill>
        <p:spPr>
          <a:xfrm>
            <a:off x="8714484" y="180714"/>
            <a:ext cx="2956816" cy="1383912"/>
          </a:xfrm>
          <a:prstGeom prst="rect">
            <a:avLst/>
          </a:prstGeom>
        </p:spPr>
      </p:pic>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89368"/>
    </mc:Choice>
    <mc:Fallback xmlns="">
      <p:transition spd="slow" advTm="8936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08881" y="1921397"/>
            <a:ext cx="8727311" cy="3958542"/>
          </a:xfrm>
        </p:spPr>
        <p:txBody>
          <a:bodyPr>
            <a:normAutofit/>
          </a:bodyPr>
          <a:lstStyle/>
          <a:p>
            <a:pPr marL="0" indent="0" algn="just" rtl="1">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وهذا يعني أنه لا يتوفر لأصحاب المصلحة أية وسائل تفاعلية مع الجهة الإدارية من خلال الموقع؛ فيقتصر دور صاحب المصلحة على تلقي المعلومة من الموقع، وهي معلومات بسيطة كما وضحنا.</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857784" y="263352"/>
            <a:ext cx="2956816" cy="1383912"/>
          </a:xfrm>
          <a:prstGeom prst="rect">
            <a:avLst/>
          </a:prstGeom>
        </p:spPr>
      </p:pic>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56917"/>
    </mc:Choice>
    <mc:Fallback xmlns="">
      <p:transition spd="slow" advTm="5691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318662" y="1810038"/>
            <a:ext cx="8566483" cy="4116668"/>
          </a:xfrm>
        </p:spPr>
        <p:txBody>
          <a:bodyPr>
            <a:normAutofit/>
          </a:bodyPr>
          <a:lstStyle/>
          <a:p>
            <a:pPr marL="0" indent="0" algn="just" rtl="1">
              <a:lnSpc>
                <a:spcPct val="150000"/>
              </a:lnSpc>
              <a:buNone/>
            </a:pPr>
            <a:r>
              <a:rPr lang="ar-EG" sz="2000" dirty="0" smtClean="0">
                <a:latin typeface="Alexandria" pitchFamily="2" charset="-78"/>
                <a:cs typeface="Alexandria" pitchFamily="2" charset="-78"/>
              </a:rPr>
              <a:t>ودور المواقع في هذه المرحلة مثل دور الكتيبات التي تعطي معلومات عن الجهة، لكنها كتيبات رقمية، ويمكن نشر النماذج الخاصة بالخدمات المقدمة على الموقع في هذه المرحلة، بحيث يستطيع أن يقوم بتحميلها وتعبئتها وإعادة إرسالها إلى الجهة بالطرق التقليدية، مثل البريد العادي، وليس من خلال الموقع ذاته.</a:t>
            </a:r>
          </a:p>
        </p:txBody>
      </p:sp>
      <p:pic>
        <p:nvPicPr>
          <p:cNvPr id="6" name="Picture 5"/>
          <p:cNvPicPr>
            <a:picLocks noChangeAspect="1"/>
          </p:cNvPicPr>
          <p:nvPr/>
        </p:nvPicPr>
        <p:blipFill>
          <a:blip r:embed="rId2"/>
          <a:stretch>
            <a:fillRect/>
          </a:stretch>
        </p:blipFill>
        <p:spPr>
          <a:xfrm>
            <a:off x="8929710" y="138223"/>
            <a:ext cx="2956816" cy="1383912"/>
          </a:xfrm>
          <a:prstGeom prst="rect">
            <a:avLst/>
          </a:prstGeom>
        </p:spPr>
      </p:pic>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164636"/>
    </mc:Choice>
    <mc:Fallback xmlns="">
      <p:transition spd="slow" advTm="16463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5" y="2013995"/>
            <a:ext cx="8472670" cy="4162968"/>
          </a:xfrm>
        </p:spPr>
        <p:txBody>
          <a:bodyPr/>
          <a:lstStyle/>
          <a:p>
            <a:pPr marL="0" lvl="0" indent="0" algn="just" rtl="1">
              <a:buNone/>
            </a:pPr>
            <a:endParaRPr lang="ar-EG" dirty="0" smtClean="0">
              <a:solidFill>
                <a:prstClr val="white"/>
              </a:solidFill>
              <a:latin typeface="Simplified Arabic" pitchFamily="18" charset="-78"/>
              <a:cs typeface="Simplified Arabic" pitchFamily="18" charset="-78"/>
            </a:endParaRPr>
          </a:p>
          <a:p>
            <a:pPr marL="0" lvl="0" indent="0" algn="just" rtl="1">
              <a:lnSpc>
                <a:spcPct val="150000"/>
              </a:lnSpc>
              <a:buNone/>
            </a:pPr>
            <a:r>
              <a:rPr lang="ar-EG" sz="2000" dirty="0" smtClean="0">
                <a:latin typeface="Alexandria" pitchFamily="2" charset="-78"/>
                <a:cs typeface="Alexandria" pitchFamily="2" charset="-78"/>
              </a:rPr>
              <a:t>ولا يثير تطبيق هذه المرحلة الصعوبات والتحديات التي تواجه الدول في المراحل الأخرى التي تزداد معها درجة استخدام تكنولوجيا المعلومات والاتصالات في تقديم الخدمات العامة، فالتكلفة اللازمة لمجرد الحضور الرقمي للحكومة لا تقارن بما تتحمله الدول في المراحل الأكثر تقدما. </a:t>
            </a:r>
            <a:endParaRPr lang="ar-EG" sz="2000" dirty="0">
              <a:latin typeface="Alexandria" pitchFamily="2" charset="-78"/>
              <a:cs typeface="Alexandria" pitchFamily="2" charset="-78"/>
            </a:endParaRPr>
          </a:p>
          <a:p>
            <a:pPr marL="0" indent="0" algn="r">
              <a:buNone/>
            </a:pP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8811487" y="224851"/>
            <a:ext cx="2956816" cy="1383912"/>
          </a:xfrm>
          <a:prstGeom prst="rect">
            <a:avLst/>
          </a:prstGeom>
        </p:spPr>
      </p:pic>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156717"/>
    </mc:Choice>
    <mc:Fallback xmlns="">
      <p:transition spd="slow" advTm="15671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51948" y="2349661"/>
            <a:ext cx="8183303" cy="3827301"/>
          </a:xfrm>
        </p:spPr>
        <p:txBody>
          <a:bodyPr/>
          <a:lstStyle/>
          <a:p>
            <a:pPr marL="0" indent="0" algn="just" rtl="1">
              <a:buNone/>
            </a:pPr>
            <a:endParaRPr lang="ar-EG" dirty="0" smtClean="0">
              <a:solidFill>
                <a:schemeClr val="bg1"/>
              </a:solidFill>
            </a:endParaRPr>
          </a:p>
          <a:p>
            <a:pPr marL="0" indent="0" algn="just" rtl="1">
              <a:lnSpc>
                <a:spcPct val="150000"/>
              </a:lnSpc>
              <a:buNone/>
            </a:pPr>
            <a:r>
              <a:rPr lang="ar-EG" sz="2000" dirty="0" smtClean="0">
                <a:latin typeface="Alexandria" pitchFamily="2" charset="-78"/>
                <a:cs typeface="Alexandria" pitchFamily="2" charset="-78"/>
              </a:rPr>
              <a:t>ومن الجدير بالذكر أيضا أنه لا يشترط أن تبدأ الدول من هذه المرحلة فقد تستخدم اساليب تكنولوجية تتجاوز مستوى مرحلة الوجود أو الحضور الرقمي، كاستخدامها أدوات تفاعلية مع أصحاب المصلحة على الموقع.</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714484" y="205599"/>
            <a:ext cx="2956816" cy="1383912"/>
          </a:xfrm>
          <a:prstGeom prst="rect">
            <a:avLst/>
          </a:prstGeom>
        </p:spPr>
      </p:pic>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81339"/>
    </mc:Choice>
    <mc:Fallback xmlns="">
      <p:transition spd="slow" advTm="8133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sz="3200" dirty="0" smtClean="0">
                <a:latin typeface="Alexandria" pitchFamily="2" charset="-78"/>
                <a:cs typeface="Alexandria" pitchFamily="2" charset="-78"/>
              </a:rPr>
              <a:t>2-التفاعل</a:t>
            </a:r>
            <a:endParaRPr lang="en-US" sz="3200" dirty="0">
              <a:latin typeface="Alexandria" pitchFamily="2" charset="-78"/>
              <a:cs typeface="Alexandria" pitchFamily="2" charset="-78"/>
            </a:endParaRPr>
          </a:p>
        </p:txBody>
      </p:sp>
      <p:sp>
        <p:nvSpPr>
          <p:cNvPr id="3" name="عنصر نائب للمحتوى 2"/>
          <p:cNvSpPr>
            <a:spLocks noGrp="1"/>
          </p:cNvSpPr>
          <p:nvPr>
            <p:ph idx="1"/>
          </p:nvPr>
        </p:nvSpPr>
        <p:spPr>
          <a:xfrm>
            <a:off x="2060294" y="1655180"/>
            <a:ext cx="8160152" cy="4583573"/>
          </a:xfrm>
        </p:spPr>
        <p:txBody>
          <a:bodyPr>
            <a:normAutofit/>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sz="2000" dirty="0" smtClean="0">
                <a:latin typeface="Alexandria" pitchFamily="2" charset="-78"/>
                <a:cs typeface="Alexandria" pitchFamily="2" charset="-78"/>
              </a:rPr>
              <a:t>تعد هذه المرحلة أكثر تطورا من حيث درجة استخدام التقنيات الرقمية في تقديم الخدمات العامة من جانب الحكومة، فدور صاحب المصلحة الراغب في الاستفادة من الخدمة لم يعد مجرد تلقي بعض المعلومات  البسيطة عن الجهة، بل التفاعل مع الجهة من خلال الوسائل التقنية المتاحة.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852708" y="271268"/>
            <a:ext cx="2956816" cy="1383912"/>
          </a:xfrm>
          <a:prstGeom prst="rect">
            <a:avLst/>
          </a:prstGeom>
        </p:spPr>
      </p:pic>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100095"/>
    </mc:Choice>
    <mc:Fallback xmlns="">
      <p:transition spd="slow" advTm="10009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87614" y="1944547"/>
            <a:ext cx="8345347" cy="4097438"/>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sz="2000" dirty="0" smtClean="0">
                <a:latin typeface="Alexandria" pitchFamily="2" charset="-78"/>
                <a:cs typeface="Alexandria" pitchFamily="2" charset="-78"/>
              </a:rPr>
              <a:t>حيث يمكن لأصحاب لمصلحة التفاعل مع الحكومة من خلال إرسال رسائل البريد الالكتروني أو تعبئة النماذج الالكترونية على الموقع الخاصة بالخدمة أو الدردشة البسيطة أو وضع بعض التعليقات على الخدمة.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714484" y="484732"/>
            <a:ext cx="2956816" cy="1383912"/>
          </a:xfrm>
          <a:prstGeom prst="rect">
            <a:avLst/>
          </a:prstGeom>
        </p:spPr>
      </p:pic>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158715"/>
    </mc:Choice>
    <mc:Fallback xmlns="">
      <p:transition spd="slow" advTm="15871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65408" y="2141317"/>
            <a:ext cx="7743464" cy="3680750"/>
          </a:xfrm>
        </p:spPr>
        <p:txBody>
          <a:bodyPr>
            <a:normAutofit/>
          </a:bodyPr>
          <a:lstStyle/>
          <a:p>
            <a:pPr marL="0" indent="0" algn="just" rtl="1">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ومع ذلك يبقى هذا التفاعل بسيط ومحدود، وكل ما يفعله هو تقليل التفاعل المادي بين الحكومة وأصحاب المصلحة وإحلال بعض وسائل التفاعل الرقمي المحدودة بدلا عنه.</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910459" y="167099"/>
            <a:ext cx="2956816" cy="1383912"/>
          </a:xfrm>
          <a:prstGeom prst="rect">
            <a:avLst/>
          </a:prstGeom>
        </p:spPr>
      </p:pic>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81096"/>
    </mc:Choice>
    <mc:Fallback xmlns="">
      <p:transition spd="slow" advTm="8109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03362" y="2025570"/>
            <a:ext cx="7685590" cy="3055716"/>
          </a:xfrm>
        </p:spPr>
        <p:txBody>
          <a:bodyPr>
            <a:normAutofit/>
          </a:bodyPr>
          <a:lstStyle/>
          <a:p>
            <a:pPr marL="0" indent="0" algn="just" rtl="1">
              <a:lnSpc>
                <a:spcPct val="150000"/>
              </a:lnSpc>
              <a:buNone/>
            </a:pPr>
            <a:r>
              <a:rPr lang="ar-EG" sz="2000" dirty="0" smtClean="0">
                <a:latin typeface="Alexandria" pitchFamily="2" charset="-78"/>
                <a:cs typeface="Alexandria" pitchFamily="2" charset="-78"/>
              </a:rPr>
              <a:t>وبالتالي فإنه يمكن البدء في تطبيق الحكومة الرقمية من  هذه المرحلة مباشرة؛ ذلك أن الفوارق بينها وبين المرحلة السابقة ليست كبيرة، من حيث درجة استخدام التقنيات الرقمية.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019284" y="167098"/>
            <a:ext cx="2956816" cy="1383912"/>
          </a:xfrm>
          <a:prstGeom prst="rect">
            <a:avLst/>
          </a:prstGeom>
        </p:spPr>
      </p:pic>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75552"/>
    </mc:Choice>
    <mc:Fallback xmlns="">
      <p:transition spd="slow" advTm="75552"/>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20573" y="1760206"/>
            <a:ext cx="7905510" cy="4012496"/>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sz="2200" dirty="0" smtClean="0">
                <a:latin typeface="Alexandria" pitchFamily="2" charset="-78"/>
                <a:cs typeface="Alexandria" pitchFamily="2" charset="-78"/>
              </a:rPr>
              <a:t>حيث إن نماذج التفاعل التي يجرى تصميمها في هذه المرحلة ذات قدرات تفاعلية محدودة مع أصحاب المصلحة، ويقصد منها التخفيف من مشقة الذهاب إلى الأجهزة الادارية للحصول على المعلومة عن الخدمة أو تقديم طلب الحصول عليها.</a:t>
            </a:r>
            <a:endParaRPr lang="en-US" sz="22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019284" y="292228"/>
            <a:ext cx="2956816" cy="1383912"/>
          </a:xfrm>
          <a:prstGeom prst="rect">
            <a:avLst/>
          </a:prstGeom>
        </p:spPr>
      </p:pic>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101790"/>
    </mc:Choice>
    <mc:Fallback xmlns="">
      <p:transition spd="slow" advTm="10179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t/>
            </a:r>
            <a:br>
              <a:rPr lang="ar-EG" dirty="0" smtClean="0"/>
            </a:br>
            <a:r>
              <a:rPr lang="ar-EG" sz="3200" dirty="0" smtClean="0">
                <a:latin typeface="Alexandria" pitchFamily="2" charset="-78"/>
                <a:cs typeface="Alexandria" pitchFamily="2" charset="-78"/>
              </a:rPr>
              <a:t>3-المعاملات</a:t>
            </a:r>
            <a:endParaRPr lang="en-US" sz="3200" dirty="0">
              <a:latin typeface="Alexandria" pitchFamily="2" charset="-78"/>
              <a:cs typeface="Alexandria" pitchFamily="2" charset="-78"/>
            </a:endParaRPr>
          </a:p>
        </p:txBody>
      </p:sp>
      <p:sp>
        <p:nvSpPr>
          <p:cNvPr id="3" name="عنصر نائب للمحتوى 2"/>
          <p:cNvSpPr>
            <a:spLocks noGrp="1"/>
          </p:cNvSpPr>
          <p:nvPr>
            <p:ph idx="1"/>
          </p:nvPr>
        </p:nvSpPr>
        <p:spPr>
          <a:xfrm>
            <a:off x="2083443" y="2013995"/>
            <a:ext cx="8252750" cy="3946968"/>
          </a:xfrm>
        </p:spPr>
        <p:txBody>
          <a:bodyPr>
            <a:normAutofit/>
          </a:bodyPr>
          <a:lstStyle/>
          <a:p>
            <a:pPr marL="0" lvl="0" indent="0" algn="just" rtl="1">
              <a:lnSpc>
                <a:spcPct val="150000"/>
              </a:lnSpc>
              <a:buNone/>
            </a:pPr>
            <a:endParaRPr lang="ar-EG" sz="2000" dirty="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تعد هذه المرحلة أكثر تعقيدا وتطورا من المرحلة السابقة، فهي لا تنطوي على مجرد اتاحة وسائل محدودة للتفاعل البسيط بين الحكومة وأصحاب المصلحة، لكن الحكومة في هذه المرحلة تعتمد على مستوى من التقنيات الرقمية يمكن صاحب المصلحة من إجراء المعاملة.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714484" y="306776"/>
            <a:ext cx="2956816" cy="1383912"/>
          </a:xfrm>
          <a:prstGeom prst="rect">
            <a:avLst/>
          </a:prstGeom>
        </p:spPr>
      </p:pic>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83752"/>
    </mc:Choice>
    <mc:Fallback xmlns="">
      <p:transition spd="slow" advTm="8375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71868" y="1747776"/>
            <a:ext cx="8345347" cy="4190037"/>
          </a:xfrm>
        </p:spPr>
        <p:txBody>
          <a:bodyPr>
            <a:normAutofit/>
          </a:bodyPr>
          <a:lstStyle/>
          <a:p>
            <a:pPr marL="0" indent="0" algn="just" rtl="1">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ومعنى ذلك إجراء المعاملة بأكملها من خلال الأساليب الرقمية دون الحاجة إلى تحمل مشقة الذهاب إلى الجهاز الإداري المختص بذلك، وهذا يفترض تمكين صاحب المصلحة من إجراء كافة الخطوات اللازمة للمعاملة عن بعد، ويتم ذلك في أي وقت دون ارتباط بساعات العمل الرسمية، أي في النهار أو الليل.</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938807" y="363864"/>
            <a:ext cx="2956816" cy="1383912"/>
          </a:xfrm>
          <a:prstGeom prst="rect">
            <a:avLst/>
          </a:prstGeom>
        </p:spPr>
      </p:pic>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218450"/>
    </mc:Choice>
    <mc:Fallback xmlns="">
      <p:transition spd="slow" advTm="21845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71868" y="1967695"/>
            <a:ext cx="8310623" cy="4548852"/>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sz="2000" dirty="0" smtClean="0">
                <a:latin typeface="Alexandria" pitchFamily="2" charset="-78"/>
                <a:cs typeface="Alexandria" pitchFamily="2" charset="-78"/>
              </a:rPr>
              <a:t>ومن ذلك نستطيع القول أن هذه المرحلة تنطوي على بدايات عملية </a:t>
            </a:r>
            <a:r>
              <a:rPr lang="ar-EG" sz="2000" dirty="0" err="1" smtClean="0">
                <a:latin typeface="Alexandria" pitchFamily="2" charset="-78"/>
                <a:cs typeface="Alexandria" pitchFamily="2" charset="-78"/>
              </a:rPr>
              <a:t>الأتمتة</a:t>
            </a:r>
            <a:r>
              <a:rPr lang="ar-EG" sz="2000" dirty="0">
                <a:latin typeface="Alexandria" pitchFamily="2" charset="-78"/>
                <a:cs typeface="Alexandria" pitchFamily="2" charset="-78"/>
              </a:rPr>
              <a:t> </a:t>
            </a:r>
            <a:r>
              <a:rPr lang="ar-EG" sz="2000" dirty="0" smtClean="0">
                <a:latin typeface="Alexandria" pitchFamily="2" charset="-78"/>
                <a:cs typeface="Alexandria" pitchFamily="2" charset="-78"/>
              </a:rPr>
              <a:t>بمعناها الذي وضحناه من قبل؛ حيث تجرى المعاملة في جانب منها بصورة الكترونية دون تدخل بشري. </a:t>
            </a:r>
          </a:p>
        </p:txBody>
      </p:sp>
      <p:pic>
        <p:nvPicPr>
          <p:cNvPr id="6" name="Picture 5"/>
          <p:cNvPicPr>
            <a:picLocks noChangeAspect="1"/>
          </p:cNvPicPr>
          <p:nvPr/>
        </p:nvPicPr>
        <p:blipFill>
          <a:blip r:embed="rId2"/>
          <a:stretch>
            <a:fillRect/>
          </a:stretch>
        </p:blipFill>
        <p:spPr>
          <a:xfrm>
            <a:off x="9019284" y="186349"/>
            <a:ext cx="2956816" cy="1383912"/>
          </a:xfrm>
          <a:prstGeom prst="rect">
            <a:avLst/>
          </a:prstGeom>
        </p:spPr>
      </p:pic>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67265"/>
    </mc:Choice>
    <mc:Fallback xmlns="">
      <p:transition spd="slow" advTm="6726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98248" y="2071868"/>
            <a:ext cx="8137003" cy="3946967"/>
          </a:xfrm>
        </p:spPr>
        <p:txBody>
          <a:bodyPr>
            <a:normAutofit/>
          </a:bodyPr>
          <a:lstStyle/>
          <a:p>
            <a:pPr marL="0" indent="0" algn="just" rtl="1">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ومن أمثلة ذلك تقديم طلب الترخيص من خلال موقع الجهة الإدارية والحصول عليه عن طريق اتباع الخطوات الموضحة أو تجديد ترخيص معين أو تقديم عطاء لشراء شيء معين أو دفع الرسوم أو الضرائب.</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112590" y="301853"/>
            <a:ext cx="2956816" cy="1383912"/>
          </a:xfrm>
          <a:prstGeom prst="rect">
            <a:avLst/>
          </a:prstGeom>
        </p:spPr>
      </p:pic>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50502"/>
    </mc:Choice>
    <mc:Fallback xmlns="">
      <p:transition spd="slow" advTm="5050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2095017"/>
            <a:ext cx="7893934" cy="4081945"/>
          </a:xfrm>
        </p:spPr>
        <p:txBody>
          <a:bodyPr>
            <a:normAutofit/>
          </a:bodyPr>
          <a:lstStyle/>
          <a:p>
            <a:pPr marL="0" indent="0" algn="just" rtl="1">
              <a:lnSpc>
                <a:spcPct val="150000"/>
              </a:lnSpc>
              <a:buNone/>
            </a:pPr>
            <a:r>
              <a:rPr lang="ar-EG" sz="2000" dirty="0" smtClean="0">
                <a:latin typeface="Alexandria" pitchFamily="2" charset="-78"/>
                <a:cs typeface="Alexandria" pitchFamily="2" charset="-78"/>
              </a:rPr>
              <a:t>وعلى الرغم من أن هذه المرحلة تنطوي على مستوى للتفاعل أعمق وأكثر تطورا من المرحلة السابقة، إلا أن تدفق المعلومات مازال في اتجاه واحد- إما إلى الحكومة أو إلى صاحب المصلحة- ويؤدي إلى نتائج يمكن التنبؤ بها، مثال ذلك الموافقة على ترخيص أو إنشاء إيصال دفع أو الموافقة على عطاء لشراء شيء.</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131840" y="215226"/>
            <a:ext cx="2956816" cy="1383912"/>
          </a:xfrm>
          <a:prstGeom prst="rect">
            <a:avLst/>
          </a:prstGeom>
        </p:spPr>
      </p:pic>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100660"/>
    </mc:Choice>
    <mc:Fallback xmlns="">
      <p:transition spd="slow" advTm="10066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sz="3200" dirty="0" smtClean="0">
                <a:latin typeface="Alexandria" pitchFamily="2" charset="-78"/>
                <a:cs typeface="Alexandria" pitchFamily="2" charset="-78"/>
              </a:rPr>
              <a:t/>
            </a:r>
            <a:br>
              <a:rPr lang="ar-EG" sz="3200" dirty="0" smtClean="0">
                <a:latin typeface="Alexandria" pitchFamily="2" charset="-78"/>
                <a:cs typeface="Alexandria" pitchFamily="2" charset="-78"/>
              </a:rPr>
            </a:br>
            <a:r>
              <a:rPr lang="ar-EG" sz="3200" dirty="0" smtClean="0">
                <a:latin typeface="Alexandria" pitchFamily="2" charset="-78"/>
                <a:cs typeface="Alexandria" pitchFamily="2" charset="-78"/>
              </a:rPr>
              <a:t>4-التحول </a:t>
            </a:r>
            <a:endParaRPr lang="en-US" sz="3200" dirty="0">
              <a:latin typeface="Alexandria" pitchFamily="2" charset="-78"/>
              <a:cs typeface="Alexandria" pitchFamily="2" charset="-78"/>
            </a:endParaRPr>
          </a:p>
        </p:txBody>
      </p:sp>
      <p:sp>
        <p:nvSpPr>
          <p:cNvPr id="3" name="عنصر نائب للمحتوى 2"/>
          <p:cNvSpPr>
            <a:spLocks noGrp="1"/>
          </p:cNvSpPr>
          <p:nvPr>
            <p:ph idx="1"/>
          </p:nvPr>
        </p:nvSpPr>
        <p:spPr>
          <a:xfrm>
            <a:off x="1817225" y="2141316"/>
            <a:ext cx="7986532" cy="3889094"/>
          </a:xfrm>
        </p:spPr>
        <p:txBody>
          <a:bodyPr>
            <a:normAutofit/>
          </a:bodyPr>
          <a:lstStyle/>
          <a:p>
            <a:pPr marL="0" indent="0" algn="just" rtl="1">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هذه المرحلة هي أعلى مراحل تطبيق الحكومة الرقمية وتعتمد فيها الدول على القدرات الكاملة لتكنولوجيا المعلومات والاتصالات من أجل إعادة تصور، تنظيم وتنفيذ العمل الحكومي.</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871958" y="306776"/>
            <a:ext cx="2956816" cy="1383912"/>
          </a:xfrm>
          <a:prstGeom prst="rect">
            <a:avLst/>
          </a:prstGeom>
        </p:spPr>
      </p:pic>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79134"/>
    </mc:Choice>
    <mc:Fallback xmlns="">
      <p:transition spd="slow" advTm="7913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5" y="1863524"/>
            <a:ext cx="8102279" cy="3599728"/>
          </a:xfrm>
        </p:spPr>
        <p:txBody>
          <a:bodyPr>
            <a:normAutofit/>
          </a:bodyPr>
          <a:lstStyle/>
          <a:p>
            <a:pPr marL="0" indent="0" algn="just" rtl="1">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وتعتمد الحكومة الرقمية في هذه المرحلة على قدرات تقنية متقدمة تمكنها من إدارة العلاقات مع أصحاب المصلحة بصورة تجعلها تتلقى المعلومات وتنظمها وتحللها وتقوم بتنفيذها بشكل سلسل وهادئ.</a:t>
            </a:r>
          </a:p>
          <a:p>
            <a:pPr marL="0" indent="0" algn="just" rtl="1">
              <a:lnSpc>
                <a:spcPct val="150000"/>
              </a:lnSpc>
              <a:buNone/>
            </a:pP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948960" y="292227"/>
            <a:ext cx="2956816" cy="1383912"/>
          </a:xfrm>
          <a:prstGeom prst="rect">
            <a:avLst/>
          </a:prstGeom>
        </p:spPr>
      </p:pic>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117278"/>
    </mc:Choice>
    <mc:Fallback xmlns="">
      <p:transition spd="slow" advTm="11727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539433" y="1990846"/>
            <a:ext cx="8947230" cy="4186117"/>
          </a:xfrm>
        </p:spPr>
        <p:txBody>
          <a:bodyPr>
            <a:normAutofit/>
          </a:bodyPr>
          <a:lstStyle/>
          <a:p>
            <a:pPr marL="0" indent="0" algn="just" rtl="1">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وهذا يعني أن مقدم الخدمة في هذه المرحلة يجب أن يملك الأدوات الكافية للقيام بذلك على نحو متكامل، سواء من الناحية التنظيمية أو الفنية، ويضع ذلك عبء على الحكومة لإزالة المعوقات التنظيمية، الفنية والمالية.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141466" y="138223"/>
            <a:ext cx="2956816" cy="1383912"/>
          </a:xfrm>
          <a:prstGeom prst="rect">
            <a:avLst/>
          </a:prstGeom>
        </p:spPr>
      </p:pic>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124027"/>
    </mc:Choice>
    <mc:Fallback xmlns="">
      <p:transition spd="slow" advTm="12402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5" y="1979271"/>
            <a:ext cx="8333772" cy="4197691"/>
          </a:xfrm>
        </p:spPr>
        <p:txBody>
          <a:bodyPr>
            <a:normAutofit/>
          </a:bodyPr>
          <a:lstStyle/>
          <a:p>
            <a:pPr marL="0" indent="0" algn="r" rtl="1">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وتدفق المعلومات يكون في هذه المرحلة من الاتجاهين، الحكومة وأصحاب المصلحة، ويعمل ذلك بكل تأكيد على تحسين علاقة الحكومة بكافة الفاعلين الرئيسيين في تطبيق مشروع الحكومة الرقمية.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750182" y="282602"/>
            <a:ext cx="2956816" cy="1383912"/>
          </a:xfrm>
          <a:prstGeom prst="rect">
            <a:avLst/>
          </a:prstGeom>
        </p:spPr>
      </p:pic>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87843"/>
    </mc:Choice>
    <mc:Fallback xmlns="">
      <p:transition spd="slow" advTm="8784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86673" y="1886672"/>
            <a:ext cx="8380071" cy="4074289"/>
          </a:xfrm>
        </p:spPr>
        <p:txBody>
          <a:bodyPr>
            <a:normAutofit/>
          </a:bodyPr>
          <a:lstStyle/>
          <a:p>
            <a:pPr marL="0" indent="0" algn="just" rtl="1">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ولذا تتسم هذه المرحلة من تطبيق الحكومة الرقمية بالقدرة على اتخاذ القرارات التعاونية بين كافة الشركاء، الجهات المركزية والأجهزة الادارية المحلية والإقليمية وقطاع الأعمال والمواطن، نتيجة سهول تدفق المعلومات بين الأطراف الفاعلة.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910460" y="186349"/>
            <a:ext cx="2956816" cy="1383912"/>
          </a:xfrm>
          <a:prstGeom prst="rect">
            <a:avLst/>
          </a:prstGeom>
        </p:spPr>
      </p:pic>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98665"/>
    </mc:Choice>
    <mc:Fallback xmlns="">
      <p:transition spd="slow" advTm="9866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06591" y="2060294"/>
            <a:ext cx="8067555" cy="3831220"/>
          </a:xfrm>
        </p:spPr>
        <p:txBody>
          <a:bodyPr>
            <a:normAutofit/>
          </a:bodyPr>
          <a:lstStyle/>
          <a:p>
            <a:pPr marL="0" indent="0" algn="just" rtl="1">
              <a:lnSpc>
                <a:spcPct val="150000"/>
              </a:lnSpc>
              <a:buNone/>
            </a:pPr>
            <a:r>
              <a:rPr lang="ar-EG" sz="2000" dirty="0" smtClean="0">
                <a:latin typeface="Alexandria" pitchFamily="2" charset="-78"/>
                <a:cs typeface="Alexandria" pitchFamily="2" charset="-78"/>
              </a:rPr>
              <a:t>ويقول الخبراء أنه يمكن في هذه المرحلة الاعتماد على جهاز إداري افتراضي عبر الانترنت بحيث ينشأ الكترونيا لتقديم الخدمات من خلال الأساليب التقنية دون أي حضور مادي للموظفين أو للمستفيد من الخدمة.</a:t>
            </a:r>
          </a:p>
        </p:txBody>
      </p:sp>
      <p:pic>
        <p:nvPicPr>
          <p:cNvPr id="6" name="Picture 5"/>
          <p:cNvPicPr>
            <a:picLocks noChangeAspect="1"/>
          </p:cNvPicPr>
          <p:nvPr/>
        </p:nvPicPr>
        <p:blipFill>
          <a:blip r:embed="rId2"/>
          <a:stretch>
            <a:fillRect/>
          </a:stretch>
        </p:blipFill>
        <p:spPr>
          <a:xfrm>
            <a:off x="9019284" y="224850"/>
            <a:ext cx="2956816" cy="1383912"/>
          </a:xfrm>
          <a:prstGeom prst="rect">
            <a:avLst/>
          </a:prstGeom>
        </p:spPr>
      </p:pic>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117254"/>
    </mc:Choice>
    <mc:Fallback xmlns="">
      <p:transition spd="slow" advTm="11725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2002421"/>
            <a:ext cx="7720315" cy="3426106"/>
          </a:xfrm>
        </p:spPr>
        <p:txBody>
          <a:bodyPr>
            <a:normAutofit/>
          </a:bodyPr>
          <a:lstStyle/>
          <a:p>
            <a:pPr marL="0" indent="0" algn="just" rtl="1">
              <a:lnSpc>
                <a:spcPct val="150000"/>
              </a:lnSpc>
              <a:buNone/>
            </a:pPr>
            <a:r>
              <a:rPr lang="ar-EG" sz="2000" dirty="0" smtClean="0">
                <a:latin typeface="Alexandria" pitchFamily="2" charset="-78"/>
                <a:cs typeface="Alexandria" pitchFamily="2" charset="-78"/>
              </a:rPr>
              <a:t>ولاشك أن الذكاء الاصطناعي سوف يدفع الحكومات في هذه المرحلة نحو التكامل الأمثل مع كافة الأطراف لتنفيذ الخدمات على أكمل وجه، على أساس الفهم العميق للتفاعلات الحادثة في إطار أعمال الحكومة الرقمية والمشكلات الطارئة ومدى رضا صاحب المصلحة عن الخدمة.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122215" y="176724"/>
            <a:ext cx="2956816" cy="1383912"/>
          </a:xfrm>
          <a:prstGeom prst="rect">
            <a:avLst/>
          </a:prstGeom>
        </p:spPr>
      </p:pic>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140984"/>
    </mc:Choice>
    <mc:Fallback xmlns="">
      <p:transition spd="slow" advTm="14098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350386" y="1076967"/>
            <a:ext cx="10515600" cy="1325563"/>
          </a:xfrm>
        </p:spPr>
        <p:txBody>
          <a:bodyPr>
            <a:noAutofit/>
          </a:bodyPr>
          <a:lstStyle/>
          <a:p>
            <a:pPr lvl="0" algn="ctr">
              <a:lnSpc>
                <a:spcPct val="120000"/>
              </a:lnSpc>
              <a:spcBef>
                <a:spcPts val="0"/>
              </a:spcBef>
            </a:pPr>
            <a:r>
              <a:rPr lang="ar-EG" sz="3200" dirty="0" smtClean="0">
                <a:latin typeface="Alexandria" pitchFamily="2" charset="-78"/>
                <a:cs typeface="Alexandria" pitchFamily="2" charset="-78"/>
              </a:rPr>
              <a:t/>
            </a:r>
            <a:br>
              <a:rPr lang="ar-EG" sz="3200" dirty="0" smtClean="0">
                <a:latin typeface="Alexandria" pitchFamily="2" charset="-78"/>
                <a:cs typeface="Alexandria" pitchFamily="2" charset="-78"/>
              </a:rPr>
            </a:br>
            <a:r>
              <a:rPr lang="ar-EG" sz="3200" dirty="0" smtClean="0">
                <a:latin typeface="Alexandria" pitchFamily="2" charset="-78"/>
                <a:cs typeface="Alexandria" pitchFamily="2" charset="-78"/>
              </a:rPr>
              <a:t/>
            </a:r>
            <a:br>
              <a:rPr lang="ar-EG" sz="3200" dirty="0" smtClean="0">
                <a:latin typeface="Alexandria" pitchFamily="2" charset="-78"/>
                <a:cs typeface="Alexandria" pitchFamily="2" charset="-78"/>
              </a:rPr>
            </a:br>
            <a:r>
              <a:rPr lang="ar-EG" sz="3200" dirty="0">
                <a:latin typeface="Alexandria" pitchFamily="2" charset="-78"/>
                <a:cs typeface="Alexandria" pitchFamily="2" charset="-78"/>
              </a:rPr>
              <a:t/>
            </a:r>
            <a:br>
              <a:rPr lang="ar-EG" sz="3200" dirty="0">
                <a:latin typeface="Alexandria" pitchFamily="2" charset="-78"/>
                <a:cs typeface="Alexandria" pitchFamily="2" charset="-78"/>
              </a:rPr>
            </a:br>
            <a:r>
              <a:rPr lang="ar-EG" sz="3200" b="1" dirty="0" smtClean="0">
                <a:latin typeface="Alexandria" pitchFamily="2" charset="-78"/>
                <a:ea typeface="+mn-ea"/>
                <a:cs typeface="Alexandria" pitchFamily="2" charset="-78"/>
              </a:rPr>
              <a:t>ثانيا</a:t>
            </a:r>
            <a:r>
              <a:rPr lang="ar-EG" sz="3200" b="1" dirty="0">
                <a:latin typeface="Alexandria" pitchFamily="2" charset="-78"/>
                <a:ea typeface="+mn-ea"/>
                <a:cs typeface="Alexandria" pitchFamily="2" charset="-78"/>
              </a:rPr>
              <a:t>: مبادئ الاطار التنظيمي لأعمال الحكومة الرقمية </a:t>
            </a:r>
            <a:br>
              <a:rPr lang="ar-EG" sz="3200" b="1" dirty="0">
                <a:latin typeface="Alexandria" pitchFamily="2" charset="-78"/>
                <a:ea typeface="+mn-ea"/>
                <a:cs typeface="Alexandria" pitchFamily="2" charset="-78"/>
              </a:rPr>
            </a:br>
            <a:r>
              <a:rPr lang="ar-EG" sz="3200" dirty="0">
                <a:latin typeface="Alexandria" pitchFamily="2" charset="-78"/>
                <a:cs typeface="Alexandria" pitchFamily="2" charset="-78"/>
              </a:rPr>
              <a:t/>
            </a:r>
            <a:br>
              <a:rPr lang="ar-EG" sz="3200" dirty="0">
                <a:latin typeface="Alexandria" pitchFamily="2" charset="-78"/>
                <a:cs typeface="Alexandria" pitchFamily="2" charset="-78"/>
              </a:rPr>
            </a:br>
            <a:endParaRPr lang="en-US" sz="3200" dirty="0">
              <a:latin typeface="Alexandria" pitchFamily="2" charset="-78"/>
              <a:cs typeface="Alexandria" pitchFamily="2" charset="-78"/>
            </a:endParaRPr>
          </a:p>
        </p:txBody>
      </p:sp>
      <p:sp>
        <p:nvSpPr>
          <p:cNvPr id="3" name="عنصر نائب للمحتوى 2"/>
          <p:cNvSpPr>
            <a:spLocks noGrp="1"/>
          </p:cNvSpPr>
          <p:nvPr>
            <p:ph idx="1"/>
          </p:nvPr>
        </p:nvSpPr>
        <p:spPr>
          <a:xfrm>
            <a:off x="2075888" y="2709475"/>
            <a:ext cx="7974958" cy="4375230"/>
          </a:xfrm>
        </p:spPr>
        <p:txBody>
          <a:bodyPr>
            <a:normAutofit/>
          </a:bodyPr>
          <a:lstStyle/>
          <a:p>
            <a:pPr marL="0" indent="0" algn="just" rtl="1">
              <a:lnSpc>
                <a:spcPct val="150000"/>
              </a:lnSpc>
              <a:buNone/>
            </a:pPr>
            <a:r>
              <a:rPr lang="ar-EG" sz="2000" dirty="0" smtClean="0">
                <a:latin typeface="Alexandria" pitchFamily="2" charset="-78"/>
                <a:cs typeface="Alexandria" pitchFamily="2" charset="-78"/>
              </a:rPr>
              <a:t>نتناول هنا المبادئ الصادرة عن منظمة التعاون الاقتصادي والتنمية</a:t>
            </a:r>
          </a:p>
          <a:p>
            <a:pPr marL="0" indent="0" algn="just" rtl="1">
              <a:lnSpc>
                <a:spcPct val="150000"/>
              </a:lnSpc>
              <a:buNone/>
            </a:pPr>
            <a:r>
              <a:rPr lang="en-US" sz="2000" dirty="0" smtClean="0">
                <a:latin typeface="Alexandria" pitchFamily="2" charset="-78"/>
                <a:cs typeface="Alexandria" pitchFamily="2" charset="-78"/>
              </a:rPr>
              <a:t>OECD</a:t>
            </a:r>
            <a:r>
              <a:rPr lang="ar-EG" sz="2000" dirty="0" smtClean="0">
                <a:latin typeface="Alexandria" pitchFamily="2" charset="-78"/>
                <a:cs typeface="Alexandria" pitchFamily="2" charset="-78"/>
              </a:rPr>
              <a:t> والتي تعرف بإطار سياسة الحكومة الرقمية </a:t>
            </a:r>
            <a:r>
              <a:rPr lang="en-US" sz="2000" dirty="0" smtClean="0">
                <a:latin typeface="Alexandria" pitchFamily="2" charset="-78"/>
                <a:cs typeface="Alexandria" pitchFamily="2" charset="-78"/>
              </a:rPr>
              <a:t>DGPF</a:t>
            </a:r>
            <a:r>
              <a:rPr lang="ar-EG" sz="2000" dirty="0" smtClean="0">
                <a:latin typeface="Alexandria" pitchFamily="2" charset="-78"/>
                <a:cs typeface="Alexandria" pitchFamily="2" charset="-78"/>
              </a:rPr>
              <a:t> والتي تسترشد بها الحكومات عند تنظيم عملية تصميم وتنفيذ منهجية الحكومة الرقمية، للانتقال إلى مستوى أعلى من النضج الرقمي لقطاعاتها العامة. </a:t>
            </a:r>
          </a:p>
          <a:p>
            <a:pPr marL="0" indent="0" algn="just" rtl="1">
              <a:lnSpc>
                <a:spcPct val="150000"/>
              </a:lnSpc>
              <a:buNone/>
            </a:pPr>
            <a:r>
              <a:rPr lang="ar-EG" sz="2000" dirty="0" smtClean="0">
                <a:latin typeface="Alexandria" pitchFamily="2" charset="-78"/>
                <a:cs typeface="Alexandria" pitchFamily="2" charset="-78"/>
              </a:rPr>
              <a:t>وهي ستة مبادئ على النحو التالي: </a:t>
            </a:r>
          </a:p>
        </p:txBody>
      </p:sp>
      <p:pic>
        <p:nvPicPr>
          <p:cNvPr id="6" name="Picture 5"/>
          <p:cNvPicPr>
            <a:picLocks noChangeAspect="1"/>
          </p:cNvPicPr>
          <p:nvPr/>
        </p:nvPicPr>
        <p:blipFill>
          <a:blip r:embed="rId2"/>
          <a:stretch>
            <a:fillRect/>
          </a:stretch>
        </p:blipFill>
        <p:spPr>
          <a:xfrm>
            <a:off x="9019284" y="0"/>
            <a:ext cx="2956816" cy="1383912"/>
          </a:xfrm>
          <a:prstGeom prst="rect">
            <a:avLst/>
          </a:prstGeom>
        </p:spPr>
      </p:pic>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175511"/>
    </mc:Choice>
    <mc:Fallback xmlns="">
      <p:transition spd="slow" advTm="17551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82499" y="1805652"/>
            <a:ext cx="8333774" cy="5139158"/>
          </a:xfrm>
        </p:spPr>
        <p:txBody>
          <a:bodyPr>
            <a:normAutofit/>
          </a:bodyPr>
          <a:lstStyle/>
          <a:p>
            <a:pPr marL="0" indent="0" algn="r" rtl="1">
              <a:lnSpc>
                <a:spcPct val="150000"/>
              </a:lnSpc>
              <a:buNone/>
            </a:pPr>
            <a:r>
              <a:rPr lang="ar-EG" sz="2000" dirty="0" smtClean="0">
                <a:latin typeface="Alexandria" pitchFamily="2" charset="-78"/>
                <a:cs typeface="Alexandria" pitchFamily="2" charset="-78"/>
              </a:rPr>
              <a:t>1-مبدأ الرقمنة في التصميم </a:t>
            </a:r>
            <a:r>
              <a:rPr lang="en-US" sz="2000" dirty="0">
                <a:latin typeface="Alexandria" pitchFamily="2" charset="-78"/>
                <a:cs typeface="Alexandria" pitchFamily="2" charset="-78"/>
              </a:rPr>
              <a:t>Digital by </a:t>
            </a:r>
            <a:r>
              <a:rPr lang="en-US" sz="2000" dirty="0" smtClean="0">
                <a:latin typeface="Alexandria" pitchFamily="2" charset="-78"/>
                <a:cs typeface="Alexandria" pitchFamily="2" charset="-78"/>
              </a:rPr>
              <a:t>design</a:t>
            </a:r>
            <a:endParaRPr lang="ar-EG" sz="2000" dirty="0" smtClean="0">
              <a:latin typeface="Alexandria" pitchFamily="2" charset="-78"/>
              <a:cs typeface="Alexandria" pitchFamily="2" charset="-78"/>
            </a:endParaRPr>
          </a:p>
          <a:p>
            <a:pPr marL="0" indent="0" algn="r" rtl="1">
              <a:lnSpc>
                <a:spcPct val="150000"/>
              </a:lnSpc>
              <a:buNone/>
            </a:pPr>
            <a:r>
              <a:rPr lang="ar-EG" sz="2000" dirty="0" smtClean="0">
                <a:latin typeface="Alexandria" pitchFamily="2" charset="-78"/>
                <a:cs typeface="Alexandria" pitchFamily="2" charset="-78"/>
              </a:rPr>
              <a:t>2- مبدأ القطاع العام القائم على البيانات </a:t>
            </a:r>
            <a:r>
              <a:rPr lang="en-US" sz="2000" dirty="0">
                <a:latin typeface="Alexandria" pitchFamily="2" charset="-78"/>
                <a:cs typeface="Alexandria" pitchFamily="2" charset="-78"/>
              </a:rPr>
              <a:t>Data-driven public </a:t>
            </a:r>
            <a:r>
              <a:rPr lang="en-US" sz="2000" dirty="0" smtClean="0">
                <a:latin typeface="Alexandria" pitchFamily="2" charset="-78"/>
                <a:cs typeface="Alexandria" pitchFamily="2" charset="-78"/>
              </a:rPr>
              <a:t>sector</a:t>
            </a:r>
            <a:endParaRPr lang="ar-EG" sz="2000" dirty="0" smtClean="0">
              <a:latin typeface="Alexandria" pitchFamily="2" charset="-78"/>
              <a:cs typeface="Alexandria" pitchFamily="2" charset="-78"/>
            </a:endParaRPr>
          </a:p>
          <a:p>
            <a:pPr marL="0" indent="0" algn="r" rtl="1">
              <a:lnSpc>
                <a:spcPct val="150000"/>
              </a:lnSpc>
              <a:buNone/>
            </a:pPr>
            <a:r>
              <a:rPr lang="ar-EG" sz="2000" dirty="0" smtClean="0">
                <a:latin typeface="Alexandria" pitchFamily="2" charset="-78"/>
                <a:cs typeface="Alexandria" pitchFamily="2" charset="-78"/>
              </a:rPr>
              <a:t>3-مبدأ الحكومة كمنصة شاملة </a:t>
            </a:r>
            <a:r>
              <a:rPr lang="en-US" sz="2000" dirty="0">
                <a:latin typeface="Alexandria" pitchFamily="2" charset="-78"/>
                <a:cs typeface="Alexandria" pitchFamily="2" charset="-78"/>
              </a:rPr>
              <a:t>Government as a platform</a:t>
            </a:r>
          </a:p>
          <a:p>
            <a:pPr marL="0" indent="0" algn="r" rtl="1">
              <a:lnSpc>
                <a:spcPct val="150000"/>
              </a:lnSpc>
              <a:buNone/>
            </a:pPr>
            <a:r>
              <a:rPr lang="ar-EG" sz="2000" dirty="0" smtClean="0">
                <a:latin typeface="Alexandria" pitchFamily="2" charset="-78"/>
                <a:cs typeface="Alexandria" pitchFamily="2" charset="-78"/>
              </a:rPr>
              <a:t>4-مبدأ الاتاحة الافتراضية </a:t>
            </a:r>
            <a:r>
              <a:rPr lang="en-US" sz="2000" dirty="0" smtClean="0">
                <a:latin typeface="Alexandria" pitchFamily="2" charset="-78"/>
                <a:cs typeface="Alexandria" pitchFamily="2" charset="-78"/>
              </a:rPr>
              <a:t>Open by default</a:t>
            </a:r>
            <a:r>
              <a:rPr lang="ar-EG" sz="2000" dirty="0" smtClean="0">
                <a:latin typeface="Alexandria" pitchFamily="2" charset="-78"/>
                <a:cs typeface="Alexandria" pitchFamily="2" charset="-78"/>
              </a:rPr>
              <a:t> </a:t>
            </a:r>
            <a:endParaRPr lang="en-US" sz="2000" dirty="0" smtClean="0">
              <a:latin typeface="Alexandria" pitchFamily="2" charset="-78"/>
              <a:cs typeface="Alexandria" pitchFamily="2" charset="-78"/>
            </a:endParaRPr>
          </a:p>
          <a:p>
            <a:pPr marL="0" indent="0" algn="r" rtl="1">
              <a:lnSpc>
                <a:spcPct val="150000"/>
              </a:lnSpc>
              <a:buNone/>
            </a:pPr>
            <a:r>
              <a:rPr lang="ar-EG" sz="2000" dirty="0" smtClean="0">
                <a:latin typeface="Alexandria" pitchFamily="2" charset="-78"/>
                <a:cs typeface="Alexandria" pitchFamily="2" charset="-78"/>
              </a:rPr>
              <a:t>5-مبدأ التركيز على احتياجات المستخدم </a:t>
            </a:r>
            <a:r>
              <a:rPr lang="en-US" sz="2000" dirty="0" smtClean="0">
                <a:latin typeface="Alexandria" pitchFamily="2" charset="-78"/>
                <a:cs typeface="Alexandria" pitchFamily="2" charset="-78"/>
              </a:rPr>
              <a:t>User-driven</a:t>
            </a:r>
          </a:p>
          <a:p>
            <a:pPr marL="0" indent="0" algn="r" rtl="1">
              <a:lnSpc>
                <a:spcPct val="150000"/>
              </a:lnSpc>
              <a:buNone/>
            </a:pPr>
            <a:r>
              <a:rPr lang="ar-EG" sz="2000" dirty="0" smtClean="0">
                <a:latin typeface="Alexandria" pitchFamily="2" charset="-78"/>
                <a:cs typeface="Alexandria" pitchFamily="2" charset="-78"/>
              </a:rPr>
              <a:t>6-مبدأ الاستباقية  </a:t>
            </a:r>
            <a:r>
              <a:rPr lang="en-US" sz="2000" dirty="0">
                <a:latin typeface="Alexandria" pitchFamily="2" charset="-78"/>
                <a:cs typeface="Alexandria" pitchFamily="2" charset="-78"/>
              </a:rPr>
              <a:t>Proactiveness</a:t>
            </a:r>
          </a:p>
          <a:p>
            <a:pPr marL="0" indent="0" algn="r" rtl="1">
              <a:lnSpc>
                <a:spcPct val="150000"/>
              </a:lnSpc>
              <a:buNone/>
            </a:pP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019284" y="349979"/>
            <a:ext cx="2956816" cy="1383912"/>
          </a:xfrm>
          <a:prstGeom prst="rect">
            <a:avLst/>
          </a:prstGeom>
        </p:spPr>
      </p:pic>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100814"/>
    </mc:Choice>
    <mc:Fallback xmlns="">
      <p:transition spd="slow" advTm="10081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83243" y="903288"/>
            <a:ext cx="10515600" cy="1631542"/>
          </a:xfrm>
        </p:spPr>
        <p:txBody>
          <a:bodyPr>
            <a:noAutofit/>
          </a:bodyPr>
          <a:lstStyle/>
          <a:p>
            <a:pPr algn="ctr"/>
            <a:r>
              <a:rPr lang="en-US" sz="2000" b="1" dirty="0" smtClean="0">
                <a:latin typeface="Alexandria" pitchFamily="2" charset="-78"/>
                <a:cs typeface="Alexandria" pitchFamily="2" charset="-78"/>
              </a:rPr>
              <a:t/>
            </a:r>
            <a:br>
              <a:rPr lang="en-US" sz="2000" b="1" dirty="0" smtClean="0">
                <a:latin typeface="Alexandria" pitchFamily="2" charset="-78"/>
                <a:cs typeface="Alexandria" pitchFamily="2" charset="-78"/>
              </a:rPr>
            </a:br>
            <a:r>
              <a:rPr lang="ar-EG" sz="2000" b="1" dirty="0" smtClean="0">
                <a:latin typeface="Alexandria" pitchFamily="2" charset="-78"/>
                <a:cs typeface="Alexandria" pitchFamily="2" charset="-78"/>
              </a:rPr>
              <a:t>- مبدأ الرقمنة في التصميم </a:t>
            </a:r>
            <a:r>
              <a:rPr lang="en-US" sz="2000" b="1" dirty="0" smtClean="0">
                <a:latin typeface="Alexandria" pitchFamily="2" charset="-78"/>
                <a:cs typeface="Alexandria" pitchFamily="2" charset="-78"/>
              </a:rPr>
              <a:t>1</a:t>
            </a:r>
            <a:r>
              <a:rPr lang="ar-EG" sz="2000" b="1" dirty="0" smtClean="0">
                <a:latin typeface="Alexandria" pitchFamily="2" charset="-78"/>
                <a:cs typeface="Alexandria" pitchFamily="2" charset="-78"/>
              </a:rPr>
              <a:t/>
            </a:r>
            <a:br>
              <a:rPr lang="ar-EG" sz="2000" b="1" dirty="0" smtClean="0">
                <a:latin typeface="Alexandria" pitchFamily="2" charset="-78"/>
                <a:cs typeface="Alexandria" pitchFamily="2" charset="-78"/>
              </a:rPr>
            </a:br>
            <a:r>
              <a:rPr lang="en-US" sz="2000" b="1" dirty="0">
                <a:latin typeface="Alexandria" pitchFamily="2" charset="-78"/>
                <a:cs typeface="Alexandria" pitchFamily="2" charset="-78"/>
              </a:rPr>
              <a:t>Digital by design</a:t>
            </a:r>
            <a:br>
              <a:rPr lang="en-US" sz="2000" b="1" dirty="0">
                <a:latin typeface="Alexandria" pitchFamily="2" charset="-78"/>
                <a:cs typeface="Alexandria" pitchFamily="2" charset="-78"/>
              </a:rPr>
            </a:br>
            <a:r>
              <a:rPr lang="ar-EG" sz="2000" b="1" dirty="0" smtClean="0">
                <a:latin typeface="Alexandria" pitchFamily="2" charset="-78"/>
                <a:cs typeface="Alexandria" pitchFamily="2" charset="-78"/>
              </a:rPr>
              <a:t>              </a:t>
            </a:r>
            <a:endParaRPr lang="en-US" sz="2000" b="1" dirty="0">
              <a:latin typeface="Alexandria" pitchFamily="2" charset="-78"/>
              <a:cs typeface="Alexandria" pitchFamily="2" charset="-78"/>
            </a:endParaRPr>
          </a:p>
        </p:txBody>
      </p:sp>
      <p:sp>
        <p:nvSpPr>
          <p:cNvPr id="3" name="عنصر نائب للمحتوى 2"/>
          <p:cNvSpPr>
            <a:spLocks noGrp="1"/>
          </p:cNvSpPr>
          <p:nvPr>
            <p:ph idx="1"/>
          </p:nvPr>
        </p:nvSpPr>
        <p:spPr>
          <a:xfrm>
            <a:off x="1643605" y="2261515"/>
            <a:ext cx="8194876" cy="3935392"/>
          </a:xfrm>
        </p:spPr>
        <p:txBody>
          <a:bodyPr>
            <a:normAutofit/>
          </a:bodyPr>
          <a:lstStyle/>
          <a:p>
            <a:pPr marL="0" indent="0" algn="just" rtl="1">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إن نجاح التحول الرقمي في القطاع الحكومي يتطلب تضمين التقنيات الرقمية في عملية صنع السياسة وتصميم الخدمات منذ البداية، وهذا يعني أنه ينبغي أن يكون القطاع الحكومي رقميا حسب التصميم المبدئي.</a:t>
            </a:r>
          </a:p>
        </p:txBody>
      </p:sp>
      <p:pic>
        <p:nvPicPr>
          <p:cNvPr id="6" name="Picture 5"/>
          <p:cNvPicPr>
            <a:picLocks noChangeAspect="1"/>
          </p:cNvPicPr>
          <p:nvPr/>
        </p:nvPicPr>
        <p:blipFill>
          <a:blip r:embed="rId2"/>
          <a:stretch>
            <a:fillRect/>
          </a:stretch>
        </p:blipFill>
        <p:spPr>
          <a:xfrm>
            <a:off x="9302561" y="182962"/>
            <a:ext cx="2956816" cy="1383912"/>
          </a:xfrm>
          <a:prstGeom prst="rect">
            <a:avLst/>
          </a:prstGeom>
        </p:spPr>
      </p:pic>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73179"/>
    </mc:Choice>
    <mc:Fallback xmlns="">
      <p:transition spd="slow" advTm="7317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76041" y="2037145"/>
            <a:ext cx="7685589" cy="3530278"/>
          </a:xfrm>
        </p:spPr>
        <p:txBody>
          <a:bodyPr>
            <a:normAutofit/>
          </a:bodyPr>
          <a:lstStyle/>
          <a:p>
            <a:pPr marL="0" indent="0" algn="r" rtl="1">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ويعني ذلك استغلال التقنيات الموجودة والناشئة وكذلك البيانات لإعادة التفكير وإعادة هندسة العمليات من أجل تبسيط الإجراءات وفتح قنوات اتصال مع مختلف القطاعات والجمهور وتقديم الخدمات بصورة مبتكرة.</a:t>
            </a:r>
          </a:p>
        </p:txBody>
      </p:sp>
      <p:pic>
        <p:nvPicPr>
          <p:cNvPr id="6" name="Picture 5"/>
          <p:cNvPicPr>
            <a:picLocks noChangeAspect="1"/>
          </p:cNvPicPr>
          <p:nvPr/>
        </p:nvPicPr>
        <p:blipFill>
          <a:blip r:embed="rId2"/>
          <a:stretch>
            <a:fillRect/>
          </a:stretch>
        </p:blipFill>
        <p:spPr>
          <a:xfrm>
            <a:off x="9019284" y="446231"/>
            <a:ext cx="2956816" cy="1383912"/>
          </a:xfrm>
          <a:prstGeom prst="rect">
            <a:avLst/>
          </a:prstGeom>
        </p:spPr>
      </p:pic>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70366"/>
    </mc:Choice>
    <mc:Fallback xmlns="">
      <p:transition spd="slow" advTm="7036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1" y="2164467"/>
            <a:ext cx="8148577" cy="3946966"/>
          </a:xfrm>
        </p:spPr>
        <p:txBody>
          <a:bodyPr>
            <a:normAutofit/>
          </a:bodyPr>
          <a:lstStyle/>
          <a:p>
            <a:pPr marL="0" indent="0" algn="just" rtl="1">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وتوضح منظمة التعاون الاقتصادي والتنمية أن ذلك يتطلب قيادة رقمية واضحة وآليات تنسيق فعالة فضلا عن الاستراتيجيات والوسائل الإدارية والنظم القوية لضمان عدم اعتبار الرقمنة مجرد موضوع تقني ولكن عنصر الزامي يجب تضمينه في تصميم الخدمات وعمليات السياسة.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019284" y="272977"/>
            <a:ext cx="2956816" cy="1383912"/>
          </a:xfrm>
          <a:prstGeom prst="rect">
            <a:avLst/>
          </a:prstGeom>
        </p:spPr>
      </p:pic>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50485"/>
    </mc:Choice>
    <mc:Fallback xmlns="">
      <p:transition spd="slow" advTm="5048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26250" y="1221774"/>
            <a:ext cx="10515600" cy="1325563"/>
          </a:xfrm>
        </p:spPr>
        <p:txBody>
          <a:bodyPr>
            <a:noAutofit/>
          </a:bodyPr>
          <a:lstStyle/>
          <a:p>
            <a:pPr algn="ctr"/>
            <a:r>
              <a:rPr lang="ar-EG" sz="2000" dirty="0" smtClean="0">
                <a:latin typeface="Alexandria" pitchFamily="2" charset="-78"/>
                <a:cs typeface="Alexandria" pitchFamily="2" charset="-78"/>
              </a:rPr>
              <a:t/>
            </a:r>
            <a:br>
              <a:rPr lang="ar-EG" sz="2000" dirty="0" smtClean="0">
                <a:latin typeface="Alexandria" pitchFamily="2" charset="-78"/>
                <a:cs typeface="Alexandria" pitchFamily="2" charset="-78"/>
              </a:rPr>
            </a:br>
            <a:r>
              <a:rPr lang="ar-EG" sz="2000" dirty="0">
                <a:latin typeface="Alexandria" pitchFamily="2" charset="-78"/>
                <a:cs typeface="Alexandria" pitchFamily="2" charset="-78"/>
              </a:rPr>
              <a:t/>
            </a:r>
            <a:br>
              <a:rPr lang="ar-EG" sz="2000" dirty="0">
                <a:latin typeface="Alexandria" pitchFamily="2" charset="-78"/>
                <a:cs typeface="Alexandria" pitchFamily="2" charset="-78"/>
              </a:rPr>
            </a:br>
            <a:r>
              <a:rPr lang="ar-EG" sz="2000" dirty="0" smtClean="0">
                <a:latin typeface="Alexandria" pitchFamily="2" charset="-78"/>
                <a:cs typeface="Alexandria" pitchFamily="2" charset="-78"/>
              </a:rPr>
              <a:t>2-مبدأ </a:t>
            </a:r>
            <a:r>
              <a:rPr lang="ar-EG" sz="2000" dirty="0">
                <a:latin typeface="Alexandria" pitchFamily="2" charset="-78"/>
                <a:cs typeface="Alexandria" pitchFamily="2" charset="-78"/>
              </a:rPr>
              <a:t>القطاع العام القائم على </a:t>
            </a:r>
            <a:r>
              <a:rPr lang="ar-EG" sz="2000" dirty="0" smtClean="0">
                <a:latin typeface="Alexandria" pitchFamily="2" charset="-78"/>
                <a:cs typeface="Alexandria" pitchFamily="2" charset="-78"/>
              </a:rPr>
              <a:t>البيانات</a:t>
            </a:r>
            <a:br>
              <a:rPr lang="ar-EG" sz="2000" dirty="0" smtClean="0">
                <a:latin typeface="Alexandria" pitchFamily="2" charset="-78"/>
                <a:cs typeface="Alexandria" pitchFamily="2" charset="-78"/>
              </a:rPr>
            </a:br>
            <a:r>
              <a:rPr lang="ar-EG" sz="2000" dirty="0" smtClean="0">
                <a:latin typeface="Alexandria" pitchFamily="2" charset="-78"/>
                <a:cs typeface="Alexandria" pitchFamily="2" charset="-78"/>
              </a:rPr>
              <a:t> </a:t>
            </a:r>
            <a:r>
              <a:rPr lang="en-US" sz="2000" dirty="0">
                <a:latin typeface="Alexandria" pitchFamily="2" charset="-78"/>
                <a:cs typeface="Alexandria" pitchFamily="2" charset="-78"/>
              </a:rPr>
              <a:t>Data-driven public sector</a:t>
            </a:r>
            <a:br>
              <a:rPr lang="en-US" sz="2000" dirty="0">
                <a:latin typeface="Alexandria" pitchFamily="2" charset="-78"/>
                <a:cs typeface="Alexandria" pitchFamily="2" charset="-78"/>
              </a:rPr>
            </a:br>
            <a:endParaRPr lang="en-US" sz="2000" dirty="0">
              <a:latin typeface="Alexandria" pitchFamily="2" charset="-78"/>
              <a:cs typeface="Alexandria" pitchFamily="2" charset="-78"/>
            </a:endParaRPr>
          </a:p>
        </p:txBody>
      </p:sp>
      <p:sp>
        <p:nvSpPr>
          <p:cNvPr id="3" name="عنصر نائب للمحتوى 2"/>
          <p:cNvSpPr>
            <a:spLocks noGrp="1"/>
          </p:cNvSpPr>
          <p:nvPr>
            <p:ph idx="1"/>
          </p:nvPr>
        </p:nvSpPr>
        <p:spPr>
          <a:xfrm>
            <a:off x="1684056" y="2992217"/>
            <a:ext cx="8599989" cy="3345083"/>
          </a:xfrm>
        </p:spPr>
        <p:txBody>
          <a:bodyPr>
            <a:normAutofit/>
          </a:bodyPr>
          <a:lstStyle/>
          <a:p>
            <a:pPr marL="0" indent="0" algn="just" rtl="1">
              <a:lnSpc>
                <a:spcPct val="150000"/>
              </a:lnSpc>
              <a:buNone/>
            </a:pPr>
            <a:r>
              <a:rPr lang="ar-EG" sz="2000" dirty="0" smtClean="0">
                <a:latin typeface="Alexandria" pitchFamily="2" charset="-78"/>
                <a:cs typeface="Alexandria" pitchFamily="2" charset="-78"/>
              </a:rPr>
              <a:t>مصطلح الاعتماد على البيانات يشير إلى المدى الذي تصل إليه الحكومة في إفراز المنافع والقيم العامة عن طريق إعادة استخدام البيانات في رسم السياسات وتنفيذها ومراقبة سيرها، مع تبني مبادئ أخلاقية تضمن القيام بذلك بشكل آمن وموثوق. </a:t>
            </a:r>
          </a:p>
        </p:txBody>
      </p:sp>
      <p:pic>
        <p:nvPicPr>
          <p:cNvPr id="6" name="Picture 5"/>
          <p:cNvPicPr>
            <a:picLocks noChangeAspect="1"/>
          </p:cNvPicPr>
          <p:nvPr/>
        </p:nvPicPr>
        <p:blipFill>
          <a:blip r:embed="rId2"/>
          <a:stretch>
            <a:fillRect/>
          </a:stretch>
        </p:blipFill>
        <p:spPr>
          <a:xfrm>
            <a:off x="9019284" y="118973"/>
            <a:ext cx="2956816" cy="1383912"/>
          </a:xfrm>
          <a:prstGeom prst="rect">
            <a:avLst/>
          </a:prstGeom>
        </p:spPr>
      </p:pic>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118601"/>
    </mc:Choice>
    <mc:Fallback xmlns="">
      <p:transition spd="slow" advTm="11860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78329" y="2071868"/>
            <a:ext cx="8044406" cy="3750198"/>
          </a:xfrm>
        </p:spPr>
        <p:txBody>
          <a:bodyPr>
            <a:normAutofit/>
          </a:bodyPr>
          <a:lstStyle/>
          <a:p>
            <a:pPr marL="0" indent="0" algn="just" rtl="1">
              <a:lnSpc>
                <a:spcPct val="150000"/>
              </a:lnSpc>
              <a:buNone/>
            </a:pPr>
            <a:r>
              <a:rPr lang="ar-EG" sz="2000" dirty="0" smtClean="0">
                <a:latin typeface="Alexandria" pitchFamily="2" charset="-78"/>
                <a:cs typeface="Alexandria" pitchFamily="2" charset="-78"/>
              </a:rPr>
              <a:t>وهذا يعني أنه يجب أن ينظر إلى البيانات كعوامل تمكن الحكومات من صناعة السياسات والخدمات المناسبة، مع ضرورة اتباع معايير الأمان والموثوقية التي تضمن أن تكون مشاركة البيانات في إطار حماية خصوصية الأفراد والمصالح العامة الوطنية.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881584" y="80472"/>
            <a:ext cx="2956816" cy="1383912"/>
          </a:xfrm>
          <a:prstGeom prst="rect">
            <a:avLst/>
          </a:prstGeom>
        </p:spPr>
      </p:pic>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90984"/>
    </mc:Choice>
    <mc:Fallback xmlns="">
      <p:transition spd="slow" advTm="9098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14937" y="1851950"/>
            <a:ext cx="7963382" cy="3993265"/>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sz="2000" dirty="0" smtClean="0">
                <a:latin typeface="Alexandria" pitchFamily="2" charset="-78"/>
                <a:cs typeface="Alexandria" pitchFamily="2" charset="-78"/>
              </a:rPr>
              <a:t>وقد أشرنا من قبل إلى أن ازدياد استخدام الانسان للأجهزة الرقمية أدى إلى تضخم حجم البيانات الناتجة عن ذلك وتراكمها على مدار السنوات الماضية منذ انتشار استخدام الانترنت وتقنيات الاتصال المختلفة.</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endParaRPr lang="en-US" dirty="0">
              <a:solidFill>
                <a:schemeClr val="bg1"/>
              </a:solidFill>
              <a:latin typeface="Simplified Arabic" pitchFamily="18" charset="-78"/>
              <a:cs typeface="Simplified Arabic" pitchFamily="18" charset="-78"/>
            </a:endParaRPr>
          </a:p>
        </p:txBody>
      </p:sp>
      <p:pic>
        <p:nvPicPr>
          <p:cNvPr id="6" name="Picture 5"/>
          <p:cNvPicPr>
            <a:picLocks noChangeAspect="1"/>
          </p:cNvPicPr>
          <p:nvPr/>
        </p:nvPicPr>
        <p:blipFill>
          <a:blip r:embed="rId2"/>
          <a:stretch>
            <a:fillRect/>
          </a:stretch>
        </p:blipFill>
        <p:spPr>
          <a:xfrm>
            <a:off x="8948960" y="311478"/>
            <a:ext cx="2956816" cy="1383912"/>
          </a:xfrm>
          <a:prstGeom prst="rect">
            <a:avLst/>
          </a:prstGeom>
        </p:spPr>
      </p:pic>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60525"/>
    </mc:Choice>
    <mc:Fallback xmlns="">
      <p:transition spd="slow" advTm="6052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25570" y="1921398"/>
            <a:ext cx="7917083" cy="3819645"/>
          </a:xfrm>
        </p:spPr>
        <p:txBody>
          <a:bodyPr>
            <a:normAutofit/>
          </a:bodyPr>
          <a:lstStyle/>
          <a:p>
            <a:pPr marL="0" indent="0" algn="just" rtl="1">
              <a:lnSpc>
                <a:spcPct val="150000"/>
              </a:lnSpc>
              <a:buNone/>
            </a:pPr>
            <a:r>
              <a:rPr lang="ar-EG" sz="2000" dirty="0" smtClean="0">
                <a:latin typeface="Alexandria" pitchFamily="2" charset="-78"/>
                <a:cs typeface="Alexandria" pitchFamily="2" charset="-78"/>
              </a:rPr>
              <a:t>وهو ما يعرف الآن بالبيانات الضخمة </a:t>
            </a:r>
            <a:r>
              <a:rPr lang="en-US" sz="2000" dirty="0" smtClean="0">
                <a:latin typeface="Alexandria" pitchFamily="2" charset="-78"/>
                <a:cs typeface="Alexandria" pitchFamily="2" charset="-78"/>
              </a:rPr>
              <a:t>Big data</a:t>
            </a:r>
            <a:r>
              <a:rPr lang="ar-EG" sz="2000" dirty="0" smtClean="0">
                <a:latin typeface="Alexandria" pitchFamily="2" charset="-78"/>
                <a:cs typeface="Alexandria" pitchFamily="2" charset="-78"/>
              </a:rPr>
              <a:t> كما وضحنا من قبل؛ ويمكن التنقيب في هذه البيانات </a:t>
            </a:r>
            <a:r>
              <a:rPr lang="en-US" sz="2000" dirty="0" smtClean="0">
                <a:latin typeface="Alexandria" pitchFamily="2" charset="-78"/>
                <a:cs typeface="Alexandria" pitchFamily="2" charset="-78"/>
              </a:rPr>
              <a:t>Data mining</a:t>
            </a:r>
            <a:r>
              <a:rPr lang="ar-EG" sz="2000" dirty="0" smtClean="0">
                <a:latin typeface="Alexandria" pitchFamily="2" charset="-78"/>
                <a:cs typeface="Alexandria" pitchFamily="2" charset="-78"/>
              </a:rPr>
              <a:t> من خلال تقنيات الذكاء الاصطناعي لا كتشاف العلاقات الخفية بينها والوصول إلى المعرفة التي نستطيع عن طريقها صنع قرارات مناسبة</a:t>
            </a:r>
          </a:p>
        </p:txBody>
      </p:sp>
      <p:pic>
        <p:nvPicPr>
          <p:cNvPr id="6" name="Picture 5"/>
          <p:cNvPicPr>
            <a:picLocks noChangeAspect="1"/>
          </p:cNvPicPr>
          <p:nvPr/>
        </p:nvPicPr>
        <p:blipFill>
          <a:blip r:embed="rId2"/>
          <a:stretch>
            <a:fillRect/>
          </a:stretch>
        </p:blipFill>
        <p:spPr>
          <a:xfrm>
            <a:off x="9019284" y="378855"/>
            <a:ext cx="2956816" cy="1383912"/>
          </a:xfrm>
          <a:prstGeom prst="rect">
            <a:avLst/>
          </a:prstGeom>
        </p:spPr>
      </p:pic>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97316"/>
    </mc:Choice>
    <mc:Fallback xmlns="">
      <p:transition spd="slow" advTm="9731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79271" y="2095018"/>
            <a:ext cx="7627716" cy="3599726"/>
          </a:xfrm>
        </p:spPr>
        <p:txBody>
          <a:bodyPr>
            <a:normAutofit/>
          </a:bodyPr>
          <a:lstStyle/>
          <a:p>
            <a:pPr marL="0" indent="0" algn="just" rtl="1">
              <a:lnSpc>
                <a:spcPct val="150000"/>
              </a:lnSpc>
              <a:buNone/>
            </a:pPr>
            <a:r>
              <a:rPr lang="ar-EG" sz="2000" dirty="0" smtClean="0">
                <a:latin typeface="Alexandria" pitchFamily="2" charset="-78"/>
                <a:cs typeface="Alexandria" pitchFamily="2" charset="-78"/>
              </a:rPr>
              <a:t>ويُمكِن ذلك الحكومات من التنبؤ بالاحتياجات المختلفة وفهم كيفية  الاستجابة لها، وبالتالي رسم السياسات وتصميم الخدمات الملاءمة التي تحوز في النهاية على رضا أصحاب المصلحة.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019284" y="215225"/>
            <a:ext cx="2956816" cy="1383912"/>
          </a:xfrm>
          <a:prstGeom prst="rect">
            <a:avLst/>
          </a:prstGeom>
        </p:spPr>
      </p:pic>
    </p:spTree>
    <p:extLst>
      <p:ext uri="{BB962C8B-B14F-4D97-AF65-F5344CB8AC3E}">
        <p14:creationId xmlns:p14="http://schemas.microsoft.com/office/powerpoint/2010/main" val="2222212716"/>
      </p:ext>
    </p:extLst>
  </p:cSld>
  <p:clrMapOvr>
    <a:masterClrMapping/>
  </p:clrMapOvr>
  <mc:AlternateContent xmlns:mc="http://schemas.openxmlformats.org/markup-compatibility/2006" xmlns:p14="http://schemas.microsoft.com/office/powerpoint/2010/main">
    <mc:Choice Requires="p14">
      <p:transition spd="slow" p14:dur="2000" advTm="88741"/>
    </mc:Choice>
    <mc:Fallback xmlns="">
      <p:transition spd="slow" advTm="8874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8" y="1909823"/>
            <a:ext cx="7697165" cy="3483980"/>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sz="2000" dirty="0" smtClean="0">
                <a:latin typeface="Alexandria" pitchFamily="2" charset="-78"/>
                <a:cs typeface="Alexandria" pitchFamily="2" charset="-78"/>
              </a:rPr>
              <a:t>لكن ذلك كما أشرنا يجب أن يتم من خلال الالتزام بحماية خصوصية الأفراد والمصالح الوطنية، ولن يتحقق هذا الأمر إلا بوجود تشريعات تضمن للفرد التحكم في بياناته الشخصية.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235184" y="244101"/>
            <a:ext cx="2956816" cy="1383912"/>
          </a:xfrm>
          <a:prstGeom prst="rect">
            <a:avLst/>
          </a:prstGeom>
        </p:spPr>
      </p:pic>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91123"/>
    </mc:Choice>
    <mc:Fallback xmlns="">
      <p:transition spd="slow" advTm="9112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70296" y="846389"/>
            <a:ext cx="10515600" cy="1325563"/>
          </a:xfrm>
        </p:spPr>
        <p:txBody>
          <a:bodyPr>
            <a:noAutofit/>
          </a:bodyPr>
          <a:lstStyle/>
          <a:p>
            <a:pPr algn="ctr"/>
            <a:r>
              <a:rPr lang="ar-EG" sz="2800" b="1" dirty="0" smtClean="0">
                <a:latin typeface="Alexandria" pitchFamily="2" charset="-78"/>
                <a:cs typeface="Alexandria" pitchFamily="2" charset="-78"/>
              </a:rPr>
              <a:t>3-مبدأ الحكومة كمنصة شاملة</a:t>
            </a:r>
            <a:br>
              <a:rPr lang="ar-EG" sz="2800" b="1" dirty="0" smtClean="0">
                <a:latin typeface="Alexandria" pitchFamily="2" charset="-78"/>
                <a:cs typeface="Alexandria" pitchFamily="2" charset="-78"/>
              </a:rPr>
            </a:br>
            <a:r>
              <a:rPr lang="en-US" sz="2800" b="1" dirty="0">
                <a:latin typeface="Alexandria" pitchFamily="2" charset="-78"/>
                <a:cs typeface="Alexandria" pitchFamily="2" charset="-78"/>
              </a:rPr>
              <a:t> Government as a platform</a:t>
            </a:r>
            <a:br>
              <a:rPr lang="en-US" sz="2800" b="1" dirty="0">
                <a:latin typeface="Alexandria" pitchFamily="2" charset="-78"/>
                <a:cs typeface="Alexandria" pitchFamily="2" charset="-78"/>
              </a:rPr>
            </a:br>
            <a:endParaRPr lang="en-US" sz="2800" b="1" dirty="0">
              <a:latin typeface="Alexandria" pitchFamily="2" charset="-78"/>
              <a:cs typeface="Alexandria" pitchFamily="2" charset="-78"/>
            </a:endParaRPr>
          </a:p>
        </p:txBody>
      </p:sp>
      <p:sp>
        <p:nvSpPr>
          <p:cNvPr id="3" name="عنصر نائب للمحتوى 2"/>
          <p:cNvSpPr>
            <a:spLocks noGrp="1"/>
          </p:cNvSpPr>
          <p:nvPr>
            <p:ph idx="1"/>
          </p:nvPr>
        </p:nvSpPr>
        <p:spPr>
          <a:xfrm>
            <a:off x="1814911" y="2459010"/>
            <a:ext cx="8426370" cy="3541853"/>
          </a:xfrm>
        </p:spPr>
        <p:txBody>
          <a:bodyPr>
            <a:normAutofit/>
          </a:bodyPr>
          <a:lstStyle/>
          <a:p>
            <a:pPr marL="0" indent="0" algn="just" rtl="1">
              <a:lnSpc>
                <a:spcPct val="150000"/>
              </a:lnSpc>
              <a:buNone/>
            </a:pPr>
            <a:r>
              <a:rPr lang="ar-EG" sz="2000" dirty="0" smtClean="0">
                <a:latin typeface="Alexandria" pitchFamily="2" charset="-78"/>
                <a:cs typeface="Alexandria" pitchFamily="2" charset="-78"/>
              </a:rPr>
              <a:t>يشير مصطلح الحكومة كمنصة وفقا لمنظمة التعاون الاقتصادي والتنمية إلى المدى الذي توفر فيه الحكومة مصادر أو مبادئ توجيهيه واضحة وشفافة وأدوات وبيانات وبرامج تؤدي إلى تقديم خدمات متناسقة ومكتملة وشاملة تعتمد على المستخدم.</a:t>
            </a:r>
          </a:p>
        </p:txBody>
      </p:sp>
      <p:pic>
        <p:nvPicPr>
          <p:cNvPr id="6" name="Picture 5"/>
          <p:cNvPicPr>
            <a:picLocks noChangeAspect="1"/>
          </p:cNvPicPr>
          <p:nvPr/>
        </p:nvPicPr>
        <p:blipFill>
          <a:blip r:embed="rId2"/>
          <a:stretch>
            <a:fillRect/>
          </a:stretch>
        </p:blipFill>
        <p:spPr>
          <a:xfrm>
            <a:off x="9235184" y="-1019"/>
            <a:ext cx="2956816" cy="1383912"/>
          </a:xfrm>
          <a:prstGeom prst="rect">
            <a:avLst/>
          </a:prstGeom>
        </p:spPr>
      </p:pic>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88509"/>
    </mc:Choice>
    <mc:Fallback xmlns="">
      <p:transition spd="slow" advTm="8850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25570" y="1851949"/>
            <a:ext cx="8287473" cy="3495556"/>
          </a:xfrm>
        </p:spPr>
        <p:txBody>
          <a:bodyPr>
            <a:normAutofit/>
          </a:bodyPr>
          <a:lstStyle/>
          <a:p>
            <a:pPr marL="0" indent="0" algn="r">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وهذا يعني خلق نظام بيئي من الموارد والأدوات التقنية التي تمكن مقدم الخدمة من تلبية الاحتياجات الفردية للمستخدمين، أصحاب المصلحة، أي خدمات تركز على المستفيد من الخدمة وذلك بشكل متناسق ومتكامل وشامل كما أشرنا من قبل. </a:t>
            </a:r>
          </a:p>
        </p:txBody>
      </p:sp>
      <p:pic>
        <p:nvPicPr>
          <p:cNvPr id="6" name="Picture 5"/>
          <p:cNvPicPr>
            <a:picLocks noChangeAspect="1"/>
          </p:cNvPicPr>
          <p:nvPr/>
        </p:nvPicPr>
        <p:blipFill>
          <a:blip r:embed="rId2"/>
          <a:stretch>
            <a:fillRect/>
          </a:stretch>
        </p:blipFill>
        <p:spPr>
          <a:xfrm>
            <a:off x="9019284" y="147849"/>
            <a:ext cx="2956816" cy="1383912"/>
          </a:xfrm>
          <a:prstGeom prst="rect">
            <a:avLst/>
          </a:prstGeom>
        </p:spPr>
      </p:pic>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65608"/>
    </mc:Choice>
    <mc:Fallback xmlns="">
      <p:transition spd="slow" advTm="6560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838200" y="365125"/>
            <a:ext cx="10515600" cy="1713932"/>
          </a:xfrm>
        </p:spPr>
        <p:txBody>
          <a:bodyPr>
            <a:normAutofit/>
          </a:bodyPr>
          <a:lstStyle/>
          <a:p>
            <a:pPr algn="ctr"/>
            <a:r>
              <a:rPr lang="ar-EG" sz="3200" dirty="0">
                <a:latin typeface="Alexandria" pitchFamily="2" charset="-78"/>
                <a:cs typeface="Alexandria" pitchFamily="2" charset="-78"/>
              </a:rPr>
              <a:t/>
            </a:r>
            <a:br>
              <a:rPr lang="ar-EG" sz="3200" dirty="0">
                <a:latin typeface="Alexandria" pitchFamily="2" charset="-78"/>
                <a:cs typeface="Alexandria" pitchFamily="2" charset="-78"/>
              </a:rPr>
            </a:br>
            <a:r>
              <a:rPr lang="ar-EG" sz="3200" dirty="0" smtClean="0">
                <a:latin typeface="Alexandria" pitchFamily="2" charset="-78"/>
                <a:cs typeface="Alexandria" pitchFamily="2" charset="-78"/>
              </a:rPr>
              <a:t>4- مبدأ </a:t>
            </a:r>
            <a:r>
              <a:rPr lang="ar-EG" sz="3200" dirty="0">
                <a:latin typeface="Alexandria" pitchFamily="2" charset="-78"/>
                <a:cs typeface="Alexandria" pitchFamily="2" charset="-78"/>
              </a:rPr>
              <a:t>الاتاحة </a:t>
            </a:r>
            <a:r>
              <a:rPr lang="ar-EG" sz="3200" dirty="0" smtClean="0">
                <a:latin typeface="Alexandria" pitchFamily="2" charset="-78"/>
                <a:cs typeface="Alexandria" pitchFamily="2" charset="-78"/>
              </a:rPr>
              <a:t>الافتراضية</a:t>
            </a:r>
            <a:br>
              <a:rPr lang="ar-EG" sz="3200" dirty="0" smtClean="0">
                <a:latin typeface="Alexandria" pitchFamily="2" charset="-78"/>
                <a:cs typeface="Alexandria" pitchFamily="2" charset="-78"/>
              </a:rPr>
            </a:br>
            <a:r>
              <a:rPr lang="en-US" sz="3200" dirty="0">
                <a:latin typeface="Alexandria" pitchFamily="2" charset="-78"/>
                <a:cs typeface="Alexandria" pitchFamily="2" charset="-78"/>
              </a:rPr>
              <a:t>Open by default </a:t>
            </a:r>
          </a:p>
        </p:txBody>
      </p:sp>
      <p:sp>
        <p:nvSpPr>
          <p:cNvPr id="3" name="عنصر نائب للمحتوى 2"/>
          <p:cNvSpPr>
            <a:spLocks noGrp="1"/>
          </p:cNvSpPr>
          <p:nvPr>
            <p:ph idx="1"/>
          </p:nvPr>
        </p:nvSpPr>
        <p:spPr>
          <a:xfrm>
            <a:off x="2021550" y="2444182"/>
            <a:ext cx="7921348" cy="3222174"/>
          </a:xfrm>
        </p:spPr>
        <p:txBody>
          <a:bodyPr>
            <a:normAutofit/>
          </a:bodyPr>
          <a:lstStyle/>
          <a:p>
            <a:pPr marL="0" indent="0" algn="just" rtl="1">
              <a:lnSpc>
                <a:spcPct val="150000"/>
              </a:lnSpc>
              <a:buNone/>
            </a:pPr>
            <a:r>
              <a:rPr lang="ar-EG" sz="2000" dirty="0">
                <a:latin typeface="Alexandria" pitchFamily="2" charset="-78"/>
                <a:cs typeface="Alexandria" pitchFamily="2" charset="-78"/>
              </a:rPr>
              <a:t> </a:t>
            </a:r>
            <a:r>
              <a:rPr lang="ar-EG" sz="2000" dirty="0" smtClean="0">
                <a:latin typeface="Alexandria" pitchFamily="2" charset="-78"/>
                <a:cs typeface="Alexandria" pitchFamily="2" charset="-78"/>
              </a:rPr>
              <a:t>يشير مصطلح الاتاحة بشكل افتراضي إلى مدى اتاحة الحكومة للبيانات والمعلومات والأنظمة والعمليات، في الأحوال التي يجوز فيها اتاحتها، مما يساعد على بناء الجسور بين الجهات الفاعلة لجمع الرؤى نحو قطاع حكومي يعتمد بشكل أكبر على المعرفة.</a:t>
            </a:r>
            <a:endParaRPr lang="en-US" sz="2000" dirty="0">
              <a:latin typeface="Alexandria" pitchFamily="2" charset="-78"/>
              <a:cs typeface="Alexandria" pitchFamily="2" charset="-78"/>
            </a:endParaRPr>
          </a:p>
          <a:p>
            <a:pPr marL="0" indent="0" algn="r" rtl="1">
              <a:lnSpc>
                <a:spcPct val="150000"/>
              </a:lnSpc>
              <a:buNone/>
            </a:pP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948960" y="0"/>
            <a:ext cx="2956816" cy="1383912"/>
          </a:xfrm>
          <a:prstGeom prst="rect">
            <a:avLst/>
          </a:prstGeom>
        </p:spPr>
      </p:pic>
    </p:spTree>
    <p:extLst>
      <p:ext uri="{BB962C8B-B14F-4D97-AF65-F5344CB8AC3E}">
        <p14:creationId xmlns:p14="http://schemas.microsoft.com/office/powerpoint/2010/main" val="1332169172"/>
      </p:ext>
    </p:extLst>
  </p:cSld>
  <p:clrMapOvr>
    <a:masterClrMapping/>
  </p:clrMapOvr>
  <mc:AlternateContent xmlns:mc="http://schemas.openxmlformats.org/markup-compatibility/2006" xmlns:p14="http://schemas.microsoft.com/office/powerpoint/2010/main">
    <mc:Choice Requires="p14">
      <p:transition spd="slow" p14:dur="2000" advTm="59971"/>
    </mc:Choice>
    <mc:Fallback xmlns="">
      <p:transition spd="slow" advTm="5997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0" y="2199189"/>
            <a:ext cx="8137003" cy="3553429"/>
          </a:xfrm>
        </p:spPr>
        <p:txBody>
          <a:bodyPr>
            <a:normAutofit/>
          </a:bodyPr>
          <a:lstStyle/>
          <a:p>
            <a:pPr marL="0" indent="0" algn="just" rtl="1">
              <a:lnSpc>
                <a:spcPct val="150000"/>
              </a:lnSpc>
              <a:buNone/>
            </a:pPr>
            <a:r>
              <a:rPr lang="ar-EG" sz="2000" dirty="0" smtClean="0">
                <a:latin typeface="Alexandria" pitchFamily="2" charset="-78"/>
                <a:cs typeface="Alexandria" pitchFamily="2" charset="-78"/>
              </a:rPr>
              <a:t>ويساعد ذلك الحكومة على العمل كمنصة شاملة وفقا للمفهوم الذي وضحناه من قبل في النقطة السابقة</a:t>
            </a:r>
            <a:r>
              <a:rPr lang="ar-EG" sz="2000" dirty="0">
                <a:latin typeface="Alexandria" pitchFamily="2" charset="-78"/>
                <a:cs typeface="Alexandria" pitchFamily="2" charset="-78"/>
              </a:rPr>
              <a:t>، </a:t>
            </a:r>
            <a:r>
              <a:rPr lang="ar-EG" sz="2000" dirty="0" smtClean="0">
                <a:latin typeface="Alexandria" pitchFamily="2" charset="-78"/>
                <a:cs typeface="Alexandria" pitchFamily="2" charset="-78"/>
              </a:rPr>
              <a:t>ويفترض ذلك التواصل والتشاور </a:t>
            </a:r>
            <a:r>
              <a:rPr lang="ar-EG" sz="2000" dirty="0">
                <a:latin typeface="Alexandria" pitchFamily="2" charset="-78"/>
                <a:cs typeface="Alexandria" pitchFamily="2" charset="-78"/>
              </a:rPr>
              <a:t>والتفاعل </a:t>
            </a:r>
            <a:r>
              <a:rPr lang="ar-EG" sz="2000" dirty="0" smtClean="0">
                <a:latin typeface="Alexandria" pitchFamily="2" charset="-78"/>
                <a:cs typeface="Alexandria" pitchFamily="2" charset="-78"/>
              </a:rPr>
              <a:t>بين </a:t>
            </a:r>
            <a:r>
              <a:rPr lang="ar-EG" sz="2000" dirty="0">
                <a:latin typeface="Alexandria" pitchFamily="2" charset="-78"/>
                <a:cs typeface="Alexandria" pitchFamily="2" charset="-78"/>
              </a:rPr>
              <a:t>الجهات الفاعلة الخارجية والداخلية للمشاركة في </a:t>
            </a:r>
            <a:r>
              <a:rPr lang="ar-EG" sz="2000" dirty="0" smtClean="0">
                <a:latin typeface="Alexandria" pitchFamily="2" charset="-78"/>
                <a:cs typeface="Alexandria" pitchFamily="2" charset="-78"/>
              </a:rPr>
              <a:t>إفراز المنافع العامة </a:t>
            </a:r>
            <a:r>
              <a:rPr lang="ar-EG" sz="2000" dirty="0">
                <a:latin typeface="Alexandria" pitchFamily="2" charset="-78"/>
                <a:cs typeface="Alexandria" pitchFamily="2" charset="-78"/>
              </a:rPr>
              <a:t>وحشد المعرفة الجماعية </a:t>
            </a:r>
            <a:r>
              <a:rPr lang="ar-EG" sz="2000" dirty="0" smtClean="0">
                <a:latin typeface="Alexandria" pitchFamily="2" charset="-78"/>
                <a:cs typeface="Alexandria" pitchFamily="2" charset="-78"/>
              </a:rPr>
              <a:t>وبناء قطاع حكومي ذكي قائم على التصميم الذي تقوده المعرفة والثقافة. </a:t>
            </a:r>
          </a:p>
        </p:txBody>
      </p:sp>
      <p:pic>
        <p:nvPicPr>
          <p:cNvPr id="6" name="Picture 5"/>
          <p:cNvPicPr>
            <a:picLocks noChangeAspect="1"/>
          </p:cNvPicPr>
          <p:nvPr/>
        </p:nvPicPr>
        <p:blipFill>
          <a:blip r:embed="rId2"/>
          <a:stretch>
            <a:fillRect/>
          </a:stretch>
        </p:blipFill>
        <p:spPr>
          <a:xfrm>
            <a:off x="9019284" y="234475"/>
            <a:ext cx="2956816" cy="1383912"/>
          </a:xfrm>
          <a:prstGeom prst="rect">
            <a:avLst/>
          </a:prstGeom>
        </p:spPr>
      </p:pic>
    </p:spTree>
    <p:extLst>
      <p:ext uri="{BB962C8B-B14F-4D97-AF65-F5344CB8AC3E}">
        <p14:creationId xmlns:p14="http://schemas.microsoft.com/office/powerpoint/2010/main" val="3652397362"/>
      </p:ext>
    </p:extLst>
  </p:cSld>
  <p:clrMapOvr>
    <a:masterClrMapping/>
  </p:clrMapOvr>
  <mc:AlternateContent xmlns:mc="http://schemas.openxmlformats.org/markup-compatibility/2006" xmlns:p14="http://schemas.microsoft.com/office/powerpoint/2010/main">
    <mc:Choice Requires="p14">
      <p:transition spd="slow" p14:dur="2000" advTm="64085"/>
    </mc:Choice>
    <mc:Fallback xmlns="">
      <p:transition spd="slow" advTm="6408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51572" y="1164021"/>
            <a:ext cx="10515600" cy="1325563"/>
          </a:xfrm>
        </p:spPr>
        <p:txBody>
          <a:bodyPr>
            <a:noAutofit/>
          </a:bodyPr>
          <a:lstStyle/>
          <a:p>
            <a:pPr algn="ctr"/>
            <a:r>
              <a:rPr lang="ar-EG" sz="2400" dirty="0">
                <a:latin typeface="Alexandria" pitchFamily="2" charset="-78"/>
                <a:cs typeface="Alexandria" pitchFamily="2" charset="-78"/>
              </a:rPr>
              <a:t/>
            </a:r>
            <a:br>
              <a:rPr lang="ar-EG" sz="2400" dirty="0">
                <a:latin typeface="Alexandria" pitchFamily="2" charset="-78"/>
                <a:cs typeface="Alexandria" pitchFamily="2" charset="-78"/>
              </a:rPr>
            </a:br>
            <a:r>
              <a:rPr lang="ar-EG" sz="2400" dirty="0">
                <a:latin typeface="Alexandria" pitchFamily="2" charset="-78"/>
                <a:cs typeface="Alexandria" pitchFamily="2" charset="-78"/>
              </a:rPr>
              <a:t>5-مبدأ التركيز على احتياجات المستخدم</a:t>
            </a:r>
            <a:br>
              <a:rPr lang="ar-EG" sz="2400" dirty="0">
                <a:latin typeface="Alexandria" pitchFamily="2" charset="-78"/>
                <a:cs typeface="Alexandria" pitchFamily="2" charset="-78"/>
              </a:rPr>
            </a:br>
            <a:r>
              <a:rPr lang="en-US" sz="2400" dirty="0">
                <a:latin typeface="Alexandria" pitchFamily="2" charset="-78"/>
                <a:cs typeface="Alexandria" pitchFamily="2" charset="-78"/>
              </a:rPr>
              <a:t>User-driven</a:t>
            </a:r>
            <a:br>
              <a:rPr lang="en-US" sz="2400" dirty="0">
                <a:latin typeface="Alexandria" pitchFamily="2" charset="-78"/>
                <a:cs typeface="Alexandria" pitchFamily="2" charset="-78"/>
              </a:rPr>
            </a:br>
            <a:endParaRPr lang="en-US" sz="2400" dirty="0">
              <a:latin typeface="Alexandria" pitchFamily="2" charset="-78"/>
              <a:cs typeface="Alexandria" pitchFamily="2" charset="-78"/>
            </a:endParaRPr>
          </a:p>
        </p:txBody>
      </p:sp>
      <p:sp>
        <p:nvSpPr>
          <p:cNvPr id="3" name="عنصر نائب للمحتوى 2"/>
          <p:cNvSpPr>
            <a:spLocks noGrp="1"/>
          </p:cNvSpPr>
          <p:nvPr>
            <p:ph idx="1"/>
          </p:nvPr>
        </p:nvSpPr>
        <p:spPr>
          <a:xfrm>
            <a:off x="2071868" y="1979271"/>
            <a:ext cx="8322198" cy="4197691"/>
          </a:xfrm>
        </p:spPr>
        <p:txBody>
          <a:bodyPr>
            <a:normAutofit/>
          </a:bodyPr>
          <a:lstStyle/>
          <a:p>
            <a:pPr marL="0" indent="0" algn="just" rtl="1">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يشير هذا المبدأ إلى مدى توجه الحكومة نحو المستفيد من الخدمة من خلال منحه دور مركزي عن طريق وضع احتياجاته في جوهر تشكيل العمليات والخدمات والسياسات. </a:t>
            </a:r>
            <a:endParaRPr lang="en-US" sz="2000" dirty="0">
              <a:latin typeface="Alexandria" pitchFamily="2" charset="-78"/>
              <a:cs typeface="Alexandria" pitchFamily="2" charset="-78"/>
            </a:endParaRPr>
          </a:p>
        </p:txBody>
      </p:sp>
      <p:pic>
        <p:nvPicPr>
          <p:cNvPr id="5" name="Picture 4"/>
          <p:cNvPicPr>
            <a:picLocks noChangeAspect="1"/>
          </p:cNvPicPr>
          <p:nvPr/>
        </p:nvPicPr>
        <p:blipFill>
          <a:blip r:embed="rId2"/>
          <a:stretch>
            <a:fillRect/>
          </a:stretch>
        </p:blipFill>
        <p:spPr>
          <a:xfrm>
            <a:off x="9516852" y="-77002"/>
            <a:ext cx="2956816" cy="1383912"/>
          </a:xfrm>
          <a:prstGeom prst="rect">
            <a:avLst/>
          </a:prstGeom>
        </p:spPr>
      </p:pic>
    </p:spTree>
    <p:extLst>
      <p:ext uri="{BB962C8B-B14F-4D97-AF65-F5344CB8AC3E}">
        <p14:creationId xmlns:p14="http://schemas.microsoft.com/office/powerpoint/2010/main" val="2712522677"/>
      </p:ext>
    </p:extLst>
  </p:cSld>
  <p:clrMapOvr>
    <a:masterClrMapping/>
  </p:clrMapOvr>
  <mc:AlternateContent xmlns:mc="http://schemas.openxmlformats.org/markup-compatibility/2006" xmlns:p14="http://schemas.microsoft.com/office/powerpoint/2010/main">
    <mc:Choice Requires="p14">
      <p:transition spd="slow" p14:dur="2000" advTm="137050"/>
    </mc:Choice>
    <mc:Fallback xmlns="">
      <p:transition spd="slow" advTm="13705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05650" y="2002420"/>
            <a:ext cx="8883305" cy="4174543"/>
          </a:xfrm>
        </p:spPr>
        <p:txBody>
          <a:bodyPr>
            <a:normAutofit/>
          </a:bodyPr>
          <a:lstStyle/>
          <a:p>
            <a:pPr marL="0" indent="0" algn="just" rtl="1">
              <a:lnSpc>
                <a:spcPct val="150000"/>
              </a:lnSpc>
              <a:buNone/>
            </a:pPr>
            <a:r>
              <a:rPr lang="ar-EG" sz="2000" dirty="0">
                <a:latin typeface="Alexandria" pitchFamily="2" charset="-78"/>
                <a:cs typeface="Alexandria" pitchFamily="2" charset="-78"/>
              </a:rPr>
              <a:t>وهذا يعني </a:t>
            </a:r>
            <a:r>
              <a:rPr lang="ar-EG" sz="2000" dirty="0" smtClean="0">
                <a:latin typeface="Alexandria" pitchFamily="2" charset="-78"/>
                <a:cs typeface="Alexandria" pitchFamily="2" charset="-78"/>
              </a:rPr>
              <a:t>أن الحكومة الرقمية يجب أن تعتمد على نهج يحركه المستخدم، بحيث يكون هو الفاعل الرئيسي في تصميم </a:t>
            </a:r>
            <a:r>
              <a:rPr lang="ar-EG" sz="2000" dirty="0">
                <a:latin typeface="Alexandria" pitchFamily="2" charset="-78"/>
                <a:cs typeface="Alexandria" pitchFamily="2" charset="-78"/>
              </a:rPr>
              <a:t>السياسات الحكومية والخدمات </a:t>
            </a:r>
            <a:r>
              <a:rPr lang="ar-EG" sz="2000" dirty="0" smtClean="0">
                <a:latin typeface="Alexandria" pitchFamily="2" charset="-78"/>
                <a:cs typeface="Alexandria" pitchFamily="2" charset="-78"/>
              </a:rPr>
              <a:t>العامة. </a:t>
            </a:r>
          </a:p>
          <a:p>
            <a:pPr marL="0" indent="0" algn="just" rtl="1">
              <a:lnSpc>
                <a:spcPct val="150000"/>
              </a:lnSpc>
              <a:buNone/>
            </a:pPr>
            <a:r>
              <a:rPr lang="ar-EG" sz="2000" dirty="0" smtClean="0">
                <a:latin typeface="Alexandria" pitchFamily="2" charset="-78"/>
                <a:cs typeface="Alexandria" pitchFamily="2" charset="-78"/>
              </a:rPr>
              <a:t>ويتوافق </a:t>
            </a:r>
            <a:r>
              <a:rPr lang="ar-EG" sz="2000" dirty="0">
                <a:latin typeface="Alexandria" pitchFamily="2" charset="-78"/>
                <a:cs typeface="Alexandria" pitchFamily="2" charset="-78"/>
              </a:rPr>
              <a:t>هذا </a:t>
            </a:r>
            <a:r>
              <a:rPr lang="ar-EG" sz="2000" dirty="0" smtClean="0">
                <a:latin typeface="Alexandria" pitchFamily="2" charset="-78"/>
                <a:cs typeface="Alexandria" pitchFamily="2" charset="-78"/>
              </a:rPr>
              <a:t>النهج </a:t>
            </a:r>
            <a:r>
              <a:rPr lang="ar-EG" sz="2000" dirty="0">
                <a:latin typeface="Alexandria" pitchFamily="2" charset="-78"/>
                <a:cs typeface="Alexandria" pitchFamily="2" charset="-78"/>
              </a:rPr>
              <a:t>مع توقعات المواطنين </a:t>
            </a:r>
            <a:r>
              <a:rPr lang="ar-EG" sz="2000" dirty="0" smtClean="0">
                <a:latin typeface="Alexandria" pitchFamily="2" charset="-78"/>
                <a:cs typeface="Alexandria" pitchFamily="2" charset="-78"/>
              </a:rPr>
              <a:t>وأصحاب المصلحة عموما بضرورة </a:t>
            </a:r>
            <a:r>
              <a:rPr lang="ar-EG" sz="2000" dirty="0">
                <a:latin typeface="Alexandria" pitchFamily="2" charset="-78"/>
                <a:cs typeface="Alexandria" pitchFamily="2" charset="-78"/>
              </a:rPr>
              <a:t>تصميم الخدمات العامة وفقًا لاحتياجاتهم وأن تكون قابلة للتكيف مع </a:t>
            </a:r>
            <a:r>
              <a:rPr lang="ar-EG" sz="2000" dirty="0" smtClean="0">
                <a:latin typeface="Alexandria" pitchFamily="2" charset="-78"/>
                <a:cs typeface="Alexandria" pitchFamily="2" charset="-78"/>
              </a:rPr>
              <a:t>ملفاتهم الشخصية وأوضاعهم الخاصة.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019284" y="263352"/>
            <a:ext cx="2956816" cy="1383912"/>
          </a:xfrm>
          <a:prstGeom prst="rect">
            <a:avLst/>
          </a:prstGeom>
        </p:spPr>
      </p:pic>
    </p:spTree>
    <p:extLst>
      <p:ext uri="{BB962C8B-B14F-4D97-AF65-F5344CB8AC3E}">
        <p14:creationId xmlns:p14="http://schemas.microsoft.com/office/powerpoint/2010/main" val="3337069479"/>
      </p:ext>
    </p:extLst>
  </p:cSld>
  <p:clrMapOvr>
    <a:masterClrMapping/>
  </p:clrMapOvr>
  <mc:AlternateContent xmlns:mc="http://schemas.openxmlformats.org/markup-compatibility/2006" xmlns:p14="http://schemas.microsoft.com/office/powerpoint/2010/main">
    <mc:Choice Requires="p14">
      <p:transition spd="slow" p14:dur="2000" advTm="163924"/>
    </mc:Choice>
    <mc:Fallback xmlns="">
      <p:transition spd="slow" advTm="16392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89972" y="1048519"/>
            <a:ext cx="10515600" cy="1325563"/>
          </a:xfrm>
        </p:spPr>
        <p:txBody>
          <a:bodyPr>
            <a:noAutofit/>
          </a:bodyPr>
          <a:lstStyle/>
          <a:p>
            <a:pPr algn="ctr"/>
            <a:r>
              <a:rPr lang="ar-EG" sz="2400" b="1" dirty="0">
                <a:latin typeface="Alexandria" pitchFamily="2" charset="-78"/>
                <a:cs typeface="Alexandria" pitchFamily="2" charset="-78"/>
              </a:rPr>
              <a:t/>
            </a:r>
            <a:br>
              <a:rPr lang="ar-EG" sz="2400" b="1" dirty="0">
                <a:latin typeface="Alexandria" pitchFamily="2" charset="-78"/>
                <a:cs typeface="Alexandria" pitchFamily="2" charset="-78"/>
              </a:rPr>
            </a:br>
            <a:r>
              <a:rPr lang="ar-EG" sz="2400" b="1" dirty="0">
                <a:latin typeface="Alexandria" pitchFamily="2" charset="-78"/>
                <a:cs typeface="Alexandria" pitchFamily="2" charset="-78"/>
              </a:rPr>
              <a:t>6-مبدأ </a:t>
            </a:r>
            <a:r>
              <a:rPr lang="ar-EG" sz="2400" b="1" dirty="0" smtClean="0">
                <a:latin typeface="Alexandria" pitchFamily="2" charset="-78"/>
                <a:cs typeface="Alexandria" pitchFamily="2" charset="-78"/>
              </a:rPr>
              <a:t>الاستباقية</a:t>
            </a:r>
            <a:br>
              <a:rPr lang="ar-EG" sz="2400" b="1" dirty="0" smtClean="0">
                <a:latin typeface="Alexandria" pitchFamily="2" charset="-78"/>
                <a:cs typeface="Alexandria" pitchFamily="2" charset="-78"/>
              </a:rPr>
            </a:br>
            <a:r>
              <a:rPr lang="ar-EG" sz="2400" b="1" dirty="0" smtClean="0">
                <a:latin typeface="Alexandria" pitchFamily="2" charset="-78"/>
                <a:cs typeface="Alexandria" pitchFamily="2" charset="-78"/>
              </a:rPr>
              <a:t> </a:t>
            </a:r>
            <a:r>
              <a:rPr lang="en-US" sz="2400" b="1" dirty="0">
                <a:latin typeface="Alexandria" pitchFamily="2" charset="-78"/>
                <a:cs typeface="Alexandria" pitchFamily="2" charset="-78"/>
              </a:rPr>
              <a:t>Proactiveness</a:t>
            </a:r>
            <a:br>
              <a:rPr lang="en-US" sz="2400" b="1" dirty="0">
                <a:latin typeface="Alexandria" pitchFamily="2" charset="-78"/>
                <a:cs typeface="Alexandria" pitchFamily="2" charset="-78"/>
              </a:rPr>
            </a:br>
            <a:endParaRPr lang="en-US" sz="2400" b="1" dirty="0">
              <a:latin typeface="Alexandria" pitchFamily="2" charset="-78"/>
              <a:cs typeface="Alexandria" pitchFamily="2" charset="-78"/>
            </a:endParaRPr>
          </a:p>
        </p:txBody>
      </p:sp>
      <p:sp>
        <p:nvSpPr>
          <p:cNvPr id="3" name="عنصر نائب للمحتوى 2"/>
          <p:cNvSpPr>
            <a:spLocks noGrp="1"/>
          </p:cNvSpPr>
          <p:nvPr>
            <p:ph idx="1"/>
          </p:nvPr>
        </p:nvSpPr>
        <p:spPr>
          <a:xfrm>
            <a:off x="1921398" y="1932972"/>
            <a:ext cx="8252749" cy="3761772"/>
          </a:xfrm>
        </p:spPr>
        <p:txBody>
          <a:bodyPr>
            <a:normAutofit/>
          </a:bodyPr>
          <a:lstStyle/>
          <a:p>
            <a:pPr marL="0" indent="0" algn="r" rtl="1">
              <a:lnSpc>
                <a:spcPct val="150000"/>
              </a:lnSpc>
              <a:buNone/>
            </a:pPr>
            <a:endParaRPr lang="ar-EG" sz="2400" dirty="0" smtClean="0">
              <a:latin typeface="Alexandria" pitchFamily="2" charset="-78"/>
              <a:cs typeface="Alexandria" pitchFamily="2" charset="-78"/>
            </a:endParaRPr>
          </a:p>
          <a:p>
            <a:pPr marL="0" indent="0" algn="just" rtl="1">
              <a:lnSpc>
                <a:spcPct val="150000"/>
              </a:lnSpc>
              <a:buNone/>
            </a:pPr>
            <a:r>
              <a:rPr lang="ar-EG" sz="2400" dirty="0" smtClean="0">
                <a:latin typeface="Alexandria" pitchFamily="2" charset="-78"/>
                <a:cs typeface="Alexandria" pitchFamily="2" charset="-78"/>
              </a:rPr>
              <a:t>ويشير هذا المبدأ إلى قدرة الحكومة على توقع احتياجات المستخدمين والاستجابة لها على وجه السرعة من خلال تطبيق المبادئ الخمس السابقة.</a:t>
            </a:r>
          </a:p>
          <a:p>
            <a:pPr marL="0" indent="0" algn="r" rtl="1">
              <a:lnSpc>
                <a:spcPct val="150000"/>
              </a:lnSpc>
              <a:buNone/>
            </a:pPr>
            <a:r>
              <a:rPr lang="ar-EG" sz="2400" dirty="0" smtClean="0">
                <a:latin typeface="Alexandria" pitchFamily="2" charset="-78"/>
                <a:cs typeface="Alexandria" pitchFamily="2" charset="-78"/>
              </a:rPr>
              <a:t>  </a:t>
            </a:r>
          </a:p>
          <a:p>
            <a:pPr marL="0" indent="0" algn="r" rtl="1">
              <a:lnSpc>
                <a:spcPct val="150000"/>
              </a:lnSpc>
              <a:buNone/>
            </a:pPr>
            <a:endParaRPr lang="ar-EG" sz="2400" dirty="0" smtClean="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891209" y="106834"/>
            <a:ext cx="2956816" cy="1383912"/>
          </a:xfrm>
          <a:prstGeom prst="rect">
            <a:avLst/>
          </a:prstGeom>
        </p:spPr>
      </p:pic>
    </p:spTree>
    <p:extLst>
      <p:ext uri="{BB962C8B-B14F-4D97-AF65-F5344CB8AC3E}">
        <p14:creationId xmlns:p14="http://schemas.microsoft.com/office/powerpoint/2010/main" val="3836362596"/>
      </p:ext>
    </p:extLst>
  </p:cSld>
  <p:clrMapOvr>
    <a:masterClrMapping/>
  </p:clrMapOvr>
  <mc:AlternateContent xmlns:mc="http://schemas.openxmlformats.org/markup-compatibility/2006" xmlns:p14="http://schemas.microsoft.com/office/powerpoint/2010/main">
    <mc:Choice Requires="p14">
      <p:transition spd="slow" p14:dur="2000" advTm="99940"/>
    </mc:Choice>
    <mc:Fallback xmlns="">
      <p:transition spd="slow" advTm="9994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80212" y="1886673"/>
            <a:ext cx="8032831" cy="3854370"/>
          </a:xfrm>
        </p:spPr>
        <p:txBody>
          <a:bodyPr>
            <a:normAutofit/>
          </a:bodyPr>
          <a:lstStyle/>
          <a:p>
            <a:pPr marL="0" indent="0" algn="r">
              <a:lnSpc>
                <a:spcPct val="150000"/>
              </a:lnSpc>
              <a:buNone/>
            </a:pPr>
            <a:endParaRPr lang="ar-EG" sz="2000" dirty="0" smtClean="0">
              <a:latin typeface="Alexandria" pitchFamily="2" charset="-78"/>
              <a:cs typeface="Alexandria" pitchFamily="2" charset="-78"/>
            </a:endParaRPr>
          </a:p>
          <a:p>
            <a:pPr marL="0" indent="0" algn="just" rtl="1">
              <a:lnSpc>
                <a:spcPct val="150000"/>
              </a:lnSpc>
              <a:buNone/>
            </a:pPr>
            <a:r>
              <a:rPr lang="ar-EG" sz="2000" dirty="0" smtClean="0">
                <a:latin typeface="Alexandria" pitchFamily="2" charset="-78"/>
                <a:cs typeface="Alexandria" pitchFamily="2" charset="-78"/>
              </a:rPr>
              <a:t>وتعتمد الحكومات في ذلك على تقنيات الذكاء الاصطناعي التي تمكنها من فهم سلوك المستخدمين وتفضيلاتهم وظروفهم الخاصة وموقعهم من أجل التنبؤ بطلباتهم والاستجابة لها بصورة أفضل.</a:t>
            </a:r>
          </a:p>
        </p:txBody>
      </p:sp>
      <p:pic>
        <p:nvPicPr>
          <p:cNvPr id="6" name="Picture 5"/>
          <p:cNvPicPr>
            <a:picLocks noChangeAspect="1"/>
          </p:cNvPicPr>
          <p:nvPr/>
        </p:nvPicPr>
        <p:blipFill>
          <a:blip r:embed="rId2"/>
          <a:stretch>
            <a:fillRect/>
          </a:stretch>
        </p:blipFill>
        <p:spPr>
          <a:xfrm>
            <a:off x="9122215" y="186350"/>
            <a:ext cx="2956816" cy="1383912"/>
          </a:xfrm>
          <a:prstGeom prst="rect">
            <a:avLst/>
          </a:prstGeom>
        </p:spPr>
      </p:pic>
    </p:spTree>
    <p:extLst>
      <p:ext uri="{BB962C8B-B14F-4D97-AF65-F5344CB8AC3E}">
        <p14:creationId xmlns:p14="http://schemas.microsoft.com/office/powerpoint/2010/main" val="2942955689"/>
      </p:ext>
    </p:extLst>
  </p:cSld>
  <p:clrMapOvr>
    <a:masterClrMapping/>
  </p:clrMapOvr>
  <mc:AlternateContent xmlns:mc="http://schemas.openxmlformats.org/markup-compatibility/2006" xmlns:p14="http://schemas.microsoft.com/office/powerpoint/2010/main">
    <mc:Choice Requires="p14">
      <p:transition spd="slow" p14:dur="2000" advTm="322728"/>
    </mc:Choice>
    <mc:Fallback xmlns="">
      <p:transition spd="slow" advTm="322728"/>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84319"/>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9019284" y="147849"/>
            <a:ext cx="2956816" cy="138391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84969"/>
    </mc:Choice>
    <mc:Fallback xmlns="">
      <p:transition spd="slow" advTm="84969"/>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DA22CF4-E2F5-4CD6-80B2-889ABE19BCE1}"/>
</file>

<file path=customXml/itemProps2.xml><?xml version="1.0" encoding="utf-8"?>
<ds:datastoreItem xmlns:ds="http://schemas.openxmlformats.org/officeDocument/2006/customXml" ds:itemID="{E0C856A7-6743-4835-A3C2-BCEC81771AC9}"/>
</file>

<file path=customXml/itemProps3.xml><?xml version="1.0" encoding="utf-8"?>
<ds:datastoreItem xmlns:ds="http://schemas.openxmlformats.org/officeDocument/2006/customXml" ds:itemID="{A9CB3BB3-34CA-4984-B304-92A88EC68D9E}"/>
</file>

<file path=docProps/app.xml><?xml version="1.0" encoding="utf-8"?>
<Properties xmlns="http://schemas.openxmlformats.org/officeDocument/2006/extended-properties" xmlns:vt="http://schemas.openxmlformats.org/officeDocument/2006/docPropsVTypes">
  <Template>2024</Template>
  <TotalTime>3290</TotalTime>
  <Words>1626</Words>
  <Application>Microsoft Office PowerPoint</Application>
  <PresentationFormat>Widescreen</PresentationFormat>
  <Paragraphs>111</Paragraphs>
  <Slides>47</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Alexandria</vt:lpstr>
      <vt:lpstr>Arial</vt:lpstr>
      <vt:lpstr>Calibri</vt:lpstr>
      <vt:lpstr>Calibri Light</vt:lpstr>
      <vt:lpstr>Roboto Light</vt:lpstr>
      <vt:lpstr>Simplified Arabic</vt:lpstr>
      <vt:lpstr>Times New Roman</vt:lpstr>
      <vt:lpstr>2024</vt:lpstr>
      <vt:lpstr>PowerPoint Presentation</vt:lpstr>
      <vt:lpstr>PowerPoint Presentation</vt:lpstr>
      <vt:lpstr>PowerPoint Presentation</vt:lpstr>
      <vt:lpstr>أولا: مراحل تطبيق الحكومة الرقمية</vt:lpstr>
      <vt:lpstr>PowerPoint Presentation</vt:lpstr>
      <vt:lpstr>  1- الحضور  </vt:lpstr>
      <vt:lpstr>PowerPoint Presentation</vt:lpstr>
      <vt:lpstr>PowerPoint Presentation</vt:lpstr>
      <vt:lpstr>PowerPoint Presentation</vt:lpstr>
      <vt:lpstr>PowerPoint Presentation</vt:lpstr>
      <vt:lpstr>2-التفاعل</vt:lpstr>
      <vt:lpstr>PowerPoint Presentation</vt:lpstr>
      <vt:lpstr>PowerPoint Presentation</vt:lpstr>
      <vt:lpstr>PowerPoint Presentation</vt:lpstr>
      <vt:lpstr>PowerPoint Presentation</vt:lpstr>
      <vt:lpstr> 3-المعاملات</vt:lpstr>
      <vt:lpstr>PowerPoint Presentation</vt:lpstr>
      <vt:lpstr>PowerPoint Presentation</vt:lpstr>
      <vt:lpstr>PowerPoint Presentation</vt:lpstr>
      <vt:lpstr>PowerPoint Presentation</vt:lpstr>
      <vt:lpstr> 4-التحول </vt:lpstr>
      <vt:lpstr>PowerPoint Presentation</vt:lpstr>
      <vt:lpstr>PowerPoint Presentation</vt:lpstr>
      <vt:lpstr>PowerPoint Presentation</vt:lpstr>
      <vt:lpstr>PowerPoint Presentation</vt:lpstr>
      <vt:lpstr>PowerPoint Presentation</vt:lpstr>
      <vt:lpstr>PowerPoint Presentation</vt:lpstr>
      <vt:lpstr>   ثانيا: مبادئ الاطار التنظيمي لأعمال الحكومة الرقمية   </vt:lpstr>
      <vt:lpstr>PowerPoint Presentation</vt:lpstr>
      <vt:lpstr> - مبدأ الرقمنة في التصميم 1 Digital by design               </vt:lpstr>
      <vt:lpstr>PowerPoint Presentation</vt:lpstr>
      <vt:lpstr>PowerPoint Presentation</vt:lpstr>
      <vt:lpstr>  2-مبدأ القطاع العام القائم على البيانات  Data-driven public sector </vt:lpstr>
      <vt:lpstr>PowerPoint Presentation</vt:lpstr>
      <vt:lpstr>PowerPoint Presentation</vt:lpstr>
      <vt:lpstr>PowerPoint Presentation</vt:lpstr>
      <vt:lpstr>PowerPoint Presentation</vt:lpstr>
      <vt:lpstr>PowerPoint Presentation</vt:lpstr>
      <vt:lpstr>3-مبدأ الحكومة كمنصة شاملة  Government as a platform </vt:lpstr>
      <vt:lpstr>PowerPoint Presentation</vt:lpstr>
      <vt:lpstr> 4- مبدأ الاتاحة الافتراضية Open by default </vt:lpstr>
      <vt:lpstr>PowerPoint Presentation</vt:lpstr>
      <vt:lpstr> 5-مبدأ التركيز على احتياجات المستخدم User-driven </vt:lpstr>
      <vt:lpstr>PowerPoint Presentation</vt:lpstr>
      <vt:lpstr> 6-مبدأ الاستباقية  Proactiveness </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412</cp:revision>
  <dcterms:created xsi:type="dcterms:W3CDTF">2023-04-29T09:08:23Z</dcterms:created>
  <dcterms:modified xsi:type="dcterms:W3CDTF">2026-02-24T22:22:10Z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