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comments/comment1.xml" ContentType="application/vnd.openxmlformats-officedocument.presentationml.comment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7" r:id="rId5"/>
    <p:sldId id="498" r:id="rId6"/>
    <p:sldId id="499" r:id="rId7"/>
    <p:sldId id="553" r:id="rId8"/>
    <p:sldId id="306" r:id="rId9"/>
    <p:sldId id="555" r:id="rId10"/>
    <p:sldId id="556" r:id="rId11"/>
    <p:sldId id="557" r:id="rId12"/>
    <p:sldId id="559" r:id="rId13"/>
    <p:sldId id="575" r:id="rId14"/>
    <p:sldId id="271" r:id="rId15"/>
    <p:sldId id="554" r:id="rId16"/>
    <p:sldId id="500" r:id="rId17"/>
    <p:sldId id="545" r:id="rId18"/>
    <p:sldId id="501" r:id="rId19"/>
    <p:sldId id="546" r:id="rId20"/>
    <p:sldId id="547" r:id="rId21"/>
    <p:sldId id="548" r:id="rId22"/>
    <p:sldId id="549" r:id="rId23"/>
    <p:sldId id="550" r:id="rId24"/>
    <p:sldId id="507" r:id="rId25"/>
    <p:sldId id="509" r:id="rId26"/>
    <p:sldId id="508" r:id="rId27"/>
    <p:sldId id="576" r:id="rId28"/>
    <p:sldId id="577" r:id="rId29"/>
    <p:sldId id="565" r:id="rId30"/>
    <p:sldId id="566" r:id="rId31"/>
    <p:sldId id="578" r:id="rId32"/>
    <p:sldId id="579" r:id="rId33"/>
    <p:sldId id="568" r:id="rId34"/>
    <p:sldId id="569" r:id="rId35"/>
    <p:sldId id="571" r:id="rId36"/>
    <p:sldId id="580" r:id="rId37"/>
    <p:sldId id="581" r:id="rId38"/>
    <p:sldId id="574" r:id="rId39"/>
    <p:sldId id="582" r:id="rId40"/>
    <p:sldId id="583" r:id="rId41"/>
    <p:sldId id="542" r:id="rId42"/>
    <p:sldId id="54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498"/>
            <p14:sldId id="499"/>
            <p14:sldId id="553"/>
            <p14:sldId id="306"/>
            <p14:sldId id="555"/>
            <p14:sldId id="556"/>
            <p14:sldId id="557"/>
            <p14:sldId id="559"/>
            <p14:sldId id="575"/>
            <p14:sldId id="271"/>
            <p14:sldId id="554"/>
            <p14:sldId id="500"/>
            <p14:sldId id="545"/>
            <p14:sldId id="501"/>
            <p14:sldId id="546"/>
            <p14:sldId id="547"/>
            <p14:sldId id="548"/>
            <p14:sldId id="549"/>
            <p14:sldId id="550"/>
            <p14:sldId id="507"/>
            <p14:sldId id="509"/>
            <p14:sldId id="508"/>
            <p14:sldId id="576"/>
            <p14:sldId id="577"/>
            <p14:sldId id="565"/>
            <p14:sldId id="566"/>
            <p14:sldId id="578"/>
            <p14:sldId id="579"/>
            <p14:sldId id="568"/>
            <p14:sldId id="569"/>
            <p14:sldId id="571"/>
            <p14:sldId id="580"/>
            <p14:sldId id="581"/>
            <p14:sldId id="574"/>
            <p14:sldId id="582"/>
            <p14:sldId id="583"/>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6"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27T20:27:41.004" idx="2">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30/06/2025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30/06/2025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30/06/2025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30/06/2025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30/06/2025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30/06/2025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46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hyperlink" Target="https://mywebar.com/" TargetMode="External"/><Relationship Id="rId2" Type="http://schemas.openxmlformats.org/officeDocument/2006/relationships/slideLayout" Target="../slideLayouts/slideLayout17.xml"/><Relationship Id="rId1" Type="http://schemas.openxmlformats.org/officeDocument/2006/relationships/tags" Target="../tags/tag5.xml"/><Relationship Id="rId5" Type="http://schemas.openxmlformats.org/officeDocument/2006/relationships/image" Target="../media/image10.jpe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hyperlink" Target="https://play.google.com/store/apps/details?id=com.nianticlabs.pokemongo" TargetMode="External"/><Relationship Id="rId2" Type="http://schemas.openxmlformats.org/officeDocument/2006/relationships/slideLayout" Target="../slideLayouts/slideLayout17.xml"/><Relationship Id="rId1" Type="http://schemas.openxmlformats.org/officeDocument/2006/relationships/tags" Target="../tags/tag8.xml"/><Relationship Id="rId6" Type="http://schemas.openxmlformats.org/officeDocument/2006/relationships/image" Target="../media/image12.png"/><Relationship Id="rId5" Type="http://schemas.openxmlformats.org/officeDocument/2006/relationships/image" Target="../media/image4.png"/><Relationship Id="rId4" Type="http://schemas.openxmlformats.org/officeDocument/2006/relationships/hyperlink" Target="https://play.google.com/store/apps/details?id=com.arloopa.arloopa"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0.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comments" Target="../comments/commen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visualregistration.com/" TargetMode="External"/><Relationship Id="rId1" Type="http://schemas.openxmlformats.org/officeDocument/2006/relationships/slideLayout" Target="../slideLayouts/slideLayout17.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arbyparker.com/app" TargetMode="External"/><Relationship Id="rId1" Type="http://schemas.openxmlformats.org/officeDocument/2006/relationships/slideLayout" Target="../slideLayouts/slideLayout17.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mazon.com/products" TargetMode="External"/><Relationship Id="rId1" Type="http://schemas.openxmlformats.org/officeDocument/2006/relationships/slideLayout" Target="../slideLayouts/slideLayout17.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loreal.com/en/articles/science-and-technology/beauty-genius/" TargetMode="External"/><Relationship Id="rId1" Type="http://schemas.openxmlformats.org/officeDocument/2006/relationships/slideLayout" Target="../slideLayouts/slideLayout17.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	</a:t>
            </a:r>
            <a:r>
              <a:rPr lang="en-US" sz="3400" b="1" dirty="0">
                <a:latin typeface="Tahoma" panose="020B0604030504040204" pitchFamily="34" charset="0"/>
                <a:ea typeface="Tahoma" panose="020B0604030504040204" pitchFamily="34" charset="0"/>
                <a:cs typeface="Tahoma" panose="020B0604030504040204" pitchFamily="34" charset="0"/>
              </a:rPr>
              <a:t> </a:t>
            </a:r>
            <a:r>
              <a:rPr lang="ar-SY" sz="3400" b="1" dirty="0">
                <a:latin typeface="Tahoma" panose="020B0604030504040204" pitchFamily="34" charset="0"/>
                <a:ea typeface="Tahoma" panose="020B0604030504040204" pitchFamily="34" charset="0"/>
                <a:cs typeface="Tahoma" panose="020B0604030504040204" pitchFamily="34" charset="0"/>
              </a:rPr>
              <a:t>            استخدام تقنيات الواقع المعزز في تسويق العلامات التجارية</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الرابعة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2"/>
    </mc:Choice>
    <mc:Fallback xmlns="">
      <p:transition spd="slow" advTm="314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69178" y="112696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2280" y="2177069"/>
            <a:ext cx="8417320" cy="3074624"/>
          </a:xfrm>
          <a:prstGeom prst="rect">
            <a:avLst/>
          </a:prstGeom>
          <a:noFill/>
        </p:spPr>
        <p:txBody>
          <a:bodyPr wrap="square" rtlCol="0">
            <a:spAutoFit/>
          </a:bodyPr>
          <a:lstStyle/>
          <a:p>
            <a:pPr algn="just" rtl="1">
              <a:lnSpc>
                <a:spcPct val="200000"/>
              </a:lnSpc>
            </a:pPr>
            <a:r>
              <a:rPr lang="ar-SY" sz="2000" dirty="0"/>
              <a:t>يشهد العالم تطورًا متسارعاً في مجال التكنولوجيا الرقمية، وبدأ هذا التطور ينعكس بوضوح على أساليب التسويق التقليدية، حيث بات الاعتماد على الابتكار والتفاعل من خلال تقنيات مثل "الواقع المعزز" (</a:t>
            </a:r>
            <a:r>
              <a:rPr lang="en-US" sz="2000" dirty="0"/>
              <a:t>Augmented Reality – AR</a:t>
            </a:r>
            <a:r>
              <a:rPr lang="ar-SY" sz="2000" dirty="0"/>
              <a:t>)</a:t>
            </a:r>
            <a:r>
              <a:rPr lang="en-US" sz="2000" dirty="0"/>
              <a:t> </a:t>
            </a:r>
            <a:r>
              <a:rPr lang="ar-SY" sz="2000" dirty="0"/>
              <a:t>أمراً ضرورياً في جذب انتباه المستهلكين وتعزيز ولائهم. لم تعد الإعلانات وحدها كافية للتأثير على سلوك الشراء، بل أصبح المستخدم يتوق إلى تجارب مخصصة وشخصية، تجمع بين الواقع والافتراض بطريقة تفاعلية.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89004"/>
    </mc:Choice>
    <mc:Fallback xmlns="">
      <p:transition spd="slow" advTm="2890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38920" y="9798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1157" y="1793915"/>
            <a:ext cx="8417320" cy="3690177"/>
          </a:xfrm>
          <a:prstGeom prst="rect">
            <a:avLst/>
          </a:prstGeom>
          <a:noFill/>
        </p:spPr>
        <p:txBody>
          <a:bodyPr wrap="square" rtlCol="0">
            <a:spAutoFit/>
          </a:bodyPr>
          <a:lstStyle/>
          <a:p>
            <a:pPr algn="just" rtl="1">
              <a:lnSpc>
                <a:spcPct val="200000"/>
              </a:lnSpc>
            </a:pPr>
            <a:r>
              <a:rPr lang="ar-SY" sz="2000" dirty="0"/>
              <a:t>تسعى المحاضرة إلى:</a:t>
            </a:r>
          </a:p>
          <a:p>
            <a:pPr algn="just" rtl="1">
              <a:lnSpc>
                <a:spcPct val="200000"/>
              </a:lnSpc>
            </a:pPr>
            <a:r>
              <a:rPr lang="ar-SY" sz="2000" dirty="0"/>
              <a:t>1.	تعريف مفهوم الواقع المعزز واختلافه عن مفاهيم مشابهة كـالواقع الافتراضي.</a:t>
            </a:r>
          </a:p>
          <a:p>
            <a:pPr algn="just" rtl="1">
              <a:lnSpc>
                <a:spcPct val="200000"/>
              </a:lnSpc>
            </a:pPr>
            <a:r>
              <a:rPr lang="ar-SY" sz="2000" dirty="0"/>
              <a:t>2.	توضيح أهمية استخدام الواقع المعزز في العملية التسويقية الحديثة.</a:t>
            </a:r>
          </a:p>
          <a:p>
            <a:pPr algn="just" rtl="1">
              <a:lnSpc>
                <a:spcPct val="200000"/>
              </a:lnSpc>
            </a:pPr>
            <a:r>
              <a:rPr lang="ar-SY" sz="2000" dirty="0"/>
              <a:t>3.	التعرف على خصائص ومميزات الواقع المعزز من منظور تسويقي.</a:t>
            </a:r>
          </a:p>
          <a:p>
            <a:pPr algn="just" rtl="1">
              <a:lnSpc>
                <a:spcPct val="200000"/>
              </a:lnSpc>
            </a:pPr>
            <a:r>
              <a:rPr lang="ar-SY" sz="2000" dirty="0"/>
              <a:t>4.	تحليل أبرز التحديات المرتبطة باستخدام هذه التقنية.</a:t>
            </a:r>
          </a:p>
          <a:p>
            <a:pPr algn="just" rtl="1">
              <a:lnSpc>
                <a:spcPct val="200000"/>
              </a:lnSpc>
            </a:pPr>
            <a:r>
              <a:rPr lang="ar-SY" sz="2000" dirty="0"/>
              <a:t>5.	عرض أمثلة تطبيقية واقعية توضح استخدام التقنية من قبل علامات تجارية كبرى.</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64397"/>
    </mc:Choice>
    <mc:Fallback xmlns="">
      <p:transition spd="slow" advTm="643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11698" y="990932"/>
            <a:ext cx="235833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الواقع المعزز</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38253"/>
    </mc:Choice>
    <mc:Fallback xmlns="">
      <p:transition spd="slow" advTm="38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7059" y="1262696"/>
            <a:ext cx="4587191" cy="4197624"/>
          </a:xfrm>
          <a:prstGeom prst="rect">
            <a:avLst/>
          </a:prstGeom>
        </p:spPr>
        <p:txBody>
          <a:bodyPr wrap="square">
            <a:spAutoFit/>
          </a:bodyPr>
          <a:lstStyle/>
          <a:p>
            <a:pPr algn="just" rtl="1">
              <a:lnSpc>
                <a:spcPct val="150000"/>
              </a:lnSpc>
            </a:pPr>
            <a:r>
              <a:rPr lang="ar-SY" sz="2000" dirty="0"/>
              <a:t>يمثل الواقع المعزز (</a:t>
            </a:r>
            <a:r>
              <a:rPr lang="en-US" sz="2000" dirty="0"/>
              <a:t>AR</a:t>
            </a:r>
            <a:r>
              <a:rPr lang="ar-SY" sz="2000" dirty="0"/>
              <a:t>)</a:t>
            </a:r>
            <a:r>
              <a:rPr lang="en-US" sz="2000" dirty="0"/>
              <a:t> </a:t>
            </a:r>
            <a:r>
              <a:rPr lang="ar-SY" sz="2000" dirty="0"/>
              <a:t>إحدى أبرز تقنيات التحول الرقمي، حيث يدمج المحتوى الرقمي مع العالم الحقيقي في الوقت الفعلي، ما يتيح تجربة تفاعلية متقدمة للمستخدم. وتكمن أهميته في قدرته على تحسين التفاعل بين العلامات التجارية والعملاء، عبر تخصيص المحتوى وتعزيز الإدراك الحسي. لفهم هذه التقنية بعمق، من الضروري التمييز بينها وبين الواقع الافتراضي، والتعرف على أنواعها المختلفة وتطبيقاتها العملية في مجالات متعددة، وخاصة في التسويق.</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6838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560" y="985567"/>
            <a:ext cx="667918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التعريف الاصطلاحي والتقني</a:t>
            </a:r>
          </a:p>
        </p:txBody>
      </p:sp>
      <p:sp>
        <p:nvSpPr>
          <p:cNvPr id="48" name="TextBox 47"/>
          <p:cNvSpPr txBox="1"/>
          <p:nvPr/>
        </p:nvSpPr>
        <p:spPr>
          <a:xfrm>
            <a:off x="825500" y="1328555"/>
            <a:ext cx="10541000" cy="4547335"/>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يُعد الواقع المعزز (</a:t>
            </a:r>
            <a:r>
              <a:rPr lang="en-US" sz="1800" dirty="0">
                <a:effectLst/>
                <a:latin typeface="Times New Roman" panose="02020603050405020304" pitchFamily="18" charset="0"/>
                <a:ea typeface="Times New Roman" panose="02020603050405020304" pitchFamily="18" charset="0"/>
              </a:rPr>
              <a:t>Augmented Reality – AR</a:t>
            </a:r>
            <a:r>
              <a:rPr lang="ar-SY" sz="2000" dirty="0"/>
              <a:t>) من التقنيات الرقمية المتقدمة التي تمكّن المستخدم من رؤية العالم الحقيقي معزّزاً بعناصر افتراضية رقمية (كالصور، والنصوص، والأصوات، والرسوم المتحركة ثلاثية الأبعاد). </a:t>
            </a:r>
          </a:p>
          <a:p>
            <a:pPr algn="just" rtl="1">
              <a:lnSpc>
                <a:spcPct val="200000"/>
              </a:lnSpc>
            </a:pPr>
            <a:r>
              <a:rPr lang="ar-SY" sz="2000" dirty="0"/>
              <a:t>ويكمن جوهر التقنية في الدمج السلس بين العالم الفيزيائي والمحتوى الرقمي، بحيث يُعرض هذا المحتوى في الزمن الحقيقي</a:t>
            </a:r>
            <a:r>
              <a:rPr lang="en-US" sz="2000" dirty="0"/>
              <a:t>، </a:t>
            </a:r>
            <a:r>
              <a:rPr lang="ar-SY" sz="2000" dirty="0"/>
              <a:t>ويستجيب لحركة وتفاعل المستخدم.</a:t>
            </a:r>
          </a:p>
          <a:p>
            <a:pPr algn="just" rtl="1">
              <a:lnSpc>
                <a:spcPct val="200000"/>
              </a:lnSpc>
            </a:pPr>
            <a:r>
              <a:rPr lang="ar-SA" sz="1800" dirty="0">
                <a:effectLst/>
                <a:ea typeface="Times New Roman" panose="02020603050405020304" pitchFamily="18" charset="0"/>
                <a:cs typeface="Times New Roman" panose="02020603050405020304" pitchFamily="18" charset="0"/>
              </a:rPr>
              <a:t>يُعرّف</a:t>
            </a:r>
            <a:r>
              <a:rPr lang="en-US" sz="1800" dirty="0">
                <a:effectLst/>
                <a:latin typeface="Times New Roman" panose="02020603050405020304" pitchFamily="18" charset="0"/>
                <a:ea typeface="Times New Roman" panose="02020603050405020304" pitchFamily="18" charset="0"/>
              </a:rPr>
              <a:t> Azuma (1997) </a:t>
            </a:r>
            <a:r>
              <a:rPr lang="ar-SA" sz="1800" dirty="0">
                <a:effectLst/>
                <a:latin typeface="Times New Roman" panose="02020603050405020304" pitchFamily="18" charset="0"/>
                <a:ea typeface="Times New Roman" panose="02020603050405020304" pitchFamily="18" charset="0"/>
              </a:rPr>
              <a:t>الواقع المعزز بأنه "نظام تفاعلي يُدخل معلومات افتراضية إلى العالم </a:t>
            </a:r>
            <a:endParaRPr lang="en-US" sz="1800" dirty="0">
              <a:effectLst/>
              <a:latin typeface="Times New Roman" panose="02020603050405020304" pitchFamily="18" charset="0"/>
              <a:ea typeface="Times New Roman" panose="02020603050405020304" pitchFamily="18" charset="0"/>
            </a:endParaRPr>
          </a:p>
          <a:p>
            <a:pPr algn="just" rtl="1">
              <a:lnSpc>
                <a:spcPct val="200000"/>
              </a:lnSpc>
            </a:pPr>
            <a:r>
              <a:rPr lang="ar-SA" sz="1800" dirty="0">
                <a:effectLst/>
                <a:latin typeface="Times New Roman" panose="02020603050405020304" pitchFamily="18" charset="0"/>
                <a:ea typeface="Times New Roman" panose="02020603050405020304" pitchFamily="18" charset="0"/>
              </a:rPr>
              <a:t>الحقيقي في الزمن الحقيقي، ويعزز إدراك المستخدم للمحيط من خلال التكامل </a:t>
            </a:r>
            <a:endParaRPr lang="en-US" sz="1800" dirty="0">
              <a:effectLst/>
              <a:latin typeface="Times New Roman" panose="02020603050405020304" pitchFamily="18" charset="0"/>
              <a:ea typeface="Times New Roman" panose="02020603050405020304" pitchFamily="18" charset="0"/>
            </a:endParaRPr>
          </a:p>
          <a:p>
            <a:pPr algn="just" rtl="1">
              <a:lnSpc>
                <a:spcPct val="200000"/>
              </a:lnSpc>
            </a:pPr>
            <a:r>
              <a:rPr lang="ar-SA" sz="1800" dirty="0">
                <a:effectLst/>
                <a:latin typeface="Times New Roman" panose="02020603050405020304" pitchFamily="18" charset="0"/>
                <a:ea typeface="Times New Roman" panose="02020603050405020304" pitchFamily="18" charset="0"/>
              </a:rPr>
              <a:t>بين الإدراك البصري والمعطيات الرقمية</a:t>
            </a:r>
            <a:r>
              <a:rPr lang="en-US" sz="1800" dirty="0">
                <a:effectLst/>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Definitions Concept: Over 88,405 Royalty-Free Licensable Stock  Illustrations &amp; Drawings | Shutterstock">
            <a:extLst>
              <a:ext uri="{FF2B5EF4-FFF2-40B4-BE49-F238E27FC236}">
                <a16:creationId xmlns:a16="http://schemas.microsoft.com/office/drawing/2014/main" id="{1E98ECAF-3EBD-4640-BF08-A0D9EBC2D3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6705" y="3954804"/>
            <a:ext cx="2562532" cy="19176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4960332"/>
          </a:xfrm>
          <a:prstGeom prst="rect">
            <a:avLst/>
          </a:prstGeom>
          <a:noFill/>
        </p:spPr>
        <p:txBody>
          <a:bodyPr wrap="square" rtlCol="0">
            <a:spAutoFit/>
          </a:bodyPr>
          <a:lstStyle/>
          <a:p>
            <a:pPr marL="0" marR="0" algn="r" rtl="1">
              <a:lnSpc>
                <a:spcPct val="150000"/>
              </a:lnSpc>
              <a:spcBef>
                <a:spcPts val="0"/>
              </a:spcBef>
              <a:spcAft>
                <a:spcPts val="800"/>
              </a:spcAft>
            </a:pPr>
            <a:r>
              <a:rPr lang="ar-SY" b="1" dirty="0">
                <a:effectLst/>
                <a:latin typeface="Segoe UI Emoji" panose="020B0502040204020203" pitchFamily="34" charset="0"/>
                <a:ea typeface="Times New Roman" panose="02020603050405020304" pitchFamily="18" charset="0"/>
              </a:rPr>
              <a:t>الوسائل المستخدمة:</a:t>
            </a:r>
          </a:p>
          <a:p>
            <a:pPr marL="0" marR="0" algn="r" rtl="1">
              <a:lnSpc>
                <a:spcPct val="150000"/>
              </a:lnSpc>
              <a:spcBef>
                <a:spcPts val="0"/>
              </a:spcBef>
              <a:spcAft>
                <a:spcPts val="800"/>
              </a:spcAft>
            </a:pPr>
            <a:r>
              <a:rPr lang="ar-SY" dirty="0">
                <a:effectLst/>
                <a:latin typeface="Segoe UI Emoji" panose="020B0502040204020203" pitchFamily="34" charset="0"/>
                <a:ea typeface="Times New Roman" panose="02020603050405020304" pitchFamily="18" charset="0"/>
              </a:rPr>
              <a:t>• الهواتف الذكية والأجهزة اللوحية</a:t>
            </a:r>
          </a:p>
          <a:p>
            <a:pPr marL="0" marR="0" algn="r" rtl="1">
              <a:lnSpc>
                <a:spcPct val="150000"/>
              </a:lnSpc>
              <a:spcBef>
                <a:spcPts val="0"/>
              </a:spcBef>
              <a:spcAft>
                <a:spcPts val="800"/>
              </a:spcAft>
            </a:pPr>
            <a:r>
              <a:rPr lang="ar-SY" dirty="0">
                <a:effectLst/>
                <a:latin typeface="Segoe UI Emoji" panose="020B0502040204020203" pitchFamily="34" charset="0"/>
                <a:ea typeface="Times New Roman" panose="02020603050405020304" pitchFamily="18" charset="0"/>
              </a:rPr>
              <a:t>• النظارات الذكية </a:t>
            </a:r>
          </a:p>
          <a:p>
            <a:pPr marL="0" marR="0" algn="r" rtl="1">
              <a:lnSpc>
                <a:spcPct val="150000"/>
              </a:lnSpc>
              <a:spcBef>
                <a:spcPts val="0"/>
              </a:spcBef>
              <a:spcAft>
                <a:spcPts val="800"/>
              </a:spcAft>
            </a:pPr>
            <a:r>
              <a:rPr lang="en-US" dirty="0">
                <a:effectLst/>
                <a:latin typeface="Segoe UI Emoji" panose="020B0502040204020203" pitchFamily="34" charset="0"/>
                <a:ea typeface="Times New Roman" panose="02020603050405020304" pitchFamily="18" charset="0"/>
              </a:rPr>
              <a:t>•</a:t>
            </a:r>
            <a:r>
              <a:rPr lang="ar-SY" dirty="0">
                <a:effectLst/>
                <a:latin typeface="Segoe UI Emoji" panose="020B0502040204020203" pitchFamily="34" charset="0"/>
                <a:ea typeface="Times New Roman" panose="02020603050405020304" pitchFamily="18" charset="0"/>
              </a:rPr>
              <a:t> أجهزة العرض المثبتة على الرأس </a:t>
            </a:r>
          </a:p>
          <a:p>
            <a:pPr marL="0" marR="0" algn="r" rtl="1">
              <a:lnSpc>
                <a:spcPct val="150000"/>
              </a:lnSpc>
              <a:spcBef>
                <a:spcPts val="0"/>
              </a:spcBef>
              <a:spcAft>
                <a:spcPts val="800"/>
              </a:spcAft>
            </a:pPr>
            <a:r>
              <a:rPr lang="ar-SY" sz="2000" b="1" u="sng" dirty="0">
                <a:latin typeface="Times New Roman" panose="02020603050405020304" pitchFamily="18" charset="0"/>
              </a:rPr>
              <a:t>مثال:</a:t>
            </a:r>
            <a:br>
              <a:rPr lang="ar-SY" dirty="0">
                <a:latin typeface="Times New Roman" panose="02020603050405020304" pitchFamily="18" charset="0"/>
              </a:rPr>
            </a:br>
            <a:r>
              <a:rPr lang="ar-SA" dirty="0">
                <a:effectLst/>
                <a:latin typeface="Times New Roman" panose="02020603050405020304" pitchFamily="18" charset="0"/>
                <a:ea typeface="Times New Roman" panose="02020603050405020304" pitchFamily="18" charset="0"/>
              </a:rPr>
              <a:t>عند استخدام تطبيق</a:t>
            </a:r>
            <a:r>
              <a:rPr lang="ar-SY" dirty="0">
                <a:effectLst/>
                <a:latin typeface="Times New Roman" panose="02020603050405020304" pitchFamily="18" charset="0"/>
                <a:ea typeface="Times New Roman" panose="02020603050405020304" pitchFamily="18" charset="0"/>
              </a:rPr>
              <a:t>(</a:t>
            </a:r>
            <a:r>
              <a:rPr lang="en-US" b="1" dirty="0">
                <a:effectLst/>
                <a:latin typeface="Times New Roman" panose="02020603050405020304" pitchFamily="18" charset="0"/>
                <a:ea typeface="Times New Roman" panose="02020603050405020304" pitchFamily="18" charset="0"/>
              </a:rPr>
              <a:t>IKEA Place</a:t>
            </a:r>
            <a:r>
              <a:rPr lang="ar-SY"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يمكن للمستخدم توجيه كاميرا هاتفه إلى مساحة فارغة في غرفته، واختيار أريكة معينة، لتظهر أمامه بتقنية ثلاثية الأبعاد</a:t>
            </a:r>
            <a:r>
              <a:rPr lang="en-US" dirty="0">
                <a:effectLst/>
                <a:latin typeface="Times New Roman" panose="02020603050405020304" pitchFamily="18" charset="0"/>
                <a:ea typeface="Times New Roman" panose="02020603050405020304" pitchFamily="18" charset="0"/>
              </a:rPr>
              <a:t> (3D Rendering) </a:t>
            </a:r>
            <a:r>
              <a:rPr lang="ar-SA" dirty="0">
                <a:effectLst/>
                <a:latin typeface="Times New Roman" panose="02020603050405020304" pitchFamily="18" charset="0"/>
                <a:ea typeface="Times New Roman" panose="02020603050405020304" pitchFamily="18" charset="0"/>
              </a:rPr>
              <a:t>بالحجم الواقعي، مما يُمكّنه من تصور مدى ملاءمتها</a:t>
            </a:r>
            <a:r>
              <a:rPr lang="en-US" dirty="0">
                <a:effectLst/>
                <a:latin typeface="Times New Roman" panose="02020603050405020304" pitchFamily="18" charset="0"/>
                <a:ea typeface="Times New Roman" panose="02020603050405020304" pitchFamily="18" charset="0"/>
              </a:rPr>
              <a:t>.</a:t>
            </a:r>
            <a:endParaRPr lang="ar-SY"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spcAft>
                <a:spcPts val="800"/>
              </a:spcAft>
            </a:pPr>
            <a:r>
              <a:rPr lang="ar-SY" b="1" dirty="0">
                <a:solidFill>
                  <a:srgbClr val="FF0000"/>
                </a:solidFill>
                <a:effectLst/>
                <a:latin typeface="Times New Roman" panose="02020603050405020304" pitchFamily="18" charset="0"/>
                <a:ea typeface="Calibri" panose="020F0502020204030204" pitchFamily="34" charset="0"/>
              </a:rPr>
              <a:t>رابط يخص الواقع المعزز: </a:t>
            </a:r>
            <a:r>
              <a:rPr lang="en-US" dirty="0">
                <a:effectLst/>
                <a:latin typeface="Times New Roman" panose="02020603050405020304" pitchFamily="18" charset="0"/>
                <a:ea typeface="Calibri" panose="020F0502020204030204" pitchFamily="34" charset="0"/>
                <a:hlinkClick r:id="rId3"/>
              </a:rPr>
              <a:t>https://mywebar.com/</a:t>
            </a:r>
            <a:endParaRPr lang="ar-SY" dirty="0">
              <a:effectLst/>
              <a:latin typeface="Times New Roman" panose="02020603050405020304" pitchFamily="18" charset="0"/>
              <a:ea typeface="Calibri" panose="020F0502020204030204" pitchFamily="34" charset="0"/>
            </a:endParaRPr>
          </a:p>
          <a:p>
            <a:pPr marL="0" marR="0" algn="r" rtl="1">
              <a:lnSpc>
                <a:spcPct val="150000"/>
              </a:lnSpc>
              <a:spcBef>
                <a:spcPts val="0"/>
              </a:spcBef>
              <a:spcAft>
                <a:spcPts val="800"/>
              </a:spcAft>
            </a:pPr>
            <a:endParaRPr lang="en-US" dirty="0">
              <a:effectLst/>
              <a:latin typeface="Times New Roman" panose="02020603050405020304" pitchFamily="18" charset="0"/>
              <a:ea typeface="Calibri" panose="020F0502020204030204" pitchFamily="34" charset="0"/>
            </a:endParaRPr>
          </a:p>
          <a:p>
            <a:pPr marL="231775" algn="just" rtl="1">
              <a:lnSpc>
                <a:spcPct val="150000"/>
              </a:lnSpc>
            </a:pPr>
            <a:endParaRPr lang="ar-SY"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How The Ikea Place App Let's You Decorate Virtually">
            <a:extLst>
              <a:ext uri="{FF2B5EF4-FFF2-40B4-BE49-F238E27FC236}">
                <a16:creationId xmlns:a16="http://schemas.microsoft.com/office/drawing/2014/main" id="{72EFC52A-2E83-41F8-9A28-20AED182A7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3149" y="1850060"/>
            <a:ext cx="4255524" cy="2389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09889136"/>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0335" y="93145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الفرق بين الواقع المعزز</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والواقع الافتراضي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5" name="Table 4">
            <a:extLst>
              <a:ext uri="{FF2B5EF4-FFF2-40B4-BE49-F238E27FC236}">
                <a16:creationId xmlns:a16="http://schemas.microsoft.com/office/drawing/2014/main" id="{3E19EBDD-A6C3-42FC-BBFC-B596D77FE7F8}"/>
              </a:ext>
            </a:extLst>
          </p:cNvPr>
          <p:cNvGraphicFramePr>
            <a:graphicFrameLocks noGrp="1"/>
          </p:cNvGraphicFramePr>
          <p:nvPr>
            <p:extLst>
              <p:ext uri="{D42A27DB-BD31-4B8C-83A1-F6EECF244321}">
                <p14:modId xmlns:p14="http://schemas.microsoft.com/office/powerpoint/2010/main" val="1486312580"/>
              </p:ext>
            </p:extLst>
          </p:nvPr>
        </p:nvGraphicFramePr>
        <p:xfrm>
          <a:off x="838200" y="2133258"/>
          <a:ext cx="10515600" cy="3579283"/>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648604139"/>
                    </a:ext>
                  </a:extLst>
                </a:gridCol>
                <a:gridCol w="3505200">
                  <a:extLst>
                    <a:ext uri="{9D8B030D-6E8A-4147-A177-3AD203B41FA5}">
                      <a16:colId xmlns:a16="http://schemas.microsoft.com/office/drawing/2014/main" val="1641701292"/>
                    </a:ext>
                  </a:extLst>
                </a:gridCol>
                <a:gridCol w="3505200">
                  <a:extLst>
                    <a:ext uri="{9D8B030D-6E8A-4147-A177-3AD203B41FA5}">
                      <a16:colId xmlns:a16="http://schemas.microsoft.com/office/drawing/2014/main" val="4270321769"/>
                    </a:ext>
                  </a:extLst>
                </a:gridCol>
              </a:tblGrid>
              <a:tr h="720895">
                <a:tc>
                  <a:txBody>
                    <a:bodyPr/>
                    <a:lstStyle/>
                    <a:p>
                      <a:pPr marL="0" marR="0" algn="ctr" rtl="1">
                        <a:lnSpc>
                          <a:spcPct val="106000"/>
                        </a:lnSpc>
                        <a:spcBef>
                          <a:spcPts val="0"/>
                        </a:spcBef>
                        <a:spcAft>
                          <a:spcPts val="0"/>
                        </a:spcAft>
                      </a:pPr>
                      <a:r>
                        <a:rPr lang="ar-SA" sz="1800">
                          <a:effectLst/>
                          <a:cs typeface="+mn-cs"/>
                        </a:rPr>
                        <a:t>الخاصية</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dirty="0">
                          <a:effectLst/>
                          <a:cs typeface="+mn-cs"/>
                        </a:rPr>
                        <a:t>الواقع المعزز</a:t>
                      </a:r>
                      <a:r>
                        <a:rPr lang="ar-SY" sz="1800" dirty="0">
                          <a:effectLst/>
                          <a:cs typeface="+mn-cs"/>
                        </a:rPr>
                        <a:t> </a:t>
                      </a:r>
                      <a:r>
                        <a:rPr lang="en-US" sz="1800" dirty="0">
                          <a:effectLst/>
                          <a:cs typeface="+mn-cs"/>
                        </a:rPr>
                        <a:t> </a:t>
                      </a:r>
                    </a:p>
                    <a:p>
                      <a:pPr marL="0" marR="0" algn="ctr" rtl="1">
                        <a:lnSpc>
                          <a:spcPct val="106000"/>
                        </a:lnSpc>
                        <a:spcBef>
                          <a:spcPts val="0"/>
                        </a:spcBef>
                        <a:spcAft>
                          <a:spcPts val="0"/>
                        </a:spcAft>
                      </a:pPr>
                      <a:r>
                        <a:rPr lang="ar-SY" sz="2000" dirty="0"/>
                        <a:t>(</a:t>
                      </a:r>
                      <a:r>
                        <a:rPr lang="en-US" sz="1800" dirty="0">
                          <a:effectLst/>
                          <a:latin typeface="Times New Roman" panose="02020603050405020304" pitchFamily="18" charset="0"/>
                          <a:ea typeface="Times New Roman" panose="02020603050405020304" pitchFamily="18" charset="0"/>
                        </a:rPr>
                        <a:t>Augmented Reality – AR</a:t>
                      </a:r>
                      <a:r>
                        <a:rPr lang="ar-SY" sz="2000" dirty="0"/>
                        <a:t>)</a:t>
                      </a:r>
                      <a:endParaRPr lang="en-US" sz="1800" dirty="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dirty="0">
                          <a:effectLst/>
                          <a:cs typeface="+mn-cs"/>
                        </a:rPr>
                        <a:t>الواقع الافتراضي</a:t>
                      </a:r>
                      <a:r>
                        <a:rPr lang="ar-SY" sz="1800" dirty="0">
                          <a:effectLst/>
                          <a:cs typeface="+mn-cs"/>
                        </a:rPr>
                        <a:t> </a:t>
                      </a:r>
                      <a:endParaRPr lang="en-US" sz="1800" dirty="0">
                        <a:effectLst/>
                        <a:cs typeface="+mn-cs"/>
                      </a:endParaRPr>
                    </a:p>
                    <a:p>
                      <a:pPr marL="0" marR="0" algn="ctr" rtl="1">
                        <a:lnSpc>
                          <a:spcPct val="106000"/>
                        </a:lnSpc>
                        <a:spcBef>
                          <a:spcPts val="0"/>
                        </a:spcBef>
                        <a:spcAft>
                          <a:spcPts val="0"/>
                        </a:spcAft>
                      </a:pPr>
                      <a:r>
                        <a:rPr lang="en-US" sz="1800" dirty="0">
                          <a:effectLst/>
                          <a:cs typeface="+mn-cs"/>
                        </a:rPr>
                        <a:t> (</a:t>
                      </a:r>
                      <a:r>
                        <a:rPr lang="en-US" sz="1800" dirty="0">
                          <a:effectLst/>
                          <a:latin typeface="Times New Roman" panose="02020603050405020304" pitchFamily="18" charset="0"/>
                          <a:cs typeface="Times New Roman" panose="02020603050405020304" pitchFamily="18" charset="0"/>
                        </a:rPr>
                        <a:t>Virtual Reality</a:t>
                      </a:r>
                      <a:r>
                        <a:rPr lang="en-US" sz="1800" dirty="0">
                          <a:effectLst/>
                          <a:cs typeface="+mn-cs"/>
                        </a:rPr>
                        <a:t>)</a:t>
                      </a:r>
                      <a:endParaRPr lang="en-US" sz="1800" dirty="0">
                        <a:effectLst/>
                        <a:latin typeface="Times New Roman" panose="02020603050405020304" pitchFamily="18" charset="0"/>
                        <a:ea typeface="Calibri" panose="020F0502020204030204" pitchFamily="34" charset="0"/>
                        <a:cs typeface="+mn-cs"/>
                      </a:endParaRPr>
                    </a:p>
                  </a:txBody>
                  <a:tcPr marL="9525" marR="9525" marT="9525" marB="9525" anchor="ctr"/>
                </a:tc>
                <a:extLst>
                  <a:ext uri="{0D108BD9-81ED-4DB2-BD59-A6C34878D82A}">
                    <a16:rowId xmlns:a16="http://schemas.microsoft.com/office/drawing/2014/main" val="4072670013"/>
                  </a:ext>
                </a:extLst>
              </a:tr>
              <a:tr h="708299">
                <a:tc>
                  <a:txBody>
                    <a:bodyPr/>
                    <a:lstStyle/>
                    <a:p>
                      <a:pPr marL="0" marR="0" algn="ctr" rtl="1">
                        <a:lnSpc>
                          <a:spcPct val="106000"/>
                        </a:lnSpc>
                        <a:spcBef>
                          <a:spcPts val="0"/>
                        </a:spcBef>
                        <a:spcAft>
                          <a:spcPts val="0"/>
                        </a:spcAft>
                      </a:pPr>
                      <a:r>
                        <a:rPr lang="ar-SA" sz="1800">
                          <a:effectLst/>
                          <a:cs typeface="+mn-cs"/>
                        </a:rPr>
                        <a:t>التفاعل مع البيئة</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يُضيف عناصر رقمية إلى الواقع الفعلي</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يُغرق المستخدم في بيئة رقمية منفصلة كليًا</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extLst>
                  <a:ext uri="{0D108BD9-81ED-4DB2-BD59-A6C34878D82A}">
                    <a16:rowId xmlns:a16="http://schemas.microsoft.com/office/drawing/2014/main" val="962036470"/>
                  </a:ext>
                </a:extLst>
              </a:tr>
              <a:tr h="720895">
                <a:tc>
                  <a:txBody>
                    <a:bodyPr/>
                    <a:lstStyle/>
                    <a:p>
                      <a:pPr marL="0" marR="0" algn="ctr" rtl="1">
                        <a:lnSpc>
                          <a:spcPct val="106000"/>
                        </a:lnSpc>
                        <a:spcBef>
                          <a:spcPts val="0"/>
                        </a:spcBef>
                        <a:spcAft>
                          <a:spcPts val="0"/>
                        </a:spcAft>
                      </a:pPr>
                      <a:r>
                        <a:rPr lang="ar-SA" sz="1800">
                          <a:effectLst/>
                          <a:cs typeface="+mn-cs"/>
                        </a:rPr>
                        <a:t>الأجهزة المستخدمة</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الهاتف الذكي، النظارات الذكية</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dirty="0">
                          <a:effectLst/>
                          <a:cs typeface="+mn-cs"/>
                        </a:rPr>
                        <a:t>نظارات</a:t>
                      </a:r>
                      <a:r>
                        <a:rPr lang="en-US" sz="1800" dirty="0">
                          <a:effectLst/>
                          <a:cs typeface="+mn-cs"/>
                        </a:rPr>
                        <a:t> </a:t>
                      </a:r>
                      <a:r>
                        <a:rPr lang="ar-SY" sz="1800" dirty="0">
                          <a:effectLst/>
                          <a:cs typeface="+mn-cs"/>
                        </a:rPr>
                        <a:t> (</a:t>
                      </a:r>
                      <a:r>
                        <a:rPr lang="en-US" sz="1800" dirty="0">
                          <a:effectLst/>
                          <a:cs typeface="+mn-cs"/>
                        </a:rPr>
                        <a:t>VR</a:t>
                      </a:r>
                      <a:r>
                        <a:rPr lang="ar-SY" sz="1800" dirty="0">
                          <a:effectLst/>
                          <a:cs typeface="+mn-cs"/>
                        </a:rPr>
                        <a:t>)</a:t>
                      </a:r>
                      <a:r>
                        <a:rPr lang="ar-SA" sz="1800" dirty="0">
                          <a:effectLst/>
                          <a:cs typeface="+mn-cs"/>
                        </a:rPr>
                        <a:t>، قفازات الواقع الافتراضي</a:t>
                      </a:r>
                      <a:endParaRPr lang="en-US" sz="1800" dirty="0">
                        <a:effectLst/>
                        <a:latin typeface="Times New Roman" panose="02020603050405020304" pitchFamily="18" charset="0"/>
                        <a:ea typeface="Calibri" panose="020F0502020204030204" pitchFamily="34" charset="0"/>
                        <a:cs typeface="+mn-cs"/>
                      </a:endParaRPr>
                    </a:p>
                  </a:txBody>
                  <a:tcPr marL="9525" marR="9525" marT="9525" marB="9525" anchor="ctr"/>
                </a:tc>
                <a:extLst>
                  <a:ext uri="{0D108BD9-81ED-4DB2-BD59-A6C34878D82A}">
                    <a16:rowId xmlns:a16="http://schemas.microsoft.com/office/drawing/2014/main" val="4174956006"/>
                  </a:ext>
                </a:extLst>
              </a:tr>
              <a:tr h="720895">
                <a:tc>
                  <a:txBody>
                    <a:bodyPr/>
                    <a:lstStyle/>
                    <a:p>
                      <a:pPr marL="0" marR="0" algn="ctr" rtl="1">
                        <a:lnSpc>
                          <a:spcPct val="106000"/>
                        </a:lnSpc>
                        <a:spcBef>
                          <a:spcPts val="0"/>
                        </a:spcBef>
                        <a:spcAft>
                          <a:spcPts val="0"/>
                        </a:spcAft>
                      </a:pPr>
                      <a:r>
                        <a:rPr lang="ar-SA" sz="1800">
                          <a:effectLst/>
                          <a:cs typeface="+mn-cs"/>
                        </a:rPr>
                        <a:t>درجة الانفصال</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جزئي – المستخدم يرى العالم الحقيقي</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كامل – المستخدم معزول عن البيئة الواقعية</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extLst>
                  <a:ext uri="{0D108BD9-81ED-4DB2-BD59-A6C34878D82A}">
                    <a16:rowId xmlns:a16="http://schemas.microsoft.com/office/drawing/2014/main" val="3734423604"/>
                  </a:ext>
                </a:extLst>
              </a:tr>
              <a:tr h="708299">
                <a:tc>
                  <a:txBody>
                    <a:bodyPr/>
                    <a:lstStyle/>
                    <a:p>
                      <a:pPr marL="0" marR="0" algn="ctr" rtl="1">
                        <a:lnSpc>
                          <a:spcPct val="106000"/>
                        </a:lnSpc>
                        <a:spcBef>
                          <a:spcPts val="0"/>
                        </a:spcBef>
                        <a:spcAft>
                          <a:spcPts val="0"/>
                        </a:spcAft>
                      </a:pPr>
                      <a:r>
                        <a:rPr lang="ar-SA" sz="1800" dirty="0">
                          <a:effectLst/>
                          <a:cs typeface="+mn-cs"/>
                        </a:rPr>
                        <a:t>الاستخدامات</a:t>
                      </a:r>
                      <a:endParaRPr lang="en-US" sz="1800" dirty="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a:effectLst/>
                          <a:cs typeface="+mn-cs"/>
                        </a:rPr>
                        <a:t>التسويق، التعليم، الترفيه، الطب</a:t>
                      </a:r>
                      <a:endParaRPr lang="en-US" sz="1800">
                        <a:effectLst/>
                        <a:latin typeface="Times New Roman" panose="02020603050405020304" pitchFamily="18" charset="0"/>
                        <a:ea typeface="Calibri" panose="020F0502020204030204" pitchFamily="34" charset="0"/>
                        <a:cs typeface="+mn-cs"/>
                      </a:endParaRPr>
                    </a:p>
                  </a:txBody>
                  <a:tcPr marL="9525" marR="9525" marT="9525" marB="9525" anchor="ctr"/>
                </a:tc>
                <a:tc>
                  <a:txBody>
                    <a:bodyPr/>
                    <a:lstStyle/>
                    <a:p>
                      <a:pPr marL="0" marR="0" algn="ctr" rtl="1">
                        <a:lnSpc>
                          <a:spcPct val="106000"/>
                        </a:lnSpc>
                        <a:spcBef>
                          <a:spcPts val="0"/>
                        </a:spcBef>
                        <a:spcAft>
                          <a:spcPts val="0"/>
                        </a:spcAft>
                      </a:pPr>
                      <a:r>
                        <a:rPr lang="ar-SA" sz="1800" dirty="0">
                          <a:effectLst/>
                          <a:cs typeface="+mn-cs"/>
                        </a:rPr>
                        <a:t>الألعاب، المحاكاة، التدريب</a:t>
                      </a:r>
                      <a:endParaRPr lang="en-US" sz="1800" dirty="0">
                        <a:effectLst/>
                        <a:latin typeface="Times New Roman" panose="02020603050405020304" pitchFamily="18" charset="0"/>
                        <a:ea typeface="Calibri" panose="020F0502020204030204" pitchFamily="34" charset="0"/>
                        <a:cs typeface="+mn-cs"/>
                      </a:endParaRPr>
                    </a:p>
                  </a:txBody>
                  <a:tcPr marL="9525" marR="9525" marT="9525" marB="9525" anchor="ctr"/>
                </a:tc>
                <a:extLst>
                  <a:ext uri="{0D108BD9-81ED-4DB2-BD59-A6C34878D82A}">
                    <a16:rowId xmlns:a16="http://schemas.microsoft.com/office/drawing/2014/main" val="3188469724"/>
                  </a:ext>
                </a:extLst>
              </a:tr>
            </a:tbl>
          </a:graphicData>
        </a:graphic>
      </p:graphicFrame>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أنواع الواقع المعزز</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06763"/>
            <a:ext cx="10541000" cy="4750018"/>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endParaRPr>
          </a:p>
          <a:p>
            <a:pPr algn="just" rtl="1">
              <a:lnSpc>
                <a:spcPct val="200000"/>
              </a:lnSpc>
              <a:tabLst>
                <a:tab pos="1258888" algn="l"/>
              </a:tabLst>
            </a:pPr>
            <a:r>
              <a:rPr lang="ar-SY" dirty="0"/>
              <a:t>1.	 </a:t>
            </a:r>
            <a:r>
              <a:rPr lang="ar-SY" b="1" dirty="0"/>
              <a:t>المعزز القائم على العلامات (</a:t>
            </a:r>
            <a:r>
              <a:rPr lang="en-US" b="1" dirty="0"/>
              <a:t>Marker-based AR</a:t>
            </a:r>
            <a:r>
              <a:rPr lang="ar-SY" b="1" dirty="0"/>
              <a:t>)</a:t>
            </a:r>
            <a:endParaRPr lang="en-US" b="1" dirty="0"/>
          </a:p>
          <a:p>
            <a:pPr algn="just" rtl="1">
              <a:lnSpc>
                <a:spcPct val="200000"/>
              </a:lnSpc>
            </a:pPr>
            <a:r>
              <a:rPr lang="ar-SY" dirty="0"/>
              <a:t>يعتمد هذا النوع على التعرف على علامة بصرية ثابتة (مثل رمز (</a:t>
            </a:r>
            <a:r>
              <a:rPr lang="en-US" dirty="0"/>
              <a:t>QR</a:t>
            </a:r>
            <a:r>
              <a:rPr lang="ar-SY" dirty="0"/>
              <a:t>) أو صورة مطبوعة) باستخدام الكاميرا، ليظهر المحتوى الرقمي فوق العلامة.</a:t>
            </a:r>
          </a:p>
          <a:p>
            <a:pPr algn="just" rtl="1">
              <a:lnSpc>
                <a:spcPct val="200000"/>
              </a:lnSpc>
            </a:pPr>
            <a:r>
              <a:rPr lang="ar-SY" b="1" u="sng" dirty="0"/>
              <a:t>مثال: </a:t>
            </a:r>
            <a:r>
              <a:rPr lang="ar-SY" dirty="0"/>
              <a:t>عند توجيه الهاتف إلى كتالوج ورقي فيه رمز(</a:t>
            </a:r>
            <a:r>
              <a:rPr lang="en-US" dirty="0"/>
              <a:t>QR</a:t>
            </a:r>
            <a:r>
              <a:rPr lang="ar-SY" dirty="0"/>
              <a:t>)</a:t>
            </a:r>
            <a:r>
              <a:rPr lang="en-US" dirty="0"/>
              <a:t>، </a:t>
            </a:r>
            <a:r>
              <a:rPr lang="ar-SY" dirty="0"/>
              <a:t>يظهر نموذج ثلاثي الأبعاد للمنتج.</a:t>
            </a:r>
          </a:p>
          <a:p>
            <a:pPr algn="just" rtl="1">
              <a:lnSpc>
                <a:spcPct val="200000"/>
              </a:lnSpc>
              <a:tabLst>
                <a:tab pos="403225" algn="l"/>
              </a:tabLst>
            </a:pPr>
            <a:r>
              <a:rPr lang="ar-SY" dirty="0"/>
              <a:t>2.	 </a:t>
            </a:r>
            <a:r>
              <a:rPr lang="ar-SY" b="1" dirty="0"/>
              <a:t>المعزز المعتمد على الموقع (</a:t>
            </a:r>
            <a:r>
              <a:rPr lang="en-US" b="1" dirty="0"/>
              <a:t>Location-based AR</a:t>
            </a:r>
            <a:r>
              <a:rPr lang="ar-SY" b="1" dirty="0"/>
              <a:t>)</a:t>
            </a:r>
            <a:endParaRPr lang="en-US" b="1" dirty="0"/>
          </a:p>
          <a:p>
            <a:pPr algn="just" rtl="1">
              <a:lnSpc>
                <a:spcPct val="200000"/>
              </a:lnSpc>
            </a:pPr>
            <a:r>
              <a:rPr lang="ar-SY" dirty="0"/>
              <a:t>يعتمد على نظام تحديد المواقع العالمي</a:t>
            </a:r>
            <a:r>
              <a:rPr lang="en-US" dirty="0"/>
              <a:t>، </a:t>
            </a:r>
            <a:r>
              <a:rPr lang="ar-SY" dirty="0"/>
              <a:t>والبوصلة، والمستشعرات لتحديد موقع المستخدم، ثم عرض المحتوى بناءً على هذا الموقع.</a:t>
            </a:r>
          </a:p>
          <a:p>
            <a:pPr algn="just" rtl="1">
              <a:lnSpc>
                <a:spcPct val="200000"/>
              </a:lnSpc>
            </a:pPr>
            <a:r>
              <a:rPr lang="ar-SY" b="1" u="sng" dirty="0"/>
              <a:t>مثال: </a:t>
            </a:r>
            <a:r>
              <a:rPr lang="ar-SY" dirty="0"/>
              <a:t>لعبة (</a:t>
            </a:r>
            <a:r>
              <a:rPr lang="en-US" dirty="0"/>
              <a:t>Pokémon GO </a:t>
            </a:r>
            <a:r>
              <a:rPr lang="ar-SY" dirty="0"/>
              <a:t>) تستخدم الموقع الجغرافي لتوليد شخصيات افتراضية في البيئة الواقعية.</a:t>
            </a:r>
          </a:p>
          <a:p>
            <a:pPr algn="just" rtl="1">
              <a:lnSpc>
                <a:spcPct val="150000"/>
              </a:lnSpc>
            </a:pPr>
            <a:endParaRPr lang="ar-SY"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Augmented Reality for Furniture Industry - Maximizing Sales and Profit">
            <a:extLst>
              <a:ext uri="{FF2B5EF4-FFF2-40B4-BE49-F238E27FC236}">
                <a16:creationId xmlns:a16="http://schemas.microsoft.com/office/drawing/2014/main" id="{50803B44-C8CD-4B37-B76A-8E5C751D1A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659" y="3100275"/>
            <a:ext cx="1924347" cy="14275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7383496"/>
          </a:xfrm>
          <a:prstGeom prst="rect">
            <a:avLst/>
          </a:prstGeom>
          <a:noFill/>
        </p:spPr>
        <p:txBody>
          <a:bodyPr wrap="square" rtlCol="0">
            <a:spAutoFit/>
          </a:bodyPr>
          <a:lstStyle/>
          <a:p>
            <a:pPr algn="just" defTabSz="403225" rtl="1">
              <a:lnSpc>
                <a:spcPct val="200000"/>
              </a:lnSpc>
              <a:tabLst>
                <a:tab pos="285750" algn="l"/>
              </a:tabLst>
            </a:pPr>
            <a:r>
              <a:rPr lang="ar-SY" sz="2000" dirty="0"/>
              <a:t>3.	 </a:t>
            </a:r>
            <a:r>
              <a:rPr lang="ar-SY" sz="2000" b="1" dirty="0"/>
              <a:t>المعزز دون علامات (</a:t>
            </a:r>
            <a:r>
              <a:rPr lang="en-US" sz="2000" b="1" dirty="0"/>
              <a:t>Markerless AR</a:t>
            </a:r>
            <a:r>
              <a:rPr lang="ar-SY" sz="2000" b="1" dirty="0"/>
              <a:t>)</a:t>
            </a:r>
            <a:endParaRPr lang="en-US" sz="2000" b="1" dirty="0"/>
          </a:p>
          <a:p>
            <a:pPr algn="just" rtl="1">
              <a:lnSpc>
                <a:spcPct val="200000"/>
              </a:lnSpc>
            </a:pPr>
            <a:r>
              <a:rPr lang="ar-SY" sz="2000" dirty="0"/>
              <a:t>يستخدم تقنيات الذكاء الاصطناعي وخوارزميات الرؤية الحاسوبية للتعرف على البيئة المحيطة دون الحاجة لعلامات محددة، ويقوم بتثبيت العناصر الافتراضية مباشرة في الفضاء.</a:t>
            </a:r>
          </a:p>
          <a:p>
            <a:pPr algn="just" rtl="1">
              <a:lnSpc>
                <a:spcPct val="200000"/>
              </a:lnSpc>
            </a:pPr>
            <a:r>
              <a:rPr lang="ar-SY" sz="2000" b="1" u="sng" dirty="0"/>
              <a:t>مثال:</a:t>
            </a:r>
            <a:r>
              <a:rPr lang="ar-SY" sz="2000" dirty="0"/>
              <a:t> تطبيق (</a:t>
            </a:r>
            <a:r>
              <a:rPr lang="en-US" sz="2000" dirty="0"/>
              <a:t>Housecraft</a:t>
            </a:r>
            <a:r>
              <a:rPr lang="ar-SY" sz="2000" dirty="0"/>
              <a:t>) يمكّن المستخدم من وضع أثاث في أي مكان من الغرفة، باستخدام الكاميرا فقط.</a:t>
            </a:r>
          </a:p>
          <a:p>
            <a:pPr algn="r" rtl="1">
              <a:lnSpc>
                <a:spcPct val="200000"/>
              </a:lnSpc>
            </a:pPr>
            <a:r>
              <a:rPr lang="ar-SY" sz="2000" dirty="0"/>
              <a:t>الروابط التي يمكن العودة إليها للتعرف أكثر على الأنواع السابقة وتطبيق ذلك بشكل عملي:</a:t>
            </a:r>
          </a:p>
          <a:p>
            <a:pPr algn="r" rtl="1">
              <a:lnSpc>
                <a:spcPct val="200000"/>
              </a:lnSpc>
            </a:pPr>
            <a:r>
              <a:rPr lang="en-US" sz="2000" dirty="0">
                <a:hlinkClick r:id="rId3"/>
              </a:rPr>
              <a:t>https://play.google.com/store/apps/details?id=com.nianticlabs.pokemongo</a:t>
            </a:r>
            <a:endParaRPr lang="ar-SY" sz="2000" dirty="0"/>
          </a:p>
          <a:p>
            <a:pPr algn="r" rtl="1">
              <a:lnSpc>
                <a:spcPct val="200000"/>
              </a:lnSpc>
            </a:pPr>
            <a:r>
              <a:rPr lang="en-US" sz="2000" dirty="0">
                <a:hlinkClick r:id="rId4"/>
              </a:rPr>
              <a:t>https://play.google.com/store/apps/details?id=com.arloopa.arloopa</a:t>
            </a:r>
            <a:endParaRPr lang="ar-SY" sz="2000" dirty="0"/>
          </a:p>
          <a:p>
            <a:pPr algn="r" rtl="1">
              <a:lnSpc>
                <a:spcPct val="200000"/>
              </a:lnSpc>
            </a:pPr>
            <a:endParaRPr lang="ar-SY" sz="2000" dirty="0"/>
          </a:p>
          <a:p>
            <a:pPr algn="r" rtl="1">
              <a:lnSpc>
                <a:spcPct val="200000"/>
              </a:lnSpc>
            </a:pPr>
            <a:br>
              <a:rPr lang="ar-SY" sz="2000" dirty="0"/>
            </a:br>
            <a:br>
              <a:rPr lang="ar-SY" sz="2000" dirty="0"/>
            </a:br>
            <a:endParaRPr lang="ar-SY" sz="2000" dirty="0"/>
          </a:p>
          <a:p>
            <a:pPr algn="just" rtl="1">
              <a:lnSpc>
                <a:spcPct val="20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What Is Markerless Augmented Reality? | 3D Cloud">
            <a:extLst>
              <a:ext uri="{FF2B5EF4-FFF2-40B4-BE49-F238E27FC236}">
                <a16:creationId xmlns:a16="http://schemas.microsoft.com/office/drawing/2014/main" id="{EDBBA63B-EE09-48E7-B2BD-AF28221DE4A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9640" y="4235321"/>
            <a:ext cx="2743198" cy="182795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77443490"/>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17085" y="990932"/>
            <a:ext cx="5147564"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أهمية تقنية الواقع المعزز في العملية التسويقية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253"/>
    </mc:Choice>
    <mc:Fallback xmlns="">
      <p:transition spd="slow" advTm="38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7059" y="1116918"/>
            <a:ext cx="4587191" cy="4313040"/>
          </a:xfrm>
          <a:prstGeom prst="rect">
            <a:avLst/>
          </a:prstGeom>
        </p:spPr>
        <p:txBody>
          <a:bodyPr wrap="square">
            <a:spAutoFit/>
          </a:bodyPr>
          <a:lstStyle/>
          <a:p>
            <a:pPr algn="just" rtl="1">
              <a:lnSpc>
                <a:spcPct val="200000"/>
              </a:lnSpc>
            </a:pPr>
            <a:r>
              <a:rPr lang="ar-SY" sz="2000" dirty="0"/>
              <a:t>في ظل تطور سلوك المستهلك الرقمي، يُعد الواقع المعزز أداة استراتيجية تعزز التفاعل بين العميل والعلامة التجارية. فهو يُمكّن المستخدم من اختبار المنتجات في بيئته الواقعية، مما يعزز الارتباط العاطفي، ويزيد من دقة قرارات الشراء، ويولّد محتوى ترويجيًا ذاتي الانتشار. بذلك، تنتقل من كونها أداة ترفيهية إلى ركيزة فعّالة في التسويق المعاصر.</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6838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48418" y="800902"/>
            <a:ext cx="621457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تعزيز التفاعل العاطفي والمعرفي مع العلامة التجارية</a:t>
            </a:r>
          </a:p>
        </p:txBody>
      </p:sp>
      <p:sp>
        <p:nvSpPr>
          <p:cNvPr id="48" name="TextBox 47"/>
          <p:cNvSpPr txBox="1"/>
          <p:nvPr/>
        </p:nvSpPr>
        <p:spPr>
          <a:xfrm>
            <a:off x="825500" y="1613231"/>
            <a:ext cx="10541000" cy="4107343"/>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يُعتبر التفاعل العاطفي والمعرفي (</a:t>
            </a:r>
            <a:r>
              <a:rPr lang="en-US" sz="2000" dirty="0"/>
              <a:t>Emotional and Cognitive Engagement</a:t>
            </a:r>
            <a:r>
              <a:rPr lang="ar-SY" sz="2000" dirty="0"/>
              <a:t>) حجر الزاوية في بناء علاقة مستدامة بين العلامة التجارية والعميل. تمكن تقنيات الواقع المعزز العلامات التجارية من إدخال منتجاتها في الحياة اليومية للمستهلكين بشكل واقعي وتفاعلي، مما يخلق ارتباطًا شعوريًا قويًا يزيد من ولاء العميل ويعمّق فهمه لقيمة المنتج.</a:t>
            </a:r>
          </a:p>
          <a:p>
            <a:pPr algn="just" rtl="1">
              <a:lnSpc>
                <a:spcPct val="200000"/>
              </a:lnSpc>
            </a:pPr>
            <a:r>
              <a:rPr lang="ar-SY" sz="2000" dirty="0">
                <a:latin typeface="Times New Roman" panose="02020603050405020304" pitchFamily="18" charset="0"/>
              </a:rPr>
              <a:t>ومع هذا التفاعل العاطفي والمعرفي، يتحوّل المستهلك من مجرد متلقٍ للرسالة التسويقية </a:t>
            </a:r>
          </a:p>
          <a:p>
            <a:pPr algn="just" rtl="1">
              <a:lnSpc>
                <a:spcPct val="200000"/>
              </a:lnSpc>
            </a:pPr>
            <a:r>
              <a:rPr lang="ar-SY" sz="2000" dirty="0">
                <a:latin typeface="Times New Roman" panose="02020603050405020304" pitchFamily="18" charset="0"/>
              </a:rPr>
              <a:t>إلى شريك فعّال في تجربة المنتج، مما يعزز من احتمالية اتخاذ قرار الشراء</a:t>
            </a:r>
          </a:p>
          <a:p>
            <a:pPr algn="just" rtl="1">
              <a:lnSpc>
                <a:spcPct val="200000"/>
              </a:lnSpc>
            </a:pPr>
            <a:r>
              <a:rPr lang="ar-SY" sz="2000" dirty="0">
                <a:latin typeface="Times New Roman" panose="02020603050405020304" pitchFamily="18" charset="0"/>
              </a:rPr>
              <a:t> ويزيد من تكرار التفاعل مع العلامة التجارية.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Brand Image is: Definition and its Importance for Business">
            <a:extLst>
              <a:ext uri="{FF2B5EF4-FFF2-40B4-BE49-F238E27FC236}">
                <a16:creationId xmlns:a16="http://schemas.microsoft.com/office/drawing/2014/main" id="{B5448BF4-3A23-44B8-9CC3-30853C50C7F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1645" y="4021388"/>
            <a:ext cx="3678553" cy="21081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13231"/>
            <a:ext cx="10541000" cy="4307398"/>
          </a:xfrm>
          <a:prstGeom prst="rect">
            <a:avLst/>
          </a:prstGeom>
          <a:noFill/>
        </p:spPr>
        <p:txBody>
          <a:bodyPr wrap="square" rtlCol="0">
            <a:spAutoFit/>
          </a:bodyPr>
          <a:lstStyle/>
          <a:p>
            <a:pPr marL="231775" algn="just" rtl="1">
              <a:lnSpc>
                <a:spcPct val="200000"/>
              </a:lnSpc>
            </a:pPr>
            <a:r>
              <a:rPr lang="ar-SY" sz="2000" b="1" dirty="0">
                <a:latin typeface="Times New Roman" panose="02020603050405020304" pitchFamily="18" charset="0"/>
              </a:rPr>
              <a:t>آلية العمل:</a:t>
            </a:r>
          </a:p>
          <a:p>
            <a:pPr marL="231775" algn="just" rtl="1">
              <a:lnSpc>
                <a:spcPct val="200000"/>
              </a:lnSpc>
            </a:pPr>
            <a:r>
              <a:rPr lang="ar-SY" sz="2000" dirty="0">
                <a:latin typeface="Times New Roman" panose="02020603050405020304" pitchFamily="18" charset="0"/>
              </a:rPr>
              <a:t>من خلال تقديم تجربة غامرة، يستطيع المستهلك رؤية المنتج والتفاعل معه بشكل مباشر، </a:t>
            </a:r>
          </a:p>
          <a:p>
            <a:pPr marL="231775" algn="just" rtl="1">
              <a:lnSpc>
                <a:spcPct val="200000"/>
              </a:lnSpc>
            </a:pPr>
            <a:r>
              <a:rPr lang="ar-SY" sz="2000" dirty="0">
                <a:latin typeface="Times New Roman" panose="02020603050405020304" pitchFamily="18" charset="0"/>
              </a:rPr>
              <a:t>مما يحفز الحواس ويزيد من فعالية الرسائل التسويقية مقارنة بالوسائل التقليدية.</a:t>
            </a:r>
          </a:p>
          <a:p>
            <a:pPr marL="231775" algn="just" rtl="1">
              <a:lnSpc>
                <a:spcPct val="200000"/>
              </a:lnSpc>
            </a:pPr>
            <a:r>
              <a:rPr lang="ar-SY" sz="2000" b="1" u="sng" dirty="0">
                <a:latin typeface="Times New Roman" panose="02020603050405020304" pitchFamily="18" charset="0"/>
              </a:rPr>
              <a:t>مثال:</a:t>
            </a:r>
          </a:p>
          <a:p>
            <a:pPr marL="231775" algn="just" rtl="1">
              <a:lnSpc>
                <a:spcPct val="200000"/>
              </a:lnSpc>
            </a:pPr>
            <a:r>
              <a:rPr lang="ar-SY" sz="2000" dirty="0">
                <a:latin typeface="Times New Roman" panose="02020603050405020304" pitchFamily="18" charset="0"/>
              </a:rPr>
              <a:t>تقدم شركة لوريال (</a:t>
            </a:r>
            <a:r>
              <a:rPr lang="en-US" sz="2000" dirty="0">
                <a:latin typeface="Times New Roman" panose="02020603050405020304" pitchFamily="18" charset="0"/>
              </a:rPr>
              <a:t>L'Oréal</a:t>
            </a:r>
            <a:r>
              <a:rPr lang="ar-SY" sz="2000" dirty="0">
                <a:latin typeface="Times New Roman" panose="02020603050405020304" pitchFamily="18" charset="0"/>
              </a:rPr>
              <a:t>) تطبيق (</a:t>
            </a:r>
            <a:r>
              <a:rPr lang="en-US" sz="2000" dirty="0">
                <a:latin typeface="Times New Roman" panose="02020603050405020304" pitchFamily="18" charset="0"/>
              </a:rPr>
              <a:t>Makeup Genius </a:t>
            </a:r>
            <a:r>
              <a:rPr lang="ar-SY" sz="2000" dirty="0">
                <a:latin typeface="Times New Roman" panose="02020603050405020304" pitchFamily="18" charset="0"/>
              </a:rPr>
              <a:t>) الذي يمكّن المستخدم من تجربة المكياج</a:t>
            </a:r>
          </a:p>
          <a:p>
            <a:pPr marL="231775" algn="just" rtl="1">
              <a:lnSpc>
                <a:spcPct val="200000"/>
              </a:lnSpc>
            </a:pPr>
            <a:r>
              <a:rPr lang="ar-SY" sz="2000" dirty="0">
                <a:latin typeface="Times New Roman" panose="02020603050405020304" pitchFamily="18" charset="0"/>
              </a:rPr>
              <a:t> افتراضياً عبر كاميرا الهاتف، مما يعزز ثقة العميل بجودة المنتج ونتيجته قبل الشراء،</a:t>
            </a:r>
          </a:p>
          <a:p>
            <a:pPr marL="231775" algn="just" rtl="1">
              <a:lnSpc>
                <a:spcPct val="200000"/>
              </a:lnSpc>
            </a:pPr>
            <a:r>
              <a:rPr lang="ar-SY" sz="2000" dirty="0">
                <a:latin typeface="Times New Roman" panose="02020603050405020304" pitchFamily="18" charset="0"/>
              </a:rPr>
              <a:t> ويخفض من معدلات الإرجاع.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F8AE435-64E6-464E-883C-FEDEF714770B}"/>
              </a:ext>
            </a:extLst>
          </p:cNvPr>
          <p:cNvPicPr>
            <a:picLocks noChangeAspect="1"/>
          </p:cNvPicPr>
          <p:nvPr/>
        </p:nvPicPr>
        <p:blipFill>
          <a:blip r:embed="rId4"/>
          <a:stretch>
            <a:fillRect/>
          </a:stretch>
        </p:blipFill>
        <p:spPr>
          <a:xfrm>
            <a:off x="665353" y="2388845"/>
            <a:ext cx="2283628" cy="3634402"/>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054973889"/>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9242"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تجربة العميل</a:t>
            </a:r>
          </a:p>
        </p:txBody>
      </p:sp>
      <p:sp>
        <p:nvSpPr>
          <p:cNvPr id="48" name="TextBox 47"/>
          <p:cNvSpPr txBox="1"/>
          <p:nvPr/>
        </p:nvSpPr>
        <p:spPr>
          <a:xfrm>
            <a:off x="753140" y="1790242"/>
            <a:ext cx="10541000" cy="369184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تتيح تقنيات الواقع المعزز توفير تجربة فريدة ومخصصة لكل مستخدم، حيث يمكن للمستهلك أن يتفاعل مع المنتج في بيئته الخاصة ويتصور كيف سيبدو أو يعمل، ما يؤدي إلى اتخاذ قرارات أكثر دقة ووعياً.</a:t>
            </a:r>
          </a:p>
          <a:p>
            <a:pPr marL="231775" algn="just" rtl="1">
              <a:lnSpc>
                <a:spcPct val="200000"/>
              </a:lnSpc>
            </a:pPr>
            <a:r>
              <a:rPr lang="ar-SY" sz="2000" dirty="0">
                <a:latin typeface="Times New Roman" panose="02020603050405020304" pitchFamily="18" charset="0"/>
              </a:rPr>
              <a:t>يساهم هذا التفاعل الشخصي في تقليل التردد وزيادة ثقة المستهلك بالمنتج قبل الشراء، مما يقلل من معدلات الإرجاع ويعزز الرضا العام. </a:t>
            </a:r>
          </a:p>
          <a:p>
            <a:pPr marL="231775" algn="just" rtl="1">
              <a:lnSpc>
                <a:spcPct val="200000"/>
              </a:lnSpc>
            </a:pPr>
            <a:r>
              <a:rPr lang="ar-SY" sz="2000" dirty="0">
                <a:latin typeface="Times New Roman" panose="02020603050405020304" pitchFamily="18" charset="0"/>
              </a:rPr>
              <a:t>كما تمكّن العلامة التجارية من جمع بيانات سلوكية دقيقة تساعد في تحسين المنتجات </a:t>
            </a:r>
          </a:p>
          <a:p>
            <a:pPr marL="231775" algn="just" rtl="1">
              <a:lnSpc>
                <a:spcPct val="200000"/>
              </a:lnSpc>
            </a:pPr>
            <a:r>
              <a:rPr lang="ar-SY" sz="2000" dirty="0">
                <a:latin typeface="Times New Roman" panose="02020603050405020304" pitchFamily="18" charset="0"/>
              </a:rPr>
              <a:t>وتوجيه الرسائل التسويقية بشكل أكثر فاعلية.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Capture identity data to personalize customers' experience">
            <a:extLst>
              <a:ext uri="{FF2B5EF4-FFF2-40B4-BE49-F238E27FC236}">
                <a16:creationId xmlns:a16="http://schemas.microsoft.com/office/drawing/2014/main" id="{9A903F50-5531-4829-AABA-5A2F1BA13BE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7891" y="3742520"/>
            <a:ext cx="2873662" cy="2276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18974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4190314"/>
          </a:xfrm>
          <a:prstGeom prst="rect">
            <a:avLst/>
          </a:prstGeom>
          <a:noFill/>
        </p:spPr>
        <p:txBody>
          <a:bodyPr wrap="square" rtlCol="0">
            <a:spAutoFit/>
          </a:bodyPr>
          <a:lstStyle/>
          <a:p>
            <a:pPr marL="231775" algn="just" rtl="1">
              <a:lnSpc>
                <a:spcPct val="150000"/>
              </a:lnSpc>
            </a:pPr>
            <a:r>
              <a:rPr lang="ar-SY" sz="2000" dirty="0">
                <a:latin typeface="Times New Roman" panose="02020603050405020304" pitchFamily="18" charset="0"/>
              </a:rPr>
              <a:t>يزيد التخصيص من رضا العميل ويُشعره بأن المنتج مُعد خصيصًا لتلبية احتياجاته، وهو عامل أساسي في تحفيز الشراء المتكرر.</a:t>
            </a:r>
          </a:p>
          <a:p>
            <a:pPr marL="231775" algn="just" rtl="1">
              <a:lnSpc>
                <a:spcPct val="150000"/>
              </a:lnSpc>
            </a:pPr>
            <a:r>
              <a:rPr lang="ar-SY" sz="2000" dirty="0">
                <a:latin typeface="Times New Roman" panose="02020603050405020304" pitchFamily="18" charset="0"/>
              </a:rPr>
              <a:t>عندما يشعر العميل بأن تجربته فريدة ومصممة حسب اهتماماته، يزداد ارتباطه العاطفي بالعلامة التجارية، مما يعزز الولاء ويحول العميل إلى سفير يروّج للمنتج بشكل طبيعي. كما يساعد التخصيص في بناء علاقات طويلة الأمد تستند إلى الثقة والاحترام المتبادل.</a:t>
            </a:r>
          </a:p>
          <a:p>
            <a:pPr marL="231775" algn="just" rtl="1">
              <a:lnSpc>
                <a:spcPct val="150000"/>
              </a:lnSpc>
            </a:pPr>
            <a:r>
              <a:rPr lang="ar-SY" sz="2000" b="1" u="sng" dirty="0">
                <a:latin typeface="Times New Roman" panose="02020603050405020304" pitchFamily="18" charset="0"/>
              </a:rPr>
              <a:t>مثال: </a:t>
            </a:r>
          </a:p>
          <a:p>
            <a:pPr marL="231775" algn="just" rtl="1">
              <a:lnSpc>
                <a:spcPct val="150000"/>
              </a:lnSpc>
            </a:pPr>
            <a:r>
              <a:rPr lang="ar-SY" sz="2000" dirty="0">
                <a:latin typeface="Times New Roman" panose="02020603050405020304" pitchFamily="18" charset="0"/>
              </a:rPr>
              <a:t>يتيح تطبيق (</a:t>
            </a:r>
            <a:r>
              <a:rPr lang="en-US" sz="2000" dirty="0">
                <a:latin typeface="Times New Roman" panose="02020603050405020304" pitchFamily="18" charset="0"/>
              </a:rPr>
              <a:t>Amazon AR View </a:t>
            </a:r>
            <a:r>
              <a:rPr lang="ar-SY" sz="2000" dirty="0">
                <a:latin typeface="Times New Roman" panose="02020603050405020304" pitchFamily="18" charset="0"/>
              </a:rPr>
              <a:t>) للمستخدم عرض المنتجات داخل منزله، </a:t>
            </a:r>
          </a:p>
          <a:p>
            <a:pPr marL="231775" algn="just" rtl="1">
              <a:lnSpc>
                <a:spcPct val="150000"/>
              </a:lnSpc>
            </a:pPr>
            <a:r>
              <a:rPr lang="ar-SY" sz="2000" dirty="0">
                <a:latin typeface="Times New Roman" panose="02020603050405020304" pitchFamily="18" charset="0"/>
              </a:rPr>
              <a:t>مثل جهاز منزلي أو قطعة أثاث، مما يساعده على التأكد من ملائمة المنتج</a:t>
            </a:r>
          </a:p>
          <a:p>
            <a:pPr marL="231775" algn="just" rtl="1">
              <a:lnSpc>
                <a:spcPct val="150000"/>
              </a:lnSpc>
            </a:pPr>
            <a:r>
              <a:rPr lang="ar-SY" sz="2000" dirty="0">
                <a:latin typeface="Times New Roman" panose="02020603050405020304" pitchFamily="18" charset="0"/>
              </a:rPr>
              <a:t> لمساحته وأسلوب حياته قبل الشراء.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Amazon's AR View feature lets you &quot;see&quot; items in your home before purchase  - Neowin">
            <a:extLst>
              <a:ext uri="{FF2B5EF4-FFF2-40B4-BE49-F238E27FC236}">
                <a16:creationId xmlns:a16="http://schemas.microsoft.com/office/drawing/2014/main" id="{44533EE2-4DC8-4281-BF2C-D98B8CC7B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739108"/>
            <a:ext cx="3734414" cy="22406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048094"/>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2597"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توسيع نطاق الانتشار والإعلان </a:t>
            </a:r>
          </a:p>
        </p:txBody>
      </p:sp>
      <p:sp>
        <p:nvSpPr>
          <p:cNvPr id="48" name="TextBox 47"/>
          <p:cNvSpPr txBox="1"/>
          <p:nvPr/>
        </p:nvSpPr>
        <p:spPr>
          <a:xfrm>
            <a:off x="753140" y="1790242"/>
            <a:ext cx="10541000" cy="3691523"/>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يُعتبر الواقع المعزز أداة فعالة للترويج عبر منصات التواصل الاجتماعي (</a:t>
            </a:r>
            <a:r>
              <a:rPr lang="en-US" sz="2000" dirty="0">
                <a:latin typeface="Times New Roman" panose="02020603050405020304" pitchFamily="18" charset="0"/>
              </a:rPr>
              <a:t>Social Media Platforms</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إذ يمكّن المستخدمين من مشاركة تجاربهم الفريدة مع أصدقائهم ومتابعيهم، مما يخلق انتشارًا عضويًا للمحتوى الإعلاني.</a:t>
            </a:r>
          </a:p>
          <a:p>
            <a:pPr marL="231775" algn="just" rtl="1">
              <a:lnSpc>
                <a:spcPct val="200000"/>
              </a:lnSpc>
            </a:pPr>
            <a:r>
              <a:rPr lang="ar-SY" sz="2000" dirty="0">
                <a:latin typeface="Times New Roman" panose="02020603050405020304" pitchFamily="18" charset="0"/>
              </a:rPr>
              <a:t>هذا الانتشار الطبيعي يعزز مصداقية العلامة التجارية ويزيد من التفاعل الإيجابي، حيث يثق المتابعون بتجارب أصدقائهم أكثر من الإعلانات التقليدية. </a:t>
            </a:r>
          </a:p>
          <a:p>
            <a:pPr marL="231775" algn="just" rtl="1">
              <a:lnSpc>
                <a:spcPct val="200000"/>
              </a:lnSpc>
            </a:pPr>
            <a:r>
              <a:rPr lang="ar-SY" sz="2000" dirty="0">
                <a:latin typeface="Times New Roman" panose="02020603050405020304" pitchFamily="18" charset="0"/>
              </a:rPr>
              <a:t>كما توفر تقنيات الواقع المعزز محتوىً جذابًا ومبتكرًا يجذب الانتباه بسهولة، مما يساعد في </a:t>
            </a:r>
          </a:p>
          <a:p>
            <a:pPr marL="231775" algn="just" rtl="1">
              <a:lnSpc>
                <a:spcPct val="200000"/>
              </a:lnSpc>
            </a:pPr>
            <a:r>
              <a:rPr lang="ar-SY" sz="2000" dirty="0">
                <a:latin typeface="Times New Roman" panose="02020603050405020304" pitchFamily="18" charset="0"/>
              </a:rPr>
              <a:t>بناء هوية رقمية قوية ومميزة للعلامة التجارية.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0AC17773-9DFA-4F64-B3C0-E3F1899691DC}"/>
              </a:ext>
            </a:extLst>
          </p:cNvPr>
          <p:cNvPicPr>
            <a:picLocks noChangeAspect="1"/>
          </p:cNvPicPr>
          <p:nvPr/>
        </p:nvPicPr>
        <p:blipFill>
          <a:blip r:embed="rId3"/>
          <a:stretch>
            <a:fillRect/>
          </a:stretch>
        </p:blipFill>
        <p:spPr>
          <a:xfrm>
            <a:off x="753140" y="4357998"/>
            <a:ext cx="3079532" cy="1568547"/>
          </a:xfrm>
          <a:prstGeom prst="rect">
            <a:avLst/>
          </a:prstGeom>
          <a:ln>
            <a:noFill/>
          </a:ln>
          <a:effectLst>
            <a:softEdge rad="112500"/>
          </a:effectLst>
        </p:spPr>
      </p:pic>
    </p:spTree>
    <p:extLst>
      <p:ext uri="{BB962C8B-B14F-4D97-AF65-F5344CB8AC3E}">
        <p14:creationId xmlns:p14="http://schemas.microsoft.com/office/powerpoint/2010/main" val="89918205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492128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تجارب الواقع المعزز التي تثير الفضول والمرح تُحفز المشاركة، فتنتشر بسرعة بين الجمهور، مما يقلل تكلفة التسويق ويزيد من مصداقية العلامة. عندما يشعر الناس بالمتعة والتفاعل الإيجابي مع محتوى العلامة التجارية، يصبحون أكثر ميلاً لمشاركته مع الآخرين، مما يخلق تأثيرًا تسلسليًا يعزز الوعي ويزيد من قاعدة العملاء بشكل طبيعي. كما أن هذه المشاركة الذاتية تعطي انطباعًا أصليًا وغير مدفوع، ما يعزز ثقة المستهلكين بالعلامة التجارية.</a:t>
            </a:r>
          </a:p>
          <a:p>
            <a:pPr marL="231775" algn="just" rtl="1">
              <a:lnSpc>
                <a:spcPct val="200000"/>
              </a:lnSpc>
            </a:pPr>
            <a:r>
              <a:rPr lang="ar-SY" sz="2000" b="1" u="sng" dirty="0">
                <a:latin typeface="Times New Roman" panose="02020603050405020304" pitchFamily="18" charset="0"/>
              </a:rPr>
              <a:t>مثال:</a:t>
            </a:r>
          </a:p>
          <a:p>
            <a:pPr marL="231775" algn="just" rtl="1">
              <a:lnSpc>
                <a:spcPct val="200000"/>
              </a:lnSpc>
            </a:pPr>
            <a:r>
              <a:rPr lang="ar-SY" sz="2000" dirty="0">
                <a:latin typeface="Times New Roman" panose="02020603050405020304" pitchFamily="18" charset="0"/>
              </a:rPr>
              <a:t>توفر بعض المتاجر تطبيقات تتيح تجربة ارتداء الملابس رقميًا عبر الواقع المعزز، ويمكن للمستخدمين </a:t>
            </a:r>
          </a:p>
          <a:p>
            <a:pPr marL="231775" algn="just" rtl="1">
              <a:lnSpc>
                <a:spcPct val="200000"/>
              </a:lnSpc>
            </a:pPr>
            <a:r>
              <a:rPr lang="ar-SY" sz="2000" dirty="0">
                <a:latin typeface="Times New Roman" panose="02020603050405020304" pitchFamily="18" charset="0"/>
              </a:rPr>
              <a:t>تسجيل فيديوهات أو صور ومشاركتها على إنستغرام</a:t>
            </a:r>
            <a:r>
              <a:rPr lang="en-US" sz="2000" dirty="0">
                <a:latin typeface="Times New Roman" panose="02020603050405020304" pitchFamily="18" charset="0"/>
              </a:rPr>
              <a:t>، </a:t>
            </a:r>
            <a:r>
              <a:rPr lang="ar-SY" sz="2000" dirty="0">
                <a:latin typeface="Times New Roman" panose="02020603050405020304" pitchFamily="18" charset="0"/>
              </a:rPr>
              <a:t>ما يزيد من انتشار العلامة التجارية بشكل عضوي.</a:t>
            </a:r>
          </a:p>
          <a:p>
            <a:pPr marL="231775" algn="just" rtl="1">
              <a:lnSpc>
                <a:spcPct val="200000"/>
              </a:lnSpc>
            </a:pPr>
            <a:endParaRPr lang="ar-SY"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Commentary: Instagram has announced it will be removing beauty filters -  but the damage is done - CNA">
            <a:extLst>
              <a:ext uri="{FF2B5EF4-FFF2-40B4-BE49-F238E27FC236}">
                <a16:creationId xmlns:a16="http://schemas.microsoft.com/office/drawing/2014/main" id="{7F995703-C453-4A30-B597-D7E1BF0AED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316147" y="4001856"/>
            <a:ext cx="2626906" cy="14811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625606"/>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276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دعم قرارات الشراء وتقليل التردد </a:t>
            </a:r>
          </a:p>
        </p:txBody>
      </p:sp>
      <p:sp>
        <p:nvSpPr>
          <p:cNvPr id="48" name="TextBox 47"/>
          <p:cNvSpPr txBox="1"/>
          <p:nvPr/>
        </p:nvSpPr>
        <p:spPr>
          <a:xfrm>
            <a:off x="825500" y="1790242"/>
            <a:ext cx="10541000" cy="3691523"/>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يساعد الواقع المعزز في تقليل الشكوك والتردد الشرائي من خلال تمكين المستخدم من اختبار المنتج افتراضيًا قبل اتخاذ قرار الشراء النهائي. </a:t>
            </a:r>
          </a:p>
          <a:p>
            <a:pPr marL="231775" algn="just" rtl="1">
              <a:lnSpc>
                <a:spcPct val="200000"/>
              </a:lnSpc>
            </a:pPr>
            <a:r>
              <a:rPr lang="ar-SY" sz="2000" dirty="0">
                <a:latin typeface="Times New Roman" panose="02020603050405020304" pitchFamily="18" charset="0"/>
              </a:rPr>
              <a:t>هذا التفاعل المسبق يعزز من شعور المستهلك بالسيطرة والثقة، حيث يمكنه تقييم مدى ملاءمة المنتج لاحتياجاته دون التزام مالي. كما يقلل من احتمالية الإرجاع بعد الشراء، ويزيد من </a:t>
            </a:r>
            <a:r>
              <a:rPr lang="ar-SY" sz="2000">
                <a:latin typeface="Times New Roman" panose="02020603050405020304" pitchFamily="18" charset="0"/>
              </a:rPr>
              <a:t>رضا العميل.</a:t>
            </a:r>
            <a:endParaRPr lang="ar-SY"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ويُعد هذا النوع من التفاعل عاملاً مهمًا في تسريع قرار الشراء،</a:t>
            </a:r>
          </a:p>
          <a:p>
            <a:pPr marL="231775" algn="just" rtl="1">
              <a:lnSpc>
                <a:spcPct val="200000"/>
              </a:lnSpc>
            </a:pPr>
            <a:r>
              <a:rPr lang="ar-SY" sz="2000" dirty="0">
                <a:latin typeface="Times New Roman" panose="02020603050405020304" pitchFamily="18" charset="0"/>
              </a:rPr>
              <a:t> خاصة في المنتجات التي تتطلب تفكيرًا أو مقارنة قبل اقتنائها.</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Purchasing Procurement Stock Illustrations – 946 Purchasing Procurement  Stock Illustrations, Vectors &amp; Clipart - Dreamstime">
            <a:extLst>
              <a:ext uri="{FF2B5EF4-FFF2-40B4-BE49-F238E27FC236}">
                <a16:creationId xmlns:a16="http://schemas.microsoft.com/office/drawing/2014/main" id="{DBFC6098-1A41-4DCD-A318-313B36E798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500" y="4247535"/>
            <a:ext cx="3060251" cy="1711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264035"/>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36901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يرتفع مستوى الثقة في المنتج عندما يرى العميل كيف سيبدو أو يعمل في بيئته الخاصة، مما يقلل احتمالية الإرجاع ويعزز الولاء.</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كما يسهم هذا التصور الواقعي في تقليل الفجوة بين توقعات العميل والتجربة الفعلية، مما يعزز مصداقية العلامة التجارية ويزيد من فرص التوصية بها للآخرين.</a:t>
            </a:r>
            <a:endParaRPr lang="en-US" sz="2000" dirty="0">
              <a:latin typeface="Times New Roman" panose="02020603050405020304" pitchFamily="18" charset="0"/>
            </a:endParaRPr>
          </a:p>
          <a:p>
            <a:pPr marL="231775" algn="just" rtl="1">
              <a:lnSpc>
                <a:spcPct val="200000"/>
              </a:lnSpc>
            </a:pPr>
            <a:r>
              <a:rPr lang="ar-SY" sz="2000" b="1" u="sng" dirty="0">
                <a:latin typeface="Times New Roman" panose="02020603050405020304" pitchFamily="18" charset="0"/>
              </a:rPr>
              <a:t>مثال: </a:t>
            </a:r>
            <a:r>
              <a:rPr lang="ar-SY" sz="2000" dirty="0">
                <a:latin typeface="Times New Roman" panose="02020603050405020304" pitchFamily="18" charset="0"/>
              </a:rPr>
              <a:t>يُتيح تطبيق (</a:t>
            </a:r>
            <a:r>
              <a:rPr lang="en-US" sz="2000" dirty="0">
                <a:latin typeface="Times New Roman" panose="02020603050405020304" pitchFamily="18" charset="0"/>
              </a:rPr>
              <a:t>Housecraft</a:t>
            </a:r>
            <a:r>
              <a:rPr lang="ar-SY" sz="2000" dirty="0">
                <a:latin typeface="Times New Roman" panose="02020603050405020304" pitchFamily="18" charset="0"/>
              </a:rPr>
              <a:t>) للمستخدمين ترتيب أثاثهم في غرفهم باستخدام الواقع المعزز،</a:t>
            </a:r>
            <a:r>
              <a:rPr lang="en-US" sz="2000" dirty="0">
                <a:latin typeface="Times New Roman" panose="02020603050405020304" pitchFamily="18" charset="0"/>
              </a:rPr>
              <a:t> </a:t>
            </a:r>
            <a:r>
              <a:rPr lang="ar-SY" sz="2000" dirty="0">
                <a:latin typeface="Times New Roman" panose="02020603050405020304" pitchFamily="18" charset="0"/>
              </a:rPr>
              <a:t>ما يساعدهم في اتخاذ قرار شراء مدروس، ويخفض التردد الناتج عن عدم التأكد من التوافق.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266" name="Picture 2" descr="Housecraft – see furniture in your home">
            <a:extLst>
              <a:ext uri="{FF2B5EF4-FFF2-40B4-BE49-F238E27FC236}">
                <a16:creationId xmlns:a16="http://schemas.microsoft.com/office/drawing/2014/main" id="{38FD90FC-EE14-487F-9707-F7C4D26488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132" y="4899322"/>
            <a:ext cx="3752519" cy="78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110315"/>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67559" y="651759"/>
            <a:ext cx="4764446"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خصائص الواقع المعزز ومميزات استخدامه</a:t>
            </a:r>
          </a:p>
          <a:p>
            <a:pPr algn="ctr" rtl="1"/>
            <a:r>
              <a:rPr lang="ar-SY" sz="2600" dirty="0">
                <a:solidFill>
                  <a:srgbClr val="00B0F0"/>
                </a:solidFill>
                <a:latin typeface="Alexandria" charset="0"/>
                <a:cs typeface="Alexandria" charset="0"/>
              </a:rPr>
              <a:t> في العملية التسويقية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27300" y="1185822"/>
            <a:ext cx="4650962" cy="4659289"/>
          </a:xfrm>
          <a:prstGeom prst="rect">
            <a:avLst/>
          </a:prstGeom>
        </p:spPr>
        <p:txBody>
          <a:bodyPr wrap="square">
            <a:spAutoFit/>
          </a:bodyPr>
          <a:lstStyle/>
          <a:p>
            <a:pPr algn="just" rtl="1">
              <a:lnSpc>
                <a:spcPct val="150000"/>
              </a:lnSpc>
            </a:pPr>
            <a:r>
              <a:rPr lang="ar-SY" sz="2000" dirty="0"/>
              <a:t>تمثل خصائص الواقع المعزز التقنية حجر الأساس في قدرته على إحداث تغيير نوعي في ممارسات التسويق الحديث. فبفضل التفاعلية الفورية، والدمج الدقيق بين العالمين الواقعي والرقمي، صار بإمكان الشركات تقديم تجارب غامرة تحاكي الواقع وتبني جسورًا جديدة مع المستهلك. وتنعكس هذه الخصائص على مزايا تسويقية مباشرة، كرفع معدلات التفاعل، وتعزيز النية الشرائية، وتقليل الحواجز أمام اتخاذ القرار. وبذلك، لم يعد الواقع المعزز مجرد وسيلة عرض، بل أصبح أداة استراتيجية تعيد تعريف العلاقة بين المنتج والعميل.</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45381">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1822" y="931453"/>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الخصائص التقنية الأساسية </a:t>
            </a:r>
          </a:p>
        </p:txBody>
      </p:sp>
      <p:sp>
        <p:nvSpPr>
          <p:cNvPr id="48" name="TextBox 47"/>
          <p:cNvSpPr txBox="1"/>
          <p:nvPr/>
        </p:nvSpPr>
        <p:spPr>
          <a:xfrm>
            <a:off x="753140" y="1611522"/>
            <a:ext cx="10541000" cy="4613507"/>
          </a:xfrm>
          <a:prstGeom prst="rect">
            <a:avLst/>
          </a:prstGeom>
          <a:noFill/>
        </p:spPr>
        <p:txBody>
          <a:bodyPr wrap="square" rtlCol="0">
            <a:spAutoFit/>
          </a:bodyPr>
          <a:lstStyle/>
          <a:p>
            <a:pPr marL="344488" indent="-344488" algn="r" defTabSz="344488" rtl="1">
              <a:lnSpc>
                <a:spcPct val="200000"/>
              </a:lnSpc>
              <a:spcAft>
                <a:spcPts val="800"/>
              </a:spcAft>
              <a:buAutoNum type="arabicPeriod"/>
              <a:tabLst>
                <a:tab pos="285750" algn="l"/>
              </a:tabLst>
            </a:pPr>
            <a:r>
              <a:rPr lang="ar-SY" sz="2000" b="1" dirty="0"/>
              <a:t>التفاعلية في الزمن الحقيقي</a:t>
            </a:r>
            <a:r>
              <a:rPr lang="en-US" sz="2000" b="1" dirty="0"/>
              <a:t>:</a:t>
            </a:r>
          </a:p>
          <a:p>
            <a:pPr algn="r" defTabSz="344488" rtl="1">
              <a:lnSpc>
                <a:spcPct val="200000"/>
              </a:lnSpc>
              <a:spcAft>
                <a:spcPts val="800"/>
              </a:spcAft>
            </a:pPr>
            <a:r>
              <a:rPr lang="ar-SY" sz="2000" dirty="0"/>
              <a:t>تُعتبر القدرة على التفاعل الفوري مع المحتوى الرقمي أحد أهم مميزات الواقع المعزز، حيث يتم تحديث المعلومات الرقمية بشكل متزامن مع حركة المستخدم وتغير البيئة المحيطة، ما يمنح تجربة حيوية وديناميكية.</a:t>
            </a:r>
            <a:r>
              <a:rPr lang="en-US" sz="2000" dirty="0"/>
              <a:t> </a:t>
            </a:r>
            <a:r>
              <a:rPr lang="ar-SY" sz="2000" dirty="0"/>
              <a:t>ويُشعر هذا التفاعل المستخدم بأنه جزء من تجربة حقيقية وليس مجرد عرض ثابت، مما يزيد من الاندماج والاهتمام.</a:t>
            </a:r>
            <a:endParaRPr lang="en-US" sz="2000" dirty="0"/>
          </a:p>
          <a:p>
            <a:pPr algn="r" rtl="1">
              <a:lnSpc>
                <a:spcPct val="200000"/>
              </a:lnSpc>
              <a:spcAft>
                <a:spcPts val="800"/>
              </a:spcAft>
            </a:pPr>
            <a:r>
              <a:rPr lang="ar-SY" sz="2000" dirty="0"/>
              <a:t>وتفتح هذه الخاصية المجال أمام العلامات التجارية لتقديم محتوى مخصص وسياقي في اللحظة المناسبة،                            مما يعزز فعالية الرسائل التسويقية. كما تساهم التفاعلية اللحظية في تحفيز اتخاذ قرارات فورية،                                   خاصة في البيئات التجارية أو الترفيهية التي تعتمد على جذب الانتباه السريع.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الجمهور والإعلام الرقمي">
            <a:extLst>
              <a:ext uri="{FF2B5EF4-FFF2-40B4-BE49-F238E27FC236}">
                <a16:creationId xmlns:a16="http://schemas.microsoft.com/office/drawing/2014/main" id="{27E6A9F5-7DD2-49A5-8C07-1A08E9815E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140" y="4723275"/>
            <a:ext cx="2678318" cy="12819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832350"/>
            <a:ext cx="10541000" cy="4756687"/>
          </a:xfrm>
          <a:prstGeom prst="rect">
            <a:avLst/>
          </a:prstGeom>
          <a:noFill/>
        </p:spPr>
        <p:txBody>
          <a:bodyPr wrap="square" rtlCol="0">
            <a:spAutoFit/>
          </a:bodyPr>
          <a:lstStyle/>
          <a:p>
            <a:pPr algn="r" defTabSz="344488" rtl="1">
              <a:lnSpc>
                <a:spcPct val="150000"/>
              </a:lnSpc>
              <a:spcAft>
                <a:spcPts val="800"/>
              </a:spcAft>
              <a:tabLst>
                <a:tab pos="285750" algn="l"/>
              </a:tabLst>
            </a:pPr>
            <a:r>
              <a:rPr lang="ar-SY" sz="2000" b="1"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ar-SY" sz="2000" b="1" dirty="0">
                <a:effectLst/>
                <a:latin typeface="Times New Roman" panose="02020603050405020304" pitchFamily="18" charset="0"/>
                <a:ea typeface="Times New Roman" panose="02020603050405020304" pitchFamily="18" charset="0"/>
              </a:rPr>
              <a:t>. </a:t>
            </a:r>
            <a:r>
              <a:rPr lang="ar-SA" sz="2000" b="1" dirty="0">
                <a:effectLst/>
                <a:latin typeface="Times New Roman" panose="02020603050405020304" pitchFamily="18" charset="0"/>
                <a:ea typeface="Times New Roman" panose="02020603050405020304" pitchFamily="18" charset="0"/>
              </a:rPr>
              <a:t>التكامل بين العالم الرقمي والواقعي</a:t>
            </a:r>
            <a:r>
              <a:rPr lang="ar-SY" sz="2000" b="1" dirty="0">
                <a:effectLst/>
                <a:latin typeface="Times New Roman" panose="02020603050405020304" pitchFamily="18" charset="0"/>
                <a:ea typeface="Times New Roman" panose="02020603050405020304" pitchFamily="18" charset="0"/>
              </a:rPr>
              <a:t>:</a:t>
            </a:r>
            <a:br>
              <a:rPr lang="en-US" sz="1800" dirty="0">
                <a:effectLst/>
                <a:latin typeface="Times New Roman" panose="02020603050405020304" pitchFamily="18" charset="0"/>
                <a:ea typeface="Times New Roman" panose="02020603050405020304" pitchFamily="18" charset="0"/>
              </a:rPr>
            </a:br>
            <a:r>
              <a:rPr lang="ar-SA" sz="1800" dirty="0">
                <a:effectLst/>
                <a:latin typeface="Times New Roman" panose="02020603050405020304" pitchFamily="18" charset="0"/>
                <a:ea typeface="Times New Roman" panose="02020603050405020304" pitchFamily="18" charset="0"/>
              </a:rPr>
              <a:t>تقوم تقنية</a:t>
            </a:r>
            <a:r>
              <a:rPr lang="en-US" sz="1800" dirty="0">
                <a:effectLst/>
                <a:latin typeface="Times New Roman" panose="02020603050405020304" pitchFamily="18" charset="0"/>
                <a:ea typeface="Times New Roman" panose="02020603050405020304" pitchFamily="18" charset="0"/>
              </a:rPr>
              <a:t> </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AR</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rPr>
              <a:t>بدمج العناصر الرقمية (كالصور، والفيديو، والنصوص) ضمن المشهد الحقيقي بطريقة متجانسة، بحيث يصعب الفصل بينهما، ويشعر المستخدم بأن المحتوى الرقمي جزء من البيئة المحيطة</a:t>
            </a:r>
            <a:r>
              <a:rPr lang="en-US" sz="1800" dirty="0">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Calibri" panose="020F0502020204030204" pitchFamily="34" charset="0"/>
            </a:endParaRP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b="1" dirty="0">
                <a:effectLst/>
                <a:latin typeface="Times New Roman" panose="02020603050405020304" pitchFamily="18" charset="0"/>
                <a:ea typeface="Times New Roman" panose="02020603050405020304" pitchFamily="18" charset="0"/>
              </a:rPr>
              <a:t>التقنيات المستخدمة</a:t>
            </a:r>
            <a:r>
              <a:rPr lang="en-US" sz="1800" b="1" dirty="0">
                <a:effectLst/>
                <a:latin typeface="Times New Roman" panose="02020603050405020304" pitchFamily="18" charset="0"/>
                <a:ea typeface="Times New Roman" panose="02020603050405020304" pitchFamily="18" charset="0"/>
              </a:rPr>
              <a:t>:</a:t>
            </a:r>
            <a:br>
              <a:rPr lang="en-US" sz="1800" dirty="0">
                <a:effectLst/>
                <a:latin typeface="Times New Roman" panose="02020603050405020304" pitchFamily="18" charset="0"/>
                <a:ea typeface="Times New Roman" panose="02020603050405020304" pitchFamily="18" charset="0"/>
              </a:rPr>
            </a:br>
            <a:r>
              <a:rPr lang="ar-SA" sz="1800" dirty="0">
                <a:effectLst/>
                <a:latin typeface="Times New Roman" panose="02020603050405020304" pitchFamily="18" charset="0"/>
                <a:ea typeface="Times New Roman" panose="02020603050405020304" pitchFamily="18" charset="0"/>
              </a:rPr>
              <a:t>تقنيات تتبع الحركة</a:t>
            </a:r>
            <a:r>
              <a:rPr lang="en-US" sz="1800" dirty="0">
                <a:effectLst/>
                <a:latin typeface="Times New Roman" panose="02020603050405020304" pitchFamily="18" charset="0"/>
                <a:ea typeface="Times New Roman" panose="02020603050405020304" pitchFamily="18" charset="0"/>
              </a:rPr>
              <a:t> (Motion Tracking) </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imes New Roman" panose="02020603050405020304" pitchFamily="18" charset="0"/>
                <a:ea typeface="Times New Roman" panose="02020603050405020304" pitchFamily="18" charset="0"/>
              </a:rPr>
              <a:t>تحديد الموقع</a:t>
            </a:r>
            <a:r>
              <a:rPr lang="en-US" sz="1800" dirty="0">
                <a:effectLst/>
                <a:latin typeface="Times New Roman" panose="02020603050405020304" pitchFamily="18" charset="0"/>
                <a:ea typeface="Times New Roman" panose="02020603050405020304" pitchFamily="18" charset="0"/>
              </a:rPr>
              <a:t> (Localization) </a:t>
            </a:r>
            <a:r>
              <a:rPr lang="ar-SA" sz="1800" dirty="0">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imes New Roman" panose="02020603050405020304" pitchFamily="18" charset="0"/>
                <a:ea typeface="Times New Roman" panose="02020603050405020304" pitchFamily="18" charset="0"/>
              </a:rPr>
              <a:t>التسجيل البصري</a:t>
            </a:r>
            <a:r>
              <a:rPr lang="en-US" sz="1800" dirty="0">
                <a:effectLst/>
                <a:latin typeface="Times New Roman" panose="02020603050405020304" pitchFamily="18" charset="0"/>
                <a:ea typeface="Times New Roman" panose="02020603050405020304" pitchFamily="18" charset="0"/>
              </a:rPr>
              <a:t> (Visual Registration) </a:t>
            </a:r>
          </a:p>
          <a:p>
            <a:pPr marR="0" lvl="0" algn="r" rtl="1">
              <a:lnSpc>
                <a:spcPct val="150000"/>
              </a:lnSpc>
              <a:spcBef>
                <a:spcPts val="0"/>
              </a:spcBef>
              <a:spcAft>
                <a:spcPts val="800"/>
              </a:spcAft>
              <a:buSzPts val="1000"/>
              <a:tabLst>
                <a:tab pos="457200" algn="l"/>
              </a:tabLst>
            </a:pPr>
            <a:r>
              <a:rPr lang="ar-SY" sz="1800" b="1" dirty="0">
                <a:effectLst/>
                <a:latin typeface="Times New Roman" panose="02020603050405020304" pitchFamily="18" charset="0"/>
                <a:ea typeface="Calibri" panose="020F0502020204030204" pitchFamily="34" charset="0"/>
              </a:rPr>
              <a:t>رابط </a:t>
            </a:r>
            <a:r>
              <a:rPr lang="ar-SY" b="1" dirty="0">
                <a:latin typeface="Times New Roman" panose="02020603050405020304" pitchFamily="18" charset="0"/>
                <a:ea typeface="Calibri" panose="020F0502020204030204" pitchFamily="34" charset="0"/>
              </a:rPr>
              <a:t>(</a:t>
            </a:r>
            <a:r>
              <a:rPr lang="en-US" sz="1800" b="1" dirty="0">
                <a:effectLst/>
                <a:latin typeface="Times New Roman" panose="02020603050405020304" pitchFamily="18" charset="0"/>
                <a:ea typeface="Times New Roman" panose="02020603050405020304" pitchFamily="18" charset="0"/>
              </a:rPr>
              <a:t>Visual Registration</a:t>
            </a:r>
            <a:r>
              <a:rPr lang="ar-SY" b="1" dirty="0">
                <a:latin typeface="Times New Roman" panose="02020603050405020304" pitchFamily="18" charset="0"/>
                <a:ea typeface="Calibri" panose="020F0502020204030204" pitchFamily="34" charset="0"/>
              </a:rPr>
              <a:t>):</a:t>
            </a:r>
            <a:br>
              <a:rPr lang="ar-SY" dirty="0">
                <a:latin typeface="Times New Roman" panose="02020603050405020304" pitchFamily="18" charset="0"/>
                <a:ea typeface="Calibri" panose="020F0502020204030204" pitchFamily="34" charset="0"/>
              </a:rPr>
            </a:br>
            <a:r>
              <a:rPr lang="en-US" dirty="0">
                <a:latin typeface="Times New Roman" panose="02020603050405020304" pitchFamily="18" charset="0"/>
                <a:ea typeface="Calibri" panose="020F0502020204030204" pitchFamily="34" charset="0"/>
                <a:hlinkClick r:id="rId2"/>
              </a:rPr>
              <a:t>https://www.visualregistration.com/</a:t>
            </a:r>
            <a:endParaRPr lang="ar-SY" dirty="0">
              <a:latin typeface="Times New Roman" panose="02020603050405020304" pitchFamily="18" charset="0"/>
              <a:ea typeface="Calibri" panose="020F0502020204030204" pitchFamily="34" charset="0"/>
            </a:endParaRPr>
          </a:p>
          <a:p>
            <a:pPr marR="0" lvl="0" algn="r" rtl="1">
              <a:lnSpc>
                <a:spcPct val="150000"/>
              </a:lnSpc>
              <a:spcBef>
                <a:spcPts val="0"/>
              </a:spcBef>
              <a:spcAft>
                <a:spcPts val="800"/>
              </a:spcAft>
              <a:buSzPts val="1000"/>
              <a:tabLst>
                <a:tab pos="457200" algn="l"/>
              </a:tabLst>
            </a:pPr>
            <a:endParaRPr lang="en-US" sz="1800" dirty="0">
              <a:effectLst/>
              <a:latin typeface="Times New Roman" panose="02020603050405020304" pitchFamily="18" charset="0"/>
              <a:ea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Automated Workforce Management &amp; Scheduling | Visual Registration">
            <a:extLst>
              <a:ext uri="{FF2B5EF4-FFF2-40B4-BE49-F238E27FC236}">
                <a16:creationId xmlns:a16="http://schemas.microsoft.com/office/drawing/2014/main" id="{553CAAAD-1840-4CD7-A423-0448A99F0D1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6140" y="2802194"/>
            <a:ext cx="5672119" cy="31905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685495"/>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048659"/>
            <a:ext cx="10541000" cy="3215689"/>
          </a:xfrm>
          <a:prstGeom prst="rect">
            <a:avLst/>
          </a:prstGeom>
          <a:noFill/>
        </p:spPr>
        <p:txBody>
          <a:bodyPr wrap="square" rtlCol="0">
            <a:spAutoFit/>
          </a:bodyPr>
          <a:lstStyle/>
          <a:p>
            <a:pPr algn="r" defTabSz="344488" rtl="1">
              <a:lnSpc>
                <a:spcPct val="150000"/>
              </a:lnSpc>
              <a:spcAft>
                <a:spcPts val="800"/>
              </a:spcAft>
              <a:tabLst>
                <a:tab pos="285750" algn="l"/>
              </a:tabLst>
            </a:pPr>
            <a:r>
              <a:rPr lang="ar-SY" sz="2000" b="1" dirty="0">
                <a:effectLst/>
                <a:latin typeface="Times New Roman" panose="02020603050405020304" pitchFamily="18" charset="0"/>
                <a:ea typeface="Calibri" panose="020F0502020204030204" pitchFamily="34" charset="0"/>
              </a:rPr>
              <a:t>3. 	الدقة في تحديد الموقع والعرض ثلاثي الأبعاد:</a:t>
            </a:r>
          </a:p>
          <a:p>
            <a:pPr algn="r" defTabSz="344488" rtl="1">
              <a:lnSpc>
                <a:spcPct val="150000"/>
              </a:lnSpc>
              <a:spcAft>
                <a:spcPts val="800"/>
              </a:spcAft>
              <a:tabLst>
                <a:tab pos="285750" algn="l"/>
              </a:tabLst>
            </a:pPr>
            <a:r>
              <a:rPr lang="ar-SY" sz="2000" dirty="0">
                <a:effectLst/>
                <a:latin typeface="Times New Roman" panose="02020603050405020304" pitchFamily="18" charset="0"/>
                <a:ea typeface="Calibri" panose="020F0502020204030204" pitchFamily="34" charset="0"/>
              </a:rPr>
              <a:t>تعتمد جودة الواقع المعزز على دقة تموضع المحتوى الافتراضي في الفضاء الحقيقي، وهذا يشمل العرض ثلاثي الأبعاد</a:t>
            </a:r>
            <a:r>
              <a:rPr lang="en-US" sz="2000" dirty="0">
                <a:effectLst/>
                <a:latin typeface="Times New Roman" panose="02020603050405020304" pitchFamily="18" charset="0"/>
                <a:ea typeface="Calibri" panose="020F0502020204030204" pitchFamily="34" charset="0"/>
              </a:rPr>
              <a:t> </a:t>
            </a:r>
            <a:r>
              <a:rPr lang="ar-SY" sz="2000" dirty="0">
                <a:effectLst/>
                <a:latin typeface="Times New Roman" panose="02020603050405020304" pitchFamily="18" charset="0"/>
                <a:ea typeface="Calibri" panose="020F0502020204030204" pitchFamily="34" charset="0"/>
              </a:rPr>
              <a:t>بدقة ووضوح يتناسبان مع البيئة، مما يعزز المصداقية.</a:t>
            </a:r>
          </a:p>
          <a:p>
            <a:pPr algn="r" defTabSz="344488" rtl="1">
              <a:lnSpc>
                <a:spcPct val="150000"/>
              </a:lnSpc>
              <a:spcAft>
                <a:spcPts val="800"/>
              </a:spcAft>
              <a:tabLst>
                <a:tab pos="285750" algn="l"/>
              </a:tabLst>
            </a:pPr>
            <a:r>
              <a:rPr lang="ar-SY" sz="2000" b="1" u="sng" dirty="0">
                <a:effectLst/>
                <a:latin typeface="Times New Roman" panose="02020603050405020304" pitchFamily="18" charset="0"/>
                <a:ea typeface="Calibri" panose="020F0502020204030204" pitchFamily="34" charset="0"/>
              </a:rPr>
              <a:t>	مثال:</a:t>
            </a:r>
          </a:p>
          <a:p>
            <a:pPr algn="r" defTabSz="344488" rtl="1">
              <a:lnSpc>
                <a:spcPct val="150000"/>
              </a:lnSpc>
              <a:spcAft>
                <a:spcPts val="800"/>
              </a:spcAft>
              <a:tabLst>
                <a:tab pos="285750" algn="l"/>
              </a:tabLst>
            </a:pPr>
            <a:r>
              <a:rPr lang="ar-SY" sz="2000" dirty="0">
                <a:effectLst/>
                <a:latin typeface="Times New Roman" panose="02020603050405020304" pitchFamily="18" charset="0"/>
                <a:ea typeface="Calibri" panose="020F0502020204030204" pitchFamily="34" charset="0"/>
              </a:rPr>
              <a:t>استخدام كاميرا الهاتف لعرض طاولة طعام ثلاثية الأبعاد داخل غرفة المستخدم، </a:t>
            </a:r>
          </a:p>
          <a:p>
            <a:pPr algn="r" defTabSz="344488" rtl="1">
              <a:lnSpc>
                <a:spcPct val="150000"/>
              </a:lnSpc>
              <a:spcAft>
                <a:spcPts val="800"/>
              </a:spcAft>
              <a:tabLst>
                <a:tab pos="285750" algn="l"/>
              </a:tabLst>
            </a:pPr>
            <a:r>
              <a:rPr lang="ar-SY" sz="2000" dirty="0">
                <a:effectLst/>
                <a:latin typeface="Times New Roman" panose="02020603050405020304" pitchFamily="18" charset="0"/>
                <a:ea typeface="Calibri" panose="020F0502020204030204" pitchFamily="34" charset="0"/>
              </a:rPr>
              <a:t>بحيث تتناسب أبعادها وموقعها بدقة مع المساحة الفعلية.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338" name="Picture 2" descr="Threekit 3D &amp; AR | What Is Augmented Reality (AR)?⁠ ⁠ Augmented reality (AR)  is a technology that lets people superimpose digital content (images,  sounds,... | Instagram">
            <a:extLst>
              <a:ext uri="{FF2B5EF4-FFF2-40B4-BE49-F238E27FC236}">
                <a16:creationId xmlns:a16="http://schemas.microsoft.com/office/drawing/2014/main" id="{48A2FD92-8833-461C-B490-8CF0E2116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3231106"/>
            <a:ext cx="2752878" cy="27528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495750"/>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44945" y="938454"/>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المميزات التسويقية </a:t>
            </a:r>
          </a:p>
        </p:txBody>
      </p:sp>
      <p:sp>
        <p:nvSpPr>
          <p:cNvPr id="48" name="TextBox 47"/>
          <p:cNvSpPr txBox="1"/>
          <p:nvPr/>
        </p:nvSpPr>
        <p:spPr>
          <a:xfrm>
            <a:off x="762000" y="1637269"/>
            <a:ext cx="10541000" cy="4510915"/>
          </a:xfrm>
          <a:prstGeom prst="rect">
            <a:avLst/>
          </a:prstGeom>
          <a:noFill/>
        </p:spPr>
        <p:txBody>
          <a:bodyPr wrap="square" rtlCol="0">
            <a:spAutoFit/>
          </a:bodyPr>
          <a:lstStyle/>
          <a:p>
            <a:pPr marL="457200" indent="-457200" algn="r" rtl="1">
              <a:lnSpc>
                <a:spcPct val="200000"/>
              </a:lnSpc>
              <a:spcAft>
                <a:spcPts val="800"/>
              </a:spcAft>
              <a:buAutoNum type="arabicPeriod"/>
            </a:pPr>
            <a:r>
              <a:rPr lang="ar-SY" sz="2000" b="1" dirty="0"/>
              <a:t>تسهيل تصور المنتج</a:t>
            </a:r>
          </a:p>
          <a:p>
            <a:pPr algn="r" rtl="1">
              <a:lnSpc>
                <a:spcPct val="200000"/>
              </a:lnSpc>
              <a:spcAft>
                <a:spcPts val="800"/>
              </a:spcAft>
            </a:pPr>
            <a:r>
              <a:rPr lang="ar-SY" sz="2000" dirty="0"/>
              <a:t>يمكن للعملاء رؤية المنتج بشكل واقعي ضمن بيئتهم، مما يساعدهم على فهم أفضل للمنتج وكيفية استخدامه، وبالتالي اتخاذ قرار شراء أكثر وعياً. يساهم هذا النوع من التصور في تقليل الفجوة بين التوقعات والانطباع الفعلي، إذ يمنح المستهلك فرصة لاختبار مدى توافق المنتج مع احتياجاته الشخصية، سواء من حيث الشكل أو الوظيفة أو الحجم.</a:t>
            </a:r>
          </a:p>
          <a:p>
            <a:pPr algn="r" rtl="1">
              <a:lnSpc>
                <a:spcPct val="200000"/>
              </a:lnSpc>
              <a:spcAft>
                <a:spcPts val="800"/>
              </a:spcAft>
            </a:pPr>
            <a:r>
              <a:rPr lang="ar-SY" sz="2000" b="1" u="sng" dirty="0"/>
              <a:t>مثال: </a:t>
            </a:r>
            <a:r>
              <a:rPr lang="ar-SY" sz="2000" dirty="0"/>
              <a:t>عميل يفكر في شراء تلفاز ذكي يمكنه عبر تطبيق واقع معزز مثل                                                     (</a:t>
            </a:r>
            <a:r>
              <a:rPr lang="en-US" sz="2000" dirty="0"/>
              <a:t>Samsung AR Experience</a:t>
            </a:r>
            <a:r>
              <a:rPr lang="ar-SY" sz="2000" dirty="0"/>
              <a:t>) أن يعرض التلفاز على جدار غرفته، ويُجرب قياساته                                            وتناسقه مع الأثاث والإضاءة المحيطة، مما يساعده على اتخاذ قرار دقيق دون الحاجة لزيارة المعرض أو الاعتماد على التخمين.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Samsung India Create Virtual Shopping Experience with Augmented Reality  Demo - ar.rocks">
            <a:extLst>
              <a:ext uri="{FF2B5EF4-FFF2-40B4-BE49-F238E27FC236}">
                <a16:creationId xmlns:a16="http://schemas.microsoft.com/office/drawing/2014/main" id="{976E11B9-1CA0-4680-A819-E72602CD2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140" y="3588775"/>
            <a:ext cx="3594368" cy="2021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951103"/>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628907"/>
            <a:ext cx="10541000" cy="4510915"/>
          </a:xfrm>
          <a:prstGeom prst="rect">
            <a:avLst/>
          </a:prstGeom>
          <a:noFill/>
        </p:spPr>
        <p:txBody>
          <a:bodyPr wrap="square" rtlCol="0">
            <a:spAutoFit/>
          </a:bodyPr>
          <a:lstStyle/>
          <a:p>
            <a:pPr algn="r" rtl="1">
              <a:lnSpc>
                <a:spcPct val="200000"/>
              </a:lnSpc>
              <a:spcAft>
                <a:spcPts val="800"/>
              </a:spcAft>
            </a:pPr>
            <a:r>
              <a:rPr lang="ar-SY" sz="2000" b="1" dirty="0"/>
              <a:t>2. زيادة المشاركة والتفاعل                                                                                                                </a:t>
            </a:r>
            <a:r>
              <a:rPr lang="ar-SY" sz="2000" dirty="0"/>
              <a:t>تُحفّز تجارب الواقع المعزز الفضول والتفاعل، إذ توفر تجربة غامرة وغنية بالمعلومات، تزيد من اهتمام العملاء بالعلامة التجارية. وتُعد هذه المشاركة التفاعلية عاملاً مهمًا في تعزيز الارتباط العاطفي بالمنتج، إذ يتحول العميل من مجرد مشاهد سلبي إلى مستخدم فعّال يتفاعل مع المحتوى ويستكشف مزاياه بشكل مباشر وشخصي.                                                                    </a:t>
            </a:r>
            <a:r>
              <a:rPr lang="ar-SY" sz="2000" b="1" u="sng" dirty="0"/>
              <a:t>مثال</a:t>
            </a:r>
            <a:r>
              <a:rPr lang="ar-SY" sz="2000" dirty="0"/>
              <a:t>: في حملة ترويجية لعلامة (</a:t>
            </a:r>
            <a:r>
              <a:rPr lang="en-US" sz="2000" dirty="0"/>
              <a:t>Nike</a:t>
            </a:r>
            <a:r>
              <a:rPr lang="ar-SY" sz="2000" dirty="0"/>
              <a:t>)</a:t>
            </a:r>
            <a:r>
              <a:rPr lang="en-US" sz="2000" dirty="0"/>
              <a:t>، </a:t>
            </a:r>
            <a:r>
              <a:rPr lang="ar-SY" sz="2000" dirty="0"/>
              <a:t>أُطلق تطبيق واقع معزز يسمح للمستخدمين بتوجيه كاميرا </a:t>
            </a:r>
            <a:endParaRPr lang="en-US" sz="2000" dirty="0"/>
          </a:p>
          <a:p>
            <a:pPr algn="r" rtl="1">
              <a:lnSpc>
                <a:spcPct val="200000"/>
              </a:lnSpc>
              <a:spcAft>
                <a:spcPts val="800"/>
              </a:spcAft>
            </a:pPr>
            <a:r>
              <a:rPr lang="ar-SY" sz="2000" dirty="0"/>
              <a:t>هواتفهم نحو الحذاء لعرض تفاصيل التصميم والتقنيات المستخدمة فيه، بل وحتى "تجربته“</a:t>
            </a:r>
            <a:endParaRPr lang="en-US" sz="2000" dirty="0"/>
          </a:p>
          <a:p>
            <a:pPr algn="r" rtl="1">
              <a:lnSpc>
                <a:spcPct val="200000"/>
              </a:lnSpc>
              <a:spcAft>
                <a:spcPts val="800"/>
              </a:spcAft>
            </a:pPr>
            <a:r>
              <a:rPr lang="ar-SY" sz="2000" dirty="0"/>
              <a:t> افتراضياً على أقدامهم، مما ولّد تفاعلاً كبيراً على وسائل التواصل الاجتماعي وزاد من الإقبال على الشراء.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388" name="Picture 4" descr="Images By Cristhianomar On Nike Wallpaper | Nike Wallpaper">
            <a:extLst>
              <a:ext uri="{FF2B5EF4-FFF2-40B4-BE49-F238E27FC236}">
                <a16:creationId xmlns:a16="http://schemas.microsoft.com/office/drawing/2014/main" id="{699324D4-EAC5-4CE3-8976-7A9D5E71C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166" y="3588774"/>
            <a:ext cx="2945978" cy="2069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416077"/>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37269"/>
            <a:ext cx="10541000" cy="4408323"/>
          </a:xfrm>
          <a:prstGeom prst="rect">
            <a:avLst/>
          </a:prstGeom>
          <a:noFill/>
        </p:spPr>
        <p:txBody>
          <a:bodyPr wrap="square" rtlCol="0">
            <a:spAutoFit/>
          </a:bodyPr>
          <a:lstStyle/>
          <a:p>
            <a:pPr algn="r" rtl="1">
              <a:lnSpc>
                <a:spcPct val="200000"/>
              </a:lnSpc>
              <a:spcAft>
                <a:spcPts val="800"/>
              </a:spcAft>
            </a:pPr>
            <a:r>
              <a:rPr lang="ar-SY" sz="2000" b="1" dirty="0"/>
              <a:t>3. رفع النية الشرائية </a:t>
            </a:r>
            <a:r>
              <a:rPr lang="en-US" sz="2000" b="1" dirty="0"/>
              <a:t>                                                                                                                                                </a:t>
            </a:r>
            <a:r>
              <a:rPr lang="ar-SY" sz="2000" dirty="0"/>
              <a:t>عندما يرى العميل المنتج أمامه بشكل ملموس وواقعي، ترتفع فرص اقتنائه، إذ تقل مخاوف الشراء ويزداد مستوى الثقة في اختيار المنتج. يساهم الواقع المعزز في تحويل التجربة من افتراضية إلى شبه واقعية، مما يُشعر العميل بأنه اتخذ قرارًا مدروسًا، ويقلل من الحواجز النفسية المرتبطة بالتردد أو عدم التأكد من جودة المنتج أو ملاءمته.                                                           </a:t>
            </a:r>
            <a:r>
              <a:rPr lang="ar-SY" sz="2000" b="1" u="sng" dirty="0"/>
              <a:t>مثال: </a:t>
            </a:r>
            <a:r>
              <a:rPr lang="ar-SY" sz="2000" dirty="0"/>
              <a:t>يستخدم تطبيق (</a:t>
            </a:r>
            <a:r>
              <a:rPr lang="en-US" sz="2000" dirty="0"/>
              <a:t>Wayfair AR </a:t>
            </a:r>
            <a:r>
              <a:rPr lang="ar-SY" sz="2000" dirty="0"/>
              <a:t>) الواقع المعزز لعرض الأثاث داخل منازل المستخدمين بشكل ثلاثي الأبعاد، مما يسمح لهم بتجربة القطعة بصريًا من حيث الحجم، اللون، والموقع. </a:t>
            </a:r>
          </a:p>
          <a:p>
            <a:pPr algn="r" rtl="1">
              <a:lnSpc>
                <a:spcPct val="200000"/>
              </a:lnSpc>
              <a:spcAft>
                <a:spcPts val="800"/>
              </a:spcAft>
            </a:pPr>
            <a:r>
              <a:rPr lang="ar-SY" sz="2000" dirty="0"/>
              <a:t>الأمر الذي أدى إلى زيادة ملحوظة في نِسب إتمام عمليات الشراء وتقليل معدلات الإرجاع.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8434" name="Picture 2" descr="Buy furniture through augmented reality">
            <a:extLst>
              <a:ext uri="{FF2B5EF4-FFF2-40B4-BE49-F238E27FC236}">
                <a16:creationId xmlns:a16="http://schemas.microsoft.com/office/drawing/2014/main" id="{E723876D-C459-427E-9ED5-10C73118EF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530457"/>
            <a:ext cx="2910632" cy="15558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926217"/>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7860" y="1715847"/>
            <a:ext cx="10541000" cy="4818691"/>
          </a:xfrm>
          <a:prstGeom prst="rect">
            <a:avLst/>
          </a:prstGeom>
          <a:noFill/>
        </p:spPr>
        <p:txBody>
          <a:bodyPr wrap="square" rtlCol="0">
            <a:spAutoFit/>
          </a:bodyPr>
          <a:lstStyle/>
          <a:p>
            <a:pPr algn="r" rtl="1">
              <a:lnSpc>
                <a:spcPct val="150000"/>
              </a:lnSpc>
              <a:spcAft>
                <a:spcPts val="800"/>
              </a:spcAft>
            </a:pPr>
            <a:r>
              <a:rPr lang="ar-SY" sz="2000" b="1" dirty="0"/>
              <a:t>4. توفير الوقت والموارد                                                                                                                    </a:t>
            </a:r>
            <a:r>
              <a:rPr lang="ar-SY" sz="2000" dirty="0"/>
              <a:t>تقلل تقنيات (</a:t>
            </a:r>
            <a:r>
              <a:rPr lang="en-US" sz="2000" dirty="0"/>
              <a:t>AR</a:t>
            </a:r>
            <a:r>
              <a:rPr lang="ar-SY" sz="2000" dirty="0"/>
              <a:t>) الحاجة إلى زيارة المتاجر الفعلية، مما يوفر الوقت والجهد على العميل، كما يخفض تكاليف الشركات المرتبطة بالمعارض والتجارب الميدانية. وتتيح هذه التقنيات تقديم تجربة تسوّق شاملة وسريعة دون عناء التنقل، مما يجعل العميل أكثر ميلاً للاستكشاف والمقارنة الفورية بين المنتجات.</a:t>
            </a:r>
          </a:p>
          <a:p>
            <a:pPr algn="r" rtl="1">
              <a:lnSpc>
                <a:spcPct val="150000"/>
              </a:lnSpc>
              <a:spcAft>
                <a:spcPts val="800"/>
              </a:spcAft>
            </a:pPr>
            <a:r>
              <a:rPr lang="ar-SY" sz="2000" b="1" u="sng" dirty="0"/>
              <a:t>مثال: </a:t>
            </a:r>
            <a:r>
              <a:rPr lang="ar-SY" sz="2000" dirty="0"/>
              <a:t>يقدم تطبيق (</a:t>
            </a:r>
            <a:r>
              <a:rPr lang="en-US" sz="2000" dirty="0" err="1"/>
              <a:t>Warby</a:t>
            </a:r>
            <a:r>
              <a:rPr lang="en-US" sz="2000" dirty="0"/>
              <a:t> Parker AR </a:t>
            </a:r>
            <a:r>
              <a:rPr lang="ar-SY" sz="2000" dirty="0"/>
              <a:t>) تجربة تتيح للمستخدم ارتداء النظارات </a:t>
            </a:r>
          </a:p>
          <a:p>
            <a:pPr algn="r" rtl="1">
              <a:lnSpc>
                <a:spcPct val="150000"/>
              </a:lnSpc>
              <a:spcAft>
                <a:spcPts val="800"/>
              </a:spcAft>
            </a:pPr>
            <a:r>
              <a:rPr lang="ar-SY" sz="2000" dirty="0"/>
              <a:t>عبر كاميرا الهاتف من منزله، دون الحاجة لزيارة الفرع، مما يوفر وقت العميل، </a:t>
            </a:r>
          </a:p>
          <a:p>
            <a:pPr algn="r" rtl="1">
              <a:lnSpc>
                <a:spcPct val="150000"/>
              </a:lnSpc>
              <a:spcAft>
                <a:spcPts val="800"/>
              </a:spcAft>
            </a:pPr>
            <a:r>
              <a:rPr lang="ar-SY" sz="2000" dirty="0"/>
              <a:t>ويقلل من نفقات سلسلة التجزئة المرتبطة بالفروع والتجهيزات.</a:t>
            </a:r>
          </a:p>
          <a:p>
            <a:pPr algn="r" rtl="1">
              <a:lnSpc>
                <a:spcPct val="150000"/>
              </a:lnSpc>
              <a:spcAft>
                <a:spcPts val="800"/>
              </a:spcAft>
            </a:pPr>
            <a:r>
              <a:rPr lang="ar-SY" sz="2000" b="1" dirty="0"/>
              <a:t>رابط تطبيق (</a:t>
            </a:r>
            <a:r>
              <a:rPr lang="en-US" sz="2000" b="1" dirty="0" err="1"/>
              <a:t>Warby</a:t>
            </a:r>
            <a:r>
              <a:rPr lang="en-US" sz="2000" b="1" dirty="0"/>
              <a:t> Parker AR </a:t>
            </a:r>
            <a:r>
              <a:rPr lang="ar-SY" sz="2000" b="1" dirty="0"/>
              <a:t>): </a:t>
            </a:r>
            <a:r>
              <a:rPr lang="en-US" sz="2000" dirty="0">
                <a:hlinkClick r:id="rId2"/>
              </a:rPr>
              <a:t>https://www.warbyparker.com/app</a:t>
            </a:r>
            <a:endParaRPr lang="ar-SY" sz="2000" dirty="0"/>
          </a:p>
          <a:p>
            <a:pPr algn="r"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7412" name="Picture 4" descr="Warby Parker Adds AR Try-On Feature To Mobile App 02/05/2019">
            <a:extLst>
              <a:ext uri="{FF2B5EF4-FFF2-40B4-BE49-F238E27FC236}">
                <a16:creationId xmlns:a16="http://schemas.microsoft.com/office/drawing/2014/main" id="{0E6D3003-3648-4924-9938-97CFE1D1C0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3602441"/>
            <a:ext cx="3759866" cy="234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979819"/>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57851" y="847966"/>
            <a:ext cx="500168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التحديات المتعلقة بالواقع المعزز في التسويق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64477" y="1185822"/>
            <a:ext cx="4595213" cy="4659289"/>
          </a:xfrm>
          <a:prstGeom prst="rect">
            <a:avLst/>
          </a:prstGeom>
        </p:spPr>
        <p:txBody>
          <a:bodyPr wrap="square">
            <a:spAutoFit/>
          </a:bodyPr>
          <a:lstStyle/>
          <a:p>
            <a:pPr algn="just" rtl="1">
              <a:lnSpc>
                <a:spcPct val="150000"/>
              </a:lnSpc>
            </a:pPr>
            <a:r>
              <a:rPr lang="ar-SY" sz="2000" dirty="0"/>
              <a:t>رغم الإمكانات الكبيرة التي يقدمها الواقع المعزز في المجال التسويقي، إلا أن تبنّيه لا يخلو من تحديات حقيقية تعيق انتشاره وفعاليته. تتراوح هذه التحديات بين جوانب تقنية ومالية تتعلق بارتفاع التكلفة وضعف البنية التحتية، إلى مخاوف متزايدة بشأن الخصوصية وحماية البيانات. كما يواجه الواقع المعزز عقبة في ضعف الوعي الجماهيري وصعوبات التوافق بين الأجهزة. هذه التحديات تفرض على المسوّقين تبنّي استراتيجيات مدروسة تضمن الاستخدام المسؤول والفعّال لهذه التقنية الواعدة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45381">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1" y="17135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10254"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التقنية والمالية </a:t>
            </a:r>
          </a:p>
        </p:txBody>
      </p:sp>
      <p:sp>
        <p:nvSpPr>
          <p:cNvPr id="48" name="TextBox 47"/>
          <p:cNvSpPr txBox="1"/>
          <p:nvPr/>
        </p:nvSpPr>
        <p:spPr>
          <a:xfrm>
            <a:off x="772804" y="1698353"/>
            <a:ext cx="10541000" cy="4100546"/>
          </a:xfrm>
          <a:prstGeom prst="rect">
            <a:avLst/>
          </a:prstGeom>
          <a:noFill/>
        </p:spPr>
        <p:txBody>
          <a:bodyPr wrap="square" rtlCol="0">
            <a:spAutoFit/>
          </a:bodyPr>
          <a:lstStyle/>
          <a:p>
            <a:pPr algn="r" rtl="1">
              <a:lnSpc>
                <a:spcPct val="200000"/>
              </a:lnSpc>
              <a:spcAft>
                <a:spcPts val="800"/>
              </a:spcAft>
              <a:tabLst>
                <a:tab pos="344488" algn="l"/>
              </a:tabLst>
            </a:pPr>
            <a:r>
              <a:rPr lang="ar-SY" sz="2000" b="1" dirty="0"/>
              <a:t>•	 ارتفاع تكلفة التطوير </a:t>
            </a:r>
          </a:p>
          <a:p>
            <a:pPr algn="r" rtl="1">
              <a:lnSpc>
                <a:spcPct val="200000"/>
              </a:lnSpc>
              <a:spcAft>
                <a:spcPts val="800"/>
              </a:spcAft>
              <a:tabLst>
                <a:tab pos="344488" algn="l"/>
              </a:tabLst>
            </a:pPr>
            <a:r>
              <a:rPr lang="ar-SY" sz="2000" dirty="0"/>
              <a:t>إن تصميم وتطوير تطبيقات الواقع المعزز يتطلب موارد مالية ضخمة، خبرات تقنية متخصصة، وبنية تحتية متقدمة، مما يثقل كاهل الشركات الناشئة أو التي تملك ميزانيات محدودة.</a:t>
            </a:r>
          </a:p>
          <a:p>
            <a:pPr algn="r" rtl="1">
              <a:lnSpc>
                <a:spcPct val="200000"/>
              </a:lnSpc>
              <a:spcAft>
                <a:spcPts val="800"/>
              </a:spcAft>
              <a:tabLst>
                <a:tab pos="166688" algn="l"/>
              </a:tabLst>
            </a:pPr>
            <a:r>
              <a:rPr lang="ar-SY" sz="2000" dirty="0"/>
              <a:t>•	 </a:t>
            </a:r>
            <a:r>
              <a:rPr lang="ar-SY" sz="2000" b="1" dirty="0"/>
              <a:t>ضعف البنية التحتية الرقمية </a:t>
            </a:r>
          </a:p>
          <a:p>
            <a:pPr algn="r" rtl="1">
              <a:lnSpc>
                <a:spcPct val="200000"/>
              </a:lnSpc>
              <a:spcAft>
                <a:spcPts val="800"/>
              </a:spcAft>
              <a:tabLst>
                <a:tab pos="166688" algn="l"/>
              </a:tabLst>
            </a:pPr>
            <a:r>
              <a:rPr lang="ar-SY" sz="2000" dirty="0"/>
              <a:t>تحتاج تجارب الواقع المعزز إلى اتصال قوي ومستقر بالإنترنت، وقدرة معالجة عالية في الأجهزة، </a:t>
            </a:r>
            <a:endParaRPr lang="en-US" sz="2000" dirty="0"/>
          </a:p>
          <a:p>
            <a:pPr algn="r" rtl="1">
              <a:lnSpc>
                <a:spcPct val="200000"/>
              </a:lnSpc>
              <a:spcAft>
                <a:spcPts val="800"/>
              </a:spcAft>
              <a:tabLst>
                <a:tab pos="166688" algn="l"/>
              </a:tabLst>
            </a:pPr>
            <a:r>
              <a:rPr lang="ar-SY" sz="2000" dirty="0"/>
              <a:t>وهو ما لا يتوفر دائمًا في بعض المناطق الجغرافية أو لدى بعض المستخدمين.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8" name="Picture 4" descr="Management concept. Cost analysis with database, Strategic Cost Development.  Optimizing the management of technology development. Educational approach.  Entrepreneurs bear exorbitant costs. 25682102 Vector Art at Vecteezy">
            <a:extLst>
              <a:ext uri="{FF2B5EF4-FFF2-40B4-BE49-F238E27FC236}">
                <a16:creationId xmlns:a16="http://schemas.microsoft.com/office/drawing/2014/main" id="{CCBE2732-6D9B-422A-8F22-24D609BE36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804" y="2803823"/>
            <a:ext cx="2680520" cy="1787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The Importance of Digital Infrastructure and Integration Planning">
            <a:extLst>
              <a:ext uri="{FF2B5EF4-FFF2-40B4-BE49-F238E27FC236}">
                <a16:creationId xmlns:a16="http://schemas.microsoft.com/office/drawing/2014/main" id="{F43ACDF7-C0D2-4C27-A1E1-8F27CA3048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2052" y="4530747"/>
            <a:ext cx="2312782" cy="15426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342880"/>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88913"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تحديات الخصوصية والأمان </a:t>
            </a:r>
          </a:p>
        </p:txBody>
      </p:sp>
      <p:sp>
        <p:nvSpPr>
          <p:cNvPr id="48" name="TextBox 47"/>
          <p:cNvSpPr txBox="1"/>
          <p:nvPr/>
        </p:nvSpPr>
        <p:spPr>
          <a:xfrm>
            <a:off x="753140" y="1768695"/>
            <a:ext cx="10541000" cy="4139018"/>
          </a:xfrm>
          <a:prstGeom prst="rect">
            <a:avLst/>
          </a:prstGeom>
          <a:noFill/>
        </p:spPr>
        <p:txBody>
          <a:bodyPr wrap="square" rtlCol="0">
            <a:spAutoFit/>
          </a:bodyPr>
          <a:lstStyle/>
          <a:p>
            <a:pPr algn="r" rtl="1">
              <a:lnSpc>
                <a:spcPct val="150000"/>
              </a:lnSpc>
              <a:spcAft>
                <a:spcPts val="800"/>
              </a:spcAft>
              <a:tabLst>
                <a:tab pos="225425" algn="l"/>
              </a:tabLst>
            </a:pPr>
            <a:r>
              <a:rPr lang="ar-SY" sz="2000" dirty="0"/>
              <a:t>تثير تقنيات الواقع المعزز مخاوف متزايدة حول حماية بيانات المستخدمين وخصوصيتهم، لا سيما مع جمع معلومات حساسة وبيانات بصرية داخلية:</a:t>
            </a:r>
            <a:r>
              <a:rPr lang="ar-SY" sz="2000" b="1" dirty="0"/>
              <a:t>	 </a:t>
            </a:r>
          </a:p>
          <a:p>
            <a:pPr algn="r" rtl="1">
              <a:lnSpc>
                <a:spcPct val="150000"/>
              </a:lnSpc>
              <a:spcAft>
                <a:spcPts val="800"/>
              </a:spcAft>
              <a:tabLst>
                <a:tab pos="225425" algn="l"/>
              </a:tabLst>
            </a:pPr>
            <a:r>
              <a:rPr lang="ar-SY" sz="2000" b="1" dirty="0"/>
              <a:t>مخاوف جمع البيانات</a:t>
            </a:r>
            <a:endParaRPr lang="en-US" sz="2000" b="1" dirty="0"/>
          </a:p>
          <a:p>
            <a:pPr algn="r" rtl="1">
              <a:lnSpc>
                <a:spcPct val="150000"/>
              </a:lnSpc>
              <a:spcAft>
                <a:spcPts val="800"/>
              </a:spcAft>
            </a:pPr>
            <a:r>
              <a:rPr lang="ar-SY" sz="2000" dirty="0"/>
              <a:t>قد تشمل عمليات جمع البيانات تصويراً داخل المنازل أو أماكن شخصية، مما يثير قلقاً بشأن كيف                                  ومتى تُستخدم هذه البيانات.</a:t>
            </a:r>
          </a:p>
          <a:p>
            <a:pPr algn="r" defTabSz="166688" rtl="1">
              <a:lnSpc>
                <a:spcPct val="150000"/>
              </a:lnSpc>
              <a:spcAft>
                <a:spcPts val="800"/>
              </a:spcAft>
            </a:pPr>
            <a:r>
              <a:rPr lang="ar-SY" sz="2000" b="1" dirty="0"/>
              <a:t>•	إمكانية إساءة استخدام البيانات </a:t>
            </a:r>
            <a:endParaRPr lang="en-US" sz="2000" b="1" dirty="0"/>
          </a:p>
          <a:p>
            <a:pPr algn="r" rtl="1">
              <a:lnSpc>
                <a:spcPct val="150000"/>
              </a:lnSpc>
              <a:spcAft>
                <a:spcPts val="800"/>
              </a:spcAft>
            </a:pPr>
            <a:r>
              <a:rPr lang="ar-SY" sz="2000" dirty="0"/>
              <a:t>قد تُستغل البيانات البصرية بشكل غير قانوني، مما يعرض المستخدمين لمخاطر                                                     انتهاك الخصوصية أو حتى الاحتيال.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خصوصية , حماية , أمان البيانات - بنك أمن المعلومات">
            <a:extLst>
              <a:ext uri="{FF2B5EF4-FFF2-40B4-BE49-F238E27FC236}">
                <a16:creationId xmlns:a16="http://schemas.microsoft.com/office/drawing/2014/main" id="{A10C14A4-17E5-47A7-8B76-B1F5269F7A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0" y="4051948"/>
            <a:ext cx="3532547" cy="18557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678646"/>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15205" y="9179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صعوبات التوافق التقني </a:t>
            </a:r>
          </a:p>
        </p:txBody>
      </p:sp>
      <p:sp>
        <p:nvSpPr>
          <p:cNvPr id="48" name="TextBox 47"/>
          <p:cNvSpPr txBox="1"/>
          <p:nvPr/>
        </p:nvSpPr>
        <p:spPr>
          <a:xfrm>
            <a:off x="753140" y="1688849"/>
            <a:ext cx="10541000" cy="3484993"/>
          </a:xfrm>
          <a:prstGeom prst="rect">
            <a:avLst/>
          </a:prstGeom>
          <a:noFill/>
        </p:spPr>
        <p:txBody>
          <a:bodyPr wrap="square" rtlCol="0">
            <a:spAutoFit/>
          </a:bodyPr>
          <a:lstStyle/>
          <a:p>
            <a:pPr algn="r" rtl="1">
              <a:lnSpc>
                <a:spcPct val="200000"/>
              </a:lnSpc>
              <a:spcAft>
                <a:spcPts val="800"/>
              </a:spcAft>
            </a:pPr>
            <a:r>
              <a:rPr lang="ar-SY" sz="2000" dirty="0"/>
              <a:t>تختلف قدرات الأجهزة وأنظمة التشغيل في دعم تقنيات الواقع المعزز، مما يخلق تحديات في ضمان تجربة متسقة لكل المستخدمين.</a:t>
            </a:r>
          </a:p>
          <a:p>
            <a:pPr algn="r" rtl="1">
              <a:lnSpc>
                <a:spcPct val="200000"/>
              </a:lnSpc>
              <a:spcAft>
                <a:spcPts val="800"/>
              </a:spcAft>
            </a:pPr>
            <a:r>
              <a:rPr lang="ar-SY" sz="2000" dirty="0"/>
              <a:t>فقد تعمل تطبيقات (</a:t>
            </a:r>
            <a:r>
              <a:rPr lang="en-US" sz="2000" dirty="0"/>
              <a:t>AR</a:t>
            </a:r>
            <a:r>
              <a:rPr lang="ar-SY" sz="2000" dirty="0"/>
              <a:t>) بسلاسة على أجهزة حديثة ومتطورة فقط، بينما تعاني في الأجهزة القديمة أو ذات القدرات المحدودة.</a:t>
            </a:r>
          </a:p>
          <a:p>
            <a:pPr algn="r" rtl="1">
              <a:lnSpc>
                <a:spcPct val="200000"/>
              </a:lnSpc>
              <a:spcAft>
                <a:spcPts val="800"/>
              </a:spcAft>
              <a:tabLst>
                <a:tab pos="225425" algn="l"/>
              </a:tabLst>
            </a:pPr>
            <a:r>
              <a:rPr lang="ar-SY" sz="2000" dirty="0"/>
              <a:t>•	 </a:t>
            </a:r>
            <a:r>
              <a:rPr lang="ar-SY" sz="2000" b="1" dirty="0"/>
              <a:t>مثال توضيحي:</a:t>
            </a:r>
          </a:p>
          <a:p>
            <a:pPr algn="r" rtl="1">
              <a:lnSpc>
                <a:spcPct val="200000"/>
              </a:lnSpc>
              <a:spcAft>
                <a:spcPts val="800"/>
              </a:spcAft>
            </a:pPr>
            <a:r>
              <a:rPr lang="ar-SY" sz="2000" dirty="0"/>
              <a:t>قد يعمل تطبيق (</a:t>
            </a:r>
            <a:r>
              <a:rPr lang="en-US" sz="2000" dirty="0"/>
              <a:t>AR</a:t>
            </a:r>
            <a:r>
              <a:rPr lang="ar-SY" sz="2000" dirty="0"/>
              <a:t>) على هواتف (</a:t>
            </a:r>
            <a:r>
              <a:rPr lang="en-US" sz="2000" dirty="0"/>
              <a:t>iPhone</a:t>
            </a:r>
            <a:r>
              <a:rPr lang="ar-SY" sz="2000" dirty="0"/>
              <a:t>) الحديثة دون دعم كامل لأجهزة أندرويد القديمة،</a:t>
            </a:r>
          </a:p>
          <a:p>
            <a:pPr algn="r" rtl="1">
              <a:lnSpc>
                <a:spcPct val="200000"/>
              </a:lnSpc>
              <a:spcAft>
                <a:spcPts val="800"/>
              </a:spcAft>
            </a:pPr>
            <a:r>
              <a:rPr lang="ar-SY" sz="2000" dirty="0"/>
              <a:t> مما يقلل من قاعدة المستخدمين المحتملين.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a:extLst>
              <a:ext uri="{FF2B5EF4-FFF2-40B4-BE49-F238E27FC236}">
                <a16:creationId xmlns:a16="http://schemas.microsoft.com/office/drawing/2014/main" id="{01D3BE48-86F2-4839-BEF5-9F7FD76E4FDF}"/>
              </a:ext>
            </a:extLst>
          </p:cNvPr>
          <p:cNvPicPr>
            <a:picLocks noChangeAspect="1"/>
          </p:cNvPicPr>
          <p:nvPr/>
        </p:nvPicPr>
        <p:blipFill>
          <a:blip r:embed="rId3"/>
          <a:stretch>
            <a:fillRect/>
          </a:stretch>
        </p:blipFill>
        <p:spPr>
          <a:xfrm>
            <a:off x="897860" y="3202990"/>
            <a:ext cx="2194206" cy="2737055"/>
          </a:xfrm>
          <a:prstGeom prst="rect">
            <a:avLst/>
          </a:prstGeom>
        </p:spPr>
      </p:pic>
    </p:spTree>
    <p:extLst>
      <p:ext uri="{BB962C8B-B14F-4D97-AF65-F5344CB8AC3E}">
        <p14:creationId xmlns:p14="http://schemas.microsoft.com/office/powerpoint/2010/main" val="659646223"/>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11468" y="834303"/>
            <a:ext cx="430919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أمثلة عن بعض تطبيقات الواقع المعزز</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39141941"/>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39902" y="90547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أمازون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 AR View</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862345"/>
            <a:ext cx="10541000" cy="4818691"/>
          </a:xfrm>
          <a:prstGeom prst="rect">
            <a:avLst/>
          </a:prstGeom>
          <a:noFill/>
        </p:spPr>
        <p:txBody>
          <a:bodyPr wrap="square" rtlCol="0">
            <a:spAutoFit/>
          </a:bodyPr>
          <a:lstStyle/>
          <a:p>
            <a:pPr algn="r" rtl="1">
              <a:lnSpc>
                <a:spcPct val="200000"/>
              </a:lnSpc>
              <a:spcAft>
                <a:spcPts val="800"/>
              </a:spcAft>
            </a:pPr>
            <a:r>
              <a:rPr lang="ar-SY" sz="2000" dirty="0"/>
              <a:t>تقدم منصة أمازون تجربة واقع معزز تمكن المستخدمين من عرض المنتجات المنزلية المختلفة، كالأجهزة والأثاث، في بيئتهم الواقعية باستخدام كاميرا الهاتف، مما يعزز فهمهم للمنتج وقدرته على التناسب مع المساحة.</a:t>
            </a:r>
          </a:p>
          <a:p>
            <a:pPr algn="r" rtl="1">
              <a:lnSpc>
                <a:spcPct val="200000"/>
              </a:lnSpc>
              <a:spcAft>
                <a:spcPts val="800"/>
              </a:spcAft>
              <a:tabLst>
                <a:tab pos="225425" algn="l"/>
              </a:tabLst>
            </a:pPr>
            <a:r>
              <a:rPr lang="ar-SY" sz="2000" b="1" dirty="0"/>
              <a:t>•	 القيمة المضافة:</a:t>
            </a:r>
          </a:p>
          <a:p>
            <a:pPr algn="r" rtl="1">
              <a:lnSpc>
                <a:spcPct val="200000"/>
              </a:lnSpc>
              <a:spcAft>
                <a:spcPts val="800"/>
              </a:spcAft>
            </a:pPr>
            <a:r>
              <a:rPr lang="ar-SY" sz="2000" dirty="0"/>
              <a:t>تسهيل اتخاذ قرار الشراء بثقة أكبر، مما يرفع من معدلات التحويل ويقلل من التردد. كما تساعد </a:t>
            </a:r>
            <a:endParaRPr lang="en-US" sz="2000" dirty="0"/>
          </a:p>
          <a:p>
            <a:pPr algn="r" rtl="1">
              <a:lnSpc>
                <a:spcPct val="200000"/>
              </a:lnSpc>
              <a:spcAft>
                <a:spcPts val="800"/>
              </a:spcAft>
            </a:pPr>
            <a:r>
              <a:rPr lang="ar-SY" sz="2000" dirty="0"/>
              <a:t>هذه التقنية في تقليل الإرجاع الناتج عن عدم تناسب المنتج مع المكان.</a:t>
            </a:r>
            <a:endParaRPr lang="en-US" sz="2000" dirty="0"/>
          </a:p>
          <a:p>
            <a:pPr algn="r" rtl="1">
              <a:lnSpc>
                <a:spcPct val="200000"/>
              </a:lnSpc>
              <a:spcAft>
                <a:spcPts val="800"/>
              </a:spcAft>
            </a:pPr>
            <a:r>
              <a:rPr lang="ar-SY" sz="2000" b="1" dirty="0"/>
              <a:t>الرابط الخاص بأمازون: </a:t>
            </a:r>
            <a:r>
              <a:rPr lang="en-US" sz="2000" b="1" dirty="0">
                <a:hlinkClick r:id="rId2"/>
              </a:rPr>
              <a:t>https://www.amazon.com/products</a:t>
            </a:r>
            <a:endParaRPr lang="ar-SY" sz="2000" b="1" dirty="0"/>
          </a:p>
          <a:p>
            <a:pPr algn="r" rtl="1">
              <a:lnSpc>
                <a:spcPct val="200000"/>
              </a:lnSpc>
              <a:spcAft>
                <a:spcPts val="800"/>
              </a:spcAft>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a:extLst>
              <a:ext uri="{FF2B5EF4-FFF2-40B4-BE49-F238E27FC236}">
                <a16:creationId xmlns:a16="http://schemas.microsoft.com/office/drawing/2014/main" id="{70A6B4A6-A968-441C-B0EF-51DD7F58E5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3140" y="4345858"/>
            <a:ext cx="2856294" cy="16066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38966"/>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20470" y="93998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لوريال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L’Oréal Makeup Genius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862345"/>
            <a:ext cx="10541000" cy="4818691"/>
          </a:xfrm>
          <a:prstGeom prst="rect">
            <a:avLst/>
          </a:prstGeom>
          <a:noFill/>
        </p:spPr>
        <p:txBody>
          <a:bodyPr wrap="square" rtlCol="0">
            <a:spAutoFit/>
          </a:bodyPr>
          <a:lstStyle/>
          <a:p>
            <a:pPr algn="r" rtl="1">
              <a:lnSpc>
                <a:spcPct val="200000"/>
              </a:lnSpc>
              <a:spcAft>
                <a:spcPts val="800"/>
              </a:spcAft>
            </a:pPr>
            <a:r>
              <a:rPr lang="ar-SY" sz="2000" dirty="0"/>
              <a:t>ابتكرت شركة لوريال تطبيق </a:t>
            </a:r>
            <a:r>
              <a:rPr lang="en-US" sz="2000" dirty="0"/>
              <a:t>Makeup Genius </a:t>
            </a:r>
            <a:r>
              <a:rPr lang="ar-SY" sz="2000" dirty="0"/>
              <a:t>الذي يسمح للعملاء بتجربة مستحضرات التجميل افتراضيًا عبر الكاميرا الأمامية للهاتف. يعرض التطبيق المكياج بشكل واقعي على وجه المستخدم، مع تعديلات على اللون والملمس.</a:t>
            </a:r>
          </a:p>
          <a:p>
            <a:pPr algn="r" defTabSz="225425" rtl="1">
              <a:lnSpc>
                <a:spcPct val="200000"/>
              </a:lnSpc>
              <a:spcAft>
                <a:spcPts val="800"/>
              </a:spcAft>
            </a:pPr>
            <a:r>
              <a:rPr lang="ar-SY" sz="2000" b="1" dirty="0"/>
              <a:t>•	القيمة المضافة:</a:t>
            </a:r>
          </a:p>
          <a:p>
            <a:pPr algn="r" rtl="1">
              <a:lnSpc>
                <a:spcPct val="200000"/>
              </a:lnSpc>
              <a:spcAft>
                <a:spcPts val="800"/>
              </a:spcAft>
            </a:pPr>
            <a:r>
              <a:rPr lang="ar-SY" sz="2000" dirty="0"/>
              <a:t>تعزيز ثقة العميل بالمظهر النهائي قبل الشراء، مما يقلل من معدلات الإرجاع ويزيد من رضا </a:t>
            </a:r>
          </a:p>
          <a:p>
            <a:pPr algn="r" rtl="1">
              <a:lnSpc>
                <a:spcPct val="200000"/>
              </a:lnSpc>
              <a:spcAft>
                <a:spcPts val="800"/>
              </a:spcAft>
            </a:pPr>
            <a:r>
              <a:rPr lang="ar-SY" sz="2000" dirty="0"/>
              <a:t>العملاء. كما يتيح التطبيق تجربة شخصية ترفع من التفاعل والولاء للعلامة التجارية.</a:t>
            </a:r>
          </a:p>
          <a:p>
            <a:pPr algn="r" rtl="1">
              <a:lnSpc>
                <a:spcPct val="200000"/>
              </a:lnSpc>
              <a:spcAft>
                <a:spcPts val="800"/>
              </a:spcAft>
            </a:pPr>
            <a:r>
              <a:rPr lang="ar-SY" sz="2000" b="1" dirty="0"/>
              <a:t>الرابط الخاص بلوريال: </a:t>
            </a:r>
            <a:r>
              <a:rPr lang="en-US" sz="2000" b="1" dirty="0">
                <a:hlinkClick r:id="rId2"/>
              </a:rPr>
              <a:t>https://www.loreal.com/en/articles/science-and-technology/beauty-genius/</a:t>
            </a:r>
            <a:endParaRPr lang="ar-SY" sz="2000" b="1" dirty="0"/>
          </a:p>
          <a:p>
            <a:pPr algn="r" rtl="1">
              <a:lnSpc>
                <a:spcPct val="200000"/>
              </a:lnSpc>
              <a:spcAft>
                <a:spcPts val="800"/>
              </a:spcAft>
            </a:pPr>
            <a:r>
              <a:rPr lang="ar-SY" sz="2000" b="1" dirty="0"/>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F09DDED3-8A92-421F-8992-5C201FEA4910}"/>
              </a:ext>
            </a:extLst>
          </p:cNvPr>
          <p:cNvPicPr>
            <a:picLocks noChangeAspect="1"/>
          </p:cNvPicPr>
          <p:nvPr/>
        </p:nvPicPr>
        <p:blipFill>
          <a:blip r:embed="rId4"/>
          <a:stretch>
            <a:fillRect/>
          </a:stretch>
        </p:blipFill>
        <p:spPr>
          <a:xfrm>
            <a:off x="753140" y="3373998"/>
            <a:ext cx="2910410" cy="1795383"/>
          </a:xfrm>
          <a:prstGeom prst="rect">
            <a:avLst/>
          </a:prstGeom>
        </p:spPr>
      </p:pic>
    </p:spTree>
    <p:extLst>
      <p:ext uri="{BB962C8B-B14F-4D97-AF65-F5344CB8AC3E}">
        <p14:creationId xmlns:p14="http://schemas.microsoft.com/office/powerpoint/2010/main" val="1727116988"/>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49031" y="1048103"/>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6394" y="1870568"/>
            <a:ext cx="8417320" cy="3613233"/>
          </a:xfrm>
          <a:prstGeom prst="rect">
            <a:avLst/>
          </a:prstGeom>
          <a:noFill/>
        </p:spPr>
        <p:txBody>
          <a:bodyPr wrap="square" rtlCol="0">
            <a:spAutoFit/>
          </a:bodyPr>
          <a:lstStyle/>
          <a:p>
            <a:pPr algn="just" rtl="1">
              <a:lnSpc>
                <a:spcPct val="300000"/>
              </a:lnSpc>
            </a:pPr>
            <a:r>
              <a:rPr lang="ar-SY" sz="2000" dirty="0"/>
              <a:t>يمثّل الواقع المعزز نقلة نوعية في مستقبل التسويق الرقمي، حيث لا يقتصر دوره على تعزيز تجربة العميل فقط، بل يسهم في تشكيل هوية العلامة التجارية بطريقة مبتكرة. ومن هنا، فإن الاستثمار في هذه التقنية، وفهم خصائصها، وتجاوز تحدياتها، لم يعد خيارًا بل ضرورة للمسوقين الطامحين لخلق تفاعل أصيل مع جمهورهم.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29731"/>
    </mc:Choice>
    <mc:Fallback xmlns="">
      <p:transition spd="slow" advTm="297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299884" y="497696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التقنيات الحديثة</a:t>
            </a:r>
          </a:p>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 في إدارة أنشطة التوزيع</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25"/>
    </mc:Choice>
    <mc:Fallback xmlns="">
      <p:transition spd="slow" advTm="138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26"/>
    </mc:Choice>
    <mc:Fallback xmlns="">
      <p:transition spd="slow" advTm="612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4.8"/>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1.1"/>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1735</TotalTime>
  <Words>3078</Words>
  <Application>Microsoft Office PowerPoint</Application>
  <PresentationFormat>Widescreen</PresentationFormat>
  <Paragraphs>252</Paragraphs>
  <Slides>40</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Segoe UI Emoji</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437</cp:revision>
  <dcterms:created xsi:type="dcterms:W3CDTF">2023-04-29T09:08:00Z</dcterms:created>
  <dcterms:modified xsi:type="dcterms:W3CDTF">2025-06-30T08:02:34Z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