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3.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49.xml" ContentType="application/vnd.openxmlformats-officedocument.presentationml.slide+xml"/>
  <Override PartName="/ppt/slides/slide12.xml" ContentType="application/vnd.openxmlformats-officedocument.presentationml.slide+xml"/>
  <Override PartName="/ppt/slides/slide2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8.xml" ContentType="application/vnd.openxmlformats-officedocument.presentationml.slide+xml"/>
  <Override PartName="/ppt/slides/slide11.xml" ContentType="application/vnd.openxmlformats-officedocument.presentationml.slide+xml"/>
  <Override PartName="/ppt/slides/slide24.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7.xml" ContentType="application/vnd.openxmlformats-officedocument.presentationml.slide+xml"/>
  <Override PartName="/ppt/slides/slide36.xml" ContentType="application/vnd.openxmlformats-officedocument.presentationml.slide+xml"/>
  <Override PartName="/ppt/slides/slide38.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7.xml" ContentType="application/vnd.openxmlformats-officedocument.presentationml.slide+xml"/>
  <Override PartName="/ppt/slides/slide43.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33.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0.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3.xml" ContentType="application/vnd.openxmlformats-officedocument.theme+xml"/>
  <Override PartName="/ppt/theme/theme4.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680" r:id="rId3"/>
  </p:sldMasterIdLst>
  <p:notesMasterIdLst>
    <p:notesMasterId r:id="rId53"/>
  </p:notesMasterIdLst>
  <p:sldIdLst>
    <p:sldId id="480" r:id="rId4"/>
    <p:sldId id="303" r:id="rId5"/>
    <p:sldId id="609" r:id="rId6"/>
    <p:sldId id="610" r:id="rId7"/>
    <p:sldId id="590" r:id="rId8"/>
    <p:sldId id="784" r:id="rId9"/>
    <p:sldId id="835" r:id="rId10"/>
    <p:sldId id="836" r:id="rId11"/>
    <p:sldId id="809" r:id="rId12"/>
    <p:sldId id="822" r:id="rId13"/>
    <p:sldId id="837" r:id="rId14"/>
    <p:sldId id="838" r:id="rId15"/>
    <p:sldId id="839" r:id="rId16"/>
    <p:sldId id="840" r:id="rId17"/>
    <p:sldId id="841" r:id="rId18"/>
    <p:sldId id="842" r:id="rId19"/>
    <p:sldId id="816" r:id="rId20"/>
    <p:sldId id="811" r:id="rId21"/>
    <p:sldId id="846" r:id="rId22"/>
    <p:sldId id="828" r:id="rId23"/>
    <p:sldId id="827" r:id="rId24"/>
    <p:sldId id="824" r:id="rId25"/>
    <p:sldId id="825" r:id="rId26"/>
    <p:sldId id="826" r:id="rId27"/>
    <p:sldId id="823" r:id="rId28"/>
    <p:sldId id="817" r:id="rId29"/>
    <p:sldId id="829" r:id="rId30"/>
    <p:sldId id="830" r:id="rId31"/>
    <p:sldId id="831" r:id="rId32"/>
    <p:sldId id="832" r:id="rId33"/>
    <p:sldId id="833" r:id="rId34"/>
    <p:sldId id="845" r:id="rId35"/>
    <p:sldId id="834" r:id="rId36"/>
    <p:sldId id="843" r:id="rId37"/>
    <p:sldId id="847" r:id="rId38"/>
    <p:sldId id="805" r:id="rId39"/>
    <p:sldId id="806" r:id="rId40"/>
    <p:sldId id="859" r:id="rId41"/>
    <p:sldId id="849" r:id="rId42"/>
    <p:sldId id="850" r:id="rId43"/>
    <p:sldId id="860" r:id="rId44"/>
    <p:sldId id="852" r:id="rId45"/>
    <p:sldId id="853" r:id="rId46"/>
    <p:sldId id="854" r:id="rId47"/>
    <p:sldId id="861" r:id="rId48"/>
    <p:sldId id="856" r:id="rId49"/>
    <p:sldId id="857" r:id="rId50"/>
    <p:sldId id="862" r:id="rId51"/>
    <p:sldId id="636"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09"/>
            <p14:sldId id="610"/>
            <p14:sldId id="590"/>
            <p14:sldId id="784"/>
            <p14:sldId id="835"/>
            <p14:sldId id="836"/>
            <p14:sldId id="809"/>
            <p14:sldId id="822"/>
            <p14:sldId id="837"/>
            <p14:sldId id="838"/>
            <p14:sldId id="839"/>
            <p14:sldId id="840"/>
            <p14:sldId id="841"/>
            <p14:sldId id="842"/>
            <p14:sldId id="816"/>
            <p14:sldId id="811"/>
            <p14:sldId id="846"/>
            <p14:sldId id="828"/>
            <p14:sldId id="827"/>
            <p14:sldId id="824"/>
            <p14:sldId id="825"/>
            <p14:sldId id="826"/>
            <p14:sldId id="823"/>
            <p14:sldId id="817"/>
            <p14:sldId id="829"/>
            <p14:sldId id="830"/>
            <p14:sldId id="831"/>
            <p14:sldId id="832"/>
            <p14:sldId id="833"/>
            <p14:sldId id="845"/>
            <p14:sldId id="834"/>
            <p14:sldId id="843"/>
            <p14:sldId id="847"/>
            <p14:sldId id="805"/>
            <p14:sldId id="806"/>
            <p14:sldId id="859"/>
            <p14:sldId id="849"/>
            <p14:sldId id="850"/>
            <p14:sldId id="860"/>
            <p14:sldId id="852"/>
            <p14:sldId id="853"/>
            <p14:sldId id="854"/>
            <p14:sldId id="861"/>
            <p14:sldId id="856"/>
            <p14:sldId id="857"/>
            <p14:sldId id="862"/>
            <p14:sldId id="63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38" autoAdjust="0"/>
  </p:normalViewPr>
  <p:slideViewPr>
    <p:cSldViewPr snapToGrid="0">
      <p:cViewPr varScale="1">
        <p:scale>
          <a:sx n="84" d="100"/>
          <a:sy n="84" d="100"/>
        </p:scale>
        <p:origin x="58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customXml" Target="../customXml/item2.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ChangeArrowheads="1" noTextEdit="1"/>
          </p:cNvSpPr>
          <p:nvPr>
            <p:ph type="sldImg"/>
          </p:nvPr>
        </p:nvSpPr>
        <p:spPr>
          <a:ln/>
        </p:spPr>
      </p:sp>
      <p:sp>
        <p:nvSpPr>
          <p:cNvPr id="22531"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latin typeface="Times New Roman" panose="02020603050405020304" pitchFamily="18" charset="0"/>
                <a:ea typeface="MS PGothic" panose="020B0600070205080204" pitchFamily="34" charset="-128"/>
                <a:cs typeface="Arial" panose="020B0604020202020204" pitchFamily="34" charset="0"/>
              </a:rPr>
              <a:t>Lecture slides prepared for “Cryptography and Network Security”, 8/e, by William Stallings.  Chapter 1, “Information and Network Security Concepts”.</a:t>
            </a:r>
            <a:r>
              <a:rPr lang="en-US" altLang="en-US" smtClean="0">
                <a:ea typeface="MS PGothic" panose="020B0600070205080204" pitchFamily="34" charset="-128"/>
                <a:cs typeface="Arial" panose="020B0604020202020204" pitchFamily="34" charset="0"/>
              </a:rPr>
              <a:t> </a:t>
            </a:r>
          </a:p>
          <a:p>
            <a:pPr eaLnBrk="1" hangingPunct="1"/>
            <a:endParaRPr lang="en-US" altLang="en-US" smtClean="0">
              <a:ea typeface="MS PGothic" panose="020B0600070205080204" pitchFamily="34" charset="-128"/>
              <a:cs typeface="Arial" panose="020B0604020202020204" pitchFamily="34" charset="0"/>
            </a:endParaRPr>
          </a:p>
          <a:p>
            <a:pPr algn="l" rtl="0"/>
            <a:r>
              <a:rPr lang="en-US" altLang="en-US" sz="1200" smtClean="0">
                <a:ea typeface="MS PGothic" panose="020B0600070205080204" pitchFamily="34" charset="-128"/>
                <a:cs typeface="Arial" panose="020B0604020202020204" pitchFamily="34" charset="0"/>
              </a:rPr>
              <a:t>This book focuses on two broad areas: cryptography and network security. This overview chapter first looks at some of the fundamental principles of security, encompassing both information security and network security. These include the concepts of security attacks, security services, and security mechanisms. Next, the chapter introduces the two areas of cryptography and network security. Finally, the concepts of trust and trustworthiness are examined. </a:t>
            </a:r>
            <a:endParaRPr lang="en-US" altLang="en-US" smtClean="0">
              <a:cs typeface="Arial" panose="020B0604020202020204" pitchFamily="34" charset="0"/>
            </a:endParaRPr>
          </a:p>
        </p:txBody>
      </p:sp>
      <p:sp>
        <p:nvSpPr>
          <p:cNvPr id="22532" name="Slide Number Placeholder 3"/>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Traditional Arabic" panose="02020603050405020304" pitchFamily="18" charset="-78"/>
                <a:cs typeface="Traditional Arabic" panose="02020603050405020304" pitchFamily="18" charset="-78"/>
              </a:defRPr>
            </a:lvl1pPr>
            <a:lvl2pPr marL="742950" indent="-285750">
              <a:defRPr sz="1000">
                <a:solidFill>
                  <a:schemeClr val="tx1"/>
                </a:solidFill>
                <a:latin typeface="Traditional Arabic" panose="02020603050405020304" pitchFamily="18" charset="-78"/>
                <a:cs typeface="Traditional Arabic" panose="02020603050405020304" pitchFamily="18" charset="-78"/>
              </a:defRPr>
            </a:lvl2pPr>
            <a:lvl3pPr marL="1143000" indent="-228600">
              <a:defRPr sz="1000">
                <a:solidFill>
                  <a:schemeClr val="tx1"/>
                </a:solidFill>
                <a:latin typeface="Traditional Arabic" panose="02020603050405020304" pitchFamily="18" charset="-78"/>
                <a:cs typeface="Traditional Arabic" panose="02020603050405020304" pitchFamily="18" charset="-78"/>
              </a:defRPr>
            </a:lvl3pPr>
            <a:lvl4pPr marL="1600200" indent="-228600">
              <a:defRPr sz="1000">
                <a:solidFill>
                  <a:schemeClr val="tx1"/>
                </a:solidFill>
                <a:latin typeface="Traditional Arabic" panose="02020603050405020304" pitchFamily="18" charset="-78"/>
                <a:cs typeface="Traditional Arabic" panose="02020603050405020304" pitchFamily="18" charset="-78"/>
              </a:defRPr>
            </a:lvl4pPr>
            <a:lvl5pPr marL="2057400" indent="-228600">
              <a:defRPr sz="1000">
                <a:solidFill>
                  <a:schemeClr val="tx1"/>
                </a:solidFill>
                <a:latin typeface="Traditional Arabic" panose="02020603050405020304" pitchFamily="18" charset="-78"/>
                <a:cs typeface="Traditional Arabic" panose="02020603050405020304" pitchFamily="18" charset="-78"/>
              </a:defRPr>
            </a:lvl5pPr>
            <a:lvl6pPr marL="25146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6pPr>
            <a:lvl7pPr marL="29718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7pPr>
            <a:lvl8pPr marL="34290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8pPr>
            <a:lvl9pPr marL="38862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9pPr>
          </a:lstStyle>
          <a:p>
            <a:fld id="{26FAFFD4-B4AC-472C-A35E-BFD7995F57BA}" type="slidenum">
              <a:rPr lang="en-US" altLang="en-US"/>
              <a:pPr/>
              <a:t>8</a:t>
            </a:fld>
            <a:endParaRPr lang="en-US" altLang="en-US"/>
          </a:p>
        </p:txBody>
      </p:sp>
    </p:spTree>
    <p:extLst>
      <p:ext uri="{BB962C8B-B14F-4D97-AF65-F5344CB8AC3E}">
        <p14:creationId xmlns:p14="http://schemas.microsoft.com/office/powerpoint/2010/main" val="12788591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ChangeArrowheads="1" noTextEdit="1"/>
          </p:cNvSpPr>
          <p:nvPr>
            <p:ph type="sldImg"/>
          </p:nvPr>
        </p:nvSpPr>
        <p:spPr>
          <a:ln/>
        </p:spPr>
      </p:sp>
      <p:sp>
        <p:nvSpPr>
          <p:cNvPr id="24579"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defTabSz="914400" rtl="0">
              <a:tabLst/>
            </a:pPr>
            <a:r>
              <a:rPr lang="en-US" altLang="en-US" sz="1200" smtClean="0">
                <a:ea typeface="MS PGothic" panose="020B0600070205080204" pitchFamily="34" charset="-128"/>
                <a:cs typeface="Arial" panose="020B0604020202020204" pitchFamily="34" charset="0"/>
              </a:rPr>
              <a:t>It would be useful to start this chapter with a definition of the terms cybersecurity, information security, and network security. A reasonably comprehensive definition of cybersecurity is found in ITU-T (International Telecommunication Union Telecommunication Standardization Sector) Recommendation X.1205 (</a:t>
            </a:r>
            <a:r>
              <a:rPr lang="en-US" altLang="en-US" sz="1200" i="1" smtClean="0">
                <a:ea typeface="MS PGothic" panose="020B0600070205080204" pitchFamily="34" charset="-128"/>
                <a:cs typeface="Arial" panose="020B0604020202020204" pitchFamily="34" charset="0"/>
              </a:rPr>
              <a:t>Overview of Cybersecurity</a:t>
            </a:r>
            <a:r>
              <a:rPr lang="en-US" altLang="en-US" sz="1200" smtClean="0">
                <a:ea typeface="MS PGothic" panose="020B0600070205080204" pitchFamily="34" charset="-128"/>
                <a:cs typeface="Arial" panose="020B0604020202020204" pitchFamily="34" charset="0"/>
              </a:rPr>
              <a:t>, 2014). </a:t>
            </a:r>
          </a:p>
          <a:p>
            <a:pPr algn="l" defTabSz="914400" rtl="0">
              <a:tabLst/>
            </a:pPr>
            <a:endParaRPr lang="en-US" altLang="en-US" sz="1200" smtClean="0">
              <a:ea typeface="MS PGothic" panose="020B0600070205080204" pitchFamily="34" charset="-128"/>
              <a:cs typeface="Arial" panose="020B0604020202020204" pitchFamily="34" charset="0"/>
            </a:endParaRPr>
          </a:p>
          <a:p>
            <a:pPr algn="l" defTabSz="914400" rtl="0">
              <a:tabLst/>
            </a:pPr>
            <a:r>
              <a:rPr lang="en-US" altLang="en-US" sz="1200" smtClean="0">
                <a:ea typeface="MS PGothic" panose="020B0600070205080204" pitchFamily="34" charset="-128"/>
                <a:cs typeface="Arial" panose="020B0604020202020204" pitchFamily="34" charset="0"/>
              </a:rPr>
              <a:t>Cybersecurity is the collection of tools, policies, security concepts, security safeguards, guidelines, risk management approaches, actions, training, best practices, assurance, and technologies that can be used to protect the cyberspace environment and organization and users’ assets. Organization and users’ assets include connected computing devices, personnel, infrastructure, applications, services, telecommunications systems, and the totality of transmitted and/or stored information in the cyberspace environment. Cybersecurity strives to ensure the attainment and maintenance of the security properties of the organization and users’ assets against relevant security risks in the cyberspace environment. The general security objectives comprise the following: availability; integrity, which may include data authenticity and nonrepudiation; and confidentiality. </a:t>
            </a:r>
            <a:endParaRPr lang="en-US" altLang="en-US" smtClean="0">
              <a:cs typeface="Arial" panose="020B0604020202020204" pitchFamily="34" charset="0"/>
            </a:endParaRPr>
          </a:p>
          <a:p>
            <a:pPr algn="l" defTabSz="914400" rtl="0">
              <a:tabLst/>
            </a:pPr>
            <a:endParaRPr lang="en-US" altLang="en-US" smtClean="0">
              <a:cs typeface="Arial" panose="020B0604020202020204" pitchFamily="34" charset="0"/>
            </a:endParaRPr>
          </a:p>
        </p:txBody>
      </p:sp>
      <p:sp>
        <p:nvSpPr>
          <p:cNvPr id="24580" name="Slide Number Placeholder 3"/>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Traditional Arabic" panose="02020603050405020304" pitchFamily="18" charset="-78"/>
                <a:cs typeface="Traditional Arabic" panose="02020603050405020304" pitchFamily="18" charset="-78"/>
              </a:defRPr>
            </a:lvl1pPr>
            <a:lvl2pPr marL="742950" indent="-285750">
              <a:defRPr sz="1000">
                <a:solidFill>
                  <a:schemeClr val="tx1"/>
                </a:solidFill>
                <a:latin typeface="Traditional Arabic" panose="02020603050405020304" pitchFamily="18" charset="-78"/>
                <a:cs typeface="Traditional Arabic" panose="02020603050405020304" pitchFamily="18" charset="-78"/>
              </a:defRPr>
            </a:lvl2pPr>
            <a:lvl3pPr marL="1143000" indent="-228600">
              <a:defRPr sz="1000">
                <a:solidFill>
                  <a:schemeClr val="tx1"/>
                </a:solidFill>
                <a:latin typeface="Traditional Arabic" panose="02020603050405020304" pitchFamily="18" charset="-78"/>
                <a:cs typeface="Traditional Arabic" panose="02020603050405020304" pitchFamily="18" charset="-78"/>
              </a:defRPr>
            </a:lvl3pPr>
            <a:lvl4pPr marL="1600200" indent="-228600">
              <a:defRPr sz="1000">
                <a:solidFill>
                  <a:schemeClr val="tx1"/>
                </a:solidFill>
                <a:latin typeface="Traditional Arabic" panose="02020603050405020304" pitchFamily="18" charset="-78"/>
                <a:cs typeface="Traditional Arabic" panose="02020603050405020304" pitchFamily="18" charset="-78"/>
              </a:defRPr>
            </a:lvl4pPr>
            <a:lvl5pPr marL="2057400" indent="-228600">
              <a:defRPr sz="1000">
                <a:solidFill>
                  <a:schemeClr val="tx1"/>
                </a:solidFill>
                <a:latin typeface="Traditional Arabic" panose="02020603050405020304" pitchFamily="18" charset="-78"/>
                <a:cs typeface="Traditional Arabic" panose="02020603050405020304" pitchFamily="18" charset="-78"/>
              </a:defRPr>
            </a:lvl5pPr>
            <a:lvl6pPr marL="25146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6pPr>
            <a:lvl7pPr marL="29718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7pPr>
            <a:lvl8pPr marL="34290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8pPr>
            <a:lvl9pPr marL="38862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9pPr>
          </a:lstStyle>
          <a:p>
            <a:fld id="{5B2B9201-56EC-4ABB-985F-F54F630546C9}" type="slidenum">
              <a:rPr lang="en-US" altLang="en-US"/>
              <a:pPr/>
              <a:t>11</a:t>
            </a:fld>
            <a:endParaRPr lang="en-US" altLang="en-US"/>
          </a:p>
        </p:txBody>
      </p:sp>
    </p:spTree>
    <p:extLst>
      <p:ext uri="{BB962C8B-B14F-4D97-AF65-F5344CB8AC3E}">
        <p14:creationId xmlns:p14="http://schemas.microsoft.com/office/powerpoint/2010/main" val="40288939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ChangeArrowheads="1" noTextEdit="1"/>
          </p:cNvSpPr>
          <p:nvPr>
            <p:ph type="sldImg"/>
          </p:nvPr>
        </p:nvSpPr>
        <p:spPr>
          <a:ln/>
        </p:spPr>
      </p:sp>
      <p:sp>
        <p:nvSpPr>
          <p:cNvPr id="26627"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defTabSz="914400" rtl="0">
              <a:tabLst/>
            </a:pPr>
            <a:r>
              <a:rPr lang="en-US" altLang="en-US" sz="1200" smtClean="0">
                <a:ea typeface="MS PGothic" panose="020B0600070205080204" pitchFamily="34" charset="-128"/>
                <a:cs typeface="Arial" panose="020B0604020202020204" pitchFamily="34" charset="0"/>
              </a:rPr>
              <a:t>It would be useful to start this chapter with a definition of the terms cybersecurity, information security, and network security. A reasonably comprehensive definition of cybersecurity is found in ITU-T (International Telecommunication Union Telecommunication Standardization Sector) Recommendation X.1205 (</a:t>
            </a:r>
            <a:r>
              <a:rPr lang="en-US" altLang="en-US" sz="1200" i="1" smtClean="0">
                <a:ea typeface="MS PGothic" panose="020B0600070205080204" pitchFamily="34" charset="-128"/>
                <a:cs typeface="Arial" panose="020B0604020202020204" pitchFamily="34" charset="0"/>
              </a:rPr>
              <a:t>Overview of Cybersecurity</a:t>
            </a:r>
            <a:r>
              <a:rPr lang="en-US" altLang="en-US" sz="1200" smtClean="0">
                <a:ea typeface="MS PGothic" panose="020B0600070205080204" pitchFamily="34" charset="-128"/>
                <a:cs typeface="Arial" panose="020B0604020202020204" pitchFamily="34" charset="0"/>
              </a:rPr>
              <a:t>, 2014). </a:t>
            </a:r>
          </a:p>
          <a:p>
            <a:pPr algn="l" defTabSz="914400" rtl="0">
              <a:tabLst/>
            </a:pPr>
            <a:endParaRPr lang="en-US" altLang="en-US" sz="1200" smtClean="0">
              <a:ea typeface="MS PGothic" panose="020B0600070205080204" pitchFamily="34" charset="-128"/>
              <a:cs typeface="Arial" panose="020B0604020202020204" pitchFamily="34" charset="0"/>
            </a:endParaRPr>
          </a:p>
          <a:p>
            <a:pPr algn="l" defTabSz="914400" rtl="0">
              <a:tabLst/>
            </a:pPr>
            <a:r>
              <a:rPr lang="en-US" altLang="en-US" sz="1200" smtClean="0">
                <a:ea typeface="MS PGothic" panose="020B0600070205080204" pitchFamily="34" charset="-128"/>
                <a:cs typeface="Arial" panose="020B0604020202020204" pitchFamily="34" charset="0"/>
              </a:rPr>
              <a:t>Cybersecurity is the collection of tools, policies, security concepts, security safeguards, guidelines, risk management approaches, actions, training, best practices, assurance, and technologies that can be used to protect the cyberspace environment and organization and users’ assets. Organization and users’ assets include connected computing devices, personnel, infrastructure, applications, services, telecommunications systems, and the totality of transmitted and/or stored information in the cyberspace environment. Cybersecurity strives to ensure the attainment and maintenance of the security properties of the organization and users’ assets against relevant security risks in the cyberspace environment. The general security objectives comprise the following: availability; integrity, which may include data authenticity and nonrepudiation; and confidentiality. </a:t>
            </a:r>
            <a:endParaRPr lang="en-US" altLang="en-US" smtClean="0">
              <a:cs typeface="Arial" panose="020B0604020202020204" pitchFamily="34" charset="0"/>
            </a:endParaRPr>
          </a:p>
          <a:p>
            <a:pPr algn="l" defTabSz="914400" rtl="0">
              <a:tabLst/>
            </a:pPr>
            <a:endParaRPr lang="en-US" altLang="en-US" smtClean="0">
              <a:cs typeface="Arial" panose="020B0604020202020204" pitchFamily="34" charset="0"/>
            </a:endParaRPr>
          </a:p>
        </p:txBody>
      </p:sp>
      <p:sp>
        <p:nvSpPr>
          <p:cNvPr id="26628" name="Slide Number Placeholder 3"/>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Traditional Arabic" panose="02020603050405020304" pitchFamily="18" charset="-78"/>
                <a:cs typeface="Traditional Arabic" panose="02020603050405020304" pitchFamily="18" charset="-78"/>
              </a:defRPr>
            </a:lvl1pPr>
            <a:lvl2pPr marL="742950" indent="-285750">
              <a:defRPr sz="1000">
                <a:solidFill>
                  <a:schemeClr val="tx1"/>
                </a:solidFill>
                <a:latin typeface="Traditional Arabic" panose="02020603050405020304" pitchFamily="18" charset="-78"/>
                <a:cs typeface="Traditional Arabic" panose="02020603050405020304" pitchFamily="18" charset="-78"/>
              </a:defRPr>
            </a:lvl2pPr>
            <a:lvl3pPr marL="1143000" indent="-228600">
              <a:defRPr sz="1000">
                <a:solidFill>
                  <a:schemeClr val="tx1"/>
                </a:solidFill>
                <a:latin typeface="Traditional Arabic" panose="02020603050405020304" pitchFamily="18" charset="-78"/>
                <a:cs typeface="Traditional Arabic" panose="02020603050405020304" pitchFamily="18" charset="-78"/>
              </a:defRPr>
            </a:lvl3pPr>
            <a:lvl4pPr marL="1600200" indent="-228600">
              <a:defRPr sz="1000">
                <a:solidFill>
                  <a:schemeClr val="tx1"/>
                </a:solidFill>
                <a:latin typeface="Traditional Arabic" panose="02020603050405020304" pitchFamily="18" charset="-78"/>
                <a:cs typeface="Traditional Arabic" panose="02020603050405020304" pitchFamily="18" charset="-78"/>
              </a:defRPr>
            </a:lvl4pPr>
            <a:lvl5pPr marL="2057400" indent="-228600">
              <a:defRPr sz="1000">
                <a:solidFill>
                  <a:schemeClr val="tx1"/>
                </a:solidFill>
                <a:latin typeface="Traditional Arabic" panose="02020603050405020304" pitchFamily="18" charset="-78"/>
                <a:cs typeface="Traditional Arabic" panose="02020603050405020304" pitchFamily="18" charset="-78"/>
              </a:defRPr>
            </a:lvl5pPr>
            <a:lvl6pPr marL="25146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6pPr>
            <a:lvl7pPr marL="29718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7pPr>
            <a:lvl8pPr marL="34290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8pPr>
            <a:lvl9pPr marL="38862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9pPr>
          </a:lstStyle>
          <a:p>
            <a:fld id="{92EEF80A-1BC8-4602-AD48-0FC0F3D3F6C9}" type="slidenum">
              <a:rPr lang="en-US" altLang="en-US"/>
              <a:pPr/>
              <a:t>12</a:t>
            </a:fld>
            <a:endParaRPr lang="en-US" altLang="en-US"/>
          </a:p>
        </p:txBody>
      </p:sp>
    </p:spTree>
    <p:extLst>
      <p:ext uri="{BB962C8B-B14F-4D97-AF65-F5344CB8AC3E}">
        <p14:creationId xmlns:p14="http://schemas.microsoft.com/office/powerpoint/2010/main" val="3569544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ChangeArrowheads="1" noTextEdit="1"/>
          </p:cNvSpPr>
          <p:nvPr>
            <p:ph type="sldImg"/>
          </p:nvPr>
        </p:nvSpPr>
        <p:spPr>
          <a:ln/>
        </p:spPr>
      </p:sp>
      <p:sp>
        <p:nvSpPr>
          <p:cNvPr id="28675"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200" smtClean="0">
                <a:ea typeface="MS PGothic" panose="020B0600070205080204" pitchFamily="34" charset="-128"/>
                <a:cs typeface="Arial" panose="020B0604020202020204" pitchFamily="34" charset="0"/>
              </a:rPr>
              <a:t>As subsets of cybersecurity, we can define the following: </a:t>
            </a:r>
            <a:endParaRPr lang="en-US" altLang="en-US" smtClean="0">
              <a:cs typeface="Arial" panose="020B0604020202020204" pitchFamily="34" charset="0"/>
            </a:endParaRPr>
          </a:p>
          <a:p>
            <a:endParaRPr lang="en-US" altLang="en-US" sz="1200" smtClean="0">
              <a:ea typeface="MS PGothic" panose="020B0600070205080204" pitchFamily="34" charset="-128"/>
              <a:cs typeface="Arial" panose="020B0604020202020204" pitchFamily="34" charset="0"/>
            </a:endParaRPr>
          </a:p>
          <a:p>
            <a:r>
              <a:rPr lang="en-US" altLang="en-US" sz="1200" smtClean="0">
                <a:ea typeface="MS PGothic" panose="020B0600070205080204" pitchFamily="34" charset="-128"/>
                <a:cs typeface="Arial" panose="020B0604020202020204" pitchFamily="34" charset="0"/>
              </a:rPr>
              <a:t>◆ Information security: This term refers to preservation of confidentiality, integrity, and availability of information. In addition, other properties, such as authenticity, accountability, nonrepudiation, and reliability can also be involved. </a:t>
            </a:r>
            <a:endParaRPr lang="en-US" altLang="en-US" smtClean="0">
              <a:cs typeface="Arial" panose="020B0604020202020204" pitchFamily="34" charset="0"/>
            </a:endParaRPr>
          </a:p>
          <a:p>
            <a:endParaRPr lang="en-US" altLang="en-US" sz="1200" smtClean="0">
              <a:ea typeface="MS PGothic" panose="020B0600070205080204" pitchFamily="34" charset="-128"/>
              <a:cs typeface="Arial" panose="020B0604020202020204" pitchFamily="34" charset="0"/>
            </a:endParaRPr>
          </a:p>
          <a:p>
            <a:r>
              <a:rPr lang="en-US" altLang="en-US" sz="1200" smtClean="0">
                <a:ea typeface="MS PGothic" panose="020B0600070205080204" pitchFamily="34" charset="-128"/>
                <a:cs typeface="Arial" panose="020B0604020202020204" pitchFamily="34" charset="0"/>
              </a:rPr>
              <a:t>◆ Network security: This term refers to protection of networks and their service from unauthorized modification, destruction, or disclosure, and provision of assurance that the network performs its critical functions correctly and there are no harmful side effects. </a:t>
            </a:r>
          </a:p>
          <a:p>
            <a:endParaRPr lang="en-US" altLang="en-US" sz="1200" smtClean="0">
              <a:ea typeface="MS PGothic" panose="020B0600070205080204" pitchFamily="34" charset="-128"/>
              <a:cs typeface="Arial" panose="020B0604020202020204" pitchFamily="34" charset="0"/>
            </a:endParaRPr>
          </a:p>
          <a:p>
            <a:pPr algn="l" rtl="0"/>
            <a:r>
              <a:rPr lang="en-US" altLang="en-US" sz="1200" smtClean="0">
                <a:ea typeface="MS PGothic" panose="020B0600070205080204" pitchFamily="34" charset="-128"/>
                <a:cs typeface="Arial" panose="020B0604020202020204" pitchFamily="34" charset="0"/>
              </a:rPr>
              <a:t>Cybersecurity encompasses information security, with respect to electronic information, and network security. Information security also is concerned with physical (e.g., paper-based) information. However, in practice, the terms cybersecurity and information security are often used interchangeably. </a:t>
            </a:r>
            <a:endParaRPr lang="en-US" altLang="en-US" smtClean="0">
              <a:cs typeface="Arial" panose="020B0604020202020204" pitchFamily="34" charset="0"/>
            </a:endParaRPr>
          </a:p>
        </p:txBody>
      </p:sp>
      <p:sp>
        <p:nvSpPr>
          <p:cNvPr id="28676" name="Slide Number Placeholder 3"/>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Traditional Arabic" panose="02020603050405020304" pitchFamily="18" charset="-78"/>
                <a:cs typeface="Traditional Arabic" panose="02020603050405020304" pitchFamily="18" charset="-78"/>
              </a:defRPr>
            </a:lvl1pPr>
            <a:lvl2pPr marL="742950" indent="-285750">
              <a:defRPr sz="1000">
                <a:solidFill>
                  <a:schemeClr val="tx1"/>
                </a:solidFill>
                <a:latin typeface="Traditional Arabic" panose="02020603050405020304" pitchFamily="18" charset="-78"/>
                <a:cs typeface="Traditional Arabic" panose="02020603050405020304" pitchFamily="18" charset="-78"/>
              </a:defRPr>
            </a:lvl2pPr>
            <a:lvl3pPr marL="1143000" indent="-228600">
              <a:defRPr sz="1000">
                <a:solidFill>
                  <a:schemeClr val="tx1"/>
                </a:solidFill>
                <a:latin typeface="Traditional Arabic" panose="02020603050405020304" pitchFamily="18" charset="-78"/>
                <a:cs typeface="Traditional Arabic" panose="02020603050405020304" pitchFamily="18" charset="-78"/>
              </a:defRPr>
            </a:lvl3pPr>
            <a:lvl4pPr marL="1600200" indent="-228600">
              <a:defRPr sz="1000">
                <a:solidFill>
                  <a:schemeClr val="tx1"/>
                </a:solidFill>
                <a:latin typeface="Traditional Arabic" panose="02020603050405020304" pitchFamily="18" charset="-78"/>
                <a:cs typeface="Traditional Arabic" panose="02020603050405020304" pitchFamily="18" charset="-78"/>
              </a:defRPr>
            </a:lvl4pPr>
            <a:lvl5pPr marL="2057400" indent="-228600">
              <a:defRPr sz="1000">
                <a:solidFill>
                  <a:schemeClr val="tx1"/>
                </a:solidFill>
                <a:latin typeface="Traditional Arabic" panose="02020603050405020304" pitchFamily="18" charset="-78"/>
                <a:cs typeface="Traditional Arabic" panose="02020603050405020304" pitchFamily="18" charset="-78"/>
              </a:defRPr>
            </a:lvl5pPr>
            <a:lvl6pPr marL="25146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6pPr>
            <a:lvl7pPr marL="29718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7pPr>
            <a:lvl8pPr marL="34290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8pPr>
            <a:lvl9pPr marL="38862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9pPr>
          </a:lstStyle>
          <a:p>
            <a:fld id="{29F122FF-E681-445C-8A1B-4351EDCDBE29}" type="slidenum">
              <a:rPr lang="en-US" altLang="en-US"/>
              <a:pPr/>
              <a:t>13</a:t>
            </a:fld>
            <a:endParaRPr lang="en-US" altLang="en-US"/>
          </a:p>
        </p:txBody>
      </p:sp>
    </p:spTree>
    <p:extLst>
      <p:ext uri="{BB962C8B-B14F-4D97-AF65-F5344CB8AC3E}">
        <p14:creationId xmlns:p14="http://schemas.microsoft.com/office/powerpoint/2010/main" val="3361104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ChangeArrowheads="1" noTextEdit="1"/>
          </p:cNvSpPr>
          <p:nvPr>
            <p:ph type="sldImg"/>
          </p:nvPr>
        </p:nvSpPr>
        <p:spPr>
          <a:ln/>
        </p:spPr>
      </p:sp>
      <p:sp>
        <p:nvSpPr>
          <p:cNvPr id="30723"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200" smtClean="0">
                <a:ea typeface="MS PGothic" panose="020B0600070205080204" pitchFamily="34" charset="-128"/>
                <a:cs typeface="Arial" panose="020B0604020202020204" pitchFamily="34" charset="0"/>
              </a:rPr>
              <a:t>The cybersecurity definition introduces three key objectives that are at the heart of information and network security: </a:t>
            </a:r>
            <a:endParaRPr lang="en-US" altLang="en-US" smtClean="0">
              <a:cs typeface="Arial" panose="020B0604020202020204" pitchFamily="34" charset="0"/>
            </a:endParaRPr>
          </a:p>
          <a:p>
            <a:endParaRPr lang="en-US" altLang="en-US" sz="1200" smtClean="0">
              <a:ea typeface="MS PGothic" panose="020B0600070205080204" pitchFamily="34" charset="-128"/>
              <a:cs typeface="Arial" panose="020B0604020202020204" pitchFamily="34" charset="0"/>
            </a:endParaRPr>
          </a:p>
          <a:p>
            <a:r>
              <a:rPr lang="en-US" altLang="en-US" sz="1200" smtClean="0">
                <a:ea typeface="MS PGothic" panose="020B0600070205080204" pitchFamily="34" charset="-128"/>
                <a:cs typeface="Arial" panose="020B0604020202020204" pitchFamily="34" charset="0"/>
              </a:rPr>
              <a:t>◆ Confidentiality: This term covers two related concepts:</a:t>
            </a:r>
            <a:br>
              <a:rPr lang="en-US" altLang="en-US" sz="1200" smtClean="0">
                <a:ea typeface="MS PGothic" panose="020B0600070205080204" pitchFamily="34" charset="-128"/>
                <a:cs typeface="Arial" panose="020B0604020202020204" pitchFamily="34" charset="0"/>
              </a:rPr>
            </a:br>
            <a:endParaRPr lang="en-US" altLang="en-US" sz="1200" smtClean="0">
              <a:ea typeface="MS PGothic" panose="020B0600070205080204" pitchFamily="34" charset="-128"/>
              <a:cs typeface="Arial" panose="020B0604020202020204" pitchFamily="34" charset="0"/>
            </a:endParaRPr>
          </a:p>
          <a:p>
            <a:r>
              <a:rPr lang="en-US" altLang="en-US" sz="1200" smtClean="0">
                <a:ea typeface="MS PGothic" panose="020B0600070205080204" pitchFamily="34" charset="-128"/>
                <a:cs typeface="Arial" panose="020B0604020202020204" pitchFamily="34" charset="0"/>
              </a:rPr>
              <a:t>◆ Data confidentiality: Assures that private or confidential information is not made available or disclosed to unauthorized individuals. </a:t>
            </a:r>
            <a:endParaRPr lang="en-US" altLang="en-US" smtClean="0">
              <a:cs typeface="Arial" panose="020B0604020202020204" pitchFamily="34" charset="0"/>
            </a:endParaRPr>
          </a:p>
          <a:p>
            <a:endParaRPr lang="en-US" altLang="en-US" smtClean="0">
              <a:cs typeface="Arial" panose="020B0604020202020204" pitchFamily="34" charset="0"/>
            </a:endParaRPr>
          </a:p>
        </p:txBody>
      </p:sp>
      <p:sp>
        <p:nvSpPr>
          <p:cNvPr id="30724" name="Slide Number Placeholder 3"/>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Traditional Arabic" panose="02020603050405020304" pitchFamily="18" charset="-78"/>
                <a:cs typeface="Traditional Arabic" panose="02020603050405020304" pitchFamily="18" charset="-78"/>
              </a:defRPr>
            </a:lvl1pPr>
            <a:lvl2pPr marL="742950" indent="-285750">
              <a:defRPr sz="1000">
                <a:solidFill>
                  <a:schemeClr val="tx1"/>
                </a:solidFill>
                <a:latin typeface="Traditional Arabic" panose="02020603050405020304" pitchFamily="18" charset="-78"/>
                <a:cs typeface="Traditional Arabic" panose="02020603050405020304" pitchFamily="18" charset="-78"/>
              </a:defRPr>
            </a:lvl2pPr>
            <a:lvl3pPr marL="1143000" indent="-228600">
              <a:defRPr sz="1000">
                <a:solidFill>
                  <a:schemeClr val="tx1"/>
                </a:solidFill>
                <a:latin typeface="Traditional Arabic" panose="02020603050405020304" pitchFamily="18" charset="-78"/>
                <a:cs typeface="Traditional Arabic" panose="02020603050405020304" pitchFamily="18" charset="-78"/>
              </a:defRPr>
            </a:lvl3pPr>
            <a:lvl4pPr marL="1600200" indent="-228600">
              <a:defRPr sz="1000">
                <a:solidFill>
                  <a:schemeClr val="tx1"/>
                </a:solidFill>
                <a:latin typeface="Traditional Arabic" panose="02020603050405020304" pitchFamily="18" charset="-78"/>
                <a:cs typeface="Traditional Arabic" panose="02020603050405020304" pitchFamily="18" charset="-78"/>
              </a:defRPr>
            </a:lvl4pPr>
            <a:lvl5pPr marL="2057400" indent="-228600">
              <a:defRPr sz="1000">
                <a:solidFill>
                  <a:schemeClr val="tx1"/>
                </a:solidFill>
                <a:latin typeface="Traditional Arabic" panose="02020603050405020304" pitchFamily="18" charset="-78"/>
                <a:cs typeface="Traditional Arabic" panose="02020603050405020304" pitchFamily="18" charset="-78"/>
              </a:defRPr>
            </a:lvl5pPr>
            <a:lvl6pPr marL="25146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6pPr>
            <a:lvl7pPr marL="29718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7pPr>
            <a:lvl8pPr marL="34290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8pPr>
            <a:lvl9pPr marL="38862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9pPr>
          </a:lstStyle>
          <a:p>
            <a:fld id="{85F23742-A292-45AC-8B3E-E8B5AEF04E6E}" type="slidenum">
              <a:rPr lang="en-US" altLang="en-US"/>
              <a:pPr/>
              <a:t>14</a:t>
            </a:fld>
            <a:endParaRPr lang="en-US" altLang="en-US"/>
          </a:p>
        </p:txBody>
      </p:sp>
    </p:spTree>
    <p:extLst>
      <p:ext uri="{BB962C8B-B14F-4D97-AF65-F5344CB8AC3E}">
        <p14:creationId xmlns:p14="http://schemas.microsoft.com/office/powerpoint/2010/main" val="4159378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ChangeArrowheads="1" noTextEdit="1"/>
          </p:cNvSpPr>
          <p:nvPr>
            <p:ph type="sldImg"/>
          </p:nvPr>
        </p:nvSpPr>
        <p:spPr>
          <a:ln/>
        </p:spPr>
      </p:sp>
      <p:sp>
        <p:nvSpPr>
          <p:cNvPr id="32771"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200" smtClean="0">
                <a:ea typeface="MS PGothic" panose="020B0600070205080204" pitchFamily="34" charset="-128"/>
                <a:cs typeface="Arial" panose="020B0604020202020204" pitchFamily="34" charset="0"/>
              </a:rPr>
              <a:t>◆ Integrity: This term covers two related concepts: </a:t>
            </a:r>
            <a:endParaRPr lang="en-US" altLang="en-US" smtClean="0">
              <a:cs typeface="Arial" panose="020B0604020202020204" pitchFamily="34" charset="0"/>
            </a:endParaRPr>
          </a:p>
          <a:p>
            <a:endParaRPr lang="en-US" altLang="en-US" sz="1200" smtClean="0">
              <a:ea typeface="MS PGothic" panose="020B0600070205080204" pitchFamily="34" charset="-128"/>
              <a:cs typeface="Arial" panose="020B0604020202020204" pitchFamily="34" charset="0"/>
            </a:endParaRPr>
          </a:p>
          <a:p>
            <a:r>
              <a:rPr lang="en-US" altLang="en-US" sz="1200" smtClean="0">
                <a:ea typeface="MS PGothic" panose="020B0600070205080204" pitchFamily="34" charset="-128"/>
                <a:cs typeface="Arial" panose="020B0604020202020204" pitchFamily="34" charset="0"/>
              </a:rPr>
              <a:t>◆ Data integrity: Assures that data (both stored and in transmitted packets) and programs are changed only in a specified and authorized manner. This concept also encompasses data authenticity, which means that a digital object is indeed what it claims to be or what it is claimed to be, and nonrepudiation, which is assurance that the sender of information is provided with proof of delivery and the recipient is provided with proof of the sender’s identity, so neither can later deny having processed the information. </a:t>
            </a:r>
            <a:endParaRPr lang="en-US" altLang="en-US" smtClean="0">
              <a:cs typeface="Arial" panose="020B0604020202020204" pitchFamily="34" charset="0"/>
            </a:endParaRPr>
          </a:p>
          <a:p>
            <a:endParaRPr lang="en-US" altLang="en-US" sz="1200" smtClean="0">
              <a:ea typeface="MS PGothic" panose="020B0600070205080204" pitchFamily="34" charset="-128"/>
              <a:cs typeface="Arial" panose="020B0604020202020204" pitchFamily="34" charset="0"/>
            </a:endParaRPr>
          </a:p>
          <a:p>
            <a:r>
              <a:rPr lang="en-US" altLang="en-US" sz="1200" smtClean="0">
                <a:ea typeface="MS PGothic" panose="020B0600070205080204" pitchFamily="34" charset="-128"/>
                <a:cs typeface="Arial" panose="020B0604020202020204" pitchFamily="34" charset="0"/>
              </a:rPr>
              <a:t>◆ System integrity: Assures that a system performs its intended function in an unimpaired manner, free from deliberate or inadvertent unauthorized manipulation of the system. </a:t>
            </a:r>
            <a:endParaRPr lang="en-US" altLang="en-US" smtClean="0">
              <a:cs typeface="Arial" panose="020B0604020202020204" pitchFamily="34" charset="0"/>
            </a:endParaRPr>
          </a:p>
        </p:txBody>
      </p:sp>
      <p:sp>
        <p:nvSpPr>
          <p:cNvPr id="32772" name="Slide Number Placeholder 3"/>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Traditional Arabic" panose="02020603050405020304" pitchFamily="18" charset="-78"/>
                <a:cs typeface="Traditional Arabic" panose="02020603050405020304" pitchFamily="18" charset="-78"/>
              </a:defRPr>
            </a:lvl1pPr>
            <a:lvl2pPr marL="742950" indent="-285750">
              <a:defRPr sz="1000">
                <a:solidFill>
                  <a:schemeClr val="tx1"/>
                </a:solidFill>
                <a:latin typeface="Traditional Arabic" panose="02020603050405020304" pitchFamily="18" charset="-78"/>
                <a:cs typeface="Traditional Arabic" panose="02020603050405020304" pitchFamily="18" charset="-78"/>
              </a:defRPr>
            </a:lvl2pPr>
            <a:lvl3pPr marL="1143000" indent="-228600">
              <a:defRPr sz="1000">
                <a:solidFill>
                  <a:schemeClr val="tx1"/>
                </a:solidFill>
                <a:latin typeface="Traditional Arabic" panose="02020603050405020304" pitchFamily="18" charset="-78"/>
                <a:cs typeface="Traditional Arabic" panose="02020603050405020304" pitchFamily="18" charset="-78"/>
              </a:defRPr>
            </a:lvl3pPr>
            <a:lvl4pPr marL="1600200" indent="-228600">
              <a:defRPr sz="1000">
                <a:solidFill>
                  <a:schemeClr val="tx1"/>
                </a:solidFill>
                <a:latin typeface="Traditional Arabic" panose="02020603050405020304" pitchFamily="18" charset="-78"/>
                <a:cs typeface="Traditional Arabic" panose="02020603050405020304" pitchFamily="18" charset="-78"/>
              </a:defRPr>
            </a:lvl4pPr>
            <a:lvl5pPr marL="2057400" indent="-228600">
              <a:defRPr sz="1000">
                <a:solidFill>
                  <a:schemeClr val="tx1"/>
                </a:solidFill>
                <a:latin typeface="Traditional Arabic" panose="02020603050405020304" pitchFamily="18" charset="-78"/>
                <a:cs typeface="Traditional Arabic" panose="02020603050405020304" pitchFamily="18" charset="-78"/>
              </a:defRPr>
            </a:lvl5pPr>
            <a:lvl6pPr marL="25146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6pPr>
            <a:lvl7pPr marL="29718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7pPr>
            <a:lvl8pPr marL="34290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8pPr>
            <a:lvl9pPr marL="38862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9pPr>
          </a:lstStyle>
          <a:p>
            <a:fld id="{274F9819-7C18-49B0-ADED-FEC600970E57}" type="slidenum">
              <a:rPr lang="en-US" altLang="en-US"/>
              <a:pPr/>
              <a:t>15</a:t>
            </a:fld>
            <a:endParaRPr lang="en-US" altLang="en-US"/>
          </a:p>
        </p:txBody>
      </p:sp>
    </p:spTree>
    <p:extLst>
      <p:ext uri="{BB962C8B-B14F-4D97-AF65-F5344CB8AC3E}">
        <p14:creationId xmlns:p14="http://schemas.microsoft.com/office/powerpoint/2010/main" val="14176130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ChangeArrowheads="1" noTextEdit="1"/>
          </p:cNvSpPr>
          <p:nvPr>
            <p:ph type="sldImg"/>
          </p:nvPr>
        </p:nvSpPr>
        <p:spPr>
          <a:ln/>
        </p:spPr>
      </p:sp>
      <p:sp>
        <p:nvSpPr>
          <p:cNvPr id="34819"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ea typeface="MS PGothic" panose="020B0600070205080204" pitchFamily="34" charset="-128"/>
                <a:cs typeface="Arial" panose="020B0604020202020204" pitchFamily="34" charset="0"/>
              </a:rPr>
              <a:t>These three concepts form what is often referred to as the CIA triad. The three</a:t>
            </a:r>
          </a:p>
          <a:p>
            <a:r>
              <a:rPr lang="en-US" altLang="en-US" smtClean="0">
                <a:ea typeface="MS PGothic" panose="020B0600070205080204" pitchFamily="34" charset="-128"/>
                <a:cs typeface="Arial" panose="020B0604020202020204" pitchFamily="34" charset="0"/>
              </a:rPr>
              <a:t>concepts embody the fundamental security objectives for both data and for information</a:t>
            </a:r>
          </a:p>
          <a:p>
            <a:r>
              <a:rPr lang="en-US" altLang="en-US" smtClean="0">
                <a:ea typeface="MS PGothic" panose="020B0600070205080204" pitchFamily="34" charset="-128"/>
                <a:cs typeface="Arial" panose="020B0604020202020204" pitchFamily="34" charset="0"/>
              </a:rPr>
              <a:t>and computing services. For example, the NIST standard FIPS 199 (Standards</a:t>
            </a:r>
          </a:p>
          <a:p>
            <a:r>
              <a:rPr lang="en-US" altLang="en-US" smtClean="0">
                <a:ea typeface="MS PGothic" panose="020B0600070205080204" pitchFamily="34" charset="-128"/>
                <a:cs typeface="Arial" panose="020B0604020202020204" pitchFamily="34" charset="0"/>
              </a:rPr>
              <a:t>for Security Categorization of Federal Information and Information Systems ) lists</a:t>
            </a:r>
          </a:p>
          <a:p>
            <a:r>
              <a:rPr lang="en-US" altLang="en-US" smtClean="0">
                <a:ea typeface="MS PGothic" panose="020B0600070205080204" pitchFamily="34" charset="-128"/>
                <a:cs typeface="Arial" panose="020B0604020202020204" pitchFamily="34" charset="0"/>
              </a:rPr>
              <a:t>confidentiality, integrity, and availability as the three security objectives for information</a:t>
            </a:r>
          </a:p>
          <a:p>
            <a:r>
              <a:rPr lang="en-US" altLang="en-US" smtClean="0">
                <a:ea typeface="MS PGothic" panose="020B0600070205080204" pitchFamily="34" charset="-128"/>
                <a:cs typeface="Arial" panose="020B0604020202020204" pitchFamily="34" charset="0"/>
              </a:rPr>
              <a:t>and for information systems. FIPS 199 provides a useful characterization of</a:t>
            </a:r>
          </a:p>
          <a:p>
            <a:r>
              <a:rPr lang="en-US" altLang="en-US" smtClean="0">
                <a:ea typeface="MS PGothic" panose="020B0600070205080204" pitchFamily="34" charset="-128"/>
                <a:cs typeface="Arial" panose="020B0604020202020204" pitchFamily="34" charset="0"/>
              </a:rPr>
              <a:t>these three objectives in terms of requirements and the definition of a loss of security</a:t>
            </a:r>
          </a:p>
          <a:p>
            <a:r>
              <a:rPr lang="en-US" altLang="en-US" smtClean="0">
                <a:ea typeface="MS PGothic" panose="020B0600070205080204" pitchFamily="34" charset="-128"/>
                <a:cs typeface="Arial" panose="020B0604020202020204" pitchFamily="34" charset="0"/>
              </a:rPr>
              <a:t>in each category:</a:t>
            </a:r>
          </a:p>
          <a:p>
            <a:endParaRPr lang="en-US" altLang="en-US" smtClean="0">
              <a:ea typeface="MS PGothic" panose="020B0600070205080204" pitchFamily="34" charset="-128"/>
              <a:cs typeface="Arial" panose="020B0604020202020204" pitchFamily="34" charset="0"/>
            </a:endParaRPr>
          </a:p>
          <a:p>
            <a:r>
              <a:rPr lang="en-US" altLang="en-US" smtClean="0">
                <a:ea typeface="MS PGothic" panose="020B0600070205080204" pitchFamily="34" charset="-128"/>
                <a:cs typeface="Arial" panose="020B0604020202020204" pitchFamily="34" charset="0"/>
              </a:rPr>
              <a:t>• Confidentiality: Preserving authorized restrictions on information access</a:t>
            </a:r>
          </a:p>
          <a:p>
            <a:r>
              <a:rPr lang="en-US" altLang="en-US" smtClean="0">
                <a:ea typeface="MS PGothic" panose="020B0600070205080204" pitchFamily="34" charset="-128"/>
                <a:cs typeface="Arial" panose="020B0604020202020204" pitchFamily="34" charset="0"/>
              </a:rPr>
              <a:t>and disclosure, including means for protecting personal privacy and proprietary</a:t>
            </a:r>
          </a:p>
          <a:p>
            <a:r>
              <a:rPr lang="en-US" altLang="en-US" smtClean="0">
                <a:ea typeface="MS PGothic" panose="020B0600070205080204" pitchFamily="34" charset="-128"/>
                <a:cs typeface="Arial" panose="020B0604020202020204" pitchFamily="34" charset="0"/>
              </a:rPr>
              <a:t>information. A loss of confidentiality is the unauthorized disclosure of</a:t>
            </a:r>
          </a:p>
          <a:p>
            <a:r>
              <a:rPr lang="en-US" altLang="en-US" smtClean="0">
                <a:ea typeface="MS PGothic" panose="020B0600070205080204" pitchFamily="34" charset="-128"/>
                <a:cs typeface="Arial" panose="020B0604020202020204" pitchFamily="34" charset="0"/>
              </a:rPr>
              <a:t>information.</a:t>
            </a:r>
          </a:p>
          <a:p>
            <a:endParaRPr lang="en-US" altLang="en-US" smtClean="0">
              <a:ea typeface="MS PGothic" panose="020B0600070205080204" pitchFamily="34" charset="-128"/>
              <a:cs typeface="Arial" panose="020B0604020202020204" pitchFamily="34" charset="0"/>
            </a:endParaRPr>
          </a:p>
          <a:p>
            <a:r>
              <a:rPr lang="en-US" altLang="en-US" smtClean="0">
                <a:ea typeface="MS PGothic" panose="020B0600070205080204" pitchFamily="34" charset="-128"/>
                <a:cs typeface="Arial" panose="020B0604020202020204" pitchFamily="34" charset="0"/>
              </a:rPr>
              <a:t>• Integrity: Guarding against improper information modification or destruction,</a:t>
            </a:r>
          </a:p>
          <a:p>
            <a:r>
              <a:rPr lang="en-US" altLang="en-US" smtClean="0">
                <a:ea typeface="MS PGothic" panose="020B0600070205080204" pitchFamily="34" charset="-128"/>
                <a:cs typeface="Arial" panose="020B0604020202020204" pitchFamily="34" charset="0"/>
              </a:rPr>
              <a:t>including ensuring information nonrepudiation and authenticity. A loss</a:t>
            </a:r>
          </a:p>
          <a:p>
            <a:r>
              <a:rPr lang="en-US" altLang="en-US" smtClean="0">
                <a:ea typeface="MS PGothic" panose="020B0600070205080204" pitchFamily="34" charset="-128"/>
                <a:cs typeface="Arial" panose="020B0604020202020204" pitchFamily="34" charset="0"/>
              </a:rPr>
              <a:t>of integrity is the unauthorized modification or destruction of information.</a:t>
            </a:r>
          </a:p>
          <a:p>
            <a:endParaRPr lang="en-US" altLang="en-US" smtClean="0">
              <a:ea typeface="MS PGothic" panose="020B0600070205080204" pitchFamily="34" charset="-128"/>
              <a:cs typeface="Arial" panose="020B0604020202020204" pitchFamily="34" charset="0"/>
            </a:endParaRPr>
          </a:p>
          <a:p>
            <a:r>
              <a:rPr lang="en-US" altLang="en-US" smtClean="0">
                <a:ea typeface="MS PGothic" panose="020B0600070205080204" pitchFamily="34" charset="-128"/>
                <a:cs typeface="Arial" panose="020B0604020202020204" pitchFamily="34" charset="0"/>
              </a:rPr>
              <a:t>• Availability: Ensuring timely and reliable access to and use of information.</a:t>
            </a:r>
          </a:p>
          <a:p>
            <a:r>
              <a:rPr lang="en-US" altLang="en-US" smtClean="0">
                <a:ea typeface="MS PGothic" panose="020B0600070205080204" pitchFamily="34" charset="-128"/>
                <a:cs typeface="Arial" panose="020B0604020202020204" pitchFamily="34" charset="0"/>
              </a:rPr>
              <a:t>A loss of availability is the disruption of access to or use of information or an</a:t>
            </a:r>
          </a:p>
          <a:p>
            <a:r>
              <a:rPr lang="en-US" altLang="en-US" smtClean="0">
                <a:ea typeface="MS PGothic" panose="020B0600070205080204" pitchFamily="34" charset="-128"/>
                <a:cs typeface="Arial" panose="020B0604020202020204" pitchFamily="34" charset="0"/>
              </a:rPr>
              <a:t>information system.</a:t>
            </a:r>
          </a:p>
          <a:p>
            <a:endParaRPr lang="en-US" altLang="en-US" smtClean="0">
              <a:ea typeface="MS PGothic" panose="020B0600070205080204" pitchFamily="34" charset="-128"/>
              <a:cs typeface="Arial" panose="020B0604020202020204" pitchFamily="34" charset="0"/>
            </a:endParaRPr>
          </a:p>
          <a:p>
            <a:pPr algn="l" rtl="0"/>
            <a:r>
              <a:rPr lang="en-US" altLang="en-US" sz="1200" smtClean="0">
                <a:ea typeface="MS PGothic" panose="020B0600070205080204" pitchFamily="34" charset="-128"/>
                <a:cs typeface="Arial" panose="020B0604020202020204" pitchFamily="34" charset="0"/>
              </a:rPr>
              <a:t>Although the use of the CIA triad to define security objectives is well established, some </a:t>
            </a:r>
          </a:p>
          <a:p>
            <a:pPr algn="l" rtl="0"/>
            <a:r>
              <a:rPr lang="en-US" altLang="en-US" sz="1200" smtClean="0">
                <a:ea typeface="MS PGothic" panose="020B0600070205080204" pitchFamily="34" charset="-128"/>
                <a:cs typeface="Arial" panose="020B0604020202020204" pitchFamily="34" charset="0"/>
              </a:rPr>
              <a:t>in the security field feel that additional concepts are needed to present a complete picture (Figure 1.1). </a:t>
            </a:r>
          </a:p>
          <a:p>
            <a:pPr algn="l" rtl="0"/>
            <a:r>
              <a:rPr lang="en-US" altLang="en-US" sz="1200" smtClean="0">
                <a:ea typeface="MS PGothic" panose="020B0600070205080204" pitchFamily="34" charset="-128"/>
                <a:cs typeface="Arial" panose="020B0604020202020204" pitchFamily="34" charset="0"/>
              </a:rPr>
              <a:t>Two of the most commonly mentioned are as follows: </a:t>
            </a:r>
            <a:endParaRPr lang="en-US" altLang="en-US" smtClean="0">
              <a:cs typeface="Arial" panose="020B0604020202020204" pitchFamily="34" charset="0"/>
            </a:endParaRPr>
          </a:p>
          <a:p>
            <a:endParaRPr lang="en-US" altLang="en-US" smtClean="0">
              <a:ea typeface="MS PGothic" panose="020B0600070205080204" pitchFamily="34" charset="-128"/>
              <a:cs typeface="Arial" panose="020B0604020202020204" pitchFamily="34" charset="0"/>
            </a:endParaRPr>
          </a:p>
          <a:p>
            <a:r>
              <a:rPr lang="en-US" altLang="en-US" smtClean="0">
                <a:ea typeface="MS PGothic" panose="020B0600070205080204" pitchFamily="34" charset="-128"/>
                <a:cs typeface="Arial" panose="020B0604020202020204" pitchFamily="34" charset="0"/>
              </a:rPr>
              <a:t>• Authenticity: The property of being genuine and being able to be verified and</a:t>
            </a:r>
          </a:p>
          <a:p>
            <a:r>
              <a:rPr lang="en-US" altLang="en-US" smtClean="0">
                <a:ea typeface="MS PGothic" panose="020B0600070205080204" pitchFamily="34" charset="-128"/>
                <a:cs typeface="Arial" panose="020B0604020202020204" pitchFamily="34" charset="0"/>
              </a:rPr>
              <a:t>trusted; confidence in the validity of a transmission, a message, or message</a:t>
            </a:r>
          </a:p>
          <a:p>
            <a:r>
              <a:rPr lang="en-US" altLang="en-US" smtClean="0">
                <a:ea typeface="MS PGothic" panose="020B0600070205080204" pitchFamily="34" charset="-128"/>
                <a:cs typeface="Arial" panose="020B0604020202020204" pitchFamily="34" charset="0"/>
              </a:rPr>
              <a:t>originator. This means verifying that users are who they say they are and that</a:t>
            </a:r>
          </a:p>
          <a:p>
            <a:r>
              <a:rPr lang="en-US" altLang="en-US" smtClean="0">
                <a:ea typeface="MS PGothic" panose="020B0600070205080204" pitchFamily="34" charset="-128"/>
                <a:cs typeface="Arial" panose="020B0604020202020204" pitchFamily="34" charset="0"/>
              </a:rPr>
              <a:t>each input arriving at the system came from a trusted source.</a:t>
            </a:r>
          </a:p>
          <a:p>
            <a:endParaRPr lang="en-US" altLang="en-US" smtClean="0">
              <a:ea typeface="MS PGothic" panose="020B0600070205080204" pitchFamily="34" charset="-128"/>
              <a:cs typeface="Arial" panose="020B0604020202020204" pitchFamily="34" charset="0"/>
            </a:endParaRPr>
          </a:p>
          <a:p>
            <a:r>
              <a:rPr lang="en-US" altLang="en-US" smtClean="0">
                <a:ea typeface="MS PGothic" panose="020B0600070205080204" pitchFamily="34" charset="-128"/>
                <a:cs typeface="Arial" panose="020B0604020202020204" pitchFamily="34" charset="0"/>
              </a:rPr>
              <a:t>• Accountability: The security goal that generates the requirement for actions</a:t>
            </a:r>
          </a:p>
          <a:p>
            <a:r>
              <a:rPr lang="en-US" altLang="en-US" smtClean="0">
                <a:ea typeface="MS PGothic" panose="020B0600070205080204" pitchFamily="34" charset="-128"/>
                <a:cs typeface="Arial" panose="020B0604020202020204" pitchFamily="34" charset="0"/>
              </a:rPr>
              <a:t>of an entity to be traced uniquely to that entity. This supports nonrepudiation,</a:t>
            </a:r>
          </a:p>
          <a:p>
            <a:r>
              <a:rPr lang="en-US" altLang="en-US" smtClean="0">
                <a:ea typeface="MS PGothic" panose="020B0600070205080204" pitchFamily="34" charset="-128"/>
                <a:cs typeface="Arial" panose="020B0604020202020204" pitchFamily="34" charset="0"/>
              </a:rPr>
              <a:t>deterrence, fault isolation, intrusion detection and prevention, and after action</a:t>
            </a:r>
          </a:p>
          <a:p>
            <a:r>
              <a:rPr lang="en-US" altLang="en-US" smtClean="0">
                <a:ea typeface="MS PGothic" panose="020B0600070205080204" pitchFamily="34" charset="-128"/>
                <a:cs typeface="Arial" panose="020B0604020202020204" pitchFamily="34" charset="0"/>
              </a:rPr>
              <a:t>recovery and legal action. Because truly secure systems are not yet an</a:t>
            </a:r>
          </a:p>
          <a:p>
            <a:r>
              <a:rPr lang="en-US" altLang="en-US" smtClean="0">
                <a:ea typeface="MS PGothic" panose="020B0600070205080204" pitchFamily="34" charset="-128"/>
                <a:cs typeface="Arial" panose="020B0604020202020204" pitchFamily="34" charset="0"/>
              </a:rPr>
              <a:t>achievable goal, we must be able to trace a security breach to a responsible</a:t>
            </a:r>
          </a:p>
          <a:p>
            <a:r>
              <a:rPr lang="en-US" altLang="en-US" smtClean="0">
                <a:ea typeface="MS PGothic" panose="020B0600070205080204" pitchFamily="34" charset="-128"/>
                <a:cs typeface="Arial" panose="020B0604020202020204" pitchFamily="34" charset="0"/>
              </a:rPr>
              <a:t>party. Systems must keep records of their activities to permit later forensic</a:t>
            </a:r>
          </a:p>
          <a:p>
            <a:r>
              <a:rPr lang="en-US" altLang="en-US" smtClean="0">
                <a:ea typeface="MS PGothic" panose="020B0600070205080204" pitchFamily="34" charset="-128"/>
                <a:cs typeface="Arial" panose="020B0604020202020204" pitchFamily="34" charset="0"/>
              </a:rPr>
              <a:t>analysis to trace security breaches or to aid in transaction disputes.</a:t>
            </a:r>
          </a:p>
        </p:txBody>
      </p:sp>
      <p:sp>
        <p:nvSpPr>
          <p:cNvPr id="34820" name="Slide Number Placeholder 3"/>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Traditional Arabic" panose="02020603050405020304" pitchFamily="18" charset="-78"/>
                <a:cs typeface="Traditional Arabic" panose="02020603050405020304" pitchFamily="18" charset="-78"/>
              </a:defRPr>
            </a:lvl1pPr>
            <a:lvl2pPr marL="742950" indent="-285750">
              <a:defRPr sz="1000">
                <a:solidFill>
                  <a:schemeClr val="tx1"/>
                </a:solidFill>
                <a:latin typeface="Traditional Arabic" panose="02020603050405020304" pitchFamily="18" charset="-78"/>
                <a:cs typeface="Traditional Arabic" panose="02020603050405020304" pitchFamily="18" charset="-78"/>
              </a:defRPr>
            </a:lvl2pPr>
            <a:lvl3pPr marL="1143000" indent="-228600">
              <a:defRPr sz="1000">
                <a:solidFill>
                  <a:schemeClr val="tx1"/>
                </a:solidFill>
                <a:latin typeface="Traditional Arabic" panose="02020603050405020304" pitchFamily="18" charset="-78"/>
                <a:cs typeface="Traditional Arabic" panose="02020603050405020304" pitchFamily="18" charset="-78"/>
              </a:defRPr>
            </a:lvl3pPr>
            <a:lvl4pPr marL="1600200" indent="-228600">
              <a:defRPr sz="1000">
                <a:solidFill>
                  <a:schemeClr val="tx1"/>
                </a:solidFill>
                <a:latin typeface="Traditional Arabic" panose="02020603050405020304" pitchFamily="18" charset="-78"/>
                <a:cs typeface="Traditional Arabic" panose="02020603050405020304" pitchFamily="18" charset="-78"/>
              </a:defRPr>
            </a:lvl4pPr>
            <a:lvl5pPr marL="2057400" indent="-228600">
              <a:defRPr sz="1000">
                <a:solidFill>
                  <a:schemeClr val="tx1"/>
                </a:solidFill>
                <a:latin typeface="Traditional Arabic" panose="02020603050405020304" pitchFamily="18" charset="-78"/>
                <a:cs typeface="Traditional Arabic" panose="02020603050405020304" pitchFamily="18" charset="-78"/>
              </a:defRPr>
            </a:lvl5pPr>
            <a:lvl6pPr marL="25146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6pPr>
            <a:lvl7pPr marL="29718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7pPr>
            <a:lvl8pPr marL="34290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8pPr>
            <a:lvl9pPr marL="3886200" indent="-228600" eaLnBrk="0" fontAlgn="base" hangingPunct="0">
              <a:spcBef>
                <a:spcPct val="0"/>
              </a:spcBef>
              <a:spcAft>
                <a:spcPct val="0"/>
              </a:spcAft>
              <a:defRPr sz="1000">
                <a:solidFill>
                  <a:schemeClr val="tx1"/>
                </a:solidFill>
                <a:latin typeface="Traditional Arabic" panose="02020603050405020304" pitchFamily="18" charset="-78"/>
                <a:cs typeface="Traditional Arabic" panose="02020603050405020304" pitchFamily="18" charset="-78"/>
              </a:defRPr>
            </a:lvl9pPr>
          </a:lstStyle>
          <a:p>
            <a:fld id="{51CF8DAE-3466-482B-A5BB-D0F51479F694}" type="slidenum">
              <a:rPr lang="en-US" altLang="en-US"/>
              <a:pPr/>
              <a:t>16</a:t>
            </a:fld>
            <a:endParaRPr lang="en-US" altLang="en-US"/>
          </a:p>
        </p:txBody>
      </p:sp>
    </p:spTree>
    <p:extLst>
      <p:ext uri="{BB962C8B-B14F-4D97-AF65-F5344CB8AC3E}">
        <p14:creationId xmlns:p14="http://schemas.microsoft.com/office/powerpoint/2010/main" val="1802741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654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cover">
    <p:spTree>
      <p:nvGrpSpPr>
        <p:cNvPr id="1" name=""/>
        <p:cNvGrpSpPr/>
        <p:nvPr/>
      </p:nvGrpSpPr>
      <p:grpSpPr>
        <a:xfrm>
          <a:off x="0" y="0"/>
          <a:ext cx="0" cy="0"/>
          <a:chOff x="0" y="0"/>
          <a:chExt cx="0" cy="0"/>
        </a:xfrm>
      </p:grpSpPr>
      <p:pic>
        <p:nvPicPr>
          <p:cNvPr id="8" name="Picture 1" descr="Pearson Logo"/>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09601" y="6376988"/>
            <a:ext cx="1223433"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0"/>
          <p:cNvSpPr>
            <a:spLocks noGrp="1"/>
          </p:cNvSpPr>
          <p:nvPr>
            <p:ph type="title"/>
          </p:nvPr>
        </p:nvSpPr>
        <p:spPr>
          <a:xfrm>
            <a:off x="609600" y="215372"/>
            <a:ext cx="10972800" cy="622828"/>
          </a:xfrm>
        </p:spPr>
        <p:txBody>
          <a:bodyPr anchor="t"/>
          <a:lstStyle/>
          <a:p>
            <a:r>
              <a:rPr lang="en-US" dirty="0"/>
              <a:t>Click to edit Master title style</a:t>
            </a:r>
          </a:p>
        </p:txBody>
      </p:sp>
      <p:sp>
        <p:nvSpPr>
          <p:cNvPr id="7" name="Text Placeholder 6"/>
          <p:cNvSpPr>
            <a:spLocks noGrp="1"/>
          </p:cNvSpPr>
          <p:nvPr>
            <p:ph type="body" sz="quarter" idx="13"/>
          </p:nvPr>
        </p:nvSpPr>
        <p:spPr>
          <a:xfrm>
            <a:off x="609600" y="816430"/>
            <a:ext cx="109728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9" name="Text Placeholder 8"/>
          <p:cNvSpPr>
            <a:spLocks noGrp="1"/>
          </p:cNvSpPr>
          <p:nvPr>
            <p:ph type="body" sz="quarter" idx="14"/>
          </p:nvPr>
        </p:nvSpPr>
        <p:spPr>
          <a:xfrm>
            <a:off x="6705600" y="1600202"/>
            <a:ext cx="48768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a:t>Click to edit Master text styles</a:t>
            </a:r>
          </a:p>
        </p:txBody>
      </p:sp>
      <p:sp>
        <p:nvSpPr>
          <p:cNvPr id="10" name="Text Placeholder 8"/>
          <p:cNvSpPr>
            <a:spLocks noGrp="1"/>
          </p:cNvSpPr>
          <p:nvPr>
            <p:ph type="body" sz="quarter" idx="15"/>
          </p:nvPr>
        </p:nvSpPr>
        <p:spPr>
          <a:xfrm>
            <a:off x="6705600" y="3200401"/>
            <a:ext cx="48768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a:t>Click to edit Master text styles</a:t>
            </a:r>
          </a:p>
        </p:txBody>
      </p:sp>
      <p:sp>
        <p:nvSpPr>
          <p:cNvPr id="14" name="Content Placeholder 16"/>
          <p:cNvSpPr>
            <a:spLocks noGrp="1"/>
          </p:cNvSpPr>
          <p:nvPr>
            <p:ph sz="quarter" idx="19"/>
          </p:nvPr>
        </p:nvSpPr>
        <p:spPr>
          <a:xfrm>
            <a:off x="3757009" y="6426000"/>
            <a:ext cx="7838091" cy="166199"/>
          </a:xfrm>
          <a:prstGeom prst="rect">
            <a:avLst/>
          </a:prstGeom>
        </p:spPr>
        <p:txBody>
          <a:bodyPr lIns="0" tIns="0" rIns="0" bIns="0">
            <a:spAutoFit/>
          </a:bodyPr>
          <a:lstStyle>
            <a:lvl1pPr marL="0" indent="0" eaLnBrk="1" fontAlgn="auto" hangingPunct="1">
              <a:spcBef>
                <a:spcPts val="0"/>
              </a:spcBef>
              <a:spcAft>
                <a:spcPts val="0"/>
              </a:spcAft>
              <a:buNone/>
              <a:defRPr sz="1200">
                <a:latin typeface="Verdana" panose="020B0604030504040204" pitchFamily="34" charset="0"/>
                <a:ea typeface="Verdana" panose="020B0604030504040204" pitchFamily="34" charset="0"/>
                <a:cs typeface="Verdana" panose="020B0604030504040204" pitchFamily="34" charset="0"/>
              </a:defRPr>
            </a:lvl1pPr>
            <a:lvl2pPr marL="457200" indent="0">
              <a:buNone/>
              <a:defRPr sz="1200">
                <a:latin typeface="Verdana" panose="020B0604030504040204" pitchFamily="34" charset="0"/>
                <a:ea typeface="Verdana" panose="020B0604030504040204" pitchFamily="34" charset="0"/>
                <a:cs typeface="Verdana" panose="020B0604030504040204" pitchFamily="34" charset="0"/>
              </a:defRPr>
            </a:lvl2pPr>
            <a:lvl3pPr marL="914400" indent="0">
              <a:buNone/>
              <a:defRPr sz="1200">
                <a:latin typeface="Verdana" panose="020B0604030504040204" pitchFamily="34" charset="0"/>
                <a:ea typeface="Verdana" panose="020B0604030504040204" pitchFamily="34" charset="0"/>
                <a:cs typeface="Verdana" panose="020B0604030504040204" pitchFamily="34" charset="0"/>
              </a:defRPr>
            </a:lvl3pPr>
            <a:lvl4pPr marL="1371600" indent="0">
              <a:buNone/>
              <a:defRPr sz="1200">
                <a:latin typeface="Verdana" panose="020B0604030504040204" pitchFamily="34" charset="0"/>
                <a:ea typeface="Verdana" panose="020B0604030504040204" pitchFamily="34" charset="0"/>
                <a:cs typeface="Verdana" panose="020B0604030504040204" pitchFamily="34" charset="0"/>
              </a:defRPr>
            </a:lvl4pPr>
            <a:lvl5pPr marL="1828800" indent="0">
              <a:buNone/>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altLang="en-US"/>
              <a:t>Click to edit Master text styles</a:t>
            </a:r>
          </a:p>
        </p:txBody>
      </p:sp>
      <p:sp>
        <p:nvSpPr>
          <p:cNvPr id="3" name="Picture Placeholder 2"/>
          <p:cNvSpPr>
            <a:spLocks noGrp="1"/>
          </p:cNvSpPr>
          <p:nvPr>
            <p:ph type="pic" sz="quarter" idx="20"/>
          </p:nvPr>
        </p:nvSpPr>
        <p:spPr>
          <a:xfrm>
            <a:off x="812800" y="2209800"/>
            <a:ext cx="3860800" cy="2667000"/>
          </a:xfrm>
        </p:spPr>
        <p:txBody>
          <a:bodyPr/>
          <a:lstStyle/>
          <a:p>
            <a:pPr lvl="0"/>
            <a:endParaRPr lang="en-IN" noProof="0"/>
          </a:p>
        </p:txBody>
      </p:sp>
      <p:sp>
        <p:nvSpPr>
          <p:cNvPr id="12" name="Footer Placeholder 2"/>
          <p:cNvSpPr>
            <a:spLocks noGrp="1"/>
          </p:cNvSpPr>
          <p:nvPr>
            <p:ph type="ftr" sz="quarter" idx="21"/>
          </p:nvPr>
        </p:nvSpPr>
        <p:spPr>
          <a:xfrm>
            <a:off x="124884" y="6165850"/>
            <a:ext cx="11461749" cy="234950"/>
          </a:xfrm>
        </p:spPr>
        <p:txBody>
          <a:bodyPr/>
          <a:lstStyle>
            <a:lvl1pPr>
              <a:defRPr>
                <a:solidFill>
                  <a:prstClr val="black"/>
                </a:solidFill>
              </a:defRPr>
            </a:lvl1pPr>
          </a:lstStyle>
          <a:p>
            <a:pPr>
              <a:defRPr/>
            </a:pPr>
            <a:endParaRPr lang="en-US"/>
          </a:p>
        </p:txBody>
      </p:sp>
      <p:sp>
        <p:nvSpPr>
          <p:cNvPr id="13" name="Date Placeholder 3"/>
          <p:cNvSpPr>
            <a:spLocks noGrp="1"/>
          </p:cNvSpPr>
          <p:nvPr>
            <p:ph type="dt" sz="half" idx="22"/>
          </p:nvPr>
        </p:nvSpPr>
        <p:spPr>
          <a:xfrm>
            <a:off x="0" y="0"/>
            <a:ext cx="0" cy="0"/>
          </a:xfrm>
        </p:spPr>
        <p:txBody>
          <a:bodyPr/>
          <a:lstStyle>
            <a:lvl1pPr>
              <a:defRPr>
                <a:solidFill>
                  <a:prstClr val="white"/>
                </a:solidFill>
              </a:defRPr>
            </a:lvl1pPr>
          </a:lstStyle>
          <a:p>
            <a:pPr>
              <a:defRPr/>
            </a:pPr>
            <a:fld id="{A9DF6EFB-3F44-496C-A842-1E0B3D3B975A}" type="datetimeFigureOut">
              <a:rPr lang="en-US"/>
              <a:pPr>
                <a:defRPr/>
              </a:pPr>
              <a:t>2/21/2024</a:t>
            </a:fld>
            <a:endParaRPr lang="en-US" dirty="0"/>
          </a:p>
        </p:txBody>
      </p:sp>
      <p:sp>
        <p:nvSpPr>
          <p:cNvPr id="15" name="Slide Number Placeholder 4"/>
          <p:cNvSpPr>
            <a:spLocks noGrp="1"/>
          </p:cNvSpPr>
          <p:nvPr>
            <p:ph type="sldNum" sz="quarter" idx="23"/>
          </p:nvPr>
        </p:nvSpPr>
        <p:spPr>
          <a:xfrm>
            <a:off x="0" y="0"/>
            <a:ext cx="0" cy="0"/>
          </a:xfrm>
        </p:spPr>
        <p:txBody>
          <a:bodyPr vert="horz" wrap="square" lIns="91440" tIns="45720" rIns="91440" bIns="45720" numCol="1" anchor="t" anchorCtr="0" compatLnSpc="1">
            <a:prstTxWarp prst="textNoShape">
              <a:avLst/>
            </a:prstTxWarp>
          </a:bodyPr>
          <a:lstStyle>
            <a:lvl1pPr>
              <a:defRPr>
                <a:solidFill>
                  <a:srgbClr val="FFFFFF"/>
                </a:solidFill>
              </a:defRPr>
            </a:lvl1pPr>
          </a:lstStyle>
          <a:p>
            <a:fld id="{5014E973-4466-4836-8112-2BA4ABD15A41}" type="slidenum">
              <a:rPr lang="en-US" altLang="en-US"/>
              <a:pPr/>
              <a:t>‹#›</a:t>
            </a:fld>
            <a:endParaRPr lang="en-US" altLang="en-US"/>
          </a:p>
        </p:txBody>
      </p:sp>
    </p:spTree>
    <p:extLst>
      <p:ext uri="{BB962C8B-B14F-4D97-AF65-F5344CB8AC3E}">
        <p14:creationId xmlns:p14="http://schemas.microsoft.com/office/powerpoint/2010/main" val="9102890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Picture Placeholder 4"/>
          <p:cNvSpPr>
            <a:spLocks noGrp="1"/>
          </p:cNvSpPr>
          <p:nvPr>
            <p:ph type="pic" sz="quarter" idx="14"/>
          </p:nvPr>
        </p:nvSpPr>
        <p:spPr>
          <a:xfrm>
            <a:off x="609600" y="5486400"/>
            <a:ext cx="10972800" cy="609600"/>
          </a:xfrm>
        </p:spPr>
        <p:txBody>
          <a:bodyPr/>
          <a:lstStyle/>
          <a:p>
            <a:pPr lvl="0"/>
            <a:endParaRPr lang="en-US" noProof="0"/>
          </a:p>
        </p:txBody>
      </p:sp>
      <p:sp>
        <p:nvSpPr>
          <p:cNvPr id="6" name="Footer Placeholder 4"/>
          <p:cNvSpPr>
            <a:spLocks noGrp="1"/>
          </p:cNvSpPr>
          <p:nvPr>
            <p:ph type="ftr" sz="quarter" idx="15"/>
          </p:nvPr>
        </p:nvSpPr>
        <p:spPr>
          <a:xfrm>
            <a:off x="101601" y="6172200"/>
            <a:ext cx="11459633" cy="234950"/>
          </a:xfrm>
        </p:spPr>
        <p:txBody>
          <a:bodyPr/>
          <a:lstStyle>
            <a:lvl1pPr>
              <a:defRPr/>
            </a:lvl1pPr>
          </a:lstStyle>
          <a:p>
            <a:pPr>
              <a:defRPr/>
            </a:pPr>
            <a:endParaRPr lang="en-US"/>
          </a:p>
        </p:txBody>
      </p:sp>
      <p:sp>
        <p:nvSpPr>
          <p:cNvPr id="9" name="Date Placeholder 3"/>
          <p:cNvSpPr>
            <a:spLocks noGrp="1"/>
          </p:cNvSpPr>
          <p:nvPr>
            <p:ph type="dt" sz="half" idx="16"/>
          </p:nvPr>
        </p:nvSpPr>
        <p:spPr>
          <a:xfrm>
            <a:off x="0" y="0"/>
            <a:ext cx="0" cy="0"/>
          </a:xfrm>
        </p:spPr>
        <p:txBody>
          <a:bodyPr/>
          <a:lstStyle>
            <a:lvl1pPr>
              <a:defRPr/>
            </a:lvl1pPr>
          </a:lstStyle>
          <a:p>
            <a:pPr>
              <a:defRPr/>
            </a:pPr>
            <a:fld id="{A9DF6EFB-3F44-496C-A842-1E0B3D3B975A}" type="datetimeFigureOut">
              <a:rPr lang="en-US"/>
              <a:pPr>
                <a:defRPr/>
              </a:pPr>
              <a:t>2/21/2024</a:t>
            </a:fld>
            <a:endParaRPr lang="en-US" dirty="0"/>
          </a:p>
        </p:txBody>
      </p:sp>
      <p:sp>
        <p:nvSpPr>
          <p:cNvPr id="10" name="Slide Number Placeholder 5"/>
          <p:cNvSpPr>
            <a:spLocks noGrp="1"/>
          </p:cNvSpPr>
          <p:nvPr>
            <p:ph type="sldNum" sz="quarter" idx="17"/>
          </p:nvPr>
        </p:nvSpPr>
        <p:spPr>
          <a:xfrm>
            <a:off x="0" y="0"/>
            <a:ext cx="0" cy="0"/>
          </a:xfrm>
        </p:spPr>
        <p:txBody>
          <a:bodyPr vert="horz" wrap="square" lIns="91440" tIns="45720" rIns="91440" bIns="45720" numCol="1" anchor="t" anchorCtr="0" compatLnSpc="1">
            <a:prstTxWarp prst="textNoShape">
              <a:avLst/>
            </a:prstTxWarp>
          </a:bodyPr>
          <a:lstStyle>
            <a:lvl1pPr>
              <a:defRPr/>
            </a:lvl1pPr>
          </a:lstStyle>
          <a:p>
            <a:fld id="{FBE548D5-39BA-4C21-A29B-10A91FFADCDB}" type="slidenum">
              <a:rPr lang="en-US" altLang="en-US"/>
              <a:pPr/>
              <a:t>‹#›</a:t>
            </a:fld>
            <a:endParaRPr lang="en-US" altLang="en-US"/>
          </a:p>
        </p:txBody>
      </p:sp>
    </p:spTree>
    <p:extLst>
      <p:ext uri="{BB962C8B-B14F-4D97-AF65-F5344CB8AC3E}">
        <p14:creationId xmlns:p14="http://schemas.microsoft.com/office/powerpoint/2010/main" val="2552814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p:cNvSpPr>
            <a:spLocks noGrp="1"/>
          </p:cNvSpPr>
          <p:nvPr>
            <p:ph idx="14"/>
          </p:nvPr>
        </p:nvSpPr>
        <p:spPr>
          <a:xfrm>
            <a:off x="812800" y="41148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4"/>
          <p:cNvSpPr>
            <a:spLocks noGrp="1"/>
          </p:cNvSpPr>
          <p:nvPr>
            <p:ph type="ftr" sz="quarter" idx="15"/>
          </p:nvPr>
        </p:nvSpPr>
        <p:spPr>
          <a:xfrm>
            <a:off x="124884" y="6172200"/>
            <a:ext cx="11461749" cy="234950"/>
          </a:xfrm>
        </p:spPr>
        <p:txBody>
          <a:bodyPr/>
          <a:lstStyle>
            <a:lvl1pPr>
              <a:defRPr/>
            </a:lvl1pPr>
          </a:lstStyle>
          <a:p>
            <a:pPr>
              <a:defRPr/>
            </a:pPr>
            <a:endParaRPr lang="en-US"/>
          </a:p>
        </p:txBody>
      </p:sp>
      <p:sp>
        <p:nvSpPr>
          <p:cNvPr id="10" name="Date Placeholder 3"/>
          <p:cNvSpPr>
            <a:spLocks noGrp="1"/>
          </p:cNvSpPr>
          <p:nvPr>
            <p:ph type="dt" sz="half" idx="16"/>
          </p:nvPr>
        </p:nvSpPr>
        <p:spPr>
          <a:xfrm>
            <a:off x="0" y="0"/>
            <a:ext cx="0" cy="0"/>
          </a:xfrm>
        </p:spPr>
        <p:txBody>
          <a:bodyPr/>
          <a:lstStyle>
            <a:lvl1pPr>
              <a:defRPr/>
            </a:lvl1pPr>
          </a:lstStyle>
          <a:p>
            <a:pPr>
              <a:defRPr/>
            </a:pPr>
            <a:fld id="{A9DF6EFB-3F44-496C-A842-1E0B3D3B975A}" type="datetimeFigureOut">
              <a:rPr lang="en-US"/>
              <a:pPr>
                <a:defRPr/>
              </a:pPr>
              <a:t>2/21/2024</a:t>
            </a:fld>
            <a:endParaRPr lang="en-US" dirty="0"/>
          </a:p>
        </p:txBody>
      </p:sp>
      <p:sp>
        <p:nvSpPr>
          <p:cNvPr id="11" name="Slide Number Placeholder 5"/>
          <p:cNvSpPr>
            <a:spLocks noGrp="1"/>
          </p:cNvSpPr>
          <p:nvPr>
            <p:ph type="sldNum" sz="quarter" idx="17"/>
          </p:nvPr>
        </p:nvSpPr>
        <p:spPr>
          <a:xfrm>
            <a:off x="0" y="0"/>
            <a:ext cx="0" cy="0"/>
          </a:xfrm>
        </p:spPr>
        <p:txBody>
          <a:bodyPr vert="horz" wrap="square" lIns="91440" tIns="45720" rIns="91440" bIns="45720" numCol="1" anchor="t" anchorCtr="0" compatLnSpc="1">
            <a:prstTxWarp prst="textNoShape">
              <a:avLst/>
            </a:prstTxWarp>
          </a:bodyPr>
          <a:lstStyle>
            <a:lvl1pPr>
              <a:defRPr/>
            </a:lvl1pPr>
          </a:lstStyle>
          <a:p>
            <a:fld id="{DBE230BB-C802-4BD4-B30F-740E909A581B}" type="slidenum">
              <a:rPr lang="en-US" altLang="en-US"/>
              <a:pPr/>
              <a:t>‹#›</a:t>
            </a:fld>
            <a:endParaRPr lang="en-US" altLang="en-US"/>
          </a:p>
        </p:txBody>
      </p:sp>
    </p:spTree>
    <p:extLst>
      <p:ext uri="{BB962C8B-B14F-4D97-AF65-F5344CB8AC3E}">
        <p14:creationId xmlns:p14="http://schemas.microsoft.com/office/powerpoint/2010/main" val="31517676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6">
            <a:extLst>
              <a:ext uri="{FF2B5EF4-FFF2-40B4-BE49-F238E27FC236}">
                <a16:creationId xmlns:a16="http://schemas.microsoft.com/office/drawing/2014/main" id="{22B01FC6-699F-49B7-8F9C-25701234BAC8}"/>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B3117957-4102-4152-9511-6A2D8452FBF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B761CE8-5ACF-4086-B319-DF28CF6107EA}"/>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2E2123DC-DFBA-4B53-859F-D576C850A32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171649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6">
            <a:extLst>
              <a:ext uri="{FF2B5EF4-FFF2-40B4-BE49-F238E27FC236}">
                <a16:creationId xmlns:a16="http://schemas.microsoft.com/office/drawing/2014/main" id="{D011C0F4-A3D7-43F1-BAEF-9F4DBE6C772C}"/>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58583683-79E4-4784-ABE4-70446FD5D890}"/>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FA437EA-A9A6-4B5C-B95E-437257CE38D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8664E48-8EBF-45D4-86A6-5BE608535861}"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6105158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6">
            <a:extLst>
              <a:ext uri="{FF2B5EF4-FFF2-40B4-BE49-F238E27FC236}">
                <a16:creationId xmlns:a16="http://schemas.microsoft.com/office/drawing/2014/main" id="{EE064036-A042-4113-975C-D76A3649AA85}"/>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9B147E8E-F86A-4774-8D73-6FE3C77D3D0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64EEA2EB-317C-4B1E-B1C8-0E0FC2C81CB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86ED179D-0692-4F36-8F87-24A7D81E41EB}"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332953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48217"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A7971844-4CB4-4ECB-9E1C-A3DF3AF7BD5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EBAC8536-041E-402E-A442-25C4A80B7395}"/>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44090ABC-BA65-4379-91B6-854FBE19703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0C8406F3-FDF8-41E1-AD13-82948F2FCA4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1521276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F1859B0-126F-4BFF-B699-BE2C691177F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F7B6A513-321A-4EA0-AE52-91FAD8FD924F}"/>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34C8DDFD-33AF-4D51-A783-6BF653EA3CC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3C40B3D3-437E-4EF5-8B9B-4613008D4C0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1353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6">
            <a:extLst>
              <a:ext uri="{FF2B5EF4-FFF2-40B4-BE49-F238E27FC236}">
                <a16:creationId xmlns:a16="http://schemas.microsoft.com/office/drawing/2014/main" id="{4A136CB0-DB4A-456D-8188-F53955535DA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4" name="Footer Placeholder 7">
            <a:extLst>
              <a:ext uri="{FF2B5EF4-FFF2-40B4-BE49-F238E27FC236}">
                <a16:creationId xmlns:a16="http://schemas.microsoft.com/office/drawing/2014/main" id="{B61944C8-6F59-4CE6-91A8-8DE1B11B26B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5" name="Slide Number Placeholder 8">
            <a:extLst>
              <a:ext uri="{FF2B5EF4-FFF2-40B4-BE49-F238E27FC236}">
                <a16:creationId xmlns:a16="http://schemas.microsoft.com/office/drawing/2014/main" id="{BD66B6DA-5BBB-4267-A1CA-1AB7006C75D2}"/>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B3762368-7041-4862-85B1-46B2CE22961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897982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6">
            <a:extLst>
              <a:ext uri="{FF2B5EF4-FFF2-40B4-BE49-F238E27FC236}">
                <a16:creationId xmlns:a16="http://schemas.microsoft.com/office/drawing/2014/main" id="{1CC76518-94F5-430B-8269-487369ED66B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3" name="Footer Placeholder 7">
            <a:extLst>
              <a:ext uri="{FF2B5EF4-FFF2-40B4-BE49-F238E27FC236}">
                <a16:creationId xmlns:a16="http://schemas.microsoft.com/office/drawing/2014/main" id="{61D03084-C5B2-4825-80A0-9C8CF8CD292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4" name="Slide Number Placeholder 8">
            <a:extLst>
              <a:ext uri="{FF2B5EF4-FFF2-40B4-BE49-F238E27FC236}">
                <a16:creationId xmlns:a16="http://schemas.microsoft.com/office/drawing/2014/main" id="{60C2E84D-775D-40F9-AF46-5C2567F4A4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A54C5D0A-68C6-4F5E-8CA4-09CFA6B2E277}"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977465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560DB81E-E90B-415B-8CEB-3AD41C9137E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48A6511-7667-462C-AB86-CB62951BA9CD}"/>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D7A10B0C-2780-4D92-A33E-15513B7CB8DB}"/>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E5FE8911-AB9F-4C99-AEC6-0A0FC62501B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7087239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DE2E6433-A668-4571-8366-99B3FC5BC2C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FD44604E-C32E-4096-B1BF-25ADE7A2E449}"/>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04170D21-281D-43C0-9E15-4498BD3C75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989B355-62F4-4B95-9A45-052A9753D3A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1488263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5AD772FD-3338-4EDA-AD8B-5BF72CD2F26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29F2BB22-BFF5-4FB2-B7D4-11CF281F4BB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0227B879-3707-4624-A2EA-7AA1989D68F3}"/>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74B62A1-22B8-42FD-9E04-8138F77E95EA}"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8094386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58251" y="152400"/>
            <a:ext cx="27813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152400"/>
            <a:ext cx="8147051"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71E59568-71B5-40E4-820C-9A24BD1C5C3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0578E8C8-960B-4B8D-8F0A-66346630A9BB}"/>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D4559B14-3CDC-4C94-A4A1-C6E75B4B3D4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125B7742-315A-4223-A578-4A01A42EE72E}"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6750047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5EC695CA-D314-40D9-A89D-EB35F49A1C4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EDD70CF-0016-4814-B9EA-199B604CD314}"/>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2A0872A6-FCE4-442D-974F-9A0EF4954B9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9EA7EB2A-6236-4A15-9E28-8DA517D22E33}"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2916893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5484" y="1143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5484" y="3810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6">
            <a:extLst>
              <a:ext uri="{FF2B5EF4-FFF2-40B4-BE49-F238E27FC236}">
                <a16:creationId xmlns:a16="http://schemas.microsoft.com/office/drawing/2014/main" id="{502A3E25-37E2-4EBF-AA00-20427AD6B33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7" name="Footer Placeholder 7">
            <a:extLst>
              <a:ext uri="{FF2B5EF4-FFF2-40B4-BE49-F238E27FC236}">
                <a16:creationId xmlns:a16="http://schemas.microsoft.com/office/drawing/2014/main" id="{3D181E6C-6CD9-453F-9DFC-071F945A883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8" name="Slide Number Placeholder 8">
            <a:extLst>
              <a:ext uri="{FF2B5EF4-FFF2-40B4-BE49-F238E27FC236}">
                <a16:creationId xmlns:a16="http://schemas.microsoft.com/office/drawing/2014/main" id="{8EC058AC-8AA5-4208-8257-0025469E51E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5A323DAB-C2B0-4648-82BD-93DD305D8B00}"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9176488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2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549196630"/>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1"/>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accent1"/>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chemeClr val="accent1"/>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2464015188"/>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3480634310"/>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1"/>
            <a:ext cx="12192000" cy="68579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Title 1"/>
          <p:cNvSpPr>
            <a:spLocks noGrp="1"/>
          </p:cNvSpPr>
          <p:nvPr>
            <p:ph type="ctrTitle"/>
          </p:nvPr>
        </p:nvSpPr>
        <p:spPr>
          <a:xfrm>
            <a:off x="555233" y="1220545"/>
            <a:ext cx="10130723" cy="3426595"/>
          </a:xfrm>
          <a:prstGeom prst="rect">
            <a:avLst/>
          </a:prstGeom>
        </p:spPr>
        <p:txBody>
          <a:bodyPr anchor="b">
            <a:noAutofit/>
          </a:bodyPr>
          <a:lstStyle>
            <a:lvl1pPr marL="0" indent="0" algn="l">
              <a:lnSpc>
                <a:spcPct val="90000"/>
              </a:lnSpc>
              <a:buFont typeface="Arial" panose="020B0604020202020204" pitchFamily="34" charset="0"/>
              <a:buNone/>
              <a:defRPr sz="6133" b="0" i="0" spc="0" baseline="0">
                <a:solidFill>
                  <a:schemeClr val="accent5"/>
                </a:solidFill>
                <a:latin typeface="+mj-lt"/>
                <a:cs typeface="CiscoSans Thin"/>
              </a:defRPr>
            </a:lvl1pPr>
          </a:lstStyle>
          <a:p>
            <a:r>
              <a:rPr lang="en-US" dirty="0"/>
              <a:t>Click to edit Master title style</a:t>
            </a:r>
          </a:p>
        </p:txBody>
      </p:sp>
      <p:sp>
        <p:nvSpPr>
          <p:cNvPr id="8" name="Rectangle 7"/>
          <p:cNvSpPr>
            <a:spLocks noChangeArrowheads="1"/>
          </p:cNvSpPr>
          <p:nvPr userDrawn="1"/>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38C6F4">
                    <a:lumMod val="50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endParaRPr>
          </a:p>
        </p:txBody>
      </p:sp>
      <p:sp>
        <p:nvSpPr>
          <p:cNvPr id="9" name="Rectangle 4"/>
          <p:cNvSpPr>
            <a:spLocks noChangeArrowheads="1"/>
          </p:cNvSpPr>
          <p:nvPr userDrawn="1"/>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677386" y="6286929"/>
            <a:ext cx="453676" cy="241299"/>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53559652"/>
      </p:ext>
    </p:extLst>
  </p:cSld>
  <p:clrMapOvr>
    <a:masterClrMapping/>
  </p:clrMapOvr>
  <p:transition spd="slow">
    <p:wip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3" y="1797051"/>
            <a:ext cx="11040076" cy="4098595"/>
          </a:xfrm>
          <a:prstGeom prst="rect">
            <a:avLst/>
          </a:prstGeom>
        </p:spPr>
        <p:txBody>
          <a:bodyPr lIns="91420" tIns="45710" rIns="91420" bIns="4571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dirty="0"/>
              <a:t>Click to edit Master title style</a:t>
            </a:r>
            <a:endParaRPr lang="en-GB" dirty="0"/>
          </a:p>
        </p:txBody>
      </p:sp>
    </p:spTree>
    <p:extLst>
      <p:ext uri="{BB962C8B-B14F-4D97-AF65-F5344CB8AC3E}">
        <p14:creationId xmlns:p14="http://schemas.microsoft.com/office/powerpoint/2010/main" val="1004468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428280"/>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0" y="3403400"/>
            <a:ext cx="931499" cy="931499"/>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FFFFFF"/>
              </a:solidFill>
              <a:effectLst/>
              <a:uLnTx/>
              <a:uFillTx/>
              <a:latin typeface="Arial"/>
              <a:ea typeface="+mn-ea"/>
              <a:cs typeface="Arial"/>
            </a:endParaRPr>
          </a:p>
        </p:txBody>
      </p:sp>
      <p:sp>
        <p:nvSpPr>
          <p:cNvPr id="15" name="Oval 14"/>
          <p:cNvSpPr/>
          <p:nvPr/>
        </p:nvSpPr>
        <p:spPr>
          <a:xfrm>
            <a:off x="767480" y="1902143"/>
            <a:ext cx="931499" cy="931499"/>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22" name="Oval 21"/>
          <p:cNvSpPr/>
          <p:nvPr/>
        </p:nvSpPr>
        <p:spPr>
          <a:xfrm>
            <a:off x="767480" y="4870791"/>
            <a:ext cx="931499" cy="931499"/>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049FD9"/>
              </a:solidFill>
              <a:effectLst/>
              <a:uLnTx/>
              <a:uFillTx/>
              <a:latin typeface="Arial"/>
              <a:ea typeface="+mn-ea"/>
              <a:cs typeface="Arial"/>
            </a:endParaRPr>
          </a:p>
        </p:txBody>
      </p:sp>
      <p:sp>
        <p:nvSpPr>
          <p:cNvPr id="24" name="Text Placeholder 17"/>
          <p:cNvSpPr>
            <a:spLocks noGrp="1"/>
          </p:cNvSpPr>
          <p:nvPr>
            <p:ph type="body" sz="quarter" idx="13"/>
          </p:nvPr>
        </p:nvSpPr>
        <p:spPr>
          <a:xfrm>
            <a:off x="1820333" y="1910030"/>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820333" y="34103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820333" y="48707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767480" y="3403401"/>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1" y="4868187"/>
            <a:ext cx="931499" cy="924508"/>
          </a:xfrm>
          <a:prstGeom prst="rect">
            <a:avLst/>
          </a:prstGeom>
          <a:ln>
            <a:noFill/>
          </a:ln>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767480" y="1902998"/>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92566474"/>
      </p:ext>
    </p:extLst>
  </p:cSld>
  <p:clrMapOvr>
    <a:masterClrMapping/>
  </p:clrMapOvr>
  <p:transition spd="slow">
    <p:wip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5" name="Oval 14"/>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2" name="Oval 21"/>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4" name="Text Placeholder 17"/>
          <p:cNvSpPr>
            <a:spLocks noGrp="1"/>
          </p:cNvSpPr>
          <p:nvPr>
            <p:ph type="body" sz="quarter" idx="13"/>
          </p:nvPr>
        </p:nvSpPr>
        <p:spPr>
          <a:xfrm>
            <a:off x="1563179" y="1779790"/>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563180" y="264608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563180" y="350326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4" name="Text Placeholder 17"/>
          <p:cNvSpPr>
            <a:spLocks noGrp="1"/>
          </p:cNvSpPr>
          <p:nvPr>
            <p:ph type="body" sz="quarter" idx="19"/>
          </p:nvPr>
        </p:nvSpPr>
        <p:spPr>
          <a:xfrm>
            <a:off x="1563181" y="4366109"/>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767485" y="5228956"/>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8" name="Text Placeholder 17"/>
          <p:cNvSpPr>
            <a:spLocks noGrp="1"/>
          </p:cNvSpPr>
          <p:nvPr>
            <p:ph type="body" sz="quarter" idx="21"/>
          </p:nvPr>
        </p:nvSpPr>
        <p:spPr>
          <a:xfrm>
            <a:off x="1563183" y="5228955"/>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767486" y="5226351"/>
            <a:ext cx="619753" cy="615103"/>
          </a:xfrm>
          <a:prstGeom prst="rect">
            <a:avLst/>
          </a:prstGeom>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391311663"/>
      </p:ext>
    </p:extLst>
  </p:cSld>
  <p:clrMapOvr>
    <a:masterClrMapping/>
  </p:clrMapOvr>
  <p:transition spd="slow">
    <p:wip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dirty="0"/>
              <a:t>Click to edit Master title style</a:t>
            </a:r>
          </a:p>
        </p:txBody>
      </p:sp>
      <p:sp>
        <p:nvSpPr>
          <p:cNvPr id="42" name="Oval 4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3" name="Oval 42"/>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44" name="Oval 43"/>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5" name="Text Placeholder 17"/>
          <p:cNvSpPr>
            <a:spLocks noGrp="1"/>
          </p:cNvSpPr>
          <p:nvPr>
            <p:ph type="body" sz="quarter" idx="13"/>
          </p:nvPr>
        </p:nvSpPr>
        <p:spPr>
          <a:xfrm>
            <a:off x="1563179" y="177979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46" name="Text Placeholder 17"/>
          <p:cNvSpPr>
            <a:spLocks noGrp="1"/>
          </p:cNvSpPr>
          <p:nvPr>
            <p:ph type="body" sz="quarter" idx="14"/>
          </p:nvPr>
        </p:nvSpPr>
        <p:spPr>
          <a:xfrm>
            <a:off x="1563180" y="264608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563180" y="350326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2" name="Text Placeholder 17"/>
          <p:cNvSpPr>
            <a:spLocks noGrp="1"/>
          </p:cNvSpPr>
          <p:nvPr>
            <p:ph type="body" sz="quarter" idx="19"/>
          </p:nvPr>
        </p:nvSpPr>
        <p:spPr>
          <a:xfrm>
            <a:off x="1563182" y="4366109"/>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767485" y="5228956"/>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5" name="Text Placeholder 17"/>
          <p:cNvSpPr>
            <a:spLocks noGrp="1"/>
          </p:cNvSpPr>
          <p:nvPr>
            <p:ph type="body" sz="quarter" idx="21"/>
          </p:nvPr>
        </p:nvSpPr>
        <p:spPr>
          <a:xfrm>
            <a:off x="1563183" y="5228955"/>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767486" y="522635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5886102" y="2644113"/>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8" name="Oval 57"/>
          <p:cNvSpPr/>
          <p:nvPr/>
        </p:nvSpPr>
        <p:spPr>
          <a:xfrm>
            <a:off x="5886101" y="1776925"/>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9" name="Oval 58"/>
          <p:cNvSpPr/>
          <p:nvPr/>
        </p:nvSpPr>
        <p:spPr>
          <a:xfrm>
            <a:off x="5886102" y="3508284"/>
            <a:ext cx="619753" cy="619753"/>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0" name="Text Placeholder 17"/>
          <p:cNvSpPr>
            <a:spLocks noGrp="1"/>
          </p:cNvSpPr>
          <p:nvPr>
            <p:ph type="body" sz="quarter" idx="23"/>
          </p:nvPr>
        </p:nvSpPr>
        <p:spPr>
          <a:xfrm>
            <a:off x="6681799" y="1784811"/>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6681800" y="265110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6681800" y="350828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5886102" y="1775050"/>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5886102" y="264411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5886104" y="350567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5886104" y="4371130"/>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7" name="Text Placeholder 17"/>
          <p:cNvSpPr>
            <a:spLocks noGrp="1"/>
          </p:cNvSpPr>
          <p:nvPr>
            <p:ph type="body" sz="quarter" idx="29"/>
          </p:nvPr>
        </p:nvSpPr>
        <p:spPr>
          <a:xfrm>
            <a:off x="6681801" y="437113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5886105" y="4368526"/>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5886105" y="5233977"/>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70" name="Text Placeholder 17"/>
          <p:cNvSpPr>
            <a:spLocks noGrp="1"/>
          </p:cNvSpPr>
          <p:nvPr>
            <p:ph type="body" sz="quarter" idx="31"/>
          </p:nvPr>
        </p:nvSpPr>
        <p:spPr>
          <a:xfrm>
            <a:off x="6681803" y="5233977"/>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5886106" y="523137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512689462"/>
      </p:ext>
    </p:extLst>
  </p:cSld>
  <p:clrMapOvr>
    <a:masterClrMapping/>
  </p:clrMapOvr>
  <p:transition spd="slow">
    <p:wip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 y="1"/>
            <a:ext cx="12191999" cy="6887832"/>
          </a:xfrm>
          <a:prstGeom prst="rect">
            <a:avLst/>
          </a:prstGeom>
        </p:spPr>
      </p:pic>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437780387"/>
      </p:ext>
    </p:extLst>
  </p:cSld>
  <p:clrMapOvr>
    <a:masterClrMapping/>
  </p:clrMapOvr>
  <p:transition spd="slow">
    <p:wip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12192000" cy="68580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12097845"/>
      </p:ext>
    </p:extLst>
  </p:cSld>
  <p:clrMapOvr>
    <a:masterClrMapping/>
  </p:clrMapOvr>
  <p:transition spd="slow">
    <p:wip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4995059" y="2839808"/>
            <a:ext cx="2157259" cy="1147389"/>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323992623"/>
      </p:ext>
    </p:extLst>
  </p:cSld>
  <p:clrMapOvr>
    <a:masterClrMapping/>
  </p:clrMapOvr>
  <p:transition spd="slow">
    <p:wip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51225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95" r:id="rId16"/>
    <p:sldLayoutId id="2147483696" r:id="rId17"/>
    <p:sldLayoutId id="2147483697" r:id="rId18"/>
    <p:sldLayoutId id="2147483698"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1D03D88-203D-4D90-A5F8-3075BB602DE8}"/>
              </a:ext>
            </a:extLst>
          </p:cNvPr>
          <p:cNvSpPr>
            <a:spLocks noGrp="1" noChangeArrowheads="1"/>
          </p:cNvSpPr>
          <p:nvPr>
            <p:ph type="title"/>
          </p:nvPr>
        </p:nvSpPr>
        <p:spPr bwMode="auto">
          <a:xfrm>
            <a:off x="508000" y="152400"/>
            <a:ext cx="11040533"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b"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C337DF7-7AE7-4A85-9AB5-C0754317839D}"/>
              </a:ext>
            </a:extLst>
          </p:cNvPr>
          <p:cNvSpPr>
            <a:spLocks noGrp="1" noChangeArrowheads="1"/>
          </p:cNvSpPr>
          <p:nvPr>
            <p:ph type="body" idx="1"/>
          </p:nvPr>
        </p:nvSpPr>
        <p:spPr bwMode="auto">
          <a:xfrm>
            <a:off x="548218" y="1143000"/>
            <a:ext cx="11091333"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 Third Level</a:t>
            </a:r>
          </a:p>
        </p:txBody>
      </p:sp>
      <p:grpSp>
        <p:nvGrpSpPr>
          <p:cNvPr id="1028" name="Group 16">
            <a:extLst>
              <a:ext uri="{FF2B5EF4-FFF2-40B4-BE49-F238E27FC236}">
                <a16:creationId xmlns:a16="http://schemas.microsoft.com/office/drawing/2014/main" id="{79A345F1-6B59-44A5-A4AB-70C24FF0D873}"/>
              </a:ext>
            </a:extLst>
          </p:cNvPr>
          <p:cNvGrpSpPr>
            <a:grpSpLocks/>
          </p:cNvGrpSpPr>
          <p:nvPr userDrawn="1"/>
        </p:nvGrpSpPr>
        <p:grpSpPr bwMode="auto">
          <a:xfrm>
            <a:off x="406400" y="838200"/>
            <a:ext cx="11379200" cy="152400"/>
            <a:chOff x="264" y="788"/>
            <a:chExt cx="5232" cy="124"/>
          </a:xfrm>
        </p:grpSpPr>
        <p:sp>
          <p:nvSpPr>
            <p:cNvPr id="1032" name="Rectangle 17">
              <a:extLst>
                <a:ext uri="{FF2B5EF4-FFF2-40B4-BE49-F238E27FC236}">
                  <a16:creationId xmlns:a16="http://schemas.microsoft.com/office/drawing/2014/main" id="{BD383B36-B313-4AA9-9734-0C1E41612BDC}"/>
                </a:ext>
              </a:extLst>
            </p:cNvPr>
            <p:cNvSpPr>
              <a:spLocks noChangeArrowheads="1"/>
            </p:cNvSpPr>
            <p:nvPr/>
          </p:nvSpPr>
          <p:spPr bwMode="auto">
            <a:xfrm>
              <a:off x="264" y="788"/>
              <a:ext cx="5232" cy="61"/>
            </a:xfrm>
            <a:prstGeom prst="rect">
              <a:avLst/>
            </a:prstGeom>
            <a:gradFill rotWithShape="0">
              <a:gsLst>
                <a:gs pos="0">
                  <a:srgbClr val="0E9BBA"/>
                </a:gs>
                <a:gs pos="50000">
                  <a:srgbClr val="12C2E9"/>
                </a:gs>
                <a:gs pos="100000">
                  <a:srgbClr val="0E9BBA"/>
                </a:gs>
              </a:gsLst>
              <a:lin ang="540000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033" name="Rectangle 18">
              <a:extLst>
                <a:ext uri="{FF2B5EF4-FFF2-40B4-BE49-F238E27FC236}">
                  <a16:creationId xmlns:a16="http://schemas.microsoft.com/office/drawing/2014/main" id="{D2E097D8-70EE-4739-BF27-511BF22A6090}"/>
                </a:ext>
              </a:extLst>
            </p:cNvPr>
            <p:cNvSpPr>
              <a:spLocks noChangeArrowheads="1"/>
            </p:cNvSpPr>
            <p:nvPr/>
          </p:nvSpPr>
          <p:spPr bwMode="auto">
            <a:xfrm>
              <a:off x="264" y="881"/>
              <a:ext cx="5232" cy="31"/>
            </a:xfrm>
            <a:prstGeom prst="rect">
              <a:avLst/>
            </a:prstGeom>
            <a:gradFill rotWithShape="0">
              <a:gsLst>
                <a:gs pos="0">
                  <a:srgbClr val="B200B2"/>
                </a:gs>
                <a:gs pos="50000">
                  <a:srgbClr val="FF00FF"/>
                </a:gs>
                <a:gs pos="100000">
                  <a:srgbClr val="B200B2"/>
                </a:gs>
              </a:gsLst>
              <a:lin ang="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grpSp>
      <p:sp>
        <p:nvSpPr>
          <p:cNvPr id="7" name="Date Placeholder 6">
            <a:extLst>
              <a:ext uri="{FF2B5EF4-FFF2-40B4-BE49-F238E27FC236}">
                <a16:creationId xmlns:a16="http://schemas.microsoft.com/office/drawing/2014/main" id="{39BAA8FC-8B9A-4F89-B53E-DA8A7806106B}"/>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smtClean="0">
                <a:solidFill>
                  <a:schemeClr val="tx1">
                    <a:tint val="75000"/>
                  </a:schemeClr>
                </a:solidFill>
                <a:latin typeface="Arial" charset="0"/>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AEB32BAC-A326-4F1C-931E-786ECA1439D3}"/>
              </a:ext>
            </a:extLst>
          </p:cNvPr>
          <p:cNvSpPr>
            <a:spLocks noGrp="1"/>
          </p:cNvSpPr>
          <p:nvPr>
            <p:ph type="ftr" sz="quarter" idx="3"/>
          </p:nvPr>
        </p:nvSpPr>
        <p:spPr>
          <a:xfrm>
            <a:off x="4064000" y="6356351"/>
            <a:ext cx="416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5303D021-AF87-4F25-983B-0FADEE54523B}"/>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0" fontAlgn="base" hangingPunct="0">
              <a:spcBef>
                <a:spcPct val="0"/>
              </a:spcBef>
              <a:spcAft>
                <a:spcPct val="0"/>
              </a:spcAft>
            </a:pPr>
            <a:fld id="{4E630134-C3B3-4B59-A84B-52E65CCBE6D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43698655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hf hdr="0" ftr="0" dt="0"/>
  <p:txStyles>
    <p:titleStyle>
      <a:lvl1pPr algn="l" rtl="0" eaLnBrk="0" fontAlgn="base" hangingPunct="0">
        <a:lnSpc>
          <a:spcPts val="3600"/>
        </a:lnSpc>
        <a:spcBef>
          <a:spcPct val="0"/>
        </a:spcBef>
        <a:spcAft>
          <a:spcPct val="0"/>
        </a:spcAft>
        <a:defRPr sz="3200" b="1">
          <a:solidFill>
            <a:schemeClr val="tx1"/>
          </a:solidFill>
          <a:latin typeface="+mj-lt"/>
          <a:ea typeface="+mj-ea"/>
          <a:cs typeface="+mj-cs"/>
        </a:defRPr>
      </a:lvl1pPr>
      <a:lvl2pPr algn="l" rtl="0" eaLnBrk="0" fontAlgn="base" hangingPunct="0">
        <a:lnSpc>
          <a:spcPts val="3600"/>
        </a:lnSpc>
        <a:spcBef>
          <a:spcPct val="0"/>
        </a:spcBef>
        <a:spcAft>
          <a:spcPct val="0"/>
        </a:spcAft>
        <a:defRPr sz="3200" b="1">
          <a:solidFill>
            <a:schemeClr val="tx1"/>
          </a:solidFill>
          <a:latin typeface="Tahoma" pitchFamily="34" charset="0"/>
        </a:defRPr>
      </a:lvl2pPr>
      <a:lvl3pPr algn="l" rtl="0" eaLnBrk="0" fontAlgn="base" hangingPunct="0">
        <a:lnSpc>
          <a:spcPts val="3600"/>
        </a:lnSpc>
        <a:spcBef>
          <a:spcPct val="0"/>
        </a:spcBef>
        <a:spcAft>
          <a:spcPct val="0"/>
        </a:spcAft>
        <a:defRPr sz="3200" b="1">
          <a:solidFill>
            <a:schemeClr val="tx1"/>
          </a:solidFill>
          <a:latin typeface="Tahoma" pitchFamily="34" charset="0"/>
        </a:defRPr>
      </a:lvl3pPr>
      <a:lvl4pPr algn="l" rtl="0" eaLnBrk="0" fontAlgn="base" hangingPunct="0">
        <a:lnSpc>
          <a:spcPts val="3600"/>
        </a:lnSpc>
        <a:spcBef>
          <a:spcPct val="0"/>
        </a:spcBef>
        <a:spcAft>
          <a:spcPct val="0"/>
        </a:spcAft>
        <a:defRPr sz="3200" b="1">
          <a:solidFill>
            <a:schemeClr val="tx1"/>
          </a:solidFill>
          <a:latin typeface="Tahoma" pitchFamily="34" charset="0"/>
        </a:defRPr>
      </a:lvl4pPr>
      <a:lvl5pPr algn="l" rtl="0" eaLnBrk="0" fontAlgn="base" hangingPunct="0">
        <a:lnSpc>
          <a:spcPts val="3600"/>
        </a:lnSpc>
        <a:spcBef>
          <a:spcPct val="0"/>
        </a:spcBef>
        <a:spcAft>
          <a:spcPct val="0"/>
        </a:spcAft>
        <a:defRPr sz="3200" b="1">
          <a:solidFill>
            <a:schemeClr val="tx1"/>
          </a:solidFill>
          <a:latin typeface="Tahoma" pitchFamily="34" charset="0"/>
        </a:defRPr>
      </a:lvl5pPr>
      <a:lvl6pPr marL="457200" algn="l" rtl="0" eaLnBrk="0" fontAlgn="base" hangingPunct="0">
        <a:lnSpc>
          <a:spcPts val="3600"/>
        </a:lnSpc>
        <a:spcBef>
          <a:spcPct val="0"/>
        </a:spcBef>
        <a:spcAft>
          <a:spcPct val="0"/>
        </a:spcAft>
        <a:defRPr sz="3200" b="1">
          <a:solidFill>
            <a:schemeClr val="tx1"/>
          </a:solidFill>
          <a:latin typeface="Tahoma" pitchFamily="34" charset="0"/>
        </a:defRPr>
      </a:lvl6pPr>
      <a:lvl7pPr marL="914400" algn="l" rtl="0" eaLnBrk="0" fontAlgn="base" hangingPunct="0">
        <a:lnSpc>
          <a:spcPts val="3600"/>
        </a:lnSpc>
        <a:spcBef>
          <a:spcPct val="0"/>
        </a:spcBef>
        <a:spcAft>
          <a:spcPct val="0"/>
        </a:spcAft>
        <a:defRPr sz="3200" b="1">
          <a:solidFill>
            <a:schemeClr val="tx1"/>
          </a:solidFill>
          <a:latin typeface="Tahoma" pitchFamily="34" charset="0"/>
        </a:defRPr>
      </a:lvl7pPr>
      <a:lvl8pPr marL="1371600" algn="l" rtl="0" eaLnBrk="0" fontAlgn="base" hangingPunct="0">
        <a:lnSpc>
          <a:spcPts val="3600"/>
        </a:lnSpc>
        <a:spcBef>
          <a:spcPct val="0"/>
        </a:spcBef>
        <a:spcAft>
          <a:spcPct val="0"/>
        </a:spcAft>
        <a:defRPr sz="3200" b="1">
          <a:solidFill>
            <a:schemeClr val="tx1"/>
          </a:solidFill>
          <a:latin typeface="Tahoma" pitchFamily="34" charset="0"/>
        </a:defRPr>
      </a:lvl8pPr>
      <a:lvl9pPr marL="1828800" algn="l" rtl="0" eaLnBrk="0" fontAlgn="base" hangingPunct="0">
        <a:lnSpc>
          <a:spcPts val="3600"/>
        </a:lnSpc>
        <a:spcBef>
          <a:spcPct val="0"/>
        </a:spcBef>
        <a:spcAft>
          <a:spcPct val="0"/>
        </a:spcAft>
        <a:defRPr sz="3200" b="1">
          <a:solidFill>
            <a:schemeClr val="tx1"/>
          </a:solidFill>
          <a:latin typeface="Tahoma" pitchFamily="34" charset="0"/>
        </a:defRPr>
      </a:lvl9pPr>
    </p:titleStyle>
    <p:bodyStyle>
      <a:lvl1pPr marL="292100" indent="-292100" algn="l" rtl="0" eaLnBrk="0" fontAlgn="base" hangingPunct="0">
        <a:spcBef>
          <a:spcPct val="10000"/>
        </a:spcBef>
        <a:spcAft>
          <a:spcPts val="400"/>
        </a:spcAft>
        <a:buClr>
          <a:srgbClr val="0C7B9C"/>
        </a:buClr>
        <a:buSzPct val="75000"/>
        <a:buFont typeface="Monotype Sorts" pitchFamily="2" charset="2"/>
        <a:buChar char="l"/>
        <a:defRPr sz="2800">
          <a:solidFill>
            <a:schemeClr val="tx1"/>
          </a:solidFill>
          <a:latin typeface="+mn-lt"/>
          <a:ea typeface="+mn-ea"/>
          <a:cs typeface="+mn-cs"/>
        </a:defRPr>
      </a:lvl1pPr>
      <a:lvl2pPr marL="800100" indent="-342900" algn="l" rtl="0" eaLnBrk="0" fontAlgn="base" hangingPunct="0">
        <a:spcBef>
          <a:spcPct val="10000"/>
        </a:spcBef>
        <a:spcAft>
          <a:spcPts val="400"/>
        </a:spcAft>
        <a:buClr>
          <a:srgbClr val="0C7B9C"/>
        </a:buClr>
        <a:buSzPct val="100000"/>
        <a:buFont typeface="Arial" panose="020B0604020202020204" pitchFamily="34" charset="0"/>
        <a:buChar char="–"/>
        <a:defRPr sz="2800">
          <a:solidFill>
            <a:schemeClr val="tx1"/>
          </a:solidFill>
          <a:latin typeface="+mn-lt"/>
        </a:defRPr>
      </a:lvl2pPr>
      <a:lvl3pPr marL="914400" algn="l" rtl="0" eaLnBrk="0" fontAlgn="base" hangingPunct="0">
        <a:spcBef>
          <a:spcPct val="10000"/>
        </a:spcBef>
        <a:spcAft>
          <a:spcPts val="400"/>
        </a:spcAft>
        <a:buClr>
          <a:srgbClr val="0C7B9C"/>
        </a:buClr>
        <a:buSzPct val="70000"/>
        <a:buFont typeface="Wingdings" panose="05000000000000000000" pitchFamily="2" charset="2"/>
        <a:buChar char="u"/>
        <a:defRPr sz="2400">
          <a:solidFill>
            <a:schemeClr val="tx1"/>
          </a:solidFill>
          <a:latin typeface="+mn-lt"/>
        </a:defRPr>
      </a:lvl3pPr>
      <a:lvl4pPr marL="1600200" indent="-228600" algn="l" rtl="0" eaLnBrk="0" fontAlgn="base" hangingPunct="0">
        <a:spcBef>
          <a:spcPct val="20000"/>
        </a:spcBef>
        <a:spcAft>
          <a:spcPct val="0"/>
        </a:spcAft>
        <a:buSzPct val="100000"/>
        <a:buChar char="–"/>
        <a:defRPr sz="2000">
          <a:solidFill>
            <a:schemeClr val="tx1"/>
          </a:solidFill>
          <a:latin typeface="Times New Roman" pitchFamily="18" charset="0"/>
        </a:defRPr>
      </a:lvl4pPr>
      <a:lvl5pPr marL="2057400" indent="-228600" algn="l" rtl="0" eaLnBrk="0" fontAlgn="base" hangingPunct="0">
        <a:spcBef>
          <a:spcPct val="20000"/>
        </a:spcBef>
        <a:spcAft>
          <a:spcPct val="0"/>
        </a:spcAft>
        <a:buSzPct val="100000"/>
        <a:buChar char="•"/>
        <a:defRPr sz="2000">
          <a:solidFill>
            <a:schemeClr val="tx1"/>
          </a:solidFill>
          <a:latin typeface="Times New Roman" pitchFamily="18" charset="0"/>
        </a:defRPr>
      </a:lvl5pPr>
      <a:lvl6pPr marL="2514600" indent="-228600" algn="l" rtl="0" eaLnBrk="0" fontAlgn="base" hangingPunct="0">
        <a:spcBef>
          <a:spcPct val="20000"/>
        </a:spcBef>
        <a:spcAft>
          <a:spcPct val="0"/>
        </a:spcAft>
        <a:buSzPct val="100000"/>
        <a:buChar char="•"/>
        <a:defRPr sz="2000">
          <a:solidFill>
            <a:schemeClr val="tx1"/>
          </a:solidFill>
          <a:latin typeface="Times New Roman" pitchFamily="18" charset="0"/>
        </a:defRPr>
      </a:lvl6pPr>
      <a:lvl7pPr marL="2971800" indent="-228600" algn="l" rtl="0" eaLnBrk="0" fontAlgn="base" hangingPunct="0">
        <a:spcBef>
          <a:spcPct val="20000"/>
        </a:spcBef>
        <a:spcAft>
          <a:spcPct val="0"/>
        </a:spcAft>
        <a:buSzPct val="100000"/>
        <a:buChar char="•"/>
        <a:defRPr sz="2000">
          <a:solidFill>
            <a:schemeClr val="tx1"/>
          </a:solidFill>
          <a:latin typeface="Times New Roman" pitchFamily="18" charset="0"/>
        </a:defRPr>
      </a:lvl7pPr>
      <a:lvl8pPr marL="3429000" indent="-228600" algn="l" rtl="0" eaLnBrk="0" fontAlgn="base" hangingPunct="0">
        <a:spcBef>
          <a:spcPct val="20000"/>
        </a:spcBef>
        <a:spcAft>
          <a:spcPct val="0"/>
        </a:spcAft>
        <a:buSzPct val="100000"/>
        <a:buChar char="•"/>
        <a:defRPr sz="2000">
          <a:solidFill>
            <a:schemeClr val="tx1"/>
          </a:solidFill>
          <a:latin typeface="Times New Roman" pitchFamily="18" charset="0"/>
        </a:defRPr>
      </a:lvl8pPr>
      <a:lvl9pPr marL="3886200" indent="-228600" algn="l" rtl="0" eaLnBrk="0" fontAlgn="base" hangingPunct="0">
        <a:spcBef>
          <a:spcPct val="20000"/>
        </a:spcBef>
        <a:spcAft>
          <a:spcPct val="0"/>
        </a:spcAft>
        <a:buSzPct val="100000"/>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584200"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FFFFFF">
                    <a:lumMod val="85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endParaRPr>
          </a:p>
        </p:txBody>
      </p:sp>
      <p:sp>
        <p:nvSpPr>
          <p:cNvPr id="13" name="Rectangle 4"/>
          <p:cNvSpPr>
            <a:spLocks noChangeArrowheads="1"/>
          </p:cNvSpPr>
          <p:nvPr/>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6" name="Group 4"/>
          <p:cNvGrpSpPr>
            <a:grpSpLocks noChangeAspect="1"/>
          </p:cNvGrpSpPr>
          <p:nvPr/>
        </p:nvGrpSpPr>
        <p:grpSpPr bwMode="auto">
          <a:xfrm>
            <a:off x="677386" y="6286929"/>
            <a:ext cx="453676" cy="241299"/>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0570865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4" r:id="rId13"/>
  </p:sldLayoutIdLst>
  <p:transition spd="slow">
    <p:wipe/>
  </p:transition>
  <p:txStyles>
    <p:titleStyle>
      <a:lvl1pPr algn="l" defTabSz="912261" rtl="0" eaLnBrk="1" fontAlgn="base" hangingPunct="1">
        <a:lnSpc>
          <a:spcPct val="80000"/>
        </a:lnSpc>
        <a:spcBef>
          <a:spcPct val="0"/>
        </a:spcBef>
        <a:spcAft>
          <a:spcPct val="0"/>
        </a:spcAft>
        <a:defRPr lang="en-US" sz="4267" kern="1200" dirty="0">
          <a:solidFill>
            <a:schemeClr val="accent4"/>
          </a:solidFill>
          <a:latin typeface="+mj-lt"/>
          <a:ea typeface="ＭＳ Ｐゴシック" charset="0"/>
          <a:cs typeface="CiscoSans"/>
        </a:defRPr>
      </a:lvl1pPr>
      <a:lvl2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2pPr>
      <a:lvl3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3pPr>
      <a:lvl4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4pPr>
      <a:lvl5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5pPr>
      <a:lvl6pPr marL="609585"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6pPr>
      <a:lvl7pPr marL="1219170"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7pPr>
      <a:lvl8pPr marL="1828754"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8pPr>
      <a:lvl9pPr marL="2438339"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9pPr>
    </p:titleStyle>
    <p:bodyStyle>
      <a:lvl1pPr marL="226478" indent="-226478" algn="l" defTabSz="912261" rtl="0" eaLnBrk="1" fontAlgn="base" hangingPunct="1">
        <a:lnSpc>
          <a:spcPct val="95000"/>
        </a:lnSpc>
        <a:spcBef>
          <a:spcPts val="1433"/>
        </a:spcBef>
        <a:spcAft>
          <a:spcPct val="0"/>
        </a:spcAft>
        <a:buClr>
          <a:schemeClr val="tx2"/>
        </a:buClr>
        <a:buSzPct val="90000"/>
        <a:buFont typeface="Arial" charset="0"/>
        <a:buChar char="•"/>
        <a:defRPr lang="en-US" sz="2000" kern="1200" dirty="0">
          <a:solidFill>
            <a:schemeClr val="tx1"/>
          </a:solidFill>
          <a:latin typeface="+mn-lt"/>
          <a:ea typeface="ＭＳ Ｐゴシック" charset="0"/>
          <a:cs typeface="CiscoSans"/>
        </a:defRPr>
      </a:lvl1pPr>
      <a:lvl2pPr marL="478355" indent="-287859" algn="l" defTabSz="912261" rtl="0" eaLnBrk="1" fontAlgn="base" hangingPunct="1">
        <a:lnSpc>
          <a:spcPct val="95000"/>
        </a:lnSpc>
        <a:spcBef>
          <a:spcPts val="800"/>
        </a:spcBef>
        <a:spcAft>
          <a:spcPct val="0"/>
        </a:spcAft>
        <a:buClr>
          <a:schemeClr val="tx2"/>
        </a:buClr>
        <a:buFont typeface="Arial" charset="0"/>
        <a:buChar char="•"/>
        <a:defRPr lang="en-US" sz="1867" kern="1200" dirty="0">
          <a:solidFill>
            <a:schemeClr val="tx1"/>
          </a:solidFill>
          <a:latin typeface="+mn-lt"/>
          <a:ea typeface="ＭＳ Ｐゴシック" charset="0"/>
          <a:cs typeface="CiscoSans"/>
        </a:defRPr>
      </a:lvl2pPr>
      <a:lvl3pPr marL="575719" indent="-226478" algn="l" defTabSz="912261" rtl="0" eaLnBrk="1" fontAlgn="base" hangingPunct="1">
        <a:lnSpc>
          <a:spcPct val="95000"/>
        </a:lnSpc>
        <a:spcBef>
          <a:spcPts val="833"/>
        </a:spcBef>
        <a:spcAft>
          <a:spcPct val="0"/>
        </a:spcAft>
        <a:buFont typeface="Arial" charset="0"/>
        <a:buChar char="•"/>
        <a:defRPr lang="en-US" sz="1600" kern="1200" dirty="0">
          <a:solidFill>
            <a:schemeClr val="tx1"/>
          </a:solidFill>
          <a:latin typeface="+mn-lt"/>
          <a:ea typeface="ＭＳ Ｐゴシック" charset="0"/>
          <a:cs typeface="CiscoSans"/>
        </a:defRPr>
      </a:lvl3pPr>
      <a:lvl4pPr marL="670967"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4pPr>
      <a:lvl5pPr marL="766214"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5pPr>
      <a:lvl6pPr marL="1151779" indent="-228588" algn="l" defTabSz="914346" rtl="0" eaLnBrk="1" latinLnBrk="0" hangingPunct="1">
        <a:spcBef>
          <a:spcPts val="800"/>
        </a:spcBef>
        <a:buFont typeface="Arial" pitchFamily="34" charset="0"/>
        <a:buChar char="•"/>
        <a:defRPr sz="1200" kern="1200" baseline="0">
          <a:solidFill>
            <a:schemeClr val="tx1"/>
          </a:solidFill>
          <a:latin typeface="+mn-lt"/>
          <a:ea typeface="+mn-ea"/>
          <a:cs typeface="+mn-cs"/>
        </a:defRPr>
      </a:lvl6pPr>
      <a:lvl7pPr marL="1247761" indent="-228557" algn="l" defTabSz="914346" rtl="0" eaLnBrk="1" latinLnBrk="0" hangingPunct="1">
        <a:spcBef>
          <a:spcPts val="800"/>
        </a:spcBef>
        <a:buFont typeface="Arial" pitchFamily="34" charset="0"/>
        <a:buChar char="•"/>
        <a:defRPr sz="1067" kern="1200" baseline="0">
          <a:solidFill>
            <a:schemeClr val="tx1"/>
          </a:solidFill>
          <a:latin typeface="+mn-lt"/>
          <a:ea typeface="+mn-ea"/>
          <a:cs typeface="+mn-cs"/>
        </a:defRPr>
      </a:lvl7pPr>
      <a:lvl8pPr marL="3200213" indent="0" algn="l" defTabSz="914346" rtl="0" eaLnBrk="1" latinLnBrk="0" hangingPunct="1">
        <a:spcBef>
          <a:spcPct val="20000"/>
        </a:spcBef>
        <a:buFont typeface="Arial" pitchFamily="34" charset="0"/>
        <a:buNone/>
        <a:defRPr sz="2000" kern="1200">
          <a:solidFill>
            <a:schemeClr val="tx1"/>
          </a:solidFill>
          <a:latin typeface="+mn-lt"/>
          <a:ea typeface="+mn-ea"/>
          <a:cs typeface="+mn-cs"/>
        </a:defRPr>
      </a:lvl8pPr>
      <a:lvl9pPr marL="3885974" indent="-228588" algn="l" defTabSz="91434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46" rtl="0" eaLnBrk="1" latinLnBrk="0" hangingPunct="1">
        <a:defRPr sz="1867" kern="1200">
          <a:solidFill>
            <a:schemeClr val="tx1"/>
          </a:solidFill>
          <a:latin typeface="+mn-lt"/>
          <a:ea typeface="+mn-ea"/>
          <a:cs typeface="+mn-cs"/>
        </a:defRPr>
      </a:lvl1pPr>
      <a:lvl2pPr marL="457170" algn="l" defTabSz="914346" rtl="0" eaLnBrk="1" latinLnBrk="0" hangingPunct="1">
        <a:defRPr sz="1867" kern="1200">
          <a:solidFill>
            <a:schemeClr val="tx1"/>
          </a:solidFill>
          <a:latin typeface="+mn-lt"/>
          <a:ea typeface="+mn-ea"/>
          <a:cs typeface="+mn-cs"/>
        </a:defRPr>
      </a:lvl2pPr>
      <a:lvl3pPr marL="914346" algn="l" defTabSz="914346" rtl="0" eaLnBrk="1" latinLnBrk="0" hangingPunct="1">
        <a:defRPr sz="1867" kern="1200">
          <a:solidFill>
            <a:schemeClr val="tx1"/>
          </a:solidFill>
          <a:latin typeface="+mn-lt"/>
          <a:ea typeface="+mn-ea"/>
          <a:cs typeface="+mn-cs"/>
        </a:defRPr>
      </a:lvl3pPr>
      <a:lvl4pPr marL="1371519" algn="l" defTabSz="914346" rtl="0" eaLnBrk="1" latinLnBrk="0" hangingPunct="1">
        <a:defRPr sz="1867" kern="1200">
          <a:solidFill>
            <a:schemeClr val="tx1"/>
          </a:solidFill>
          <a:latin typeface="+mn-lt"/>
          <a:ea typeface="+mn-ea"/>
          <a:cs typeface="+mn-cs"/>
        </a:defRPr>
      </a:lvl4pPr>
      <a:lvl5pPr marL="1828694" algn="l" defTabSz="914346" rtl="0" eaLnBrk="1" latinLnBrk="0" hangingPunct="1">
        <a:defRPr sz="1867" kern="1200">
          <a:solidFill>
            <a:schemeClr val="tx1"/>
          </a:solidFill>
          <a:latin typeface="+mn-lt"/>
          <a:ea typeface="+mn-ea"/>
          <a:cs typeface="+mn-cs"/>
        </a:defRPr>
      </a:lvl5pPr>
      <a:lvl6pPr marL="2285864" algn="l" defTabSz="914346" rtl="0" eaLnBrk="1" latinLnBrk="0" hangingPunct="1">
        <a:defRPr sz="1867" kern="1200">
          <a:solidFill>
            <a:schemeClr val="tx1"/>
          </a:solidFill>
          <a:latin typeface="+mn-lt"/>
          <a:ea typeface="+mn-ea"/>
          <a:cs typeface="+mn-cs"/>
        </a:defRPr>
      </a:lvl6pPr>
      <a:lvl7pPr marL="2743041" algn="l" defTabSz="914346" rtl="0" eaLnBrk="1" latinLnBrk="0" hangingPunct="1">
        <a:defRPr sz="1867" kern="1200">
          <a:solidFill>
            <a:schemeClr val="tx1"/>
          </a:solidFill>
          <a:latin typeface="+mn-lt"/>
          <a:ea typeface="+mn-ea"/>
          <a:cs typeface="+mn-cs"/>
        </a:defRPr>
      </a:lvl7pPr>
      <a:lvl8pPr marL="3200213" algn="l" defTabSz="914346" rtl="0" eaLnBrk="1" latinLnBrk="0" hangingPunct="1">
        <a:defRPr sz="1867" kern="1200">
          <a:solidFill>
            <a:schemeClr val="tx1"/>
          </a:solidFill>
          <a:latin typeface="+mn-lt"/>
          <a:ea typeface="+mn-ea"/>
          <a:cs typeface="+mn-cs"/>
        </a:defRPr>
      </a:lvl8pPr>
      <a:lvl9pPr marL="3657389" algn="l" defTabSz="914346" rtl="0" eaLnBrk="1" latinLnBrk="0" hangingPunct="1">
        <a:defRPr sz="1867"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620">
          <p15:clr>
            <a:srgbClr val="F26B43"/>
          </p15:clr>
        </p15:guide>
        <p15:guide id="2" pos="33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1.xml"/><Relationship Id="rId5" Type="http://schemas.openxmlformats.org/officeDocument/2006/relationships/image" Target="../media/image14.gif"/><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10.png"/></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10.png"/><Relationship Id="rId3" Type="http://schemas.openxmlformats.org/officeDocument/2006/relationships/image" Target="../media/image18.png"/><Relationship Id="rId7" Type="http://schemas.openxmlformats.org/officeDocument/2006/relationships/image" Target="../media/image24.png"/><Relationship Id="rId12" Type="http://schemas.openxmlformats.org/officeDocument/2006/relationships/image" Target="../media/image38.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37.png"/><Relationship Id="rId11" Type="http://schemas.openxmlformats.org/officeDocument/2006/relationships/image" Target="../media/image28.png"/><Relationship Id="rId5" Type="http://schemas.openxmlformats.org/officeDocument/2006/relationships/image" Target="../media/image20.png"/><Relationship Id="rId10" Type="http://schemas.openxmlformats.org/officeDocument/2006/relationships/image" Target="../media/image27.png"/><Relationship Id="rId4" Type="http://schemas.openxmlformats.org/officeDocument/2006/relationships/image" Target="../media/image19.png"/><Relationship Id="rId9" Type="http://schemas.openxmlformats.org/officeDocument/2006/relationships/image" Target="../media/image26.png"/></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10.png"/></Relationships>
</file>

<file path=ppt/slides/_rels/slide36.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3" Type="http://schemas.openxmlformats.org/officeDocument/2006/relationships/image" Target="../media/image46.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5" Type="http://schemas.openxmlformats.org/officeDocument/2006/relationships/image" Target="../media/image10.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7.png"/></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10.png"/></Relationships>
</file>

<file path=ppt/slides/_rels/slide3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10.png"/></Relationships>
</file>

<file path=ppt/slides/_rels/slide4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10.png"/></Relationships>
</file>

<file path=ppt/slides/_rels/slide4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5.png"/><Relationship Id="rId7" Type="http://schemas.openxmlformats.org/officeDocument/2006/relationships/image" Target="../media/image66.png"/><Relationship Id="rId2" Type="http://schemas.openxmlformats.org/officeDocument/2006/relationships/image" Target="../media/image64.jpe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a:t>
            </a:r>
            <a:r>
              <a:rPr lang="en-US" sz="2400" dirty="0" smtClean="0">
                <a:latin typeface="Alexandria" pitchFamily="2" charset="-78"/>
                <a:cs typeface="Alexandria" pitchFamily="2" charset="-78"/>
              </a:rPr>
              <a:t>Diaa Salama</a:t>
            </a:r>
            <a:endParaRPr lang="en-US" sz="2400" dirty="0">
              <a:latin typeface="Alexandria" pitchFamily="2" charset="-78"/>
              <a:cs typeface="Alexandria" pitchFamily="2" charset="-78"/>
            </a:endParaRPr>
          </a:p>
        </p:txBody>
      </p:sp>
      <p:sp>
        <p:nvSpPr>
          <p:cNvPr id="31" name="TextBox 30"/>
          <p:cNvSpPr txBox="1"/>
          <p:nvPr/>
        </p:nvSpPr>
        <p:spPr>
          <a:xfrm>
            <a:off x="1108644" y="2424037"/>
            <a:ext cx="3591048" cy="1200329"/>
          </a:xfrm>
          <a:prstGeom prst="rect">
            <a:avLst/>
          </a:prstGeom>
          <a:noFill/>
        </p:spPr>
        <p:txBody>
          <a:bodyPr wrap="none" rtlCol="0">
            <a:spAutoFit/>
          </a:bodyPr>
          <a:lstStyle/>
          <a:p>
            <a:r>
              <a:rPr lang="en-US" sz="3600" b="1" dirty="0" smtClean="0">
                <a:solidFill>
                  <a:srgbClr val="00B0F0"/>
                </a:solidFill>
                <a:latin typeface="Alexandria" pitchFamily="2" charset="-78"/>
                <a:cs typeface="Alexandria" pitchFamily="2" charset="-78"/>
              </a:rPr>
              <a:t>Cybersecurity </a:t>
            </a:r>
            <a:endParaRPr lang="ar-EG" sz="3600" b="1" dirty="0" smtClean="0">
              <a:solidFill>
                <a:srgbClr val="00B0F0"/>
              </a:solidFill>
              <a:latin typeface="Alexandria" pitchFamily="2" charset="-78"/>
              <a:cs typeface="Alexandria" pitchFamily="2" charset="-78"/>
            </a:endParaRPr>
          </a:p>
          <a:p>
            <a:r>
              <a:rPr lang="en-US" sz="3600" b="1" dirty="0" smtClean="0">
                <a:solidFill>
                  <a:srgbClr val="00B0F0"/>
                </a:solidFill>
                <a:latin typeface="Alexandria" pitchFamily="2" charset="-78"/>
                <a:cs typeface="Alexandria" pitchFamily="2" charset="-78"/>
              </a:rPr>
              <a:t>Concepts</a:t>
            </a:r>
            <a:endParaRPr lang="en-US" sz="3600" b="1" dirty="0">
              <a:solidFill>
                <a:srgbClr val="00B0F0"/>
              </a:solidFill>
              <a:latin typeface="Alexandria" pitchFamily="2" charset="-78"/>
              <a:cs typeface="Alexandria" pitchFamily="2" charset="-78"/>
            </a:endParaRP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4</a:t>
            </a:r>
          </a:p>
        </p:txBody>
      </p:sp>
      <p:sp>
        <p:nvSpPr>
          <p:cNvPr id="46" name="TextBox 45"/>
          <p:cNvSpPr txBox="1"/>
          <p:nvPr/>
        </p:nvSpPr>
        <p:spPr>
          <a:xfrm>
            <a:off x="329268" y="5104240"/>
            <a:ext cx="6194645" cy="584775"/>
          </a:xfrm>
          <a:prstGeom prst="rect">
            <a:avLst/>
          </a:prstGeom>
          <a:noFill/>
        </p:spPr>
        <p:txBody>
          <a:bodyPr wrap="square" rtlCol="0">
            <a:spAutoFit/>
          </a:bodyPr>
          <a:lstStyle/>
          <a:p>
            <a:r>
              <a:rPr lang="en-US" sz="1600" dirty="0" smtClean="0">
                <a:latin typeface="Alexandria" pitchFamily="2" charset="-78"/>
                <a:cs typeface="Alexandria" pitchFamily="2" charset="-78"/>
              </a:rPr>
              <a:t>FNT625</a:t>
            </a:r>
            <a:r>
              <a:rPr lang="ar-EG" sz="1600" dirty="0" smtClean="0">
                <a:latin typeface="Alexandria" pitchFamily="2" charset="-78"/>
                <a:cs typeface="Alexandria" pitchFamily="2" charset="-78"/>
              </a:rPr>
              <a:t> </a:t>
            </a:r>
          </a:p>
          <a:p>
            <a:r>
              <a:rPr lang="en-US" sz="1600" b="1" dirty="0" smtClean="0">
                <a:latin typeface="Alexandria" pitchFamily="2" charset="-78"/>
                <a:cs typeface="Alexandria" pitchFamily="2" charset="-78"/>
              </a:rPr>
              <a:t>Introduction </a:t>
            </a:r>
            <a:r>
              <a:rPr lang="en-US" sz="1600" b="1" dirty="0">
                <a:latin typeface="Alexandria" pitchFamily="2" charset="-78"/>
                <a:cs typeface="Alexandria" pitchFamily="2" charset="-78"/>
              </a:rPr>
              <a:t>to Security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280"/>
    </mc:Choice>
    <mc:Fallback xmlns="">
      <p:transition spd="slow" advTm="4328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591048" cy="1877437"/>
          </a:xfrm>
          <a:prstGeom prst="rect">
            <a:avLst/>
          </a:prstGeom>
          <a:noFill/>
        </p:spPr>
        <p:txBody>
          <a:bodyPr wrap="none" rtlCol="0">
            <a:spAutoFit/>
          </a:bodyPr>
          <a:lstStyle/>
          <a:p>
            <a:pPr lvl="0"/>
            <a:r>
              <a:rPr lang="en-US" sz="3600" b="1" dirty="0" smtClean="0">
                <a:solidFill>
                  <a:srgbClr val="00B0F0"/>
                </a:solidFill>
                <a:latin typeface="Alexandria" pitchFamily="2" charset="-78"/>
                <a:cs typeface="Alexandria" pitchFamily="2" charset="-78"/>
              </a:rPr>
              <a:t>Cybersecurity </a:t>
            </a:r>
            <a:endParaRPr lang="ar-EG" sz="3600" b="1" dirty="0">
              <a:solidFill>
                <a:srgbClr val="00B0F0"/>
              </a:solidFill>
              <a:latin typeface="Alexandria" pitchFamily="2" charset="-78"/>
              <a:cs typeface="Alexandria" pitchFamily="2" charset="-78"/>
            </a:endParaRPr>
          </a:p>
          <a:p>
            <a:pPr lvl="0"/>
            <a:r>
              <a:rPr lang="en-US" sz="3600" b="1" dirty="0">
                <a:solidFill>
                  <a:srgbClr val="00B0F0"/>
                </a:solidFill>
                <a:latin typeface="Alexandria" pitchFamily="2" charset="-78"/>
                <a:cs typeface="Alexandria" pitchFamily="2" charset="-78"/>
              </a:rPr>
              <a:t>Concepts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pitchFamily="2" charset="-78"/>
                <a:cs typeface="Alexandria" pitchFamily="2" charset="-78"/>
              </a:rPr>
              <a:t>Lecture 4</a:t>
            </a:r>
          </a:p>
        </p:txBody>
      </p:sp>
      <p:sp>
        <p:nvSpPr>
          <p:cNvPr id="11" name="TextBox 10"/>
          <p:cNvSpPr txBox="1"/>
          <p:nvPr/>
        </p:nvSpPr>
        <p:spPr>
          <a:xfrm>
            <a:off x="5808549" y="4832070"/>
            <a:ext cx="2773516" cy="584775"/>
          </a:xfrm>
          <a:prstGeom prst="rect">
            <a:avLst/>
          </a:prstGeom>
          <a:noFill/>
        </p:spPr>
        <p:txBody>
          <a:bodyPr wrap="none" rtlCol="0">
            <a:spAutoFit/>
          </a:bodyPr>
          <a:lstStyle/>
          <a:p>
            <a:r>
              <a:rPr lang="en-US" sz="1600" dirty="0">
                <a:latin typeface="Alexandria" pitchFamily="2" charset="-78"/>
                <a:cs typeface="Alexandria" pitchFamily="2" charset="-78"/>
              </a:rPr>
              <a:t>FNT625 </a:t>
            </a:r>
            <a:endParaRPr lang="en-US" sz="1600" dirty="0" smtClean="0">
              <a:latin typeface="Alexandria" pitchFamily="2" charset="-78"/>
              <a:cs typeface="Alexandria" pitchFamily="2" charset="-78"/>
            </a:endParaRPr>
          </a:p>
          <a:p>
            <a:r>
              <a:rPr lang="en-US" sz="1600" b="1" dirty="0">
                <a:latin typeface="Alexandria" pitchFamily="2" charset="-78"/>
                <a:cs typeface="Alexandria" pitchFamily="2" charset="-78"/>
              </a:rPr>
              <a:t>Introduction to Security </a:t>
            </a:r>
            <a:endParaRPr lang="en-US" sz="16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Diaa Salama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952"/>
    </mc:Choice>
    <mc:Fallback xmlns="">
      <p:transition spd="slow" advTm="8195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7842D80-A21C-481D-8BBB-E852B8012BE9}"/>
              </a:ext>
            </a:extLst>
          </p:cNvPr>
          <p:cNvSpPr>
            <a:spLocks noGrp="1"/>
          </p:cNvSpPr>
          <p:nvPr>
            <p:ph type="sldNum" sz="quarter" idx="12"/>
          </p:nvPr>
        </p:nvSpPr>
        <p:spPr/>
        <p:txBody>
          <a:bodyPr/>
          <a:lstStyle/>
          <a:p>
            <a:pPr eaLnBrk="0" fontAlgn="base" hangingPunct="0">
              <a:spcBef>
                <a:spcPct val="0"/>
              </a:spcBef>
              <a:spcAft>
                <a:spcPct val="0"/>
              </a:spcAft>
            </a:pPr>
            <a:fld id="{68664E48-8EBF-45D4-86A6-5BE608535861}" type="slidenum">
              <a:rPr lang="en-US" altLang="en-US" b="1">
                <a:latin typeface="Arial" panose="020B0604020202020204" pitchFamily="34" charset="0"/>
              </a:rPr>
              <a:pPr eaLnBrk="0" fontAlgn="base" hangingPunct="0">
                <a:spcBef>
                  <a:spcPct val="0"/>
                </a:spcBef>
                <a:spcAft>
                  <a:spcPct val="0"/>
                </a:spcAft>
              </a:pPr>
              <a:t>3</a:t>
            </a:fld>
            <a:endParaRPr lang="en-US" altLang="en-US" b="1">
              <a:latin typeface="Arial" panose="020B0604020202020204" pitchFamily="34" charset="0"/>
            </a:endParaRPr>
          </a:p>
        </p:txBody>
      </p:sp>
      <p:pic>
        <p:nvPicPr>
          <p:cNvPr id="6" name="Picture 4" descr="http://www.clker.com/cliparts/e/e/4/f/">
            <a:extLst>
              <a:ext uri="{FF2B5EF4-FFF2-40B4-BE49-F238E27FC236}">
                <a16:creationId xmlns:a16="http://schemas.microsoft.com/office/drawing/2014/main" id="{E46A29D7-9008-4B50-945F-8A1413BDD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8194" y="3599816"/>
            <a:ext cx="2114006" cy="21140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30E66A9-3341-4690-8FF2-0A84181448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200" y="3581401"/>
            <a:ext cx="1981200" cy="2437221"/>
          </a:xfrm>
          <a:prstGeom prst="rect">
            <a:avLst/>
          </a:prstGeom>
        </p:spPr>
      </p:pic>
      <p:pic>
        <p:nvPicPr>
          <p:cNvPr id="8" name="Picture 7">
            <a:extLst>
              <a:ext uri="{FF2B5EF4-FFF2-40B4-BE49-F238E27FC236}">
                <a16:creationId xmlns:a16="http://schemas.microsoft.com/office/drawing/2014/main" id="{A095C8F0-5825-4065-AE00-D506976183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4653" y="1066800"/>
            <a:ext cx="2862695" cy="2209800"/>
          </a:xfrm>
          <a:prstGeom prst="rect">
            <a:avLst/>
          </a:prstGeom>
        </p:spPr>
      </p:pic>
      <p:pic>
        <p:nvPicPr>
          <p:cNvPr id="9" name="Picture 2" descr="ÙØªÙØ¬Ø© Ø¨Ø­Ø« Ø§ÙØµÙØ± Ø¹Ù âªgif Countdown 10â¬â">
            <a:extLst>
              <a:ext uri="{FF2B5EF4-FFF2-40B4-BE49-F238E27FC236}">
                <a16:creationId xmlns:a16="http://schemas.microsoft.com/office/drawing/2014/main" id="{17D1AA2E-649B-489D-B8E3-E4CECEA25782}"/>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43500" y="3704319"/>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132399"/>
      </p:ext>
    </p:extLst>
  </p:cSld>
  <p:clrMapOvr>
    <a:masterClrMapping/>
  </p:clrMapOvr>
  <mc:AlternateContent xmlns:mc="http://schemas.openxmlformats.org/markup-compatibility/2006" xmlns:p14="http://schemas.microsoft.com/office/powerpoint/2010/main">
    <mc:Choice Requires="p14">
      <p:transition spd="slow" p14:dur="2000" advTm="10391"/>
    </mc:Choice>
    <mc:Fallback xmlns="">
      <p:transition spd="slow" advTm="1039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3DCF1D4-0043-4B99-9422-F5D445F19395}"/>
              </a:ext>
            </a:extLst>
          </p:cNvPr>
          <p:cNvSpPr>
            <a:spLocks noGrp="1"/>
          </p:cNvSpPr>
          <p:nvPr>
            <p:ph type="sldNum" sz="quarter" idx="12"/>
          </p:nvPr>
        </p:nvSpPr>
        <p:spPr/>
        <p:txBody>
          <a:bodyPr/>
          <a:lstStyle/>
          <a:p>
            <a:pPr eaLnBrk="0" fontAlgn="base" hangingPunct="0">
              <a:spcBef>
                <a:spcPct val="0"/>
              </a:spcBef>
              <a:spcAft>
                <a:spcPct val="0"/>
              </a:spcAft>
            </a:pPr>
            <a:fld id="{68664E48-8EBF-45D4-86A6-5BE608535861}" type="slidenum">
              <a:rPr lang="en-US" altLang="en-US" b="1">
                <a:latin typeface="Arial" panose="020B0604020202020204" pitchFamily="34" charset="0"/>
              </a:rPr>
              <a:pPr eaLnBrk="0" fontAlgn="base" hangingPunct="0">
                <a:spcBef>
                  <a:spcPct val="0"/>
                </a:spcBef>
                <a:spcAft>
                  <a:spcPct val="0"/>
                </a:spcAft>
              </a:pPr>
              <a:t>4</a:t>
            </a:fld>
            <a:endParaRPr lang="en-US" altLang="en-US" b="1">
              <a:latin typeface="Arial" panose="020B0604020202020204" pitchFamily="34" charset="0"/>
            </a:endParaRPr>
          </a:p>
        </p:txBody>
      </p:sp>
      <p:sp>
        <p:nvSpPr>
          <p:cNvPr id="7" name="Rectangle 6">
            <a:extLst>
              <a:ext uri="{FF2B5EF4-FFF2-40B4-BE49-F238E27FC236}">
                <a16:creationId xmlns:a16="http://schemas.microsoft.com/office/drawing/2014/main" id="{A7ACE3F9-ACD4-476F-854F-A24E9F78D517}"/>
              </a:ext>
            </a:extLst>
          </p:cNvPr>
          <p:cNvSpPr/>
          <p:nvPr/>
        </p:nvSpPr>
        <p:spPr>
          <a:xfrm>
            <a:off x="6354196" y="1905000"/>
            <a:ext cx="3962400" cy="3139321"/>
          </a:xfrm>
          <a:prstGeom prst="rect">
            <a:avLst/>
          </a:prstGeom>
        </p:spPr>
        <p:txBody>
          <a:bodyPr wrap="square">
            <a:spAutoFit/>
          </a:bodyPr>
          <a:lstStyle/>
          <a:p>
            <a:pPr>
              <a:defRPr/>
            </a:pPr>
            <a:r>
              <a:rPr lang="en-US" b="1" kern="0" dirty="0">
                <a:solidFill>
                  <a:srgbClr val="000000"/>
                </a:solidFill>
                <a:latin typeface="KievitOT-Medium"/>
              </a:rPr>
              <a:t>Book Title:</a:t>
            </a:r>
          </a:p>
          <a:p>
            <a:pPr>
              <a:defRPr/>
            </a:pPr>
            <a:r>
              <a:rPr lang="en-US" kern="0" dirty="0" smtClean="0">
                <a:solidFill>
                  <a:srgbClr val="000000"/>
                </a:solidFill>
                <a:latin typeface="KievitOT-Medium"/>
              </a:rPr>
              <a:t>Cryptography and Network Security</a:t>
            </a:r>
            <a:endParaRPr lang="en-US" kern="0" dirty="0">
              <a:solidFill>
                <a:srgbClr val="000000"/>
              </a:solidFill>
              <a:latin typeface="KievitOT-Medium"/>
            </a:endParaRPr>
          </a:p>
          <a:p>
            <a:pPr>
              <a:defRPr/>
            </a:pPr>
            <a:endParaRPr lang="en-US" kern="0" dirty="0">
              <a:solidFill>
                <a:srgbClr val="000000"/>
              </a:solidFill>
              <a:latin typeface="KievitOT-Medium"/>
            </a:endParaRPr>
          </a:p>
          <a:p>
            <a:pPr>
              <a:defRPr/>
            </a:pPr>
            <a:r>
              <a:rPr lang="en-US" b="1" kern="0" dirty="0">
                <a:solidFill>
                  <a:srgbClr val="000000"/>
                </a:solidFill>
                <a:latin typeface="KievitOT-Medium"/>
              </a:rPr>
              <a:t>Authors:</a:t>
            </a:r>
          </a:p>
          <a:p>
            <a:pPr>
              <a:defRPr/>
            </a:pPr>
            <a:r>
              <a:rPr lang="en-US" kern="0" dirty="0" smtClean="0">
                <a:solidFill>
                  <a:srgbClr val="000000"/>
                </a:solidFill>
                <a:latin typeface="KievitOT-Medium"/>
              </a:rPr>
              <a:t>William Stallings </a:t>
            </a:r>
            <a:endParaRPr lang="en-US" kern="0" dirty="0">
              <a:solidFill>
                <a:srgbClr val="000000"/>
              </a:solidFill>
              <a:latin typeface="KievitOT-Medium"/>
            </a:endParaRPr>
          </a:p>
          <a:p>
            <a:pPr>
              <a:defRPr/>
            </a:pPr>
            <a:endParaRPr lang="en-US" kern="0" dirty="0">
              <a:solidFill>
                <a:srgbClr val="000000"/>
              </a:solidFill>
              <a:latin typeface="KievitOT-Medium"/>
            </a:endParaRPr>
          </a:p>
          <a:p>
            <a:pPr>
              <a:defRPr/>
            </a:pPr>
            <a:r>
              <a:rPr lang="en-US" b="1" kern="0" dirty="0">
                <a:solidFill>
                  <a:srgbClr val="000000"/>
                </a:solidFill>
                <a:latin typeface="Arial" panose="020B0604020202020204" pitchFamily="34" charset="0"/>
              </a:rPr>
              <a:t>Publisher:</a:t>
            </a:r>
          </a:p>
          <a:p>
            <a:pPr>
              <a:defRPr/>
            </a:pPr>
            <a:r>
              <a:rPr lang="en-US" kern="0" dirty="0">
                <a:solidFill>
                  <a:srgbClr val="000000"/>
                </a:solidFill>
                <a:latin typeface="Arial" panose="020B0604020202020204" pitchFamily="34" charset="0"/>
              </a:rPr>
              <a:t>Pearson Education, Inc.</a:t>
            </a:r>
          </a:p>
          <a:p>
            <a:pPr>
              <a:defRPr/>
            </a:pPr>
            <a:endParaRPr lang="en-US" kern="0" dirty="0">
              <a:solidFill>
                <a:srgbClr val="000000"/>
              </a:solidFill>
              <a:latin typeface="Arial" panose="020B0604020202020204" pitchFamily="34" charset="0"/>
            </a:endParaRPr>
          </a:p>
          <a:p>
            <a:pPr>
              <a:defRPr/>
            </a:pPr>
            <a:r>
              <a:rPr lang="en-US" b="1" kern="0" dirty="0">
                <a:solidFill>
                  <a:srgbClr val="000000"/>
                </a:solidFill>
                <a:latin typeface="Arial" panose="020B0604020202020204" pitchFamily="34" charset="0"/>
              </a:rPr>
              <a:t>Edition:</a:t>
            </a:r>
          </a:p>
          <a:p>
            <a:pPr>
              <a:defRPr/>
            </a:pPr>
            <a:r>
              <a:rPr lang="en-US" kern="0" dirty="0" smtClean="0">
                <a:solidFill>
                  <a:srgbClr val="000000"/>
                </a:solidFill>
                <a:latin typeface="Arial" panose="020B0604020202020204" pitchFamily="34" charset="0"/>
              </a:rPr>
              <a:t>Seven edition</a:t>
            </a:r>
            <a:endParaRPr lang="en-US" kern="0" dirty="0">
              <a:solidFill>
                <a:srgbClr val="000000"/>
              </a:solidFill>
              <a:latin typeface="Arial" panose="020B0604020202020204" pitchFamily="34" charset="0"/>
            </a:endParaRPr>
          </a:p>
        </p:txBody>
      </p:sp>
      <p:pic>
        <p:nvPicPr>
          <p:cNvPr id="5" name="Picture 4"/>
          <p:cNvPicPr>
            <a:picLocks noChangeAspect="1"/>
          </p:cNvPicPr>
          <p:nvPr/>
        </p:nvPicPr>
        <p:blipFill>
          <a:blip r:embed="rId2"/>
          <a:stretch>
            <a:fillRect/>
          </a:stretch>
        </p:blipFill>
        <p:spPr>
          <a:xfrm>
            <a:off x="1627493" y="1409265"/>
            <a:ext cx="4004822" cy="4771224"/>
          </a:xfrm>
          <a:prstGeom prst="rect">
            <a:avLst/>
          </a:prstGeom>
        </p:spPr>
      </p:pic>
    </p:spTree>
    <p:extLst>
      <p:ext uri="{BB962C8B-B14F-4D97-AF65-F5344CB8AC3E}">
        <p14:creationId xmlns:p14="http://schemas.microsoft.com/office/powerpoint/2010/main" val="2577156921"/>
      </p:ext>
    </p:extLst>
  </p:cSld>
  <p:clrMapOvr>
    <a:masterClrMapping/>
  </p:clrMapOvr>
  <mc:AlternateContent xmlns:mc="http://schemas.openxmlformats.org/markup-compatibility/2006" xmlns:p14="http://schemas.microsoft.com/office/powerpoint/2010/main">
    <mc:Choice Requires="p14">
      <p:transition spd="slow" p14:dur="2000" advTm="17354"/>
    </mc:Choice>
    <mc:Fallback xmlns="">
      <p:transition spd="slow" advTm="173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227837"/>
          </a:xfrm>
          <a:prstGeom prst="rect">
            <a:avLst/>
          </a:prstGeom>
          <a:noFill/>
        </p:spPr>
        <p:txBody>
          <a:bodyPr wrap="square">
            <a:spAutoFit/>
          </a:bodyPr>
          <a:lstStyle/>
          <a:p>
            <a:pPr>
              <a:lnSpc>
                <a:spcPct val="120000"/>
              </a:lnSpc>
            </a:pPr>
            <a:r>
              <a:rPr lang="en-US" sz="3200" b="1" dirty="0">
                <a:solidFill>
                  <a:srgbClr val="00B0F0"/>
                </a:solidFill>
                <a:latin typeface="Alexandria" pitchFamily="2" charset="-78"/>
                <a:cs typeface="Alexandria" pitchFamily="2" charset="-78"/>
              </a:rPr>
              <a:t>Introduction to Security </a:t>
            </a:r>
          </a:p>
        </p:txBody>
      </p:sp>
      <p:sp>
        <p:nvSpPr>
          <p:cNvPr id="41" name="TextBox 40"/>
          <p:cNvSpPr txBox="1"/>
          <p:nvPr/>
        </p:nvSpPr>
        <p:spPr>
          <a:xfrm>
            <a:off x="6301339" y="1259391"/>
            <a:ext cx="4158511" cy="400110"/>
          </a:xfrm>
          <a:prstGeom prst="rect">
            <a:avLst/>
          </a:prstGeom>
          <a:noFill/>
        </p:spPr>
        <p:txBody>
          <a:bodyPr wrap="none" rtlCol="0">
            <a:spAutoFit/>
          </a:bodyPr>
          <a:lstStyle/>
          <a:p>
            <a:r>
              <a:rPr lang="en-US" sz="2000" b="1" dirty="0" smtClean="0">
                <a:solidFill>
                  <a:srgbClr val="00B0F0"/>
                </a:solidFill>
                <a:latin typeface="Alexandria Black" pitchFamily="2" charset="-78"/>
                <a:cs typeface="Alexandria Black" pitchFamily="2" charset="-78"/>
              </a:rPr>
              <a:t>Lets Start the Fourth Lecture </a:t>
            </a:r>
            <a:endParaRPr lang="en-US" sz="2000" b="1" dirty="0">
              <a:solidFill>
                <a:srgbClr val="00B0F0"/>
              </a:solidFill>
              <a:latin typeface="Alexandria Black" pitchFamily="2" charset="-78"/>
              <a:cs typeface="Alexandria Black"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0547640"/>
      </p:ext>
    </p:extLst>
  </p:cSld>
  <p:clrMapOvr>
    <a:masterClrMapping/>
  </p:clrMapOvr>
  <mc:AlternateContent xmlns:mc="http://schemas.openxmlformats.org/markup-compatibility/2006" xmlns:p14="http://schemas.microsoft.com/office/powerpoint/2010/main">
    <mc:Choice Requires="p14">
      <p:transition spd="slow" p14:dur="2000" advTm="49197"/>
    </mc:Choice>
    <mc:Fallback xmlns="">
      <p:transition spd="slow" advTm="491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61732" y="875501"/>
            <a:ext cx="12215495" cy="6033247"/>
            <a:chOff x="-12255" y="761974"/>
            <a:chExt cx="12215495" cy="6109970"/>
          </a:xfrm>
        </p:grpSpPr>
        <p:pic>
          <p:nvPicPr>
            <p:cNvPr id="3" name="object 3"/>
            <p:cNvPicPr/>
            <p:nvPr/>
          </p:nvPicPr>
          <p:blipFill>
            <a:blip r:embed="rId2" cstate="print"/>
            <a:stretch>
              <a:fillRect/>
            </a:stretch>
          </p:blipFill>
          <p:spPr>
            <a:xfrm>
              <a:off x="1336540" y="775658"/>
              <a:ext cx="9511298" cy="708774"/>
            </a:xfrm>
            <a:prstGeom prst="rect">
              <a:avLst/>
            </a:prstGeom>
          </p:spPr>
        </p:pic>
        <p:pic>
          <p:nvPicPr>
            <p:cNvPr id="4" name="object 4"/>
            <p:cNvPicPr/>
            <p:nvPr/>
          </p:nvPicPr>
          <p:blipFill>
            <a:blip r:embed="rId3" cstate="print"/>
            <a:stretch>
              <a:fillRect/>
            </a:stretch>
          </p:blipFill>
          <p:spPr>
            <a:xfrm>
              <a:off x="1261871" y="761974"/>
              <a:ext cx="2663952" cy="795553"/>
            </a:xfrm>
            <a:prstGeom prst="rect">
              <a:avLst/>
            </a:prstGeom>
          </p:spPr>
        </p:pic>
        <p:sp>
          <p:nvSpPr>
            <p:cNvPr id="5" name="object 5"/>
            <p:cNvSpPr/>
            <p:nvPr/>
          </p:nvSpPr>
          <p:spPr>
            <a:xfrm>
              <a:off x="1370076" y="789432"/>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6" name="object 6"/>
            <p:cNvPicPr/>
            <p:nvPr/>
          </p:nvPicPr>
          <p:blipFill>
            <a:blip r:embed="rId4" cstate="print"/>
            <a:stretch>
              <a:fillRect/>
            </a:stretch>
          </p:blipFill>
          <p:spPr>
            <a:xfrm>
              <a:off x="1327404" y="1485900"/>
              <a:ext cx="9529572" cy="726948"/>
            </a:xfrm>
            <a:prstGeom prst="rect">
              <a:avLst/>
            </a:prstGeom>
          </p:spPr>
        </p:pic>
        <p:pic>
          <p:nvPicPr>
            <p:cNvPr id="7" name="object 7"/>
            <p:cNvPicPr/>
            <p:nvPr/>
          </p:nvPicPr>
          <p:blipFill>
            <a:blip r:embed="rId5" cstate="print"/>
            <a:stretch>
              <a:fillRect/>
            </a:stretch>
          </p:blipFill>
          <p:spPr>
            <a:xfrm>
              <a:off x="1261871" y="1482826"/>
              <a:ext cx="3395472" cy="795553"/>
            </a:xfrm>
            <a:prstGeom prst="rect">
              <a:avLst/>
            </a:prstGeom>
          </p:spPr>
        </p:pic>
        <p:sp>
          <p:nvSpPr>
            <p:cNvPr id="8" name="object 8"/>
            <p:cNvSpPr/>
            <p:nvPr/>
          </p:nvSpPr>
          <p:spPr>
            <a:xfrm>
              <a:off x="1370076" y="1508759"/>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9" name="object 9"/>
            <p:cNvPicPr/>
            <p:nvPr/>
          </p:nvPicPr>
          <p:blipFill>
            <a:blip r:embed="rId6" cstate="print"/>
            <a:stretch>
              <a:fillRect/>
            </a:stretch>
          </p:blipFill>
          <p:spPr>
            <a:xfrm>
              <a:off x="1325879" y="2199144"/>
              <a:ext cx="9532620" cy="729983"/>
            </a:xfrm>
            <a:prstGeom prst="rect">
              <a:avLst/>
            </a:prstGeom>
          </p:spPr>
        </p:pic>
        <p:pic>
          <p:nvPicPr>
            <p:cNvPr id="10" name="object 10"/>
            <p:cNvPicPr/>
            <p:nvPr/>
          </p:nvPicPr>
          <p:blipFill>
            <a:blip r:embed="rId7" cstate="print"/>
            <a:stretch>
              <a:fillRect/>
            </a:stretch>
          </p:blipFill>
          <p:spPr>
            <a:xfrm>
              <a:off x="1261871" y="2197582"/>
              <a:ext cx="4442460" cy="795553"/>
            </a:xfrm>
            <a:prstGeom prst="rect">
              <a:avLst/>
            </a:prstGeom>
          </p:spPr>
        </p:pic>
        <p:sp>
          <p:nvSpPr>
            <p:cNvPr id="11" name="object 11"/>
            <p:cNvSpPr/>
            <p:nvPr/>
          </p:nvSpPr>
          <p:spPr>
            <a:xfrm>
              <a:off x="1370076" y="2223516"/>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sp>
          <p:nvSpPr>
            <p:cNvPr id="12" name="object 12"/>
            <p:cNvSpPr/>
            <p:nvPr/>
          </p:nvSpPr>
          <p:spPr>
            <a:xfrm>
              <a:off x="1370076" y="2223516"/>
              <a:ext cx="9448800" cy="646430"/>
            </a:xfrm>
            <a:custGeom>
              <a:avLst/>
              <a:gdLst/>
              <a:ahLst/>
              <a:cxnLst/>
              <a:rect l="l" t="t" r="r" b="b"/>
              <a:pathLst>
                <a:path w="9448800" h="646430">
                  <a:moveTo>
                    <a:pt x="0" y="107696"/>
                  </a:moveTo>
                  <a:lnTo>
                    <a:pt x="8469" y="65793"/>
                  </a:lnTo>
                  <a:lnTo>
                    <a:pt x="31559" y="31559"/>
                  </a:lnTo>
                  <a:lnTo>
                    <a:pt x="65793" y="8469"/>
                  </a:lnTo>
                  <a:lnTo>
                    <a:pt x="107696" y="0"/>
                  </a:lnTo>
                  <a:lnTo>
                    <a:pt x="9341104" y="0"/>
                  </a:lnTo>
                  <a:lnTo>
                    <a:pt x="9383006" y="8469"/>
                  </a:lnTo>
                  <a:lnTo>
                    <a:pt x="9417240" y="31559"/>
                  </a:lnTo>
                  <a:lnTo>
                    <a:pt x="9440330" y="65793"/>
                  </a:lnTo>
                  <a:lnTo>
                    <a:pt x="9448800" y="107696"/>
                  </a:lnTo>
                  <a:lnTo>
                    <a:pt x="9448800" y="538480"/>
                  </a:lnTo>
                  <a:lnTo>
                    <a:pt x="9440330" y="580382"/>
                  </a:lnTo>
                  <a:lnTo>
                    <a:pt x="9417240" y="614616"/>
                  </a:lnTo>
                  <a:lnTo>
                    <a:pt x="9383006" y="637706"/>
                  </a:lnTo>
                  <a:lnTo>
                    <a:pt x="9341104" y="646176"/>
                  </a:lnTo>
                  <a:lnTo>
                    <a:pt x="107696" y="646176"/>
                  </a:lnTo>
                  <a:lnTo>
                    <a:pt x="65793" y="637706"/>
                  </a:lnTo>
                  <a:lnTo>
                    <a:pt x="31559" y="614616"/>
                  </a:lnTo>
                  <a:lnTo>
                    <a:pt x="8469" y="580382"/>
                  </a:lnTo>
                  <a:lnTo>
                    <a:pt x="0" y="538480"/>
                  </a:lnTo>
                  <a:lnTo>
                    <a:pt x="0" y="107696"/>
                  </a:lnTo>
                  <a:close/>
                </a:path>
              </a:pathLst>
            </a:custGeom>
            <a:ln w="3175">
              <a:solidFill>
                <a:srgbClr val="375F92"/>
              </a:solidFill>
            </a:ln>
          </p:spPr>
          <p:txBody>
            <a:bodyPr wrap="square" lIns="0" tIns="0" rIns="0" bIns="0" rtlCol="0"/>
            <a:lstStyle/>
            <a:p>
              <a:endParaRPr/>
            </a:p>
          </p:txBody>
        </p:sp>
        <p:pic>
          <p:nvPicPr>
            <p:cNvPr id="13" name="object 13"/>
            <p:cNvPicPr/>
            <p:nvPr/>
          </p:nvPicPr>
          <p:blipFill>
            <a:blip r:embed="rId8" cstate="print"/>
            <a:stretch>
              <a:fillRect/>
            </a:stretch>
          </p:blipFill>
          <p:spPr>
            <a:xfrm>
              <a:off x="1325879" y="2915424"/>
              <a:ext cx="9532620" cy="728459"/>
            </a:xfrm>
            <a:prstGeom prst="rect">
              <a:avLst/>
            </a:prstGeom>
          </p:spPr>
        </p:pic>
        <p:pic>
          <p:nvPicPr>
            <p:cNvPr id="14" name="object 14"/>
            <p:cNvPicPr/>
            <p:nvPr/>
          </p:nvPicPr>
          <p:blipFill>
            <a:blip r:embed="rId9" cstate="print"/>
            <a:stretch>
              <a:fillRect/>
            </a:stretch>
          </p:blipFill>
          <p:spPr>
            <a:xfrm>
              <a:off x="1261871" y="2912338"/>
              <a:ext cx="4549140" cy="795553"/>
            </a:xfrm>
            <a:prstGeom prst="rect">
              <a:avLst/>
            </a:prstGeom>
          </p:spPr>
        </p:pic>
        <p:sp>
          <p:nvSpPr>
            <p:cNvPr id="15" name="object 15"/>
            <p:cNvSpPr/>
            <p:nvPr/>
          </p:nvSpPr>
          <p:spPr>
            <a:xfrm>
              <a:off x="1370076" y="2939795"/>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1"/>
                  </a:lnTo>
                  <a:lnTo>
                    <a:pt x="0" y="537209"/>
                  </a:lnTo>
                  <a:lnTo>
                    <a:pt x="8447" y="579018"/>
                  </a:lnTo>
                  <a:lnTo>
                    <a:pt x="31480" y="613171"/>
                  </a:lnTo>
                  <a:lnTo>
                    <a:pt x="65633" y="636204"/>
                  </a:lnTo>
                  <a:lnTo>
                    <a:pt x="107442" y="644651"/>
                  </a:lnTo>
                  <a:lnTo>
                    <a:pt x="9341358" y="644651"/>
                  </a:lnTo>
                  <a:lnTo>
                    <a:pt x="9383166" y="636204"/>
                  </a:lnTo>
                  <a:lnTo>
                    <a:pt x="9417319" y="613171"/>
                  </a:lnTo>
                  <a:lnTo>
                    <a:pt x="9440352" y="579018"/>
                  </a:lnTo>
                  <a:lnTo>
                    <a:pt x="9448800" y="537209"/>
                  </a:lnTo>
                  <a:lnTo>
                    <a:pt x="9448800" y="107441"/>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sp>
          <p:nvSpPr>
            <p:cNvPr id="16" name="object 16"/>
            <p:cNvSpPr/>
            <p:nvPr/>
          </p:nvSpPr>
          <p:spPr>
            <a:xfrm>
              <a:off x="1370076" y="2939795"/>
              <a:ext cx="9448800" cy="645160"/>
            </a:xfrm>
            <a:custGeom>
              <a:avLst/>
              <a:gdLst/>
              <a:ahLst/>
              <a:cxnLst/>
              <a:rect l="l" t="t" r="r" b="b"/>
              <a:pathLst>
                <a:path w="9448800" h="645160">
                  <a:moveTo>
                    <a:pt x="0" y="107441"/>
                  </a:moveTo>
                  <a:lnTo>
                    <a:pt x="8447" y="65633"/>
                  </a:lnTo>
                  <a:lnTo>
                    <a:pt x="31480" y="31480"/>
                  </a:lnTo>
                  <a:lnTo>
                    <a:pt x="65633" y="8447"/>
                  </a:lnTo>
                  <a:lnTo>
                    <a:pt x="107442" y="0"/>
                  </a:lnTo>
                  <a:lnTo>
                    <a:pt x="9341358" y="0"/>
                  </a:lnTo>
                  <a:lnTo>
                    <a:pt x="9383166" y="8447"/>
                  </a:lnTo>
                  <a:lnTo>
                    <a:pt x="9417319" y="31480"/>
                  </a:lnTo>
                  <a:lnTo>
                    <a:pt x="9440352" y="65633"/>
                  </a:lnTo>
                  <a:lnTo>
                    <a:pt x="9448800" y="107441"/>
                  </a:lnTo>
                  <a:lnTo>
                    <a:pt x="9448800" y="537209"/>
                  </a:lnTo>
                  <a:lnTo>
                    <a:pt x="9440352" y="579018"/>
                  </a:lnTo>
                  <a:lnTo>
                    <a:pt x="9417319" y="613171"/>
                  </a:lnTo>
                  <a:lnTo>
                    <a:pt x="9383166" y="636204"/>
                  </a:lnTo>
                  <a:lnTo>
                    <a:pt x="9341358" y="644651"/>
                  </a:lnTo>
                  <a:lnTo>
                    <a:pt x="107442" y="644651"/>
                  </a:lnTo>
                  <a:lnTo>
                    <a:pt x="65633" y="636204"/>
                  </a:lnTo>
                  <a:lnTo>
                    <a:pt x="31480" y="613171"/>
                  </a:lnTo>
                  <a:lnTo>
                    <a:pt x="8447" y="579018"/>
                  </a:lnTo>
                  <a:lnTo>
                    <a:pt x="0" y="537209"/>
                  </a:lnTo>
                  <a:lnTo>
                    <a:pt x="0" y="107441"/>
                  </a:lnTo>
                  <a:close/>
                </a:path>
              </a:pathLst>
            </a:custGeom>
            <a:ln w="3175">
              <a:solidFill>
                <a:srgbClr val="375F92"/>
              </a:solidFill>
            </a:ln>
          </p:spPr>
          <p:txBody>
            <a:bodyPr wrap="square" lIns="0" tIns="0" rIns="0" bIns="0" rtlCol="0"/>
            <a:lstStyle/>
            <a:p>
              <a:endParaRPr/>
            </a:p>
          </p:txBody>
        </p:sp>
        <p:pic>
          <p:nvPicPr>
            <p:cNvPr id="17" name="object 17"/>
            <p:cNvPicPr/>
            <p:nvPr/>
          </p:nvPicPr>
          <p:blipFill>
            <a:blip r:embed="rId10" cstate="print"/>
            <a:stretch>
              <a:fillRect/>
            </a:stretch>
          </p:blipFill>
          <p:spPr>
            <a:xfrm>
              <a:off x="1327404" y="3631679"/>
              <a:ext cx="9529572" cy="725436"/>
            </a:xfrm>
            <a:prstGeom prst="rect">
              <a:avLst/>
            </a:prstGeom>
          </p:spPr>
        </p:pic>
        <p:pic>
          <p:nvPicPr>
            <p:cNvPr id="18" name="object 18"/>
            <p:cNvPicPr/>
            <p:nvPr/>
          </p:nvPicPr>
          <p:blipFill>
            <a:blip r:embed="rId11" cstate="print"/>
            <a:stretch>
              <a:fillRect/>
            </a:stretch>
          </p:blipFill>
          <p:spPr>
            <a:xfrm>
              <a:off x="1261871" y="3627094"/>
              <a:ext cx="2761488" cy="795553"/>
            </a:xfrm>
            <a:prstGeom prst="rect">
              <a:avLst/>
            </a:prstGeom>
          </p:spPr>
        </p:pic>
        <p:sp>
          <p:nvSpPr>
            <p:cNvPr id="19" name="object 19"/>
            <p:cNvSpPr/>
            <p:nvPr/>
          </p:nvSpPr>
          <p:spPr>
            <a:xfrm>
              <a:off x="1370076" y="3654551"/>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2"/>
                  </a:lnTo>
                  <a:lnTo>
                    <a:pt x="0" y="537210"/>
                  </a:lnTo>
                  <a:lnTo>
                    <a:pt x="8447" y="579018"/>
                  </a:lnTo>
                  <a:lnTo>
                    <a:pt x="31480" y="613171"/>
                  </a:lnTo>
                  <a:lnTo>
                    <a:pt x="65633" y="636204"/>
                  </a:lnTo>
                  <a:lnTo>
                    <a:pt x="107442" y="644652"/>
                  </a:lnTo>
                  <a:lnTo>
                    <a:pt x="9341358" y="644652"/>
                  </a:lnTo>
                  <a:lnTo>
                    <a:pt x="9383166" y="636204"/>
                  </a:lnTo>
                  <a:lnTo>
                    <a:pt x="9417319" y="613171"/>
                  </a:lnTo>
                  <a:lnTo>
                    <a:pt x="9440352" y="579018"/>
                  </a:lnTo>
                  <a:lnTo>
                    <a:pt x="9448800" y="537210"/>
                  </a:lnTo>
                  <a:lnTo>
                    <a:pt x="9448800" y="107442"/>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pic>
          <p:nvPicPr>
            <p:cNvPr id="20" name="object 20"/>
            <p:cNvPicPr/>
            <p:nvPr/>
          </p:nvPicPr>
          <p:blipFill>
            <a:blip r:embed="rId4" cstate="print"/>
            <a:stretch>
              <a:fillRect/>
            </a:stretch>
          </p:blipFill>
          <p:spPr>
            <a:xfrm>
              <a:off x="1327404" y="4346448"/>
              <a:ext cx="9529572" cy="726948"/>
            </a:xfrm>
            <a:prstGeom prst="rect">
              <a:avLst/>
            </a:prstGeom>
          </p:spPr>
        </p:pic>
        <p:pic>
          <p:nvPicPr>
            <p:cNvPr id="21" name="object 21"/>
            <p:cNvPicPr/>
            <p:nvPr/>
          </p:nvPicPr>
          <p:blipFill>
            <a:blip r:embed="rId12" cstate="print"/>
            <a:stretch>
              <a:fillRect/>
            </a:stretch>
          </p:blipFill>
          <p:spPr>
            <a:xfrm>
              <a:off x="1261871" y="4341850"/>
              <a:ext cx="3956304" cy="795553"/>
            </a:xfrm>
            <a:prstGeom prst="rect">
              <a:avLst/>
            </a:prstGeom>
          </p:spPr>
        </p:pic>
        <p:sp>
          <p:nvSpPr>
            <p:cNvPr id="22" name="object 22"/>
            <p:cNvSpPr/>
            <p:nvPr/>
          </p:nvSpPr>
          <p:spPr>
            <a:xfrm>
              <a:off x="1370076" y="4369307"/>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23" name="object 23"/>
            <p:cNvPicPr/>
            <p:nvPr/>
          </p:nvPicPr>
          <p:blipFill>
            <a:blip r:embed="rId4" cstate="print"/>
            <a:stretch>
              <a:fillRect/>
            </a:stretch>
          </p:blipFill>
          <p:spPr>
            <a:xfrm>
              <a:off x="1327404" y="5061204"/>
              <a:ext cx="9529572" cy="726947"/>
            </a:xfrm>
            <a:prstGeom prst="rect">
              <a:avLst/>
            </a:prstGeom>
          </p:spPr>
        </p:pic>
        <p:pic>
          <p:nvPicPr>
            <p:cNvPr id="24" name="object 24"/>
            <p:cNvPicPr/>
            <p:nvPr/>
          </p:nvPicPr>
          <p:blipFill>
            <a:blip r:embed="rId13" cstate="print"/>
            <a:stretch>
              <a:fillRect/>
            </a:stretch>
          </p:blipFill>
          <p:spPr>
            <a:xfrm>
              <a:off x="1261871" y="5056631"/>
              <a:ext cx="4152900" cy="795553"/>
            </a:xfrm>
            <a:prstGeom prst="rect">
              <a:avLst/>
            </a:prstGeom>
          </p:spPr>
        </p:pic>
        <p:sp>
          <p:nvSpPr>
            <p:cNvPr id="25" name="object 25"/>
            <p:cNvSpPr/>
            <p:nvPr/>
          </p:nvSpPr>
          <p:spPr>
            <a:xfrm>
              <a:off x="1370076" y="5084063"/>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98"/>
                  </a:lnTo>
                  <a:lnTo>
                    <a:pt x="31559" y="614630"/>
                  </a:lnTo>
                  <a:lnTo>
                    <a:pt x="65793" y="637712"/>
                  </a:lnTo>
                  <a:lnTo>
                    <a:pt x="107696" y="646176"/>
                  </a:lnTo>
                  <a:lnTo>
                    <a:pt x="9341104" y="646176"/>
                  </a:lnTo>
                  <a:lnTo>
                    <a:pt x="9383006" y="637712"/>
                  </a:lnTo>
                  <a:lnTo>
                    <a:pt x="9417240" y="614630"/>
                  </a:lnTo>
                  <a:lnTo>
                    <a:pt x="9440330" y="580398"/>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grpSp>
      <p:sp>
        <p:nvSpPr>
          <p:cNvPr id="36" name="object 36"/>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37"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8" name="TextBox 37"/>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
        <p:nvSpPr>
          <p:cNvPr id="27" name="Rectangle 26"/>
          <p:cNvSpPr/>
          <p:nvPr/>
        </p:nvSpPr>
        <p:spPr>
          <a:xfrm>
            <a:off x="532613" y="66808"/>
            <a:ext cx="2950488" cy="461665"/>
          </a:xfrm>
          <a:prstGeom prst="rect">
            <a:avLst/>
          </a:prstGeom>
        </p:spPr>
        <p:txBody>
          <a:bodyPr wrap="none">
            <a:spAutoFit/>
          </a:bodyPr>
          <a:lstStyle/>
          <a:p>
            <a:pPr marL="12700">
              <a:lnSpc>
                <a:spcPct val="100000"/>
              </a:lnSpc>
              <a:spcBef>
                <a:spcPts val="95"/>
              </a:spcBef>
            </a:pPr>
            <a:r>
              <a:rPr lang="en-US" sz="2400" b="1" spc="-10" dirty="0" smtClean="0">
                <a:latin typeface="Alexandria Black" pitchFamily="2" charset="-78"/>
                <a:cs typeface="Alexandria Black" pitchFamily="2" charset="-78"/>
              </a:rPr>
              <a:t>Table of Content </a:t>
            </a:r>
            <a:endParaRPr lang="en-US" sz="2400" dirty="0">
              <a:latin typeface="Alexandria Black" pitchFamily="2" charset="-78"/>
              <a:cs typeface="Alexandria Black" pitchFamily="2" charset="-78"/>
            </a:endParaRPr>
          </a:p>
        </p:txBody>
      </p:sp>
      <p:sp>
        <p:nvSpPr>
          <p:cNvPr id="39" name="Rectangle 38"/>
          <p:cNvSpPr/>
          <p:nvPr/>
        </p:nvSpPr>
        <p:spPr>
          <a:xfrm>
            <a:off x="1682913" y="1022751"/>
            <a:ext cx="1863652" cy="369332"/>
          </a:xfrm>
          <a:prstGeom prst="rect">
            <a:avLst/>
          </a:prstGeom>
        </p:spPr>
        <p:txBody>
          <a:bodyPr wrap="none">
            <a:spAutoFit/>
          </a:bodyPr>
          <a:lstStyle/>
          <a:p>
            <a:pPr marL="12700">
              <a:lnSpc>
                <a:spcPct val="100000"/>
              </a:lnSpc>
              <a:spcBef>
                <a:spcPts val="95"/>
              </a:spcBef>
            </a:pPr>
            <a:r>
              <a:rPr lang="en-US" b="1" spc="-10" dirty="0">
                <a:solidFill>
                  <a:srgbClr val="FFFFFF"/>
                </a:solidFill>
                <a:latin typeface="Alexandria Black" pitchFamily="2" charset="-78"/>
                <a:cs typeface="Alexandria Black" pitchFamily="2" charset="-78"/>
              </a:rPr>
              <a:t>Cryptography</a:t>
            </a:r>
            <a:endParaRPr lang="en-US" dirty="0">
              <a:latin typeface="Alexandria Black" pitchFamily="2" charset="-78"/>
              <a:cs typeface="Alexandria Black" pitchFamily="2" charset="-78"/>
            </a:endParaRPr>
          </a:p>
        </p:txBody>
      </p:sp>
      <p:sp>
        <p:nvSpPr>
          <p:cNvPr id="40" name="Rectangle 39"/>
          <p:cNvSpPr/>
          <p:nvPr/>
        </p:nvSpPr>
        <p:spPr>
          <a:xfrm>
            <a:off x="1682913" y="1736107"/>
            <a:ext cx="2456442" cy="369332"/>
          </a:xfrm>
          <a:prstGeom prst="rect">
            <a:avLst/>
          </a:prstGeom>
        </p:spPr>
        <p:txBody>
          <a:bodyPr wrap="none">
            <a:spAutoFit/>
          </a:bodyPr>
          <a:lstStyle/>
          <a:p>
            <a:pPr marL="12700">
              <a:lnSpc>
                <a:spcPct val="100000"/>
              </a:lnSpc>
            </a:pPr>
            <a:r>
              <a:rPr lang="en-US" b="1" dirty="0">
                <a:solidFill>
                  <a:srgbClr val="FFFFFF"/>
                </a:solidFill>
                <a:latin typeface="Alexandria Black" pitchFamily="2" charset="-78"/>
                <a:cs typeface="Alexandria Black" pitchFamily="2" charset="-78"/>
              </a:rPr>
              <a:t>Computer</a:t>
            </a:r>
            <a:r>
              <a:rPr lang="en-US" b="1" spc="-15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p>
        </p:txBody>
      </p:sp>
      <p:sp>
        <p:nvSpPr>
          <p:cNvPr id="41" name="Rectangle 40"/>
          <p:cNvSpPr/>
          <p:nvPr/>
        </p:nvSpPr>
        <p:spPr>
          <a:xfrm>
            <a:off x="1636542" y="2449781"/>
            <a:ext cx="3288401"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OSI</a:t>
            </a:r>
            <a:r>
              <a:rPr lang="en-US" b="1" spc="-3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r>
              <a:rPr lang="en-US" b="1" spc="-16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Architecture </a:t>
            </a:r>
            <a:endParaRPr lang="en-US" dirty="0"/>
          </a:p>
        </p:txBody>
      </p:sp>
      <p:sp>
        <p:nvSpPr>
          <p:cNvPr id="42" name="Rectangle 41"/>
          <p:cNvSpPr/>
          <p:nvPr/>
        </p:nvSpPr>
        <p:spPr>
          <a:xfrm>
            <a:off x="1682913" y="3163829"/>
            <a:ext cx="3467424"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Security</a:t>
            </a:r>
            <a:r>
              <a:rPr lang="en-US" b="1" spc="-114" dirty="0">
                <a:solidFill>
                  <a:srgbClr val="FFFFFF"/>
                </a:solidFill>
                <a:latin typeface="Alexandria Black" pitchFamily="2" charset="-78"/>
                <a:cs typeface="Alexandria Black" pitchFamily="2" charset="-78"/>
              </a:rPr>
              <a:t> </a:t>
            </a:r>
            <a:r>
              <a:rPr lang="en-US" b="1" dirty="0">
                <a:solidFill>
                  <a:srgbClr val="FFFFFF"/>
                </a:solidFill>
                <a:latin typeface="Alexandria Black" pitchFamily="2" charset="-78"/>
                <a:cs typeface="Alexandria Black" pitchFamily="2" charset="-78"/>
              </a:rPr>
              <a:t>Structure</a:t>
            </a:r>
            <a:r>
              <a:rPr lang="en-US" b="1" spc="-13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Scheme </a:t>
            </a:r>
            <a:endParaRPr lang="en-US" dirty="0"/>
          </a:p>
        </p:txBody>
      </p:sp>
      <p:sp>
        <p:nvSpPr>
          <p:cNvPr id="43" name="Rectangle 42"/>
          <p:cNvSpPr/>
          <p:nvPr/>
        </p:nvSpPr>
        <p:spPr>
          <a:xfrm>
            <a:off x="1746892" y="3866263"/>
            <a:ext cx="1983235" cy="369332"/>
          </a:xfrm>
          <a:prstGeom prst="rect">
            <a:avLst/>
          </a:prstGeom>
        </p:spPr>
        <p:txBody>
          <a:bodyPr wrap="none">
            <a:spAutoFit/>
          </a:bodyPr>
          <a:lstStyle/>
          <a:p>
            <a:pPr marL="12700" marR="5080"/>
            <a:r>
              <a:rPr lang="en-US" b="1" dirty="0">
                <a:solidFill>
                  <a:srgbClr val="FFFFFF"/>
                </a:solidFill>
                <a:latin typeface="Alexandria Black" pitchFamily="2" charset="-78"/>
                <a:cs typeface="Alexandria Black" pitchFamily="2" charset="-78"/>
              </a:rPr>
              <a:t>Key</a:t>
            </a:r>
            <a:r>
              <a:rPr lang="en-US" b="1" spc="-1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Properties</a:t>
            </a:r>
            <a:endParaRPr lang="en-US" dirty="0">
              <a:latin typeface="Alexandria Black" pitchFamily="2" charset="-78"/>
              <a:cs typeface="Alexandria Black" pitchFamily="2" charset="-78"/>
            </a:endParaRPr>
          </a:p>
        </p:txBody>
      </p:sp>
      <p:sp>
        <p:nvSpPr>
          <p:cNvPr id="44" name="Rectangle 43"/>
          <p:cNvSpPr/>
          <p:nvPr/>
        </p:nvSpPr>
        <p:spPr>
          <a:xfrm>
            <a:off x="1682913" y="4590411"/>
            <a:ext cx="2958182"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Symmetric</a:t>
            </a:r>
            <a:r>
              <a:rPr lang="en-US" b="1" spc="-12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 </a:t>
            </a:r>
            <a:endParaRPr lang="en-US" dirty="0"/>
          </a:p>
        </p:txBody>
      </p:sp>
      <p:sp>
        <p:nvSpPr>
          <p:cNvPr id="45" name="Rectangle 44"/>
          <p:cNvSpPr/>
          <p:nvPr/>
        </p:nvSpPr>
        <p:spPr>
          <a:xfrm>
            <a:off x="1682913" y="5274483"/>
            <a:ext cx="3472104" cy="369332"/>
          </a:xfrm>
          <a:prstGeom prst="rect">
            <a:avLst/>
          </a:prstGeom>
        </p:spPr>
        <p:txBody>
          <a:bodyPr wrap="none">
            <a:spAutoFit/>
          </a:bodyPr>
          <a:lstStyle/>
          <a:p>
            <a:pPr marL="12700" marR="403225"/>
            <a:r>
              <a:rPr lang="en-US" b="1" dirty="0">
                <a:solidFill>
                  <a:srgbClr val="FFFFFF"/>
                </a:solidFill>
                <a:latin typeface="Alexandria Black" pitchFamily="2" charset="-78"/>
                <a:cs typeface="Alexandria Black" pitchFamily="2" charset="-78"/>
              </a:rPr>
              <a:t>Asymmetric</a:t>
            </a:r>
            <a:r>
              <a:rPr lang="en-US" b="1" spc="-14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a:t>
            </a:r>
            <a:endParaRPr lang="en-US" dirty="0">
              <a:latin typeface="Alexandria Black" pitchFamily="2" charset="-78"/>
              <a:cs typeface="Alexandria Black" pitchFamily="2" charset="-78"/>
            </a:endParaRPr>
          </a:p>
        </p:txBody>
      </p:sp>
    </p:spTree>
    <p:extLst>
      <p:ext uri="{BB962C8B-B14F-4D97-AF65-F5344CB8AC3E}">
        <p14:creationId xmlns:p14="http://schemas.microsoft.com/office/powerpoint/2010/main" val="3775952780"/>
      </p:ext>
    </p:extLst>
  </p:cSld>
  <p:clrMapOvr>
    <a:masterClrMapping/>
  </p:clrMapOvr>
  <mc:AlternateContent xmlns:mc="http://schemas.openxmlformats.org/markup-compatibility/2006" xmlns:p14="http://schemas.microsoft.com/office/powerpoint/2010/main">
    <mc:Choice Requires="p14">
      <p:transition spd="slow" p14:dur="2000" advTm="105477"/>
    </mc:Choice>
    <mc:Fallback xmlns="">
      <p:transition spd="slow" advTm="10547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2916" y="505628"/>
            <a:ext cx="10812720" cy="6105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65215" y="77462"/>
            <a:ext cx="6235124" cy="830997"/>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Security Trend</a:t>
            </a:r>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55245" y="437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66086"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27116" y="34011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6372" y="801776"/>
            <a:ext cx="8332368" cy="5809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7710813"/>
      </p:ext>
    </p:extLst>
  </p:cSld>
  <p:clrMapOvr>
    <a:masterClrMapping/>
  </p:clrMapOvr>
  <mc:AlternateContent xmlns:mc="http://schemas.openxmlformats.org/markup-compatibility/2006" xmlns:p14="http://schemas.microsoft.com/office/powerpoint/2010/main">
    <mc:Choice Requires="p14">
      <p:transition p14:dur="10" advTm="1358295"/>
    </mc:Choice>
    <mc:Fallback xmlns="">
      <p:transition advTm="135829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1981200" y="157163"/>
            <a:ext cx="8229600" cy="757130"/>
          </a:xfrm>
        </p:spPr>
        <p:txBody>
          <a:bodyPr>
            <a:spAutoFit/>
          </a:bodyPr>
          <a:lstStyle/>
          <a:p>
            <a:r>
              <a:rPr lang="en-US" altLang="en-US" sz="2400" dirty="0">
                <a:latin typeface="Alexandria Black" pitchFamily="2" charset="-78"/>
                <a:cs typeface="Alexandria Black" pitchFamily="2" charset="-78"/>
              </a:rPr>
              <a:t>Cryptography and Network Security: Principles and Practice</a:t>
            </a:r>
            <a:endParaRPr lang="en-IN" altLang="en-US" sz="2400" dirty="0">
              <a:latin typeface="Alexandria Black" pitchFamily="2" charset="-78"/>
              <a:cs typeface="Alexandria Black" pitchFamily="2" charset="-78"/>
            </a:endParaRPr>
          </a:p>
        </p:txBody>
      </p:sp>
      <p:sp>
        <p:nvSpPr>
          <p:cNvPr id="21507" name="Text Placeholder 2"/>
          <p:cNvSpPr>
            <a:spLocks noGrp="1"/>
          </p:cNvSpPr>
          <p:nvPr>
            <p:ph type="body" sz="quarter" idx="13"/>
          </p:nvPr>
        </p:nvSpPr>
        <p:spPr>
          <a:xfrm>
            <a:off x="1981200" y="1370013"/>
            <a:ext cx="8229600" cy="341632"/>
          </a:xfrm>
        </p:spPr>
        <p:txBody>
          <a:bodyPr>
            <a:spAutoFit/>
          </a:bodyPr>
          <a:lstStyle/>
          <a:p>
            <a:pPr>
              <a:spcBef>
                <a:spcPct val="0"/>
              </a:spcBef>
            </a:pPr>
            <a:r>
              <a:rPr lang="en-US" altLang="en-US" sz="1800" dirty="0">
                <a:latin typeface="Arial" panose="020B0604020202020204" pitchFamily="34" charset="0"/>
                <a:cs typeface="Arial" panose="020B0604020202020204" pitchFamily="34" charset="0"/>
              </a:rPr>
              <a:t>Eighth Edition</a:t>
            </a:r>
            <a:endParaRPr lang="en-IN" altLang="en-US" sz="1800" dirty="0">
              <a:latin typeface="Arial" panose="020B0604020202020204" pitchFamily="34" charset="0"/>
              <a:cs typeface="Arial" panose="020B0604020202020204" pitchFamily="34" charset="0"/>
            </a:endParaRPr>
          </a:p>
        </p:txBody>
      </p:sp>
      <p:sp>
        <p:nvSpPr>
          <p:cNvPr id="21508" name="Text Placeholder 1"/>
          <p:cNvSpPr>
            <a:spLocks noGrp="1"/>
          </p:cNvSpPr>
          <p:nvPr>
            <p:ph type="body" sz="quarter" idx="14"/>
          </p:nvPr>
        </p:nvSpPr>
        <p:spPr>
          <a:xfrm>
            <a:off x="6096001" y="2973944"/>
            <a:ext cx="4106863" cy="369332"/>
          </a:xfrm>
        </p:spPr>
        <p:txBody>
          <a:bodyPr>
            <a:spAutoFit/>
          </a:bodyPr>
          <a:lstStyle/>
          <a:p>
            <a:pPr>
              <a:spcBef>
                <a:spcPct val="0"/>
              </a:spcBef>
            </a:pPr>
            <a:r>
              <a:rPr lang="en-US" altLang="en-US" sz="2000" dirty="0">
                <a:latin typeface="Alexandria Black" pitchFamily="2" charset="-78"/>
                <a:cs typeface="Alexandria Black" pitchFamily="2" charset="-78"/>
              </a:rPr>
              <a:t>Chapter 1</a:t>
            </a:r>
          </a:p>
        </p:txBody>
      </p:sp>
      <p:sp>
        <p:nvSpPr>
          <p:cNvPr id="21509" name="Text Placeholder 3"/>
          <p:cNvSpPr>
            <a:spLocks noGrp="1"/>
          </p:cNvSpPr>
          <p:nvPr>
            <p:ph type="body" sz="quarter" idx="15"/>
          </p:nvPr>
        </p:nvSpPr>
        <p:spPr>
          <a:xfrm>
            <a:off x="6096000" y="3747802"/>
            <a:ext cx="4114800" cy="443198"/>
          </a:xfrm>
        </p:spPr>
        <p:txBody>
          <a:bodyPr vert="horz" lIns="0" tIns="0" rIns="0" bIns="0" rtlCol="0" anchor="b">
            <a:spAutoFit/>
          </a:bodyPr>
          <a:lstStyle/>
          <a:p>
            <a:pPr>
              <a:spcBef>
                <a:spcPct val="0"/>
              </a:spcBef>
            </a:pPr>
            <a:r>
              <a:rPr lang="en-IN" altLang="en-US" sz="1600" dirty="0">
                <a:latin typeface="Alexandria" pitchFamily="2" charset="-78"/>
                <a:cs typeface="Alexandria" pitchFamily="2" charset="-78"/>
              </a:rPr>
              <a:t>Information and Network Security Concepts</a:t>
            </a:r>
          </a:p>
        </p:txBody>
      </p:sp>
      <p:pic>
        <p:nvPicPr>
          <p:cNvPr id="21511" name="Picture Placeholder 6" descr="Front Cover: Cryptography and Network Security: Principles and Practice, Eighth Edition by Stallings"/>
          <p:cNvPicPr>
            <a:picLocks noGrp="1" noChangeAspect="1" noChangeArrowheads="1"/>
          </p:cNvPicPr>
          <p:nvPr>
            <p:ph type="pic" sz="quarter" idx="20"/>
          </p:nvPr>
        </p:nvPicPr>
        <p:blipFill>
          <a:blip r:embed="rId3">
            <a:extLst>
              <a:ext uri="{28A0092B-C50C-407E-A947-70E740481C1C}">
                <a14:useLocalDpi xmlns:a14="http://schemas.microsoft.com/office/drawing/2010/main" val="0"/>
              </a:ext>
            </a:extLst>
          </a:blip>
          <a:srcRect/>
          <a:stretch>
            <a:fillRect/>
          </a:stretch>
        </p:blipFill>
        <p:spPr>
          <a:xfrm>
            <a:off x="1981201" y="1865313"/>
            <a:ext cx="3395663" cy="4425950"/>
          </a:xfrm>
        </p:spPr>
      </p:pic>
    </p:spTree>
    <p:extLst>
      <p:ext uri="{BB962C8B-B14F-4D97-AF65-F5344CB8AC3E}">
        <p14:creationId xmlns:p14="http://schemas.microsoft.com/office/powerpoint/2010/main" val="1037264671"/>
      </p:ext>
    </p:extLst>
  </p:cSld>
  <p:clrMapOvr>
    <a:masterClrMapping/>
  </p:clrMapOvr>
  <mc:AlternateContent xmlns:mc="http://schemas.openxmlformats.org/markup-compatibility/2006" xmlns:p14="http://schemas.microsoft.com/office/powerpoint/2010/main">
    <mc:Choice Requires="p14">
      <p:transition spd="slow" p14:dur="2000" advTm="56046"/>
    </mc:Choice>
    <mc:Fallback xmlns="">
      <p:transition spd="slow" advTm="5604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What is </a:t>
            </a:r>
            <a:r>
              <a:rPr lang="en-US" sz="2000" b="1" dirty="0" smtClean="0">
                <a:latin typeface="Alexandria Black" pitchFamily="2" charset="-78"/>
                <a:cs typeface="Alexandria Black" pitchFamily="2" charset="-78"/>
              </a:rPr>
              <a:t>Cyber Security (Network Security) !</a:t>
            </a:r>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502636"/>
            <a:ext cx="10077145" cy="1513876"/>
          </a:xfrm>
          <a:prstGeom prst="rect">
            <a:avLst/>
          </a:prstGeom>
        </p:spPr>
        <p:txBody>
          <a:bodyPr vert="horz" wrap="square" lIns="0" tIns="10795" rIns="0" bIns="0" rtlCol="0">
            <a:spAutoFit/>
          </a:bodyPr>
          <a:lstStyle/>
          <a:p>
            <a:pPr marL="568325" marR="596265" indent="-285750">
              <a:lnSpc>
                <a:spcPct val="150000"/>
              </a:lnSpc>
              <a:spcBef>
                <a:spcPts val="85"/>
              </a:spcBef>
              <a:buFont typeface="Arial" panose="020B0604020202020204" pitchFamily="34" charset="0"/>
              <a:buChar char="•"/>
            </a:pPr>
            <a:r>
              <a:rPr sz="1600" b="1" dirty="0">
                <a:solidFill>
                  <a:srgbClr val="FF0000"/>
                </a:solidFill>
                <a:latin typeface="Alexandria" pitchFamily="2" charset="-78"/>
                <a:cs typeface="Alexandria" pitchFamily="2" charset="-78"/>
              </a:rPr>
              <a:t>A network </a:t>
            </a:r>
            <a:r>
              <a:rPr sz="1600" dirty="0">
                <a:solidFill>
                  <a:prstClr val="black"/>
                </a:solidFill>
                <a:latin typeface="Alexandria" pitchFamily="2" charset="-78"/>
                <a:cs typeface="Alexandria" pitchFamily="2" charset="-78"/>
              </a:rPr>
              <a:t>is simply two or more computers linked  together to share data, information or resources</a:t>
            </a:r>
            <a:r>
              <a:rPr sz="1600" dirty="0" smtClean="0">
                <a:solidFill>
                  <a:prstClr val="black"/>
                </a:solidFill>
                <a:latin typeface="Alexandria" pitchFamily="2" charset="-78"/>
                <a:cs typeface="Alexandria" pitchFamily="2" charset="-78"/>
              </a:rPr>
              <a:t>.</a:t>
            </a:r>
            <a:endParaRPr lang="en-US" sz="1600" dirty="0" smtClean="0">
              <a:solidFill>
                <a:prstClr val="black"/>
              </a:solidFill>
              <a:latin typeface="Alexandria" pitchFamily="2" charset="-78"/>
              <a:cs typeface="Alexandria" pitchFamily="2" charset="-78"/>
            </a:endParaRPr>
          </a:p>
          <a:p>
            <a:pPr marL="568325" marR="596265" indent="-285750">
              <a:lnSpc>
                <a:spcPct val="150000"/>
              </a:lnSpc>
              <a:spcBef>
                <a:spcPts val="85"/>
              </a:spcBef>
              <a:buFont typeface="Arial" panose="020B0604020202020204" pitchFamily="34" charset="0"/>
              <a:buChar char="•"/>
            </a:pPr>
            <a:r>
              <a:rPr lang="en-US" sz="1600" b="1" dirty="0" smtClean="0">
                <a:solidFill>
                  <a:srgbClr val="FF0000"/>
                </a:solidFill>
                <a:latin typeface="Alexandria" pitchFamily="2" charset="-78"/>
                <a:cs typeface="Alexandria" pitchFamily="2" charset="-78"/>
              </a:rPr>
              <a:t>Security</a:t>
            </a:r>
            <a:r>
              <a:rPr lang="en-US" sz="1600" dirty="0" smtClean="0">
                <a:solidFill>
                  <a:prstClr val="black"/>
                </a:solidFill>
                <a:latin typeface="Alexandria" pitchFamily="2" charset="-78"/>
                <a:cs typeface="Alexandria" pitchFamily="2" charset="-78"/>
              </a:rPr>
              <a:t> : prevention of system Crash </a:t>
            </a: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046016520"/>
      </p:ext>
    </p:extLst>
  </p:cSld>
  <p:clrMapOvr>
    <a:masterClrMapping/>
  </p:clrMapOvr>
  <mc:AlternateContent xmlns:mc="http://schemas.openxmlformats.org/markup-compatibility/2006" xmlns:p14="http://schemas.microsoft.com/office/powerpoint/2010/main">
    <mc:Choice Requires="p14">
      <p:transition p14:dur="10" advTm="104408"/>
    </mc:Choice>
    <mc:Fallback xmlns="">
      <p:transition advTm="10440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Basic Terminologies</a:t>
            </a:r>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502636"/>
            <a:ext cx="10021161" cy="2332049"/>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r>
              <a:rPr lang="en-US" b="1" dirty="0">
                <a:latin typeface="Alexandria Black" pitchFamily="2" charset="-78"/>
                <a:cs typeface="Alexandria Black" pitchFamily="2" charset="-78"/>
              </a:rPr>
              <a:t>Computer Security </a:t>
            </a:r>
            <a:r>
              <a:rPr lang="en-US" sz="2000" b="1" dirty="0">
                <a:latin typeface="Alexandria Black" pitchFamily="2" charset="-78"/>
                <a:cs typeface="Alexandria Black" pitchFamily="2" charset="-78"/>
              </a:rPr>
              <a:t>- </a:t>
            </a:r>
            <a:r>
              <a:rPr lang="en-US" sz="1400" dirty="0">
                <a:latin typeface="Alexandria" pitchFamily="2" charset="-78"/>
                <a:cs typeface="Alexandria" pitchFamily="2" charset="-78"/>
              </a:rPr>
              <a:t>generic name for </a:t>
            </a:r>
            <a:r>
              <a:rPr lang="en-US" sz="1400" dirty="0">
                <a:solidFill>
                  <a:srgbClr val="FF0000"/>
                </a:solidFill>
                <a:latin typeface="Alexandria" pitchFamily="2" charset="-78"/>
                <a:cs typeface="Alexandria" pitchFamily="2" charset="-78"/>
              </a:rPr>
              <a:t>the collection of tools designed to protect data</a:t>
            </a:r>
          </a:p>
          <a:p>
            <a:pPr marL="450215" marR="5080" indent="-438150">
              <a:lnSpc>
                <a:spcPct val="150000"/>
              </a:lnSpc>
              <a:spcBef>
                <a:spcPts val="865"/>
              </a:spcBef>
              <a:buFont typeface="Wingdings"/>
              <a:buChar char=""/>
              <a:tabLst>
                <a:tab pos="451484" algn="l"/>
              </a:tabLst>
            </a:pPr>
            <a:r>
              <a:rPr lang="en-US" b="1" dirty="0">
                <a:latin typeface="Alexandria Black" pitchFamily="2" charset="-78"/>
                <a:cs typeface="Alexandria Black" pitchFamily="2" charset="-78"/>
              </a:rPr>
              <a:t>Network Security </a:t>
            </a:r>
            <a:r>
              <a:rPr lang="en-US" sz="2000" b="1" dirty="0">
                <a:latin typeface="Alexandria Black" pitchFamily="2" charset="-78"/>
                <a:cs typeface="Alexandria Black" pitchFamily="2" charset="-78"/>
              </a:rPr>
              <a:t>- </a:t>
            </a:r>
            <a:r>
              <a:rPr lang="en-US" sz="1400" dirty="0">
                <a:solidFill>
                  <a:srgbClr val="FF0000"/>
                </a:solidFill>
                <a:latin typeface="Alexandria" pitchFamily="2" charset="-78"/>
                <a:cs typeface="Alexandria" pitchFamily="2" charset="-78"/>
              </a:rPr>
              <a:t>measures to protect data during their transmission</a:t>
            </a:r>
          </a:p>
          <a:p>
            <a:pPr marL="450215" marR="5080" indent="-438150">
              <a:lnSpc>
                <a:spcPct val="150000"/>
              </a:lnSpc>
              <a:spcBef>
                <a:spcPts val="865"/>
              </a:spcBef>
              <a:buFont typeface="Wingdings"/>
              <a:buChar char=""/>
              <a:tabLst>
                <a:tab pos="451484" algn="l"/>
              </a:tabLst>
            </a:pPr>
            <a:r>
              <a:rPr lang="en-US" b="1" dirty="0" smtClean="0">
                <a:latin typeface="Alexandria Black" pitchFamily="2" charset="-78"/>
                <a:cs typeface="Alexandria Black" pitchFamily="2" charset="-78"/>
              </a:rPr>
              <a:t>Internet </a:t>
            </a:r>
            <a:r>
              <a:rPr lang="en-US" b="1" dirty="0">
                <a:latin typeface="Alexandria Black" pitchFamily="2" charset="-78"/>
                <a:cs typeface="Alexandria Black" pitchFamily="2" charset="-78"/>
              </a:rPr>
              <a:t>Security </a:t>
            </a:r>
            <a:r>
              <a:rPr lang="en-US" sz="2000" b="1" dirty="0">
                <a:latin typeface="Alexandria Black" pitchFamily="2" charset="-78"/>
                <a:cs typeface="Alexandria Black" pitchFamily="2" charset="-78"/>
              </a:rPr>
              <a:t>- </a:t>
            </a:r>
            <a:r>
              <a:rPr lang="en-US" sz="1400" dirty="0">
                <a:solidFill>
                  <a:srgbClr val="FF0000"/>
                </a:solidFill>
                <a:latin typeface="Alexandria" pitchFamily="2" charset="-78"/>
                <a:cs typeface="Alexandria" pitchFamily="2" charset="-78"/>
              </a:rPr>
              <a:t>measures to protect data during their transmission over a collection of interconnected networks</a:t>
            </a: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3271872236"/>
      </p:ext>
    </p:extLst>
  </p:cSld>
  <p:clrMapOvr>
    <a:masterClrMapping/>
  </p:clrMapOvr>
  <mc:AlternateContent xmlns:mc="http://schemas.openxmlformats.org/markup-compatibility/2006" xmlns:p14="http://schemas.microsoft.com/office/powerpoint/2010/main">
    <mc:Choice Requires="p14">
      <p:transition p14:dur="10" advTm="74029"/>
    </mc:Choice>
    <mc:Fallback xmlns="">
      <p:transition advTm="7402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981200" y="244754"/>
            <a:ext cx="8229600" cy="369332"/>
          </a:xfrm>
        </p:spPr>
        <p:txBody>
          <a:bodyPr>
            <a:spAutoFit/>
          </a:bodyPr>
          <a:lstStyle/>
          <a:p>
            <a:r>
              <a:rPr lang="en-IN" altLang="en-US" sz="2000" dirty="0">
                <a:latin typeface="Alexandria Black" pitchFamily="2" charset="-78"/>
                <a:ea typeface="ヒラギノ角ゴ Pro W3"/>
                <a:cs typeface="Alexandria Black" pitchFamily="2" charset="-78"/>
              </a:rPr>
              <a:t>Cybersecurity (1 of 3) </a:t>
            </a:r>
            <a:endParaRPr lang="en-US" altLang="en-US" sz="2000" dirty="0">
              <a:latin typeface="Alexandria Black" pitchFamily="2" charset="-78"/>
              <a:cs typeface="Alexandria Black" pitchFamily="2" charset="-78"/>
            </a:endParaRPr>
          </a:p>
        </p:txBody>
      </p:sp>
      <p:sp>
        <p:nvSpPr>
          <p:cNvPr id="23555" name="Content Placeholder 2"/>
          <p:cNvSpPr>
            <a:spLocks noGrp="1"/>
          </p:cNvSpPr>
          <p:nvPr>
            <p:ph idx="1"/>
          </p:nvPr>
        </p:nvSpPr>
        <p:spPr>
          <a:xfrm>
            <a:off x="1981200" y="1012825"/>
            <a:ext cx="8229600" cy="3466975"/>
          </a:xfrm>
        </p:spPr>
        <p:txBody>
          <a:bodyPr>
            <a:spAutoFit/>
          </a:bodyPr>
          <a:lstStyle/>
          <a:p>
            <a:pPr marL="0" indent="0" algn="just">
              <a:lnSpc>
                <a:spcPct val="200000"/>
              </a:lnSpc>
              <a:buNone/>
            </a:pPr>
            <a:r>
              <a:rPr lang="en-US" altLang="en-US" dirty="0">
                <a:latin typeface="Alexandria" pitchFamily="2" charset="-78"/>
                <a:cs typeface="Alexandria" pitchFamily="2" charset="-78"/>
              </a:rPr>
              <a:t>Cybersecurity </a:t>
            </a:r>
            <a:r>
              <a:rPr lang="en-US" altLang="en-US" i="1" dirty="0">
                <a:latin typeface="Alexandria" pitchFamily="2" charset="-78"/>
                <a:cs typeface="Alexandria" pitchFamily="2" charset="-78"/>
              </a:rPr>
              <a:t>is the collection of tools, policies, security concepts, security safeguards, guidelines, risk management approaches, actions, training, best practices, assurance, and technologies that can be used to protect the cyberspace environment and organization and users’ assets. Organization and users’ assets include connected computing devices, personnel, infrastructure, applications, services, telecommunications systems, and the totality of transmitted and/or stored information in the cyberspace environment.</a:t>
            </a:r>
          </a:p>
        </p:txBody>
      </p:sp>
    </p:spTree>
    <p:extLst>
      <p:ext uri="{BB962C8B-B14F-4D97-AF65-F5344CB8AC3E}">
        <p14:creationId xmlns:p14="http://schemas.microsoft.com/office/powerpoint/2010/main" val="3224428325"/>
      </p:ext>
    </p:extLst>
  </p:cSld>
  <p:clrMapOvr>
    <a:masterClrMapping/>
  </p:clrMapOvr>
  <mc:AlternateContent xmlns:mc="http://schemas.openxmlformats.org/markup-compatibility/2006" xmlns:p14="http://schemas.microsoft.com/office/powerpoint/2010/main">
    <mc:Choice Requires="p14">
      <p:transition spd="slow" p14:dur="2000" advTm="196352"/>
    </mc:Choice>
    <mc:Fallback xmlns="">
      <p:transition spd="slow" advTm="19635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981200" y="230904"/>
            <a:ext cx="8229600" cy="397032"/>
          </a:xfrm>
        </p:spPr>
        <p:txBody>
          <a:bodyPr>
            <a:spAutoFit/>
          </a:bodyPr>
          <a:lstStyle/>
          <a:p>
            <a:r>
              <a:rPr lang="en-IN" altLang="en-US" sz="2200" dirty="0">
                <a:latin typeface="Alexandria Black" pitchFamily="2" charset="-78"/>
                <a:ea typeface="ヒラギノ角ゴ Pro W3"/>
                <a:cs typeface="Alexandria Black" pitchFamily="2" charset="-78"/>
              </a:rPr>
              <a:t>Cybersecurity (2 of 3) </a:t>
            </a:r>
            <a:endParaRPr lang="en-US" altLang="en-US" sz="2200" dirty="0">
              <a:latin typeface="Alexandria Black" pitchFamily="2" charset="-78"/>
              <a:cs typeface="Alexandria Black" pitchFamily="2" charset="-78"/>
            </a:endParaRPr>
          </a:p>
        </p:txBody>
      </p:sp>
      <p:sp>
        <p:nvSpPr>
          <p:cNvPr id="25603" name="Content Placeholder 2"/>
          <p:cNvSpPr>
            <a:spLocks noGrp="1"/>
          </p:cNvSpPr>
          <p:nvPr>
            <p:ph idx="1"/>
          </p:nvPr>
        </p:nvSpPr>
        <p:spPr>
          <a:xfrm>
            <a:off x="1989138" y="995363"/>
            <a:ext cx="8229600" cy="2780889"/>
          </a:xfrm>
        </p:spPr>
        <p:txBody>
          <a:bodyPr>
            <a:spAutoFit/>
          </a:bodyPr>
          <a:lstStyle/>
          <a:p>
            <a:pPr marL="0" indent="0" algn="just">
              <a:lnSpc>
                <a:spcPct val="200000"/>
              </a:lnSpc>
              <a:buNone/>
            </a:pPr>
            <a:r>
              <a:rPr lang="en-US" altLang="en-US" sz="1800" i="1" dirty="0">
                <a:latin typeface="Alexandria" pitchFamily="2" charset="-78"/>
                <a:cs typeface="Alexandria" pitchFamily="2" charset="-78"/>
              </a:rPr>
              <a:t>Cybersecurity strives to ensure the attainment and maintenance of the security properties of the organization and users’ assets against relevant security risks in the cyberspace environment. The general security objectives comprise the following: availability; integrity, which may include data authenticity and nonrepudiation; and confidentiality</a:t>
            </a:r>
          </a:p>
        </p:txBody>
      </p:sp>
    </p:spTree>
    <p:extLst>
      <p:ext uri="{BB962C8B-B14F-4D97-AF65-F5344CB8AC3E}">
        <p14:creationId xmlns:p14="http://schemas.microsoft.com/office/powerpoint/2010/main" val="507706573"/>
      </p:ext>
    </p:extLst>
  </p:cSld>
  <p:clrMapOvr>
    <a:masterClrMapping/>
  </p:clrMapOvr>
  <mc:AlternateContent xmlns:mc="http://schemas.openxmlformats.org/markup-compatibility/2006" xmlns:p14="http://schemas.microsoft.com/office/powerpoint/2010/main">
    <mc:Choice Requires="p14">
      <p:transition spd="slow" p14:dur="2000" advTm="55545"/>
    </mc:Choice>
    <mc:Fallback xmlns="">
      <p:transition spd="slow" advTm="5554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981200" y="230904"/>
            <a:ext cx="8229600" cy="397032"/>
          </a:xfrm>
        </p:spPr>
        <p:txBody>
          <a:bodyPr>
            <a:spAutoFit/>
          </a:bodyPr>
          <a:lstStyle/>
          <a:p>
            <a:r>
              <a:rPr lang="en-IN" altLang="en-US" sz="2200" dirty="0">
                <a:latin typeface="Alexandria Black" pitchFamily="2" charset="-78"/>
                <a:ea typeface="ヒラギノ角ゴ Pro W3"/>
                <a:cs typeface="Alexandria Black" pitchFamily="2" charset="-78"/>
              </a:rPr>
              <a:t>Cybersecurity (3 of 3) </a:t>
            </a:r>
            <a:endParaRPr lang="en-US" alt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1981200" y="981076"/>
            <a:ext cx="8229600" cy="2187265"/>
          </a:xfrm>
        </p:spPr>
        <p:txBody>
          <a:bodyPr>
            <a:spAutoFit/>
          </a:bodyPr>
          <a:lstStyle/>
          <a:p>
            <a:pPr marL="0" indent="0">
              <a:lnSpc>
                <a:spcPct val="110000"/>
              </a:lnSpc>
              <a:buNone/>
              <a:defRPr/>
            </a:pPr>
            <a:r>
              <a:rPr lang="en-US" sz="1800" dirty="0">
                <a:latin typeface="Alexandria Black" pitchFamily="2" charset="-78"/>
                <a:ea typeface="ＭＳ Ｐゴシック" charset="-128"/>
                <a:cs typeface="Alexandria Black" pitchFamily="2" charset="-78"/>
              </a:rPr>
              <a:t>Information Security</a:t>
            </a:r>
          </a:p>
          <a:p>
            <a:pPr algn="just">
              <a:lnSpc>
                <a:spcPct val="150000"/>
              </a:lnSpc>
              <a:defRPr/>
            </a:pPr>
            <a:r>
              <a:rPr lang="en-US" sz="1800" dirty="0">
                <a:latin typeface="Alexandria" pitchFamily="2" charset="-78"/>
                <a:ea typeface="ＭＳ Ｐゴシック" charset="-128"/>
                <a:cs typeface="Alexandria" pitchFamily="2" charset="-78"/>
              </a:rPr>
              <a:t>This term refers to preservation of confidentiality, integrity, and availability of information. In addition, other properties, such as authenticity, accountability, nonrepudiation, and reliability can also be involved</a:t>
            </a:r>
            <a:endParaRPr lang="en-US" sz="1800" dirty="0">
              <a:latin typeface="Alexandria" pitchFamily="2" charset="-78"/>
              <a:cs typeface="Alexandria" pitchFamily="2" charset="-78"/>
            </a:endParaRPr>
          </a:p>
        </p:txBody>
      </p:sp>
      <p:sp>
        <p:nvSpPr>
          <p:cNvPr id="5" name="Content Placeholder 4"/>
          <p:cNvSpPr>
            <a:spLocks noGrp="1"/>
          </p:cNvSpPr>
          <p:nvPr>
            <p:ph idx="13"/>
          </p:nvPr>
        </p:nvSpPr>
        <p:spPr>
          <a:xfrm>
            <a:off x="1981200" y="3352800"/>
            <a:ext cx="8229600" cy="2187265"/>
          </a:xfrm>
        </p:spPr>
        <p:txBody>
          <a:bodyPr>
            <a:spAutoFit/>
          </a:bodyPr>
          <a:lstStyle/>
          <a:p>
            <a:pPr marL="0" indent="0">
              <a:lnSpc>
                <a:spcPct val="110000"/>
              </a:lnSpc>
              <a:buNone/>
              <a:defRPr/>
            </a:pPr>
            <a:r>
              <a:rPr lang="en-US" sz="1800" dirty="0">
                <a:latin typeface="Alexandria Black" pitchFamily="2" charset="-78"/>
                <a:cs typeface="Alexandria Black" pitchFamily="2" charset="-78"/>
              </a:rPr>
              <a:t>Network Security</a:t>
            </a:r>
            <a:endParaRPr lang="en-US" sz="1800" dirty="0">
              <a:latin typeface="Alexandria Black" pitchFamily="2" charset="-78"/>
              <a:ea typeface="ＭＳ Ｐゴシック" charset="-128"/>
              <a:cs typeface="Alexandria Black" pitchFamily="2" charset="-78"/>
            </a:endParaRPr>
          </a:p>
          <a:p>
            <a:pPr algn="just">
              <a:lnSpc>
                <a:spcPct val="150000"/>
              </a:lnSpc>
              <a:defRPr/>
            </a:pPr>
            <a:r>
              <a:rPr lang="en-US" sz="1800" dirty="0">
                <a:latin typeface="Alexandria" pitchFamily="2" charset="-78"/>
                <a:ea typeface="ＭＳ Ｐゴシック" charset="-128"/>
                <a:cs typeface="Alexandria" pitchFamily="2" charset="-78"/>
              </a:rPr>
              <a:t>This term refers to protection of networks and their service from unauthorized modification, destruction, or disclosure, and provision of assurance that the network performs its critical functions correctly and there are no harmful side effects</a:t>
            </a:r>
          </a:p>
        </p:txBody>
      </p:sp>
    </p:spTree>
    <p:extLst>
      <p:ext uri="{BB962C8B-B14F-4D97-AF65-F5344CB8AC3E}">
        <p14:creationId xmlns:p14="http://schemas.microsoft.com/office/powerpoint/2010/main" val="3415170630"/>
      </p:ext>
    </p:extLst>
  </p:cSld>
  <p:clrMapOvr>
    <a:masterClrMapping/>
  </p:clrMapOvr>
  <mc:AlternateContent xmlns:mc="http://schemas.openxmlformats.org/markup-compatibility/2006" xmlns:p14="http://schemas.microsoft.com/office/powerpoint/2010/main">
    <mc:Choice Requires="p14">
      <p:transition spd="slow" p14:dur="2000" advTm="87483"/>
    </mc:Choice>
    <mc:Fallback xmlns="">
      <p:transition spd="slow" advTm="8748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981200" y="219791"/>
            <a:ext cx="8229600" cy="397032"/>
          </a:xfrm>
        </p:spPr>
        <p:txBody>
          <a:bodyPr>
            <a:spAutoFit/>
          </a:bodyPr>
          <a:lstStyle/>
          <a:p>
            <a:r>
              <a:rPr lang="en-IN" altLang="en-US" sz="2200" dirty="0">
                <a:latin typeface="Alexandria Black" pitchFamily="2" charset="-78"/>
                <a:ea typeface="ヒラギノ角ゴ Pro W3"/>
                <a:cs typeface="Alexandria Black" pitchFamily="2" charset="-78"/>
              </a:rPr>
              <a:t>Security Objectives (1 of 2)</a:t>
            </a:r>
            <a:endParaRPr lang="en-US" altLang="en-US" sz="2200" dirty="0">
              <a:latin typeface="Alexandria Black" pitchFamily="2" charset="-78"/>
              <a:cs typeface="Alexandria Black" pitchFamily="2" charset="-78"/>
            </a:endParaRPr>
          </a:p>
        </p:txBody>
      </p:sp>
      <p:sp>
        <p:nvSpPr>
          <p:cNvPr id="29699" name="Content Placeholder 2"/>
          <p:cNvSpPr>
            <a:spLocks noGrp="1"/>
          </p:cNvSpPr>
          <p:nvPr>
            <p:ph idx="1"/>
          </p:nvPr>
        </p:nvSpPr>
        <p:spPr>
          <a:xfrm>
            <a:off x="1981200" y="990600"/>
            <a:ext cx="8229600" cy="4633576"/>
          </a:xfrm>
        </p:spPr>
        <p:txBody>
          <a:bodyPr>
            <a:spAutoFit/>
          </a:bodyPr>
          <a:lstStyle/>
          <a:p>
            <a:pPr algn="just">
              <a:lnSpc>
                <a:spcPct val="150000"/>
              </a:lnSpc>
              <a:spcBef>
                <a:spcPts val="600"/>
              </a:spcBef>
              <a:buSzPct val="100000"/>
            </a:pPr>
            <a:r>
              <a:rPr lang="en-IN" altLang="en-US" sz="1800" dirty="0">
                <a:latin typeface="Alexandria" pitchFamily="2" charset="-78"/>
                <a:cs typeface="Alexandria" pitchFamily="2" charset="-78"/>
              </a:rPr>
              <a:t>The cybersecurity definition introduces three key objectives that are at the heart of information and network security: </a:t>
            </a:r>
          </a:p>
          <a:p>
            <a:pPr marL="793750" lvl="1" indent="-342900">
              <a:buSzPct val="100000"/>
            </a:pPr>
            <a:r>
              <a:rPr lang="en-IN" altLang="en-US" sz="1800" dirty="0">
                <a:latin typeface="Alexandria Black" pitchFamily="2" charset="-78"/>
                <a:cs typeface="Alexandria Black" pitchFamily="2" charset="-78"/>
              </a:rPr>
              <a:t>Confidentiality</a:t>
            </a:r>
            <a:r>
              <a:rPr lang="en-IN" altLang="en-US" sz="2400" dirty="0">
                <a:latin typeface="Arial" panose="020B0604020202020204" pitchFamily="34" charset="0"/>
                <a:cs typeface="Arial" panose="020B0604020202020204" pitchFamily="34" charset="0"/>
              </a:rPr>
              <a:t>: This term covers two related concepts:</a:t>
            </a:r>
          </a:p>
          <a:p>
            <a:pPr marL="1366838" lvl="2" indent="-342900" algn="just">
              <a:lnSpc>
                <a:spcPct val="150000"/>
              </a:lnSpc>
              <a:buSzPct val="100000"/>
            </a:pPr>
            <a:r>
              <a:rPr lang="en-IN" altLang="en-US" sz="1800" dirty="0">
                <a:latin typeface="Alexandria Black" pitchFamily="2" charset="-78"/>
                <a:cs typeface="Alexandria Black" pitchFamily="2" charset="-78"/>
              </a:rPr>
              <a:t>Data confidentiality</a:t>
            </a:r>
            <a:r>
              <a:rPr lang="en-IN" altLang="en-US" sz="2400" dirty="0">
                <a:latin typeface="Arial" panose="020B0604020202020204" pitchFamily="34" charset="0"/>
                <a:cs typeface="Arial" panose="020B0604020202020204" pitchFamily="34" charset="0"/>
              </a:rPr>
              <a:t>: </a:t>
            </a:r>
            <a:r>
              <a:rPr lang="en-IN" altLang="en-US" sz="1800" dirty="0">
                <a:latin typeface="Alexandria" pitchFamily="2" charset="-78"/>
                <a:cs typeface="Alexandria" pitchFamily="2" charset="-78"/>
              </a:rPr>
              <a:t>Assures that private or confidential information is not made available or disclosed to unauthorized individuals</a:t>
            </a:r>
          </a:p>
          <a:p>
            <a:pPr marL="1366838" lvl="2" indent="-342900" algn="just">
              <a:lnSpc>
                <a:spcPct val="150000"/>
              </a:lnSpc>
              <a:buSzPct val="100000"/>
            </a:pPr>
            <a:r>
              <a:rPr lang="en-IN" altLang="en-US" sz="1800" dirty="0">
                <a:latin typeface="Alexandria Black" pitchFamily="2" charset="-78"/>
                <a:cs typeface="Alexandria Black" pitchFamily="2" charset="-78"/>
              </a:rPr>
              <a:t>Privacy</a:t>
            </a:r>
            <a:r>
              <a:rPr lang="en-IN" altLang="en-US" sz="2400" dirty="0">
                <a:latin typeface="Arial" panose="020B0604020202020204" pitchFamily="34" charset="0"/>
                <a:cs typeface="Arial" panose="020B0604020202020204" pitchFamily="34" charset="0"/>
              </a:rPr>
              <a:t>: </a:t>
            </a:r>
            <a:r>
              <a:rPr lang="en-IN" altLang="en-US" sz="1800" dirty="0">
                <a:latin typeface="Alexandria" pitchFamily="2" charset="-78"/>
                <a:cs typeface="Alexandria" pitchFamily="2" charset="-78"/>
              </a:rPr>
              <a:t>Assures that individuals control or influence what information related to them may be collected and stored and by whom and to whom that information may be disclosed</a:t>
            </a:r>
          </a:p>
        </p:txBody>
      </p:sp>
    </p:spTree>
    <p:extLst>
      <p:ext uri="{BB962C8B-B14F-4D97-AF65-F5344CB8AC3E}">
        <p14:creationId xmlns:p14="http://schemas.microsoft.com/office/powerpoint/2010/main" val="3284531581"/>
      </p:ext>
    </p:extLst>
  </p:cSld>
  <p:clrMapOvr>
    <a:masterClrMapping/>
  </p:clrMapOvr>
  <mc:AlternateContent xmlns:mc="http://schemas.openxmlformats.org/markup-compatibility/2006" xmlns:p14="http://schemas.microsoft.com/office/powerpoint/2010/main">
    <mc:Choice Requires="p14">
      <p:transition spd="slow" p14:dur="2000" advTm="195034"/>
    </mc:Choice>
    <mc:Fallback xmlns="">
      <p:transition spd="slow" advTm="19503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1981200" y="211854"/>
            <a:ext cx="8229600" cy="397032"/>
          </a:xfrm>
        </p:spPr>
        <p:txBody>
          <a:bodyPr>
            <a:spAutoFit/>
          </a:bodyPr>
          <a:lstStyle/>
          <a:p>
            <a:r>
              <a:rPr lang="en-IN" altLang="en-US" sz="2200" dirty="0">
                <a:latin typeface="Alexandria Black" pitchFamily="2" charset="-78"/>
                <a:ea typeface="ヒラギノ角ゴ Pro W3"/>
                <a:cs typeface="Alexandria Black" pitchFamily="2" charset="-78"/>
              </a:rPr>
              <a:t>Security Objectives (2 of 2)</a:t>
            </a:r>
            <a:endParaRPr lang="en-US" altLang="en-US" sz="2200" dirty="0">
              <a:latin typeface="Alexandria Black" pitchFamily="2" charset="-78"/>
              <a:cs typeface="Alexandria Black" pitchFamily="2" charset="-78"/>
            </a:endParaRPr>
          </a:p>
        </p:txBody>
      </p:sp>
      <p:sp>
        <p:nvSpPr>
          <p:cNvPr id="31747" name="Content Placeholder 2"/>
          <p:cNvSpPr>
            <a:spLocks noGrp="1"/>
          </p:cNvSpPr>
          <p:nvPr>
            <p:ph idx="1"/>
          </p:nvPr>
        </p:nvSpPr>
        <p:spPr>
          <a:xfrm>
            <a:off x="1981200" y="1041400"/>
            <a:ext cx="8229600" cy="5283498"/>
          </a:xfrm>
        </p:spPr>
        <p:txBody>
          <a:bodyPr>
            <a:spAutoFit/>
          </a:bodyPr>
          <a:lstStyle/>
          <a:p>
            <a:pPr marL="266700" indent="-266700">
              <a:spcBef>
                <a:spcPts val="600"/>
              </a:spcBef>
              <a:buSzPct val="100000"/>
            </a:pPr>
            <a:r>
              <a:rPr lang="en-IN" altLang="en-US" sz="1800" dirty="0">
                <a:latin typeface="Alexandria Black" pitchFamily="2" charset="-78"/>
                <a:cs typeface="Alexandria Black" pitchFamily="2" charset="-78"/>
              </a:rPr>
              <a:t>Integrity</a:t>
            </a:r>
            <a:r>
              <a:rPr lang="en-IN" altLang="en-US" sz="2000" dirty="0">
                <a:latin typeface="Arial" panose="020B0604020202020204" pitchFamily="34" charset="0"/>
                <a:cs typeface="Arial" panose="020B0604020202020204" pitchFamily="34" charset="0"/>
              </a:rPr>
              <a:t>: This term covers two related concepts: </a:t>
            </a:r>
          </a:p>
          <a:p>
            <a:pPr marL="717550" lvl="1" indent="-266700" algn="just">
              <a:lnSpc>
                <a:spcPct val="150000"/>
              </a:lnSpc>
              <a:buSzPct val="100000"/>
            </a:pPr>
            <a:r>
              <a:rPr lang="en-IN" altLang="en-US" sz="1800" dirty="0">
                <a:latin typeface="Alexandria Black" pitchFamily="2" charset="-78"/>
                <a:cs typeface="Alexandria Black" pitchFamily="2" charset="-78"/>
              </a:rPr>
              <a:t>Data integrity</a:t>
            </a:r>
            <a:r>
              <a:rPr lang="en-IN" altLang="en-US" sz="2000" dirty="0">
                <a:latin typeface="Arial" panose="020B0604020202020204" pitchFamily="34" charset="0"/>
                <a:cs typeface="Arial" panose="020B0604020202020204" pitchFamily="34" charset="0"/>
              </a:rPr>
              <a:t>: </a:t>
            </a:r>
            <a:r>
              <a:rPr lang="en-IN" altLang="en-US" dirty="0">
                <a:latin typeface="Alexandria" pitchFamily="2" charset="-78"/>
                <a:cs typeface="Alexandria" pitchFamily="2" charset="-78"/>
              </a:rPr>
              <a:t>Assures that data and programs are changed only in a specified and authorized manner. This concept also encompasses data authenticity, which means that a digital object is indeed what it claims to be or what it is claimed to be, and nonrepudiation, which is assurance that the sender of information is provided with proof of delivery and the recipient is provided with proof of the sender’s identity, so neither can later deny having processed the information</a:t>
            </a:r>
          </a:p>
          <a:p>
            <a:pPr marL="717550" lvl="1" indent="-266700" algn="just">
              <a:lnSpc>
                <a:spcPct val="150000"/>
              </a:lnSpc>
              <a:buSzPct val="100000"/>
            </a:pPr>
            <a:r>
              <a:rPr lang="en-IN" altLang="en-US" sz="1800" dirty="0">
                <a:latin typeface="Alexandria Black" pitchFamily="2" charset="-78"/>
                <a:cs typeface="Alexandria Black" pitchFamily="2" charset="-78"/>
              </a:rPr>
              <a:t>System integrity</a:t>
            </a:r>
            <a:r>
              <a:rPr lang="en-IN" altLang="en-US" sz="2000" dirty="0">
                <a:latin typeface="Arial" panose="020B0604020202020204" pitchFamily="34" charset="0"/>
                <a:cs typeface="Arial" panose="020B0604020202020204" pitchFamily="34" charset="0"/>
              </a:rPr>
              <a:t>: </a:t>
            </a:r>
            <a:r>
              <a:rPr lang="en-IN" altLang="en-US" dirty="0">
                <a:latin typeface="Alexandria" pitchFamily="2" charset="-78"/>
                <a:cs typeface="Alexandria" pitchFamily="2" charset="-78"/>
              </a:rPr>
              <a:t>Assures that a system performs its intended function in an unimpaired manner, free from deliberate or inadvertent unauthorized manipulation of the system</a:t>
            </a:r>
          </a:p>
          <a:p>
            <a:pPr marL="266700" indent="-266700">
              <a:lnSpc>
                <a:spcPct val="150000"/>
              </a:lnSpc>
              <a:spcBef>
                <a:spcPts val="600"/>
              </a:spcBef>
              <a:buSzPct val="100000"/>
            </a:pPr>
            <a:r>
              <a:rPr lang="en-IN" altLang="en-US" sz="1800" dirty="0">
                <a:latin typeface="Alexandria Black" pitchFamily="2" charset="-78"/>
                <a:cs typeface="Alexandria Black" pitchFamily="2" charset="-78"/>
              </a:rPr>
              <a:t>Availability</a:t>
            </a:r>
            <a:r>
              <a:rPr lang="en-IN" altLang="en-US" sz="2000" dirty="0">
                <a:latin typeface="Arial" panose="020B0604020202020204" pitchFamily="34" charset="0"/>
                <a:cs typeface="Arial" panose="020B0604020202020204" pitchFamily="34" charset="0"/>
              </a:rPr>
              <a:t>: </a:t>
            </a:r>
            <a:r>
              <a:rPr lang="en-IN" altLang="en-US" dirty="0">
                <a:latin typeface="Alexandria" pitchFamily="2" charset="-78"/>
                <a:cs typeface="Alexandria" pitchFamily="2" charset="-78"/>
              </a:rPr>
              <a:t>Assures that systems work promptly and service is not denied to authorized users</a:t>
            </a:r>
          </a:p>
        </p:txBody>
      </p:sp>
    </p:spTree>
    <p:extLst>
      <p:ext uri="{BB962C8B-B14F-4D97-AF65-F5344CB8AC3E}">
        <p14:creationId xmlns:p14="http://schemas.microsoft.com/office/powerpoint/2010/main" val="2500256754"/>
      </p:ext>
    </p:extLst>
  </p:cSld>
  <p:clrMapOvr>
    <a:masterClrMapping/>
  </p:clrMapOvr>
  <mc:AlternateContent xmlns:mc="http://schemas.openxmlformats.org/markup-compatibility/2006" xmlns:p14="http://schemas.microsoft.com/office/powerpoint/2010/main">
    <mc:Choice Requires="p14">
      <p:transition spd="slow" p14:dur="2000" advTm="98856"/>
    </mc:Choice>
    <mc:Fallback xmlns="">
      <p:transition spd="slow" advTm="9885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652272" y="312665"/>
            <a:ext cx="10515600" cy="1137876"/>
          </a:xfrm>
        </p:spPr>
        <p:txBody>
          <a:bodyPr>
            <a:spAutoFit/>
          </a:bodyPr>
          <a:lstStyle/>
          <a:p>
            <a:pPr>
              <a:lnSpc>
                <a:spcPct val="150000"/>
              </a:lnSpc>
            </a:pPr>
            <a:r>
              <a:rPr lang="en-IN" altLang="en-US" sz="2400" dirty="0">
                <a:latin typeface="Alexandria Black" pitchFamily="2" charset="-78"/>
                <a:ea typeface="ヒラギノ角ゴ Pro W3"/>
                <a:cs typeface="Alexandria Black" pitchFamily="2" charset="-78"/>
              </a:rPr>
              <a:t>Figure 1.1 Essential Information and Network Security Objectives</a:t>
            </a:r>
            <a:endParaRPr lang="en-US" altLang="en-US" sz="1800" dirty="0">
              <a:latin typeface="Alexandria Black" pitchFamily="2" charset="-78"/>
              <a:cs typeface="Alexandria Black" pitchFamily="2" charset="-78"/>
            </a:endParaRPr>
          </a:p>
        </p:txBody>
      </p:sp>
      <p:pic>
        <p:nvPicPr>
          <p:cNvPr id="33795" name="Picture Placeholder 3" descr="An image shows a pentagon ring labelled as “information and network security” in the center and surrounded by edge strips labelled from the top left in clockwise direction as “confidentiality open parens plus privacy close parens, integrity open parens plus data authenticity, non-repudiation close parens, authenticity, availability, and accountability.”"/>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a:stretch>
            <a:fillRect/>
          </a:stretch>
        </p:blipFill>
        <p:spPr>
          <a:xfrm>
            <a:off x="3614585" y="1572672"/>
            <a:ext cx="4994275" cy="4748212"/>
          </a:xfrm>
        </p:spPr>
      </p:pic>
    </p:spTree>
    <p:extLst>
      <p:ext uri="{BB962C8B-B14F-4D97-AF65-F5344CB8AC3E}">
        <p14:creationId xmlns:p14="http://schemas.microsoft.com/office/powerpoint/2010/main" val="3641692025"/>
      </p:ext>
    </p:extLst>
  </p:cSld>
  <p:clrMapOvr>
    <a:masterClrMapping/>
  </p:clrMapOvr>
  <mc:AlternateContent xmlns:mc="http://schemas.openxmlformats.org/markup-compatibility/2006" xmlns:p14="http://schemas.microsoft.com/office/powerpoint/2010/main">
    <mc:Choice Requires="p14">
      <p:transition spd="slow" p14:dur="2000" advTm="98781"/>
    </mc:Choice>
    <mc:Fallback xmlns="">
      <p:transition spd="slow" advTm="9878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61732" y="875501"/>
            <a:ext cx="12215495" cy="6033247"/>
            <a:chOff x="-12255" y="761974"/>
            <a:chExt cx="12215495" cy="6109970"/>
          </a:xfrm>
        </p:grpSpPr>
        <p:pic>
          <p:nvPicPr>
            <p:cNvPr id="3" name="object 3"/>
            <p:cNvPicPr/>
            <p:nvPr/>
          </p:nvPicPr>
          <p:blipFill>
            <a:blip r:embed="rId2" cstate="print"/>
            <a:stretch>
              <a:fillRect/>
            </a:stretch>
          </p:blipFill>
          <p:spPr>
            <a:xfrm>
              <a:off x="1336540" y="775658"/>
              <a:ext cx="9511298" cy="708774"/>
            </a:xfrm>
            <a:prstGeom prst="rect">
              <a:avLst/>
            </a:prstGeom>
          </p:spPr>
        </p:pic>
        <p:pic>
          <p:nvPicPr>
            <p:cNvPr id="4" name="object 4"/>
            <p:cNvPicPr/>
            <p:nvPr/>
          </p:nvPicPr>
          <p:blipFill>
            <a:blip r:embed="rId3" cstate="print"/>
            <a:stretch>
              <a:fillRect/>
            </a:stretch>
          </p:blipFill>
          <p:spPr>
            <a:xfrm>
              <a:off x="1261871" y="761974"/>
              <a:ext cx="2663952" cy="795553"/>
            </a:xfrm>
            <a:prstGeom prst="rect">
              <a:avLst/>
            </a:prstGeom>
          </p:spPr>
        </p:pic>
        <p:sp>
          <p:nvSpPr>
            <p:cNvPr id="5" name="object 5"/>
            <p:cNvSpPr/>
            <p:nvPr/>
          </p:nvSpPr>
          <p:spPr>
            <a:xfrm>
              <a:off x="1370076" y="789432"/>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chemeClr val="accent6">
                <a:lumMod val="75000"/>
              </a:schemeClr>
            </a:solidFill>
          </p:spPr>
          <p:txBody>
            <a:bodyPr wrap="square" lIns="0" tIns="0" rIns="0" bIns="0" rtlCol="0"/>
            <a:lstStyle/>
            <a:p>
              <a:endParaRPr>
                <a:solidFill>
                  <a:srgbClr val="00B0F0"/>
                </a:solidFill>
              </a:endParaRPr>
            </a:p>
          </p:txBody>
        </p:sp>
        <p:pic>
          <p:nvPicPr>
            <p:cNvPr id="6" name="object 6"/>
            <p:cNvPicPr/>
            <p:nvPr/>
          </p:nvPicPr>
          <p:blipFill>
            <a:blip r:embed="rId4" cstate="print"/>
            <a:stretch>
              <a:fillRect/>
            </a:stretch>
          </p:blipFill>
          <p:spPr>
            <a:xfrm>
              <a:off x="1327404" y="1485900"/>
              <a:ext cx="9529572" cy="726948"/>
            </a:xfrm>
            <a:prstGeom prst="rect">
              <a:avLst/>
            </a:prstGeom>
          </p:spPr>
        </p:pic>
        <p:pic>
          <p:nvPicPr>
            <p:cNvPr id="7" name="object 7"/>
            <p:cNvPicPr/>
            <p:nvPr/>
          </p:nvPicPr>
          <p:blipFill>
            <a:blip r:embed="rId5" cstate="print"/>
            <a:stretch>
              <a:fillRect/>
            </a:stretch>
          </p:blipFill>
          <p:spPr>
            <a:xfrm>
              <a:off x="1261871" y="1482826"/>
              <a:ext cx="3395472" cy="795553"/>
            </a:xfrm>
            <a:prstGeom prst="rect">
              <a:avLst/>
            </a:prstGeom>
          </p:spPr>
        </p:pic>
        <p:sp>
          <p:nvSpPr>
            <p:cNvPr id="8" name="object 8"/>
            <p:cNvSpPr/>
            <p:nvPr/>
          </p:nvSpPr>
          <p:spPr>
            <a:xfrm>
              <a:off x="1370076" y="1508759"/>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9" name="object 9"/>
            <p:cNvPicPr/>
            <p:nvPr/>
          </p:nvPicPr>
          <p:blipFill>
            <a:blip r:embed="rId6" cstate="print"/>
            <a:stretch>
              <a:fillRect/>
            </a:stretch>
          </p:blipFill>
          <p:spPr>
            <a:xfrm>
              <a:off x="1325879" y="2199144"/>
              <a:ext cx="9532620" cy="729983"/>
            </a:xfrm>
            <a:prstGeom prst="rect">
              <a:avLst/>
            </a:prstGeom>
          </p:spPr>
        </p:pic>
        <p:pic>
          <p:nvPicPr>
            <p:cNvPr id="10" name="object 10"/>
            <p:cNvPicPr/>
            <p:nvPr/>
          </p:nvPicPr>
          <p:blipFill>
            <a:blip r:embed="rId7" cstate="print"/>
            <a:stretch>
              <a:fillRect/>
            </a:stretch>
          </p:blipFill>
          <p:spPr>
            <a:xfrm>
              <a:off x="1261871" y="2197582"/>
              <a:ext cx="4442460" cy="795553"/>
            </a:xfrm>
            <a:prstGeom prst="rect">
              <a:avLst/>
            </a:prstGeom>
          </p:spPr>
        </p:pic>
        <p:sp>
          <p:nvSpPr>
            <p:cNvPr id="11" name="object 11"/>
            <p:cNvSpPr/>
            <p:nvPr/>
          </p:nvSpPr>
          <p:spPr>
            <a:xfrm>
              <a:off x="1370076" y="2223516"/>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sp>
          <p:nvSpPr>
            <p:cNvPr id="12" name="object 12"/>
            <p:cNvSpPr/>
            <p:nvPr/>
          </p:nvSpPr>
          <p:spPr>
            <a:xfrm>
              <a:off x="1370076" y="2223516"/>
              <a:ext cx="9448800" cy="646430"/>
            </a:xfrm>
            <a:custGeom>
              <a:avLst/>
              <a:gdLst/>
              <a:ahLst/>
              <a:cxnLst/>
              <a:rect l="l" t="t" r="r" b="b"/>
              <a:pathLst>
                <a:path w="9448800" h="646430">
                  <a:moveTo>
                    <a:pt x="0" y="107696"/>
                  </a:moveTo>
                  <a:lnTo>
                    <a:pt x="8469" y="65793"/>
                  </a:lnTo>
                  <a:lnTo>
                    <a:pt x="31559" y="31559"/>
                  </a:lnTo>
                  <a:lnTo>
                    <a:pt x="65793" y="8469"/>
                  </a:lnTo>
                  <a:lnTo>
                    <a:pt x="107696" y="0"/>
                  </a:lnTo>
                  <a:lnTo>
                    <a:pt x="9341104" y="0"/>
                  </a:lnTo>
                  <a:lnTo>
                    <a:pt x="9383006" y="8469"/>
                  </a:lnTo>
                  <a:lnTo>
                    <a:pt x="9417240" y="31559"/>
                  </a:lnTo>
                  <a:lnTo>
                    <a:pt x="9440330" y="65793"/>
                  </a:lnTo>
                  <a:lnTo>
                    <a:pt x="9448800" y="107696"/>
                  </a:lnTo>
                  <a:lnTo>
                    <a:pt x="9448800" y="538480"/>
                  </a:lnTo>
                  <a:lnTo>
                    <a:pt x="9440330" y="580382"/>
                  </a:lnTo>
                  <a:lnTo>
                    <a:pt x="9417240" y="614616"/>
                  </a:lnTo>
                  <a:lnTo>
                    <a:pt x="9383006" y="637706"/>
                  </a:lnTo>
                  <a:lnTo>
                    <a:pt x="9341104" y="646176"/>
                  </a:lnTo>
                  <a:lnTo>
                    <a:pt x="107696" y="646176"/>
                  </a:lnTo>
                  <a:lnTo>
                    <a:pt x="65793" y="637706"/>
                  </a:lnTo>
                  <a:lnTo>
                    <a:pt x="31559" y="614616"/>
                  </a:lnTo>
                  <a:lnTo>
                    <a:pt x="8469" y="580382"/>
                  </a:lnTo>
                  <a:lnTo>
                    <a:pt x="0" y="538480"/>
                  </a:lnTo>
                  <a:lnTo>
                    <a:pt x="0" y="107696"/>
                  </a:lnTo>
                  <a:close/>
                </a:path>
              </a:pathLst>
            </a:custGeom>
            <a:ln w="3175">
              <a:solidFill>
                <a:srgbClr val="375F92"/>
              </a:solidFill>
            </a:ln>
          </p:spPr>
          <p:txBody>
            <a:bodyPr wrap="square" lIns="0" tIns="0" rIns="0" bIns="0" rtlCol="0"/>
            <a:lstStyle/>
            <a:p>
              <a:endParaRPr/>
            </a:p>
          </p:txBody>
        </p:sp>
        <p:pic>
          <p:nvPicPr>
            <p:cNvPr id="13" name="object 13"/>
            <p:cNvPicPr/>
            <p:nvPr/>
          </p:nvPicPr>
          <p:blipFill>
            <a:blip r:embed="rId8" cstate="print"/>
            <a:stretch>
              <a:fillRect/>
            </a:stretch>
          </p:blipFill>
          <p:spPr>
            <a:xfrm>
              <a:off x="1325879" y="2915424"/>
              <a:ext cx="9532620" cy="728459"/>
            </a:xfrm>
            <a:prstGeom prst="rect">
              <a:avLst/>
            </a:prstGeom>
          </p:spPr>
        </p:pic>
        <p:pic>
          <p:nvPicPr>
            <p:cNvPr id="14" name="object 14"/>
            <p:cNvPicPr/>
            <p:nvPr/>
          </p:nvPicPr>
          <p:blipFill>
            <a:blip r:embed="rId9" cstate="print"/>
            <a:stretch>
              <a:fillRect/>
            </a:stretch>
          </p:blipFill>
          <p:spPr>
            <a:xfrm>
              <a:off x="1261871" y="2912338"/>
              <a:ext cx="4549140" cy="795553"/>
            </a:xfrm>
            <a:prstGeom prst="rect">
              <a:avLst/>
            </a:prstGeom>
          </p:spPr>
        </p:pic>
        <p:sp>
          <p:nvSpPr>
            <p:cNvPr id="15" name="object 15"/>
            <p:cNvSpPr/>
            <p:nvPr/>
          </p:nvSpPr>
          <p:spPr>
            <a:xfrm>
              <a:off x="1370076" y="2939795"/>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1"/>
                  </a:lnTo>
                  <a:lnTo>
                    <a:pt x="0" y="537209"/>
                  </a:lnTo>
                  <a:lnTo>
                    <a:pt x="8447" y="579018"/>
                  </a:lnTo>
                  <a:lnTo>
                    <a:pt x="31480" y="613171"/>
                  </a:lnTo>
                  <a:lnTo>
                    <a:pt x="65633" y="636204"/>
                  </a:lnTo>
                  <a:lnTo>
                    <a:pt x="107442" y="644651"/>
                  </a:lnTo>
                  <a:lnTo>
                    <a:pt x="9341358" y="644651"/>
                  </a:lnTo>
                  <a:lnTo>
                    <a:pt x="9383166" y="636204"/>
                  </a:lnTo>
                  <a:lnTo>
                    <a:pt x="9417319" y="613171"/>
                  </a:lnTo>
                  <a:lnTo>
                    <a:pt x="9440352" y="579018"/>
                  </a:lnTo>
                  <a:lnTo>
                    <a:pt x="9448800" y="537209"/>
                  </a:lnTo>
                  <a:lnTo>
                    <a:pt x="9448800" y="107441"/>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sp>
          <p:nvSpPr>
            <p:cNvPr id="16" name="object 16"/>
            <p:cNvSpPr/>
            <p:nvPr/>
          </p:nvSpPr>
          <p:spPr>
            <a:xfrm>
              <a:off x="1370076" y="2939795"/>
              <a:ext cx="9448800" cy="645160"/>
            </a:xfrm>
            <a:custGeom>
              <a:avLst/>
              <a:gdLst/>
              <a:ahLst/>
              <a:cxnLst/>
              <a:rect l="l" t="t" r="r" b="b"/>
              <a:pathLst>
                <a:path w="9448800" h="645160">
                  <a:moveTo>
                    <a:pt x="0" y="107441"/>
                  </a:moveTo>
                  <a:lnTo>
                    <a:pt x="8447" y="65633"/>
                  </a:lnTo>
                  <a:lnTo>
                    <a:pt x="31480" y="31480"/>
                  </a:lnTo>
                  <a:lnTo>
                    <a:pt x="65633" y="8447"/>
                  </a:lnTo>
                  <a:lnTo>
                    <a:pt x="107442" y="0"/>
                  </a:lnTo>
                  <a:lnTo>
                    <a:pt x="9341358" y="0"/>
                  </a:lnTo>
                  <a:lnTo>
                    <a:pt x="9383166" y="8447"/>
                  </a:lnTo>
                  <a:lnTo>
                    <a:pt x="9417319" y="31480"/>
                  </a:lnTo>
                  <a:lnTo>
                    <a:pt x="9440352" y="65633"/>
                  </a:lnTo>
                  <a:lnTo>
                    <a:pt x="9448800" y="107441"/>
                  </a:lnTo>
                  <a:lnTo>
                    <a:pt x="9448800" y="537209"/>
                  </a:lnTo>
                  <a:lnTo>
                    <a:pt x="9440352" y="579018"/>
                  </a:lnTo>
                  <a:lnTo>
                    <a:pt x="9417319" y="613171"/>
                  </a:lnTo>
                  <a:lnTo>
                    <a:pt x="9383166" y="636204"/>
                  </a:lnTo>
                  <a:lnTo>
                    <a:pt x="9341358" y="644651"/>
                  </a:lnTo>
                  <a:lnTo>
                    <a:pt x="107442" y="644651"/>
                  </a:lnTo>
                  <a:lnTo>
                    <a:pt x="65633" y="636204"/>
                  </a:lnTo>
                  <a:lnTo>
                    <a:pt x="31480" y="613171"/>
                  </a:lnTo>
                  <a:lnTo>
                    <a:pt x="8447" y="579018"/>
                  </a:lnTo>
                  <a:lnTo>
                    <a:pt x="0" y="537209"/>
                  </a:lnTo>
                  <a:lnTo>
                    <a:pt x="0" y="107441"/>
                  </a:lnTo>
                  <a:close/>
                </a:path>
              </a:pathLst>
            </a:custGeom>
            <a:ln w="3175">
              <a:solidFill>
                <a:srgbClr val="375F92"/>
              </a:solidFill>
            </a:ln>
          </p:spPr>
          <p:txBody>
            <a:bodyPr wrap="square" lIns="0" tIns="0" rIns="0" bIns="0" rtlCol="0"/>
            <a:lstStyle/>
            <a:p>
              <a:endParaRPr/>
            </a:p>
          </p:txBody>
        </p:sp>
        <p:pic>
          <p:nvPicPr>
            <p:cNvPr id="17" name="object 17"/>
            <p:cNvPicPr/>
            <p:nvPr/>
          </p:nvPicPr>
          <p:blipFill>
            <a:blip r:embed="rId10" cstate="print"/>
            <a:stretch>
              <a:fillRect/>
            </a:stretch>
          </p:blipFill>
          <p:spPr>
            <a:xfrm>
              <a:off x="1327404" y="3631679"/>
              <a:ext cx="9529572" cy="725436"/>
            </a:xfrm>
            <a:prstGeom prst="rect">
              <a:avLst/>
            </a:prstGeom>
          </p:spPr>
        </p:pic>
        <p:pic>
          <p:nvPicPr>
            <p:cNvPr id="18" name="object 18"/>
            <p:cNvPicPr/>
            <p:nvPr/>
          </p:nvPicPr>
          <p:blipFill>
            <a:blip r:embed="rId11" cstate="print"/>
            <a:stretch>
              <a:fillRect/>
            </a:stretch>
          </p:blipFill>
          <p:spPr>
            <a:xfrm>
              <a:off x="1261871" y="3627094"/>
              <a:ext cx="2761488" cy="795553"/>
            </a:xfrm>
            <a:prstGeom prst="rect">
              <a:avLst/>
            </a:prstGeom>
          </p:spPr>
        </p:pic>
        <p:sp>
          <p:nvSpPr>
            <p:cNvPr id="19" name="object 19"/>
            <p:cNvSpPr/>
            <p:nvPr/>
          </p:nvSpPr>
          <p:spPr>
            <a:xfrm>
              <a:off x="1370076" y="3654551"/>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2"/>
                  </a:lnTo>
                  <a:lnTo>
                    <a:pt x="0" y="537210"/>
                  </a:lnTo>
                  <a:lnTo>
                    <a:pt x="8447" y="579018"/>
                  </a:lnTo>
                  <a:lnTo>
                    <a:pt x="31480" y="613171"/>
                  </a:lnTo>
                  <a:lnTo>
                    <a:pt x="65633" y="636204"/>
                  </a:lnTo>
                  <a:lnTo>
                    <a:pt x="107442" y="644652"/>
                  </a:lnTo>
                  <a:lnTo>
                    <a:pt x="9341358" y="644652"/>
                  </a:lnTo>
                  <a:lnTo>
                    <a:pt x="9383166" y="636204"/>
                  </a:lnTo>
                  <a:lnTo>
                    <a:pt x="9417319" y="613171"/>
                  </a:lnTo>
                  <a:lnTo>
                    <a:pt x="9440352" y="579018"/>
                  </a:lnTo>
                  <a:lnTo>
                    <a:pt x="9448800" y="537210"/>
                  </a:lnTo>
                  <a:lnTo>
                    <a:pt x="9448800" y="107442"/>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pic>
          <p:nvPicPr>
            <p:cNvPr id="20" name="object 20"/>
            <p:cNvPicPr/>
            <p:nvPr/>
          </p:nvPicPr>
          <p:blipFill>
            <a:blip r:embed="rId4" cstate="print"/>
            <a:stretch>
              <a:fillRect/>
            </a:stretch>
          </p:blipFill>
          <p:spPr>
            <a:xfrm>
              <a:off x="1327404" y="4346448"/>
              <a:ext cx="9529572" cy="726948"/>
            </a:xfrm>
            <a:prstGeom prst="rect">
              <a:avLst/>
            </a:prstGeom>
          </p:spPr>
        </p:pic>
        <p:pic>
          <p:nvPicPr>
            <p:cNvPr id="21" name="object 21"/>
            <p:cNvPicPr/>
            <p:nvPr/>
          </p:nvPicPr>
          <p:blipFill>
            <a:blip r:embed="rId12" cstate="print"/>
            <a:stretch>
              <a:fillRect/>
            </a:stretch>
          </p:blipFill>
          <p:spPr>
            <a:xfrm>
              <a:off x="1261871" y="4341850"/>
              <a:ext cx="3956304" cy="795553"/>
            </a:xfrm>
            <a:prstGeom prst="rect">
              <a:avLst/>
            </a:prstGeom>
          </p:spPr>
        </p:pic>
        <p:sp>
          <p:nvSpPr>
            <p:cNvPr id="22" name="object 22"/>
            <p:cNvSpPr/>
            <p:nvPr/>
          </p:nvSpPr>
          <p:spPr>
            <a:xfrm>
              <a:off x="1370076" y="4369307"/>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23" name="object 23"/>
            <p:cNvPicPr/>
            <p:nvPr/>
          </p:nvPicPr>
          <p:blipFill>
            <a:blip r:embed="rId4" cstate="print"/>
            <a:stretch>
              <a:fillRect/>
            </a:stretch>
          </p:blipFill>
          <p:spPr>
            <a:xfrm>
              <a:off x="1327404" y="5061204"/>
              <a:ext cx="9529572" cy="726947"/>
            </a:xfrm>
            <a:prstGeom prst="rect">
              <a:avLst/>
            </a:prstGeom>
          </p:spPr>
        </p:pic>
        <p:pic>
          <p:nvPicPr>
            <p:cNvPr id="24" name="object 24"/>
            <p:cNvPicPr/>
            <p:nvPr/>
          </p:nvPicPr>
          <p:blipFill>
            <a:blip r:embed="rId13" cstate="print"/>
            <a:stretch>
              <a:fillRect/>
            </a:stretch>
          </p:blipFill>
          <p:spPr>
            <a:xfrm>
              <a:off x="1261871" y="5056631"/>
              <a:ext cx="4152900" cy="795553"/>
            </a:xfrm>
            <a:prstGeom prst="rect">
              <a:avLst/>
            </a:prstGeom>
          </p:spPr>
        </p:pic>
        <p:sp>
          <p:nvSpPr>
            <p:cNvPr id="25" name="object 25"/>
            <p:cNvSpPr/>
            <p:nvPr/>
          </p:nvSpPr>
          <p:spPr>
            <a:xfrm>
              <a:off x="1370076" y="5084063"/>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98"/>
                  </a:lnTo>
                  <a:lnTo>
                    <a:pt x="31559" y="614630"/>
                  </a:lnTo>
                  <a:lnTo>
                    <a:pt x="65793" y="637712"/>
                  </a:lnTo>
                  <a:lnTo>
                    <a:pt x="107696" y="646176"/>
                  </a:lnTo>
                  <a:lnTo>
                    <a:pt x="9341104" y="646176"/>
                  </a:lnTo>
                  <a:lnTo>
                    <a:pt x="9383006" y="637712"/>
                  </a:lnTo>
                  <a:lnTo>
                    <a:pt x="9417240" y="614630"/>
                  </a:lnTo>
                  <a:lnTo>
                    <a:pt x="9440330" y="580398"/>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grpSp>
      <p:sp>
        <p:nvSpPr>
          <p:cNvPr id="36" name="object 36"/>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37"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8" name="TextBox 37"/>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
        <p:nvSpPr>
          <p:cNvPr id="27" name="Rectangle 26"/>
          <p:cNvSpPr/>
          <p:nvPr/>
        </p:nvSpPr>
        <p:spPr>
          <a:xfrm>
            <a:off x="532613" y="66808"/>
            <a:ext cx="2950488" cy="461665"/>
          </a:xfrm>
          <a:prstGeom prst="rect">
            <a:avLst/>
          </a:prstGeom>
        </p:spPr>
        <p:txBody>
          <a:bodyPr wrap="none">
            <a:spAutoFit/>
          </a:bodyPr>
          <a:lstStyle/>
          <a:p>
            <a:pPr marL="12700">
              <a:lnSpc>
                <a:spcPct val="100000"/>
              </a:lnSpc>
              <a:spcBef>
                <a:spcPts val="95"/>
              </a:spcBef>
            </a:pPr>
            <a:r>
              <a:rPr lang="en-US" sz="2400" b="1" spc="-10" dirty="0" smtClean="0">
                <a:latin typeface="Alexandria Black" pitchFamily="2" charset="-78"/>
                <a:cs typeface="Alexandria Black" pitchFamily="2" charset="-78"/>
              </a:rPr>
              <a:t>Table of Content </a:t>
            </a:r>
            <a:endParaRPr lang="en-US" sz="2400" dirty="0">
              <a:latin typeface="Alexandria Black" pitchFamily="2" charset="-78"/>
              <a:cs typeface="Alexandria Black" pitchFamily="2" charset="-78"/>
            </a:endParaRPr>
          </a:p>
        </p:txBody>
      </p:sp>
      <p:sp>
        <p:nvSpPr>
          <p:cNvPr id="39" name="Rectangle 38"/>
          <p:cNvSpPr/>
          <p:nvPr/>
        </p:nvSpPr>
        <p:spPr>
          <a:xfrm>
            <a:off x="1682913" y="1022751"/>
            <a:ext cx="1863652" cy="369332"/>
          </a:xfrm>
          <a:prstGeom prst="rect">
            <a:avLst/>
          </a:prstGeom>
        </p:spPr>
        <p:txBody>
          <a:bodyPr wrap="none">
            <a:spAutoFit/>
          </a:bodyPr>
          <a:lstStyle/>
          <a:p>
            <a:pPr marL="12700">
              <a:lnSpc>
                <a:spcPct val="100000"/>
              </a:lnSpc>
              <a:spcBef>
                <a:spcPts val="95"/>
              </a:spcBef>
            </a:pPr>
            <a:r>
              <a:rPr lang="en-US" b="1" spc="-10" dirty="0">
                <a:solidFill>
                  <a:srgbClr val="FFFFFF"/>
                </a:solidFill>
                <a:latin typeface="Alexandria Black" pitchFamily="2" charset="-78"/>
                <a:cs typeface="Alexandria Black" pitchFamily="2" charset="-78"/>
              </a:rPr>
              <a:t>Cryptography</a:t>
            </a:r>
            <a:endParaRPr lang="en-US" dirty="0">
              <a:latin typeface="Alexandria Black" pitchFamily="2" charset="-78"/>
              <a:cs typeface="Alexandria Black" pitchFamily="2" charset="-78"/>
            </a:endParaRPr>
          </a:p>
        </p:txBody>
      </p:sp>
      <p:sp>
        <p:nvSpPr>
          <p:cNvPr id="40" name="Rectangle 39"/>
          <p:cNvSpPr/>
          <p:nvPr/>
        </p:nvSpPr>
        <p:spPr>
          <a:xfrm>
            <a:off x="1682913" y="1736107"/>
            <a:ext cx="2456442" cy="369332"/>
          </a:xfrm>
          <a:prstGeom prst="rect">
            <a:avLst/>
          </a:prstGeom>
        </p:spPr>
        <p:txBody>
          <a:bodyPr wrap="none">
            <a:spAutoFit/>
          </a:bodyPr>
          <a:lstStyle/>
          <a:p>
            <a:pPr marL="12700">
              <a:lnSpc>
                <a:spcPct val="100000"/>
              </a:lnSpc>
            </a:pPr>
            <a:r>
              <a:rPr lang="en-US" b="1" dirty="0">
                <a:solidFill>
                  <a:srgbClr val="FFFFFF"/>
                </a:solidFill>
                <a:latin typeface="Alexandria Black" pitchFamily="2" charset="-78"/>
                <a:cs typeface="Alexandria Black" pitchFamily="2" charset="-78"/>
              </a:rPr>
              <a:t>Computer</a:t>
            </a:r>
            <a:r>
              <a:rPr lang="en-US" b="1" spc="-15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p>
        </p:txBody>
      </p:sp>
      <p:sp>
        <p:nvSpPr>
          <p:cNvPr id="41" name="Rectangle 40"/>
          <p:cNvSpPr/>
          <p:nvPr/>
        </p:nvSpPr>
        <p:spPr>
          <a:xfrm>
            <a:off x="1636542" y="2449781"/>
            <a:ext cx="3288401"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OSI</a:t>
            </a:r>
            <a:r>
              <a:rPr lang="en-US" b="1" spc="-3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r>
              <a:rPr lang="en-US" b="1" spc="-16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Architecture </a:t>
            </a:r>
            <a:endParaRPr lang="en-US" dirty="0"/>
          </a:p>
        </p:txBody>
      </p:sp>
      <p:sp>
        <p:nvSpPr>
          <p:cNvPr id="42" name="Rectangle 41"/>
          <p:cNvSpPr/>
          <p:nvPr/>
        </p:nvSpPr>
        <p:spPr>
          <a:xfrm>
            <a:off x="1682913" y="3163829"/>
            <a:ext cx="3467424"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Security</a:t>
            </a:r>
            <a:r>
              <a:rPr lang="en-US" b="1" spc="-114" dirty="0">
                <a:solidFill>
                  <a:srgbClr val="FFFFFF"/>
                </a:solidFill>
                <a:latin typeface="Alexandria Black" pitchFamily="2" charset="-78"/>
                <a:cs typeface="Alexandria Black" pitchFamily="2" charset="-78"/>
              </a:rPr>
              <a:t> </a:t>
            </a:r>
            <a:r>
              <a:rPr lang="en-US" b="1" dirty="0">
                <a:solidFill>
                  <a:srgbClr val="FFFFFF"/>
                </a:solidFill>
                <a:latin typeface="Alexandria Black" pitchFamily="2" charset="-78"/>
                <a:cs typeface="Alexandria Black" pitchFamily="2" charset="-78"/>
              </a:rPr>
              <a:t>Structure</a:t>
            </a:r>
            <a:r>
              <a:rPr lang="en-US" b="1" spc="-13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Scheme </a:t>
            </a:r>
            <a:endParaRPr lang="en-US" dirty="0"/>
          </a:p>
        </p:txBody>
      </p:sp>
      <p:sp>
        <p:nvSpPr>
          <p:cNvPr id="43" name="Rectangle 42"/>
          <p:cNvSpPr/>
          <p:nvPr/>
        </p:nvSpPr>
        <p:spPr>
          <a:xfrm>
            <a:off x="1746892" y="3866263"/>
            <a:ext cx="1983235" cy="369332"/>
          </a:xfrm>
          <a:prstGeom prst="rect">
            <a:avLst/>
          </a:prstGeom>
        </p:spPr>
        <p:txBody>
          <a:bodyPr wrap="none">
            <a:spAutoFit/>
          </a:bodyPr>
          <a:lstStyle/>
          <a:p>
            <a:pPr marL="12700" marR="5080"/>
            <a:r>
              <a:rPr lang="en-US" b="1" dirty="0">
                <a:solidFill>
                  <a:srgbClr val="FFFFFF"/>
                </a:solidFill>
                <a:latin typeface="Alexandria Black" pitchFamily="2" charset="-78"/>
                <a:cs typeface="Alexandria Black" pitchFamily="2" charset="-78"/>
              </a:rPr>
              <a:t>Key</a:t>
            </a:r>
            <a:r>
              <a:rPr lang="en-US" b="1" spc="-1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Properties</a:t>
            </a:r>
            <a:endParaRPr lang="en-US" dirty="0">
              <a:latin typeface="Alexandria Black" pitchFamily="2" charset="-78"/>
              <a:cs typeface="Alexandria Black" pitchFamily="2" charset="-78"/>
            </a:endParaRPr>
          </a:p>
        </p:txBody>
      </p:sp>
      <p:sp>
        <p:nvSpPr>
          <p:cNvPr id="44" name="Rectangle 43"/>
          <p:cNvSpPr/>
          <p:nvPr/>
        </p:nvSpPr>
        <p:spPr>
          <a:xfrm>
            <a:off x="1682913" y="4590411"/>
            <a:ext cx="2958182"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Symmetric</a:t>
            </a:r>
            <a:r>
              <a:rPr lang="en-US" b="1" spc="-12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 </a:t>
            </a:r>
            <a:endParaRPr lang="en-US" dirty="0"/>
          </a:p>
        </p:txBody>
      </p:sp>
      <p:sp>
        <p:nvSpPr>
          <p:cNvPr id="45" name="Rectangle 44"/>
          <p:cNvSpPr/>
          <p:nvPr/>
        </p:nvSpPr>
        <p:spPr>
          <a:xfrm>
            <a:off x="1682913" y="5274483"/>
            <a:ext cx="3472104" cy="369332"/>
          </a:xfrm>
          <a:prstGeom prst="rect">
            <a:avLst/>
          </a:prstGeom>
        </p:spPr>
        <p:txBody>
          <a:bodyPr wrap="none">
            <a:spAutoFit/>
          </a:bodyPr>
          <a:lstStyle/>
          <a:p>
            <a:pPr marL="12700" marR="403225"/>
            <a:r>
              <a:rPr lang="en-US" b="1" dirty="0">
                <a:solidFill>
                  <a:srgbClr val="FFFFFF"/>
                </a:solidFill>
                <a:latin typeface="Alexandria Black" pitchFamily="2" charset="-78"/>
                <a:cs typeface="Alexandria Black" pitchFamily="2" charset="-78"/>
              </a:rPr>
              <a:t>Asymmetric</a:t>
            </a:r>
            <a:r>
              <a:rPr lang="en-US" b="1" spc="-14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a:t>
            </a:r>
            <a:endParaRPr lang="en-US" dirty="0">
              <a:latin typeface="Alexandria Black" pitchFamily="2" charset="-78"/>
              <a:cs typeface="Alexandria Black" pitchFamily="2" charset="-78"/>
            </a:endParaRPr>
          </a:p>
        </p:txBody>
      </p:sp>
    </p:spTree>
    <p:extLst>
      <p:ext uri="{BB962C8B-B14F-4D97-AF65-F5344CB8AC3E}">
        <p14:creationId xmlns:p14="http://schemas.microsoft.com/office/powerpoint/2010/main" val="4132884425"/>
      </p:ext>
    </p:extLst>
  </p:cSld>
  <p:clrMapOvr>
    <a:masterClrMapping/>
  </p:clrMapOvr>
  <mc:AlternateContent xmlns:mc="http://schemas.openxmlformats.org/markup-compatibility/2006">
    <mc:Choice xmlns:p14="http://schemas.microsoft.com/office/powerpoint/2010/main" Requires="p14">
      <p:transition spd="slow" p14:dur="2000" advTm="20826"/>
    </mc:Choice>
    <mc:Fallback>
      <p:transition spd="slow" advTm="2082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Cryptography</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2813591"/>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b="1" dirty="0" smtClean="0">
                <a:solidFill>
                  <a:prstClr val="black"/>
                </a:solidFill>
                <a:latin typeface="Alexandria" pitchFamily="2" charset="-78"/>
                <a:cs typeface="Alexandria" pitchFamily="2" charset="-78"/>
              </a:rPr>
              <a:t>Cryptography</a:t>
            </a:r>
            <a:r>
              <a:rPr lang="en-US" sz="1600" b="1"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is the science of secret writing and is an ancient art; the first documented use of cryptography  in  writing  dates back  to  1900  B.C.  when  an Egyptian  scribe  used  non- standard  hieroglyphs  in  an inscription (handwriting).</a:t>
            </a:r>
          </a:p>
          <a:p>
            <a:pPr marL="450215" marR="528955" indent="-438150">
              <a:lnSpc>
                <a:spcPct val="150000"/>
              </a:lnSpc>
              <a:spcBef>
                <a:spcPts val="100"/>
              </a:spcBef>
              <a:buFont typeface="Wingdings"/>
              <a:buChar char=""/>
              <a:tabLst>
                <a:tab pos="451484" algn="l"/>
              </a:tabLst>
            </a:pPr>
            <a:endParaRPr sz="1600" dirty="0">
              <a:solidFill>
                <a:prstClr val="black"/>
              </a:solidFill>
              <a:latin typeface="Alexandria" pitchFamily="2" charset="-78"/>
              <a:cs typeface="Alexandria" pitchFamily="2" charset="-78"/>
            </a:endParaRPr>
          </a:p>
        </p:txBody>
      </p:sp>
      <p:pic>
        <p:nvPicPr>
          <p:cNvPr id="11" name="object 8"/>
          <p:cNvPicPr/>
          <p:nvPr/>
        </p:nvPicPr>
        <p:blipFill>
          <a:blip r:embed="rId3" cstate="print"/>
          <a:stretch>
            <a:fillRect/>
          </a:stretch>
        </p:blipFill>
        <p:spPr>
          <a:xfrm>
            <a:off x="7389903" y="2332129"/>
            <a:ext cx="3749444" cy="3148356"/>
          </a:xfrm>
          <a:prstGeom prst="rect">
            <a:avLst/>
          </a:prstGeom>
        </p:spPr>
      </p:pic>
    </p:spTree>
    <p:extLst>
      <p:ext uri="{BB962C8B-B14F-4D97-AF65-F5344CB8AC3E}">
        <p14:creationId xmlns:p14="http://schemas.microsoft.com/office/powerpoint/2010/main" val="3886678382"/>
      </p:ext>
    </p:extLst>
  </p:cSld>
  <p:clrMapOvr>
    <a:masterClrMapping/>
  </p:clrMapOvr>
  <mc:AlternateContent xmlns:mc="http://schemas.openxmlformats.org/markup-compatibility/2006" xmlns:p14="http://schemas.microsoft.com/office/powerpoint/2010/main">
    <mc:Choice Requires="p14">
      <p:transition p14:dur="10" advTm="79835"/>
    </mc:Choice>
    <mc:Fallback xmlns="">
      <p:transition advTm="798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61732" y="875501"/>
            <a:ext cx="12215495" cy="6033247"/>
            <a:chOff x="-12255" y="761974"/>
            <a:chExt cx="12215495" cy="6109970"/>
          </a:xfrm>
        </p:grpSpPr>
        <p:pic>
          <p:nvPicPr>
            <p:cNvPr id="3" name="object 3"/>
            <p:cNvPicPr/>
            <p:nvPr/>
          </p:nvPicPr>
          <p:blipFill>
            <a:blip r:embed="rId2" cstate="print"/>
            <a:stretch>
              <a:fillRect/>
            </a:stretch>
          </p:blipFill>
          <p:spPr>
            <a:xfrm>
              <a:off x="1336540" y="775658"/>
              <a:ext cx="9511298" cy="708774"/>
            </a:xfrm>
            <a:prstGeom prst="rect">
              <a:avLst/>
            </a:prstGeom>
          </p:spPr>
        </p:pic>
        <p:pic>
          <p:nvPicPr>
            <p:cNvPr id="4" name="object 4"/>
            <p:cNvPicPr/>
            <p:nvPr/>
          </p:nvPicPr>
          <p:blipFill>
            <a:blip r:embed="rId3" cstate="print"/>
            <a:stretch>
              <a:fillRect/>
            </a:stretch>
          </p:blipFill>
          <p:spPr>
            <a:xfrm>
              <a:off x="1261871" y="761974"/>
              <a:ext cx="2663952" cy="795553"/>
            </a:xfrm>
            <a:prstGeom prst="rect">
              <a:avLst/>
            </a:prstGeom>
          </p:spPr>
        </p:pic>
        <p:sp>
          <p:nvSpPr>
            <p:cNvPr id="5" name="object 5"/>
            <p:cNvSpPr/>
            <p:nvPr/>
          </p:nvSpPr>
          <p:spPr>
            <a:xfrm>
              <a:off x="1370076" y="789432"/>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6" name="object 6"/>
            <p:cNvPicPr/>
            <p:nvPr/>
          </p:nvPicPr>
          <p:blipFill>
            <a:blip r:embed="rId4" cstate="print"/>
            <a:stretch>
              <a:fillRect/>
            </a:stretch>
          </p:blipFill>
          <p:spPr>
            <a:xfrm>
              <a:off x="1327404" y="1485900"/>
              <a:ext cx="9529572" cy="726948"/>
            </a:xfrm>
            <a:prstGeom prst="rect">
              <a:avLst/>
            </a:prstGeom>
          </p:spPr>
        </p:pic>
        <p:pic>
          <p:nvPicPr>
            <p:cNvPr id="7" name="object 7"/>
            <p:cNvPicPr/>
            <p:nvPr/>
          </p:nvPicPr>
          <p:blipFill>
            <a:blip r:embed="rId5" cstate="print"/>
            <a:stretch>
              <a:fillRect/>
            </a:stretch>
          </p:blipFill>
          <p:spPr>
            <a:xfrm>
              <a:off x="1261871" y="1482826"/>
              <a:ext cx="3395472" cy="795553"/>
            </a:xfrm>
            <a:prstGeom prst="rect">
              <a:avLst/>
            </a:prstGeom>
          </p:spPr>
        </p:pic>
        <p:sp>
          <p:nvSpPr>
            <p:cNvPr id="8" name="object 8"/>
            <p:cNvSpPr/>
            <p:nvPr/>
          </p:nvSpPr>
          <p:spPr>
            <a:xfrm>
              <a:off x="1370076" y="1508759"/>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chemeClr val="accent6"/>
            </a:solidFill>
          </p:spPr>
          <p:txBody>
            <a:bodyPr wrap="square" lIns="0" tIns="0" rIns="0" bIns="0" rtlCol="0"/>
            <a:lstStyle/>
            <a:p>
              <a:endParaRPr/>
            </a:p>
          </p:txBody>
        </p:sp>
        <p:pic>
          <p:nvPicPr>
            <p:cNvPr id="9" name="object 9"/>
            <p:cNvPicPr/>
            <p:nvPr/>
          </p:nvPicPr>
          <p:blipFill>
            <a:blip r:embed="rId6" cstate="print"/>
            <a:stretch>
              <a:fillRect/>
            </a:stretch>
          </p:blipFill>
          <p:spPr>
            <a:xfrm>
              <a:off x="1325879" y="2199144"/>
              <a:ext cx="9532620" cy="729983"/>
            </a:xfrm>
            <a:prstGeom prst="rect">
              <a:avLst/>
            </a:prstGeom>
          </p:spPr>
        </p:pic>
        <p:pic>
          <p:nvPicPr>
            <p:cNvPr id="10" name="object 10"/>
            <p:cNvPicPr/>
            <p:nvPr/>
          </p:nvPicPr>
          <p:blipFill>
            <a:blip r:embed="rId7" cstate="print"/>
            <a:stretch>
              <a:fillRect/>
            </a:stretch>
          </p:blipFill>
          <p:spPr>
            <a:xfrm>
              <a:off x="1261871" y="2197582"/>
              <a:ext cx="4442460" cy="795553"/>
            </a:xfrm>
            <a:prstGeom prst="rect">
              <a:avLst/>
            </a:prstGeom>
          </p:spPr>
        </p:pic>
        <p:sp>
          <p:nvSpPr>
            <p:cNvPr id="11" name="object 11"/>
            <p:cNvSpPr/>
            <p:nvPr/>
          </p:nvSpPr>
          <p:spPr>
            <a:xfrm>
              <a:off x="1370076" y="2223516"/>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sp>
          <p:nvSpPr>
            <p:cNvPr id="12" name="object 12"/>
            <p:cNvSpPr/>
            <p:nvPr/>
          </p:nvSpPr>
          <p:spPr>
            <a:xfrm>
              <a:off x="1370076" y="2223516"/>
              <a:ext cx="9448800" cy="646430"/>
            </a:xfrm>
            <a:custGeom>
              <a:avLst/>
              <a:gdLst/>
              <a:ahLst/>
              <a:cxnLst/>
              <a:rect l="l" t="t" r="r" b="b"/>
              <a:pathLst>
                <a:path w="9448800" h="646430">
                  <a:moveTo>
                    <a:pt x="0" y="107696"/>
                  </a:moveTo>
                  <a:lnTo>
                    <a:pt x="8469" y="65793"/>
                  </a:lnTo>
                  <a:lnTo>
                    <a:pt x="31559" y="31559"/>
                  </a:lnTo>
                  <a:lnTo>
                    <a:pt x="65793" y="8469"/>
                  </a:lnTo>
                  <a:lnTo>
                    <a:pt x="107696" y="0"/>
                  </a:lnTo>
                  <a:lnTo>
                    <a:pt x="9341104" y="0"/>
                  </a:lnTo>
                  <a:lnTo>
                    <a:pt x="9383006" y="8469"/>
                  </a:lnTo>
                  <a:lnTo>
                    <a:pt x="9417240" y="31559"/>
                  </a:lnTo>
                  <a:lnTo>
                    <a:pt x="9440330" y="65793"/>
                  </a:lnTo>
                  <a:lnTo>
                    <a:pt x="9448800" y="107696"/>
                  </a:lnTo>
                  <a:lnTo>
                    <a:pt x="9448800" y="538480"/>
                  </a:lnTo>
                  <a:lnTo>
                    <a:pt x="9440330" y="580382"/>
                  </a:lnTo>
                  <a:lnTo>
                    <a:pt x="9417240" y="614616"/>
                  </a:lnTo>
                  <a:lnTo>
                    <a:pt x="9383006" y="637706"/>
                  </a:lnTo>
                  <a:lnTo>
                    <a:pt x="9341104" y="646176"/>
                  </a:lnTo>
                  <a:lnTo>
                    <a:pt x="107696" y="646176"/>
                  </a:lnTo>
                  <a:lnTo>
                    <a:pt x="65793" y="637706"/>
                  </a:lnTo>
                  <a:lnTo>
                    <a:pt x="31559" y="614616"/>
                  </a:lnTo>
                  <a:lnTo>
                    <a:pt x="8469" y="580382"/>
                  </a:lnTo>
                  <a:lnTo>
                    <a:pt x="0" y="538480"/>
                  </a:lnTo>
                  <a:lnTo>
                    <a:pt x="0" y="107696"/>
                  </a:lnTo>
                  <a:close/>
                </a:path>
              </a:pathLst>
            </a:custGeom>
            <a:ln w="3175">
              <a:solidFill>
                <a:srgbClr val="375F92"/>
              </a:solidFill>
            </a:ln>
          </p:spPr>
          <p:txBody>
            <a:bodyPr wrap="square" lIns="0" tIns="0" rIns="0" bIns="0" rtlCol="0"/>
            <a:lstStyle/>
            <a:p>
              <a:endParaRPr/>
            </a:p>
          </p:txBody>
        </p:sp>
        <p:pic>
          <p:nvPicPr>
            <p:cNvPr id="13" name="object 13"/>
            <p:cNvPicPr/>
            <p:nvPr/>
          </p:nvPicPr>
          <p:blipFill>
            <a:blip r:embed="rId8" cstate="print"/>
            <a:stretch>
              <a:fillRect/>
            </a:stretch>
          </p:blipFill>
          <p:spPr>
            <a:xfrm>
              <a:off x="1325879" y="2915424"/>
              <a:ext cx="9532620" cy="728459"/>
            </a:xfrm>
            <a:prstGeom prst="rect">
              <a:avLst/>
            </a:prstGeom>
          </p:spPr>
        </p:pic>
        <p:pic>
          <p:nvPicPr>
            <p:cNvPr id="14" name="object 14"/>
            <p:cNvPicPr/>
            <p:nvPr/>
          </p:nvPicPr>
          <p:blipFill>
            <a:blip r:embed="rId9" cstate="print"/>
            <a:stretch>
              <a:fillRect/>
            </a:stretch>
          </p:blipFill>
          <p:spPr>
            <a:xfrm>
              <a:off x="1261871" y="2912338"/>
              <a:ext cx="4549140" cy="795553"/>
            </a:xfrm>
            <a:prstGeom prst="rect">
              <a:avLst/>
            </a:prstGeom>
          </p:spPr>
        </p:pic>
        <p:sp>
          <p:nvSpPr>
            <p:cNvPr id="15" name="object 15"/>
            <p:cNvSpPr/>
            <p:nvPr/>
          </p:nvSpPr>
          <p:spPr>
            <a:xfrm>
              <a:off x="1370076" y="2939795"/>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1"/>
                  </a:lnTo>
                  <a:lnTo>
                    <a:pt x="0" y="537209"/>
                  </a:lnTo>
                  <a:lnTo>
                    <a:pt x="8447" y="579018"/>
                  </a:lnTo>
                  <a:lnTo>
                    <a:pt x="31480" y="613171"/>
                  </a:lnTo>
                  <a:lnTo>
                    <a:pt x="65633" y="636204"/>
                  </a:lnTo>
                  <a:lnTo>
                    <a:pt x="107442" y="644651"/>
                  </a:lnTo>
                  <a:lnTo>
                    <a:pt x="9341358" y="644651"/>
                  </a:lnTo>
                  <a:lnTo>
                    <a:pt x="9383166" y="636204"/>
                  </a:lnTo>
                  <a:lnTo>
                    <a:pt x="9417319" y="613171"/>
                  </a:lnTo>
                  <a:lnTo>
                    <a:pt x="9440352" y="579018"/>
                  </a:lnTo>
                  <a:lnTo>
                    <a:pt x="9448800" y="537209"/>
                  </a:lnTo>
                  <a:lnTo>
                    <a:pt x="9448800" y="107441"/>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sp>
          <p:nvSpPr>
            <p:cNvPr id="16" name="object 16"/>
            <p:cNvSpPr/>
            <p:nvPr/>
          </p:nvSpPr>
          <p:spPr>
            <a:xfrm>
              <a:off x="1370076" y="2939795"/>
              <a:ext cx="9448800" cy="645160"/>
            </a:xfrm>
            <a:custGeom>
              <a:avLst/>
              <a:gdLst/>
              <a:ahLst/>
              <a:cxnLst/>
              <a:rect l="l" t="t" r="r" b="b"/>
              <a:pathLst>
                <a:path w="9448800" h="645160">
                  <a:moveTo>
                    <a:pt x="0" y="107441"/>
                  </a:moveTo>
                  <a:lnTo>
                    <a:pt x="8447" y="65633"/>
                  </a:lnTo>
                  <a:lnTo>
                    <a:pt x="31480" y="31480"/>
                  </a:lnTo>
                  <a:lnTo>
                    <a:pt x="65633" y="8447"/>
                  </a:lnTo>
                  <a:lnTo>
                    <a:pt x="107442" y="0"/>
                  </a:lnTo>
                  <a:lnTo>
                    <a:pt x="9341358" y="0"/>
                  </a:lnTo>
                  <a:lnTo>
                    <a:pt x="9383166" y="8447"/>
                  </a:lnTo>
                  <a:lnTo>
                    <a:pt x="9417319" y="31480"/>
                  </a:lnTo>
                  <a:lnTo>
                    <a:pt x="9440352" y="65633"/>
                  </a:lnTo>
                  <a:lnTo>
                    <a:pt x="9448800" y="107441"/>
                  </a:lnTo>
                  <a:lnTo>
                    <a:pt x="9448800" y="537209"/>
                  </a:lnTo>
                  <a:lnTo>
                    <a:pt x="9440352" y="579018"/>
                  </a:lnTo>
                  <a:lnTo>
                    <a:pt x="9417319" y="613171"/>
                  </a:lnTo>
                  <a:lnTo>
                    <a:pt x="9383166" y="636204"/>
                  </a:lnTo>
                  <a:lnTo>
                    <a:pt x="9341358" y="644651"/>
                  </a:lnTo>
                  <a:lnTo>
                    <a:pt x="107442" y="644651"/>
                  </a:lnTo>
                  <a:lnTo>
                    <a:pt x="65633" y="636204"/>
                  </a:lnTo>
                  <a:lnTo>
                    <a:pt x="31480" y="613171"/>
                  </a:lnTo>
                  <a:lnTo>
                    <a:pt x="8447" y="579018"/>
                  </a:lnTo>
                  <a:lnTo>
                    <a:pt x="0" y="537209"/>
                  </a:lnTo>
                  <a:lnTo>
                    <a:pt x="0" y="107441"/>
                  </a:lnTo>
                  <a:close/>
                </a:path>
              </a:pathLst>
            </a:custGeom>
            <a:ln w="3175">
              <a:solidFill>
                <a:srgbClr val="375F92"/>
              </a:solidFill>
            </a:ln>
          </p:spPr>
          <p:txBody>
            <a:bodyPr wrap="square" lIns="0" tIns="0" rIns="0" bIns="0" rtlCol="0"/>
            <a:lstStyle/>
            <a:p>
              <a:endParaRPr/>
            </a:p>
          </p:txBody>
        </p:sp>
        <p:pic>
          <p:nvPicPr>
            <p:cNvPr id="17" name="object 17"/>
            <p:cNvPicPr/>
            <p:nvPr/>
          </p:nvPicPr>
          <p:blipFill>
            <a:blip r:embed="rId10" cstate="print"/>
            <a:stretch>
              <a:fillRect/>
            </a:stretch>
          </p:blipFill>
          <p:spPr>
            <a:xfrm>
              <a:off x="1327404" y="3631679"/>
              <a:ext cx="9529572" cy="725436"/>
            </a:xfrm>
            <a:prstGeom prst="rect">
              <a:avLst/>
            </a:prstGeom>
          </p:spPr>
        </p:pic>
        <p:pic>
          <p:nvPicPr>
            <p:cNvPr id="18" name="object 18"/>
            <p:cNvPicPr/>
            <p:nvPr/>
          </p:nvPicPr>
          <p:blipFill>
            <a:blip r:embed="rId11" cstate="print"/>
            <a:stretch>
              <a:fillRect/>
            </a:stretch>
          </p:blipFill>
          <p:spPr>
            <a:xfrm>
              <a:off x="1261871" y="3627094"/>
              <a:ext cx="2761488" cy="795553"/>
            </a:xfrm>
            <a:prstGeom prst="rect">
              <a:avLst/>
            </a:prstGeom>
          </p:spPr>
        </p:pic>
        <p:sp>
          <p:nvSpPr>
            <p:cNvPr id="19" name="object 19"/>
            <p:cNvSpPr/>
            <p:nvPr/>
          </p:nvSpPr>
          <p:spPr>
            <a:xfrm>
              <a:off x="1370076" y="3654551"/>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2"/>
                  </a:lnTo>
                  <a:lnTo>
                    <a:pt x="0" y="537210"/>
                  </a:lnTo>
                  <a:lnTo>
                    <a:pt x="8447" y="579018"/>
                  </a:lnTo>
                  <a:lnTo>
                    <a:pt x="31480" y="613171"/>
                  </a:lnTo>
                  <a:lnTo>
                    <a:pt x="65633" y="636204"/>
                  </a:lnTo>
                  <a:lnTo>
                    <a:pt x="107442" y="644652"/>
                  </a:lnTo>
                  <a:lnTo>
                    <a:pt x="9341358" y="644652"/>
                  </a:lnTo>
                  <a:lnTo>
                    <a:pt x="9383166" y="636204"/>
                  </a:lnTo>
                  <a:lnTo>
                    <a:pt x="9417319" y="613171"/>
                  </a:lnTo>
                  <a:lnTo>
                    <a:pt x="9440352" y="579018"/>
                  </a:lnTo>
                  <a:lnTo>
                    <a:pt x="9448800" y="537210"/>
                  </a:lnTo>
                  <a:lnTo>
                    <a:pt x="9448800" y="107442"/>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pic>
          <p:nvPicPr>
            <p:cNvPr id="20" name="object 20"/>
            <p:cNvPicPr/>
            <p:nvPr/>
          </p:nvPicPr>
          <p:blipFill>
            <a:blip r:embed="rId4" cstate="print"/>
            <a:stretch>
              <a:fillRect/>
            </a:stretch>
          </p:blipFill>
          <p:spPr>
            <a:xfrm>
              <a:off x="1327404" y="4346448"/>
              <a:ext cx="9529572" cy="726948"/>
            </a:xfrm>
            <a:prstGeom prst="rect">
              <a:avLst/>
            </a:prstGeom>
          </p:spPr>
        </p:pic>
        <p:pic>
          <p:nvPicPr>
            <p:cNvPr id="21" name="object 21"/>
            <p:cNvPicPr/>
            <p:nvPr/>
          </p:nvPicPr>
          <p:blipFill>
            <a:blip r:embed="rId12" cstate="print"/>
            <a:stretch>
              <a:fillRect/>
            </a:stretch>
          </p:blipFill>
          <p:spPr>
            <a:xfrm>
              <a:off x="1261871" y="4341850"/>
              <a:ext cx="3956304" cy="795553"/>
            </a:xfrm>
            <a:prstGeom prst="rect">
              <a:avLst/>
            </a:prstGeom>
          </p:spPr>
        </p:pic>
        <p:sp>
          <p:nvSpPr>
            <p:cNvPr id="22" name="object 22"/>
            <p:cNvSpPr/>
            <p:nvPr/>
          </p:nvSpPr>
          <p:spPr>
            <a:xfrm>
              <a:off x="1370076" y="4369307"/>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23" name="object 23"/>
            <p:cNvPicPr/>
            <p:nvPr/>
          </p:nvPicPr>
          <p:blipFill>
            <a:blip r:embed="rId4" cstate="print"/>
            <a:stretch>
              <a:fillRect/>
            </a:stretch>
          </p:blipFill>
          <p:spPr>
            <a:xfrm>
              <a:off x="1327404" y="5061204"/>
              <a:ext cx="9529572" cy="726947"/>
            </a:xfrm>
            <a:prstGeom prst="rect">
              <a:avLst/>
            </a:prstGeom>
          </p:spPr>
        </p:pic>
        <p:pic>
          <p:nvPicPr>
            <p:cNvPr id="24" name="object 24"/>
            <p:cNvPicPr/>
            <p:nvPr/>
          </p:nvPicPr>
          <p:blipFill>
            <a:blip r:embed="rId13" cstate="print"/>
            <a:stretch>
              <a:fillRect/>
            </a:stretch>
          </p:blipFill>
          <p:spPr>
            <a:xfrm>
              <a:off x="1261871" y="5056631"/>
              <a:ext cx="4152900" cy="795553"/>
            </a:xfrm>
            <a:prstGeom prst="rect">
              <a:avLst/>
            </a:prstGeom>
          </p:spPr>
        </p:pic>
        <p:sp>
          <p:nvSpPr>
            <p:cNvPr id="25" name="object 25"/>
            <p:cNvSpPr/>
            <p:nvPr/>
          </p:nvSpPr>
          <p:spPr>
            <a:xfrm>
              <a:off x="1370076" y="5084063"/>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98"/>
                  </a:lnTo>
                  <a:lnTo>
                    <a:pt x="31559" y="614630"/>
                  </a:lnTo>
                  <a:lnTo>
                    <a:pt x="65793" y="637712"/>
                  </a:lnTo>
                  <a:lnTo>
                    <a:pt x="107696" y="646176"/>
                  </a:lnTo>
                  <a:lnTo>
                    <a:pt x="9341104" y="646176"/>
                  </a:lnTo>
                  <a:lnTo>
                    <a:pt x="9383006" y="637712"/>
                  </a:lnTo>
                  <a:lnTo>
                    <a:pt x="9417240" y="614630"/>
                  </a:lnTo>
                  <a:lnTo>
                    <a:pt x="9440330" y="580398"/>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grpSp>
      <p:sp>
        <p:nvSpPr>
          <p:cNvPr id="36" name="object 36"/>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37"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8" name="TextBox 37"/>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
        <p:nvSpPr>
          <p:cNvPr id="27" name="Rectangle 26"/>
          <p:cNvSpPr/>
          <p:nvPr/>
        </p:nvSpPr>
        <p:spPr>
          <a:xfrm>
            <a:off x="532613" y="66808"/>
            <a:ext cx="2950488" cy="461665"/>
          </a:xfrm>
          <a:prstGeom prst="rect">
            <a:avLst/>
          </a:prstGeom>
        </p:spPr>
        <p:txBody>
          <a:bodyPr wrap="none">
            <a:spAutoFit/>
          </a:bodyPr>
          <a:lstStyle/>
          <a:p>
            <a:pPr marL="12700">
              <a:lnSpc>
                <a:spcPct val="100000"/>
              </a:lnSpc>
              <a:spcBef>
                <a:spcPts val="95"/>
              </a:spcBef>
            </a:pPr>
            <a:r>
              <a:rPr lang="en-US" sz="2400" b="1" spc="-10" dirty="0" smtClean="0">
                <a:latin typeface="Alexandria Black" pitchFamily="2" charset="-78"/>
                <a:cs typeface="Alexandria Black" pitchFamily="2" charset="-78"/>
              </a:rPr>
              <a:t>Table of Content </a:t>
            </a:r>
            <a:endParaRPr lang="en-US" sz="2400" dirty="0">
              <a:latin typeface="Alexandria Black" pitchFamily="2" charset="-78"/>
              <a:cs typeface="Alexandria Black" pitchFamily="2" charset="-78"/>
            </a:endParaRPr>
          </a:p>
        </p:txBody>
      </p:sp>
      <p:sp>
        <p:nvSpPr>
          <p:cNvPr id="39" name="Rectangle 38"/>
          <p:cNvSpPr/>
          <p:nvPr/>
        </p:nvSpPr>
        <p:spPr>
          <a:xfrm>
            <a:off x="1682913" y="1022751"/>
            <a:ext cx="1863652" cy="369332"/>
          </a:xfrm>
          <a:prstGeom prst="rect">
            <a:avLst/>
          </a:prstGeom>
        </p:spPr>
        <p:txBody>
          <a:bodyPr wrap="none">
            <a:spAutoFit/>
          </a:bodyPr>
          <a:lstStyle/>
          <a:p>
            <a:pPr marL="12700">
              <a:lnSpc>
                <a:spcPct val="100000"/>
              </a:lnSpc>
              <a:spcBef>
                <a:spcPts val="95"/>
              </a:spcBef>
            </a:pPr>
            <a:r>
              <a:rPr lang="en-US" b="1" spc="-10" dirty="0">
                <a:solidFill>
                  <a:srgbClr val="FFFFFF"/>
                </a:solidFill>
                <a:latin typeface="Alexandria Black" pitchFamily="2" charset="-78"/>
                <a:cs typeface="Alexandria Black" pitchFamily="2" charset="-78"/>
              </a:rPr>
              <a:t>Cryptography</a:t>
            </a:r>
            <a:endParaRPr lang="en-US" dirty="0">
              <a:latin typeface="Alexandria Black" pitchFamily="2" charset="-78"/>
              <a:cs typeface="Alexandria Black" pitchFamily="2" charset="-78"/>
            </a:endParaRPr>
          </a:p>
        </p:txBody>
      </p:sp>
      <p:sp>
        <p:nvSpPr>
          <p:cNvPr id="40" name="Rectangle 39"/>
          <p:cNvSpPr/>
          <p:nvPr/>
        </p:nvSpPr>
        <p:spPr>
          <a:xfrm>
            <a:off x="1682913" y="1736107"/>
            <a:ext cx="2456442" cy="369332"/>
          </a:xfrm>
          <a:prstGeom prst="rect">
            <a:avLst/>
          </a:prstGeom>
        </p:spPr>
        <p:txBody>
          <a:bodyPr wrap="none">
            <a:spAutoFit/>
          </a:bodyPr>
          <a:lstStyle/>
          <a:p>
            <a:pPr marL="12700">
              <a:lnSpc>
                <a:spcPct val="100000"/>
              </a:lnSpc>
            </a:pPr>
            <a:r>
              <a:rPr lang="en-US" b="1" dirty="0">
                <a:solidFill>
                  <a:srgbClr val="FFFFFF"/>
                </a:solidFill>
                <a:latin typeface="Alexandria Black" pitchFamily="2" charset="-78"/>
                <a:cs typeface="Alexandria Black" pitchFamily="2" charset="-78"/>
              </a:rPr>
              <a:t>Computer</a:t>
            </a:r>
            <a:r>
              <a:rPr lang="en-US" b="1" spc="-15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p>
        </p:txBody>
      </p:sp>
      <p:sp>
        <p:nvSpPr>
          <p:cNvPr id="41" name="Rectangle 40"/>
          <p:cNvSpPr/>
          <p:nvPr/>
        </p:nvSpPr>
        <p:spPr>
          <a:xfrm>
            <a:off x="1636542" y="2449781"/>
            <a:ext cx="3288401"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OSI</a:t>
            </a:r>
            <a:r>
              <a:rPr lang="en-US" b="1" spc="-3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r>
              <a:rPr lang="en-US" b="1" spc="-16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Architecture </a:t>
            </a:r>
            <a:endParaRPr lang="en-US" dirty="0"/>
          </a:p>
        </p:txBody>
      </p:sp>
      <p:sp>
        <p:nvSpPr>
          <p:cNvPr id="42" name="Rectangle 41"/>
          <p:cNvSpPr/>
          <p:nvPr/>
        </p:nvSpPr>
        <p:spPr>
          <a:xfrm>
            <a:off x="1682913" y="3163829"/>
            <a:ext cx="3467424"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Security</a:t>
            </a:r>
            <a:r>
              <a:rPr lang="en-US" b="1" spc="-114" dirty="0">
                <a:solidFill>
                  <a:srgbClr val="FFFFFF"/>
                </a:solidFill>
                <a:latin typeface="Alexandria Black" pitchFamily="2" charset="-78"/>
                <a:cs typeface="Alexandria Black" pitchFamily="2" charset="-78"/>
              </a:rPr>
              <a:t> </a:t>
            </a:r>
            <a:r>
              <a:rPr lang="en-US" b="1" dirty="0">
                <a:solidFill>
                  <a:srgbClr val="FFFFFF"/>
                </a:solidFill>
                <a:latin typeface="Alexandria Black" pitchFamily="2" charset="-78"/>
                <a:cs typeface="Alexandria Black" pitchFamily="2" charset="-78"/>
              </a:rPr>
              <a:t>Structure</a:t>
            </a:r>
            <a:r>
              <a:rPr lang="en-US" b="1" spc="-13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Scheme </a:t>
            </a:r>
            <a:endParaRPr lang="en-US" dirty="0"/>
          </a:p>
        </p:txBody>
      </p:sp>
      <p:sp>
        <p:nvSpPr>
          <p:cNvPr id="43" name="Rectangle 42"/>
          <p:cNvSpPr/>
          <p:nvPr/>
        </p:nvSpPr>
        <p:spPr>
          <a:xfrm>
            <a:off x="1746892" y="3866263"/>
            <a:ext cx="1983235" cy="369332"/>
          </a:xfrm>
          <a:prstGeom prst="rect">
            <a:avLst/>
          </a:prstGeom>
        </p:spPr>
        <p:txBody>
          <a:bodyPr wrap="none">
            <a:spAutoFit/>
          </a:bodyPr>
          <a:lstStyle/>
          <a:p>
            <a:pPr marL="12700" marR="5080"/>
            <a:r>
              <a:rPr lang="en-US" b="1" dirty="0">
                <a:solidFill>
                  <a:srgbClr val="FFFFFF"/>
                </a:solidFill>
                <a:latin typeface="Alexandria Black" pitchFamily="2" charset="-78"/>
                <a:cs typeface="Alexandria Black" pitchFamily="2" charset="-78"/>
              </a:rPr>
              <a:t>Key</a:t>
            </a:r>
            <a:r>
              <a:rPr lang="en-US" b="1" spc="-1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Properties</a:t>
            </a:r>
            <a:endParaRPr lang="en-US" dirty="0">
              <a:latin typeface="Alexandria Black" pitchFamily="2" charset="-78"/>
              <a:cs typeface="Alexandria Black" pitchFamily="2" charset="-78"/>
            </a:endParaRPr>
          </a:p>
        </p:txBody>
      </p:sp>
      <p:sp>
        <p:nvSpPr>
          <p:cNvPr id="44" name="Rectangle 43"/>
          <p:cNvSpPr/>
          <p:nvPr/>
        </p:nvSpPr>
        <p:spPr>
          <a:xfrm>
            <a:off x="1682913" y="4590411"/>
            <a:ext cx="2958182"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Symmetric</a:t>
            </a:r>
            <a:r>
              <a:rPr lang="en-US" b="1" spc="-12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 </a:t>
            </a:r>
            <a:endParaRPr lang="en-US" dirty="0"/>
          </a:p>
        </p:txBody>
      </p:sp>
      <p:sp>
        <p:nvSpPr>
          <p:cNvPr id="45" name="Rectangle 44"/>
          <p:cNvSpPr/>
          <p:nvPr/>
        </p:nvSpPr>
        <p:spPr>
          <a:xfrm>
            <a:off x="1682913" y="5274483"/>
            <a:ext cx="3472104" cy="369332"/>
          </a:xfrm>
          <a:prstGeom prst="rect">
            <a:avLst/>
          </a:prstGeom>
        </p:spPr>
        <p:txBody>
          <a:bodyPr wrap="none">
            <a:spAutoFit/>
          </a:bodyPr>
          <a:lstStyle/>
          <a:p>
            <a:pPr marL="12700" marR="403225"/>
            <a:r>
              <a:rPr lang="en-US" b="1" dirty="0">
                <a:solidFill>
                  <a:srgbClr val="FFFFFF"/>
                </a:solidFill>
                <a:latin typeface="Alexandria Black" pitchFamily="2" charset="-78"/>
                <a:cs typeface="Alexandria Black" pitchFamily="2" charset="-78"/>
              </a:rPr>
              <a:t>Asymmetric</a:t>
            </a:r>
            <a:r>
              <a:rPr lang="en-US" b="1" spc="-14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a:t>
            </a:r>
            <a:endParaRPr lang="en-US" dirty="0">
              <a:latin typeface="Alexandria Black" pitchFamily="2" charset="-78"/>
              <a:cs typeface="Alexandria Black" pitchFamily="2" charset="-78"/>
            </a:endParaRPr>
          </a:p>
        </p:txBody>
      </p:sp>
    </p:spTree>
    <p:extLst>
      <p:ext uri="{BB962C8B-B14F-4D97-AF65-F5344CB8AC3E}">
        <p14:creationId xmlns:p14="http://schemas.microsoft.com/office/powerpoint/2010/main" val="2394610070"/>
      </p:ext>
    </p:extLst>
  </p:cSld>
  <p:clrMapOvr>
    <a:masterClrMapping/>
  </p:clrMapOvr>
  <mc:AlternateContent xmlns:mc="http://schemas.openxmlformats.org/markup-compatibility/2006">
    <mc:Choice xmlns:p14="http://schemas.microsoft.com/office/powerpoint/2010/main" Requires="p14">
      <p:transition spd="slow" p14:dur="2000" advTm="30813"/>
    </mc:Choice>
    <mc:Fallback>
      <p:transition spd="slow" advTm="3081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Computer Security</a:t>
            </a:r>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9894304" cy="3509294"/>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smtClean="0">
                <a:solidFill>
                  <a:prstClr val="black"/>
                </a:solidFill>
                <a:latin typeface="Alexandria" pitchFamily="2" charset="-78"/>
                <a:cs typeface="Alexandria" pitchFamily="2" charset="-78"/>
              </a:rPr>
              <a:t>The </a:t>
            </a:r>
            <a:r>
              <a:rPr lang="en-US" sz="1600" dirty="0">
                <a:solidFill>
                  <a:prstClr val="black"/>
                </a:solidFill>
                <a:latin typeface="Alexandria" pitchFamily="2" charset="-78"/>
                <a:cs typeface="Alexandria" pitchFamily="2" charset="-78"/>
              </a:rPr>
              <a:t>protection afforded to an automated information system in order to attain the applicable objectives </a:t>
            </a:r>
            <a:r>
              <a:rPr lang="en-US" sz="1600" dirty="0" smtClean="0">
                <a:solidFill>
                  <a:prstClr val="black"/>
                </a:solidFill>
                <a:latin typeface="Alexandria" pitchFamily="2" charset="-78"/>
                <a:cs typeface="Alexandria" pitchFamily="2" charset="-78"/>
              </a:rPr>
              <a:t>of</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preserving confidentiality </a:t>
            </a:r>
            <a:r>
              <a:rPr lang="en-US" sz="1600" dirty="0" smtClean="0">
                <a:solidFill>
                  <a:prstClr val="black"/>
                </a:solidFill>
                <a:latin typeface="Alexandria" pitchFamily="2" charset="-78"/>
                <a:cs typeface="Alexandria" pitchFamily="2" charset="-78"/>
              </a:rPr>
              <a:t>the integrity</a:t>
            </a:r>
            <a:r>
              <a:rPr lang="en-US" sz="1600" dirty="0">
                <a:solidFill>
                  <a:prstClr val="black"/>
                </a:solidFill>
                <a:latin typeface="Alexandria" pitchFamily="2" charset="-78"/>
                <a:cs typeface="Alexandria" pitchFamily="2" charset="-78"/>
              </a:rPr>
              <a:t>,	</a:t>
            </a:r>
            <a:r>
              <a:rPr lang="en-US" sz="1600" dirty="0" smtClean="0">
                <a:solidFill>
                  <a:prstClr val="black"/>
                </a:solidFill>
                <a:latin typeface="Alexandria" pitchFamily="2" charset="-78"/>
                <a:cs typeface="Alexandria" pitchFamily="2" charset="-78"/>
              </a:rPr>
              <a:t>availability, and of information system </a:t>
            </a:r>
            <a:r>
              <a:rPr lang="en-US" sz="1600" dirty="0">
                <a:solidFill>
                  <a:prstClr val="black"/>
                </a:solidFill>
                <a:latin typeface="Alexandria" pitchFamily="2" charset="-78"/>
                <a:cs typeface="Alexandria" pitchFamily="2" charset="-78"/>
              </a:rPr>
              <a:t>resources (</a:t>
            </a:r>
            <a:r>
              <a:rPr lang="en-US" sz="1600" dirty="0" smtClean="0">
                <a:solidFill>
                  <a:prstClr val="black"/>
                </a:solidFill>
                <a:latin typeface="Alexandria" pitchFamily="2" charset="-78"/>
                <a:cs typeface="Alexandria" pitchFamily="2" charset="-78"/>
              </a:rPr>
              <a:t>includes hardware, software, firmware</a:t>
            </a:r>
            <a:r>
              <a:rPr lang="en-US" sz="1600" dirty="0">
                <a:solidFill>
                  <a:prstClr val="black"/>
                </a:solidFill>
                <a:latin typeface="Alexandria" pitchFamily="2" charset="-78"/>
                <a:cs typeface="Alexandria" pitchFamily="2" charset="-78"/>
              </a:rPr>
              <a:t>, information/data, and </a:t>
            </a:r>
            <a:r>
              <a:rPr lang="en-US" sz="1600" dirty="0" smtClean="0">
                <a:solidFill>
                  <a:prstClr val="black"/>
                </a:solidFill>
                <a:latin typeface="Alexandria" pitchFamily="2" charset="-78"/>
                <a:cs typeface="Alexandria" pitchFamily="2" charset="-78"/>
              </a:rPr>
              <a:t>telecommunications)</a:t>
            </a:r>
            <a:endParaRPr lang="en-US" sz="1600" dirty="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endParaRPr lang="en-US" sz="1600" dirty="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endParaRPr lang="en-US" sz="1600" dirty="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endParaRPr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435615867"/>
      </p:ext>
    </p:extLst>
  </p:cSld>
  <p:clrMapOvr>
    <a:masterClrMapping/>
  </p:clrMapOvr>
  <mc:AlternateContent xmlns:mc="http://schemas.openxmlformats.org/markup-compatibility/2006" xmlns:p14="http://schemas.microsoft.com/office/powerpoint/2010/main">
    <mc:Choice Requires="p14">
      <p:transition p14:dur="10" advTm="55705"/>
    </mc:Choice>
    <mc:Fallback xmlns="">
      <p:transition advTm="5570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830997"/>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Security Services</a:t>
            </a:r>
            <a:endParaRPr lang="en-US" sz="2000" b="1" dirty="0">
              <a:latin typeface="Alexandria Black" pitchFamily="2" charset="-78"/>
              <a:cs typeface="Alexandria Black" pitchFamily="2" charset="-78"/>
            </a:endParaRP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5868869" cy="3314369"/>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r>
              <a:rPr lang="en-US" sz="1400" b="1" dirty="0" smtClean="0">
                <a:latin typeface="Alexandria" pitchFamily="2" charset="-78"/>
                <a:cs typeface="Alexandria" pitchFamily="2" charset="-78"/>
              </a:rPr>
              <a:t>The </a:t>
            </a:r>
            <a:r>
              <a:rPr lang="en-US" sz="1400" b="1" dirty="0">
                <a:latin typeface="Alexandria" pitchFamily="2" charset="-78"/>
                <a:cs typeface="Alexandria" pitchFamily="2" charset="-78"/>
              </a:rPr>
              <a:t>protection afforded </a:t>
            </a:r>
            <a:r>
              <a:rPr lang="en-US" sz="1400" dirty="0">
                <a:latin typeface="Alexandria" pitchFamily="2" charset="-78"/>
                <a:cs typeface="Alexandria" pitchFamily="2" charset="-78"/>
              </a:rPr>
              <a:t>to an automated information system in order to attain the applicable </a:t>
            </a:r>
            <a:r>
              <a:rPr lang="en-US" sz="1400" b="1" dirty="0">
                <a:latin typeface="Alexandria" pitchFamily="2" charset="-78"/>
                <a:cs typeface="Alexandria" pitchFamily="2" charset="-78"/>
              </a:rPr>
              <a:t>objectives of preserving </a:t>
            </a:r>
            <a:r>
              <a:rPr lang="en-US" sz="1400" b="1" dirty="0" smtClean="0">
                <a:latin typeface="Alexandria" pitchFamily="2" charset="-78"/>
                <a:cs typeface="Alexandria" pitchFamily="2" charset="-78"/>
              </a:rPr>
              <a:t>the </a:t>
            </a:r>
            <a:r>
              <a:rPr lang="en-US" sz="1400" b="1" dirty="0" smtClean="0">
                <a:solidFill>
                  <a:srgbClr val="FF0000"/>
                </a:solidFill>
                <a:latin typeface="Alexandria" pitchFamily="2" charset="-78"/>
                <a:cs typeface="Alexandria" pitchFamily="2" charset="-78"/>
              </a:rPr>
              <a:t>integrity, and confidentiality </a:t>
            </a:r>
            <a:r>
              <a:rPr lang="en-US" sz="1400" dirty="0">
                <a:latin typeface="Alexandria" pitchFamily="2" charset="-78"/>
                <a:cs typeface="Alexandria" pitchFamily="2" charset="-78"/>
              </a:rPr>
              <a:t>of information system </a:t>
            </a:r>
            <a:r>
              <a:rPr lang="en-US" sz="1400" dirty="0" smtClean="0">
                <a:latin typeface="Alexandria" pitchFamily="2" charset="-78"/>
                <a:cs typeface="Alexandria" pitchFamily="2" charset="-78"/>
              </a:rPr>
              <a:t>resources includes hardware, software, firmware, information/data</a:t>
            </a:r>
            <a:r>
              <a:rPr lang="en-US" sz="1400" dirty="0">
                <a:latin typeface="Alexandria" pitchFamily="2" charset="-78"/>
                <a:cs typeface="Alexandria" pitchFamily="2" charset="-78"/>
              </a:rPr>
              <a:t>, and telecommunications)</a:t>
            </a: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grpSp>
        <p:nvGrpSpPr>
          <p:cNvPr id="14" name="Group 13"/>
          <p:cNvGrpSpPr/>
          <p:nvPr/>
        </p:nvGrpSpPr>
        <p:grpSpPr>
          <a:xfrm>
            <a:off x="6543154" y="1767677"/>
            <a:ext cx="4760595" cy="5096264"/>
            <a:chOff x="3713666" y="821351"/>
            <a:chExt cx="4760595" cy="5096264"/>
          </a:xfrm>
        </p:grpSpPr>
        <p:grpSp>
          <p:nvGrpSpPr>
            <p:cNvPr id="16" name="object 6"/>
            <p:cNvGrpSpPr/>
            <p:nvPr/>
          </p:nvGrpSpPr>
          <p:grpSpPr>
            <a:xfrm>
              <a:off x="5657088" y="4725923"/>
              <a:ext cx="876300" cy="570230"/>
              <a:chOff x="5657088" y="4725923"/>
              <a:chExt cx="876300" cy="570230"/>
            </a:xfrm>
          </p:grpSpPr>
          <p:sp>
            <p:nvSpPr>
              <p:cNvPr id="24" name="object 7"/>
              <p:cNvSpPr/>
              <p:nvPr/>
            </p:nvSpPr>
            <p:spPr>
              <a:xfrm>
                <a:off x="5670042" y="4738877"/>
                <a:ext cx="850900" cy="544195"/>
              </a:xfrm>
              <a:custGeom>
                <a:avLst/>
                <a:gdLst/>
                <a:ahLst/>
                <a:cxnLst/>
                <a:rect l="l" t="t" r="r" b="b"/>
                <a:pathLst>
                  <a:path w="850900" h="544195">
                    <a:moveTo>
                      <a:pt x="637794" y="0"/>
                    </a:moveTo>
                    <a:lnTo>
                      <a:pt x="212598" y="0"/>
                    </a:lnTo>
                    <a:lnTo>
                      <a:pt x="212598" y="272034"/>
                    </a:lnTo>
                    <a:lnTo>
                      <a:pt x="0" y="272034"/>
                    </a:lnTo>
                    <a:lnTo>
                      <a:pt x="425196" y="544068"/>
                    </a:lnTo>
                    <a:lnTo>
                      <a:pt x="850391" y="272034"/>
                    </a:lnTo>
                    <a:lnTo>
                      <a:pt x="637794" y="272034"/>
                    </a:lnTo>
                    <a:lnTo>
                      <a:pt x="637794" y="0"/>
                    </a:lnTo>
                    <a:close/>
                  </a:path>
                </a:pathLst>
              </a:custGeom>
              <a:solidFill>
                <a:srgbClr val="ABB0BE"/>
              </a:solidFill>
            </p:spPr>
            <p:txBody>
              <a:bodyPr wrap="square" lIns="0" tIns="0" rIns="0" bIns="0" rtlCol="0"/>
              <a:lstStyle/>
              <a:p>
                <a:endParaRPr/>
              </a:p>
            </p:txBody>
          </p:sp>
          <p:sp>
            <p:nvSpPr>
              <p:cNvPr id="26" name="object 8"/>
              <p:cNvSpPr/>
              <p:nvPr/>
            </p:nvSpPr>
            <p:spPr>
              <a:xfrm>
                <a:off x="5670042" y="4738877"/>
                <a:ext cx="850900" cy="544195"/>
              </a:xfrm>
              <a:custGeom>
                <a:avLst/>
                <a:gdLst/>
                <a:ahLst/>
                <a:cxnLst/>
                <a:rect l="l" t="t" r="r" b="b"/>
                <a:pathLst>
                  <a:path w="850900" h="544195">
                    <a:moveTo>
                      <a:pt x="0" y="272034"/>
                    </a:moveTo>
                    <a:lnTo>
                      <a:pt x="212598" y="272034"/>
                    </a:lnTo>
                    <a:lnTo>
                      <a:pt x="212598" y="0"/>
                    </a:lnTo>
                    <a:lnTo>
                      <a:pt x="637794" y="0"/>
                    </a:lnTo>
                    <a:lnTo>
                      <a:pt x="637794" y="272034"/>
                    </a:lnTo>
                    <a:lnTo>
                      <a:pt x="850391" y="272034"/>
                    </a:lnTo>
                    <a:lnTo>
                      <a:pt x="425196" y="544068"/>
                    </a:lnTo>
                    <a:lnTo>
                      <a:pt x="0" y="272034"/>
                    </a:lnTo>
                    <a:close/>
                  </a:path>
                </a:pathLst>
              </a:custGeom>
              <a:ln w="25908">
                <a:solidFill>
                  <a:srgbClr val="EDEBE0"/>
                </a:solidFill>
              </a:ln>
            </p:spPr>
            <p:txBody>
              <a:bodyPr wrap="square" lIns="0" tIns="0" rIns="0" bIns="0" rtlCol="0"/>
              <a:lstStyle/>
              <a:p>
                <a:endParaRPr/>
              </a:p>
            </p:txBody>
          </p:sp>
        </p:grpSp>
        <p:sp>
          <p:nvSpPr>
            <p:cNvPr id="17" name="object 9"/>
            <p:cNvSpPr txBox="1"/>
            <p:nvPr/>
          </p:nvSpPr>
          <p:spPr>
            <a:xfrm>
              <a:off x="5257038" y="5342940"/>
              <a:ext cx="1676400" cy="574675"/>
            </a:xfrm>
            <a:prstGeom prst="rect">
              <a:avLst/>
            </a:prstGeom>
          </p:spPr>
          <p:txBody>
            <a:bodyPr vert="horz" wrap="square" lIns="0" tIns="12700" rIns="0" bIns="0" rtlCol="0">
              <a:spAutoFit/>
            </a:bodyPr>
            <a:lstStyle/>
            <a:p>
              <a:pPr marL="12700">
                <a:lnSpc>
                  <a:spcPct val="100000"/>
                </a:lnSpc>
                <a:spcBef>
                  <a:spcPts val="100"/>
                </a:spcBef>
              </a:pPr>
              <a:r>
                <a:rPr sz="3600" b="1" dirty="0">
                  <a:latin typeface="Calibri"/>
                  <a:cs typeface="Calibri"/>
                </a:rPr>
                <a:t>CIA </a:t>
              </a:r>
              <a:r>
                <a:rPr sz="3600" b="1" spc="-10" dirty="0">
                  <a:latin typeface="Calibri"/>
                  <a:cs typeface="Calibri"/>
                </a:rPr>
                <a:t>triad</a:t>
              </a:r>
              <a:endParaRPr sz="3600" dirty="0">
                <a:latin typeface="Calibri"/>
                <a:cs typeface="Calibri"/>
              </a:endParaRPr>
            </a:p>
          </p:txBody>
        </p:sp>
        <p:pic>
          <p:nvPicPr>
            <p:cNvPr id="18" name="object 10"/>
            <p:cNvPicPr/>
            <p:nvPr/>
          </p:nvPicPr>
          <p:blipFill>
            <a:blip r:embed="rId3" cstate="print"/>
            <a:stretch>
              <a:fillRect/>
            </a:stretch>
          </p:blipFill>
          <p:spPr>
            <a:xfrm>
              <a:off x="3893820" y="1008888"/>
              <a:ext cx="4387596" cy="3183636"/>
            </a:xfrm>
            <a:prstGeom prst="rect">
              <a:avLst/>
            </a:prstGeom>
          </p:spPr>
        </p:pic>
        <p:sp>
          <p:nvSpPr>
            <p:cNvPr id="19" name="object 11"/>
            <p:cNvSpPr txBox="1"/>
            <p:nvPr/>
          </p:nvSpPr>
          <p:spPr>
            <a:xfrm>
              <a:off x="5737605" y="3284347"/>
              <a:ext cx="1033780" cy="223520"/>
            </a:xfrm>
            <a:prstGeom prst="rect">
              <a:avLst/>
            </a:prstGeom>
          </p:spPr>
          <p:txBody>
            <a:bodyPr vert="horz" wrap="square" lIns="0" tIns="12065" rIns="0" bIns="0" rtlCol="0">
              <a:spAutoFit/>
            </a:bodyPr>
            <a:lstStyle/>
            <a:p>
              <a:pPr marL="12700">
                <a:lnSpc>
                  <a:spcPct val="100000"/>
                </a:lnSpc>
                <a:spcBef>
                  <a:spcPts val="95"/>
                </a:spcBef>
              </a:pPr>
              <a:r>
                <a:rPr sz="1300" b="1" spc="-10" dirty="0">
                  <a:solidFill>
                    <a:srgbClr val="FFFFFF"/>
                  </a:solidFill>
                  <a:latin typeface="Calibri"/>
                  <a:cs typeface="Calibri"/>
                </a:rPr>
                <a:t>Confidentiality</a:t>
              </a:r>
              <a:endParaRPr sz="1300">
                <a:latin typeface="Calibri"/>
                <a:cs typeface="Calibri"/>
              </a:endParaRPr>
            </a:p>
          </p:txBody>
        </p:sp>
        <p:sp>
          <p:nvSpPr>
            <p:cNvPr id="20" name="object 12"/>
            <p:cNvSpPr txBox="1"/>
            <p:nvPr/>
          </p:nvSpPr>
          <p:spPr>
            <a:xfrm>
              <a:off x="4857369" y="1766061"/>
              <a:ext cx="2259965" cy="593090"/>
            </a:xfrm>
            <a:prstGeom prst="rect">
              <a:avLst/>
            </a:prstGeom>
          </p:spPr>
          <p:txBody>
            <a:bodyPr vert="horz" wrap="square" lIns="0" tIns="12065" rIns="0" bIns="0" rtlCol="0">
              <a:spAutoFit/>
            </a:bodyPr>
            <a:lstStyle/>
            <a:p>
              <a:pPr marL="1486535">
                <a:lnSpc>
                  <a:spcPct val="100000"/>
                </a:lnSpc>
                <a:spcBef>
                  <a:spcPts val="95"/>
                </a:spcBef>
              </a:pPr>
              <a:r>
                <a:rPr sz="1300" b="1" spc="-10" dirty="0">
                  <a:solidFill>
                    <a:srgbClr val="FFFFFF"/>
                  </a:solidFill>
                  <a:latin typeface="Calibri"/>
                  <a:cs typeface="Calibri"/>
                </a:rPr>
                <a:t>Availability</a:t>
              </a:r>
              <a:endParaRPr sz="1300" dirty="0">
                <a:latin typeface="Calibri"/>
                <a:cs typeface="Calibri"/>
              </a:endParaRPr>
            </a:p>
            <a:p>
              <a:pPr marL="12700">
                <a:lnSpc>
                  <a:spcPct val="100000"/>
                </a:lnSpc>
                <a:spcBef>
                  <a:spcPts val="1355"/>
                </a:spcBef>
              </a:pPr>
              <a:r>
                <a:rPr sz="1300" b="1" spc="-10" dirty="0">
                  <a:solidFill>
                    <a:srgbClr val="FFFFFF"/>
                  </a:solidFill>
                  <a:latin typeface="Calibri"/>
                  <a:cs typeface="Calibri"/>
                </a:rPr>
                <a:t>Integrity</a:t>
              </a:r>
              <a:endParaRPr sz="1300" dirty="0">
                <a:latin typeface="Calibri"/>
                <a:cs typeface="Calibri"/>
              </a:endParaRPr>
            </a:p>
          </p:txBody>
        </p:sp>
        <p:grpSp>
          <p:nvGrpSpPr>
            <p:cNvPr id="21" name="object 13"/>
            <p:cNvGrpSpPr/>
            <p:nvPr/>
          </p:nvGrpSpPr>
          <p:grpSpPr>
            <a:xfrm>
              <a:off x="3713666" y="821351"/>
              <a:ext cx="4760595" cy="3808729"/>
              <a:chOff x="3713666" y="821351"/>
              <a:chExt cx="4760595" cy="3808729"/>
            </a:xfrm>
          </p:grpSpPr>
          <p:sp>
            <p:nvSpPr>
              <p:cNvPr id="22" name="object 14"/>
              <p:cNvSpPr/>
              <p:nvPr/>
            </p:nvSpPr>
            <p:spPr>
              <a:xfrm>
                <a:off x="3713666" y="832551"/>
                <a:ext cx="4760595" cy="3797300"/>
              </a:xfrm>
              <a:custGeom>
                <a:avLst/>
                <a:gdLst/>
                <a:ahLst/>
                <a:cxnLst/>
                <a:rect l="l" t="t" r="r" b="b"/>
                <a:pathLst>
                  <a:path w="4760595" h="3797300">
                    <a:moveTo>
                      <a:pt x="3095158" y="38100"/>
                    </a:moveTo>
                    <a:lnTo>
                      <a:pt x="1652283" y="38100"/>
                    </a:lnTo>
                    <a:lnTo>
                      <a:pt x="1526563" y="63500"/>
                    </a:lnTo>
                    <a:lnTo>
                      <a:pt x="1465055" y="63500"/>
                    </a:lnTo>
                    <a:lnTo>
                      <a:pt x="1228569" y="114300"/>
                    </a:lnTo>
                    <a:lnTo>
                      <a:pt x="1008433" y="165100"/>
                    </a:lnTo>
                    <a:lnTo>
                      <a:pt x="956123" y="190500"/>
                    </a:lnTo>
                    <a:lnTo>
                      <a:pt x="806089" y="228600"/>
                    </a:lnTo>
                    <a:lnTo>
                      <a:pt x="758452" y="254000"/>
                    </a:lnTo>
                    <a:lnTo>
                      <a:pt x="712040" y="266700"/>
                    </a:lnTo>
                    <a:lnTo>
                      <a:pt x="666874" y="292100"/>
                    </a:lnTo>
                    <a:lnTo>
                      <a:pt x="622979" y="304800"/>
                    </a:lnTo>
                    <a:lnTo>
                      <a:pt x="580375" y="330200"/>
                    </a:lnTo>
                    <a:lnTo>
                      <a:pt x="539086" y="342900"/>
                    </a:lnTo>
                    <a:lnTo>
                      <a:pt x="499134" y="368300"/>
                    </a:lnTo>
                    <a:lnTo>
                      <a:pt x="460542" y="381000"/>
                    </a:lnTo>
                    <a:lnTo>
                      <a:pt x="423333" y="406400"/>
                    </a:lnTo>
                    <a:lnTo>
                      <a:pt x="387528" y="431800"/>
                    </a:lnTo>
                    <a:lnTo>
                      <a:pt x="353150" y="444500"/>
                    </a:lnTo>
                    <a:lnTo>
                      <a:pt x="320222" y="469900"/>
                    </a:lnTo>
                    <a:lnTo>
                      <a:pt x="288766" y="495300"/>
                    </a:lnTo>
                    <a:lnTo>
                      <a:pt x="258805" y="520700"/>
                    </a:lnTo>
                    <a:lnTo>
                      <a:pt x="230362" y="533400"/>
                    </a:lnTo>
                    <a:lnTo>
                      <a:pt x="178117" y="584200"/>
                    </a:lnTo>
                    <a:lnTo>
                      <a:pt x="132211" y="635000"/>
                    </a:lnTo>
                    <a:lnTo>
                      <a:pt x="92826" y="685800"/>
                    </a:lnTo>
                    <a:lnTo>
                      <a:pt x="60140" y="736600"/>
                    </a:lnTo>
                    <a:lnTo>
                      <a:pt x="34334" y="787400"/>
                    </a:lnTo>
                    <a:lnTo>
                      <a:pt x="15589" y="838200"/>
                    </a:lnTo>
                    <a:lnTo>
                      <a:pt x="4084" y="889000"/>
                    </a:lnTo>
                    <a:lnTo>
                      <a:pt x="0" y="939800"/>
                    </a:lnTo>
                    <a:lnTo>
                      <a:pt x="796" y="965200"/>
                    </a:lnTo>
                    <a:lnTo>
                      <a:pt x="3516" y="1003300"/>
                    </a:lnTo>
                    <a:lnTo>
                      <a:pt x="14813" y="1054100"/>
                    </a:lnTo>
                    <a:lnTo>
                      <a:pt x="1791529" y="3594100"/>
                    </a:lnTo>
                    <a:lnTo>
                      <a:pt x="1804238" y="3619500"/>
                    </a:lnTo>
                    <a:lnTo>
                      <a:pt x="1849289" y="3670300"/>
                    </a:lnTo>
                    <a:lnTo>
                      <a:pt x="1880843" y="3695700"/>
                    </a:lnTo>
                    <a:lnTo>
                      <a:pt x="1917893" y="3721100"/>
                    </a:lnTo>
                    <a:lnTo>
                      <a:pt x="1960042" y="3733800"/>
                    </a:lnTo>
                    <a:lnTo>
                      <a:pt x="2006899" y="3746500"/>
                    </a:lnTo>
                    <a:lnTo>
                      <a:pt x="2058069" y="3771900"/>
                    </a:lnTo>
                    <a:lnTo>
                      <a:pt x="2113159" y="3784600"/>
                    </a:lnTo>
                    <a:lnTo>
                      <a:pt x="2171774" y="3784600"/>
                    </a:lnTo>
                    <a:lnTo>
                      <a:pt x="2233521" y="3797300"/>
                    </a:lnTo>
                    <a:lnTo>
                      <a:pt x="2548779" y="3797300"/>
                    </a:lnTo>
                    <a:lnTo>
                      <a:pt x="2606756" y="3784600"/>
                    </a:lnTo>
                    <a:lnTo>
                      <a:pt x="2662028" y="3771900"/>
                    </a:lnTo>
                    <a:lnTo>
                      <a:pt x="2714184" y="3759200"/>
                    </a:lnTo>
                    <a:lnTo>
                      <a:pt x="2762814" y="3746500"/>
                    </a:lnTo>
                    <a:lnTo>
                      <a:pt x="2807509" y="3733800"/>
                    </a:lnTo>
                    <a:lnTo>
                      <a:pt x="2847859" y="3708400"/>
                    </a:lnTo>
                    <a:lnTo>
                      <a:pt x="2883454" y="3695700"/>
                    </a:lnTo>
                    <a:lnTo>
                      <a:pt x="2913884" y="3670300"/>
                    </a:lnTo>
                    <a:lnTo>
                      <a:pt x="2938740" y="3644900"/>
                    </a:lnTo>
                    <a:lnTo>
                      <a:pt x="2957612" y="3619500"/>
                    </a:lnTo>
                    <a:lnTo>
                      <a:pt x="2970089" y="3594100"/>
                    </a:lnTo>
                    <a:lnTo>
                      <a:pt x="4291695" y="1714500"/>
                    </a:lnTo>
                    <a:lnTo>
                      <a:pt x="2312594" y="1714500"/>
                    </a:lnTo>
                    <a:lnTo>
                      <a:pt x="2244898" y="1701800"/>
                    </a:lnTo>
                    <a:lnTo>
                      <a:pt x="1979914" y="1701800"/>
                    </a:lnTo>
                    <a:lnTo>
                      <a:pt x="1915269" y="1689100"/>
                    </a:lnTo>
                    <a:lnTo>
                      <a:pt x="1851326" y="1689100"/>
                    </a:lnTo>
                    <a:lnTo>
                      <a:pt x="1788113" y="1676400"/>
                    </a:lnTo>
                    <a:lnTo>
                      <a:pt x="1725663" y="1676400"/>
                    </a:lnTo>
                    <a:lnTo>
                      <a:pt x="1664005" y="1663700"/>
                    </a:lnTo>
                    <a:lnTo>
                      <a:pt x="1603168" y="1663700"/>
                    </a:lnTo>
                    <a:lnTo>
                      <a:pt x="1484084" y="1638300"/>
                    </a:lnTo>
                    <a:lnTo>
                      <a:pt x="1425897" y="1638300"/>
                    </a:lnTo>
                    <a:lnTo>
                      <a:pt x="1202884" y="1587500"/>
                    </a:lnTo>
                    <a:lnTo>
                      <a:pt x="1046697" y="1549400"/>
                    </a:lnTo>
                    <a:lnTo>
                      <a:pt x="900910" y="1511300"/>
                    </a:lnTo>
                    <a:lnTo>
                      <a:pt x="854766" y="1498600"/>
                    </a:lnTo>
                    <a:lnTo>
                      <a:pt x="809899" y="1473200"/>
                    </a:lnTo>
                    <a:lnTo>
                      <a:pt x="724117" y="1447800"/>
                    </a:lnTo>
                    <a:lnTo>
                      <a:pt x="683262" y="1422400"/>
                    </a:lnTo>
                    <a:lnTo>
                      <a:pt x="643804" y="1409700"/>
                    </a:lnTo>
                    <a:lnTo>
                      <a:pt x="605775" y="1397000"/>
                    </a:lnTo>
                    <a:lnTo>
                      <a:pt x="569204" y="1371600"/>
                    </a:lnTo>
                    <a:lnTo>
                      <a:pt x="534122" y="1358900"/>
                    </a:lnTo>
                    <a:lnTo>
                      <a:pt x="500558" y="1333500"/>
                    </a:lnTo>
                    <a:lnTo>
                      <a:pt x="468544" y="1320800"/>
                    </a:lnTo>
                    <a:lnTo>
                      <a:pt x="438110" y="1295400"/>
                    </a:lnTo>
                    <a:lnTo>
                      <a:pt x="409285" y="1282700"/>
                    </a:lnTo>
                    <a:lnTo>
                      <a:pt x="382101" y="1257300"/>
                    </a:lnTo>
                    <a:lnTo>
                      <a:pt x="356587" y="1244600"/>
                    </a:lnTo>
                    <a:lnTo>
                      <a:pt x="332774" y="1219200"/>
                    </a:lnTo>
                    <a:lnTo>
                      <a:pt x="310691" y="1193800"/>
                    </a:lnTo>
                    <a:lnTo>
                      <a:pt x="290370" y="1181100"/>
                    </a:lnTo>
                    <a:lnTo>
                      <a:pt x="271841" y="1155700"/>
                    </a:lnTo>
                    <a:lnTo>
                      <a:pt x="255133" y="1130300"/>
                    </a:lnTo>
                    <a:lnTo>
                      <a:pt x="240278" y="1104900"/>
                    </a:lnTo>
                    <a:lnTo>
                      <a:pt x="227305" y="1092200"/>
                    </a:lnTo>
                    <a:lnTo>
                      <a:pt x="207127" y="1041400"/>
                    </a:lnTo>
                    <a:lnTo>
                      <a:pt x="194843" y="990600"/>
                    </a:lnTo>
                    <a:lnTo>
                      <a:pt x="190694" y="952500"/>
                    </a:lnTo>
                    <a:lnTo>
                      <a:pt x="191737" y="927100"/>
                    </a:lnTo>
                    <a:lnTo>
                      <a:pt x="199983" y="876300"/>
                    </a:lnTo>
                    <a:lnTo>
                      <a:pt x="216244" y="825500"/>
                    </a:lnTo>
                    <a:lnTo>
                      <a:pt x="227305" y="812800"/>
                    </a:lnTo>
                    <a:lnTo>
                      <a:pt x="240278" y="787400"/>
                    </a:lnTo>
                    <a:lnTo>
                      <a:pt x="255133" y="762000"/>
                    </a:lnTo>
                    <a:lnTo>
                      <a:pt x="271841" y="736600"/>
                    </a:lnTo>
                    <a:lnTo>
                      <a:pt x="290370" y="723900"/>
                    </a:lnTo>
                    <a:lnTo>
                      <a:pt x="310691" y="698500"/>
                    </a:lnTo>
                    <a:lnTo>
                      <a:pt x="332774" y="673100"/>
                    </a:lnTo>
                    <a:lnTo>
                      <a:pt x="356587" y="660400"/>
                    </a:lnTo>
                    <a:lnTo>
                      <a:pt x="382101" y="635000"/>
                    </a:lnTo>
                    <a:lnTo>
                      <a:pt x="409285" y="609600"/>
                    </a:lnTo>
                    <a:lnTo>
                      <a:pt x="438110" y="596900"/>
                    </a:lnTo>
                    <a:lnTo>
                      <a:pt x="468544" y="571500"/>
                    </a:lnTo>
                    <a:lnTo>
                      <a:pt x="500558" y="558800"/>
                    </a:lnTo>
                    <a:lnTo>
                      <a:pt x="534122" y="533400"/>
                    </a:lnTo>
                    <a:lnTo>
                      <a:pt x="569204" y="520700"/>
                    </a:lnTo>
                    <a:lnTo>
                      <a:pt x="605775" y="495300"/>
                    </a:lnTo>
                    <a:lnTo>
                      <a:pt x="643804" y="482600"/>
                    </a:lnTo>
                    <a:lnTo>
                      <a:pt x="683262" y="469900"/>
                    </a:lnTo>
                    <a:lnTo>
                      <a:pt x="724117" y="444500"/>
                    </a:lnTo>
                    <a:lnTo>
                      <a:pt x="809899" y="419100"/>
                    </a:lnTo>
                    <a:lnTo>
                      <a:pt x="854766" y="406400"/>
                    </a:lnTo>
                    <a:lnTo>
                      <a:pt x="900910" y="381000"/>
                    </a:lnTo>
                    <a:lnTo>
                      <a:pt x="1046697" y="342900"/>
                    </a:lnTo>
                    <a:lnTo>
                      <a:pt x="1257116" y="292100"/>
                    </a:lnTo>
                    <a:lnTo>
                      <a:pt x="1368653" y="266700"/>
                    </a:lnTo>
                    <a:lnTo>
                      <a:pt x="1425897" y="266700"/>
                    </a:lnTo>
                    <a:lnTo>
                      <a:pt x="1543185" y="241300"/>
                    </a:lnTo>
                    <a:lnTo>
                      <a:pt x="1603168" y="241300"/>
                    </a:lnTo>
                    <a:lnTo>
                      <a:pt x="1725663" y="215900"/>
                    </a:lnTo>
                    <a:lnTo>
                      <a:pt x="1788113" y="215900"/>
                    </a:lnTo>
                    <a:lnTo>
                      <a:pt x="1851326" y="203200"/>
                    </a:lnTo>
                    <a:lnTo>
                      <a:pt x="1979914" y="203200"/>
                    </a:lnTo>
                    <a:lnTo>
                      <a:pt x="2045229" y="190500"/>
                    </a:lnTo>
                    <a:lnTo>
                      <a:pt x="3837264" y="190500"/>
                    </a:lnTo>
                    <a:lnTo>
                      <a:pt x="3640595" y="139700"/>
                    </a:lnTo>
                    <a:lnTo>
                      <a:pt x="3376563" y="76200"/>
                    </a:lnTo>
                    <a:lnTo>
                      <a:pt x="3321575" y="76200"/>
                    </a:lnTo>
                    <a:lnTo>
                      <a:pt x="3209610" y="50800"/>
                    </a:lnTo>
                    <a:lnTo>
                      <a:pt x="3152683" y="50800"/>
                    </a:lnTo>
                    <a:lnTo>
                      <a:pt x="3095158" y="38100"/>
                    </a:lnTo>
                    <a:close/>
                  </a:path>
                  <a:path w="4760595" h="3797300">
                    <a:moveTo>
                      <a:pt x="3837264" y="190500"/>
                    </a:moveTo>
                    <a:lnTo>
                      <a:pt x="2716389" y="190500"/>
                    </a:lnTo>
                    <a:lnTo>
                      <a:pt x="2781705" y="203200"/>
                    </a:lnTo>
                    <a:lnTo>
                      <a:pt x="2910293" y="203200"/>
                    </a:lnTo>
                    <a:lnTo>
                      <a:pt x="2973505" y="215900"/>
                    </a:lnTo>
                    <a:lnTo>
                      <a:pt x="3035956" y="215900"/>
                    </a:lnTo>
                    <a:lnTo>
                      <a:pt x="3158450" y="241300"/>
                    </a:lnTo>
                    <a:lnTo>
                      <a:pt x="3218434" y="241300"/>
                    </a:lnTo>
                    <a:lnTo>
                      <a:pt x="3335722" y="266700"/>
                    </a:lnTo>
                    <a:lnTo>
                      <a:pt x="3392966" y="266700"/>
                    </a:lnTo>
                    <a:lnTo>
                      <a:pt x="3504503" y="292100"/>
                    </a:lnTo>
                    <a:lnTo>
                      <a:pt x="3714921" y="342900"/>
                    </a:lnTo>
                    <a:lnTo>
                      <a:pt x="3860709" y="381000"/>
                    </a:lnTo>
                    <a:lnTo>
                      <a:pt x="3906852" y="406400"/>
                    </a:lnTo>
                    <a:lnTo>
                      <a:pt x="3951719" y="419100"/>
                    </a:lnTo>
                    <a:lnTo>
                      <a:pt x="4037502" y="444500"/>
                    </a:lnTo>
                    <a:lnTo>
                      <a:pt x="4078357" y="469900"/>
                    </a:lnTo>
                    <a:lnTo>
                      <a:pt x="4117815" y="482600"/>
                    </a:lnTo>
                    <a:lnTo>
                      <a:pt x="4155844" y="495300"/>
                    </a:lnTo>
                    <a:lnTo>
                      <a:pt x="4192415" y="520700"/>
                    </a:lnTo>
                    <a:lnTo>
                      <a:pt x="4227497" y="533400"/>
                    </a:lnTo>
                    <a:lnTo>
                      <a:pt x="4261060" y="558800"/>
                    </a:lnTo>
                    <a:lnTo>
                      <a:pt x="4293074" y="571500"/>
                    </a:lnTo>
                    <a:lnTo>
                      <a:pt x="4323509" y="596900"/>
                    </a:lnTo>
                    <a:lnTo>
                      <a:pt x="4352333" y="609600"/>
                    </a:lnTo>
                    <a:lnTo>
                      <a:pt x="4379518" y="635000"/>
                    </a:lnTo>
                    <a:lnTo>
                      <a:pt x="4405032" y="660400"/>
                    </a:lnTo>
                    <a:lnTo>
                      <a:pt x="4428845" y="673100"/>
                    </a:lnTo>
                    <a:lnTo>
                      <a:pt x="4450928" y="698500"/>
                    </a:lnTo>
                    <a:lnTo>
                      <a:pt x="4471249" y="723900"/>
                    </a:lnTo>
                    <a:lnTo>
                      <a:pt x="4489778" y="736600"/>
                    </a:lnTo>
                    <a:lnTo>
                      <a:pt x="4506486" y="762000"/>
                    </a:lnTo>
                    <a:lnTo>
                      <a:pt x="4521341" y="787400"/>
                    </a:lnTo>
                    <a:lnTo>
                      <a:pt x="4534314" y="812800"/>
                    </a:lnTo>
                    <a:lnTo>
                      <a:pt x="4545374" y="825500"/>
                    </a:lnTo>
                    <a:lnTo>
                      <a:pt x="4561635" y="876300"/>
                    </a:lnTo>
                    <a:lnTo>
                      <a:pt x="4569882" y="927100"/>
                    </a:lnTo>
                    <a:lnTo>
                      <a:pt x="4570924" y="952500"/>
                    </a:lnTo>
                    <a:lnTo>
                      <a:pt x="4569882" y="965200"/>
                    </a:lnTo>
                    <a:lnTo>
                      <a:pt x="4561635" y="1016000"/>
                    </a:lnTo>
                    <a:lnTo>
                      <a:pt x="4545374" y="1066800"/>
                    </a:lnTo>
                    <a:lnTo>
                      <a:pt x="4521341" y="1104900"/>
                    </a:lnTo>
                    <a:lnTo>
                      <a:pt x="4506486" y="1130300"/>
                    </a:lnTo>
                    <a:lnTo>
                      <a:pt x="4489778" y="1155700"/>
                    </a:lnTo>
                    <a:lnTo>
                      <a:pt x="4471249" y="1181100"/>
                    </a:lnTo>
                    <a:lnTo>
                      <a:pt x="4450928" y="1193800"/>
                    </a:lnTo>
                    <a:lnTo>
                      <a:pt x="4428845" y="1219200"/>
                    </a:lnTo>
                    <a:lnTo>
                      <a:pt x="4405032" y="1244600"/>
                    </a:lnTo>
                    <a:lnTo>
                      <a:pt x="4379518" y="1257300"/>
                    </a:lnTo>
                    <a:lnTo>
                      <a:pt x="4352333" y="1282700"/>
                    </a:lnTo>
                    <a:lnTo>
                      <a:pt x="4323509" y="1295400"/>
                    </a:lnTo>
                    <a:lnTo>
                      <a:pt x="4293074" y="1320800"/>
                    </a:lnTo>
                    <a:lnTo>
                      <a:pt x="4261060" y="1333500"/>
                    </a:lnTo>
                    <a:lnTo>
                      <a:pt x="4227497" y="1358900"/>
                    </a:lnTo>
                    <a:lnTo>
                      <a:pt x="4192415" y="1371600"/>
                    </a:lnTo>
                    <a:lnTo>
                      <a:pt x="4155844" y="1397000"/>
                    </a:lnTo>
                    <a:lnTo>
                      <a:pt x="4117815" y="1409700"/>
                    </a:lnTo>
                    <a:lnTo>
                      <a:pt x="4078357" y="1422400"/>
                    </a:lnTo>
                    <a:lnTo>
                      <a:pt x="4037502" y="1447800"/>
                    </a:lnTo>
                    <a:lnTo>
                      <a:pt x="3951719" y="1473200"/>
                    </a:lnTo>
                    <a:lnTo>
                      <a:pt x="3906852" y="1498600"/>
                    </a:lnTo>
                    <a:lnTo>
                      <a:pt x="3860709" y="1511300"/>
                    </a:lnTo>
                    <a:lnTo>
                      <a:pt x="3714921" y="1549400"/>
                    </a:lnTo>
                    <a:lnTo>
                      <a:pt x="3558734" y="1587500"/>
                    </a:lnTo>
                    <a:lnTo>
                      <a:pt x="3335722" y="1638300"/>
                    </a:lnTo>
                    <a:lnTo>
                      <a:pt x="3277534" y="1638300"/>
                    </a:lnTo>
                    <a:lnTo>
                      <a:pt x="3158450" y="1663700"/>
                    </a:lnTo>
                    <a:lnTo>
                      <a:pt x="3097614" y="1663700"/>
                    </a:lnTo>
                    <a:lnTo>
                      <a:pt x="3035956" y="1676400"/>
                    </a:lnTo>
                    <a:lnTo>
                      <a:pt x="2973505" y="1676400"/>
                    </a:lnTo>
                    <a:lnTo>
                      <a:pt x="2910293" y="1689100"/>
                    </a:lnTo>
                    <a:lnTo>
                      <a:pt x="2846350" y="1689100"/>
                    </a:lnTo>
                    <a:lnTo>
                      <a:pt x="2781705" y="1701800"/>
                    </a:lnTo>
                    <a:lnTo>
                      <a:pt x="2516721" y="1701800"/>
                    </a:lnTo>
                    <a:lnTo>
                      <a:pt x="2449025" y="1714500"/>
                    </a:lnTo>
                    <a:lnTo>
                      <a:pt x="4291695" y="1714500"/>
                    </a:lnTo>
                    <a:lnTo>
                      <a:pt x="4738183" y="1079500"/>
                    </a:lnTo>
                    <a:lnTo>
                      <a:pt x="4752997" y="1028700"/>
                    </a:lnTo>
                    <a:lnTo>
                      <a:pt x="4760403" y="977900"/>
                    </a:lnTo>
                    <a:lnTo>
                      <a:pt x="4760403" y="927100"/>
                    </a:lnTo>
                    <a:lnTo>
                      <a:pt x="4752997" y="863600"/>
                    </a:lnTo>
                    <a:lnTo>
                      <a:pt x="4738183" y="812800"/>
                    </a:lnTo>
                    <a:lnTo>
                      <a:pt x="4716923" y="762000"/>
                    </a:lnTo>
                    <a:lnTo>
                      <a:pt x="4689275" y="711200"/>
                    </a:lnTo>
                    <a:lnTo>
                      <a:pt x="4655434" y="660400"/>
                    </a:lnTo>
                    <a:lnTo>
                      <a:pt x="4636252" y="647700"/>
                    </a:lnTo>
                    <a:lnTo>
                      <a:pt x="4615594" y="622300"/>
                    </a:lnTo>
                    <a:lnTo>
                      <a:pt x="4593486" y="596900"/>
                    </a:lnTo>
                    <a:lnTo>
                      <a:pt x="4569951" y="571500"/>
                    </a:lnTo>
                    <a:lnTo>
                      <a:pt x="4545015" y="546100"/>
                    </a:lnTo>
                    <a:lnTo>
                      <a:pt x="4518701" y="533400"/>
                    </a:lnTo>
                    <a:lnTo>
                      <a:pt x="4491033" y="508000"/>
                    </a:lnTo>
                    <a:lnTo>
                      <a:pt x="4462037" y="482600"/>
                    </a:lnTo>
                    <a:lnTo>
                      <a:pt x="4431736" y="457200"/>
                    </a:lnTo>
                    <a:lnTo>
                      <a:pt x="4400155" y="444500"/>
                    </a:lnTo>
                    <a:lnTo>
                      <a:pt x="4367318" y="419100"/>
                    </a:lnTo>
                    <a:lnTo>
                      <a:pt x="4333250" y="406400"/>
                    </a:lnTo>
                    <a:lnTo>
                      <a:pt x="4297975" y="381000"/>
                    </a:lnTo>
                    <a:lnTo>
                      <a:pt x="4261517" y="368300"/>
                    </a:lnTo>
                    <a:lnTo>
                      <a:pt x="4223902" y="342900"/>
                    </a:lnTo>
                    <a:lnTo>
                      <a:pt x="4185152" y="330200"/>
                    </a:lnTo>
                    <a:lnTo>
                      <a:pt x="4145293" y="304800"/>
                    </a:lnTo>
                    <a:lnTo>
                      <a:pt x="4062344" y="279400"/>
                    </a:lnTo>
                    <a:lnTo>
                      <a:pt x="4019303" y="254000"/>
                    </a:lnTo>
                    <a:lnTo>
                      <a:pt x="3930210" y="228600"/>
                    </a:lnTo>
                    <a:lnTo>
                      <a:pt x="3884207" y="203200"/>
                    </a:lnTo>
                    <a:lnTo>
                      <a:pt x="3837264" y="190500"/>
                    </a:lnTo>
                    <a:close/>
                  </a:path>
                  <a:path w="4760595" h="3797300">
                    <a:moveTo>
                      <a:pt x="2978414" y="25400"/>
                    </a:moveTo>
                    <a:lnTo>
                      <a:pt x="1781461" y="25400"/>
                    </a:lnTo>
                    <a:lnTo>
                      <a:pt x="1716451" y="38100"/>
                    </a:lnTo>
                    <a:lnTo>
                      <a:pt x="3037061" y="38100"/>
                    </a:lnTo>
                    <a:lnTo>
                      <a:pt x="2978414" y="25400"/>
                    </a:lnTo>
                    <a:close/>
                  </a:path>
                  <a:path w="4760595" h="3797300">
                    <a:moveTo>
                      <a:pt x="2859574" y="12700"/>
                    </a:moveTo>
                    <a:lnTo>
                      <a:pt x="1913915" y="12700"/>
                    </a:lnTo>
                    <a:lnTo>
                      <a:pt x="1847289" y="25400"/>
                    </a:lnTo>
                    <a:lnTo>
                      <a:pt x="2919244" y="25400"/>
                    </a:lnTo>
                    <a:lnTo>
                      <a:pt x="2859574" y="12700"/>
                    </a:lnTo>
                    <a:close/>
                  </a:path>
                  <a:path w="4760595" h="3797300">
                    <a:moveTo>
                      <a:pt x="2738831" y="0"/>
                    </a:moveTo>
                    <a:lnTo>
                      <a:pt x="2049466" y="0"/>
                    </a:lnTo>
                    <a:lnTo>
                      <a:pt x="1981315" y="12700"/>
                    </a:lnTo>
                    <a:lnTo>
                      <a:pt x="2799428" y="12700"/>
                    </a:lnTo>
                    <a:lnTo>
                      <a:pt x="2738831" y="0"/>
                    </a:lnTo>
                    <a:close/>
                  </a:path>
                </a:pathLst>
              </a:custGeom>
              <a:solidFill>
                <a:srgbClr val="EDEBE0">
                  <a:alpha val="39999"/>
                </a:srgbClr>
              </a:solidFill>
            </p:spPr>
            <p:txBody>
              <a:bodyPr wrap="square" lIns="0" tIns="0" rIns="0" bIns="0" rtlCol="0"/>
              <a:lstStyle/>
              <a:p>
                <a:endParaRPr/>
              </a:p>
            </p:txBody>
          </p:sp>
          <p:sp>
            <p:nvSpPr>
              <p:cNvPr id="23" name="object 15"/>
              <p:cNvSpPr/>
              <p:nvPr/>
            </p:nvSpPr>
            <p:spPr>
              <a:xfrm>
                <a:off x="3713666" y="821351"/>
                <a:ext cx="4760595" cy="3808729"/>
              </a:xfrm>
              <a:custGeom>
                <a:avLst/>
                <a:gdLst/>
                <a:ahLst/>
                <a:cxnLst/>
                <a:rect l="l" t="t" r="r" b="b"/>
                <a:pathLst>
                  <a:path w="4760595" h="3808729">
                    <a:moveTo>
                      <a:pt x="23435" y="1084664"/>
                    </a:moveTo>
                    <a:lnTo>
                      <a:pt x="8180" y="1030015"/>
                    </a:lnTo>
                    <a:lnTo>
                      <a:pt x="796" y="975751"/>
                    </a:lnTo>
                    <a:lnTo>
                      <a:pt x="0" y="948793"/>
                    </a:lnTo>
                    <a:lnTo>
                      <a:pt x="1103" y="921968"/>
                    </a:lnTo>
                    <a:lnTo>
                      <a:pt x="8920" y="868762"/>
                    </a:lnTo>
                    <a:lnTo>
                      <a:pt x="24068" y="816228"/>
                    </a:lnTo>
                    <a:lnTo>
                      <a:pt x="46366" y="764463"/>
                    </a:lnTo>
                    <a:lnTo>
                      <a:pt x="75634" y="713561"/>
                    </a:lnTo>
                    <a:lnTo>
                      <a:pt x="111692" y="663619"/>
                    </a:lnTo>
                    <a:lnTo>
                      <a:pt x="154360" y="614732"/>
                    </a:lnTo>
                    <a:lnTo>
                      <a:pt x="203458" y="566996"/>
                    </a:lnTo>
                    <a:lnTo>
                      <a:pt x="258805" y="520506"/>
                    </a:lnTo>
                    <a:lnTo>
                      <a:pt x="320222" y="475359"/>
                    </a:lnTo>
                    <a:lnTo>
                      <a:pt x="353150" y="453318"/>
                    </a:lnTo>
                    <a:lnTo>
                      <a:pt x="387528" y="431649"/>
                    </a:lnTo>
                    <a:lnTo>
                      <a:pt x="423333" y="410363"/>
                    </a:lnTo>
                    <a:lnTo>
                      <a:pt x="460542" y="389473"/>
                    </a:lnTo>
                    <a:lnTo>
                      <a:pt x="499134" y="368989"/>
                    </a:lnTo>
                    <a:lnTo>
                      <a:pt x="539086" y="348925"/>
                    </a:lnTo>
                    <a:lnTo>
                      <a:pt x="580375" y="329293"/>
                    </a:lnTo>
                    <a:lnTo>
                      <a:pt x="622979" y="310103"/>
                    </a:lnTo>
                    <a:lnTo>
                      <a:pt x="666874" y="291368"/>
                    </a:lnTo>
                    <a:lnTo>
                      <a:pt x="712040" y="273101"/>
                    </a:lnTo>
                    <a:lnTo>
                      <a:pt x="758452" y="255312"/>
                    </a:lnTo>
                    <a:lnTo>
                      <a:pt x="806089" y="238015"/>
                    </a:lnTo>
                    <a:lnTo>
                      <a:pt x="854928" y="221220"/>
                    </a:lnTo>
                    <a:lnTo>
                      <a:pt x="904947" y="204940"/>
                    </a:lnTo>
                    <a:lnTo>
                      <a:pt x="956123" y="189187"/>
                    </a:lnTo>
                    <a:lnTo>
                      <a:pt x="1008433" y="173973"/>
                    </a:lnTo>
                    <a:lnTo>
                      <a:pt x="1061855" y="159310"/>
                    </a:lnTo>
                    <a:lnTo>
                      <a:pt x="1116367" y="145209"/>
                    </a:lnTo>
                    <a:lnTo>
                      <a:pt x="1171946" y="131683"/>
                    </a:lnTo>
                    <a:lnTo>
                      <a:pt x="1228569" y="118744"/>
                    </a:lnTo>
                    <a:lnTo>
                      <a:pt x="1286214" y="106403"/>
                    </a:lnTo>
                    <a:lnTo>
                      <a:pt x="1344858" y="94673"/>
                    </a:lnTo>
                    <a:lnTo>
                      <a:pt x="1404479" y="83565"/>
                    </a:lnTo>
                    <a:lnTo>
                      <a:pt x="1465055" y="73092"/>
                    </a:lnTo>
                    <a:lnTo>
                      <a:pt x="1526563" y="63265"/>
                    </a:lnTo>
                    <a:lnTo>
                      <a:pt x="1588979" y="54096"/>
                    </a:lnTo>
                    <a:lnTo>
                      <a:pt x="1652283" y="45598"/>
                    </a:lnTo>
                    <a:lnTo>
                      <a:pt x="1716451" y="37782"/>
                    </a:lnTo>
                    <a:lnTo>
                      <a:pt x="1781461" y="30661"/>
                    </a:lnTo>
                    <a:lnTo>
                      <a:pt x="1847289" y="24245"/>
                    </a:lnTo>
                    <a:lnTo>
                      <a:pt x="1913915" y="18548"/>
                    </a:lnTo>
                    <a:lnTo>
                      <a:pt x="1981315" y="13581"/>
                    </a:lnTo>
                    <a:lnTo>
                      <a:pt x="2049466" y="9355"/>
                    </a:lnTo>
                    <a:lnTo>
                      <a:pt x="2113416" y="6108"/>
                    </a:lnTo>
                    <a:lnTo>
                      <a:pt x="2177183" y="3556"/>
                    </a:lnTo>
                    <a:lnTo>
                      <a:pt x="2240742" y="1692"/>
                    </a:lnTo>
                    <a:lnTo>
                      <a:pt x="2304070" y="509"/>
                    </a:lnTo>
                    <a:lnTo>
                      <a:pt x="2367142" y="0"/>
                    </a:lnTo>
                    <a:lnTo>
                      <a:pt x="2429933" y="156"/>
                    </a:lnTo>
                    <a:lnTo>
                      <a:pt x="2492420" y="971"/>
                    </a:lnTo>
                    <a:lnTo>
                      <a:pt x="2554577" y="2438"/>
                    </a:lnTo>
                    <a:lnTo>
                      <a:pt x="2616381" y="4549"/>
                    </a:lnTo>
                    <a:lnTo>
                      <a:pt x="2677807" y="7296"/>
                    </a:lnTo>
                    <a:lnTo>
                      <a:pt x="2738831" y="10673"/>
                    </a:lnTo>
                    <a:lnTo>
                      <a:pt x="2799428" y="14672"/>
                    </a:lnTo>
                    <a:lnTo>
                      <a:pt x="2859574" y="19286"/>
                    </a:lnTo>
                    <a:lnTo>
                      <a:pt x="2919244" y="24507"/>
                    </a:lnTo>
                    <a:lnTo>
                      <a:pt x="2978414" y="30328"/>
                    </a:lnTo>
                    <a:lnTo>
                      <a:pt x="3037061" y="36742"/>
                    </a:lnTo>
                    <a:lnTo>
                      <a:pt x="3095158" y="43741"/>
                    </a:lnTo>
                    <a:lnTo>
                      <a:pt x="3152683" y="51318"/>
                    </a:lnTo>
                    <a:lnTo>
                      <a:pt x="3209610" y="59466"/>
                    </a:lnTo>
                    <a:lnTo>
                      <a:pt x="3265915" y="68177"/>
                    </a:lnTo>
                    <a:lnTo>
                      <a:pt x="3321575" y="77444"/>
                    </a:lnTo>
                    <a:lnTo>
                      <a:pt x="3376563" y="87260"/>
                    </a:lnTo>
                    <a:lnTo>
                      <a:pt x="3430857" y="97617"/>
                    </a:lnTo>
                    <a:lnTo>
                      <a:pt x="3484432" y="108508"/>
                    </a:lnTo>
                    <a:lnTo>
                      <a:pt x="3537262" y="119925"/>
                    </a:lnTo>
                    <a:lnTo>
                      <a:pt x="3589325" y="131862"/>
                    </a:lnTo>
                    <a:lnTo>
                      <a:pt x="3640595" y="144311"/>
                    </a:lnTo>
                    <a:lnTo>
                      <a:pt x="3691049" y="157264"/>
                    </a:lnTo>
                    <a:lnTo>
                      <a:pt x="3740661" y="170715"/>
                    </a:lnTo>
                    <a:lnTo>
                      <a:pt x="3789408" y="184655"/>
                    </a:lnTo>
                    <a:lnTo>
                      <a:pt x="3837264" y="199078"/>
                    </a:lnTo>
                    <a:lnTo>
                      <a:pt x="3884207" y="213976"/>
                    </a:lnTo>
                    <a:lnTo>
                      <a:pt x="3930210" y="229343"/>
                    </a:lnTo>
                    <a:lnTo>
                      <a:pt x="3975250" y="245169"/>
                    </a:lnTo>
                    <a:lnTo>
                      <a:pt x="4019303" y="261449"/>
                    </a:lnTo>
                    <a:lnTo>
                      <a:pt x="4062344" y="278175"/>
                    </a:lnTo>
                    <a:lnTo>
                      <a:pt x="4104349" y="295339"/>
                    </a:lnTo>
                    <a:lnTo>
                      <a:pt x="4145293" y="312934"/>
                    </a:lnTo>
                    <a:lnTo>
                      <a:pt x="4185152" y="330954"/>
                    </a:lnTo>
                    <a:lnTo>
                      <a:pt x="4223902" y="349389"/>
                    </a:lnTo>
                    <a:lnTo>
                      <a:pt x="4261517" y="368234"/>
                    </a:lnTo>
                    <a:lnTo>
                      <a:pt x="4297975" y="387481"/>
                    </a:lnTo>
                    <a:lnTo>
                      <a:pt x="4333250" y="407122"/>
                    </a:lnTo>
                    <a:lnTo>
                      <a:pt x="4367318" y="427150"/>
                    </a:lnTo>
                    <a:lnTo>
                      <a:pt x="4400155" y="447558"/>
                    </a:lnTo>
                    <a:lnTo>
                      <a:pt x="4462037" y="489484"/>
                    </a:lnTo>
                    <a:lnTo>
                      <a:pt x="4518701" y="532840"/>
                    </a:lnTo>
                    <a:lnTo>
                      <a:pt x="4569951" y="577569"/>
                    </a:lnTo>
                    <a:lnTo>
                      <a:pt x="4615594" y="623612"/>
                    </a:lnTo>
                    <a:lnTo>
                      <a:pt x="4655434" y="670909"/>
                    </a:lnTo>
                    <a:lnTo>
                      <a:pt x="4689275" y="719403"/>
                    </a:lnTo>
                    <a:lnTo>
                      <a:pt x="4716923" y="769033"/>
                    </a:lnTo>
                    <a:lnTo>
                      <a:pt x="4738183" y="819742"/>
                    </a:lnTo>
                    <a:lnTo>
                      <a:pt x="4752997" y="872605"/>
                    </a:lnTo>
                    <a:lnTo>
                      <a:pt x="4760403" y="925650"/>
                    </a:lnTo>
                    <a:lnTo>
                      <a:pt x="4760403" y="978757"/>
                    </a:lnTo>
                    <a:lnTo>
                      <a:pt x="4752997" y="1031802"/>
                    </a:lnTo>
                    <a:lnTo>
                      <a:pt x="4738183" y="1084664"/>
                    </a:lnTo>
                    <a:lnTo>
                      <a:pt x="2970089" y="3603709"/>
                    </a:lnTo>
                    <a:lnTo>
                      <a:pt x="2957612" y="3629197"/>
                    </a:lnTo>
                    <a:lnTo>
                      <a:pt x="2913884" y="3676519"/>
                    </a:lnTo>
                    <a:lnTo>
                      <a:pt x="2847859" y="3718146"/>
                    </a:lnTo>
                    <a:lnTo>
                      <a:pt x="2807509" y="3736515"/>
                    </a:lnTo>
                    <a:lnTo>
                      <a:pt x="2762814" y="3753090"/>
                    </a:lnTo>
                    <a:lnTo>
                      <a:pt x="2714184" y="3767747"/>
                    </a:lnTo>
                    <a:lnTo>
                      <a:pt x="2662028" y="3780362"/>
                    </a:lnTo>
                    <a:lnTo>
                      <a:pt x="2606756" y="3790813"/>
                    </a:lnTo>
                    <a:lnTo>
                      <a:pt x="2548779" y="3798976"/>
                    </a:lnTo>
                    <a:lnTo>
                      <a:pt x="2488505" y="3804727"/>
                    </a:lnTo>
                    <a:lnTo>
                      <a:pt x="2426345" y="3807943"/>
                    </a:lnTo>
                    <a:lnTo>
                      <a:pt x="2362709" y="3808500"/>
                    </a:lnTo>
                    <a:lnTo>
                      <a:pt x="2298005" y="3806274"/>
                    </a:lnTo>
                    <a:lnTo>
                      <a:pt x="2233521" y="3801176"/>
                    </a:lnTo>
                    <a:lnTo>
                      <a:pt x="2171774" y="3793413"/>
                    </a:lnTo>
                    <a:lnTo>
                      <a:pt x="2113159" y="3783143"/>
                    </a:lnTo>
                    <a:lnTo>
                      <a:pt x="2058069" y="3770522"/>
                    </a:lnTo>
                    <a:lnTo>
                      <a:pt x="2006899" y="3755706"/>
                    </a:lnTo>
                    <a:lnTo>
                      <a:pt x="1960042" y="3738853"/>
                    </a:lnTo>
                    <a:lnTo>
                      <a:pt x="1917893" y="3720119"/>
                    </a:lnTo>
                    <a:lnTo>
                      <a:pt x="1880843" y="3699660"/>
                    </a:lnTo>
                    <a:lnTo>
                      <a:pt x="1849289" y="3677633"/>
                    </a:lnTo>
                    <a:lnTo>
                      <a:pt x="1804238" y="3629501"/>
                    </a:lnTo>
                    <a:lnTo>
                      <a:pt x="1791529" y="3603709"/>
                    </a:lnTo>
                    <a:lnTo>
                      <a:pt x="23435" y="1084664"/>
                    </a:lnTo>
                    <a:close/>
                  </a:path>
                  <a:path w="4760595" h="3808729">
                    <a:moveTo>
                      <a:pt x="190694" y="952203"/>
                    </a:moveTo>
                    <a:lnTo>
                      <a:pt x="194843" y="999468"/>
                    </a:lnTo>
                    <a:lnTo>
                      <a:pt x="207127" y="1045968"/>
                    </a:lnTo>
                    <a:lnTo>
                      <a:pt x="227305" y="1091621"/>
                    </a:lnTo>
                    <a:lnTo>
                      <a:pt x="255133" y="1136341"/>
                    </a:lnTo>
                    <a:lnTo>
                      <a:pt x="290370" y="1180044"/>
                    </a:lnTo>
                    <a:lnTo>
                      <a:pt x="332774" y="1222647"/>
                    </a:lnTo>
                    <a:lnTo>
                      <a:pt x="382101" y="1264064"/>
                    </a:lnTo>
                    <a:lnTo>
                      <a:pt x="438110" y="1304212"/>
                    </a:lnTo>
                    <a:lnTo>
                      <a:pt x="500558" y="1343005"/>
                    </a:lnTo>
                    <a:lnTo>
                      <a:pt x="534122" y="1361868"/>
                    </a:lnTo>
                    <a:lnTo>
                      <a:pt x="569204" y="1380360"/>
                    </a:lnTo>
                    <a:lnTo>
                      <a:pt x="605775" y="1398472"/>
                    </a:lnTo>
                    <a:lnTo>
                      <a:pt x="643804" y="1416192"/>
                    </a:lnTo>
                    <a:lnTo>
                      <a:pt x="683262" y="1433511"/>
                    </a:lnTo>
                    <a:lnTo>
                      <a:pt x="724117" y="1450418"/>
                    </a:lnTo>
                    <a:lnTo>
                      <a:pt x="766339" y="1466901"/>
                    </a:lnTo>
                    <a:lnTo>
                      <a:pt x="809899" y="1482951"/>
                    </a:lnTo>
                    <a:lnTo>
                      <a:pt x="854766" y="1498557"/>
                    </a:lnTo>
                    <a:lnTo>
                      <a:pt x="900910" y="1513709"/>
                    </a:lnTo>
                    <a:lnTo>
                      <a:pt x="948300" y="1528396"/>
                    </a:lnTo>
                    <a:lnTo>
                      <a:pt x="996906" y="1542607"/>
                    </a:lnTo>
                    <a:lnTo>
                      <a:pt x="1046697" y="1556332"/>
                    </a:lnTo>
                    <a:lnTo>
                      <a:pt x="1097645" y="1569560"/>
                    </a:lnTo>
                    <a:lnTo>
                      <a:pt x="1149717" y="1582281"/>
                    </a:lnTo>
                    <a:lnTo>
                      <a:pt x="1202884" y="1594484"/>
                    </a:lnTo>
                    <a:lnTo>
                      <a:pt x="1257116" y="1606159"/>
                    </a:lnTo>
                    <a:lnTo>
                      <a:pt x="1312382" y="1617295"/>
                    </a:lnTo>
                    <a:lnTo>
                      <a:pt x="1368653" y="1627882"/>
                    </a:lnTo>
                    <a:lnTo>
                      <a:pt x="1425897" y="1637909"/>
                    </a:lnTo>
                    <a:lnTo>
                      <a:pt x="1484084" y="1647365"/>
                    </a:lnTo>
                    <a:lnTo>
                      <a:pt x="1543185" y="1656241"/>
                    </a:lnTo>
                    <a:lnTo>
                      <a:pt x="1603168" y="1664524"/>
                    </a:lnTo>
                    <a:lnTo>
                      <a:pt x="1664005" y="1672206"/>
                    </a:lnTo>
                    <a:lnTo>
                      <a:pt x="1725663" y="1679275"/>
                    </a:lnTo>
                    <a:lnTo>
                      <a:pt x="1788113" y="1685721"/>
                    </a:lnTo>
                    <a:lnTo>
                      <a:pt x="1851326" y="1691533"/>
                    </a:lnTo>
                    <a:lnTo>
                      <a:pt x="1915269" y="1696701"/>
                    </a:lnTo>
                    <a:lnTo>
                      <a:pt x="1979914" y="1701214"/>
                    </a:lnTo>
                    <a:lnTo>
                      <a:pt x="2045229" y="1705061"/>
                    </a:lnTo>
                    <a:lnTo>
                      <a:pt x="2111185" y="1708233"/>
                    </a:lnTo>
                    <a:lnTo>
                      <a:pt x="2177752" y="1710718"/>
                    </a:lnTo>
                    <a:lnTo>
                      <a:pt x="2244898" y="1712506"/>
                    </a:lnTo>
                    <a:lnTo>
                      <a:pt x="2312594" y="1713587"/>
                    </a:lnTo>
                    <a:lnTo>
                      <a:pt x="2380809" y="1713949"/>
                    </a:lnTo>
                    <a:lnTo>
                      <a:pt x="2449025" y="1713587"/>
                    </a:lnTo>
                    <a:lnTo>
                      <a:pt x="2516721" y="1712506"/>
                    </a:lnTo>
                    <a:lnTo>
                      <a:pt x="2583867" y="1710718"/>
                    </a:lnTo>
                    <a:lnTo>
                      <a:pt x="2650433" y="1708233"/>
                    </a:lnTo>
                    <a:lnTo>
                      <a:pt x="2716389" y="1705061"/>
                    </a:lnTo>
                    <a:lnTo>
                      <a:pt x="2781705" y="1701214"/>
                    </a:lnTo>
                    <a:lnTo>
                      <a:pt x="2846350" y="1696701"/>
                    </a:lnTo>
                    <a:lnTo>
                      <a:pt x="2910293" y="1691533"/>
                    </a:lnTo>
                    <a:lnTo>
                      <a:pt x="2973505" y="1685721"/>
                    </a:lnTo>
                    <a:lnTo>
                      <a:pt x="3035956" y="1679275"/>
                    </a:lnTo>
                    <a:lnTo>
                      <a:pt x="3097614" y="1672206"/>
                    </a:lnTo>
                    <a:lnTo>
                      <a:pt x="3158450" y="1664524"/>
                    </a:lnTo>
                    <a:lnTo>
                      <a:pt x="3218434" y="1656241"/>
                    </a:lnTo>
                    <a:lnTo>
                      <a:pt x="3277534" y="1647365"/>
                    </a:lnTo>
                    <a:lnTo>
                      <a:pt x="3335722" y="1637909"/>
                    </a:lnTo>
                    <a:lnTo>
                      <a:pt x="3392966" y="1627882"/>
                    </a:lnTo>
                    <a:lnTo>
                      <a:pt x="3449236" y="1617295"/>
                    </a:lnTo>
                    <a:lnTo>
                      <a:pt x="3504503" y="1606159"/>
                    </a:lnTo>
                    <a:lnTo>
                      <a:pt x="3558734" y="1594484"/>
                    </a:lnTo>
                    <a:lnTo>
                      <a:pt x="3611902" y="1582281"/>
                    </a:lnTo>
                    <a:lnTo>
                      <a:pt x="3663974" y="1569560"/>
                    </a:lnTo>
                    <a:lnTo>
                      <a:pt x="3714921" y="1556332"/>
                    </a:lnTo>
                    <a:lnTo>
                      <a:pt x="3764713" y="1542607"/>
                    </a:lnTo>
                    <a:lnTo>
                      <a:pt x="3813319" y="1528396"/>
                    </a:lnTo>
                    <a:lnTo>
                      <a:pt x="3860709" y="1513709"/>
                    </a:lnTo>
                    <a:lnTo>
                      <a:pt x="3906852" y="1498557"/>
                    </a:lnTo>
                    <a:lnTo>
                      <a:pt x="3951719" y="1482951"/>
                    </a:lnTo>
                    <a:lnTo>
                      <a:pt x="3995279" y="1466901"/>
                    </a:lnTo>
                    <a:lnTo>
                      <a:pt x="4037502" y="1450418"/>
                    </a:lnTo>
                    <a:lnTo>
                      <a:pt x="4078357" y="1433511"/>
                    </a:lnTo>
                    <a:lnTo>
                      <a:pt x="4117815" y="1416192"/>
                    </a:lnTo>
                    <a:lnTo>
                      <a:pt x="4155844" y="1398472"/>
                    </a:lnTo>
                    <a:lnTo>
                      <a:pt x="4192415" y="1380360"/>
                    </a:lnTo>
                    <a:lnTo>
                      <a:pt x="4227497" y="1361868"/>
                    </a:lnTo>
                    <a:lnTo>
                      <a:pt x="4261060" y="1343005"/>
                    </a:lnTo>
                    <a:lnTo>
                      <a:pt x="4323509" y="1304212"/>
                    </a:lnTo>
                    <a:lnTo>
                      <a:pt x="4379518" y="1264064"/>
                    </a:lnTo>
                    <a:lnTo>
                      <a:pt x="4428845" y="1222647"/>
                    </a:lnTo>
                    <a:lnTo>
                      <a:pt x="4471249" y="1180044"/>
                    </a:lnTo>
                    <a:lnTo>
                      <a:pt x="4506486" y="1136341"/>
                    </a:lnTo>
                    <a:lnTo>
                      <a:pt x="4534314" y="1091621"/>
                    </a:lnTo>
                    <a:lnTo>
                      <a:pt x="4554492" y="1045968"/>
                    </a:lnTo>
                    <a:lnTo>
                      <a:pt x="4566776" y="999468"/>
                    </a:lnTo>
                    <a:lnTo>
                      <a:pt x="4570924" y="952203"/>
                    </a:lnTo>
                    <a:lnTo>
                      <a:pt x="4569882" y="928481"/>
                    </a:lnTo>
                    <a:lnTo>
                      <a:pt x="4561635" y="881588"/>
                    </a:lnTo>
                    <a:lnTo>
                      <a:pt x="4545374" y="835501"/>
                    </a:lnTo>
                    <a:lnTo>
                      <a:pt x="4521341" y="790304"/>
                    </a:lnTo>
                    <a:lnTo>
                      <a:pt x="4489778" y="746082"/>
                    </a:lnTo>
                    <a:lnTo>
                      <a:pt x="4450928" y="702918"/>
                    </a:lnTo>
                    <a:lnTo>
                      <a:pt x="4405032" y="660898"/>
                    </a:lnTo>
                    <a:lnTo>
                      <a:pt x="4352333" y="620105"/>
                    </a:lnTo>
                    <a:lnTo>
                      <a:pt x="4293074" y="580624"/>
                    </a:lnTo>
                    <a:lnTo>
                      <a:pt x="4227497" y="542539"/>
                    </a:lnTo>
                    <a:lnTo>
                      <a:pt x="4192415" y="524047"/>
                    </a:lnTo>
                    <a:lnTo>
                      <a:pt x="4155844" y="505935"/>
                    </a:lnTo>
                    <a:lnTo>
                      <a:pt x="4117815" y="488215"/>
                    </a:lnTo>
                    <a:lnTo>
                      <a:pt x="4078357" y="470896"/>
                    </a:lnTo>
                    <a:lnTo>
                      <a:pt x="4037502" y="453989"/>
                    </a:lnTo>
                    <a:lnTo>
                      <a:pt x="3995279" y="437506"/>
                    </a:lnTo>
                    <a:lnTo>
                      <a:pt x="3951719" y="421456"/>
                    </a:lnTo>
                    <a:lnTo>
                      <a:pt x="3906852" y="405849"/>
                    </a:lnTo>
                    <a:lnTo>
                      <a:pt x="3860709" y="390698"/>
                    </a:lnTo>
                    <a:lnTo>
                      <a:pt x="3813319" y="376011"/>
                    </a:lnTo>
                    <a:lnTo>
                      <a:pt x="3764713" y="361800"/>
                    </a:lnTo>
                    <a:lnTo>
                      <a:pt x="3714921" y="348075"/>
                    </a:lnTo>
                    <a:lnTo>
                      <a:pt x="3663974" y="334847"/>
                    </a:lnTo>
                    <a:lnTo>
                      <a:pt x="3611902" y="322126"/>
                    </a:lnTo>
                    <a:lnTo>
                      <a:pt x="3558734" y="309923"/>
                    </a:lnTo>
                    <a:lnTo>
                      <a:pt x="3504503" y="298248"/>
                    </a:lnTo>
                    <a:lnTo>
                      <a:pt x="3449236" y="287111"/>
                    </a:lnTo>
                    <a:lnTo>
                      <a:pt x="3392966" y="276525"/>
                    </a:lnTo>
                    <a:lnTo>
                      <a:pt x="3335722" y="266498"/>
                    </a:lnTo>
                    <a:lnTo>
                      <a:pt x="3277534" y="257042"/>
                    </a:lnTo>
                    <a:lnTo>
                      <a:pt x="3218434" y="248166"/>
                    </a:lnTo>
                    <a:lnTo>
                      <a:pt x="3158450" y="239882"/>
                    </a:lnTo>
                    <a:lnTo>
                      <a:pt x="3097614" y="232201"/>
                    </a:lnTo>
                    <a:lnTo>
                      <a:pt x="3035956" y="225132"/>
                    </a:lnTo>
                    <a:lnTo>
                      <a:pt x="2973505" y="218686"/>
                    </a:lnTo>
                    <a:lnTo>
                      <a:pt x="2910293" y="212874"/>
                    </a:lnTo>
                    <a:lnTo>
                      <a:pt x="2846350" y="207706"/>
                    </a:lnTo>
                    <a:lnTo>
                      <a:pt x="2781705" y="203193"/>
                    </a:lnTo>
                    <a:lnTo>
                      <a:pt x="2716389" y="199346"/>
                    </a:lnTo>
                    <a:lnTo>
                      <a:pt x="2650433" y="196174"/>
                    </a:lnTo>
                    <a:lnTo>
                      <a:pt x="2583867" y="193689"/>
                    </a:lnTo>
                    <a:lnTo>
                      <a:pt x="2516721" y="191901"/>
                    </a:lnTo>
                    <a:lnTo>
                      <a:pt x="2449025" y="190820"/>
                    </a:lnTo>
                    <a:lnTo>
                      <a:pt x="2380809" y="190457"/>
                    </a:lnTo>
                    <a:lnTo>
                      <a:pt x="2312594" y="190820"/>
                    </a:lnTo>
                    <a:lnTo>
                      <a:pt x="2244898" y="191901"/>
                    </a:lnTo>
                    <a:lnTo>
                      <a:pt x="2177752" y="193689"/>
                    </a:lnTo>
                    <a:lnTo>
                      <a:pt x="2111185" y="196174"/>
                    </a:lnTo>
                    <a:lnTo>
                      <a:pt x="2045229" y="199346"/>
                    </a:lnTo>
                    <a:lnTo>
                      <a:pt x="1979914" y="203193"/>
                    </a:lnTo>
                    <a:lnTo>
                      <a:pt x="1915269" y="207706"/>
                    </a:lnTo>
                    <a:lnTo>
                      <a:pt x="1851326" y="212874"/>
                    </a:lnTo>
                    <a:lnTo>
                      <a:pt x="1788113" y="218686"/>
                    </a:lnTo>
                    <a:lnTo>
                      <a:pt x="1725663" y="225132"/>
                    </a:lnTo>
                    <a:lnTo>
                      <a:pt x="1664005" y="232201"/>
                    </a:lnTo>
                    <a:lnTo>
                      <a:pt x="1603168" y="239882"/>
                    </a:lnTo>
                    <a:lnTo>
                      <a:pt x="1543185" y="248166"/>
                    </a:lnTo>
                    <a:lnTo>
                      <a:pt x="1484084" y="257042"/>
                    </a:lnTo>
                    <a:lnTo>
                      <a:pt x="1425897" y="266498"/>
                    </a:lnTo>
                    <a:lnTo>
                      <a:pt x="1368653" y="276525"/>
                    </a:lnTo>
                    <a:lnTo>
                      <a:pt x="1312382" y="287111"/>
                    </a:lnTo>
                    <a:lnTo>
                      <a:pt x="1257116" y="298248"/>
                    </a:lnTo>
                    <a:lnTo>
                      <a:pt x="1202884" y="309923"/>
                    </a:lnTo>
                    <a:lnTo>
                      <a:pt x="1149717" y="322126"/>
                    </a:lnTo>
                    <a:lnTo>
                      <a:pt x="1097645" y="334847"/>
                    </a:lnTo>
                    <a:lnTo>
                      <a:pt x="1046697" y="348075"/>
                    </a:lnTo>
                    <a:lnTo>
                      <a:pt x="996906" y="361800"/>
                    </a:lnTo>
                    <a:lnTo>
                      <a:pt x="948300" y="376011"/>
                    </a:lnTo>
                    <a:lnTo>
                      <a:pt x="900910" y="390698"/>
                    </a:lnTo>
                    <a:lnTo>
                      <a:pt x="854766" y="405849"/>
                    </a:lnTo>
                    <a:lnTo>
                      <a:pt x="809899" y="421456"/>
                    </a:lnTo>
                    <a:lnTo>
                      <a:pt x="766339" y="437506"/>
                    </a:lnTo>
                    <a:lnTo>
                      <a:pt x="724117" y="453989"/>
                    </a:lnTo>
                    <a:lnTo>
                      <a:pt x="683262" y="470896"/>
                    </a:lnTo>
                    <a:lnTo>
                      <a:pt x="643804" y="488215"/>
                    </a:lnTo>
                    <a:lnTo>
                      <a:pt x="605775" y="505935"/>
                    </a:lnTo>
                    <a:lnTo>
                      <a:pt x="569204" y="524047"/>
                    </a:lnTo>
                    <a:lnTo>
                      <a:pt x="534122" y="542539"/>
                    </a:lnTo>
                    <a:lnTo>
                      <a:pt x="500558" y="561402"/>
                    </a:lnTo>
                    <a:lnTo>
                      <a:pt x="438110" y="600195"/>
                    </a:lnTo>
                    <a:lnTo>
                      <a:pt x="382101" y="640343"/>
                    </a:lnTo>
                    <a:lnTo>
                      <a:pt x="332774" y="681760"/>
                    </a:lnTo>
                    <a:lnTo>
                      <a:pt x="290370" y="724362"/>
                    </a:lnTo>
                    <a:lnTo>
                      <a:pt x="255133" y="768066"/>
                    </a:lnTo>
                    <a:lnTo>
                      <a:pt x="227305" y="812786"/>
                    </a:lnTo>
                    <a:lnTo>
                      <a:pt x="207127" y="858439"/>
                    </a:lnTo>
                    <a:lnTo>
                      <a:pt x="194843" y="904939"/>
                    </a:lnTo>
                    <a:lnTo>
                      <a:pt x="190694" y="952203"/>
                    </a:lnTo>
                    <a:close/>
                  </a:path>
                </a:pathLst>
              </a:custGeom>
              <a:ln w="9144">
                <a:solidFill>
                  <a:srgbClr val="1F487C"/>
                </a:solidFill>
              </a:ln>
            </p:spPr>
            <p:txBody>
              <a:bodyPr wrap="square" lIns="0" tIns="0" rIns="0" bIns="0" rtlCol="0"/>
              <a:lstStyle/>
              <a:p>
                <a:endParaRPr/>
              </a:p>
            </p:txBody>
          </p:sp>
        </p:grpSp>
      </p:grpSp>
    </p:spTree>
    <p:extLst>
      <p:ext uri="{BB962C8B-B14F-4D97-AF65-F5344CB8AC3E}">
        <p14:creationId xmlns:p14="http://schemas.microsoft.com/office/powerpoint/2010/main" val="2377104584"/>
      </p:ext>
    </p:extLst>
  </p:cSld>
  <p:clrMapOvr>
    <a:masterClrMapping/>
  </p:clrMapOvr>
  <mc:AlternateContent xmlns:mc="http://schemas.openxmlformats.org/markup-compatibility/2006" xmlns:p14="http://schemas.microsoft.com/office/powerpoint/2010/main">
    <mc:Choice Requires="p14">
      <p:transition p14:dur="10" advTm="101494"/>
    </mc:Choice>
    <mc:Fallback xmlns="">
      <p:transition advTm="10149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59" y="1777324"/>
            <a:ext cx="11624483" cy="4515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400110"/>
          </a:xfrm>
          <a:prstGeom prst="rect">
            <a:avLst/>
          </a:prstGeom>
          <a:noFill/>
        </p:spPr>
        <p:txBody>
          <a:bodyPr wrap="square" rtlCol="0">
            <a:spAutoFit/>
          </a:bodyPr>
          <a:lstStyle/>
          <a:p>
            <a:r>
              <a:rPr lang="en-US" sz="2000" b="1">
                <a:latin typeface="Alexandria Black" pitchFamily="2" charset="-78"/>
                <a:cs typeface="Alexandria Black" pitchFamily="2" charset="-78"/>
              </a:rPr>
              <a:t>confidentiality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3811300"/>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b="1" dirty="0" smtClean="0">
                <a:solidFill>
                  <a:srgbClr val="FF0000"/>
                </a:solidFill>
                <a:latin typeface="Alexandria" pitchFamily="2" charset="-78"/>
                <a:cs typeface="Alexandria" pitchFamily="2" charset="-78"/>
              </a:rPr>
              <a:t>Ensuring </a:t>
            </a:r>
            <a:r>
              <a:rPr lang="en-US" sz="1600" b="1" dirty="0">
                <a:solidFill>
                  <a:srgbClr val="FF0000"/>
                </a:solidFill>
                <a:latin typeface="Alexandria" pitchFamily="2" charset="-78"/>
                <a:cs typeface="Alexandria" pitchFamily="2" charset="-78"/>
              </a:rPr>
              <a:t>that no one can read the message except the intended receiver.</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Preserving authorized restrictions on information access 	and disclosure (detection), including means for protecting 	personal privacy and proprietary information. </a:t>
            </a:r>
            <a:r>
              <a:rPr lang="en-US" sz="1600" b="1" dirty="0">
                <a:solidFill>
                  <a:prstClr val="black"/>
                </a:solidFill>
                <a:latin typeface="Alexandria" pitchFamily="2" charset="-78"/>
                <a:cs typeface="Alexandria" pitchFamily="2" charset="-78"/>
              </a:rPr>
              <a:t>A loss of 	confidentiality  is  the  unauthorized  disclosure  of 	information.</a:t>
            </a:r>
          </a:p>
          <a:p>
            <a:pPr marL="450215" marR="528955" indent="-438150">
              <a:lnSpc>
                <a:spcPct val="150000"/>
              </a:lnSpc>
              <a:spcBef>
                <a:spcPts val="100"/>
              </a:spcBef>
              <a:buFont typeface="Wingdings"/>
              <a:buChar char=""/>
              <a:tabLst>
                <a:tab pos="451484" algn="l"/>
              </a:tabLst>
            </a:pPr>
            <a:endParaRPr sz="1600" dirty="0">
              <a:solidFill>
                <a:prstClr val="black"/>
              </a:solidFill>
              <a:latin typeface="Alexandria" pitchFamily="2" charset="-78"/>
              <a:cs typeface="Alexandria" pitchFamily="2" charset="-78"/>
            </a:endParaRPr>
          </a:p>
        </p:txBody>
      </p:sp>
      <p:pic>
        <p:nvPicPr>
          <p:cNvPr id="12" name="object 3"/>
          <p:cNvPicPr/>
          <p:nvPr/>
        </p:nvPicPr>
        <p:blipFill>
          <a:blip r:embed="rId3" cstate="print"/>
          <a:stretch>
            <a:fillRect/>
          </a:stretch>
        </p:blipFill>
        <p:spPr>
          <a:xfrm>
            <a:off x="7258306" y="1891441"/>
            <a:ext cx="4725685" cy="3962642"/>
          </a:xfrm>
          <a:prstGeom prst="rect">
            <a:avLst/>
          </a:prstGeom>
        </p:spPr>
      </p:pic>
      <p:sp>
        <p:nvSpPr>
          <p:cNvPr id="13" name="object 4"/>
          <p:cNvSpPr txBox="1">
            <a:spLocks/>
          </p:cNvSpPr>
          <p:nvPr/>
        </p:nvSpPr>
        <p:spPr>
          <a:xfrm>
            <a:off x="8136294" y="3012196"/>
            <a:ext cx="3284375" cy="382156"/>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pt-BR" sz="2400" dirty="0" smtClean="0">
                <a:solidFill>
                  <a:srgbClr val="000000"/>
                </a:solidFill>
                <a:latin typeface="Courier New"/>
                <a:cs typeface="Courier New"/>
              </a:rPr>
              <a:t>I</a:t>
            </a:r>
            <a:r>
              <a:rPr lang="pt-BR" sz="2400" spc="-5" dirty="0" smtClean="0">
                <a:solidFill>
                  <a:srgbClr val="000000"/>
                </a:solidFill>
                <a:latin typeface="Courier New"/>
                <a:cs typeface="Courier New"/>
              </a:rPr>
              <a:t> </a:t>
            </a:r>
            <a:r>
              <a:rPr lang="pt-BR" sz="2400" dirty="0" smtClean="0">
                <a:solidFill>
                  <a:srgbClr val="000000"/>
                </a:solidFill>
                <a:latin typeface="Courier New"/>
                <a:cs typeface="Courier New"/>
              </a:rPr>
              <a:t>O</a:t>
            </a:r>
            <a:r>
              <a:rPr lang="pt-BR" sz="2400" spc="-5" dirty="0" smtClean="0">
                <a:solidFill>
                  <a:srgbClr val="000000"/>
                </a:solidFill>
                <a:latin typeface="Courier New"/>
                <a:cs typeface="Courier New"/>
              </a:rPr>
              <a:t> </a:t>
            </a:r>
            <a:r>
              <a:rPr lang="pt-BR" sz="2400" dirty="0" smtClean="0">
                <a:solidFill>
                  <a:srgbClr val="000000"/>
                </a:solidFill>
                <a:latin typeface="Courier New"/>
                <a:cs typeface="Courier New"/>
              </a:rPr>
              <a:t>D</a:t>
            </a:r>
            <a:r>
              <a:rPr lang="pt-BR" sz="2400" spc="-5" dirty="0" smtClean="0">
                <a:solidFill>
                  <a:srgbClr val="000000"/>
                </a:solidFill>
                <a:latin typeface="Courier New"/>
                <a:cs typeface="Courier New"/>
              </a:rPr>
              <a:t> </a:t>
            </a:r>
            <a:r>
              <a:rPr lang="pt-BR" sz="2400" dirty="0" smtClean="0">
                <a:solidFill>
                  <a:srgbClr val="000000"/>
                </a:solidFill>
                <a:latin typeface="Courier New"/>
                <a:cs typeface="Courier New"/>
              </a:rPr>
              <a:t>Q</a:t>
            </a:r>
            <a:r>
              <a:rPr lang="pt-BR" sz="2400" spc="-25" dirty="0" smtClean="0">
                <a:solidFill>
                  <a:srgbClr val="000000"/>
                </a:solidFill>
                <a:latin typeface="Courier New"/>
                <a:cs typeface="Courier New"/>
              </a:rPr>
              <a:t> </a:t>
            </a:r>
            <a:r>
              <a:rPr lang="pt-BR" sz="2400" dirty="0" smtClean="0">
                <a:solidFill>
                  <a:srgbClr val="000000"/>
                </a:solidFill>
                <a:latin typeface="Courier New"/>
                <a:cs typeface="Courier New"/>
              </a:rPr>
              <a:t>N</a:t>
            </a:r>
            <a:r>
              <a:rPr lang="pt-BR" sz="2400" spc="-5" dirty="0" smtClean="0">
                <a:solidFill>
                  <a:srgbClr val="000000"/>
                </a:solidFill>
                <a:latin typeface="Courier New"/>
                <a:cs typeface="Courier New"/>
              </a:rPr>
              <a:t> </a:t>
            </a:r>
            <a:r>
              <a:rPr lang="pt-BR" sz="2400" dirty="0" smtClean="0">
                <a:solidFill>
                  <a:srgbClr val="000000"/>
                </a:solidFill>
                <a:latin typeface="Courier New"/>
                <a:cs typeface="Courier New"/>
              </a:rPr>
              <a:t>H</a:t>
            </a:r>
            <a:r>
              <a:rPr lang="pt-BR" sz="2400" spc="-5" dirty="0" smtClean="0">
                <a:solidFill>
                  <a:srgbClr val="000000"/>
                </a:solidFill>
                <a:latin typeface="Courier New"/>
                <a:cs typeface="Courier New"/>
              </a:rPr>
              <a:t> </a:t>
            </a:r>
            <a:r>
              <a:rPr lang="pt-BR" sz="2400" dirty="0" smtClean="0">
                <a:solidFill>
                  <a:srgbClr val="000000"/>
                </a:solidFill>
                <a:latin typeface="Courier New"/>
                <a:cs typeface="Courier New"/>
              </a:rPr>
              <a:t>D</a:t>
            </a:r>
            <a:r>
              <a:rPr lang="pt-BR" sz="2400" spc="-5" dirty="0" smtClean="0">
                <a:solidFill>
                  <a:srgbClr val="000000"/>
                </a:solidFill>
                <a:latin typeface="Courier New"/>
                <a:cs typeface="Courier New"/>
              </a:rPr>
              <a:t> </a:t>
            </a:r>
            <a:r>
              <a:rPr lang="pt-BR" sz="2400" dirty="0" smtClean="0">
                <a:solidFill>
                  <a:srgbClr val="000000"/>
                </a:solidFill>
                <a:latin typeface="Courier New"/>
                <a:cs typeface="Courier New"/>
              </a:rPr>
              <a:t>V</a:t>
            </a:r>
            <a:r>
              <a:rPr lang="pt-BR" sz="2400" spc="-25" dirty="0" smtClean="0">
                <a:solidFill>
                  <a:srgbClr val="000000"/>
                </a:solidFill>
                <a:latin typeface="Courier New"/>
                <a:cs typeface="Courier New"/>
              </a:rPr>
              <a:t> </a:t>
            </a:r>
            <a:r>
              <a:rPr lang="pt-BR" sz="2400" spc="-50" dirty="0" smtClean="0">
                <a:solidFill>
                  <a:srgbClr val="000000"/>
                </a:solidFill>
                <a:latin typeface="Courier New"/>
                <a:cs typeface="Courier New"/>
              </a:rPr>
              <a:t>W</a:t>
            </a:r>
            <a:endParaRPr lang="pt-BR" sz="2400" dirty="0">
              <a:latin typeface="Courier New"/>
              <a:cs typeface="Courier New"/>
            </a:endParaRPr>
          </a:p>
        </p:txBody>
      </p:sp>
      <p:sp>
        <p:nvSpPr>
          <p:cNvPr id="14" name="object 5"/>
          <p:cNvSpPr txBox="1"/>
          <p:nvPr/>
        </p:nvSpPr>
        <p:spPr>
          <a:xfrm>
            <a:off x="7641771" y="3743969"/>
            <a:ext cx="4239054" cy="382156"/>
          </a:xfrm>
          <a:prstGeom prst="rect">
            <a:avLst/>
          </a:prstGeom>
        </p:spPr>
        <p:txBody>
          <a:bodyPr vert="horz" wrap="square" lIns="0" tIns="12700" rIns="0" bIns="0" rtlCol="0">
            <a:spAutoFit/>
          </a:bodyPr>
          <a:lstStyle/>
          <a:p>
            <a:pPr marL="12700">
              <a:lnSpc>
                <a:spcPct val="100000"/>
              </a:lnSpc>
              <a:spcBef>
                <a:spcPts val="100"/>
              </a:spcBef>
            </a:pPr>
            <a:r>
              <a:rPr sz="2400" b="1" dirty="0">
                <a:latin typeface="Courier New"/>
                <a:cs typeface="Courier New"/>
              </a:rPr>
              <a:t>D</a:t>
            </a:r>
            <a:r>
              <a:rPr sz="2400" b="1" spc="-5" dirty="0">
                <a:latin typeface="Courier New"/>
                <a:cs typeface="Courier New"/>
              </a:rPr>
              <a:t> </a:t>
            </a:r>
            <a:r>
              <a:rPr sz="2400" b="1" dirty="0">
                <a:latin typeface="Courier New"/>
                <a:cs typeface="Courier New"/>
              </a:rPr>
              <a:t>W</a:t>
            </a:r>
            <a:r>
              <a:rPr sz="2400" b="1" spc="-5" dirty="0">
                <a:latin typeface="Courier New"/>
                <a:cs typeface="Courier New"/>
              </a:rPr>
              <a:t> </a:t>
            </a:r>
            <a:r>
              <a:rPr sz="2400" b="1" dirty="0">
                <a:latin typeface="Courier New"/>
                <a:cs typeface="Courier New"/>
              </a:rPr>
              <a:t>W</a:t>
            </a:r>
            <a:r>
              <a:rPr sz="2400" b="1" spc="-5" dirty="0">
                <a:latin typeface="Courier New"/>
                <a:cs typeface="Courier New"/>
              </a:rPr>
              <a:t> </a:t>
            </a:r>
            <a:r>
              <a:rPr sz="2400" b="1" dirty="0">
                <a:latin typeface="Courier New"/>
                <a:cs typeface="Courier New"/>
              </a:rPr>
              <a:t>D</a:t>
            </a:r>
            <a:r>
              <a:rPr sz="2400" b="1" spc="-25" dirty="0">
                <a:latin typeface="Courier New"/>
                <a:cs typeface="Courier New"/>
              </a:rPr>
              <a:t> </a:t>
            </a:r>
            <a:r>
              <a:rPr sz="2400" b="1" dirty="0">
                <a:latin typeface="Courier New"/>
                <a:cs typeface="Courier New"/>
              </a:rPr>
              <a:t>F</a:t>
            </a:r>
            <a:r>
              <a:rPr sz="2400" b="1" spc="-5" dirty="0">
                <a:latin typeface="Courier New"/>
                <a:cs typeface="Courier New"/>
              </a:rPr>
              <a:t> </a:t>
            </a:r>
            <a:r>
              <a:rPr sz="2400" b="1" dirty="0">
                <a:latin typeface="Courier New"/>
                <a:cs typeface="Courier New"/>
              </a:rPr>
              <a:t>N</a:t>
            </a:r>
            <a:r>
              <a:rPr sz="2400" b="1" spc="-5" dirty="0">
                <a:latin typeface="Courier New"/>
                <a:cs typeface="Courier New"/>
              </a:rPr>
              <a:t> </a:t>
            </a:r>
            <a:r>
              <a:rPr sz="2400" b="1" dirty="0">
                <a:latin typeface="Courier New"/>
                <a:cs typeface="Courier New"/>
              </a:rPr>
              <a:t>D</a:t>
            </a:r>
            <a:r>
              <a:rPr sz="2400" b="1" spc="-5" dirty="0">
                <a:latin typeface="Courier New"/>
                <a:cs typeface="Courier New"/>
              </a:rPr>
              <a:t> </a:t>
            </a:r>
            <a:r>
              <a:rPr sz="2400" b="1" dirty="0">
                <a:latin typeface="Courier New"/>
                <a:cs typeface="Courier New"/>
              </a:rPr>
              <a:t>W</a:t>
            </a:r>
            <a:r>
              <a:rPr sz="2400" b="1" spc="-25" dirty="0">
                <a:latin typeface="Courier New"/>
                <a:cs typeface="Courier New"/>
              </a:rPr>
              <a:t> </a:t>
            </a:r>
            <a:r>
              <a:rPr sz="2400" b="1" dirty="0">
                <a:latin typeface="Courier New"/>
                <a:cs typeface="Courier New"/>
              </a:rPr>
              <a:t>G</a:t>
            </a:r>
            <a:r>
              <a:rPr sz="2400" b="1" spc="-5" dirty="0">
                <a:latin typeface="Courier New"/>
                <a:cs typeface="Courier New"/>
              </a:rPr>
              <a:t> </a:t>
            </a:r>
            <a:r>
              <a:rPr sz="2400" b="1" dirty="0">
                <a:latin typeface="Courier New"/>
                <a:cs typeface="Courier New"/>
              </a:rPr>
              <a:t>D</a:t>
            </a:r>
            <a:r>
              <a:rPr sz="2400" b="1" spc="-5" dirty="0">
                <a:latin typeface="Courier New"/>
                <a:cs typeface="Courier New"/>
              </a:rPr>
              <a:t> </a:t>
            </a:r>
            <a:r>
              <a:rPr sz="2400" b="1" dirty="0">
                <a:latin typeface="Courier New"/>
                <a:cs typeface="Courier New"/>
              </a:rPr>
              <a:t>Z</a:t>
            </a:r>
            <a:r>
              <a:rPr sz="2400" b="1" spc="-5" dirty="0">
                <a:latin typeface="Courier New"/>
                <a:cs typeface="Courier New"/>
              </a:rPr>
              <a:t> </a:t>
            </a:r>
            <a:r>
              <a:rPr sz="2400" b="1" spc="-50" dirty="0">
                <a:latin typeface="Courier New"/>
                <a:cs typeface="Courier New"/>
              </a:rPr>
              <a:t>Q</a:t>
            </a:r>
            <a:endParaRPr sz="2400" dirty="0">
              <a:latin typeface="Courier New"/>
              <a:cs typeface="Courier New"/>
            </a:endParaRPr>
          </a:p>
        </p:txBody>
      </p:sp>
    </p:spTree>
    <p:extLst>
      <p:ext uri="{BB962C8B-B14F-4D97-AF65-F5344CB8AC3E}">
        <p14:creationId xmlns:p14="http://schemas.microsoft.com/office/powerpoint/2010/main" val="1896451485"/>
      </p:ext>
    </p:extLst>
  </p:cSld>
  <p:clrMapOvr>
    <a:masterClrMapping/>
  </p:clrMapOvr>
  <mc:AlternateContent xmlns:mc="http://schemas.openxmlformats.org/markup-compatibility/2006" xmlns:p14="http://schemas.microsoft.com/office/powerpoint/2010/main">
    <mc:Choice Requires="p14">
      <p:transition p14:dur="10" advTm="78589"/>
    </mc:Choice>
    <mc:Fallback xmlns="">
      <p:transition advTm="7858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integrity</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3852978"/>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b="1" dirty="0" smtClean="0">
                <a:solidFill>
                  <a:srgbClr val="FF0000"/>
                </a:solidFill>
                <a:latin typeface="Alexandria" pitchFamily="2" charset="-78"/>
                <a:cs typeface="Alexandria" pitchFamily="2" charset="-78"/>
              </a:rPr>
              <a:t>Assuring </a:t>
            </a:r>
            <a:r>
              <a:rPr lang="en-US" sz="1600" b="1" dirty="0">
                <a:solidFill>
                  <a:srgbClr val="FF0000"/>
                </a:solidFill>
                <a:latin typeface="Alexandria" pitchFamily="2" charset="-78"/>
                <a:cs typeface="Alexandria" pitchFamily="2" charset="-78"/>
              </a:rPr>
              <a:t>the receiver that the received message has not 	been altered in any way from the original.</a:t>
            </a:r>
          </a:p>
          <a:p>
            <a:pPr marL="451484" marR="5080" lvl="0" indent="-439420" algn="just">
              <a:lnSpc>
                <a:spcPct val="200000"/>
              </a:lnSpc>
              <a:spcBef>
                <a:spcPts val="105"/>
              </a:spcBef>
              <a:buFont typeface="Wingdings"/>
              <a:buChar char=""/>
              <a:tabLst>
                <a:tab pos="451484" algn="l"/>
              </a:tabLst>
            </a:pPr>
            <a:r>
              <a:rPr lang="en-US" sz="1600" dirty="0">
                <a:solidFill>
                  <a:prstClr val="black"/>
                </a:solidFill>
                <a:latin typeface="Alexandria" pitchFamily="2" charset="-78"/>
                <a:cs typeface="Alexandria" pitchFamily="2" charset="-78"/>
              </a:rPr>
              <a:t>Guarding against improper information modification or 	destruction, including ensuring information nonrepudiation 	and authenticity. A loss of integrity is the unauthorized 	modification or destruction of information.</a:t>
            </a:r>
          </a:p>
          <a:p>
            <a:pPr marL="450215" marR="528955" indent="-438150">
              <a:lnSpc>
                <a:spcPct val="150000"/>
              </a:lnSpc>
              <a:spcBef>
                <a:spcPts val="100"/>
              </a:spcBef>
              <a:buFont typeface="Wingdings"/>
              <a:buChar char=""/>
              <a:tabLst>
                <a:tab pos="451484" algn="l"/>
              </a:tabLst>
            </a:pPr>
            <a:endParaRPr sz="1600" dirty="0">
              <a:solidFill>
                <a:prstClr val="black"/>
              </a:solidFill>
              <a:latin typeface="Alexandria" pitchFamily="2" charset="-78"/>
              <a:cs typeface="Alexandria" pitchFamily="2" charset="-78"/>
            </a:endParaRPr>
          </a:p>
        </p:txBody>
      </p:sp>
      <p:pic>
        <p:nvPicPr>
          <p:cNvPr id="12" name="object 7"/>
          <p:cNvPicPr/>
          <p:nvPr/>
        </p:nvPicPr>
        <p:blipFill>
          <a:blip r:embed="rId3" cstate="print"/>
          <a:stretch>
            <a:fillRect/>
          </a:stretch>
        </p:blipFill>
        <p:spPr>
          <a:xfrm>
            <a:off x="7212562" y="2502636"/>
            <a:ext cx="3881535" cy="3099936"/>
          </a:xfrm>
          <a:prstGeom prst="rect">
            <a:avLst/>
          </a:prstGeom>
        </p:spPr>
      </p:pic>
    </p:spTree>
    <p:extLst>
      <p:ext uri="{BB962C8B-B14F-4D97-AF65-F5344CB8AC3E}">
        <p14:creationId xmlns:p14="http://schemas.microsoft.com/office/powerpoint/2010/main" val="127715745"/>
      </p:ext>
    </p:extLst>
  </p:cSld>
  <p:clrMapOvr>
    <a:masterClrMapping/>
  </p:clrMapOvr>
  <mc:AlternateContent xmlns:mc="http://schemas.openxmlformats.org/markup-compatibility/2006" xmlns:p14="http://schemas.microsoft.com/office/powerpoint/2010/main">
    <mc:Choice Requires="p14">
      <p:transition p14:dur="10" advTm="133485"/>
    </mc:Choice>
    <mc:Fallback xmlns="">
      <p:transition advTm="13348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66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6235124" cy="830997"/>
          </a:xfrm>
          <a:prstGeom prst="rect">
            <a:avLst/>
          </a:prstGeom>
          <a:noFill/>
        </p:spPr>
        <p:txBody>
          <a:bodyPr wrap="square" rtlCol="0">
            <a:spAutoFit/>
          </a:bodyPr>
          <a:lstStyle/>
          <a:p>
            <a:r>
              <a:rPr lang="en-US" sz="2000" b="1" dirty="0">
                <a:latin typeface="Alexandria Black" pitchFamily="2" charset="-78"/>
                <a:cs typeface="Alexandria Black" pitchFamily="2" charset="-78"/>
              </a:rPr>
              <a:t>availability</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2502636"/>
            <a:ext cx="6064982" cy="2413481"/>
          </a:xfrm>
          <a:prstGeom prst="rect">
            <a:avLst/>
          </a:prstGeom>
        </p:spPr>
        <p:txBody>
          <a:bodyPr vert="horz" wrap="square" lIns="0" tIns="10795" rIns="0" bIns="0" rtlCol="0">
            <a:spAutoFit/>
          </a:bodyPr>
          <a:lstStyle/>
          <a:p>
            <a:pPr marL="451484" marR="5080" lvl="0" indent="-439420" algn="just">
              <a:lnSpc>
                <a:spcPct val="200000"/>
              </a:lnSpc>
              <a:spcBef>
                <a:spcPts val="105"/>
              </a:spcBef>
              <a:buFont typeface="Wingdings"/>
              <a:buChar char=""/>
              <a:tabLst>
                <a:tab pos="451484" algn="l"/>
              </a:tabLst>
            </a:pPr>
            <a:r>
              <a:rPr lang="en-US" sz="1600" dirty="0" smtClean="0">
                <a:solidFill>
                  <a:prstClr val="black"/>
                </a:solidFill>
                <a:latin typeface="Alexandria" pitchFamily="2" charset="-78"/>
                <a:cs typeface="Alexandria" pitchFamily="2" charset="-78"/>
              </a:rPr>
              <a:t>Ensuring </a:t>
            </a:r>
            <a:r>
              <a:rPr lang="en-US" sz="1600" dirty="0">
                <a:solidFill>
                  <a:prstClr val="black"/>
                </a:solidFill>
                <a:latin typeface="Alexandria" pitchFamily="2" charset="-78"/>
                <a:cs typeface="Alexandria" pitchFamily="2" charset="-78"/>
              </a:rPr>
              <a:t>timely and reliable access to and use of information. </a:t>
            </a:r>
            <a:endParaRPr lang="en-US" sz="1600" dirty="0" smtClean="0">
              <a:solidFill>
                <a:prstClr val="black"/>
              </a:solidFill>
              <a:latin typeface="Alexandria" pitchFamily="2" charset="-78"/>
              <a:cs typeface="Alexandria" pitchFamily="2" charset="-78"/>
            </a:endParaRPr>
          </a:p>
          <a:p>
            <a:pPr marL="451484" marR="5080" lvl="0" indent="-439420" algn="just">
              <a:lnSpc>
                <a:spcPct val="200000"/>
              </a:lnSpc>
              <a:spcBef>
                <a:spcPts val="105"/>
              </a:spcBef>
              <a:buFont typeface="Wingdings"/>
              <a:buChar char=""/>
              <a:tabLst>
                <a:tab pos="451484" algn="l"/>
              </a:tabLst>
            </a:pPr>
            <a:r>
              <a:rPr lang="en-US" sz="1600" dirty="0" smtClean="0">
                <a:solidFill>
                  <a:prstClr val="black"/>
                </a:solidFill>
                <a:latin typeface="Alexandria" pitchFamily="2" charset="-78"/>
                <a:cs typeface="Alexandria" pitchFamily="2" charset="-78"/>
              </a:rPr>
              <a:t>A </a:t>
            </a:r>
            <a:r>
              <a:rPr lang="en-US" sz="1600" dirty="0">
                <a:solidFill>
                  <a:prstClr val="black"/>
                </a:solidFill>
                <a:latin typeface="Alexandria" pitchFamily="2" charset="-78"/>
                <a:cs typeface="Alexandria" pitchFamily="2" charset="-78"/>
              </a:rPr>
              <a:t>loss of availability is the disruption (confusion) of access to or use of information or an information system.</a:t>
            </a:r>
            <a:endParaRPr sz="1600" dirty="0">
              <a:solidFill>
                <a:prstClr val="black"/>
              </a:solidFill>
              <a:latin typeface="Alexandria" pitchFamily="2" charset="-78"/>
              <a:cs typeface="Alexandria" pitchFamily="2" charset="-78"/>
            </a:endParaRPr>
          </a:p>
        </p:txBody>
      </p:sp>
      <p:pic>
        <p:nvPicPr>
          <p:cNvPr id="11" name="object 9"/>
          <p:cNvPicPr/>
          <p:nvPr/>
        </p:nvPicPr>
        <p:blipFill>
          <a:blip r:embed="rId3" cstate="print"/>
          <a:stretch>
            <a:fillRect/>
          </a:stretch>
        </p:blipFill>
        <p:spPr>
          <a:xfrm>
            <a:off x="7490940" y="2502636"/>
            <a:ext cx="3276600" cy="3000756"/>
          </a:xfrm>
          <a:prstGeom prst="rect">
            <a:avLst/>
          </a:prstGeom>
        </p:spPr>
      </p:pic>
    </p:spTree>
    <p:extLst>
      <p:ext uri="{BB962C8B-B14F-4D97-AF65-F5344CB8AC3E}">
        <p14:creationId xmlns:p14="http://schemas.microsoft.com/office/powerpoint/2010/main" val="661206647"/>
      </p:ext>
    </p:extLst>
  </p:cSld>
  <p:clrMapOvr>
    <a:masterClrMapping/>
  </p:clrMapOvr>
  <mc:AlternateContent xmlns:mc="http://schemas.openxmlformats.org/markup-compatibility/2006" xmlns:p14="http://schemas.microsoft.com/office/powerpoint/2010/main">
    <mc:Choice Requires="p14">
      <p:transition p14:dur="10" advTm="41160"/>
    </mc:Choice>
    <mc:Fallback xmlns="">
      <p:transition advTm="4116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191" y="761974"/>
            <a:ext cx="12214860" cy="6109970"/>
            <a:chOff x="-12191" y="761974"/>
            <a:chExt cx="12214860" cy="6109970"/>
          </a:xfrm>
        </p:grpSpPr>
        <p:pic>
          <p:nvPicPr>
            <p:cNvPr id="3" name="object 3"/>
            <p:cNvPicPr/>
            <p:nvPr/>
          </p:nvPicPr>
          <p:blipFill>
            <a:blip r:embed="rId2" cstate="print"/>
            <a:stretch>
              <a:fillRect/>
            </a:stretch>
          </p:blipFill>
          <p:spPr>
            <a:xfrm>
              <a:off x="1336540" y="775658"/>
              <a:ext cx="9511298" cy="708774"/>
            </a:xfrm>
            <a:prstGeom prst="rect">
              <a:avLst/>
            </a:prstGeom>
          </p:spPr>
        </p:pic>
        <p:pic>
          <p:nvPicPr>
            <p:cNvPr id="4" name="object 4"/>
            <p:cNvPicPr/>
            <p:nvPr/>
          </p:nvPicPr>
          <p:blipFill>
            <a:blip r:embed="rId3" cstate="print"/>
            <a:stretch>
              <a:fillRect/>
            </a:stretch>
          </p:blipFill>
          <p:spPr>
            <a:xfrm>
              <a:off x="1261871" y="761974"/>
              <a:ext cx="2663952" cy="795553"/>
            </a:xfrm>
            <a:prstGeom prst="rect">
              <a:avLst/>
            </a:prstGeom>
          </p:spPr>
        </p:pic>
        <p:sp>
          <p:nvSpPr>
            <p:cNvPr id="5" name="object 5"/>
            <p:cNvSpPr/>
            <p:nvPr/>
          </p:nvSpPr>
          <p:spPr>
            <a:xfrm>
              <a:off x="1370075" y="789432"/>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dirty="0"/>
            </a:p>
          </p:txBody>
        </p:sp>
        <p:pic>
          <p:nvPicPr>
            <p:cNvPr id="6" name="object 6"/>
            <p:cNvPicPr/>
            <p:nvPr/>
          </p:nvPicPr>
          <p:blipFill>
            <a:blip r:embed="rId4" cstate="print"/>
            <a:stretch>
              <a:fillRect/>
            </a:stretch>
          </p:blipFill>
          <p:spPr>
            <a:xfrm>
              <a:off x="1327404" y="1485900"/>
              <a:ext cx="9529572" cy="726948"/>
            </a:xfrm>
            <a:prstGeom prst="rect">
              <a:avLst/>
            </a:prstGeom>
          </p:spPr>
        </p:pic>
        <p:pic>
          <p:nvPicPr>
            <p:cNvPr id="7" name="object 7"/>
            <p:cNvPicPr/>
            <p:nvPr/>
          </p:nvPicPr>
          <p:blipFill>
            <a:blip r:embed="rId5" cstate="print"/>
            <a:stretch>
              <a:fillRect/>
            </a:stretch>
          </p:blipFill>
          <p:spPr>
            <a:xfrm>
              <a:off x="1261871" y="1482826"/>
              <a:ext cx="3395472" cy="795553"/>
            </a:xfrm>
            <a:prstGeom prst="rect">
              <a:avLst/>
            </a:prstGeom>
          </p:spPr>
        </p:pic>
        <p:sp>
          <p:nvSpPr>
            <p:cNvPr id="8" name="object 8"/>
            <p:cNvSpPr/>
            <p:nvPr/>
          </p:nvSpPr>
          <p:spPr>
            <a:xfrm>
              <a:off x="1370075" y="1508759"/>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dirty="0"/>
            </a:p>
          </p:txBody>
        </p:sp>
        <p:sp>
          <p:nvSpPr>
            <p:cNvPr id="9" name="object 9"/>
            <p:cNvSpPr/>
            <p:nvPr/>
          </p:nvSpPr>
          <p:spPr>
            <a:xfrm>
              <a:off x="1370838" y="2224277"/>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chemeClr val="accent6"/>
            </a:solidFill>
          </p:spPr>
          <p:txBody>
            <a:bodyPr wrap="square" lIns="0" tIns="0" rIns="0" bIns="0" rtlCol="0"/>
            <a:lstStyle/>
            <a:p>
              <a:endParaRPr dirty="0"/>
            </a:p>
          </p:txBody>
        </p:sp>
        <p:sp>
          <p:nvSpPr>
            <p:cNvPr id="10" name="object 10"/>
            <p:cNvSpPr/>
            <p:nvPr/>
          </p:nvSpPr>
          <p:spPr>
            <a:xfrm>
              <a:off x="1370838" y="2224277"/>
              <a:ext cx="9448800" cy="646430"/>
            </a:xfrm>
            <a:custGeom>
              <a:avLst/>
              <a:gdLst/>
              <a:ahLst/>
              <a:cxnLst/>
              <a:rect l="l" t="t" r="r" b="b"/>
              <a:pathLst>
                <a:path w="9448800" h="646430">
                  <a:moveTo>
                    <a:pt x="0" y="107696"/>
                  </a:moveTo>
                  <a:lnTo>
                    <a:pt x="8469" y="65793"/>
                  </a:lnTo>
                  <a:lnTo>
                    <a:pt x="31559" y="31559"/>
                  </a:lnTo>
                  <a:lnTo>
                    <a:pt x="65793" y="8469"/>
                  </a:lnTo>
                  <a:lnTo>
                    <a:pt x="107696" y="0"/>
                  </a:lnTo>
                  <a:lnTo>
                    <a:pt x="9341104" y="0"/>
                  </a:lnTo>
                  <a:lnTo>
                    <a:pt x="9383006" y="8469"/>
                  </a:lnTo>
                  <a:lnTo>
                    <a:pt x="9417240" y="31559"/>
                  </a:lnTo>
                  <a:lnTo>
                    <a:pt x="9440330" y="65793"/>
                  </a:lnTo>
                  <a:lnTo>
                    <a:pt x="9448800" y="107696"/>
                  </a:lnTo>
                  <a:lnTo>
                    <a:pt x="9448800" y="538480"/>
                  </a:lnTo>
                  <a:lnTo>
                    <a:pt x="9440330" y="580382"/>
                  </a:lnTo>
                  <a:lnTo>
                    <a:pt x="9417240" y="614616"/>
                  </a:lnTo>
                  <a:lnTo>
                    <a:pt x="9383006" y="637706"/>
                  </a:lnTo>
                  <a:lnTo>
                    <a:pt x="9341104" y="646176"/>
                  </a:lnTo>
                  <a:lnTo>
                    <a:pt x="107696" y="646176"/>
                  </a:lnTo>
                  <a:lnTo>
                    <a:pt x="65793" y="637706"/>
                  </a:lnTo>
                  <a:lnTo>
                    <a:pt x="31559" y="614616"/>
                  </a:lnTo>
                  <a:lnTo>
                    <a:pt x="8469" y="580382"/>
                  </a:lnTo>
                  <a:lnTo>
                    <a:pt x="0" y="538480"/>
                  </a:lnTo>
                  <a:lnTo>
                    <a:pt x="0" y="107696"/>
                  </a:lnTo>
                  <a:close/>
                </a:path>
              </a:pathLst>
            </a:custGeom>
            <a:ln w="25908">
              <a:solidFill>
                <a:srgbClr val="385D89"/>
              </a:solidFill>
            </a:ln>
          </p:spPr>
          <p:txBody>
            <a:bodyPr wrap="square" lIns="0" tIns="0" rIns="0" bIns="0" rtlCol="0"/>
            <a:lstStyle/>
            <a:p>
              <a:endParaRPr dirty="0"/>
            </a:p>
          </p:txBody>
        </p:sp>
        <p:pic>
          <p:nvPicPr>
            <p:cNvPr id="11" name="object 11"/>
            <p:cNvPicPr/>
            <p:nvPr/>
          </p:nvPicPr>
          <p:blipFill>
            <a:blip r:embed="rId6" cstate="print"/>
            <a:stretch>
              <a:fillRect/>
            </a:stretch>
          </p:blipFill>
          <p:spPr>
            <a:xfrm>
              <a:off x="1335019" y="2924530"/>
              <a:ext cx="9514340" cy="710247"/>
            </a:xfrm>
            <a:prstGeom prst="rect">
              <a:avLst/>
            </a:prstGeom>
          </p:spPr>
        </p:pic>
        <p:pic>
          <p:nvPicPr>
            <p:cNvPr id="12" name="object 12"/>
            <p:cNvPicPr/>
            <p:nvPr/>
          </p:nvPicPr>
          <p:blipFill>
            <a:blip r:embed="rId7" cstate="print"/>
            <a:stretch>
              <a:fillRect/>
            </a:stretch>
          </p:blipFill>
          <p:spPr>
            <a:xfrm>
              <a:off x="1261871" y="2912338"/>
              <a:ext cx="4549140" cy="795553"/>
            </a:xfrm>
            <a:prstGeom prst="rect">
              <a:avLst/>
            </a:prstGeom>
          </p:spPr>
        </p:pic>
        <p:sp>
          <p:nvSpPr>
            <p:cNvPr id="13" name="object 13"/>
            <p:cNvSpPr/>
            <p:nvPr/>
          </p:nvSpPr>
          <p:spPr>
            <a:xfrm>
              <a:off x="1370075" y="2939795"/>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1"/>
                  </a:lnTo>
                  <a:lnTo>
                    <a:pt x="0" y="537209"/>
                  </a:lnTo>
                  <a:lnTo>
                    <a:pt x="8447" y="579018"/>
                  </a:lnTo>
                  <a:lnTo>
                    <a:pt x="31480" y="613171"/>
                  </a:lnTo>
                  <a:lnTo>
                    <a:pt x="65633" y="636204"/>
                  </a:lnTo>
                  <a:lnTo>
                    <a:pt x="107442" y="644651"/>
                  </a:lnTo>
                  <a:lnTo>
                    <a:pt x="9341358" y="644651"/>
                  </a:lnTo>
                  <a:lnTo>
                    <a:pt x="9383166" y="636204"/>
                  </a:lnTo>
                  <a:lnTo>
                    <a:pt x="9417319" y="613171"/>
                  </a:lnTo>
                  <a:lnTo>
                    <a:pt x="9440352" y="579018"/>
                  </a:lnTo>
                  <a:lnTo>
                    <a:pt x="9448800" y="537209"/>
                  </a:lnTo>
                  <a:lnTo>
                    <a:pt x="9448800" y="107441"/>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dirty="0"/>
            </a:p>
          </p:txBody>
        </p:sp>
        <p:sp>
          <p:nvSpPr>
            <p:cNvPr id="14" name="object 14"/>
            <p:cNvSpPr/>
            <p:nvPr/>
          </p:nvSpPr>
          <p:spPr>
            <a:xfrm>
              <a:off x="1370075" y="2939795"/>
              <a:ext cx="9448800" cy="645160"/>
            </a:xfrm>
            <a:custGeom>
              <a:avLst/>
              <a:gdLst/>
              <a:ahLst/>
              <a:cxnLst/>
              <a:rect l="l" t="t" r="r" b="b"/>
              <a:pathLst>
                <a:path w="9448800" h="645160">
                  <a:moveTo>
                    <a:pt x="0" y="107441"/>
                  </a:moveTo>
                  <a:lnTo>
                    <a:pt x="8447" y="65633"/>
                  </a:lnTo>
                  <a:lnTo>
                    <a:pt x="31480" y="31480"/>
                  </a:lnTo>
                  <a:lnTo>
                    <a:pt x="65633" y="8447"/>
                  </a:lnTo>
                  <a:lnTo>
                    <a:pt x="107442" y="0"/>
                  </a:lnTo>
                  <a:lnTo>
                    <a:pt x="9341358" y="0"/>
                  </a:lnTo>
                  <a:lnTo>
                    <a:pt x="9383166" y="8447"/>
                  </a:lnTo>
                  <a:lnTo>
                    <a:pt x="9417319" y="31480"/>
                  </a:lnTo>
                  <a:lnTo>
                    <a:pt x="9440352" y="65633"/>
                  </a:lnTo>
                  <a:lnTo>
                    <a:pt x="9448800" y="107441"/>
                  </a:lnTo>
                  <a:lnTo>
                    <a:pt x="9448800" y="537209"/>
                  </a:lnTo>
                  <a:lnTo>
                    <a:pt x="9440352" y="579018"/>
                  </a:lnTo>
                  <a:lnTo>
                    <a:pt x="9417319" y="613171"/>
                  </a:lnTo>
                  <a:lnTo>
                    <a:pt x="9383166" y="636204"/>
                  </a:lnTo>
                  <a:lnTo>
                    <a:pt x="9341358" y="644651"/>
                  </a:lnTo>
                  <a:lnTo>
                    <a:pt x="107442" y="644651"/>
                  </a:lnTo>
                  <a:lnTo>
                    <a:pt x="65633" y="636204"/>
                  </a:lnTo>
                  <a:lnTo>
                    <a:pt x="31480" y="613171"/>
                  </a:lnTo>
                  <a:lnTo>
                    <a:pt x="8447" y="579018"/>
                  </a:lnTo>
                  <a:lnTo>
                    <a:pt x="0" y="537209"/>
                  </a:lnTo>
                  <a:lnTo>
                    <a:pt x="0" y="107441"/>
                  </a:lnTo>
                  <a:close/>
                </a:path>
              </a:pathLst>
            </a:custGeom>
            <a:ln w="3175">
              <a:solidFill>
                <a:srgbClr val="375F92"/>
              </a:solidFill>
            </a:ln>
          </p:spPr>
          <p:txBody>
            <a:bodyPr wrap="square" lIns="0" tIns="0" rIns="0" bIns="0" rtlCol="0"/>
            <a:lstStyle/>
            <a:p>
              <a:endParaRPr dirty="0"/>
            </a:p>
          </p:txBody>
        </p:sp>
        <p:pic>
          <p:nvPicPr>
            <p:cNvPr id="15" name="object 15"/>
            <p:cNvPicPr/>
            <p:nvPr/>
          </p:nvPicPr>
          <p:blipFill>
            <a:blip r:embed="rId8" cstate="print"/>
            <a:stretch>
              <a:fillRect/>
            </a:stretch>
          </p:blipFill>
          <p:spPr>
            <a:xfrm>
              <a:off x="1327404" y="3631679"/>
              <a:ext cx="9529572" cy="725436"/>
            </a:xfrm>
            <a:prstGeom prst="rect">
              <a:avLst/>
            </a:prstGeom>
          </p:spPr>
        </p:pic>
        <p:pic>
          <p:nvPicPr>
            <p:cNvPr id="16" name="object 16"/>
            <p:cNvPicPr/>
            <p:nvPr/>
          </p:nvPicPr>
          <p:blipFill>
            <a:blip r:embed="rId9" cstate="print"/>
            <a:stretch>
              <a:fillRect/>
            </a:stretch>
          </p:blipFill>
          <p:spPr>
            <a:xfrm>
              <a:off x="1261871" y="3627094"/>
              <a:ext cx="2761488" cy="795553"/>
            </a:xfrm>
            <a:prstGeom prst="rect">
              <a:avLst/>
            </a:prstGeom>
          </p:spPr>
        </p:pic>
        <p:sp>
          <p:nvSpPr>
            <p:cNvPr id="17" name="object 17"/>
            <p:cNvSpPr/>
            <p:nvPr/>
          </p:nvSpPr>
          <p:spPr>
            <a:xfrm>
              <a:off x="1370075" y="3654551"/>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2"/>
                  </a:lnTo>
                  <a:lnTo>
                    <a:pt x="0" y="537210"/>
                  </a:lnTo>
                  <a:lnTo>
                    <a:pt x="8447" y="579018"/>
                  </a:lnTo>
                  <a:lnTo>
                    <a:pt x="31480" y="613171"/>
                  </a:lnTo>
                  <a:lnTo>
                    <a:pt x="65633" y="636204"/>
                  </a:lnTo>
                  <a:lnTo>
                    <a:pt x="107442" y="644652"/>
                  </a:lnTo>
                  <a:lnTo>
                    <a:pt x="9341358" y="644652"/>
                  </a:lnTo>
                  <a:lnTo>
                    <a:pt x="9383166" y="636204"/>
                  </a:lnTo>
                  <a:lnTo>
                    <a:pt x="9417319" y="613171"/>
                  </a:lnTo>
                  <a:lnTo>
                    <a:pt x="9440352" y="579018"/>
                  </a:lnTo>
                  <a:lnTo>
                    <a:pt x="9448800" y="537210"/>
                  </a:lnTo>
                  <a:lnTo>
                    <a:pt x="9448800" y="107442"/>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dirty="0"/>
            </a:p>
          </p:txBody>
        </p:sp>
        <p:pic>
          <p:nvPicPr>
            <p:cNvPr id="18" name="object 18"/>
            <p:cNvPicPr/>
            <p:nvPr/>
          </p:nvPicPr>
          <p:blipFill>
            <a:blip r:embed="rId4" cstate="print"/>
            <a:stretch>
              <a:fillRect/>
            </a:stretch>
          </p:blipFill>
          <p:spPr>
            <a:xfrm>
              <a:off x="1327404" y="4346448"/>
              <a:ext cx="9529572" cy="726948"/>
            </a:xfrm>
            <a:prstGeom prst="rect">
              <a:avLst/>
            </a:prstGeom>
          </p:spPr>
        </p:pic>
        <p:pic>
          <p:nvPicPr>
            <p:cNvPr id="19" name="object 19"/>
            <p:cNvPicPr/>
            <p:nvPr/>
          </p:nvPicPr>
          <p:blipFill>
            <a:blip r:embed="rId10" cstate="print"/>
            <a:stretch>
              <a:fillRect/>
            </a:stretch>
          </p:blipFill>
          <p:spPr>
            <a:xfrm>
              <a:off x="1261871" y="4341850"/>
              <a:ext cx="3956304" cy="795553"/>
            </a:xfrm>
            <a:prstGeom prst="rect">
              <a:avLst/>
            </a:prstGeom>
          </p:spPr>
        </p:pic>
        <p:sp>
          <p:nvSpPr>
            <p:cNvPr id="20" name="object 20"/>
            <p:cNvSpPr/>
            <p:nvPr/>
          </p:nvSpPr>
          <p:spPr>
            <a:xfrm>
              <a:off x="1370075" y="4369307"/>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dirty="0"/>
            </a:p>
          </p:txBody>
        </p:sp>
        <p:pic>
          <p:nvPicPr>
            <p:cNvPr id="21" name="object 21"/>
            <p:cNvPicPr/>
            <p:nvPr/>
          </p:nvPicPr>
          <p:blipFill>
            <a:blip r:embed="rId4" cstate="print"/>
            <a:stretch>
              <a:fillRect/>
            </a:stretch>
          </p:blipFill>
          <p:spPr>
            <a:xfrm>
              <a:off x="1327404" y="5061204"/>
              <a:ext cx="9529572" cy="726947"/>
            </a:xfrm>
            <a:prstGeom prst="rect">
              <a:avLst/>
            </a:prstGeom>
          </p:spPr>
        </p:pic>
        <p:pic>
          <p:nvPicPr>
            <p:cNvPr id="22" name="object 22"/>
            <p:cNvPicPr/>
            <p:nvPr/>
          </p:nvPicPr>
          <p:blipFill>
            <a:blip r:embed="rId11" cstate="print"/>
            <a:stretch>
              <a:fillRect/>
            </a:stretch>
          </p:blipFill>
          <p:spPr>
            <a:xfrm>
              <a:off x="1261871" y="5056631"/>
              <a:ext cx="4152900" cy="795553"/>
            </a:xfrm>
            <a:prstGeom prst="rect">
              <a:avLst/>
            </a:prstGeom>
          </p:spPr>
        </p:pic>
        <p:sp>
          <p:nvSpPr>
            <p:cNvPr id="23" name="object 23"/>
            <p:cNvSpPr/>
            <p:nvPr/>
          </p:nvSpPr>
          <p:spPr>
            <a:xfrm>
              <a:off x="1370075" y="5084063"/>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98"/>
                  </a:lnTo>
                  <a:lnTo>
                    <a:pt x="31559" y="614630"/>
                  </a:lnTo>
                  <a:lnTo>
                    <a:pt x="65793" y="637712"/>
                  </a:lnTo>
                  <a:lnTo>
                    <a:pt x="107696" y="646176"/>
                  </a:lnTo>
                  <a:lnTo>
                    <a:pt x="9341104" y="646176"/>
                  </a:lnTo>
                  <a:lnTo>
                    <a:pt x="9383006" y="637712"/>
                  </a:lnTo>
                  <a:lnTo>
                    <a:pt x="9417240" y="614630"/>
                  </a:lnTo>
                  <a:lnTo>
                    <a:pt x="9440330" y="580398"/>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dirty="0"/>
            </a:p>
          </p:txBody>
        </p:sp>
        <p:pic>
          <p:nvPicPr>
            <p:cNvPr id="24" name="object 24"/>
            <p:cNvPicPr/>
            <p:nvPr/>
          </p:nvPicPr>
          <p:blipFill>
            <a:blip r:embed="rId4" cstate="print"/>
            <a:stretch>
              <a:fillRect/>
            </a:stretch>
          </p:blipFill>
          <p:spPr>
            <a:xfrm>
              <a:off x="1327404" y="5775960"/>
              <a:ext cx="9529572" cy="726948"/>
            </a:xfrm>
            <a:prstGeom prst="rect">
              <a:avLst/>
            </a:prstGeom>
          </p:spPr>
        </p:pic>
        <p:pic>
          <p:nvPicPr>
            <p:cNvPr id="25" name="object 25"/>
            <p:cNvPicPr/>
            <p:nvPr/>
          </p:nvPicPr>
          <p:blipFill>
            <a:blip r:embed="rId12" cstate="print"/>
            <a:stretch>
              <a:fillRect/>
            </a:stretch>
          </p:blipFill>
          <p:spPr>
            <a:xfrm>
              <a:off x="1261871" y="5771387"/>
              <a:ext cx="1277112" cy="795553"/>
            </a:xfrm>
            <a:prstGeom prst="rect">
              <a:avLst/>
            </a:prstGeom>
          </p:spPr>
        </p:pic>
        <p:sp>
          <p:nvSpPr>
            <p:cNvPr id="26" name="object 26"/>
            <p:cNvSpPr/>
            <p:nvPr/>
          </p:nvSpPr>
          <p:spPr>
            <a:xfrm>
              <a:off x="1370075" y="5798819"/>
              <a:ext cx="9448800" cy="646430"/>
            </a:xfrm>
            <a:custGeom>
              <a:avLst/>
              <a:gdLst/>
              <a:ahLst/>
              <a:cxnLst/>
              <a:rect l="l" t="t" r="r" b="b"/>
              <a:pathLst>
                <a:path w="9448800" h="646429">
                  <a:moveTo>
                    <a:pt x="9341104" y="0"/>
                  </a:moveTo>
                  <a:lnTo>
                    <a:pt x="107696" y="0"/>
                  </a:lnTo>
                  <a:lnTo>
                    <a:pt x="65793" y="8463"/>
                  </a:lnTo>
                  <a:lnTo>
                    <a:pt x="31559" y="31545"/>
                  </a:lnTo>
                  <a:lnTo>
                    <a:pt x="8469" y="65777"/>
                  </a:lnTo>
                  <a:lnTo>
                    <a:pt x="0" y="107695"/>
                  </a:lnTo>
                  <a:lnTo>
                    <a:pt x="0" y="538479"/>
                  </a:lnTo>
                  <a:lnTo>
                    <a:pt x="8469" y="580398"/>
                  </a:lnTo>
                  <a:lnTo>
                    <a:pt x="31559" y="614630"/>
                  </a:lnTo>
                  <a:lnTo>
                    <a:pt x="65793" y="637712"/>
                  </a:lnTo>
                  <a:lnTo>
                    <a:pt x="107696" y="646175"/>
                  </a:lnTo>
                  <a:lnTo>
                    <a:pt x="9341104" y="646175"/>
                  </a:lnTo>
                  <a:lnTo>
                    <a:pt x="9383006" y="637712"/>
                  </a:lnTo>
                  <a:lnTo>
                    <a:pt x="9417240" y="614630"/>
                  </a:lnTo>
                  <a:lnTo>
                    <a:pt x="9440330" y="580398"/>
                  </a:lnTo>
                  <a:lnTo>
                    <a:pt x="9448800" y="538479"/>
                  </a:lnTo>
                  <a:lnTo>
                    <a:pt x="9448800" y="107695"/>
                  </a:lnTo>
                  <a:lnTo>
                    <a:pt x="9440330" y="65777"/>
                  </a:lnTo>
                  <a:lnTo>
                    <a:pt x="9417240" y="31545"/>
                  </a:lnTo>
                  <a:lnTo>
                    <a:pt x="9383006" y="8463"/>
                  </a:lnTo>
                  <a:lnTo>
                    <a:pt x="9341104" y="0"/>
                  </a:lnTo>
                  <a:close/>
                </a:path>
              </a:pathLst>
            </a:custGeom>
            <a:solidFill>
              <a:srgbClr val="0F243E"/>
            </a:solidFill>
          </p:spPr>
          <p:txBody>
            <a:bodyPr wrap="square" lIns="0" tIns="0" rIns="0" bIns="0" rtlCol="0"/>
            <a:lstStyle/>
            <a:p>
              <a:endParaRPr dirty="0"/>
            </a:p>
          </p:txBody>
        </p:sp>
      </p:grpSp>
      <p:sp>
        <p:nvSpPr>
          <p:cNvPr id="31" name="object 31"/>
          <p:cNvSpPr txBox="1"/>
          <p:nvPr/>
        </p:nvSpPr>
        <p:spPr>
          <a:xfrm>
            <a:off x="1495805" y="852297"/>
            <a:ext cx="4086225" cy="5461635"/>
          </a:xfrm>
          <a:prstGeom prst="rect">
            <a:avLst/>
          </a:prstGeom>
        </p:spPr>
        <p:txBody>
          <a:bodyPr vert="horz" wrap="square" lIns="0" tIns="12065" rIns="0" bIns="0" rtlCol="0">
            <a:spAutoFit/>
          </a:bodyPr>
          <a:lstStyle/>
          <a:p>
            <a:pPr marL="12700">
              <a:lnSpc>
                <a:spcPct val="100000"/>
              </a:lnSpc>
              <a:spcBef>
                <a:spcPts val="95"/>
              </a:spcBef>
            </a:pPr>
            <a:r>
              <a:rPr sz="2800" b="1" spc="-10" dirty="0">
                <a:solidFill>
                  <a:srgbClr val="FFFFFF"/>
                </a:solidFill>
                <a:latin typeface="Times New Roman"/>
                <a:cs typeface="Times New Roman"/>
              </a:rPr>
              <a:t>Cryptography</a:t>
            </a:r>
            <a:endParaRPr sz="2800" dirty="0">
              <a:latin typeface="Times New Roman"/>
              <a:cs typeface="Times New Roman"/>
            </a:endParaRPr>
          </a:p>
          <a:p>
            <a:pPr marL="12700">
              <a:lnSpc>
                <a:spcPct val="100000"/>
              </a:lnSpc>
              <a:spcBef>
                <a:spcPts val="2305"/>
              </a:spcBef>
            </a:pPr>
            <a:r>
              <a:rPr sz="2800" b="1" dirty="0">
                <a:solidFill>
                  <a:srgbClr val="FFFFFF"/>
                </a:solidFill>
                <a:latin typeface="Times New Roman"/>
                <a:cs typeface="Times New Roman"/>
              </a:rPr>
              <a:t>Computer</a:t>
            </a:r>
            <a:r>
              <a:rPr sz="2800" b="1" spc="-155" dirty="0">
                <a:solidFill>
                  <a:srgbClr val="FFFFFF"/>
                </a:solidFill>
                <a:latin typeface="Times New Roman"/>
                <a:cs typeface="Times New Roman"/>
              </a:rPr>
              <a:t> </a:t>
            </a:r>
            <a:r>
              <a:rPr sz="2800" b="1" spc="-10" dirty="0">
                <a:solidFill>
                  <a:srgbClr val="FFFFFF"/>
                </a:solidFill>
                <a:latin typeface="Times New Roman"/>
                <a:cs typeface="Times New Roman"/>
              </a:rPr>
              <a:t>Security</a:t>
            </a:r>
            <a:endParaRPr sz="2800" dirty="0">
              <a:latin typeface="Times New Roman"/>
              <a:cs typeface="Times New Roman"/>
            </a:endParaRPr>
          </a:p>
          <a:p>
            <a:pPr marL="12700" marR="5080">
              <a:lnSpc>
                <a:spcPct val="167600"/>
              </a:lnSpc>
            </a:pPr>
            <a:r>
              <a:rPr sz="2800" b="1" dirty="0">
                <a:solidFill>
                  <a:srgbClr val="0F243E"/>
                </a:solidFill>
                <a:latin typeface="Times New Roman"/>
                <a:cs typeface="Times New Roman"/>
              </a:rPr>
              <a:t>OSI</a:t>
            </a:r>
            <a:r>
              <a:rPr sz="2800" b="1" spc="-35" dirty="0">
                <a:solidFill>
                  <a:srgbClr val="0F243E"/>
                </a:solidFill>
                <a:latin typeface="Times New Roman"/>
                <a:cs typeface="Times New Roman"/>
              </a:rPr>
              <a:t> </a:t>
            </a:r>
            <a:r>
              <a:rPr sz="2800" b="1" spc="-10" dirty="0">
                <a:solidFill>
                  <a:srgbClr val="0F243E"/>
                </a:solidFill>
                <a:latin typeface="Times New Roman"/>
                <a:cs typeface="Times New Roman"/>
              </a:rPr>
              <a:t>Security</a:t>
            </a:r>
            <a:r>
              <a:rPr sz="2800" b="1" spc="-165" dirty="0">
                <a:solidFill>
                  <a:srgbClr val="0F243E"/>
                </a:solidFill>
                <a:latin typeface="Times New Roman"/>
                <a:cs typeface="Times New Roman"/>
              </a:rPr>
              <a:t> </a:t>
            </a:r>
            <a:r>
              <a:rPr sz="2800" b="1" spc="-10" dirty="0">
                <a:solidFill>
                  <a:srgbClr val="0F243E"/>
                </a:solidFill>
                <a:latin typeface="Times New Roman"/>
                <a:cs typeface="Times New Roman"/>
              </a:rPr>
              <a:t>Architecture </a:t>
            </a:r>
            <a:r>
              <a:rPr sz="2800" b="1" dirty="0">
                <a:solidFill>
                  <a:srgbClr val="FFFFFF"/>
                </a:solidFill>
                <a:latin typeface="Times New Roman"/>
                <a:cs typeface="Times New Roman"/>
              </a:rPr>
              <a:t>Security</a:t>
            </a:r>
            <a:r>
              <a:rPr sz="2800" b="1" spc="-114" dirty="0">
                <a:solidFill>
                  <a:srgbClr val="FFFFFF"/>
                </a:solidFill>
                <a:latin typeface="Times New Roman"/>
                <a:cs typeface="Times New Roman"/>
              </a:rPr>
              <a:t> </a:t>
            </a:r>
            <a:r>
              <a:rPr sz="2800" b="1" dirty="0">
                <a:solidFill>
                  <a:srgbClr val="FFFFFF"/>
                </a:solidFill>
                <a:latin typeface="Times New Roman"/>
                <a:cs typeface="Times New Roman"/>
              </a:rPr>
              <a:t>Structure</a:t>
            </a:r>
            <a:r>
              <a:rPr sz="2800" b="1" spc="-130" dirty="0">
                <a:solidFill>
                  <a:srgbClr val="FFFFFF"/>
                </a:solidFill>
                <a:latin typeface="Times New Roman"/>
                <a:cs typeface="Times New Roman"/>
              </a:rPr>
              <a:t> </a:t>
            </a:r>
            <a:r>
              <a:rPr sz="2800" b="1" spc="-10" dirty="0">
                <a:solidFill>
                  <a:srgbClr val="FFFFFF"/>
                </a:solidFill>
                <a:latin typeface="Times New Roman"/>
                <a:cs typeface="Times New Roman"/>
              </a:rPr>
              <a:t>Scheme </a:t>
            </a:r>
            <a:r>
              <a:rPr sz="2800" b="1" dirty="0">
                <a:solidFill>
                  <a:srgbClr val="FFFFFF"/>
                </a:solidFill>
                <a:latin typeface="Times New Roman"/>
                <a:cs typeface="Times New Roman"/>
              </a:rPr>
              <a:t>Key</a:t>
            </a:r>
            <a:r>
              <a:rPr sz="2800" b="1" spc="-15" dirty="0">
                <a:solidFill>
                  <a:srgbClr val="FFFFFF"/>
                </a:solidFill>
                <a:latin typeface="Times New Roman"/>
                <a:cs typeface="Times New Roman"/>
              </a:rPr>
              <a:t> </a:t>
            </a:r>
            <a:r>
              <a:rPr sz="2800" b="1" spc="-10" dirty="0">
                <a:solidFill>
                  <a:srgbClr val="FFFFFF"/>
                </a:solidFill>
                <a:latin typeface="Times New Roman"/>
                <a:cs typeface="Times New Roman"/>
              </a:rPr>
              <a:t>Properties</a:t>
            </a:r>
            <a:endParaRPr sz="2800" dirty="0">
              <a:latin typeface="Times New Roman"/>
              <a:cs typeface="Times New Roman"/>
            </a:endParaRPr>
          </a:p>
          <a:p>
            <a:pPr marL="12700" marR="403225">
              <a:lnSpc>
                <a:spcPts val="5630"/>
              </a:lnSpc>
              <a:spcBef>
                <a:spcPts val="365"/>
              </a:spcBef>
            </a:pPr>
            <a:r>
              <a:rPr sz="2800" b="1" dirty="0">
                <a:solidFill>
                  <a:srgbClr val="FFFFFF"/>
                </a:solidFill>
                <a:latin typeface="Times New Roman"/>
                <a:cs typeface="Times New Roman"/>
              </a:rPr>
              <a:t>Symmetric</a:t>
            </a:r>
            <a:r>
              <a:rPr sz="2800" b="1" spc="-125" dirty="0">
                <a:solidFill>
                  <a:srgbClr val="FFFFFF"/>
                </a:solidFill>
                <a:latin typeface="Times New Roman"/>
                <a:cs typeface="Times New Roman"/>
              </a:rPr>
              <a:t> </a:t>
            </a:r>
            <a:r>
              <a:rPr sz="2800" b="1" spc="-10" dirty="0">
                <a:solidFill>
                  <a:srgbClr val="FFFFFF"/>
                </a:solidFill>
                <a:latin typeface="Times New Roman"/>
                <a:cs typeface="Times New Roman"/>
              </a:rPr>
              <a:t>Encryption </a:t>
            </a:r>
            <a:r>
              <a:rPr sz="2800" b="1" dirty="0">
                <a:solidFill>
                  <a:srgbClr val="FFFFFF"/>
                </a:solidFill>
                <a:latin typeface="Times New Roman"/>
                <a:cs typeface="Times New Roman"/>
              </a:rPr>
              <a:t>Asymmetric</a:t>
            </a:r>
            <a:r>
              <a:rPr sz="2800" b="1" spc="-140" dirty="0">
                <a:solidFill>
                  <a:srgbClr val="FFFFFF"/>
                </a:solidFill>
                <a:latin typeface="Times New Roman"/>
                <a:cs typeface="Times New Roman"/>
              </a:rPr>
              <a:t> </a:t>
            </a:r>
            <a:r>
              <a:rPr sz="2800" b="1" spc="-10" dirty="0">
                <a:solidFill>
                  <a:srgbClr val="FFFFFF"/>
                </a:solidFill>
                <a:latin typeface="Times New Roman"/>
                <a:cs typeface="Times New Roman"/>
              </a:rPr>
              <a:t>Encryption </a:t>
            </a:r>
            <a:r>
              <a:rPr sz="2800" b="1" spc="-20" dirty="0">
                <a:solidFill>
                  <a:srgbClr val="FFFFFF"/>
                </a:solidFill>
                <a:latin typeface="Times New Roman"/>
                <a:cs typeface="Times New Roman"/>
              </a:rPr>
              <a:t>Book</a:t>
            </a:r>
            <a:endParaRPr sz="2800" dirty="0">
              <a:latin typeface="Times New Roman"/>
              <a:cs typeface="Times New Roman"/>
            </a:endParaRPr>
          </a:p>
        </p:txBody>
      </p:sp>
      <p:sp>
        <p:nvSpPr>
          <p:cNvPr id="32" name="object 32"/>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33" name="Graphic 21"/>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4" name="TextBox 33"/>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8499878"/>
      </p:ext>
    </p:extLst>
  </p:cSld>
  <p:clrMapOvr>
    <a:masterClrMapping/>
  </p:clrMapOvr>
  <mc:AlternateContent xmlns:mc="http://schemas.openxmlformats.org/markup-compatibility/2006" xmlns:p14="http://schemas.microsoft.com/office/powerpoint/2010/main">
    <mc:Choice Requires="p14">
      <p:transition spd="slow" p14:dur="2000" advTm="9049"/>
    </mc:Choice>
    <mc:Fallback xmlns="">
      <p:transition spd="slow" advTm="904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830997"/>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OSI </a:t>
            </a:r>
            <a:r>
              <a:rPr lang="en-US" sz="2000" b="1" dirty="0">
                <a:latin typeface="Alexandria Black" pitchFamily="2" charset="-78"/>
                <a:cs typeface="Alexandria Black" pitchFamily="2" charset="-78"/>
              </a:rPr>
              <a:t>Security Architecture </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4240263"/>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Open System Interconnect (OSI) security architecture was designated 	by the ITU-T (International Telecommunication Union - Telecommunication). 	The ITU-T decided that their standard "X.800" would be the ISO security 	architecture.</a:t>
            </a:r>
          </a:p>
          <a:p>
            <a:pPr marL="450215" marR="528955" indent="-438150">
              <a:lnSpc>
                <a:spcPct val="200000"/>
              </a:lnSpc>
              <a:spcBef>
                <a:spcPts val="100"/>
              </a:spcBef>
              <a:buFont typeface="Wingdings"/>
              <a:buChar char=""/>
              <a:tabLst>
                <a:tab pos="451484" algn="l"/>
              </a:tabLst>
            </a:pPr>
            <a:r>
              <a:rPr lang="en-US" sz="1400" b="1" dirty="0">
                <a:latin typeface="Alexandria" pitchFamily="2" charset="-78"/>
                <a:cs typeface="Alexandria" pitchFamily="2" charset="-78"/>
              </a:rPr>
              <a:t>The OSI security architecture focuses on:</a:t>
            </a:r>
          </a:p>
          <a:p>
            <a:pPr marL="1821815" marR="528955" lvl="3" indent="-438150">
              <a:lnSpc>
                <a:spcPct val="200000"/>
              </a:lnSpc>
              <a:spcBef>
                <a:spcPts val="100"/>
              </a:spcBef>
              <a:buFont typeface="Wingdings"/>
              <a:buChar char=""/>
              <a:tabLst>
                <a:tab pos="451484" algn="l"/>
              </a:tabLst>
            </a:pPr>
            <a:r>
              <a:rPr lang="en-US" sz="1400" b="1" dirty="0">
                <a:latin typeface="Alexandria" pitchFamily="2" charset="-78"/>
                <a:cs typeface="Alexandria" pitchFamily="2" charset="-78"/>
              </a:rPr>
              <a:t>Security mechanism</a:t>
            </a:r>
          </a:p>
          <a:p>
            <a:pPr marL="1821815" marR="528955" lvl="3" indent="-438150">
              <a:lnSpc>
                <a:spcPct val="200000"/>
              </a:lnSpc>
              <a:spcBef>
                <a:spcPts val="100"/>
              </a:spcBef>
              <a:buFont typeface="Wingdings"/>
              <a:buChar char=""/>
              <a:tabLst>
                <a:tab pos="451484" algn="l"/>
              </a:tabLst>
            </a:pPr>
            <a:r>
              <a:rPr lang="en-US" sz="1400" b="1" dirty="0">
                <a:latin typeface="Alexandria" pitchFamily="2" charset="-78"/>
                <a:cs typeface="Alexandria" pitchFamily="2" charset="-78"/>
              </a:rPr>
              <a:t>Security service</a:t>
            </a:r>
          </a:p>
          <a:p>
            <a:pPr marL="1821815" marR="528955" lvl="3" indent="-438150">
              <a:lnSpc>
                <a:spcPct val="200000"/>
              </a:lnSpc>
              <a:spcBef>
                <a:spcPts val="100"/>
              </a:spcBef>
              <a:buFont typeface="Wingdings"/>
              <a:buChar char=""/>
              <a:tabLst>
                <a:tab pos="451484" algn="l"/>
              </a:tabLst>
            </a:pPr>
            <a:r>
              <a:rPr lang="en-US" sz="1400" b="1" dirty="0">
                <a:latin typeface="Alexandria" pitchFamily="2" charset="-78"/>
                <a:cs typeface="Alexandria" pitchFamily="2" charset="-78"/>
              </a:rPr>
              <a:t>Security </a:t>
            </a:r>
            <a:r>
              <a:rPr lang="en-US" sz="1400" b="1" dirty="0" smtClean="0">
                <a:latin typeface="Alexandria" pitchFamily="2" charset="-78"/>
                <a:cs typeface="Alexandria" pitchFamily="2" charset="-78"/>
              </a:rPr>
              <a:t>attack</a:t>
            </a:r>
          </a:p>
          <a:p>
            <a:pPr marL="1821815" marR="528955" lvl="3" indent="-438150">
              <a:lnSpc>
                <a:spcPct val="200000"/>
              </a:lnSpc>
              <a:spcBef>
                <a:spcPts val="100"/>
              </a:spcBef>
              <a:buFont typeface="Wingdings"/>
              <a:buChar char=""/>
              <a:tabLst>
                <a:tab pos="451484" algn="l"/>
              </a:tabLst>
            </a:pPr>
            <a:r>
              <a:rPr lang="en-US" sz="1400" b="1" dirty="0" smtClean="0">
                <a:latin typeface="Alexandria" pitchFamily="2" charset="-78"/>
                <a:cs typeface="Alexandria" pitchFamily="2" charset="-78"/>
              </a:rPr>
              <a:t>Security Threats </a:t>
            </a:r>
            <a:endParaRPr lang="en-US" sz="1400" b="1" dirty="0">
              <a:latin typeface="Alexandria" pitchFamily="2" charset="-78"/>
              <a:cs typeface="Alexandria" pitchFamily="2" charset="-78"/>
            </a:endParaRP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4272425346"/>
      </p:ext>
    </p:extLst>
  </p:cSld>
  <p:clrMapOvr>
    <a:masterClrMapping/>
  </p:clrMapOvr>
  <mc:AlternateContent xmlns:mc="http://schemas.openxmlformats.org/markup-compatibility/2006" xmlns:p14="http://schemas.microsoft.com/office/powerpoint/2010/main">
    <mc:Choice Requires="p14">
      <p:transition p14:dur="10" advTm="45900"/>
    </mc:Choice>
    <mc:Fallback xmlns="">
      <p:transition advTm="459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523220"/>
          </a:xfrm>
          <a:prstGeom prst="rect">
            <a:avLst/>
          </a:prstGeom>
          <a:noFill/>
        </p:spPr>
        <p:txBody>
          <a:bodyPr wrap="square" rtlCol="0">
            <a:spAutoFit/>
          </a:bodyPr>
          <a:lstStyle/>
          <a:p>
            <a:r>
              <a:rPr lang="en-US" sz="2000" b="1" dirty="0">
                <a:latin typeface="Alexandria Black" pitchFamily="2" charset="-78"/>
                <a:cs typeface="Alexandria Black" pitchFamily="2" charset="-78"/>
              </a:rPr>
              <a:t>Security </a:t>
            </a:r>
            <a:r>
              <a:rPr lang="en-US" sz="2000" b="1" dirty="0" smtClean="0">
                <a:latin typeface="Alexandria Black" pitchFamily="2" charset="-78"/>
                <a:cs typeface="Alexandria Black" pitchFamily="2" charset="-78"/>
              </a:rPr>
              <a:t>mechanism</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2034531"/>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r>
              <a:rPr lang="en-US" sz="1400" dirty="0" smtClean="0">
                <a:latin typeface="Alexandria" pitchFamily="2" charset="-78"/>
                <a:cs typeface="Alexandria" pitchFamily="2" charset="-78"/>
              </a:rPr>
              <a:t>A </a:t>
            </a:r>
            <a:r>
              <a:rPr lang="en-US" sz="1400" dirty="0">
                <a:latin typeface="Alexandria" pitchFamily="2" charset="-78"/>
                <a:cs typeface="Alexandria" pitchFamily="2" charset="-78"/>
              </a:rPr>
              <a:t>process (or a device incorporating such a process) that 	is designed to detect, prevent, or recover from a security </a:t>
            </a:r>
            <a:r>
              <a:rPr lang="en-US" sz="1400" dirty="0" smtClean="0">
                <a:latin typeface="Alexandria" pitchFamily="2" charset="-78"/>
                <a:cs typeface="Alexandria" pitchFamily="2" charset="-78"/>
              </a:rPr>
              <a:t>attack.</a:t>
            </a: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r>
              <a:rPr lang="en-US" sz="1400" dirty="0">
                <a:latin typeface="Alexandria" pitchFamily="2" charset="-78"/>
                <a:cs typeface="Alexandria" pitchFamily="2" charset="-78"/>
              </a:rPr>
              <a:t>no  single  mechanism  that  will  support  all  functions 	required</a:t>
            </a: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286935790"/>
      </p:ext>
    </p:extLst>
  </p:cSld>
  <p:clrMapOvr>
    <a:masterClrMapping/>
  </p:clrMapOvr>
  <mc:AlternateContent xmlns:mc="http://schemas.openxmlformats.org/markup-compatibility/2006" xmlns:p14="http://schemas.microsoft.com/office/powerpoint/2010/main">
    <mc:Choice Requires="p14">
      <p:transition p14:dur="10" advTm="107023"/>
    </mc:Choice>
    <mc:Fallback xmlns="">
      <p:transition advTm="10702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523220"/>
          </a:xfrm>
          <a:prstGeom prst="rect">
            <a:avLst/>
          </a:prstGeom>
          <a:noFill/>
        </p:spPr>
        <p:txBody>
          <a:bodyPr wrap="square" rtlCol="0">
            <a:spAutoFit/>
          </a:bodyPr>
          <a:lstStyle/>
          <a:p>
            <a:r>
              <a:rPr lang="en-US" sz="2000" b="1" dirty="0">
                <a:latin typeface="Alexandria Black" pitchFamily="2" charset="-78"/>
                <a:cs typeface="Alexandria Black" pitchFamily="2" charset="-78"/>
              </a:rPr>
              <a:t>Security </a:t>
            </a:r>
            <a:r>
              <a:rPr lang="en-US" sz="2000" b="1" dirty="0" smtClean="0">
                <a:latin typeface="Alexandria Black" pitchFamily="2" charset="-78"/>
                <a:cs typeface="Alexandria Black" pitchFamily="2" charset="-78"/>
              </a:rPr>
              <a:t>Services</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2465419"/>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r>
              <a:rPr lang="en-US" sz="1400" dirty="0" smtClean="0">
                <a:latin typeface="Alexandria" pitchFamily="2" charset="-78"/>
                <a:cs typeface="Alexandria" pitchFamily="2" charset="-78"/>
              </a:rPr>
              <a:t>A </a:t>
            </a:r>
            <a:r>
              <a:rPr lang="en-US" sz="1400" dirty="0">
                <a:latin typeface="Alexandria" pitchFamily="2" charset="-78"/>
                <a:cs typeface="Alexandria" pitchFamily="2" charset="-78"/>
              </a:rPr>
              <a:t>processing or communication service that enhances the </a:t>
            </a:r>
            <a:r>
              <a:rPr lang="en-US" sz="1400" dirty="0" smtClean="0">
                <a:latin typeface="Alexandria" pitchFamily="2" charset="-78"/>
                <a:cs typeface="Alexandria" pitchFamily="2" charset="-78"/>
              </a:rPr>
              <a:t>security  </a:t>
            </a:r>
            <a:r>
              <a:rPr lang="en-US" sz="1400" dirty="0">
                <a:latin typeface="Alexandria" pitchFamily="2" charset="-78"/>
                <a:cs typeface="Alexandria" pitchFamily="2" charset="-78"/>
              </a:rPr>
              <a:t>of  the  data  processing  systems  and  the 	information transfers of an organization. The services are </a:t>
            </a:r>
            <a:r>
              <a:rPr lang="en-US" sz="1400" dirty="0" smtClean="0">
                <a:latin typeface="Alexandria" pitchFamily="2" charset="-78"/>
                <a:cs typeface="Alexandria" pitchFamily="2" charset="-78"/>
              </a:rPr>
              <a:t>intended </a:t>
            </a:r>
            <a:r>
              <a:rPr lang="en-US" sz="1400" dirty="0">
                <a:latin typeface="Alexandria" pitchFamily="2" charset="-78"/>
                <a:cs typeface="Alexandria" pitchFamily="2" charset="-78"/>
              </a:rPr>
              <a:t>to counter security attacks, and they make use of </a:t>
            </a:r>
            <a:r>
              <a:rPr lang="en-US" sz="1400" dirty="0" smtClean="0">
                <a:latin typeface="Alexandria" pitchFamily="2" charset="-78"/>
                <a:cs typeface="Alexandria" pitchFamily="2" charset="-78"/>
              </a:rPr>
              <a:t>one </a:t>
            </a:r>
            <a:r>
              <a:rPr lang="en-US" sz="1400" dirty="0">
                <a:latin typeface="Alexandria" pitchFamily="2" charset="-78"/>
                <a:cs typeface="Alexandria" pitchFamily="2" charset="-78"/>
              </a:rPr>
              <a:t>or more security mechanisms to provide the service.</a:t>
            </a:r>
          </a:p>
          <a:p>
            <a:pPr marL="450215" marR="528955" indent="-438150">
              <a:lnSpc>
                <a:spcPct val="200000"/>
              </a:lnSpc>
              <a:spcBef>
                <a:spcPts val="100"/>
              </a:spcBef>
              <a:buFont typeface="Wingdings"/>
              <a:buChar char=""/>
              <a:tabLst>
                <a:tab pos="451484" algn="l"/>
              </a:tabLst>
            </a:pPr>
            <a:r>
              <a:rPr lang="en-US" sz="1400" dirty="0">
                <a:latin typeface="Alexandria" pitchFamily="2" charset="-78"/>
                <a:cs typeface="Alexandria" pitchFamily="2" charset="-78"/>
              </a:rPr>
              <a:t>Make use of one or more security mechanisms to provide </a:t>
            </a:r>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service</a:t>
            </a: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2923276801"/>
      </p:ext>
    </p:extLst>
  </p:cSld>
  <p:clrMapOvr>
    <a:masterClrMapping/>
  </p:clrMapOvr>
  <mc:AlternateContent xmlns:mc="http://schemas.openxmlformats.org/markup-compatibility/2006" xmlns:p14="http://schemas.microsoft.com/office/powerpoint/2010/main">
    <mc:Choice Requires="p14">
      <p:transition p14:dur="10" advTm="36327"/>
    </mc:Choice>
    <mc:Fallback xmlns="">
      <p:transition advTm="3632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523220"/>
          </a:xfrm>
          <a:prstGeom prst="rect">
            <a:avLst/>
          </a:prstGeom>
          <a:noFill/>
        </p:spPr>
        <p:txBody>
          <a:bodyPr wrap="square" rtlCol="0">
            <a:spAutoFit/>
          </a:bodyPr>
          <a:lstStyle/>
          <a:p>
            <a:r>
              <a:rPr lang="en-US" sz="2000" b="1" dirty="0">
                <a:latin typeface="Alexandria Black" pitchFamily="2" charset="-78"/>
                <a:cs typeface="Alexandria Black" pitchFamily="2" charset="-78"/>
              </a:rPr>
              <a:t>Security </a:t>
            </a:r>
            <a:r>
              <a:rPr lang="en-US" sz="2000" b="1" dirty="0" smtClean="0">
                <a:latin typeface="Alexandria Black" pitchFamily="2" charset="-78"/>
                <a:cs typeface="Alexandria Black" pitchFamily="2" charset="-78"/>
              </a:rPr>
              <a:t>Attack</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2478243"/>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r>
              <a:rPr lang="en-US" sz="1400" dirty="0" smtClean="0">
                <a:latin typeface="Alexandria" pitchFamily="2" charset="-78"/>
                <a:cs typeface="Alexandria" pitchFamily="2" charset="-78"/>
              </a:rPr>
              <a:t>Any</a:t>
            </a:r>
            <a:r>
              <a:rPr lang="en-US" sz="1400" dirty="0">
                <a:latin typeface="Alexandria" pitchFamily="2" charset="-78"/>
                <a:cs typeface="Alexandria" pitchFamily="2" charset="-78"/>
              </a:rPr>
              <a:t>	</a:t>
            </a:r>
            <a:r>
              <a:rPr lang="en-US" sz="1400" dirty="0" smtClean="0">
                <a:latin typeface="Alexandria" pitchFamily="2" charset="-78"/>
                <a:cs typeface="Alexandria" pitchFamily="2" charset="-78"/>
              </a:rPr>
              <a:t>action that compromises the security of</a:t>
            </a:r>
            <a:r>
              <a:rPr lang="en-US" sz="1400" dirty="0">
                <a:latin typeface="Alexandria" pitchFamily="2" charset="-78"/>
                <a:cs typeface="Alexandria" pitchFamily="2" charset="-78"/>
              </a:rPr>
              <a:t>	information </a:t>
            </a:r>
            <a:r>
              <a:rPr lang="en-US" sz="1400" dirty="0" smtClean="0">
                <a:latin typeface="Alexandria" pitchFamily="2" charset="-78"/>
                <a:cs typeface="Alexandria" pitchFamily="2" charset="-78"/>
              </a:rPr>
              <a:t>owned </a:t>
            </a:r>
            <a:r>
              <a:rPr lang="en-US" sz="1400" dirty="0">
                <a:latin typeface="Alexandria" pitchFamily="2" charset="-78"/>
                <a:cs typeface="Alexandria" pitchFamily="2" charset="-78"/>
              </a:rPr>
              <a:t>by an organization</a:t>
            </a:r>
            <a:r>
              <a:rPr lang="en-US" sz="1400" dirty="0" smtClean="0">
                <a:latin typeface="Alexandria" pitchFamily="2" charset="-78"/>
                <a:cs typeface="Alexandria" pitchFamily="2" charset="-78"/>
              </a:rPr>
              <a:t>.</a:t>
            </a:r>
          </a:p>
          <a:p>
            <a:pPr marL="450215" marR="528955" indent="-438150">
              <a:lnSpc>
                <a:spcPct val="200000"/>
              </a:lnSpc>
              <a:spcBef>
                <a:spcPts val="100"/>
              </a:spcBef>
              <a:buFont typeface="Wingdings"/>
              <a:buChar char=""/>
              <a:tabLst>
                <a:tab pos="451484" algn="l"/>
              </a:tabLst>
            </a:pPr>
            <a:r>
              <a:rPr lang="en-US" sz="1400" dirty="0" smtClean="0">
                <a:latin typeface="Alexandria" pitchFamily="2" charset="-78"/>
                <a:cs typeface="Alexandria" pitchFamily="2" charset="-78"/>
              </a:rPr>
              <a:t>Information security is about how to prevent attacks, or </a:t>
            </a:r>
            <a:r>
              <a:rPr lang="en-US" sz="1400" dirty="0">
                <a:latin typeface="Alexandria" pitchFamily="2" charset="-78"/>
                <a:cs typeface="Alexandria" pitchFamily="2" charset="-78"/>
              </a:rPr>
              <a:t>failing that, to detect attacks on information-based systems</a:t>
            </a: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909115886"/>
      </p:ext>
    </p:extLst>
  </p:cSld>
  <p:clrMapOvr>
    <a:masterClrMapping/>
  </p:clrMapOvr>
  <mc:AlternateContent xmlns:mc="http://schemas.openxmlformats.org/markup-compatibility/2006" xmlns:p14="http://schemas.microsoft.com/office/powerpoint/2010/main">
    <mc:Choice Requires="p14">
      <p:transition p14:dur="10" advTm="58765"/>
    </mc:Choice>
    <mc:Fallback xmlns="">
      <p:transition advTm="5876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523220"/>
          </a:xfrm>
          <a:prstGeom prst="rect">
            <a:avLst/>
          </a:prstGeom>
          <a:noFill/>
        </p:spPr>
        <p:txBody>
          <a:bodyPr wrap="square" rtlCol="0">
            <a:spAutoFit/>
          </a:bodyPr>
          <a:lstStyle/>
          <a:p>
            <a:r>
              <a:rPr lang="en-US" sz="2000" b="1" dirty="0">
                <a:latin typeface="Alexandria Black" pitchFamily="2" charset="-78"/>
                <a:cs typeface="Alexandria Black" pitchFamily="2" charset="-78"/>
              </a:rPr>
              <a:t>Security </a:t>
            </a:r>
            <a:r>
              <a:rPr lang="en-US" sz="2000" b="1" dirty="0" smtClean="0">
                <a:latin typeface="Alexandria Black" pitchFamily="2" charset="-78"/>
                <a:cs typeface="Alexandria Black" pitchFamily="2" charset="-78"/>
              </a:rPr>
              <a:t>Attack</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2921954"/>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r>
              <a:rPr lang="en-US" sz="1400" b="1" dirty="0" smtClean="0">
                <a:latin typeface="Alexandria" pitchFamily="2" charset="-78"/>
                <a:cs typeface="Alexandria" pitchFamily="2" charset="-78"/>
              </a:rPr>
              <a:t>A  </a:t>
            </a:r>
            <a:r>
              <a:rPr lang="en-US" sz="1400" b="1" dirty="0">
                <a:latin typeface="Alexandria" pitchFamily="2" charset="-78"/>
                <a:cs typeface="Alexandria" pitchFamily="2" charset="-78"/>
              </a:rPr>
              <a:t>passive  attack  </a:t>
            </a:r>
            <a:r>
              <a:rPr lang="en-US" sz="1400" dirty="0">
                <a:latin typeface="Alexandria" pitchFamily="2" charset="-78"/>
                <a:cs typeface="Alexandria" pitchFamily="2" charset="-78"/>
              </a:rPr>
              <a:t>attempts  to  learn  or  make  use  of 	information from the system but does not affect system 	resources.</a:t>
            </a:r>
          </a:p>
          <a:p>
            <a:pPr marL="450215" marR="528955" indent="-438150">
              <a:lnSpc>
                <a:spcPct val="200000"/>
              </a:lnSpc>
              <a:spcBef>
                <a:spcPts val="100"/>
              </a:spcBef>
              <a:buFont typeface="Wingdings"/>
              <a:buChar char=""/>
              <a:tabLst>
                <a:tab pos="451484" algn="l"/>
              </a:tabLst>
            </a:pPr>
            <a:r>
              <a:rPr lang="en-US" sz="1400" b="1" dirty="0">
                <a:latin typeface="Alexandria" pitchFamily="2" charset="-78"/>
                <a:cs typeface="Alexandria" pitchFamily="2" charset="-78"/>
              </a:rPr>
              <a:t>An active attack </a:t>
            </a:r>
            <a:r>
              <a:rPr lang="en-US" sz="1400" dirty="0">
                <a:latin typeface="Alexandria" pitchFamily="2" charset="-78"/>
                <a:cs typeface="Alexandria" pitchFamily="2" charset="-78"/>
              </a:rPr>
              <a:t>attempts to alter system resources or affect their operation.</a:t>
            </a: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3726231560"/>
      </p:ext>
    </p:extLst>
  </p:cSld>
  <p:clrMapOvr>
    <a:masterClrMapping/>
  </p:clrMapOvr>
  <mc:AlternateContent xmlns:mc="http://schemas.openxmlformats.org/markup-compatibility/2006" xmlns:p14="http://schemas.microsoft.com/office/powerpoint/2010/main">
    <mc:Choice Requires="p14">
      <p:transition p14:dur="10" advTm="82728"/>
    </mc:Choice>
    <mc:Fallback xmlns="">
      <p:transition advTm="8272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523220"/>
          </a:xfrm>
          <a:prstGeom prst="rect">
            <a:avLst/>
          </a:prstGeom>
          <a:noFill/>
        </p:spPr>
        <p:txBody>
          <a:bodyPr wrap="square" rtlCol="0">
            <a:spAutoFit/>
          </a:bodyPr>
          <a:lstStyle/>
          <a:p>
            <a:r>
              <a:rPr lang="en-US" sz="2000" b="1" dirty="0">
                <a:latin typeface="Alexandria Black" pitchFamily="2" charset="-78"/>
                <a:cs typeface="Alexandria Black" pitchFamily="2" charset="-78"/>
              </a:rPr>
              <a:t>Security </a:t>
            </a:r>
            <a:r>
              <a:rPr lang="en-US" sz="2000" b="1" dirty="0" smtClean="0">
                <a:latin typeface="Alexandria Black" pitchFamily="2" charset="-78"/>
                <a:cs typeface="Alexandria Black" pitchFamily="2" charset="-78"/>
              </a:rPr>
              <a:t>Threats</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5153334"/>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gn="ctr">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gn="ctr">
              <a:lnSpc>
                <a:spcPct val="200000"/>
              </a:lnSpc>
              <a:spcBef>
                <a:spcPts val="100"/>
              </a:spcBef>
              <a:buFont typeface="Wingdings"/>
              <a:buChar char=""/>
              <a:tabLst>
                <a:tab pos="451484" algn="l"/>
              </a:tabLst>
            </a:pPr>
            <a:r>
              <a:rPr lang="en-US" sz="1400" b="1" dirty="0" smtClean="0">
                <a:latin typeface="Alexandria" pitchFamily="2" charset="-78"/>
                <a:cs typeface="Alexandria" pitchFamily="2" charset="-78"/>
              </a:rPr>
              <a:t>Interruption  Threats </a:t>
            </a: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2436225" y="2018169"/>
            <a:ext cx="6951094" cy="3678543"/>
          </a:xfrm>
          <a:prstGeom prst="rect">
            <a:avLst/>
          </a:prstGeom>
        </p:spPr>
      </p:pic>
    </p:spTree>
    <p:extLst>
      <p:ext uri="{BB962C8B-B14F-4D97-AF65-F5344CB8AC3E}">
        <p14:creationId xmlns:p14="http://schemas.microsoft.com/office/powerpoint/2010/main" val="1426632639"/>
      </p:ext>
    </p:extLst>
  </p:cSld>
  <p:clrMapOvr>
    <a:masterClrMapping/>
  </p:clrMapOvr>
  <mc:AlternateContent xmlns:mc="http://schemas.openxmlformats.org/markup-compatibility/2006" xmlns:p14="http://schemas.microsoft.com/office/powerpoint/2010/main">
    <mc:Choice Requires="p14">
      <p:transition p14:dur="10" advTm="161469"/>
    </mc:Choice>
    <mc:Fallback xmlns="">
      <p:transition advTm="16146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523220"/>
          </a:xfrm>
          <a:prstGeom prst="rect">
            <a:avLst/>
          </a:prstGeom>
          <a:noFill/>
        </p:spPr>
        <p:txBody>
          <a:bodyPr wrap="square" rtlCol="0">
            <a:spAutoFit/>
          </a:bodyPr>
          <a:lstStyle/>
          <a:p>
            <a:r>
              <a:rPr lang="en-US" sz="2000" b="1" dirty="0">
                <a:latin typeface="Alexandria Black" pitchFamily="2" charset="-78"/>
                <a:cs typeface="Alexandria Black" pitchFamily="2" charset="-78"/>
              </a:rPr>
              <a:t>Security </a:t>
            </a:r>
            <a:r>
              <a:rPr lang="en-US" sz="2000" b="1" dirty="0" smtClean="0">
                <a:latin typeface="Alexandria Black" pitchFamily="2" charset="-78"/>
                <a:cs typeface="Alexandria Black" pitchFamily="2" charset="-78"/>
              </a:rPr>
              <a:t>Threats</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5153334"/>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gn="ctr">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gn="ctr">
              <a:lnSpc>
                <a:spcPct val="200000"/>
              </a:lnSpc>
              <a:spcBef>
                <a:spcPts val="100"/>
              </a:spcBef>
              <a:buFont typeface="Wingdings"/>
              <a:buChar char=""/>
              <a:tabLst>
                <a:tab pos="451484" algn="l"/>
              </a:tabLst>
            </a:pPr>
            <a:r>
              <a:rPr lang="en-US" sz="1400" b="1" dirty="0" smtClean="0">
                <a:latin typeface="Alexandria" pitchFamily="2" charset="-78"/>
                <a:cs typeface="Alexandria" pitchFamily="2" charset="-78"/>
              </a:rPr>
              <a:t>Interception Threats </a:t>
            </a: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pic>
        <p:nvPicPr>
          <p:cNvPr id="2" name="Picture 1"/>
          <p:cNvPicPr>
            <a:picLocks noChangeAspect="1"/>
          </p:cNvPicPr>
          <p:nvPr/>
        </p:nvPicPr>
        <p:blipFill>
          <a:blip r:embed="rId5"/>
          <a:stretch>
            <a:fillRect/>
          </a:stretch>
        </p:blipFill>
        <p:spPr>
          <a:xfrm>
            <a:off x="1455208" y="2491584"/>
            <a:ext cx="4892464" cy="2712955"/>
          </a:xfrm>
          <a:prstGeom prst="rect">
            <a:avLst/>
          </a:prstGeom>
        </p:spPr>
      </p:pic>
      <p:pic>
        <p:nvPicPr>
          <p:cNvPr id="4" name="Picture 3"/>
          <p:cNvPicPr>
            <a:picLocks noChangeAspect="1"/>
          </p:cNvPicPr>
          <p:nvPr/>
        </p:nvPicPr>
        <p:blipFill>
          <a:blip r:embed="rId6"/>
          <a:stretch>
            <a:fillRect/>
          </a:stretch>
        </p:blipFill>
        <p:spPr>
          <a:xfrm>
            <a:off x="6304622" y="2553109"/>
            <a:ext cx="4762913" cy="2712955"/>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796556869"/>
      </p:ext>
    </p:extLst>
  </p:cSld>
  <p:clrMapOvr>
    <a:masterClrMapping/>
  </p:clrMapOvr>
  <mc:AlternateContent xmlns:mc="http://schemas.openxmlformats.org/markup-compatibility/2006" xmlns:p14="http://schemas.microsoft.com/office/powerpoint/2010/main">
    <mc:Choice Requires="p14">
      <p:transition p14:dur="10" advTm="112971"/>
    </mc:Choice>
    <mc:Fallback xmlns="">
      <p:transition advTm="1129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523220"/>
          </a:xfrm>
          <a:prstGeom prst="rect">
            <a:avLst/>
          </a:prstGeom>
          <a:noFill/>
        </p:spPr>
        <p:txBody>
          <a:bodyPr wrap="square" rtlCol="0">
            <a:spAutoFit/>
          </a:bodyPr>
          <a:lstStyle/>
          <a:p>
            <a:r>
              <a:rPr lang="en-US" sz="2000" b="1" dirty="0">
                <a:latin typeface="Alexandria Black" pitchFamily="2" charset="-78"/>
                <a:cs typeface="Alexandria Black" pitchFamily="2" charset="-78"/>
              </a:rPr>
              <a:t>Security </a:t>
            </a:r>
            <a:r>
              <a:rPr lang="en-US" sz="2000" b="1" dirty="0" smtClean="0">
                <a:latin typeface="Alexandria Black" pitchFamily="2" charset="-78"/>
                <a:cs typeface="Alexandria Black" pitchFamily="2" charset="-78"/>
              </a:rPr>
              <a:t>Threats</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5153334"/>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gn="ctr">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gn="ctr">
              <a:lnSpc>
                <a:spcPct val="200000"/>
              </a:lnSpc>
              <a:spcBef>
                <a:spcPts val="100"/>
              </a:spcBef>
              <a:buFont typeface="Wingdings"/>
              <a:buChar char=""/>
              <a:tabLst>
                <a:tab pos="451484" algn="l"/>
              </a:tabLst>
            </a:pPr>
            <a:r>
              <a:rPr lang="en-US" sz="1400" b="1" dirty="0" smtClean="0">
                <a:latin typeface="Alexandria" pitchFamily="2" charset="-78"/>
                <a:cs typeface="Alexandria" pitchFamily="2" charset="-78"/>
              </a:rPr>
              <a:t>Modification Threats </a:t>
            </a: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2997521" y="2155118"/>
            <a:ext cx="6657252" cy="3422721"/>
          </a:xfrm>
          <a:prstGeom prst="rect">
            <a:avLst/>
          </a:prstGeom>
        </p:spPr>
      </p:pic>
    </p:spTree>
    <p:extLst>
      <p:ext uri="{BB962C8B-B14F-4D97-AF65-F5344CB8AC3E}">
        <p14:creationId xmlns:p14="http://schemas.microsoft.com/office/powerpoint/2010/main" val="1851506506"/>
      </p:ext>
    </p:extLst>
  </p:cSld>
  <p:clrMapOvr>
    <a:masterClrMapping/>
  </p:clrMapOvr>
  <mc:AlternateContent xmlns:mc="http://schemas.openxmlformats.org/markup-compatibility/2006" xmlns:p14="http://schemas.microsoft.com/office/powerpoint/2010/main">
    <mc:Choice Requires="p14">
      <p:transition p14:dur="10" advTm="133639"/>
    </mc:Choice>
    <mc:Fallback xmlns="">
      <p:transition advTm="13363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621" y="1735494"/>
            <a:ext cx="11148622" cy="512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955" y="1081404"/>
            <a:ext cx="6235124" cy="523220"/>
          </a:xfrm>
          <a:prstGeom prst="rect">
            <a:avLst/>
          </a:prstGeom>
          <a:noFill/>
        </p:spPr>
        <p:txBody>
          <a:bodyPr wrap="square" rtlCol="0">
            <a:spAutoFit/>
          </a:bodyPr>
          <a:lstStyle/>
          <a:p>
            <a:r>
              <a:rPr lang="en-US" sz="2000" b="1" dirty="0">
                <a:latin typeface="Alexandria Black" pitchFamily="2" charset="-78"/>
                <a:cs typeface="Alexandria Black" pitchFamily="2" charset="-78"/>
              </a:rPr>
              <a:t>Security </a:t>
            </a:r>
            <a:r>
              <a:rPr lang="en-US" sz="2000" b="1" dirty="0" smtClean="0">
                <a:latin typeface="Alexandria Black" pitchFamily="2" charset="-78"/>
                <a:cs typeface="Alexandria Black" pitchFamily="2" charset="-78"/>
              </a:rPr>
              <a:t>Threats</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54439" y="2216644"/>
            <a:ext cx="10575561" cy="5153334"/>
          </a:xfrm>
          <a:prstGeom prst="rect">
            <a:avLst/>
          </a:prstGeom>
        </p:spPr>
        <p:txBody>
          <a:bodyPr vert="horz" wrap="square" lIns="0" tIns="10795" rIns="0" bIns="0" rtlCol="0">
            <a:spAutoFit/>
          </a:bodyPr>
          <a:lstStyle/>
          <a:p>
            <a:pPr marL="450215" marR="528955" indent="-438150">
              <a:lnSpc>
                <a:spcPct val="150000"/>
              </a:lnSpc>
              <a:spcBef>
                <a:spcPts val="100"/>
              </a:spcBef>
              <a:buFont typeface="Wingdings"/>
              <a:buChar char=""/>
              <a:tabLst>
                <a:tab pos="451484" algn="l"/>
              </a:tabLst>
            </a:pPr>
            <a:endParaRPr lang="en-US" sz="1400" dirty="0" smtClean="0">
              <a:solidFill>
                <a:srgbClr val="FF0000"/>
              </a:solidFill>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b="1" dirty="0">
              <a:latin typeface="Alexandria" pitchFamily="2" charset="-78"/>
              <a:cs typeface="Alexandria" pitchFamily="2" charset="-78"/>
            </a:endParaRPr>
          </a:p>
          <a:p>
            <a:pPr marL="450215" marR="528955" indent="-438150" algn="ctr">
              <a:lnSpc>
                <a:spcPct val="200000"/>
              </a:lnSpc>
              <a:spcBef>
                <a:spcPts val="100"/>
              </a:spcBef>
              <a:buFont typeface="Wingdings"/>
              <a:buChar char=""/>
              <a:tabLst>
                <a:tab pos="451484" algn="l"/>
              </a:tabLst>
            </a:pPr>
            <a:endParaRPr lang="en-US" sz="1400" b="1" dirty="0" smtClean="0">
              <a:latin typeface="Alexandria" pitchFamily="2" charset="-78"/>
              <a:cs typeface="Alexandria" pitchFamily="2" charset="-78"/>
            </a:endParaRPr>
          </a:p>
          <a:p>
            <a:pPr marL="450215" marR="528955" indent="-438150" algn="ctr">
              <a:lnSpc>
                <a:spcPct val="200000"/>
              </a:lnSpc>
              <a:spcBef>
                <a:spcPts val="100"/>
              </a:spcBef>
              <a:buFont typeface="Wingdings"/>
              <a:buChar char=""/>
              <a:tabLst>
                <a:tab pos="451484" algn="l"/>
              </a:tabLst>
            </a:pPr>
            <a:r>
              <a:rPr lang="en-US" sz="1400" b="1" dirty="0" smtClean="0">
                <a:latin typeface="Alexandria" pitchFamily="2" charset="-78"/>
                <a:cs typeface="Alexandria" pitchFamily="2" charset="-78"/>
              </a:rPr>
              <a:t>Fabrication Threats </a:t>
            </a: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450215" marR="528955" indent="-438150">
              <a:lnSpc>
                <a:spcPct val="200000"/>
              </a:lnSpc>
              <a:spcBef>
                <a:spcPts val="100"/>
              </a:spcBef>
              <a:buFont typeface="Wingdings"/>
              <a:buChar char=""/>
              <a:tabLst>
                <a:tab pos="451484" algn="l"/>
              </a:tabLst>
            </a:pPr>
            <a:endParaRPr lang="en-US" sz="1400" dirty="0">
              <a:latin typeface="Alexandria" pitchFamily="2" charset="-78"/>
              <a:cs typeface="Alexandria" pitchFamily="2" charset="-78"/>
            </a:endParaRPr>
          </a:p>
          <a:p>
            <a:pPr marL="568325" marR="596265" indent="-285750">
              <a:lnSpc>
                <a:spcPct val="150000"/>
              </a:lnSpc>
              <a:spcBef>
                <a:spcPts val="85"/>
              </a:spcBef>
              <a:buFont typeface="Arial" panose="020B0604020202020204" pitchFamily="34" charset="0"/>
              <a:buChar char="•"/>
            </a:pPr>
            <a:endParaRPr sz="1600" dirty="0">
              <a:solidFill>
                <a:prstClr val="black"/>
              </a:solidFill>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3292203" y="2562511"/>
            <a:ext cx="5303157" cy="2846327"/>
          </a:xfrm>
          <a:prstGeom prst="rect">
            <a:avLst/>
          </a:prstGeom>
        </p:spPr>
      </p:pic>
    </p:spTree>
    <p:extLst>
      <p:ext uri="{BB962C8B-B14F-4D97-AF65-F5344CB8AC3E}">
        <p14:creationId xmlns:p14="http://schemas.microsoft.com/office/powerpoint/2010/main" val="3987077696"/>
      </p:ext>
    </p:extLst>
  </p:cSld>
  <p:clrMapOvr>
    <a:masterClrMapping/>
  </p:clrMapOvr>
  <mc:AlternateContent xmlns:mc="http://schemas.openxmlformats.org/markup-compatibility/2006" xmlns:p14="http://schemas.microsoft.com/office/powerpoint/2010/main">
    <mc:Choice Requires="p14">
      <p:transition p14:dur="10" advTm="119247"/>
    </mc:Choice>
    <mc:Fallback xmlns="">
      <p:transition advTm="11924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61732" y="875501"/>
            <a:ext cx="12215495" cy="6033247"/>
            <a:chOff x="-12255" y="761974"/>
            <a:chExt cx="12215495" cy="6109970"/>
          </a:xfrm>
        </p:grpSpPr>
        <p:pic>
          <p:nvPicPr>
            <p:cNvPr id="3" name="object 3"/>
            <p:cNvPicPr/>
            <p:nvPr/>
          </p:nvPicPr>
          <p:blipFill>
            <a:blip r:embed="rId2" cstate="print"/>
            <a:stretch>
              <a:fillRect/>
            </a:stretch>
          </p:blipFill>
          <p:spPr>
            <a:xfrm>
              <a:off x="1336540" y="775658"/>
              <a:ext cx="9511298" cy="708774"/>
            </a:xfrm>
            <a:prstGeom prst="rect">
              <a:avLst/>
            </a:prstGeom>
          </p:spPr>
        </p:pic>
        <p:pic>
          <p:nvPicPr>
            <p:cNvPr id="4" name="object 4"/>
            <p:cNvPicPr/>
            <p:nvPr/>
          </p:nvPicPr>
          <p:blipFill>
            <a:blip r:embed="rId3" cstate="print"/>
            <a:stretch>
              <a:fillRect/>
            </a:stretch>
          </p:blipFill>
          <p:spPr>
            <a:xfrm>
              <a:off x="1261871" y="761974"/>
              <a:ext cx="2663952" cy="795553"/>
            </a:xfrm>
            <a:prstGeom prst="rect">
              <a:avLst/>
            </a:prstGeom>
          </p:spPr>
        </p:pic>
        <p:sp>
          <p:nvSpPr>
            <p:cNvPr id="5" name="object 5"/>
            <p:cNvSpPr/>
            <p:nvPr/>
          </p:nvSpPr>
          <p:spPr>
            <a:xfrm>
              <a:off x="1370076" y="789432"/>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6" name="object 6"/>
            <p:cNvPicPr/>
            <p:nvPr/>
          </p:nvPicPr>
          <p:blipFill>
            <a:blip r:embed="rId4" cstate="print"/>
            <a:stretch>
              <a:fillRect/>
            </a:stretch>
          </p:blipFill>
          <p:spPr>
            <a:xfrm>
              <a:off x="1327404" y="1485900"/>
              <a:ext cx="9529572" cy="726948"/>
            </a:xfrm>
            <a:prstGeom prst="rect">
              <a:avLst/>
            </a:prstGeom>
          </p:spPr>
        </p:pic>
        <p:pic>
          <p:nvPicPr>
            <p:cNvPr id="7" name="object 7"/>
            <p:cNvPicPr/>
            <p:nvPr/>
          </p:nvPicPr>
          <p:blipFill>
            <a:blip r:embed="rId5" cstate="print"/>
            <a:stretch>
              <a:fillRect/>
            </a:stretch>
          </p:blipFill>
          <p:spPr>
            <a:xfrm>
              <a:off x="1261871" y="1482826"/>
              <a:ext cx="3395472" cy="795553"/>
            </a:xfrm>
            <a:prstGeom prst="rect">
              <a:avLst/>
            </a:prstGeom>
          </p:spPr>
        </p:pic>
        <p:sp>
          <p:nvSpPr>
            <p:cNvPr id="8" name="object 8"/>
            <p:cNvSpPr/>
            <p:nvPr/>
          </p:nvSpPr>
          <p:spPr>
            <a:xfrm>
              <a:off x="1370076" y="1508759"/>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9" name="object 9"/>
            <p:cNvPicPr/>
            <p:nvPr/>
          </p:nvPicPr>
          <p:blipFill>
            <a:blip r:embed="rId6" cstate="print"/>
            <a:stretch>
              <a:fillRect/>
            </a:stretch>
          </p:blipFill>
          <p:spPr>
            <a:xfrm>
              <a:off x="1325879" y="2199144"/>
              <a:ext cx="9532620" cy="729983"/>
            </a:xfrm>
            <a:prstGeom prst="rect">
              <a:avLst/>
            </a:prstGeom>
          </p:spPr>
        </p:pic>
        <p:pic>
          <p:nvPicPr>
            <p:cNvPr id="10" name="object 10"/>
            <p:cNvPicPr/>
            <p:nvPr/>
          </p:nvPicPr>
          <p:blipFill>
            <a:blip r:embed="rId7" cstate="print"/>
            <a:stretch>
              <a:fillRect/>
            </a:stretch>
          </p:blipFill>
          <p:spPr>
            <a:xfrm>
              <a:off x="1261871" y="2197582"/>
              <a:ext cx="4442460" cy="795553"/>
            </a:xfrm>
            <a:prstGeom prst="rect">
              <a:avLst/>
            </a:prstGeom>
          </p:spPr>
        </p:pic>
        <p:sp>
          <p:nvSpPr>
            <p:cNvPr id="11" name="object 11"/>
            <p:cNvSpPr/>
            <p:nvPr/>
          </p:nvSpPr>
          <p:spPr>
            <a:xfrm>
              <a:off x="1370076" y="2223516"/>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sp>
          <p:nvSpPr>
            <p:cNvPr id="12" name="object 12"/>
            <p:cNvSpPr/>
            <p:nvPr/>
          </p:nvSpPr>
          <p:spPr>
            <a:xfrm>
              <a:off x="1370076" y="2223516"/>
              <a:ext cx="9448800" cy="646430"/>
            </a:xfrm>
            <a:custGeom>
              <a:avLst/>
              <a:gdLst/>
              <a:ahLst/>
              <a:cxnLst/>
              <a:rect l="l" t="t" r="r" b="b"/>
              <a:pathLst>
                <a:path w="9448800" h="646430">
                  <a:moveTo>
                    <a:pt x="0" y="107696"/>
                  </a:moveTo>
                  <a:lnTo>
                    <a:pt x="8469" y="65793"/>
                  </a:lnTo>
                  <a:lnTo>
                    <a:pt x="31559" y="31559"/>
                  </a:lnTo>
                  <a:lnTo>
                    <a:pt x="65793" y="8469"/>
                  </a:lnTo>
                  <a:lnTo>
                    <a:pt x="107696" y="0"/>
                  </a:lnTo>
                  <a:lnTo>
                    <a:pt x="9341104" y="0"/>
                  </a:lnTo>
                  <a:lnTo>
                    <a:pt x="9383006" y="8469"/>
                  </a:lnTo>
                  <a:lnTo>
                    <a:pt x="9417240" y="31559"/>
                  </a:lnTo>
                  <a:lnTo>
                    <a:pt x="9440330" y="65793"/>
                  </a:lnTo>
                  <a:lnTo>
                    <a:pt x="9448800" y="107696"/>
                  </a:lnTo>
                  <a:lnTo>
                    <a:pt x="9448800" y="538480"/>
                  </a:lnTo>
                  <a:lnTo>
                    <a:pt x="9440330" y="580382"/>
                  </a:lnTo>
                  <a:lnTo>
                    <a:pt x="9417240" y="614616"/>
                  </a:lnTo>
                  <a:lnTo>
                    <a:pt x="9383006" y="637706"/>
                  </a:lnTo>
                  <a:lnTo>
                    <a:pt x="9341104" y="646176"/>
                  </a:lnTo>
                  <a:lnTo>
                    <a:pt x="107696" y="646176"/>
                  </a:lnTo>
                  <a:lnTo>
                    <a:pt x="65793" y="637706"/>
                  </a:lnTo>
                  <a:lnTo>
                    <a:pt x="31559" y="614616"/>
                  </a:lnTo>
                  <a:lnTo>
                    <a:pt x="8469" y="580382"/>
                  </a:lnTo>
                  <a:lnTo>
                    <a:pt x="0" y="538480"/>
                  </a:lnTo>
                  <a:lnTo>
                    <a:pt x="0" y="107696"/>
                  </a:lnTo>
                  <a:close/>
                </a:path>
              </a:pathLst>
            </a:custGeom>
            <a:ln w="3175">
              <a:solidFill>
                <a:srgbClr val="375F92"/>
              </a:solidFill>
            </a:ln>
          </p:spPr>
          <p:txBody>
            <a:bodyPr wrap="square" lIns="0" tIns="0" rIns="0" bIns="0" rtlCol="0"/>
            <a:lstStyle/>
            <a:p>
              <a:endParaRPr/>
            </a:p>
          </p:txBody>
        </p:sp>
        <p:pic>
          <p:nvPicPr>
            <p:cNvPr id="13" name="object 13"/>
            <p:cNvPicPr/>
            <p:nvPr/>
          </p:nvPicPr>
          <p:blipFill>
            <a:blip r:embed="rId8" cstate="print"/>
            <a:stretch>
              <a:fillRect/>
            </a:stretch>
          </p:blipFill>
          <p:spPr>
            <a:xfrm>
              <a:off x="1325879" y="2915424"/>
              <a:ext cx="9532620" cy="728459"/>
            </a:xfrm>
            <a:prstGeom prst="rect">
              <a:avLst/>
            </a:prstGeom>
          </p:spPr>
        </p:pic>
        <p:pic>
          <p:nvPicPr>
            <p:cNvPr id="14" name="object 14"/>
            <p:cNvPicPr/>
            <p:nvPr/>
          </p:nvPicPr>
          <p:blipFill>
            <a:blip r:embed="rId9" cstate="print"/>
            <a:stretch>
              <a:fillRect/>
            </a:stretch>
          </p:blipFill>
          <p:spPr>
            <a:xfrm>
              <a:off x="1261871" y="2912338"/>
              <a:ext cx="4549140" cy="795553"/>
            </a:xfrm>
            <a:prstGeom prst="rect">
              <a:avLst/>
            </a:prstGeom>
          </p:spPr>
        </p:pic>
        <p:sp>
          <p:nvSpPr>
            <p:cNvPr id="15" name="object 15"/>
            <p:cNvSpPr/>
            <p:nvPr/>
          </p:nvSpPr>
          <p:spPr>
            <a:xfrm>
              <a:off x="1370076" y="2939795"/>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1"/>
                  </a:lnTo>
                  <a:lnTo>
                    <a:pt x="0" y="537209"/>
                  </a:lnTo>
                  <a:lnTo>
                    <a:pt x="8447" y="579018"/>
                  </a:lnTo>
                  <a:lnTo>
                    <a:pt x="31480" y="613171"/>
                  </a:lnTo>
                  <a:lnTo>
                    <a:pt x="65633" y="636204"/>
                  </a:lnTo>
                  <a:lnTo>
                    <a:pt x="107442" y="644651"/>
                  </a:lnTo>
                  <a:lnTo>
                    <a:pt x="9341358" y="644651"/>
                  </a:lnTo>
                  <a:lnTo>
                    <a:pt x="9383166" y="636204"/>
                  </a:lnTo>
                  <a:lnTo>
                    <a:pt x="9417319" y="613171"/>
                  </a:lnTo>
                  <a:lnTo>
                    <a:pt x="9440352" y="579018"/>
                  </a:lnTo>
                  <a:lnTo>
                    <a:pt x="9448800" y="537209"/>
                  </a:lnTo>
                  <a:lnTo>
                    <a:pt x="9448800" y="107441"/>
                  </a:lnTo>
                  <a:lnTo>
                    <a:pt x="9440352" y="65633"/>
                  </a:lnTo>
                  <a:lnTo>
                    <a:pt x="9417319" y="31480"/>
                  </a:lnTo>
                  <a:lnTo>
                    <a:pt x="9383166" y="8447"/>
                  </a:lnTo>
                  <a:lnTo>
                    <a:pt x="9341358" y="0"/>
                  </a:lnTo>
                  <a:close/>
                </a:path>
              </a:pathLst>
            </a:custGeom>
            <a:solidFill>
              <a:schemeClr val="accent6"/>
            </a:solidFill>
          </p:spPr>
          <p:txBody>
            <a:bodyPr wrap="square" lIns="0" tIns="0" rIns="0" bIns="0" rtlCol="0"/>
            <a:lstStyle/>
            <a:p>
              <a:endParaRPr/>
            </a:p>
          </p:txBody>
        </p:sp>
        <p:sp>
          <p:nvSpPr>
            <p:cNvPr id="16" name="object 16"/>
            <p:cNvSpPr/>
            <p:nvPr/>
          </p:nvSpPr>
          <p:spPr>
            <a:xfrm>
              <a:off x="1370076" y="2939795"/>
              <a:ext cx="9448800" cy="645160"/>
            </a:xfrm>
            <a:custGeom>
              <a:avLst/>
              <a:gdLst/>
              <a:ahLst/>
              <a:cxnLst/>
              <a:rect l="l" t="t" r="r" b="b"/>
              <a:pathLst>
                <a:path w="9448800" h="645160">
                  <a:moveTo>
                    <a:pt x="0" y="107441"/>
                  </a:moveTo>
                  <a:lnTo>
                    <a:pt x="8447" y="65633"/>
                  </a:lnTo>
                  <a:lnTo>
                    <a:pt x="31480" y="31480"/>
                  </a:lnTo>
                  <a:lnTo>
                    <a:pt x="65633" y="8447"/>
                  </a:lnTo>
                  <a:lnTo>
                    <a:pt x="107442" y="0"/>
                  </a:lnTo>
                  <a:lnTo>
                    <a:pt x="9341358" y="0"/>
                  </a:lnTo>
                  <a:lnTo>
                    <a:pt x="9383166" y="8447"/>
                  </a:lnTo>
                  <a:lnTo>
                    <a:pt x="9417319" y="31480"/>
                  </a:lnTo>
                  <a:lnTo>
                    <a:pt x="9440352" y="65633"/>
                  </a:lnTo>
                  <a:lnTo>
                    <a:pt x="9448800" y="107441"/>
                  </a:lnTo>
                  <a:lnTo>
                    <a:pt x="9448800" y="537209"/>
                  </a:lnTo>
                  <a:lnTo>
                    <a:pt x="9440352" y="579018"/>
                  </a:lnTo>
                  <a:lnTo>
                    <a:pt x="9417319" y="613171"/>
                  </a:lnTo>
                  <a:lnTo>
                    <a:pt x="9383166" y="636204"/>
                  </a:lnTo>
                  <a:lnTo>
                    <a:pt x="9341358" y="644651"/>
                  </a:lnTo>
                  <a:lnTo>
                    <a:pt x="107442" y="644651"/>
                  </a:lnTo>
                  <a:lnTo>
                    <a:pt x="65633" y="636204"/>
                  </a:lnTo>
                  <a:lnTo>
                    <a:pt x="31480" y="613171"/>
                  </a:lnTo>
                  <a:lnTo>
                    <a:pt x="8447" y="579018"/>
                  </a:lnTo>
                  <a:lnTo>
                    <a:pt x="0" y="537209"/>
                  </a:lnTo>
                  <a:lnTo>
                    <a:pt x="0" y="107441"/>
                  </a:lnTo>
                  <a:close/>
                </a:path>
              </a:pathLst>
            </a:custGeom>
            <a:ln w="3175">
              <a:solidFill>
                <a:srgbClr val="375F92"/>
              </a:solidFill>
            </a:ln>
          </p:spPr>
          <p:txBody>
            <a:bodyPr wrap="square" lIns="0" tIns="0" rIns="0" bIns="0" rtlCol="0"/>
            <a:lstStyle/>
            <a:p>
              <a:endParaRPr/>
            </a:p>
          </p:txBody>
        </p:sp>
        <p:pic>
          <p:nvPicPr>
            <p:cNvPr id="17" name="object 17"/>
            <p:cNvPicPr/>
            <p:nvPr/>
          </p:nvPicPr>
          <p:blipFill>
            <a:blip r:embed="rId10" cstate="print"/>
            <a:stretch>
              <a:fillRect/>
            </a:stretch>
          </p:blipFill>
          <p:spPr>
            <a:xfrm>
              <a:off x="1327404" y="3631679"/>
              <a:ext cx="9529572" cy="725436"/>
            </a:xfrm>
            <a:prstGeom prst="rect">
              <a:avLst/>
            </a:prstGeom>
          </p:spPr>
        </p:pic>
        <p:pic>
          <p:nvPicPr>
            <p:cNvPr id="18" name="object 18"/>
            <p:cNvPicPr/>
            <p:nvPr/>
          </p:nvPicPr>
          <p:blipFill>
            <a:blip r:embed="rId11" cstate="print"/>
            <a:stretch>
              <a:fillRect/>
            </a:stretch>
          </p:blipFill>
          <p:spPr>
            <a:xfrm>
              <a:off x="1261871" y="3627094"/>
              <a:ext cx="2761488" cy="795553"/>
            </a:xfrm>
            <a:prstGeom prst="rect">
              <a:avLst/>
            </a:prstGeom>
          </p:spPr>
        </p:pic>
        <p:sp>
          <p:nvSpPr>
            <p:cNvPr id="19" name="object 19"/>
            <p:cNvSpPr/>
            <p:nvPr/>
          </p:nvSpPr>
          <p:spPr>
            <a:xfrm>
              <a:off x="1370076" y="3654551"/>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2"/>
                  </a:lnTo>
                  <a:lnTo>
                    <a:pt x="0" y="537210"/>
                  </a:lnTo>
                  <a:lnTo>
                    <a:pt x="8447" y="579018"/>
                  </a:lnTo>
                  <a:lnTo>
                    <a:pt x="31480" y="613171"/>
                  </a:lnTo>
                  <a:lnTo>
                    <a:pt x="65633" y="636204"/>
                  </a:lnTo>
                  <a:lnTo>
                    <a:pt x="107442" y="644652"/>
                  </a:lnTo>
                  <a:lnTo>
                    <a:pt x="9341358" y="644652"/>
                  </a:lnTo>
                  <a:lnTo>
                    <a:pt x="9383166" y="636204"/>
                  </a:lnTo>
                  <a:lnTo>
                    <a:pt x="9417319" y="613171"/>
                  </a:lnTo>
                  <a:lnTo>
                    <a:pt x="9440352" y="579018"/>
                  </a:lnTo>
                  <a:lnTo>
                    <a:pt x="9448800" y="537210"/>
                  </a:lnTo>
                  <a:lnTo>
                    <a:pt x="9448800" y="107442"/>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pic>
          <p:nvPicPr>
            <p:cNvPr id="20" name="object 20"/>
            <p:cNvPicPr/>
            <p:nvPr/>
          </p:nvPicPr>
          <p:blipFill>
            <a:blip r:embed="rId4" cstate="print"/>
            <a:stretch>
              <a:fillRect/>
            </a:stretch>
          </p:blipFill>
          <p:spPr>
            <a:xfrm>
              <a:off x="1327404" y="4346448"/>
              <a:ext cx="9529572" cy="726948"/>
            </a:xfrm>
            <a:prstGeom prst="rect">
              <a:avLst/>
            </a:prstGeom>
          </p:spPr>
        </p:pic>
        <p:pic>
          <p:nvPicPr>
            <p:cNvPr id="21" name="object 21"/>
            <p:cNvPicPr/>
            <p:nvPr/>
          </p:nvPicPr>
          <p:blipFill>
            <a:blip r:embed="rId12" cstate="print"/>
            <a:stretch>
              <a:fillRect/>
            </a:stretch>
          </p:blipFill>
          <p:spPr>
            <a:xfrm>
              <a:off x="1261871" y="4341850"/>
              <a:ext cx="3956304" cy="795553"/>
            </a:xfrm>
            <a:prstGeom prst="rect">
              <a:avLst/>
            </a:prstGeom>
          </p:spPr>
        </p:pic>
        <p:sp>
          <p:nvSpPr>
            <p:cNvPr id="22" name="object 22"/>
            <p:cNvSpPr/>
            <p:nvPr/>
          </p:nvSpPr>
          <p:spPr>
            <a:xfrm>
              <a:off x="1370076" y="4369307"/>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23" name="object 23"/>
            <p:cNvPicPr/>
            <p:nvPr/>
          </p:nvPicPr>
          <p:blipFill>
            <a:blip r:embed="rId4" cstate="print"/>
            <a:stretch>
              <a:fillRect/>
            </a:stretch>
          </p:blipFill>
          <p:spPr>
            <a:xfrm>
              <a:off x="1327404" y="5061204"/>
              <a:ext cx="9529572" cy="726947"/>
            </a:xfrm>
            <a:prstGeom prst="rect">
              <a:avLst/>
            </a:prstGeom>
          </p:spPr>
        </p:pic>
        <p:pic>
          <p:nvPicPr>
            <p:cNvPr id="24" name="object 24"/>
            <p:cNvPicPr/>
            <p:nvPr/>
          </p:nvPicPr>
          <p:blipFill>
            <a:blip r:embed="rId13" cstate="print"/>
            <a:stretch>
              <a:fillRect/>
            </a:stretch>
          </p:blipFill>
          <p:spPr>
            <a:xfrm>
              <a:off x="1261871" y="5056631"/>
              <a:ext cx="4152900" cy="795553"/>
            </a:xfrm>
            <a:prstGeom prst="rect">
              <a:avLst/>
            </a:prstGeom>
          </p:spPr>
        </p:pic>
        <p:sp>
          <p:nvSpPr>
            <p:cNvPr id="25" name="object 25"/>
            <p:cNvSpPr/>
            <p:nvPr/>
          </p:nvSpPr>
          <p:spPr>
            <a:xfrm>
              <a:off x="1370076" y="5084063"/>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98"/>
                  </a:lnTo>
                  <a:lnTo>
                    <a:pt x="31559" y="614630"/>
                  </a:lnTo>
                  <a:lnTo>
                    <a:pt x="65793" y="637712"/>
                  </a:lnTo>
                  <a:lnTo>
                    <a:pt x="107696" y="646176"/>
                  </a:lnTo>
                  <a:lnTo>
                    <a:pt x="9341104" y="646176"/>
                  </a:lnTo>
                  <a:lnTo>
                    <a:pt x="9383006" y="637712"/>
                  </a:lnTo>
                  <a:lnTo>
                    <a:pt x="9417240" y="614630"/>
                  </a:lnTo>
                  <a:lnTo>
                    <a:pt x="9440330" y="580398"/>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grpSp>
      <p:sp>
        <p:nvSpPr>
          <p:cNvPr id="36" name="object 36"/>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37"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8" name="TextBox 37"/>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
        <p:nvSpPr>
          <p:cNvPr id="27" name="Rectangle 26"/>
          <p:cNvSpPr/>
          <p:nvPr/>
        </p:nvSpPr>
        <p:spPr>
          <a:xfrm>
            <a:off x="532613" y="66808"/>
            <a:ext cx="2950488" cy="461665"/>
          </a:xfrm>
          <a:prstGeom prst="rect">
            <a:avLst/>
          </a:prstGeom>
        </p:spPr>
        <p:txBody>
          <a:bodyPr wrap="none">
            <a:spAutoFit/>
          </a:bodyPr>
          <a:lstStyle/>
          <a:p>
            <a:pPr marL="12700">
              <a:lnSpc>
                <a:spcPct val="100000"/>
              </a:lnSpc>
              <a:spcBef>
                <a:spcPts val="95"/>
              </a:spcBef>
            </a:pPr>
            <a:r>
              <a:rPr lang="en-US" sz="2400" b="1" spc="-10" dirty="0" smtClean="0">
                <a:latin typeface="Alexandria Black" pitchFamily="2" charset="-78"/>
                <a:cs typeface="Alexandria Black" pitchFamily="2" charset="-78"/>
              </a:rPr>
              <a:t>Table of Content </a:t>
            </a:r>
            <a:endParaRPr lang="en-US" sz="2400" dirty="0">
              <a:latin typeface="Alexandria Black" pitchFamily="2" charset="-78"/>
              <a:cs typeface="Alexandria Black" pitchFamily="2" charset="-78"/>
            </a:endParaRPr>
          </a:p>
        </p:txBody>
      </p:sp>
      <p:sp>
        <p:nvSpPr>
          <p:cNvPr id="39" name="Rectangle 38"/>
          <p:cNvSpPr/>
          <p:nvPr/>
        </p:nvSpPr>
        <p:spPr>
          <a:xfrm>
            <a:off x="1682913" y="1022751"/>
            <a:ext cx="1863652" cy="369332"/>
          </a:xfrm>
          <a:prstGeom prst="rect">
            <a:avLst/>
          </a:prstGeom>
        </p:spPr>
        <p:txBody>
          <a:bodyPr wrap="none">
            <a:spAutoFit/>
          </a:bodyPr>
          <a:lstStyle/>
          <a:p>
            <a:pPr marL="12700">
              <a:lnSpc>
                <a:spcPct val="100000"/>
              </a:lnSpc>
              <a:spcBef>
                <a:spcPts val="95"/>
              </a:spcBef>
            </a:pPr>
            <a:r>
              <a:rPr lang="en-US" b="1" spc="-10" dirty="0">
                <a:solidFill>
                  <a:srgbClr val="FFFFFF"/>
                </a:solidFill>
                <a:latin typeface="Alexandria Black" pitchFamily="2" charset="-78"/>
                <a:cs typeface="Alexandria Black" pitchFamily="2" charset="-78"/>
              </a:rPr>
              <a:t>Cryptography</a:t>
            </a:r>
            <a:endParaRPr lang="en-US" dirty="0">
              <a:latin typeface="Alexandria Black" pitchFamily="2" charset="-78"/>
              <a:cs typeface="Alexandria Black" pitchFamily="2" charset="-78"/>
            </a:endParaRPr>
          </a:p>
        </p:txBody>
      </p:sp>
      <p:sp>
        <p:nvSpPr>
          <p:cNvPr id="40" name="Rectangle 39"/>
          <p:cNvSpPr/>
          <p:nvPr/>
        </p:nvSpPr>
        <p:spPr>
          <a:xfrm>
            <a:off x="1682913" y="1736107"/>
            <a:ext cx="2456442" cy="369332"/>
          </a:xfrm>
          <a:prstGeom prst="rect">
            <a:avLst/>
          </a:prstGeom>
        </p:spPr>
        <p:txBody>
          <a:bodyPr wrap="none">
            <a:spAutoFit/>
          </a:bodyPr>
          <a:lstStyle/>
          <a:p>
            <a:pPr marL="12700">
              <a:lnSpc>
                <a:spcPct val="100000"/>
              </a:lnSpc>
            </a:pPr>
            <a:r>
              <a:rPr lang="en-US" b="1" dirty="0">
                <a:solidFill>
                  <a:srgbClr val="FFFFFF"/>
                </a:solidFill>
                <a:latin typeface="Alexandria Black" pitchFamily="2" charset="-78"/>
                <a:cs typeface="Alexandria Black" pitchFamily="2" charset="-78"/>
              </a:rPr>
              <a:t>Computer</a:t>
            </a:r>
            <a:r>
              <a:rPr lang="en-US" b="1" spc="-15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p>
        </p:txBody>
      </p:sp>
      <p:sp>
        <p:nvSpPr>
          <p:cNvPr id="41" name="Rectangle 40"/>
          <p:cNvSpPr/>
          <p:nvPr/>
        </p:nvSpPr>
        <p:spPr>
          <a:xfrm>
            <a:off x="1636542" y="2449781"/>
            <a:ext cx="3288401"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OSI</a:t>
            </a:r>
            <a:r>
              <a:rPr lang="en-US" b="1" spc="-3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r>
              <a:rPr lang="en-US" b="1" spc="-16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Architecture </a:t>
            </a:r>
            <a:endParaRPr lang="en-US" dirty="0"/>
          </a:p>
        </p:txBody>
      </p:sp>
      <p:sp>
        <p:nvSpPr>
          <p:cNvPr id="42" name="Rectangle 41"/>
          <p:cNvSpPr/>
          <p:nvPr/>
        </p:nvSpPr>
        <p:spPr>
          <a:xfrm>
            <a:off x="1682913" y="3163829"/>
            <a:ext cx="3467424"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Security</a:t>
            </a:r>
            <a:r>
              <a:rPr lang="en-US" b="1" spc="-114" dirty="0">
                <a:solidFill>
                  <a:srgbClr val="FFFFFF"/>
                </a:solidFill>
                <a:latin typeface="Alexandria Black" pitchFamily="2" charset="-78"/>
                <a:cs typeface="Alexandria Black" pitchFamily="2" charset="-78"/>
              </a:rPr>
              <a:t> </a:t>
            </a:r>
            <a:r>
              <a:rPr lang="en-US" b="1" dirty="0">
                <a:solidFill>
                  <a:srgbClr val="FFFFFF"/>
                </a:solidFill>
                <a:latin typeface="Alexandria Black" pitchFamily="2" charset="-78"/>
                <a:cs typeface="Alexandria Black" pitchFamily="2" charset="-78"/>
              </a:rPr>
              <a:t>Structure</a:t>
            </a:r>
            <a:r>
              <a:rPr lang="en-US" b="1" spc="-13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Scheme </a:t>
            </a:r>
            <a:endParaRPr lang="en-US" dirty="0"/>
          </a:p>
        </p:txBody>
      </p:sp>
      <p:sp>
        <p:nvSpPr>
          <p:cNvPr id="43" name="Rectangle 42"/>
          <p:cNvSpPr/>
          <p:nvPr/>
        </p:nvSpPr>
        <p:spPr>
          <a:xfrm>
            <a:off x="1746892" y="3866263"/>
            <a:ext cx="1983235" cy="369332"/>
          </a:xfrm>
          <a:prstGeom prst="rect">
            <a:avLst/>
          </a:prstGeom>
        </p:spPr>
        <p:txBody>
          <a:bodyPr wrap="none">
            <a:spAutoFit/>
          </a:bodyPr>
          <a:lstStyle/>
          <a:p>
            <a:pPr marL="12700" marR="5080"/>
            <a:r>
              <a:rPr lang="en-US" b="1" dirty="0">
                <a:solidFill>
                  <a:srgbClr val="FFFFFF"/>
                </a:solidFill>
                <a:latin typeface="Alexandria Black" pitchFamily="2" charset="-78"/>
                <a:cs typeface="Alexandria Black" pitchFamily="2" charset="-78"/>
              </a:rPr>
              <a:t>Key</a:t>
            </a:r>
            <a:r>
              <a:rPr lang="en-US" b="1" spc="-1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Properties</a:t>
            </a:r>
            <a:endParaRPr lang="en-US" dirty="0">
              <a:latin typeface="Alexandria Black" pitchFamily="2" charset="-78"/>
              <a:cs typeface="Alexandria Black" pitchFamily="2" charset="-78"/>
            </a:endParaRPr>
          </a:p>
        </p:txBody>
      </p:sp>
      <p:sp>
        <p:nvSpPr>
          <p:cNvPr id="44" name="Rectangle 43"/>
          <p:cNvSpPr/>
          <p:nvPr/>
        </p:nvSpPr>
        <p:spPr>
          <a:xfrm>
            <a:off x="1682913" y="4590411"/>
            <a:ext cx="2958182"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Symmetric</a:t>
            </a:r>
            <a:r>
              <a:rPr lang="en-US" b="1" spc="-12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 </a:t>
            </a:r>
            <a:endParaRPr lang="en-US" dirty="0"/>
          </a:p>
        </p:txBody>
      </p:sp>
      <p:sp>
        <p:nvSpPr>
          <p:cNvPr id="45" name="Rectangle 44"/>
          <p:cNvSpPr/>
          <p:nvPr/>
        </p:nvSpPr>
        <p:spPr>
          <a:xfrm>
            <a:off x="1682913" y="5274483"/>
            <a:ext cx="3472104" cy="369332"/>
          </a:xfrm>
          <a:prstGeom prst="rect">
            <a:avLst/>
          </a:prstGeom>
        </p:spPr>
        <p:txBody>
          <a:bodyPr wrap="none">
            <a:spAutoFit/>
          </a:bodyPr>
          <a:lstStyle/>
          <a:p>
            <a:pPr marL="12700" marR="403225"/>
            <a:r>
              <a:rPr lang="en-US" b="1" dirty="0">
                <a:solidFill>
                  <a:srgbClr val="FFFFFF"/>
                </a:solidFill>
                <a:latin typeface="Alexandria Black" pitchFamily="2" charset="-78"/>
                <a:cs typeface="Alexandria Black" pitchFamily="2" charset="-78"/>
              </a:rPr>
              <a:t>Asymmetric</a:t>
            </a:r>
            <a:r>
              <a:rPr lang="en-US" b="1" spc="-14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a:t>
            </a:r>
            <a:endParaRPr lang="en-US" dirty="0">
              <a:latin typeface="Alexandria Black" pitchFamily="2" charset="-78"/>
              <a:cs typeface="Alexandria Black" pitchFamily="2" charset="-78"/>
            </a:endParaRPr>
          </a:p>
        </p:txBody>
      </p:sp>
    </p:spTree>
    <p:extLst>
      <p:ext uri="{BB962C8B-B14F-4D97-AF65-F5344CB8AC3E}">
        <p14:creationId xmlns:p14="http://schemas.microsoft.com/office/powerpoint/2010/main" val="835232265"/>
      </p:ext>
    </p:extLst>
  </p:cSld>
  <p:clrMapOvr>
    <a:masterClrMapping/>
  </p:clrMapOvr>
  <mc:AlternateContent xmlns:mc="http://schemas.openxmlformats.org/markup-compatibility/2006">
    <mc:Choice xmlns:p14="http://schemas.microsoft.com/office/powerpoint/2010/main" Requires="p14">
      <p:transition spd="slow" p14:dur="2000" advTm="21698"/>
    </mc:Choice>
    <mc:Fallback>
      <p:transition spd="slow" advTm="2169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6987" y="100329"/>
            <a:ext cx="4945011" cy="527304"/>
          </a:xfrm>
          <a:prstGeom prst="rect">
            <a:avLst/>
          </a:prstGeom>
        </p:spPr>
      </p:pic>
      <p:grpSp>
        <p:nvGrpSpPr>
          <p:cNvPr id="3" name="object 3"/>
          <p:cNvGrpSpPr/>
          <p:nvPr/>
        </p:nvGrpSpPr>
        <p:grpSpPr>
          <a:xfrm>
            <a:off x="6042650" y="5003248"/>
            <a:ext cx="5636260" cy="1557655"/>
            <a:chOff x="6042650" y="5003248"/>
            <a:chExt cx="5636260" cy="1557655"/>
          </a:xfrm>
        </p:grpSpPr>
        <p:pic>
          <p:nvPicPr>
            <p:cNvPr id="4" name="object 4"/>
            <p:cNvPicPr/>
            <p:nvPr/>
          </p:nvPicPr>
          <p:blipFill>
            <a:blip r:embed="rId3" cstate="print"/>
            <a:stretch>
              <a:fillRect/>
            </a:stretch>
          </p:blipFill>
          <p:spPr>
            <a:xfrm>
              <a:off x="6042650" y="5003248"/>
              <a:ext cx="5635771" cy="1444865"/>
            </a:xfrm>
            <a:prstGeom prst="rect">
              <a:avLst/>
            </a:prstGeom>
          </p:spPr>
        </p:pic>
        <p:pic>
          <p:nvPicPr>
            <p:cNvPr id="5" name="object 5"/>
            <p:cNvPicPr/>
            <p:nvPr/>
          </p:nvPicPr>
          <p:blipFill>
            <a:blip r:embed="rId4" cstate="print"/>
            <a:stretch>
              <a:fillRect/>
            </a:stretch>
          </p:blipFill>
          <p:spPr>
            <a:xfrm>
              <a:off x="7138416" y="5016995"/>
              <a:ext cx="3439668" cy="1543812"/>
            </a:xfrm>
            <a:prstGeom prst="rect">
              <a:avLst/>
            </a:prstGeom>
          </p:spPr>
        </p:pic>
        <p:sp>
          <p:nvSpPr>
            <p:cNvPr id="6" name="object 6"/>
            <p:cNvSpPr/>
            <p:nvPr/>
          </p:nvSpPr>
          <p:spPr>
            <a:xfrm>
              <a:off x="6095238" y="5036058"/>
              <a:ext cx="5535295" cy="1344295"/>
            </a:xfrm>
            <a:custGeom>
              <a:avLst/>
              <a:gdLst/>
              <a:ahLst/>
              <a:cxnLst/>
              <a:rect l="l" t="t" r="r" b="b"/>
              <a:pathLst>
                <a:path w="5535295" h="1344295">
                  <a:moveTo>
                    <a:pt x="5535168" y="0"/>
                  </a:moveTo>
                  <a:lnTo>
                    <a:pt x="0" y="0"/>
                  </a:lnTo>
                  <a:lnTo>
                    <a:pt x="0" y="1344168"/>
                  </a:lnTo>
                  <a:lnTo>
                    <a:pt x="5535168" y="1344168"/>
                  </a:lnTo>
                  <a:lnTo>
                    <a:pt x="5535168" y="0"/>
                  </a:lnTo>
                  <a:close/>
                </a:path>
              </a:pathLst>
            </a:custGeom>
            <a:solidFill>
              <a:srgbClr val="8063A1"/>
            </a:solidFill>
          </p:spPr>
          <p:txBody>
            <a:bodyPr wrap="square" lIns="0" tIns="0" rIns="0" bIns="0" rtlCol="0"/>
            <a:lstStyle/>
            <a:p>
              <a:endParaRPr dirty="0"/>
            </a:p>
          </p:txBody>
        </p:sp>
        <p:sp>
          <p:nvSpPr>
            <p:cNvPr id="7" name="object 7"/>
            <p:cNvSpPr/>
            <p:nvPr/>
          </p:nvSpPr>
          <p:spPr>
            <a:xfrm>
              <a:off x="6095238" y="5036058"/>
              <a:ext cx="5535295" cy="1344295"/>
            </a:xfrm>
            <a:custGeom>
              <a:avLst/>
              <a:gdLst/>
              <a:ahLst/>
              <a:cxnLst/>
              <a:rect l="l" t="t" r="r" b="b"/>
              <a:pathLst>
                <a:path w="5535295" h="1344295">
                  <a:moveTo>
                    <a:pt x="0" y="1344168"/>
                  </a:moveTo>
                  <a:lnTo>
                    <a:pt x="5535168" y="1344168"/>
                  </a:lnTo>
                  <a:lnTo>
                    <a:pt x="5535168" y="0"/>
                  </a:lnTo>
                  <a:lnTo>
                    <a:pt x="0" y="0"/>
                  </a:lnTo>
                  <a:lnTo>
                    <a:pt x="0" y="1344168"/>
                  </a:lnTo>
                  <a:close/>
                </a:path>
              </a:pathLst>
            </a:custGeom>
            <a:ln w="38099">
              <a:solidFill>
                <a:srgbClr val="FFFFFF"/>
              </a:solidFill>
            </a:ln>
          </p:spPr>
          <p:txBody>
            <a:bodyPr wrap="square" lIns="0" tIns="0" rIns="0" bIns="0" rtlCol="0"/>
            <a:lstStyle/>
            <a:p>
              <a:endParaRPr dirty="0"/>
            </a:p>
          </p:txBody>
        </p:sp>
      </p:grpSp>
      <p:sp>
        <p:nvSpPr>
          <p:cNvPr id="8" name="object 8"/>
          <p:cNvSpPr txBox="1"/>
          <p:nvPr/>
        </p:nvSpPr>
        <p:spPr>
          <a:xfrm>
            <a:off x="7588377" y="5203037"/>
            <a:ext cx="2548890" cy="848360"/>
          </a:xfrm>
          <a:prstGeom prst="rect">
            <a:avLst/>
          </a:prstGeom>
        </p:spPr>
        <p:txBody>
          <a:bodyPr vert="horz" wrap="square" lIns="0" tIns="12700" rIns="0" bIns="0" rtlCol="0">
            <a:spAutoFit/>
          </a:bodyPr>
          <a:lstStyle/>
          <a:p>
            <a:pPr marL="12700">
              <a:lnSpc>
                <a:spcPct val="100000"/>
              </a:lnSpc>
              <a:spcBef>
                <a:spcPts val="100"/>
              </a:spcBef>
            </a:pPr>
            <a:r>
              <a:rPr sz="5400" b="1" spc="-20" dirty="0">
                <a:solidFill>
                  <a:srgbClr val="FFFFFF"/>
                </a:solidFill>
                <a:latin typeface="Calibri"/>
                <a:cs typeface="Calibri"/>
              </a:rPr>
              <a:t>Plaintext</a:t>
            </a:r>
            <a:endParaRPr sz="5400" dirty="0">
              <a:latin typeface="Calibri"/>
              <a:cs typeface="Calibri"/>
            </a:endParaRPr>
          </a:p>
        </p:txBody>
      </p:sp>
      <p:grpSp>
        <p:nvGrpSpPr>
          <p:cNvPr id="9" name="object 9"/>
          <p:cNvGrpSpPr/>
          <p:nvPr/>
        </p:nvGrpSpPr>
        <p:grpSpPr>
          <a:xfrm>
            <a:off x="6033515" y="2833116"/>
            <a:ext cx="5654040" cy="2299970"/>
            <a:chOff x="6033515" y="2833116"/>
            <a:chExt cx="5654040" cy="2299970"/>
          </a:xfrm>
        </p:grpSpPr>
        <p:pic>
          <p:nvPicPr>
            <p:cNvPr id="10" name="object 10"/>
            <p:cNvPicPr/>
            <p:nvPr/>
          </p:nvPicPr>
          <p:blipFill>
            <a:blip r:embed="rId5" cstate="print"/>
            <a:stretch>
              <a:fillRect/>
            </a:stretch>
          </p:blipFill>
          <p:spPr>
            <a:xfrm>
              <a:off x="6033515" y="2947416"/>
              <a:ext cx="5654040" cy="2185416"/>
            </a:xfrm>
            <a:prstGeom prst="rect">
              <a:avLst/>
            </a:prstGeom>
          </p:spPr>
        </p:pic>
        <p:pic>
          <p:nvPicPr>
            <p:cNvPr id="11" name="object 11"/>
            <p:cNvPicPr/>
            <p:nvPr/>
          </p:nvPicPr>
          <p:blipFill>
            <a:blip r:embed="rId6" cstate="print"/>
            <a:stretch>
              <a:fillRect/>
            </a:stretch>
          </p:blipFill>
          <p:spPr>
            <a:xfrm>
              <a:off x="8130539" y="2833116"/>
              <a:ext cx="1459992" cy="1164336"/>
            </a:xfrm>
            <a:prstGeom prst="rect">
              <a:avLst/>
            </a:prstGeom>
          </p:spPr>
        </p:pic>
        <p:sp>
          <p:nvSpPr>
            <p:cNvPr id="12" name="object 12"/>
            <p:cNvSpPr/>
            <p:nvPr/>
          </p:nvSpPr>
          <p:spPr>
            <a:xfrm>
              <a:off x="6095237" y="2989326"/>
              <a:ext cx="5535295" cy="2066925"/>
            </a:xfrm>
            <a:custGeom>
              <a:avLst/>
              <a:gdLst/>
              <a:ahLst/>
              <a:cxnLst/>
              <a:rect l="l" t="t" r="r" b="b"/>
              <a:pathLst>
                <a:path w="5535295" h="2066925">
                  <a:moveTo>
                    <a:pt x="5535168" y="0"/>
                  </a:moveTo>
                  <a:lnTo>
                    <a:pt x="0" y="0"/>
                  </a:lnTo>
                  <a:lnTo>
                    <a:pt x="0" y="1342771"/>
                  </a:lnTo>
                  <a:lnTo>
                    <a:pt x="2509266" y="1342771"/>
                  </a:lnTo>
                  <a:lnTo>
                    <a:pt x="2509266" y="1549908"/>
                  </a:lnTo>
                  <a:lnTo>
                    <a:pt x="2250947" y="1549908"/>
                  </a:lnTo>
                  <a:lnTo>
                    <a:pt x="2767584" y="2066544"/>
                  </a:lnTo>
                  <a:lnTo>
                    <a:pt x="3284219" y="1549908"/>
                  </a:lnTo>
                  <a:lnTo>
                    <a:pt x="3025902" y="1549908"/>
                  </a:lnTo>
                  <a:lnTo>
                    <a:pt x="3025902" y="1342771"/>
                  </a:lnTo>
                  <a:lnTo>
                    <a:pt x="5535168" y="1342771"/>
                  </a:lnTo>
                  <a:lnTo>
                    <a:pt x="5535168" y="0"/>
                  </a:lnTo>
                  <a:close/>
                </a:path>
              </a:pathLst>
            </a:custGeom>
            <a:solidFill>
              <a:srgbClr val="9BBA58"/>
            </a:solidFill>
          </p:spPr>
          <p:txBody>
            <a:bodyPr wrap="square" lIns="0" tIns="0" rIns="0" bIns="0" rtlCol="0"/>
            <a:lstStyle/>
            <a:p>
              <a:endParaRPr dirty="0"/>
            </a:p>
          </p:txBody>
        </p:sp>
        <p:sp>
          <p:nvSpPr>
            <p:cNvPr id="13" name="object 13"/>
            <p:cNvSpPr/>
            <p:nvPr/>
          </p:nvSpPr>
          <p:spPr>
            <a:xfrm>
              <a:off x="6095237" y="2989326"/>
              <a:ext cx="5535295" cy="2066925"/>
            </a:xfrm>
            <a:custGeom>
              <a:avLst/>
              <a:gdLst/>
              <a:ahLst/>
              <a:cxnLst/>
              <a:rect l="l" t="t" r="r" b="b"/>
              <a:pathLst>
                <a:path w="5535295" h="2066925">
                  <a:moveTo>
                    <a:pt x="5535168" y="1342771"/>
                  </a:moveTo>
                  <a:lnTo>
                    <a:pt x="3025902" y="1342771"/>
                  </a:lnTo>
                  <a:lnTo>
                    <a:pt x="3025902" y="1549908"/>
                  </a:lnTo>
                  <a:lnTo>
                    <a:pt x="3284219" y="1549908"/>
                  </a:lnTo>
                  <a:lnTo>
                    <a:pt x="2767584" y="2066544"/>
                  </a:lnTo>
                  <a:lnTo>
                    <a:pt x="2250947" y="1549908"/>
                  </a:lnTo>
                  <a:lnTo>
                    <a:pt x="2509266" y="1549908"/>
                  </a:lnTo>
                  <a:lnTo>
                    <a:pt x="2509266" y="1342771"/>
                  </a:lnTo>
                  <a:lnTo>
                    <a:pt x="0" y="1342771"/>
                  </a:lnTo>
                  <a:lnTo>
                    <a:pt x="0" y="0"/>
                  </a:lnTo>
                  <a:lnTo>
                    <a:pt x="5535168" y="0"/>
                  </a:lnTo>
                  <a:lnTo>
                    <a:pt x="5535168" y="1342771"/>
                  </a:lnTo>
                  <a:close/>
                </a:path>
              </a:pathLst>
            </a:custGeom>
            <a:ln w="38100">
              <a:solidFill>
                <a:srgbClr val="FFFFFF"/>
              </a:solidFill>
            </a:ln>
          </p:spPr>
          <p:txBody>
            <a:bodyPr wrap="square" lIns="0" tIns="0" rIns="0" bIns="0" rtlCol="0"/>
            <a:lstStyle/>
            <a:p>
              <a:endParaRPr dirty="0"/>
            </a:p>
          </p:txBody>
        </p:sp>
      </p:grpSp>
      <p:sp>
        <p:nvSpPr>
          <p:cNvPr id="14" name="object 14"/>
          <p:cNvSpPr txBox="1"/>
          <p:nvPr/>
        </p:nvSpPr>
        <p:spPr>
          <a:xfrm>
            <a:off x="8470518" y="2974339"/>
            <a:ext cx="785495" cy="635000"/>
          </a:xfrm>
          <a:prstGeom prst="rect">
            <a:avLst/>
          </a:prstGeom>
        </p:spPr>
        <p:txBody>
          <a:bodyPr vert="horz" wrap="square" lIns="0" tIns="12065" rIns="0" bIns="0" rtlCol="0">
            <a:spAutoFit/>
          </a:bodyPr>
          <a:lstStyle/>
          <a:p>
            <a:pPr marL="12700">
              <a:lnSpc>
                <a:spcPct val="100000"/>
              </a:lnSpc>
              <a:spcBef>
                <a:spcPts val="95"/>
              </a:spcBef>
            </a:pPr>
            <a:r>
              <a:rPr sz="4000" b="1" spc="-30" dirty="0">
                <a:solidFill>
                  <a:srgbClr val="FFFFFF"/>
                </a:solidFill>
                <a:latin typeface="Calibri"/>
                <a:cs typeface="Calibri"/>
              </a:rPr>
              <a:t>Key</a:t>
            </a:r>
            <a:endParaRPr sz="4000" dirty="0">
              <a:latin typeface="Calibri"/>
              <a:cs typeface="Calibri"/>
            </a:endParaRPr>
          </a:p>
        </p:txBody>
      </p:sp>
      <p:grpSp>
        <p:nvGrpSpPr>
          <p:cNvPr id="15" name="object 15"/>
          <p:cNvGrpSpPr/>
          <p:nvPr/>
        </p:nvGrpSpPr>
        <p:grpSpPr>
          <a:xfrm>
            <a:off x="6033515" y="3653002"/>
            <a:ext cx="5654040" cy="841375"/>
            <a:chOff x="6033515" y="3653002"/>
            <a:chExt cx="5654040" cy="841375"/>
          </a:xfrm>
        </p:grpSpPr>
        <p:pic>
          <p:nvPicPr>
            <p:cNvPr id="16" name="object 16"/>
            <p:cNvPicPr/>
            <p:nvPr/>
          </p:nvPicPr>
          <p:blipFill>
            <a:blip r:embed="rId7" cstate="print"/>
            <a:stretch>
              <a:fillRect/>
            </a:stretch>
          </p:blipFill>
          <p:spPr>
            <a:xfrm>
              <a:off x="6033515" y="3672840"/>
              <a:ext cx="5654040" cy="736092"/>
            </a:xfrm>
            <a:prstGeom prst="rect">
              <a:avLst/>
            </a:prstGeom>
          </p:spPr>
        </p:pic>
        <p:pic>
          <p:nvPicPr>
            <p:cNvPr id="17" name="object 17"/>
            <p:cNvPicPr/>
            <p:nvPr/>
          </p:nvPicPr>
          <p:blipFill>
            <a:blip r:embed="rId8" cstate="print"/>
            <a:stretch>
              <a:fillRect/>
            </a:stretch>
          </p:blipFill>
          <p:spPr>
            <a:xfrm>
              <a:off x="7787639" y="3653002"/>
              <a:ext cx="2142744" cy="841273"/>
            </a:xfrm>
            <a:prstGeom prst="rect">
              <a:avLst/>
            </a:prstGeom>
          </p:spPr>
        </p:pic>
      </p:grpSp>
      <p:sp>
        <p:nvSpPr>
          <p:cNvPr id="18" name="object 18"/>
          <p:cNvSpPr txBox="1"/>
          <p:nvPr/>
        </p:nvSpPr>
        <p:spPr>
          <a:xfrm>
            <a:off x="6095238" y="3714750"/>
            <a:ext cx="5535295" cy="617220"/>
          </a:xfrm>
          <a:prstGeom prst="rect">
            <a:avLst/>
          </a:prstGeom>
          <a:solidFill>
            <a:srgbClr val="F79546"/>
          </a:solidFill>
          <a:ln w="38100">
            <a:solidFill>
              <a:srgbClr val="FFFFFF"/>
            </a:solidFill>
          </a:ln>
        </p:spPr>
        <p:txBody>
          <a:bodyPr vert="horz" wrap="square" lIns="0" tIns="53340" rIns="0" bIns="0" rtlCol="0">
            <a:spAutoFit/>
          </a:bodyPr>
          <a:lstStyle/>
          <a:p>
            <a:pPr algn="ctr">
              <a:lnSpc>
                <a:spcPct val="100000"/>
              </a:lnSpc>
              <a:spcBef>
                <a:spcPts val="420"/>
              </a:spcBef>
            </a:pPr>
            <a:r>
              <a:rPr sz="2800" b="1" spc="-10" dirty="0">
                <a:latin typeface="Calibri"/>
                <a:cs typeface="Calibri"/>
              </a:rPr>
              <a:t>Decryption</a:t>
            </a:r>
            <a:endParaRPr sz="2800" dirty="0">
              <a:latin typeface="Calibri"/>
              <a:cs typeface="Calibri"/>
            </a:endParaRPr>
          </a:p>
        </p:txBody>
      </p:sp>
      <p:grpSp>
        <p:nvGrpSpPr>
          <p:cNvPr id="19" name="object 19"/>
          <p:cNvGrpSpPr/>
          <p:nvPr/>
        </p:nvGrpSpPr>
        <p:grpSpPr>
          <a:xfrm>
            <a:off x="6033515" y="899159"/>
            <a:ext cx="5654040" cy="2186940"/>
            <a:chOff x="6033515" y="899159"/>
            <a:chExt cx="5654040" cy="2186940"/>
          </a:xfrm>
        </p:grpSpPr>
        <p:pic>
          <p:nvPicPr>
            <p:cNvPr id="20" name="object 20"/>
            <p:cNvPicPr/>
            <p:nvPr/>
          </p:nvPicPr>
          <p:blipFill>
            <a:blip r:embed="rId9" cstate="print"/>
            <a:stretch>
              <a:fillRect/>
            </a:stretch>
          </p:blipFill>
          <p:spPr>
            <a:xfrm>
              <a:off x="6033515" y="899159"/>
              <a:ext cx="5654040" cy="2186940"/>
            </a:xfrm>
            <a:prstGeom prst="rect">
              <a:avLst/>
            </a:prstGeom>
          </p:spPr>
        </p:pic>
        <p:pic>
          <p:nvPicPr>
            <p:cNvPr id="21" name="object 21"/>
            <p:cNvPicPr/>
            <p:nvPr/>
          </p:nvPicPr>
          <p:blipFill>
            <a:blip r:embed="rId10" cstate="print"/>
            <a:stretch>
              <a:fillRect/>
            </a:stretch>
          </p:blipFill>
          <p:spPr>
            <a:xfrm>
              <a:off x="6912863" y="922020"/>
              <a:ext cx="3892296" cy="1543812"/>
            </a:xfrm>
            <a:prstGeom prst="rect">
              <a:avLst/>
            </a:prstGeom>
          </p:spPr>
        </p:pic>
        <p:sp>
          <p:nvSpPr>
            <p:cNvPr id="22" name="object 22"/>
            <p:cNvSpPr/>
            <p:nvPr/>
          </p:nvSpPr>
          <p:spPr>
            <a:xfrm>
              <a:off x="6095237" y="941069"/>
              <a:ext cx="5535295" cy="2068195"/>
            </a:xfrm>
            <a:custGeom>
              <a:avLst/>
              <a:gdLst/>
              <a:ahLst/>
              <a:cxnLst/>
              <a:rect l="l" t="t" r="r" b="b"/>
              <a:pathLst>
                <a:path w="5535295" h="2068195">
                  <a:moveTo>
                    <a:pt x="5535168" y="0"/>
                  </a:moveTo>
                  <a:lnTo>
                    <a:pt x="0" y="0"/>
                  </a:lnTo>
                  <a:lnTo>
                    <a:pt x="0" y="1343787"/>
                  </a:lnTo>
                  <a:lnTo>
                    <a:pt x="2509139" y="1343787"/>
                  </a:lnTo>
                  <a:lnTo>
                    <a:pt x="2509139" y="1551051"/>
                  </a:lnTo>
                  <a:lnTo>
                    <a:pt x="2250566" y="1551051"/>
                  </a:lnTo>
                  <a:lnTo>
                    <a:pt x="2767584" y="2068067"/>
                  </a:lnTo>
                  <a:lnTo>
                    <a:pt x="3284601" y="1551051"/>
                  </a:lnTo>
                  <a:lnTo>
                    <a:pt x="3026029" y="1551051"/>
                  </a:lnTo>
                  <a:lnTo>
                    <a:pt x="3026029" y="1343787"/>
                  </a:lnTo>
                  <a:lnTo>
                    <a:pt x="5535168" y="1343787"/>
                  </a:lnTo>
                  <a:lnTo>
                    <a:pt x="5535168" y="0"/>
                  </a:lnTo>
                  <a:close/>
                </a:path>
              </a:pathLst>
            </a:custGeom>
            <a:solidFill>
              <a:srgbClr val="C0504D"/>
            </a:solidFill>
          </p:spPr>
          <p:txBody>
            <a:bodyPr wrap="square" lIns="0" tIns="0" rIns="0" bIns="0" rtlCol="0"/>
            <a:lstStyle/>
            <a:p>
              <a:endParaRPr dirty="0"/>
            </a:p>
          </p:txBody>
        </p:sp>
        <p:sp>
          <p:nvSpPr>
            <p:cNvPr id="23" name="object 23"/>
            <p:cNvSpPr/>
            <p:nvPr/>
          </p:nvSpPr>
          <p:spPr>
            <a:xfrm>
              <a:off x="6095237" y="941069"/>
              <a:ext cx="5535295" cy="2068195"/>
            </a:xfrm>
            <a:custGeom>
              <a:avLst/>
              <a:gdLst/>
              <a:ahLst/>
              <a:cxnLst/>
              <a:rect l="l" t="t" r="r" b="b"/>
              <a:pathLst>
                <a:path w="5535295" h="2068195">
                  <a:moveTo>
                    <a:pt x="5535168" y="1343787"/>
                  </a:moveTo>
                  <a:lnTo>
                    <a:pt x="3026029" y="1343787"/>
                  </a:lnTo>
                  <a:lnTo>
                    <a:pt x="3026029" y="1551051"/>
                  </a:lnTo>
                  <a:lnTo>
                    <a:pt x="3284601" y="1551051"/>
                  </a:lnTo>
                  <a:lnTo>
                    <a:pt x="2767584" y="2068067"/>
                  </a:lnTo>
                  <a:lnTo>
                    <a:pt x="2250566" y="1551051"/>
                  </a:lnTo>
                  <a:lnTo>
                    <a:pt x="2509139" y="1551051"/>
                  </a:lnTo>
                  <a:lnTo>
                    <a:pt x="2509139" y="1343787"/>
                  </a:lnTo>
                  <a:lnTo>
                    <a:pt x="0" y="1343787"/>
                  </a:lnTo>
                  <a:lnTo>
                    <a:pt x="0" y="0"/>
                  </a:lnTo>
                  <a:lnTo>
                    <a:pt x="5535168" y="0"/>
                  </a:lnTo>
                  <a:lnTo>
                    <a:pt x="5535168" y="1343787"/>
                  </a:lnTo>
                  <a:close/>
                </a:path>
              </a:pathLst>
            </a:custGeom>
            <a:ln w="38100">
              <a:solidFill>
                <a:srgbClr val="FFFFFF"/>
              </a:solidFill>
            </a:ln>
          </p:spPr>
          <p:txBody>
            <a:bodyPr wrap="square" lIns="0" tIns="0" rIns="0" bIns="0" rtlCol="0"/>
            <a:lstStyle/>
            <a:p>
              <a:endParaRPr dirty="0"/>
            </a:p>
          </p:txBody>
        </p:sp>
      </p:grpSp>
      <p:sp>
        <p:nvSpPr>
          <p:cNvPr id="24" name="object 24"/>
          <p:cNvSpPr txBox="1"/>
          <p:nvPr/>
        </p:nvSpPr>
        <p:spPr>
          <a:xfrm>
            <a:off x="7362825" y="1107135"/>
            <a:ext cx="3002915" cy="848994"/>
          </a:xfrm>
          <a:prstGeom prst="rect">
            <a:avLst/>
          </a:prstGeom>
        </p:spPr>
        <p:txBody>
          <a:bodyPr vert="horz" wrap="square" lIns="0" tIns="12700" rIns="0" bIns="0" rtlCol="0">
            <a:spAutoFit/>
          </a:bodyPr>
          <a:lstStyle/>
          <a:p>
            <a:pPr marL="12700">
              <a:lnSpc>
                <a:spcPct val="100000"/>
              </a:lnSpc>
              <a:spcBef>
                <a:spcPts val="100"/>
              </a:spcBef>
            </a:pPr>
            <a:r>
              <a:rPr sz="5400" b="1" spc="-10" dirty="0">
                <a:solidFill>
                  <a:srgbClr val="FFFFFF"/>
                </a:solidFill>
                <a:latin typeface="Calibri"/>
                <a:cs typeface="Calibri"/>
              </a:rPr>
              <a:t>Ciphertext</a:t>
            </a:r>
            <a:endParaRPr sz="5400" dirty="0">
              <a:latin typeface="Calibri"/>
              <a:cs typeface="Calibri"/>
            </a:endParaRPr>
          </a:p>
        </p:txBody>
      </p:sp>
      <p:grpSp>
        <p:nvGrpSpPr>
          <p:cNvPr id="25" name="object 25"/>
          <p:cNvGrpSpPr/>
          <p:nvPr/>
        </p:nvGrpSpPr>
        <p:grpSpPr>
          <a:xfrm>
            <a:off x="202682" y="5003248"/>
            <a:ext cx="5636260" cy="1557655"/>
            <a:chOff x="202682" y="5003248"/>
            <a:chExt cx="5636260" cy="1557655"/>
          </a:xfrm>
        </p:grpSpPr>
        <p:pic>
          <p:nvPicPr>
            <p:cNvPr id="26" name="object 26"/>
            <p:cNvPicPr/>
            <p:nvPr/>
          </p:nvPicPr>
          <p:blipFill>
            <a:blip r:embed="rId3" cstate="print"/>
            <a:stretch>
              <a:fillRect/>
            </a:stretch>
          </p:blipFill>
          <p:spPr>
            <a:xfrm>
              <a:off x="202682" y="5003248"/>
              <a:ext cx="5635771" cy="1444865"/>
            </a:xfrm>
            <a:prstGeom prst="rect">
              <a:avLst/>
            </a:prstGeom>
          </p:spPr>
        </p:pic>
        <p:pic>
          <p:nvPicPr>
            <p:cNvPr id="27" name="object 27"/>
            <p:cNvPicPr/>
            <p:nvPr/>
          </p:nvPicPr>
          <p:blipFill>
            <a:blip r:embed="rId11" cstate="print"/>
            <a:stretch>
              <a:fillRect/>
            </a:stretch>
          </p:blipFill>
          <p:spPr>
            <a:xfrm>
              <a:off x="1072895" y="5016995"/>
              <a:ext cx="3892296" cy="1543812"/>
            </a:xfrm>
            <a:prstGeom prst="rect">
              <a:avLst/>
            </a:prstGeom>
          </p:spPr>
        </p:pic>
        <p:sp>
          <p:nvSpPr>
            <p:cNvPr id="28" name="object 28"/>
            <p:cNvSpPr/>
            <p:nvPr/>
          </p:nvSpPr>
          <p:spPr>
            <a:xfrm>
              <a:off x="255270" y="5036058"/>
              <a:ext cx="5535295" cy="1344295"/>
            </a:xfrm>
            <a:custGeom>
              <a:avLst/>
              <a:gdLst/>
              <a:ahLst/>
              <a:cxnLst/>
              <a:rect l="l" t="t" r="r" b="b"/>
              <a:pathLst>
                <a:path w="5535295" h="1344295">
                  <a:moveTo>
                    <a:pt x="5535168" y="0"/>
                  </a:moveTo>
                  <a:lnTo>
                    <a:pt x="0" y="0"/>
                  </a:lnTo>
                  <a:lnTo>
                    <a:pt x="0" y="1344168"/>
                  </a:lnTo>
                  <a:lnTo>
                    <a:pt x="5535168" y="1344168"/>
                  </a:lnTo>
                  <a:lnTo>
                    <a:pt x="5535168" y="0"/>
                  </a:lnTo>
                  <a:close/>
                </a:path>
              </a:pathLst>
            </a:custGeom>
            <a:solidFill>
              <a:srgbClr val="C0504D"/>
            </a:solidFill>
          </p:spPr>
          <p:txBody>
            <a:bodyPr wrap="square" lIns="0" tIns="0" rIns="0" bIns="0" rtlCol="0"/>
            <a:lstStyle/>
            <a:p>
              <a:endParaRPr dirty="0"/>
            </a:p>
          </p:txBody>
        </p:sp>
        <p:sp>
          <p:nvSpPr>
            <p:cNvPr id="29" name="object 29"/>
            <p:cNvSpPr/>
            <p:nvPr/>
          </p:nvSpPr>
          <p:spPr>
            <a:xfrm>
              <a:off x="255270" y="5036058"/>
              <a:ext cx="5535295" cy="1344295"/>
            </a:xfrm>
            <a:custGeom>
              <a:avLst/>
              <a:gdLst/>
              <a:ahLst/>
              <a:cxnLst/>
              <a:rect l="l" t="t" r="r" b="b"/>
              <a:pathLst>
                <a:path w="5535295" h="1344295">
                  <a:moveTo>
                    <a:pt x="0" y="1344168"/>
                  </a:moveTo>
                  <a:lnTo>
                    <a:pt x="5535168" y="1344168"/>
                  </a:lnTo>
                  <a:lnTo>
                    <a:pt x="5535168" y="0"/>
                  </a:lnTo>
                  <a:lnTo>
                    <a:pt x="0" y="0"/>
                  </a:lnTo>
                  <a:lnTo>
                    <a:pt x="0" y="1344168"/>
                  </a:lnTo>
                  <a:close/>
                </a:path>
              </a:pathLst>
            </a:custGeom>
            <a:ln w="38099">
              <a:solidFill>
                <a:srgbClr val="FFFFFF"/>
              </a:solidFill>
            </a:ln>
          </p:spPr>
          <p:txBody>
            <a:bodyPr wrap="square" lIns="0" tIns="0" rIns="0" bIns="0" rtlCol="0"/>
            <a:lstStyle/>
            <a:p>
              <a:endParaRPr dirty="0"/>
            </a:p>
          </p:txBody>
        </p:sp>
      </p:grpSp>
      <p:sp>
        <p:nvSpPr>
          <p:cNvPr id="30" name="object 30"/>
          <p:cNvSpPr txBox="1"/>
          <p:nvPr/>
        </p:nvSpPr>
        <p:spPr>
          <a:xfrm>
            <a:off x="1521713" y="5203037"/>
            <a:ext cx="3001645" cy="848360"/>
          </a:xfrm>
          <a:prstGeom prst="rect">
            <a:avLst/>
          </a:prstGeom>
        </p:spPr>
        <p:txBody>
          <a:bodyPr vert="horz" wrap="square" lIns="0" tIns="12700" rIns="0" bIns="0" rtlCol="0">
            <a:spAutoFit/>
          </a:bodyPr>
          <a:lstStyle/>
          <a:p>
            <a:pPr marL="12700">
              <a:lnSpc>
                <a:spcPct val="100000"/>
              </a:lnSpc>
              <a:spcBef>
                <a:spcPts val="100"/>
              </a:spcBef>
            </a:pPr>
            <a:r>
              <a:rPr sz="5400" b="1" spc="-10" dirty="0">
                <a:solidFill>
                  <a:srgbClr val="FFFFFF"/>
                </a:solidFill>
                <a:latin typeface="Calibri"/>
                <a:cs typeface="Calibri"/>
              </a:rPr>
              <a:t>Ciphertext</a:t>
            </a:r>
            <a:endParaRPr sz="5400" dirty="0">
              <a:latin typeface="Calibri"/>
              <a:cs typeface="Calibri"/>
            </a:endParaRPr>
          </a:p>
        </p:txBody>
      </p:sp>
      <p:grpSp>
        <p:nvGrpSpPr>
          <p:cNvPr id="31" name="object 31"/>
          <p:cNvGrpSpPr/>
          <p:nvPr/>
        </p:nvGrpSpPr>
        <p:grpSpPr>
          <a:xfrm>
            <a:off x="193547" y="2833116"/>
            <a:ext cx="5654040" cy="2299970"/>
            <a:chOff x="193547" y="2833116"/>
            <a:chExt cx="5654040" cy="2299970"/>
          </a:xfrm>
        </p:grpSpPr>
        <p:pic>
          <p:nvPicPr>
            <p:cNvPr id="32" name="object 32"/>
            <p:cNvPicPr/>
            <p:nvPr/>
          </p:nvPicPr>
          <p:blipFill>
            <a:blip r:embed="rId5" cstate="print"/>
            <a:stretch>
              <a:fillRect/>
            </a:stretch>
          </p:blipFill>
          <p:spPr>
            <a:xfrm>
              <a:off x="193547" y="2947416"/>
              <a:ext cx="5654040" cy="2185416"/>
            </a:xfrm>
            <a:prstGeom prst="rect">
              <a:avLst/>
            </a:prstGeom>
          </p:spPr>
        </p:pic>
        <p:pic>
          <p:nvPicPr>
            <p:cNvPr id="33" name="object 33"/>
            <p:cNvPicPr/>
            <p:nvPr/>
          </p:nvPicPr>
          <p:blipFill>
            <a:blip r:embed="rId12" cstate="print"/>
            <a:stretch>
              <a:fillRect/>
            </a:stretch>
          </p:blipFill>
          <p:spPr>
            <a:xfrm>
              <a:off x="2289047" y="2833116"/>
              <a:ext cx="1459991" cy="1164336"/>
            </a:xfrm>
            <a:prstGeom prst="rect">
              <a:avLst/>
            </a:prstGeom>
          </p:spPr>
        </p:pic>
        <p:sp>
          <p:nvSpPr>
            <p:cNvPr id="34" name="object 34"/>
            <p:cNvSpPr/>
            <p:nvPr/>
          </p:nvSpPr>
          <p:spPr>
            <a:xfrm>
              <a:off x="255269" y="2989326"/>
              <a:ext cx="5535295" cy="2066925"/>
            </a:xfrm>
            <a:custGeom>
              <a:avLst/>
              <a:gdLst/>
              <a:ahLst/>
              <a:cxnLst/>
              <a:rect l="l" t="t" r="r" b="b"/>
              <a:pathLst>
                <a:path w="5535295" h="2066925">
                  <a:moveTo>
                    <a:pt x="5535168" y="0"/>
                  </a:moveTo>
                  <a:lnTo>
                    <a:pt x="0" y="0"/>
                  </a:lnTo>
                  <a:lnTo>
                    <a:pt x="0" y="1342771"/>
                  </a:lnTo>
                  <a:lnTo>
                    <a:pt x="2509266" y="1342771"/>
                  </a:lnTo>
                  <a:lnTo>
                    <a:pt x="2509266" y="1549908"/>
                  </a:lnTo>
                  <a:lnTo>
                    <a:pt x="2250948" y="1549908"/>
                  </a:lnTo>
                  <a:lnTo>
                    <a:pt x="2767584" y="2066544"/>
                  </a:lnTo>
                  <a:lnTo>
                    <a:pt x="3284219" y="1549908"/>
                  </a:lnTo>
                  <a:lnTo>
                    <a:pt x="3025902" y="1549908"/>
                  </a:lnTo>
                  <a:lnTo>
                    <a:pt x="3025902" y="1342771"/>
                  </a:lnTo>
                  <a:lnTo>
                    <a:pt x="5535168" y="1342771"/>
                  </a:lnTo>
                  <a:lnTo>
                    <a:pt x="5535168" y="0"/>
                  </a:lnTo>
                  <a:close/>
                </a:path>
              </a:pathLst>
            </a:custGeom>
            <a:solidFill>
              <a:srgbClr val="9BBA58"/>
            </a:solidFill>
          </p:spPr>
          <p:txBody>
            <a:bodyPr wrap="square" lIns="0" tIns="0" rIns="0" bIns="0" rtlCol="0"/>
            <a:lstStyle/>
            <a:p>
              <a:endParaRPr dirty="0"/>
            </a:p>
          </p:txBody>
        </p:sp>
        <p:sp>
          <p:nvSpPr>
            <p:cNvPr id="35" name="object 35"/>
            <p:cNvSpPr/>
            <p:nvPr/>
          </p:nvSpPr>
          <p:spPr>
            <a:xfrm>
              <a:off x="255269" y="2989326"/>
              <a:ext cx="5535295" cy="2066925"/>
            </a:xfrm>
            <a:custGeom>
              <a:avLst/>
              <a:gdLst/>
              <a:ahLst/>
              <a:cxnLst/>
              <a:rect l="l" t="t" r="r" b="b"/>
              <a:pathLst>
                <a:path w="5535295" h="2066925">
                  <a:moveTo>
                    <a:pt x="5535168" y="1342771"/>
                  </a:moveTo>
                  <a:lnTo>
                    <a:pt x="3025902" y="1342771"/>
                  </a:lnTo>
                  <a:lnTo>
                    <a:pt x="3025902" y="1549908"/>
                  </a:lnTo>
                  <a:lnTo>
                    <a:pt x="3284219" y="1549908"/>
                  </a:lnTo>
                  <a:lnTo>
                    <a:pt x="2767584" y="2066544"/>
                  </a:lnTo>
                  <a:lnTo>
                    <a:pt x="2250948" y="1549908"/>
                  </a:lnTo>
                  <a:lnTo>
                    <a:pt x="2509266" y="1549908"/>
                  </a:lnTo>
                  <a:lnTo>
                    <a:pt x="2509266" y="1342771"/>
                  </a:lnTo>
                  <a:lnTo>
                    <a:pt x="0" y="1342771"/>
                  </a:lnTo>
                  <a:lnTo>
                    <a:pt x="0" y="0"/>
                  </a:lnTo>
                  <a:lnTo>
                    <a:pt x="5535168" y="0"/>
                  </a:lnTo>
                  <a:lnTo>
                    <a:pt x="5535168" y="1342771"/>
                  </a:lnTo>
                  <a:close/>
                </a:path>
              </a:pathLst>
            </a:custGeom>
            <a:ln w="38100">
              <a:solidFill>
                <a:srgbClr val="FFFFFF"/>
              </a:solidFill>
            </a:ln>
          </p:spPr>
          <p:txBody>
            <a:bodyPr wrap="square" lIns="0" tIns="0" rIns="0" bIns="0" rtlCol="0"/>
            <a:lstStyle/>
            <a:p>
              <a:endParaRPr dirty="0"/>
            </a:p>
          </p:txBody>
        </p:sp>
      </p:grpSp>
      <p:sp>
        <p:nvSpPr>
          <p:cNvPr id="36" name="object 36"/>
          <p:cNvSpPr txBox="1"/>
          <p:nvPr/>
        </p:nvSpPr>
        <p:spPr>
          <a:xfrm>
            <a:off x="2629280" y="2974339"/>
            <a:ext cx="785495" cy="635000"/>
          </a:xfrm>
          <a:prstGeom prst="rect">
            <a:avLst/>
          </a:prstGeom>
        </p:spPr>
        <p:txBody>
          <a:bodyPr vert="horz" wrap="square" lIns="0" tIns="12065" rIns="0" bIns="0" rtlCol="0">
            <a:spAutoFit/>
          </a:bodyPr>
          <a:lstStyle/>
          <a:p>
            <a:pPr marL="12700">
              <a:lnSpc>
                <a:spcPct val="100000"/>
              </a:lnSpc>
              <a:spcBef>
                <a:spcPts val="95"/>
              </a:spcBef>
            </a:pPr>
            <a:r>
              <a:rPr sz="4000" b="1" spc="-30" dirty="0">
                <a:solidFill>
                  <a:srgbClr val="FFFFFF"/>
                </a:solidFill>
                <a:latin typeface="Calibri"/>
                <a:cs typeface="Calibri"/>
              </a:rPr>
              <a:t>Key</a:t>
            </a:r>
            <a:endParaRPr sz="4000" dirty="0">
              <a:latin typeface="Calibri"/>
              <a:cs typeface="Calibri"/>
            </a:endParaRPr>
          </a:p>
        </p:txBody>
      </p:sp>
      <p:grpSp>
        <p:nvGrpSpPr>
          <p:cNvPr id="37" name="object 37"/>
          <p:cNvGrpSpPr/>
          <p:nvPr/>
        </p:nvGrpSpPr>
        <p:grpSpPr>
          <a:xfrm>
            <a:off x="193547" y="3653002"/>
            <a:ext cx="5654040" cy="841375"/>
            <a:chOff x="193547" y="3653002"/>
            <a:chExt cx="5654040" cy="841375"/>
          </a:xfrm>
        </p:grpSpPr>
        <p:pic>
          <p:nvPicPr>
            <p:cNvPr id="38" name="object 38"/>
            <p:cNvPicPr/>
            <p:nvPr/>
          </p:nvPicPr>
          <p:blipFill>
            <a:blip r:embed="rId7" cstate="print"/>
            <a:stretch>
              <a:fillRect/>
            </a:stretch>
          </p:blipFill>
          <p:spPr>
            <a:xfrm>
              <a:off x="193547" y="3672840"/>
              <a:ext cx="5654040" cy="736092"/>
            </a:xfrm>
            <a:prstGeom prst="rect">
              <a:avLst/>
            </a:prstGeom>
          </p:spPr>
        </p:pic>
        <p:pic>
          <p:nvPicPr>
            <p:cNvPr id="39" name="object 39"/>
            <p:cNvPicPr/>
            <p:nvPr/>
          </p:nvPicPr>
          <p:blipFill>
            <a:blip r:embed="rId13" cstate="print"/>
            <a:stretch>
              <a:fillRect/>
            </a:stretch>
          </p:blipFill>
          <p:spPr>
            <a:xfrm>
              <a:off x="1967483" y="3653002"/>
              <a:ext cx="2104644" cy="841273"/>
            </a:xfrm>
            <a:prstGeom prst="rect">
              <a:avLst/>
            </a:prstGeom>
          </p:spPr>
        </p:pic>
      </p:grpSp>
      <p:sp>
        <p:nvSpPr>
          <p:cNvPr id="40" name="object 40"/>
          <p:cNvSpPr txBox="1"/>
          <p:nvPr/>
        </p:nvSpPr>
        <p:spPr>
          <a:xfrm>
            <a:off x="255270" y="3714750"/>
            <a:ext cx="5535295" cy="617220"/>
          </a:xfrm>
          <a:prstGeom prst="rect">
            <a:avLst/>
          </a:prstGeom>
          <a:solidFill>
            <a:srgbClr val="4AACC5"/>
          </a:solidFill>
          <a:ln w="38100">
            <a:solidFill>
              <a:srgbClr val="FFFFFF"/>
            </a:solidFill>
          </a:ln>
        </p:spPr>
        <p:txBody>
          <a:bodyPr vert="horz" wrap="square" lIns="0" tIns="53340" rIns="0" bIns="0" rtlCol="0">
            <a:spAutoFit/>
          </a:bodyPr>
          <a:lstStyle/>
          <a:p>
            <a:pPr algn="ctr">
              <a:lnSpc>
                <a:spcPct val="100000"/>
              </a:lnSpc>
              <a:spcBef>
                <a:spcPts val="420"/>
              </a:spcBef>
            </a:pPr>
            <a:r>
              <a:rPr sz="2800" b="1" spc="-10" dirty="0">
                <a:latin typeface="Calibri"/>
                <a:cs typeface="Calibri"/>
              </a:rPr>
              <a:t>Encryption</a:t>
            </a:r>
            <a:endParaRPr sz="2800" dirty="0">
              <a:latin typeface="Calibri"/>
              <a:cs typeface="Calibri"/>
            </a:endParaRPr>
          </a:p>
        </p:txBody>
      </p:sp>
      <p:grpSp>
        <p:nvGrpSpPr>
          <p:cNvPr id="41" name="object 41"/>
          <p:cNvGrpSpPr/>
          <p:nvPr/>
        </p:nvGrpSpPr>
        <p:grpSpPr>
          <a:xfrm>
            <a:off x="193547" y="899159"/>
            <a:ext cx="5654040" cy="2185670"/>
            <a:chOff x="193547" y="899159"/>
            <a:chExt cx="5654040" cy="2185670"/>
          </a:xfrm>
        </p:grpSpPr>
        <p:pic>
          <p:nvPicPr>
            <p:cNvPr id="42" name="object 42"/>
            <p:cNvPicPr/>
            <p:nvPr/>
          </p:nvPicPr>
          <p:blipFill>
            <a:blip r:embed="rId5" cstate="print"/>
            <a:stretch>
              <a:fillRect/>
            </a:stretch>
          </p:blipFill>
          <p:spPr>
            <a:xfrm>
              <a:off x="193547" y="899159"/>
              <a:ext cx="5654040" cy="2185416"/>
            </a:xfrm>
            <a:prstGeom prst="rect">
              <a:avLst/>
            </a:prstGeom>
          </p:spPr>
        </p:pic>
        <p:pic>
          <p:nvPicPr>
            <p:cNvPr id="43" name="object 43"/>
            <p:cNvPicPr/>
            <p:nvPr/>
          </p:nvPicPr>
          <p:blipFill>
            <a:blip r:embed="rId14" cstate="print"/>
            <a:stretch>
              <a:fillRect/>
            </a:stretch>
          </p:blipFill>
          <p:spPr>
            <a:xfrm>
              <a:off x="1298447" y="920495"/>
              <a:ext cx="3439667" cy="1545336"/>
            </a:xfrm>
            <a:prstGeom prst="rect">
              <a:avLst/>
            </a:prstGeom>
          </p:spPr>
        </p:pic>
        <p:sp>
          <p:nvSpPr>
            <p:cNvPr id="44" name="object 44"/>
            <p:cNvSpPr/>
            <p:nvPr/>
          </p:nvSpPr>
          <p:spPr>
            <a:xfrm>
              <a:off x="255269" y="941069"/>
              <a:ext cx="5535295" cy="2066925"/>
            </a:xfrm>
            <a:custGeom>
              <a:avLst/>
              <a:gdLst/>
              <a:ahLst/>
              <a:cxnLst/>
              <a:rect l="l" t="t" r="r" b="b"/>
              <a:pathLst>
                <a:path w="5535295" h="2066925">
                  <a:moveTo>
                    <a:pt x="5535168" y="0"/>
                  </a:moveTo>
                  <a:lnTo>
                    <a:pt x="0" y="0"/>
                  </a:lnTo>
                  <a:lnTo>
                    <a:pt x="0" y="1342770"/>
                  </a:lnTo>
                  <a:lnTo>
                    <a:pt x="2509266" y="1342770"/>
                  </a:lnTo>
                  <a:lnTo>
                    <a:pt x="2509266" y="1549907"/>
                  </a:lnTo>
                  <a:lnTo>
                    <a:pt x="2250948" y="1549907"/>
                  </a:lnTo>
                  <a:lnTo>
                    <a:pt x="2767584" y="2066543"/>
                  </a:lnTo>
                  <a:lnTo>
                    <a:pt x="3284219" y="1549907"/>
                  </a:lnTo>
                  <a:lnTo>
                    <a:pt x="3025902" y="1549907"/>
                  </a:lnTo>
                  <a:lnTo>
                    <a:pt x="3025902" y="1342770"/>
                  </a:lnTo>
                  <a:lnTo>
                    <a:pt x="5535168" y="1342770"/>
                  </a:lnTo>
                  <a:lnTo>
                    <a:pt x="5535168" y="0"/>
                  </a:lnTo>
                  <a:close/>
                </a:path>
              </a:pathLst>
            </a:custGeom>
            <a:solidFill>
              <a:srgbClr val="8063A1"/>
            </a:solidFill>
          </p:spPr>
          <p:txBody>
            <a:bodyPr wrap="square" lIns="0" tIns="0" rIns="0" bIns="0" rtlCol="0"/>
            <a:lstStyle/>
            <a:p>
              <a:endParaRPr dirty="0"/>
            </a:p>
          </p:txBody>
        </p:sp>
        <p:sp>
          <p:nvSpPr>
            <p:cNvPr id="45" name="object 45"/>
            <p:cNvSpPr/>
            <p:nvPr/>
          </p:nvSpPr>
          <p:spPr>
            <a:xfrm>
              <a:off x="255269" y="941069"/>
              <a:ext cx="5535295" cy="2066925"/>
            </a:xfrm>
            <a:custGeom>
              <a:avLst/>
              <a:gdLst/>
              <a:ahLst/>
              <a:cxnLst/>
              <a:rect l="l" t="t" r="r" b="b"/>
              <a:pathLst>
                <a:path w="5535295" h="2066925">
                  <a:moveTo>
                    <a:pt x="5535168" y="1342770"/>
                  </a:moveTo>
                  <a:lnTo>
                    <a:pt x="3025902" y="1342770"/>
                  </a:lnTo>
                  <a:lnTo>
                    <a:pt x="3025902" y="1549907"/>
                  </a:lnTo>
                  <a:lnTo>
                    <a:pt x="3284219" y="1549907"/>
                  </a:lnTo>
                  <a:lnTo>
                    <a:pt x="2767584" y="2066543"/>
                  </a:lnTo>
                  <a:lnTo>
                    <a:pt x="2250948" y="1549907"/>
                  </a:lnTo>
                  <a:lnTo>
                    <a:pt x="2509266" y="1549907"/>
                  </a:lnTo>
                  <a:lnTo>
                    <a:pt x="2509266" y="1342770"/>
                  </a:lnTo>
                  <a:lnTo>
                    <a:pt x="0" y="1342770"/>
                  </a:lnTo>
                  <a:lnTo>
                    <a:pt x="0" y="0"/>
                  </a:lnTo>
                  <a:lnTo>
                    <a:pt x="5535168" y="0"/>
                  </a:lnTo>
                  <a:lnTo>
                    <a:pt x="5535168" y="1342770"/>
                  </a:lnTo>
                  <a:close/>
                </a:path>
              </a:pathLst>
            </a:custGeom>
            <a:ln w="38100">
              <a:solidFill>
                <a:srgbClr val="FFFFFF"/>
              </a:solidFill>
            </a:ln>
          </p:spPr>
          <p:txBody>
            <a:bodyPr wrap="square" lIns="0" tIns="0" rIns="0" bIns="0" rtlCol="0"/>
            <a:lstStyle/>
            <a:p>
              <a:endParaRPr dirty="0"/>
            </a:p>
          </p:txBody>
        </p:sp>
      </p:grpSp>
      <p:sp>
        <p:nvSpPr>
          <p:cNvPr id="46" name="object 46"/>
          <p:cNvSpPr txBox="1">
            <a:spLocks noGrp="1"/>
          </p:cNvSpPr>
          <p:nvPr>
            <p:ph type="title"/>
          </p:nvPr>
        </p:nvSpPr>
        <p:spPr>
          <a:xfrm>
            <a:off x="1747266" y="1106246"/>
            <a:ext cx="2548890" cy="848994"/>
          </a:xfrm>
          <a:prstGeom prst="rect">
            <a:avLst/>
          </a:prstGeom>
        </p:spPr>
        <p:txBody>
          <a:bodyPr vert="horz" wrap="square" lIns="0" tIns="12700" rIns="0" bIns="0" rtlCol="0">
            <a:spAutoFit/>
          </a:bodyPr>
          <a:lstStyle/>
          <a:p>
            <a:pPr marL="12700">
              <a:lnSpc>
                <a:spcPct val="100000"/>
              </a:lnSpc>
              <a:spcBef>
                <a:spcPts val="100"/>
              </a:spcBef>
            </a:pPr>
            <a:r>
              <a:rPr sz="5400" spc="-20" dirty="0">
                <a:solidFill>
                  <a:srgbClr val="FFFFFF"/>
                </a:solidFill>
                <a:latin typeface="Calibri"/>
                <a:cs typeface="Calibri"/>
              </a:rPr>
              <a:t>Plaintext</a:t>
            </a:r>
            <a:endParaRPr sz="5400" dirty="0">
              <a:latin typeface="Calibri"/>
              <a:cs typeface="Calibri"/>
            </a:endParaRPr>
          </a:p>
        </p:txBody>
      </p:sp>
      <p:sp>
        <p:nvSpPr>
          <p:cNvPr id="47" name="object 47"/>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48" name="Graphic 21"/>
          <p:cNvPicPr>
            <a:picLocks noChangeAspect="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9" name="TextBox 48"/>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15373966"/>
      </p:ext>
    </p:extLst>
  </p:cSld>
  <p:clrMapOvr>
    <a:masterClrMapping/>
  </p:clrMapOvr>
  <mc:AlternateContent xmlns:mc="http://schemas.openxmlformats.org/markup-compatibility/2006">
    <mc:Choice xmlns:p14="http://schemas.microsoft.com/office/powerpoint/2010/main" Requires="p14">
      <p:transition spd="slow" p14:dur="2000" advTm="206814"/>
    </mc:Choice>
    <mc:Fallback>
      <p:transition spd="slow" advTm="20681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206146" y="980059"/>
            <a:ext cx="11775440" cy="2641749"/>
          </a:xfrm>
          <a:prstGeom prst="rect">
            <a:avLst/>
          </a:prstGeom>
        </p:spPr>
        <p:txBody>
          <a:bodyPr vert="horz" wrap="square" lIns="0" tIns="12700" rIns="0" bIns="0" rtlCol="0">
            <a:spAutoFit/>
          </a:bodyPr>
          <a:lstStyle/>
          <a:p>
            <a:pPr marL="451484" indent="-438784">
              <a:lnSpc>
                <a:spcPct val="150000"/>
              </a:lnSpc>
              <a:spcBef>
                <a:spcPts val="100"/>
              </a:spcBef>
              <a:buFont typeface="Wingdings"/>
              <a:buChar char=""/>
              <a:tabLst>
                <a:tab pos="451484" algn="l"/>
              </a:tabLst>
            </a:pPr>
            <a:r>
              <a:rPr sz="2000" b="1" dirty="0" smtClean="0">
                <a:latin typeface="Alexandria Black" pitchFamily="2" charset="-78"/>
                <a:cs typeface="Alexandria Black" pitchFamily="2" charset="-78"/>
              </a:rPr>
              <a:t>Plain</a:t>
            </a:r>
            <a:r>
              <a:rPr lang="en-US" sz="2000" b="1" dirty="0" smtClean="0">
                <a:latin typeface="Alexandria Black" pitchFamily="2" charset="-78"/>
                <a:cs typeface="Alexandria Black" pitchFamily="2" charset="-78"/>
              </a:rPr>
              <a:t> </a:t>
            </a:r>
            <a:r>
              <a:rPr sz="2000" b="1" dirty="0" smtClean="0">
                <a:latin typeface="Alexandria Black" pitchFamily="2" charset="-78"/>
                <a:cs typeface="Alexandria Black" pitchFamily="2" charset="-78"/>
              </a:rPr>
              <a:t>text </a:t>
            </a:r>
            <a:r>
              <a:rPr sz="1600" dirty="0">
                <a:latin typeface="Alexandria" pitchFamily="2" charset="-78"/>
                <a:cs typeface="Alexandria" pitchFamily="2" charset="-78"/>
              </a:rPr>
              <a:t>is the original message or </a:t>
            </a:r>
            <a:r>
              <a:rPr sz="1600" dirty="0" smtClean="0">
                <a:latin typeface="Alexandria" pitchFamily="2" charset="-78"/>
                <a:cs typeface="Alexandria" pitchFamily="2" charset="-78"/>
              </a:rPr>
              <a:t>data</a:t>
            </a:r>
            <a:endParaRPr sz="2000" b="1" dirty="0">
              <a:latin typeface="Alexandria Black" pitchFamily="2" charset="-78"/>
              <a:cs typeface="Alexandria Black" pitchFamily="2" charset="-78"/>
            </a:endParaRPr>
          </a:p>
          <a:p>
            <a:pPr marL="451484" marR="5080" indent="-439420">
              <a:lnSpc>
                <a:spcPct val="150000"/>
              </a:lnSpc>
              <a:buFont typeface="Wingdings"/>
              <a:buChar char=""/>
              <a:tabLst>
                <a:tab pos="451484" algn="l"/>
              </a:tabLst>
            </a:pPr>
            <a:r>
              <a:rPr sz="2000" b="1" dirty="0">
                <a:latin typeface="Alexandria Black" pitchFamily="2" charset="-78"/>
                <a:cs typeface="Alexandria Black" pitchFamily="2" charset="-78"/>
              </a:rPr>
              <a:t>Secret Key </a:t>
            </a:r>
            <a:r>
              <a:rPr sz="1600" dirty="0">
                <a:latin typeface="Alexandria" pitchFamily="2" charset="-78"/>
                <a:cs typeface="Alexandria" pitchFamily="2" charset="-78"/>
              </a:rPr>
              <a:t>is a value independent of the plaintext and of the algorithm</a:t>
            </a:r>
            <a:r>
              <a:rPr sz="1600" dirty="0" smtClean="0">
                <a:latin typeface="Alexandria" pitchFamily="2" charset="-78"/>
                <a:cs typeface="Alexandria" pitchFamily="2" charset="-78"/>
              </a:rPr>
              <a:t>.</a:t>
            </a:r>
            <a:endParaRPr sz="3300" dirty="0">
              <a:latin typeface="Tahoma"/>
              <a:cs typeface="Tahoma"/>
            </a:endParaRPr>
          </a:p>
          <a:p>
            <a:pPr marL="451484" indent="-438784">
              <a:lnSpc>
                <a:spcPct val="150000"/>
              </a:lnSpc>
              <a:buFont typeface="Wingdings"/>
              <a:buChar char=""/>
              <a:tabLst>
                <a:tab pos="451484" algn="l"/>
              </a:tabLst>
            </a:pPr>
            <a:r>
              <a:rPr sz="2000" b="1" dirty="0" smtClean="0">
                <a:latin typeface="Alexandria Black" pitchFamily="2" charset="-78"/>
                <a:cs typeface="Alexandria Black" pitchFamily="2" charset="-78"/>
              </a:rPr>
              <a:t>Cipher</a:t>
            </a:r>
            <a:r>
              <a:rPr lang="en-US" sz="2000" b="1" dirty="0" smtClean="0">
                <a:latin typeface="Alexandria Black" pitchFamily="2" charset="-78"/>
                <a:cs typeface="Alexandria Black" pitchFamily="2" charset="-78"/>
              </a:rPr>
              <a:t> </a:t>
            </a:r>
            <a:r>
              <a:rPr sz="2000" b="1" dirty="0" smtClean="0">
                <a:latin typeface="Alexandria Black" pitchFamily="2" charset="-78"/>
                <a:cs typeface="Alexandria Black" pitchFamily="2" charset="-78"/>
              </a:rPr>
              <a:t>text </a:t>
            </a:r>
            <a:r>
              <a:rPr sz="2000" dirty="0">
                <a:latin typeface="Alexandria" pitchFamily="2" charset="-78"/>
                <a:cs typeface="Alexandria" pitchFamily="2" charset="-78"/>
              </a:rPr>
              <a:t>This is the scrambled message produced as output</a:t>
            </a:r>
            <a:r>
              <a:rPr sz="2000" dirty="0" smtClean="0">
                <a:latin typeface="Alexandria" pitchFamily="2" charset="-78"/>
                <a:cs typeface="Alexandria" pitchFamily="2" charset="-78"/>
              </a:rPr>
              <a:t>.</a:t>
            </a:r>
            <a:endParaRPr lang="en-US" sz="2000" dirty="0" smtClean="0">
              <a:latin typeface="Alexandria" pitchFamily="2" charset="-78"/>
              <a:cs typeface="Alexandria" pitchFamily="2" charset="-78"/>
            </a:endParaRPr>
          </a:p>
          <a:p>
            <a:pPr marL="450215" marR="6350" indent="-438150">
              <a:lnSpc>
                <a:spcPct val="150000"/>
              </a:lnSpc>
              <a:spcBef>
                <a:spcPts val="100"/>
              </a:spcBef>
              <a:buFont typeface="Wingdings"/>
              <a:buChar char=""/>
              <a:tabLst>
                <a:tab pos="451484" algn="l"/>
                <a:tab pos="2777490" algn="l"/>
                <a:tab pos="4973320" algn="l"/>
                <a:tab pos="5561965" algn="l"/>
                <a:tab pos="6113780" algn="l"/>
                <a:tab pos="8974455" algn="l"/>
                <a:tab pos="11229975" algn="l"/>
              </a:tabLst>
            </a:pPr>
            <a:r>
              <a:rPr lang="en-US" sz="2000" b="1" dirty="0">
                <a:latin typeface="Alexandria Black" pitchFamily="2" charset="-78"/>
                <a:cs typeface="Alexandria Black" pitchFamily="2" charset="-78"/>
              </a:rPr>
              <a:t>Encryption Algorithm </a:t>
            </a:r>
            <a:r>
              <a:rPr lang="en-US" sz="1600" dirty="0">
                <a:latin typeface="Alexandria" pitchFamily="2" charset="-78"/>
                <a:cs typeface="Alexandria" pitchFamily="2" charset="-78"/>
              </a:rPr>
              <a:t>is a mathematical procedure for  performing encryption on data.</a:t>
            </a:r>
          </a:p>
          <a:p>
            <a:pPr marL="451484" marR="5080" indent="-439420">
              <a:lnSpc>
                <a:spcPct val="150000"/>
              </a:lnSpc>
              <a:buFont typeface="Wingdings"/>
              <a:buChar char=""/>
              <a:tabLst>
                <a:tab pos="451484" algn="l"/>
                <a:tab pos="2820035" algn="l"/>
                <a:tab pos="5010150" algn="l"/>
                <a:tab pos="5589270" algn="l"/>
                <a:tab pos="6131560" algn="l"/>
                <a:tab pos="8985250" algn="l"/>
                <a:tab pos="11231880" algn="l"/>
              </a:tabLst>
            </a:pPr>
            <a:r>
              <a:rPr lang="en-US" sz="2000" b="1" dirty="0">
                <a:latin typeface="Alexandria Black" pitchFamily="2" charset="-78"/>
                <a:cs typeface="Alexandria Black" pitchFamily="2" charset="-78"/>
              </a:rPr>
              <a:t>Decryption Algorithm </a:t>
            </a:r>
            <a:r>
              <a:rPr lang="en-US" sz="1600" dirty="0">
                <a:latin typeface="Alexandria" pitchFamily="2" charset="-78"/>
                <a:cs typeface="Alexandria" pitchFamily="2" charset="-78"/>
              </a:rPr>
              <a:t>is a mathematical procedure for performing decryption on data.</a:t>
            </a:r>
          </a:p>
          <a:p>
            <a:pPr marL="451484" indent="-438784">
              <a:lnSpc>
                <a:spcPct val="100000"/>
              </a:lnSpc>
              <a:buFont typeface="Wingdings"/>
              <a:buChar char=""/>
              <a:tabLst>
                <a:tab pos="451484" algn="l"/>
              </a:tabLst>
            </a:pPr>
            <a:endParaRPr sz="2000" dirty="0">
              <a:latin typeface="Alexandria" pitchFamily="2" charset="-78"/>
              <a:cs typeface="Alexandria" pitchFamily="2" charset="-78"/>
            </a:endParaRPr>
          </a:p>
        </p:txBody>
      </p:sp>
      <p:sp>
        <p:nvSpPr>
          <p:cNvPr id="7" name="object 7"/>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
        <p:nvSpPr>
          <p:cNvPr id="10" name="TextBox 9"/>
          <p:cNvSpPr txBox="1"/>
          <p:nvPr/>
        </p:nvSpPr>
        <p:spPr>
          <a:xfrm>
            <a:off x="848009" y="182461"/>
            <a:ext cx="6235124"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Basic </a:t>
            </a:r>
            <a:r>
              <a:rPr lang="en-US" sz="2000" b="1" dirty="0" smtClean="0">
                <a:latin typeface="Alexandria Black" pitchFamily="2" charset="-78"/>
                <a:cs typeface="Alexandria Black" pitchFamily="2" charset="-78"/>
              </a:rPr>
              <a:t>Terminologies</a:t>
            </a:r>
            <a:endParaRPr lang="en-US" sz="2000" b="1" dirty="0">
              <a:latin typeface="Alexandria Black" pitchFamily="2" charset="-78"/>
              <a:cs typeface="Alexandria Black" pitchFamily="2" charset="-78"/>
            </a:endParaRPr>
          </a:p>
        </p:txBody>
      </p:sp>
    </p:spTree>
    <p:extLst>
      <p:ext uri="{BB962C8B-B14F-4D97-AF65-F5344CB8AC3E}">
        <p14:creationId xmlns:p14="http://schemas.microsoft.com/office/powerpoint/2010/main" val="480166282"/>
      </p:ext>
    </p:extLst>
  </p:cSld>
  <p:clrMapOvr>
    <a:masterClrMapping/>
  </p:clrMapOvr>
  <mc:AlternateContent xmlns:mc="http://schemas.openxmlformats.org/markup-compatibility/2006">
    <mc:Choice xmlns:p14="http://schemas.microsoft.com/office/powerpoint/2010/main" Requires="p14">
      <p:transition spd="slow" p14:dur="2000" advTm="321468"/>
    </mc:Choice>
    <mc:Fallback>
      <p:transition spd="slow" advTm="3214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61732" y="875501"/>
            <a:ext cx="12215495" cy="6033247"/>
            <a:chOff x="-12255" y="761974"/>
            <a:chExt cx="12215495" cy="6109970"/>
          </a:xfrm>
        </p:grpSpPr>
        <p:pic>
          <p:nvPicPr>
            <p:cNvPr id="3" name="object 3"/>
            <p:cNvPicPr/>
            <p:nvPr/>
          </p:nvPicPr>
          <p:blipFill>
            <a:blip r:embed="rId2" cstate="print"/>
            <a:stretch>
              <a:fillRect/>
            </a:stretch>
          </p:blipFill>
          <p:spPr>
            <a:xfrm>
              <a:off x="1336540" y="775658"/>
              <a:ext cx="9511298" cy="708774"/>
            </a:xfrm>
            <a:prstGeom prst="rect">
              <a:avLst/>
            </a:prstGeom>
          </p:spPr>
        </p:pic>
        <p:pic>
          <p:nvPicPr>
            <p:cNvPr id="4" name="object 4"/>
            <p:cNvPicPr/>
            <p:nvPr/>
          </p:nvPicPr>
          <p:blipFill>
            <a:blip r:embed="rId3" cstate="print"/>
            <a:stretch>
              <a:fillRect/>
            </a:stretch>
          </p:blipFill>
          <p:spPr>
            <a:xfrm>
              <a:off x="1261871" y="761974"/>
              <a:ext cx="2663952" cy="795553"/>
            </a:xfrm>
            <a:prstGeom prst="rect">
              <a:avLst/>
            </a:prstGeom>
          </p:spPr>
        </p:pic>
        <p:sp>
          <p:nvSpPr>
            <p:cNvPr id="5" name="object 5"/>
            <p:cNvSpPr/>
            <p:nvPr/>
          </p:nvSpPr>
          <p:spPr>
            <a:xfrm>
              <a:off x="1370076" y="789432"/>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6" name="object 6"/>
            <p:cNvPicPr/>
            <p:nvPr/>
          </p:nvPicPr>
          <p:blipFill>
            <a:blip r:embed="rId4" cstate="print"/>
            <a:stretch>
              <a:fillRect/>
            </a:stretch>
          </p:blipFill>
          <p:spPr>
            <a:xfrm>
              <a:off x="1327404" y="1485900"/>
              <a:ext cx="9529572" cy="726948"/>
            </a:xfrm>
            <a:prstGeom prst="rect">
              <a:avLst/>
            </a:prstGeom>
          </p:spPr>
        </p:pic>
        <p:pic>
          <p:nvPicPr>
            <p:cNvPr id="7" name="object 7"/>
            <p:cNvPicPr/>
            <p:nvPr/>
          </p:nvPicPr>
          <p:blipFill>
            <a:blip r:embed="rId5" cstate="print"/>
            <a:stretch>
              <a:fillRect/>
            </a:stretch>
          </p:blipFill>
          <p:spPr>
            <a:xfrm>
              <a:off x="1261871" y="1482826"/>
              <a:ext cx="3395472" cy="795553"/>
            </a:xfrm>
            <a:prstGeom prst="rect">
              <a:avLst/>
            </a:prstGeom>
          </p:spPr>
        </p:pic>
        <p:sp>
          <p:nvSpPr>
            <p:cNvPr id="8" name="object 8"/>
            <p:cNvSpPr/>
            <p:nvPr/>
          </p:nvSpPr>
          <p:spPr>
            <a:xfrm>
              <a:off x="1370076" y="1508759"/>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9" name="object 9"/>
            <p:cNvPicPr/>
            <p:nvPr/>
          </p:nvPicPr>
          <p:blipFill>
            <a:blip r:embed="rId6" cstate="print"/>
            <a:stretch>
              <a:fillRect/>
            </a:stretch>
          </p:blipFill>
          <p:spPr>
            <a:xfrm>
              <a:off x="1325879" y="2199144"/>
              <a:ext cx="9532620" cy="729983"/>
            </a:xfrm>
            <a:prstGeom prst="rect">
              <a:avLst/>
            </a:prstGeom>
          </p:spPr>
        </p:pic>
        <p:pic>
          <p:nvPicPr>
            <p:cNvPr id="10" name="object 10"/>
            <p:cNvPicPr/>
            <p:nvPr/>
          </p:nvPicPr>
          <p:blipFill>
            <a:blip r:embed="rId7" cstate="print"/>
            <a:stretch>
              <a:fillRect/>
            </a:stretch>
          </p:blipFill>
          <p:spPr>
            <a:xfrm>
              <a:off x="1261871" y="2197582"/>
              <a:ext cx="4442460" cy="795553"/>
            </a:xfrm>
            <a:prstGeom prst="rect">
              <a:avLst/>
            </a:prstGeom>
          </p:spPr>
        </p:pic>
        <p:sp>
          <p:nvSpPr>
            <p:cNvPr id="11" name="object 11"/>
            <p:cNvSpPr/>
            <p:nvPr/>
          </p:nvSpPr>
          <p:spPr>
            <a:xfrm>
              <a:off x="1370076" y="2223516"/>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sp>
          <p:nvSpPr>
            <p:cNvPr id="12" name="object 12"/>
            <p:cNvSpPr/>
            <p:nvPr/>
          </p:nvSpPr>
          <p:spPr>
            <a:xfrm>
              <a:off x="1370076" y="2223516"/>
              <a:ext cx="9448800" cy="646430"/>
            </a:xfrm>
            <a:custGeom>
              <a:avLst/>
              <a:gdLst/>
              <a:ahLst/>
              <a:cxnLst/>
              <a:rect l="l" t="t" r="r" b="b"/>
              <a:pathLst>
                <a:path w="9448800" h="646430">
                  <a:moveTo>
                    <a:pt x="0" y="107696"/>
                  </a:moveTo>
                  <a:lnTo>
                    <a:pt x="8469" y="65793"/>
                  </a:lnTo>
                  <a:lnTo>
                    <a:pt x="31559" y="31559"/>
                  </a:lnTo>
                  <a:lnTo>
                    <a:pt x="65793" y="8469"/>
                  </a:lnTo>
                  <a:lnTo>
                    <a:pt x="107696" y="0"/>
                  </a:lnTo>
                  <a:lnTo>
                    <a:pt x="9341104" y="0"/>
                  </a:lnTo>
                  <a:lnTo>
                    <a:pt x="9383006" y="8469"/>
                  </a:lnTo>
                  <a:lnTo>
                    <a:pt x="9417240" y="31559"/>
                  </a:lnTo>
                  <a:lnTo>
                    <a:pt x="9440330" y="65793"/>
                  </a:lnTo>
                  <a:lnTo>
                    <a:pt x="9448800" y="107696"/>
                  </a:lnTo>
                  <a:lnTo>
                    <a:pt x="9448800" y="538480"/>
                  </a:lnTo>
                  <a:lnTo>
                    <a:pt x="9440330" y="580382"/>
                  </a:lnTo>
                  <a:lnTo>
                    <a:pt x="9417240" y="614616"/>
                  </a:lnTo>
                  <a:lnTo>
                    <a:pt x="9383006" y="637706"/>
                  </a:lnTo>
                  <a:lnTo>
                    <a:pt x="9341104" y="646176"/>
                  </a:lnTo>
                  <a:lnTo>
                    <a:pt x="107696" y="646176"/>
                  </a:lnTo>
                  <a:lnTo>
                    <a:pt x="65793" y="637706"/>
                  </a:lnTo>
                  <a:lnTo>
                    <a:pt x="31559" y="614616"/>
                  </a:lnTo>
                  <a:lnTo>
                    <a:pt x="8469" y="580382"/>
                  </a:lnTo>
                  <a:lnTo>
                    <a:pt x="0" y="538480"/>
                  </a:lnTo>
                  <a:lnTo>
                    <a:pt x="0" y="107696"/>
                  </a:lnTo>
                  <a:close/>
                </a:path>
              </a:pathLst>
            </a:custGeom>
            <a:ln w="3175">
              <a:solidFill>
                <a:srgbClr val="375F92"/>
              </a:solidFill>
            </a:ln>
          </p:spPr>
          <p:txBody>
            <a:bodyPr wrap="square" lIns="0" tIns="0" rIns="0" bIns="0" rtlCol="0"/>
            <a:lstStyle/>
            <a:p>
              <a:endParaRPr/>
            </a:p>
          </p:txBody>
        </p:sp>
        <p:pic>
          <p:nvPicPr>
            <p:cNvPr id="13" name="object 13"/>
            <p:cNvPicPr/>
            <p:nvPr/>
          </p:nvPicPr>
          <p:blipFill>
            <a:blip r:embed="rId8" cstate="print"/>
            <a:stretch>
              <a:fillRect/>
            </a:stretch>
          </p:blipFill>
          <p:spPr>
            <a:xfrm>
              <a:off x="1325879" y="2915424"/>
              <a:ext cx="9532620" cy="728459"/>
            </a:xfrm>
            <a:prstGeom prst="rect">
              <a:avLst/>
            </a:prstGeom>
          </p:spPr>
        </p:pic>
        <p:pic>
          <p:nvPicPr>
            <p:cNvPr id="14" name="object 14"/>
            <p:cNvPicPr/>
            <p:nvPr/>
          </p:nvPicPr>
          <p:blipFill>
            <a:blip r:embed="rId9" cstate="print"/>
            <a:stretch>
              <a:fillRect/>
            </a:stretch>
          </p:blipFill>
          <p:spPr>
            <a:xfrm>
              <a:off x="1261871" y="2912338"/>
              <a:ext cx="4549140" cy="795553"/>
            </a:xfrm>
            <a:prstGeom prst="rect">
              <a:avLst/>
            </a:prstGeom>
          </p:spPr>
        </p:pic>
        <p:sp>
          <p:nvSpPr>
            <p:cNvPr id="15" name="object 15"/>
            <p:cNvSpPr/>
            <p:nvPr/>
          </p:nvSpPr>
          <p:spPr>
            <a:xfrm>
              <a:off x="1370076" y="2939795"/>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1"/>
                  </a:lnTo>
                  <a:lnTo>
                    <a:pt x="0" y="537209"/>
                  </a:lnTo>
                  <a:lnTo>
                    <a:pt x="8447" y="579018"/>
                  </a:lnTo>
                  <a:lnTo>
                    <a:pt x="31480" y="613171"/>
                  </a:lnTo>
                  <a:lnTo>
                    <a:pt x="65633" y="636204"/>
                  </a:lnTo>
                  <a:lnTo>
                    <a:pt x="107442" y="644651"/>
                  </a:lnTo>
                  <a:lnTo>
                    <a:pt x="9341358" y="644651"/>
                  </a:lnTo>
                  <a:lnTo>
                    <a:pt x="9383166" y="636204"/>
                  </a:lnTo>
                  <a:lnTo>
                    <a:pt x="9417319" y="613171"/>
                  </a:lnTo>
                  <a:lnTo>
                    <a:pt x="9440352" y="579018"/>
                  </a:lnTo>
                  <a:lnTo>
                    <a:pt x="9448800" y="537209"/>
                  </a:lnTo>
                  <a:lnTo>
                    <a:pt x="9448800" y="107441"/>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sp>
          <p:nvSpPr>
            <p:cNvPr id="16" name="object 16"/>
            <p:cNvSpPr/>
            <p:nvPr/>
          </p:nvSpPr>
          <p:spPr>
            <a:xfrm>
              <a:off x="1370076" y="2939795"/>
              <a:ext cx="9448800" cy="645160"/>
            </a:xfrm>
            <a:custGeom>
              <a:avLst/>
              <a:gdLst/>
              <a:ahLst/>
              <a:cxnLst/>
              <a:rect l="l" t="t" r="r" b="b"/>
              <a:pathLst>
                <a:path w="9448800" h="645160">
                  <a:moveTo>
                    <a:pt x="0" y="107441"/>
                  </a:moveTo>
                  <a:lnTo>
                    <a:pt x="8447" y="65633"/>
                  </a:lnTo>
                  <a:lnTo>
                    <a:pt x="31480" y="31480"/>
                  </a:lnTo>
                  <a:lnTo>
                    <a:pt x="65633" y="8447"/>
                  </a:lnTo>
                  <a:lnTo>
                    <a:pt x="107442" y="0"/>
                  </a:lnTo>
                  <a:lnTo>
                    <a:pt x="9341358" y="0"/>
                  </a:lnTo>
                  <a:lnTo>
                    <a:pt x="9383166" y="8447"/>
                  </a:lnTo>
                  <a:lnTo>
                    <a:pt x="9417319" y="31480"/>
                  </a:lnTo>
                  <a:lnTo>
                    <a:pt x="9440352" y="65633"/>
                  </a:lnTo>
                  <a:lnTo>
                    <a:pt x="9448800" y="107441"/>
                  </a:lnTo>
                  <a:lnTo>
                    <a:pt x="9448800" y="537209"/>
                  </a:lnTo>
                  <a:lnTo>
                    <a:pt x="9440352" y="579018"/>
                  </a:lnTo>
                  <a:lnTo>
                    <a:pt x="9417319" y="613171"/>
                  </a:lnTo>
                  <a:lnTo>
                    <a:pt x="9383166" y="636204"/>
                  </a:lnTo>
                  <a:lnTo>
                    <a:pt x="9341358" y="644651"/>
                  </a:lnTo>
                  <a:lnTo>
                    <a:pt x="107442" y="644651"/>
                  </a:lnTo>
                  <a:lnTo>
                    <a:pt x="65633" y="636204"/>
                  </a:lnTo>
                  <a:lnTo>
                    <a:pt x="31480" y="613171"/>
                  </a:lnTo>
                  <a:lnTo>
                    <a:pt x="8447" y="579018"/>
                  </a:lnTo>
                  <a:lnTo>
                    <a:pt x="0" y="537209"/>
                  </a:lnTo>
                  <a:lnTo>
                    <a:pt x="0" y="107441"/>
                  </a:lnTo>
                  <a:close/>
                </a:path>
              </a:pathLst>
            </a:custGeom>
            <a:ln w="3175">
              <a:solidFill>
                <a:srgbClr val="375F92"/>
              </a:solidFill>
            </a:ln>
          </p:spPr>
          <p:txBody>
            <a:bodyPr wrap="square" lIns="0" tIns="0" rIns="0" bIns="0" rtlCol="0"/>
            <a:lstStyle/>
            <a:p>
              <a:endParaRPr/>
            </a:p>
          </p:txBody>
        </p:sp>
        <p:pic>
          <p:nvPicPr>
            <p:cNvPr id="17" name="object 17"/>
            <p:cNvPicPr/>
            <p:nvPr/>
          </p:nvPicPr>
          <p:blipFill>
            <a:blip r:embed="rId10" cstate="print"/>
            <a:stretch>
              <a:fillRect/>
            </a:stretch>
          </p:blipFill>
          <p:spPr>
            <a:xfrm>
              <a:off x="1327404" y="3631679"/>
              <a:ext cx="9529572" cy="725436"/>
            </a:xfrm>
            <a:prstGeom prst="rect">
              <a:avLst/>
            </a:prstGeom>
          </p:spPr>
        </p:pic>
        <p:pic>
          <p:nvPicPr>
            <p:cNvPr id="18" name="object 18"/>
            <p:cNvPicPr/>
            <p:nvPr/>
          </p:nvPicPr>
          <p:blipFill>
            <a:blip r:embed="rId11" cstate="print"/>
            <a:stretch>
              <a:fillRect/>
            </a:stretch>
          </p:blipFill>
          <p:spPr>
            <a:xfrm>
              <a:off x="1261871" y="3627094"/>
              <a:ext cx="2761488" cy="795553"/>
            </a:xfrm>
            <a:prstGeom prst="rect">
              <a:avLst/>
            </a:prstGeom>
          </p:spPr>
        </p:pic>
        <p:sp>
          <p:nvSpPr>
            <p:cNvPr id="19" name="object 19"/>
            <p:cNvSpPr/>
            <p:nvPr/>
          </p:nvSpPr>
          <p:spPr>
            <a:xfrm>
              <a:off x="1370076" y="3654551"/>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2"/>
                  </a:lnTo>
                  <a:lnTo>
                    <a:pt x="0" y="537210"/>
                  </a:lnTo>
                  <a:lnTo>
                    <a:pt x="8447" y="579018"/>
                  </a:lnTo>
                  <a:lnTo>
                    <a:pt x="31480" y="613171"/>
                  </a:lnTo>
                  <a:lnTo>
                    <a:pt x="65633" y="636204"/>
                  </a:lnTo>
                  <a:lnTo>
                    <a:pt x="107442" y="644652"/>
                  </a:lnTo>
                  <a:lnTo>
                    <a:pt x="9341358" y="644652"/>
                  </a:lnTo>
                  <a:lnTo>
                    <a:pt x="9383166" y="636204"/>
                  </a:lnTo>
                  <a:lnTo>
                    <a:pt x="9417319" y="613171"/>
                  </a:lnTo>
                  <a:lnTo>
                    <a:pt x="9440352" y="579018"/>
                  </a:lnTo>
                  <a:lnTo>
                    <a:pt x="9448800" y="537210"/>
                  </a:lnTo>
                  <a:lnTo>
                    <a:pt x="9448800" y="107442"/>
                  </a:lnTo>
                  <a:lnTo>
                    <a:pt x="9440352" y="65633"/>
                  </a:lnTo>
                  <a:lnTo>
                    <a:pt x="9417319" y="31480"/>
                  </a:lnTo>
                  <a:lnTo>
                    <a:pt x="9383166" y="8447"/>
                  </a:lnTo>
                  <a:lnTo>
                    <a:pt x="9341358" y="0"/>
                  </a:lnTo>
                  <a:close/>
                </a:path>
              </a:pathLst>
            </a:custGeom>
            <a:solidFill>
              <a:schemeClr val="accent6"/>
            </a:solidFill>
          </p:spPr>
          <p:txBody>
            <a:bodyPr wrap="square" lIns="0" tIns="0" rIns="0" bIns="0" rtlCol="0"/>
            <a:lstStyle/>
            <a:p>
              <a:endParaRPr/>
            </a:p>
          </p:txBody>
        </p:sp>
        <p:pic>
          <p:nvPicPr>
            <p:cNvPr id="20" name="object 20"/>
            <p:cNvPicPr/>
            <p:nvPr/>
          </p:nvPicPr>
          <p:blipFill>
            <a:blip r:embed="rId4" cstate="print"/>
            <a:stretch>
              <a:fillRect/>
            </a:stretch>
          </p:blipFill>
          <p:spPr>
            <a:xfrm>
              <a:off x="1327404" y="4346448"/>
              <a:ext cx="9529572" cy="726948"/>
            </a:xfrm>
            <a:prstGeom prst="rect">
              <a:avLst/>
            </a:prstGeom>
          </p:spPr>
        </p:pic>
        <p:pic>
          <p:nvPicPr>
            <p:cNvPr id="21" name="object 21"/>
            <p:cNvPicPr/>
            <p:nvPr/>
          </p:nvPicPr>
          <p:blipFill>
            <a:blip r:embed="rId12" cstate="print"/>
            <a:stretch>
              <a:fillRect/>
            </a:stretch>
          </p:blipFill>
          <p:spPr>
            <a:xfrm>
              <a:off x="1261871" y="4341850"/>
              <a:ext cx="3956304" cy="795553"/>
            </a:xfrm>
            <a:prstGeom prst="rect">
              <a:avLst/>
            </a:prstGeom>
          </p:spPr>
        </p:pic>
        <p:sp>
          <p:nvSpPr>
            <p:cNvPr id="22" name="object 22"/>
            <p:cNvSpPr/>
            <p:nvPr/>
          </p:nvSpPr>
          <p:spPr>
            <a:xfrm>
              <a:off x="1370076" y="4369307"/>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23" name="object 23"/>
            <p:cNvPicPr/>
            <p:nvPr/>
          </p:nvPicPr>
          <p:blipFill>
            <a:blip r:embed="rId4" cstate="print"/>
            <a:stretch>
              <a:fillRect/>
            </a:stretch>
          </p:blipFill>
          <p:spPr>
            <a:xfrm>
              <a:off x="1327404" y="5061204"/>
              <a:ext cx="9529572" cy="726947"/>
            </a:xfrm>
            <a:prstGeom prst="rect">
              <a:avLst/>
            </a:prstGeom>
          </p:spPr>
        </p:pic>
        <p:pic>
          <p:nvPicPr>
            <p:cNvPr id="24" name="object 24"/>
            <p:cNvPicPr/>
            <p:nvPr/>
          </p:nvPicPr>
          <p:blipFill>
            <a:blip r:embed="rId13" cstate="print"/>
            <a:stretch>
              <a:fillRect/>
            </a:stretch>
          </p:blipFill>
          <p:spPr>
            <a:xfrm>
              <a:off x="1261871" y="5056631"/>
              <a:ext cx="4152900" cy="795553"/>
            </a:xfrm>
            <a:prstGeom prst="rect">
              <a:avLst/>
            </a:prstGeom>
          </p:spPr>
        </p:pic>
        <p:sp>
          <p:nvSpPr>
            <p:cNvPr id="25" name="object 25"/>
            <p:cNvSpPr/>
            <p:nvPr/>
          </p:nvSpPr>
          <p:spPr>
            <a:xfrm>
              <a:off x="1370076" y="5084063"/>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98"/>
                  </a:lnTo>
                  <a:lnTo>
                    <a:pt x="31559" y="614630"/>
                  </a:lnTo>
                  <a:lnTo>
                    <a:pt x="65793" y="637712"/>
                  </a:lnTo>
                  <a:lnTo>
                    <a:pt x="107696" y="646176"/>
                  </a:lnTo>
                  <a:lnTo>
                    <a:pt x="9341104" y="646176"/>
                  </a:lnTo>
                  <a:lnTo>
                    <a:pt x="9383006" y="637712"/>
                  </a:lnTo>
                  <a:lnTo>
                    <a:pt x="9417240" y="614630"/>
                  </a:lnTo>
                  <a:lnTo>
                    <a:pt x="9440330" y="580398"/>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grpSp>
      <p:sp>
        <p:nvSpPr>
          <p:cNvPr id="36" name="object 36"/>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37"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8" name="TextBox 37"/>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
        <p:nvSpPr>
          <p:cNvPr id="39" name="Rectangle 38"/>
          <p:cNvSpPr/>
          <p:nvPr/>
        </p:nvSpPr>
        <p:spPr>
          <a:xfrm>
            <a:off x="1682913" y="1022751"/>
            <a:ext cx="1863652" cy="369332"/>
          </a:xfrm>
          <a:prstGeom prst="rect">
            <a:avLst/>
          </a:prstGeom>
        </p:spPr>
        <p:txBody>
          <a:bodyPr wrap="none">
            <a:spAutoFit/>
          </a:bodyPr>
          <a:lstStyle/>
          <a:p>
            <a:pPr marL="12700">
              <a:lnSpc>
                <a:spcPct val="100000"/>
              </a:lnSpc>
              <a:spcBef>
                <a:spcPts val="95"/>
              </a:spcBef>
            </a:pPr>
            <a:r>
              <a:rPr lang="en-US" b="1" spc="-10" dirty="0">
                <a:solidFill>
                  <a:srgbClr val="FFFFFF"/>
                </a:solidFill>
                <a:latin typeface="Alexandria Black" pitchFamily="2" charset="-78"/>
                <a:cs typeface="Alexandria Black" pitchFamily="2" charset="-78"/>
              </a:rPr>
              <a:t>Cryptography</a:t>
            </a:r>
            <a:endParaRPr lang="en-US" dirty="0">
              <a:latin typeface="Alexandria Black" pitchFamily="2" charset="-78"/>
              <a:cs typeface="Alexandria Black" pitchFamily="2" charset="-78"/>
            </a:endParaRPr>
          </a:p>
        </p:txBody>
      </p:sp>
      <p:sp>
        <p:nvSpPr>
          <p:cNvPr id="40" name="Rectangle 39"/>
          <p:cNvSpPr/>
          <p:nvPr/>
        </p:nvSpPr>
        <p:spPr>
          <a:xfrm>
            <a:off x="1682913" y="1736107"/>
            <a:ext cx="2456442" cy="369332"/>
          </a:xfrm>
          <a:prstGeom prst="rect">
            <a:avLst/>
          </a:prstGeom>
        </p:spPr>
        <p:txBody>
          <a:bodyPr wrap="none">
            <a:spAutoFit/>
          </a:bodyPr>
          <a:lstStyle/>
          <a:p>
            <a:pPr marL="12700">
              <a:lnSpc>
                <a:spcPct val="100000"/>
              </a:lnSpc>
            </a:pPr>
            <a:r>
              <a:rPr lang="en-US" b="1" dirty="0">
                <a:solidFill>
                  <a:srgbClr val="FFFFFF"/>
                </a:solidFill>
                <a:latin typeface="Alexandria Black" pitchFamily="2" charset="-78"/>
                <a:cs typeface="Alexandria Black" pitchFamily="2" charset="-78"/>
              </a:rPr>
              <a:t>Computer</a:t>
            </a:r>
            <a:r>
              <a:rPr lang="en-US" b="1" spc="-15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p>
        </p:txBody>
      </p:sp>
      <p:sp>
        <p:nvSpPr>
          <p:cNvPr id="41" name="Rectangle 40"/>
          <p:cNvSpPr/>
          <p:nvPr/>
        </p:nvSpPr>
        <p:spPr>
          <a:xfrm>
            <a:off x="1636542" y="2449781"/>
            <a:ext cx="3288401"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OSI</a:t>
            </a:r>
            <a:r>
              <a:rPr lang="en-US" b="1" spc="-3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r>
              <a:rPr lang="en-US" b="1" spc="-16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Architecture </a:t>
            </a:r>
            <a:endParaRPr lang="en-US" dirty="0"/>
          </a:p>
        </p:txBody>
      </p:sp>
      <p:sp>
        <p:nvSpPr>
          <p:cNvPr id="42" name="Rectangle 41"/>
          <p:cNvSpPr/>
          <p:nvPr/>
        </p:nvSpPr>
        <p:spPr>
          <a:xfrm>
            <a:off x="1682913" y="3163829"/>
            <a:ext cx="3467424"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Security</a:t>
            </a:r>
            <a:r>
              <a:rPr lang="en-US" b="1" spc="-114" dirty="0">
                <a:solidFill>
                  <a:srgbClr val="FFFFFF"/>
                </a:solidFill>
                <a:latin typeface="Alexandria Black" pitchFamily="2" charset="-78"/>
                <a:cs typeface="Alexandria Black" pitchFamily="2" charset="-78"/>
              </a:rPr>
              <a:t> </a:t>
            </a:r>
            <a:r>
              <a:rPr lang="en-US" b="1" dirty="0">
                <a:solidFill>
                  <a:srgbClr val="FFFFFF"/>
                </a:solidFill>
                <a:latin typeface="Alexandria Black" pitchFamily="2" charset="-78"/>
                <a:cs typeface="Alexandria Black" pitchFamily="2" charset="-78"/>
              </a:rPr>
              <a:t>Structure</a:t>
            </a:r>
            <a:r>
              <a:rPr lang="en-US" b="1" spc="-13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Scheme </a:t>
            </a:r>
            <a:endParaRPr lang="en-US" dirty="0"/>
          </a:p>
        </p:txBody>
      </p:sp>
      <p:sp>
        <p:nvSpPr>
          <p:cNvPr id="43" name="Rectangle 42"/>
          <p:cNvSpPr/>
          <p:nvPr/>
        </p:nvSpPr>
        <p:spPr>
          <a:xfrm>
            <a:off x="1746892" y="3866263"/>
            <a:ext cx="1983235" cy="369332"/>
          </a:xfrm>
          <a:prstGeom prst="rect">
            <a:avLst/>
          </a:prstGeom>
        </p:spPr>
        <p:txBody>
          <a:bodyPr wrap="none">
            <a:spAutoFit/>
          </a:bodyPr>
          <a:lstStyle/>
          <a:p>
            <a:pPr marL="12700" marR="5080"/>
            <a:r>
              <a:rPr lang="en-US" b="1" dirty="0">
                <a:solidFill>
                  <a:srgbClr val="FFFFFF"/>
                </a:solidFill>
                <a:latin typeface="Alexandria Black" pitchFamily="2" charset="-78"/>
                <a:cs typeface="Alexandria Black" pitchFamily="2" charset="-78"/>
              </a:rPr>
              <a:t>Key</a:t>
            </a:r>
            <a:r>
              <a:rPr lang="en-US" b="1" spc="-1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Properties</a:t>
            </a:r>
            <a:endParaRPr lang="en-US" dirty="0">
              <a:latin typeface="Alexandria Black" pitchFamily="2" charset="-78"/>
              <a:cs typeface="Alexandria Black" pitchFamily="2" charset="-78"/>
            </a:endParaRPr>
          </a:p>
        </p:txBody>
      </p:sp>
      <p:sp>
        <p:nvSpPr>
          <p:cNvPr id="44" name="Rectangle 43"/>
          <p:cNvSpPr/>
          <p:nvPr/>
        </p:nvSpPr>
        <p:spPr>
          <a:xfrm>
            <a:off x="1682913" y="4590411"/>
            <a:ext cx="2958182"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Symmetric</a:t>
            </a:r>
            <a:r>
              <a:rPr lang="en-US" b="1" spc="-12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 </a:t>
            </a:r>
            <a:endParaRPr lang="en-US" dirty="0"/>
          </a:p>
        </p:txBody>
      </p:sp>
      <p:sp>
        <p:nvSpPr>
          <p:cNvPr id="45" name="Rectangle 44"/>
          <p:cNvSpPr/>
          <p:nvPr/>
        </p:nvSpPr>
        <p:spPr>
          <a:xfrm>
            <a:off x="1682913" y="5274483"/>
            <a:ext cx="3472104" cy="369332"/>
          </a:xfrm>
          <a:prstGeom prst="rect">
            <a:avLst/>
          </a:prstGeom>
        </p:spPr>
        <p:txBody>
          <a:bodyPr wrap="none">
            <a:spAutoFit/>
          </a:bodyPr>
          <a:lstStyle/>
          <a:p>
            <a:pPr marL="12700" marR="403225"/>
            <a:r>
              <a:rPr lang="en-US" b="1" dirty="0">
                <a:solidFill>
                  <a:srgbClr val="FFFFFF"/>
                </a:solidFill>
                <a:latin typeface="Alexandria Black" pitchFamily="2" charset="-78"/>
                <a:cs typeface="Alexandria Black" pitchFamily="2" charset="-78"/>
              </a:rPr>
              <a:t>Asymmetric</a:t>
            </a:r>
            <a:r>
              <a:rPr lang="en-US" b="1" spc="-14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a:t>
            </a:r>
            <a:endParaRPr lang="en-US" dirty="0">
              <a:latin typeface="Alexandria Black" pitchFamily="2" charset="-78"/>
              <a:cs typeface="Alexandria Black" pitchFamily="2" charset="-78"/>
            </a:endParaRPr>
          </a:p>
        </p:txBody>
      </p:sp>
    </p:spTree>
    <p:extLst>
      <p:ext uri="{BB962C8B-B14F-4D97-AF65-F5344CB8AC3E}">
        <p14:creationId xmlns:p14="http://schemas.microsoft.com/office/powerpoint/2010/main" val="310378187"/>
      </p:ext>
    </p:extLst>
  </p:cSld>
  <p:clrMapOvr>
    <a:masterClrMapping/>
  </p:clrMapOvr>
  <mc:AlternateContent xmlns:mc="http://schemas.openxmlformats.org/markup-compatibility/2006">
    <mc:Choice xmlns:p14="http://schemas.microsoft.com/office/powerpoint/2010/main" Requires="p14">
      <p:transition spd="slow" p14:dur="2000" advTm="23450"/>
    </mc:Choice>
    <mc:Fallback>
      <p:transition spd="slow" advTm="2345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2" cstate="print"/>
          <a:stretch>
            <a:fillRect/>
          </a:stretch>
        </p:blipFill>
        <p:spPr>
          <a:xfrm>
            <a:off x="2894076" y="1828800"/>
            <a:ext cx="2209800" cy="899160"/>
          </a:xfrm>
          <a:prstGeom prst="rect">
            <a:avLst/>
          </a:prstGeom>
        </p:spPr>
      </p:pic>
      <p:pic>
        <p:nvPicPr>
          <p:cNvPr id="4" name="object 4"/>
          <p:cNvPicPr/>
          <p:nvPr/>
        </p:nvPicPr>
        <p:blipFill>
          <a:blip r:embed="rId2" cstate="print"/>
          <a:stretch>
            <a:fillRect/>
          </a:stretch>
        </p:blipFill>
        <p:spPr>
          <a:xfrm>
            <a:off x="2589276" y="3733800"/>
            <a:ext cx="4191000" cy="1127760"/>
          </a:xfrm>
          <a:prstGeom prst="rect">
            <a:avLst/>
          </a:prstGeom>
        </p:spPr>
      </p:pic>
      <p:sp>
        <p:nvSpPr>
          <p:cNvPr id="5" name="object 5"/>
          <p:cNvSpPr txBox="1">
            <a:spLocks noGrp="1"/>
          </p:cNvSpPr>
          <p:nvPr>
            <p:ph type="title"/>
          </p:nvPr>
        </p:nvSpPr>
        <p:spPr>
          <a:xfrm>
            <a:off x="5259451" y="2240781"/>
            <a:ext cx="5768213" cy="289823"/>
          </a:xfrm>
          <a:prstGeom prst="rect">
            <a:avLst/>
          </a:prstGeom>
        </p:spPr>
        <p:txBody>
          <a:bodyPr vert="horz" wrap="square" lIns="0" tIns="12700" rIns="0" bIns="0" rtlCol="0">
            <a:spAutoFit/>
          </a:bodyPr>
          <a:lstStyle/>
          <a:p>
            <a:pPr marL="12700" marR="5080">
              <a:lnSpc>
                <a:spcPct val="100000"/>
              </a:lnSpc>
              <a:spcBef>
                <a:spcPts val="100"/>
              </a:spcBef>
            </a:pPr>
            <a:r>
              <a:rPr sz="1800" b="1" dirty="0">
                <a:solidFill>
                  <a:srgbClr val="000000"/>
                </a:solidFill>
                <a:latin typeface="Alexandria" pitchFamily="2" charset="-78"/>
                <a:cs typeface="Alexandria" pitchFamily="2" charset="-78"/>
              </a:rPr>
              <a:t>Shorter</a:t>
            </a:r>
            <a:r>
              <a:rPr sz="1800" b="1" spc="-50" dirty="0">
                <a:solidFill>
                  <a:srgbClr val="000000"/>
                </a:solidFill>
                <a:latin typeface="Alexandria" pitchFamily="2" charset="-78"/>
                <a:cs typeface="Alexandria" pitchFamily="2" charset="-78"/>
              </a:rPr>
              <a:t> </a:t>
            </a:r>
            <a:r>
              <a:rPr sz="1800" b="1" dirty="0">
                <a:solidFill>
                  <a:srgbClr val="000000"/>
                </a:solidFill>
                <a:latin typeface="Alexandria" pitchFamily="2" charset="-78"/>
                <a:cs typeface="Alexandria" pitchFamily="2" charset="-78"/>
              </a:rPr>
              <a:t>keys</a:t>
            </a:r>
            <a:r>
              <a:rPr sz="1800" b="1" spc="-15" dirty="0">
                <a:solidFill>
                  <a:srgbClr val="000000"/>
                </a:solidFill>
                <a:latin typeface="Alexandria" pitchFamily="2" charset="-78"/>
                <a:cs typeface="Alexandria" pitchFamily="2" charset="-78"/>
              </a:rPr>
              <a:t> </a:t>
            </a:r>
            <a:r>
              <a:rPr sz="1800" b="1" dirty="0">
                <a:solidFill>
                  <a:srgbClr val="000000"/>
                </a:solidFill>
                <a:latin typeface="Alexandria" pitchFamily="2" charset="-78"/>
                <a:cs typeface="Alexandria" pitchFamily="2" charset="-78"/>
              </a:rPr>
              <a:t>=</a:t>
            </a:r>
            <a:r>
              <a:rPr sz="1800" b="1" spc="-50" dirty="0">
                <a:solidFill>
                  <a:srgbClr val="000000"/>
                </a:solidFill>
                <a:latin typeface="Alexandria" pitchFamily="2" charset="-78"/>
                <a:cs typeface="Alexandria" pitchFamily="2" charset="-78"/>
              </a:rPr>
              <a:t> </a:t>
            </a:r>
            <a:r>
              <a:rPr sz="1800" b="1" spc="-10" dirty="0">
                <a:solidFill>
                  <a:srgbClr val="000000"/>
                </a:solidFill>
                <a:latin typeface="Alexandria" pitchFamily="2" charset="-78"/>
                <a:cs typeface="Alexandria" pitchFamily="2" charset="-78"/>
              </a:rPr>
              <a:t>faster </a:t>
            </a:r>
            <a:r>
              <a:rPr sz="1800" b="1" dirty="0">
                <a:solidFill>
                  <a:srgbClr val="000000"/>
                </a:solidFill>
                <a:latin typeface="Alexandria" pitchFamily="2" charset="-78"/>
                <a:cs typeface="Alexandria" pitchFamily="2" charset="-78"/>
              </a:rPr>
              <a:t>processing,</a:t>
            </a:r>
            <a:r>
              <a:rPr sz="1800" b="1" spc="-60" dirty="0">
                <a:solidFill>
                  <a:srgbClr val="000000"/>
                </a:solidFill>
                <a:latin typeface="Alexandria" pitchFamily="2" charset="-78"/>
                <a:cs typeface="Alexandria" pitchFamily="2" charset="-78"/>
              </a:rPr>
              <a:t> </a:t>
            </a:r>
            <a:r>
              <a:rPr sz="1800" b="1" dirty="0">
                <a:solidFill>
                  <a:srgbClr val="000000"/>
                </a:solidFill>
                <a:latin typeface="Alexandria" pitchFamily="2" charset="-78"/>
                <a:cs typeface="Alexandria" pitchFamily="2" charset="-78"/>
              </a:rPr>
              <a:t>but</a:t>
            </a:r>
            <a:r>
              <a:rPr sz="1800" b="1" spc="-55" dirty="0">
                <a:solidFill>
                  <a:srgbClr val="000000"/>
                </a:solidFill>
                <a:latin typeface="Alexandria" pitchFamily="2" charset="-78"/>
                <a:cs typeface="Alexandria" pitchFamily="2" charset="-78"/>
              </a:rPr>
              <a:t> </a:t>
            </a:r>
            <a:r>
              <a:rPr sz="1800" b="1" dirty="0">
                <a:solidFill>
                  <a:srgbClr val="000000"/>
                </a:solidFill>
                <a:latin typeface="Alexandria" pitchFamily="2" charset="-78"/>
                <a:cs typeface="Alexandria" pitchFamily="2" charset="-78"/>
              </a:rPr>
              <a:t>less</a:t>
            </a:r>
            <a:r>
              <a:rPr sz="1800" b="1" spc="-55" dirty="0">
                <a:solidFill>
                  <a:srgbClr val="000000"/>
                </a:solidFill>
                <a:latin typeface="Alexandria" pitchFamily="2" charset="-78"/>
                <a:cs typeface="Alexandria" pitchFamily="2" charset="-78"/>
              </a:rPr>
              <a:t> </a:t>
            </a:r>
            <a:r>
              <a:rPr sz="1800" b="1" spc="-10" dirty="0">
                <a:solidFill>
                  <a:srgbClr val="000000"/>
                </a:solidFill>
                <a:latin typeface="Alexandria" pitchFamily="2" charset="-78"/>
                <a:cs typeface="Alexandria" pitchFamily="2" charset="-78"/>
              </a:rPr>
              <a:t>secure</a:t>
            </a:r>
            <a:endParaRPr sz="1800" b="1" dirty="0">
              <a:latin typeface="Alexandria" pitchFamily="2" charset="-78"/>
              <a:cs typeface="Alexandria" pitchFamily="2" charset="-78"/>
            </a:endParaRPr>
          </a:p>
        </p:txBody>
      </p:sp>
      <p:sp>
        <p:nvSpPr>
          <p:cNvPr id="7" name="object 7"/>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6" name="object 6"/>
          <p:cNvSpPr txBox="1"/>
          <p:nvPr/>
        </p:nvSpPr>
        <p:spPr>
          <a:xfrm>
            <a:off x="6936104" y="4064889"/>
            <a:ext cx="4567047" cy="505267"/>
          </a:xfrm>
          <a:prstGeom prst="rect">
            <a:avLst/>
          </a:prstGeom>
        </p:spPr>
        <p:txBody>
          <a:bodyPr vert="horz" wrap="square" lIns="0" tIns="12700" rIns="0" bIns="0" rtlCol="0">
            <a:spAutoFit/>
          </a:bodyPr>
          <a:lstStyle/>
          <a:p>
            <a:pPr marL="12700" marR="5080" algn="just">
              <a:lnSpc>
                <a:spcPct val="100000"/>
              </a:lnSpc>
              <a:spcBef>
                <a:spcPts val="100"/>
              </a:spcBef>
            </a:pPr>
            <a:r>
              <a:rPr sz="1600" b="1" dirty="0">
                <a:latin typeface="Alexandria" pitchFamily="2" charset="-78"/>
                <a:cs typeface="Alexandria" pitchFamily="2" charset="-78"/>
              </a:rPr>
              <a:t>Longer</a:t>
            </a:r>
            <a:r>
              <a:rPr sz="1600" b="1" spc="-55" dirty="0">
                <a:latin typeface="Alexandria" pitchFamily="2" charset="-78"/>
                <a:cs typeface="Alexandria" pitchFamily="2" charset="-78"/>
              </a:rPr>
              <a:t> </a:t>
            </a:r>
            <a:r>
              <a:rPr sz="1600" b="1" dirty="0">
                <a:latin typeface="Alexandria" pitchFamily="2" charset="-78"/>
                <a:cs typeface="Alexandria" pitchFamily="2" charset="-78"/>
              </a:rPr>
              <a:t>keys</a:t>
            </a:r>
            <a:r>
              <a:rPr sz="1600" b="1" spc="-15" dirty="0">
                <a:latin typeface="Alexandria" pitchFamily="2" charset="-78"/>
                <a:cs typeface="Alexandria" pitchFamily="2" charset="-78"/>
              </a:rPr>
              <a:t> </a:t>
            </a:r>
            <a:r>
              <a:rPr sz="1600" b="1" dirty="0">
                <a:latin typeface="Alexandria" pitchFamily="2" charset="-78"/>
                <a:cs typeface="Alexandria" pitchFamily="2" charset="-78"/>
              </a:rPr>
              <a:t>=</a:t>
            </a:r>
            <a:r>
              <a:rPr sz="1600" b="1" spc="-45" dirty="0">
                <a:latin typeface="Alexandria" pitchFamily="2" charset="-78"/>
                <a:cs typeface="Alexandria" pitchFamily="2" charset="-78"/>
              </a:rPr>
              <a:t> </a:t>
            </a:r>
            <a:r>
              <a:rPr sz="1600" b="1" spc="-10" dirty="0">
                <a:latin typeface="Alexandria" pitchFamily="2" charset="-78"/>
                <a:cs typeface="Alexandria" pitchFamily="2" charset="-78"/>
              </a:rPr>
              <a:t>slower </a:t>
            </a:r>
            <a:r>
              <a:rPr sz="1600" b="1" dirty="0">
                <a:latin typeface="Alexandria" pitchFamily="2" charset="-78"/>
                <a:cs typeface="Alexandria" pitchFamily="2" charset="-78"/>
              </a:rPr>
              <a:t>processing,</a:t>
            </a:r>
            <a:r>
              <a:rPr sz="1600" b="1" spc="-55" dirty="0">
                <a:latin typeface="Alexandria" pitchFamily="2" charset="-78"/>
                <a:cs typeface="Alexandria" pitchFamily="2" charset="-78"/>
              </a:rPr>
              <a:t> </a:t>
            </a:r>
            <a:r>
              <a:rPr sz="1600" b="1" dirty="0">
                <a:latin typeface="Alexandria" pitchFamily="2" charset="-78"/>
                <a:cs typeface="Alexandria" pitchFamily="2" charset="-78"/>
              </a:rPr>
              <a:t>but</a:t>
            </a:r>
            <a:r>
              <a:rPr sz="1600" b="1" spc="-55" dirty="0">
                <a:latin typeface="Alexandria" pitchFamily="2" charset="-78"/>
                <a:cs typeface="Alexandria" pitchFamily="2" charset="-78"/>
              </a:rPr>
              <a:t> </a:t>
            </a:r>
            <a:r>
              <a:rPr sz="1600" b="1" spc="-20" dirty="0">
                <a:latin typeface="Alexandria" pitchFamily="2" charset="-78"/>
                <a:cs typeface="Alexandria" pitchFamily="2" charset="-78"/>
              </a:rPr>
              <a:t>more </a:t>
            </a:r>
            <a:r>
              <a:rPr sz="1600" b="1" spc="-10" dirty="0">
                <a:latin typeface="Alexandria" pitchFamily="2" charset="-78"/>
                <a:cs typeface="Alexandria" pitchFamily="2" charset="-78"/>
              </a:rPr>
              <a:t>secure</a:t>
            </a:r>
            <a:endParaRPr sz="1600" dirty="0">
              <a:latin typeface="Alexandria" pitchFamily="2" charset="-78"/>
              <a:cs typeface="Alexandria" pitchFamily="2" charset="-78"/>
            </a:endParaRPr>
          </a:p>
        </p:txBody>
      </p:sp>
      <p:sp>
        <p:nvSpPr>
          <p:cNvPr id="8" name="TextBox 7"/>
          <p:cNvSpPr txBox="1"/>
          <p:nvPr/>
        </p:nvSpPr>
        <p:spPr>
          <a:xfrm>
            <a:off x="327799" y="203579"/>
            <a:ext cx="6235124"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Key Properties </a:t>
            </a:r>
            <a:endParaRPr lang="en-US" sz="2000" b="1" dirty="0">
              <a:latin typeface="Alexandria Black" pitchFamily="2" charset="-78"/>
              <a:cs typeface="Alexandria Black" pitchFamily="2" charset="-78"/>
            </a:endParaRPr>
          </a:p>
        </p:txBody>
      </p:sp>
    </p:spTree>
    <p:extLst>
      <p:ext uri="{BB962C8B-B14F-4D97-AF65-F5344CB8AC3E}">
        <p14:creationId xmlns:p14="http://schemas.microsoft.com/office/powerpoint/2010/main" val="870893837"/>
      </p:ext>
    </p:extLst>
  </p:cSld>
  <p:clrMapOvr>
    <a:masterClrMapping/>
  </p:clrMapOvr>
  <mc:AlternateContent xmlns:mc="http://schemas.openxmlformats.org/markup-compatibility/2006">
    <mc:Choice xmlns:p14="http://schemas.microsoft.com/office/powerpoint/2010/main" Requires="p14">
      <p:transition spd="slow" p14:dur="2000" advTm="150473"/>
    </mc:Choice>
    <mc:Fallback>
      <p:transition spd="slow" advTm="15047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06146" y="1025641"/>
            <a:ext cx="2497455" cy="319959"/>
          </a:xfrm>
          <a:prstGeom prst="rect">
            <a:avLst/>
          </a:prstGeom>
        </p:spPr>
        <p:txBody>
          <a:bodyPr vert="horz" wrap="square" lIns="0" tIns="12065" rIns="0" bIns="0" rtlCol="0">
            <a:spAutoFit/>
          </a:bodyPr>
          <a:lstStyle/>
          <a:p>
            <a:pPr marL="12700">
              <a:lnSpc>
                <a:spcPct val="100000"/>
              </a:lnSpc>
              <a:spcBef>
                <a:spcPts val="95"/>
              </a:spcBef>
            </a:pPr>
            <a:r>
              <a:rPr sz="1800" b="1" dirty="0">
                <a:solidFill>
                  <a:srgbClr val="000000"/>
                </a:solidFill>
                <a:latin typeface="Alexandria" pitchFamily="2" charset="-78"/>
                <a:cs typeface="Alexandria" pitchFamily="2" charset="-78"/>
              </a:rPr>
              <a:t>Single use key</a:t>
            </a:r>
            <a:r>
              <a:rPr sz="2000" b="1" spc="-195" dirty="0">
                <a:solidFill>
                  <a:srgbClr val="0F243E"/>
                </a:solidFill>
                <a:latin typeface="Alexandria" pitchFamily="2" charset="-78"/>
                <a:cs typeface="Alexandria" pitchFamily="2" charset="-78"/>
              </a:rPr>
              <a:t>:</a:t>
            </a:r>
            <a:endParaRPr sz="2000" b="1" dirty="0">
              <a:latin typeface="Alexandria" pitchFamily="2" charset="-78"/>
              <a:cs typeface="Alexandria" pitchFamily="2" charset="-78"/>
            </a:endParaRPr>
          </a:p>
        </p:txBody>
      </p:sp>
      <p:sp>
        <p:nvSpPr>
          <p:cNvPr id="9" name="object 9"/>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4" name="object 4"/>
          <p:cNvSpPr txBox="1"/>
          <p:nvPr/>
        </p:nvSpPr>
        <p:spPr>
          <a:xfrm>
            <a:off x="2922270" y="1025093"/>
            <a:ext cx="1823085" cy="289823"/>
          </a:xfrm>
          <a:prstGeom prst="rect">
            <a:avLst/>
          </a:prstGeom>
        </p:spPr>
        <p:txBody>
          <a:bodyPr vert="horz" wrap="square" lIns="0" tIns="12700" rIns="0" bIns="0" rtlCol="0">
            <a:spAutoFit/>
          </a:bodyPr>
          <a:lstStyle/>
          <a:p>
            <a:pPr marL="12700">
              <a:lnSpc>
                <a:spcPct val="100000"/>
              </a:lnSpc>
              <a:spcBef>
                <a:spcPts val="100"/>
              </a:spcBef>
            </a:pPr>
            <a:r>
              <a:rPr b="1" dirty="0">
                <a:solidFill>
                  <a:srgbClr val="000000"/>
                </a:solidFill>
                <a:latin typeface="Alexandria" pitchFamily="2" charset="-78"/>
                <a:ea typeface="+mj-ea"/>
                <a:cs typeface="Alexandria" pitchFamily="2" charset="-78"/>
              </a:rPr>
              <a:t>(one time key)</a:t>
            </a:r>
          </a:p>
        </p:txBody>
      </p:sp>
      <p:sp>
        <p:nvSpPr>
          <p:cNvPr id="5" name="object 5"/>
          <p:cNvSpPr txBox="1"/>
          <p:nvPr/>
        </p:nvSpPr>
        <p:spPr>
          <a:xfrm>
            <a:off x="792886" y="1731391"/>
            <a:ext cx="10650855" cy="873957"/>
          </a:xfrm>
          <a:prstGeom prst="rect">
            <a:avLst/>
          </a:prstGeom>
        </p:spPr>
        <p:txBody>
          <a:bodyPr vert="horz" wrap="square" lIns="0" tIns="12065" rIns="0" bIns="0" rtlCol="0">
            <a:spAutoFit/>
          </a:bodyPr>
          <a:lstStyle/>
          <a:p>
            <a:pPr marL="377825" indent="-365125">
              <a:lnSpc>
                <a:spcPct val="100000"/>
              </a:lnSpc>
              <a:spcBef>
                <a:spcPts val="95"/>
              </a:spcBef>
              <a:buFont typeface="Arial MT"/>
              <a:buChar char="•"/>
              <a:tabLst>
                <a:tab pos="377825" algn="l"/>
              </a:tabLst>
            </a:pPr>
            <a:r>
              <a:rPr b="1" dirty="0">
                <a:solidFill>
                  <a:srgbClr val="000000"/>
                </a:solidFill>
                <a:latin typeface="Alexandria" pitchFamily="2" charset="-78"/>
                <a:ea typeface="+mj-ea"/>
                <a:cs typeface="Alexandria" pitchFamily="2" charset="-78"/>
              </a:rPr>
              <a:t>Key is only used to encrypt one message</a:t>
            </a:r>
          </a:p>
          <a:p>
            <a:pPr marL="1574800" lvl="1" indent="-684530">
              <a:lnSpc>
                <a:spcPct val="100000"/>
              </a:lnSpc>
              <a:spcBef>
                <a:spcPts val="2365"/>
              </a:spcBef>
              <a:buChar char="•"/>
              <a:tabLst>
                <a:tab pos="1574800" algn="l"/>
                <a:tab pos="4900295" algn="l"/>
              </a:tabLst>
            </a:pPr>
            <a:r>
              <a:rPr b="1" dirty="0">
                <a:solidFill>
                  <a:srgbClr val="000000"/>
                </a:solidFill>
                <a:latin typeface="Alexandria" pitchFamily="2" charset="-78"/>
                <a:ea typeface="+mj-ea"/>
                <a:cs typeface="Alexandria" pitchFamily="2" charset="-78"/>
              </a:rPr>
              <a:t>encrypted email:	new key generated for every email</a:t>
            </a:r>
          </a:p>
        </p:txBody>
      </p:sp>
      <p:sp>
        <p:nvSpPr>
          <p:cNvPr id="6" name="object 6"/>
          <p:cNvSpPr txBox="1"/>
          <p:nvPr/>
        </p:nvSpPr>
        <p:spPr>
          <a:xfrm>
            <a:off x="206146" y="4107941"/>
            <a:ext cx="2300605" cy="489236"/>
          </a:xfrm>
          <a:prstGeom prst="rect">
            <a:avLst/>
          </a:prstGeom>
        </p:spPr>
        <p:txBody>
          <a:bodyPr vert="horz" wrap="square" lIns="0" tIns="12065" rIns="0" bIns="0" rtlCol="0">
            <a:spAutoFit/>
          </a:bodyPr>
          <a:lstStyle/>
          <a:p>
            <a:pPr marL="12700">
              <a:lnSpc>
                <a:spcPct val="100000"/>
              </a:lnSpc>
              <a:spcBef>
                <a:spcPts val="95"/>
              </a:spcBef>
            </a:pPr>
            <a:r>
              <a:rPr b="1" dirty="0">
                <a:solidFill>
                  <a:srgbClr val="000000"/>
                </a:solidFill>
                <a:latin typeface="Alexandria" pitchFamily="2" charset="-78"/>
                <a:ea typeface="+mj-ea"/>
                <a:cs typeface="Alexandria" pitchFamily="2" charset="-78"/>
              </a:rPr>
              <a:t>Multi use key</a:t>
            </a:r>
            <a:r>
              <a:rPr sz="3100" spc="-195" dirty="0">
                <a:solidFill>
                  <a:srgbClr val="0F243E"/>
                </a:solidFill>
                <a:latin typeface="Tahoma"/>
                <a:cs typeface="Tahoma"/>
              </a:rPr>
              <a:t>:</a:t>
            </a:r>
            <a:endParaRPr sz="3100" dirty="0">
              <a:latin typeface="Tahoma"/>
              <a:cs typeface="Tahoma"/>
            </a:endParaRPr>
          </a:p>
        </p:txBody>
      </p:sp>
      <p:sp>
        <p:nvSpPr>
          <p:cNvPr id="7" name="object 7"/>
          <p:cNvSpPr txBox="1"/>
          <p:nvPr/>
        </p:nvSpPr>
        <p:spPr>
          <a:xfrm>
            <a:off x="3041141" y="4206017"/>
            <a:ext cx="2058035" cy="289823"/>
          </a:xfrm>
          <a:prstGeom prst="rect">
            <a:avLst/>
          </a:prstGeom>
        </p:spPr>
        <p:txBody>
          <a:bodyPr vert="horz" wrap="square" lIns="0" tIns="12700" rIns="0" bIns="0" rtlCol="0">
            <a:spAutoFit/>
          </a:bodyPr>
          <a:lstStyle/>
          <a:p>
            <a:pPr marL="12700">
              <a:lnSpc>
                <a:spcPct val="100000"/>
              </a:lnSpc>
              <a:spcBef>
                <a:spcPts val="100"/>
              </a:spcBef>
            </a:pPr>
            <a:r>
              <a:rPr b="1" dirty="0">
                <a:solidFill>
                  <a:srgbClr val="000000"/>
                </a:solidFill>
                <a:latin typeface="Alexandria" pitchFamily="2" charset="-78"/>
                <a:ea typeface="+mj-ea"/>
                <a:cs typeface="Alexandria" pitchFamily="2" charset="-78"/>
              </a:rPr>
              <a:t>(many time key)</a:t>
            </a:r>
          </a:p>
        </p:txBody>
      </p:sp>
      <p:sp>
        <p:nvSpPr>
          <p:cNvPr id="8" name="object 8"/>
          <p:cNvSpPr txBox="1"/>
          <p:nvPr/>
        </p:nvSpPr>
        <p:spPr>
          <a:xfrm>
            <a:off x="792886" y="4901946"/>
            <a:ext cx="10380345" cy="873957"/>
          </a:xfrm>
          <a:prstGeom prst="rect">
            <a:avLst/>
          </a:prstGeom>
        </p:spPr>
        <p:txBody>
          <a:bodyPr vert="horz" wrap="square" lIns="0" tIns="12065" rIns="0" bIns="0" rtlCol="0">
            <a:spAutoFit/>
          </a:bodyPr>
          <a:lstStyle/>
          <a:p>
            <a:pPr marL="377825" indent="-365125">
              <a:lnSpc>
                <a:spcPct val="100000"/>
              </a:lnSpc>
              <a:spcBef>
                <a:spcPts val="95"/>
              </a:spcBef>
              <a:buFont typeface="Arial MT"/>
              <a:buChar char="•"/>
              <a:tabLst>
                <a:tab pos="377825" algn="l"/>
              </a:tabLst>
            </a:pPr>
            <a:r>
              <a:rPr b="1" dirty="0">
                <a:solidFill>
                  <a:srgbClr val="000000"/>
                </a:solidFill>
                <a:latin typeface="Alexandria" pitchFamily="2" charset="-78"/>
                <a:ea typeface="+mj-ea"/>
                <a:cs typeface="Alexandria" pitchFamily="2" charset="-78"/>
              </a:rPr>
              <a:t>Key used to encrypt multiple messages</a:t>
            </a:r>
          </a:p>
          <a:p>
            <a:pPr marL="1460500" lvl="1" indent="-570230">
              <a:lnSpc>
                <a:spcPct val="100000"/>
              </a:lnSpc>
              <a:spcBef>
                <a:spcPts val="2365"/>
              </a:spcBef>
              <a:buChar char="•"/>
              <a:tabLst>
                <a:tab pos="1460500" algn="l"/>
                <a:tab pos="4409440" algn="l"/>
              </a:tabLst>
            </a:pPr>
            <a:r>
              <a:rPr b="1" dirty="0">
                <a:solidFill>
                  <a:srgbClr val="000000"/>
                </a:solidFill>
                <a:latin typeface="Alexandria" pitchFamily="2" charset="-78"/>
                <a:ea typeface="+mj-ea"/>
                <a:cs typeface="Alexandria" pitchFamily="2" charset="-78"/>
              </a:rPr>
              <a:t>encrypted files:	same key used to encrypt many files</a:t>
            </a:r>
          </a:p>
        </p:txBody>
      </p:sp>
      <p:sp>
        <p:nvSpPr>
          <p:cNvPr id="10" name="TextBox 9"/>
          <p:cNvSpPr txBox="1"/>
          <p:nvPr/>
        </p:nvSpPr>
        <p:spPr>
          <a:xfrm>
            <a:off x="483247" y="123451"/>
            <a:ext cx="6235124"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Key Properties </a:t>
            </a:r>
            <a:endParaRPr lang="en-US" sz="2000" b="1" dirty="0">
              <a:latin typeface="Alexandria Black" pitchFamily="2" charset="-78"/>
              <a:cs typeface="Alexandria Black" pitchFamily="2" charset="-78"/>
            </a:endParaRPr>
          </a:p>
        </p:txBody>
      </p:sp>
    </p:spTree>
    <p:extLst>
      <p:ext uri="{BB962C8B-B14F-4D97-AF65-F5344CB8AC3E}">
        <p14:creationId xmlns:p14="http://schemas.microsoft.com/office/powerpoint/2010/main" val="1077648390"/>
      </p:ext>
    </p:extLst>
  </p:cSld>
  <p:clrMapOvr>
    <a:masterClrMapping/>
  </p:clrMapOvr>
  <mc:AlternateContent xmlns:mc="http://schemas.openxmlformats.org/markup-compatibility/2006">
    <mc:Choice xmlns:p14="http://schemas.microsoft.com/office/powerpoint/2010/main" Requires="p14">
      <p:transition spd="slow" p14:dur="2000" advTm="41468"/>
    </mc:Choice>
    <mc:Fallback>
      <p:transition spd="slow" advTm="4146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39395" y="849639"/>
            <a:ext cx="12215495" cy="6033247"/>
            <a:chOff x="-12255" y="761974"/>
            <a:chExt cx="12215495" cy="6109970"/>
          </a:xfrm>
        </p:grpSpPr>
        <p:pic>
          <p:nvPicPr>
            <p:cNvPr id="3" name="object 3"/>
            <p:cNvPicPr/>
            <p:nvPr/>
          </p:nvPicPr>
          <p:blipFill>
            <a:blip r:embed="rId2" cstate="print"/>
            <a:stretch>
              <a:fillRect/>
            </a:stretch>
          </p:blipFill>
          <p:spPr>
            <a:xfrm>
              <a:off x="1336540" y="775658"/>
              <a:ext cx="9511298" cy="708774"/>
            </a:xfrm>
            <a:prstGeom prst="rect">
              <a:avLst/>
            </a:prstGeom>
          </p:spPr>
        </p:pic>
        <p:pic>
          <p:nvPicPr>
            <p:cNvPr id="4" name="object 4"/>
            <p:cNvPicPr/>
            <p:nvPr/>
          </p:nvPicPr>
          <p:blipFill>
            <a:blip r:embed="rId3" cstate="print"/>
            <a:stretch>
              <a:fillRect/>
            </a:stretch>
          </p:blipFill>
          <p:spPr>
            <a:xfrm>
              <a:off x="1261871" y="761974"/>
              <a:ext cx="2663952" cy="795553"/>
            </a:xfrm>
            <a:prstGeom prst="rect">
              <a:avLst/>
            </a:prstGeom>
          </p:spPr>
        </p:pic>
        <p:sp>
          <p:nvSpPr>
            <p:cNvPr id="5" name="object 5"/>
            <p:cNvSpPr/>
            <p:nvPr/>
          </p:nvSpPr>
          <p:spPr>
            <a:xfrm>
              <a:off x="1370076" y="789432"/>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6" name="object 6"/>
            <p:cNvPicPr/>
            <p:nvPr/>
          </p:nvPicPr>
          <p:blipFill>
            <a:blip r:embed="rId4" cstate="print"/>
            <a:stretch>
              <a:fillRect/>
            </a:stretch>
          </p:blipFill>
          <p:spPr>
            <a:xfrm>
              <a:off x="1327404" y="1485900"/>
              <a:ext cx="9529572" cy="726948"/>
            </a:xfrm>
            <a:prstGeom prst="rect">
              <a:avLst/>
            </a:prstGeom>
          </p:spPr>
        </p:pic>
        <p:pic>
          <p:nvPicPr>
            <p:cNvPr id="7" name="object 7"/>
            <p:cNvPicPr/>
            <p:nvPr/>
          </p:nvPicPr>
          <p:blipFill>
            <a:blip r:embed="rId5" cstate="print"/>
            <a:stretch>
              <a:fillRect/>
            </a:stretch>
          </p:blipFill>
          <p:spPr>
            <a:xfrm>
              <a:off x="1261871" y="1482826"/>
              <a:ext cx="3395472" cy="795553"/>
            </a:xfrm>
            <a:prstGeom prst="rect">
              <a:avLst/>
            </a:prstGeom>
          </p:spPr>
        </p:pic>
        <p:sp>
          <p:nvSpPr>
            <p:cNvPr id="8" name="object 8"/>
            <p:cNvSpPr/>
            <p:nvPr/>
          </p:nvSpPr>
          <p:spPr>
            <a:xfrm>
              <a:off x="1370076" y="1508759"/>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9" name="object 9"/>
            <p:cNvPicPr/>
            <p:nvPr/>
          </p:nvPicPr>
          <p:blipFill>
            <a:blip r:embed="rId6" cstate="print"/>
            <a:stretch>
              <a:fillRect/>
            </a:stretch>
          </p:blipFill>
          <p:spPr>
            <a:xfrm>
              <a:off x="1325879" y="2199144"/>
              <a:ext cx="9532620" cy="729983"/>
            </a:xfrm>
            <a:prstGeom prst="rect">
              <a:avLst/>
            </a:prstGeom>
          </p:spPr>
        </p:pic>
        <p:pic>
          <p:nvPicPr>
            <p:cNvPr id="10" name="object 10"/>
            <p:cNvPicPr/>
            <p:nvPr/>
          </p:nvPicPr>
          <p:blipFill>
            <a:blip r:embed="rId7" cstate="print"/>
            <a:stretch>
              <a:fillRect/>
            </a:stretch>
          </p:blipFill>
          <p:spPr>
            <a:xfrm>
              <a:off x="1261871" y="2197582"/>
              <a:ext cx="4442460" cy="795553"/>
            </a:xfrm>
            <a:prstGeom prst="rect">
              <a:avLst/>
            </a:prstGeom>
          </p:spPr>
        </p:pic>
        <p:sp>
          <p:nvSpPr>
            <p:cNvPr id="11" name="object 11"/>
            <p:cNvSpPr/>
            <p:nvPr/>
          </p:nvSpPr>
          <p:spPr>
            <a:xfrm>
              <a:off x="1370076" y="2223516"/>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sp>
          <p:nvSpPr>
            <p:cNvPr id="12" name="object 12"/>
            <p:cNvSpPr/>
            <p:nvPr/>
          </p:nvSpPr>
          <p:spPr>
            <a:xfrm>
              <a:off x="1370076" y="2223516"/>
              <a:ext cx="9448800" cy="646430"/>
            </a:xfrm>
            <a:custGeom>
              <a:avLst/>
              <a:gdLst/>
              <a:ahLst/>
              <a:cxnLst/>
              <a:rect l="l" t="t" r="r" b="b"/>
              <a:pathLst>
                <a:path w="9448800" h="646430">
                  <a:moveTo>
                    <a:pt x="0" y="107696"/>
                  </a:moveTo>
                  <a:lnTo>
                    <a:pt x="8469" y="65793"/>
                  </a:lnTo>
                  <a:lnTo>
                    <a:pt x="31559" y="31559"/>
                  </a:lnTo>
                  <a:lnTo>
                    <a:pt x="65793" y="8469"/>
                  </a:lnTo>
                  <a:lnTo>
                    <a:pt x="107696" y="0"/>
                  </a:lnTo>
                  <a:lnTo>
                    <a:pt x="9341104" y="0"/>
                  </a:lnTo>
                  <a:lnTo>
                    <a:pt x="9383006" y="8469"/>
                  </a:lnTo>
                  <a:lnTo>
                    <a:pt x="9417240" y="31559"/>
                  </a:lnTo>
                  <a:lnTo>
                    <a:pt x="9440330" y="65793"/>
                  </a:lnTo>
                  <a:lnTo>
                    <a:pt x="9448800" y="107696"/>
                  </a:lnTo>
                  <a:lnTo>
                    <a:pt x="9448800" y="538480"/>
                  </a:lnTo>
                  <a:lnTo>
                    <a:pt x="9440330" y="580382"/>
                  </a:lnTo>
                  <a:lnTo>
                    <a:pt x="9417240" y="614616"/>
                  </a:lnTo>
                  <a:lnTo>
                    <a:pt x="9383006" y="637706"/>
                  </a:lnTo>
                  <a:lnTo>
                    <a:pt x="9341104" y="646176"/>
                  </a:lnTo>
                  <a:lnTo>
                    <a:pt x="107696" y="646176"/>
                  </a:lnTo>
                  <a:lnTo>
                    <a:pt x="65793" y="637706"/>
                  </a:lnTo>
                  <a:lnTo>
                    <a:pt x="31559" y="614616"/>
                  </a:lnTo>
                  <a:lnTo>
                    <a:pt x="8469" y="580382"/>
                  </a:lnTo>
                  <a:lnTo>
                    <a:pt x="0" y="538480"/>
                  </a:lnTo>
                  <a:lnTo>
                    <a:pt x="0" y="107696"/>
                  </a:lnTo>
                  <a:close/>
                </a:path>
              </a:pathLst>
            </a:custGeom>
            <a:ln w="3175">
              <a:solidFill>
                <a:srgbClr val="375F92"/>
              </a:solidFill>
            </a:ln>
          </p:spPr>
          <p:txBody>
            <a:bodyPr wrap="square" lIns="0" tIns="0" rIns="0" bIns="0" rtlCol="0"/>
            <a:lstStyle/>
            <a:p>
              <a:endParaRPr/>
            </a:p>
          </p:txBody>
        </p:sp>
        <p:pic>
          <p:nvPicPr>
            <p:cNvPr id="13" name="object 13"/>
            <p:cNvPicPr/>
            <p:nvPr/>
          </p:nvPicPr>
          <p:blipFill>
            <a:blip r:embed="rId8" cstate="print"/>
            <a:stretch>
              <a:fillRect/>
            </a:stretch>
          </p:blipFill>
          <p:spPr>
            <a:xfrm>
              <a:off x="1325879" y="2915424"/>
              <a:ext cx="9532620" cy="728459"/>
            </a:xfrm>
            <a:prstGeom prst="rect">
              <a:avLst/>
            </a:prstGeom>
          </p:spPr>
        </p:pic>
        <p:pic>
          <p:nvPicPr>
            <p:cNvPr id="14" name="object 14"/>
            <p:cNvPicPr/>
            <p:nvPr/>
          </p:nvPicPr>
          <p:blipFill>
            <a:blip r:embed="rId9" cstate="print"/>
            <a:stretch>
              <a:fillRect/>
            </a:stretch>
          </p:blipFill>
          <p:spPr>
            <a:xfrm>
              <a:off x="1261871" y="2912338"/>
              <a:ext cx="4549140" cy="795553"/>
            </a:xfrm>
            <a:prstGeom prst="rect">
              <a:avLst/>
            </a:prstGeom>
          </p:spPr>
        </p:pic>
        <p:sp>
          <p:nvSpPr>
            <p:cNvPr id="15" name="object 15"/>
            <p:cNvSpPr/>
            <p:nvPr/>
          </p:nvSpPr>
          <p:spPr>
            <a:xfrm>
              <a:off x="1370076" y="2939795"/>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1"/>
                  </a:lnTo>
                  <a:lnTo>
                    <a:pt x="0" y="537209"/>
                  </a:lnTo>
                  <a:lnTo>
                    <a:pt x="8447" y="579018"/>
                  </a:lnTo>
                  <a:lnTo>
                    <a:pt x="31480" y="613171"/>
                  </a:lnTo>
                  <a:lnTo>
                    <a:pt x="65633" y="636204"/>
                  </a:lnTo>
                  <a:lnTo>
                    <a:pt x="107442" y="644651"/>
                  </a:lnTo>
                  <a:lnTo>
                    <a:pt x="9341358" y="644651"/>
                  </a:lnTo>
                  <a:lnTo>
                    <a:pt x="9383166" y="636204"/>
                  </a:lnTo>
                  <a:lnTo>
                    <a:pt x="9417319" y="613171"/>
                  </a:lnTo>
                  <a:lnTo>
                    <a:pt x="9440352" y="579018"/>
                  </a:lnTo>
                  <a:lnTo>
                    <a:pt x="9448800" y="537209"/>
                  </a:lnTo>
                  <a:lnTo>
                    <a:pt x="9448800" y="107441"/>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sp>
          <p:nvSpPr>
            <p:cNvPr id="16" name="object 16"/>
            <p:cNvSpPr/>
            <p:nvPr/>
          </p:nvSpPr>
          <p:spPr>
            <a:xfrm>
              <a:off x="1370076" y="2939795"/>
              <a:ext cx="9448800" cy="645160"/>
            </a:xfrm>
            <a:custGeom>
              <a:avLst/>
              <a:gdLst/>
              <a:ahLst/>
              <a:cxnLst/>
              <a:rect l="l" t="t" r="r" b="b"/>
              <a:pathLst>
                <a:path w="9448800" h="645160">
                  <a:moveTo>
                    <a:pt x="0" y="107441"/>
                  </a:moveTo>
                  <a:lnTo>
                    <a:pt x="8447" y="65633"/>
                  </a:lnTo>
                  <a:lnTo>
                    <a:pt x="31480" y="31480"/>
                  </a:lnTo>
                  <a:lnTo>
                    <a:pt x="65633" y="8447"/>
                  </a:lnTo>
                  <a:lnTo>
                    <a:pt x="107442" y="0"/>
                  </a:lnTo>
                  <a:lnTo>
                    <a:pt x="9341358" y="0"/>
                  </a:lnTo>
                  <a:lnTo>
                    <a:pt x="9383166" y="8447"/>
                  </a:lnTo>
                  <a:lnTo>
                    <a:pt x="9417319" y="31480"/>
                  </a:lnTo>
                  <a:lnTo>
                    <a:pt x="9440352" y="65633"/>
                  </a:lnTo>
                  <a:lnTo>
                    <a:pt x="9448800" y="107441"/>
                  </a:lnTo>
                  <a:lnTo>
                    <a:pt x="9448800" y="537209"/>
                  </a:lnTo>
                  <a:lnTo>
                    <a:pt x="9440352" y="579018"/>
                  </a:lnTo>
                  <a:lnTo>
                    <a:pt x="9417319" y="613171"/>
                  </a:lnTo>
                  <a:lnTo>
                    <a:pt x="9383166" y="636204"/>
                  </a:lnTo>
                  <a:lnTo>
                    <a:pt x="9341358" y="644651"/>
                  </a:lnTo>
                  <a:lnTo>
                    <a:pt x="107442" y="644651"/>
                  </a:lnTo>
                  <a:lnTo>
                    <a:pt x="65633" y="636204"/>
                  </a:lnTo>
                  <a:lnTo>
                    <a:pt x="31480" y="613171"/>
                  </a:lnTo>
                  <a:lnTo>
                    <a:pt x="8447" y="579018"/>
                  </a:lnTo>
                  <a:lnTo>
                    <a:pt x="0" y="537209"/>
                  </a:lnTo>
                  <a:lnTo>
                    <a:pt x="0" y="107441"/>
                  </a:lnTo>
                  <a:close/>
                </a:path>
              </a:pathLst>
            </a:custGeom>
            <a:ln w="3175">
              <a:solidFill>
                <a:srgbClr val="375F92"/>
              </a:solidFill>
            </a:ln>
          </p:spPr>
          <p:txBody>
            <a:bodyPr wrap="square" lIns="0" tIns="0" rIns="0" bIns="0" rtlCol="0"/>
            <a:lstStyle/>
            <a:p>
              <a:endParaRPr/>
            </a:p>
          </p:txBody>
        </p:sp>
        <p:pic>
          <p:nvPicPr>
            <p:cNvPr id="17" name="object 17"/>
            <p:cNvPicPr/>
            <p:nvPr/>
          </p:nvPicPr>
          <p:blipFill>
            <a:blip r:embed="rId10" cstate="print"/>
            <a:stretch>
              <a:fillRect/>
            </a:stretch>
          </p:blipFill>
          <p:spPr>
            <a:xfrm>
              <a:off x="1327404" y="3631679"/>
              <a:ext cx="9529572" cy="725436"/>
            </a:xfrm>
            <a:prstGeom prst="rect">
              <a:avLst/>
            </a:prstGeom>
          </p:spPr>
        </p:pic>
        <p:pic>
          <p:nvPicPr>
            <p:cNvPr id="18" name="object 18"/>
            <p:cNvPicPr/>
            <p:nvPr/>
          </p:nvPicPr>
          <p:blipFill>
            <a:blip r:embed="rId11" cstate="print"/>
            <a:stretch>
              <a:fillRect/>
            </a:stretch>
          </p:blipFill>
          <p:spPr>
            <a:xfrm>
              <a:off x="1261871" y="3627094"/>
              <a:ext cx="2761488" cy="795553"/>
            </a:xfrm>
            <a:prstGeom prst="rect">
              <a:avLst/>
            </a:prstGeom>
          </p:spPr>
        </p:pic>
        <p:sp>
          <p:nvSpPr>
            <p:cNvPr id="19" name="object 19"/>
            <p:cNvSpPr/>
            <p:nvPr/>
          </p:nvSpPr>
          <p:spPr>
            <a:xfrm>
              <a:off x="1370076" y="3654551"/>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2"/>
                  </a:lnTo>
                  <a:lnTo>
                    <a:pt x="0" y="537210"/>
                  </a:lnTo>
                  <a:lnTo>
                    <a:pt x="8447" y="579018"/>
                  </a:lnTo>
                  <a:lnTo>
                    <a:pt x="31480" y="613171"/>
                  </a:lnTo>
                  <a:lnTo>
                    <a:pt x="65633" y="636204"/>
                  </a:lnTo>
                  <a:lnTo>
                    <a:pt x="107442" y="644652"/>
                  </a:lnTo>
                  <a:lnTo>
                    <a:pt x="9341358" y="644652"/>
                  </a:lnTo>
                  <a:lnTo>
                    <a:pt x="9383166" y="636204"/>
                  </a:lnTo>
                  <a:lnTo>
                    <a:pt x="9417319" y="613171"/>
                  </a:lnTo>
                  <a:lnTo>
                    <a:pt x="9440352" y="579018"/>
                  </a:lnTo>
                  <a:lnTo>
                    <a:pt x="9448800" y="537210"/>
                  </a:lnTo>
                  <a:lnTo>
                    <a:pt x="9448800" y="107442"/>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pic>
          <p:nvPicPr>
            <p:cNvPr id="20" name="object 20"/>
            <p:cNvPicPr/>
            <p:nvPr/>
          </p:nvPicPr>
          <p:blipFill>
            <a:blip r:embed="rId4" cstate="print"/>
            <a:stretch>
              <a:fillRect/>
            </a:stretch>
          </p:blipFill>
          <p:spPr>
            <a:xfrm>
              <a:off x="1327404" y="4346448"/>
              <a:ext cx="9529572" cy="726948"/>
            </a:xfrm>
            <a:prstGeom prst="rect">
              <a:avLst/>
            </a:prstGeom>
          </p:spPr>
        </p:pic>
        <p:pic>
          <p:nvPicPr>
            <p:cNvPr id="21" name="object 21"/>
            <p:cNvPicPr/>
            <p:nvPr/>
          </p:nvPicPr>
          <p:blipFill>
            <a:blip r:embed="rId12" cstate="print"/>
            <a:stretch>
              <a:fillRect/>
            </a:stretch>
          </p:blipFill>
          <p:spPr>
            <a:xfrm>
              <a:off x="1261871" y="4341850"/>
              <a:ext cx="3956304" cy="795553"/>
            </a:xfrm>
            <a:prstGeom prst="rect">
              <a:avLst/>
            </a:prstGeom>
          </p:spPr>
        </p:pic>
        <p:sp>
          <p:nvSpPr>
            <p:cNvPr id="22" name="object 22"/>
            <p:cNvSpPr/>
            <p:nvPr/>
          </p:nvSpPr>
          <p:spPr>
            <a:xfrm>
              <a:off x="1370076" y="4369307"/>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chemeClr val="accent6"/>
            </a:solidFill>
          </p:spPr>
          <p:txBody>
            <a:bodyPr wrap="square" lIns="0" tIns="0" rIns="0" bIns="0" rtlCol="0"/>
            <a:lstStyle/>
            <a:p>
              <a:endParaRPr/>
            </a:p>
          </p:txBody>
        </p:sp>
        <p:pic>
          <p:nvPicPr>
            <p:cNvPr id="23" name="object 23"/>
            <p:cNvPicPr/>
            <p:nvPr/>
          </p:nvPicPr>
          <p:blipFill>
            <a:blip r:embed="rId4" cstate="print"/>
            <a:stretch>
              <a:fillRect/>
            </a:stretch>
          </p:blipFill>
          <p:spPr>
            <a:xfrm>
              <a:off x="1327404" y="5061204"/>
              <a:ext cx="9529572" cy="726947"/>
            </a:xfrm>
            <a:prstGeom prst="rect">
              <a:avLst/>
            </a:prstGeom>
          </p:spPr>
        </p:pic>
        <p:pic>
          <p:nvPicPr>
            <p:cNvPr id="24" name="object 24"/>
            <p:cNvPicPr/>
            <p:nvPr/>
          </p:nvPicPr>
          <p:blipFill>
            <a:blip r:embed="rId13" cstate="print"/>
            <a:stretch>
              <a:fillRect/>
            </a:stretch>
          </p:blipFill>
          <p:spPr>
            <a:xfrm>
              <a:off x="1261871" y="5056631"/>
              <a:ext cx="4152900" cy="795553"/>
            </a:xfrm>
            <a:prstGeom prst="rect">
              <a:avLst/>
            </a:prstGeom>
          </p:spPr>
        </p:pic>
        <p:sp>
          <p:nvSpPr>
            <p:cNvPr id="25" name="object 25"/>
            <p:cNvSpPr/>
            <p:nvPr/>
          </p:nvSpPr>
          <p:spPr>
            <a:xfrm>
              <a:off x="1370076" y="5084063"/>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98"/>
                  </a:lnTo>
                  <a:lnTo>
                    <a:pt x="31559" y="614630"/>
                  </a:lnTo>
                  <a:lnTo>
                    <a:pt x="65793" y="637712"/>
                  </a:lnTo>
                  <a:lnTo>
                    <a:pt x="107696" y="646176"/>
                  </a:lnTo>
                  <a:lnTo>
                    <a:pt x="9341104" y="646176"/>
                  </a:lnTo>
                  <a:lnTo>
                    <a:pt x="9383006" y="637712"/>
                  </a:lnTo>
                  <a:lnTo>
                    <a:pt x="9417240" y="614630"/>
                  </a:lnTo>
                  <a:lnTo>
                    <a:pt x="9440330" y="580398"/>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grpSp>
      <p:sp>
        <p:nvSpPr>
          <p:cNvPr id="36" name="object 36"/>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37"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8" name="TextBox 37"/>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
        <p:nvSpPr>
          <p:cNvPr id="27" name="Rectangle 26"/>
          <p:cNvSpPr/>
          <p:nvPr/>
        </p:nvSpPr>
        <p:spPr>
          <a:xfrm>
            <a:off x="532613" y="66808"/>
            <a:ext cx="2950488" cy="461665"/>
          </a:xfrm>
          <a:prstGeom prst="rect">
            <a:avLst/>
          </a:prstGeom>
        </p:spPr>
        <p:txBody>
          <a:bodyPr wrap="none">
            <a:spAutoFit/>
          </a:bodyPr>
          <a:lstStyle/>
          <a:p>
            <a:pPr marL="12700">
              <a:lnSpc>
                <a:spcPct val="100000"/>
              </a:lnSpc>
              <a:spcBef>
                <a:spcPts val="95"/>
              </a:spcBef>
            </a:pPr>
            <a:r>
              <a:rPr lang="en-US" sz="2400" b="1" spc="-10" dirty="0" smtClean="0">
                <a:latin typeface="Alexandria Black" pitchFamily="2" charset="-78"/>
                <a:cs typeface="Alexandria Black" pitchFamily="2" charset="-78"/>
              </a:rPr>
              <a:t>Table of Content </a:t>
            </a:r>
            <a:endParaRPr lang="en-US" sz="2400" dirty="0">
              <a:latin typeface="Alexandria Black" pitchFamily="2" charset="-78"/>
              <a:cs typeface="Alexandria Black" pitchFamily="2" charset="-78"/>
            </a:endParaRPr>
          </a:p>
        </p:txBody>
      </p:sp>
      <p:sp>
        <p:nvSpPr>
          <p:cNvPr id="39" name="Rectangle 38"/>
          <p:cNvSpPr/>
          <p:nvPr/>
        </p:nvSpPr>
        <p:spPr>
          <a:xfrm>
            <a:off x="1682913" y="1022751"/>
            <a:ext cx="1863652" cy="369332"/>
          </a:xfrm>
          <a:prstGeom prst="rect">
            <a:avLst/>
          </a:prstGeom>
        </p:spPr>
        <p:txBody>
          <a:bodyPr wrap="none">
            <a:spAutoFit/>
          </a:bodyPr>
          <a:lstStyle/>
          <a:p>
            <a:pPr marL="12700">
              <a:lnSpc>
                <a:spcPct val="100000"/>
              </a:lnSpc>
              <a:spcBef>
                <a:spcPts val="95"/>
              </a:spcBef>
            </a:pPr>
            <a:r>
              <a:rPr lang="en-US" b="1" spc="-10" dirty="0">
                <a:solidFill>
                  <a:srgbClr val="FFFFFF"/>
                </a:solidFill>
                <a:latin typeface="Alexandria Black" pitchFamily="2" charset="-78"/>
                <a:cs typeface="Alexandria Black" pitchFamily="2" charset="-78"/>
              </a:rPr>
              <a:t>Cryptography</a:t>
            </a:r>
            <a:endParaRPr lang="en-US" dirty="0">
              <a:latin typeface="Alexandria Black" pitchFamily="2" charset="-78"/>
              <a:cs typeface="Alexandria Black" pitchFamily="2" charset="-78"/>
            </a:endParaRPr>
          </a:p>
        </p:txBody>
      </p:sp>
      <p:sp>
        <p:nvSpPr>
          <p:cNvPr id="40" name="Rectangle 39"/>
          <p:cNvSpPr/>
          <p:nvPr/>
        </p:nvSpPr>
        <p:spPr>
          <a:xfrm>
            <a:off x="1682913" y="1736107"/>
            <a:ext cx="2456442" cy="369332"/>
          </a:xfrm>
          <a:prstGeom prst="rect">
            <a:avLst/>
          </a:prstGeom>
        </p:spPr>
        <p:txBody>
          <a:bodyPr wrap="none">
            <a:spAutoFit/>
          </a:bodyPr>
          <a:lstStyle/>
          <a:p>
            <a:pPr marL="12700">
              <a:lnSpc>
                <a:spcPct val="100000"/>
              </a:lnSpc>
            </a:pPr>
            <a:r>
              <a:rPr lang="en-US" b="1" dirty="0">
                <a:solidFill>
                  <a:srgbClr val="FFFFFF"/>
                </a:solidFill>
                <a:latin typeface="Alexandria Black" pitchFamily="2" charset="-78"/>
                <a:cs typeface="Alexandria Black" pitchFamily="2" charset="-78"/>
              </a:rPr>
              <a:t>Computer</a:t>
            </a:r>
            <a:r>
              <a:rPr lang="en-US" b="1" spc="-15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p>
        </p:txBody>
      </p:sp>
      <p:sp>
        <p:nvSpPr>
          <p:cNvPr id="41" name="Rectangle 40"/>
          <p:cNvSpPr/>
          <p:nvPr/>
        </p:nvSpPr>
        <p:spPr>
          <a:xfrm>
            <a:off x="1636542" y="2449781"/>
            <a:ext cx="3288401"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OSI</a:t>
            </a:r>
            <a:r>
              <a:rPr lang="en-US" b="1" spc="-3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r>
              <a:rPr lang="en-US" b="1" spc="-16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Architecture </a:t>
            </a:r>
            <a:endParaRPr lang="en-US" dirty="0"/>
          </a:p>
        </p:txBody>
      </p:sp>
      <p:sp>
        <p:nvSpPr>
          <p:cNvPr id="42" name="Rectangle 41"/>
          <p:cNvSpPr/>
          <p:nvPr/>
        </p:nvSpPr>
        <p:spPr>
          <a:xfrm>
            <a:off x="1682913" y="3163829"/>
            <a:ext cx="3467424"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Security</a:t>
            </a:r>
            <a:r>
              <a:rPr lang="en-US" b="1" spc="-114" dirty="0">
                <a:solidFill>
                  <a:srgbClr val="FFFFFF"/>
                </a:solidFill>
                <a:latin typeface="Alexandria Black" pitchFamily="2" charset="-78"/>
                <a:cs typeface="Alexandria Black" pitchFamily="2" charset="-78"/>
              </a:rPr>
              <a:t> </a:t>
            </a:r>
            <a:r>
              <a:rPr lang="en-US" b="1" dirty="0">
                <a:solidFill>
                  <a:srgbClr val="FFFFFF"/>
                </a:solidFill>
                <a:latin typeface="Alexandria Black" pitchFamily="2" charset="-78"/>
                <a:cs typeface="Alexandria Black" pitchFamily="2" charset="-78"/>
              </a:rPr>
              <a:t>Structure</a:t>
            </a:r>
            <a:r>
              <a:rPr lang="en-US" b="1" spc="-13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Scheme </a:t>
            </a:r>
            <a:endParaRPr lang="en-US" dirty="0"/>
          </a:p>
        </p:txBody>
      </p:sp>
      <p:sp>
        <p:nvSpPr>
          <p:cNvPr id="43" name="Rectangle 42"/>
          <p:cNvSpPr/>
          <p:nvPr/>
        </p:nvSpPr>
        <p:spPr>
          <a:xfrm>
            <a:off x="1746892" y="3866263"/>
            <a:ext cx="1983235" cy="369332"/>
          </a:xfrm>
          <a:prstGeom prst="rect">
            <a:avLst/>
          </a:prstGeom>
        </p:spPr>
        <p:txBody>
          <a:bodyPr wrap="none">
            <a:spAutoFit/>
          </a:bodyPr>
          <a:lstStyle/>
          <a:p>
            <a:pPr marL="12700" marR="5080"/>
            <a:r>
              <a:rPr lang="en-US" b="1" dirty="0">
                <a:solidFill>
                  <a:srgbClr val="FFFFFF"/>
                </a:solidFill>
                <a:latin typeface="Alexandria Black" pitchFamily="2" charset="-78"/>
                <a:cs typeface="Alexandria Black" pitchFamily="2" charset="-78"/>
              </a:rPr>
              <a:t>Key</a:t>
            </a:r>
            <a:r>
              <a:rPr lang="en-US" b="1" spc="-1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Properties</a:t>
            </a:r>
            <a:endParaRPr lang="en-US" dirty="0">
              <a:latin typeface="Alexandria Black" pitchFamily="2" charset="-78"/>
              <a:cs typeface="Alexandria Black" pitchFamily="2" charset="-78"/>
            </a:endParaRPr>
          </a:p>
        </p:txBody>
      </p:sp>
      <p:sp>
        <p:nvSpPr>
          <p:cNvPr id="44" name="Rectangle 43"/>
          <p:cNvSpPr/>
          <p:nvPr/>
        </p:nvSpPr>
        <p:spPr>
          <a:xfrm>
            <a:off x="1682913" y="4590411"/>
            <a:ext cx="2958182"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Symmetric</a:t>
            </a:r>
            <a:r>
              <a:rPr lang="en-US" b="1" spc="-12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 </a:t>
            </a:r>
            <a:endParaRPr lang="en-US" dirty="0"/>
          </a:p>
        </p:txBody>
      </p:sp>
      <p:sp>
        <p:nvSpPr>
          <p:cNvPr id="45" name="Rectangle 44"/>
          <p:cNvSpPr/>
          <p:nvPr/>
        </p:nvSpPr>
        <p:spPr>
          <a:xfrm>
            <a:off x="1682913" y="5274483"/>
            <a:ext cx="3472104" cy="369332"/>
          </a:xfrm>
          <a:prstGeom prst="rect">
            <a:avLst/>
          </a:prstGeom>
        </p:spPr>
        <p:txBody>
          <a:bodyPr wrap="none">
            <a:spAutoFit/>
          </a:bodyPr>
          <a:lstStyle/>
          <a:p>
            <a:pPr marL="12700" marR="403225"/>
            <a:r>
              <a:rPr lang="en-US" b="1" dirty="0">
                <a:solidFill>
                  <a:srgbClr val="FFFFFF"/>
                </a:solidFill>
                <a:latin typeface="Alexandria Black" pitchFamily="2" charset="-78"/>
                <a:cs typeface="Alexandria Black" pitchFamily="2" charset="-78"/>
              </a:rPr>
              <a:t>Asymmetric</a:t>
            </a:r>
            <a:r>
              <a:rPr lang="en-US" b="1" spc="-14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a:t>
            </a:r>
            <a:endParaRPr lang="en-US" dirty="0">
              <a:latin typeface="Alexandria Black" pitchFamily="2" charset="-78"/>
              <a:cs typeface="Alexandria Black" pitchFamily="2" charset="-78"/>
            </a:endParaRPr>
          </a:p>
        </p:txBody>
      </p:sp>
    </p:spTree>
    <p:extLst>
      <p:ext uri="{BB962C8B-B14F-4D97-AF65-F5344CB8AC3E}">
        <p14:creationId xmlns:p14="http://schemas.microsoft.com/office/powerpoint/2010/main" val="3661964103"/>
      </p:ext>
    </p:extLst>
  </p:cSld>
  <p:clrMapOvr>
    <a:masterClrMapping/>
  </p:clrMapOvr>
  <mc:AlternateContent xmlns:mc="http://schemas.openxmlformats.org/markup-compatibility/2006">
    <mc:Choice xmlns:p14="http://schemas.microsoft.com/office/powerpoint/2010/main" Requires="p14">
      <p:transition spd="slow" p14:dur="2000" advTm="30443"/>
    </mc:Choice>
    <mc:Fallback>
      <p:transition spd="slow" advTm="3044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830070" y="3779901"/>
            <a:ext cx="7712709" cy="1672253"/>
          </a:xfrm>
          <a:prstGeom prst="rect">
            <a:avLst/>
          </a:prstGeom>
        </p:spPr>
        <p:txBody>
          <a:bodyPr vert="horz" wrap="square" lIns="0" tIns="12700" rIns="0" bIns="0" rtlCol="0">
            <a:spAutoFit/>
          </a:bodyPr>
          <a:lstStyle/>
          <a:p>
            <a:pPr marL="451484" indent="-438784">
              <a:lnSpc>
                <a:spcPct val="100000"/>
              </a:lnSpc>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Best known as shared-secret key algorithms</a:t>
            </a:r>
          </a:p>
          <a:p>
            <a:pPr marL="451484" indent="-438784">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The usual key length is 80 - 256 bits</a:t>
            </a:r>
          </a:p>
          <a:p>
            <a:pPr marL="451484" indent="-438784">
              <a:spcBef>
                <a:spcPts val="100"/>
              </a:spcBef>
              <a:buFont typeface="Wingdings"/>
              <a:buChar char=""/>
              <a:tabLst>
                <a:tab pos="451484" algn="l"/>
              </a:tabLst>
            </a:pPr>
            <a:r>
              <a:rPr dirty="0">
                <a:solidFill>
                  <a:srgbClr val="000000"/>
                </a:solidFill>
                <a:latin typeface="Alexandria" pitchFamily="2" charset="-78"/>
                <a:ea typeface="+mj-ea"/>
                <a:cs typeface="Alexandria" pitchFamily="2" charset="-78"/>
              </a:rPr>
              <a:t>A sender and receiver must share a secret key</a:t>
            </a:r>
          </a:p>
          <a:p>
            <a:pPr marL="451484" indent="-438784">
              <a:lnSpc>
                <a:spcPct val="100000"/>
              </a:lnSpc>
              <a:spcBef>
                <a:spcPts val="1680"/>
              </a:spcBef>
              <a:buFont typeface="Wingdings"/>
              <a:buChar char=""/>
              <a:tabLst>
                <a:tab pos="451484" algn="l"/>
              </a:tabLst>
            </a:pPr>
            <a:r>
              <a:rPr dirty="0">
                <a:solidFill>
                  <a:srgbClr val="000000"/>
                </a:solidFill>
                <a:latin typeface="Alexandria" pitchFamily="2" charset="-78"/>
                <a:ea typeface="+mj-ea"/>
                <a:cs typeface="Alexandria" pitchFamily="2" charset="-78"/>
              </a:rPr>
              <a:t>Faster processing because they use simple mathematical operations</a:t>
            </a:r>
            <a:r>
              <a:rPr sz="2000" spc="-10" dirty="0">
                <a:solidFill>
                  <a:srgbClr val="0F243E"/>
                </a:solidFill>
                <a:latin typeface="Tahoma"/>
                <a:cs typeface="Tahoma"/>
              </a:rPr>
              <a:t>.</a:t>
            </a:r>
            <a:endParaRPr sz="2000" dirty="0">
              <a:latin typeface="Tahoma"/>
              <a:cs typeface="Tahoma"/>
            </a:endParaRPr>
          </a:p>
        </p:txBody>
      </p:sp>
      <p:pic>
        <p:nvPicPr>
          <p:cNvPr id="4" name="object 4"/>
          <p:cNvPicPr/>
          <p:nvPr/>
        </p:nvPicPr>
        <p:blipFill>
          <a:blip r:embed="rId2" cstate="print"/>
          <a:stretch>
            <a:fillRect/>
          </a:stretch>
        </p:blipFill>
        <p:spPr>
          <a:xfrm>
            <a:off x="3947159" y="1152144"/>
            <a:ext cx="396239" cy="990600"/>
          </a:xfrm>
          <a:prstGeom prst="rect">
            <a:avLst/>
          </a:prstGeom>
        </p:spPr>
      </p:pic>
      <p:pic>
        <p:nvPicPr>
          <p:cNvPr id="5" name="object 5"/>
          <p:cNvPicPr/>
          <p:nvPr/>
        </p:nvPicPr>
        <p:blipFill>
          <a:blip r:embed="rId2" cstate="print"/>
          <a:stretch>
            <a:fillRect/>
          </a:stretch>
        </p:blipFill>
        <p:spPr>
          <a:xfrm>
            <a:off x="7871459" y="1152144"/>
            <a:ext cx="396240" cy="990600"/>
          </a:xfrm>
          <a:prstGeom prst="rect">
            <a:avLst/>
          </a:prstGeom>
        </p:spPr>
      </p:pic>
      <p:sp>
        <p:nvSpPr>
          <p:cNvPr id="6" name="object 6"/>
          <p:cNvSpPr txBox="1"/>
          <p:nvPr/>
        </p:nvSpPr>
        <p:spPr>
          <a:xfrm>
            <a:off x="3597402" y="1630807"/>
            <a:ext cx="464184" cy="330835"/>
          </a:xfrm>
          <a:prstGeom prst="rect">
            <a:avLst/>
          </a:prstGeom>
        </p:spPr>
        <p:txBody>
          <a:bodyPr vert="horz" wrap="square" lIns="0" tIns="13335" rIns="0" bIns="0" rtlCol="0">
            <a:spAutoFit/>
          </a:bodyPr>
          <a:lstStyle/>
          <a:p>
            <a:pPr marL="12700">
              <a:lnSpc>
                <a:spcPct val="100000"/>
              </a:lnSpc>
              <a:spcBef>
                <a:spcPts val="105"/>
              </a:spcBef>
            </a:pPr>
            <a:r>
              <a:rPr sz="2000" spc="-25" dirty="0">
                <a:latin typeface="Arial MT"/>
                <a:cs typeface="Arial MT"/>
              </a:rPr>
              <a:t>Key</a:t>
            </a:r>
            <a:endParaRPr sz="2000">
              <a:latin typeface="Arial MT"/>
              <a:cs typeface="Arial MT"/>
            </a:endParaRPr>
          </a:p>
        </p:txBody>
      </p:sp>
      <p:sp>
        <p:nvSpPr>
          <p:cNvPr id="7" name="object 7"/>
          <p:cNvSpPr txBox="1"/>
          <p:nvPr/>
        </p:nvSpPr>
        <p:spPr>
          <a:xfrm>
            <a:off x="7537831" y="1630807"/>
            <a:ext cx="464184" cy="330835"/>
          </a:xfrm>
          <a:prstGeom prst="rect">
            <a:avLst/>
          </a:prstGeom>
        </p:spPr>
        <p:txBody>
          <a:bodyPr vert="horz" wrap="square" lIns="0" tIns="13335" rIns="0" bIns="0" rtlCol="0">
            <a:spAutoFit/>
          </a:bodyPr>
          <a:lstStyle/>
          <a:p>
            <a:pPr marL="12700">
              <a:lnSpc>
                <a:spcPct val="100000"/>
              </a:lnSpc>
              <a:spcBef>
                <a:spcPts val="105"/>
              </a:spcBef>
            </a:pPr>
            <a:r>
              <a:rPr sz="2000" spc="-25" dirty="0">
                <a:latin typeface="Arial MT"/>
                <a:cs typeface="Arial MT"/>
              </a:rPr>
              <a:t>Key</a:t>
            </a:r>
            <a:endParaRPr sz="2000">
              <a:latin typeface="Arial MT"/>
              <a:cs typeface="Arial MT"/>
            </a:endParaRPr>
          </a:p>
        </p:txBody>
      </p:sp>
      <p:sp>
        <p:nvSpPr>
          <p:cNvPr id="8" name="object 8"/>
          <p:cNvSpPr txBox="1"/>
          <p:nvPr/>
        </p:nvSpPr>
        <p:spPr>
          <a:xfrm>
            <a:off x="3467861" y="2567177"/>
            <a:ext cx="1229995" cy="480059"/>
          </a:xfrm>
          <a:prstGeom prst="rect">
            <a:avLst/>
          </a:prstGeom>
          <a:solidFill>
            <a:srgbClr val="EFC566"/>
          </a:solidFill>
          <a:ln w="22859">
            <a:solidFill>
              <a:srgbClr val="000000"/>
            </a:solidFill>
          </a:ln>
        </p:spPr>
        <p:txBody>
          <a:bodyPr vert="horz" wrap="square" lIns="0" tIns="49530" rIns="0" bIns="0" rtlCol="0">
            <a:spAutoFit/>
          </a:bodyPr>
          <a:lstStyle/>
          <a:p>
            <a:pPr marL="97790">
              <a:lnSpc>
                <a:spcPct val="100000"/>
              </a:lnSpc>
              <a:spcBef>
                <a:spcPts val="390"/>
              </a:spcBef>
            </a:pPr>
            <a:r>
              <a:rPr sz="2400" spc="-10" dirty="0">
                <a:latin typeface="Arial MT"/>
                <a:cs typeface="Arial MT"/>
              </a:rPr>
              <a:t>Encrypt</a:t>
            </a:r>
            <a:endParaRPr sz="2400">
              <a:latin typeface="Arial MT"/>
              <a:cs typeface="Arial MT"/>
            </a:endParaRPr>
          </a:p>
        </p:txBody>
      </p:sp>
      <p:sp>
        <p:nvSpPr>
          <p:cNvPr id="9" name="object 9"/>
          <p:cNvSpPr txBox="1"/>
          <p:nvPr/>
        </p:nvSpPr>
        <p:spPr>
          <a:xfrm>
            <a:off x="7239761" y="2567177"/>
            <a:ext cx="1229995" cy="480059"/>
          </a:xfrm>
          <a:prstGeom prst="rect">
            <a:avLst/>
          </a:prstGeom>
          <a:solidFill>
            <a:srgbClr val="EFC566"/>
          </a:solidFill>
          <a:ln w="22859">
            <a:solidFill>
              <a:srgbClr val="000000"/>
            </a:solidFill>
          </a:ln>
        </p:spPr>
        <p:txBody>
          <a:bodyPr vert="horz" wrap="square" lIns="0" tIns="49530" rIns="0" bIns="0" rtlCol="0">
            <a:spAutoFit/>
          </a:bodyPr>
          <a:lstStyle/>
          <a:p>
            <a:pPr marL="89535">
              <a:lnSpc>
                <a:spcPct val="100000"/>
              </a:lnSpc>
              <a:spcBef>
                <a:spcPts val="390"/>
              </a:spcBef>
            </a:pPr>
            <a:r>
              <a:rPr sz="2400" spc="-10" dirty="0">
                <a:latin typeface="Arial MT"/>
                <a:cs typeface="Arial MT"/>
              </a:rPr>
              <a:t>Decrypt</a:t>
            </a:r>
            <a:endParaRPr sz="2400">
              <a:latin typeface="Arial MT"/>
              <a:cs typeface="Arial MT"/>
            </a:endParaRPr>
          </a:p>
        </p:txBody>
      </p:sp>
      <p:sp>
        <p:nvSpPr>
          <p:cNvPr id="10" name="object 10"/>
          <p:cNvSpPr/>
          <p:nvPr/>
        </p:nvSpPr>
        <p:spPr>
          <a:xfrm>
            <a:off x="2553461" y="2680716"/>
            <a:ext cx="838200" cy="144780"/>
          </a:xfrm>
          <a:custGeom>
            <a:avLst/>
            <a:gdLst/>
            <a:ahLst/>
            <a:cxnLst/>
            <a:rect l="l" t="t" r="r" b="b"/>
            <a:pathLst>
              <a:path w="838200" h="144780">
                <a:moveTo>
                  <a:pt x="751332" y="0"/>
                </a:moveTo>
                <a:lnTo>
                  <a:pt x="751332" y="144780"/>
                </a:lnTo>
                <a:lnTo>
                  <a:pt x="820826" y="86868"/>
                </a:lnTo>
                <a:lnTo>
                  <a:pt x="765810" y="86868"/>
                </a:lnTo>
                <a:lnTo>
                  <a:pt x="765810" y="57912"/>
                </a:lnTo>
                <a:lnTo>
                  <a:pt x="820826" y="57912"/>
                </a:lnTo>
                <a:lnTo>
                  <a:pt x="751332" y="0"/>
                </a:lnTo>
                <a:close/>
              </a:path>
              <a:path w="838200" h="144780">
                <a:moveTo>
                  <a:pt x="751332" y="57912"/>
                </a:moveTo>
                <a:lnTo>
                  <a:pt x="0" y="57912"/>
                </a:lnTo>
                <a:lnTo>
                  <a:pt x="0" y="86868"/>
                </a:lnTo>
                <a:lnTo>
                  <a:pt x="751332" y="86868"/>
                </a:lnTo>
                <a:lnTo>
                  <a:pt x="751332" y="57912"/>
                </a:lnTo>
                <a:close/>
              </a:path>
              <a:path w="838200" h="144780">
                <a:moveTo>
                  <a:pt x="820826" y="57912"/>
                </a:moveTo>
                <a:lnTo>
                  <a:pt x="765810" y="57912"/>
                </a:lnTo>
                <a:lnTo>
                  <a:pt x="765810" y="86868"/>
                </a:lnTo>
                <a:lnTo>
                  <a:pt x="820826" y="86868"/>
                </a:lnTo>
                <a:lnTo>
                  <a:pt x="838200" y="72389"/>
                </a:lnTo>
                <a:lnTo>
                  <a:pt x="820826" y="57912"/>
                </a:lnTo>
                <a:close/>
              </a:path>
            </a:pathLst>
          </a:custGeom>
          <a:solidFill>
            <a:srgbClr val="000000"/>
          </a:solidFill>
        </p:spPr>
        <p:txBody>
          <a:bodyPr wrap="square" lIns="0" tIns="0" rIns="0" bIns="0" rtlCol="0"/>
          <a:lstStyle/>
          <a:p>
            <a:endParaRPr/>
          </a:p>
        </p:txBody>
      </p:sp>
      <p:sp>
        <p:nvSpPr>
          <p:cNvPr id="11" name="object 11"/>
          <p:cNvSpPr/>
          <p:nvPr/>
        </p:nvSpPr>
        <p:spPr>
          <a:xfrm>
            <a:off x="4763261" y="2680716"/>
            <a:ext cx="2324100" cy="144780"/>
          </a:xfrm>
          <a:custGeom>
            <a:avLst/>
            <a:gdLst/>
            <a:ahLst/>
            <a:cxnLst/>
            <a:rect l="l" t="t" r="r" b="b"/>
            <a:pathLst>
              <a:path w="2324100" h="144780">
                <a:moveTo>
                  <a:pt x="2237232" y="0"/>
                </a:moveTo>
                <a:lnTo>
                  <a:pt x="2237232" y="144780"/>
                </a:lnTo>
                <a:lnTo>
                  <a:pt x="2306726" y="86868"/>
                </a:lnTo>
                <a:lnTo>
                  <a:pt x="2251710" y="86868"/>
                </a:lnTo>
                <a:lnTo>
                  <a:pt x="2251710" y="57912"/>
                </a:lnTo>
                <a:lnTo>
                  <a:pt x="2306726" y="57912"/>
                </a:lnTo>
                <a:lnTo>
                  <a:pt x="2237232" y="0"/>
                </a:lnTo>
                <a:close/>
              </a:path>
              <a:path w="2324100" h="144780">
                <a:moveTo>
                  <a:pt x="2237232" y="57912"/>
                </a:moveTo>
                <a:lnTo>
                  <a:pt x="0" y="57912"/>
                </a:lnTo>
                <a:lnTo>
                  <a:pt x="0" y="86868"/>
                </a:lnTo>
                <a:lnTo>
                  <a:pt x="2237232" y="86868"/>
                </a:lnTo>
                <a:lnTo>
                  <a:pt x="2237232" y="57912"/>
                </a:lnTo>
                <a:close/>
              </a:path>
              <a:path w="2324100" h="144780">
                <a:moveTo>
                  <a:pt x="2306726" y="57912"/>
                </a:moveTo>
                <a:lnTo>
                  <a:pt x="2251710" y="57912"/>
                </a:lnTo>
                <a:lnTo>
                  <a:pt x="2251710" y="86868"/>
                </a:lnTo>
                <a:lnTo>
                  <a:pt x="2306726" y="86868"/>
                </a:lnTo>
                <a:lnTo>
                  <a:pt x="2324099" y="72389"/>
                </a:lnTo>
                <a:lnTo>
                  <a:pt x="2306726" y="57912"/>
                </a:lnTo>
                <a:close/>
              </a:path>
            </a:pathLst>
          </a:custGeom>
          <a:solidFill>
            <a:srgbClr val="000000"/>
          </a:solidFill>
        </p:spPr>
        <p:txBody>
          <a:bodyPr wrap="square" lIns="0" tIns="0" rIns="0" bIns="0" rtlCol="0"/>
          <a:lstStyle/>
          <a:p>
            <a:endParaRPr/>
          </a:p>
        </p:txBody>
      </p:sp>
      <p:sp>
        <p:nvSpPr>
          <p:cNvPr id="12" name="object 12"/>
          <p:cNvSpPr/>
          <p:nvPr/>
        </p:nvSpPr>
        <p:spPr>
          <a:xfrm>
            <a:off x="8458961" y="2680716"/>
            <a:ext cx="914400" cy="144780"/>
          </a:xfrm>
          <a:custGeom>
            <a:avLst/>
            <a:gdLst/>
            <a:ahLst/>
            <a:cxnLst/>
            <a:rect l="l" t="t" r="r" b="b"/>
            <a:pathLst>
              <a:path w="914400" h="144780">
                <a:moveTo>
                  <a:pt x="827532" y="0"/>
                </a:moveTo>
                <a:lnTo>
                  <a:pt x="827532" y="144780"/>
                </a:lnTo>
                <a:lnTo>
                  <a:pt x="897026" y="86868"/>
                </a:lnTo>
                <a:lnTo>
                  <a:pt x="842010" y="86868"/>
                </a:lnTo>
                <a:lnTo>
                  <a:pt x="842010" y="57912"/>
                </a:lnTo>
                <a:lnTo>
                  <a:pt x="897026" y="57912"/>
                </a:lnTo>
                <a:lnTo>
                  <a:pt x="827532" y="0"/>
                </a:lnTo>
                <a:close/>
              </a:path>
              <a:path w="914400" h="144780">
                <a:moveTo>
                  <a:pt x="827532" y="57912"/>
                </a:moveTo>
                <a:lnTo>
                  <a:pt x="0" y="57912"/>
                </a:lnTo>
                <a:lnTo>
                  <a:pt x="0" y="86868"/>
                </a:lnTo>
                <a:lnTo>
                  <a:pt x="827532" y="86868"/>
                </a:lnTo>
                <a:lnTo>
                  <a:pt x="827532" y="57912"/>
                </a:lnTo>
                <a:close/>
              </a:path>
              <a:path w="914400" h="144780">
                <a:moveTo>
                  <a:pt x="897026" y="57912"/>
                </a:moveTo>
                <a:lnTo>
                  <a:pt x="842010" y="57912"/>
                </a:lnTo>
                <a:lnTo>
                  <a:pt x="842010" y="86868"/>
                </a:lnTo>
                <a:lnTo>
                  <a:pt x="897026" y="86868"/>
                </a:lnTo>
                <a:lnTo>
                  <a:pt x="914400" y="72389"/>
                </a:lnTo>
                <a:lnTo>
                  <a:pt x="897026" y="57912"/>
                </a:lnTo>
                <a:close/>
              </a:path>
            </a:pathLst>
          </a:custGeom>
          <a:solidFill>
            <a:srgbClr val="000000"/>
          </a:solidFill>
        </p:spPr>
        <p:txBody>
          <a:bodyPr wrap="square" lIns="0" tIns="0" rIns="0" bIns="0" rtlCol="0"/>
          <a:lstStyle/>
          <a:p>
            <a:endParaRPr/>
          </a:p>
        </p:txBody>
      </p:sp>
      <p:sp>
        <p:nvSpPr>
          <p:cNvPr id="13" name="object 13"/>
          <p:cNvSpPr txBox="1"/>
          <p:nvPr/>
        </p:nvSpPr>
        <p:spPr>
          <a:xfrm>
            <a:off x="2603754" y="2926842"/>
            <a:ext cx="685800" cy="268605"/>
          </a:xfrm>
          <a:prstGeom prst="rect">
            <a:avLst/>
          </a:prstGeom>
          <a:solidFill>
            <a:srgbClr val="46AFD4"/>
          </a:solidFill>
          <a:ln w="22859">
            <a:solidFill>
              <a:srgbClr val="000000"/>
            </a:solidFill>
          </a:ln>
        </p:spPr>
        <p:txBody>
          <a:bodyPr vert="horz" wrap="square" lIns="0" tIns="20955" rIns="0" bIns="0" rtlCol="0">
            <a:spAutoFit/>
          </a:bodyPr>
          <a:lstStyle/>
          <a:p>
            <a:pPr marL="96520">
              <a:lnSpc>
                <a:spcPct val="100000"/>
              </a:lnSpc>
              <a:spcBef>
                <a:spcPts val="165"/>
              </a:spcBef>
            </a:pPr>
            <a:r>
              <a:rPr sz="1400" b="1" spc="-10" dirty="0">
                <a:solidFill>
                  <a:srgbClr val="FFFFFF"/>
                </a:solidFill>
                <a:latin typeface="Arial"/>
                <a:cs typeface="Arial"/>
              </a:rPr>
              <a:t>$1000</a:t>
            </a:r>
            <a:endParaRPr sz="1400">
              <a:latin typeface="Arial"/>
              <a:cs typeface="Arial"/>
            </a:endParaRPr>
          </a:p>
        </p:txBody>
      </p:sp>
      <p:sp>
        <p:nvSpPr>
          <p:cNvPr id="14" name="object 14"/>
          <p:cNvSpPr txBox="1"/>
          <p:nvPr/>
        </p:nvSpPr>
        <p:spPr>
          <a:xfrm>
            <a:off x="8585454" y="2910077"/>
            <a:ext cx="685800" cy="268605"/>
          </a:xfrm>
          <a:prstGeom prst="rect">
            <a:avLst/>
          </a:prstGeom>
          <a:solidFill>
            <a:srgbClr val="46AFD4"/>
          </a:solidFill>
          <a:ln w="22859">
            <a:solidFill>
              <a:srgbClr val="000000"/>
            </a:solidFill>
          </a:ln>
        </p:spPr>
        <p:txBody>
          <a:bodyPr vert="horz" wrap="square" lIns="0" tIns="22225" rIns="0" bIns="0" rtlCol="0">
            <a:spAutoFit/>
          </a:bodyPr>
          <a:lstStyle/>
          <a:p>
            <a:pPr marL="97155">
              <a:lnSpc>
                <a:spcPct val="100000"/>
              </a:lnSpc>
              <a:spcBef>
                <a:spcPts val="175"/>
              </a:spcBef>
            </a:pPr>
            <a:r>
              <a:rPr sz="1400" b="1" spc="-10" dirty="0">
                <a:solidFill>
                  <a:srgbClr val="FFFFFF"/>
                </a:solidFill>
                <a:latin typeface="Arial"/>
                <a:cs typeface="Arial"/>
              </a:rPr>
              <a:t>$1000</a:t>
            </a:r>
            <a:endParaRPr sz="1400">
              <a:latin typeface="Arial"/>
              <a:cs typeface="Arial"/>
            </a:endParaRPr>
          </a:p>
        </p:txBody>
      </p:sp>
      <p:sp>
        <p:nvSpPr>
          <p:cNvPr id="15" name="object 15"/>
          <p:cNvSpPr txBox="1"/>
          <p:nvPr/>
        </p:nvSpPr>
        <p:spPr>
          <a:xfrm>
            <a:off x="5410961" y="2875026"/>
            <a:ext cx="990600" cy="269875"/>
          </a:xfrm>
          <a:prstGeom prst="rect">
            <a:avLst/>
          </a:prstGeom>
          <a:solidFill>
            <a:srgbClr val="46AFD4"/>
          </a:solidFill>
          <a:ln w="22859">
            <a:solidFill>
              <a:srgbClr val="000000"/>
            </a:solidFill>
          </a:ln>
        </p:spPr>
        <p:txBody>
          <a:bodyPr vert="horz" wrap="square" lIns="0" tIns="22225" rIns="0" bIns="0" rtlCol="0">
            <a:spAutoFit/>
          </a:bodyPr>
          <a:lstStyle/>
          <a:p>
            <a:pPr marL="187325">
              <a:lnSpc>
                <a:spcPct val="100000"/>
              </a:lnSpc>
              <a:spcBef>
                <a:spcPts val="175"/>
              </a:spcBef>
            </a:pPr>
            <a:r>
              <a:rPr sz="1400" b="1" spc="-10" dirty="0">
                <a:solidFill>
                  <a:srgbClr val="FFFFFF"/>
                </a:solidFill>
                <a:latin typeface="Arial"/>
                <a:cs typeface="Arial"/>
              </a:rPr>
              <a:t>$!@#IQ</a:t>
            </a:r>
            <a:endParaRPr sz="1400">
              <a:latin typeface="Arial"/>
              <a:cs typeface="Arial"/>
            </a:endParaRPr>
          </a:p>
        </p:txBody>
      </p:sp>
      <p:sp>
        <p:nvSpPr>
          <p:cNvPr id="16" name="object 16"/>
          <p:cNvSpPr/>
          <p:nvPr/>
        </p:nvSpPr>
        <p:spPr>
          <a:xfrm>
            <a:off x="3919728" y="2219705"/>
            <a:ext cx="86995" cy="304800"/>
          </a:xfrm>
          <a:custGeom>
            <a:avLst/>
            <a:gdLst/>
            <a:ahLst/>
            <a:cxnLst/>
            <a:rect l="l" t="t" r="r" b="b"/>
            <a:pathLst>
              <a:path w="86995" h="304800">
                <a:moveTo>
                  <a:pt x="28956" y="217932"/>
                </a:moveTo>
                <a:lnTo>
                  <a:pt x="0" y="217932"/>
                </a:lnTo>
                <a:lnTo>
                  <a:pt x="43434" y="304800"/>
                </a:lnTo>
                <a:lnTo>
                  <a:pt x="79629" y="232410"/>
                </a:lnTo>
                <a:lnTo>
                  <a:pt x="28956" y="232410"/>
                </a:lnTo>
                <a:lnTo>
                  <a:pt x="28956" y="217932"/>
                </a:lnTo>
                <a:close/>
              </a:path>
              <a:path w="86995" h="304800">
                <a:moveTo>
                  <a:pt x="57912" y="0"/>
                </a:moveTo>
                <a:lnTo>
                  <a:pt x="28956" y="0"/>
                </a:lnTo>
                <a:lnTo>
                  <a:pt x="28956" y="232410"/>
                </a:lnTo>
                <a:lnTo>
                  <a:pt x="57912" y="232410"/>
                </a:lnTo>
                <a:lnTo>
                  <a:pt x="57912" y="0"/>
                </a:lnTo>
                <a:close/>
              </a:path>
              <a:path w="86995" h="304800">
                <a:moveTo>
                  <a:pt x="86868" y="217932"/>
                </a:moveTo>
                <a:lnTo>
                  <a:pt x="57912" y="217932"/>
                </a:lnTo>
                <a:lnTo>
                  <a:pt x="57912" y="232410"/>
                </a:lnTo>
                <a:lnTo>
                  <a:pt x="79629" y="232410"/>
                </a:lnTo>
                <a:lnTo>
                  <a:pt x="86868" y="217932"/>
                </a:lnTo>
                <a:close/>
              </a:path>
            </a:pathLst>
          </a:custGeom>
          <a:solidFill>
            <a:srgbClr val="000000"/>
          </a:solidFill>
        </p:spPr>
        <p:txBody>
          <a:bodyPr wrap="square" lIns="0" tIns="0" rIns="0" bIns="0" rtlCol="0"/>
          <a:lstStyle/>
          <a:p>
            <a:endParaRPr/>
          </a:p>
        </p:txBody>
      </p:sp>
      <p:sp>
        <p:nvSpPr>
          <p:cNvPr id="17" name="object 17"/>
          <p:cNvSpPr/>
          <p:nvPr/>
        </p:nvSpPr>
        <p:spPr>
          <a:xfrm>
            <a:off x="7767828" y="2219705"/>
            <a:ext cx="86995" cy="304800"/>
          </a:xfrm>
          <a:custGeom>
            <a:avLst/>
            <a:gdLst/>
            <a:ahLst/>
            <a:cxnLst/>
            <a:rect l="l" t="t" r="r" b="b"/>
            <a:pathLst>
              <a:path w="86995" h="304800">
                <a:moveTo>
                  <a:pt x="28955" y="217932"/>
                </a:moveTo>
                <a:lnTo>
                  <a:pt x="0" y="217932"/>
                </a:lnTo>
                <a:lnTo>
                  <a:pt x="43433" y="304800"/>
                </a:lnTo>
                <a:lnTo>
                  <a:pt x="79628" y="232410"/>
                </a:lnTo>
                <a:lnTo>
                  <a:pt x="28955" y="232410"/>
                </a:lnTo>
                <a:lnTo>
                  <a:pt x="28955" y="217932"/>
                </a:lnTo>
                <a:close/>
              </a:path>
              <a:path w="86995" h="304800">
                <a:moveTo>
                  <a:pt x="57912" y="0"/>
                </a:moveTo>
                <a:lnTo>
                  <a:pt x="28955" y="0"/>
                </a:lnTo>
                <a:lnTo>
                  <a:pt x="28955" y="232410"/>
                </a:lnTo>
                <a:lnTo>
                  <a:pt x="57912" y="232410"/>
                </a:lnTo>
                <a:lnTo>
                  <a:pt x="57912" y="0"/>
                </a:lnTo>
                <a:close/>
              </a:path>
              <a:path w="86995" h="304800">
                <a:moveTo>
                  <a:pt x="86868" y="217932"/>
                </a:moveTo>
                <a:lnTo>
                  <a:pt x="57912" y="217932"/>
                </a:lnTo>
                <a:lnTo>
                  <a:pt x="57912" y="232410"/>
                </a:lnTo>
                <a:lnTo>
                  <a:pt x="79628" y="232410"/>
                </a:lnTo>
                <a:lnTo>
                  <a:pt x="86868" y="217932"/>
                </a:lnTo>
                <a:close/>
              </a:path>
            </a:pathLst>
          </a:custGeom>
          <a:solidFill>
            <a:srgbClr val="000000"/>
          </a:solidFill>
        </p:spPr>
        <p:txBody>
          <a:bodyPr wrap="square" lIns="0" tIns="0" rIns="0" bIns="0" rtlCol="0"/>
          <a:lstStyle/>
          <a:p>
            <a:endParaRPr/>
          </a:p>
        </p:txBody>
      </p:sp>
      <p:grpSp>
        <p:nvGrpSpPr>
          <p:cNvPr id="18" name="object 18"/>
          <p:cNvGrpSpPr/>
          <p:nvPr/>
        </p:nvGrpSpPr>
        <p:grpSpPr>
          <a:xfrm>
            <a:off x="3435096" y="1292352"/>
            <a:ext cx="554355" cy="222885"/>
            <a:chOff x="3435096" y="1292352"/>
            <a:chExt cx="554355" cy="222885"/>
          </a:xfrm>
        </p:grpSpPr>
        <p:sp>
          <p:nvSpPr>
            <p:cNvPr id="19" name="object 19"/>
            <p:cNvSpPr/>
            <p:nvPr/>
          </p:nvSpPr>
          <p:spPr>
            <a:xfrm>
              <a:off x="3760470" y="1425702"/>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sp>
          <p:nvSpPr>
            <p:cNvPr id="20" name="object 20"/>
            <p:cNvSpPr/>
            <p:nvPr/>
          </p:nvSpPr>
          <p:spPr>
            <a:xfrm>
              <a:off x="3441192" y="1298448"/>
              <a:ext cx="381000" cy="210820"/>
            </a:xfrm>
            <a:custGeom>
              <a:avLst/>
              <a:gdLst/>
              <a:ahLst/>
              <a:cxnLst/>
              <a:rect l="l" t="t" r="r" b="b"/>
              <a:pathLst>
                <a:path w="381000" h="210819">
                  <a:moveTo>
                    <a:pt x="345948" y="0"/>
                  </a:moveTo>
                  <a:lnTo>
                    <a:pt x="35052" y="0"/>
                  </a:lnTo>
                  <a:lnTo>
                    <a:pt x="21431" y="2762"/>
                  </a:lnTo>
                  <a:lnTo>
                    <a:pt x="10287" y="10287"/>
                  </a:lnTo>
                  <a:lnTo>
                    <a:pt x="2762" y="21431"/>
                  </a:lnTo>
                  <a:lnTo>
                    <a:pt x="0" y="35051"/>
                  </a:lnTo>
                  <a:lnTo>
                    <a:pt x="0" y="175260"/>
                  </a:lnTo>
                  <a:lnTo>
                    <a:pt x="2762" y="188880"/>
                  </a:lnTo>
                  <a:lnTo>
                    <a:pt x="10287" y="200025"/>
                  </a:lnTo>
                  <a:lnTo>
                    <a:pt x="21431" y="207549"/>
                  </a:lnTo>
                  <a:lnTo>
                    <a:pt x="35052" y="210312"/>
                  </a:lnTo>
                  <a:lnTo>
                    <a:pt x="345948" y="210312"/>
                  </a:lnTo>
                  <a:lnTo>
                    <a:pt x="359568" y="207549"/>
                  </a:lnTo>
                  <a:lnTo>
                    <a:pt x="370713" y="200025"/>
                  </a:lnTo>
                  <a:lnTo>
                    <a:pt x="378237" y="188880"/>
                  </a:lnTo>
                  <a:lnTo>
                    <a:pt x="381000" y="175260"/>
                  </a:lnTo>
                  <a:lnTo>
                    <a:pt x="381000" y="35051"/>
                  </a:lnTo>
                  <a:lnTo>
                    <a:pt x="378237" y="21431"/>
                  </a:lnTo>
                  <a:lnTo>
                    <a:pt x="370713" y="10286"/>
                  </a:lnTo>
                  <a:lnTo>
                    <a:pt x="359568" y="2762"/>
                  </a:lnTo>
                  <a:lnTo>
                    <a:pt x="345948" y="0"/>
                  </a:lnTo>
                  <a:close/>
                </a:path>
              </a:pathLst>
            </a:custGeom>
            <a:solidFill>
              <a:srgbClr val="4F81BC"/>
            </a:solidFill>
          </p:spPr>
          <p:txBody>
            <a:bodyPr wrap="square" lIns="0" tIns="0" rIns="0" bIns="0" rtlCol="0"/>
            <a:lstStyle/>
            <a:p>
              <a:endParaRPr/>
            </a:p>
          </p:txBody>
        </p:sp>
        <p:sp>
          <p:nvSpPr>
            <p:cNvPr id="21" name="object 21"/>
            <p:cNvSpPr/>
            <p:nvPr/>
          </p:nvSpPr>
          <p:spPr>
            <a:xfrm>
              <a:off x="3441192" y="1298448"/>
              <a:ext cx="381000" cy="210820"/>
            </a:xfrm>
            <a:custGeom>
              <a:avLst/>
              <a:gdLst/>
              <a:ahLst/>
              <a:cxnLst/>
              <a:rect l="l" t="t" r="r" b="b"/>
              <a:pathLst>
                <a:path w="381000" h="210819">
                  <a:moveTo>
                    <a:pt x="0" y="35051"/>
                  </a:moveTo>
                  <a:lnTo>
                    <a:pt x="2762" y="21431"/>
                  </a:lnTo>
                  <a:lnTo>
                    <a:pt x="10287" y="10287"/>
                  </a:lnTo>
                  <a:lnTo>
                    <a:pt x="21431" y="2762"/>
                  </a:lnTo>
                  <a:lnTo>
                    <a:pt x="35052" y="0"/>
                  </a:lnTo>
                  <a:lnTo>
                    <a:pt x="345948" y="0"/>
                  </a:lnTo>
                  <a:lnTo>
                    <a:pt x="359568" y="2762"/>
                  </a:lnTo>
                  <a:lnTo>
                    <a:pt x="370713" y="10286"/>
                  </a:lnTo>
                  <a:lnTo>
                    <a:pt x="378237" y="21431"/>
                  </a:lnTo>
                  <a:lnTo>
                    <a:pt x="381000" y="35051"/>
                  </a:lnTo>
                  <a:lnTo>
                    <a:pt x="381000" y="175260"/>
                  </a:lnTo>
                  <a:lnTo>
                    <a:pt x="378237" y="188880"/>
                  </a:lnTo>
                  <a:lnTo>
                    <a:pt x="370713" y="200025"/>
                  </a:lnTo>
                  <a:lnTo>
                    <a:pt x="359568" y="207549"/>
                  </a:lnTo>
                  <a:lnTo>
                    <a:pt x="345948" y="210312"/>
                  </a:lnTo>
                  <a:lnTo>
                    <a:pt x="35052" y="210312"/>
                  </a:lnTo>
                  <a:lnTo>
                    <a:pt x="21431" y="207549"/>
                  </a:lnTo>
                  <a:lnTo>
                    <a:pt x="10287" y="200025"/>
                  </a:lnTo>
                  <a:lnTo>
                    <a:pt x="2762" y="188880"/>
                  </a:lnTo>
                  <a:lnTo>
                    <a:pt x="0" y="175260"/>
                  </a:lnTo>
                  <a:lnTo>
                    <a:pt x="0" y="35051"/>
                  </a:lnTo>
                  <a:close/>
                </a:path>
              </a:pathLst>
            </a:custGeom>
            <a:ln w="12192">
              <a:solidFill>
                <a:srgbClr val="000000"/>
              </a:solidFill>
            </a:ln>
          </p:spPr>
          <p:txBody>
            <a:bodyPr wrap="square" lIns="0" tIns="0" rIns="0" bIns="0" rtlCol="0"/>
            <a:lstStyle/>
            <a:p>
              <a:endParaRPr/>
            </a:p>
          </p:txBody>
        </p:sp>
      </p:grpSp>
      <p:grpSp>
        <p:nvGrpSpPr>
          <p:cNvPr id="22" name="object 22"/>
          <p:cNvGrpSpPr/>
          <p:nvPr/>
        </p:nvGrpSpPr>
        <p:grpSpPr>
          <a:xfrm>
            <a:off x="7321295" y="1298447"/>
            <a:ext cx="554355" cy="222885"/>
            <a:chOff x="7321295" y="1298447"/>
            <a:chExt cx="554355" cy="222885"/>
          </a:xfrm>
        </p:grpSpPr>
        <p:sp>
          <p:nvSpPr>
            <p:cNvPr id="23" name="object 23"/>
            <p:cNvSpPr/>
            <p:nvPr/>
          </p:nvSpPr>
          <p:spPr>
            <a:xfrm>
              <a:off x="7646669" y="1433321"/>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sp>
          <p:nvSpPr>
            <p:cNvPr id="24" name="object 24"/>
            <p:cNvSpPr/>
            <p:nvPr/>
          </p:nvSpPr>
          <p:spPr>
            <a:xfrm>
              <a:off x="7327391" y="1304543"/>
              <a:ext cx="381000" cy="210820"/>
            </a:xfrm>
            <a:custGeom>
              <a:avLst/>
              <a:gdLst/>
              <a:ahLst/>
              <a:cxnLst/>
              <a:rect l="l" t="t" r="r" b="b"/>
              <a:pathLst>
                <a:path w="381000" h="210819">
                  <a:moveTo>
                    <a:pt x="345948" y="0"/>
                  </a:moveTo>
                  <a:lnTo>
                    <a:pt x="35051" y="0"/>
                  </a:lnTo>
                  <a:lnTo>
                    <a:pt x="21431" y="2762"/>
                  </a:lnTo>
                  <a:lnTo>
                    <a:pt x="10286" y="10287"/>
                  </a:lnTo>
                  <a:lnTo>
                    <a:pt x="2762" y="21431"/>
                  </a:lnTo>
                  <a:lnTo>
                    <a:pt x="0" y="35051"/>
                  </a:lnTo>
                  <a:lnTo>
                    <a:pt x="0" y="175259"/>
                  </a:lnTo>
                  <a:lnTo>
                    <a:pt x="2762" y="188880"/>
                  </a:lnTo>
                  <a:lnTo>
                    <a:pt x="10286" y="200025"/>
                  </a:lnTo>
                  <a:lnTo>
                    <a:pt x="21431" y="207549"/>
                  </a:lnTo>
                  <a:lnTo>
                    <a:pt x="35051" y="210311"/>
                  </a:lnTo>
                  <a:lnTo>
                    <a:pt x="345948" y="210311"/>
                  </a:lnTo>
                  <a:lnTo>
                    <a:pt x="359568" y="207549"/>
                  </a:lnTo>
                  <a:lnTo>
                    <a:pt x="370713" y="200024"/>
                  </a:lnTo>
                  <a:lnTo>
                    <a:pt x="378237" y="188880"/>
                  </a:lnTo>
                  <a:lnTo>
                    <a:pt x="381000" y="175259"/>
                  </a:lnTo>
                  <a:lnTo>
                    <a:pt x="381000" y="35051"/>
                  </a:lnTo>
                  <a:lnTo>
                    <a:pt x="378237" y="21431"/>
                  </a:lnTo>
                  <a:lnTo>
                    <a:pt x="370713" y="10286"/>
                  </a:lnTo>
                  <a:lnTo>
                    <a:pt x="359568" y="2762"/>
                  </a:lnTo>
                  <a:lnTo>
                    <a:pt x="345948" y="0"/>
                  </a:lnTo>
                  <a:close/>
                </a:path>
              </a:pathLst>
            </a:custGeom>
            <a:solidFill>
              <a:srgbClr val="4F81BC"/>
            </a:solidFill>
          </p:spPr>
          <p:txBody>
            <a:bodyPr wrap="square" lIns="0" tIns="0" rIns="0" bIns="0" rtlCol="0"/>
            <a:lstStyle/>
            <a:p>
              <a:endParaRPr/>
            </a:p>
          </p:txBody>
        </p:sp>
        <p:sp>
          <p:nvSpPr>
            <p:cNvPr id="25" name="object 25"/>
            <p:cNvSpPr/>
            <p:nvPr/>
          </p:nvSpPr>
          <p:spPr>
            <a:xfrm>
              <a:off x="7327391" y="1304543"/>
              <a:ext cx="381000" cy="210820"/>
            </a:xfrm>
            <a:custGeom>
              <a:avLst/>
              <a:gdLst/>
              <a:ahLst/>
              <a:cxnLst/>
              <a:rect l="l" t="t" r="r" b="b"/>
              <a:pathLst>
                <a:path w="381000" h="210819">
                  <a:moveTo>
                    <a:pt x="0" y="35051"/>
                  </a:moveTo>
                  <a:lnTo>
                    <a:pt x="2762" y="21431"/>
                  </a:lnTo>
                  <a:lnTo>
                    <a:pt x="10286" y="10287"/>
                  </a:lnTo>
                  <a:lnTo>
                    <a:pt x="21431" y="2762"/>
                  </a:lnTo>
                  <a:lnTo>
                    <a:pt x="35051" y="0"/>
                  </a:lnTo>
                  <a:lnTo>
                    <a:pt x="345948" y="0"/>
                  </a:lnTo>
                  <a:lnTo>
                    <a:pt x="359568" y="2762"/>
                  </a:lnTo>
                  <a:lnTo>
                    <a:pt x="370713" y="10286"/>
                  </a:lnTo>
                  <a:lnTo>
                    <a:pt x="378237" y="21431"/>
                  </a:lnTo>
                  <a:lnTo>
                    <a:pt x="381000" y="35051"/>
                  </a:lnTo>
                  <a:lnTo>
                    <a:pt x="381000" y="175259"/>
                  </a:lnTo>
                  <a:lnTo>
                    <a:pt x="378237" y="188880"/>
                  </a:lnTo>
                  <a:lnTo>
                    <a:pt x="370713" y="200024"/>
                  </a:lnTo>
                  <a:lnTo>
                    <a:pt x="359568" y="207549"/>
                  </a:lnTo>
                  <a:lnTo>
                    <a:pt x="345948" y="210311"/>
                  </a:lnTo>
                  <a:lnTo>
                    <a:pt x="35051" y="210311"/>
                  </a:lnTo>
                  <a:lnTo>
                    <a:pt x="21431" y="207549"/>
                  </a:lnTo>
                  <a:lnTo>
                    <a:pt x="10286" y="200025"/>
                  </a:lnTo>
                  <a:lnTo>
                    <a:pt x="2762" y="188880"/>
                  </a:lnTo>
                  <a:lnTo>
                    <a:pt x="0" y="175259"/>
                  </a:lnTo>
                  <a:lnTo>
                    <a:pt x="0" y="35051"/>
                  </a:lnTo>
                  <a:close/>
                </a:path>
              </a:pathLst>
            </a:custGeom>
            <a:ln w="12192">
              <a:solidFill>
                <a:srgbClr val="000000"/>
              </a:solidFill>
            </a:ln>
          </p:spPr>
          <p:txBody>
            <a:bodyPr wrap="square" lIns="0" tIns="0" rIns="0" bIns="0" rtlCol="0"/>
            <a:lstStyle/>
            <a:p>
              <a:endParaRPr/>
            </a:p>
          </p:txBody>
        </p:sp>
      </p:grpSp>
      <p:grpSp>
        <p:nvGrpSpPr>
          <p:cNvPr id="26" name="object 26"/>
          <p:cNvGrpSpPr/>
          <p:nvPr/>
        </p:nvGrpSpPr>
        <p:grpSpPr>
          <a:xfrm>
            <a:off x="4572000" y="1251203"/>
            <a:ext cx="2514600" cy="647700"/>
            <a:chOff x="4572000" y="1251203"/>
            <a:chExt cx="2514600" cy="647700"/>
          </a:xfrm>
        </p:grpSpPr>
        <p:sp>
          <p:nvSpPr>
            <p:cNvPr id="27" name="object 27"/>
            <p:cNvSpPr/>
            <p:nvPr/>
          </p:nvSpPr>
          <p:spPr>
            <a:xfrm>
              <a:off x="4572000" y="1342643"/>
              <a:ext cx="2514600" cy="76200"/>
            </a:xfrm>
            <a:custGeom>
              <a:avLst/>
              <a:gdLst/>
              <a:ahLst/>
              <a:cxnLst/>
              <a:rect l="l" t="t" r="r" b="b"/>
              <a:pathLst>
                <a:path w="2514600" h="76200">
                  <a:moveTo>
                    <a:pt x="76200" y="0"/>
                  </a:moveTo>
                  <a:lnTo>
                    <a:pt x="0" y="38100"/>
                  </a:lnTo>
                  <a:lnTo>
                    <a:pt x="76200" y="76200"/>
                  </a:lnTo>
                  <a:lnTo>
                    <a:pt x="76200" y="44450"/>
                  </a:lnTo>
                  <a:lnTo>
                    <a:pt x="63500" y="44450"/>
                  </a:lnTo>
                  <a:lnTo>
                    <a:pt x="63500" y="31750"/>
                  </a:lnTo>
                  <a:lnTo>
                    <a:pt x="76200" y="31750"/>
                  </a:lnTo>
                  <a:lnTo>
                    <a:pt x="76200" y="0"/>
                  </a:lnTo>
                  <a:close/>
                </a:path>
                <a:path w="2514600" h="76200">
                  <a:moveTo>
                    <a:pt x="2438400" y="0"/>
                  </a:moveTo>
                  <a:lnTo>
                    <a:pt x="2438400" y="76200"/>
                  </a:lnTo>
                  <a:lnTo>
                    <a:pt x="2501900" y="44450"/>
                  </a:lnTo>
                  <a:lnTo>
                    <a:pt x="2451100" y="44450"/>
                  </a:lnTo>
                  <a:lnTo>
                    <a:pt x="2451100" y="31750"/>
                  </a:lnTo>
                  <a:lnTo>
                    <a:pt x="2501900" y="31750"/>
                  </a:lnTo>
                  <a:lnTo>
                    <a:pt x="2438400" y="0"/>
                  </a:lnTo>
                  <a:close/>
                </a:path>
                <a:path w="2514600" h="76200">
                  <a:moveTo>
                    <a:pt x="76200" y="31750"/>
                  </a:moveTo>
                  <a:lnTo>
                    <a:pt x="63500" y="31750"/>
                  </a:lnTo>
                  <a:lnTo>
                    <a:pt x="63500" y="44450"/>
                  </a:lnTo>
                  <a:lnTo>
                    <a:pt x="76200" y="44450"/>
                  </a:lnTo>
                  <a:lnTo>
                    <a:pt x="76200" y="31750"/>
                  </a:lnTo>
                  <a:close/>
                </a:path>
                <a:path w="2514600" h="76200">
                  <a:moveTo>
                    <a:pt x="2438400" y="31750"/>
                  </a:moveTo>
                  <a:lnTo>
                    <a:pt x="76200" y="31750"/>
                  </a:lnTo>
                  <a:lnTo>
                    <a:pt x="76200" y="44450"/>
                  </a:lnTo>
                  <a:lnTo>
                    <a:pt x="2438400" y="44450"/>
                  </a:lnTo>
                  <a:lnTo>
                    <a:pt x="2438400" y="31750"/>
                  </a:lnTo>
                  <a:close/>
                </a:path>
                <a:path w="2514600" h="76200">
                  <a:moveTo>
                    <a:pt x="2501900" y="31750"/>
                  </a:moveTo>
                  <a:lnTo>
                    <a:pt x="2451100" y="31750"/>
                  </a:lnTo>
                  <a:lnTo>
                    <a:pt x="2451100" y="44450"/>
                  </a:lnTo>
                  <a:lnTo>
                    <a:pt x="2501900" y="44450"/>
                  </a:lnTo>
                  <a:lnTo>
                    <a:pt x="2514600" y="38100"/>
                  </a:lnTo>
                  <a:lnTo>
                    <a:pt x="2501900" y="31750"/>
                  </a:lnTo>
                  <a:close/>
                </a:path>
              </a:pathLst>
            </a:custGeom>
            <a:solidFill>
              <a:srgbClr val="000000"/>
            </a:solidFill>
          </p:spPr>
          <p:txBody>
            <a:bodyPr wrap="square" lIns="0" tIns="0" rIns="0" bIns="0" rtlCol="0"/>
            <a:lstStyle/>
            <a:p>
              <a:endParaRPr/>
            </a:p>
          </p:txBody>
        </p:sp>
        <p:sp>
          <p:nvSpPr>
            <p:cNvPr id="28" name="object 28"/>
            <p:cNvSpPr/>
            <p:nvPr/>
          </p:nvSpPr>
          <p:spPr>
            <a:xfrm>
              <a:off x="5181600" y="1251203"/>
              <a:ext cx="1371600" cy="647700"/>
            </a:xfrm>
            <a:custGeom>
              <a:avLst/>
              <a:gdLst/>
              <a:ahLst/>
              <a:cxnLst/>
              <a:rect l="l" t="t" r="r" b="b"/>
              <a:pathLst>
                <a:path w="1371600" h="647700">
                  <a:moveTo>
                    <a:pt x="1371600" y="0"/>
                  </a:moveTo>
                  <a:lnTo>
                    <a:pt x="0" y="0"/>
                  </a:lnTo>
                  <a:lnTo>
                    <a:pt x="0" y="647700"/>
                  </a:lnTo>
                  <a:lnTo>
                    <a:pt x="1371600" y="647700"/>
                  </a:lnTo>
                  <a:lnTo>
                    <a:pt x="1371600" y="0"/>
                  </a:lnTo>
                  <a:close/>
                </a:path>
              </a:pathLst>
            </a:custGeom>
            <a:solidFill>
              <a:srgbClr val="FFFFFF"/>
            </a:solidFill>
          </p:spPr>
          <p:txBody>
            <a:bodyPr wrap="square" lIns="0" tIns="0" rIns="0" bIns="0" rtlCol="0"/>
            <a:lstStyle/>
            <a:p>
              <a:endParaRPr/>
            </a:p>
          </p:txBody>
        </p:sp>
      </p:grpSp>
      <p:sp>
        <p:nvSpPr>
          <p:cNvPr id="29" name="object 29"/>
          <p:cNvSpPr txBox="1">
            <a:spLocks noGrp="1"/>
          </p:cNvSpPr>
          <p:nvPr>
            <p:ph type="title"/>
          </p:nvPr>
        </p:nvSpPr>
        <p:spPr>
          <a:xfrm>
            <a:off x="5189346" y="1250061"/>
            <a:ext cx="1355725" cy="635635"/>
          </a:xfrm>
          <a:prstGeom prst="rect">
            <a:avLst/>
          </a:prstGeom>
        </p:spPr>
        <p:txBody>
          <a:bodyPr vert="horz" wrap="square" lIns="0" tIns="13335" rIns="0" bIns="0" rtlCol="0">
            <a:spAutoFit/>
          </a:bodyPr>
          <a:lstStyle/>
          <a:p>
            <a:pPr marL="467995" marR="5080" indent="-455930">
              <a:lnSpc>
                <a:spcPct val="100000"/>
              </a:lnSpc>
              <a:spcBef>
                <a:spcPts val="105"/>
              </a:spcBef>
            </a:pPr>
            <a:r>
              <a:rPr sz="2000" spc="-10" dirty="0">
                <a:solidFill>
                  <a:srgbClr val="000000"/>
                </a:solidFill>
                <a:latin typeface="Arial"/>
                <a:cs typeface="Arial"/>
              </a:rPr>
              <a:t>Pre-shared </a:t>
            </a:r>
            <a:r>
              <a:rPr sz="2000" spc="-25" dirty="0">
                <a:solidFill>
                  <a:srgbClr val="000000"/>
                </a:solidFill>
                <a:latin typeface="Arial"/>
                <a:cs typeface="Arial"/>
              </a:rPr>
              <a:t>key</a:t>
            </a:r>
            <a:endParaRPr sz="2000">
              <a:latin typeface="Arial"/>
              <a:cs typeface="Arial"/>
            </a:endParaRPr>
          </a:p>
        </p:txBody>
      </p:sp>
      <p:sp>
        <p:nvSpPr>
          <p:cNvPr id="30" name="object 30"/>
          <p:cNvSpPr txBox="1"/>
          <p:nvPr/>
        </p:nvSpPr>
        <p:spPr>
          <a:xfrm>
            <a:off x="1830070" y="5733459"/>
            <a:ext cx="7866380" cy="326371"/>
          </a:xfrm>
          <a:prstGeom prst="rect">
            <a:avLst/>
          </a:prstGeom>
        </p:spPr>
        <p:txBody>
          <a:bodyPr vert="horz" wrap="square" lIns="0" tIns="18415" rIns="0" bIns="0" rtlCol="0">
            <a:spAutoFit/>
          </a:bodyPr>
          <a:lstStyle/>
          <a:p>
            <a:pPr marL="12700">
              <a:lnSpc>
                <a:spcPct val="100000"/>
              </a:lnSpc>
              <a:spcBef>
                <a:spcPts val="145"/>
              </a:spcBef>
              <a:tabLst>
                <a:tab pos="451484" algn="l"/>
              </a:tabLst>
            </a:pPr>
            <a:r>
              <a:rPr sz="2000" spc="-50" dirty="0">
                <a:solidFill>
                  <a:srgbClr val="0F243E"/>
                </a:solidFill>
                <a:latin typeface="Wingdings"/>
                <a:cs typeface="Wingdings"/>
              </a:rPr>
              <a:t></a:t>
            </a:r>
            <a:r>
              <a:rPr sz="2000" dirty="0">
                <a:solidFill>
                  <a:srgbClr val="0F243E"/>
                </a:solidFill>
                <a:latin typeface="Times New Roman"/>
                <a:cs typeface="Times New Roman"/>
              </a:rPr>
              <a:t>	</a:t>
            </a:r>
            <a:r>
              <a:rPr dirty="0">
                <a:solidFill>
                  <a:srgbClr val="000000"/>
                </a:solidFill>
                <a:latin typeface="Alexandria" pitchFamily="2" charset="-78"/>
                <a:ea typeface="+mj-ea"/>
                <a:cs typeface="Alexandria" pitchFamily="2" charset="-78"/>
              </a:rPr>
              <a:t>Examples include DES, 3DES, AES, IDEA, RC2/4/5/6, and Blowfish</a:t>
            </a:r>
            <a:r>
              <a:rPr sz="2000" spc="-10" dirty="0">
                <a:solidFill>
                  <a:srgbClr val="0F243E"/>
                </a:solidFill>
                <a:latin typeface="Tahoma"/>
                <a:cs typeface="Tahoma"/>
              </a:rPr>
              <a:t>.</a:t>
            </a:r>
            <a:endParaRPr sz="2000" dirty="0">
              <a:latin typeface="Tahoma"/>
              <a:cs typeface="Tahoma"/>
            </a:endParaRPr>
          </a:p>
        </p:txBody>
      </p:sp>
      <p:sp>
        <p:nvSpPr>
          <p:cNvPr id="31" name="object 31"/>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32" name="TextBox 31"/>
          <p:cNvSpPr txBox="1"/>
          <p:nvPr/>
        </p:nvSpPr>
        <p:spPr>
          <a:xfrm>
            <a:off x="350299" y="199656"/>
            <a:ext cx="6235124" cy="707886"/>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Symmetric </a:t>
            </a:r>
            <a:r>
              <a:rPr lang="en-US" sz="2000" b="1" dirty="0">
                <a:latin typeface="Alexandria Black" pitchFamily="2" charset="-78"/>
                <a:cs typeface="Alexandria Black" pitchFamily="2" charset="-78"/>
              </a:rPr>
              <a:t>Encryption </a:t>
            </a:r>
          </a:p>
          <a:p>
            <a:r>
              <a:rPr lang="en-US" sz="2000" b="1" dirty="0" smtClean="0">
                <a:latin typeface="Alexandria Black" pitchFamily="2" charset="-78"/>
                <a:cs typeface="Alexandria Black" pitchFamily="2" charset="-78"/>
              </a:rPr>
              <a:t> </a:t>
            </a:r>
            <a:endParaRPr lang="en-US" sz="2000" b="1" dirty="0">
              <a:latin typeface="Alexandria Black" pitchFamily="2" charset="-78"/>
              <a:cs typeface="Alexandria Black" pitchFamily="2" charset="-78"/>
            </a:endParaRPr>
          </a:p>
        </p:txBody>
      </p:sp>
    </p:spTree>
    <p:extLst>
      <p:ext uri="{BB962C8B-B14F-4D97-AF65-F5344CB8AC3E}">
        <p14:creationId xmlns:p14="http://schemas.microsoft.com/office/powerpoint/2010/main" val="169135733"/>
      </p:ext>
    </p:extLst>
  </p:cSld>
  <p:clrMapOvr>
    <a:masterClrMapping/>
  </p:clrMapOvr>
  <mc:AlternateContent xmlns:mc="http://schemas.openxmlformats.org/markup-compatibility/2006">
    <mc:Choice xmlns:p14="http://schemas.microsoft.com/office/powerpoint/2010/main" Requires="p14">
      <p:transition spd="slow" p14:dur="2000" advTm="90225"/>
    </mc:Choice>
    <mc:Fallback>
      <p:transition spd="slow" advTm="9022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2" cstate="print"/>
          <a:stretch>
            <a:fillRect/>
          </a:stretch>
        </p:blipFill>
        <p:spPr>
          <a:xfrm>
            <a:off x="2388467" y="1412853"/>
            <a:ext cx="1361796" cy="1701938"/>
          </a:xfrm>
          <a:prstGeom prst="rect">
            <a:avLst/>
          </a:prstGeom>
        </p:spPr>
      </p:pic>
      <p:pic>
        <p:nvPicPr>
          <p:cNvPr id="4" name="object 4"/>
          <p:cNvPicPr/>
          <p:nvPr/>
        </p:nvPicPr>
        <p:blipFill>
          <a:blip r:embed="rId2" cstate="print"/>
          <a:stretch>
            <a:fillRect/>
          </a:stretch>
        </p:blipFill>
        <p:spPr>
          <a:xfrm>
            <a:off x="2617067" y="4232253"/>
            <a:ext cx="1361796" cy="1701938"/>
          </a:xfrm>
          <a:prstGeom prst="rect">
            <a:avLst/>
          </a:prstGeom>
        </p:spPr>
      </p:pic>
      <p:sp>
        <p:nvSpPr>
          <p:cNvPr id="5" name="object 5"/>
          <p:cNvSpPr txBox="1">
            <a:spLocks noGrp="1"/>
          </p:cNvSpPr>
          <p:nvPr>
            <p:ph type="title"/>
          </p:nvPr>
        </p:nvSpPr>
        <p:spPr>
          <a:xfrm>
            <a:off x="4113276" y="2241804"/>
            <a:ext cx="1066800" cy="381000"/>
          </a:xfrm>
          <a:prstGeom prst="rect">
            <a:avLst/>
          </a:prstGeom>
          <a:solidFill>
            <a:srgbClr val="4F81BC"/>
          </a:solidFill>
          <a:ln w="9144">
            <a:solidFill>
              <a:srgbClr val="000000"/>
            </a:solidFill>
          </a:ln>
        </p:spPr>
        <p:txBody>
          <a:bodyPr vert="horz" wrap="square" lIns="0" tIns="635" rIns="0" bIns="0" rtlCol="0">
            <a:spAutoFit/>
          </a:bodyPr>
          <a:lstStyle/>
          <a:p>
            <a:pPr marL="51435">
              <a:lnSpc>
                <a:spcPct val="100000"/>
              </a:lnSpc>
              <a:spcBef>
                <a:spcPts val="5"/>
              </a:spcBef>
            </a:pPr>
            <a:r>
              <a:rPr sz="2400" dirty="0">
                <a:solidFill>
                  <a:srgbClr val="000000"/>
                </a:solidFill>
                <a:latin typeface="Arial"/>
                <a:cs typeface="Arial"/>
              </a:rPr>
              <a:t>64</a:t>
            </a:r>
            <a:r>
              <a:rPr sz="2400" spc="-35" dirty="0">
                <a:solidFill>
                  <a:srgbClr val="000000"/>
                </a:solidFill>
                <a:latin typeface="Arial"/>
                <a:cs typeface="Arial"/>
              </a:rPr>
              <a:t> </a:t>
            </a:r>
            <a:r>
              <a:rPr sz="2400" spc="-20" dirty="0">
                <a:solidFill>
                  <a:srgbClr val="000000"/>
                </a:solidFill>
                <a:latin typeface="Arial"/>
                <a:cs typeface="Arial"/>
              </a:rPr>
              <a:t>bits</a:t>
            </a:r>
            <a:endParaRPr sz="2400">
              <a:latin typeface="Arial"/>
              <a:cs typeface="Arial"/>
            </a:endParaRPr>
          </a:p>
        </p:txBody>
      </p:sp>
      <p:sp>
        <p:nvSpPr>
          <p:cNvPr id="6" name="object 6"/>
          <p:cNvSpPr txBox="1"/>
          <p:nvPr/>
        </p:nvSpPr>
        <p:spPr>
          <a:xfrm>
            <a:off x="5561076" y="2241804"/>
            <a:ext cx="1295400" cy="381000"/>
          </a:xfrm>
          <a:prstGeom prst="rect">
            <a:avLst/>
          </a:prstGeom>
          <a:solidFill>
            <a:srgbClr val="4F81BC"/>
          </a:solidFill>
          <a:ln w="9144">
            <a:solidFill>
              <a:srgbClr val="000000"/>
            </a:solidFill>
          </a:ln>
        </p:spPr>
        <p:txBody>
          <a:bodyPr vert="horz" wrap="square" lIns="0" tIns="635" rIns="0" bIns="0" rtlCol="0">
            <a:spAutoFit/>
          </a:bodyPr>
          <a:lstStyle/>
          <a:p>
            <a:pPr marL="207010">
              <a:lnSpc>
                <a:spcPct val="100000"/>
              </a:lnSpc>
              <a:spcBef>
                <a:spcPts val="5"/>
              </a:spcBef>
            </a:pPr>
            <a:r>
              <a:rPr sz="2400" b="1" spc="-10" dirty="0">
                <a:latin typeface="Arial"/>
                <a:cs typeface="Arial"/>
              </a:rPr>
              <a:t>64bits</a:t>
            </a:r>
            <a:endParaRPr sz="2400">
              <a:latin typeface="Arial"/>
              <a:cs typeface="Arial"/>
            </a:endParaRPr>
          </a:p>
        </p:txBody>
      </p:sp>
      <p:sp>
        <p:nvSpPr>
          <p:cNvPr id="7" name="object 7"/>
          <p:cNvSpPr txBox="1"/>
          <p:nvPr/>
        </p:nvSpPr>
        <p:spPr>
          <a:xfrm>
            <a:off x="7237476" y="2241804"/>
            <a:ext cx="1219200" cy="381000"/>
          </a:xfrm>
          <a:prstGeom prst="rect">
            <a:avLst/>
          </a:prstGeom>
          <a:solidFill>
            <a:srgbClr val="4F81BC"/>
          </a:solidFill>
          <a:ln w="9144">
            <a:solidFill>
              <a:srgbClr val="000000"/>
            </a:solidFill>
          </a:ln>
        </p:spPr>
        <p:txBody>
          <a:bodyPr vert="horz" wrap="square" lIns="0" tIns="635" rIns="0" bIns="0" rtlCol="0">
            <a:spAutoFit/>
          </a:bodyPr>
          <a:lstStyle/>
          <a:p>
            <a:pPr marL="168910">
              <a:lnSpc>
                <a:spcPct val="100000"/>
              </a:lnSpc>
              <a:spcBef>
                <a:spcPts val="5"/>
              </a:spcBef>
            </a:pPr>
            <a:r>
              <a:rPr sz="2400" b="1" spc="-10" dirty="0">
                <a:latin typeface="Arial"/>
                <a:cs typeface="Arial"/>
              </a:rPr>
              <a:t>64bits</a:t>
            </a:r>
            <a:endParaRPr sz="2400">
              <a:latin typeface="Arial"/>
              <a:cs typeface="Arial"/>
            </a:endParaRPr>
          </a:p>
        </p:txBody>
      </p:sp>
      <p:sp>
        <p:nvSpPr>
          <p:cNvPr id="8" name="object 8"/>
          <p:cNvSpPr txBox="1"/>
          <p:nvPr/>
        </p:nvSpPr>
        <p:spPr>
          <a:xfrm>
            <a:off x="5488051" y="2041982"/>
            <a:ext cx="3129915" cy="208915"/>
          </a:xfrm>
          <a:prstGeom prst="rect">
            <a:avLst/>
          </a:prstGeom>
        </p:spPr>
        <p:txBody>
          <a:bodyPr vert="horz" wrap="square" lIns="0" tIns="12700" rIns="0" bIns="0" rtlCol="0">
            <a:spAutoFit/>
          </a:bodyPr>
          <a:lstStyle/>
          <a:p>
            <a:pPr marL="12700">
              <a:lnSpc>
                <a:spcPct val="100000"/>
              </a:lnSpc>
              <a:spcBef>
                <a:spcPts val="100"/>
              </a:spcBef>
              <a:tabLst>
                <a:tab pos="1689100" algn="l"/>
              </a:tabLst>
            </a:pPr>
            <a:r>
              <a:rPr sz="1200" b="1" spc="-10" dirty="0">
                <a:latin typeface="Arial"/>
                <a:cs typeface="Arial"/>
              </a:rPr>
              <a:t>01010010110010101</a:t>
            </a:r>
            <a:r>
              <a:rPr sz="1200" b="1" dirty="0">
                <a:latin typeface="Arial"/>
                <a:cs typeface="Arial"/>
              </a:rPr>
              <a:t>	</a:t>
            </a:r>
            <a:r>
              <a:rPr sz="1200" b="1" spc="-10" dirty="0">
                <a:latin typeface="Arial"/>
                <a:cs typeface="Arial"/>
              </a:rPr>
              <a:t>01010010110010101</a:t>
            </a:r>
            <a:endParaRPr sz="1200">
              <a:latin typeface="Arial"/>
              <a:cs typeface="Arial"/>
            </a:endParaRPr>
          </a:p>
        </p:txBody>
      </p:sp>
      <p:sp>
        <p:nvSpPr>
          <p:cNvPr id="9" name="object 9"/>
          <p:cNvSpPr txBox="1"/>
          <p:nvPr/>
        </p:nvSpPr>
        <p:spPr>
          <a:xfrm>
            <a:off x="3887470" y="1965782"/>
            <a:ext cx="1526540" cy="208915"/>
          </a:xfrm>
          <a:prstGeom prst="rect">
            <a:avLst/>
          </a:prstGeom>
        </p:spPr>
        <p:txBody>
          <a:bodyPr vert="horz" wrap="square" lIns="0" tIns="12700" rIns="0" bIns="0" rtlCol="0">
            <a:spAutoFit/>
          </a:bodyPr>
          <a:lstStyle/>
          <a:p>
            <a:pPr marL="12700">
              <a:lnSpc>
                <a:spcPct val="100000"/>
              </a:lnSpc>
              <a:spcBef>
                <a:spcPts val="100"/>
              </a:spcBef>
            </a:pPr>
            <a:r>
              <a:rPr sz="1200" b="1" dirty="0">
                <a:latin typeface="Arial"/>
                <a:cs typeface="Arial"/>
              </a:rPr>
              <a:t>blank</a:t>
            </a:r>
            <a:r>
              <a:rPr sz="1200" b="1" spc="105" dirty="0">
                <a:latin typeface="Arial"/>
                <a:cs typeface="Arial"/>
              </a:rPr>
              <a:t> </a:t>
            </a:r>
            <a:r>
              <a:rPr sz="1200" b="1" dirty="0">
                <a:latin typeface="Arial"/>
                <a:cs typeface="Arial"/>
              </a:rPr>
              <a:t>blank</a:t>
            </a:r>
            <a:r>
              <a:rPr sz="1200" b="1" spc="105" dirty="0">
                <a:latin typeface="Arial"/>
                <a:cs typeface="Arial"/>
              </a:rPr>
              <a:t> </a:t>
            </a:r>
            <a:r>
              <a:rPr sz="1200" b="1" spc="-10" dirty="0">
                <a:latin typeface="Arial"/>
                <a:cs typeface="Arial"/>
              </a:rPr>
              <a:t>1100101</a:t>
            </a:r>
            <a:endParaRPr sz="1200">
              <a:latin typeface="Arial"/>
              <a:cs typeface="Arial"/>
            </a:endParaRPr>
          </a:p>
        </p:txBody>
      </p:sp>
      <p:grpSp>
        <p:nvGrpSpPr>
          <p:cNvPr id="10" name="object 10"/>
          <p:cNvGrpSpPr/>
          <p:nvPr/>
        </p:nvGrpSpPr>
        <p:grpSpPr>
          <a:xfrm>
            <a:off x="3961638" y="1489053"/>
            <a:ext cx="6263005" cy="1702435"/>
            <a:chOff x="3961638" y="1489053"/>
            <a:chExt cx="6263005" cy="1702435"/>
          </a:xfrm>
        </p:grpSpPr>
        <p:pic>
          <p:nvPicPr>
            <p:cNvPr id="11" name="object 11"/>
            <p:cNvPicPr/>
            <p:nvPr/>
          </p:nvPicPr>
          <p:blipFill>
            <a:blip r:embed="rId3" cstate="print"/>
            <a:stretch>
              <a:fillRect/>
            </a:stretch>
          </p:blipFill>
          <p:spPr>
            <a:xfrm>
              <a:off x="8865407" y="1489053"/>
              <a:ext cx="1358858" cy="1701938"/>
            </a:xfrm>
            <a:prstGeom prst="rect">
              <a:avLst/>
            </a:prstGeom>
          </p:spPr>
        </p:pic>
        <p:sp>
          <p:nvSpPr>
            <p:cNvPr id="12" name="object 12"/>
            <p:cNvSpPr/>
            <p:nvPr/>
          </p:nvSpPr>
          <p:spPr>
            <a:xfrm>
              <a:off x="3961638" y="2718816"/>
              <a:ext cx="4876800" cy="114300"/>
            </a:xfrm>
            <a:custGeom>
              <a:avLst/>
              <a:gdLst/>
              <a:ahLst/>
              <a:cxnLst/>
              <a:rect l="l" t="t" r="r" b="b"/>
              <a:pathLst>
                <a:path w="4876800" h="114300">
                  <a:moveTo>
                    <a:pt x="4762500" y="0"/>
                  </a:moveTo>
                  <a:lnTo>
                    <a:pt x="4762500" y="114300"/>
                  </a:lnTo>
                  <a:lnTo>
                    <a:pt x="4838700" y="76200"/>
                  </a:lnTo>
                  <a:lnTo>
                    <a:pt x="4781550" y="76200"/>
                  </a:lnTo>
                  <a:lnTo>
                    <a:pt x="4781550" y="38100"/>
                  </a:lnTo>
                  <a:lnTo>
                    <a:pt x="4838700" y="38100"/>
                  </a:lnTo>
                  <a:lnTo>
                    <a:pt x="4762500" y="0"/>
                  </a:lnTo>
                  <a:close/>
                </a:path>
                <a:path w="4876800" h="114300">
                  <a:moveTo>
                    <a:pt x="4762500" y="38100"/>
                  </a:moveTo>
                  <a:lnTo>
                    <a:pt x="0" y="38100"/>
                  </a:lnTo>
                  <a:lnTo>
                    <a:pt x="0" y="76200"/>
                  </a:lnTo>
                  <a:lnTo>
                    <a:pt x="4762500" y="76200"/>
                  </a:lnTo>
                  <a:lnTo>
                    <a:pt x="4762500" y="38100"/>
                  </a:lnTo>
                  <a:close/>
                </a:path>
                <a:path w="4876800" h="114300">
                  <a:moveTo>
                    <a:pt x="4838700" y="38100"/>
                  </a:moveTo>
                  <a:lnTo>
                    <a:pt x="4781550" y="38100"/>
                  </a:lnTo>
                  <a:lnTo>
                    <a:pt x="4781550" y="76200"/>
                  </a:lnTo>
                  <a:lnTo>
                    <a:pt x="4838700" y="76200"/>
                  </a:lnTo>
                  <a:lnTo>
                    <a:pt x="4876800" y="57150"/>
                  </a:lnTo>
                  <a:lnTo>
                    <a:pt x="4838700" y="38100"/>
                  </a:lnTo>
                  <a:close/>
                </a:path>
              </a:pathLst>
            </a:custGeom>
            <a:solidFill>
              <a:srgbClr val="000000"/>
            </a:solidFill>
          </p:spPr>
          <p:txBody>
            <a:bodyPr wrap="square" lIns="0" tIns="0" rIns="0" bIns="0" rtlCol="0"/>
            <a:lstStyle/>
            <a:p>
              <a:endParaRPr/>
            </a:p>
          </p:txBody>
        </p:sp>
        <p:pic>
          <p:nvPicPr>
            <p:cNvPr id="13" name="object 13"/>
            <p:cNvPicPr/>
            <p:nvPr/>
          </p:nvPicPr>
          <p:blipFill>
            <a:blip r:embed="rId4" cstate="print"/>
            <a:stretch>
              <a:fillRect/>
            </a:stretch>
          </p:blipFill>
          <p:spPr>
            <a:xfrm>
              <a:off x="9154040" y="1756034"/>
              <a:ext cx="713343" cy="454646"/>
            </a:xfrm>
            <a:prstGeom prst="rect">
              <a:avLst/>
            </a:prstGeom>
          </p:spPr>
        </p:pic>
      </p:grpSp>
      <p:grpSp>
        <p:nvGrpSpPr>
          <p:cNvPr id="14" name="object 14"/>
          <p:cNvGrpSpPr/>
          <p:nvPr/>
        </p:nvGrpSpPr>
        <p:grpSpPr>
          <a:xfrm>
            <a:off x="4037838" y="4384653"/>
            <a:ext cx="6415405" cy="1702435"/>
            <a:chOff x="4037838" y="4384653"/>
            <a:chExt cx="6415405" cy="1702435"/>
          </a:xfrm>
        </p:grpSpPr>
        <p:pic>
          <p:nvPicPr>
            <p:cNvPr id="15" name="object 15"/>
            <p:cNvPicPr/>
            <p:nvPr/>
          </p:nvPicPr>
          <p:blipFill>
            <a:blip r:embed="rId3" cstate="print"/>
            <a:stretch>
              <a:fillRect/>
            </a:stretch>
          </p:blipFill>
          <p:spPr>
            <a:xfrm>
              <a:off x="9094007" y="4384653"/>
              <a:ext cx="1358858" cy="1701938"/>
            </a:xfrm>
            <a:prstGeom prst="rect">
              <a:avLst/>
            </a:prstGeom>
          </p:spPr>
        </p:pic>
        <p:sp>
          <p:nvSpPr>
            <p:cNvPr id="16" name="object 16"/>
            <p:cNvSpPr/>
            <p:nvPr/>
          </p:nvSpPr>
          <p:spPr>
            <a:xfrm>
              <a:off x="4037838" y="5385816"/>
              <a:ext cx="5105400" cy="114300"/>
            </a:xfrm>
            <a:custGeom>
              <a:avLst/>
              <a:gdLst/>
              <a:ahLst/>
              <a:cxnLst/>
              <a:rect l="l" t="t" r="r" b="b"/>
              <a:pathLst>
                <a:path w="5105400" h="114300">
                  <a:moveTo>
                    <a:pt x="4991100" y="0"/>
                  </a:moveTo>
                  <a:lnTo>
                    <a:pt x="4991100" y="114300"/>
                  </a:lnTo>
                  <a:lnTo>
                    <a:pt x="5067300" y="76200"/>
                  </a:lnTo>
                  <a:lnTo>
                    <a:pt x="5010150" y="76200"/>
                  </a:lnTo>
                  <a:lnTo>
                    <a:pt x="5010150" y="38100"/>
                  </a:lnTo>
                  <a:lnTo>
                    <a:pt x="5067300" y="38100"/>
                  </a:lnTo>
                  <a:lnTo>
                    <a:pt x="4991100" y="0"/>
                  </a:lnTo>
                  <a:close/>
                </a:path>
                <a:path w="5105400" h="114300">
                  <a:moveTo>
                    <a:pt x="4991100" y="38100"/>
                  </a:moveTo>
                  <a:lnTo>
                    <a:pt x="0" y="38100"/>
                  </a:lnTo>
                  <a:lnTo>
                    <a:pt x="0" y="76200"/>
                  </a:lnTo>
                  <a:lnTo>
                    <a:pt x="4991100" y="76200"/>
                  </a:lnTo>
                  <a:lnTo>
                    <a:pt x="4991100" y="38100"/>
                  </a:lnTo>
                  <a:close/>
                </a:path>
                <a:path w="5105400" h="114300">
                  <a:moveTo>
                    <a:pt x="5067300" y="38100"/>
                  </a:moveTo>
                  <a:lnTo>
                    <a:pt x="5010150" y="38100"/>
                  </a:lnTo>
                  <a:lnTo>
                    <a:pt x="5010150" y="76200"/>
                  </a:lnTo>
                  <a:lnTo>
                    <a:pt x="5067300" y="76200"/>
                  </a:lnTo>
                  <a:lnTo>
                    <a:pt x="5105400" y="57150"/>
                  </a:lnTo>
                  <a:lnTo>
                    <a:pt x="5067300" y="38100"/>
                  </a:lnTo>
                  <a:close/>
                </a:path>
              </a:pathLst>
            </a:custGeom>
            <a:solidFill>
              <a:srgbClr val="000000"/>
            </a:solidFill>
          </p:spPr>
          <p:txBody>
            <a:bodyPr wrap="square" lIns="0" tIns="0" rIns="0" bIns="0" rtlCol="0"/>
            <a:lstStyle/>
            <a:p>
              <a:endParaRPr/>
            </a:p>
          </p:txBody>
        </p:sp>
      </p:grpSp>
      <p:sp>
        <p:nvSpPr>
          <p:cNvPr id="17" name="object 17"/>
          <p:cNvSpPr txBox="1"/>
          <p:nvPr/>
        </p:nvSpPr>
        <p:spPr>
          <a:xfrm>
            <a:off x="3811270" y="5166817"/>
            <a:ext cx="5382895" cy="1090930"/>
          </a:xfrm>
          <a:prstGeom prst="rect">
            <a:avLst/>
          </a:prstGeom>
        </p:spPr>
        <p:txBody>
          <a:bodyPr vert="horz" wrap="square" lIns="0" tIns="12700" rIns="0" bIns="0" rtlCol="0">
            <a:spAutoFit/>
          </a:bodyPr>
          <a:lstStyle/>
          <a:p>
            <a:pPr marL="12700">
              <a:lnSpc>
                <a:spcPct val="100000"/>
              </a:lnSpc>
              <a:spcBef>
                <a:spcPts val="100"/>
              </a:spcBef>
              <a:tabLst>
                <a:tab pos="2755900" algn="l"/>
              </a:tabLst>
            </a:pPr>
            <a:r>
              <a:rPr sz="1200" b="1" spc="-10" dirty="0">
                <a:latin typeface="Arial"/>
                <a:cs typeface="Arial"/>
              </a:rPr>
              <a:t>0101010010101010100001001001001</a:t>
            </a:r>
            <a:r>
              <a:rPr sz="1200" b="1" dirty="0">
                <a:latin typeface="Arial"/>
                <a:cs typeface="Arial"/>
              </a:rPr>
              <a:t>	</a:t>
            </a:r>
            <a:r>
              <a:rPr sz="1200" b="1" spc="-10" dirty="0">
                <a:latin typeface="Arial"/>
                <a:cs typeface="Arial"/>
              </a:rPr>
              <a:t>0101010010101010100001001001001</a:t>
            </a:r>
            <a:endParaRPr sz="1200">
              <a:latin typeface="Arial"/>
              <a:cs typeface="Arial"/>
            </a:endParaRPr>
          </a:p>
          <a:p>
            <a:pPr>
              <a:lnSpc>
                <a:spcPct val="100000"/>
              </a:lnSpc>
              <a:spcBef>
                <a:spcPts val="760"/>
              </a:spcBef>
            </a:pPr>
            <a:endParaRPr sz="1200">
              <a:latin typeface="Arial"/>
              <a:cs typeface="Arial"/>
            </a:endParaRPr>
          </a:p>
          <a:p>
            <a:pPr marL="622300" marR="575945">
              <a:lnSpc>
                <a:spcPct val="100000"/>
              </a:lnSpc>
              <a:spcBef>
                <a:spcPts val="5"/>
              </a:spcBef>
            </a:pPr>
            <a:r>
              <a:rPr sz="2000" dirty="0">
                <a:latin typeface="Arial MT"/>
                <a:cs typeface="Arial MT"/>
              </a:rPr>
              <a:t>Stream</a:t>
            </a:r>
            <a:r>
              <a:rPr sz="2000" spc="-50" dirty="0">
                <a:latin typeface="Arial MT"/>
                <a:cs typeface="Arial MT"/>
              </a:rPr>
              <a:t> </a:t>
            </a:r>
            <a:r>
              <a:rPr sz="2000" dirty="0">
                <a:latin typeface="Arial MT"/>
                <a:cs typeface="Arial MT"/>
              </a:rPr>
              <a:t>Cipher</a:t>
            </a:r>
            <a:r>
              <a:rPr sz="2000" spc="-30" dirty="0">
                <a:latin typeface="Arial MT"/>
                <a:cs typeface="Arial MT"/>
              </a:rPr>
              <a:t> </a:t>
            </a:r>
            <a:r>
              <a:rPr sz="2000" dirty="0">
                <a:latin typeface="Arial MT"/>
                <a:cs typeface="Arial MT"/>
              </a:rPr>
              <a:t>–</a:t>
            </a:r>
            <a:r>
              <a:rPr sz="2000" spc="-35" dirty="0">
                <a:latin typeface="Arial MT"/>
                <a:cs typeface="Arial MT"/>
              </a:rPr>
              <a:t> </a:t>
            </a:r>
            <a:r>
              <a:rPr sz="2000" dirty="0">
                <a:latin typeface="Arial MT"/>
                <a:cs typeface="Arial MT"/>
              </a:rPr>
              <a:t>encryption</a:t>
            </a:r>
            <a:r>
              <a:rPr sz="2000" spc="-55" dirty="0">
                <a:latin typeface="Arial MT"/>
                <a:cs typeface="Arial MT"/>
              </a:rPr>
              <a:t> </a:t>
            </a:r>
            <a:r>
              <a:rPr sz="2000" dirty="0">
                <a:latin typeface="Arial MT"/>
                <a:cs typeface="Arial MT"/>
              </a:rPr>
              <a:t>is</a:t>
            </a:r>
            <a:r>
              <a:rPr sz="2000" spc="-20" dirty="0">
                <a:latin typeface="Arial MT"/>
                <a:cs typeface="Arial MT"/>
              </a:rPr>
              <a:t> </a:t>
            </a:r>
            <a:r>
              <a:rPr sz="2000" dirty="0">
                <a:latin typeface="Arial MT"/>
                <a:cs typeface="Arial MT"/>
              </a:rPr>
              <a:t>one</a:t>
            </a:r>
            <a:r>
              <a:rPr sz="2000" spc="-35" dirty="0">
                <a:latin typeface="Arial MT"/>
                <a:cs typeface="Arial MT"/>
              </a:rPr>
              <a:t> </a:t>
            </a:r>
            <a:r>
              <a:rPr sz="2000" spc="-25" dirty="0">
                <a:latin typeface="Arial MT"/>
                <a:cs typeface="Arial MT"/>
              </a:rPr>
              <a:t>bit </a:t>
            </a:r>
            <a:r>
              <a:rPr sz="2000" dirty="0">
                <a:latin typeface="Arial MT"/>
                <a:cs typeface="Arial MT"/>
              </a:rPr>
              <a:t>at</a:t>
            </a:r>
            <a:r>
              <a:rPr sz="2000" spc="-20" dirty="0">
                <a:latin typeface="Arial MT"/>
                <a:cs typeface="Arial MT"/>
              </a:rPr>
              <a:t> </a:t>
            </a:r>
            <a:r>
              <a:rPr sz="2000" dirty="0">
                <a:latin typeface="Arial MT"/>
                <a:cs typeface="Arial MT"/>
              </a:rPr>
              <a:t>a </a:t>
            </a:r>
            <a:r>
              <a:rPr sz="2000" spc="-20" dirty="0">
                <a:latin typeface="Arial MT"/>
                <a:cs typeface="Arial MT"/>
              </a:rPr>
              <a:t>time</a:t>
            </a:r>
            <a:endParaRPr sz="2000">
              <a:latin typeface="Arial MT"/>
              <a:cs typeface="Arial MT"/>
            </a:endParaRPr>
          </a:p>
        </p:txBody>
      </p:sp>
      <p:sp>
        <p:nvSpPr>
          <p:cNvPr id="18" name="object 18"/>
          <p:cNvSpPr txBox="1"/>
          <p:nvPr/>
        </p:nvSpPr>
        <p:spPr>
          <a:xfrm>
            <a:off x="4268851" y="2934970"/>
            <a:ext cx="4417060" cy="635635"/>
          </a:xfrm>
          <a:prstGeom prst="rect">
            <a:avLst/>
          </a:prstGeom>
        </p:spPr>
        <p:txBody>
          <a:bodyPr vert="horz" wrap="square" lIns="0" tIns="13335" rIns="0" bIns="0" rtlCol="0">
            <a:spAutoFit/>
          </a:bodyPr>
          <a:lstStyle/>
          <a:p>
            <a:pPr marL="12700" marR="5080">
              <a:lnSpc>
                <a:spcPct val="100000"/>
              </a:lnSpc>
              <a:spcBef>
                <a:spcPts val="105"/>
              </a:spcBef>
            </a:pPr>
            <a:r>
              <a:rPr sz="2000" dirty="0">
                <a:latin typeface="Arial MT"/>
                <a:cs typeface="Arial MT"/>
              </a:rPr>
              <a:t>Block</a:t>
            </a:r>
            <a:r>
              <a:rPr sz="2000" spc="-35" dirty="0">
                <a:latin typeface="Arial MT"/>
                <a:cs typeface="Arial MT"/>
              </a:rPr>
              <a:t> </a:t>
            </a:r>
            <a:r>
              <a:rPr sz="2000" dirty="0">
                <a:latin typeface="Arial MT"/>
                <a:cs typeface="Arial MT"/>
              </a:rPr>
              <a:t>Cipher</a:t>
            </a:r>
            <a:r>
              <a:rPr sz="2000" spc="-25" dirty="0">
                <a:latin typeface="Arial MT"/>
                <a:cs typeface="Arial MT"/>
              </a:rPr>
              <a:t> </a:t>
            </a:r>
            <a:r>
              <a:rPr sz="2000" dirty="0">
                <a:latin typeface="Arial MT"/>
                <a:cs typeface="Arial MT"/>
              </a:rPr>
              <a:t>–</a:t>
            </a:r>
            <a:r>
              <a:rPr sz="2000" spc="-30" dirty="0">
                <a:latin typeface="Arial MT"/>
                <a:cs typeface="Arial MT"/>
              </a:rPr>
              <a:t> </a:t>
            </a:r>
            <a:r>
              <a:rPr sz="2000" dirty="0">
                <a:latin typeface="Arial MT"/>
                <a:cs typeface="Arial MT"/>
              </a:rPr>
              <a:t>encryption</a:t>
            </a:r>
            <a:r>
              <a:rPr sz="2000" spc="-55" dirty="0">
                <a:latin typeface="Arial MT"/>
                <a:cs typeface="Arial MT"/>
              </a:rPr>
              <a:t> </a:t>
            </a:r>
            <a:r>
              <a:rPr sz="2000" dirty="0">
                <a:latin typeface="Arial MT"/>
                <a:cs typeface="Arial MT"/>
              </a:rPr>
              <a:t>is</a:t>
            </a:r>
            <a:r>
              <a:rPr sz="2000" spc="-35" dirty="0">
                <a:latin typeface="Arial MT"/>
                <a:cs typeface="Arial MT"/>
              </a:rPr>
              <a:t> </a:t>
            </a:r>
            <a:r>
              <a:rPr sz="2000" spc="-10" dirty="0">
                <a:latin typeface="Arial MT"/>
                <a:cs typeface="Arial MT"/>
              </a:rPr>
              <a:t>completed </a:t>
            </a:r>
            <a:r>
              <a:rPr sz="2000" dirty="0">
                <a:latin typeface="Arial MT"/>
                <a:cs typeface="Arial MT"/>
              </a:rPr>
              <a:t>in</a:t>
            </a:r>
            <a:r>
              <a:rPr sz="2000" spc="-15" dirty="0">
                <a:latin typeface="Arial MT"/>
                <a:cs typeface="Arial MT"/>
              </a:rPr>
              <a:t> </a:t>
            </a:r>
            <a:r>
              <a:rPr sz="2000" dirty="0">
                <a:latin typeface="Arial MT"/>
                <a:cs typeface="Arial MT"/>
              </a:rPr>
              <a:t>64</a:t>
            </a:r>
            <a:r>
              <a:rPr sz="2000" spc="-20" dirty="0">
                <a:latin typeface="Arial MT"/>
                <a:cs typeface="Arial MT"/>
              </a:rPr>
              <a:t> </a:t>
            </a:r>
            <a:r>
              <a:rPr sz="2000" dirty="0">
                <a:latin typeface="Arial MT"/>
                <a:cs typeface="Arial MT"/>
              </a:rPr>
              <a:t>bit</a:t>
            </a:r>
            <a:r>
              <a:rPr sz="2000" spc="-20" dirty="0">
                <a:latin typeface="Arial MT"/>
                <a:cs typeface="Arial MT"/>
              </a:rPr>
              <a:t> </a:t>
            </a:r>
            <a:r>
              <a:rPr sz="2000" spc="-10" dirty="0">
                <a:latin typeface="Arial MT"/>
                <a:cs typeface="Arial MT"/>
              </a:rPr>
              <a:t>blocks</a:t>
            </a:r>
            <a:endParaRPr sz="2000">
              <a:latin typeface="Arial MT"/>
              <a:cs typeface="Arial MT"/>
            </a:endParaRPr>
          </a:p>
        </p:txBody>
      </p:sp>
      <p:pic>
        <p:nvPicPr>
          <p:cNvPr id="19" name="object 19"/>
          <p:cNvPicPr/>
          <p:nvPr/>
        </p:nvPicPr>
        <p:blipFill>
          <a:blip r:embed="rId5" cstate="print"/>
          <a:stretch>
            <a:fillRect/>
          </a:stretch>
        </p:blipFill>
        <p:spPr>
          <a:xfrm>
            <a:off x="9382641" y="4651635"/>
            <a:ext cx="713343" cy="454646"/>
          </a:xfrm>
          <a:prstGeom prst="rect">
            <a:avLst/>
          </a:prstGeom>
        </p:spPr>
      </p:pic>
      <p:sp>
        <p:nvSpPr>
          <p:cNvPr id="20" name="object 20"/>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21" name="TextBox 20"/>
          <p:cNvSpPr txBox="1"/>
          <p:nvPr/>
        </p:nvSpPr>
        <p:spPr>
          <a:xfrm>
            <a:off x="350299" y="199656"/>
            <a:ext cx="6235124" cy="707886"/>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Symmetric Encryption Techniques  </a:t>
            </a:r>
            <a:endParaRPr lang="en-US" sz="2000" b="1" dirty="0">
              <a:latin typeface="Alexandria Black" pitchFamily="2" charset="-78"/>
              <a:cs typeface="Alexandria Black" pitchFamily="2" charset="-78"/>
            </a:endParaRPr>
          </a:p>
          <a:p>
            <a:r>
              <a:rPr lang="en-US" sz="2000" b="1" dirty="0" smtClean="0">
                <a:latin typeface="Alexandria Black" pitchFamily="2" charset="-78"/>
                <a:cs typeface="Alexandria Black" pitchFamily="2" charset="-78"/>
              </a:rPr>
              <a:t> </a:t>
            </a:r>
            <a:endParaRPr lang="en-US" sz="2000" b="1" dirty="0">
              <a:latin typeface="Alexandria Black" pitchFamily="2" charset="-78"/>
              <a:cs typeface="Alexandria Black" pitchFamily="2" charset="-78"/>
            </a:endParaRPr>
          </a:p>
        </p:txBody>
      </p:sp>
    </p:spTree>
    <p:extLst>
      <p:ext uri="{BB962C8B-B14F-4D97-AF65-F5344CB8AC3E}">
        <p14:creationId xmlns:p14="http://schemas.microsoft.com/office/powerpoint/2010/main" val="1466770835"/>
      </p:ext>
    </p:extLst>
  </p:cSld>
  <p:clrMapOvr>
    <a:masterClrMapping/>
  </p:clrMapOvr>
  <mc:AlternateContent xmlns:mc="http://schemas.openxmlformats.org/markup-compatibility/2006">
    <mc:Choice xmlns:p14="http://schemas.microsoft.com/office/powerpoint/2010/main" Requires="p14">
      <p:transition spd="slow" p14:dur="2000" advTm="70531"/>
    </mc:Choice>
    <mc:Fallback>
      <p:transition spd="slow" advTm="7053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206146" y="733171"/>
            <a:ext cx="11779250" cy="2103140"/>
          </a:xfrm>
          <a:prstGeom prst="rect">
            <a:avLst/>
          </a:prstGeom>
        </p:spPr>
        <p:txBody>
          <a:bodyPr vert="horz" wrap="square" lIns="0" tIns="12700" rIns="0" bIns="0" rtlCol="0">
            <a:spAutoFit/>
          </a:bodyPr>
          <a:lstStyle/>
          <a:p>
            <a:pPr marL="451484" marR="5080" indent="-438784">
              <a:lnSpc>
                <a:spcPct val="150000"/>
              </a:lnSpc>
              <a:spcBef>
                <a:spcPts val="100"/>
              </a:spcBef>
              <a:buFont typeface="Wingdings"/>
              <a:buChar char=""/>
              <a:tabLst>
                <a:tab pos="451484" algn="l"/>
              </a:tabLst>
            </a:pPr>
            <a:r>
              <a:rPr b="1" dirty="0">
                <a:solidFill>
                  <a:srgbClr val="000000"/>
                </a:solidFill>
                <a:latin typeface="Alexandria" pitchFamily="2" charset="-78"/>
                <a:ea typeface="+mj-ea"/>
                <a:cs typeface="Alexandria" pitchFamily="2" charset="-78"/>
              </a:rPr>
              <a:t>A stream cipher </a:t>
            </a:r>
            <a:r>
              <a:rPr dirty="0">
                <a:solidFill>
                  <a:srgbClr val="000000"/>
                </a:solidFill>
                <a:latin typeface="Alexandria" pitchFamily="2" charset="-78"/>
                <a:ea typeface="+mj-ea"/>
                <a:cs typeface="Alexandria" pitchFamily="2" charset="-78"/>
              </a:rPr>
              <a:t>is a symmetric key cipher where plaintext 	digits   are   combined   with   a   pseudorandom 	cipher digit stream (keystream).</a:t>
            </a:r>
          </a:p>
          <a:p>
            <a:pPr marL="451484" marR="6985" indent="-438784">
              <a:lnSpc>
                <a:spcPct val="150000"/>
              </a:lnSpc>
              <a:spcBef>
                <a:spcPts val="100"/>
              </a:spcBef>
              <a:buFont typeface="Wingdings"/>
              <a:buChar char=""/>
              <a:tabLst>
                <a:tab pos="451484" algn="l"/>
              </a:tabLst>
            </a:pPr>
            <a:r>
              <a:rPr b="1" dirty="0">
                <a:solidFill>
                  <a:srgbClr val="000000"/>
                </a:solidFill>
                <a:latin typeface="Alexandria" pitchFamily="2" charset="-78"/>
                <a:ea typeface="+mj-ea"/>
                <a:cs typeface="Alexandria" pitchFamily="2" charset="-78"/>
              </a:rPr>
              <a:t>A block cipher  </a:t>
            </a:r>
            <a:r>
              <a:rPr dirty="0">
                <a:solidFill>
                  <a:srgbClr val="000000"/>
                </a:solidFill>
                <a:latin typeface="Alexandria" pitchFamily="2" charset="-78"/>
                <a:ea typeface="+mj-ea"/>
                <a:cs typeface="Alexandria" pitchFamily="2" charset="-78"/>
              </a:rPr>
              <a:t>is a symmetric key cipher in which a 	cryptographic key and algorithm are applied to a block of 	data (for example, 64 contiguous bits) at once as a group 	rather than to one bit at a time.</a:t>
            </a:r>
          </a:p>
        </p:txBody>
      </p:sp>
      <p:sp>
        <p:nvSpPr>
          <p:cNvPr id="7" name="object 7"/>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8" name="TextBox 7"/>
          <p:cNvSpPr txBox="1"/>
          <p:nvPr/>
        </p:nvSpPr>
        <p:spPr>
          <a:xfrm>
            <a:off x="350299" y="199656"/>
            <a:ext cx="6235124" cy="707886"/>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Symmetric Encryption Techniques  </a:t>
            </a:r>
            <a:endParaRPr lang="en-US" sz="2000" b="1" dirty="0">
              <a:latin typeface="Alexandria Black" pitchFamily="2" charset="-78"/>
              <a:cs typeface="Alexandria Black" pitchFamily="2" charset="-78"/>
            </a:endParaRPr>
          </a:p>
          <a:p>
            <a:r>
              <a:rPr lang="en-US" sz="2000" b="1" dirty="0" smtClean="0">
                <a:latin typeface="Alexandria Black" pitchFamily="2" charset="-78"/>
                <a:cs typeface="Alexandria Black" pitchFamily="2" charset="-78"/>
              </a:rPr>
              <a:t> </a:t>
            </a:r>
            <a:endParaRPr lang="en-US" sz="2000" b="1" dirty="0">
              <a:latin typeface="Alexandria Black" pitchFamily="2" charset="-78"/>
              <a:cs typeface="Alexandria Black" pitchFamily="2" charset="-78"/>
            </a:endParaRPr>
          </a:p>
        </p:txBody>
      </p:sp>
    </p:spTree>
    <p:extLst>
      <p:ext uri="{BB962C8B-B14F-4D97-AF65-F5344CB8AC3E}">
        <p14:creationId xmlns:p14="http://schemas.microsoft.com/office/powerpoint/2010/main" val="4194663603"/>
      </p:ext>
    </p:extLst>
  </p:cSld>
  <p:clrMapOvr>
    <a:masterClrMapping/>
  </p:clrMapOvr>
  <mc:AlternateContent xmlns:mc="http://schemas.openxmlformats.org/markup-compatibility/2006">
    <mc:Choice xmlns:p14="http://schemas.microsoft.com/office/powerpoint/2010/main" Requires="p14">
      <p:transition spd="slow" p14:dur="2000" advTm="28233"/>
    </mc:Choice>
    <mc:Fallback>
      <p:transition spd="slow" advTm="2823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61732" y="875501"/>
            <a:ext cx="12215495" cy="6033247"/>
            <a:chOff x="-12255" y="761974"/>
            <a:chExt cx="12215495" cy="6109970"/>
          </a:xfrm>
        </p:grpSpPr>
        <p:pic>
          <p:nvPicPr>
            <p:cNvPr id="3" name="object 3"/>
            <p:cNvPicPr/>
            <p:nvPr/>
          </p:nvPicPr>
          <p:blipFill>
            <a:blip r:embed="rId2" cstate="print"/>
            <a:stretch>
              <a:fillRect/>
            </a:stretch>
          </p:blipFill>
          <p:spPr>
            <a:xfrm>
              <a:off x="1336540" y="775658"/>
              <a:ext cx="9511298" cy="708774"/>
            </a:xfrm>
            <a:prstGeom prst="rect">
              <a:avLst/>
            </a:prstGeom>
          </p:spPr>
        </p:pic>
        <p:pic>
          <p:nvPicPr>
            <p:cNvPr id="4" name="object 4"/>
            <p:cNvPicPr/>
            <p:nvPr/>
          </p:nvPicPr>
          <p:blipFill>
            <a:blip r:embed="rId3" cstate="print"/>
            <a:stretch>
              <a:fillRect/>
            </a:stretch>
          </p:blipFill>
          <p:spPr>
            <a:xfrm>
              <a:off x="1261871" y="761974"/>
              <a:ext cx="2663952" cy="795553"/>
            </a:xfrm>
            <a:prstGeom prst="rect">
              <a:avLst/>
            </a:prstGeom>
          </p:spPr>
        </p:pic>
        <p:sp>
          <p:nvSpPr>
            <p:cNvPr id="5" name="object 5"/>
            <p:cNvSpPr/>
            <p:nvPr/>
          </p:nvSpPr>
          <p:spPr>
            <a:xfrm>
              <a:off x="1370076" y="789432"/>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6" name="object 6"/>
            <p:cNvPicPr/>
            <p:nvPr/>
          </p:nvPicPr>
          <p:blipFill>
            <a:blip r:embed="rId4" cstate="print"/>
            <a:stretch>
              <a:fillRect/>
            </a:stretch>
          </p:blipFill>
          <p:spPr>
            <a:xfrm>
              <a:off x="1327404" y="1485900"/>
              <a:ext cx="9529572" cy="726948"/>
            </a:xfrm>
            <a:prstGeom prst="rect">
              <a:avLst/>
            </a:prstGeom>
          </p:spPr>
        </p:pic>
        <p:pic>
          <p:nvPicPr>
            <p:cNvPr id="7" name="object 7"/>
            <p:cNvPicPr/>
            <p:nvPr/>
          </p:nvPicPr>
          <p:blipFill>
            <a:blip r:embed="rId5" cstate="print"/>
            <a:stretch>
              <a:fillRect/>
            </a:stretch>
          </p:blipFill>
          <p:spPr>
            <a:xfrm>
              <a:off x="1261871" y="1482826"/>
              <a:ext cx="3395472" cy="795553"/>
            </a:xfrm>
            <a:prstGeom prst="rect">
              <a:avLst/>
            </a:prstGeom>
          </p:spPr>
        </p:pic>
        <p:sp>
          <p:nvSpPr>
            <p:cNvPr id="8" name="object 8"/>
            <p:cNvSpPr/>
            <p:nvPr/>
          </p:nvSpPr>
          <p:spPr>
            <a:xfrm>
              <a:off x="1370076" y="1508759"/>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5"/>
                  </a:lnTo>
                  <a:lnTo>
                    <a:pt x="0" y="538479"/>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79"/>
                  </a:lnTo>
                  <a:lnTo>
                    <a:pt x="9448800" y="107695"/>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9" name="object 9"/>
            <p:cNvPicPr/>
            <p:nvPr/>
          </p:nvPicPr>
          <p:blipFill>
            <a:blip r:embed="rId6" cstate="print"/>
            <a:stretch>
              <a:fillRect/>
            </a:stretch>
          </p:blipFill>
          <p:spPr>
            <a:xfrm>
              <a:off x="1325879" y="2199144"/>
              <a:ext cx="9532620" cy="729983"/>
            </a:xfrm>
            <a:prstGeom prst="rect">
              <a:avLst/>
            </a:prstGeom>
          </p:spPr>
        </p:pic>
        <p:pic>
          <p:nvPicPr>
            <p:cNvPr id="10" name="object 10"/>
            <p:cNvPicPr/>
            <p:nvPr/>
          </p:nvPicPr>
          <p:blipFill>
            <a:blip r:embed="rId7" cstate="print"/>
            <a:stretch>
              <a:fillRect/>
            </a:stretch>
          </p:blipFill>
          <p:spPr>
            <a:xfrm>
              <a:off x="1261871" y="2197582"/>
              <a:ext cx="4442460" cy="795553"/>
            </a:xfrm>
            <a:prstGeom prst="rect">
              <a:avLst/>
            </a:prstGeom>
          </p:spPr>
        </p:pic>
        <p:sp>
          <p:nvSpPr>
            <p:cNvPr id="11" name="object 11"/>
            <p:cNvSpPr/>
            <p:nvPr/>
          </p:nvSpPr>
          <p:spPr>
            <a:xfrm>
              <a:off x="1370076" y="2223516"/>
              <a:ext cx="9448800" cy="646430"/>
            </a:xfrm>
            <a:custGeom>
              <a:avLst/>
              <a:gdLst/>
              <a:ahLst/>
              <a:cxnLst/>
              <a:rect l="l" t="t" r="r" b="b"/>
              <a:pathLst>
                <a:path w="9448800" h="646430">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sp>
          <p:nvSpPr>
            <p:cNvPr id="12" name="object 12"/>
            <p:cNvSpPr/>
            <p:nvPr/>
          </p:nvSpPr>
          <p:spPr>
            <a:xfrm>
              <a:off x="1370076" y="2223516"/>
              <a:ext cx="9448800" cy="646430"/>
            </a:xfrm>
            <a:custGeom>
              <a:avLst/>
              <a:gdLst/>
              <a:ahLst/>
              <a:cxnLst/>
              <a:rect l="l" t="t" r="r" b="b"/>
              <a:pathLst>
                <a:path w="9448800" h="646430">
                  <a:moveTo>
                    <a:pt x="0" y="107696"/>
                  </a:moveTo>
                  <a:lnTo>
                    <a:pt x="8469" y="65793"/>
                  </a:lnTo>
                  <a:lnTo>
                    <a:pt x="31559" y="31559"/>
                  </a:lnTo>
                  <a:lnTo>
                    <a:pt x="65793" y="8469"/>
                  </a:lnTo>
                  <a:lnTo>
                    <a:pt x="107696" y="0"/>
                  </a:lnTo>
                  <a:lnTo>
                    <a:pt x="9341104" y="0"/>
                  </a:lnTo>
                  <a:lnTo>
                    <a:pt x="9383006" y="8469"/>
                  </a:lnTo>
                  <a:lnTo>
                    <a:pt x="9417240" y="31559"/>
                  </a:lnTo>
                  <a:lnTo>
                    <a:pt x="9440330" y="65793"/>
                  </a:lnTo>
                  <a:lnTo>
                    <a:pt x="9448800" y="107696"/>
                  </a:lnTo>
                  <a:lnTo>
                    <a:pt x="9448800" y="538480"/>
                  </a:lnTo>
                  <a:lnTo>
                    <a:pt x="9440330" y="580382"/>
                  </a:lnTo>
                  <a:lnTo>
                    <a:pt x="9417240" y="614616"/>
                  </a:lnTo>
                  <a:lnTo>
                    <a:pt x="9383006" y="637706"/>
                  </a:lnTo>
                  <a:lnTo>
                    <a:pt x="9341104" y="646176"/>
                  </a:lnTo>
                  <a:lnTo>
                    <a:pt x="107696" y="646176"/>
                  </a:lnTo>
                  <a:lnTo>
                    <a:pt x="65793" y="637706"/>
                  </a:lnTo>
                  <a:lnTo>
                    <a:pt x="31559" y="614616"/>
                  </a:lnTo>
                  <a:lnTo>
                    <a:pt x="8469" y="580382"/>
                  </a:lnTo>
                  <a:lnTo>
                    <a:pt x="0" y="538480"/>
                  </a:lnTo>
                  <a:lnTo>
                    <a:pt x="0" y="107696"/>
                  </a:lnTo>
                  <a:close/>
                </a:path>
              </a:pathLst>
            </a:custGeom>
            <a:ln w="3175">
              <a:solidFill>
                <a:srgbClr val="375F92"/>
              </a:solidFill>
            </a:ln>
          </p:spPr>
          <p:txBody>
            <a:bodyPr wrap="square" lIns="0" tIns="0" rIns="0" bIns="0" rtlCol="0"/>
            <a:lstStyle/>
            <a:p>
              <a:endParaRPr/>
            </a:p>
          </p:txBody>
        </p:sp>
        <p:pic>
          <p:nvPicPr>
            <p:cNvPr id="13" name="object 13"/>
            <p:cNvPicPr/>
            <p:nvPr/>
          </p:nvPicPr>
          <p:blipFill>
            <a:blip r:embed="rId8" cstate="print"/>
            <a:stretch>
              <a:fillRect/>
            </a:stretch>
          </p:blipFill>
          <p:spPr>
            <a:xfrm>
              <a:off x="1325879" y="2915424"/>
              <a:ext cx="9532620" cy="728459"/>
            </a:xfrm>
            <a:prstGeom prst="rect">
              <a:avLst/>
            </a:prstGeom>
          </p:spPr>
        </p:pic>
        <p:pic>
          <p:nvPicPr>
            <p:cNvPr id="14" name="object 14"/>
            <p:cNvPicPr/>
            <p:nvPr/>
          </p:nvPicPr>
          <p:blipFill>
            <a:blip r:embed="rId9" cstate="print"/>
            <a:stretch>
              <a:fillRect/>
            </a:stretch>
          </p:blipFill>
          <p:spPr>
            <a:xfrm>
              <a:off x="1261871" y="2912338"/>
              <a:ext cx="4549140" cy="795553"/>
            </a:xfrm>
            <a:prstGeom prst="rect">
              <a:avLst/>
            </a:prstGeom>
          </p:spPr>
        </p:pic>
        <p:sp>
          <p:nvSpPr>
            <p:cNvPr id="15" name="object 15"/>
            <p:cNvSpPr/>
            <p:nvPr/>
          </p:nvSpPr>
          <p:spPr>
            <a:xfrm>
              <a:off x="1370076" y="2939795"/>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1"/>
                  </a:lnTo>
                  <a:lnTo>
                    <a:pt x="0" y="537209"/>
                  </a:lnTo>
                  <a:lnTo>
                    <a:pt x="8447" y="579018"/>
                  </a:lnTo>
                  <a:lnTo>
                    <a:pt x="31480" y="613171"/>
                  </a:lnTo>
                  <a:lnTo>
                    <a:pt x="65633" y="636204"/>
                  </a:lnTo>
                  <a:lnTo>
                    <a:pt x="107442" y="644651"/>
                  </a:lnTo>
                  <a:lnTo>
                    <a:pt x="9341358" y="644651"/>
                  </a:lnTo>
                  <a:lnTo>
                    <a:pt x="9383166" y="636204"/>
                  </a:lnTo>
                  <a:lnTo>
                    <a:pt x="9417319" y="613171"/>
                  </a:lnTo>
                  <a:lnTo>
                    <a:pt x="9440352" y="579018"/>
                  </a:lnTo>
                  <a:lnTo>
                    <a:pt x="9448800" y="537209"/>
                  </a:lnTo>
                  <a:lnTo>
                    <a:pt x="9448800" y="107441"/>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sp>
          <p:nvSpPr>
            <p:cNvPr id="16" name="object 16"/>
            <p:cNvSpPr/>
            <p:nvPr/>
          </p:nvSpPr>
          <p:spPr>
            <a:xfrm>
              <a:off x="1370076" y="2939795"/>
              <a:ext cx="9448800" cy="645160"/>
            </a:xfrm>
            <a:custGeom>
              <a:avLst/>
              <a:gdLst/>
              <a:ahLst/>
              <a:cxnLst/>
              <a:rect l="l" t="t" r="r" b="b"/>
              <a:pathLst>
                <a:path w="9448800" h="645160">
                  <a:moveTo>
                    <a:pt x="0" y="107441"/>
                  </a:moveTo>
                  <a:lnTo>
                    <a:pt x="8447" y="65633"/>
                  </a:lnTo>
                  <a:lnTo>
                    <a:pt x="31480" y="31480"/>
                  </a:lnTo>
                  <a:lnTo>
                    <a:pt x="65633" y="8447"/>
                  </a:lnTo>
                  <a:lnTo>
                    <a:pt x="107442" y="0"/>
                  </a:lnTo>
                  <a:lnTo>
                    <a:pt x="9341358" y="0"/>
                  </a:lnTo>
                  <a:lnTo>
                    <a:pt x="9383166" y="8447"/>
                  </a:lnTo>
                  <a:lnTo>
                    <a:pt x="9417319" y="31480"/>
                  </a:lnTo>
                  <a:lnTo>
                    <a:pt x="9440352" y="65633"/>
                  </a:lnTo>
                  <a:lnTo>
                    <a:pt x="9448800" y="107441"/>
                  </a:lnTo>
                  <a:lnTo>
                    <a:pt x="9448800" y="537209"/>
                  </a:lnTo>
                  <a:lnTo>
                    <a:pt x="9440352" y="579018"/>
                  </a:lnTo>
                  <a:lnTo>
                    <a:pt x="9417319" y="613171"/>
                  </a:lnTo>
                  <a:lnTo>
                    <a:pt x="9383166" y="636204"/>
                  </a:lnTo>
                  <a:lnTo>
                    <a:pt x="9341358" y="644651"/>
                  </a:lnTo>
                  <a:lnTo>
                    <a:pt x="107442" y="644651"/>
                  </a:lnTo>
                  <a:lnTo>
                    <a:pt x="65633" y="636204"/>
                  </a:lnTo>
                  <a:lnTo>
                    <a:pt x="31480" y="613171"/>
                  </a:lnTo>
                  <a:lnTo>
                    <a:pt x="8447" y="579018"/>
                  </a:lnTo>
                  <a:lnTo>
                    <a:pt x="0" y="537209"/>
                  </a:lnTo>
                  <a:lnTo>
                    <a:pt x="0" y="107441"/>
                  </a:lnTo>
                  <a:close/>
                </a:path>
              </a:pathLst>
            </a:custGeom>
            <a:ln w="3175">
              <a:solidFill>
                <a:srgbClr val="375F92"/>
              </a:solidFill>
            </a:ln>
          </p:spPr>
          <p:txBody>
            <a:bodyPr wrap="square" lIns="0" tIns="0" rIns="0" bIns="0" rtlCol="0"/>
            <a:lstStyle/>
            <a:p>
              <a:endParaRPr/>
            </a:p>
          </p:txBody>
        </p:sp>
        <p:pic>
          <p:nvPicPr>
            <p:cNvPr id="17" name="object 17"/>
            <p:cNvPicPr/>
            <p:nvPr/>
          </p:nvPicPr>
          <p:blipFill>
            <a:blip r:embed="rId10" cstate="print"/>
            <a:stretch>
              <a:fillRect/>
            </a:stretch>
          </p:blipFill>
          <p:spPr>
            <a:xfrm>
              <a:off x="1327404" y="3631679"/>
              <a:ext cx="9529572" cy="725436"/>
            </a:xfrm>
            <a:prstGeom prst="rect">
              <a:avLst/>
            </a:prstGeom>
          </p:spPr>
        </p:pic>
        <p:pic>
          <p:nvPicPr>
            <p:cNvPr id="18" name="object 18"/>
            <p:cNvPicPr/>
            <p:nvPr/>
          </p:nvPicPr>
          <p:blipFill>
            <a:blip r:embed="rId11" cstate="print"/>
            <a:stretch>
              <a:fillRect/>
            </a:stretch>
          </p:blipFill>
          <p:spPr>
            <a:xfrm>
              <a:off x="1261871" y="3627094"/>
              <a:ext cx="2761488" cy="795553"/>
            </a:xfrm>
            <a:prstGeom prst="rect">
              <a:avLst/>
            </a:prstGeom>
          </p:spPr>
        </p:pic>
        <p:sp>
          <p:nvSpPr>
            <p:cNvPr id="19" name="object 19"/>
            <p:cNvSpPr/>
            <p:nvPr/>
          </p:nvSpPr>
          <p:spPr>
            <a:xfrm>
              <a:off x="1370076" y="3654551"/>
              <a:ext cx="9448800" cy="645160"/>
            </a:xfrm>
            <a:custGeom>
              <a:avLst/>
              <a:gdLst/>
              <a:ahLst/>
              <a:cxnLst/>
              <a:rect l="l" t="t" r="r" b="b"/>
              <a:pathLst>
                <a:path w="9448800" h="645160">
                  <a:moveTo>
                    <a:pt x="9341358" y="0"/>
                  </a:moveTo>
                  <a:lnTo>
                    <a:pt x="107442" y="0"/>
                  </a:lnTo>
                  <a:lnTo>
                    <a:pt x="65633" y="8447"/>
                  </a:lnTo>
                  <a:lnTo>
                    <a:pt x="31480" y="31480"/>
                  </a:lnTo>
                  <a:lnTo>
                    <a:pt x="8447" y="65633"/>
                  </a:lnTo>
                  <a:lnTo>
                    <a:pt x="0" y="107442"/>
                  </a:lnTo>
                  <a:lnTo>
                    <a:pt x="0" y="537210"/>
                  </a:lnTo>
                  <a:lnTo>
                    <a:pt x="8447" y="579018"/>
                  </a:lnTo>
                  <a:lnTo>
                    <a:pt x="31480" y="613171"/>
                  </a:lnTo>
                  <a:lnTo>
                    <a:pt x="65633" y="636204"/>
                  </a:lnTo>
                  <a:lnTo>
                    <a:pt x="107442" y="644652"/>
                  </a:lnTo>
                  <a:lnTo>
                    <a:pt x="9341358" y="644652"/>
                  </a:lnTo>
                  <a:lnTo>
                    <a:pt x="9383166" y="636204"/>
                  </a:lnTo>
                  <a:lnTo>
                    <a:pt x="9417319" y="613171"/>
                  </a:lnTo>
                  <a:lnTo>
                    <a:pt x="9440352" y="579018"/>
                  </a:lnTo>
                  <a:lnTo>
                    <a:pt x="9448800" y="537210"/>
                  </a:lnTo>
                  <a:lnTo>
                    <a:pt x="9448800" y="107442"/>
                  </a:lnTo>
                  <a:lnTo>
                    <a:pt x="9440352" y="65633"/>
                  </a:lnTo>
                  <a:lnTo>
                    <a:pt x="9417319" y="31480"/>
                  </a:lnTo>
                  <a:lnTo>
                    <a:pt x="9383166" y="8447"/>
                  </a:lnTo>
                  <a:lnTo>
                    <a:pt x="9341358" y="0"/>
                  </a:lnTo>
                  <a:close/>
                </a:path>
              </a:pathLst>
            </a:custGeom>
            <a:solidFill>
              <a:srgbClr val="0F243E"/>
            </a:solidFill>
          </p:spPr>
          <p:txBody>
            <a:bodyPr wrap="square" lIns="0" tIns="0" rIns="0" bIns="0" rtlCol="0"/>
            <a:lstStyle/>
            <a:p>
              <a:endParaRPr/>
            </a:p>
          </p:txBody>
        </p:sp>
        <p:pic>
          <p:nvPicPr>
            <p:cNvPr id="20" name="object 20"/>
            <p:cNvPicPr/>
            <p:nvPr/>
          </p:nvPicPr>
          <p:blipFill>
            <a:blip r:embed="rId4" cstate="print"/>
            <a:stretch>
              <a:fillRect/>
            </a:stretch>
          </p:blipFill>
          <p:spPr>
            <a:xfrm>
              <a:off x="1327404" y="4346448"/>
              <a:ext cx="9529572" cy="726948"/>
            </a:xfrm>
            <a:prstGeom prst="rect">
              <a:avLst/>
            </a:prstGeom>
          </p:spPr>
        </p:pic>
        <p:pic>
          <p:nvPicPr>
            <p:cNvPr id="21" name="object 21"/>
            <p:cNvPicPr/>
            <p:nvPr/>
          </p:nvPicPr>
          <p:blipFill>
            <a:blip r:embed="rId12" cstate="print"/>
            <a:stretch>
              <a:fillRect/>
            </a:stretch>
          </p:blipFill>
          <p:spPr>
            <a:xfrm>
              <a:off x="1261871" y="4341850"/>
              <a:ext cx="3956304" cy="795553"/>
            </a:xfrm>
            <a:prstGeom prst="rect">
              <a:avLst/>
            </a:prstGeom>
          </p:spPr>
        </p:pic>
        <p:sp>
          <p:nvSpPr>
            <p:cNvPr id="22" name="object 22"/>
            <p:cNvSpPr/>
            <p:nvPr/>
          </p:nvSpPr>
          <p:spPr>
            <a:xfrm>
              <a:off x="1370076" y="4369307"/>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82"/>
                  </a:lnTo>
                  <a:lnTo>
                    <a:pt x="31559" y="614616"/>
                  </a:lnTo>
                  <a:lnTo>
                    <a:pt x="65793" y="637706"/>
                  </a:lnTo>
                  <a:lnTo>
                    <a:pt x="107696" y="646176"/>
                  </a:lnTo>
                  <a:lnTo>
                    <a:pt x="9341104" y="646176"/>
                  </a:lnTo>
                  <a:lnTo>
                    <a:pt x="9383006" y="637706"/>
                  </a:lnTo>
                  <a:lnTo>
                    <a:pt x="9417240" y="614616"/>
                  </a:lnTo>
                  <a:lnTo>
                    <a:pt x="9440330" y="580382"/>
                  </a:lnTo>
                  <a:lnTo>
                    <a:pt x="9448800" y="538480"/>
                  </a:lnTo>
                  <a:lnTo>
                    <a:pt x="9448800" y="107696"/>
                  </a:lnTo>
                  <a:lnTo>
                    <a:pt x="9440330" y="65793"/>
                  </a:lnTo>
                  <a:lnTo>
                    <a:pt x="9417240" y="31559"/>
                  </a:lnTo>
                  <a:lnTo>
                    <a:pt x="9383006" y="8469"/>
                  </a:lnTo>
                  <a:lnTo>
                    <a:pt x="9341104" y="0"/>
                  </a:lnTo>
                  <a:close/>
                </a:path>
              </a:pathLst>
            </a:custGeom>
            <a:solidFill>
              <a:srgbClr val="0F243E"/>
            </a:solidFill>
          </p:spPr>
          <p:txBody>
            <a:bodyPr wrap="square" lIns="0" tIns="0" rIns="0" bIns="0" rtlCol="0"/>
            <a:lstStyle/>
            <a:p>
              <a:endParaRPr/>
            </a:p>
          </p:txBody>
        </p:sp>
        <p:pic>
          <p:nvPicPr>
            <p:cNvPr id="23" name="object 23"/>
            <p:cNvPicPr/>
            <p:nvPr/>
          </p:nvPicPr>
          <p:blipFill>
            <a:blip r:embed="rId4" cstate="print"/>
            <a:stretch>
              <a:fillRect/>
            </a:stretch>
          </p:blipFill>
          <p:spPr>
            <a:xfrm>
              <a:off x="1327404" y="5061204"/>
              <a:ext cx="9529572" cy="726947"/>
            </a:xfrm>
            <a:prstGeom prst="rect">
              <a:avLst/>
            </a:prstGeom>
          </p:spPr>
        </p:pic>
        <p:pic>
          <p:nvPicPr>
            <p:cNvPr id="24" name="object 24"/>
            <p:cNvPicPr/>
            <p:nvPr/>
          </p:nvPicPr>
          <p:blipFill>
            <a:blip r:embed="rId13" cstate="print"/>
            <a:stretch>
              <a:fillRect/>
            </a:stretch>
          </p:blipFill>
          <p:spPr>
            <a:xfrm>
              <a:off x="1261871" y="5056631"/>
              <a:ext cx="4152900" cy="795553"/>
            </a:xfrm>
            <a:prstGeom prst="rect">
              <a:avLst/>
            </a:prstGeom>
          </p:spPr>
        </p:pic>
        <p:sp>
          <p:nvSpPr>
            <p:cNvPr id="25" name="object 25"/>
            <p:cNvSpPr/>
            <p:nvPr/>
          </p:nvSpPr>
          <p:spPr>
            <a:xfrm>
              <a:off x="1370076" y="5084063"/>
              <a:ext cx="9448800" cy="646430"/>
            </a:xfrm>
            <a:custGeom>
              <a:avLst/>
              <a:gdLst/>
              <a:ahLst/>
              <a:cxnLst/>
              <a:rect l="l" t="t" r="r" b="b"/>
              <a:pathLst>
                <a:path w="9448800" h="646429">
                  <a:moveTo>
                    <a:pt x="9341104" y="0"/>
                  </a:moveTo>
                  <a:lnTo>
                    <a:pt x="107696" y="0"/>
                  </a:lnTo>
                  <a:lnTo>
                    <a:pt x="65793" y="8469"/>
                  </a:lnTo>
                  <a:lnTo>
                    <a:pt x="31559" y="31559"/>
                  </a:lnTo>
                  <a:lnTo>
                    <a:pt x="8469" y="65793"/>
                  </a:lnTo>
                  <a:lnTo>
                    <a:pt x="0" y="107696"/>
                  </a:lnTo>
                  <a:lnTo>
                    <a:pt x="0" y="538480"/>
                  </a:lnTo>
                  <a:lnTo>
                    <a:pt x="8469" y="580398"/>
                  </a:lnTo>
                  <a:lnTo>
                    <a:pt x="31559" y="614630"/>
                  </a:lnTo>
                  <a:lnTo>
                    <a:pt x="65793" y="637712"/>
                  </a:lnTo>
                  <a:lnTo>
                    <a:pt x="107696" y="646176"/>
                  </a:lnTo>
                  <a:lnTo>
                    <a:pt x="9341104" y="646176"/>
                  </a:lnTo>
                  <a:lnTo>
                    <a:pt x="9383006" y="637712"/>
                  </a:lnTo>
                  <a:lnTo>
                    <a:pt x="9417240" y="614630"/>
                  </a:lnTo>
                  <a:lnTo>
                    <a:pt x="9440330" y="580398"/>
                  </a:lnTo>
                  <a:lnTo>
                    <a:pt x="9448800" y="538480"/>
                  </a:lnTo>
                  <a:lnTo>
                    <a:pt x="9448800" y="107696"/>
                  </a:lnTo>
                  <a:lnTo>
                    <a:pt x="9440330" y="65793"/>
                  </a:lnTo>
                  <a:lnTo>
                    <a:pt x="9417240" y="31559"/>
                  </a:lnTo>
                  <a:lnTo>
                    <a:pt x="9383006" y="8469"/>
                  </a:lnTo>
                  <a:lnTo>
                    <a:pt x="9341104" y="0"/>
                  </a:lnTo>
                  <a:close/>
                </a:path>
              </a:pathLst>
            </a:custGeom>
            <a:solidFill>
              <a:schemeClr val="accent6"/>
            </a:solidFill>
          </p:spPr>
          <p:txBody>
            <a:bodyPr wrap="square" lIns="0" tIns="0" rIns="0" bIns="0" rtlCol="0"/>
            <a:lstStyle/>
            <a:p>
              <a:endParaRPr/>
            </a:p>
          </p:txBody>
        </p:sp>
      </p:grpSp>
      <p:sp>
        <p:nvSpPr>
          <p:cNvPr id="36" name="object 36"/>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pic>
        <p:nvPicPr>
          <p:cNvPr id="37"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8" name="TextBox 37"/>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sp>
        <p:nvSpPr>
          <p:cNvPr id="27" name="Rectangle 26"/>
          <p:cNvSpPr/>
          <p:nvPr/>
        </p:nvSpPr>
        <p:spPr>
          <a:xfrm>
            <a:off x="532613" y="66808"/>
            <a:ext cx="2950488" cy="461665"/>
          </a:xfrm>
          <a:prstGeom prst="rect">
            <a:avLst/>
          </a:prstGeom>
        </p:spPr>
        <p:txBody>
          <a:bodyPr wrap="none">
            <a:spAutoFit/>
          </a:bodyPr>
          <a:lstStyle/>
          <a:p>
            <a:pPr marL="12700">
              <a:lnSpc>
                <a:spcPct val="100000"/>
              </a:lnSpc>
              <a:spcBef>
                <a:spcPts val="95"/>
              </a:spcBef>
            </a:pPr>
            <a:r>
              <a:rPr lang="en-US" sz="2400" b="1" spc="-10" dirty="0" smtClean="0">
                <a:latin typeface="Alexandria Black" pitchFamily="2" charset="-78"/>
                <a:cs typeface="Alexandria Black" pitchFamily="2" charset="-78"/>
              </a:rPr>
              <a:t>Table of Content </a:t>
            </a:r>
            <a:endParaRPr lang="en-US" sz="2400" dirty="0">
              <a:latin typeface="Alexandria Black" pitchFamily="2" charset="-78"/>
              <a:cs typeface="Alexandria Black" pitchFamily="2" charset="-78"/>
            </a:endParaRPr>
          </a:p>
        </p:txBody>
      </p:sp>
      <p:sp>
        <p:nvSpPr>
          <p:cNvPr id="39" name="Rectangle 38"/>
          <p:cNvSpPr/>
          <p:nvPr/>
        </p:nvSpPr>
        <p:spPr>
          <a:xfrm>
            <a:off x="1682913" y="1022751"/>
            <a:ext cx="1863652" cy="369332"/>
          </a:xfrm>
          <a:prstGeom prst="rect">
            <a:avLst/>
          </a:prstGeom>
        </p:spPr>
        <p:txBody>
          <a:bodyPr wrap="none">
            <a:spAutoFit/>
          </a:bodyPr>
          <a:lstStyle/>
          <a:p>
            <a:pPr marL="12700">
              <a:lnSpc>
                <a:spcPct val="100000"/>
              </a:lnSpc>
              <a:spcBef>
                <a:spcPts val="95"/>
              </a:spcBef>
            </a:pPr>
            <a:r>
              <a:rPr lang="en-US" b="1" spc="-10" dirty="0">
                <a:solidFill>
                  <a:srgbClr val="FFFFFF"/>
                </a:solidFill>
                <a:latin typeface="Alexandria Black" pitchFamily="2" charset="-78"/>
                <a:cs typeface="Alexandria Black" pitchFamily="2" charset="-78"/>
              </a:rPr>
              <a:t>Cryptography</a:t>
            </a:r>
            <a:endParaRPr lang="en-US" dirty="0">
              <a:latin typeface="Alexandria Black" pitchFamily="2" charset="-78"/>
              <a:cs typeface="Alexandria Black" pitchFamily="2" charset="-78"/>
            </a:endParaRPr>
          </a:p>
        </p:txBody>
      </p:sp>
      <p:sp>
        <p:nvSpPr>
          <p:cNvPr id="40" name="Rectangle 39"/>
          <p:cNvSpPr/>
          <p:nvPr/>
        </p:nvSpPr>
        <p:spPr>
          <a:xfrm>
            <a:off x="1682913" y="1736107"/>
            <a:ext cx="2456442" cy="369332"/>
          </a:xfrm>
          <a:prstGeom prst="rect">
            <a:avLst/>
          </a:prstGeom>
        </p:spPr>
        <p:txBody>
          <a:bodyPr wrap="none">
            <a:spAutoFit/>
          </a:bodyPr>
          <a:lstStyle/>
          <a:p>
            <a:pPr marL="12700">
              <a:lnSpc>
                <a:spcPct val="100000"/>
              </a:lnSpc>
            </a:pPr>
            <a:r>
              <a:rPr lang="en-US" b="1" dirty="0">
                <a:solidFill>
                  <a:srgbClr val="FFFFFF"/>
                </a:solidFill>
                <a:latin typeface="Alexandria Black" pitchFamily="2" charset="-78"/>
                <a:cs typeface="Alexandria Black" pitchFamily="2" charset="-78"/>
              </a:rPr>
              <a:t>Computer</a:t>
            </a:r>
            <a:r>
              <a:rPr lang="en-US" b="1" spc="-15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p>
        </p:txBody>
      </p:sp>
      <p:sp>
        <p:nvSpPr>
          <p:cNvPr id="41" name="Rectangle 40"/>
          <p:cNvSpPr/>
          <p:nvPr/>
        </p:nvSpPr>
        <p:spPr>
          <a:xfrm>
            <a:off x="1636542" y="2449781"/>
            <a:ext cx="3288401"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OSI</a:t>
            </a:r>
            <a:r>
              <a:rPr lang="en-US" b="1" spc="-3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Security</a:t>
            </a:r>
            <a:r>
              <a:rPr lang="en-US" b="1" spc="-16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Architecture </a:t>
            </a:r>
            <a:endParaRPr lang="en-US" dirty="0"/>
          </a:p>
        </p:txBody>
      </p:sp>
      <p:sp>
        <p:nvSpPr>
          <p:cNvPr id="42" name="Rectangle 41"/>
          <p:cNvSpPr/>
          <p:nvPr/>
        </p:nvSpPr>
        <p:spPr>
          <a:xfrm>
            <a:off x="1682913" y="3163829"/>
            <a:ext cx="3467424"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Security</a:t>
            </a:r>
            <a:r>
              <a:rPr lang="en-US" b="1" spc="-114" dirty="0">
                <a:solidFill>
                  <a:srgbClr val="FFFFFF"/>
                </a:solidFill>
                <a:latin typeface="Alexandria Black" pitchFamily="2" charset="-78"/>
                <a:cs typeface="Alexandria Black" pitchFamily="2" charset="-78"/>
              </a:rPr>
              <a:t> </a:t>
            </a:r>
            <a:r>
              <a:rPr lang="en-US" b="1" dirty="0">
                <a:solidFill>
                  <a:srgbClr val="FFFFFF"/>
                </a:solidFill>
                <a:latin typeface="Alexandria Black" pitchFamily="2" charset="-78"/>
                <a:cs typeface="Alexandria Black" pitchFamily="2" charset="-78"/>
              </a:rPr>
              <a:t>Structure</a:t>
            </a:r>
            <a:r>
              <a:rPr lang="en-US" b="1" spc="-13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Scheme </a:t>
            </a:r>
            <a:endParaRPr lang="en-US" dirty="0"/>
          </a:p>
        </p:txBody>
      </p:sp>
      <p:sp>
        <p:nvSpPr>
          <p:cNvPr id="43" name="Rectangle 42"/>
          <p:cNvSpPr/>
          <p:nvPr/>
        </p:nvSpPr>
        <p:spPr>
          <a:xfrm>
            <a:off x="1746892" y="3866263"/>
            <a:ext cx="1983235" cy="369332"/>
          </a:xfrm>
          <a:prstGeom prst="rect">
            <a:avLst/>
          </a:prstGeom>
        </p:spPr>
        <p:txBody>
          <a:bodyPr wrap="none">
            <a:spAutoFit/>
          </a:bodyPr>
          <a:lstStyle/>
          <a:p>
            <a:pPr marL="12700" marR="5080"/>
            <a:r>
              <a:rPr lang="en-US" b="1" dirty="0">
                <a:solidFill>
                  <a:srgbClr val="FFFFFF"/>
                </a:solidFill>
                <a:latin typeface="Alexandria Black" pitchFamily="2" charset="-78"/>
                <a:cs typeface="Alexandria Black" pitchFamily="2" charset="-78"/>
              </a:rPr>
              <a:t>Key</a:t>
            </a:r>
            <a:r>
              <a:rPr lang="en-US" b="1" spc="-1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Properties</a:t>
            </a:r>
            <a:endParaRPr lang="en-US" dirty="0">
              <a:latin typeface="Alexandria Black" pitchFamily="2" charset="-78"/>
              <a:cs typeface="Alexandria Black" pitchFamily="2" charset="-78"/>
            </a:endParaRPr>
          </a:p>
        </p:txBody>
      </p:sp>
      <p:sp>
        <p:nvSpPr>
          <p:cNvPr id="44" name="Rectangle 43"/>
          <p:cNvSpPr/>
          <p:nvPr/>
        </p:nvSpPr>
        <p:spPr>
          <a:xfrm>
            <a:off x="1682913" y="4590411"/>
            <a:ext cx="2958182" cy="369332"/>
          </a:xfrm>
          <a:prstGeom prst="rect">
            <a:avLst/>
          </a:prstGeom>
        </p:spPr>
        <p:txBody>
          <a:bodyPr wrap="none">
            <a:spAutoFit/>
          </a:bodyPr>
          <a:lstStyle/>
          <a:p>
            <a:r>
              <a:rPr lang="en-US" b="1" dirty="0">
                <a:solidFill>
                  <a:srgbClr val="FFFFFF"/>
                </a:solidFill>
                <a:latin typeface="Alexandria Black" pitchFamily="2" charset="-78"/>
                <a:cs typeface="Alexandria Black" pitchFamily="2" charset="-78"/>
              </a:rPr>
              <a:t>Symmetric</a:t>
            </a:r>
            <a:r>
              <a:rPr lang="en-US" b="1" spc="-125"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 </a:t>
            </a:r>
            <a:endParaRPr lang="en-US" dirty="0"/>
          </a:p>
        </p:txBody>
      </p:sp>
      <p:sp>
        <p:nvSpPr>
          <p:cNvPr id="45" name="Rectangle 44"/>
          <p:cNvSpPr/>
          <p:nvPr/>
        </p:nvSpPr>
        <p:spPr>
          <a:xfrm>
            <a:off x="1682913" y="5274483"/>
            <a:ext cx="3472104" cy="369332"/>
          </a:xfrm>
          <a:prstGeom prst="rect">
            <a:avLst/>
          </a:prstGeom>
        </p:spPr>
        <p:txBody>
          <a:bodyPr wrap="none">
            <a:spAutoFit/>
          </a:bodyPr>
          <a:lstStyle/>
          <a:p>
            <a:pPr marL="12700" marR="403225"/>
            <a:r>
              <a:rPr lang="en-US" b="1" dirty="0">
                <a:solidFill>
                  <a:srgbClr val="FFFFFF"/>
                </a:solidFill>
                <a:latin typeface="Alexandria Black" pitchFamily="2" charset="-78"/>
                <a:cs typeface="Alexandria Black" pitchFamily="2" charset="-78"/>
              </a:rPr>
              <a:t>Asymmetric</a:t>
            </a:r>
            <a:r>
              <a:rPr lang="en-US" b="1" spc="-140" dirty="0">
                <a:solidFill>
                  <a:srgbClr val="FFFFFF"/>
                </a:solidFill>
                <a:latin typeface="Alexandria Black" pitchFamily="2" charset="-78"/>
                <a:cs typeface="Alexandria Black" pitchFamily="2" charset="-78"/>
              </a:rPr>
              <a:t> </a:t>
            </a:r>
            <a:r>
              <a:rPr lang="en-US" b="1" spc="-10" dirty="0">
                <a:solidFill>
                  <a:srgbClr val="FFFFFF"/>
                </a:solidFill>
                <a:latin typeface="Alexandria Black" pitchFamily="2" charset="-78"/>
                <a:cs typeface="Alexandria Black" pitchFamily="2" charset="-78"/>
              </a:rPr>
              <a:t>Encryption</a:t>
            </a:r>
            <a:endParaRPr lang="en-US" dirty="0">
              <a:latin typeface="Alexandria Black" pitchFamily="2" charset="-78"/>
              <a:cs typeface="Alexandria Black" pitchFamily="2" charset="-78"/>
            </a:endParaRPr>
          </a:p>
        </p:txBody>
      </p:sp>
    </p:spTree>
    <p:extLst>
      <p:ext uri="{BB962C8B-B14F-4D97-AF65-F5344CB8AC3E}">
        <p14:creationId xmlns:p14="http://schemas.microsoft.com/office/powerpoint/2010/main" val="3554281839"/>
      </p:ext>
    </p:extLst>
  </p:cSld>
  <p:clrMapOvr>
    <a:masterClrMapping/>
  </p:clrMapOvr>
  <mc:AlternateContent xmlns:mc="http://schemas.openxmlformats.org/markup-compatibility/2006">
    <mc:Choice xmlns:p14="http://schemas.microsoft.com/office/powerpoint/2010/main" Requires="p14">
      <p:transition spd="slow" p14:dur="2000" advTm="35255"/>
    </mc:Choice>
    <mc:Fallback>
      <p:transition spd="slow" advTm="3525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982470" y="3583051"/>
            <a:ext cx="8067675" cy="2670603"/>
          </a:xfrm>
          <a:prstGeom prst="rect">
            <a:avLst/>
          </a:prstGeom>
        </p:spPr>
        <p:txBody>
          <a:bodyPr vert="horz" wrap="square" lIns="0" tIns="13335" rIns="0" bIns="0" rtlCol="0">
            <a:spAutoFit/>
          </a:bodyPr>
          <a:lstStyle/>
          <a:p>
            <a:pPr marL="451484" indent="-438784">
              <a:lnSpc>
                <a:spcPct val="100000"/>
              </a:lnSpc>
              <a:spcBef>
                <a:spcPts val="105"/>
              </a:spcBef>
              <a:buFont typeface="Wingdings"/>
              <a:buChar char=""/>
              <a:tabLst>
                <a:tab pos="451484" algn="l"/>
              </a:tabLst>
            </a:pPr>
            <a:r>
              <a:rPr dirty="0">
                <a:solidFill>
                  <a:srgbClr val="000000"/>
                </a:solidFill>
                <a:latin typeface="Alexandria" pitchFamily="2" charset="-78"/>
                <a:ea typeface="+mj-ea"/>
                <a:cs typeface="Alexandria" pitchFamily="2" charset="-78"/>
              </a:rPr>
              <a:t>Also known as public key algorithms</a:t>
            </a:r>
          </a:p>
          <a:p>
            <a:pPr marL="451484" indent="-438784">
              <a:lnSpc>
                <a:spcPct val="100000"/>
              </a:lnSpc>
              <a:spcBef>
                <a:spcPts val="1680"/>
              </a:spcBef>
              <a:buFont typeface="Wingdings"/>
              <a:buChar char=""/>
              <a:tabLst>
                <a:tab pos="451484" algn="l"/>
              </a:tabLst>
            </a:pPr>
            <a:r>
              <a:rPr dirty="0">
                <a:solidFill>
                  <a:srgbClr val="000000"/>
                </a:solidFill>
                <a:latin typeface="Alexandria" pitchFamily="2" charset="-78"/>
                <a:ea typeface="+mj-ea"/>
                <a:cs typeface="Alexandria" pitchFamily="2" charset="-78"/>
              </a:rPr>
              <a:t>The usual key length is 512–4096 bits</a:t>
            </a:r>
          </a:p>
          <a:p>
            <a:pPr marL="451484" indent="-438784">
              <a:lnSpc>
                <a:spcPct val="100000"/>
              </a:lnSpc>
              <a:spcBef>
                <a:spcPts val="1680"/>
              </a:spcBef>
              <a:buFont typeface="Wingdings"/>
              <a:buChar char=""/>
              <a:tabLst>
                <a:tab pos="451484" algn="l"/>
              </a:tabLst>
            </a:pPr>
            <a:r>
              <a:rPr dirty="0">
                <a:solidFill>
                  <a:srgbClr val="000000"/>
                </a:solidFill>
                <a:latin typeface="Alexandria" pitchFamily="2" charset="-78"/>
                <a:ea typeface="+mj-ea"/>
                <a:cs typeface="Alexandria" pitchFamily="2" charset="-78"/>
              </a:rPr>
              <a:t>A sender and receiver do not share a secret key</a:t>
            </a:r>
          </a:p>
          <a:p>
            <a:pPr marL="451484" marR="5080" indent="-439420">
              <a:lnSpc>
                <a:spcPct val="150000"/>
              </a:lnSpc>
              <a:spcBef>
                <a:spcPts val="480"/>
              </a:spcBef>
              <a:buFont typeface="Wingdings"/>
              <a:buChar char=""/>
              <a:tabLst>
                <a:tab pos="451484" algn="l"/>
                <a:tab pos="1610995" algn="l"/>
                <a:tab pos="2243455" algn="l"/>
                <a:tab pos="3272790" algn="l"/>
                <a:tab pos="3869690" algn="l"/>
                <a:tab pos="4383405" algn="l"/>
                <a:tab pos="5185410" algn="l"/>
                <a:tab pos="5613400" algn="l"/>
                <a:tab pos="6543040" algn="l"/>
              </a:tabLst>
            </a:pPr>
            <a:r>
              <a:rPr dirty="0">
                <a:solidFill>
                  <a:srgbClr val="000000"/>
                </a:solidFill>
                <a:latin typeface="Alexandria" pitchFamily="2" charset="-78"/>
                <a:ea typeface="+mj-ea"/>
                <a:cs typeface="Alexandria" pitchFamily="2" charset="-78"/>
              </a:rPr>
              <a:t>Relatively	slow	because	they	are	based	on	difficult	computational algorithms</a:t>
            </a:r>
          </a:p>
          <a:p>
            <a:pPr marL="451484" indent="-438784">
              <a:lnSpc>
                <a:spcPct val="100000"/>
              </a:lnSpc>
              <a:spcBef>
                <a:spcPts val="1680"/>
              </a:spcBef>
              <a:buFont typeface="Wingdings"/>
              <a:buChar char=""/>
              <a:tabLst>
                <a:tab pos="451484" algn="l"/>
              </a:tabLst>
            </a:pPr>
            <a:r>
              <a:rPr dirty="0">
                <a:solidFill>
                  <a:srgbClr val="000000"/>
                </a:solidFill>
                <a:latin typeface="Alexandria" pitchFamily="2" charset="-78"/>
                <a:ea typeface="+mj-ea"/>
                <a:cs typeface="Alexandria" pitchFamily="2" charset="-78"/>
              </a:rPr>
              <a:t>Examples include RSA, ElGamal, elliptic curves, and DH.</a:t>
            </a:r>
          </a:p>
        </p:txBody>
      </p:sp>
      <p:grpSp>
        <p:nvGrpSpPr>
          <p:cNvPr id="4" name="object 4"/>
          <p:cNvGrpSpPr/>
          <p:nvPr/>
        </p:nvGrpSpPr>
        <p:grpSpPr>
          <a:xfrm>
            <a:off x="3639311" y="955547"/>
            <a:ext cx="882650" cy="990600"/>
            <a:chOff x="3639311" y="955547"/>
            <a:chExt cx="882650" cy="990600"/>
          </a:xfrm>
        </p:grpSpPr>
        <p:sp>
          <p:nvSpPr>
            <p:cNvPr id="5" name="object 5"/>
            <p:cNvSpPr/>
            <p:nvPr/>
          </p:nvSpPr>
          <p:spPr>
            <a:xfrm>
              <a:off x="3963161" y="1235201"/>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pic>
          <p:nvPicPr>
            <p:cNvPr id="6" name="object 6"/>
            <p:cNvPicPr/>
            <p:nvPr/>
          </p:nvPicPr>
          <p:blipFill>
            <a:blip r:embed="rId2" cstate="print"/>
            <a:stretch>
              <a:fillRect/>
            </a:stretch>
          </p:blipFill>
          <p:spPr>
            <a:xfrm>
              <a:off x="4123943" y="955547"/>
              <a:ext cx="397763" cy="990600"/>
            </a:xfrm>
            <a:prstGeom prst="rect">
              <a:avLst/>
            </a:prstGeom>
          </p:spPr>
        </p:pic>
        <p:sp>
          <p:nvSpPr>
            <p:cNvPr id="7" name="object 7"/>
            <p:cNvSpPr/>
            <p:nvPr/>
          </p:nvSpPr>
          <p:spPr>
            <a:xfrm>
              <a:off x="3645407" y="1107947"/>
              <a:ext cx="381000" cy="210820"/>
            </a:xfrm>
            <a:custGeom>
              <a:avLst/>
              <a:gdLst/>
              <a:ahLst/>
              <a:cxnLst/>
              <a:rect l="l" t="t" r="r" b="b"/>
              <a:pathLst>
                <a:path w="381000" h="210819">
                  <a:moveTo>
                    <a:pt x="345947" y="0"/>
                  </a:moveTo>
                  <a:lnTo>
                    <a:pt x="35051" y="0"/>
                  </a:lnTo>
                  <a:lnTo>
                    <a:pt x="21431" y="2762"/>
                  </a:lnTo>
                  <a:lnTo>
                    <a:pt x="10286" y="10287"/>
                  </a:lnTo>
                  <a:lnTo>
                    <a:pt x="2762" y="21431"/>
                  </a:lnTo>
                  <a:lnTo>
                    <a:pt x="0" y="35051"/>
                  </a:lnTo>
                  <a:lnTo>
                    <a:pt x="0" y="175260"/>
                  </a:lnTo>
                  <a:lnTo>
                    <a:pt x="2762" y="188880"/>
                  </a:lnTo>
                  <a:lnTo>
                    <a:pt x="10287" y="200025"/>
                  </a:lnTo>
                  <a:lnTo>
                    <a:pt x="21431" y="207549"/>
                  </a:lnTo>
                  <a:lnTo>
                    <a:pt x="35051" y="210312"/>
                  </a:lnTo>
                  <a:lnTo>
                    <a:pt x="345947" y="210312"/>
                  </a:lnTo>
                  <a:lnTo>
                    <a:pt x="359568" y="207549"/>
                  </a:lnTo>
                  <a:lnTo>
                    <a:pt x="370712" y="200025"/>
                  </a:lnTo>
                  <a:lnTo>
                    <a:pt x="378237" y="188880"/>
                  </a:lnTo>
                  <a:lnTo>
                    <a:pt x="381000" y="175260"/>
                  </a:lnTo>
                  <a:lnTo>
                    <a:pt x="381000" y="35051"/>
                  </a:lnTo>
                  <a:lnTo>
                    <a:pt x="378237" y="21431"/>
                  </a:lnTo>
                  <a:lnTo>
                    <a:pt x="370713" y="10286"/>
                  </a:lnTo>
                  <a:lnTo>
                    <a:pt x="359568" y="2762"/>
                  </a:lnTo>
                  <a:lnTo>
                    <a:pt x="345947" y="0"/>
                  </a:lnTo>
                  <a:close/>
                </a:path>
              </a:pathLst>
            </a:custGeom>
            <a:solidFill>
              <a:srgbClr val="4F81BC"/>
            </a:solidFill>
          </p:spPr>
          <p:txBody>
            <a:bodyPr wrap="square" lIns="0" tIns="0" rIns="0" bIns="0" rtlCol="0"/>
            <a:lstStyle/>
            <a:p>
              <a:endParaRPr/>
            </a:p>
          </p:txBody>
        </p:sp>
        <p:sp>
          <p:nvSpPr>
            <p:cNvPr id="8" name="object 8"/>
            <p:cNvSpPr/>
            <p:nvPr/>
          </p:nvSpPr>
          <p:spPr>
            <a:xfrm>
              <a:off x="3645407" y="1107947"/>
              <a:ext cx="381000" cy="210820"/>
            </a:xfrm>
            <a:custGeom>
              <a:avLst/>
              <a:gdLst/>
              <a:ahLst/>
              <a:cxnLst/>
              <a:rect l="l" t="t" r="r" b="b"/>
              <a:pathLst>
                <a:path w="381000" h="210819">
                  <a:moveTo>
                    <a:pt x="0" y="35051"/>
                  </a:moveTo>
                  <a:lnTo>
                    <a:pt x="2762" y="21431"/>
                  </a:lnTo>
                  <a:lnTo>
                    <a:pt x="10286" y="10287"/>
                  </a:lnTo>
                  <a:lnTo>
                    <a:pt x="21431" y="2762"/>
                  </a:lnTo>
                  <a:lnTo>
                    <a:pt x="35051" y="0"/>
                  </a:lnTo>
                  <a:lnTo>
                    <a:pt x="345947" y="0"/>
                  </a:lnTo>
                  <a:lnTo>
                    <a:pt x="359568" y="2762"/>
                  </a:lnTo>
                  <a:lnTo>
                    <a:pt x="370713" y="10286"/>
                  </a:lnTo>
                  <a:lnTo>
                    <a:pt x="378237" y="21431"/>
                  </a:lnTo>
                  <a:lnTo>
                    <a:pt x="381000" y="35051"/>
                  </a:lnTo>
                  <a:lnTo>
                    <a:pt x="381000" y="175260"/>
                  </a:lnTo>
                  <a:lnTo>
                    <a:pt x="378237" y="188880"/>
                  </a:lnTo>
                  <a:lnTo>
                    <a:pt x="370712" y="200025"/>
                  </a:lnTo>
                  <a:lnTo>
                    <a:pt x="359568" y="207549"/>
                  </a:lnTo>
                  <a:lnTo>
                    <a:pt x="345947" y="210312"/>
                  </a:lnTo>
                  <a:lnTo>
                    <a:pt x="35051" y="210312"/>
                  </a:lnTo>
                  <a:lnTo>
                    <a:pt x="21431" y="207549"/>
                  </a:lnTo>
                  <a:lnTo>
                    <a:pt x="10287" y="200025"/>
                  </a:lnTo>
                  <a:lnTo>
                    <a:pt x="2762" y="188880"/>
                  </a:lnTo>
                  <a:lnTo>
                    <a:pt x="0" y="175260"/>
                  </a:lnTo>
                  <a:lnTo>
                    <a:pt x="0" y="35051"/>
                  </a:lnTo>
                  <a:close/>
                </a:path>
              </a:pathLst>
            </a:custGeom>
            <a:ln w="12192">
              <a:solidFill>
                <a:srgbClr val="000000"/>
              </a:solidFill>
            </a:ln>
          </p:spPr>
          <p:txBody>
            <a:bodyPr wrap="square" lIns="0" tIns="0" rIns="0" bIns="0" rtlCol="0"/>
            <a:lstStyle/>
            <a:p>
              <a:endParaRPr/>
            </a:p>
          </p:txBody>
        </p:sp>
      </p:grpSp>
      <p:grpSp>
        <p:nvGrpSpPr>
          <p:cNvPr id="9" name="object 9"/>
          <p:cNvGrpSpPr/>
          <p:nvPr/>
        </p:nvGrpSpPr>
        <p:grpSpPr>
          <a:xfrm>
            <a:off x="7970519" y="955547"/>
            <a:ext cx="576580" cy="990600"/>
            <a:chOff x="7970519" y="955547"/>
            <a:chExt cx="576580" cy="990600"/>
          </a:xfrm>
        </p:grpSpPr>
        <p:sp>
          <p:nvSpPr>
            <p:cNvPr id="10" name="object 10"/>
            <p:cNvSpPr/>
            <p:nvPr/>
          </p:nvSpPr>
          <p:spPr>
            <a:xfrm>
              <a:off x="7989569" y="1235201"/>
              <a:ext cx="228600" cy="0"/>
            </a:xfrm>
            <a:custGeom>
              <a:avLst/>
              <a:gdLst/>
              <a:ahLst/>
              <a:cxnLst/>
              <a:rect l="l" t="t" r="r" b="b"/>
              <a:pathLst>
                <a:path w="228600">
                  <a:moveTo>
                    <a:pt x="0" y="0"/>
                  </a:moveTo>
                  <a:lnTo>
                    <a:pt x="228600" y="0"/>
                  </a:lnTo>
                </a:path>
              </a:pathLst>
            </a:custGeom>
            <a:ln w="38100">
              <a:solidFill>
                <a:srgbClr val="000000"/>
              </a:solidFill>
            </a:ln>
          </p:spPr>
          <p:txBody>
            <a:bodyPr wrap="square" lIns="0" tIns="0" rIns="0" bIns="0" rtlCol="0"/>
            <a:lstStyle/>
            <a:p>
              <a:endParaRPr/>
            </a:p>
          </p:txBody>
        </p:sp>
        <p:pic>
          <p:nvPicPr>
            <p:cNvPr id="11" name="object 11"/>
            <p:cNvPicPr/>
            <p:nvPr/>
          </p:nvPicPr>
          <p:blipFill>
            <a:blip r:embed="rId2" cstate="print"/>
            <a:stretch>
              <a:fillRect/>
            </a:stretch>
          </p:blipFill>
          <p:spPr>
            <a:xfrm>
              <a:off x="8150351" y="955547"/>
              <a:ext cx="396240" cy="990600"/>
            </a:xfrm>
            <a:prstGeom prst="rect">
              <a:avLst/>
            </a:prstGeom>
          </p:spPr>
        </p:pic>
      </p:grpSp>
      <p:sp>
        <p:nvSpPr>
          <p:cNvPr id="12" name="object 12"/>
          <p:cNvSpPr txBox="1"/>
          <p:nvPr/>
        </p:nvSpPr>
        <p:spPr>
          <a:xfrm>
            <a:off x="2337307" y="1433830"/>
            <a:ext cx="1733550" cy="330835"/>
          </a:xfrm>
          <a:prstGeom prst="rect">
            <a:avLst/>
          </a:prstGeom>
        </p:spPr>
        <p:txBody>
          <a:bodyPr vert="horz" wrap="square" lIns="0" tIns="13335" rIns="0" bIns="0" rtlCol="0">
            <a:spAutoFit/>
          </a:bodyPr>
          <a:lstStyle/>
          <a:p>
            <a:pPr marL="12700">
              <a:lnSpc>
                <a:spcPct val="100000"/>
              </a:lnSpc>
              <a:spcBef>
                <a:spcPts val="105"/>
              </a:spcBef>
            </a:pPr>
            <a:r>
              <a:rPr sz="2000" dirty="0">
                <a:latin typeface="Arial MT"/>
                <a:cs typeface="Arial MT"/>
              </a:rPr>
              <a:t>Encryption</a:t>
            </a:r>
            <a:r>
              <a:rPr sz="2000" spc="-70" dirty="0">
                <a:latin typeface="Arial MT"/>
                <a:cs typeface="Arial MT"/>
              </a:rPr>
              <a:t> </a:t>
            </a:r>
            <a:r>
              <a:rPr sz="2000" spc="-25" dirty="0">
                <a:latin typeface="Arial MT"/>
                <a:cs typeface="Arial MT"/>
              </a:rPr>
              <a:t>Key</a:t>
            </a:r>
            <a:endParaRPr sz="2000">
              <a:latin typeface="Arial MT"/>
              <a:cs typeface="Arial MT"/>
            </a:endParaRPr>
          </a:p>
        </p:txBody>
      </p:sp>
      <p:sp>
        <p:nvSpPr>
          <p:cNvPr id="13" name="object 13"/>
          <p:cNvSpPr txBox="1"/>
          <p:nvPr/>
        </p:nvSpPr>
        <p:spPr>
          <a:xfrm>
            <a:off x="8490584" y="1362582"/>
            <a:ext cx="1748155" cy="330835"/>
          </a:xfrm>
          <a:prstGeom prst="rect">
            <a:avLst/>
          </a:prstGeom>
        </p:spPr>
        <p:txBody>
          <a:bodyPr vert="horz" wrap="square" lIns="0" tIns="13335" rIns="0" bIns="0" rtlCol="0">
            <a:spAutoFit/>
          </a:bodyPr>
          <a:lstStyle/>
          <a:p>
            <a:pPr marL="12700">
              <a:lnSpc>
                <a:spcPct val="100000"/>
              </a:lnSpc>
              <a:spcBef>
                <a:spcPts val="105"/>
              </a:spcBef>
            </a:pPr>
            <a:r>
              <a:rPr sz="2000" dirty="0">
                <a:latin typeface="Arial MT"/>
                <a:cs typeface="Arial MT"/>
              </a:rPr>
              <a:t>Decryption</a:t>
            </a:r>
            <a:r>
              <a:rPr sz="2000" spc="-100" dirty="0">
                <a:latin typeface="Arial MT"/>
                <a:cs typeface="Arial MT"/>
              </a:rPr>
              <a:t> </a:t>
            </a:r>
            <a:r>
              <a:rPr sz="2000" spc="-25" dirty="0">
                <a:latin typeface="Arial MT"/>
                <a:cs typeface="Arial MT"/>
              </a:rPr>
              <a:t>Key</a:t>
            </a:r>
            <a:endParaRPr sz="2000">
              <a:latin typeface="Arial MT"/>
              <a:cs typeface="Arial MT"/>
            </a:endParaRPr>
          </a:p>
        </p:txBody>
      </p:sp>
      <p:sp>
        <p:nvSpPr>
          <p:cNvPr id="14" name="object 14"/>
          <p:cNvSpPr txBox="1"/>
          <p:nvPr/>
        </p:nvSpPr>
        <p:spPr>
          <a:xfrm>
            <a:off x="3620261" y="2370582"/>
            <a:ext cx="1229995" cy="480059"/>
          </a:xfrm>
          <a:prstGeom prst="rect">
            <a:avLst/>
          </a:prstGeom>
          <a:solidFill>
            <a:srgbClr val="EFC566"/>
          </a:solidFill>
          <a:ln w="22859">
            <a:solidFill>
              <a:srgbClr val="000000"/>
            </a:solidFill>
          </a:ln>
        </p:spPr>
        <p:txBody>
          <a:bodyPr vert="horz" wrap="square" lIns="0" tIns="48895" rIns="0" bIns="0" rtlCol="0">
            <a:spAutoFit/>
          </a:bodyPr>
          <a:lstStyle/>
          <a:p>
            <a:pPr marL="97790">
              <a:lnSpc>
                <a:spcPct val="100000"/>
              </a:lnSpc>
              <a:spcBef>
                <a:spcPts val="385"/>
              </a:spcBef>
            </a:pPr>
            <a:r>
              <a:rPr sz="2400" spc="-10" dirty="0">
                <a:latin typeface="Arial MT"/>
                <a:cs typeface="Arial MT"/>
              </a:rPr>
              <a:t>Encrypt</a:t>
            </a:r>
            <a:endParaRPr sz="2400">
              <a:latin typeface="Arial MT"/>
              <a:cs typeface="Arial MT"/>
            </a:endParaRPr>
          </a:p>
        </p:txBody>
      </p:sp>
      <p:sp>
        <p:nvSpPr>
          <p:cNvPr id="15" name="object 15"/>
          <p:cNvSpPr txBox="1"/>
          <p:nvPr/>
        </p:nvSpPr>
        <p:spPr>
          <a:xfrm>
            <a:off x="7494269" y="2370582"/>
            <a:ext cx="1229995" cy="480059"/>
          </a:xfrm>
          <a:prstGeom prst="rect">
            <a:avLst/>
          </a:prstGeom>
          <a:solidFill>
            <a:srgbClr val="EFC566"/>
          </a:solidFill>
          <a:ln w="22859">
            <a:solidFill>
              <a:srgbClr val="000000"/>
            </a:solidFill>
          </a:ln>
        </p:spPr>
        <p:txBody>
          <a:bodyPr vert="horz" wrap="square" lIns="0" tIns="48895" rIns="0" bIns="0" rtlCol="0">
            <a:spAutoFit/>
          </a:bodyPr>
          <a:lstStyle/>
          <a:p>
            <a:pPr marL="88900">
              <a:lnSpc>
                <a:spcPct val="100000"/>
              </a:lnSpc>
              <a:spcBef>
                <a:spcPts val="385"/>
              </a:spcBef>
            </a:pPr>
            <a:r>
              <a:rPr sz="2400" spc="-10" dirty="0">
                <a:latin typeface="Arial MT"/>
                <a:cs typeface="Arial MT"/>
              </a:rPr>
              <a:t>Decrypt</a:t>
            </a:r>
            <a:endParaRPr sz="2400">
              <a:latin typeface="Arial MT"/>
              <a:cs typeface="Arial MT"/>
            </a:endParaRPr>
          </a:p>
        </p:txBody>
      </p:sp>
      <p:sp>
        <p:nvSpPr>
          <p:cNvPr id="16" name="object 16"/>
          <p:cNvSpPr/>
          <p:nvPr/>
        </p:nvSpPr>
        <p:spPr>
          <a:xfrm>
            <a:off x="2705861" y="2484120"/>
            <a:ext cx="838200" cy="144780"/>
          </a:xfrm>
          <a:custGeom>
            <a:avLst/>
            <a:gdLst/>
            <a:ahLst/>
            <a:cxnLst/>
            <a:rect l="l" t="t" r="r" b="b"/>
            <a:pathLst>
              <a:path w="838200" h="144780">
                <a:moveTo>
                  <a:pt x="751332" y="0"/>
                </a:moveTo>
                <a:lnTo>
                  <a:pt x="751332" y="144779"/>
                </a:lnTo>
                <a:lnTo>
                  <a:pt x="820826" y="86867"/>
                </a:lnTo>
                <a:lnTo>
                  <a:pt x="765810" y="86867"/>
                </a:lnTo>
                <a:lnTo>
                  <a:pt x="765810" y="57912"/>
                </a:lnTo>
                <a:lnTo>
                  <a:pt x="820826" y="57912"/>
                </a:lnTo>
                <a:lnTo>
                  <a:pt x="751332" y="0"/>
                </a:lnTo>
                <a:close/>
              </a:path>
              <a:path w="838200" h="144780">
                <a:moveTo>
                  <a:pt x="751332" y="57912"/>
                </a:moveTo>
                <a:lnTo>
                  <a:pt x="0" y="57912"/>
                </a:lnTo>
                <a:lnTo>
                  <a:pt x="0" y="86867"/>
                </a:lnTo>
                <a:lnTo>
                  <a:pt x="751332" y="86867"/>
                </a:lnTo>
                <a:lnTo>
                  <a:pt x="751332" y="57912"/>
                </a:lnTo>
                <a:close/>
              </a:path>
              <a:path w="838200" h="144780">
                <a:moveTo>
                  <a:pt x="820826" y="57912"/>
                </a:moveTo>
                <a:lnTo>
                  <a:pt x="765810" y="57912"/>
                </a:lnTo>
                <a:lnTo>
                  <a:pt x="765810" y="86867"/>
                </a:lnTo>
                <a:lnTo>
                  <a:pt x="820826" y="86867"/>
                </a:lnTo>
                <a:lnTo>
                  <a:pt x="838200" y="72389"/>
                </a:lnTo>
                <a:lnTo>
                  <a:pt x="820826" y="57912"/>
                </a:lnTo>
                <a:close/>
              </a:path>
            </a:pathLst>
          </a:custGeom>
          <a:solidFill>
            <a:srgbClr val="000000"/>
          </a:solidFill>
        </p:spPr>
        <p:txBody>
          <a:bodyPr wrap="square" lIns="0" tIns="0" rIns="0" bIns="0" rtlCol="0"/>
          <a:lstStyle/>
          <a:p>
            <a:endParaRPr/>
          </a:p>
        </p:txBody>
      </p:sp>
      <p:sp>
        <p:nvSpPr>
          <p:cNvPr id="17" name="object 17"/>
          <p:cNvSpPr/>
          <p:nvPr/>
        </p:nvSpPr>
        <p:spPr>
          <a:xfrm>
            <a:off x="4915661" y="2484120"/>
            <a:ext cx="2476500" cy="144780"/>
          </a:xfrm>
          <a:custGeom>
            <a:avLst/>
            <a:gdLst/>
            <a:ahLst/>
            <a:cxnLst/>
            <a:rect l="l" t="t" r="r" b="b"/>
            <a:pathLst>
              <a:path w="2476500" h="144780">
                <a:moveTo>
                  <a:pt x="2389632" y="0"/>
                </a:moveTo>
                <a:lnTo>
                  <a:pt x="2389632" y="144779"/>
                </a:lnTo>
                <a:lnTo>
                  <a:pt x="2459126" y="86867"/>
                </a:lnTo>
                <a:lnTo>
                  <a:pt x="2404110" y="86867"/>
                </a:lnTo>
                <a:lnTo>
                  <a:pt x="2404110" y="57912"/>
                </a:lnTo>
                <a:lnTo>
                  <a:pt x="2459126" y="57912"/>
                </a:lnTo>
                <a:lnTo>
                  <a:pt x="2389632" y="0"/>
                </a:lnTo>
                <a:close/>
              </a:path>
              <a:path w="2476500" h="144780">
                <a:moveTo>
                  <a:pt x="2389632" y="57912"/>
                </a:moveTo>
                <a:lnTo>
                  <a:pt x="0" y="57912"/>
                </a:lnTo>
                <a:lnTo>
                  <a:pt x="0" y="86867"/>
                </a:lnTo>
                <a:lnTo>
                  <a:pt x="2389632" y="86867"/>
                </a:lnTo>
                <a:lnTo>
                  <a:pt x="2389632" y="57912"/>
                </a:lnTo>
                <a:close/>
              </a:path>
              <a:path w="2476500" h="144780">
                <a:moveTo>
                  <a:pt x="2459126" y="57912"/>
                </a:moveTo>
                <a:lnTo>
                  <a:pt x="2404110" y="57912"/>
                </a:lnTo>
                <a:lnTo>
                  <a:pt x="2404110" y="86867"/>
                </a:lnTo>
                <a:lnTo>
                  <a:pt x="2459126" y="86867"/>
                </a:lnTo>
                <a:lnTo>
                  <a:pt x="2476499" y="72389"/>
                </a:lnTo>
                <a:lnTo>
                  <a:pt x="2459126" y="57912"/>
                </a:lnTo>
                <a:close/>
              </a:path>
            </a:pathLst>
          </a:custGeom>
          <a:solidFill>
            <a:srgbClr val="000000"/>
          </a:solidFill>
        </p:spPr>
        <p:txBody>
          <a:bodyPr wrap="square" lIns="0" tIns="0" rIns="0" bIns="0" rtlCol="0"/>
          <a:lstStyle/>
          <a:p>
            <a:endParaRPr/>
          </a:p>
        </p:txBody>
      </p:sp>
      <p:sp>
        <p:nvSpPr>
          <p:cNvPr id="18" name="object 18"/>
          <p:cNvSpPr/>
          <p:nvPr/>
        </p:nvSpPr>
        <p:spPr>
          <a:xfrm>
            <a:off x="8713469" y="2484120"/>
            <a:ext cx="914400" cy="144780"/>
          </a:xfrm>
          <a:custGeom>
            <a:avLst/>
            <a:gdLst/>
            <a:ahLst/>
            <a:cxnLst/>
            <a:rect l="l" t="t" r="r" b="b"/>
            <a:pathLst>
              <a:path w="914400" h="144780">
                <a:moveTo>
                  <a:pt x="827531" y="0"/>
                </a:moveTo>
                <a:lnTo>
                  <a:pt x="827531" y="144779"/>
                </a:lnTo>
                <a:lnTo>
                  <a:pt x="897026" y="86867"/>
                </a:lnTo>
                <a:lnTo>
                  <a:pt x="842009" y="86867"/>
                </a:lnTo>
                <a:lnTo>
                  <a:pt x="842009" y="57912"/>
                </a:lnTo>
                <a:lnTo>
                  <a:pt x="897026" y="57912"/>
                </a:lnTo>
                <a:lnTo>
                  <a:pt x="827531" y="0"/>
                </a:lnTo>
                <a:close/>
              </a:path>
              <a:path w="914400" h="144780">
                <a:moveTo>
                  <a:pt x="827531" y="57912"/>
                </a:moveTo>
                <a:lnTo>
                  <a:pt x="0" y="57912"/>
                </a:lnTo>
                <a:lnTo>
                  <a:pt x="0" y="86867"/>
                </a:lnTo>
                <a:lnTo>
                  <a:pt x="827531" y="86867"/>
                </a:lnTo>
                <a:lnTo>
                  <a:pt x="827531" y="57912"/>
                </a:lnTo>
                <a:close/>
              </a:path>
              <a:path w="914400" h="144780">
                <a:moveTo>
                  <a:pt x="897026" y="57912"/>
                </a:moveTo>
                <a:lnTo>
                  <a:pt x="842009" y="57912"/>
                </a:lnTo>
                <a:lnTo>
                  <a:pt x="842009" y="86867"/>
                </a:lnTo>
                <a:lnTo>
                  <a:pt x="897026" y="86867"/>
                </a:lnTo>
                <a:lnTo>
                  <a:pt x="914400" y="72389"/>
                </a:lnTo>
                <a:lnTo>
                  <a:pt x="897026" y="57912"/>
                </a:lnTo>
                <a:close/>
              </a:path>
            </a:pathLst>
          </a:custGeom>
          <a:solidFill>
            <a:srgbClr val="000000"/>
          </a:solidFill>
        </p:spPr>
        <p:txBody>
          <a:bodyPr wrap="square" lIns="0" tIns="0" rIns="0" bIns="0" rtlCol="0"/>
          <a:lstStyle/>
          <a:p>
            <a:endParaRPr/>
          </a:p>
        </p:txBody>
      </p:sp>
      <p:sp>
        <p:nvSpPr>
          <p:cNvPr id="19" name="object 19"/>
          <p:cNvSpPr txBox="1"/>
          <p:nvPr/>
        </p:nvSpPr>
        <p:spPr>
          <a:xfrm>
            <a:off x="2756154" y="2730245"/>
            <a:ext cx="685800" cy="268605"/>
          </a:xfrm>
          <a:prstGeom prst="rect">
            <a:avLst/>
          </a:prstGeom>
          <a:solidFill>
            <a:srgbClr val="46AFD4"/>
          </a:solidFill>
          <a:ln w="22859">
            <a:solidFill>
              <a:srgbClr val="000000"/>
            </a:solidFill>
          </a:ln>
        </p:spPr>
        <p:txBody>
          <a:bodyPr vert="horz" wrap="square" lIns="0" tIns="20955" rIns="0" bIns="0" rtlCol="0">
            <a:spAutoFit/>
          </a:bodyPr>
          <a:lstStyle/>
          <a:p>
            <a:pPr marL="96520">
              <a:lnSpc>
                <a:spcPct val="100000"/>
              </a:lnSpc>
              <a:spcBef>
                <a:spcPts val="165"/>
              </a:spcBef>
            </a:pPr>
            <a:r>
              <a:rPr sz="1400" b="1" spc="-10" dirty="0">
                <a:solidFill>
                  <a:srgbClr val="FFFFFF"/>
                </a:solidFill>
                <a:latin typeface="Arial"/>
                <a:cs typeface="Arial"/>
              </a:rPr>
              <a:t>$1000</a:t>
            </a:r>
            <a:endParaRPr sz="1400">
              <a:latin typeface="Arial"/>
              <a:cs typeface="Arial"/>
            </a:endParaRPr>
          </a:p>
        </p:txBody>
      </p:sp>
      <p:sp>
        <p:nvSpPr>
          <p:cNvPr id="20" name="object 20"/>
          <p:cNvSpPr txBox="1"/>
          <p:nvPr/>
        </p:nvSpPr>
        <p:spPr>
          <a:xfrm>
            <a:off x="8839961" y="2713482"/>
            <a:ext cx="685800" cy="268605"/>
          </a:xfrm>
          <a:prstGeom prst="rect">
            <a:avLst/>
          </a:prstGeom>
          <a:solidFill>
            <a:srgbClr val="46AFD4"/>
          </a:solidFill>
          <a:ln w="22859">
            <a:solidFill>
              <a:srgbClr val="000000"/>
            </a:solidFill>
          </a:ln>
        </p:spPr>
        <p:txBody>
          <a:bodyPr vert="horz" wrap="square" lIns="0" tIns="21590" rIns="0" bIns="0" rtlCol="0">
            <a:spAutoFit/>
          </a:bodyPr>
          <a:lstStyle/>
          <a:p>
            <a:pPr marL="96520">
              <a:lnSpc>
                <a:spcPct val="100000"/>
              </a:lnSpc>
              <a:spcBef>
                <a:spcPts val="170"/>
              </a:spcBef>
            </a:pPr>
            <a:r>
              <a:rPr sz="1400" b="1" spc="-10" dirty="0">
                <a:solidFill>
                  <a:srgbClr val="FFFFFF"/>
                </a:solidFill>
                <a:latin typeface="Arial"/>
                <a:cs typeface="Arial"/>
              </a:rPr>
              <a:t>$1000</a:t>
            </a:r>
            <a:endParaRPr sz="1400">
              <a:latin typeface="Arial"/>
              <a:cs typeface="Arial"/>
            </a:endParaRPr>
          </a:p>
        </p:txBody>
      </p:sp>
      <p:sp>
        <p:nvSpPr>
          <p:cNvPr id="21" name="object 21"/>
          <p:cNvSpPr txBox="1"/>
          <p:nvPr/>
        </p:nvSpPr>
        <p:spPr>
          <a:xfrm>
            <a:off x="5563361" y="2678429"/>
            <a:ext cx="990600" cy="268605"/>
          </a:xfrm>
          <a:prstGeom prst="rect">
            <a:avLst/>
          </a:prstGeom>
          <a:solidFill>
            <a:srgbClr val="46AFD4"/>
          </a:solidFill>
          <a:ln w="22859">
            <a:solidFill>
              <a:srgbClr val="000000"/>
            </a:solidFill>
          </a:ln>
        </p:spPr>
        <p:txBody>
          <a:bodyPr vert="horz" wrap="square" lIns="0" tIns="21590" rIns="0" bIns="0" rtlCol="0">
            <a:spAutoFit/>
          </a:bodyPr>
          <a:lstStyle/>
          <a:p>
            <a:pPr marL="173990">
              <a:lnSpc>
                <a:spcPct val="100000"/>
              </a:lnSpc>
              <a:spcBef>
                <a:spcPts val="170"/>
              </a:spcBef>
            </a:pPr>
            <a:r>
              <a:rPr sz="1400" b="1" spc="-10" dirty="0">
                <a:solidFill>
                  <a:srgbClr val="FFFFFF"/>
                </a:solidFill>
                <a:latin typeface="Arial"/>
                <a:cs typeface="Arial"/>
              </a:rPr>
              <a:t>%3f7&amp;4</a:t>
            </a:r>
            <a:endParaRPr sz="1400">
              <a:latin typeface="Arial"/>
              <a:cs typeface="Arial"/>
            </a:endParaRPr>
          </a:p>
        </p:txBody>
      </p:sp>
      <p:sp>
        <p:nvSpPr>
          <p:cNvPr id="22" name="object 22"/>
          <p:cNvSpPr/>
          <p:nvPr/>
        </p:nvSpPr>
        <p:spPr>
          <a:xfrm>
            <a:off x="4072128" y="2023110"/>
            <a:ext cx="86995" cy="304800"/>
          </a:xfrm>
          <a:custGeom>
            <a:avLst/>
            <a:gdLst/>
            <a:ahLst/>
            <a:cxnLst/>
            <a:rect l="l" t="t" r="r" b="b"/>
            <a:pathLst>
              <a:path w="86995" h="304800">
                <a:moveTo>
                  <a:pt x="28956" y="217931"/>
                </a:moveTo>
                <a:lnTo>
                  <a:pt x="0" y="217931"/>
                </a:lnTo>
                <a:lnTo>
                  <a:pt x="43434" y="304800"/>
                </a:lnTo>
                <a:lnTo>
                  <a:pt x="79628" y="232410"/>
                </a:lnTo>
                <a:lnTo>
                  <a:pt x="28956" y="232410"/>
                </a:lnTo>
                <a:lnTo>
                  <a:pt x="28956" y="217931"/>
                </a:lnTo>
                <a:close/>
              </a:path>
              <a:path w="86995" h="304800">
                <a:moveTo>
                  <a:pt x="57912" y="0"/>
                </a:moveTo>
                <a:lnTo>
                  <a:pt x="28956" y="0"/>
                </a:lnTo>
                <a:lnTo>
                  <a:pt x="28956" y="232410"/>
                </a:lnTo>
                <a:lnTo>
                  <a:pt x="57912" y="232410"/>
                </a:lnTo>
                <a:lnTo>
                  <a:pt x="57912" y="0"/>
                </a:lnTo>
                <a:close/>
              </a:path>
              <a:path w="86995" h="304800">
                <a:moveTo>
                  <a:pt x="86868" y="217931"/>
                </a:moveTo>
                <a:lnTo>
                  <a:pt x="57912" y="217931"/>
                </a:lnTo>
                <a:lnTo>
                  <a:pt x="57912" y="232410"/>
                </a:lnTo>
                <a:lnTo>
                  <a:pt x="79628" y="232410"/>
                </a:lnTo>
                <a:lnTo>
                  <a:pt x="86868" y="217931"/>
                </a:lnTo>
                <a:close/>
              </a:path>
            </a:pathLst>
          </a:custGeom>
          <a:solidFill>
            <a:srgbClr val="000000"/>
          </a:solidFill>
        </p:spPr>
        <p:txBody>
          <a:bodyPr wrap="square" lIns="0" tIns="0" rIns="0" bIns="0" rtlCol="0"/>
          <a:lstStyle/>
          <a:p>
            <a:endParaRPr/>
          </a:p>
        </p:txBody>
      </p:sp>
      <p:sp>
        <p:nvSpPr>
          <p:cNvPr id="23" name="object 23"/>
          <p:cNvSpPr/>
          <p:nvPr/>
        </p:nvSpPr>
        <p:spPr>
          <a:xfrm>
            <a:off x="8022335" y="2023110"/>
            <a:ext cx="86995" cy="304800"/>
          </a:xfrm>
          <a:custGeom>
            <a:avLst/>
            <a:gdLst/>
            <a:ahLst/>
            <a:cxnLst/>
            <a:rect l="l" t="t" r="r" b="b"/>
            <a:pathLst>
              <a:path w="86995" h="304800">
                <a:moveTo>
                  <a:pt x="28956" y="217931"/>
                </a:moveTo>
                <a:lnTo>
                  <a:pt x="0" y="217931"/>
                </a:lnTo>
                <a:lnTo>
                  <a:pt x="43434" y="304800"/>
                </a:lnTo>
                <a:lnTo>
                  <a:pt x="79628" y="232410"/>
                </a:lnTo>
                <a:lnTo>
                  <a:pt x="28956" y="232410"/>
                </a:lnTo>
                <a:lnTo>
                  <a:pt x="28956" y="217931"/>
                </a:lnTo>
                <a:close/>
              </a:path>
              <a:path w="86995" h="304800">
                <a:moveTo>
                  <a:pt x="57912" y="0"/>
                </a:moveTo>
                <a:lnTo>
                  <a:pt x="28956" y="0"/>
                </a:lnTo>
                <a:lnTo>
                  <a:pt x="28956" y="232410"/>
                </a:lnTo>
                <a:lnTo>
                  <a:pt x="57912" y="232410"/>
                </a:lnTo>
                <a:lnTo>
                  <a:pt x="57912" y="0"/>
                </a:lnTo>
                <a:close/>
              </a:path>
              <a:path w="86995" h="304800">
                <a:moveTo>
                  <a:pt x="86868" y="217931"/>
                </a:moveTo>
                <a:lnTo>
                  <a:pt x="57912" y="217931"/>
                </a:lnTo>
                <a:lnTo>
                  <a:pt x="57912" y="232410"/>
                </a:lnTo>
                <a:lnTo>
                  <a:pt x="79628" y="232410"/>
                </a:lnTo>
                <a:lnTo>
                  <a:pt x="86868" y="217931"/>
                </a:lnTo>
                <a:close/>
              </a:path>
            </a:pathLst>
          </a:custGeom>
          <a:solidFill>
            <a:srgbClr val="000000"/>
          </a:solidFill>
        </p:spPr>
        <p:txBody>
          <a:bodyPr wrap="square" lIns="0" tIns="0" rIns="0" bIns="0" rtlCol="0"/>
          <a:lstStyle/>
          <a:p>
            <a:endParaRPr/>
          </a:p>
        </p:txBody>
      </p:sp>
      <p:grpSp>
        <p:nvGrpSpPr>
          <p:cNvPr id="24" name="object 24"/>
          <p:cNvGrpSpPr/>
          <p:nvPr/>
        </p:nvGrpSpPr>
        <p:grpSpPr>
          <a:xfrm>
            <a:off x="7664195" y="1114044"/>
            <a:ext cx="393700" cy="222885"/>
            <a:chOff x="7664195" y="1114044"/>
            <a:chExt cx="393700" cy="222885"/>
          </a:xfrm>
        </p:grpSpPr>
        <p:sp>
          <p:nvSpPr>
            <p:cNvPr id="25" name="object 25"/>
            <p:cNvSpPr/>
            <p:nvPr/>
          </p:nvSpPr>
          <p:spPr>
            <a:xfrm>
              <a:off x="7670291" y="1120140"/>
              <a:ext cx="381000" cy="210820"/>
            </a:xfrm>
            <a:custGeom>
              <a:avLst/>
              <a:gdLst/>
              <a:ahLst/>
              <a:cxnLst/>
              <a:rect l="l" t="t" r="r" b="b"/>
              <a:pathLst>
                <a:path w="381000" h="210819">
                  <a:moveTo>
                    <a:pt x="345948" y="0"/>
                  </a:moveTo>
                  <a:lnTo>
                    <a:pt x="35051" y="0"/>
                  </a:lnTo>
                  <a:lnTo>
                    <a:pt x="21431" y="2762"/>
                  </a:lnTo>
                  <a:lnTo>
                    <a:pt x="10286" y="10287"/>
                  </a:lnTo>
                  <a:lnTo>
                    <a:pt x="2762" y="21431"/>
                  </a:lnTo>
                  <a:lnTo>
                    <a:pt x="0" y="35051"/>
                  </a:lnTo>
                  <a:lnTo>
                    <a:pt x="0" y="175260"/>
                  </a:lnTo>
                  <a:lnTo>
                    <a:pt x="2762" y="188880"/>
                  </a:lnTo>
                  <a:lnTo>
                    <a:pt x="10286" y="200025"/>
                  </a:lnTo>
                  <a:lnTo>
                    <a:pt x="21431" y="207549"/>
                  </a:lnTo>
                  <a:lnTo>
                    <a:pt x="35051" y="210312"/>
                  </a:lnTo>
                  <a:lnTo>
                    <a:pt x="345948" y="210312"/>
                  </a:lnTo>
                  <a:lnTo>
                    <a:pt x="359568" y="207549"/>
                  </a:lnTo>
                  <a:lnTo>
                    <a:pt x="370713" y="200025"/>
                  </a:lnTo>
                  <a:lnTo>
                    <a:pt x="378237" y="188880"/>
                  </a:lnTo>
                  <a:lnTo>
                    <a:pt x="381000" y="175260"/>
                  </a:lnTo>
                  <a:lnTo>
                    <a:pt x="381000" y="35051"/>
                  </a:lnTo>
                  <a:lnTo>
                    <a:pt x="378237" y="21431"/>
                  </a:lnTo>
                  <a:lnTo>
                    <a:pt x="370713" y="10287"/>
                  </a:lnTo>
                  <a:lnTo>
                    <a:pt x="359568" y="2762"/>
                  </a:lnTo>
                  <a:lnTo>
                    <a:pt x="345948" y="0"/>
                  </a:lnTo>
                  <a:close/>
                </a:path>
              </a:pathLst>
            </a:custGeom>
            <a:solidFill>
              <a:srgbClr val="C0504D"/>
            </a:solidFill>
          </p:spPr>
          <p:txBody>
            <a:bodyPr wrap="square" lIns="0" tIns="0" rIns="0" bIns="0" rtlCol="0"/>
            <a:lstStyle/>
            <a:p>
              <a:endParaRPr/>
            </a:p>
          </p:txBody>
        </p:sp>
        <p:sp>
          <p:nvSpPr>
            <p:cNvPr id="26" name="object 26"/>
            <p:cNvSpPr/>
            <p:nvPr/>
          </p:nvSpPr>
          <p:spPr>
            <a:xfrm>
              <a:off x="7670291" y="1120140"/>
              <a:ext cx="381000" cy="210820"/>
            </a:xfrm>
            <a:custGeom>
              <a:avLst/>
              <a:gdLst/>
              <a:ahLst/>
              <a:cxnLst/>
              <a:rect l="l" t="t" r="r" b="b"/>
              <a:pathLst>
                <a:path w="381000" h="210819">
                  <a:moveTo>
                    <a:pt x="0" y="35051"/>
                  </a:moveTo>
                  <a:lnTo>
                    <a:pt x="2762" y="21431"/>
                  </a:lnTo>
                  <a:lnTo>
                    <a:pt x="10286" y="10287"/>
                  </a:lnTo>
                  <a:lnTo>
                    <a:pt x="21431" y="2762"/>
                  </a:lnTo>
                  <a:lnTo>
                    <a:pt x="35051" y="0"/>
                  </a:lnTo>
                  <a:lnTo>
                    <a:pt x="345948" y="0"/>
                  </a:lnTo>
                  <a:lnTo>
                    <a:pt x="359568" y="2762"/>
                  </a:lnTo>
                  <a:lnTo>
                    <a:pt x="370713" y="10287"/>
                  </a:lnTo>
                  <a:lnTo>
                    <a:pt x="378237" y="21431"/>
                  </a:lnTo>
                  <a:lnTo>
                    <a:pt x="381000" y="35051"/>
                  </a:lnTo>
                  <a:lnTo>
                    <a:pt x="381000" y="175260"/>
                  </a:lnTo>
                  <a:lnTo>
                    <a:pt x="378237" y="188880"/>
                  </a:lnTo>
                  <a:lnTo>
                    <a:pt x="370713" y="200025"/>
                  </a:lnTo>
                  <a:lnTo>
                    <a:pt x="359568" y="207549"/>
                  </a:lnTo>
                  <a:lnTo>
                    <a:pt x="345948" y="210312"/>
                  </a:lnTo>
                  <a:lnTo>
                    <a:pt x="35051" y="210312"/>
                  </a:lnTo>
                  <a:lnTo>
                    <a:pt x="21431" y="207549"/>
                  </a:lnTo>
                  <a:lnTo>
                    <a:pt x="10286" y="200025"/>
                  </a:lnTo>
                  <a:lnTo>
                    <a:pt x="2762" y="188880"/>
                  </a:lnTo>
                  <a:lnTo>
                    <a:pt x="0" y="175260"/>
                  </a:lnTo>
                  <a:lnTo>
                    <a:pt x="0" y="35051"/>
                  </a:lnTo>
                  <a:close/>
                </a:path>
              </a:pathLst>
            </a:custGeom>
            <a:ln w="12192">
              <a:solidFill>
                <a:srgbClr val="000000"/>
              </a:solidFill>
            </a:ln>
          </p:spPr>
          <p:txBody>
            <a:bodyPr wrap="square" lIns="0" tIns="0" rIns="0" bIns="0" rtlCol="0"/>
            <a:lstStyle/>
            <a:p>
              <a:endParaRPr/>
            </a:p>
          </p:txBody>
        </p:sp>
      </p:grpSp>
      <p:grpSp>
        <p:nvGrpSpPr>
          <p:cNvPr id="27" name="object 27"/>
          <p:cNvGrpSpPr/>
          <p:nvPr/>
        </p:nvGrpSpPr>
        <p:grpSpPr>
          <a:xfrm>
            <a:off x="4724400" y="787908"/>
            <a:ext cx="2514600" cy="1143000"/>
            <a:chOff x="4724400" y="787908"/>
            <a:chExt cx="2514600" cy="1143000"/>
          </a:xfrm>
        </p:grpSpPr>
        <p:sp>
          <p:nvSpPr>
            <p:cNvPr id="28" name="object 28"/>
            <p:cNvSpPr/>
            <p:nvPr/>
          </p:nvSpPr>
          <p:spPr>
            <a:xfrm>
              <a:off x="4724400" y="1184148"/>
              <a:ext cx="2514600" cy="76200"/>
            </a:xfrm>
            <a:custGeom>
              <a:avLst/>
              <a:gdLst/>
              <a:ahLst/>
              <a:cxnLst/>
              <a:rect l="l" t="t" r="r" b="b"/>
              <a:pathLst>
                <a:path w="2514600" h="76200">
                  <a:moveTo>
                    <a:pt x="76200" y="0"/>
                  </a:moveTo>
                  <a:lnTo>
                    <a:pt x="0" y="38100"/>
                  </a:lnTo>
                  <a:lnTo>
                    <a:pt x="76200" y="76200"/>
                  </a:lnTo>
                  <a:lnTo>
                    <a:pt x="76200" y="44450"/>
                  </a:lnTo>
                  <a:lnTo>
                    <a:pt x="63500" y="44450"/>
                  </a:lnTo>
                  <a:lnTo>
                    <a:pt x="63500" y="31750"/>
                  </a:lnTo>
                  <a:lnTo>
                    <a:pt x="76200" y="31750"/>
                  </a:lnTo>
                  <a:lnTo>
                    <a:pt x="76200" y="0"/>
                  </a:lnTo>
                  <a:close/>
                </a:path>
                <a:path w="2514600" h="76200">
                  <a:moveTo>
                    <a:pt x="2438400" y="0"/>
                  </a:moveTo>
                  <a:lnTo>
                    <a:pt x="2438400" y="76200"/>
                  </a:lnTo>
                  <a:lnTo>
                    <a:pt x="2501900" y="44450"/>
                  </a:lnTo>
                  <a:lnTo>
                    <a:pt x="2451100" y="44450"/>
                  </a:lnTo>
                  <a:lnTo>
                    <a:pt x="2451100" y="31750"/>
                  </a:lnTo>
                  <a:lnTo>
                    <a:pt x="2501900" y="31750"/>
                  </a:lnTo>
                  <a:lnTo>
                    <a:pt x="2438400" y="0"/>
                  </a:lnTo>
                  <a:close/>
                </a:path>
                <a:path w="2514600" h="76200">
                  <a:moveTo>
                    <a:pt x="76200" y="31750"/>
                  </a:moveTo>
                  <a:lnTo>
                    <a:pt x="63500" y="31750"/>
                  </a:lnTo>
                  <a:lnTo>
                    <a:pt x="63500" y="44450"/>
                  </a:lnTo>
                  <a:lnTo>
                    <a:pt x="76200" y="44450"/>
                  </a:lnTo>
                  <a:lnTo>
                    <a:pt x="76200" y="31750"/>
                  </a:lnTo>
                  <a:close/>
                </a:path>
                <a:path w="2514600" h="76200">
                  <a:moveTo>
                    <a:pt x="2438400" y="31750"/>
                  </a:moveTo>
                  <a:lnTo>
                    <a:pt x="76200" y="31750"/>
                  </a:lnTo>
                  <a:lnTo>
                    <a:pt x="76200" y="44450"/>
                  </a:lnTo>
                  <a:lnTo>
                    <a:pt x="2438400" y="44450"/>
                  </a:lnTo>
                  <a:lnTo>
                    <a:pt x="2438400" y="31750"/>
                  </a:lnTo>
                  <a:close/>
                </a:path>
                <a:path w="2514600" h="76200">
                  <a:moveTo>
                    <a:pt x="2501900" y="31750"/>
                  </a:moveTo>
                  <a:lnTo>
                    <a:pt x="2451100" y="31750"/>
                  </a:lnTo>
                  <a:lnTo>
                    <a:pt x="2451100" y="44450"/>
                  </a:lnTo>
                  <a:lnTo>
                    <a:pt x="2501900" y="44450"/>
                  </a:lnTo>
                  <a:lnTo>
                    <a:pt x="2514600" y="38100"/>
                  </a:lnTo>
                  <a:lnTo>
                    <a:pt x="2501900" y="31750"/>
                  </a:lnTo>
                  <a:close/>
                </a:path>
              </a:pathLst>
            </a:custGeom>
            <a:solidFill>
              <a:srgbClr val="000000"/>
            </a:solidFill>
          </p:spPr>
          <p:txBody>
            <a:bodyPr wrap="square" lIns="0" tIns="0" rIns="0" bIns="0" rtlCol="0"/>
            <a:lstStyle/>
            <a:p>
              <a:endParaRPr/>
            </a:p>
          </p:txBody>
        </p:sp>
        <p:sp>
          <p:nvSpPr>
            <p:cNvPr id="29" name="object 29"/>
            <p:cNvSpPr/>
            <p:nvPr/>
          </p:nvSpPr>
          <p:spPr>
            <a:xfrm>
              <a:off x="5105400" y="787908"/>
              <a:ext cx="1828800" cy="1143000"/>
            </a:xfrm>
            <a:custGeom>
              <a:avLst/>
              <a:gdLst/>
              <a:ahLst/>
              <a:cxnLst/>
              <a:rect l="l" t="t" r="r" b="b"/>
              <a:pathLst>
                <a:path w="1828800" h="1143000">
                  <a:moveTo>
                    <a:pt x="1828800" y="0"/>
                  </a:moveTo>
                  <a:lnTo>
                    <a:pt x="0" y="0"/>
                  </a:lnTo>
                  <a:lnTo>
                    <a:pt x="0" y="1143000"/>
                  </a:lnTo>
                  <a:lnTo>
                    <a:pt x="1828800" y="1143000"/>
                  </a:lnTo>
                  <a:lnTo>
                    <a:pt x="1828800" y="0"/>
                  </a:lnTo>
                  <a:close/>
                </a:path>
              </a:pathLst>
            </a:custGeom>
            <a:solidFill>
              <a:srgbClr val="FFFFFF"/>
            </a:solidFill>
          </p:spPr>
          <p:txBody>
            <a:bodyPr wrap="square" lIns="0" tIns="0" rIns="0" bIns="0" rtlCol="0"/>
            <a:lstStyle/>
            <a:p>
              <a:endParaRPr/>
            </a:p>
          </p:txBody>
        </p:sp>
      </p:grpSp>
      <p:sp>
        <p:nvSpPr>
          <p:cNvPr id="30" name="object 30"/>
          <p:cNvSpPr txBox="1">
            <a:spLocks noGrp="1"/>
          </p:cNvSpPr>
          <p:nvPr>
            <p:ph type="title"/>
          </p:nvPr>
        </p:nvSpPr>
        <p:spPr>
          <a:xfrm>
            <a:off x="5166486" y="881633"/>
            <a:ext cx="1704975" cy="941069"/>
          </a:xfrm>
          <a:prstGeom prst="rect">
            <a:avLst/>
          </a:prstGeom>
        </p:spPr>
        <p:txBody>
          <a:bodyPr vert="horz" wrap="square" lIns="0" tIns="13335" rIns="0" bIns="0" rtlCol="0">
            <a:spAutoFit/>
          </a:bodyPr>
          <a:lstStyle/>
          <a:p>
            <a:pPr marL="12065" marR="5080" indent="635" algn="ctr">
              <a:lnSpc>
                <a:spcPct val="100000"/>
              </a:lnSpc>
              <a:spcBef>
                <a:spcPts val="105"/>
              </a:spcBef>
            </a:pPr>
            <a:r>
              <a:rPr sz="2000" b="0" spc="-20" dirty="0">
                <a:solidFill>
                  <a:srgbClr val="000000"/>
                </a:solidFill>
                <a:latin typeface="Arial MT"/>
                <a:cs typeface="Arial MT"/>
              </a:rPr>
              <a:t>Two</a:t>
            </a:r>
            <a:r>
              <a:rPr sz="2000" b="0" spc="-110" dirty="0">
                <a:solidFill>
                  <a:srgbClr val="000000"/>
                </a:solidFill>
                <a:latin typeface="Arial MT"/>
                <a:cs typeface="Arial MT"/>
              </a:rPr>
              <a:t> </a:t>
            </a:r>
            <a:r>
              <a:rPr sz="2000" b="0" spc="-10" dirty="0">
                <a:solidFill>
                  <a:srgbClr val="000000"/>
                </a:solidFill>
                <a:latin typeface="Arial MT"/>
                <a:cs typeface="Arial MT"/>
              </a:rPr>
              <a:t>separate </a:t>
            </a:r>
            <a:r>
              <a:rPr sz="2000" b="0" dirty="0">
                <a:solidFill>
                  <a:srgbClr val="000000"/>
                </a:solidFill>
                <a:latin typeface="Arial MT"/>
                <a:cs typeface="Arial MT"/>
              </a:rPr>
              <a:t>keys</a:t>
            </a:r>
            <a:r>
              <a:rPr sz="2000" b="0" spc="-55" dirty="0">
                <a:solidFill>
                  <a:srgbClr val="000000"/>
                </a:solidFill>
                <a:latin typeface="Arial MT"/>
                <a:cs typeface="Arial MT"/>
              </a:rPr>
              <a:t> </a:t>
            </a:r>
            <a:r>
              <a:rPr sz="2000" b="0" dirty="0">
                <a:solidFill>
                  <a:srgbClr val="000000"/>
                </a:solidFill>
                <a:latin typeface="Arial MT"/>
                <a:cs typeface="Arial MT"/>
              </a:rPr>
              <a:t>which</a:t>
            </a:r>
            <a:r>
              <a:rPr sz="2000" b="0" spc="-60" dirty="0">
                <a:solidFill>
                  <a:srgbClr val="000000"/>
                </a:solidFill>
                <a:latin typeface="Arial MT"/>
                <a:cs typeface="Arial MT"/>
              </a:rPr>
              <a:t> </a:t>
            </a:r>
            <a:r>
              <a:rPr sz="2000" b="0" spc="-25" dirty="0">
                <a:solidFill>
                  <a:srgbClr val="000000"/>
                </a:solidFill>
                <a:latin typeface="Arial MT"/>
                <a:cs typeface="Arial MT"/>
              </a:rPr>
              <a:t>are </a:t>
            </a:r>
            <a:r>
              <a:rPr sz="2000" b="0" dirty="0">
                <a:solidFill>
                  <a:srgbClr val="000000"/>
                </a:solidFill>
                <a:latin typeface="Arial MT"/>
                <a:cs typeface="Arial MT"/>
              </a:rPr>
              <a:t>not</a:t>
            </a:r>
            <a:r>
              <a:rPr sz="2000" b="0" spc="-20" dirty="0">
                <a:solidFill>
                  <a:srgbClr val="000000"/>
                </a:solidFill>
                <a:latin typeface="Arial MT"/>
                <a:cs typeface="Arial MT"/>
              </a:rPr>
              <a:t> </a:t>
            </a:r>
            <a:r>
              <a:rPr sz="2000" b="0" spc="-10" dirty="0">
                <a:solidFill>
                  <a:srgbClr val="000000"/>
                </a:solidFill>
                <a:latin typeface="Arial MT"/>
                <a:cs typeface="Arial MT"/>
              </a:rPr>
              <a:t>shared</a:t>
            </a:r>
            <a:endParaRPr sz="2000">
              <a:latin typeface="Arial MT"/>
              <a:cs typeface="Arial MT"/>
            </a:endParaRPr>
          </a:p>
        </p:txBody>
      </p:sp>
      <p:sp>
        <p:nvSpPr>
          <p:cNvPr id="31" name="object 31"/>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32" name="TextBox 31"/>
          <p:cNvSpPr txBox="1"/>
          <p:nvPr/>
        </p:nvSpPr>
        <p:spPr>
          <a:xfrm>
            <a:off x="350299" y="199656"/>
            <a:ext cx="6235124" cy="707886"/>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Asymmetric Encryption Techniques  </a:t>
            </a:r>
            <a:endParaRPr lang="en-US" sz="2000" b="1" dirty="0">
              <a:latin typeface="Alexandria Black" pitchFamily="2" charset="-78"/>
              <a:cs typeface="Alexandria Black" pitchFamily="2" charset="-78"/>
            </a:endParaRPr>
          </a:p>
          <a:p>
            <a:r>
              <a:rPr lang="en-US" sz="2000" b="1" dirty="0" smtClean="0">
                <a:latin typeface="Alexandria Black" pitchFamily="2" charset="-78"/>
                <a:cs typeface="Alexandria Black" pitchFamily="2" charset="-78"/>
              </a:rPr>
              <a:t> </a:t>
            </a:r>
            <a:endParaRPr lang="en-US" sz="2000" b="1" dirty="0">
              <a:latin typeface="Alexandria Black" pitchFamily="2" charset="-78"/>
              <a:cs typeface="Alexandria Black" pitchFamily="2" charset="-78"/>
            </a:endParaRPr>
          </a:p>
        </p:txBody>
      </p:sp>
    </p:spTree>
    <p:extLst>
      <p:ext uri="{BB962C8B-B14F-4D97-AF65-F5344CB8AC3E}">
        <p14:creationId xmlns:p14="http://schemas.microsoft.com/office/powerpoint/2010/main" val="832131288"/>
      </p:ext>
    </p:extLst>
  </p:cSld>
  <p:clrMapOvr>
    <a:masterClrMapping/>
  </p:clrMapOvr>
  <mc:AlternateContent xmlns:mc="http://schemas.openxmlformats.org/markup-compatibility/2006">
    <mc:Choice xmlns:p14="http://schemas.microsoft.com/office/powerpoint/2010/main" Requires="p14">
      <p:transition spd="slow" p14:dur="2000" advTm="65095"/>
    </mc:Choice>
    <mc:Fallback>
      <p:transition spd="slow" advTm="6509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p:nvPr/>
        </p:nvSpPr>
        <p:spPr>
          <a:xfrm>
            <a:off x="206146" y="719455"/>
            <a:ext cx="11777980" cy="1259319"/>
          </a:xfrm>
          <a:prstGeom prst="rect">
            <a:avLst/>
          </a:prstGeom>
        </p:spPr>
        <p:txBody>
          <a:bodyPr vert="horz" wrap="square" lIns="0" tIns="12700" rIns="0" bIns="0" rtlCol="0">
            <a:spAutoFit/>
          </a:bodyPr>
          <a:lstStyle/>
          <a:p>
            <a:pPr marL="450215" marR="5080" indent="-438150">
              <a:lnSpc>
                <a:spcPct val="150000"/>
              </a:lnSpc>
              <a:spcBef>
                <a:spcPts val="100"/>
              </a:spcBef>
              <a:buFont typeface="Wingdings"/>
              <a:buChar char=""/>
              <a:tabLst>
                <a:tab pos="451484" algn="l"/>
                <a:tab pos="3397250" algn="l"/>
                <a:tab pos="3918585" algn="l"/>
                <a:tab pos="4721860" algn="l"/>
                <a:tab pos="6334760" algn="l"/>
                <a:tab pos="6938009" algn="l"/>
                <a:tab pos="9074785" algn="l"/>
                <a:tab pos="10052050" algn="l"/>
              </a:tabLst>
            </a:pPr>
            <a:r>
              <a:rPr b="1" dirty="0" smtClean="0">
                <a:solidFill>
                  <a:srgbClr val="000000"/>
                </a:solidFill>
                <a:latin typeface="Alexandria" pitchFamily="2" charset="-78"/>
                <a:ea typeface="+mj-ea"/>
                <a:cs typeface="Alexandria" pitchFamily="2" charset="-78"/>
              </a:rPr>
              <a:t>Cryptanalysis</a:t>
            </a:r>
            <a:r>
              <a:rPr dirty="0" smtClean="0">
                <a:solidFill>
                  <a:srgbClr val="000000"/>
                </a:solidFill>
                <a:latin typeface="Alexandria" pitchFamily="2" charset="-78"/>
                <a:ea typeface="+mj-ea"/>
                <a:cs typeface="Alexandria" pitchFamily="2" charset="-78"/>
              </a:rPr>
              <a:t>:</a:t>
            </a:r>
            <a:r>
              <a:rPr lang="en-US" dirty="0" smtClean="0">
                <a:solidFill>
                  <a:srgbClr val="000000"/>
                </a:solidFill>
                <a:latin typeface="Alexandria" pitchFamily="2" charset="-78"/>
                <a:ea typeface="+mj-ea"/>
                <a:cs typeface="Alexandria" pitchFamily="2" charset="-78"/>
              </a:rPr>
              <a:t> </a:t>
            </a:r>
            <a:r>
              <a:rPr dirty="0" smtClean="0">
                <a:solidFill>
                  <a:srgbClr val="000000"/>
                </a:solidFill>
                <a:latin typeface="Alexandria" pitchFamily="2" charset="-78"/>
                <a:ea typeface="+mj-ea"/>
                <a:cs typeface="Alexandria" pitchFamily="2" charset="-78"/>
              </a:rPr>
              <a:t>is</a:t>
            </a:r>
            <a:r>
              <a:rPr lang="en-US" dirty="0">
                <a:solidFill>
                  <a:srgbClr val="000000"/>
                </a:solidFill>
                <a:latin typeface="Alexandria" pitchFamily="2" charset="-78"/>
                <a:ea typeface="+mj-ea"/>
                <a:cs typeface="Alexandria" pitchFamily="2" charset="-78"/>
              </a:rPr>
              <a:t> </a:t>
            </a:r>
            <a:r>
              <a:rPr dirty="0" smtClean="0">
                <a:solidFill>
                  <a:srgbClr val="000000"/>
                </a:solidFill>
                <a:latin typeface="Alexandria" pitchFamily="2" charset="-78"/>
                <a:ea typeface="+mj-ea"/>
                <a:cs typeface="Alexandria" pitchFamily="2" charset="-78"/>
              </a:rPr>
              <a:t>the</a:t>
            </a:r>
            <a:r>
              <a:rPr lang="en-US" dirty="0">
                <a:solidFill>
                  <a:srgbClr val="000000"/>
                </a:solidFill>
                <a:latin typeface="Alexandria" pitchFamily="2" charset="-78"/>
                <a:ea typeface="+mj-ea"/>
                <a:cs typeface="Alexandria" pitchFamily="2" charset="-78"/>
              </a:rPr>
              <a:t> </a:t>
            </a:r>
            <a:r>
              <a:rPr dirty="0" smtClean="0">
                <a:solidFill>
                  <a:srgbClr val="000000"/>
                </a:solidFill>
                <a:latin typeface="Alexandria" pitchFamily="2" charset="-78"/>
                <a:ea typeface="+mj-ea"/>
                <a:cs typeface="Alexandria" pitchFamily="2" charset="-78"/>
              </a:rPr>
              <a:t>science</a:t>
            </a:r>
            <a:r>
              <a:rPr lang="en-US" dirty="0">
                <a:solidFill>
                  <a:srgbClr val="000000"/>
                </a:solidFill>
                <a:latin typeface="Alexandria" pitchFamily="2" charset="-78"/>
                <a:ea typeface="+mj-ea"/>
                <a:cs typeface="Alexandria" pitchFamily="2" charset="-78"/>
              </a:rPr>
              <a:t> </a:t>
            </a:r>
            <a:r>
              <a:rPr dirty="0" smtClean="0">
                <a:solidFill>
                  <a:srgbClr val="000000"/>
                </a:solidFill>
                <a:latin typeface="Alexandria" pitchFamily="2" charset="-78"/>
                <a:ea typeface="+mj-ea"/>
                <a:cs typeface="Alexandria" pitchFamily="2" charset="-78"/>
              </a:rPr>
              <a:t>of</a:t>
            </a:r>
            <a:r>
              <a:rPr lang="en-US" dirty="0">
                <a:solidFill>
                  <a:srgbClr val="000000"/>
                </a:solidFill>
                <a:latin typeface="Alexandria" pitchFamily="2" charset="-78"/>
                <a:ea typeface="+mj-ea"/>
                <a:cs typeface="Alexandria" pitchFamily="2" charset="-78"/>
              </a:rPr>
              <a:t> </a:t>
            </a:r>
            <a:r>
              <a:rPr dirty="0" smtClean="0">
                <a:solidFill>
                  <a:srgbClr val="000000"/>
                </a:solidFill>
                <a:latin typeface="Alexandria" pitchFamily="2" charset="-78"/>
                <a:ea typeface="+mj-ea"/>
                <a:cs typeface="Alexandria" pitchFamily="2" charset="-78"/>
              </a:rPr>
              <a:t>analyzing</a:t>
            </a:r>
            <a:r>
              <a:rPr lang="en-US" dirty="0" smtClean="0">
                <a:solidFill>
                  <a:srgbClr val="000000"/>
                </a:solidFill>
                <a:latin typeface="Alexandria" pitchFamily="2" charset="-78"/>
                <a:ea typeface="+mj-ea"/>
                <a:cs typeface="Alexandria" pitchFamily="2" charset="-78"/>
              </a:rPr>
              <a:t> </a:t>
            </a:r>
            <a:r>
              <a:rPr dirty="0" smtClean="0">
                <a:solidFill>
                  <a:srgbClr val="000000"/>
                </a:solidFill>
                <a:latin typeface="Alexandria" pitchFamily="2" charset="-78"/>
                <a:ea typeface="+mj-ea"/>
                <a:cs typeface="Alexandria" pitchFamily="2" charset="-78"/>
              </a:rPr>
              <a:t>and</a:t>
            </a:r>
            <a:r>
              <a:rPr lang="en-US" dirty="0">
                <a:solidFill>
                  <a:srgbClr val="000000"/>
                </a:solidFill>
                <a:latin typeface="Alexandria" pitchFamily="2" charset="-78"/>
                <a:ea typeface="+mj-ea"/>
                <a:cs typeface="Alexandria" pitchFamily="2" charset="-78"/>
              </a:rPr>
              <a:t> </a:t>
            </a:r>
            <a:r>
              <a:rPr dirty="0" smtClean="0">
                <a:solidFill>
                  <a:srgbClr val="000000"/>
                </a:solidFill>
                <a:latin typeface="Alexandria" pitchFamily="2" charset="-78"/>
                <a:ea typeface="+mj-ea"/>
                <a:cs typeface="Alexandria" pitchFamily="2" charset="-78"/>
              </a:rPr>
              <a:t>breaking </a:t>
            </a:r>
            <a:r>
              <a:rPr lang="en-US" dirty="0">
                <a:solidFill>
                  <a:srgbClr val="000000"/>
                </a:solidFill>
                <a:latin typeface="Alexandria" pitchFamily="2" charset="-78"/>
                <a:ea typeface="+mj-ea"/>
                <a:cs typeface="Alexandria" pitchFamily="2" charset="-78"/>
              </a:rPr>
              <a:t> </a:t>
            </a:r>
            <a:r>
              <a:rPr dirty="0" smtClean="0">
                <a:solidFill>
                  <a:srgbClr val="000000"/>
                </a:solidFill>
                <a:latin typeface="Alexandria" pitchFamily="2" charset="-78"/>
                <a:ea typeface="+mj-ea"/>
                <a:cs typeface="Alexandria" pitchFamily="2" charset="-78"/>
              </a:rPr>
              <a:t>encryption </a:t>
            </a:r>
            <a:r>
              <a:rPr dirty="0">
                <a:solidFill>
                  <a:srgbClr val="000000"/>
                </a:solidFill>
                <a:latin typeface="Alexandria" pitchFamily="2" charset="-78"/>
                <a:ea typeface="+mj-ea"/>
                <a:cs typeface="Alexandria" pitchFamily="2" charset="-78"/>
              </a:rPr>
              <a:t>schemes</a:t>
            </a:r>
            <a:r>
              <a:rPr dirty="0" smtClean="0">
                <a:solidFill>
                  <a:srgbClr val="000000"/>
                </a:solidFill>
                <a:latin typeface="Alexandria" pitchFamily="2" charset="-78"/>
                <a:ea typeface="+mj-ea"/>
                <a:cs typeface="Alexandria" pitchFamily="2" charset="-78"/>
              </a:rPr>
              <a:t>.</a:t>
            </a:r>
            <a:endParaRPr dirty="0">
              <a:solidFill>
                <a:srgbClr val="000000"/>
              </a:solidFill>
              <a:latin typeface="Alexandria" pitchFamily="2" charset="-78"/>
              <a:ea typeface="+mj-ea"/>
              <a:cs typeface="Alexandria" pitchFamily="2" charset="-78"/>
            </a:endParaRPr>
          </a:p>
          <a:p>
            <a:pPr marL="451484" marR="6985" indent="-439420">
              <a:lnSpc>
                <a:spcPct val="150100"/>
              </a:lnSpc>
              <a:buFont typeface="Wingdings"/>
              <a:buChar char=""/>
              <a:tabLst>
                <a:tab pos="451484" algn="l"/>
              </a:tabLst>
            </a:pPr>
            <a:r>
              <a:rPr b="1" dirty="0">
                <a:solidFill>
                  <a:srgbClr val="000000"/>
                </a:solidFill>
                <a:latin typeface="Alexandria" pitchFamily="2" charset="-78"/>
                <a:ea typeface="+mj-ea"/>
                <a:cs typeface="Alexandria" pitchFamily="2" charset="-78"/>
              </a:rPr>
              <a:t>Cryptology</a:t>
            </a:r>
            <a:r>
              <a:rPr dirty="0">
                <a:solidFill>
                  <a:srgbClr val="000000"/>
                </a:solidFill>
                <a:latin typeface="Alexandria" pitchFamily="2" charset="-78"/>
                <a:ea typeface="+mj-ea"/>
                <a:cs typeface="Alexandria" pitchFamily="2" charset="-78"/>
              </a:rPr>
              <a:t>: is the term referring to the wide study of secret writing, and covered both cryptography and cryptanalysis.</a:t>
            </a:r>
          </a:p>
        </p:txBody>
      </p:sp>
      <p:sp>
        <p:nvSpPr>
          <p:cNvPr id="8" name="object 8"/>
          <p:cNvSpPr txBox="1">
            <a:spLocks noGrp="1"/>
          </p:cNvSpPr>
          <p:nvPr>
            <p:ph type="ftr" sz="quarter" idx="4294967295"/>
          </p:nvPr>
        </p:nvSpPr>
        <p:spPr>
          <a:xfrm>
            <a:off x="104647" y="6627977"/>
            <a:ext cx="1003300" cy="280670"/>
          </a:xfrm>
          <a:prstGeom prst="rect">
            <a:avLst/>
          </a:prstGeom>
        </p:spPr>
        <p:txBody>
          <a:bodyPr vert="horz" wrap="square" lIns="0" tIns="0" rIns="0" bIns="0" rtlCol="0">
            <a:spAutoFit/>
          </a:bodyPr>
          <a:lstStyle/>
          <a:p>
            <a:pPr marL="12700">
              <a:lnSpc>
                <a:spcPts val="2005"/>
              </a:lnSpc>
            </a:pPr>
            <a:r>
              <a:rPr spc="-10" dirty="0"/>
              <a:t>Overview</a:t>
            </a:r>
          </a:p>
        </p:txBody>
      </p:sp>
      <p:sp>
        <p:nvSpPr>
          <p:cNvPr id="9" name="TextBox 8"/>
          <p:cNvSpPr txBox="1"/>
          <p:nvPr/>
        </p:nvSpPr>
        <p:spPr>
          <a:xfrm>
            <a:off x="396019" y="133031"/>
            <a:ext cx="6235124" cy="707886"/>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Cryptanalysis &amp; Cryptology</a:t>
            </a:r>
            <a:endParaRPr lang="en-US" sz="2000" b="1" dirty="0">
              <a:latin typeface="Alexandria Black" pitchFamily="2" charset="-78"/>
              <a:cs typeface="Alexandria Black" pitchFamily="2" charset="-78"/>
            </a:endParaRPr>
          </a:p>
          <a:p>
            <a:r>
              <a:rPr lang="en-US" sz="2000" b="1" dirty="0" smtClean="0">
                <a:latin typeface="Alexandria Black" pitchFamily="2" charset="-78"/>
                <a:cs typeface="Alexandria Black" pitchFamily="2" charset="-78"/>
              </a:rPr>
              <a:t> </a:t>
            </a:r>
            <a:endParaRPr lang="en-US" sz="2000" b="1" dirty="0">
              <a:latin typeface="Alexandria Black" pitchFamily="2" charset="-78"/>
              <a:cs typeface="Alexandria Black" pitchFamily="2" charset="-78"/>
            </a:endParaRPr>
          </a:p>
        </p:txBody>
      </p:sp>
    </p:spTree>
    <p:extLst>
      <p:ext uri="{BB962C8B-B14F-4D97-AF65-F5344CB8AC3E}">
        <p14:creationId xmlns:p14="http://schemas.microsoft.com/office/powerpoint/2010/main" val="2191956995"/>
      </p:ext>
    </p:extLst>
  </p:cSld>
  <p:clrMapOvr>
    <a:masterClrMapping/>
  </p:clrMapOvr>
  <mc:AlternateContent xmlns:mc="http://schemas.openxmlformats.org/markup-compatibility/2006">
    <mc:Choice xmlns:p14="http://schemas.microsoft.com/office/powerpoint/2010/main" Requires="p14">
      <p:transition spd="slow" p14:dur="2000" advTm="31103"/>
    </mc:Choice>
    <mc:Fallback>
      <p:transition spd="slow" advTm="3110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1163785" y="68094"/>
            <a:ext cx="17540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lnSpc>
                <a:spcPct val="90000"/>
              </a:lnSpc>
            </a:pPr>
            <a:r>
              <a:rPr lang="en-US" altLang="en-US" sz="2000" b="1" dirty="0" smtClean="0">
                <a:latin typeface="Alexandria Black" pitchFamily="2" charset="-78"/>
                <a:cs typeface="Alexandria Black" pitchFamily="2" charset="-78"/>
              </a:rPr>
              <a:t>References </a:t>
            </a:r>
            <a:endParaRPr lang="en-US" altLang="en-US" sz="2000" b="1" dirty="0">
              <a:latin typeface="Alexandria Black" pitchFamily="2" charset="-78"/>
              <a:cs typeface="Alexandria Black" pitchFamily="2" charset="-78"/>
            </a:endParaRPr>
          </a:p>
        </p:txBody>
      </p:sp>
      <p:sp>
        <p:nvSpPr>
          <p:cNvPr id="4" name="Rectangle 3"/>
          <p:cNvSpPr/>
          <p:nvPr/>
        </p:nvSpPr>
        <p:spPr>
          <a:xfrm>
            <a:off x="1163785" y="1301594"/>
            <a:ext cx="9371270" cy="3785652"/>
          </a:xfrm>
          <a:prstGeom prst="rect">
            <a:avLst/>
          </a:prstGeom>
        </p:spPr>
        <p:txBody>
          <a:bodyPr wrap="square">
            <a:spAutoFit/>
          </a:bodyPr>
          <a:lstStyle/>
          <a:p>
            <a:pPr marL="285750" indent="-285750">
              <a:buFont typeface="Arial" panose="020B0604020202020204" pitchFamily="34" charset="0"/>
              <a:buChar char="•"/>
            </a:pPr>
            <a:r>
              <a:rPr lang="en-US" sz="1600" dirty="0">
                <a:solidFill>
                  <a:srgbClr val="222222"/>
                </a:solidFill>
                <a:latin typeface="Alexandria" pitchFamily="2" charset="-78"/>
                <a:cs typeface="Alexandria" pitchFamily="2" charset="-78"/>
              </a:rPr>
              <a:t>Kumar, Rajesh, and Pinky </a:t>
            </a:r>
            <a:r>
              <a:rPr lang="en-US" sz="1600" dirty="0" err="1">
                <a:solidFill>
                  <a:srgbClr val="222222"/>
                </a:solidFill>
                <a:latin typeface="Alexandria" pitchFamily="2" charset="-78"/>
                <a:cs typeface="Alexandria" pitchFamily="2" charset="-78"/>
              </a:rPr>
              <a:t>Ramchandra</a:t>
            </a:r>
            <a:r>
              <a:rPr lang="en-US" sz="1600" dirty="0">
                <a:solidFill>
                  <a:srgbClr val="222222"/>
                </a:solidFill>
                <a:latin typeface="Alexandria" pitchFamily="2" charset="-78"/>
                <a:cs typeface="Alexandria" pitchFamily="2" charset="-78"/>
              </a:rPr>
              <a:t> </a:t>
            </a:r>
            <a:r>
              <a:rPr lang="en-US" sz="1600" dirty="0" err="1">
                <a:solidFill>
                  <a:srgbClr val="222222"/>
                </a:solidFill>
                <a:latin typeface="Alexandria" pitchFamily="2" charset="-78"/>
                <a:cs typeface="Alexandria" pitchFamily="2" charset="-78"/>
              </a:rPr>
              <a:t>Shinde</a:t>
            </a:r>
            <a:r>
              <a:rPr lang="en-US" sz="1600" dirty="0">
                <a:solidFill>
                  <a:srgbClr val="222222"/>
                </a:solidFill>
                <a:latin typeface="Alexandria" pitchFamily="2" charset="-78"/>
                <a:cs typeface="Alexandria" pitchFamily="2" charset="-78"/>
              </a:rPr>
              <a:t>. "Computer Network-IP Address &amp; </a:t>
            </a:r>
            <a:r>
              <a:rPr lang="en-US" sz="1600" dirty="0" err="1">
                <a:solidFill>
                  <a:srgbClr val="222222"/>
                </a:solidFill>
                <a:latin typeface="Alexandria" pitchFamily="2" charset="-78"/>
                <a:cs typeface="Alexandria" pitchFamily="2" charset="-78"/>
              </a:rPr>
              <a:t>Subnetting</a:t>
            </a:r>
            <a:r>
              <a:rPr lang="en-US" sz="1600" dirty="0">
                <a:solidFill>
                  <a:srgbClr val="222222"/>
                </a:solidFill>
                <a:latin typeface="Alexandria" pitchFamily="2" charset="-78"/>
                <a:cs typeface="Alexandria" pitchFamily="2" charset="-78"/>
              </a:rPr>
              <a:t>." </a:t>
            </a:r>
            <a:r>
              <a:rPr lang="en-US" sz="1600" i="1" dirty="0">
                <a:solidFill>
                  <a:srgbClr val="222222"/>
                </a:solidFill>
                <a:latin typeface="Alexandria" pitchFamily="2" charset="-78"/>
                <a:cs typeface="Alexandria" pitchFamily="2" charset="-78"/>
              </a:rPr>
              <a:t>International Journal of Engineering and Advanced Technology (IJEAT)</a:t>
            </a:r>
            <a:r>
              <a:rPr lang="en-US" sz="1600" dirty="0">
                <a:solidFill>
                  <a:srgbClr val="222222"/>
                </a:solidFill>
                <a:latin typeface="Alexandria" pitchFamily="2" charset="-78"/>
                <a:cs typeface="Alexandria" pitchFamily="2" charset="-78"/>
              </a:rPr>
              <a:t> 5, no. 4 (2016): 242-246</a:t>
            </a:r>
            <a:r>
              <a:rPr lang="en-US" sz="1600" dirty="0" smtClean="0">
                <a:solidFill>
                  <a:srgbClr val="222222"/>
                </a:solidFill>
                <a:latin typeface="Alexandria" pitchFamily="2" charset="-78"/>
                <a:cs typeface="Alexandria" pitchFamily="2" charset="-78"/>
              </a:rPr>
              <a:t>.</a:t>
            </a:r>
          </a:p>
          <a:p>
            <a:pPr marL="285750" indent="-285750">
              <a:buFont typeface="Arial" panose="020B0604020202020204" pitchFamily="34" charset="0"/>
              <a:buChar char="•"/>
            </a:pPr>
            <a:endParaRPr lang="en-US" sz="1600" dirty="0">
              <a:solidFill>
                <a:srgbClr val="222222"/>
              </a:solidFill>
              <a:latin typeface="Alexandria" pitchFamily="2" charset="-78"/>
              <a:cs typeface="Alexandria" pitchFamily="2" charset="-78"/>
            </a:endParaRPr>
          </a:p>
          <a:p>
            <a:pPr marL="285750" indent="-285750">
              <a:buFont typeface="Arial" panose="020B0604020202020204" pitchFamily="34" charset="0"/>
              <a:buChar char="•"/>
            </a:pPr>
            <a:r>
              <a:rPr lang="en-US" sz="1600" dirty="0">
                <a:latin typeface="Alexandria" pitchFamily="2" charset="-78"/>
                <a:cs typeface="Alexandria" pitchFamily="2" charset="-78"/>
              </a:rPr>
              <a:t>Singh, </a:t>
            </a:r>
            <a:r>
              <a:rPr lang="en-US" sz="1600" dirty="0" err="1">
                <a:latin typeface="Alexandria" pitchFamily="2" charset="-78"/>
                <a:cs typeface="Alexandria" pitchFamily="2" charset="-78"/>
              </a:rPr>
              <a:t>Dr</a:t>
            </a:r>
            <a:r>
              <a:rPr lang="en-US" sz="1600" dirty="0">
                <a:latin typeface="Alexandria" pitchFamily="2" charset="-78"/>
                <a:cs typeface="Alexandria" pitchFamily="2" charset="-78"/>
              </a:rPr>
              <a:t> Anil Kumar. "Internet Protocol (IP) Address–</a:t>
            </a:r>
            <a:r>
              <a:rPr lang="en-US" sz="1600" dirty="0" err="1">
                <a:latin typeface="Alexandria" pitchFamily="2" charset="-78"/>
                <a:cs typeface="Alexandria" pitchFamily="2" charset="-78"/>
              </a:rPr>
              <a:t>Subnetting</a:t>
            </a:r>
            <a:r>
              <a:rPr lang="en-US" sz="1600" dirty="0">
                <a:latin typeface="Alexandria" pitchFamily="2" charset="-78"/>
                <a:cs typeface="Alexandria" pitchFamily="2" charset="-78"/>
              </a:rPr>
              <a:t> and </a:t>
            </a:r>
            <a:r>
              <a:rPr lang="en-US" sz="1600" dirty="0" err="1">
                <a:latin typeface="Alexandria" pitchFamily="2" charset="-78"/>
                <a:cs typeface="Alexandria" pitchFamily="2" charset="-78"/>
              </a:rPr>
              <a:t>Supernetting</a:t>
            </a:r>
            <a:r>
              <a:rPr lang="en-US" sz="1600" dirty="0">
                <a:latin typeface="Alexandria" pitchFamily="2" charset="-78"/>
                <a:cs typeface="Alexandria" pitchFamily="2" charset="-78"/>
              </a:rPr>
              <a:t>." Int. J. </a:t>
            </a:r>
            <a:r>
              <a:rPr lang="en-US" sz="1600" dirty="0" err="1">
                <a:latin typeface="Alexandria" pitchFamily="2" charset="-78"/>
                <a:cs typeface="Alexandria" pitchFamily="2" charset="-78"/>
              </a:rPr>
              <a:t>Emerg</a:t>
            </a:r>
            <a:r>
              <a:rPr lang="en-US" sz="1600" dirty="0">
                <a:latin typeface="Alexandria" pitchFamily="2" charset="-78"/>
                <a:cs typeface="Alexandria" pitchFamily="2" charset="-78"/>
              </a:rPr>
              <a:t>. Trends Technol. </a:t>
            </a:r>
            <a:r>
              <a:rPr lang="en-US" sz="1600" dirty="0" err="1">
                <a:latin typeface="Alexandria" pitchFamily="2" charset="-78"/>
                <a:cs typeface="Alexandria" pitchFamily="2" charset="-78"/>
              </a:rPr>
              <a:t>Comput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Sci</a:t>
            </a:r>
            <a:r>
              <a:rPr lang="en-US" sz="1600" dirty="0">
                <a:latin typeface="Alexandria" pitchFamily="2" charset="-78"/>
                <a:cs typeface="Alexandria" pitchFamily="2" charset="-78"/>
              </a:rPr>
              <a:t> 4 (2015): 87-90</a:t>
            </a:r>
            <a:r>
              <a:rPr lang="en-US" sz="1600" dirty="0" smtClean="0">
                <a:latin typeface="Alexandria" pitchFamily="2" charset="-78"/>
                <a:cs typeface="Alexandria" pitchFamily="2" charset="-78"/>
              </a:rPr>
              <a:t>.</a:t>
            </a:r>
          </a:p>
          <a:p>
            <a:pPr marL="285750" indent="-285750">
              <a:buFont typeface="Arial" panose="020B0604020202020204" pitchFamily="34" charset="0"/>
              <a:buChar char="•"/>
            </a:pPr>
            <a:endParaRPr lang="en-US" sz="1600" dirty="0">
              <a:latin typeface="Alexandria" pitchFamily="2" charset="-78"/>
              <a:cs typeface="Alexandria" pitchFamily="2" charset="-78"/>
            </a:endParaRPr>
          </a:p>
          <a:p>
            <a:pPr marL="285750" indent="-285750">
              <a:buFont typeface="Arial" panose="020B0604020202020204" pitchFamily="34" charset="0"/>
              <a:buChar char="•"/>
            </a:pPr>
            <a:r>
              <a:rPr lang="en-US" sz="1600" dirty="0" err="1">
                <a:latin typeface="Alexandria" pitchFamily="2" charset="-78"/>
                <a:cs typeface="Alexandria" pitchFamily="2" charset="-78"/>
              </a:rPr>
              <a:t>Sisat</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Shailesh</a:t>
            </a:r>
            <a:r>
              <a:rPr lang="en-US" sz="1600" dirty="0">
                <a:latin typeface="Alexandria" pitchFamily="2" charset="-78"/>
                <a:cs typeface="Alexandria" pitchFamily="2" charset="-78"/>
              </a:rPr>
              <a:t> N., </a:t>
            </a:r>
            <a:r>
              <a:rPr lang="en-US" sz="1600" dirty="0" err="1">
                <a:latin typeface="Alexandria" pitchFamily="2" charset="-78"/>
                <a:cs typeface="Alexandria" pitchFamily="2" charset="-78"/>
              </a:rPr>
              <a:t>Prajkta</a:t>
            </a:r>
            <a:r>
              <a:rPr lang="en-US" sz="1600" dirty="0">
                <a:latin typeface="Alexandria" pitchFamily="2" charset="-78"/>
                <a:cs typeface="Alexandria" pitchFamily="2" charset="-78"/>
              </a:rPr>
              <a:t> S. </a:t>
            </a:r>
            <a:r>
              <a:rPr lang="en-US" sz="1600" dirty="0" err="1">
                <a:latin typeface="Alexandria" pitchFamily="2" charset="-78"/>
                <a:cs typeface="Alexandria" pitchFamily="2" charset="-78"/>
              </a:rPr>
              <a:t>Bhopale</a:t>
            </a:r>
            <a:r>
              <a:rPr lang="en-US" sz="1600" dirty="0">
                <a:latin typeface="Alexandria" pitchFamily="2" charset="-78"/>
                <a:cs typeface="Alexandria" pitchFamily="2" charset="-78"/>
              </a:rPr>
              <a:t>, and </a:t>
            </a:r>
            <a:r>
              <a:rPr lang="en-US" sz="1600" dirty="0" err="1">
                <a:latin typeface="Alexandria" pitchFamily="2" charset="-78"/>
                <a:cs typeface="Alexandria" pitchFamily="2" charset="-78"/>
              </a:rPr>
              <a:t>Vishwajit</a:t>
            </a:r>
            <a:r>
              <a:rPr lang="en-US" sz="1600" dirty="0">
                <a:latin typeface="Alexandria" pitchFamily="2" charset="-78"/>
                <a:cs typeface="Alexandria" pitchFamily="2" charset="-78"/>
              </a:rPr>
              <a:t> K. </a:t>
            </a:r>
            <a:r>
              <a:rPr lang="en-US" sz="1600" dirty="0" err="1">
                <a:latin typeface="Alexandria" pitchFamily="2" charset="-78"/>
                <a:cs typeface="Alexandria" pitchFamily="2" charset="-78"/>
              </a:rPr>
              <a:t>Barbudhe</a:t>
            </a:r>
            <a:r>
              <a:rPr lang="en-US" sz="1600" dirty="0">
                <a:latin typeface="Alexandria" pitchFamily="2" charset="-78"/>
                <a:cs typeface="Alexandria" pitchFamily="2" charset="-78"/>
              </a:rPr>
              <a:t>. "IP </a:t>
            </a:r>
            <a:r>
              <a:rPr lang="en-US" sz="1600" dirty="0" err="1">
                <a:latin typeface="Alexandria" pitchFamily="2" charset="-78"/>
                <a:cs typeface="Alexandria" pitchFamily="2" charset="-78"/>
              </a:rPr>
              <a:t>Subnetting</a:t>
            </a:r>
            <a:r>
              <a:rPr lang="en-US" sz="1600" dirty="0">
                <a:latin typeface="Alexandria" pitchFamily="2" charset="-78"/>
                <a:cs typeface="Alexandria" pitchFamily="2" charset="-78"/>
              </a:rPr>
              <a:t>." </a:t>
            </a:r>
            <a:r>
              <a:rPr lang="en-US" sz="1600" i="1" dirty="0">
                <a:latin typeface="Alexandria" pitchFamily="2" charset="-78"/>
                <a:cs typeface="Alexandria" pitchFamily="2" charset="-78"/>
              </a:rPr>
              <a:t>International Journal of Electronics, Communication and Soft Computing Science &amp; Engineering (IJECSCSE)</a:t>
            </a:r>
            <a:r>
              <a:rPr lang="en-US" sz="1600" dirty="0">
                <a:latin typeface="Alexandria" pitchFamily="2" charset="-78"/>
                <a:cs typeface="Alexandria" pitchFamily="2" charset="-78"/>
              </a:rPr>
              <a:t> 2, no. 5 (2012): 5</a:t>
            </a:r>
            <a:r>
              <a:rPr lang="en-US" sz="1600" dirty="0" smtClean="0">
                <a:latin typeface="Alexandria" pitchFamily="2" charset="-78"/>
                <a:cs typeface="Alexandria" pitchFamily="2" charset="-78"/>
              </a:rPr>
              <a:t>.</a:t>
            </a:r>
          </a:p>
          <a:p>
            <a:pPr marL="285750" indent="-285750">
              <a:buFont typeface="Arial" panose="020B0604020202020204" pitchFamily="34" charset="0"/>
              <a:buChar char="•"/>
            </a:pPr>
            <a:endParaRPr lang="en-US" sz="1600" dirty="0">
              <a:latin typeface="Alexandria" pitchFamily="2" charset="-78"/>
              <a:cs typeface="Alexandria" pitchFamily="2" charset="-78"/>
            </a:endParaRPr>
          </a:p>
          <a:p>
            <a:pPr marL="285750" indent="-285750">
              <a:buFont typeface="Arial" panose="020B0604020202020204" pitchFamily="34" charset="0"/>
              <a:buChar char="•"/>
            </a:pPr>
            <a:r>
              <a:rPr lang="en-US" sz="1600" dirty="0" err="1">
                <a:latin typeface="Alexandria" pitchFamily="2" charset="-78"/>
                <a:cs typeface="Alexandria" pitchFamily="2" charset="-78"/>
              </a:rPr>
              <a:t>Cheon</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SeongKwon</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DongXue</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Jin</a:t>
            </a:r>
            <a:r>
              <a:rPr lang="en-US" sz="1600" dirty="0">
                <a:latin typeface="Alexandria" pitchFamily="2" charset="-78"/>
                <a:cs typeface="Alexandria" pitchFamily="2" charset="-78"/>
              </a:rPr>
              <a:t>, and </a:t>
            </a:r>
            <a:r>
              <a:rPr lang="en-US" sz="1600" dirty="0" err="1">
                <a:latin typeface="Alexandria" pitchFamily="2" charset="-78"/>
                <a:cs typeface="Alexandria" pitchFamily="2" charset="-78"/>
              </a:rPr>
              <a:t>ChongGun</a:t>
            </a:r>
            <a:r>
              <a:rPr lang="en-US" sz="1600" dirty="0">
                <a:latin typeface="Alexandria" pitchFamily="2" charset="-78"/>
                <a:cs typeface="Alexandria" pitchFamily="2" charset="-78"/>
              </a:rPr>
              <a:t> Kim. "A VLSM address management method for variable IP </a:t>
            </a:r>
            <a:r>
              <a:rPr lang="en-US" sz="1600" dirty="0" err="1">
                <a:latin typeface="Alexandria" pitchFamily="2" charset="-78"/>
                <a:cs typeface="Alexandria" pitchFamily="2" charset="-78"/>
              </a:rPr>
              <a:t>subnetting</a:t>
            </a:r>
            <a:r>
              <a:rPr lang="en-US" sz="1600" dirty="0">
                <a:latin typeface="Alexandria" pitchFamily="2" charset="-78"/>
                <a:cs typeface="Alexandria" pitchFamily="2" charset="-78"/>
              </a:rPr>
              <a:t>." In International Conference on Computational Science and Its Applications, pp. 73-83. Berlin, Heidelberg: Springer Berlin Heidelberg, 2006.</a:t>
            </a:r>
          </a:p>
        </p:txBody>
      </p:sp>
    </p:spTree>
    <p:extLst>
      <p:ext uri="{BB962C8B-B14F-4D97-AF65-F5344CB8AC3E}">
        <p14:creationId xmlns:p14="http://schemas.microsoft.com/office/powerpoint/2010/main" val="2851302629"/>
      </p:ext>
    </p:extLst>
  </p:cSld>
  <p:clrMapOvr>
    <a:masterClrMapping/>
  </p:clrMapOvr>
  <mc:AlternateContent xmlns:mc="http://schemas.openxmlformats.org/markup-compatibility/2006" xmlns:p14="http://schemas.microsoft.com/office/powerpoint/2010/main">
    <mc:Choice Requires="p14">
      <p:transition spd="slow" p14:dur="2000" advTm="16216"/>
    </mc:Choice>
    <mc:Fallback xmlns="">
      <p:transition spd="slow" advTm="1621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183621324"/>
      </p:ext>
    </p:extLst>
  </p:cSld>
  <p:clrMapOvr>
    <a:masterClrMapping/>
  </p:clrMapOvr>
  <mc:AlternateContent xmlns:mc="http://schemas.openxmlformats.org/markup-compatibility/2006">
    <mc:Choice xmlns:p14="http://schemas.microsoft.com/office/powerpoint/2010/main" Requires="p14">
      <p:transition spd="slow" p14:dur="2000" advTm="24142"/>
    </mc:Choice>
    <mc:Fallback>
      <p:transition spd="slow" advTm="2414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C.BRev.FY97">
  <a:themeElements>
    <a:clrScheme name="">
      <a:dk1>
        <a:srgbClr val="000000"/>
      </a:dk1>
      <a:lt1>
        <a:srgbClr val="FFFFFF"/>
      </a:lt1>
      <a:dk2>
        <a:srgbClr val="006B61"/>
      </a:dk2>
      <a:lt2>
        <a:srgbClr val="C0C0C0"/>
      </a:lt2>
      <a:accent1>
        <a:srgbClr val="FF00FF"/>
      </a:accent1>
      <a:accent2>
        <a:srgbClr val="00C0C0"/>
      </a:accent2>
      <a:accent3>
        <a:srgbClr val="FFFFFF"/>
      </a:accent3>
      <a:accent4>
        <a:srgbClr val="000000"/>
      </a:accent4>
      <a:accent5>
        <a:srgbClr val="FFAAFF"/>
      </a:accent5>
      <a:accent6>
        <a:srgbClr val="00AEAE"/>
      </a:accent6>
      <a:hlink>
        <a:srgbClr val="00C000"/>
      </a:hlink>
      <a:folHlink>
        <a:srgbClr val="800080"/>
      </a:folHlink>
    </a:clrScheme>
    <a:fontScheme name="LC.BRev.FY97">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lnDef>
  </a:objectDefaults>
  <a:extraClrSchemeLst>
    <a:extraClrScheme>
      <a:clrScheme name="LC.BRev.FY9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C.BRev.FY9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C.BRev.FY9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C.BRev.FY9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C.BRev.FY9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C.BRev.FY9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C.BRev.FY9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Default Theme" id="{A3178FD6-045E-43BB-9FF9-79BDC55288A1}" vid="{B3635A64-254C-4D4D-B1C2-6197525273F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23A6B2B-F2AF-4C66-977D-C6754B2032EB}"/>
</file>

<file path=customXml/itemProps2.xml><?xml version="1.0" encoding="utf-8"?>
<ds:datastoreItem xmlns:ds="http://schemas.openxmlformats.org/officeDocument/2006/customXml" ds:itemID="{40E4605D-3CAA-4591-A729-902C8782930F}"/>
</file>

<file path=customXml/itemProps3.xml><?xml version="1.0" encoding="utf-8"?>
<ds:datastoreItem xmlns:ds="http://schemas.openxmlformats.org/officeDocument/2006/customXml" ds:itemID="{1592DB51-5DA1-49C1-AF3F-FF9EE63156FE}"/>
</file>

<file path=docProps/app.xml><?xml version="1.0" encoding="utf-8"?>
<Properties xmlns="http://schemas.openxmlformats.org/officeDocument/2006/extended-properties" xmlns:vt="http://schemas.openxmlformats.org/officeDocument/2006/docPropsVTypes">
  <TotalTime>3369</TotalTime>
  <Words>2587</Words>
  <Application>Microsoft Office PowerPoint</Application>
  <PresentationFormat>Widescreen</PresentationFormat>
  <Paragraphs>452</Paragraphs>
  <Slides>49</Slides>
  <Notes>9</Notes>
  <HiddenSlides>0</HiddenSlides>
  <MMClips>1</MMClips>
  <ScaleCrop>false</ScaleCrop>
  <HeadingPairs>
    <vt:vector size="6" baseType="variant">
      <vt:variant>
        <vt:lpstr>Fonts Used</vt:lpstr>
      </vt:variant>
      <vt:variant>
        <vt:i4>21</vt:i4>
      </vt:variant>
      <vt:variant>
        <vt:lpstr>Theme</vt:lpstr>
      </vt:variant>
      <vt:variant>
        <vt:i4>3</vt:i4>
      </vt:variant>
      <vt:variant>
        <vt:lpstr>Slide Titles</vt:lpstr>
      </vt:variant>
      <vt:variant>
        <vt:i4>49</vt:i4>
      </vt:variant>
    </vt:vector>
  </HeadingPairs>
  <TitlesOfParts>
    <vt:vector size="73" baseType="lpstr">
      <vt:lpstr>MS PGothic</vt:lpstr>
      <vt:lpstr>MS PGothic</vt:lpstr>
      <vt:lpstr>Alexandria</vt:lpstr>
      <vt:lpstr>Alexandria Black</vt:lpstr>
      <vt:lpstr>Arial</vt:lpstr>
      <vt:lpstr>Arial MT</vt:lpstr>
      <vt:lpstr>Calibri</vt:lpstr>
      <vt:lpstr>Calibri Light</vt:lpstr>
      <vt:lpstr>CiscoSans</vt:lpstr>
      <vt:lpstr>CiscoSans ExtraLight</vt:lpstr>
      <vt:lpstr>CiscoSans Thin</vt:lpstr>
      <vt:lpstr>Courier New</vt:lpstr>
      <vt:lpstr>KievitOT-Medium</vt:lpstr>
      <vt:lpstr>Monotype Sorts</vt:lpstr>
      <vt:lpstr>Roboto Light</vt:lpstr>
      <vt:lpstr>Tahoma</vt:lpstr>
      <vt:lpstr>Times New Roman</vt:lpstr>
      <vt:lpstr>Traditional Arabic</vt:lpstr>
      <vt:lpstr>Verdana</vt:lpstr>
      <vt:lpstr>Wingdings</vt:lpstr>
      <vt:lpstr>ヒラギノ角ゴ Pro W3</vt:lpstr>
      <vt:lpstr>Office Theme</vt:lpstr>
      <vt:lpstr>LC.BRev.FY97</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Cryptography and Network Security: Principles and Practice</vt:lpstr>
      <vt:lpstr>PowerPoint Presentation</vt:lpstr>
      <vt:lpstr>PowerPoint Presentation</vt:lpstr>
      <vt:lpstr>Cybersecurity (1 of 3) </vt:lpstr>
      <vt:lpstr>Cybersecurity (2 of 3) </vt:lpstr>
      <vt:lpstr>Cybersecurity (3 of 3) </vt:lpstr>
      <vt:lpstr>Security Objectives (1 of 2)</vt:lpstr>
      <vt:lpstr>Security Objectives (2 of 2)</vt:lpstr>
      <vt:lpstr>Figure 1.1 Essential Information and Network Security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Plaintext</vt:lpstr>
      <vt:lpstr>PowerPoint Presentation</vt:lpstr>
      <vt:lpstr>PowerPoint Presentation</vt:lpstr>
      <vt:lpstr>Shorter keys = faster processing, but less secure</vt:lpstr>
      <vt:lpstr>Single use key:</vt:lpstr>
      <vt:lpstr>PowerPoint Presentation</vt:lpstr>
      <vt:lpstr>Pre-shared key</vt:lpstr>
      <vt:lpstr>64 bits</vt:lpstr>
      <vt:lpstr>PowerPoint Presentation</vt:lpstr>
      <vt:lpstr>PowerPoint Presentation</vt:lpstr>
      <vt:lpstr>Two separate keys which are not shared</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Diaa Salama</cp:lastModifiedBy>
  <cp:revision>142</cp:revision>
  <dcterms:created xsi:type="dcterms:W3CDTF">2023-04-29T09:08:00Z</dcterms:created>
  <dcterms:modified xsi:type="dcterms:W3CDTF">2024-02-21T01:01:25Z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