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569" r:id="rId2"/>
    <p:sldId id="570" r:id="rId3"/>
    <p:sldId id="639" r:id="rId4"/>
    <p:sldId id="629" r:id="rId5"/>
    <p:sldId id="670" r:id="rId6"/>
    <p:sldId id="671" r:id="rId7"/>
    <p:sldId id="62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CCFF"/>
    <a:srgbClr val="ED7D31"/>
    <a:srgbClr val="AFECFF"/>
    <a:srgbClr val="35A8E0"/>
    <a:srgbClr val="4472C4"/>
    <a:srgbClr val="8A593C"/>
    <a:srgbClr val="D18543"/>
    <a:srgbClr val="000000"/>
    <a:srgbClr val="669BBC"/>
    <a:srgbClr val="2D39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4" d="100"/>
          <a:sy n="54" d="100"/>
        </p:scale>
        <p:origin x="10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1670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  <p:transition spd="slow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  <p:sldLayoutId id="2147483668" r:id="rId14"/>
  </p:sldLayoutIdLst>
  <p:transition spd="slow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rainingcoursematerial.com/free-assessment-tools/vak-learning-styles-questionnaire" TargetMode="External"/><Relationship Id="rId2" Type="http://schemas.openxmlformats.org/officeDocument/2006/relationships/hyperlink" Target="https://asiacue.com/quiz/%D8%A7%D8%AE%D8%AA%D8%A8%D8%A7%D8%B1-%D8%A7%D9%84%D8%B4%D8%AE%D8%B5%D9%8A%D8%A9-%D8%A7%D9%84%D8%B3%D9%85%D8%B9%D9%8A%D8%A9-%D9%88%D8%A7%D9%84%D8%A8%D8%B5%D8%B1%D9%8A%D8%A9-%D9%88%D8%A7%D9%84%D8%AD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microsoft.com/office/2007/relationships/hdphoto" Target="../media/hdphoto2.wdp"/><Relationship Id="rId4" Type="http://schemas.openxmlformats.org/officeDocument/2006/relationships/image" Target="../media/image12.sv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20820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أسس ومهارات الإقناع</a:t>
            </a:r>
            <a:endParaRPr lang="en-US" sz="44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 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546290" y="4820330"/>
            <a:ext cx="26548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بناء الرسالة الإقناعية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D21F05-A2D2-597F-5364-704967A1B9AC}"/>
              </a:ext>
            </a:extLst>
          </p:cNvPr>
          <p:cNvSpPr txBox="1"/>
          <p:nvPr/>
        </p:nvSpPr>
        <p:spPr>
          <a:xfrm>
            <a:off x="6370224" y="3511637"/>
            <a:ext cx="11817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MKT124</a:t>
            </a:r>
            <a:endParaRPr lang="ar-EG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E4787C-9189-06C6-1418-BD89CDD89323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دعاء راضي</a:t>
            </a:r>
            <a:endParaRPr lang="en-US" sz="28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636B58-E3A7-DB69-969D-312909EF9ECF}"/>
              </a:ext>
            </a:extLst>
          </p:cNvPr>
          <p:cNvSpPr txBox="1"/>
          <p:nvPr/>
        </p:nvSpPr>
        <p:spPr>
          <a:xfrm>
            <a:off x="459186" y="5830966"/>
            <a:ext cx="2450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40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إعداد:</a:t>
            </a:r>
            <a:endParaRPr lang="en-US" sz="240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349121"/>
      </p:ext>
    </p:extLst>
  </p:cSld>
  <p:clrMapOvr>
    <a:masterClrMapping/>
  </p:clrMapOvr>
  <p:transition spd="slow"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02680"/>
            <a:ext cx="4955591" cy="5181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33854" y="1315334"/>
            <a:ext cx="5041987" cy="4824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ts val="2700"/>
              </a:lnSpc>
              <a:spcBef>
                <a:spcPts val="1200"/>
              </a:spcBef>
              <a:spcAft>
                <a:spcPts val="800"/>
              </a:spcAft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موضوعات المحاضرة:</a:t>
            </a:r>
            <a:endParaRPr lang="ar-EG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‬بناء الرسالة الإقناعية</a:t>
            </a:r>
          </a:p>
          <a:p>
            <a:pPr marL="1200150" lvl="2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تحليل الجمهور </a:t>
            </a:r>
          </a:p>
          <a:p>
            <a:pPr marL="1200150" lvl="2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صياغة الرسالة</a:t>
            </a:r>
          </a:p>
          <a:p>
            <a:pPr marL="1200150" lvl="2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مبادئ الإقناع‪</a:t>
            </a:r>
          </a:p>
          <a:p>
            <a:pPr marL="1200150" lvl="2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قنوات الإقناع</a:t>
            </a:r>
            <a:endParaRPr lang="en-US" sz="2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00150" lvl="2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نمط الإقناع</a:t>
            </a:r>
          </a:p>
          <a:p>
            <a:pPr marL="1200150" lvl="2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متطلبات الإقناع</a:t>
            </a:r>
          </a:p>
          <a:p>
            <a:pPr marL="742950" lvl="1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استراتيجيات الرسالة الإقناعية</a:t>
            </a:r>
          </a:p>
          <a:p>
            <a:pPr marL="742950" lvl="1" indent="-285750" algn="just" rtl="1">
              <a:lnSpc>
                <a:spcPts val="27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r-EG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الأساليب المستخدمة في عرض  الرسالة الإقناعية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405825" y="5054869"/>
            <a:ext cx="50419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بناء الرسالة الإقناعية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96AA3A-0B40-52E2-3E12-275277CE80FD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E8AB1B-045F-B5A9-4743-218349515584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A book cover with a person walking on a head&#10;&#10;Description automatically generated">
            <a:extLst>
              <a:ext uri="{FF2B5EF4-FFF2-40B4-BE49-F238E27FC236}">
                <a16:creationId xmlns:a16="http://schemas.microsoft.com/office/drawing/2014/main" id="{DA8DD008-AD45-C319-7A16-D5A5E6F53F4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20"/>
          <a:stretch/>
        </p:blipFill>
        <p:spPr>
          <a:xfrm flipH="1">
            <a:off x="6205277" y="1378706"/>
            <a:ext cx="5472684" cy="34139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2C814B-3CF2-F329-E144-DE4A764D7252}"/>
              </a:ext>
            </a:extLst>
          </p:cNvPr>
          <p:cNvSpPr txBox="1"/>
          <p:nvPr/>
        </p:nvSpPr>
        <p:spPr>
          <a:xfrm>
            <a:off x="8107016" y="15905"/>
            <a:ext cx="1115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مقدمة</a:t>
            </a:r>
          </a:p>
        </p:txBody>
      </p:sp>
    </p:spTree>
    <p:extLst>
      <p:ext uri="{BB962C8B-B14F-4D97-AF65-F5344CB8AC3E}">
        <p14:creationId xmlns:p14="http://schemas.microsoft.com/office/powerpoint/2010/main" val="4247737810"/>
      </p:ext>
    </p:extLst>
  </p:cSld>
  <p:clrMapOvr>
    <a:masterClrMapping/>
  </p:clrMapOvr>
  <p:transition spd="slow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5" b="4623"/>
          <a:stretch/>
        </p:blipFill>
        <p:spPr>
          <a:xfrm>
            <a:off x="3334630" y="1399717"/>
            <a:ext cx="5522739" cy="2495549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3521921" y="4169900"/>
            <a:ext cx="50419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‬بناء الرسالة الإقناعية</a:t>
            </a:r>
          </a:p>
          <a:p>
            <a:pPr algn="ctr" rtl="1"/>
            <a:r>
              <a:rPr lang="ar-EG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تحليل الجمهور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11EDF3-EC68-C23A-2F4F-E2AF694C26D0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75D1F2-E1D5-6D0B-6DEA-A986E2D5101A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2928D-C276-0842-2CF4-FE51602CF63A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Explosion: 8 Points 6">
            <a:extLst>
              <a:ext uri="{FF2B5EF4-FFF2-40B4-BE49-F238E27FC236}">
                <a16:creationId xmlns:a16="http://schemas.microsoft.com/office/drawing/2014/main" id="{7A538FD3-91AF-1C99-A3BA-8D91BBB92014}"/>
              </a:ext>
            </a:extLst>
          </p:cNvPr>
          <p:cNvSpPr/>
          <p:nvPr/>
        </p:nvSpPr>
        <p:spPr>
          <a:xfrm>
            <a:off x="331642" y="1852551"/>
            <a:ext cx="3302207" cy="337259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3200" b="1" dirty="0">
                <a:solidFill>
                  <a:schemeClr val="tx1"/>
                </a:solidFill>
              </a:rPr>
              <a:t>تطبيقات</a:t>
            </a:r>
            <a:endParaRPr lang="en-US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362431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EA29412F-E9C7-5C03-0B70-F4848DD3703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56904" y="1580947"/>
            <a:ext cx="9852891" cy="452596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just" rtl="1" eaLnBrk="1" hangingPunct="1">
              <a:lnSpc>
                <a:spcPct val="150000"/>
              </a:lnSpc>
              <a:buNone/>
            </a:pPr>
            <a:r>
              <a:rPr lang="ar-EG" altLang="en-US" sz="3200" b="1" dirty="0"/>
              <a:t> ‫‪ • ‬اختبار الشخصية السمعية والبصرية والحسية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1800" b="1">
                <a:hlinkClick r:id="rId2"/>
              </a:rPr>
              <a:t>https://asiacue.com/quiz/%D8%A7%D8%AE%D8%AA%D8%A8%D8%A7%D8%B1-%D8%A7%D9%84%D8%B4%D8%AE%D8%B5%D9%8A%D8%A9-%D8%A7%D9%84%D8%B3%D9%85%D8%B9%D9%8A%D8%A9-%D9%88%D8%A7%D9%84%D8%A8%D8%B5%D8%B1%D9%8A%D8%A9-%D9%88%D8%A7%D9%84%D8%AD</a:t>
            </a:r>
            <a:endParaRPr lang="en-US" altLang="en-US" sz="1800" b="1"/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1800" b="1">
                <a:hlinkClick r:id="rId3"/>
              </a:rPr>
              <a:t>https</a:t>
            </a:r>
            <a:r>
              <a:rPr lang="en-US" altLang="en-US" sz="1800" b="1" dirty="0">
                <a:hlinkClick r:id="rId3"/>
              </a:rPr>
              <a:t>://trainingcoursematerial.com/free-assessment-tools/vak-learning-styles-questionnaire</a:t>
            </a:r>
            <a:endParaRPr lang="en-US" altLang="en-US" sz="1800" b="1" dirty="0"/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ar-EG" altLang="en-US" sz="1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208BC9-F65A-7077-4889-28873660A9B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A3A3B9-67ED-EFF9-615A-AD36254D202E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‬بناء الرسالة الإقناعية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6CE033-9905-2877-4AE4-B9A5C787DC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7605791-5FEE-EFAF-71DE-96857D3FAA2D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3A6923-CCA8-57D5-094F-FB471818F57F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FED114-ACDB-D050-62EF-01B250B16AAB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Explosion: 8 Points 1">
            <a:extLst>
              <a:ext uri="{FF2B5EF4-FFF2-40B4-BE49-F238E27FC236}">
                <a16:creationId xmlns:a16="http://schemas.microsoft.com/office/drawing/2014/main" id="{24EA2B7B-AA49-0664-187F-4798DBDF7D69}"/>
              </a:ext>
            </a:extLst>
          </p:cNvPr>
          <p:cNvSpPr/>
          <p:nvPr/>
        </p:nvSpPr>
        <p:spPr>
          <a:xfrm>
            <a:off x="7778337" y="93889"/>
            <a:ext cx="1318161" cy="174567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600" b="1" dirty="0">
                <a:solidFill>
                  <a:schemeClr val="tx1"/>
                </a:solidFill>
              </a:rPr>
              <a:t>تطبيقات</a:t>
            </a:r>
            <a:endParaRPr 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91763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EA29412F-E9C7-5C03-0B70-F4848DD3703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56904" y="1580947"/>
            <a:ext cx="9852891" cy="452596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just" rtl="1" eaLnBrk="1" hangingPunct="1">
              <a:lnSpc>
                <a:spcPct val="150000"/>
              </a:lnSpc>
              <a:buNone/>
            </a:pPr>
            <a:r>
              <a:rPr lang="ar-EG" altLang="en-US" sz="3200" b="1" dirty="0"/>
              <a:t> </a:t>
            </a:r>
            <a:endParaRPr lang="ar-EG" altLang="en-US" sz="1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208BC9-F65A-7077-4889-28873660A9B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A3A3B9-67ED-EFF9-615A-AD36254D202E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‬بناء الرسالة الإقناعية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6CE033-9905-2877-4AE4-B9A5C787D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7605791-5FEE-EFAF-71DE-96857D3FAA2D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3A6923-CCA8-57D5-094F-FB471818F57F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FED114-ACDB-D050-62EF-01B250B16AAB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9853DD-382A-48E5-0944-FB493BA02B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32533" t="29957" r="8669" b="9437"/>
          <a:stretch/>
        </p:blipFill>
        <p:spPr>
          <a:xfrm>
            <a:off x="1593628" y="1141594"/>
            <a:ext cx="9115907" cy="5285314"/>
          </a:xfrm>
          <a:prstGeom prst="rect">
            <a:avLst/>
          </a:prstGeom>
        </p:spPr>
      </p:pic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FD284D0F-0A8B-080E-1356-9D135249543C}"/>
              </a:ext>
            </a:extLst>
          </p:cNvPr>
          <p:cNvSpPr/>
          <p:nvPr/>
        </p:nvSpPr>
        <p:spPr>
          <a:xfrm>
            <a:off x="7778337" y="93889"/>
            <a:ext cx="1318161" cy="174567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600" b="1" dirty="0">
                <a:solidFill>
                  <a:schemeClr val="tx1"/>
                </a:solidFill>
              </a:rPr>
              <a:t>تطبيقات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B621B43-9708-55D9-1D0F-51C04B062DFB}"/>
              </a:ext>
            </a:extLst>
          </p:cNvPr>
          <p:cNvSpPr txBox="1"/>
          <p:nvPr/>
        </p:nvSpPr>
        <p:spPr>
          <a:xfrm>
            <a:off x="7983348" y="3450015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>
                <a:ln w="0"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AD4D98-F855-0C18-C045-AB63BD87197F}"/>
              </a:ext>
            </a:extLst>
          </p:cNvPr>
          <p:cNvSpPr txBox="1"/>
          <p:nvPr/>
        </p:nvSpPr>
        <p:spPr>
          <a:xfrm>
            <a:off x="7808348" y="1923763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>
                <a:ln w="0"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B32EF5-28F1-62A5-DFEB-C62EE0594A64}"/>
              </a:ext>
            </a:extLst>
          </p:cNvPr>
          <p:cNvSpPr txBox="1"/>
          <p:nvPr/>
        </p:nvSpPr>
        <p:spPr>
          <a:xfrm>
            <a:off x="1350285" y="4753833"/>
            <a:ext cx="453665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dirty="0">
                <a:ln w="0"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9E3AD4-35B2-1608-EE35-5E23B12E7CC6}"/>
              </a:ext>
            </a:extLst>
          </p:cNvPr>
          <p:cNvSpPr txBox="1"/>
          <p:nvPr/>
        </p:nvSpPr>
        <p:spPr>
          <a:xfrm>
            <a:off x="1345224" y="1839561"/>
            <a:ext cx="367408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>
                <a:ln w="0"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893004684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3">
            <a:extLst>
              <a:ext uri="{FF2B5EF4-FFF2-40B4-BE49-F238E27FC236}">
                <a16:creationId xmlns:a16="http://schemas.microsoft.com/office/drawing/2014/main" id="{EA29412F-E9C7-5C03-0B70-F4848DD3703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56904" y="1580947"/>
            <a:ext cx="9852891" cy="4525962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just" rtl="1" eaLnBrk="1" hangingPunct="1">
              <a:lnSpc>
                <a:spcPct val="150000"/>
              </a:lnSpc>
              <a:buNone/>
            </a:pPr>
            <a:r>
              <a:rPr lang="ar-EG" altLang="en-US" sz="3200" b="1" dirty="0"/>
              <a:t> </a:t>
            </a:r>
            <a:endParaRPr lang="ar-EG" altLang="en-US" sz="1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208BC9-F65A-7077-4889-28873660A9B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EA3A3B9-67ED-EFF9-615A-AD36254D202E}"/>
              </a:ext>
            </a:extLst>
          </p:cNvPr>
          <p:cNvSpPr txBox="1"/>
          <p:nvPr/>
        </p:nvSpPr>
        <p:spPr>
          <a:xfrm>
            <a:off x="1630612" y="272562"/>
            <a:ext cx="503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‬بناء الرسالة الإقناعية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6CE033-9905-2877-4AE4-B9A5C787D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1647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7605791-5FEE-EFAF-71DE-96857D3FAA2D}"/>
              </a:ext>
            </a:extLst>
          </p:cNvPr>
          <p:cNvSpPr/>
          <p:nvPr/>
        </p:nvSpPr>
        <p:spPr>
          <a:xfrm>
            <a:off x="59771" y="9388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3A6923-CCA8-57D5-094F-FB471818F57F}"/>
              </a:ext>
            </a:extLst>
          </p:cNvPr>
          <p:cNvSpPr txBox="1"/>
          <p:nvPr/>
        </p:nvSpPr>
        <p:spPr>
          <a:xfrm>
            <a:off x="270612" y="134467"/>
            <a:ext cx="103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</a:t>
            </a:r>
            <a:endParaRPr lang="en-US" sz="2400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FED114-ACDB-D050-62EF-01B250B16AAB}"/>
              </a:ext>
            </a:extLst>
          </p:cNvPr>
          <p:cNvSpPr txBox="1"/>
          <p:nvPr/>
        </p:nvSpPr>
        <p:spPr>
          <a:xfrm>
            <a:off x="331642" y="390282"/>
            <a:ext cx="966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FD284D0F-0A8B-080E-1356-9D135249543C}"/>
              </a:ext>
            </a:extLst>
          </p:cNvPr>
          <p:cNvSpPr/>
          <p:nvPr/>
        </p:nvSpPr>
        <p:spPr>
          <a:xfrm>
            <a:off x="7778337" y="93889"/>
            <a:ext cx="1318161" cy="1745672"/>
          </a:xfrm>
          <a:prstGeom prst="irregularSeal1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1600" b="1" dirty="0">
                <a:solidFill>
                  <a:schemeClr val="tx1"/>
                </a:solidFill>
              </a:rPr>
              <a:t>تطبيقات</a:t>
            </a:r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11" name="Picture 10" descr="A red and white button with a cursor&#10;&#10;Description automatically generated">
            <a:extLst>
              <a:ext uri="{FF2B5EF4-FFF2-40B4-BE49-F238E27FC236}">
                <a16:creationId xmlns:a16="http://schemas.microsoft.com/office/drawing/2014/main" id="{52A8A040-26D2-34CD-56AA-1DC6F6881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60" y="2036574"/>
            <a:ext cx="3240479" cy="3240479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6AE5EEF-06EE-334C-3AB9-1B82B9F8C12F}"/>
              </a:ext>
            </a:extLst>
          </p:cNvPr>
          <p:cNvSpPr/>
          <p:nvPr/>
        </p:nvSpPr>
        <p:spPr>
          <a:xfrm>
            <a:off x="1366744" y="1826722"/>
            <a:ext cx="2708426" cy="80752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إعلان مستشفى أهل مصر 1</a:t>
            </a:r>
            <a:endParaRPr 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2F0D697-6420-47B3-AE7E-F4DCECD9FC42}"/>
              </a:ext>
            </a:extLst>
          </p:cNvPr>
          <p:cNvSpPr/>
          <p:nvPr/>
        </p:nvSpPr>
        <p:spPr>
          <a:xfrm>
            <a:off x="1366744" y="2975334"/>
            <a:ext cx="2708426" cy="80752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إعلان مستشفى أهل مصر 2</a:t>
            </a:r>
            <a:endParaRPr 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2C8337F-BA55-5A7E-28FE-7A5FD5ADF500}"/>
              </a:ext>
            </a:extLst>
          </p:cNvPr>
          <p:cNvSpPr/>
          <p:nvPr/>
        </p:nvSpPr>
        <p:spPr>
          <a:xfrm>
            <a:off x="1366744" y="4009138"/>
            <a:ext cx="2708426" cy="80752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إعلان مستشفى أهل مصر 3</a:t>
            </a:r>
            <a:endParaRPr 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9AB11F6-9C20-B7B0-CEFD-28B1E794FAC4}"/>
              </a:ext>
            </a:extLst>
          </p:cNvPr>
          <p:cNvSpPr/>
          <p:nvPr/>
        </p:nvSpPr>
        <p:spPr>
          <a:xfrm>
            <a:off x="1366744" y="5058023"/>
            <a:ext cx="2708426" cy="80752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إعلان مستشفى أهل مصر 4</a:t>
            </a:r>
            <a:endParaRPr 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76B4284-AF67-67C9-0904-5F7DFD3AF2DF}"/>
              </a:ext>
            </a:extLst>
          </p:cNvPr>
          <p:cNvSpPr/>
          <p:nvPr/>
        </p:nvSpPr>
        <p:spPr>
          <a:xfrm>
            <a:off x="8088177" y="1826722"/>
            <a:ext cx="2708426" cy="80752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إعلان فودافون</a:t>
            </a:r>
            <a:endParaRPr 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DD7507B0-9A75-EE93-FB2E-07B326421A9F}"/>
              </a:ext>
            </a:extLst>
          </p:cNvPr>
          <p:cNvSpPr/>
          <p:nvPr/>
        </p:nvSpPr>
        <p:spPr>
          <a:xfrm>
            <a:off x="8088177" y="2975334"/>
            <a:ext cx="2708426" cy="807522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إعلان اليونيسيف</a:t>
            </a:r>
            <a:endParaRPr 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AF825B8-6EAC-9975-09A2-36D8D08FD6FE}"/>
              </a:ext>
            </a:extLst>
          </p:cNvPr>
          <p:cNvSpPr/>
          <p:nvPr/>
        </p:nvSpPr>
        <p:spPr>
          <a:xfrm>
            <a:off x="8088177" y="4009137"/>
            <a:ext cx="2708426" cy="1417885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مناقشة الحجج في لقاء باسم يوسف مع بيرس مورغان</a:t>
            </a:r>
            <a:endParaRPr lang="en-US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0581150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 descr="A logo of a person&#10;&#10;Description automatically generated with medium confidence">
            <a:extLst>
              <a:ext uri="{FF2B5EF4-FFF2-40B4-BE49-F238E27FC236}">
                <a16:creationId xmlns:a16="http://schemas.microsoft.com/office/drawing/2014/main" id="{72DB3A8F-836A-2314-699B-7B017050B84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35A8E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231" r="25165"/>
          <a:stretch/>
        </p:blipFill>
        <p:spPr>
          <a:xfrm>
            <a:off x="3126309" y="5731783"/>
            <a:ext cx="709421" cy="99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40687"/>
      </p:ext>
    </p:extLst>
  </p:cSld>
  <p:clrMapOvr>
    <a:masterClrMapping/>
  </p:clrMapOvr>
  <p:transition spd="slow">
    <p:comb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5624</TotalTime>
  <Words>287</Words>
  <Application>Microsoft Office PowerPoint</Application>
  <PresentationFormat>Widescreen</PresentationFormat>
  <Paragraphs>62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Doaa Rady</cp:lastModifiedBy>
  <cp:revision>150</cp:revision>
  <dcterms:created xsi:type="dcterms:W3CDTF">2023-04-29T09:08:23Z</dcterms:created>
  <dcterms:modified xsi:type="dcterms:W3CDTF">2023-11-08T17:57:26Z</dcterms:modified>
</cp:coreProperties>
</file>