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313" r:id="rId6"/>
    <p:sldId id="760" r:id="rId7"/>
    <p:sldId id="863" r:id="rId8"/>
    <p:sldId id="864" r:id="rId9"/>
    <p:sldId id="897" r:id="rId10"/>
    <p:sldId id="865" r:id="rId11"/>
    <p:sldId id="866" r:id="rId12"/>
    <p:sldId id="867" r:id="rId13"/>
    <p:sldId id="868" r:id="rId14"/>
    <p:sldId id="869" r:id="rId15"/>
    <p:sldId id="870" r:id="rId16"/>
    <p:sldId id="871" r:id="rId17"/>
    <p:sldId id="872" r:id="rId18"/>
    <p:sldId id="873" r:id="rId19"/>
    <p:sldId id="874" r:id="rId20"/>
    <p:sldId id="875" r:id="rId21"/>
    <p:sldId id="876" r:id="rId22"/>
    <p:sldId id="877" r:id="rId23"/>
    <p:sldId id="878" r:id="rId24"/>
    <p:sldId id="893" r:id="rId25"/>
    <p:sldId id="894" r:id="rId26"/>
    <p:sldId id="895" r:id="rId27"/>
    <p:sldId id="896" r:id="rId28"/>
    <p:sldId id="879" r:id="rId29"/>
    <p:sldId id="880" r:id="rId30"/>
    <p:sldId id="881" r:id="rId31"/>
    <p:sldId id="882" r:id="rId32"/>
    <p:sldId id="883" r:id="rId33"/>
    <p:sldId id="885" r:id="rId34"/>
    <p:sldId id="888" r:id="rId35"/>
    <p:sldId id="887" r:id="rId36"/>
    <p:sldId id="886" r:id="rId37"/>
    <p:sldId id="889" r:id="rId38"/>
    <p:sldId id="891" r:id="rId39"/>
    <p:sldId id="892" r:id="rId40"/>
    <p:sldId id="848" r:id="rId41"/>
    <p:sldId id="890" r:id="rId42"/>
    <p:sldId id="584" r:id="rId43"/>
    <p:sldId id="55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313"/>
            <p14:sldId id="760"/>
            <p14:sldId id="863"/>
            <p14:sldId id="864"/>
            <p14:sldId id="897"/>
            <p14:sldId id="865"/>
            <p14:sldId id="866"/>
            <p14:sldId id="867"/>
            <p14:sldId id="868"/>
            <p14:sldId id="869"/>
            <p14:sldId id="870"/>
            <p14:sldId id="871"/>
            <p14:sldId id="872"/>
            <p14:sldId id="873"/>
            <p14:sldId id="874"/>
            <p14:sldId id="875"/>
            <p14:sldId id="876"/>
            <p14:sldId id="877"/>
            <p14:sldId id="878"/>
            <p14:sldId id="893"/>
            <p14:sldId id="894"/>
            <p14:sldId id="895"/>
            <p14:sldId id="896"/>
            <p14:sldId id="879"/>
            <p14:sldId id="880"/>
            <p14:sldId id="881"/>
            <p14:sldId id="882"/>
            <p14:sldId id="883"/>
            <p14:sldId id="885"/>
            <p14:sldId id="888"/>
            <p14:sldId id="887"/>
            <p14:sldId id="886"/>
            <p14:sldId id="889"/>
            <p14:sldId id="891"/>
            <p14:sldId id="892"/>
            <p14:sldId id="848"/>
            <p14:sldId id="890"/>
            <p14:sldId id="584"/>
            <p14:sldId id="552"/>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2D3956"/>
    <a:srgbClr val="FFD200"/>
    <a:srgbClr val="FAC748"/>
    <a:srgbClr val="00AEEF"/>
    <a:srgbClr val="F58221"/>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647" autoAdjust="0"/>
    <p:restoredTop sz="93738" autoAdjust="0"/>
  </p:normalViewPr>
  <p:slideViewPr>
    <p:cSldViewPr snapToGrid="0">
      <p:cViewPr>
        <p:scale>
          <a:sx n="65" d="100"/>
          <a:sy n="65" d="100"/>
        </p:scale>
        <p:origin x="828"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11/16/2024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9673434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02362778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11/16/2024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11/16/2024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11/16/2024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11/16/2024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11/16/2024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11/16/2024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3" r:id="rId13"/>
    <p:sldLayoutId id="2147483665"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6.tmp"/><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0.tmp"/><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3" Type="http://schemas.openxmlformats.org/officeDocument/2006/relationships/hyperlink" Target="https://datavizcatalogue.com/" TargetMode="External"/><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3" Type="http://schemas.openxmlformats.org/officeDocument/2006/relationships/hyperlink" Target="https://flourish.studio/" TargetMode="External"/><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jpeg"/><Relationship Id="rId1" Type="http://schemas.openxmlformats.org/officeDocument/2006/relationships/slideLayout" Target="../slideLayouts/slideLayout14.xml"/><Relationship Id="rId5" Type="http://schemas.openxmlformats.org/officeDocument/2006/relationships/image" Target="../media/image44.png"/><Relationship Id="rId4" Type="http://schemas.openxmlformats.org/officeDocument/2006/relationships/image" Target="../media/image4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240353" y="1592093"/>
            <a:ext cx="4464935" cy="830997"/>
          </a:xfrm>
          <a:prstGeom prst="rect">
            <a:avLst/>
          </a:prstGeom>
          <a:noFill/>
        </p:spPr>
        <p:txBody>
          <a:bodyPr wrap="square" rtlCol="0">
            <a:spAutoFit/>
          </a:bodyPr>
          <a:lstStyle/>
          <a:p>
            <a:pPr algn="ctr"/>
            <a:r>
              <a:rPr lang="ar-EG" sz="4800" b="1" dirty="0">
                <a:solidFill>
                  <a:srgbClr val="00B0F0"/>
                </a:solidFill>
                <a:latin typeface="Simplified Arabic" panose="02020603050405020304" pitchFamily="18" charset="-78"/>
                <a:cs typeface="Simplified Arabic" panose="02020603050405020304" pitchFamily="18" charset="-78"/>
              </a:rPr>
              <a:t>صحافة البيانات</a:t>
            </a:r>
            <a:endParaRPr lang="en-US" sz="4800" b="1" dirty="0">
              <a:solidFill>
                <a:srgbClr val="00B0F0"/>
              </a:solidFill>
              <a:latin typeface="Simplified Arabic" panose="02020603050405020304" pitchFamily="18" charset="-78"/>
              <a:cs typeface="Simplified Arabic" panose="02020603050405020304" pitchFamily="18" charset="-78"/>
            </a:endParaRPr>
          </a:p>
        </p:txBody>
      </p:sp>
      <p:sp>
        <p:nvSpPr>
          <p:cNvPr id="12" name="TextBox 11"/>
          <p:cNvSpPr txBox="1"/>
          <p:nvPr/>
        </p:nvSpPr>
        <p:spPr>
          <a:xfrm>
            <a:off x="-616949" y="5780782"/>
            <a:ext cx="3916040" cy="1077218"/>
          </a:xfrm>
          <a:prstGeom prst="rect">
            <a:avLst/>
          </a:prstGeom>
          <a:noFill/>
        </p:spPr>
        <p:txBody>
          <a:bodyPr wrap="square" rtlCol="0">
            <a:spAutoFit/>
          </a:bodyPr>
          <a:lstStyle/>
          <a:p>
            <a:pPr algn="ctr"/>
            <a:r>
              <a:rPr lang="ar-EG" sz="3200" b="1" dirty="0">
                <a:solidFill>
                  <a:srgbClr val="00B0F0"/>
                </a:solidFill>
                <a:latin typeface="Simplified Arabic" panose="02020603050405020304" pitchFamily="18" charset="-78"/>
                <a:cs typeface="Simplified Arabic" panose="02020603050405020304" pitchFamily="18" charset="-78"/>
              </a:rPr>
              <a:t>إعداد</a:t>
            </a:r>
          </a:p>
          <a:p>
            <a:pPr algn="ctr"/>
            <a:r>
              <a:rPr lang="ar-EG" sz="3200" b="1" dirty="0">
                <a:solidFill>
                  <a:srgbClr val="00B0F0"/>
                </a:solidFill>
                <a:latin typeface="Simplified Arabic" panose="02020603050405020304" pitchFamily="18" charset="-78"/>
                <a:cs typeface="Simplified Arabic" panose="02020603050405020304" pitchFamily="18" charset="-78"/>
              </a:rPr>
              <a:t>د/ نهلة صلاح</a:t>
            </a:r>
            <a:endParaRPr lang="en-US" sz="3200" b="1" dirty="0">
              <a:solidFill>
                <a:srgbClr val="00B0F0"/>
              </a:solidFill>
              <a:latin typeface="Simplified Arabic" panose="02020603050405020304" pitchFamily="18" charset="-78"/>
              <a:cs typeface="Simplified Arabic" panose="02020603050405020304" pitchFamily="18" charset="-78"/>
            </a:endParaRPr>
          </a:p>
        </p:txBody>
      </p:sp>
      <p:sp>
        <p:nvSpPr>
          <p:cNvPr id="11" name="TextBox 45"/>
          <p:cNvSpPr txBox="1"/>
          <p:nvPr/>
        </p:nvSpPr>
        <p:spPr>
          <a:xfrm>
            <a:off x="1013107" y="3299043"/>
            <a:ext cx="1893025" cy="523220"/>
          </a:xfrm>
          <a:prstGeom prst="rect">
            <a:avLst/>
          </a:prstGeom>
          <a:noFill/>
        </p:spPr>
        <p:txBody>
          <a:bodyPr wrap="square" rtlCol="0">
            <a:spAutoFit/>
          </a:bodyPr>
          <a:lstStyle/>
          <a:p>
            <a:pPr algn="ctr"/>
            <a:r>
              <a:rPr lang="en-US" sz="2800" b="1" dirty="0">
                <a:latin typeface="Simplified Arabic" panose="02020603050405020304" pitchFamily="18" charset="-78"/>
                <a:cs typeface="Simplified Arabic" panose="02020603050405020304" pitchFamily="18" charset="-78"/>
              </a:rPr>
              <a:t>DGM 231</a:t>
            </a:r>
          </a:p>
        </p:txBody>
      </p:sp>
      <p:pic>
        <p:nvPicPr>
          <p:cNvPr id="16" name="Graphic 21">
            <a:extLst>
              <a:ext uri="{FF2B5EF4-FFF2-40B4-BE49-F238E27FC236}">
                <a16:creationId xmlns:a16="http://schemas.microsoft.com/office/drawing/2014/main" id="{749C6E8E-D57D-1724-54BC-49687D50DE2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1959" y="2865"/>
            <a:ext cx="2954655" cy="1379622"/>
          </a:xfrm>
          <a:prstGeom prst="rect">
            <a:avLst/>
          </a:prstGeom>
        </p:spPr>
      </p:pic>
      <p:sp>
        <p:nvSpPr>
          <p:cNvPr id="2" name="Oval 17">
            <a:extLst>
              <a:ext uri="{FF2B5EF4-FFF2-40B4-BE49-F238E27FC236}">
                <a16:creationId xmlns:a16="http://schemas.microsoft.com/office/drawing/2014/main" id="{F1A3982C-B8BE-6344-C51F-DBF148E18B86}"/>
              </a:ext>
            </a:extLst>
          </p:cNvPr>
          <p:cNvSpPr/>
          <p:nvPr/>
        </p:nvSpPr>
        <p:spPr>
          <a:xfrm>
            <a:off x="4618674" y="-28934"/>
            <a:ext cx="7234806" cy="6682154"/>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Oval 13">
            <a:extLst>
              <a:ext uri="{FF2B5EF4-FFF2-40B4-BE49-F238E27FC236}">
                <a16:creationId xmlns:a16="http://schemas.microsoft.com/office/drawing/2014/main" id="{A76BF89C-D5B2-9C93-AF7E-FECE41543A1C}"/>
              </a:ext>
            </a:extLst>
          </p:cNvPr>
          <p:cNvSpPr/>
          <p:nvPr/>
        </p:nvSpPr>
        <p:spPr>
          <a:xfrm>
            <a:off x="5006796" y="8603"/>
            <a:ext cx="6458562" cy="6711088"/>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9CAF0F6-F803-BAD2-CE51-07AC66454239}"/>
              </a:ext>
            </a:extLst>
          </p:cNvPr>
          <p:cNvSpPr txBox="1"/>
          <p:nvPr/>
        </p:nvSpPr>
        <p:spPr>
          <a:xfrm>
            <a:off x="9866671" y="6386051"/>
            <a:ext cx="2374931" cy="400110"/>
          </a:xfrm>
          <a:prstGeom prst="rect">
            <a:avLst/>
          </a:prstGeom>
          <a:noFill/>
        </p:spPr>
        <p:txBody>
          <a:bodyPr wrap="square" rtlCol="0">
            <a:spAutoFit/>
          </a:bodyPr>
          <a:lstStyle/>
          <a:p>
            <a:pPr algn="ctr"/>
            <a:r>
              <a:rPr lang="en-US" sz="2000" b="1" dirty="0"/>
              <a:t>www.midocean.ae</a:t>
            </a:r>
          </a:p>
        </p:txBody>
      </p:sp>
      <p:sp>
        <p:nvSpPr>
          <p:cNvPr id="6" name="Rectangle: Rounded Corners 5"/>
          <p:cNvSpPr/>
          <p:nvPr/>
        </p:nvSpPr>
        <p:spPr>
          <a:xfrm>
            <a:off x="325822" y="2573370"/>
            <a:ext cx="3516608" cy="529167"/>
          </a:xfrm>
          <a:prstGeom prst="round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a:solidFill>
                  <a:schemeClr val="tx1"/>
                </a:solidFill>
                <a:latin typeface="Simplified Arabic" panose="02020603050405020304" pitchFamily="18" charset="-78"/>
                <a:cs typeface="Simplified Arabic" panose="02020603050405020304" pitchFamily="18" charset="-78"/>
              </a:rPr>
              <a:t>المحاضرة التاسعة</a:t>
            </a:r>
            <a:endParaRPr lang="ar-EG" sz="2800" b="1" dirty="0">
              <a:solidFill>
                <a:schemeClr val="tx1"/>
              </a:solidFill>
              <a:latin typeface="Simplified Arabic" panose="02020603050405020304" pitchFamily="18" charset="-78"/>
              <a:cs typeface="Simplified Arabic" panose="02020603050405020304" pitchFamily="18" charset="-78"/>
            </a:endParaRPr>
          </a:p>
        </p:txBody>
      </p:sp>
      <p:sp>
        <p:nvSpPr>
          <p:cNvPr id="5" name="Rectangle: Rounded Corners 9">
            <a:extLst>
              <a:ext uri="{FF2B5EF4-FFF2-40B4-BE49-F238E27FC236}">
                <a16:creationId xmlns:a16="http://schemas.microsoft.com/office/drawing/2014/main" id="{0762924A-70C5-8157-211C-CAB34D790B6E}"/>
              </a:ext>
            </a:extLst>
          </p:cNvPr>
          <p:cNvSpPr/>
          <p:nvPr/>
        </p:nvSpPr>
        <p:spPr>
          <a:xfrm>
            <a:off x="127356" y="3822263"/>
            <a:ext cx="4326657" cy="183671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3200" b="1" dirty="0">
                <a:solidFill>
                  <a:schemeClr val="tx1"/>
                </a:solidFill>
                <a:latin typeface="Simplified Arabic" panose="02020603050405020304" pitchFamily="18" charset="-78"/>
                <a:cs typeface="Simplified Arabic" panose="02020603050405020304" pitchFamily="18" charset="-78"/>
              </a:rPr>
              <a:t>أشكال التصورات والمخططات البصرية في صحافة البيانات</a:t>
            </a:r>
          </a:p>
          <a:p>
            <a:pPr algn="ctr"/>
            <a:r>
              <a:rPr lang="ar-EG" sz="3200" b="1">
                <a:solidFill>
                  <a:schemeClr val="tx1"/>
                </a:solidFill>
                <a:latin typeface="Simplified Arabic" panose="02020603050405020304" pitchFamily="18" charset="-78"/>
                <a:cs typeface="Simplified Arabic" panose="02020603050405020304" pitchFamily="18" charset="-78"/>
              </a:rPr>
              <a:t>(الرسوم البيانية والمخططات)</a:t>
            </a:r>
            <a:endParaRPr lang="en-US" sz="3200" b="1" dirty="0">
              <a:solidFill>
                <a:schemeClr val="tx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49843"/>
    </mc:Choice>
    <mc:Fallback xmlns="">
      <p:transition spd="slow" advTm="49843"/>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628821" y="1719579"/>
            <a:ext cx="7898159" cy="4631011"/>
          </a:xfrm>
          <a:prstGeom prst="rect">
            <a:avLst/>
          </a:prstGeom>
          <a:noFill/>
        </p:spPr>
        <p:txBody>
          <a:bodyPr wrap="square" rtlCol="0">
            <a:spAutoFit/>
          </a:bodyPr>
          <a:lstStyle/>
          <a:p>
            <a:pPr algn="r"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الجداول</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شبكة العلاقات</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السلاسل الزمنية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السحابة الكلامية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الخرائط الجغرافية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الرسوم البيانية والمخططات</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ثانيًا: اختيار الشكل البصري والرسم البياني المناسب. </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ثالثًا: </a:t>
            </a:r>
            <a:r>
              <a:rPr lang="ar-SA" sz="2800" b="1">
                <a:effectLst/>
                <a:latin typeface="Calibri" panose="020F0502020204030204" pitchFamily="34" charset="0"/>
                <a:ea typeface="Calibri" panose="020F0502020204030204" pitchFamily="34" charset="0"/>
                <a:cs typeface="Simplified Arabic" panose="02020603050405020304" pitchFamily="18" charset="-78"/>
              </a:rPr>
              <a:t>أدوات الذكاء الاصطناعي التي تستخدم في إنتاج التوضيحات البصرية للقصص الصحفية المدفوعة بالبيانات</a:t>
            </a:r>
            <a:r>
              <a:rPr lang="ar-EG" sz="2800" b="1">
                <a:effectLst/>
                <a:latin typeface="Calibri" panose="020F0502020204030204" pitchFamily="34" charset="0"/>
                <a:ea typeface="Calibri" panose="020F0502020204030204" pitchFamily="34" charset="0"/>
                <a:cs typeface="Simplified Arabic" panose="02020603050405020304" pitchFamily="18" charset="-78"/>
              </a:rPr>
              <a:t>.</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1" name="Rectangle: Rounded Corners 33"/>
          <p:cNvSpPr/>
          <p:nvPr/>
        </p:nvSpPr>
        <p:spPr>
          <a:xfrm>
            <a:off x="4827135" y="922108"/>
            <a:ext cx="4681181" cy="724808"/>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a:solidFill>
                  <a:schemeClr val="bg1"/>
                </a:solidFill>
                <a:latin typeface="Simplified Arabic" panose="02020603050405020304" pitchFamily="18" charset="-78"/>
                <a:cs typeface="Simplified Arabic" panose="02020603050405020304" pitchFamily="18" charset="-78"/>
              </a:rPr>
              <a:t>محاور المحاضرة</a:t>
            </a:r>
            <a:endParaRPr lang="en-US" sz="4400" b="1" dirty="0">
              <a:solidFill>
                <a:schemeClr val="bg1"/>
              </a:solidFill>
              <a:latin typeface="Simplified Arabic" panose="02020603050405020304" pitchFamily="18" charset="-78"/>
              <a:cs typeface="Simplified Arabic" panose="02020603050405020304" pitchFamily="18"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10304"/>
    </mc:Choice>
    <mc:Fallback xmlns="">
      <p:transition spd="slow" advTm="11030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3"/>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p:cNvSpPr/>
          <p:nvPr/>
        </p:nvSpPr>
        <p:spPr>
          <a:xfrm>
            <a:off x="5500047" y="1520865"/>
            <a:ext cx="5854889" cy="4344138"/>
          </a:xfrm>
          <a:prstGeom prst="rect">
            <a:avLst/>
          </a:prstGeom>
        </p:spPr>
        <p:txBody>
          <a:bodyPr wrap="square">
            <a:spAutoFit/>
          </a:bodyPr>
          <a:lstStyle/>
          <a:p>
            <a:pPr algn="just" rtl="1">
              <a:lnSpc>
                <a:spcPct val="107000"/>
              </a:lnSpc>
              <a:spcAft>
                <a:spcPts val="800"/>
              </a:spcAft>
            </a:pPr>
            <a:r>
              <a:rPr lang="en-US" sz="2800" b="1">
                <a:latin typeface="Simplified Arabic" panose="02020603050405020304" pitchFamily="18" charset="-78"/>
                <a:ea typeface="Calibri" panose="020F0502020204030204" pitchFamily="34" charset="0"/>
                <a:cs typeface="Simplified Arabic" panose="02020603050405020304" pitchFamily="18" charset="-78"/>
              </a:rPr>
              <a:t>.</a:t>
            </a:r>
            <a:r>
              <a:rPr lang="en-US" sz="2800" b="1">
                <a:solidFill>
                  <a:schemeClr val="accent5">
                    <a:lumMod val="50000"/>
                  </a:schemeClr>
                </a:solidFill>
                <a:latin typeface="Simplified Arabic" panose="02020603050405020304" pitchFamily="18" charset="-78"/>
                <a:ea typeface="Calibri" panose="020F0502020204030204" pitchFamily="34" charset="0"/>
                <a:cs typeface="Simplified Arabic" panose="02020603050405020304" pitchFamily="18" charset="-78"/>
              </a:rPr>
              <a:t>1</a:t>
            </a:r>
            <a:r>
              <a:rPr lang="ar-SA" sz="2800" b="1" u="sng">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الجداول </a:t>
            </a:r>
            <a:r>
              <a:rPr lang="en-US" sz="2800" b="1" u="sng">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:Tables </a:t>
            </a:r>
            <a:endParaRPr lang="en-US" sz="2800" u="sng">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تعد الجداول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أحد</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أهم الأدوات التي تستخدم مع القصص الصحفية المدفوعة بالبيانات و تتكون الجداول من مجموعة من الخلايا التي تتكون من عدد من الصفوف والأعمدة المتقاطعة رأسيًا وأفقيًا وتستخدم الجداول في عرض البيانات و تنظيمها، ويمكن أن يضع الجدول د</a:t>
            </a:r>
            <a:r>
              <a:rPr lang="ar-EG" sz="2800" b="1">
                <a:latin typeface="Simplified Arabic" panose="02020603050405020304" pitchFamily="18" charset="-78"/>
                <a:ea typeface="Calibri" panose="020F0502020204030204" pitchFamily="34" charset="0"/>
                <a:cs typeface="Simplified Arabic" panose="02020603050405020304" pitchFamily="18" charset="-78"/>
              </a:rPr>
              <a:t>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خل الموضوع الصحفي لاستكمال بعض البيانات أو نظام القصة، ويمكن أن يكون موضوع مستقل</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بذاته لا يتبع قصة ما.</a:t>
            </a:r>
            <a:endParaRPr lang="ar-EG" sz="2400" b="1">
              <a:latin typeface="Calibri" panose="020F0502020204030204" pitchFamily="34" charset="0"/>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6C4E318F-3131-E0BD-4707-EEEC1696ABE5}"/>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2" name="صورة 44">
            <a:extLst>
              <a:ext uri="{FF2B5EF4-FFF2-40B4-BE49-F238E27FC236}">
                <a16:creationId xmlns:a16="http://schemas.microsoft.com/office/drawing/2014/main" id="{F2F95B7A-252D-71A4-216C-1193464D553A}"/>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415242" y="1520864"/>
            <a:ext cx="4892398" cy="5197977"/>
          </a:xfrm>
          <a:prstGeom prst="rect">
            <a:avLst/>
          </a:prstGeom>
        </p:spPr>
      </p:pic>
    </p:spTree>
    <p:extLst>
      <p:ext uri="{BB962C8B-B14F-4D97-AF65-F5344CB8AC3E}">
        <p14:creationId xmlns:p14="http://schemas.microsoft.com/office/powerpoint/2010/main" val="5637757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B4BB3C-DA20-0226-26B6-798733F0D02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F5751CCE-128F-D412-5B61-9ECB3B0AC97B}"/>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F7EC7A71-2EB6-481E-011D-FEDB0F59B345}"/>
              </a:ext>
            </a:extLst>
          </p:cNvPr>
          <p:cNvSpPr/>
          <p:nvPr/>
        </p:nvSpPr>
        <p:spPr>
          <a:xfrm>
            <a:off x="5117691" y="1520865"/>
            <a:ext cx="6237246" cy="5285421"/>
          </a:xfrm>
          <a:prstGeom prst="rect">
            <a:avLst/>
          </a:prstGeom>
        </p:spPr>
        <p:txBody>
          <a:bodyPr wrap="square">
            <a:spAutoFit/>
          </a:bodyPr>
          <a:lstStyle/>
          <a:p>
            <a:pPr marL="457200" indent="-457200" algn="just" rtl="1">
              <a:lnSpc>
                <a:spcPct val="107000"/>
              </a:lnSpc>
              <a:spcAft>
                <a:spcPts val="80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ويعتبر الجدول أداة جيدة لتقديم مجموعة كبيرة من البيانات والأرقام، ويستطيع القارئ من خلاله عقد المقارنات بين المتغيرات المختلفة واستخلاص الاتجاهات والنتائج بطريقة سهلة ودقيقة.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ويفضل عند تصميم الجدول استخدم خطوط رقيقة للفصل بين الخلايا، أو استخدام شبكات ظلي</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ة</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خفيفة لتظليل هذه الخلايا وفصلها عن بعضها البعض، بشكل لا يؤثر على تشتيت انتباه القارئ تجاه البيانات التي يعرضها الجدول.</a:t>
            </a:r>
            <a:endParaRPr lang="ar-EG" sz="2800" b="1">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97651140-2535-BAEC-9072-9953C3220188}"/>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table with numbers and arrows&#10;&#10;Description automatically generated">
            <a:extLst>
              <a:ext uri="{FF2B5EF4-FFF2-40B4-BE49-F238E27FC236}">
                <a16:creationId xmlns:a16="http://schemas.microsoft.com/office/drawing/2014/main" id="{8220D183-3B5C-2795-92C2-094FC4CC207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2381" y="1520864"/>
            <a:ext cx="4766460" cy="5197977"/>
          </a:xfrm>
        </p:spPr>
      </p:pic>
    </p:spTree>
    <p:extLst>
      <p:ext uri="{BB962C8B-B14F-4D97-AF65-F5344CB8AC3E}">
        <p14:creationId xmlns:p14="http://schemas.microsoft.com/office/powerpoint/2010/main" val="385306501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8ED984-1419-E1DD-DD7C-7E73B4B585C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2926931D-6E2D-04B4-EA81-DFDB8D5E956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47B6EB7-87B6-0325-F91B-BF3C87061422}"/>
              </a:ext>
            </a:extLst>
          </p:cNvPr>
          <p:cNvSpPr/>
          <p:nvPr/>
        </p:nvSpPr>
        <p:spPr>
          <a:xfrm>
            <a:off x="4748982" y="1520865"/>
            <a:ext cx="6605955" cy="5951629"/>
          </a:xfrm>
          <a:prstGeom prst="rect">
            <a:avLst/>
          </a:prstGeom>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.2</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شبكة العلاقات:</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هذا النوع من التصميمات البصرية يبين كيف تترابط الأشياء أو الأشخاص من خلال استخدام الدوائر وخطوط الارتباط لتمثيل صلتهم ببعضهم، وتساعد شبكات العلاقات مصمم البيانات على توضيح أنواع العلاقات بين مجموعة مختلفة من الأشخاص ذات الصلة بنشاط محدد.</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وعادة ما يتم رسم الدوائر على نحو مماثل مع حجم البيانات، ويمكن أن تستخدم الصور والرموز بدلا من الدوائر وعادة ما يتم عرض الرابط كخطوط اتصال بين الدوائر.</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7126B8E9-AD42-C890-D52D-BBAF5585C0AD}"/>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AB35DF7C-28BA-CAF1-6D81-346217B68842}"/>
              </a:ext>
            </a:extLst>
          </p:cNvPr>
          <p:cNvPicPr>
            <a:picLocks noGrp="1" noChangeAspect="1"/>
          </p:cNvPicPr>
          <p:nvPr>
            <p:ph sz="half" idx="1"/>
          </p:nvPr>
        </p:nvPicPr>
        <p:blipFill>
          <a:blip r:embed="rId2"/>
          <a:stretch>
            <a:fillRect/>
          </a:stretch>
        </p:blipFill>
        <p:spPr>
          <a:xfrm>
            <a:off x="218625" y="1520864"/>
            <a:ext cx="4397620" cy="5197977"/>
          </a:xfrm>
        </p:spPr>
      </p:pic>
    </p:spTree>
    <p:extLst>
      <p:ext uri="{BB962C8B-B14F-4D97-AF65-F5344CB8AC3E}">
        <p14:creationId xmlns:p14="http://schemas.microsoft.com/office/powerpoint/2010/main" val="242175927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577B46-7131-AAC0-BE98-35F5F274E42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210028B4-AC97-1C7F-0A47-F6DAA54BC801}"/>
              </a:ext>
            </a:extLst>
          </p:cNvPr>
          <p:cNvSpPr txBox="1"/>
          <p:nvPr/>
        </p:nvSpPr>
        <p:spPr>
          <a:xfrm>
            <a:off x="9406056" y="6318732"/>
            <a:ext cx="2623712" cy="400110"/>
          </a:xfrm>
          <a:prstGeom prst="rect">
            <a:avLst/>
          </a:prstGeom>
          <a:noFill/>
        </p:spPr>
        <p:txBody>
          <a:bodyPr wrap="square" rtlCol="0">
            <a:spAutoFit/>
          </a:bodyPr>
          <a:lstStyle/>
          <a:p>
            <a:pPr algn="ctr"/>
            <a:r>
              <a:rPr lang="en-US" sz="2000" b="1" dirty="0"/>
              <a:t>www.midocean.ae</a:t>
            </a:r>
          </a:p>
        </p:txBody>
      </p:sp>
      <p:sp>
        <p:nvSpPr>
          <p:cNvPr id="8" name="Rectangle: Rounded Corners 33">
            <a:extLst>
              <a:ext uri="{FF2B5EF4-FFF2-40B4-BE49-F238E27FC236}">
                <a16:creationId xmlns:a16="http://schemas.microsoft.com/office/drawing/2014/main" id="{6C53431C-712D-F96C-FC2B-BE2902BB0BCE}"/>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11" name="Content Placeholder 10">
            <a:extLst>
              <a:ext uri="{FF2B5EF4-FFF2-40B4-BE49-F238E27FC236}">
                <a16:creationId xmlns:a16="http://schemas.microsoft.com/office/drawing/2014/main" id="{6813F752-EB96-FE1C-3254-0D3224EAEE46}"/>
              </a:ext>
            </a:extLst>
          </p:cNvPr>
          <p:cNvPicPr>
            <a:picLocks noGrp="1" noChangeAspect="1"/>
          </p:cNvPicPr>
          <p:nvPr>
            <p:ph sz="half" idx="1"/>
          </p:nvPr>
        </p:nvPicPr>
        <p:blipFill>
          <a:blip r:embed="rId2"/>
          <a:stretch>
            <a:fillRect/>
          </a:stretch>
        </p:blipFill>
        <p:spPr>
          <a:xfrm>
            <a:off x="294967" y="1452717"/>
            <a:ext cx="8948189" cy="5088193"/>
          </a:xfrm>
        </p:spPr>
      </p:pic>
    </p:spTree>
    <p:extLst>
      <p:ext uri="{BB962C8B-B14F-4D97-AF65-F5344CB8AC3E}">
        <p14:creationId xmlns:p14="http://schemas.microsoft.com/office/powerpoint/2010/main" val="403329071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08E4FD-20B3-BF97-FB4B-B5E09375F66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1D4F86D-6E18-9196-F17A-17ADE750EB8B}"/>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B47B3584-02A9-800E-ED94-F08D2715319B}"/>
              </a:ext>
            </a:extLst>
          </p:cNvPr>
          <p:cNvSpPr/>
          <p:nvPr/>
        </p:nvSpPr>
        <p:spPr>
          <a:xfrm>
            <a:off x="5309419" y="1520865"/>
            <a:ext cx="6045518" cy="5849037"/>
          </a:xfrm>
          <a:prstGeom prst="rect">
            <a:avLst/>
          </a:prstGeom>
        </p:spPr>
        <p:txBody>
          <a:bodyPr wrap="square">
            <a:spAutoFit/>
          </a:bodyPr>
          <a:lstStyle/>
          <a:p>
            <a:pPr algn="just" rtl="1">
              <a:lnSpc>
                <a:spcPct val="107000"/>
              </a:lnSpc>
              <a:spcAft>
                <a:spcPts val="80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السلاسل الزمنية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Time line</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هى عبارة عن مخططات زمنية تستخدم لعرض قائمة من الأحداث وفقا لترتيب زمني، فالوظيفة الأساسية لهذا المخطط توصيل المعلومات المتعلقة بالوقت للقارئ، إما للتحليل أو لتقديم قصة أو عرض للتاريخ بشكل بصري، وتعمل المخططات الزمنية على مقياس يعرض الأحداث في تسلسل زمني، ويمكن دمج الأشكال الأخرى لتصور البيانات مع السلاسل الزمنية لاظهار كيف تتغير البيانات الكمية بمرور الوقت.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11B48E2B-6286-ABC6-6A54-3B93518053A4}"/>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084A3F68-9239-90BD-1EC3-CFAA5986DD54}"/>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9607" y="1520865"/>
            <a:ext cx="4992328" cy="5197977"/>
          </a:xfrm>
        </p:spPr>
      </p:pic>
    </p:spTree>
    <p:extLst>
      <p:ext uri="{BB962C8B-B14F-4D97-AF65-F5344CB8AC3E}">
        <p14:creationId xmlns:p14="http://schemas.microsoft.com/office/powerpoint/2010/main" val="412855839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A824F7-CA27-B3D1-43CF-757A7A148F8A}"/>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BF08FFB-29E4-E612-8D8B-972AB2E8EF3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28B49D52-6306-38F6-5930-0BB981DED677}"/>
              </a:ext>
            </a:extLst>
          </p:cNvPr>
          <p:cNvSpPr/>
          <p:nvPr/>
        </p:nvSpPr>
        <p:spPr>
          <a:xfrm>
            <a:off x="5043948" y="1520865"/>
            <a:ext cx="6310988" cy="5746445"/>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ويستخدم هذا النمط بشكل كبير مع معظم القصص الصحفية المدفوعة بالبيانات ويساعد في عقد المقارنات بين المتغيرات خلال فترة زمنية معينة، ويوجه القارئ للتغيرات التي حدثت على هذه المتغيرات، والسلاسل الزمنية تقدم بيانات متعلقة بتاريخ شئ ما، حيث يمكنها المزج بين النص والزمن والصور وتقدم البيانات والمعلومات بطريقة سهلة وجذابة يستطيع القارئ أن يتعرف على تاريخ الشخصية أو القضية في وقت قصير، بالإضافة إلى أنه يعد أحد الأدوات المستخدمة في قصص صحافة البيانات بكثرة.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E6DC7845-155D-42BA-598E-20A13341F861}"/>
              </a:ext>
            </a:extLst>
          </p:cNvPr>
          <p:cNvSpPr txBox="1">
            <a:spLocks noGrp="1"/>
          </p:cNvSpPr>
          <p:nvPr>
            <p:ph type="title"/>
          </p:nvPr>
        </p:nvSpPr>
        <p:spPr>
          <a:xfrm>
            <a:off x="839336" y="365125"/>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screenshot of a calendar&#10;&#10;Description automatically generated">
            <a:extLst>
              <a:ext uri="{FF2B5EF4-FFF2-40B4-BE49-F238E27FC236}">
                <a16:creationId xmlns:a16="http://schemas.microsoft.com/office/drawing/2014/main" id="{FEA77D05-715F-39DC-EC84-ED0D85CF932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76980" y="1520865"/>
            <a:ext cx="4734232" cy="5197977"/>
          </a:xfrm>
        </p:spPr>
      </p:pic>
    </p:spTree>
    <p:extLst>
      <p:ext uri="{BB962C8B-B14F-4D97-AF65-F5344CB8AC3E}">
        <p14:creationId xmlns:p14="http://schemas.microsoft.com/office/powerpoint/2010/main" val="136429817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3CFC72-6510-0679-DA5E-690E0808E291}"/>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D2888B3B-FDF4-5ADB-C917-5F22204EF618}"/>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266F5131-FD66-07E6-2B0F-987BF5F16CFC}"/>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587E3DC6-EBA7-A55E-9668-436FA3652B6C}"/>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4" name="TextBox 3">
            <a:extLst>
              <a:ext uri="{FF2B5EF4-FFF2-40B4-BE49-F238E27FC236}">
                <a16:creationId xmlns:a16="http://schemas.microsoft.com/office/drawing/2014/main" id="{81A9C177-FFD6-A25A-88D9-91E37E142F43}"/>
              </a:ext>
            </a:extLst>
          </p:cNvPr>
          <p:cNvSpPr txBox="1"/>
          <p:nvPr/>
        </p:nvSpPr>
        <p:spPr>
          <a:xfrm>
            <a:off x="5855109" y="1520865"/>
            <a:ext cx="5668463" cy="3715889"/>
          </a:xfrm>
          <a:prstGeom prst="rect">
            <a:avLst/>
          </a:prstGeom>
          <a:noFill/>
        </p:spPr>
        <p:txBody>
          <a:bodyPr wrap="square">
            <a:spAutoFit/>
          </a:bodyPr>
          <a:lstStyle/>
          <a:p>
            <a:pPr algn="just" rtl="1">
              <a:lnSpc>
                <a:spcPct val="12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السحابة الكلامية :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20000"/>
              </a:lnSpc>
              <a:spcBef>
                <a:spcPts val="110"/>
              </a:spcBef>
              <a:spcAft>
                <a:spcPts val="110"/>
              </a:spcAft>
            </a:pPr>
            <a:r>
              <a:rPr lang="ar-EG" sz="2800" b="1">
                <a:effectLst/>
                <a:latin typeface="Calibri" panose="020F0502020204030204" pitchFamily="34" charset="0"/>
                <a:ea typeface="Calibri" panose="020F0502020204030204" pitchFamily="34" charset="0"/>
                <a:cs typeface="Simplified Arabic" panose="02020603050405020304" pitchFamily="18" charset="-78"/>
              </a:rPr>
              <a:t>تتيح السحابة الكلامية رسم الكلمات الأكثر استخدامًا من قبل مصدر الأخبار، ثم توضيحها عن طريق تكبير الكلمات المستخدمة بشكل متكرر، ويتم استخدامها لتحليل الخطابات العامة ورسائل الشركات أو المسئولين التنفيذين للأعمال أو صناع السياسات الاقتصادية.</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7C9A21DE-F006-5A73-EC57-1A1FE3F9BF7B}"/>
              </a:ext>
            </a:extLst>
          </p:cNvPr>
          <p:cNvPicPr>
            <a:picLocks noGrp="1" noChangeAspect="1"/>
          </p:cNvPicPr>
          <p:nvPr>
            <p:ph sz="half" idx="1"/>
          </p:nvPr>
        </p:nvPicPr>
        <p:blipFill>
          <a:blip r:embed="rId2"/>
          <a:stretch>
            <a:fillRect/>
          </a:stretch>
        </p:blipFill>
        <p:spPr>
          <a:xfrm>
            <a:off x="157316" y="1520865"/>
            <a:ext cx="5529158" cy="5197977"/>
          </a:xfrm>
        </p:spPr>
      </p:pic>
    </p:spTree>
    <p:extLst>
      <p:ext uri="{BB962C8B-B14F-4D97-AF65-F5344CB8AC3E}">
        <p14:creationId xmlns:p14="http://schemas.microsoft.com/office/powerpoint/2010/main" val="10312137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774173-4F62-ED54-E539-4EF40BF8EF9E}"/>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D50E02FB-E5CC-BFD1-4F44-CADDE949B37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03F65282-F8BA-1B3D-8DC5-B262260CB8FD}"/>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96D73D04-0C82-2CC5-2AFA-9DC4140CAAD4}"/>
              </a:ext>
            </a:extLst>
          </p:cNvPr>
          <p:cNvSpPr txBox="1">
            <a:spLocks noGrp="1"/>
          </p:cNvSpPr>
          <p:nvPr>
            <p:ph type="title"/>
          </p:nvPr>
        </p:nvSpPr>
        <p:spPr>
          <a:xfrm>
            <a:off x="734961" y="327301"/>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921C16B7-BADA-1FFB-D652-8B6459DA8597}"/>
              </a:ext>
            </a:extLst>
          </p:cNvPr>
          <p:cNvSpPr txBox="1"/>
          <p:nvPr/>
        </p:nvSpPr>
        <p:spPr>
          <a:xfrm>
            <a:off x="6209071" y="1520865"/>
            <a:ext cx="5315101" cy="4645374"/>
          </a:xfrm>
          <a:prstGeom prst="rect">
            <a:avLst/>
          </a:prstGeom>
          <a:noFill/>
        </p:spPr>
        <p:txBody>
          <a:bodyPr wrap="square">
            <a:spAutoFit/>
          </a:bodyPr>
          <a:lstStyle/>
          <a:p>
            <a:pPr algn="just" rtl="1">
              <a:lnSpc>
                <a:spcPct val="11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الخرائط الجغرافية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Maps</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400" b="1">
                <a:effectLst/>
                <a:latin typeface="Calibri" panose="020F0502020204030204" pitchFamily="34" charset="0"/>
                <a:ea typeface="Calibri" panose="020F0502020204030204" pitchFamily="34" charset="0"/>
                <a:cs typeface="Simplified Arabic" panose="02020603050405020304" pitchFamily="18" charset="-78"/>
              </a:rPr>
              <a:t>تعد الخرائط أحد أهم الأدوات المستخدمة في السرد البصري للبيانات، حيث تجيب للقارئ على السؤال المتعلق بأ</a:t>
            </a:r>
            <a:r>
              <a:rPr lang="ar-EG" sz="2400" b="1">
                <a:effectLst/>
                <a:latin typeface="Calibri" panose="020F0502020204030204" pitchFamily="34" charset="0"/>
                <a:ea typeface="Calibri" panose="020F0502020204030204" pitchFamily="34" charset="0"/>
                <a:cs typeface="Simplified Arabic" panose="02020603050405020304" pitchFamily="18" charset="-78"/>
              </a:rPr>
              <a:t>ي</a:t>
            </a:r>
            <a:r>
              <a:rPr lang="ar-SA" sz="2400" b="1">
                <a:effectLst/>
                <a:latin typeface="Calibri" panose="020F0502020204030204" pitchFamily="34" charset="0"/>
                <a:ea typeface="Calibri" panose="020F0502020204030204" pitchFamily="34" charset="0"/>
                <a:cs typeface="Simplified Arabic" panose="02020603050405020304" pitchFamily="18" charset="-78"/>
              </a:rPr>
              <a:t>ن وقع الحدث؟</a:t>
            </a:r>
            <a:r>
              <a:rPr lang="ar-EG" sz="2400" b="1">
                <a:effectLst/>
                <a:latin typeface="Calibri" panose="020F0502020204030204" pitchFamily="34" charset="0"/>
                <a:ea typeface="Calibri" panose="020F0502020204030204" pitchFamily="34" charset="0"/>
                <a:cs typeface="Simplified Arabic" panose="02020603050405020304" pitchFamily="18" charset="-78"/>
              </a:rPr>
              <a:t>،</a:t>
            </a:r>
            <a:r>
              <a:rPr lang="ar-EG" sz="2400" b="1">
                <a:latin typeface="Calibri" panose="020F0502020204030204" pitchFamily="34" charset="0"/>
                <a:ea typeface="Calibri" panose="020F0502020204030204" pitchFamily="34" charset="0"/>
                <a:cs typeface="Simplified Arabic" panose="02020603050405020304" pitchFamily="18" charset="-78"/>
              </a:rPr>
              <a:t> </a:t>
            </a:r>
            <a:r>
              <a:rPr lang="ar-SA" sz="2400" b="1">
                <a:effectLst/>
                <a:latin typeface="Calibri" panose="020F0502020204030204" pitchFamily="34" charset="0"/>
                <a:ea typeface="Calibri" panose="020F0502020204030204" pitchFamily="34" charset="0"/>
                <a:cs typeface="Simplified Arabic" panose="02020603050405020304" pitchFamily="18" charset="-78"/>
              </a:rPr>
              <a:t>ويصبح وجود الخرائط ضروري</a:t>
            </a:r>
            <a:r>
              <a:rPr lang="ar-EG" sz="2400" b="1">
                <a:effectLst/>
                <a:latin typeface="Calibri" panose="020F0502020204030204" pitchFamily="34" charset="0"/>
                <a:ea typeface="Calibri" panose="020F0502020204030204" pitchFamily="34" charset="0"/>
                <a:cs typeface="Simplified Arabic" panose="02020603050405020304" pitchFamily="18" charset="-78"/>
              </a:rPr>
              <a:t>ً</a:t>
            </a:r>
            <a:r>
              <a:rPr lang="ar-SA" sz="2400" b="1">
                <a:effectLst/>
                <a:latin typeface="Calibri" panose="020F0502020204030204" pitchFamily="34" charset="0"/>
                <a:ea typeface="Calibri" panose="020F0502020204030204" pitchFamily="34" charset="0"/>
                <a:cs typeface="Simplified Arabic" panose="02020603050405020304" pitchFamily="18" charset="-78"/>
              </a:rPr>
              <a:t>ا حين تتناول الأخبار أو الموضوعات مناطق جغرافية لا يسهل على القارئ معرفة أماكنها الصحيحة، ‏وتعد الخرائط أحد أكثر الأشكال البصرية شيوع</a:t>
            </a:r>
            <a:r>
              <a:rPr lang="ar-EG" sz="2400" b="1">
                <a:effectLst/>
                <a:latin typeface="Calibri" panose="020F0502020204030204" pitchFamily="34" charset="0"/>
                <a:ea typeface="Calibri" panose="020F0502020204030204" pitchFamily="34" charset="0"/>
                <a:cs typeface="Simplified Arabic" panose="02020603050405020304" pitchFamily="18" charset="-78"/>
              </a:rPr>
              <a:t>ً</a:t>
            </a:r>
            <a:r>
              <a:rPr lang="ar-SA" sz="2400" b="1">
                <a:effectLst/>
                <a:latin typeface="Calibri" panose="020F0502020204030204" pitchFamily="34" charset="0"/>
                <a:ea typeface="Calibri" panose="020F0502020204030204" pitchFamily="34" charset="0"/>
                <a:cs typeface="Simplified Arabic" panose="02020603050405020304" pitchFamily="18" charset="-78"/>
              </a:rPr>
              <a:t>ا و فائدة في وسائل الإعلام في الوقت الراهن، فهى سهلة الاستخدام وتقدم إلى القراء معلومات مهمة يمكن استخدامها في المساعدة على شرح الأحداث المرتبطة بالمواقع الجغرافية.</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pic>
        <p:nvPicPr>
          <p:cNvPr id="10" name="Content Placeholder 9" descr="A map of different colored squares with text and numbers&#10;&#10;Description automatically generated">
            <a:extLst>
              <a:ext uri="{FF2B5EF4-FFF2-40B4-BE49-F238E27FC236}">
                <a16:creationId xmlns:a16="http://schemas.microsoft.com/office/drawing/2014/main" id="{B27DAFB7-FEC6-CB51-D98C-7351F9402CC6}"/>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5694" y="1520864"/>
            <a:ext cx="5870306" cy="5197977"/>
          </a:xfrm>
        </p:spPr>
      </p:pic>
    </p:spTree>
    <p:extLst>
      <p:ext uri="{BB962C8B-B14F-4D97-AF65-F5344CB8AC3E}">
        <p14:creationId xmlns:p14="http://schemas.microsoft.com/office/powerpoint/2010/main" val="239681299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36757C-8DA2-8872-A2C6-DE0F66A09C6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12E5156F-464A-E282-CC64-6ED8864DDED0}"/>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946F436E-8231-EE46-53E2-94A22C906250}"/>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0FED975E-9CD0-D533-CB1B-31FD6ADFA66F}"/>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0B0242E0-219E-26EB-E1BB-4B611626C1E2}"/>
              </a:ext>
            </a:extLst>
          </p:cNvPr>
          <p:cNvSpPr txBox="1"/>
          <p:nvPr/>
        </p:nvSpPr>
        <p:spPr>
          <a:xfrm>
            <a:off x="5958348" y="1513570"/>
            <a:ext cx="5519584" cy="4528869"/>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2800" b="1">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rPr>
              <a:t>وعاده ما تستخدم الخرائط لتدعيم القصص الإخبارية أو الأنفوجرافيك وتتخذ الخرائط عدة أشكال من أهمها: </a:t>
            </a:r>
            <a:endParaRPr lang="en-US" sz="2800" b="1">
              <a:solidFill>
                <a:schemeClr val="accent5">
                  <a:lumMod val="50000"/>
                </a:schemeClr>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أ.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خرائط موقع الحدث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locater maps</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‏تستخدم في توضيح الأماكن التي تجري فيها الأحداث، أي أنها تخبر القارئ أين يدور الحدث أو القصة الخبرية، مثل</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الخرائط التي تنشر وقت الحروب.</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941152AF-67E8-C02E-233F-1BA60687DD81}"/>
              </a:ext>
            </a:extLst>
          </p:cNvPr>
          <p:cNvPicPr>
            <a:picLocks noGrp="1" noChangeAspect="1"/>
          </p:cNvPicPr>
          <p:nvPr>
            <p:ph sz="half" idx="1"/>
          </p:nvPr>
        </p:nvPicPr>
        <p:blipFill>
          <a:blip r:embed="rId2"/>
          <a:stretch>
            <a:fillRect/>
          </a:stretch>
        </p:blipFill>
        <p:spPr>
          <a:xfrm>
            <a:off x="184447" y="1520865"/>
            <a:ext cx="5650906" cy="5077281"/>
          </a:xfrm>
        </p:spPr>
      </p:pic>
    </p:spTree>
    <p:extLst>
      <p:ext uri="{BB962C8B-B14F-4D97-AF65-F5344CB8AC3E}">
        <p14:creationId xmlns:p14="http://schemas.microsoft.com/office/powerpoint/2010/main" val="39213950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A875F5-D060-5DCF-1FFC-68A3DF992D7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4857359-7D13-C893-CA71-79F73562481B}"/>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0C533677-DF0F-AB93-D103-DD08836A8197}"/>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C3C0F1FC-AFF5-8315-60A9-E2DED73126C8}"/>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E8722660-0641-0F07-C870-21AC9D5ABAF9}"/>
              </a:ext>
            </a:extLst>
          </p:cNvPr>
          <p:cNvSpPr txBox="1"/>
          <p:nvPr/>
        </p:nvSpPr>
        <p:spPr>
          <a:xfrm>
            <a:off x="6990735" y="1498387"/>
            <a:ext cx="4373267" cy="4259564"/>
          </a:xfrm>
          <a:prstGeom prst="rect">
            <a:avLst/>
          </a:prstGeom>
          <a:noFill/>
        </p:spPr>
        <p:txBody>
          <a:bodyPr wrap="square">
            <a:spAutoFit/>
          </a:bodyPr>
          <a:lstStyle/>
          <a:p>
            <a:pPr algn="just" rtl="1">
              <a:lnSpc>
                <a:spcPct val="107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الخرائط التفسيرية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Explanatory Maps</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‏تستخدم الخرائط التفسيرية لتوضيح الأحداث وغالبا ما تستخدم في حكاية القصة الصحفية، فهى تشرح تطور حدث ما وتستخدم عليها الرسوم والأسهم وكثير من الأدوات لتشرح للقارئ ماذا حدث؟ وكيف حدث؟</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6" name="Content Placeholder 5" descr="A map of the world with a truck and a plane&#10;&#10;Description automatically generated">
            <a:extLst>
              <a:ext uri="{FF2B5EF4-FFF2-40B4-BE49-F238E27FC236}">
                <a16:creationId xmlns:a16="http://schemas.microsoft.com/office/drawing/2014/main" id="{2BFC1B6D-4E9F-082E-720A-F69A59C1A101}"/>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2341" y="1520866"/>
            <a:ext cx="6710517" cy="5191258"/>
          </a:xfrm>
        </p:spPr>
      </p:pic>
    </p:spTree>
    <p:extLst>
      <p:ext uri="{BB962C8B-B14F-4D97-AF65-F5344CB8AC3E}">
        <p14:creationId xmlns:p14="http://schemas.microsoft.com/office/powerpoint/2010/main" val="369317054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100DB8-1A75-795F-5F28-DA1C0FD6998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CEE97B49-5F84-6038-5F38-26E7E40A680C}"/>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2425B8EA-3676-B378-44EE-6389F2909BA3}"/>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756EF323-1817-544E-02ED-EC85ED20985F}"/>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939B039E-CB61-BC0D-1385-9EDEBA21A0E7}"/>
              </a:ext>
            </a:extLst>
          </p:cNvPr>
          <p:cNvSpPr txBox="1"/>
          <p:nvPr/>
        </p:nvSpPr>
        <p:spPr>
          <a:xfrm>
            <a:off x="6710515" y="1520865"/>
            <a:ext cx="4767415" cy="4953600"/>
          </a:xfrm>
          <a:prstGeom prst="rect">
            <a:avLst/>
          </a:prstGeom>
          <a:noFill/>
        </p:spPr>
        <p:txBody>
          <a:bodyPr wrap="square">
            <a:spAutoFit/>
          </a:bodyPr>
          <a:lstStyle/>
          <a:p>
            <a:pPr algn="just" rtl="1">
              <a:lnSpc>
                <a:spcPct val="107000"/>
              </a:lnSpc>
              <a:spcAft>
                <a:spcPts val="800"/>
              </a:spcAft>
            </a:pPr>
            <a:r>
              <a:rPr lang="ar-EG"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ج. </a:t>
            </a: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خرائط التدفق </a:t>
            </a:r>
            <a:r>
              <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Flow Maps</a:t>
            </a: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تظهر خرائط التدفق حركة المعلومات أو الأشياء من موقع إلى آخر و مقدارها بشكل جغرافي، تستخدم خرائط التدفق عادة لإظهار بيانات هجرة الأشخاص من دولة ما لأخرى، وكذلك حجم صادرات دولة ما بالنسبة لدولة أخرى.</a:t>
            </a:r>
            <a:endParaRPr lang="en-US" sz="32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6" name="Content Placeholder 5">
            <a:extLst>
              <a:ext uri="{FF2B5EF4-FFF2-40B4-BE49-F238E27FC236}">
                <a16:creationId xmlns:a16="http://schemas.microsoft.com/office/drawing/2014/main" id="{A67A7AD2-524B-3185-448C-F67DCA39109B}"/>
              </a:ext>
            </a:extLst>
          </p:cNvPr>
          <p:cNvPicPr>
            <a:picLocks noGrp="1" noChangeAspect="1"/>
          </p:cNvPicPr>
          <p:nvPr>
            <p:ph sz="half" idx="1"/>
          </p:nvPr>
        </p:nvPicPr>
        <p:blipFill>
          <a:blip r:embed="rId2"/>
          <a:stretch>
            <a:fillRect/>
          </a:stretch>
        </p:blipFill>
        <p:spPr>
          <a:xfrm>
            <a:off x="153936" y="1520864"/>
            <a:ext cx="6428976" cy="5197977"/>
          </a:xfrm>
        </p:spPr>
      </p:pic>
    </p:spTree>
    <p:extLst>
      <p:ext uri="{BB962C8B-B14F-4D97-AF65-F5344CB8AC3E}">
        <p14:creationId xmlns:p14="http://schemas.microsoft.com/office/powerpoint/2010/main" val="16569822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602B22-2C95-B5EE-2382-44B41BF4B62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99D86A9-0C65-72FB-2D66-14D4D6D6B5B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6BC5C7EE-F2E4-35F1-4C69-2A23E899F220}"/>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3F7B5F11-DEB3-3018-9749-CE5B3551D1CA}"/>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F6F28BC9-A3A2-68A5-CA72-530BE9726E00}"/>
              </a:ext>
            </a:extLst>
          </p:cNvPr>
          <p:cNvSpPr txBox="1"/>
          <p:nvPr/>
        </p:nvSpPr>
        <p:spPr>
          <a:xfrm>
            <a:off x="5368413" y="1520865"/>
            <a:ext cx="6109518" cy="5911939"/>
          </a:xfrm>
          <a:prstGeom prst="rect">
            <a:avLst/>
          </a:prstGeom>
          <a:noFill/>
        </p:spPr>
        <p:txBody>
          <a:bodyPr wrap="square">
            <a:spAutoFit/>
          </a:bodyPr>
          <a:lstStyle/>
          <a:p>
            <a:pPr marL="457200" indent="-457200" algn="just" rtl="1">
              <a:lnSpc>
                <a:spcPct val="110000"/>
              </a:lnSpc>
              <a:spcBef>
                <a:spcPts val="110"/>
              </a:spcBef>
              <a:spcAft>
                <a:spcPts val="110"/>
              </a:spcAft>
              <a:buFont typeface="Arial" panose="020B0604020202020204" pitchFamily="34" charset="0"/>
              <a:buChar char="•"/>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ويتم تمثيل حجم أو مقدار المتغيرات باستخدام خط تدفق واحد بسمك مختلف ليدل على حجم المتغيرات، ويساعد ذلك على إظهار كيفية توزيع المتغيرات وأحجامها جغرافيا، ويتم رسم خرائط التدفق من نقطة الأصل والفرع من خطوط التدفق الخاصة بهم.</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10000"/>
              </a:lnSpc>
              <a:spcBef>
                <a:spcPts val="110"/>
              </a:spcBef>
              <a:spcAft>
                <a:spcPts val="110"/>
              </a:spcAft>
              <a:buFont typeface="Arial" panose="020B0604020202020204" pitchFamily="34" charset="0"/>
              <a:buChar char="•"/>
            </a:pPr>
            <a:r>
              <a:rPr lang="ar-SA" sz="1800">
                <a:effectLst/>
                <a:latin typeface="Calibri" panose="020F0502020204030204" pitchFamily="34" charset="0"/>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ويمكن استخدام الأسهم لإظهار الاتجاه، أو إذا كانت الحركة واردة أو صادرة، يمكن استخدام رسم خطوط التدفق بدون سهام لتمثيل التجارة ذهابا وإياب</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10000"/>
              </a:lnSpc>
              <a:spcBef>
                <a:spcPts val="110"/>
              </a:spcBef>
              <a:spcAft>
                <a:spcPts val="110"/>
              </a:spcAft>
              <a:buFont typeface="Arial" panose="020B0604020202020204" pitchFamily="34" charset="0"/>
              <a:buChar char="•"/>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6" name="Content Placeholder 5" descr="A map with numbers and numbers&#10;&#10;Description automatically generated">
            <a:extLst>
              <a:ext uri="{FF2B5EF4-FFF2-40B4-BE49-F238E27FC236}">
                <a16:creationId xmlns:a16="http://schemas.microsoft.com/office/drawing/2014/main" id="{1C9D70D1-892B-4891-78D5-305EEE9D73CC}"/>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3433" y="1520864"/>
            <a:ext cx="5061986" cy="5197978"/>
          </a:xfrm>
        </p:spPr>
      </p:pic>
    </p:spTree>
    <p:extLst>
      <p:ext uri="{BB962C8B-B14F-4D97-AF65-F5344CB8AC3E}">
        <p14:creationId xmlns:p14="http://schemas.microsoft.com/office/powerpoint/2010/main" val="105504702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DB8B16-ABCF-018B-A50D-51D81270593B}"/>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4C4E3FB1-56D0-5319-5342-794A54EB790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7F7171FE-AE02-BB37-1262-48A15B10266F}"/>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AD8DE0A1-65AD-3DA8-5B7B-3EB960D8F968}"/>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FF0AA942-09AC-F3E1-8DEE-BBF762BF907F}"/>
              </a:ext>
            </a:extLst>
          </p:cNvPr>
          <p:cNvPicPr>
            <a:picLocks noGrp="1" noChangeAspect="1"/>
          </p:cNvPicPr>
          <p:nvPr>
            <p:ph sz="half" idx="1"/>
          </p:nvPr>
        </p:nvPicPr>
        <p:blipFill>
          <a:blip r:embed="rId2"/>
          <a:stretch>
            <a:fillRect/>
          </a:stretch>
        </p:blipFill>
        <p:spPr>
          <a:xfrm>
            <a:off x="157367" y="1520865"/>
            <a:ext cx="5099112" cy="5197977"/>
          </a:xfrm>
        </p:spPr>
      </p:pic>
      <p:sp>
        <p:nvSpPr>
          <p:cNvPr id="6" name="TextBox 5">
            <a:extLst>
              <a:ext uri="{FF2B5EF4-FFF2-40B4-BE49-F238E27FC236}">
                <a16:creationId xmlns:a16="http://schemas.microsoft.com/office/drawing/2014/main" id="{9E764B26-3C6E-5386-1ACC-4A7528FA415D}"/>
              </a:ext>
            </a:extLst>
          </p:cNvPr>
          <p:cNvSpPr txBox="1"/>
          <p:nvPr/>
        </p:nvSpPr>
        <p:spPr>
          <a:xfrm>
            <a:off x="5379473" y="1542632"/>
            <a:ext cx="6098458" cy="4344138"/>
          </a:xfrm>
          <a:prstGeom prst="rect">
            <a:avLst/>
          </a:prstGeom>
          <a:noFill/>
        </p:spPr>
        <p:txBody>
          <a:bodyPr wrap="square">
            <a:spAutoFit/>
          </a:bodyPr>
          <a:lstStyle/>
          <a:p>
            <a:pPr algn="just" rtl="1">
              <a:lnSpc>
                <a:spcPct val="107000"/>
              </a:lnSpc>
              <a:spcAft>
                <a:spcPts val="80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د.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خرائط الفقاعات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Bubble Maps</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من خلال هذا النوع يتم عرض البيانات والمعلومات باستخدام دوائر فوق منطقة جغرافية محددة، وتتناسب مساحة الدائرة مع قيمتها في البيانات، تعد هذه الخرائط وسيلة جذابة وسهلة للمقارنة بين الدول و المتغيرات المختلفة، ولكن يعاب عليها أنها إذا زاد عدد الدوائر على الخريطة وكبر حجمها يحدث تداخل بين الفقاعات وبالتالي لا تنقل بالمعنى والنسب بشكل سليم.</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21339355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877BF-4CAC-6A80-ACC4-F07BB15EEA8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55A3E3A4-9220-F79B-0EC5-59EA9AC3E23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6DA9F829-DC45-4EA3-BB22-2F38EA1464BC}"/>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05A99D2C-9B84-8E97-5B0B-BFA6DFFD21CB}"/>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FDE2DA04-F5A7-C3D6-E82B-F9DCA2BF178A}"/>
              </a:ext>
            </a:extLst>
          </p:cNvPr>
          <p:cNvPicPr>
            <a:picLocks noGrp="1" noChangeAspect="1"/>
          </p:cNvPicPr>
          <p:nvPr>
            <p:ph sz="half" idx="1"/>
          </p:nvPr>
        </p:nvPicPr>
        <p:blipFill>
          <a:blip r:embed="rId2"/>
          <a:stretch>
            <a:fillRect/>
          </a:stretch>
        </p:blipFill>
        <p:spPr>
          <a:xfrm>
            <a:off x="218659" y="1520865"/>
            <a:ext cx="4840037" cy="5176210"/>
          </a:xfrm>
        </p:spPr>
      </p:pic>
      <p:sp>
        <p:nvSpPr>
          <p:cNvPr id="6" name="TextBox 5">
            <a:extLst>
              <a:ext uri="{FF2B5EF4-FFF2-40B4-BE49-F238E27FC236}">
                <a16:creationId xmlns:a16="http://schemas.microsoft.com/office/drawing/2014/main" id="{6CEE8EB2-22F8-9970-ECCF-974C0AE4BAAB}"/>
              </a:ext>
            </a:extLst>
          </p:cNvPr>
          <p:cNvSpPr txBox="1"/>
          <p:nvPr/>
        </p:nvSpPr>
        <p:spPr>
          <a:xfrm>
            <a:off x="5294671" y="1542632"/>
            <a:ext cx="6183260" cy="4449808"/>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ه.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خرائط الدرجات اللونية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choropleth Map</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q"/>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تعتمد هذه الخرائط على الدرجات اللونية في تحقيق التباين بين المتغيرات، من خلال تمثيل كل منطقة جغرافية بلون معين ويمكن استخدام درجات مختلفة من الغامق إلى الفاتح لتحقيق التباين بين البيانات، حيث تأخذ القيمة الكبيرة الدرجات الغامقة بينما تأخذ القيم الصغيرة الدرجات اللونية الفاتحة، مع وضع مفتاح للخريطة يبين قيمة كل درجة لونية</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71770678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82D08C-04DF-F39D-950E-B4FA5150F07E}"/>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9C417F5-0F50-98BB-424F-AE06029EC8D2}"/>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2C599F1-9995-8D65-F3C1-759D91DF77EB}"/>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0B418716-1D3A-4861-B9D9-685A274DAC3A}"/>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2B55A9C7-608D-08FC-DE77-43636D7EE1CF}"/>
              </a:ext>
            </a:extLst>
          </p:cNvPr>
          <p:cNvPicPr>
            <a:picLocks noGrp="1" noChangeAspect="1"/>
          </p:cNvPicPr>
          <p:nvPr>
            <p:ph sz="half" idx="1"/>
          </p:nvPr>
        </p:nvPicPr>
        <p:blipFill>
          <a:blip r:embed="rId2"/>
          <a:stretch>
            <a:fillRect/>
          </a:stretch>
        </p:blipFill>
        <p:spPr>
          <a:xfrm>
            <a:off x="134180" y="1520865"/>
            <a:ext cx="6384607" cy="5155178"/>
          </a:xfrm>
        </p:spPr>
      </p:pic>
      <p:sp>
        <p:nvSpPr>
          <p:cNvPr id="6" name="TextBox 5">
            <a:extLst>
              <a:ext uri="{FF2B5EF4-FFF2-40B4-BE49-F238E27FC236}">
                <a16:creationId xmlns:a16="http://schemas.microsoft.com/office/drawing/2014/main" id="{CB1A6103-708A-914C-49EB-BC2530CC2FD3}"/>
              </a:ext>
            </a:extLst>
          </p:cNvPr>
          <p:cNvSpPr txBox="1"/>
          <p:nvPr/>
        </p:nvSpPr>
        <p:spPr>
          <a:xfrm>
            <a:off x="6651523" y="1542632"/>
            <a:ext cx="4826406" cy="3863558"/>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ومن الجوانب السلبية </a:t>
            </a:r>
            <a:r>
              <a:rPr lang="ar-EG" sz="2800" b="1">
                <a:latin typeface="Simplified Arabic" panose="02020603050405020304" pitchFamily="18" charset="-78"/>
                <a:ea typeface="Calibri" panose="020F0502020204030204" pitchFamily="34" charset="0"/>
                <a:cs typeface="Simplified Arabic" panose="02020603050405020304" pitchFamily="18" charset="-78"/>
              </a:rPr>
              <a:t>لا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ستخدام اللون على الخريطة هو أنه لا يمكن للقارئ قراءة القيم أو مقارنتها بدقه من الخريطة بسبب تضارب الألوان، كما أن المناطق الكبيرة تبدو أكثر تركيزا من المناطق الأصغر، لذلك يتأثر تصور المشاهد للقيم المظللة.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2845690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F198AC-5942-B88F-787C-4B75C0AAC90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F79BE6D6-3982-B068-9E23-581D58DAF5C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147DE161-82F2-1633-80C2-F76F8179F2CB}"/>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58889C27-B4CF-E76B-C6E5-CA65F52A6EC6}"/>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36E49035-5008-964B-B4E4-25D12F64C11E}"/>
              </a:ext>
            </a:extLst>
          </p:cNvPr>
          <p:cNvSpPr txBox="1"/>
          <p:nvPr/>
        </p:nvSpPr>
        <p:spPr>
          <a:xfrm>
            <a:off x="5309419" y="1542632"/>
            <a:ext cx="6168512" cy="4344138"/>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.6</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الرسوم البيانية والمخططات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Charts &amp; Graphs</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تعد الرسوم البيانية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charts</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أكثر أنواع الرسوم الاحصائية استخداما في قصص صحافة البيانات وهى في أبسط تعريفاتها عبارة عن نوع من الرسوم التي تقدم وتنظم مجموعة من البيانات والأرقام المتعددة التي تعبر عن مجموعة من المتغيرات التي تجاوب على أسئلة محددة، حتى يمكن الحصول على الجواب الصحيح بشكل بصري.</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2" name="صورة 30">
            <a:extLst>
              <a:ext uri="{FF2B5EF4-FFF2-40B4-BE49-F238E27FC236}">
                <a16:creationId xmlns:a16="http://schemas.microsoft.com/office/drawing/2014/main" id="{90D63355-0E33-509F-66C1-8E3B733E1F4E}"/>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99311" y="1520864"/>
            <a:ext cx="4987113" cy="5197977"/>
          </a:xfrm>
          <a:prstGeom prst="rect">
            <a:avLst/>
          </a:prstGeom>
        </p:spPr>
      </p:pic>
    </p:spTree>
    <p:extLst>
      <p:ext uri="{BB962C8B-B14F-4D97-AF65-F5344CB8AC3E}">
        <p14:creationId xmlns:p14="http://schemas.microsoft.com/office/powerpoint/2010/main" val="3574440013"/>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80D3D6-6CB0-3660-2C13-5C7D9817667C}"/>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94CE9A9D-6EB3-ABAE-9D52-41742C7D2A8F}"/>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55C8BAB4-A9E0-71BE-27EB-CEAB7D82C85E}"/>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27C46BC4-C37F-AE28-C458-996E1F0347BA}"/>
              </a:ext>
            </a:extLst>
          </p:cNvPr>
          <p:cNvSpPr txBox="1">
            <a:spLocks noGrp="1"/>
          </p:cNvSpPr>
          <p:nvPr>
            <p:ph type="title"/>
          </p:nvPr>
        </p:nvSpPr>
        <p:spPr>
          <a:xfrm>
            <a:off x="720213" y="272490"/>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772ED52A-C2A2-58D6-DFBF-0B585C39396F}"/>
              </a:ext>
            </a:extLst>
          </p:cNvPr>
          <p:cNvPicPr>
            <a:picLocks noGrp="1" noChangeAspect="1"/>
          </p:cNvPicPr>
          <p:nvPr>
            <p:ph sz="half" idx="1"/>
          </p:nvPr>
        </p:nvPicPr>
        <p:blipFill>
          <a:blip r:embed="rId2"/>
          <a:stretch>
            <a:fillRect/>
          </a:stretch>
        </p:blipFill>
        <p:spPr>
          <a:xfrm>
            <a:off x="210714" y="1520865"/>
            <a:ext cx="5049453" cy="5064645"/>
          </a:xfrm>
        </p:spPr>
      </p:pic>
      <p:sp>
        <p:nvSpPr>
          <p:cNvPr id="6" name="TextBox 5">
            <a:extLst>
              <a:ext uri="{FF2B5EF4-FFF2-40B4-BE49-F238E27FC236}">
                <a16:creationId xmlns:a16="http://schemas.microsoft.com/office/drawing/2014/main" id="{E0E01021-6889-85E6-6FD3-1AD1FCDD1000}"/>
              </a:ext>
            </a:extLst>
          </p:cNvPr>
          <p:cNvSpPr txBox="1"/>
          <p:nvPr/>
        </p:nvSpPr>
        <p:spPr>
          <a:xfrm>
            <a:off x="5383162" y="1542632"/>
            <a:ext cx="6094770" cy="4805418"/>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40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وتوجد أنواع عديدة من الرسوم البيانية التي تستخدم في السرد البصري للقصص، وتؤدي كل واحدة منها وظيفة معينة، ويمكن استعراض أهم هذه الأنواع وأكثرها استخداما فيما يلي:</a:t>
            </a:r>
            <a:endParaRPr lang="en-US" sz="40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4000">
                <a:effectLst/>
                <a:latin typeface="Calibri" panose="020F0502020204030204" pitchFamily="34" charset="0"/>
                <a:ea typeface="Calibri" panose="020F0502020204030204" pitchFamily="34" charset="0"/>
                <a:cs typeface="Simplified Arabic" panose="02020603050405020304" pitchFamily="18" charset="-78"/>
              </a:rPr>
              <a:t>‏</a:t>
            </a:r>
            <a:endParaRPr lang="en-US" sz="40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18100855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8FB2EC-EC69-678A-AF04-BDCA2537002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82ECE20-F95B-2F33-9DB0-36AA3B95A05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855E8FA8-4B2B-51E7-5864-3F991E1A1C5E}"/>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86D3072D-7B50-4341-E3DB-C36065D21AA7}"/>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7F055384-2849-03AD-9AF1-D258A35490EF}"/>
              </a:ext>
            </a:extLst>
          </p:cNvPr>
          <p:cNvPicPr>
            <a:picLocks noGrp="1" noChangeAspect="1"/>
          </p:cNvPicPr>
          <p:nvPr>
            <p:ph sz="half" idx="1"/>
          </p:nvPr>
        </p:nvPicPr>
        <p:blipFill>
          <a:blip r:embed="rId2"/>
          <a:stretch>
            <a:fillRect/>
          </a:stretch>
        </p:blipFill>
        <p:spPr>
          <a:xfrm>
            <a:off x="206477" y="1542632"/>
            <a:ext cx="4935703" cy="5176210"/>
          </a:xfrm>
        </p:spPr>
      </p:pic>
      <p:sp>
        <p:nvSpPr>
          <p:cNvPr id="6" name="TextBox 5">
            <a:extLst>
              <a:ext uri="{FF2B5EF4-FFF2-40B4-BE49-F238E27FC236}">
                <a16:creationId xmlns:a16="http://schemas.microsoft.com/office/drawing/2014/main" id="{679B02B2-6A3F-ECC4-8475-8BC1592B466D}"/>
              </a:ext>
            </a:extLst>
          </p:cNvPr>
          <p:cNvSpPr txBox="1"/>
          <p:nvPr/>
        </p:nvSpPr>
        <p:spPr>
          <a:xfrm>
            <a:off x="5265174" y="1542632"/>
            <a:ext cx="6212757" cy="4344138"/>
          </a:xfrm>
          <a:prstGeom prst="rect">
            <a:avLst/>
          </a:prstGeom>
          <a:noFill/>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EG" sz="2800" u="sng">
                <a:latin typeface="Simplified Arabic" panose="02020603050405020304" pitchFamily="18" charset="-78"/>
                <a:ea typeface="Calibri" panose="020F0502020204030204" pitchFamily="34" charset="0"/>
                <a:cs typeface="Simplified Arabic" panose="02020603050405020304" pitchFamily="18" charset="-78"/>
              </a:rPr>
              <a:t>أ.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الرسم البياني الشريطي: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المخطط الشريطي هو أحد أكثر الأنواع شيوعًا بين المخططات، ويمكن أن يستعمل لإظهار المقارنات العددية بين القيم، ويمثل كل شريط فئة محددة، ويشير طول الشريط إلى القيمة ويمكن أن يرسم المخطط الشريطي إما أفقي</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أو عمودي</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ومن الأفضل أن ترتب الشرائط ترتيب</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ملائم</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عادة ما يكون الترتيب حسب الحجم هو الأفضل ما لم يكون هناك ترتيب طبيعي واضح كالعمر أو الزمن.</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10806326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506AB0-C3BE-A3DA-2C36-C428F56CD6DF}"/>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6F0C775-D168-6685-A11A-04B6CA29102F}"/>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93DB798-4BB9-0C21-4280-375961C4741A}"/>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A84BF74C-E577-1E00-126A-ADDE1DA5F476}"/>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B33BD0F5-1FD4-07A1-58A7-89E6F0FCBB7E}"/>
              </a:ext>
            </a:extLst>
          </p:cNvPr>
          <p:cNvPicPr>
            <a:picLocks noGrp="1" noChangeAspect="1"/>
          </p:cNvPicPr>
          <p:nvPr>
            <p:ph sz="half" idx="1"/>
          </p:nvPr>
        </p:nvPicPr>
        <p:blipFill>
          <a:blip r:embed="rId2"/>
          <a:stretch>
            <a:fillRect/>
          </a:stretch>
        </p:blipFill>
        <p:spPr>
          <a:xfrm>
            <a:off x="183433" y="1453694"/>
            <a:ext cx="5135728" cy="5265148"/>
          </a:xfrm>
        </p:spPr>
      </p:pic>
      <p:sp>
        <p:nvSpPr>
          <p:cNvPr id="6" name="TextBox 5">
            <a:extLst>
              <a:ext uri="{FF2B5EF4-FFF2-40B4-BE49-F238E27FC236}">
                <a16:creationId xmlns:a16="http://schemas.microsoft.com/office/drawing/2014/main" id="{CE61AD29-F9C2-AF84-206C-63D8D2E507B5}"/>
              </a:ext>
            </a:extLst>
          </p:cNvPr>
          <p:cNvSpPr txBox="1"/>
          <p:nvPr/>
        </p:nvSpPr>
        <p:spPr>
          <a:xfrm>
            <a:off x="5442155" y="1542632"/>
            <a:ext cx="6035776" cy="4798750"/>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5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وتوجد أنواع مختلفة من الشرائط و الأعمدة البيانية سواء كانت أفقية أو رأسية يمكن عرضها فيما يلي:</a:t>
            </a:r>
            <a:endParaRPr lang="en-US" sz="25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500">
                <a:effectLst/>
                <a:latin typeface="Calibri" panose="020F0502020204030204" pitchFamily="34" charset="0"/>
                <a:ea typeface="Calibri" panose="020F0502020204030204" pitchFamily="34" charset="0"/>
                <a:cs typeface="Simplified Arabic" panose="02020603050405020304" pitchFamily="18" charset="-78"/>
              </a:rPr>
              <a:t>‏</a:t>
            </a:r>
            <a:r>
              <a:rPr lang="en-US" sz="25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.1</a:t>
            </a:r>
            <a:r>
              <a:rPr lang="ar-SA" sz="25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الشرائط والأعمدة المفردة : </a:t>
            </a:r>
            <a:r>
              <a:rPr lang="ar-SA" sz="25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5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500" b="1">
                <a:effectLst/>
                <a:latin typeface="Calibri" panose="020F0502020204030204" pitchFamily="34" charset="0"/>
                <a:ea typeface="Calibri" panose="020F0502020204030204" pitchFamily="34" charset="0"/>
                <a:cs typeface="Simplified Arabic" panose="02020603050405020304" pitchFamily="18" charset="-78"/>
              </a:rPr>
              <a:t>يقدم الشريط البياني المفرد مجموعة من البيانات والأرقام حول متغير واحد ‏كان يقيس أرباح أحد المنتجات خلال فترة زمنية معينة سواء صعود</a:t>
            </a:r>
            <a:r>
              <a:rPr lang="ar-EG" sz="2500" b="1">
                <a:effectLst/>
                <a:latin typeface="Calibri" panose="020F0502020204030204" pitchFamily="34" charset="0"/>
                <a:ea typeface="Calibri" panose="020F0502020204030204" pitchFamily="34" charset="0"/>
                <a:cs typeface="Simplified Arabic" panose="02020603050405020304" pitchFamily="18" charset="-78"/>
              </a:rPr>
              <a:t>ً</a:t>
            </a:r>
            <a:r>
              <a:rPr lang="ar-SA" sz="2500" b="1">
                <a:effectLst/>
                <a:latin typeface="Calibri" panose="020F0502020204030204" pitchFamily="34" charset="0"/>
                <a:ea typeface="Calibri" panose="020F0502020204030204" pitchFamily="34" charset="0"/>
                <a:cs typeface="Simplified Arabic" panose="02020603050405020304" pitchFamily="18" charset="-78"/>
              </a:rPr>
              <a:t>ا أو هبوط</a:t>
            </a:r>
            <a:r>
              <a:rPr lang="ar-EG" sz="2500" b="1">
                <a:effectLst/>
                <a:latin typeface="Calibri" panose="020F0502020204030204" pitchFamily="34" charset="0"/>
                <a:ea typeface="Calibri" panose="020F0502020204030204" pitchFamily="34" charset="0"/>
                <a:cs typeface="Simplified Arabic" panose="02020603050405020304" pitchFamily="18" charset="-78"/>
              </a:rPr>
              <a:t>ً</a:t>
            </a:r>
            <a:r>
              <a:rPr lang="ar-SA" sz="2500" b="1">
                <a:effectLst/>
                <a:latin typeface="Calibri" panose="020F0502020204030204" pitchFamily="34" charset="0"/>
                <a:ea typeface="Calibri" panose="020F0502020204030204" pitchFamily="34" charset="0"/>
                <a:cs typeface="Simplified Arabic" panose="02020603050405020304" pitchFamily="18" charset="-78"/>
              </a:rPr>
              <a:t>ا،  ويتميز هذا النوع بسهولة فهمه من جانب غير المتخصصين، ‏حيث يقدم مقارنات سهلة تعتمد على طول أو قصر الشريط واتجاهه سواء إبجابيا أو سلبيا، كما أنه يمكن عرض البيانات من خلاله سواء أفقي</a:t>
            </a:r>
            <a:r>
              <a:rPr lang="ar-EG" sz="2500" b="1">
                <a:latin typeface="Calibri" panose="020F0502020204030204" pitchFamily="34" charset="0"/>
                <a:ea typeface="Calibri" panose="020F0502020204030204" pitchFamily="34" charset="0"/>
                <a:cs typeface="Simplified Arabic" panose="02020603050405020304" pitchFamily="18" charset="-78"/>
              </a:rPr>
              <a:t>ً</a:t>
            </a:r>
            <a:r>
              <a:rPr lang="ar-SA" sz="2500" b="1">
                <a:effectLst/>
                <a:latin typeface="Calibri" panose="020F0502020204030204" pitchFamily="34" charset="0"/>
                <a:ea typeface="Calibri" panose="020F0502020204030204" pitchFamily="34" charset="0"/>
                <a:cs typeface="Simplified Arabic" panose="02020603050405020304" pitchFamily="18" charset="-78"/>
              </a:rPr>
              <a:t>ا أو رأسي</a:t>
            </a:r>
            <a:r>
              <a:rPr lang="ar-EG" sz="2500" b="1">
                <a:effectLst/>
                <a:latin typeface="Calibri" panose="020F0502020204030204" pitchFamily="34" charset="0"/>
                <a:ea typeface="Calibri" panose="020F0502020204030204" pitchFamily="34" charset="0"/>
                <a:cs typeface="Simplified Arabic" panose="02020603050405020304" pitchFamily="18" charset="-78"/>
              </a:rPr>
              <a:t>ً</a:t>
            </a:r>
            <a:r>
              <a:rPr lang="ar-SA" sz="2500" b="1">
                <a:effectLst/>
                <a:latin typeface="Calibri" panose="020F0502020204030204" pitchFamily="34" charset="0"/>
                <a:ea typeface="Calibri" panose="020F0502020204030204" pitchFamily="34" charset="0"/>
                <a:cs typeface="Simplified Arabic" panose="02020603050405020304" pitchFamily="18" charset="-78"/>
              </a:rPr>
              <a:t>ا، وفقا لما يتناسب مع طبيعتها</a:t>
            </a:r>
            <a:r>
              <a:rPr lang="ar-EG" sz="2500" b="1">
                <a:effectLst/>
                <a:latin typeface="Calibri" panose="020F0502020204030204" pitchFamily="34" charset="0"/>
                <a:ea typeface="Calibri" panose="020F0502020204030204" pitchFamily="34" charset="0"/>
                <a:cs typeface="Simplified Arabic" panose="02020603050405020304" pitchFamily="18" charset="-78"/>
              </a:rPr>
              <a:t>.</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81315817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C6F3F76-3D7F-5425-6EF8-2960C59AB15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D8A5D467-C2F1-53BB-A6F8-1D16C6658B2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FD247CB2-81FF-0031-0D48-EF09205324E2}"/>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C135736D-C93B-438F-DC3C-35CEC9691C0A}"/>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EB3C25DF-4F21-A354-1FC9-6EF6FA1DEBAD}"/>
              </a:ext>
            </a:extLst>
          </p:cNvPr>
          <p:cNvSpPr txBox="1"/>
          <p:nvPr/>
        </p:nvSpPr>
        <p:spPr>
          <a:xfrm>
            <a:off x="5265175" y="1468891"/>
            <a:ext cx="6212757" cy="4857740"/>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الشرائط والأعمدة المزدوجة:</a:t>
            </a:r>
            <a:endPar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800" b="1">
                <a:effectLst/>
                <a:latin typeface="Calibri" panose="020F0502020204030204" pitchFamily="34" charset="0"/>
                <a:ea typeface="Calibri" panose="020F0502020204030204" pitchFamily="34" charset="0"/>
                <a:cs typeface="Simplified Arabic" panose="02020603050405020304" pitchFamily="18" charset="-78"/>
              </a:rPr>
              <a:t>‏تقارن بين عدة متغيرات بينهم علاقة  ويختلف هذا النوع من النشاط البياني المفرد، في أنه يقدم مجموعة من البيانات والأرقام عن أكثر من متغير في رسم واحد، حيث ترسم هذه المتغيرات جنبا إلى جنب على نفس الرسم البياني، مع تمييز كل شريط بلون معين يختلف عن الشريط الثاني، ‏وقد يشكل هذا النوع من الشرائط  البيانية صعوبة على القارئ العادي في عقد المقارنات وفهمها واستخلاص النتائج في حالة كثرة عدد المتغيرات و الفئات التي تندرج تحته</a:t>
            </a:r>
            <a:r>
              <a:rPr lang="en-US" sz="2800" b="1">
                <a:effectLst/>
                <a:latin typeface="Calibri" panose="020F0502020204030204" pitchFamily="34" charset="0"/>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2" name="Content Placeholder 11">
            <a:extLst>
              <a:ext uri="{FF2B5EF4-FFF2-40B4-BE49-F238E27FC236}">
                <a16:creationId xmlns:a16="http://schemas.microsoft.com/office/drawing/2014/main" id="{EE5BC44F-35EC-6B35-8CB7-BE6671C81332}"/>
              </a:ext>
            </a:extLst>
          </p:cNvPr>
          <p:cNvPicPr>
            <a:picLocks noGrp="1" noChangeAspect="1"/>
          </p:cNvPicPr>
          <p:nvPr>
            <p:ph sz="half" idx="1"/>
          </p:nvPr>
        </p:nvPicPr>
        <p:blipFill>
          <a:blip r:embed="rId2"/>
          <a:stretch>
            <a:fillRect/>
          </a:stretch>
        </p:blipFill>
        <p:spPr>
          <a:xfrm>
            <a:off x="122995" y="1520865"/>
            <a:ext cx="5142180" cy="5197977"/>
          </a:xfrm>
        </p:spPr>
      </p:pic>
    </p:spTree>
    <p:extLst>
      <p:ext uri="{BB962C8B-B14F-4D97-AF65-F5344CB8AC3E}">
        <p14:creationId xmlns:p14="http://schemas.microsoft.com/office/powerpoint/2010/main" val="282359332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8EA62A-52E2-C281-A16F-9BF920B8BA41}"/>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166E1FA-EC1D-1E09-6B25-7530BC4983BA}"/>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872819D-E972-1ED1-E55A-2438442C42D0}"/>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D71619AE-78B5-E546-5D97-6904CA20FFCC}"/>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658D807D-013A-F783-1FD3-0E1863E57E66}"/>
              </a:ext>
            </a:extLst>
          </p:cNvPr>
          <p:cNvPicPr>
            <a:picLocks noGrp="1" noChangeAspect="1"/>
          </p:cNvPicPr>
          <p:nvPr>
            <p:ph sz="half" idx="1"/>
          </p:nvPr>
        </p:nvPicPr>
        <p:blipFill>
          <a:blip r:embed="rId2"/>
          <a:stretch>
            <a:fillRect/>
          </a:stretch>
        </p:blipFill>
        <p:spPr>
          <a:xfrm>
            <a:off x="131782" y="1715213"/>
            <a:ext cx="5010398" cy="5003629"/>
          </a:xfrm>
        </p:spPr>
      </p:pic>
      <p:sp>
        <p:nvSpPr>
          <p:cNvPr id="6" name="TextBox 5">
            <a:extLst>
              <a:ext uri="{FF2B5EF4-FFF2-40B4-BE49-F238E27FC236}">
                <a16:creationId xmlns:a16="http://schemas.microsoft.com/office/drawing/2014/main" id="{108BF189-0ED8-5625-164D-4EAB34169CFF}"/>
              </a:ext>
            </a:extLst>
          </p:cNvPr>
          <p:cNvSpPr txBox="1"/>
          <p:nvPr/>
        </p:nvSpPr>
        <p:spPr>
          <a:xfrm>
            <a:off x="5265175" y="1468891"/>
            <a:ext cx="6212757" cy="4654608"/>
          </a:xfrm>
          <a:prstGeom prst="rect">
            <a:avLst/>
          </a:prstGeom>
          <a:noFill/>
        </p:spPr>
        <p:txBody>
          <a:bodyPr wrap="square">
            <a:spAutoFit/>
          </a:bodyPr>
          <a:lstStyle/>
          <a:p>
            <a:pPr algn="just" rtl="1">
              <a:lnSpc>
                <a:spcPct val="11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en-US" sz="2800">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الشرائط والأعمدة المركبة:‏</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SA" sz="2400" b="1">
                <a:effectLst/>
                <a:latin typeface="Calibri" panose="020F0502020204030204" pitchFamily="34" charset="0"/>
                <a:ea typeface="Calibri" panose="020F0502020204030204" pitchFamily="34" charset="0"/>
                <a:cs typeface="Simplified Arabic" panose="02020603050405020304" pitchFamily="18" charset="-78"/>
              </a:rPr>
              <a:t>هى مجموعة من الشرائط متعددة البيانات متراصة بجوار بعضها في شريط بياني واحد سواء أفقيا أو رأسيا، وتختلف فئات المتغير فيما بينها بإختلاف اللون أو درجة الت</a:t>
            </a:r>
            <a:r>
              <a:rPr lang="ar-EG" sz="2400" b="1">
                <a:effectLst/>
                <a:latin typeface="Calibri" panose="020F0502020204030204" pitchFamily="34" charset="0"/>
                <a:ea typeface="Calibri" panose="020F0502020204030204" pitchFamily="34" charset="0"/>
                <a:cs typeface="Simplified Arabic" panose="02020603050405020304" pitchFamily="18" charset="-78"/>
              </a:rPr>
              <a:t>ظ</a:t>
            </a:r>
            <a:r>
              <a:rPr lang="ar-SA" sz="2400" b="1">
                <a:effectLst/>
                <a:latin typeface="Calibri" panose="020F0502020204030204" pitchFamily="34" charset="0"/>
                <a:ea typeface="Calibri" panose="020F0502020204030204" pitchFamily="34" charset="0"/>
                <a:cs typeface="Simplified Arabic" panose="02020603050405020304" pitchFamily="18" charset="-78"/>
              </a:rPr>
              <a:t>ليل، و تستخدم للمقارنة بين مجموعات فرعية من البيانات خلال فترة زمنية واحدة، وترتب المجموعات الفرعية عند خط الأساس ويصعب المقارنة بين المجموعات الفرعية</a:t>
            </a:r>
            <a:r>
              <a:rPr lang="ar-EG" sz="2400" b="1">
                <a:effectLst/>
                <a:latin typeface="Calibri" panose="020F0502020204030204" pitchFamily="34" charset="0"/>
                <a:ea typeface="Calibri" panose="020F0502020204030204" pitchFamily="34" charset="0"/>
                <a:cs typeface="Simplified Arabic" panose="02020603050405020304" pitchFamily="18" charset="-78"/>
              </a:rPr>
              <a:t> </a:t>
            </a:r>
            <a:r>
              <a:rPr lang="ar-SA" sz="2400" b="1">
                <a:effectLst/>
                <a:latin typeface="Calibri" panose="020F0502020204030204" pitchFamily="34" charset="0"/>
                <a:ea typeface="Calibri" panose="020F0502020204030204" pitchFamily="34" charset="0"/>
                <a:cs typeface="Simplified Arabic" panose="02020603050405020304" pitchFamily="18" charset="-78"/>
              </a:rPr>
              <a:t>الأخرى، ويعاب على هذا النوع صعوبة المقارنة بين الاختلاف</a:t>
            </a:r>
            <a:r>
              <a:rPr lang="ar-EG" sz="2400" b="1">
                <a:effectLst/>
                <a:latin typeface="Calibri" panose="020F0502020204030204" pitchFamily="34" charset="0"/>
                <a:ea typeface="Calibri" panose="020F0502020204030204" pitchFamily="34" charset="0"/>
                <a:cs typeface="Simplified Arabic" panose="02020603050405020304" pitchFamily="18" charset="-78"/>
              </a:rPr>
              <a:t>ات</a:t>
            </a:r>
            <a:r>
              <a:rPr lang="ar-SA" sz="2400" b="1">
                <a:effectLst/>
                <a:latin typeface="Calibri" panose="020F0502020204030204" pitchFamily="34" charset="0"/>
                <a:ea typeface="Calibri" panose="020F0502020204030204" pitchFamily="34" charset="0"/>
                <a:cs typeface="Simplified Arabic" panose="02020603050405020304" pitchFamily="18" charset="-78"/>
              </a:rPr>
              <a:t> الموجودة بين البيانات الصغيرة، كما أنه توجد صعوبة أيضا في المقارنة بين المتغيرات المختلفة ع</a:t>
            </a:r>
            <a:r>
              <a:rPr lang="ar-EG" sz="2400" b="1">
                <a:effectLst/>
                <a:latin typeface="Calibri" panose="020F0502020204030204" pitchFamily="34" charset="0"/>
                <a:ea typeface="Calibri" panose="020F0502020204030204" pitchFamily="34" charset="0"/>
                <a:cs typeface="Simplified Arabic" panose="02020603050405020304" pitchFamily="18" charset="-78"/>
              </a:rPr>
              <a:t>ند</a:t>
            </a:r>
            <a:r>
              <a:rPr lang="ar-SA" sz="2400" b="1">
                <a:effectLst/>
                <a:latin typeface="Calibri" panose="020F0502020204030204" pitchFamily="34" charset="0"/>
                <a:ea typeface="Calibri" panose="020F0502020204030204" pitchFamily="34" charset="0"/>
                <a:cs typeface="Simplified Arabic" panose="02020603050405020304" pitchFamily="18" charset="-78"/>
              </a:rPr>
              <a:t> حالة عدم تساوي بداية الشرائط مع بعضها البعض</a:t>
            </a:r>
            <a:r>
              <a:rPr lang="en-US" sz="2400" b="1">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322521376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C21910-E5D0-5397-9530-26A287A1D2F1}"/>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A8FF7AD-98BD-822E-8D4E-96BC2AF12B2B}"/>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C4DBD9A-F4A7-B163-D32B-0A6EBCE6A41B}"/>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3C548EDC-6587-973D-3F88-BF9CF8321B3F}"/>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CC239E10-8A74-7841-95B6-1B9A8B538823}"/>
              </a:ext>
            </a:extLst>
          </p:cNvPr>
          <p:cNvPicPr>
            <a:picLocks noGrp="1" noChangeAspect="1"/>
          </p:cNvPicPr>
          <p:nvPr>
            <p:ph sz="half" idx="1"/>
          </p:nvPr>
        </p:nvPicPr>
        <p:blipFill>
          <a:blip r:embed="rId2"/>
          <a:stretch>
            <a:fillRect/>
          </a:stretch>
        </p:blipFill>
        <p:spPr>
          <a:xfrm>
            <a:off x="115258" y="1520865"/>
            <a:ext cx="5705347" cy="5197977"/>
          </a:xfrm>
        </p:spPr>
      </p:pic>
      <p:sp>
        <p:nvSpPr>
          <p:cNvPr id="6" name="TextBox 5">
            <a:extLst>
              <a:ext uri="{FF2B5EF4-FFF2-40B4-BE49-F238E27FC236}">
                <a16:creationId xmlns:a16="http://schemas.microsoft.com/office/drawing/2014/main" id="{62DA95FF-9480-428B-25E2-25E42A844580}"/>
              </a:ext>
            </a:extLst>
          </p:cNvPr>
          <p:cNvSpPr txBox="1"/>
          <p:nvPr/>
        </p:nvSpPr>
        <p:spPr>
          <a:xfrm>
            <a:off x="5987844" y="1520865"/>
            <a:ext cx="5490087" cy="4232954"/>
          </a:xfrm>
          <a:prstGeom prst="rect">
            <a:avLst/>
          </a:prstGeom>
          <a:noFill/>
        </p:spPr>
        <p:txBody>
          <a:bodyPr wrap="square">
            <a:spAutoFit/>
          </a:bodyPr>
          <a:lstStyle/>
          <a:p>
            <a:pPr algn="just" rtl="1">
              <a:lnSpc>
                <a:spcPct val="12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الشرائط والأعمدة التفاعلية: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20000"/>
              </a:lnSpc>
              <a:spcBef>
                <a:spcPts val="110"/>
              </a:spcBef>
              <a:spcAft>
                <a:spcPts val="11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وهى نفس الشرائط والأعمدة البيانية لكنها تتسم بالتفاعلية والحركة، حيث يمكن خلالها عرض كم أكبر من البيانات والأرقام عن الشرائط الثابتة، وتستخدم هذه الشرائط بكثرة مع القصص الكبيرة والمعقدة</a:t>
            </a:r>
            <a:r>
              <a:rPr lang="ar-EG" sz="2800" b="1">
                <a:effectLst/>
                <a:latin typeface="Calibri" panose="020F0502020204030204" pitchFamily="34" charset="0"/>
                <a:ea typeface="Calibri" panose="020F0502020204030204" pitchFamily="34" charset="0"/>
                <a:cs typeface="Simplified Arabic" panose="02020603050405020304" pitchFamily="18" charset="-78"/>
              </a:rPr>
              <a:t>؛</a:t>
            </a:r>
            <a:r>
              <a:rPr lang="ar-EG" sz="2800" b="1">
                <a:latin typeface="Calibri" panose="020F0502020204030204" pitchFamily="34" charset="0"/>
                <a:ea typeface="Calibri" panose="020F0502020204030204" pitchFamily="34" charset="0"/>
                <a:cs typeface="Simplified Arabic" panose="02020603050405020304" pitchFamily="18" charset="-78"/>
              </a:rPr>
              <a:t> </a:t>
            </a:r>
            <a:r>
              <a:rPr lang="ar-SA" sz="2800" b="1">
                <a:effectLst/>
                <a:latin typeface="Calibri" panose="020F0502020204030204" pitchFamily="34" charset="0"/>
                <a:ea typeface="Calibri" panose="020F0502020204030204" pitchFamily="34" charset="0"/>
                <a:cs typeface="Simplified Arabic" panose="02020603050405020304" pitchFamily="18" charset="-78"/>
              </a:rPr>
              <a:t>حيث بمجرد النقر القارئ على شريط ما ينقله إلى شريط آخر ببيانات أخرى</a:t>
            </a:r>
            <a:r>
              <a:rPr lang="ar-EG" sz="2800" b="1">
                <a:effectLst/>
                <a:latin typeface="Calibri" panose="020F0502020204030204" pitchFamily="34" charset="0"/>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053224354"/>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2410C-5DD2-7B10-7EAB-9B6D93F841A8}"/>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4C1A94A-563E-193D-EE1C-0DAF56D6613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F73D4C18-56F9-B055-5041-7B1C2753D33C}"/>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339E3327-C496-4306-5DD2-0D3823CFA4EF}"/>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screen shot of a microphone&#10;&#10;Description automatically generated">
            <a:extLst>
              <a:ext uri="{FF2B5EF4-FFF2-40B4-BE49-F238E27FC236}">
                <a16:creationId xmlns:a16="http://schemas.microsoft.com/office/drawing/2014/main" id="{9F6E5E97-8C58-863D-8C49-B74C05F71977}"/>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227013" y="1542632"/>
            <a:ext cx="4315489" cy="5157536"/>
          </a:xfrm>
        </p:spPr>
      </p:pic>
      <p:sp>
        <p:nvSpPr>
          <p:cNvPr id="6" name="TextBox 5">
            <a:extLst>
              <a:ext uri="{FF2B5EF4-FFF2-40B4-BE49-F238E27FC236}">
                <a16:creationId xmlns:a16="http://schemas.microsoft.com/office/drawing/2014/main" id="{143892EB-7E20-A33B-768E-A4BEE0FE53FC}"/>
              </a:ext>
            </a:extLst>
          </p:cNvPr>
          <p:cNvSpPr txBox="1"/>
          <p:nvPr/>
        </p:nvSpPr>
        <p:spPr>
          <a:xfrm>
            <a:off x="4672734" y="1475909"/>
            <a:ext cx="6935430" cy="4805162"/>
          </a:xfrm>
          <a:prstGeom prst="rect">
            <a:avLst/>
          </a:prstGeom>
          <a:noFill/>
        </p:spPr>
        <p:txBody>
          <a:bodyPr wrap="square">
            <a:spAutoFit/>
          </a:bodyPr>
          <a:lstStyle/>
          <a:p>
            <a:pPr algn="just" rtl="1">
              <a:lnSpc>
                <a:spcPct val="107000"/>
              </a:lnSpc>
              <a:spcAft>
                <a:spcPts val="80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ب.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رسم بياني خطي:</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800" b="1">
                <a:effectLst/>
                <a:latin typeface="Calibri" panose="020F0502020204030204" pitchFamily="34" charset="0"/>
                <a:ea typeface="Calibri" panose="020F0502020204030204" pitchFamily="34" charset="0"/>
                <a:cs typeface="Simplified Arabic" panose="02020603050405020304" pitchFamily="18" charset="-78"/>
              </a:rPr>
              <a:t>يعد الرسم البياني الخطي هو الخيار الأفضل لتمثيل سلسلة من القي</a:t>
            </a:r>
            <a:r>
              <a:rPr lang="ar-EG" sz="2800" b="1">
                <a:effectLst/>
                <a:latin typeface="Calibri" panose="020F0502020204030204" pitchFamily="34" charset="0"/>
                <a:ea typeface="Calibri" panose="020F0502020204030204" pitchFamily="34" charset="0"/>
                <a:cs typeface="Simplified Arabic" panose="02020603050405020304" pitchFamily="18" charset="-78"/>
              </a:rPr>
              <a:t>م</a:t>
            </a:r>
            <a:r>
              <a:rPr lang="ar-SA" sz="2800" b="1">
                <a:effectLst/>
                <a:latin typeface="Calibri" panose="020F0502020204030204" pitchFamily="34" charset="0"/>
                <a:ea typeface="Calibri" panose="020F0502020204030204" pitchFamily="34" charset="0"/>
                <a:cs typeface="Simplified Arabic" panose="02020603050405020304" pitchFamily="18" charset="-78"/>
              </a:rPr>
              <a:t> تتبدل بمرور الوقت، وفي بعض الأحيان يفضل استخدام مخطط الرسم البياني الخطي لأنه الأفضل لعرض اتجاه البيانات، وأحد الأعراف الأساسية لرسمه هى الرسم البياني الخطي هى أن يمثل المحور السيني الزمن و يمثل المحور الصادي الكميات أو القيم، ويمكن أن يستخدم </a:t>
            </a:r>
            <a:r>
              <a:rPr lang="ar-EG" sz="2800" b="1">
                <a:latin typeface="Calibri" panose="020F0502020204030204" pitchFamily="34" charset="0"/>
                <a:ea typeface="Calibri" panose="020F0502020204030204" pitchFamily="34" charset="0"/>
                <a:cs typeface="Simplified Arabic" panose="02020603050405020304" pitchFamily="18" charset="-78"/>
              </a:rPr>
              <a:t>أ</a:t>
            </a:r>
            <a:r>
              <a:rPr lang="ar-SA" sz="2800" b="1">
                <a:effectLst/>
                <a:latin typeface="Calibri" panose="020F0502020204030204" pitchFamily="34" charset="0"/>
                <a:ea typeface="Calibri" panose="020F0502020204030204" pitchFamily="34" charset="0"/>
                <a:cs typeface="Simplified Arabic" panose="02020603050405020304" pitchFamily="18" charset="-78"/>
              </a:rPr>
              <a:t>كثر من خط واحد لعرض كيف يتغير أكثر من عنصر خلال الزمن، لكن كثرة الخطوط يمكن أن تربك القارئ، فيجب أن تتجنب وضع أكثر من ثلاثة خطوط في الرسم.</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47709962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E8073B-9E8D-3E89-83E4-B4850E3DDFF7}"/>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22B27422-450D-1F5A-3B28-02CA4236CDC3}"/>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60C022AF-83D0-A659-EE50-E99CA6705B09}"/>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BE5610C3-82ED-ECF5-C706-EB5054632416}"/>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914C83AA-6E15-482F-A1CC-60516B5A7FF0}"/>
              </a:ext>
            </a:extLst>
          </p:cNvPr>
          <p:cNvSpPr txBox="1"/>
          <p:nvPr/>
        </p:nvSpPr>
        <p:spPr>
          <a:xfrm>
            <a:off x="5515897" y="1387326"/>
            <a:ext cx="5962034" cy="4757071"/>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ج.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المخطط الدائري:</a:t>
            </a:r>
            <a:r>
              <a:rPr lang="ar-SA"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1800">
                <a:effectLst/>
                <a:latin typeface="Calibri" panose="020F0502020204030204" pitchFamily="34" charset="0"/>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هو وسيلة بصرية لعرض توزيع مجموعات البيانات بين فئات مختلفة لإظهار النسبة المئوية لكل فئة منها من خلال تقسيم الدائرة إلى قطاعات نسبية يمثل كل جزء منها نسبة كل فئة، و تمثل الدائرة كاملة المجموع الكلي لجميع البيانات أي ما يعادل </a:t>
            </a:r>
            <a:r>
              <a:rPr lang="en-US" sz="2400" b="1">
                <a:effectLst/>
                <a:latin typeface="Simplified Arabic" panose="02020603050405020304" pitchFamily="18" charset="-78"/>
                <a:ea typeface="Calibri" panose="020F0502020204030204" pitchFamily="34" charset="0"/>
                <a:cs typeface="Simplified Arabic" panose="02020603050405020304" pitchFamily="18" charset="-78"/>
              </a:rPr>
              <a:t>100</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تقل فائدة المخططات الدائرية إذا تشابهت أحجام الحصص، لأنه سيكون من الصعب على القارئ التقاط الفروق الدقيقة بين أحجام الشرائح.</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342900" indent="-34290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ولتجنب وجود الكثير من الشرائح في المخطط الدائري ‏نقم بترتيب الشرائح من الأكبر إلى الأصغر.</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pic>
        <p:nvPicPr>
          <p:cNvPr id="10" name="Content Placeholder 9" descr="A green and blue pie chart&#10;&#10;Description automatically generated">
            <a:extLst>
              <a:ext uri="{FF2B5EF4-FFF2-40B4-BE49-F238E27FC236}">
                <a16:creationId xmlns:a16="http://schemas.microsoft.com/office/drawing/2014/main" id="{E9201C57-B192-86F8-0D30-A5B457A070B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55314" y="1520864"/>
            <a:ext cx="5237589" cy="5210465"/>
          </a:xfrm>
        </p:spPr>
      </p:pic>
    </p:spTree>
    <p:extLst>
      <p:ext uri="{BB962C8B-B14F-4D97-AF65-F5344CB8AC3E}">
        <p14:creationId xmlns:p14="http://schemas.microsoft.com/office/powerpoint/2010/main" val="280150430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F404F-3ABB-8E7E-7207-8E5161B9DB83}"/>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D533463D-8487-97F5-5651-580BDBF60851}"/>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60783508-3BEC-A006-F0A2-5DA68146763C}"/>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8AF7253C-B07D-686A-9E3C-9C8BE7A93D9C}"/>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sp>
        <p:nvSpPr>
          <p:cNvPr id="6" name="TextBox 5">
            <a:extLst>
              <a:ext uri="{FF2B5EF4-FFF2-40B4-BE49-F238E27FC236}">
                <a16:creationId xmlns:a16="http://schemas.microsoft.com/office/drawing/2014/main" id="{DD0B2B68-8C1B-C701-503A-6A1B9F33D857}"/>
              </a:ext>
            </a:extLst>
          </p:cNvPr>
          <p:cNvSpPr txBox="1"/>
          <p:nvPr/>
        </p:nvSpPr>
        <p:spPr>
          <a:xfrm>
            <a:off x="5147187" y="1438590"/>
            <a:ext cx="6315996" cy="5277279"/>
          </a:xfrm>
          <a:prstGeom prst="rect">
            <a:avLst/>
          </a:prstGeom>
          <a:noFill/>
        </p:spPr>
        <p:txBody>
          <a:bodyPr wrap="square">
            <a:spAutoFit/>
          </a:bodyPr>
          <a:lstStyle/>
          <a:p>
            <a:pPr algn="just" rtl="1">
              <a:lnSpc>
                <a:spcPct val="110000"/>
              </a:lnSpc>
              <a:spcBef>
                <a:spcPts val="110"/>
              </a:spcBef>
              <a:spcAft>
                <a:spcPts val="110"/>
              </a:spcAft>
            </a:pP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د. مخطط الخرائط الشجرية </a:t>
            </a: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Tree Map</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8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r>
              <a:rPr lang="ar-EG" sz="2500" b="1">
                <a:effectLst/>
                <a:latin typeface="Simplified Arabic" panose="02020603050405020304" pitchFamily="18" charset="-78"/>
                <a:ea typeface="Calibri" panose="020F0502020204030204" pitchFamily="34" charset="0"/>
                <a:cs typeface="Simplified Arabic" panose="02020603050405020304" pitchFamily="18" charset="-78"/>
              </a:rPr>
              <a:t>هى عبارة عن عدة مربعات مستقرة داخل بعضها البعض، وتشير مساحة كل مربع إلى الكمية التي يمثلها، سواء بذاته أو كمجموع لمحتوياته، فهى تعد واجهة مدمجة لرسم خرائط لكيان ما والأجزاء المكونة له، ويتم استخدامها لوضع توضيح مرئي لبورصة سوق الأسهم حسب كل قطاع وكل شركة أو للغة برمجة حسب التصنيفات الرئيسية والفرعية ، كما يوضح الشكل التالي خريطة شجرية للموازنة العامة في مصر بين فترتين رئاسيتين للرئيس عبد الفتاح السيسي، كل مربع يحمل بيانات معينة يستطيع القارئ من خلال الضغط على كل مربع معرفة العلاقات بين الفترات المختلفة والمقارنة بينها.</a:t>
            </a:r>
            <a:endParaRPr lang="en-US" sz="25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pic>
        <p:nvPicPr>
          <p:cNvPr id="2" name="صورة 50">
            <a:extLst>
              <a:ext uri="{FF2B5EF4-FFF2-40B4-BE49-F238E27FC236}">
                <a16:creationId xmlns:a16="http://schemas.microsoft.com/office/drawing/2014/main" id="{1E8ABDBC-E318-ECD5-8245-FBE39AB9F4D0}"/>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38522" y="1520865"/>
            <a:ext cx="4905426" cy="5195004"/>
          </a:xfrm>
          <a:prstGeom prst="rect">
            <a:avLst/>
          </a:prstGeom>
        </p:spPr>
      </p:pic>
    </p:spTree>
    <p:extLst>
      <p:ext uri="{BB962C8B-B14F-4D97-AF65-F5344CB8AC3E}">
        <p14:creationId xmlns:p14="http://schemas.microsoft.com/office/powerpoint/2010/main" val="3452689321"/>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32202F6-7653-7552-4CB4-14860D5F2D84}"/>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5DE9785-3586-B9E5-DD81-A05AADB1C5D6}"/>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9315F694-AF5C-F12E-3EF2-06139EF4FE7A}"/>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71ABF65D-46E6-BF7B-5173-D91E8013FDAC}"/>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000" b="1">
                <a:solidFill>
                  <a:schemeClr val="bg1"/>
                </a:solidFill>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endParaRPr lang="en-US" sz="40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8A0BBA50-8811-316C-B584-EF79495D3CC6}"/>
              </a:ext>
            </a:extLst>
          </p:cNvPr>
          <p:cNvPicPr>
            <a:picLocks noGrp="1" noChangeAspect="1"/>
          </p:cNvPicPr>
          <p:nvPr>
            <p:ph sz="half" idx="1"/>
          </p:nvPr>
        </p:nvPicPr>
        <p:blipFill>
          <a:blip r:embed="rId2"/>
          <a:stretch>
            <a:fillRect/>
          </a:stretch>
        </p:blipFill>
        <p:spPr>
          <a:xfrm>
            <a:off x="143273" y="1515158"/>
            <a:ext cx="4944920" cy="5203684"/>
          </a:xfrm>
        </p:spPr>
      </p:pic>
      <p:sp>
        <p:nvSpPr>
          <p:cNvPr id="6" name="TextBox 5">
            <a:extLst>
              <a:ext uri="{FF2B5EF4-FFF2-40B4-BE49-F238E27FC236}">
                <a16:creationId xmlns:a16="http://schemas.microsoft.com/office/drawing/2014/main" id="{EFD855B0-5188-9A70-6D68-D2260C0E3165}"/>
              </a:ext>
            </a:extLst>
          </p:cNvPr>
          <p:cNvSpPr txBox="1"/>
          <p:nvPr/>
        </p:nvSpPr>
        <p:spPr>
          <a:xfrm>
            <a:off x="5250425" y="1599122"/>
            <a:ext cx="6315996" cy="4385688"/>
          </a:xfrm>
          <a:prstGeom prst="rect">
            <a:avLst/>
          </a:prstGeom>
          <a:noFill/>
        </p:spPr>
        <p:txBody>
          <a:bodyPr wrap="square">
            <a:spAutoFit/>
          </a:bodyPr>
          <a:lstStyle/>
          <a:p>
            <a:pPr marL="457200" indent="-457200" algn="just" rtl="1">
              <a:lnSpc>
                <a:spcPct val="11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يحتوي موقع </a:t>
            </a:r>
            <a:r>
              <a:rPr lang="en-US" sz="2800" u="sng">
                <a:hlinkClick r:id="rId3"/>
              </a:rPr>
              <a:t>The Data Visualisation Catalogue</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على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عدد من الأنواع المختلفة للرسوم البيانية، ‏كما يوضح تعريف كل نوع والغرض من استخدامه بالإضافة إلى عرضه لعدد من التطبيقات والأدوات التي تساعد مصمم البيانات في تصميم كل منها.</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10000"/>
              </a:lnSpc>
              <a:spcBef>
                <a:spcPts val="110"/>
              </a:spcBef>
              <a:spcAft>
                <a:spcPts val="110"/>
              </a:spcAft>
              <a:buFont typeface="Wingdings" panose="05000000000000000000" pitchFamily="2" charset="2"/>
              <a:buChar char="q"/>
            </a:pPr>
            <a:r>
              <a:rPr lang="ar-EG" sz="2800" b="1">
                <a:latin typeface="Simplified Arabic" panose="02020603050405020304" pitchFamily="18" charset="-78"/>
                <a:ea typeface="Calibri" panose="020F0502020204030204" pitchFamily="34" charset="0"/>
                <a:cs typeface="Simplified Arabic" panose="02020603050405020304" pitchFamily="18" charset="-78"/>
              </a:rPr>
              <a:t>يمكنكم الدخول إلى موقع كتالوج تصور البيانات من خلال الرابط التالي:</a:t>
            </a:r>
          </a:p>
          <a:p>
            <a:pPr rtl="1">
              <a:lnSpc>
                <a:spcPct val="110000"/>
              </a:lnSpc>
              <a:spcBef>
                <a:spcPts val="110"/>
              </a:spcBef>
              <a:spcAft>
                <a:spcPts val="110"/>
              </a:spcAft>
            </a:pPr>
            <a:r>
              <a:rPr lang="en-US" sz="2800">
                <a:hlinkClick r:id="rId3"/>
              </a:rPr>
              <a:t>The Data Visualisation Catalogue</a:t>
            </a:r>
            <a:endParaRPr lang="en-US" sz="2800" b="1">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314145745"/>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626628-6FAD-EBDB-7E1E-2946DD24827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3D9BAAE-1A2A-4C9E-77A6-AC253607909D}"/>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B46B9DFD-294A-5050-CC3D-12797450D6F8}"/>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83A6BF3A-ED1C-FE14-F62B-10CFAD1FD9DD}"/>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اختيار الشكل البصري والرسم البياني المناسب</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6" name="Content Placeholder 5" descr="A close-up of a chart&#10;&#10;Description automatically generated">
            <a:extLst>
              <a:ext uri="{FF2B5EF4-FFF2-40B4-BE49-F238E27FC236}">
                <a16:creationId xmlns:a16="http://schemas.microsoft.com/office/drawing/2014/main" id="{406786C0-326A-41D2-F640-4AF789FF9F15}"/>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82768" y="1566560"/>
            <a:ext cx="4743193" cy="5040717"/>
          </a:xfrm>
        </p:spPr>
      </p:pic>
      <p:sp>
        <p:nvSpPr>
          <p:cNvPr id="5" name="TextBox 4">
            <a:extLst>
              <a:ext uri="{FF2B5EF4-FFF2-40B4-BE49-F238E27FC236}">
                <a16:creationId xmlns:a16="http://schemas.microsoft.com/office/drawing/2014/main" id="{805E2109-070B-2380-AA0B-0173DD2E2B76}"/>
              </a:ext>
            </a:extLst>
          </p:cNvPr>
          <p:cNvSpPr txBox="1"/>
          <p:nvPr/>
        </p:nvSpPr>
        <p:spPr>
          <a:xfrm>
            <a:off x="5102942" y="1558488"/>
            <a:ext cx="6217279" cy="4702569"/>
          </a:xfrm>
          <a:prstGeom prst="rect">
            <a:avLst/>
          </a:prstGeom>
          <a:noFill/>
        </p:spPr>
        <p:txBody>
          <a:bodyPr wrap="square">
            <a:spAutoFit/>
          </a:bodyPr>
          <a:lstStyle/>
          <a:p>
            <a:pPr marL="457200" indent="-457200" algn="just" rtl="1">
              <a:lnSpc>
                <a:spcPct val="107000"/>
              </a:lnSpc>
              <a:spcAft>
                <a:spcPts val="800"/>
              </a:spcAft>
              <a:buFont typeface="Arial" panose="020B0604020202020204" pitchFamily="34" charset="0"/>
              <a:buChar char="•"/>
            </a:pPr>
            <a:r>
              <a:rPr lang="ar-SA" sz="2800" b="1">
                <a:effectLst/>
                <a:latin typeface="Calibri" panose="020F0502020204030204" pitchFamily="34" charset="0"/>
                <a:ea typeface="Calibri" panose="020F0502020204030204" pitchFamily="34" charset="0"/>
                <a:cs typeface="Simplified Arabic" panose="02020603050405020304" pitchFamily="18" charset="-78"/>
              </a:rPr>
              <a:t>الرسم البياني المناسب يساعد في عرض القصة الصحفية في شكل دقيق ‏ويعطي قراءة واضحة للبيانات، ‏ويمكن القول بأن الرسم البياني الجيد هو الذي يروي قصة كاملة بمفرده، و يساعد القارئ ‏على فهم البيانات، لذلك فإنه اختيار رسم غير صحيح قد يؤدي إلى إفساد محتوى القصة الصحفية ويعيق القارئ عن إدراك معنى البيانات، </a:t>
            </a:r>
            <a:r>
              <a:rPr lang="ar-SA" sz="2800" b="1" u="sng">
                <a:solidFill>
                  <a:srgbClr val="002060"/>
                </a:solidFill>
                <a:effectLst/>
                <a:latin typeface="Calibri" panose="020F0502020204030204" pitchFamily="34" charset="0"/>
                <a:ea typeface="Calibri" panose="020F0502020204030204" pitchFamily="34" charset="0"/>
                <a:cs typeface="Simplified Arabic" panose="02020603050405020304" pitchFamily="18" charset="-78"/>
              </a:rPr>
              <a:t>ولتضمن أن تتم عملية اختيار الرسم البياني المناسب بدقة عليك بتحديد نوع المخطط وفقا للهدف من استخدامه كما يلي :</a:t>
            </a:r>
            <a:endParaRPr lang="en-US" sz="2800" b="1" u="sng">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4028218607"/>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33EDA2-386F-46B7-4D1D-0D6F101B3EA5}"/>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B6E1D618-9860-3C97-420A-84F417770544}"/>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1C9D8D7B-884D-521D-7CC1-DA3F253202FB}"/>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E9AF55FB-3AB4-A977-993B-401749A4DA4A}"/>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اختيار الشكل البصري والرسم البياني المناسب</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6" name="Content Placeholder 5">
            <a:extLst>
              <a:ext uri="{FF2B5EF4-FFF2-40B4-BE49-F238E27FC236}">
                <a16:creationId xmlns:a16="http://schemas.microsoft.com/office/drawing/2014/main" id="{6F37E7E3-D49D-49B6-7A36-4B86769EAEA8}"/>
              </a:ext>
            </a:extLst>
          </p:cNvPr>
          <p:cNvPicPr>
            <a:picLocks noGrp="1" noChangeAspect="1"/>
          </p:cNvPicPr>
          <p:nvPr>
            <p:ph sz="half" idx="1"/>
          </p:nvPr>
        </p:nvPicPr>
        <p:blipFill>
          <a:blip r:embed="rId2"/>
          <a:stretch>
            <a:fillRect/>
          </a:stretch>
        </p:blipFill>
        <p:spPr>
          <a:xfrm>
            <a:off x="180919" y="1520865"/>
            <a:ext cx="5040010" cy="5086412"/>
          </a:xfrm>
        </p:spPr>
      </p:pic>
      <p:sp>
        <p:nvSpPr>
          <p:cNvPr id="5" name="TextBox 4">
            <a:extLst>
              <a:ext uri="{FF2B5EF4-FFF2-40B4-BE49-F238E27FC236}">
                <a16:creationId xmlns:a16="http://schemas.microsoft.com/office/drawing/2014/main" id="{B53144D2-BFD1-A8BE-D3B1-CEBF73D0757D}"/>
              </a:ext>
            </a:extLst>
          </p:cNvPr>
          <p:cNvSpPr txBox="1"/>
          <p:nvPr/>
        </p:nvSpPr>
        <p:spPr>
          <a:xfrm>
            <a:off x="5397910" y="1558488"/>
            <a:ext cx="5922311" cy="4836645"/>
          </a:xfrm>
          <a:prstGeom prst="rect">
            <a:avLst/>
          </a:prstGeom>
          <a:noFill/>
        </p:spPr>
        <p:txBody>
          <a:bodyPr wrap="square">
            <a:spAutoFit/>
          </a:bodyPr>
          <a:lstStyle/>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.1</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ا</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لتعبير عن الوقت</a:t>
            </a:r>
            <a:r>
              <a:rPr lang="ar-EG"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المخطط الخطي</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en-US"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يبرز المسارات المحتملة في البيانات.</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‏مخطط الأعمدة: ‏يبرز المقارنة بين القيم الفردية.</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en-US" sz="28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.2</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المقارنة: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‏مخطط الأعمدة يستخدم لمقارنة قيم مصنفة.</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en-US" sz="2800" b="1" u="sng">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5851743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E8B1B6-17BF-5E55-999E-C63DA04AACCD}"/>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6474D44-4FAB-665B-F991-5608BE5B5C6D}"/>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753088DF-E94A-D2E6-DE95-9DFA54D18C75}"/>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829C931D-3680-3CA4-DF49-B856AF842400}"/>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اختيار الشكل البصري والرسم البياني المناسب</a:t>
            </a:r>
            <a:endParaRPr lang="en-US" sz="4800" b="1" dirty="0">
              <a:solidFill>
                <a:schemeClr val="bg1"/>
              </a:solidFill>
              <a:latin typeface="Simplified Arabic" panose="02020603050405020304" pitchFamily="18" charset="-78"/>
              <a:cs typeface="Simplified Arabic" panose="02020603050405020304" pitchFamily="18" charset="-78"/>
            </a:endParaRPr>
          </a:p>
        </p:txBody>
      </p:sp>
      <p:sp>
        <p:nvSpPr>
          <p:cNvPr id="5" name="TextBox 4">
            <a:extLst>
              <a:ext uri="{FF2B5EF4-FFF2-40B4-BE49-F238E27FC236}">
                <a16:creationId xmlns:a16="http://schemas.microsoft.com/office/drawing/2014/main" id="{5316BD95-7623-1ADE-B658-3300AB59500A}"/>
              </a:ext>
            </a:extLst>
          </p:cNvPr>
          <p:cNvSpPr txBox="1"/>
          <p:nvPr/>
        </p:nvSpPr>
        <p:spPr>
          <a:xfrm>
            <a:off x="6354098" y="1520865"/>
            <a:ext cx="4999702" cy="6616620"/>
          </a:xfrm>
          <a:prstGeom prst="rect">
            <a:avLst/>
          </a:prstGeom>
          <a:noFill/>
        </p:spPr>
        <p:txBody>
          <a:bodyPr wrap="square">
            <a:spAutoFit/>
          </a:bodyPr>
          <a:lstStyle/>
          <a:p>
            <a:pPr algn="just" rtl="1">
              <a:lnSpc>
                <a:spcPct val="107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.3</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الترتيب: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مخطط أعمدة أفقي: يظهر ترتيب القيم.</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.4</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الجزء بالنسبة للكل: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‏المخطط الدائري: ‏يقارن القيم المئوية.</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.5</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الارتباط: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المخطط البياني المبعثر: ‏يظهر التوزيع والارتباطات بين مقياسين.</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Wingdings" panose="05000000000000000000" pitchFamily="2" charset="2"/>
              <a:buChar char="q"/>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en-US" sz="2800" b="1" u="sng">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2" name="Content Placeholder 4">
            <a:extLst>
              <a:ext uri="{FF2B5EF4-FFF2-40B4-BE49-F238E27FC236}">
                <a16:creationId xmlns:a16="http://schemas.microsoft.com/office/drawing/2014/main" id="{97738F9E-519A-28B8-C096-FACFF04FE880}"/>
              </a:ext>
            </a:extLst>
          </p:cNvPr>
          <p:cNvPicPr>
            <a:picLocks noGrp="1" noChangeAspect="1"/>
          </p:cNvPicPr>
          <p:nvPr>
            <p:ph sz="half" idx="1"/>
          </p:nvPr>
        </p:nvPicPr>
        <p:blipFill>
          <a:blip r:embed="rId2"/>
          <a:stretch>
            <a:fillRect/>
          </a:stretch>
        </p:blipFill>
        <p:spPr>
          <a:xfrm>
            <a:off x="176982" y="1520865"/>
            <a:ext cx="5933766" cy="5175792"/>
          </a:xfrm>
        </p:spPr>
      </p:pic>
    </p:spTree>
    <p:extLst>
      <p:ext uri="{BB962C8B-B14F-4D97-AF65-F5344CB8AC3E}">
        <p14:creationId xmlns:p14="http://schemas.microsoft.com/office/powerpoint/2010/main" val="360908635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94C79-A14E-C79C-2176-307C2968363A}"/>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67716C61-AA94-8040-5BE5-D7C8C0064CE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2885D889-F6F5-55C4-63BC-FAB817237D1C}"/>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C3D5E76-30D6-E235-43C0-09080C9D1647}"/>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اختيار الشكل البصري والرسم البياني المناسب</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6" name="Content Placeholder 5" descr="A map of the world with different colored countries/regions&#10;&#10;Description automatically generated">
            <a:extLst>
              <a:ext uri="{FF2B5EF4-FFF2-40B4-BE49-F238E27FC236}">
                <a16:creationId xmlns:a16="http://schemas.microsoft.com/office/drawing/2014/main" id="{A76EE788-3B94-08FF-886E-6B62582557D3}"/>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160709" y="1520865"/>
            <a:ext cx="6087387" cy="5197978"/>
          </a:xfrm>
        </p:spPr>
      </p:pic>
      <p:sp>
        <p:nvSpPr>
          <p:cNvPr id="5" name="TextBox 4">
            <a:extLst>
              <a:ext uri="{FF2B5EF4-FFF2-40B4-BE49-F238E27FC236}">
                <a16:creationId xmlns:a16="http://schemas.microsoft.com/office/drawing/2014/main" id="{E23FBD09-3F5E-421A-5188-441650D09ED4}"/>
              </a:ext>
            </a:extLst>
          </p:cNvPr>
          <p:cNvSpPr txBox="1"/>
          <p:nvPr/>
        </p:nvSpPr>
        <p:spPr>
          <a:xfrm>
            <a:off x="6282813" y="1558488"/>
            <a:ext cx="5037408" cy="6301149"/>
          </a:xfrm>
          <a:prstGeom prst="rect">
            <a:avLst/>
          </a:prstGeom>
          <a:noFill/>
        </p:spPr>
        <p:txBody>
          <a:bodyPr wrap="square">
            <a:spAutoFit/>
          </a:bodyPr>
          <a:lstStyle/>
          <a:p>
            <a:pPr algn="just" rtl="1">
              <a:lnSpc>
                <a:spcPct val="12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.6</a:t>
            </a:r>
            <a:r>
              <a:rPr lang="ar-EG"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معلومات جغرافية: </a:t>
            </a:r>
            <a:endPar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2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خرائط الألوان الحرارية: ‏تبرز البيانات الجغرافية عبر تلوين المناطق الجغرافية وفقا لقيمهم المتعلقة بالمقياس.</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20000"/>
              </a:lnSpc>
              <a:spcBef>
                <a:spcPts val="110"/>
              </a:spcBef>
              <a:spcAft>
                <a:spcPts val="110"/>
              </a:spcAft>
            </a:pPr>
            <a:r>
              <a:rPr lang="en-US"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.7</a:t>
            </a:r>
            <a:r>
              <a:rPr lang="ar-SA" sz="28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المخطط الفقاعي الجغرافي: </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20000"/>
              </a:lnSpc>
              <a:spcBef>
                <a:spcPts val="110"/>
              </a:spcBef>
              <a:spcAft>
                <a:spcPts val="110"/>
              </a:spcAft>
              <a:buFont typeface="Wingdings" panose="05000000000000000000" pitchFamily="2" charset="2"/>
              <a:buChar char="q"/>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تبرز البيانات الجغرافية بإظهارهم على شكل فقاعات متباينة في الحجم على الخريطة.</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20000"/>
              </a:lnSpc>
              <a:spcBef>
                <a:spcPts val="110"/>
              </a:spcBef>
              <a:spcAft>
                <a:spcPts val="11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10000"/>
              </a:lnSpc>
              <a:spcBef>
                <a:spcPts val="110"/>
              </a:spcBef>
              <a:spcAft>
                <a:spcPts val="110"/>
              </a:spcAft>
            </a:pP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marL="457200" indent="-457200" algn="just" rtl="1">
              <a:lnSpc>
                <a:spcPct val="107000"/>
              </a:lnSpc>
              <a:spcAft>
                <a:spcPts val="800"/>
              </a:spcAft>
              <a:buFont typeface="Arial" panose="020B0604020202020204" pitchFamily="34" charset="0"/>
              <a:buChar char="•"/>
            </a:pPr>
            <a:endParaRPr lang="en-US" sz="2800" b="1" u="sng">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18078576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CF77C4-E4D1-941E-AFCB-A0141DF9B2D0}"/>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43AB4263-F12C-FA5E-7F7C-A5DA62ED1E07}"/>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BBB51C9F-08C0-1D24-9C52-37EEC71D52A2}"/>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619729F2-C5A1-CB73-0156-39AF9A629CA5}"/>
              </a:ext>
            </a:extLst>
          </p:cNvPr>
          <p:cNvSpPr txBox="1">
            <a:spLocks noGrp="1"/>
          </p:cNvSpPr>
          <p:nvPr>
            <p:ph type="title"/>
          </p:nvPr>
        </p:nvSpPr>
        <p:spPr>
          <a:xfrm>
            <a:off x="838200" y="356798"/>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اختيار الشكل البصري والرسم البياني المناسب</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6" name="Content Placeholder 5">
            <a:extLst>
              <a:ext uri="{FF2B5EF4-FFF2-40B4-BE49-F238E27FC236}">
                <a16:creationId xmlns:a16="http://schemas.microsoft.com/office/drawing/2014/main" id="{D12BFF14-A634-134A-A86D-CADD80697326}"/>
              </a:ext>
            </a:extLst>
          </p:cNvPr>
          <p:cNvPicPr>
            <a:picLocks noGrp="1" noChangeAspect="1"/>
          </p:cNvPicPr>
          <p:nvPr>
            <p:ph sz="half" idx="1"/>
          </p:nvPr>
        </p:nvPicPr>
        <p:blipFill>
          <a:blip r:embed="rId2"/>
          <a:stretch>
            <a:fillRect/>
          </a:stretch>
        </p:blipFill>
        <p:spPr>
          <a:xfrm>
            <a:off x="294968" y="1543050"/>
            <a:ext cx="5132437" cy="5175792"/>
          </a:xfrm>
        </p:spPr>
      </p:pic>
      <p:sp>
        <p:nvSpPr>
          <p:cNvPr id="5" name="TextBox 4">
            <a:extLst>
              <a:ext uri="{FF2B5EF4-FFF2-40B4-BE49-F238E27FC236}">
                <a16:creationId xmlns:a16="http://schemas.microsoft.com/office/drawing/2014/main" id="{0665179F-E62F-551B-37AE-8192E69A2632}"/>
              </a:ext>
            </a:extLst>
          </p:cNvPr>
          <p:cNvSpPr txBox="1"/>
          <p:nvPr/>
        </p:nvSpPr>
        <p:spPr>
          <a:xfrm>
            <a:off x="5707626" y="1558488"/>
            <a:ext cx="5612596" cy="5181611"/>
          </a:xfrm>
          <a:prstGeom prst="rect">
            <a:avLst/>
          </a:prstGeom>
          <a:noFill/>
        </p:spPr>
        <p:txBody>
          <a:bodyPr wrap="square">
            <a:spAutoFit/>
          </a:bodyPr>
          <a:lstStyle/>
          <a:p>
            <a:pPr algn="just" rtl="1">
              <a:lnSpc>
                <a:spcPct val="107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وبالعودة إلى أساسيات العمل الصحفي، ‏فجميعنا يعرف الأسئلة الأساسية التي نسعى جاهدين لإيجاد الرد عليها، عندم</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ا نحصل على</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خبر</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معين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وهى الأسئلة المعروفة التي تبدأ ب "من" " ماذا " "أين"  "متى " "لماذا" و “كيف" يمكن</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الاستعانة بها إذا لم</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 </a:t>
            </a:r>
            <a:r>
              <a:rPr lang="ar-EG" sz="2800" b="1">
                <a:latin typeface="Simplified Arabic" panose="02020603050405020304" pitchFamily="18" charset="-78"/>
                <a:ea typeface="Calibri" panose="020F0502020204030204" pitchFamily="34" charset="0"/>
                <a:cs typeface="Simplified Arabic" panose="02020603050405020304" pitchFamily="18" charset="-78"/>
              </a:rPr>
              <a:t>نت</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مكن من تحديد الهدف الملائم لعرض البيانات.</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Bef>
                <a:spcPts val="110"/>
              </a:spcBef>
              <a:spcAft>
                <a:spcPts val="11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ويستعرض النموذج التالي أنماط الرسوم البيانية التي تتناسب مع ما لدي</a:t>
            </a:r>
            <a:r>
              <a:rPr lang="ar-EG" sz="2800" b="1">
                <a:latin typeface="Simplified Arabic" panose="02020603050405020304" pitchFamily="18" charset="-78"/>
                <a:ea typeface="Calibri" panose="020F0502020204030204" pitchFamily="34" charset="0"/>
                <a:cs typeface="Simplified Arabic" panose="02020603050405020304" pitchFamily="18" charset="-78"/>
              </a:rPr>
              <a:t>نا</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من بيانات وفق</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للسؤال التي </a:t>
            </a:r>
            <a:r>
              <a:rPr lang="ar-EG" sz="2800" b="1">
                <a:effectLst/>
                <a:latin typeface="Simplified Arabic" panose="02020603050405020304" pitchFamily="18" charset="-78"/>
                <a:ea typeface="Calibri" panose="020F0502020204030204" pitchFamily="34" charset="0"/>
                <a:cs typeface="Simplified Arabic" panose="02020603050405020304" pitchFamily="18" charset="-78"/>
              </a:rPr>
              <a:t>ن</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ود الإجابة عليه في </a:t>
            </a:r>
            <a:r>
              <a:rPr lang="ar-EG" sz="2800" b="1">
                <a:latin typeface="Simplified Arabic" panose="02020603050405020304" pitchFamily="18" charset="-78"/>
                <a:ea typeface="Calibri" panose="020F0502020204030204" pitchFamily="34" charset="0"/>
                <a:cs typeface="Simplified Arabic" panose="02020603050405020304" pitchFamily="18" charset="-78"/>
              </a:rPr>
              <a:t>القصص</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 الصحفية.</a:t>
            </a:r>
            <a:endParaRPr lang="en-US" sz="2800">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80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00315744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E7F1F-F823-B422-2B68-95CC8715F212}"/>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3129FD4F-E164-49E1-F523-CB1A7A3A735F}"/>
              </a:ext>
            </a:extLst>
          </p:cNvPr>
          <p:cNvSpPr txBox="1"/>
          <p:nvPr/>
        </p:nvSpPr>
        <p:spPr>
          <a:xfrm>
            <a:off x="9110421" y="6380936"/>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EADC9029-3936-E1BE-3E31-504A129BFE35}"/>
              </a:ext>
            </a:extLst>
          </p:cNvPr>
          <p:cNvSpPr/>
          <p:nvPr/>
        </p:nvSpPr>
        <p:spPr>
          <a:xfrm>
            <a:off x="4925961" y="1520865"/>
            <a:ext cx="6428976" cy="388696"/>
          </a:xfrm>
          <a:prstGeom prst="rect">
            <a:avLst/>
          </a:prstGeom>
        </p:spPr>
        <p:txBody>
          <a:bodyPr wrap="square">
            <a:spAutoFit/>
          </a:bodyPr>
          <a:lstStyle/>
          <a:p>
            <a:pPr algn="just" rtl="1">
              <a:lnSpc>
                <a:spcPct val="107000"/>
              </a:lnSpc>
              <a:spcAft>
                <a:spcPts val="800"/>
              </a:spcAft>
            </a:pPr>
            <a:r>
              <a:rPr lang="ar-SA" sz="1800">
                <a:effectLst/>
                <a:latin typeface="Calibri" panose="020F0502020204030204" pitchFamily="34" charset="0"/>
                <a:ea typeface="Calibri" panose="020F0502020204030204" pitchFamily="34" charset="0"/>
                <a:cs typeface="Simplified Arabic" panose="02020603050405020304" pitchFamily="18" charset="-78"/>
              </a:rPr>
              <a:t>‏</a:t>
            </a: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FE398B25-3767-DF2E-567A-CFD1F5B27454}"/>
              </a:ext>
            </a:extLst>
          </p:cNvPr>
          <p:cNvSpPr txBox="1">
            <a:spLocks noGrp="1"/>
          </p:cNvSpPr>
          <p:nvPr>
            <p:ph type="title"/>
          </p:nvPr>
        </p:nvSpPr>
        <p:spPr>
          <a:xfrm>
            <a:off x="838199" y="76954"/>
            <a:ext cx="10515600" cy="793201"/>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4800" b="1">
                <a:solidFill>
                  <a:schemeClr val="bg1"/>
                </a:solidFill>
                <a:latin typeface="Simplified Arabic" panose="02020603050405020304" pitchFamily="18" charset="-78"/>
                <a:cs typeface="Simplified Arabic" panose="02020603050405020304" pitchFamily="18" charset="-78"/>
              </a:rPr>
              <a:t>ثانيًا: اختيار الشكل البصري والرسم البياني المناسب</a:t>
            </a:r>
            <a:endParaRPr lang="en-US" sz="48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descr="A screenshot of a computer&#10;&#10;Description automatically generated">
            <a:extLst>
              <a:ext uri="{FF2B5EF4-FFF2-40B4-BE49-F238E27FC236}">
                <a16:creationId xmlns:a16="http://schemas.microsoft.com/office/drawing/2014/main" id="{03BFCCA0-B1EE-8655-8131-144B4758E44E}"/>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0" y="1017639"/>
            <a:ext cx="12191999" cy="5363297"/>
          </a:xfrm>
        </p:spPr>
      </p:pic>
    </p:spTree>
    <p:extLst>
      <p:ext uri="{BB962C8B-B14F-4D97-AF65-F5344CB8AC3E}">
        <p14:creationId xmlns:p14="http://schemas.microsoft.com/office/powerpoint/2010/main" val="2455096836"/>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A060C4-BBA5-E3A9-FA3A-8B720AD57670}"/>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E55465EC-F688-EB65-AE98-012C55F5AB19}"/>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BFFE343C-945D-11C6-E42D-0F53201A1C42}"/>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77612601-C2FE-FADE-DB03-6DBB84240B3D}"/>
              </a:ext>
            </a:extLst>
          </p:cNvPr>
          <p:cNvSpPr txBox="1"/>
          <p:nvPr/>
        </p:nvSpPr>
        <p:spPr>
          <a:xfrm>
            <a:off x="5652419" y="1520864"/>
            <a:ext cx="5550143" cy="4410053"/>
          </a:xfrm>
          <a:prstGeom prst="rect">
            <a:avLst/>
          </a:prstGeom>
          <a:noFill/>
        </p:spPr>
        <p:txBody>
          <a:bodyPr wrap="square">
            <a:spAutoFit/>
          </a:bodyPr>
          <a:lstStyle/>
          <a:p>
            <a:pPr algn="just" rtl="1">
              <a:lnSpc>
                <a:spcPct val="107000"/>
              </a:lnSpc>
              <a:spcAft>
                <a:spcPts val="800"/>
              </a:spcAft>
            </a:pP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.1</a:t>
            </a: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موقع </a:t>
            </a:r>
            <a:r>
              <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Flourish</a:t>
            </a: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Aft>
                <a:spcPts val="800"/>
              </a:spcAft>
            </a:pP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من أشهر وأكثر المواقع استخدام</a:t>
            </a:r>
            <a:r>
              <a:rPr lang="ar-EG" sz="2800" b="1">
                <a:latin typeface="Simplified Arabic" panose="02020603050405020304" pitchFamily="18" charset="-78"/>
                <a:ea typeface="Calibri" panose="020F0502020204030204" pitchFamily="34" charset="0"/>
                <a:cs typeface="Simplified Arabic" panose="02020603050405020304" pitchFamily="18" charset="-78"/>
              </a:rPr>
              <a:t>ً</a:t>
            </a:r>
            <a:r>
              <a:rPr lang="ar-SA" sz="2800" b="1">
                <a:effectLst/>
                <a:latin typeface="Simplified Arabic" panose="02020603050405020304" pitchFamily="18" charset="-78"/>
                <a:ea typeface="Calibri" panose="020F0502020204030204" pitchFamily="34" charset="0"/>
                <a:cs typeface="Simplified Arabic" panose="02020603050405020304" pitchFamily="18" charset="-78"/>
              </a:rPr>
              <a:t>ا من جانب المؤسسات الصحفية الكبيرة مثل: (الفايننشيال تايمز) و(الجارديان) ‏ويستخدم في إنشاء التصورات البصرية التفاعلية والرسوم البيانية والخرائط الجغرافية ويسمح بإمكانية تضمينها  على المواقع الإخبارية الخاصة بشكل سهل، ويقدم الموقع أشكال كثيرة جاهزة يمكن تعديلها عبر إدخال بيانات جديدة عليها.</a:t>
            </a: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F1EBD955-4289-E4F7-2A9F-6A9F399A7488}"/>
              </a:ext>
            </a:extLst>
          </p:cNvPr>
          <p:cNvSpPr txBox="1">
            <a:spLocks noGrp="1"/>
          </p:cNvSpPr>
          <p:nvPr>
            <p:ph type="title"/>
          </p:nvPr>
        </p:nvSpPr>
        <p:spPr>
          <a:xfrm>
            <a:off x="755595" y="250723"/>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solidFill>
                  <a:schemeClr val="bg1"/>
                </a:solidFill>
                <a:latin typeface="Simplified Arabic" panose="02020603050405020304" pitchFamily="18" charset="-78"/>
                <a:cs typeface="Simplified Arabic" panose="02020603050405020304" pitchFamily="18" charset="-78"/>
              </a:rPr>
              <a:t>ثالثًا:أدوات الذكاء الاصطناعي </a:t>
            </a:r>
            <a:r>
              <a:rPr lang="ar-SA" sz="3200" b="1">
                <a:effectLst/>
                <a:latin typeface="Calibri" panose="020F0502020204030204" pitchFamily="34" charset="0"/>
                <a:ea typeface="Calibri" panose="020F0502020204030204" pitchFamily="34" charset="0"/>
                <a:cs typeface="Simplified Arabic" panose="02020603050405020304" pitchFamily="18" charset="-78"/>
              </a:rPr>
              <a:t>التي تستخدم في إنتاج التوضيحات البصرية للقصص الصحفية المدفوعة بالبيانات</a:t>
            </a:r>
            <a:endParaRPr lang="en-US" sz="32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a:extLst>
              <a:ext uri="{FF2B5EF4-FFF2-40B4-BE49-F238E27FC236}">
                <a16:creationId xmlns:a16="http://schemas.microsoft.com/office/drawing/2014/main" id="{2B701880-10F2-8108-8409-BF0A70A69F86}"/>
              </a:ext>
            </a:extLst>
          </p:cNvPr>
          <p:cNvPicPr>
            <a:picLocks noGrp="1" noChangeAspect="1"/>
          </p:cNvPicPr>
          <p:nvPr>
            <p:ph sz="half" idx="1"/>
          </p:nvPr>
        </p:nvPicPr>
        <p:blipFill>
          <a:blip r:embed="rId2"/>
          <a:stretch>
            <a:fillRect/>
          </a:stretch>
        </p:blipFill>
        <p:spPr>
          <a:xfrm>
            <a:off x="166073" y="1520864"/>
            <a:ext cx="5333972" cy="4907754"/>
          </a:xfrm>
        </p:spPr>
      </p:pic>
    </p:spTree>
    <p:extLst>
      <p:ext uri="{BB962C8B-B14F-4D97-AF65-F5344CB8AC3E}">
        <p14:creationId xmlns:p14="http://schemas.microsoft.com/office/powerpoint/2010/main" val="3452509559"/>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2D8728-BC00-327D-E73A-3D16C0C2243B}"/>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79266457-3B00-8107-7B63-22EAA976A6FC}"/>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D09D84C3-98B0-01CC-894F-357709C303EE}"/>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Rounded Corners 33">
            <a:extLst>
              <a:ext uri="{FF2B5EF4-FFF2-40B4-BE49-F238E27FC236}">
                <a16:creationId xmlns:a16="http://schemas.microsoft.com/office/drawing/2014/main" id="{1B888EAD-8BA4-9E8B-A39D-5FC9F89BD52D}"/>
              </a:ext>
            </a:extLst>
          </p:cNvPr>
          <p:cNvSpPr txBox="1">
            <a:spLocks noGrp="1"/>
          </p:cNvSpPr>
          <p:nvPr>
            <p:ph type="title"/>
          </p:nvPr>
        </p:nvSpPr>
        <p:spPr>
          <a:xfrm>
            <a:off x="755595" y="250723"/>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solidFill>
                  <a:schemeClr val="bg1"/>
                </a:solidFill>
                <a:latin typeface="Simplified Arabic" panose="02020603050405020304" pitchFamily="18" charset="-78"/>
                <a:cs typeface="Simplified Arabic" panose="02020603050405020304" pitchFamily="18" charset="-78"/>
              </a:rPr>
              <a:t>ثالثًا:أدوات الذكاء الاصطناعي </a:t>
            </a:r>
            <a:r>
              <a:rPr lang="ar-SA" sz="3200" b="1">
                <a:effectLst/>
                <a:latin typeface="Calibri" panose="020F0502020204030204" pitchFamily="34" charset="0"/>
                <a:ea typeface="Calibri" panose="020F0502020204030204" pitchFamily="34" charset="0"/>
                <a:cs typeface="Simplified Arabic" panose="02020603050405020304" pitchFamily="18" charset="-78"/>
              </a:rPr>
              <a:t>التي تستخدم في إنتاج التوضيحات البصرية للقصص الصحفية المدفوعة بالبيانات</a:t>
            </a:r>
            <a:endParaRPr lang="en-US" sz="3200" b="1" dirty="0">
              <a:solidFill>
                <a:schemeClr val="bg1"/>
              </a:solidFill>
              <a:latin typeface="Simplified Arabic" panose="02020603050405020304" pitchFamily="18" charset="-78"/>
              <a:cs typeface="Simplified Arabic" panose="02020603050405020304" pitchFamily="18" charset="-78"/>
            </a:endParaRPr>
          </a:p>
        </p:txBody>
      </p:sp>
      <p:pic>
        <p:nvPicPr>
          <p:cNvPr id="9" name="Content Placeholder 8">
            <a:extLst>
              <a:ext uri="{FF2B5EF4-FFF2-40B4-BE49-F238E27FC236}">
                <a16:creationId xmlns:a16="http://schemas.microsoft.com/office/drawing/2014/main" id="{CD356912-D6E0-6008-B66B-4872D14316E2}"/>
              </a:ext>
            </a:extLst>
          </p:cNvPr>
          <p:cNvPicPr>
            <a:picLocks noGrp="1" noChangeAspect="1"/>
          </p:cNvPicPr>
          <p:nvPr>
            <p:ph sz="half" idx="1"/>
          </p:nvPr>
        </p:nvPicPr>
        <p:blipFill>
          <a:blip r:embed="rId2"/>
          <a:stretch>
            <a:fillRect/>
          </a:stretch>
        </p:blipFill>
        <p:spPr>
          <a:xfrm>
            <a:off x="166074" y="1520864"/>
            <a:ext cx="5929926" cy="5197977"/>
          </a:xfrm>
        </p:spPr>
      </p:pic>
      <p:sp>
        <p:nvSpPr>
          <p:cNvPr id="4" name="TextBox 3">
            <a:extLst>
              <a:ext uri="{FF2B5EF4-FFF2-40B4-BE49-F238E27FC236}">
                <a16:creationId xmlns:a16="http://schemas.microsoft.com/office/drawing/2014/main" id="{B413B2C2-B99C-BC92-C5E6-721813C600D2}"/>
              </a:ext>
            </a:extLst>
          </p:cNvPr>
          <p:cNvSpPr txBox="1"/>
          <p:nvPr/>
        </p:nvSpPr>
        <p:spPr>
          <a:xfrm>
            <a:off x="6327058" y="1616051"/>
            <a:ext cx="4944136" cy="1775743"/>
          </a:xfrm>
          <a:prstGeom prst="rect">
            <a:avLst/>
          </a:prstGeom>
          <a:noFill/>
        </p:spPr>
        <p:txBody>
          <a:bodyPr wrap="square">
            <a:spAutoFit/>
          </a:bodyPr>
          <a:lstStyle/>
          <a:p>
            <a:pPr marL="457200" indent="-457200" algn="just" rtl="1">
              <a:lnSpc>
                <a:spcPct val="107000"/>
              </a:lnSpc>
              <a:spcAft>
                <a:spcPts val="800"/>
              </a:spcAft>
              <a:buFont typeface="Wingdings" panose="05000000000000000000" pitchFamily="2" charset="2"/>
              <a:buChar char="q"/>
            </a:pPr>
            <a:r>
              <a:rPr lang="ar-EG"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يمكنكم الدخول على موقع </a:t>
            </a:r>
            <a:r>
              <a:rPr lang="en-US"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ar-EG"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a:t>
            </a:r>
            <a:r>
              <a:rPr lang="en-US"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flourish</a:t>
            </a:r>
            <a:r>
              <a:rPr lang="ar-EG"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من خلال الرابط:</a:t>
            </a:r>
            <a:endParaRPr lang="en-US"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a:p>
            <a:pPr rtl="1">
              <a:lnSpc>
                <a:spcPct val="107000"/>
              </a:lnSpc>
              <a:spcAft>
                <a:spcPts val="800"/>
              </a:spcAft>
            </a:pPr>
            <a:r>
              <a:rPr lang="en-US"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hlinkClick r:id="rId3"/>
              </a:rPr>
              <a:t>https://flourish.studio/</a:t>
            </a:r>
            <a:endParaRPr lang="ar-EG" sz="3200" b="1">
              <a:solidFill>
                <a:srgbClr val="002060"/>
              </a:solidFill>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040718118"/>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D02812-0A5E-619D-E577-9AA19DC19C06}"/>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2426371D-54FE-0E2F-F88C-9F4E966CDBC8}"/>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9ED88929-41B3-2576-0509-B0EA27E1F734}"/>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052C3929-0353-A4DF-8F80-0E018BE01EFD}"/>
              </a:ext>
            </a:extLst>
          </p:cNvPr>
          <p:cNvSpPr txBox="1"/>
          <p:nvPr/>
        </p:nvSpPr>
        <p:spPr>
          <a:xfrm>
            <a:off x="5987845" y="1520864"/>
            <a:ext cx="5214717" cy="4423262"/>
          </a:xfrm>
          <a:prstGeom prst="rect">
            <a:avLst/>
          </a:prstGeom>
          <a:noFill/>
        </p:spPr>
        <p:txBody>
          <a:bodyPr wrap="square">
            <a:spAutoFit/>
          </a:bodyPr>
          <a:lstStyle/>
          <a:p>
            <a:pPr algn="just" rtl="1">
              <a:lnSpc>
                <a:spcPct val="107000"/>
              </a:lnSpc>
              <a:spcAft>
                <a:spcPts val="800"/>
              </a:spcAft>
            </a:pPr>
            <a:r>
              <a:rPr lang="en-US" sz="3200" b="1" u="sng">
                <a:solidFill>
                  <a:srgbClr val="002060"/>
                </a:solidFill>
                <a:latin typeface="Simplified Arabic" panose="02020603050405020304" pitchFamily="18" charset="-78"/>
                <a:ea typeface="Calibri" panose="020F0502020204030204" pitchFamily="34" charset="0"/>
                <a:cs typeface="Simplified Arabic" panose="02020603050405020304" pitchFamily="18" charset="-78"/>
              </a:rPr>
              <a:t>. 2</a:t>
            </a: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موقع </a:t>
            </a:r>
            <a:r>
              <a:rPr lang="en-US"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Datawrapper</a:t>
            </a:r>
            <a:r>
              <a:rPr lang="ar-SA" sz="3200" b="1"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3200" u="sng">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endParaRPr>
          </a:p>
          <a:p>
            <a:pPr algn="just" rtl="1">
              <a:lnSpc>
                <a:spcPct val="107000"/>
              </a:lnSpc>
              <a:spcBef>
                <a:spcPts val="110"/>
              </a:spcBef>
              <a:spcAft>
                <a:spcPts val="110"/>
              </a:spcAft>
            </a:pPr>
            <a:r>
              <a:rPr lang="ar-SA" sz="2800">
                <a:effectLst/>
                <a:latin typeface="Simplified Arabic" panose="02020603050405020304" pitchFamily="18" charset="-78"/>
                <a:ea typeface="Calibri" panose="020F0502020204030204" pitchFamily="34" charset="0"/>
                <a:cs typeface="Simplified Arabic" panose="02020603050405020304" pitchFamily="18" charset="-78"/>
              </a:rPr>
              <a:t>‏</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هو تطبيق مجاني ويعد الأسهل والأسرع من بين كافة التطبيقات المماثلة، حيث يتطلب إعداد البيانات مسبقا في صيغة ملف </a:t>
            </a:r>
            <a:r>
              <a:rPr lang="en-US" sz="3200" b="1">
                <a:effectLst/>
                <a:latin typeface="Simplified Arabic" panose="02020603050405020304" pitchFamily="18" charset="-78"/>
                <a:ea typeface="Calibri" panose="020F0502020204030204" pitchFamily="34" charset="0"/>
                <a:cs typeface="Simplified Arabic" panose="02020603050405020304" pitchFamily="18" charset="-78"/>
              </a:rPr>
              <a:t>Excel</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 ومن ثم تحميلها على الموقع بصيغة (</a:t>
            </a:r>
            <a:r>
              <a:rPr lang="en-US" sz="3200" b="1">
                <a:effectLst/>
                <a:latin typeface="Simplified Arabic" panose="02020603050405020304" pitchFamily="18" charset="-78"/>
                <a:ea typeface="Calibri" panose="020F0502020204030204" pitchFamily="34" charset="0"/>
                <a:cs typeface="Simplified Arabic" panose="02020603050405020304" pitchFamily="18" charset="-78"/>
              </a:rPr>
              <a:t>CSV</a:t>
            </a:r>
            <a:r>
              <a:rPr lang="ar-SA" sz="3200" b="1">
                <a:effectLst/>
                <a:latin typeface="Simplified Arabic" panose="02020603050405020304" pitchFamily="18" charset="-78"/>
                <a:ea typeface="Calibri" panose="020F0502020204030204" pitchFamily="34" charset="0"/>
                <a:cs typeface="Simplified Arabic" panose="02020603050405020304" pitchFamily="18" charset="-78"/>
              </a:rPr>
              <a:t>) في الخطوة الثانية يمكنك التأكد من البيانات المحملة</a:t>
            </a:r>
            <a:r>
              <a:rPr lang="ar-EG" sz="3200" b="1">
                <a:latin typeface="Simplified Arabic" panose="02020603050405020304" pitchFamily="18" charset="-78"/>
                <a:ea typeface="Calibri" panose="020F0502020204030204" pitchFamily="34" charset="0"/>
                <a:cs typeface="Simplified Arabic" panose="02020603050405020304" pitchFamily="18" charset="-78"/>
              </a:rPr>
              <a:t>.</a:t>
            </a:r>
            <a:endParaRPr lang="en-US" sz="32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122E2722-A0D3-EF9B-0A3B-D9EE6D077947}"/>
              </a:ext>
            </a:extLst>
          </p:cNvPr>
          <p:cNvSpPr txBox="1">
            <a:spLocks noGrp="1"/>
          </p:cNvSpPr>
          <p:nvPr>
            <p:ph type="title"/>
          </p:nvPr>
        </p:nvSpPr>
        <p:spPr>
          <a:xfrm>
            <a:off x="755595" y="250723"/>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solidFill>
                  <a:schemeClr val="bg1"/>
                </a:solidFill>
                <a:latin typeface="Simplified Arabic" panose="02020603050405020304" pitchFamily="18" charset="-78"/>
                <a:cs typeface="Simplified Arabic" panose="02020603050405020304" pitchFamily="18" charset="-78"/>
              </a:rPr>
              <a:t>ثالثًا:أدوات الذكاء الاصطناعي </a:t>
            </a:r>
            <a:r>
              <a:rPr lang="ar-SA" sz="3200" b="1">
                <a:effectLst/>
                <a:latin typeface="Calibri" panose="020F0502020204030204" pitchFamily="34" charset="0"/>
                <a:ea typeface="Calibri" panose="020F0502020204030204" pitchFamily="34" charset="0"/>
                <a:cs typeface="Simplified Arabic" panose="02020603050405020304" pitchFamily="18" charset="-78"/>
              </a:rPr>
              <a:t>التي تستخدم في إنتاج التوضيحات البصرية للقصص الصحفية المدفوعة بالبيانات</a:t>
            </a:r>
            <a:endParaRPr lang="en-US" sz="32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CF6C8BAA-7D2F-D243-E474-8FA0C7F25B5A}"/>
              </a:ext>
            </a:extLst>
          </p:cNvPr>
          <p:cNvPicPr>
            <a:picLocks noGrp="1" noChangeAspect="1"/>
          </p:cNvPicPr>
          <p:nvPr>
            <p:ph sz="half" idx="1"/>
          </p:nvPr>
        </p:nvPicPr>
        <p:blipFill>
          <a:blip r:embed="rId2"/>
          <a:stretch>
            <a:fillRect/>
          </a:stretch>
        </p:blipFill>
        <p:spPr>
          <a:xfrm>
            <a:off x="132735" y="1520864"/>
            <a:ext cx="5702736" cy="5197977"/>
          </a:xfrm>
        </p:spPr>
      </p:pic>
    </p:spTree>
    <p:extLst>
      <p:ext uri="{BB962C8B-B14F-4D97-AF65-F5344CB8AC3E}">
        <p14:creationId xmlns:p14="http://schemas.microsoft.com/office/powerpoint/2010/main" val="386573877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E84916-B927-221B-69DD-A858AAAD4091}"/>
            </a:ext>
          </a:extLst>
        </p:cNvPr>
        <p:cNvGrpSpPr/>
        <p:nvPr/>
      </p:nvGrpSpPr>
      <p:grpSpPr>
        <a:xfrm>
          <a:off x="0" y="0"/>
          <a:ext cx="0" cy="0"/>
          <a:chOff x="0" y="0"/>
          <a:chExt cx="0" cy="0"/>
        </a:xfrm>
      </p:grpSpPr>
      <p:sp>
        <p:nvSpPr>
          <p:cNvPr id="7" name="TextBox 3">
            <a:extLst>
              <a:ext uri="{FF2B5EF4-FFF2-40B4-BE49-F238E27FC236}">
                <a16:creationId xmlns:a16="http://schemas.microsoft.com/office/drawing/2014/main" id="{872E1337-D4E8-A2F1-71C4-3B100A261A65}"/>
              </a:ext>
            </a:extLst>
          </p:cNvPr>
          <p:cNvSpPr txBox="1"/>
          <p:nvPr/>
        </p:nvSpPr>
        <p:spPr>
          <a:xfrm>
            <a:off x="9110421" y="6318732"/>
            <a:ext cx="2623712" cy="400110"/>
          </a:xfrm>
          <a:prstGeom prst="rect">
            <a:avLst/>
          </a:prstGeom>
          <a:noFill/>
        </p:spPr>
        <p:txBody>
          <a:bodyPr wrap="square" rtlCol="0">
            <a:spAutoFit/>
          </a:bodyPr>
          <a:lstStyle/>
          <a:p>
            <a:pPr algn="ctr"/>
            <a:r>
              <a:rPr lang="en-US" sz="2000" b="1" dirty="0"/>
              <a:t>www.midocean.ae</a:t>
            </a:r>
          </a:p>
        </p:txBody>
      </p:sp>
      <p:sp>
        <p:nvSpPr>
          <p:cNvPr id="3" name="مستطيل 2">
            <a:extLst>
              <a:ext uri="{FF2B5EF4-FFF2-40B4-BE49-F238E27FC236}">
                <a16:creationId xmlns:a16="http://schemas.microsoft.com/office/drawing/2014/main" id="{3913B4B0-678A-998A-313E-5B70C4986F4A}"/>
              </a:ext>
            </a:extLst>
          </p:cNvPr>
          <p:cNvSpPr/>
          <p:nvPr/>
        </p:nvSpPr>
        <p:spPr>
          <a:xfrm>
            <a:off x="5500047" y="1520865"/>
            <a:ext cx="5854889" cy="967765"/>
          </a:xfrm>
          <a:prstGeom prst="rect">
            <a:avLst/>
          </a:prstGeom>
        </p:spPr>
        <p:txBody>
          <a:bodyPr wrap="square">
            <a:spAutoFit/>
          </a:bodyPr>
          <a:lstStyle/>
          <a:p>
            <a:pPr algn="just" rtl="1">
              <a:lnSpc>
                <a:spcPct val="107000"/>
              </a:lnSpc>
              <a:spcAft>
                <a:spcPts val="800"/>
              </a:spcAft>
            </a:pPr>
            <a:endParaRPr lang="ar-EG" sz="2400" b="1">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endParaRPr lang="en-US" sz="2400" b="1">
              <a:effectLst/>
              <a:latin typeface="Calibri" panose="020F0502020204030204" pitchFamily="34" charset="0"/>
              <a:ea typeface="Calibri" panose="020F0502020204030204" pitchFamily="34" charset="0"/>
              <a:cs typeface="Arial" panose="020B0604020202020204" pitchFamily="34" charset="0"/>
            </a:endParaRPr>
          </a:p>
        </p:txBody>
      </p:sp>
      <p:sp>
        <p:nvSpPr>
          <p:cNvPr id="10" name="TextBox 9">
            <a:extLst>
              <a:ext uri="{FF2B5EF4-FFF2-40B4-BE49-F238E27FC236}">
                <a16:creationId xmlns:a16="http://schemas.microsoft.com/office/drawing/2014/main" id="{CA667A77-5544-74BE-8990-F27FC53AA601}"/>
              </a:ext>
            </a:extLst>
          </p:cNvPr>
          <p:cNvSpPr txBox="1"/>
          <p:nvPr/>
        </p:nvSpPr>
        <p:spPr>
          <a:xfrm>
            <a:off x="5721052" y="1508441"/>
            <a:ext cx="5550143" cy="5010346"/>
          </a:xfrm>
          <a:prstGeom prst="rect">
            <a:avLst/>
          </a:prstGeom>
          <a:noFill/>
        </p:spPr>
        <p:txBody>
          <a:bodyPr wrap="square">
            <a:spAutoFit/>
          </a:bodyPr>
          <a:lstStyle/>
          <a:p>
            <a:pPr algn="just" rtl="1">
              <a:lnSpc>
                <a:spcPct val="107000"/>
              </a:lnSpc>
              <a:spcAft>
                <a:spcPts val="800"/>
              </a:spcAft>
            </a:pPr>
            <a:r>
              <a:rPr lang="ar-SA" sz="2800" b="1">
                <a:effectLst/>
                <a:latin typeface="Calibri" panose="020F0502020204030204" pitchFamily="34" charset="0"/>
                <a:ea typeface="Calibri" panose="020F0502020204030204" pitchFamily="34" charset="0"/>
                <a:cs typeface="Simplified Arabic" panose="02020603050405020304" pitchFamily="18" charset="-78"/>
              </a:rPr>
              <a:t>ومن ثم تأتي المرحلة الثالثة التي تتطلب اختيار الصور البصرية الأنسب لطبيعة هذه البيانات، حيث يوفر الموقع ثمانية نماذج لعرض البيانات، ويمكننا اختيار الألوان وتصميم الإطار ومن بعدها يصبح الرسم البياني التفاعلي جاهزا للنشر.</a:t>
            </a:r>
            <a:endParaRPr lang="ar-EG" sz="2800" b="1">
              <a:effectLst/>
              <a:latin typeface="Calibri" panose="020F0502020204030204" pitchFamily="34" charset="0"/>
              <a:ea typeface="Calibri" panose="020F0502020204030204" pitchFamily="34" charset="0"/>
              <a:cs typeface="Simplified Arabic" panose="02020603050405020304" pitchFamily="18" charset="-78"/>
            </a:endParaRPr>
          </a:p>
          <a:p>
            <a:pPr algn="just" rtl="1">
              <a:lnSpc>
                <a:spcPct val="107000"/>
              </a:lnSpc>
              <a:spcAft>
                <a:spcPts val="800"/>
              </a:spcAft>
            </a:pPr>
            <a:r>
              <a:rPr lang="ar-EG" sz="2800" b="1">
                <a:solidFill>
                  <a:srgbClr val="002060"/>
                </a:solidFill>
                <a:latin typeface="Calibri" panose="020F0502020204030204" pitchFamily="34" charset="0"/>
                <a:ea typeface="Calibri" panose="020F0502020204030204" pitchFamily="34" charset="0"/>
                <a:cs typeface="Simplified Arabic" panose="02020603050405020304" pitchFamily="18" charset="-78"/>
              </a:rPr>
              <a:t>يمكنكم الدخول على موقع  </a:t>
            </a:r>
            <a:r>
              <a:rPr lang="en-US" sz="2800" b="1">
                <a:solidFill>
                  <a:srgbClr val="002060"/>
                </a:solidFill>
                <a:latin typeface="Calibri" panose="020F0502020204030204" pitchFamily="34" charset="0"/>
                <a:ea typeface="Calibri" panose="020F0502020204030204" pitchFamily="34" charset="0"/>
                <a:cs typeface="Simplified Arabic" panose="02020603050405020304" pitchFamily="18" charset="-78"/>
              </a:rPr>
              <a:t>Datawrapper </a:t>
            </a:r>
            <a:r>
              <a:rPr lang="ar-EG" sz="2800" b="1">
                <a:solidFill>
                  <a:srgbClr val="002060"/>
                </a:solidFill>
                <a:latin typeface="Calibri" panose="020F0502020204030204" pitchFamily="34" charset="0"/>
                <a:ea typeface="Calibri" panose="020F0502020204030204" pitchFamily="34" charset="0"/>
                <a:cs typeface="Simplified Arabic" panose="02020603050405020304" pitchFamily="18" charset="-78"/>
              </a:rPr>
              <a:t>من خلال الرابط:</a:t>
            </a:r>
          </a:p>
          <a:p>
            <a:pPr rtl="1">
              <a:lnSpc>
                <a:spcPct val="107000"/>
              </a:lnSpc>
              <a:spcAft>
                <a:spcPts val="800"/>
              </a:spcAft>
            </a:pPr>
            <a:r>
              <a:rPr lang="en-US" sz="2800" b="1">
                <a:solidFill>
                  <a:srgbClr val="002060"/>
                </a:solidFill>
                <a:effectLst/>
                <a:latin typeface="Simplified Arabic" panose="02020603050405020304" pitchFamily="18" charset="-78"/>
                <a:ea typeface="Calibri" panose="020F0502020204030204" pitchFamily="34" charset="0"/>
                <a:cs typeface="Simplified Arabic" panose="02020603050405020304" pitchFamily="18" charset="-78"/>
              </a:rPr>
              <a:t>https://www.datawrapper.de/</a:t>
            </a:r>
          </a:p>
          <a:p>
            <a:pPr algn="just" rtl="1">
              <a:lnSpc>
                <a:spcPct val="107000"/>
              </a:lnSpc>
              <a:spcAft>
                <a:spcPts val="800"/>
              </a:spcAft>
            </a:pPr>
            <a:endParaRPr lang="en-US"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8" name="Rectangle: Rounded Corners 33">
            <a:extLst>
              <a:ext uri="{FF2B5EF4-FFF2-40B4-BE49-F238E27FC236}">
                <a16:creationId xmlns:a16="http://schemas.microsoft.com/office/drawing/2014/main" id="{5862552A-5CFF-DF85-8FBC-F75E57966F7F}"/>
              </a:ext>
            </a:extLst>
          </p:cNvPr>
          <p:cNvSpPr txBox="1">
            <a:spLocks noGrp="1"/>
          </p:cNvSpPr>
          <p:nvPr>
            <p:ph type="title"/>
          </p:nvPr>
        </p:nvSpPr>
        <p:spPr>
          <a:xfrm>
            <a:off x="755595" y="250723"/>
            <a:ext cx="10515600" cy="1030528"/>
          </a:xfrm>
          <a:prstGeom prst="roundRect">
            <a:avLst/>
          </a:prstGeom>
          <a:solidFill>
            <a:srgbClr val="00B0F0"/>
          </a:solidFill>
          <a:ln w="12700" cap="flat" cmpd="sng" algn="ctr">
            <a:noFill/>
            <a:prstDash val="solid"/>
            <a:miter lim="800000"/>
          </a:ln>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lt1"/>
                </a:solidFill>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pPr algn="ctr"/>
            <a:r>
              <a:rPr lang="ar-EG" sz="3200" b="1">
                <a:solidFill>
                  <a:schemeClr val="bg1"/>
                </a:solidFill>
                <a:latin typeface="Simplified Arabic" panose="02020603050405020304" pitchFamily="18" charset="-78"/>
                <a:cs typeface="Simplified Arabic" panose="02020603050405020304" pitchFamily="18" charset="-78"/>
              </a:rPr>
              <a:t>ثالثًا:أدوات الذكاء الاصطناعي </a:t>
            </a:r>
            <a:r>
              <a:rPr lang="ar-SA" sz="3200" b="1">
                <a:effectLst/>
                <a:latin typeface="Calibri" panose="020F0502020204030204" pitchFamily="34" charset="0"/>
                <a:ea typeface="Calibri" panose="020F0502020204030204" pitchFamily="34" charset="0"/>
                <a:cs typeface="Simplified Arabic" panose="02020603050405020304" pitchFamily="18" charset="-78"/>
              </a:rPr>
              <a:t>التي تستخدم في إنتاج التوضيحات البصرية للقصص الصحفية المدفوعة بالبيانات</a:t>
            </a:r>
            <a:endParaRPr lang="en-US" sz="3200" b="1" dirty="0">
              <a:solidFill>
                <a:schemeClr val="bg1"/>
              </a:solidFill>
              <a:latin typeface="Simplified Arabic" panose="02020603050405020304" pitchFamily="18" charset="-78"/>
              <a:cs typeface="Simplified Arabic" panose="02020603050405020304" pitchFamily="18" charset="-78"/>
            </a:endParaRPr>
          </a:p>
        </p:txBody>
      </p:sp>
      <p:pic>
        <p:nvPicPr>
          <p:cNvPr id="5" name="Content Placeholder 4">
            <a:extLst>
              <a:ext uri="{FF2B5EF4-FFF2-40B4-BE49-F238E27FC236}">
                <a16:creationId xmlns:a16="http://schemas.microsoft.com/office/drawing/2014/main" id="{266BA53E-3D55-2103-A248-C7FF55D5E552}"/>
              </a:ext>
            </a:extLst>
          </p:cNvPr>
          <p:cNvPicPr>
            <a:picLocks noGrp="1" noChangeAspect="1"/>
          </p:cNvPicPr>
          <p:nvPr>
            <p:ph sz="half" idx="1"/>
          </p:nvPr>
        </p:nvPicPr>
        <p:blipFill>
          <a:blip r:embed="rId2"/>
          <a:stretch>
            <a:fillRect/>
          </a:stretch>
        </p:blipFill>
        <p:spPr>
          <a:xfrm>
            <a:off x="218767" y="1520864"/>
            <a:ext cx="5128906" cy="5010346"/>
          </a:xfrm>
        </p:spPr>
      </p:pic>
    </p:spTree>
    <p:extLst>
      <p:ext uri="{BB962C8B-B14F-4D97-AF65-F5344CB8AC3E}">
        <p14:creationId xmlns:p14="http://schemas.microsoft.com/office/powerpoint/2010/main" val="816775802"/>
      </p:ext>
    </p:extLst>
  </p:cSld>
  <p:clrMapOvr>
    <a:masterClrMapping/>
  </p:clrMapOvr>
  <mc:AlternateContent xmlns:mc="http://schemas.openxmlformats.org/markup-compatibility/2006" xmlns:p14="http://schemas.microsoft.com/office/powerpoint/2010/main">
    <mc:Choice Requires="p14">
      <p:transition spd="slow" p14:dur="2000" advTm="101741"/>
    </mc:Choice>
    <mc:Fallback xmlns="">
      <p:transition spd="slow" advTm="10174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3"/>
          <p:cNvSpPr txBox="1"/>
          <p:nvPr/>
        </p:nvSpPr>
        <p:spPr>
          <a:xfrm>
            <a:off x="9025722" y="6292820"/>
            <a:ext cx="2582769" cy="400110"/>
          </a:xfrm>
          <a:prstGeom prst="rect">
            <a:avLst/>
          </a:prstGeom>
          <a:noFill/>
        </p:spPr>
        <p:txBody>
          <a:bodyPr wrap="square" rtlCol="0">
            <a:spAutoFit/>
          </a:bodyPr>
          <a:lstStyle/>
          <a:p>
            <a:pPr algn="ctr"/>
            <a:r>
              <a:rPr lang="en-US" sz="2000" b="1" dirty="0"/>
              <a:t>www.midocean.ae</a:t>
            </a:r>
          </a:p>
        </p:txBody>
      </p:sp>
      <p:sp>
        <p:nvSpPr>
          <p:cNvPr id="5" name="مستطيل 4"/>
          <p:cNvSpPr/>
          <p:nvPr/>
        </p:nvSpPr>
        <p:spPr>
          <a:xfrm>
            <a:off x="5512491" y="1584228"/>
            <a:ext cx="6096000" cy="566309"/>
          </a:xfrm>
          <a:prstGeom prst="rect">
            <a:avLst/>
          </a:prstGeom>
        </p:spPr>
        <p:txBody>
          <a:bodyPr>
            <a:spAutoFit/>
          </a:bodyPr>
          <a:lstStyle/>
          <a:p>
            <a:pPr algn="just" rtl="1">
              <a:lnSpc>
                <a:spcPct val="110000"/>
              </a:lnSpc>
              <a:spcBef>
                <a:spcPts val="110"/>
              </a:spcBef>
              <a:spcAft>
                <a:spcPts val="110"/>
              </a:spcAft>
            </a:pPr>
            <a:r>
              <a:rPr lang="en-US" sz="2800" b="1">
                <a:latin typeface="Simplified Arabic" panose="02020603050405020304" pitchFamily="18" charset="-78"/>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
        <p:nvSpPr>
          <p:cNvPr id="13" name="Rectangle: Rounded Corners 33">
            <a:extLst>
              <a:ext uri="{FF2B5EF4-FFF2-40B4-BE49-F238E27FC236}">
                <a16:creationId xmlns:a16="http://schemas.microsoft.com/office/drawing/2014/main" id="{669E42C7-739F-4A19-39CF-74BE61D16434}"/>
              </a:ext>
            </a:extLst>
          </p:cNvPr>
          <p:cNvSpPr>
            <a:spLocks noGrp="1"/>
          </p:cNvSpPr>
          <p:nvPr>
            <p:ph type="title"/>
          </p:nvPr>
        </p:nvSpPr>
        <p:spPr>
          <a:xfrm>
            <a:off x="838200" y="260796"/>
            <a:ext cx="10515600" cy="978543"/>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r>
              <a:rPr lang="ar-EG" sz="6000" b="1">
                <a:solidFill>
                  <a:schemeClr val="bg1"/>
                </a:solidFill>
                <a:latin typeface="Simplified Arabic" panose="02020603050405020304" pitchFamily="18" charset="-78"/>
                <a:cs typeface="Simplified Arabic" panose="02020603050405020304" pitchFamily="18" charset="-78"/>
              </a:rPr>
              <a:t>ملخص المحاضرة</a:t>
            </a:r>
            <a:endParaRPr lang="en-US" sz="6000" b="1" dirty="0">
              <a:solidFill>
                <a:schemeClr val="bg1"/>
              </a:solidFill>
              <a:latin typeface="Simplified Arabic" panose="02020603050405020304" pitchFamily="18" charset="-78"/>
              <a:cs typeface="Simplified Arabic" panose="02020603050405020304" pitchFamily="18" charset="-78"/>
            </a:endParaRPr>
          </a:p>
        </p:txBody>
      </p:sp>
      <p:sp>
        <p:nvSpPr>
          <p:cNvPr id="7" name="TextBox 6">
            <a:extLst>
              <a:ext uri="{FF2B5EF4-FFF2-40B4-BE49-F238E27FC236}">
                <a16:creationId xmlns:a16="http://schemas.microsoft.com/office/drawing/2014/main" id="{2937702B-DA67-9E24-3A02-3235B40D9D54}"/>
              </a:ext>
            </a:extLst>
          </p:cNvPr>
          <p:cNvSpPr txBox="1"/>
          <p:nvPr/>
        </p:nvSpPr>
        <p:spPr>
          <a:xfrm>
            <a:off x="3333854" y="1409863"/>
            <a:ext cx="7898159" cy="4631011"/>
          </a:xfrm>
          <a:prstGeom prst="rect">
            <a:avLst/>
          </a:prstGeom>
          <a:noFill/>
        </p:spPr>
        <p:txBody>
          <a:bodyPr wrap="square" rtlCol="0">
            <a:spAutoFit/>
          </a:bodyPr>
          <a:lstStyle/>
          <a:p>
            <a:pPr algn="r"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أولًا: أشكال التصورات والمخططات البصرية في صحافة البيانات.</a:t>
            </a: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الجداول</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شبكة العلاقات</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 </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السلاسل الزمنية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السحابة الكلامية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الخرائط الجغرافية</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en-US" sz="2400" b="1">
              <a:effectLst/>
              <a:latin typeface="Simplified Arabic" panose="02020603050405020304" pitchFamily="18" charset="-78"/>
              <a:ea typeface="Calibri" panose="020F0502020204030204" pitchFamily="34" charset="0"/>
              <a:cs typeface="Simplified Arabic" panose="02020603050405020304" pitchFamily="18" charset="-78"/>
            </a:endParaRPr>
          </a:p>
          <a:p>
            <a:pPr marL="285750" indent="-285750" algn="just" rtl="1">
              <a:lnSpc>
                <a:spcPct val="110000"/>
              </a:lnSpc>
              <a:spcBef>
                <a:spcPts val="110"/>
              </a:spcBef>
              <a:spcAft>
                <a:spcPts val="110"/>
              </a:spcAft>
              <a:buFont typeface="Wingdings" panose="05000000000000000000" pitchFamily="2" charset="2"/>
              <a:buChar char="§"/>
            </a:pPr>
            <a:r>
              <a:rPr lang="ar-SA" sz="2400" b="1">
                <a:effectLst/>
                <a:latin typeface="Simplified Arabic" panose="02020603050405020304" pitchFamily="18" charset="-78"/>
                <a:ea typeface="Calibri" panose="020F0502020204030204" pitchFamily="34" charset="0"/>
                <a:cs typeface="Simplified Arabic" panose="02020603050405020304" pitchFamily="18" charset="-78"/>
              </a:rPr>
              <a:t>الرسوم البيانية والمخططات</a:t>
            </a:r>
            <a:r>
              <a:rPr lang="ar-EG" sz="2400" b="1">
                <a:effectLst/>
                <a:latin typeface="Simplified Arabic" panose="02020603050405020304" pitchFamily="18" charset="-78"/>
                <a:ea typeface="Calibri" panose="020F0502020204030204" pitchFamily="34" charset="0"/>
                <a:cs typeface="Simplified Arabic" panose="02020603050405020304" pitchFamily="18" charset="-78"/>
              </a:rPr>
              <a:t>.</a:t>
            </a:r>
            <a:endParaRPr lang="ar-EG" sz="2400" b="1">
              <a:latin typeface="Simplified Arabic" panose="02020603050405020304" pitchFamily="18" charset="-78"/>
              <a:cs typeface="Simplified Arabic" panose="02020603050405020304" pitchFamily="18" charset="-78"/>
            </a:endParaRP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ثانيًا: اختيار الشكل البصري والرسم البياني المناسب. </a:t>
            </a:r>
          </a:p>
          <a:p>
            <a:pPr algn="just" rtl="1">
              <a:lnSpc>
                <a:spcPct val="110000"/>
              </a:lnSpc>
              <a:spcBef>
                <a:spcPts val="110"/>
              </a:spcBef>
              <a:spcAft>
                <a:spcPts val="110"/>
              </a:spcAft>
            </a:pPr>
            <a:r>
              <a:rPr lang="ar-EG" sz="2800" b="1">
                <a:latin typeface="Simplified Arabic" panose="02020603050405020304" pitchFamily="18" charset="-78"/>
                <a:cs typeface="Simplified Arabic" panose="02020603050405020304" pitchFamily="18" charset="-78"/>
              </a:rPr>
              <a:t>ثالثًا: </a:t>
            </a:r>
            <a:r>
              <a:rPr lang="ar-SA" sz="2800" b="1">
                <a:effectLst/>
                <a:latin typeface="Calibri" panose="020F0502020204030204" pitchFamily="34" charset="0"/>
                <a:ea typeface="Calibri" panose="020F0502020204030204" pitchFamily="34" charset="0"/>
                <a:cs typeface="Simplified Arabic" panose="02020603050405020304" pitchFamily="18" charset="-78"/>
              </a:rPr>
              <a:t>أدوات الذكاء الاصطناعي التي تستخدم في إنتاج التوضيحات البصرية للقصص الصحفية المدفوعة بالبيانات</a:t>
            </a:r>
            <a:r>
              <a:rPr lang="ar-EG" sz="2800" b="1">
                <a:effectLst/>
                <a:latin typeface="Calibri" panose="020F0502020204030204" pitchFamily="34" charset="0"/>
                <a:ea typeface="Calibri" panose="020F0502020204030204" pitchFamily="34" charset="0"/>
                <a:cs typeface="Simplified Arabic" panose="02020603050405020304" pitchFamily="18" charset="-78"/>
              </a:rPr>
              <a:t>.</a:t>
            </a:r>
            <a:endParaRPr lang="ar-EG" sz="2800" b="1">
              <a:effectLst/>
              <a:latin typeface="Simplified Arabic" panose="02020603050405020304" pitchFamily="18" charset="-78"/>
              <a:ea typeface="Calibri" panose="020F0502020204030204" pitchFamily="34" charset="0"/>
              <a:cs typeface="Simplified Arabic" panose="02020603050405020304" pitchFamily="18" charset="-78"/>
            </a:endParaRPr>
          </a:p>
        </p:txBody>
      </p:sp>
    </p:spTree>
    <p:extLst>
      <p:ext uri="{BB962C8B-B14F-4D97-AF65-F5344CB8AC3E}">
        <p14:creationId xmlns:p14="http://schemas.microsoft.com/office/powerpoint/2010/main" val="2340401462"/>
      </p:ext>
    </p:extLst>
  </p:cSld>
  <p:clrMapOvr>
    <a:masterClrMapping/>
  </p:clrMapOvr>
  <mc:AlternateContent xmlns:mc="http://schemas.openxmlformats.org/markup-compatibility/2006" xmlns:p14="http://schemas.microsoft.com/office/powerpoint/2010/main">
    <mc:Choice Requires="p14">
      <p:transition spd="slow" p14:dur="2000" advTm="80913"/>
    </mc:Choice>
    <mc:Fallback xmlns="">
      <p:transition spd="slow" advTm="8091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19993"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38921" y="5707075"/>
            <a:ext cx="4524565" cy="923330"/>
          </a:xfrm>
          <a:prstGeom prst="rect">
            <a:avLst/>
          </a:prstGeom>
          <a:noFill/>
        </p:spPr>
        <p:txBody>
          <a:bodyPr wrap="square" rtlCol="0">
            <a:spAutoFit/>
          </a:bodyPr>
          <a:lstStyle/>
          <a:p>
            <a:r>
              <a:rPr lang="ar-EG" sz="5400" b="1">
                <a:solidFill>
                  <a:schemeClr val="bg1"/>
                </a:solidFill>
                <a:latin typeface="Simplified Arabic" panose="02020603050405020304" pitchFamily="18" charset="-78"/>
                <a:cs typeface="Simplified Arabic" panose="02020603050405020304" pitchFamily="18" charset="-78"/>
              </a:rPr>
              <a:t>شكرًا لاستماعكم</a:t>
            </a:r>
            <a:endParaRPr lang="en-US" sz="5400" b="1" dirty="0">
              <a:solidFill>
                <a:schemeClr val="bg1"/>
              </a:solidFill>
              <a:latin typeface="Simplified Arabic" panose="02020603050405020304" pitchFamily="18" charset="-78"/>
              <a:cs typeface="Simplified Arabic" panose="02020603050405020304" pitchFamily="18" charset="-78"/>
            </a:endParaRP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160508018"/>
      </p:ext>
    </p:extLst>
  </p:cSld>
  <p:clrMapOvr>
    <a:masterClrMapping/>
  </p:clrMapOvr>
  <mc:AlternateContent xmlns:mc="http://schemas.openxmlformats.org/markup-compatibility/2006" xmlns:p14="http://schemas.microsoft.com/office/powerpoint/2010/main">
    <mc:Choice Requires="p14">
      <p:transition spd="slow" p14:dur="2000" advTm="34849"/>
    </mc:Choice>
    <mc:Fallback xmlns="">
      <p:transition spd="slow" advTm="34849"/>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aca13214-df29-4e3c-a050-857c0bf7bd8e">
      <Terms xmlns="http://schemas.microsoft.com/office/infopath/2007/PartnerControls"/>
    </lcf76f155ced4ddcb4097134ff3c332f>
    <TaxCatchAll xmlns="688354b5-287c-4cda-825e-1d7935aea40e"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DC69378573D04C4981F1C0E645EFE562" ma:contentTypeVersion="15" ma:contentTypeDescription="Create a new document." ma:contentTypeScope="" ma:versionID="2e1979ed7a40a032d8738234fb7d5638">
  <xsd:schema xmlns:xsd="http://www.w3.org/2001/XMLSchema" xmlns:xs="http://www.w3.org/2001/XMLSchema" xmlns:p="http://schemas.microsoft.com/office/2006/metadata/properties" xmlns:ns2="aca13214-df29-4e3c-a050-857c0bf7bd8e" xmlns:ns3="688354b5-287c-4cda-825e-1d7935aea40e" targetNamespace="http://schemas.microsoft.com/office/2006/metadata/properties" ma:root="true" ma:fieldsID="c2fc5af8d57f54d914d942766a1048b8" ns2:_="" ns3:_="">
    <xsd:import namespace="aca13214-df29-4e3c-a050-857c0bf7bd8e"/>
    <xsd:import namespace="688354b5-287c-4cda-825e-1d7935aea40e"/>
    <xsd:element name="properties">
      <xsd:complexType>
        <xsd:sequence>
          <xsd:element name="documentManagement">
            <xsd:complexType>
              <xsd:all>
                <xsd:element ref="ns2:lcf76f155ced4ddcb4097134ff3c332f" minOccurs="0"/>
                <xsd:element ref="ns3:TaxCatchAll" minOccurs="0"/>
                <xsd:element ref="ns2:MediaServiceMetadata" minOccurs="0"/>
                <xsd:element ref="ns2:MediaServiceFastMetadata" minOccurs="0"/>
                <xsd:element ref="ns2:MediaServiceObjectDetectorVersions" minOccurs="0"/>
                <xsd:element ref="ns2:MediaServiceGenerationTime" minOccurs="0"/>
                <xsd:element ref="ns2:MediaServiceEventHashCode" minOccurs="0"/>
                <xsd:element ref="ns2:MediaServiceDateTaken" minOccurs="0"/>
                <xsd:element ref="ns2:MediaLengthInSeconds" minOccurs="0"/>
                <xsd:element ref="ns2:MediaServiceOCR" minOccurs="0"/>
                <xsd:element ref="ns2:MediaServiceSearchProperties" minOccurs="0"/>
                <xsd:element ref="ns2:MediaServiceLocation"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a13214-df29-4e3c-a050-857c0bf7bd8e" elementFormDefault="qualified">
    <xsd:import namespace="http://schemas.microsoft.com/office/2006/documentManagement/types"/>
    <xsd:import namespace="http://schemas.microsoft.com/office/infopath/2007/PartnerControls"/>
    <xsd:element name="lcf76f155ced4ddcb4097134ff3c332f" ma:index="9"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ObjectDetectorVersions" ma:index="13" nillable="true" ma:displayName="MediaServiceObjectDetectorVersions" ma:hidden="true" ma:indexed="true" ma:internalName="MediaServiceObjectDetectorVersion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dexed="true" ma:internalName="MediaServiceDateTaken"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SearchProperties" ma:index="19" nillable="true" ma:displayName="MediaServiceSearchProperties" ma:hidden="true" ma:internalName="MediaServiceSearchProperties" ma:readOnly="true">
      <xsd:simpleType>
        <xsd:restriction base="dms:Note"/>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688354b5-287c-4cda-825e-1d7935aea40e" elementFormDefault="qualified">
    <xsd:import namespace="http://schemas.microsoft.com/office/2006/documentManagement/types"/>
    <xsd:import namespace="http://schemas.microsoft.com/office/infopath/2007/PartnerControls"/>
    <xsd:element name="TaxCatchAll" ma:index="10" nillable="true" ma:displayName="Taxonomy Catch All Column" ma:hidden="true" ma:list="{772eb0a4-9da0-4036-9770-4dcdef9fdc33}" ma:internalName="TaxCatchAll" ma:showField="CatchAllData" ma:web="688354b5-287c-4cda-825e-1d7935aea40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C9A911-23AF-4D6B-960B-1A780C58D828}">
  <ds:schemaRefs>
    <ds:schemaRef ds:uri="http://purl.org/dc/dcmitype/"/>
    <ds:schemaRef ds:uri="http://schemas.microsoft.com/office/infopath/2007/PartnerControls"/>
    <ds:schemaRef ds:uri="http://schemas.microsoft.com/office/2006/documentManagement/types"/>
    <ds:schemaRef ds:uri="http://schemas.microsoft.com/office/2006/metadata/properties"/>
    <ds:schemaRef ds:uri="688354b5-287c-4cda-825e-1d7935aea40e"/>
    <ds:schemaRef ds:uri="http://purl.org/dc/terms/"/>
    <ds:schemaRef ds:uri="http://schemas.openxmlformats.org/package/2006/metadata/core-properties"/>
    <ds:schemaRef ds:uri="aca13214-df29-4e3c-a050-857c0bf7bd8e"/>
    <ds:schemaRef ds:uri="http://www.w3.org/XML/1998/namespace"/>
    <ds:schemaRef ds:uri="http://purl.org/dc/elements/1.1/"/>
  </ds:schemaRefs>
</ds:datastoreItem>
</file>

<file path=customXml/itemProps3.xml><?xml version="1.0" encoding="utf-8"?>
<ds:datastoreItem xmlns:ds="http://schemas.openxmlformats.org/officeDocument/2006/customXml" ds:itemID="{01F37DF6-44CB-4806-BC5F-3CBF13C386B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a13214-df29-4e3c-a050-857c0bf7bd8e"/>
    <ds:schemaRef ds:uri="688354b5-287c-4cda-825e-1d7935aea4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14779</TotalTime>
  <Words>2932</Words>
  <Application>Microsoft Office PowerPoint</Application>
  <PresentationFormat>Widescreen</PresentationFormat>
  <Paragraphs>217</Paragraphs>
  <Slides>40</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40</vt:i4>
      </vt:variant>
    </vt:vector>
  </HeadingPairs>
  <TitlesOfParts>
    <vt:vector size="46" baseType="lpstr">
      <vt:lpstr>Arial</vt:lpstr>
      <vt:lpstr>Calibri</vt:lpstr>
      <vt:lpstr>Calibri Light</vt:lpstr>
      <vt:lpstr>Simplified Arabic</vt:lpstr>
      <vt:lpstr>Wingdings</vt:lpstr>
      <vt:lpstr>Office Theme</vt:lpstr>
      <vt:lpstr>PowerPoint Presentation</vt:lpstr>
      <vt:lpstr>PowerPoint Presentation</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أولًا: أشكال التصورات والمخططات البصرية في صحافة البيانات</vt:lpstr>
      <vt:lpstr>ثانيًا: اختيار الشكل البصري والرسم البياني المناسب</vt:lpstr>
      <vt:lpstr>ثانيًا: اختيار الشكل البصري والرسم البياني المناسب</vt:lpstr>
      <vt:lpstr>ثانيًا: اختيار الشكل البصري والرسم البياني المناسب</vt:lpstr>
      <vt:lpstr>ثانيًا: اختيار الشكل البصري والرسم البياني المناسب</vt:lpstr>
      <vt:lpstr>ثانيًا: اختيار الشكل البصري والرسم البياني المناسب</vt:lpstr>
      <vt:lpstr>ثانيًا: اختيار الشكل البصري والرسم البياني المناسب</vt:lpstr>
      <vt:lpstr>ثالثًا:أدوات الذكاء الاصطناعي التي تستخدم في إنتاج التوضيحات البصرية للقصص الصحفية المدفوعة بالبيانات</vt:lpstr>
      <vt:lpstr>ثالثًا:أدوات الذكاء الاصطناعي التي تستخدم في إنتاج التوضيحات البصرية للقصص الصحفية المدفوعة بالبيانات</vt:lpstr>
      <vt:lpstr>ثالثًا:أدوات الذكاء الاصطناعي التي تستخدم في إنتاج التوضيحات البصرية للقصص الصحفية المدفوعة بالبيانات</vt:lpstr>
      <vt:lpstr>ثالثًا:أدوات الذكاء الاصطناعي التي تستخدم في إنتاج التوضيحات البصرية للقصص الصحفية المدفوعة بالبيانات</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Nahla Salah</cp:lastModifiedBy>
  <cp:revision>1182</cp:revision>
  <dcterms:created xsi:type="dcterms:W3CDTF">2023-04-29T09:08:00Z</dcterms:created>
  <dcterms:modified xsi:type="dcterms:W3CDTF">2024-11-16T04:46:27Z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ies>
</file>