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50"/>
  </p:notesMasterIdLst>
  <p:handoutMasterIdLst>
    <p:handoutMasterId r:id="rId51"/>
  </p:handoutMasterIdLst>
  <p:sldIdLst>
    <p:sldId id="303" r:id="rId5"/>
    <p:sldId id="736" r:id="rId6"/>
    <p:sldId id="772" r:id="rId7"/>
    <p:sldId id="666" r:id="rId8"/>
    <p:sldId id="773" r:id="rId9"/>
    <p:sldId id="737" r:id="rId10"/>
    <p:sldId id="738" r:id="rId11"/>
    <p:sldId id="739" r:id="rId12"/>
    <p:sldId id="740" r:id="rId13"/>
    <p:sldId id="741" r:id="rId14"/>
    <p:sldId id="774" r:id="rId15"/>
    <p:sldId id="742" r:id="rId16"/>
    <p:sldId id="743" r:id="rId17"/>
    <p:sldId id="775" r:id="rId18"/>
    <p:sldId id="783" r:id="rId19"/>
    <p:sldId id="744" r:id="rId20"/>
    <p:sldId id="747" r:id="rId21"/>
    <p:sldId id="786" r:id="rId22"/>
    <p:sldId id="746" r:id="rId23"/>
    <p:sldId id="748" r:id="rId24"/>
    <p:sldId id="787" r:id="rId25"/>
    <p:sldId id="788" r:id="rId26"/>
    <p:sldId id="749" r:id="rId27"/>
    <p:sldId id="790" r:id="rId28"/>
    <p:sldId id="751" r:id="rId29"/>
    <p:sldId id="752" r:id="rId30"/>
    <p:sldId id="778" r:id="rId31"/>
    <p:sldId id="753" r:id="rId32"/>
    <p:sldId id="779" r:id="rId33"/>
    <p:sldId id="780" r:id="rId34"/>
    <p:sldId id="754" r:id="rId35"/>
    <p:sldId id="756" r:id="rId36"/>
    <p:sldId id="781" r:id="rId37"/>
    <p:sldId id="789" r:id="rId38"/>
    <p:sldId id="760" r:id="rId39"/>
    <p:sldId id="763" r:id="rId40"/>
    <p:sldId id="764" r:id="rId41"/>
    <p:sldId id="765" r:id="rId42"/>
    <p:sldId id="767" r:id="rId43"/>
    <p:sldId id="768" r:id="rId44"/>
    <p:sldId id="769" r:id="rId45"/>
    <p:sldId id="791" r:id="rId46"/>
    <p:sldId id="770" r:id="rId47"/>
    <p:sldId id="771" r:id="rId48"/>
    <p:sldId id="349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303"/>
            <p14:sldId id="736"/>
            <p14:sldId id="772"/>
            <p14:sldId id="666"/>
            <p14:sldId id="773"/>
            <p14:sldId id="737"/>
            <p14:sldId id="738"/>
            <p14:sldId id="739"/>
            <p14:sldId id="740"/>
            <p14:sldId id="741"/>
            <p14:sldId id="774"/>
            <p14:sldId id="742"/>
            <p14:sldId id="743"/>
            <p14:sldId id="775"/>
            <p14:sldId id="783"/>
            <p14:sldId id="744"/>
            <p14:sldId id="747"/>
            <p14:sldId id="786"/>
            <p14:sldId id="746"/>
            <p14:sldId id="748"/>
            <p14:sldId id="787"/>
            <p14:sldId id="788"/>
            <p14:sldId id="749"/>
            <p14:sldId id="790"/>
            <p14:sldId id="751"/>
            <p14:sldId id="752"/>
            <p14:sldId id="778"/>
            <p14:sldId id="753"/>
            <p14:sldId id="779"/>
            <p14:sldId id="780"/>
            <p14:sldId id="754"/>
            <p14:sldId id="756"/>
            <p14:sldId id="781"/>
            <p14:sldId id="789"/>
            <p14:sldId id="760"/>
            <p14:sldId id="763"/>
            <p14:sldId id="764"/>
            <p14:sldId id="765"/>
            <p14:sldId id="767"/>
            <p14:sldId id="768"/>
            <p14:sldId id="769"/>
            <p14:sldId id="791"/>
            <p14:sldId id="770"/>
            <p14:sldId id="771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2D3956"/>
    <a:srgbClr val="FAC748"/>
    <a:srgbClr val="F58221"/>
    <a:srgbClr val="203E5F"/>
    <a:srgbClr val="FFD200"/>
    <a:srgbClr val="000000"/>
    <a:srgbClr val="669BBC"/>
    <a:srgbClr val="8E5A6D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89CC17-4EBB-4F87-81FB-ACC80DF0C480}" v="49" dt="2024-10-31T07:13:08.9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279" autoAdjust="0"/>
    <p:restoredTop sz="94660"/>
  </p:normalViewPr>
  <p:slideViewPr>
    <p:cSldViewPr snapToGrid="0">
      <p:cViewPr varScale="1">
        <p:scale>
          <a:sx n="70" d="100"/>
          <a:sy n="70" d="100"/>
        </p:scale>
        <p:origin x="564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microsoft.com/office/2015/10/relationships/revisionInfo" Target="revisionInfo.xml"/><Relationship Id="rId8" Type="http://schemas.openxmlformats.org/officeDocument/2006/relationships/slide" Target="slides/slide4.xml"/><Relationship Id="rId51" Type="http://schemas.openxmlformats.org/officeDocument/2006/relationships/handoutMaster" Target="handoutMasters/handoutMaster1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fld id="{5B6FC706-E8EF-458A-8580-A9C177A4B0CB}" type="datetimeFigureOut">
              <a:rPr lang="ar-EG" smtClean="0"/>
              <a:t>23/12/1446</a:t>
            </a:fld>
            <a:endParaRPr lang="ar-E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fld id="{F22E6FC6-1576-4886-A804-1176FBA857A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74462622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19113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8392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408700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3" r:id="rId13"/>
    <p:sldLayoutId id="2147483665" r:id="rId14"/>
    <p:sldLayoutId id="2147483666" r:id="rId15"/>
    <p:sldLayoutId id="2147483667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1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48777" y="-43542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7376114" y="2180548"/>
            <a:ext cx="53364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PRESENTATION AND WRITING SKILLS 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5345648" y="3825537"/>
            <a:ext cx="3314016" cy="529167"/>
          </a:xfrm>
          <a:prstGeom prst="roundRect">
            <a:avLst/>
          </a:prstGeom>
          <a:solidFill>
            <a:srgbClr val="00AEEF"/>
          </a:solidFill>
          <a:ln>
            <a:solidFill>
              <a:srgbClr val="00AE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02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450847" y="3281131"/>
            <a:ext cx="35311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MGM223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66178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Dr. </a:t>
            </a:r>
            <a:r>
              <a:rPr lang="en-US" sz="2400" b="1" dirty="0" err="1">
                <a:solidFill>
                  <a:srgbClr val="00B0F0"/>
                </a:solidFill>
                <a:latin typeface="Alexandria" charset="0"/>
                <a:cs typeface="Alexandria" charset="0"/>
              </a:rPr>
              <a:t>Nagwan</a:t>
            </a:r>
            <a:r>
              <a:rPr lang="en-GB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 Al-</a:t>
            </a:r>
            <a:r>
              <a:rPr lang="en-GB" sz="2400" b="1" dirty="0" err="1">
                <a:solidFill>
                  <a:srgbClr val="00B0F0"/>
                </a:solidFill>
                <a:latin typeface="Alexandria" charset="0"/>
                <a:cs typeface="Alexandria" charset="0"/>
              </a:rPr>
              <a:t>Qershi</a:t>
            </a:r>
            <a:endParaRPr lang="en-US" sz="24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39C65316-BFB1-4A3F-B8B9-F9622013BFC3}"/>
              </a:ext>
            </a:extLst>
          </p:cNvPr>
          <p:cNvSpPr txBox="1">
            <a:spLocks/>
          </p:cNvSpPr>
          <p:nvPr/>
        </p:nvSpPr>
        <p:spPr>
          <a:xfrm>
            <a:off x="5080986" y="4449136"/>
            <a:ext cx="6383134" cy="1121150"/>
          </a:xfrm>
          <a:prstGeom prst="rect">
            <a:avLst/>
          </a:prstGeom>
        </p:spPr>
        <p:txBody>
          <a:bodyPr lIns="274320" tIns="91440" rIns="182880" bIns="9144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latin typeface="+mn-lt"/>
              </a:rPr>
              <a:t>Organizing the Presentation and Building a Logical Structure</a:t>
            </a:r>
          </a:p>
          <a:p>
            <a:r>
              <a:rPr lang="ar-EG" sz="2800" b="1" dirty="0">
                <a:latin typeface="+mn-lt"/>
              </a:rPr>
              <a:t>تنظيم العرض وبناء هيكل منطقي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6268"/>
    </mc:Choice>
    <mc:Fallback xmlns="">
      <p:transition spd="slow" advTm="146268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89258" y="1354897"/>
            <a:ext cx="70382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Learning Objectives</a:t>
            </a:r>
          </a:p>
          <a:p>
            <a:r>
              <a:rPr lang="ar-EG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أهداف التعلُّم</a:t>
            </a:r>
            <a:endParaRPr lang="en-US" sz="24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980CE177-07CC-42E9-95F6-1D2B71CD1676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pSp>
        <p:nvGrpSpPr>
          <p:cNvPr id="14" name="Group 13"/>
          <p:cNvGrpSpPr/>
          <p:nvPr/>
        </p:nvGrpSpPr>
        <p:grpSpPr>
          <a:xfrm>
            <a:off x="3208949" y="1344695"/>
            <a:ext cx="1545775" cy="1064712"/>
            <a:chOff x="880289" y="925712"/>
            <a:chExt cx="1545775" cy="1064712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880289" y="925712"/>
              <a:ext cx="154577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81698" y="1159427"/>
              <a:ext cx="128605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1361079"/>
              </p:ext>
            </p:extLst>
          </p:nvPr>
        </p:nvGraphicFramePr>
        <p:xfrm>
          <a:off x="3475171" y="2506058"/>
          <a:ext cx="8252371" cy="3817017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4672374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3579997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1272339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1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Understanding how to organize the presentation effectively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b="1" kern="0" dirty="0">
                          <a:effectLst/>
                        </a:rPr>
                        <a:t>فهم كيفية تنظيم العرض بشكل فعال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  <a:tr h="1272339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1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Learning how to build a logical structure for the presentation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b="1" kern="0" dirty="0">
                          <a:effectLst/>
                        </a:rPr>
                        <a:t>تعلم بناء هيكل منطقي للعرض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724796557"/>
                  </a:ext>
                </a:extLst>
              </a:tr>
              <a:tr h="1272339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1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Knowing how to use different sections to present content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b="1" kern="0" dirty="0">
                          <a:effectLst/>
                        </a:rPr>
                        <a:t>معرفة كيفية استخدام الأقسام المختلفة لعرض المحتوى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6213088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465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6041"/>
    </mc:Choice>
    <mc:Fallback xmlns="">
      <p:transition spd="slow" advTm="176041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112627" y="1037877"/>
            <a:ext cx="49469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Times New Roman" panose="02020603050405020304" pitchFamily="18" charset="0"/>
              </a:rPr>
              <a:t>The Importance of Organizing the Presentation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cs typeface="Times New Roman" panose="02020603050405020304" pitchFamily="18" charset="0"/>
              </a:rPr>
              <a:t>02</a:t>
            </a:r>
            <a:endParaRPr lang="en-US" sz="12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107327" y="4972132"/>
            <a:ext cx="49469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spcBef>
                <a:spcPts val="1800"/>
              </a:spcBef>
              <a:spcAft>
                <a:spcPts val="1800"/>
              </a:spcAft>
            </a:pPr>
            <a:r>
              <a:rPr lang="ar-EG" sz="2800" b="1" dirty="0">
                <a:solidFill>
                  <a:srgbClr val="00B0F0"/>
                </a:solidFill>
                <a:cs typeface="Times New Roman" panose="02020603050405020304" pitchFamily="18" charset="0"/>
              </a:rPr>
              <a:t>أهمية تنظيم العرض التقديمي</a:t>
            </a:r>
            <a:endParaRPr lang="en-US" sz="2800" b="1" dirty="0">
              <a:solidFill>
                <a:srgbClr val="00B0F0"/>
              </a:solidFill>
              <a:cs typeface="Times New Roman" panose="02020603050405020304" pitchFamily="18" charset="0"/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6102401" y="4763926"/>
            <a:ext cx="1127820" cy="1039770"/>
            <a:chOff x="6116049" y="4777574"/>
            <a:chExt cx="1127820" cy="1039770"/>
          </a:xfrm>
        </p:grpSpPr>
        <p:sp>
          <p:nvSpPr>
            <p:cNvPr id="17" name="Rectangle 16"/>
            <p:cNvSpPr/>
            <p:nvPr/>
          </p:nvSpPr>
          <p:spPr>
            <a:xfrm>
              <a:off x="6127076" y="4777574"/>
              <a:ext cx="1116793" cy="96256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100">
                <a:solidFill>
                  <a:srgbClr val="00B0F0"/>
                </a:solidFill>
                <a:ea typeface="Roboto Light" panose="02000000000000000000" pitchFamily="2" charset="0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1C720AD-ACD1-1B1F-BAEE-7179E98B306A}"/>
                </a:ext>
              </a:extLst>
            </p:cNvPr>
            <p:cNvSpPr txBox="1"/>
            <p:nvPr/>
          </p:nvSpPr>
          <p:spPr>
            <a:xfrm>
              <a:off x="6116049" y="4777574"/>
              <a:ext cx="109100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  <a:endParaRPr lang="en-US" sz="2800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9F93628-4EA6-CC54-CB13-1F1C23BF46A7}"/>
                </a:ext>
              </a:extLst>
            </p:cNvPr>
            <p:cNvSpPr txBox="1"/>
            <p:nvPr/>
          </p:nvSpPr>
          <p:spPr>
            <a:xfrm>
              <a:off x="6276866" y="5047903"/>
              <a:ext cx="81910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2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41013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21"/>
    </mc:Choice>
    <mc:Fallback xmlns="">
      <p:transition spd="slow" advTm="51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6610302"/>
              </p:ext>
            </p:extLst>
          </p:nvPr>
        </p:nvGraphicFramePr>
        <p:xfrm>
          <a:off x="981697" y="2246862"/>
          <a:ext cx="10100286" cy="390144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Organizing the presentation helps present ideas logically and clearly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It makes it easier for the audience to absorb the information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Organizing the presentation reflects professionalism and strong performance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kern="0" dirty="0">
                          <a:effectLst/>
                        </a:rPr>
                        <a:t>تنظيم العرض يساعد على تقديم الأفكار بشكل منطقي وواضح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kern="0" dirty="0">
                          <a:effectLst/>
                        </a:rPr>
                        <a:t>يسهل على الجمهور استيعاب المعلومات بشكل أفضل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kern="0" dirty="0">
                          <a:effectLst/>
                        </a:rPr>
                        <a:t>تنظيم العرض يعكس احترافية وأداء قوي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12543"/>
            <a:ext cx="73275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Alexandria" charset="0"/>
              </a:rPr>
              <a:t>The Importance of Organizing the Presentation</a:t>
            </a:r>
          </a:p>
          <a:p>
            <a:r>
              <a:rPr lang="ar-EG" sz="2800" b="1" dirty="0">
                <a:solidFill>
                  <a:srgbClr val="00B0F0"/>
                </a:solidFill>
                <a:cs typeface="+mj-cs"/>
              </a:rPr>
              <a:t>أهمية تنظيم العرض التقديمي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94590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0351"/>
    </mc:Choice>
    <mc:Fallback xmlns="">
      <p:transition spd="slow" advTm="230351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41" name="TextBox 40"/>
          <p:cNvSpPr txBox="1"/>
          <p:nvPr/>
        </p:nvSpPr>
        <p:spPr>
          <a:xfrm>
            <a:off x="6112627" y="1037877"/>
            <a:ext cx="49469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Times New Roman" panose="02020603050405020304" pitchFamily="18" charset="0"/>
              </a:rPr>
              <a:t>Components of a Logical Structure for the Presentation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grpSp>
        <p:nvGrpSpPr>
          <p:cNvPr id="3" name="Group 2"/>
          <p:cNvGrpSpPr/>
          <p:nvPr/>
        </p:nvGrpSpPr>
        <p:grpSpPr>
          <a:xfrm>
            <a:off x="4940068" y="1117694"/>
            <a:ext cx="1127820" cy="1039770"/>
            <a:chOff x="4940068" y="1117694"/>
            <a:chExt cx="1127820" cy="1039770"/>
          </a:xfrm>
        </p:grpSpPr>
        <p:sp>
          <p:nvSpPr>
            <p:cNvPr id="11" name="Rectangle 10"/>
            <p:cNvSpPr/>
            <p:nvPr/>
          </p:nvSpPr>
          <p:spPr>
            <a:xfrm>
              <a:off x="4951095" y="1117694"/>
              <a:ext cx="1116793" cy="96256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100">
                <a:solidFill>
                  <a:srgbClr val="00B0F0"/>
                </a:solidFill>
                <a:ea typeface="Roboto Light" panose="02000000000000000000" pitchFamily="2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1C720AD-ACD1-1B1F-BAEE-7179E98B306A}"/>
                </a:ext>
              </a:extLst>
            </p:cNvPr>
            <p:cNvSpPr txBox="1"/>
            <p:nvPr/>
          </p:nvSpPr>
          <p:spPr>
            <a:xfrm>
              <a:off x="4940068" y="1117694"/>
              <a:ext cx="109100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  <a:endParaRPr lang="en-US" sz="2800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29F93628-4EA6-CC54-CB13-1F1C23BF46A7}"/>
                </a:ext>
              </a:extLst>
            </p:cNvPr>
            <p:cNvSpPr txBox="1"/>
            <p:nvPr/>
          </p:nvSpPr>
          <p:spPr>
            <a:xfrm>
              <a:off x="5100885" y="1388023"/>
              <a:ext cx="81910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2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2" name="Rectangle 11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107327" y="4972132"/>
            <a:ext cx="49469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spcBef>
                <a:spcPts val="1800"/>
              </a:spcBef>
              <a:spcAft>
                <a:spcPts val="1800"/>
              </a:spcAft>
            </a:pPr>
            <a:r>
              <a:rPr lang="ar-EG" sz="2800" b="1" dirty="0">
                <a:solidFill>
                  <a:srgbClr val="00B0F0"/>
                </a:solidFill>
                <a:cs typeface="Times New Roman" panose="02020603050405020304" pitchFamily="18" charset="0"/>
              </a:rPr>
              <a:t>مكونات الهيكل المنطقي للعرض التقديمي</a:t>
            </a:r>
            <a:endParaRPr lang="en-US" sz="2800" b="1" dirty="0">
              <a:solidFill>
                <a:srgbClr val="00B0F0"/>
              </a:solidFill>
              <a:cs typeface="Times New Roman" panose="02020603050405020304" pitchFamily="18" charset="0"/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6102401" y="4763926"/>
            <a:ext cx="1127820" cy="1039770"/>
            <a:chOff x="6116049" y="4777574"/>
            <a:chExt cx="1127820" cy="1039770"/>
          </a:xfrm>
        </p:grpSpPr>
        <p:sp>
          <p:nvSpPr>
            <p:cNvPr id="14" name="Rectangle 13"/>
            <p:cNvSpPr/>
            <p:nvPr/>
          </p:nvSpPr>
          <p:spPr>
            <a:xfrm>
              <a:off x="6127076" y="4777574"/>
              <a:ext cx="1116793" cy="96256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100">
                <a:solidFill>
                  <a:srgbClr val="00B0F0"/>
                </a:solidFill>
                <a:ea typeface="Roboto Light" panose="02000000000000000000" pitchFamily="2" charset="0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1C720AD-ACD1-1B1F-BAEE-7179E98B306A}"/>
                </a:ext>
              </a:extLst>
            </p:cNvPr>
            <p:cNvSpPr txBox="1"/>
            <p:nvPr/>
          </p:nvSpPr>
          <p:spPr>
            <a:xfrm>
              <a:off x="6116049" y="4777574"/>
              <a:ext cx="109100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  <a:endParaRPr lang="en-US" sz="2800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29F93628-4EA6-CC54-CB13-1F1C23BF46A7}"/>
                </a:ext>
              </a:extLst>
            </p:cNvPr>
            <p:cNvSpPr txBox="1"/>
            <p:nvPr/>
          </p:nvSpPr>
          <p:spPr>
            <a:xfrm>
              <a:off x="6276866" y="5047903"/>
              <a:ext cx="81910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4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2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24162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67"/>
    </mc:Choice>
    <mc:Fallback xmlns="">
      <p:transition spd="slow" advTm="50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244105"/>
              </p:ext>
            </p:extLst>
          </p:nvPr>
        </p:nvGraphicFramePr>
        <p:xfrm>
          <a:off x="981697" y="2246862"/>
          <a:ext cx="10100286" cy="371721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3717210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500" b="1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Introduction</a:t>
                      </a:r>
                      <a:r>
                        <a:rPr lang="en-US" sz="25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: Capturing the audience’s attention and clarifying the goal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500" b="1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Body</a:t>
                      </a:r>
                      <a:r>
                        <a:rPr lang="en-US" sz="25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: Presenting ideas and evidence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500" b="1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Conclusion</a:t>
                      </a:r>
                      <a:r>
                        <a:rPr lang="en-US" sz="25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: Summarizing the key points and providing conclusions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500" b="1" kern="0" dirty="0">
                          <a:effectLst/>
                        </a:rPr>
                        <a:t>المقدمة</a:t>
                      </a:r>
                      <a:r>
                        <a:rPr lang="ar-SA" sz="2500" kern="0" dirty="0">
                          <a:effectLst/>
                        </a:rPr>
                        <a:t>: جذب انتباه الجمهور وتوضيح الهدف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500" b="1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الجسم (العرض): </a:t>
                      </a:r>
                      <a:r>
                        <a:rPr lang="ar-SA" sz="2500" kern="0" dirty="0">
                          <a:effectLst/>
                        </a:rPr>
                        <a:t>تقديم الأفكار والدلائل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500" b="1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الخاتمة</a:t>
                      </a:r>
                      <a:r>
                        <a:rPr lang="ar-SA" sz="2500" kern="0" dirty="0">
                          <a:effectLst/>
                        </a:rPr>
                        <a:t>: تلخيص النقاط الرئيسية وتقديم الاستنتاجات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821727"/>
            <a:ext cx="73275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cs typeface="Alexandria" charset="0"/>
              </a:rPr>
              <a:t>Components of a Logical Structure for the Presentation</a:t>
            </a:r>
          </a:p>
          <a:p>
            <a:r>
              <a:rPr lang="ar-EG" sz="2400" b="1" dirty="0">
                <a:solidFill>
                  <a:srgbClr val="00B0F0"/>
                </a:solidFill>
                <a:cs typeface="+mj-cs"/>
              </a:rPr>
              <a:t>مكونات الهيكل المنطقي للعرض التقديمي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29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0690"/>
    </mc:Choice>
    <mc:Fallback xmlns="">
      <p:transition spd="slow" advTm="23069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1081915"/>
              </p:ext>
            </p:extLst>
          </p:nvPr>
        </p:nvGraphicFramePr>
        <p:xfrm>
          <a:off x="981697" y="2246862"/>
          <a:ext cx="10100286" cy="390144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Capture the audience’s attention using a story, question, or striking statistic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Clearly introduce the topic and define the purpose of the presentation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Tell the audience what they will gain from the presentation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kern="0" dirty="0">
                          <a:effectLst/>
                        </a:rPr>
                        <a:t>اجذب انتباه الجمهور باستخدام قصة، سؤال، أو إحصائية مثيرة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kern="0" dirty="0">
                          <a:effectLst/>
                        </a:rPr>
                        <a:t>قدم الموضوع بوضوح وحدد هدف العر</a:t>
                      </a:r>
                      <a:r>
                        <a:rPr lang="ar-EG" sz="2400" kern="0" dirty="0">
                          <a:effectLst/>
                        </a:rPr>
                        <a:t>ض</a:t>
                      </a:r>
                      <a:r>
                        <a:rPr lang="ar-EG" sz="2400" kern="0" baseline="0" dirty="0">
                          <a:effectLst/>
                        </a:rPr>
                        <a:t> التقديمي</a:t>
                      </a:r>
                      <a:endParaRPr lang="ar-SA" sz="2400" kern="0" dirty="0">
                        <a:effectLst/>
                      </a:endParaRP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kern="0" dirty="0">
                          <a:effectLst/>
                        </a:rPr>
                        <a:t>عرّف الجمهور بما سيستفيدون منه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698895"/>
            <a:ext cx="73275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Alexandria" charset="0"/>
              </a:rPr>
              <a:t>Strong Introduction</a:t>
            </a:r>
          </a:p>
          <a:p>
            <a:r>
              <a:rPr lang="ar-EG" sz="2800" b="1" dirty="0">
                <a:solidFill>
                  <a:srgbClr val="00B0F0"/>
                </a:solidFill>
                <a:cs typeface="+mj-cs"/>
              </a:rPr>
              <a:t>مقدمة قوية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13782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514"/>
    </mc:Choice>
    <mc:Fallback xmlns="">
      <p:transition spd="slow" advTm="72514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8114805"/>
              </p:ext>
            </p:extLst>
          </p:nvPr>
        </p:nvGraphicFramePr>
        <p:xfrm>
          <a:off x="981697" y="2246862"/>
          <a:ext cx="10100286" cy="387096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Divide the body into main points arranged logically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Use examples and evidence to support each point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Ensure the points are sequenced logically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kern="0" dirty="0">
                          <a:effectLst/>
                        </a:rPr>
                        <a:t>تقسيم الجسم إلى نقاط رئيسية مرتبة</a:t>
                      </a:r>
                      <a:r>
                        <a:rPr lang="en-US" sz="2600" kern="0" dirty="0">
                          <a:effectLst/>
                        </a:rPr>
                        <a:t> </a:t>
                      </a:r>
                      <a:r>
                        <a:rPr lang="ar-EG" sz="2600" kern="0" dirty="0">
                          <a:effectLst/>
                        </a:rPr>
                        <a:t>منطقيا</a:t>
                      </a:r>
                      <a:endParaRPr lang="ar-SA" sz="2600" kern="0" dirty="0">
                        <a:effectLst/>
                      </a:endParaRP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kern="0" dirty="0">
                          <a:effectLst/>
                        </a:rPr>
                        <a:t>استخدام الأمثلة والأدلة لدعم كل نقطة</a:t>
                      </a:r>
                      <a:r>
                        <a:rPr lang="ar-EG" sz="2600" kern="0" dirty="0">
                          <a:effectLst/>
                        </a:rPr>
                        <a:t/>
                      </a:r>
                      <a:br>
                        <a:rPr lang="ar-EG" sz="2600" kern="0" dirty="0">
                          <a:effectLst/>
                        </a:rPr>
                      </a:br>
                      <a:endParaRPr lang="ar-SA" sz="2600" kern="0" dirty="0">
                        <a:effectLst/>
                      </a:endParaRP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kern="0" dirty="0">
                          <a:effectLst/>
                        </a:rPr>
                        <a:t>التأكد من تسلسل النقاط بشكل منطقي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56092" y="698895"/>
            <a:ext cx="73275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Alexandria" charset="0"/>
              </a:rPr>
              <a:t>Body of the Presentation</a:t>
            </a:r>
          </a:p>
          <a:p>
            <a:r>
              <a:rPr lang="ar-EG" sz="2800" b="1" dirty="0">
                <a:solidFill>
                  <a:srgbClr val="00B0F0"/>
                </a:solidFill>
                <a:cs typeface="+mj-cs"/>
              </a:rPr>
              <a:t>جسم العرض التقديمي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85437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473"/>
    </mc:Choice>
    <mc:Fallback xmlns="">
      <p:transition spd="slow" advTm="92473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2293157"/>
              </p:ext>
            </p:extLst>
          </p:nvPr>
        </p:nvGraphicFramePr>
        <p:xfrm>
          <a:off x="981697" y="2246862"/>
          <a:ext cx="10100286" cy="390144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Summarize the key points concisely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Provide important recommendations or conclusions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End the presentation with something engaging, like an open-ended question or a call to action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kern="0" dirty="0">
                          <a:effectLst/>
                        </a:rPr>
                        <a:t>تلخيص النقاط الرئيسية بشكل مختصر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kern="0" dirty="0">
                          <a:effectLst/>
                        </a:rPr>
                        <a:t>تقديم توصيات أو استنتاجات مهمة</a:t>
                      </a:r>
                      <a:r>
                        <a:rPr lang="ar-EG" sz="2400" kern="0" dirty="0">
                          <a:effectLst/>
                        </a:rPr>
                        <a:t/>
                      </a:r>
                      <a:br>
                        <a:rPr lang="ar-EG" sz="2400" kern="0" dirty="0">
                          <a:effectLst/>
                        </a:rPr>
                      </a:br>
                      <a:endParaRPr lang="ar-SA" sz="2400" kern="0" dirty="0">
                        <a:effectLst/>
                      </a:endParaRP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kern="0" dirty="0">
                          <a:effectLst/>
                        </a:rPr>
                        <a:t>إنهاء العرض </a:t>
                      </a:r>
                      <a:r>
                        <a:rPr lang="ar-EG" sz="2400" kern="0" dirty="0">
                          <a:effectLst/>
                        </a:rPr>
                        <a:t>التقديمي</a:t>
                      </a:r>
                      <a:r>
                        <a:rPr lang="ar-EG" sz="2400" kern="0" baseline="0" dirty="0">
                          <a:effectLst/>
                        </a:rPr>
                        <a:t> بشيء جذّاب</a:t>
                      </a:r>
                      <a:r>
                        <a:rPr lang="ar-SA" sz="2400" kern="0" dirty="0">
                          <a:effectLst/>
                        </a:rPr>
                        <a:t>، مثل طرح سؤال مفتوح أو دعوة </a:t>
                      </a:r>
                      <a:r>
                        <a:rPr lang="ar-EG" sz="2400" kern="0" dirty="0">
                          <a:effectLst/>
                        </a:rPr>
                        <a:t>إلى اتخاذ إجراء.</a:t>
                      </a:r>
                      <a:endParaRPr lang="ar-SA" sz="2400" kern="0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12543"/>
            <a:ext cx="73275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Alexandria" charset="0"/>
              </a:rPr>
              <a:t>Conclusion</a:t>
            </a:r>
          </a:p>
          <a:p>
            <a:r>
              <a:rPr lang="ar-EG" sz="2800" b="1" dirty="0">
                <a:solidFill>
                  <a:srgbClr val="00B0F0"/>
                </a:solidFill>
                <a:cs typeface="+mj-cs"/>
              </a:rPr>
              <a:t>الخاتمة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73435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458"/>
    </mc:Choice>
    <mc:Fallback xmlns="">
      <p:transition spd="slow" advTm="72458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7032027"/>
              </p:ext>
            </p:extLst>
          </p:nvPr>
        </p:nvGraphicFramePr>
        <p:xfrm>
          <a:off x="981697" y="2246862"/>
          <a:ext cx="10100286" cy="390144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1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Introduction</a:t>
                      </a:r>
                      <a:r>
                        <a:rPr lang="en-US" sz="24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: Context of the topic and objectives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1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Body</a:t>
                      </a:r>
                      <a:r>
                        <a:rPr lang="en-US" sz="24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: Dividing the topic into chapters or sections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1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Conclusion</a:t>
                      </a:r>
                      <a:r>
                        <a:rPr lang="en-US" sz="240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: Summary and reorienting towards the goal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b="1" kern="0" dirty="0">
                          <a:effectLst/>
                        </a:rPr>
                        <a:t>مقدمة</a:t>
                      </a:r>
                      <a:r>
                        <a:rPr lang="ar-SA" sz="2400" kern="0" dirty="0">
                          <a:effectLst/>
                        </a:rPr>
                        <a:t>: سياق الموضوع والأهداف</a:t>
                      </a:r>
                      <a:r>
                        <a:rPr lang="ar-EG" sz="2400" kern="0" dirty="0">
                          <a:effectLst/>
                        </a:rPr>
                        <a:t/>
                      </a:r>
                      <a:br>
                        <a:rPr lang="ar-EG" sz="2400" kern="0" dirty="0">
                          <a:effectLst/>
                        </a:rPr>
                      </a:br>
                      <a:endParaRPr lang="ar-SA" sz="2400" kern="0" dirty="0">
                        <a:effectLst/>
                      </a:endParaRP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b="1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جسم العرض</a:t>
                      </a:r>
                      <a:r>
                        <a:rPr lang="ar-SA" sz="2400" kern="0" dirty="0">
                          <a:effectLst/>
                        </a:rPr>
                        <a:t>: تقسيم الموضوع إلى فصول أو أجزاء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b="1" kern="0" dirty="0">
                          <a:effectLst/>
                        </a:rPr>
                        <a:t>الخاتمة</a:t>
                      </a:r>
                      <a:r>
                        <a:rPr lang="ar-SA" sz="2400" kern="0" dirty="0">
                          <a:effectLst/>
                        </a:rPr>
                        <a:t>: ملخص وإعادة التوجيه نحو الهدف</a:t>
                      </a:r>
                      <a:r>
                        <a:rPr lang="ar-EG" sz="2400" kern="0" dirty="0">
                          <a:effectLst/>
                        </a:rPr>
                        <a:t>.</a:t>
                      </a:r>
                      <a:endParaRPr lang="ar-SA" sz="2400" kern="0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12543"/>
            <a:ext cx="73275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Alexandria" charset="0"/>
              </a:rPr>
              <a:t>Traditional Structure of a Presentation</a:t>
            </a:r>
          </a:p>
          <a:p>
            <a:r>
              <a:rPr lang="ar-EG" sz="2800" b="1" dirty="0">
                <a:solidFill>
                  <a:srgbClr val="00B0F0"/>
                </a:solidFill>
                <a:cs typeface="+mj-cs"/>
              </a:rPr>
              <a:t>هيكل العرض التقليدي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30651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534"/>
    </mc:Choice>
    <mc:Fallback xmlns="">
      <p:transition spd="slow" advTm="65534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112627" y="1037877"/>
            <a:ext cx="49469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Times New Roman" panose="02020603050405020304" pitchFamily="18" charset="0"/>
              </a:rPr>
              <a:t>Choosing the Right Structure</a:t>
            </a:r>
          </a:p>
          <a:p>
            <a:r>
              <a:rPr lang="ar-EG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اختيار الهيكل المناسب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cs typeface="Times New Roman" panose="02020603050405020304" pitchFamily="18" charset="0"/>
              </a:rPr>
              <a:t>02</a:t>
            </a:r>
            <a:endParaRPr lang="en-US" sz="12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11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5272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06"/>
    </mc:Choice>
    <mc:Fallback xmlns="">
      <p:transition spd="slow" advTm="39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2668256"/>
              </p:ext>
            </p:extLst>
          </p:nvPr>
        </p:nvGraphicFramePr>
        <p:xfrm>
          <a:off x="981697" y="2246862"/>
          <a:ext cx="10100286" cy="390144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Choosing the most suitable structure based on the goal and audience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Is the presentation educational, motivational, or persuasive?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Deciding whether the presentation will be detailed or concise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b="0" kern="0" dirty="0" smtClean="0">
                          <a:effectLst/>
                        </a:rPr>
                        <a:t>تحديد الهيكل الأنسب بناءً على الهدف والجمهور</a:t>
                      </a:r>
                      <a:endParaRPr lang="ar-SA" sz="2400" b="0" kern="0" dirty="0">
                        <a:effectLst/>
                      </a:endParaRP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b="0" kern="0" dirty="0">
                          <a:effectLst/>
                        </a:rPr>
                        <a:t>هل العرض تعليمي، تحفيزي، أم إقناعي؟</a:t>
                      </a:r>
                      <a:r>
                        <a:rPr lang="ar-EG" sz="2400" b="0" kern="0" dirty="0">
                          <a:effectLst/>
                        </a:rPr>
                        <a:t/>
                      </a:r>
                      <a:br>
                        <a:rPr lang="ar-EG" sz="2400" b="0" kern="0" dirty="0">
                          <a:effectLst/>
                        </a:rPr>
                      </a:br>
                      <a:endParaRPr lang="ar-SA" sz="2400" b="0" kern="0" dirty="0">
                        <a:effectLst/>
                      </a:endParaRP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b="0" kern="0" dirty="0">
                          <a:effectLst/>
                        </a:rPr>
                        <a:t>تحديد ما إذا كان العرض سيكون مفصلاً </a:t>
                      </a:r>
                      <a:r>
                        <a:rPr lang="ar-EG" sz="2400" b="0" kern="0" dirty="0">
                          <a:effectLst/>
                        </a:rPr>
                        <a:t>أم</a:t>
                      </a:r>
                      <a:r>
                        <a:rPr lang="ar-SA" sz="2400" b="0" kern="0" dirty="0">
                          <a:effectLst/>
                        </a:rPr>
                        <a:t> مختصراً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Choosing the Right Structure for the Presentation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اختيار الهيكل المناسب للعرض التقديمي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33970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487"/>
    </mc:Choice>
    <mc:Fallback xmlns="">
      <p:transition spd="slow" advTm="217487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965727"/>
              </p:ext>
            </p:extLst>
          </p:nvPr>
        </p:nvGraphicFramePr>
        <p:xfrm>
          <a:off x="981697" y="2246862"/>
          <a:ext cx="10100286" cy="414528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1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Hierarchical structure</a:t>
                      </a:r>
                      <a:r>
                        <a:rPr lang="en-US" sz="24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: Information from most important to least important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1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Chronological structure</a:t>
                      </a:r>
                      <a:r>
                        <a:rPr lang="en-US" sz="24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: Organizing the presentation based on the timeline of events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400" b="1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Comparative structure</a:t>
                      </a:r>
                      <a:r>
                        <a:rPr lang="en-US" sz="24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: Comparing two or more ideas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b="1" kern="0" dirty="0">
                          <a:effectLst/>
                        </a:rPr>
                        <a:t>الهيكل الهرمي</a:t>
                      </a:r>
                      <a:r>
                        <a:rPr lang="ar-SA" sz="2400" b="0" kern="0" dirty="0">
                          <a:effectLst/>
                        </a:rPr>
                        <a:t>: المعلومات من الأكثر أهمية إلى الأقل أهمية</a:t>
                      </a:r>
                      <a:r>
                        <a:rPr lang="ar-EG" sz="2400" b="0" kern="0" dirty="0">
                          <a:effectLst/>
                        </a:rPr>
                        <a:t>.</a:t>
                      </a:r>
                    </a:p>
                    <a:p>
                      <a:pPr marL="342900" marR="0" indent="-342900" algn="r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b="1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الهيكل الزمني</a:t>
                      </a:r>
                      <a:r>
                        <a:rPr lang="ar-SA" sz="2400" b="0" kern="0" dirty="0">
                          <a:effectLst/>
                        </a:rPr>
                        <a:t>: تنظيم العرض </a:t>
                      </a:r>
                      <a:r>
                        <a:rPr lang="ar-EG" sz="2400" b="0" kern="0" dirty="0">
                          <a:effectLst/>
                        </a:rPr>
                        <a:t>بناءًا</a:t>
                      </a:r>
                      <a:r>
                        <a:rPr lang="ar-EG" sz="2400" b="0" kern="0" baseline="0" dirty="0">
                          <a:effectLst/>
                        </a:rPr>
                        <a:t> على ا</a:t>
                      </a:r>
                      <a:r>
                        <a:rPr lang="ar-SA" sz="2400" b="0" kern="0" dirty="0">
                          <a:effectLst/>
                        </a:rPr>
                        <a:t>لتسلسل الزمني للأحداث</a:t>
                      </a:r>
                      <a:r>
                        <a:rPr lang="ar-EG" sz="2400" b="0" kern="0" dirty="0">
                          <a:effectLst/>
                        </a:rPr>
                        <a:t/>
                      </a:r>
                      <a:br>
                        <a:rPr lang="ar-EG" sz="2400" b="0" kern="0" dirty="0">
                          <a:effectLst/>
                        </a:rPr>
                      </a:br>
                      <a:endParaRPr lang="ar-SA" sz="2400" b="0" kern="0" dirty="0">
                        <a:effectLst/>
                      </a:endParaRP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400" b="1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الهيكل المقارن</a:t>
                      </a:r>
                      <a:r>
                        <a:rPr lang="ar-SA" sz="2400" b="0" kern="0" dirty="0">
                          <a:effectLst/>
                        </a:rPr>
                        <a:t>: مقارنة بين فكرتين أو أكثر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Using Different Structures for the Presentation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استخدام هياكل مختلفة للعرض التقديمي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21684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4995"/>
    </mc:Choice>
    <mc:Fallback xmlns="">
      <p:transition spd="slow" advTm="174995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112627" y="1037877"/>
            <a:ext cx="49469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Times New Roman" panose="02020603050405020304" pitchFamily="18" charset="0"/>
              </a:rPr>
              <a:t>Organizing presentation content</a:t>
            </a:r>
          </a:p>
          <a:p>
            <a:r>
              <a:rPr lang="ar-EG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تنظيم محتوى العرض التقديمي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cs typeface="Times New Roman" panose="02020603050405020304" pitchFamily="18" charset="0"/>
              </a:rPr>
              <a:t>02</a:t>
            </a:r>
            <a:endParaRPr lang="en-US" sz="12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14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3321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0"/>
    </mc:Choice>
    <mc:Fallback xmlns="">
      <p:transition spd="slow" advTm="43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/>
        </p:nvGraphicFramePr>
        <p:xfrm>
          <a:off x="981697" y="2246862"/>
          <a:ext cx="10100286" cy="347472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Dividing the presentation into chapters or sections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Easing the transition of ideas from one section to another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تقسيم العرض إلى فصول أو أقسام</a:t>
                      </a:r>
                      <a:r>
                        <a:rPr lang="en-US" sz="2600" b="0" kern="0" dirty="0">
                          <a:effectLst/>
                        </a:rPr>
                        <a:t/>
                      </a:r>
                      <a:br>
                        <a:rPr lang="en-US" sz="2600" b="0" kern="0" dirty="0">
                          <a:effectLst/>
                        </a:rPr>
                      </a:br>
                      <a:endParaRPr lang="ar-SA" sz="2600" b="0" kern="0" dirty="0">
                        <a:effectLst/>
                      </a:endParaRP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تسهيل انتقال الأفكار من قسم إلى آخر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Dividing the Presentation into Chapters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تقسيم العرض إلى فصول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75572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694"/>
    </mc:Choice>
    <mc:Fallback xmlns="">
      <p:transition spd="slow" advTm="153694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4300641"/>
              </p:ext>
            </p:extLst>
          </p:nvPr>
        </p:nvGraphicFramePr>
        <p:xfrm>
          <a:off x="981697" y="2246862"/>
          <a:ext cx="10100286" cy="371856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8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Using main headings to divide the content logically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8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Helps the audience follow the presentation more easily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800" b="0" kern="0" dirty="0">
                          <a:effectLst/>
                        </a:rPr>
                        <a:t>استخدام العناوين الرئيسية لتقسيم المحتوى بشكل منطقي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800" b="0" kern="0" dirty="0">
                          <a:effectLst/>
                        </a:rPr>
                        <a:t>يساعد الجمهور على متابعة العرض</a:t>
                      </a:r>
                      <a:r>
                        <a:rPr lang="en-US" sz="2800" b="0" kern="0" dirty="0">
                          <a:effectLst/>
                        </a:rPr>
                        <a:t> </a:t>
                      </a:r>
                      <a:r>
                        <a:rPr lang="ar-EG" sz="2800" b="0" kern="0" dirty="0">
                          <a:effectLst/>
                        </a:rPr>
                        <a:t>التقديمي</a:t>
                      </a:r>
                      <a:r>
                        <a:rPr lang="ar-SA" sz="2800" b="0" kern="0" dirty="0">
                          <a:effectLst/>
                        </a:rPr>
                        <a:t> بسهولة أكبر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Organizing Information with Main Headings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تنظيم المعلومات باستخدام العناوين الرئيسية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14315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2123"/>
    </mc:Choice>
    <mc:Fallback xmlns="">
      <p:transition spd="slow" advTm="242123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0299935"/>
              </p:ext>
            </p:extLst>
          </p:nvPr>
        </p:nvGraphicFramePr>
        <p:xfrm>
          <a:off x="981697" y="2246862"/>
          <a:ext cx="10100286" cy="347472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Breaking down major topics into clear subtopics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Ensuring each subtopic supports the main goal of the presentation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تقسيم المواضيع الرئيسية إلى مواضيع فرعية واضحة</a:t>
                      </a:r>
                      <a:endParaRPr lang="ar-EG" sz="2600" b="0" kern="0" dirty="0">
                        <a:effectLst/>
                      </a:endParaRP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التأكد من أن كل موضوع فرعي يدعم الهدف الرئيسي للعرض التقديمي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Defining Subtopics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تحديد الموضوعات الفرعية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8554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525"/>
    </mc:Choice>
    <mc:Fallback xmlns="">
      <p:transition spd="slow" advTm="97525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/>
        </p:nvGraphicFramePr>
        <p:xfrm>
          <a:off x="981697" y="2246862"/>
          <a:ext cx="10100286" cy="367284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Assigning titles and subtitles to each part of the presentation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importance of organizing titles clearly to capture the audience's attention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تعيين العناوين والعناوين الفرعية لكل جزء من العرض التقديمي</a:t>
                      </a:r>
                      <a:endParaRPr lang="ar-EG" sz="2600" b="0" kern="0" dirty="0">
                        <a:effectLst/>
                      </a:endParaRP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أهمية تنظيم العناوين بوضوح لجذب انتباه الجمهور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The Importance of Using Titles and Subtitles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أهمية استخدام العناوين والعناوين الفرعية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49951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400"/>
    </mc:Choice>
    <mc:Fallback xmlns="">
      <p:transition spd="slow" advTm="7640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781698"/>
              </p:ext>
            </p:extLst>
          </p:nvPr>
        </p:nvGraphicFramePr>
        <p:xfrm>
          <a:off x="981697" y="2246862"/>
          <a:ext cx="10100286" cy="371856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8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importance of using transitions to connect ideas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8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Using transitional words and phrases to facilitate understanding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800" b="0" kern="0" dirty="0">
                          <a:effectLst/>
                        </a:rPr>
                        <a:t>أهمية استخدام الروابط بين النقاط لربط الأفكار ببعضها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800" b="0" kern="0" dirty="0">
                          <a:effectLst/>
                        </a:rPr>
                        <a:t>استخدام كلمات وعبارات انتقالية لتسهيل الفهم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Using Transitions Between Points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استخدام الروابط بين النقاط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59555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7081"/>
    </mc:Choice>
    <mc:Fallback xmlns="">
      <p:transition spd="slow" advTm="147081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4006029"/>
              </p:ext>
            </p:extLst>
          </p:nvPr>
        </p:nvGraphicFramePr>
        <p:xfrm>
          <a:off x="981697" y="2246862"/>
          <a:ext cx="10100286" cy="298704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</a:rPr>
                        <a:t>The</a:t>
                      </a:r>
                      <a:r>
                        <a:rPr lang="ar-EG" sz="2600" b="0" kern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GB" sz="2600" b="0" kern="0" dirty="0">
                          <a:solidFill>
                            <a:schemeClr val="tx1"/>
                          </a:solidFill>
                          <a:effectLst/>
                        </a:rPr>
                        <a:t>importance of examples in making the presentation clearer</a:t>
                      </a:r>
                      <a:endParaRPr lang="ar-EG" sz="2600" b="0" kern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GB" sz="2600" b="0" kern="0" dirty="0">
                          <a:solidFill>
                            <a:schemeClr val="tx1"/>
                          </a:solidFill>
                          <a:effectLst/>
                        </a:rPr>
                        <a:t>Avoiding overuse of examples to prevent distraction</a:t>
                      </a:r>
                      <a:endParaRPr lang="en-US" sz="2600" b="0" kern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</a:rPr>
                        <a:t>How to choose appropriate examples for each point</a:t>
                      </a:r>
                      <a:endParaRPr lang="en-US" sz="2600" b="0" kern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 smtClean="0">
                          <a:effectLst/>
                        </a:rPr>
                        <a:t>أهمية </a:t>
                      </a:r>
                      <a:r>
                        <a:rPr lang="ar-SA" sz="2600" b="0" kern="0" dirty="0">
                          <a:effectLst/>
                        </a:rPr>
                        <a:t>الأمثلة في جعل العرض أكثر وضوحًا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تجنب الإفراط في الأمثلة لتفادي تشتيت الانتباه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كيفية اختيار الأمثلة المناسبة لكل نقطة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Using Examples to Clarify Points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استخدام الأمثلة لتوضيح النقاط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82006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655"/>
    </mc:Choice>
    <mc:Fallback xmlns="">
      <p:transition spd="slow" advTm="90655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/>
        </p:nvGraphicFramePr>
        <p:xfrm>
          <a:off x="981697" y="2246862"/>
          <a:ext cx="10100286" cy="347472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Arranging ideas in a logical order that is easy for the audience to follow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Using appropriate tools to ensure logical sequencing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ترتيب الأفكار بشكل منطقي يسهل على الجمهور متابعته</a:t>
                      </a:r>
                      <a:endParaRPr lang="ar-EG" sz="2600" b="0" kern="0" dirty="0">
                        <a:effectLst/>
                      </a:endParaRP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استخدام الأدوات المناسبة لضمان التسلسل المنطقي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Building a Logical Sequence of Ideas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بناء تسلسل منطقي للأفكار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22725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920"/>
    </mc:Choice>
    <mc:Fallback xmlns="">
      <p:transition spd="slow" advTm="8092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/>
        </p:nvGraphicFramePr>
        <p:xfrm>
          <a:off x="981697" y="2246862"/>
          <a:ext cx="10100286" cy="347472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Ensuring that all ideas flow logically and coherently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Checking for any contradictions between points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التأكد من أن جميع الأفكار تتسلسل بشكل منطقي ومترابط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التحقق من أنه لا يوجد تعارض بين النقاط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Ensuring Idea Coherence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التأكد من انسجام الأفكار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56257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776"/>
    </mc:Choice>
    <mc:Fallback xmlns="">
      <p:transition spd="slow" advTm="97776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6607867"/>
              </p:ext>
            </p:extLst>
          </p:nvPr>
        </p:nvGraphicFramePr>
        <p:xfrm>
          <a:off x="981697" y="2246862"/>
          <a:ext cx="10100286" cy="371856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8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statistics and data support main points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8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Ensuring the credibility of the source of data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800" b="0" kern="0" dirty="0">
                          <a:effectLst/>
                        </a:rPr>
                        <a:t>كيف تدعم الإحصائيات والبيانات النقاط الرئيسية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800" b="0" kern="0" dirty="0">
                          <a:effectLst/>
                        </a:rPr>
                        <a:t>التأكد من مصداقية </a:t>
                      </a:r>
                      <a:r>
                        <a:rPr lang="ar-EG" sz="2800" b="0" kern="0" dirty="0">
                          <a:effectLst/>
                        </a:rPr>
                        <a:t>مصدر</a:t>
                      </a:r>
                      <a:r>
                        <a:rPr lang="ar-EG" sz="2800" b="0" kern="0" baseline="0" dirty="0">
                          <a:effectLst/>
                        </a:rPr>
                        <a:t> البيانات</a:t>
                      </a:r>
                      <a:endParaRPr lang="ar-SA" sz="2800" b="0" kern="0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Using Statistics and Data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استخدام الإحصائيات والبيانات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79041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523"/>
    </mc:Choice>
    <mc:Fallback xmlns="">
      <p:transition spd="slow" advTm="101523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/>
        </p:nvGraphicFramePr>
        <p:xfrm>
          <a:off x="981697" y="2246862"/>
          <a:ext cx="10100286" cy="347472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Incorporating real-life examples to increase credibility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Ensuring examples are relevant to the topic being discussed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دمج أمثلة من الحياة الواقعية لزيادة المصداقية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التأكد من أن الأمثلة ذات صلة بالموضوع الذي تتم مناقشته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Using Real-Life Examples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استخدام أمثلة من الحياة الواقعية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41946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29"/>
    </mc:Choice>
    <mc:Fallback xmlns="">
      <p:transition spd="slow" advTm="125529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7151570"/>
              </p:ext>
            </p:extLst>
          </p:nvPr>
        </p:nvGraphicFramePr>
        <p:xfrm>
          <a:off x="981697" y="2246862"/>
          <a:ext cx="10100286" cy="347472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importance of avoiding excessive repetition of the same idea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to present the idea in a new way if necessary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أهمية تجنب تكرار نفس الفكرة أكثر من مرة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كيفية عرض الفكرة بطريقة جديدة إذا لزم الأمر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Avoiding Over-Excessive Repetition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تجنب التكرار المفرط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91046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235"/>
    </mc:Choice>
    <mc:Fallback xmlns="">
      <p:transition spd="slow" advTm="80235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2915632"/>
              </p:ext>
            </p:extLst>
          </p:nvPr>
        </p:nvGraphicFramePr>
        <p:xfrm>
          <a:off x="981697" y="2246862"/>
          <a:ext cx="10100286" cy="347472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Reviewing the presentation after organizing it to ensure logic and order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Editing any points that may be unclear or disconnected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مراجعة العرض بعد تنظيمه والتأكد من منطقيته وترتيبه</a:t>
                      </a:r>
                      <a:r>
                        <a:rPr lang="ar-EG" sz="2600" b="0" kern="0" dirty="0">
                          <a:effectLst/>
                        </a:rPr>
                        <a:t>.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تعديل</a:t>
                      </a:r>
                      <a:r>
                        <a:rPr lang="ar-SA" sz="2600" b="0" kern="0" dirty="0">
                          <a:effectLst/>
                        </a:rPr>
                        <a:t> أي نقاط قد تكون غير واضحة أو غير </a:t>
                      </a:r>
                      <a:r>
                        <a:rPr lang="ar-EG" sz="2600" b="0" kern="0" dirty="0">
                          <a:effectLst/>
                        </a:rPr>
                        <a:t>مترابطة.</a:t>
                      </a:r>
                      <a:endParaRPr lang="ar-SA" sz="2600" b="0" kern="0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The Importance of Review and Editing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أهمية المراجعة والتحرير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72741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739"/>
    </mc:Choice>
    <mc:Fallback xmlns="">
      <p:transition spd="slow" advTm="98739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112627" y="1037877"/>
            <a:ext cx="49469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Times New Roman" panose="02020603050405020304" pitchFamily="18" charset="0"/>
              </a:rPr>
              <a:t> Tools and Aids</a:t>
            </a:r>
          </a:p>
          <a:p>
            <a:r>
              <a:rPr lang="ar-EG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الأدوات والوسائل المساعدة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cs typeface="Times New Roman" panose="02020603050405020304" pitchFamily="18" charset="0"/>
              </a:rPr>
              <a:t>02</a:t>
            </a:r>
            <a:endParaRPr lang="en-US" sz="12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1671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57"/>
    </mc:Choice>
    <mc:Fallback xmlns="">
      <p:transition spd="slow" advTm="3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5313575"/>
              </p:ext>
            </p:extLst>
          </p:nvPr>
        </p:nvGraphicFramePr>
        <p:xfrm>
          <a:off x="981697" y="2246862"/>
          <a:ext cx="10100286" cy="347472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Using tools like PowerPoint to organize the presentation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Leveraging visual aids like charts and graphs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استخدام </a:t>
                      </a:r>
                      <a:r>
                        <a:rPr lang="ar-EG" sz="2600" b="0" kern="0" dirty="0">
                          <a:effectLst/>
                        </a:rPr>
                        <a:t>أدوات</a:t>
                      </a:r>
                      <a:r>
                        <a:rPr lang="ar-SA" sz="2600" b="0" kern="0" dirty="0">
                          <a:effectLst/>
                        </a:rPr>
                        <a:t> مثل </a:t>
                      </a:r>
                      <a:r>
                        <a:rPr lang="en-US" sz="2600" b="0" kern="0" dirty="0">
                          <a:effectLst/>
                        </a:rPr>
                        <a:t>PowerPoint</a:t>
                      </a:r>
                      <a:r>
                        <a:rPr lang="ar-EG" sz="2600" b="0" kern="0" dirty="0">
                          <a:effectLst/>
                        </a:rPr>
                        <a:t> </a:t>
                      </a:r>
                      <a:r>
                        <a:rPr lang="ar-SA" sz="2600" b="0" kern="0" dirty="0">
                          <a:effectLst/>
                        </a:rPr>
                        <a:t>لتنظيم العرض</a:t>
                      </a:r>
                      <a:r>
                        <a:rPr lang="ar-EG" sz="2600" b="0" kern="0" dirty="0">
                          <a:effectLst/>
                        </a:rPr>
                        <a:t> التقديمي</a:t>
                      </a:r>
                      <a:endParaRPr lang="ar-SA" sz="2600" b="0" kern="0" dirty="0">
                        <a:effectLst/>
                      </a:endParaRP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الاستفادة من الوسائل البصرية مثل المخططات والرسوم البيانية</a:t>
                      </a:r>
                      <a:r>
                        <a:rPr lang="ar-EG" sz="2600" b="0" kern="0" dirty="0">
                          <a:effectLst/>
                        </a:rPr>
                        <a:t>.</a:t>
                      </a:r>
                      <a:endParaRPr lang="ar-SA" sz="2600" b="0" kern="0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Using Tools to Assist in Organization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استخدام الأدوات المساعدة في التنظيم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14646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821"/>
    </mc:Choice>
    <mc:Fallback xmlns="">
      <p:transition spd="slow" advTm="145821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/>
        </p:nvGraphicFramePr>
        <p:xfrm>
          <a:off x="981697" y="2246862"/>
          <a:ext cx="10100286" cy="347472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Varying presentation methods using images, videos, and text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Using visual and audio aids to capture attention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r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تنويع طرق العرض باستخدام الصور والفيديوهات والنصوص</a:t>
                      </a:r>
                    </a:p>
                    <a:p>
                      <a:pPr marL="342900" marR="0" indent="-342900" algn="r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استخدام وسائل مرئية وصوتية لجذب الانتباه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Varying Styles and Means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تنويع الأساليب والوسائل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49781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388"/>
    </mc:Choice>
    <mc:Fallback xmlns="">
      <p:transition spd="slow" advTm="75388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112627" y="1037877"/>
            <a:ext cx="49469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Times New Roman" panose="02020603050405020304" pitchFamily="18" charset="0"/>
              </a:rPr>
              <a:t>Adapting to the Audience</a:t>
            </a:r>
          </a:p>
          <a:p>
            <a:r>
              <a:rPr lang="ar-EG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التكيف مع الجمهور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cs typeface="Times New Roman" panose="02020603050405020304" pitchFamily="18" charset="0"/>
              </a:rPr>
              <a:t>02</a:t>
            </a:r>
            <a:endParaRPr lang="en-US" sz="12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30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9484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0901351"/>
              </p:ext>
            </p:extLst>
          </p:nvPr>
        </p:nvGraphicFramePr>
        <p:xfrm>
          <a:off x="981697" y="2246862"/>
          <a:ext cx="10100286" cy="347472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Customizing the presentation content based on the audience’s needs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Using language and examples that suit the audience’s level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تخصيص محتوى العرض</a:t>
                      </a:r>
                      <a:r>
                        <a:rPr lang="ar-EG" sz="2600" b="0" kern="0" dirty="0">
                          <a:effectLst/>
                        </a:rPr>
                        <a:t> التقديمي</a:t>
                      </a:r>
                      <a:r>
                        <a:rPr lang="ar-SA" sz="2600" b="0" kern="0" dirty="0">
                          <a:effectLst/>
                        </a:rPr>
                        <a:t> وفقًا لاحتياجات الجمهور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استخدام اللغة والأمثلة التي تناسب مستوى الجمهور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Customizing Content for the Target Audience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تخصيص المحتوى للجمهور المستهدف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9370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328"/>
    </mc:Choice>
    <mc:Fallback xmlns="">
      <p:transition spd="slow" advTm="123328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7707267"/>
              </p:ext>
            </p:extLst>
          </p:nvPr>
        </p:nvGraphicFramePr>
        <p:xfrm>
          <a:off x="981697" y="2246862"/>
          <a:ext cx="10100286" cy="347472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Organizing the academic presentation with evidence and data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Focusing on topics that interest the academic audience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تنظيم العرض الأكاديمي بحيث يكون مدعومًا بالأدلة والبيانات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التركيز على الموضوعات التي تهم الجمهور الأكاديمي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Adapting the Presentation for the Academic Field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تكييف العرض التقديمي للمجال الأكاديمي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20734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366"/>
    </mc:Choice>
    <mc:Fallback xmlns="">
      <p:transition spd="slow" advTm="94366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/>
        </p:nvGraphicFramePr>
        <p:xfrm>
          <a:off x="981697" y="2246862"/>
          <a:ext cx="10100286" cy="327660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Tailoring the presentation for different purposes like education or motivation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Customizing the content according to the ultimate goal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r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تخصيص العرض التقديمي لأغراض مختلفة مثل التعليم أو التحفيز</a:t>
                      </a:r>
                      <a:br>
                        <a:rPr lang="ar-EG" sz="2600" b="0" kern="0" dirty="0">
                          <a:effectLst/>
                        </a:rPr>
                      </a:br>
                      <a:endParaRPr lang="ar-EG" sz="2600" b="0" kern="0" dirty="0">
                        <a:effectLst/>
                      </a:endParaRP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تخصيص المحتوى وفقًا للهدف النهائي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Tailoring Presentations for Different Purposes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تصميم العروض التقديمية لأغراض مختلفة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53183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523"/>
    </mc:Choice>
    <mc:Fallback xmlns="">
      <p:transition spd="slow" advTm="101523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112627" y="1037877"/>
            <a:ext cx="49469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Times New Roman" panose="02020603050405020304" pitchFamily="18" charset="0"/>
              </a:rPr>
              <a:t>Presentation Management</a:t>
            </a:r>
          </a:p>
          <a:p>
            <a:r>
              <a:rPr lang="ar-EG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إدارة العرض التقديمي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cs typeface="Times New Roman" panose="02020603050405020304" pitchFamily="18" charset="0"/>
              </a:rPr>
              <a:t>02</a:t>
            </a:r>
            <a:endParaRPr lang="en-US" sz="12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34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2159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9"/>
    </mc:Choice>
    <mc:Fallback xmlns="">
      <p:transition spd="slow" advTm="41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6915977"/>
              </p:ext>
            </p:extLst>
          </p:nvPr>
        </p:nvGraphicFramePr>
        <p:xfrm>
          <a:off x="981697" y="2246862"/>
          <a:ext cx="10100286" cy="367284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Preparing to answer possible audience questions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Ensuring you are ready to respond to questions about any point in the presentation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justLow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الاستعداد</a:t>
                      </a:r>
                      <a:r>
                        <a:rPr lang="ar-EG" sz="2600" b="0" kern="0" baseline="0" dirty="0">
                          <a:effectLst/>
                        </a:rPr>
                        <a:t> للإجابة </a:t>
                      </a:r>
                      <a:r>
                        <a:rPr lang="ar-SA" sz="2600" b="0" kern="0" dirty="0">
                          <a:effectLst/>
                        </a:rPr>
                        <a:t>على الأسئلة المحتملة من الجمهور</a:t>
                      </a: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SA" sz="2600" b="0" kern="0" dirty="0">
                          <a:effectLst/>
                        </a:rPr>
                        <a:t>التأكد من استعدادك للرد على الأسئلة حول أي نقطة في العرض التقديمي</a:t>
                      </a:r>
                      <a:r>
                        <a:rPr lang="ar-EG" sz="2600" b="0" kern="0" dirty="0">
                          <a:effectLst/>
                        </a:rPr>
                        <a:t>.</a:t>
                      </a:r>
                      <a:endParaRPr lang="ar-SA" sz="2600" b="0" kern="0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Preparing for Questions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الاستعداد للأسئلة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57763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141"/>
    </mc:Choice>
    <mc:Fallback xmlns="">
      <p:transition spd="slow" advTm="70141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079518"/>
              </p:ext>
            </p:extLst>
          </p:nvPr>
        </p:nvGraphicFramePr>
        <p:xfrm>
          <a:off x="981697" y="2246862"/>
          <a:ext cx="10100286" cy="327660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Being flexible in delivering the presentation according to available time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Handling unexpected changes during the presentation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r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المرونة في تقديم العرض التقديمي حسب الوقت المتاح</a:t>
                      </a:r>
                      <a:br>
                        <a:rPr lang="ar-EG" sz="2600" b="0" kern="0" dirty="0">
                          <a:effectLst/>
                        </a:rPr>
                      </a:br>
                      <a:endParaRPr lang="ar-EG" sz="2600" b="0" kern="0" dirty="0">
                        <a:effectLst/>
                      </a:endParaRPr>
                    </a:p>
                    <a:p>
                      <a:pPr marL="342900" marR="0" indent="-342900" algn="justLow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التعامل مع التغييرات غير المتوقعة أثناء العرض التقديمي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Delivering the Presentation Flexibly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تقديم العرض التقديمي بمرونة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80626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613"/>
    </mc:Choice>
    <mc:Fallback xmlns="">
      <p:transition spd="slow" advTm="86613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6123548"/>
              </p:ext>
            </p:extLst>
          </p:nvPr>
        </p:nvGraphicFramePr>
        <p:xfrm>
          <a:off x="981697" y="2246862"/>
          <a:ext cx="10100286" cy="347472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necessity of allocating time for each part of the presentation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Ensuring the presentation fits within the given time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r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ضرورة تخصيص وقت لكل جزء من العرض التقديمي.</a:t>
                      </a:r>
                    </a:p>
                    <a:p>
                      <a:pPr marL="342900" marR="0" indent="-342900" algn="r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التأكد من أن العرض التقديمي يتناسب مع الوقت المحدد.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The Importance of Timing in the Presentation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أهمية التوقيت في العرض التقديمي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11107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245"/>
    </mc:Choice>
    <mc:Fallback xmlns="">
      <p:transition spd="slow" advTm="111245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4394354"/>
              </p:ext>
            </p:extLst>
          </p:nvPr>
        </p:nvGraphicFramePr>
        <p:xfrm>
          <a:off x="981697" y="2246862"/>
          <a:ext cx="10100286" cy="327660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small details like visual clarification and gestures affect the presentation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Ensuring each part of the presentation is organized and coherent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r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كيف تؤثر التفاصيل الصغيرة مثل التوضيح البصري والإيماءات في العرض</a:t>
                      </a:r>
                      <a:r>
                        <a:rPr lang="en-US" sz="2600" b="0" kern="0" dirty="0">
                          <a:effectLst/>
                        </a:rPr>
                        <a:t> </a:t>
                      </a:r>
                      <a:r>
                        <a:rPr lang="ar-EG" sz="2600" b="0" kern="0" dirty="0">
                          <a:effectLst/>
                        </a:rPr>
                        <a:t>التقديمي.</a:t>
                      </a:r>
                    </a:p>
                    <a:p>
                      <a:pPr marL="342900" marR="0" indent="-342900" algn="r" defTabSz="914400" rtl="1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التأكد من أن كل جزء من العرض منظم ومتماسك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Attention to Small Details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الاهتمام بالتفاصيل الصغيرة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60648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697"/>
    </mc:Choice>
    <mc:Fallback xmlns="">
      <p:transition spd="slow" advTm="94697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6026754"/>
              </p:ext>
            </p:extLst>
          </p:nvPr>
        </p:nvGraphicFramePr>
        <p:xfrm>
          <a:off x="981697" y="2246862"/>
          <a:ext cx="10100286" cy="411480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importance of building a relationship of trust and respect with the audience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to present yourself as an expert on the topic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r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أهمية بناء علاقة من الثقة والاحترام مع الجمهور.</a:t>
                      </a:r>
                      <a:br>
                        <a:rPr lang="ar-EG" sz="2600" b="0" kern="0" dirty="0">
                          <a:effectLst/>
                        </a:rPr>
                      </a:br>
                      <a:endParaRPr lang="ar-EG" sz="2600" b="0" kern="0" dirty="0">
                        <a:effectLst/>
                      </a:endParaRPr>
                    </a:p>
                    <a:p>
                      <a:pPr marL="342900" marR="0" indent="-342900" algn="r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كيفية تقديم نفسك كخبير في موضوع ما.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Building Trust with the Audience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بناء الثقة مع الجمهور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94065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232"/>
    </mc:Choice>
    <mc:Fallback xmlns="">
      <p:transition spd="slow" advTm="158232"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40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4158343"/>
              </p:ext>
            </p:extLst>
          </p:nvPr>
        </p:nvGraphicFramePr>
        <p:xfrm>
          <a:off x="981697" y="2246862"/>
          <a:ext cx="10100286" cy="403860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to motivate the audience to engage with you during the presentation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Use open-ended questions and activities to grab their attention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r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كيفية تحفيز الجمهور على التفاعل معك أثناء العرض التقديمي.</a:t>
                      </a:r>
                      <a:br>
                        <a:rPr lang="ar-EG" sz="2600" b="0" kern="0" dirty="0">
                          <a:effectLst/>
                        </a:rPr>
                      </a:br>
                      <a:endParaRPr lang="ar-EG" sz="2600" b="0" kern="0" dirty="0">
                        <a:effectLst/>
                      </a:endParaRPr>
                    </a:p>
                    <a:p>
                      <a:pPr marL="342900" marR="0" indent="-342900" algn="r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استخدم الأسئلة المفتوحة والأنشطة لجذب انتباههم.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Audience Interaction with the Presentation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تفاعل الجمهور مع العرض التقديمي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41206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1044"/>
    </mc:Choice>
    <mc:Fallback xmlns="">
      <p:transition spd="slow" advTm="131044"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41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0887574"/>
              </p:ext>
            </p:extLst>
          </p:nvPr>
        </p:nvGraphicFramePr>
        <p:xfrm>
          <a:off x="981697" y="2246862"/>
          <a:ext cx="10100286" cy="403860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importance of maintaining order and organization during the presentation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Avoid overwhelming the audience with too much information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r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أهمية الحفاظ على الترتيب والتنظيم أثناء العرض التقديمي.</a:t>
                      </a:r>
                      <a:br>
                        <a:rPr lang="ar-EG" sz="2600" b="0" kern="0" dirty="0">
                          <a:effectLst/>
                        </a:rPr>
                      </a:br>
                      <a:endParaRPr lang="ar-EG" sz="2600" b="0" kern="0" dirty="0">
                        <a:effectLst/>
                      </a:endParaRPr>
                    </a:p>
                    <a:p>
                      <a:pPr marL="342900" marR="0" indent="-342900" algn="r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تجنب تشويش الجمهور بكمية معلومات كبيرة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Avoiding Chaos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تجنب الفوضى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80204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431"/>
    </mc:Choice>
    <mc:Fallback xmlns="">
      <p:transition spd="slow" advTm="109431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112627" y="1024229"/>
            <a:ext cx="49469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Times New Roman" panose="02020603050405020304" pitchFamily="18" charset="0"/>
              </a:rPr>
              <a:t>Evaluation and Improvement</a:t>
            </a:r>
          </a:p>
          <a:p>
            <a:r>
              <a:rPr lang="ar-EG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التقييم والتحسين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cs typeface="Times New Roman" panose="02020603050405020304" pitchFamily="18" charset="0"/>
              </a:rPr>
              <a:t>02</a:t>
            </a:r>
            <a:endParaRPr lang="en-US" sz="12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42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07452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2"/>
    </mc:Choice>
    <mc:Fallback xmlns="">
      <p:transition spd="slow" advTm="41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573738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43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1072809"/>
              </p:ext>
            </p:extLst>
          </p:nvPr>
        </p:nvGraphicFramePr>
        <p:xfrm>
          <a:off x="981697" y="2246862"/>
          <a:ext cx="10100286" cy="324612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5664763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  <a:gridCol w="4435523">
                  <a:extLst>
                    <a:ext uri="{9D8B030D-6E8A-4147-A177-3AD203B41FA5}">
                      <a16:colId xmlns:a16="http://schemas.microsoft.com/office/drawing/2014/main" val="1444719435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Evaluating the presentation after delivery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Improving performance based on feedback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indent="-342900" algn="r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تقييم العرض التقديمي بعد تقديمه</a:t>
                      </a:r>
                      <a:br>
                        <a:rPr lang="ar-EG" sz="2600" b="0" kern="0" dirty="0">
                          <a:effectLst/>
                        </a:rPr>
                      </a:br>
                      <a:endParaRPr lang="ar-EG" sz="2600" b="0" kern="0" dirty="0">
                        <a:effectLst/>
                      </a:endParaRPr>
                    </a:p>
                    <a:p>
                      <a:pPr marL="342900" marR="0" indent="-342900" algn="r" defTabSz="914400" rtl="1" eaLnBrk="1" fontAlgn="auto" latinLnBrk="0" hangingPunct="1">
                        <a:lnSpc>
                          <a:spcPct val="2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تحسين الأداء بناءً على التغذية الراجعة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Evaluation and Continuous Improvement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التقييم والتحسين المستمر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1256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337"/>
    </mc:Choice>
    <mc:Fallback xmlns="">
      <p:transition spd="slow" advTm="134337"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479395" y="1764397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292115" y="6323076"/>
            <a:ext cx="896838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2 - </a:t>
            </a:r>
            <a:fld id="{5243D4E2-DDE0-4C06-B5FB-826A4756DCAD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44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B13582-4598-4AED-7A1E-5233436EFD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9363450"/>
              </p:ext>
            </p:extLst>
          </p:nvPr>
        </p:nvGraphicFramePr>
        <p:xfrm>
          <a:off x="968049" y="2274158"/>
          <a:ext cx="6483628" cy="368808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6483628">
                  <a:extLst>
                    <a:ext uri="{9D8B030D-6E8A-4147-A177-3AD203B41FA5}">
                      <a16:colId xmlns:a16="http://schemas.microsoft.com/office/drawing/2014/main" val="1232974083"/>
                    </a:ext>
                  </a:extLst>
                </a:gridCol>
              </a:tblGrid>
              <a:tr h="661778">
                <a:tc>
                  <a:txBody>
                    <a:bodyPr/>
                    <a:lstStyle/>
                    <a:p>
                      <a:pPr marL="342900" marR="0" indent="-3429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Organizing the presentation based on a logical structure.</a:t>
                      </a:r>
                      <a:endParaRPr lang="ar-EG" sz="2600" b="0" kern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marR="0" indent="-34290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تنظيم العرض التقديمي بناءً على هيكل منطقي.</a:t>
                      </a:r>
                    </a:p>
                    <a:p>
                      <a:pPr marL="342900" marR="0" indent="-34290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US" sz="2600" b="0" kern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Emphasizing the importance of titles and subtitles in building the presentation.</a:t>
                      </a:r>
                    </a:p>
                    <a:p>
                      <a:pPr marL="342900" marR="0" indent="-342900" algn="r" defTabSz="914400" rtl="1" eaLnBrk="1" fontAlgn="auto" latinLnBrk="0" hangingPunct="1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ar-EG" sz="2600" b="0" kern="0" dirty="0">
                          <a:effectLst/>
                        </a:rPr>
                        <a:t>التأكيد على أهمية العناوين والعناوين الفرعية في بناء العرض التقديمي.</a:t>
                      </a: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5370703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2397036" y="767135"/>
            <a:ext cx="73275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cs typeface="Alexandria" charset="0"/>
              </a:rPr>
              <a:t>Lecture Summary</a:t>
            </a:r>
          </a:p>
          <a:p>
            <a:r>
              <a:rPr lang="ar-EG" sz="2600" b="1" dirty="0">
                <a:solidFill>
                  <a:srgbClr val="00B0F0"/>
                </a:solidFill>
                <a:cs typeface="+mj-cs"/>
              </a:rPr>
              <a:t>ملخص المحاضرة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942308" y="1007777"/>
            <a:ext cx="1404457" cy="1105656"/>
            <a:chOff x="937301" y="871120"/>
            <a:chExt cx="1404457" cy="110565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E60CDC8-0D61-E7A2-E68E-EA312F894101}"/>
                </a:ext>
              </a:extLst>
            </p:cNvPr>
            <p:cNvSpPr txBox="1"/>
            <p:nvPr/>
          </p:nvSpPr>
          <p:spPr>
            <a:xfrm>
              <a:off x="937301" y="871120"/>
              <a:ext cx="14044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E96D580-C02A-6B6E-F9C2-75EEA7614C0E}"/>
                </a:ext>
              </a:extLst>
            </p:cNvPr>
            <p:cNvSpPr txBox="1"/>
            <p:nvPr/>
          </p:nvSpPr>
          <p:spPr>
            <a:xfrm>
              <a:off x="968050" y="1145779"/>
              <a:ext cx="13600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48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40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0040" y="2782291"/>
            <a:ext cx="3488781" cy="2910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076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004"/>
    </mc:Choice>
    <mc:Fallback xmlns="">
      <p:transition spd="slow" advTm="380004"/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553"/>
    </mc:Choice>
    <mc:Fallback xmlns="">
      <p:transition spd="slow" advTm="213553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5221ee99d17410c2e92f9bbd0e0b665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8f112be96feb5cfdf5b4bd30a2b8b6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C9A911-23AF-4D6B-960B-1A780C58D828}">
  <ds:schemaRefs>
    <ds:schemaRef ds:uri="http://purl.org/dc/terms/"/>
    <ds:schemaRef ds:uri="http://schemas.microsoft.com/office/2006/documentManagement/types"/>
    <ds:schemaRef ds:uri="http://purl.org/dc/dcmitype/"/>
    <ds:schemaRef ds:uri="http://purl.org/dc/elements/1.1/"/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49100919-8a76-4266-be0c-7dc583902cb4"/>
    <ds:schemaRef ds:uri="d13aca44-ef33-4cf4-9980-7f0b00e6eeb9"/>
  </ds:schemaRefs>
</ds:datastoreItem>
</file>

<file path=customXml/itemProps2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08EE722-D728-4943-AC9A-C07FF42B51C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7060</TotalTime>
  <Words>1836</Words>
  <Application>Microsoft Office PowerPoint</Application>
  <PresentationFormat>Widescreen</PresentationFormat>
  <Paragraphs>389</Paragraphs>
  <Slides>45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3" baseType="lpstr">
      <vt:lpstr>Alexandria</vt:lpstr>
      <vt:lpstr>Arial</vt:lpstr>
      <vt:lpstr>Calibri</vt:lpstr>
      <vt:lpstr>Calibri Light</vt:lpstr>
      <vt:lpstr>Roboto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ALFAGR</cp:lastModifiedBy>
  <cp:revision>925</cp:revision>
  <dcterms:created xsi:type="dcterms:W3CDTF">2023-04-29T09:08:00Z</dcterms:created>
  <dcterms:modified xsi:type="dcterms:W3CDTF">2025-06-19T01:51:14Z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