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6" r:id="rId7"/>
    <p:sldId id="256" r:id="rId8"/>
    <p:sldId id="481" r:id="rId9"/>
    <p:sldId id="482" r:id="rId10"/>
    <p:sldId id="483" r:id="rId11"/>
    <p:sldId id="484" r:id="rId12"/>
    <p:sldId id="485" r:id="rId13"/>
    <p:sldId id="486" r:id="rId14"/>
    <p:sldId id="487" r:id="rId15"/>
    <p:sldId id="488" r:id="rId16"/>
    <p:sldId id="489" r:id="rId17"/>
    <p:sldId id="490" r:id="rId18"/>
    <p:sldId id="491" r:id="rId19"/>
    <p:sldId id="492" r:id="rId20"/>
    <p:sldId id="493" r:id="rId21"/>
    <p:sldId id="494" r:id="rId22"/>
    <p:sldId id="495" r:id="rId23"/>
    <p:sldId id="506" r:id="rId24"/>
    <p:sldId id="496" r:id="rId25"/>
    <p:sldId id="497" r:id="rId26"/>
    <p:sldId id="498" r:id="rId27"/>
    <p:sldId id="499" r:id="rId28"/>
    <p:sldId id="500" r:id="rId29"/>
    <p:sldId id="501" r:id="rId30"/>
    <p:sldId id="502" r:id="rId31"/>
    <p:sldId id="503" r:id="rId32"/>
    <p:sldId id="504" r:id="rId33"/>
    <p:sldId id="505" r:id="rId34"/>
    <p:sldId id="507" r:id="rId35"/>
    <p:sldId id="508" r:id="rId36"/>
    <p:sldId id="509" r:id="rId37"/>
    <p:sldId id="510" r:id="rId38"/>
    <p:sldId id="511" r:id="rId39"/>
    <p:sldId id="512" r:id="rId40"/>
    <p:sldId id="513" r:id="rId41"/>
    <p:sldId id="514" r:id="rId42"/>
    <p:sldId id="515" r:id="rId43"/>
    <p:sldId id="516" r:id="rId44"/>
    <p:sldId id="51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81"/>
            <p14:sldId id="482"/>
            <p14:sldId id="483"/>
            <p14:sldId id="484"/>
            <p14:sldId id="485"/>
            <p14:sldId id="486"/>
            <p14:sldId id="487"/>
            <p14:sldId id="488"/>
            <p14:sldId id="489"/>
            <p14:sldId id="490"/>
            <p14:sldId id="491"/>
            <p14:sldId id="492"/>
            <p14:sldId id="493"/>
            <p14:sldId id="494"/>
            <p14:sldId id="495"/>
            <p14:sldId id="506"/>
            <p14:sldId id="496"/>
            <p14:sldId id="497"/>
            <p14:sldId id="498"/>
            <p14:sldId id="499"/>
            <p14:sldId id="500"/>
            <p14:sldId id="501"/>
            <p14:sldId id="502"/>
            <p14:sldId id="503"/>
            <p14:sldId id="504"/>
            <p14:sldId id="505"/>
            <p14:sldId id="507"/>
            <p14:sldId id="508"/>
            <p14:sldId id="509"/>
            <p14:sldId id="510"/>
            <p14:sldId id="511"/>
            <p14:sldId id="512"/>
            <p14:sldId id="513"/>
            <p14:sldId id="51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1" d="100"/>
          <a:sy n="81" d="100"/>
        </p:scale>
        <p:origin x="35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424</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01</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3466013" cy="707886"/>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424</a:t>
            </a:r>
            <a:endParaRPr lang="en-US" sz="2000" dirty="0">
              <a:latin typeface="Alexandria" charset="0"/>
              <a:cs typeface="Alexandria" charset="0"/>
            </a:endParaRPr>
          </a:p>
          <a:p>
            <a:r>
              <a:rPr lang="en-US" sz="2000" b="1" dirty="0" smtClean="0">
                <a:latin typeface="Alexandria" pitchFamily="2" charset="-78"/>
                <a:cs typeface="Alexandria" pitchFamily="2" charset="-78"/>
              </a:rPr>
              <a:t>Definition </a:t>
            </a:r>
            <a:r>
              <a:rPr lang="en-US" sz="2000" b="1" dirty="0">
                <a:latin typeface="Alexandria" pitchFamily="2" charset="-78"/>
                <a:cs typeface="Alexandria" pitchFamily="2" charset="-78"/>
              </a:rPr>
              <a:t>of Governance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Dr. Fayez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2862322"/>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Defining a project and describing its four main phases.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Understanding the definition of governance.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Discussing project governance as a part of organizational governance.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Clarifying the implications of various governance theories on project management.</a:t>
            </a:r>
          </a:p>
          <a:p>
            <a:pPr marL="285750" indent="-285750">
              <a:buFont typeface="Wingdings" panose="05000000000000000000" pitchFamily="2" charset="2"/>
              <a:buChar char="§"/>
            </a:pPr>
            <a:endParaRPr lang="en-US" dirty="0">
              <a:latin typeface="Alexandria" pitchFamily="2" charset="-78"/>
              <a:cs typeface="Alexandria" pitchFamily="2" charset="-78"/>
            </a:endParaRPr>
          </a:p>
          <a:p>
            <a:pPr marL="285750" indent="-285750">
              <a:buFont typeface="Wingdings" panose="05000000000000000000" pitchFamily="2" charset="2"/>
              <a:buChar char="§"/>
            </a:pPr>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416320"/>
          </a:xfrm>
          <a:prstGeom prst="rect">
            <a:avLst/>
          </a:prstGeom>
          <a:noFill/>
        </p:spPr>
        <p:txBody>
          <a:bodyPr wrap="square" rtlCol="0">
            <a:spAutoFit/>
          </a:bodyPr>
          <a:lstStyle/>
          <a:p>
            <a:pPr algn="ctr">
              <a:lnSpc>
                <a:spcPct val="150000"/>
              </a:lnSpc>
            </a:pPr>
            <a:r>
              <a:rPr lang="en-US" b="1" dirty="0">
                <a:latin typeface="Alexandria" pitchFamily="2" charset="-78"/>
                <a:cs typeface="Alexandria" pitchFamily="2" charset="-78"/>
              </a:rPr>
              <a:t>A Project Is a Temporary Endeavour Undertaken To Create a Unique Product, Service, or </a:t>
            </a:r>
            <a:r>
              <a:rPr lang="en-US" b="1" dirty="0" smtClean="0">
                <a:latin typeface="Alexandria" pitchFamily="2" charset="-78"/>
                <a:cs typeface="Alexandria" pitchFamily="2" charset="-78"/>
              </a:rPr>
              <a:t>Result</a:t>
            </a:r>
            <a:endParaRPr lang="en-US" dirty="0" smtClean="0">
              <a:latin typeface="Alexandria" pitchFamily="2" charset="-78"/>
              <a:cs typeface="Alexandria" pitchFamily="2" charset="-78"/>
            </a:endParaRPr>
          </a:p>
          <a:p>
            <a:pPr>
              <a:lnSpc>
                <a:spcPct val="150000"/>
              </a:lnSpc>
              <a:buFont typeface="Wingdings" panose="05000000000000000000" pitchFamily="2" charset="2"/>
              <a:buChar char="Ø"/>
            </a:pPr>
            <a:endParaRPr lang="en-US" dirty="0">
              <a:latin typeface="Alexandria" pitchFamily="2" charset="-78"/>
              <a:cs typeface="Alexandria" pitchFamily="2" charset="-78"/>
            </a:endParaRPr>
          </a:p>
          <a:p>
            <a:pPr marL="285750" indent="-285750">
              <a:lnSpc>
                <a:spcPct val="150000"/>
              </a:lnSpc>
              <a:buFont typeface="Wingdings" panose="05000000000000000000" pitchFamily="2" charset="2"/>
              <a:buChar char="§"/>
            </a:pPr>
            <a:r>
              <a:rPr lang="en-US" dirty="0" smtClean="0">
                <a:latin typeface="Alexandria" pitchFamily="2" charset="-78"/>
                <a:cs typeface="Alexandria" pitchFamily="2" charset="-78"/>
              </a:rPr>
              <a:t>Projects </a:t>
            </a:r>
            <a:r>
              <a:rPr lang="en-US" dirty="0">
                <a:latin typeface="Alexandria" pitchFamily="2" charset="-78"/>
                <a:cs typeface="Alexandria" pitchFamily="2" charset="-78"/>
              </a:rPr>
              <a:t>are complex, one-time processes.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limited by budget, schedule, and resources.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developed to resolve a clear goal or set of goals.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customer-focused.</a:t>
            </a:r>
          </a:p>
          <a:p>
            <a:pPr>
              <a:lnSpc>
                <a:spcPct val="150000"/>
              </a:lnSpc>
            </a:pPr>
            <a:endParaRPr lang="en-US"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9" y="654295"/>
            <a:ext cx="3902032" cy="461665"/>
          </a:xfrm>
          <a:prstGeom prst="rect">
            <a:avLst/>
          </a:prstGeom>
          <a:noFill/>
        </p:spPr>
        <p:txBody>
          <a:bodyPr wrap="square" rtlCol="0">
            <a:spAutoFit/>
          </a:bodyPr>
          <a:lstStyle/>
          <a:p>
            <a:r>
              <a:rPr lang="en-US" sz="2400" dirty="0">
                <a:latin typeface="Alexandria" pitchFamily="2" charset="-78"/>
                <a:cs typeface="Alexandria" pitchFamily="2" charset="-78"/>
              </a:rPr>
              <a:t>What Is a Project?</a:t>
            </a:r>
            <a:endParaRPr lang="en-US" sz="2400" b="1" dirty="0">
              <a:latin typeface="Alexandria" pitchFamily="2" charset="-78"/>
              <a:cs typeface="Alexandria"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78501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Projects are ad hoc endeavors with a clear life cycle.</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Projects are building blocks in the design and execution of organizational strategies.</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Projects are responsible for the newest and most improved products, services, and organizational processes.</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Projects provide a philosophy and strategy for the management of change.</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Project management entails crossing functional and organizational boundaries</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General Project Characteristics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545503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888885"/>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Traditional management functions of planning, organizing, motivation, directing, and controlling apply to project management.</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Principal outcomes of a project are the satisfaction of customer requirements within the constraints of technical, cost, and schedule objectives.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Projects are terminated upon successful completion of performance objectives.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General Project Characteristics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00330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7224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b="1" dirty="0">
                <a:latin typeface="Alexandria" pitchFamily="2" charset="-78"/>
                <a:cs typeface="Alexandria" pitchFamily="2" charset="-78"/>
              </a:rPr>
              <a:t>A</a:t>
            </a:r>
            <a:r>
              <a:rPr lang="en-US" sz="1700" dirty="0">
                <a:latin typeface="Alexandria" pitchFamily="2" charset="-78"/>
                <a:cs typeface="Alexandria" pitchFamily="2" charset="-78"/>
              </a:rPr>
              <a:t> </a:t>
            </a:r>
            <a:r>
              <a:rPr lang="en-US" sz="1700" b="1" dirty="0">
                <a:latin typeface="Alexandria" pitchFamily="2" charset="-78"/>
                <a:cs typeface="Alexandria" pitchFamily="2" charset="-78"/>
              </a:rPr>
              <a:t>project life cycle </a:t>
            </a:r>
            <a:r>
              <a:rPr lang="en-US" sz="1700" dirty="0">
                <a:latin typeface="Alexandria" pitchFamily="2" charset="-78"/>
                <a:cs typeface="Alexandria" pitchFamily="2" charset="-78"/>
              </a:rPr>
              <a:t>refers to the stages in a project’s development and are divided into four distinct phases:</a:t>
            </a:r>
          </a:p>
          <a:p>
            <a:pPr marL="285750" indent="-285750">
              <a:lnSpc>
                <a:spcPct val="150000"/>
              </a:lnSpc>
              <a:buFont typeface="Wingdings" panose="05000000000000000000" pitchFamily="2" charset="2"/>
              <a:buChar char="§"/>
            </a:pPr>
            <a:r>
              <a:rPr lang="en-US" sz="1700" b="1" dirty="0">
                <a:latin typeface="Alexandria" pitchFamily="2" charset="-78"/>
                <a:cs typeface="Alexandria" pitchFamily="2" charset="-78"/>
              </a:rPr>
              <a:t>Conceptualization</a:t>
            </a:r>
            <a:r>
              <a:rPr lang="en-US" sz="1700" dirty="0">
                <a:latin typeface="Alexandria" pitchFamily="2" charset="-78"/>
                <a:cs typeface="Alexandria" pitchFamily="2" charset="-78"/>
              </a:rPr>
              <a:t>: development of the initial goal and technical specifications of the project; key stakeholders are identified and signed on at this phase.</a:t>
            </a:r>
          </a:p>
          <a:p>
            <a:pPr marL="285750" indent="-285750">
              <a:lnSpc>
                <a:spcPct val="150000"/>
              </a:lnSpc>
              <a:buFont typeface="Wingdings" panose="05000000000000000000" pitchFamily="2" charset="2"/>
              <a:buChar char="§"/>
            </a:pPr>
            <a:r>
              <a:rPr lang="en-US" sz="1700" b="1" dirty="0">
                <a:latin typeface="Alexandria" pitchFamily="2" charset="-78"/>
                <a:cs typeface="Alexandria" pitchFamily="2" charset="-78"/>
              </a:rPr>
              <a:t>Planning</a:t>
            </a:r>
            <a:r>
              <a:rPr lang="en-US" sz="1700" dirty="0">
                <a:latin typeface="Alexandria" pitchFamily="2" charset="-78"/>
                <a:cs typeface="Alexandria" pitchFamily="2" charset="-78"/>
              </a:rPr>
              <a:t>: all detailed specifications, schedules, schematics, and plans are developed.</a:t>
            </a:r>
          </a:p>
          <a:p>
            <a:pPr marL="285750" indent="-285750">
              <a:lnSpc>
                <a:spcPct val="150000"/>
              </a:lnSpc>
              <a:buFont typeface="Wingdings" panose="05000000000000000000" pitchFamily="2" charset="2"/>
              <a:buChar char="§"/>
            </a:pPr>
            <a:r>
              <a:rPr lang="en-US" sz="1700" b="1" dirty="0">
                <a:latin typeface="Alexandria" pitchFamily="2" charset="-78"/>
                <a:cs typeface="Alexandria" pitchFamily="2" charset="-78"/>
              </a:rPr>
              <a:t>Execution</a:t>
            </a:r>
            <a:r>
              <a:rPr lang="en-US" sz="1700" dirty="0">
                <a:latin typeface="Alexandria" pitchFamily="2" charset="-78"/>
                <a:cs typeface="Alexandria" pitchFamily="2" charset="-78"/>
              </a:rPr>
              <a:t>: the actual “work” of the project is performed.</a:t>
            </a:r>
          </a:p>
          <a:p>
            <a:pPr marL="285750" indent="-285750">
              <a:lnSpc>
                <a:spcPct val="150000"/>
              </a:lnSpc>
              <a:buFont typeface="Wingdings" panose="05000000000000000000" pitchFamily="2" charset="2"/>
              <a:buChar char="§"/>
            </a:pPr>
            <a:r>
              <a:rPr lang="en-US" sz="1700" b="1" dirty="0">
                <a:latin typeface="Alexandria" pitchFamily="2" charset="-78"/>
                <a:cs typeface="Alexandria" pitchFamily="2" charset="-78"/>
              </a:rPr>
              <a:t>Termination</a:t>
            </a:r>
            <a:r>
              <a:rPr lang="en-US" sz="1700" dirty="0">
                <a:latin typeface="Alexandria" pitchFamily="2" charset="-78"/>
                <a:cs typeface="Alexandria" pitchFamily="2" charset="-78"/>
              </a:rPr>
              <a:t>: project is transferred to the customer, resources reassigned, project is closed out.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Project Life Cycle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997784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780889"/>
          </a:xfrm>
          <a:prstGeom prst="rect">
            <a:avLst/>
          </a:prstGeom>
          <a:noFill/>
        </p:spPr>
        <p:txBody>
          <a:bodyPr wrap="square" rtlCol="0">
            <a:spAutoFit/>
          </a:bodyPr>
          <a:lstStyle/>
          <a:p>
            <a:pPr algn="ctr">
              <a:lnSpc>
                <a:spcPct val="200000"/>
              </a:lnSpc>
            </a:pPr>
            <a:endParaRPr lang="en-US" b="1" dirty="0">
              <a:latin typeface="Alexandria" pitchFamily="2" charset="-78"/>
              <a:cs typeface="Alexandria" pitchFamily="2" charset="-78"/>
            </a:endParaRPr>
          </a:p>
          <a:p>
            <a:pPr algn="ctr">
              <a:lnSpc>
                <a:spcPct val="200000"/>
              </a:lnSpc>
            </a:pPr>
            <a:r>
              <a:rPr lang="en-US" b="1" dirty="0">
                <a:latin typeface="Alexandria" pitchFamily="2" charset="-78"/>
                <a:cs typeface="Alexandria" pitchFamily="2" charset="-78"/>
              </a:rPr>
              <a:t>Projects are endeavors through which multiple decisions must be made and various amounts of resources must be carefully allocated; this requires having clear frameworks to govern the relationship between all project stakeholders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67149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888885"/>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Interest in governance is growing rapidly.</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Well known scandals made inadequate governance and investor protection a subject of public interest.</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need to refine existing governance policies and laws, as well as new developments.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Early disclosure of possible financial risk, including those related to projects.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Evolution of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22636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41491"/>
          </a:xfrm>
          <a:prstGeom prst="rect">
            <a:avLst/>
          </a:prstGeom>
          <a:noFill/>
        </p:spPr>
        <p:txBody>
          <a:bodyPr wrap="square" rtlCol="0">
            <a:spAutoFit/>
          </a:bodyPr>
          <a:lstStyle/>
          <a:p>
            <a:pPr marL="285750" indent="-285750">
              <a:lnSpc>
                <a:spcPct val="150000"/>
              </a:lnSpc>
              <a:spcBef>
                <a:spcPts val="1200"/>
              </a:spcBef>
              <a:buFont typeface="Wingdings" panose="05000000000000000000" pitchFamily="2" charset="2"/>
              <a:buChar char="§"/>
            </a:pPr>
            <a:r>
              <a:rPr lang="en-US" sz="1700" dirty="0">
                <a:latin typeface="Alexandria" pitchFamily="2" charset="-78"/>
                <a:cs typeface="Alexandria" pitchFamily="2" charset="-78"/>
              </a:rPr>
              <a:t> The term is derived from the Latin word </a:t>
            </a:r>
            <a:r>
              <a:rPr lang="en-US" sz="1700" i="1" dirty="0" err="1">
                <a:latin typeface="Alexandria" pitchFamily="2" charset="-78"/>
                <a:cs typeface="Alexandria" pitchFamily="2" charset="-78"/>
              </a:rPr>
              <a:t>gubernare</a:t>
            </a:r>
            <a:r>
              <a:rPr lang="en-US" sz="1700" dirty="0">
                <a:latin typeface="Alexandria" pitchFamily="2" charset="-78"/>
                <a:cs typeface="Alexandria" pitchFamily="2" charset="-78"/>
              </a:rPr>
              <a:t> meaning ‘to steer’.</a:t>
            </a:r>
          </a:p>
          <a:p>
            <a:pPr marL="285750" indent="-285750">
              <a:lnSpc>
                <a:spcPct val="150000"/>
              </a:lnSpc>
              <a:spcBef>
                <a:spcPts val="1200"/>
              </a:spcBef>
              <a:buFont typeface="Wingdings" panose="05000000000000000000" pitchFamily="2" charset="2"/>
              <a:buChar char="§"/>
            </a:pPr>
            <a:r>
              <a:rPr lang="en-US" sz="1700" dirty="0">
                <a:latin typeface="Alexandria" pitchFamily="2" charset="-78"/>
                <a:cs typeface="Alexandria" pitchFamily="2" charset="-78"/>
              </a:rPr>
              <a:t>While originally describing the government of countries, it is nowadays synonymous with the good and transparent management of firms and institutions.</a:t>
            </a:r>
          </a:p>
          <a:p>
            <a:pPr marL="285750" indent="-285750">
              <a:lnSpc>
                <a:spcPct val="150000"/>
              </a:lnSpc>
              <a:spcBef>
                <a:spcPts val="1200"/>
              </a:spcBef>
              <a:buFont typeface="Wingdings" panose="05000000000000000000" pitchFamily="2" charset="2"/>
              <a:buChar char="§"/>
            </a:pPr>
            <a:r>
              <a:rPr lang="en-US" sz="1700" dirty="0">
                <a:latin typeface="Alexandria" pitchFamily="2" charset="-78"/>
                <a:cs typeface="Alexandria" pitchFamily="2" charset="-78"/>
              </a:rPr>
              <a:t>Governance is recently denoting ‘the conduct of conduct’, shaped by self-regulating relationships among the forces within a society.</a:t>
            </a:r>
          </a:p>
          <a:p>
            <a:pPr marL="285750" indent="-285750">
              <a:lnSpc>
                <a:spcPct val="150000"/>
              </a:lnSpc>
              <a:spcBef>
                <a:spcPts val="1200"/>
              </a:spcBef>
              <a:buFont typeface="Wingdings" panose="05000000000000000000" pitchFamily="2" charset="2"/>
              <a:buChar char="§"/>
            </a:pPr>
            <a:r>
              <a:rPr lang="en-US" sz="1700" dirty="0">
                <a:latin typeface="Alexandria" pitchFamily="2" charset="-78"/>
                <a:cs typeface="Alexandria" pitchFamily="2" charset="-78"/>
              </a:rPr>
              <a:t>This leads to the development of laws and contextual frameworks which shape, but do not necessarily determine every action of the members of a society.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Evolution of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249106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 The related governance theory was originally found in policy research in political science.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has outgrown its initial context and is nowadays applied in different sectors of industry, for example, within construction and IT.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Governance Theory refers to two main components: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Actors, with their individual perspectives and meanings, who act within the system, but collectively can regulate or counter-regulate the system.</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Organizations (often in the form of rules), which shape the context within which actors’ </a:t>
            </a:r>
            <a:r>
              <a:rPr lang="en-US" dirty="0" err="1">
                <a:latin typeface="Alexandria" pitchFamily="2" charset="-78"/>
                <a:cs typeface="Alexandria" pitchFamily="2" charset="-78"/>
              </a:rPr>
              <a:t>behaviour</a:t>
            </a:r>
            <a:r>
              <a:rPr lang="en-US" dirty="0">
                <a:latin typeface="Alexandria" pitchFamily="2" charset="-78"/>
                <a:cs typeface="Alexandria" pitchFamily="2" charset="-78"/>
              </a:rPr>
              <a:t> occurs</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Evolution of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513380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675976" y="1373531"/>
            <a:ext cx="859618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Governance within organizations is a form of self-regulation where the regulator is part of the system under regulation.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Organizational governance is ultimately concerned with creating the conditions for ordered rule and collective action.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Governance, applied at the corporate level, affects projects through its impact on the </a:t>
            </a:r>
            <a:r>
              <a:rPr lang="en-US" dirty="0" smtClean="0">
                <a:latin typeface="Alexandria" pitchFamily="2" charset="-78"/>
                <a:cs typeface="Alexandria" pitchFamily="2" charset="-78"/>
              </a:rPr>
              <a:t>behavior </a:t>
            </a:r>
            <a:r>
              <a:rPr lang="en-US" dirty="0">
                <a:latin typeface="Alexandria" pitchFamily="2" charset="-78"/>
                <a:cs typeface="Alexandria" pitchFamily="2" charset="-78"/>
              </a:rPr>
              <a:t>of people.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Governance needs to be implemented through a framework that guides managers in their daily work of decision-making and action taking.</a:t>
            </a: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Organizational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77374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123017"/>
          </a:xfrm>
          <a:prstGeom prst="rect">
            <a:avLst/>
          </a:prstGeom>
          <a:noFill/>
        </p:spPr>
        <p:txBody>
          <a:bodyPr wrap="square" rtlCol="0">
            <a:spAutoFit/>
          </a:bodyPr>
          <a:lstStyle/>
          <a:p>
            <a:pPr marL="225425" indent="-225425">
              <a:lnSpc>
                <a:spcPct val="150000"/>
              </a:lnSpc>
              <a:buFont typeface="Wingdings" panose="05000000000000000000" pitchFamily="2" charset="2"/>
              <a:buChar char="Ø"/>
            </a:pPr>
            <a:r>
              <a:rPr lang="en-US" dirty="0">
                <a:latin typeface="Alexandria" pitchFamily="2" charset="-78"/>
                <a:cs typeface="Alexandria" pitchFamily="2" charset="-78"/>
              </a:rPr>
              <a:t>Projects governance implementation is often defined in terms of policies, processes, roles and responsibilities.</a:t>
            </a:r>
          </a:p>
          <a:p>
            <a:pPr marL="225425" indent="-225425">
              <a:lnSpc>
                <a:spcPct val="150000"/>
              </a:lnSpc>
              <a:buFont typeface="Wingdings" panose="05000000000000000000" pitchFamily="2" charset="2"/>
              <a:buChar char="Ø"/>
            </a:pPr>
            <a:r>
              <a:rPr lang="en-US" dirty="0">
                <a:latin typeface="Alexandria" pitchFamily="2" charset="-78"/>
                <a:cs typeface="Alexandria" pitchFamily="2" charset="-78"/>
              </a:rPr>
              <a:t>Project governance allows for a smooth integration between organization-wide, general processes and the specific sub-processes related to projects.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Project Governance</a:t>
            </a:r>
            <a:endParaRPr lang="en-US" sz="2400" b="1" dirty="0">
              <a:latin typeface="Alexandria" pitchFamily="2" charset="-78"/>
              <a:cs typeface="Alexandria" pitchFamily="2" charset="-78"/>
            </a:endParaRPr>
          </a:p>
        </p:txBody>
      </p:sp>
      <p:grpSp>
        <p:nvGrpSpPr>
          <p:cNvPr id="9" name="Group 8">
            <a:extLst>
              <a:ext uri="{FF2B5EF4-FFF2-40B4-BE49-F238E27FC236}">
                <a16:creationId xmlns:a16="http://schemas.microsoft.com/office/drawing/2014/main" id="{41CAF7E3-E021-BBD4-6A5E-B7C291A07807}"/>
              </a:ext>
            </a:extLst>
          </p:cNvPr>
          <p:cNvGrpSpPr/>
          <p:nvPr/>
        </p:nvGrpSpPr>
        <p:grpSpPr>
          <a:xfrm>
            <a:off x="2085654" y="3571538"/>
            <a:ext cx="7828907" cy="1695994"/>
            <a:chOff x="2085654" y="4438436"/>
            <a:chExt cx="7828907" cy="1695994"/>
          </a:xfrm>
        </p:grpSpPr>
        <p:sp>
          <p:nvSpPr>
            <p:cNvPr id="10" name="Rectangle: Rounded Corners 6">
              <a:extLst>
                <a:ext uri="{FF2B5EF4-FFF2-40B4-BE49-F238E27FC236}">
                  <a16:creationId xmlns:a16="http://schemas.microsoft.com/office/drawing/2014/main" id="{4B962088-ADC4-A6BE-1502-BB0462BBDEED}"/>
                </a:ext>
              </a:extLst>
            </p:cNvPr>
            <p:cNvSpPr/>
            <p:nvPr/>
          </p:nvSpPr>
          <p:spPr>
            <a:xfrm>
              <a:off x="2085654" y="4438436"/>
              <a:ext cx="1552895" cy="69864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b="1" dirty="0"/>
                <a:t>Project</a:t>
              </a:r>
            </a:p>
          </p:txBody>
        </p:sp>
        <p:sp>
          <p:nvSpPr>
            <p:cNvPr id="11" name="Rectangle: Rounded Corners 7">
              <a:extLst>
                <a:ext uri="{FF2B5EF4-FFF2-40B4-BE49-F238E27FC236}">
                  <a16:creationId xmlns:a16="http://schemas.microsoft.com/office/drawing/2014/main" id="{850D6823-8560-6358-276E-BC9513A29515}"/>
                </a:ext>
              </a:extLst>
            </p:cNvPr>
            <p:cNvSpPr/>
            <p:nvPr/>
          </p:nvSpPr>
          <p:spPr>
            <a:xfrm>
              <a:off x="8361666" y="4438436"/>
              <a:ext cx="1552895" cy="69864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b="1" dirty="0"/>
                <a:t>Outcome</a:t>
              </a:r>
            </a:p>
          </p:txBody>
        </p:sp>
        <p:sp>
          <p:nvSpPr>
            <p:cNvPr id="12" name="Arrow: Right 8">
              <a:extLst>
                <a:ext uri="{FF2B5EF4-FFF2-40B4-BE49-F238E27FC236}">
                  <a16:creationId xmlns:a16="http://schemas.microsoft.com/office/drawing/2014/main" id="{E7C736FA-18CF-8DE5-9BCE-EF86C8BD603E}"/>
                </a:ext>
              </a:extLst>
            </p:cNvPr>
            <p:cNvSpPr/>
            <p:nvPr/>
          </p:nvSpPr>
          <p:spPr>
            <a:xfrm>
              <a:off x="3739793" y="4649054"/>
              <a:ext cx="4520629" cy="277403"/>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b="1">
                <a:solidFill>
                  <a:schemeClr val="dk1"/>
                </a:solidFill>
              </a:endParaRPr>
            </a:p>
          </p:txBody>
        </p:sp>
        <p:sp>
          <p:nvSpPr>
            <p:cNvPr id="13" name="Rectangle: Rounded Corners 10">
              <a:extLst>
                <a:ext uri="{FF2B5EF4-FFF2-40B4-BE49-F238E27FC236}">
                  <a16:creationId xmlns:a16="http://schemas.microsoft.com/office/drawing/2014/main" id="{CA1F3055-C437-FC07-D2CB-BC1608562F18}"/>
                </a:ext>
              </a:extLst>
            </p:cNvPr>
            <p:cNvSpPr/>
            <p:nvPr/>
          </p:nvSpPr>
          <p:spPr>
            <a:xfrm>
              <a:off x="4667890" y="5435787"/>
              <a:ext cx="2856216" cy="69864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b="1" dirty="0"/>
                <a:t>Smooth Delivery Through Governance</a:t>
              </a:r>
            </a:p>
          </p:txBody>
        </p:sp>
      </p:grpSp>
    </p:spTree>
    <p:extLst>
      <p:ext uri="{BB962C8B-B14F-4D97-AF65-F5344CB8AC3E}">
        <p14:creationId xmlns:p14="http://schemas.microsoft.com/office/powerpoint/2010/main" val="2534891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431983"/>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From the widespread use of the term governance and its application in politics, industry and education, etc., a number of definitions have emerged. However, within the scope of project, program, and portfolio  management, the following definition can be adopted</a:t>
            </a:r>
            <a:r>
              <a:rPr lang="en-US" dirty="0" smtClean="0">
                <a:latin typeface="Alexandria" pitchFamily="2" charset="-78"/>
                <a:cs typeface="Alexandria" pitchFamily="2" charset="-78"/>
              </a:rPr>
              <a:t>:</a:t>
            </a:r>
          </a:p>
          <a:p>
            <a:pPr>
              <a:lnSpc>
                <a:spcPct val="150000"/>
              </a:lnSpc>
            </a:pPr>
            <a:endParaRPr lang="en-US" dirty="0">
              <a:latin typeface="Alexandria" pitchFamily="2" charset="-78"/>
              <a:cs typeface="Alexandria" pitchFamily="2" charset="-78"/>
            </a:endParaRPr>
          </a:p>
          <a:p>
            <a:pPr marL="225425" indent="-225425" algn="ctr">
              <a:lnSpc>
                <a:spcPct val="150000"/>
              </a:lnSpc>
            </a:pPr>
            <a:r>
              <a:rPr lang="en-US" sz="1600" b="1" dirty="0">
                <a:latin typeface="Alexandria" pitchFamily="2" charset="-78"/>
                <a:cs typeface="Alexandria" pitchFamily="2" charset="-78"/>
              </a:rPr>
              <a:t>Governance denotes the values, responsibilities, processes and policies that allow</a:t>
            </a:r>
          </a:p>
          <a:p>
            <a:pPr marL="225425" indent="-225425" algn="ctr">
              <a:lnSpc>
                <a:spcPct val="150000"/>
              </a:lnSpc>
            </a:pPr>
            <a:r>
              <a:rPr lang="en-US" sz="1600" b="1" dirty="0">
                <a:latin typeface="Alexandria" pitchFamily="2" charset="-78"/>
                <a:cs typeface="Alexandria" pitchFamily="2" charset="-78"/>
              </a:rPr>
              <a:t>projects to achieve organizational objectives and foster implementation that</a:t>
            </a:r>
          </a:p>
          <a:p>
            <a:pPr marL="225425" indent="-225425" algn="ctr">
              <a:lnSpc>
                <a:spcPct val="150000"/>
              </a:lnSpc>
            </a:pPr>
            <a:r>
              <a:rPr lang="en-US" sz="1600" b="1" dirty="0">
                <a:latin typeface="Alexandria" pitchFamily="2" charset="-78"/>
                <a:cs typeface="Alexandria" pitchFamily="2" charset="-78"/>
              </a:rPr>
              <a:t>is in the best interests of all the stakeholders, internal and external, and the</a:t>
            </a:r>
          </a:p>
          <a:p>
            <a:pPr marL="225425" indent="-225425" algn="ctr">
              <a:lnSpc>
                <a:spcPct val="150000"/>
              </a:lnSpc>
            </a:pPr>
            <a:r>
              <a:rPr lang="en-US" sz="1600" b="1" dirty="0">
                <a:latin typeface="Alexandria" pitchFamily="2" charset="-78"/>
                <a:cs typeface="Alexandria" pitchFamily="2" charset="-78"/>
              </a:rPr>
              <a:t>corporation itself</a:t>
            </a:r>
          </a:p>
          <a:p>
            <a:pPr marL="225425" indent="-225425">
              <a:lnSpc>
                <a:spcPct val="150000"/>
              </a:lnSpc>
            </a:pP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What is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95331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169731"/>
          </a:xfrm>
          <a:prstGeom prst="rect">
            <a:avLst/>
          </a:prstGeom>
          <a:noFill/>
        </p:spPr>
        <p:txBody>
          <a:bodyPr wrap="square" rtlCol="0">
            <a:spAutoFit/>
          </a:bodyPr>
          <a:lstStyle/>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Governance provides a framework for ethical decision-making and managerial action within an organization that is based on transparency, accountability and defined roles.</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Governance provides a clear distinction between ownership and control of tasks.</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Governance sets the boundaries for management action, by defining the goals of the organization and how they should be attained.</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 Governance determines the processes that managers should use to run their areas of responsibility.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Why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76198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34887"/>
          </a:xfrm>
          <a:prstGeom prst="rect">
            <a:avLst/>
          </a:prstGeom>
          <a:noFill/>
        </p:spPr>
        <p:txBody>
          <a:bodyPr wrap="square" rtlCol="0">
            <a:spAutoFit/>
          </a:bodyPr>
          <a:lstStyle/>
          <a:p>
            <a:pPr algn="ctr">
              <a:lnSpc>
                <a:spcPct val="200000"/>
              </a:lnSpc>
            </a:pPr>
            <a:endParaRPr lang="en-US" b="1" dirty="0">
              <a:latin typeface="Alexandria" pitchFamily="2" charset="-78"/>
              <a:cs typeface="Alexandria" pitchFamily="2" charset="-78"/>
            </a:endParaRPr>
          </a:p>
          <a:p>
            <a:pPr algn="ctr">
              <a:lnSpc>
                <a:spcPct val="200000"/>
              </a:lnSpc>
            </a:pPr>
            <a:r>
              <a:rPr lang="en-US" b="1" dirty="0">
                <a:latin typeface="Alexandria" pitchFamily="2" charset="-78"/>
                <a:cs typeface="Alexandria" pitchFamily="2" charset="-78"/>
              </a:rPr>
              <a:t>Without a governance structure, an organization runs the risk of conflicts and inconsistencies between the various means of achieving organizational goals, processes and resources, thereby causing costly inefficiencies that impact negatively on both smooth running and bottom-line profitability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96023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226892"/>
          </a:xfrm>
          <a:prstGeom prst="rect">
            <a:avLst/>
          </a:prstGeom>
          <a:noFill/>
        </p:spPr>
        <p:txBody>
          <a:bodyPr wrap="square" rtlCol="0">
            <a:spAutoFit/>
          </a:bodyPr>
          <a:lstStyle/>
          <a:p>
            <a:pPr>
              <a:lnSpc>
                <a:spcPct val="200000"/>
              </a:lnSpc>
              <a:buFont typeface="Wingdings" panose="05000000000000000000" pitchFamily="2" charset="2"/>
              <a:buChar char="Ø"/>
            </a:pPr>
            <a:r>
              <a:rPr lang="en-US" dirty="0">
                <a:latin typeface="Alexandria" pitchFamily="2" charset="-78"/>
                <a:cs typeface="Alexandria" pitchFamily="2" charset="-78"/>
              </a:rPr>
              <a:t>Shareholder Theory</a:t>
            </a:r>
          </a:p>
          <a:p>
            <a:pPr>
              <a:lnSpc>
                <a:spcPct val="200000"/>
              </a:lnSpc>
              <a:buFont typeface="Wingdings" panose="05000000000000000000" pitchFamily="2" charset="2"/>
              <a:buChar char="Ø"/>
            </a:pPr>
            <a:r>
              <a:rPr lang="en-US" dirty="0">
                <a:latin typeface="Alexandria" pitchFamily="2" charset="-78"/>
                <a:cs typeface="Alexandria" pitchFamily="2" charset="-78"/>
              </a:rPr>
              <a:t>Stakeholder Theory</a:t>
            </a:r>
          </a:p>
          <a:p>
            <a:pPr>
              <a:lnSpc>
                <a:spcPct val="200000"/>
              </a:lnSpc>
              <a:buFont typeface="Wingdings" panose="05000000000000000000" pitchFamily="2" charset="2"/>
              <a:buChar char="Ø"/>
            </a:pPr>
            <a:r>
              <a:rPr lang="en-US" dirty="0">
                <a:latin typeface="Alexandria" pitchFamily="2" charset="-78"/>
                <a:cs typeface="Alexandria" pitchFamily="2" charset="-78"/>
              </a:rPr>
              <a:t>Transaction Costs Economics (TCE)</a:t>
            </a:r>
          </a:p>
          <a:p>
            <a:pPr>
              <a:lnSpc>
                <a:spcPct val="200000"/>
              </a:lnSpc>
              <a:buFont typeface="Wingdings" panose="05000000000000000000" pitchFamily="2" charset="2"/>
              <a:buChar char="Ø"/>
            </a:pPr>
            <a:r>
              <a:rPr lang="en-US" dirty="0">
                <a:latin typeface="Alexandria" pitchFamily="2" charset="-78"/>
                <a:cs typeface="Alexandria" pitchFamily="2" charset="-78"/>
              </a:rPr>
              <a:t>Agency Theory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Governance Theories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740053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Shareholder Theory of governance assumes that the main purpose of an organization is to maximize shareholder return on investment (ROI).</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Develops structures (such as contracts, processes and policies) to assure managerial actions are always in the best interests of shareholders.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Shareholder Theory sees an organization as the property of its shareholders.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Managers (including board of directors) are seen as agents of the shareholders.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Shareholder Theory</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197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34887"/>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Shareholder Theory, within its pure understanding and conceptualizations, implies that:</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An organizational value system should prioritize the interests of shareholders over those of other stakeholders.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Narrow focus on quantitative financial results and measures such as return on investment and revenue streams.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Principles of Shareholder Theory</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83814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Difficult to manage a diverse set of stakeholders in alternative governance structures.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Managers only focus their attention on a single bottom-line result, represented by financial profits.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Less consideration of qualitative objectives, such as employee well-being, ethical standards and good relationships with the society.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Lacks focus on customer needs and thus cause organizations to lack direction of their performance goals.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15498"/>
          </a:xfrm>
          <a:prstGeom prst="rect">
            <a:avLst/>
          </a:prstGeom>
          <a:noFill/>
        </p:spPr>
        <p:txBody>
          <a:bodyPr wrap="square" rtlCol="0">
            <a:spAutoFit/>
          </a:bodyPr>
          <a:lstStyle/>
          <a:p>
            <a:r>
              <a:rPr lang="en-US" sz="2100" dirty="0">
                <a:latin typeface="Alexandria" pitchFamily="2" charset="-78"/>
                <a:cs typeface="Alexandria" pitchFamily="2" charset="-78"/>
              </a:rPr>
              <a:t>Disadvantages of Shareholder Theory</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569200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04149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Within the lens of this theory, projects are undertaken to add value to the sponsoring </a:t>
            </a:r>
            <a:r>
              <a:rPr lang="en-US" dirty="0" err="1">
                <a:latin typeface="Alexandria" pitchFamily="2" charset="-78"/>
                <a:cs typeface="Alexandria" pitchFamily="2" charset="-78"/>
              </a:rPr>
              <a:t>organisation</a:t>
            </a:r>
            <a:r>
              <a:rPr lang="en-US" dirty="0">
                <a:latin typeface="Alexandria" pitchFamily="2" charset="-78"/>
                <a:cs typeface="Alexandria" pitchFamily="2" charset="-78"/>
              </a:rPr>
              <a:t>, which means increasing the value of shares to the holders of equity in the company.</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Portfolio managers often act in the best interest of shareholders, thus take a shareholder perspective when deciding on whether to select projects.</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Projects can be directed by their commercial feasibility without proper linkage to the real value they create for other stakeholders (customers, team members, societal communities, etc.).</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0" y="654295"/>
            <a:ext cx="5864714" cy="415498"/>
          </a:xfrm>
          <a:prstGeom prst="rect">
            <a:avLst/>
          </a:prstGeom>
          <a:noFill/>
        </p:spPr>
        <p:txBody>
          <a:bodyPr wrap="square" rtlCol="0">
            <a:spAutoFit/>
          </a:bodyPr>
          <a:lstStyle/>
          <a:p>
            <a:r>
              <a:rPr lang="en-US" sz="2100" dirty="0">
                <a:latin typeface="Alexandria" pitchFamily="2" charset="-78"/>
                <a:cs typeface="Alexandria" pitchFamily="2" charset="-78"/>
              </a:rPr>
              <a:t>Implications of Shareholder Theory on PM </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91331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7224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Stakeholder Theory takes the wider social responsibility of organizations into account.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A firm here is seen as a system of stakeholders, which operates within the wider host society, which, in turn, provides the legal and market infrastructure for the firm’s activities.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 purpose of the firm is to create wealth and value for all stakeholders.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This theory include considering the quality of relationships between internal and external stakeholders.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It contrasts with companies run under Shareholder Theory which usually focus on short term financial results.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Stakeholder Theory</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696523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Stakeholder Theory suggests that an organization’s objectives should be developed by balancing the conflicting interests and claims of the different stakeholders, such as managers, employees, suppliers and the wider society.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Stakeholder Theory include traditional financial objectives over an extended period of time, such as five years.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insists on corporate social performance measures such as the organization’s reputation, the organization’s attractiveness as an employer and generation of good-will from the society in which it operates</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Principles of </a:t>
            </a:r>
            <a:r>
              <a:rPr lang="en-US" sz="2200" dirty="0" smtClean="0">
                <a:latin typeface="Alexandria" pitchFamily="2" charset="-78"/>
                <a:cs typeface="Alexandria" pitchFamily="2" charset="-78"/>
              </a:rPr>
              <a:t>Stakeholder </a:t>
            </a:r>
            <a:r>
              <a:rPr lang="en-US" sz="2200" dirty="0">
                <a:latin typeface="Alexandria" pitchFamily="2" charset="-78"/>
                <a:cs typeface="Alexandria" pitchFamily="2" charset="-78"/>
              </a:rPr>
              <a:t>Theory</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927666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34887"/>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interests of the group are just too broad to realistically manage; you can't please everyone, as the saying goes.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needs of some stakeholders will naturally place higher than the interests of others.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Requires highly sophisticated stakeholder analysis to carefully balance project objectives.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162330" cy="415498"/>
          </a:xfrm>
          <a:prstGeom prst="rect">
            <a:avLst/>
          </a:prstGeom>
          <a:noFill/>
        </p:spPr>
        <p:txBody>
          <a:bodyPr wrap="square" rtlCol="0">
            <a:spAutoFit/>
          </a:bodyPr>
          <a:lstStyle/>
          <a:p>
            <a:r>
              <a:rPr lang="en-US" sz="2100" dirty="0">
                <a:latin typeface="Alexandria" pitchFamily="2" charset="-78"/>
                <a:cs typeface="Alexandria" pitchFamily="2" charset="-78"/>
              </a:rPr>
              <a:t>Disadvantages of Stakeholder Theory</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1362576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Organizations are at a position that allows defining and selecting their projects for greater balance between shareholders and stakeholders.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and programs within this spectrum of shareholder to stakeholder perspective, depending on the corporation’s governance philosophy.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more value oriented through balancing between the objectives of the sponsor and the needs and requirements of other stakeholders.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654295"/>
            <a:ext cx="5888430" cy="415498"/>
          </a:xfrm>
          <a:prstGeom prst="rect">
            <a:avLst/>
          </a:prstGeom>
          <a:noFill/>
        </p:spPr>
        <p:txBody>
          <a:bodyPr wrap="square" rtlCol="0">
            <a:spAutoFit/>
          </a:bodyPr>
          <a:lstStyle/>
          <a:p>
            <a:r>
              <a:rPr lang="en-US" sz="2100" dirty="0">
                <a:latin typeface="Alexandria" pitchFamily="2" charset="-78"/>
                <a:cs typeface="Alexandria" pitchFamily="2" charset="-78"/>
              </a:rPr>
              <a:t>Implications of Stakeholder Theory on PM </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721287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88885"/>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Transaction Costs Economics (TCE) applies to the early (pre-contract) phases of a project, where the contract type and governance structure of the project are developed.</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TCE originated in economics and can be loosely characterized by the classic </a:t>
            </a:r>
            <a:r>
              <a:rPr lang="en-US" i="1" dirty="0">
                <a:latin typeface="Alexandria" pitchFamily="2" charset="-78"/>
                <a:cs typeface="Alexandria" pitchFamily="2" charset="-78"/>
              </a:rPr>
              <a:t>make or buy </a:t>
            </a:r>
            <a:r>
              <a:rPr lang="en-US" dirty="0">
                <a:latin typeface="Alexandria" pitchFamily="2" charset="-78"/>
                <a:cs typeface="Alexandria" pitchFamily="2" charset="-78"/>
              </a:rPr>
              <a:t>decision.</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It is used to justify a decision to make a product internally or to buy it from the open marketplace.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Transaction Costs Economics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758729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Make or Buy Decision Example</a:t>
            </a:r>
            <a:endParaRPr lang="en-US" sz="2400" b="1" dirty="0">
              <a:latin typeface="Alexandria" pitchFamily="2" charset="-78"/>
              <a:cs typeface="Alexandria" pitchFamily="2" charset="-78"/>
            </a:endParaRPr>
          </a:p>
        </p:txBody>
      </p:sp>
      <p:graphicFrame>
        <p:nvGraphicFramePr>
          <p:cNvPr id="10" name="Table 7">
            <a:extLst>
              <a:ext uri="{FF2B5EF4-FFF2-40B4-BE49-F238E27FC236}">
                <a16:creationId xmlns:a16="http://schemas.microsoft.com/office/drawing/2014/main" id="{DF2A1648-0453-A514-169C-919B8C38D5F2}"/>
              </a:ext>
            </a:extLst>
          </p:cNvPr>
          <p:cNvGraphicFramePr>
            <a:graphicFrameLocks noGrp="1"/>
          </p:cNvGraphicFramePr>
          <p:nvPr>
            <p:extLst>
              <p:ext uri="{D42A27DB-BD31-4B8C-83A1-F6EECF244321}">
                <p14:modId xmlns:p14="http://schemas.microsoft.com/office/powerpoint/2010/main" val="784617202"/>
              </p:ext>
            </p:extLst>
          </p:nvPr>
        </p:nvGraphicFramePr>
        <p:xfrm>
          <a:off x="1181062" y="1325101"/>
          <a:ext cx="9345750" cy="3357605"/>
        </p:xfrm>
        <a:graphic>
          <a:graphicData uri="http://schemas.openxmlformats.org/drawingml/2006/table">
            <a:tbl>
              <a:tblPr firstRow="1" bandRow="1">
                <a:tableStyleId>{5C22544A-7EE6-4342-B048-85BDC9FD1C3A}</a:tableStyleId>
              </a:tblPr>
              <a:tblGrid>
                <a:gridCol w="848637">
                  <a:extLst>
                    <a:ext uri="{9D8B030D-6E8A-4147-A177-3AD203B41FA5}">
                      <a16:colId xmlns:a16="http://schemas.microsoft.com/office/drawing/2014/main" val="1215524447"/>
                    </a:ext>
                  </a:extLst>
                </a:gridCol>
                <a:gridCol w="4076391">
                  <a:extLst>
                    <a:ext uri="{9D8B030D-6E8A-4147-A177-3AD203B41FA5}">
                      <a16:colId xmlns:a16="http://schemas.microsoft.com/office/drawing/2014/main" val="4074921309"/>
                    </a:ext>
                  </a:extLst>
                </a:gridCol>
                <a:gridCol w="4420722">
                  <a:extLst>
                    <a:ext uri="{9D8B030D-6E8A-4147-A177-3AD203B41FA5}">
                      <a16:colId xmlns:a16="http://schemas.microsoft.com/office/drawing/2014/main" val="937709630"/>
                    </a:ext>
                  </a:extLst>
                </a:gridCol>
              </a:tblGrid>
              <a:tr h="729913">
                <a:tc>
                  <a:txBody>
                    <a:bodyPr/>
                    <a:lstStyle/>
                    <a:p>
                      <a:endParaRPr lang="en-US" sz="2400" dirty="0"/>
                    </a:p>
                  </a:txBody>
                  <a:tcPr marT="91440"/>
                </a:tc>
                <a:tc>
                  <a:txBody>
                    <a:bodyPr/>
                    <a:lstStyle/>
                    <a:p>
                      <a:pPr algn="ctr"/>
                      <a:r>
                        <a:rPr lang="en-US" sz="2400" dirty="0">
                          <a:solidFill>
                            <a:schemeClr val="tx1"/>
                          </a:solidFill>
                        </a:rPr>
                        <a:t>Make</a:t>
                      </a:r>
                    </a:p>
                  </a:txBody>
                  <a:tcPr marT="91440"/>
                </a:tc>
                <a:tc>
                  <a:txBody>
                    <a:bodyPr/>
                    <a:lstStyle/>
                    <a:p>
                      <a:pPr algn="ctr"/>
                      <a:r>
                        <a:rPr lang="en-US" sz="2400" dirty="0">
                          <a:solidFill>
                            <a:schemeClr val="tx1"/>
                          </a:solidFill>
                        </a:rPr>
                        <a:t>Buy</a:t>
                      </a:r>
                    </a:p>
                  </a:txBody>
                  <a:tcPr marT="91440"/>
                </a:tc>
                <a:extLst>
                  <a:ext uri="{0D108BD9-81ED-4DB2-BD59-A6C34878D82A}">
                    <a16:rowId xmlns:a16="http://schemas.microsoft.com/office/drawing/2014/main" val="3971137572"/>
                  </a:ext>
                </a:extLst>
              </a:tr>
              <a:tr h="1897779">
                <a:tc>
                  <a:txBody>
                    <a:bodyPr/>
                    <a:lstStyle/>
                    <a:p>
                      <a:pPr algn="ctr"/>
                      <a:r>
                        <a:rPr lang="en-US" sz="2400" b="1" dirty="0"/>
                        <a:t>Pros</a:t>
                      </a:r>
                    </a:p>
                  </a:txBody>
                  <a:tcPr marT="91440"/>
                </a:tc>
                <a:tc>
                  <a:txBody>
                    <a:bodyPr/>
                    <a:lstStyle/>
                    <a:p>
                      <a:pPr algn="l">
                        <a:spcAft>
                          <a:spcPts val="600"/>
                        </a:spcAft>
                      </a:pPr>
                      <a:r>
                        <a:rPr lang="en-US" sz="2400" b="0" u="none" strike="noStrike" baseline="0" dirty="0">
                          <a:solidFill>
                            <a:schemeClr val="tx1"/>
                          </a:solidFill>
                        </a:rPr>
                        <a:t>Better control of fit for purpose</a:t>
                      </a:r>
                    </a:p>
                    <a:p>
                      <a:pPr algn="l"/>
                      <a:r>
                        <a:rPr lang="en-US" sz="2400" b="0" u="none" strike="noStrike" baseline="0" dirty="0">
                          <a:solidFill>
                            <a:schemeClr val="tx1"/>
                          </a:solidFill>
                        </a:rPr>
                        <a:t>Maladaptation costs are</a:t>
                      </a:r>
                    </a:p>
                    <a:p>
                      <a:pPr algn="l"/>
                      <a:r>
                        <a:rPr lang="en-US" sz="2400" b="0" u="none" strike="noStrike" baseline="0" dirty="0">
                          <a:solidFill>
                            <a:schemeClr val="tx1"/>
                          </a:solidFill>
                        </a:rPr>
                        <a:t>minimized</a:t>
                      </a:r>
                      <a:endParaRPr lang="en-US" sz="2400" dirty="0">
                        <a:solidFill>
                          <a:schemeClr val="tx1"/>
                        </a:solidFill>
                        <a:latin typeface="+mj-lt"/>
                      </a:endParaRPr>
                    </a:p>
                  </a:txBody>
                  <a:tcPr marT="91440"/>
                </a:tc>
                <a:tc>
                  <a:txBody>
                    <a:bodyPr/>
                    <a:lstStyle/>
                    <a:p>
                      <a:pPr algn="l"/>
                      <a:r>
                        <a:rPr lang="en-US" sz="2400" b="0" u="none" strike="noStrike" baseline="0" dirty="0">
                          <a:solidFill>
                            <a:schemeClr val="tx1"/>
                          </a:solidFill>
                        </a:rPr>
                        <a:t>Lower prices through economies</a:t>
                      </a:r>
                    </a:p>
                    <a:p>
                      <a:pPr algn="l"/>
                      <a:r>
                        <a:rPr lang="en-US" sz="2400" b="0" u="none" strike="noStrike" baseline="0" dirty="0">
                          <a:solidFill>
                            <a:schemeClr val="tx1"/>
                          </a:solidFill>
                        </a:rPr>
                        <a:t>of scale and price competition in</a:t>
                      </a:r>
                    </a:p>
                    <a:p>
                      <a:pPr algn="l"/>
                      <a:r>
                        <a:rPr lang="en-US" sz="2400" b="0" u="none" strike="noStrike" baseline="0" dirty="0">
                          <a:solidFill>
                            <a:schemeClr val="tx1"/>
                          </a:solidFill>
                        </a:rPr>
                        <a:t>the marketplace</a:t>
                      </a:r>
                      <a:endParaRPr lang="en-US" sz="2400" dirty="0">
                        <a:solidFill>
                          <a:schemeClr val="tx1"/>
                        </a:solidFill>
                        <a:latin typeface="+mj-lt"/>
                      </a:endParaRPr>
                    </a:p>
                  </a:txBody>
                  <a:tcPr marT="91440"/>
                </a:tc>
                <a:extLst>
                  <a:ext uri="{0D108BD9-81ED-4DB2-BD59-A6C34878D82A}">
                    <a16:rowId xmlns:a16="http://schemas.microsoft.com/office/drawing/2014/main" val="892051631"/>
                  </a:ext>
                </a:extLst>
              </a:tr>
              <a:tr h="729913">
                <a:tc>
                  <a:txBody>
                    <a:bodyPr/>
                    <a:lstStyle/>
                    <a:p>
                      <a:pPr algn="ctr"/>
                      <a:r>
                        <a:rPr lang="en-US" sz="2400" b="1" dirty="0"/>
                        <a:t>Cons</a:t>
                      </a:r>
                    </a:p>
                  </a:txBody>
                  <a:tcPr marT="91440"/>
                </a:tc>
                <a:tc>
                  <a:txBody>
                    <a:bodyPr/>
                    <a:lstStyle/>
                    <a:p>
                      <a:r>
                        <a:rPr lang="en-US" sz="2400" b="0" u="none" strike="noStrike" baseline="0" dirty="0"/>
                        <a:t>Higher cost</a:t>
                      </a:r>
                      <a:endParaRPr lang="en-US" sz="2400" dirty="0">
                        <a:latin typeface="+mj-lt"/>
                      </a:endParaRPr>
                    </a:p>
                  </a:txBody>
                  <a:tcPr marT="91440"/>
                </a:tc>
                <a:tc>
                  <a:txBody>
                    <a:bodyPr/>
                    <a:lstStyle/>
                    <a:p>
                      <a:r>
                        <a:rPr lang="en-US" sz="2400" b="0" u="none" strike="noStrike" baseline="0" dirty="0"/>
                        <a:t>Adaptation costs higher</a:t>
                      </a:r>
                      <a:endParaRPr lang="en-US" sz="2400" dirty="0">
                        <a:latin typeface="+mj-lt"/>
                      </a:endParaRPr>
                    </a:p>
                  </a:txBody>
                  <a:tcPr marT="91440"/>
                </a:tc>
                <a:extLst>
                  <a:ext uri="{0D108BD9-81ED-4DB2-BD59-A6C34878D82A}">
                    <a16:rowId xmlns:a16="http://schemas.microsoft.com/office/drawing/2014/main" val="1803367259"/>
                  </a:ext>
                </a:extLst>
              </a:tr>
            </a:tbl>
          </a:graphicData>
        </a:graphic>
      </p:graphicFrame>
      <p:sp>
        <p:nvSpPr>
          <p:cNvPr id="11" name="Rectangle 10"/>
          <p:cNvSpPr/>
          <p:nvPr/>
        </p:nvSpPr>
        <p:spPr>
          <a:xfrm>
            <a:off x="3059524" y="4830387"/>
            <a:ext cx="4974439" cy="369332"/>
          </a:xfrm>
          <a:prstGeom prst="rect">
            <a:avLst/>
          </a:prstGeom>
        </p:spPr>
        <p:txBody>
          <a:bodyPr wrap="none">
            <a:spAutoFit/>
          </a:bodyPr>
          <a:lstStyle/>
          <a:p>
            <a:pPr algn="ctr"/>
            <a:r>
              <a:rPr lang="en-US" b="1" dirty="0">
                <a:latin typeface="Alexandria" pitchFamily="2" charset="-78"/>
                <a:cs typeface="Alexandria" pitchFamily="2" charset="-78"/>
              </a:rPr>
              <a:t>Pros and Cons of a Make or Buy Decision</a:t>
            </a:r>
          </a:p>
        </p:txBody>
      </p:sp>
    </p:spTree>
    <p:extLst>
      <p:ext uri="{BB962C8B-B14F-4D97-AF65-F5344CB8AC3E}">
        <p14:creationId xmlns:p14="http://schemas.microsoft.com/office/powerpoint/2010/main" val="2280686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1" y="1373531"/>
            <a:ext cx="9060872" cy="351577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1500" dirty="0">
                <a:latin typeface="Alexandria" pitchFamily="2" charset="-78"/>
                <a:cs typeface="Alexandria" pitchFamily="2" charset="-78"/>
              </a:rPr>
              <a:t>TCE focuses on the individual transaction which converts input to desired output. </a:t>
            </a:r>
          </a:p>
          <a:p>
            <a:pPr marL="342900" indent="-342900">
              <a:lnSpc>
                <a:spcPct val="150000"/>
              </a:lnSpc>
              <a:buFont typeface="Wingdings" panose="05000000000000000000" pitchFamily="2" charset="2"/>
              <a:buChar char="§"/>
            </a:pPr>
            <a:r>
              <a:rPr lang="en-US" sz="1500" dirty="0">
                <a:latin typeface="Alexandria" pitchFamily="2" charset="-78"/>
                <a:cs typeface="Alexandria" pitchFamily="2" charset="-78"/>
              </a:rPr>
              <a:t>The make or buy decision is based on a combination </a:t>
            </a:r>
            <a:r>
              <a:rPr lang="en-US" sz="1500" dirty="0" smtClean="0">
                <a:latin typeface="Alexandria" pitchFamily="2" charset="-78"/>
                <a:cs typeface="Alexandria" pitchFamily="2" charset="-78"/>
              </a:rPr>
              <a:t>of:</a:t>
            </a:r>
          </a:p>
          <a:p>
            <a:pPr marL="285750" indent="-285750">
              <a:lnSpc>
                <a:spcPct val="150000"/>
              </a:lnSpc>
              <a:buFont typeface="Wingdings" panose="05000000000000000000" pitchFamily="2" charset="2"/>
              <a:buChar char="§"/>
            </a:pPr>
            <a:r>
              <a:rPr lang="en-US" sz="1500" dirty="0" smtClean="0">
                <a:latin typeface="Alexandria" pitchFamily="2" charset="-78"/>
                <a:cs typeface="Alexandria" pitchFamily="2" charset="-78"/>
              </a:rPr>
              <a:t>The degree of asset specificity; the extent to which the object of the transaction is specific (or unique) to the individual transaction and can not be redeployed in future transactions.</a:t>
            </a:r>
          </a:p>
          <a:p>
            <a:pPr marL="285750" indent="-285750">
              <a:lnSpc>
                <a:spcPct val="150000"/>
              </a:lnSpc>
              <a:buFont typeface="Wingdings" panose="05000000000000000000" pitchFamily="2" charset="2"/>
              <a:buChar char="§"/>
            </a:pPr>
            <a:r>
              <a:rPr lang="en-US" sz="1500" dirty="0" smtClean="0">
                <a:latin typeface="Alexandria" pitchFamily="2" charset="-78"/>
                <a:cs typeface="Alexandria" pitchFamily="2" charset="-78"/>
              </a:rPr>
              <a:t>The degree of uncertainty which arises from a lack of communication or conscious supply of misleading signals; the uncertainty in human </a:t>
            </a:r>
            <a:r>
              <a:rPr lang="en-US" sz="1500" dirty="0" err="1" smtClean="0">
                <a:latin typeface="Alexandria" pitchFamily="2" charset="-78"/>
                <a:cs typeface="Alexandria" pitchFamily="2" charset="-78"/>
              </a:rPr>
              <a:t>behaviour</a:t>
            </a:r>
            <a:r>
              <a:rPr lang="en-US" sz="1500" dirty="0" smtClean="0">
                <a:latin typeface="Alexandria" pitchFamily="2" charset="-78"/>
                <a:cs typeface="Alexandria" pitchFamily="2" charset="-78"/>
              </a:rPr>
              <a:t>; and the risk of the undertaking.</a:t>
            </a:r>
          </a:p>
          <a:p>
            <a:pPr marL="285750" indent="-285750">
              <a:lnSpc>
                <a:spcPct val="150000"/>
              </a:lnSpc>
              <a:buFont typeface="Wingdings" panose="05000000000000000000" pitchFamily="2" charset="2"/>
              <a:buChar char="§"/>
            </a:pPr>
            <a:r>
              <a:rPr lang="en-US" sz="1500" dirty="0" smtClean="0">
                <a:latin typeface="Alexandria" pitchFamily="2" charset="-78"/>
                <a:cs typeface="Alexandria" pitchFamily="2" charset="-78"/>
              </a:rPr>
              <a:t>The frequency of the transaction as it was originally developed for routine organizational transactions because they do not require specific governance structure. </a:t>
            </a:r>
          </a:p>
          <a:p>
            <a:pPr marL="342900" indent="-342900">
              <a:lnSpc>
                <a:spcPct val="150000"/>
              </a:lnSpc>
              <a:buFont typeface="Wingdings" panose="05000000000000000000" pitchFamily="2" charset="2"/>
              <a:buChar char="§"/>
            </a:pPr>
            <a:r>
              <a:rPr lang="en-US" sz="1500" dirty="0" smtClean="0">
                <a:latin typeface="Alexandria" pitchFamily="2" charset="-78"/>
                <a:cs typeface="Alexandria" pitchFamily="2" charset="-78"/>
              </a:rPr>
              <a:t>TCE regards a firm as a governance structure, rather than a production function.</a:t>
            </a:r>
            <a:endParaRPr lang="en-US" sz="15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17796" y="729197"/>
            <a:ext cx="5596812" cy="400110"/>
          </a:xfrm>
          <a:prstGeom prst="rect">
            <a:avLst/>
          </a:prstGeom>
          <a:noFill/>
        </p:spPr>
        <p:txBody>
          <a:bodyPr wrap="square" rtlCol="0">
            <a:spAutoFit/>
          </a:bodyPr>
          <a:lstStyle/>
          <a:p>
            <a:r>
              <a:rPr lang="en-US" sz="2000" dirty="0">
                <a:latin typeface="Alexandria" pitchFamily="2" charset="-78"/>
                <a:cs typeface="Alexandria" pitchFamily="2" charset="-78"/>
              </a:rPr>
              <a:t>Principles of Transaction Costs Economics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431129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8501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TCE implies that organizations adapt their governance structures to achieve the lowest possible transaction costs.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Transaction costs are the economic equivalent to friction in physical systems, stemming from the complexity of the relationship between buyer and seller and the impossibility of developing and agreeing contracts that cover all eventualities in the transaction.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To economize on transaction costs, TCE proposes that high levels of asset specificity, uncertainty and contract incompleteness lead to make decisions, whereas low levels lead to buy decisions.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80486" y="654295"/>
            <a:ext cx="5627428" cy="430887"/>
          </a:xfrm>
          <a:prstGeom prst="rect">
            <a:avLst/>
          </a:prstGeom>
          <a:noFill/>
        </p:spPr>
        <p:txBody>
          <a:bodyPr wrap="square" rtlCol="0">
            <a:spAutoFit/>
          </a:bodyPr>
          <a:lstStyle/>
          <a:p>
            <a:r>
              <a:rPr lang="en-US" sz="2200" dirty="0">
                <a:latin typeface="Alexandria" pitchFamily="2" charset="-78"/>
                <a:cs typeface="Alexandria" pitchFamily="2" charset="-78"/>
              </a:rPr>
              <a:t>Implications of TCE on Organizations</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791299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TCE is criticized for the crudeness of its primitive models, underdeveloped tradeoffs, severe measurement problems and too many degrees of freedom.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As a theory developed in marketing, it is frequently used to explain marketing phenomena, such as joint projects between independent firms in a buyer-seller relationship.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TCE does not properly consider the long term financial and commercial benefits when deciding whether to make or buy.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Disadvantages of TCE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337669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34887"/>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In projects, TCE explains the need for different governance structures for different projects along the need for different contracts when either buying a product in the market or making it within the organization.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A fix-price, fix-date delivery contract for a project or components thereof requires different governance and control structures than a time and material or cost reimbursement contract.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Implications of TCE on PM</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40956159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7224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Agency Theory applies more to the later (post-contract) phases of projects, where information imbalance between Project Owner and Project Manager can create the principal-agent problem.</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These problems are summarized in the two Agency problems, these are:</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Information imbalances between principal and agent during the </a:t>
            </a:r>
            <a:r>
              <a:rPr lang="en-US" sz="1700" dirty="0" err="1">
                <a:latin typeface="Alexandria" pitchFamily="2" charset="-78"/>
                <a:cs typeface="Alexandria" pitchFamily="2" charset="-78"/>
              </a:rPr>
              <a:t>precontractual</a:t>
            </a:r>
            <a:r>
              <a:rPr lang="en-US" sz="1700" dirty="0">
                <a:latin typeface="Alexandria" pitchFamily="2" charset="-78"/>
                <a:cs typeface="Alexandria" pitchFamily="2" charset="-78"/>
              </a:rPr>
              <a:t> phase, when the principal selects and offers a contract to a possible agent.</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Information asymmetries during the post-contractual stage, caused by incomplete information on the side of the principal about the agent’s actions while carrying out the assigned task.</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Agency Theory</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0997566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7224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 principal–agent problems are equally applicable at the project level, with the project sponsor as principal and the project manager as agent.</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These problems are addressed in projects by:</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Attempting to realign the interests of the project sponsor (principal) and project manager (agent)  through effective use of contracts.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Defining either actual </a:t>
            </a:r>
            <a:r>
              <a:rPr lang="en-US" sz="1700" dirty="0" err="1">
                <a:latin typeface="Alexandria" pitchFamily="2" charset="-78"/>
                <a:cs typeface="Alexandria" pitchFamily="2" charset="-78"/>
              </a:rPr>
              <a:t>behaviour</a:t>
            </a:r>
            <a:r>
              <a:rPr lang="en-US" sz="1700" dirty="0">
                <a:latin typeface="Alexandria" pitchFamily="2" charset="-78"/>
                <a:cs typeface="Alexandria" pitchFamily="2" charset="-78"/>
              </a:rPr>
              <a:t> of project managers (agents) or the outcomes of their tasks.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Developing contracts to ensure that actions regarded as most appropriate by the project sponsor (principal) yield the highest payoff for the project manager (agent).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14452" y="654295"/>
            <a:ext cx="5664530" cy="430887"/>
          </a:xfrm>
          <a:prstGeom prst="rect">
            <a:avLst/>
          </a:prstGeom>
          <a:noFill/>
        </p:spPr>
        <p:txBody>
          <a:bodyPr wrap="square" rtlCol="0">
            <a:spAutoFit/>
          </a:bodyPr>
          <a:lstStyle/>
          <a:p>
            <a:r>
              <a:rPr lang="en-US" sz="2200" dirty="0">
                <a:latin typeface="Alexandria" pitchFamily="2" charset="-78"/>
                <a:cs typeface="Alexandria" pitchFamily="2" charset="-78"/>
              </a:rPr>
              <a:t>Implications of Agency Theory on PM</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15778203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Agency Theory takes an inherent investor view only, and assumes that humans are primarily motivated by financial gain.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delegation of authority from principal to agent can cause problems because:</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interests of principal and agent will typically diverge if both are trying to maximize their individual gains or utility in the relationship.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principal cannot perfectly and without cost monitor the actions of the agent.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principal cannot perfectly and without cost monitor and acquire the information available to or possessed by the agent.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61665"/>
          </a:xfrm>
          <a:prstGeom prst="rect">
            <a:avLst/>
          </a:prstGeom>
          <a:noFill/>
        </p:spPr>
        <p:txBody>
          <a:bodyPr wrap="square" rtlCol="0">
            <a:spAutoFit/>
          </a:bodyPr>
          <a:lstStyle/>
          <a:p>
            <a:r>
              <a:rPr lang="en-US" sz="2400" dirty="0">
                <a:latin typeface="Alexandria" pitchFamily="2" charset="-78"/>
                <a:cs typeface="Alexandria" pitchFamily="2" charset="-78"/>
              </a:rPr>
              <a:t>Disadvantages of Agency Theory</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261875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438762"/>
          </a:xfrm>
          <a:prstGeom prst="rect">
            <a:avLst/>
          </a:prstGeom>
          <a:noFill/>
        </p:spPr>
        <p:txBody>
          <a:bodyPr wrap="square" rtlCol="0">
            <a:spAutoFit/>
          </a:bodyPr>
          <a:lstStyle/>
          <a:p>
            <a:pPr>
              <a:lnSpc>
                <a:spcPct val="250000"/>
              </a:lnSpc>
            </a:pPr>
            <a:endParaRPr lang="en-US" dirty="0">
              <a:latin typeface="Alexandria" pitchFamily="2" charset="-78"/>
              <a:cs typeface="Alexandria" pitchFamily="2" charset="-78"/>
            </a:endParaRPr>
          </a:p>
          <a:p>
            <a:pPr algn="ctr">
              <a:lnSpc>
                <a:spcPct val="250000"/>
              </a:lnSpc>
            </a:pPr>
            <a:r>
              <a:rPr lang="en-US" b="1" dirty="0">
                <a:latin typeface="Alexandria" pitchFamily="2" charset="-78"/>
                <a:cs typeface="Alexandria" pitchFamily="2" charset="-78"/>
              </a:rPr>
              <a:t>Governance theories must aim to provide a framework through which all project stakeholder priorities are taken into consideration and that their voices are heard in decision-making over the allocation of project development resources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0474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88885"/>
          </a:xfrm>
          <a:prstGeom prst="rect">
            <a:avLst/>
          </a:prstGeom>
          <a:noFill/>
        </p:spPr>
        <p:txBody>
          <a:bodyPr wrap="square" rtlCol="0">
            <a:spAutoFit/>
          </a:bodyPr>
          <a:lstStyle/>
          <a:p>
            <a:pPr marL="166688" indent="-166688">
              <a:lnSpc>
                <a:spcPct val="200000"/>
              </a:lnSpc>
              <a:buFont typeface="Wingdings" panose="05000000000000000000" pitchFamily="2" charset="2"/>
              <a:buChar char="Ø"/>
            </a:pPr>
            <a:r>
              <a:rPr lang="en-US" dirty="0">
                <a:latin typeface="Alexandria" pitchFamily="2" charset="-78"/>
                <a:cs typeface="Alexandria" pitchFamily="2" charset="-78"/>
              </a:rPr>
              <a:t>A project is a temporary endeavor (organization) undertaken to create a unique product, service, or result.</a:t>
            </a:r>
          </a:p>
          <a:p>
            <a:pPr marL="166688" indent="-166688">
              <a:lnSpc>
                <a:spcPct val="200000"/>
              </a:lnSpc>
              <a:buFont typeface="Wingdings" panose="05000000000000000000" pitchFamily="2" charset="2"/>
              <a:buChar char="Ø"/>
            </a:pPr>
            <a:r>
              <a:rPr lang="en-US" dirty="0">
                <a:latin typeface="Alexandria" pitchFamily="2" charset="-78"/>
                <a:cs typeface="Alexandria" pitchFamily="2" charset="-78"/>
              </a:rPr>
              <a:t>Projects have four main phases (conceptualization, planning, execution, closing) that require decision-making and resource allocation.</a:t>
            </a:r>
          </a:p>
          <a:p>
            <a:pPr marL="166688" indent="-166688">
              <a:lnSpc>
                <a:spcPct val="200000"/>
              </a:lnSpc>
              <a:buFont typeface="Wingdings" panose="05000000000000000000" pitchFamily="2" charset="2"/>
              <a:buChar char="Ø"/>
            </a:pPr>
            <a:r>
              <a:rPr lang="en-US" dirty="0">
                <a:latin typeface="Alexandria" pitchFamily="2" charset="-78"/>
                <a:cs typeface="Alexandria" pitchFamily="2" charset="-78"/>
              </a:rPr>
              <a:t> Projects require having clear frameworks to govern the relationship between all project stakeholders.</a:t>
            </a:r>
          </a:p>
          <a:p>
            <a:pPr marL="166688" indent="-166688">
              <a:lnSpc>
                <a:spcPct val="200000"/>
              </a:lnSpc>
            </a:pP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2795009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997527" y="1285192"/>
            <a:ext cx="9529285"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1917" y="1373531"/>
            <a:ext cx="8740239" cy="480131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Well known scandals made inadequate governance and investor protection a subject of public interest.</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 term ‘governance’ is derived from the Latin word </a:t>
            </a:r>
            <a:r>
              <a:rPr lang="en-US" sz="1700" dirty="0" err="1">
                <a:latin typeface="Alexandria" pitchFamily="2" charset="-78"/>
                <a:cs typeface="Alexandria" pitchFamily="2" charset="-78"/>
              </a:rPr>
              <a:t>gubernare</a:t>
            </a:r>
            <a:r>
              <a:rPr lang="en-US" sz="1700" dirty="0">
                <a:latin typeface="Alexandria" pitchFamily="2" charset="-78"/>
                <a:cs typeface="Alexandria" pitchFamily="2" charset="-78"/>
              </a:rPr>
              <a:t> meaning ‘to steer’.</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While originally describing the government of countries, it is nowadays synonymous with the good and transparent management of firms and institutions.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Governance Theory refers to two main components</a:t>
            </a:r>
            <a:r>
              <a:rPr lang="en-US" sz="1700" dirty="0" smtClean="0">
                <a:latin typeface="Alexandria" pitchFamily="2" charset="-78"/>
                <a:cs typeface="Alexandria" pitchFamily="2" charset="-78"/>
              </a:rPr>
              <a:t>:</a:t>
            </a:r>
            <a:endParaRPr lang="ar-SY" sz="1700" dirty="0" smtClean="0">
              <a:latin typeface="Alexandria" pitchFamily="2" charset="-78"/>
              <a:cs typeface="Alexandria" pitchFamily="2" charset="-78"/>
            </a:endParaRPr>
          </a:p>
          <a:p>
            <a:pPr marL="742950" lvl="1" indent="-285750">
              <a:lnSpc>
                <a:spcPct val="150000"/>
              </a:lnSpc>
              <a:buFont typeface="Wingdings" panose="05000000000000000000" pitchFamily="2" charset="2"/>
              <a:buChar char="§"/>
            </a:pPr>
            <a:r>
              <a:rPr lang="en-US" sz="1700" dirty="0" smtClean="0">
                <a:latin typeface="Alexandria" pitchFamily="2" charset="-78"/>
                <a:cs typeface="Alexandria" pitchFamily="2" charset="-78"/>
              </a:rPr>
              <a:t> </a:t>
            </a:r>
            <a:r>
              <a:rPr lang="en-US" sz="1700" dirty="0">
                <a:latin typeface="Alexandria" pitchFamily="2" charset="-78"/>
                <a:cs typeface="Alexandria" pitchFamily="2" charset="-78"/>
              </a:rPr>
              <a:t>actors who act within the system, but collectively can regulate or counter-regulate the system; </a:t>
            </a:r>
            <a:endParaRPr lang="ar-SY" sz="1700" dirty="0" smtClean="0">
              <a:latin typeface="Alexandria" pitchFamily="2" charset="-78"/>
              <a:cs typeface="Alexandria" pitchFamily="2" charset="-78"/>
            </a:endParaRPr>
          </a:p>
          <a:p>
            <a:pPr marL="742950" lvl="1" indent="-285750">
              <a:lnSpc>
                <a:spcPct val="150000"/>
              </a:lnSpc>
              <a:buFont typeface="Wingdings" panose="05000000000000000000" pitchFamily="2" charset="2"/>
              <a:buChar char="§"/>
            </a:pPr>
            <a:r>
              <a:rPr lang="en-US" sz="1700" dirty="0" smtClean="0">
                <a:latin typeface="Alexandria" pitchFamily="2" charset="-78"/>
                <a:cs typeface="Alexandria" pitchFamily="2" charset="-78"/>
              </a:rPr>
              <a:t>and </a:t>
            </a:r>
            <a:r>
              <a:rPr lang="en-US" sz="1700" dirty="0">
                <a:latin typeface="Alexandria" pitchFamily="2" charset="-78"/>
                <a:cs typeface="Alexandria" pitchFamily="2" charset="-78"/>
              </a:rPr>
              <a:t>organizations that shape the context within which actors’ </a:t>
            </a:r>
            <a:r>
              <a:rPr lang="en-US" sz="1700" dirty="0" err="1">
                <a:latin typeface="Alexandria" pitchFamily="2" charset="-78"/>
                <a:cs typeface="Alexandria" pitchFamily="2" charset="-78"/>
              </a:rPr>
              <a:t>behaviour</a:t>
            </a:r>
            <a:r>
              <a:rPr lang="en-US" sz="1700" dirty="0">
                <a:latin typeface="Alexandria" pitchFamily="2" charset="-78"/>
                <a:cs typeface="Alexandria" pitchFamily="2" charset="-78"/>
              </a:rPr>
              <a:t> occurs</a:t>
            </a:r>
            <a:r>
              <a:rPr lang="en-US" sz="1700" dirty="0" smtClean="0">
                <a:latin typeface="Alexandria" pitchFamily="2" charset="-78"/>
                <a:cs typeface="Alexandria" pitchFamily="2" charset="-78"/>
              </a:rPr>
              <a:t>.</a:t>
            </a:r>
            <a:endParaRPr lang="en-US" sz="17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2217049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365298"/>
          </a:xfrm>
          <a:prstGeom prst="rect">
            <a:avLst/>
          </a:prstGeom>
          <a:noFill/>
        </p:spPr>
        <p:txBody>
          <a:bodyPr wrap="square" rtlCol="0">
            <a:spAutoFit/>
          </a:bodyPr>
          <a:lstStyle/>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Within the scope of an organization, governance is a form of self-regulation where the regulator is part of the system under regulation.</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Within the scope of project, program, and portfolio  management, governance is the values, responsibilities, processes and policies that allow projects to achieve organizational objectives and foster implementation that is in the best interests of all the stakeholders, internal and external, and the corporation itself.</a:t>
            </a:r>
          </a:p>
          <a:p>
            <a:pPr lvl="0" algn="ctr">
              <a:lnSpc>
                <a:spcPct val="150000"/>
              </a:lnSpc>
              <a:spcBef>
                <a:spcPts val="1000"/>
              </a:spcBef>
              <a:defRPr/>
            </a:pPr>
            <a:r>
              <a:rPr lang="en-US" b="1" dirty="0">
                <a:solidFill>
                  <a:prstClr val="black"/>
                </a:solidFill>
                <a:latin typeface="Alexandria" pitchFamily="2" charset="-78"/>
                <a:cs typeface="Alexandria" pitchFamily="2" charset="-78"/>
              </a:rPr>
              <a:t>Our Focus Is More on Governance Within the Scope of Project, Program, and Portfolio  Management</a:t>
            </a:r>
          </a:p>
          <a:p>
            <a:pPr marL="285750" indent="-285750">
              <a:buFont typeface="Wingdings" panose="05000000000000000000" pitchFamily="2" charset="2"/>
              <a:buChar char="§"/>
            </a:pP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0730935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85652"/>
          </a:xfrm>
          <a:prstGeom prst="rect">
            <a:avLst/>
          </a:prstGeom>
          <a:noFill/>
        </p:spPr>
        <p:txBody>
          <a:bodyPr wrap="square" rtlCol="0">
            <a:spAutoFit/>
          </a:bodyPr>
          <a:lstStyle/>
          <a:p>
            <a:pPr>
              <a:lnSpc>
                <a:spcPct val="150000"/>
              </a:lnSpc>
              <a:buFont typeface="Wingdings" panose="05000000000000000000" pitchFamily="2" charset="2"/>
              <a:buChar char="Ø"/>
            </a:pPr>
            <a:r>
              <a:rPr lang="en-US" sz="1600" dirty="0">
                <a:latin typeface="Alexandria" pitchFamily="2" charset="-78"/>
                <a:cs typeface="Alexandria" pitchFamily="2" charset="-78"/>
              </a:rPr>
              <a:t>Shareholder Theory is a governance theory implying that an organizational value system should prioritize the interests of shareholders over those of other stakeholders.</a:t>
            </a:r>
          </a:p>
          <a:p>
            <a:pPr>
              <a:lnSpc>
                <a:spcPct val="150000"/>
              </a:lnSpc>
              <a:buFont typeface="Wingdings" panose="05000000000000000000" pitchFamily="2" charset="2"/>
              <a:buChar char="Ø"/>
            </a:pPr>
            <a:r>
              <a:rPr lang="en-US" sz="1600" dirty="0">
                <a:latin typeface="Alexandria" pitchFamily="2" charset="-78"/>
                <a:cs typeface="Alexandria" pitchFamily="2" charset="-78"/>
              </a:rPr>
              <a:t>Shareholder Theory also implies that narrow focus on quantitative financial results and measures such as return on investment and revenue streams.</a:t>
            </a:r>
          </a:p>
          <a:p>
            <a:pPr>
              <a:lnSpc>
                <a:spcPct val="150000"/>
              </a:lnSpc>
              <a:buFont typeface="Wingdings" panose="05000000000000000000" pitchFamily="2" charset="2"/>
              <a:buChar char="Ø"/>
            </a:pPr>
            <a:r>
              <a:rPr lang="en-US" sz="1600" dirty="0">
                <a:latin typeface="Alexandria" pitchFamily="2" charset="-78"/>
                <a:cs typeface="Alexandria" pitchFamily="2" charset="-78"/>
              </a:rPr>
              <a:t>Stakeholder Theory takes the wider social responsibility of organizations into account. </a:t>
            </a:r>
          </a:p>
          <a:p>
            <a:pPr>
              <a:lnSpc>
                <a:spcPct val="150000"/>
              </a:lnSpc>
              <a:buFont typeface="Wingdings" panose="05000000000000000000" pitchFamily="2" charset="2"/>
              <a:buChar char="Ø"/>
            </a:pPr>
            <a:r>
              <a:rPr lang="en-US" sz="1600" dirty="0">
                <a:latin typeface="Alexandria" pitchFamily="2" charset="-78"/>
                <a:cs typeface="Alexandria" pitchFamily="2" charset="-78"/>
              </a:rPr>
              <a:t>Stakeholder Theory suggests that an organization’s objectives should be developed by balancing the conflicting interests and claims of the different stakeholders, such as managers, employees, suppliers and the wider society</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41951749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7224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Transaction Costs Economics (TCE) applies to the early (pre-contract) phases of a project, where the contract type and governance structure of the project are developed.</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TCE is used to justify a decision to make a product internally or to buy it from the open marketplace.</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Agency Theory applies to the later (post-contract) phases of project, where the imbalance of information between the project owner and manager can create a principal-agent problem.</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 principal–agent problems are equally applicable at the project level, with the project sponsor as principal and the project manager as agent.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4502863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purl.org/dc/terms/"/>
    <ds:schemaRef ds:uri="aca13214-df29-4e3c-a050-857c0bf7bd8e"/>
    <ds:schemaRef ds:uri="http://purl.org/dc/dcmitype/"/>
    <ds:schemaRef ds:uri="688354b5-287c-4cda-825e-1d7935aea40e"/>
    <ds:schemaRef ds:uri="http://schemas.microsoft.com/office/2006/documentManagement/types"/>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1C88B95E-A896-4779-B9AF-31C9089ED8A1}"/>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821</TotalTime>
  <Words>2855</Words>
  <Application>Microsoft Office PowerPoint</Application>
  <PresentationFormat>Widescreen</PresentationFormat>
  <Paragraphs>248</Paragraphs>
  <Slides>42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57</cp:revision>
  <dcterms:created xsi:type="dcterms:W3CDTF">2023-04-29T09:08:00Z</dcterms:created>
  <dcterms:modified xsi:type="dcterms:W3CDTF">2024-09-12T08:57:21Z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