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docProps/core.xml" ContentType="application/vnd.openxmlformats-package.core-properties+xml"/>
  <Override PartName="/ppt/presentation.xml" ContentType="application/vnd.openxmlformats-officedocument.presentationml.presentation.main+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custom-properties" Target="docProps/custom.xml"/><Relationship Id="rId2" Type="http://schemas.openxmlformats.org/officeDocument/2006/relationships/officeDocument" Target="ppt/presentation.xml"/><Relationship Id="rId1"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embeddedFontLst>
    <p:embeddedFont>
      <p:font typeface="Cabin SemiBold"/>
      <p:regular r:id="rId45"/>
      <p:bold r:id="rId46"/>
      <p:italic r:id="rId47"/>
      <p:boldItalic r:id="rId48"/>
    </p:embeddedFont>
    <p:embeddedFont>
      <p:font typeface="Proxima Nova"/>
      <p:regular r:id="rId49"/>
      <p:bold r:id="rId50"/>
      <p:italic r:id="rId51"/>
      <p:boldItalic r:id="rId52"/>
    </p:embeddedFont>
    <p:embeddedFont>
      <p:font typeface="Montserrat"/>
      <p:regular r:id="rId53"/>
      <p:bold r:id="rId54"/>
      <p:italic r:id="rId55"/>
      <p:boldItalic r:id="rId56"/>
    </p:embeddedFont>
    <p:embeddedFont>
      <p:font typeface="Tajawal Medium"/>
      <p:regular r:id="rId57"/>
      <p:bold r:id="rId58"/>
    </p:embeddedFont>
    <p:embeddedFont>
      <p:font typeface="Helvetica Neue"/>
      <p:regular r:id="rId59"/>
      <p:bold r:id="rId60"/>
      <p:italic r:id="rId61"/>
      <p:boldItalic r:id="rId6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63" roundtripDataSignature="AMtx7miqOxkB9IgetX5noQacmF+N43w4l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42" Type="http://schemas.openxmlformats.org/officeDocument/2006/relationships/slide" Target="slides/slide38.xml"/><Relationship Id="rId47" Type="http://schemas.openxmlformats.org/officeDocument/2006/relationships/font" Target="fonts/CabinSemiBold-italic.fntdata"/><Relationship Id="rId34" Type="http://schemas.openxmlformats.org/officeDocument/2006/relationships/slide" Target="slides/slide30.xml"/><Relationship Id="rId63" Type="http://customschemas.google.com/relationships/presentationmetadata" Target="metadata"/><Relationship Id="rId21" Type="http://schemas.openxmlformats.org/officeDocument/2006/relationships/slide" Target="slides/slide17.xml"/><Relationship Id="rId50" Type="http://schemas.openxmlformats.org/officeDocument/2006/relationships/font" Target="fonts/ProximaNova-bold.fntdata"/><Relationship Id="rId55" Type="http://schemas.openxmlformats.org/officeDocument/2006/relationships/font" Target="fonts/Montserrat-italic.fntdata"/><Relationship Id="rId7" Type="http://schemas.openxmlformats.org/officeDocument/2006/relationships/slide" Target="slides/slide3.xml"/><Relationship Id="rId2" Type="http://schemas.openxmlformats.org/officeDocument/2006/relationships/presProps" Target="presProps.xml"/><Relationship Id="rId29" Type="http://schemas.openxmlformats.org/officeDocument/2006/relationships/slide" Target="slides/slide25.xml"/><Relationship Id="rId16" Type="http://schemas.openxmlformats.org/officeDocument/2006/relationships/slide" Target="slides/slide12.xml"/><Relationship Id="rId40" Type="http://schemas.openxmlformats.org/officeDocument/2006/relationships/slide" Target="slides/slide36.xml"/><Relationship Id="rId45" Type="http://schemas.openxmlformats.org/officeDocument/2006/relationships/font" Target="fonts/CabinSemiBold-regular.fntdata"/><Relationship Id="rId32" Type="http://schemas.openxmlformats.org/officeDocument/2006/relationships/slide" Target="slides/slide28.xml"/><Relationship Id="rId37" Type="http://schemas.openxmlformats.org/officeDocument/2006/relationships/slide" Target="slides/slide33.xml"/><Relationship Id="rId24" Type="http://schemas.openxmlformats.org/officeDocument/2006/relationships/slide" Target="slides/slide20.xml"/><Relationship Id="rId53" Type="http://schemas.openxmlformats.org/officeDocument/2006/relationships/font" Target="fonts/Montserrat-regular.fntdata"/><Relationship Id="rId11" Type="http://schemas.openxmlformats.org/officeDocument/2006/relationships/slide" Target="slides/slide7.xml"/><Relationship Id="rId58" Type="http://schemas.openxmlformats.org/officeDocument/2006/relationships/font" Target="fonts/TajawalMedium-bold.fntdata"/><Relationship Id="rId66" Type="http://schemas.openxmlformats.org/officeDocument/2006/relationships/customXml" Target="../customXml/item3.xml"/><Relationship Id="rId5" Type="http://schemas.openxmlformats.org/officeDocument/2006/relationships/slide" Target="slides/slide1.xml"/><Relationship Id="rId61" Type="http://schemas.openxmlformats.org/officeDocument/2006/relationships/font" Target="fonts/HelveticaNeue-italic.fntdata"/><Relationship Id="rId19" Type="http://schemas.openxmlformats.org/officeDocument/2006/relationships/slide" Target="slides/slide15.xml"/><Relationship Id="rId43" Type="http://schemas.openxmlformats.org/officeDocument/2006/relationships/slide" Target="slides/slide39.xml"/><Relationship Id="rId48" Type="http://schemas.openxmlformats.org/officeDocument/2006/relationships/font" Target="fonts/CabinSemiBold-boldItalic.fntdata"/><Relationship Id="rId30" Type="http://schemas.openxmlformats.org/officeDocument/2006/relationships/slide" Target="slides/slide26.xml"/><Relationship Id="rId35" Type="http://schemas.openxmlformats.org/officeDocument/2006/relationships/slide" Target="slides/slide31.xml"/><Relationship Id="rId22" Type="http://schemas.openxmlformats.org/officeDocument/2006/relationships/slide" Target="slides/slide18.xml"/><Relationship Id="rId27" Type="http://schemas.openxmlformats.org/officeDocument/2006/relationships/slide" Target="slides/slide23.xml"/><Relationship Id="rId56" Type="http://schemas.openxmlformats.org/officeDocument/2006/relationships/font" Target="fonts/Montserrat-boldItalic.fntdata"/><Relationship Id="rId14" Type="http://schemas.openxmlformats.org/officeDocument/2006/relationships/slide" Target="slides/slide10.xml"/><Relationship Id="rId64" Type="http://schemas.openxmlformats.org/officeDocument/2006/relationships/customXml" Target="../customXml/item1.xml"/><Relationship Id="rId8" Type="http://schemas.openxmlformats.org/officeDocument/2006/relationships/slide" Target="slides/slide4.xml"/><Relationship Id="rId51" Type="http://schemas.openxmlformats.org/officeDocument/2006/relationships/font" Target="fonts/ProximaNova-italic.fntdata"/><Relationship Id="rId3" Type="http://schemas.openxmlformats.org/officeDocument/2006/relationships/slideMaster" Target="slideMasters/slideMaster1.xml"/><Relationship Id="rId46" Type="http://schemas.openxmlformats.org/officeDocument/2006/relationships/font" Target="fonts/CabinSemiBold-bold.fntdata"/><Relationship Id="rId33" Type="http://schemas.openxmlformats.org/officeDocument/2006/relationships/slide" Target="slides/slide29.xml"/><Relationship Id="rId38" Type="http://schemas.openxmlformats.org/officeDocument/2006/relationships/slide" Target="slides/slide34.xml"/><Relationship Id="rId25" Type="http://schemas.openxmlformats.org/officeDocument/2006/relationships/slide" Target="slides/slide21.xml"/><Relationship Id="rId12" Type="http://schemas.openxmlformats.org/officeDocument/2006/relationships/slide" Target="slides/slide8.xml"/><Relationship Id="rId59" Type="http://schemas.openxmlformats.org/officeDocument/2006/relationships/font" Target="fonts/HelveticaNeue-regular.fntdata"/><Relationship Id="rId17" Type="http://schemas.openxmlformats.org/officeDocument/2006/relationships/slide" Target="slides/slide13.xml"/><Relationship Id="rId41" Type="http://schemas.openxmlformats.org/officeDocument/2006/relationships/slide" Target="slides/slide37.xml"/><Relationship Id="rId62" Type="http://schemas.openxmlformats.org/officeDocument/2006/relationships/font" Target="fonts/HelveticaNeue-boldItalic.fntdata"/><Relationship Id="rId20" Type="http://schemas.openxmlformats.org/officeDocument/2006/relationships/slide" Target="slides/slide16.xml"/><Relationship Id="rId54" Type="http://schemas.openxmlformats.org/officeDocument/2006/relationships/font" Target="fonts/Montserrat-bold.fntdata"/><Relationship Id="rId1" Type="http://schemas.openxmlformats.org/officeDocument/2006/relationships/theme" Target="theme/theme2.xml"/><Relationship Id="rId6" Type="http://schemas.openxmlformats.org/officeDocument/2006/relationships/slide" Target="slides/slide2.xml"/><Relationship Id="rId49" Type="http://schemas.openxmlformats.org/officeDocument/2006/relationships/font" Target="fonts/ProximaNova-regular.fntdata"/><Relationship Id="rId36" Type="http://schemas.openxmlformats.org/officeDocument/2006/relationships/slide" Target="slides/slide32.xml"/><Relationship Id="rId23" Type="http://schemas.openxmlformats.org/officeDocument/2006/relationships/slide" Target="slides/slide19.xml"/><Relationship Id="rId28" Type="http://schemas.openxmlformats.org/officeDocument/2006/relationships/slide" Target="slides/slide24.xml"/><Relationship Id="rId57" Type="http://schemas.openxmlformats.org/officeDocument/2006/relationships/font" Target="fonts/TajawalMedium-regular.fntdata"/><Relationship Id="rId15" Type="http://schemas.openxmlformats.org/officeDocument/2006/relationships/slide" Target="slides/slide11.xml"/><Relationship Id="rId44" Type="http://schemas.openxmlformats.org/officeDocument/2006/relationships/slide" Target="slides/slide40.xml"/><Relationship Id="rId31" Type="http://schemas.openxmlformats.org/officeDocument/2006/relationships/slide" Target="slides/slide27.xml"/><Relationship Id="rId60" Type="http://schemas.openxmlformats.org/officeDocument/2006/relationships/font" Target="fonts/HelveticaNeue-bold.fntdata"/><Relationship Id="rId52" Type="http://schemas.openxmlformats.org/officeDocument/2006/relationships/font" Target="fonts/ProximaNova-boldItalic.fntdata"/><Relationship Id="rId10" Type="http://schemas.openxmlformats.org/officeDocument/2006/relationships/slide" Target="slides/slide6.xml"/><Relationship Id="rId65"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slide" Target="slides/slide5.xml"/><Relationship Id="rId39" Type="http://schemas.openxmlformats.org/officeDocument/2006/relationships/slide" Target="slides/slide35.xml"/><Relationship Id="rId13" Type="http://schemas.openxmlformats.org/officeDocument/2006/relationships/slide" Target="slides/slide9.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9" name="Shape 589"/>
        <p:cNvGrpSpPr/>
        <p:nvPr/>
      </p:nvGrpSpPr>
      <p:grpSpPr>
        <a:xfrm>
          <a:off x="0" y="0"/>
          <a:ext cx="0" cy="0"/>
          <a:chOff x="0" y="0"/>
          <a:chExt cx="0" cy="0"/>
        </a:xfrm>
      </p:grpSpPr>
      <p:sp>
        <p:nvSpPr>
          <p:cNvPr id="590" name="Google Shape;590;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1" name="Shape 621"/>
        <p:cNvGrpSpPr/>
        <p:nvPr/>
      </p:nvGrpSpPr>
      <p:grpSpPr>
        <a:xfrm>
          <a:off x="0" y="0"/>
          <a:ext cx="0" cy="0"/>
          <a:chOff x="0" y="0"/>
          <a:chExt cx="0" cy="0"/>
        </a:xfrm>
      </p:grpSpPr>
      <p:sp>
        <p:nvSpPr>
          <p:cNvPr id="622" name="Google Shape;622;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1" name="Shape 671"/>
        <p:cNvGrpSpPr/>
        <p:nvPr/>
      </p:nvGrpSpPr>
      <p:grpSpPr>
        <a:xfrm>
          <a:off x="0" y="0"/>
          <a:ext cx="0" cy="0"/>
          <a:chOff x="0" y="0"/>
          <a:chExt cx="0" cy="0"/>
        </a:xfrm>
      </p:grpSpPr>
      <p:sp>
        <p:nvSpPr>
          <p:cNvPr id="672" name="Google Shape;672;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7" name="Shape 687"/>
        <p:cNvGrpSpPr/>
        <p:nvPr/>
      </p:nvGrpSpPr>
      <p:grpSpPr>
        <a:xfrm>
          <a:off x="0" y="0"/>
          <a:ext cx="0" cy="0"/>
          <a:chOff x="0" y="0"/>
          <a:chExt cx="0" cy="0"/>
        </a:xfrm>
      </p:grpSpPr>
      <p:sp>
        <p:nvSpPr>
          <p:cNvPr id="688" name="Google Shape;688;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4" name="Shape 704"/>
        <p:cNvGrpSpPr/>
        <p:nvPr/>
      </p:nvGrpSpPr>
      <p:grpSpPr>
        <a:xfrm>
          <a:off x="0" y="0"/>
          <a:ext cx="0" cy="0"/>
          <a:chOff x="0" y="0"/>
          <a:chExt cx="0" cy="0"/>
        </a:xfrm>
      </p:grpSpPr>
      <p:sp>
        <p:nvSpPr>
          <p:cNvPr id="705" name="Google Shape;70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1" name="Shape 721"/>
        <p:cNvGrpSpPr/>
        <p:nvPr/>
      </p:nvGrpSpPr>
      <p:grpSpPr>
        <a:xfrm>
          <a:off x="0" y="0"/>
          <a:ext cx="0" cy="0"/>
          <a:chOff x="0" y="0"/>
          <a:chExt cx="0" cy="0"/>
        </a:xfrm>
      </p:grpSpPr>
      <p:sp>
        <p:nvSpPr>
          <p:cNvPr id="722" name="Google Shape;722;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4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0"/>
          <p:cNvSpPr/>
          <p:nvPr>
            <p:ph idx="2" type="pic"/>
          </p:nvPr>
        </p:nvSpPr>
        <p:spPr>
          <a:xfrm>
            <a:off x="5183188" y="987425"/>
            <a:ext cx="6172200" cy="4873625"/>
          </a:xfrm>
          <a:prstGeom prst="rect">
            <a:avLst/>
          </a:prstGeom>
          <a:noFill/>
          <a:ln>
            <a:noFill/>
          </a:ln>
        </p:spPr>
      </p:sp>
      <p:sp>
        <p:nvSpPr>
          <p:cNvPr id="64" name="Google Shape;64;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2.png"/><Relationship Id="rId5" Type="http://schemas.openxmlformats.org/officeDocument/2006/relationships/image" Target="../media/image6.png"/><Relationship Id="rId6" Type="http://schemas.openxmlformats.org/officeDocument/2006/relationships/image" Target="../media/image4.png"/><Relationship Id="rId7"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7.png"/><Relationship Id="rId5" Type="http://schemas.openxmlformats.org/officeDocument/2006/relationships/image" Target="../media/image19.png"/><Relationship Id="rId6" Type="http://schemas.openxmlformats.org/officeDocument/2006/relationships/image" Target="../media/image6.png"/><Relationship Id="rId7" Type="http://schemas.openxmlformats.org/officeDocument/2006/relationships/image" Target="../media/image1.png"/><Relationship Id="rId8" Type="http://schemas.openxmlformats.org/officeDocument/2006/relationships/image" Target="../media/image10.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12.png"/><Relationship Id="rId9" Type="http://schemas.openxmlformats.org/officeDocument/2006/relationships/image" Target="../media/image24.png"/><Relationship Id="rId5" Type="http://schemas.openxmlformats.org/officeDocument/2006/relationships/image" Target="../media/image20.png"/><Relationship Id="rId6" Type="http://schemas.openxmlformats.org/officeDocument/2006/relationships/image" Target="../media/image13.png"/><Relationship Id="rId7" Type="http://schemas.openxmlformats.org/officeDocument/2006/relationships/image" Target="../media/image11.png"/><Relationship Id="rId8"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4.png"/><Relationship Id="rId4" Type="http://schemas.openxmlformats.org/officeDocument/2006/relationships/image" Target="../media/image9.png"/><Relationship Id="rId9" Type="http://schemas.openxmlformats.org/officeDocument/2006/relationships/image" Target="../media/image15.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0.png"/><Relationship Id="rId4" Type="http://schemas.openxmlformats.org/officeDocument/2006/relationships/image" Target="../media/image9.png"/><Relationship Id="rId9" Type="http://schemas.openxmlformats.org/officeDocument/2006/relationships/image" Target="../media/image15.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7.png"/><Relationship Id="rId4" Type="http://schemas.openxmlformats.org/officeDocument/2006/relationships/image" Target="../media/image9.png"/><Relationship Id="rId9" Type="http://schemas.openxmlformats.org/officeDocument/2006/relationships/image" Target="../media/image29.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22.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3.png"/><Relationship Id="rId4" Type="http://schemas.openxmlformats.org/officeDocument/2006/relationships/image" Target="../media/image9.png"/><Relationship Id="rId9" Type="http://schemas.openxmlformats.org/officeDocument/2006/relationships/image" Target="../media/image29.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21.pn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21.pn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27.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27.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8.png"/><Relationship Id="rId4" Type="http://schemas.openxmlformats.org/officeDocument/2006/relationships/image" Target="../media/image9.png"/><Relationship Id="rId9" Type="http://schemas.openxmlformats.org/officeDocument/2006/relationships/image" Target="../media/image30.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30.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4.png"/><Relationship Id="rId4" Type="http://schemas.openxmlformats.org/officeDocument/2006/relationships/image" Target="../media/image9.png"/><Relationship Id="rId9" Type="http://schemas.openxmlformats.org/officeDocument/2006/relationships/image" Target="../media/image31.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31.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1.png"/><Relationship Id="rId4" Type="http://schemas.openxmlformats.org/officeDocument/2006/relationships/image" Target="../media/image9.png"/><Relationship Id="rId9" Type="http://schemas.openxmlformats.org/officeDocument/2006/relationships/image" Target="../media/image31.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2.png"/><Relationship Id="rId4" Type="http://schemas.openxmlformats.org/officeDocument/2006/relationships/image" Target="../media/image9.png"/><Relationship Id="rId9" Type="http://schemas.openxmlformats.org/officeDocument/2006/relationships/image" Target="../media/image22.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33.png"/><Relationship Id="rId4" Type="http://schemas.openxmlformats.org/officeDocument/2006/relationships/image" Target="../media/image9.png"/><Relationship Id="rId9" Type="http://schemas.openxmlformats.org/officeDocument/2006/relationships/image" Target="../media/image18.jp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4.png"/><Relationship Id="rId4" Type="http://schemas.openxmlformats.org/officeDocument/2006/relationships/image" Target="../media/image9.png"/><Relationship Id="rId10" Type="http://schemas.openxmlformats.org/officeDocument/2006/relationships/image" Target="../media/image30.jpg"/><Relationship Id="rId9" Type="http://schemas.openxmlformats.org/officeDocument/2006/relationships/image" Target="../media/image36.png"/><Relationship Id="rId5" Type="http://schemas.openxmlformats.org/officeDocument/2006/relationships/image" Target="../media/image12.png"/><Relationship Id="rId6" Type="http://schemas.openxmlformats.org/officeDocument/2006/relationships/image" Target="../media/image20.png"/><Relationship Id="rId7" Type="http://schemas.openxmlformats.org/officeDocument/2006/relationships/image" Target="../media/image13.png"/><Relationship Id="rId8"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b="0" l="0" r="0" t="0"/>
          <a:stretch/>
        </p:blipFill>
        <p:spPr>
          <a:xfrm>
            <a:off x="-112889" y="422122"/>
            <a:ext cx="6508289" cy="2129489"/>
          </a:xfrm>
          <a:prstGeom prst="rect">
            <a:avLst/>
          </a:prstGeom>
          <a:noFill/>
          <a:ln>
            <a:noFill/>
          </a:ln>
        </p:spPr>
      </p:pic>
      <p:pic>
        <p:nvPicPr>
          <p:cNvPr id="89" name="Google Shape;89;p1"/>
          <p:cNvPicPr preferRelativeResize="0"/>
          <p:nvPr/>
        </p:nvPicPr>
        <p:blipFill rotWithShape="1">
          <a:blip r:embed="rId7">
            <a:alphaModFix/>
          </a:blip>
          <a:srcRect b="0" l="0" r="0" t="0"/>
          <a:stretch/>
        </p:blipFill>
        <p:spPr>
          <a:xfrm>
            <a:off x="6433777" y="3125529"/>
            <a:ext cx="5882401" cy="1034667"/>
          </a:xfrm>
          <a:prstGeom prst="rect">
            <a:avLst/>
          </a:prstGeom>
          <a:noFill/>
          <a:ln>
            <a:noFill/>
          </a:ln>
        </p:spPr>
      </p:pic>
      <p:sp>
        <p:nvSpPr>
          <p:cNvPr id="90" name="Google Shape;90;p1"/>
          <p:cNvSpPr txBox="1"/>
          <p:nvPr/>
        </p:nvSpPr>
        <p:spPr>
          <a:xfrm>
            <a:off x="409665" y="551289"/>
            <a:ext cx="5463180" cy="1952137"/>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i="0" lang="en-US" sz="2000" u="none" cap="none" strike="noStrike">
                <a:solidFill>
                  <a:srgbClr val="FFFF00"/>
                </a:solidFill>
                <a:latin typeface="Arial"/>
                <a:ea typeface="Arial"/>
                <a:cs typeface="Arial"/>
                <a:sym typeface="Arial"/>
              </a:rPr>
              <a:t>Social Media Management (DGM 721)</a:t>
            </a:r>
            <a:endParaRPr b="1" i="0" sz="2000" u="none" cap="none" strike="noStrike">
              <a:solidFill>
                <a:srgbClr val="FFFF00"/>
              </a:solidFill>
              <a:latin typeface="Arial"/>
              <a:ea typeface="Arial"/>
              <a:cs typeface="Arial"/>
              <a:sym typeface="Arial"/>
            </a:endParaRPr>
          </a:p>
          <a:p>
            <a:pPr indent="0" lvl="0" marL="0" marR="0" rtl="0" algn="l">
              <a:lnSpc>
                <a:spcPct val="107000"/>
              </a:lnSpc>
              <a:spcBef>
                <a:spcPts val="800"/>
              </a:spcBef>
              <a:spcAft>
                <a:spcPts val="0"/>
              </a:spcAft>
              <a:buNone/>
            </a:pPr>
            <a:r>
              <a:rPr b="1" i="0" lang="en-US" sz="1600" u="none" cap="none" strike="noStrike">
                <a:solidFill>
                  <a:srgbClr val="FFFF00"/>
                </a:solidFill>
                <a:latin typeface="Tajawal Medium"/>
                <a:ea typeface="Tajawal Medium"/>
                <a:cs typeface="Tajawal Medium"/>
                <a:sym typeface="Tajawal Medium"/>
              </a:rPr>
              <a:t>Prepared by</a:t>
            </a:r>
            <a:endParaRPr/>
          </a:p>
          <a:p>
            <a:pPr indent="0" lvl="0" marL="0" marR="0" rtl="0" algn="ctr">
              <a:lnSpc>
                <a:spcPct val="150000"/>
              </a:lnSpc>
              <a:spcBef>
                <a:spcPts val="800"/>
              </a:spcBef>
              <a:spcAft>
                <a:spcPts val="0"/>
              </a:spcAft>
              <a:buNone/>
            </a:pPr>
            <a:r>
              <a:rPr b="1" i="0" lang="en-US" sz="2800" u="none" cap="none" strike="noStrike">
                <a:solidFill>
                  <a:srgbClr val="FFFF00"/>
                </a:solidFill>
                <a:latin typeface="Tajawal Medium"/>
                <a:ea typeface="Tajawal Medium"/>
                <a:cs typeface="Tajawal Medium"/>
                <a:sym typeface="Tajawal Medium"/>
              </a:rPr>
              <a:t> Dr. Mahitab ELrafii</a:t>
            </a:r>
            <a:endParaRPr b="1" i="0" sz="2800" u="none" cap="none" strike="noStrike">
              <a:solidFill>
                <a:srgbClr val="FFFF00"/>
              </a:solidFill>
              <a:latin typeface="Tajawal Medium"/>
              <a:ea typeface="Tajawal Medium"/>
              <a:cs typeface="Tajawal Medium"/>
              <a:sym typeface="Tajawal Medium"/>
            </a:endParaRPr>
          </a:p>
          <a:p>
            <a:pPr indent="0" lvl="0" marL="0" marR="0" rtl="0" algn="l">
              <a:lnSpc>
                <a:spcPct val="150000"/>
              </a:lnSpc>
              <a:spcBef>
                <a:spcPts val="0"/>
              </a:spcBef>
              <a:spcAft>
                <a:spcPts val="0"/>
              </a:spcAft>
              <a:buNone/>
            </a:pPr>
            <a:r>
              <a:rPr b="1" i="0" lang="en-US" sz="1800" u="none" cap="none" strike="noStrike">
                <a:solidFill>
                  <a:srgbClr val="FF9518"/>
                </a:solidFill>
                <a:latin typeface="Tajawal Medium"/>
                <a:ea typeface="Tajawal Medium"/>
                <a:cs typeface="Tajawal Medium"/>
                <a:sym typeface="Tajawal Medium"/>
              </a:rPr>
              <a:t>Lecture No.10</a:t>
            </a:r>
            <a:endParaRPr b="1" i="0" sz="1800" u="none" cap="none" strike="noStrike">
              <a:solidFill>
                <a:srgbClr val="FF9518"/>
              </a:solidFill>
              <a:latin typeface="Tajawal Medium"/>
              <a:ea typeface="Tajawal Medium"/>
              <a:cs typeface="Tajawal Medium"/>
              <a:sym typeface="Tajawal Medium"/>
            </a:endParaRPr>
          </a:p>
        </p:txBody>
      </p:sp>
      <p:sp>
        <p:nvSpPr>
          <p:cNvPr id="91" name="Google Shape;91;p1"/>
          <p:cNvSpPr txBox="1"/>
          <p:nvPr/>
        </p:nvSpPr>
        <p:spPr>
          <a:xfrm>
            <a:off x="6860083" y="3412029"/>
            <a:ext cx="534062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cap="none" strike="noStrike">
                <a:solidFill>
                  <a:schemeClr val="dk1"/>
                </a:solidFill>
                <a:latin typeface="Calibri"/>
                <a:ea typeface="Calibri"/>
                <a:cs typeface="Calibri"/>
                <a:sym typeface="Calibri"/>
              </a:rPr>
              <a:t>Social Media Management (DGM721)</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5"/>
                                        </p:tgtEl>
                                        <p:attrNameLst>
                                          <p:attrName>style.visibility</p:attrName>
                                        </p:attrNameLst>
                                      </p:cBhvr>
                                      <p:to>
                                        <p:strVal val="visible"/>
                                      </p:to>
                                    </p:set>
                                    <p:animEffect filter="fade" transition="in">
                                      <p:cBhvr>
                                        <p:cTn dur="1000"/>
                                        <p:tgtEl>
                                          <p:spTgt spid="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b="0" l="0" r="0" t="0"/>
          <a:stretch/>
        </p:blipFill>
        <p:spPr>
          <a:xfrm>
            <a:off x="-1908040" y="761328"/>
            <a:ext cx="12335929" cy="7093806"/>
          </a:xfrm>
          <a:prstGeom prst="rect">
            <a:avLst/>
          </a:prstGeom>
          <a:noFill/>
          <a:ln>
            <a:noFill/>
          </a:ln>
        </p:spPr>
      </p:pic>
      <p:pic>
        <p:nvPicPr>
          <p:cNvPr id="97" name="Google Shape;97;p2"/>
          <p:cNvPicPr preferRelativeResize="0"/>
          <p:nvPr/>
        </p:nvPicPr>
        <p:blipFill rotWithShape="1">
          <a:blip r:embed="rId4">
            <a:alphaModFix/>
          </a:blip>
          <a:srcRect b="0" l="0" r="0" t="0"/>
          <a:stretch/>
        </p:blipFill>
        <p:spPr>
          <a:xfrm>
            <a:off x="2235200" y="915090"/>
            <a:ext cx="6714451" cy="1972334"/>
          </a:xfrm>
          <a:prstGeom prst="rect">
            <a:avLst/>
          </a:prstGeom>
          <a:noFill/>
          <a:ln>
            <a:noFill/>
          </a:ln>
        </p:spPr>
      </p:pic>
      <p:pic>
        <p:nvPicPr>
          <p:cNvPr id="98" name="Google Shape;98;p2"/>
          <p:cNvPicPr preferRelativeResize="0"/>
          <p:nvPr/>
        </p:nvPicPr>
        <p:blipFill rotWithShape="1">
          <a:blip r:embed="rId5">
            <a:alphaModFix/>
          </a:blip>
          <a:srcRect b="0" l="0" r="0" t="0"/>
          <a:stretch/>
        </p:blipFill>
        <p:spPr>
          <a:xfrm>
            <a:off x="-416273" y="-299204"/>
            <a:ext cx="4169394" cy="7137043"/>
          </a:xfrm>
          <a:prstGeom prst="rect">
            <a:avLst/>
          </a:prstGeom>
          <a:noFill/>
          <a:ln>
            <a:noFill/>
          </a:ln>
        </p:spPr>
      </p:pic>
      <p:pic>
        <p:nvPicPr>
          <p:cNvPr id="99" name="Google Shape;99;p2"/>
          <p:cNvPicPr preferRelativeResize="0"/>
          <p:nvPr/>
        </p:nvPicPr>
        <p:blipFill rotWithShape="1">
          <a:blip r:embed="rId6">
            <a:alphaModFix/>
          </a:blip>
          <a:srcRect b="0" l="0" r="0" t="0"/>
          <a:stretch/>
        </p:blipFill>
        <p:spPr>
          <a:xfrm>
            <a:off x="651740" y="4934428"/>
            <a:ext cx="1699476" cy="1524000"/>
          </a:xfrm>
          <a:prstGeom prst="rect">
            <a:avLst/>
          </a:prstGeom>
          <a:noFill/>
          <a:ln>
            <a:noFill/>
          </a:ln>
        </p:spPr>
      </p:pic>
      <p:pic>
        <p:nvPicPr>
          <p:cNvPr id="100" name="Google Shape;100;p2"/>
          <p:cNvPicPr preferRelativeResize="0"/>
          <p:nvPr/>
        </p:nvPicPr>
        <p:blipFill rotWithShape="1">
          <a:blip r:embed="rId7">
            <a:alphaModFix/>
          </a:blip>
          <a:srcRect b="0" l="0" r="0" t="0"/>
          <a:stretch/>
        </p:blipFill>
        <p:spPr>
          <a:xfrm rot="10800000">
            <a:off x="4202553" y="5479360"/>
            <a:ext cx="5882401" cy="1034667"/>
          </a:xfrm>
          <a:prstGeom prst="rect">
            <a:avLst/>
          </a:prstGeom>
          <a:noFill/>
          <a:ln>
            <a:noFill/>
          </a:ln>
        </p:spPr>
      </p:pic>
      <p:sp>
        <p:nvSpPr>
          <p:cNvPr id="101" name="Google Shape;101;p2"/>
          <p:cNvSpPr txBox="1"/>
          <p:nvPr/>
        </p:nvSpPr>
        <p:spPr>
          <a:xfrm>
            <a:off x="2950948" y="1105254"/>
            <a:ext cx="5463180" cy="2093907"/>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en-US" sz="2000">
                <a:solidFill>
                  <a:schemeClr val="lt1"/>
                </a:solidFill>
                <a:latin typeface="Arial"/>
                <a:ea typeface="Arial"/>
                <a:cs typeface="Arial"/>
                <a:sym typeface="Arial"/>
              </a:rPr>
              <a:t>Sources of Knowledge</a:t>
            </a:r>
            <a:endParaRPr b="1" sz="2000">
              <a:solidFill>
                <a:schemeClr val="lt1"/>
              </a:solidFill>
              <a:latin typeface="Arial"/>
              <a:ea typeface="Arial"/>
              <a:cs typeface="Arial"/>
              <a:sym typeface="Arial"/>
            </a:endParaRPr>
          </a:p>
          <a:p>
            <a:pPr indent="0" lvl="0" marL="0" marR="0" rtl="0" algn="l">
              <a:spcBef>
                <a:spcPts val="800"/>
              </a:spcBef>
              <a:spcAft>
                <a:spcPts val="0"/>
              </a:spcAft>
              <a:buNone/>
            </a:pPr>
            <a:r>
              <a:rPr lang="en-US" sz="3200">
                <a:solidFill>
                  <a:schemeClr val="lt1"/>
                </a:solidFill>
                <a:latin typeface="Calibri"/>
                <a:ea typeface="Calibri"/>
                <a:cs typeface="Calibri"/>
                <a:sym typeface="Calibri"/>
              </a:rPr>
              <a:t>Social media management</a:t>
            </a:r>
            <a:endParaRPr/>
          </a:p>
          <a:p>
            <a:pPr indent="0" lvl="0" marL="0" marR="0" rtl="0" algn="ctr">
              <a:lnSpc>
                <a:spcPct val="150000"/>
              </a:lnSpc>
              <a:spcBef>
                <a:spcPts val="0"/>
              </a:spcBef>
              <a:spcAft>
                <a:spcPts val="0"/>
              </a:spcAft>
              <a:buNone/>
            </a:pPr>
            <a:r>
              <a:rPr b="1" lang="en-US" sz="2800">
                <a:solidFill>
                  <a:schemeClr val="lt1"/>
                </a:solidFill>
                <a:latin typeface="Tajawal Medium"/>
                <a:ea typeface="Tajawal Medium"/>
                <a:cs typeface="Tajawal Medium"/>
                <a:sym typeface="Tajawal Medium"/>
              </a:rPr>
              <a:t> Dr. Mahitab ELrafii</a:t>
            </a:r>
            <a:endParaRPr b="1"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pic>
        <p:nvPicPr>
          <p:cNvPr descr="The Importance of Social Media in Business - Air Web Solution" id="102" name="Google Shape;102;p2"/>
          <p:cNvPicPr preferRelativeResize="0"/>
          <p:nvPr/>
        </p:nvPicPr>
        <p:blipFill rotWithShape="1">
          <a:blip r:embed="rId8">
            <a:alphaModFix/>
          </a:blip>
          <a:srcRect b="0" l="0" r="0" t="0"/>
          <a:stretch/>
        </p:blipFill>
        <p:spPr>
          <a:xfrm>
            <a:off x="6832104" y="3806724"/>
            <a:ext cx="3666204" cy="1610713"/>
          </a:xfrm>
          <a:prstGeom prst="rect">
            <a:avLst/>
          </a:prstGeom>
          <a:noFill/>
          <a:ln>
            <a:noFill/>
          </a:ln>
        </p:spPr>
      </p:pic>
      <p:sp>
        <p:nvSpPr>
          <p:cNvPr id="103" name="Google Shape;103;p2"/>
          <p:cNvSpPr/>
          <p:nvPr/>
        </p:nvSpPr>
        <p:spPr>
          <a:xfrm>
            <a:off x="7084715" y="5696428"/>
            <a:ext cx="242374"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 </a:t>
            </a:r>
            <a:endParaRPr/>
          </a:p>
        </p:txBody>
      </p:sp>
      <p:sp>
        <p:nvSpPr>
          <p:cNvPr id="104" name="Google Shape;104;p2"/>
          <p:cNvSpPr/>
          <p:nvPr/>
        </p:nvSpPr>
        <p:spPr>
          <a:xfrm>
            <a:off x="4859473" y="5711817"/>
            <a:ext cx="351666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Calibri"/>
                <a:ea typeface="Calibri"/>
                <a:cs typeface="Calibri"/>
                <a:sym typeface="Calibri"/>
              </a:rPr>
              <a:t>social media manager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 name="Google Shape;110;p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11" name="Google Shape;111;p3"/>
          <p:cNvPicPr preferRelativeResize="0"/>
          <p:nvPr/>
        </p:nvPicPr>
        <p:blipFill rotWithShape="1">
          <a:blip r:embed="rId3">
            <a:alphaModFix/>
          </a:blip>
          <a:srcRect b="0" l="0" r="0" t="0"/>
          <a:stretch/>
        </p:blipFill>
        <p:spPr>
          <a:xfrm>
            <a:off x="72775" y="5768548"/>
            <a:ext cx="1222425" cy="1096206"/>
          </a:xfrm>
          <a:prstGeom prst="rect">
            <a:avLst/>
          </a:prstGeom>
          <a:noFill/>
          <a:ln>
            <a:noFill/>
          </a:ln>
        </p:spPr>
      </p:pic>
      <p:pic>
        <p:nvPicPr>
          <p:cNvPr id="112" name="Google Shape;112;p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13" name="Google Shape;113;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sp>
        <p:nvSpPr>
          <p:cNvPr id="114" name="Google Shape;114;p3"/>
          <p:cNvSpPr txBox="1"/>
          <p:nvPr/>
        </p:nvSpPr>
        <p:spPr>
          <a:xfrm>
            <a:off x="300869" y="236724"/>
            <a:ext cx="1222426" cy="621709"/>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rPr b="1" lang="en-US" sz="2000">
                <a:solidFill>
                  <a:srgbClr val="FF0000"/>
                </a:solidFill>
                <a:highlight>
                  <a:srgbClr val="FFFF00"/>
                </a:highlight>
                <a:latin typeface="Calibri"/>
                <a:ea typeface="Calibri"/>
                <a:cs typeface="Calibri"/>
                <a:sym typeface="Calibri"/>
              </a:rPr>
              <a:t> </a:t>
            </a:r>
            <a:endParaRPr/>
          </a:p>
        </p:txBody>
      </p:sp>
      <p:pic>
        <p:nvPicPr>
          <p:cNvPr id="115" name="Google Shape;115;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16" name="Google Shape;116;p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17" name="Google Shape;117;p3"/>
          <p:cNvPicPr preferRelativeResize="0"/>
          <p:nvPr/>
        </p:nvPicPr>
        <p:blipFill rotWithShape="1">
          <a:blip r:embed="rId8">
            <a:alphaModFix/>
          </a:blip>
          <a:srcRect b="0" l="0" r="0" t="0"/>
          <a:stretch/>
        </p:blipFill>
        <p:spPr>
          <a:xfrm>
            <a:off x="9006275" y="825034"/>
            <a:ext cx="2732343" cy="4939818"/>
          </a:xfrm>
          <a:prstGeom prst="rect">
            <a:avLst/>
          </a:prstGeom>
          <a:noFill/>
          <a:ln>
            <a:noFill/>
          </a:ln>
        </p:spPr>
      </p:pic>
      <p:sp>
        <p:nvSpPr>
          <p:cNvPr id="118" name="Google Shape;118;p3"/>
          <p:cNvSpPr txBox="1"/>
          <p:nvPr/>
        </p:nvSpPr>
        <p:spPr>
          <a:xfrm>
            <a:off x="3018451" y="3210965"/>
            <a:ext cx="62314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19" name="Google Shape;119;p3"/>
          <p:cNvPicPr preferRelativeResize="0"/>
          <p:nvPr/>
        </p:nvPicPr>
        <p:blipFill rotWithShape="1">
          <a:blip r:embed="rId9">
            <a:alphaModFix/>
          </a:blip>
          <a:srcRect b="0" l="0" r="0" t="0"/>
          <a:stretch/>
        </p:blipFill>
        <p:spPr>
          <a:xfrm>
            <a:off x="523664" y="397229"/>
            <a:ext cx="6198451" cy="840667"/>
          </a:xfrm>
          <a:prstGeom prst="rect">
            <a:avLst/>
          </a:prstGeom>
          <a:noFill/>
          <a:ln>
            <a:noFill/>
          </a:ln>
        </p:spPr>
      </p:pic>
      <p:sp>
        <p:nvSpPr>
          <p:cNvPr id="120" name="Google Shape;120;p3"/>
          <p:cNvSpPr txBox="1"/>
          <p:nvPr/>
        </p:nvSpPr>
        <p:spPr>
          <a:xfrm>
            <a:off x="2203439" y="247877"/>
            <a:ext cx="4307003" cy="727571"/>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rPr b="1" lang="en-US" sz="2400">
                <a:solidFill>
                  <a:schemeClr val="lt1"/>
                </a:solidFill>
                <a:latin typeface="Calibri"/>
                <a:ea typeface="Calibri"/>
                <a:cs typeface="Calibri"/>
                <a:sym typeface="Calibri"/>
              </a:rPr>
              <a:t>Content of lecture</a:t>
            </a:r>
            <a:endParaRPr/>
          </a:p>
        </p:txBody>
      </p:sp>
      <p:sp>
        <p:nvSpPr>
          <p:cNvPr id="121" name="Google Shape;121;p3"/>
          <p:cNvSpPr txBox="1"/>
          <p:nvPr/>
        </p:nvSpPr>
        <p:spPr>
          <a:xfrm>
            <a:off x="428623" y="1665928"/>
            <a:ext cx="8602980" cy="2639184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2400">
                <a:solidFill>
                  <a:schemeClr val="dk1"/>
                </a:solidFill>
                <a:latin typeface="Helvetica Neue"/>
                <a:ea typeface="Helvetica Neue"/>
                <a:cs typeface="Helvetica Neue"/>
                <a:sym typeface="Helvetica Neue"/>
              </a:rPr>
              <a:t>The Content of lecture  10 Includes the following:</a:t>
            </a:r>
            <a:endParaRPr/>
          </a:p>
          <a:p>
            <a:pPr indent="-457200" lvl="0" marL="457200" marR="0" rtl="0" algn="just">
              <a:lnSpc>
                <a:spcPct val="150000"/>
              </a:lnSpc>
              <a:spcBef>
                <a:spcPts val="0"/>
              </a:spcBef>
              <a:spcAft>
                <a:spcPts val="0"/>
              </a:spcAft>
              <a:buClr>
                <a:schemeClr val="dk1"/>
              </a:buClr>
              <a:buSzPts val="1800"/>
              <a:buFont typeface="Calibri"/>
              <a:buAutoNum type="arabicPeriod"/>
            </a:pPr>
            <a:r>
              <a:rPr b="1" lang="en-US" sz="1800">
                <a:solidFill>
                  <a:schemeClr val="dk1"/>
                </a:solidFill>
                <a:latin typeface="Proxima Nova"/>
                <a:ea typeface="Proxima Nova"/>
                <a:cs typeface="Proxima Nova"/>
                <a:sym typeface="Proxima Nova"/>
              </a:rPr>
              <a:t>What Does a Social Media Manager Do?</a:t>
            </a:r>
            <a:endParaRPr/>
          </a:p>
          <a:p>
            <a:pPr indent="-457200" lvl="0" marL="457200" marR="0" rtl="0" algn="just">
              <a:lnSpc>
                <a:spcPct val="150000"/>
              </a:lnSpc>
              <a:spcBef>
                <a:spcPts val="0"/>
              </a:spcBef>
              <a:spcAft>
                <a:spcPts val="0"/>
              </a:spcAft>
              <a:buClr>
                <a:schemeClr val="dk1"/>
              </a:buClr>
              <a:buSzPts val="1800"/>
              <a:buFont typeface="Calibri"/>
              <a:buAutoNum type="arabicPeriod"/>
            </a:pPr>
            <a:r>
              <a:rPr b="1" lang="en-US" sz="1800">
                <a:solidFill>
                  <a:schemeClr val="dk1"/>
                </a:solidFill>
                <a:latin typeface="Proxima Nova"/>
                <a:ea typeface="Proxima Nova"/>
                <a:cs typeface="Proxima Nova"/>
                <a:sym typeface="Proxima Nova"/>
              </a:rPr>
              <a:t>The Skills a Social Media Manager Must Have.</a:t>
            </a:r>
            <a:endParaRPr b="1" sz="1800">
              <a:solidFill>
                <a:schemeClr val="dk1"/>
              </a:solidFill>
              <a:latin typeface="Proxima Nova"/>
              <a:ea typeface="Proxima Nova"/>
              <a:cs typeface="Proxima Nova"/>
              <a:sym typeface="Proxima Nova"/>
            </a:endParaRPr>
          </a:p>
          <a:p>
            <a:pPr indent="-457200" lvl="0" marL="457200" marR="0" rtl="0" algn="just">
              <a:lnSpc>
                <a:spcPct val="150000"/>
              </a:lnSpc>
              <a:spcBef>
                <a:spcPts val="0"/>
              </a:spcBef>
              <a:spcAft>
                <a:spcPts val="0"/>
              </a:spcAft>
              <a:buClr>
                <a:schemeClr val="dk1"/>
              </a:buClr>
              <a:buSzPts val="1800"/>
              <a:buFont typeface="Calibri"/>
              <a:buAutoNum type="arabicPeriod"/>
            </a:pPr>
            <a:r>
              <a:rPr b="1" lang="en-US" sz="1800">
                <a:solidFill>
                  <a:schemeClr val="dk1"/>
                </a:solidFill>
                <a:latin typeface="Calibri"/>
                <a:ea typeface="Calibri"/>
                <a:cs typeface="Calibri"/>
                <a:sym typeface="Calibri"/>
              </a:rPr>
              <a:t>The most important skills of a social media manager.</a:t>
            </a:r>
            <a:endParaRPr/>
          </a:p>
          <a:p>
            <a:pPr indent="-457200" lvl="0" marL="457200" marR="0" rtl="0" algn="just">
              <a:lnSpc>
                <a:spcPct val="150000"/>
              </a:lnSpc>
              <a:spcBef>
                <a:spcPts val="0"/>
              </a:spcBef>
              <a:spcAft>
                <a:spcPts val="0"/>
              </a:spcAft>
              <a:buClr>
                <a:schemeClr val="dk1"/>
              </a:buClr>
              <a:buSzPts val="1800"/>
              <a:buFont typeface="Calibri"/>
              <a:buAutoNum type="arabicPeriod"/>
            </a:pPr>
            <a:r>
              <a:rPr b="1" lang="en-US" sz="1800">
                <a:solidFill>
                  <a:schemeClr val="dk1"/>
                </a:solidFill>
                <a:latin typeface="Proxima Nova"/>
                <a:ea typeface="Proxima Nova"/>
                <a:cs typeface="Proxima Nova"/>
                <a:sym typeface="Proxima Nova"/>
              </a:rPr>
              <a:t>Resources to help with writing.</a:t>
            </a:r>
            <a:endParaRPr/>
          </a:p>
          <a:p>
            <a:pPr indent="-457200" lvl="0" marL="457200" marR="0" rtl="0" algn="just">
              <a:lnSpc>
                <a:spcPct val="150000"/>
              </a:lnSpc>
              <a:spcBef>
                <a:spcPts val="0"/>
              </a:spcBef>
              <a:spcAft>
                <a:spcPts val="0"/>
              </a:spcAft>
              <a:buClr>
                <a:schemeClr val="dk1"/>
              </a:buClr>
              <a:buSzPts val="1800"/>
              <a:buFont typeface="Calibri"/>
              <a:buAutoNum type="arabicPeriod"/>
            </a:pPr>
            <a:r>
              <a:rPr b="1" lang="en-US" sz="1800">
                <a:solidFill>
                  <a:schemeClr val="dk1"/>
                </a:solidFill>
                <a:latin typeface="Proxima Nova"/>
                <a:ea typeface="Proxima Nova"/>
                <a:cs typeface="Proxima Nova"/>
                <a:sym typeface="Proxima Nova"/>
              </a:rPr>
              <a:t>Resources to improve your project management skills.</a:t>
            </a:r>
            <a:endParaRPr/>
          </a:p>
          <a:p>
            <a:pPr indent="-457200" lvl="0" marL="457200" marR="0" rtl="0" algn="just">
              <a:lnSpc>
                <a:spcPct val="150000"/>
              </a:lnSpc>
              <a:spcBef>
                <a:spcPts val="0"/>
              </a:spcBef>
              <a:spcAft>
                <a:spcPts val="0"/>
              </a:spcAft>
              <a:buClr>
                <a:schemeClr val="dk1"/>
              </a:buClr>
              <a:buSzPts val="1800"/>
              <a:buFont typeface="Calibri"/>
              <a:buAutoNum type="arabicPeriod"/>
            </a:pPr>
            <a:r>
              <a:rPr b="1" lang="en-US" sz="1800">
                <a:solidFill>
                  <a:schemeClr val="dk1"/>
                </a:solidFill>
                <a:latin typeface="Proxima Nova"/>
                <a:ea typeface="Proxima Nova"/>
                <a:cs typeface="Proxima Nova"/>
                <a:sym typeface="Proxima Nova"/>
              </a:rPr>
              <a:t>Build your social media skills to transform your career.</a:t>
            </a:r>
            <a:endParaRPr b="1" sz="1800">
              <a:solidFill>
                <a:schemeClr val="dk1"/>
              </a:solidFill>
              <a:latin typeface="Proxima Nova"/>
              <a:ea typeface="Proxima Nova"/>
              <a:cs typeface="Proxima Nova"/>
              <a:sym typeface="Proxima Nova"/>
            </a:endParaRPr>
          </a:p>
          <a:p>
            <a:pPr indent="-342900" lvl="0" marL="457200" marR="0" rtl="0" algn="just">
              <a:lnSpc>
                <a:spcPct val="150000"/>
              </a:lnSpc>
              <a:spcBef>
                <a:spcPts val="0"/>
              </a:spcBef>
              <a:spcAft>
                <a:spcPts val="0"/>
              </a:spcAft>
              <a:buClr>
                <a:schemeClr val="dk1"/>
              </a:buClr>
              <a:buSzPts val="1800"/>
              <a:buFont typeface="Calibri"/>
              <a:buNone/>
            </a:pPr>
            <a:r>
              <a:t/>
            </a:r>
            <a:endParaRPr b="1" sz="1800">
              <a:solidFill>
                <a:schemeClr val="dk1"/>
              </a:solidFill>
              <a:latin typeface="Proxima Nova"/>
              <a:ea typeface="Proxima Nova"/>
              <a:cs typeface="Proxima Nova"/>
              <a:sym typeface="Proxima Nova"/>
            </a:endParaRPr>
          </a:p>
          <a:p>
            <a:pPr indent="-342900" lvl="0" marL="457200" marR="0" rtl="0" algn="just">
              <a:lnSpc>
                <a:spcPct val="150000"/>
              </a:lnSpc>
              <a:spcBef>
                <a:spcPts val="0"/>
              </a:spcBef>
              <a:spcAft>
                <a:spcPts val="0"/>
              </a:spcAft>
              <a:buClr>
                <a:schemeClr val="dk1"/>
              </a:buClr>
              <a:buSzPts val="1800"/>
              <a:buFont typeface="Calibri"/>
              <a:buNone/>
            </a:pPr>
            <a:r>
              <a:t/>
            </a:r>
            <a:endParaRPr b="1" sz="1800">
              <a:solidFill>
                <a:schemeClr val="dk1"/>
              </a:solidFill>
              <a:latin typeface="Proxima Nova"/>
              <a:ea typeface="Proxima Nova"/>
              <a:cs typeface="Proxima Nova"/>
              <a:sym typeface="Proxima Nova"/>
            </a:endParaRPr>
          </a:p>
          <a:p>
            <a:pPr indent="-342900" lvl="0" marL="457200" marR="0" rtl="0" algn="just">
              <a:lnSpc>
                <a:spcPct val="150000"/>
              </a:lnSpc>
              <a:spcBef>
                <a:spcPts val="0"/>
              </a:spcBef>
              <a:spcAft>
                <a:spcPts val="0"/>
              </a:spcAft>
              <a:buClr>
                <a:schemeClr val="dk1"/>
              </a:buClr>
              <a:buSzPts val="1800"/>
              <a:buFont typeface="Calibri"/>
              <a:buNone/>
            </a:pPr>
            <a:r>
              <a:t/>
            </a:r>
            <a:endParaRPr b="1" sz="1800">
              <a:solidFill>
                <a:schemeClr val="dk1"/>
              </a:solidFill>
              <a:latin typeface="Proxima Nova"/>
              <a:ea typeface="Proxima Nova"/>
              <a:cs typeface="Proxima Nova"/>
              <a:sym typeface="Proxima Nova"/>
            </a:endParaRPr>
          </a:p>
          <a:p>
            <a:pPr indent="-342900" lvl="0" marL="457200" marR="0" rtl="0" algn="just">
              <a:lnSpc>
                <a:spcPct val="150000"/>
              </a:lnSpc>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457200" lvl="0" marL="457200" marR="0" rtl="0" algn="just">
              <a:lnSpc>
                <a:spcPct val="150000"/>
              </a:lnSpc>
              <a:spcBef>
                <a:spcPts val="0"/>
              </a:spcBef>
              <a:spcAft>
                <a:spcPts val="0"/>
              </a:spcAft>
              <a:buClr>
                <a:schemeClr val="lt1"/>
              </a:buClr>
              <a:buSzPts val="1800"/>
              <a:buFont typeface="Calibri"/>
              <a:buAutoNum type="arabicPeriod"/>
            </a:pPr>
            <a:r>
              <a:rPr b="1" lang="en-US" sz="1800">
                <a:solidFill>
                  <a:schemeClr val="lt1"/>
                </a:solidFill>
                <a:latin typeface="Proxima Nova"/>
                <a:ea typeface="Proxima Nova"/>
                <a:cs typeface="Proxima Nova"/>
                <a:sym typeface="Proxima Nova"/>
              </a:rPr>
              <a:t>Resources to help with writing</a:t>
            </a:r>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Georgia"/>
              <a:ea typeface="Georgia"/>
              <a:cs typeface="Georgia"/>
              <a:sym typeface="Georgia"/>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Georgia"/>
              <a:ea typeface="Georgia"/>
              <a:cs typeface="Georgia"/>
              <a:sym typeface="Georgia"/>
            </a:endParaRPr>
          </a:p>
          <a:p>
            <a:pPr indent="-304800" lvl="0" marL="457200" marR="0" rtl="0" algn="just">
              <a:lnSpc>
                <a:spcPct val="150000"/>
              </a:lnSpc>
              <a:spcBef>
                <a:spcPts val="0"/>
              </a:spcBef>
              <a:spcAft>
                <a:spcPts val="0"/>
              </a:spcAft>
              <a:buClr>
                <a:schemeClr val="dk1"/>
              </a:buClr>
              <a:buSzPts val="2400"/>
              <a:buFont typeface="Calibri"/>
              <a:buNone/>
            </a:pPr>
            <a:r>
              <a:t/>
            </a:r>
            <a:endParaRPr sz="24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b="1" sz="2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t/>
            </a:r>
            <a:endParaRPr sz="2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2400">
              <a:solidFill>
                <a:schemeClr val="dk1"/>
              </a:solidFill>
              <a:latin typeface="Helvetica Neue"/>
              <a:ea typeface="Helvetica Neue"/>
              <a:cs typeface="Helvetica Neue"/>
              <a:sym typeface="Helvetica Neue"/>
            </a:endParaRPr>
          </a:p>
          <a:p>
            <a:pPr indent="-330200" lvl="0" marL="457200" marR="0" rtl="0" algn="just">
              <a:lnSpc>
                <a:spcPct val="150000"/>
              </a:lnSpc>
              <a:spcBef>
                <a:spcPts val="0"/>
              </a:spcBef>
              <a:spcAft>
                <a:spcPts val="0"/>
              </a:spcAft>
              <a:buClr>
                <a:schemeClr val="dk1"/>
              </a:buClr>
              <a:buSzPts val="2000"/>
              <a:buFont typeface="Calibri"/>
              <a:buNone/>
            </a:pPr>
            <a:r>
              <a:t/>
            </a:r>
            <a:endParaRPr b="1" sz="2000">
              <a:solidFill>
                <a:schemeClr val="dk1"/>
              </a:solidFill>
              <a:latin typeface="Cabin SemiBold"/>
              <a:ea typeface="Cabin SemiBold"/>
              <a:cs typeface="Cabin SemiBold"/>
              <a:sym typeface="Cabin SemiBold"/>
            </a:endParaRPr>
          </a:p>
          <a:p>
            <a:pPr indent="0" lvl="0" marL="0" marR="0" rtl="0" algn="just">
              <a:lnSpc>
                <a:spcPct val="150000"/>
              </a:lnSpc>
              <a:spcBef>
                <a:spcPts val="0"/>
              </a:spcBef>
              <a:spcAft>
                <a:spcPts val="0"/>
              </a:spcAft>
              <a:buNone/>
            </a:pPr>
            <a:r>
              <a:t/>
            </a:r>
            <a:endParaRPr b="1" sz="2000">
              <a:solidFill>
                <a:schemeClr val="dk1"/>
              </a:solidFill>
              <a:latin typeface="Cabin SemiBold"/>
              <a:ea typeface="Cabin SemiBold"/>
              <a:cs typeface="Cabin SemiBold"/>
              <a:sym typeface="Cabin SemiBold"/>
            </a:endParaRPr>
          </a:p>
          <a:p>
            <a:pPr indent="-330200" lvl="0" marL="457200" marR="0" rtl="0" algn="just">
              <a:lnSpc>
                <a:spcPct val="150000"/>
              </a:lnSpc>
              <a:spcBef>
                <a:spcPts val="0"/>
              </a:spcBef>
              <a:spcAft>
                <a:spcPts val="0"/>
              </a:spcAft>
              <a:buClr>
                <a:schemeClr val="dk1"/>
              </a:buClr>
              <a:buSzPts val="2000"/>
              <a:buFont typeface="Calibri"/>
              <a:buNone/>
            </a:pPr>
            <a:r>
              <a:t/>
            </a:r>
            <a:endParaRPr b="1" sz="2000">
              <a:solidFill>
                <a:schemeClr val="dk1"/>
              </a:solidFill>
              <a:latin typeface="Cabin SemiBold"/>
              <a:ea typeface="Cabin SemiBold"/>
              <a:cs typeface="Cabin SemiBold"/>
              <a:sym typeface="Cabin SemiBold"/>
            </a:endParaRPr>
          </a:p>
          <a:p>
            <a:pPr indent="-330200" lvl="0" marL="457200" marR="0" rtl="0" algn="just">
              <a:lnSpc>
                <a:spcPct val="150000"/>
              </a:lnSpc>
              <a:spcBef>
                <a:spcPts val="0"/>
              </a:spcBef>
              <a:spcAft>
                <a:spcPts val="0"/>
              </a:spcAft>
              <a:buClr>
                <a:schemeClr val="dk1"/>
              </a:buClr>
              <a:buSzPts val="2000"/>
              <a:buFont typeface="Calibri"/>
              <a:buNone/>
            </a:pPr>
            <a:r>
              <a:t/>
            </a:r>
            <a:endParaRPr b="1" sz="2000">
              <a:solidFill>
                <a:schemeClr val="dk1"/>
              </a:solidFill>
              <a:latin typeface="Times New Roman"/>
              <a:ea typeface="Times New Roman"/>
              <a:cs typeface="Times New Roman"/>
              <a:sym typeface="Times New Roman"/>
            </a:endParaRPr>
          </a:p>
          <a:p>
            <a:pPr indent="-330200" lvl="0" marL="457200" marR="0" rtl="0" algn="just">
              <a:lnSpc>
                <a:spcPct val="150000"/>
              </a:lnSpc>
              <a:spcBef>
                <a:spcPts val="0"/>
              </a:spcBef>
              <a:spcAft>
                <a:spcPts val="0"/>
              </a:spcAft>
              <a:buClr>
                <a:schemeClr val="dk1"/>
              </a:buClr>
              <a:buSzPts val="2000"/>
              <a:buFont typeface="Calibri"/>
              <a:buNone/>
            </a:pPr>
            <a:r>
              <a:t/>
            </a:r>
            <a:endParaRPr b="1" sz="2000">
              <a:solidFill>
                <a:schemeClr val="dk1"/>
              </a:solidFill>
              <a:latin typeface="Times New Roman"/>
              <a:ea typeface="Times New Roman"/>
              <a:cs typeface="Times New Roman"/>
              <a:sym typeface="Times New Roman"/>
            </a:endParaRPr>
          </a:p>
          <a:p>
            <a:pPr indent="-330200" lvl="0" marL="457200" marR="0" rtl="0" algn="just">
              <a:lnSpc>
                <a:spcPct val="150000"/>
              </a:lnSpc>
              <a:spcBef>
                <a:spcPts val="0"/>
              </a:spcBef>
              <a:spcAft>
                <a:spcPts val="0"/>
              </a:spcAft>
              <a:buClr>
                <a:schemeClr val="dk1"/>
              </a:buClr>
              <a:buSzPts val="2000"/>
              <a:buFont typeface="Calibri"/>
              <a:buNone/>
            </a:pPr>
            <a:r>
              <a:t/>
            </a:r>
            <a:endParaRPr b="1" sz="2000">
              <a:solidFill>
                <a:schemeClr val="dk1"/>
              </a:solidFill>
              <a:latin typeface="Times New Roman"/>
              <a:ea typeface="Times New Roman"/>
              <a:cs typeface="Times New Roman"/>
              <a:sym typeface="Times New Roman"/>
            </a:endParaRPr>
          </a:p>
          <a:p>
            <a:pPr indent="-330200" lvl="0" marL="457200" marR="0" rtl="0" algn="just">
              <a:lnSpc>
                <a:spcPct val="150000"/>
              </a:lnSpc>
              <a:spcBef>
                <a:spcPts val="0"/>
              </a:spcBef>
              <a:spcAft>
                <a:spcPts val="0"/>
              </a:spcAft>
              <a:buClr>
                <a:schemeClr val="dk1"/>
              </a:buClr>
              <a:buSzPts val="2000"/>
              <a:buFont typeface="Calibri"/>
              <a:buNone/>
            </a:pPr>
            <a:r>
              <a:t/>
            </a:r>
            <a:endParaRPr b="1" sz="2000">
              <a:solidFill>
                <a:schemeClr val="dk1"/>
              </a:solidFill>
              <a:latin typeface="Times New Roman"/>
              <a:ea typeface="Times New Roman"/>
              <a:cs typeface="Times New Roman"/>
              <a:sym typeface="Times New Roman"/>
            </a:endParaRPr>
          </a:p>
          <a:p>
            <a:pPr indent="-330200" lvl="0" marL="457200" marR="0" rtl="0" algn="just">
              <a:lnSpc>
                <a:spcPct val="150000"/>
              </a:lnSpc>
              <a:spcBef>
                <a:spcPts val="0"/>
              </a:spcBef>
              <a:spcAft>
                <a:spcPts val="0"/>
              </a:spcAft>
              <a:buClr>
                <a:schemeClr val="dk1"/>
              </a:buClr>
              <a:buSzPts val="2000"/>
              <a:buFont typeface="Calibri"/>
              <a:buNone/>
            </a:pPr>
            <a:r>
              <a:t/>
            </a:r>
            <a:endParaRPr b="1" sz="2000">
              <a:solidFill>
                <a:schemeClr val="dk1"/>
              </a:solidFill>
              <a:latin typeface="Times New Roman"/>
              <a:ea typeface="Times New Roman"/>
              <a:cs typeface="Times New Roman"/>
              <a:sym typeface="Times New Roman"/>
            </a:endParaRPr>
          </a:p>
          <a:p>
            <a:pPr indent="-330200" lvl="0" marL="457200" marR="0" rtl="0" algn="just">
              <a:lnSpc>
                <a:spcPct val="150000"/>
              </a:lnSpc>
              <a:spcBef>
                <a:spcPts val="0"/>
              </a:spcBef>
              <a:spcAft>
                <a:spcPts val="0"/>
              </a:spcAft>
              <a:buClr>
                <a:schemeClr val="dk1"/>
              </a:buClr>
              <a:buSzPts val="2000"/>
              <a:buFont typeface="Calibri"/>
              <a:buNone/>
            </a:pPr>
            <a:r>
              <a:t/>
            </a:r>
            <a:endParaRPr b="1" sz="2000">
              <a:solidFill>
                <a:schemeClr val="dk1"/>
              </a:solidFill>
              <a:latin typeface="Times New Roman"/>
              <a:ea typeface="Times New Roman"/>
              <a:cs typeface="Times New Roman"/>
              <a:sym typeface="Times New Roman"/>
            </a:endParaRPr>
          </a:p>
          <a:p>
            <a:pPr indent="-330200" lvl="0" marL="457200" marR="0" rtl="0" algn="just">
              <a:lnSpc>
                <a:spcPct val="150000"/>
              </a:lnSpc>
              <a:spcBef>
                <a:spcPts val="0"/>
              </a:spcBef>
              <a:spcAft>
                <a:spcPts val="0"/>
              </a:spcAft>
              <a:buClr>
                <a:schemeClr val="dk1"/>
              </a:buClr>
              <a:buSzPts val="2000"/>
              <a:buFont typeface="Calibri"/>
              <a:buNone/>
            </a:pPr>
            <a:r>
              <a:t/>
            </a:r>
            <a:endParaRPr sz="20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2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24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t/>
            </a:r>
            <a:endParaRPr sz="2400">
              <a:solidFill>
                <a:schemeClr val="dk1"/>
              </a:solidFill>
              <a:latin typeface="Helvetica Neue"/>
              <a:ea typeface="Helvetica Neue"/>
              <a:cs typeface="Helvetica Neue"/>
              <a:sym typeface="Helvetica Neue"/>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342900" lvl="0" marL="45720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304800" lvl="0" marL="457200" marR="0" rtl="0" algn="just">
              <a:lnSpc>
                <a:spcPct val="150000"/>
              </a:lnSpc>
              <a:spcBef>
                <a:spcPts val="0"/>
              </a:spcBef>
              <a:spcAft>
                <a:spcPts val="0"/>
              </a:spcAft>
              <a:buClr>
                <a:schemeClr val="dk1"/>
              </a:buClr>
              <a:buSzPts val="2400"/>
              <a:buFont typeface="Calibri"/>
              <a:buNone/>
            </a:pPr>
            <a:r>
              <a:t/>
            </a:r>
            <a:endParaRPr sz="2400">
              <a:solidFill>
                <a:schemeClr val="dk1"/>
              </a:solidFill>
              <a:latin typeface="Helvetica Neue"/>
              <a:ea typeface="Helvetica Neue"/>
              <a:cs typeface="Helvetica Neue"/>
              <a:sym typeface="Helvetica Neue"/>
            </a:endParaRPr>
          </a:p>
          <a:p>
            <a:pPr indent="-304800" lvl="0" marL="457200" marR="0" rtl="0" algn="just">
              <a:lnSpc>
                <a:spcPct val="150000"/>
              </a:lnSpc>
              <a:spcBef>
                <a:spcPts val="0"/>
              </a:spcBef>
              <a:spcAft>
                <a:spcPts val="0"/>
              </a:spcAft>
              <a:buClr>
                <a:schemeClr val="dk1"/>
              </a:buClr>
              <a:buSzPts val="2400"/>
              <a:buFont typeface="Calibri"/>
              <a:buNone/>
            </a:pPr>
            <a:r>
              <a:t/>
            </a:r>
            <a:endParaRPr sz="2400">
              <a:solidFill>
                <a:schemeClr val="dk1"/>
              </a:solidFill>
              <a:latin typeface="Helvetica Neue"/>
              <a:ea typeface="Helvetica Neue"/>
              <a:cs typeface="Helvetica Neue"/>
              <a:sym typeface="Helvetica Neue"/>
            </a:endParaRPr>
          </a:p>
          <a:p>
            <a:pPr indent="-304800" lvl="0" marL="457200" marR="0" rtl="0" algn="just">
              <a:lnSpc>
                <a:spcPct val="150000"/>
              </a:lnSpc>
              <a:spcBef>
                <a:spcPts val="0"/>
              </a:spcBef>
              <a:spcAft>
                <a:spcPts val="0"/>
              </a:spcAft>
              <a:buClr>
                <a:schemeClr val="dk1"/>
              </a:buClr>
              <a:buSzPts val="2400"/>
              <a:buFont typeface="Calibri"/>
              <a:buNone/>
            </a:pPr>
            <a:r>
              <a:t/>
            </a:r>
            <a:endParaRPr sz="2400">
              <a:solidFill>
                <a:schemeClr val="dk1"/>
              </a:solidFill>
              <a:latin typeface="Helvetica Neue"/>
              <a:ea typeface="Helvetica Neue"/>
              <a:cs typeface="Helvetica Neue"/>
              <a:sym typeface="Helvetica Neue"/>
            </a:endParaRPr>
          </a:p>
          <a:p>
            <a:pPr indent="-304800" lvl="0" marL="457200" marR="0" rtl="0" algn="just">
              <a:lnSpc>
                <a:spcPct val="150000"/>
              </a:lnSpc>
              <a:spcBef>
                <a:spcPts val="0"/>
              </a:spcBef>
              <a:spcAft>
                <a:spcPts val="0"/>
              </a:spcAft>
              <a:buClr>
                <a:schemeClr val="dk1"/>
              </a:buClr>
              <a:buSzPts val="2400"/>
              <a:buFont typeface="Calibri"/>
              <a:buNone/>
            </a:pPr>
            <a:r>
              <a:t/>
            </a:r>
            <a:endParaRPr sz="2400">
              <a:solidFill>
                <a:schemeClr val="dk1"/>
              </a:solidFill>
              <a:latin typeface="Montserrat"/>
              <a:ea typeface="Montserrat"/>
              <a:cs typeface="Montserrat"/>
              <a:sym typeface="Montserrat"/>
            </a:endParaRPr>
          </a:p>
          <a:p>
            <a:pPr indent="-304800" lvl="0" marL="457200" marR="0" rtl="0" algn="just">
              <a:lnSpc>
                <a:spcPct val="150000"/>
              </a:lnSpc>
              <a:spcBef>
                <a:spcPts val="0"/>
              </a:spcBef>
              <a:spcAft>
                <a:spcPts val="0"/>
              </a:spcAft>
              <a:buClr>
                <a:schemeClr val="dk1"/>
              </a:buClr>
              <a:buSzPts val="2400"/>
              <a:buFont typeface="Calibri"/>
              <a:buNone/>
            </a:pPr>
            <a:r>
              <a:t/>
            </a:r>
            <a:endParaRPr sz="2400">
              <a:solidFill>
                <a:schemeClr val="dk1"/>
              </a:solidFill>
              <a:latin typeface="Montserrat"/>
              <a:ea typeface="Montserrat"/>
              <a:cs typeface="Montserrat"/>
              <a:sym typeface="Montserrat"/>
            </a:endParaRPr>
          </a:p>
          <a:p>
            <a:pPr indent="-304800" lvl="0" marL="457200" marR="0" rtl="0" algn="just">
              <a:lnSpc>
                <a:spcPct val="150000"/>
              </a:lnSpc>
              <a:spcBef>
                <a:spcPts val="0"/>
              </a:spcBef>
              <a:spcAft>
                <a:spcPts val="0"/>
              </a:spcAft>
              <a:buClr>
                <a:schemeClr val="dk1"/>
              </a:buClr>
              <a:buSzPts val="2400"/>
              <a:buFont typeface="Calibri"/>
              <a:buNone/>
            </a:pPr>
            <a:r>
              <a:t/>
            </a:r>
            <a:endParaRPr sz="2400">
              <a:solidFill>
                <a:schemeClr val="dk1"/>
              </a:solidFill>
              <a:latin typeface="Calibri"/>
              <a:ea typeface="Calibri"/>
              <a:cs typeface="Calibri"/>
              <a:sym typeface="Calibri"/>
            </a:endParaRPr>
          </a:p>
          <a:p>
            <a:pPr indent="-304800" lvl="0" marL="457200" marR="0" rtl="0" algn="just">
              <a:lnSpc>
                <a:spcPct val="150000"/>
              </a:lnSpc>
              <a:spcBef>
                <a:spcPts val="0"/>
              </a:spcBef>
              <a:spcAft>
                <a:spcPts val="0"/>
              </a:spcAft>
              <a:buClr>
                <a:schemeClr val="dk1"/>
              </a:buClr>
              <a:buSzPts val="2400"/>
              <a:buFont typeface="Calibri"/>
              <a:buNone/>
            </a:pPr>
            <a:r>
              <a:t/>
            </a:r>
            <a:endParaRPr b="1" sz="2400">
              <a:solidFill>
                <a:schemeClr val="dk1"/>
              </a:solidFill>
              <a:latin typeface="Calibri"/>
              <a:ea typeface="Calibri"/>
              <a:cs typeface="Calibri"/>
              <a:sym typeface="Calibri"/>
            </a:endParaRPr>
          </a:p>
          <a:p>
            <a:pPr indent="-457200" lvl="0" marL="457200" marR="0" rtl="0" algn="just">
              <a:lnSpc>
                <a:spcPct val="150000"/>
              </a:lnSpc>
              <a:spcBef>
                <a:spcPts val="0"/>
              </a:spcBef>
              <a:spcAft>
                <a:spcPts val="0"/>
              </a:spcAft>
              <a:buClr>
                <a:srgbClr val="0070C0"/>
              </a:buClr>
              <a:buSzPts val="2400"/>
              <a:buFont typeface="Calibri"/>
              <a:buAutoNum type="arabicPeriod"/>
            </a:pPr>
            <a:r>
              <a:rPr lang="en-US" sz="2400">
                <a:solidFill>
                  <a:srgbClr val="0070C0"/>
                </a:solidFill>
                <a:latin typeface="Calibri"/>
                <a:ea typeface="Calibri"/>
                <a:cs typeface="Calibri"/>
                <a:sym typeface="Calibri"/>
              </a:rPr>
              <a:t> </a:t>
            </a:r>
            <a:endParaRPr/>
          </a:p>
        </p:txBody>
      </p:sp>
      <p:sp>
        <p:nvSpPr>
          <p:cNvPr id="122" name="Google Shape;122;p3"/>
          <p:cNvSpPr/>
          <p:nvPr/>
        </p:nvSpPr>
        <p:spPr>
          <a:xfrm>
            <a:off x="-108036" y="-236490"/>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pic>
        <p:nvPicPr>
          <p:cNvPr id="127" name="Google Shape;127;p4"/>
          <p:cNvPicPr preferRelativeResize="0"/>
          <p:nvPr/>
        </p:nvPicPr>
        <p:blipFill rotWithShape="1">
          <a:blip r:embed="rId3">
            <a:alphaModFix/>
          </a:blip>
          <a:srcRect b="0" l="0" r="0" t="0"/>
          <a:stretch/>
        </p:blipFill>
        <p:spPr>
          <a:xfrm>
            <a:off x="1247002" y="652253"/>
            <a:ext cx="7542516" cy="840667"/>
          </a:xfrm>
          <a:prstGeom prst="rect">
            <a:avLst/>
          </a:prstGeom>
          <a:noFill/>
          <a:ln>
            <a:noFill/>
          </a:ln>
        </p:spPr>
      </p:pic>
      <p:sp>
        <p:nvSpPr>
          <p:cNvPr id="128" name="Google Shape;128;p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29" name="Google Shape;129;p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0" name="Google Shape;130;p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31" name="Google Shape;131;p4"/>
          <p:cNvPicPr preferRelativeResize="0"/>
          <p:nvPr/>
        </p:nvPicPr>
        <p:blipFill rotWithShape="1">
          <a:blip r:embed="rId4">
            <a:alphaModFix/>
          </a:blip>
          <a:srcRect b="0" l="0" r="0" t="0"/>
          <a:stretch/>
        </p:blipFill>
        <p:spPr>
          <a:xfrm>
            <a:off x="-22225" y="5789228"/>
            <a:ext cx="1222425" cy="1096206"/>
          </a:xfrm>
          <a:prstGeom prst="rect">
            <a:avLst/>
          </a:prstGeom>
          <a:noFill/>
          <a:ln>
            <a:noFill/>
          </a:ln>
        </p:spPr>
      </p:pic>
      <p:pic>
        <p:nvPicPr>
          <p:cNvPr id="132" name="Google Shape;132;p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33" name="Google Shape;133;p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34" name="Google Shape;134;p4"/>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2000"/>
              <a:buFont typeface="Calibri"/>
              <a:buNone/>
            </a:pPr>
            <a:r>
              <a:t/>
            </a:r>
            <a:endParaRPr b="1" i="0" sz="2000" u="none" cap="none" strike="noStrike">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Clr>
                <a:srgbClr val="FFFFFF"/>
              </a:buClr>
              <a:buSzPts val="2000"/>
              <a:buFont typeface="Calibri"/>
              <a:buNone/>
            </a:pPr>
            <a:r>
              <a:rPr b="1" i="0" lang="en-US" sz="2000" u="none" cap="none" strike="noStrike">
                <a:solidFill>
                  <a:srgbClr val="FFFFFF"/>
                </a:solidFill>
                <a:latin typeface="Calibri"/>
                <a:ea typeface="Calibri"/>
                <a:cs typeface="Calibri"/>
                <a:sym typeface="Calibri"/>
              </a:rPr>
              <a:t> </a:t>
            </a:r>
            <a:endParaRPr/>
          </a:p>
        </p:txBody>
      </p:sp>
      <p:pic>
        <p:nvPicPr>
          <p:cNvPr id="135" name="Google Shape;135;p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36" name="Google Shape;136;p4"/>
          <p:cNvPicPr preferRelativeResize="0"/>
          <p:nvPr/>
        </p:nvPicPr>
        <p:blipFill rotWithShape="1">
          <a:blip r:embed="rId8">
            <a:alphaModFix/>
          </a:blip>
          <a:srcRect b="0" l="0" r="0" t="0"/>
          <a:stretch/>
        </p:blipFill>
        <p:spPr>
          <a:xfrm>
            <a:off x="9485668" y="236724"/>
            <a:ext cx="3179850" cy="5748868"/>
          </a:xfrm>
          <a:prstGeom prst="rect">
            <a:avLst/>
          </a:prstGeom>
          <a:noFill/>
          <a:ln>
            <a:noFill/>
          </a:ln>
        </p:spPr>
      </p:pic>
      <p:pic>
        <p:nvPicPr>
          <p:cNvPr descr="Social Media Management: 5 Steps to Success - Business 2 Community" id="137" name="Google Shape;137;p4"/>
          <p:cNvPicPr preferRelativeResize="0"/>
          <p:nvPr/>
        </p:nvPicPr>
        <p:blipFill rotWithShape="1">
          <a:blip r:embed="rId9">
            <a:alphaModFix/>
          </a:blip>
          <a:srcRect b="0" l="0" r="0" t="0"/>
          <a:stretch/>
        </p:blipFill>
        <p:spPr>
          <a:xfrm>
            <a:off x="9737330" y="981911"/>
            <a:ext cx="2676525" cy="3006993"/>
          </a:xfrm>
          <a:prstGeom prst="rect">
            <a:avLst/>
          </a:prstGeom>
          <a:noFill/>
          <a:ln>
            <a:noFill/>
          </a:ln>
        </p:spPr>
      </p:pic>
      <p:sp>
        <p:nvSpPr>
          <p:cNvPr id="138" name="Google Shape;138;p4"/>
          <p:cNvSpPr/>
          <p:nvPr/>
        </p:nvSpPr>
        <p:spPr>
          <a:xfrm>
            <a:off x="721203" y="2070384"/>
            <a:ext cx="8512801"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2400">
                <a:solidFill>
                  <a:schemeClr val="dk1"/>
                </a:solidFill>
                <a:latin typeface="Calibri"/>
                <a:ea typeface="Calibri"/>
                <a:cs typeface="Calibri"/>
                <a:sym typeface="Calibri"/>
              </a:rPr>
            </a:br>
            <a:br>
              <a:rPr lang="en-US" sz="2400">
                <a:solidFill>
                  <a:schemeClr val="dk1"/>
                </a:solidFill>
                <a:latin typeface="Calibri"/>
                <a:ea typeface="Calibri"/>
                <a:cs typeface="Calibri"/>
                <a:sym typeface="Calibri"/>
              </a:rPr>
            </a:br>
            <a:endParaRPr sz="2400">
              <a:solidFill>
                <a:schemeClr val="dk1"/>
              </a:solidFill>
              <a:latin typeface="Calibri"/>
              <a:ea typeface="Calibri"/>
              <a:cs typeface="Calibri"/>
              <a:sym typeface="Calibri"/>
            </a:endParaRPr>
          </a:p>
        </p:txBody>
      </p:sp>
      <p:sp>
        <p:nvSpPr>
          <p:cNvPr id="139" name="Google Shape;139;p4"/>
          <p:cNvSpPr/>
          <p:nvPr/>
        </p:nvSpPr>
        <p:spPr>
          <a:xfrm>
            <a:off x="3059673" y="694359"/>
            <a:ext cx="184731"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2400">
                <a:solidFill>
                  <a:schemeClr val="dk1"/>
                </a:solidFill>
                <a:latin typeface="Calibri"/>
                <a:ea typeface="Calibri"/>
                <a:cs typeface="Calibri"/>
                <a:sym typeface="Calibri"/>
              </a:rPr>
            </a:br>
            <a:endParaRPr b="1" i="0" sz="2400">
              <a:solidFill>
                <a:schemeClr val="lt1"/>
              </a:solidFill>
              <a:latin typeface="Arial"/>
              <a:ea typeface="Arial"/>
              <a:cs typeface="Arial"/>
              <a:sym typeface="Arial"/>
            </a:endParaRPr>
          </a:p>
        </p:txBody>
      </p:sp>
      <p:sp>
        <p:nvSpPr>
          <p:cNvPr id="140" name="Google Shape;140;p4"/>
          <p:cNvSpPr/>
          <p:nvPr/>
        </p:nvSpPr>
        <p:spPr>
          <a:xfrm>
            <a:off x="227253" y="1709122"/>
            <a:ext cx="8916747" cy="415498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Social media managers are in charge of representing a company across social channels as the sole voice of the brand. They respond to comments, compile campaigns and create content. These experts provide organizations with the guidance needed to enhance their online presence.</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With clear goals like: “improve website traffic” or “optimize brand awareness,” social media managers grow your business through social networks such as Facebook, Instagram and Twitter. A decade ago, this role was non-existent. Now, more companies embrace social media for customer acquisition, and social media management is often essential.</a:t>
            </a:r>
            <a:endParaRPr/>
          </a:p>
        </p:txBody>
      </p:sp>
      <p:sp>
        <p:nvSpPr>
          <p:cNvPr id="141" name="Google Shape;141;p4"/>
          <p:cNvSpPr/>
          <p:nvPr/>
        </p:nvSpPr>
        <p:spPr>
          <a:xfrm>
            <a:off x="3689744" y="716160"/>
            <a:ext cx="203645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lt1"/>
                </a:solidFill>
                <a:latin typeface="Calibri"/>
                <a:ea typeface="Calibri"/>
                <a:cs typeface="Calibri"/>
                <a:sym typeface="Calibri"/>
              </a:rPr>
              <a:t>introduction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pic>
        <p:nvPicPr>
          <p:cNvPr id="146" name="Google Shape;146;p5"/>
          <p:cNvPicPr preferRelativeResize="0"/>
          <p:nvPr/>
        </p:nvPicPr>
        <p:blipFill rotWithShape="1">
          <a:blip r:embed="rId3">
            <a:alphaModFix/>
          </a:blip>
          <a:srcRect b="0" l="0" r="0" t="0"/>
          <a:stretch/>
        </p:blipFill>
        <p:spPr>
          <a:xfrm>
            <a:off x="1308894" y="371121"/>
            <a:ext cx="7864962" cy="840667"/>
          </a:xfrm>
          <a:prstGeom prst="rect">
            <a:avLst/>
          </a:prstGeom>
          <a:noFill/>
          <a:ln>
            <a:noFill/>
          </a:ln>
        </p:spPr>
      </p:pic>
      <p:sp>
        <p:nvSpPr>
          <p:cNvPr id="147" name="Google Shape;147;p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8" name="Google Shape;148;p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9" name="Google Shape;149;p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50" name="Google Shape;150;p5"/>
          <p:cNvPicPr preferRelativeResize="0"/>
          <p:nvPr/>
        </p:nvPicPr>
        <p:blipFill rotWithShape="1">
          <a:blip r:embed="rId4">
            <a:alphaModFix/>
          </a:blip>
          <a:srcRect b="0" l="0" r="0" t="0"/>
          <a:stretch/>
        </p:blipFill>
        <p:spPr>
          <a:xfrm>
            <a:off x="87233" y="6089921"/>
            <a:ext cx="1222425" cy="1096206"/>
          </a:xfrm>
          <a:prstGeom prst="rect">
            <a:avLst/>
          </a:prstGeom>
          <a:noFill/>
          <a:ln>
            <a:noFill/>
          </a:ln>
        </p:spPr>
      </p:pic>
      <p:pic>
        <p:nvPicPr>
          <p:cNvPr id="151" name="Google Shape;151;p5"/>
          <p:cNvPicPr preferRelativeResize="0"/>
          <p:nvPr/>
        </p:nvPicPr>
        <p:blipFill rotWithShape="1">
          <a:blip r:embed="rId5">
            <a:alphaModFix/>
          </a:blip>
          <a:srcRect b="0" l="0" r="0" t="0"/>
          <a:stretch/>
        </p:blipFill>
        <p:spPr>
          <a:xfrm>
            <a:off x="2414990" y="6360794"/>
            <a:ext cx="9902229" cy="204838"/>
          </a:xfrm>
          <a:prstGeom prst="rect">
            <a:avLst/>
          </a:prstGeom>
          <a:noFill/>
          <a:ln>
            <a:noFill/>
          </a:ln>
        </p:spPr>
      </p:pic>
      <p:pic>
        <p:nvPicPr>
          <p:cNvPr id="152" name="Google Shape;152;p5"/>
          <p:cNvPicPr preferRelativeResize="0"/>
          <p:nvPr/>
        </p:nvPicPr>
        <p:blipFill rotWithShape="1">
          <a:blip r:embed="rId6">
            <a:alphaModFix/>
          </a:blip>
          <a:srcRect b="0" l="0" r="0" t="0"/>
          <a:stretch/>
        </p:blipFill>
        <p:spPr>
          <a:xfrm>
            <a:off x="-188094" y="2009753"/>
            <a:ext cx="238650" cy="2709534"/>
          </a:xfrm>
          <a:prstGeom prst="rect">
            <a:avLst/>
          </a:prstGeom>
          <a:noFill/>
          <a:ln>
            <a:noFill/>
          </a:ln>
        </p:spPr>
      </p:pic>
      <p:sp>
        <p:nvSpPr>
          <p:cNvPr id="153" name="Google Shape;153;p5"/>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2000"/>
              <a:buFont typeface="Calibri"/>
              <a:buNone/>
            </a:pPr>
            <a:r>
              <a:t/>
            </a:r>
            <a:endParaRPr b="1" i="0" sz="2000" u="none" cap="none" strike="noStrike">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Clr>
                <a:srgbClr val="FFFFFF"/>
              </a:buClr>
              <a:buSzPts val="2000"/>
              <a:buFont typeface="Calibri"/>
              <a:buNone/>
            </a:pPr>
            <a:r>
              <a:rPr b="1" i="0" lang="en-US" sz="2000" u="none" cap="none" strike="noStrike">
                <a:solidFill>
                  <a:srgbClr val="FFFFFF"/>
                </a:solidFill>
                <a:latin typeface="Calibri"/>
                <a:ea typeface="Calibri"/>
                <a:cs typeface="Calibri"/>
                <a:sym typeface="Calibri"/>
              </a:rPr>
              <a:t> </a:t>
            </a:r>
            <a:endParaRPr/>
          </a:p>
        </p:txBody>
      </p:sp>
      <p:pic>
        <p:nvPicPr>
          <p:cNvPr id="154" name="Google Shape;154;p5"/>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55" name="Google Shape;155;p5"/>
          <p:cNvPicPr preferRelativeResize="0"/>
          <p:nvPr/>
        </p:nvPicPr>
        <p:blipFill rotWithShape="1">
          <a:blip r:embed="rId8">
            <a:alphaModFix/>
          </a:blip>
          <a:srcRect b="0" l="0" r="0" t="0"/>
          <a:stretch/>
        </p:blipFill>
        <p:spPr>
          <a:xfrm>
            <a:off x="9196201" y="236724"/>
            <a:ext cx="3179850" cy="5748868"/>
          </a:xfrm>
          <a:prstGeom prst="rect">
            <a:avLst/>
          </a:prstGeom>
          <a:noFill/>
          <a:ln>
            <a:noFill/>
          </a:ln>
        </p:spPr>
      </p:pic>
      <p:pic>
        <p:nvPicPr>
          <p:cNvPr descr="Social Media Management: 5 Steps to Success - Business 2 Community" id="156" name="Google Shape;156;p5"/>
          <p:cNvPicPr preferRelativeResize="0"/>
          <p:nvPr/>
        </p:nvPicPr>
        <p:blipFill rotWithShape="1">
          <a:blip r:embed="rId9">
            <a:alphaModFix/>
          </a:blip>
          <a:srcRect b="0" l="0" r="0" t="0"/>
          <a:stretch/>
        </p:blipFill>
        <p:spPr>
          <a:xfrm>
            <a:off x="9488365" y="983347"/>
            <a:ext cx="2676525" cy="2907798"/>
          </a:xfrm>
          <a:prstGeom prst="rect">
            <a:avLst/>
          </a:prstGeom>
          <a:noFill/>
          <a:ln>
            <a:noFill/>
          </a:ln>
        </p:spPr>
      </p:pic>
      <p:sp>
        <p:nvSpPr>
          <p:cNvPr id="157" name="Google Shape;157;p5"/>
          <p:cNvSpPr/>
          <p:nvPr/>
        </p:nvSpPr>
        <p:spPr>
          <a:xfrm>
            <a:off x="2475327" y="499333"/>
            <a:ext cx="609600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Proxima Nova"/>
                <a:ea typeface="Proxima Nova"/>
                <a:cs typeface="Proxima Nova"/>
                <a:sym typeface="Proxima Nova"/>
              </a:rPr>
              <a:t>What Does a Social Media Manager Do?</a:t>
            </a:r>
            <a:endParaRPr/>
          </a:p>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158" name="Google Shape;158;p5"/>
          <p:cNvSpPr/>
          <p:nvPr/>
        </p:nvSpPr>
        <p:spPr>
          <a:xfrm>
            <a:off x="837763" y="1902780"/>
            <a:ext cx="7441400"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A social media manager’s first task is to implement a marketing plan.</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The fast-paced nature of the social world means these strategies are often short-term. Most companies conduct reviews every 90 days. While plans vary, they often begin with identifying target customers and establishing a content schedule.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pic>
        <p:nvPicPr>
          <p:cNvPr id="163" name="Google Shape;163;p6"/>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164" name="Google Shape;164;p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5" name="Google Shape;165;p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6" name="Google Shape;166;p6"/>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167" name="Google Shape;167;p6"/>
          <p:cNvPicPr preferRelativeResize="0"/>
          <p:nvPr/>
        </p:nvPicPr>
        <p:blipFill rotWithShape="1">
          <a:blip r:embed="rId4">
            <a:alphaModFix/>
          </a:blip>
          <a:srcRect b="0" l="0" r="0" t="0"/>
          <a:stretch/>
        </p:blipFill>
        <p:spPr>
          <a:xfrm>
            <a:off x="143582" y="6073173"/>
            <a:ext cx="1222425" cy="1096206"/>
          </a:xfrm>
          <a:prstGeom prst="rect">
            <a:avLst/>
          </a:prstGeom>
          <a:noFill/>
          <a:ln>
            <a:noFill/>
          </a:ln>
        </p:spPr>
      </p:pic>
      <p:pic>
        <p:nvPicPr>
          <p:cNvPr id="168" name="Google Shape;168;p6"/>
          <p:cNvPicPr preferRelativeResize="0"/>
          <p:nvPr/>
        </p:nvPicPr>
        <p:blipFill rotWithShape="1">
          <a:blip r:embed="rId5">
            <a:alphaModFix/>
          </a:blip>
          <a:srcRect b="0" l="0" r="0" t="0"/>
          <a:stretch/>
        </p:blipFill>
        <p:spPr>
          <a:xfrm>
            <a:off x="2481439" y="6480005"/>
            <a:ext cx="9902229" cy="204838"/>
          </a:xfrm>
          <a:prstGeom prst="rect">
            <a:avLst/>
          </a:prstGeom>
          <a:noFill/>
          <a:ln>
            <a:noFill/>
          </a:ln>
        </p:spPr>
      </p:pic>
      <p:pic>
        <p:nvPicPr>
          <p:cNvPr id="169" name="Google Shape;169;p6"/>
          <p:cNvPicPr preferRelativeResize="0"/>
          <p:nvPr/>
        </p:nvPicPr>
        <p:blipFill rotWithShape="1">
          <a:blip r:embed="rId6">
            <a:alphaModFix/>
          </a:blip>
          <a:srcRect b="0" l="0" r="0" t="0"/>
          <a:stretch/>
        </p:blipFill>
        <p:spPr>
          <a:xfrm>
            <a:off x="-57757" y="2169653"/>
            <a:ext cx="238650" cy="2709534"/>
          </a:xfrm>
          <a:prstGeom prst="rect">
            <a:avLst/>
          </a:prstGeom>
          <a:noFill/>
          <a:ln>
            <a:noFill/>
          </a:ln>
        </p:spPr>
      </p:pic>
      <p:sp>
        <p:nvSpPr>
          <p:cNvPr id="170" name="Google Shape;170;p6"/>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171" name="Google Shape;171;p6"/>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72" name="Google Shape;172;p6"/>
          <p:cNvPicPr preferRelativeResize="0"/>
          <p:nvPr/>
        </p:nvPicPr>
        <p:blipFill rotWithShape="1">
          <a:blip r:embed="rId8">
            <a:alphaModFix/>
          </a:blip>
          <a:srcRect b="0" l="0" r="0" t="0"/>
          <a:stretch/>
        </p:blipFill>
        <p:spPr>
          <a:xfrm>
            <a:off x="9047082" y="397229"/>
            <a:ext cx="3179850" cy="5748868"/>
          </a:xfrm>
          <a:prstGeom prst="rect">
            <a:avLst/>
          </a:prstGeom>
          <a:noFill/>
          <a:ln>
            <a:noFill/>
          </a:ln>
        </p:spPr>
      </p:pic>
      <p:sp>
        <p:nvSpPr>
          <p:cNvPr id="173" name="Google Shape;173;p6"/>
          <p:cNvSpPr txBox="1"/>
          <p:nvPr/>
        </p:nvSpPr>
        <p:spPr>
          <a:xfrm>
            <a:off x="2144013" y="541809"/>
            <a:ext cx="622189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descr="10+ Best Free Social Media Management Tools for Business – Mageplaza" id="174" name="Google Shape;174;p6"/>
          <p:cNvPicPr preferRelativeResize="0"/>
          <p:nvPr/>
        </p:nvPicPr>
        <p:blipFill rotWithShape="1">
          <a:blip r:embed="rId9">
            <a:alphaModFix/>
          </a:blip>
          <a:srcRect b="0" l="0" r="0" t="0"/>
          <a:stretch/>
        </p:blipFill>
        <p:spPr>
          <a:xfrm>
            <a:off x="9327756" y="1053913"/>
            <a:ext cx="3495675" cy="2929248"/>
          </a:xfrm>
          <a:prstGeom prst="rect">
            <a:avLst/>
          </a:prstGeom>
          <a:noFill/>
          <a:ln>
            <a:noFill/>
          </a:ln>
        </p:spPr>
      </p:pic>
      <p:sp>
        <p:nvSpPr>
          <p:cNvPr id="175" name="Google Shape;175;p6"/>
          <p:cNvSpPr/>
          <p:nvPr/>
        </p:nvSpPr>
        <p:spPr>
          <a:xfrm>
            <a:off x="687105" y="1910000"/>
            <a:ext cx="8269689" cy="3785652"/>
          </a:xfrm>
          <a:prstGeom prst="rect">
            <a:avLst/>
          </a:prstGeom>
          <a:noFill/>
          <a:ln>
            <a:noFill/>
          </a:ln>
        </p:spPr>
        <p:txBody>
          <a:bodyPr anchorCtr="0" anchor="t" bIns="45700" lIns="91425" spcFirstLastPara="1" rIns="91425" wrap="square" tIns="45700">
            <a:spAutoFit/>
          </a:bodyPr>
          <a:lstStyle/>
          <a:p>
            <a:pPr indent="-152400" lvl="0" marL="0" marR="0" rtl="0" algn="l">
              <a:spcBef>
                <a:spcPts val="0"/>
              </a:spcBef>
              <a:spcAft>
                <a:spcPts val="0"/>
              </a:spcAft>
              <a:buClr>
                <a:srgbClr val="C00000"/>
              </a:buClr>
              <a:buSzPts val="2400"/>
              <a:buFont typeface="Arial"/>
              <a:buChar char="•"/>
            </a:pPr>
            <a:r>
              <a:rPr b="1" lang="en-US" sz="2400">
                <a:solidFill>
                  <a:srgbClr val="C00000"/>
                </a:solidFill>
                <a:latin typeface="Calibri"/>
                <a:ea typeface="Calibri"/>
                <a:cs typeface="Calibri"/>
                <a:sym typeface="Calibri"/>
              </a:rPr>
              <a:t>Key to social communication</a:t>
            </a:r>
            <a:r>
              <a:rPr lang="en-US" sz="2400">
                <a:solidFill>
                  <a:srgbClr val="C00000"/>
                </a:solidFill>
                <a:latin typeface="Calibri"/>
                <a:ea typeface="Calibri"/>
                <a:cs typeface="Calibri"/>
                <a:sym typeface="Calibri"/>
              </a:rPr>
              <a:t>: </a:t>
            </a:r>
            <a:r>
              <a:rPr lang="en-US" sz="2400">
                <a:solidFill>
                  <a:schemeClr val="dk1"/>
                </a:solidFill>
                <a:latin typeface="Calibri"/>
                <a:ea typeface="Calibri"/>
                <a:cs typeface="Calibri"/>
                <a:sym typeface="Calibri"/>
              </a:rPr>
              <a:t>This role determines how often a company should post on each social channel and is responsible for replies.</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152400" lvl="0" marL="0" marR="0" rtl="0" algn="l">
              <a:spcBef>
                <a:spcPts val="0"/>
              </a:spcBef>
              <a:spcAft>
                <a:spcPts val="0"/>
              </a:spcAft>
              <a:buClr>
                <a:srgbClr val="C00000"/>
              </a:buClr>
              <a:buSzPts val="2400"/>
              <a:buFont typeface="Arial"/>
              <a:buChar char="•"/>
            </a:pPr>
            <a:r>
              <a:rPr b="1" lang="en-US" sz="2400">
                <a:solidFill>
                  <a:srgbClr val="C00000"/>
                </a:solidFill>
                <a:latin typeface="Calibri"/>
                <a:ea typeface="Calibri"/>
                <a:cs typeface="Calibri"/>
                <a:sym typeface="Calibri"/>
              </a:rPr>
              <a:t>Support the development of brand identity:</a:t>
            </a:r>
            <a:r>
              <a:rPr lang="en-US" sz="2400">
                <a:solidFill>
                  <a:schemeClr val="dk1"/>
                </a:solidFill>
                <a:latin typeface="Calibri"/>
                <a:ea typeface="Calibri"/>
                <a:cs typeface="Calibri"/>
                <a:sym typeface="Calibri"/>
              </a:rPr>
              <a:t> They show the “why” that helps customers resonate with your organization.</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152400" lvl="0" marL="0" marR="0" rtl="0" algn="l">
              <a:spcBef>
                <a:spcPts val="0"/>
              </a:spcBef>
              <a:spcAft>
                <a:spcPts val="0"/>
              </a:spcAft>
              <a:buClr>
                <a:srgbClr val="C00000"/>
              </a:buClr>
              <a:buSzPts val="2400"/>
              <a:buFont typeface="Arial"/>
              <a:buChar char="•"/>
            </a:pPr>
            <a:r>
              <a:rPr b="1" lang="en-US" sz="2400">
                <a:solidFill>
                  <a:srgbClr val="C00000"/>
                </a:solidFill>
                <a:latin typeface="Calibri"/>
                <a:ea typeface="Calibri"/>
                <a:cs typeface="Calibri"/>
                <a:sym typeface="Calibri"/>
              </a:rPr>
              <a:t>Participate in visual design strategies:</a:t>
            </a:r>
            <a:r>
              <a:rPr lang="en-US" sz="2400">
                <a:solidFill>
                  <a:srgbClr val="C00000"/>
                </a:solidFill>
                <a:latin typeface="Calibri"/>
                <a:ea typeface="Calibri"/>
                <a:cs typeface="Calibri"/>
                <a:sym typeface="Calibri"/>
              </a:rPr>
              <a:t> </a:t>
            </a:r>
            <a:r>
              <a:rPr lang="en-US" sz="2400">
                <a:solidFill>
                  <a:schemeClr val="dk1"/>
                </a:solidFill>
                <a:latin typeface="Calibri"/>
                <a:ea typeface="Calibri"/>
                <a:cs typeface="Calibri"/>
                <a:sym typeface="Calibri"/>
              </a:rPr>
              <a:t>Whether it’s your profile pictures or team photos, a social media manager ensures you’re visually matching your brand.</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id="180" name="Google Shape;180;p7"/>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181" name="Google Shape;181;p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2" name="Google Shape;182;p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3" name="Google Shape;183;p7"/>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184" name="Google Shape;184;p7"/>
          <p:cNvPicPr preferRelativeResize="0"/>
          <p:nvPr/>
        </p:nvPicPr>
        <p:blipFill rotWithShape="1">
          <a:blip r:embed="rId4">
            <a:alphaModFix/>
          </a:blip>
          <a:srcRect b="0" l="0" r="0" t="0"/>
          <a:stretch/>
        </p:blipFill>
        <p:spPr>
          <a:xfrm>
            <a:off x="227281" y="5949244"/>
            <a:ext cx="1222425" cy="1096206"/>
          </a:xfrm>
          <a:prstGeom prst="rect">
            <a:avLst/>
          </a:prstGeom>
          <a:noFill/>
          <a:ln>
            <a:noFill/>
          </a:ln>
        </p:spPr>
      </p:pic>
      <p:pic>
        <p:nvPicPr>
          <p:cNvPr id="185" name="Google Shape;185;p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86" name="Google Shape;186;p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87" name="Google Shape;187;p7"/>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188" name="Google Shape;188;p7"/>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89" name="Google Shape;189;p7"/>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190" name="Google Shape;190;p7"/>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191" name="Google Shape;191;p7"/>
          <p:cNvSpPr/>
          <p:nvPr/>
        </p:nvSpPr>
        <p:spPr>
          <a:xfrm>
            <a:off x="175842" y="1500212"/>
            <a:ext cx="8574066" cy="4524315"/>
          </a:xfrm>
          <a:prstGeom prst="rect">
            <a:avLst/>
          </a:prstGeom>
          <a:noFill/>
          <a:ln>
            <a:noFill/>
          </a:ln>
        </p:spPr>
        <p:txBody>
          <a:bodyPr anchorCtr="0" anchor="t" bIns="45700" lIns="91425" spcFirstLastPara="1" rIns="91425" wrap="square" tIns="45700">
            <a:spAutoFit/>
          </a:bodyPr>
          <a:lstStyle/>
          <a:p>
            <a:pPr indent="-152400" lvl="0" marL="0" marR="0" rtl="0" algn="l">
              <a:spcBef>
                <a:spcPts val="0"/>
              </a:spcBef>
              <a:spcAft>
                <a:spcPts val="0"/>
              </a:spcAft>
              <a:buClr>
                <a:srgbClr val="C00000"/>
              </a:buClr>
              <a:buSzPts val="2400"/>
              <a:buFont typeface="Arial"/>
              <a:buChar char="•"/>
            </a:pPr>
            <a:r>
              <a:rPr b="1" lang="en-US" sz="2400">
                <a:solidFill>
                  <a:srgbClr val="C00000"/>
                </a:solidFill>
                <a:latin typeface="Calibri"/>
                <a:ea typeface="Calibri"/>
                <a:cs typeface="Calibri"/>
                <a:sym typeface="Calibri"/>
              </a:rPr>
              <a:t>Support promotional strategies:</a:t>
            </a:r>
            <a:r>
              <a:rPr b="1" lang="en-US" sz="2400">
                <a:solidFill>
                  <a:schemeClr val="dk1"/>
                </a:solidFill>
                <a:latin typeface="Calibri"/>
                <a:ea typeface="Calibri"/>
                <a:cs typeface="Calibri"/>
                <a:sym typeface="Calibri"/>
              </a:rPr>
              <a:t> </a:t>
            </a:r>
            <a:r>
              <a:rPr lang="en-US" sz="2400">
                <a:solidFill>
                  <a:schemeClr val="dk1"/>
                </a:solidFill>
                <a:latin typeface="Calibri"/>
                <a:ea typeface="Calibri"/>
                <a:cs typeface="Calibri"/>
                <a:sym typeface="Calibri"/>
              </a:rPr>
              <a:t>Social media managers give you insights into paid advertising, organic traffic and influencer marketing.</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rgbClr val="C00000"/>
              </a:solidFill>
              <a:latin typeface="Calibri"/>
              <a:ea typeface="Calibri"/>
              <a:cs typeface="Calibri"/>
              <a:sym typeface="Calibri"/>
            </a:endParaRPr>
          </a:p>
          <a:p>
            <a:pPr indent="-152400" lvl="0" marL="0" marR="0" rtl="0" algn="l">
              <a:spcBef>
                <a:spcPts val="0"/>
              </a:spcBef>
              <a:spcAft>
                <a:spcPts val="0"/>
              </a:spcAft>
              <a:buClr>
                <a:srgbClr val="C00000"/>
              </a:buClr>
              <a:buSzPts val="2400"/>
              <a:buFont typeface="Arial"/>
              <a:buChar char="•"/>
            </a:pPr>
            <a:r>
              <a:rPr b="1" lang="en-US" sz="2400">
                <a:solidFill>
                  <a:srgbClr val="C00000"/>
                </a:solidFill>
                <a:latin typeface="Calibri"/>
                <a:ea typeface="Calibri"/>
                <a:cs typeface="Calibri"/>
                <a:sym typeface="Calibri"/>
              </a:rPr>
              <a:t>Compile your engagement strategy:</a:t>
            </a:r>
            <a:r>
              <a:rPr lang="en-US" sz="2400">
                <a:solidFill>
                  <a:schemeClr val="dk1"/>
                </a:solidFill>
                <a:latin typeface="Calibri"/>
                <a:ea typeface="Calibri"/>
                <a:cs typeface="Calibri"/>
                <a:sym typeface="Calibri"/>
              </a:rPr>
              <a:t> Your social media manager listens to, responds and engages with your audience across all channels. This increases sales and improves customer relationships through engagement.</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152400" lvl="0" marL="0" marR="0" rtl="0" algn="l">
              <a:spcBef>
                <a:spcPts val="0"/>
              </a:spcBef>
              <a:spcAft>
                <a:spcPts val="0"/>
              </a:spcAft>
              <a:buClr>
                <a:srgbClr val="C00000"/>
              </a:buClr>
              <a:buSzPts val="2400"/>
              <a:buFont typeface="Arial"/>
              <a:buChar char="•"/>
            </a:pPr>
            <a:r>
              <a:rPr b="1" lang="en-US" sz="2400">
                <a:solidFill>
                  <a:srgbClr val="C00000"/>
                </a:solidFill>
                <a:latin typeface="Calibri"/>
                <a:ea typeface="Calibri"/>
                <a:cs typeface="Calibri"/>
                <a:sym typeface="Calibri"/>
              </a:rPr>
              <a:t>Establish a conversion strategy:</a:t>
            </a:r>
            <a:r>
              <a:rPr lang="en-US" sz="2400">
                <a:solidFill>
                  <a:schemeClr val="dk1"/>
                </a:solidFill>
                <a:latin typeface="Calibri"/>
                <a:ea typeface="Calibri"/>
                <a:cs typeface="Calibri"/>
                <a:sym typeface="Calibri"/>
              </a:rPr>
              <a:t> Your social media manager learns follower pain points and concerns. This helps them suggest how to convert fans into customers.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pic>
        <p:nvPicPr>
          <p:cNvPr id="196" name="Google Shape;196;p8"/>
          <p:cNvPicPr preferRelativeResize="0"/>
          <p:nvPr/>
        </p:nvPicPr>
        <p:blipFill rotWithShape="1">
          <a:blip r:embed="rId3">
            <a:alphaModFix/>
          </a:blip>
          <a:srcRect b="0" l="0" r="0" t="0"/>
          <a:stretch/>
        </p:blipFill>
        <p:spPr>
          <a:xfrm>
            <a:off x="523664" y="397229"/>
            <a:ext cx="7964822" cy="840667"/>
          </a:xfrm>
          <a:prstGeom prst="rect">
            <a:avLst/>
          </a:prstGeom>
          <a:noFill/>
          <a:ln>
            <a:noFill/>
          </a:ln>
        </p:spPr>
      </p:pic>
      <p:sp>
        <p:nvSpPr>
          <p:cNvPr id="197" name="Google Shape;197;p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98" name="Google Shape;198;p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99" name="Google Shape;199;p8"/>
          <p:cNvSpPr/>
          <p:nvPr/>
        </p:nvSpPr>
        <p:spPr>
          <a:xfrm>
            <a:off x="-182022" y="-43035"/>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00" name="Google Shape;200;p8"/>
          <p:cNvPicPr preferRelativeResize="0"/>
          <p:nvPr/>
        </p:nvPicPr>
        <p:blipFill rotWithShape="1">
          <a:blip r:embed="rId4">
            <a:alphaModFix/>
          </a:blip>
          <a:srcRect b="0" l="0" r="0" t="0"/>
          <a:stretch/>
        </p:blipFill>
        <p:spPr>
          <a:xfrm>
            <a:off x="1156834" y="5949244"/>
            <a:ext cx="1222425" cy="1096206"/>
          </a:xfrm>
          <a:prstGeom prst="rect">
            <a:avLst/>
          </a:prstGeom>
          <a:noFill/>
          <a:ln>
            <a:noFill/>
          </a:ln>
        </p:spPr>
      </p:pic>
      <p:pic>
        <p:nvPicPr>
          <p:cNvPr id="201" name="Google Shape;201;p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02" name="Google Shape;202;p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03" name="Google Shape;203;p8"/>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2000"/>
              <a:buFont typeface="Calibri"/>
              <a:buNone/>
            </a:pPr>
            <a:r>
              <a:t/>
            </a:r>
            <a:endParaRPr b="1" i="0" sz="2000" u="none" cap="none" strike="noStrike">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Clr>
                <a:srgbClr val="FFFFFF"/>
              </a:buClr>
              <a:buSzPts val="2000"/>
              <a:buFont typeface="Calibri"/>
              <a:buNone/>
            </a:pPr>
            <a:r>
              <a:rPr b="1" i="0" lang="en-US" sz="2000" u="none" cap="none" strike="noStrike">
                <a:solidFill>
                  <a:srgbClr val="FFFFFF"/>
                </a:solidFill>
                <a:latin typeface="Calibri"/>
                <a:ea typeface="Calibri"/>
                <a:cs typeface="Calibri"/>
                <a:sym typeface="Calibri"/>
              </a:rPr>
              <a:t> </a:t>
            </a:r>
            <a:endParaRPr/>
          </a:p>
        </p:txBody>
      </p:sp>
      <p:pic>
        <p:nvPicPr>
          <p:cNvPr id="204" name="Google Shape;204;p8"/>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05" name="Google Shape;205;p8"/>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descr="Social Media Management - Beyond Brand Collective" id="206" name="Google Shape;206;p8"/>
          <p:cNvPicPr preferRelativeResize="0"/>
          <p:nvPr/>
        </p:nvPicPr>
        <p:blipFill rotWithShape="1">
          <a:blip r:embed="rId9">
            <a:alphaModFix/>
          </a:blip>
          <a:srcRect b="0" l="0" r="0" t="0"/>
          <a:stretch/>
        </p:blipFill>
        <p:spPr>
          <a:xfrm>
            <a:off x="8691591" y="1475005"/>
            <a:ext cx="3086100" cy="3004230"/>
          </a:xfrm>
          <a:prstGeom prst="rect">
            <a:avLst/>
          </a:prstGeom>
          <a:noFill/>
          <a:ln>
            <a:noFill/>
          </a:ln>
        </p:spPr>
      </p:pic>
      <p:sp>
        <p:nvSpPr>
          <p:cNvPr id="207" name="Google Shape;207;p8"/>
          <p:cNvSpPr/>
          <p:nvPr/>
        </p:nvSpPr>
        <p:spPr>
          <a:xfrm>
            <a:off x="2462275" y="614219"/>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208" name="Google Shape;208;p8"/>
          <p:cNvSpPr/>
          <p:nvPr/>
        </p:nvSpPr>
        <p:spPr>
          <a:xfrm>
            <a:off x="2462275" y="614219"/>
            <a:ext cx="668172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lt1"/>
                </a:solidFill>
                <a:latin typeface="Proxima Nova"/>
                <a:ea typeface="Proxima Nova"/>
                <a:cs typeface="Proxima Nova"/>
                <a:sym typeface="Proxima Nova"/>
              </a:rPr>
              <a:t>The Skills a Social Media Manager Must Have</a:t>
            </a:r>
            <a:endParaRPr/>
          </a:p>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209" name="Google Shape;209;p8"/>
          <p:cNvSpPr/>
          <p:nvPr/>
        </p:nvSpPr>
        <p:spPr>
          <a:xfrm>
            <a:off x="300868" y="2314063"/>
            <a:ext cx="8187617" cy="22467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Calibri"/>
                <a:ea typeface="Calibri"/>
                <a:cs typeface="Calibri"/>
                <a:sym typeface="Calibri"/>
              </a:rPr>
              <a:t>Social media managers are community connoisseurs. Similar to PR experts, they know how to communicate brand characteristics in a positive light.</a:t>
            </a:r>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 A great social media manager knows how to create content, respond to consumers and engage leads.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pic>
        <p:nvPicPr>
          <p:cNvPr id="214" name="Google Shape;214;p9"/>
          <p:cNvPicPr preferRelativeResize="0"/>
          <p:nvPr/>
        </p:nvPicPr>
        <p:blipFill rotWithShape="1">
          <a:blip r:embed="rId3">
            <a:alphaModFix/>
          </a:blip>
          <a:srcRect b="0" l="0" r="0" t="0"/>
          <a:stretch/>
        </p:blipFill>
        <p:spPr>
          <a:xfrm>
            <a:off x="1563483" y="395641"/>
            <a:ext cx="6198451" cy="840667"/>
          </a:xfrm>
          <a:prstGeom prst="rect">
            <a:avLst/>
          </a:prstGeom>
          <a:noFill/>
          <a:ln>
            <a:noFill/>
          </a:ln>
        </p:spPr>
      </p:pic>
      <p:sp>
        <p:nvSpPr>
          <p:cNvPr id="215" name="Google Shape;215;p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6" name="Google Shape;216;p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7" name="Google Shape;217;p9"/>
          <p:cNvSpPr/>
          <p:nvPr/>
        </p:nvSpPr>
        <p:spPr>
          <a:xfrm>
            <a:off x="11289" y="0"/>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18" name="Google Shape;218;p9"/>
          <p:cNvPicPr preferRelativeResize="0"/>
          <p:nvPr/>
        </p:nvPicPr>
        <p:blipFill rotWithShape="1">
          <a:blip r:embed="rId4">
            <a:alphaModFix/>
          </a:blip>
          <a:srcRect b="0" l="0" r="0" t="0"/>
          <a:stretch/>
        </p:blipFill>
        <p:spPr>
          <a:xfrm>
            <a:off x="130614" y="6127172"/>
            <a:ext cx="1222425" cy="1096206"/>
          </a:xfrm>
          <a:prstGeom prst="rect">
            <a:avLst/>
          </a:prstGeom>
          <a:noFill/>
          <a:ln>
            <a:noFill/>
          </a:ln>
        </p:spPr>
      </p:pic>
      <p:pic>
        <p:nvPicPr>
          <p:cNvPr id="219" name="Google Shape;219;p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20" name="Google Shape;220;p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221" name="Google Shape;221;p9"/>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22" name="Google Shape;222;p9"/>
          <p:cNvPicPr preferRelativeResize="0"/>
          <p:nvPr/>
        </p:nvPicPr>
        <p:blipFill rotWithShape="1">
          <a:blip r:embed="rId8">
            <a:alphaModFix/>
          </a:blip>
          <a:srcRect b="0" l="0" r="0" t="0"/>
          <a:stretch/>
        </p:blipFill>
        <p:spPr>
          <a:xfrm>
            <a:off x="9464888" y="292673"/>
            <a:ext cx="3583109" cy="6477922"/>
          </a:xfrm>
          <a:prstGeom prst="rect">
            <a:avLst/>
          </a:prstGeom>
          <a:noFill/>
          <a:ln>
            <a:noFill/>
          </a:ln>
        </p:spPr>
      </p:pic>
      <p:pic>
        <p:nvPicPr>
          <p:cNvPr descr="Social Media Management | Cortez Web Services" id="223" name="Google Shape;223;p9"/>
          <p:cNvPicPr preferRelativeResize="0"/>
          <p:nvPr/>
        </p:nvPicPr>
        <p:blipFill rotWithShape="1">
          <a:blip r:embed="rId9">
            <a:alphaModFix/>
          </a:blip>
          <a:srcRect b="0" l="0" r="0" t="0"/>
          <a:stretch/>
        </p:blipFill>
        <p:spPr>
          <a:xfrm>
            <a:off x="9799244" y="1095468"/>
            <a:ext cx="2552700" cy="3577914"/>
          </a:xfrm>
          <a:prstGeom prst="rect">
            <a:avLst/>
          </a:prstGeom>
          <a:noFill/>
          <a:ln>
            <a:noFill/>
          </a:ln>
        </p:spPr>
      </p:pic>
      <p:sp>
        <p:nvSpPr>
          <p:cNvPr id="224" name="Google Shape;224;p9"/>
          <p:cNvSpPr/>
          <p:nvPr/>
        </p:nvSpPr>
        <p:spPr>
          <a:xfrm>
            <a:off x="358989" y="1630361"/>
            <a:ext cx="8744202"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dk1"/>
              </a:solidFill>
              <a:latin typeface="Calibri"/>
              <a:ea typeface="Calibri"/>
              <a:cs typeface="Calibri"/>
              <a:sym typeface="Calibri"/>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In a fast-paced online economy, the best social media managers also stay up-to-date with the latest trends on all social channels. </a:t>
            </a:r>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They follow algorithm changes closely and compile bespoke strategies that appeal to the goals of your brand.</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pic>
        <p:nvPicPr>
          <p:cNvPr id="229" name="Google Shape;229;p10"/>
          <p:cNvPicPr preferRelativeResize="0"/>
          <p:nvPr/>
        </p:nvPicPr>
        <p:blipFill rotWithShape="1">
          <a:blip r:embed="rId3">
            <a:alphaModFix/>
          </a:blip>
          <a:srcRect b="0" l="0" r="0" t="0"/>
          <a:stretch/>
        </p:blipFill>
        <p:spPr>
          <a:xfrm>
            <a:off x="586581" y="302043"/>
            <a:ext cx="7083084" cy="840667"/>
          </a:xfrm>
          <a:prstGeom prst="rect">
            <a:avLst/>
          </a:prstGeom>
          <a:noFill/>
          <a:ln>
            <a:noFill/>
          </a:ln>
        </p:spPr>
      </p:pic>
      <p:sp>
        <p:nvSpPr>
          <p:cNvPr id="230" name="Google Shape;230;p1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chemeClr val="dk1"/>
              </a:solidFill>
              <a:latin typeface="Calibri"/>
              <a:ea typeface="Calibri"/>
              <a:cs typeface="Calibri"/>
              <a:sym typeface="Calibri"/>
            </a:endParaRPr>
          </a:p>
        </p:txBody>
      </p:sp>
      <p:sp>
        <p:nvSpPr>
          <p:cNvPr id="231" name="Google Shape;231;p1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chemeClr val="dk1"/>
              </a:solidFill>
              <a:latin typeface="Calibri"/>
              <a:ea typeface="Calibri"/>
              <a:cs typeface="Calibri"/>
              <a:sym typeface="Calibri"/>
            </a:endParaRPr>
          </a:p>
        </p:txBody>
      </p:sp>
      <p:sp>
        <p:nvSpPr>
          <p:cNvPr id="232" name="Google Shape;232;p1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00">
              <a:solidFill>
                <a:schemeClr val="dk1"/>
              </a:solidFill>
              <a:latin typeface="Calibri"/>
              <a:ea typeface="Calibri"/>
              <a:cs typeface="Calibri"/>
              <a:sym typeface="Calibri"/>
            </a:endParaRPr>
          </a:p>
        </p:txBody>
      </p:sp>
      <p:pic>
        <p:nvPicPr>
          <p:cNvPr id="233" name="Google Shape;233;p10"/>
          <p:cNvPicPr preferRelativeResize="0"/>
          <p:nvPr/>
        </p:nvPicPr>
        <p:blipFill rotWithShape="1">
          <a:blip r:embed="rId4">
            <a:alphaModFix/>
          </a:blip>
          <a:srcRect b="0" l="0" r="0" t="0"/>
          <a:stretch/>
        </p:blipFill>
        <p:spPr>
          <a:xfrm>
            <a:off x="113326" y="6026021"/>
            <a:ext cx="1222425" cy="1096206"/>
          </a:xfrm>
          <a:prstGeom prst="rect">
            <a:avLst/>
          </a:prstGeom>
          <a:noFill/>
          <a:ln>
            <a:noFill/>
          </a:ln>
        </p:spPr>
      </p:pic>
      <p:pic>
        <p:nvPicPr>
          <p:cNvPr id="234" name="Google Shape;234;p10"/>
          <p:cNvPicPr preferRelativeResize="0"/>
          <p:nvPr/>
        </p:nvPicPr>
        <p:blipFill rotWithShape="1">
          <a:blip r:embed="rId5">
            <a:alphaModFix/>
          </a:blip>
          <a:srcRect b="0" l="0" r="0" t="0"/>
          <a:stretch/>
        </p:blipFill>
        <p:spPr>
          <a:xfrm>
            <a:off x="2424113" y="6404834"/>
            <a:ext cx="9902229" cy="204838"/>
          </a:xfrm>
          <a:prstGeom prst="rect">
            <a:avLst/>
          </a:prstGeom>
          <a:noFill/>
          <a:ln>
            <a:noFill/>
          </a:ln>
        </p:spPr>
      </p:pic>
      <p:pic>
        <p:nvPicPr>
          <p:cNvPr id="235" name="Google Shape;235;p1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36" name="Google Shape;236;p10"/>
          <p:cNvSpPr txBox="1"/>
          <p:nvPr/>
        </p:nvSpPr>
        <p:spPr>
          <a:xfrm>
            <a:off x="300868" y="236724"/>
            <a:ext cx="1501805" cy="1122743"/>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18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1800">
                <a:solidFill>
                  <a:schemeClr val="lt1"/>
                </a:solidFill>
                <a:latin typeface="Calibri"/>
                <a:ea typeface="Calibri"/>
                <a:cs typeface="Calibri"/>
                <a:sym typeface="Calibri"/>
              </a:rPr>
              <a:t> </a:t>
            </a:r>
            <a:endParaRPr/>
          </a:p>
        </p:txBody>
      </p:sp>
      <p:pic>
        <p:nvPicPr>
          <p:cNvPr id="237" name="Google Shape;237;p10"/>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38" name="Google Shape;238;p10"/>
          <p:cNvPicPr preferRelativeResize="0"/>
          <p:nvPr/>
        </p:nvPicPr>
        <p:blipFill rotWithShape="1">
          <a:blip r:embed="rId8">
            <a:alphaModFix/>
          </a:blip>
          <a:srcRect b="0" l="0" r="0" t="0"/>
          <a:stretch/>
        </p:blipFill>
        <p:spPr>
          <a:xfrm>
            <a:off x="8964285" y="397229"/>
            <a:ext cx="3179850" cy="5748868"/>
          </a:xfrm>
          <a:prstGeom prst="rect">
            <a:avLst/>
          </a:prstGeom>
          <a:noFill/>
          <a:ln>
            <a:noFill/>
          </a:ln>
        </p:spPr>
      </p:pic>
      <p:pic>
        <p:nvPicPr>
          <p:cNvPr descr="Social Media Management - Beyond Brand Collective" id="239" name="Google Shape;239;p10"/>
          <p:cNvPicPr preferRelativeResize="0"/>
          <p:nvPr/>
        </p:nvPicPr>
        <p:blipFill rotWithShape="1">
          <a:blip r:embed="rId9">
            <a:alphaModFix/>
          </a:blip>
          <a:srcRect b="0" l="0" r="0" t="0"/>
          <a:stretch/>
        </p:blipFill>
        <p:spPr>
          <a:xfrm>
            <a:off x="8914992" y="1118577"/>
            <a:ext cx="3086100" cy="2936588"/>
          </a:xfrm>
          <a:prstGeom prst="rect">
            <a:avLst/>
          </a:prstGeom>
          <a:noFill/>
          <a:ln>
            <a:noFill/>
          </a:ln>
        </p:spPr>
      </p:pic>
      <p:sp>
        <p:nvSpPr>
          <p:cNvPr id="240" name="Google Shape;240;p10"/>
          <p:cNvSpPr/>
          <p:nvPr/>
        </p:nvSpPr>
        <p:spPr>
          <a:xfrm>
            <a:off x="300868" y="2163046"/>
            <a:ext cx="8139747" cy="295465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Calibri"/>
                <a:ea typeface="Calibri"/>
                <a:cs typeface="Calibri"/>
                <a:sym typeface="Calibri"/>
              </a:rPr>
              <a:t>A social media manager has to be a marketer, strategist, copywriter and a customer service rep—and excel at each of them. </a:t>
            </a:r>
            <a:endParaRPr sz="2800">
              <a:solidFill>
                <a:schemeClr val="dk1"/>
              </a:solidFill>
              <a:latin typeface="Calibri"/>
              <a:ea typeface="Calibri"/>
              <a:cs typeface="Calibri"/>
              <a:sym typeface="Calibri"/>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Managing all these diverse responsibilities requires you to be agile and adept at new skills that are becoming more critical by the day.</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pic>
        <p:nvPicPr>
          <p:cNvPr id="245" name="Google Shape;245;p11"/>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246" name="Google Shape;246;p1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7" name="Google Shape;247;p1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8" name="Google Shape;248;p11"/>
          <p:cNvSpPr/>
          <p:nvPr/>
        </p:nvSpPr>
        <p:spPr>
          <a:xfrm>
            <a:off x="-46037" y="-53899"/>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49" name="Google Shape;249;p11"/>
          <p:cNvPicPr preferRelativeResize="0"/>
          <p:nvPr/>
        </p:nvPicPr>
        <p:blipFill rotWithShape="1">
          <a:blip r:embed="rId4">
            <a:alphaModFix/>
          </a:blip>
          <a:srcRect b="0" l="0" r="0" t="0"/>
          <a:stretch/>
        </p:blipFill>
        <p:spPr>
          <a:xfrm>
            <a:off x="85725" y="5949244"/>
            <a:ext cx="1222425" cy="1096206"/>
          </a:xfrm>
          <a:prstGeom prst="rect">
            <a:avLst/>
          </a:prstGeom>
          <a:noFill/>
          <a:ln>
            <a:noFill/>
          </a:ln>
        </p:spPr>
      </p:pic>
      <p:pic>
        <p:nvPicPr>
          <p:cNvPr id="250" name="Google Shape;250;p1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51" name="Google Shape;251;p1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252" name="Google Shape;252;p11"/>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53" name="Google Shape;253;p11"/>
          <p:cNvPicPr preferRelativeResize="0"/>
          <p:nvPr/>
        </p:nvPicPr>
        <p:blipFill rotWithShape="1">
          <a:blip r:embed="rId8">
            <a:alphaModFix/>
          </a:blip>
          <a:srcRect b="0" l="0" r="0" t="0"/>
          <a:stretch/>
        </p:blipFill>
        <p:spPr>
          <a:xfrm>
            <a:off x="9302998" y="200376"/>
            <a:ext cx="3179850" cy="5748868"/>
          </a:xfrm>
          <a:prstGeom prst="rect">
            <a:avLst/>
          </a:prstGeom>
          <a:noFill/>
          <a:ln>
            <a:noFill/>
          </a:ln>
        </p:spPr>
      </p:pic>
      <p:pic>
        <p:nvPicPr>
          <p:cNvPr descr="Social Media Management Services in Delhi, SMM Services, Best Social Media  Marketing Company in India" id="254" name="Google Shape;254;p11"/>
          <p:cNvPicPr preferRelativeResize="0"/>
          <p:nvPr/>
        </p:nvPicPr>
        <p:blipFill rotWithShape="1">
          <a:blip r:embed="rId9">
            <a:alphaModFix/>
          </a:blip>
          <a:srcRect b="0" l="0" r="0" t="0"/>
          <a:stretch/>
        </p:blipFill>
        <p:spPr>
          <a:xfrm>
            <a:off x="9603402" y="817562"/>
            <a:ext cx="2571750" cy="3403540"/>
          </a:xfrm>
          <a:prstGeom prst="rect">
            <a:avLst/>
          </a:prstGeom>
          <a:noFill/>
          <a:ln>
            <a:noFill/>
          </a:ln>
        </p:spPr>
      </p:pic>
      <p:sp>
        <p:nvSpPr>
          <p:cNvPr id="255" name="Google Shape;255;p11"/>
          <p:cNvSpPr/>
          <p:nvPr/>
        </p:nvSpPr>
        <p:spPr>
          <a:xfrm>
            <a:off x="290145" y="2029179"/>
            <a:ext cx="8713177" cy="32316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Calibri"/>
                <a:ea typeface="Calibri"/>
                <a:cs typeface="Calibri"/>
                <a:sym typeface="Calibri"/>
              </a:rPr>
              <a:t>A LinkedIn report shows that social media manager skills requirements in the US have changed an average of 24.9% since 2015. </a:t>
            </a:r>
            <a:endParaRPr sz="2800">
              <a:solidFill>
                <a:schemeClr val="dk1"/>
              </a:solidFill>
              <a:latin typeface="Calibri"/>
              <a:ea typeface="Calibri"/>
              <a:cs typeface="Calibri"/>
              <a:sym typeface="Calibri"/>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Some of the top new skills mentioned include social media outreach, social strategy, social media communications and platform expertise like Instagram.</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pic>
        <p:nvPicPr>
          <p:cNvPr id="260" name="Google Shape;260;p12"/>
          <p:cNvPicPr preferRelativeResize="0"/>
          <p:nvPr/>
        </p:nvPicPr>
        <p:blipFill rotWithShape="1">
          <a:blip r:embed="rId3">
            <a:alphaModFix/>
          </a:blip>
          <a:srcRect b="0" l="0" r="0" t="0"/>
          <a:stretch/>
        </p:blipFill>
        <p:spPr>
          <a:xfrm>
            <a:off x="2083369" y="444202"/>
            <a:ext cx="6198451" cy="840667"/>
          </a:xfrm>
          <a:prstGeom prst="rect">
            <a:avLst/>
          </a:prstGeom>
          <a:noFill/>
          <a:ln>
            <a:noFill/>
          </a:ln>
        </p:spPr>
      </p:pic>
      <p:sp>
        <p:nvSpPr>
          <p:cNvPr id="261" name="Google Shape;261;p1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2" name="Google Shape;262;p1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3" name="Google Shape;263;p12"/>
          <p:cNvSpPr/>
          <p:nvPr/>
        </p:nvSpPr>
        <p:spPr>
          <a:xfrm>
            <a:off x="-46037" y="-53899"/>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64" name="Google Shape;264;p12"/>
          <p:cNvPicPr preferRelativeResize="0"/>
          <p:nvPr/>
        </p:nvPicPr>
        <p:blipFill rotWithShape="1">
          <a:blip r:embed="rId4">
            <a:alphaModFix/>
          </a:blip>
          <a:srcRect b="0" l="0" r="0" t="0"/>
          <a:stretch/>
        </p:blipFill>
        <p:spPr>
          <a:xfrm>
            <a:off x="166520" y="5675615"/>
            <a:ext cx="1222425" cy="1096206"/>
          </a:xfrm>
          <a:prstGeom prst="rect">
            <a:avLst/>
          </a:prstGeom>
          <a:noFill/>
          <a:ln>
            <a:noFill/>
          </a:ln>
        </p:spPr>
      </p:pic>
      <p:pic>
        <p:nvPicPr>
          <p:cNvPr id="265" name="Google Shape;265;p1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66" name="Google Shape;266;p1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267" name="Google Shape;267;p1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68" name="Google Shape;268;p12"/>
          <p:cNvPicPr preferRelativeResize="0"/>
          <p:nvPr/>
        </p:nvPicPr>
        <p:blipFill rotWithShape="1">
          <a:blip r:embed="rId8">
            <a:alphaModFix/>
          </a:blip>
          <a:srcRect b="0" l="0" r="0" t="0"/>
          <a:stretch/>
        </p:blipFill>
        <p:spPr>
          <a:xfrm>
            <a:off x="9012150" y="474850"/>
            <a:ext cx="3179850" cy="5748868"/>
          </a:xfrm>
          <a:prstGeom prst="rect">
            <a:avLst/>
          </a:prstGeom>
          <a:noFill/>
          <a:ln>
            <a:noFill/>
          </a:ln>
        </p:spPr>
      </p:pic>
      <p:pic>
        <p:nvPicPr>
          <p:cNvPr descr="Social Media Management Services in Delhi, SMM Services, Best Social Media  Marketing Company in India" id="269" name="Google Shape;269;p12"/>
          <p:cNvPicPr preferRelativeResize="0"/>
          <p:nvPr/>
        </p:nvPicPr>
        <p:blipFill rotWithShape="1">
          <a:blip r:embed="rId9">
            <a:alphaModFix/>
          </a:blip>
          <a:srcRect b="0" l="0" r="0" t="0"/>
          <a:stretch/>
        </p:blipFill>
        <p:spPr>
          <a:xfrm>
            <a:off x="9195048" y="1314234"/>
            <a:ext cx="2571750" cy="3403540"/>
          </a:xfrm>
          <a:prstGeom prst="rect">
            <a:avLst/>
          </a:prstGeom>
          <a:noFill/>
          <a:ln>
            <a:noFill/>
          </a:ln>
        </p:spPr>
      </p:pic>
      <p:sp>
        <p:nvSpPr>
          <p:cNvPr id="270" name="Google Shape;270;p12"/>
          <p:cNvSpPr/>
          <p:nvPr/>
        </p:nvSpPr>
        <p:spPr>
          <a:xfrm>
            <a:off x="2271252" y="474851"/>
            <a:ext cx="631271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271" name="Google Shape;271;p12"/>
          <p:cNvSpPr/>
          <p:nvPr/>
        </p:nvSpPr>
        <p:spPr>
          <a:xfrm>
            <a:off x="2424113" y="745026"/>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272" name="Google Shape;272;p12"/>
          <p:cNvSpPr/>
          <p:nvPr/>
        </p:nvSpPr>
        <p:spPr>
          <a:xfrm>
            <a:off x="395323" y="2516339"/>
            <a:ext cx="8124790"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Calibri"/>
                <a:ea typeface="Calibri"/>
                <a:cs typeface="Calibri"/>
                <a:sym typeface="Calibri"/>
              </a:rPr>
              <a:t>Other pertinent skills include project management and the ability to conduct nuanced audience research with AI-driven technology to create more data-driven social strategies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pic>
        <p:nvPicPr>
          <p:cNvPr id="277" name="Google Shape;277;p13"/>
          <p:cNvPicPr preferRelativeResize="0"/>
          <p:nvPr/>
        </p:nvPicPr>
        <p:blipFill rotWithShape="1">
          <a:blip r:embed="rId3">
            <a:alphaModFix/>
          </a:blip>
          <a:srcRect b="0" l="0" r="0" t="0"/>
          <a:stretch/>
        </p:blipFill>
        <p:spPr>
          <a:xfrm>
            <a:off x="1992485" y="597877"/>
            <a:ext cx="6198451" cy="840667"/>
          </a:xfrm>
          <a:prstGeom prst="rect">
            <a:avLst/>
          </a:prstGeom>
          <a:noFill/>
          <a:ln>
            <a:noFill/>
          </a:ln>
        </p:spPr>
      </p:pic>
      <p:sp>
        <p:nvSpPr>
          <p:cNvPr id="278" name="Google Shape;278;p13"/>
          <p:cNvSpPr/>
          <p:nvPr/>
        </p:nvSpPr>
        <p:spPr>
          <a:xfrm>
            <a:off x="0" y="97077"/>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9" name="Google Shape;279;p1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0" name="Google Shape;280;p13"/>
          <p:cNvSpPr/>
          <p:nvPr/>
        </p:nvSpPr>
        <p:spPr>
          <a:xfrm>
            <a:off x="-119781" y="-75193"/>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81" name="Google Shape;281;p13"/>
          <p:cNvPicPr preferRelativeResize="0"/>
          <p:nvPr/>
        </p:nvPicPr>
        <p:blipFill rotWithShape="1">
          <a:blip r:embed="rId4">
            <a:alphaModFix/>
          </a:blip>
          <a:srcRect b="0" l="0" r="0" t="0"/>
          <a:stretch/>
        </p:blipFill>
        <p:spPr>
          <a:xfrm>
            <a:off x="217769" y="5832656"/>
            <a:ext cx="1222425" cy="1096206"/>
          </a:xfrm>
          <a:prstGeom prst="rect">
            <a:avLst/>
          </a:prstGeom>
          <a:noFill/>
          <a:ln>
            <a:noFill/>
          </a:ln>
        </p:spPr>
      </p:pic>
      <p:pic>
        <p:nvPicPr>
          <p:cNvPr id="282" name="Google Shape;282;p1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83" name="Google Shape;283;p13"/>
          <p:cNvPicPr preferRelativeResize="0"/>
          <p:nvPr/>
        </p:nvPicPr>
        <p:blipFill rotWithShape="1">
          <a:blip r:embed="rId6">
            <a:alphaModFix/>
          </a:blip>
          <a:srcRect b="0" l="0" r="0" t="0"/>
          <a:stretch/>
        </p:blipFill>
        <p:spPr>
          <a:xfrm>
            <a:off x="-115763" y="1983191"/>
            <a:ext cx="238650" cy="2709534"/>
          </a:xfrm>
          <a:prstGeom prst="rect">
            <a:avLst/>
          </a:prstGeom>
          <a:noFill/>
          <a:ln>
            <a:noFill/>
          </a:ln>
        </p:spPr>
      </p:pic>
      <p:sp>
        <p:nvSpPr>
          <p:cNvPr id="284" name="Google Shape;284;p13"/>
          <p:cNvSpPr txBox="1"/>
          <p:nvPr/>
        </p:nvSpPr>
        <p:spPr>
          <a:xfrm>
            <a:off x="3562" y="152891"/>
            <a:ext cx="1222426"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285" name="Google Shape;285;p1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86" name="Google Shape;286;p13"/>
          <p:cNvPicPr preferRelativeResize="0"/>
          <p:nvPr/>
        </p:nvPicPr>
        <p:blipFill rotWithShape="1">
          <a:blip r:embed="rId8">
            <a:alphaModFix/>
          </a:blip>
          <a:srcRect b="0" l="0" r="0" t="0"/>
          <a:stretch/>
        </p:blipFill>
        <p:spPr>
          <a:xfrm>
            <a:off x="9055206" y="284875"/>
            <a:ext cx="3179850" cy="5748868"/>
          </a:xfrm>
          <a:prstGeom prst="rect">
            <a:avLst/>
          </a:prstGeom>
          <a:noFill/>
          <a:ln>
            <a:noFill/>
          </a:ln>
        </p:spPr>
      </p:pic>
      <p:pic>
        <p:nvPicPr>
          <p:cNvPr descr="Keeping a Handle on Social Media Management by Employees" id="287" name="Google Shape;287;p13"/>
          <p:cNvPicPr preferRelativeResize="0"/>
          <p:nvPr/>
        </p:nvPicPr>
        <p:blipFill rotWithShape="1">
          <a:blip r:embed="rId9">
            <a:alphaModFix/>
          </a:blip>
          <a:srcRect b="0" l="0" r="0" t="0"/>
          <a:stretch/>
        </p:blipFill>
        <p:spPr>
          <a:xfrm>
            <a:off x="9329671" y="940973"/>
            <a:ext cx="2619375" cy="2835897"/>
          </a:xfrm>
          <a:prstGeom prst="rect">
            <a:avLst/>
          </a:prstGeom>
          <a:noFill/>
          <a:ln>
            <a:noFill/>
          </a:ln>
        </p:spPr>
      </p:pic>
      <p:sp>
        <p:nvSpPr>
          <p:cNvPr id="288" name="Google Shape;288;p13"/>
          <p:cNvSpPr/>
          <p:nvPr/>
        </p:nvSpPr>
        <p:spPr>
          <a:xfrm>
            <a:off x="2376167" y="597877"/>
            <a:ext cx="6248025"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The most important skills of a social media manager</a:t>
            </a:r>
            <a:endParaRPr/>
          </a:p>
        </p:txBody>
      </p:sp>
      <p:sp>
        <p:nvSpPr>
          <p:cNvPr id="289" name="Google Shape;289;p13"/>
          <p:cNvSpPr/>
          <p:nvPr/>
        </p:nvSpPr>
        <p:spPr>
          <a:xfrm>
            <a:off x="217769" y="2029179"/>
            <a:ext cx="8926231"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C00000"/>
                </a:solidFill>
                <a:latin typeface="Calibri"/>
                <a:ea typeface="Calibri"/>
                <a:cs typeface="Calibri"/>
                <a:sym typeface="Calibri"/>
              </a:rPr>
              <a:t>1. Communication::</a:t>
            </a:r>
            <a:endParaRPr b="1" sz="2800">
              <a:solidFill>
                <a:srgbClr val="C00000"/>
              </a:solidFill>
              <a:latin typeface="Calibri"/>
              <a:ea typeface="Calibri"/>
              <a:cs typeface="Calibri"/>
              <a:sym typeface="Calibri"/>
            </a:endParaRPr>
          </a:p>
          <a:p>
            <a:pPr indent="0" lvl="0" marL="0" marR="0" rtl="0" algn="l">
              <a:spcBef>
                <a:spcPts val="0"/>
              </a:spcBef>
              <a:spcAft>
                <a:spcPts val="0"/>
              </a:spcAft>
              <a:buNone/>
            </a:pPr>
            <a:r>
              <a:rPr lang="en-US" sz="2800">
                <a:solidFill>
                  <a:schemeClr val="dk1"/>
                </a:solidFill>
                <a:latin typeface="Calibri"/>
                <a:ea typeface="Calibri"/>
                <a:cs typeface="Calibri"/>
                <a:sym typeface="Calibri"/>
              </a:rPr>
              <a:t>Of all the social media skills, I believe effective communication skills are by far the most important. From writing a brief to compiling a social listening analysis for leadership, social media managers have to communicate ideas effectively to a wide range of stakeholders.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pic>
        <p:nvPicPr>
          <p:cNvPr id="294" name="Google Shape;294;p14"/>
          <p:cNvPicPr preferRelativeResize="0"/>
          <p:nvPr/>
        </p:nvPicPr>
        <p:blipFill rotWithShape="1">
          <a:blip r:embed="rId3">
            <a:alphaModFix/>
          </a:blip>
          <a:srcRect b="0" l="0" r="0" t="0"/>
          <a:stretch/>
        </p:blipFill>
        <p:spPr>
          <a:xfrm>
            <a:off x="2184024" y="302795"/>
            <a:ext cx="6198451" cy="840667"/>
          </a:xfrm>
          <a:prstGeom prst="rect">
            <a:avLst/>
          </a:prstGeom>
          <a:noFill/>
          <a:ln>
            <a:noFill/>
          </a:ln>
        </p:spPr>
      </p:pic>
      <p:sp>
        <p:nvSpPr>
          <p:cNvPr id="295" name="Google Shape;295;p1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6" name="Google Shape;296;p1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7" name="Google Shape;297;p14"/>
          <p:cNvSpPr/>
          <p:nvPr/>
        </p:nvSpPr>
        <p:spPr>
          <a:xfrm>
            <a:off x="-93983" y="-177619"/>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98" name="Google Shape;298;p14"/>
          <p:cNvPicPr preferRelativeResize="0"/>
          <p:nvPr/>
        </p:nvPicPr>
        <p:blipFill rotWithShape="1">
          <a:blip r:embed="rId4">
            <a:alphaModFix/>
          </a:blip>
          <a:srcRect b="0" l="0" r="0" t="0"/>
          <a:stretch/>
        </p:blipFill>
        <p:spPr>
          <a:xfrm>
            <a:off x="85725" y="5880759"/>
            <a:ext cx="1222425" cy="1096206"/>
          </a:xfrm>
          <a:prstGeom prst="rect">
            <a:avLst/>
          </a:prstGeom>
          <a:noFill/>
          <a:ln>
            <a:noFill/>
          </a:ln>
        </p:spPr>
      </p:pic>
      <p:pic>
        <p:nvPicPr>
          <p:cNvPr id="299" name="Google Shape;299;p14"/>
          <p:cNvPicPr preferRelativeResize="0"/>
          <p:nvPr/>
        </p:nvPicPr>
        <p:blipFill rotWithShape="1">
          <a:blip r:embed="rId5">
            <a:alphaModFix/>
          </a:blip>
          <a:srcRect b="0" l="0" r="0" t="0"/>
          <a:stretch/>
        </p:blipFill>
        <p:spPr>
          <a:xfrm>
            <a:off x="2376167" y="6519639"/>
            <a:ext cx="9902229" cy="204838"/>
          </a:xfrm>
          <a:prstGeom prst="rect">
            <a:avLst/>
          </a:prstGeom>
          <a:noFill/>
          <a:ln>
            <a:noFill/>
          </a:ln>
        </p:spPr>
      </p:pic>
      <p:pic>
        <p:nvPicPr>
          <p:cNvPr id="300" name="Google Shape;300;p1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01" name="Google Shape;301;p14"/>
          <p:cNvSpPr txBox="1"/>
          <p:nvPr/>
        </p:nvSpPr>
        <p:spPr>
          <a:xfrm>
            <a:off x="-22225" y="63287"/>
            <a:ext cx="1222426"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302" name="Google Shape;302;p1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03" name="Google Shape;303;p14"/>
          <p:cNvPicPr preferRelativeResize="0"/>
          <p:nvPr/>
        </p:nvPicPr>
        <p:blipFill rotWithShape="1">
          <a:blip r:embed="rId8">
            <a:alphaModFix/>
          </a:blip>
          <a:srcRect b="0" l="0" r="0" t="0"/>
          <a:stretch/>
        </p:blipFill>
        <p:spPr>
          <a:xfrm>
            <a:off x="9012150" y="302795"/>
            <a:ext cx="3179850" cy="5748868"/>
          </a:xfrm>
          <a:prstGeom prst="rect">
            <a:avLst/>
          </a:prstGeom>
          <a:noFill/>
          <a:ln>
            <a:noFill/>
          </a:ln>
        </p:spPr>
      </p:pic>
      <p:pic>
        <p:nvPicPr>
          <p:cNvPr descr="Keeping a Handle on Social Media Management by Employees" id="304" name="Google Shape;304;p14"/>
          <p:cNvPicPr preferRelativeResize="0"/>
          <p:nvPr/>
        </p:nvPicPr>
        <p:blipFill rotWithShape="1">
          <a:blip r:embed="rId9">
            <a:alphaModFix/>
          </a:blip>
          <a:srcRect b="0" l="0" r="0" t="0"/>
          <a:stretch/>
        </p:blipFill>
        <p:spPr>
          <a:xfrm>
            <a:off x="9120100" y="1038833"/>
            <a:ext cx="2619375" cy="3056089"/>
          </a:xfrm>
          <a:prstGeom prst="rect">
            <a:avLst/>
          </a:prstGeom>
          <a:noFill/>
          <a:ln>
            <a:noFill/>
          </a:ln>
        </p:spPr>
      </p:pic>
      <p:sp>
        <p:nvSpPr>
          <p:cNvPr id="305" name="Google Shape;305;p14"/>
          <p:cNvSpPr/>
          <p:nvPr/>
        </p:nvSpPr>
        <p:spPr>
          <a:xfrm>
            <a:off x="465992" y="2022231"/>
            <a:ext cx="8546158" cy="22467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Calibri"/>
                <a:ea typeface="Calibri"/>
                <a:cs typeface="Calibri"/>
                <a:sym typeface="Calibri"/>
              </a:rPr>
              <a:t>Communications skills are even more indispensable when you consider the breadth of internal and external audiences SMMs collaborate with on a regular basis, from teams as diverse as the legal and creative departments, to your followers and even social platform partners.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pic>
        <p:nvPicPr>
          <p:cNvPr id="310" name="Google Shape;310;p15"/>
          <p:cNvPicPr preferRelativeResize="0"/>
          <p:nvPr/>
        </p:nvPicPr>
        <p:blipFill rotWithShape="1">
          <a:blip r:embed="rId3">
            <a:alphaModFix/>
          </a:blip>
          <a:srcRect b="0" l="0" r="0" t="0"/>
          <a:stretch/>
        </p:blipFill>
        <p:spPr>
          <a:xfrm>
            <a:off x="501048" y="255955"/>
            <a:ext cx="8076652" cy="840667"/>
          </a:xfrm>
          <a:prstGeom prst="rect">
            <a:avLst/>
          </a:prstGeom>
          <a:noFill/>
          <a:ln>
            <a:noFill/>
          </a:ln>
        </p:spPr>
      </p:pic>
      <p:sp>
        <p:nvSpPr>
          <p:cNvPr id="311" name="Google Shape;311;p1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12" name="Google Shape;312;p1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13" name="Google Shape;313;p15"/>
          <p:cNvSpPr/>
          <p:nvPr/>
        </p:nvSpPr>
        <p:spPr>
          <a:xfrm>
            <a:off x="-79651" y="-144712"/>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14" name="Google Shape;314;p15"/>
          <p:cNvPicPr preferRelativeResize="0"/>
          <p:nvPr/>
        </p:nvPicPr>
        <p:blipFill rotWithShape="1">
          <a:blip r:embed="rId4">
            <a:alphaModFix/>
          </a:blip>
          <a:srcRect b="0" l="0" r="0" t="0"/>
          <a:stretch/>
        </p:blipFill>
        <p:spPr>
          <a:xfrm>
            <a:off x="-130386" y="5951195"/>
            <a:ext cx="1222425" cy="1096206"/>
          </a:xfrm>
          <a:prstGeom prst="rect">
            <a:avLst/>
          </a:prstGeom>
          <a:noFill/>
          <a:ln>
            <a:noFill/>
          </a:ln>
        </p:spPr>
      </p:pic>
      <p:pic>
        <p:nvPicPr>
          <p:cNvPr id="315" name="Google Shape;315;p15"/>
          <p:cNvPicPr preferRelativeResize="0"/>
          <p:nvPr/>
        </p:nvPicPr>
        <p:blipFill rotWithShape="1">
          <a:blip r:embed="rId5">
            <a:alphaModFix/>
          </a:blip>
          <a:srcRect b="0" l="0" r="0" t="0"/>
          <a:stretch/>
        </p:blipFill>
        <p:spPr>
          <a:xfrm>
            <a:off x="2194604" y="6587858"/>
            <a:ext cx="9902229" cy="204838"/>
          </a:xfrm>
          <a:prstGeom prst="rect">
            <a:avLst/>
          </a:prstGeom>
          <a:noFill/>
          <a:ln>
            <a:noFill/>
          </a:ln>
        </p:spPr>
      </p:pic>
      <p:pic>
        <p:nvPicPr>
          <p:cNvPr id="316" name="Google Shape;316;p1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17" name="Google Shape;317;p15"/>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2000"/>
              <a:buFont typeface="Calibri"/>
              <a:buNone/>
            </a:pPr>
            <a:r>
              <a:t/>
            </a:r>
            <a:endParaRPr b="1" i="0" sz="2000" u="none" cap="none" strike="noStrike">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Clr>
                <a:srgbClr val="FFFFFF"/>
              </a:buClr>
              <a:buSzPts val="2000"/>
              <a:buFont typeface="Calibri"/>
              <a:buNone/>
            </a:pPr>
            <a:r>
              <a:rPr b="1" i="0" lang="en-US" sz="2000" u="none" cap="none" strike="noStrike">
                <a:solidFill>
                  <a:srgbClr val="FFFFFF"/>
                </a:solidFill>
                <a:latin typeface="Calibri"/>
                <a:ea typeface="Calibri"/>
                <a:cs typeface="Calibri"/>
                <a:sym typeface="Calibri"/>
              </a:rPr>
              <a:t> </a:t>
            </a:r>
            <a:endParaRPr/>
          </a:p>
        </p:txBody>
      </p:sp>
      <p:pic>
        <p:nvPicPr>
          <p:cNvPr id="318" name="Google Shape;318;p15"/>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19" name="Google Shape;319;p15"/>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descr="Top 26 Social Media Management Tools You Need in 2023" id="320" name="Google Shape;320;p15"/>
          <p:cNvPicPr preferRelativeResize="0"/>
          <p:nvPr/>
        </p:nvPicPr>
        <p:blipFill rotWithShape="1">
          <a:blip r:embed="rId9">
            <a:alphaModFix/>
          </a:blip>
          <a:srcRect b="0" l="0" r="0" t="0"/>
          <a:stretch/>
        </p:blipFill>
        <p:spPr>
          <a:xfrm>
            <a:off x="8799541" y="1538602"/>
            <a:ext cx="3105150" cy="2844607"/>
          </a:xfrm>
          <a:prstGeom prst="rect">
            <a:avLst/>
          </a:prstGeom>
          <a:noFill/>
          <a:ln>
            <a:noFill/>
          </a:ln>
        </p:spPr>
      </p:pic>
      <p:sp>
        <p:nvSpPr>
          <p:cNvPr id="321" name="Google Shape;321;p15"/>
          <p:cNvSpPr/>
          <p:nvPr/>
        </p:nvSpPr>
        <p:spPr>
          <a:xfrm>
            <a:off x="300868" y="1806274"/>
            <a:ext cx="7526455" cy="80021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rgbClr val="C00000"/>
                </a:solidFill>
                <a:latin typeface="Calibri"/>
                <a:ea typeface="Calibri"/>
                <a:cs typeface="Calibri"/>
                <a:sym typeface="Calibri"/>
              </a:rPr>
              <a:t>There are two crucial things to keep in mind here:</a:t>
            </a:r>
            <a:endParaRPr sz="2800">
              <a:solidFill>
                <a:srgbClr val="C00000"/>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2" name="Google Shape;322;p15"/>
          <p:cNvSpPr/>
          <p:nvPr/>
        </p:nvSpPr>
        <p:spPr>
          <a:xfrm>
            <a:off x="43252" y="2311096"/>
            <a:ext cx="8193438" cy="3416320"/>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When communicating externally on social media, ensure you’re consistent. For example, employ a consistent brand voice when communicating with followers on social media. This holds true whether you’re publishing a planned post, dropping what you’re doing to hop on a trending topic or handling a customer complaint. You also need to be consistent in your communication with external stakeholders such as creators or influencers. Clearly define expectations and campaign goals, and how you’ll collaborate with them.</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pic>
        <p:nvPicPr>
          <p:cNvPr id="327" name="Google Shape;327;p16"/>
          <p:cNvPicPr preferRelativeResize="0"/>
          <p:nvPr/>
        </p:nvPicPr>
        <p:blipFill rotWithShape="1">
          <a:blip r:embed="rId3">
            <a:alphaModFix/>
          </a:blip>
          <a:srcRect b="0" l="0" r="0" t="0"/>
          <a:stretch/>
        </p:blipFill>
        <p:spPr>
          <a:xfrm>
            <a:off x="703971" y="379993"/>
            <a:ext cx="6990319" cy="840667"/>
          </a:xfrm>
          <a:prstGeom prst="rect">
            <a:avLst/>
          </a:prstGeom>
          <a:noFill/>
          <a:ln>
            <a:noFill/>
          </a:ln>
        </p:spPr>
      </p:pic>
      <p:sp>
        <p:nvSpPr>
          <p:cNvPr id="328" name="Google Shape;328;p1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29" name="Google Shape;329;p1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30" name="Google Shape;330;p16"/>
          <p:cNvSpPr/>
          <p:nvPr/>
        </p:nvSpPr>
        <p:spPr>
          <a:xfrm>
            <a:off x="-71971" y="-81095"/>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31" name="Google Shape;331;p16"/>
          <p:cNvPicPr preferRelativeResize="0"/>
          <p:nvPr/>
        </p:nvPicPr>
        <p:blipFill rotWithShape="1">
          <a:blip r:embed="rId4">
            <a:alphaModFix/>
          </a:blip>
          <a:srcRect b="0" l="0" r="0" t="0"/>
          <a:stretch/>
        </p:blipFill>
        <p:spPr>
          <a:xfrm>
            <a:off x="440557" y="5760206"/>
            <a:ext cx="1222425" cy="1096206"/>
          </a:xfrm>
          <a:prstGeom prst="rect">
            <a:avLst/>
          </a:prstGeom>
          <a:noFill/>
          <a:ln>
            <a:noFill/>
          </a:ln>
        </p:spPr>
      </p:pic>
      <p:pic>
        <p:nvPicPr>
          <p:cNvPr id="332" name="Google Shape;332;p1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33" name="Google Shape;333;p1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34" name="Google Shape;334;p16"/>
          <p:cNvSpPr txBox="1"/>
          <p:nvPr/>
        </p:nvSpPr>
        <p:spPr>
          <a:xfrm>
            <a:off x="76241" y="-221396"/>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2000"/>
              <a:buFont typeface="Calibri"/>
              <a:buNone/>
            </a:pPr>
            <a:r>
              <a:t/>
            </a:r>
            <a:endParaRPr b="1" i="0" sz="2000" u="none" cap="none" strike="noStrike">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Clr>
                <a:srgbClr val="FFFFFF"/>
              </a:buClr>
              <a:buSzPts val="2000"/>
              <a:buFont typeface="Calibri"/>
              <a:buNone/>
            </a:pPr>
            <a:r>
              <a:rPr b="1" i="0" lang="en-US" sz="2000" u="none" cap="none" strike="noStrike">
                <a:solidFill>
                  <a:srgbClr val="FFFFFF"/>
                </a:solidFill>
                <a:latin typeface="Calibri"/>
                <a:ea typeface="Calibri"/>
                <a:cs typeface="Calibri"/>
                <a:sym typeface="Calibri"/>
              </a:rPr>
              <a:t> </a:t>
            </a:r>
            <a:endParaRPr/>
          </a:p>
        </p:txBody>
      </p:sp>
      <p:pic>
        <p:nvPicPr>
          <p:cNvPr id="335" name="Google Shape;335;p16"/>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36" name="Google Shape;336;p16"/>
          <p:cNvPicPr preferRelativeResize="0"/>
          <p:nvPr/>
        </p:nvPicPr>
        <p:blipFill rotWithShape="1">
          <a:blip r:embed="rId8">
            <a:alphaModFix/>
          </a:blip>
          <a:srcRect b="0" l="0" r="0" t="0"/>
          <a:stretch/>
        </p:blipFill>
        <p:spPr>
          <a:xfrm>
            <a:off x="8901942" y="364099"/>
            <a:ext cx="3179850" cy="5748868"/>
          </a:xfrm>
          <a:prstGeom prst="rect">
            <a:avLst/>
          </a:prstGeom>
          <a:noFill/>
          <a:ln>
            <a:noFill/>
          </a:ln>
        </p:spPr>
      </p:pic>
      <p:pic>
        <p:nvPicPr>
          <p:cNvPr descr="Top 26 Social Media Management Tools You Need in 2023" id="337" name="Google Shape;337;p16"/>
          <p:cNvPicPr preferRelativeResize="0"/>
          <p:nvPr/>
        </p:nvPicPr>
        <p:blipFill rotWithShape="1">
          <a:blip r:embed="rId9">
            <a:alphaModFix/>
          </a:blip>
          <a:srcRect b="0" l="0" r="0" t="0"/>
          <a:stretch/>
        </p:blipFill>
        <p:spPr>
          <a:xfrm>
            <a:off x="8926896" y="1290070"/>
            <a:ext cx="3105150" cy="2844607"/>
          </a:xfrm>
          <a:prstGeom prst="rect">
            <a:avLst/>
          </a:prstGeom>
          <a:noFill/>
          <a:ln>
            <a:noFill/>
          </a:ln>
        </p:spPr>
      </p:pic>
      <p:sp>
        <p:nvSpPr>
          <p:cNvPr id="338" name="Google Shape;338;p16"/>
          <p:cNvSpPr/>
          <p:nvPr/>
        </p:nvSpPr>
        <p:spPr>
          <a:xfrm>
            <a:off x="586153" y="2478609"/>
            <a:ext cx="8197361" cy="1938992"/>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When communicating internally, articulate your ideas and plans to decision-makers and cross-functional partners. This could be about your social media strategy, content distribution plan or the revenue impact you expect from a campaign.</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pic>
        <p:nvPicPr>
          <p:cNvPr id="343" name="Google Shape;343;p17"/>
          <p:cNvPicPr preferRelativeResize="0"/>
          <p:nvPr/>
        </p:nvPicPr>
        <p:blipFill rotWithShape="1">
          <a:blip r:embed="rId3">
            <a:alphaModFix/>
          </a:blip>
          <a:srcRect b="0" l="0" r="0" t="0"/>
          <a:stretch/>
        </p:blipFill>
        <p:spPr>
          <a:xfrm>
            <a:off x="1550989" y="295439"/>
            <a:ext cx="7030075" cy="840667"/>
          </a:xfrm>
          <a:prstGeom prst="rect">
            <a:avLst/>
          </a:prstGeom>
          <a:noFill/>
          <a:ln>
            <a:noFill/>
          </a:ln>
        </p:spPr>
      </p:pic>
      <p:sp>
        <p:nvSpPr>
          <p:cNvPr id="344" name="Google Shape;344;p17"/>
          <p:cNvSpPr/>
          <p:nvPr/>
        </p:nvSpPr>
        <p:spPr>
          <a:xfrm>
            <a:off x="-252318" y="3829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5" name="Google Shape;345;p1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6" name="Google Shape;346;p1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47" name="Google Shape;347;p17"/>
          <p:cNvPicPr preferRelativeResize="0"/>
          <p:nvPr/>
        </p:nvPicPr>
        <p:blipFill rotWithShape="1">
          <a:blip r:embed="rId4">
            <a:alphaModFix/>
          </a:blip>
          <a:srcRect b="0" l="0" r="0" t="0"/>
          <a:stretch/>
        </p:blipFill>
        <p:spPr>
          <a:xfrm>
            <a:off x="-21041" y="5949244"/>
            <a:ext cx="1222425" cy="1096206"/>
          </a:xfrm>
          <a:prstGeom prst="rect">
            <a:avLst/>
          </a:prstGeom>
          <a:noFill/>
          <a:ln>
            <a:noFill/>
          </a:ln>
        </p:spPr>
      </p:pic>
      <p:pic>
        <p:nvPicPr>
          <p:cNvPr id="348" name="Google Shape;348;p1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49" name="Google Shape;349;p1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50" name="Google Shape;350;p17"/>
          <p:cNvSpPr txBox="1"/>
          <p:nvPr/>
        </p:nvSpPr>
        <p:spPr>
          <a:xfrm>
            <a:off x="402065" y="-70982"/>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351" name="Google Shape;351;p17"/>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52" name="Google Shape;352;p17"/>
          <p:cNvPicPr preferRelativeResize="0"/>
          <p:nvPr/>
        </p:nvPicPr>
        <p:blipFill rotWithShape="1">
          <a:blip r:embed="rId8">
            <a:alphaModFix/>
          </a:blip>
          <a:srcRect b="0" l="0" r="0" t="0"/>
          <a:stretch/>
        </p:blipFill>
        <p:spPr>
          <a:xfrm>
            <a:off x="9729790" y="787459"/>
            <a:ext cx="3179850" cy="5748868"/>
          </a:xfrm>
          <a:prstGeom prst="rect">
            <a:avLst/>
          </a:prstGeom>
          <a:noFill/>
          <a:ln>
            <a:noFill/>
          </a:ln>
        </p:spPr>
      </p:pic>
      <p:pic>
        <p:nvPicPr>
          <p:cNvPr descr="The Complete Guide to B2B Social Media Management - Oktopost" id="353" name="Google Shape;353;p17"/>
          <p:cNvPicPr preferRelativeResize="0"/>
          <p:nvPr/>
        </p:nvPicPr>
        <p:blipFill rotWithShape="1">
          <a:blip r:embed="rId9">
            <a:alphaModFix/>
          </a:blip>
          <a:srcRect b="0" l="0" r="0" t="0"/>
          <a:stretch/>
        </p:blipFill>
        <p:spPr>
          <a:xfrm>
            <a:off x="9919695" y="1166280"/>
            <a:ext cx="2952750" cy="3217484"/>
          </a:xfrm>
          <a:prstGeom prst="rect">
            <a:avLst/>
          </a:prstGeom>
          <a:noFill/>
          <a:ln>
            <a:noFill/>
          </a:ln>
        </p:spPr>
      </p:pic>
      <p:sp>
        <p:nvSpPr>
          <p:cNvPr id="354" name="Google Shape;354;p17"/>
          <p:cNvSpPr/>
          <p:nvPr/>
        </p:nvSpPr>
        <p:spPr>
          <a:xfrm>
            <a:off x="542927" y="1927389"/>
            <a:ext cx="8220272" cy="34163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C00000"/>
                </a:solidFill>
                <a:latin typeface="Calibri"/>
                <a:ea typeface="Calibri"/>
                <a:cs typeface="Calibri"/>
                <a:sym typeface="Calibri"/>
              </a:rPr>
              <a:t>Resources to build your communication skills::</a:t>
            </a:r>
            <a:endParaRPr/>
          </a:p>
          <a:p>
            <a:pPr indent="0" lvl="0" marL="0" marR="0" rtl="0" algn="l">
              <a:spcBef>
                <a:spcPts val="0"/>
              </a:spcBef>
              <a:spcAft>
                <a:spcPts val="0"/>
              </a:spcAft>
              <a:buNone/>
            </a:pPr>
            <a:r>
              <a:t/>
            </a:r>
            <a:endParaRPr sz="2400">
              <a:solidFill>
                <a:srgbClr val="C00000"/>
              </a:solidFill>
              <a:latin typeface="Calibri"/>
              <a:ea typeface="Calibri"/>
              <a:cs typeface="Calibri"/>
              <a:sym typeface="Calibri"/>
            </a:endParaRPr>
          </a:p>
          <a:p>
            <a:pPr indent="0" lvl="0" marL="0" marR="0" rtl="0" algn="l">
              <a:spcBef>
                <a:spcPts val="0"/>
              </a:spcBef>
              <a:spcAft>
                <a:spcPts val="0"/>
              </a:spcAft>
              <a:buNone/>
            </a:pPr>
            <a:r>
              <a:rPr lang="en-US" sz="2400">
                <a:solidFill>
                  <a:srgbClr val="C00000"/>
                </a:solidFill>
                <a:latin typeface="Calibri"/>
                <a:ea typeface="Calibri"/>
                <a:cs typeface="Calibri"/>
                <a:sym typeface="Calibri"/>
              </a:rPr>
              <a:t>Presentation template</a:t>
            </a:r>
            <a:r>
              <a:rPr lang="en-US" sz="2400">
                <a:solidFill>
                  <a:schemeClr val="dk1"/>
                </a:solidFill>
                <a:latin typeface="Calibri"/>
                <a:ea typeface="Calibri"/>
                <a:cs typeface="Calibri"/>
                <a:sym typeface="Calibri"/>
              </a:rPr>
              <a:t>: Use this social media strategy deck template to effectively communicate your social strategy to the leadership team.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rgbClr val="C00000"/>
                </a:solidFill>
                <a:latin typeface="Calibri"/>
                <a:ea typeface="Calibri"/>
                <a:cs typeface="Calibri"/>
                <a:sym typeface="Calibri"/>
              </a:rPr>
              <a:t>TED Talks on communication: </a:t>
            </a:r>
            <a:r>
              <a:rPr lang="en-US" sz="2400">
                <a:solidFill>
                  <a:schemeClr val="dk1"/>
                </a:solidFill>
                <a:latin typeface="Calibri"/>
                <a:ea typeface="Calibri"/>
                <a:cs typeface="Calibri"/>
                <a:sym typeface="Calibri"/>
              </a:rPr>
              <a:t>Hear from some of the world’s most inspiring speakers on improving your social conversations, digital communications and storytelling abilities.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pic>
        <p:nvPicPr>
          <p:cNvPr id="359" name="Google Shape;359;p18"/>
          <p:cNvPicPr preferRelativeResize="0"/>
          <p:nvPr/>
        </p:nvPicPr>
        <p:blipFill rotWithShape="1">
          <a:blip r:embed="rId3">
            <a:alphaModFix/>
          </a:blip>
          <a:srcRect b="0" l="0" r="0" t="0"/>
          <a:stretch/>
        </p:blipFill>
        <p:spPr>
          <a:xfrm>
            <a:off x="1141092" y="252815"/>
            <a:ext cx="6198451" cy="840667"/>
          </a:xfrm>
          <a:prstGeom prst="rect">
            <a:avLst/>
          </a:prstGeom>
          <a:noFill/>
          <a:ln>
            <a:noFill/>
          </a:ln>
        </p:spPr>
      </p:pic>
      <p:sp>
        <p:nvSpPr>
          <p:cNvPr id="360" name="Google Shape;360;p1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1" name="Google Shape;361;p1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2" name="Google Shape;362;p18"/>
          <p:cNvSpPr/>
          <p:nvPr/>
        </p:nvSpPr>
        <p:spPr>
          <a:xfrm>
            <a:off x="-93983" y="-177619"/>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63" name="Google Shape;363;p18"/>
          <p:cNvPicPr preferRelativeResize="0"/>
          <p:nvPr/>
        </p:nvPicPr>
        <p:blipFill rotWithShape="1">
          <a:blip r:embed="rId4">
            <a:alphaModFix/>
          </a:blip>
          <a:srcRect b="0" l="0" r="0" t="0"/>
          <a:stretch/>
        </p:blipFill>
        <p:spPr>
          <a:xfrm>
            <a:off x="20452" y="5824918"/>
            <a:ext cx="1222425" cy="1096206"/>
          </a:xfrm>
          <a:prstGeom prst="rect">
            <a:avLst/>
          </a:prstGeom>
          <a:noFill/>
          <a:ln>
            <a:noFill/>
          </a:ln>
        </p:spPr>
      </p:pic>
      <p:pic>
        <p:nvPicPr>
          <p:cNvPr id="364" name="Google Shape;364;p1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65" name="Google Shape;365;p1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66" name="Google Shape;366;p18"/>
          <p:cNvSpPr txBox="1"/>
          <p:nvPr/>
        </p:nvSpPr>
        <p:spPr>
          <a:xfrm>
            <a:off x="-147444" y="-365816"/>
            <a:ext cx="1222426"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367" name="Google Shape;367;p18"/>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68" name="Google Shape;368;p18"/>
          <p:cNvPicPr preferRelativeResize="0"/>
          <p:nvPr/>
        </p:nvPicPr>
        <p:blipFill rotWithShape="1">
          <a:blip r:embed="rId8">
            <a:alphaModFix/>
          </a:blip>
          <a:srcRect b="0" l="0" r="0" t="0"/>
          <a:stretch/>
        </p:blipFill>
        <p:spPr>
          <a:xfrm>
            <a:off x="9012150" y="302795"/>
            <a:ext cx="3179850" cy="5748868"/>
          </a:xfrm>
          <a:prstGeom prst="rect">
            <a:avLst/>
          </a:prstGeom>
          <a:noFill/>
          <a:ln>
            <a:noFill/>
          </a:ln>
        </p:spPr>
      </p:pic>
      <p:sp>
        <p:nvSpPr>
          <p:cNvPr id="369" name="Google Shape;369;p18"/>
          <p:cNvSpPr txBox="1"/>
          <p:nvPr/>
        </p:nvSpPr>
        <p:spPr>
          <a:xfrm>
            <a:off x="2413713" y="518571"/>
            <a:ext cx="624177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descr="The Complete Guide to B2B Social Media Management - Oktopost" id="370" name="Google Shape;370;p18"/>
          <p:cNvPicPr preferRelativeResize="0"/>
          <p:nvPr/>
        </p:nvPicPr>
        <p:blipFill rotWithShape="1">
          <a:blip r:embed="rId9">
            <a:alphaModFix/>
          </a:blip>
          <a:srcRect b="0" l="0" r="0" t="0"/>
          <a:stretch/>
        </p:blipFill>
        <p:spPr>
          <a:xfrm>
            <a:off x="9103425" y="1226240"/>
            <a:ext cx="2952750" cy="3027708"/>
          </a:xfrm>
          <a:prstGeom prst="rect">
            <a:avLst/>
          </a:prstGeom>
          <a:noFill/>
          <a:ln>
            <a:noFill/>
          </a:ln>
        </p:spPr>
      </p:pic>
      <p:sp>
        <p:nvSpPr>
          <p:cNvPr id="371" name="Google Shape;371;p18"/>
          <p:cNvSpPr/>
          <p:nvPr/>
        </p:nvSpPr>
        <p:spPr>
          <a:xfrm>
            <a:off x="483577" y="2004044"/>
            <a:ext cx="455931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Proxima Nova"/>
                <a:ea typeface="Proxima Nova"/>
                <a:cs typeface="Proxima Nova"/>
                <a:sym typeface="Proxima Nova"/>
              </a:rPr>
              <a:t>2. Writing::</a:t>
            </a:r>
            <a:endParaRPr b="1" i="0" sz="2400">
              <a:solidFill>
                <a:srgbClr val="C00000"/>
              </a:solidFill>
              <a:latin typeface="Proxima Nova"/>
              <a:ea typeface="Proxima Nova"/>
              <a:cs typeface="Proxima Nova"/>
              <a:sym typeface="Proxima Nova"/>
            </a:endParaRPr>
          </a:p>
        </p:txBody>
      </p:sp>
      <p:sp>
        <p:nvSpPr>
          <p:cNvPr id="372" name="Google Shape;372;p18"/>
          <p:cNvSpPr/>
          <p:nvPr/>
        </p:nvSpPr>
        <p:spPr>
          <a:xfrm>
            <a:off x="328429" y="2549462"/>
            <a:ext cx="8749197"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Social media managers have to be excellent copywriters who embody and enhance their brand’s voice on social.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From witty, attention-grabbing ad copy to timely commentary, you should know how to write concise copy that speaks to your audience.</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Whichever social networks you use, effective writers know how to tailor their writing for different audiences and platforms.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pic>
        <p:nvPicPr>
          <p:cNvPr id="377" name="Google Shape;377;p19"/>
          <p:cNvPicPr preferRelativeResize="0"/>
          <p:nvPr/>
        </p:nvPicPr>
        <p:blipFill rotWithShape="1">
          <a:blip r:embed="rId3">
            <a:alphaModFix/>
          </a:blip>
          <a:srcRect b="0" l="0" r="0" t="0"/>
          <a:stretch/>
        </p:blipFill>
        <p:spPr>
          <a:xfrm>
            <a:off x="523664" y="397229"/>
            <a:ext cx="7390213" cy="840667"/>
          </a:xfrm>
          <a:prstGeom prst="rect">
            <a:avLst/>
          </a:prstGeom>
          <a:noFill/>
          <a:ln>
            <a:noFill/>
          </a:ln>
        </p:spPr>
      </p:pic>
      <p:sp>
        <p:nvSpPr>
          <p:cNvPr id="378" name="Google Shape;378;p19"/>
          <p:cNvSpPr/>
          <p:nvPr/>
        </p:nvSpPr>
        <p:spPr>
          <a:xfrm>
            <a:off x="-252318" y="3829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9" name="Google Shape;379;p1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0" name="Google Shape;380;p1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81" name="Google Shape;381;p19"/>
          <p:cNvPicPr preferRelativeResize="0"/>
          <p:nvPr/>
        </p:nvPicPr>
        <p:blipFill rotWithShape="1">
          <a:blip r:embed="rId4">
            <a:alphaModFix/>
          </a:blip>
          <a:srcRect b="0" l="0" r="0" t="0"/>
          <a:stretch/>
        </p:blipFill>
        <p:spPr>
          <a:xfrm>
            <a:off x="245314" y="5760812"/>
            <a:ext cx="1222425" cy="1096206"/>
          </a:xfrm>
          <a:prstGeom prst="rect">
            <a:avLst/>
          </a:prstGeom>
          <a:noFill/>
          <a:ln>
            <a:noFill/>
          </a:ln>
        </p:spPr>
      </p:pic>
      <p:pic>
        <p:nvPicPr>
          <p:cNvPr id="382" name="Google Shape;382;p1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83" name="Google Shape;383;p1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84" name="Google Shape;384;p19"/>
          <p:cNvSpPr txBox="1"/>
          <p:nvPr/>
        </p:nvSpPr>
        <p:spPr>
          <a:xfrm>
            <a:off x="402065" y="-70982"/>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385" name="Google Shape;385;p19"/>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86" name="Google Shape;386;p19"/>
          <p:cNvPicPr preferRelativeResize="0"/>
          <p:nvPr/>
        </p:nvPicPr>
        <p:blipFill rotWithShape="1">
          <a:blip r:embed="rId8">
            <a:alphaModFix/>
          </a:blip>
          <a:srcRect b="0" l="0" r="0" t="0"/>
          <a:stretch/>
        </p:blipFill>
        <p:spPr>
          <a:xfrm>
            <a:off x="9729790" y="787459"/>
            <a:ext cx="3179850" cy="5748868"/>
          </a:xfrm>
          <a:prstGeom prst="rect">
            <a:avLst/>
          </a:prstGeom>
          <a:noFill/>
          <a:ln>
            <a:noFill/>
          </a:ln>
        </p:spPr>
      </p:pic>
      <p:pic>
        <p:nvPicPr>
          <p:cNvPr descr="The Complete Guide to B2B Social Media Management - Oktopost" id="387" name="Google Shape;387;p19"/>
          <p:cNvPicPr preferRelativeResize="0"/>
          <p:nvPr/>
        </p:nvPicPr>
        <p:blipFill rotWithShape="1">
          <a:blip r:embed="rId9">
            <a:alphaModFix/>
          </a:blip>
          <a:srcRect b="0" l="0" r="0" t="0"/>
          <a:stretch/>
        </p:blipFill>
        <p:spPr>
          <a:xfrm>
            <a:off x="9815516" y="1433297"/>
            <a:ext cx="2952750" cy="3474114"/>
          </a:xfrm>
          <a:prstGeom prst="rect">
            <a:avLst/>
          </a:prstGeom>
          <a:noFill/>
          <a:ln>
            <a:noFill/>
          </a:ln>
        </p:spPr>
      </p:pic>
      <p:sp>
        <p:nvSpPr>
          <p:cNvPr id="388" name="Google Shape;388;p19"/>
          <p:cNvSpPr/>
          <p:nvPr/>
        </p:nvSpPr>
        <p:spPr>
          <a:xfrm>
            <a:off x="279238" y="1992469"/>
            <a:ext cx="9301927"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For example, while you can use up to 2,200 characters in your Instagram captions, data has shown that the most engaging length is between 1-50 characters.</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While writing is an important social media skill for creating engaging content and conversations, it’s also important for building your social media career. The ability to express yourself clearly in reports, emails and presentations will help your ideas make an impression.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pic>
        <p:nvPicPr>
          <p:cNvPr id="393" name="Google Shape;393;p20"/>
          <p:cNvPicPr preferRelativeResize="0"/>
          <p:nvPr/>
        </p:nvPicPr>
        <p:blipFill rotWithShape="1">
          <a:blip r:embed="rId3">
            <a:alphaModFix/>
          </a:blip>
          <a:srcRect b="0" l="0" r="0" t="0"/>
          <a:stretch/>
        </p:blipFill>
        <p:spPr>
          <a:xfrm>
            <a:off x="523664" y="397229"/>
            <a:ext cx="8158804" cy="840667"/>
          </a:xfrm>
          <a:prstGeom prst="rect">
            <a:avLst/>
          </a:prstGeom>
          <a:noFill/>
          <a:ln>
            <a:noFill/>
          </a:ln>
        </p:spPr>
      </p:pic>
      <p:sp>
        <p:nvSpPr>
          <p:cNvPr id="394" name="Google Shape;394;p2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95" name="Google Shape;395;p2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96" name="Google Shape;396;p2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97" name="Google Shape;397;p20"/>
          <p:cNvPicPr preferRelativeResize="0"/>
          <p:nvPr/>
        </p:nvPicPr>
        <p:blipFill rotWithShape="1">
          <a:blip r:embed="rId4">
            <a:alphaModFix/>
          </a:blip>
          <a:srcRect b="0" l="0" r="0" t="0"/>
          <a:stretch/>
        </p:blipFill>
        <p:spPr>
          <a:xfrm>
            <a:off x="200215" y="6051663"/>
            <a:ext cx="1222425" cy="1096206"/>
          </a:xfrm>
          <a:prstGeom prst="rect">
            <a:avLst/>
          </a:prstGeom>
          <a:noFill/>
          <a:ln>
            <a:noFill/>
          </a:ln>
        </p:spPr>
      </p:pic>
      <p:pic>
        <p:nvPicPr>
          <p:cNvPr id="398" name="Google Shape;398;p2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99" name="Google Shape;399;p2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00" name="Google Shape;400;p20"/>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2000"/>
              <a:buFont typeface="Calibri"/>
              <a:buNone/>
            </a:pPr>
            <a:r>
              <a:t/>
            </a:r>
            <a:endParaRPr b="1" i="0" sz="2000" u="none" cap="none" strike="noStrike">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Clr>
                <a:srgbClr val="FFFFFF"/>
              </a:buClr>
              <a:buSzPts val="2000"/>
              <a:buFont typeface="Calibri"/>
              <a:buNone/>
            </a:pPr>
            <a:r>
              <a:rPr b="1" i="0" lang="en-US" sz="2000" u="none" cap="none" strike="noStrike">
                <a:solidFill>
                  <a:srgbClr val="FFFFFF"/>
                </a:solidFill>
                <a:latin typeface="Calibri"/>
                <a:ea typeface="Calibri"/>
                <a:cs typeface="Calibri"/>
                <a:sym typeface="Calibri"/>
              </a:rPr>
              <a:t> </a:t>
            </a:r>
            <a:endParaRPr/>
          </a:p>
        </p:txBody>
      </p:sp>
      <p:pic>
        <p:nvPicPr>
          <p:cNvPr id="401" name="Google Shape;401;p20"/>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02" name="Google Shape;402;p20"/>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descr="Social Media Management | Cortez Web Services" id="403" name="Google Shape;403;p20"/>
          <p:cNvPicPr preferRelativeResize="0"/>
          <p:nvPr/>
        </p:nvPicPr>
        <p:blipFill rotWithShape="1">
          <a:blip r:embed="rId9">
            <a:alphaModFix/>
          </a:blip>
          <a:srcRect b="0" l="0" r="0" t="0"/>
          <a:stretch/>
        </p:blipFill>
        <p:spPr>
          <a:xfrm>
            <a:off x="8848311" y="1802870"/>
            <a:ext cx="2552700" cy="3246208"/>
          </a:xfrm>
          <a:prstGeom prst="rect">
            <a:avLst/>
          </a:prstGeom>
          <a:noFill/>
          <a:ln>
            <a:noFill/>
          </a:ln>
        </p:spPr>
      </p:pic>
      <p:sp>
        <p:nvSpPr>
          <p:cNvPr id="404" name="Google Shape;404;p20"/>
          <p:cNvSpPr/>
          <p:nvPr/>
        </p:nvSpPr>
        <p:spPr>
          <a:xfrm>
            <a:off x="300868" y="2029179"/>
            <a:ext cx="8407397"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Don’t hesitate to use AI-based content tools and other helpful apps that can assist you in ideating a topic or providing inspiration when you need it.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If you do use AI tools to generate content, you will need editing skills to review and proofread the copy to ensure that it is aligned to your expectations and brand voice.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pic>
        <p:nvPicPr>
          <p:cNvPr id="409" name="Google Shape;409;p21"/>
          <p:cNvPicPr preferRelativeResize="0"/>
          <p:nvPr/>
        </p:nvPicPr>
        <p:blipFill rotWithShape="1">
          <a:blip r:embed="rId3">
            <a:alphaModFix/>
          </a:blip>
          <a:srcRect b="0" l="0" r="0" t="0"/>
          <a:stretch/>
        </p:blipFill>
        <p:spPr>
          <a:xfrm>
            <a:off x="550040" y="326890"/>
            <a:ext cx="7189101" cy="840667"/>
          </a:xfrm>
          <a:prstGeom prst="rect">
            <a:avLst/>
          </a:prstGeom>
          <a:noFill/>
          <a:ln>
            <a:noFill/>
          </a:ln>
        </p:spPr>
      </p:pic>
      <p:sp>
        <p:nvSpPr>
          <p:cNvPr id="410" name="Google Shape;410;p2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1" name="Google Shape;411;p2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2" name="Google Shape;412;p21"/>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413" name="Google Shape;413;p21"/>
          <p:cNvPicPr preferRelativeResize="0"/>
          <p:nvPr/>
        </p:nvPicPr>
        <p:blipFill rotWithShape="1">
          <a:blip r:embed="rId4">
            <a:alphaModFix/>
          </a:blip>
          <a:srcRect b="0" l="0" r="0" t="0"/>
          <a:stretch/>
        </p:blipFill>
        <p:spPr>
          <a:xfrm>
            <a:off x="157113" y="5914561"/>
            <a:ext cx="1222425" cy="1096206"/>
          </a:xfrm>
          <a:prstGeom prst="rect">
            <a:avLst/>
          </a:prstGeom>
          <a:noFill/>
          <a:ln>
            <a:noFill/>
          </a:ln>
        </p:spPr>
      </p:pic>
      <p:pic>
        <p:nvPicPr>
          <p:cNvPr id="414" name="Google Shape;414;p2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15" name="Google Shape;415;p2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16" name="Google Shape;416;p21"/>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417" name="Google Shape;417;p21"/>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18" name="Google Shape;418;p21"/>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419" name="Google Shape;419;p21"/>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420" name="Google Shape;420;p21"/>
          <p:cNvSpPr/>
          <p:nvPr/>
        </p:nvSpPr>
        <p:spPr>
          <a:xfrm>
            <a:off x="2730611" y="536331"/>
            <a:ext cx="6413389"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Proxima Nova"/>
                <a:ea typeface="Proxima Nova"/>
                <a:cs typeface="Proxima Nova"/>
                <a:sym typeface="Proxima Nova"/>
              </a:rPr>
              <a:t>Resources to help with writing</a:t>
            </a:r>
            <a:endParaRPr/>
          </a:p>
          <a:p>
            <a:pPr indent="0" lvl="0" marL="0" marR="0" rtl="0" algn="l">
              <a:spcBef>
                <a:spcPts val="0"/>
              </a:spcBef>
              <a:spcAft>
                <a:spcPts val="0"/>
              </a:spcAft>
              <a:buNone/>
            </a:pPr>
            <a:br>
              <a:rPr lang="en-US" sz="1800">
                <a:solidFill>
                  <a:srgbClr val="162020"/>
                </a:solidFill>
                <a:latin typeface="Proxima Nova"/>
                <a:ea typeface="Proxima Nova"/>
                <a:cs typeface="Proxima Nova"/>
                <a:sym typeface="Proxima Nova"/>
              </a:rPr>
            </a:br>
            <a:endParaRPr sz="1800">
              <a:solidFill>
                <a:schemeClr val="dk1"/>
              </a:solidFill>
              <a:latin typeface="Calibri"/>
              <a:ea typeface="Calibri"/>
              <a:cs typeface="Calibri"/>
              <a:sym typeface="Calibri"/>
            </a:endParaRPr>
          </a:p>
        </p:txBody>
      </p:sp>
      <p:sp>
        <p:nvSpPr>
          <p:cNvPr id="421" name="Google Shape;421;p21"/>
          <p:cNvSpPr/>
          <p:nvPr/>
        </p:nvSpPr>
        <p:spPr>
          <a:xfrm>
            <a:off x="372433" y="2290179"/>
            <a:ext cx="8499005"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rgbClr val="C00000"/>
                </a:solidFill>
                <a:latin typeface="Calibri"/>
                <a:ea typeface="Calibri"/>
                <a:cs typeface="Calibri"/>
                <a:sym typeface="Calibri"/>
              </a:rPr>
              <a:t>Grammar: </a:t>
            </a:r>
            <a:r>
              <a:rPr lang="en-US" sz="2800">
                <a:solidFill>
                  <a:schemeClr val="dk1"/>
                </a:solidFill>
                <a:latin typeface="Calibri"/>
                <a:ea typeface="Calibri"/>
                <a:cs typeface="Calibri"/>
                <a:sym typeface="Calibri"/>
              </a:rPr>
              <a:t>This free tool checks your grammar and proof reads your content while giving you prompts to make your copy more compelling.</a:t>
            </a:r>
            <a:endParaRPr sz="2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2800">
              <a:solidFill>
                <a:schemeClr val="dk1"/>
              </a:solidFill>
              <a:latin typeface="Calibri"/>
              <a:ea typeface="Calibri"/>
              <a:cs typeface="Calibri"/>
              <a:sym typeface="Calibri"/>
            </a:endParaRPr>
          </a:p>
          <a:p>
            <a:pPr indent="0" lvl="0" marL="0" marR="0" rtl="0" algn="l">
              <a:spcBef>
                <a:spcPts val="0"/>
              </a:spcBef>
              <a:spcAft>
                <a:spcPts val="0"/>
              </a:spcAft>
              <a:buNone/>
            </a:pPr>
            <a:r>
              <a:rPr lang="en-US" sz="2800">
                <a:solidFill>
                  <a:srgbClr val="C00000"/>
                </a:solidFill>
                <a:latin typeface="Calibri"/>
                <a:ea typeface="Calibri"/>
                <a:cs typeface="Calibri"/>
                <a:sym typeface="Calibri"/>
              </a:rPr>
              <a:t>Copy AI: </a:t>
            </a:r>
            <a:r>
              <a:rPr lang="en-US" sz="2800">
                <a:solidFill>
                  <a:schemeClr val="dk1"/>
                </a:solidFill>
                <a:latin typeface="Calibri"/>
                <a:ea typeface="Calibri"/>
                <a:cs typeface="Calibri"/>
                <a:sym typeface="Calibri"/>
              </a:rPr>
              <a:t>This free AI-driven tool can generate creative Instagram captions.</a:t>
            </a:r>
            <a:endParaRPr/>
          </a:p>
        </p:txBody>
      </p:sp>
      <p:sp>
        <p:nvSpPr>
          <p:cNvPr id="422" name="Google Shape;422;p21"/>
          <p:cNvSpPr/>
          <p:nvPr/>
        </p:nvSpPr>
        <p:spPr>
          <a:xfrm>
            <a:off x="272482" y="1572697"/>
            <a:ext cx="353173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lt1"/>
                </a:solidFill>
                <a:latin typeface="Proxima Nova"/>
                <a:ea typeface="Proxima Nova"/>
                <a:cs typeface="Proxima Nova"/>
                <a:sym typeface="Proxima Nova"/>
              </a:rPr>
              <a:t>Resources to help with writing</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pic>
        <p:nvPicPr>
          <p:cNvPr id="427" name="Google Shape;427;p22"/>
          <p:cNvPicPr preferRelativeResize="0"/>
          <p:nvPr/>
        </p:nvPicPr>
        <p:blipFill rotWithShape="1">
          <a:blip r:embed="rId3">
            <a:alphaModFix/>
          </a:blip>
          <a:srcRect b="0" l="0" r="0" t="0"/>
          <a:stretch/>
        </p:blipFill>
        <p:spPr>
          <a:xfrm>
            <a:off x="778557" y="196136"/>
            <a:ext cx="7189101" cy="840667"/>
          </a:xfrm>
          <a:prstGeom prst="rect">
            <a:avLst/>
          </a:prstGeom>
          <a:noFill/>
          <a:ln>
            <a:noFill/>
          </a:ln>
        </p:spPr>
      </p:pic>
      <p:sp>
        <p:nvSpPr>
          <p:cNvPr id="428" name="Google Shape;428;p2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9" name="Google Shape;429;p2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0" name="Google Shape;430;p22"/>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431" name="Google Shape;431;p22"/>
          <p:cNvPicPr preferRelativeResize="0"/>
          <p:nvPr/>
        </p:nvPicPr>
        <p:blipFill rotWithShape="1">
          <a:blip r:embed="rId4">
            <a:alphaModFix/>
          </a:blip>
          <a:srcRect b="0" l="0" r="0" t="0"/>
          <a:stretch/>
        </p:blipFill>
        <p:spPr>
          <a:xfrm>
            <a:off x="85725" y="5912668"/>
            <a:ext cx="1222425" cy="1096206"/>
          </a:xfrm>
          <a:prstGeom prst="rect">
            <a:avLst/>
          </a:prstGeom>
          <a:noFill/>
          <a:ln>
            <a:noFill/>
          </a:ln>
        </p:spPr>
      </p:pic>
      <p:pic>
        <p:nvPicPr>
          <p:cNvPr id="432" name="Google Shape;432;p22"/>
          <p:cNvPicPr preferRelativeResize="0"/>
          <p:nvPr/>
        </p:nvPicPr>
        <p:blipFill rotWithShape="1">
          <a:blip r:embed="rId5">
            <a:alphaModFix/>
          </a:blip>
          <a:srcRect b="0" l="0" r="0" t="0"/>
          <a:stretch/>
        </p:blipFill>
        <p:spPr>
          <a:xfrm>
            <a:off x="2424113" y="6603055"/>
            <a:ext cx="9902229" cy="204838"/>
          </a:xfrm>
          <a:prstGeom prst="rect">
            <a:avLst/>
          </a:prstGeom>
          <a:noFill/>
          <a:ln>
            <a:noFill/>
          </a:ln>
        </p:spPr>
      </p:pic>
      <p:pic>
        <p:nvPicPr>
          <p:cNvPr id="433" name="Google Shape;433;p2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34" name="Google Shape;434;p22"/>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435" name="Google Shape;435;p2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36" name="Google Shape;436;p22"/>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sp>
        <p:nvSpPr>
          <p:cNvPr id="437" name="Google Shape;437;p22"/>
          <p:cNvSpPr txBox="1"/>
          <p:nvPr/>
        </p:nvSpPr>
        <p:spPr>
          <a:xfrm>
            <a:off x="1663080" y="282911"/>
            <a:ext cx="622189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descr="10+ Best Free Social Media Management Tools for Business – Mageplaza" id="438" name="Google Shape;438;p22"/>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439" name="Google Shape;439;p22"/>
          <p:cNvSpPr/>
          <p:nvPr/>
        </p:nvSpPr>
        <p:spPr>
          <a:xfrm>
            <a:off x="594945" y="1889581"/>
            <a:ext cx="8061487" cy="34163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C00000"/>
                </a:solidFill>
                <a:latin typeface="Calibri"/>
                <a:ea typeface="Calibri"/>
                <a:cs typeface="Calibri"/>
                <a:sym typeface="Calibri"/>
              </a:rPr>
              <a:t>Hemingway Editor: </a:t>
            </a:r>
            <a:r>
              <a:rPr lang="en-US" sz="2400">
                <a:solidFill>
                  <a:schemeClr val="dk1"/>
                </a:solidFill>
                <a:latin typeface="Calibri"/>
                <a:ea typeface="Calibri"/>
                <a:cs typeface="Calibri"/>
                <a:sym typeface="Calibri"/>
              </a:rPr>
              <a:t>Use this website and app to make your writing more concise and readable. While it is geared more for long-form writing, you can also use it for creating impactful social media posts.</a:t>
            </a:r>
            <a:endParaRPr/>
          </a:p>
          <a:p>
            <a:pPr indent="0" lvl="0" marL="0" marR="0" rtl="0" algn="l">
              <a:spcBef>
                <a:spcPts val="0"/>
              </a:spcBef>
              <a:spcAft>
                <a:spcPts val="0"/>
              </a:spcAft>
              <a:buNone/>
            </a:pPr>
            <a:r>
              <a:t/>
            </a:r>
            <a:endParaRPr sz="2400">
              <a:solidFill>
                <a:srgbClr val="C00000"/>
              </a:solidFill>
              <a:latin typeface="Calibri"/>
              <a:ea typeface="Calibri"/>
              <a:cs typeface="Calibri"/>
              <a:sym typeface="Calibri"/>
            </a:endParaRPr>
          </a:p>
          <a:p>
            <a:pPr indent="0" lvl="0" marL="0" marR="0" rtl="0" algn="l">
              <a:spcBef>
                <a:spcPts val="0"/>
              </a:spcBef>
              <a:spcAft>
                <a:spcPts val="0"/>
              </a:spcAft>
              <a:buNone/>
            </a:pPr>
            <a:r>
              <a:rPr lang="en-US" sz="2400">
                <a:solidFill>
                  <a:srgbClr val="C00000"/>
                </a:solidFill>
                <a:latin typeface="Calibri"/>
                <a:ea typeface="Calibri"/>
                <a:cs typeface="Calibri"/>
                <a:sym typeface="Calibri"/>
              </a:rPr>
              <a:t>Merriam-Webster’s Twitter feed: </a:t>
            </a:r>
            <a:r>
              <a:rPr lang="en-US" sz="2400">
                <a:solidFill>
                  <a:schemeClr val="dk1"/>
                </a:solidFill>
                <a:latin typeface="Calibri"/>
                <a:ea typeface="Calibri"/>
                <a:cs typeface="Calibri"/>
                <a:sym typeface="Calibri"/>
              </a:rPr>
              <a:t>Broaden your vocabulary with words of the day, learn the difference between similar terms and enjoy a little snarky when this dictionary Tweets about misused or made-up words in the news cycle.</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pic>
        <p:nvPicPr>
          <p:cNvPr id="444" name="Google Shape;444;p23"/>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445" name="Google Shape;445;p23"/>
          <p:cNvSpPr/>
          <p:nvPr/>
        </p:nvSpPr>
        <p:spPr>
          <a:xfrm>
            <a:off x="63693" y="-122835"/>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6" name="Google Shape;446;p2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7" name="Google Shape;447;p23"/>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448" name="Google Shape;448;p23"/>
          <p:cNvPicPr preferRelativeResize="0"/>
          <p:nvPr/>
        </p:nvPicPr>
        <p:blipFill rotWithShape="1">
          <a:blip r:embed="rId4">
            <a:alphaModFix/>
          </a:blip>
          <a:srcRect b="0" l="0" r="0" t="0"/>
          <a:stretch/>
        </p:blipFill>
        <p:spPr>
          <a:xfrm>
            <a:off x="134199" y="6052193"/>
            <a:ext cx="1222425" cy="1096206"/>
          </a:xfrm>
          <a:prstGeom prst="rect">
            <a:avLst/>
          </a:prstGeom>
          <a:noFill/>
          <a:ln>
            <a:noFill/>
          </a:ln>
        </p:spPr>
      </p:pic>
      <p:pic>
        <p:nvPicPr>
          <p:cNvPr id="449" name="Google Shape;449;p23"/>
          <p:cNvPicPr preferRelativeResize="0"/>
          <p:nvPr/>
        </p:nvPicPr>
        <p:blipFill rotWithShape="1">
          <a:blip r:embed="rId5">
            <a:alphaModFix/>
          </a:blip>
          <a:srcRect b="0" l="0" r="0" t="0"/>
          <a:stretch/>
        </p:blipFill>
        <p:spPr>
          <a:xfrm>
            <a:off x="1663754" y="7076237"/>
            <a:ext cx="9902229" cy="204838"/>
          </a:xfrm>
          <a:prstGeom prst="rect">
            <a:avLst/>
          </a:prstGeom>
          <a:noFill/>
          <a:ln>
            <a:noFill/>
          </a:ln>
        </p:spPr>
      </p:pic>
      <p:pic>
        <p:nvPicPr>
          <p:cNvPr id="450" name="Google Shape;450;p2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51" name="Google Shape;451;p23"/>
          <p:cNvSpPr txBox="1"/>
          <p:nvPr/>
        </p:nvSpPr>
        <p:spPr>
          <a:xfrm>
            <a:off x="635973" y="-108557"/>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452" name="Google Shape;452;p2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53" name="Google Shape;453;p23"/>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454" name="Google Shape;454;p23"/>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455" name="Google Shape;455;p23"/>
          <p:cNvSpPr/>
          <p:nvPr/>
        </p:nvSpPr>
        <p:spPr>
          <a:xfrm>
            <a:off x="453598" y="1795319"/>
            <a:ext cx="213552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Proxima Nova"/>
                <a:ea typeface="Proxima Nova"/>
                <a:cs typeface="Proxima Nova"/>
                <a:sym typeface="Proxima Nova"/>
              </a:rPr>
              <a:t>3. Creativity::</a:t>
            </a:r>
            <a:endParaRPr b="1" i="0" sz="2400">
              <a:solidFill>
                <a:srgbClr val="C00000"/>
              </a:solidFill>
              <a:latin typeface="Proxima Nova"/>
              <a:ea typeface="Proxima Nova"/>
              <a:cs typeface="Proxima Nova"/>
              <a:sym typeface="Proxima Nova"/>
            </a:endParaRPr>
          </a:p>
        </p:txBody>
      </p:sp>
      <p:sp>
        <p:nvSpPr>
          <p:cNvPr id="456" name="Google Shape;456;p23"/>
          <p:cNvSpPr/>
          <p:nvPr/>
        </p:nvSpPr>
        <p:spPr>
          <a:xfrm>
            <a:off x="342900" y="2439255"/>
            <a:ext cx="8265059"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Differentiation is one of the biggest challenges for brands in the saturated social media space.</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 That’s why it’s critical to create content that’s exciting, valuable and relevant.</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pic>
        <p:nvPicPr>
          <p:cNvPr id="461" name="Google Shape;461;p24"/>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462" name="Google Shape;462;p2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3" name="Google Shape;463;p2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4" name="Google Shape;464;p24"/>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465" name="Google Shape;465;p24"/>
          <p:cNvPicPr preferRelativeResize="0"/>
          <p:nvPr/>
        </p:nvPicPr>
        <p:blipFill rotWithShape="1">
          <a:blip r:embed="rId4">
            <a:alphaModFix/>
          </a:blip>
          <a:srcRect b="0" l="0" r="0" t="0"/>
          <a:stretch/>
        </p:blipFill>
        <p:spPr>
          <a:xfrm>
            <a:off x="183521" y="6073173"/>
            <a:ext cx="1222425" cy="1096206"/>
          </a:xfrm>
          <a:prstGeom prst="rect">
            <a:avLst/>
          </a:prstGeom>
          <a:noFill/>
          <a:ln>
            <a:noFill/>
          </a:ln>
        </p:spPr>
      </p:pic>
      <p:pic>
        <p:nvPicPr>
          <p:cNvPr id="466" name="Google Shape;466;p24"/>
          <p:cNvPicPr preferRelativeResize="0"/>
          <p:nvPr/>
        </p:nvPicPr>
        <p:blipFill rotWithShape="1">
          <a:blip r:embed="rId5">
            <a:alphaModFix/>
          </a:blip>
          <a:srcRect b="0" l="0" r="0" t="0"/>
          <a:stretch/>
        </p:blipFill>
        <p:spPr>
          <a:xfrm>
            <a:off x="2532063" y="6432343"/>
            <a:ext cx="9902229" cy="204838"/>
          </a:xfrm>
          <a:prstGeom prst="rect">
            <a:avLst/>
          </a:prstGeom>
          <a:noFill/>
          <a:ln>
            <a:noFill/>
          </a:ln>
        </p:spPr>
      </p:pic>
      <p:pic>
        <p:nvPicPr>
          <p:cNvPr id="467" name="Google Shape;467;p2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68" name="Google Shape;468;p24"/>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469" name="Google Shape;469;p2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70" name="Google Shape;470;p24"/>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sp>
        <p:nvSpPr>
          <p:cNvPr id="471" name="Google Shape;471;p24"/>
          <p:cNvSpPr txBox="1"/>
          <p:nvPr/>
        </p:nvSpPr>
        <p:spPr>
          <a:xfrm>
            <a:off x="2144013" y="541809"/>
            <a:ext cx="622189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descr="10+ Best Free Social Media Management Tools for Business – Mageplaza" id="472" name="Google Shape;472;p24"/>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473" name="Google Shape;473;p24"/>
          <p:cNvSpPr/>
          <p:nvPr/>
        </p:nvSpPr>
        <p:spPr>
          <a:xfrm>
            <a:off x="183521" y="2000158"/>
            <a:ext cx="8960479" cy="3108543"/>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800"/>
              <a:buFont typeface="Arial"/>
              <a:buChar char="•"/>
            </a:pPr>
            <a:r>
              <a:rPr lang="en-US" sz="2800">
                <a:solidFill>
                  <a:schemeClr val="dk1"/>
                </a:solidFill>
                <a:latin typeface="Calibri"/>
                <a:ea typeface="Calibri"/>
                <a:cs typeface="Calibri"/>
                <a:sym typeface="Calibri"/>
              </a:rPr>
              <a:t>Plan innovative social media ideas .</a:t>
            </a:r>
            <a:endParaRPr/>
          </a:p>
          <a:p>
            <a:pPr indent="-285750" lvl="0" marL="285750" marR="0" rtl="0" algn="l">
              <a:spcBef>
                <a:spcPts val="0"/>
              </a:spcBef>
              <a:spcAft>
                <a:spcPts val="0"/>
              </a:spcAft>
              <a:buClr>
                <a:schemeClr val="dk1"/>
              </a:buClr>
              <a:buSzPts val="2800"/>
              <a:buFont typeface="Arial"/>
              <a:buChar char="•"/>
            </a:pPr>
            <a:r>
              <a:rPr lang="en-US" sz="2800">
                <a:solidFill>
                  <a:schemeClr val="dk1"/>
                </a:solidFill>
                <a:latin typeface="Calibri"/>
                <a:ea typeface="Calibri"/>
                <a:cs typeface="Calibri"/>
                <a:sym typeface="Calibri"/>
              </a:rPr>
              <a:t>Produce visually appealing multimedia content.</a:t>
            </a:r>
            <a:endParaRPr/>
          </a:p>
          <a:p>
            <a:pPr indent="-285750" lvl="0" marL="285750" marR="0" rtl="0" algn="l">
              <a:spcBef>
                <a:spcPts val="0"/>
              </a:spcBef>
              <a:spcAft>
                <a:spcPts val="0"/>
              </a:spcAft>
              <a:buClr>
                <a:schemeClr val="dk1"/>
              </a:buClr>
              <a:buSzPts val="2800"/>
              <a:buFont typeface="Arial"/>
              <a:buChar char="•"/>
            </a:pPr>
            <a:r>
              <a:rPr lang="en-US" sz="2800">
                <a:solidFill>
                  <a:schemeClr val="dk1"/>
                </a:solidFill>
                <a:latin typeface="Calibri"/>
                <a:ea typeface="Calibri"/>
                <a:cs typeface="Calibri"/>
                <a:sym typeface="Calibri"/>
              </a:rPr>
              <a:t>Consider every aesthetic detail of a social post, from images to links to copy formatting.</a:t>
            </a:r>
            <a:endParaRPr/>
          </a:p>
          <a:p>
            <a:pPr indent="-285750" lvl="0" marL="285750" marR="0" rtl="0" algn="l">
              <a:spcBef>
                <a:spcPts val="0"/>
              </a:spcBef>
              <a:spcAft>
                <a:spcPts val="0"/>
              </a:spcAft>
              <a:buClr>
                <a:schemeClr val="dk1"/>
              </a:buClr>
              <a:buSzPts val="2800"/>
              <a:buFont typeface="Arial"/>
              <a:buChar char="•"/>
            </a:pPr>
            <a:r>
              <a:rPr lang="en-US" sz="2800">
                <a:solidFill>
                  <a:schemeClr val="dk1"/>
                </a:solidFill>
                <a:latin typeface="Calibri"/>
                <a:ea typeface="Calibri"/>
                <a:cs typeface="Calibri"/>
                <a:sym typeface="Calibri"/>
              </a:rPr>
              <a:t>Lead productive brainstorms that bring out teammates’ best ideas.</a:t>
            </a:r>
            <a:endParaRPr/>
          </a:p>
          <a:p>
            <a:pPr indent="-285750" lvl="0" marL="285750" marR="0" rtl="0" algn="l">
              <a:spcBef>
                <a:spcPts val="0"/>
              </a:spcBef>
              <a:spcAft>
                <a:spcPts val="0"/>
              </a:spcAft>
              <a:buClr>
                <a:schemeClr val="dk1"/>
              </a:buClr>
              <a:buSzPts val="2800"/>
              <a:buFont typeface="Arial"/>
              <a:buChar char="•"/>
            </a:pPr>
            <a:r>
              <a:rPr lang="en-US" sz="2800">
                <a:solidFill>
                  <a:schemeClr val="dk1"/>
                </a:solidFill>
                <a:latin typeface="Calibri"/>
                <a:ea typeface="Calibri"/>
                <a:cs typeface="Calibri"/>
                <a:sym typeface="Calibri"/>
              </a:rPr>
              <a:t>Hone and expand your brand’s voice and persona.</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pic>
        <p:nvPicPr>
          <p:cNvPr id="478" name="Google Shape;478;p25"/>
          <p:cNvPicPr preferRelativeResize="0"/>
          <p:nvPr/>
        </p:nvPicPr>
        <p:blipFill rotWithShape="1">
          <a:blip r:embed="rId3">
            <a:alphaModFix/>
          </a:blip>
          <a:srcRect b="0" l="0" r="0" t="0"/>
          <a:stretch/>
        </p:blipFill>
        <p:spPr>
          <a:xfrm>
            <a:off x="602702" y="-108237"/>
            <a:ext cx="7189101" cy="840667"/>
          </a:xfrm>
          <a:prstGeom prst="rect">
            <a:avLst/>
          </a:prstGeom>
          <a:noFill/>
          <a:ln>
            <a:noFill/>
          </a:ln>
        </p:spPr>
      </p:pic>
      <p:sp>
        <p:nvSpPr>
          <p:cNvPr id="479" name="Google Shape;479;p25"/>
          <p:cNvSpPr/>
          <p:nvPr/>
        </p:nvSpPr>
        <p:spPr>
          <a:xfrm>
            <a:off x="-83378" y="14416"/>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0" name="Google Shape;480;p25"/>
          <p:cNvSpPr/>
          <p:nvPr/>
        </p:nvSpPr>
        <p:spPr>
          <a:xfrm>
            <a:off x="0" y="-20619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1" name="Google Shape;481;p25"/>
          <p:cNvSpPr/>
          <p:nvPr/>
        </p:nvSpPr>
        <p:spPr>
          <a:xfrm>
            <a:off x="-107190" y="-278122"/>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482" name="Google Shape;482;p25"/>
          <p:cNvPicPr preferRelativeResize="0"/>
          <p:nvPr/>
        </p:nvPicPr>
        <p:blipFill rotWithShape="1">
          <a:blip r:embed="rId4">
            <a:alphaModFix/>
          </a:blip>
          <a:srcRect b="0" l="0" r="0" t="0"/>
          <a:stretch/>
        </p:blipFill>
        <p:spPr>
          <a:xfrm>
            <a:off x="160385" y="5949244"/>
            <a:ext cx="1222425" cy="1096206"/>
          </a:xfrm>
          <a:prstGeom prst="rect">
            <a:avLst/>
          </a:prstGeom>
          <a:noFill/>
          <a:ln>
            <a:noFill/>
          </a:ln>
        </p:spPr>
      </p:pic>
      <p:pic>
        <p:nvPicPr>
          <p:cNvPr id="483" name="Google Shape;483;p25"/>
          <p:cNvPicPr preferRelativeResize="0"/>
          <p:nvPr/>
        </p:nvPicPr>
        <p:blipFill rotWithShape="1">
          <a:blip r:embed="rId5">
            <a:alphaModFix/>
          </a:blip>
          <a:srcRect b="0" l="0" r="0" t="0"/>
          <a:stretch/>
        </p:blipFill>
        <p:spPr>
          <a:xfrm>
            <a:off x="2289771" y="6966238"/>
            <a:ext cx="9902229" cy="204838"/>
          </a:xfrm>
          <a:prstGeom prst="rect">
            <a:avLst/>
          </a:prstGeom>
          <a:noFill/>
          <a:ln>
            <a:noFill/>
          </a:ln>
        </p:spPr>
      </p:pic>
      <p:pic>
        <p:nvPicPr>
          <p:cNvPr id="484" name="Google Shape;484;p2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85" name="Google Shape;485;p25"/>
          <p:cNvSpPr txBox="1"/>
          <p:nvPr/>
        </p:nvSpPr>
        <p:spPr>
          <a:xfrm>
            <a:off x="160385" y="-15684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486" name="Google Shape;486;p25"/>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87" name="Google Shape;487;p25"/>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488" name="Google Shape;488;p25"/>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489" name="Google Shape;489;p25"/>
          <p:cNvSpPr/>
          <p:nvPr/>
        </p:nvSpPr>
        <p:spPr>
          <a:xfrm>
            <a:off x="263769" y="1769019"/>
            <a:ext cx="8318004"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Infusing creativity across multiple projects can seem daunting to even the most seasoned social media manager. That’s where technology becomes your best friend.</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 There are several AI-based creative apps for design and copy that can be your sparring partner to kick start your creative process.</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On par with being creative is having a sense of humor and the ability to improvise in any given situation.</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pic>
        <p:nvPicPr>
          <p:cNvPr id="494" name="Google Shape;494;p26"/>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495" name="Google Shape;495;p2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6" name="Google Shape;496;p26"/>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497" name="Google Shape;497;p26"/>
          <p:cNvPicPr preferRelativeResize="0"/>
          <p:nvPr/>
        </p:nvPicPr>
        <p:blipFill rotWithShape="1">
          <a:blip r:embed="rId4">
            <a:alphaModFix/>
          </a:blip>
          <a:srcRect b="0" l="0" r="0" t="0"/>
          <a:stretch/>
        </p:blipFill>
        <p:spPr>
          <a:xfrm>
            <a:off x="157113" y="5914561"/>
            <a:ext cx="1222425" cy="1096206"/>
          </a:xfrm>
          <a:prstGeom prst="rect">
            <a:avLst/>
          </a:prstGeom>
          <a:noFill/>
          <a:ln>
            <a:noFill/>
          </a:ln>
        </p:spPr>
      </p:pic>
      <p:pic>
        <p:nvPicPr>
          <p:cNvPr id="498" name="Google Shape;498;p2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99" name="Google Shape;499;p2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00" name="Google Shape;500;p26"/>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501" name="Google Shape;501;p26"/>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02" name="Google Shape;502;p26"/>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sp>
        <p:nvSpPr>
          <p:cNvPr id="503" name="Google Shape;503;p26"/>
          <p:cNvSpPr txBox="1"/>
          <p:nvPr/>
        </p:nvSpPr>
        <p:spPr>
          <a:xfrm>
            <a:off x="2144013" y="541809"/>
            <a:ext cx="622189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descr="10+ Best Free Social Media Management Tools for Business – Mageplaza" id="504" name="Google Shape;504;p26"/>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505" name="Google Shape;505;p26"/>
          <p:cNvSpPr/>
          <p:nvPr/>
        </p:nvSpPr>
        <p:spPr>
          <a:xfrm>
            <a:off x="300868" y="1709122"/>
            <a:ext cx="8113786" cy="415498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Calibri"/>
                <a:ea typeface="Calibri"/>
                <a:cs typeface="Calibri"/>
                <a:sym typeface="Calibri"/>
              </a:rPr>
              <a:t>Resources to flex your creativity::</a:t>
            </a:r>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Creative Mornings events: </a:t>
            </a:r>
            <a:r>
              <a:rPr lang="en-US" sz="2400">
                <a:solidFill>
                  <a:schemeClr val="dk1"/>
                </a:solidFill>
                <a:latin typeface="Calibri"/>
                <a:ea typeface="Calibri"/>
                <a:cs typeface="Calibri"/>
                <a:sym typeface="Calibri"/>
              </a:rPr>
              <a:t>Creative Mornings is a global breakfast event series for the creative community. Join a local event or the online community to connect with other curious, creative leaders in marketing, design and social.</a:t>
            </a:r>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Vidyo: </a:t>
            </a:r>
            <a:r>
              <a:rPr lang="en-US" sz="2400">
                <a:solidFill>
                  <a:schemeClr val="dk1"/>
                </a:solidFill>
                <a:latin typeface="Calibri"/>
                <a:ea typeface="Calibri"/>
                <a:cs typeface="Calibri"/>
                <a:sym typeface="Calibri"/>
              </a:rPr>
              <a:t>This easy-to-use AI tool helps time- and resource-strapped teams create social-ready short-form videos from longer content. </a:t>
            </a:r>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Illustroke: </a:t>
            </a:r>
            <a:r>
              <a:rPr lang="en-US" sz="2400">
                <a:solidFill>
                  <a:schemeClr val="dk1"/>
                </a:solidFill>
                <a:latin typeface="Calibri"/>
                <a:ea typeface="Calibri"/>
                <a:cs typeface="Calibri"/>
                <a:sym typeface="Calibri"/>
              </a:rPr>
              <a:t>Use this tool to create quick AI-generated illustrations from text prompts to provide your design teams with more tangible direction.</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 name="Shape 509"/>
        <p:cNvGrpSpPr/>
        <p:nvPr/>
      </p:nvGrpSpPr>
      <p:grpSpPr>
        <a:xfrm>
          <a:off x="0" y="0"/>
          <a:ext cx="0" cy="0"/>
          <a:chOff x="0" y="0"/>
          <a:chExt cx="0" cy="0"/>
        </a:xfrm>
      </p:grpSpPr>
      <p:pic>
        <p:nvPicPr>
          <p:cNvPr id="510" name="Google Shape;510;p27"/>
          <p:cNvPicPr preferRelativeResize="0"/>
          <p:nvPr/>
        </p:nvPicPr>
        <p:blipFill rotWithShape="1">
          <a:blip r:embed="rId3">
            <a:alphaModFix/>
          </a:blip>
          <a:srcRect b="0" l="0" r="0" t="0"/>
          <a:stretch/>
        </p:blipFill>
        <p:spPr>
          <a:xfrm>
            <a:off x="664341" y="292453"/>
            <a:ext cx="7189101" cy="840667"/>
          </a:xfrm>
          <a:prstGeom prst="rect">
            <a:avLst/>
          </a:prstGeom>
          <a:noFill/>
          <a:ln>
            <a:noFill/>
          </a:ln>
        </p:spPr>
      </p:pic>
      <p:sp>
        <p:nvSpPr>
          <p:cNvPr id="511" name="Google Shape;511;p2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2" name="Google Shape;512;p27"/>
          <p:cNvSpPr/>
          <p:nvPr/>
        </p:nvSpPr>
        <p:spPr>
          <a:xfrm>
            <a:off x="160161" y="-103189"/>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3" name="Google Shape;513;p27"/>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514" name="Google Shape;514;p27"/>
          <p:cNvPicPr preferRelativeResize="0"/>
          <p:nvPr/>
        </p:nvPicPr>
        <p:blipFill rotWithShape="1">
          <a:blip r:embed="rId4">
            <a:alphaModFix/>
          </a:blip>
          <a:srcRect b="0" l="0" r="0" t="0"/>
          <a:stretch/>
        </p:blipFill>
        <p:spPr>
          <a:xfrm>
            <a:off x="142161" y="6077507"/>
            <a:ext cx="1222425" cy="1096206"/>
          </a:xfrm>
          <a:prstGeom prst="rect">
            <a:avLst/>
          </a:prstGeom>
          <a:noFill/>
          <a:ln>
            <a:noFill/>
          </a:ln>
        </p:spPr>
      </p:pic>
      <p:pic>
        <p:nvPicPr>
          <p:cNvPr id="515" name="Google Shape;515;p27"/>
          <p:cNvPicPr preferRelativeResize="0"/>
          <p:nvPr/>
        </p:nvPicPr>
        <p:blipFill rotWithShape="1">
          <a:blip r:embed="rId5">
            <a:alphaModFix/>
          </a:blip>
          <a:srcRect b="0" l="0" r="0" t="0"/>
          <a:stretch/>
        </p:blipFill>
        <p:spPr>
          <a:xfrm>
            <a:off x="2447473" y="6255411"/>
            <a:ext cx="9902229" cy="204838"/>
          </a:xfrm>
          <a:prstGeom prst="rect">
            <a:avLst/>
          </a:prstGeom>
          <a:noFill/>
          <a:ln>
            <a:noFill/>
          </a:ln>
        </p:spPr>
      </p:pic>
      <p:pic>
        <p:nvPicPr>
          <p:cNvPr id="516" name="Google Shape;516;p2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17" name="Google Shape;517;p27"/>
          <p:cNvSpPr txBox="1"/>
          <p:nvPr/>
        </p:nvSpPr>
        <p:spPr>
          <a:xfrm>
            <a:off x="345757" y="68866"/>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518" name="Google Shape;518;p27"/>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19" name="Google Shape;519;p27"/>
          <p:cNvPicPr preferRelativeResize="0"/>
          <p:nvPr/>
        </p:nvPicPr>
        <p:blipFill rotWithShape="1">
          <a:blip r:embed="rId8">
            <a:alphaModFix/>
          </a:blip>
          <a:srcRect b="0" l="0" r="0" t="0"/>
          <a:stretch/>
        </p:blipFill>
        <p:spPr>
          <a:xfrm>
            <a:off x="9169852" y="86471"/>
            <a:ext cx="3179850" cy="5748868"/>
          </a:xfrm>
          <a:prstGeom prst="rect">
            <a:avLst/>
          </a:prstGeom>
          <a:noFill/>
          <a:ln>
            <a:noFill/>
          </a:ln>
        </p:spPr>
      </p:pic>
      <p:sp>
        <p:nvSpPr>
          <p:cNvPr id="520" name="Google Shape;520;p27"/>
          <p:cNvSpPr txBox="1"/>
          <p:nvPr/>
        </p:nvSpPr>
        <p:spPr>
          <a:xfrm>
            <a:off x="1835856" y="438808"/>
            <a:ext cx="622189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descr="10+ Best Free Social Media Management Tools for Business – Mageplaza" id="521" name="Google Shape;521;p27"/>
          <p:cNvPicPr preferRelativeResize="0"/>
          <p:nvPr/>
        </p:nvPicPr>
        <p:blipFill rotWithShape="1">
          <a:blip r:embed="rId9">
            <a:alphaModFix/>
          </a:blip>
          <a:srcRect b="0" l="0" r="0" t="0"/>
          <a:stretch/>
        </p:blipFill>
        <p:spPr>
          <a:xfrm>
            <a:off x="9011939" y="855355"/>
            <a:ext cx="3495675" cy="2929248"/>
          </a:xfrm>
          <a:prstGeom prst="rect">
            <a:avLst/>
          </a:prstGeom>
          <a:noFill/>
          <a:ln>
            <a:noFill/>
          </a:ln>
        </p:spPr>
      </p:pic>
      <p:sp>
        <p:nvSpPr>
          <p:cNvPr id="522" name="Google Shape;522;p27"/>
          <p:cNvSpPr/>
          <p:nvPr/>
        </p:nvSpPr>
        <p:spPr>
          <a:xfrm>
            <a:off x="160156" y="1725638"/>
            <a:ext cx="8497500" cy="4155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Calibri"/>
                <a:ea typeface="Calibri"/>
                <a:cs typeface="Calibri"/>
                <a:sym typeface="Calibri"/>
              </a:rPr>
              <a:t>Fast Company and Campaign: </a:t>
            </a:r>
            <a:r>
              <a:rPr lang="en-US" sz="2400">
                <a:solidFill>
                  <a:schemeClr val="dk1"/>
                </a:solidFill>
                <a:latin typeface="Calibri"/>
                <a:ea typeface="Calibri"/>
                <a:cs typeface="Calibri"/>
                <a:sym typeface="Calibri"/>
              </a:rPr>
              <a:t>These two publications offer thoughtful commentary and criticism on the creative ad world. Read for insight into brand and creative strategy, industry-leading campaigns and thought leadership.</a:t>
            </a:r>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Sprout Insights Blog: </a:t>
            </a:r>
            <a:r>
              <a:rPr lang="en-US" sz="2400">
                <a:solidFill>
                  <a:schemeClr val="dk1"/>
                </a:solidFill>
                <a:latin typeface="Calibri"/>
                <a:ea typeface="Calibri"/>
                <a:cs typeface="Calibri"/>
                <a:sym typeface="Calibri"/>
              </a:rPr>
              <a:t>You can find curated articles on content ideas for a variety of social platforms on our blog. Also check out this great video on how you can generate clever content and never run out of ideas.</a:t>
            </a:r>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Improvisation classes: </a:t>
            </a:r>
            <a:r>
              <a:rPr lang="en-US" sz="2400">
                <a:solidFill>
                  <a:schemeClr val="dk1"/>
                </a:solidFill>
                <a:latin typeface="Calibri"/>
                <a:ea typeface="Calibri"/>
                <a:cs typeface="Calibri"/>
                <a:sym typeface="Calibri"/>
              </a:rPr>
              <a:t>Taking improve classes can teach you how to problem-solve in a different way and give you more confidence in managing customer responses on the fly.</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pic>
        <p:nvPicPr>
          <p:cNvPr id="527" name="Google Shape;527;p28"/>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528" name="Google Shape;528;p2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29" name="Google Shape;529;p2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0" name="Google Shape;530;p28"/>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b="0" l="0" r="0" t="0"/>
          <a:stretch/>
        </p:blipFill>
        <p:spPr>
          <a:xfrm>
            <a:off x="157113" y="5914561"/>
            <a:ext cx="1222425" cy="1096206"/>
          </a:xfrm>
          <a:prstGeom prst="rect">
            <a:avLst/>
          </a:prstGeom>
          <a:noFill/>
          <a:ln>
            <a:noFill/>
          </a:ln>
        </p:spPr>
      </p:pic>
      <p:pic>
        <p:nvPicPr>
          <p:cNvPr id="532" name="Google Shape;532;p2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33" name="Google Shape;533;p2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34" name="Google Shape;534;p28"/>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535" name="Google Shape;535;p28"/>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36" name="Google Shape;536;p28"/>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537" name="Google Shape;537;p28"/>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538" name="Google Shape;538;p28"/>
          <p:cNvSpPr/>
          <p:nvPr/>
        </p:nvSpPr>
        <p:spPr>
          <a:xfrm>
            <a:off x="819612" y="1765021"/>
            <a:ext cx="7640515" cy="33239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Calibri"/>
                <a:ea typeface="Calibri"/>
                <a:cs typeface="Calibri"/>
                <a:sym typeface="Calibri"/>
              </a:rPr>
              <a:t>4. Efficiency and project management ::</a:t>
            </a:r>
            <a:endParaRPr/>
          </a:p>
          <a:p>
            <a:pPr indent="0" lvl="0" marL="0" marR="0" rtl="0" algn="l">
              <a:spcBef>
                <a:spcPts val="0"/>
              </a:spcBef>
              <a:spcAft>
                <a:spcPts val="0"/>
              </a:spcAft>
              <a:buNone/>
            </a:pPr>
            <a:br>
              <a:rPr lang="en-US" sz="1800">
                <a:solidFill>
                  <a:schemeClr val="dk1"/>
                </a:solidFill>
                <a:latin typeface="Calibri"/>
                <a:ea typeface="Calibri"/>
                <a:cs typeface="Calibri"/>
                <a:sym typeface="Calibri"/>
              </a:rPr>
            </a:br>
            <a:r>
              <a:rPr lang="en-US" sz="2400">
                <a:solidFill>
                  <a:schemeClr val="dk1"/>
                </a:solidFill>
                <a:latin typeface="Calibri"/>
                <a:ea typeface="Calibri"/>
                <a:cs typeface="Calibri"/>
                <a:sym typeface="Calibri"/>
              </a:rPr>
              <a:t>As a social media manager, not only do you have to conceptualize campaigns and distribution rhythms, but you also have to lead and execute these plans from start to finish. To do this at scale, project management is a required social media skill. Becoming efficient at project management can also pave the road for future leadership roles in social.</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pic>
        <p:nvPicPr>
          <p:cNvPr id="543" name="Google Shape;543;p29"/>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544" name="Google Shape;544;p2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5" name="Google Shape;545;p2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6" name="Google Shape;546;p29"/>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547" name="Google Shape;547;p29"/>
          <p:cNvPicPr preferRelativeResize="0"/>
          <p:nvPr/>
        </p:nvPicPr>
        <p:blipFill rotWithShape="1">
          <a:blip r:embed="rId4">
            <a:alphaModFix/>
          </a:blip>
          <a:srcRect b="0" l="0" r="0" t="0"/>
          <a:stretch/>
        </p:blipFill>
        <p:spPr>
          <a:xfrm>
            <a:off x="96084" y="5912668"/>
            <a:ext cx="1222425" cy="1096206"/>
          </a:xfrm>
          <a:prstGeom prst="rect">
            <a:avLst/>
          </a:prstGeom>
          <a:noFill/>
          <a:ln>
            <a:noFill/>
          </a:ln>
        </p:spPr>
      </p:pic>
      <p:pic>
        <p:nvPicPr>
          <p:cNvPr id="548" name="Google Shape;548;p2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49" name="Google Shape;549;p2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50" name="Google Shape;550;p29"/>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551" name="Google Shape;551;p29"/>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52" name="Google Shape;552;p29"/>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553" name="Google Shape;553;p29"/>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554" name="Google Shape;554;p29"/>
          <p:cNvSpPr/>
          <p:nvPr/>
        </p:nvSpPr>
        <p:spPr>
          <a:xfrm>
            <a:off x="523664" y="1998547"/>
            <a:ext cx="8201526"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Among the many time and project management tools available, such as Asana or Monday.com, a social media calendar (like the one in Sprout) can be super helpful in managing your different social tasks. You can use it to manage your campaigns more efficiently, keep all your collaborators on the same page, track your progress with different filters and more.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8" name="Shape 558"/>
        <p:cNvGrpSpPr/>
        <p:nvPr/>
      </p:nvGrpSpPr>
      <p:grpSpPr>
        <a:xfrm>
          <a:off x="0" y="0"/>
          <a:ext cx="0" cy="0"/>
          <a:chOff x="0" y="0"/>
          <a:chExt cx="0" cy="0"/>
        </a:xfrm>
      </p:grpSpPr>
      <p:pic>
        <p:nvPicPr>
          <p:cNvPr id="559" name="Google Shape;559;p30"/>
          <p:cNvPicPr preferRelativeResize="0"/>
          <p:nvPr/>
        </p:nvPicPr>
        <p:blipFill rotWithShape="1">
          <a:blip r:embed="rId3">
            <a:alphaModFix/>
          </a:blip>
          <a:srcRect b="0" l="0" r="0" t="0"/>
          <a:stretch/>
        </p:blipFill>
        <p:spPr>
          <a:xfrm>
            <a:off x="768842" y="104227"/>
            <a:ext cx="7189101" cy="840667"/>
          </a:xfrm>
          <a:prstGeom prst="rect">
            <a:avLst/>
          </a:prstGeom>
          <a:noFill/>
          <a:ln>
            <a:noFill/>
          </a:ln>
        </p:spPr>
      </p:pic>
      <p:sp>
        <p:nvSpPr>
          <p:cNvPr id="560" name="Google Shape;560;p30"/>
          <p:cNvSpPr/>
          <p:nvPr/>
        </p:nvSpPr>
        <p:spPr>
          <a:xfrm>
            <a:off x="1587" y="14651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61" name="Google Shape;561;p3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62" name="Google Shape;562;p30"/>
          <p:cNvSpPr/>
          <p:nvPr/>
        </p:nvSpPr>
        <p:spPr>
          <a:xfrm>
            <a:off x="-129108"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563" name="Google Shape;563;p30"/>
          <p:cNvPicPr preferRelativeResize="0"/>
          <p:nvPr/>
        </p:nvPicPr>
        <p:blipFill rotWithShape="1">
          <a:blip r:embed="rId4">
            <a:alphaModFix/>
          </a:blip>
          <a:srcRect b="0" l="0" r="0" t="0"/>
          <a:stretch/>
        </p:blipFill>
        <p:spPr>
          <a:xfrm>
            <a:off x="96084" y="5912668"/>
            <a:ext cx="1222425" cy="1096206"/>
          </a:xfrm>
          <a:prstGeom prst="rect">
            <a:avLst/>
          </a:prstGeom>
          <a:noFill/>
          <a:ln>
            <a:noFill/>
          </a:ln>
        </p:spPr>
      </p:pic>
      <p:pic>
        <p:nvPicPr>
          <p:cNvPr id="564" name="Google Shape;564;p30"/>
          <p:cNvPicPr preferRelativeResize="0"/>
          <p:nvPr/>
        </p:nvPicPr>
        <p:blipFill rotWithShape="1">
          <a:blip r:embed="rId5">
            <a:alphaModFix/>
          </a:blip>
          <a:srcRect b="0" l="0" r="0" t="0"/>
          <a:stretch/>
        </p:blipFill>
        <p:spPr>
          <a:xfrm>
            <a:off x="2289771" y="6468341"/>
            <a:ext cx="9902229" cy="204838"/>
          </a:xfrm>
          <a:prstGeom prst="rect">
            <a:avLst/>
          </a:prstGeom>
          <a:noFill/>
          <a:ln>
            <a:noFill/>
          </a:ln>
        </p:spPr>
      </p:pic>
      <p:pic>
        <p:nvPicPr>
          <p:cNvPr id="565" name="Google Shape;565;p3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66" name="Google Shape;566;p30"/>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567" name="Google Shape;567;p30"/>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68" name="Google Shape;568;p30"/>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569" name="Google Shape;569;p30"/>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570" name="Google Shape;570;p30"/>
          <p:cNvSpPr/>
          <p:nvPr/>
        </p:nvSpPr>
        <p:spPr>
          <a:xfrm>
            <a:off x="2421968" y="255190"/>
            <a:ext cx="609600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lt1"/>
                </a:solidFill>
                <a:latin typeface="Proxima Nova"/>
                <a:ea typeface="Proxima Nova"/>
                <a:cs typeface="Proxima Nova"/>
                <a:sym typeface="Proxima Nova"/>
              </a:rPr>
              <a:t>Resources to improve your project management skills:</a:t>
            </a:r>
            <a:endParaRPr/>
          </a:p>
          <a:p>
            <a:pPr indent="0" lvl="0" marL="0" marR="0" rtl="0" algn="l">
              <a:spcBef>
                <a:spcPts val="0"/>
              </a:spcBef>
              <a:spcAft>
                <a:spcPts val="0"/>
              </a:spcAft>
              <a:buNone/>
            </a:pPr>
            <a:br>
              <a:rPr lang="en-US" sz="1800">
                <a:solidFill>
                  <a:srgbClr val="162020"/>
                </a:solidFill>
                <a:latin typeface="Proxima Nova"/>
                <a:ea typeface="Proxima Nova"/>
                <a:cs typeface="Proxima Nova"/>
                <a:sym typeface="Proxima Nova"/>
              </a:rPr>
            </a:br>
            <a:endParaRPr sz="1800">
              <a:solidFill>
                <a:schemeClr val="dk1"/>
              </a:solidFill>
              <a:latin typeface="Calibri"/>
              <a:ea typeface="Calibri"/>
              <a:cs typeface="Calibri"/>
              <a:sym typeface="Calibri"/>
            </a:endParaRPr>
          </a:p>
        </p:txBody>
      </p:sp>
      <p:sp>
        <p:nvSpPr>
          <p:cNvPr id="571" name="Google Shape;571;p30"/>
          <p:cNvSpPr/>
          <p:nvPr/>
        </p:nvSpPr>
        <p:spPr>
          <a:xfrm>
            <a:off x="474822" y="1707155"/>
            <a:ext cx="8171251" cy="415498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Calibri"/>
                <a:ea typeface="Calibri"/>
                <a:cs typeface="Calibri"/>
                <a:sym typeface="Calibri"/>
              </a:rPr>
              <a:t>Asana Project Management: </a:t>
            </a:r>
            <a:r>
              <a:rPr lang="en-US" sz="2400">
                <a:solidFill>
                  <a:schemeClr val="dk1"/>
                </a:solidFill>
                <a:latin typeface="Calibri"/>
                <a:ea typeface="Calibri"/>
                <a:cs typeface="Calibri"/>
                <a:sym typeface="Calibri"/>
              </a:rPr>
              <a:t>Use this tool to plan and manage your projects from start to finish.</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Pomodoro Technique and time-boxing: </a:t>
            </a:r>
            <a:r>
              <a:rPr lang="en-US" sz="2400">
                <a:solidFill>
                  <a:schemeClr val="dk1"/>
                </a:solidFill>
                <a:latin typeface="Calibri"/>
                <a:ea typeface="Calibri"/>
                <a:cs typeface="Calibri"/>
                <a:sym typeface="Calibri"/>
              </a:rPr>
              <a:t>Sometimes you’ve got 50 messages to write and schedule all at once. Setting aside a limited block of time to work on a task helps keep things moving.</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Social Media Campaign Brief Template: </a:t>
            </a:r>
            <a:r>
              <a:rPr lang="en-US" sz="2400">
                <a:solidFill>
                  <a:schemeClr val="dk1"/>
                </a:solidFill>
                <a:latin typeface="Calibri"/>
                <a:ea typeface="Calibri"/>
                <a:cs typeface="Calibri"/>
                <a:sym typeface="Calibri"/>
              </a:rPr>
              <a:t>Use this customizable social campaign brief template to organize campaign details, creative direction and other important directives.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pic>
        <p:nvPicPr>
          <p:cNvPr id="576" name="Google Shape;576;p31"/>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577" name="Google Shape;577;p3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8" name="Google Shape;578;p3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9" name="Google Shape;579;p31"/>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580" name="Google Shape;580;p31"/>
          <p:cNvPicPr preferRelativeResize="0"/>
          <p:nvPr/>
        </p:nvPicPr>
        <p:blipFill rotWithShape="1">
          <a:blip r:embed="rId4">
            <a:alphaModFix/>
          </a:blip>
          <a:srcRect b="0" l="0" r="0" t="0"/>
          <a:stretch/>
        </p:blipFill>
        <p:spPr>
          <a:xfrm>
            <a:off x="130614" y="6099475"/>
            <a:ext cx="1222425" cy="1096206"/>
          </a:xfrm>
          <a:prstGeom prst="rect">
            <a:avLst/>
          </a:prstGeom>
          <a:noFill/>
          <a:ln>
            <a:noFill/>
          </a:ln>
        </p:spPr>
      </p:pic>
      <p:pic>
        <p:nvPicPr>
          <p:cNvPr id="581" name="Google Shape;581;p31"/>
          <p:cNvPicPr preferRelativeResize="0"/>
          <p:nvPr/>
        </p:nvPicPr>
        <p:blipFill rotWithShape="1">
          <a:blip r:embed="rId5">
            <a:alphaModFix/>
          </a:blip>
          <a:srcRect b="0" l="0" r="0" t="0"/>
          <a:stretch/>
        </p:blipFill>
        <p:spPr>
          <a:xfrm>
            <a:off x="2289771" y="6483361"/>
            <a:ext cx="9902229" cy="204838"/>
          </a:xfrm>
          <a:prstGeom prst="rect">
            <a:avLst/>
          </a:prstGeom>
          <a:noFill/>
          <a:ln>
            <a:noFill/>
          </a:ln>
        </p:spPr>
      </p:pic>
      <p:pic>
        <p:nvPicPr>
          <p:cNvPr id="582" name="Google Shape;582;p3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83" name="Google Shape;583;p31"/>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584" name="Google Shape;584;p31"/>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85" name="Google Shape;585;p31"/>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586" name="Google Shape;586;p31"/>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587" name="Google Shape;587;p31"/>
          <p:cNvSpPr/>
          <p:nvPr/>
        </p:nvSpPr>
        <p:spPr>
          <a:xfrm>
            <a:off x="523664" y="1646693"/>
            <a:ext cx="298671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00000"/>
                </a:solidFill>
                <a:latin typeface="Proxima Nova"/>
                <a:ea typeface="Proxima Nova"/>
                <a:cs typeface="Proxima Nova"/>
                <a:sym typeface="Proxima Nova"/>
              </a:rPr>
              <a:t>5. Marketing strategy ::</a:t>
            </a:r>
            <a:endParaRPr b="1" i="0" sz="2000">
              <a:solidFill>
                <a:srgbClr val="C00000"/>
              </a:solidFill>
              <a:latin typeface="Proxima Nova"/>
              <a:ea typeface="Proxima Nova"/>
              <a:cs typeface="Proxima Nova"/>
              <a:sym typeface="Proxima Nova"/>
            </a:endParaRPr>
          </a:p>
        </p:txBody>
      </p:sp>
      <p:sp>
        <p:nvSpPr>
          <p:cNvPr id="588" name="Google Shape;588;p31"/>
          <p:cNvSpPr/>
          <p:nvPr/>
        </p:nvSpPr>
        <p:spPr>
          <a:xfrm>
            <a:off x="360542" y="2353437"/>
            <a:ext cx="8305031"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Social sits at the intersection of marketing, customer experience and sales. It is also a source of valuable business intelligence. According to The Sprout Social Index™ 2022 social teams rank “proving ROI” as the third biggest challenge when it comes to strategy building. Marketing acumen combined with social intelligence can fill this gap to inform a more successful marketing strategy that is data-driven and customer-centric.</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2" name="Shape 592"/>
        <p:cNvGrpSpPr/>
        <p:nvPr/>
      </p:nvGrpSpPr>
      <p:grpSpPr>
        <a:xfrm>
          <a:off x="0" y="0"/>
          <a:ext cx="0" cy="0"/>
          <a:chOff x="0" y="0"/>
          <a:chExt cx="0" cy="0"/>
        </a:xfrm>
      </p:grpSpPr>
      <p:pic>
        <p:nvPicPr>
          <p:cNvPr id="593" name="Google Shape;593;p32"/>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594" name="Google Shape;594;p3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95" name="Google Shape;595;p3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96" name="Google Shape;596;p32"/>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Calibri"/>
              <a:buNone/>
            </a:pPr>
            <a:br>
              <a:rPr b="0" i="0" lang="en-US" sz="1800" u="none" cap="none" strike="noStrike">
                <a:solidFill>
                  <a:srgbClr val="000000"/>
                </a:solidFill>
                <a:latin typeface="Calibri"/>
                <a:ea typeface="Calibri"/>
                <a:cs typeface="Calibri"/>
                <a:sym typeface="Calibri"/>
              </a:rPr>
            </a:br>
            <a:endParaRPr b="0" i="0" sz="1800" u="none" cap="none" strike="noStrike">
              <a:solidFill>
                <a:srgbClr val="000000"/>
              </a:solidFill>
              <a:latin typeface="Calibri"/>
              <a:ea typeface="Calibri"/>
              <a:cs typeface="Calibri"/>
              <a:sym typeface="Calibri"/>
            </a:endParaRPr>
          </a:p>
        </p:txBody>
      </p:sp>
      <p:pic>
        <p:nvPicPr>
          <p:cNvPr id="597" name="Google Shape;597;p32"/>
          <p:cNvPicPr preferRelativeResize="0"/>
          <p:nvPr/>
        </p:nvPicPr>
        <p:blipFill rotWithShape="1">
          <a:blip r:embed="rId4">
            <a:alphaModFix/>
          </a:blip>
          <a:srcRect b="0" l="0" r="0" t="0"/>
          <a:stretch/>
        </p:blipFill>
        <p:spPr>
          <a:xfrm>
            <a:off x="145366" y="6022657"/>
            <a:ext cx="1222425" cy="1096206"/>
          </a:xfrm>
          <a:prstGeom prst="rect">
            <a:avLst/>
          </a:prstGeom>
          <a:noFill/>
          <a:ln>
            <a:noFill/>
          </a:ln>
        </p:spPr>
      </p:pic>
      <p:pic>
        <p:nvPicPr>
          <p:cNvPr id="598" name="Google Shape;598;p32"/>
          <p:cNvPicPr preferRelativeResize="0"/>
          <p:nvPr/>
        </p:nvPicPr>
        <p:blipFill rotWithShape="1">
          <a:blip r:embed="rId5">
            <a:alphaModFix/>
          </a:blip>
          <a:srcRect b="0" l="0" r="0" t="0"/>
          <a:stretch/>
        </p:blipFill>
        <p:spPr>
          <a:xfrm>
            <a:off x="1802673" y="6570760"/>
            <a:ext cx="9902229" cy="204838"/>
          </a:xfrm>
          <a:prstGeom prst="rect">
            <a:avLst/>
          </a:prstGeom>
          <a:noFill/>
          <a:ln>
            <a:noFill/>
          </a:ln>
        </p:spPr>
      </p:pic>
      <p:pic>
        <p:nvPicPr>
          <p:cNvPr id="599" name="Google Shape;599;p3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00" name="Google Shape;600;p32"/>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Clr>
                <a:schemeClr val="dk1"/>
              </a:buClr>
              <a:buSzPts val="2000"/>
              <a:buFont typeface="Calibri"/>
              <a:buNone/>
            </a:pPr>
            <a:r>
              <a:t/>
            </a:r>
            <a:endParaRPr b="1" i="0" sz="2000" u="none" cap="none" strike="noStrike">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Clr>
                <a:srgbClr val="FFFFFF"/>
              </a:buClr>
              <a:buSzPts val="2000"/>
              <a:buFont typeface="Calibri"/>
              <a:buNone/>
            </a:pPr>
            <a:r>
              <a:rPr b="1" i="0" lang="en-US" sz="2000" u="none" cap="none" strike="noStrike">
                <a:solidFill>
                  <a:srgbClr val="FFFFFF"/>
                </a:solidFill>
                <a:latin typeface="Calibri"/>
                <a:ea typeface="Calibri"/>
                <a:cs typeface="Calibri"/>
                <a:sym typeface="Calibri"/>
              </a:rPr>
              <a:t> </a:t>
            </a:r>
            <a:endParaRPr/>
          </a:p>
        </p:txBody>
      </p:sp>
      <p:pic>
        <p:nvPicPr>
          <p:cNvPr id="601" name="Google Shape;601;p3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02" name="Google Shape;602;p32"/>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603" name="Google Shape;603;p32"/>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604" name="Google Shape;604;p32"/>
          <p:cNvSpPr/>
          <p:nvPr/>
        </p:nvSpPr>
        <p:spPr>
          <a:xfrm>
            <a:off x="367749" y="2117501"/>
            <a:ext cx="7840214"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To create a social strategy that drives the most business impact, it’s important to incorporate both traditional and digital marketing approaches.</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 This could mean documenting how your social efforts intersect with other tactics such as email nurtures, paid campaigns, corporate events, webinars and more.</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pic>
        <p:nvPicPr>
          <p:cNvPr id="609" name="Google Shape;609;p33"/>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610" name="Google Shape;610;p3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1" name="Google Shape;611;p3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2" name="Google Shape;612;p33"/>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613" name="Google Shape;613;p33"/>
          <p:cNvPicPr preferRelativeResize="0"/>
          <p:nvPr/>
        </p:nvPicPr>
        <p:blipFill rotWithShape="1">
          <a:blip r:embed="rId4">
            <a:alphaModFix/>
          </a:blip>
          <a:srcRect b="0" l="0" r="0" t="0"/>
          <a:stretch/>
        </p:blipFill>
        <p:spPr>
          <a:xfrm>
            <a:off x="201950" y="6104826"/>
            <a:ext cx="1222425" cy="1096206"/>
          </a:xfrm>
          <a:prstGeom prst="rect">
            <a:avLst/>
          </a:prstGeom>
          <a:noFill/>
          <a:ln>
            <a:noFill/>
          </a:ln>
        </p:spPr>
      </p:pic>
      <p:pic>
        <p:nvPicPr>
          <p:cNvPr id="614" name="Google Shape;614;p33"/>
          <p:cNvPicPr preferRelativeResize="0"/>
          <p:nvPr/>
        </p:nvPicPr>
        <p:blipFill rotWithShape="1">
          <a:blip r:embed="rId5">
            <a:alphaModFix/>
          </a:blip>
          <a:srcRect b="0" l="0" r="0" t="0"/>
          <a:stretch/>
        </p:blipFill>
        <p:spPr>
          <a:xfrm>
            <a:off x="1802673" y="6272870"/>
            <a:ext cx="9902229" cy="204838"/>
          </a:xfrm>
          <a:prstGeom prst="rect">
            <a:avLst/>
          </a:prstGeom>
          <a:noFill/>
          <a:ln>
            <a:noFill/>
          </a:ln>
        </p:spPr>
      </p:pic>
      <p:pic>
        <p:nvPicPr>
          <p:cNvPr id="615" name="Google Shape;615;p3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16" name="Google Shape;616;p33"/>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617" name="Google Shape;617;p3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18" name="Google Shape;618;p33"/>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619" name="Google Shape;619;p33"/>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620" name="Google Shape;620;p33"/>
          <p:cNvSpPr/>
          <p:nvPr/>
        </p:nvSpPr>
        <p:spPr>
          <a:xfrm>
            <a:off x="300868" y="1662560"/>
            <a:ext cx="8424322" cy="37856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Calibri"/>
                <a:ea typeface="Calibri"/>
                <a:cs typeface="Calibri"/>
                <a:sym typeface="Calibri"/>
              </a:rPr>
              <a:t>More resources that you can leverage::</a:t>
            </a:r>
            <a:endParaRPr b="1" sz="2400">
              <a:solidFill>
                <a:srgbClr val="C00000"/>
              </a:solidFill>
              <a:latin typeface="Calibri"/>
              <a:ea typeface="Calibri"/>
              <a:cs typeface="Calibri"/>
              <a:sym typeface="Calibri"/>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Sprout’s YouTube channel: </a:t>
            </a:r>
            <a:r>
              <a:rPr lang="en-US" sz="2400">
                <a:solidFill>
                  <a:schemeClr val="dk1"/>
                </a:solidFill>
                <a:latin typeface="Calibri"/>
                <a:ea typeface="Calibri"/>
                <a:cs typeface="Calibri"/>
                <a:sym typeface="Calibri"/>
              </a:rPr>
              <a:t>Our YouTube channel is an excellent resource for videos on leveling up your social marketing strategy.</a:t>
            </a:r>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Marketing influencers: </a:t>
            </a:r>
            <a:r>
              <a:rPr lang="en-US" sz="2400">
                <a:solidFill>
                  <a:schemeClr val="dk1"/>
                </a:solidFill>
                <a:latin typeface="Calibri"/>
                <a:ea typeface="Calibri"/>
                <a:cs typeface="Calibri"/>
                <a:sym typeface="Calibri"/>
              </a:rPr>
              <a:t>Leaders like Joe Pulizzi and Seth Godin have stood the test of time with marketing wisdom all social pros can use.</a:t>
            </a:r>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Textbooks and marketing courses: </a:t>
            </a:r>
            <a:r>
              <a:rPr lang="en-US" sz="2400">
                <a:solidFill>
                  <a:schemeClr val="dk1"/>
                </a:solidFill>
                <a:latin typeface="Calibri"/>
                <a:ea typeface="Calibri"/>
                <a:cs typeface="Calibri"/>
                <a:sym typeface="Calibri"/>
              </a:rPr>
              <a:t>I find myself referring to my old sociology and marketing research textbooks all the time. If you’re learning on the job, check out LinkedIn Learning courses on marketing and strategy.</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4" name="Shape 624"/>
        <p:cNvGrpSpPr/>
        <p:nvPr/>
      </p:nvGrpSpPr>
      <p:grpSpPr>
        <a:xfrm>
          <a:off x="0" y="0"/>
          <a:ext cx="0" cy="0"/>
          <a:chOff x="0" y="0"/>
          <a:chExt cx="0" cy="0"/>
        </a:xfrm>
      </p:grpSpPr>
      <p:pic>
        <p:nvPicPr>
          <p:cNvPr id="625" name="Google Shape;625;p34"/>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626" name="Google Shape;626;p3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27" name="Google Shape;627;p3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28" name="Google Shape;628;p34"/>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629" name="Google Shape;629;p34"/>
          <p:cNvPicPr preferRelativeResize="0"/>
          <p:nvPr/>
        </p:nvPicPr>
        <p:blipFill rotWithShape="1">
          <a:blip r:embed="rId4">
            <a:alphaModFix/>
          </a:blip>
          <a:srcRect b="0" l="0" r="0" t="0"/>
          <a:stretch/>
        </p:blipFill>
        <p:spPr>
          <a:xfrm>
            <a:off x="100494" y="6051663"/>
            <a:ext cx="1222425" cy="1096206"/>
          </a:xfrm>
          <a:prstGeom prst="rect">
            <a:avLst/>
          </a:prstGeom>
          <a:noFill/>
          <a:ln>
            <a:noFill/>
          </a:ln>
        </p:spPr>
      </p:pic>
      <p:pic>
        <p:nvPicPr>
          <p:cNvPr id="630" name="Google Shape;630;p3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631" name="Google Shape;631;p3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32" name="Google Shape;632;p34"/>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633" name="Google Shape;633;p3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34" name="Google Shape;634;p34"/>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sp>
        <p:nvSpPr>
          <p:cNvPr id="635" name="Google Shape;635;p34"/>
          <p:cNvSpPr txBox="1"/>
          <p:nvPr/>
        </p:nvSpPr>
        <p:spPr>
          <a:xfrm>
            <a:off x="1913290" y="649531"/>
            <a:ext cx="622189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descr="10+ Best Free Social Media Management Tools for Business – Mageplaza" id="636" name="Google Shape;636;p34"/>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637" name="Google Shape;637;p34"/>
          <p:cNvSpPr/>
          <p:nvPr/>
        </p:nvSpPr>
        <p:spPr>
          <a:xfrm>
            <a:off x="300868" y="1692427"/>
            <a:ext cx="25042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00000"/>
                </a:solidFill>
                <a:latin typeface="Proxima Nova"/>
                <a:ea typeface="Proxima Nova"/>
                <a:cs typeface="Proxima Nova"/>
                <a:sym typeface="Proxima Nova"/>
              </a:rPr>
              <a:t>6. Customer care ::</a:t>
            </a:r>
            <a:endParaRPr b="1" i="0" sz="2000">
              <a:solidFill>
                <a:srgbClr val="C00000"/>
              </a:solidFill>
              <a:latin typeface="Proxima Nova"/>
              <a:ea typeface="Proxima Nova"/>
              <a:cs typeface="Proxima Nova"/>
              <a:sym typeface="Proxima Nova"/>
            </a:endParaRPr>
          </a:p>
        </p:txBody>
      </p:sp>
      <p:sp>
        <p:nvSpPr>
          <p:cNvPr id="638" name="Google Shape;638;p34"/>
          <p:cNvSpPr/>
          <p:nvPr/>
        </p:nvSpPr>
        <p:spPr>
          <a:xfrm>
            <a:off x="300868" y="2052034"/>
            <a:ext cx="8272092" cy="37856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Customer care is one of those social media skills that combines customer service, people skills and an eye for uncovering opportunities. That’s why developing a social customer care strategy is an integral part of a social media manager’s job description.</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Our Index shows that 44% of marketers use social data to inform customer experience. Brands also report that 53% of their social strategy is driven by insights from the customer service team. To truly be customer-centric, you must put the voice of the customer (VoC) at the core of your strategy.</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pic>
        <p:nvPicPr>
          <p:cNvPr id="643" name="Google Shape;643;p35"/>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644" name="Google Shape;644;p3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5" name="Google Shape;645;p3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6" name="Google Shape;646;p35"/>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647" name="Google Shape;647;p35"/>
          <p:cNvPicPr preferRelativeResize="0"/>
          <p:nvPr/>
        </p:nvPicPr>
        <p:blipFill rotWithShape="1">
          <a:blip r:embed="rId4">
            <a:alphaModFix/>
          </a:blip>
          <a:srcRect b="0" l="0" r="0" t="0"/>
          <a:stretch/>
        </p:blipFill>
        <p:spPr>
          <a:xfrm>
            <a:off x="157113" y="5914561"/>
            <a:ext cx="1222425" cy="1096206"/>
          </a:xfrm>
          <a:prstGeom prst="rect">
            <a:avLst/>
          </a:prstGeom>
          <a:noFill/>
          <a:ln>
            <a:noFill/>
          </a:ln>
        </p:spPr>
      </p:pic>
      <p:pic>
        <p:nvPicPr>
          <p:cNvPr id="648" name="Google Shape;648;p3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649" name="Google Shape;649;p3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50" name="Google Shape;650;p35"/>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651" name="Google Shape;651;p35"/>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52" name="Google Shape;652;p35"/>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653" name="Google Shape;653;p35"/>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654" name="Google Shape;654;p35"/>
          <p:cNvSpPr/>
          <p:nvPr/>
        </p:nvSpPr>
        <p:spPr>
          <a:xfrm>
            <a:off x="656492" y="1839652"/>
            <a:ext cx="7758162"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Calibri"/>
                <a:ea typeface="Calibri"/>
                <a:cs typeface="Calibri"/>
                <a:sym typeface="Calibri"/>
              </a:rPr>
              <a:t>Resources to enhance your customer care skills::</a:t>
            </a:r>
            <a:endParaRPr b="1" sz="2400">
              <a:solidFill>
                <a:srgbClr val="C00000"/>
              </a:solidFill>
              <a:latin typeface="Calibri"/>
              <a:ea typeface="Calibri"/>
              <a:cs typeface="Calibri"/>
              <a:sym typeface="Calibri"/>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Relate blog and events: </a:t>
            </a:r>
            <a:r>
              <a:rPr lang="en-US" sz="2400">
                <a:solidFill>
                  <a:schemeClr val="dk1"/>
                </a:solidFill>
                <a:latin typeface="Calibri"/>
                <a:ea typeface="Calibri"/>
                <a:cs typeface="Calibri"/>
                <a:sym typeface="Calibri"/>
              </a:rPr>
              <a:t>Check out Relate for consistently great content on relationships, customer service and leadership.</a:t>
            </a:r>
            <a:endParaRPr/>
          </a:p>
          <a:p>
            <a:pPr indent="0" lvl="0" marL="0" marR="0" rtl="0" algn="l">
              <a:spcBef>
                <a:spcPts val="0"/>
              </a:spcBef>
              <a:spcAft>
                <a:spcPts val="0"/>
              </a:spcAft>
              <a:buNone/>
            </a:pPr>
            <a:r>
              <a:rPr b="1" lang="en-US" sz="2400">
                <a:solidFill>
                  <a:srgbClr val="C00000"/>
                </a:solidFill>
                <a:latin typeface="Calibri"/>
                <a:ea typeface="Calibri"/>
                <a:cs typeface="Calibri"/>
                <a:sym typeface="Calibri"/>
              </a:rPr>
              <a:t>Podcasts: </a:t>
            </a:r>
            <a:r>
              <a:rPr lang="en-US" sz="2400">
                <a:solidFill>
                  <a:schemeClr val="dk1"/>
                </a:solidFill>
                <a:latin typeface="Calibri"/>
                <a:ea typeface="Calibri"/>
                <a:cs typeface="Calibri"/>
                <a:sym typeface="Calibri"/>
              </a:rPr>
              <a:t>Customer care starts with customer understanding. Some of our favorite podcasts on this topic include Hidden Brain, Invisible and What It Means. You can check out our full list of favorite podcasts here.</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8" name="Shape 658"/>
        <p:cNvGrpSpPr/>
        <p:nvPr/>
      </p:nvGrpSpPr>
      <p:grpSpPr>
        <a:xfrm>
          <a:off x="0" y="0"/>
          <a:ext cx="0" cy="0"/>
          <a:chOff x="0" y="0"/>
          <a:chExt cx="0" cy="0"/>
        </a:xfrm>
      </p:grpSpPr>
      <p:pic>
        <p:nvPicPr>
          <p:cNvPr id="659" name="Google Shape;659;p36"/>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660" name="Google Shape;660;p3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61" name="Google Shape;661;p3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62" name="Google Shape;662;p36"/>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663" name="Google Shape;663;p36"/>
          <p:cNvPicPr preferRelativeResize="0"/>
          <p:nvPr/>
        </p:nvPicPr>
        <p:blipFill rotWithShape="1">
          <a:blip r:embed="rId4">
            <a:alphaModFix/>
          </a:blip>
          <a:srcRect b="0" l="0" r="0" t="0"/>
          <a:stretch/>
        </p:blipFill>
        <p:spPr>
          <a:xfrm>
            <a:off x="157113" y="5914561"/>
            <a:ext cx="1222425" cy="1096206"/>
          </a:xfrm>
          <a:prstGeom prst="rect">
            <a:avLst/>
          </a:prstGeom>
          <a:noFill/>
          <a:ln>
            <a:noFill/>
          </a:ln>
        </p:spPr>
      </p:pic>
      <p:pic>
        <p:nvPicPr>
          <p:cNvPr id="664" name="Google Shape;664;p3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665" name="Google Shape;665;p3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66" name="Google Shape;666;p36"/>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667" name="Google Shape;667;p36"/>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68" name="Google Shape;668;p36"/>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669" name="Google Shape;669;p36"/>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670" name="Google Shape;670;p36"/>
          <p:cNvSpPr/>
          <p:nvPr/>
        </p:nvSpPr>
        <p:spPr>
          <a:xfrm>
            <a:off x="194553" y="1678045"/>
            <a:ext cx="8326553" cy="415498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Calibri"/>
                <a:ea typeface="Calibri"/>
                <a:cs typeface="Calibri"/>
                <a:sym typeface="Calibri"/>
              </a:rPr>
              <a:t>7. Budget Management::</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As a social media manager, you have to expertly plan and manage funds for various programs including organic and paid media spending. </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This includes managing the budget for content especially if influencers or brand ambassadors are involved in your project, or if you need to hire freelance professionals. These costs may vary based on where you are located, the size of the influencer’s following and how freelance writers or editors charge their fees. You may have to decide which creator partnerships to prioritize based on available resources and production costs.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4" name="Shape 674"/>
        <p:cNvGrpSpPr/>
        <p:nvPr/>
      </p:nvGrpSpPr>
      <p:grpSpPr>
        <a:xfrm>
          <a:off x="0" y="0"/>
          <a:ext cx="0" cy="0"/>
          <a:chOff x="0" y="0"/>
          <a:chExt cx="0" cy="0"/>
        </a:xfrm>
      </p:grpSpPr>
      <p:pic>
        <p:nvPicPr>
          <p:cNvPr id="675" name="Google Shape;675;p37"/>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676" name="Google Shape;676;p3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77" name="Google Shape;677;p3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78" name="Google Shape;678;p37"/>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679" name="Google Shape;679;p37"/>
          <p:cNvPicPr preferRelativeResize="0"/>
          <p:nvPr/>
        </p:nvPicPr>
        <p:blipFill rotWithShape="1">
          <a:blip r:embed="rId4">
            <a:alphaModFix/>
          </a:blip>
          <a:srcRect b="0" l="0" r="0" t="0"/>
          <a:stretch/>
        </p:blipFill>
        <p:spPr>
          <a:xfrm>
            <a:off x="157113" y="5914561"/>
            <a:ext cx="1222425" cy="1096206"/>
          </a:xfrm>
          <a:prstGeom prst="rect">
            <a:avLst/>
          </a:prstGeom>
          <a:noFill/>
          <a:ln>
            <a:noFill/>
          </a:ln>
        </p:spPr>
      </p:pic>
      <p:pic>
        <p:nvPicPr>
          <p:cNvPr id="680" name="Google Shape;680;p3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681" name="Google Shape;681;p3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82" name="Google Shape;682;p37"/>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683" name="Google Shape;683;p37"/>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84" name="Google Shape;684;p37"/>
          <p:cNvPicPr preferRelativeResize="0"/>
          <p:nvPr/>
        </p:nvPicPr>
        <p:blipFill rotWithShape="1">
          <a:blip r:embed="rId8">
            <a:alphaModFix/>
          </a:blip>
          <a:srcRect b="0" l="0" r="0" t="0"/>
          <a:stretch/>
        </p:blipFill>
        <p:spPr>
          <a:xfrm>
            <a:off x="9163167" y="1588"/>
            <a:ext cx="3179850" cy="5748868"/>
          </a:xfrm>
          <a:prstGeom prst="rect">
            <a:avLst/>
          </a:prstGeom>
          <a:noFill/>
          <a:ln>
            <a:noFill/>
          </a:ln>
        </p:spPr>
      </p:pic>
      <p:pic>
        <p:nvPicPr>
          <p:cNvPr descr="10+ Best Free Social Media Management Tools for Business – Mageplaza" id="685" name="Google Shape;685;p37"/>
          <p:cNvPicPr preferRelativeResize="0"/>
          <p:nvPr/>
        </p:nvPicPr>
        <p:blipFill rotWithShape="1">
          <a:blip r:embed="rId9">
            <a:alphaModFix/>
          </a:blip>
          <a:srcRect b="0" l="0" r="0" t="0"/>
          <a:stretch/>
        </p:blipFill>
        <p:spPr>
          <a:xfrm>
            <a:off x="8889023" y="454556"/>
            <a:ext cx="3495675" cy="2929248"/>
          </a:xfrm>
          <a:prstGeom prst="rect">
            <a:avLst/>
          </a:prstGeom>
          <a:noFill/>
          <a:ln>
            <a:noFill/>
          </a:ln>
        </p:spPr>
      </p:pic>
      <p:sp>
        <p:nvSpPr>
          <p:cNvPr id="686" name="Google Shape;686;p37"/>
          <p:cNvSpPr/>
          <p:nvPr/>
        </p:nvSpPr>
        <p:spPr>
          <a:xfrm>
            <a:off x="300868" y="2204822"/>
            <a:ext cx="8588155"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To plan and allocate your spending wisely, you need to first thoroughly understand the goals of the project and conduct a social spend audit to compare the expenses from previous months or quarters. </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This will give you a better idea of which expenses are a one-time spend and which are ongoing.</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0" name="Shape 690"/>
        <p:cNvGrpSpPr/>
        <p:nvPr/>
      </p:nvGrpSpPr>
      <p:grpSpPr>
        <a:xfrm>
          <a:off x="0" y="0"/>
          <a:ext cx="0" cy="0"/>
          <a:chOff x="0" y="0"/>
          <a:chExt cx="0" cy="0"/>
        </a:xfrm>
      </p:grpSpPr>
      <p:pic>
        <p:nvPicPr>
          <p:cNvPr id="691" name="Google Shape;691;p38"/>
          <p:cNvPicPr preferRelativeResize="0"/>
          <p:nvPr/>
        </p:nvPicPr>
        <p:blipFill rotWithShape="1">
          <a:blip r:embed="rId3">
            <a:alphaModFix/>
          </a:blip>
          <a:srcRect b="0" l="0" r="0" t="0"/>
          <a:stretch/>
        </p:blipFill>
        <p:spPr>
          <a:xfrm>
            <a:off x="1246364" y="173165"/>
            <a:ext cx="7189101" cy="840667"/>
          </a:xfrm>
          <a:prstGeom prst="rect">
            <a:avLst/>
          </a:prstGeom>
          <a:noFill/>
          <a:ln>
            <a:noFill/>
          </a:ln>
        </p:spPr>
      </p:pic>
      <p:sp>
        <p:nvSpPr>
          <p:cNvPr id="692" name="Google Shape;692;p3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93" name="Google Shape;693;p3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94" name="Google Shape;694;p38"/>
          <p:cNvSpPr/>
          <p:nvPr/>
        </p:nvSpPr>
        <p:spPr>
          <a:xfrm>
            <a:off x="-3007" y="-2820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695" name="Google Shape;695;p38"/>
          <p:cNvPicPr preferRelativeResize="0"/>
          <p:nvPr/>
        </p:nvPicPr>
        <p:blipFill rotWithShape="1">
          <a:blip r:embed="rId4">
            <a:alphaModFix/>
          </a:blip>
          <a:srcRect b="0" l="0" r="0" t="0"/>
          <a:stretch/>
        </p:blipFill>
        <p:spPr>
          <a:xfrm>
            <a:off x="157113" y="5914561"/>
            <a:ext cx="1222425" cy="1096206"/>
          </a:xfrm>
          <a:prstGeom prst="rect">
            <a:avLst/>
          </a:prstGeom>
          <a:noFill/>
          <a:ln>
            <a:noFill/>
          </a:ln>
        </p:spPr>
      </p:pic>
      <p:pic>
        <p:nvPicPr>
          <p:cNvPr id="696" name="Google Shape;696;p3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697" name="Google Shape;697;p3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98" name="Google Shape;698;p38"/>
          <p:cNvSpPr txBox="1"/>
          <p:nvPr/>
        </p:nvSpPr>
        <p:spPr>
          <a:xfrm>
            <a:off x="292255" y="172212"/>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699" name="Google Shape;699;p38"/>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700" name="Google Shape;700;p38"/>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701" name="Google Shape;701;p38"/>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id="702" name="Google Shape;702;p38"/>
          <p:cNvSpPr/>
          <p:nvPr/>
        </p:nvSpPr>
        <p:spPr>
          <a:xfrm>
            <a:off x="392679" y="1781111"/>
            <a:ext cx="7667140"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Social is a career path of lifelong learning, whether it’s your first social media manager role or you’re already a pro. </a:t>
            </a:r>
            <a:endParaRPr/>
          </a:p>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Continuing to hone your social media skills will benefit you at every stage of your career. For example, if you’re already highly organized and efficient, you can spend time developing other skills such as building your personal brand, or preparing to move into people management. </a:t>
            </a:r>
            <a:endParaRPr/>
          </a:p>
        </p:txBody>
      </p:sp>
      <p:sp>
        <p:nvSpPr>
          <p:cNvPr id="703" name="Google Shape;703;p38"/>
          <p:cNvSpPr/>
          <p:nvPr/>
        </p:nvSpPr>
        <p:spPr>
          <a:xfrm>
            <a:off x="2423699" y="375454"/>
            <a:ext cx="576330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Build your social media skills to transform your career</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7" name="Shape 707"/>
        <p:cNvGrpSpPr/>
        <p:nvPr/>
      </p:nvGrpSpPr>
      <p:grpSpPr>
        <a:xfrm>
          <a:off x="0" y="0"/>
          <a:ext cx="0" cy="0"/>
          <a:chOff x="0" y="0"/>
          <a:chExt cx="0" cy="0"/>
        </a:xfrm>
      </p:grpSpPr>
      <p:pic>
        <p:nvPicPr>
          <p:cNvPr id="708" name="Google Shape;708;p39"/>
          <p:cNvPicPr preferRelativeResize="0"/>
          <p:nvPr/>
        </p:nvPicPr>
        <p:blipFill rotWithShape="1">
          <a:blip r:embed="rId3">
            <a:alphaModFix/>
          </a:blip>
          <a:srcRect b="0" l="0" r="0" t="0"/>
          <a:stretch/>
        </p:blipFill>
        <p:spPr>
          <a:xfrm>
            <a:off x="523664" y="397229"/>
            <a:ext cx="7189101" cy="840667"/>
          </a:xfrm>
          <a:prstGeom prst="rect">
            <a:avLst/>
          </a:prstGeom>
          <a:noFill/>
          <a:ln>
            <a:noFill/>
          </a:ln>
        </p:spPr>
      </p:pic>
      <p:sp>
        <p:nvSpPr>
          <p:cNvPr id="709" name="Google Shape;709;p3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10" name="Google Shape;710;p3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11" name="Google Shape;711;p39"/>
          <p:cNvSpPr/>
          <p:nvPr/>
        </p:nvSpPr>
        <p:spPr>
          <a:xfrm>
            <a:off x="11289" y="-27434"/>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712" name="Google Shape;712;p39"/>
          <p:cNvPicPr preferRelativeResize="0"/>
          <p:nvPr/>
        </p:nvPicPr>
        <p:blipFill rotWithShape="1">
          <a:blip r:embed="rId4">
            <a:alphaModFix/>
          </a:blip>
          <a:srcRect b="0" l="0" r="0" t="0"/>
          <a:stretch/>
        </p:blipFill>
        <p:spPr>
          <a:xfrm>
            <a:off x="157113" y="5914561"/>
            <a:ext cx="1222425" cy="1096206"/>
          </a:xfrm>
          <a:prstGeom prst="rect">
            <a:avLst/>
          </a:prstGeom>
          <a:noFill/>
          <a:ln>
            <a:noFill/>
          </a:ln>
        </p:spPr>
      </p:pic>
      <p:pic>
        <p:nvPicPr>
          <p:cNvPr id="713" name="Google Shape;713;p3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714" name="Google Shape;714;p3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715" name="Google Shape;715;p39"/>
          <p:cNvSpPr txBox="1"/>
          <p:nvPr/>
        </p:nvSpPr>
        <p:spPr>
          <a:xfrm>
            <a:off x="300868" y="236724"/>
            <a:ext cx="1501805" cy="1237262"/>
          </a:xfrm>
          <a:prstGeom prst="rect">
            <a:avLst/>
          </a:prstGeom>
          <a:noFill/>
          <a:ln>
            <a:noFill/>
          </a:ln>
        </p:spPr>
        <p:txBody>
          <a:bodyPr anchorCtr="0" anchor="t" bIns="45700" lIns="91425" spcFirstLastPara="1" rIns="91425" wrap="square" tIns="45700">
            <a:spAutoFit/>
          </a:bodyPr>
          <a:lstStyle/>
          <a:p>
            <a:pPr indent="0" lvl="0" marL="0" marR="0" rtl="0" algn="ctr">
              <a:lnSpc>
                <a:spcPct val="200000"/>
              </a:lnSpc>
              <a:spcBef>
                <a:spcPts val="0"/>
              </a:spcBef>
              <a:spcAft>
                <a:spcPts val="0"/>
              </a:spcAft>
              <a:buNone/>
            </a:pPr>
            <a:r>
              <a:t/>
            </a:r>
            <a:endParaRPr b="1" sz="2000">
              <a:solidFill>
                <a:srgbClr val="FF0000"/>
              </a:solidFill>
              <a:highlight>
                <a:srgbClr val="FFFF00"/>
              </a:highlight>
              <a:latin typeface="Calibri"/>
              <a:ea typeface="Calibri"/>
              <a:cs typeface="Calibri"/>
              <a:sym typeface="Calibri"/>
            </a:endParaRPr>
          </a:p>
          <a:p>
            <a:pPr indent="0" lvl="0" marL="0" marR="0" rtl="0" algn="ctr">
              <a:lnSpc>
                <a:spcPct val="200000"/>
              </a:lnSpc>
              <a:spcBef>
                <a:spcPts val="0"/>
              </a:spcBef>
              <a:spcAft>
                <a:spcPts val="0"/>
              </a:spcAft>
              <a:buNone/>
            </a:pPr>
            <a:r>
              <a:rPr b="1" lang="en-US" sz="2000">
                <a:solidFill>
                  <a:schemeClr val="lt1"/>
                </a:solidFill>
                <a:latin typeface="Calibri"/>
                <a:ea typeface="Calibri"/>
                <a:cs typeface="Calibri"/>
                <a:sym typeface="Calibri"/>
              </a:rPr>
              <a:t> </a:t>
            </a:r>
            <a:endParaRPr/>
          </a:p>
        </p:txBody>
      </p:sp>
      <p:pic>
        <p:nvPicPr>
          <p:cNvPr id="716" name="Google Shape;716;p39"/>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717" name="Google Shape;717;p39"/>
          <p:cNvPicPr preferRelativeResize="0"/>
          <p:nvPr/>
        </p:nvPicPr>
        <p:blipFill rotWithShape="1">
          <a:blip r:embed="rId8">
            <a:alphaModFix/>
          </a:blip>
          <a:srcRect b="0" l="0" r="0" t="0"/>
          <a:stretch/>
        </p:blipFill>
        <p:spPr>
          <a:xfrm>
            <a:off x="8759071" y="397229"/>
            <a:ext cx="3179850" cy="5748868"/>
          </a:xfrm>
          <a:prstGeom prst="rect">
            <a:avLst/>
          </a:prstGeom>
          <a:noFill/>
          <a:ln>
            <a:noFill/>
          </a:ln>
        </p:spPr>
      </p:pic>
      <p:pic>
        <p:nvPicPr>
          <p:cNvPr descr="10+ Best Free Social Media Management Tools for Business – Mageplaza" id="718" name="Google Shape;718;p39"/>
          <p:cNvPicPr preferRelativeResize="0"/>
          <p:nvPr/>
        </p:nvPicPr>
        <p:blipFill rotWithShape="1">
          <a:blip r:embed="rId9">
            <a:alphaModFix/>
          </a:blip>
          <a:srcRect b="0" l="0" r="0" t="0"/>
          <a:stretch/>
        </p:blipFill>
        <p:spPr>
          <a:xfrm>
            <a:off x="8787663" y="1080418"/>
            <a:ext cx="3495675" cy="2929248"/>
          </a:xfrm>
          <a:prstGeom prst="rect">
            <a:avLst/>
          </a:prstGeom>
          <a:noFill/>
          <a:ln>
            <a:noFill/>
          </a:ln>
        </p:spPr>
      </p:pic>
      <p:sp>
        <p:nvSpPr>
          <p:cNvPr descr="E-Recruitment - Overview, Steps, Types and Advantages | Marketing91" id="719" name="Google Shape;719;p39"/>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20" name="Google Shape;720;p39"/>
          <p:cNvSpPr/>
          <p:nvPr/>
        </p:nvSpPr>
        <p:spPr>
          <a:xfrm>
            <a:off x="225411" y="2099916"/>
            <a:ext cx="8528371"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Mastery within an area of social media might open the door to your next career move. </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If you’re phenomenal at data analysis, perhaps you’d make a great social strategist. </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if audience research and connection are your forte, you might be an incredible community manager. </a:t>
            </a:r>
            <a:endParaRPr/>
          </a:p>
          <a:p>
            <a:pPr indent="0" lvl="0" marL="0" marR="0" rtl="0" algn="l">
              <a:spcBef>
                <a:spcPts val="0"/>
              </a:spcBef>
              <a:spcAft>
                <a:spcPts val="0"/>
              </a:spcAft>
              <a:buNone/>
            </a:pPr>
            <a:r>
              <a:rPr lang="en-US" sz="2400">
                <a:solidFill>
                  <a:schemeClr val="dk1"/>
                </a:solidFill>
                <a:latin typeface="Calibri"/>
                <a:ea typeface="Calibri"/>
                <a:cs typeface="Calibri"/>
                <a:sym typeface="Calibri"/>
              </a:rPr>
              <a:t>Whatever your social media skills are, there is always room to grow.</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4" name="Shape 724"/>
        <p:cNvGrpSpPr/>
        <p:nvPr/>
      </p:nvGrpSpPr>
      <p:grpSpPr>
        <a:xfrm>
          <a:off x="0" y="0"/>
          <a:ext cx="0" cy="0"/>
          <a:chOff x="0" y="0"/>
          <a:chExt cx="0" cy="0"/>
        </a:xfrm>
      </p:grpSpPr>
      <p:pic>
        <p:nvPicPr>
          <p:cNvPr id="725" name="Google Shape;725;p40"/>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726" name="Google Shape;726;p4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27" name="Google Shape;727;p4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28" name="Google Shape;728;p4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29" name="Google Shape;729;p4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730" name="Google Shape;730;p4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731" name="Google Shape;731;p4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732" name="Google Shape;732;p40"/>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733" name="Google Shape;733;p40"/>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734" name="Google Shape;734;p40"/>
          <p:cNvSpPr txBox="1"/>
          <p:nvPr/>
        </p:nvSpPr>
        <p:spPr>
          <a:xfrm>
            <a:off x="892186" y="2282409"/>
            <a:ext cx="6903993" cy="110799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6600">
                <a:solidFill>
                  <a:srgbClr val="0070C0"/>
                </a:solidFill>
                <a:latin typeface="Arial"/>
                <a:ea typeface="Arial"/>
                <a:cs typeface="Arial"/>
                <a:sym typeface="Arial"/>
              </a:rPr>
              <a:t>Thank you </a:t>
            </a:r>
            <a:endParaRPr b="1" i="0" sz="6600" u="none" strike="noStrike">
              <a:solidFill>
                <a:srgbClr val="0070C0"/>
              </a:solidFill>
              <a:latin typeface="Arial"/>
              <a:ea typeface="Arial"/>
              <a:cs typeface="Arial"/>
              <a:sym typeface="Arial"/>
            </a:endParaRPr>
          </a:p>
        </p:txBody>
      </p:sp>
      <p:pic>
        <p:nvPicPr>
          <p:cNvPr id="735" name="Google Shape;735;p40"/>
          <p:cNvPicPr preferRelativeResize="0"/>
          <p:nvPr/>
        </p:nvPicPr>
        <p:blipFill rotWithShape="1">
          <a:blip r:embed="rId9">
            <a:alphaModFix/>
          </a:blip>
          <a:srcRect b="0" l="0" r="0" t="0"/>
          <a:stretch/>
        </p:blipFill>
        <p:spPr>
          <a:xfrm>
            <a:off x="8768372" y="554566"/>
            <a:ext cx="3119743" cy="5748868"/>
          </a:xfrm>
          <a:prstGeom prst="rect">
            <a:avLst/>
          </a:prstGeom>
          <a:noFill/>
          <a:ln>
            <a:noFill/>
          </a:ln>
        </p:spPr>
      </p:pic>
      <p:pic>
        <p:nvPicPr>
          <p:cNvPr descr="Top 26 Social Media Management Tools You Need in 2023" id="736" name="Google Shape;736;p40"/>
          <p:cNvPicPr preferRelativeResize="0"/>
          <p:nvPr/>
        </p:nvPicPr>
        <p:blipFill rotWithShape="1">
          <a:blip r:embed="rId10">
            <a:alphaModFix/>
          </a:blip>
          <a:srcRect b="0" l="0" r="0" t="0"/>
          <a:stretch/>
        </p:blipFill>
        <p:spPr>
          <a:xfrm>
            <a:off x="8738740" y="1548984"/>
            <a:ext cx="3105150" cy="300976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CFE3315-8572-494F-BA26-562E8E42C999}"/>
</file>

<file path=customXml/itemProps2.xml><?xml version="1.0" encoding="utf-8"?>
<ds:datastoreItem xmlns:ds="http://schemas.openxmlformats.org/officeDocument/2006/customXml" ds:itemID="{4079503B-9B20-4BB4-902B-213788872975}"/>
</file>

<file path=customXml/itemProps3.xml><?xml version="1.0" encoding="utf-8"?>
<ds:datastoreItem xmlns:ds="http://schemas.openxmlformats.org/officeDocument/2006/customXml" ds:itemID="{75643A8A-810F-4EC6-A524-5CD6756FBD71}"/>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LENOVO</dc:creator>
  <dcterms:created xsi:type="dcterms:W3CDTF">2021-08-03T13:03:26Z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