
<file path=[Content_Types].xml><?xml version="1.0" encoding="utf-8"?>
<Types xmlns="http://schemas.openxmlformats.org/package/2006/content-types">
  <Default Extension="png" ContentType="image/png"/>
  <Default Extension="svg" ContentType="image/svg+xml"/>
  <Default Extension="jfif" ContentType="image/jpeg"/>
  <Default Extension="jpeg" ContentType="image/jpeg"/>
  <Default Extension="m4a" ContentType="audio/mp4"/>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568" r:id="rId3"/>
    <p:sldId id="521" r:id="rId4"/>
    <p:sldId id="271" r:id="rId5"/>
    <p:sldId id="256" r:id="rId6"/>
    <p:sldId id="482" r:id="rId7"/>
    <p:sldId id="569" r:id="rId8"/>
    <p:sldId id="571" r:id="rId9"/>
    <p:sldId id="570" r:id="rId10"/>
    <p:sldId id="561" r:id="rId11"/>
    <p:sldId id="572" r:id="rId12"/>
    <p:sldId id="560" r:id="rId13"/>
    <p:sldId id="483" r:id="rId14"/>
    <p:sldId id="563" r:id="rId15"/>
    <p:sldId id="573" r:id="rId16"/>
    <p:sldId id="581" r:id="rId17"/>
    <p:sldId id="574" r:id="rId18"/>
    <p:sldId id="575" r:id="rId19"/>
    <p:sldId id="582" r:id="rId20"/>
    <p:sldId id="562" r:id="rId21"/>
    <p:sldId id="576" r:id="rId22"/>
    <p:sldId id="577" r:id="rId23"/>
    <p:sldId id="485" r:id="rId24"/>
    <p:sldId id="550" r:id="rId25"/>
    <p:sldId id="552" r:id="rId26"/>
    <p:sldId id="551" r:id="rId27"/>
    <p:sldId id="564" r:id="rId28"/>
    <p:sldId id="566" r:id="rId29"/>
    <p:sldId id="565" r:id="rId30"/>
    <p:sldId id="546" r:id="rId31"/>
    <p:sldId id="583" r:id="rId32"/>
    <p:sldId id="522" r:id="rId33"/>
    <p:sldId id="578" r:id="rId34"/>
    <p:sldId id="539" r:id="rId35"/>
    <p:sldId id="553" r:id="rId36"/>
    <p:sldId id="579" r:id="rId37"/>
    <p:sldId id="488" r:id="rId38"/>
    <p:sldId id="580" r:id="rId39"/>
    <p:sldId id="554"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568"/>
            <p14:sldId id="521"/>
            <p14:sldId id="271"/>
            <p14:sldId id="256"/>
            <p14:sldId id="482"/>
            <p14:sldId id="569"/>
            <p14:sldId id="571"/>
            <p14:sldId id="570"/>
            <p14:sldId id="561"/>
            <p14:sldId id="572"/>
            <p14:sldId id="560"/>
            <p14:sldId id="483"/>
            <p14:sldId id="563"/>
            <p14:sldId id="573"/>
            <p14:sldId id="581"/>
            <p14:sldId id="574"/>
            <p14:sldId id="575"/>
            <p14:sldId id="582"/>
            <p14:sldId id="562"/>
            <p14:sldId id="576"/>
            <p14:sldId id="577"/>
            <p14:sldId id="485"/>
            <p14:sldId id="550"/>
            <p14:sldId id="552"/>
            <p14:sldId id="551"/>
            <p14:sldId id="564"/>
            <p14:sldId id="566"/>
            <p14:sldId id="565"/>
            <p14:sldId id="546"/>
            <p14:sldId id="583"/>
            <p14:sldId id="522"/>
            <p14:sldId id="578"/>
            <p14:sldId id="539"/>
            <p14:sldId id="553"/>
            <p14:sldId id="579"/>
            <p14:sldId id="488"/>
            <p14:sldId id="580"/>
            <p14:sldId id="55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0"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000000"/>
    <a:srgbClr val="669BBC"/>
    <a:srgbClr val="2D3956"/>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3738" autoAdjust="0"/>
  </p:normalViewPr>
  <p:slideViewPr>
    <p:cSldViewPr snapToGrid="0">
      <p:cViewPr varScale="1">
        <p:scale>
          <a:sx n="67" d="100"/>
          <a:sy n="67"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FBF243-DFF9-40C6-8117-4461AAE50839}"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E0DD7CC7-4FF9-4090-BD4A-90553618F034}">
      <dgm:prSet/>
      <dgm:spPr/>
      <dgm:t>
        <a:bodyPr/>
        <a:lstStyle/>
        <a:p>
          <a:r>
            <a:rPr lang="ar-JO"/>
            <a:t>لل</a:t>
          </a:r>
          <a:r>
            <a:rPr lang="ar-SA"/>
            <a:t>هياكل الإدارية والتنظيمية </a:t>
          </a:r>
          <a:endParaRPr lang="ar-JO" dirty="0"/>
        </a:p>
      </dgm:t>
    </dgm:pt>
    <dgm:pt modelId="{24547FBF-F12F-4C18-8928-FD5678EF3FF2}" type="parTrans" cxnId="{17B0072D-5BB1-492D-8425-038D2C3FAA1E}">
      <dgm:prSet/>
      <dgm:spPr/>
      <dgm:t>
        <a:bodyPr/>
        <a:lstStyle/>
        <a:p>
          <a:endParaRPr lang="en-US"/>
        </a:p>
      </dgm:t>
    </dgm:pt>
    <dgm:pt modelId="{94A84162-A797-4309-B6B5-5B8953618972}" type="sibTrans" cxnId="{17B0072D-5BB1-492D-8425-038D2C3FAA1E}">
      <dgm:prSet/>
      <dgm:spPr/>
      <dgm:t>
        <a:bodyPr/>
        <a:lstStyle/>
        <a:p>
          <a:endParaRPr lang="en-US"/>
        </a:p>
      </dgm:t>
    </dgm:pt>
    <dgm:pt modelId="{9265865B-074E-4674-8015-29B0A0CD2109}">
      <dgm:prSet/>
      <dgm:spPr/>
      <dgm:t>
        <a:bodyPr/>
        <a:lstStyle/>
        <a:p>
          <a:r>
            <a:rPr lang="ar-SA" dirty="0"/>
            <a:t>وبعضها يعود للمرؤسين أنفسهم </a:t>
          </a:r>
          <a:endParaRPr lang="ar-JO" dirty="0"/>
        </a:p>
      </dgm:t>
    </dgm:pt>
    <dgm:pt modelId="{29CD563E-95D4-43F4-955A-B4FD4E523089}" type="parTrans" cxnId="{2FC6EF40-0F85-49B5-8213-9DA43556E279}">
      <dgm:prSet/>
      <dgm:spPr/>
      <dgm:t>
        <a:bodyPr/>
        <a:lstStyle/>
        <a:p>
          <a:endParaRPr lang="en-US"/>
        </a:p>
      </dgm:t>
    </dgm:pt>
    <dgm:pt modelId="{EAD71BD1-5117-4265-B0E8-AAFA099B0A7C}" type="sibTrans" cxnId="{2FC6EF40-0F85-49B5-8213-9DA43556E279}">
      <dgm:prSet/>
      <dgm:spPr/>
      <dgm:t>
        <a:bodyPr/>
        <a:lstStyle/>
        <a:p>
          <a:endParaRPr lang="en-US"/>
        </a:p>
      </dgm:t>
    </dgm:pt>
    <dgm:pt modelId="{D25C749C-91EF-4FCE-8B58-9F19DB67A993}">
      <dgm:prSet/>
      <dgm:spPr/>
      <dgm:t>
        <a:bodyPr/>
        <a:lstStyle/>
        <a:p>
          <a:r>
            <a:rPr lang="ar-SA" dirty="0"/>
            <a:t>الأنماط القيادية السائدة في المؤسسات التربوية. </a:t>
          </a:r>
          <a:endParaRPr lang="ar-JO" dirty="0"/>
        </a:p>
      </dgm:t>
    </dgm:pt>
    <dgm:pt modelId="{A6B37AED-382B-482D-9E6C-E64A6B317954}" type="parTrans" cxnId="{1B8B8CBF-0745-4606-9AEA-6C1937BE7ED7}">
      <dgm:prSet/>
      <dgm:spPr/>
      <dgm:t>
        <a:bodyPr/>
        <a:lstStyle/>
        <a:p>
          <a:endParaRPr lang="en-US"/>
        </a:p>
      </dgm:t>
    </dgm:pt>
    <dgm:pt modelId="{79DC3EAA-9A76-4F02-AE3E-304336494676}" type="sibTrans" cxnId="{1B8B8CBF-0745-4606-9AEA-6C1937BE7ED7}">
      <dgm:prSet/>
      <dgm:spPr/>
      <dgm:t>
        <a:bodyPr/>
        <a:lstStyle/>
        <a:p>
          <a:endParaRPr lang="en-US"/>
        </a:p>
      </dgm:t>
    </dgm:pt>
    <dgm:pt modelId="{1E0CF180-661A-4B5C-85CA-727C6E5ECB06}" type="pres">
      <dgm:prSet presAssocID="{55FBF243-DFF9-40C6-8117-4461AAE50839}" presName="Name0" presStyleCnt="0">
        <dgm:presLayoutVars>
          <dgm:chMax val="11"/>
          <dgm:chPref val="11"/>
          <dgm:dir/>
          <dgm:resizeHandles/>
        </dgm:presLayoutVars>
      </dgm:prSet>
      <dgm:spPr/>
    </dgm:pt>
    <dgm:pt modelId="{A54C88B3-9A91-4F05-A258-D35D47CDA204}" type="pres">
      <dgm:prSet presAssocID="{D25C749C-91EF-4FCE-8B58-9F19DB67A993}" presName="Accent3" presStyleCnt="0"/>
      <dgm:spPr/>
    </dgm:pt>
    <dgm:pt modelId="{926D0663-A383-4068-8588-C1A86AC1A872}" type="pres">
      <dgm:prSet presAssocID="{D25C749C-91EF-4FCE-8B58-9F19DB67A993}" presName="Accent" presStyleLbl="node1" presStyleIdx="0" presStyleCnt="3"/>
      <dgm:spPr/>
    </dgm:pt>
    <dgm:pt modelId="{F67BAA73-642B-4B70-875B-E564B4DD55FD}" type="pres">
      <dgm:prSet presAssocID="{D25C749C-91EF-4FCE-8B58-9F19DB67A993}" presName="ParentBackground3" presStyleCnt="0"/>
      <dgm:spPr/>
    </dgm:pt>
    <dgm:pt modelId="{8B54B5B3-196F-4399-8104-048F06D7A558}" type="pres">
      <dgm:prSet presAssocID="{D25C749C-91EF-4FCE-8B58-9F19DB67A993}" presName="ParentBackground" presStyleLbl="fgAcc1" presStyleIdx="0" presStyleCnt="3"/>
      <dgm:spPr/>
    </dgm:pt>
    <dgm:pt modelId="{2C8A9A01-D0EE-4255-98FA-7E140A567A93}" type="pres">
      <dgm:prSet presAssocID="{D25C749C-91EF-4FCE-8B58-9F19DB67A993}" presName="Parent3" presStyleLbl="revTx" presStyleIdx="0" presStyleCnt="0">
        <dgm:presLayoutVars>
          <dgm:chMax val="1"/>
          <dgm:chPref val="1"/>
          <dgm:bulletEnabled val="1"/>
        </dgm:presLayoutVars>
      </dgm:prSet>
      <dgm:spPr/>
    </dgm:pt>
    <dgm:pt modelId="{610833EA-8279-48F0-9276-36752B5C8DCE}" type="pres">
      <dgm:prSet presAssocID="{9265865B-074E-4674-8015-29B0A0CD2109}" presName="Accent2" presStyleCnt="0"/>
      <dgm:spPr/>
    </dgm:pt>
    <dgm:pt modelId="{4CC61831-1111-4590-980B-4A173969E219}" type="pres">
      <dgm:prSet presAssocID="{9265865B-074E-4674-8015-29B0A0CD2109}" presName="Accent" presStyleLbl="node1" presStyleIdx="1" presStyleCnt="3"/>
      <dgm:spPr/>
    </dgm:pt>
    <dgm:pt modelId="{DF7F9614-C903-4452-9B5A-FF92A4270B69}" type="pres">
      <dgm:prSet presAssocID="{9265865B-074E-4674-8015-29B0A0CD2109}" presName="ParentBackground2" presStyleCnt="0"/>
      <dgm:spPr/>
    </dgm:pt>
    <dgm:pt modelId="{A7ABFBEB-7100-449F-8336-E893608379C1}" type="pres">
      <dgm:prSet presAssocID="{9265865B-074E-4674-8015-29B0A0CD2109}" presName="ParentBackground" presStyleLbl="fgAcc1" presStyleIdx="1" presStyleCnt="3"/>
      <dgm:spPr/>
    </dgm:pt>
    <dgm:pt modelId="{65FE596C-A41B-4A3B-BAE2-CF4FA1359E02}" type="pres">
      <dgm:prSet presAssocID="{9265865B-074E-4674-8015-29B0A0CD2109}" presName="Parent2" presStyleLbl="revTx" presStyleIdx="0" presStyleCnt="0">
        <dgm:presLayoutVars>
          <dgm:chMax val="1"/>
          <dgm:chPref val="1"/>
          <dgm:bulletEnabled val="1"/>
        </dgm:presLayoutVars>
      </dgm:prSet>
      <dgm:spPr/>
    </dgm:pt>
    <dgm:pt modelId="{2C3C6735-105A-4259-BDB9-7B2872019EFD}" type="pres">
      <dgm:prSet presAssocID="{E0DD7CC7-4FF9-4090-BD4A-90553618F034}" presName="Accent1" presStyleCnt="0"/>
      <dgm:spPr/>
    </dgm:pt>
    <dgm:pt modelId="{F1DCE1B9-2888-434B-A2F9-8565C7B4E546}" type="pres">
      <dgm:prSet presAssocID="{E0DD7CC7-4FF9-4090-BD4A-90553618F034}" presName="Accent" presStyleLbl="node1" presStyleIdx="2" presStyleCnt="3"/>
      <dgm:spPr/>
    </dgm:pt>
    <dgm:pt modelId="{3A01D032-0735-4CCC-85C5-5537CE4207C1}" type="pres">
      <dgm:prSet presAssocID="{E0DD7CC7-4FF9-4090-BD4A-90553618F034}" presName="ParentBackground1" presStyleCnt="0"/>
      <dgm:spPr/>
    </dgm:pt>
    <dgm:pt modelId="{5A5DED69-1020-4A56-B691-9405A2483331}" type="pres">
      <dgm:prSet presAssocID="{E0DD7CC7-4FF9-4090-BD4A-90553618F034}" presName="ParentBackground" presStyleLbl="fgAcc1" presStyleIdx="2" presStyleCnt="3"/>
      <dgm:spPr/>
    </dgm:pt>
    <dgm:pt modelId="{67B6B887-83A6-4AAD-BE70-FCDBF4EB8867}" type="pres">
      <dgm:prSet presAssocID="{E0DD7CC7-4FF9-4090-BD4A-90553618F034}" presName="Parent1" presStyleLbl="revTx" presStyleIdx="0" presStyleCnt="0">
        <dgm:presLayoutVars>
          <dgm:chMax val="1"/>
          <dgm:chPref val="1"/>
          <dgm:bulletEnabled val="1"/>
        </dgm:presLayoutVars>
      </dgm:prSet>
      <dgm:spPr/>
    </dgm:pt>
  </dgm:ptLst>
  <dgm:cxnLst>
    <dgm:cxn modelId="{9D157901-A01C-4783-87A1-D9B74FF3FF78}" type="presOf" srcId="{E0DD7CC7-4FF9-4090-BD4A-90553618F034}" destId="{67B6B887-83A6-4AAD-BE70-FCDBF4EB8867}" srcOrd="1" destOrd="0" presId="urn:microsoft.com/office/officeart/2011/layout/CircleProcess"/>
    <dgm:cxn modelId="{78BD1113-DF20-40CA-8719-3803CDB0EB98}" type="presOf" srcId="{D25C749C-91EF-4FCE-8B58-9F19DB67A993}" destId="{8B54B5B3-196F-4399-8104-048F06D7A558}" srcOrd="0" destOrd="0" presId="urn:microsoft.com/office/officeart/2011/layout/CircleProcess"/>
    <dgm:cxn modelId="{17B0072D-5BB1-492D-8425-038D2C3FAA1E}" srcId="{55FBF243-DFF9-40C6-8117-4461AAE50839}" destId="{E0DD7CC7-4FF9-4090-BD4A-90553618F034}" srcOrd="0" destOrd="0" parTransId="{24547FBF-F12F-4C18-8928-FD5678EF3FF2}" sibTransId="{94A84162-A797-4309-B6B5-5B8953618972}"/>
    <dgm:cxn modelId="{2FC6EF40-0F85-49B5-8213-9DA43556E279}" srcId="{55FBF243-DFF9-40C6-8117-4461AAE50839}" destId="{9265865B-074E-4674-8015-29B0A0CD2109}" srcOrd="1" destOrd="0" parTransId="{29CD563E-95D4-43F4-955A-B4FD4E523089}" sibTransId="{EAD71BD1-5117-4265-B0E8-AAFA099B0A7C}"/>
    <dgm:cxn modelId="{031B4743-C6EB-45D2-B927-F68E367E4FF9}" type="presOf" srcId="{E0DD7CC7-4FF9-4090-BD4A-90553618F034}" destId="{5A5DED69-1020-4A56-B691-9405A2483331}" srcOrd="0" destOrd="0" presId="urn:microsoft.com/office/officeart/2011/layout/CircleProcess"/>
    <dgm:cxn modelId="{EFD22C96-7E98-403D-B5C8-46A8B8AB940F}" type="presOf" srcId="{9265865B-074E-4674-8015-29B0A0CD2109}" destId="{65FE596C-A41B-4A3B-BAE2-CF4FA1359E02}" srcOrd="1" destOrd="0" presId="urn:microsoft.com/office/officeart/2011/layout/CircleProcess"/>
    <dgm:cxn modelId="{2089D8B1-1410-4CC8-9A2D-84A193B93EBB}" type="presOf" srcId="{D25C749C-91EF-4FCE-8B58-9F19DB67A993}" destId="{2C8A9A01-D0EE-4255-98FA-7E140A567A93}" srcOrd="1" destOrd="0" presId="urn:microsoft.com/office/officeart/2011/layout/CircleProcess"/>
    <dgm:cxn modelId="{596F6DB6-ED41-46CD-A328-73A354765081}" type="presOf" srcId="{55FBF243-DFF9-40C6-8117-4461AAE50839}" destId="{1E0CF180-661A-4B5C-85CA-727C6E5ECB06}" srcOrd="0" destOrd="0" presId="urn:microsoft.com/office/officeart/2011/layout/CircleProcess"/>
    <dgm:cxn modelId="{1B8B8CBF-0745-4606-9AEA-6C1937BE7ED7}" srcId="{55FBF243-DFF9-40C6-8117-4461AAE50839}" destId="{D25C749C-91EF-4FCE-8B58-9F19DB67A993}" srcOrd="2" destOrd="0" parTransId="{A6B37AED-382B-482D-9E6C-E64A6B317954}" sibTransId="{79DC3EAA-9A76-4F02-AE3E-304336494676}"/>
    <dgm:cxn modelId="{905882F8-46B5-45B6-B65F-4757D9538252}" type="presOf" srcId="{9265865B-074E-4674-8015-29B0A0CD2109}" destId="{A7ABFBEB-7100-449F-8336-E893608379C1}" srcOrd="0" destOrd="0" presId="urn:microsoft.com/office/officeart/2011/layout/CircleProcess"/>
    <dgm:cxn modelId="{332ECE0E-B081-494D-90F0-10A7E7E3A5B5}" type="presParOf" srcId="{1E0CF180-661A-4B5C-85CA-727C6E5ECB06}" destId="{A54C88B3-9A91-4F05-A258-D35D47CDA204}" srcOrd="0" destOrd="0" presId="urn:microsoft.com/office/officeart/2011/layout/CircleProcess"/>
    <dgm:cxn modelId="{B4315713-242D-437C-8F76-D57E919CE2D8}" type="presParOf" srcId="{A54C88B3-9A91-4F05-A258-D35D47CDA204}" destId="{926D0663-A383-4068-8588-C1A86AC1A872}" srcOrd="0" destOrd="0" presId="urn:microsoft.com/office/officeart/2011/layout/CircleProcess"/>
    <dgm:cxn modelId="{9AAF4B7A-E041-427D-BA97-9B6AB47AA572}" type="presParOf" srcId="{1E0CF180-661A-4B5C-85CA-727C6E5ECB06}" destId="{F67BAA73-642B-4B70-875B-E564B4DD55FD}" srcOrd="1" destOrd="0" presId="urn:microsoft.com/office/officeart/2011/layout/CircleProcess"/>
    <dgm:cxn modelId="{9F781056-4186-41C5-A7C1-50B6530B5A40}" type="presParOf" srcId="{F67BAA73-642B-4B70-875B-E564B4DD55FD}" destId="{8B54B5B3-196F-4399-8104-048F06D7A558}" srcOrd="0" destOrd="0" presId="urn:microsoft.com/office/officeart/2011/layout/CircleProcess"/>
    <dgm:cxn modelId="{C36D4755-AD16-4D03-AB38-537827C1A0F2}" type="presParOf" srcId="{1E0CF180-661A-4B5C-85CA-727C6E5ECB06}" destId="{2C8A9A01-D0EE-4255-98FA-7E140A567A93}" srcOrd="2" destOrd="0" presId="urn:microsoft.com/office/officeart/2011/layout/CircleProcess"/>
    <dgm:cxn modelId="{20803C41-A027-4419-BFC7-F276164B8875}" type="presParOf" srcId="{1E0CF180-661A-4B5C-85CA-727C6E5ECB06}" destId="{610833EA-8279-48F0-9276-36752B5C8DCE}" srcOrd="3" destOrd="0" presId="urn:microsoft.com/office/officeart/2011/layout/CircleProcess"/>
    <dgm:cxn modelId="{7C07DB2B-D88C-45D9-B633-A0D4F571A710}" type="presParOf" srcId="{610833EA-8279-48F0-9276-36752B5C8DCE}" destId="{4CC61831-1111-4590-980B-4A173969E219}" srcOrd="0" destOrd="0" presId="urn:microsoft.com/office/officeart/2011/layout/CircleProcess"/>
    <dgm:cxn modelId="{33A9C7D9-A778-4C6C-9E0A-719237116A59}" type="presParOf" srcId="{1E0CF180-661A-4B5C-85CA-727C6E5ECB06}" destId="{DF7F9614-C903-4452-9B5A-FF92A4270B69}" srcOrd="4" destOrd="0" presId="urn:microsoft.com/office/officeart/2011/layout/CircleProcess"/>
    <dgm:cxn modelId="{EFE22176-4358-46A1-8561-FB6826413632}" type="presParOf" srcId="{DF7F9614-C903-4452-9B5A-FF92A4270B69}" destId="{A7ABFBEB-7100-449F-8336-E893608379C1}" srcOrd="0" destOrd="0" presId="urn:microsoft.com/office/officeart/2011/layout/CircleProcess"/>
    <dgm:cxn modelId="{62DA2CC0-2C3C-4AFD-812F-3428249D14B6}" type="presParOf" srcId="{1E0CF180-661A-4B5C-85CA-727C6E5ECB06}" destId="{65FE596C-A41B-4A3B-BAE2-CF4FA1359E02}" srcOrd="5" destOrd="0" presId="urn:microsoft.com/office/officeart/2011/layout/CircleProcess"/>
    <dgm:cxn modelId="{A76330FE-5EEB-4E26-B400-D4F7657D023D}" type="presParOf" srcId="{1E0CF180-661A-4B5C-85CA-727C6E5ECB06}" destId="{2C3C6735-105A-4259-BDB9-7B2872019EFD}" srcOrd="6" destOrd="0" presId="urn:microsoft.com/office/officeart/2011/layout/CircleProcess"/>
    <dgm:cxn modelId="{E56A4E2F-D28F-4C3E-B077-AF50B01515E5}" type="presParOf" srcId="{2C3C6735-105A-4259-BDB9-7B2872019EFD}" destId="{F1DCE1B9-2888-434B-A2F9-8565C7B4E546}" srcOrd="0" destOrd="0" presId="urn:microsoft.com/office/officeart/2011/layout/CircleProcess"/>
    <dgm:cxn modelId="{B61791FF-ED7A-4F4F-B1D0-BB96503C9FA0}" type="presParOf" srcId="{1E0CF180-661A-4B5C-85CA-727C6E5ECB06}" destId="{3A01D032-0735-4CCC-85C5-5537CE4207C1}" srcOrd="7" destOrd="0" presId="urn:microsoft.com/office/officeart/2011/layout/CircleProcess"/>
    <dgm:cxn modelId="{76329470-3F81-4B83-A0E6-365656BEC839}" type="presParOf" srcId="{3A01D032-0735-4CCC-85C5-5537CE4207C1}" destId="{5A5DED69-1020-4A56-B691-9405A2483331}" srcOrd="0" destOrd="0" presId="urn:microsoft.com/office/officeart/2011/layout/CircleProcess"/>
    <dgm:cxn modelId="{99113296-A0E7-4854-B155-4B6AEBC1750E}" type="presParOf" srcId="{1E0CF180-661A-4B5C-85CA-727C6E5ECB06}" destId="{67B6B887-83A6-4AAD-BE70-FCDBF4EB8867}"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76E50C-BE45-473C-BA12-BD0A7438124C}"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US"/>
        </a:p>
      </dgm:t>
    </dgm:pt>
    <dgm:pt modelId="{3DC6176A-2B75-4AC8-BE50-1A6F2306D038}">
      <dgm:prSet phldrT="[Text]"/>
      <dgm:spPr/>
      <dgm:t>
        <a:bodyPr/>
        <a:lstStyle/>
        <a:p>
          <a:r>
            <a:rPr lang="ar-JO" dirty="0"/>
            <a:t>أنواع الصراعات</a:t>
          </a:r>
          <a:endParaRPr lang="en-US" dirty="0"/>
        </a:p>
      </dgm:t>
    </dgm:pt>
    <dgm:pt modelId="{6F2CD206-CA3F-49F1-9D5C-22790BBE22AD}" type="sibTrans" cxnId="{8D49006B-03B5-42C1-910C-5EE75C2AEF9E}">
      <dgm:prSet/>
      <dgm:spPr/>
      <dgm:t>
        <a:bodyPr/>
        <a:lstStyle/>
        <a:p>
          <a:endParaRPr lang="en-US"/>
        </a:p>
      </dgm:t>
    </dgm:pt>
    <dgm:pt modelId="{9A9207FA-AC3E-490E-B0E9-57F385D58D07}" type="parTrans" cxnId="{8D49006B-03B5-42C1-910C-5EE75C2AEF9E}">
      <dgm:prSet/>
      <dgm:spPr/>
      <dgm:t>
        <a:bodyPr/>
        <a:lstStyle/>
        <a:p>
          <a:endParaRPr lang="en-US"/>
        </a:p>
      </dgm:t>
    </dgm:pt>
    <dgm:pt modelId="{60D1CE8E-7127-44C4-92DA-BA877838ECAC}">
      <dgm:prSet phldrT="[Text]"/>
      <dgm:spPr/>
      <dgm:t>
        <a:bodyPr/>
        <a:lstStyle/>
        <a:p>
          <a:r>
            <a:rPr lang="ar-SA" b="1" dirty="0">
              <a:latin typeface="Calibri" panose="020F0502020204030204" pitchFamily="34" charset="0"/>
              <a:ea typeface="Calibri" panose="020F0502020204030204" pitchFamily="34" charset="0"/>
              <a:cs typeface="Simplified Arabic" panose="02020603050405020304" pitchFamily="18" charset="-78"/>
            </a:rPr>
            <a:t>أولا: الصراع داخل الفرد نفسه (الصراع الذاتي)</a:t>
          </a:r>
          <a:endParaRPr lang="en-US" dirty="0"/>
        </a:p>
      </dgm:t>
    </dgm:pt>
    <dgm:pt modelId="{A4B3CB77-8831-4B68-A8D4-7B1EC2C8A705}" type="sibTrans" cxnId="{8EBC4D4C-822A-4433-90A1-4D402BF6E64D}">
      <dgm:prSet/>
      <dgm:spPr/>
      <dgm:t>
        <a:bodyPr/>
        <a:lstStyle/>
        <a:p>
          <a:endParaRPr lang="en-US"/>
        </a:p>
      </dgm:t>
    </dgm:pt>
    <dgm:pt modelId="{0018A14E-E064-40CC-957D-5C440F870707}" type="parTrans" cxnId="{8EBC4D4C-822A-4433-90A1-4D402BF6E64D}">
      <dgm:prSet/>
      <dgm:spPr/>
      <dgm:t>
        <a:bodyPr/>
        <a:lstStyle/>
        <a:p>
          <a:endParaRPr lang="en-US"/>
        </a:p>
      </dgm:t>
    </dgm:pt>
    <dgm:pt modelId="{2E2C1733-E357-47B5-914B-E0D5DA2C8B0D}">
      <dgm:prSet/>
      <dgm:spPr/>
      <dgm:t>
        <a:bodyPr/>
        <a:lstStyle/>
        <a:p>
          <a:r>
            <a:rPr lang="ar-SA" b="1" dirty="0">
              <a:latin typeface="Calibri" panose="020F0502020204030204" pitchFamily="34" charset="0"/>
              <a:ea typeface="Calibri" panose="020F0502020204030204" pitchFamily="34" charset="0"/>
              <a:cs typeface="Simplified Arabic" panose="02020603050405020304" pitchFamily="18" charset="-78"/>
            </a:rPr>
            <a:t>ثانياً: الصراع بين الأفراد </a:t>
          </a:r>
          <a:endParaRPr lang="en-US" dirty="0">
            <a:latin typeface="Calibri" panose="020F0502020204030204" pitchFamily="34" charset="0"/>
            <a:ea typeface="Calibri" panose="020F0502020204030204" pitchFamily="34" charset="0"/>
            <a:cs typeface="Arial" panose="020B0604020202020204" pitchFamily="34" charset="0"/>
          </a:endParaRPr>
        </a:p>
      </dgm:t>
    </dgm:pt>
    <dgm:pt modelId="{600DB46B-B8C5-44E0-B506-8093BDF82B7B}" type="sibTrans" cxnId="{4C475883-C764-45E6-A886-C2C09FB32000}">
      <dgm:prSet/>
      <dgm:spPr/>
      <dgm:t>
        <a:bodyPr/>
        <a:lstStyle/>
        <a:p>
          <a:endParaRPr lang="en-US"/>
        </a:p>
      </dgm:t>
    </dgm:pt>
    <dgm:pt modelId="{64486945-B464-412C-AD6D-1DAAA999A01B}" type="parTrans" cxnId="{4C475883-C764-45E6-A886-C2C09FB32000}">
      <dgm:prSet/>
      <dgm:spPr/>
      <dgm:t>
        <a:bodyPr/>
        <a:lstStyle/>
        <a:p>
          <a:endParaRPr lang="en-US"/>
        </a:p>
      </dgm:t>
    </dgm:pt>
    <dgm:pt modelId="{0636FE83-FCB7-436E-8E8D-A4D85A9B3BC6}">
      <dgm:prSet/>
      <dgm:spPr/>
      <dgm:t>
        <a:bodyPr/>
        <a:lstStyle/>
        <a:p>
          <a:r>
            <a:rPr lang="ar-SA" b="1" dirty="0">
              <a:latin typeface="Calibri" panose="020F0502020204030204" pitchFamily="34" charset="0"/>
              <a:ea typeface="Calibri" panose="020F0502020204030204" pitchFamily="34" charset="0"/>
              <a:cs typeface="Simplified Arabic" panose="02020603050405020304" pitchFamily="18" charset="-78"/>
            </a:rPr>
            <a:t>ثالثاً: الصراع القائم بين النظم أو بين الجماعات</a:t>
          </a:r>
          <a:endParaRPr lang="en-US" dirty="0">
            <a:latin typeface="Calibri" panose="020F0502020204030204" pitchFamily="34" charset="0"/>
            <a:ea typeface="Calibri" panose="020F0502020204030204" pitchFamily="34" charset="0"/>
            <a:cs typeface="Arial" panose="020B0604020202020204" pitchFamily="34" charset="0"/>
          </a:endParaRPr>
        </a:p>
      </dgm:t>
    </dgm:pt>
    <dgm:pt modelId="{1135D286-038D-4D57-B030-6CC315090B13}" type="sibTrans" cxnId="{082B900F-CE5A-46E6-A832-D54F260B5F57}">
      <dgm:prSet/>
      <dgm:spPr/>
      <dgm:t>
        <a:bodyPr/>
        <a:lstStyle/>
        <a:p>
          <a:endParaRPr lang="en-US"/>
        </a:p>
      </dgm:t>
    </dgm:pt>
    <dgm:pt modelId="{32C52FBD-386B-4D61-BFDA-01F22D76EB9E}" type="parTrans" cxnId="{082B900F-CE5A-46E6-A832-D54F260B5F57}">
      <dgm:prSet/>
      <dgm:spPr/>
      <dgm:t>
        <a:bodyPr/>
        <a:lstStyle/>
        <a:p>
          <a:endParaRPr lang="en-US"/>
        </a:p>
      </dgm:t>
    </dgm:pt>
    <dgm:pt modelId="{AEA85784-48F3-407B-899D-95EE0F8F0A98}" type="pres">
      <dgm:prSet presAssocID="{5F76E50C-BE45-473C-BA12-BD0A7438124C}" presName="Name0" presStyleCnt="0">
        <dgm:presLayoutVars>
          <dgm:chMax val="1"/>
          <dgm:chPref val="1"/>
          <dgm:dir/>
          <dgm:animOne val="branch"/>
          <dgm:animLvl val="lvl"/>
        </dgm:presLayoutVars>
      </dgm:prSet>
      <dgm:spPr/>
    </dgm:pt>
    <dgm:pt modelId="{BA228FF0-24E8-451A-8E21-4650349B335B}" type="pres">
      <dgm:prSet presAssocID="{3DC6176A-2B75-4AC8-BE50-1A6F2306D038}" presName="singleCycle" presStyleCnt="0"/>
      <dgm:spPr/>
    </dgm:pt>
    <dgm:pt modelId="{15BC1618-8233-46C7-9253-C127ECA58590}" type="pres">
      <dgm:prSet presAssocID="{3DC6176A-2B75-4AC8-BE50-1A6F2306D038}" presName="singleCenter" presStyleLbl="node1" presStyleIdx="0" presStyleCnt="4" custLinFactNeighborX="0" custLinFactNeighborY="-265">
        <dgm:presLayoutVars>
          <dgm:chMax val="7"/>
          <dgm:chPref val="7"/>
        </dgm:presLayoutVars>
      </dgm:prSet>
      <dgm:spPr/>
    </dgm:pt>
    <dgm:pt modelId="{E0E791CF-4C3F-49A0-920C-95888074E449}" type="pres">
      <dgm:prSet presAssocID="{0018A14E-E064-40CC-957D-5C440F870707}" presName="Name56" presStyleLbl="parChTrans1D2" presStyleIdx="0" presStyleCnt="3"/>
      <dgm:spPr/>
    </dgm:pt>
    <dgm:pt modelId="{2730A150-0DDB-4DC9-9F4D-EA66AB3759E1}" type="pres">
      <dgm:prSet presAssocID="{60D1CE8E-7127-44C4-92DA-BA877838ECAC}" presName="text0" presStyleLbl="node1" presStyleIdx="1" presStyleCnt="4" custScaleX="249581">
        <dgm:presLayoutVars>
          <dgm:bulletEnabled val="1"/>
        </dgm:presLayoutVars>
      </dgm:prSet>
      <dgm:spPr/>
    </dgm:pt>
    <dgm:pt modelId="{1EAB2216-E50A-49F0-9561-1CE952315D88}" type="pres">
      <dgm:prSet presAssocID="{64486945-B464-412C-AD6D-1DAAA999A01B}" presName="Name56" presStyleLbl="parChTrans1D2" presStyleIdx="1" presStyleCnt="3"/>
      <dgm:spPr/>
    </dgm:pt>
    <dgm:pt modelId="{9484B068-9E9A-4B9A-9EB5-1B8602712991}" type="pres">
      <dgm:prSet presAssocID="{2E2C1733-E357-47B5-914B-E0D5DA2C8B0D}" presName="text0" presStyleLbl="node1" presStyleIdx="2" presStyleCnt="4" custScaleX="194522">
        <dgm:presLayoutVars>
          <dgm:bulletEnabled val="1"/>
        </dgm:presLayoutVars>
      </dgm:prSet>
      <dgm:spPr/>
    </dgm:pt>
    <dgm:pt modelId="{F0927A12-4F24-49CC-A2C4-2D75CE191888}" type="pres">
      <dgm:prSet presAssocID="{32C52FBD-386B-4D61-BFDA-01F22D76EB9E}" presName="Name56" presStyleLbl="parChTrans1D2" presStyleIdx="2" presStyleCnt="3"/>
      <dgm:spPr/>
    </dgm:pt>
    <dgm:pt modelId="{FF04ECEE-6759-431D-A3E4-8FF12BFFB240}" type="pres">
      <dgm:prSet presAssocID="{0636FE83-FCB7-436E-8E8D-A4D85A9B3BC6}" presName="text0" presStyleLbl="node1" presStyleIdx="3" presStyleCnt="4" custScaleX="181171" custRadScaleRad="99433" custRadScaleInc="952">
        <dgm:presLayoutVars>
          <dgm:bulletEnabled val="1"/>
        </dgm:presLayoutVars>
      </dgm:prSet>
      <dgm:spPr/>
    </dgm:pt>
  </dgm:ptLst>
  <dgm:cxnLst>
    <dgm:cxn modelId="{DCE3970D-02DC-4DEC-B93D-3CBADDE766CB}" type="presOf" srcId="{0018A14E-E064-40CC-957D-5C440F870707}" destId="{E0E791CF-4C3F-49A0-920C-95888074E449}" srcOrd="0" destOrd="0" presId="urn:microsoft.com/office/officeart/2008/layout/RadialCluster"/>
    <dgm:cxn modelId="{1A57F70E-8A7F-4F1D-99B8-00B38B70235B}" type="presOf" srcId="{60D1CE8E-7127-44C4-92DA-BA877838ECAC}" destId="{2730A150-0DDB-4DC9-9F4D-EA66AB3759E1}" srcOrd="0" destOrd="0" presId="urn:microsoft.com/office/officeart/2008/layout/RadialCluster"/>
    <dgm:cxn modelId="{082B900F-CE5A-46E6-A832-D54F260B5F57}" srcId="{3DC6176A-2B75-4AC8-BE50-1A6F2306D038}" destId="{0636FE83-FCB7-436E-8E8D-A4D85A9B3BC6}" srcOrd="2" destOrd="0" parTransId="{32C52FBD-386B-4D61-BFDA-01F22D76EB9E}" sibTransId="{1135D286-038D-4D57-B030-6CC315090B13}"/>
    <dgm:cxn modelId="{8EC8B862-47B7-48AD-A0DF-3E812037BDAE}" type="presOf" srcId="{64486945-B464-412C-AD6D-1DAAA999A01B}" destId="{1EAB2216-E50A-49F0-9561-1CE952315D88}" srcOrd="0" destOrd="0" presId="urn:microsoft.com/office/officeart/2008/layout/RadialCluster"/>
    <dgm:cxn modelId="{8D49006B-03B5-42C1-910C-5EE75C2AEF9E}" srcId="{5F76E50C-BE45-473C-BA12-BD0A7438124C}" destId="{3DC6176A-2B75-4AC8-BE50-1A6F2306D038}" srcOrd="0" destOrd="0" parTransId="{9A9207FA-AC3E-490E-B0E9-57F385D58D07}" sibTransId="{6F2CD206-CA3F-49F1-9D5C-22790BBE22AD}"/>
    <dgm:cxn modelId="{7242E76B-99F5-4071-B6CB-69D1EC3A928C}" type="presOf" srcId="{2E2C1733-E357-47B5-914B-E0D5DA2C8B0D}" destId="{9484B068-9E9A-4B9A-9EB5-1B8602712991}" srcOrd="0" destOrd="0" presId="urn:microsoft.com/office/officeart/2008/layout/RadialCluster"/>
    <dgm:cxn modelId="{8EBC4D4C-822A-4433-90A1-4D402BF6E64D}" srcId="{3DC6176A-2B75-4AC8-BE50-1A6F2306D038}" destId="{60D1CE8E-7127-44C4-92DA-BA877838ECAC}" srcOrd="0" destOrd="0" parTransId="{0018A14E-E064-40CC-957D-5C440F870707}" sibTransId="{A4B3CB77-8831-4B68-A8D4-7B1EC2C8A705}"/>
    <dgm:cxn modelId="{2B8CD757-FB5C-499D-81D2-A505546A9448}" type="presOf" srcId="{3DC6176A-2B75-4AC8-BE50-1A6F2306D038}" destId="{15BC1618-8233-46C7-9253-C127ECA58590}" srcOrd="0" destOrd="0" presId="urn:microsoft.com/office/officeart/2008/layout/RadialCluster"/>
    <dgm:cxn modelId="{4C475883-C764-45E6-A886-C2C09FB32000}" srcId="{3DC6176A-2B75-4AC8-BE50-1A6F2306D038}" destId="{2E2C1733-E357-47B5-914B-E0D5DA2C8B0D}" srcOrd="1" destOrd="0" parTransId="{64486945-B464-412C-AD6D-1DAAA999A01B}" sibTransId="{600DB46B-B8C5-44E0-B506-8093BDF82B7B}"/>
    <dgm:cxn modelId="{28433284-8B55-4BA3-AF6C-BB3DD5CF465F}" type="presOf" srcId="{32C52FBD-386B-4D61-BFDA-01F22D76EB9E}" destId="{F0927A12-4F24-49CC-A2C4-2D75CE191888}" srcOrd="0" destOrd="0" presId="urn:microsoft.com/office/officeart/2008/layout/RadialCluster"/>
    <dgm:cxn modelId="{F590F5B7-D1F1-4F41-A9BC-65C4B0750C04}" type="presOf" srcId="{5F76E50C-BE45-473C-BA12-BD0A7438124C}" destId="{AEA85784-48F3-407B-899D-95EE0F8F0A98}" srcOrd="0" destOrd="0" presId="urn:microsoft.com/office/officeart/2008/layout/RadialCluster"/>
    <dgm:cxn modelId="{7C0065D3-FABC-4017-AD06-D90CAFC8AFE3}" type="presOf" srcId="{0636FE83-FCB7-436E-8E8D-A4D85A9B3BC6}" destId="{FF04ECEE-6759-431D-A3E4-8FF12BFFB240}" srcOrd="0" destOrd="0" presId="urn:microsoft.com/office/officeart/2008/layout/RadialCluster"/>
    <dgm:cxn modelId="{18BEE925-82AD-4D34-8031-E1F11A274545}" type="presParOf" srcId="{AEA85784-48F3-407B-899D-95EE0F8F0A98}" destId="{BA228FF0-24E8-451A-8E21-4650349B335B}" srcOrd="0" destOrd="0" presId="urn:microsoft.com/office/officeart/2008/layout/RadialCluster"/>
    <dgm:cxn modelId="{99EB5715-A921-4985-AB1D-0783B3F418E4}" type="presParOf" srcId="{BA228FF0-24E8-451A-8E21-4650349B335B}" destId="{15BC1618-8233-46C7-9253-C127ECA58590}" srcOrd="0" destOrd="0" presId="urn:microsoft.com/office/officeart/2008/layout/RadialCluster"/>
    <dgm:cxn modelId="{846DE1D3-FF27-443C-AF34-0FAFB383DDDC}" type="presParOf" srcId="{BA228FF0-24E8-451A-8E21-4650349B335B}" destId="{E0E791CF-4C3F-49A0-920C-95888074E449}" srcOrd="1" destOrd="0" presId="urn:microsoft.com/office/officeart/2008/layout/RadialCluster"/>
    <dgm:cxn modelId="{5D7EC47F-D05E-4B2E-9F8D-2E649B419B84}" type="presParOf" srcId="{BA228FF0-24E8-451A-8E21-4650349B335B}" destId="{2730A150-0DDB-4DC9-9F4D-EA66AB3759E1}" srcOrd="2" destOrd="0" presId="urn:microsoft.com/office/officeart/2008/layout/RadialCluster"/>
    <dgm:cxn modelId="{65BCC732-2070-4E3F-B858-667F1856A9F0}" type="presParOf" srcId="{BA228FF0-24E8-451A-8E21-4650349B335B}" destId="{1EAB2216-E50A-49F0-9561-1CE952315D88}" srcOrd="3" destOrd="0" presId="urn:microsoft.com/office/officeart/2008/layout/RadialCluster"/>
    <dgm:cxn modelId="{F7D7C9A6-FD5C-41F8-B269-25443BAACA78}" type="presParOf" srcId="{BA228FF0-24E8-451A-8E21-4650349B335B}" destId="{9484B068-9E9A-4B9A-9EB5-1B8602712991}" srcOrd="4" destOrd="0" presId="urn:microsoft.com/office/officeart/2008/layout/RadialCluster"/>
    <dgm:cxn modelId="{93AF58AE-D2EA-4F04-8CEE-4149982B7502}" type="presParOf" srcId="{BA228FF0-24E8-451A-8E21-4650349B335B}" destId="{F0927A12-4F24-49CC-A2C4-2D75CE191888}" srcOrd="5" destOrd="0" presId="urn:microsoft.com/office/officeart/2008/layout/RadialCluster"/>
    <dgm:cxn modelId="{DBB294BA-73E9-4585-9897-F570899CBA2F}" type="presParOf" srcId="{BA228FF0-24E8-451A-8E21-4650349B335B}" destId="{FF04ECEE-6759-431D-A3E4-8FF12BFFB240}"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29EBAA-9CFA-484A-BEE0-4EA152A8B752}"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US"/>
        </a:p>
      </dgm:t>
    </dgm:pt>
    <dgm:pt modelId="{E9FF3784-5198-474B-A004-463476772DAB}">
      <dgm:prSet phldrT="[Text]"/>
      <dgm:spPr/>
      <dgm:t>
        <a:bodyPr/>
        <a:lstStyle/>
        <a:p>
          <a:r>
            <a:rPr lang="ar-JO" dirty="0">
              <a:solidFill>
                <a:prstClr val="white"/>
              </a:solidFill>
            </a:rPr>
            <a:t>استراتيجيات إدارة الصراع</a:t>
          </a:r>
          <a:endParaRPr lang="en-US" dirty="0"/>
        </a:p>
      </dgm:t>
    </dgm:pt>
    <dgm:pt modelId="{E79434B8-32A6-4166-B9D9-4E92E2943DA6}" type="parTrans" cxnId="{AF7E450E-0317-4C3A-9C1F-B964ECA09D6F}">
      <dgm:prSet/>
      <dgm:spPr/>
      <dgm:t>
        <a:bodyPr/>
        <a:lstStyle/>
        <a:p>
          <a:endParaRPr lang="en-US"/>
        </a:p>
      </dgm:t>
    </dgm:pt>
    <dgm:pt modelId="{642EFAA2-0A13-4FB4-9D51-66E1EEE32E7E}" type="sibTrans" cxnId="{AF7E450E-0317-4C3A-9C1F-B964ECA09D6F}">
      <dgm:prSet/>
      <dgm:spPr/>
      <dgm:t>
        <a:bodyPr/>
        <a:lstStyle/>
        <a:p>
          <a:endParaRPr lang="en-US"/>
        </a:p>
      </dgm:t>
    </dgm:pt>
    <dgm:pt modelId="{05BF55A1-80F8-4615-879E-E6C02F15F2B9}">
      <dgm:prSet phldrT="[Text]"/>
      <dgm:spPr/>
      <dgm:t>
        <a:bodyPr/>
        <a:lstStyle/>
        <a:p>
          <a:pPr>
            <a:buNone/>
          </a:pPr>
          <a:r>
            <a:rPr lang="ar-SA" b="1" dirty="0"/>
            <a:t>استراتيجية التجنب</a:t>
          </a:r>
          <a:endParaRPr lang="en-US" dirty="0"/>
        </a:p>
      </dgm:t>
    </dgm:pt>
    <dgm:pt modelId="{D4221624-A0B2-4BC8-8457-B184A7615870}" type="parTrans" cxnId="{53311B0A-5078-456B-8541-4B50FA068ABF}">
      <dgm:prSet/>
      <dgm:spPr/>
      <dgm:t>
        <a:bodyPr/>
        <a:lstStyle/>
        <a:p>
          <a:endParaRPr lang="en-US"/>
        </a:p>
      </dgm:t>
    </dgm:pt>
    <dgm:pt modelId="{A654A4A3-7FF1-4BDF-BD45-FF9FF912CE19}" type="sibTrans" cxnId="{53311B0A-5078-456B-8541-4B50FA068ABF}">
      <dgm:prSet/>
      <dgm:spPr/>
      <dgm:t>
        <a:bodyPr/>
        <a:lstStyle/>
        <a:p>
          <a:endParaRPr lang="en-US"/>
        </a:p>
      </dgm:t>
    </dgm:pt>
    <dgm:pt modelId="{0F0B5436-D452-4D43-8675-1C7EB35BDC0F}">
      <dgm:prSet phldrT="[Text]"/>
      <dgm:spPr/>
      <dgm:t>
        <a:bodyPr/>
        <a:lstStyle/>
        <a:p>
          <a:r>
            <a:rPr lang="ar-SA" b="1" dirty="0"/>
            <a:t>استراتيجية الانضمام</a:t>
          </a:r>
          <a:endParaRPr lang="ar-JO" b="1" dirty="0"/>
        </a:p>
      </dgm:t>
    </dgm:pt>
    <dgm:pt modelId="{E4CE2A55-0B90-419D-B99B-7D5F4576E285}" type="parTrans" cxnId="{0A7D1249-A563-476F-840E-7937BD2EF689}">
      <dgm:prSet/>
      <dgm:spPr/>
      <dgm:t>
        <a:bodyPr/>
        <a:lstStyle/>
        <a:p>
          <a:endParaRPr lang="en-US"/>
        </a:p>
      </dgm:t>
    </dgm:pt>
    <dgm:pt modelId="{A038CF18-A28D-463C-963D-0E2A27666A86}" type="sibTrans" cxnId="{0A7D1249-A563-476F-840E-7937BD2EF689}">
      <dgm:prSet/>
      <dgm:spPr/>
      <dgm:t>
        <a:bodyPr/>
        <a:lstStyle/>
        <a:p>
          <a:endParaRPr lang="en-US"/>
        </a:p>
      </dgm:t>
    </dgm:pt>
    <dgm:pt modelId="{CC64B921-BEF1-4265-BFD3-C5DC60EAA750}">
      <dgm:prSet phldrT="[Text]"/>
      <dgm:spPr/>
      <dgm:t>
        <a:bodyPr/>
        <a:lstStyle/>
        <a:p>
          <a:r>
            <a:rPr lang="ar-SA" b="1" dirty="0"/>
            <a:t>استراتيجية التسوية</a:t>
          </a:r>
          <a:endParaRPr lang="en-US" dirty="0"/>
        </a:p>
      </dgm:t>
    </dgm:pt>
    <dgm:pt modelId="{A478CDE1-BFEC-4D22-A810-77B9E953D966}" type="parTrans" cxnId="{F0A9DE94-E99F-40A3-9840-CE708E31549A}">
      <dgm:prSet/>
      <dgm:spPr/>
      <dgm:t>
        <a:bodyPr/>
        <a:lstStyle/>
        <a:p>
          <a:endParaRPr lang="en-US"/>
        </a:p>
      </dgm:t>
    </dgm:pt>
    <dgm:pt modelId="{8849B716-5396-48FB-A556-2C7ED2F22CEE}" type="sibTrans" cxnId="{F0A9DE94-E99F-40A3-9840-CE708E31549A}">
      <dgm:prSet/>
      <dgm:spPr/>
      <dgm:t>
        <a:bodyPr/>
        <a:lstStyle/>
        <a:p>
          <a:endParaRPr lang="en-US"/>
        </a:p>
      </dgm:t>
    </dgm:pt>
    <dgm:pt modelId="{CAA97DB9-2EBA-49FF-A216-3F38B11EA8B8}">
      <dgm:prSet phldrT="[Text]"/>
      <dgm:spPr/>
      <dgm:t>
        <a:bodyPr/>
        <a:lstStyle/>
        <a:p>
          <a:r>
            <a:rPr lang="ar-SA" b="1" dirty="0"/>
            <a:t>استراتيجية المجاملة</a:t>
          </a:r>
          <a:endParaRPr lang="ar-JO" b="1" dirty="0"/>
        </a:p>
      </dgm:t>
    </dgm:pt>
    <dgm:pt modelId="{6C0C270E-9B3D-4F62-BAA4-9002B8431505}" type="parTrans" cxnId="{99DB1AF6-8923-417F-B77D-AD8E4D6DCF40}">
      <dgm:prSet/>
      <dgm:spPr/>
      <dgm:t>
        <a:bodyPr/>
        <a:lstStyle/>
        <a:p>
          <a:endParaRPr lang="en-US"/>
        </a:p>
      </dgm:t>
    </dgm:pt>
    <dgm:pt modelId="{A1EBE7DC-B673-402E-9A8E-AAC355B707A2}" type="sibTrans" cxnId="{99DB1AF6-8923-417F-B77D-AD8E4D6DCF40}">
      <dgm:prSet/>
      <dgm:spPr/>
      <dgm:t>
        <a:bodyPr/>
        <a:lstStyle/>
        <a:p>
          <a:endParaRPr lang="en-US"/>
        </a:p>
      </dgm:t>
    </dgm:pt>
    <dgm:pt modelId="{38490A3C-34E8-4DCA-8BDA-E16F29F9EC95}">
      <dgm:prSet phldrT="[Text]"/>
      <dgm:spPr/>
      <dgm:t>
        <a:bodyPr/>
        <a:lstStyle/>
        <a:p>
          <a:r>
            <a:rPr lang="ar-SA" b="1" dirty="0"/>
            <a:t>استراتيجية المواجهة</a:t>
          </a:r>
          <a:endParaRPr lang="en-US" dirty="0"/>
        </a:p>
      </dgm:t>
    </dgm:pt>
    <dgm:pt modelId="{5C1A9AFE-234F-4085-BA40-13E1CF797E7B}" type="parTrans" cxnId="{E36B8B2A-26B1-4236-BF93-832359F6B5B3}">
      <dgm:prSet/>
      <dgm:spPr/>
      <dgm:t>
        <a:bodyPr/>
        <a:lstStyle/>
        <a:p>
          <a:endParaRPr lang="en-US"/>
        </a:p>
      </dgm:t>
    </dgm:pt>
    <dgm:pt modelId="{72A9D1AB-30B4-414A-B550-814EDEAA174E}" type="sibTrans" cxnId="{E36B8B2A-26B1-4236-BF93-832359F6B5B3}">
      <dgm:prSet/>
      <dgm:spPr/>
      <dgm:t>
        <a:bodyPr/>
        <a:lstStyle/>
        <a:p>
          <a:endParaRPr lang="en-US"/>
        </a:p>
      </dgm:t>
    </dgm:pt>
    <dgm:pt modelId="{111216F0-B0A7-4D3F-A7B2-50417C68274A}">
      <dgm:prSet phldrT="[Text]"/>
      <dgm:spPr/>
      <dgm:t>
        <a:bodyPr/>
        <a:lstStyle/>
        <a:p>
          <a:r>
            <a:rPr lang="ar-SA" b="1" dirty="0"/>
            <a:t>استراتيجية التعاون</a:t>
          </a:r>
          <a:endParaRPr lang="en-US" dirty="0"/>
        </a:p>
      </dgm:t>
    </dgm:pt>
    <dgm:pt modelId="{9D18BAD3-064C-4AC0-B2E9-35FCD0BC4096}" type="parTrans" cxnId="{B871DED9-BC92-46E9-8DE6-C7C02590BFA8}">
      <dgm:prSet/>
      <dgm:spPr/>
      <dgm:t>
        <a:bodyPr/>
        <a:lstStyle/>
        <a:p>
          <a:endParaRPr lang="en-US"/>
        </a:p>
      </dgm:t>
    </dgm:pt>
    <dgm:pt modelId="{DB002202-1803-4835-AA04-22013340224D}" type="sibTrans" cxnId="{B871DED9-BC92-46E9-8DE6-C7C02590BFA8}">
      <dgm:prSet/>
      <dgm:spPr/>
      <dgm:t>
        <a:bodyPr/>
        <a:lstStyle/>
        <a:p>
          <a:endParaRPr lang="en-US"/>
        </a:p>
      </dgm:t>
    </dgm:pt>
    <dgm:pt modelId="{CBA7213A-B460-422E-A881-9F7C5515E388}">
      <dgm:prSet phldrT="[Text]"/>
      <dgm:spPr/>
      <dgm:t>
        <a:bodyPr/>
        <a:lstStyle/>
        <a:p>
          <a:r>
            <a:rPr lang="ar-JO" b="1" dirty="0"/>
            <a:t>ا</a:t>
          </a:r>
          <a:r>
            <a:rPr lang="ar-SA" b="1" dirty="0"/>
            <a:t>ستراتيجية استخدام القوة </a:t>
          </a:r>
          <a:endParaRPr lang="en-US" dirty="0"/>
        </a:p>
      </dgm:t>
    </dgm:pt>
    <dgm:pt modelId="{1D88CBE3-17AC-4266-AB91-5D6D3FEDCF2E}" type="parTrans" cxnId="{95F25D8B-B529-43C2-B22C-611E67B9B340}">
      <dgm:prSet/>
      <dgm:spPr/>
      <dgm:t>
        <a:bodyPr/>
        <a:lstStyle/>
        <a:p>
          <a:endParaRPr lang="en-US"/>
        </a:p>
      </dgm:t>
    </dgm:pt>
    <dgm:pt modelId="{2DDA2ABA-2D40-4AD1-9426-B9DCCA506BAE}" type="sibTrans" cxnId="{95F25D8B-B529-43C2-B22C-611E67B9B340}">
      <dgm:prSet/>
      <dgm:spPr/>
      <dgm:t>
        <a:bodyPr/>
        <a:lstStyle/>
        <a:p>
          <a:endParaRPr lang="en-US"/>
        </a:p>
      </dgm:t>
    </dgm:pt>
    <dgm:pt modelId="{CEAA411F-0DF5-4185-9FDC-CA9859A49A24}">
      <dgm:prSet phldrT="[Text]"/>
      <dgm:spPr/>
      <dgm:t>
        <a:bodyPr/>
        <a:lstStyle/>
        <a:p>
          <a:r>
            <a:rPr lang="ar-SA" b="1" dirty="0"/>
            <a:t>استراتيجية الإقناع</a:t>
          </a:r>
          <a:endParaRPr lang="en-US" dirty="0"/>
        </a:p>
      </dgm:t>
    </dgm:pt>
    <dgm:pt modelId="{748D0926-DDFE-4F8B-A796-6C35EEAFBFF0}" type="parTrans" cxnId="{7630BFF0-E43D-4D02-B1CD-FD6AFD2DFACF}">
      <dgm:prSet/>
      <dgm:spPr/>
      <dgm:t>
        <a:bodyPr/>
        <a:lstStyle/>
        <a:p>
          <a:endParaRPr lang="en-US"/>
        </a:p>
      </dgm:t>
    </dgm:pt>
    <dgm:pt modelId="{7D806C4B-31F7-4218-8B6A-93A85DB22602}" type="sibTrans" cxnId="{7630BFF0-E43D-4D02-B1CD-FD6AFD2DFACF}">
      <dgm:prSet/>
      <dgm:spPr/>
      <dgm:t>
        <a:bodyPr/>
        <a:lstStyle/>
        <a:p>
          <a:endParaRPr lang="en-US"/>
        </a:p>
      </dgm:t>
    </dgm:pt>
    <dgm:pt modelId="{3974B77E-E090-4A12-9BF7-1F73EE45E6CC}">
      <dgm:prSet phldrT="[Text]"/>
      <dgm:spPr/>
      <dgm:t>
        <a:bodyPr/>
        <a:lstStyle/>
        <a:p>
          <a:r>
            <a:rPr lang="ar-JO" dirty="0"/>
            <a:t>استراتيجية التنافس</a:t>
          </a:r>
          <a:endParaRPr lang="en-US" dirty="0"/>
        </a:p>
      </dgm:t>
    </dgm:pt>
    <dgm:pt modelId="{D24F1F79-D017-40A0-AB68-74489FCABCE9}" type="parTrans" cxnId="{0707530F-271A-4B8C-9236-422F18EA15CE}">
      <dgm:prSet/>
      <dgm:spPr/>
      <dgm:t>
        <a:bodyPr/>
        <a:lstStyle/>
        <a:p>
          <a:endParaRPr lang="en-US"/>
        </a:p>
      </dgm:t>
    </dgm:pt>
    <dgm:pt modelId="{7BF13B73-1A8B-4817-BB6E-A4B2237A0270}" type="sibTrans" cxnId="{0707530F-271A-4B8C-9236-422F18EA15CE}">
      <dgm:prSet/>
      <dgm:spPr/>
      <dgm:t>
        <a:bodyPr/>
        <a:lstStyle/>
        <a:p>
          <a:endParaRPr lang="en-US"/>
        </a:p>
      </dgm:t>
    </dgm:pt>
    <dgm:pt modelId="{EF92A528-A1EC-4A2C-9E29-264C1AD738E2}" type="pres">
      <dgm:prSet presAssocID="{1729EBAA-9CFA-484A-BEE0-4EA152A8B752}" presName="Name0" presStyleCnt="0">
        <dgm:presLayoutVars>
          <dgm:chMax val="1"/>
          <dgm:dir/>
          <dgm:animLvl val="ctr"/>
          <dgm:resizeHandles val="exact"/>
        </dgm:presLayoutVars>
      </dgm:prSet>
      <dgm:spPr/>
    </dgm:pt>
    <dgm:pt modelId="{7E160E4F-9CB6-4539-8435-0203AD02A398}" type="pres">
      <dgm:prSet presAssocID="{E9FF3784-5198-474B-A004-463476772DAB}" presName="centerShape" presStyleLbl="node0" presStyleIdx="0" presStyleCnt="1"/>
      <dgm:spPr/>
    </dgm:pt>
    <dgm:pt modelId="{C4BD19D7-ED50-46EA-8B5F-91490B7009F9}" type="pres">
      <dgm:prSet presAssocID="{D4221624-A0B2-4BC8-8457-B184A7615870}" presName="parTrans" presStyleLbl="sibTrans2D1" presStyleIdx="0" presStyleCnt="9"/>
      <dgm:spPr/>
    </dgm:pt>
    <dgm:pt modelId="{73BC0BFB-0AA0-4766-95F2-D5BE119C447C}" type="pres">
      <dgm:prSet presAssocID="{D4221624-A0B2-4BC8-8457-B184A7615870}" presName="connectorText" presStyleLbl="sibTrans2D1" presStyleIdx="0" presStyleCnt="9"/>
      <dgm:spPr/>
    </dgm:pt>
    <dgm:pt modelId="{8D11CF50-4CF1-46F4-B3A2-FDF55ABF93CD}" type="pres">
      <dgm:prSet presAssocID="{05BF55A1-80F8-4615-879E-E6C02F15F2B9}" presName="node" presStyleLbl="node1" presStyleIdx="0" presStyleCnt="9">
        <dgm:presLayoutVars>
          <dgm:bulletEnabled val="1"/>
        </dgm:presLayoutVars>
      </dgm:prSet>
      <dgm:spPr/>
    </dgm:pt>
    <dgm:pt modelId="{E735DBED-A52B-49F2-8E12-6BAC31F5CA72}" type="pres">
      <dgm:prSet presAssocID="{E4CE2A55-0B90-419D-B99B-7D5F4576E285}" presName="parTrans" presStyleLbl="sibTrans2D1" presStyleIdx="1" presStyleCnt="9"/>
      <dgm:spPr/>
    </dgm:pt>
    <dgm:pt modelId="{3587809E-4B99-4BF5-8439-1D75309AD51C}" type="pres">
      <dgm:prSet presAssocID="{E4CE2A55-0B90-419D-B99B-7D5F4576E285}" presName="connectorText" presStyleLbl="sibTrans2D1" presStyleIdx="1" presStyleCnt="9"/>
      <dgm:spPr/>
    </dgm:pt>
    <dgm:pt modelId="{889182F5-2124-4C85-90B5-76DA044B86AF}" type="pres">
      <dgm:prSet presAssocID="{0F0B5436-D452-4D43-8675-1C7EB35BDC0F}" presName="node" presStyleLbl="node1" presStyleIdx="1" presStyleCnt="9">
        <dgm:presLayoutVars>
          <dgm:bulletEnabled val="1"/>
        </dgm:presLayoutVars>
      </dgm:prSet>
      <dgm:spPr/>
    </dgm:pt>
    <dgm:pt modelId="{A1659BC1-380F-4872-BBA9-1377D1C8C084}" type="pres">
      <dgm:prSet presAssocID="{A478CDE1-BFEC-4D22-A810-77B9E953D966}" presName="parTrans" presStyleLbl="sibTrans2D1" presStyleIdx="2" presStyleCnt="9"/>
      <dgm:spPr/>
    </dgm:pt>
    <dgm:pt modelId="{A75F10FA-F449-49F3-AE09-055AF8C52FA2}" type="pres">
      <dgm:prSet presAssocID="{A478CDE1-BFEC-4D22-A810-77B9E953D966}" presName="connectorText" presStyleLbl="sibTrans2D1" presStyleIdx="2" presStyleCnt="9"/>
      <dgm:spPr/>
    </dgm:pt>
    <dgm:pt modelId="{A3E8419F-78D9-48EB-AFC5-D3617219D6B9}" type="pres">
      <dgm:prSet presAssocID="{CC64B921-BEF1-4265-BFD3-C5DC60EAA750}" presName="node" presStyleLbl="node1" presStyleIdx="2" presStyleCnt="9">
        <dgm:presLayoutVars>
          <dgm:bulletEnabled val="1"/>
        </dgm:presLayoutVars>
      </dgm:prSet>
      <dgm:spPr/>
    </dgm:pt>
    <dgm:pt modelId="{5BCFD5CD-C06B-4B87-BA81-B187D14C9ABF}" type="pres">
      <dgm:prSet presAssocID="{6C0C270E-9B3D-4F62-BAA4-9002B8431505}" presName="parTrans" presStyleLbl="sibTrans2D1" presStyleIdx="3" presStyleCnt="9"/>
      <dgm:spPr/>
    </dgm:pt>
    <dgm:pt modelId="{BC315A73-CCC3-4E7E-B8F9-20D0342E0DCD}" type="pres">
      <dgm:prSet presAssocID="{6C0C270E-9B3D-4F62-BAA4-9002B8431505}" presName="connectorText" presStyleLbl="sibTrans2D1" presStyleIdx="3" presStyleCnt="9"/>
      <dgm:spPr/>
    </dgm:pt>
    <dgm:pt modelId="{20E6BAF1-1244-499E-8FAB-703A18E00BFB}" type="pres">
      <dgm:prSet presAssocID="{CAA97DB9-2EBA-49FF-A216-3F38B11EA8B8}" presName="node" presStyleLbl="node1" presStyleIdx="3" presStyleCnt="9">
        <dgm:presLayoutVars>
          <dgm:bulletEnabled val="1"/>
        </dgm:presLayoutVars>
      </dgm:prSet>
      <dgm:spPr/>
    </dgm:pt>
    <dgm:pt modelId="{177D65F7-85E1-497B-9FAE-DF2A4BB79BB0}" type="pres">
      <dgm:prSet presAssocID="{5C1A9AFE-234F-4085-BA40-13E1CF797E7B}" presName="parTrans" presStyleLbl="sibTrans2D1" presStyleIdx="4" presStyleCnt="9"/>
      <dgm:spPr/>
    </dgm:pt>
    <dgm:pt modelId="{223F1F93-BB34-493F-9CB5-76808BD7654C}" type="pres">
      <dgm:prSet presAssocID="{5C1A9AFE-234F-4085-BA40-13E1CF797E7B}" presName="connectorText" presStyleLbl="sibTrans2D1" presStyleIdx="4" presStyleCnt="9"/>
      <dgm:spPr/>
    </dgm:pt>
    <dgm:pt modelId="{50F3B34C-984B-4B78-9D53-9D85500243FF}" type="pres">
      <dgm:prSet presAssocID="{38490A3C-34E8-4DCA-8BDA-E16F29F9EC95}" presName="node" presStyleLbl="node1" presStyleIdx="4" presStyleCnt="9">
        <dgm:presLayoutVars>
          <dgm:bulletEnabled val="1"/>
        </dgm:presLayoutVars>
      </dgm:prSet>
      <dgm:spPr/>
    </dgm:pt>
    <dgm:pt modelId="{2DA6245F-566F-44F0-B6B3-0E2EBDB099ED}" type="pres">
      <dgm:prSet presAssocID="{9D18BAD3-064C-4AC0-B2E9-35FCD0BC4096}" presName="parTrans" presStyleLbl="sibTrans2D1" presStyleIdx="5" presStyleCnt="9"/>
      <dgm:spPr/>
    </dgm:pt>
    <dgm:pt modelId="{AD44E8D6-D374-4692-93E9-A3D1AC13C332}" type="pres">
      <dgm:prSet presAssocID="{9D18BAD3-064C-4AC0-B2E9-35FCD0BC4096}" presName="connectorText" presStyleLbl="sibTrans2D1" presStyleIdx="5" presStyleCnt="9"/>
      <dgm:spPr/>
    </dgm:pt>
    <dgm:pt modelId="{AEBC295A-0CF3-4CFA-BF6B-0193A4420CD7}" type="pres">
      <dgm:prSet presAssocID="{111216F0-B0A7-4D3F-A7B2-50417C68274A}" presName="node" presStyleLbl="node1" presStyleIdx="5" presStyleCnt="9">
        <dgm:presLayoutVars>
          <dgm:bulletEnabled val="1"/>
        </dgm:presLayoutVars>
      </dgm:prSet>
      <dgm:spPr/>
    </dgm:pt>
    <dgm:pt modelId="{FA0EAECD-D7D9-4D58-B409-605C5E1D4086}" type="pres">
      <dgm:prSet presAssocID="{1D88CBE3-17AC-4266-AB91-5D6D3FEDCF2E}" presName="parTrans" presStyleLbl="sibTrans2D1" presStyleIdx="6" presStyleCnt="9"/>
      <dgm:spPr/>
    </dgm:pt>
    <dgm:pt modelId="{0192D12A-B932-42C9-834B-4AD46BED2314}" type="pres">
      <dgm:prSet presAssocID="{1D88CBE3-17AC-4266-AB91-5D6D3FEDCF2E}" presName="connectorText" presStyleLbl="sibTrans2D1" presStyleIdx="6" presStyleCnt="9"/>
      <dgm:spPr/>
    </dgm:pt>
    <dgm:pt modelId="{951567AE-E80D-4FB8-9289-55D2EAA4B423}" type="pres">
      <dgm:prSet presAssocID="{CBA7213A-B460-422E-A881-9F7C5515E388}" presName="node" presStyleLbl="node1" presStyleIdx="6" presStyleCnt="9">
        <dgm:presLayoutVars>
          <dgm:bulletEnabled val="1"/>
        </dgm:presLayoutVars>
      </dgm:prSet>
      <dgm:spPr/>
    </dgm:pt>
    <dgm:pt modelId="{1374B88D-DBB6-47B6-ACF1-EAF6D96EBF0B}" type="pres">
      <dgm:prSet presAssocID="{748D0926-DDFE-4F8B-A796-6C35EEAFBFF0}" presName="parTrans" presStyleLbl="sibTrans2D1" presStyleIdx="7" presStyleCnt="9"/>
      <dgm:spPr/>
    </dgm:pt>
    <dgm:pt modelId="{AF8DADA1-F2C7-4813-BB06-3F2DA30B658C}" type="pres">
      <dgm:prSet presAssocID="{748D0926-DDFE-4F8B-A796-6C35EEAFBFF0}" presName="connectorText" presStyleLbl="sibTrans2D1" presStyleIdx="7" presStyleCnt="9"/>
      <dgm:spPr/>
    </dgm:pt>
    <dgm:pt modelId="{CAC5734B-BA52-405F-9DD6-84392CEB74BD}" type="pres">
      <dgm:prSet presAssocID="{CEAA411F-0DF5-4185-9FDC-CA9859A49A24}" presName="node" presStyleLbl="node1" presStyleIdx="7" presStyleCnt="9">
        <dgm:presLayoutVars>
          <dgm:bulletEnabled val="1"/>
        </dgm:presLayoutVars>
      </dgm:prSet>
      <dgm:spPr/>
    </dgm:pt>
    <dgm:pt modelId="{5E72A5C2-DF6F-43C4-A99C-D5481536160E}" type="pres">
      <dgm:prSet presAssocID="{D24F1F79-D017-40A0-AB68-74489FCABCE9}" presName="parTrans" presStyleLbl="sibTrans2D1" presStyleIdx="8" presStyleCnt="9"/>
      <dgm:spPr/>
    </dgm:pt>
    <dgm:pt modelId="{8091C1FF-770A-4108-B9AF-98C5FAA7D082}" type="pres">
      <dgm:prSet presAssocID="{D24F1F79-D017-40A0-AB68-74489FCABCE9}" presName="connectorText" presStyleLbl="sibTrans2D1" presStyleIdx="8" presStyleCnt="9"/>
      <dgm:spPr/>
    </dgm:pt>
    <dgm:pt modelId="{D3AD6921-32F6-40B3-A180-6BB88D063961}" type="pres">
      <dgm:prSet presAssocID="{3974B77E-E090-4A12-9BF7-1F73EE45E6CC}" presName="node" presStyleLbl="node1" presStyleIdx="8" presStyleCnt="9">
        <dgm:presLayoutVars>
          <dgm:bulletEnabled val="1"/>
        </dgm:presLayoutVars>
      </dgm:prSet>
      <dgm:spPr/>
    </dgm:pt>
  </dgm:ptLst>
  <dgm:cxnLst>
    <dgm:cxn modelId="{53311B0A-5078-456B-8541-4B50FA068ABF}" srcId="{E9FF3784-5198-474B-A004-463476772DAB}" destId="{05BF55A1-80F8-4615-879E-E6C02F15F2B9}" srcOrd="0" destOrd="0" parTransId="{D4221624-A0B2-4BC8-8457-B184A7615870}" sibTransId="{A654A4A3-7FF1-4BDF-BD45-FF9FF912CE19}"/>
    <dgm:cxn modelId="{AF7E450E-0317-4C3A-9C1F-B964ECA09D6F}" srcId="{1729EBAA-9CFA-484A-BEE0-4EA152A8B752}" destId="{E9FF3784-5198-474B-A004-463476772DAB}" srcOrd="0" destOrd="0" parTransId="{E79434B8-32A6-4166-B9D9-4E92E2943DA6}" sibTransId="{642EFAA2-0A13-4FB4-9D51-66E1EEE32E7E}"/>
    <dgm:cxn modelId="{0707530F-271A-4B8C-9236-422F18EA15CE}" srcId="{E9FF3784-5198-474B-A004-463476772DAB}" destId="{3974B77E-E090-4A12-9BF7-1F73EE45E6CC}" srcOrd="8" destOrd="0" parTransId="{D24F1F79-D017-40A0-AB68-74489FCABCE9}" sibTransId="{7BF13B73-1A8B-4817-BB6E-A4B2237A0270}"/>
    <dgm:cxn modelId="{12D9A51F-C207-4007-A19F-82D7202829E7}" type="presOf" srcId="{CEAA411F-0DF5-4185-9FDC-CA9859A49A24}" destId="{CAC5734B-BA52-405F-9DD6-84392CEB74BD}" srcOrd="0" destOrd="0" presId="urn:microsoft.com/office/officeart/2005/8/layout/radial5"/>
    <dgm:cxn modelId="{E36B8B2A-26B1-4236-BF93-832359F6B5B3}" srcId="{E9FF3784-5198-474B-A004-463476772DAB}" destId="{38490A3C-34E8-4DCA-8BDA-E16F29F9EC95}" srcOrd="4" destOrd="0" parTransId="{5C1A9AFE-234F-4085-BA40-13E1CF797E7B}" sibTransId="{72A9D1AB-30B4-414A-B550-814EDEAA174E}"/>
    <dgm:cxn modelId="{BBA99E2B-BBAD-41EC-B44A-DA6343E6E2DB}" type="presOf" srcId="{D4221624-A0B2-4BC8-8457-B184A7615870}" destId="{C4BD19D7-ED50-46EA-8B5F-91490B7009F9}" srcOrd="0" destOrd="0" presId="urn:microsoft.com/office/officeart/2005/8/layout/radial5"/>
    <dgm:cxn modelId="{4D23CC3C-F98E-4182-BCCA-84F34AD4D02C}" type="presOf" srcId="{748D0926-DDFE-4F8B-A796-6C35EEAFBFF0}" destId="{1374B88D-DBB6-47B6-ACF1-EAF6D96EBF0B}" srcOrd="0" destOrd="0" presId="urn:microsoft.com/office/officeart/2005/8/layout/radial5"/>
    <dgm:cxn modelId="{6B52A43F-5453-4F01-8181-795EEE4A9415}" type="presOf" srcId="{111216F0-B0A7-4D3F-A7B2-50417C68274A}" destId="{AEBC295A-0CF3-4CFA-BF6B-0193A4420CD7}" srcOrd="0" destOrd="0" presId="urn:microsoft.com/office/officeart/2005/8/layout/radial5"/>
    <dgm:cxn modelId="{3E7BB543-F6B4-4505-8627-7021EFDB902D}" type="presOf" srcId="{5C1A9AFE-234F-4085-BA40-13E1CF797E7B}" destId="{223F1F93-BB34-493F-9CB5-76808BD7654C}" srcOrd="1" destOrd="0" presId="urn:microsoft.com/office/officeart/2005/8/layout/radial5"/>
    <dgm:cxn modelId="{D34DDD47-9208-48C0-B64F-89FB067ADF50}" type="presOf" srcId="{A478CDE1-BFEC-4D22-A810-77B9E953D966}" destId="{A75F10FA-F449-49F3-AE09-055AF8C52FA2}" srcOrd="1" destOrd="0" presId="urn:microsoft.com/office/officeart/2005/8/layout/radial5"/>
    <dgm:cxn modelId="{0A7D1249-A563-476F-840E-7937BD2EF689}" srcId="{E9FF3784-5198-474B-A004-463476772DAB}" destId="{0F0B5436-D452-4D43-8675-1C7EB35BDC0F}" srcOrd="1" destOrd="0" parTransId="{E4CE2A55-0B90-419D-B99B-7D5F4576E285}" sibTransId="{A038CF18-A28D-463C-963D-0E2A27666A86}"/>
    <dgm:cxn modelId="{01E4A44E-F924-47D2-9AED-E47D035E7D69}" type="presOf" srcId="{D24F1F79-D017-40A0-AB68-74489FCABCE9}" destId="{5E72A5C2-DF6F-43C4-A99C-D5481536160E}" srcOrd="0" destOrd="0" presId="urn:microsoft.com/office/officeart/2005/8/layout/radial5"/>
    <dgm:cxn modelId="{9308AB58-A240-4931-B25C-BDBEA0773CE9}" type="presOf" srcId="{1D88CBE3-17AC-4266-AB91-5D6D3FEDCF2E}" destId="{0192D12A-B932-42C9-834B-4AD46BED2314}" srcOrd="1" destOrd="0" presId="urn:microsoft.com/office/officeart/2005/8/layout/radial5"/>
    <dgm:cxn modelId="{B16DDD7B-1A33-4139-A5F9-940FA74D66B4}" type="presOf" srcId="{6C0C270E-9B3D-4F62-BAA4-9002B8431505}" destId="{5BCFD5CD-C06B-4B87-BA81-B187D14C9ABF}" srcOrd="0" destOrd="0" presId="urn:microsoft.com/office/officeart/2005/8/layout/radial5"/>
    <dgm:cxn modelId="{F2992382-1059-4647-8B7A-EB8ACD1A3BDB}" type="presOf" srcId="{E9FF3784-5198-474B-A004-463476772DAB}" destId="{7E160E4F-9CB6-4539-8435-0203AD02A398}" srcOrd="0" destOrd="0" presId="urn:microsoft.com/office/officeart/2005/8/layout/radial5"/>
    <dgm:cxn modelId="{95F25D8B-B529-43C2-B22C-611E67B9B340}" srcId="{E9FF3784-5198-474B-A004-463476772DAB}" destId="{CBA7213A-B460-422E-A881-9F7C5515E388}" srcOrd="6" destOrd="0" parTransId="{1D88CBE3-17AC-4266-AB91-5D6D3FEDCF2E}" sibTransId="{2DDA2ABA-2D40-4AD1-9426-B9DCCA506BAE}"/>
    <dgm:cxn modelId="{44F8A08B-9921-4EEA-BC59-FCE2E0C450E2}" type="presOf" srcId="{E4CE2A55-0B90-419D-B99B-7D5F4576E285}" destId="{3587809E-4B99-4BF5-8439-1D75309AD51C}" srcOrd="1" destOrd="0" presId="urn:microsoft.com/office/officeart/2005/8/layout/radial5"/>
    <dgm:cxn modelId="{F0A9DE94-E99F-40A3-9840-CE708E31549A}" srcId="{E9FF3784-5198-474B-A004-463476772DAB}" destId="{CC64B921-BEF1-4265-BFD3-C5DC60EAA750}" srcOrd="2" destOrd="0" parTransId="{A478CDE1-BFEC-4D22-A810-77B9E953D966}" sibTransId="{8849B716-5396-48FB-A556-2C7ED2F22CEE}"/>
    <dgm:cxn modelId="{6C8D5F96-D424-499C-A945-020C060922BD}" type="presOf" srcId="{6C0C270E-9B3D-4F62-BAA4-9002B8431505}" destId="{BC315A73-CCC3-4E7E-B8F9-20D0342E0DCD}" srcOrd="1" destOrd="0" presId="urn:microsoft.com/office/officeart/2005/8/layout/radial5"/>
    <dgm:cxn modelId="{57F00DA3-0FAA-4AFC-AC0C-5E192A313238}" type="presOf" srcId="{9D18BAD3-064C-4AC0-B2E9-35FCD0BC4096}" destId="{AD44E8D6-D374-4692-93E9-A3D1AC13C332}" srcOrd="1" destOrd="0" presId="urn:microsoft.com/office/officeart/2005/8/layout/radial5"/>
    <dgm:cxn modelId="{6BC39FA7-FD5E-4868-A2E9-DD88212BA28B}" type="presOf" srcId="{9D18BAD3-064C-4AC0-B2E9-35FCD0BC4096}" destId="{2DA6245F-566F-44F0-B6B3-0E2EBDB099ED}" srcOrd="0" destOrd="0" presId="urn:microsoft.com/office/officeart/2005/8/layout/radial5"/>
    <dgm:cxn modelId="{1DFE61AD-C4F4-403F-8770-D97372D889DF}" type="presOf" srcId="{CC64B921-BEF1-4265-BFD3-C5DC60EAA750}" destId="{A3E8419F-78D9-48EB-AFC5-D3617219D6B9}" srcOrd="0" destOrd="0" presId="urn:microsoft.com/office/officeart/2005/8/layout/radial5"/>
    <dgm:cxn modelId="{F74A47B4-4FCA-4DD2-83DF-3E4399DDE525}" type="presOf" srcId="{3974B77E-E090-4A12-9BF7-1F73EE45E6CC}" destId="{D3AD6921-32F6-40B3-A180-6BB88D063961}" srcOrd="0" destOrd="0" presId="urn:microsoft.com/office/officeart/2005/8/layout/radial5"/>
    <dgm:cxn modelId="{C6151CB5-1A13-4E4C-9AC7-A48A6D7EB2A4}" type="presOf" srcId="{D4221624-A0B2-4BC8-8457-B184A7615870}" destId="{73BC0BFB-0AA0-4766-95F2-D5BE119C447C}" srcOrd="1" destOrd="0" presId="urn:microsoft.com/office/officeart/2005/8/layout/radial5"/>
    <dgm:cxn modelId="{91C21BB7-7BC9-4872-9C2A-411EF2D2F90A}" type="presOf" srcId="{5C1A9AFE-234F-4085-BA40-13E1CF797E7B}" destId="{177D65F7-85E1-497B-9FAE-DF2A4BB79BB0}" srcOrd="0" destOrd="0" presId="urn:microsoft.com/office/officeart/2005/8/layout/radial5"/>
    <dgm:cxn modelId="{2B04C8BD-54B3-452A-9753-F8428A086E2C}" type="presOf" srcId="{CAA97DB9-2EBA-49FF-A216-3F38B11EA8B8}" destId="{20E6BAF1-1244-499E-8FAB-703A18E00BFB}" srcOrd="0" destOrd="0" presId="urn:microsoft.com/office/officeart/2005/8/layout/radial5"/>
    <dgm:cxn modelId="{375A39C6-C435-4C71-A448-1A3E0FB8E726}" type="presOf" srcId="{38490A3C-34E8-4DCA-8BDA-E16F29F9EC95}" destId="{50F3B34C-984B-4B78-9D53-9D85500243FF}" srcOrd="0" destOrd="0" presId="urn:microsoft.com/office/officeart/2005/8/layout/radial5"/>
    <dgm:cxn modelId="{AE4A75C6-D5F4-4DBB-A338-D4E38D0738B2}" type="presOf" srcId="{1D88CBE3-17AC-4266-AB91-5D6D3FEDCF2E}" destId="{FA0EAECD-D7D9-4D58-B409-605C5E1D4086}" srcOrd="0" destOrd="0" presId="urn:microsoft.com/office/officeart/2005/8/layout/radial5"/>
    <dgm:cxn modelId="{99F0C4CD-1639-44AE-A2BD-71411A3DB1FB}" type="presOf" srcId="{1729EBAA-9CFA-484A-BEE0-4EA152A8B752}" destId="{EF92A528-A1EC-4A2C-9E29-264C1AD738E2}" srcOrd="0" destOrd="0" presId="urn:microsoft.com/office/officeart/2005/8/layout/radial5"/>
    <dgm:cxn modelId="{7D19D1CF-3CF0-496A-B72D-00FDBC319B19}" type="presOf" srcId="{A478CDE1-BFEC-4D22-A810-77B9E953D966}" destId="{A1659BC1-380F-4872-BBA9-1377D1C8C084}" srcOrd="0" destOrd="0" presId="urn:microsoft.com/office/officeart/2005/8/layout/radial5"/>
    <dgm:cxn modelId="{F5AB15D7-74B9-4F8E-9132-CF47BF69EFA0}" type="presOf" srcId="{D24F1F79-D017-40A0-AB68-74489FCABCE9}" destId="{8091C1FF-770A-4108-B9AF-98C5FAA7D082}" srcOrd="1" destOrd="0" presId="urn:microsoft.com/office/officeart/2005/8/layout/radial5"/>
    <dgm:cxn modelId="{B871DED9-BC92-46E9-8DE6-C7C02590BFA8}" srcId="{E9FF3784-5198-474B-A004-463476772DAB}" destId="{111216F0-B0A7-4D3F-A7B2-50417C68274A}" srcOrd="5" destOrd="0" parTransId="{9D18BAD3-064C-4AC0-B2E9-35FCD0BC4096}" sibTransId="{DB002202-1803-4835-AA04-22013340224D}"/>
    <dgm:cxn modelId="{8AD851DB-7229-47EF-83DE-2B366CC827CE}" type="presOf" srcId="{05BF55A1-80F8-4615-879E-E6C02F15F2B9}" destId="{8D11CF50-4CF1-46F4-B3A2-FDF55ABF93CD}" srcOrd="0" destOrd="0" presId="urn:microsoft.com/office/officeart/2005/8/layout/radial5"/>
    <dgm:cxn modelId="{829BD2EB-6089-4ADD-AFB7-F73F2FB0B30F}" type="presOf" srcId="{E4CE2A55-0B90-419D-B99B-7D5F4576E285}" destId="{E735DBED-A52B-49F2-8E12-6BAC31F5CA72}" srcOrd="0" destOrd="0" presId="urn:microsoft.com/office/officeart/2005/8/layout/radial5"/>
    <dgm:cxn modelId="{32AA3FEF-FB41-4D8C-AD2B-E6C520FA4210}" type="presOf" srcId="{748D0926-DDFE-4F8B-A796-6C35EEAFBFF0}" destId="{AF8DADA1-F2C7-4813-BB06-3F2DA30B658C}" srcOrd="1" destOrd="0" presId="urn:microsoft.com/office/officeart/2005/8/layout/radial5"/>
    <dgm:cxn modelId="{7630BFF0-E43D-4D02-B1CD-FD6AFD2DFACF}" srcId="{E9FF3784-5198-474B-A004-463476772DAB}" destId="{CEAA411F-0DF5-4185-9FDC-CA9859A49A24}" srcOrd="7" destOrd="0" parTransId="{748D0926-DDFE-4F8B-A796-6C35EEAFBFF0}" sibTransId="{7D806C4B-31F7-4218-8B6A-93A85DB22602}"/>
    <dgm:cxn modelId="{00D1F5F3-2CEA-4718-A7CC-2277EADDDD44}" type="presOf" srcId="{0F0B5436-D452-4D43-8675-1C7EB35BDC0F}" destId="{889182F5-2124-4C85-90B5-76DA044B86AF}" srcOrd="0" destOrd="0" presId="urn:microsoft.com/office/officeart/2005/8/layout/radial5"/>
    <dgm:cxn modelId="{99DB1AF6-8923-417F-B77D-AD8E4D6DCF40}" srcId="{E9FF3784-5198-474B-A004-463476772DAB}" destId="{CAA97DB9-2EBA-49FF-A216-3F38B11EA8B8}" srcOrd="3" destOrd="0" parTransId="{6C0C270E-9B3D-4F62-BAA4-9002B8431505}" sibTransId="{A1EBE7DC-B673-402E-9A8E-AAC355B707A2}"/>
    <dgm:cxn modelId="{A60429FC-C932-471B-8746-01FC77C9BC19}" type="presOf" srcId="{CBA7213A-B460-422E-A881-9F7C5515E388}" destId="{951567AE-E80D-4FB8-9289-55D2EAA4B423}" srcOrd="0" destOrd="0" presId="urn:microsoft.com/office/officeart/2005/8/layout/radial5"/>
    <dgm:cxn modelId="{5C7F8C41-E3B3-436D-BEB1-01C6EFD4CBBB}" type="presParOf" srcId="{EF92A528-A1EC-4A2C-9E29-264C1AD738E2}" destId="{7E160E4F-9CB6-4539-8435-0203AD02A398}" srcOrd="0" destOrd="0" presId="urn:microsoft.com/office/officeart/2005/8/layout/radial5"/>
    <dgm:cxn modelId="{A156FE2D-BF37-4C55-B66A-9D2F3374328F}" type="presParOf" srcId="{EF92A528-A1EC-4A2C-9E29-264C1AD738E2}" destId="{C4BD19D7-ED50-46EA-8B5F-91490B7009F9}" srcOrd="1" destOrd="0" presId="urn:microsoft.com/office/officeart/2005/8/layout/radial5"/>
    <dgm:cxn modelId="{FA022F42-61C9-4097-A39F-3CFC6AA2D216}" type="presParOf" srcId="{C4BD19D7-ED50-46EA-8B5F-91490B7009F9}" destId="{73BC0BFB-0AA0-4766-95F2-D5BE119C447C}" srcOrd="0" destOrd="0" presId="urn:microsoft.com/office/officeart/2005/8/layout/radial5"/>
    <dgm:cxn modelId="{7024274C-DE5E-4258-8DF4-25089F34A8E3}" type="presParOf" srcId="{EF92A528-A1EC-4A2C-9E29-264C1AD738E2}" destId="{8D11CF50-4CF1-46F4-B3A2-FDF55ABF93CD}" srcOrd="2" destOrd="0" presId="urn:microsoft.com/office/officeart/2005/8/layout/radial5"/>
    <dgm:cxn modelId="{C9307238-2DC3-4C1A-B4F7-C3A7751349B6}" type="presParOf" srcId="{EF92A528-A1EC-4A2C-9E29-264C1AD738E2}" destId="{E735DBED-A52B-49F2-8E12-6BAC31F5CA72}" srcOrd="3" destOrd="0" presId="urn:microsoft.com/office/officeart/2005/8/layout/radial5"/>
    <dgm:cxn modelId="{4CABDAB3-3E1E-4189-802D-112E1FE9A10B}" type="presParOf" srcId="{E735DBED-A52B-49F2-8E12-6BAC31F5CA72}" destId="{3587809E-4B99-4BF5-8439-1D75309AD51C}" srcOrd="0" destOrd="0" presId="urn:microsoft.com/office/officeart/2005/8/layout/radial5"/>
    <dgm:cxn modelId="{6C63C31D-8AF3-4A19-83BE-1FD5F8639ED3}" type="presParOf" srcId="{EF92A528-A1EC-4A2C-9E29-264C1AD738E2}" destId="{889182F5-2124-4C85-90B5-76DA044B86AF}" srcOrd="4" destOrd="0" presId="urn:microsoft.com/office/officeart/2005/8/layout/radial5"/>
    <dgm:cxn modelId="{DAFD43F6-5502-4EA2-A775-1D29A6CC4E23}" type="presParOf" srcId="{EF92A528-A1EC-4A2C-9E29-264C1AD738E2}" destId="{A1659BC1-380F-4872-BBA9-1377D1C8C084}" srcOrd="5" destOrd="0" presId="urn:microsoft.com/office/officeart/2005/8/layout/radial5"/>
    <dgm:cxn modelId="{12A68A2E-8414-4574-8A3A-0DC06CB8B9BF}" type="presParOf" srcId="{A1659BC1-380F-4872-BBA9-1377D1C8C084}" destId="{A75F10FA-F449-49F3-AE09-055AF8C52FA2}" srcOrd="0" destOrd="0" presId="urn:microsoft.com/office/officeart/2005/8/layout/radial5"/>
    <dgm:cxn modelId="{5BDFF989-BE49-4370-BA0F-B5623639755F}" type="presParOf" srcId="{EF92A528-A1EC-4A2C-9E29-264C1AD738E2}" destId="{A3E8419F-78D9-48EB-AFC5-D3617219D6B9}" srcOrd="6" destOrd="0" presId="urn:microsoft.com/office/officeart/2005/8/layout/radial5"/>
    <dgm:cxn modelId="{70EC9ED4-005C-47CC-B5B5-9A544C8A0158}" type="presParOf" srcId="{EF92A528-A1EC-4A2C-9E29-264C1AD738E2}" destId="{5BCFD5CD-C06B-4B87-BA81-B187D14C9ABF}" srcOrd="7" destOrd="0" presId="urn:microsoft.com/office/officeart/2005/8/layout/radial5"/>
    <dgm:cxn modelId="{87CEC82A-3E52-4952-987D-FEFD54E91E2B}" type="presParOf" srcId="{5BCFD5CD-C06B-4B87-BA81-B187D14C9ABF}" destId="{BC315A73-CCC3-4E7E-B8F9-20D0342E0DCD}" srcOrd="0" destOrd="0" presId="urn:microsoft.com/office/officeart/2005/8/layout/radial5"/>
    <dgm:cxn modelId="{1F584053-0BBE-4EA0-87F8-0396CDFF624C}" type="presParOf" srcId="{EF92A528-A1EC-4A2C-9E29-264C1AD738E2}" destId="{20E6BAF1-1244-499E-8FAB-703A18E00BFB}" srcOrd="8" destOrd="0" presId="urn:microsoft.com/office/officeart/2005/8/layout/radial5"/>
    <dgm:cxn modelId="{C15E4A55-EF4C-4B41-8BDE-39567830A0EA}" type="presParOf" srcId="{EF92A528-A1EC-4A2C-9E29-264C1AD738E2}" destId="{177D65F7-85E1-497B-9FAE-DF2A4BB79BB0}" srcOrd="9" destOrd="0" presId="urn:microsoft.com/office/officeart/2005/8/layout/radial5"/>
    <dgm:cxn modelId="{12FAB1FF-2DFC-4D21-A81C-9DAE84F09EB8}" type="presParOf" srcId="{177D65F7-85E1-497B-9FAE-DF2A4BB79BB0}" destId="{223F1F93-BB34-493F-9CB5-76808BD7654C}" srcOrd="0" destOrd="0" presId="urn:microsoft.com/office/officeart/2005/8/layout/radial5"/>
    <dgm:cxn modelId="{D9976999-355F-4848-985B-7C0CA6573DC6}" type="presParOf" srcId="{EF92A528-A1EC-4A2C-9E29-264C1AD738E2}" destId="{50F3B34C-984B-4B78-9D53-9D85500243FF}" srcOrd="10" destOrd="0" presId="urn:microsoft.com/office/officeart/2005/8/layout/radial5"/>
    <dgm:cxn modelId="{072F05FF-FEE9-4C3F-BA62-A870F1320C86}" type="presParOf" srcId="{EF92A528-A1EC-4A2C-9E29-264C1AD738E2}" destId="{2DA6245F-566F-44F0-B6B3-0E2EBDB099ED}" srcOrd="11" destOrd="0" presId="urn:microsoft.com/office/officeart/2005/8/layout/radial5"/>
    <dgm:cxn modelId="{BFCB098F-4E54-4F96-88E9-7C55573C1ADE}" type="presParOf" srcId="{2DA6245F-566F-44F0-B6B3-0E2EBDB099ED}" destId="{AD44E8D6-D374-4692-93E9-A3D1AC13C332}" srcOrd="0" destOrd="0" presId="urn:microsoft.com/office/officeart/2005/8/layout/radial5"/>
    <dgm:cxn modelId="{95039E3E-CAD0-4861-80EB-792DF878F07E}" type="presParOf" srcId="{EF92A528-A1EC-4A2C-9E29-264C1AD738E2}" destId="{AEBC295A-0CF3-4CFA-BF6B-0193A4420CD7}" srcOrd="12" destOrd="0" presId="urn:microsoft.com/office/officeart/2005/8/layout/radial5"/>
    <dgm:cxn modelId="{86A64B1E-A095-402C-A46B-17A8DC49350B}" type="presParOf" srcId="{EF92A528-A1EC-4A2C-9E29-264C1AD738E2}" destId="{FA0EAECD-D7D9-4D58-B409-605C5E1D4086}" srcOrd="13" destOrd="0" presId="urn:microsoft.com/office/officeart/2005/8/layout/radial5"/>
    <dgm:cxn modelId="{74B64B10-F279-4837-83E5-232CFB536229}" type="presParOf" srcId="{FA0EAECD-D7D9-4D58-B409-605C5E1D4086}" destId="{0192D12A-B932-42C9-834B-4AD46BED2314}" srcOrd="0" destOrd="0" presId="urn:microsoft.com/office/officeart/2005/8/layout/radial5"/>
    <dgm:cxn modelId="{775B1092-E4F8-4EE6-8A45-C4F151B6C8C4}" type="presParOf" srcId="{EF92A528-A1EC-4A2C-9E29-264C1AD738E2}" destId="{951567AE-E80D-4FB8-9289-55D2EAA4B423}" srcOrd="14" destOrd="0" presId="urn:microsoft.com/office/officeart/2005/8/layout/radial5"/>
    <dgm:cxn modelId="{29857AEB-D77C-440D-B515-DFED56DF0979}" type="presParOf" srcId="{EF92A528-A1EC-4A2C-9E29-264C1AD738E2}" destId="{1374B88D-DBB6-47B6-ACF1-EAF6D96EBF0B}" srcOrd="15" destOrd="0" presId="urn:microsoft.com/office/officeart/2005/8/layout/radial5"/>
    <dgm:cxn modelId="{ABDAE769-5E81-47FD-9360-72B250917727}" type="presParOf" srcId="{1374B88D-DBB6-47B6-ACF1-EAF6D96EBF0B}" destId="{AF8DADA1-F2C7-4813-BB06-3F2DA30B658C}" srcOrd="0" destOrd="0" presId="urn:microsoft.com/office/officeart/2005/8/layout/radial5"/>
    <dgm:cxn modelId="{F8455BAC-EAF4-4924-B446-95D970B7C57D}" type="presParOf" srcId="{EF92A528-A1EC-4A2C-9E29-264C1AD738E2}" destId="{CAC5734B-BA52-405F-9DD6-84392CEB74BD}" srcOrd="16" destOrd="0" presId="urn:microsoft.com/office/officeart/2005/8/layout/radial5"/>
    <dgm:cxn modelId="{53BE7316-13E6-4807-9FE5-998BC347EBFB}" type="presParOf" srcId="{EF92A528-A1EC-4A2C-9E29-264C1AD738E2}" destId="{5E72A5C2-DF6F-43C4-A99C-D5481536160E}" srcOrd="17" destOrd="0" presId="urn:microsoft.com/office/officeart/2005/8/layout/radial5"/>
    <dgm:cxn modelId="{429A8D81-B202-4DC9-9076-DDDB26F216AB}" type="presParOf" srcId="{5E72A5C2-DF6F-43C4-A99C-D5481536160E}" destId="{8091C1FF-770A-4108-B9AF-98C5FAA7D082}" srcOrd="0" destOrd="0" presId="urn:microsoft.com/office/officeart/2005/8/layout/radial5"/>
    <dgm:cxn modelId="{E8E34520-D6D7-4D2C-9549-7B7D287AF526}" type="presParOf" srcId="{EF92A528-A1EC-4A2C-9E29-264C1AD738E2}" destId="{D3AD6921-32F6-40B3-A180-6BB88D063961}" srcOrd="1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6AD966-C5F1-40DB-A51F-A7B4AC9E883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F0E958F6-B1B9-40AF-A98F-C133A1F152ED}">
      <dgm:prSet phldrT="[Text]"/>
      <dgm:spPr/>
      <dgm:t>
        <a:bodyPr/>
        <a:lstStyle/>
        <a:p>
          <a:r>
            <a:rPr lang="ar-SA" dirty="0"/>
            <a:t>الهيكل التنظيمي</a:t>
          </a:r>
          <a:endParaRPr lang="en-US" dirty="0"/>
        </a:p>
      </dgm:t>
    </dgm:pt>
    <dgm:pt modelId="{4378C292-C4E8-4A34-8A9F-531DAE3F8287}" type="parTrans" cxnId="{29D3B90F-5C24-42D8-9923-6402FC7A2A25}">
      <dgm:prSet/>
      <dgm:spPr/>
      <dgm:t>
        <a:bodyPr/>
        <a:lstStyle/>
        <a:p>
          <a:endParaRPr lang="en-US"/>
        </a:p>
      </dgm:t>
    </dgm:pt>
    <dgm:pt modelId="{EEB14858-0E75-4E57-9BF9-7838C049EC26}" type="sibTrans" cxnId="{29D3B90F-5C24-42D8-9923-6402FC7A2A25}">
      <dgm:prSet/>
      <dgm:spPr/>
      <dgm:t>
        <a:bodyPr/>
        <a:lstStyle/>
        <a:p>
          <a:endParaRPr lang="en-US"/>
        </a:p>
      </dgm:t>
    </dgm:pt>
    <dgm:pt modelId="{A9375890-F4F7-41EC-8742-84A471FA8CF3}">
      <dgm:prSet phldrT="[Text]"/>
      <dgm:spPr/>
      <dgm:t>
        <a:bodyPr/>
        <a:lstStyle/>
        <a:p>
          <a:r>
            <a:rPr lang="ar-SA" dirty="0"/>
            <a:t>أسلوب القيادة</a:t>
          </a:r>
          <a:endParaRPr lang="en-US" dirty="0"/>
        </a:p>
      </dgm:t>
    </dgm:pt>
    <dgm:pt modelId="{22D8754C-5DED-4A97-B149-AFCD12D65DB1}" type="parTrans" cxnId="{AF64EC92-97BA-483A-859B-9CF0D9976D98}">
      <dgm:prSet/>
      <dgm:spPr/>
      <dgm:t>
        <a:bodyPr/>
        <a:lstStyle/>
        <a:p>
          <a:endParaRPr lang="en-US"/>
        </a:p>
      </dgm:t>
    </dgm:pt>
    <dgm:pt modelId="{5F6DB3C3-B7E2-4242-94B7-2993FD61AE57}" type="sibTrans" cxnId="{AF64EC92-97BA-483A-859B-9CF0D9976D98}">
      <dgm:prSet/>
      <dgm:spPr/>
      <dgm:t>
        <a:bodyPr/>
        <a:lstStyle/>
        <a:p>
          <a:endParaRPr lang="en-US"/>
        </a:p>
      </dgm:t>
    </dgm:pt>
    <dgm:pt modelId="{D8A98843-4E98-4F05-8A60-9D47231AABB9}">
      <dgm:prSet phldrT="[Text]"/>
      <dgm:spPr/>
      <dgm:t>
        <a:bodyPr/>
        <a:lstStyle/>
        <a:p>
          <a:r>
            <a:rPr lang="ar-SA" dirty="0"/>
            <a:t>مستوى التكنولوجيا</a:t>
          </a:r>
          <a:endParaRPr lang="en-US" dirty="0"/>
        </a:p>
      </dgm:t>
    </dgm:pt>
    <dgm:pt modelId="{2E01656F-81E9-4510-B9CE-AC0177D1933D}" type="parTrans" cxnId="{8FF0ABE7-802A-49C0-AE24-E537D5112B15}">
      <dgm:prSet/>
      <dgm:spPr/>
      <dgm:t>
        <a:bodyPr/>
        <a:lstStyle/>
        <a:p>
          <a:endParaRPr lang="en-US"/>
        </a:p>
      </dgm:t>
    </dgm:pt>
    <dgm:pt modelId="{5D2CBE4B-503A-438C-8B22-60461245D20A}" type="sibTrans" cxnId="{8FF0ABE7-802A-49C0-AE24-E537D5112B15}">
      <dgm:prSet/>
      <dgm:spPr/>
      <dgm:t>
        <a:bodyPr/>
        <a:lstStyle/>
        <a:p>
          <a:endParaRPr lang="en-US"/>
        </a:p>
      </dgm:t>
    </dgm:pt>
    <dgm:pt modelId="{C0B9041E-3F81-42D9-A58A-CB83821C4C63}">
      <dgm:prSet phldrT="[Text]"/>
      <dgm:spPr/>
      <dgm:t>
        <a:bodyPr/>
        <a:lstStyle/>
        <a:p>
          <a:r>
            <a:rPr lang="ar-SA" dirty="0"/>
            <a:t>طبيعة العمل</a:t>
          </a:r>
          <a:endParaRPr lang="en-US" dirty="0"/>
        </a:p>
      </dgm:t>
    </dgm:pt>
    <dgm:pt modelId="{A7BAA945-30AC-4BE4-ADB8-B060940EE38D}" type="parTrans" cxnId="{A14969BD-4A24-4097-B1D2-B845373CEFCD}">
      <dgm:prSet/>
      <dgm:spPr/>
      <dgm:t>
        <a:bodyPr/>
        <a:lstStyle/>
        <a:p>
          <a:endParaRPr lang="en-US"/>
        </a:p>
      </dgm:t>
    </dgm:pt>
    <dgm:pt modelId="{8DAEF3E5-8467-41ED-8AFB-3DBDC5409392}" type="sibTrans" cxnId="{A14969BD-4A24-4097-B1D2-B845373CEFCD}">
      <dgm:prSet/>
      <dgm:spPr/>
      <dgm:t>
        <a:bodyPr/>
        <a:lstStyle/>
        <a:p>
          <a:endParaRPr lang="en-US"/>
        </a:p>
      </dgm:t>
    </dgm:pt>
    <dgm:pt modelId="{9F450F28-B851-44EA-ACF9-D3B5170E2341}">
      <dgm:prSet phldrT="[Text]"/>
      <dgm:spPr/>
      <dgm:t>
        <a:bodyPr/>
        <a:lstStyle/>
        <a:p>
          <a:r>
            <a:rPr lang="ar-SA" dirty="0"/>
            <a:t>أسلوب الاتصال</a:t>
          </a:r>
          <a:endParaRPr lang="en-US" dirty="0"/>
        </a:p>
      </dgm:t>
    </dgm:pt>
    <dgm:pt modelId="{7EA5C8AA-A53C-4313-ADD8-DF9AEF997EDF}" type="parTrans" cxnId="{116CA62C-0538-448D-934D-E14A4D332BCD}">
      <dgm:prSet/>
      <dgm:spPr/>
      <dgm:t>
        <a:bodyPr/>
        <a:lstStyle/>
        <a:p>
          <a:endParaRPr lang="en-US"/>
        </a:p>
      </dgm:t>
    </dgm:pt>
    <dgm:pt modelId="{866C7629-CFA1-4A58-A46E-8B443BCC411A}" type="sibTrans" cxnId="{116CA62C-0538-448D-934D-E14A4D332BCD}">
      <dgm:prSet/>
      <dgm:spPr/>
      <dgm:t>
        <a:bodyPr/>
        <a:lstStyle/>
        <a:p>
          <a:endParaRPr lang="en-US"/>
        </a:p>
      </dgm:t>
    </dgm:pt>
    <dgm:pt modelId="{94B27025-B4AD-40EC-B6F3-8705113AE8DE}">
      <dgm:prSet phldrT="[Text]"/>
      <dgm:spPr/>
      <dgm:t>
        <a:bodyPr/>
        <a:lstStyle/>
        <a:p>
          <a:r>
            <a:rPr lang="ar-SA"/>
            <a:t>المشاركة في اتخاذ القرار</a:t>
          </a:r>
          <a:endParaRPr lang="en-US" dirty="0"/>
        </a:p>
      </dgm:t>
    </dgm:pt>
    <dgm:pt modelId="{B9DA639C-5821-4238-83C6-B23A151915CC}" type="parTrans" cxnId="{B5E0D684-155D-499D-94DE-F93E5C5F022D}">
      <dgm:prSet/>
      <dgm:spPr/>
    </dgm:pt>
    <dgm:pt modelId="{CBE0E630-7B41-42A1-A8D2-3475C9E7F25A}" type="sibTrans" cxnId="{B5E0D684-155D-499D-94DE-F93E5C5F022D}">
      <dgm:prSet/>
      <dgm:spPr/>
    </dgm:pt>
    <dgm:pt modelId="{F28245F5-4D73-4CCF-9D2D-ECE1EC34C579}" type="pres">
      <dgm:prSet presAssocID="{146AD966-C5F1-40DB-A51F-A7B4AC9E8832}" presName="Name0" presStyleCnt="0">
        <dgm:presLayoutVars>
          <dgm:dir/>
          <dgm:resizeHandles val="exact"/>
        </dgm:presLayoutVars>
      </dgm:prSet>
      <dgm:spPr/>
    </dgm:pt>
    <dgm:pt modelId="{7F4451C0-166B-4710-BDF9-0C4FF36BEF21}" type="pres">
      <dgm:prSet presAssocID="{146AD966-C5F1-40DB-A51F-A7B4AC9E8832}" presName="cycle" presStyleCnt="0"/>
      <dgm:spPr/>
    </dgm:pt>
    <dgm:pt modelId="{957A24AE-531A-4B61-963A-62D8DB25E5BC}" type="pres">
      <dgm:prSet presAssocID="{F0E958F6-B1B9-40AF-A98F-C133A1F152ED}" presName="nodeFirstNode" presStyleLbl="node1" presStyleIdx="0" presStyleCnt="6">
        <dgm:presLayoutVars>
          <dgm:bulletEnabled val="1"/>
        </dgm:presLayoutVars>
      </dgm:prSet>
      <dgm:spPr/>
    </dgm:pt>
    <dgm:pt modelId="{8CB17B50-F06F-4B5F-8CD0-B7F5F64CA554}" type="pres">
      <dgm:prSet presAssocID="{EEB14858-0E75-4E57-9BF9-7838C049EC26}" presName="sibTransFirstNode" presStyleLbl="bgShp" presStyleIdx="0" presStyleCnt="1"/>
      <dgm:spPr/>
    </dgm:pt>
    <dgm:pt modelId="{E599DF9B-7819-4466-B4EC-02B35D90F125}" type="pres">
      <dgm:prSet presAssocID="{A9375890-F4F7-41EC-8742-84A471FA8CF3}" presName="nodeFollowingNodes" presStyleLbl="node1" presStyleIdx="1" presStyleCnt="6">
        <dgm:presLayoutVars>
          <dgm:bulletEnabled val="1"/>
        </dgm:presLayoutVars>
      </dgm:prSet>
      <dgm:spPr/>
    </dgm:pt>
    <dgm:pt modelId="{CD74B154-F18B-45EC-AE63-CC02131C62FD}" type="pres">
      <dgm:prSet presAssocID="{D8A98843-4E98-4F05-8A60-9D47231AABB9}" presName="nodeFollowingNodes" presStyleLbl="node1" presStyleIdx="2" presStyleCnt="6">
        <dgm:presLayoutVars>
          <dgm:bulletEnabled val="1"/>
        </dgm:presLayoutVars>
      </dgm:prSet>
      <dgm:spPr/>
    </dgm:pt>
    <dgm:pt modelId="{B60BE6DF-4D7F-4B81-AB0D-CD3828573BC4}" type="pres">
      <dgm:prSet presAssocID="{C0B9041E-3F81-42D9-A58A-CB83821C4C63}" presName="nodeFollowingNodes" presStyleLbl="node1" presStyleIdx="3" presStyleCnt="6">
        <dgm:presLayoutVars>
          <dgm:bulletEnabled val="1"/>
        </dgm:presLayoutVars>
      </dgm:prSet>
      <dgm:spPr/>
    </dgm:pt>
    <dgm:pt modelId="{55FDEC4B-2B1E-4B0D-9FD1-A51EA5D2046B}" type="pres">
      <dgm:prSet presAssocID="{9F450F28-B851-44EA-ACF9-D3B5170E2341}" presName="nodeFollowingNodes" presStyleLbl="node1" presStyleIdx="4" presStyleCnt="6">
        <dgm:presLayoutVars>
          <dgm:bulletEnabled val="1"/>
        </dgm:presLayoutVars>
      </dgm:prSet>
      <dgm:spPr/>
    </dgm:pt>
    <dgm:pt modelId="{0A542038-B05B-4385-B2B6-82092B72D42F}" type="pres">
      <dgm:prSet presAssocID="{94B27025-B4AD-40EC-B6F3-8705113AE8DE}" presName="nodeFollowingNodes" presStyleLbl="node1" presStyleIdx="5" presStyleCnt="6">
        <dgm:presLayoutVars>
          <dgm:bulletEnabled val="1"/>
        </dgm:presLayoutVars>
      </dgm:prSet>
      <dgm:spPr/>
    </dgm:pt>
  </dgm:ptLst>
  <dgm:cxnLst>
    <dgm:cxn modelId="{91243908-A7EA-4977-8287-CB676835CAAB}" type="presOf" srcId="{146AD966-C5F1-40DB-A51F-A7B4AC9E8832}" destId="{F28245F5-4D73-4CCF-9D2D-ECE1EC34C579}" srcOrd="0" destOrd="0" presId="urn:microsoft.com/office/officeart/2005/8/layout/cycle3"/>
    <dgm:cxn modelId="{29D3B90F-5C24-42D8-9923-6402FC7A2A25}" srcId="{146AD966-C5F1-40DB-A51F-A7B4AC9E8832}" destId="{F0E958F6-B1B9-40AF-A98F-C133A1F152ED}" srcOrd="0" destOrd="0" parTransId="{4378C292-C4E8-4A34-8A9F-531DAE3F8287}" sibTransId="{EEB14858-0E75-4E57-9BF9-7838C049EC26}"/>
    <dgm:cxn modelId="{16F3881A-CCF3-41AA-A9B8-267B2E3E142B}" type="presOf" srcId="{EEB14858-0E75-4E57-9BF9-7838C049EC26}" destId="{8CB17B50-F06F-4B5F-8CD0-B7F5F64CA554}" srcOrd="0" destOrd="0" presId="urn:microsoft.com/office/officeart/2005/8/layout/cycle3"/>
    <dgm:cxn modelId="{116CA62C-0538-448D-934D-E14A4D332BCD}" srcId="{146AD966-C5F1-40DB-A51F-A7B4AC9E8832}" destId="{9F450F28-B851-44EA-ACF9-D3B5170E2341}" srcOrd="4" destOrd="0" parTransId="{7EA5C8AA-A53C-4313-ADD8-DF9AEF997EDF}" sibTransId="{866C7629-CFA1-4A58-A46E-8B443BCC411A}"/>
    <dgm:cxn modelId="{E2156C3B-4A25-4D6D-AD28-992A54DAD8E3}" type="presOf" srcId="{D8A98843-4E98-4F05-8A60-9D47231AABB9}" destId="{CD74B154-F18B-45EC-AE63-CC02131C62FD}" srcOrd="0" destOrd="0" presId="urn:microsoft.com/office/officeart/2005/8/layout/cycle3"/>
    <dgm:cxn modelId="{D5959A58-DB62-44CE-9A9D-B266C305F0FD}" type="presOf" srcId="{A9375890-F4F7-41EC-8742-84A471FA8CF3}" destId="{E599DF9B-7819-4466-B4EC-02B35D90F125}" srcOrd="0" destOrd="0" presId="urn:microsoft.com/office/officeart/2005/8/layout/cycle3"/>
    <dgm:cxn modelId="{B5E0D684-155D-499D-94DE-F93E5C5F022D}" srcId="{146AD966-C5F1-40DB-A51F-A7B4AC9E8832}" destId="{94B27025-B4AD-40EC-B6F3-8705113AE8DE}" srcOrd="5" destOrd="0" parTransId="{B9DA639C-5821-4238-83C6-B23A151915CC}" sibTransId="{CBE0E630-7B41-42A1-A8D2-3475C9E7F25A}"/>
    <dgm:cxn modelId="{AF64EC92-97BA-483A-859B-9CF0D9976D98}" srcId="{146AD966-C5F1-40DB-A51F-A7B4AC9E8832}" destId="{A9375890-F4F7-41EC-8742-84A471FA8CF3}" srcOrd="1" destOrd="0" parTransId="{22D8754C-5DED-4A97-B149-AFCD12D65DB1}" sibTransId="{5F6DB3C3-B7E2-4242-94B7-2993FD61AE57}"/>
    <dgm:cxn modelId="{4D76C794-BF5A-4075-94C7-184E23071BB6}" type="presOf" srcId="{F0E958F6-B1B9-40AF-A98F-C133A1F152ED}" destId="{957A24AE-531A-4B61-963A-62D8DB25E5BC}" srcOrd="0" destOrd="0" presId="urn:microsoft.com/office/officeart/2005/8/layout/cycle3"/>
    <dgm:cxn modelId="{4E1505A8-2740-49E4-BB3E-D92A7B6077EB}" type="presOf" srcId="{9F450F28-B851-44EA-ACF9-D3B5170E2341}" destId="{55FDEC4B-2B1E-4B0D-9FD1-A51EA5D2046B}" srcOrd="0" destOrd="0" presId="urn:microsoft.com/office/officeart/2005/8/layout/cycle3"/>
    <dgm:cxn modelId="{A14969BD-4A24-4097-B1D2-B845373CEFCD}" srcId="{146AD966-C5F1-40DB-A51F-A7B4AC9E8832}" destId="{C0B9041E-3F81-42D9-A58A-CB83821C4C63}" srcOrd="3" destOrd="0" parTransId="{A7BAA945-30AC-4BE4-ADB8-B060940EE38D}" sibTransId="{8DAEF3E5-8467-41ED-8AFB-3DBDC5409392}"/>
    <dgm:cxn modelId="{B84369E3-63E4-487D-AE45-D1A72C7E3936}" type="presOf" srcId="{C0B9041E-3F81-42D9-A58A-CB83821C4C63}" destId="{B60BE6DF-4D7F-4B81-AB0D-CD3828573BC4}" srcOrd="0" destOrd="0" presId="urn:microsoft.com/office/officeart/2005/8/layout/cycle3"/>
    <dgm:cxn modelId="{8FF0ABE7-802A-49C0-AE24-E537D5112B15}" srcId="{146AD966-C5F1-40DB-A51F-A7B4AC9E8832}" destId="{D8A98843-4E98-4F05-8A60-9D47231AABB9}" srcOrd="2" destOrd="0" parTransId="{2E01656F-81E9-4510-B9CE-AC0177D1933D}" sibTransId="{5D2CBE4B-503A-438C-8B22-60461245D20A}"/>
    <dgm:cxn modelId="{F87FB4FA-720F-44D3-B668-77947AD440B3}" type="presOf" srcId="{94B27025-B4AD-40EC-B6F3-8705113AE8DE}" destId="{0A542038-B05B-4385-B2B6-82092B72D42F}" srcOrd="0" destOrd="0" presId="urn:microsoft.com/office/officeart/2005/8/layout/cycle3"/>
    <dgm:cxn modelId="{9874869C-6DB5-4DB9-9626-C65EEB72B3D0}" type="presParOf" srcId="{F28245F5-4D73-4CCF-9D2D-ECE1EC34C579}" destId="{7F4451C0-166B-4710-BDF9-0C4FF36BEF21}" srcOrd="0" destOrd="0" presId="urn:microsoft.com/office/officeart/2005/8/layout/cycle3"/>
    <dgm:cxn modelId="{A65AE39F-BE9D-4768-A1C0-59B0CE1A6BBB}" type="presParOf" srcId="{7F4451C0-166B-4710-BDF9-0C4FF36BEF21}" destId="{957A24AE-531A-4B61-963A-62D8DB25E5BC}" srcOrd="0" destOrd="0" presId="urn:microsoft.com/office/officeart/2005/8/layout/cycle3"/>
    <dgm:cxn modelId="{FCB0C6DD-1B3B-4C4C-B48C-31DA4E0C8CC4}" type="presParOf" srcId="{7F4451C0-166B-4710-BDF9-0C4FF36BEF21}" destId="{8CB17B50-F06F-4B5F-8CD0-B7F5F64CA554}" srcOrd="1" destOrd="0" presId="urn:microsoft.com/office/officeart/2005/8/layout/cycle3"/>
    <dgm:cxn modelId="{1E2D7EFA-5A92-4DAC-8EB2-B67FB924A689}" type="presParOf" srcId="{7F4451C0-166B-4710-BDF9-0C4FF36BEF21}" destId="{E599DF9B-7819-4466-B4EC-02B35D90F125}" srcOrd="2" destOrd="0" presId="urn:microsoft.com/office/officeart/2005/8/layout/cycle3"/>
    <dgm:cxn modelId="{260C7F00-EDF8-40C2-87C2-571C9D6A3551}" type="presParOf" srcId="{7F4451C0-166B-4710-BDF9-0C4FF36BEF21}" destId="{CD74B154-F18B-45EC-AE63-CC02131C62FD}" srcOrd="3" destOrd="0" presId="urn:microsoft.com/office/officeart/2005/8/layout/cycle3"/>
    <dgm:cxn modelId="{A3689B89-BB99-4F40-B26C-660C8228A415}" type="presParOf" srcId="{7F4451C0-166B-4710-BDF9-0C4FF36BEF21}" destId="{B60BE6DF-4D7F-4B81-AB0D-CD3828573BC4}" srcOrd="4" destOrd="0" presId="urn:microsoft.com/office/officeart/2005/8/layout/cycle3"/>
    <dgm:cxn modelId="{9140DE0D-C055-4370-844B-25A3255ED1B7}" type="presParOf" srcId="{7F4451C0-166B-4710-BDF9-0C4FF36BEF21}" destId="{55FDEC4B-2B1E-4B0D-9FD1-A51EA5D2046B}" srcOrd="5" destOrd="0" presId="urn:microsoft.com/office/officeart/2005/8/layout/cycle3"/>
    <dgm:cxn modelId="{B466188E-DF21-43CC-B0E2-F30FB2D16E8C}" type="presParOf" srcId="{7F4451C0-166B-4710-BDF9-0C4FF36BEF21}" destId="{0A542038-B05B-4385-B2B6-82092B72D42F}"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B87EDC-97A2-4626-A769-29C36E51F63F}"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US"/>
        </a:p>
      </dgm:t>
    </dgm:pt>
    <dgm:pt modelId="{EDD30271-BE6C-4293-A269-DEC642465CEB}">
      <dgm:prSet phldrT="[Text]" custT="1"/>
      <dgm:spPr/>
      <dgm:t>
        <a:bodyPr/>
        <a:lstStyle/>
        <a:p>
          <a:pPr algn="ctr" rtl="1"/>
          <a:r>
            <a:rPr lang="ar-SA" sz="2400" b="1" dirty="0"/>
            <a:t>خصائص المناخ التنظيمي</a:t>
          </a:r>
          <a:endParaRPr lang="en-US" sz="2400" b="1" dirty="0"/>
        </a:p>
      </dgm:t>
    </dgm:pt>
    <dgm:pt modelId="{F9501A45-4CB5-432F-AFE5-E1993B7D4DA0}" type="parTrans" cxnId="{8DA7BF97-0832-4810-B153-E8D9DC5FB11A}">
      <dgm:prSet/>
      <dgm:spPr/>
      <dgm:t>
        <a:bodyPr/>
        <a:lstStyle/>
        <a:p>
          <a:endParaRPr lang="en-US"/>
        </a:p>
      </dgm:t>
    </dgm:pt>
    <dgm:pt modelId="{B515E9E6-4FB0-48E3-8A4F-C11A46FA7E51}" type="sibTrans" cxnId="{8DA7BF97-0832-4810-B153-E8D9DC5FB11A}">
      <dgm:prSet/>
      <dgm:spPr/>
      <dgm:t>
        <a:bodyPr/>
        <a:lstStyle/>
        <a:p>
          <a:endParaRPr lang="en-US"/>
        </a:p>
      </dgm:t>
    </dgm:pt>
    <dgm:pt modelId="{8BF20A1E-3131-4956-86D2-4AB8E0A9ED0C}">
      <dgm:prSet custT="1"/>
      <dgm:spPr/>
      <dgm:t>
        <a:bodyPr/>
        <a:lstStyle/>
        <a:p>
          <a:pPr algn="ctr" rtl="1"/>
          <a:r>
            <a:rPr lang="ar-SA" sz="2400" dirty="0"/>
            <a:t>المناخ التنظيمي يعبر عن  خصائص المنظمة كما يدركها العاملون، وتكون اتجاهاتهم وسلوكياتهم ومستوى أدائهم و إبداعهم انعكاسات لتأثير إدراكاتهم لتلك الخصائص البيئية</a:t>
          </a:r>
          <a:r>
            <a:rPr lang="en-US" sz="2400" dirty="0"/>
            <a:t>.</a:t>
          </a:r>
        </a:p>
      </dgm:t>
    </dgm:pt>
    <dgm:pt modelId="{D45BEA6D-E3B8-4A09-B49E-F1A197FBF3F6}" type="parTrans" cxnId="{84388567-2C3C-43C6-94B8-5FC3CF476E6F}">
      <dgm:prSet/>
      <dgm:spPr/>
      <dgm:t>
        <a:bodyPr/>
        <a:lstStyle/>
        <a:p>
          <a:endParaRPr lang="en-US"/>
        </a:p>
      </dgm:t>
    </dgm:pt>
    <dgm:pt modelId="{9AE9F90B-9BCF-4807-9F4D-842AA7D64033}" type="sibTrans" cxnId="{84388567-2C3C-43C6-94B8-5FC3CF476E6F}">
      <dgm:prSet/>
      <dgm:spPr/>
      <dgm:t>
        <a:bodyPr/>
        <a:lstStyle/>
        <a:p>
          <a:endParaRPr lang="en-US"/>
        </a:p>
      </dgm:t>
    </dgm:pt>
    <dgm:pt modelId="{96CA1308-E16D-496A-9503-6D11CB7A7291}">
      <dgm:prSet custT="1"/>
      <dgm:spPr/>
      <dgm:t>
        <a:bodyPr/>
        <a:lstStyle/>
        <a:p>
          <a:pPr algn="ctr" rtl="1"/>
          <a:r>
            <a:rPr lang="ar-SA" sz="2400" dirty="0"/>
            <a:t>يمتاز المناخ التنظيمي بنوعية ثابتة، بمعنى أن خصائصه تتسم بدرجة من الاستقرار إلا أنه خاضع للتغيير عبر الزمن، وهذه الخاصية مستمدة من أن شخصية المنظمة عملية مكتسبة وتتأثر بالمتغيرات العديدة ذات العلاقة</a:t>
          </a:r>
          <a:r>
            <a:rPr lang="en-US" sz="2400" dirty="0"/>
            <a:t>.</a:t>
          </a:r>
        </a:p>
      </dgm:t>
    </dgm:pt>
    <dgm:pt modelId="{2E9B7344-FA65-40A8-8F24-6013EE52973A}" type="parTrans" cxnId="{3AD6858B-B5A5-42BB-901D-768D64299837}">
      <dgm:prSet/>
      <dgm:spPr/>
      <dgm:t>
        <a:bodyPr/>
        <a:lstStyle/>
        <a:p>
          <a:endParaRPr lang="en-US"/>
        </a:p>
      </dgm:t>
    </dgm:pt>
    <dgm:pt modelId="{0213A643-233A-4B18-8663-BE72476038BE}" type="sibTrans" cxnId="{3AD6858B-B5A5-42BB-901D-768D64299837}">
      <dgm:prSet/>
      <dgm:spPr/>
      <dgm:t>
        <a:bodyPr/>
        <a:lstStyle/>
        <a:p>
          <a:endParaRPr lang="en-US"/>
        </a:p>
      </dgm:t>
    </dgm:pt>
    <dgm:pt modelId="{1A85C200-1026-46BA-A1DE-5AD168D5756C}">
      <dgm:prSet custT="1"/>
      <dgm:spPr/>
      <dgm:t>
        <a:bodyPr/>
        <a:lstStyle/>
        <a:p>
          <a:pPr algn="ctr" rtl="1"/>
          <a:r>
            <a:rPr lang="ar-SA" sz="2400" dirty="0"/>
            <a:t>يعبر المناخ التنظيمي عن مجموعة من الخصائص التي تميز البيئة الداخلية للمنظمة والتي عن طريقها يمكن تمييز منظمة عن أخرى</a:t>
          </a:r>
          <a:r>
            <a:rPr lang="en-US" sz="2400" dirty="0"/>
            <a:t>.</a:t>
          </a:r>
        </a:p>
      </dgm:t>
    </dgm:pt>
    <dgm:pt modelId="{E8BF76FA-9B72-41DF-9E46-8E1EF62F4197}" type="parTrans" cxnId="{88DD7074-2764-49E1-B50E-FFA8203D96E5}">
      <dgm:prSet/>
      <dgm:spPr/>
      <dgm:t>
        <a:bodyPr/>
        <a:lstStyle/>
        <a:p>
          <a:endParaRPr lang="en-US"/>
        </a:p>
      </dgm:t>
    </dgm:pt>
    <dgm:pt modelId="{42A1DE0A-A854-4621-BB33-564DF059AF1E}" type="sibTrans" cxnId="{88DD7074-2764-49E1-B50E-FFA8203D96E5}">
      <dgm:prSet/>
      <dgm:spPr/>
      <dgm:t>
        <a:bodyPr/>
        <a:lstStyle/>
        <a:p>
          <a:endParaRPr lang="en-US"/>
        </a:p>
      </dgm:t>
    </dgm:pt>
    <dgm:pt modelId="{A635D871-E895-4F1B-9D9D-CA9044659070}">
      <dgm:prSet custT="1"/>
      <dgm:spPr/>
      <dgm:t>
        <a:bodyPr/>
        <a:lstStyle/>
        <a:p>
          <a:pPr algn="ctr" rtl="1"/>
          <a:r>
            <a:rPr lang="ar-SA" sz="2400" dirty="0"/>
            <a:t>المناخ لا يعني البيئة. حيث تتعلق البيئة بما يدور خارج وداخل التنظيم على المستوى الواسع، بينما يتعلق المناخ التنظيمي بما يدور داخل</a:t>
          </a:r>
          <a:endParaRPr lang="en-US" sz="2400" dirty="0"/>
        </a:p>
      </dgm:t>
    </dgm:pt>
    <dgm:pt modelId="{F0209B0B-D1EC-444C-BB52-BA77B362D6A8}" type="parTrans" cxnId="{AD3B1961-C4F7-41AF-921A-9703E5A031FF}">
      <dgm:prSet/>
      <dgm:spPr/>
      <dgm:t>
        <a:bodyPr/>
        <a:lstStyle/>
        <a:p>
          <a:endParaRPr lang="en-US"/>
        </a:p>
      </dgm:t>
    </dgm:pt>
    <dgm:pt modelId="{B7D92842-0DF5-4B7E-8DC7-76E99743D5A2}" type="sibTrans" cxnId="{AD3B1961-C4F7-41AF-921A-9703E5A031FF}">
      <dgm:prSet/>
      <dgm:spPr/>
      <dgm:t>
        <a:bodyPr/>
        <a:lstStyle/>
        <a:p>
          <a:endParaRPr lang="en-US"/>
        </a:p>
      </dgm:t>
    </dgm:pt>
    <dgm:pt modelId="{49EBE09B-10E5-4C54-9C23-AE557D68B8E6}">
      <dgm:prSet custT="1"/>
      <dgm:spPr/>
      <dgm:t>
        <a:bodyPr/>
        <a:lstStyle/>
        <a:p>
          <a:pPr algn="ctr" rtl="1"/>
          <a:r>
            <a:rPr lang="ar-SA" sz="2400" dirty="0"/>
            <a:t>التنظيم على المستوى الضيق فقط</a:t>
          </a:r>
          <a:r>
            <a:rPr lang="en-US" sz="700" dirty="0"/>
            <a:t>.</a:t>
          </a:r>
        </a:p>
      </dgm:t>
    </dgm:pt>
    <dgm:pt modelId="{B10688C6-33F9-49A9-A7F4-DA0222F63C4C}" type="parTrans" cxnId="{932A31BD-18DC-4229-A5E5-6BC1F9B7E913}">
      <dgm:prSet/>
      <dgm:spPr/>
      <dgm:t>
        <a:bodyPr/>
        <a:lstStyle/>
        <a:p>
          <a:endParaRPr lang="en-US"/>
        </a:p>
      </dgm:t>
    </dgm:pt>
    <dgm:pt modelId="{8659DF79-C434-46C4-B781-E85958E88294}" type="sibTrans" cxnId="{932A31BD-18DC-4229-A5E5-6BC1F9B7E913}">
      <dgm:prSet/>
      <dgm:spPr/>
      <dgm:t>
        <a:bodyPr/>
        <a:lstStyle/>
        <a:p>
          <a:endParaRPr lang="en-US"/>
        </a:p>
      </dgm:t>
    </dgm:pt>
    <dgm:pt modelId="{7A7C2BF0-466F-4590-8CEE-06865387FCBC}" type="pres">
      <dgm:prSet presAssocID="{B7B87EDC-97A2-4626-A769-29C36E51F63F}" presName="diagram" presStyleCnt="0">
        <dgm:presLayoutVars>
          <dgm:chPref val="1"/>
          <dgm:dir/>
          <dgm:animOne val="branch"/>
          <dgm:animLvl val="lvl"/>
          <dgm:resizeHandles/>
        </dgm:presLayoutVars>
      </dgm:prSet>
      <dgm:spPr/>
    </dgm:pt>
    <dgm:pt modelId="{450BDD14-CA2A-46FB-9FB3-873D8B4B4EF9}" type="pres">
      <dgm:prSet presAssocID="{EDD30271-BE6C-4293-A269-DEC642465CEB}" presName="root" presStyleCnt="0"/>
      <dgm:spPr/>
    </dgm:pt>
    <dgm:pt modelId="{FAB76683-3983-4F5F-B938-AEA9F19C09C6}" type="pres">
      <dgm:prSet presAssocID="{EDD30271-BE6C-4293-A269-DEC642465CEB}" presName="rootComposite" presStyleCnt="0"/>
      <dgm:spPr/>
    </dgm:pt>
    <dgm:pt modelId="{A4BFA952-9C60-459E-8DC6-AD924F79AFC6}" type="pres">
      <dgm:prSet presAssocID="{EDD30271-BE6C-4293-A269-DEC642465CEB}" presName="rootText" presStyleLbl="node1" presStyleIdx="0" presStyleCnt="1" custScaleX="218189"/>
      <dgm:spPr/>
    </dgm:pt>
    <dgm:pt modelId="{EBD90406-9D9B-4377-A8B6-CA63FCB87DBE}" type="pres">
      <dgm:prSet presAssocID="{EDD30271-BE6C-4293-A269-DEC642465CEB}" presName="rootConnector" presStyleLbl="node1" presStyleIdx="0" presStyleCnt="1"/>
      <dgm:spPr/>
    </dgm:pt>
    <dgm:pt modelId="{E7D4C8DA-3DEE-4ED6-BBCE-0B96349030AB}" type="pres">
      <dgm:prSet presAssocID="{EDD30271-BE6C-4293-A269-DEC642465CEB}" presName="childShape" presStyleCnt="0"/>
      <dgm:spPr/>
    </dgm:pt>
    <dgm:pt modelId="{7AD78AC6-6A11-494A-93C8-1DBD7E1B756E}" type="pres">
      <dgm:prSet presAssocID="{D45BEA6D-E3B8-4A09-B49E-F1A197FBF3F6}" presName="Name13" presStyleLbl="parChTrans1D2" presStyleIdx="0" presStyleCnt="5"/>
      <dgm:spPr/>
    </dgm:pt>
    <dgm:pt modelId="{DFBDE8DD-5509-40A5-B6C1-87A84DD2A011}" type="pres">
      <dgm:prSet presAssocID="{8BF20A1E-3131-4956-86D2-4AB8E0A9ED0C}" presName="childText" presStyleLbl="bgAcc1" presStyleIdx="0" presStyleCnt="5" custScaleX="850211">
        <dgm:presLayoutVars>
          <dgm:bulletEnabled val="1"/>
        </dgm:presLayoutVars>
      </dgm:prSet>
      <dgm:spPr/>
    </dgm:pt>
    <dgm:pt modelId="{7100B450-A97A-4478-98F3-2727954428A2}" type="pres">
      <dgm:prSet presAssocID="{2E9B7344-FA65-40A8-8F24-6013EE52973A}" presName="Name13" presStyleLbl="parChTrans1D2" presStyleIdx="1" presStyleCnt="5"/>
      <dgm:spPr/>
    </dgm:pt>
    <dgm:pt modelId="{289E2FFF-D015-4861-B47F-FEB3E9F9D24F}" type="pres">
      <dgm:prSet presAssocID="{96CA1308-E16D-496A-9503-6D11CB7A7291}" presName="childText" presStyleLbl="bgAcc1" presStyleIdx="1" presStyleCnt="5" custScaleX="849161" custLinFactNeighborX="-4349">
        <dgm:presLayoutVars>
          <dgm:bulletEnabled val="1"/>
        </dgm:presLayoutVars>
      </dgm:prSet>
      <dgm:spPr/>
    </dgm:pt>
    <dgm:pt modelId="{1EA5C3C9-57FC-41F4-B278-5BB955975BEA}" type="pres">
      <dgm:prSet presAssocID="{E8BF76FA-9B72-41DF-9E46-8E1EF62F4197}" presName="Name13" presStyleLbl="parChTrans1D2" presStyleIdx="2" presStyleCnt="5"/>
      <dgm:spPr/>
    </dgm:pt>
    <dgm:pt modelId="{3BF23F41-9E98-43E1-AF4D-A924B1FF3EA1}" type="pres">
      <dgm:prSet presAssocID="{1A85C200-1026-46BA-A1DE-5AD168D5756C}" presName="childText" presStyleLbl="bgAcc1" presStyleIdx="2" presStyleCnt="5" custScaleX="846717">
        <dgm:presLayoutVars>
          <dgm:bulletEnabled val="1"/>
        </dgm:presLayoutVars>
      </dgm:prSet>
      <dgm:spPr/>
    </dgm:pt>
    <dgm:pt modelId="{B8B662A9-7661-4E9A-93CE-3356529D7641}" type="pres">
      <dgm:prSet presAssocID="{F0209B0B-D1EC-444C-BB52-BA77B362D6A8}" presName="Name13" presStyleLbl="parChTrans1D2" presStyleIdx="3" presStyleCnt="5"/>
      <dgm:spPr/>
    </dgm:pt>
    <dgm:pt modelId="{88E8ACDC-892B-4F95-8317-019EE278619F}" type="pres">
      <dgm:prSet presAssocID="{A635D871-E895-4F1B-9D9D-CA9044659070}" presName="childText" presStyleLbl="bgAcc1" presStyleIdx="3" presStyleCnt="5" custScaleX="845360">
        <dgm:presLayoutVars>
          <dgm:bulletEnabled val="1"/>
        </dgm:presLayoutVars>
      </dgm:prSet>
      <dgm:spPr/>
    </dgm:pt>
    <dgm:pt modelId="{F2DABD61-A637-4BE4-B010-D9835B165721}" type="pres">
      <dgm:prSet presAssocID="{B10688C6-33F9-49A9-A7F4-DA0222F63C4C}" presName="Name13" presStyleLbl="parChTrans1D2" presStyleIdx="4" presStyleCnt="5"/>
      <dgm:spPr/>
    </dgm:pt>
    <dgm:pt modelId="{0EE987B3-DD0F-4CC3-919F-24CEC29246FC}" type="pres">
      <dgm:prSet presAssocID="{49EBE09B-10E5-4C54-9C23-AE557D68B8E6}" presName="childText" presStyleLbl="bgAcc1" presStyleIdx="4" presStyleCnt="5" custScaleX="830265">
        <dgm:presLayoutVars>
          <dgm:bulletEnabled val="1"/>
        </dgm:presLayoutVars>
      </dgm:prSet>
      <dgm:spPr/>
    </dgm:pt>
  </dgm:ptLst>
  <dgm:cxnLst>
    <dgm:cxn modelId="{E5B00B04-968F-4ED0-B5AB-8B08E7834093}" type="presOf" srcId="{8BF20A1E-3131-4956-86D2-4AB8E0A9ED0C}" destId="{DFBDE8DD-5509-40A5-B6C1-87A84DD2A011}" srcOrd="0" destOrd="0" presId="urn:microsoft.com/office/officeart/2005/8/layout/hierarchy3"/>
    <dgm:cxn modelId="{7C2C7C07-6DE9-4A4E-BB8C-09C04BADF942}" type="presOf" srcId="{49EBE09B-10E5-4C54-9C23-AE557D68B8E6}" destId="{0EE987B3-DD0F-4CC3-919F-24CEC29246FC}" srcOrd="0" destOrd="0" presId="urn:microsoft.com/office/officeart/2005/8/layout/hierarchy3"/>
    <dgm:cxn modelId="{3FBE0A2F-1CE2-4205-949E-91A604CC98B4}" type="presOf" srcId="{EDD30271-BE6C-4293-A269-DEC642465CEB}" destId="{EBD90406-9D9B-4377-A8B6-CA63FCB87DBE}" srcOrd="1" destOrd="0" presId="urn:microsoft.com/office/officeart/2005/8/layout/hierarchy3"/>
    <dgm:cxn modelId="{19DBFB31-CED2-4EBC-8A4C-51F14C9CBD68}" type="presOf" srcId="{1A85C200-1026-46BA-A1DE-5AD168D5756C}" destId="{3BF23F41-9E98-43E1-AF4D-A924B1FF3EA1}" srcOrd="0" destOrd="0" presId="urn:microsoft.com/office/officeart/2005/8/layout/hierarchy3"/>
    <dgm:cxn modelId="{6837B139-636D-430F-AA27-8876F4FF9270}" type="presOf" srcId="{96CA1308-E16D-496A-9503-6D11CB7A7291}" destId="{289E2FFF-D015-4861-B47F-FEB3E9F9D24F}" srcOrd="0" destOrd="0" presId="urn:microsoft.com/office/officeart/2005/8/layout/hierarchy3"/>
    <dgm:cxn modelId="{22C7725B-0733-4C47-9676-431DFDEE1214}" type="presOf" srcId="{F0209B0B-D1EC-444C-BB52-BA77B362D6A8}" destId="{B8B662A9-7661-4E9A-93CE-3356529D7641}" srcOrd="0" destOrd="0" presId="urn:microsoft.com/office/officeart/2005/8/layout/hierarchy3"/>
    <dgm:cxn modelId="{AD3B1961-C4F7-41AF-921A-9703E5A031FF}" srcId="{EDD30271-BE6C-4293-A269-DEC642465CEB}" destId="{A635D871-E895-4F1B-9D9D-CA9044659070}" srcOrd="3" destOrd="0" parTransId="{F0209B0B-D1EC-444C-BB52-BA77B362D6A8}" sibTransId="{B7D92842-0DF5-4B7E-8DC7-76E99743D5A2}"/>
    <dgm:cxn modelId="{618B4266-26DE-4DAA-9168-09471CB979D3}" type="presOf" srcId="{E8BF76FA-9B72-41DF-9E46-8E1EF62F4197}" destId="{1EA5C3C9-57FC-41F4-B278-5BB955975BEA}" srcOrd="0" destOrd="0" presId="urn:microsoft.com/office/officeart/2005/8/layout/hierarchy3"/>
    <dgm:cxn modelId="{84388567-2C3C-43C6-94B8-5FC3CF476E6F}" srcId="{EDD30271-BE6C-4293-A269-DEC642465CEB}" destId="{8BF20A1E-3131-4956-86D2-4AB8E0A9ED0C}" srcOrd="0" destOrd="0" parTransId="{D45BEA6D-E3B8-4A09-B49E-F1A197FBF3F6}" sibTransId="{9AE9F90B-9BCF-4807-9F4D-842AA7D64033}"/>
    <dgm:cxn modelId="{B6826F6D-1FF3-4DA0-A4C9-8237AF5CBFEA}" type="presOf" srcId="{B7B87EDC-97A2-4626-A769-29C36E51F63F}" destId="{7A7C2BF0-466F-4590-8CEE-06865387FCBC}" srcOrd="0" destOrd="0" presId="urn:microsoft.com/office/officeart/2005/8/layout/hierarchy3"/>
    <dgm:cxn modelId="{88DD7074-2764-49E1-B50E-FFA8203D96E5}" srcId="{EDD30271-BE6C-4293-A269-DEC642465CEB}" destId="{1A85C200-1026-46BA-A1DE-5AD168D5756C}" srcOrd="2" destOrd="0" parTransId="{E8BF76FA-9B72-41DF-9E46-8E1EF62F4197}" sibTransId="{42A1DE0A-A854-4621-BB33-564DF059AF1E}"/>
    <dgm:cxn modelId="{3AD6858B-B5A5-42BB-901D-768D64299837}" srcId="{EDD30271-BE6C-4293-A269-DEC642465CEB}" destId="{96CA1308-E16D-496A-9503-6D11CB7A7291}" srcOrd="1" destOrd="0" parTransId="{2E9B7344-FA65-40A8-8F24-6013EE52973A}" sibTransId="{0213A643-233A-4B18-8663-BE72476038BE}"/>
    <dgm:cxn modelId="{8DA7BF97-0832-4810-B153-E8D9DC5FB11A}" srcId="{B7B87EDC-97A2-4626-A769-29C36E51F63F}" destId="{EDD30271-BE6C-4293-A269-DEC642465CEB}" srcOrd="0" destOrd="0" parTransId="{F9501A45-4CB5-432F-AFE5-E1993B7D4DA0}" sibTransId="{B515E9E6-4FB0-48E3-8A4F-C11A46FA7E51}"/>
    <dgm:cxn modelId="{0A1A68A8-C67F-4701-AAE9-258D0D2728CA}" type="presOf" srcId="{B10688C6-33F9-49A9-A7F4-DA0222F63C4C}" destId="{F2DABD61-A637-4BE4-B010-D9835B165721}" srcOrd="0" destOrd="0" presId="urn:microsoft.com/office/officeart/2005/8/layout/hierarchy3"/>
    <dgm:cxn modelId="{79FEE6B6-1FDB-4C93-A967-111CF3A0146A}" type="presOf" srcId="{A635D871-E895-4F1B-9D9D-CA9044659070}" destId="{88E8ACDC-892B-4F95-8317-019EE278619F}" srcOrd="0" destOrd="0" presId="urn:microsoft.com/office/officeart/2005/8/layout/hierarchy3"/>
    <dgm:cxn modelId="{0802B7B7-E52E-452F-8E89-A2036704AC01}" type="presOf" srcId="{EDD30271-BE6C-4293-A269-DEC642465CEB}" destId="{A4BFA952-9C60-459E-8DC6-AD924F79AFC6}" srcOrd="0" destOrd="0" presId="urn:microsoft.com/office/officeart/2005/8/layout/hierarchy3"/>
    <dgm:cxn modelId="{932A31BD-18DC-4229-A5E5-6BC1F9B7E913}" srcId="{EDD30271-BE6C-4293-A269-DEC642465CEB}" destId="{49EBE09B-10E5-4C54-9C23-AE557D68B8E6}" srcOrd="4" destOrd="0" parTransId="{B10688C6-33F9-49A9-A7F4-DA0222F63C4C}" sibTransId="{8659DF79-C434-46C4-B781-E85958E88294}"/>
    <dgm:cxn modelId="{F36524DB-2E81-4DC1-843D-0679946A2017}" type="presOf" srcId="{D45BEA6D-E3B8-4A09-B49E-F1A197FBF3F6}" destId="{7AD78AC6-6A11-494A-93C8-1DBD7E1B756E}" srcOrd="0" destOrd="0" presId="urn:microsoft.com/office/officeart/2005/8/layout/hierarchy3"/>
    <dgm:cxn modelId="{72A83AEC-FB25-460D-9F4B-3CFE8ABB8F96}" type="presOf" srcId="{2E9B7344-FA65-40A8-8F24-6013EE52973A}" destId="{7100B450-A97A-4478-98F3-2727954428A2}" srcOrd="0" destOrd="0" presId="urn:microsoft.com/office/officeart/2005/8/layout/hierarchy3"/>
    <dgm:cxn modelId="{BC81FBD0-572F-46B2-9499-DD57DA59AA10}" type="presParOf" srcId="{7A7C2BF0-466F-4590-8CEE-06865387FCBC}" destId="{450BDD14-CA2A-46FB-9FB3-873D8B4B4EF9}" srcOrd="0" destOrd="0" presId="urn:microsoft.com/office/officeart/2005/8/layout/hierarchy3"/>
    <dgm:cxn modelId="{27577827-883E-4FAD-AB6D-B7AAF72FAB9B}" type="presParOf" srcId="{450BDD14-CA2A-46FB-9FB3-873D8B4B4EF9}" destId="{FAB76683-3983-4F5F-B938-AEA9F19C09C6}" srcOrd="0" destOrd="0" presId="urn:microsoft.com/office/officeart/2005/8/layout/hierarchy3"/>
    <dgm:cxn modelId="{825F68F2-BE0B-4E4F-B9F7-9D4E8C5766A7}" type="presParOf" srcId="{FAB76683-3983-4F5F-B938-AEA9F19C09C6}" destId="{A4BFA952-9C60-459E-8DC6-AD924F79AFC6}" srcOrd="0" destOrd="0" presId="urn:microsoft.com/office/officeart/2005/8/layout/hierarchy3"/>
    <dgm:cxn modelId="{D58D285D-72BB-456A-AC7A-2ECE2368C25B}" type="presParOf" srcId="{FAB76683-3983-4F5F-B938-AEA9F19C09C6}" destId="{EBD90406-9D9B-4377-A8B6-CA63FCB87DBE}" srcOrd="1" destOrd="0" presId="urn:microsoft.com/office/officeart/2005/8/layout/hierarchy3"/>
    <dgm:cxn modelId="{6EE48A91-1577-4B34-B0A1-119C27EC7AF9}" type="presParOf" srcId="{450BDD14-CA2A-46FB-9FB3-873D8B4B4EF9}" destId="{E7D4C8DA-3DEE-4ED6-BBCE-0B96349030AB}" srcOrd="1" destOrd="0" presId="urn:microsoft.com/office/officeart/2005/8/layout/hierarchy3"/>
    <dgm:cxn modelId="{C658CE8D-8175-4D85-8643-45F552FBC78F}" type="presParOf" srcId="{E7D4C8DA-3DEE-4ED6-BBCE-0B96349030AB}" destId="{7AD78AC6-6A11-494A-93C8-1DBD7E1B756E}" srcOrd="0" destOrd="0" presId="urn:microsoft.com/office/officeart/2005/8/layout/hierarchy3"/>
    <dgm:cxn modelId="{AA33600E-21A4-4035-A37B-1AD29BDE7055}" type="presParOf" srcId="{E7D4C8DA-3DEE-4ED6-BBCE-0B96349030AB}" destId="{DFBDE8DD-5509-40A5-B6C1-87A84DD2A011}" srcOrd="1" destOrd="0" presId="urn:microsoft.com/office/officeart/2005/8/layout/hierarchy3"/>
    <dgm:cxn modelId="{823A9EBF-FF82-486C-A2E8-CD01364487E3}" type="presParOf" srcId="{E7D4C8DA-3DEE-4ED6-BBCE-0B96349030AB}" destId="{7100B450-A97A-4478-98F3-2727954428A2}" srcOrd="2" destOrd="0" presId="urn:microsoft.com/office/officeart/2005/8/layout/hierarchy3"/>
    <dgm:cxn modelId="{2DFB324C-3839-42A0-AC57-5B5019E0A638}" type="presParOf" srcId="{E7D4C8DA-3DEE-4ED6-BBCE-0B96349030AB}" destId="{289E2FFF-D015-4861-B47F-FEB3E9F9D24F}" srcOrd="3" destOrd="0" presId="urn:microsoft.com/office/officeart/2005/8/layout/hierarchy3"/>
    <dgm:cxn modelId="{3CC5AEC1-FAB5-43B0-A44E-BD6EE5AD240A}" type="presParOf" srcId="{E7D4C8DA-3DEE-4ED6-BBCE-0B96349030AB}" destId="{1EA5C3C9-57FC-41F4-B278-5BB955975BEA}" srcOrd="4" destOrd="0" presId="urn:microsoft.com/office/officeart/2005/8/layout/hierarchy3"/>
    <dgm:cxn modelId="{158B9EB8-64BA-44D4-BB1D-45494D056B02}" type="presParOf" srcId="{E7D4C8DA-3DEE-4ED6-BBCE-0B96349030AB}" destId="{3BF23F41-9E98-43E1-AF4D-A924B1FF3EA1}" srcOrd="5" destOrd="0" presId="urn:microsoft.com/office/officeart/2005/8/layout/hierarchy3"/>
    <dgm:cxn modelId="{4F625406-16BE-4899-A1F3-E605B82ECD6D}" type="presParOf" srcId="{E7D4C8DA-3DEE-4ED6-BBCE-0B96349030AB}" destId="{B8B662A9-7661-4E9A-93CE-3356529D7641}" srcOrd="6" destOrd="0" presId="urn:microsoft.com/office/officeart/2005/8/layout/hierarchy3"/>
    <dgm:cxn modelId="{6542231E-4CB2-405A-A6FA-758A6FF74A87}" type="presParOf" srcId="{E7D4C8DA-3DEE-4ED6-BBCE-0B96349030AB}" destId="{88E8ACDC-892B-4F95-8317-019EE278619F}" srcOrd="7" destOrd="0" presId="urn:microsoft.com/office/officeart/2005/8/layout/hierarchy3"/>
    <dgm:cxn modelId="{C4E8EA2B-3B79-4184-9023-ED61A6058AC6}" type="presParOf" srcId="{E7D4C8DA-3DEE-4ED6-BBCE-0B96349030AB}" destId="{F2DABD61-A637-4BE4-B010-D9835B165721}" srcOrd="8" destOrd="0" presId="urn:microsoft.com/office/officeart/2005/8/layout/hierarchy3"/>
    <dgm:cxn modelId="{3E2AA977-A9F5-4BA6-9173-B8911B350060}" type="presParOf" srcId="{E7D4C8DA-3DEE-4ED6-BBCE-0B96349030AB}" destId="{0EE987B3-DD0F-4CC3-919F-24CEC29246FC}" srcOrd="9"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0663-A383-4068-8588-C1A86AC1A872}">
      <dsp:nvSpPr>
        <dsp:cNvPr id="0" name=""/>
        <dsp:cNvSpPr/>
      </dsp:nvSpPr>
      <dsp:spPr>
        <a:xfrm>
          <a:off x="5625185" y="1482419"/>
          <a:ext cx="2453805" cy="245425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54B5B3-196F-4399-8104-048F06D7A558}">
      <dsp:nvSpPr>
        <dsp:cNvPr id="0" name=""/>
        <dsp:cNvSpPr/>
      </dsp:nvSpPr>
      <dsp:spPr>
        <a:xfrm>
          <a:off x="5706659" y="1564242"/>
          <a:ext cx="2290857" cy="2290613"/>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ar-SA" sz="2700" kern="1200" dirty="0"/>
            <a:t>الأنماط القيادية السائدة في المؤسسات التربوية. </a:t>
          </a:r>
          <a:endParaRPr lang="ar-JO" sz="2700" kern="1200" dirty="0"/>
        </a:p>
      </dsp:txBody>
      <dsp:txXfrm>
        <a:off x="6034153" y="1891534"/>
        <a:ext cx="1635870" cy="1636029"/>
      </dsp:txXfrm>
    </dsp:sp>
    <dsp:sp modelId="{4CC61831-1111-4590-980B-4A173969E219}">
      <dsp:nvSpPr>
        <dsp:cNvPr id="0" name=""/>
        <dsp:cNvSpPr/>
      </dsp:nvSpPr>
      <dsp:spPr>
        <a:xfrm rot="2700000">
          <a:off x="3092062" y="1485386"/>
          <a:ext cx="2447894" cy="244789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ABFBEB-7100-449F-8336-E893608379C1}">
      <dsp:nvSpPr>
        <dsp:cNvPr id="0" name=""/>
        <dsp:cNvSpPr/>
      </dsp:nvSpPr>
      <dsp:spPr>
        <a:xfrm>
          <a:off x="3170581" y="1564242"/>
          <a:ext cx="2290857" cy="2290613"/>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ar-SA" sz="2700" kern="1200" dirty="0"/>
            <a:t>وبعضها يعود للمرؤسين أنفسهم </a:t>
          </a:r>
          <a:endParaRPr lang="ar-JO" sz="2700" kern="1200" dirty="0"/>
        </a:p>
      </dsp:txBody>
      <dsp:txXfrm>
        <a:off x="3498075" y="1891534"/>
        <a:ext cx="1635870" cy="1636029"/>
      </dsp:txXfrm>
    </dsp:sp>
    <dsp:sp modelId="{F1DCE1B9-2888-434B-A2F9-8565C7B4E546}">
      <dsp:nvSpPr>
        <dsp:cNvPr id="0" name=""/>
        <dsp:cNvSpPr/>
      </dsp:nvSpPr>
      <dsp:spPr>
        <a:xfrm rot="2700000">
          <a:off x="555984" y="1485386"/>
          <a:ext cx="2447894" cy="2447894"/>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5DED69-1020-4A56-B691-9405A2483331}">
      <dsp:nvSpPr>
        <dsp:cNvPr id="0" name=""/>
        <dsp:cNvSpPr/>
      </dsp:nvSpPr>
      <dsp:spPr>
        <a:xfrm>
          <a:off x="634503" y="1564242"/>
          <a:ext cx="2290857" cy="2290613"/>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ar-JO" sz="2700" kern="1200"/>
            <a:t>لل</a:t>
          </a:r>
          <a:r>
            <a:rPr lang="ar-SA" sz="2700" kern="1200"/>
            <a:t>هياكل الإدارية والتنظيمية </a:t>
          </a:r>
          <a:endParaRPr lang="ar-JO" sz="2700" kern="1200" dirty="0"/>
        </a:p>
      </dsp:txBody>
      <dsp:txXfrm>
        <a:off x="961997" y="1891534"/>
        <a:ext cx="1635870" cy="1636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C1618-8233-46C7-9253-C127ECA58590}">
      <dsp:nvSpPr>
        <dsp:cNvPr id="0" name=""/>
        <dsp:cNvSpPr/>
      </dsp:nvSpPr>
      <dsp:spPr>
        <a:xfrm>
          <a:off x="3316184" y="2507712"/>
          <a:ext cx="1625600" cy="16256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1333500">
            <a:lnSpc>
              <a:spcPct val="90000"/>
            </a:lnSpc>
            <a:spcBef>
              <a:spcPct val="0"/>
            </a:spcBef>
            <a:spcAft>
              <a:spcPct val="35000"/>
            </a:spcAft>
            <a:buNone/>
          </a:pPr>
          <a:r>
            <a:rPr lang="ar-JO" sz="3000" kern="1200" dirty="0"/>
            <a:t>أنواع الصراعات</a:t>
          </a:r>
          <a:endParaRPr lang="en-US" sz="3000" kern="1200" dirty="0"/>
        </a:p>
      </dsp:txBody>
      <dsp:txXfrm>
        <a:off x="3395539" y="2587067"/>
        <a:ext cx="1466890" cy="1466890"/>
      </dsp:txXfrm>
    </dsp:sp>
    <dsp:sp modelId="{E0E791CF-4C3F-49A0-920C-95888074E449}">
      <dsp:nvSpPr>
        <dsp:cNvPr id="0" name=""/>
        <dsp:cNvSpPr/>
      </dsp:nvSpPr>
      <dsp:spPr>
        <a:xfrm rot="16200000">
          <a:off x="3565458" y="1944185"/>
          <a:ext cx="1127053" cy="0"/>
        </a:xfrm>
        <a:custGeom>
          <a:avLst/>
          <a:gdLst/>
          <a:ahLst/>
          <a:cxnLst/>
          <a:rect l="0" t="0" r="0" b="0"/>
          <a:pathLst>
            <a:path>
              <a:moveTo>
                <a:pt x="0" y="0"/>
              </a:moveTo>
              <a:lnTo>
                <a:pt x="112705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730A150-0DDB-4DC9-9F4D-EA66AB3759E1}">
      <dsp:nvSpPr>
        <dsp:cNvPr id="0" name=""/>
        <dsp:cNvSpPr/>
      </dsp:nvSpPr>
      <dsp:spPr>
        <a:xfrm>
          <a:off x="2769826" y="291507"/>
          <a:ext cx="2718316" cy="1089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ar-SA" sz="2200" b="1" kern="1200" dirty="0">
              <a:latin typeface="Calibri" panose="020F0502020204030204" pitchFamily="34" charset="0"/>
              <a:ea typeface="Calibri" panose="020F0502020204030204" pitchFamily="34" charset="0"/>
              <a:cs typeface="Simplified Arabic" panose="02020603050405020304" pitchFamily="18" charset="-78"/>
            </a:rPr>
            <a:t>أولا: الصراع داخل الفرد نفسه (الصراع الذاتي)</a:t>
          </a:r>
          <a:endParaRPr lang="en-US" sz="2200" kern="1200" dirty="0"/>
        </a:p>
      </dsp:txBody>
      <dsp:txXfrm>
        <a:off x="2822994" y="344675"/>
        <a:ext cx="2611980" cy="982816"/>
      </dsp:txXfrm>
    </dsp:sp>
    <dsp:sp modelId="{1EAB2216-E50A-49F0-9561-1CE952315D88}">
      <dsp:nvSpPr>
        <dsp:cNvPr id="0" name=""/>
        <dsp:cNvSpPr/>
      </dsp:nvSpPr>
      <dsp:spPr>
        <a:xfrm rot="1815737">
          <a:off x="4908896" y="3916382"/>
          <a:ext cx="482678" cy="0"/>
        </a:xfrm>
        <a:custGeom>
          <a:avLst/>
          <a:gdLst/>
          <a:ahLst/>
          <a:cxnLst/>
          <a:rect l="0" t="0" r="0" b="0"/>
          <a:pathLst>
            <a:path>
              <a:moveTo>
                <a:pt x="0" y="0"/>
              </a:moveTo>
              <a:lnTo>
                <a:pt x="48267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84B068-9E9A-4B9A-9EB5-1B8602712991}">
      <dsp:nvSpPr>
        <dsp:cNvPr id="0" name=""/>
        <dsp:cNvSpPr/>
      </dsp:nvSpPr>
      <dsp:spPr>
        <a:xfrm>
          <a:off x="5232707" y="4038007"/>
          <a:ext cx="2118640" cy="1089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ar-SA" sz="2200" b="1" kern="1200" dirty="0">
              <a:latin typeface="Calibri" panose="020F0502020204030204" pitchFamily="34" charset="0"/>
              <a:ea typeface="Calibri" panose="020F0502020204030204" pitchFamily="34" charset="0"/>
              <a:cs typeface="Simplified Arabic" panose="02020603050405020304" pitchFamily="18" charset="-78"/>
            </a:rPr>
            <a:t>ثانياً: الصراع بين الأفراد </a:t>
          </a:r>
          <a:endParaRPr lang="en-US" sz="2200" kern="1200" dirty="0">
            <a:latin typeface="Calibri" panose="020F0502020204030204" pitchFamily="34" charset="0"/>
            <a:ea typeface="Calibri" panose="020F0502020204030204" pitchFamily="34" charset="0"/>
            <a:cs typeface="Arial" panose="020B0604020202020204" pitchFamily="34" charset="0"/>
          </a:endParaRPr>
        </a:p>
      </dsp:txBody>
      <dsp:txXfrm>
        <a:off x="5285875" y="4091175"/>
        <a:ext cx="2012304" cy="982816"/>
      </dsp:txXfrm>
    </dsp:sp>
    <dsp:sp modelId="{F0927A12-4F24-49CC-A2C4-2D75CE191888}">
      <dsp:nvSpPr>
        <dsp:cNvPr id="0" name=""/>
        <dsp:cNvSpPr/>
      </dsp:nvSpPr>
      <dsp:spPr>
        <a:xfrm rot="9018354">
          <a:off x="2891029" y="3896719"/>
          <a:ext cx="455032" cy="0"/>
        </a:xfrm>
        <a:custGeom>
          <a:avLst/>
          <a:gdLst/>
          <a:ahLst/>
          <a:cxnLst/>
          <a:rect l="0" t="0" r="0" b="0"/>
          <a:pathLst>
            <a:path>
              <a:moveTo>
                <a:pt x="0" y="0"/>
              </a:moveTo>
              <a:lnTo>
                <a:pt x="455032"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04ECEE-6759-431D-A3E4-8FF12BFFB240}">
      <dsp:nvSpPr>
        <dsp:cNvPr id="0" name=""/>
        <dsp:cNvSpPr/>
      </dsp:nvSpPr>
      <dsp:spPr>
        <a:xfrm>
          <a:off x="979320" y="4009423"/>
          <a:ext cx="1973227" cy="108915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ar-SA" sz="1800" b="1" kern="1200" dirty="0">
              <a:latin typeface="Calibri" panose="020F0502020204030204" pitchFamily="34" charset="0"/>
              <a:ea typeface="Calibri" panose="020F0502020204030204" pitchFamily="34" charset="0"/>
              <a:cs typeface="Simplified Arabic" panose="02020603050405020304" pitchFamily="18" charset="-78"/>
            </a:rPr>
            <a:t>ثالثاً: الصراع القائم بين النظم أو بين الجماعات</a:t>
          </a:r>
          <a:endParaRPr lang="en-US" sz="1800" kern="1200" dirty="0">
            <a:latin typeface="Calibri" panose="020F0502020204030204" pitchFamily="34" charset="0"/>
            <a:ea typeface="Calibri" panose="020F0502020204030204" pitchFamily="34" charset="0"/>
            <a:cs typeface="Arial" panose="020B0604020202020204" pitchFamily="34" charset="0"/>
          </a:endParaRPr>
        </a:p>
      </dsp:txBody>
      <dsp:txXfrm>
        <a:off x="1032488" y="4062591"/>
        <a:ext cx="1866891" cy="982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60E4F-9CB6-4539-8435-0203AD02A398}">
      <dsp:nvSpPr>
        <dsp:cNvPr id="0" name=""/>
        <dsp:cNvSpPr/>
      </dsp:nvSpPr>
      <dsp:spPr>
        <a:xfrm>
          <a:off x="5517359" y="2211003"/>
          <a:ext cx="1551805" cy="15518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ar-JO" sz="2100" kern="1200" dirty="0">
              <a:solidFill>
                <a:prstClr val="white"/>
              </a:solidFill>
            </a:rPr>
            <a:t>استراتيجيات إدارة الصراع</a:t>
          </a:r>
          <a:endParaRPr lang="en-US" sz="2100" kern="1200" dirty="0"/>
        </a:p>
      </dsp:txBody>
      <dsp:txXfrm>
        <a:off x="5744616" y="2438260"/>
        <a:ext cx="1097291" cy="1097291"/>
      </dsp:txXfrm>
    </dsp:sp>
    <dsp:sp modelId="{C4BD19D7-ED50-46EA-8B5F-91490B7009F9}">
      <dsp:nvSpPr>
        <dsp:cNvPr id="0" name=""/>
        <dsp:cNvSpPr/>
      </dsp:nvSpPr>
      <dsp:spPr>
        <a:xfrm rot="16200000">
          <a:off x="6037778" y="1479612"/>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114423" y="1661780"/>
        <a:ext cx="357678" cy="316567"/>
      </dsp:txXfrm>
    </dsp:sp>
    <dsp:sp modelId="{8D11CF50-4CF1-46F4-B3A2-FDF55ABF93CD}">
      <dsp:nvSpPr>
        <dsp:cNvPr id="0" name=""/>
        <dsp:cNvSpPr/>
      </dsp:nvSpPr>
      <dsp:spPr>
        <a:xfrm>
          <a:off x="5672540" y="5467"/>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التجنب</a:t>
          </a:r>
          <a:endParaRPr lang="en-US" sz="1800" kern="1200" dirty="0"/>
        </a:p>
      </dsp:txBody>
      <dsp:txXfrm>
        <a:off x="5854345" y="187272"/>
        <a:ext cx="877834" cy="877834"/>
      </dsp:txXfrm>
    </dsp:sp>
    <dsp:sp modelId="{E735DBED-A52B-49F2-8E12-6BAC31F5CA72}">
      <dsp:nvSpPr>
        <dsp:cNvPr id="0" name=""/>
        <dsp:cNvSpPr/>
      </dsp:nvSpPr>
      <dsp:spPr>
        <a:xfrm rot="18600000">
          <a:off x="6837076" y="1770532"/>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864455" y="1934768"/>
        <a:ext cx="357678" cy="316567"/>
      </dsp:txXfrm>
    </dsp:sp>
    <dsp:sp modelId="{889182F5-2124-4C85-90B5-76DA044B86AF}">
      <dsp:nvSpPr>
        <dsp:cNvPr id="0" name=""/>
        <dsp:cNvSpPr/>
      </dsp:nvSpPr>
      <dsp:spPr>
        <a:xfrm>
          <a:off x="7189979" y="557770"/>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الانضمام</a:t>
          </a:r>
          <a:endParaRPr lang="ar-JO" sz="1800" b="1" kern="1200" dirty="0"/>
        </a:p>
      </dsp:txBody>
      <dsp:txXfrm>
        <a:off x="7371784" y="739575"/>
        <a:ext cx="877834" cy="877834"/>
      </dsp:txXfrm>
    </dsp:sp>
    <dsp:sp modelId="{A1659BC1-380F-4872-BBA9-1377D1C8C084}">
      <dsp:nvSpPr>
        <dsp:cNvPr id="0" name=""/>
        <dsp:cNvSpPr/>
      </dsp:nvSpPr>
      <dsp:spPr>
        <a:xfrm rot="21000000">
          <a:off x="7262373" y="2507169"/>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263537" y="2626001"/>
        <a:ext cx="357678" cy="316567"/>
      </dsp:txXfrm>
    </dsp:sp>
    <dsp:sp modelId="{A3E8419F-78D9-48EB-AFC5-D3617219D6B9}">
      <dsp:nvSpPr>
        <dsp:cNvPr id="0" name=""/>
        <dsp:cNvSpPr/>
      </dsp:nvSpPr>
      <dsp:spPr>
        <a:xfrm>
          <a:off x="7997391" y="1956249"/>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التسوية</a:t>
          </a:r>
          <a:endParaRPr lang="en-US" sz="1800" kern="1200" dirty="0"/>
        </a:p>
      </dsp:txBody>
      <dsp:txXfrm>
        <a:off x="8179196" y="2138054"/>
        <a:ext cx="877834" cy="877834"/>
      </dsp:txXfrm>
    </dsp:sp>
    <dsp:sp modelId="{5BCFD5CD-C06B-4B87-BA81-B187D14C9ABF}">
      <dsp:nvSpPr>
        <dsp:cNvPr id="0" name=""/>
        <dsp:cNvSpPr/>
      </dsp:nvSpPr>
      <dsp:spPr>
        <a:xfrm rot="1800000">
          <a:off x="7114669" y="3344842"/>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124937" y="3412043"/>
        <a:ext cx="357678" cy="316567"/>
      </dsp:txXfrm>
    </dsp:sp>
    <dsp:sp modelId="{20E6BAF1-1244-499E-8FAB-703A18E00BFB}">
      <dsp:nvSpPr>
        <dsp:cNvPr id="0" name=""/>
        <dsp:cNvSpPr/>
      </dsp:nvSpPr>
      <dsp:spPr>
        <a:xfrm>
          <a:off x="7716980" y="3546541"/>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المجاملة</a:t>
          </a:r>
          <a:endParaRPr lang="ar-JO" sz="1800" b="1" kern="1200" dirty="0"/>
        </a:p>
      </dsp:txBody>
      <dsp:txXfrm>
        <a:off x="7898785" y="3728346"/>
        <a:ext cx="877834" cy="877834"/>
      </dsp:txXfrm>
    </dsp:sp>
    <dsp:sp modelId="{177D65F7-85E1-497B-9FAE-DF2A4BB79BB0}">
      <dsp:nvSpPr>
        <dsp:cNvPr id="0" name=""/>
        <dsp:cNvSpPr/>
      </dsp:nvSpPr>
      <dsp:spPr>
        <a:xfrm rot="4200000">
          <a:off x="6463075" y="3891594"/>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6513506" y="3925094"/>
        <a:ext cx="357678" cy="316567"/>
      </dsp:txXfrm>
    </dsp:sp>
    <dsp:sp modelId="{50F3B34C-984B-4B78-9D53-9D85500243FF}">
      <dsp:nvSpPr>
        <dsp:cNvPr id="0" name=""/>
        <dsp:cNvSpPr/>
      </dsp:nvSpPr>
      <dsp:spPr>
        <a:xfrm>
          <a:off x="6479952" y="4584530"/>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المواجهة</a:t>
          </a:r>
          <a:endParaRPr lang="en-US" sz="1800" kern="1200" dirty="0"/>
        </a:p>
      </dsp:txBody>
      <dsp:txXfrm>
        <a:off x="6661757" y="4766335"/>
        <a:ext cx="877834" cy="877834"/>
      </dsp:txXfrm>
    </dsp:sp>
    <dsp:sp modelId="{2DA6245F-566F-44F0-B6B3-0E2EBDB099ED}">
      <dsp:nvSpPr>
        <dsp:cNvPr id="0" name=""/>
        <dsp:cNvSpPr/>
      </dsp:nvSpPr>
      <dsp:spPr>
        <a:xfrm rot="6600000">
          <a:off x="5612480" y="3891594"/>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5715339" y="3925094"/>
        <a:ext cx="357678" cy="316567"/>
      </dsp:txXfrm>
    </dsp:sp>
    <dsp:sp modelId="{AEBC295A-0CF3-4CFA-BF6B-0193A4420CD7}">
      <dsp:nvSpPr>
        <dsp:cNvPr id="0" name=""/>
        <dsp:cNvSpPr/>
      </dsp:nvSpPr>
      <dsp:spPr>
        <a:xfrm>
          <a:off x="4865127" y="4584530"/>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التعاون</a:t>
          </a:r>
          <a:endParaRPr lang="en-US" sz="1800" kern="1200" dirty="0"/>
        </a:p>
      </dsp:txBody>
      <dsp:txXfrm>
        <a:off x="5046932" y="4766335"/>
        <a:ext cx="877834" cy="877834"/>
      </dsp:txXfrm>
    </dsp:sp>
    <dsp:sp modelId="{FA0EAECD-D7D9-4D58-B409-605C5E1D4086}">
      <dsp:nvSpPr>
        <dsp:cNvPr id="0" name=""/>
        <dsp:cNvSpPr/>
      </dsp:nvSpPr>
      <dsp:spPr>
        <a:xfrm rot="9000000">
          <a:off x="4960887" y="3344842"/>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5103909" y="3412043"/>
        <a:ext cx="357678" cy="316567"/>
      </dsp:txXfrm>
    </dsp:sp>
    <dsp:sp modelId="{951567AE-E80D-4FB8-9289-55D2EAA4B423}">
      <dsp:nvSpPr>
        <dsp:cNvPr id="0" name=""/>
        <dsp:cNvSpPr/>
      </dsp:nvSpPr>
      <dsp:spPr>
        <a:xfrm>
          <a:off x="3628100" y="3546541"/>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JO" sz="1800" b="1" kern="1200" dirty="0"/>
            <a:t>ا</a:t>
          </a:r>
          <a:r>
            <a:rPr lang="ar-SA" sz="1800" b="1" kern="1200" dirty="0"/>
            <a:t>ستراتيجية استخدام القوة </a:t>
          </a:r>
          <a:endParaRPr lang="en-US" sz="1800" kern="1200" dirty="0"/>
        </a:p>
      </dsp:txBody>
      <dsp:txXfrm>
        <a:off x="3809905" y="3728346"/>
        <a:ext cx="877834" cy="877834"/>
      </dsp:txXfrm>
    </dsp:sp>
    <dsp:sp modelId="{1374B88D-DBB6-47B6-ACF1-EAF6D96EBF0B}">
      <dsp:nvSpPr>
        <dsp:cNvPr id="0" name=""/>
        <dsp:cNvSpPr/>
      </dsp:nvSpPr>
      <dsp:spPr>
        <a:xfrm rot="11400000">
          <a:off x="4813182" y="2507169"/>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965308" y="2626001"/>
        <a:ext cx="357678" cy="316567"/>
      </dsp:txXfrm>
    </dsp:sp>
    <dsp:sp modelId="{CAC5734B-BA52-405F-9DD6-84392CEB74BD}">
      <dsp:nvSpPr>
        <dsp:cNvPr id="0" name=""/>
        <dsp:cNvSpPr/>
      </dsp:nvSpPr>
      <dsp:spPr>
        <a:xfrm>
          <a:off x="3347689" y="1956249"/>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SA" sz="1800" b="1" kern="1200" dirty="0"/>
            <a:t>استراتيجية الإقناع</a:t>
          </a:r>
          <a:endParaRPr lang="en-US" sz="1800" kern="1200" dirty="0"/>
        </a:p>
      </dsp:txBody>
      <dsp:txXfrm>
        <a:off x="3529494" y="2138054"/>
        <a:ext cx="877834" cy="877834"/>
      </dsp:txXfrm>
    </dsp:sp>
    <dsp:sp modelId="{5E72A5C2-DF6F-43C4-A99C-D5481536160E}">
      <dsp:nvSpPr>
        <dsp:cNvPr id="0" name=""/>
        <dsp:cNvSpPr/>
      </dsp:nvSpPr>
      <dsp:spPr>
        <a:xfrm rot="13800000">
          <a:off x="5238480" y="1770532"/>
          <a:ext cx="510968" cy="52761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5364391" y="1934768"/>
        <a:ext cx="357678" cy="316567"/>
      </dsp:txXfrm>
    </dsp:sp>
    <dsp:sp modelId="{D3AD6921-32F6-40B3-A180-6BB88D063961}">
      <dsp:nvSpPr>
        <dsp:cNvPr id="0" name=""/>
        <dsp:cNvSpPr/>
      </dsp:nvSpPr>
      <dsp:spPr>
        <a:xfrm>
          <a:off x="4155101" y="557770"/>
          <a:ext cx="1241444" cy="12414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ar-JO" sz="1800" kern="1200" dirty="0"/>
            <a:t>استراتيجية التنافس</a:t>
          </a:r>
          <a:endParaRPr lang="en-US" sz="1800" kern="1200" dirty="0"/>
        </a:p>
      </dsp:txBody>
      <dsp:txXfrm>
        <a:off x="4336906" y="739575"/>
        <a:ext cx="877834" cy="877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17B50-F06F-4B5F-8CD0-B7F5F64CA554}">
      <dsp:nvSpPr>
        <dsp:cNvPr id="0" name=""/>
        <dsp:cNvSpPr/>
      </dsp:nvSpPr>
      <dsp:spPr>
        <a:xfrm>
          <a:off x="1913162" y="-4431"/>
          <a:ext cx="5399482" cy="5399482"/>
        </a:xfrm>
        <a:prstGeom prst="circularArrow">
          <a:avLst>
            <a:gd name="adj1" fmla="val 5274"/>
            <a:gd name="adj2" fmla="val 312630"/>
            <a:gd name="adj3" fmla="val 14215349"/>
            <a:gd name="adj4" fmla="val 17134502"/>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A24AE-531A-4B61-963A-62D8DB25E5BC}">
      <dsp:nvSpPr>
        <dsp:cNvPr id="0" name=""/>
        <dsp:cNvSpPr/>
      </dsp:nvSpPr>
      <dsp:spPr>
        <a:xfrm>
          <a:off x="3579054" y="1949"/>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dirty="0"/>
            <a:t>الهيكل التنظيمي</a:t>
          </a:r>
          <a:endParaRPr lang="en-US" sz="2600" kern="1200" dirty="0"/>
        </a:p>
      </dsp:txBody>
      <dsp:txXfrm>
        <a:off x="3629522" y="52417"/>
        <a:ext cx="1966762" cy="932913"/>
      </dsp:txXfrm>
    </dsp:sp>
    <dsp:sp modelId="{E599DF9B-7819-4466-B4EC-02B35D90F125}">
      <dsp:nvSpPr>
        <dsp:cNvPr id="0" name=""/>
        <dsp:cNvSpPr/>
      </dsp:nvSpPr>
      <dsp:spPr>
        <a:xfrm>
          <a:off x="5476048" y="1097179"/>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dirty="0"/>
            <a:t>أسلوب القيادة</a:t>
          </a:r>
          <a:endParaRPr lang="en-US" sz="2600" kern="1200" dirty="0"/>
        </a:p>
      </dsp:txBody>
      <dsp:txXfrm>
        <a:off x="5526516" y="1147647"/>
        <a:ext cx="1966762" cy="932913"/>
      </dsp:txXfrm>
    </dsp:sp>
    <dsp:sp modelId="{CD74B154-F18B-45EC-AE63-CC02131C62FD}">
      <dsp:nvSpPr>
        <dsp:cNvPr id="0" name=""/>
        <dsp:cNvSpPr/>
      </dsp:nvSpPr>
      <dsp:spPr>
        <a:xfrm>
          <a:off x="5476048" y="3287638"/>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dirty="0"/>
            <a:t>مستوى التكنولوجيا</a:t>
          </a:r>
          <a:endParaRPr lang="en-US" sz="2600" kern="1200" dirty="0"/>
        </a:p>
      </dsp:txBody>
      <dsp:txXfrm>
        <a:off x="5526516" y="3338106"/>
        <a:ext cx="1966762" cy="932913"/>
      </dsp:txXfrm>
    </dsp:sp>
    <dsp:sp modelId="{B60BE6DF-4D7F-4B81-AB0D-CD3828573BC4}">
      <dsp:nvSpPr>
        <dsp:cNvPr id="0" name=""/>
        <dsp:cNvSpPr/>
      </dsp:nvSpPr>
      <dsp:spPr>
        <a:xfrm>
          <a:off x="3579054" y="4382868"/>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dirty="0"/>
            <a:t>طبيعة العمل</a:t>
          </a:r>
          <a:endParaRPr lang="en-US" sz="2600" kern="1200" dirty="0"/>
        </a:p>
      </dsp:txBody>
      <dsp:txXfrm>
        <a:off x="3629522" y="4433336"/>
        <a:ext cx="1966762" cy="932913"/>
      </dsp:txXfrm>
    </dsp:sp>
    <dsp:sp modelId="{55FDEC4B-2B1E-4B0D-9FD1-A51EA5D2046B}">
      <dsp:nvSpPr>
        <dsp:cNvPr id="0" name=""/>
        <dsp:cNvSpPr/>
      </dsp:nvSpPr>
      <dsp:spPr>
        <a:xfrm>
          <a:off x="1682061" y="3287638"/>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dirty="0"/>
            <a:t>أسلوب الاتصال</a:t>
          </a:r>
          <a:endParaRPr lang="en-US" sz="2600" kern="1200" dirty="0"/>
        </a:p>
      </dsp:txBody>
      <dsp:txXfrm>
        <a:off x="1732529" y="3338106"/>
        <a:ext cx="1966762" cy="932913"/>
      </dsp:txXfrm>
    </dsp:sp>
    <dsp:sp modelId="{0A542038-B05B-4385-B2B6-82092B72D42F}">
      <dsp:nvSpPr>
        <dsp:cNvPr id="0" name=""/>
        <dsp:cNvSpPr/>
      </dsp:nvSpPr>
      <dsp:spPr>
        <a:xfrm>
          <a:off x="1682061" y="1097179"/>
          <a:ext cx="2067698" cy="1033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SA" sz="2600" kern="1200"/>
            <a:t>المشاركة في اتخاذ القرار</a:t>
          </a:r>
          <a:endParaRPr lang="en-US" sz="2600" kern="1200" dirty="0"/>
        </a:p>
      </dsp:txBody>
      <dsp:txXfrm>
        <a:off x="1732529" y="1147647"/>
        <a:ext cx="1966762" cy="9329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FA952-9C60-459E-8DC6-AD924F79AFC6}">
      <dsp:nvSpPr>
        <dsp:cNvPr id="0" name=""/>
        <dsp:cNvSpPr/>
      </dsp:nvSpPr>
      <dsp:spPr>
        <a:xfrm>
          <a:off x="9509" y="78927"/>
          <a:ext cx="3611120" cy="8275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b="1" kern="1200" dirty="0"/>
            <a:t>خصائص المناخ التنظيمي</a:t>
          </a:r>
          <a:endParaRPr lang="en-US" sz="2400" b="1" kern="1200" dirty="0"/>
        </a:p>
      </dsp:txBody>
      <dsp:txXfrm>
        <a:off x="33746" y="103164"/>
        <a:ext cx="3562646" cy="779047"/>
      </dsp:txXfrm>
    </dsp:sp>
    <dsp:sp modelId="{7AD78AC6-6A11-494A-93C8-1DBD7E1B756E}">
      <dsp:nvSpPr>
        <dsp:cNvPr id="0" name=""/>
        <dsp:cNvSpPr/>
      </dsp:nvSpPr>
      <dsp:spPr>
        <a:xfrm>
          <a:off x="370621" y="906448"/>
          <a:ext cx="361112" cy="620640"/>
        </a:xfrm>
        <a:custGeom>
          <a:avLst/>
          <a:gdLst/>
          <a:ahLst/>
          <a:cxnLst/>
          <a:rect l="0" t="0" r="0" b="0"/>
          <a:pathLst>
            <a:path>
              <a:moveTo>
                <a:pt x="0" y="0"/>
              </a:moveTo>
              <a:lnTo>
                <a:pt x="0" y="620640"/>
              </a:lnTo>
              <a:lnTo>
                <a:pt x="361112" y="6206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BDE8DD-5509-40A5-B6C1-87A84DD2A011}">
      <dsp:nvSpPr>
        <dsp:cNvPr id="0" name=""/>
        <dsp:cNvSpPr/>
      </dsp:nvSpPr>
      <dsp:spPr>
        <a:xfrm>
          <a:off x="731733" y="1113329"/>
          <a:ext cx="11257081" cy="8275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kern="1200" dirty="0"/>
            <a:t>المناخ التنظيمي يعبر عن  خصائص المنظمة كما يدركها العاملون، وتكون اتجاهاتهم وسلوكياتهم ومستوى أدائهم و إبداعهم انعكاسات لتأثير إدراكاتهم لتلك الخصائص البيئية</a:t>
          </a:r>
          <a:r>
            <a:rPr lang="en-US" sz="2400" kern="1200" dirty="0"/>
            <a:t>.</a:t>
          </a:r>
        </a:p>
      </dsp:txBody>
      <dsp:txXfrm>
        <a:off x="755970" y="1137566"/>
        <a:ext cx="11208607" cy="779047"/>
      </dsp:txXfrm>
    </dsp:sp>
    <dsp:sp modelId="{7100B450-A97A-4478-98F3-2727954428A2}">
      <dsp:nvSpPr>
        <dsp:cNvPr id="0" name=""/>
        <dsp:cNvSpPr/>
      </dsp:nvSpPr>
      <dsp:spPr>
        <a:xfrm>
          <a:off x="370621" y="906448"/>
          <a:ext cx="303529" cy="1655042"/>
        </a:xfrm>
        <a:custGeom>
          <a:avLst/>
          <a:gdLst/>
          <a:ahLst/>
          <a:cxnLst/>
          <a:rect l="0" t="0" r="0" b="0"/>
          <a:pathLst>
            <a:path>
              <a:moveTo>
                <a:pt x="0" y="0"/>
              </a:moveTo>
              <a:lnTo>
                <a:pt x="0" y="1655042"/>
              </a:lnTo>
              <a:lnTo>
                <a:pt x="303529" y="165504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E2FFF-D015-4861-B47F-FEB3E9F9D24F}">
      <dsp:nvSpPr>
        <dsp:cNvPr id="0" name=""/>
        <dsp:cNvSpPr/>
      </dsp:nvSpPr>
      <dsp:spPr>
        <a:xfrm>
          <a:off x="674151" y="2147730"/>
          <a:ext cx="11243179" cy="8275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kern="1200" dirty="0"/>
            <a:t>يمتاز المناخ التنظيمي بنوعية ثابتة، بمعنى أن خصائصه تتسم بدرجة من الاستقرار إلا أنه خاضع للتغيير عبر الزمن، وهذه الخاصية مستمدة من أن شخصية المنظمة عملية مكتسبة وتتأثر بالمتغيرات العديدة ذات العلاقة</a:t>
          </a:r>
          <a:r>
            <a:rPr lang="en-US" sz="2400" kern="1200" dirty="0"/>
            <a:t>.</a:t>
          </a:r>
        </a:p>
      </dsp:txBody>
      <dsp:txXfrm>
        <a:off x="698388" y="2171967"/>
        <a:ext cx="11194705" cy="779047"/>
      </dsp:txXfrm>
    </dsp:sp>
    <dsp:sp modelId="{1EA5C3C9-57FC-41F4-B278-5BB955975BEA}">
      <dsp:nvSpPr>
        <dsp:cNvPr id="0" name=""/>
        <dsp:cNvSpPr/>
      </dsp:nvSpPr>
      <dsp:spPr>
        <a:xfrm>
          <a:off x="370621" y="906448"/>
          <a:ext cx="361112" cy="2689443"/>
        </a:xfrm>
        <a:custGeom>
          <a:avLst/>
          <a:gdLst/>
          <a:ahLst/>
          <a:cxnLst/>
          <a:rect l="0" t="0" r="0" b="0"/>
          <a:pathLst>
            <a:path>
              <a:moveTo>
                <a:pt x="0" y="0"/>
              </a:moveTo>
              <a:lnTo>
                <a:pt x="0" y="2689443"/>
              </a:lnTo>
              <a:lnTo>
                <a:pt x="361112" y="26894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F23F41-9E98-43E1-AF4D-A924B1FF3EA1}">
      <dsp:nvSpPr>
        <dsp:cNvPr id="0" name=""/>
        <dsp:cNvSpPr/>
      </dsp:nvSpPr>
      <dsp:spPr>
        <a:xfrm>
          <a:off x="731733" y="3182132"/>
          <a:ext cx="11210820" cy="8275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kern="1200" dirty="0"/>
            <a:t>يعبر المناخ التنظيمي عن مجموعة من الخصائص التي تميز البيئة الداخلية للمنظمة والتي عن طريقها يمكن تمييز منظمة عن أخرى</a:t>
          </a:r>
          <a:r>
            <a:rPr lang="en-US" sz="2400" kern="1200" dirty="0"/>
            <a:t>.</a:t>
          </a:r>
        </a:p>
      </dsp:txBody>
      <dsp:txXfrm>
        <a:off x="755970" y="3206369"/>
        <a:ext cx="11162346" cy="779047"/>
      </dsp:txXfrm>
    </dsp:sp>
    <dsp:sp modelId="{B8B662A9-7661-4E9A-93CE-3356529D7641}">
      <dsp:nvSpPr>
        <dsp:cNvPr id="0" name=""/>
        <dsp:cNvSpPr/>
      </dsp:nvSpPr>
      <dsp:spPr>
        <a:xfrm>
          <a:off x="370621" y="906448"/>
          <a:ext cx="361112" cy="3723845"/>
        </a:xfrm>
        <a:custGeom>
          <a:avLst/>
          <a:gdLst/>
          <a:ahLst/>
          <a:cxnLst/>
          <a:rect l="0" t="0" r="0" b="0"/>
          <a:pathLst>
            <a:path>
              <a:moveTo>
                <a:pt x="0" y="0"/>
              </a:moveTo>
              <a:lnTo>
                <a:pt x="0" y="3723845"/>
              </a:lnTo>
              <a:lnTo>
                <a:pt x="361112" y="37238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E8ACDC-892B-4F95-8317-019EE278619F}">
      <dsp:nvSpPr>
        <dsp:cNvPr id="0" name=""/>
        <dsp:cNvSpPr/>
      </dsp:nvSpPr>
      <dsp:spPr>
        <a:xfrm>
          <a:off x="731733" y="4216533"/>
          <a:ext cx="11192853" cy="8275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kern="1200" dirty="0"/>
            <a:t>المناخ لا يعني البيئة. حيث تتعلق البيئة بما يدور خارج وداخل التنظيم على المستوى الواسع، بينما يتعلق المناخ التنظيمي بما يدور داخل</a:t>
          </a:r>
          <a:endParaRPr lang="en-US" sz="2400" kern="1200" dirty="0"/>
        </a:p>
      </dsp:txBody>
      <dsp:txXfrm>
        <a:off x="755970" y="4240770"/>
        <a:ext cx="11144379" cy="779047"/>
      </dsp:txXfrm>
    </dsp:sp>
    <dsp:sp modelId="{F2DABD61-A637-4BE4-B010-D9835B165721}">
      <dsp:nvSpPr>
        <dsp:cNvPr id="0" name=""/>
        <dsp:cNvSpPr/>
      </dsp:nvSpPr>
      <dsp:spPr>
        <a:xfrm>
          <a:off x="370621" y="906448"/>
          <a:ext cx="361112" cy="4758246"/>
        </a:xfrm>
        <a:custGeom>
          <a:avLst/>
          <a:gdLst/>
          <a:ahLst/>
          <a:cxnLst/>
          <a:rect l="0" t="0" r="0" b="0"/>
          <a:pathLst>
            <a:path>
              <a:moveTo>
                <a:pt x="0" y="0"/>
              </a:moveTo>
              <a:lnTo>
                <a:pt x="0" y="4758246"/>
              </a:lnTo>
              <a:lnTo>
                <a:pt x="361112" y="47582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E987B3-DD0F-4CC3-919F-24CEC29246FC}">
      <dsp:nvSpPr>
        <dsp:cNvPr id="0" name=""/>
        <dsp:cNvSpPr/>
      </dsp:nvSpPr>
      <dsp:spPr>
        <a:xfrm>
          <a:off x="731733" y="5250935"/>
          <a:ext cx="10992990" cy="82752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rtl="1">
            <a:lnSpc>
              <a:spcPct val="90000"/>
            </a:lnSpc>
            <a:spcBef>
              <a:spcPct val="0"/>
            </a:spcBef>
            <a:spcAft>
              <a:spcPct val="35000"/>
            </a:spcAft>
            <a:buNone/>
          </a:pPr>
          <a:r>
            <a:rPr lang="ar-SA" sz="2400" kern="1200" dirty="0"/>
            <a:t>التنظيم على المستوى الضيق فقط</a:t>
          </a:r>
          <a:r>
            <a:rPr lang="en-US" sz="700" kern="1200" dirty="0"/>
            <a:t>.</a:t>
          </a:r>
        </a:p>
      </dsp:txBody>
      <dsp:txXfrm>
        <a:off x="755970" y="5275172"/>
        <a:ext cx="10944516" cy="779047"/>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221038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6900770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11/15/2023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8.jfif"/></Relationships>
</file>

<file path=ppt/slides/_rels/slide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6.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7.png"/><Relationship Id="rId4" Type="http://schemas.openxmlformats.org/officeDocument/2006/relationships/image" Target="../media/image9.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8.jfif"/><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9.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149680" y="-720725"/>
            <a:ext cx="5991658"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8545" y="3871983"/>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a:solidFill>
                  <a:schemeClr val="bg1"/>
                </a:solidFill>
                <a:latin typeface="Times New Roman" panose="02020603050405020304" pitchFamily="18" charset="0"/>
                <a:cs typeface="Times New Roman" panose="02020603050405020304" pitchFamily="18" charset="0"/>
              </a:rPr>
              <a:t>Alaa</a:t>
            </a:r>
            <a:r>
              <a:rPr lang="en-US" sz="2400" dirty="0">
                <a:solidFill>
                  <a:schemeClr val="bg1"/>
                </a:solidFill>
                <a:latin typeface="Times New Roman" panose="02020603050405020304" pitchFamily="18" charset="0"/>
                <a:cs typeface="Times New Roman" panose="02020603050405020304" pitchFamily="18" charset="0"/>
              </a:rPr>
              <a:t> Tariq </a:t>
            </a:r>
            <a:r>
              <a:rPr lang="en-US" sz="2400" dirty="0" err="1">
                <a:solidFill>
                  <a:schemeClr val="bg1"/>
                </a:solidFill>
                <a:latin typeface="Times New Roman" panose="02020603050405020304" pitchFamily="18" charset="0"/>
                <a:cs typeface="Times New Roman" panose="02020603050405020304" pitchFamily="18" charset="0"/>
              </a:rPr>
              <a:t>Eldmrat</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59807" y="5613771"/>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7</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1936396" y="4576681"/>
            <a:ext cx="633507"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 723</a:t>
            </a:r>
          </a:p>
        </p:txBody>
      </p:sp>
      <p:sp>
        <p:nvSpPr>
          <p:cNvPr id="14" name="Oval 13">
            <a:extLst>
              <a:ext uri="{FF2B5EF4-FFF2-40B4-BE49-F238E27FC236}">
                <a16:creationId xmlns:a16="http://schemas.microsoft.com/office/drawing/2014/main" id="{46F3C90B-EB3F-EA91-08C5-03400C278827}"/>
              </a:ext>
            </a:extLst>
          </p:cNvPr>
          <p:cNvSpPr/>
          <p:nvPr/>
        </p:nvSpPr>
        <p:spPr>
          <a:xfrm>
            <a:off x="6110772" y="-720725"/>
            <a:ext cx="6144057" cy="7578725"/>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782820" y="2939761"/>
            <a:ext cx="3234599" cy="523220"/>
          </a:xfrm>
          <a:prstGeom prst="rect">
            <a:avLst/>
          </a:prstGeom>
        </p:spPr>
        <p:txBody>
          <a:bodyPr wrap="square">
            <a:spAutoFit/>
          </a:bodyPr>
          <a:lstStyle/>
          <a:p>
            <a:r>
              <a:rPr lang="ar-SA" sz="2800"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نظريات  القيادة التربوية </a:t>
            </a:r>
            <a:endParaRPr lang="ar-JO" sz="2800" dirty="0">
              <a:solidFill>
                <a:schemeClr val="bg1"/>
              </a:solidFill>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66676" y="948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Alaa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Eldmrat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hq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مربع نص 3"/>
          <p:cNvSpPr txBox="1"/>
          <p:nvPr/>
        </p:nvSpPr>
        <p:spPr>
          <a:xfrm>
            <a:off x="5345648" y="3502930"/>
            <a:ext cx="5929746" cy="1938992"/>
          </a:xfrm>
          <a:prstGeom prst="rect">
            <a:avLst/>
          </a:prstGeom>
          <a:noFill/>
        </p:spPr>
        <p:txBody>
          <a:bodyPr wrap="square" rtlCol="1">
            <a:spAutoFit/>
          </a:bodyPr>
          <a:lstStyle/>
          <a:p>
            <a:pPr algn="ctr" rtl="1"/>
            <a:r>
              <a:rPr lang="ar-JO" sz="3600" b="1" dirty="0"/>
              <a:t>دور ال</a:t>
            </a:r>
            <a:r>
              <a:rPr lang="ar-SA" sz="3600" b="1" dirty="0"/>
              <a:t>قيادة </a:t>
            </a:r>
            <a:r>
              <a:rPr lang="ar-JO" sz="3600" b="1" dirty="0"/>
              <a:t>التربوية في الصراع التنظيمي والمناخ التنظيمي</a:t>
            </a:r>
            <a:endParaRPr lang="ar-SA" sz="3600" b="1" dirty="0"/>
          </a:p>
          <a:p>
            <a:pPr algn="ctr" rtl="1"/>
            <a:r>
              <a:rPr lang="ar-SA" sz="2400" b="1" dirty="0"/>
              <a:t> </a:t>
            </a:r>
            <a:endParaRPr lang="en-US" sz="2400" b="1" dirty="0"/>
          </a:p>
          <a:p>
            <a:pPr algn="just" rtl="1"/>
            <a:endParaRPr lang="ar-JO" sz="2400" dirty="0"/>
          </a:p>
        </p:txBody>
      </p:sp>
    </p:spTree>
    <p:extLst>
      <p:ext uri="{BB962C8B-B14F-4D97-AF65-F5344CB8AC3E}">
        <p14:creationId xmlns:p14="http://schemas.microsoft.com/office/powerpoint/2010/main" val="32587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Alaa</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Eldmrat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
        <p:nvSpPr>
          <p:cNvPr id="4" name="مربع نص 3"/>
          <p:cNvSpPr txBox="1"/>
          <p:nvPr/>
        </p:nvSpPr>
        <p:spPr>
          <a:xfrm>
            <a:off x="3305150" y="930712"/>
            <a:ext cx="7267575" cy="8648521"/>
          </a:xfrm>
          <a:prstGeom prst="rect">
            <a:avLst/>
          </a:prstGeom>
          <a:noFill/>
        </p:spPr>
        <p:txBody>
          <a:bodyPr wrap="square" rtlCol="1">
            <a:spAutoFit/>
          </a:bodyPr>
          <a:lstStyle/>
          <a:p>
            <a:pPr algn="ctr" rtl="1"/>
            <a:r>
              <a:rPr lang="ar-JO" sz="3600" b="1" dirty="0"/>
              <a:t>المحتويات</a:t>
            </a:r>
          </a:p>
          <a:p>
            <a:pPr marL="514350" indent="-514350" algn="r" rtl="1">
              <a:buFont typeface="Wingdings" panose="05000000000000000000" pitchFamily="2" charset="2"/>
              <a:buChar char="v"/>
            </a:pPr>
            <a:r>
              <a:rPr lang="ar-JO" sz="2400" dirty="0"/>
              <a:t>المقدمة</a:t>
            </a:r>
            <a:endParaRPr lang="ar-SA" sz="2400" dirty="0"/>
          </a:p>
          <a:p>
            <a:pPr marL="514350" indent="-514350" algn="r" rtl="1">
              <a:buFont typeface="Wingdings" panose="05000000000000000000" pitchFamily="2" charset="2"/>
              <a:buChar char="v"/>
            </a:pPr>
            <a:r>
              <a:rPr lang="ar-JO" sz="2400" dirty="0"/>
              <a:t>مفهوم الصراع ومظاهره</a:t>
            </a:r>
          </a:p>
          <a:p>
            <a:pPr marL="514350" indent="-514350" algn="r" rtl="1">
              <a:buFont typeface="Wingdings" panose="05000000000000000000" pitchFamily="2" charset="2"/>
              <a:buChar char="v"/>
            </a:pPr>
            <a:r>
              <a:rPr lang="ar-JO" sz="2400" dirty="0"/>
              <a:t>مفهوم إدارة الصراع التنظيمي</a:t>
            </a:r>
          </a:p>
          <a:p>
            <a:pPr marL="514350" indent="-514350" algn="r" rtl="1">
              <a:buFont typeface="Wingdings" panose="05000000000000000000" pitchFamily="2" charset="2"/>
              <a:buChar char="v"/>
            </a:pPr>
            <a:r>
              <a:rPr lang="ar-JO" sz="2400" dirty="0"/>
              <a:t>أسباب حدوث الصراع التنظيمي</a:t>
            </a:r>
          </a:p>
          <a:p>
            <a:pPr marL="514350" indent="-514350" algn="r" rtl="1">
              <a:buFont typeface="Wingdings" panose="05000000000000000000" pitchFamily="2" charset="2"/>
              <a:buChar char="v"/>
            </a:pPr>
            <a:r>
              <a:rPr lang="ar-JO" sz="2400" dirty="0"/>
              <a:t>أنواع الصراع التنظيمي</a:t>
            </a:r>
          </a:p>
          <a:p>
            <a:pPr marL="514350" indent="-514350" algn="r" rtl="1">
              <a:buFont typeface="Wingdings" panose="05000000000000000000" pitchFamily="2" charset="2"/>
              <a:buChar char="v"/>
            </a:pPr>
            <a:r>
              <a:rPr lang="ar-JO" sz="2400" dirty="0"/>
              <a:t>استراتيجيات إدارة الصراع التنظيمي</a:t>
            </a:r>
            <a:endParaRPr lang="en-US" sz="2400" dirty="0"/>
          </a:p>
          <a:p>
            <a:pPr marL="514350" indent="-514350" algn="r" rtl="1">
              <a:buFont typeface="Wingdings" panose="05000000000000000000" pitchFamily="2" charset="2"/>
              <a:buChar char="v"/>
            </a:pPr>
            <a:r>
              <a:rPr lang="ar-JO" sz="2400" dirty="0"/>
              <a:t>دور القيادة في إدارة الصراع التنظيمي</a:t>
            </a:r>
          </a:p>
          <a:p>
            <a:pPr marL="514350" indent="-514350" algn="r" rtl="1">
              <a:buFont typeface="Wingdings" panose="05000000000000000000" pitchFamily="2" charset="2"/>
              <a:buChar char="v"/>
            </a:pPr>
            <a:r>
              <a:rPr lang="ar-JO" sz="2400" dirty="0"/>
              <a:t>مفهوم المناخ التنظيمي</a:t>
            </a:r>
          </a:p>
          <a:p>
            <a:pPr marL="514350" indent="-514350" algn="r" rtl="1">
              <a:buFont typeface="Wingdings" panose="05000000000000000000" pitchFamily="2" charset="2"/>
              <a:buChar char="v"/>
            </a:pPr>
            <a:r>
              <a:rPr lang="ar-JO" sz="2400" dirty="0"/>
              <a:t>أهمية المناخ التنظيمي وعناصره</a:t>
            </a:r>
          </a:p>
          <a:p>
            <a:pPr marL="514350" indent="-514350" algn="r" rtl="1">
              <a:buFont typeface="Wingdings" panose="05000000000000000000" pitchFamily="2" charset="2"/>
              <a:buChar char="v"/>
            </a:pPr>
            <a:r>
              <a:rPr lang="ar-JO" sz="2400" dirty="0"/>
              <a:t>خصائص المناخ التنظيمي وأنواعه</a:t>
            </a:r>
          </a:p>
          <a:p>
            <a:pPr marL="514350" indent="-514350" algn="r" rtl="1">
              <a:buFont typeface="Wingdings" panose="05000000000000000000" pitchFamily="2" charset="2"/>
              <a:buChar char="v"/>
            </a:pPr>
            <a:r>
              <a:rPr lang="ar-JO" sz="2400" dirty="0"/>
              <a:t>دور القيادة التربوية في المناخ التنظيمي</a:t>
            </a:r>
          </a:p>
          <a:p>
            <a:pPr marL="514350" indent="-514350" algn="r" rtl="1">
              <a:buFont typeface="Wingdings" panose="05000000000000000000" pitchFamily="2" charset="2"/>
              <a:buChar char="v"/>
            </a:pPr>
            <a:endParaRPr lang="en-US" sz="2400" dirty="0"/>
          </a:p>
          <a:p>
            <a:pPr marL="514350" indent="-514350" algn="r" rtl="1">
              <a:buFont typeface="Wingdings" panose="05000000000000000000" pitchFamily="2" charset="2"/>
              <a:buChar char="v"/>
            </a:pPr>
            <a:endParaRPr lang="ar-JO" sz="3200" dirty="0"/>
          </a:p>
          <a:p>
            <a:pPr marL="514350" indent="-514350" algn="r" rtl="1">
              <a:buFont typeface="Wingdings" panose="05000000000000000000" pitchFamily="2" charset="2"/>
              <a:buChar char="v"/>
            </a:pPr>
            <a:endParaRPr lang="en-US" sz="3200" dirty="0"/>
          </a:p>
          <a:p>
            <a:pPr algn="r" rtl="1"/>
            <a:endParaRPr lang="ar-JO" sz="2400" b="1" dirty="0"/>
          </a:p>
          <a:p>
            <a:pPr algn="r" rtl="1"/>
            <a:endParaRPr lang="ar-JO" sz="2400" b="1" dirty="0"/>
          </a:p>
          <a:p>
            <a:pPr algn="r" rtl="1"/>
            <a:endParaRPr lang="ar-JO" sz="2400" b="1" dirty="0"/>
          </a:p>
          <a:p>
            <a:pPr algn="r" rtl="1"/>
            <a:endParaRPr lang="ar-JO" sz="2400" b="1" dirty="0"/>
          </a:p>
          <a:p>
            <a:pPr algn="r" rtl="1"/>
            <a:endParaRPr lang="ar-JO" sz="2400" b="1" dirty="0"/>
          </a:p>
          <a:p>
            <a:pPr algn="just" rtl="1"/>
            <a:endParaRPr lang="ar-JO" sz="2400" dirty="0"/>
          </a:p>
          <a:p>
            <a:pPr algn="just" rtl="1"/>
            <a:endParaRPr lang="ar-JO" sz="2400" dirty="0"/>
          </a:p>
        </p:txBody>
      </p:sp>
      <p:pic>
        <p:nvPicPr>
          <p:cNvPr id="6" name="Picture 5">
            <a:extLst>
              <a:ext uri="{FF2B5EF4-FFF2-40B4-BE49-F238E27FC236}">
                <a16:creationId xmlns:a16="http://schemas.microsoft.com/office/drawing/2014/main" id="{4F1605B7-6BF0-473E-8681-CBE4C49574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4513"/>
            <a:ext cx="4076700" cy="5816453"/>
          </a:xfrm>
          <a:prstGeom prst="rect">
            <a:avLst/>
          </a:prstGeom>
        </p:spPr>
      </p:pic>
    </p:spTree>
    <p:extLst>
      <p:ext uri="{BB962C8B-B14F-4D97-AF65-F5344CB8AC3E}">
        <p14:creationId xmlns:p14="http://schemas.microsoft.com/office/powerpoint/2010/main" val="1222227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8635793" y="131361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2" name="TextBox 41">
            <a:extLst>
              <a:ext uri="{FF2B5EF4-FFF2-40B4-BE49-F238E27FC236}">
                <a16:creationId xmlns:a16="http://schemas.microsoft.com/office/drawing/2014/main" id="{AB738525-DD8E-2E85-F385-345FF64341EB}"/>
              </a:ext>
            </a:extLst>
          </p:cNvPr>
          <p:cNvSpPr txBox="1"/>
          <p:nvPr/>
        </p:nvSpPr>
        <p:spPr>
          <a:xfrm>
            <a:off x="8766800" y="1935402"/>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8741330" y="1313614"/>
            <a:ext cx="942618" cy="646331"/>
          </a:xfrm>
          <a:prstGeom prst="rect">
            <a:avLst/>
          </a:prstGeom>
          <a:noFill/>
        </p:spPr>
        <p:txBody>
          <a:bodyPr wrap="square" rtlCol="0">
            <a:spAutoFit/>
          </a:bodyPr>
          <a:lstStyle/>
          <a:p>
            <a:pPr algn="ctr"/>
            <a:r>
              <a:rPr lang="en-US" sz="3600" b="1" dirty="0">
                <a:solidFill>
                  <a:schemeClr val="bg1"/>
                </a:solidFill>
                <a:latin typeface="Times New Roman" panose="02020603050405020304" pitchFamily="18" charset="0"/>
                <a:cs typeface="Times New Roman" panose="02020603050405020304" pitchFamily="18" charset="0"/>
              </a:rPr>
              <a:t>7</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مربع نص 2"/>
          <p:cNvSpPr txBox="1"/>
          <p:nvPr/>
        </p:nvSpPr>
        <p:spPr>
          <a:xfrm>
            <a:off x="581988" y="733212"/>
            <a:ext cx="5686425" cy="5232202"/>
          </a:xfrm>
          <a:prstGeom prst="rect">
            <a:avLst/>
          </a:prstGeom>
          <a:solidFill>
            <a:schemeClr val="bg1"/>
          </a:solidFill>
        </p:spPr>
        <p:txBody>
          <a:bodyPr wrap="square" rtlCol="1">
            <a:spAutoFit/>
          </a:bodyPr>
          <a:lstStyle/>
          <a:p>
            <a:pPr algn="ctr" rtl="1"/>
            <a:r>
              <a:rPr lang="ar-JO" sz="2800" b="1" dirty="0"/>
              <a:t>المقدمة</a:t>
            </a:r>
          </a:p>
          <a:p>
            <a:pPr algn="just" rtl="1"/>
            <a:endParaRPr lang="ar-JO" sz="2400" b="1" dirty="0"/>
          </a:p>
          <a:p>
            <a:pPr algn="just" rtl="1"/>
            <a:r>
              <a:rPr lang="ar-SA" sz="2400" dirty="0"/>
              <a:t>تعتبر</a:t>
            </a:r>
            <a:r>
              <a:rPr lang="ar-JO" sz="2400" dirty="0"/>
              <a:t> </a:t>
            </a:r>
            <a:r>
              <a:rPr lang="ar-SA" sz="2400" dirty="0"/>
              <a:t>المؤسسة التربوية من أكثر المؤسسات الاجتماعية ديناميكية وحيوية، وأن أفرادها يلتقون مع بعضهم البعض في دائرة من العلاقات الرسمية بالإضافة إلى علاقات إنسانية أخرى خارجة عن نطاق علاقات العمل، وهذه العلاقات تتميز بأنها متغيرة ولاتتم في جو دائم من الوفاق حيث تطرأ بعض أشكال الخلافات والأزمات والصراع بينهم</a:t>
            </a:r>
            <a:r>
              <a:rPr lang="ar-JO" sz="2400" dirty="0"/>
              <a:t>.</a:t>
            </a:r>
            <a:endParaRPr lang="en-US" sz="2400" dirty="0"/>
          </a:p>
          <a:p>
            <a:pPr algn="just" rtl="1"/>
            <a:r>
              <a:rPr lang="ar-JO" sz="2400" dirty="0"/>
              <a:t> </a:t>
            </a:r>
            <a:r>
              <a:rPr lang="ar-SA" sz="2400" dirty="0"/>
              <a:t>كما أن التطور الهائل في مجال تكنولوجيا المعلومات والاتصالات, يتطلب من العملية التعليمية الاستمرار في التطوير والتغيير, وغالبا ما يرافق تلك التغيرات حدوث بعض الخلافات والصراعات في مجال العلاقات السائدة.</a:t>
            </a:r>
            <a:endParaRPr lang="en-US" sz="2400" dirty="0"/>
          </a:p>
          <a:p>
            <a:pPr algn="just" rtl="1"/>
            <a:endParaRPr lang="ar-JO" dirty="0"/>
          </a:p>
        </p:txBody>
      </p:sp>
      <p:pic>
        <p:nvPicPr>
          <p:cNvPr id="9" name="Picture 2" descr="نتيجة بحث الصور عن الصراع">
            <a:extLst>
              <a:ext uri="{FF2B5EF4-FFF2-40B4-BE49-F238E27FC236}">
                <a16:creationId xmlns:a16="http://schemas.microsoft.com/office/drawing/2014/main" id="{205FC093-9D15-4071-B350-5E544E37C4E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273956"/>
            <a:ext cx="5811341" cy="4662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14375" y="1426844"/>
            <a:ext cx="11020733" cy="4738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42096" y="1776200"/>
            <a:ext cx="10765289" cy="4462760"/>
          </a:xfrm>
          <a:prstGeom prst="rect">
            <a:avLst/>
          </a:prstGeom>
          <a:noFill/>
        </p:spPr>
        <p:txBody>
          <a:bodyPr wrap="square" rtlCol="0">
            <a:spAutoFit/>
          </a:bodyPr>
          <a:lstStyle/>
          <a:p>
            <a:pPr algn="just" rtl="1"/>
            <a:r>
              <a:rPr lang="ar-SA" sz="2400" dirty="0"/>
              <a:t>إذ أن من طبيعة النظم الاجتماعية التفاعل والحركة والنشاط بين أفرادها, وبين النظم الاجتماعية الأخرى التي تتزامن معها في النظام الاجتماعي, فالعلاقات داخل المنظمات الحديثة متشابكة ومتداخلة، وهذه العلاقات عادة لا تستمر طويلا ضمن مناخ دائم من الوفاق والوئام، لأن تعدد الأطراف في المنظمة يفرز كثيرا من التناقضات في وجهات النظر، وقد يؤدي إلى غموض وتعارض للأدوار، بل قد يحدث تنافسا بين الأفراد في المنظمة, وهذا يؤدي إلى حدوث ما يعرف بالصراع التنظيمي، ويعتبر الصراع أشد أنماط السلوك ع</a:t>
            </a:r>
            <a:r>
              <a:rPr lang="ar-JO" sz="2400" dirty="0"/>
              <a:t>ُ</a:t>
            </a:r>
            <a:r>
              <a:rPr lang="ar-SA" sz="2400" dirty="0"/>
              <a:t>نف</a:t>
            </a:r>
            <a:r>
              <a:rPr lang="ar-JO" sz="2400" dirty="0"/>
              <a:t>ً</a:t>
            </a:r>
            <a:r>
              <a:rPr lang="ar-SA" sz="2400" dirty="0"/>
              <a:t>ا في الحياة البشرية منذ نشأتها، وهي ظاهرة اجتماعية ونفسية، لا بد أن يعيش الإنسان هذا الصراع، ويواجهه بشكل من الأشكال في جميع الظروف</a:t>
            </a:r>
            <a:r>
              <a:rPr lang="ar-JO" sz="2400" dirty="0"/>
              <a:t>.</a:t>
            </a:r>
          </a:p>
          <a:p>
            <a:pPr algn="just" rtl="1"/>
            <a:r>
              <a:rPr lang="ar-SA" sz="2400" dirty="0"/>
              <a:t> </a:t>
            </a:r>
            <a:r>
              <a:rPr lang="ar-SA" sz="2400" b="1" u="sng" dirty="0"/>
              <a:t>وقد يحدث الصراع  وفقا</a:t>
            </a:r>
            <a:r>
              <a:rPr lang="ar-SA" sz="2400" dirty="0"/>
              <a:t> للهيكل التنظيمي أو تعدد المستويات الإدارية أو التخصص الوظيفي, أو نوع السلطة التي يمارسها أو أهداف المنظمة التي قد تتعارض مع أهداف الأفراد الشخصية, لذا فإن ال</a:t>
            </a:r>
            <a:r>
              <a:rPr lang="ar-JO" sz="2400" dirty="0"/>
              <a:t>قيادة</a:t>
            </a:r>
            <a:r>
              <a:rPr lang="ar-SA" sz="2400" dirty="0"/>
              <a:t> السليمة الهادفة ينبغي أن تسعى دوما للإبقاء على الخلاف ومستوى الصراع عند ذلك الحد الذي يكون تحت السيطرة, ويهدف باستمرار إلى تحقيق الأهداف المعنية</a:t>
            </a:r>
            <a:r>
              <a:rPr lang="ar-JO" sz="2400" dirty="0"/>
              <a:t>.</a:t>
            </a:r>
            <a:endParaRPr lang="en-US" sz="2400" dirty="0"/>
          </a:p>
          <a:p>
            <a:pPr algn="r" rtl="1"/>
            <a:endParaRPr lang="en-US" sz="2000" dirty="0">
              <a:solidFill>
                <a:srgbClr val="2D3956"/>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396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44789" y="1428485"/>
            <a:ext cx="11236036" cy="48074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35076" y="1650220"/>
            <a:ext cx="10512135" cy="1846659"/>
          </a:xfrm>
          <a:prstGeom prst="rect">
            <a:avLst/>
          </a:prstGeom>
          <a:noFill/>
        </p:spPr>
        <p:txBody>
          <a:bodyPr wrap="square" rtlCol="0">
            <a:spAutoFit/>
          </a:bodyPr>
          <a:lstStyle/>
          <a:p>
            <a:pPr algn="just" rtl="1"/>
            <a:r>
              <a:rPr lang="ar-SA" sz="2400" dirty="0"/>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a:t>
            </a:r>
            <a:r>
              <a:rPr lang="ar-JO" sz="2400" dirty="0"/>
              <a:t>قيادة </a:t>
            </a:r>
            <a:r>
              <a:rPr lang="ar-SA" sz="2400" dirty="0"/>
              <a:t>المؤسسة </a:t>
            </a:r>
            <a:r>
              <a:rPr lang="ar-JO" sz="2400" dirty="0"/>
              <a:t>التعليمية </a:t>
            </a:r>
            <a:r>
              <a:rPr lang="ar-SA" sz="2400" dirty="0"/>
              <a:t>من تجنب أسباب الصراع في المستقبل, ويمكن ال</a:t>
            </a:r>
            <a:r>
              <a:rPr lang="ar-JO" sz="2400" dirty="0"/>
              <a:t>قائد</a:t>
            </a:r>
            <a:r>
              <a:rPr lang="ar-SA" sz="2400" dirty="0"/>
              <a:t> من اختيار الطريقة الأنسب في إدارة الصراع, وكذلك وضع خطة مستقبلية تسهم في تطوير المؤسسة وتفادي الأخطاء</a:t>
            </a:r>
            <a:r>
              <a:rPr lang="ar-JO" sz="2400" dirty="0"/>
              <a:t>.</a:t>
            </a:r>
            <a:endParaRPr lang="ar-JO" sz="2400" dirty="0">
              <a:solidFill>
                <a:srgbClr val="2D3956"/>
              </a:solidFill>
              <a:latin typeface="Times New Roman" panose="02020603050405020304" pitchFamily="18" charset="0"/>
              <a:cs typeface="Times New Roman" panose="02020603050405020304" pitchFamily="18" charset="0"/>
            </a:endParaRPr>
          </a:p>
          <a:p>
            <a:pPr rtl="1"/>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B5DCFA3C-6210-436D-8BF1-CFA3ABD343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0" y="3266185"/>
            <a:ext cx="5962650" cy="2515489"/>
          </a:xfrm>
          <a:prstGeom prst="rect">
            <a:avLst/>
          </a:prstGeom>
        </p:spPr>
      </p:pic>
    </p:spTree>
    <p:extLst>
      <p:ext uri="{BB962C8B-B14F-4D97-AF65-F5344CB8AC3E}">
        <p14:creationId xmlns:p14="http://schemas.microsoft.com/office/powerpoint/2010/main" val="2314799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4103346" y="1113173"/>
            <a:ext cx="4128422" cy="54380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44789" y="1428485"/>
            <a:ext cx="11236036" cy="48074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035076" y="1650220"/>
            <a:ext cx="10512135" cy="3323987"/>
          </a:xfrm>
          <a:prstGeom prst="rect">
            <a:avLst/>
          </a:prstGeom>
          <a:noFill/>
        </p:spPr>
        <p:txBody>
          <a:bodyPr wrap="square" rtlCol="0">
            <a:spAutoFit/>
          </a:bodyPr>
          <a:lstStyle/>
          <a:p>
            <a:pPr algn="ctr" rtl="1"/>
            <a:r>
              <a:rPr lang="ar-JO" sz="2400" b="1" dirty="0"/>
              <a:t>مفهوم الصراع</a:t>
            </a:r>
          </a:p>
          <a:p>
            <a:pPr algn="r" rtl="1"/>
            <a:r>
              <a:rPr lang="ar-JO" sz="2400" dirty="0"/>
              <a:t>مفهوم </a:t>
            </a:r>
            <a:r>
              <a:rPr lang="ar-SA" sz="2400" dirty="0"/>
              <a:t>الصراع </a:t>
            </a:r>
            <a:r>
              <a:rPr lang="ar-JO" sz="2400" dirty="0"/>
              <a:t>لغةً: </a:t>
            </a:r>
            <a:r>
              <a:rPr lang="ar-SA" sz="2400" dirty="0"/>
              <a:t> بمعنى النزاع، والخصام، والجدال وتعني </a:t>
            </a:r>
            <a:r>
              <a:rPr lang="ar-JO" sz="2400" dirty="0"/>
              <a:t>أيضًا </a:t>
            </a:r>
            <a:r>
              <a:rPr lang="ar-SA" sz="2400" dirty="0"/>
              <a:t>المشادة والخلاف .</a:t>
            </a:r>
            <a:endParaRPr lang="ar-JO" sz="2400" dirty="0"/>
          </a:p>
          <a:p>
            <a:pPr algn="r" rtl="1"/>
            <a:endParaRPr lang="en-US" sz="2400" dirty="0"/>
          </a:p>
          <a:p>
            <a:pPr algn="r" rtl="1"/>
            <a:r>
              <a:rPr lang="ar-SA" sz="2400" dirty="0"/>
              <a:t>أما مفهوم الصراع اصطلاحًا</a:t>
            </a:r>
            <a:r>
              <a:rPr lang="ar-JO" sz="2400" dirty="0"/>
              <a:t>:</a:t>
            </a:r>
            <a:r>
              <a:rPr lang="ar-SA" sz="2400" dirty="0"/>
              <a:t> فقد عرفه بولدنج (</a:t>
            </a:r>
            <a:r>
              <a:rPr lang="en-GB" sz="2400" dirty="0"/>
              <a:t>Boulding</a:t>
            </a:r>
            <a:r>
              <a:rPr lang="ar-SA" sz="2400" dirty="0"/>
              <a:t>) " موقف يتصف بالمنافسة تصبح فيه الأفراد المتصارعة على وعي بتناقضها ويسعى كل طرف منها إلى تحقيق غايته على حساب الطرف الأخر</a:t>
            </a:r>
            <a:r>
              <a:rPr lang="ar-JO" sz="2400" dirty="0"/>
              <a:t>.</a:t>
            </a:r>
          </a:p>
          <a:p>
            <a:pPr algn="r" rtl="1"/>
            <a:endParaRPr lang="ar-JO" sz="2400" dirty="0"/>
          </a:p>
          <a:p>
            <a:pPr algn="r" rtl="1"/>
            <a:r>
              <a:rPr lang="ar-SA" sz="2400" dirty="0"/>
              <a:t> كما يعرف بأنه حالة </a:t>
            </a:r>
            <a:r>
              <a:rPr lang="ar-SA" sz="2400" b="1" dirty="0"/>
              <a:t>تفاعلية تظهر عند عدم الاتفاق </a:t>
            </a:r>
            <a:r>
              <a:rPr lang="ar-SA" sz="2400" dirty="0"/>
              <a:t>أو عدم الانسجام داخل الأفراد أو فيما بينهم أو داخل الجماعات أو فيما بينهم.</a:t>
            </a:r>
            <a:endParaRPr lang="en-US" sz="2400" dirty="0"/>
          </a:p>
          <a:p>
            <a:pPr rtl="1"/>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B5DCFA3C-6210-436D-8BF1-CFA3ABD343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8746" y="4553004"/>
            <a:ext cx="3048000" cy="1285873"/>
          </a:xfrm>
          <a:prstGeom prst="rect">
            <a:avLst/>
          </a:prstGeom>
        </p:spPr>
      </p:pic>
    </p:spTree>
    <p:extLst>
      <p:ext uri="{BB962C8B-B14F-4D97-AF65-F5344CB8AC3E}">
        <p14:creationId xmlns:p14="http://schemas.microsoft.com/office/powerpoint/2010/main" val="2045221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38324" y="124055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44789" y="1428485"/>
            <a:ext cx="11236036" cy="48074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r>
              <a:rPr lang="ar-SA"/>
              <a:t>وللصراع التنظيمي في المؤسسات التعليمية أثر سلبي وآخر إيجابي، إذ يتيح الفرصة أمام العاملين في المؤسسات التربوية لكسر الروتين, والخروج عن المألوف وحالة الركود في المؤسسة التعليمية, كما يمكن إدارة المؤسسة من تجنب أسباب الصراع في المستقبل, ويمكن المدير من اختيار الطريقة الأنسب في إدارة الصراع, وكذلك وضع خطة مستقبلية تسهم في تطوير المؤسسة وتفادي الأخطاء</a:t>
            </a:r>
            <a:endParaRPr lang="ar-JO" dirty="0">
              <a:solidFill>
                <a:srgbClr val="2D3956"/>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768376" y="1928916"/>
            <a:ext cx="10512135" cy="2954655"/>
          </a:xfrm>
          <a:prstGeom prst="rect">
            <a:avLst/>
          </a:prstGeom>
          <a:noFill/>
        </p:spPr>
        <p:txBody>
          <a:bodyPr wrap="square" rtlCol="0">
            <a:spAutoFit/>
          </a:bodyPr>
          <a:lstStyle/>
          <a:p>
            <a:pPr algn="ctr" rtl="1"/>
            <a:r>
              <a:rPr lang="ar-JO" sz="2400" b="1" dirty="0"/>
              <a:t>مفهوم الصراع التنظيمي</a:t>
            </a:r>
          </a:p>
          <a:p>
            <a:pPr algn="just" rtl="1"/>
            <a:r>
              <a:rPr lang="ar-SA" sz="2400" dirty="0"/>
              <a:t>ويعرف أيضا بأنه: النزاع أو الخلاف الذي ينشأ بين  مختلف العاملين لاختلاف وجهات النظر أو لضغوط معينة أو تعارض مصالح من جانب فرد أو مجموعة أفراد، أو مجموعة أفراد على فرد آخر لسبب ما من داخل منظمة العمل أو من خارجها وذلك لهدف إحداث تغيير إيجابي أو سلبي على سلوك وقيم ومعايير فرد أو مجموعة من الأفراد أو المنظمة</a:t>
            </a:r>
            <a:r>
              <a:rPr lang="ar-JO" sz="2400" dirty="0"/>
              <a:t>.</a:t>
            </a:r>
            <a:endParaRPr lang="en-US" sz="2400" dirty="0"/>
          </a:p>
          <a:p>
            <a:pPr algn="just" rtl="1"/>
            <a:r>
              <a:rPr lang="ar-SA" sz="2400" dirty="0"/>
              <a:t>      ومن الممكن أن يعرف الصراع التنظيمي بأنه أي عائق يعمل على خلق التوتر وعدم الانسجام في المنظمة ويحول دون تحقيق المنظمة لأهدافها, وعدم انجازها لمهامها بالكفاءة والفاعلية المطلوبة.</a:t>
            </a:r>
            <a:endParaRPr lang="en-US" sz="2400" dirty="0"/>
          </a:p>
          <a:p>
            <a:pPr rtl="1"/>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
            <a:extLst>
              <a:ext uri="{FF2B5EF4-FFF2-40B4-BE49-F238E27FC236}">
                <a16:creationId xmlns:a16="http://schemas.microsoft.com/office/drawing/2014/main" id="{D6E12E24-4C5B-46B8-94DA-A681BEE25B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3331" y="4656768"/>
            <a:ext cx="3971925" cy="1489181"/>
          </a:xfrm>
          <a:prstGeom prst="rect">
            <a:avLst/>
          </a:prstGeom>
        </p:spPr>
      </p:pic>
    </p:spTree>
    <p:extLst>
      <p:ext uri="{BB962C8B-B14F-4D97-AF65-F5344CB8AC3E}">
        <p14:creationId xmlns:p14="http://schemas.microsoft.com/office/powerpoint/2010/main" val="426150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C734A06-670C-4983-8F71-CCB5276F51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6356" y="1347643"/>
            <a:ext cx="9144000" cy="4906588"/>
          </a:xfrm>
          <a:prstGeom prst="rect">
            <a:avLst/>
          </a:prstGeom>
        </p:spPr>
      </p:pic>
      <p:sp>
        <p:nvSpPr>
          <p:cNvPr id="2" name="TextBox 1">
            <a:extLst>
              <a:ext uri="{FF2B5EF4-FFF2-40B4-BE49-F238E27FC236}">
                <a16:creationId xmlns:a16="http://schemas.microsoft.com/office/drawing/2014/main" id="{A637CFAB-51E1-4AC7-B43B-462C8F8E78F2}"/>
              </a:ext>
            </a:extLst>
          </p:cNvPr>
          <p:cNvSpPr txBox="1"/>
          <p:nvPr/>
        </p:nvSpPr>
        <p:spPr>
          <a:xfrm>
            <a:off x="7953375" y="5844893"/>
            <a:ext cx="904875" cy="369332"/>
          </a:xfrm>
          <a:prstGeom prst="rect">
            <a:avLst/>
          </a:prstGeom>
          <a:solidFill>
            <a:schemeClr val="bg1"/>
          </a:solidFill>
        </p:spPr>
        <p:txBody>
          <a:bodyPr wrap="square" rtlCol="0">
            <a:spAutoFit/>
          </a:bodyPr>
          <a:lstStyle/>
          <a:p>
            <a:r>
              <a:rPr lang="ar-JO" dirty="0"/>
              <a:t>الصراع</a:t>
            </a:r>
            <a:endParaRPr lang="en-US" dirty="0"/>
          </a:p>
        </p:txBody>
      </p:sp>
    </p:spTree>
    <p:extLst>
      <p:ext uri="{BB962C8B-B14F-4D97-AF65-F5344CB8AC3E}">
        <p14:creationId xmlns:p14="http://schemas.microsoft.com/office/powerpoint/2010/main" val="3937333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33425" y="1322222"/>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4CD611DE-1E3C-45CD-8475-B25E1B361E64}"/>
              </a:ext>
            </a:extLst>
          </p:cNvPr>
          <p:cNvSpPr txBox="1"/>
          <p:nvPr/>
        </p:nvSpPr>
        <p:spPr>
          <a:xfrm>
            <a:off x="784202" y="1915251"/>
            <a:ext cx="10623596" cy="3323987"/>
          </a:xfrm>
          <a:prstGeom prst="rect">
            <a:avLst/>
          </a:prstGeom>
          <a:noFill/>
        </p:spPr>
        <p:txBody>
          <a:bodyPr wrap="square" rtlCol="0">
            <a:spAutoFit/>
          </a:bodyPr>
          <a:lstStyle/>
          <a:p>
            <a:pPr algn="r" rtl="1"/>
            <a:r>
              <a:rPr lang="ar-SA" sz="2400" dirty="0"/>
              <a:t>هنالك العديد من التعريفات لإدارة الصراع، وفيما يلي بعض هذه التعريفات:</a:t>
            </a:r>
            <a:endParaRPr lang="en-US" sz="2400" dirty="0"/>
          </a:p>
          <a:p>
            <a:pPr algn="r" rtl="1"/>
            <a:r>
              <a:rPr lang="ar-SA" sz="2400" dirty="0"/>
              <a:t>تعرف بأنها العملية التي يتم من خلالها التعامل مع الصراع ومواجهته من خلال اختيار الأسلوب الملائم بعد فهم أسباب الصراع وأبعاده</a:t>
            </a:r>
            <a:r>
              <a:rPr lang="ar-JO" sz="2400" dirty="0"/>
              <a:t>.</a:t>
            </a:r>
          </a:p>
          <a:p>
            <a:pPr algn="r" rtl="1"/>
            <a:r>
              <a:rPr lang="ar-SA" sz="2400" dirty="0"/>
              <a:t>وتعرف أيضاً بأنها" التشخيص الكامل للصراع، والتدخل فيه من حيث قياس حجمه، ومصادره، وأسبابه وفاعليته، وأساليب معالجته</a:t>
            </a:r>
            <a:r>
              <a:rPr lang="en-GB" sz="2400" dirty="0"/>
              <a:t>".</a:t>
            </a:r>
            <a:r>
              <a:rPr lang="ar-SA" sz="2400" dirty="0"/>
              <a:t> كما تعرف بأنها تطوير فهم أفضل لدى مختلف الجهات المتصارعة كي يتبلور لديها تبصر أفضل بنفسها وبذاتها وبعناصر الصراع الحرجة التي تعيشها، بحيث ينتهي بها الأمر إلى التوصل إلى حلول تحقق نوعًا من الإنتاجية لمختلف الأفراد. وهي تشخيص للصراع وذلك بمعرفة موضوع الصراع وأسبابه وأنواعها، ومن ثم يمكن اختيار إستراتيجية مناسبة لإدارة الاستفادة منه</a:t>
            </a:r>
            <a:r>
              <a:rPr lang="ar-JO" sz="2400" dirty="0"/>
              <a:t>.</a:t>
            </a:r>
          </a:p>
          <a:p>
            <a:endParaRPr lang="en-US" dirty="0"/>
          </a:p>
        </p:txBody>
      </p:sp>
      <p:sp>
        <p:nvSpPr>
          <p:cNvPr id="6" name="Rectangle 5">
            <a:extLst>
              <a:ext uri="{FF2B5EF4-FFF2-40B4-BE49-F238E27FC236}">
                <a16:creationId xmlns:a16="http://schemas.microsoft.com/office/drawing/2014/main" id="{CE9D6D90-9F73-48F9-AC8B-0EE03345816C}"/>
              </a:ext>
            </a:extLst>
          </p:cNvPr>
          <p:cNvSpPr/>
          <p:nvPr/>
        </p:nvSpPr>
        <p:spPr>
          <a:xfrm>
            <a:off x="4474478" y="400459"/>
            <a:ext cx="2868093" cy="584775"/>
          </a:xfrm>
          <a:prstGeom prst="rect">
            <a:avLst/>
          </a:prstGeom>
        </p:spPr>
        <p:txBody>
          <a:bodyPr wrap="none">
            <a:spAutoFit/>
          </a:bodyPr>
          <a:lstStyle/>
          <a:p>
            <a:pPr algn="r" rtl="1"/>
            <a:r>
              <a:rPr lang="ar-SA" sz="3200" b="1" dirty="0">
                <a:solidFill>
                  <a:schemeClr val="bg1"/>
                </a:solidFill>
              </a:rPr>
              <a:t>مفهوم إدارة الصراع</a:t>
            </a:r>
            <a:endParaRPr lang="en-US" sz="3200" dirty="0">
              <a:solidFill>
                <a:schemeClr val="bg1"/>
              </a:solidFill>
            </a:endParaRPr>
          </a:p>
        </p:txBody>
      </p:sp>
    </p:spTree>
    <p:extLst>
      <p:ext uri="{BB962C8B-B14F-4D97-AF65-F5344CB8AC3E}">
        <p14:creationId xmlns:p14="http://schemas.microsoft.com/office/powerpoint/2010/main" val="828818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33425" y="1350950"/>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8" name="Picture 7">
            <a:extLst>
              <a:ext uri="{FF2B5EF4-FFF2-40B4-BE49-F238E27FC236}">
                <a16:creationId xmlns:a16="http://schemas.microsoft.com/office/drawing/2014/main" id="{1C3A5AD5-2F1A-4723-8802-7946030EA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0" y="3829050"/>
            <a:ext cx="5097872" cy="2219325"/>
          </a:xfrm>
          <a:prstGeom prst="rect">
            <a:avLst/>
          </a:prstGeom>
        </p:spPr>
      </p:pic>
      <p:sp>
        <p:nvSpPr>
          <p:cNvPr id="2" name="TextBox 1">
            <a:extLst>
              <a:ext uri="{FF2B5EF4-FFF2-40B4-BE49-F238E27FC236}">
                <a16:creationId xmlns:a16="http://schemas.microsoft.com/office/drawing/2014/main" id="{4CD611DE-1E3C-45CD-8475-B25E1B361E64}"/>
              </a:ext>
            </a:extLst>
          </p:cNvPr>
          <p:cNvSpPr txBox="1"/>
          <p:nvPr/>
        </p:nvSpPr>
        <p:spPr>
          <a:xfrm>
            <a:off x="733425" y="1549832"/>
            <a:ext cx="10623596" cy="2585323"/>
          </a:xfrm>
          <a:prstGeom prst="rect">
            <a:avLst/>
          </a:prstGeom>
          <a:noFill/>
        </p:spPr>
        <p:txBody>
          <a:bodyPr wrap="square" rtlCol="0">
            <a:spAutoFit/>
          </a:bodyPr>
          <a:lstStyle/>
          <a:p>
            <a:pPr algn="r" rtl="1"/>
            <a:r>
              <a:rPr lang="ar-SA" sz="2400" dirty="0"/>
              <a:t>إن إدارة الصراع أو احتوائه تتبعها مراحل أخرى، حيث تنقسم إلى قسمين هما: إدارة الصراع وإزالة الصراع حيث تعني إدارة الصراع علاج تبعات الخلافات بين الخصوم لإنهاء المواجهة والتوتر، بينما إزالة الصراع تعني إزالة هذه الخلافات، وتحفيز أطراف الصراع على التخلي عن أهدافهم غير القابلة للتنازل وإلقاء العنف جانباً واستئناف العلاقات فيما بينهم</a:t>
            </a:r>
            <a:r>
              <a:rPr lang="ar-JO" sz="2400" dirty="0"/>
              <a:t>.</a:t>
            </a:r>
          </a:p>
          <a:p>
            <a:pPr algn="r" rtl="1"/>
            <a:r>
              <a:rPr lang="ar-JO" sz="2400" dirty="0"/>
              <a:t>إن </a:t>
            </a:r>
            <a:r>
              <a:rPr lang="ar-SA" sz="2400" dirty="0"/>
              <a:t>الصراع يصبح بناءً إذا كان تعاونياً وليس عدائياً</a:t>
            </a:r>
            <a:r>
              <a:rPr lang="en-GB" sz="2400" dirty="0"/>
              <a:t>.</a:t>
            </a:r>
            <a:r>
              <a:rPr lang="ar-SA" sz="2400" dirty="0"/>
              <a:t> ومن أجل منع الصراع، ينبغي أن يكون التركيز الأساسي على تهيئة بيئة ودية من أجل التفاوض</a:t>
            </a:r>
            <a:r>
              <a:rPr lang="en-GB" sz="2400" dirty="0"/>
              <a:t>.</a:t>
            </a:r>
            <a:endParaRPr lang="en-US" sz="2400" dirty="0"/>
          </a:p>
          <a:p>
            <a:endParaRPr lang="en-US" dirty="0"/>
          </a:p>
        </p:txBody>
      </p:sp>
      <p:sp>
        <p:nvSpPr>
          <p:cNvPr id="6" name="Rectangle 5">
            <a:extLst>
              <a:ext uri="{FF2B5EF4-FFF2-40B4-BE49-F238E27FC236}">
                <a16:creationId xmlns:a16="http://schemas.microsoft.com/office/drawing/2014/main" id="{CE9D6D90-9F73-48F9-AC8B-0EE03345816C}"/>
              </a:ext>
            </a:extLst>
          </p:cNvPr>
          <p:cNvSpPr/>
          <p:nvPr/>
        </p:nvSpPr>
        <p:spPr>
          <a:xfrm>
            <a:off x="4474478" y="400459"/>
            <a:ext cx="2868093" cy="584775"/>
          </a:xfrm>
          <a:prstGeom prst="rect">
            <a:avLst/>
          </a:prstGeom>
        </p:spPr>
        <p:txBody>
          <a:bodyPr wrap="none">
            <a:spAutoFit/>
          </a:bodyPr>
          <a:lstStyle/>
          <a:p>
            <a:pPr algn="r" rtl="1"/>
            <a:r>
              <a:rPr lang="ar-SA" sz="3200" b="1" dirty="0">
                <a:solidFill>
                  <a:schemeClr val="bg1"/>
                </a:solidFill>
              </a:rPr>
              <a:t>مفهوم إدارة الصراع</a:t>
            </a:r>
            <a:endParaRPr lang="en-US" sz="3200" dirty="0">
              <a:solidFill>
                <a:schemeClr val="bg1"/>
              </a:solidFill>
            </a:endParaRPr>
          </a:p>
        </p:txBody>
      </p:sp>
    </p:spTree>
    <p:extLst>
      <p:ext uri="{BB962C8B-B14F-4D97-AF65-F5344CB8AC3E}">
        <p14:creationId xmlns:p14="http://schemas.microsoft.com/office/powerpoint/2010/main" val="2009110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138324" y="1240554"/>
            <a:ext cx="11825076" cy="4952309"/>
          </a:xfrm>
          <a:prstGeom prst="roundRect">
            <a:avLst>
              <a:gd name="adj" fmla="val 6140"/>
            </a:avLst>
          </a:prstGeom>
          <a:solidFill>
            <a:schemeClr val="accent1">
              <a:lumMod val="60000"/>
              <a:lumOff val="40000"/>
              <a:alpha val="61961"/>
            </a:scheme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2" name="Diagram 1">
            <a:extLst>
              <a:ext uri="{FF2B5EF4-FFF2-40B4-BE49-F238E27FC236}">
                <a16:creationId xmlns:a16="http://schemas.microsoft.com/office/drawing/2014/main" id="{CC5900FA-6100-4E4C-8E8C-EE749C224059}"/>
              </a:ext>
            </a:extLst>
          </p:cNvPr>
          <p:cNvGraphicFramePr/>
          <p:nvPr>
            <p:extLst>
              <p:ext uri="{D42A27DB-BD31-4B8C-83A1-F6EECF244321}">
                <p14:modId xmlns:p14="http://schemas.microsoft.com/office/powerpoint/2010/main" val="230330735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82C3C47C-F2A2-49C6-B27B-BD47D4337151}"/>
              </a:ext>
            </a:extLst>
          </p:cNvPr>
          <p:cNvSpPr/>
          <p:nvPr/>
        </p:nvSpPr>
        <p:spPr>
          <a:xfrm>
            <a:off x="2851361" y="5100852"/>
            <a:ext cx="7236276" cy="646331"/>
          </a:xfrm>
          <a:prstGeom prst="rect">
            <a:avLst/>
          </a:prstGeom>
        </p:spPr>
        <p:txBody>
          <a:bodyPr wrap="none">
            <a:spAutoFit/>
          </a:bodyPr>
          <a:lstStyle/>
          <a:p>
            <a:pPr lvl="0"/>
            <a:r>
              <a:rPr lang="ar-SA" sz="3600" b="1" dirty="0"/>
              <a:t>تتنوع أسباب حدوث الصراع فبعضها يعود</a:t>
            </a:r>
            <a:r>
              <a:rPr lang="ar-JO" sz="3600" b="1" dirty="0"/>
              <a:t> إلى:</a:t>
            </a:r>
            <a:r>
              <a:rPr lang="ar-SA" sz="3600" b="1" dirty="0"/>
              <a:t> </a:t>
            </a:r>
            <a:endParaRPr lang="en-US" sz="3600" dirty="0"/>
          </a:p>
        </p:txBody>
      </p:sp>
    </p:spTree>
    <p:extLst>
      <p:ext uri="{BB962C8B-B14F-4D97-AF65-F5344CB8AC3E}">
        <p14:creationId xmlns:p14="http://schemas.microsoft.com/office/powerpoint/2010/main" val="3184026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942975" y="1849029"/>
            <a:ext cx="10306050"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rtl="1"/>
            <a:r>
              <a:rPr lang="ar-SA" sz="2000" b="1" dirty="0"/>
              <a:t>ويمكن تلخيص هذه الأسباب بما يأتي:</a:t>
            </a:r>
            <a:endParaRPr lang="en-US" sz="2000" b="1" dirty="0"/>
          </a:p>
          <a:p>
            <a:pPr marL="457200" indent="-457200" algn="r" rtl="1">
              <a:buFont typeface="+mj-lt"/>
              <a:buAutoNum type="arabicPeriod"/>
            </a:pPr>
            <a:r>
              <a:rPr lang="ar-SA" sz="2000" dirty="0"/>
              <a:t> نمط وطبيعة بعض الأفراد واتجاهاتهم، فنمط وطبيعة الشخصيات التي لا ترغب في التعاون مع الآخرين تعد سبباً للصراع.</a:t>
            </a:r>
            <a:endParaRPr lang="en-US" sz="2000" dirty="0"/>
          </a:p>
          <a:p>
            <a:pPr marL="457200" indent="-457200" algn="r" rtl="1">
              <a:buFont typeface="+mj-lt"/>
              <a:buAutoNum type="arabicPeriod"/>
            </a:pPr>
            <a:r>
              <a:rPr lang="ar-SA" sz="2000" dirty="0"/>
              <a:t>الازدواجية أو تداخل في العمل حيث يقع هذا الأمر عندما يطلب من شخصين أو أكثر تأدية نفس العمل.</a:t>
            </a:r>
            <a:endParaRPr lang="en-US" sz="2000" dirty="0"/>
          </a:p>
          <a:p>
            <a:pPr marL="457200" indent="-457200" algn="r" rtl="1">
              <a:buFont typeface="+mj-lt"/>
              <a:buAutoNum type="arabicPeriod"/>
            </a:pPr>
            <a:r>
              <a:rPr lang="en-GB" sz="2000" dirty="0"/>
              <a:t> </a:t>
            </a:r>
            <a:r>
              <a:rPr lang="ar-SA" sz="2000" dirty="0"/>
              <a:t>التنافس على الموارد قد يحدث نوع من المناسفة بين أفراد المنظمة الواحدة أو بين الإدارات على نفس الموارد المتاحة</a:t>
            </a:r>
            <a:endParaRPr lang="ar-JO" sz="2000" dirty="0"/>
          </a:p>
          <a:p>
            <a:pPr marL="457200" indent="-457200" algn="r" rtl="1">
              <a:buFont typeface="+mj-lt"/>
              <a:buAutoNum type="arabicPeriod"/>
            </a:pPr>
            <a:r>
              <a:rPr lang="ar-SA" sz="2000" dirty="0"/>
              <a:t>شعور بعض الأفراد بالحقد نتيجة لتميز الغير عنه ببعض المزايا والصفات.</a:t>
            </a:r>
            <a:endParaRPr lang="en-US" sz="2000" dirty="0"/>
          </a:p>
          <a:p>
            <a:pPr marL="457200" indent="-457200" algn="r" rtl="1">
              <a:buFont typeface="+mj-lt"/>
              <a:buAutoNum type="arabicPeriod"/>
            </a:pPr>
            <a:r>
              <a:rPr lang="en-GB" sz="2000" dirty="0"/>
              <a:t> </a:t>
            </a:r>
            <a:r>
              <a:rPr lang="ar-SA" sz="2000" dirty="0"/>
              <a:t>الاتصالات السيئة بين الأفراد.</a:t>
            </a:r>
            <a:endParaRPr lang="en-US" sz="2000" dirty="0"/>
          </a:p>
          <a:p>
            <a:pPr marL="457200" indent="-457200" algn="r" rtl="1">
              <a:buFont typeface="+mj-lt"/>
              <a:buAutoNum type="arabicPeriod"/>
            </a:pPr>
            <a:r>
              <a:rPr lang="ar-SA" sz="2000" dirty="0"/>
              <a:t>العلاقات الشخصية غير الطبيعية مع الآخرين.</a:t>
            </a:r>
            <a:endParaRPr lang="en-US" sz="2000" dirty="0"/>
          </a:p>
          <a:p>
            <a:pPr marL="457200" indent="-457200" algn="r" rtl="1">
              <a:buFont typeface="+mj-lt"/>
              <a:buAutoNum type="arabicPeriod"/>
            </a:pPr>
            <a:r>
              <a:rPr lang="en-GB" sz="2000" dirty="0"/>
              <a:t> </a:t>
            </a:r>
            <a:r>
              <a:rPr lang="ar-SA" sz="2000" dirty="0"/>
              <a:t>الإحساس بالعدوانية الاجتماعية التي تعمل على التقليل من شأن الآخرين.</a:t>
            </a:r>
            <a:endParaRPr lang="en-US" sz="2000" dirty="0"/>
          </a:p>
          <a:p>
            <a:pPr marL="457200" indent="-457200" algn="r" rtl="1">
              <a:buFont typeface="+mj-lt"/>
              <a:buAutoNum type="arabicPeriod"/>
            </a:pPr>
            <a:r>
              <a:rPr lang="en-GB" sz="2000" dirty="0"/>
              <a:t> </a:t>
            </a:r>
            <a:r>
              <a:rPr lang="ar-SA" sz="2000" dirty="0"/>
              <a:t>الأسباب التنظيمية فتتمثل في المنافسة للحصول على موارد تتصف بالندرة وهذا يحدث عندما يكون هناك رغبة من أحد الأطراف أو كلاهما للحصول على نصيب أكبر من الموارد النادرة والمحددة</a:t>
            </a:r>
            <a:endParaRPr lang="en-US" sz="2000" dirty="0"/>
          </a:p>
          <a:p>
            <a:pPr marL="457200" indent="-457200" algn="r" rtl="1">
              <a:buFont typeface="+mj-lt"/>
              <a:buAutoNum type="arabicPeriod"/>
            </a:pPr>
            <a:endParaRPr lang="ar-JO" sz="2000" dirty="0"/>
          </a:p>
        </p:txBody>
      </p:sp>
      <p:sp>
        <p:nvSpPr>
          <p:cNvPr id="2" name="Rectangle 1">
            <a:extLst>
              <a:ext uri="{FF2B5EF4-FFF2-40B4-BE49-F238E27FC236}">
                <a16:creationId xmlns:a16="http://schemas.microsoft.com/office/drawing/2014/main" id="{5CE3EBFC-EF2D-4310-8DD4-C0C9268FA557}"/>
              </a:ext>
            </a:extLst>
          </p:cNvPr>
          <p:cNvSpPr/>
          <p:nvPr/>
        </p:nvSpPr>
        <p:spPr>
          <a:xfrm>
            <a:off x="4142931" y="369681"/>
            <a:ext cx="3506088" cy="646331"/>
          </a:xfrm>
          <a:prstGeom prst="rect">
            <a:avLst/>
          </a:prstGeom>
        </p:spPr>
        <p:txBody>
          <a:bodyPr wrap="none">
            <a:spAutoFit/>
          </a:bodyPr>
          <a:lstStyle/>
          <a:p>
            <a:r>
              <a:rPr lang="ar-SA" sz="3600" b="1" dirty="0">
                <a:solidFill>
                  <a:schemeClr val="bg1"/>
                </a:solidFill>
              </a:rPr>
              <a:t>أسباب حدوث الصراع </a:t>
            </a:r>
            <a:endParaRPr lang="en-US" dirty="0">
              <a:solidFill>
                <a:schemeClr val="bg1"/>
              </a:solidFill>
            </a:endParaRPr>
          </a:p>
        </p:txBody>
      </p:sp>
    </p:spTree>
    <p:extLst>
      <p:ext uri="{BB962C8B-B14F-4D97-AF65-F5344CB8AC3E}">
        <p14:creationId xmlns:p14="http://schemas.microsoft.com/office/powerpoint/2010/main" val="2193411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609600" y="603769"/>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Diagram 7">
            <a:extLst>
              <a:ext uri="{FF2B5EF4-FFF2-40B4-BE49-F238E27FC236}">
                <a16:creationId xmlns:a16="http://schemas.microsoft.com/office/drawing/2014/main" id="{2731D85B-0EA3-4DF0-AD15-3E540794595C}"/>
              </a:ext>
            </a:extLst>
          </p:cNvPr>
          <p:cNvGraphicFramePr/>
          <p:nvPr>
            <p:extLst>
              <p:ext uri="{D42A27DB-BD31-4B8C-83A1-F6EECF244321}">
                <p14:modId xmlns:p14="http://schemas.microsoft.com/office/powerpoint/2010/main" val="102594710"/>
              </p:ext>
            </p:extLst>
          </p:nvPr>
        </p:nvGraphicFramePr>
        <p:xfrm>
          <a:off x="-62976" y="982099"/>
          <a:ext cx="833067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B6EA0ED9-A8EF-4760-890B-B7E4EFF82A30}"/>
              </a:ext>
            </a:extLst>
          </p:cNvPr>
          <p:cNvSpPr/>
          <p:nvPr/>
        </p:nvSpPr>
        <p:spPr>
          <a:xfrm>
            <a:off x="7293376" y="1602992"/>
            <a:ext cx="4407423" cy="2464777"/>
          </a:xfrm>
          <a:prstGeom prst="rect">
            <a:avLst/>
          </a:prstGeom>
          <a:solidFill>
            <a:schemeClr val="bg1"/>
          </a:solidFill>
        </p:spPr>
        <p:txBody>
          <a:bodyPr wrap="square">
            <a:spAutoFit/>
          </a:bodyPr>
          <a:lstStyle/>
          <a:p>
            <a:pPr algn="just" rtl="1">
              <a:lnSpc>
                <a:spcPct val="150000"/>
              </a:lnSpc>
              <a:spcAft>
                <a:spcPts val="800"/>
              </a:spcAft>
            </a:pPr>
            <a:r>
              <a:rPr lang="ar-SA" sz="2000" b="1" dirty="0">
                <a:latin typeface="Calibri" panose="020F0502020204030204" pitchFamily="34" charset="0"/>
                <a:ea typeface="Calibri" panose="020F0502020204030204" pitchFamily="34" charset="0"/>
                <a:cs typeface="Simplified Arabic" panose="02020603050405020304" pitchFamily="18" charset="-78"/>
              </a:rPr>
              <a:t>أنواع الصراع:</a:t>
            </a:r>
            <a:endParaRPr lang="en-US" sz="2000" dirty="0">
              <a:latin typeface="Calibri" panose="020F0502020204030204" pitchFamily="34" charset="0"/>
              <a:ea typeface="Calibri" panose="020F0502020204030204" pitchFamily="34" charset="0"/>
              <a:cs typeface="Arial" panose="020B0604020202020204" pitchFamily="34" charset="0"/>
            </a:endParaRPr>
          </a:p>
          <a:p>
            <a:pPr algn="just" rtl="1">
              <a:lnSpc>
                <a:spcPct val="150000"/>
              </a:lnSpc>
              <a:spcAft>
                <a:spcPts val="800"/>
              </a:spcAft>
            </a:pPr>
            <a:r>
              <a:rPr lang="ar-SA" sz="2000" dirty="0">
                <a:latin typeface="Calibri" panose="020F0502020204030204" pitchFamily="34" charset="0"/>
                <a:ea typeface="Calibri" panose="020F0502020204030204" pitchFamily="34" charset="0"/>
                <a:cs typeface="Simplified Arabic" panose="02020603050405020304" pitchFamily="18" charset="-78"/>
              </a:rPr>
              <a:t>     يحدث الصراع نتيجة لوجود مشكلات لدى الأفراد في اتخاذ قراراتهم، وللصراع أنواع المتعددة و له مسميات مختلفة وفيما يلي عرض لأنواع الصراع حسب مستوياته وهي:</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07534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dirty="0"/>
              <a:t>ويحدث هذا النوع عندما يجد الفرد نفسه في حالة جذب لعوامل عديدة، يتحتم عليه اختيار أحدها، وفي نفس الوقت لا يستطيع تحقيقهما معاً، وفي هذه الحالة يحدث الصراع عندما يتحتم على الفرد الاختيار من بين بدائل متعارضة مع أهدافه أو توقعاته، أو قيمه ومعتقداته، لكنه مجبر على اختيار هذه البدائل، إن هذا النوع من الصراع يتضمن نوعين :هما صراع الهدف وصراع الدور</a:t>
            </a:r>
            <a:r>
              <a:rPr lang="ar-JO" dirty="0"/>
              <a:t>.</a:t>
            </a:r>
            <a:r>
              <a:rPr lang="ar-SA" dirty="0"/>
              <a:t> </a:t>
            </a:r>
            <a:endParaRPr lang="en-US" dirty="0"/>
          </a:p>
          <a:p>
            <a:pPr algn="just" rtl="1"/>
            <a:r>
              <a:rPr lang="ar-SA" b="1" dirty="0"/>
              <a:t>صراع الهدف: </a:t>
            </a:r>
            <a:r>
              <a:rPr lang="ar-SA" dirty="0"/>
              <a:t>ويحدث عندما يكون للهدف المراد تحقيقه مظاهر سلبية وإيجابية في نفس الوقت، أو عندما يواجه الفرد الاختيار بين هدفين أو أكثر وعليه اختيار واحد منهما، ومن المعروف أن الاختيار بين الأهداف عملية صعبة وتستغرق وقتاً طويلاً</a:t>
            </a:r>
            <a:r>
              <a:rPr lang="ar-JO" dirty="0"/>
              <a:t>.</a:t>
            </a:r>
          </a:p>
          <a:p>
            <a:pPr algn="just" rtl="1"/>
            <a:r>
              <a:rPr lang="ar-SA" b="1" dirty="0"/>
              <a:t>صراع الدور: و</a:t>
            </a:r>
            <a:r>
              <a:rPr lang="ar-SA" dirty="0"/>
              <a:t>يعرف على أنه نتاج تحطيم القاعدتين التقليديتين وحدة الأوامر وتسلسل الأوامر وينتج عنه انخفاض الرضا الشخصي وانخفاض فعالية المنظمة، وخير مثال لصراع الدور داخل المنظمة هو دور رئيس العمال فالإدارة تنظر إليه كأحد كوادرها وعين لها على العمال، بينما ينظر إليه العمال على أنه فرد منهم وسيعتني بأمورهم مثل الأجر والترقية، ومنها إرغام الفرد على ممارسة قيم وأخلاقيات تتعارض مع قيمه وأخلاقياته، أيضاً تعدد الأدوار بحيث يقوم الشخص بعدة أدوار ولا يعرف أياً منها يجب أن يكون له الأولوية</a:t>
            </a:r>
            <a:r>
              <a:rPr lang="ar-JO" dirty="0"/>
              <a:t>.</a:t>
            </a:r>
            <a:endParaRPr lang="ar-JO" sz="2000" dirty="0"/>
          </a:p>
        </p:txBody>
      </p:sp>
      <p:sp>
        <p:nvSpPr>
          <p:cNvPr id="5" name="Rectangle 4">
            <a:extLst>
              <a:ext uri="{FF2B5EF4-FFF2-40B4-BE49-F238E27FC236}">
                <a16:creationId xmlns:a16="http://schemas.microsoft.com/office/drawing/2014/main" id="{8D3394FF-AC83-4F80-901B-935B6175FD91}"/>
              </a:ext>
            </a:extLst>
          </p:cNvPr>
          <p:cNvSpPr/>
          <p:nvPr/>
        </p:nvSpPr>
        <p:spPr>
          <a:xfrm>
            <a:off x="3583232" y="462014"/>
            <a:ext cx="4870244" cy="461665"/>
          </a:xfrm>
          <a:prstGeom prst="rect">
            <a:avLst/>
          </a:prstGeom>
        </p:spPr>
        <p:txBody>
          <a:bodyPr wrap="none">
            <a:spAutoFit/>
          </a:bodyPr>
          <a:lstStyle/>
          <a:p>
            <a:pPr lvl="0" rtl="1"/>
            <a:r>
              <a:rPr lang="ar-SA" sz="2400" b="1" dirty="0">
                <a:solidFill>
                  <a:schemeClr val="bg1"/>
                </a:solidFill>
              </a:rPr>
              <a:t>أولا: الصراع داخل الفرد نفسه (الصراع الذاتي)</a:t>
            </a:r>
            <a:endParaRPr lang="en-US" sz="2400" dirty="0">
              <a:solidFill>
                <a:schemeClr val="bg1"/>
              </a:solidFill>
            </a:endParaRPr>
          </a:p>
        </p:txBody>
      </p:sp>
    </p:spTree>
    <p:extLst>
      <p:ext uri="{BB962C8B-B14F-4D97-AF65-F5344CB8AC3E}">
        <p14:creationId xmlns:p14="http://schemas.microsoft.com/office/powerpoint/2010/main" val="334900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rtl="1"/>
            <a:r>
              <a:rPr lang="ar-SA" dirty="0"/>
              <a:t>ويحدث هذا النوع عندما يجد الفرد نفسه في حالة جذب لعوامل عديدة، يتحتم عليه اختيار أحدها، وفي نفس الوقت لا يستطيع تحقيقهما معاً، وفي هذه الحالة يحدث الصراع عندما يتحتم على الفرد الاختيار من بين بدائل متعارضة مع أهدافه أو توقعاته، أو قيمه ومعتقداته، لكنه مجبر على اختيار هذه البدائل، إن هذا النوع من الصراع يتضمن نوعين :هما صراع الهدف وصراع الدور</a:t>
            </a:r>
            <a:r>
              <a:rPr lang="ar-JO" dirty="0"/>
              <a:t>.</a:t>
            </a:r>
            <a:r>
              <a:rPr lang="ar-SA" dirty="0"/>
              <a:t> </a:t>
            </a:r>
            <a:endParaRPr lang="en-US" dirty="0"/>
          </a:p>
          <a:p>
            <a:pPr algn="just" rtl="1"/>
            <a:r>
              <a:rPr lang="ar-SA" b="1" dirty="0"/>
              <a:t>صراع الهدف: </a:t>
            </a:r>
            <a:r>
              <a:rPr lang="ar-SA" dirty="0"/>
              <a:t>ويحدث عندما يكون للهدف المراد تحقيقه مظاهر سلبية وإيجابية في نفس الوقت، أو عندما يواجه الفرد الاختيار بين هدفين أو أكثر وعليه اختيار واحد منهما، ومن المعروف أن الاختيار بين الأهداف عملية صعبة وتستغرق وقتاً طويلاً</a:t>
            </a:r>
            <a:r>
              <a:rPr lang="ar-JO" dirty="0"/>
              <a:t>.</a:t>
            </a:r>
          </a:p>
          <a:p>
            <a:pPr algn="just" rtl="1"/>
            <a:r>
              <a:rPr lang="ar-SA" b="1" dirty="0"/>
              <a:t>صراع الدور: و</a:t>
            </a:r>
            <a:r>
              <a:rPr lang="ar-SA" dirty="0"/>
              <a:t>يعرف على أنه نتاج تحطيم القاعدتين التقليديتين وحدة الأوامر وتسلسل الأوامر وينتج عنه انخفاض الرضا الشخصي وانخفاض فعالية المنظمة، وخير مثال لصراع الدور داخل المنظمة هو دور رئيس العمال فالإدارة تنظر إليه كأحد كوادرها وعين لها على العمال، بينما ينظر إليه العمال على أنه فرد منهم وسيعتني بأمورهم مثل الأجر والترقية، ومنها إرغام الفرد على ممارسة قيم وأخلاقيات تتعارض مع قيمه وأخلاقياته، أيضاً تعدد الأدوار بحيث يقوم الشخص بعدة أدوار ولا يعرف أياً منها يجب أن يكون له الأولوية</a:t>
            </a:r>
            <a:r>
              <a:rPr lang="ar-JO" dirty="0"/>
              <a:t>.</a:t>
            </a:r>
            <a:endParaRPr lang="ar-JO" sz="2000" dirty="0"/>
          </a:p>
        </p:txBody>
      </p:sp>
      <p:sp>
        <p:nvSpPr>
          <p:cNvPr id="5" name="Rectangle 4">
            <a:extLst>
              <a:ext uri="{FF2B5EF4-FFF2-40B4-BE49-F238E27FC236}">
                <a16:creationId xmlns:a16="http://schemas.microsoft.com/office/drawing/2014/main" id="{8D3394FF-AC83-4F80-901B-935B6175FD91}"/>
              </a:ext>
            </a:extLst>
          </p:cNvPr>
          <p:cNvSpPr/>
          <p:nvPr/>
        </p:nvSpPr>
        <p:spPr>
          <a:xfrm>
            <a:off x="3583232" y="462014"/>
            <a:ext cx="4870244" cy="461665"/>
          </a:xfrm>
          <a:prstGeom prst="rect">
            <a:avLst/>
          </a:prstGeom>
        </p:spPr>
        <p:txBody>
          <a:bodyPr wrap="none">
            <a:spAutoFit/>
          </a:bodyPr>
          <a:lstStyle/>
          <a:p>
            <a:pPr lvl="0" rtl="1"/>
            <a:r>
              <a:rPr lang="ar-SA" sz="2400" b="1" dirty="0">
                <a:solidFill>
                  <a:schemeClr val="bg1"/>
                </a:solidFill>
              </a:rPr>
              <a:t>أولا: الصراع داخل الفرد نفسه (الصراع الذاتي)</a:t>
            </a:r>
            <a:endParaRPr lang="en-US" sz="2400" dirty="0">
              <a:solidFill>
                <a:schemeClr val="bg1"/>
              </a:solidFill>
            </a:endParaRPr>
          </a:p>
        </p:txBody>
      </p:sp>
    </p:spTree>
    <p:extLst>
      <p:ext uri="{BB962C8B-B14F-4D97-AF65-F5344CB8AC3E}">
        <p14:creationId xmlns:p14="http://schemas.microsoft.com/office/powerpoint/2010/main" val="4239309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b="1" dirty="0"/>
              <a:t>ثانياً: الصراع بين الأفراد </a:t>
            </a:r>
            <a:endParaRPr lang="en-US" dirty="0"/>
          </a:p>
          <a:p>
            <a:pPr rtl="1"/>
            <a:r>
              <a:rPr lang="ar-SA" dirty="0"/>
              <a:t>ينشأ هذا النوع من الصراع بين فردين أو أكثر بسبب تمسك كل فرد بوجهة نظره، وهذا الصراع هو ما يجب التركيز عليه في المجال التربوي، لكثرة حدوثه بين القائد التربوي من جهة وأحد مرؤوسيه؛ وبشكل عام يعود هذا الصراع إلى مصدرين رئيسين وهما:</a:t>
            </a:r>
            <a:endParaRPr lang="en-US" dirty="0"/>
          </a:p>
          <a:p>
            <a:pPr algn="r" rtl="1"/>
            <a:r>
              <a:rPr lang="ar-SA" dirty="0"/>
              <a:t> الأول: يشمل عدم الاتفاق على الأهداف أو على الإجراءات، وتكون حالات الاختلاف على إجراءات بلوغ الأهداف التربوية، والتي تقع ضمن الطرق والوسائل وهي متنوعة وبالتالي فإن إمكانية حدوث الصراع كثيرة.</a:t>
            </a:r>
            <a:endParaRPr lang="en-US" dirty="0"/>
          </a:p>
          <a:p>
            <a:pPr algn="r"/>
            <a:r>
              <a:rPr lang="ar-SA" dirty="0"/>
              <a:t>         أما المصدر الثاني: فيشمل الأمور العاطفية مثل المشاعر السلبية التي تنعكس في صورة الغضب وعدم الثقة والخوف والمقاومة، خاصة بين الرئيس ومرؤوسيه وفي معظم الأحيان تكون هذه المشاعر السلبية تراكمية أو سابقة لموقف الصراع، لذلك يوصف هذا الصراع بأنه ينشأ من الاختلافات الموجودة بين القرارات التي يتم اختيارها من قبل الأفراد العاملين في منظمة ما</a:t>
            </a:r>
            <a:r>
              <a:rPr lang="ar-JO" dirty="0"/>
              <a:t>.</a:t>
            </a:r>
            <a:endParaRPr lang="ar-JO" sz="2000" dirty="0"/>
          </a:p>
        </p:txBody>
      </p:sp>
    </p:spTree>
    <p:extLst>
      <p:ext uri="{BB962C8B-B14F-4D97-AF65-F5344CB8AC3E}">
        <p14:creationId xmlns:p14="http://schemas.microsoft.com/office/powerpoint/2010/main" val="1267600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46056"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42950" y="1433076"/>
            <a:ext cx="10934699" cy="49320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8" name="Content Placeholder 2">
            <a:extLst>
              <a:ext uri="{FF2B5EF4-FFF2-40B4-BE49-F238E27FC236}">
                <a16:creationId xmlns:a16="http://schemas.microsoft.com/office/drawing/2014/main" id="{98240702-7326-4874-A36D-C22321BB68C1}"/>
              </a:ext>
            </a:extLst>
          </p:cNvPr>
          <p:cNvSpPr txBox="1">
            <a:spLocks/>
          </p:cNvSpPr>
          <p:nvPr/>
        </p:nvSpPr>
        <p:spPr>
          <a:xfrm>
            <a:off x="881062" y="1634183"/>
            <a:ext cx="10429875" cy="532859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rtl="1"/>
            <a:r>
              <a:rPr lang="ar-SA" b="1" dirty="0"/>
              <a:t>ثالثاً: الصراع القائم بين النظم أو بين الجماعات</a:t>
            </a:r>
            <a:endParaRPr lang="en-US" dirty="0"/>
          </a:p>
          <a:p>
            <a:pPr algn="just" rtl="1"/>
            <a:r>
              <a:rPr lang="ar-SA" dirty="0"/>
              <a:t>      وينشأ من صراع أي نظام مع أنظمة خارجة عنه، ويكون لمثل هذا الصراع أثار إيجابية منها تزايد تمسك النظام بقيمه وهويته وأهدافه، لكن قد يحدث الصراع السلبي عند وجود خلل في درجة انسجام النظام مع نفسه فإن الصراع الخارجي يشكل تهديداً يقود إلى نوع من اللامبالاة وتقليل درجة تناغمه مما يهدد النظام، ويظهر هذا الصراع في عدة مجالات في المؤسسة منها: </a:t>
            </a:r>
            <a:endParaRPr lang="ar-JO" dirty="0"/>
          </a:p>
          <a:p>
            <a:pPr marL="457200" indent="-457200" rtl="1">
              <a:buFont typeface="+mj-lt"/>
              <a:buAutoNum type="arabicPeriod"/>
            </a:pPr>
            <a:r>
              <a:rPr lang="ar-SA" dirty="0"/>
              <a:t>الصراع بين مستويات السلطة (الإدارة العليا والمتوسطة).</a:t>
            </a:r>
            <a:endParaRPr lang="en-US" dirty="0"/>
          </a:p>
          <a:p>
            <a:pPr marL="457200" indent="-457200" rtl="1">
              <a:buFont typeface="+mj-lt"/>
              <a:buAutoNum type="arabicPeriod"/>
            </a:pPr>
            <a:r>
              <a:rPr lang="ar-SA" dirty="0"/>
              <a:t> الصراع بين الإدارات الوظيفية (التعليم المدرسي والتعليم المهني).</a:t>
            </a:r>
            <a:endParaRPr lang="en-US" dirty="0"/>
          </a:p>
          <a:p>
            <a:pPr marL="457200" indent="-457200" rtl="1">
              <a:buFont typeface="+mj-lt"/>
              <a:buAutoNum type="arabicPeriod"/>
            </a:pPr>
            <a:r>
              <a:rPr lang="ar-SA" dirty="0"/>
              <a:t> الصراع بين الوظائف التنفيذية والوظائف الاستشارية.</a:t>
            </a:r>
            <a:endParaRPr lang="en-US" dirty="0"/>
          </a:p>
          <a:p>
            <a:pPr marL="457200" indent="-457200" rtl="1">
              <a:buFont typeface="+mj-lt"/>
              <a:buAutoNum type="arabicPeriod"/>
            </a:pPr>
            <a:r>
              <a:rPr lang="ar-SA" dirty="0"/>
              <a:t> الصراع بين التنظيم الرسمي والتنظيم غير الرسمي (المدرسة والمجتمع) </a:t>
            </a:r>
            <a:endParaRPr lang="ar-JO" sz="2000" dirty="0"/>
          </a:p>
        </p:txBody>
      </p:sp>
    </p:spTree>
    <p:extLst>
      <p:ext uri="{BB962C8B-B14F-4D97-AF65-F5344CB8AC3E}">
        <p14:creationId xmlns:p14="http://schemas.microsoft.com/office/powerpoint/2010/main" val="205702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6" name="Diagram 5">
            <a:extLst>
              <a:ext uri="{FF2B5EF4-FFF2-40B4-BE49-F238E27FC236}">
                <a16:creationId xmlns:a16="http://schemas.microsoft.com/office/drawing/2014/main" id="{645E7134-6DCB-4A15-8CBC-6D8902DABC14}"/>
              </a:ext>
            </a:extLst>
          </p:cNvPr>
          <p:cNvGraphicFramePr/>
          <p:nvPr>
            <p:extLst>
              <p:ext uri="{D42A27DB-BD31-4B8C-83A1-F6EECF244321}">
                <p14:modId xmlns:p14="http://schemas.microsoft.com/office/powerpoint/2010/main" val="1112499060"/>
              </p:ext>
            </p:extLst>
          </p:nvPr>
        </p:nvGraphicFramePr>
        <p:xfrm>
          <a:off x="186033" y="285007"/>
          <a:ext cx="12586525" cy="58314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537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14325" y="1322222"/>
            <a:ext cx="11353799" cy="49566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2400" y="1504950"/>
            <a:ext cx="11220450" cy="4524315"/>
          </a:xfrm>
          <a:prstGeom prst="rect">
            <a:avLst/>
          </a:prstGeom>
          <a:noFill/>
        </p:spPr>
        <p:txBody>
          <a:bodyPr wrap="square" rtlCol="0">
            <a:spAutoFit/>
          </a:bodyPr>
          <a:lstStyle/>
          <a:p>
            <a:pPr algn="just" rtl="1">
              <a:buNone/>
            </a:pPr>
            <a:r>
              <a:rPr lang="ar-SA" sz="2400" b="1" dirty="0"/>
              <a:t>اولاً: استراتيجية التجنب</a:t>
            </a:r>
            <a:endParaRPr lang="en-US" sz="2400" b="1" dirty="0"/>
          </a:p>
          <a:p>
            <a:pPr algn="r" rtl="1">
              <a:buNone/>
            </a:pPr>
            <a:r>
              <a:rPr lang="ar-SA" sz="2400" dirty="0"/>
              <a:t>	وتعني محاولة تحويل الاهتمام عن الصراع إلى غيره من المجالات أو إهماله أو استخدام الحواجز بين الأطراف المتصارعة.</a:t>
            </a:r>
            <a:endParaRPr lang="en-US" sz="2400" dirty="0"/>
          </a:p>
          <a:p>
            <a:pPr algn="just" rtl="1">
              <a:buNone/>
            </a:pPr>
            <a:r>
              <a:rPr lang="ar-SA" sz="2400" b="1" dirty="0"/>
              <a:t>ثانياً: استراتيجية استخدام القوة (الإخماد)</a:t>
            </a:r>
            <a:endParaRPr lang="en-US" sz="2400" b="1" dirty="0"/>
          </a:p>
          <a:p>
            <a:pPr algn="r" rtl="1"/>
            <a:r>
              <a:rPr lang="ar-SA" sz="2400" dirty="0"/>
              <a:t>وتعني قيام الإدارة بإصدار أوامرها لإنهاء الصراع، وتصلح هذه الاستراتيجية </a:t>
            </a:r>
            <a:r>
              <a:rPr lang="ar-SA" sz="2400" b="1" dirty="0"/>
              <a:t>لمعالجة المواقف بأسرع ما يمكن </a:t>
            </a:r>
            <a:r>
              <a:rPr lang="ar-SA" sz="2400" dirty="0"/>
              <a:t>ويتم اللجوء إليها لإنهاء الصراع، ويتم معالجة الموقف من خلال تدخل السلطة العليا في المنظمة.</a:t>
            </a:r>
            <a:endParaRPr lang="ar-JO" sz="2400" dirty="0"/>
          </a:p>
          <a:p>
            <a:pPr algn="r" rtl="1"/>
            <a:r>
              <a:rPr lang="ar-SA" sz="2400" b="1" dirty="0"/>
              <a:t>ثالثاً: استراتيجية المواجهة</a:t>
            </a:r>
            <a:endParaRPr lang="en-US" sz="2400" b="1" dirty="0"/>
          </a:p>
          <a:p>
            <a:pPr algn="r" rtl="1"/>
            <a:r>
              <a:rPr lang="ar-JO" sz="2400" dirty="0"/>
              <a:t>     </a:t>
            </a:r>
            <a:r>
              <a:rPr lang="ar-SA" sz="2400" dirty="0"/>
              <a:t>ويتم فيها تحديد مصادر الصراع، ومعرفة المصالح للمجموعات المتصارعة والتركيز عليها، ويمكن </a:t>
            </a:r>
            <a:r>
              <a:rPr lang="ar-SA" sz="2400" b="1" dirty="0"/>
              <a:t>استخدام أسلوب تبادل وجهات النظر و</a:t>
            </a:r>
            <a:r>
              <a:rPr lang="ar-SA" sz="2400" dirty="0"/>
              <a:t>ذلك بهدف التعرف على وجهات النظر الأخرى التي يتم نقلها إلى الجماعات الأخرى مما يزيد من الفهم المتبادل، ويمكن استخدام أسلوب التركيز على هدف استراتيجي، حيث يتم التركيز على جهود واهتمامات الأطراف المتصارعة في هذه الاستراتيجية على الهدف أو الأهداف العليا المشتركة.</a:t>
            </a:r>
            <a:endParaRPr lang="en-US" sz="2400" dirty="0"/>
          </a:p>
          <a:p>
            <a:pPr algn="r"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AD66992D-D0AC-4B92-92C6-4A44681805E8}"/>
              </a:ext>
            </a:extLst>
          </p:cNvPr>
          <p:cNvSpPr txBox="1"/>
          <p:nvPr/>
        </p:nvSpPr>
        <p:spPr>
          <a:xfrm>
            <a:off x="3681351" y="351757"/>
            <a:ext cx="5985164" cy="707886"/>
          </a:xfrm>
          <a:prstGeom prst="rect">
            <a:avLst/>
          </a:prstGeom>
          <a:noFill/>
        </p:spPr>
        <p:txBody>
          <a:bodyPr wrap="square" rtlCol="0">
            <a:spAutoFit/>
          </a:bodyPr>
          <a:lstStyle/>
          <a:p>
            <a:r>
              <a:rPr lang="ar-JO" sz="4000" dirty="0">
                <a:solidFill>
                  <a:schemeClr val="bg1"/>
                </a:solidFill>
              </a:rPr>
              <a:t>استراتيجيات إدارة الصراع</a:t>
            </a:r>
            <a:endParaRPr lang="en-US" sz="4000" dirty="0">
              <a:solidFill>
                <a:schemeClr val="bg1"/>
              </a:solidFill>
            </a:endParaRPr>
          </a:p>
        </p:txBody>
      </p:sp>
    </p:spTree>
    <p:extLst>
      <p:ext uri="{BB962C8B-B14F-4D97-AF65-F5344CB8AC3E}">
        <p14:creationId xmlns:p14="http://schemas.microsoft.com/office/powerpoint/2010/main" val="1085810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14325" y="1322222"/>
            <a:ext cx="11487150" cy="49566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52400" y="1504950"/>
            <a:ext cx="11487150" cy="4462760"/>
          </a:xfrm>
          <a:prstGeom prst="rect">
            <a:avLst/>
          </a:prstGeom>
          <a:noFill/>
        </p:spPr>
        <p:txBody>
          <a:bodyPr wrap="square" rtlCol="0">
            <a:spAutoFit/>
          </a:bodyPr>
          <a:lstStyle/>
          <a:p>
            <a:pPr algn="r" rtl="1"/>
            <a:r>
              <a:rPr lang="ar-SA" sz="2000" b="1" dirty="0"/>
              <a:t>رابعاً: استراتيجية المجاملة (التلطيف):</a:t>
            </a:r>
            <a:endParaRPr lang="ar-JO" sz="2000" b="1" dirty="0"/>
          </a:p>
          <a:p>
            <a:pPr algn="r" rtl="1"/>
            <a:r>
              <a:rPr lang="ar-JO" sz="2000" dirty="0"/>
              <a:t>    </a:t>
            </a:r>
            <a:r>
              <a:rPr lang="ar-SA" sz="2000" dirty="0"/>
              <a:t>وتعني قيام الإدارة بدعم الأطراف المتصارعة واستخدام اللغة العاطفية المؤثرة من أجل التعايش مع بعضهم بسلام، ويمكن اللجوء إلى هذا الأسلوب إذا كان الصراع قائماً على </a:t>
            </a:r>
            <a:r>
              <a:rPr lang="ar-SA" sz="2000" b="1" dirty="0"/>
              <a:t>اختلاف الصفات الشخصية </a:t>
            </a:r>
            <a:r>
              <a:rPr lang="ar-SA" sz="2000" dirty="0"/>
              <a:t>لأطراف الصراع</a:t>
            </a:r>
            <a:r>
              <a:rPr lang="ar-JO" sz="2000" dirty="0"/>
              <a:t>.</a:t>
            </a:r>
          </a:p>
          <a:p>
            <a:pPr algn="r" rtl="1">
              <a:buNone/>
            </a:pPr>
            <a:r>
              <a:rPr lang="ar-SA" sz="2000" b="1" dirty="0"/>
              <a:t>خامساً: استراتيجية التسوية</a:t>
            </a:r>
            <a:r>
              <a:rPr lang="ar-SA" sz="2000" dirty="0"/>
              <a:t>: </a:t>
            </a:r>
            <a:endParaRPr lang="en-US" sz="2000" dirty="0"/>
          </a:p>
          <a:p>
            <a:pPr algn="r" rtl="1">
              <a:buNone/>
            </a:pPr>
            <a:r>
              <a:rPr lang="ar-SA" sz="2000" dirty="0"/>
              <a:t>تعد هذه الاستراتيجية وسيلة فاعلة للتفاعل مع الصراع، ويتم التوصل فيها إلى حل وسط يرضي جميع الأطراف المتصارعة وقد يحقق لكل منهما مكاسب جزئية، ويمكن اللجوء لهذه الاستراتيجية إذا </a:t>
            </a:r>
            <a:r>
              <a:rPr lang="ar-SA" sz="2000" b="1" dirty="0"/>
              <a:t>تساوت قوة أطراف الصراع </a:t>
            </a:r>
            <a:r>
              <a:rPr lang="ar-SA" sz="2000" dirty="0"/>
              <a:t>من خلال المفاوضات.</a:t>
            </a:r>
            <a:endParaRPr lang="en-US" sz="2000" dirty="0"/>
          </a:p>
          <a:p>
            <a:pPr algn="r" rtl="1">
              <a:buNone/>
            </a:pPr>
            <a:r>
              <a:rPr lang="ar-SA" sz="2000" b="1" dirty="0"/>
              <a:t>سادساً: استراتيجية تدخل جهة أو طرف ثالث: </a:t>
            </a:r>
            <a:endParaRPr lang="en-US" sz="2000" b="1" dirty="0"/>
          </a:p>
          <a:p>
            <a:pPr algn="r" rtl="1">
              <a:buNone/>
            </a:pPr>
            <a:r>
              <a:rPr lang="ar-SA" sz="2000" dirty="0"/>
              <a:t>وتعني تدخل جهة أخرى ليست طرفاً في النزاع لمحاولة حله عن طريق التنسيق والتكامل بين الأطراف المتصارعة، ويمكن أن يكون الطرف الثالث المدير أو أحد زملاء العمل من الأشخاص القادرين على حل النزاعات.</a:t>
            </a:r>
            <a:endParaRPr lang="en-US" sz="2000" dirty="0"/>
          </a:p>
          <a:p>
            <a:pPr algn="r" rtl="1">
              <a:buNone/>
            </a:pPr>
            <a:r>
              <a:rPr lang="ar-SA" sz="2000" b="1" dirty="0"/>
              <a:t>سابعاً: استراتيجية الانضمام: </a:t>
            </a:r>
            <a:endParaRPr lang="en-US" sz="2000" b="1" dirty="0"/>
          </a:p>
          <a:p>
            <a:pPr algn="r" rtl="1">
              <a:buNone/>
            </a:pPr>
            <a:r>
              <a:rPr lang="ar-SA" sz="2000" dirty="0"/>
              <a:t>وتعني ضم الاطراف المتصارعة لجماعة جديدة مثل دمج </a:t>
            </a:r>
            <a:r>
              <a:rPr lang="ar-JO" sz="2000" dirty="0"/>
              <a:t>مؤسستين تعليميتين</a:t>
            </a:r>
            <a:r>
              <a:rPr lang="ar-SA" sz="2000" dirty="0"/>
              <a:t> متنافستين في</a:t>
            </a:r>
            <a:r>
              <a:rPr lang="ar-JO" sz="2000" dirty="0"/>
              <a:t> مؤسسة</a:t>
            </a:r>
            <a:r>
              <a:rPr lang="ar-SA" sz="2000" dirty="0"/>
              <a:t>واحدة أو قسمين في قسم واحد، إن الانبثاق والاكتساب غالباً ما يسبب الصراع لتطوير الأعضاء من المنظمات المختلفة، ولكن هذا الصراع لا يدوم بسبب أن الم</a:t>
            </a:r>
            <a:r>
              <a:rPr lang="ar-JO" sz="2000" dirty="0"/>
              <a:t>ؤسسة التعليمية</a:t>
            </a:r>
            <a:r>
              <a:rPr lang="ar-SA" sz="2000" dirty="0"/>
              <a:t> الجديدة عادة ما تكيف المجموعة المستهدفة فيها بمرور الزمن.</a:t>
            </a:r>
            <a:endParaRPr lang="ar-JO" sz="2000" dirty="0"/>
          </a:p>
          <a:p>
            <a:pPr algn="r"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5494FE9-ECE8-4FA5-B653-02E3488829DF}"/>
              </a:ext>
            </a:extLst>
          </p:cNvPr>
          <p:cNvSpPr/>
          <p:nvPr/>
        </p:nvSpPr>
        <p:spPr>
          <a:xfrm>
            <a:off x="4694929" y="465616"/>
            <a:ext cx="3659976" cy="584775"/>
          </a:xfrm>
          <a:prstGeom prst="rect">
            <a:avLst/>
          </a:prstGeom>
        </p:spPr>
        <p:txBody>
          <a:bodyPr wrap="none">
            <a:spAutoFit/>
          </a:bodyPr>
          <a:lstStyle/>
          <a:p>
            <a:r>
              <a:rPr lang="ar-JO" sz="3200" dirty="0">
                <a:solidFill>
                  <a:schemeClr val="bg1"/>
                </a:solidFill>
              </a:rPr>
              <a:t>استراتيجيات إدارة الصراع</a:t>
            </a:r>
            <a:endParaRPr lang="en-US" sz="3200" dirty="0">
              <a:solidFill>
                <a:schemeClr val="bg1"/>
              </a:solidFill>
            </a:endParaRPr>
          </a:p>
        </p:txBody>
      </p:sp>
    </p:spTree>
    <p:extLst>
      <p:ext uri="{BB962C8B-B14F-4D97-AF65-F5344CB8AC3E}">
        <p14:creationId xmlns:p14="http://schemas.microsoft.com/office/powerpoint/2010/main" val="1742289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14325" y="1322222"/>
            <a:ext cx="11487150" cy="49566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42924" y="1504950"/>
            <a:ext cx="11096625" cy="5201424"/>
          </a:xfrm>
          <a:prstGeom prst="rect">
            <a:avLst/>
          </a:prstGeom>
          <a:noFill/>
        </p:spPr>
        <p:txBody>
          <a:bodyPr wrap="square" rtlCol="0">
            <a:spAutoFit/>
          </a:bodyPr>
          <a:lstStyle/>
          <a:p>
            <a:pPr algn="r" rtl="1"/>
            <a:r>
              <a:rPr lang="ar-SA" sz="2400" b="1" dirty="0"/>
              <a:t>ثامناً: استراتيجية التعاون: </a:t>
            </a:r>
            <a:r>
              <a:rPr lang="ar-SA" sz="2400" dirty="0"/>
              <a:t> تسعى هذه الاستراتيجية إلى توحيد عمل الجماعات بشكل متناغم من أجل بلوغ الأهداف، حيث يؤدي ذلك إلى زيادة موارد المنظمة، وتتطلب هذه الاستراتيجية قناعة الأفراد الذين يستخدمونها بأن الصراع مشكلة لابد من حلها سوية بدلاً من رؤيتها معركة لابد من الفوز فيها، وتكمن أهمية هذه الاستراتيجية عندما يتطلب حل المشاكل رؤيا جديدة، وعلى الرغم من أن هذا الأسلوب </a:t>
            </a:r>
            <a:r>
              <a:rPr lang="ar-SA" sz="2400" b="1" dirty="0"/>
              <a:t>يتطلب الوقت الكافي </a:t>
            </a:r>
            <a:r>
              <a:rPr lang="ar-SA" sz="2400" dirty="0"/>
              <a:t>الذي قد لا يتوفر للمدير إلا أنه من أفضل الأساليب ويمكن اللجوء إليه خاصة إذا كان موضوع الصراع قضية أساسية تؤثر على إنجاز الأهداف التربوية كأن لا يقوم المرؤوس بالتخطيط لعمله.</a:t>
            </a:r>
            <a:endParaRPr lang="ar-JO" sz="2400" dirty="0"/>
          </a:p>
          <a:p>
            <a:pPr algn="r" rtl="1">
              <a:buNone/>
            </a:pPr>
            <a:r>
              <a:rPr lang="ar-SA" sz="2400" b="1" dirty="0"/>
              <a:t>تاسعاً: استراتيجية الإقناع:</a:t>
            </a:r>
            <a:endParaRPr lang="en-US" sz="2400" b="1" dirty="0"/>
          </a:p>
          <a:p>
            <a:pPr algn="r"/>
            <a:r>
              <a:rPr lang="ar-SA" sz="2400" dirty="0"/>
              <a:t> حيث تحاول الإدارة إقناع الأطراف المتصارعة كلها أو بعضها بقبول الحلول السلمية، لأنه لا فائدة من التصلب الذي يؤدي إلى تصعيد الموقف وزيادة الأمر سوء.</a:t>
            </a:r>
            <a:endParaRPr lang="en-US" sz="2400" dirty="0"/>
          </a:p>
          <a:p>
            <a:pPr algn="r" rtl="1">
              <a:buNone/>
            </a:pPr>
            <a:r>
              <a:rPr lang="ar-SA" sz="2400" dirty="0"/>
              <a:t> </a:t>
            </a:r>
            <a:r>
              <a:rPr lang="ar-SA" sz="2400" b="1" dirty="0"/>
              <a:t>عاشراً: استراتيجية التنافس</a:t>
            </a:r>
            <a:endParaRPr lang="en-US" sz="2400" b="1" dirty="0"/>
          </a:p>
          <a:p>
            <a:pPr algn="r"/>
            <a:r>
              <a:rPr lang="ar-SA" sz="2400" dirty="0"/>
              <a:t>يلجأ المدير في استخدامه لهذا الاسلوب إلى </a:t>
            </a:r>
            <a:r>
              <a:rPr lang="ar-SA" sz="2400" b="1" dirty="0"/>
              <a:t>قوة السلطة والمركز، </a:t>
            </a:r>
            <a:r>
              <a:rPr lang="ar-SA" sz="2400" dirty="0"/>
              <a:t>والحل الذي يتوصل إليه يكون في صالح أحد الاطراف فقط، ويؤدي </a:t>
            </a:r>
            <a:r>
              <a:rPr lang="ar-SA" sz="2400" b="1" dirty="0"/>
              <a:t>الاعتماد الزائد </a:t>
            </a:r>
            <a:r>
              <a:rPr lang="ar-SA" sz="2400" dirty="0"/>
              <a:t>على هذا الأسلوب إلى تخفيف الدافعية في العمل.</a:t>
            </a:r>
            <a:endParaRPr lang="en-US" sz="2400" dirty="0"/>
          </a:p>
          <a:p>
            <a:pPr algn="r" rtl="1"/>
            <a:endParaRPr lang="ar-JO" sz="2000" dirty="0"/>
          </a:p>
          <a:p>
            <a:pPr algn="r"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1C0BC33C-3B3D-4C7B-AD47-1B7AED456068}"/>
              </a:ext>
            </a:extLst>
          </p:cNvPr>
          <p:cNvSpPr/>
          <p:nvPr/>
        </p:nvSpPr>
        <p:spPr>
          <a:xfrm>
            <a:off x="3955161" y="382179"/>
            <a:ext cx="4519186" cy="707886"/>
          </a:xfrm>
          <a:prstGeom prst="rect">
            <a:avLst/>
          </a:prstGeom>
        </p:spPr>
        <p:txBody>
          <a:bodyPr wrap="none">
            <a:spAutoFit/>
          </a:bodyPr>
          <a:lstStyle/>
          <a:p>
            <a:pPr lvl="0"/>
            <a:r>
              <a:rPr lang="ar-JO" sz="4000" dirty="0">
                <a:solidFill>
                  <a:prstClr val="white"/>
                </a:solidFill>
              </a:rPr>
              <a:t>استراتيجيات إدارة الصراع</a:t>
            </a:r>
            <a:endParaRPr lang="en-US" sz="4000" dirty="0">
              <a:solidFill>
                <a:prstClr val="white"/>
              </a:solidFill>
            </a:endParaRPr>
          </a:p>
        </p:txBody>
      </p:sp>
    </p:spTree>
    <p:extLst>
      <p:ext uri="{BB962C8B-B14F-4D97-AF65-F5344CB8AC3E}">
        <p14:creationId xmlns:p14="http://schemas.microsoft.com/office/powerpoint/2010/main" val="2010403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66688" y="1047129"/>
            <a:ext cx="11639550" cy="5420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657225" y="1421071"/>
            <a:ext cx="11106150" cy="2677656"/>
          </a:xfrm>
          <a:prstGeom prst="rect">
            <a:avLst/>
          </a:prstGeom>
          <a:noFill/>
        </p:spPr>
        <p:txBody>
          <a:bodyPr wrap="square" rtlCol="0">
            <a:spAutoFit/>
          </a:bodyPr>
          <a:lstStyle/>
          <a:p>
            <a:pPr algn="just" rtl="1"/>
            <a:r>
              <a:rPr lang="ar-SA" sz="2400" dirty="0"/>
              <a:t>إن مفهوم إدارة الصراع يشير إلى قيام القائد التربوي بالتدخل بين أطرف الصراع ومعالجته بطريقة تحقق الرضا للجميع وتحقق أهدافهم دون الإضرار بأهداف المؤسسة التربوية أو أهداف أحد الطرفين، لذلك يجب على القائد التربوي بأن يتمتع بالقدرة على تصنيف مستويات الصراع، ومعرفة أسبابه، وأن يكون لديه الإلمام بالعوامل المؤثرة في الصراع، </a:t>
            </a:r>
            <a:r>
              <a:rPr lang="ar-SA" sz="2400" b="1" u="sng" dirty="0"/>
              <a:t>ومن الأمور الهامة</a:t>
            </a:r>
            <a:r>
              <a:rPr lang="ar-JO" sz="2400" b="1" u="sng" dirty="0"/>
              <a:t> المؤثرة في إدارة الصراع</a:t>
            </a:r>
            <a:r>
              <a:rPr lang="ar-SA" sz="2400" b="1" u="sng" dirty="0"/>
              <a:t> </a:t>
            </a:r>
            <a:r>
              <a:rPr lang="ar-SA" sz="2400" dirty="0"/>
              <a:t>قدرة القائد على استخدام أساليب إدارة الصراع داخل المؤسسة التربوية كالسمو، والتعويض، الانسحاب وغيرها من الأساليب</a:t>
            </a:r>
            <a:r>
              <a:rPr lang="ar-JO" sz="2400" dirty="0"/>
              <a:t>.</a:t>
            </a:r>
          </a:p>
          <a:p>
            <a:pPr algn="just" rtl="1"/>
            <a:r>
              <a:rPr lang="ar-SA" sz="2400" b="1" u="sng" dirty="0"/>
              <a:t>ويأتي دور القائد التربوي </a:t>
            </a:r>
            <a:r>
              <a:rPr lang="ar-SA" sz="2400" dirty="0"/>
              <a:t>في المنظمة لتوظيف استراتيجيات إدارة الصراع مع مواقف الصراع وضبط سلوك العاملين وتوجيه معتقداتهم وقناعاتهم وأهدافهم وحاجاتهم لتحقيق أهداف المنظمة والولاء التنظيمي للعاملين</a:t>
            </a:r>
            <a:r>
              <a:rPr lang="ar-JO" sz="2400" dirty="0"/>
              <a:t>.</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731429"/>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13D61A78-7F83-4F7C-8BB2-A46C25311C37}"/>
              </a:ext>
            </a:extLst>
          </p:cNvPr>
          <p:cNvSpPr/>
          <p:nvPr/>
        </p:nvSpPr>
        <p:spPr>
          <a:xfrm>
            <a:off x="2480946" y="295930"/>
            <a:ext cx="6106159" cy="52322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ar-SA" sz="2800" b="1" i="0" u="none" strike="noStrike" kern="0" cap="all" spc="0" normalizeH="0" baseline="0" noProof="0" dirty="0">
                <a:ln>
                  <a:noFill/>
                </a:ln>
                <a:solidFill>
                  <a:schemeClr val="bg1"/>
                </a:solidFill>
                <a:effectLst>
                  <a:reflection blurRad="12700" stA="48000" endA="300" endPos="55000" dir="5400000" sy="-90000" algn="bl" rotWithShape="0"/>
                </a:effectLst>
                <a:uLnTx/>
                <a:uFillTx/>
                <a:latin typeface="Franklin Gothic Medium"/>
                <a:ea typeface="+mj-ea"/>
                <a:cs typeface="Tahoma" panose="020B0604030504040204" pitchFamily="34" charset="0"/>
              </a:rPr>
              <a:t>دور القيادة التربوية في إدارة الصراع</a:t>
            </a:r>
            <a:endParaRPr kumimoji="0" lang="en-US" sz="1800" b="0" i="0" u="none" strike="noStrike" kern="0" cap="none" spc="0" normalizeH="0" baseline="0" noProof="0" dirty="0">
              <a:ln>
                <a:noFill/>
              </a:ln>
              <a:solidFill>
                <a:schemeClr val="bg1"/>
              </a:solidFill>
              <a:effectLst/>
              <a:uLnTx/>
              <a:uFillTx/>
            </a:endParaRPr>
          </a:p>
        </p:txBody>
      </p:sp>
      <p:pic>
        <p:nvPicPr>
          <p:cNvPr id="6" name="Picture 5">
            <a:extLst>
              <a:ext uri="{FF2B5EF4-FFF2-40B4-BE49-F238E27FC236}">
                <a16:creationId xmlns:a16="http://schemas.microsoft.com/office/drawing/2014/main" id="{845FF328-2F03-4107-9B66-3681210EDD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6113" y="4229100"/>
            <a:ext cx="5819774" cy="2238341"/>
          </a:xfrm>
          <a:prstGeom prst="rect">
            <a:avLst/>
          </a:prstGeom>
        </p:spPr>
      </p:pic>
    </p:spTree>
    <p:extLst>
      <p:ext uri="{BB962C8B-B14F-4D97-AF65-F5344CB8AC3E}">
        <p14:creationId xmlns:p14="http://schemas.microsoft.com/office/powerpoint/2010/main" val="412645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7225" y="1309826"/>
            <a:ext cx="10877550" cy="4813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28662" y="1212844"/>
            <a:ext cx="10391775" cy="4524315"/>
          </a:xfrm>
          <a:prstGeom prst="rect">
            <a:avLst/>
          </a:prstGeom>
          <a:noFill/>
        </p:spPr>
        <p:txBody>
          <a:bodyPr wrap="square" rtlCol="0">
            <a:spAutoFit/>
          </a:bodyPr>
          <a:lstStyle/>
          <a:p>
            <a:pPr algn="just" rtl="1"/>
            <a:r>
              <a:rPr lang="ar-SA" sz="2400" dirty="0"/>
              <a:t> </a:t>
            </a:r>
            <a:endParaRPr lang="en-US" sz="2400" dirty="0"/>
          </a:p>
          <a:p>
            <a:pPr algn="just" rtl="1"/>
            <a:r>
              <a:rPr lang="ar-SA" sz="2400" dirty="0"/>
              <a:t>ولذلك تشكل القيادة التربوية العنصر الحيوي في أي مؤسسة تربوية، حيث يتوقف عليها إلى حد كبير استمرار هذا التنظيم ونموه وتطويره، ولأن القائد يدرك أن مهامه كثيرة ومتعددة ومن أبرزها الحفاظ على المناخ الذي يستطيع فيه أفراد الجماعة الإنتاج بكفاءة، وتبرز أهمية القيادة الإدارية بشكل أكبر في المؤسسات التربوية، حيث تتنوع المؤهلات والمهارات لدى أفرادها، وتتباين خلفياتهم واتجاهاتهم وقيمهم، وتختلف إدراكاتهم وآراؤهم، وبالتالي تتمايز سلوكياتهم الفردية والجماعية مما قد يؤدي إلى التنافر وعدم الانسجام، وكل هذه المعطيات تجعل</a:t>
            </a:r>
            <a:r>
              <a:rPr lang="ar-JO" sz="2400" dirty="0"/>
              <a:t> </a:t>
            </a:r>
            <a:r>
              <a:rPr lang="ar-SA" sz="2400" dirty="0"/>
              <a:t>دور الإدارة أكثر صعوبة وأهمية، وتتطلب مهارات خاصة يكتسبها القائد ولا تتحقق هذه المهارات إلا باستخدام إستراتيجيات إدارة الصراع</a:t>
            </a:r>
            <a:r>
              <a:rPr lang="ar-JO" sz="2400" dirty="0"/>
              <a:t>.</a:t>
            </a:r>
          </a:p>
          <a:p>
            <a:pPr algn="just" rtl="1"/>
            <a:r>
              <a:rPr lang="ar-SA" sz="2400" dirty="0"/>
              <a:t>ومن مسؤوليات القيادة التربوية أن تبحث عن التقنية المناسبة التي يمكن من خلالها تكييف توقعات المؤسسة وحاجات الأفراد كي تلتقي معاً وتتفاعل بطريقة دينامية بعيدة عن الجوانب السلبية للصراع، وذلك حتى تتمكن المؤسسة من الوصول إلى أهدافها والمحافظة على صحة المؤسسة وسلامتها</a:t>
            </a:r>
            <a:r>
              <a:rPr lang="ar-JO" sz="2400" dirty="0"/>
              <a:t>.</a:t>
            </a:r>
          </a:p>
          <a:p>
            <a:pPr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7" name="Rectangle 6">
            <a:extLst>
              <a:ext uri="{FF2B5EF4-FFF2-40B4-BE49-F238E27FC236}">
                <a16:creationId xmlns:a16="http://schemas.microsoft.com/office/drawing/2014/main" id="{A334AB5A-70C7-4F75-A497-F92CAF69A86E}"/>
              </a:ext>
            </a:extLst>
          </p:cNvPr>
          <p:cNvSpPr/>
          <p:nvPr/>
        </p:nvSpPr>
        <p:spPr>
          <a:xfrm>
            <a:off x="2583068" y="509634"/>
            <a:ext cx="6106159" cy="523220"/>
          </a:xfrm>
          <a:prstGeom prst="rect">
            <a:avLst/>
          </a:prstGeom>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ar-SA" sz="2800" b="1" i="0" u="none" strike="noStrike" kern="0" cap="all" spc="0" normalizeH="0" baseline="0" noProof="0" dirty="0">
                <a:ln>
                  <a:noFill/>
                </a:ln>
                <a:solidFill>
                  <a:schemeClr val="bg1"/>
                </a:solidFill>
                <a:effectLst>
                  <a:reflection blurRad="12700" stA="48000" endA="300" endPos="55000" dir="5400000" sy="-90000" algn="bl" rotWithShape="0"/>
                </a:effectLst>
                <a:uLnTx/>
                <a:uFillTx/>
                <a:latin typeface="Franklin Gothic Medium"/>
                <a:ea typeface="+mj-ea"/>
                <a:cs typeface="Tahoma" panose="020B0604030504040204" pitchFamily="34" charset="0"/>
              </a:rPr>
              <a:t>دور القيادة التربوية في إدارة الصراع</a:t>
            </a:r>
            <a:endParaRPr kumimoji="0" lang="en-US" sz="1800" b="0" i="0" u="none" strike="noStrike" kern="0" cap="none" spc="0" normalizeH="0" baseline="0" noProof="0" dirty="0">
              <a:ln>
                <a:noFill/>
              </a:ln>
              <a:solidFill>
                <a:schemeClr val="bg1"/>
              </a:solidFill>
              <a:effectLst/>
              <a:uLnTx/>
              <a:uFillTx/>
            </a:endParaRPr>
          </a:p>
        </p:txBody>
      </p:sp>
    </p:spTree>
    <p:extLst>
      <p:ext uri="{BB962C8B-B14F-4D97-AF65-F5344CB8AC3E}">
        <p14:creationId xmlns:p14="http://schemas.microsoft.com/office/powerpoint/2010/main" val="2314452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7225" y="1309826"/>
            <a:ext cx="10877550" cy="4813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728662" y="1212844"/>
            <a:ext cx="10391775" cy="4154984"/>
          </a:xfrm>
          <a:prstGeom prst="rect">
            <a:avLst/>
          </a:prstGeom>
          <a:noFill/>
        </p:spPr>
        <p:txBody>
          <a:bodyPr wrap="square" rtlCol="0">
            <a:spAutoFit/>
          </a:bodyPr>
          <a:lstStyle/>
          <a:p>
            <a:pPr algn="just" rtl="1"/>
            <a:r>
              <a:rPr lang="ar-SA" sz="2400" dirty="0"/>
              <a:t> </a:t>
            </a:r>
            <a:endParaRPr lang="en-US" sz="2400" dirty="0"/>
          </a:p>
          <a:p>
            <a:pPr algn="r" rtl="1"/>
            <a:r>
              <a:rPr lang="ar-SA" sz="2400" b="1" dirty="0"/>
              <a:t>النمط الأول: تعامل القيادة التقليدية مع إدارة الصراع.</a:t>
            </a:r>
            <a:endParaRPr lang="en-US" sz="2400" b="1" dirty="0"/>
          </a:p>
          <a:p>
            <a:pPr algn="r" rtl="1"/>
            <a:r>
              <a:rPr lang="ar-SA" sz="2400" dirty="0"/>
              <a:t>          حيث تقوم هذه القيادات بحل الصراع بالقوة حتى لو اضطرت إلى الاستغناء عن الأفراد المتسببين في الصراع، ويكون ذلك وفق النظرية التقليدية التي لم تعطي الصراع اهتماماً، واعتبرته مرضاً يصيب المؤسسة ويجب علاجه وأنه لا يمكن التعامل مع الصراع لأنه يمكن اختيار عامل أكثر انضباط والتزاماً بالسلوك، و حل الصراع يتمثل بالتخلص ممن يسببونه.</a:t>
            </a:r>
            <a:endParaRPr lang="ar-JO" sz="2400" dirty="0"/>
          </a:p>
          <a:p>
            <a:pPr algn="r" rtl="1"/>
            <a:endParaRPr lang="en-US" sz="2400" dirty="0"/>
          </a:p>
          <a:p>
            <a:pPr algn="r" rtl="1"/>
            <a:r>
              <a:rPr lang="ar-SA" sz="2400" b="1" dirty="0"/>
              <a:t>النمط الثاني: تعامل القيادة الفعالة مع إدارة الصراع.</a:t>
            </a:r>
            <a:endParaRPr lang="en-US" sz="2400" b="1" dirty="0"/>
          </a:p>
          <a:p>
            <a:pPr algn="r" rtl="1"/>
            <a:r>
              <a:rPr lang="ar-SA" sz="2400" dirty="0"/>
              <a:t>        إن تحرك القيادة الفعالة يتم على أساس المعلومات التي يتلقاها من الأفراد بواسطة التحاور، والتشاور بين القائد والأفراد حيث يتم الحصول على المعلومات الضرورية وتبادل الأفكار بشأن الصراع القائم، ومن ثم الخروج بقرار بعد أن يستشير المرؤوسين في البدائل التي يحددها الصراع في المؤسسة.</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7C41565-F214-468C-A016-5733035B351F}"/>
              </a:ext>
            </a:extLst>
          </p:cNvPr>
          <p:cNvSpPr/>
          <p:nvPr/>
        </p:nvSpPr>
        <p:spPr>
          <a:xfrm>
            <a:off x="4084943" y="419449"/>
            <a:ext cx="3679212" cy="523220"/>
          </a:xfrm>
          <a:prstGeom prst="rect">
            <a:avLst/>
          </a:prstGeom>
        </p:spPr>
        <p:txBody>
          <a:bodyPr wrap="none">
            <a:spAutoFit/>
          </a:bodyPr>
          <a:lstStyle/>
          <a:p>
            <a:pPr lvl="0" algn="ctr" rtl="1"/>
            <a:r>
              <a:rPr lang="ar-SA" sz="2800" b="1" dirty="0">
                <a:solidFill>
                  <a:schemeClr val="bg1"/>
                </a:solidFill>
              </a:rPr>
              <a:t>الأنماط القيادية وإدارة الصراع</a:t>
            </a:r>
            <a:endParaRPr lang="en-US" sz="2800" dirty="0">
              <a:solidFill>
                <a:schemeClr val="bg1"/>
              </a:solidFill>
            </a:endParaRPr>
          </a:p>
        </p:txBody>
      </p:sp>
    </p:spTree>
    <p:extLst>
      <p:ext uri="{BB962C8B-B14F-4D97-AF65-F5344CB8AC3E}">
        <p14:creationId xmlns:p14="http://schemas.microsoft.com/office/powerpoint/2010/main" val="2639689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7225" y="1309826"/>
            <a:ext cx="10877550" cy="4813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0112" y="1500818"/>
            <a:ext cx="10391775" cy="4154984"/>
          </a:xfrm>
          <a:prstGeom prst="rect">
            <a:avLst/>
          </a:prstGeom>
          <a:noFill/>
        </p:spPr>
        <p:txBody>
          <a:bodyPr wrap="square" rtlCol="0">
            <a:spAutoFit/>
          </a:bodyPr>
          <a:lstStyle/>
          <a:p>
            <a:pPr algn="just" rtl="1"/>
            <a:r>
              <a:rPr lang="ar-SA" sz="2400" dirty="0"/>
              <a:t>ويعتبر وجود نمط القيادة الديمقراطي وسيلة للتخفيف من حدة الصراعات في المؤسسات التربوية ومحاولة لإيجاد الحلول المشتركة، وتتمثل مهام القيادة الفعالة في إدارة الصراع فيما يلي :</a:t>
            </a:r>
            <a:endParaRPr lang="en-US" sz="2400" dirty="0"/>
          </a:p>
          <a:p>
            <a:pPr lvl="0" algn="just" rtl="1"/>
            <a:r>
              <a:rPr lang="ar-SA" sz="2400" dirty="0"/>
              <a:t>ـ تحديد الاتجاهات العامة للصراع وتوضيح علاقاته بالأهداف والتوجيهات الاستراتيجية للمؤسسة وسياستها الرئيسية، توضيح متطلبات الصراع ومقوماته الأساسية الواجب على الأفراد إدراكها والتعامل معها بإيجابية.</a:t>
            </a:r>
            <a:endParaRPr lang="en-US" sz="2400" dirty="0"/>
          </a:p>
          <a:p>
            <a:pPr lvl="0" algn="just" rtl="1"/>
            <a:r>
              <a:rPr lang="ar-SA" sz="2400" dirty="0"/>
              <a:t>ـ توجيه الصراع نحو أفضل أساليب الخطط وتنسيق أداء الأفراد وجماعات العمل لجعله يصب في مصلحة المؤسسة.</a:t>
            </a:r>
            <a:endParaRPr lang="en-US" sz="2400" dirty="0"/>
          </a:p>
          <a:p>
            <a:pPr lvl="0" algn="just" rtl="1"/>
            <a:r>
              <a:rPr lang="ar-SA" sz="2400" dirty="0"/>
              <a:t>ـ أيضا متابعة الصراع الفعلي ورصد الاتجاهات نحو الانحراف عن المستويات المستهدفة والتدخل السريع لإعادة الأداء إلى المستويات الصحيحة.</a:t>
            </a:r>
            <a:endParaRPr lang="en-US" sz="2400" dirty="0"/>
          </a:p>
          <a:p>
            <a:pPr algn="just" rtl="1"/>
            <a:r>
              <a:rPr lang="ar-SA" sz="2400" dirty="0"/>
              <a:t>ـ وأخيراً تخطيط عمليات تطور إدارة الصراع وتحسين أداء العمليات في ضوء الدروس المستفادة من متابعة وتحليل الصراع الفعلي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6053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23850" y="933450"/>
            <a:ext cx="11477625" cy="51903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578643" y="1081798"/>
            <a:ext cx="10968037" cy="4893647"/>
          </a:xfrm>
          <a:prstGeom prst="rect">
            <a:avLst/>
          </a:prstGeom>
          <a:noFill/>
        </p:spPr>
        <p:txBody>
          <a:bodyPr wrap="square" rtlCol="0">
            <a:spAutoFit/>
          </a:bodyPr>
          <a:lstStyle/>
          <a:p>
            <a:pPr algn="just" rtl="1"/>
            <a:r>
              <a:rPr lang="ar-SA" sz="2400" dirty="0"/>
              <a:t>تعد المؤسسات التربوية رافعة التقدم والتطور في مجتمعاتها، ولتتمكن هذه المؤسسات من تحقيق أهدافها بكفاءة وفعالية، تحتاج إلى قيادات واعية تتحمل مسؤولية المهام الملقاة على عاتقها، وتدرك أهمية الاتصال الفعال مع العاملين على كافة المستويات، ومشاركتهم في جميع الأنشطة التي تتم داخل هذه المؤسسات وخارجها. مما يتوجب على هذه القيادات أن تكون قادرة على التعامل مع التحديات والتطورات المحلية والعالمية وكذلك التهديدات الداخلية التي تواجهها من مقاومي التغيير وكذلك من الصراع الذي قد ينشأ فيها.</a:t>
            </a:r>
            <a:endParaRPr lang="en-US" sz="2400" dirty="0"/>
          </a:p>
          <a:p>
            <a:pPr algn="just" rtl="1"/>
            <a:r>
              <a:rPr lang="ar-SA" sz="2400" dirty="0"/>
              <a:t>لهذا من الضروري للقيادات التربوية الاعتراف أولًا بالتغيرات داخل المؤسسة وعلى رأسها الصراع ومن الملاحظ أن حدة الصراع تزداد في المؤسسات التربوية كلما اتسعت المسافة بين الواقع التربوي الحالي والطموح إلى تغييره وقد تدرج الفكر الإداري في التعامل مع الصراع فبدأ برفضه ظنا أنه لا يحقق التوازن بين قيم الفرد وقيم التنظيم الذي يعمل في إطاره ولا يسهم في تحقيق الفعالية التنظيمية، فإذا آمن هذه القيادات بوجود الصراع في مؤسساتها تتبعها المرحلة الثانية وهي محاولة التعرف الجاد على أسبابه ودوافعه، وتفكر بطريقة عقلانية ومنطقية لاختيار الوسائل المناسبة للتخفيف من حدته ومعالجته وتحويله لعنصر قوة داخل المؤسسة</a:t>
            </a:r>
            <a:r>
              <a:rPr lang="ar-JO" sz="2400" dirty="0"/>
              <a:t> </a:t>
            </a:r>
            <a:r>
              <a:rPr lang="ar-SA" sz="2400" dirty="0"/>
              <a:t>مما يوجد المناخ التنظيمي الصحي المحفز للبحث والابتكار وبالتالي انعكاس هذا التطور المستمر على مجتمعاتها مما يؤدي إلى تنمية هذه المجتمعات، والتحاقها بركب التنافسية والعالمية وانعكاس ذلك على رفاهية مجتمعاتها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646485"/>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9049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7225" y="1309826"/>
            <a:ext cx="10877550" cy="50909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0112" y="1443668"/>
            <a:ext cx="10391775" cy="2616101"/>
          </a:xfrm>
          <a:prstGeom prst="rect">
            <a:avLst/>
          </a:prstGeom>
          <a:noFill/>
        </p:spPr>
        <p:txBody>
          <a:bodyPr wrap="square" rtlCol="0">
            <a:spAutoFit/>
          </a:bodyPr>
          <a:lstStyle/>
          <a:p>
            <a:pPr algn="ctr" rtl="1"/>
            <a:r>
              <a:rPr lang="ar-JO" sz="2400" b="1" dirty="0"/>
              <a:t>المناخ التنظيمي</a:t>
            </a:r>
            <a:endParaRPr lang="en-US" sz="2400" b="1" dirty="0"/>
          </a:p>
          <a:p>
            <a:pPr algn="just" rtl="1"/>
            <a:r>
              <a:rPr lang="ar-SA" sz="2800" dirty="0"/>
              <a:t>تمتا</a:t>
            </a:r>
            <a:r>
              <a:rPr lang="ar-JO" sz="2800" dirty="0"/>
              <a:t>ز </a:t>
            </a:r>
            <a:r>
              <a:rPr lang="ar-SA" sz="2800" dirty="0"/>
              <a:t>كل مؤسسة بوجود مجموعة من الخصائص والسمات التي تميزها عن غيرها من المؤسسات، وكما هو الحال في المُناخ الطبيعي الذي يختلف من منطقة لأخرى فيميزها عن غيرها بالحرارة والأمطار والنباتات، فالمناخ التنظيمي الذي يسود المؤسسات عرضة للتغيير والتحول والتطور. ومنذ منتصف الستينات من القرن الماضي تنبه علماء الإدارة والتنظيم والباحثين إلى دراسة ظاهرة المناخ التنظيمي وتأثيرها على الموظفين والمنظمة أو المؤسسة</a:t>
            </a:r>
            <a:r>
              <a:rPr lang="en-US" dirty="0"/>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5" name="Picture 4">
            <a:extLst>
              <a:ext uri="{FF2B5EF4-FFF2-40B4-BE49-F238E27FC236}">
                <a16:creationId xmlns:a16="http://schemas.microsoft.com/office/drawing/2014/main" id="{6156D174-74B4-4980-8A8C-084C65245D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2325" y="4306342"/>
            <a:ext cx="5438775" cy="1847850"/>
          </a:xfrm>
          <a:prstGeom prst="rect">
            <a:avLst/>
          </a:prstGeom>
        </p:spPr>
      </p:pic>
    </p:spTree>
    <p:extLst>
      <p:ext uri="{BB962C8B-B14F-4D97-AF65-F5344CB8AC3E}">
        <p14:creationId xmlns:p14="http://schemas.microsoft.com/office/powerpoint/2010/main" val="3623126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57224" y="1309826"/>
            <a:ext cx="10877550" cy="4660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00111" y="1562484"/>
            <a:ext cx="10391775" cy="4154984"/>
          </a:xfrm>
          <a:prstGeom prst="rect">
            <a:avLst/>
          </a:prstGeom>
          <a:noFill/>
        </p:spPr>
        <p:txBody>
          <a:bodyPr wrap="square" rtlCol="0">
            <a:spAutoFit/>
          </a:bodyPr>
          <a:lstStyle/>
          <a:p>
            <a:pPr algn="ctr" rtl="1"/>
            <a:r>
              <a:rPr lang="ar-SA" sz="2400" b="1" dirty="0"/>
              <a:t>مفهوم المناخ التنظيمي</a:t>
            </a:r>
            <a:endParaRPr lang="en-US" sz="2400" dirty="0"/>
          </a:p>
          <a:p>
            <a:pPr algn="just" rtl="1"/>
            <a:r>
              <a:rPr lang="ar-SA" sz="2400" dirty="0"/>
              <a:t>يُعرف المناخ التنظيمي بأنه مجموعة من الخصائص والسمات المحددة لمنظمة معينة والتي تحدد أسلوب تعاملها مع أعضائها وبيئتها</a:t>
            </a:r>
            <a:r>
              <a:rPr lang="en-US" sz="2400" dirty="0"/>
              <a:t>.</a:t>
            </a:r>
          </a:p>
          <a:p>
            <a:pPr algn="just" rtl="1"/>
            <a:r>
              <a:rPr lang="ar-SA" sz="2400" dirty="0"/>
              <a:t>وكذلك هو مجموعة الخصائص البيئية للعمل، والتي تتمتع بدرجة عالية من الثبات والاستقرار، والتي تؤثر في سلوك الأفراد والجماعات بشكل يترتب عليه تحقيق الرضا وانعكاس ذلك على المنظمة في الوصول إلى أهدافها</a:t>
            </a:r>
            <a:r>
              <a:rPr lang="en-US" sz="2400" dirty="0"/>
              <a:t>.</a:t>
            </a:r>
          </a:p>
          <a:p>
            <a:pPr algn="just" rtl="1"/>
            <a:r>
              <a:rPr lang="ar-SA" sz="2400" dirty="0"/>
              <a:t>أما المُناخ التنظيمي في مجال التعليم ( عام، عالي) فهو مجموعة من القواعد والسلوكات والخصائص التي تمتاز بها المؤسسات التعليمية وتحدد طبيعة العلاقات الاجتماعية بين الأفراد (أساتذة، إداريون، عمال، وتلاميذ) داخل المؤسسة التعليمية، وكذلك تحدد واجباتهم وحقوقهم مما يسهم بشكل كبير في نجاح أو فشل العملية التعليمية وأداء المدرسة بشكل عام وتحقيق الأهداف التعليمية</a:t>
            </a:r>
            <a:r>
              <a:rPr lang="en-US" sz="2400" dirty="0"/>
              <a:t>.</a:t>
            </a:r>
          </a:p>
          <a:p>
            <a:pPr algn="just" rtl="1"/>
            <a:r>
              <a:rPr lang="ar-SA" sz="2400" dirty="0"/>
              <a:t> </a:t>
            </a:r>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47716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04800" y="1153617"/>
            <a:ext cx="11576025" cy="48139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87349" y="1147483"/>
            <a:ext cx="11210925" cy="4893647"/>
          </a:xfrm>
          <a:prstGeom prst="rect">
            <a:avLst/>
          </a:prstGeom>
          <a:noFill/>
        </p:spPr>
        <p:txBody>
          <a:bodyPr wrap="square" rtlCol="0">
            <a:spAutoFit/>
          </a:bodyPr>
          <a:lstStyle/>
          <a:p>
            <a:pPr marL="457200" indent="-457200" algn="just" rtl="1">
              <a:buFont typeface="+mj-lt"/>
              <a:buAutoNum type="arabicPeriod"/>
            </a:pPr>
            <a:r>
              <a:rPr lang="ar-SA" sz="2400" dirty="0"/>
              <a:t>مساعدة الإدارة والمهتمين على  وصف خصائص ال</a:t>
            </a:r>
            <a:r>
              <a:rPr lang="ar-JO" sz="2400" dirty="0"/>
              <a:t>مؤسسة التعليمية</a:t>
            </a:r>
            <a:r>
              <a:rPr lang="ar-SA" sz="2400" dirty="0"/>
              <a:t> وفهمها</a:t>
            </a:r>
            <a:r>
              <a:rPr lang="en-US" sz="2400" dirty="0"/>
              <a:t>.</a:t>
            </a:r>
          </a:p>
          <a:p>
            <a:pPr marL="457200" indent="-457200" algn="just" rtl="1">
              <a:buFont typeface="+mj-lt"/>
              <a:buAutoNum type="arabicPeriod"/>
            </a:pPr>
            <a:r>
              <a:rPr lang="ar-SA" sz="2400" dirty="0"/>
              <a:t>تساعد على تقييم ال</a:t>
            </a:r>
            <a:r>
              <a:rPr lang="ar-JO" sz="2400" dirty="0"/>
              <a:t>مؤسسة التعليمية</a:t>
            </a:r>
            <a:r>
              <a:rPr lang="ar-SA" sz="2400" dirty="0"/>
              <a:t> وتحديد جوانب القوة والضعف فيها مقارنة بالم</a:t>
            </a:r>
            <a:r>
              <a:rPr lang="ar-JO" sz="2400" dirty="0"/>
              <a:t>مؤسسات</a:t>
            </a:r>
            <a:r>
              <a:rPr lang="ar-SA" sz="2400" dirty="0"/>
              <a:t> الأخرى</a:t>
            </a:r>
            <a:r>
              <a:rPr lang="en-US" sz="2400" dirty="0"/>
              <a:t>.</a:t>
            </a:r>
          </a:p>
          <a:p>
            <a:pPr marL="457200" indent="-457200" algn="just" rtl="1">
              <a:buFont typeface="+mj-lt"/>
              <a:buAutoNum type="arabicPeriod"/>
            </a:pPr>
            <a:r>
              <a:rPr lang="ar-SA" sz="2400" dirty="0"/>
              <a:t>المساهمة في معرفة كيفية تحفيز أعضاء ال</a:t>
            </a:r>
            <a:r>
              <a:rPr lang="ar-JO" sz="2400" dirty="0"/>
              <a:t>مؤسسة التعليمية</a:t>
            </a:r>
            <a:r>
              <a:rPr lang="ar-SA" sz="2400" dirty="0"/>
              <a:t> لتحقيق أهدافها بكفاءة أفضل عبر وسائل تؤدي إلى تحقيق نوع من التكامل بين أهداف ال</a:t>
            </a:r>
            <a:r>
              <a:rPr lang="ar-JO" sz="2400" dirty="0"/>
              <a:t>مؤسسة التعليمية</a:t>
            </a:r>
            <a:r>
              <a:rPr lang="ar-SA" sz="2400" dirty="0"/>
              <a:t> وطموحات العاملين فيها بما يضمن تحقيق مستوى مقبول من الرضا الوظيفي</a:t>
            </a:r>
            <a:r>
              <a:rPr lang="en-US" sz="2400" dirty="0"/>
              <a:t>.</a:t>
            </a:r>
          </a:p>
          <a:p>
            <a:pPr marL="457200" indent="-457200" algn="just" rtl="1">
              <a:buFont typeface="+mj-lt"/>
              <a:buAutoNum type="arabicPeriod"/>
            </a:pPr>
            <a:r>
              <a:rPr lang="ar-SA" sz="2400" dirty="0"/>
              <a:t>تساعد ال</a:t>
            </a:r>
            <a:r>
              <a:rPr lang="ar-JO" sz="2400" dirty="0"/>
              <a:t>مؤسسة التعليمية</a:t>
            </a:r>
            <a:r>
              <a:rPr lang="ar-SA" sz="2400" dirty="0"/>
              <a:t> على معرفة أسباب الصراع و تسهيل عملية السيطرة عليه</a:t>
            </a:r>
            <a:r>
              <a:rPr lang="en-US" sz="2400" dirty="0"/>
              <a:t>.</a:t>
            </a:r>
          </a:p>
          <a:p>
            <a:pPr marL="457200" indent="-457200" algn="just" rtl="1">
              <a:buFont typeface="+mj-lt"/>
              <a:buAutoNum type="arabicPeriod"/>
            </a:pPr>
            <a:r>
              <a:rPr lang="ar-SA" sz="2400" dirty="0"/>
              <a:t>تعزيز قوة ال</a:t>
            </a:r>
            <a:r>
              <a:rPr lang="ar-JO" sz="2400" dirty="0"/>
              <a:t>مؤسسة التعليمية</a:t>
            </a:r>
            <a:r>
              <a:rPr lang="ar-SA" sz="2400" dirty="0"/>
              <a:t> على تجاوز ما يواجهها من مشكلات لما توفر مثل هذه الدراسة من معلومات عما تقوم به تلك ال</a:t>
            </a:r>
            <a:r>
              <a:rPr lang="ar-JO" sz="2400" dirty="0"/>
              <a:t>مؤسسة التعليمية</a:t>
            </a:r>
            <a:r>
              <a:rPr lang="ar-SA" sz="2400" dirty="0"/>
              <a:t> </a:t>
            </a:r>
            <a:r>
              <a:rPr lang="en-US" sz="2400" dirty="0"/>
              <a:t>.</a:t>
            </a:r>
          </a:p>
          <a:p>
            <a:pPr marL="457200" indent="-457200" algn="just" rtl="1">
              <a:buFont typeface="+mj-lt"/>
              <a:buAutoNum type="arabicPeriod"/>
            </a:pPr>
            <a:r>
              <a:rPr lang="ar-SA" sz="2400" dirty="0"/>
              <a:t>وتظهر أهمية المناخ التنظيمي من خلال الدور الذي يقوم به التنظيم في تعزيز السلوك الوظيفي و الأخلاقي لدى العاملين وتعديل قيمه واتجاهاته بشكل إيجابي، حيث تغلب عليه صفة الثبات النسبي</a:t>
            </a:r>
            <a:r>
              <a:rPr lang="en-US" sz="2400" dirty="0"/>
              <a:t>.</a:t>
            </a:r>
          </a:p>
          <a:p>
            <a:pPr marL="457200" indent="-457200" algn="just" rtl="1">
              <a:buFont typeface="+mj-lt"/>
              <a:buAutoNum type="arabicPeriod"/>
            </a:pPr>
            <a:r>
              <a:rPr lang="ar-SA" sz="2400" dirty="0"/>
              <a:t>المناخ التنظيمي السليم، القادر على توفير بيئة عمل جيدة، له انعكاسات واضحة على الأداء والتطوير والاستغلال الأمثل لطاقات الأفراد، فهو القادر على توفير الثقة وتنمية الموارد وتعزيز ترابط الأفراد مع بعضهم البعض وقيامهم بواجباتهم ومسؤولياتهم تجاه التنظيم</a:t>
            </a:r>
            <a:r>
              <a:rPr lang="en-US" sz="2400" dirty="0"/>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p:blipFill>
        <p:spPr>
          <a:xfrm>
            <a:off x="9497088" y="87722"/>
            <a:ext cx="2383737" cy="851050"/>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1F86E1F9-B9D1-4108-9B64-06C51E228CA3}"/>
              </a:ext>
            </a:extLst>
          </p:cNvPr>
          <p:cNvSpPr/>
          <p:nvPr/>
        </p:nvSpPr>
        <p:spPr>
          <a:xfrm>
            <a:off x="4328048" y="403634"/>
            <a:ext cx="2957861" cy="461665"/>
          </a:xfrm>
          <a:prstGeom prst="rect">
            <a:avLst/>
          </a:prstGeom>
        </p:spPr>
        <p:txBody>
          <a:bodyPr wrap="none">
            <a:spAutoFit/>
          </a:bodyPr>
          <a:lstStyle/>
          <a:p>
            <a:pPr lvl="0" algn="just" rtl="1"/>
            <a:r>
              <a:rPr lang="ar-SA" sz="2400" dirty="0">
                <a:solidFill>
                  <a:schemeClr val="bg1"/>
                </a:solidFill>
              </a:rPr>
              <a:t>أهمية دراسة المناخ التنظيمي</a:t>
            </a:r>
            <a:endParaRPr lang="en-US" sz="2400" dirty="0">
              <a:solidFill>
                <a:schemeClr val="bg1"/>
              </a:solidFill>
            </a:endParaRPr>
          </a:p>
        </p:txBody>
      </p:sp>
      <p:pic>
        <p:nvPicPr>
          <p:cNvPr id="5" name="Recording (34)">
            <a:hlinkClick r:id="" action="ppaction://media"/>
            <a:extLst>
              <a:ext uri="{FF2B5EF4-FFF2-40B4-BE49-F238E27FC236}">
                <a16:creationId xmlns:a16="http://schemas.microsoft.com/office/drawing/2014/main" id="{E90933FF-050B-4ADE-94DB-00502E1B40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2925" y="6249769"/>
            <a:ext cx="406400" cy="406400"/>
          </a:xfrm>
          <a:prstGeom prst="rect">
            <a:avLst/>
          </a:prstGeom>
        </p:spPr>
      </p:pic>
    </p:spTree>
    <p:extLst>
      <p:ext uri="{BB962C8B-B14F-4D97-AF65-F5344CB8AC3E}">
        <p14:creationId xmlns:p14="http://schemas.microsoft.com/office/powerpoint/2010/main" val="290805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4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2"/>
            <a:ext cx="2383737" cy="851050"/>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1F86E1F9-B9D1-4108-9B64-06C51E228CA3}"/>
              </a:ext>
            </a:extLst>
          </p:cNvPr>
          <p:cNvSpPr/>
          <p:nvPr/>
        </p:nvSpPr>
        <p:spPr>
          <a:xfrm>
            <a:off x="4843093" y="3693099"/>
            <a:ext cx="2505814" cy="461665"/>
          </a:xfrm>
          <a:prstGeom prst="rect">
            <a:avLst/>
          </a:prstGeom>
        </p:spPr>
        <p:txBody>
          <a:bodyPr wrap="none">
            <a:spAutoFit/>
          </a:bodyPr>
          <a:lstStyle/>
          <a:p>
            <a:pPr lvl="0" algn="just" rtl="1"/>
            <a:r>
              <a:rPr lang="ar-JO" sz="2400" b="1" dirty="0">
                <a:solidFill>
                  <a:schemeClr val="bg1"/>
                </a:solidFill>
              </a:rPr>
              <a:t>عناصر </a:t>
            </a:r>
            <a:r>
              <a:rPr lang="ar-SA" sz="2400" b="1" dirty="0">
                <a:solidFill>
                  <a:schemeClr val="bg1"/>
                </a:solidFill>
              </a:rPr>
              <a:t>المناخ التنظيمي</a:t>
            </a:r>
            <a:endParaRPr lang="en-US" sz="2400" b="1" dirty="0">
              <a:solidFill>
                <a:schemeClr val="bg1"/>
              </a:solidFill>
            </a:endParaRPr>
          </a:p>
        </p:txBody>
      </p:sp>
      <p:graphicFrame>
        <p:nvGraphicFramePr>
          <p:cNvPr id="6" name="Diagram 5">
            <a:extLst>
              <a:ext uri="{FF2B5EF4-FFF2-40B4-BE49-F238E27FC236}">
                <a16:creationId xmlns:a16="http://schemas.microsoft.com/office/drawing/2014/main" id="{54F84474-EC51-4010-8A94-E44E2F0B354F}"/>
              </a:ext>
            </a:extLst>
          </p:cNvPr>
          <p:cNvGraphicFramePr/>
          <p:nvPr>
            <p:extLst>
              <p:ext uri="{D42A27DB-BD31-4B8C-83A1-F6EECF244321}">
                <p14:modId xmlns:p14="http://schemas.microsoft.com/office/powerpoint/2010/main" val="4009906101"/>
              </p:ext>
            </p:extLst>
          </p:nvPr>
        </p:nvGraphicFramePr>
        <p:xfrm>
          <a:off x="1463148" y="806577"/>
          <a:ext cx="92258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70239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363" y="1131217"/>
            <a:ext cx="11401424" cy="52087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08050" y="1799905"/>
            <a:ext cx="11014050" cy="3046988"/>
          </a:xfrm>
          <a:prstGeom prst="rect">
            <a:avLst/>
          </a:prstGeom>
          <a:noFill/>
        </p:spPr>
        <p:txBody>
          <a:bodyPr wrap="square" rtlCol="0">
            <a:spAutoFit/>
          </a:bodyPr>
          <a:lstStyle/>
          <a:p>
            <a:pPr algn="just" rtl="1"/>
            <a:r>
              <a:rPr lang="ar-SA" sz="2400" dirty="0"/>
              <a:t>الهيكل التنظيمي: فهو يشمل عناصر السلطة والمسؤولية والوحدات الإدارية و أقسامها المختلفة، وكذلك أنماط الاتصال والمستويات الوظيفية، فالمنظمات الحديثة تعمل بموجب هياكل تنظيمية مرنة قادرة على الاستجابة للمتغيرات البيئية المحيطة</a:t>
            </a:r>
            <a:r>
              <a:rPr lang="en-US" sz="2400" dirty="0"/>
              <a:t>.</a:t>
            </a:r>
          </a:p>
          <a:p>
            <a:pPr algn="just" rtl="1"/>
            <a:r>
              <a:rPr lang="ar-SA" sz="2400" dirty="0"/>
              <a:t>أسلوب القيادة: وتعرف القيادة بقدرة القائد في التأثير على سلوك المرؤوسين، هذا التأثير يعتمد على أشكال عدة، منها الموقع الوظيفي، المعلومة، الخبرة والخصائص الشخصية، فكل شكل يترتب عليه اتباع نمط سلوكي معين في التعامل مع الأفراد، فهناك السلوك القيادي الديمقراطي القائم على المشاركة، وتفويض الصلاحيات والاتصال المتبادل، فهذا النمط من الممارسات القيادية يشجع الأفراد على المشاركة وإبداء الرأي وزيادة الأداء ومن ثم تحسين جودة القرارات</a:t>
            </a:r>
            <a:r>
              <a:rPr lang="en-US" sz="2400" dirty="0"/>
              <a:t>.</a:t>
            </a:r>
            <a:endParaRPr lang="en-US"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78014"/>
            <a:ext cx="2383737" cy="845912"/>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5CB17DD-BB8C-4290-B3B2-0621FED9F2E4}"/>
              </a:ext>
            </a:extLst>
          </p:cNvPr>
          <p:cNvSpPr/>
          <p:nvPr/>
        </p:nvSpPr>
        <p:spPr>
          <a:xfrm>
            <a:off x="4534055" y="382445"/>
            <a:ext cx="2505814" cy="461665"/>
          </a:xfrm>
          <a:prstGeom prst="rect">
            <a:avLst/>
          </a:prstGeom>
        </p:spPr>
        <p:txBody>
          <a:bodyPr wrap="none">
            <a:spAutoFit/>
          </a:bodyPr>
          <a:lstStyle/>
          <a:p>
            <a:pPr rtl="1"/>
            <a:r>
              <a:rPr lang="ar-SA" sz="2400" b="1" dirty="0">
                <a:solidFill>
                  <a:schemeClr val="bg1"/>
                </a:solidFill>
              </a:rPr>
              <a:t>عناصر المناخ التنظيمي</a:t>
            </a:r>
            <a:endParaRPr lang="en-US" sz="2400" b="1" dirty="0">
              <a:solidFill>
                <a:schemeClr val="bg1"/>
              </a:solidFill>
            </a:endParaRPr>
          </a:p>
        </p:txBody>
      </p:sp>
      <p:pic>
        <p:nvPicPr>
          <p:cNvPr id="6" name="Picture 5">
            <a:extLst>
              <a:ext uri="{FF2B5EF4-FFF2-40B4-BE49-F238E27FC236}">
                <a16:creationId xmlns:a16="http://schemas.microsoft.com/office/drawing/2014/main" id="{875E862E-36D2-41EA-96D7-1753418D8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0451" y="4557678"/>
            <a:ext cx="5210174" cy="1782330"/>
          </a:xfrm>
          <a:prstGeom prst="rect">
            <a:avLst/>
          </a:prstGeom>
        </p:spPr>
      </p:pic>
    </p:spTree>
    <p:extLst>
      <p:ext uri="{BB962C8B-B14F-4D97-AF65-F5344CB8AC3E}">
        <p14:creationId xmlns:p14="http://schemas.microsoft.com/office/powerpoint/2010/main" val="32657779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4363" y="1191975"/>
            <a:ext cx="11401424" cy="52087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808050" y="1799905"/>
            <a:ext cx="11014050" cy="3785652"/>
          </a:xfrm>
          <a:prstGeom prst="rect">
            <a:avLst/>
          </a:prstGeom>
          <a:noFill/>
        </p:spPr>
        <p:txBody>
          <a:bodyPr wrap="square" rtlCol="0">
            <a:spAutoFit/>
          </a:bodyPr>
          <a:lstStyle/>
          <a:p>
            <a:pPr algn="just" rtl="1"/>
            <a:endParaRPr lang="en-US" sz="2400" dirty="0"/>
          </a:p>
          <a:p>
            <a:pPr algn="just" rtl="1"/>
            <a:r>
              <a:rPr lang="ar-SA" sz="2400" b="1" dirty="0"/>
              <a:t>أسلوب الاتصال</a:t>
            </a:r>
            <a:r>
              <a:rPr lang="ar-SA" sz="2400" dirty="0"/>
              <a:t>: فالاتصال له أشكال عدة، ولكن النمط المفضل يعتمد على أسلوب القيادة، فإذا كانت القيادة ديمقراطية، فإنها سوف تعمل بموجب الاتصال الذي يعطي للعاملين فرصة المشاركة وإبداء الرأي</a:t>
            </a:r>
            <a:r>
              <a:rPr lang="en-US" sz="2400" dirty="0"/>
              <a:t>.</a:t>
            </a:r>
          </a:p>
          <a:p>
            <a:pPr algn="just" rtl="1"/>
            <a:r>
              <a:rPr lang="ar-SA" sz="2400" b="1" dirty="0"/>
              <a:t>المشاركة في اتخاذ القرار</a:t>
            </a:r>
            <a:r>
              <a:rPr lang="ar-SA" sz="2400" dirty="0"/>
              <a:t>: فالمشاركة في اتخاذ القرار وإبداء رأي العاملين والأخذ بأفكارهم يعزز جودة القرار الإداري</a:t>
            </a:r>
            <a:r>
              <a:rPr lang="ar-JO" sz="2400" dirty="0"/>
              <a:t>.</a:t>
            </a:r>
          </a:p>
          <a:p>
            <a:pPr algn="just" rtl="1"/>
            <a:r>
              <a:rPr lang="ar-SA" sz="2400" b="1" dirty="0"/>
              <a:t>طبيعة العمل</a:t>
            </a:r>
            <a:r>
              <a:rPr lang="ar-SA" sz="2400" dirty="0"/>
              <a:t>: إن العمل القائم على استخدام أساليب قديمة وغير ملائمة</a:t>
            </a:r>
            <a:r>
              <a:rPr lang="ar-JO" sz="2400" dirty="0"/>
              <a:t> </a:t>
            </a:r>
            <a:r>
              <a:rPr lang="ar-SA" sz="2400" dirty="0"/>
              <a:t>يؤدي إلى الملل والبطء في العمليات التشغيلية، والعمل على إعاقة التطوير، لذلك لابد من استخدام أساليب عمل حديثة، تقوم على تبسيط الإجراءات ومشاركة العاملين</a:t>
            </a:r>
            <a:r>
              <a:rPr lang="en-US" sz="2400" dirty="0"/>
              <a:t>.</a:t>
            </a:r>
          </a:p>
          <a:p>
            <a:pPr algn="just" rtl="1"/>
            <a:r>
              <a:rPr lang="ar-SA" sz="2400" b="1" dirty="0"/>
              <a:t>مستوى التكنولوجيا</a:t>
            </a:r>
            <a:r>
              <a:rPr lang="ar-SA" sz="2400" dirty="0"/>
              <a:t>: إن استخدام التكنولوجيا في العمل وبصورة مكثفة يترتب عليه انخفاض الروح المعنوية لدى العاملين، ويؤدي إلى البطالة والعزلة</a:t>
            </a:r>
            <a:r>
              <a:rPr lang="en-US" sz="2400" dirty="0"/>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78014"/>
            <a:ext cx="2383737" cy="845912"/>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5CB17DD-BB8C-4290-B3B2-0621FED9F2E4}"/>
              </a:ext>
            </a:extLst>
          </p:cNvPr>
          <p:cNvSpPr/>
          <p:nvPr/>
        </p:nvSpPr>
        <p:spPr>
          <a:xfrm>
            <a:off x="4534055" y="382445"/>
            <a:ext cx="2505814" cy="461665"/>
          </a:xfrm>
          <a:prstGeom prst="rect">
            <a:avLst/>
          </a:prstGeom>
        </p:spPr>
        <p:txBody>
          <a:bodyPr wrap="none">
            <a:spAutoFit/>
          </a:bodyPr>
          <a:lstStyle/>
          <a:p>
            <a:pPr rtl="1"/>
            <a:r>
              <a:rPr lang="ar-SA" sz="2400" b="1" dirty="0">
                <a:solidFill>
                  <a:schemeClr val="bg1"/>
                </a:solidFill>
              </a:rPr>
              <a:t>عناصر المناخ التنظيمي</a:t>
            </a:r>
            <a:endParaRPr lang="en-US" sz="2400" b="1" dirty="0">
              <a:solidFill>
                <a:schemeClr val="bg1"/>
              </a:solidFill>
            </a:endParaRPr>
          </a:p>
        </p:txBody>
      </p:sp>
    </p:spTree>
    <p:extLst>
      <p:ext uri="{BB962C8B-B14F-4D97-AF65-F5344CB8AC3E}">
        <p14:creationId xmlns:p14="http://schemas.microsoft.com/office/powerpoint/2010/main" val="35936527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78014"/>
            <a:ext cx="2383737" cy="845912"/>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graphicFrame>
        <p:nvGraphicFramePr>
          <p:cNvPr id="2" name="Diagram 1">
            <a:extLst>
              <a:ext uri="{FF2B5EF4-FFF2-40B4-BE49-F238E27FC236}">
                <a16:creationId xmlns:a16="http://schemas.microsoft.com/office/drawing/2014/main" id="{359E1A7B-1AE7-4C45-9A8D-8D97EBE6F892}"/>
              </a:ext>
            </a:extLst>
          </p:cNvPr>
          <p:cNvGraphicFramePr/>
          <p:nvPr>
            <p:extLst>
              <p:ext uri="{D42A27DB-BD31-4B8C-83A1-F6EECF244321}">
                <p14:modId xmlns:p14="http://schemas.microsoft.com/office/powerpoint/2010/main" val="2725520811"/>
              </p:ext>
            </p:extLst>
          </p:nvPr>
        </p:nvGraphicFramePr>
        <p:xfrm>
          <a:off x="96837" y="371475"/>
          <a:ext cx="11998325" cy="6157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2428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52425" y="1117074"/>
            <a:ext cx="11601449" cy="51469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38126" y="1117074"/>
            <a:ext cx="11528400" cy="5018682"/>
          </a:xfrm>
          <a:prstGeom prst="rect">
            <a:avLst/>
          </a:prstGeom>
          <a:noFill/>
        </p:spPr>
        <p:txBody>
          <a:bodyPr wrap="square" rtlCol="0">
            <a:spAutoFit/>
          </a:bodyPr>
          <a:lstStyle/>
          <a:p>
            <a:pPr algn="r" rtl="1">
              <a:lnSpc>
                <a:spcPct val="150000"/>
              </a:lnSpc>
            </a:pPr>
            <a:r>
              <a:rPr lang="ar-SA" sz="2400" dirty="0"/>
              <a:t>هناك عدة أنواع أو تصنيفات للمناخ التنظيمي ومنها</a:t>
            </a:r>
            <a:r>
              <a:rPr lang="en-US" sz="2400" dirty="0"/>
              <a:t>:</a:t>
            </a:r>
          </a:p>
          <a:p>
            <a:pPr marL="342900" indent="-342900" algn="r" rtl="1">
              <a:lnSpc>
                <a:spcPct val="150000"/>
              </a:lnSpc>
              <a:buFont typeface="Wingdings" panose="05000000000000000000" pitchFamily="2" charset="2"/>
              <a:buChar char="Ø"/>
            </a:pPr>
            <a:r>
              <a:rPr lang="ar-SA" sz="2400" dirty="0"/>
              <a:t>المناخ المفتوح</a:t>
            </a:r>
            <a:r>
              <a:rPr lang="en-US" sz="2400" dirty="0"/>
              <a:t>: </a:t>
            </a:r>
            <a:r>
              <a:rPr lang="ar-SA" sz="2400" dirty="0"/>
              <a:t>ويتميز هذا المناخ بارتفاع درجات انتماء العاملين للمؤسسة وارتفاع درجة القدرة على العمل لدى مدير المؤسسة و نزعته الانسانية مع العاملين وانخفاض درجات التباعد بين العاملين وقلة المعوقات التي تصدر عن الإدارة و انخفاض درجة اهتمام الإدارة بتطبيق اللوائح والقوانين تطبيقا حرفيا</a:t>
            </a:r>
            <a:r>
              <a:rPr lang="en-US" sz="2400" dirty="0"/>
              <a:t>.</a:t>
            </a:r>
          </a:p>
          <a:p>
            <a:pPr marL="342900" indent="-342900" algn="r" rtl="1">
              <a:lnSpc>
                <a:spcPct val="150000"/>
              </a:lnSpc>
              <a:buFont typeface="Wingdings" panose="05000000000000000000" pitchFamily="2" charset="2"/>
              <a:buChar char="Ø"/>
            </a:pPr>
            <a:r>
              <a:rPr lang="ar-SA" sz="2400" dirty="0"/>
              <a:t>المناخ الاستقلالي</a:t>
            </a:r>
            <a:r>
              <a:rPr lang="en-US" sz="2400" dirty="0"/>
              <a:t>: </a:t>
            </a:r>
            <a:r>
              <a:rPr lang="ar-SA" sz="2400" dirty="0"/>
              <a:t>وفيه ترتفع درجات انتماء العاملين للعمل ويكون مدير المؤسسة قدوة حسنة للعاملين كما ترتفع درجات الألفة أي تتوفر العلاقات الطيبة بين العاملين كما ترتفع درجة اهتمام المدير بتطبيق القوانين واللوائح تطبيقا حرفيا</a:t>
            </a:r>
            <a:r>
              <a:rPr lang="en-US" sz="2400" dirty="0"/>
              <a:t>.</a:t>
            </a:r>
          </a:p>
          <a:p>
            <a:pPr marL="342900" indent="-342900" algn="r" rtl="1">
              <a:lnSpc>
                <a:spcPct val="150000"/>
              </a:lnSpc>
              <a:buFont typeface="Wingdings" panose="05000000000000000000" pitchFamily="2" charset="2"/>
              <a:buChar char="Ø"/>
            </a:pPr>
            <a:r>
              <a:rPr lang="ar-SA" sz="2400" dirty="0"/>
              <a:t>المناخ الموجه</a:t>
            </a:r>
            <a:r>
              <a:rPr lang="en-US" sz="2400" dirty="0"/>
              <a:t>: </a:t>
            </a:r>
            <a:r>
              <a:rPr lang="ar-SA" sz="2400" dirty="0"/>
              <a:t>ويتسم بارتفاع درجة انتماء العاملين للمؤسسة وكثرة الإعاقات من الإدارة وأن الإدارة تهتم</a:t>
            </a:r>
            <a:r>
              <a:rPr lang="ar-JO" sz="2400" dirty="0"/>
              <a:t> </a:t>
            </a:r>
            <a:r>
              <a:rPr lang="ar-SA" sz="2400" dirty="0"/>
              <a:t>بالإنتاج دون الاستفادة من رأي العمال</a:t>
            </a:r>
            <a:r>
              <a:rPr lang="en-US" sz="2400" dirty="0"/>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78014"/>
            <a:ext cx="2383737" cy="845912"/>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70AEADC4-390B-4215-9947-B8C8DB7FA6C9}"/>
              </a:ext>
            </a:extLst>
          </p:cNvPr>
          <p:cNvSpPr/>
          <p:nvPr/>
        </p:nvSpPr>
        <p:spPr>
          <a:xfrm>
            <a:off x="4472900" y="257271"/>
            <a:ext cx="3058851" cy="584775"/>
          </a:xfrm>
          <a:prstGeom prst="rect">
            <a:avLst/>
          </a:prstGeom>
        </p:spPr>
        <p:txBody>
          <a:bodyPr wrap="none">
            <a:spAutoFit/>
          </a:bodyPr>
          <a:lstStyle/>
          <a:p>
            <a:pPr lvl="0" algn="ctr" rtl="1"/>
            <a:r>
              <a:rPr lang="ar-SA" sz="3200" b="1" dirty="0">
                <a:solidFill>
                  <a:schemeClr val="bg1"/>
                </a:solidFill>
              </a:rPr>
              <a:t>أنواع المناخ التنظيمي</a:t>
            </a:r>
            <a:endParaRPr lang="en-US" sz="3200" b="1" dirty="0">
              <a:solidFill>
                <a:schemeClr val="bg1"/>
              </a:solidFill>
            </a:endParaRPr>
          </a:p>
        </p:txBody>
      </p:sp>
    </p:spTree>
    <p:extLst>
      <p:ext uri="{BB962C8B-B14F-4D97-AF65-F5344CB8AC3E}">
        <p14:creationId xmlns:p14="http://schemas.microsoft.com/office/powerpoint/2010/main" val="26288233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52425" y="933722"/>
            <a:ext cx="11601449" cy="53303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38126" y="1117074"/>
            <a:ext cx="11528400" cy="5018682"/>
          </a:xfrm>
          <a:prstGeom prst="rect">
            <a:avLst/>
          </a:prstGeom>
          <a:noFill/>
        </p:spPr>
        <p:txBody>
          <a:bodyPr wrap="square" rtlCol="0">
            <a:spAutoFit/>
          </a:bodyPr>
          <a:lstStyle/>
          <a:p>
            <a:pPr marL="457200" indent="-457200" algn="r" rtl="1">
              <a:lnSpc>
                <a:spcPct val="150000"/>
              </a:lnSpc>
              <a:buFont typeface="Wingdings" panose="05000000000000000000" pitchFamily="2" charset="2"/>
              <a:buChar char="Ø"/>
            </a:pPr>
            <a:r>
              <a:rPr lang="ar-SA" sz="2400" dirty="0"/>
              <a:t>المناخ الأبوي</a:t>
            </a:r>
            <a:r>
              <a:rPr lang="en-US" sz="2400" dirty="0"/>
              <a:t>: </a:t>
            </a:r>
            <a:r>
              <a:rPr lang="ar-SA" sz="2400" dirty="0"/>
              <a:t>ويتميز بارتفاع درجات تباعد العاملين عن بعضهم بالإضافة إلى تركيز الإدارة على الإنتاج، دون الاستفادة من رأي العمال رغم انخفاض المعوقات كما تنخفض درجة انتماء العاملين للمؤسسة</a:t>
            </a:r>
            <a:r>
              <a:rPr lang="en-US" sz="2400" dirty="0"/>
              <a:t>.</a:t>
            </a:r>
          </a:p>
          <a:p>
            <a:pPr marL="457200" indent="-457200" algn="r" rtl="1">
              <a:lnSpc>
                <a:spcPct val="150000"/>
              </a:lnSpc>
              <a:buFont typeface="Wingdings" panose="05000000000000000000" pitchFamily="2" charset="2"/>
              <a:buChar char="Ø"/>
            </a:pPr>
            <a:r>
              <a:rPr lang="ar-SA" sz="2400" dirty="0"/>
              <a:t>المناخ العائلي</a:t>
            </a:r>
            <a:r>
              <a:rPr lang="en-US" sz="2400" dirty="0"/>
              <a:t>: </a:t>
            </a:r>
            <a:r>
              <a:rPr lang="ar-SA" sz="2400" dirty="0"/>
              <a:t>ويتميز بارتفاع درجة الألفة أي توفر العلاقات الطيبة بين العاملين وكذا النزعة الإنسانية، كما تنخفض معوقات الإدارة ونزوعها إلى الشكلية في العمل أي اهتمامها بتطبيق اللوائح والقوانين و تخف حدة اهتمام الإدارة  وتركيزها على الإنتاج دون الوقوف على رأي العاملين، ولكن تزداد درجات تباعد العاملين في العمل كفريق</a:t>
            </a:r>
            <a:r>
              <a:rPr lang="en-US" sz="2400" dirty="0"/>
              <a:t>.</a:t>
            </a:r>
          </a:p>
          <a:p>
            <a:pPr marL="457200" indent="-457200" algn="r" rtl="1">
              <a:lnSpc>
                <a:spcPct val="150000"/>
              </a:lnSpc>
              <a:buFont typeface="Wingdings" panose="05000000000000000000" pitchFamily="2" charset="2"/>
              <a:buChar char="Ø"/>
            </a:pPr>
            <a:r>
              <a:rPr lang="ar-SA" sz="2400" dirty="0"/>
              <a:t>المناخ المغلق</a:t>
            </a:r>
            <a:r>
              <a:rPr lang="en-US" sz="2400" dirty="0"/>
              <a:t>: </a:t>
            </a:r>
            <a:r>
              <a:rPr lang="ar-SA" sz="2400" dirty="0"/>
              <a:t>وتظهر بهذا المناخ كثرة معوقات الإدارة وتباعد العاملين عن العمل كفريق، ويهتم المدير بتطبيق اللوائح والقوانين والتركيز على الإنتاج دون الاهتمام بآراء العاملين، كما تنخفض بهذا المناخ النزعة الانسانية وكذا درجة انتماء العاملين للعمل</a:t>
            </a:r>
            <a:r>
              <a:rPr lang="en-US" sz="2400" dirty="0"/>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78014"/>
            <a:ext cx="2383737" cy="845912"/>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091124FE-C43B-4F7B-9A91-514B9F0DA6B2}"/>
              </a:ext>
            </a:extLst>
          </p:cNvPr>
          <p:cNvSpPr/>
          <p:nvPr/>
        </p:nvSpPr>
        <p:spPr>
          <a:xfrm>
            <a:off x="4472900" y="257271"/>
            <a:ext cx="3058851" cy="584775"/>
          </a:xfrm>
          <a:prstGeom prst="rect">
            <a:avLst/>
          </a:prstGeom>
        </p:spPr>
        <p:txBody>
          <a:bodyPr wrap="none">
            <a:spAutoFit/>
          </a:bodyPr>
          <a:lstStyle/>
          <a:p>
            <a:pPr lvl="0" algn="ctr" rtl="1"/>
            <a:r>
              <a:rPr lang="ar-SA" sz="3200" b="1" dirty="0">
                <a:solidFill>
                  <a:schemeClr val="bg1"/>
                </a:solidFill>
              </a:rPr>
              <a:t>أنواع المناخ التنظيمي</a:t>
            </a:r>
            <a:endParaRPr lang="en-US" sz="3200" b="1" dirty="0">
              <a:solidFill>
                <a:schemeClr val="bg1"/>
              </a:solidFill>
            </a:endParaRPr>
          </a:p>
        </p:txBody>
      </p:sp>
    </p:spTree>
    <p:extLst>
      <p:ext uri="{BB962C8B-B14F-4D97-AF65-F5344CB8AC3E}">
        <p14:creationId xmlns:p14="http://schemas.microsoft.com/office/powerpoint/2010/main" val="3404070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74051" y="1346195"/>
            <a:ext cx="10875336" cy="42735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51978" y="1536174"/>
            <a:ext cx="10465971" cy="3785652"/>
          </a:xfrm>
          <a:prstGeom prst="rect">
            <a:avLst/>
          </a:prstGeom>
          <a:noFill/>
        </p:spPr>
        <p:txBody>
          <a:bodyPr wrap="square" rtlCol="0">
            <a:spAutoFit/>
          </a:bodyPr>
          <a:lstStyle/>
          <a:p>
            <a:pPr algn="just" rtl="1"/>
            <a:r>
              <a:rPr lang="ar-SA" sz="2400" dirty="0"/>
              <a:t>يرتبط مفهوم المناخ التنظيمي ارتباطاً وثيقاً بال</a:t>
            </a:r>
            <a:r>
              <a:rPr lang="ar-JO" sz="2400" dirty="0"/>
              <a:t>قياد</a:t>
            </a:r>
            <a:r>
              <a:rPr lang="ar-SA" sz="2400" dirty="0"/>
              <a:t>ة</a:t>
            </a:r>
            <a:r>
              <a:rPr lang="ar-JO" sz="2400" dirty="0"/>
              <a:t>،</a:t>
            </a:r>
            <a:r>
              <a:rPr lang="ar-SA" sz="2400" dirty="0"/>
              <a:t> فالمناخ التنظيمي الذي يسود منظمة معينة يعمل على إعادة تشكيل سلوك أعضاء هذه المنظمة فهو رمز تفاعل الانسان مع البيئة التي يوجد فيها. </a:t>
            </a:r>
            <a:endParaRPr lang="en-US" sz="2400" dirty="0"/>
          </a:p>
          <a:p>
            <a:pPr algn="just" rtl="1"/>
            <a:r>
              <a:rPr lang="ar-SA" sz="2400" dirty="0"/>
              <a:t>إن للقيادة التربوية دور أساسي في التأثير على المناخ التنظيمي وخصوصاً مدير الم</a:t>
            </a:r>
            <a:r>
              <a:rPr lang="ar-JO" sz="2400" dirty="0"/>
              <a:t>ؤسسات التعليمية</a:t>
            </a:r>
            <a:r>
              <a:rPr lang="ar-SA" sz="2400" dirty="0"/>
              <a:t> ومرؤوسيه</a:t>
            </a:r>
            <a:r>
              <a:rPr lang="ar-JO" sz="2400" dirty="0"/>
              <a:t>م</a:t>
            </a:r>
            <a:r>
              <a:rPr lang="ar-SA" sz="2400" dirty="0"/>
              <a:t> حيث يعد المناخ التنظيمي وهو المناخ المدرسي </a:t>
            </a:r>
            <a:r>
              <a:rPr lang="ar-JO" sz="2400" dirty="0"/>
              <a:t>أو الجامعي </a:t>
            </a:r>
            <a:r>
              <a:rPr lang="ar-SA" sz="2400" dirty="0"/>
              <a:t>السائد انعكاساً للمشاعر الايجابية والسلبية والمؤثرة بشكل أساسي على العملية التعليمية</a:t>
            </a:r>
            <a:r>
              <a:rPr lang="ar-JO" sz="2400" dirty="0"/>
              <a:t>،</a:t>
            </a:r>
            <a:r>
              <a:rPr lang="ar-SA" sz="2400" dirty="0"/>
              <a:t> ولذلك وجدت الحاجة لوجود </a:t>
            </a:r>
            <a:r>
              <a:rPr lang="ar-JO" sz="2400" dirty="0"/>
              <a:t>القيادة التربوية ال</a:t>
            </a:r>
            <a:r>
              <a:rPr lang="ar-SA" sz="2400" dirty="0"/>
              <a:t>قوية و</a:t>
            </a:r>
            <a:r>
              <a:rPr lang="ar-JO" sz="2400" dirty="0"/>
              <a:t>ال</a:t>
            </a:r>
            <a:r>
              <a:rPr lang="ar-SA" sz="2400" dirty="0"/>
              <a:t>فعال</a:t>
            </a:r>
            <a:r>
              <a:rPr lang="ar-JO" sz="2400" dirty="0"/>
              <a:t>ة</a:t>
            </a:r>
            <a:r>
              <a:rPr lang="ar-SA" sz="2400" dirty="0"/>
              <a:t> ومؤثرة لزيادة الثقة المتبادلة بين المعلمين والطلاب </a:t>
            </a:r>
            <a:r>
              <a:rPr lang="ar-JO" sz="2400" dirty="0"/>
              <a:t>والإدارة </a:t>
            </a:r>
            <a:r>
              <a:rPr lang="ar-SA" sz="2400" dirty="0"/>
              <a:t>لنجاح العملية التعليمية.</a:t>
            </a:r>
            <a:endParaRPr lang="en-US" sz="2400" dirty="0"/>
          </a:p>
          <a:p>
            <a:pPr algn="just" rtl="1"/>
            <a:r>
              <a:rPr lang="ar-SA" sz="2400" dirty="0"/>
              <a:t>كما ان هناك تداخل قوي بين مفهوم القيادة والمناخ التنظيمي حيث تعمل القيادة على تحديد المناخ التنظيمي بشكل دقيق وكذلك الامر بالنسبة المناخ التنظيمي حيث يعتبر مؤثر هام في تحديد الفعالية القيادية وتأتي أهمية القيادة المدرسية</a:t>
            </a:r>
            <a:r>
              <a:rPr lang="ar-JO" sz="2400" dirty="0"/>
              <a:t> أو الجامعية</a:t>
            </a:r>
            <a:r>
              <a:rPr lang="ar-SA" sz="2400" dirty="0"/>
              <a:t> في تحسين الأهداف المدرسية </a:t>
            </a:r>
            <a:r>
              <a:rPr lang="ar-JO" sz="2400" dirty="0"/>
              <a:t>أو الجامعية </a:t>
            </a:r>
            <a:r>
              <a:rPr lang="ar-SA" sz="2400" dirty="0"/>
              <a:t>وبالتالي تحسين جودة الم</a:t>
            </a:r>
            <a:r>
              <a:rPr lang="ar-JO" sz="2400" dirty="0"/>
              <a:t>ؤسسات التعليمية</a:t>
            </a:r>
            <a:r>
              <a:rPr lang="ar-SA" sz="2400" dirty="0"/>
              <a:t> حيث تلعب القيادة التربوية دور أساسي في التأثير على أداء الطلاب والمعلمين والمدراء.</a:t>
            </a:r>
            <a:endParaRPr lang="en-US" sz="2400" b="1"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25DB7ABC-1DEC-4ECC-9FC7-62077E76BF25}"/>
              </a:ext>
            </a:extLst>
          </p:cNvPr>
          <p:cNvSpPr txBox="1"/>
          <p:nvPr/>
        </p:nvSpPr>
        <p:spPr>
          <a:xfrm>
            <a:off x="4328048" y="539186"/>
            <a:ext cx="3524250" cy="461665"/>
          </a:xfrm>
          <a:prstGeom prst="rect">
            <a:avLst/>
          </a:prstGeom>
          <a:noFill/>
        </p:spPr>
        <p:txBody>
          <a:bodyPr wrap="square" rtlCol="0">
            <a:spAutoFit/>
          </a:bodyPr>
          <a:lstStyle/>
          <a:p>
            <a:r>
              <a:rPr lang="ar-JO" sz="2400" b="1" dirty="0">
                <a:solidFill>
                  <a:schemeClr val="bg1"/>
                </a:solidFill>
              </a:rPr>
              <a:t>القيادة التربوية والمناخ التنظيمي</a:t>
            </a:r>
            <a:endParaRPr lang="en-US" sz="2400" b="1" dirty="0">
              <a:solidFill>
                <a:schemeClr val="bg1"/>
              </a:solidFill>
            </a:endParaRPr>
          </a:p>
        </p:txBody>
      </p:sp>
    </p:spTree>
    <p:extLst>
      <p:ext uri="{BB962C8B-B14F-4D97-AF65-F5344CB8AC3E}">
        <p14:creationId xmlns:p14="http://schemas.microsoft.com/office/powerpoint/2010/main" val="6026568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793101" y="1351508"/>
            <a:ext cx="10875336" cy="42526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97783" y="2009428"/>
            <a:ext cx="10465971" cy="3231654"/>
          </a:xfrm>
          <a:prstGeom prst="rect">
            <a:avLst/>
          </a:prstGeom>
          <a:noFill/>
        </p:spPr>
        <p:txBody>
          <a:bodyPr wrap="square" rtlCol="0">
            <a:spAutoFit/>
          </a:bodyPr>
          <a:lstStyle/>
          <a:p>
            <a:pPr algn="just" rtl="1">
              <a:lnSpc>
                <a:spcPct val="150000"/>
              </a:lnSpc>
            </a:pPr>
            <a:r>
              <a:rPr lang="ar-SA" sz="2400" dirty="0"/>
              <a:t>وتبرز أهمية القائد التربوي من خلال ما يقوم به من دور أساس في تطوير العملية التربوية، فهو بمثابة المسؤول التربوي الذي يعمل على تيسير الأمور الإدارية المختلفة والتي تعمل على استحداث بيئة تربوية ناجحة وبالتالي فإن السلوك القيادي </a:t>
            </a:r>
            <a:r>
              <a:rPr lang="ar-JO" sz="2400" dirty="0"/>
              <a:t>ل</a:t>
            </a:r>
            <a:r>
              <a:rPr lang="ar-SA" sz="2400" dirty="0"/>
              <a:t>لمدير يعمل على تحديد طبيعة المناخ التنظيمي لأي مؤسسة تعليمية فهو القائد الذي يعرف كيف يوفر الانسجام والمناخ الصحي للعاملين، بالإضافة إلى توجيه كوادر الم</a:t>
            </a:r>
            <a:r>
              <a:rPr lang="ar-JO" sz="2400" dirty="0"/>
              <a:t>ؤسسة التعليمية</a:t>
            </a:r>
            <a:r>
              <a:rPr lang="ar-SA" sz="2400" dirty="0"/>
              <a:t> للارتقاء.</a:t>
            </a:r>
            <a:endParaRPr lang="en-US" sz="2400" dirty="0"/>
          </a:p>
          <a:p>
            <a:pPr algn="just" rtl="1"/>
            <a:endParaRPr lang="en-US" sz="2400" b="1"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TextBox 5">
            <a:extLst>
              <a:ext uri="{FF2B5EF4-FFF2-40B4-BE49-F238E27FC236}">
                <a16:creationId xmlns:a16="http://schemas.microsoft.com/office/drawing/2014/main" id="{D6177323-C630-4B84-9B42-F2FF85A49AE5}"/>
              </a:ext>
            </a:extLst>
          </p:cNvPr>
          <p:cNvSpPr txBox="1"/>
          <p:nvPr/>
        </p:nvSpPr>
        <p:spPr>
          <a:xfrm>
            <a:off x="4328048" y="539186"/>
            <a:ext cx="3524250" cy="461665"/>
          </a:xfrm>
          <a:prstGeom prst="rect">
            <a:avLst/>
          </a:prstGeom>
          <a:noFill/>
        </p:spPr>
        <p:txBody>
          <a:bodyPr wrap="square" rtlCol="0">
            <a:spAutoFit/>
          </a:bodyPr>
          <a:lstStyle/>
          <a:p>
            <a:r>
              <a:rPr lang="ar-JO" sz="2400" b="1" dirty="0">
                <a:solidFill>
                  <a:schemeClr val="bg1"/>
                </a:solidFill>
              </a:rPr>
              <a:t>القيادة التربوية والمناخ التنظيمي</a:t>
            </a:r>
            <a:endParaRPr lang="en-US" sz="2400" b="1" dirty="0">
              <a:solidFill>
                <a:schemeClr val="bg1"/>
              </a:solidFill>
            </a:endParaRPr>
          </a:p>
        </p:txBody>
      </p:sp>
    </p:spTree>
    <p:extLst>
      <p:ext uri="{BB962C8B-B14F-4D97-AF65-F5344CB8AC3E}">
        <p14:creationId xmlns:p14="http://schemas.microsoft.com/office/powerpoint/2010/main" val="21156715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850251" y="1315627"/>
            <a:ext cx="10875336" cy="4863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980553" y="1756721"/>
            <a:ext cx="10465971" cy="3416320"/>
          </a:xfrm>
          <a:prstGeom prst="rect">
            <a:avLst/>
          </a:prstGeom>
          <a:noFill/>
        </p:spPr>
        <p:txBody>
          <a:bodyPr wrap="square" rtlCol="0">
            <a:spAutoFit/>
          </a:bodyPr>
          <a:lstStyle/>
          <a:p>
            <a:pPr algn="ctr" rtl="1"/>
            <a:r>
              <a:rPr lang="ar-JO" sz="3200" b="1" dirty="0"/>
              <a:t>الخاتمة</a:t>
            </a:r>
          </a:p>
          <a:p>
            <a:pPr algn="just" rtl="1"/>
            <a:r>
              <a:rPr lang="ar-SA" sz="3200" dirty="0"/>
              <a:t>يجب على كل منظمة تعليمية أن تعمل على إيجاد مناخ تنظيمي صحي وسليم، من شأنه أن يهيء بيئة عمل مريحة، ويفتح آفاقا جديدة أمام الإداريين والمعلمين وجميع العاملين فيها ويتيح له فرصة التنسيق والتعاون ويراعي ظروفه ويسمح له بتحقيق رغباته وإشباع حاجاته، وهذا ما يساعد في رفع روحه المعنوية وزيادة دافعيته لأداء مهامه على أكمل وجه</a:t>
            </a:r>
            <a:r>
              <a:rPr lang="en-US" sz="3200" dirty="0"/>
              <a:t>.</a:t>
            </a:r>
          </a:p>
          <a:p>
            <a:pPr algn="just" rtl="1"/>
            <a:endParaRPr lang="en-US" sz="2400" dirty="0"/>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409267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8704</TotalTime>
  <Words>4607</Words>
  <Application>Microsoft Office PowerPoint</Application>
  <PresentationFormat>Widescreen</PresentationFormat>
  <Paragraphs>247</Paragraphs>
  <Slides>40</Slides>
  <Notes>4</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Calibri</vt:lpstr>
      <vt:lpstr>Calibri Light</vt:lpstr>
      <vt:lpstr>Franklin Gothic Medium</vt:lpstr>
      <vt:lpstr>Roboto Light</vt:lpstr>
      <vt:lpstr>Simplified Arabic</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user</cp:lastModifiedBy>
  <cp:revision>370</cp:revision>
  <dcterms:created xsi:type="dcterms:W3CDTF">2023-04-29T09:08:23Z</dcterms:created>
  <dcterms:modified xsi:type="dcterms:W3CDTF">2023-11-15T09:17:26Z</dcterms:modified>
</cp:coreProperties>
</file>