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6" r:id="rId2"/>
    <p:sldId id="257" r:id="rId3"/>
    <p:sldId id="258" r:id="rId4"/>
    <p:sldId id="853" r:id="rId5"/>
    <p:sldId id="854" r:id="rId6"/>
    <p:sldId id="623" r:id="rId7"/>
    <p:sldId id="855" r:id="rId8"/>
    <p:sldId id="310" r:id="rId9"/>
    <p:sldId id="340" r:id="rId10"/>
    <p:sldId id="776" r:id="rId11"/>
    <p:sldId id="852" r:id="rId12"/>
    <p:sldId id="259" r:id="rId13"/>
    <p:sldId id="278" r:id="rId14"/>
    <p:sldId id="273" r:id="rId15"/>
    <p:sldId id="274" r:id="rId16"/>
    <p:sldId id="280" r:id="rId17"/>
    <p:sldId id="279" r:id="rId18"/>
    <p:sldId id="275" r:id="rId19"/>
    <p:sldId id="276" r:id="rId20"/>
    <p:sldId id="281" r:id="rId21"/>
    <p:sldId id="277" r:id="rId22"/>
    <p:sldId id="282" r:id="rId23"/>
    <p:sldId id="286" r:id="rId24"/>
    <p:sldId id="287" r:id="rId25"/>
    <p:sldId id="288" r:id="rId26"/>
    <p:sldId id="283" r:id="rId27"/>
    <p:sldId id="284" r:id="rId28"/>
    <p:sldId id="289" r:id="rId29"/>
    <p:sldId id="290" r:id="rId30"/>
    <p:sldId id="291" r:id="rId31"/>
    <p:sldId id="292" r:id="rId32"/>
    <p:sldId id="285" r:id="rId33"/>
    <p:sldId id="318" r:id="rId34"/>
    <p:sldId id="293" r:id="rId35"/>
    <p:sldId id="294" r:id="rId36"/>
    <p:sldId id="295" r:id="rId37"/>
    <p:sldId id="296" r:id="rId38"/>
    <p:sldId id="298" r:id="rId39"/>
    <p:sldId id="301" r:id="rId40"/>
    <p:sldId id="302" r:id="rId41"/>
    <p:sldId id="303" r:id="rId42"/>
    <p:sldId id="297" r:id="rId43"/>
    <p:sldId id="299" r:id="rId44"/>
    <p:sldId id="306" r:id="rId45"/>
    <p:sldId id="307" r:id="rId46"/>
    <p:sldId id="300" r:id="rId47"/>
    <p:sldId id="314" r:id="rId48"/>
    <p:sldId id="317" r:id="rId49"/>
    <p:sldId id="320" r:id="rId50"/>
    <p:sldId id="315" r:id="rId51"/>
    <p:sldId id="316"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3/26/2022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a:extLst>
              <a:ext uri="{FF2B5EF4-FFF2-40B4-BE49-F238E27FC236}">
                <a16:creationId xmlns:a16="http://schemas.microsoft.com/office/drawing/2014/main" id="{17B71FEF-8056-422B-B2E3-EC1557AF09A6}"/>
              </a:ext>
            </a:extLst>
          </p:cNvPr>
          <p:cNvSpPr>
            <a:spLocks noGrp="1" noRot="1" noChangeAspect="1" noChangeArrowheads="1" noTextEdit="1"/>
          </p:cNvSpPr>
          <p:nvPr>
            <p:ph type="sldImg"/>
          </p:nvPr>
        </p:nvSpPr>
        <p:spPr>
          <a:xfrm>
            <a:off x="393700" y="692150"/>
            <a:ext cx="6070600" cy="3416300"/>
          </a:xfrm>
          <a:ln/>
        </p:spPr>
      </p:sp>
      <p:sp>
        <p:nvSpPr>
          <p:cNvPr id="196611" name="Rectangle 3">
            <a:extLst>
              <a:ext uri="{FF2B5EF4-FFF2-40B4-BE49-F238E27FC236}">
                <a16:creationId xmlns:a16="http://schemas.microsoft.com/office/drawing/2014/main" id="{02C36481-909F-495C-A81B-471D12C6986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C6CD1A8-1EE1-4AF6-BEED-6247CCF937AA}"/>
              </a:ext>
            </a:extLst>
          </p:cNvPr>
          <p:cNvSpPr>
            <a:spLocks noGrp="1" noRot="1" noChangeAspect="1" noChangeArrowheads="1" noTextEdit="1"/>
          </p:cNvSpPr>
          <p:nvPr>
            <p:ph type="sldImg"/>
          </p:nvPr>
        </p:nvSpPr>
        <p:spPr>
          <a:xfrm>
            <a:off x="1190625" y="703263"/>
            <a:ext cx="4625975" cy="3470275"/>
          </a:xfrm>
          <a:ln/>
        </p:spPr>
      </p:sp>
      <p:sp>
        <p:nvSpPr>
          <p:cNvPr id="6147" name="Rectangle 5">
            <a:extLst>
              <a:ext uri="{FF2B5EF4-FFF2-40B4-BE49-F238E27FC236}">
                <a16:creationId xmlns:a16="http://schemas.microsoft.com/office/drawing/2014/main" id="{CB02DC84-A703-4B4A-A81A-A22B0F0EACA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7319F28-3237-4164-9BE2-24E2406BF2D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2" name="Rectangle 3">
            <a:extLst>
              <a:ext uri="{FF2B5EF4-FFF2-40B4-BE49-F238E27FC236}">
                <a16:creationId xmlns:a16="http://schemas.microsoft.com/office/drawing/2014/main" id="{1068E7DD-3A52-45FE-B36F-DA4C4913968C}"/>
              </a:ext>
            </a:extLst>
          </p:cNvPr>
          <p:cNvSpPr>
            <a:spLocks noGrp="1" noChangeArrowheads="1"/>
          </p:cNvSpPr>
          <p:nvPr>
            <p:ph type="body" idx="1"/>
          </p:nvPr>
        </p:nvSpPr>
        <p:spPr/>
        <p:txBody>
          <a:bodyPr/>
          <a:lstStyle/>
          <a:p>
            <a:pPr>
              <a:defRPr/>
            </a:pPr>
            <a:r>
              <a:rPr lang="en-US" dirty="0"/>
              <a:t>The allowance method of accounting for bad debts matches the estimated loss from uncollectible accounts receivable against the sales they helped produce. We must use estimated losses because when sales occur, management does not know which customers will not pay their bills. This means that at the end of each period, the allowance method requires an estimate of the total bad debts expected to result from that period’s sales. This method has two advantages over the direct write-off method: </a:t>
            </a:r>
          </a:p>
          <a:p>
            <a:pPr marL="228600" indent="-228600">
              <a:buFontTx/>
              <a:buAutoNum type="arabicParenBoth"/>
              <a:defRPr/>
            </a:pPr>
            <a:r>
              <a:rPr lang="en-US" dirty="0"/>
              <a:t>it records estimated bad debts expense in the period when the related sales are recorded and</a:t>
            </a:r>
          </a:p>
          <a:p>
            <a:pPr marL="228600" indent="-228600">
              <a:buFontTx/>
              <a:buAutoNum type="arabicParenBoth"/>
              <a:defRPr/>
            </a:pPr>
            <a:r>
              <a:rPr lang="en-US" dirty="0"/>
              <a:t>it reports accounts receivable on the balance sheet at the estimated amount of cash to be collected.</a:t>
            </a:r>
            <a:endParaRPr lang="en-US" dirty="0">
              <a:ea typeface="ＭＳ Ｐゴシック"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A13D4B8-84D2-44CA-A4B7-1AE765DCB16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a:extLst>
              <a:ext uri="{FF2B5EF4-FFF2-40B4-BE49-F238E27FC236}">
                <a16:creationId xmlns:a16="http://schemas.microsoft.com/office/drawing/2014/main" id="{10FBBB26-6FAD-4948-AE15-89B98034BE0D}"/>
              </a:ext>
            </a:extLst>
          </p:cNvPr>
          <p:cNvSpPr>
            <a:spLocks noGrp="1" noChangeArrowheads="1"/>
          </p:cNvSpPr>
          <p:nvPr>
            <p:ph type="body" idx="1"/>
          </p:nvPr>
        </p:nvSpPr>
        <p:spPr/>
        <p:txBody>
          <a:bodyPr/>
          <a:lstStyle/>
          <a:p>
            <a:pPr>
              <a:defRPr/>
            </a:pPr>
            <a:r>
              <a:rPr lang="en-US" dirty="0"/>
              <a:t>The allowance method requires an estimate of bad debts expense to prepare an adjusting entry at the end of each accounting period. There are two common methods. The Percent of Sales Method is based on the income statement relation between bad debts expense and sales. The Accounts Receivable Methods are based on the balance sheet relation between accounts receivable and the allowance for doubtful accounts.</a:t>
            </a:r>
            <a:endParaRPr lang="en-US" dirty="0">
              <a:ea typeface="ＭＳ Ｐゴシック" pitchFamily="34" charset="-128"/>
            </a:endParaRPr>
          </a:p>
          <a:p>
            <a:pPr marL="218094" indent="-218094">
              <a:defRPr/>
            </a:pPr>
            <a:endParaRPr lang="en-US" dirty="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extLst>
      <p:ext uri="{BB962C8B-B14F-4D97-AF65-F5344CB8AC3E}">
        <p14:creationId xmlns:p14="http://schemas.microsoft.com/office/powerpoint/2010/main" val="1160804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D5D9C83B-1101-43EC-B3F4-7666B782E72B}"/>
              </a:ext>
            </a:extLst>
          </p:cNvPr>
          <p:cNvSpPr>
            <a:spLocks noGrp="1" noRot="1" noChangeAspect="1" noChangeArrowheads="1" noTextEdit="1"/>
          </p:cNvSpPr>
          <p:nvPr>
            <p:ph type="sldImg"/>
          </p:nvPr>
        </p:nvSpPr>
        <p:spPr>
          <a:xfrm>
            <a:off x="1190625" y="703263"/>
            <a:ext cx="4625975" cy="3470275"/>
          </a:xfrm>
          <a:ln/>
        </p:spPr>
      </p:sp>
      <p:sp>
        <p:nvSpPr>
          <p:cNvPr id="9219" name="Rectangle 4">
            <a:extLst>
              <a:ext uri="{FF2B5EF4-FFF2-40B4-BE49-F238E27FC236}">
                <a16:creationId xmlns:a16="http://schemas.microsoft.com/office/drawing/2014/main" id="{A2B97C17-CCE8-4E25-A855-1D835B8AB26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10.wmf"/><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4.wmf"/></Relationships>
</file>

<file path=ppt/slides/_rels/slide33.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slideLayout" Target="../slideLayouts/slideLayout2.xml"/><Relationship Id="rId4" Type="http://schemas.openxmlformats.org/officeDocument/2006/relationships/image" Target="../media/image17.wmf"/></Relationships>
</file>

<file path=ppt/slides/_rels/slide34.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539640" y="3125529"/>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Capital Structure and Dividend Policy Decisions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a:extLst>
              <a:ext uri="{FF2B5EF4-FFF2-40B4-BE49-F238E27FC236}">
                <a16:creationId xmlns:a16="http://schemas.microsoft.com/office/drawing/2014/main" id="{24CD4E53-7075-4D39-AEC1-59D37448303D}"/>
              </a:ext>
            </a:extLst>
          </p:cNvPr>
          <p:cNvSpPr txBox="1"/>
          <p:nvPr/>
        </p:nvSpPr>
        <p:spPr>
          <a:xfrm>
            <a:off x="7181527" y="4651464"/>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Capital Structure and Dividend Policy Decisions</a:t>
            </a: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7</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528057" y="5170208"/>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Capital Structure and Dividend Policy Decisions</a:t>
            </a: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7</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528057" y="5498041"/>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RECAP</a:t>
            </a:r>
          </a:p>
        </p:txBody>
      </p:sp>
    </p:spTree>
    <p:extLst>
      <p:ext uri="{BB962C8B-B14F-4D97-AF65-F5344CB8AC3E}">
        <p14:creationId xmlns:p14="http://schemas.microsoft.com/office/powerpoint/2010/main" val="13576023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1074" name="Group 2">
            <a:extLst>
              <a:ext uri="{FF2B5EF4-FFF2-40B4-BE49-F238E27FC236}">
                <a16:creationId xmlns:a16="http://schemas.microsoft.com/office/drawing/2014/main" id="{96AEE662-6723-4F42-AD39-276E12B3FDBA}"/>
              </a:ext>
            </a:extLst>
          </p:cNvPr>
          <p:cNvGrpSpPr>
            <a:grpSpLocks/>
          </p:cNvGrpSpPr>
          <p:nvPr/>
        </p:nvGrpSpPr>
        <p:grpSpPr bwMode="auto">
          <a:xfrm>
            <a:off x="3795713" y="1598614"/>
            <a:ext cx="4583112" cy="4873625"/>
            <a:chOff x="1431" y="1007"/>
            <a:chExt cx="2887" cy="3070"/>
          </a:xfrm>
        </p:grpSpPr>
        <p:sp>
          <p:nvSpPr>
            <p:cNvPr id="131075" name="Rectangle 3">
              <a:extLst>
                <a:ext uri="{FF2B5EF4-FFF2-40B4-BE49-F238E27FC236}">
                  <a16:creationId xmlns:a16="http://schemas.microsoft.com/office/drawing/2014/main" id="{2E484387-BA46-49B5-9048-65BC766A33DF}"/>
                </a:ext>
              </a:extLst>
            </p:cNvPr>
            <p:cNvSpPr>
              <a:spLocks noChangeArrowheads="1"/>
            </p:cNvSpPr>
            <p:nvPr/>
          </p:nvSpPr>
          <p:spPr bwMode="auto">
            <a:xfrm>
              <a:off x="1431" y="1320"/>
              <a:ext cx="1435" cy="1374"/>
            </a:xfrm>
            <a:prstGeom prst="rect">
              <a:avLst/>
            </a:prstGeom>
            <a:solidFill>
              <a:srgbClr val="FF00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6" name="Rectangle 4">
              <a:extLst>
                <a:ext uri="{FF2B5EF4-FFF2-40B4-BE49-F238E27FC236}">
                  <a16:creationId xmlns:a16="http://schemas.microsoft.com/office/drawing/2014/main" id="{8CDB9C13-48DD-4FAC-848D-6B6EC4DA1F78}"/>
                </a:ext>
              </a:extLst>
            </p:cNvPr>
            <p:cNvSpPr>
              <a:spLocks noChangeArrowheads="1"/>
            </p:cNvSpPr>
            <p:nvPr/>
          </p:nvSpPr>
          <p:spPr bwMode="auto">
            <a:xfrm>
              <a:off x="2874" y="1319"/>
              <a:ext cx="1434" cy="1374"/>
            </a:xfrm>
            <a:prstGeom prst="rect">
              <a:avLst/>
            </a:prstGeom>
            <a:solidFill>
              <a:srgbClr val="F35B1B"/>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7" name="Rectangle 5">
              <a:extLst>
                <a:ext uri="{FF2B5EF4-FFF2-40B4-BE49-F238E27FC236}">
                  <a16:creationId xmlns:a16="http://schemas.microsoft.com/office/drawing/2014/main" id="{E32868BD-B72A-4043-8640-66CED1B038D5}"/>
                </a:ext>
              </a:extLst>
            </p:cNvPr>
            <p:cNvSpPr>
              <a:spLocks noChangeArrowheads="1"/>
            </p:cNvSpPr>
            <p:nvPr/>
          </p:nvSpPr>
          <p:spPr bwMode="auto">
            <a:xfrm>
              <a:off x="1431" y="2702"/>
              <a:ext cx="1435" cy="1375"/>
            </a:xfrm>
            <a:prstGeom prst="rect">
              <a:avLst/>
            </a:prstGeom>
            <a:solidFill>
              <a:srgbClr val="000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8" name="Rectangle 6">
              <a:extLst>
                <a:ext uri="{FF2B5EF4-FFF2-40B4-BE49-F238E27FC236}">
                  <a16:creationId xmlns:a16="http://schemas.microsoft.com/office/drawing/2014/main" id="{806288B8-ED04-4B67-96C1-1359C587F887}"/>
                </a:ext>
              </a:extLst>
            </p:cNvPr>
            <p:cNvSpPr>
              <a:spLocks noChangeArrowheads="1"/>
            </p:cNvSpPr>
            <p:nvPr/>
          </p:nvSpPr>
          <p:spPr bwMode="auto">
            <a:xfrm>
              <a:off x="2874" y="2700"/>
              <a:ext cx="1434" cy="1375"/>
            </a:xfrm>
            <a:prstGeom prst="rect">
              <a:avLst/>
            </a:prstGeom>
            <a:solidFill>
              <a:srgbClr val="004E47"/>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9" name="Freeform 7">
              <a:extLst>
                <a:ext uri="{FF2B5EF4-FFF2-40B4-BE49-F238E27FC236}">
                  <a16:creationId xmlns:a16="http://schemas.microsoft.com/office/drawing/2014/main" id="{EFE94467-0B43-498B-8726-8D2A7B78CB3B}"/>
                </a:ext>
              </a:extLst>
            </p:cNvPr>
            <p:cNvSpPr>
              <a:spLocks/>
            </p:cNvSpPr>
            <p:nvPr/>
          </p:nvSpPr>
          <p:spPr bwMode="auto">
            <a:xfrm>
              <a:off x="1432" y="1007"/>
              <a:ext cx="1444" cy="315"/>
            </a:xfrm>
            <a:custGeom>
              <a:avLst/>
              <a:gdLst>
                <a:gd name="T0" fmla="*/ 251 w 1444"/>
                <a:gd name="T1" fmla="*/ 0 h 315"/>
                <a:gd name="T2" fmla="*/ 1443 w 1444"/>
                <a:gd name="T3" fmla="*/ 0 h 315"/>
                <a:gd name="T4" fmla="*/ 1443 w 1444"/>
                <a:gd name="T5" fmla="*/ 314 h 315"/>
                <a:gd name="T6" fmla="*/ 0 w 1444"/>
                <a:gd name="T7" fmla="*/ 314 h 315"/>
                <a:gd name="T8" fmla="*/ 251 w 1444"/>
                <a:gd name="T9" fmla="*/ 0 h 315"/>
              </a:gdLst>
              <a:ahLst/>
              <a:cxnLst>
                <a:cxn ang="0">
                  <a:pos x="T0" y="T1"/>
                </a:cxn>
                <a:cxn ang="0">
                  <a:pos x="T2" y="T3"/>
                </a:cxn>
                <a:cxn ang="0">
                  <a:pos x="T4" y="T5"/>
                </a:cxn>
                <a:cxn ang="0">
                  <a:pos x="T6" y="T7"/>
                </a:cxn>
                <a:cxn ang="0">
                  <a:pos x="T8" y="T9"/>
                </a:cxn>
              </a:cxnLst>
              <a:rect l="0" t="0" r="r" b="b"/>
              <a:pathLst>
                <a:path w="1444" h="315">
                  <a:moveTo>
                    <a:pt x="251" y="0"/>
                  </a:moveTo>
                  <a:lnTo>
                    <a:pt x="1443" y="0"/>
                  </a:lnTo>
                  <a:lnTo>
                    <a:pt x="1443" y="314"/>
                  </a:lnTo>
                  <a:lnTo>
                    <a:pt x="0" y="314"/>
                  </a:lnTo>
                  <a:lnTo>
                    <a:pt x="251" y="0"/>
                  </a:lnTo>
                </a:path>
              </a:pathLst>
            </a:custGeom>
            <a:solidFill>
              <a:srgbClr val="8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0" name="Freeform 8">
              <a:extLst>
                <a:ext uri="{FF2B5EF4-FFF2-40B4-BE49-F238E27FC236}">
                  <a16:creationId xmlns:a16="http://schemas.microsoft.com/office/drawing/2014/main" id="{8E3EDC2D-8024-477F-8B9C-A0BC659CA6BF}"/>
                </a:ext>
              </a:extLst>
            </p:cNvPr>
            <p:cNvSpPr>
              <a:spLocks/>
            </p:cNvSpPr>
            <p:nvPr/>
          </p:nvSpPr>
          <p:spPr bwMode="auto">
            <a:xfrm>
              <a:off x="2875" y="1007"/>
              <a:ext cx="1443" cy="315"/>
            </a:xfrm>
            <a:custGeom>
              <a:avLst/>
              <a:gdLst>
                <a:gd name="T0" fmla="*/ 1191 w 1443"/>
                <a:gd name="T1" fmla="*/ 0 h 315"/>
                <a:gd name="T2" fmla="*/ 0 w 1443"/>
                <a:gd name="T3" fmla="*/ 0 h 315"/>
                <a:gd name="T4" fmla="*/ 0 w 1443"/>
                <a:gd name="T5" fmla="*/ 314 h 315"/>
                <a:gd name="T6" fmla="*/ 1442 w 1443"/>
                <a:gd name="T7" fmla="*/ 314 h 315"/>
                <a:gd name="T8" fmla="*/ 1191 w 1443"/>
                <a:gd name="T9" fmla="*/ 0 h 315"/>
              </a:gdLst>
              <a:ahLst/>
              <a:cxnLst>
                <a:cxn ang="0">
                  <a:pos x="T0" y="T1"/>
                </a:cxn>
                <a:cxn ang="0">
                  <a:pos x="T2" y="T3"/>
                </a:cxn>
                <a:cxn ang="0">
                  <a:pos x="T4" y="T5"/>
                </a:cxn>
                <a:cxn ang="0">
                  <a:pos x="T6" y="T7"/>
                </a:cxn>
                <a:cxn ang="0">
                  <a:pos x="T8" y="T9"/>
                </a:cxn>
              </a:cxnLst>
              <a:rect l="0" t="0" r="r" b="b"/>
              <a:pathLst>
                <a:path w="1443" h="315">
                  <a:moveTo>
                    <a:pt x="1191" y="0"/>
                  </a:moveTo>
                  <a:lnTo>
                    <a:pt x="0" y="0"/>
                  </a:lnTo>
                  <a:lnTo>
                    <a:pt x="0" y="314"/>
                  </a:lnTo>
                  <a:lnTo>
                    <a:pt x="1442" y="314"/>
                  </a:lnTo>
                  <a:lnTo>
                    <a:pt x="1191" y="0"/>
                  </a:lnTo>
                </a:path>
              </a:pathLst>
            </a:custGeom>
            <a:solidFill>
              <a:srgbClr val="712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1081" name="Rectangle 9">
            <a:extLst>
              <a:ext uri="{FF2B5EF4-FFF2-40B4-BE49-F238E27FC236}">
                <a16:creationId xmlns:a16="http://schemas.microsoft.com/office/drawing/2014/main" id="{3241DFE0-26BD-4EE3-9D6E-7066D4CB4555}"/>
              </a:ext>
            </a:extLst>
          </p:cNvPr>
          <p:cNvSpPr>
            <a:spLocks noChangeArrowheads="1"/>
          </p:cNvSpPr>
          <p:nvPr/>
        </p:nvSpPr>
        <p:spPr bwMode="auto">
          <a:xfrm>
            <a:off x="3790951" y="2439988"/>
            <a:ext cx="2282825" cy="1567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Liquidity and Efficiency</a:t>
            </a:r>
          </a:p>
        </p:txBody>
      </p:sp>
      <p:sp>
        <p:nvSpPr>
          <p:cNvPr id="131082" name="Rectangle 10">
            <a:extLst>
              <a:ext uri="{FF2B5EF4-FFF2-40B4-BE49-F238E27FC236}">
                <a16:creationId xmlns:a16="http://schemas.microsoft.com/office/drawing/2014/main" id="{2EDF64ED-EB96-4958-B929-FAB8FE57AF9A}"/>
              </a:ext>
            </a:extLst>
          </p:cNvPr>
          <p:cNvSpPr>
            <a:spLocks noChangeArrowheads="1"/>
          </p:cNvSpPr>
          <p:nvPr/>
        </p:nvSpPr>
        <p:spPr bwMode="auto">
          <a:xfrm>
            <a:off x="6070601" y="2965451"/>
            <a:ext cx="2282825"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Solvency</a:t>
            </a:r>
          </a:p>
        </p:txBody>
      </p:sp>
      <p:sp>
        <p:nvSpPr>
          <p:cNvPr id="131083" name="Rectangle 11">
            <a:extLst>
              <a:ext uri="{FF2B5EF4-FFF2-40B4-BE49-F238E27FC236}">
                <a16:creationId xmlns:a16="http://schemas.microsoft.com/office/drawing/2014/main" id="{DC01AD7C-EB74-4C76-A75C-115580F1E69B}"/>
              </a:ext>
            </a:extLst>
          </p:cNvPr>
          <p:cNvSpPr>
            <a:spLocks noChangeArrowheads="1"/>
          </p:cNvSpPr>
          <p:nvPr/>
        </p:nvSpPr>
        <p:spPr bwMode="auto">
          <a:xfrm>
            <a:off x="3605213" y="5099051"/>
            <a:ext cx="2614612"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100" b="1" dirty="0">
                <a:solidFill>
                  <a:schemeClr val="folHlink"/>
                </a:solidFill>
                <a:latin typeface="Arial" panose="020B0604020202020204" pitchFamily="34" charset="0"/>
              </a:rPr>
              <a:t>Profitability</a:t>
            </a:r>
          </a:p>
        </p:txBody>
      </p:sp>
      <p:sp>
        <p:nvSpPr>
          <p:cNvPr id="131084" name="Rectangle 12">
            <a:extLst>
              <a:ext uri="{FF2B5EF4-FFF2-40B4-BE49-F238E27FC236}">
                <a16:creationId xmlns:a16="http://schemas.microsoft.com/office/drawing/2014/main" id="{A8D4DD54-5FD6-41E3-9D22-0B70862DDF5C}"/>
              </a:ext>
            </a:extLst>
          </p:cNvPr>
          <p:cNvSpPr>
            <a:spLocks noChangeArrowheads="1"/>
          </p:cNvSpPr>
          <p:nvPr/>
        </p:nvSpPr>
        <p:spPr bwMode="auto">
          <a:xfrm>
            <a:off x="5891213" y="5099051"/>
            <a:ext cx="2614612"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Market</a:t>
            </a:r>
          </a:p>
        </p:txBody>
      </p:sp>
      <p:sp>
        <p:nvSpPr>
          <p:cNvPr id="131085" name="Rectangle 13">
            <a:extLst>
              <a:ext uri="{FF2B5EF4-FFF2-40B4-BE49-F238E27FC236}">
                <a16:creationId xmlns:a16="http://schemas.microsoft.com/office/drawing/2014/main" id="{847197E8-4920-48DE-85AD-A6020B894834}"/>
              </a:ext>
            </a:extLst>
          </p:cNvPr>
          <p:cNvSpPr>
            <a:spLocks noChangeArrowheads="1"/>
          </p:cNvSpPr>
          <p:nvPr/>
        </p:nvSpPr>
        <p:spPr bwMode="auto">
          <a:xfrm>
            <a:off x="1525589" y="2058988"/>
            <a:ext cx="228282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FF3823"/>
                </a:solidFill>
                <a:latin typeface="Arial" panose="020B0604020202020204" pitchFamily="34" charset="0"/>
              </a:rPr>
              <a:t>Ability to meet short-term obligations and to efficiently generate revenues</a:t>
            </a:r>
          </a:p>
        </p:txBody>
      </p:sp>
      <p:sp>
        <p:nvSpPr>
          <p:cNvPr id="131086" name="Line 14">
            <a:extLst>
              <a:ext uri="{FF2B5EF4-FFF2-40B4-BE49-F238E27FC236}">
                <a16:creationId xmlns:a16="http://schemas.microsoft.com/office/drawing/2014/main" id="{412F126B-E23F-41B8-AB07-0E9A6EFAE00B}"/>
              </a:ext>
            </a:extLst>
          </p:cNvPr>
          <p:cNvSpPr>
            <a:spLocks noChangeShapeType="1"/>
          </p:cNvSpPr>
          <p:nvPr/>
        </p:nvSpPr>
        <p:spPr bwMode="auto">
          <a:xfrm>
            <a:off x="1676400" y="3962400"/>
            <a:ext cx="2057400" cy="0"/>
          </a:xfrm>
          <a:prstGeom prst="line">
            <a:avLst/>
          </a:prstGeom>
          <a:noFill/>
          <a:ln w="50800">
            <a:solidFill>
              <a:srgbClr val="FF382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7" name="Rectangle 15">
            <a:extLst>
              <a:ext uri="{FF2B5EF4-FFF2-40B4-BE49-F238E27FC236}">
                <a16:creationId xmlns:a16="http://schemas.microsoft.com/office/drawing/2014/main" id="{FAD4EE40-BBFF-4959-B88B-8353A58DC41A}"/>
              </a:ext>
            </a:extLst>
          </p:cNvPr>
          <p:cNvSpPr>
            <a:spLocks noChangeArrowheads="1"/>
          </p:cNvSpPr>
          <p:nvPr/>
        </p:nvSpPr>
        <p:spPr bwMode="auto">
          <a:xfrm>
            <a:off x="8459789" y="2363788"/>
            <a:ext cx="21304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a:solidFill>
                  <a:srgbClr val="FF5008"/>
                </a:solidFill>
                <a:latin typeface="Arial" panose="020B0604020202020204" pitchFamily="34" charset="0"/>
              </a:rPr>
              <a:t>Ability to generate future revenues and meet long-term obligations</a:t>
            </a:r>
          </a:p>
        </p:txBody>
      </p:sp>
      <p:sp>
        <p:nvSpPr>
          <p:cNvPr id="131088" name="Line 16">
            <a:extLst>
              <a:ext uri="{FF2B5EF4-FFF2-40B4-BE49-F238E27FC236}">
                <a16:creationId xmlns:a16="http://schemas.microsoft.com/office/drawing/2014/main" id="{81A22C78-A8D5-4220-A942-89AF598630E9}"/>
              </a:ext>
            </a:extLst>
          </p:cNvPr>
          <p:cNvSpPr>
            <a:spLocks noChangeShapeType="1"/>
          </p:cNvSpPr>
          <p:nvPr/>
        </p:nvSpPr>
        <p:spPr bwMode="auto">
          <a:xfrm>
            <a:off x="8458200" y="3962400"/>
            <a:ext cx="2057400" cy="0"/>
          </a:xfrm>
          <a:prstGeom prst="line">
            <a:avLst/>
          </a:prstGeom>
          <a:noFill/>
          <a:ln w="50800">
            <a:solidFill>
              <a:srgbClr val="FF5008"/>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9" name="Rectangle 17">
            <a:extLst>
              <a:ext uri="{FF2B5EF4-FFF2-40B4-BE49-F238E27FC236}">
                <a16:creationId xmlns:a16="http://schemas.microsoft.com/office/drawing/2014/main" id="{14E92C75-8AE5-4CFB-97ED-3C2B90C3DE52}"/>
              </a:ext>
            </a:extLst>
          </p:cNvPr>
          <p:cNvSpPr>
            <a:spLocks noChangeArrowheads="1"/>
          </p:cNvSpPr>
          <p:nvPr/>
        </p:nvSpPr>
        <p:spPr bwMode="auto">
          <a:xfrm>
            <a:off x="8612189" y="4802188"/>
            <a:ext cx="19780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004E47"/>
                </a:solidFill>
                <a:latin typeface="Arial" panose="020B0604020202020204" pitchFamily="34" charset="0"/>
              </a:rPr>
              <a:t>Ability to generate positive market expectations</a:t>
            </a:r>
          </a:p>
        </p:txBody>
      </p:sp>
      <p:sp>
        <p:nvSpPr>
          <p:cNvPr id="131090" name="Line 18">
            <a:extLst>
              <a:ext uri="{FF2B5EF4-FFF2-40B4-BE49-F238E27FC236}">
                <a16:creationId xmlns:a16="http://schemas.microsoft.com/office/drawing/2014/main" id="{6BA0C6CE-C85E-4DFD-926E-ACDD2645EC65}"/>
              </a:ext>
            </a:extLst>
          </p:cNvPr>
          <p:cNvSpPr>
            <a:spLocks noChangeShapeType="1"/>
          </p:cNvSpPr>
          <p:nvPr/>
        </p:nvSpPr>
        <p:spPr bwMode="auto">
          <a:xfrm>
            <a:off x="8458200" y="6400800"/>
            <a:ext cx="2057400" cy="0"/>
          </a:xfrm>
          <a:prstGeom prst="line">
            <a:avLst/>
          </a:prstGeom>
          <a:noFill/>
          <a:ln w="50800">
            <a:solidFill>
              <a:srgbClr val="004E47"/>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1" name="Rectangle 19">
            <a:extLst>
              <a:ext uri="{FF2B5EF4-FFF2-40B4-BE49-F238E27FC236}">
                <a16:creationId xmlns:a16="http://schemas.microsoft.com/office/drawing/2014/main" id="{594C342D-B2AB-47C9-A3FD-1E43B740319C}"/>
              </a:ext>
            </a:extLst>
          </p:cNvPr>
          <p:cNvSpPr>
            <a:spLocks noChangeArrowheads="1"/>
          </p:cNvSpPr>
          <p:nvPr/>
        </p:nvSpPr>
        <p:spPr bwMode="auto">
          <a:xfrm>
            <a:off x="1525589" y="4802188"/>
            <a:ext cx="22828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114FFB"/>
                </a:solidFill>
                <a:latin typeface="Arial" panose="020B0604020202020204" pitchFamily="34" charset="0"/>
              </a:rPr>
              <a:t>Ability to provide financial rewards sufficient to attract and retain financing</a:t>
            </a:r>
          </a:p>
        </p:txBody>
      </p:sp>
      <p:sp>
        <p:nvSpPr>
          <p:cNvPr id="131092" name="Line 20">
            <a:extLst>
              <a:ext uri="{FF2B5EF4-FFF2-40B4-BE49-F238E27FC236}">
                <a16:creationId xmlns:a16="http://schemas.microsoft.com/office/drawing/2014/main" id="{473DB8A5-4FEB-4D1D-9206-73188CE1E1FE}"/>
              </a:ext>
            </a:extLst>
          </p:cNvPr>
          <p:cNvSpPr>
            <a:spLocks noChangeShapeType="1"/>
          </p:cNvSpPr>
          <p:nvPr/>
        </p:nvSpPr>
        <p:spPr bwMode="auto">
          <a:xfrm>
            <a:off x="1676400" y="6400800"/>
            <a:ext cx="2057400" cy="0"/>
          </a:xfrm>
          <a:prstGeom prst="line">
            <a:avLst/>
          </a:prstGeom>
          <a:noFill/>
          <a:ln w="50800">
            <a:solidFill>
              <a:srgbClr val="114FF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3" name="Rectangle 21">
            <a:extLst>
              <a:ext uri="{FF2B5EF4-FFF2-40B4-BE49-F238E27FC236}">
                <a16:creationId xmlns:a16="http://schemas.microsoft.com/office/drawing/2014/main" id="{9600642A-9350-41E5-B6E3-23AC71AFB34D}"/>
              </a:ext>
            </a:extLst>
          </p:cNvPr>
          <p:cNvSpPr>
            <a:spLocks noGrp="1" noChangeArrowheads="1"/>
          </p:cNvSpPr>
          <p:nvPr>
            <p:ph type="title"/>
          </p:nvPr>
        </p:nvSpPr>
        <p:spPr>
          <a:xfrm>
            <a:off x="2548466" y="703029"/>
            <a:ext cx="10515600" cy="1325563"/>
          </a:xfrm>
        </p:spPr>
        <p:txBody>
          <a:bodyPr/>
          <a:lstStyle/>
          <a:p>
            <a:r>
              <a:rPr lang="en-US" altLang="en-US"/>
              <a:t>Building Blocks of Analysis</a:t>
            </a:r>
          </a:p>
        </p:txBody>
      </p:sp>
    </p:spTree>
  </p:cSld>
  <p:clrMapOvr>
    <a:masterClrMapping/>
  </p:clrMapOvr>
  <p:transition>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355" name="Rectangle 11">
            <a:extLst>
              <a:ext uri="{FF2B5EF4-FFF2-40B4-BE49-F238E27FC236}">
                <a16:creationId xmlns:a16="http://schemas.microsoft.com/office/drawing/2014/main" id="{0729802F-079F-4A4F-9B85-208171D4375D}"/>
              </a:ext>
            </a:extLst>
          </p:cNvPr>
          <p:cNvSpPr>
            <a:spLocks noChangeArrowheads="1"/>
          </p:cNvSpPr>
          <p:nvPr/>
        </p:nvSpPr>
        <p:spPr bwMode="auto">
          <a:xfrm>
            <a:off x="88392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697350" name="Rectangle 6">
            <a:extLst>
              <a:ext uri="{FF2B5EF4-FFF2-40B4-BE49-F238E27FC236}">
                <a16:creationId xmlns:a16="http://schemas.microsoft.com/office/drawing/2014/main" id="{F6D084EB-3289-45EA-9DC7-30B760260204}"/>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lvl1pPr marL="109538">
              <a:defRPr sz="2000">
                <a:solidFill>
                  <a:schemeClr val="tx1"/>
                </a:solidFill>
                <a:latin typeface="Comic Sans MS" panose="030F0702030302020204" pitchFamily="66" charset="0"/>
              </a:defRPr>
            </a:lvl1pPr>
            <a:lvl2pPr marL="109538">
              <a:defRPr sz="2000">
                <a:solidFill>
                  <a:schemeClr val="tx1"/>
                </a:solidFill>
                <a:latin typeface="Comic Sans MS" panose="030F0702030302020204" pitchFamily="66" charset="0"/>
              </a:defRPr>
            </a:lvl2pPr>
            <a:lvl3pPr marL="109538">
              <a:defRPr sz="2000">
                <a:solidFill>
                  <a:schemeClr val="tx1"/>
                </a:solidFill>
                <a:latin typeface="Comic Sans MS" panose="030F0702030302020204" pitchFamily="66" charset="0"/>
              </a:defRPr>
            </a:lvl3pPr>
            <a:lvl4pPr marL="109538">
              <a:defRPr sz="2000">
                <a:solidFill>
                  <a:schemeClr val="tx1"/>
                </a:solidFill>
                <a:latin typeface="Comic Sans MS" panose="030F0702030302020204" pitchFamily="66" charset="0"/>
              </a:defRPr>
            </a:lvl4pPr>
            <a:lvl5pPr marL="109538">
              <a:defRPr sz="2000">
                <a:solidFill>
                  <a:schemeClr val="tx1"/>
                </a:solidFill>
                <a:latin typeface="Comic Sans MS" panose="030F0702030302020204" pitchFamily="66" charset="0"/>
              </a:defRPr>
            </a:lvl5pPr>
            <a:lvl6pPr marL="566738" algn="ctr" eaLnBrk="0" fontAlgn="base" hangingPunct="0">
              <a:spcBef>
                <a:spcPct val="0"/>
              </a:spcBef>
              <a:spcAft>
                <a:spcPct val="0"/>
              </a:spcAft>
              <a:defRPr sz="2000">
                <a:solidFill>
                  <a:schemeClr val="tx1"/>
                </a:solidFill>
                <a:latin typeface="Comic Sans MS" panose="030F0702030302020204" pitchFamily="66" charset="0"/>
              </a:defRPr>
            </a:lvl6pPr>
            <a:lvl7pPr marL="1023938" algn="ctr" eaLnBrk="0" fontAlgn="base" hangingPunct="0">
              <a:spcBef>
                <a:spcPct val="0"/>
              </a:spcBef>
              <a:spcAft>
                <a:spcPct val="0"/>
              </a:spcAft>
              <a:defRPr sz="2000">
                <a:solidFill>
                  <a:schemeClr val="tx1"/>
                </a:solidFill>
                <a:latin typeface="Comic Sans MS" panose="030F0702030302020204" pitchFamily="66" charset="0"/>
              </a:defRPr>
            </a:lvl7pPr>
            <a:lvl8pPr marL="1481138" algn="ctr" eaLnBrk="0" fontAlgn="base" hangingPunct="0">
              <a:spcBef>
                <a:spcPct val="0"/>
              </a:spcBef>
              <a:spcAft>
                <a:spcPct val="0"/>
              </a:spcAft>
              <a:defRPr sz="2000">
                <a:solidFill>
                  <a:schemeClr val="tx1"/>
                </a:solidFill>
                <a:latin typeface="Comic Sans MS" panose="030F0702030302020204" pitchFamily="66" charset="0"/>
              </a:defRPr>
            </a:lvl8pPr>
            <a:lvl9pPr marL="1938338"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defRPr/>
            </a:pPr>
            <a:r>
              <a:rPr lang="en-US" altLang="id-ID" sz="2800" b="1">
                <a:solidFill>
                  <a:schemeClr val="bg1"/>
                </a:solidFill>
                <a:effectLst>
                  <a:outerShdw blurRad="38100" dist="38100" dir="2700000" algn="tl">
                    <a:srgbClr val="000000"/>
                  </a:outerShdw>
                </a:effectLst>
                <a:latin typeface="Arial" panose="020B0604020202020204" pitchFamily="34" charset="0"/>
              </a:rPr>
              <a:t>Inventories</a:t>
            </a:r>
          </a:p>
        </p:txBody>
      </p:sp>
      <p:sp>
        <p:nvSpPr>
          <p:cNvPr id="697351" name="Rectangle 7">
            <a:extLst>
              <a:ext uri="{FF2B5EF4-FFF2-40B4-BE49-F238E27FC236}">
                <a16:creationId xmlns:a16="http://schemas.microsoft.com/office/drawing/2014/main" id="{50B6C4EB-E2BB-4C76-8574-30309E4BBEE8}"/>
              </a:ext>
            </a:extLst>
          </p:cNvPr>
          <p:cNvSpPr>
            <a:spLocks noChangeArrowheads="1"/>
          </p:cNvSpPr>
          <p:nvPr/>
        </p:nvSpPr>
        <p:spPr bwMode="auto">
          <a:xfrm>
            <a:off x="3505200" y="3067050"/>
            <a:ext cx="16764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Taking a physical inventory</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Determining ownership of goods</a:t>
            </a:r>
          </a:p>
        </p:txBody>
      </p:sp>
      <p:sp>
        <p:nvSpPr>
          <p:cNvPr id="697352" name="Rectangle 8">
            <a:extLst>
              <a:ext uri="{FF2B5EF4-FFF2-40B4-BE49-F238E27FC236}">
                <a16:creationId xmlns:a16="http://schemas.microsoft.com/office/drawing/2014/main" id="{00065CE8-56C1-4A43-AB45-F8FD58CCCCC2}"/>
              </a:ext>
            </a:extLst>
          </p:cNvPr>
          <p:cNvSpPr>
            <a:spLocks noChangeArrowheads="1"/>
          </p:cNvSpPr>
          <p:nvPr/>
        </p:nvSpPr>
        <p:spPr bwMode="auto">
          <a:xfrm>
            <a:off x="18288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Classifying Inventory</a:t>
            </a:r>
          </a:p>
        </p:txBody>
      </p:sp>
      <p:sp>
        <p:nvSpPr>
          <p:cNvPr id="697353" name="Rectangle 9">
            <a:extLst>
              <a:ext uri="{FF2B5EF4-FFF2-40B4-BE49-F238E27FC236}">
                <a16:creationId xmlns:a16="http://schemas.microsoft.com/office/drawing/2014/main" id="{696703F3-77E6-4683-84C5-2CD054CEE6BE}"/>
              </a:ext>
            </a:extLst>
          </p:cNvPr>
          <p:cNvSpPr>
            <a:spLocks noChangeArrowheads="1"/>
          </p:cNvSpPr>
          <p:nvPr/>
        </p:nvSpPr>
        <p:spPr bwMode="auto">
          <a:xfrm>
            <a:off x="35814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697354" name="Rectangle 10">
            <a:extLst>
              <a:ext uri="{FF2B5EF4-FFF2-40B4-BE49-F238E27FC236}">
                <a16:creationId xmlns:a16="http://schemas.microsoft.com/office/drawing/2014/main" id="{F512AE81-DF08-4FF2-AFFC-D63D55DBB4D5}"/>
              </a:ext>
            </a:extLst>
          </p:cNvPr>
          <p:cNvSpPr>
            <a:spLocks noChangeArrowheads="1"/>
          </p:cNvSpPr>
          <p:nvPr/>
        </p:nvSpPr>
        <p:spPr bwMode="auto">
          <a:xfrm>
            <a:off x="53340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 name="Rectangle 11">
            <a:extLst>
              <a:ext uri="{FF2B5EF4-FFF2-40B4-BE49-F238E27FC236}">
                <a16:creationId xmlns:a16="http://schemas.microsoft.com/office/drawing/2014/main" id="{DFEA3BC3-CBA4-475C-BEE6-51D3828E066E}"/>
              </a:ext>
            </a:extLst>
          </p:cNvPr>
          <p:cNvSpPr>
            <a:spLocks noChangeArrowheads="1"/>
          </p:cNvSpPr>
          <p:nvPr/>
        </p:nvSpPr>
        <p:spPr bwMode="auto">
          <a:xfrm>
            <a:off x="70866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697357" name="Rectangle 13">
            <a:extLst>
              <a:ext uri="{FF2B5EF4-FFF2-40B4-BE49-F238E27FC236}">
                <a16:creationId xmlns:a16="http://schemas.microsoft.com/office/drawing/2014/main" id="{AC4632D5-80EB-40B1-A7EA-C853EDF9BB06}"/>
              </a:ext>
            </a:extLst>
          </p:cNvPr>
          <p:cNvSpPr>
            <a:spLocks noChangeArrowheads="1"/>
          </p:cNvSpPr>
          <p:nvPr/>
        </p:nvSpPr>
        <p:spPr bwMode="auto">
          <a:xfrm>
            <a:off x="1752600" y="3067050"/>
            <a:ext cx="1752600" cy="2590800"/>
          </a:xfrm>
          <a:prstGeom prst="rect">
            <a:avLst/>
          </a:prstGeom>
          <a:noFill/>
          <a:ln>
            <a:noFill/>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685800" indent="-22860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543050" indent="-171450">
              <a:defRPr sz="2000">
                <a:solidFill>
                  <a:schemeClr val="tx1"/>
                </a:solidFill>
                <a:latin typeface="Comic Sans MS" panose="030F0702030302020204" pitchFamily="66" charset="0"/>
              </a:defRPr>
            </a:lvl4pPr>
            <a:lvl5pPr marL="2000250" indent="-171450">
              <a:defRPr sz="2000">
                <a:solidFill>
                  <a:schemeClr val="tx1"/>
                </a:solidFill>
                <a:latin typeface="Comic Sans MS" panose="030F0702030302020204" pitchFamily="66" charset="0"/>
              </a:defRPr>
            </a:lvl5pPr>
            <a:lvl6pPr marL="2457450" indent="-171450" algn="ctr" eaLnBrk="0" fontAlgn="base" hangingPunct="0">
              <a:spcBef>
                <a:spcPct val="0"/>
              </a:spcBef>
              <a:spcAft>
                <a:spcPct val="0"/>
              </a:spcAft>
              <a:defRPr sz="2000">
                <a:solidFill>
                  <a:schemeClr val="tx1"/>
                </a:solidFill>
                <a:latin typeface="Comic Sans MS" panose="030F0702030302020204" pitchFamily="66" charset="0"/>
              </a:defRPr>
            </a:lvl6pPr>
            <a:lvl7pPr marL="2914650" indent="-171450" algn="ctr" eaLnBrk="0" fontAlgn="base" hangingPunct="0">
              <a:spcBef>
                <a:spcPct val="0"/>
              </a:spcBef>
              <a:spcAft>
                <a:spcPct val="0"/>
              </a:spcAft>
              <a:defRPr sz="2000">
                <a:solidFill>
                  <a:schemeClr val="tx1"/>
                </a:solidFill>
                <a:latin typeface="Comic Sans MS" panose="030F0702030302020204" pitchFamily="66" charset="0"/>
              </a:defRPr>
            </a:lvl7pPr>
            <a:lvl8pPr marL="3371850" indent="-171450" algn="ctr" eaLnBrk="0" fontAlgn="base" hangingPunct="0">
              <a:spcBef>
                <a:spcPct val="0"/>
              </a:spcBef>
              <a:spcAft>
                <a:spcPct val="0"/>
              </a:spcAft>
              <a:defRPr sz="2000">
                <a:solidFill>
                  <a:schemeClr val="tx1"/>
                </a:solidFill>
                <a:latin typeface="Comic Sans MS" panose="030F0702030302020204" pitchFamily="66" charset="0"/>
              </a:defRPr>
            </a:lvl8pPr>
            <a:lvl9pPr marL="3829050" indent="-17145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Finished goods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Work in process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Raw materials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58" name="Rectangle 14">
            <a:extLst>
              <a:ext uri="{FF2B5EF4-FFF2-40B4-BE49-F238E27FC236}">
                <a16:creationId xmlns:a16="http://schemas.microsoft.com/office/drawing/2014/main" id="{811A6393-A4AF-4D74-8DB9-5F095763EE63}"/>
              </a:ext>
            </a:extLst>
          </p:cNvPr>
          <p:cNvSpPr>
            <a:spLocks noChangeArrowheads="1"/>
          </p:cNvSpPr>
          <p:nvPr/>
        </p:nvSpPr>
        <p:spPr bwMode="auto">
          <a:xfrm>
            <a:off x="5257800" y="3067050"/>
            <a:ext cx="1828800" cy="325755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Specific identification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Cost flow assumptions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Financial statement and tax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Consistent use</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Lower-of-cost-or-net realizable value</a:t>
            </a:r>
          </a:p>
        </p:txBody>
      </p:sp>
      <p:sp>
        <p:nvSpPr>
          <p:cNvPr id="697359" name="Rectangle 15">
            <a:extLst>
              <a:ext uri="{FF2B5EF4-FFF2-40B4-BE49-F238E27FC236}">
                <a16:creationId xmlns:a16="http://schemas.microsoft.com/office/drawing/2014/main" id="{C756AB29-40C7-44F8-9E47-EC11964C29D6}"/>
              </a:ext>
            </a:extLst>
          </p:cNvPr>
          <p:cNvSpPr>
            <a:spLocks noChangeArrowheads="1"/>
          </p:cNvSpPr>
          <p:nvPr/>
        </p:nvSpPr>
        <p:spPr bwMode="auto">
          <a:xfrm>
            <a:off x="7010400" y="3067050"/>
            <a:ext cx="1752600" cy="19050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Income statement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Statement of financial position effects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60" name="Rectangle 16">
            <a:extLst>
              <a:ext uri="{FF2B5EF4-FFF2-40B4-BE49-F238E27FC236}">
                <a16:creationId xmlns:a16="http://schemas.microsoft.com/office/drawing/2014/main" id="{6A3287A8-8B60-45B8-9CEF-038C56A9AC11}"/>
              </a:ext>
            </a:extLst>
          </p:cNvPr>
          <p:cNvSpPr>
            <a:spLocks noChangeArrowheads="1"/>
          </p:cNvSpPr>
          <p:nvPr/>
        </p:nvSpPr>
        <p:spPr bwMode="auto">
          <a:xfrm>
            <a:off x="8763000" y="3067050"/>
            <a:ext cx="1905000" cy="35052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Presentation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Analysis using inventory turnover</a:t>
            </a:r>
          </a:p>
        </p:txBody>
      </p:sp>
      <p:sp>
        <p:nvSpPr>
          <p:cNvPr id="5133" name="Line 20">
            <a:extLst>
              <a:ext uri="{FF2B5EF4-FFF2-40B4-BE49-F238E27FC236}">
                <a16:creationId xmlns:a16="http://schemas.microsoft.com/office/drawing/2014/main" id="{F7974C91-8668-4EFF-8727-6217A991BAFB}"/>
              </a:ext>
            </a:extLst>
          </p:cNvPr>
          <p:cNvSpPr>
            <a:spLocks noChangeShapeType="1"/>
          </p:cNvSpPr>
          <p:nvPr/>
        </p:nvSpPr>
        <p:spPr bwMode="auto">
          <a:xfrm>
            <a:off x="18430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4" name="Line 21">
            <a:extLst>
              <a:ext uri="{FF2B5EF4-FFF2-40B4-BE49-F238E27FC236}">
                <a16:creationId xmlns:a16="http://schemas.microsoft.com/office/drawing/2014/main" id="{277D645D-5CDC-42C6-ABBA-7041DDC3A303}"/>
              </a:ext>
            </a:extLst>
          </p:cNvPr>
          <p:cNvSpPr>
            <a:spLocks noChangeShapeType="1"/>
          </p:cNvSpPr>
          <p:nvPr/>
        </p:nvSpPr>
        <p:spPr bwMode="auto">
          <a:xfrm>
            <a:off x="35956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5" name="Line 22">
            <a:extLst>
              <a:ext uri="{FF2B5EF4-FFF2-40B4-BE49-F238E27FC236}">
                <a16:creationId xmlns:a16="http://schemas.microsoft.com/office/drawing/2014/main" id="{54488E88-52F0-4794-9BE5-C4319E910871}"/>
              </a:ext>
            </a:extLst>
          </p:cNvPr>
          <p:cNvSpPr>
            <a:spLocks noChangeShapeType="1"/>
          </p:cNvSpPr>
          <p:nvPr/>
        </p:nvSpPr>
        <p:spPr bwMode="auto">
          <a:xfrm>
            <a:off x="53482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6" name="Line 23">
            <a:extLst>
              <a:ext uri="{FF2B5EF4-FFF2-40B4-BE49-F238E27FC236}">
                <a16:creationId xmlns:a16="http://schemas.microsoft.com/office/drawing/2014/main" id="{725FA80C-B12F-4290-8D16-370A877EAD3D}"/>
              </a:ext>
            </a:extLst>
          </p:cNvPr>
          <p:cNvSpPr>
            <a:spLocks noChangeShapeType="1"/>
          </p:cNvSpPr>
          <p:nvPr/>
        </p:nvSpPr>
        <p:spPr bwMode="auto">
          <a:xfrm>
            <a:off x="71008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7" name="Line 24">
            <a:extLst>
              <a:ext uri="{FF2B5EF4-FFF2-40B4-BE49-F238E27FC236}">
                <a16:creationId xmlns:a16="http://schemas.microsoft.com/office/drawing/2014/main" id="{857291F3-025F-4DDE-86AC-A647EBAFBF6C}"/>
              </a:ext>
            </a:extLst>
          </p:cNvPr>
          <p:cNvSpPr>
            <a:spLocks noChangeShapeType="1"/>
          </p:cNvSpPr>
          <p:nvPr/>
        </p:nvSpPr>
        <p:spPr bwMode="auto">
          <a:xfrm>
            <a:off x="88534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5138" name="AutoShape 26">
            <a:extLst>
              <a:ext uri="{FF2B5EF4-FFF2-40B4-BE49-F238E27FC236}">
                <a16:creationId xmlns:a16="http://schemas.microsoft.com/office/drawing/2014/main" id="{66ADE1AC-AFDC-49EC-94DF-C15E6003A470}"/>
              </a:ext>
            </a:extLst>
          </p:cNvPr>
          <p:cNvCxnSpPr>
            <a:cxnSpLocks noChangeShapeType="1"/>
          </p:cNvCxnSpPr>
          <p:nvPr/>
        </p:nvCxnSpPr>
        <p:spPr bwMode="auto">
          <a:xfrm rot="5400000">
            <a:off x="4029075" y="-333375"/>
            <a:ext cx="666750" cy="34671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39" name="AutoShape 27">
            <a:extLst>
              <a:ext uri="{FF2B5EF4-FFF2-40B4-BE49-F238E27FC236}">
                <a16:creationId xmlns:a16="http://schemas.microsoft.com/office/drawing/2014/main" id="{56853A43-E972-4BCE-93E3-C61719F17624}"/>
              </a:ext>
            </a:extLst>
          </p:cNvPr>
          <p:cNvCxnSpPr>
            <a:cxnSpLocks noChangeShapeType="1"/>
          </p:cNvCxnSpPr>
          <p:nvPr/>
        </p:nvCxnSpPr>
        <p:spPr bwMode="auto">
          <a:xfrm rot="5400000">
            <a:off x="4905375" y="542925"/>
            <a:ext cx="666750" cy="17145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0" name="AutoShape 28">
            <a:extLst>
              <a:ext uri="{FF2B5EF4-FFF2-40B4-BE49-F238E27FC236}">
                <a16:creationId xmlns:a16="http://schemas.microsoft.com/office/drawing/2014/main" id="{E1548B1B-B26D-4205-BD81-D819F3D1CDB5}"/>
              </a:ext>
            </a:extLst>
          </p:cNvPr>
          <p:cNvCxnSpPr>
            <a:cxnSpLocks noChangeShapeType="1"/>
          </p:cNvCxnSpPr>
          <p:nvPr/>
        </p:nvCxnSpPr>
        <p:spPr bwMode="auto">
          <a:xfrm rot="16200000" flipH="1">
            <a:off x="6657975" y="504825"/>
            <a:ext cx="666750" cy="17907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1" name="AutoShape 29">
            <a:extLst>
              <a:ext uri="{FF2B5EF4-FFF2-40B4-BE49-F238E27FC236}">
                <a16:creationId xmlns:a16="http://schemas.microsoft.com/office/drawing/2014/main" id="{34BEDE50-D036-461F-9C44-26FB882452EA}"/>
              </a:ext>
            </a:extLst>
          </p:cNvPr>
          <p:cNvCxnSpPr>
            <a:cxnSpLocks noChangeShapeType="1"/>
          </p:cNvCxnSpPr>
          <p:nvPr/>
        </p:nvCxnSpPr>
        <p:spPr bwMode="auto">
          <a:xfrm rot="16200000" flipH="1">
            <a:off x="7534275" y="-371475"/>
            <a:ext cx="666750" cy="35433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2" name="AutoShape 30">
            <a:extLst>
              <a:ext uri="{FF2B5EF4-FFF2-40B4-BE49-F238E27FC236}">
                <a16:creationId xmlns:a16="http://schemas.microsoft.com/office/drawing/2014/main" id="{02721750-DC92-4BF8-96D7-35F119F2CC09}"/>
              </a:ext>
            </a:extLst>
          </p:cNvPr>
          <p:cNvCxnSpPr>
            <a:cxnSpLocks noChangeShapeType="1"/>
          </p:cNvCxnSpPr>
          <p:nvPr/>
        </p:nvCxnSpPr>
        <p:spPr bwMode="auto">
          <a:xfrm>
            <a:off x="6096000" y="1066800"/>
            <a:ext cx="0" cy="685800"/>
          </a:xfrm>
          <a:prstGeom prst="straightConnector1">
            <a:avLst/>
          </a:prstGeom>
          <a:noFill/>
          <a:ln w="3810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68297EDC-ED4D-47FB-8A03-462BFC00A5DD}"/>
              </a:ext>
            </a:extLst>
          </p:cNvPr>
          <p:cNvSpPr>
            <a:spLocks noGrp="1" noChangeArrowheads="1"/>
          </p:cNvSpPr>
          <p:nvPr>
            <p:ph type="title"/>
          </p:nvPr>
        </p:nvSpPr>
        <p:spPr>
          <a:xfrm>
            <a:off x="2486025" y="119636"/>
            <a:ext cx="10515600" cy="1325563"/>
          </a:xfrm>
        </p:spPr>
        <p:txBody>
          <a:bodyPr vert="horz" lIns="91440" tIns="45720" rIns="91440" bIns="45720" rtlCol="0" anchor="ctr">
            <a:normAutofit/>
          </a:bodyPr>
          <a:lstStyle/>
          <a:p>
            <a:r>
              <a:rPr lang="en-US" dirty="0">
                <a:solidFill>
                  <a:schemeClr val="bg1"/>
                </a:solidFill>
              </a:rPr>
              <a:t>Allowance Method</a:t>
            </a:r>
          </a:p>
        </p:txBody>
      </p:sp>
      <p:sp>
        <p:nvSpPr>
          <p:cNvPr id="7" name="Rectangle 6">
            <a:extLst>
              <a:ext uri="{FF2B5EF4-FFF2-40B4-BE49-F238E27FC236}">
                <a16:creationId xmlns:a16="http://schemas.microsoft.com/office/drawing/2014/main" id="{F8C0D6F1-7333-4582-B950-9A48BA0D8075}"/>
              </a:ext>
            </a:extLst>
          </p:cNvPr>
          <p:cNvSpPr/>
          <p:nvPr/>
        </p:nvSpPr>
        <p:spPr>
          <a:xfrm>
            <a:off x="2133600" y="4538664"/>
            <a:ext cx="7924800" cy="1938337"/>
          </a:xfrm>
          <a:prstGeom prst="rect">
            <a:avLst/>
          </a:prstGeom>
          <a:solidFill>
            <a:schemeClr val="accent2">
              <a:lumMod val="20000"/>
              <a:lumOff val="80000"/>
            </a:schemeClr>
          </a:solidFill>
          <a:ln>
            <a:solidFill>
              <a:schemeClr val="tx1"/>
            </a:solidFill>
          </a:ln>
        </p:spPr>
        <p:txBody>
          <a:bodyPr>
            <a:spAutoFit/>
          </a:bodyPr>
          <a:lstStyle/>
          <a:p>
            <a:pPr marL="571500" indent="-571500" algn="ctr">
              <a:buSzPct val="80000"/>
              <a:defRPr/>
            </a:pPr>
            <a:r>
              <a:rPr lang="en-US" sz="2400" dirty="0"/>
              <a:t>Two advantages to the allowance method:</a:t>
            </a:r>
          </a:p>
          <a:p>
            <a:pPr marL="571500" indent="-571500">
              <a:buSzPct val="100000"/>
              <a:buFont typeface="Monotype Sorts" pitchFamily="2" charset="2"/>
              <a:buAutoNum type="arabicPeriod"/>
              <a:defRPr/>
            </a:pPr>
            <a:r>
              <a:rPr lang="en-US" sz="2400" dirty="0"/>
              <a:t>It records estimated bad debts expense in the period when the related sales are recorded.</a:t>
            </a:r>
          </a:p>
          <a:p>
            <a:pPr marL="571500" indent="-571500">
              <a:buSzPct val="100000"/>
              <a:buFont typeface="Monotype Sorts" pitchFamily="2" charset="2"/>
              <a:buAutoNum type="arabicPeriod"/>
              <a:defRPr/>
            </a:pPr>
            <a:r>
              <a:rPr lang="en-US" sz="2400" dirty="0"/>
              <a:t>It reports accounts receivable on the balance sheet at the estimated amount of cash to be collected.</a:t>
            </a:r>
          </a:p>
        </p:txBody>
      </p:sp>
      <p:sp>
        <p:nvSpPr>
          <p:cNvPr id="8" name="Rectangle 7">
            <a:extLst>
              <a:ext uri="{FF2B5EF4-FFF2-40B4-BE49-F238E27FC236}">
                <a16:creationId xmlns:a16="http://schemas.microsoft.com/office/drawing/2014/main" id="{6F4DF475-6A80-4AB0-BA7A-DE84DB3E106C}"/>
              </a:ext>
            </a:extLst>
          </p:cNvPr>
          <p:cNvSpPr/>
          <p:nvPr/>
        </p:nvSpPr>
        <p:spPr>
          <a:xfrm>
            <a:off x="1905000" y="1752600"/>
            <a:ext cx="4191000" cy="1815882"/>
          </a:xfrm>
          <a:prstGeom prst="rect">
            <a:avLst/>
          </a:prstGeom>
          <a:solidFill>
            <a:schemeClr val="accent2">
              <a:lumMod val="20000"/>
              <a:lumOff val="80000"/>
            </a:schemeClr>
          </a:solidFill>
          <a:ln>
            <a:solidFill>
              <a:schemeClr val="tx1"/>
            </a:solidFill>
          </a:ln>
        </p:spPr>
        <p:txBody>
          <a:bodyPr>
            <a:spAutoFit/>
          </a:bodyPr>
          <a:lstStyle/>
          <a:p>
            <a:pPr algn="ctr" eaLnBrk="1" hangingPunct="1">
              <a:buSzPct val="80000"/>
              <a:buFont typeface="Monotype Sorts" pitchFamily="2" charset="2"/>
              <a:buNone/>
              <a:defRPr/>
            </a:pPr>
            <a:r>
              <a:rPr lang="en-US" sz="2800" dirty="0"/>
              <a:t>At the end of each period, </a:t>
            </a:r>
            <a:r>
              <a:rPr lang="en-US" sz="2800" dirty="0">
                <a:solidFill>
                  <a:srgbClr val="3333CC"/>
                </a:solidFill>
              </a:rPr>
              <a:t>estimate</a:t>
            </a:r>
            <a:r>
              <a:rPr lang="en-US" sz="2800" dirty="0"/>
              <a:t> total bad debts expected to be realized from that period’s sales.</a:t>
            </a:r>
          </a:p>
        </p:txBody>
      </p:sp>
      <p:pic>
        <p:nvPicPr>
          <p:cNvPr id="29701" name="Picture 2" descr="C:\Users\DoddandSusan\AppData\Local\Microsoft\Windows\Temporary Internet Files\Content.IE5\5E8N2X5D\MP900399492[1].jpg">
            <a:extLst>
              <a:ext uri="{FF2B5EF4-FFF2-40B4-BE49-F238E27FC236}">
                <a16:creationId xmlns:a16="http://schemas.microsoft.com/office/drawing/2014/main" id="{BE234954-C1A0-485B-B12B-3054B486C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1" y="1600201"/>
            <a:ext cx="39020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AutoShape 15">
            <a:extLst>
              <a:ext uri="{FF2B5EF4-FFF2-40B4-BE49-F238E27FC236}">
                <a16:creationId xmlns:a16="http://schemas.microsoft.com/office/drawing/2014/main" id="{AA24B3E3-F0A2-4E73-A218-5BC59BB93EE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a:extLst>
              <a:ext uri="{FF2B5EF4-FFF2-40B4-BE49-F238E27FC236}">
                <a16:creationId xmlns:a16="http://schemas.microsoft.com/office/drawing/2014/main" id="{7C45D811-D94C-4341-8C15-F4717BA7BCEE}"/>
              </a:ext>
            </a:extLst>
          </p:cNvPr>
          <p:cNvSpPr>
            <a:spLocks noGrp="1" noChangeArrowheads="1"/>
          </p:cNvSpPr>
          <p:nvPr>
            <p:ph type="title"/>
          </p:nvPr>
        </p:nvSpPr>
        <p:spPr>
          <a:xfrm>
            <a:off x="2400300" y="175418"/>
            <a:ext cx="10515600" cy="1325563"/>
          </a:xfrm>
        </p:spPr>
        <p:txBody>
          <a:bodyPr vert="horz" lIns="91440" tIns="45720" rIns="91440" bIns="45720" rtlCol="0" anchor="ctr">
            <a:normAutofit/>
          </a:bodyPr>
          <a:lstStyle/>
          <a:p>
            <a:r>
              <a:rPr lang="en-US" dirty="0">
                <a:solidFill>
                  <a:schemeClr val="bg1"/>
                </a:solidFill>
              </a:rPr>
              <a:t>Estimating Bad Debts Expense</a:t>
            </a:r>
          </a:p>
        </p:txBody>
      </p:sp>
      <p:sp>
        <p:nvSpPr>
          <p:cNvPr id="41987" name="Rectangle 2">
            <a:extLst>
              <a:ext uri="{FF2B5EF4-FFF2-40B4-BE49-F238E27FC236}">
                <a16:creationId xmlns:a16="http://schemas.microsoft.com/office/drawing/2014/main" id="{76880F9D-9B4A-4251-866A-062E574DE058}"/>
              </a:ext>
            </a:extLst>
          </p:cNvPr>
          <p:cNvSpPr>
            <a:spLocks noGrp="1" noChangeArrowheads="1"/>
          </p:cNvSpPr>
          <p:nvPr>
            <p:ph type="body" idx="4294967295"/>
          </p:nvPr>
        </p:nvSpPr>
        <p:spPr>
          <a:xfrm>
            <a:off x="1981200" y="2514600"/>
            <a:ext cx="6172200" cy="2819400"/>
          </a:xfrm>
          <a:solidFill>
            <a:srgbClr val="FFFFCC"/>
          </a:solidFill>
          <a:ln w="12700" cap="flat">
            <a:solidFill>
              <a:srgbClr val="414141"/>
            </a:solidFill>
            <a:miter lim="800000"/>
            <a:headEnd/>
            <a:tailEnd/>
          </a:ln>
          <a:effectLst>
            <a:outerShdw dist="107763" dir="2700000" algn="ctr" rotWithShape="0">
              <a:srgbClr val="414141"/>
            </a:outerShdw>
          </a:effectLst>
        </p:spPr>
        <p:txBody>
          <a:bodyPr vert="horz" lIns="90488" tIns="44450" rIns="90488" bIns="44450" rtlCol="0">
            <a:normAutofit/>
          </a:bodyPr>
          <a:lstStyle/>
          <a:p>
            <a:pPr marL="690563" indent="-571500" algn="ctr">
              <a:buNone/>
            </a:pPr>
            <a:r>
              <a:rPr lang="en-US" altLang="en-US" sz="3200">
                <a:latin typeface="Calibri" panose="020F0502020204030204" pitchFamily="34" charset="0"/>
              </a:rPr>
              <a:t>Two Methods</a:t>
            </a:r>
            <a:r>
              <a:rPr lang="en-US" altLang="en-US" sz="3200" u="sng">
                <a:latin typeface="Calibri" panose="020F0502020204030204" pitchFamily="34" charset="0"/>
              </a:rPr>
              <a:t> </a:t>
            </a:r>
            <a:endParaRPr lang="en-US" altLang="en-US" sz="3200">
              <a:latin typeface="Calibri" panose="020F0502020204030204" pitchFamily="34" charset="0"/>
            </a:endParaRPr>
          </a:p>
          <a:p>
            <a:pPr marL="690563" indent="-571500">
              <a:buFont typeface="Monotype Sorts" pitchFamily="2" charset="2"/>
              <a:buAutoNum type="arabicPeriod"/>
            </a:pPr>
            <a:r>
              <a:rPr lang="en-US" altLang="en-US">
                <a:solidFill>
                  <a:schemeClr val="tx1"/>
                </a:solidFill>
                <a:latin typeface="Calibri" panose="020F0502020204030204" pitchFamily="34" charset="0"/>
              </a:rPr>
              <a:t>Percent of Sales Method</a:t>
            </a:r>
            <a:r>
              <a:rPr lang="en-US" altLang="en-US" sz="3200">
                <a:latin typeface="Calibri" panose="020F0502020204030204" pitchFamily="34" charset="0"/>
              </a:rPr>
              <a:t> </a:t>
            </a:r>
          </a:p>
          <a:p>
            <a:pPr marL="690563" indent="-571500">
              <a:buFont typeface="Monotype Sorts" pitchFamily="2" charset="2"/>
              <a:buAutoNum type="arabicPeriod"/>
            </a:pPr>
            <a:r>
              <a:rPr lang="en-US" altLang="en-US">
                <a:solidFill>
                  <a:schemeClr val="tx1"/>
                </a:solidFill>
                <a:latin typeface="Calibri" panose="020F0502020204030204" pitchFamily="34" charset="0"/>
              </a:rPr>
              <a:t>Accounts Receivable Methods</a:t>
            </a:r>
          </a:p>
          <a:p>
            <a:pPr marL="1466850" lvl="1" indent="-533400">
              <a:buSzPct val="75000"/>
              <a:buFont typeface="Monotype Sorts" pitchFamily="2" charset="2"/>
              <a:buChar char="l"/>
            </a:pPr>
            <a:r>
              <a:rPr lang="en-US" altLang="en-US">
                <a:latin typeface="Calibri" panose="020F0502020204030204" pitchFamily="34" charset="0"/>
              </a:rPr>
              <a:t>Percent of Accounts Receivable</a:t>
            </a:r>
          </a:p>
          <a:p>
            <a:pPr marL="1466850" lvl="1" indent="-533400">
              <a:buSzPct val="75000"/>
              <a:buFont typeface="Monotype Sorts" pitchFamily="2" charset="2"/>
              <a:buChar char="l"/>
            </a:pPr>
            <a:r>
              <a:rPr lang="en-US" altLang="en-US">
                <a:latin typeface="Calibri" panose="020F0502020204030204" pitchFamily="34" charset="0"/>
              </a:rPr>
              <a:t>Aging of Accounts Receivable</a:t>
            </a:r>
          </a:p>
        </p:txBody>
      </p:sp>
      <p:graphicFrame>
        <p:nvGraphicFramePr>
          <p:cNvPr id="41988" name="Object 2">
            <a:extLst>
              <a:ext uri="{FF2B5EF4-FFF2-40B4-BE49-F238E27FC236}">
                <a16:creationId xmlns:a16="http://schemas.microsoft.com/office/drawing/2014/main" id="{BF01ABAC-B15F-4475-9E45-65DEEAA066F2}"/>
              </a:ext>
            </a:extLst>
          </p:cNvPr>
          <p:cNvGraphicFramePr>
            <a:graphicFrameLocks/>
          </p:cNvGraphicFramePr>
          <p:nvPr/>
        </p:nvGraphicFramePr>
        <p:xfrm>
          <a:off x="8382000" y="2819400"/>
          <a:ext cx="1905000" cy="2286000"/>
        </p:xfrm>
        <a:graphic>
          <a:graphicData uri="http://schemas.openxmlformats.org/presentationml/2006/ole">
            <mc:AlternateContent xmlns:mc="http://schemas.openxmlformats.org/markup-compatibility/2006">
              <mc:Choice xmlns:v="urn:schemas-microsoft-com:vml" Requires="v">
                <p:oleObj spid="_x0000_s19459" name="Clip" r:id="rId4" imgW="3425228" imgH="3468986" progId="MS_ClipArt_Gallery.2">
                  <p:embed/>
                </p:oleObj>
              </mc:Choice>
              <mc:Fallback>
                <p:oleObj name="Clip" r:id="rId4" imgW="3425228" imgH="3468986" progId="MS_ClipArt_Gallery.2">
                  <p:embed/>
                  <p:pic>
                    <p:nvPicPr>
                      <p:cNvPr id="41988" name="Object 2">
                        <a:extLst>
                          <a:ext uri="{FF2B5EF4-FFF2-40B4-BE49-F238E27FC236}">
                            <a16:creationId xmlns:a16="http://schemas.microsoft.com/office/drawing/2014/main" id="{BF01ABAC-B15F-4475-9E45-65DEEAA066F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0" y="2819400"/>
                        <a:ext cx="1905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989" name="AutoShape 15">
            <a:extLst>
              <a:ext uri="{FF2B5EF4-FFF2-40B4-BE49-F238E27FC236}">
                <a16:creationId xmlns:a16="http://schemas.microsoft.com/office/drawing/2014/main" id="{373C177A-AC8A-483E-B96B-A771D36D956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Tree>
  </p:cSld>
  <p:clrMapOvr>
    <a:masterClrMapping/>
  </p:clrMapOvr>
  <p:transition>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57642E0-D6F1-481B-A0BD-4BFD0EF483A3}"/>
              </a:ext>
            </a:extLst>
          </p:cNvPr>
          <p:cNvGrpSpPr>
            <a:grpSpLocks/>
          </p:cNvGrpSpPr>
          <p:nvPr/>
        </p:nvGrpSpPr>
        <p:grpSpPr bwMode="auto">
          <a:xfrm>
            <a:off x="2913063" y="4973638"/>
            <a:ext cx="6375400" cy="1504950"/>
            <a:chOff x="875" y="3133"/>
            <a:chExt cx="4016" cy="948"/>
          </a:xfrm>
        </p:grpSpPr>
        <p:sp>
          <p:nvSpPr>
            <p:cNvPr id="7180" name="AutoShape 3">
              <a:extLst>
                <a:ext uri="{FF2B5EF4-FFF2-40B4-BE49-F238E27FC236}">
                  <a16:creationId xmlns:a16="http://schemas.microsoft.com/office/drawing/2014/main" id="{215FE259-9FF0-48B2-BC2F-C0A96C324BE0}"/>
                </a:ext>
              </a:extLst>
            </p:cNvPr>
            <p:cNvSpPr>
              <a:spLocks noChangeArrowheads="1"/>
            </p:cNvSpPr>
            <p:nvPr/>
          </p:nvSpPr>
          <p:spPr bwMode="auto">
            <a:xfrm rot="16200000" flipH="1">
              <a:off x="2671" y="3205"/>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81" name="AutoShape 4">
              <a:extLst>
                <a:ext uri="{FF2B5EF4-FFF2-40B4-BE49-F238E27FC236}">
                  <a16:creationId xmlns:a16="http://schemas.microsoft.com/office/drawing/2014/main" id="{87A41FD1-4B46-437C-8CBF-E1F72F7207F9}"/>
                </a:ext>
              </a:extLst>
            </p:cNvPr>
            <p:cNvSpPr>
              <a:spLocks noChangeArrowheads="1"/>
            </p:cNvSpPr>
            <p:nvPr/>
          </p:nvSpPr>
          <p:spPr bwMode="auto">
            <a:xfrm>
              <a:off x="875" y="3569"/>
              <a:ext cx="4016" cy="512"/>
            </a:xfrm>
            <a:prstGeom prst="roundRect">
              <a:avLst>
                <a:gd name="adj" fmla="val 12495"/>
              </a:avLst>
            </a:prstGeom>
            <a:solidFill>
              <a:schemeClr val="folHlink"/>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CC"/>
                  </a:solidFill>
                </a:rPr>
                <a:t>Called Property, Plant, &amp; Equipment</a:t>
              </a:r>
            </a:p>
          </p:txBody>
        </p:sp>
      </p:grpSp>
      <p:sp>
        <p:nvSpPr>
          <p:cNvPr id="11269" name="Rectangle 5">
            <a:extLst>
              <a:ext uri="{FF2B5EF4-FFF2-40B4-BE49-F238E27FC236}">
                <a16:creationId xmlns:a16="http://schemas.microsoft.com/office/drawing/2014/main" id="{6524FA7A-7414-44BE-AFB3-7F2D4AC451AA}"/>
              </a:ext>
            </a:extLst>
          </p:cNvPr>
          <p:cNvSpPr>
            <a:spLocks noGrp="1" noChangeArrowheads="1"/>
          </p:cNvSpPr>
          <p:nvPr>
            <p:ph type="title"/>
          </p:nvPr>
        </p:nvSpPr>
        <p:spPr>
          <a:xfrm>
            <a:off x="2692400" y="171450"/>
            <a:ext cx="11379200" cy="1143000"/>
          </a:xfrm>
        </p:spPr>
        <p:txBody>
          <a:bodyPr/>
          <a:lstStyle/>
          <a:p>
            <a:pPr>
              <a:defRPr/>
            </a:pPr>
            <a:r>
              <a:rPr lang="en-US" dirty="0"/>
              <a:t>Plant Assets</a:t>
            </a:r>
          </a:p>
        </p:txBody>
      </p:sp>
      <p:grpSp>
        <p:nvGrpSpPr>
          <p:cNvPr id="3" name="Group 6">
            <a:extLst>
              <a:ext uri="{FF2B5EF4-FFF2-40B4-BE49-F238E27FC236}">
                <a16:creationId xmlns:a16="http://schemas.microsoft.com/office/drawing/2014/main" id="{2DB238D0-4638-4F2D-B5DE-AA30971053FD}"/>
              </a:ext>
            </a:extLst>
          </p:cNvPr>
          <p:cNvGrpSpPr>
            <a:grpSpLocks/>
          </p:cNvGrpSpPr>
          <p:nvPr/>
        </p:nvGrpSpPr>
        <p:grpSpPr bwMode="auto">
          <a:xfrm>
            <a:off x="3135313" y="3526631"/>
            <a:ext cx="6375400" cy="1509713"/>
            <a:chOff x="875" y="2290"/>
            <a:chExt cx="4016" cy="951"/>
          </a:xfrm>
        </p:grpSpPr>
        <p:sp>
          <p:nvSpPr>
            <p:cNvPr id="7178" name="AutoShape 7">
              <a:extLst>
                <a:ext uri="{FF2B5EF4-FFF2-40B4-BE49-F238E27FC236}">
                  <a16:creationId xmlns:a16="http://schemas.microsoft.com/office/drawing/2014/main" id="{4B9385B7-1ECD-4F13-8F7C-7CE8DF98A2F8}"/>
                </a:ext>
              </a:extLst>
            </p:cNvPr>
            <p:cNvSpPr>
              <a:spLocks noChangeArrowheads="1"/>
            </p:cNvSpPr>
            <p:nvPr/>
          </p:nvSpPr>
          <p:spPr bwMode="auto">
            <a:xfrm rot="16200000" flipH="1">
              <a:off x="2671" y="2362"/>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9" name="AutoShape 8">
              <a:extLst>
                <a:ext uri="{FF2B5EF4-FFF2-40B4-BE49-F238E27FC236}">
                  <a16:creationId xmlns:a16="http://schemas.microsoft.com/office/drawing/2014/main" id="{45170724-005C-4BE3-B27B-D88CB0342213}"/>
                </a:ext>
              </a:extLst>
            </p:cNvPr>
            <p:cNvSpPr>
              <a:spLocks noChangeArrowheads="1"/>
            </p:cNvSpPr>
            <p:nvPr/>
          </p:nvSpPr>
          <p:spPr bwMode="auto">
            <a:xfrm>
              <a:off x="875" y="2729"/>
              <a:ext cx="4016" cy="512"/>
            </a:xfrm>
            <a:prstGeom prst="roundRect">
              <a:avLst>
                <a:gd name="adj" fmla="val 12495"/>
              </a:avLst>
            </a:prstGeom>
            <a:solidFill>
              <a:srgbClr val="0033CC"/>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Expected to Benefit Future Periods</a:t>
              </a:r>
            </a:p>
          </p:txBody>
        </p:sp>
      </p:grpSp>
      <p:grpSp>
        <p:nvGrpSpPr>
          <p:cNvPr id="4" name="Group 9">
            <a:extLst>
              <a:ext uri="{FF2B5EF4-FFF2-40B4-BE49-F238E27FC236}">
                <a16:creationId xmlns:a16="http://schemas.microsoft.com/office/drawing/2014/main" id="{66E95A46-0ACE-4C15-9BFD-A590202D8034}"/>
              </a:ext>
            </a:extLst>
          </p:cNvPr>
          <p:cNvGrpSpPr>
            <a:grpSpLocks/>
          </p:cNvGrpSpPr>
          <p:nvPr/>
        </p:nvGrpSpPr>
        <p:grpSpPr bwMode="auto">
          <a:xfrm>
            <a:off x="2913063" y="2330450"/>
            <a:ext cx="6375400" cy="1466850"/>
            <a:chOff x="875" y="1468"/>
            <a:chExt cx="4016" cy="924"/>
          </a:xfrm>
        </p:grpSpPr>
        <p:sp>
          <p:nvSpPr>
            <p:cNvPr id="7176" name="AutoShape 10">
              <a:extLst>
                <a:ext uri="{FF2B5EF4-FFF2-40B4-BE49-F238E27FC236}">
                  <a16:creationId xmlns:a16="http://schemas.microsoft.com/office/drawing/2014/main" id="{DCC02B57-8A06-4A4E-AE19-530320099460}"/>
                </a:ext>
              </a:extLst>
            </p:cNvPr>
            <p:cNvSpPr>
              <a:spLocks noChangeArrowheads="1"/>
            </p:cNvSpPr>
            <p:nvPr/>
          </p:nvSpPr>
          <p:spPr bwMode="auto">
            <a:xfrm rot="16200000" flipH="1">
              <a:off x="2671" y="1540"/>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7" name="AutoShape 11">
              <a:extLst>
                <a:ext uri="{FF2B5EF4-FFF2-40B4-BE49-F238E27FC236}">
                  <a16:creationId xmlns:a16="http://schemas.microsoft.com/office/drawing/2014/main" id="{0BBE1D99-D4F6-459B-99A2-5C1124519DED}"/>
                </a:ext>
              </a:extLst>
            </p:cNvPr>
            <p:cNvSpPr>
              <a:spLocks noChangeArrowheads="1"/>
            </p:cNvSpPr>
            <p:nvPr/>
          </p:nvSpPr>
          <p:spPr bwMode="auto">
            <a:xfrm>
              <a:off x="875" y="1880"/>
              <a:ext cx="4016" cy="512"/>
            </a:xfrm>
            <a:prstGeom prst="roundRect">
              <a:avLst>
                <a:gd name="adj" fmla="val 12495"/>
              </a:avLst>
            </a:prstGeom>
            <a:solidFill>
              <a:srgbClr val="9A2F6F"/>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Actively Used in Operations</a:t>
              </a:r>
            </a:p>
          </p:txBody>
        </p:sp>
      </p:grpSp>
      <p:sp>
        <p:nvSpPr>
          <p:cNvPr id="7174" name="AutoShape 12">
            <a:extLst>
              <a:ext uri="{FF2B5EF4-FFF2-40B4-BE49-F238E27FC236}">
                <a16:creationId xmlns:a16="http://schemas.microsoft.com/office/drawing/2014/main" id="{F486D24F-EA3B-4EE1-89DF-EF8193DA8BA3}"/>
              </a:ext>
            </a:extLst>
          </p:cNvPr>
          <p:cNvSpPr>
            <a:spLocks noChangeArrowheads="1"/>
          </p:cNvSpPr>
          <p:nvPr/>
        </p:nvSpPr>
        <p:spPr bwMode="auto">
          <a:xfrm>
            <a:off x="2913063" y="1600200"/>
            <a:ext cx="6375400" cy="812800"/>
          </a:xfrm>
          <a:prstGeom prst="roundRect">
            <a:avLst>
              <a:gd name="adj" fmla="val 12495"/>
            </a:avLst>
          </a:prstGeom>
          <a:solidFill>
            <a:schemeClr val="accent1"/>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prstClr val="black"/>
                </a:solidFill>
              </a:rPr>
              <a:t>Tangible in Nature</a:t>
            </a:r>
          </a:p>
        </p:txBody>
      </p:sp>
      <p:sp>
        <p:nvSpPr>
          <p:cNvPr id="7175" name="AutoShape 15">
            <a:extLst>
              <a:ext uri="{FF2B5EF4-FFF2-40B4-BE49-F238E27FC236}">
                <a16:creationId xmlns:a16="http://schemas.microsoft.com/office/drawing/2014/main" id="{5110855C-359D-46BC-B86D-2C33D1687CA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extLst>
      <p:ext uri="{BB962C8B-B14F-4D97-AF65-F5344CB8AC3E}">
        <p14:creationId xmlns:p14="http://schemas.microsoft.com/office/powerpoint/2010/main" val="2959877007"/>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9257" name="Rectangle 9">
            <a:extLst>
              <a:ext uri="{FF2B5EF4-FFF2-40B4-BE49-F238E27FC236}">
                <a16:creationId xmlns:a16="http://schemas.microsoft.com/office/drawing/2014/main" id="{F04F2A41-8456-40B7-9E8B-E71894A0F8D9}"/>
              </a:ext>
            </a:extLst>
          </p:cNvPr>
          <p:cNvSpPr>
            <a:spLocks noChangeArrowheads="1"/>
          </p:cNvSpPr>
          <p:nvPr/>
        </p:nvSpPr>
        <p:spPr bwMode="auto">
          <a:xfrm>
            <a:off x="21463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Usefulness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Classifications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Significant noncash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Format</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Corporate life cycle</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Preparation</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Indirect and direct methods</a:t>
            </a:r>
          </a:p>
        </p:txBody>
      </p:sp>
      <p:sp>
        <p:nvSpPr>
          <p:cNvPr id="949258" name="Rectangle 10">
            <a:extLst>
              <a:ext uri="{FF2B5EF4-FFF2-40B4-BE49-F238E27FC236}">
                <a16:creationId xmlns:a16="http://schemas.microsoft.com/office/drawing/2014/main" id="{02A2B629-FD66-411A-B32F-FC1C5DBF69F6}"/>
              </a:ext>
            </a:extLst>
          </p:cNvPr>
          <p:cNvSpPr>
            <a:spLocks noChangeArrowheads="1"/>
          </p:cNvSpPr>
          <p:nvPr/>
        </p:nvSpPr>
        <p:spPr bwMode="auto">
          <a:xfrm>
            <a:off x="4848225" y="3276600"/>
            <a:ext cx="24257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1: Operating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2: Investing and financing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3: Net change in cash</a:t>
            </a:r>
          </a:p>
          <a:p>
            <a:pPr marL="228600" indent="-228600">
              <a:spcBef>
                <a:spcPct val="25000"/>
              </a:spcBef>
              <a:buClr>
                <a:srgbClr val="CC0000"/>
              </a:buClr>
              <a:buSzPct val="75000"/>
              <a:buBlip>
                <a:blip r:embed="rId3"/>
              </a:buBlip>
              <a:defRPr/>
            </a:pPr>
            <a:endParaRPr lang="en-US" sz="1600">
              <a:effectLst>
                <a:outerShdw blurRad="38100" dist="38100" dir="2700000" algn="tl">
                  <a:srgbClr val="C0C0C0"/>
                </a:outerShdw>
              </a:effectLst>
              <a:latin typeface="Arial" charset="0"/>
            </a:endParaRPr>
          </a:p>
        </p:txBody>
      </p:sp>
      <p:sp>
        <p:nvSpPr>
          <p:cNvPr id="949259" name="Rectangle 11">
            <a:extLst>
              <a:ext uri="{FF2B5EF4-FFF2-40B4-BE49-F238E27FC236}">
                <a16:creationId xmlns:a16="http://schemas.microsoft.com/office/drawing/2014/main" id="{7F4F711F-43F5-428C-87DE-1DDC15AD0FAB}"/>
              </a:ext>
            </a:extLst>
          </p:cNvPr>
          <p:cNvSpPr>
            <a:spLocks noChangeArrowheads="1"/>
          </p:cNvSpPr>
          <p:nvPr/>
        </p:nvSpPr>
        <p:spPr bwMode="auto">
          <a:xfrm>
            <a:off x="76327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Free cash flow</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Assessing liquidity and solvency</a:t>
            </a:r>
          </a:p>
        </p:txBody>
      </p:sp>
      <p:sp>
        <p:nvSpPr>
          <p:cNvPr id="949261" name="Rectangle 13">
            <a:extLst>
              <a:ext uri="{FF2B5EF4-FFF2-40B4-BE49-F238E27FC236}">
                <a16:creationId xmlns:a16="http://schemas.microsoft.com/office/drawing/2014/main" id="{B4073DA1-C86C-40DF-AB28-4DA951C338BF}"/>
              </a:ext>
            </a:extLst>
          </p:cNvPr>
          <p:cNvSpPr>
            <a:spLocks noChangeArrowheads="1"/>
          </p:cNvSpPr>
          <p:nvPr/>
        </p:nvSpPr>
        <p:spPr bwMode="auto">
          <a:xfrm>
            <a:off x="21336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The Statement of Cash Flows: Usefulness and Format</a:t>
            </a:r>
          </a:p>
        </p:txBody>
      </p:sp>
      <p:sp>
        <p:nvSpPr>
          <p:cNvPr id="8198" name="Line 14">
            <a:extLst>
              <a:ext uri="{FF2B5EF4-FFF2-40B4-BE49-F238E27FC236}">
                <a16:creationId xmlns:a16="http://schemas.microsoft.com/office/drawing/2014/main" id="{F22ED0A2-1982-4CEA-9615-D6768DC12CA3}"/>
              </a:ext>
            </a:extLst>
          </p:cNvPr>
          <p:cNvSpPr>
            <a:spLocks noChangeShapeType="1"/>
          </p:cNvSpPr>
          <p:nvPr/>
        </p:nvSpPr>
        <p:spPr bwMode="auto">
          <a:xfrm>
            <a:off x="21621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64551" name="Rectangle 7">
            <a:extLst>
              <a:ext uri="{FF2B5EF4-FFF2-40B4-BE49-F238E27FC236}">
                <a16:creationId xmlns:a16="http://schemas.microsoft.com/office/drawing/2014/main" id="{53553E32-34B2-4D3C-B2F3-63E36C69C2BE}"/>
              </a:ext>
            </a:extLst>
          </p:cNvPr>
          <p:cNvSpPr>
            <a:spLocks noChangeArrowheads="1"/>
          </p:cNvSpPr>
          <p:nvPr/>
        </p:nvSpPr>
        <p:spPr bwMode="auto">
          <a:xfrm>
            <a:off x="48895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Preparing the Statement of Cash Flows—Indirect Method</a:t>
            </a:r>
          </a:p>
        </p:txBody>
      </p:sp>
      <p:sp>
        <p:nvSpPr>
          <p:cNvPr id="2" name="Rectangle 7">
            <a:extLst>
              <a:ext uri="{FF2B5EF4-FFF2-40B4-BE49-F238E27FC236}">
                <a16:creationId xmlns:a16="http://schemas.microsoft.com/office/drawing/2014/main" id="{8597075C-8B8A-47CB-98E4-D73527155F22}"/>
              </a:ext>
            </a:extLst>
          </p:cNvPr>
          <p:cNvSpPr>
            <a:spLocks noChangeArrowheads="1"/>
          </p:cNvSpPr>
          <p:nvPr/>
        </p:nvSpPr>
        <p:spPr bwMode="auto">
          <a:xfrm>
            <a:off x="76327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Using Cash Flows to Evaluate a Company</a:t>
            </a:r>
          </a:p>
        </p:txBody>
      </p:sp>
      <p:sp>
        <p:nvSpPr>
          <p:cNvPr id="8201" name="Line 17">
            <a:extLst>
              <a:ext uri="{FF2B5EF4-FFF2-40B4-BE49-F238E27FC236}">
                <a16:creationId xmlns:a16="http://schemas.microsoft.com/office/drawing/2014/main" id="{7C08AA22-C44D-438A-BEDB-1A8169877E9D}"/>
              </a:ext>
            </a:extLst>
          </p:cNvPr>
          <p:cNvSpPr>
            <a:spLocks noChangeShapeType="1"/>
          </p:cNvSpPr>
          <p:nvPr/>
        </p:nvSpPr>
        <p:spPr bwMode="auto">
          <a:xfrm>
            <a:off x="4914901"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8202" name="Line 18">
            <a:extLst>
              <a:ext uri="{FF2B5EF4-FFF2-40B4-BE49-F238E27FC236}">
                <a16:creationId xmlns:a16="http://schemas.microsoft.com/office/drawing/2014/main" id="{15EDAF78-713F-441C-B540-3FBE1C0BCC5D}"/>
              </a:ext>
            </a:extLst>
          </p:cNvPr>
          <p:cNvSpPr>
            <a:spLocks noChangeShapeType="1"/>
          </p:cNvSpPr>
          <p:nvPr/>
        </p:nvSpPr>
        <p:spPr bwMode="auto">
          <a:xfrm>
            <a:off x="76612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cxnSp>
        <p:nvCxnSpPr>
          <p:cNvPr id="8203" name="AutoShape 23">
            <a:extLst>
              <a:ext uri="{FF2B5EF4-FFF2-40B4-BE49-F238E27FC236}">
                <a16:creationId xmlns:a16="http://schemas.microsoft.com/office/drawing/2014/main" id="{E0628598-AB42-41FE-9AB4-EBD21A909623}"/>
              </a:ext>
            </a:extLst>
          </p:cNvPr>
          <p:cNvCxnSpPr>
            <a:cxnSpLocks noChangeShapeType="1"/>
            <a:stCxn id="949260" idx="2"/>
            <a:endCxn id="364551" idx="0"/>
          </p:cNvCxnSpPr>
          <p:nvPr/>
        </p:nvCxnSpPr>
        <p:spPr bwMode="auto">
          <a:xfrm>
            <a:off x="6096000" y="1017588"/>
            <a:ext cx="6350" cy="963612"/>
          </a:xfrm>
          <a:prstGeom prst="straightConnector1">
            <a:avLst/>
          </a:prstGeom>
          <a:noFill/>
          <a:ln w="38100" cap="sq">
            <a:solidFill>
              <a:srgbClr val="800000"/>
            </a:solidFill>
            <a:round/>
            <a:headEnd type="none" w="sm" len="sm"/>
            <a:tailEnd type="triangle" w="sm" len="sm"/>
          </a:ln>
          <a:extLst>
            <a:ext uri="{909E8E84-426E-40DD-AFC4-6F175D3DCCD1}">
              <a14:hiddenFill xmlns:a14="http://schemas.microsoft.com/office/drawing/2010/main">
                <a:noFill/>
              </a14:hiddenFill>
            </a:ext>
          </a:extLst>
        </p:spPr>
      </p:cxnSp>
      <p:cxnSp>
        <p:nvCxnSpPr>
          <p:cNvPr id="8204" name="AutoShape 24">
            <a:extLst>
              <a:ext uri="{FF2B5EF4-FFF2-40B4-BE49-F238E27FC236}">
                <a16:creationId xmlns:a16="http://schemas.microsoft.com/office/drawing/2014/main" id="{8AECEB2B-7999-44D6-BE5E-1D2723AB05E6}"/>
              </a:ext>
            </a:extLst>
          </p:cNvPr>
          <p:cNvCxnSpPr>
            <a:cxnSpLocks noChangeShapeType="1"/>
            <a:stCxn id="949260" idx="2"/>
            <a:endCxn id="949261" idx="0"/>
          </p:cNvCxnSpPr>
          <p:nvPr/>
        </p:nvCxnSpPr>
        <p:spPr bwMode="auto">
          <a:xfrm rot="5400000">
            <a:off x="423941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cxnSp>
        <p:nvCxnSpPr>
          <p:cNvPr id="8205" name="AutoShape 25">
            <a:extLst>
              <a:ext uri="{FF2B5EF4-FFF2-40B4-BE49-F238E27FC236}">
                <a16:creationId xmlns:a16="http://schemas.microsoft.com/office/drawing/2014/main" id="{DD3F4358-7551-405C-8E9A-CFD15651983F}"/>
              </a:ext>
            </a:extLst>
          </p:cNvPr>
          <p:cNvCxnSpPr>
            <a:cxnSpLocks noChangeShapeType="1"/>
            <a:stCxn id="949260" idx="2"/>
          </p:cNvCxnSpPr>
          <p:nvPr/>
        </p:nvCxnSpPr>
        <p:spPr bwMode="auto">
          <a:xfrm rot="16200000" flipH="1">
            <a:off x="698896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949260" name="Rectangle 12">
            <a:extLst>
              <a:ext uri="{FF2B5EF4-FFF2-40B4-BE49-F238E27FC236}">
                <a16:creationId xmlns:a16="http://schemas.microsoft.com/office/drawing/2014/main" id="{CA33C248-B87E-4C37-83FF-AFF2BACFD905}"/>
              </a:ext>
            </a:extLst>
          </p:cNvPr>
          <p:cNvSpPr>
            <a:spLocks noGrp="1" noChangeArrowheads="1"/>
          </p:cNvSpPr>
          <p:nvPr>
            <p:ph type="title"/>
          </p:nvPr>
        </p:nvSpPr>
        <p:spPr bwMode="auto">
          <a:xfrm>
            <a:off x="1981200" y="457200"/>
            <a:ext cx="8229600" cy="560388"/>
          </a:xfrm>
          <a:solidFill>
            <a:srgbClr val="0079F2"/>
          </a:solidFill>
          <a:ln w="12700" algn="ctr">
            <a:solidFill>
              <a:schemeClr val="tx1"/>
            </a:solidFill>
            <a:miter lim="800000"/>
            <a:headEnd/>
            <a:tailEnd/>
          </a:ln>
          <a:effectLst>
            <a:outerShdw dist="107763" dir="2700000" algn="ctr" rotWithShape="0">
              <a:schemeClr val="bg2"/>
            </a:outerShdw>
          </a:effectLst>
        </p:spPr>
        <p:txBody>
          <a:bodyPr vert="horz" wrap="square" lIns="90488" tIns="44450" rIns="90488" bIns="44450" numCol="1" rtlCol="0" anchor="t" anchorCtr="0" compatLnSpc="1">
            <a:prstTxWarp prst="textNoShape">
              <a:avLst/>
            </a:prstTxWarp>
            <a:normAutofit/>
          </a:bodyPr>
          <a:lstStyle/>
          <a:p>
            <a:pPr>
              <a:defRPr/>
            </a:pPr>
            <a:r>
              <a:rPr lang="en-US" sz="2800">
                <a:solidFill>
                  <a:schemeClr val="bg1"/>
                </a:solidFill>
                <a:effectLst>
                  <a:outerShdw blurRad="38100" dist="38100" dir="2700000" algn="tl">
                    <a:srgbClr val="000000"/>
                  </a:outerShdw>
                </a:effectLst>
                <a:latin typeface="Arial" charset="0"/>
              </a:rPr>
              <a:t>Statement of Cash Flows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4796" name="Rectangle 12">
            <a:extLst>
              <a:ext uri="{FF2B5EF4-FFF2-40B4-BE49-F238E27FC236}">
                <a16:creationId xmlns:a16="http://schemas.microsoft.com/office/drawing/2014/main" id="{106D5FCD-310B-4537-B2CD-E096A3B69EA5}"/>
              </a:ext>
            </a:extLst>
          </p:cNvPr>
          <p:cNvSpPr>
            <a:spLocks noGrp="1" noChangeArrowheads="1"/>
          </p:cNvSpPr>
          <p:nvPr>
            <p:ph type="title"/>
          </p:nvPr>
        </p:nvSpPr>
        <p:spPr>
          <a:xfrm>
            <a:off x="1649963" y="2371530"/>
            <a:ext cx="7772400" cy="1143000"/>
          </a:xfrm>
        </p:spPr>
        <p:txBody>
          <a:bodyPr>
            <a:normAutofit fontScale="90000"/>
          </a:bodyPr>
          <a:lstStyle/>
          <a:p>
            <a:pPr algn="ctr"/>
            <a:r>
              <a:rPr lang="en-US" altLang="en-US" dirty="0"/>
              <a:t>Capital Structure and Dividend Policy Decisions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74796"/>
                                        </p:tgtEl>
                                        <p:attrNameLst>
                                          <p:attrName>style.visibility</p:attrName>
                                        </p:attrNameLst>
                                      </p:cBhvr>
                                      <p:to>
                                        <p:strVal val="visible"/>
                                      </p:to>
                                    </p:set>
                                    <p:anim calcmode="lin" valueType="num">
                                      <p:cBhvr additive="base">
                                        <p:cTn id="7" dur="500" fill="hold"/>
                                        <p:tgtEl>
                                          <p:spTgt spid="374796"/>
                                        </p:tgtEl>
                                        <p:attrNameLst>
                                          <p:attrName>ppt_x</p:attrName>
                                        </p:attrNameLst>
                                      </p:cBhvr>
                                      <p:tavLst>
                                        <p:tav tm="0">
                                          <p:val>
                                            <p:strVal val="#ppt_x"/>
                                          </p:val>
                                        </p:tav>
                                        <p:tav tm="100000">
                                          <p:val>
                                            <p:strVal val="#ppt_x"/>
                                          </p:val>
                                        </p:tav>
                                      </p:tavLst>
                                    </p:anim>
                                    <p:anim calcmode="lin" valueType="num">
                                      <p:cBhvr additive="base">
                                        <p:cTn id="8" dur="500" fill="hold"/>
                                        <p:tgtEl>
                                          <p:spTgt spid="37479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9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5835" name="Rectangle 27">
            <a:extLst>
              <a:ext uri="{FF2B5EF4-FFF2-40B4-BE49-F238E27FC236}">
                <a16:creationId xmlns:a16="http://schemas.microsoft.com/office/drawing/2014/main" id="{788C9D03-63B7-48D8-B1BF-04BB9907E345}"/>
              </a:ext>
            </a:extLst>
          </p:cNvPr>
          <p:cNvSpPr>
            <a:spLocks noGrp="1" noChangeArrowheads="1"/>
          </p:cNvSpPr>
          <p:nvPr>
            <p:ph type="body" idx="1"/>
          </p:nvPr>
        </p:nvSpPr>
        <p:spPr>
          <a:ln/>
        </p:spPr>
        <p:txBody>
          <a:bodyPr/>
          <a:lstStyle/>
          <a:p>
            <a:r>
              <a:rPr lang="en-US" altLang="en-US"/>
              <a:t>The combination of debt and equity used to finance a firm</a:t>
            </a:r>
          </a:p>
        </p:txBody>
      </p:sp>
      <p:grpSp>
        <p:nvGrpSpPr>
          <p:cNvPr id="375836" name="Group 28">
            <a:extLst>
              <a:ext uri="{FF2B5EF4-FFF2-40B4-BE49-F238E27FC236}">
                <a16:creationId xmlns:a16="http://schemas.microsoft.com/office/drawing/2014/main" id="{6700E0FD-10A5-4447-BD98-BFE46C6D07D9}"/>
              </a:ext>
            </a:extLst>
          </p:cNvPr>
          <p:cNvGrpSpPr>
            <a:grpSpLocks/>
          </p:cNvGrpSpPr>
          <p:nvPr/>
        </p:nvGrpSpPr>
        <p:grpSpPr bwMode="auto">
          <a:xfrm>
            <a:off x="5410201" y="2743201"/>
            <a:ext cx="4905375" cy="3933825"/>
            <a:chOff x="2448" y="1728"/>
            <a:chExt cx="3090" cy="2478"/>
          </a:xfrm>
        </p:grpSpPr>
        <p:pic>
          <p:nvPicPr>
            <p:cNvPr id="375815" name="Picture 7">
              <a:extLst>
                <a:ext uri="{FF2B5EF4-FFF2-40B4-BE49-F238E27FC236}">
                  <a16:creationId xmlns:a16="http://schemas.microsoft.com/office/drawing/2014/main" id="{8E19C416-B2C9-49B9-B068-F4D0DAF1387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48" y="1728"/>
              <a:ext cx="2736" cy="2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5816" name="Text Box 8">
              <a:extLst>
                <a:ext uri="{FF2B5EF4-FFF2-40B4-BE49-F238E27FC236}">
                  <a16:creationId xmlns:a16="http://schemas.microsoft.com/office/drawing/2014/main" id="{3CA8F54C-2362-477D-A436-594306323F8B}"/>
                </a:ext>
              </a:extLst>
            </p:cNvPr>
            <p:cNvSpPr txBox="1">
              <a:spLocks noChangeArrowheads="1"/>
            </p:cNvSpPr>
            <p:nvPr/>
          </p:nvSpPr>
          <p:spPr bwMode="auto">
            <a:xfrm>
              <a:off x="3510" y="37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7" name="Text Box 9">
              <a:extLst>
                <a:ext uri="{FF2B5EF4-FFF2-40B4-BE49-F238E27FC236}">
                  <a16:creationId xmlns:a16="http://schemas.microsoft.com/office/drawing/2014/main" id="{8CE0583A-8CCA-41AC-89F6-3F7A2C31705A}"/>
                </a:ext>
              </a:extLst>
            </p:cNvPr>
            <p:cNvSpPr txBox="1">
              <a:spLocks noChangeArrowheads="1"/>
            </p:cNvSpPr>
            <p:nvPr/>
          </p:nvSpPr>
          <p:spPr bwMode="auto">
            <a:xfrm>
              <a:off x="3726" y="393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8" name="Text Box 10">
              <a:extLst>
                <a:ext uri="{FF2B5EF4-FFF2-40B4-BE49-F238E27FC236}">
                  <a16:creationId xmlns:a16="http://schemas.microsoft.com/office/drawing/2014/main" id="{6811F510-498C-4AC0-8333-FC429D5C1BF3}"/>
                </a:ext>
              </a:extLst>
            </p:cNvPr>
            <p:cNvSpPr txBox="1">
              <a:spLocks noChangeArrowheads="1"/>
            </p:cNvSpPr>
            <p:nvPr/>
          </p:nvSpPr>
          <p:spPr bwMode="auto">
            <a:xfrm>
              <a:off x="3956" y="3746"/>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9" name="Text Box 11">
              <a:extLst>
                <a:ext uri="{FF2B5EF4-FFF2-40B4-BE49-F238E27FC236}">
                  <a16:creationId xmlns:a16="http://schemas.microsoft.com/office/drawing/2014/main" id="{AC2A7DFE-17EA-4E2E-8D19-EB8FD5A890DC}"/>
                </a:ext>
              </a:extLst>
            </p:cNvPr>
            <p:cNvSpPr txBox="1">
              <a:spLocks noChangeArrowheads="1"/>
            </p:cNvSpPr>
            <p:nvPr/>
          </p:nvSpPr>
          <p:spPr bwMode="auto">
            <a:xfrm>
              <a:off x="4166" y="392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0" name="Text Box 12">
              <a:extLst>
                <a:ext uri="{FF2B5EF4-FFF2-40B4-BE49-F238E27FC236}">
                  <a16:creationId xmlns:a16="http://schemas.microsoft.com/office/drawing/2014/main" id="{417C2602-9CEF-4D1E-AC84-A404A8D97559}"/>
                </a:ext>
              </a:extLst>
            </p:cNvPr>
            <p:cNvSpPr txBox="1">
              <a:spLocks noChangeArrowheads="1"/>
            </p:cNvSpPr>
            <p:nvPr/>
          </p:nvSpPr>
          <p:spPr bwMode="auto">
            <a:xfrm>
              <a:off x="3734" y="35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1" name="Text Box 13">
              <a:extLst>
                <a:ext uri="{FF2B5EF4-FFF2-40B4-BE49-F238E27FC236}">
                  <a16:creationId xmlns:a16="http://schemas.microsoft.com/office/drawing/2014/main" id="{3A4F7518-6A28-4BA9-9D30-6C41ADF07481}"/>
                </a:ext>
              </a:extLst>
            </p:cNvPr>
            <p:cNvSpPr txBox="1">
              <a:spLocks noChangeArrowheads="1"/>
            </p:cNvSpPr>
            <p:nvPr/>
          </p:nvSpPr>
          <p:spPr bwMode="auto">
            <a:xfrm>
              <a:off x="3956" y="33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2" name="Text Box 14">
              <a:extLst>
                <a:ext uri="{FF2B5EF4-FFF2-40B4-BE49-F238E27FC236}">
                  <a16:creationId xmlns:a16="http://schemas.microsoft.com/office/drawing/2014/main" id="{6FB8CACE-8026-4681-A389-60B65256EAB0}"/>
                </a:ext>
              </a:extLst>
            </p:cNvPr>
            <p:cNvSpPr txBox="1">
              <a:spLocks noChangeArrowheads="1"/>
            </p:cNvSpPr>
            <p:nvPr/>
          </p:nvSpPr>
          <p:spPr bwMode="auto">
            <a:xfrm>
              <a:off x="4170" y="31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3" name="Text Box 15">
              <a:extLst>
                <a:ext uri="{FF2B5EF4-FFF2-40B4-BE49-F238E27FC236}">
                  <a16:creationId xmlns:a16="http://schemas.microsoft.com/office/drawing/2014/main" id="{0A966345-DC19-45BE-8A91-03100F695319}"/>
                </a:ext>
              </a:extLst>
            </p:cNvPr>
            <p:cNvSpPr txBox="1">
              <a:spLocks noChangeArrowheads="1"/>
            </p:cNvSpPr>
            <p:nvPr/>
          </p:nvSpPr>
          <p:spPr bwMode="auto">
            <a:xfrm>
              <a:off x="4370" y="375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4" name="Text Box 16">
              <a:extLst>
                <a:ext uri="{FF2B5EF4-FFF2-40B4-BE49-F238E27FC236}">
                  <a16:creationId xmlns:a16="http://schemas.microsoft.com/office/drawing/2014/main" id="{A915CD83-5DCB-45B9-BEE2-C8C59EC03087}"/>
                </a:ext>
              </a:extLst>
            </p:cNvPr>
            <p:cNvSpPr txBox="1">
              <a:spLocks noChangeArrowheads="1"/>
            </p:cNvSpPr>
            <p:nvPr/>
          </p:nvSpPr>
          <p:spPr bwMode="auto">
            <a:xfrm>
              <a:off x="4580" y="39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5" name="Text Box 17">
              <a:extLst>
                <a:ext uri="{FF2B5EF4-FFF2-40B4-BE49-F238E27FC236}">
                  <a16:creationId xmlns:a16="http://schemas.microsoft.com/office/drawing/2014/main" id="{38C306C1-19CD-40F7-BBFD-4D322DBAEB74}"/>
                </a:ext>
              </a:extLst>
            </p:cNvPr>
            <p:cNvSpPr txBox="1">
              <a:spLocks noChangeArrowheads="1"/>
            </p:cNvSpPr>
            <p:nvPr/>
          </p:nvSpPr>
          <p:spPr bwMode="auto">
            <a:xfrm>
              <a:off x="4140"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6" name="Text Box 18">
              <a:extLst>
                <a:ext uri="{FF2B5EF4-FFF2-40B4-BE49-F238E27FC236}">
                  <a16:creationId xmlns:a16="http://schemas.microsoft.com/office/drawing/2014/main" id="{E77FD4A8-B4FD-458E-9CB4-8FA9C372D82D}"/>
                </a:ext>
              </a:extLst>
            </p:cNvPr>
            <p:cNvSpPr txBox="1">
              <a:spLocks noChangeArrowheads="1"/>
            </p:cNvSpPr>
            <p:nvPr/>
          </p:nvSpPr>
          <p:spPr bwMode="auto">
            <a:xfrm>
              <a:off x="4588"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7" name="Text Box 19">
              <a:extLst>
                <a:ext uri="{FF2B5EF4-FFF2-40B4-BE49-F238E27FC236}">
                  <a16:creationId xmlns:a16="http://schemas.microsoft.com/office/drawing/2014/main" id="{A2C2D523-7ABB-48DE-9153-FD0DA18C5747}"/>
                </a:ext>
              </a:extLst>
            </p:cNvPr>
            <p:cNvSpPr txBox="1">
              <a:spLocks noChangeArrowheads="1"/>
            </p:cNvSpPr>
            <p:nvPr/>
          </p:nvSpPr>
          <p:spPr bwMode="auto">
            <a:xfrm>
              <a:off x="4368"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8" name="Text Box 20">
              <a:extLst>
                <a:ext uri="{FF2B5EF4-FFF2-40B4-BE49-F238E27FC236}">
                  <a16:creationId xmlns:a16="http://schemas.microsoft.com/office/drawing/2014/main" id="{B3BE9265-3B8D-4914-9074-BBDE8BFCD0A4}"/>
                </a:ext>
              </a:extLst>
            </p:cNvPr>
            <p:cNvSpPr txBox="1">
              <a:spLocks noChangeArrowheads="1"/>
            </p:cNvSpPr>
            <p:nvPr/>
          </p:nvSpPr>
          <p:spPr bwMode="auto">
            <a:xfrm>
              <a:off x="4580" y="3150"/>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9" name="Text Box 21">
              <a:extLst>
                <a:ext uri="{FF2B5EF4-FFF2-40B4-BE49-F238E27FC236}">
                  <a16:creationId xmlns:a16="http://schemas.microsoft.com/office/drawing/2014/main" id="{D12AAE3B-427B-4DC1-A8BA-865B6B7A252C}"/>
                </a:ext>
              </a:extLst>
            </p:cNvPr>
            <p:cNvSpPr txBox="1">
              <a:spLocks noChangeArrowheads="1"/>
            </p:cNvSpPr>
            <p:nvPr/>
          </p:nvSpPr>
          <p:spPr bwMode="auto">
            <a:xfrm>
              <a:off x="3486" y="335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0" name="Text Box 22">
              <a:extLst>
                <a:ext uri="{FF2B5EF4-FFF2-40B4-BE49-F238E27FC236}">
                  <a16:creationId xmlns:a16="http://schemas.microsoft.com/office/drawing/2014/main" id="{1F597C83-9A6E-416D-8034-565977BD4D71}"/>
                </a:ext>
              </a:extLst>
            </p:cNvPr>
            <p:cNvSpPr txBox="1">
              <a:spLocks noChangeArrowheads="1"/>
            </p:cNvSpPr>
            <p:nvPr/>
          </p:nvSpPr>
          <p:spPr bwMode="auto">
            <a:xfrm>
              <a:off x="4802"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1" name="Text Box 23">
              <a:extLst>
                <a:ext uri="{FF2B5EF4-FFF2-40B4-BE49-F238E27FC236}">
                  <a16:creationId xmlns:a16="http://schemas.microsoft.com/office/drawing/2014/main" id="{9BBE04BD-C2D1-460D-AB8B-DFD10D3CF626}"/>
                </a:ext>
              </a:extLst>
            </p:cNvPr>
            <p:cNvSpPr txBox="1">
              <a:spLocks noChangeArrowheads="1"/>
            </p:cNvSpPr>
            <p:nvPr/>
          </p:nvSpPr>
          <p:spPr bwMode="auto">
            <a:xfrm>
              <a:off x="4820" y="2948"/>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2" name="Text Box 24">
              <a:extLst>
                <a:ext uri="{FF2B5EF4-FFF2-40B4-BE49-F238E27FC236}">
                  <a16:creationId xmlns:a16="http://schemas.microsoft.com/office/drawing/2014/main" id="{F984A5C9-A7F6-4EC9-BB12-31690FE50364}"/>
                </a:ext>
              </a:extLst>
            </p:cNvPr>
            <p:cNvSpPr txBox="1">
              <a:spLocks noChangeArrowheads="1"/>
            </p:cNvSpPr>
            <p:nvPr/>
          </p:nvSpPr>
          <p:spPr bwMode="auto">
            <a:xfrm>
              <a:off x="4812" y="37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grpSp>
      <p:sp>
        <p:nvSpPr>
          <p:cNvPr id="375834" name="Rectangle 26">
            <a:extLst>
              <a:ext uri="{FF2B5EF4-FFF2-40B4-BE49-F238E27FC236}">
                <a16:creationId xmlns:a16="http://schemas.microsoft.com/office/drawing/2014/main" id="{69C9A1AC-33ED-47D6-B0ED-48D62AA09CF4}"/>
              </a:ext>
            </a:extLst>
          </p:cNvPr>
          <p:cNvSpPr>
            <a:spLocks noGrp="1" noChangeArrowheads="1"/>
          </p:cNvSpPr>
          <p:nvPr>
            <p:ph type="title"/>
          </p:nvPr>
        </p:nvSpPr>
        <p:spPr>
          <a:xfrm>
            <a:off x="2480388" y="128588"/>
            <a:ext cx="10515600" cy="1325563"/>
          </a:xfrm>
        </p:spPr>
        <p:txBody>
          <a:bodyPr/>
          <a:lstStyle/>
          <a:p>
            <a:r>
              <a:rPr lang="en-US" altLang="en-US" dirty="0"/>
              <a:t>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5834"/>
                                        </p:tgtEl>
                                        <p:attrNameLst>
                                          <p:attrName>style.visibility</p:attrName>
                                        </p:attrNameLst>
                                      </p:cBhvr>
                                      <p:to>
                                        <p:strVal val="visible"/>
                                      </p:to>
                                    </p:set>
                                    <p:animEffect transition="in" filter="box(out)">
                                      <p:cBhvr>
                                        <p:cTn id="7" dur="500"/>
                                        <p:tgtEl>
                                          <p:spTgt spid="3758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75836"/>
                                        </p:tgtEl>
                                        <p:attrNameLst>
                                          <p:attrName>style.visibility</p:attrName>
                                        </p:attrNameLst>
                                      </p:cBhvr>
                                      <p:to>
                                        <p:strVal val="visible"/>
                                      </p:to>
                                    </p:set>
                                    <p:animEffect transition="in" filter="dissolve">
                                      <p:cBhvr>
                                        <p:cTn id="12" dur="500"/>
                                        <p:tgtEl>
                                          <p:spTgt spid="375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3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5760" name="Rectangle 16">
            <a:extLst>
              <a:ext uri="{FF2B5EF4-FFF2-40B4-BE49-F238E27FC236}">
                <a16:creationId xmlns:a16="http://schemas.microsoft.com/office/drawing/2014/main" id="{4BC97C6E-9732-42F0-BE9C-5DDC4E4500DC}"/>
              </a:ext>
            </a:extLst>
          </p:cNvPr>
          <p:cNvSpPr>
            <a:spLocks noGrp="1" noChangeArrowheads="1"/>
          </p:cNvSpPr>
          <p:nvPr>
            <p:ph type="body" idx="1"/>
          </p:nvPr>
        </p:nvSpPr>
        <p:spPr>
          <a:ln/>
        </p:spPr>
        <p:txBody>
          <a:bodyPr/>
          <a:lstStyle/>
          <a:p>
            <a:r>
              <a:rPr lang="en-US" altLang="en-US" dirty="0"/>
              <a:t>The optimal mix of debt, preferred stock, and common equity with which the firm plans to finance its investments May change over time</a:t>
            </a:r>
          </a:p>
          <a:p>
            <a:r>
              <a:rPr lang="en-US" altLang="en-US" dirty="0"/>
              <a:t>Trade-off between risk and return to achieve goal of maximizing the price of the stock</a:t>
            </a:r>
          </a:p>
        </p:txBody>
      </p:sp>
      <p:grpSp>
        <p:nvGrpSpPr>
          <p:cNvPr id="415761" name="Group 17">
            <a:extLst>
              <a:ext uri="{FF2B5EF4-FFF2-40B4-BE49-F238E27FC236}">
                <a16:creationId xmlns:a16="http://schemas.microsoft.com/office/drawing/2014/main" id="{DF58B436-03A6-4795-8A2E-567313185D43}"/>
              </a:ext>
            </a:extLst>
          </p:cNvPr>
          <p:cNvGrpSpPr>
            <a:grpSpLocks/>
          </p:cNvGrpSpPr>
          <p:nvPr/>
        </p:nvGrpSpPr>
        <p:grpSpPr bwMode="auto">
          <a:xfrm>
            <a:off x="6496455" y="3814864"/>
            <a:ext cx="3284538" cy="3284538"/>
            <a:chOff x="3408" y="1104"/>
            <a:chExt cx="2069" cy="2069"/>
          </a:xfrm>
        </p:grpSpPr>
        <p:pic>
          <p:nvPicPr>
            <p:cNvPr id="415749" name="Picture 5">
              <a:extLst>
                <a:ext uri="{FF2B5EF4-FFF2-40B4-BE49-F238E27FC236}">
                  <a16:creationId xmlns:a16="http://schemas.microsoft.com/office/drawing/2014/main" id="{E60D312D-E223-4B1D-91CC-BD389D455D1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08" y="1104"/>
              <a:ext cx="2069" cy="2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15757" name="Group 13">
              <a:extLst>
                <a:ext uri="{FF2B5EF4-FFF2-40B4-BE49-F238E27FC236}">
                  <a16:creationId xmlns:a16="http://schemas.microsoft.com/office/drawing/2014/main" id="{DF1CE85F-3EC8-4B11-929C-4EA2785536EE}"/>
                </a:ext>
              </a:extLst>
            </p:cNvPr>
            <p:cNvGrpSpPr>
              <a:grpSpLocks/>
            </p:cNvGrpSpPr>
            <p:nvPr/>
          </p:nvGrpSpPr>
          <p:grpSpPr bwMode="auto">
            <a:xfrm>
              <a:off x="3696" y="1248"/>
              <a:ext cx="1680" cy="1104"/>
              <a:chOff x="3744" y="960"/>
              <a:chExt cx="1680" cy="1104"/>
            </a:xfrm>
          </p:grpSpPr>
          <p:sp>
            <p:nvSpPr>
              <p:cNvPr id="415750" name="WordArt 6">
                <a:extLst>
                  <a:ext uri="{FF2B5EF4-FFF2-40B4-BE49-F238E27FC236}">
                    <a16:creationId xmlns:a16="http://schemas.microsoft.com/office/drawing/2014/main" id="{E071DA7A-AD3D-49F2-A10D-231D317B2E3D}"/>
                  </a:ext>
                </a:extLst>
              </p:cNvPr>
              <p:cNvSpPr>
                <a:spLocks noChangeArrowheads="1" noChangeShapeType="1" noTextEdit="1"/>
              </p:cNvSpPr>
              <p:nvPr/>
            </p:nvSpPr>
            <p:spPr bwMode="auto">
              <a:xfrm>
                <a:off x="4320" y="1488"/>
                <a:ext cx="432" cy="28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en-US" sz="1200" kern="10">
                    <a:ln w="9525">
                      <a:solidFill>
                        <a:srgbClr val="000000"/>
                      </a:solidFill>
                      <a:round/>
                      <a:headEnd/>
                      <a:tailEnd/>
                    </a:ln>
                    <a:solidFill>
                      <a:srgbClr val="0000FF"/>
                    </a:solidFill>
                    <a:latin typeface="Arial Black" panose="020B0A04020102020204" pitchFamily="34" charset="0"/>
                  </a:rPr>
                  <a:t>Debt</a:t>
                </a:r>
              </a:p>
            </p:txBody>
          </p:sp>
          <p:sp>
            <p:nvSpPr>
              <p:cNvPr id="415751" name="WordArt 7">
                <a:extLst>
                  <a:ext uri="{FF2B5EF4-FFF2-40B4-BE49-F238E27FC236}">
                    <a16:creationId xmlns:a16="http://schemas.microsoft.com/office/drawing/2014/main" id="{D450BACA-91DF-4769-A773-7097854A08B9}"/>
                  </a:ext>
                </a:extLst>
              </p:cNvPr>
              <p:cNvSpPr>
                <a:spLocks noChangeArrowheads="1" noChangeShapeType="1" noTextEdit="1"/>
              </p:cNvSpPr>
              <p:nvPr/>
            </p:nvSpPr>
            <p:spPr bwMode="auto">
              <a:xfrm>
                <a:off x="3908" y="1152"/>
                <a:ext cx="1248" cy="912"/>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1334382"/>
                  </a:avLst>
                </a:prstTxWarp>
              </a:bodyPr>
              <a:lstStyle/>
              <a:p>
                <a:pPr algn="ctr"/>
                <a:r>
                  <a:rPr lang="en-US" kern="10">
                    <a:ln w="9525">
                      <a:solidFill>
                        <a:srgbClr val="000000"/>
                      </a:solidFill>
                      <a:round/>
                      <a:headEnd/>
                      <a:tailEnd/>
                    </a:ln>
                    <a:solidFill>
                      <a:srgbClr val="FF0000"/>
                    </a:solidFill>
                    <a:latin typeface="Arial Black" panose="020B0A04020102020204" pitchFamily="34" charset="0"/>
                  </a:rPr>
                  <a:t>Common Stock</a:t>
                </a:r>
              </a:p>
            </p:txBody>
          </p:sp>
          <p:sp>
            <p:nvSpPr>
              <p:cNvPr id="415752" name="WordArt 8">
                <a:extLst>
                  <a:ext uri="{FF2B5EF4-FFF2-40B4-BE49-F238E27FC236}">
                    <a16:creationId xmlns:a16="http://schemas.microsoft.com/office/drawing/2014/main" id="{6FB3E2E6-72D6-4AA1-BB3F-2C5F1879D959}"/>
                  </a:ext>
                </a:extLst>
              </p:cNvPr>
              <p:cNvSpPr>
                <a:spLocks noChangeArrowheads="1" noChangeShapeType="1" noTextEdit="1"/>
              </p:cNvSpPr>
              <p:nvPr/>
            </p:nvSpPr>
            <p:spPr bwMode="auto">
              <a:xfrm>
                <a:off x="3744" y="960"/>
                <a:ext cx="1680" cy="100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701623"/>
                  </a:avLst>
                </a:prstTxWarp>
              </a:bodyPr>
              <a:lstStyle/>
              <a:p>
                <a:pPr algn="ctr"/>
                <a:r>
                  <a:rPr lang="en-US" kern="10">
                    <a:ln w="9525">
                      <a:solidFill>
                        <a:srgbClr val="000000"/>
                      </a:solidFill>
                      <a:round/>
                      <a:headEnd/>
                      <a:tailEnd/>
                    </a:ln>
                    <a:solidFill>
                      <a:schemeClr val="accent1"/>
                    </a:solidFill>
                    <a:latin typeface="Arial Black" panose="020B0A04020102020204" pitchFamily="34" charset="0"/>
                  </a:rPr>
                  <a:t>Preferred Stock</a:t>
                </a:r>
              </a:p>
            </p:txBody>
          </p:sp>
        </p:grpSp>
        <p:sp>
          <p:nvSpPr>
            <p:cNvPr id="415758" name="Oval 14">
              <a:extLst>
                <a:ext uri="{FF2B5EF4-FFF2-40B4-BE49-F238E27FC236}">
                  <a16:creationId xmlns:a16="http://schemas.microsoft.com/office/drawing/2014/main" id="{0CB5BCFC-03B3-4F1F-9FB1-DAD94D779531}"/>
                </a:ext>
              </a:extLst>
            </p:cNvPr>
            <p:cNvSpPr>
              <a:spLocks noChangeArrowheads="1"/>
            </p:cNvSpPr>
            <p:nvPr/>
          </p:nvSpPr>
          <p:spPr bwMode="auto">
            <a:xfrm>
              <a:off x="4272" y="2016"/>
              <a:ext cx="288" cy="24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5756" name="Picture 12">
            <a:extLst>
              <a:ext uri="{FF2B5EF4-FFF2-40B4-BE49-F238E27FC236}">
                <a16:creationId xmlns:a16="http://schemas.microsoft.com/office/drawing/2014/main" id="{3C0A90F9-8CA5-452D-92F1-F778756D31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1200" y="3205164"/>
            <a:ext cx="2971800" cy="757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5759" name="Rectangle 15">
            <a:extLst>
              <a:ext uri="{FF2B5EF4-FFF2-40B4-BE49-F238E27FC236}">
                <a16:creationId xmlns:a16="http://schemas.microsoft.com/office/drawing/2014/main" id="{D6A8D47B-AB28-47A4-8F4F-5D8E75B32725}"/>
              </a:ext>
            </a:extLst>
          </p:cNvPr>
          <p:cNvSpPr>
            <a:spLocks noGrp="1" noChangeArrowheads="1"/>
          </p:cNvSpPr>
          <p:nvPr>
            <p:ph type="title"/>
          </p:nvPr>
        </p:nvSpPr>
        <p:spPr>
          <a:xfrm>
            <a:off x="2393950" y="88106"/>
            <a:ext cx="10515600" cy="1325563"/>
          </a:xfrm>
        </p:spPr>
        <p:txBody>
          <a:bodyPr/>
          <a:lstStyle/>
          <a:p>
            <a:r>
              <a:rPr lang="en-US" altLang="en-US" dirty="0"/>
              <a:t>Target 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5759"/>
                                        </p:tgtEl>
                                        <p:attrNameLst>
                                          <p:attrName>style.visibility</p:attrName>
                                        </p:attrNameLst>
                                      </p:cBhvr>
                                      <p:to>
                                        <p:strVal val="visible"/>
                                      </p:to>
                                    </p:set>
                                    <p:animEffect transition="in" filter="box(out)">
                                      <p:cBhvr>
                                        <p:cTn id="7" dur="500"/>
                                        <p:tgtEl>
                                          <p:spTgt spid="4157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415760">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15760">
                                            <p:txEl>
                                              <p:pRg st="1" end="1"/>
                                            </p:txEl>
                                          </p:spTgt>
                                        </p:tgtEl>
                                        <p:attrNameLst>
                                          <p:attrName>style.visibility</p:attrName>
                                        </p:attrNameLst>
                                      </p:cBhvr>
                                      <p:to>
                                        <p:strVal val="visible"/>
                                      </p:to>
                                    </p:set>
                                  </p:childTnLst>
                                </p:cTn>
                              </p:par>
                            </p:childTnLst>
                          </p:cTn>
                        </p:par>
                        <p:par>
                          <p:cTn id="16" fill="hold" nodeType="afterGroup">
                            <p:stCondLst>
                              <p:cond delay="500"/>
                            </p:stCondLst>
                            <p:childTnLst>
                              <p:par>
                                <p:cTn id="17" presetID="2" presetClass="entr" presetSubtype="8" fill="hold" nodeType="afterEffect">
                                  <p:stCondLst>
                                    <p:cond delay="0"/>
                                  </p:stCondLst>
                                  <p:childTnLst>
                                    <p:set>
                                      <p:cBhvr>
                                        <p:cTn id="18" dur="1" fill="hold">
                                          <p:stCondLst>
                                            <p:cond delay="0"/>
                                          </p:stCondLst>
                                        </p:cTn>
                                        <p:tgtEl>
                                          <p:spTgt spid="415761"/>
                                        </p:tgtEl>
                                        <p:attrNameLst>
                                          <p:attrName>style.visibility</p:attrName>
                                        </p:attrNameLst>
                                      </p:cBhvr>
                                      <p:to>
                                        <p:strVal val="visible"/>
                                      </p:to>
                                    </p:set>
                                    <p:anim calcmode="lin" valueType="num">
                                      <p:cBhvr additive="base">
                                        <p:cTn id="19" dur="500" fill="hold"/>
                                        <p:tgtEl>
                                          <p:spTgt spid="415761"/>
                                        </p:tgtEl>
                                        <p:attrNameLst>
                                          <p:attrName>ppt_x</p:attrName>
                                        </p:attrNameLst>
                                      </p:cBhvr>
                                      <p:tavLst>
                                        <p:tav tm="0">
                                          <p:val>
                                            <p:strVal val="0-#ppt_w/2"/>
                                          </p:val>
                                        </p:tav>
                                        <p:tav tm="100000">
                                          <p:val>
                                            <p:strVal val="#ppt_x"/>
                                          </p:val>
                                        </p:tav>
                                      </p:tavLst>
                                    </p:anim>
                                    <p:anim calcmode="lin" valueType="num">
                                      <p:cBhvr additive="base">
                                        <p:cTn id="20" dur="500" fill="hold"/>
                                        <p:tgtEl>
                                          <p:spTgt spid="415761"/>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12" fill="hold" nodeType="afterEffect">
                                  <p:stCondLst>
                                    <p:cond delay="1000"/>
                                  </p:stCondLst>
                                  <p:childTnLst>
                                    <p:set>
                                      <p:cBhvr>
                                        <p:cTn id="23" dur="1" fill="hold">
                                          <p:stCondLst>
                                            <p:cond delay="0"/>
                                          </p:stCondLst>
                                        </p:cTn>
                                        <p:tgtEl>
                                          <p:spTgt spid="415756"/>
                                        </p:tgtEl>
                                        <p:attrNameLst>
                                          <p:attrName>style.visibility</p:attrName>
                                        </p:attrNameLst>
                                      </p:cBhvr>
                                      <p:to>
                                        <p:strVal val="visible"/>
                                      </p:to>
                                    </p:set>
                                    <p:anim calcmode="lin" valueType="num">
                                      <p:cBhvr additive="base">
                                        <p:cTn id="24" dur="500" fill="hold"/>
                                        <p:tgtEl>
                                          <p:spTgt spid="415756"/>
                                        </p:tgtEl>
                                        <p:attrNameLst>
                                          <p:attrName>ppt_x</p:attrName>
                                        </p:attrNameLst>
                                      </p:cBhvr>
                                      <p:tavLst>
                                        <p:tav tm="0">
                                          <p:val>
                                            <p:strVal val="0-#ppt_w/2"/>
                                          </p:val>
                                        </p:tav>
                                        <p:tav tm="100000">
                                          <p:val>
                                            <p:strVal val="#ppt_x"/>
                                          </p:val>
                                        </p:tav>
                                      </p:tavLst>
                                    </p:anim>
                                    <p:anim calcmode="lin" valueType="num">
                                      <p:cBhvr additive="base">
                                        <p:cTn id="25" dur="500" fill="hold"/>
                                        <p:tgtEl>
                                          <p:spTgt spid="415756"/>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415756"/>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5760" grpId="0" build="p" autoUpdateAnimBg="0"/>
      <p:bldP spid="415759"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629" name="Rectangle 5">
            <a:extLst>
              <a:ext uri="{FF2B5EF4-FFF2-40B4-BE49-F238E27FC236}">
                <a16:creationId xmlns:a16="http://schemas.microsoft.com/office/drawing/2014/main" id="{78EA94F4-2F46-4F8E-8364-D9EB9AD6538C}"/>
              </a:ext>
            </a:extLst>
          </p:cNvPr>
          <p:cNvSpPr>
            <a:spLocks noGrp="1" noChangeArrowheads="1"/>
          </p:cNvSpPr>
          <p:nvPr>
            <p:ph type="title"/>
          </p:nvPr>
        </p:nvSpPr>
        <p:spPr>
          <a:xfrm>
            <a:off x="2489718" y="94537"/>
            <a:ext cx="10515600" cy="1325563"/>
          </a:xfrm>
        </p:spPr>
        <p:txBody>
          <a:bodyPr>
            <a:normAutofit/>
          </a:bodyPr>
          <a:lstStyle/>
          <a:p>
            <a:r>
              <a:rPr lang="en-US" altLang="en-US" sz="2800" b="1" dirty="0"/>
              <a:t>Factors Influence Capital Structure Decisions</a:t>
            </a:r>
          </a:p>
        </p:txBody>
      </p:sp>
      <p:sp>
        <p:nvSpPr>
          <p:cNvPr id="410630" name="Rectangle 6">
            <a:extLst>
              <a:ext uri="{FF2B5EF4-FFF2-40B4-BE49-F238E27FC236}">
                <a16:creationId xmlns:a16="http://schemas.microsoft.com/office/drawing/2014/main" id="{3D4AC0BE-C8DF-47E5-97E5-30EC93036B9F}"/>
              </a:ext>
            </a:extLst>
          </p:cNvPr>
          <p:cNvSpPr>
            <a:spLocks noGrp="1" noChangeArrowheads="1"/>
          </p:cNvSpPr>
          <p:nvPr>
            <p:ph type="body" idx="1"/>
          </p:nvPr>
        </p:nvSpPr>
        <p:spPr>
          <a:ln/>
        </p:spPr>
        <p:txBody>
          <a:bodyPr/>
          <a:lstStyle/>
          <a:p>
            <a:r>
              <a:rPr lang="en-US" altLang="en-US" dirty="0"/>
              <a:t>1. Firm’s business risk</a:t>
            </a:r>
          </a:p>
          <a:p>
            <a:r>
              <a:rPr lang="en-US" altLang="en-US" dirty="0"/>
              <a:t>2. Firm’s tax position</a:t>
            </a:r>
          </a:p>
          <a:p>
            <a:r>
              <a:rPr lang="en-US" altLang="en-US" dirty="0"/>
              <a:t>3. Financial flexibility</a:t>
            </a:r>
          </a:p>
          <a:p>
            <a:r>
              <a:rPr lang="en-US" altLang="en-US" dirty="0"/>
              <a:t>4. Managerial attitude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0629"/>
                                        </p:tgtEl>
                                        <p:attrNameLst>
                                          <p:attrName>style.visibility</p:attrName>
                                        </p:attrNameLst>
                                      </p:cBhvr>
                                      <p:to>
                                        <p:strVal val="visible"/>
                                      </p:to>
                                    </p:set>
                                    <p:animEffect transition="in" filter="box(out)">
                                      <p:cBhvr>
                                        <p:cTn id="7" dur="500"/>
                                        <p:tgtEl>
                                          <p:spTgt spid="410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2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1653" name="Rectangle 5">
            <a:extLst>
              <a:ext uri="{FF2B5EF4-FFF2-40B4-BE49-F238E27FC236}">
                <a16:creationId xmlns:a16="http://schemas.microsoft.com/office/drawing/2014/main" id="{D47FE649-AC1C-49C7-A2A7-6461BF1D798D}"/>
              </a:ext>
            </a:extLst>
          </p:cNvPr>
          <p:cNvSpPr>
            <a:spLocks noGrp="1" noChangeArrowheads="1"/>
          </p:cNvSpPr>
          <p:nvPr>
            <p:ph type="title"/>
          </p:nvPr>
        </p:nvSpPr>
        <p:spPr>
          <a:xfrm>
            <a:off x="2400300" y="127000"/>
            <a:ext cx="10515600" cy="1325563"/>
          </a:xfrm>
        </p:spPr>
        <p:txBody>
          <a:bodyPr/>
          <a:lstStyle/>
          <a:p>
            <a:r>
              <a:rPr lang="en-US" altLang="en-US" dirty="0"/>
              <a:t>Business Risk</a:t>
            </a:r>
          </a:p>
        </p:txBody>
      </p:sp>
      <p:sp>
        <p:nvSpPr>
          <p:cNvPr id="411654" name="Rectangle 6">
            <a:extLst>
              <a:ext uri="{FF2B5EF4-FFF2-40B4-BE49-F238E27FC236}">
                <a16:creationId xmlns:a16="http://schemas.microsoft.com/office/drawing/2014/main" id="{94DBE6C5-C75D-4A86-8208-1FB7C59B8F65}"/>
              </a:ext>
            </a:extLst>
          </p:cNvPr>
          <p:cNvSpPr>
            <a:spLocks noGrp="1" noChangeArrowheads="1"/>
          </p:cNvSpPr>
          <p:nvPr>
            <p:ph type="body" idx="1"/>
          </p:nvPr>
        </p:nvSpPr>
        <p:spPr>
          <a:ln/>
        </p:spPr>
        <p:txBody>
          <a:bodyPr/>
          <a:lstStyle/>
          <a:p>
            <a:r>
              <a:rPr lang="en-US" altLang="en-US" dirty="0"/>
              <a:t>The risk associated with projections of a firm’s future return on assets (ROA) or return on equity (ROE) if the firm uses no debt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1653"/>
                                        </p:tgtEl>
                                        <p:attrNameLst>
                                          <p:attrName>style.visibility</p:attrName>
                                        </p:attrNameLst>
                                      </p:cBhvr>
                                      <p:to>
                                        <p:strVal val="visible"/>
                                      </p:to>
                                    </p:set>
                                    <p:animEffect transition="in" filter="box(out)">
                                      <p:cBhvr>
                                        <p:cTn id="7" dur="500"/>
                                        <p:tgtEl>
                                          <p:spTgt spid="4116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653"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7797" name="Rectangle 5">
            <a:extLst>
              <a:ext uri="{FF2B5EF4-FFF2-40B4-BE49-F238E27FC236}">
                <a16:creationId xmlns:a16="http://schemas.microsoft.com/office/drawing/2014/main" id="{ECE6492F-655A-49DD-B632-60580D8F1819}"/>
              </a:ext>
            </a:extLst>
          </p:cNvPr>
          <p:cNvSpPr>
            <a:spLocks noGrp="1" noChangeArrowheads="1"/>
          </p:cNvSpPr>
          <p:nvPr>
            <p:ph type="title"/>
          </p:nvPr>
        </p:nvSpPr>
        <p:spPr>
          <a:xfrm>
            <a:off x="2581275" y="165100"/>
            <a:ext cx="10515600" cy="1325563"/>
          </a:xfrm>
        </p:spPr>
        <p:txBody>
          <a:bodyPr/>
          <a:lstStyle/>
          <a:p>
            <a:r>
              <a:rPr lang="en-US" altLang="en-US" dirty="0"/>
              <a:t>Business Risk</a:t>
            </a:r>
          </a:p>
        </p:txBody>
      </p:sp>
      <p:sp>
        <p:nvSpPr>
          <p:cNvPr id="417798" name="Rectangle 6">
            <a:extLst>
              <a:ext uri="{FF2B5EF4-FFF2-40B4-BE49-F238E27FC236}">
                <a16:creationId xmlns:a16="http://schemas.microsoft.com/office/drawing/2014/main" id="{FE2D406F-7277-4B43-B694-6FA2EEA76C36}"/>
              </a:ext>
            </a:extLst>
          </p:cNvPr>
          <p:cNvSpPr>
            <a:spLocks noGrp="1" noChangeArrowheads="1"/>
          </p:cNvSpPr>
          <p:nvPr>
            <p:ph type="body" idx="1"/>
          </p:nvPr>
        </p:nvSpPr>
        <p:spPr>
          <a:ln/>
        </p:spPr>
        <p:txBody>
          <a:bodyPr/>
          <a:lstStyle/>
          <a:p>
            <a:r>
              <a:rPr lang="en-US" altLang="en-US" dirty="0"/>
              <a:t>Depends on several factors</a:t>
            </a:r>
          </a:p>
          <a:p>
            <a:pPr lvl="1"/>
            <a:r>
              <a:rPr lang="en-US" altLang="en-US" dirty="0"/>
              <a:t>1. Sales variability - volume and price</a:t>
            </a:r>
          </a:p>
          <a:p>
            <a:pPr lvl="1"/>
            <a:r>
              <a:rPr lang="en-US" altLang="en-US" dirty="0"/>
              <a:t>2. Input price variability</a:t>
            </a:r>
          </a:p>
          <a:p>
            <a:pPr lvl="1"/>
            <a:r>
              <a:rPr lang="en-US" altLang="en-US" dirty="0"/>
              <a:t>3. Ability to adjust output prices</a:t>
            </a:r>
          </a:p>
          <a:p>
            <a:pPr lvl="1"/>
            <a:r>
              <a:rPr lang="en-US" altLang="en-US" dirty="0"/>
              <a:t>4. The extent to which costs are fixed</a:t>
            </a:r>
          </a:p>
          <a:p>
            <a:pPr lvl="1">
              <a:buFont typeface="Monotype Sorts" pitchFamily="2" charset="2"/>
              <a:buNone/>
            </a:pPr>
            <a:r>
              <a:rPr lang="en-US" altLang="en-US" dirty="0"/>
              <a:t>         (operating leverage)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6773" name="Rectangle 5">
            <a:extLst>
              <a:ext uri="{FF2B5EF4-FFF2-40B4-BE49-F238E27FC236}">
                <a16:creationId xmlns:a16="http://schemas.microsoft.com/office/drawing/2014/main" id="{A9BC141E-D67D-47C4-8D9C-763104BBF103}"/>
              </a:ext>
            </a:extLst>
          </p:cNvPr>
          <p:cNvSpPr>
            <a:spLocks noGrp="1" noChangeArrowheads="1"/>
          </p:cNvSpPr>
          <p:nvPr>
            <p:ph type="title"/>
          </p:nvPr>
        </p:nvSpPr>
        <p:spPr>
          <a:xfrm>
            <a:off x="2647950" y="155575"/>
            <a:ext cx="10515600" cy="1325563"/>
          </a:xfrm>
        </p:spPr>
        <p:txBody>
          <a:bodyPr/>
          <a:lstStyle/>
          <a:p>
            <a:r>
              <a:rPr lang="en-US" altLang="en-US" dirty="0"/>
              <a:t>Financial Risk</a:t>
            </a:r>
          </a:p>
        </p:txBody>
      </p:sp>
      <p:sp>
        <p:nvSpPr>
          <p:cNvPr id="416774" name="Rectangle 6">
            <a:extLst>
              <a:ext uri="{FF2B5EF4-FFF2-40B4-BE49-F238E27FC236}">
                <a16:creationId xmlns:a16="http://schemas.microsoft.com/office/drawing/2014/main" id="{1157D8D8-A48A-4BF4-8CA1-4160682F3F15}"/>
              </a:ext>
            </a:extLst>
          </p:cNvPr>
          <p:cNvSpPr>
            <a:spLocks noGrp="1" noChangeArrowheads="1"/>
          </p:cNvSpPr>
          <p:nvPr>
            <p:ph type="body" idx="1"/>
          </p:nvPr>
        </p:nvSpPr>
        <p:spPr>
          <a:ln/>
        </p:spPr>
        <p:txBody>
          <a:bodyPr/>
          <a:lstStyle/>
          <a:p>
            <a:r>
              <a:rPr lang="en-US" altLang="en-US" dirty="0"/>
              <a:t>The portion of stockholder’s risk, over and above basic business risk, resulting from the manner in which the firm is financed</a:t>
            </a:r>
          </a:p>
          <a:p>
            <a:r>
              <a:rPr lang="en-US" altLang="en-US" dirty="0"/>
              <a:t>Financial risk results from using financial leverage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6773"/>
                                        </p:tgtEl>
                                        <p:attrNameLst>
                                          <p:attrName>style.visibility</p:attrName>
                                        </p:attrNameLst>
                                      </p:cBhvr>
                                      <p:to>
                                        <p:strVal val="visible"/>
                                      </p:to>
                                    </p:set>
                                    <p:animEffect transition="in" filter="box(out)">
                                      <p:cBhvr>
                                        <p:cTn id="7" dur="500"/>
                                        <p:tgtEl>
                                          <p:spTgt spid="416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73"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2677" name="Rectangle 5">
            <a:extLst>
              <a:ext uri="{FF2B5EF4-FFF2-40B4-BE49-F238E27FC236}">
                <a16:creationId xmlns:a16="http://schemas.microsoft.com/office/drawing/2014/main" id="{4317A865-60E1-483B-BCDF-1294232B3950}"/>
              </a:ext>
            </a:extLst>
          </p:cNvPr>
          <p:cNvSpPr>
            <a:spLocks noGrp="1" noChangeArrowheads="1"/>
          </p:cNvSpPr>
          <p:nvPr>
            <p:ph type="title"/>
          </p:nvPr>
        </p:nvSpPr>
        <p:spPr>
          <a:xfrm>
            <a:off x="2409825" y="127000"/>
            <a:ext cx="10515600" cy="1325563"/>
          </a:xfrm>
        </p:spPr>
        <p:txBody>
          <a:bodyPr/>
          <a:lstStyle/>
          <a:p>
            <a:r>
              <a:rPr lang="en-US" altLang="en-US" dirty="0"/>
              <a:t>Financial Leverage</a:t>
            </a:r>
          </a:p>
        </p:txBody>
      </p:sp>
      <p:sp>
        <p:nvSpPr>
          <p:cNvPr id="412678" name="Rectangle 6">
            <a:extLst>
              <a:ext uri="{FF2B5EF4-FFF2-40B4-BE49-F238E27FC236}">
                <a16:creationId xmlns:a16="http://schemas.microsoft.com/office/drawing/2014/main" id="{12C71C23-9F3C-4AFD-A23D-46C38AF6BC23}"/>
              </a:ext>
            </a:extLst>
          </p:cNvPr>
          <p:cNvSpPr>
            <a:spLocks noGrp="1" noChangeArrowheads="1"/>
          </p:cNvSpPr>
          <p:nvPr>
            <p:ph type="body" idx="1"/>
          </p:nvPr>
        </p:nvSpPr>
        <p:spPr>
          <a:ln/>
        </p:spPr>
        <p:txBody>
          <a:bodyPr/>
          <a:lstStyle/>
          <a:p>
            <a:r>
              <a:rPr lang="en-US" altLang="en-US"/>
              <a:t>The extent to which fixed-income securities (debt and preferred stock) are used in a firm’s 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2677"/>
                                        </p:tgtEl>
                                        <p:attrNameLst>
                                          <p:attrName>style.visibility</p:attrName>
                                        </p:attrNameLst>
                                      </p:cBhvr>
                                      <p:to>
                                        <p:strVal val="visible"/>
                                      </p:to>
                                    </p:set>
                                    <p:animEffect transition="in" filter="box(out)">
                                      <p:cBhvr>
                                        <p:cTn id="7" dur="500"/>
                                        <p:tgtEl>
                                          <p:spTgt spid="412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677"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3701" name="Rectangle 5">
            <a:extLst>
              <a:ext uri="{FF2B5EF4-FFF2-40B4-BE49-F238E27FC236}">
                <a16:creationId xmlns:a16="http://schemas.microsoft.com/office/drawing/2014/main" id="{CA5131D2-2B2D-4532-8C6A-75F72CAC6CC1}"/>
              </a:ext>
            </a:extLst>
          </p:cNvPr>
          <p:cNvSpPr>
            <a:spLocks noGrp="1" noChangeArrowheads="1"/>
          </p:cNvSpPr>
          <p:nvPr>
            <p:ph type="title"/>
          </p:nvPr>
        </p:nvSpPr>
        <p:spPr>
          <a:xfrm>
            <a:off x="2419350" y="98425"/>
            <a:ext cx="10515600" cy="1325563"/>
          </a:xfrm>
        </p:spPr>
        <p:txBody>
          <a:bodyPr>
            <a:normAutofit/>
          </a:bodyPr>
          <a:lstStyle/>
          <a:p>
            <a:r>
              <a:rPr lang="en-US" altLang="en-US" sz="3200" b="1" dirty="0"/>
              <a:t>Determining the Optimal Capital Structure</a:t>
            </a:r>
          </a:p>
        </p:txBody>
      </p:sp>
      <p:sp>
        <p:nvSpPr>
          <p:cNvPr id="413702" name="Rectangle 6">
            <a:extLst>
              <a:ext uri="{FF2B5EF4-FFF2-40B4-BE49-F238E27FC236}">
                <a16:creationId xmlns:a16="http://schemas.microsoft.com/office/drawing/2014/main" id="{CF079094-7087-4FCB-A9D6-63AA4B6D147E}"/>
              </a:ext>
            </a:extLst>
          </p:cNvPr>
          <p:cNvSpPr>
            <a:spLocks noGrp="1" noChangeArrowheads="1"/>
          </p:cNvSpPr>
          <p:nvPr>
            <p:ph type="body" idx="1"/>
          </p:nvPr>
        </p:nvSpPr>
        <p:spPr>
          <a:ln/>
        </p:spPr>
        <p:txBody>
          <a:bodyPr/>
          <a:lstStyle/>
          <a:p>
            <a:r>
              <a:rPr lang="en-US" altLang="en-US"/>
              <a:t>Maximize the price of the firm’s stock</a:t>
            </a:r>
          </a:p>
          <a:p>
            <a:r>
              <a:rPr lang="en-US" altLang="en-US"/>
              <a:t>Changes in use of debt will cause changes in earnings per share, and thus, in the stock price</a:t>
            </a:r>
          </a:p>
          <a:p>
            <a:r>
              <a:rPr lang="en-US" altLang="en-US"/>
              <a:t>Cost of debt varies with capital structure</a:t>
            </a:r>
          </a:p>
          <a:p>
            <a:r>
              <a:rPr lang="en-US" altLang="en-US"/>
              <a:t>Financial leverage increases risk</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3701"/>
                                        </p:tgtEl>
                                        <p:attrNameLst>
                                          <p:attrName>style.visibility</p:attrName>
                                        </p:attrNameLst>
                                      </p:cBhvr>
                                      <p:to>
                                        <p:strVal val="visible"/>
                                      </p:to>
                                    </p:set>
                                    <p:animEffect transition="in" filter="box(out)">
                                      <p:cBhvr>
                                        <p:cTn id="7" dur="500"/>
                                        <p:tgtEl>
                                          <p:spTgt spid="413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3701"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8821" name="Rectangle 5">
            <a:extLst>
              <a:ext uri="{FF2B5EF4-FFF2-40B4-BE49-F238E27FC236}">
                <a16:creationId xmlns:a16="http://schemas.microsoft.com/office/drawing/2014/main" id="{7312C863-13F4-4F02-A10D-D10D62E66F0E}"/>
              </a:ext>
            </a:extLst>
          </p:cNvPr>
          <p:cNvSpPr>
            <a:spLocks noGrp="1" noChangeArrowheads="1"/>
          </p:cNvSpPr>
          <p:nvPr>
            <p:ph type="title"/>
          </p:nvPr>
        </p:nvSpPr>
        <p:spPr>
          <a:xfrm>
            <a:off x="2428875" y="127000"/>
            <a:ext cx="10515600" cy="1325563"/>
          </a:xfrm>
        </p:spPr>
        <p:txBody>
          <a:bodyPr>
            <a:normAutofit/>
          </a:bodyPr>
          <a:lstStyle/>
          <a:p>
            <a:r>
              <a:rPr lang="en-US" altLang="en-US" sz="2800" b="1" dirty="0"/>
              <a:t>Determining the Optimal Capital Structure</a:t>
            </a:r>
          </a:p>
        </p:txBody>
      </p:sp>
      <p:sp>
        <p:nvSpPr>
          <p:cNvPr id="418822" name="Rectangle 6">
            <a:extLst>
              <a:ext uri="{FF2B5EF4-FFF2-40B4-BE49-F238E27FC236}">
                <a16:creationId xmlns:a16="http://schemas.microsoft.com/office/drawing/2014/main" id="{601D69B8-EC3B-4A79-903D-1F5F7199B9F9}"/>
              </a:ext>
            </a:extLst>
          </p:cNvPr>
          <p:cNvSpPr>
            <a:spLocks noGrp="1" noChangeArrowheads="1"/>
          </p:cNvSpPr>
          <p:nvPr>
            <p:ph type="body" idx="1"/>
          </p:nvPr>
        </p:nvSpPr>
        <p:spPr>
          <a:ln/>
        </p:spPr>
        <p:txBody>
          <a:bodyPr/>
          <a:lstStyle/>
          <a:p>
            <a:r>
              <a:rPr lang="en-US" altLang="en-US" dirty="0"/>
              <a:t>EPS indifference analysis</a:t>
            </a:r>
          </a:p>
          <a:p>
            <a:pPr lvl="1"/>
            <a:r>
              <a:rPr lang="en-US" altLang="en-US" dirty="0"/>
              <a:t>the level of sales at which EPS will be the same whether the firm uses debt or common stock financing</a:t>
            </a:r>
          </a:p>
          <a:p>
            <a:pPr lvl="1"/>
            <a:r>
              <a:rPr lang="en-US" altLang="en-US" dirty="0"/>
              <a:t>at lower sales, EPS is higher with stock financing</a:t>
            </a:r>
          </a:p>
          <a:p>
            <a:pPr lvl="1"/>
            <a:r>
              <a:rPr lang="en-US" altLang="en-US" dirty="0"/>
              <a:t>at higher sales, EPS favors debt financing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4725" name="Rectangle 5">
            <a:extLst>
              <a:ext uri="{FF2B5EF4-FFF2-40B4-BE49-F238E27FC236}">
                <a16:creationId xmlns:a16="http://schemas.microsoft.com/office/drawing/2014/main" id="{EA399D21-0302-45FB-BE80-251BE152D0AA}"/>
              </a:ext>
            </a:extLst>
          </p:cNvPr>
          <p:cNvSpPr>
            <a:spLocks noGrp="1" noChangeArrowheads="1"/>
          </p:cNvSpPr>
          <p:nvPr>
            <p:ph type="title"/>
          </p:nvPr>
        </p:nvSpPr>
        <p:spPr>
          <a:xfrm>
            <a:off x="2486024" y="155575"/>
            <a:ext cx="6524625" cy="1325563"/>
          </a:xfrm>
        </p:spPr>
        <p:txBody>
          <a:bodyPr>
            <a:normAutofit/>
          </a:bodyPr>
          <a:lstStyle/>
          <a:p>
            <a:r>
              <a:rPr lang="en-US" altLang="en-US" sz="2800" b="1" dirty="0"/>
              <a:t>The Effect of Capital Structure on Stock Prices and the Cost of Capital</a:t>
            </a:r>
          </a:p>
        </p:txBody>
      </p:sp>
      <p:sp>
        <p:nvSpPr>
          <p:cNvPr id="414726" name="Rectangle 6">
            <a:extLst>
              <a:ext uri="{FF2B5EF4-FFF2-40B4-BE49-F238E27FC236}">
                <a16:creationId xmlns:a16="http://schemas.microsoft.com/office/drawing/2014/main" id="{978885F8-FAB0-4F53-8EAE-1C55C84FE611}"/>
              </a:ext>
            </a:extLst>
          </p:cNvPr>
          <p:cNvSpPr>
            <a:spLocks noGrp="1" noChangeArrowheads="1"/>
          </p:cNvSpPr>
          <p:nvPr>
            <p:ph type="body" idx="1"/>
          </p:nvPr>
        </p:nvSpPr>
        <p:spPr>
          <a:xfrm>
            <a:off x="2133600" y="2667000"/>
            <a:ext cx="7848600" cy="3581400"/>
          </a:xfrm>
          <a:ln/>
        </p:spPr>
        <p:txBody>
          <a:bodyPr/>
          <a:lstStyle/>
          <a:p>
            <a:r>
              <a:rPr lang="en-US" altLang="en-US" dirty="0"/>
              <a:t>Maximizing EPS is not the same as maximizing stock price</a:t>
            </a:r>
          </a:p>
          <a:p>
            <a:r>
              <a:rPr lang="en-US" altLang="en-US" dirty="0"/>
              <a:t>Stock risk (Beta) increases with debt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4725"/>
                                        </p:tgtEl>
                                        <p:attrNameLst>
                                          <p:attrName>style.visibility</p:attrName>
                                        </p:attrNameLst>
                                      </p:cBhvr>
                                      <p:to>
                                        <p:strVal val="visible"/>
                                      </p:to>
                                    </p:set>
                                    <p:animEffect transition="in" filter="box(out)">
                                      <p:cBhvr>
                                        <p:cTn id="7" dur="500"/>
                                        <p:tgtEl>
                                          <p:spTgt spid="4147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725"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45" name="Rectangle 5">
            <a:extLst>
              <a:ext uri="{FF2B5EF4-FFF2-40B4-BE49-F238E27FC236}">
                <a16:creationId xmlns:a16="http://schemas.microsoft.com/office/drawing/2014/main" id="{1C03C944-6249-421E-9452-B9BF47C90098}"/>
              </a:ext>
            </a:extLst>
          </p:cNvPr>
          <p:cNvSpPr>
            <a:spLocks noGrp="1" noChangeArrowheads="1"/>
          </p:cNvSpPr>
          <p:nvPr>
            <p:ph type="title"/>
          </p:nvPr>
        </p:nvSpPr>
        <p:spPr>
          <a:xfrm>
            <a:off x="2524125" y="146050"/>
            <a:ext cx="10515600" cy="1325563"/>
          </a:xfrm>
        </p:spPr>
        <p:txBody>
          <a:bodyPr>
            <a:normAutofit/>
          </a:bodyPr>
          <a:lstStyle/>
          <a:p>
            <a:r>
              <a:rPr lang="en-US" altLang="en-US" sz="4000" dirty="0"/>
              <a:t>Liquidity and Capital Structure</a:t>
            </a:r>
          </a:p>
        </p:txBody>
      </p:sp>
      <p:sp>
        <p:nvSpPr>
          <p:cNvPr id="419846" name="Rectangle 6">
            <a:extLst>
              <a:ext uri="{FF2B5EF4-FFF2-40B4-BE49-F238E27FC236}">
                <a16:creationId xmlns:a16="http://schemas.microsoft.com/office/drawing/2014/main" id="{EB3925D9-9D08-4D54-9D88-6A2AE3A79664}"/>
              </a:ext>
            </a:extLst>
          </p:cNvPr>
          <p:cNvSpPr>
            <a:spLocks noGrp="1" noChangeArrowheads="1"/>
          </p:cNvSpPr>
          <p:nvPr>
            <p:ph type="body" idx="1"/>
          </p:nvPr>
        </p:nvSpPr>
        <p:spPr>
          <a:ln/>
        </p:spPr>
        <p:txBody>
          <a:bodyPr/>
          <a:lstStyle/>
          <a:p>
            <a:r>
              <a:rPr lang="en-US" altLang="en-US"/>
              <a:t>Difficulties with analysis</a:t>
            </a:r>
          </a:p>
          <a:p>
            <a:pPr lvl="1"/>
            <a:r>
              <a:rPr lang="en-US" altLang="en-US"/>
              <a:t>1.  Impossible to determine exactly how either P/E ratios or equity capitalization rates (k</a:t>
            </a:r>
            <a:r>
              <a:rPr lang="en-US" altLang="en-US" baseline="-25000"/>
              <a:t>s</a:t>
            </a:r>
            <a:r>
              <a:rPr lang="en-US" altLang="en-US"/>
              <a:t> values) are affected by different degrees of financial leverage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9845"/>
                                        </p:tgtEl>
                                        <p:attrNameLst>
                                          <p:attrName>style.visibility</p:attrName>
                                        </p:attrNameLst>
                                      </p:cBhvr>
                                      <p:to>
                                        <p:strVal val="visible"/>
                                      </p:to>
                                    </p:set>
                                    <p:animEffect transition="in" filter="box(out)">
                                      <p:cBhvr>
                                        <p:cTn id="7" dur="500"/>
                                        <p:tgtEl>
                                          <p:spTgt spid="419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45"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41" name="Rectangle 5">
            <a:extLst>
              <a:ext uri="{FF2B5EF4-FFF2-40B4-BE49-F238E27FC236}">
                <a16:creationId xmlns:a16="http://schemas.microsoft.com/office/drawing/2014/main" id="{8105E6FF-C73F-40D7-AFDA-64818748727F}"/>
              </a:ext>
            </a:extLst>
          </p:cNvPr>
          <p:cNvSpPr>
            <a:spLocks noGrp="1" noChangeArrowheads="1"/>
          </p:cNvSpPr>
          <p:nvPr>
            <p:ph type="title"/>
          </p:nvPr>
        </p:nvSpPr>
        <p:spPr>
          <a:xfrm>
            <a:off x="2495550" y="107950"/>
            <a:ext cx="10515600" cy="1325563"/>
          </a:xfrm>
        </p:spPr>
        <p:txBody>
          <a:bodyPr>
            <a:normAutofit/>
          </a:bodyPr>
          <a:lstStyle/>
          <a:p>
            <a:r>
              <a:rPr lang="en-US" altLang="en-US" sz="4000" dirty="0"/>
              <a:t>Liquidity and Capital Structure</a:t>
            </a:r>
          </a:p>
        </p:txBody>
      </p:sp>
      <p:sp>
        <p:nvSpPr>
          <p:cNvPr id="423942" name="Rectangle 6">
            <a:extLst>
              <a:ext uri="{FF2B5EF4-FFF2-40B4-BE49-F238E27FC236}">
                <a16:creationId xmlns:a16="http://schemas.microsoft.com/office/drawing/2014/main" id="{AC810836-3F90-47D4-8AB0-C255EA9E1BBB}"/>
              </a:ext>
            </a:extLst>
          </p:cNvPr>
          <p:cNvSpPr>
            <a:spLocks noGrp="1" noChangeArrowheads="1"/>
          </p:cNvSpPr>
          <p:nvPr>
            <p:ph type="body" idx="1"/>
          </p:nvPr>
        </p:nvSpPr>
        <p:spPr>
          <a:ln/>
        </p:spPr>
        <p:txBody>
          <a:bodyPr/>
          <a:lstStyle/>
          <a:p>
            <a:r>
              <a:rPr lang="en-US" altLang="en-US"/>
              <a:t>Difficulties with analysis</a:t>
            </a:r>
          </a:p>
          <a:p>
            <a:pPr lvl="1"/>
            <a:r>
              <a:rPr lang="en-US" altLang="en-US"/>
              <a:t>2. Managers may be more or less conservative than the average stockholder, so management may set a different target capital structure than the one that would maximize the stock price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5" name="Rectangle 5">
            <a:extLst>
              <a:ext uri="{FF2B5EF4-FFF2-40B4-BE49-F238E27FC236}">
                <a16:creationId xmlns:a16="http://schemas.microsoft.com/office/drawing/2014/main" id="{B62A20CA-EC3C-4F02-B120-188171832717}"/>
              </a:ext>
            </a:extLst>
          </p:cNvPr>
          <p:cNvSpPr>
            <a:spLocks noGrp="1" noChangeArrowheads="1"/>
          </p:cNvSpPr>
          <p:nvPr>
            <p:ph type="title"/>
          </p:nvPr>
        </p:nvSpPr>
        <p:spPr>
          <a:xfrm>
            <a:off x="2409825" y="107950"/>
            <a:ext cx="10515600" cy="1325563"/>
          </a:xfrm>
        </p:spPr>
        <p:txBody>
          <a:bodyPr>
            <a:normAutofit/>
          </a:bodyPr>
          <a:lstStyle/>
          <a:p>
            <a:r>
              <a:rPr lang="en-US" altLang="en-US" sz="4000" dirty="0"/>
              <a:t>Liquidity and Capital Structure</a:t>
            </a:r>
          </a:p>
        </p:txBody>
      </p:sp>
      <p:sp>
        <p:nvSpPr>
          <p:cNvPr id="424966" name="Rectangle 6">
            <a:extLst>
              <a:ext uri="{FF2B5EF4-FFF2-40B4-BE49-F238E27FC236}">
                <a16:creationId xmlns:a16="http://schemas.microsoft.com/office/drawing/2014/main" id="{C2C5AC27-F81C-49EF-AC61-ED18D223415B}"/>
              </a:ext>
            </a:extLst>
          </p:cNvPr>
          <p:cNvSpPr>
            <a:spLocks noGrp="1" noChangeArrowheads="1"/>
          </p:cNvSpPr>
          <p:nvPr>
            <p:ph type="body" idx="1"/>
          </p:nvPr>
        </p:nvSpPr>
        <p:spPr>
          <a:ln/>
        </p:spPr>
        <p:txBody>
          <a:bodyPr/>
          <a:lstStyle/>
          <a:p>
            <a:r>
              <a:rPr lang="en-US" altLang="en-US"/>
              <a:t>Difficulties with analysis</a:t>
            </a:r>
          </a:p>
          <a:p>
            <a:pPr lvl="1"/>
            <a:r>
              <a:rPr lang="en-US" altLang="en-US"/>
              <a:t>3. Managers of large firms have a responsibility to provide continuous service and must refrain from using leverage to the point where the firm’s long-run viability is endangered</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9" name="Rectangle 5">
            <a:extLst>
              <a:ext uri="{FF2B5EF4-FFF2-40B4-BE49-F238E27FC236}">
                <a16:creationId xmlns:a16="http://schemas.microsoft.com/office/drawing/2014/main" id="{9B68FC5E-3E5D-4029-88F1-582CA5F02AD0}"/>
              </a:ext>
            </a:extLst>
          </p:cNvPr>
          <p:cNvSpPr>
            <a:spLocks noGrp="1" noChangeArrowheads="1"/>
          </p:cNvSpPr>
          <p:nvPr>
            <p:ph type="title"/>
          </p:nvPr>
        </p:nvSpPr>
        <p:spPr>
          <a:xfrm>
            <a:off x="2419350" y="127000"/>
            <a:ext cx="10515600" cy="1325563"/>
          </a:xfrm>
        </p:spPr>
        <p:txBody>
          <a:bodyPr>
            <a:normAutofit/>
          </a:bodyPr>
          <a:lstStyle/>
          <a:p>
            <a:r>
              <a:rPr lang="en-US" altLang="en-US" sz="4000" dirty="0"/>
              <a:t>Liquidity and Capital Structure</a:t>
            </a:r>
          </a:p>
        </p:txBody>
      </p:sp>
      <p:sp>
        <p:nvSpPr>
          <p:cNvPr id="425990" name="Rectangle 6">
            <a:extLst>
              <a:ext uri="{FF2B5EF4-FFF2-40B4-BE49-F238E27FC236}">
                <a16:creationId xmlns:a16="http://schemas.microsoft.com/office/drawing/2014/main" id="{4F1848DF-33F8-45D5-B98D-0358FE62A4C3}"/>
              </a:ext>
            </a:extLst>
          </p:cNvPr>
          <p:cNvSpPr>
            <a:spLocks noGrp="1" noChangeArrowheads="1"/>
          </p:cNvSpPr>
          <p:nvPr>
            <p:ph type="body" idx="1"/>
          </p:nvPr>
        </p:nvSpPr>
        <p:spPr>
          <a:ln/>
        </p:spPr>
        <p:txBody>
          <a:bodyPr/>
          <a:lstStyle/>
          <a:p>
            <a:r>
              <a:rPr lang="en-US" altLang="en-US"/>
              <a:t>Financial strength indicators</a:t>
            </a:r>
          </a:p>
          <a:p>
            <a:pPr lvl="1"/>
            <a:r>
              <a:rPr lang="en-US" altLang="en-US"/>
              <a:t>Times-interest-earned (TIE) ratio</a:t>
            </a:r>
          </a:p>
          <a:p>
            <a:pPr lvl="2"/>
            <a:r>
              <a:rPr lang="en-US" altLang="en-US"/>
              <a:t>a ratio that measures the firm’s ability to meet its annual interest obligations</a:t>
            </a:r>
          </a:p>
          <a:p>
            <a:pPr lvl="2"/>
            <a:r>
              <a:rPr lang="en-US" altLang="en-US"/>
              <a:t>calculated by dividing earnings before interest and taxes (EBIT) by interest charges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20869" name="Rectangle 5">
            <a:extLst>
              <a:ext uri="{FF2B5EF4-FFF2-40B4-BE49-F238E27FC236}">
                <a16:creationId xmlns:a16="http://schemas.microsoft.com/office/drawing/2014/main" id="{8927F911-7AA6-4CBF-938E-C034E38FB2F6}"/>
              </a:ext>
            </a:extLst>
          </p:cNvPr>
          <p:cNvSpPr>
            <a:spLocks noGrp="1" noChangeArrowheads="1"/>
          </p:cNvSpPr>
          <p:nvPr>
            <p:ph type="title"/>
          </p:nvPr>
        </p:nvSpPr>
        <p:spPr>
          <a:xfrm>
            <a:off x="2533650" y="88900"/>
            <a:ext cx="10515600" cy="1325563"/>
          </a:xfrm>
        </p:spPr>
        <p:txBody>
          <a:bodyPr/>
          <a:lstStyle/>
          <a:p>
            <a:r>
              <a:rPr lang="en-US" altLang="en-US" dirty="0"/>
              <a:t>Capital Structure Theory</a:t>
            </a:r>
          </a:p>
        </p:txBody>
      </p:sp>
      <p:sp>
        <p:nvSpPr>
          <p:cNvPr id="420870" name="Rectangle 6">
            <a:extLst>
              <a:ext uri="{FF2B5EF4-FFF2-40B4-BE49-F238E27FC236}">
                <a16:creationId xmlns:a16="http://schemas.microsoft.com/office/drawing/2014/main" id="{938FA0DB-017B-4153-A69E-9379EBB29FE2}"/>
              </a:ext>
            </a:extLst>
          </p:cNvPr>
          <p:cNvSpPr>
            <a:spLocks noGrp="1" noChangeArrowheads="1"/>
          </p:cNvSpPr>
          <p:nvPr>
            <p:ph type="body" idx="1"/>
          </p:nvPr>
        </p:nvSpPr>
        <p:spPr>
          <a:ln/>
        </p:spPr>
        <p:txBody>
          <a:bodyPr/>
          <a:lstStyle/>
          <a:p>
            <a:r>
              <a:rPr lang="en-US" altLang="en-US"/>
              <a:t>1. Tax benefit/bankruptcy cost trade-off theory</a:t>
            </a:r>
          </a:p>
          <a:p>
            <a:r>
              <a:rPr lang="en-US" altLang="en-US"/>
              <a:t>2. Signaling theory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20869"/>
                                        </p:tgtEl>
                                        <p:attrNameLst>
                                          <p:attrName>style.visibility</p:attrName>
                                        </p:attrNameLst>
                                      </p:cBhvr>
                                      <p:to>
                                        <p:strVal val="visible"/>
                                      </p:to>
                                    </p:set>
                                    <p:animEffect transition="in" filter="box(out)">
                                      <p:cBhvr>
                                        <p:cTn id="7" dur="500"/>
                                        <p:tgtEl>
                                          <p:spTgt spid="420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869"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21894" name="Rectangle 6">
            <a:extLst>
              <a:ext uri="{FF2B5EF4-FFF2-40B4-BE49-F238E27FC236}">
                <a16:creationId xmlns:a16="http://schemas.microsoft.com/office/drawing/2014/main" id="{A9C9A90C-50B8-4DEB-BCE4-CB34CE8D9DC9}"/>
              </a:ext>
            </a:extLst>
          </p:cNvPr>
          <p:cNvSpPr>
            <a:spLocks noGrp="1" noChangeArrowheads="1"/>
          </p:cNvSpPr>
          <p:nvPr>
            <p:ph type="title"/>
          </p:nvPr>
        </p:nvSpPr>
        <p:spPr>
          <a:xfrm>
            <a:off x="2571750" y="98425"/>
            <a:ext cx="10515600" cy="1325563"/>
          </a:xfrm>
        </p:spPr>
        <p:txBody>
          <a:bodyPr/>
          <a:lstStyle/>
          <a:p>
            <a:r>
              <a:rPr lang="en-US" altLang="en-US" dirty="0"/>
              <a:t>Trade-Off Theory</a:t>
            </a:r>
          </a:p>
        </p:txBody>
      </p:sp>
      <p:sp>
        <p:nvSpPr>
          <p:cNvPr id="421895" name="Rectangle 7">
            <a:extLst>
              <a:ext uri="{FF2B5EF4-FFF2-40B4-BE49-F238E27FC236}">
                <a16:creationId xmlns:a16="http://schemas.microsoft.com/office/drawing/2014/main" id="{F4203A7D-1174-46D2-BE9A-195307B1A2C8}"/>
              </a:ext>
            </a:extLst>
          </p:cNvPr>
          <p:cNvSpPr>
            <a:spLocks noGrp="1" noChangeArrowheads="1"/>
          </p:cNvSpPr>
          <p:nvPr>
            <p:ph type="body" idx="1"/>
          </p:nvPr>
        </p:nvSpPr>
        <p:spPr>
          <a:xfrm>
            <a:off x="838200" y="1825625"/>
            <a:ext cx="8734425" cy="4351338"/>
          </a:xfrm>
          <a:ln/>
        </p:spPr>
        <p:txBody>
          <a:bodyPr/>
          <a:lstStyle/>
          <a:p>
            <a:r>
              <a:rPr lang="en-US" altLang="en-US" dirty="0"/>
              <a:t>1. Interest is tax-deductible expense, therefore less expensive than common or preferred stock</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21894"/>
                                        </p:tgtEl>
                                        <p:attrNameLst>
                                          <p:attrName>style.visibility</p:attrName>
                                        </p:attrNameLst>
                                      </p:cBhvr>
                                      <p:to>
                                        <p:strVal val="visible"/>
                                      </p:to>
                                    </p:set>
                                    <p:animEffect transition="in" filter="box(out)">
                                      <p:cBhvr>
                                        <p:cTn id="7" dur="500"/>
                                        <p:tgtEl>
                                          <p:spTgt spid="4218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1894"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4" name="Rectangle 6">
            <a:extLst>
              <a:ext uri="{FF2B5EF4-FFF2-40B4-BE49-F238E27FC236}">
                <a16:creationId xmlns:a16="http://schemas.microsoft.com/office/drawing/2014/main" id="{DA254F56-1953-4AF4-B06B-7DE5D7FE3105}"/>
              </a:ext>
            </a:extLst>
          </p:cNvPr>
          <p:cNvSpPr>
            <a:spLocks noGrp="1" noChangeArrowheads="1"/>
          </p:cNvSpPr>
          <p:nvPr>
            <p:ph type="title"/>
          </p:nvPr>
        </p:nvSpPr>
        <p:spPr>
          <a:xfrm>
            <a:off x="2571750" y="107950"/>
            <a:ext cx="10515600" cy="1325563"/>
          </a:xfrm>
        </p:spPr>
        <p:txBody>
          <a:bodyPr/>
          <a:lstStyle/>
          <a:p>
            <a:r>
              <a:rPr lang="en-US" altLang="en-US" dirty="0"/>
              <a:t>Trade-Off Theory</a:t>
            </a:r>
          </a:p>
        </p:txBody>
      </p:sp>
      <p:sp>
        <p:nvSpPr>
          <p:cNvPr id="427015" name="Rectangle 7">
            <a:extLst>
              <a:ext uri="{FF2B5EF4-FFF2-40B4-BE49-F238E27FC236}">
                <a16:creationId xmlns:a16="http://schemas.microsoft.com/office/drawing/2014/main" id="{A96ECCF2-CC4D-47FF-A86D-D52B1880DBFA}"/>
              </a:ext>
            </a:extLst>
          </p:cNvPr>
          <p:cNvSpPr>
            <a:spLocks noGrp="1" noChangeArrowheads="1"/>
          </p:cNvSpPr>
          <p:nvPr>
            <p:ph type="body" idx="1"/>
          </p:nvPr>
        </p:nvSpPr>
        <p:spPr>
          <a:xfrm>
            <a:off x="838200" y="1825625"/>
            <a:ext cx="8467725" cy="4351338"/>
          </a:xfrm>
          <a:ln/>
        </p:spPr>
        <p:txBody>
          <a:bodyPr/>
          <a:lstStyle/>
          <a:p>
            <a:r>
              <a:rPr lang="en-US" altLang="en-US" dirty="0"/>
              <a:t>2. Interest rates rise as debt/assets ratio increases; tax rates fall at high debt levels; probability of bankruptcy increases as debt/assets ratio increases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7" name="Rectangle 5">
            <a:extLst>
              <a:ext uri="{FF2B5EF4-FFF2-40B4-BE49-F238E27FC236}">
                <a16:creationId xmlns:a16="http://schemas.microsoft.com/office/drawing/2014/main" id="{B933C1C8-AA22-4921-9BF2-DF361241AAC3}"/>
              </a:ext>
            </a:extLst>
          </p:cNvPr>
          <p:cNvSpPr>
            <a:spLocks noGrp="1" noChangeArrowheads="1"/>
          </p:cNvSpPr>
          <p:nvPr>
            <p:ph type="title"/>
          </p:nvPr>
        </p:nvSpPr>
        <p:spPr>
          <a:xfrm>
            <a:off x="2486025" y="107950"/>
            <a:ext cx="10515600" cy="1325563"/>
          </a:xfrm>
        </p:spPr>
        <p:txBody>
          <a:bodyPr/>
          <a:lstStyle/>
          <a:p>
            <a:r>
              <a:rPr lang="en-US" altLang="en-US" dirty="0"/>
              <a:t>Trade-Off Theory</a:t>
            </a:r>
          </a:p>
        </p:txBody>
      </p:sp>
      <p:sp>
        <p:nvSpPr>
          <p:cNvPr id="428038" name="Rectangle 6">
            <a:extLst>
              <a:ext uri="{FF2B5EF4-FFF2-40B4-BE49-F238E27FC236}">
                <a16:creationId xmlns:a16="http://schemas.microsoft.com/office/drawing/2014/main" id="{A7D13F1F-E0ED-4139-9443-9A4F150071F6}"/>
              </a:ext>
            </a:extLst>
          </p:cNvPr>
          <p:cNvSpPr>
            <a:spLocks noGrp="1" noChangeArrowheads="1"/>
          </p:cNvSpPr>
          <p:nvPr>
            <p:ph type="body" idx="1"/>
          </p:nvPr>
        </p:nvSpPr>
        <p:spPr>
          <a:xfrm>
            <a:off x="838200" y="1825625"/>
            <a:ext cx="8705850" cy="4351338"/>
          </a:xfrm>
          <a:ln/>
        </p:spPr>
        <p:txBody>
          <a:bodyPr/>
          <a:lstStyle/>
          <a:p>
            <a:r>
              <a:rPr lang="en-US" altLang="en-US" dirty="0"/>
              <a:t>3. Threshold debt level below which the effects in point (2) are immaterial, but beyond this point the higher interest rates reduce the tax benefits and even further the bankruptcy costs lower the value of the stock</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61" name="Rectangle 5">
            <a:extLst>
              <a:ext uri="{FF2B5EF4-FFF2-40B4-BE49-F238E27FC236}">
                <a16:creationId xmlns:a16="http://schemas.microsoft.com/office/drawing/2014/main" id="{3A3CC072-9548-430A-8E3D-6B0F8D64C598}"/>
              </a:ext>
            </a:extLst>
          </p:cNvPr>
          <p:cNvSpPr>
            <a:spLocks noGrp="1" noChangeArrowheads="1"/>
          </p:cNvSpPr>
          <p:nvPr>
            <p:ph type="title"/>
          </p:nvPr>
        </p:nvSpPr>
        <p:spPr>
          <a:xfrm>
            <a:off x="2333625" y="231775"/>
            <a:ext cx="10515600" cy="1325563"/>
          </a:xfrm>
        </p:spPr>
        <p:txBody>
          <a:bodyPr/>
          <a:lstStyle/>
          <a:p>
            <a:r>
              <a:rPr lang="en-US" altLang="en-US" dirty="0"/>
              <a:t>Trade-Off Theory</a:t>
            </a:r>
          </a:p>
        </p:txBody>
      </p:sp>
      <p:sp>
        <p:nvSpPr>
          <p:cNvPr id="429062" name="Rectangle 6">
            <a:extLst>
              <a:ext uri="{FF2B5EF4-FFF2-40B4-BE49-F238E27FC236}">
                <a16:creationId xmlns:a16="http://schemas.microsoft.com/office/drawing/2014/main" id="{15D1937C-77CD-4C66-9CC2-D3811041DCAB}"/>
              </a:ext>
            </a:extLst>
          </p:cNvPr>
          <p:cNvSpPr>
            <a:spLocks noGrp="1" noChangeArrowheads="1"/>
          </p:cNvSpPr>
          <p:nvPr>
            <p:ph type="body" idx="1"/>
          </p:nvPr>
        </p:nvSpPr>
        <p:spPr>
          <a:xfrm>
            <a:off x="838200" y="1825625"/>
            <a:ext cx="8648700" cy="4351338"/>
          </a:xfrm>
          <a:ln/>
        </p:spPr>
        <p:txBody>
          <a:bodyPr/>
          <a:lstStyle/>
          <a:p>
            <a:r>
              <a:rPr lang="en-US" altLang="en-US" dirty="0"/>
              <a:t>4. Theory and empirical evidence support these ideas, but the points cannot be identified precisely</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5" name="Rectangle 5">
            <a:extLst>
              <a:ext uri="{FF2B5EF4-FFF2-40B4-BE49-F238E27FC236}">
                <a16:creationId xmlns:a16="http://schemas.microsoft.com/office/drawing/2014/main" id="{828C3392-D2E7-4CE9-A865-F5AD3B0D77D8}"/>
              </a:ext>
            </a:extLst>
          </p:cNvPr>
          <p:cNvSpPr>
            <a:spLocks noGrp="1" noChangeArrowheads="1"/>
          </p:cNvSpPr>
          <p:nvPr>
            <p:ph type="title"/>
          </p:nvPr>
        </p:nvSpPr>
        <p:spPr>
          <a:xfrm>
            <a:off x="2438400" y="146050"/>
            <a:ext cx="10515600" cy="1325563"/>
          </a:xfrm>
        </p:spPr>
        <p:txBody>
          <a:bodyPr/>
          <a:lstStyle/>
          <a:p>
            <a:r>
              <a:rPr lang="en-US" altLang="en-US" dirty="0"/>
              <a:t>Trade-Off Theory</a:t>
            </a:r>
          </a:p>
        </p:txBody>
      </p:sp>
      <p:sp>
        <p:nvSpPr>
          <p:cNvPr id="430086" name="Rectangle 6">
            <a:extLst>
              <a:ext uri="{FF2B5EF4-FFF2-40B4-BE49-F238E27FC236}">
                <a16:creationId xmlns:a16="http://schemas.microsoft.com/office/drawing/2014/main" id="{6AE7269E-8A82-43F4-A995-DD885BEC0D3C}"/>
              </a:ext>
            </a:extLst>
          </p:cNvPr>
          <p:cNvSpPr>
            <a:spLocks noGrp="1" noChangeArrowheads="1"/>
          </p:cNvSpPr>
          <p:nvPr>
            <p:ph type="body" idx="1"/>
          </p:nvPr>
        </p:nvSpPr>
        <p:spPr>
          <a:xfrm>
            <a:off x="838200" y="1825625"/>
            <a:ext cx="7715250" cy="4351338"/>
          </a:xfrm>
          <a:ln/>
        </p:spPr>
        <p:txBody>
          <a:bodyPr/>
          <a:lstStyle/>
          <a:p>
            <a:r>
              <a:rPr lang="en-US" altLang="en-US" dirty="0"/>
              <a:t>5. Many large, successful firms use much less debt than the theory suggests--leading to the development of signaling theory</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22928" name="Rectangle 16">
            <a:extLst>
              <a:ext uri="{FF2B5EF4-FFF2-40B4-BE49-F238E27FC236}">
                <a16:creationId xmlns:a16="http://schemas.microsoft.com/office/drawing/2014/main" id="{682F845A-B688-4256-8EF5-AA531405CC21}"/>
              </a:ext>
            </a:extLst>
          </p:cNvPr>
          <p:cNvSpPr>
            <a:spLocks noGrp="1" noChangeArrowheads="1"/>
          </p:cNvSpPr>
          <p:nvPr>
            <p:ph type="body" idx="1"/>
          </p:nvPr>
        </p:nvSpPr>
        <p:spPr>
          <a:xfrm>
            <a:off x="838200" y="1825625"/>
            <a:ext cx="8696325" cy="4351338"/>
          </a:xfrm>
          <a:ln/>
        </p:spPr>
        <p:txBody>
          <a:bodyPr/>
          <a:lstStyle/>
          <a:p>
            <a:r>
              <a:rPr lang="en-US" altLang="en-US" dirty="0"/>
              <a:t>Symmetric information</a:t>
            </a:r>
          </a:p>
          <a:p>
            <a:pPr lvl="1"/>
            <a:r>
              <a:rPr lang="en-US" altLang="en-US" dirty="0"/>
              <a:t>investors and managers have identical information about the firm’s prospects</a:t>
            </a:r>
          </a:p>
        </p:txBody>
      </p:sp>
      <p:graphicFrame>
        <p:nvGraphicFramePr>
          <p:cNvPr id="422917" name="Object 5">
            <a:extLst>
              <a:ext uri="{FF2B5EF4-FFF2-40B4-BE49-F238E27FC236}">
                <a16:creationId xmlns:a16="http://schemas.microsoft.com/office/drawing/2014/main" id="{20A55613-F18E-4DFD-862E-730EA6D7FFB2}"/>
              </a:ext>
            </a:extLst>
          </p:cNvPr>
          <p:cNvGraphicFramePr>
            <a:graphicFrameLocks noChangeAspect="1"/>
          </p:cNvGraphicFramePr>
          <p:nvPr>
            <p:extLst>
              <p:ext uri="{D42A27DB-BD31-4B8C-83A1-F6EECF244321}">
                <p14:modId xmlns:p14="http://schemas.microsoft.com/office/powerpoint/2010/main" val="1627024303"/>
              </p:ext>
            </p:extLst>
          </p:nvPr>
        </p:nvGraphicFramePr>
        <p:xfrm>
          <a:off x="5207793" y="3124200"/>
          <a:ext cx="1776413" cy="3170237"/>
        </p:xfrm>
        <a:graphic>
          <a:graphicData uri="http://schemas.openxmlformats.org/presentationml/2006/ole">
            <mc:AlternateContent xmlns:mc="http://schemas.openxmlformats.org/markup-compatibility/2006">
              <mc:Choice xmlns:v="urn:schemas-microsoft-com:vml" Requires="v">
                <p:oleObj spid="_x0000_s18436" name="Clip" r:id="rId3" imgW="1776240" imgH="3169800" progId="MS_ClipArt_Gallery.2">
                  <p:embed/>
                </p:oleObj>
              </mc:Choice>
              <mc:Fallback>
                <p:oleObj name="Clip" r:id="rId3" imgW="1776240" imgH="3169800" progId="MS_ClipArt_Gallery.2">
                  <p:embed/>
                  <p:pic>
                    <p:nvPicPr>
                      <p:cNvPr id="422917" name="Object 5">
                        <a:extLst>
                          <a:ext uri="{FF2B5EF4-FFF2-40B4-BE49-F238E27FC236}">
                            <a16:creationId xmlns:a16="http://schemas.microsoft.com/office/drawing/2014/main" id="{20A55613-F18E-4DFD-862E-730EA6D7FFB2}"/>
                          </a:ext>
                        </a:extLst>
                      </p:cNvPr>
                      <p:cNvPicPr>
                        <a:picLocks noChangeAspect="1" noChangeArrowheads="1"/>
                      </p:cNvPicPr>
                      <p:nvPr/>
                    </p:nvPicPr>
                    <p:blipFill>
                      <a:blip r:embed="rId4">
                        <a:lum bright="20000"/>
                        <a:extLst>
                          <a:ext uri="{28A0092B-C50C-407E-A947-70E740481C1C}">
                            <a14:useLocalDpi xmlns:a14="http://schemas.microsoft.com/office/drawing/2010/main" val="0"/>
                          </a:ext>
                        </a:extLst>
                      </a:blip>
                      <a:srcRect/>
                      <a:stretch>
                        <a:fillRect/>
                      </a:stretch>
                    </p:blipFill>
                    <p:spPr bwMode="auto">
                      <a:xfrm>
                        <a:off x="5207793" y="3124200"/>
                        <a:ext cx="1776413" cy="3170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22918" name="Oval 6">
            <a:extLst>
              <a:ext uri="{FF2B5EF4-FFF2-40B4-BE49-F238E27FC236}">
                <a16:creationId xmlns:a16="http://schemas.microsoft.com/office/drawing/2014/main" id="{D011B2B6-0210-45A5-AA34-9B7E915DDCA6}"/>
              </a:ext>
            </a:extLst>
          </p:cNvPr>
          <p:cNvSpPr>
            <a:spLocks noChangeArrowheads="1"/>
          </p:cNvSpPr>
          <p:nvPr/>
        </p:nvSpPr>
        <p:spPr bwMode="auto">
          <a:xfrm>
            <a:off x="5753099" y="3884418"/>
            <a:ext cx="685800" cy="685800"/>
          </a:xfrm>
          <a:prstGeom prst="ellipse">
            <a:avLst/>
          </a:prstGeom>
          <a:solidFill>
            <a:srgbClr val="FF00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22919" name="Oval 7">
            <a:extLst>
              <a:ext uri="{FF2B5EF4-FFF2-40B4-BE49-F238E27FC236}">
                <a16:creationId xmlns:a16="http://schemas.microsoft.com/office/drawing/2014/main" id="{76B9BCC2-729F-4449-9E37-76CA02F39AC5}"/>
              </a:ext>
            </a:extLst>
          </p:cNvPr>
          <p:cNvSpPr>
            <a:spLocks noChangeArrowheads="1"/>
          </p:cNvSpPr>
          <p:nvPr/>
        </p:nvSpPr>
        <p:spPr bwMode="auto">
          <a:xfrm>
            <a:off x="5715000" y="4159250"/>
            <a:ext cx="685800" cy="685800"/>
          </a:xfrm>
          <a:prstGeom prst="ellipse">
            <a:avLst/>
          </a:prstGeom>
          <a:solidFill>
            <a:srgbClr val="00FF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22927" name="Rectangle 15">
            <a:extLst>
              <a:ext uri="{FF2B5EF4-FFF2-40B4-BE49-F238E27FC236}">
                <a16:creationId xmlns:a16="http://schemas.microsoft.com/office/drawing/2014/main" id="{E098F4E9-68FA-4F2E-99A4-FFD9D688E715}"/>
              </a:ext>
            </a:extLst>
          </p:cNvPr>
          <p:cNvSpPr>
            <a:spLocks noGrp="1" noChangeArrowheads="1"/>
          </p:cNvSpPr>
          <p:nvPr>
            <p:ph type="title"/>
          </p:nvPr>
        </p:nvSpPr>
        <p:spPr>
          <a:xfrm>
            <a:off x="2324100" y="202406"/>
            <a:ext cx="10515600" cy="1325563"/>
          </a:xfrm>
        </p:spPr>
        <p:txBody>
          <a:bodyPr/>
          <a:lstStyle/>
          <a:p>
            <a:r>
              <a:rPr lang="en-US" altLang="en-US" dirty="0"/>
              <a:t>Signaling Theory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22927"/>
                                        </p:tgtEl>
                                        <p:attrNameLst>
                                          <p:attrName>style.visibility</p:attrName>
                                        </p:attrNameLst>
                                      </p:cBhvr>
                                      <p:to>
                                        <p:strVal val="visible"/>
                                      </p:to>
                                    </p:set>
                                    <p:animEffect transition="in" filter="box(out)">
                                      <p:cBhvr>
                                        <p:cTn id="7" dur="500"/>
                                        <p:tgtEl>
                                          <p:spTgt spid="422927"/>
                                        </p:tgtEl>
                                      </p:cBhvr>
                                    </p:animEffect>
                                  </p:childTnLst>
                                </p:cTn>
                              </p:par>
                            </p:childTnLst>
                          </p:cTn>
                        </p:par>
                        <p:par>
                          <p:cTn id="8" fill="hold" nodeType="afterGroup">
                            <p:stCondLst>
                              <p:cond delay="500"/>
                            </p:stCondLst>
                            <p:childTnLst>
                              <p:par>
                                <p:cTn id="9" presetID="1" presetClass="entr" presetSubtype="0" fill="hold" nodeType="afterEffect">
                                  <p:stCondLst>
                                    <p:cond delay="0"/>
                                  </p:stCondLst>
                                  <p:childTnLst>
                                    <p:set>
                                      <p:cBhvr>
                                        <p:cTn id="10" dur="1" fill="hold">
                                          <p:stCondLst>
                                            <p:cond delay="499"/>
                                          </p:stCondLst>
                                        </p:cTn>
                                        <p:tgtEl>
                                          <p:spTgt spid="422917"/>
                                        </p:tgtEl>
                                        <p:attrNameLst>
                                          <p:attrName>style.visibility</p:attrName>
                                        </p:attrNameLst>
                                      </p:cBhvr>
                                      <p:to>
                                        <p:strVal val="visible"/>
                                      </p:to>
                                    </p:set>
                                  </p:childTnLst>
                                  <p:subTnLst>
                                    <p:set>
                                      <p:cBhvr override="childStyle">
                                        <p:cTn dur="1" fill="hold" display="0" masterRel="nextClick" afterEffect="1"/>
                                        <p:tgtEl>
                                          <p:spTgt spid="422917"/>
                                        </p:tgtEl>
                                        <p:attrNameLst>
                                          <p:attrName>style.visibility</p:attrName>
                                        </p:attrNameLst>
                                      </p:cBhvr>
                                      <p:to>
                                        <p:strVal val="hidden"/>
                                      </p:to>
                                    </p:set>
                                  </p:subTnLst>
                                </p:cTn>
                              </p:par>
                            </p:childTnLst>
                          </p:cTn>
                        </p:par>
                        <p:par>
                          <p:cTn id="11" fill="hold" nodeType="afterGroup">
                            <p:stCondLst>
                              <p:cond delay="1000"/>
                            </p:stCondLst>
                            <p:childTnLst>
                              <p:par>
                                <p:cTn id="12" presetID="1" presetClass="entr" presetSubtype="0" fill="hold" nodeType="afterEffect">
                                  <p:stCondLst>
                                    <p:cond delay="1000"/>
                                  </p:stCondLst>
                                  <p:childTnLst>
                                    <p:set>
                                      <p:cBhvr>
                                        <p:cTn id="13" dur="1" fill="hold">
                                          <p:stCondLst>
                                            <p:cond delay="499"/>
                                          </p:stCondLst>
                                        </p:cTn>
                                        <p:tgtEl>
                                          <p:spTgt spid="422918"/>
                                        </p:tgtEl>
                                        <p:attrNameLst>
                                          <p:attrName>style.visibility</p:attrName>
                                        </p:attrNameLst>
                                      </p:cBhvr>
                                      <p:to>
                                        <p:strVal val="visible"/>
                                      </p:to>
                                    </p:set>
                                  </p:childTnLst>
                                  <p:subTnLst>
                                    <p:set>
                                      <p:cBhvr override="childStyle">
                                        <p:cTn dur="1" fill="hold" display="0" masterRel="nextClick" afterEffect="1"/>
                                        <p:tgtEl>
                                          <p:spTgt spid="422918"/>
                                        </p:tgtEl>
                                        <p:attrNameLst>
                                          <p:attrName>style.visibility</p:attrName>
                                        </p:attrNameLst>
                                      </p:cBhvr>
                                      <p:to>
                                        <p:strVal val="hidden"/>
                                      </p:to>
                                    </p:set>
                                  </p:subTnLst>
                                </p:cTn>
                              </p:par>
                            </p:childTnLst>
                          </p:cTn>
                        </p:par>
                        <p:par>
                          <p:cTn id="14" fill="hold" nodeType="afterGroup">
                            <p:stCondLst>
                              <p:cond delay="2500"/>
                            </p:stCondLst>
                            <p:childTnLst>
                              <p:par>
                                <p:cTn id="15" presetID="1" presetClass="entr" presetSubtype="0" fill="hold" nodeType="afterEffect">
                                  <p:stCondLst>
                                    <p:cond delay="1000"/>
                                  </p:stCondLst>
                                  <p:childTnLst>
                                    <p:set>
                                      <p:cBhvr>
                                        <p:cTn id="16" dur="1" fill="hold">
                                          <p:stCondLst>
                                            <p:cond delay="499"/>
                                          </p:stCondLst>
                                        </p:cTn>
                                        <p:tgtEl>
                                          <p:spTgt spid="422919"/>
                                        </p:tgtEl>
                                        <p:attrNameLst>
                                          <p:attrName>style.visibility</p:attrName>
                                        </p:attrNameLst>
                                      </p:cBhvr>
                                      <p:to>
                                        <p:strVal val="visible"/>
                                      </p:to>
                                    </p:set>
                                  </p:childTnLst>
                                  <p:subTnLst>
                                    <p:set>
                                      <p:cBhvr override="childStyle">
                                        <p:cTn dur="1" fill="hold" display="0" masterRel="nextClick" afterEffect="1"/>
                                        <p:tgtEl>
                                          <p:spTgt spid="422919"/>
                                        </p:tgtEl>
                                        <p:attrNameLst>
                                          <p:attrName>style.visibility</p:attrName>
                                        </p:attrNameLst>
                                      </p:cBhvr>
                                      <p:to>
                                        <p:strVal val="hidden"/>
                                      </p:to>
                                    </p:set>
                                  </p:sub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422928">
                                            <p:txEl>
                                              <p:pRg st="0" end="0"/>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42292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928" grpId="0" build="p" autoUpdateAnimBg="0"/>
      <p:bldP spid="422927"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6719" name="Rectangle 1039">
            <a:extLst>
              <a:ext uri="{FF2B5EF4-FFF2-40B4-BE49-F238E27FC236}">
                <a16:creationId xmlns:a16="http://schemas.microsoft.com/office/drawing/2014/main" id="{BC905289-0D18-4FB8-8CBD-FB79F3BB66DD}"/>
              </a:ext>
            </a:extLst>
          </p:cNvPr>
          <p:cNvSpPr>
            <a:spLocks noGrp="1" noChangeArrowheads="1"/>
          </p:cNvSpPr>
          <p:nvPr>
            <p:ph type="body" idx="1"/>
          </p:nvPr>
        </p:nvSpPr>
        <p:spPr>
          <a:ln/>
        </p:spPr>
        <p:txBody>
          <a:bodyPr/>
          <a:lstStyle/>
          <a:p>
            <a:r>
              <a:rPr lang="en-US" altLang="en-US" dirty="0"/>
              <a:t>Asymmetric information</a:t>
            </a:r>
          </a:p>
          <a:p>
            <a:pPr lvl="1"/>
            <a:r>
              <a:rPr lang="en-US" altLang="en-US" dirty="0"/>
              <a:t>managers have better information </a:t>
            </a:r>
            <a:br>
              <a:rPr lang="en-US" altLang="en-US" dirty="0"/>
            </a:br>
            <a:r>
              <a:rPr lang="en-US" altLang="en-US" dirty="0"/>
              <a:t>about their firm’s prospects than </a:t>
            </a:r>
            <a:br>
              <a:rPr lang="en-US" altLang="en-US" dirty="0"/>
            </a:br>
            <a:r>
              <a:rPr lang="en-US" altLang="en-US" dirty="0"/>
              <a:t>do outside investors</a:t>
            </a:r>
          </a:p>
        </p:txBody>
      </p:sp>
      <p:pic>
        <p:nvPicPr>
          <p:cNvPr id="456713" name="Picture 1033">
            <a:extLst>
              <a:ext uri="{FF2B5EF4-FFF2-40B4-BE49-F238E27FC236}">
                <a16:creationId xmlns:a16="http://schemas.microsoft.com/office/drawing/2014/main" id="{3563CD15-E2BE-4DDF-BDFD-E456078490D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42276" y="2819400"/>
            <a:ext cx="2625725" cy="387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56715" name="Group 1035">
            <a:extLst>
              <a:ext uri="{FF2B5EF4-FFF2-40B4-BE49-F238E27FC236}">
                <a16:creationId xmlns:a16="http://schemas.microsoft.com/office/drawing/2014/main" id="{35D6FF39-90F0-4DB3-AF3D-C5D7305EBFA8}"/>
              </a:ext>
            </a:extLst>
          </p:cNvPr>
          <p:cNvGrpSpPr>
            <a:grpSpLocks/>
          </p:cNvGrpSpPr>
          <p:nvPr/>
        </p:nvGrpSpPr>
        <p:grpSpPr bwMode="auto">
          <a:xfrm>
            <a:off x="1905000" y="3657600"/>
            <a:ext cx="2133600" cy="3124200"/>
            <a:chOff x="192" y="1344"/>
            <a:chExt cx="2067" cy="2976"/>
          </a:xfrm>
        </p:grpSpPr>
        <p:pic>
          <p:nvPicPr>
            <p:cNvPr id="456716" name="Picture 1036">
              <a:extLst>
                <a:ext uri="{FF2B5EF4-FFF2-40B4-BE49-F238E27FC236}">
                  <a16:creationId xmlns:a16="http://schemas.microsoft.com/office/drawing/2014/main" id="{2A7BEDA3-AC4E-40A7-A776-E7EF93BE29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2" y="1680"/>
              <a:ext cx="1587" cy="9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6717" name="Picture 1037">
              <a:extLst>
                <a:ext uri="{FF2B5EF4-FFF2-40B4-BE49-F238E27FC236}">
                  <a16:creationId xmlns:a16="http://schemas.microsoft.com/office/drawing/2014/main" id="{3D087D76-D323-4C8A-8816-EF69C20048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2" y="1344"/>
              <a:ext cx="768" cy="2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56718" name="Rectangle 1038">
            <a:extLst>
              <a:ext uri="{FF2B5EF4-FFF2-40B4-BE49-F238E27FC236}">
                <a16:creationId xmlns:a16="http://schemas.microsoft.com/office/drawing/2014/main" id="{7D586346-6C0F-435B-8578-28A06B719146}"/>
              </a:ext>
            </a:extLst>
          </p:cNvPr>
          <p:cNvSpPr>
            <a:spLocks noGrp="1" noChangeArrowheads="1"/>
          </p:cNvSpPr>
          <p:nvPr>
            <p:ph type="title"/>
          </p:nvPr>
        </p:nvSpPr>
        <p:spPr>
          <a:xfrm>
            <a:off x="2697745" y="70490"/>
            <a:ext cx="10515600" cy="1325563"/>
          </a:xfrm>
        </p:spPr>
        <p:txBody>
          <a:bodyPr/>
          <a:lstStyle/>
          <a:p>
            <a:r>
              <a:rPr lang="en-US" altLang="en-US" dirty="0"/>
              <a:t>Signaling Theory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3000"/>
                                  </p:stCondLst>
                                  <p:childTnLst>
                                    <p:set>
                                      <p:cBhvr>
                                        <p:cTn id="6" dur="1" fill="hold">
                                          <p:stCondLst>
                                            <p:cond delay="499"/>
                                          </p:stCondLst>
                                        </p:cTn>
                                        <p:tgtEl>
                                          <p:spTgt spid="4567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1111" name="Rectangle 7">
            <a:extLst>
              <a:ext uri="{FF2B5EF4-FFF2-40B4-BE49-F238E27FC236}">
                <a16:creationId xmlns:a16="http://schemas.microsoft.com/office/drawing/2014/main" id="{666BB83E-2E86-4ECF-9E32-4FD7790FFCA3}"/>
              </a:ext>
            </a:extLst>
          </p:cNvPr>
          <p:cNvSpPr>
            <a:spLocks noGrp="1" noChangeArrowheads="1"/>
          </p:cNvSpPr>
          <p:nvPr>
            <p:ph type="body" idx="1"/>
          </p:nvPr>
        </p:nvSpPr>
        <p:spPr>
          <a:xfrm>
            <a:off x="838200" y="1825625"/>
            <a:ext cx="8677275" cy="4351338"/>
          </a:xfrm>
          <a:ln/>
        </p:spPr>
        <p:txBody>
          <a:bodyPr/>
          <a:lstStyle/>
          <a:p>
            <a:r>
              <a:rPr lang="en-US" altLang="en-US" dirty="0"/>
              <a:t>Signal</a:t>
            </a:r>
          </a:p>
          <a:p>
            <a:pPr lvl="1"/>
            <a:r>
              <a:rPr lang="en-US" altLang="en-US" dirty="0"/>
              <a:t>an action taken by a firm’s management that provides clues to investors about how management views the firm’s prospects</a:t>
            </a:r>
          </a:p>
        </p:txBody>
      </p:sp>
      <p:pic>
        <p:nvPicPr>
          <p:cNvPr id="431109" name="Picture 5">
            <a:extLst>
              <a:ext uri="{FF2B5EF4-FFF2-40B4-BE49-F238E27FC236}">
                <a16:creationId xmlns:a16="http://schemas.microsoft.com/office/drawing/2014/main" id="{16BB220C-201D-4922-A7A6-1BFE8A753E8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51888" y="3810000"/>
            <a:ext cx="1916112"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31110" name="Rectangle 6">
            <a:extLst>
              <a:ext uri="{FF2B5EF4-FFF2-40B4-BE49-F238E27FC236}">
                <a16:creationId xmlns:a16="http://schemas.microsoft.com/office/drawing/2014/main" id="{A4AA05FF-FF32-4EE8-AD9B-955E5A1591A7}"/>
              </a:ext>
            </a:extLst>
          </p:cNvPr>
          <p:cNvSpPr>
            <a:spLocks noGrp="1" noChangeArrowheads="1"/>
          </p:cNvSpPr>
          <p:nvPr>
            <p:ph type="title"/>
          </p:nvPr>
        </p:nvSpPr>
        <p:spPr>
          <a:xfrm>
            <a:off x="2390775" y="170656"/>
            <a:ext cx="10515600" cy="1325563"/>
          </a:xfrm>
        </p:spPr>
        <p:txBody>
          <a:bodyPr/>
          <a:lstStyle/>
          <a:p>
            <a:r>
              <a:rPr lang="en-US" altLang="en-US" dirty="0"/>
              <a:t>Signaling Theory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1000"/>
                                  </p:stCondLst>
                                  <p:childTnLst>
                                    <p:set>
                                      <p:cBhvr>
                                        <p:cTn id="6" dur="1" fill="hold">
                                          <p:stCondLst>
                                            <p:cond delay="499"/>
                                          </p:stCondLst>
                                        </p:cTn>
                                        <p:tgtEl>
                                          <p:spTgt spid="4311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3" name="Rectangle 5">
            <a:extLst>
              <a:ext uri="{FF2B5EF4-FFF2-40B4-BE49-F238E27FC236}">
                <a16:creationId xmlns:a16="http://schemas.microsoft.com/office/drawing/2014/main" id="{0AF9E5FE-7B7B-449E-8BB4-FFFB5B34EA14}"/>
              </a:ext>
            </a:extLst>
          </p:cNvPr>
          <p:cNvSpPr>
            <a:spLocks noGrp="1" noChangeArrowheads="1"/>
          </p:cNvSpPr>
          <p:nvPr>
            <p:ph type="title"/>
          </p:nvPr>
        </p:nvSpPr>
        <p:spPr>
          <a:xfrm>
            <a:off x="2266950" y="231775"/>
            <a:ext cx="10515600" cy="1325563"/>
          </a:xfrm>
        </p:spPr>
        <p:txBody>
          <a:bodyPr/>
          <a:lstStyle/>
          <a:p>
            <a:r>
              <a:rPr lang="en-US" altLang="en-US" dirty="0"/>
              <a:t>Signaling Theory</a:t>
            </a:r>
          </a:p>
        </p:txBody>
      </p:sp>
      <p:sp>
        <p:nvSpPr>
          <p:cNvPr id="432134" name="Rectangle 6">
            <a:extLst>
              <a:ext uri="{FF2B5EF4-FFF2-40B4-BE49-F238E27FC236}">
                <a16:creationId xmlns:a16="http://schemas.microsoft.com/office/drawing/2014/main" id="{55709AA3-7BEF-4F80-BC9D-EF616F6B8753}"/>
              </a:ext>
            </a:extLst>
          </p:cNvPr>
          <p:cNvSpPr>
            <a:spLocks noGrp="1" noChangeArrowheads="1"/>
          </p:cNvSpPr>
          <p:nvPr>
            <p:ph type="body" idx="1"/>
          </p:nvPr>
        </p:nvSpPr>
        <p:spPr>
          <a:xfrm>
            <a:off x="838200" y="1825625"/>
            <a:ext cx="8572500" cy="4351338"/>
          </a:xfrm>
          <a:ln/>
        </p:spPr>
        <p:txBody>
          <a:bodyPr/>
          <a:lstStyle/>
          <a:p>
            <a:r>
              <a:rPr lang="en-US" altLang="en-US" dirty="0"/>
              <a:t>Reserve borrowing capacity</a:t>
            </a:r>
          </a:p>
          <a:p>
            <a:pPr lvl="1"/>
            <a:r>
              <a:rPr lang="en-US" altLang="en-US" dirty="0"/>
              <a:t>the ability to borrow money at a reasonable cost when good investment opportunities arise</a:t>
            </a:r>
          </a:p>
          <a:p>
            <a:pPr lvl="1"/>
            <a:r>
              <a:rPr lang="en-US" altLang="en-US" dirty="0"/>
              <a:t>firms often use less debt than “optimal” to ensure that they can obtain debt capital later if it is needed</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3157" name="Rectangle 5">
            <a:extLst>
              <a:ext uri="{FF2B5EF4-FFF2-40B4-BE49-F238E27FC236}">
                <a16:creationId xmlns:a16="http://schemas.microsoft.com/office/drawing/2014/main" id="{3122FFF9-D621-47E1-9D33-731710418F3F}"/>
              </a:ext>
            </a:extLst>
          </p:cNvPr>
          <p:cNvSpPr>
            <a:spLocks noGrp="1" noChangeArrowheads="1"/>
          </p:cNvSpPr>
          <p:nvPr>
            <p:ph type="title"/>
          </p:nvPr>
        </p:nvSpPr>
        <p:spPr>
          <a:xfrm>
            <a:off x="2371725" y="127000"/>
            <a:ext cx="10515600" cy="1325563"/>
          </a:xfrm>
        </p:spPr>
        <p:txBody>
          <a:bodyPr>
            <a:normAutofit/>
          </a:bodyPr>
          <a:lstStyle/>
          <a:p>
            <a:r>
              <a:rPr lang="en-US" altLang="en-US" sz="2800" dirty="0"/>
              <a:t>Variations in Capital Structures among Firms</a:t>
            </a:r>
          </a:p>
        </p:txBody>
      </p:sp>
      <p:sp>
        <p:nvSpPr>
          <p:cNvPr id="433158" name="Rectangle 6">
            <a:extLst>
              <a:ext uri="{FF2B5EF4-FFF2-40B4-BE49-F238E27FC236}">
                <a16:creationId xmlns:a16="http://schemas.microsoft.com/office/drawing/2014/main" id="{F95E9B7A-EB70-4572-A7F3-4743DB438041}"/>
              </a:ext>
            </a:extLst>
          </p:cNvPr>
          <p:cNvSpPr>
            <a:spLocks noGrp="1" noChangeArrowheads="1"/>
          </p:cNvSpPr>
          <p:nvPr>
            <p:ph type="body" idx="1"/>
          </p:nvPr>
        </p:nvSpPr>
        <p:spPr>
          <a:xfrm>
            <a:off x="838200" y="1825625"/>
            <a:ext cx="8810625" cy="4351338"/>
          </a:xfrm>
          <a:ln/>
        </p:spPr>
        <p:txBody>
          <a:bodyPr/>
          <a:lstStyle/>
          <a:p>
            <a:r>
              <a:rPr lang="en-US" altLang="en-US" dirty="0"/>
              <a:t>Wide variations in use of financial leverage among industries and firms within an industry</a:t>
            </a:r>
          </a:p>
          <a:p>
            <a:pPr lvl="1"/>
            <a:r>
              <a:rPr lang="en-US" altLang="en-US" dirty="0"/>
              <a:t>TIE measures how safe the debt is</a:t>
            </a:r>
          </a:p>
          <a:p>
            <a:pPr lvl="2"/>
            <a:r>
              <a:rPr lang="en-US" altLang="en-US" dirty="0"/>
              <a:t>percentage of debt</a:t>
            </a:r>
          </a:p>
          <a:p>
            <a:pPr lvl="2"/>
            <a:r>
              <a:rPr lang="en-US" altLang="en-US" dirty="0"/>
              <a:t>interest rate on debt</a:t>
            </a:r>
          </a:p>
          <a:p>
            <a:pPr lvl="2"/>
            <a:r>
              <a:rPr lang="en-US" altLang="en-US" dirty="0"/>
              <a:t>company’s profitability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3157"/>
                                        </p:tgtEl>
                                        <p:attrNameLst>
                                          <p:attrName>style.visibility</p:attrName>
                                        </p:attrNameLst>
                                      </p:cBhvr>
                                      <p:to>
                                        <p:strVal val="visible"/>
                                      </p:to>
                                    </p:set>
                                    <p:animEffect transition="in" filter="box(out)">
                                      <p:cBhvr>
                                        <p:cTn id="7" dur="500"/>
                                        <p:tgtEl>
                                          <p:spTgt spid="433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3157"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4181" name="Rectangle 5">
            <a:extLst>
              <a:ext uri="{FF2B5EF4-FFF2-40B4-BE49-F238E27FC236}">
                <a16:creationId xmlns:a16="http://schemas.microsoft.com/office/drawing/2014/main" id="{9AA9ECEB-9CA6-47BB-BB26-76C17C1C670D}"/>
              </a:ext>
            </a:extLst>
          </p:cNvPr>
          <p:cNvSpPr>
            <a:spLocks noGrp="1" noChangeArrowheads="1"/>
          </p:cNvSpPr>
          <p:nvPr>
            <p:ph type="title"/>
          </p:nvPr>
        </p:nvSpPr>
        <p:spPr>
          <a:xfrm>
            <a:off x="2543175" y="136525"/>
            <a:ext cx="10515600" cy="1325563"/>
          </a:xfrm>
        </p:spPr>
        <p:txBody>
          <a:bodyPr/>
          <a:lstStyle/>
          <a:p>
            <a:r>
              <a:rPr lang="en-US" altLang="en-US" dirty="0"/>
              <a:t>Dividend Policy</a:t>
            </a:r>
          </a:p>
        </p:txBody>
      </p:sp>
      <p:sp>
        <p:nvSpPr>
          <p:cNvPr id="434182" name="Rectangle 6">
            <a:extLst>
              <a:ext uri="{FF2B5EF4-FFF2-40B4-BE49-F238E27FC236}">
                <a16:creationId xmlns:a16="http://schemas.microsoft.com/office/drawing/2014/main" id="{AA1253A7-C902-41C4-80FD-881731574C15}"/>
              </a:ext>
            </a:extLst>
          </p:cNvPr>
          <p:cNvSpPr>
            <a:spLocks noGrp="1" noChangeArrowheads="1"/>
          </p:cNvSpPr>
          <p:nvPr>
            <p:ph type="body" idx="1"/>
          </p:nvPr>
        </p:nvSpPr>
        <p:spPr>
          <a:ln/>
        </p:spPr>
        <p:txBody>
          <a:bodyPr/>
          <a:lstStyle/>
          <a:p>
            <a:r>
              <a:rPr lang="en-US" altLang="en-US"/>
              <a:t>Dividends</a:t>
            </a:r>
          </a:p>
          <a:p>
            <a:pPr lvl="1"/>
            <a:r>
              <a:rPr lang="en-US" altLang="en-US"/>
              <a:t>payments made to stockholders from the firm’s earnings, whether those earnings were generated in the current period or in previous periods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4181"/>
                                        </p:tgtEl>
                                        <p:attrNameLst>
                                          <p:attrName>style.visibility</p:attrName>
                                        </p:attrNameLst>
                                      </p:cBhvr>
                                      <p:to>
                                        <p:strVal val="visible"/>
                                      </p:to>
                                    </p:set>
                                    <p:animEffect transition="in" filter="box(out)">
                                      <p:cBhvr>
                                        <p:cTn id="7" dur="500"/>
                                        <p:tgtEl>
                                          <p:spTgt spid="434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4181"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9" name="Rectangle 5">
            <a:extLst>
              <a:ext uri="{FF2B5EF4-FFF2-40B4-BE49-F238E27FC236}">
                <a16:creationId xmlns:a16="http://schemas.microsoft.com/office/drawing/2014/main" id="{CC6367A2-9D76-446B-8B86-4A6D49486C3C}"/>
              </a:ext>
            </a:extLst>
          </p:cNvPr>
          <p:cNvSpPr>
            <a:spLocks noGrp="1" noChangeArrowheads="1"/>
          </p:cNvSpPr>
          <p:nvPr>
            <p:ph type="title"/>
          </p:nvPr>
        </p:nvSpPr>
        <p:spPr>
          <a:xfrm>
            <a:off x="2647950" y="193675"/>
            <a:ext cx="10515600" cy="1325563"/>
          </a:xfrm>
        </p:spPr>
        <p:txBody>
          <a:bodyPr/>
          <a:lstStyle/>
          <a:p>
            <a:r>
              <a:rPr lang="en-US" altLang="en-US" dirty="0"/>
              <a:t>Dividend Policy</a:t>
            </a:r>
          </a:p>
        </p:txBody>
      </p:sp>
      <p:sp>
        <p:nvSpPr>
          <p:cNvPr id="436230" name="Rectangle 6">
            <a:extLst>
              <a:ext uri="{FF2B5EF4-FFF2-40B4-BE49-F238E27FC236}">
                <a16:creationId xmlns:a16="http://schemas.microsoft.com/office/drawing/2014/main" id="{B089C0CD-8959-4553-908A-1276A51A7244}"/>
              </a:ext>
            </a:extLst>
          </p:cNvPr>
          <p:cNvSpPr>
            <a:spLocks noGrp="1" noChangeArrowheads="1"/>
          </p:cNvSpPr>
          <p:nvPr>
            <p:ph type="body" idx="1"/>
          </p:nvPr>
        </p:nvSpPr>
        <p:spPr>
          <a:xfrm>
            <a:off x="838200" y="1825625"/>
            <a:ext cx="8334375" cy="4351338"/>
          </a:xfrm>
          <a:ln/>
        </p:spPr>
        <p:txBody>
          <a:bodyPr/>
          <a:lstStyle/>
          <a:p>
            <a:r>
              <a:rPr lang="en-US" altLang="en-US" dirty="0"/>
              <a:t>Dividends affect capital structure</a:t>
            </a:r>
          </a:p>
          <a:p>
            <a:pPr lvl="1"/>
            <a:r>
              <a:rPr lang="en-US" altLang="en-US" dirty="0"/>
              <a:t>retaining earnings increases common equity relative to debt</a:t>
            </a:r>
          </a:p>
          <a:p>
            <a:pPr lvl="1"/>
            <a:r>
              <a:rPr lang="en-US" altLang="en-US" dirty="0"/>
              <a:t>financing with retained earnings is cheaper than issuing new common equity</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9301" name="Rectangle 5">
            <a:extLst>
              <a:ext uri="{FF2B5EF4-FFF2-40B4-BE49-F238E27FC236}">
                <a16:creationId xmlns:a16="http://schemas.microsoft.com/office/drawing/2014/main" id="{9E728342-203D-4BF7-9F0F-631D3033526F}"/>
              </a:ext>
            </a:extLst>
          </p:cNvPr>
          <p:cNvSpPr>
            <a:spLocks noGrp="1" noChangeArrowheads="1"/>
          </p:cNvSpPr>
          <p:nvPr>
            <p:ph type="title"/>
          </p:nvPr>
        </p:nvSpPr>
        <p:spPr>
          <a:xfrm>
            <a:off x="2438400" y="127000"/>
            <a:ext cx="10515600" cy="1325563"/>
          </a:xfrm>
        </p:spPr>
        <p:txBody>
          <a:bodyPr>
            <a:normAutofit/>
          </a:bodyPr>
          <a:lstStyle/>
          <a:p>
            <a:r>
              <a:rPr lang="en-US" altLang="en-US" sz="4000" dirty="0"/>
              <a:t>Dividend Policy and Stock Value</a:t>
            </a:r>
          </a:p>
        </p:txBody>
      </p:sp>
      <p:sp>
        <p:nvSpPr>
          <p:cNvPr id="439302" name="Rectangle 6">
            <a:extLst>
              <a:ext uri="{FF2B5EF4-FFF2-40B4-BE49-F238E27FC236}">
                <a16:creationId xmlns:a16="http://schemas.microsoft.com/office/drawing/2014/main" id="{4E9295C5-C5FF-4CEC-8287-CA140F976D07}"/>
              </a:ext>
            </a:extLst>
          </p:cNvPr>
          <p:cNvSpPr>
            <a:spLocks noGrp="1" noChangeArrowheads="1"/>
          </p:cNvSpPr>
          <p:nvPr>
            <p:ph type="body" idx="1"/>
          </p:nvPr>
        </p:nvSpPr>
        <p:spPr>
          <a:ln/>
        </p:spPr>
        <p:txBody>
          <a:bodyPr/>
          <a:lstStyle/>
          <a:p>
            <a:r>
              <a:rPr lang="en-US" altLang="en-US"/>
              <a:t>Dividend irrelevance theory</a:t>
            </a:r>
          </a:p>
          <a:p>
            <a:pPr lvl="1"/>
            <a:r>
              <a:rPr lang="en-US" altLang="en-US"/>
              <a:t>theory that a firm’s dividend policy has no effect on either its value or its cost of capital</a:t>
            </a:r>
          </a:p>
          <a:p>
            <a:pPr lvl="1"/>
            <a:r>
              <a:rPr lang="en-US" altLang="en-US"/>
              <a:t>investors value dividends and capital gains equally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9301"/>
                                        </p:tgtEl>
                                        <p:attrNameLst>
                                          <p:attrName>style.visibility</p:attrName>
                                        </p:attrNameLst>
                                      </p:cBhvr>
                                      <p:to>
                                        <p:strVal val="visible"/>
                                      </p:to>
                                    </p:set>
                                    <p:animEffect transition="in" filter="box(out)">
                                      <p:cBhvr>
                                        <p:cTn id="7" dur="500"/>
                                        <p:tgtEl>
                                          <p:spTgt spid="439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9301"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5" name="Rectangle 5">
            <a:extLst>
              <a:ext uri="{FF2B5EF4-FFF2-40B4-BE49-F238E27FC236}">
                <a16:creationId xmlns:a16="http://schemas.microsoft.com/office/drawing/2014/main" id="{3A74FBD0-9BC3-4688-BE43-ED494A87C062}"/>
              </a:ext>
            </a:extLst>
          </p:cNvPr>
          <p:cNvSpPr>
            <a:spLocks noGrp="1" noChangeArrowheads="1"/>
          </p:cNvSpPr>
          <p:nvPr>
            <p:ph type="title"/>
          </p:nvPr>
        </p:nvSpPr>
        <p:spPr>
          <a:xfrm>
            <a:off x="2486025" y="127000"/>
            <a:ext cx="10515600" cy="1325563"/>
          </a:xfrm>
        </p:spPr>
        <p:txBody>
          <a:bodyPr>
            <a:normAutofit/>
          </a:bodyPr>
          <a:lstStyle/>
          <a:p>
            <a:r>
              <a:rPr lang="en-US" altLang="en-US" sz="4000" dirty="0"/>
              <a:t>Dividend Policy and Stock Value</a:t>
            </a:r>
          </a:p>
        </p:txBody>
      </p:sp>
      <p:sp>
        <p:nvSpPr>
          <p:cNvPr id="440326" name="Rectangle 6">
            <a:extLst>
              <a:ext uri="{FF2B5EF4-FFF2-40B4-BE49-F238E27FC236}">
                <a16:creationId xmlns:a16="http://schemas.microsoft.com/office/drawing/2014/main" id="{71769A32-2C37-49A6-BB78-35109EE3684F}"/>
              </a:ext>
            </a:extLst>
          </p:cNvPr>
          <p:cNvSpPr>
            <a:spLocks noGrp="1" noChangeArrowheads="1"/>
          </p:cNvSpPr>
          <p:nvPr>
            <p:ph type="body" idx="1"/>
          </p:nvPr>
        </p:nvSpPr>
        <p:spPr>
          <a:ln/>
        </p:spPr>
        <p:txBody>
          <a:bodyPr/>
          <a:lstStyle/>
          <a:p>
            <a:r>
              <a:rPr lang="en-US" altLang="en-US"/>
              <a:t>Optimal dividend policy</a:t>
            </a:r>
          </a:p>
          <a:p>
            <a:pPr lvl="1"/>
            <a:r>
              <a:rPr lang="en-US" altLang="en-US"/>
              <a:t>the dividend policy that strikes a balance between current dividends and future growth and maximizes the firm’s stock price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9" name="Rectangle 5">
            <a:extLst>
              <a:ext uri="{FF2B5EF4-FFF2-40B4-BE49-F238E27FC236}">
                <a16:creationId xmlns:a16="http://schemas.microsoft.com/office/drawing/2014/main" id="{60BBB120-B17E-43A4-B70D-53D1AC4AE833}"/>
              </a:ext>
            </a:extLst>
          </p:cNvPr>
          <p:cNvSpPr>
            <a:spLocks noGrp="1" noChangeArrowheads="1"/>
          </p:cNvSpPr>
          <p:nvPr>
            <p:ph type="title"/>
          </p:nvPr>
        </p:nvSpPr>
        <p:spPr>
          <a:xfrm>
            <a:off x="2352675" y="136525"/>
            <a:ext cx="10515600" cy="1325563"/>
          </a:xfrm>
        </p:spPr>
        <p:txBody>
          <a:bodyPr/>
          <a:lstStyle/>
          <a:p>
            <a:r>
              <a:rPr lang="en-US" altLang="en-US" dirty="0"/>
              <a:t>Dividend Policy and Stock Value</a:t>
            </a:r>
          </a:p>
        </p:txBody>
      </p:sp>
      <p:sp>
        <p:nvSpPr>
          <p:cNvPr id="441350" name="Rectangle 6">
            <a:extLst>
              <a:ext uri="{FF2B5EF4-FFF2-40B4-BE49-F238E27FC236}">
                <a16:creationId xmlns:a16="http://schemas.microsoft.com/office/drawing/2014/main" id="{9D381D29-12F3-42B5-AD1A-2080D6489F09}"/>
              </a:ext>
            </a:extLst>
          </p:cNvPr>
          <p:cNvSpPr>
            <a:spLocks noGrp="1" noChangeArrowheads="1"/>
          </p:cNvSpPr>
          <p:nvPr>
            <p:ph type="body" idx="1"/>
          </p:nvPr>
        </p:nvSpPr>
        <p:spPr>
          <a:ln/>
        </p:spPr>
        <p:txBody>
          <a:bodyPr/>
          <a:lstStyle/>
          <a:p>
            <a:r>
              <a:rPr lang="en-US" altLang="en-US"/>
              <a:t>Dividend relevance theory</a:t>
            </a:r>
          </a:p>
          <a:p>
            <a:pPr lvl="1"/>
            <a:r>
              <a:rPr lang="en-US" altLang="en-US"/>
              <a:t>the value of a firm is affected by its dividend policy</a:t>
            </a:r>
          </a:p>
          <a:p>
            <a:pPr lvl="1"/>
            <a:r>
              <a:rPr lang="en-US" altLang="en-US"/>
              <a:t>the optimal dividend policy is the one that maximizes the firm’s value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5205" name="Rectangle 5">
            <a:extLst>
              <a:ext uri="{FF2B5EF4-FFF2-40B4-BE49-F238E27FC236}">
                <a16:creationId xmlns:a16="http://schemas.microsoft.com/office/drawing/2014/main" id="{E9CF5133-08E5-4F54-AEA0-5BD42B11CD7C}"/>
              </a:ext>
            </a:extLst>
          </p:cNvPr>
          <p:cNvSpPr>
            <a:spLocks noGrp="1" noChangeArrowheads="1"/>
          </p:cNvSpPr>
          <p:nvPr>
            <p:ph type="title"/>
          </p:nvPr>
        </p:nvSpPr>
        <p:spPr>
          <a:xfrm>
            <a:off x="2438400" y="117475"/>
            <a:ext cx="10515600" cy="1325563"/>
          </a:xfrm>
        </p:spPr>
        <p:txBody>
          <a:bodyPr/>
          <a:lstStyle/>
          <a:p>
            <a:r>
              <a:rPr lang="en-US" altLang="en-US" dirty="0"/>
              <a:t>Investors and  Dividend Policy</a:t>
            </a:r>
          </a:p>
        </p:txBody>
      </p:sp>
      <p:sp>
        <p:nvSpPr>
          <p:cNvPr id="435206" name="Rectangle 6">
            <a:extLst>
              <a:ext uri="{FF2B5EF4-FFF2-40B4-BE49-F238E27FC236}">
                <a16:creationId xmlns:a16="http://schemas.microsoft.com/office/drawing/2014/main" id="{B3E86730-565A-42CF-B1D5-6906020BFAFC}"/>
              </a:ext>
            </a:extLst>
          </p:cNvPr>
          <p:cNvSpPr>
            <a:spLocks noGrp="1" noChangeArrowheads="1"/>
          </p:cNvSpPr>
          <p:nvPr>
            <p:ph type="body" idx="1"/>
          </p:nvPr>
        </p:nvSpPr>
        <p:spPr>
          <a:ln/>
        </p:spPr>
        <p:txBody>
          <a:bodyPr/>
          <a:lstStyle/>
          <a:p>
            <a:r>
              <a:rPr lang="en-US" altLang="en-US"/>
              <a:t>Information content (Signaling)</a:t>
            </a:r>
          </a:p>
          <a:p>
            <a:pPr lvl="1"/>
            <a:r>
              <a:rPr lang="en-US" altLang="en-US"/>
              <a:t>Signaling hypothesis says that investors regard dividend changes as signals of management’s earnings forecasts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5205"/>
                                        </p:tgtEl>
                                        <p:attrNameLst>
                                          <p:attrName>style.visibility</p:attrName>
                                        </p:attrNameLst>
                                      </p:cBhvr>
                                      <p:to>
                                        <p:strVal val="visible"/>
                                      </p:to>
                                    </p:set>
                                    <p:animEffect transition="in" filter="box(out)">
                                      <p:cBhvr>
                                        <p:cTn id="7" dur="500"/>
                                        <p:tgtEl>
                                          <p:spTgt spid="435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5205" grpId="0"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7253" name="Rectangle 5">
            <a:extLst>
              <a:ext uri="{FF2B5EF4-FFF2-40B4-BE49-F238E27FC236}">
                <a16:creationId xmlns:a16="http://schemas.microsoft.com/office/drawing/2014/main" id="{DB64EC60-64BD-4F60-9EBC-1D0788D17CCF}"/>
              </a:ext>
            </a:extLst>
          </p:cNvPr>
          <p:cNvSpPr>
            <a:spLocks noGrp="1" noChangeArrowheads="1"/>
          </p:cNvSpPr>
          <p:nvPr>
            <p:ph type="title"/>
          </p:nvPr>
        </p:nvSpPr>
        <p:spPr>
          <a:xfrm>
            <a:off x="2628900" y="184150"/>
            <a:ext cx="10515600" cy="1325563"/>
          </a:xfrm>
        </p:spPr>
        <p:txBody>
          <a:bodyPr/>
          <a:lstStyle/>
          <a:p>
            <a:r>
              <a:rPr lang="en-US" altLang="en-US" dirty="0"/>
              <a:t>Dividend Policy in Practice</a:t>
            </a:r>
          </a:p>
        </p:txBody>
      </p:sp>
      <p:sp>
        <p:nvSpPr>
          <p:cNvPr id="437254" name="Rectangle 6">
            <a:extLst>
              <a:ext uri="{FF2B5EF4-FFF2-40B4-BE49-F238E27FC236}">
                <a16:creationId xmlns:a16="http://schemas.microsoft.com/office/drawing/2014/main" id="{1C379699-AB05-4308-B390-E5DC2094C532}"/>
              </a:ext>
            </a:extLst>
          </p:cNvPr>
          <p:cNvSpPr>
            <a:spLocks noGrp="1" noChangeArrowheads="1"/>
          </p:cNvSpPr>
          <p:nvPr>
            <p:ph type="body" idx="1"/>
          </p:nvPr>
        </p:nvSpPr>
        <p:spPr>
          <a:ln/>
        </p:spPr>
        <p:txBody>
          <a:bodyPr/>
          <a:lstStyle/>
          <a:p>
            <a:r>
              <a:rPr lang="en-US" altLang="en-US"/>
              <a:t>Types of dividend payments</a:t>
            </a:r>
          </a:p>
          <a:p>
            <a:pPr lvl="1"/>
            <a:r>
              <a:rPr lang="en-US" altLang="en-US"/>
              <a:t>Residual dividend policy</a:t>
            </a:r>
          </a:p>
          <a:p>
            <a:pPr lvl="2"/>
            <a:r>
              <a:rPr lang="en-US" altLang="en-US" sz="2600"/>
              <a:t>a policy in which the dividend paid is set equal to the earnings minus the amount of retained earnings necessary to finance the firm’s optimal capital budget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7253"/>
                                        </p:tgtEl>
                                        <p:attrNameLst>
                                          <p:attrName>style.visibility</p:attrName>
                                        </p:attrNameLst>
                                      </p:cBhvr>
                                      <p:to>
                                        <p:strVal val="visible"/>
                                      </p:to>
                                    </p:set>
                                    <p:animEffect transition="in" filter="box(out)">
                                      <p:cBhvr>
                                        <p:cTn id="7" dur="500"/>
                                        <p:tgtEl>
                                          <p:spTgt spid="437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7253"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421" name="Rectangle 5">
            <a:extLst>
              <a:ext uri="{FF2B5EF4-FFF2-40B4-BE49-F238E27FC236}">
                <a16:creationId xmlns:a16="http://schemas.microsoft.com/office/drawing/2014/main" id="{49A0867B-D7C0-49FD-884D-A78CBE190856}"/>
              </a:ext>
            </a:extLst>
          </p:cNvPr>
          <p:cNvSpPr>
            <a:spLocks noGrp="1" noChangeArrowheads="1"/>
          </p:cNvSpPr>
          <p:nvPr>
            <p:ph type="title"/>
          </p:nvPr>
        </p:nvSpPr>
        <p:spPr>
          <a:xfrm>
            <a:off x="2371725" y="117475"/>
            <a:ext cx="10515600" cy="1325563"/>
          </a:xfrm>
        </p:spPr>
        <p:txBody>
          <a:bodyPr/>
          <a:lstStyle/>
          <a:p>
            <a:r>
              <a:rPr lang="en-US" altLang="en-US" dirty="0"/>
              <a:t>Dividend Policy in Practice</a:t>
            </a:r>
          </a:p>
        </p:txBody>
      </p:sp>
      <p:sp>
        <p:nvSpPr>
          <p:cNvPr id="444422" name="Rectangle 6">
            <a:extLst>
              <a:ext uri="{FF2B5EF4-FFF2-40B4-BE49-F238E27FC236}">
                <a16:creationId xmlns:a16="http://schemas.microsoft.com/office/drawing/2014/main" id="{6C4FB790-1E71-49B4-BCF3-F981826EDBD8}"/>
              </a:ext>
            </a:extLst>
          </p:cNvPr>
          <p:cNvSpPr>
            <a:spLocks noGrp="1" noChangeArrowheads="1"/>
          </p:cNvSpPr>
          <p:nvPr>
            <p:ph type="body" idx="1"/>
          </p:nvPr>
        </p:nvSpPr>
        <p:spPr>
          <a:ln/>
        </p:spPr>
        <p:txBody>
          <a:bodyPr/>
          <a:lstStyle/>
          <a:p>
            <a:r>
              <a:rPr lang="en-US" altLang="en-US"/>
              <a:t>Types of dividend payments</a:t>
            </a:r>
          </a:p>
          <a:p>
            <a:pPr lvl="1"/>
            <a:r>
              <a:rPr lang="en-US" altLang="en-US"/>
              <a:t>Stable, predictable dividend policy</a:t>
            </a:r>
          </a:p>
          <a:p>
            <a:pPr lvl="2"/>
            <a:r>
              <a:rPr lang="en-US" altLang="en-US" sz="2600"/>
              <a:t>payment of a specific dollar dividend each year, or periodically increase the dividend at a constant rate</a:t>
            </a:r>
          </a:p>
          <a:p>
            <a:pPr lvl="2"/>
            <a:r>
              <a:rPr lang="en-US" altLang="en-US" sz="2600"/>
              <a:t>the annual dividend is fairly predictable by investors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5" name="Rectangle 5">
            <a:extLst>
              <a:ext uri="{FF2B5EF4-FFF2-40B4-BE49-F238E27FC236}">
                <a16:creationId xmlns:a16="http://schemas.microsoft.com/office/drawing/2014/main" id="{AC3D61E6-A0D5-4D3A-8169-43018517E1C3}"/>
              </a:ext>
            </a:extLst>
          </p:cNvPr>
          <p:cNvSpPr>
            <a:spLocks noGrp="1" noChangeArrowheads="1"/>
          </p:cNvSpPr>
          <p:nvPr>
            <p:ph type="title"/>
          </p:nvPr>
        </p:nvSpPr>
        <p:spPr>
          <a:xfrm>
            <a:off x="2486025" y="146050"/>
            <a:ext cx="10515600" cy="1325563"/>
          </a:xfrm>
        </p:spPr>
        <p:txBody>
          <a:bodyPr/>
          <a:lstStyle/>
          <a:p>
            <a:r>
              <a:rPr lang="en-US" altLang="en-US" dirty="0"/>
              <a:t>Dividend Policy in Practice</a:t>
            </a:r>
          </a:p>
        </p:txBody>
      </p:sp>
      <p:sp>
        <p:nvSpPr>
          <p:cNvPr id="445446" name="Rectangle 6">
            <a:extLst>
              <a:ext uri="{FF2B5EF4-FFF2-40B4-BE49-F238E27FC236}">
                <a16:creationId xmlns:a16="http://schemas.microsoft.com/office/drawing/2014/main" id="{FAD85E08-B137-4C4A-98EB-3F71A1E70C41}"/>
              </a:ext>
            </a:extLst>
          </p:cNvPr>
          <p:cNvSpPr>
            <a:spLocks noGrp="1" noChangeArrowheads="1"/>
          </p:cNvSpPr>
          <p:nvPr>
            <p:ph type="body" idx="1"/>
          </p:nvPr>
        </p:nvSpPr>
        <p:spPr>
          <a:ln/>
        </p:spPr>
        <p:txBody>
          <a:bodyPr/>
          <a:lstStyle/>
          <a:p>
            <a:r>
              <a:rPr lang="en-US" altLang="en-US"/>
              <a:t>Types of dividend payments</a:t>
            </a:r>
          </a:p>
          <a:p>
            <a:pPr lvl="1"/>
            <a:r>
              <a:rPr lang="en-US" altLang="en-US"/>
              <a:t>Constant payout ratio</a:t>
            </a:r>
          </a:p>
          <a:p>
            <a:pPr lvl="2"/>
            <a:r>
              <a:rPr lang="en-US" altLang="en-US" sz="2600"/>
              <a:t>percentage of earnings, such as 50%</a:t>
            </a:r>
          </a:p>
          <a:p>
            <a:pPr lvl="2"/>
            <a:r>
              <a:rPr lang="en-US" altLang="en-US" sz="2600"/>
              <a:t>must watch out for reductions not to signal permanent decline in earnings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8277" name="Rectangle 5">
            <a:extLst>
              <a:ext uri="{FF2B5EF4-FFF2-40B4-BE49-F238E27FC236}">
                <a16:creationId xmlns:a16="http://schemas.microsoft.com/office/drawing/2014/main" id="{A3A6CFDF-09AB-401A-9D3D-6E68ED692F03}"/>
              </a:ext>
            </a:extLst>
          </p:cNvPr>
          <p:cNvSpPr>
            <a:spLocks noGrp="1" noChangeArrowheads="1"/>
          </p:cNvSpPr>
          <p:nvPr>
            <p:ph type="title"/>
          </p:nvPr>
        </p:nvSpPr>
        <p:spPr>
          <a:xfrm>
            <a:off x="2438400" y="98425"/>
            <a:ext cx="10515600" cy="1325563"/>
          </a:xfrm>
        </p:spPr>
        <p:txBody>
          <a:bodyPr>
            <a:normAutofit/>
          </a:bodyPr>
          <a:lstStyle/>
          <a:p>
            <a:r>
              <a:rPr lang="en-US" altLang="en-US" sz="3600" dirty="0"/>
              <a:t>Factors Influencing Dividend Policy</a:t>
            </a:r>
          </a:p>
        </p:txBody>
      </p:sp>
      <p:sp>
        <p:nvSpPr>
          <p:cNvPr id="438278" name="Rectangle 6">
            <a:extLst>
              <a:ext uri="{FF2B5EF4-FFF2-40B4-BE49-F238E27FC236}">
                <a16:creationId xmlns:a16="http://schemas.microsoft.com/office/drawing/2014/main" id="{E003154B-DB25-430B-A19F-07C051E22118}"/>
              </a:ext>
            </a:extLst>
          </p:cNvPr>
          <p:cNvSpPr>
            <a:spLocks noGrp="1" noChangeArrowheads="1"/>
          </p:cNvSpPr>
          <p:nvPr>
            <p:ph type="body" idx="1"/>
          </p:nvPr>
        </p:nvSpPr>
        <p:spPr>
          <a:ln/>
        </p:spPr>
        <p:txBody>
          <a:bodyPr/>
          <a:lstStyle/>
          <a:p>
            <a:r>
              <a:rPr lang="en-US" altLang="en-US"/>
              <a:t>1. Constraints on dividend payments</a:t>
            </a:r>
          </a:p>
          <a:p>
            <a:pPr lvl="1"/>
            <a:r>
              <a:rPr lang="en-US" altLang="en-US"/>
              <a:t>debt contract restrictions</a:t>
            </a:r>
          </a:p>
          <a:p>
            <a:pPr lvl="1"/>
            <a:r>
              <a:rPr lang="en-US" altLang="en-US"/>
              <a:t>cannot exceed “retained earnings”</a:t>
            </a:r>
          </a:p>
          <a:p>
            <a:pPr lvl="1"/>
            <a:r>
              <a:rPr lang="en-US" altLang="en-US"/>
              <a:t>cash availability</a:t>
            </a:r>
          </a:p>
          <a:p>
            <a:pPr lvl="1"/>
            <a:r>
              <a:rPr lang="en-US" altLang="en-US"/>
              <a:t>IRS restrictions on improperly accumulated retained earnings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8277"/>
                                        </p:tgtEl>
                                        <p:attrNameLst>
                                          <p:attrName>style.visibility</p:attrName>
                                        </p:attrNameLst>
                                      </p:cBhvr>
                                      <p:to>
                                        <p:strVal val="visible"/>
                                      </p:to>
                                    </p:set>
                                    <p:animEffect transition="in" filter="box(out)">
                                      <p:cBhvr>
                                        <p:cTn id="7" dur="500"/>
                                        <p:tgtEl>
                                          <p:spTgt spid="4382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8277"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3" name="Rectangle 5">
            <a:extLst>
              <a:ext uri="{FF2B5EF4-FFF2-40B4-BE49-F238E27FC236}">
                <a16:creationId xmlns:a16="http://schemas.microsoft.com/office/drawing/2014/main" id="{1BEB7708-94DF-47F6-8BAB-28C2B0A656A2}"/>
              </a:ext>
            </a:extLst>
          </p:cNvPr>
          <p:cNvSpPr>
            <a:spLocks noGrp="1" noChangeArrowheads="1"/>
          </p:cNvSpPr>
          <p:nvPr>
            <p:ph type="title"/>
          </p:nvPr>
        </p:nvSpPr>
        <p:spPr>
          <a:xfrm>
            <a:off x="2333625" y="174625"/>
            <a:ext cx="10515600" cy="1325563"/>
          </a:xfrm>
        </p:spPr>
        <p:txBody>
          <a:bodyPr>
            <a:normAutofit/>
          </a:bodyPr>
          <a:lstStyle/>
          <a:p>
            <a:r>
              <a:rPr lang="en-US" altLang="en-US" sz="4000" dirty="0"/>
              <a:t>Factors Influencing Dividend Policy</a:t>
            </a:r>
          </a:p>
        </p:txBody>
      </p:sp>
      <p:sp>
        <p:nvSpPr>
          <p:cNvPr id="452614" name="Rectangle 6">
            <a:extLst>
              <a:ext uri="{FF2B5EF4-FFF2-40B4-BE49-F238E27FC236}">
                <a16:creationId xmlns:a16="http://schemas.microsoft.com/office/drawing/2014/main" id="{C3D69871-5FB4-41CC-AADC-B31E20B24D60}"/>
              </a:ext>
            </a:extLst>
          </p:cNvPr>
          <p:cNvSpPr>
            <a:spLocks noGrp="1" noChangeArrowheads="1"/>
          </p:cNvSpPr>
          <p:nvPr>
            <p:ph type="body" idx="1"/>
          </p:nvPr>
        </p:nvSpPr>
        <p:spPr>
          <a:ln/>
        </p:spPr>
        <p:txBody>
          <a:bodyPr/>
          <a:lstStyle/>
          <a:p>
            <a:r>
              <a:rPr lang="en-US" altLang="en-US"/>
              <a:t>2. Investment opportunities</a:t>
            </a:r>
          </a:p>
          <a:p>
            <a:pPr lvl="1"/>
            <a:r>
              <a:rPr lang="en-US" altLang="en-US"/>
              <a:t>large capital budgeting projects affect dividend-payout ratios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5" name="Rectangle 5">
            <a:extLst>
              <a:ext uri="{FF2B5EF4-FFF2-40B4-BE49-F238E27FC236}">
                <a16:creationId xmlns:a16="http://schemas.microsoft.com/office/drawing/2014/main" id="{2A679E0F-A81A-4346-AB20-23538251592A}"/>
              </a:ext>
            </a:extLst>
          </p:cNvPr>
          <p:cNvSpPr>
            <a:spLocks noGrp="1" noChangeArrowheads="1"/>
          </p:cNvSpPr>
          <p:nvPr>
            <p:ph type="title"/>
          </p:nvPr>
        </p:nvSpPr>
        <p:spPr>
          <a:xfrm>
            <a:off x="2362200" y="174625"/>
            <a:ext cx="10515600" cy="1325563"/>
          </a:xfrm>
        </p:spPr>
        <p:txBody>
          <a:bodyPr>
            <a:normAutofit/>
          </a:bodyPr>
          <a:lstStyle/>
          <a:p>
            <a:r>
              <a:rPr lang="en-US" altLang="en-US" sz="3600" dirty="0"/>
              <a:t>Factors Influencing Dividend Policy</a:t>
            </a:r>
          </a:p>
        </p:txBody>
      </p:sp>
      <p:sp>
        <p:nvSpPr>
          <p:cNvPr id="455686" name="Rectangle 6">
            <a:extLst>
              <a:ext uri="{FF2B5EF4-FFF2-40B4-BE49-F238E27FC236}">
                <a16:creationId xmlns:a16="http://schemas.microsoft.com/office/drawing/2014/main" id="{A470C6D9-B096-4682-B9A8-27BC46C4E498}"/>
              </a:ext>
            </a:extLst>
          </p:cNvPr>
          <p:cNvSpPr>
            <a:spLocks noGrp="1" noChangeArrowheads="1"/>
          </p:cNvSpPr>
          <p:nvPr>
            <p:ph type="body" idx="1"/>
          </p:nvPr>
        </p:nvSpPr>
        <p:spPr>
          <a:ln/>
        </p:spPr>
        <p:txBody>
          <a:bodyPr/>
          <a:lstStyle/>
          <a:p>
            <a:r>
              <a:rPr lang="en-US" altLang="en-US"/>
              <a:t>2. Investment opportunities</a:t>
            </a:r>
          </a:p>
          <a:p>
            <a:pPr lvl="1"/>
            <a:r>
              <a:rPr lang="en-US" altLang="en-US"/>
              <a:t>large capital budgeting projects affect dividend-payout ratios</a:t>
            </a:r>
          </a:p>
          <a:p>
            <a:r>
              <a:rPr lang="en-US" altLang="en-US"/>
              <a:t>3. Alternative sources of capital</a:t>
            </a:r>
          </a:p>
          <a:p>
            <a:pPr lvl="1"/>
            <a:r>
              <a:rPr lang="en-US" altLang="en-US"/>
              <a:t>flotation costs</a:t>
            </a:r>
          </a:p>
          <a:p>
            <a:pPr lvl="1"/>
            <a:r>
              <a:rPr lang="en-US" altLang="en-US"/>
              <a:t>increasing capital costs</a:t>
            </a:r>
          </a:p>
          <a:p>
            <a:pPr lvl="1"/>
            <a:r>
              <a:rPr lang="en-US" altLang="en-US"/>
              <a:t>ownership dilution</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8759" name="Rectangle 7">
            <a:extLst>
              <a:ext uri="{FF2B5EF4-FFF2-40B4-BE49-F238E27FC236}">
                <a16:creationId xmlns:a16="http://schemas.microsoft.com/office/drawing/2014/main" id="{DC0D2CD4-9192-4CB6-81AF-670DC41CE0CB}"/>
              </a:ext>
            </a:extLst>
          </p:cNvPr>
          <p:cNvSpPr>
            <a:spLocks noGrp="1" noChangeArrowheads="1"/>
          </p:cNvSpPr>
          <p:nvPr>
            <p:ph type="body" idx="1"/>
          </p:nvPr>
        </p:nvSpPr>
        <p:spPr>
          <a:xfrm>
            <a:off x="2133600" y="2209800"/>
            <a:ext cx="7848600" cy="4343400"/>
          </a:xfrm>
          <a:ln/>
        </p:spPr>
        <p:txBody>
          <a:bodyPr/>
          <a:lstStyle/>
          <a:p>
            <a:r>
              <a:rPr lang="en-US" altLang="en-US"/>
              <a:t>Companies in Italy and Japan use more debt than companies in the United States or Canada, but companies in the United Kingdom use less than any of these</a:t>
            </a:r>
          </a:p>
          <a:p>
            <a:r>
              <a:rPr lang="en-US" altLang="en-US"/>
              <a:t>Different accounting practices make comparisons difficult</a:t>
            </a:r>
          </a:p>
          <a:p>
            <a:r>
              <a:rPr lang="en-US" altLang="en-US"/>
              <a:t>Gap has narrowed in recent years</a:t>
            </a:r>
          </a:p>
          <a:p>
            <a:r>
              <a:rPr lang="en-US" altLang="en-US"/>
              <a:t>Dividend-payout ratios vary greatly also</a:t>
            </a:r>
          </a:p>
        </p:txBody>
      </p:sp>
      <p:sp>
        <p:nvSpPr>
          <p:cNvPr id="458758" name="Rectangle 6">
            <a:extLst>
              <a:ext uri="{FF2B5EF4-FFF2-40B4-BE49-F238E27FC236}">
                <a16:creationId xmlns:a16="http://schemas.microsoft.com/office/drawing/2014/main" id="{693392EC-B7A8-4705-B5EF-162B126538A7}"/>
              </a:ext>
            </a:extLst>
          </p:cNvPr>
          <p:cNvSpPr>
            <a:spLocks noGrp="1" noChangeArrowheads="1"/>
          </p:cNvSpPr>
          <p:nvPr>
            <p:ph type="title"/>
          </p:nvPr>
        </p:nvSpPr>
        <p:spPr>
          <a:xfrm>
            <a:off x="2209800" y="533400"/>
            <a:ext cx="7772400" cy="1143000"/>
          </a:xfrm>
        </p:spPr>
        <p:txBody>
          <a:bodyPr/>
          <a:lstStyle/>
          <a:p>
            <a:r>
              <a:rPr lang="en-US" altLang="en-US" sz="3600"/>
              <a:t>Capital Structures and Dividend Policies Around the World</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58758"/>
                                        </p:tgtEl>
                                        <p:attrNameLst>
                                          <p:attrName>style.visibility</p:attrName>
                                        </p:attrNameLst>
                                      </p:cBhvr>
                                      <p:to>
                                        <p:strVal val="visible"/>
                                      </p:to>
                                    </p:set>
                                    <p:animEffect transition="in" filter="box(out)">
                                      <p:cBhvr>
                                        <p:cTn id="7" dur="500"/>
                                        <p:tgtEl>
                                          <p:spTgt spid="4587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458759">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58759">
                                            <p:txEl>
                                              <p:pRg st="1" end="1"/>
                                            </p:txEl>
                                          </p:spTgt>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499"/>
                                          </p:stCondLst>
                                        </p:cTn>
                                        <p:tgtEl>
                                          <p:spTgt spid="458759">
                                            <p:txEl>
                                              <p:pRg st="2" end="2"/>
                                            </p:txEl>
                                          </p:spTgt>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499"/>
                                          </p:stCondLst>
                                        </p:cTn>
                                        <p:tgtEl>
                                          <p:spTgt spid="45875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8759" grpId="0" build="p" autoUpdateAnimBg="0"/>
      <p:bldP spid="458758" grpId="0"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3637" name="Rectangle 5">
            <a:extLst>
              <a:ext uri="{FF2B5EF4-FFF2-40B4-BE49-F238E27FC236}">
                <a16:creationId xmlns:a16="http://schemas.microsoft.com/office/drawing/2014/main" id="{CABE296C-6C11-437B-A57B-2D9AD02165ED}"/>
              </a:ext>
            </a:extLst>
          </p:cNvPr>
          <p:cNvSpPr>
            <a:spLocks noGrp="1" noChangeArrowheads="1"/>
          </p:cNvSpPr>
          <p:nvPr>
            <p:ph type="title"/>
          </p:nvPr>
        </p:nvSpPr>
        <p:spPr>
          <a:xfrm>
            <a:off x="2381250" y="295275"/>
            <a:ext cx="7772400" cy="1143000"/>
          </a:xfrm>
        </p:spPr>
        <p:txBody>
          <a:bodyPr>
            <a:normAutofit/>
          </a:bodyPr>
          <a:lstStyle/>
          <a:p>
            <a:r>
              <a:rPr lang="en-US" altLang="en-US" sz="3200" dirty="0"/>
              <a:t>Capital Structures and Dividend Policies Around the World</a:t>
            </a:r>
            <a:endParaRPr lang="en-US" altLang="en-US" sz="4000" dirty="0"/>
          </a:p>
        </p:txBody>
      </p:sp>
      <p:sp>
        <p:nvSpPr>
          <p:cNvPr id="453638" name="Rectangle 6">
            <a:extLst>
              <a:ext uri="{FF2B5EF4-FFF2-40B4-BE49-F238E27FC236}">
                <a16:creationId xmlns:a16="http://schemas.microsoft.com/office/drawing/2014/main" id="{604B8485-D4CC-4D12-A107-8381A1B5D111}"/>
              </a:ext>
            </a:extLst>
          </p:cNvPr>
          <p:cNvSpPr>
            <a:spLocks noGrp="1" noChangeArrowheads="1"/>
          </p:cNvSpPr>
          <p:nvPr>
            <p:ph type="body" idx="1"/>
          </p:nvPr>
        </p:nvSpPr>
        <p:spPr>
          <a:xfrm>
            <a:off x="2133600" y="1828800"/>
            <a:ext cx="7848600" cy="4419600"/>
          </a:xfrm>
          <a:ln/>
        </p:spPr>
        <p:txBody>
          <a:bodyPr/>
          <a:lstStyle/>
          <a:p>
            <a:r>
              <a:rPr lang="en-US" altLang="en-US" sz="2400"/>
              <a:t>Logical analysis would indicate that:</a:t>
            </a:r>
          </a:p>
          <a:p>
            <a:r>
              <a:rPr lang="en-US" altLang="en-US" sz="2400"/>
              <a:t>1. Tax codes generally favor use of debt in developed  countries</a:t>
            </a:r>
          </a:p>
          <a:p>
            <a:r>
              <a:rPr lang="en-US" altLang="en-US" sz="2400"/>
              <a:t>2. In countries where capital gains are not taxed, investors should show a preference for stocks compared with countries that have capital gains taxes</a:t>
            </a:r>
          </a:p>
          <a:p>
            <a:r>
              <a:rPr lang="en-US" altLang="en-US" sz="2400"/>
              <a:t>3. Investor preferences should lead to relatively low equity capital costs in those</a:t>
            </a:r>
            <a:r>
              <a:rPr lang="en-US" altLang="en-US"/>
              <a:t> </a:t>
            </a:r>
            <a:r>
              <a:rPr lang="en-US" altLang="en-US" sz="2400"/>
              <a:t>countries that do not tax capital gains</a:t>
            </a:r>
          </a:p>
          <a:p>
            <a:r>
              <a:rPr lang="en-US" altLang="en-US" sz="2400"/>
              <a:t>Reality does not match these conclusions</a:t>
            </a:r>
            <a:endParaRPr lang="en-US" altLang="en-U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4661" name="Rectangle 5">
            <a:extLst>
              <a:ext uri="{FF2B5EF4-FFF2-40B4-BE49-F238E27FC236}">
                <a16:creationId xmlns:a16="http://schemas.microsoft.com/office/drawing/2014/main" id="{0DF4666B-56BC-4C3E-9576-A57D15BFB727}"/>
              </a:ext>
            </a:extLst>
          </p:cNvPr>
          <p:cNvSpPr>
            <a:spLocks noGrp="1" noChangeArrowheads="1"/>
          </p:cNvSpPr>
          <p:nvPr>
            <p:ph type="title"/>
          </p:nvPr>
        </p:nvSpPr>
        <p:spPr>
          <a:xfrm>
            <a:off x="2419349" y="184150"/>
            <a:ext cx="7019925" cy="1325563"/>
          </a:xfrm>
        </p:spPr>
        <p:txBody>
          <a:bodyPr>
            <a:normAutofit/>
          </a:bodyPr>
          <a:lstStyle/>
          <a:p>
            <a:r>
              <a:rPr lang="en-US" altLang="en-US" sz="3200" dirty="0"/>
              <a:t>Capital St</a:t>
            </a:r>
            <a:r>
              <a:rPr lang="en-US" altLang="en-US" sz="2800" dirty="0"/>
              <a:t>r</a:t>
            </a:r>
            <a:r>
              <a:rPr lang="en-US" altLang="en-US" sz="3200" dirty="0"/>
              <a:t>uctures and Dividend Policies Around the World</a:t>
            </a:r>
            <a:endParaRPr lang="en-US" altLang="en-US" sz="4000" dirty="0"/>
          </a:p>
        </p:txBody>
      </p:sp>
      <p:sp>
        <p:nvSpPr>
          <p:cNvPr id="454662" name="Rectangle 6">
            <a:extLst>
              <a:ext uri="{FF2B5EF4-FFF2-40B4-BE49-F238E27FC236}">
                <a16:creationId xmlns:a16="http://schemas.microsoft.com/office/drawing/2014/main" id="{9F7F166F-E52B-435C-BCB4-4432CE0A729C}"/>
              </a:ext>
            </a:extLst>
          </p:cNvPr>
          <p:cNvSpPr>
            <a:spLocks noGrp="1" noChangeArrowheads="1"/>
          </p:cNvSpPr>
          <p:nvPr>
            <p:ph type="body" idx="1"/>
          </p:nvPr>
        </p:nvSpPr>
        <p:spPr>
          <a:ln/>
        </p:spPr>
        <p:txBody>
          <a:bodyPr/>
          <a:lstStyle/>
          <a:p>
            <a:r>
              <a:rPr lang="en-US" altLang="en-US" sz="2400" dirty="0"/>
              <a:t>What about risk, especially bankruptcy costs?</a:t>
            </a:r>
          </a:p>
          <a:p>
            <a:r>
              <a:rPr lang="en-US" altLang="en-US" sz="2400" dirty="0"/>
              <a:t>Foreign banks are closely linked to corporations that borrow from them, and have substantial influence over the management of the debtor firms</a:t>
            </a:r>
          </a:p>
          <a:p>
            <a:r>
              <a:rPr lang="en-US" altLang="en-US" sz="2400" dirty="0"/>
              <a:t>Equity monitoring costs are comparatively low in the United States</a:t>
            </a:r>
          </a:p>
          <a:p>
            <a:r>
              <a:rPr lang="en-US" altLang="en-US" sz="2400" dirty="0"/>
              <a:t>These indicate that U.S. firms should have more equity and less debt than firms in countries such as Japan and Germany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945</TotalTime>
  <Words>1900</Words>
  <Application>Microsoft Office PowerPoint</Application>
  <PresentationFormat>Widescreen</PresentationFormat>
  <Paragraphs>256</Paragraphs>
  <Slides>51</Slides>
  <Notes>6</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61" baseType="lpstr">
      <vt:lpstr>Arial</vt:lpstr>
      <vt:lpstr>Arial Black</vt:lpstr>
      <vt:lpstr>Calibri</vt:lpstr>
      <vt:lpstr>Calibri Light</vt:lpstr>
      <vt:lpstr>Monotype Sorts</vt:lpstr>
      <vt:lpstr>Tajawal Medium</vt:lpstr>
      <vt:lpstr>Times New Roman</vt:lpstr>
      <vt:lpstr>Wingdings</vt:lpstr>
      <vt:lpstr>Office Theme</vt:lpstr>
      <vt:lpstr>Clip</vt:lpstr>
      <vt:lpstr>PowerPoint Presentation</vt:lpstr>
      <vt:lpstr>PowerPoint Presentation</vt:lpstr>
      <vt:lpstr>PowerPoint Presentation</vt:lpstr>
      <vt:lpstr>PowerPoint Presentation</vt:lpstr>
      <vt:lpstr>Building Blocks of Analysis</vt:lpstr>
      <vt:lpstr>PowerPoint Presentation</vt:lpstr>
      <vt:lpstr>Allowance Method</vt:lpstr>
      <vt:lpstr>Estimating Bad Debts Expense</vt:lpstr>
      <vt:lpstr>Plant Assets</vt:lpstr>
      <vt:lpstr>Statement of Cash Flows</vt:lpstr>
      <vt:lpstr>Capital Structure and Dividend Policy Decisions</vt:lpstr>
      <vt:lpstr>Capital Structure</vt:lpstr>
      <vt:lpstr>Target Capital Structure</vt:lpstr>
      <vt:lpstr>Factors Influence Capital Structure Decisions</vt:lpstr>
      <vt:lpstr>Business Risk</vt:lpstr>
      <vt:lpstr>Business Risk</vt:lpstr>
      <vt:lpstr>Financial Risk</vt:lpstr>
      <vt:lpstr>Financial Leverage</vt:lpstr>
      <vt:lpstr>Determining the Optimal Capital Structure</vt:lpstr>
      <vt:lpstr>Determining the Optimal Capital Structure</vt:lpstr>
      <vt:lpstr>The Effect of Capital Structure on Stock Prices and the Cost of Capital</vt:lpstr>
      <vt:lpstr>Liquidity and Capital Structure</vt:lpstr>
      <vt:lpstr>Liquidity and Capital Structure</vt:lpstr>
      <vt:lpstr>Liquidity and Capital Structure</vt:lpstr>
      <vt:lpstr>Liquidity and Capital Structure</vt:lpstr>
      <vt:lpstr>Capital Structure Theory</vt:lpstr>
      <vt:lpstr>Trade-Off Theory</vt:lpstr>
      <vt:lpstr>Trade-Off Theory</vt:lpstr>
      <vt:lpstr>Trade-Off Theory</vt:lpstr>
      <vt:lpstr>Trade-Off Theory</vt:lpstr>
      <vt:lpstr>Trade-Off Theory</vt:lpstr>
      <vt:lpstr>Signaling Theory</vt:lpstr>
      <vt:lpstr>Signaling Theory</vt:lpstr>
      <vt:lpstr>Signaling Theory</vt:lpstr>
      <vt:lpstr>Signaling Theory</vt:lpstr>
      <vt:lpstr>Variations in Capital Structures among Firms</vt:lpstr>
      <vt:lpstr>Dividend Policy</vt:lpstr>
      <vt:lpstr>Dividend Policy</vt:lpstr>
      <vt:lpstr>Dividend Policy and Stock Value</vt:lpstr>
      <vt:lpstr>Dividend Policy and Stock Value</vt:lpstr>
      <vt:lpstr>Dividend Policy and Stock Value</vt:lpstr>
      <vt:lpstr>Investors and  Dividend Policy</vt:lpstr>
      <vt:lpstr>Dividend Policy in Practice</vt:lpstr>
      <vt:lpstr>Dividend Policy in Practice</vt:lpstr>
      <vt:lpstr>Dividend Policy in Practice</vt:lpstr>
      <vt:lpstr>Factors Influencing Dividend Policy</vt:lpstr>
      <vt:lpstr>Factors Influencing Dividend Policy</vt:lpstr>
      <vt:lpstr>Factors Influencing Dividend Policy</vt:lpstr>
      <vt:lpstr>Capital Structures and Dividend Policies Around the World</vt:lpstr>
      <vt:lpstr>Capital Structures and Dividend Policies Around the World</vt:lpstr>
      <vt:lpstr>Capital Structures and Dividend Policies Around the World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25</cp:revision>
  <dcterms:created xsi:type="dcterms:W3CDTF">2021-08-03T13:03:26Z</dcterms:created>
  <dcterms:modified xsi:type="dcterms:W3CDTF">2022-03-26T19:59:57Z</dcterms:modified>
</cp:coreProperties>
</file>