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6" r:id="rId3"/>
    <p:sldId id="259" r:id="rId4"/>
    <p:sldId id="319" r:id="rId5"/>
    <p:sldId id="320" r:id="rId6"/>
    <p:sldId id="343" r:id="rId7"/>
    <p:sldId id="324" r:id="rId8"/>
    <p:sldId id="325" r:id="rId9"/>
    <p:sldId id="327" r:id="rId10"/>
    <p:sldId id="329" r:id="rId11"/>
    <p:sldId id="330" r:id="rId12"/>
    <p:sldId id="332" r:id="rId13"/>
    <p:sldId id="334" r:id="rId14"/>
    <p:sldId id="335" r:id="rId15"/>
    <p:sldId id="336" r:id="rId16"/>
    <p:sldId id="338" r:id="rId17"/>
    <p:sldId id="263" r:id="rId18"/>
    <p:sldId id="339" r:id="rId19"/>
    <p:sldId id="340" r:id="rId20"/>
    <p:sldId id="351" r:id="rId21"/>
    <p:sldId id="341" r:id="rId22"/>
    <p:sldId id="265" r:id="rId23"/>
    <p:sldId id="342" r:id="rId24"/>
    <p:sldId id="267" r:id="rId25"/>
    <p:sldId id="344" r:id="rId26"/>
    <p:sldId id="345" r:id="rId27"/>
    <p:sldId id="346" r:id="rId28"/>
    <p:sldId id="268" r:id="rId29"/>
    <p:sldId id="347" r:id="rId30"/>
    <p:sldId id="270" r:id="rId31"/>
    <p:sldId id="348" r:id="rId32"/>
    <p:sldId id="271" r:id="rId33"/>
    <p:sldId id="352" r:id="rId34"/>
    <p:sldId id="272" r:id="rId35"/>
    <p:sldId id="353" r:id="rId36"/>
    <p:sldId id="273" r:id="rId37"/>
    <p:sldId id="274" r:id="rId38"/>
    <p:sldId id="349" r:id="rId39"/>
    <p:sldId id="354" r:id="rId40"/>
    <p:sldId id="35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4" d="100"/>
          <a:sy n="54" d="100"/>
        </p:scale>
        <p:origin x="67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3/17/2022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3/17/2022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27328"/>
            <a:ext cx="7844367" cy="1972334"/>
          </a:xfrm>
          <a:prstGeom prst="rect">
            <a:avLst/>
          </a:prstGeom>
        </p:spPr>
      </p:pic>
      <p:pic>
        <p:nvPicPr>
          <p:cNvPr id="13" name="Picture 12"/>
          <p:cNvPicPr>
            <a:picLocks noChangeAspect="1"/>
          </p:cNvPicPr>
          <p:nvPr/>
        </p:nvPicPr>
        <p:blipFill>
          <a:blip r:embed="rId6"/>
          <a:stretch>
            <a:fillRect/>
          </a:stretch>
        </p:blipFill>
        <p:spPr>
          <a:xfrm>
            <a:off x="3657600" y="3032396"/>
            <a:ext cx="8543109" cy="1931489"/>
          </a:xfrm>
          <a:prstGeom prst="rect">
            <a:avLst/>
          </a:prstGeom>
        </p:spPr>
      </p:pic>
      <p:sp>
        <p:nvSpPr>
          <p:cNvPr id="14" name="TextBox 13"/>
          <p:cNvSpPr txBox="1"/>
          <p:nvPr/>
        </p:nvSpPr>
        <p:spPr>
          <a:xfrm>
            <a:off x="285610" y="371248"/>
            <a:ext cx="7273145"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International Business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24A9E1"/>
                </a:solidFill>
                <a:latin typeface="Tajawal Medium" panose="00000600000000000000" pitchFamily="2" charset="-78"/>
                <a:cs typeface="Tajawal Medium" panose="00000600000000000000" pitchFamily="2" charset="-78"/>
              </a:rPr>
              <a:t>Prepared by Dr. </a:t>
            </a:r>
            <a:r>
              <a:rPr lang="en-US" sz="2800" b="1" dirty="0" err="1" smtClean="0">
                <a:solidFill>
                  <a:srgbClr val="24A9E1"/>
                </a:solidFill>
                <a:latin typeface="Tajawal Medium" panose="00000600000000000000" pitchFamily="2" charset="-78"/>
                <a:cs typeface="Tajawal Medium" panose="00000600000000000000" pitchFamily="2" charset="-78"/>
              </a:rPr>
              <a:t>Badur</a:t>
            </a:r>
            <a:r>
              <a:rPr lang="en-US" sz="2800" b="1" dirty="0" smtClean="0">
                <a:solidFill>
                  <a:srgbClr val="24A9E1"/>
                </a:solidFill>
                <a:latin typeface="Tajawal Medium" panose="00000600000000000000" pitchFamily="2" charset="-78"/>
                <a:cs typeface="Tajawal Medium" panose="00000600000000000000" pitchFamily="2" charset="-78"/>
              </a:rPr>
              <a:t> </a:t>
            </a:r>
            <a:r>
              <a:rPr lang="en-US" sz="2800" b="1" dirty="0" err="1" smtClean="0">
                <a:solidFill>
                  <a:srgbClr val="24A9E1"/>
                </a:solidFill>
                <a:latin typeface="Tajawal Medium" panose="00000600000000000000" pitchFamily="2" charset="-78"/>
                <a:cs typeface="Tajawal Medium" panose="00000600000000000000" pitchFamily="2" charset="-78"/>
              </a:rPr>
              <a:t>elgasim</a:t>
            </a:r>
            <a:endParaRPr lang="en-US" sz="2800" b="1" dirty="0" smtClean="0">
              <a:solidFill>
                <a:srgbClr val="24A9E1"/>
              </a:solidFill>
              <a:latin typeface="Tajawal Medium" panose="00000600000000000000" pitchFamily="2" charset="-78"/>
              <a:cs typeface="Tajawal Medium" panose="00000600000000000000" pitchFamily="2" charset="-78"/>
            </a:endParaRPr>
          </a:p>
          <a:p>
            <a:r>
              <a:rPr lang="en-US" sz="2800" b="1" dirty="0" smtClean="0">
                <a:solidFill>
                  <a:srgbClr val="FF9518"/>
                </a:solidFill>
                <a:latin typeface="Tajawal Medium" panose="00000600000000000000" pitchFamily="2" charset="-78"/>
                <a:cs typeface="Tajawal Medium" panose="00000600000000000000" pitchFamily="2" charset="-78"/>
              </a:rPr>
              <a:t>Lecture 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3821345" y="3340034"/>
            <a:ext cx="8405812" cy="1077218"/>
          </a:xfrm>
          <a:prstGeom prst="rect">
            <a:avLst/>
          </a:prstGeom>
          <a:noFill/>
        </p:spPr>
        <p:txBody>
          <a:bodyPr wrap="square" rtlCol="0">
            <a:spAutoFit/>
          </a:bodyPr>
          <a:lstStyle/>
          <a:p>
            <a:r>
              <a:rPr lang="en-US" sz="3200" b="1" dirty="0" smtClean="0">
                <a:latin typeface="Tajawal Medium" panose="00000600000000000000" pitchFamily="2" charset="-78"/>
                <a:cs typeface="Tajawal Medium" panose="00000600000000000000" pitchFamily="2" charset="-78"/>
              </a:rPr>
              <a:t>MGM 506</a:t>
            </a:r>
          </a:p>
          <a:p>
            <a:r>
              <a:rPr lang="en-US" sz="3200" b="1" dirty="0"/>
              <a:t>International Strategic Alliance</a:t>
            </a:r>
            <a:endParaRPr lang="en-US" sz="32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47235"/>
            <a:ext cx="9533101" cy="1610200"/>
          </a:xfrm>
          <a:prstGeom prst="rect">
            <a:avLst/>
          </a:prstGeom>
        </p:spPr>
      </p:pic>
      <p:pic>
        <p:nvPicPr>
          <p:cNvPr id="3" name="Picture 2"/>
          <p:cNvPicPr>
            <a:picLocks noChangeAspect="1"/>
          </p:cNvPicPr>
          <p:nvPr/>
        </p:nvPicPr>
        <p:blipFill>
          <a:blip r:embed="rId3"/>
          <a:stretch>
            <a:fillRect/>
          </a:stretch>
        </p:blipFill>
        <p:spPr>
          <a:xfrm>
            <a:off x="10441061" y="154448"/>
            <a:ext cx="1225402" cy="1091279"/>
          </a:xfrm>
          <a:prstGeom prst="rect">
            <a:avLst/>
          </a:prstGeom>
        </p:spPr>
      </p:pic>
      <p:sp>
        <p:nvSpPr>
          <p:cNvPr id="4" name="TextBox 3"/>
          <p:cNvSpPr txBox="1"/>
          <p:nvPr/>
        </p:nvSpPr>
        <p:spPr>
          <a:xfrm>
            <a:off x="2519901" y="580503"/>
            <a:ext cx="3523144" cy="584775"/>
          </a:xfrm>
          <a:prstGeom prst="rect">
            <a:avLst/>
          </a:prstGeom>
          <a:noFill/>
        </p:spPr>
        <p:txBody>
          <a:bodyPr wrap="none" rtlCol="0">
            <a:spAutoFit/>
          </a:bodyPr>
          <a:lstStyle/>
          <a:p>
            <a:r>
              <a:rPr lang="en-US" sz="3200" b="1" dirty="0" smtClean="0">
                <a:solidFill>
                  <a:schemeClr val="bg1"/>
                </a:solidFill>
              </a:rPr>
              <a:t>Learning Objectives</a:t>
            </a:r>
            <a:endParaRPr lang="en-US" sz="3200" b="1" dirty="0">
              <a:solidFill>
                <a:schemeClr val="bg1"/>
              </a:solidFill>
            </a:endParaRPr>
          </a:p>
        </p:txBody>
      </p:sp>
      <p:sp>
        <p:nvSpPr>
          <p:cNvPr id="5" name="Rectangle 4"/>
          <p:cNvSpPr/>
          <p:nvPr/>
        </p:nvSpPr>
        <p:spPr>
          <a:xfrm>
            <a:off x="296180" y="1886449"/>
            <a:ext cx="6670288"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General Understanding of Strategic Alliance</a:t>
            </a:r>
          </a:p>
        </p:txBody>
      </p:sp>
      <p:sp>
        <p:nvSpPr>
          <p:cNvPr id="7" name="Rectangle 6"/>
          <p:cNvSpPr/>
          <p:nvPr/>
        </p:nvSpPr>
        <p:spPr>
          <a:xfrm>
            <a:off x="317532" y="2712778"/>
            <a:ext cx="6627584"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2800" b="1" dirty="0" smtClean="0"/>
              <a:t>Definition strategic alliance </a:t>
            </a:r>
            <a:endParaRPr lang="en-US" sz="2800" b="1" dirty="0"/>
          </a:p>
        </p:txBody>
      </p:sp>
      <p:sp>
        <p:nvSpPr>
          <p:cNvPr id="8" name="Rectangle 7"/>
          <p:cNvSpPr/>
          <p:nvPr/>
        </p:nvSpPr>
        <p:spPr>
          <a:xfrm>
            <a:off x="247363" y="3685124"/>
            <a:ext cx="7220823"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2800" b="1" dirty="0"/>
              <a:t>motivations for strategic alliances</a:t>
            </a:r>
            <a:endParaRPr lang="en-US" sz="2800" b="1" dirty="0"/>
          </a:p>
        </p:txBody>
      </p:sp>
      <p:sp>
        <p:nvSpPr>
          <p:cNvPr id="9" name="Rectangle 8"/>
          <p:cNvSpPr/>
          <p:nvPr/>
        </p:nvSpPr>
        <p:spPr>
          <a:xfrm>
            <a:off x="217612" y="4665295"/>
            <a:ext cx="7250575"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Challenging issues and risks of strategic alliance</a:t>
            </a:r>
            <a:endParaRPr lang="en-US" sz="2800" b="1" dirty="0"/>
          </a:p>
        </p:txBody>
      </p:sp>
      <p:sp>
        <p:nvSpPr>
          <p:cNvPr id="10" name="Rectangle 9"/>
          <p:cNvSpPr/>
          <p:nvPr/>
        </p:nvSpPr>
        <p:spPr>
          <a:xfrm>
            <a:off x="217612" y="5637641"/>
            <a:ext cx="9097875" cy="46166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400" b="1" dirty="0"/>
              <a:t>International Strategic Alliance and Alliance Governance Mode Choice</a:t>
            </a:r>
            <a:endParaRPr lang="en-US" sz="2400" b="1" dirty="0"/>
          </a:p>
        </p:txBody>
      </p:sp>
    </p:spTree>
    <p:extLst>
      <p:ext uri="{BB962C8B-B14F-4D97-AF65-F5344CB8AC3E}">
        <p14:creationId xmlns:p14="http://schemas.microsoft.com/office/powerpoint/2010/main" val="3139169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66938" y="211169"/>
            <a:ext cx="1222425" cy="1096206"/>
          </a:xfrm>
          <a:prstGeom prst="rect">
            <a:avLst/>
          </a:prstGeom>
        </p:spPr>
      </p:pic>
      <p:pic>
        <p:nvPicPr>
          <p:cNvPr id="3" name="Picture 2"/>
          <p:cNvPicPr>
            <a:picLocks noChangeAspect="1"/>
          </p:cNvPicPr>
          <p:nvPr/>
        </p:nvPicPr>
        <p:blipFill>
          <a:blip r:embed="rId3"/>
          <a:stretch>
            <a:fillRect/>
          </a:stretch>
        </p:blipFill>
        <p:spPr>
          <a:xfrm>
            <a:off x="2246646" y="6380131"/>
            <a:ext cx="9902229" cy="445502"/>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Rectangle 8"/>
          <p:cNvSpPr/>
          <p:nvPr/>
        </p:nvSpPr>
        <p:spPr>
          <a:xfrm>
            <a:off x="219251" y="1720094"/>
            <a:ext cx="11586575" cy="4247317"/>
          </a:xfrm>
          <a:prstGeom prst="rect">
            <a:avLst/>
          </a:prstGeom>
        </p:spPr>
        <p:txBody>
          <a:bodyPr wrap="square">
            <a:spAutoFit/>
          </a:bodyPr>
          <a:lstStyle/>
          <a:p>
            <a:pPr algn="just"/>
            <a:r>
              <a:rPr lang="en-US" sz="3000" b="1" dirty="0"/>
              <a:t>The unpredictable directionality of technological development and radically </a:t>
            </a:r>
            <a:r>
              <a:rPr lang="en-US" sz="3000" b="1" dirty="0" smtClean="0"/>
              <a:t>changing </a:t>
            </a:r>
            <a:r>
              <a:rPr lang="en-US" sz="3000" b="1" dirty="0"/>
              <a:t>technology in the face of fourth industrial revolution has significantly changed the landscape of international business. It is more challenging for firms to do </a:t>
            </a:r>
            <a:r>
              <a:rPr lang="en-US" sz="3000" b="1" dirty="0" smtClean="0"/>
              <a:t>international </a:t>
            </a:r>
            <a:r>
              <a:rPr lang="en-US" sz="3000" b="1" dirty="0"/>
              <a:t>business because of this uncertain environment. And it is not anymore guaranteed a business sustainability, because firms, regardless of their size, do not encompass the entire range of capability to cope with this continuously changing environment. Therefore, the need to ally with partners, even with international </a:t>
            </a:r>
            <a:r>
              <a:rPr lang="en-US" sz="3000" b="1" dirty="0" smtClean="0"/>
              <a:t>partners, </a:t>
            </a:r>
            <a:r>
              <a:rPr lang="en-US" sz="3000" b="1" dirty="0"/>
              <a:t>has become more imperative</a:t>
            </a:r>
          </a:p>
        </p:txBody>
      </p:sp>
      <p:sp>
        <p:nvSpPr>
          <p:cNvPr id="10" name="TextBox 9"/>
          <p:cNvSpPr txBox="1"/>
          <p:nvPr/>
        </p:nvSpPr>
        <p:spPr>
          <a:xfrm>
            <a:off x="2650377" y="543490"/>
            <a:ext cx="2977097" cy="523220"/>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Introduction </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0025" y="1610200"/>
            <a:ext cx="11658599" cy="4708981"/>
          </a:xfrm>
          <a:prstGeom prst="rect">
            <a:avLst/>
          </a:prstGeom>
        </p:spPr>
        <p:txBody>
          <a:bodyPr wrap="square">
            <a:spAutoFit/>
          </a:bodyPr>
          <a:lstStyle/>
          <a:p>
            <a:pPr algn="just"/>
            <a:r>
              <a:rPr lang="en-US" sz="3000" b="1" dirty="0"/>
              <a:t>The number of electric vehicles on the road rocketed to 2 million in 2016 after being virtually non-existent just five years </a:t>
            </a:r>
            <a:r>
              <a:rPr lang="en-US" sz="3000" b="1" dirty="0" smtClean="0"/>
              <a:t>ago </a:t>
            </a:r>
            <a:r>
              <a:rPr lang="en-US" sz="3000" b="1" dirty="0"/>
              <a:t>In 2014, Tesla Inc., an American electric vehicle (EV) manufacturer, has announced an alliance agreement with Panasonic to manufacture battery </a:t>
            </a:r>
            <a:r>
              <a:rPr lang="en-US" sz="3000" b="1" dirty="0" smtClean="0"/>
              <a:t>cells. </a:t>
            </a:r>
            <a:r>
              <a:rPr lang="en-US" sz="3000" b="1" dirty="0"/>
              <a:t>The two companies are jointly investing in a new $5 billion battery production </a:t>
            </a:r>
            <a:r>
              <a:rPr lang="en-US" sz="3000" b="1" dirty="0" smtClean="0"/>
              <a:t>facility </a:t>
            </a:r>
            <a:r>
              <a:rPr lang="en-US" sz="3000" b="1" dirty="0"/>
              <a:t>(i.e., Tesla </a:t>
            </a:r>
            <a:r>
              <a:rPr lang="en-US" sz="3000" b="1" dirty="0" smtClean="0"/>
              <a:t>Giga factory</a:t>
            </a:r>
            <a:r>
              <a:rPr lang="en-US" sz="3000" b="1" dirty="0"/>
              <a:t>) where the companies intend to work together to integrate battery precursor material, cell, module, and battery pack production at a site near Reno, Nevada. Previously, Tesla buys battery cells from Panasonic in Japan which ships them to Tesla’s factory in California</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36003251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564839"/>
            <a:ext cx="11372850" cy="5016758"/>
          </a:xfrm>
          <a:prstGeom prst="rect">
            <a:avLst/>
          </a:prstGeom>
        </p:spPr>
        <p:txBody>
          <a:bodyPr wrap="square">
            <a:spAutoFit/>
          </a:bodyPr>
          <a:lstStyle/>
          <a:p>
            <a:pPr algn="just"/>
            <a:r>
              <a:rPr lang="en-US" sz="3200" b="1" dirty="0"/>
              <a:t>Tesla faces at least two critical hurdles that make the business model of importing batteries from Japan and assembling them in the factory costly to maintain</a:t>
            </a:r>
            <a:r>
              <a:rPr lang="en-US" sz="3200" b="1" dirty="0" smtClean="0"/>
              <a:t>:</a:t>
            </a:r>
          </a:p>
          <a:p>
            <a:pPr algn="just"/>
            <a:r>
              <a:rPr lang="en-US" sz="3200" b="1" dirty="0" smtClean="0"/>
              <a:t> </a:t>
            </a:r>
            <a:r>
              <a:rPr lang="en-US" sz="3200" b="1" dirty="0"/>
              <a:t>(1</a:t>
            </a:r>
            <a:r>
              <a:rPr lang="en-US" sz="3200" b="1" dirty="0">
                <a:solidFill>
                  <a:srgbClr val="FF0000"/>
                </a:solidFill>
              </a:rPr>
              <a:t>) mass production of electric vehicles and </a:t>
            </a:r>
            <a:endParaRPr lang="en-US" sz="3200" b="1" dirty="0" smtClean="0">
              <a:solidFill>
                <a:srgbClr val="FF0000"/>
              </a:solidFill>
            </a:endParaRPr>
          </a:p>
          <a:p>
            <a:pPr algn="just"/>
            <a:r>
              <a:rPr lang="en-US" sz="3200" b="1" dirty="0" smtClean="0"/>
              <a:t>(</a:t>
            </a:r>
            <a:r>
              <a:rPr lang="en-US" sz="3200" b="1" dirty="0"/>
              <a:t>2) </a:t>
            </a:r>
            <a:r>
              <a:rPr lang="en-US" sz="3200" b="1" dirty="0">
                <a:solidFill>
                  <a:srgbClr val="FF0000"/>
                </a:solidFill>
              </a:rPr>
              <a:t>delivery of assembled vehicles to customers in a timely manner. </a:t>
            </a:r>
            <a:r>
              <a:rPr lang="en-US" sz="3200" b="1" dirty="0"/>
              <a:t>But the Joint Venture agreement between Tesla and Panasonic allows Tesla to reduce manufacturing costs since Panasonic puts a huge amount of capital resource into the </a:t>
            </a:r>
            <a:r>
              <a:rPr lang="en-US" sz="3200" b="1" dirty="0" smtClean="0"/>
              <a:t>Giga factory </a:t>
            </a:r>
            <a:r>
              <a:rPr lang="en-US" sz="3200" b="1" dirty="0"/>
              <a:t>for installation of its own production equipment and management of its own employees.</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8570165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588" y="1548759"/>
            <a:ext cx="11918514" cy="5123503"/>
          </a:xfrm>
        </p:spPr>
        <p:txBody>
          <a:bodyPr>
            <a:noAutofit/>
          </a:bodyPr>
          <a:lstStyle/>
          <a:p>
            <a:pPr marL="0" indent="0" algn="just">
              <a:buNone/>
            </a:pPr>
            <a:r>
              <a:rPr lang="en-US" sz="2900" b="1" dirty="0"/>
              <a:t>A strategic alliance can be defined as “a relatively enduring inter-firm cooperative arrangement that utilizes resources and/or governance structures from autonomous </a:t>
            </a:r>
            <a:r>
              <a:rPr lang="en-US" sz="2900" b="1" dirty="0" smtClean="0"/>
              <a:t>organizations.” </a:t>
            </a:r>
            <a:r>
              <a:rPr lang="en-US" sz="2900" b="1" dirty="0"/>
              <a:t>Strategic alliances include equity joint ventures (EJVs), licensing agreements, distribution and supply agreements, research and development (R&amp;D) partnerships, co-production agreements, franchising, and technical exchanges</a:t>
            </a:r>
            <a:r>
              <a:rPr lang="en-US" sz="2900" b="1" dirty="0">
                <a:solidFill>
                  <a:srgbClr val="FF0000"/>
                </a:solidFill>
              </a:rPr>
              <a:t>. Its type may vary broadly depending </a:t>
            </a:r>
            <a:r>
              <a:rPr lang="en-US" sz="2900" b="1" dirty="0" smtClean="0">
                <a:solidFill>
                  <a:srgbClr val="FF0000"/>
                </a:solidFill>
              </a:rPr>
              <a:t>upon</a:t>
            </a:r>
          </a:p>
          <a:p>
            <a:pPr marL="514350" indent="-514350" algn="just">
              <a:buAutoNum type="arabicPeriod"/>
            </a:pPr>
            <a:r>
              <a:rPr lang="en-US" sz="2900" b="1" dirty="0" smtClean="0"/>
              <a:t>The </a:t>
            </a:r>
            <a:r>
              <a:rPr lang="en-US" sz="2900" b="1" dirty="0"/>
              <a:t>degree of interorganizational dependence in terms of resource (e.g., </a:t>
            </a:r>
            <a:r>
              <a:rPr lang="en-US" sz="2900" b="1" dirty="0" smtClean="0"/>
              <a:t>financial, </a:t>
            </a:r>
            <a:r>
              <a:rPr lang="en-US" sz="2900" b="1" dirty="0"/>
              <a:t>human capital, and intellectual properties such as technology, trademark, trade secret/formula, and know-how). </a:t>
            </a:r>
            <a:endParaRPr lang="en-US" sz="2900" b="1" dirty="0" smtClean="0"/>
          </a:p>
          <a:p>
            <a:pPr marL="514350" indent="-514350" algn="just">
              <a:buAutoNum type="arabicPeriod"/>
            </a:pPr>
            <a:r>
              <a:rPr lang="en-US" sz="2900" b="1" dirty="0" smtClean="0"/>
              <a:t>2</a:t>
            </a:r>
            <a:r>
              <a:rPr lang="en-US" sz="2900" b="1" dirty="0"/>
              <a:t>. The complexity of alliance task coordination and inter-partner interaction.</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46171" y="0"/>
            <a:ext cx="1700931" cy="1371600"/>
          </a:xfrm>
          <a:prstGeom prst="rect">
            <a:avLst/>
          </a:prstGeom>
        </p:spPr>
      </p:pic>
      <p:sp>
        <p:nvSpPr>
          <p:cNvPr id="6" name="Rectangle 5"/>
          <p:cNvSpPr/>
          <p:nvPr/>
        </p:nvSpPr>
        <p:spPr>
          <a:xfrm>
            <a:off x="2873495" y="583017"/>
            <a:ext cx="4412811" cy="584775"/>
          </a:xfrm>
          <a:prstGeom prst="rect">
            <a:avLst/>
          </a:prstGeom>
        </p:spPr>
        <p:txBody>
          <a:bodyPr wrap="none">
            <a:spAutoFit/>
          </a:bodyPr>
          <a:lstStyle/>
          <a:p>
            <a:r>
              <a:rPr lang="en-US" sz="3200" b="1" dirty="0">
                <a:solidFill>
                  <a:schemeClr val="bg1"/>
                </a:solidFill>
              </a:rPr>
              <a:t>What is strategic alliance</a:t>
            </a:r>
          </a:p>
        </p:txBody>
      </p:sp>
    </p:spTree>
    <p:extLst>
      <p:ext uri="{BB962C8B-B14F-4D97-AF65-F5344CB8AC3E}">
        <p14:creationId xmlns:p14="http://schemas.microsoft.com/office/powerpoint/2010/main" val="42757496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2122912"/>
            <a:ext cx="11430000" cy="4031873"/>
          </a:xfrm>
          <a:prstGeom prst="rect">
            <a:avLst/>
          </a:prstGeom>
        </p:spPr>
        <p:txBody>
          <a:bodyPr wrap="square">
            <a:spAutoFit/>
          </a:bodyPr>
          <a:lstStyle/>
          <a:p>
            <a:pPr algn="just"/>
            <a:r>
              <a:rPr lang="en-US" sz="3200" b="1" dirty="0">
                <a:solidFill>
                  <a:srgbClr val="FF0000"/>
                </a:solidFill>
              </a:rPr>
              <a:t>Technical Training: </a:t>
            </a:r>
            <a:endParaRPr lang="en-US" sz="3200" b="1" dirty="0" smtClean="0">
              <a:solidFill>
                <a:srgbClr val="FF0000"/>
              </a:solidFill>
            </a:endParaRPr>
          </a:p>
          <a:p>
            <a:pPr algn="just"/>
            <a:r>
              <a:rPr lang="en-US" sz="3200" b="1" dirty="0" smtClean="0"/>
              <a:t>It </a:t>
            </a:r>
            <a:r>
              <a:rPr lang="en-US" sz="3200" b="1" dirty="0"/>
              <a:t>is a type of alliance in which a firm provides technical training service/program to a trainee firm in a short duration. And usually, the technology or training service provider is compensated with a lump-sum service fee. The technical training agreement is commonly used in high-tech industries (e.g., telecommunication and aircraft) where knowledge transferring and skills learning are involved in the manufacturing process and product. </a:t>
            </a:r>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sp>
        <p:nvSpPr>
          <p:cNvPr id="5" name="Rectangle 4"/>
          <p:cNvSpPr/>
          <p:nvPr/>
        </p:nvSpPr>
        <p:spPr>
          <a:xfrm>
            <a:off x="3007551" y="512712"/>
            <a:ext cx="3164649" cy="584775"/>
          </a:xfrm>
          <a:prstGeom prst="rect">
            <a:avLst/>
          </a:prstGeom>
        </p:spPr>
        <p:txBody>
          <a:bodyPr wrap="none">
            <a:spAutoFit/>
          </a:bodyPr>
          <a:lstStyle/>
          <a:p>
            <a:r>
              <a:rPr lang="en-US" sz="3200" b="1" dirty="0">
                <a:solidFill>
                  <a:schemeClr val="bg1"/>
                </a:solidFill>
              </a:rPr>
              <a:t>Types of alliances</a:t>
            </a:r>
          </a:p>
        </p:txBody>
      </p:sp>
      <p:pic>
        <p:nvPicPr>
          <p:cNvPr id="6" name="Picture 5"/>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25572381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4337" y="1813265"/>
            <a:ext cx="11458575" cy="4524315"/>
          </a:xfrm>
          <a:prstGeom prst="rect">
            <a:avLst/>
          </a:prstGeom>
        </p:spPr>
        <p:txBody>
          <a:bodyPr wrap="square">
            <a:spAutoFit/>
          </a:bodyPr>
          <a:lstStyle/>
          <a:p>
            <a:pPr algn="just"/>
            <a:r>
              <a:rPr lang="en-US" sz="3200" b="1" dirty="0">
                <a:solidFill>
                  <a:srgbClr val="FF0000"/>
                </a:solidFill>
              </a:rPr>
              <a:t>Contract Manufacturing/Assembly Agreement: </a:t>
            </a:r>
            <a:endParaRPr lang="en-US" sz="3200" b="1" dirty="0" smtClean="0">
              <a:solidFill>
                <a:srgbClr val="FF0000"/>
              </a:solidFill>
            </a:endParaRPr>
          </a:p>
          <a:p>
            <a:pPr algn="just"/>
            <a:endParaRPr lang="en-US" sz="3200" b="1" dirty="0"/>
          </a:p>
          <a:p>
            <a:pPr algn="just"/>
            <a:r>
              <a:rPr lang="en-US" sz="3200" b="1" dirty="0" smtClean="0"/>
              <a:t>It </a:t>
            </a:r>
            <a:r>
              <a:rPr lang="en-US" sz="3200" b="1" dirty="0"/>
              <a:t>is associated with the </a:t>
            </a:r>
            <a:r>
              <a:rPr lang="en-US" sz="3200" b="1" dirty="0" smtClean="0"/>
              <a:t>outsourcing </a:t>
            </a:r>
            <a:r>
              <a:rPr lang="en-US" sz="3200" b="1" dirty="0"/>
              <a:t>of manufacturing/assembly of products. A contract manufacturer with its own manufacturing capability designs and builds a product on behalf of </a:t>
            </a:r>
            <a:r>
              <a:rPr lang="en-US" sz="3200" b="1" dirty="0" smtClean="0"/>
              <a:t>customers. </a:t>
            </a:r>
            <a:r>
              <a:rPr lang="en-US" sz="3200" b="1" dirty="0"/>
              <a:t>By outsourcing product manufacturing/assembly to contract </a:t>
            </a:r>
            <a:r>
              <a:rPr lang="en-US" sz="3200" b="1" dirty="0" smtClean="0"/>
              <a:t>manufacturers, </a:t>
            </a:r>
            <a:r>
              <a:rPr lang="en-US" sz="3200" b="1" dirty="0"/>
              <a:t>customers can quickly achieve economies of scale (i.e., mass production</a:t>
            </a:r>
            <a:r>
              <a:rPr lang="en-US" sz="3200" b="1" dirty="0" smtClean="0"/>
              <a:t>)</a:t>
            </a:r>
            <a:r>
              <a:rPr lang="en-US" sz="3200" b="1" dirty="0"/>
              <a:t> while reducing production costs and then better respond increased demands. </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6565055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4325" y="1933992"/>
            <a:ext cx="11430000" cy="4031873"/>
          </a:xfrm>
          <a:prstGeom prst="rect">
            <a:avLst/>
          </a:prstGeom>
        </p:spPr>
        <p:txBody>
          <a:bodyPr wrap="square">
            <a:spAutoFit/>
          </a:bodyPr>
          <a:lstStyle/>
          <a:p>
            <a:pPr algn="just"/>
            <a:r>
              <a:rPr lang="en-US" sz="3200" b="1" dirty="0">
                <a:solidFill>
                  <a:srgbClr val="FF0000"/>
                </a:solidFill>
              </a:rPr>
              <a:t>Patent Licensing: </a:t>
            </a:r>
            <a:endParaRPr lang="en-US" sz="3200" b="1" dirty="0" smtClean="0">
              <a:solidFill>
                <a:srgbClr val="FF0000"/>
              </a:solidFill>
            </a:endParaRPr>
          </a:p>
          <a:p>
            <a:pPr algn="just"/>
            <a:endParaRPr lang="en-US" sz="3200" b="1" dirty="0"/>
          </a:p>
          <a:p>
            <a:pPr algn="just"/>
            <a:r>
              <a:rPr lang="en-US" sz="3200" b="1" dirty="0" smtClean="0"/>
              <a:t>Patent/technology </a:t>
            </a:r>
            <a:r>
              <a:rPr lang="en-US" sz="3200" b="1" dirty="0"/>
              <a:t>licensing is widely used in high-tech industries such as biopharmaceuticals where a licensor grants a licensee the right to use and distribute (e.g., sell and sublicense) its technology as a </a:t>
            </a:r>
            <a:r>
              <a:rPr lang="en-US" sz="3200" b="1" dirty="0" smtClean="0"/>
              <a:t>patent. Not </a:t>
            </a:r>
            <a:r>
              <a:rPr lang="en-US" sz="3200" b="1" dirty="0"/>
              <a:t>only does patent licensing allow the licensee to get access to unique technology, but it also helps reduce R&amp;D investments. </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23383498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475" y="1801028"/>
            <a:ext cx="11329988" cy="4524315"/>
          </a:xfrm>
          <a:prstGeom prst="rect">
            <a:avLst/>
          </a:prstGeom>
        </p:spPr>
        <p:txBody>
          <a:bodyPr wrap="square">
            <a:spAutoFit/>
          </a:bodyPr>
          <a:lstStyle/>
          <a:p>
            <a:pPr algn="just"/>
            <a:r>
              <a:rPr lang="en-US" sz="3200" b="1" dirty="0">
                <a:solidFill>
                  <a:srgbClr val="FF0000"/>
                </a:solidFill>
              </a:rPr>
              <a:t>Franchising: </a:t>
            </a:r>
            <a:endParaRPr lang="en-US" sz="3200" b="1" dirty="0" smtClean="0">
              <a:solidFill>
                <a:srgbClr val="FF0000"/>
              </a:solidFill>
            </a:endParaRPr>
          </a:p>
          <a:p>
            <a:pPr algn="just"/>
            <a:r>
              <a:rPr lang="en-US" sz="3200" b="1" dirty="0" smtClean="0"/>
              <a:t>Franchisors </a:t>
            </a:r>
            <a:r>
              <a:rPr lang="en-US" sz="3200" b="1" dirty="0"/>
              <a:t>grant franchisees the right to use a package of business services including trademark/logo, trade secret, management (e.g., organizing, operating, and training), and merchandising. Usually, franchisees pay an initial franchise/signing fee as well as a royalty as a percentage of their revenues (e.g., gross sales) or profits. Given the financial benefits and relatively low financial risks, franchising allows a firm to expand its business quickly across </a:t>
            </a:r>
            <a:r>
              <a:rPr lang="en-US" sz="3200" b="1" dirty="0" smtClean="0"/>
              <a:t>geographically </a:t>
            </a:r>
            <a:r>
              <a:rPr lang="en-US" sz="3200" b="1" dirty="0"/>
              <a:t>diverse markets. </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1616874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88" y="1845053"/>
            <a:ext cx="11430000" cy="4524315"/>
          </a:xfrm>
          <a:prstGeom prst="rect">
            <a:avLst/>
          </a:prstGeom>
        </p:spPr>
        <p:txBody>
          <a:bodyPr wrap="square">
            <a:spAutoFit/>
          </a:bodyPr>
          <a:lstStyle/>
          <a:p>
            <a:pPr algn="just"/>
            <a:r>
              <a:rPr lang="en-US" sz="3200" b="1" dirty="0"/>
              <a:t>Franchising is widely used in the food/drink and hospitality industry; a typical example of franchise includes McDonald’s, Dunkin donuts, and Hilton international. However, it is hard to distinguish whether a business chain is franchised, licensed, or company-owned because firms prefer to use a mixed alliance strategy in order to be able to better respond challenging global business environments. McDonald’s, for instance, opened 73 restaurants in Russia in </a:t>
            </a:r>
            <a:r>
              <a:rPr lang="en-US" sz="3200" b="1" dirty="0" smtClean="0"/>
              <a:t>2016. </a:t>
            </a:r>
            <a:r>
              <a:rPr lang="en-US" sz="3200" b="1" dirty="0"/>
              <a:t>Of those, 65 are company-owned (not franchised). </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12728309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037" y="1446163"/>
            <a:ext cx="11558587" cy="4524315"/>
          </a:xfrm>
          <a:prstGeom prst="rect">
            <a:avLst/>
          </a:prstGeom>
        </p:spPr>
        <p:txBody>
          <a:bodyPr wrap="square">
            <a:spAutoFit/>
          </a:bodyPr>
          <a:lstStyle/>
          <a:p>
            <a:pPr algn="just"/>
            <a:r>
              <a:rPr lang="en-US" sz="3200" b="1" dirty="0">
                <a:solidFill>
                  <a:srgbClr val="FF0000"/>
                </a:solidFill>
              </a:rPr>
              <a:t>Know-How Licensing: </a:t>
            </a:r>
            <a:endParaRPr lang="en-US" sz="3200" b="1" dirty="0" smtClean="0">
              <a:solidFill>
                <a:srgbClr val="FF0000"/>
              </a:solidFill>
            </a:endParaRPr>
          </a:p>
          <a:p>
            <a:pPr algn="just"/>
            <a:endParaRPr lang="en-US" sz="3200" b="1" dirty="0"/>
          </a:p>
          <a:p>
            <a:pPr algn="just"/>
            <a:r>
              <a:rPr lang="en-US" sz="3200" b="1" dirty="0" smtClean="0"/>
              <a:t>Know-how </a:t>
            </a:r>
            <a:r>
              <a:rPr lang="en-US" sz="3200" b="1" dirty="0"/>
              <a:t>licensing is different from patent licensing in a way that know-how licensing is associated with “tacit” knowledge which is not simply codifiable, imitable, and </a:t>
            </a:r>
            <a:r>
              <a:rPr lang="en-US" sz="3200" b="1" dirty="0" smtClean="0"/>
              <a:t>teachable . </a:t>
            </a:r>
            <a:r>
              <a:rPr lang="en-US" sz="3200" b="1" dirty="0"/>
              <a:t>Thus, the knowledge transfer process (in terms of </a:t>
            </a:r>
            <a:r>
              <a:rPr lang="en-US" sz="3200" b="1" dirty="0" smtClean="0"/>
              <a:t>teach ability </a:t>
            </a:r>
            <a:r>
              <a:rPr lang="en-US" sz="3200" b="1" dirty="0"/>
              <a:t>and learning) becomes more difficult, protracted, or even uncertain as the tacitness of knowledge in licensing </a:t>
            </a:r>
            <a:r>
              <a:rPr lang="en-US" sz="3200" b="1" dirty="0" smtClean="0"/>
              <a:t>contract </a:t>
            </a:r>
            <a:r>
              <a:rPr lang="en-US" sz="3200" b="1" dirty="0"/>
              <a:t>increases. To access deeply embedded or tacit knowledge in a partner firm</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408555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4349" y="1775669"/>
            <a:ext cx="11344275" cy="4524315"/>
          </a:xfrm>
          <a:prstGeom prst="rect">
            <a:avLst/>
          </a:prstGeom>
        </p:spPr>
        <p:txBody>
          <a:bodyPr wrap="square">
            <a:spAutoFit/>
          </a:bodyPr>
          <a:lstStyle/>
          <a:p>
            <a:pPr algn="just"/>
            <a:r>
              <a:rPr lang="en-US" sz="3200" b="1" dirty="0" smtClean="0">
                <a:solidFill>
                  <a:srgbClr val="FF0000"/>
                </a:solidFill>
              </a:rPr>
              <a:t>Management </a:t>
            </a:r>
            <a:r>
              <a:rPr lang="en-US" sz="3200" b="1" dirty="0">
                <a:solidFill>
                  <a:srgbClr val="FF0000"/>
                </a:solidFill>
              </a:rPr>
              <a:t>Service Agreement: </a:t>
            </a:r>
            <a:endParaRPr lang="en-US" sz="3200" b="1" dirty="0" smtClean="0">
              <a:solidFill>
                <a:srgbClr val="FF0000"/>
              </a:solidFill>
            </a:endParaRPr>
          </a:p>
          <a:p>
            <a:pPr algn="just"/>
            <a:endParaRPr lang="en-US" sz="3200" b="1" dirty="0"/>
          </a:p>
          <a:p>
            <a:pPr algn="just"/>
            <a:r>
              <a:rPr lang="en-US" sz="3200" b="1" dirty="0" smtClean="0"/>
              <a:t>A </a:t>
            </a:r>
            <a:r>
              <a:rPr lang="en-US" sz="3200" b="1" dirty="0"/>
              <a:t>management service contract is a </a:t>
            </a:r>
            <a:r>
              <a:rPr lang="en-US" sz="3200" b="1" dirty="0" smtClean="0"/>
              <a:t>long-term </a:t>
            </a:r>
            <a:r>
              <a:rPr lang="en-US" sz="3200" b="1" dirty="0"/>
              <a:t>agreement of up to 10  years or even longer (unless terminated early), whereby a management service provider provides a partner a broad scope of business operating services including day-to-day management/operation (e.g., human resource management), fiscal/procurement (e.g., finance, accounting, and budget), marketing/sales, and business consulting service. </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460195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5788" y="1610200"/>
            <a:ext cx="11258550" cy="4524315"/>
          </a:xfrm>
          <a:prstGeom prst="rect">
            <a:avLst/>
          </a:prstGeom>
        </p:spPr>
        <p:txBody>
          <a:bodyPr wrap="square">
            <a:spAutoFit/>
          </a:bodyPr>
          <a:lstStyle/>
          <a:p>
            <a:pPr algn="just"/>
            <a:r>
              <a:rPr lang="en-US" sz="3200" b="1" dirty="0"/>
              <a:t>And since the service includes day-to-day management operation consulting services, the degree of inter-partner interaction and task coordination is relatively high</a:t>
            </a:r>
            <a:r>
              <a:rPr lang="en-US" sz="3200" b="1" dirty="0" smtClean="0"/>
              <a:t>.</a:t>
            </a:r>
          </a:p>
          <a:p>
            <a:pPr algn="just"/>
            <a:endParaRPr lang="en-US" sz="3200" b="1" dirty="0"/>
          </a:p>
          <a:p>
            <a:pPr algn="just"/>
            <a:r>
              <a:rPr lang="en-US" sz="3200" b="1" dirty="0" smtClean="0"/>
              <a:t> </a:t>
            </a:r>
            <a:r>
              <a:rPr lang="en-US" sz="3200" b="1" dirty="0"/>
              <a:t>An example of management service agreement can be found in the hospitality industry, where legal owners of the property and real estate enter into a contract with the hotel firm to run and operate the hotel on a day-to-day basis, usually under the latter’s internationally recognized name </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2727991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7939" y="1735127"/>
            <a:ext cx="11272836" cy="4524315"/>
          </a:xfrm>
          <a:prstGeom prst="rect">
            <a:avLst/>
          </a:prstGeom>
        </p:spPr>
        <p:txBody>
          <a:bodyPr wrap="square">
            <a:spAutoFit/>
          </a:bodyPr>
          <a:lstStyle/>
          <a:p>
            <a:pPr algn="just"/>
            <a:r>
              <a:rPr lang="en-US" sz="3200" b="1" dirty="0">
                <a:solidFill>
                  <a:srgbClr val="FF0000"/>
                </a:solidFill>
              </a:rPr>
              <a:t>Cooperative Agreement: </a:t>
            </a:r>
            <a:endParaRPr lang="en-US" sz="3200" b="1" dirty="0" smtClean="0">
              <a:solidFill>
                <a:srgbClr val="FF0000"/>
              </a:solidFill>
            </a:endParaRPr>
          </a:p>
          <a:p>
            <a:pPr algn="just"/>
            <a:r>
              <a:rPr lang="en-US" sz="3200" b="1" dirty="0" smtClean="0"/>
              <a:t>Cooperative </a:t>
            </a:r>
            <a:r>
              <a:rPr lang="en-US" sz="3200" b="1" dirty="0"/>
              <a:t>agreement refers to non-equity-based contractual agreements (without the creation of a legal entity) between partners for joint activities such as coproduction and joint R&amp;D (joint research and joint development). And the goal of the cooperative agreement is to share the cost and risk of production and R&amp;D. For example, companies can reduce manufacturing costs through a co-production agreement, whereby each partner is responsible to produce a specific product (or part). </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26684833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877437"/>
            <a:ext cx="11515725" cy="4031873"/>
          </a:xfrm>
          <a:prstGeom prst="rect">
            <a:avLst/>
          </a:prstGeom>
        </p:spPr>
        <p:txBody>
          <a:bodyPr wrap="square">
            <a:spAutoFit/>
          </a:bodyPr>
          <a:lstStyle/>
          <a:p>
            <a:pPr algn="just"/>
            <a:r>
              <a:rPr lang="en-US" sz="3200" b="1" dirty="0">
                <a:solidFill>
                  <a:srgbClr val="FF0000"/>
                </a:solidFill>
              </a:rPr>
              <a:t>Equity Joint Venture</a:t>
            </a:r>
            <a:r>
              <a:rPr lang="en-US" sz="3200" b="1" dirty="0" smtClean="0">
                <a:solidFill>
                  <a:srgbClr val="FF0000"/>
                </a:solidFill>
              </a:rPr>
              <a:t>:</a:t>
            </a:r>
          </a:p>
          <a:p>
            <a:pPr algn="just"/>
            <a:r>
              <a:rPr lang="en-US" sz="3200" b="1" dirty="0" smtClean="0"/>
              <a:t> </a:t>
            </a:r>
            <a:r>
              <a:rPr lang="en-US" sz="3200" b="1" dirty="0"/>
              <a:t>As opposed to a contractual (non-equity-based) alliance, equity joint venture (EJV) refers to the creation of an independent legal entity by two (or more) partnering firms. Partners usually pool complementary resources to pursue common business goals and objectives of a venture. And due to its organizational embeddedness (i.e., hierarchical organizational structure), the partners can have the greatest degree of </a:t>
            </a:r>
            <a:r>
              <a:rPr lang="en-US" sz="3200" b="1" dirty="0" smtClean="0"/>
              <a:t>interaction. </a:t>
            </a:r>
            <a:endParaRPr lang="en-US" sz="3200" b="1" dirty="0"/>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3960513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899" y="1825625"/>
            <a:ext cx="11129963" cy="4675188"/>
          </a:xfrm>
        </p:spPr>
        <p:txBody>
          <a:bodyPr>
            <a:noAutofit/>
          </a:bodyPr>
          <a:lstStyle/>
          <a:p>
            <a:pPr marL="0" indent="0" algn="just">
              <a:buNone/>
            </a:pPr>
            <a:r>
              <a:rPr lang="en-US" sz="3200" b="1" dirty="0">
                <a:solidFill>
                  <a:srgbClr val="FF0000"/>
                </a:solidFill>
              </a:rPr>
              <a:t>There are various motivations for strategic alliance formation. Firms may form an alliance to</a:t>
            </a:r>
            <a:r>
              <a:rPr lang="en-US" sz="3200" b="1" dirty="0" smtClean="0">
                <a:solidFill>
                  <a:srgbClr val="FF0000"/>
                </a:solidFill>
              </a:rPr>
              <a:t>:</a:t>
            </a:r>
          </a:p>
          <a:p>
            <a:pPr marL="0" indent="0" algn="just">
              <a:buNone/>
            </a:pPr>
            <a:r>
              <a:rPr lang="en-US" sz="3200" b="1" dirty="0" smtClean="0"/>
              <a:t> </a:t>
            </a:r>
            <a:r>
              <a:rPr lang="en-US" sz="3200" b="1" dirty="0"/>
              <a:t>• Reduce risk and cost of R&amp;D</a:t>
            </a:r>
            <a:r>
              <a:rPr lang="en-US" sz="3200" b="1" dirty="0" smtClean="0"/>
              <a:t>.</a:t>
            </a:r>
          </a:p>
          <a:p>
            <a:pPr marL="0" indent="0" algn="just">
              <a:buNone/>
            </a:pPr>
            <a:r>
              <a:rPr lang="en-US" sz="3200" b="1" dirty="0" smtClean="0"/>
              <a:t> </a:t>
            </a:r>
            <a:r>
              <a:rPr lang="en-US" sz="3200" b="1" dirty="0"/>
              <a:t>• Achieve economies of scale. </a:t>
            </a:r>
            <a:endParaRPr lang="en-US" sz="3200" b="1" dirty="0" smtClean="0"/>
          </a:p>
          <a:p>
            <a:pPr marL="0" indent="0" algn="just">
              <a:buNone/>
            </a:pPr>
            <a:r>
              <a:rPr lang="en-US" sz="3200" b="1" dirty="0" smtClean="0"/>
              <a:t>• </a:t>
            </a:r>
            <a:r>
              <a:rPr lang="en-US" sz="3200" b="1" dirty="0"/>
              <a:t>Get access to unique resources (e.g., technology</a:t>
            </a:r>
            <a:r>
              <a:rPr lang="en-US" sz="3200" b="1" dirty="0" smtClean="0"/>
              <a:t>).</a:t>
            </a:r>
          </a:p>
          <a:p>
            <a:pPr marL="0" indent="0" algn="just">
              <a:buNone/>
            </a:pPr>
            <a:r>
              <a:rPr lang="en-US" sz="3200" b="1" dirty="0" smtClean="0"/>
              <a:t> </a:t>
            </a:r>
            <a:r>
              <a:rPr lang="en-US" sz="3200" b="1" dirty="0"/>
              <a:t>• Overcome (international) investment barriers</a:t>
            </a:r>
            <a:r>
              <a:rPr lang="en-US" sz="3200" b="1" dirty="0" smtClean="0"/>
              <a:t>.</a:t>
            </a:r>
          </a:p>
          <a:p>
            <a:pPr marL="0" indent="0" algn="just">
              <a:buNone/>
            </a:pPr>
            <a:r>
              <a:rPr lang="en-US" sz="3200" b="1" dirty="0" smtClean="0"/>
              <a:t> </a:t>
            </a:r>
            <a:r>
              <a:rPr lang="en-US" sz="3200" b="1" dirty="0"/>
              <a:t>• Facilitate international expansion</a:t>
            </a:r>
            <a:r>
              <a:rPr lang="en-US" sz="3200" b="1" dirty="0" smtClean="0"/>
              <a:t>.</a:t>
            </a:r>
          </a:p>
          <a:p>
            <a:pPr marL="0" indent="0" algn="just">
              <a:buNone/>
            </a:pPr>
            <a:r>
              <a:rPr lang="en-US" sz="3200" b="1" dirty="0" smtClean="0"/>
              <a:t> </a:t>
            </a:r>
            <a:r>
              <a:rPr lang="en-US" sz="3200" b="1" dirty="0"/>
              <a:t>• Gain advantages of vertical quasi-integration</a:t>
            </a:r>
          </a:p>
        </p:txBody>
      </p:sp>
      <p:pic>
        <p:nvPicPr>
          <p:cNvPr id="4" name="Picture 3"/>
          <p:cNvPicPr>
            <a:picLocks noChangeAspect="1"/>
          </p:cNvPicPr>
          <p:nvPr/>
        </p:nvPicPr>
        <p:blipFill>
          <a:blip r:embed="rId2"/>
          <a:stretch>
            <a:fillRect/>
          </a:stretch>
        </p:blipFill>
        <p:spPr>
          <a:xfrm>
            <a:off x="-6762" y="0"/>
            <a:ext cx="9533101" cy="1610200"/>
          </a:xfrm>
          <a:prstGeom prst="rect">
            <a:avLst/>
          </a:prstGeom>
        </p:spPr>
      </p:pic>
      <p:pic>
        <p:nvPicPr>
          <p:cNvPr id="5" name="Picture 4"/>
          <p:cNvPicPr>
            <a:picLocks noChangeAspect="1"/>
          </p:cNvPicPr>
          <p:nvPr/>
        </p:nvPicPr>
        <p:blipFill>
          <a:blip r:embed="rId3"/>
          <a:stretch>
            <a:fillRect/>
          </a:stretch>
        </p:blipFill>
        <p:spPr>
          <a:xfrm>
            <a:off x="10174722" y="301493"/>
            <a:ext cx="1700931" cy="1524132"/>
          </a:xfrm>
          <a:prstGeom prst="rect">
            <a:avLst/>
          </a:prstGeom>
        </p:spPr>
      </p:pic>
      <p:sp>
        <p:nvSpPr>
          <p:cNvPr id="2" name="Rectangle 1"/>
          <p:cNvSpPr/>
          <p:nvPr/>
        </p:nvSpPr>
        <p:spPr>
          <a:xfrm>
            <a:off x="2289421" y="540339"/>
            <a:ext cx="7236918" cy="523220"/>
          </a:xfrm>
          <a:prstGeom prst="rect">
            <a:avLst/>
          </a:prstGeom>
        </p:spPr>
        <p:txBody>
          <a:bodyPr wrap="none">
            <a:spAutoFit/>
          </a:bodyPr>
          <a:lstStyle/>
          <a:p>
            <a:r>
              <a:rPr lang="en-US" sz="2800" b="1" dirty="0">
                <a:solidFill>
                  <a:schemeClr val="bg1"/>
                </a:solidFill>
              </a:rPr>
              <a:t>What are the motivations for strategic alliances</a:t>
            </a:r>
          </a:p>
        </p:txBody>
      </p:sp>
    </p:spTree>
    <p:extLst>
      <p:ext uri="{BB962C8B-B14F-4D97-AF65-F5344CB8AC3E}">
        <p14:creationId xmlns:p14="http://schemas.microsoft.com/office/powerpoint/2010/main" val="29411635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1463" y="1610200"/>
            <a:ext cx="11196637" cy="954107"/>
          </a:xfrm>
          <a:prstGeom prst="rect">
            <a:avLst/>
          </a:prstGeom>
        </p:spPr>
        <p:txBody>
          <a:bodyPr wrap="square">
            <a:spAutoFit/>
          </a:bodyPr>
          <a:lstStyle/>
          <a:p>
            <a:r>
              <a:rPr lang="en-US" sz="2800" b="1" dirty="0">
                <a:solidFill>
                  <a:srgbClr val="FF0000"/>
                </a:solidFill>
              </a:rPr>
              <a:t>First</a:t>
            </a:r>
            <a:r>
              <a:rPr lang="en-US" sz="2800" b="1" dirty="0"/>
              <a:t>, technological knowledge (or technology itself) is a basic resource of </a:t>
            </a:r>
            <a:r>
              <a:rPr lang="en-US" sz="2800" b="1" dirty="0" smtClean="0"/>
              <a:t>competitive </a:t>
            </a:r>
            <a:r>
              <a:rPr lang="en-US" sz="2800" b="1" dirty="0"/>
              <a:t>advantage, particularly for firms in high-tech industries.</a:t>
            </a:r>
          </a:p>
        </p:txBody>
      </p:sp>
      <p:sp>
        <p:nvSpPr>
          <p:cNvPr id="3" name="Rectangle 2"/>
          <p:cNvSpPr/>
          <p:nvPr/>
        </p:nvSpPr>
        <p:spPr>
          <a:xfrm>
            <a:off x="271463" y="3146103"/>
            <a:ext cx="11670697" cy="954107"/>
          </a:xfrm>
          <a:prstGeom prst="rect">
            <a:avLst/>
          </a:prstGeom>
        </p:spPr>
        <p:txBody>
          <a:bodyPr wrap="square">
            <a:spAutoFit/>
          </a:bodyPr>
          <a:lstStyle/>
          <a:p>
            <a:pPr algn="just"/>
            <a:r>
              <a:rPr lang="en-US" sz="2800" b="1" dirty="0">
                <a:solidFill>
                  <a:srgbClr val="FF0000"/>
                </a:solidFill>
              </a:rPr>
              <a:t>Second, </a:t>
            </a:r>
            <a:r>
              <a:rPr lang="en-US" sz="2800" b="1" dirty="0"/>
              <a:t>firms can quickly achieve economies of scale through alliance collaboration. </a:t>
            </a:r>
          </a:p>
        </p:txBody>
      </p:sp>
      <p:sp>
        <p:nvSpPr>
          <p:cNvPr id="4" name="Rectangle 3"/>
          <p:cNvSpPr/>
          <p:nvPr/>
        </p:nvSpPr>
        <p:spPr>
          <a:xfrm>
            <a:off x="271463" y="4682007"/>
            <a:ext cx="11670697" cy="1384995"/>
          </a:xfrm>
          <a:prstGeom prst="rect">
            <a:avLst/>
          </a:prstGeom>
        </p:spPr>
        <p:txBody>
          <a:bodyPr wrap="square">
            <a:spAutoFit/>
          </a:bodyPr>
          <a:lstStyle/>
          <a:p>
            <a:r>
              <a:rPr lang="en-US" sz="2800" b="1" dirty="0">
                <a:solidFill>
                  <a:srgbClr val="FF0000"/>
                </a:solidFill>
              </a:rPr>
              <a:t>Third, </a:t>
            </a:r>
            <a:r>
              <a:rPr lang="en-US" sz="2800" b="1" dirty="0"/>
              <a:t>firms can overcome investment barriers through alliances. In international business, firms may face investment barriers such as excessive regulations on foreign direct </a:t>
            </a:r>
            <a:r>
              <a:rPr lang="en-US" sz="2800" b="1" dirty="0" smtClean="0"/>
              <a:t>investment and </a:t>
            </a:r>
            <a:r>
              <a:rPr lang="en-US" sz="2800" b="1" dirty="0"/>
              <a:t>local bureaucratic practices</a:t>
            </a:r>
          </a:p>
        </p:txBody>
      </p:sp>
      <p:pic>
        <p:nvPicPr>
          <p:cNvPr id="5" name="Picture 4"/>
          <p:cNvPicPr>
            <a:picLocks noChangeAspect="1"/>
          </p:cNvPicPr>
          <p:nvPr/>
        </p:nvPicPr>
        <p:blipFill>
          <a:blip r:embed="rId2"/>
          <a:stretch>
            <a:fillRect/>
          </a:stretch>
        </p:blipFill>
        <p:spPr>
          <a:xfrm>
            <a:off x="271463" y="0"/>
            <a:ext cx="9533101" cy="1610200"/>
          </a:xfrm>
          <a:prstGeom prst="rect">
            <a:avLst/>
          </a:prstGeom>
        </p:spPr>
      </p:pic>
      <p:pic>
        <p:nvPicPr>
          <p:cNvPr id="6" name="Picture 5"/>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39126020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8650" y="2151787"/>
            <a:ext cx="11037813" cy="3539430"/>
          </a:xfrm>
          <a:prstGeom prst="rect">
            <a:avLst/>
          </a:prstGeom>
        </p:spPr>
        <p:txBody>
          <a:bodyPr wrap="square">
            <a:spAutoFit/>
          </a:bodyPr>
          <a:lstStyle/>
          <a:p>
            <a:pPr algn="just"/>
            <a:r>
              <a:rPr lang="en-US" sz="3200" b="1" dirty="0">
                <a:solidFill>
                  <a:srgbClr val="FF0000"/>
                </a:solidFill>
              </a:rPr>
              <a:t>Fourth</a:t>
            </a:r>
            <a:r>
              <a:rPr lang="en-US" sz="3200" b="1" dirty="0"/>
              <a:t>, foreign firms may facilitate international expansion by allying with a local partner, particularly when they are not familiar with local market environments (e.g., cultural, institutional, and </a:t>
            </a:r>
            <a:r>
              <a:rPr lang="en-US" sz="3200" b="1" dirty="0" smtClean="0"/>
              <a:t>economic </a:t>
            </a:r>
            <a:r>
              <a:rPr lang="en-US" sz="3200" b="1" dirty="0"/>
              <a:t>environment). </a:t>
            </a:r>
            <a:endParaRPr lang="ar-SA" sz="3200" b="1" dirty="0" smtClean="0"/>
          </a:p>
          <a:p>
            <a:pPr algn="just"/>
            <a:endParaRPr lang="ar-SA" sz="3200" b="1" dirty="0"/>
          </a:p>
          <a:p>
            <a:pPr algn="just"/>
            <a:r>
              <a:rPr lang="en-US" sz="3200" b="1" dirty="0" smtClean="0"/>
              <a:t>An </a:t>
            </a:r>
            <a:r>
              <a:rPr lang="en-US" sz="3200" b="1" dirty="0"/>
              <a:t>alliance with local partners allows foreign firms to gain local market legitimacy and reduce local market uncertainty</a:t>
            </a:r>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29931122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441061" y="154448"/>
            <a:ext cx="1225402" cy="1091279"/>
          </a:xfrm>
          <a:prstGeom prst="rect">
            <a:avLst/>
          </a:prstGeom>
        </p:spPr>
      </p:pic>
      <p:sp>
        <p:nvSpPr>
          <p:cNvPr id="3" name="Rectangle 2"/>
          <p:cNvSpPr/>
          <p:nvPr/>
        </p:nvSpPr>
        <p:spPr>
          <a:xfrm>
            <a:off x="347661" y="1610200"/>
            <a:ext cx="11625264" cy="5016758"/>
          </a:xfrm>
          <a:prstGeom prst="rect">
            <a:avLst/>
          </a:prstGeom>
        </p:spPr>
        <p:txBody>
          <a:bodyPr wrap="square">
            <a:spAutoFit/>
          </a:bodyPr>
          <a:lstStyle/>
          <a:p>
            <a:pPr algn="just"/>
            <a:r>
              <a:rPr lang="en-US" sz="3200" b="1" dirty="0">
                <a:solidFill>
                  <a:srgbClr val="FF0000"/>
                </a:solidFill>
              </a:rPr>
              <a:t>Finally</a:t>
            </a:r>
            <a:r>
              <a:rPr lang="en-US" sz="3200" b="1" dirty="0"/>
              <a:t>, firms can gain advantages of vertical quasi-integration through alliances. The concept vertical quasi-integration refers to the vertical integration of value-creation activities </a:t>
            </a:r>
            <a:r>
              <a:rPr lang="en-US" sz="3200" b="1" dirty="0" smtClean="0"/>
              <a:t>without </a:t>
            </a:r>
            <a:r>
              <a:rPr lang="en-US" sz="3200" b="1" dirty="0"/>
              <a:t>the rigidity of ownership (e.g., acquisition). For instance, firms in the </a:t>
            </a:r>
            <a:r>
              <a:rPr lang="en-US" sz="3200" b="1" dirty="0" smtClean="0"/>
              <a:t>pharmaceutical </a:t>
            </a:r>
            <a:r>
              <a:rPr lang="en-US" sz="3200" b="1" dirty="0"/>
              <a:t>industry where R&amp;D activity is vertically disintegrated (i.e., R, drug discovery, and D, clinical trials) oftentimes ally with biotech firms; pharmaceutical firms access complementary biotechnologies, while biotech firms lacking clinical practice (due to their tendency to focus on drug discovery) leverage the diverse R&amp;D value-chain experience of pharmaceuticals</a:t>
            </a:r>
          </a:p>
        </p:txBody>
      </p:sp>
      <p:pic>
        <p:nvPicPr>
          <p:cNvPr id="5" name="Picture 4"/>
          <p:cNvPicPr>
            <a:picLocks noChangeAspect="1"/>
          </p:cNvPicPr>
          <p:nvPr/>
        </p:nvPicPr>
        <p:blipFill>
          <a:blip r:embed="rId3"/>
          <a:stretch>
            <a:fillRect/>
          </a:stretch>
        </p:blipFill>
        <p:spPr>
          <a:xfrm>
            <a:off x="0" y="0"/>
            <a:ext cx="9533101" cy="1610200"/>
          </a:xfrm>
          <a:prstGeom prst="rect">
            <a:avLst/>
          </a:prstGeom>
        </p:spPr>
      </p:pic>
    </p:spTree>
    <p:extLst>
      <p:ext uri="{BB962C8B-B14F-4D97-AF65-F5344CB8AC3E}">
        <p14:creationId xmlns:p14="http://schemas.microsoft.com/office/powerpoint/2010/main" val="25629343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2912" y="1825643"/>
            <a:ext cx="11444288" cy="4031873"/>
          </a:xfrm>
          <a:prstGeom prst="rect">
            <a:avLst/>
          </a:prstGeom>
        </p:spPr>
        <p:txBody>
          <a:bodyPr wrap="square">
            <a:spAutoFit/>
          </a:bodyPr>
          <a:lstStyle/>
          <a:p>
            <a:pPr algn="just"/>
            <a:r>
              <a:rPr lang="en-US" sz="3200" b="1" dirty="0"/>
              <a:t>Succeeding in Strategic Alliances Allying with partner firms is not a onetime irrevocable decision. But rather, it is a collaboration agreement that evolves over time depending upon its partner </a:t>
            </a:r>
            <a:r>
              <a:rPr lang="en-US" sz="3200" b="1" dirty="0" smtClean="0"/>
              <a:t>relationship, </a:t>
            </a:r>
            <a:r>
              <a:rPr lang="en-US" sz="3200" b="1" dirty="0"/>
              <a:t>changing environments, and emergent contingencies. To be successful, it is important for firms to evolve their alliance strategy because of today’s challenging business environments (e.g., increased global competition, radically changing </a:t>
            </a:r>
            <a:r>
              <a:rPr lang="en-US" sz="3200" b="1" dirty="0" smtClean="0"/>
              <a:t>technology, </a:t>
            </a:r>
            <a:r>
              <a:rPr lang="en-US" sz="3200" b="1" dirty="0"/>
              <a:t>and uncertain/unstable market environment).</a:t>
            </a:r>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441061" y="154448"/>
            <a:ext cx="1225402" cy="1091279"/>
          </a:xfrm>
          <a:prstGeom prst="rect">
            <a:avLst/>
          </a:prstGeom>
        </p:spPr>
      </p:pic>
      <p:sp>
        <p:nvSpPr>
          <p:cNvPr id="6" name="Rectangle 5"/>
          <p:cNvSpPr/>
          <p:nvPr/>
        </p:nvSpPr>
        <p:spPr>
          <a:xfrm>
            <a:off x="2610913" y="620434"/>
            <a:ext cx="5685980" cy="584775"/>
          </a:xfrm>
          <a:prstGeom prst="rect">
            <a:avLst/>
          </a:prstGeom>
        </p:spPr>
        <p:txBody>
          <a:bodyPr wrap="none">
            <a:spAutoFit/>
          </a:bodyPr>
          <a:lstStyle/>
          <a:p>
            <a:r>
              <a:rPr lang="en-US" sz="3200" b="1" dirty="0">
                <a:solidFill>
                  <a:schemeClr val="bg1"/>
                </a:solidFill>
              </a:rPr>
              <a:t>Succeeding in Strategic Alliances</a:t>
            </a:r>
          </a:p>
        </p:txBody>
      </p:sp>
    </p:spTree>
    <p:extLst>
      <p:ext uri="{BB962C8B-B14F-4D97-AF65-F5344CB8AC3E}">
        <p14:creationId xmlns:p14="http://schemas.microsoft.com/office/powerpoint/2010/main" val="33813727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7992" y="1610200"/>
            <a:ext cx="11977686" cy="5146675"/>
          </a:xfrm>
        </p:spPr>
        <p:txBody>
          <a:bodyPr>
            <a:noAutofit/>
          </a:bodyPr>
          <a:lstStyle/>
          <a:p>
            <a:pPr marL="0" indent="0" algn="just">
              <a:buNone/>
            </a:pPr>
            <a:r>
              <a:rPr lang="en-US" sz="3200" b="1" dirty="0"/>
              <a:t>Strategic alliances, as long as multiple partners involved, are inherently challenging. Sometimes potential risks outweigh potential benefits. And this may possibly lead to discontinuation of alliance collaboration. </a:t>
            </a:r>
            <a:endParaRPr lang="ar-SA" sz="3200" b="1" dirty="0" smtClean="0"/>
          </a:p>
          <a:p>
            <a:pPr marL="0" indent="0" algn="just">
              <a:buNone/>
            </a:pPr>
            <a:r>
              <a:rPr lang="en-US" sz="3200" b="1" dirty="0" smtClean="0">
                <a:solidFill>
                  <a:srgbClr val="FF0000"/>
                </a:solidFill>
              </a:rPr>
              <a:t>To </a:t>
            </a:r>
            <a:r>
              <a:rPr lang="en-US" sz="3200" b="1" dirty="0">
                <a:solidFill>
                  <a:srgbClr val="FF0000"/>
                </a:solidFill>
              </a:rPr>
              <a:t>be successful, at least two factors should be considered in any strategic alliance (see Fig. 7.2</a:t>
            </a:r>
            <a:r>
              <a:rPr lang="en-US" sz="3200" b="1" dirty="0"/>
              <a:t>). </a:t>
            </a:r>
            <a:endParaRPr lang="ar-SA" sz="3200" b="1" dirty="0" smtClean="0"/>
          </a:p>
          <a:p>
            <a:pPr marL="514350" indent="-514350" algn="just">
              <a:buAutoNum type="arabicPeriod"/>
            </a:pPr>
            <a:r>
              <a:rPr lang="en-US" sz="3200" b="1" dirty="0" smtClean="0"/>
              <a:t>Challenging </a:t>
            </a:r>
            <a:r>
              <a:rPr lang="en-US" sz="3200" b="1" dirty="0"/>
              <a:t>issues and risks of strategic alliances </a:t>
            </a:r>
            <a:endParaRPr lang="ar-SA" sz="3200" b="1" dirty="0" smtClean="0"/>
          </a:p>
          <a:p>
            <a:pPr marL="514350" indent="-514350" algn="just">
              <a:buAutoNum type="arabicPeriod"/>
            </a:pPr>
            <a:r>
              <a:rPr lang="en-US" sz="3200" b="1" dirty="0" smtClean="0"/>
              <a:t>2</a:t>
            </a:r>
            <a:r>
              <a:rPr lang="en-US" sz="3200" b="1" dirty="0"/>
              <a:t>. Factors affecting the success of alliance (i.e., the area of intersection between two circles)</a:t>
            </a:r>
            <a:endParaRPr lang="en-US" sz="3200" b="1" dirty="0"/>
          </a:p>
        </p:txBody>
      </p:sp>
      <p:pic>
        <p:nvPicPr>
          <p:cNvPr id="4" name="Picture 3"/>
          <p:cNvPicPr>
            <a:picLocks noChangeAspect="1"/>
          </p:cNvPicPr>
          <p:nvPr/>
        </p:nvPicPr>
        <p:blipFill>
          <a:blip r:embed="rId2"/>
          <a:stretch>
            <a:fillRect/>
          </a:stretch>
        </p:blipFill>
        <p:spPr>
          <a:xfrm>
            <a:off x="0" y="-99285"/>
            <a:ext cx="9533101" cy="1610200"/>
          </a:xfrm>
          <a:prstGeom prst="rect">
            <a:avLst/>
          </a:prstGeom>
        </p:spPr>
      </p:pic>
      <p:pic>
        <p:nvPicPr>
          <p:cNvPr id="5" name="Picture 4"/>
          <p:cNvPicPr>
            <a:picLocks noChangeAspect="1"/>
          </p:cNvPicPr>
          <p:nvPr/>
        </p:nvPicPr>
        <p:blipFill>
          <a:blip r:embed="rId3"/>
          <a:stretch>
            <a:fillRect/>
          </a:stretch>
        </p:blipFill>
        <p:spPr>
          <a:xfrm>
            <a:off x="10374747" y="86068"/>
            <a:ext cx="1700931" cy="1524132"/>
          </a:xfrm>
          <a:prstGeom prst="rect">
            <a:avLst/>
          </a:prstGeom>
        </p:spPr>
      </p:pic>
      <p:sp>
        <p:nvSpPr>
          <p:cNvPr id="2" name="Rectangle 1"/>
          <p:cNvSpPr/>
          <p:nvPr/>
        </p:nvSpPr>
        <p:spPr>
          <a:xfrm>
            <a:off x="2340687" y="487976"/>
            <a:ext cx="7250575" cy="523220"/>
          </a:xfrm>
          <a:prstGeom prst="rect">
            <a:avLst/>
          </a:prstGeom>
        </p:spPr>
        <p:txBody>
          <a:bodyPr wrap="none">
            <a:spAutoFit/>
          </a:bodyPr>
          <a:lstStyle/>
          <a:p>
            <a:r>
              <a:rPr lang="en-US" sz="2800" b="1" dirty="0">
                <a:solidFill>
                  <a:schemeClr val="bg1"/>
                </a:solidFill>
              </a:rPr>
              <a:t>Challenging issues and risks of strategic alliance</a:t>
            </a:r>
          </a:p>
        </p:txBody>
      </p:sp>
    </p:spTree>
    <p:extLst>
      <p:ext uri="{BB962C8B-B14F-4D97-AF65-F5344CB8AC3E}">
        <p14:creationId xmlns:p14="http://schemas.microsoft.com/office/powerpoint/2010/main" val="21497757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237" y="795337"/>
            <a:ext cx="9153525" cy="5267325"/>
          </a:xfrm>
          <a:prstGeom prst="rect">
            <a:avLst/>
          </a:prstGeom>
        </p:spPr>
      </p:pic>
      <p:pic>
        <p:nvPicPr>
          <p:cNvPr id="3" name="Picture 2"/>
          <p:cNvPicPr>
            <a:picLocks noChangeAspect="1"/>
          </p:cNvPicPr>
          <p:nvPr/>
        </p:nvPicPr>
        <p:blipFill>
          <a:blip r:embed="rId3"/>
          <a:stretch>
            <a:fillRect/>
          </a:stretch>
        </p:blipFill>
        <p:spPr>
          <a:xfrm>
            <a:off x="10672762" y="249697"/>
            <a:ext cx="1225402" cy="1091279"/>
          </a:xfrm>
          <a:prstGeom prst="rect">
            <a:avLst/>
          </a:prstGeom>
        </p:spPr>
      </p:pic>
    </p:spTree>
    <p:extLst>
      <p:ext uri="{BB962C8B-B14F-4D97-AF65-F5344CB8AC3E}">
        <p14:creationId xmlns:p14="http://schemas.microsoft.com/office/powerpoint/2010/main" val="5202507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050" y="1825625"/>
            <a:ext cx="11447028" cy="4351338"/>
          </a:xfrm>
        </p:spPr>
        <p:txBody>
          <a:bodyPr>
            <a:normAutofit fontScale="92500" lnSpcReduction="10000"/>
          </a:bodyPr>
          <a:lstStyle/>
          <a:p>
            <a:pPr marL="0" indent="0" algn="just">
              <a:buNone/>
            </a:pPr>
            <a:r>
              <a:rPr lang="en-US" sz="3200" b="1" dirty="0">
                <a:solidFill>
                  <a:srgbClr val="FF0000"/>
                </a:solidFill>
              </a:rPr>
              <a:t>Incompatibility of Partners</a:t>
            </a:r>
            <a:r>
              <a:rPr lang="en-US" sz="3200" b="1" dirty="0" smtClean="0">
                <a:solidFill>
                  <a:srgbClr val="FF0000"/>
                </a:solidFill>
              </a:rPr>
              <a:t>:</a:t>
            </a:r>
            <a:endParaRPr lang="ar-SA" sz="3200" b="1" dirty="0" smtClean="0">
              <a:solidFill>
                <a:srgbClr val="FF0000"/>
              </a:solidFill>
            </a:endParaRPr>
          </a:p>
          <a:p>
            <a:pPr marL="0" indent="0" algn="just">
              <a:buNone/>
            </a:pPr>
            <a:r>
              <a:rPr lang="en-US" sz="3200" b="1" dirty="0" smtClean="0"/>
              <a:t>each </a:t>
            </a:r>
            <a:r>
              <a:rPr lang="en-US" sz="3200" b="1" dirty="0"/>
              <a:t>alliance partner, as an independent organization, has its unique organizational culture, operating styles, and core competencies and thus pools special yet complementary resources into an alliance. For example, the joint venture </a:t>
            </a:r>
            <a:r>
              <a:rPr lang="en-US" sz="3200" b="1" dirty="0" smtClean="0"/>
              <a:t>agreement </a:t>
            </a:r>
            <a:r>
              <a:rPr lang="en-US" sz="3200" b="1" dirty="0"/>
              <a:t>between Tesla Inc. and Panasonic can be vulnerable in the long run because of incompatibility of expectations for alliance; the goal of joint venture for Tesla is to leverage battery pack technology and manufacturing capability of Panasonic, whereas Panasonic would like to potentially increase battery cell production and its market share as demand for battery pack of EVs has increased.</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46147" y="301493"/>
            <a:ext cx="1700931" cy="1524132"/>
          </a:xfrm>
          <a:prstGeom prst="rect">
            <a:avLst/>
          </a:prstGeom>
        </p:spPr>
      </p:pic>
      <p:sp>
        <p:nvSpPr>
          <p:cNvPr id="2" name="Rectangle 1"/>
          <p:cNvSpPr/>
          <p:nvPr/>
        </p:nvSpPr>
        <p:spPr>
          <a:xfrm>
            <a:off x="2941332" y="1425525"/>
            <a:ext cx="7001404" cy="584775"/>
          </a:xfrm>
          <a:prstGeom prst="rect">
            <a:avLst/>
          </a:prstGeom>
        </p:spPr>
        <p:txBody>
          <a:bodyPr wrap="none">
            <a:spAutoFit/>
          </a:bodyPr>
          <a:lstStyle/>
          <a:p>
            <a:r>
              <a:rPr lang="en-US" sz="3200" b="1" dirty="0">
                <a:solidFill>
                  <a:schemeClr val="bg1"/>
                </a:solidFill>
              </a:rPr>
              <a:t>Factors affecting the success of alliances</a:t>
            </a:r>
          </a:p>
        </p:txBody>
      </p:sp>
      <p:sp>
        <p:nvSpPr>
          <p:cNvPr id="6" name="Rectangle 5"/>
          <p:cNvSpPr/>
          <p:nvPr/>
        </p:nvSpPr>
        <p:spPr>
          <a:xfrm>
            <a:off x="2174490" y="650620"/>
            <a:ext cx="7250575" cy="523220"/>
          </a:xfrm>
          <a:prstGeom prst="rect">
            <a:avLst/>
          </a:prstGeom>
        </p:spPr>
        <p:txBody>
          <a:bodyPr wrap="none">
            <a:spAutoFit/>
          </a:bodyPr>
          <a:lstStyle/>
          <a:p>
            <a:r>
              <a:rPr lang="en-US" sz="2800" b="1" dirty="0">
                <a:solidFill>
                  <a:schemeClr val="bg1"/>
                </a:solidFill>
              </a:rPr>
              <a:t>Challenging issues and risks of strategic alliance</a:t>
            </a:r>
          </a:p>
        </p:txBody>
      </p:sp>
    </p:spTree>
    <p:extLst>
      <p:ext uri="{BB962C8B-B14F-4D97-AF65-F5344CB8AC3E}">
        <p14:creationId xmlns:p14="http://schemas.microsoft.com/office/powerpoint/2010/main" val="7190455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88" y="1454616"/>
            <a:ext cx="11872911" cy="2554545"/>
          </a:xfrm>
          <a:prstGeom prst="rect">
            <a:avLst/>
          </a:prstGeom>
        </p:spPr>
        <p:txBody>
          <a:bodyPr wrap="square">
            <a:spAutoFit/>
          </a:bodyPr>
          <a:lstStyle/>
          <a:p>
            <a:pPr algn="just"/>
            <a:r>
              <a:rPr lang="en-US" sz="3200" b="1" dirty="0">
                <a:solidFill>
                  <a:srgbClr val="FF0000"/>
                </a:solidFill>
              </a:rPr>
              <a:t>Partner Opportunism </a:t>
            </a:r>
            <a:endParaRPr lang="ar-SA" sz="3200" b="1" dirty="0" smtClean="0">
              <a:solidFill>
                <a:srgbClr val="FF0000"/>
              </a:solidFill>
            </a:endParaRPr>
          </a:p>
          <a:p>
            <a:pPr algn="just"/>
            <a:r>
              <a:rPr lang="en-US" sz="3200" b="1" dirty="0" smtClean="0"/>
              <a:t>refers </a:t>
            </a:r>
            <a:r>
              <a:rPr lang="en-US" sz="3200" b="1" dirty="0"/>
              <a:t>to “behaviors by a partner firm that is motivated to pursue its self-interest with deceit to achieve gains at the expense of the other </a:t>
            </a:r>
            <a:r>
              <a:rPr lang="en-US" sz="3200" b="1" dirty="0" smtClean="0"/>
              <a:t>alliance </a:t>
            </a:r>
            <a:r>
              <a:rPr lang="en-US" sz="3200" b="1" dirty="0"/>
              <a:t>partners </a:t>
            </a:r>
            <a:r>
              <a:rPr lang="en-US" sz="3200" b="1" dirty="0" smtClean="0"/>
              <a:t>.” </a:t>
            </a:r>
            <a:r>
              <a:rPr lang="en-US" sz="3200" b="1" dirty="0"/>
              <a:t>one of the goals of the alliance is probably to gain access to unique technology owned by an alliance </a:t>
            </a:r>
            <a:r>
              <a:rPr lang="en-US" sz="3200" b="1" dirty="0" smtClean="0"/>
              <a:t>partner</a:t>
            </a:r>
            <a:endParaRPr lang="en-US" sz="3200" b="1" dirty="0"/>
          </a:p>
        </p:txBody>
      </p:sp>
      <p:sp>
        <p:nvSpPr>
          <p:cNvPr id="3" name="Rectangle 2"/>
          <p:cNvSpPr/>
          <p:nvPr/>
        </p:nvSpPr>
        <p:spPr>
          <a:xfrm>
            <a:off x="285751" y="4009161"/>
            <a:ext cx="11715748" cy="2062103"/>
          </a:xfrm>
          <a:prstGeom prst="rect">
            <a:avLst/>
          </a:prstGeom>
        </p:spPr>
        <p:txBody>
          <a:bodyPr wrap="square">
            <a:spAutoFit/>
          </a:bodyPr>
          <a:lstStyle/>
          <a:p>
            <a:pPr algn="just"/>
            <a:r>
              <a:rPr lang="en-US" sz="3200" b="1" dirty="0">
                <a:solidFill>
                  <a:srgbClr val="FF0000"/>
                </a:solidFill>
              </a:rPr>
              <a:t>Loss of Autonomy </a:t>
            </a:r>
            <a:r>
              <a:rPr lang="ar-SA" sz="3200" b="1" dirty="0" smtClean="0"/>
              <a:t>:</a:t>
            </a:r>
            <a:r>
              <a:rPr lang="en-US" sz="3200" b="1" dirty="0" smtClean="0"/>
              <a:t>Alliance </a:t>
            </a:r>
            <a:r>
              <a:rPr lang="en-US" sz="3200" b="1" dirty="0"/>
              <a:t>partners share resources, risks, costs, and profits (especially in the case of equity joint venture). And both partners are interdependent with each other </a:t>
            </a:r>
            <a:r>
              <a:rPr lang="en-US" sz="3200" b="1" dirty="0" smtClean="0"/>
              <a:t>especially </a:t>
            </a:r>
            <a:r>
              <a:rPr lang="en-US" sz="3200" b="1" dirty="0"/>
              <a:t>for performing joint </a:t>
            </a:r>
            <a:r>
              <a:rPr lang="en-US" sz="3200" b="1" dirty="0" smtClean="0"/>
              <a:t>tasks</a:t>
            </a:r>
            <a:endParaRPr lang="en-US" sz="3200" b="1" dirty="0"/>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20766440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0026" y="1451664"/>
            <a:ext cx="11715750" cy="2062103"/>
          </a:xfrm>
          <a:prstGeom prst="rect">
            <a:avLst/>
          </a:prstGeom>
        </p:spPr>
        <p:txBody>
          <a:bodyPr wrap="square">
            <a:spAutoFit/>
          </a:bodyPr>
          <a:lstStyle/>
          <a:p>
            <a:pPr algn="just"/>
            <a:r>
              <a:rPr lang="en-US" sz="3200" b="1" dirty="0">
                <a:solidFill>
                  <a:srgbClr val="FF0000"/>
                </a:solidFill>
              </a:rPr>
              <a:t>Limited Access to Key </a:t>
            </a:r>
            <a:r>
              <a:rPr lang="en-US" sz="3200" b="1" dirty="0" smtClean="0">
                <a:solidFill>
                  <a:srgbClr val="FF0000"/>
                </a:solidFill>
              </a:rPr>
              <a:t>Resources</a:t>
            </a:r>
            <a:r>
              <a:rPr lang="ar-SA" sz="3200" b="1" dirty="0" smtClean="0">
                <a:solidFill>
                  <a:srgbClr val="FF0000"/>
                </a:solidFill>
              </a:rPr>
              <a:t>:</a:t>
            </a:r>
            <a:r>
              <a:rPr lang="en-US" sz="3200" b="1" dirty="0" smtClean="0">
                <a:solidFill>
                  <a:srgbClr val="FF0000"/>
                </a:solidFill>
              </a:rPr>
              <a:t> </a:t>
            </a:r>
            <a:r>
              <a:rPr lang="en-US" sz="3200" b="1" dirty="0"/>
              <a:t>One of the challenging decisions that alliance partners sometimes have to make is whether to share their key resources (e.g., know-how, market knowledge, and core technology</a:t>
            </a:r>
            <a:r>
              <a:rPr lang="en-US" sz="3200" b="1" dirty="0" smtClean="0"/>
              <a:t>)</a:t>
            </a:r>
            <a:endParaRPr lang="en-US" sz="3200" b="1" dirty="0"/>
          </a:p>
        </p:txBody>
      </p:sp>
      <p:sp>
        <p:nvSpPr>
          <p:cNvPr id="3" name="Rectangle 2"/>
          <p:cNvSpPr/>
          <p:nvPr/>
        </p:nvSpPr>
        <p:spPr>
          <a:xfrm>
            <a:off x="328613" y="3577500"/>
            <a:ext cx="11701462" cy="3046988"/>
          </a:xfrm>
          <a:prstGeom prst="rect">
            <a:avLst/>
          </a:prstGeom>
        </p:spPr>
        <p:txBody>
          <a:bodyPr wrap="square">
            <a:spAutoFit/>
          </a:bodyPr>
          <a:lstStyle/>
          <a:p>
            <a:pPr algn="just"/>
            <a:r>
              <a:rPr lang="en-US" sz="3200" b="1" dirty="0">
                <a:solidFill>
                  <a:srgbClr val="FF0000"/>
                </a:solidFill>
              </a:rPr>
              <a:t>Inter-Partner Conflicts </a:t>
            </a:r>
            <a:r>
              <a:rPr lang="ar-SA" sz="3200" b="1" dirty="0" smtClean="0"/>
              <a:t>:</a:t>
            </a:r>
            <a:r>
              <a:rPr lang="en-US" sz="3200" b="1" dirty="0" smtClean="0"/>
              <a:t>arise </a:t>
            </a:r>
            <a:r>
              <a:rPr lang="en-US" sz="3200" b="1" dirty="0"/>
              <a:t>anytime in alliance collaborations for various reasons. A misfit across organizational cultures, the purpose of alliance agreement (not always completely congruent), resources contributing to the alliance, and </a:t>
            </a:r>
            <a:r>
              <a:rPr lang="en-US" sz="3200" b="1" dirty="0" smtClean="0"/>
              <a:t>managerial </a:t>
            </a:r>
            <a:r>
              <a:rPr lang="en-US" sz="3200" b="1" dirty="0"/>
              <a:t>practices (e.g., decision-making styles and organizational routines) is one of the significant reasons for inter-partner conflicts,</a:t>
            </a:r>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8573499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78563" y="1802558"/>
            <a:ext cx="3887987" cy="584775"/>
          </a:xfrm>
          <a:prstGeom prst="rect">
            <a:avLst/>
          </a:prstGeom>
          <a:solidFill>
            <a:schemeClr val="accent2"/>
          </a:solidFill>
        </p:spPr>
        <p:txBody>
          <a:bodyPr wrap="none">
            <a:spAutoFit/>
          </a:bodyPr>
          <a:lstStyle/>
          <a:p>
            <a:r>
              <a:rPr lang="en-US" sz="3200" b="1" dirty="0"/>
              <a:t>Creating mutual goals</a:t>
            </a:r>
          </a:p>
        </p:txBody>
      </p:sp>
      <p:sp>
        <p:nvSpPr>
          <p:cNvPr id="4" name="Rectangle 3"/>
          <p:cNvSpPr/>
          <p:nvPr/>
        </p:nvSpPr>
        <p:spPr>
          <a:xfrm>
            <a:off x="779457" y="2852977"/>
            <a:ext cx="7545079" cy="584775"/>
          </a:xfrm>
          <a:prstGeom prst="rect">
            <a:avLst/>
          </a:prstGeom>
          <a:solidFill>
            <a:schemeClr val="accent2"/>
          </a:solidFill>
        </p:spPr>
        <p:txBody>
          <a:bodyPr wrap="none">
            <a:spAutoFit/>
          </a:bodyPr>
          <a:lstStyle/>
          <a:p>
            <a:r>
              <a:rPr lang="en-US" sz="3200" b="1" dirty="0"/>
              <a:t>Specifying rights and duties on the contract</a:t>
            </a:r>
          </a:p>
        </p:txBody>
      </p:sp>
      <p:sp>
        <p:nvSpPr>
          <p:cNvPr id="5" name="Rectangle 4"/>
          <p:cNvSpPr/>
          <p:nvPr/>
        </p:nvSpPr>
        <p:spPr>
          <a:xfrm>
            <a:off x="725038" y="3830122"/>
            <a:ext cx="5479898" cy="584775"/>
          </a:xfrm>
          <a:prstGeom prst="rect">
            <a:avLst/>
          </a:prstGeom>
          <a:solidFill>
            <a:schemeClr val="accent2"/>
          </a:solidFill>
        </p:spPr>
        <p:txBody>
          <a:bodyPr wrap="none">
            <a:spAutoFit/>
          </a:bodyPr>
          <a:lstStyle/>
          <a:p>
            <a:r>
              <a:rPr lang="en-US" sz="3200" b="1" dirty="0"/>
              <a:t>Establishing required resources</a:t>
            </a:r>
          </a:p>
        </p:txBody>
      </p:sp>
      <p:sp>
        <p:nvSpPr>
          <p:cNvPr id="6" name="Rectangle 5"/>
          <p:cNvSpPr/>
          <p:nvPr/>
        </p:nvSpPr>
        <p:spPr>
          <a:xfrm>
            <a:off x="779457" y="4929187"/>
            <a:ext cx="7121052" cy="584775"/>
          </a:xfrm>
          <a:prstGeom prst="rect">
            <a:avLst/>
          </a:prstGeom>
          <a:solidFill>
            <a:schemeClr val="accent2"/>
          </a:solidFill>
        </p:spPr>
        <p:txBody>
          <a:bodyPr wrap="none">
            <a:spAutoFit/>
          </a:bodyPr>
          <a:lstStyle/>
          <a:p>
            <a:r>
              <a:rPr lang="en-US" sz="3200" b="1" dirty="0"/>
              <a:t>Establishing conflict resolution strategies</a:t>
            </a:r>
          </a:p>
        </p:txBody>
      </p:sp>
      <p:pic>
        <p:nvPicPr>
          <p:cNvPr id="7" name="Picture 6"/>
          <p:cNvPicPr>
            <a:picLocks noChangeAspect="1"/>
          </p:cNvPicPr>
          <p:nvPr/>
        </p:nvPicPr>
        <p:blipFill>
          <a:blip r:embed="rId2"/>
          <a:stretch>
            <a:fillRect/>
          </a:stretch>
        </p:blipFill>
        <p:spPr>
          <a:xfrm>
            <a:off x="0" y="16879"/>
            <a:ext cx="9533101" cy="1486075"/>
          </a:xfrm>
          <a:prstGeom prst="rect">
            <a:avLst/>
          </a:prstGeom>
        </p:spPr>
      </p:pic>
      <p:pic>
        <p:nvPicPr>
          <p:cNvPr id="8" name="Picture 7"/>
          <p:cNvPicPr>
            <a:picLocks noChangeAspect="1"/>
          </p:cNvPicPr>
          <p:nvPr/>
        </p:nvPicPr>
        <p:blipFill>
          <a:blip r:embed="rId3"/>
          <a:stretch>
            <a:fillRect/>
          </a:stretch>
        </p:blipFill>
        <p:spPr>
          <a:xfrm>
            <a:off x="10441061" y="154448"/>
            <a:ext cx="1225402" cy="1091279"/>
          </a:xfrm>
          <a:prstGeom prst="rect">
            <a:avLst/>
          </a:prstGeom>
        </p:spPr>
      </p:pic>
      <p:sp>
        <p:nvSpPr>
          <p:cNvPr id="9" name="Rectangle 8"/>
          <p:cNvSpPr/>
          <p:nvPr/>
        </p:nvSpPr>
        <p:spPr>
          <a:xfrm>
            <a:off x="2252662" y="620879"/>
            <a:ext cx="7127016" cy="584775"/>
          </a:xfrm>
          <a:prstGeom prst="rect">
            <a:avLst/>
          </a:prstGeom>
        </p:spPr>
        <p:txBody>
          <a:bodyPr wrap="none">
            <a:spAutoFit/>
          </a:bodyPr>
          <a:lstStyle/>
          <a:p>
            <a:r>
              <a:rPr lang="en-US" sz="3200" b="1" dirty="0">
                <a:solidFill>
                  <a:schemeClr val="bg1"/>
                </a:solidFill>
              </a:rPr>
              <a:t>Factors Affecting the Success of Alliances</a:t>
            </a:r>
          </a:p>
        </p:txBody>
      </p:sp>
    </p:spTree>
    <p:extLst>
      <p:ext uri="{BB962C8B-B14F-4D97-AF65-F5344CB8AC3E}">
        <p14:creationId xmlns:p14="http://schemas.microsoft.com/office/powerpoint/2010/main" val="7396841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50" y="1649888"/>
            <a:ext cx="11068050" cy="4750912"/>
          </a:xfrm>
        </p:spPr>
        <p:txBody>
          <a:bodyPr>
            <a:normAutofit/>
          </a:bodyPr>
          <a:lstStyle/>
          <a:p>
            <a:pPr marL="0" indent="0" algn="just">
              <a:buNone/>
            </a:pPr>
            <a:endParaRPr lang="en-US" sz="3200" b="1" dirty="0" smtClean="0"/>
          </a:p>
          <a:p>
            <a:pPr marL="0" indent="0" algn="just">
              <a:buNone/>
            </a:pPr>
            <a:r>
              <a:rPr lang="en-US" sz="3200" b="1" dirty="0" smtClean="0"/>
              <a:t>the </a:t>
            </a:r>
            <a:r>
              <a:rPr lang="en-US" sz="3200" b="1" dirty="0"/>
              <a:t>question is how alliance </a:t>
            </a:r>
            <a:r>
              <a:rPr lang="en-US" sz="3200" b="1" dirty="0" smtClean="0"/>
              <a:t>partners </a:t>
            </a:r>
            <a:r>
              <a:rPr lang="en-US" sz="3200" b="1" dirty="0"/>
              <a:t>successfully collaborate when there is a significant difference between </a:t>
            </a:r>
            <a:r>
              <a:rPr lang="en-US" sz="3200" b="1" dirty="0" smtClean="0"/>
              <a:t>partners </a:t>
            </a:r>
            <a:r>
              <a:rPr lang="en-US" sz="3200" b="1" dirty="0"/>
              <a:t>in terms of national-level </a:t>
            </a:r>
            <a:r>
              <a:rPr lang="en-US" sz="3200" b="1" dirty="0" smtClean="0"/>
              <a:t>environments?</a:t>
            </a:r>
            <a:endParaRPr lang="en-US" sz="3200" b="1" dirty="0"/>
          </a:p>
        </p:txBody>
      </p:sp>
      <p:pic>
        <p:nvPicPr>
          <p:cNvPr id="4" name="Picture 3"/>
          <p:cNvPicPr>
            <a:picLocks noChangeAspect="1"/>
          </p:cNvPicPr>
          <p:nvPr/>
        </p:nvPicPr>
        <p:blipFill>
          <a:blip r:embed="rId2"/>
          <a:stretch>
            <a:fillRect/>
          </a:stretch>
        </p:blipFill>
        <p:spPr>
          <a:xfrm>
            <a:off x="0" y="-70881"/>
            <a:ext cx="10644188" cy="1610200"/>
          </a:xfrm>
          <a:prstGeom prst="rect">
            <a:avLst/>
          </a:prstGeom>
        </p:spPr>
      </p:pic>
      <p:pic>
        <p:nvPicPr>
          <p:cNvPr id="5" name="Picture 4"/>
          <p:cNvPicPr>
            <a:picLocks noChangeAspect="1"/>
          </p:cNvPicPr>
          <p:nvPr/>
        </p:nvPicPr>
        <p:blipFill>
          <a:blip r:embed="rId3"/>
          <a:stretch>
            <a:fillRect/>
          </a:stretch>
        </p:blipFill>
        <p:spPr>
          <a:xfrm>
            <a:off x="10644188" y="193781"/>
            <a:ext cx="1331477" cy="1234969"/>
          </a:xfrm>
          <a:prstGeom prst="rect">
            <a:avLst/>
          </a:prstGeom>
        </p:spPr>
      </p:pic>
      <p:sp>
        <p:nvSpPr>
          <p:cNvPr id="2" name="Rectangle 1"/>
          <p:cNvSpPr/>
          <p:nvPr/>
        </p:nvSpPr>
        <p:spPr>
          <a:xfrm>
            <a:off x="2771775" y="395766"/>
            <a:ext cx="6096000" cy="830997"/>
          </a:xfrm>
          <a:prstGeom prst="rect">
            <a:avLst/>
          </a:prstGeom>
        </p:spPr>
        <p:txBody>
          <a:bodyPr>
            <a:spAutoFit/>
          </a:bodyPr>
          <a:lstStyle/>
          <a:p>
            <a:r>
              <a:rPr lang="en-US" sz="2400" b="1" dirty="0">
                <a:solidFill>
                  <a:schemeClr val="bg1"/>
                </a:solidFill>
              </a:rPr>
              <a:t>International Strategic Alliance and Alliance Governance Mode Choice</a:t>
            </a:r>
          </a:p>
        </p:txBody>
      </p:sp>
    </p:spTree>
    <p:extLst>
      <p:ext uri="{BB962C8B-B14F-4D97-AF65-F5344CB8AC3E}">
        <p14:creationId xmlns:p14="http://schemas.microsoft.com/office/powerpoint/2010/main" val="41294007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19162" y="842962"/>
            <a:ext cx="10353675" cy="5172075"/>
          </a:xfrm>
          <a:prstGeom prst="rect">
            <a:avLst/>
          </a:prstGeom>
        </p:spPr>
      </p:pic>
      <p:pic>
        <p:nvPicPr>
          <p:cNvPr id="3" name="Picture 2"/>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20676354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400175"/>
          </a:xfrm>
          <a:prstGeom prst="rect">
            <a:avLst/>
          </a:prstGeom>
        </p:spPr>
      </p:pic>
      <p:pic>
        <p:nvPicPr>
          <p:cNvPr id="2" name="Picture 1"/>
          <p:cNvPicPr>
            <a:picLocks noChangeAspect="1"/>
          </p:cNvPicPr>
          <p:nvPr/>
        </p:nvPicPr>
        <p:blipFill>
          <a:blip r:embed="rId3"/>
          <a:stretch>
            <a:fillRect/>
          </a:stretch>
        </p:blipFill>
        <p:spPr>
          <a:xfrm>
            <a:off x="10286282" y="0"/>
            <a:ext cx="1700931" cy="1524132"/>
          </a:xfrm>
          <a:prstGeom prst="rect">
            <a:avLst/>
          </a:prstGeom>
        </p:spPr>
      </p:pic>
      <p:sp>
        <p:nvSpPr>
          <p:cNvPr id="5" name="Content Placeholder 4"/>
          <p:cNvSpPr>
            <a:spLocks noGrp="1"/>
          </p:cNvSpPr>
          <p:nvPr>
            <p:ph idx="1"/>
          </p:nvPr>
        </p:nvSpPr>
        <p:spPr>
          <a:xfrm>
            <a:off x="400051" y="1825625"/>
            <a:ext cx="11587162" cy="4351338"/>
          </a:xfrm>
        </p:spPr>
        <p:txBody>
          <a:bodyPr>
            <a:noAutofit/>
          </a:bodyPr>
          <a:lstStyle/>
          <a:p>
            <a:pPr algn="just"/>
            <a:r>
              <a:rPr lang="en-US" sz="3200" b="1" dirty="0">
                <a:solidFill>
                  <a:srgbClr val="FF0000"/>
                </a:solidFill>
              </a:rPr>
              <a:t>Power distance</a:t>
            </a:r>
            <a:r>
              <a:rPr lang="en-US" sz="3200" b="1" dirty="0"/>
              <a:t> </a:t>
            </a:r>
            <a:r>
              <a:rPr lang="ar-SA" sz="3200" b="1" dirty="0" smtClean="0"/>
              <a:t>:</a:t>
            </a:r>
            <a:r>
              <a:rPr lang="en-US" sz="3200" b="1" dirty="0" smtClean="0"/>
              <a:t>is </a:t>
            </a:r>
            <a:r>
              <a:rPr lang="en-US" sz="3200" b="1" dirty="0"/>
              <a:t>referred to as the extent to which the members of a society expect power to be distributed equally in organizations and institutions. Firms from high-power-distance countries, accepting inequality and hierarchy of power in the organization, prefer to have greater control in interorganizational relationships and seek more organizationally integrated (or equity-based) modes such as EJVs. On the other hand, firms from low-power-distance countries are more open and willing to work as a group or a team for a certain project without formally integrating rules or </a:t>
            </a:r>
            <a:r>
              <a:rPr lang="en-US" sz="3200" b="1" dirty="0" smtClean="0"/>
              <a:t>hierarchies. </a:t>
            </a:r>
            <a:endParaRPr lang="en-US" sz="3200" b="1" dirty="0"/>
          </a:p>
        </p:txBody>
      </p:sp>
      <p:sp>
        <p:nvSpPr>
          <p:cNvPr id="7" name="Rectangle 6"/>
          <p:cNvSpPr/>
          <p:nvPr/>
        </p:nvSpPr>
        <p:spPr>
          <a:xfrm>
            <a:off x="3227800" y="415016"/>
            <a:ext cx="4419496" cy="584775"/>
          </a:xfrm>
          <a:prstGeom prst="rect">
            <a:avLst/>
          </a:prstGeom>
        </p:spPr>
        <p:txBody>
          <a:bodyPr wrap="square">
            <a:spAutoFit/>
          </a:bodyPr>
          <a:lstStyle/>
          <a:p>
            <a:r>
              <a:rPr lang="en-US" sz="3200" b="1" dirty="0">
                <a:solidFill>
                  <a:schemeClr val="bg1"/>
                </a:solidFill>
              </a:rPr>
              <a:t>Cultural environment</a:t>
            </a:r>
          </a:p>
        </p:txBody>
      </p:sp>
    </p:spTree>
    <p:extLst>
      <p:ext uri="{BB962C8B-B14F-4D97-AF65-F5344CB8AC3E}">
        <p14:creationId xmlns:p14="http://schemas.microsoft.com/office/powerpoint/2010/main" val="33199159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4" y="1802939"/>
            <a:ext cx="11387136" cy="4524315"/>
          </a:xfrm>
          <a:prstGeom prst="rect">
            <a:avLst/>
          </a:prstGeom>
        </p:spPr>
        <p:txBody>
          <a:bodyPr wrap="square">
            <a:spAutoFit/>
          </a:bodyPr>
          <a:lstStyle/>
          <a:p>
            <a:pPr algn="just"/>
            <a:r>
              <a:rPr lang="en-US" sz="3200" b="1" dirty="0">
                <a:solidFill>
                  <a:srgbClr val="FF0000"/>
                </a:solidFill>
              </a:rPr>
              <a:t>Perspective toward time </a:t>
            </a:r>
            <a:r>
              <a:rPr lang="en-US" sz="3200" b="1" dirty="0"/>
              <a:t>(i.e., long-term vs. short-term orientation) is referred to as the degree to which individuals’ actions are driven by long-term/short-term goals and results and the need for long-term/immediate gratification. Firms from a long-term orientation culture, that focuses more on future interactions and rewards, perceive more clearly the shadow of the future, as opposed to those with a </a:t>
            </a:r>
            <a:r>
              <a:rPr lang="en-US" sz="3200" b="1" dirty="0" smtClean="0"/>
              <a:t>short-term-oriented </a:t>
            </a:r>
            <a:r>
              <a:rPr lang="en-US" sz="3200" b="1" dirty="0"/>
              <a:t>organization which tends to be more opportunistic and less likely to build long-term interfirm trust in an alliance</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17570803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314450"/>
          </a:xfrm>
          <a:prstGeom prst="rect">
            <a:avLst/>
          </a:prstGeom>
        </p:spPr>
      </p:pic>
      <p:pic>
        <p:nvPicPr>
          <p:cNvPr id="5" name="Picture 4"/>
          <p:cNvPicPr>
            <a:picLocks noChangeAspect="1"/>
          </p:cNvPicPr>
          <p:nvPr/>
        </p:nvPicPr>
        <p:blipFill>
          <a:blip r:embed="rId3"/>
          <a:stretch>
            <a:fillRect/>
          </a:stretch>
        </p:blipFill>
        <p:spPr>
          <a:xfrm>
            <a:off x="10189009" y="32331"/>
            <a:ext cx="1700931" cy="1282119"/>
          </a:xfrm>
          <a:prstGeom prst="rect">
            <a:avLst/>
          </a:prstGeom>
        </p:spPr>
      </p:pic>
      <p:sp>
        <p:nvSpPr>
          <p:cNvPr id="2" name="Rectangle 1"/>
          <p:cNvSpPr/>
          <p:nvPr/>
        </p:nvSpPr>
        <p:spPr>
          <a:xfrm>
            <a:off x="3243264" y="472559"/>
            <a:ext cx="4569744" cy="584775"/>
          </a:xfrm>
          <a:prstGeom prst="rect">
            <a:avLst/>
          </a:prstGeom>
        </p:spPr>
        <p:txBody>
          <a:bodyPr wrap="square">
            <a:spAutoFit/>
          </a:bodyPr>
          <a:lstStyle/>
          <a:p>
            <a:r>
              <a:rPr lang="en-US" sz="3200" b="1">
                <a:solidFill>
                  <a:schemeClr val="bg1"/>
                </a:solidFill>
              </a:rPr>
              <a:t>Economic environment</a:t>
            </a:r>
          </a:p>
        </p:txBody>
      </p:sp>
      <p:sp>
        <p:nvSpPr>
          <p:cNvPr id="6" name="Rectangle 5"/>
          <p:cNvSpPr/>
          <p:nvPr/>
        </p:nvSpPr>
        <p:spPr>
          <a:xfrm>
            <a:off x="228600" y="2115681"/>
            <a:ext cx="11661340" cy="3539430"/>
          </a:xfrm>
          <a:prstGeom prst="rect">
            <a:avLst/>
          </a:prstGeom>
        </p:spPr>
        <p:txBody>
          <a:bodyPr wrap="square">
            <a:spAutoFit/>
          </a:bodyPr>
          <a:lstStyle/>
          <a:p>
            <a:pPr algn="just"/>
            <a:r>
              <a:rPr lang="en-US" sz="3200" b="1" dirty="0">
                <a:solidFill>
                  <a:srgbClr val="FF0000"/>
                </a:solidFill>
              </a:rPr>
              <a:t>Infrastructure development </a:t>
            </a:r>
            <a:r>
              <a:rPr lang="en-US" sz="3200" b="1" dirty="0"/>
              <a:t>of a country as part of economic environments is important for alliance collaborations</a:t>
            </a:r>
            <a:r>
              <a:rPr lang="en-US" sz="3200" b="1" dirty="0" smtClean="0"/>
              <a:t>.</a:t>
            </a:r>
          </a:p>
          <a:p>
            <a:pPr algn="just"/>
            <a:endParaRPr lang="en-US" sz="3200" b="1" dirty="0"/>
          </a:p>
          <a:p>
            <a:pPr algn="just"/>
            <a:r>
              <a:rPr lang="en-US" sz="3200" b="1" dirty="0" smtClean="0"/>
              <a:t> </a:t>
            </a:r>
            <a:r>
              <a:rPr lang="en-US" sz="3200" b="1" dirty="0"/>
              <a:t>For instance, innovation infrastructure </a:t>
            </a:r>
            <a:r>
              <a:rPr lang="en-US" sz="3200" b="1" dirty="0" smtClean="0"/>
              <a:t>provides </a:t>
            </a:r>
            <a:r>
              <a:rPr lang="en-US" sz="3200" b="1" dirty="0"/>
              <a:t>resources for innovation activity. And firms are more likely to collaborate internationally for their R&amp;D in those nations with a developed innovation </a:t>
            </a:r>
            <a:r>
              <a:rPr lang="en-US" sz="3200" b="1" dirty="0" smtClean="0"/>
              <a:t>infrastructure </a:t>
            </a:r>
            <a:endParaRPr lang="en-US" sz="3200" b="1" dirty="0"/>
          </a:p>
        </p:txBody>
      </p:sp>
    </p:spTree>
    <p:extLst>
      <p:ext uri="{BB962C8B-B14F-4D97-AF65-F5344CB8AC3E}">
        <p14:creationId xmlns:p14="http://schemas.microsoft.com/office/powerpoint/2010/main" val="20648845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1939" y="1856125"/>
            <a:ext cx="11775639" cy="4031873"/>
          </a:xfrm>
          <a:prstGeom prst="rect">
            <a:avLst/>
          </a:prstGeom>
        </p:spPr>
        <p:txBody>
          <a:bodyPr wrap="square">
            <a:spAutoFit/>
          </a:bodyPr>
          <a:lstStyle/>
          <a:p>
            <a:pPr algn="just"/>
            <a:r>
              <a:rPr lang="en-US" sz="3200" b="1" dirty="0">
                <a:solidFill>
                  <a:srgbClr val="FF0000"/>
                </a:solidFill>
              </a:rPr>
              <a:t>The quality of human </a:t>
            </a:r>
            <a:r>
              <a:rPr lang="en-US" sz="3200" b="1" dirty="0" smtClean="0">
                <a:solidFill>
                  <a:srgbClr val="FF0000"/>
                </a:solidFill>
              </a:rPr>
              <a:t>resource</a:t>
            </a:r>
          </a:p>
          <a:p>
            <a:pPr algn="just"/>
            <a:endParaRPr lang="en-US" sz="3200" b="1" dirty="0">
              <a:solidFill>
                <a:srgbClr val="FF0000"/>
              </a:solidFill>
            </a:endParaRPr>
          </a:p>
          <a:p>
            <a:pPr algn="just"/>
            <a:r>
              <a:rPr lang="en-US" sz="3200" b="1" dirty="0" smtClean="0">
                <a:solidFill>
                  <a:srgbClr val="FF0000"/>
                </a:solidFill>
              </a:rPr>
              <a:t> </a:t>
            </a:r>
            <a:r>
              <a:rPr lang="en-US" sz="3200" b="1" dirty="0"/>
              <a:t>(i.e., availability of skilled and educated </a:t>
            </a:r>
            <a:r>
              <a:rPr lang="en-US" sz="3200" b="1" dirty="0" smtClean="0"/>
              <a:t>workers) </a:t>
            </a:r>
            <a:r>
              <a:rPr lang="en-US" sz="3200" b="1" dirty="0"/>
              <a:t>plays a critical role in international collaborations. A greater difference in the quality of human capital between the countries of partnering firms increases partner uncertainty and reduces the likelihood of in-depth collaborations due to the gap in the capability of understanding complex projects (e.g., technology innovation) at hand</a:t>
            </a:r>
          </a:p>
        </p:txBody>
      </p:sp>
      <p:pic>
        <p:nvPicPr>
          <p:cNvPr id="3" name="Picture 2"/>
          <p:cNvPicPr>
            <a:picLocks noChangeAspect="1"/>
          </p:cNvPicPr>
          <p:nvPr/>
        </p:nvPicPr>
        <p:blipFill>
          <a:blip r:embed="rId2"/>
          <a:stretch>
            <a:fillRect/>
          </a:stretch>
        </p:blipFill>
        <p:spPr>
          <a:xfrm>
            <a:off x="-108036" y="0"/>
            <a:ext cx="9533101" cy="1314450"/>
          </a:xfrm>
          <a:prstGeom prst="rect">
            <a:avLst/>
          </a:prstGeom>
        </p:spPr>
      </p:pic>
      <p:pic>
        <p:nvPicPr>
          <p:cNvPr id="4" name="Picture 3"/>
          <p:cNvPicPr>
            <a:picLocks noChangeAspect="1"/>
          </p:cNvPicPr>
          <p:nvPr/>
        </p:nvPicPr>
        <p:blipFill>
          <a:blip r:embed="rId3"/>
          <a:stretch>
            <a:fillRect/>
          </a:stretch>
        </p:blipFill>
        <p:spPr>
          <a:xfrm>
            <a:off x="10189009" y="32331"/>
            <a:ext cx="1700931" cy="1282119"/>
          </a:xfrm>
          <a:prstGeom prst="rect">
            <a:avLst/>
          </a:prstGeom>
        </p:spPr>
      </p:pic>
    </p:spTree>
    <p:extLst>
      <p:ext uri="{BB962C8B-B14F-4D97-AF65-F5344CB8AC3E}">
        <p14:creationId xmlns:p14="http://schemas.microsoft.com/office/powerpoint/2010/main" val="18784033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86068"/>
            <a:ext cx="1700931" cy="1524132"/>
          </a:xfrm>
          <a:prstGeom prst="rect">
            <a:avLst/>
          </a:prstGeom>
        </p:spPr>
      </p:pic>
      <p:sp>
        <p:nvSpPr>
          <p:cNvPr id="2" name="Rectangle 1"/>
          <p:cNvSpPr/>
          <p:nvPr/>
        </p:nvSpPr>
        <p:spPr>
          <a:xfrm>
            <a:off x="3499686" y="555747"/>
            <a:ext cx="4554452" cy="584775"/>
          </a:xfrm>
          <a:prstGeom prst="rect">
            <a:avLst/>
          </a:prstGeom>
        </p:spPr>
        <p:txBody>
          <a:bodyPr wrap="none">
            <a:spAutoFit/>
          </a:bodyPr>
          <a:lstStyle/>
          <a:p>
            <a:r>
              <a:rPr lang="en-US" sz="3200" b="1" dirty="0">
                <a:solidFill>
                  <a:schemeClr val="bg1"/>
                </a:solidFill>
              </a:rPr>
              <a:t>Institutional environment</a:t>
            </a:r>
          </a:p>
        </p:txBody>
      </p:sp>
      <p:sp>
        <p:nvSpPr>
          <p:cNvPr id="7" name="Rectangle 6"/>
          <p:cNvSpPr/>
          <p:nvPr/>
        </p:nvSpPr>
        <p:spPr>
          <a:xfrm>
            <a:off x="257176" y="1951634"/>
            <a:ext cx="11530012" cy="4031873"/>
          </a:xfrm>
          <a:prstGeom prst="rect">
            <a:avLst/>
          </a:prstGeom>
        </p:spPr>
        <p:txBody>
          <a:bodyPr wrap="square">
            <a:spAutoFit/>
          </a:bodyPr>
          <a:lstStyle/>
          <a:p>
            <a:pPr algn="just"/>
            <a:r>
              <a:rPr lang="en-US" sz="3200" b="1" dirty="0">
                <a:solidFill>
                  <a:srgbClr val="FF0000"/>
                </a:solidFill>
              </a:rPr>
              <a:t>Political stability </a:t>
            </a:r>
            <a:endParaRPr lang="en-US" sz="3200" b="1" dirty="0" smtClean="0">
              <a:solidFill>
                <a:srgbClr val="FF0000"/>
              </a:solidFill>
            </a:endParaRPr>
          </a:p>
          <a:p>
            <a:pPr algn="just"/>
            <a:endParaRPr lang="en-US" sz="3200" b="1" dirty="0">
              <a:solidFill>
                <a:srgbClr val="FF0000"/>
              </a:solidFill>
            </a:endParaRPr>
          </a:p>
          <a:p>
            <a:pPr algn="just"/>
            <a:r>
              <a:rPr lang="en-US" sz="3200" b="1" dirty="0" smtClean="0"/>
              <a:t>that </a:t>
            </a:r>
            <a:r>
              <a:rPr lang="en-US" sz="3200" b="1" dirty="0"/>
              <a:t>contributes to a more predictable and stable policy helps sustain international alliance collaborations. For instance, Walmart decided to </a:t>
            </a:r>
            <a:r>
              <a:rPr lang="en-US" sz="3200" b="1" dirty="0" smtClean="0"/>
              <a:t>terminate </a:t>
            </a:r>
            <a:r>
              <a:rPr lang="en-US" sz="3200" b="1" dirty="0"/>
              <a:t>the joint venture partnership with its Indian partner Bharti in 2013 due to the unpredictable/unstable FDI (foreign direct investment) regulations and enforcement that have made Walmart difficult to navigate regulations in India</a:t>
            </a:r>
          </a:p>
        </p:txBody>
      </p:sp>
    </p:spTree>
    <p:extLst>
      <p:ext uri="{BB962C8B-B14F-4D97-AF65-F5344CB8AC3E}">
        <p14:creationId xmlns:p14="http://schemas.microsoft.com/office/powerpoint/2010/main" val="42614692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62074" y="2324144"/>
            <a:ext cx="9710738" cy="3046988"/>
          </a:xfrm>
          <a:prstGeom prst="rect">
            <a:avLst/>
          </a:prstGeom>
        </p:spPr>
        <p:txBody>
          <a:bodyPr wrap="square">
            <a:spAutoFit/>
          </a:bodyPr>
          <a:lstStyle/>
          <a:p>
            <a:pPr algn="just"/>
            <a:r>
              <a:rPr lang="en-US" sz="3200" b="1" dirty="0">
                <a:solidFill>
                  <a:srgbClr val="FF0000"/>
                </a:solidFill>
              </a:rPr>
              <a:t>Rule-of-law</a:t>
            </a:r>
            <a:r>
              <a:rPr lang="en-US" sz="3200" b="1" dirty="0"/>
              <a:t> </a:t>
            </a:r>
            <a:endParaRPr lang="en-US" sz="3200" b="1" dirty="0" smtClean="0"/>
          </a:p>
          <a:p>
            <a:pPr algn="just"/>
            <a:endParaRPr lang="en-US" sz="3200" b="1" dirty="0"/>
          </a:p>
          <a:p>
            <a:pPr algn="just"/>
            <a:r>
              <a:rPr lang="en-US" sz="3200" b="1" dirty="0" smtClean="0"/>
              <a:t>refers </a:t>
            </a:r>
            <a:r>
              <a:rPr lang="en-US" sz="3200" b="1" dirty="0"/>
              <a:t>to the extent to which agents have confidence in and abide by the rules of society and in particular the quality of contract enforcement, property rights, and the courts</a:t>
            </a:r>
          </a:p>
        </p:txBody>
      </p:sp>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4" name="Picture 3"/>
          <p:cNvPicPr>
            <a:picLocks noChangeAspect="1"/>
          </p:cNvPicPr>
          <p:nvPr/>
        </p:nvPicPr>
        <p:blipFill>
          <a:blip r:embed="rId3"/>
          <a:stretch>
            <a:fillRect/>
          </a:stretch>
        </p:blipFill>
        <p:spPr>
          <a:xfrm>
            <a:off x="10189009" y="86068"/>
            <a:ext cx="1700931" cy="1524132"/>
          </a:xfrm>
          <a:prstGeom prst="rect">
            <a:avLst/>
          </a:prstGeom>
        </p:spPr>
      </p:pic>
    </p:spTree>
    <p:extLst>
      <p:ext uri="{BB962C8B-B14F-4D97-AF65-F5344CB8AC3E}">
        <p14:creationId xmlns:p14="http://schemas.microsoft.com/office/powerpoint/2010/main" val="24928549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03296" y="86068"/>
            <a:ext cx="1700931" cy="1524132"/>
          </a:xfrm>
          <a:prstGeom prst="rect">
            <a:avLst/>
          </a:prstGeom>
        </p:spPr>
      </p:pic>
      <p:sp>
        <p:nvSpPr>
          <p:cNvPr id="2" name="Rectangle 1"/>
          <p:cNvSpPr/>
          <p:nvPr/>
        </p:nvSpPr>
        <p:spPr>
          <a:xfrm>
            <a:off x="3634027" y="555746"/>
            <a:ext cx="4575099" cy="584775"/>
          </a:xfrm>
          <a:prstGeom prst="rect">
            <a:avLst/>
          </a:prstGeom>
        </p:spPr>
        <p:txBody>
          <a:bodyPr wrap="none">
            <a:spAutoFit/>
          </a:bodyPr>
          <a:lstStyle/>
          <a:p>
            <a:r>
              <a:rPr lang="en-US" sz="3200" b="1">
                <a:solidFill>
                  <a:schemeClr val="bg1"/>
                </a:solidFill>
              </a:rPr>
              <a:t>Other contingency factors</a:t>
            </a:r>
          </a:p>
        </p:txBody>
      </p:sp>
      <p:sp>
        <p:nvSpPr>
          <p:cNvPr id="7" name="Rectangle 6"/>
          <p:cNvSpPr/>
          <p:nvPr/>
        </p:nvSpPr>
        <p:spPr>
          <a:xfrm>
            <a:off x="328613" y="1888073"/>
            <a:ext cx="10710862" cy="1077218"/>
          </a:xfrm>
          <a:prstGeom prst="rect">
            <a:avLst/>
          </a:prstGeom>
        </p:spPr>
        <p:txBody>
          <a:bodyPr wrap="square">
            <a:spAutoFit/>
          </a:bodyPr>
          <a:lstStyle/>
          <a:p>
            <a:pPr algn="just"/>
            <a:r>
              <a:rPr lang="en-US" sz="3200" b="1" dirty="0">
                <a:solidFill>
                  <a:srgbClr val="FF0000"/>
                </a:solidFill>
              </a:rPr>
              <a:t>Industrial knowledge intensity </a:t>
            </a:r>
            <a:r>
              <a:rPr lang="en-US" sz="3200" b="1" dirty="0"/>
              <a:t>refers to the degree to which firms in an </a:t>
            </a:r>
            <a:r>
              <a:rPr lang="en-US" sz="3200" b="1" dirty="0" smtClean="0"/>
              <a:t>industry </a:t>
            </a:r>
            <a:r>
              <a:rPr lang="en-US" sz="3200" b="1" dirty="0"/>
              <a:t>focus on technology innovation activities</a:t>
            </a:r>
          </a:p>
        </p:txBody>
      </p:sp>
      <p:sp>
        <p:nvSpPr>
          <p:cNvPr id="8" name="Rectangle 7"/>
          <p:cNvSpPr/>
          <p:nvPr/>
        </p:nvSpPr>
        <p:spPr>
          <a:xfrm>
            <a:off x="328613" y="3243164"/>
            <a:ext cx="11458575" cy="3046988"/>
          </a:xfrm>
          <a:prstGeom prst="rect">
            <a:avLst/>
          </a:prstGeom>
        </p:spPr>
        <p:txBody>
          <a:bodyPr wrap="square">
            <a:spAutoFit/>
          </a:bodyPr>
          <a:lstStyle/>
          <a:p>
            <a:pPr algn="just"/>
            <a:r>
              <a:rPr lang="en-US" sz="3200" b="1" dirty="0">
                <a:solidFill>
                  <a:srgbClr val="FF0000"/>
                </a:solidFill>
              </a:rPr>
              <a:t>Technology diversity </a:t>
            </a:r>
            <a:r>
              <a:rPr lang="en-US" sz="3200" b="1" dirty="0"/>
              <a:t>refers to the dissimilarities between technological </a:t>
            </a:r>
            <a:r>
              <a:rPr lang="en-US" sz="3200" b="1" dirty="0" smtClean="0"/>
              <a:t>knowledge </a:t>
            </a:r>
            <a:r>
              <a:rPr lang="en-US" sz="3200" b="1" dirty="0"/>
              <a:t>bases of the alliance partners. In general, there is a positive effect of the </a:t>
            </a:r>
            <a:r>
              <a:rPr lang="en-US" sz="3200" b="1" dirty="0" smtClean="0"/>
              <a:t>complementarities </a:t>
            </a:r>
            <a:r>
              <a:rPr lang="en-US" sz="3200" b="1" dirty="0"/>
              <a:t>of the technological knowledge indicating that new products and new processes do not come from the combination of similar technologies but from the combination of different technologies</a:t>
            </a:r>
          </a:p>
        </p:txBody>
      </p:sp>
    </p:spTree>
    <p:extLst>
      <p:ext uri="{BB962C8B-B14F-4D97-AF65-F5344CB8AC3E}">
        <p14:creationId xmlns:p14="http://schemas.microsoft.com/office/powerpoint/2010/main" val="820381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260447" y="223772"/>
            <a:ext cx="1700931" cy="1524132"/>
          </a:xfrm>
          <a:prstGeom prst="rect">
            <a:avLst/>
          </a:prstGeom>
        </p:spPr>
      </p:pic>
      <p:sp>
        <p:nvSpPr>
          <p:cNvPr id="4" name="Rectangle 3"/>
          <p:cNvSpPr/>
          <p:nvPr/>
        </p:nvSpPr>
        <p:spPr>
          <a:xfrm>
            <a:off x="2202604" y="355604"/>
            <a:ext cx="7365336" cy="954107"/>
          </a:xfrm>
          <a:prstGeom prst="rect">
            <a:avLst/>
          </a:prstGeom>
        </p:spPr>
        <p:txBody>
          <a:bodyPr wrap="square">
            <a:spAutoFit/>
          </a:bodyPr>
          <a:lstStyle/>
          <a:p>
            <a:r>
              <a:rPr lang="en-US" sz="2800" b="1" dirty="0">
                <a:solidFill>
                  <a:schemeClr val="bg1"/>
                </a:solidFill>
              </a:rPr>
              <a:t>Managing Alliance Portfolios to Enhance Performance</a:t>
            </a:r>
          </a:p>
        </p:txBody>
      </p:sp>
      <p:sp>
        <p:nvSpPr>
          <p:cNvPr id="7" name="Rectangle 6"/>
          <p:cNvSpPr/>
          <p:nvPr/>
        </p:nvSpPr>
        <p:spPr>
          <a:xfrm>
            <a:off x="396367" y="1965804"/>
            <a:ext cx="8171404" cy="584775"/>
          </a:xfrm>
          <a:prstGeom prst="rect">
            <a:avLst/>
          </a:prstGeom>
        </p:spPr>
        <p:txBody>
          <a:bodyPr wrap="none">
            <a:spAutoFit/>
          </a:bodyPr>
          <a:lstStyle/>
          <a:p>
            <a:r>
              <a:rPr lang="en-US" sz="3200" b="1" dirty="0">
                <a:solidFill>
                  <a:srgbClr val="FF0000"/>
                </a:solidFill>
              </a:rPr>
              <a:t>Definition and Challenges of Alliance Portfolios</a:t>
            </a:r>
          </a:p>
        </p:txBody>
      </p:sp>
      <p:sp>
        <p:nvSpPr>
          <p:cNvPr id="8" name="Rectangle 7"/>
          <p:cNvSpPr/>
          <p:nvPr/>
        </p:nvSpPr>
        <p:spPr>
          <a:xfrm>
            <a:off x="396367" y="2823299"/>
            <a:ext cx="11133646" cy="3046988"/>
          </a:xfrm>
          <a:prstGeom prst="rect">
            <a:avLst/>
          </a:prstGeom>
        </p:spPr>
        <p:txBody>
          <a:bodyPr wrap="square">
            <a:spAutoFit/>
          </a:bodyPr>
          <a:lstStyle/>
          <a:p>
            <a:pPr algn="just"/>
            <a:r>
              <a:rPr lang="en-US" sz="3200" b="1" dirty="0"/>
              <a:t>Strategic alliance portfolios can be defined as the sum of all types of strategic </a:t>
            </a:r>
            <a:r>
              <a:rPr lang="en-US" sz="3200" b="1" dirty="0" smtClean="0"/>
              <a:t>alliances </a:t>
            </a:r>
            <a:r>
              <a:rPr lang="en-US" sz="3200" b="1" dirty="0"/>
              <a:t>that the focal firm is currently engaged </a:t>
            </a:r>
            <a:r>
              <a:rPr lang="en-US" sz="3200" b="1" dirty="0" smtClean="0"/>
              <a:t>in. </a:t>
            </a:r>
            <a:r>
              <a:rPr lang="en-US" sz="3200" b="1" dirty="0"/>
              <a:t>Like literally, a firm can have as many strategic alliances as possible depending upon its number of business units and value-creation activities in which it involves for alliances</a:t>
            </a:r>
          </a:p>
        </p:txBody>
      </p:sp>
    </p:spTree>
    <p:extLst>
      <p:ext uri="{BB962C8B-B14F-4D97-AF65-F5344CB8AC3E}">
        <p14:creationId xmlns:p14="http://schemas.microsoft.com/office/powerpoint/2010/main" val="25837162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039" y="1050311"/>
            <a:ext cx="11715749" cy="1077218"/>
          </a:xfrm>
          <a:prstGeom prst="rect">
            <a:avLst/>
          </a:prstGeom>
        </p:spPr>
        <p:txBody>
          <a:bodyPr wrap="square">
            <a:spAutoFit/>
          </a:bodyPr>
          <a:lstStyle/>
          <a:p>
            <a:r>
              <a:rPr lang="en-US" sz="3200" b="1" dirty="0">
                <a:solidFill>
                  <a:srgbClr val="FF0000"/>
                </a:solidFill>
              </a:rPr>
              <a:t>Here are some of the challenging tasks of alliance portfolio management</a:t>
            </a:r>
          </a:p>
        </p:txBody>
      </p:sp>
      <p:sp>
        <p:nvSpPr>
          <p:cNvPr id="3" name="Rectangle 2"/>
          <p:cNvSpPr/>
          <p:nvPr/>
        </p:nvSpPr>
        <p:spPr>
          <a:xfrm>
            <a:off x="300039" y="2127529"/>
            <a:ext cx="11715748" cy="4524315"/>
          </a:xfrm>
          <a:prstGeom prst="rect">
            <a:avLst/>
          </a:prstGeom>
        </p:spPr>
        <p:txBody>
          <a:bodyPr wrap="square">
            <a:spAutoFit/>
          </a:bodyPr>
          <a:lstStyle/>
          <a:p>
            <a:r>
              <a:rPr lang="en-US" sz="3200" b="1" dirty="0">
                <a:solidFill>
                  <a:srgbClr val="FF0000"/>
                </a:solidFill>
              </a:rPr>
              <a:t>Portfolio </a:t>
            </a:r>
            <a:r>
              <a:rPr lang="en-US" sz="3200" b="1" dirty="0" smtClean="0">
                <a:solidFill>
                  <a:srgbClr val="FF0000"/>
                </a:solidFill>
              </a:rPr>
              <a:t>Strategy</a:t>
            </a:r>
            <a:r>
              <a:rPr lang="en-US" sz="3200" b="1" dirty="0" smtClean="0"/>
              <a:t>: formulation </a:t>
            </a:r>
            <a:r>
              <a:rPr lang="en-US" sz="3200" b="1" dirty="0"/>
              <a:t>of a portfolio strategy with implementation plans. </a:t>
            </a:r>
            <a:endParaRPr lang="en-US" sz="3200" b="1" dirty="0" smtClean="0"/>
          </a:p>
          <a:p>
            <a:r>
              <a:rPr lang="en-US" sz="3200" b="1" dirty="0" smtClean="0"/>
              <a:t>• </a:t>
            </a:r>
            <a:r>
              <a:rPr lang="en-US" sz="3200" b="1" dirty="0">
                <a:solidFill>
                  <a:srgbClr val="FF0000"/>
                </a:solidFill>
              </a:rPr>
              <a:t>Portfolio Coordination and Resource Allocation</a:t>
            </a:r>
            <a:r>
              <a:rPr lang="en-US" sz="3200" b="1" dirty="0"/>
              <a:t>: To maximize its benefits, it is important to align multiple alliances for a primary joint goal. </a:t>
            </a:r>
            <a:endParaRPr lang="en-US" sz="3200" b="1" dirty="0" smtClean="0"/>
          </a:p>
          <a:p>
            <a:r>
              <a:rPr lang="en-US" sz="3200" b="1" dirty="0" smtClean="0"/>
              <a:t>• </a:t>
            </a:r>
            <a:r>
              <a:rPr lang="en-US" sz="3200" b="1" dirty="0">
                <a:solidFill>
                  <a:srgbClr val="FF0000"/>
                </a:solidFill>
              </a:rPr>
              <a:t>Portfolio Monitoring</a:t>
            </a:r>
            <a:r>
              <a:rPr lang="en-US" sz="3200" b="1" dirty="0"/>
              <a:t>: This is to evaluate the contribution of the alliance </a:t>
            </a:r>
            <a:r>
              <a:rPr lang="en-US" sz="3200" b="1" dirty="0" smtClean="0"/>
              <a:t>portfolio </a:t>
            </a:r>
            <a:r>
              <a:rPr lang="en-US" sz="3200" b="1" dirty="0"/>
              <a:t>to the focal firm’s success and to initiate control measures (e.g., reconfiguring the alliance portfolio) if there are performance deficits. </a:t>
            </a:r>
            <a:endParaRPr lang="en-US" sz="3200" b="1" dirty="0" smtClean="0"/>
          </a:p>
        </p:txBody>
      </p:sp>
      <p:pic>
        <p:nvPicPr>
          <p:cNvPr id="4" name="Picture 3"/>
          <p:cNvPicPr>
            <a:picLocks noChangeAspect="1"/>
          </p:cNvPicPr>
          <p:nvPr/>
        </p:nvPicPr>
        <p:blipFill>
          <a:blip r:embed="rId2"/>
          <a:stretch>
            <a:fillRect/>
          </a:stretch>
        </p:blipFill>
        <p:spPr>
          <a:xfrm>
            <a:off x="0" y="0"/>
            <a:ext cx="9533101" cy="1243013"/>
          </a:xfrm>
          <a:prstGeom prst="rect">
            <a:avLst/>
          </a:prstGeom>
        </p:spPr>
      </p:pic>
      <p:pic>
        <p:nvPicPr>
          <p:cNvPr id="5" name="Picture 4"/>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16925122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2912" y="1941850"/>
            <a:ext cx="11158537" cy="3539430"/>
          </a:xfrm>
          <a:prstGeom prst="rect">
            <a:avLst/>
          </a:prstGeom>
        </p:spPr>
        <p:txBody>
          <a:bodyPr wrap="square">
            <a:spAutoFit/>
          </a:bodyPr>
          <a:lstStyle/>
          <a:p>
            <a:pPr algn="just"/>
            <a:r>
              <a:rPr lang="en-US" sz="3200" b="1" dirty="0"/>
              <a:t>• </a:t>
            </a:r>
            <a:r>
              <a:rPr lang="en-US" sz="3200" b="1" dirty="0">
                <a:solidFill>
                  <a:srgbClr val="FF0000"/>
                </a:solidFill>
              </a:rPr>
              <a:t>Establishment of an Alliance Management System: </a:t>
            </a:r>
            <a:r>
              <a:rPr lang="en-US" sz="3200" b="1" dirty="0"/>
              <a:t>This is to institutionalize alliance management capability by developing learning mechanisms (e.g., articulating learning experience and codifying alliance management knowledge) and by formalizing and standardizing alliance management processes and tools. In this way, alliance portfolio managing experiences can be collected, shared and diffused throughout the organization</a:t>
            </a:r>
            <a:endParaRPr lang="en-US" sz="3200" b="1" dirty="0"/>
          </a:p>
        </p:txBody>
      </p:sp>
      <p:pic>
        <p:nvPicPr>
          <p:cNvPr id="3" name="Picture 2"/>
          <p:cNvPicPr>
            <a:picLocks noChangeAspect="1"/>
          </p:cNvPicPr>
          <p:nvPr/>
        </p:nvPicPr>
        <p:blipFill>
          <a:blip r:embed="rId2"/>
          <a:stretch>
            <a:fillRect/>
          </a:stretch>
        </p:blipFill>
        <p:spPr>
          <a:xfrm>
            <a:off x="0" y="0"/>
            <a:ext cx="9533101" cy="1243013"/>
          </a:xfrm>
          <a:prstGeom prst="rect">
            <a:avLst/>
          </a:prstGeom>
        </p:spPr>
      </p:pic>
      <p:pic>
        <p:nvPicPr>
          <p:cNvPr id="4" name="Picture 3"/>
          <p:cNvPicPr>
            <a:picLocks noChangeAspect="1"/>
          </p:cNvPicPr>
          <p:nvPr/>
        </p:nvPicPr>
        <p:blipFill>
          <a:blip r:embed="rId3"/>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41956741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r>
              <a:rPr lang="en-US" dirty="0"/>
              <a:t>Chapter </a:t>
            </a:r>
            <a:r>
              <a:rPr lang="en-US" dirty="0" smtClean="0"/>
              <a:t>5</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0441061" y="154448"/>
            <a:ext cx="1225402" cy="1091279"/>
          </a:xfrm>
          <a:prstGeom prst="rect">
            <a:avLst/>
          </a:prstGeom>
        </p:spPr>
      </p:pic>
    </p:spTree>
    <p:extLst>
      <p:ext uri="{BB962C8B-B14F-4D97-AF65-F5344CB8AC3E}">
        <p14:creationId xmlns:p14="http://schemas.microsoft.com/office/powerpoint/2010/main" val="41240188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4271</TotalTime>
  <Words>2534</Words>
  <Application>Microsoft Office PowerPoint</Application>
  <PresentationFormat>Widescreen</PresentationFormat>
  <Paragraphs>119</Paragraphs>
  <Slides>40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147</cp:revision>
  <dcterms:created xsi:type="dcterms:W3CDTF">2021-08-03T13:03:26Z</dcterms:created>
  <dcterms:modified xsi:type="dcterms:W3CDTF">2022-03-18T13:00:37Z</dcterms:modified>
</cp:coreProperties>
</file>