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6"/>
  </p:notesMasterIdLst>
  <p:sldIdLst>
    <p:sldId id="257" r:id="rId2"/>
    <p:sldId id="462" r:id="rId3"/>
    <p:sldId id="569" r:id="rId4"/>
    <p:sldId id="570" r:id="rId5"/>
    <p:sldId id="636" r:id="rId6"/>
    <p:sldId id="642" r:id="rId7"/>
    <p:sldId id="643" r:id="rId8"/>
    <p:sldId id="623" r:id="rId9"/>
    <p:sldId id="624" r:id="rId10"/>
    <p:sldId id="625" r:id="rId11"/>
    <p:sldId id="626" r:id="rId12"/>
    <p:sldId id="627" r:id="rId13"/>
    <p:sldId id="628" r:id="rId14"/>
    <p:sldId id="629" r:id="rId15"/>
    <p:sldId id="630" r:id="rId16"/>
    <p:sldId id="631" r:id="rId17"/>
    <p:sldId id="582" r:id="rId18"/>
    <p:sldId id="583" r:id="rId19"/>
    <p:sldId id="584" r:id="rId20"/>
    <p:sldId id="585" r:id="rId21"/>
    <p:sldId id="586" r:id="rId22"/>
    <p:sldId id="587" r:id="rId23"/>
    <p:sldId id="588" r:id="rId24"/>
    <p:sldId id="590" r:id="rId25"/>
    <p:sldId id="591" r:id="rId26"/>
    <p:sldId id="592" r:id="rId27"/>
    <p:sldId id="566" r:id="rId28"/>
    <p:sldId id="567" r:id="rId29"/>
    <p:sldId id="620" r:id="rId30"/>
    <p:sldId id="621" r:id="rId31"/>
    <p:sldId id="622" r:id="rId32"/>
    <p:sldId id="618" r:id="rId33"/>
    <p:sldId id="619" r:id="rId34"/>
    <p:sldId id="568" r:id="rId35"/>
    <p:sldId id="603" r:id="rId36"/>
    <p:sldId id="596" r:id="rId37"/>
    <p:sldId id="602" r:id="rId38"/>
    <p:sldId id="598" r:id="rId39"/>
    <p:sldId id="597" r:id="rId40"/>
    <p:sldId id="600" r:id="rId41"/>
    <p:sldId id="599" r:id="rId42"/>
    <p:sldId id="601" r:id="rId43"/>
    <p:sldId id="604" r:id="rId44"/>
    <p:sldId id="606" r:id="rId45"/>
    <p:sldId id="607" r:id="rId46"/>
    <p:sldId id="614" r:id="rId47"/>
    <p:sldId id="609" r:id="rId48"/>
    <p:sldId id="612" r:id="rId49"/>
    <p:sldId id="613" r:id="rId50"/>
    <p:sldId id="617" r:id="rId51"/>
    <p:sldId id="616" r:id="rId52"/>
    <p:sldId id="297" r:id="rId53"/>
    <p:sldId id="260" r:id="rId54"/>
    <p:sldId id="304" r:id="rId5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00C4AD"/>
    <a:srgbClr val="FF9518"/>
    <a:srgbClr val="FF8C01"/>
    <a:srgbClr val="2B5984"/>
    <a:srgbClr val="EE8200"/>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56" d="100"/>
          <a:sy n="56" d="100"/>
        </p:scale>
        <p:origin x="1000" y="44"/>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viewProps" Target="viewProp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EDD897F-2C5F-4EB5-9790-1D8CB7E2A27F}" type="datetimeFigureOut">
              <a:rPr lang="en-US" smtClean="0"/>
              <a:t>12/19/2024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55FD4F9-6095-4373-9DFC-865FF352BB81}" type="slidenum">
              <a:rPr lang="en-US" smtClean="0"/>
              <a:t>‹#›</a:t>
            </a:fld>
            <a:endParaRPr lang="en-US"/>
          </a:p>
        </p:txBody>
      </p:sp>
    </p:spTree>
    <p:extLst>
      <p:ext uri="{BB962C8B-B14F-4D97-AF65-F5344CB8AC3E}">
        <p14:creationId xmlns:p14="http://schemas.microsoft.com/office/powerpoint/2010/main" val="23473051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55FD4F9-6095-4373-9DFC-865FF352BB81}" type="slidenum">
              <a:rPr lang="en-US" smtClean="0"/>
              <a:t>1</a:t>
            </a:fld>
            <a:endParaRPr lang="en-US"/>
          </a:p>
        </p:txBody>
      </p:sp>
    </p:spTree>
    <p:extLst>
      <p:ext uri="{BB962C8B-B14F-4D97-AF65-F5344CB8AC3E}">
        <p14:creationId xmlns:p14="http://schemas.microsoft.com/office/powerpoint/2010/main" val="2360293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3</a:t>
            </a:fld>
            <a:endParaRPr lang="en-US"/>
          </a:p>
        </p:txBody>
      </p:sp>
    </p:spTree>
    <p:extLst>
      <p:ext uri="{BB962C8B-B14F-4D97-AF65-F5344CB8AC3E}">
        <p14:creationId xmlns:p14="http://schemas.microsoft.com/office/powerpoint/2010/main" val="322632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11</a:t>
            </a:fld>
            <a:endParaRPr lang="en-US"/>
          </a:p>
        </p:txBody>
      </p:sp>
    </p:spTree>
    <p:extLst>
      <p:ext uri="{BB962C8B-B14F-4D97-AF65-F5344CB8AC3E}">
        <p14:creationId xmlns:p14="http://schemas.microsoft.com/office/powerpoint/2010/main" val="1721949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12</a:t>
            </a:fld>
            <a:endParaRPr lang="en-US"/>
          </a:p>
        </p:txBody>
      </p:sp>
    </p:spTree>
    <p:extLst>
      <p:ext uri="{BB962C8B-B14F-4D97-AF65-F5344CB8AC3E}">
        <p14:creationId xmlns:p14="http://schemas.microsoft.com/office/powerpoint/2010/main" val="169841724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13</a:t>
            </a:fld>
            <a:endParaRPr lang="en-US"/>
          </a:p>
        </p:txBody>
      </p:sp>
    </p:spTree>
    <p:extLst>
      <p:ext uri="{BB962C8B-B14F-4D97-AF65-F5344CB8AC3E}">
        <p14:creationId xmlns:p14="http://schemas.microsoft.com/office/powerpoint/2010/main" val="40362310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39</a:t>
            </a:fld>
            <a:endParaRPr lang="en-US"/>
          </a:p>
        </p:txBody>
      </p:sp>
    </p:spTree>
    <p:extLst>
      <p:ext uri="{BB962C8B-B14F-4D97-AF65-F5344CB8AC3E}">
        <p14:creationId xmlns:p14="http://schemas.microsoft.com/office/powerpoint/2010/main" val="11686317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40</a:t>
            </a:fld>
            <a:endParaRPr lang="en-US"/>
          </a:p>
        </p:txBody>
      </p:sp>
    </p:spTree>
    <p:extLst>
      <p:ext uri="{BB962C8B-B14F-4D97-AF65-F5344CB8AC3E}">
        <p14:creationId xmlns:p14="http://schemas.microsoft.com/office/powerpoint/2010/main" val="40399147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12/19/2024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12/19/2024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12/19/2024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12/19/2024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12/19/2024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12/19/2024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12/19/2024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7.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14.gif"/><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5.emf"/><Relationship Id="rId4" Type="http://schemas.openxmlformats.org/officeDocument/2006/relationships/image" Target="../media/image6.emf"/></Relationships>
</file>

<file path=ppt/slides/_rels/slide10.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5.emf"/><Relationship Id="rId4" Type="http://schemas.openxmlformats.org/officeDocument/2006/relationships/image" Target="../media/image6.emf"/></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15.emf"/><Relationship Id="rId5" Type="http://schemas.openxmlformats.org/officeDocument/2006/relationships/image" Target="../media/image6.emf"/><Relationship Id="rId4" Type="http://schemas.openxmlformats.org/officeDocument/2006/relationships/image" Target="../media/image13.emf"/></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15.emf"/><Relationship Id="rId5" Type="http://schemas.openxmlformats.org/officeDocument/2006/relationships/image" Target="../media/image6.emf"/><Relationship Id="rId4" Type="http://schemas.openxmlformats.org/officeDocument/2006/relationships/image" Target="../media/image13.emf"/></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15.emf"/><Relationship Id="rId5" Type="http://schemas.openxmlformats.org/officeDocument/2006/relationships/image" Target="../media/image6.emf"/><Relationship Id="rId4" Type="http://schemas.openxmlformats.org/officeDocument/2006/relationships/image" Target="../media/image13.emf"/></Relationships>
</file>

<file path=ppt/slides/_rels/slide14.xml.rels><?xml version="1.0" encoding="UTF-8" standalone="yes"?>
<Relationships xmlns="http://schemas.openxmlformats.org/package/2006/relationships"><Relationship Id="rId3" Type="http://schemas.openxmlformats.org/officeDocument/2006/relationships/image" Target="../media/image13.emf"/><Relationship Id="rId7" Type="http://schemas.microsoft.com/office/2007/relationships/hdphoto" Target="../media/hdphoto1.wdp"/><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15.emf"/><Relationship Id="rId4" Type="http://schemas.openxmlformats.org/officeDocument/2006/relationships/image" Target="../media/image6.emf"/></Relationships>
</file>

<file path=ppt/slides/_rels/slide15.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7.jpg"/><Relationship Id="rId5" Type="http://schemas.openxmlformats.org/officeDocument/2006/relationships/image" Target="../media/image15.emf"/><Relationship Id="rId4" Type="http://schemas.openxmlformats.org/officeDocument/2006/relationships/image" Target="../media/image6.emf"/></Relationships>
</file>

<file path=ppt/slides/_rels/slide16.xml.rels><?xml version="1.0" encoding="UTF-8" standalone="yes"?>
<Relationships xmlns="http://schemas.openxmlformats.org/package/2006/relationships"><Relationship Id="rId8" Type="http://schemas.microsoft.com/office/2007/relationships/hdphoto" Target="../media/hdphoto3.wdp"/><Relationship Id="rId3" Type="http://schemas.openxmlformats.org/officeDocument/2006/relationships/image" Target="../media/image6.emf"/><Relationship Id="rId7" Type="http://schemas.openxmlformats.org/officeDocument/2006/relationships/image" Target="../media/image19.png"/><Relationship Id="rId2" Type="http://schemas.openxmlformats.org/officeDocument/2006/relationships/image" Target="../media/image7.png"/><Relationship Id="rId1" Type="http://schemas.openxmlformats.org/officeDocument/2006/relationships/slideLayout" Target="../slideLayouts/slideLayout7.xml"/><Relationship Id="rId6" Type="http://schemas.microsoft.com/office/2007/relationships/hdphoto" Target="../media/hdphoto2.wdp"/><Relationship Id="rId5" Type="http://schemas.openxmlformats.org/officeDocument/2006/relationships/image" Target="../media/image18.png"/><Relationship Id="rId4" Type="http://schemas.openxmlformats.org/officeDocument/2006/relationships/image" Target="../media/image15.emf"/></Relationships>
</file>

<file path=ppt/slides/_rels/slide1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5.emf"/><Relationship Id="rId4" Type="http://schemas.openxmlformats.org/officeDocument/2006/relationships/image" Target="../media/image6.emf"/></Relationships>
</file>

<file path=ppt/slides/_rels/slide19.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5.emf"/><Relationship Id="rId4" Type="http://schemas.openxmlformats.org/officeDocument/2006/relationships/image" Target="../media/image6.emf"/></Relationships>
</file>

<file path=ppt/slides/_rels/slide20.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5.emf"/><Relationship Id="rId4" Type="http://schemas.openxmlformats.org/officeDocument/2006/relationships/image" Target="../media/image6.emf"/></Relationships>
</file>

<file path=ppt/slides/_rels/slide2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15.emf"/></Relationships>
</file>

<file path=ppt/slides/_rels/slide22.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5.emf"/><Relationship Id="rId4" Type="http://schemas.openxmlformats.org/officeDocument/2006/relationships/image" Target="../media/image6.emf"/></Relationships>
</file>

<file path=ppt/slides/_rels/slide2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6" Type="http://schemas.microsoft.com/office/2007/relationships/hdphoto" Target="../media/hdphoto4.wdp"/><Relationship Id="rId5" Type="http://schemas.openxmlformats.org/officeDocument/2006/relationships/image" Target="../media/image21.png"/><Relationship Id="rId4" Type="http://schemas.openxmlformats.org/officeDocument/2006/relationships/image" Target="../media/image15.emf"/></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2.png"/><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15.emf"/><Relationship Id="rId4" Type="http://schemas.openxmlformats.org/officeDocument/2006/relationships/image" Target="../media/image6.emf"/></Relationships>
</file>

<file path=ppt/slides/_rels/slide25.xml.rels><?xml version="1.0" encoding="UTF-8" standalone="yes"?>
<Relationships xmlns="http://schemas.openxmlformats.org/package/2006/relationships"><Relationship Id="rId3" Type="http://schemas.microsoft.com/office/2007/relationships/hdphoto" Target="../media/hdphoto5.wdp"/><Relationship Id="rId7" Type="http://schemas.openxmlformats.org/officeDocument/2006/relationships/image" Target="../media/image13.emf"/><Relationship Id="rId2" Type="http://schemas.openxmlformats.org/officeDocument/2006/relationships/image" Target="../media/image23.png"/><Relationship Id="rId1" Type="http://schemas.openxmlformats.org/officeDocument/2006/relationships/slideLayout" Target="../slideLayouts/slideLayout7.xml"/><Relationship Id="rId6" Type="http://schemas.openxmlformats.org/officeDocument/2006/relationships/image" Target="../media/image15.emf"/><Relationship Id="rId5" Type="http://schemas.openxmlformats.org/officeDocument/2006/relationships/image" Target="../media/image6.emf"/><Relationship Id="rId4" Type="http://schemas.openxmlformats.org/officeDocument/2006/relationships/image" Target="../media/image7.png"/></Relationships>
</file>

<file path=ppt/slides/_rels/slide26.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5.emf"/><Relationship Id="rId4" Type="http://schemas.openxmlformats.org/officeDocument/2006/relationships/image" Target="../media/image6.emf"/></Relationships>
</file>

<file path=ppt/slides/_rels/slide27.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15.emf"/><Relationship Id="rId4" Type="http://schemas.openxmlformats.org/officeDocument/2006/relationships/image" Target="../media/image6.emf"/></Relationships>
</file>

<file path=ppt/slides/_rels/slide29.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15.emf"/><Relationship Id="rId4" Type="http://schemas.openxmlformats.org/officeDocument/2006/relationships/image" Target="../media/image6.emf"/></Relationships>
</file>

<file path=ppt/slides/_rels/slide30.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15.emf"/><Relationship Id="rId4" Type="http://schemas.openxmlformats.org/officeDocument/2006/relationships/image" Target="../media/image6.emf"/></Relationships>
</file>

<file path=ppt/slides/_rels/slide31.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15.emf"/><Relationship Id="rId4" Type="http://schemas.openxmlformats.org/officeDocument/2006/relationships/image" Target="../media/image6.emf"/></Relationships>
</file>

<file path=ppt/slides/_rels/slide3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7.png"/><Relationship Id="rId1" Type="http://schemas.openxmlformats.org/officeDocument/2006/relationships/slideLayout" Target="../slideLayouts/slideLayout7.xml"/><Relationship Id="rId4" Type="http://schemas.microsoft.com/office/2007/relationships/hdphoto" Target="../media/hdphoto6.wdp"/></Relationships>
</file>

<file path=ppt/slides/_rels/slide33.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5.emf"/><Relationship Id="rId4" Type="http://schemas.openxmlformats.org/officeDocument/2006/relationships/image" Target="../media/image6.emf"/></Relationships>
</file>

<file path=ppt/slides/_rels/slide34.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5.emf"/><Relationship Id="rId4" Type="http://schemas.openxmlformats.org/officeDocument/2006/relationships/image" Target="../media/image6.emf"/></Relationships>
</file>

<file path=ppt/slides/_rels/slide35.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5.emf"/><Relationship Id="rId4" Type="http://schemas.openxmlformats.org/officeDocument/2006/relationships/image" Target="../media/image6.emf"/></Relationships>
</file>

<file path=ppt/slides/_rels/slide36.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5.emf"/><Relationship Id="rId4" Type="http://schemas.openxmlformats.org/officeDocument/2006/relationships/image" Target="../media/image6.emf"/></Relationships>
</file>

<file path=ppt/slides/_rels/slide37.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7.png"/><Relationship Id="rId5" Type="http://schemas.openxmlformats.org/officeDocument/2006/relationships/image" Target="../media/image15.emf"/><Relationship Id="rId4" Type="http://schemas.openxmlformats.org/officeDocument/2006/relationships/image" Target="../media/image6.emf"/></Relationships>
</file>

<file path=ppt/slides/_rels/slide38.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5.emf"/><Relationship Id="rId4" Type="http://schemas.openxmlformats.org/officeDocument/2006/relationships/image" Target="../media/image6.emf"/></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15.emf"/><Relationship Id="rId5" Type="http://schemas.openxmlformats.org/officeDocument/2006/relationships/image" Target="../media/image6.emf"/><Relationship Id="rId4" Type="http://schemas.openxmlformats.org/officeDocument/2006/relationships/image" Target="../media/image13.emf"/></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7" Type="http://schemas.microsoft.com/office/2007/relationships/hdphoto" Target="../media/hdphoto7.wdp"/><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28.png"/><Relationship Id="rId5" Type="http://schemas.openxmlformats.org/officeDocument/2006/relationships/image" Target="../media/image15.emf"/><Relationship Id="rId4" Type="http://schemas.openxmlformats.org/officeDocument/2006/relationships/image" Target="../media/image6.emf"/></Relationships>
</file>

<file path=ppt/slides/_rels/slide41.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9.gif"/><Relationship Id="rId5" Type="http://schemas.openxmlformats.org/officeDocument/2006/relationships/image" Target="../media/image15.emf"/><Relationship Id="rId4" Type="http://schemas.openxmlformats.org/officeDocument/2006/relationships/image" Target="../media/image6.emf"/></Relationships>
</file>

<file path=ppt/slides/_rels/slide42.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5.emf"/><Relationship Id="rId4" Type="http://schemas.openxmlformats.org/officeDocument/2006/relationships/image" Target="../media/image6.emf"/></Relationships>
</file>

<file path=ppt/slides/_rels/slide43.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30.png"/><Relationship Id="rId5" Type="http://schemas.openxmlformats.org/officeDocument/2006/relationships/image" Target="../media/image15.emf"/><Relationship Id="rId4" Type="http://schemas.openxmlformats.org/officeDocument/2006/relationships/image" Target="../media/image6.emf"/></Relationships>
</file>

<file path=ppt/slides/_rels/slide44.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5.emf"/><Relationship Id="rId4" Type="http://schemas.openxmlformats.org/officeDocument/2006/relationships/image" Target="../media/image6.emf"/></Relationships>
</file>

<file path=ppt/slides/_rels/slide45.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5.emf"/><Relationship Id="rId4" Type="http://schemas.openxmlformats.org/officeDocument/2006/relationships/image" Target="../media/image6.emf"/></Relationships>
</file>

<file path=ppt/slides/_rels/slide46.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5.emf"/><Relationship Id="rId4" Type="http://schemas.openxmlformats.org/officeDocument/2006/relationships/image" Target="../media/image6.emf"/></Relationships>
</file>

<file path=ppt/slides/_rels/slide47.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31.png"/><Relationship Id="rId5" Type="http://schemas.openxmlformats.org/officeDocument/2006/relationships/image" Target="../media/image15.emf"/><Relationship Id="rId4" Type="http://schemas.openxmlformats.org/officeDocument/2006/relationships/image" Target="../media/image6.emf"/></Relationships>
</file>

<file path=ppt/slides/_rels/slide48.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5.emf"/><Relationship Id="rId4" Type="http://schemas.openxmlformats.org/officeDocument/2006/relationships/image" Target="../media/image6.emf"/></Relationships>
</file>

<file path=ppt/slides/_rels/slide49.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5.emf"/><Relationship Id="rId4" Type="http://schemas.openxmlformats.org/officeDocument/2006/relationships/image" Target="../media/image6.emf"/></Relationships>
</file>

<file path=ppt/slides/_rels/slide50.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5.emf"/><Relationship Id="rId4" Type="http://schemas.openxmlformats.org/officeDocument/2006/relationships/image" Target="../media/image6.emf"/></Relationships>
</file>

<file path=ppt/slides/_rels/slide51.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5.emf"/><Relationship Id="rId4" Type="http://schemas.openxmlformats.org/officeDocument/2006/relationships/image" Target="../media/image6.emf"/></Relationships>
</file>

<file path=ppt/slides/_rels/slide5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15.emf"/></Relationships>
</file>

<file path=ppt/slides/_rels/slide5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2.emf"/><Relationship Id="rId1" Type="http://schemas.openxmlformats.org/officeDocument/2006/relationships/slideLayout" Target="../slideLayouts/slideLayout7.xml"/><Relationship Id="rId5" Type="http://schemas.openxmlformats.org/officeDocument/2006/relationships/image" Target="../media/image6.emf"/><Relationship Id="rId4" Type="http://schemas.openxmlformats.org/officeDocument/2006/relationships/image" Target="../media/image13.emf"/></Relationships>
</file>

<file path=ppt/slides/_rels/slide5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7.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3"/>
          <a:stretch>
            <a:fillRect/>
          </a:stretch>
        </p:blipFill>
        <p:spPr>
          <a:xfrm>
            <a:off x="-71964" y="-117903"/>
            <a:ext cx="12335929" cy="7093806"/>
          </a:xfrm>
          <a:prstGeom prst="rect">
            <a:avLst/>
          </a:prstGeom>
        </p:spPr>
      </p:pic>
      <p:sp>
        <p:nvSpPr>
          <p:cNvPr id="11" name="Rectangle 10"/>
          <p:cNvSpPr/>
          <p:nvPr/>
        </p:nvSpPr>
        <p:spPr>
          <a:xfrm rot="10800000">
            <a:off x="-78587"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6"/>
          <a:stretch>
            <a:fillRect/>
          </a:stretch>
        </p:blipFill>
        <p:spPr>
          <a:xfrm>
            <a:off x="-112889" y="4288121"/>
            <a:ext cx="6714451" cy="1972334"/>
          </a:xfrm>
          <a:prstGeom prst="rect">
            <a:avLst/>
          </a:prstGeom>
        </p:spPr>
      </p:pic>
      <p:pic>
        <p:nvPicPr>
          <p:cNvPr id="13" name="Picture 12"/>
          <p:cNvPicPr>
            <a:picLocks noChangeAspect="1"/>
          </p:cNvPicPr>
          <p:nvPr/>
        </p:nvPicPr>
        <p:blipFill>
          <a:blip r:embed="rId7"/>
          <a:stretch>
            <a:fillRect/>
          </a:stretch>
        </p:blipFill>
        <p:spPr>
          <a:xfrm>
            <a:off x="7109562" y="4708455"/>
            <a:ext cx="5882401" cy="1034667"/>
          </a:xfrm>
          <a:prstGeom prst="rect">
            <a:avLst/>
          </a:prstGeom>
        </p:spPr>
      </p:pic>
      <p:sp>
        <p:nvSpPr>
          <p:cNvPr id="14" name="TextBox 13"/>
          <p:cNvSpPr txBox="1"/>
          <p:nvPr/>
        </p:nvSpPr>
        <p:spPr>
          <a:xfrm>
            <a:off x="474133" y="4581790"/>
            <a:ext cx="4603568"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Leadership</a:t>
            </a:r>
          </a:p>
          <a:p>
            <a:r>
              <a:rPr lang="en-US" sz="2800" dirty="0">
                <a:solidFill>
                  <a:srgbClr val="24A9E1"/>
                </a:solidFill>
                <a:latin typeface="Tajawal Medium" panose="00000600000000000000" pitchFamily="2" charset="-78"/>
                <a:cs typeface="Tajawal Medium" panose="00000600000000000000" pitchFamily="2" charset="-78"/>
              </a:rPr>
              <a:t>Prepared by Dr. Doaa Rady</a:t>
            </a:r>
          </a:p>
          <a:p>
            <a:r>
              <a:rPr lang="en-US" sz="2800">
                <a:solidFill>
                  <a:srgbClr val="FF9518"/>
                </a:solidFill>
                <a:latin typeface="Tajawal Medium" panose="00000600000000000000" pitchFamily="2" charset="-78"/>
                <a:cs typeface="Tajawal Medium" panose="00000600000000000000" pitchFamily="2" charset="-78"/>
              </a:rPr>
              <a:t>W7 </a:t>
            </a:r>
            <a:r>
              <a:rPr lang="en-US" sz="2800" dirty="0">
                <a:solidFill>
                  <a:srgbClr val="FF9518"/>
                </a:solidFill>
                <a:latin typeface="Tajawal Medium" panose="00000600000000000000" pitchFamily="2" charset="-78"/>
                <a:cs typeface="Tajawal Medium" panose="00000600000000000000" pitchFamily="2" charset="-78"/>
              </a:rPr>
              <a:t>Lecture </a:t>
            </a:r>
          </a:p>
        </p:txBody>
      </p:sp>
      <p:sp>
        <p:nvSpPr>
          <p:cNvPr id="16" name="TextBox 15"/>
          <p:cNvSpPr txBox="1"/>
          <p:nvPr/>
        </p:nvSpPr>
        <p:spPr>
          <a:xfrm>
            <a:off x="7671495" y="4742321"/>
            <a:ext cx="3863558"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DGM 726</a:t>
            </a:r>
            <a:endParaRPr lang="ar-EG" sz="2800" dirty="0">
              <a:solidFill>
                <a:schemeClr val="bg1"/>
              </a:solidFill>
              <a:latin typeface="Tajawal Medium" panose="00000600000000000000" pitchFamily="2" charset="-78"/>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Master of Digital Media</a:t>
            </a:r>
            <a:endParaRPr lang="ar-EG" sz="28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53018081"/>
      </p:ext>
    </p:extLst>
  </p:cSld>
  <p:clrMapOvr>
    <a:masterClrMapping/>
  </p:clrMapOvr>
  <mc:AlternateContent xmlns:mc="http://schemas.openxmlformats.org/markup-compatibility/2006" xmlns:p14="http://schemas.microsoft.com/office/powerpoint/2010/main">
    <mc:Choice Requires="p14">
      <p:transition spd="slow" p14:dur="2000" advTm="12000"/>
    </mc:Choice>
    <mc:Fallback xmlns="">
      <p:transition spd="slow" advTm="1200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sp>
        <p:nvSpPr>
          <p:cNvPr id="10" name="TextBox 9">
            <a:extLst>
              <a:ext uri="{FF2B5EF4-FFF2-40B4-BE49-F238E27FC236}">
                <a16:creationId xmlns:a16="http://schemas.microsoft.com/office/drawing/2014/main" id="{6FA94F26-BD57-1027-1019-1782CF6FD5A3}"/>
              </a:ext>
            </a:extLst>
          </p:cNvPr>
          <p:cNvSpPr txBox="1"/>
          <p:nvPr/>
        </p:nvSpPr>
        <p:spPr>
          <a:xfrm>
            <a:off x="318086" y="3093289"/>
            <a:ext cx="34002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W7 Lecture outline</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866711" y="57428"/>
            <a:ext cx="6357112" cy="6093976"/>
          </a:xfrm>
          <a:prstGeom prst="rect">
            <a:avLst/>
          </a:prstGeom>
          <a:noFill/>
        </p:spPr>
        <p:txBody>
          <a:bodyPr wrap="square" rtlCol="0">
            <a:spAutoFit/>
          </a:bodyPr>
          <a:lstStyle/>
          <a:p>
            <a:pPr algn="just">
              <a:lnSpc>
                <a:spcPct val="200000"/>
              </a:lnSpc>
            </a:pPr>
            <a:r>
              <a:rPr lang="en-US" sz="2000" b="1" u="sng" dirty="0">
                <a:solidFill>
                  <a:srgbClr val="FF8C01"/>
                </a:solidFill>
                <a:latin typeface="Tajawal ExtraBold" panose="00000800000000000000" pitchFamily="2" charset="-78"/>
                <a:cs typeface="Tajawal ExtraBold" panose="00000800000000000000" pitchFamily="2" charset="-78"/>
              </a:rPr>
              <a:t>Last Lecture, we leaned about </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Digital Revolution </a:t>
            </a:r>
          </a:p>
          <a:p>
            <a:pPr marL="920750" lvl="2"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Digitization </a:t>
            </a:r>
          </a:p>
          <a:p>
            <a:pPr marL="920750" lvl="2"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Digitalization</a:t>
            </a:r>
          </a:p>
          <a:p>
            <a:pPr marL="920750" lvl="2"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Transformation</a:t>
            </a:r>
          </a:p>
          <a:p>
            <a:pPr marL="920750" lvl="2"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transformation in media</a:t>
            </a:r>
          </a:p>
          <a:p>
            <a:pPr marL="920750" lvl="2" indent="-342900" algn="just">
              <a:lnSpc>
                <a:spcPts val="2800"/>
              </a:lnSpc>
              <a:buFont typeface="Wingdings" panose="05000000000000000000" pitchFamily="2" charset="2"/>
              <a:buChar char="q"/>
            </a:pPr>
            <a:endParaRPr lang="en-US" sz="2400" b="1" dirty="0">
              <a:solidFill>
                <a:srgbClr val="0A1F61"/>
              </a:solidFill>
              <a:latin typeface="Tajawal ExtraBold" panose="00000800000000000000" pitchFamily="2" charset="-78"/>
              <a:cs typeface="Tajawal ExtraBold" panose="00000800000000000000" pitchFamily="2" charset="-78"/>
            </a:endParaRP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Leadership 	</a:t>
            </a:r>
          </a:p>
          <a:p>
            <a:pPr marL="920750" lvl="2"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Definition </a:t>
            </a:r>
          </a:p>
          <a:p>
            <a:pPr marL="920750" lvl="2"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Goals &amp; strategy </a:t>
            </a:r>
          </a:p>
          <a:p>
            <a:pPr marL="463550" lvl="1" indent="-342900" algn="just">
              <a:lnSpc>
                <a:spcPts val="2800"/>
              </a:lnSpc>
              <a:buFont typeface="Wingdings" panose="05000000000000000000" pitchFamily="2" charset="2"/>
              <a:buChar char="q"/>
            </a:pPr>
            <a:endParaRPr lang="en-US" sz="2400" b="1" dirty="0">
              <a:solidFill>
                <a:srgbClr val="0A1F61"/>
              </a:solidFill>
              <a:latin typeface="Tajawal ExtraBold" panose="00000800000000000000" pitchFamily="2" charset="-78"/>
              <a:cs typeface="Tajawal ExtraBold" panose="00000800000000000000" pitchFamily="2" charset="-78"/>
            </a:endParaRP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leadership &amp; Digital Transformation</a:t>
            </a:r>
          </a:p>
          <a:p>
            <a:pPr marL="463550" lvl="1" indent="-342900" algn="just">
              <a:lnSpc>
                <a:spcPts val="2800"/>
              </a:lnSpc>
              <a:buFont typeface="Wingdings" panose="05000000000000000000" pitchFamily="2" charset="2"/>
              <a:buChar char="q"/>
            </a:pPr>
            <a:endParaRPr lang="en-US" sz="2400" b="1" dirty="0">
              <a:solidFill>
                <a:srgbClr val="0A1F61"/>
              </a:solidFill>
              <a:latin typeface="Tajawal ExtraBold" panose="00000800000000000000" pitchFamily="2" charset="-78"/>
              <a:cs typeface="Tajawal ExtraBold" panose="00000800000000000000" pitchFamily="2" charset="-78"/>
            </a:endParaRP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Importance of Digital Leadership in the Era of Digitalization</a:t>
            </a:r>
          </a:p>
        </p:txBody>
      </p:sp>
      <p:pic>
        <p:nvPicPr>
          <p:cNvPr id="7" name="Picture 6">
            <a:extLst>
              <a:ext uri="{FF2B5EF4-FFF2-40B4-BE49-F238E27FC236}">
                <a16:creationId xmlns:a16="http://schemas.microsoft.com/office/drawing/2014/main" id="{EE5C0217-4310-0F46-C1B9-C6212F691A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Tree>
    <p:extLst>
      <p:ext uri="{BB962C8B-B14F-4D97-AF65-F5344CB8AC3E}">
        <p14:creationId xmlns:p14="http://schemas.microsoft.com/office/powerpoint/2010/main" val="3864968210"/>
      </p:ext>
    </p:extLst>
  </p:cSld>
  <p:clrMapOvr>
    <a:masterClrMapping/>
  </p:clrMapOvr>
  <mc:AlternateContent xmlns:mc="http://schemas.openxmlformats.org/markup-compatibility/2006" xmlns:p14="http://schemas.microsoft.com/office/powerpoint/2010/main">
    <mc:Choice Requires="p14">
      <p:transition spd="slow" p14:dur="2000" advTm="63100"/>
    </mc:Choice>
    <mc:Fallback xmlns="">
      <p:transition spd="slow" advTm="6310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3"/>
          <a:stretch>
            <a:fillRect/>
          </a:stretch>
        </p:blipFill>
        <p:spPr>
          <a:xfrm>
            <a:off x="4177716" y="208296"/>
            <a:ext cx="574097" cy="6501262"/>
          </a:xfrm>
          <a:prstGeom prst="rect">
            <a:avLst/>
          </a:prstGeom>
        </p:spPr>
      </p:pic>
      <p:pic>
        <p:nvPicPr>
          <p:cNvPr id="5" name="Picture 4"/>
          <p:cNvPicPr>
            <a:picLocks noChangeAspect="1"/>
          </p:cNvPicPr>
          <p:nvPr/>
        </p:nvPicPr>
        <p:blipFill>
          <a:blip r:embed="rId3"/>
          <a:stretch>
            <a:fillRect/>
          </a:stretch>
        </p:blipFill>
        <p:spPr>
          <a:xfrm>
            <a:off x="11565526" y="3620573"/>
            <a:ext cx="221078" cy="2503561"/>
          </a:xfrm>
          <a:prstGeom prst="rect">
            <a:avLst/>
          </a:prstGeom>
        </p:spPr>
      </p:pic>
      <p:sp>
        <p:nvSpPr>
          <p:cNvPr id="10" name="TextBox 9">
            <a:extLst>
              <a:ext uri="{FF2B5EF4-FFF2-40B4-BE49-F238E27FC236}">
                <a16:creationId xmlns:a16="http://schemas.microsoft.com/office/drawing/2014/main" id="{6FA94F26-BD57-1027-1019-1782CF6FD5A3}"/>
              </a:ext>
            </a:extLst>
          </p:cNvPr>
          <p:cNvSpPr txBox="1"/>
          <p:nvPr/>
        </p:nvSpPr>
        <p:spPr>
          <a:xfrm>
            <a:off x="318086" y="3093289"/>
            <a:ext cx="34002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W7 Lecture outline</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888787" y="536467"/>
            <a:ext cx="6698815" cy="4754571"/>
          </a:xfrm>
          <a:prstGeom prst="rect">
            <a:avLst/>
          </a:prstGeom>
          <a:noFill/>
        </p:spPr>
        <p:txBody>
          <a:bodyPr wrap="square" rtlCol="0">
            <a:spAutoFit/>
          </a:bodyPr>
          <a:lstStyle/>
          <a:p>
            <a:pPr algn="just">
              <a:lnSpc>
                <a:spcPts val="3000"/>
              </a:lnSpc>
            </a:pPr>
            <a:r>
              <a:rPr lang="en-US" sz="2000" b="1" u="sng" dirty="0">
                <a:solidFill>
                  <a:srgbClr val="FF8C01"/>
                </a:solidFill>
                <a:latin typeface="Tajawal ExtraBold" panose="00000800000000000000" pitchFamily="2" charset="-78"/>
                <a:cs typeface="Tajawal ExtraBold" panose="00000800000000000000" pitchFamily="2" charset="-78"/>
              </a:rPr>
              <a:t>Today’s Lecture we will Know about </a:t>
            </a:r>
            <a:endParaRPr lang="en-US" sz="2400" b="1" dirty="0">
              <a:solidFill>
                <a:srgbClr val="0A1F61"/>
              </a:solidFill>
              <a:latin typeface="Tajawal ExtraBold" panose="00000800000000000000" pitchFamily="2" charset="-78"/>
              <a:cs typeface="Tajawal ExtraBold" panose="00000800000000000000" pitchFamily="2" charset="-78"/>
            </a:endParaRP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Leaders</a:t>
            </a:r>
          </a:p>
          <a:p>
            <a:pPr marL="463550" lvl="1" indent="-342900" algn="just">
              <a:lnSpc>
                <a:spcPts val="2800"/>
              </a:lnSpc>
              <a:buFont typeface="Wingdings" panose="05000000000000000000" pitchFamily="2" charset="2"/>
              <a:buChar char="q"/>
            </a:pPr>
            <a:r>
              <a:rPr lang="en-US" sz="2400" b="1" dirty="0">
                <a:solidFill>
                  <a:srgbClr val="0A1F61"/>
                </a:solidFill>
                <a:highlight>
                  <a:srgbClr val="FFFF00"/>
                </a:highlight>
                <a:latin typeface="Tajawal ExtraBold" panose="00000800000000000000" pitchFamily="2" charset="-78"/>
                <a:cs typeface="Tajawal ExtraBold" panose="00000800000000000000" pitchFamily="2" charset="-78"/>
              </a:rPr>
              <a:t>8</a:t>
            </a:r>
            <a:r>
              <a:rPr lang="en-US" sz="2400" b="1" dirty="0">
                <a:solidFill>
                  <a:srgbClr val="0A1F61"/>
                </a:solidFill>
                <a:latin typeface="Tajawal ExtraBold" panose="00000800000000000000" pitchFamily="2" charset="-78"/>
                <a:cs typeface="Tajawal ExtraBold" panose="00000800000000000000" pitchFamily="2" charset="-78"/>
              </a:rPr>
              <a:t> components of digital leadership </a:t>
            </a:r>
          </a:p>
          <a:p>
            <a:pPr marL="577850" lvl="2" algn="just">
              <a:lnSpc>
                <a:spcPts val="2800"/>
              </a:lnSpc>
            </a:pPr>
            <a:r>
              <a:rPr lang="en-US" b="1" dirty="0">
                <a:solidFill>
                  <a:srgbClr val="0A1F61"/>
                </a:solidFill>
                <a:latin typeface="Tajawal ExtraBold" panose="00000800000000000000" pitchFamily="2" charset="-78"/>
                <a:cs typeface="Tajawal ExtraBold" panose="00000800000000000000" pitchFamily="2" charset="-78"/>
              </a:rPr>
              <a:t>1. Media competence, 2. Agility, 3. Personal responsibility and autonomy, 4. Interconnected thinking and acting, 5. Innovation and vision, 6. Clear communication, 7. People in focus, 8. Transparency</a:t>
            </a:r>
          </a:p>
          <a:p>
            <a:pPr marL="463550" lvl="1" indent="-342900" algn="just">
              <a:lnSpc>
                <a:spcPts val="2800"/>
              </a:lnSpc>
              <a:buFont typeface="Wingdings" panose="05000000000000000000" pitchFamily="2" charset="2"/>
              <a:buChar char="q"/>
            </a:pPr>
            <a:r>
              <a:rPr lang="en-US" sz="2400" b="1" dirty="0">
                <a:solidFill>
                  <a:srgbClr val="0A1F61"/>
                </a:solidFill>
                <a:highlight>
                  <a:srgbClr val="FFFF00"/>
                </a:highlight>
                <a:latin typeface="Tajawal ExtraBold" panose="00000800000000000000" pitchFamily="2" charset="-78"/>
                <a:cs typeface="Tajawal ExtraBold" panose="00000800000000000000" pitchFamily="2" charset="-78"/>
              </a:rPr>
              <a:t>8</a:t>
            </a:r>
            <a:r>
              <a:rPr lang="en-US" sz="2400" b="1" dirty="0">
                <a:solidFill>
                  <a:srgbClr val="0A1F61"/>
                </a:solidFill>
                <a:latin typeface="Tajawal ExtraBold" panose="00000800000000000000" pitchFamily="2" charset="-78"/>
                <a:cs typeface="Tajawal ExtraBold" panose="00000800000000000000" pitchFamily="2" charset="-78"/>
              </a:rPr>
              <a:t> key leadership strengths</a:t>
            </a:r>
          </a:p>
          <a:p>
            <a:pPr marL="577850" lvl="2" algn="just">
              <a:lnSpc>
                <a:spcPts val="2800"/>
              </a:lnSpc>
            </a:pPr>
            <a:r>
              <a:rPr lang="en-US" b="1" dirty="0">
                <a:solidFill>
                  <a:srgbClr val="0A1F61"/>
                </a:solidFill>
                <a:latin typeface="Tajawal ExtraBold" panose="00000800000000000000" pitchFamily="2" charset="-78"/>
                <a:cs typeface="Tajawal ExtraBold" panose="00000800000000000000" pitchFamily="2" charset="-78"/>
              </a:rPr>
              <a:t>1. Self-awareness, 2. communication, 3. Presentation Skills, 4. negotiation 5. Critical Thinking, 6. Conflict resolution skills, 7. creative problem-solving, </a:t>
            </a:r>
          </a:p>
          <a:p>
            <a:pPr marL="577850" lvl="2" algn="just">
              <a:lnSpc>
                <a:spcPts val="2800"/>
              </a:lnSpc>
            </a:pPr>
            <a:r>
              <a:rPr lang="en-US" b="1" dirty="0">
                <a:solidFill>
                  <a:srgbClr val="0A1F61"/>
                </a:solidFill>
                <a:latin typeface="Tajawal ExtraBold" panose="00000800000000000000" pitchFamily="2" charset="-78"/>
                <a:cs typeface="Tajawal ExtraBold" panose="00000800000000000000" pitchFamily="2" charset="-78"/>
              </a:rPr>
              <a:t>8. Decision Making</a:t>
            </a:r>
          </a:p>
          <a:p>
            <a:pPr marL="569913" lvl="2" indent="-58738" algn="just">
              <a:lnSpc>
                <a:spcPts val="2800"/>
              </a:lnSpc>
            </a:pPr>
            <a:endParaRPr lang="en-US" sz="2000" b="1" dirty="0">
              <a:solidFill>
                <a:srgbClr val="0A1F61"/>
              </a:solidFill>
              <a:latin typeface="Tajawal ExtraBold" panose="00000800000000000000" pitchFamily="2" charset="-78"/>
              <a:cs typeface="Tajawal ExtraBold" panose="00000800000000000000" pitchFamily="2" charset="-78"/>
            </a:endParaRPr>
          </a:p>
        </p:txBody>
      </p:sp>
      <p:pic>
        <p:nvPicPr>
          <p:cNvPr id="7" name="Picture 6">
            <a:extLst>
              <a:ext uri="{FF2B5EF4-FFF2-40B4-BE49-F238E27FC236}">
                <a16:creationId xmlns:a16="http://schemas.microsoft.com/office/drawing/2014/main" id="{EE5C0217-4310-0F46-C1B9-C6212F691A6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Tree>
    <p:extLst>
      <p:ext uri="{BB962C8B-B14F-4D97-AF65-F5344CB8AC3E}">
        <p14:creationId xmlns:p14="http://schemas.microsoft.com/office/powerpoint/2010/main" val="2394176584"/>
      </p:ext>
    </p:extLst>
  </p:cSld>
  <p:clrMapOvr>
    <a:masterClrMapping/>
  </p:clrMapOvr>
  <mc:AlternateContent xmlns:mc="http://schemas.openxmlformats.org/markup-compatibility/2006" xmlns:p14="http://schemas.microsoft.com/office/powerpoint/2010/main">
    <mc:Choice Requires="p14">
      <p:transition spd="slow" p14:dur="2000" advTm="52000"/>
    </mc:Choice>
    <mc:Fallback xmlns="">
      <p:transition spd="slow" advTm="520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10" name="TextBox 9">
            <a:extLst>
              <a:ext uri="{FF2B5EF4-FFF2-40B4-BE49-F238E27FC236}">
                <a16:creationId xmlns:a16="http://schemas.microsoft.com/office/drawing/2014/main" id="{6FA94F26-BD57-1027-1019-1782CF6FD5A3}"/>
              </a:ext>
            </a:extLst>
          </p:cNvPr>
          <p:cNvSpPr txBox="1"/>
          <p:nvPr/>
        </p:nvSpPr>
        <p:spPr>
          <a:xfrm>
            <a:off x="42155" y="3129566"/>
            <a:ext cx="404149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W7 Lecture Objectives</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876989" y="733866"/>
            <a:ext cx="6684960" cy="5078313"/>
          </a:xfrm>
          <a:prstGeom prst="rect">
            <a:avLst/>
          </a:prstGeom>
          <a:noFill/>
        </p:spPr>
        <p:txBody>
          <a:bodyPr wrap="square" rtlCol="0">
            <a:spAutoFit/>
          </a:bodyPr>
          <a:lstStyle/>
          <a:p>
            <a:pPr algn="just"/>
            <a:r>
              <a:rPr lang="en-US" sz="2400" b="1" u="sng" dirty="0">
                <a:solidFill>
                  <a:srgbClr val="FF8C01"/>
                </a:solidFill>
                <a:latin typeface="Tajawal ExtraBold" panose="00000800000000000000" pitchFamily="2" charset="-78"/>
                <a:cs typeface="Tajawal ExtraBold" panose="00000800000000000000" pitchFamily="2" charset="-78"/>
              </a:rPr>
              <a:t>Introduction &amp; Learning Outcomes</a:t>
            </a:r>
          </a:p>
          <a:p>
            <a:pPr algn="just"/>
            <a:endParaRPr lang="en-US" sz="2400" b="1"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000" b="1" dirty="0">
                <a:solidFill>
                  <a:srgbClr val="0A1F61"/>
                </a:solidFill>
                <a:cs typeface="Tajawal ExtraBold" panose="00000800000000000000" pitchFamily="2" charset="-78"/>
              </a:rPr>
              <a:t>Digital leadership, however, doesn’t just happen like that, it has to be learned. Simply knowing the current technologies and transferring traditional management tools one-to-one to the virtual space is not enough to meet the demands of modern everyday working life. Instead, you need a new way of working, tailored to digital transformation and true “digital leaders” who lead by example.</a:t>
            </a:r>
          </a:p>
          <a:p>
            <a:pPr algn="just"/>
            <a:endParaRPr lang="en-US" sz="2000" b="1"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Learn about digital leaders and the strengths they should have. </a:t>
            </a: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Learn about the 8 components of digital leadership</a:t>
            </a:r>
          </a:p>
        </p:txBody>
      </p:sp>
    </p:spTree>
    <p:extLst>
      <p:ext uri="{BB962C8B-B14F-4D97-AF65-F5344CB8AC3E}">
        <p14:creationId xmlns:p14="http://schemas.microsoft.com/office/powerpoint/2010/main" val="1899266651"/>
      </p:ext>
    </p:extLst>
  </p:cSld>
  <p:clrMapOvr>
    <a:masterClrMapping/>
  </p:clrMapOvr>
  <mc:AlternateContent xmlns:mc="http://schemas.openxmlformats.org/markup-compatibility/2006" xmlns:p14="http://schemas.microsoft.com/office/powerpoint/2010/main">
    <mc:Choice Requires="p14">
      <p:transition spd="slow" p14:dur="2000" advTm="55000"/>
    </mc:Choice>
    <mc:Fallback xmlns="">
      <p:transition spd="slow" advTm="550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Icon&#10;&#10;Description automatically generated">
            <a:extLst>
              <a:ext uri="{FF2B5EF4-FFF2-40B4-BE49-F238E27FC236}">
                <a16:creationId xmlns:a16="http://schemas.microsoft.com/office/drawing/2014/main" id="{F8DD33FD-CDAC-8D0E-3707-1E6B33384C5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50871" y="3505941"/>
            <a:ext cx="1703972" cy="1311259"/>
          </a:xfrm>
          <a:prstGeom prst="rect">
            <a:avLst/>
          </a:prstGeom>
        </p:spPr>
      </p:pic>
      <p:sp>
        <p:nvSpPr>
          <p:cNvPr id="4" name="TextBox 3">
            <a:extLst>
              <a:ext uri="{FF2B5EF4-FFF2-40B4-BE49-F238E27FC236}">
                <a16:creationId xmlns:a16="http://schemas.microsoft.com/office/drawing/2014/main" id="{5A0C380C-09F6-32ED-00D5-37BE9AF69EDA}"/>
              </a:ext>
            </a:extLst>
          </p:cNvPr>
          <p:cNvSpPr txBox="1"/>
          <p:nvPr/>
        </p:nvSpPr>
        <p:spPr>
          <a:xfrm>
            <a:off x="3750871" y="1954057"/>
            <a:ext cx="2909579" cy="1474943"/>
          </a:xfrm>
          <a:prstGeom prst="rect">
            <a:avLst/>
          </a:prstGeom>
        </p:spPr>
        <p:txBody>
          <a:bodyPr vert="horz" lIns="91440" tIns="45720" rIns="91440" bIns="45720" rtlCol="0">
            <a:normAutofit lnSpcReduction="10000"/>
          </a:bodyPr>
          <a:lstStyle/>
          <a:p>
            <a:pPr>
              <a:lnSpc>
                <a:spcPct val="90000"/>
              </a:lnSpc>
              <a:spcAft>
                <a:spcPts val="600"/>
              </a:spcAft>
            </a:pPr>
            <a:r>
              <a:rPr lang="en-US" sz="480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Ice Break</a:t>
            </a:r>
            <a:endParaRPr lang="ar-EG" sz="480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endParaRPr>
          </a:p>
          <a:p>
            <a:pPr>
              <a:lnSpc>
                <a:spcPct val="90000"/>
              </a:lnSpc>
              <a:spcAft>
                <a:spcPts val="600"/>
              </a:spcAft>
            </a:pPr>
            <a:r>
              <a:rPr lang="en-US" sz="4800" dirty="0">
                <a:ln w="0"/>
                <a:solidFill>
                  <a:srgbClr val="C00000"/>
                </a:solidFill>
                <a:effectLst>
                  <a:reflection blurRad="6350" stA="53000" endA="300" endPos="35500" dir="5400000" sy="-90000" algn="bl" rotWithShape="0"/>
                </a:effectLst>
              </a:rPr>
              <a:t>Goals</a:t>
            </a: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65336" y="1625016"/>
            <a:ext cx="1275075" cy="1144965"/>
          </a:xfrm>
          <a:prstGeom prst="rect">
            <a:avLst/>
          </a:prstGeom>
          <a:solidFill>
            <a:schemeClr val="bg1">
              <a:alpha val="62000"/>
            </a:schemeClr>
          </a:solidFill>
        </p:spPr>
      </p:pic>
      <p:pic>
        <p:nvPicPr>
          <p:cNvPr id="13" name="Picture 12" descr="Icon&#10;&#10;Description automatically generated">
            <a:extLst>
              <a:ext uri="{FF2B5EF4-FFF2-40B4-BE49-F238E27FC236}">
                <a16:creationId xmlns:a16="http://schemas.microsoft.com/office/drawing/2014/main" id="{2B18B1DD-57CF-0852-1D96-FBD35C76373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513148" y="3888782"/>
            <a:ext cx="2963421" cy="2222565"/>
          </a:xfrm>
          <a:prstGeom prst="rect">
            <a:avLst/>
          </a:prstGeom>
        </p:spPr>
      </p:pic>
      <p:sp>
        <p:nvSpPr>
          <p:cNvPr id="14" name="TextBox 13">
            <a:extLst>
              <a:ext uri="{FF2B5EF4-FFF2-40B4-BE49-F238E27FC236}">
                <a16:creationId xmlns:a16="http://schemas.microsoft.com/office/drawing/2014/main" id="{4F8E975F-BFCC-A6F6-EAB8-D7F1D2F44870}"/>
              </a:ext>
            </a:extLst>
          </p:cNvPr>
          <p:cNvSpPr txBox="1"/>
          <p:nvPr/>
        </p:nvSpPr>
        <p:spPr>
          <a:xfrm>
            <a:off x="485621" y="2851917"/>
            <a:ext cx="2909579" cy="1308049"/>
          </a:xfrm>
          <a:prstGeom prst="rect">
            <a:avLst/>
          </a:prstGeom>
        </p:spPr>
        <p:txBody>
          <a:bodyPr vert="horz" lIns="91440" tIns="45720" rIns="91440" bIns="45720" rtlCol="0">
            <a:normAutofit/>
          </a:bodyPr>
          <a:lstStyle/>
          <a:p>
            <a:pPr>
              <a:lnSpc>
                <a:spcPct val="90000"/>
              </a:lnSpc>
              <a:spcAft>
                <a:spcPts val="600"/>
              </a:spcAft>
            </a:pPr>
            <a:r>
              <a:rPr lang="en-US" sz="2400" b="1" dirty="0"/>
              <a:t>W7Lecture</a:t>
            </a:r>
          </a:p>
        </p:txBody>
      </p:sp>
    </p:spTree>
    <p:extLst>
      <p:ext uri="{BB962C8B-B14F-4D97-AF65-F5344CB8AC3E}">
        <p14:creationId xmlns:p14="http://schemas.microsoft.com/office/powerpoint/2010/main" val="25883017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22832" y="366231"/>
            <a:ext cx="1275075" cy="1144965"/>
          </a:xfrm>
          <a:prstGeom prst="rect">
            <a:avLst/>
          </a:prstGeom>
          <a:solidFill>
            <a:schemeClr val="bg1">
              <a:alpha val="62000"/>
            </a:schemeClr>
          </a:solidFill>
        </p:spPr>
      </p:pic>
      <p:sp>
        <p:nvSpPr>
          <p:cNvPr id="14" name="TextBox 13">
            <a:extLst>
              <a:ext uri="{FF2B5EF4-FFF2-40B4-BE49-F238E27FC236}">
                <a16:creationId xmlns:a16="http://schemas.microsoft.com/office/drawing/2014/main" id="{4F8E975F-BFCC-A6F6-EAB8-D7F1D2F44870}"/>
              </a:ext>
            </a:extLst>
          </p:cNvPr>
          <p:cNvSpPr txBox="1"/>
          <p:nvPr/>
        </p:nvSpPr>
        <p:spPr>
          <a:xfrm>
            <a:off x="343117" y="1593132"/>
            <a:ext cx="2909579" cy="1308049"/>
          </a:xfrm>
          <a:prstGeom prst="rect">
            <a:avLst/>
          </a:prstGeom>
        </p:spPr>
        <p:txBody>
          <a:bodyPr vert="horz" lIns="91440" tIns="45720" rIns="91440" bIns="45720" rtlCol="0">
            <a:normAutofit/>
          </a:bodyPr>
          <a:lstStyle/>
          <a:p>
            <a:pPr>
              <a:lnSpc>
                <a:spcPct val="90000"/>
              </a:lnSpc>
              <a:spcAft>
                <a:spcPts val="600"/>
              </a:spcAft>
            </a:pPr>
            <a:r>
              <a:rPr lang="en-US" sz="2400" b="1" dirty="0"/>
              <a:t>W7 Lecture</a:t>
            </a:r>
          </a:p>
        </p:txBody>
      </p:sp>
      <p:pic>
        <p:nvPicPr>
          <p:cNvPr id="4" name="Picture 3" descr="Logo&#10;&#10;Description automatically generated">
            <a:extLst>
              <a:ext uri="{FF2B5EF4-FFF2-40B4-BE49-F238E27FC236}">
                <a16:creationId xmlns:a16="http://schemas.microsoft.com/office/drawing/2014/main" id="{2CA1491C-AFC2-60DA-5C9D-3D4AA7BBABC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095516" y="208488"/>
            <a:ext cx="2442624" cy="1609622"/>
          </a:xfrm>
          <a:prstGeom prst="rect">
            <a:avLst/>
          </a:prstGeom>
        </p:spPr>
      </p:pic>
      <p:pic>
        <p:nvPicPr>
          <p:cNvPr id="10" name="Picture 9" descr="A person sitting at a table&#10;&#10;Description automatically generated with medium confidence">
            <a:extLst>
              <a:ext uri="{FF2B5EF4-FFF2-40B4-BE49-F238E27FC236}">
                <a16:creationId xmlns:a16="http://schemas.microsoft.com/office/drawing/2014/main" id="{D77CBAA0-942D-22A4-531F-4F8617DAA10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942605" y="1896190"/>
            <a:ext cx="9053946" cy="4753322"/>
          </a:xfrm>
          <a:prstGeom prst="rect">
            <a:avLst/>
          </a:prstGeom>
        </p:spPr>
      </p:pic>
    </p:spTree>
    <p:extLst>
      <p:ext uri="{BB962C8B-B14F-4D97-AF65-F5344CB8AC3E}">
        <p14:creationId xmlns:p14="http://schemas.microsoft.com/office/powerpoint/2010/main" val="25289683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22832" y="366231"/>
            <a:ext cx="1275075" cy="1144965"/>
          </a:xfrm>
          <a:prstGeom prst="rect">
            <a:avLst/>
          </a:prstGeom>
          <a:solidFill>
            <a:schemeClr val="bg1">
              <a:alpha val="62000"/>
            </a:schemeClr>
          </a:solidFill>
        </p:spPr>
      </p:pic>
      <p:sp>
        <p:nvSpPr>
          <p:cNvPr id="14" name="TextBox 13">
            <a:extLst>
              <a:ext uri="{FF2B5EF4-FFF2-40B4-BE49-F238E27FC236}">
                <a16:creationId xmlns:a16="http://schemas.microsoft.com/office/drawing/2014/main" id="{4F8E975F-BFCC-A6F6-EAB8-D7F1D2F44870}"/>
              </a:ext>
            </a:extLst>
          </p:cNvPr>
          <p:cNvSpPr txBox="1"/>
          <p:nvPr/>
        </p:nvSpPr>
        <p:spPr>
          <a:xfrm>
            <a:off x="343117" y="1593132"/>
            <a:ext cx="2909579" cy="1308049"/>
          </a:xfrm>
          <a:prstGeom prst="rect">
            <a:avLst/>
          </a:prstGeom>
        </p:spPr>
        <p:txBody>
          <a:bodyPr vert="horz" lIns="91440" tIns="45720" rIns="91440" bIns="45720" rtlCol="0">
            <a:normAutofit/>
          </a:bodyPr>
          <a:lstStyle/>
          <a:p>
            <a:pPr>
              <a:lnSpc>
                <a:spcPct val="90000"/>
              </a:lnSpc>
              <a:spcAft>
                <a:spcPts val="600"/>
              </a:spcAft>
            </a:pPr>
            <a:r>
              <a:rPr lang="en-US" sz="2400" b="1" dirty="0"/>
              <a:t>W7 Lecture</a:t>
            </a:r>
          </a:p>
        </p:txBody>
      </p:sp>
      <p:sp>
        <p:nvSpPr>
          <p:cNvPr id="6" name="TextBox 5">
            <a:extLst>
              <a:ext uri="{FF2B5EF4-FFF2-40B4-BE49-F238E27FC236}">
                <a16:creationId xmlns:a16="http://schemas.microsoft.com/office/drawing/2014/main" id="{D7236951-483A-0806-0BCD-65D0D7E250A6}"/>
              </a:ext>
            </a:extLst>
          </p:cNvPr>
          <p:cNvSpPr txBox="1"/>
          <p:nvPr/>
        </p:nvSpPr>
        <p:spPr>
          <a:xfrm>
            <a:off x="2066307" y="1919302"/>
            <a:ext cx="9681358" cy="1200329"/>
          </a:xfrm>
          <a:prstGeom prst="rect">
            <a:avLst/>
          </a:prstGeom>
          <a:noFill/>
        </p:spPr>
        <p:txBody>
          <a:bodyPr wrap="square">
            <a:spAutoFit/>
          </a:bodyPr>
          <a:lstStyle/>
          <a:p>
            <a:pPr algn="ctr" rtl="1"/>
            <a:r>
              <a:rPr lang="ar-EG" sz="3600" b="1" dirty="0"/>
              <a:t>من عربة صغيرة في القاهرة إلى مطعم يجذب محبي أكثر الأطباق المصرية شعبية في دبي .. تعرّف إلى "كشري أبو طارق"</a:t>
            </a:r>
          </a:p>
        </p:txBody>
      </p:sp>
      <p:pic>
        <p:nvPicPr>
          <p:cNvPr id="8" name="Picture 7" descr="A picture containing logo&#10;&#10;Description automatically generated">
            <a:extLst>
              <a:ext uri="{FF2B5EF4-FFF2-40B4-BE49-F238E27FC236}">
                <a16:creationId xmlns:a16="http://schemas.microsoft.com/office/drawing/2014/main" id="{D1C1D8FB-93E5-04AC-5945-90DB1DC175F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59184" y="3755135"/>
            <a:ext cx="3687288" cy="2765466"/>
          </a:xfrm>
          <a:prstGeom prst="rect">
            <a:avLst/>
          </a:prstGeom>
        </p:spPr>
      </p:pic>
      <p:sp>
        <p:nvSpPr>
          <p:cNvPr id="10" name="TextBox 9">
            <a:extLst>
              <a:ext uri="{FF2B5EF4-FFF2-40B4-BE49-F238E27FC236}">
                <a16:creationId xmlns:a16="http://schemas.microsoft.com/office/drawing/2014/main" id="{83419605-FEAB-9C25-CA85-98DBDBECE196}"/>
              </a:ext>
            </a:extLst>
          </p:cNvPr>
          <p:cNvSpPr txBox="1"/>
          <p:nvPr/>
        </p:nvSpPr>
        <p:spPr>
          <a:xfrm>
            <a:off x="3619006" y="3122635"/>
            <a:ext cx="6097978" cy="646331"/>
          </a:xfrm>
          <a:prstGeom prst="rect">
            <a:avLst/>
          </a:prstGeom>
          <a:noFill/>
        </p:spPr>
        <p:txBody>
          <a:bodyPr wrap="square">
            <a:spAutoFit/>
          </a:bodyPr>
          <a:lstStyle/>
          <a:p>
            <a:r>
              <a:rPr lang="en-US" dirty="0"/>
              <a:t>https://arabic.cnn.com/travel/article/2019/12/15/koshari-abo-tarek-restaurant-dubai</a:t>
            </a:r>
          </a:p>
        </p:txBody>
      </p:sp>
    </p:spTree>
    <p:extLst>
      <p:ext uri="{BB962C8B-B14F-4D97-AF65-F5344CB8AC3E}">
        <p14:creationId xmlns:p14="http://schemas.microsoft.com/office/powerpoint/2010/main" val="17095708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 Lecture</a:t>
            </a:r>
          </a:p>
        </p:txBody>
      </p:sp>
      <p:pic>
        <p:nvPicPr>
          <p:cNvPr id="4" name="Picture 3"/>
          <p:cNvPicPr>
            <a:picLocks noChangeAspect="1"/>
          </p:cNvPicPr>
          <p:nvPr/>
        </p:nvPicPr>
        <p:blipFill>
          <a:blip r:embed="rId2"/>
          <a:stretch>
            <a:fillRect/>
          </a:stretch>
        </p:blipFill>
        <p:spPr>
          <a:xfrm>
            <a:off x="4459394" y="1385730"/>
            <a:ext cx="221078" cy="2503561"/>
          </a:xfrm>
          <a:prstGeom prst="rect">
            <a:avLst/>
          </a:prstGeom>
        </p:spPr>
      </p:pic>
      <p:pic>
        <p:nvPicPr>
          <p:cNvPr id="5" name="Picture 4"/>
          <p:cNvPicPr>
            <a:picLocks noChangeAspect="1"/>
          </p:cNvPicPr>
          <p:nvPr/>
        </p:nvPicPr>
        <p:blipFill>
          <a:blip r:embed="rId2"/>
          <a:stretch>
            <a:fillRect/>
          </a:stretch>
        </p:blipFill>
        <p:spPr>
          <a:xfrm>
            <a:off x="11347717" y="1338882"/>
            <a:ext cx="221078" cy="2503561"/>
          </a:xfrm>
          <a:prstGeom prst="rect">
            <a:avLst/>
          </a:prstGeom>
        </p:spPr>
      </p:pic>
      <p:pic>
        <p:nvPicPr>
          <p:cNvPr id="3" name="Picture 2"/>
          <p:cNvPicPr>
            <a:picLocks noChangeAspect="1"/>
          </p:cNvPicPr>
          <p:nvPr/>
        </p:nvPicPr>
        <p:blipFill>
          <a:blip r:embed="rId3"/>
          <a:stretch>
            <a:fillRect/>
          </a:stretch>
        </p:blipFill>
        <p:spPr>
          <a:xfrm>
            <a:off x="6640553" y="3450216"/>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4179382" y="1737117"/>
            <a:ext cx="7132793" cy="646331"/>
          </a:xfrm>
          <a:prstGeom prst="rect">
            <a:avLst/>
          </a:prstGeom>
          <a:noFill/>
        </p:spPr>
        <p:txBody>
          <a:bodyPr wrap="square">
            <a:spAutoFit/>
          </a:bodyPr>
          <a:lstStyle/>
          <a:p>
            <a:pPr marL="517525" algn="ctr"/>
            <a:r>
              <a:rPr lang="en-US" sz="3600" b="1" dirty="0">
                <a:solidFill>
                  <a:srgbClr val="0A1F61"/>
                </a:solidFill>
                <a:latin typeface="Tajawal ExtraBold" panose="00000800000000000000" pitchFamily="2" charset="-78"/>
                <a:cs typeface="Tajawal ExtraBold" panose="00000800000000000000" pitchFamily="2" charset="-78"/>
              </a:rPr>
              <a:t>Leadership Self-Assessment</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pic>
        <p:nvPicPr>
          <p:cNvPr id="2" name="Picture 1">
            <a:extLst>
              <a:ext uri="{FF2B5EF4-FFF2-40B4-BE49-F238E27FC236}">
                <a16:creationId xmlns:a16="http://schemas.microsoft.com/office/drawing/2014/main" id="{7C8D9628-831F-B007-C841-B47287DD2D5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238516" y="3399478"/>
            <a:ext cx="7650665" cy="3295251"/>
          </a:xfrm>
          <a:prstGeom prst="rect">
            <a:avLst/>
          </a:prstGeom>
        </p:spPr>
      </p:pic>
    </p:spTree>
    <p:extLst>
      <p:ext uri="{BB962C8B-B14F-4D97-AF65-F5344CB8AC3E}">
        <p14:creationId xmlns:p14="http://schemas.microsoft.com/office/powerpoint/2010/main" val="29414619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65371" y="543490"/>
            <a:ext cx="668163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163" y="236724"/>
            <a:ext cx="2105063"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12704" y="1490264"/>
            <a:ext cx="10427749" cy="4097725"/>
          </a:xfrm>
          <a:prstGeom prst="rect">
            <a:avLst/>
          </a:prstGeom>
          <a:noFill/>
        </p:spPr>
        <p:txBody>
          <a:bodyPr wrap="square" rtlCol="0">
            <a:spAutoFit/>
          </a:bodyPr>
          <a:lstStyle/>
          <a:p>
            <a:pPr algn="just">
              <a:lnSpc>
                <a:spcPct val="200000"/>
              </a:lnSpc>
            </a:pPr>
            <a:r>
              <a:rPr lang="en-US" sz="2400" b="1" dirty="0">
                <a:solidFill>
                  <a:srgbClr val="C00000"/>
                </a:solidFill>
                <a:cs typeface="Tajawal ExtraBold" panose="00000800000000000000" pitchFamily="2" charset="-78"/>
              </a:rPr>
              <a:t>The Interpersonal Skills Checklist </a:t>
            </a:r>
          </a:p>
          <a:p>
            <a:pPr marL="342900" indent="-342900" algn="just">
              <a:lnSpc>
                <a:spcPct val="150000"/>
              </a:lnSpc>
              <a:buFont typeface="Wingdings" panose="05000000000000000000" pitchFamily="2" charset="2"/>
              <a:buChar char="§"/>
            </a:pPr>
            <a:r>
              <a:rPr lang="en-US" sz="2400" b="1" dirty="0">
                <a:solidFill>
                  <a:srgbClr val="0A1F61"/>
                </a:solidFill>
                <a:cs typeface="Tajawal ExtraBold" panose="00000800000000000000" pitchFamily="2" charset="-78"/>
              </a:rPr>
              <a:t>Instructions: </a:t>
            </a:r>
            <a:r>
              <a:rPr lang="en-US" sz="2400" dirty="0">
                <a:solidFill>
                  <a:srgbClr val="0A1F61"/>
                </a:solidFill>
                <a:cs typeface="Tajawal ExtraBold" panose="00000800000000000000" pitchFamily="2" charset="-78"/>
              </a:rPr>
              <a:t>Below are a number of specific aspects of </a:t>
            </a:r>
            <a:r>
              <a:rPr lang="en-US" sz="2400" b="1" dirty="0">
                <a:solidFill>
                  <a:srgbClr val="0A1F61"/>
                </a:solidFill>
                <a:cs typeface="Tajawal ExtraBold" panose="00000800000000000000" pitchFamily="2" charset="-78"/>
              </a:rPr>
              <a:t>behavior</a:t>
            </a:r>
            <a:r>
              <a:rPr lang="en-US" sz="2400" dirty="0">
                <a:solidFill>
                  <a:srgbClr val="0A1F61"/>
                </a:solidFill>
                <a:cs typeface="Tajawal ExtraBold" panose="00000800000000000000" pitchFamily="2" charset="-78"/>
              </a:rPr>
              <a:t> that suggest that a person needs to improve his or her </a:t>
            </a:r>
            <a:r>
              <a:rPr lang="en-US" sz="2400" b="1" dirty="0">
                <a:solidFill>
                  <a:srgbClr val="0A1F61"/>
                </a:solidFill>
                <a:cs typeface="Tajawal ExtraBold" panose="00000800000000000000" pitchFamily="2" charset="-78"/>
              </a:rPr>
              <a:t>interpersonal skills </a:t>
            </a:r>
            <a:r>
              <a:rPr lang="en-US" sz="2400" dirty="0">
                <a:solidFill>
                  <a:srgbClr val="0A1F61"/>
                </a:solidFill>
                <a:cs typeface="Tajawal ExtraBold" panose="00000800000000000000" pitchFamily="2" charset="-78"/>
              </a:rPr>
              <a:t>related to </a:t>
            </a:r>
            <a:r>
              <a:rPr lang="en-US" sz="2400" b="1" dirty="0">
                <a:solidFill>
                  <a:srgbClr val="0A1F61"/>
                </a:solidFill>
                <a:cs typeface="Tajawal ExtraBold" panose="00000800000000000000" pitchFamily="2" charset="-78"/>
              </a:rPr>
              <a:t>leadership and influence</a:t>
            </a:r>
            <a:r>
              <a:rPr lang="en-US" sz="2400" dirty="0">
                <a:solidFill>
                  <a:srgbClr val="0A1F61"/>
                </a:solidFill>
                <a:cs typeface="Tajawal ExtraBold" panose="00000800000000000000" pitchFamily="2" charset="-78"/>
              </a:rPr>
              <a:t>. Check each statement that is generally true for you. </a:t>
            </a:r>
          </a:p>
          <a:p>
            <a:pPr marL="342900" indent="-342900" algn="just">
              <a:lnSpc>
                <a:spcPct val="150000"/>
              </a:lnSpc>
              <a:buFont typeface="Wingdings" panose="05000000000000000000" pitchFamily="2" charset="2"/>
              <a:buChar char="§"/>
            </a:pPr>
            <a:r>
              <a:rPr lang="en-US" sz="2400" dirty="0">
                <a:solidFill>
                  <a:srgbClr val="0A1F61"/>
                </a:solidFill>
                <a:cs typeface="Tajawal ExtraBold" panose="00000800000000000000" pitchFamily="2" charset="-78"/>
              </a:rPr>
              <a:t>You can add to the </a:t>
            </a:r>
            <a:r>
              <a:rPr lang="en-US" sz="2400" b="1" dirty="0">
                <a:solidFill>
                  <a:srgbClr val="0A1F61"/>
                </a:solidFill>
                <a:cs typeface="Tajawal ExtraBold" panose="00000800000000000000" pitchFamily="2" charset="-78"/>
              </a:rPr>
              <a:t>reliability</a:t>
            </a:r>
            <a:r>
              <a:rPr lang="en-US" sz="2400" dirty="0">
                <a:solidFill>
                  <a:srgbClr val="0A1F61"/>
                </a:solidFill>
                <a:cs typeface="Tajawal ExtraBold" panose="00000800000000000000" pitchFamily="2" charset="-78"/>
              </a:rPr>
              <a:t> of this exercise by asking one or two other people who know you well to rate you. Then compare your self-analysis with their analysis of you.</a:t>
            </a:r>
          </a:p>
        </p:txBody>
      </p:sp>
    </p:spTree>
    <p:extLst>
      <p:ext uri="{BB962C8B-B14F-4D97-AF65-F5344CB8AC3E}">
        <p14:creationId xmlns:p14="http://schemas.microsoft.com/office/powerpoint/2010/main" val="36667139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9" name="TextBox 8"/>
          <p:cNvSpPr txBox="1"/>
          <p:nvPr/>
        </p:nvSpPr>
        <p:spPr>
          <a:xfrm>
            <a:off x="1262952" y="1420542"/>
            <a:ext cx="10427749" cy="4216539"/>
          </a:xfrm>
          <a:prstGeom prst="rect">
            <a:avLst/>
          </a:prstGeom>
          <a:noFill/>
        </p:spPr>
        <p:txBody>
          <a:bodyPr wrap="square" rtlCol="0">
            <a:spAutoFit/>
          </a:bodyPr>
          <a:lstStyle/>
          <a:p>
            <a:pPr algn="just"/>
            <a:r>
              <a:rPr lang="en-US" sz="2800" b="1" dirty="0">
                <a:solidFill>
                  <a:srgbClr val="C00000"/>
                </a:solidFill>
                <a:cs typeface="Tajawal ExtraBold" panose="00000800000000000000" pitchFamily="2" charset="-78"/>
              </a:rPr>
              <a:t>Scale Statements: </a:t>
            </a:r>
            <a:r>
              <a:rPr lang="en-US" sz="2400" b="1" dirty="0">
                <a:solidFill>
                  <a:srgbClr val="C00000"/>
                </a:solidFill>
                <a:cs typeface="Tajawal ExtraBold" panose="00000800000000000000" pitchFamily="2" charset="-78"/>
              </a:rPr>
              <a:t>Developmental Needs and Areas for Improvement</a:t>
            </a:r>
          </a:p>
          <a:p>
            <a:pPr algn="just"/>
            <a:r>
              <a:rPr lang="en-US" sz="2400" b="1" dirty="0">
                <a:solidFill>
                  <a:srgbClr val="C00000"/>
                </a:solidFill>
                <a:cs typeface="Tajawal ExtraBold" panose="00000800000000000000" pitchFamily="2" charset="-78"/>
              </a:rPr>
              <a:t>The Interpersonal Skills </a:t>
            </a:r>
            <a:endParaRPr lang="en-US" sz="2400" b="1" dirty="0">
              <a:solidFill>
                <a:srgbClr val="0A1F61"/>
              </a:solidFill>
              <a:cs typeface="Tajawal ExtraBold" panose="00000800000000000000" pitchFamily="2" charset="-78"/>
            </a:endParaRPr>
          </a:p>
          <a:p>
            <a:pPr marL="457200" indent="-457200" algn="just">
              <a:buAutoNum type="arabicPeriod"/>
            </a:pPr>
            <a:r>
              <a:rPr lang="en-US" sz="2400" b="1" dirty="0">
                <a:solidFill>
                  <a:srgbClr val="0A1F61"/>
                </a:solidFill>
                <a:cs typeface="Tajawal ExtraBold" panose="00000800000000000000" pitchFamily="2" charset="-78"/>
              </a:rPr>
              <a:t>I'm too shy and reserved. </a:t>
            </a:r>
            <a:r>
              <a:rPr lang="ar-EG" sz="2400" b="1" dirty="0">
                <a:solidFill>
                  <a:srgbClr val="0A1F61"/>
                </a:solidFill>
                <a:cs typeface="Tajawal ExtraBold" panose="00000800000000000000" pitchFamily="2" charset="-78"/>
              </a:rPr>
              <a:t>أنا خجول جدا ومتحفظ.</a:t>
            </a:r>
            <a:endParaRPr lang="en-US" sz="2400" b="1" dirty="0">
              <a:solidFill>
                <a:srgbClr val="0A1F61"/>
              </a:solidFill>
              <a:cs typeface="Tajawal ExtraBold" panose="00000800000000000000" pitchFamily="2" charset="-78"/>
            </a:endParaRPr>
          </a:p>
          <a:p>
            <a:pPr marL="457200" indent="-457200" algn="just">
              <a:buAutoNum type="arabicPeriod"/>
            </a:pPr>
            <a:r>
              <a:rPr lang="en-US" sz="2400" b="1" dirty="0">
                <a:solidFill>
                  <a:srgbClr val="0A1F61"/>
                </a:solidFill>
                <a:cs typeface="Tajawal ExtraBold" panose="00000800000000000000" pitchFamily="2" charset="-78"/>
              </a:rPr>
              <a:t>I bully and intimidate others too frequently. </a:t>
            </a:r>
            <a:r>
              <a:rPr lang="ar-EG" sz="2400" b="1" dirty="0">
                <a:solidFill>
                  <a:srgbClr val="0A1F61"/>
                </a:solidFill>
                <a:cs typeface="Tajawal ExtraBold" panose="00000800000000000000" pitchFamily="2" charset="-78"/>
              </a:rPr>
              <a:t>أنا أتنمر وأرهب الآخرين بشكل متكرر.</a:t>
            </a:r>
            <a:endParaRPr lang="en-US" sz="2400" b="1" dirty="0">
              <a:solidFill>
                <a:srgbClr val="0A1F61"/>
              </a:solidFill>
              <a:cs typeface="Tajawal ExtraBold" panose="00000800000000000000" pitchFamily="2" charset="-78"/>
            </a:endParaRPr>
          </a:p>
          <a:p>
            <a:pPr marL="457200" indent="-457200" algn="just">
              <a:buAutoNum type="arabicPeriod"/>
            </a:pPr>
            <a:r>
              <a:rPr lang="en-US" sz="2400" b="1" dirty="0">
                <a:solidFill>
                  <a:srgbClr val="0A1F61"/>
                </a:solidFill>
                <a:cs typeface="Tajawal ExtraBold" panose="00000800000000000000" pitchFamily="2" charset="-78"/>
              </a:rPr>
              <a:t>I tell others what they want to hear rather than emphasizing the truth. </a:t>
            </a:r>
            <a:r>
              <a:rPr lang="ar-EG" sz="2400" b="1" dirty="0">
                <a:solidFill>
                  <a:srgbClr val="0A1F61"/>
                </a:solidFill>
                <a:cs typeface="Tajawal ExtraBold" panose="00000800000000000000" pitchFamily="2" charset="-78"/>
              </a:rPr>
              <a:t>أقول للآخرين ما يريدون سماعه بدلاً من التأكيد على الحقيقة.</a:t>
            </a:r>
            <a:endParaRPr lang="en-US" sz="2400" b="1" dirty="0">
              <a:solidFill>
                <a:srgbClr val="0A1F61"/>
              </a:solidFill>
              <a:cs typeface="Tajawal ExtraBold" panose="00000800000000000000" pitchFamily="2" charset="-78"/>
            </a:endParaRPr>
          </a:p>
          <a:p>
            <a:pPr marL="457200" indent="-457200" algn="just">
              <a:buAutoNum type="arabicPeriod"/>
            </a:pPr>
            <a:r>
              <a:rPr lang="en-US" sz="2400" b="1" dirty="0">
                <a:solidFill>
                  <a:srgbClr val="0A1F61"/>
                </a:solidFill>
                <a:cs typeface="Tajawal ExtraBold" panose="00000800000000000000" pitchFamily="2" charset="-78"/>
              </a:rPr>
              <a:t>I have trouble expressing my feelings. </a:t>
            </a:r>
            <a:r>
              <a:rPr lang="ar-EG" sz="2400" b="1" dirty="0">
                <a:solidFill>
                  <a:srgbClr val="0A1F61"/>
                </a:solidFill>
                <a:cs typeface="Tajawal ExtraBold" panose="00000800000000000000" pitchFamily="2" charset="-78"/>
              </a:rPr>
              <a:t>أجد صعوبة في التعبير عن مشاعري.</a:t>
            </a:r>
            <a:endParaRPr lang="en-US" sz="2400" b="1" dirty="0">
              <a:solidFill>
                <a:srgbClr val="0A1F61"/>
              </a:solidFill>
              <a:cs typeface="Tajawal ExtraBold" panose="00000800000000000000" pitchFamily="2" charset="-78"/>
            </a:endParaRPr>
          </a:p>
          <a:p>
            <a:pPr marL="457200" indent="-457200" algn="just">
              <a:buAutoNum type="arabicPeriod"/>
            </a:pPr>
            <a:r>
              <a:rPr lang="en-US" sz="2400" b="1" dirty="0">
                <a:solidFill>
                  <a:srgbClr val="0A1F61"/>
                </a:solidFill>
                <a:cs typeface="Tajawal ExtraBold" panose="00000800000000000000" pitchFamily="2" charset="-78"/>
              </a:rPr>
              <a:t>I make negative comments about group members too readily. </a:t>
            </a:r>
            <a:r>
              <a:rPr lang="ar-EG" sz="2400" b="1" dirty="0">
                <a:solidFill>
                  <a:srgbClr val="0A1F61"/>
                </a:solidFill>
                <a:cs typeface="Tajawal ExtraBold" panose="00000800000000000000" pitchFamily="2" charset="-78"/>
              </a:rPr>
              <a:t>أنا أدلي بتعليقات سلبية حول أعضاء المجموعة بسهولة شديدة.</a:t>
            </a:r>
            <a:endParaRPr lang="en-US" sz="2400" b="1" dirty="0">
              <a:solidFill>
                <a:srgbClr val="0A1F61"/>
              </a:solidFill>
              <a:cs typeface="Tajawal ExtraBold" panose="00000800000000000000" pitchFamily="2" charset="-78"/>
            </a:endParaRPr>
          </a:p>
          <a:p>
            <a:pPr marL="457200" indent="-457200" algn="just">
              <a:buAutoNum type="arabicPeriod"/>
            </a:pPr>
            <a:r>
              <a:rPr lang="en-US" sz="2400" b="1" dirty="0">
                <a:solidFill>
                  <a:srgbClr val="0A1F61"/>
                </a:solidFill>
                <a:cs typeface="Tajawal ExtraBold" panose="00000800000000000000" pitchFamily="2" charset="-78"/>
              </a:rPr>
              <a:t>Very few people pay attention to the ideas I contribute during a meeting.</a:t>
            </a:r>
          </a:p>
          <a:p>
            <a:pPr algn="just"/>
            <a:r>
              <a:rPr lang="ar-EG" sz="2400" b="1" dirty="0">
                <a:solidFill>
                  <a:srgbClr val="0A1F61"/>
                </a:solidFill>
                <a:cs typeface="Tajawal ExtraBold" panose="00000800000000000000" pitchFamily="2" charset="-78"/>
              </a:rPr>
              <a:t>قلة قليلة من الناس ينتبهون إلى الأفكار التي أسهمت بها خلال الاجتماع.</a:t>
            </a:r>
            <a:endParaRPr lang="en-US" sz="2400" b="1" dirty="0">
              <a:solidFill>
                <a:srgbClr val="0A1F61"/>
              </a:solidFill>
              <a:cs typeface="Tajawal ExtraBold" panose="00000800000000000000" pitchFamily="2" charset="-78"/>
            </a:endParaRPr>
          </a:p>
        </p:txBody>
      </p:sp>
      <p:sp>
        <p:nvSpPr>
          <p:cNvPr id="14" name="TextBox 13">
            <a:extLst>
              <a:ext uri="{FF2B5EF4-FFF2-40B4-BE49-F238E27FC236}">
                <a16:creationId xmlns:a16="http://schemas.microsoft.com/office/drawing/2014/main" id="{4313D9E3-E38C-E136-EFBE-25BCD9EEAA66}"/>
              </a:ext>
            </a:extLst>
          </p:cNvPr>
          <p:cNvSpPr txBox="1"/>
          <p:nvPr/>
        </p:nvSpPr>
        <p:spPr>
          <a:xfrm>
            <a:off x="2365371" y="543490"/>
            <a:ext cx="668163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FE677A65-A88F-3FB9-CED0-4F21A6C5310F}"/>
              </a:ext>
            </a:extLst>
          </p:cNvPr>
          <p:cNvSpPr txBox="1"/>
          <p:nvPr/>
        </p:nvSpPr>
        <p:spPr>
          <a:xfrm>
            <a:off x="-38163" y="236724"/>
            <a:ext cx="2105063"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377595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9" name="TextBox 8"/>
          <p:cNvSpPr txBox="1"/>
          <p:nvPr/>
        </p:nvSpPr>
        <p:spPr>
          <a:xfrm>
            <a:off x="1112704" y="1490264"/>
            <a:ext cx="10427749" cy="4154984"/>
          </a:xfrm>
          <a:prstGeom prst="rect">
            <a:avLst/>
          </a:prstGeom>
          <a:noFill/>
        </p:spPr>
        <p:txBody>
          <a:bodyPr wrap="square" rtlCol="0">
            <a:spAutoFit/>
          </a:bodyPr>
          <a:lstStyle/>
          <a:p>
            <a:pPr algn="just"/>
            <a:r>
              <a:rPr lang="en-US" sz="2800" b="1" dirty="0">
                <a:solidFill>
                  <a:srgbClr val="C00000"/>
                </a:solidFill>
                <a:cs typeface="Tajawal ExtraBold" panose="00000800000000000000" pitchFamily="2" charset="-78"/>
              </a:rPr>
              <a:t>The Interpersonal Skills </a:t>
            </a:r>
            <a:endParaRPr lang="en-US" sz="2000" b="1" dirty="0">
              <a:solidFill>
                <a:srgbClr val="0A1F61"/>
              </a:solidFill>
              <a:cs typeface="Tajawal ExtraBold" panose="00000800000000000000" pitchFamily="2" charset="-78"/>
            </a:endParaRPr>
          </a:p>
          <a:p>
            <a:pPr algn="just"/>
            <a:endParaRPr lang="en-US" sz="2000" b="1" dirty="0">
              <a:solidFill>
                <a:srgbClr val="0A1F61"/>
              </a:solidFill>
              <a:cs typeface="Tajawal ExtraBold" panose="00000800000000000000" pitchFamily="2" charset="-78"/>
            </a:endParaRPr>
          </a:p>
          <a:p>
            <a:pPr marL="514350" indent="-514350" algn="just">
              <a:buFont typeface="+mj-lt"/>
              <a:buAutoNum type="arabicPeriod" startAt="7"/>
            </a:pPr>
            <a:r>
              <a:rPr lang="en-US" sz="2400" b="1" dirty="0">
                <a:solidFill>
                  <a:srgbClr val="0A1F61"/>
                </a:solidFill>
                <a:cs typeface="Tajawal ExtraBold" panose="00000800000000000000" pitchFamily="2" charset="-78"/>
              </a:rPr>
              <a:t>My personality isn't colorful enough. </a:t>
            </a:r>
            <a:r>
              <a:rPr lang="ar-EG" sz="2400" b="1" dirty="0">
                <a:solidFill>
                  <a:srgbClr val="0A1F61"/>
                </a:solidFill>
                <a:cs typeface="Tajawal ExtraBold" panose="00000800000000000000" pitchFamily="2" charset="-78"/>
              </a:rPr>
              <a:t>شخصيتي ليست ملونة بما فيه الكفاية.</a:t>
            </a:r>
            <a:r>
              <a:rPr lang="en-US" sz="2400" b="1" dirty="0">
                <a:solidFill>
                  <a:srgbClr val="0A1F61"/>
                </a:solidFill>
                <a:cs typeface="Tajawal ExtraBold" panose="00000800000000000000" pitchFamily="2" charset="-78"/>
              </a:rPr>
              <a:t> </a:t>
            </a:r>
          </a:p>
          <a:p>
            <a:pPr marL="514350" indent="-514350" algn="just">
              <a:buFont typeface="+mj-lt"/>
              <a:buAutoNum type="arabicPeriod" startAt="7"/>
            </a:pPr>
            <a:r>
              <a:rPr lang="en-US" sz="2400" b="1" dirty="0">
                <a:solidFill>
                  <a:srgbClr val="0A1F61"/>
                </a:solidFill>
                <a:cs typeface="Tajawal ExtraBold" panose="00000800000000000000" pitchFamily="2" charset="-78"/>
              </a:rPr>
              <a:t>People find me boring. </a:t>
            </a:r>
            <a:r>
              <a:rPr lang="ar-EG" sz="2400" b="1" dirty="0">
                <a:solidFill>
                  <a:srgbClr val="0A1F61"/>
                </a:solidFill>
                <a:cs typeface="Tajawal ExtraBold" panose="00000800000000000000" pitchFamily="2" charset="-78"/>
              </a:rPr>
              <a:t>الناس يجدونني ممل.</a:t>
            </a:r>
            <a:r>
              <a:rPr lang="en-US" sz="2400" b="1" dirty="0">
                <a:solidFill>
                  <a:srgbClr val="0A1F61"/>
                </a:solidFill>
                <a:cs typeface="Tajawal ExtraBold" panose="00000800000000000000" pitchFamily="2" charset="-78"/>
              </a:rPr>
              <a:t> </a:t>
            </a:r>
          </a:p>
          <a:p>
            <a:pPr marL="514350" indent="-514350" algn="just">
              <a:buFont typeface="+mj-lt"/>
              <a:buAutoNum type="arabicPeriod" startAt="7"/>
            </a:pPr>
            <a:r>
              <a:rPr lang="en-US" sz="2400" b="1" dirty="0">
                <a:solidFill>
                  <a:srgbClr val="0A1F61"/>
                </a:solidFill>
                <a:cs typeface="Tajawal ExtraBold" panose="00000800000000000000" pitchFamily="2" charset="-78"/>
              </a:rPr>
              <a:t>I pay too little attention to the meaning behind what team members and coworkers are saying. </a:t>
            </a:r>
            <a:r>
              <a:rPr lang="ar-EG" sz="2400" b="1" dirty="0">
                <a:solidFill>
                  <a:srgbClr val="0A1F61"/>
                </a:solidFill>
                <a:cs typeface="Tajawal ExtraBold" panose="00000800000000000000" pitchFamily="2" charset="-78"/>
              </a:rPr>
              <a:t>إنني لا أهتم كثيرًا بالمعنى الكامن وراء ما يقوله أعضاء الفريق وزملاء العمل.</a:t>
            </a:r>
            <a:r>
              <a:rPr lang="en-US" sz="2400" b="1" dirty="0">
                <a:solidFill>
                  <a:srgbClr val="0A1F61"/>
                </a:solidFill>
                <a:cs typeface="Tajawal ExtraBold" panose="00000800000000000000" pitchFamily="2" charset="-78"/>
              </a:rPr>
              <a:t> </a:t>
            </a:r>
          </a:p>
          <a:p>
            <a:pPr marL="514350" indent="-514350" algn="just">
              <a:buFont typeface="+mj-lt"/>
              <a:buAutoNum type="arabicPeriod" startAt="7"/>
            </a:pPr>
            <a:r>
              <a:rPr lang="en-US" sz="2400" b="1" dirty="0">
                <a:solidFill>
                  <a:srgbClr val="0A1F61"/>
                </a:solidFill>
                <a:cs typeface="Tajawal ExtraBold" panose="00000800000000000000" pitchFamily="2" charset="-78"/>
              </a:rPr>
              <a:t>It is very difficult for me to criticize others. </a:t>
            </a:r>
            <a:r>
              <a:rPr lang="ar-EG" sz="2400" b="1" dirty="0">
                <a:solidFill>
                  <a:srgbClr val="0A1F61"/>
                </a:solidFill>
                <a:cs typeface="Tajawal ExtraBold" panose="00000800000000000000" pitchFamily="2" charset="-78"/>
              </a:rPr>
              <a:t>من الصعب للغاية بالنسبة لي انتقاد الآخرين.</a:t>
            </a:r>
            <a:r>
              <a:rPr lang="en-US" sz="2400" b="1" dirty="0">
                <a:solidFill>
                  <a:srgbClr val="0A1F61"/>
                </a:solidFill>
                <a:cs typeface="Tajawal ExtraBold" panose="00000800000000000000" pitchFamily="2" charset="-78"/>
              </a:rPr>
              <a:t> </a:t>
            </a:r>
          </a:p>
          <a:p>
            <a:pPr marL="514350" indent="-514350" algn="just">
              <a:buFont typeface="+mj-lt"/>
              <a:buAutoNum type="arabicPeriod" startAt="7"/>
            </a:pPr>
            <a:r>
              <a:rPr lang="en-US" sz="2400" b="1" dirty="0">
                <a:solidFill>
                  <a:srgbClr val="0A1F61"/>
                </a:solidFill>
                <a:cs typeface="Tajawal ExtraBold" panose="00000800000000000000" pitchFamily="2" charset="-78"/>
              </a:rPr>
              <a:t>I'm too serious most of the time. </a:t>
            </a:r>
            <a:r>
              <a:rPr lang="ar-EG" sz="2400" b="1" dirty="0">
                <a:solidFill>
                  <a:srgbClr val="0A1F61"/>
                </a:solidFill>
                <a:cs typeface="Tajawal ExtraBold" panose="00000800000000000000" pitchFamily="2" charset="-78"/>
              </a:rPr>
              <a:t>أنا جاد للغاية في معظم الأوقات.</a:t>
            </a:r>
            <a:r>
              <a:rPr lang="en-US" sz="2400" b="1" dirty="0">
                <a:solidFill>
                  <a:srgbClr val="0A1F61"/>
                </a:solidFill>
                <a:cs typeface="Tajawal ExtraBold" panose="00000800000000000000" pitchFamily="2" charset="-78"/>
              </a:rPr>
              <a:t> </a:t>
            </a:r>
          </a:p>
          <a:p>
            <a:pPr marL="514350" indent="-514350" algn="just">
              <a:buFont typeface="+mj-lt"/>
              <a:buAutoNum type="arabicPeriod" startAt="7"/>
            </a:pPr>
            <a:r>
              <a:rPr lang="en-US" sz="2400" b="1" dirty="0">
                <a:solidFill>
                  <a:srgbClr val="0A1F61"/>
                </a:solidFill>
                <a:cs typeface="Tajawal ExtraBold" panose="00000800000000000000" pitchFamily="2" charset="-78"/>
              </a:rPr>
              <a:t>I avoid controversy in dealing with others. </a:t>
            </a:r>
            <a:r>
              <a:rPr lang="ar-EG" sz="2400" b="1" dirty="0">
                <a:solidFill>
                  <a:srgbClr val="0A1F61"/>
                </a:solidFill>
                <a:cs typeface="Tajawal ExtraBold" panose="00000800000000000000" pitchFamily="2" charset="-78"/>
              </a:rPr>
              <a:t>أتجنب الجدل في التعامل مع الآخرين.</a:t>
            </a:r>
            <a:endParaRPr lang="en-US" sz="2400" b="1" dirty="0">
              <a:solidFill>
                <a:srgbClr val="0A1F61"/>
              </a:solidFill>
              <a:cs typeface="Tajawal ExtraBold" panose="00000800000000000000" pitchFamily="2" charset="-78"/>
            </a:endParaRPr>
          </a:p>
        </p:txBody>
      </p:sp>
      <p:sp>
        <p:nvSpPr>
          <p:cNvPr id="10" name="TextBox 9">
            <a:extLst>
              <a:ext uri="{FF2B5EF4-FFF2-40B4-BE49-F238E27FC236}">
                <a16:creationId xmlns:a16="http://schemas.microsoft.com/office/drawing/2014/main" id="{19B7E9CC-68A8-BFD4-A00E-A989A8CD06F2}"/>
              </a:ext>
            </a:extLst>
          </p:cNvPr>
          <p:cNvSpPr txBox="1"/>
          <p:nvPr/>
        </p:nvSpPr>
        <p:spPr>
          <a:xfrm>
            <a:off x="2365371" y="543490"/>
            <a:ext cx="668163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D13AF99-D63B-8D18-40EB-D2DB235B077A}"/>
              </a:ext>
            </a:extLst>
          </p:cNvPr>
          <p:cNvSpPr txBox="1"/>
          <p:nvPr/>
        </p:nvSpPr>
        <p:spPr>
          <a:xfrm>
            <a:off x="-38163" y="236724"/>
            <a:ext cx="2105063"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60893820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9" name="TextBox 8"/>
          <p:cNvSpPr txBox="1"/>
          <p:nvPr/>
        </p:nvSpPr>
        <p:spPr>
          <a:xfrm>
            <a:off x="1112704" y="1490264"/>
            <a:ext cx="10427749" cy="3785652"/>
          </a:xfrm>
          <a:prstGeom prst="rect">
            <a:avLst/>
          </a:prstGeom>
          <a:noFill/>
        </p:spPr>
        <p:txBody>
          <a:bodyPr wrap="square" rtlCol="0">
            <a:spAutoFit/>
          </a:bodyPr>
          <a:lstStyle/>
          <a:p>
            <a:pPr algn="just"/>
            <a:r>
              <a:rPr lang="en-US" sz="2800" b="1" dirty="0">
                <a:solidFill>
                  <a:srgbClr val="C00000"/>
                </a:solidFill>
                <a:cs typeface="Tajawal ExtraBold" panose="00000800000000000000" pitchFamily="2" charset="-78"/>
              </a:rPr>
              <a:t>The Interpersonal Skills </a:t>
            </a:r>
            <a:endParaRPr lang="en-US" sz="2000" b="1" dirty="0">
              <a:solidFill>
                <a:srgbClr val="0A1F61"/>
              </a:solidFill>
              <a:cs typeface="Tajawal ExtraBold" panose="00000800000000000000" pitchFamily="2" charset="-78"/>
            </a:endParaRPr>
          </a:p>
          <a:p>
            <a:pPr algn="just"/>
            <a:endParaRPr lang="en-US" sz="2000" b="1" dirty="0">
              <a:solidFill>
                <a:srgbClr val="0A1F61"/>
              </a:solidFill>
              <a:cs typeface="Tajawal ExtraBold" panose="00000800000000000000" pitchFamily="2" charset="-78"/>
            </a:endParaRPr>
          </a:p>
          <a:p>
            <a:pPr marL="514350" indent="-514350" algn="just">
              <a:buFont typeface="+mj-lt"/>
              <a:buAutoNum type="arabicPeriod" startAt="13"/>
            </a:pPr>
            <a:r>
              <a:rPr lang="en-US" sz="2400" b="1" dirty="0">
                <a:solidFill>
                  <a:srgbClr val="0A1F61"/>
                </a:solidFill>
                <a:cs typeface="Tajawal ExtraBold" panose="00000800000000000000" pitchFamily="2" charset="-78"/>
              </a:rPr>
              <a:t>I don't get my point across well. </a:t>
            </a:r>
            <a:r>
              <a:rPr lang="ar-EG" sz="2400" b="1" dirty="0">
                <a:solidFill>
                  <a:srgbClr val="0A1F61"/>
                </a:solidFill>
                <a:cs typeface="Tajawal ExtraBold" panose="00000800000000000000" pitchFamily="2" charset="-78"/>
              </a:rPr>
              <a:t>لا أعبر عن وجهة نظري بشكل جيد.</a:t>
            </a:r>
            <a:r>
              <a:rPr lang="en-US" sz="2400" b="1" dirty="0">
                <a:solidFill>
                  <a:srgbClr val="0A1F61"/>
                </a:solidFill>
                <a:cs typeface="Tajawal ExtraBold" panose="00000800000000000000" pitchFamily="2" charset="-78"/>
              </a:rPr>
              <a:t> </a:t>
            </a:r>
          </a:p>
          <a:p>
            <a:pPr marL="514350" indent="-514350" algn="just">
              <a:buFont typeface="+mj-lt"/>
              <a:buAutoNum type="arabicPeriod" startAt="13"/>
            </a:pPr>
            <a:r>
              <a:rPr lang="en-US" sz="2400" b="1" dirty="0">
                <a:solidFill>
                  <a:srgbClr val="0A1F61"/>
                </a:solidFill>
                <a:cs typeface="Tajawal ExtraBold" panose="00000800000000000000" pitchFamily="2" charset="-78"/>
              </a:rPr>
              <a:t>It's difficult for me to make small talk with others.</a:t>
            </a:r>
            <a:r>
              <a:rPr lang="ar-EG" sz="2400" b="1" dirty="0">
                <a:solidFill>
                  <a:srgbClr val="0A1F61"/>
                </a:solidFill>
                <a:cs typeface="Tajawal ExtraBold" panose="00000800000000000000" pitchFamily="2" charset="-78"/>
              </a:rPr>
              <a:t> من الصعب على إجراء محادثة قصيرة مع الآخرين.</a:t>
            </a:r>
            <a:endParaRPr lang="en-US" sz="2400" b="1" dirty="0">
              <a:solidFill>
                <a:srgbClr val="0A1F61"/>
              </a:solidFill>
              <a:cs typeface="Tajawal ExtraBold" panose="00000800000000000000" pitchFamily="2" charset="-78"/>
            </a:endParaRPr>
          </a:p>
          <a:p>
            <a:pPr marL="514350" indent="-514350" algn="just">
              <a:buFont typeface="+mj-lt"/>
              <a:buAutoNum type="arabicPeriod" startAt="13"/>
            </a:pPr>
            <a:r>
              <a:rPr lang="en-US" sz="2400" b="1" dirty="0">
                <a:solidFill>
                  <a:srgbClr val="0A1F61"/>
                </a:solidFill>
                <a:cs typeface="Tajawal ExtraBold" panose="00000800000000000000" pitchFamily="2" charset="-78"/>
              </a:rPr>
              <a:t>I boast too much about my accomplishments.</a:t>
            </a:r>
            <a:r>
              <a:rPr lang="ar-EG" sz="2400" b="1" dirty="0">
                <a:solidFill>
                  <a:srgbClr val="0A1F61"/>
                </a:solidFill>
                <a:cs typeface="Tajawal ExtraBold" panose="00000800000000000000" pitchFamily="2" charset="-78"/>
              </a:rPr>
              <a:t> أنا أفتخر كثيرا بإنجازاتي. </a:t>
            </a:r>
            <a:endParaRPr lang="en-US" sz="2400" b="1" dirty="0">
              <a:solidFill>
                <a:srgbClr val="0A1F61"/>
              </a:solidFill>
              <a:cs typeface="Tajawal ExtraBold" panose="00000800000000000000" pitchFamily="2" charset="-78"/>
            </a:endParaRPr>
          </a:p>
          <a:p>
            <a:pPr marL="514350" indent="-514350" algn="just">
              <a:buFont typeface="+mj-lt"/>
              <a:buAutoNum type="arabicPeriod" startAt="13"/>
            </a:pPr>
            <a:r>
              <a:rPr lang="en-US" sz="2400" b="1" dirty="0">
                <a:solidFill>
                  <a:srgbClr val="0A1F61"/>
                </a:solidFill>
                <a:cs typeface="Tajawal ExtraBold" panose="00000800000000000000" pitchFamily="2" charset="-78"/>
              </a:rPr>
              <a:t>I strive too much for individual recognition instead of looking to credit the team.</a:t>
            </a:r>
            <a:r>
              <a:rPr lang="ar-EG" sz="2400" b="1" dirty="0">
                <a:solidFill>
                  <a:srgbClr val="0A1F61"/>
                </a:solidFill>
                <a:cs typeface="Tajawal ExtraBold" panose="00000800000000000000" pitchFamily="2" charset="-78"/>
              </a:rPr>
              <a:t> أنا أبذل قصارى جهدي للحصول على التقدير الفردي بدلاً من التطلع إلى تكريم الفريق. </a:t>
            </a:r>
            <a:endParaRPr lang="en-US" sz="2400" b="1" dirty="0">
              <a:solidFill>
                <a:srgbClr val="0A1F61"/>
              </a:solidFill>
              <a:cs typeface="Tajawal ExtraBold" panose="00000800000000000000" pitchFamily="2" charset="-78"/>
            </a:endParaRPr>
          </a:p>
          <a:p>
            <a:pPr marL="514350" indent="-514350" algn="just">
              <a:buFont typeface="+mj-lt"/>
              <a:buAutoNum type="arabicPeriod" startAt="13"/>
            </a:pPr>
            <a:r>
              <a:rPr lang="en-US" sz="2400" b="1" dirty="0">
                <a:solidFill>
                  <a:srgbClr val="0A1F61"/>
                </a:solidFill>
                <a:cs typeface="Tajawal ExtraBold" panose="00000800000000000000" pitchFamily="2" charset="-78"/>
              </a:rPr>
              <a:t>Self-confidence is my weak point.</a:t>
            </a:r>
            <a:r>
              <a:rPr lang="ar-EG" sz="2400" b="1" dirty="0">
                <a:solidFill>
                  <a:srgbClr val="0A1F61"/>
                </a:solidFill>
                <a:cs typeface="Tajawal ExtraBold" panose="00000800000000000000" pitchFamily="2" charset="-78"/>
              </a:rPr>
              <a:t> الثقة بالنفس هي نقطة ضعفي. </a:t>
            </a:r>
            <a:endParaRPr lang="en-US" sz="2400" b="1" dirty="0">
              <a:solidFill>
                <a:srgbClr val="0A1F61"/>
              </a:solidFill>
              <a:cs typeface="Tajawal ExtraBold" panose="00000800000000000000" pitchFamily="2" charset="-78"/>
            </a:endParaRPr>
          </a:p>
          <a:p>
            <a:pPr marL="514350" indent="-514350" algn="just">
              <a:buFont typeface="+mj-lt"/>
              <a:buAutoNum type="arabicPeriod" startAt="13"/>
            </a:pPr>
            <a:r>
              <a:rPr lang="en-US" sz="2400" b="1" dirty="0">
                <a:solidFill>
                  <a:srgbClr val="0A1F61"/>
                </a:solidFill>
                <a:cs typeface="Tajawal ExtraBold" panose="00000800000000000000" pitchFamily="2" charset="-78"/>
              </a:rPr>
              <a:t>My spoken messages are too bland.</a:t>
            </a:r>
            <a:r>
              <a:rPr lang="ar-EG" sz="2400" b="1" dirty="0">
                <a:solidFill>
                  <a:srgbClr val="0A1F61"/>
                </a:solidFill>
                <a:cs typeface="Tajawal ExtraBold" panose="00000800000000000000" pitchFamily="2" charset="-78"/>
              </a:rPr>
              <a:t> رسائلي المنطوقة لطيفة للغاية.</a:t>
            </a:r>
            <a:endParaRPr lang="en-US" sz="2400" b="1" dirty="0">
              <a:solidFill>
                <a:srgbClr val="0A1F61"/>
              </a:solidFill>
              <a:cs typeface="Tajawal ExtraBold" panose="00000800000000000000" pitchFamily="2" charset="-78"/>
            </a:endParaRPr>
          </a:p>
        </p:txBody>
      </p:sp>
      <p:sp>
        <p:nvSpPr>
          <p:cNvPr id="10" name="TextBox 9">
            <a:extLst>
              <a:ext uri="{FF2B5EF4-FFF2-40B4-BE49-F238E27FC236}">
                <a16:creationId xmlns:a16="http://schemas.microsoft.com/office/drawing/2014/main" id="{19B7E9CC-68A8-BFD4-A00E-A989A8CD06F2}"/>
              </a:ext>
            </a:extLst>
          </p:cNvPr>
          <p:cNvSpPr txBox="1"/>
          <p:nvPr/>
        </p:nvSpPr>
        <p:spPr>
          <a:xfrm>
            <a:off x="2365371" y="543490"/>
            <a:ext cx="668163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D13AF99-D63B-8D18-40EB-D2DB235B077A}"/>
              </a:ext>
            </a:extLst>
          </p:cNvPr>
          <p:cNvSpPr txBox="1"/>
          <p:nvPr/>
        </p:nvSpPr>
        <p:spPr>
          <a:xfrm>
            <a:off x="-38163" y="236724"/>
            <a:ext cx="2105063"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2273153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9" name="TextBox 8"/>
          <p:cNvSpPr txBox="1"/>
          <p:nvPr/>
        </p:nvSpPr>
        <p:spPr>
          <a:xfrm>
            <a:off x="1112704" y="1490264"/>
            <a:ext cx="10427749" cy="3416320"/>
          </a:xfrm>
          <a:prstGeom prst="rect">
            <a:avLst/>
          </a:prstGeom>
          <a:noFill/>
        </p:spPr>
        <p:txBody>
          <a:bodyPr wrap="square" rtlCol="0">
            <a:spAutoFit/>
          </a:bodyPr>
          <a:lstStyle/>
          <a:p>
            <a:pPr algn="just"/>
            <a:r>
              <a:rPr lang="en-US" sz="2800" b="1" dirty="0">
                <a:solidFill>
                  <a:srgbClr val="C00000"/>
                </a:solidFill>
                <a:cs typeface="Tajawal ExtraBold" panose="00000800000000000000" pitchFamily="2" charset="-78"/>
              </a:rPr>
              <a:t>The Interpersonal Skills </a:t>
            </a:r>
            <a:endParaRPr lang="en-US" sz="2000" b="1" dirty="0">
              <a:solidFill>
                <a:srgbClr val="0A1F61"/>
              </a:solidFill>
              <a:cs typeface="Tajawal ExtraBold" panose="00000800000000000000" pitchFamily="2" charset="-78"/>
            </a:endParaRPr>
          </a:p>
          <a:p>
            <a:pPr algn="just"/>
            <a:endParaRPr lang="en-US" sz="2000" b="1" dirty="0">
              <a:solidFill>
                <a:srgbClr val="0A1F61"/>
              </a:solidFill>
              <a:cs typeface="Tajawal ExtraBold" panose="00000800000000000000" pitchFamily="2" charset="-78"/>
            </a:endParaRPr>
          </a:p>
          <a:p>
            <a:pPr marL="514350" indent="-514350" algn="just">
              <a:buFont typeface="+mj-lt"/>
              <a:buAutoNum type="arabicPeriod" startAt="19"/>
            </a:pPr>
            <a:r>
              <a:rPr lang="en-US" sz="2800" b="1" dirty="0">
                <a:solidFill>
                  <a:srgbClr val="0A1F61"/>
                </a:solidFill>
                <a:cs typeface="Tajawal ExtraBold" panose="00000800000000000000" pitchFamily="2" charset="-78"/>
              </a:rPr>
              <a:t>My written messages are too bland.</a:t>
            </a:r>
            <a:r>
              <a:rPr lang="ar-EG" sz="2800" b="1" dirty="0">
                <a:solidFill>
                  <a:srgbClr val="0A1F61"/>
                </a:solidFill>
                <a:cs typeface="Tajawal ExtraBold" panose="00000800000000000000" pitchFamily="2" charset="-78"/>
              </a:rPr>
              <a:t> رسائلي المكتوبة لطيفة للغاية. </a:t>
            </a:r>
            <a:endParaRPr lang="en-US" sz="2800" b="1" dirty="0">
              <a:solidFill>
                <a:srgbClr val="0A1F61"/>
              </a:solidFill>
              <a:cs typeface="Tajawal ExtraBold" panose="00000800000000000000" pitchFamily="2" charset="-78"/>
            </a:endParaRPr>
          </a:p>
          <a:p>
            <a:pPr marL="514350" indent="-514350" algn="just">
              <a:buFont typeface="+mj-lt"/>
              <a:buAutoNum type="arabicPeriod" startAt="19"/>
            </a:pPr>
            <a:r>
              <a:rPr lang="en-US" sz="2800" b="1" dirty="0">
                <a:solidFill>
                  <a:srgbClr val="0A1F61"/>
                </a:solidFill>
                <a:cs typeface="Tajawal ExtraBold" panose="00000800000000000000" pitchFamily="2" charset="-78"/>
              </a:rPr>
              <a:t>I read people poorly.</a:t>
            </a:r>
            <a:r>
              <a:rPr lang="ar-EG" sz="2800" b="1" dirty="0">
                <a:solidFill>
                  <a:srgbClr val="0A1F61"/>
                </a:solidFill>
                <a:cs typeface="Tajawal ExtraBold" panose="00000800000000000000" pitchFamily="2" charset="-78"/>
              </a:rPr>
              <a:t> أنا أقرأ الناس بشكل سيء. </a:t>
            </a:r>
            <a:endParaRPr lang="en-US" sz="2800" b="1" dirty="0">
              <a:solidFill>
                <a:srgbClr val="0A1F61"/>
              </a:solidFill>
              <a:cs typeface="Tajawal ExtraBold" panose="00000800000000000000" pitchFamily="2" charset="-78"/>
            </a:endParaRPr>
          </a:p>
          <a:p>
            <a:pPr marL="514350" indent="-514350" algn="just">
              <a:buFont typeface="+mj-lt"/>
              <a:buAutoNum type="arabicPeriod" startAt="19"/>
            </a:pPr>
            <a:r>
              <a:rPr lang="en-US" sz="2800" b="1" dirty="0">
                <a:solidFill>
                  <a:srgbClr val="0A1F61"/>
                </a:solidFill>
                <a:cs typeface="Tajawal ExtraBold" panose="00000800000000000000" pitchFamily="2" charset="-78"/>
              </a:rPr>
              <a:t>………………………………………………………..(Fill in your own statement).</a:t>
            </a:r>
          </a:p>
          <a:p>
            <a:pPr algn="just"/>
            <a:endParaRPr lang="en-US" sz="2800" b="1" dirty="0">
              <a:solidFill>
                <a:srgbClr val="0A1F61"/>
              </a:solidFill>
              <a:cs typeface="Tajawal ExtraBold" panose="00000800000000000000" pitchFamily="2" charset="-78"/>
            </a:endParaRPr>
          </a:p>
          <a:p>
            <a:pPr algn="just"/>
            <a:r>
              <a:rPr lang="en-US" sz="2800" b="1" dirty="0">
                <a:solidFill>
                  <a:srgbClr val="0A1F61"/>
                </a:solidFill>
                <a:cs typeface="Tajawal ExtraBold" panose="00000800000000000000" pitchFamily="2" charset="-78"/>
              </a:rPr>
              <a:t>Now that you have identified specific behaviors that may require change, draw up an action plan. </a:t>
            </a:r>
          </a:p>
        </p:txBody>
      </p:sp>
      <p:sp>
        <p:nvSpPr>
          <p:cNvPr id="10" name="TextBox 9">
            <a:extLst>
              <a:ext uri="{FF2B5EF4-FFF2-40B4-BE49-F238E27FC236}">
                <a16:creationId xmlns:a16="http://schemas.microsoft.com/office/drawing/2014/main" id="{19B7E9CC-68A8-BFD4-A00E-A989A8CD06F2}"/>
              </a:ext>
            </a:extLst>
          </p:cNvPr>
          <p:cNvSpPr txBox="1"/>
          <p:nvPr/>
        </p:nvSpPr>
        <p:spPr>
          <a:xfrm>
            <a:off x="2365371" y="543490"/>
            <a:ext cx="668163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D13AF99-D63B-8D18-40EB-D2DB235B077A}"/>
              </a:ext>
            </a:extLst>
          </p:cNvPr>
          <p:cNvSpPr txBox="1"/>
          <p:nvPr/>
        </p:nvSpPr>
        <p:spPr>
          <a:xfrm>
            <a:off x="-38163" y="236724"/>
            <a:ext cx="2105063"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210343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767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19" name="TextBox 18">
            <a:extLst>
              <a:ext uri="{FF2B5EF4-FFF2-40B4-BE49-F238E27FC236}">
                <a16:creationId xmlns:a16="http://schemas.microsoft.com/office/drawing/2014/main" id="{3AF20B17-F0B9-DB5D-2828-DBF8F2E1A77B}"/>
              </a:ext>
            </a:extLst>
          </p:cNvPr>
          <p:cNvSpPr txBox="1"/>
          <p:nvPr/>
        </p:nvSpPr>
        <p:spPr>
          <a:xfrm>
            <a:off x="2365371" y="543490"/>
            <a:ext cx="314060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Skills</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8" name="Picture 7" descr="Chart, bubble chart&#10;&#10;Description automatically generated">
            <a:extLst>
              <a:ext uri="{FF2B5EF4-FFF2-40B4-BE49-F238E27FC236}">
                <a16:creationId xmlns:a16="http://schemas.microsoft.com/office/drawing/2014/main" id="{EC02157F-6D71-0042-3FFD-3F13272D340D}"/>
              </a:ext>
            </a:extLst>
          </p:cNvPr>
          <p:cNvPicPr>
            <a:picLocks noChangeAspect="1"/>
          </p:cNvPicPr>
          <p:nvPr/>
        </p:nvPicPr>
        <p:blipFill>
          <a:blip r:embed="rId6" cstate="print">
            <a:extLst>
              <a:ext uri="{BEBA8EAE-BF5A-486C-A8C5-ECC9F3942E4B}">
                <a14:imgProps xmlns:a14="http://schemas.microsoft.com/office/drawing/2010/main">
                  <a14:imgLayer r:embed="rId7">
                    <a14:imgEffect>
                      <a14:sharpenSoften amount="25000"/>
                    </a14:imgEffect>
                  </a14:imgLayer>
                </a14:imgProps>
              </a:ext>
              <a:ext uri="{28A0092B-C50C-407E-A947-70E740481C1C}">
                <a14:useLocalDpi xmlns:a14="http://schemas.microsoft.com/office/drawing/2010/main" val="0"/>
              </a:ext>
            </a:extLst>
          </a:blip>
          <a:stretch>
            <a:fillRect/>
          </a:stretch>
        </p:blipFill>
        <p:spPr>
          <a:xfrm>
            <a:off x="5338113" y="0"/>
            <a:ext cx="6853888" cy="6858000"/>
          </a:xfrm>
          <a:prstGeom prst="rect">
            <a:avLst/>
          </a:prstGeom>
        </p:spPr>
      </p:pic>
      <p:sp>
        <p:nvSpPr>
          <p:cNvPr id="7" name="TextBox 6">
            <a:extLst>
              <a:ext uri="{FF2B5EF4-FFF2-40B4-BE49-F238E27FC236}">
                <a16:creationId xmlns:a16="http://schemas.microsoft.com/office/drawing/2014/main" id="{3C0B6ACD-7257-2200-ACB6-9518189F77B5}"/>
              </a:ext>
            </a:extLst>
          </p:cNvPr>
          <p:cNvSpPr txBox="1"/>
          <p:nvPr/>
        </p:nvSpPr>
        <p:spPr>
          <a:xfrm>
            <a:off x="453157" y="236724"/>
            <a:ext cx="1122423"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Skills</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59217282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767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grpSp>
        <p:nvGrpSpPr>
          <p:cNvPr id="15" name="Group 14">
            <a:extLst>
              <a:ext uri="{FF2B5EF4-FFF2-40B4-BE49-F238E27FC236}">
                <a16:creationId xmlns:a16="http://schemas.microsoft.com/office/drawing/2014/main" id="{5896C45E-5570-5E68-F184-64FD1EB6CDCB}"/>
              </a:ext>
            </a:extLst>
          </p:cNvPr>
          <p:cNvGrpSpPr/>
          <p:nvPr/>
        </p:nvGrpSpPr>
        <p:grpSpPr>
          <a:xfrm>
            <a:off x="5261722" y="236724"/>
            <a:ext cx="6930278" cy="6341462"/>
            <a:chOff x="3905538" y="1374070"/>
            <a:chExt cx="5416591" cy="4873295"/>
          </a:xfrm>
        </p:grpSpPr>
        <p:pic>
          <p:nvPicPr>
            <p:cNvPr id="13" name="Picture 12" descr="Diagram&#10;&#10;Description automatically generated">
              <a:extLst>
                <a:ext uri="{FF2B5EF4-FFF2-40B4-BE49-F238E27FC236}">
                  <a16:creationId xmlns:a16="http://schemas.microsoft.com/office/drawing/2014/main" id="{82A68D99-D3D6-1851-C6FA-393079F14B77}"/>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905538" y="1374070"/>
              <a:ext cx="5416591" cy="4873295"/>
            </a:xfrm>
            <a:prstGeom prst="rect">
              <a:avLst/>
            </a:prstGeom>
          </p:spPr>
        </p:pic>
        <p:sp>
          <p:nvSpPr>
            <p:cNvPr id="14" name="Rectangle 13">
              <a:extLst>
                <a:ext uri="{FF2B5EF4-FFF2-40B4-BE49-F238E27FC236}">
                  <a16:creationId xmlns:a16="http://schemas.microsoft.com/office/drawing/2014/main" id="{DA4E0D4E-F205-814B-30BC-ACD502DCF66A}"/>
                </a:ext>
              </a:extLst>
            </p:cNvPr>
            <p:cNvSpPr/>
            <p:nvPr/>
          </p:nvSpPr>
          <p:spPr>
            <a:xfrm>
              <a:off x="5830785" y="3440875"/>
              <a:ext cx="1543792" cy="299852"/>
            </a:xfrm>
            <a:prstGeom prst="rect">
              <a:avLst/>
            </a:prstGeom>
            <a:solidFill>
              <a:srgbClr val="EE4035"/>
            </a:solidFill>
            <a:ln>
              <a:solidFill>
                <a:srgbClr val="EE403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Positive</a:t>
              </a:r>
            </a:p>
          </p:txBody>
        </p:sp>
      </p:grpSp>
      <p:sp>
        <p:nvSpPr>
          <p:cNvPr id="7" name="TextBox 6">
            <a:extLst>
              <a:ext uri="{FF2B5EF4-FFF2-40B4-BE49-F238E27FC236}">
                <a16:creationId xmlns:a16="http://schemas.microsoft.com/office/drawing/2014/main" id="{95BBD1A9-3143-61C4-DB2C-8A19B3BCACD4}"/>
              </a:ext>
            </a:extLst>
          </p:cNvPr>
          <p:cNvSpPr txBox="1"/>
          <p:nvPr/>
        </p:nvSpPr>
        <p:spPr>
          <a:xfrm>
            <a:off x="453157" y="236724"/>
            <a:ext cx="1122423"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Skills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59890E2D-EFCD-0261-D67F-E20FF6E051A8}"/>
              </a:ext>
            </a:extLst>
          </p:cNvPr>
          <p:cNvSpPr txBox="1"/>
          <p:nvPr/>
        </p:nvSpPr>
        <p:spPr>
          <a:xfrm>
            <a:off x="2365371" y="543490"/>
            <a:ext cx="314060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Skills</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22719861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20" name="TextBox 19">
            <a:extLst>
              <a:ext uri="{FF2B5EF4-FFF2-40B4-BE49-F238E27FC236}">
                <a16:creationId xmlns:a16="http://schemas.microsoft.com/office/drawing/2014/main" id="{0F8204DB-09B9-F120-FAED-110CD4941DDC}"/>
              </a:ext>
            </a:extLst>
          </p:cNvPr>
          <p:cNvSpPr txBox="1"/>
          <p:nvPr/>
        </p:nvSpPr>
        <p:spPr>
          <a:xfrm>
            <a:off x="453157" y="236724"/>
            <a:ext cx="1122423"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Skills</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9" name="Picture 8" descr="Text&#10;&#10;Description automatically generated">
            <a:extLst>
              <a:ext uri="{FF2B5EF4-FFF2-40B4-BE49-F238E27FC236}">
                <a16:creationId xmlns:a16="http://schemas.microsoft.com/office/drawing/2014/main" id="{E67E628C-7A06-3F12-2F2D-1994C20FD631}"/>
              </a:ext>
            </a:extLst>
          </p:cNvPr>
          <p:cNvPicPr>
            <a:picLocks noChangeAspect="1"/>
          </p:cNvPicPr>
          <p:nvPr/>
        </p:nvPicPr>
        <p:blipFill rotWithShape="1">
          <a:blip r:embed="rId5">
            <a:extLst>
              <a:ext uri="{BEBA8EAE-BF5A-486C-A8C5-ECC9F3942E4B}">
                <a14:imgProps xmlns:a14="http://schemas.microsoft.com/office/drawing/2010/main">
                  <a14:imgLayer r:embed="rId6">
                    <a14:imgEffect>
                      <a14:sharpenSoften amount="25000"/>
                    </a14:imgEffect>
                  </a14:imgLayer>
                </a14:imgProps>
              </a:ext>
              <a:ext uri="{28A0092B-C50C-407E-A947-70E740481C1C}">
                <a14:useLocalDpi xmlns:a14="http://schemas.microsoft.com/office/drawing/2010/main" val="0"/>
              </a:ext>
            </a:extLst>
          </a:blip>
          <a:srcRect l="7359" t="3304" r="6788" b="4248"/>
          <a:stretch/>
        </p:blipFill>
        <p:spPr>
          <a:xfrm>
            <a:off x="6513342" y="0"/>
            <a:ext cx="4423832" cy="6737698"/>
          </a:xfrm>
          <a:prstGeom prst="rect">
            <a:avLst/>
          </a:prstGeom>
        </p:spPr>
      </p:pic>
      <p:pic>
        <p:nvPicPr>
          <p:cNvPr id="11" name="Picture 10" descr="Diagram&#10;&#10;Description automatically generated">
            <a:extLst>
              <a:ext uri="{FF2B5EF4-FFF2-40B4-BE49-F238E27FC236}">
                <a16:creationId xmlns:a16="http://schemas.microsoft.com/office/drawing/2014/main" id="{4C5A29B0-D750-FC49-4533-7A337DE00F1B}"/>
              </a:ext>
            </a:extLst>
          </p:cNvPr>
          <p:cNvPicPr>
            <a:picLocks noChangeAspect="1"/>
          </p:cNvPicPr>
          <p:nvPr/>
        </p:nvPicPr>
        <p:blipFill>
          <a:blip r:embed="rId7">
            <a:extLst>
              <a:ext uri="{BEBA8EAE-BF5A-486C-A8C5-ECC9F3942E4B}">
                <a14:imgProps xmlns:a14="http://schemas.microsoft.com/office/drawing/2010/main">
                  <a14:imgLayer r:embed="rId8">
                    <a14:imgEffect>
                      <a14:sharpenSoften amount="25000"/>
                    </a14:imgEffect>
                    <a14:imgEffect>
                      <a14:saturation sat="200000"/>
                    </a14:imgEffect>
                  </a14:imgLayer>
                </a14:imgProps>
              </a:ext>
              <a:ext uri="{28A0092B-C50C-407E-A947-70E740481C1C}">
                <a14:useLocalDpi xmlns:a14="http://schemas.microsoft.com/office/drawing/2010/main" val="0"/>
              </a:ext>
            </a:extLst>
          </a:blip>
          <a:stretch>
            <a:fillRect/>
          </a:stretch>
        </p:blipFill>
        <p:spPr>
          <a:xfrm>
            <a:off x="1520042" y="1588240"/>
            <a:ext cx="3461014" cy="3902293"/>
          </a:xfrm>
          <a:prstGeom prst="rect">
            <a:avLst/>
          </a:prstGeom>
        </p:spPr>
      </p:pic>
      <p:sp>
        <p:nvSpPr>
          <p:cNvPr id="3" name="TextBox 2">
            <a:extLst>
              <a:ext uri="{FF2B5EF4-FFF2-40B4-BE49-F238E27FC236}">
                <a16:creationId xmlns:a16="http://schemas.microsoft.com/office/drawing/2014/main" id="{2453E6C9-1D12-F288-9BD4-F37E1277C0F3}"/>
              </a:ext>
            </a:extLst>
          </p:cNvPr>
          <p:cNvSpPr txBox="1"/>
          <p:nvPr/>
        </p:nvSpPr>
        <p:spPr>
          <a:xfrm>
            <a:off x="2365371" y="543490"/>
            <a:ext cx="314060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Skills</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43197210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W7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2" name="TextBox 1">
            <a:extLst>
              <a:ext uri="{FF2B5EF4-FFF2-40B4-BE49-F238E27FC236}">
                <a16:creationId xmlns:a16="http://schemas.microsoft.com/office/drawing/2014/main" id="{FF7406AC-880D-4D43-A515-B740C6E7AC92}"/>
              </a:ext>
            </a:extLst>
          </p:cNvPr>
          <p:cNvSpPr txBox="1"/>
          <p:nvPr/>
        </p:nvSpPr>
        <p:spPr>
          <a:xfrm>
            <a:off x="6186133" y="984939"/>
            <a:ext cx="3861955" cy="707886"/>
          </a:xfrm>
          <a:prstGeom prst="rect">
            <a:avLst/>
          </a:prstGeom>
          <a:noFill/>
        </p:spPr>
        <p:txBody>
          <a:bodyPr wrap="none" rtlCol="0">
            <a:spAutoFit/>
          </a:bodyPr>
          <a:lstStyle/>
          <a:p>
            <a:r>
              <a:rPr lang="en-US" sz="4000" b="1" dirty="0">
                <a:solidFill>
                  <a:srgbClr val="2B5984"/>
                </a:solidFill>
                <a:latin typeface="Tajawal Medium" panose="00000600000000000000" pitchFamily="2" charset="-78"/>
                <a:cs typeface="Tajawal Medium" panose="00000600000000000000" pitchFamily="2" charset="-78"/>
              </a:rPr>
              <a:t>Digital Leaders</a:t>
            </a:r>
          </a:p>
        </p:txBody>
      </p:sp>
      <p:pic>
        <p:nvPicPr>
          <p:cNvPr id="4" name="Picture 3" descr="A picture containing bubble, compact disk&#10;&#10;Description automatically generated">
            <a:extLst>
              <a:ext uri="{FF2B5EF4-FFF2-40B4-BE49-F238E27FC236}">
                <a16:creationId xmlns:a16="http://schemas.microsoft.com/office/drawing/2014/main" id="{7EE8953C-F759-869B-F786-415A9BD35266}"/>
              </a:ext>
            </a:extLst>
          </p:cNvPr>
          <p:cNvPicPr>
            <a:picLocks noChangeAspect="1"/>
          </p:cNvPicPr>
          <p:nvPr/>
        </p:nvPicPr>
        <p:blipFill rotWithShape="1">
          <a:blip r:embed="rId3">
            <a:extLst>
              <a:ext uri="{28A0092B-C50C-407E-A947-70E740481C1C}">
                <a14:useLocalDpi xmlns:a14="http://schemas.microsoft.com/office/drawing/2010/main" val="0"/>
              </a:ext>
            </a:extLst>
          </a:blip>
          <a:srcRect b="4642"/>
          <a:stretch/>
        </p:blipFill>
        <p:spPr>
          <a:xfrm>
            <a:off x="4595878" y="1911270"/>
            <a:ext cx="7144084" cy="4530447"/>
          </a:xfrm>
          <a:prstGeom prst="rect">
            <a:avLst/>
          </a:prstGeom>
        </p:spPr>
      </p:pic>
    </p:spTree>
    <p:extLst>
      <p:ext uri="{BB962C8B-B14F-4D97-AF65-F5344CB8AC3E}">
        <p14:creationId xmlns:p14="http://schemas.microsoft.com/office/powerpoint/2010/main" val="2943595238"/>
      </p:ext>
    </p:extLst>
  </p:cSld>
  <p:clrMapOvr>
    <a:masterClrMapping/>
  </p:clrMapOvr>
  <mc:AlternateContent xmlns:mc="http://schemas.openxmlformats.org/markup-compatibility/2006" xmlns:p14="http://schemas.microsoft.com/office/powerpoint/2010/main">
    <mc:Choice Requires="p14">
      <p:transition spd="slow" p14:dur="2000" advTm="33000"/>
    </mc:Choice>
    <mc:Fallback xmlns="">
      <p:transition spd="slow" advTm="3300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76229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455835"/>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leaders act on </a:t>
            </a:r>
            <a:r>
              <a:rPr lang="en-US" sz="2400" b="1" dirty="0">
                <a:solidFill>
                  <a:srgbClr val="C00000"/>
                </a:solidFill>
                <a:latin typeface="Tajawal ExtraBold" panose="00000800000000000000" pitchFamily="2" charset="-78"/>
                <a:cs typeface="Tajawal ExtraBold" panose="00000800000000000000" pitchFamily="2" charset="-78"/>
              </a:rPr>
              <a:t>three levels</a:t>
            </a:r>
            <a:r>
              <a:rPr lang="en-US" sz="2400" b="1" dirty="0">
                <a:solidFill>
                  <a:srgbClr val="0A1F61"/>
                </a:solidFill>
                <a:latin typeface="Tajawal ExtraBold" panose="00000800000000000000" pitchFamily="2" charset="-78"/>
                <a:cs typeface="Tajawal ExtraBold" panose="00000800000000000000" pitchFamily="2" charset="-78"/>
              </a:rPr>
              <a:t>: </a:t>
            </a:r>
          </a:p>
          <a:p>
            <a:pPr marL="1431925" lvl="1" indent="-457200" algn="just">
              <a:lnSpc>
                <a:spcPct val="150000"/>
              </a:lnSpc>
              <a:buFont typeface="Wingdings" panose="05000000000000000000" pitchFamily="2" charset="2"/>
              <a:buChar char="Ø"/>
            </a:pPr>
            <a:r>
              <a:rPr lang="en-US" sz="2400" b="1" dirty="0">
                <a:solidFill>
                  <a:srgbClr val="0A1F61"/>
                </a:solidFill>
                <a:latin typeface="Tajawal ExtraBold" panose="00000800000000000000" pitchFamily="2" charset="-78"/>
                <a:cs typeface="Tajawal ExtraBold" panose="00000800000000000000" pitchFamily="2" charset="-78"/>
              </a:rPr>
              <a:t>they encourage members of the organization to consolidate </a:t>
            </a:r>
            <a:r>
              <a:rPr lang="en-US" sz="2400" b="1" dirty="0">
                <a:solidFill>
                  <a:srgbClr val="0070C0"/>
                </a:solidFill>
                <a:highlight>
                  <a:srgbClr val="FFFF00"/>
                </a:highlight>
                <a:latin typeface="Tajawal ExtraBold" panose="00000800000000000000" pitchFamily="2" charset="-78"/>
                <a:cs typeface="Tajawal ExtraBold" panose="00000800000000000000" pitchFamily="2" charset="-78"/>
              </a:rPr>
              <a:t>knowledge</a:t>
            </a:r>
            <a:r>
              <a:rPr lang="ar-EG" sz="2400" b="1" dirty="0">
                <a:solidFill>
                  <a:srgbClr val="0A1F61"/>
                </a:solidFill>
                <a:latin typeface="Tajawal ExtraBold" panose="00000800000000000000" pitchFamily="2" charset="-78"/>
                <a:cs typeface="Tajawal ExtraBold" panose="00000800000000000000" pitchFamily="2" charset="-78"/>
              </a:rPr>
              <a:t> تعزيز المعرفة</a:t>
            </a:r>
            <a:r>
              <a:rPr lang="en-US" sz="2400" b="1" dirty="0">
                <a:solidFill>
                  <a:srgbClr val="0A1F61"/>
                </a:solidFill>
                <a:latin typeface="Tajawal ExtraBold" panose="00000800000000000000" pitchFamily="2" charset="-78"/>
                <a:cs typeface="Tajawal ExtraBold" panose="00000800000000000000" pitchFamily="2" charset="-78"/>
              </a:rPr>
              <a:t> gained through their </a:t>
            </a:r>
            <a:r>
              <a:rPr lang="en-US" sz="2400" b="1" dirty="0">
                <a:solidFill>
                  <a:srgbClr val="FF0000"/>
                </a:solidFill>
                <a:latin typeface="Tajawal ExtraBold" panose="00000800000000000000" pitchFamily="2" charset="-78"/>
                <a:cs typeface="Tajawal ExtraBold" panose="00000800000000000000" pitchFamily="2" charset="-78"/>
              </a:rPr>
              <a:t>individual</a:t>
            </a:r>
            <a:r>
              <a:rPr lang="en-US" sz="2400" b="1" dirty="0">
                <a:solidFill>
                  <a:srgbClr val="0A1F61"/>
                </a:solidFill>
                <a:latin typeface="Tajawal ExtraBold" panose="00000800000000000000" pitchFamily="2" charset="-78"/>
                <a:cs typeface="Tajawal ExtraBold" panose="00000800000000000000" pitchFamily="2" charset="-78"/>
              </a:rPr>
              <a:t> activities, </a:t>
            </a:r>
          </a:p>
          <a:p>
            <a:pPr marL="1431925" lvl="1" indent="-457200" algn="just">
              <a:lnSpc>
                <a:spcPct val="150000"/>
              </a:lnSpc>
              <a:buFont typeface="Wingdings" panose="05000000000000000000" pitchFamily="2" charset="2"/>
              <a:buChar char="Ø"/>
            </a:pPr>
            <a:r>
              <a:rPr lang="en-US" sz="2400" b="1" dirty="0">
                <a:solidFill>
                  <a:srgbClr val="0A1F61"/>
                </a:solidFill>
                <a:latin typeface="Tajawal ExtraBold" panose="00000800000000000000" pitchFamily="2" charset="-78"/>
                <a:cs typeface="Tajawal ExtraBold" panose="00000800000000000000" pitchFamily="2" charset="-78"/>
              </a:rPr>
              <a:t>they consolidate and share </a:t>
            </a:r>
            <a:r>
              <a:rPr lang="en-US" sz="2400" b="1" dirty="0">
                <a:solidFill>
                  <a:srgbClr val="0070C0"/>
                </a:solidFill>
                <a:highlight>
                  <a:srgbClr val="FFFF00"/>
                </a:highlight>
                <a:latin typeface="Tajawal ExtraBold" panose="00000800000000000000" pitchFamily="2" charset="-78"/>
                <a:cs typeface="Tajawal ExtraBold" panose="00000800000000000000" pitchFamily="2" charset="-78"/>
              </a:rPr>
              <a:t>knowledge</a:t>
            </a:r>
            <a:r>
              <a:rPr lang="en-US" sz="2400" b="1" dirty="0">
                <a:solidFill>
                  <a:srgbClr val="0A1F61"/>
                </a:solidFill>
                <a:latin typeface="Tajawal ExtraBold" panose="00000800000000000000" pitchFamily="2" charset="-78"/>
                <a:cs typeface="Tajawal ExtraBold" panose="00000800000000000000" pitchFamily="2" charset="-78"/>
              </a:rPr>
              <a:t> within the </a:t>
            </a:r>
            <a:r>
              <a:rPr lang="en-US" sz="2400" b="1" dirty="0">
                <a:solidFill>
                  <a:srgbClr val="FF0000"/>
                </a:solidFill>
                <a:latin typeface="Tajawal ExtraBold" panose="00000800000000000000" pitchFamily="2" charset="-78"/>
                <a:cs typeface="Tajawal ExtraBold" panose="00000800000000000000" pitchFamily="2" charset="-78"/>
              </a:rPr>
              <a:t>team</a:t>
            </a:r>
            <a:r>
              <a:rPr lang="en-US" sz="2400" b="1" dirty="0">
                <a:solidFill>
                  <a:srgbClr val="0A1F61"/>
                </a:solidFill>
                <a:latin typeface="Tajawal ExtraBold" panose="00000800000000000000" pitchFamily="2" charset="-78"/>
                <a:cs typeface="Tajawal ExtraBold" panose="00000800000000000000" pitchFamily="2" charset="-78"/>
              </a:rPr>
              <a:t> or group </a:t>
            </a:r>
            <a:r>
              <a:rPr lang="en-US" sz="2400" b="1" dirty="0">
                <a:solidFill>
                  <a:srgbClr val="C00000"/>
                </a:solidFill>
                <a:latin typeface="Tajawal ExtraBold" panose="00000800000000000000" pitchFamily="2" charset="-78"/>
                <a:cs typeface="Tajawal ExtraBold" panose="00000800000000000000" pitchFamily="2" charset="-78"/>
              </a:rPr>
              <a:t>to foster deeper understanding</a:t>
            </a:r>
            <a:r>
              <a:rPr lang="en-US" sz="2400" b="1" dirty="0">
                <a:solidFill>
                  <a:srgbClr val="0A1F61"/>
                </a:solidFill>
                <a:latin typeface="Tajawal ExtraBold" panose="00000800000000000000" pitchFamily="2" charset="-78"/>
                <a:cs typeface="Tajawal ExtraBold" panose="00000800000000000000" pitchFamily="2" charset="-78"/>
              </a:rPr>
              <a:t>, </a:t>
            </a:r>
          </a:p>
          <a:p>
            <a:pPr marL="1431925" lvl="1" indent="-457200" algn="just">
              <a:lnSpc>
                <a:spcPct val="150000"/>
              </a:lnSpc>
              <a:buFont typeface="Wingdings" panose="05000000000000000000" pitchFamily="2" charset="2"/>
              <a:buChar char="Ø"/>
            </a:pPr>
            <a:r>
              <a:rPr lang="en-US" sz="2400" b="1" dirty="0">
                <a:solidFill>
                  <a:srgbClr val="0A1F61"/>
                </a:solidFill>
                <a:latin typeface="Tajawal ExtraBold" panose="00000800000000000000" pitchFamily="2" charset="-78"/>
                <a:cs typeface="Tajawal ExtraBold" panose="00000800000000000000" pitchFamily="2" charset="-78"/>
              </a:rPr>
              <a:t>they mediate </a:t>
            </a:r>
            <a:r>
              <a:rPr lang="en-US" sz="2400" b="1" dirty="0">
                <a:solidFill>
                  <a:srgbClr val="0070C0"/>
                </a:solidFill>
                <a:highlight>
                  <a:srgbClr val="FFFF00"/>
                </a:highlight>
                <a:latin typeface="Tajawal ExtraBold" panose="00000800000000000000" pitchFamily="2" charset="-78"/>
                <a:cs typeface="Tajawal ExtraBold" panose="00000800000000000000" pitchFamily="2" charset="-78"/>
              </a:rPr>
              <a:t>knowledge</a:t>
            </a:r>
            <a:r>
              <a:rPr lang="en-US" sz="2400" b="1"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FF0000"/>
                </a:solidFill>
                <a:latin typeface="Tajawal ExtraBold" panose="00000800000000000000" pitchFamily="2" charset="-78"/>
                <a:cs typeface="Tajawal ExtraBold" panose="00000800000000000000" pitchFamily="2" charset="-78"/>
              </a:rPr>
              <a:t>between members </a:t>
            </a:r>
            <a:r>
              <a:rPr lang="en-US" sz="2400" b="1" dirty="0">
                <a:solidFill>
                  <a:srgbClr val="0A1F61"/>
                </a:solidFill>
                <a:latin typeface="Tajawal ExtraBold" panose="00000800000000000000" pitchFamily="2" charset="-78"/>
                <a:cs typeface="Tajawal ExtraBold" panose="00000800000000000000" pitchFamily="2" charset="-78"/>
              </a:rPr>
              <a:t>of the organization </a:t>
            </a:r>
            <a:r>
              <a:rPr lang="en-US" sz="2400" b="1" dirty="0">
                <a:solidFill>
                  <a:srgbClr val="FF0000"/>
                </a:solidFill>
                <a:latin typeface="Tajawal ExtraBold" panose="00000800000000000000" pitchFamily="2" charset="-78"/>
                <a:cs typeface="Tajawal ExtraBold" panose="00000800000000000000" pitchFamily="2" charset="-78"/>
              </a:rPr>
              <a:t>or groups</a:t>
            </a:r>
            <a:r>
              <a:rPr lang="en-US" sz="2400" b="1" dirty="0">
                <a:solidFill>
                  <a:srgbClr val="0A1F61"/>
                </a:solidFill>
                <a:latin typeface="Tajawal ExtraBold" panose="00000800000000000000" pitchFamily="2" charset="-78"/>
                <a:cs typeface="Tajawal ExtraBold" panose="00000800000000000000" pitchFamily="2" charset="-78"/>
              </a:rPr>
              <a:t>, and they </a:t>
            </a:r>
            <a:r>
              <a:rPr lang="en-US" sz="2400" b="1" dirty="0">
                <a:solidFill>
                  <a:srgbClr val="0070C0"/>
                </a:solidFill>
                <a:highlight>
                  <a:srgbClr val="FFFF00"/>
                </a:highlight>
                <a:latin typeface="Tajawal ExtraBold" panose="00000800000000000000" pitchFamily="2" charset="-78"/>
                <a:cs typeface="Tajawal ExtraBold" panose="00000800000000000000" pitchFamily="2" charset="-78"/>
              </a:rPr>
              <a:t>bring outside knowledge </a:t>
            </a:r>
            <a:r>
              <a:rPr lang="en-US" sz="2400" b="1" dirty="0">
                <a:solidFill>
                  <a:srgbClr val="0A1F61"/>
                </a:solidFill>
                <a:latin typeface="Tajawal ExtraBold" panose="00000800000000000000" pitchFamily="2" charset="-78"/>
                <a:cs typeface="Tajawal ExtraBold" panose="00000800000000000000" pitchFamily="2" charset="-78"/>
              </a:rPr>
              <a:t>into the organization .</a:t>
            </a:r>
          </a:p>
        </p:txBody>
      </p:sp>
    </p:spTree>
    <p:extLst>
      <p:ext uri="{BB962C8B-B14F-4D97-AF65-F5344CB8AC3E}">
        <p14:creationId xmlns:p14="http://schemas.microsoft.com/office/powerpoint/2010/main" val="45038654"/>
      </p:ext>
    </p:extLst>
  </p:cSld>
  <p:clrMapOvr>
    <a:masterClrMapping/>
  </p:clrMapOvr>
  <mc:AlternateContent xmlns:mc="http://schemas.openxmlformats.org/markup-compatibility/2006" xmlns:p14="http://schemas.microsoft.com/office/powerpoint/2010/main">
    <mc:Choice Requires="p14">
      <p:transition p14:dur="10" advTm="368000"/>
    </mc:Choice>
    <mc:Fallback xmlns="">
      <p:transition advTm="36800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76229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455835"/>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FF0000"/>
                </a:solidFill>
                <a:latin typeface="Tajawal ExtraBold" panose="00000800000000000000" pitchFamily="2" charset="-78"/>
                <a:cs typeface="Tajawal ExtraBold" panose="00000800000000000000" pitchFamily="2" charset="-78"/>
              </a:rPr>
              <a:t>Digital leaders </a:t>
            </a:r>
            <a:r>
              <a:rPr lang="en-US" sz="2400" b="1" dirty="0">
                <a:solidFill>
                  <a:srgbClr val="0A1F61"/>
                </a:solidFill>
                <a:latin typeface="Tajawal ExtraBold" panose="00000800000000000000" pitchFamily="2" charset="-78"/>
                <a:cs typeface="Tajawal ExtraBold" panose="00000800000000000000" pitchFamily="2" charset="-78"/>
              </a:rPr>
              <a:t>are responsible for maintaining </a:t>
            </a:r>
            <a:r>
              <a:rPr lang="en-US" sz="2400" b="1" dirty="0">
                <a:solidFill>
                  <a:srgbClr val="FF0000"/>
                </a:solidFill>
                <a:latin typeface="Tajawal ExtraBold" panose="00000800000000000000" pitchFamily="2" charset="-78"/>
                <a:cs typeface="Tajawal ExtraBold" panose="00000800000000000000" pitchFamily="2" charset="-78"/>
              </a:rPr>
              <a:t>effective communication </a:t>
            </a:r>
            <a:r>
              <a:rPr lang="en-US" sz="2400" b="1" dirty="0">
                <a:solidFill>
                  <a:srgbClr val="0A1F61"/>
                </a:solidFill>
                <a:latin typeface="Tajawal ExtraBold" panose="00000800000000000000" pitchFamily="2" charset="-78"/>
                <a:cs typeface="Tajawal ExtraBold" panose="00000800000000000000" pitchFamily="2" charset="-78"/>
              </a:rPr>
              <a:t>with </a:t>
            </a:r>
            <a:r>
              <a:rPr lang="en-US" sz="2400" b="1" dirty="0">
                <a:solidFill>
                  <a:srgbClr val="0070C0"/>
                </a:solidFill>
                <a:latin typeface="Tajawal ExtraBold" panose="00000800000000000000" pitchFamily="2" charset="-78"/>
                <a:cs typeface="Tajawal ExtraBold" panose="00000800000000000000" pitchFamily="2" charset="-78"/>
              </a:rPr>
              <a:t>employees</a:t>
            </a:r>
            <a:r>
              <a:rPr lang="en-US" sz="2400" b="1" dirty="0">
                <a:solidFill>
                  <a:srgbClr val="0A1F61"/>
                </a:solidFill>
                <a:latin typeface="Tajawal ExtraBold" panose="00000800000000000000" pitchFamily="2" charset="-78"/>
                <a:cs typeface="Tajawal ExtraBold" panose="00000800000000000000" pitchFamily="2" charset="-78"/>
              </a:rPr>
              <a:t>, the executive </a:t>
            </a:r>
            <a:r>
              <a:rPr lang="en-US" sz="2400" b="1" dirty="0">
                <a:solidFill>
                  <a:srgbClr val="0070C0"/>
                </a:solidFill>
                <a:latin typeface="Tajawal ExtraBold" panose="00000800000000000000" pitchFamily="2" charset="-78"/>
                <a:cs typeface="Tajawal ExtraBold" panose="00000800000000000000" pitchFamily="2" charset="-78"/>
              </a:rPr>
              <a:t>team</a:t>
            </a:r>
            <a:r>
              <a:rPr lang="en-US" sz="2400" b="1" dirty="0">
                <a:solidFill>
                  <a:srgbClr val="0A1F61"/>
                </a:solidFill>
                <a:latin typeface="Tajawal ExtraBold" panose="00000800000000000000" pitchFamily="2" charset="-78"/>
                <a:cs typeface="Tajawal ExtraBold" panose="00000800000000000000" pitchFamily="2" charset="-78"/>
              </a:rPr>
              <a:t>, and the </a:t>
            </a:r>
            <a:r>
              <a:rPr lang="en-US" sz="2400" b="1" dirty="0">
                <a:solidFill>
                  <a:srgbClr val="0070C0"/>
                </a:solidFill>
                <a:latin typeface="Tajawal ExtraBold" panose="00000800000000000000" pitchFamily="2" charset="-78"/>
                <a:cs typeface="Tajawal ExtraBold" panose="00000800000000000000" pitchFamily="2" charset="-78"/>
              </a:rPr>
              <a:t>information technology team </a:t>
            </a:r>
            <a:r>
              <a:rPr lang="en-US" sz="2400" b="1" dirty="0">
                <a:solidFill>
                  <a:srgbClr val="0A1F61"/>
                </a:solidFill>
                <a:latin typeface="Tajawal ExtraBold" panose="00000800000000000000" pitchFamily="2" charset="-78"/>
                <a:cs typeface="Tajawal ExtraBold" panose="00000800000000000000" pitchFamily="2" charset="-78"/>
              </a:rPr>
              <a:t>inside the business, as well as coordinating across these three groups in order to realize </a:t>
            </a:r>
            <a:r>
              <a:rPr lang="en-US" sz="2400" b="1" dirty="0">
                <a:solidFill>
                  <a:srgbClr val="0070C0"/>
                </a:solidFill>
                <a:latin typeface="Tajawal ExtraBold" panose="00000800000000000000" pitchFamily="2" charset="-78"/>
                <a:cs typeface="Tajawal ExtraBold" panose="00000800000000000000" pitchFamily="2" charset="-78"/>
              </a:rPr>
              <a:t>digitalization or digital applications</a:t>
            </a:r>
            <a:r>
              <a:rPr lang="en-US" sz="2400" b="1" dirty="0">
                <a:solidFill>
                  <a:srgbClr val="0A1F61"/>
                </a:solidFill>
                <a:latin typeface="Tajawal ExtraBold" panose="00000800000000000000" pitchFamily="2" charset="-78"/>
                <a:cs typeface="Tajawal ExtraBold" panose="00000800000000000000" pitchFamily="2" charset="-78"/>
              </a:rPr>
              <a:t>. </a:t>
            </a:r>
          </a:p>
          <a:p>
            <a:pPr marL="974725" indent="-457200" algn="just">
              <a:lnSpc>
                <a:spcPct val="1500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Digital leaders </a:t>
            </a:r>
            <a:r>
              <a:rPr lang="en-US" sz="2400" b="1" dirty="0">
                <a:solidFill>
                  <a:srgbClr val="0A1F61"/>
                </a:solidFill>
                <a:latin typeface="Tajawal ExtraBold" panose="00000800000000000000" pitchFamily="2" charset="-78"/>
                <a:cs typeface="Tajawal ExtraBold" panose="00000800000000000000" pitchFamily="2" charset="-78"/>
              </a:rPr>
              <a:t>must be </a:t>
            </a:r>
            <a:r>
              <a:rPr lang="en-US" sz="2400" b="1" u="sng" dirty="0">
                <a:solidFill>
                  <a:srgbClr val="0A1F61"/>
                </a:solidFill>
                <a:latin typeface="Tajawal ExtraBold" panose="00000800000000000000" pitchFamily="2" charset="-78"/>
                <a:cs typeface="Tajawal ExtraBold" panose="00000800000000000000" pitchFamily="2" charset="-78"/>
              </a:rPr>
              <a:t>transparent, unbiased, and sympathetic </a:t>
            </a:r>
            <a:r>
              <a:rPr lang="en-US" sz="2400" b="1" dirty="0">
                <a:solidFill>
                  <a:srgbClr val="0A1F61"/>
                </a:solidFill>
                <a:latin typeface="Tajawal ExtraBold" panose="00000800000000000000" pitchFamily="2" charset="-78"/>
                <a:cs typeface="Tajawal ExtraBold" panose="00000800000000000000" pitchFamily="2" charset="-78"/>
              </a:rPr>
              <a:t>in order to facilitate communication between these three groups and to resolve inter-unit issues</a:t>
            </a:r>
            <a:r>
              <a:rPr lang="ar-EG" sz="2400" b="1" dirty="0">
                <a:solidFill>
                  <a:srgbClr val="0A1F61"/>
                </a:solidFill>
                <a:latin typeface="Tajawal ExtraBold" panose="00000800000000000000" pitchFamily="2" charset="-78"/>
                <a:cs typeface="Tajawal ExtraBold" panose="00000800000000000000" pitchFamily="2" charset="-78"/>
              </a:rPr>
              <a:t> مشاكل بين الوحدات</a:t>
            </a:r>
            <a:r>
              <a:rPr lang="en-US" sz="2400" b="1" dirty="0">
                <a:solidFill>
                  <a:srgbClr val="0A1F61"/>
                </a:solidFill>
                <a:latin typeface="Tajawal ExtraBold" panose="00000800000000000000" pitchFamily="2" charset="-78"/>
                <a:cs typeface="Tajawal ExtraBold" panose="00000800000000000000" pitchFamily="2" charset="-78"/>
              </a:rPr>
              <a:t>. </a:t>
            </a:r>
          </a:p>
        </p:txBody>
      </p:sp>
    </p:spTree>
    <p:extLst>
      <p:ext uri="{BB962C8B-B14F-4D97-AF65-F5344CB8AC3E}">
        <p14:creationId xmlns:p14="http://schemas.microsoft.com/office/powerpoint/2010/main" val="831238574"/>
      </p:ext>
    </p:extLst>
  </p:cSld>
  <p:clrMapOvr>
    <a:masterClrMapping/>
  </p:clrMapOvr>
  <mc:AlternateContent xmlns:mc="http://schemas.openxmlformats.org/markup-compatibility/2006" xmlns:p14="http://schemas.microsoft.com/office/powerpoint/2010/main">
    <mc:Choice Requires="p14">
      <p:transition p14:dur="10" advTm="119000"/>
    </mc:Choice>
    <mc:Fallback xmlns="">
      <p:transition advTm="11900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76229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3901837"/>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Additionally, the digital leader's </a:t>
            </a:r>
            <a:r>
              <a:rPr lang="en-US" sz="2400" b="1" dirty="0">
                <a:solidFill>
                  <a:srgbClr val="FF0000"/>
                </a:solidFill>
                <a:latin typeface="Tajawal ExtraBold" panose="00000800000000000000" pitchFamily="2" charset="-78"/>
                <a:cs typeface="Tajawal ExtraBold" panose="00000800000000000000" pitchFamily="2" charset="-78"/>
              </a:rPr>
              <a:t>expertise of business, digital literacy, and management science</a:t>
            </a:r>
            <a:r>
              <a:rPr lang="en-US" sz="2400" b="1" dirty="0">
                <a:solidFill>
                  <a:srgbClr val="0A1F61"/>
                </a:solidFill>
                <a:latin typeface="Tajawal ExtraBold" panose="00000800000000000000" pitchFamily="2" charset="-78"/>
                <a:cs typeface="Tajawal ExtraBold" panose="00000800000000000000" pitchFamily="2" charset="-78"/>
              </a:rPr>
              <a:t> will enhance the success of the open, unbiased, and empathic</a:t>
            </a:r>
            <a:r>
              <a:rPr lang="ar-EG" sz="2400" b="1" dirty="0">
                <a:solidFill>
                  <a:srgbClr val="0A1F61"/>
                </a:solidFill>
                <a:latin typeface="Tajawal ExtraBold" panose="00000800000000000000" pitchFamily="2" charset="-78"/>
                <a:cs typeface="Tajawal ExtraBold" panose="00000800000000000000" pitchFamily="2" charset="-78"/>
              </a:rPr>
              <a:t> متعاطف </a:t>
            </a:r>
            <a:r>
              <a:rPr lang="en-US" sz="2400" b="1"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FF0000"/>
                </a:solidFill>
                <a:latin typeface="Tajawal ExtraBold" panose="00000800000000000000" pitchFamily="2" charset="-78"/>
                <a:cs typeface="Tajawal ExtraBold" panose="00000800000000000000" pitchFamily="2" charset="-78"/>
              </a:rPr>
              <a:t>policies and behaviors </a:t>
            </a:r>
            <a:r>
              <a:rPr lang="en-US" sz="2400" b="1" dirty="0">
                <a:solidFill>
                  <a:srgbClr val="0A1F61"/>
                </a:solidFill>
                <a:latin typeface="Tajawal ExtraBold" panose="00000800000000000000" pitchFamily="2" charset="-78"/>
                <a:cs typeface="Tajawal ExtraBold" panose="00000800000000000000" pitchFamily="2" charset="-78"/>
              </a:rPr>
              <a:t>that the digital leader is expected to exhibit.</a:t>
            </a:r>
          </a:p>
          <a:p>
            <a:pPr marL="974725" indent="-457200" algn="just">
              <a:lnSpc>
                <a:spcPct val="150000"/>
              </a:lnSpc>
              <a:buFont typeface="Wingdings" panose="05000000000000000000" pitchFamily="2" charset="2"/>
              <a:buChar char="q"/>
            </a:pPr>
            <a:r>
              <a:rPr lang="en-US" sz="2400" b="1" dirty="0">
                <a:solidFill>
                  <a:srgbClr val="FF0000"/>
                </a:solidFill>
                <a:latin typeface="Tajawal ExtraBold" panose="00000800000000000000" pitchFamily="2" charset="-78"/>
                <a:cs typeface="Tajawal ExtraBold" panose="00000800000000000000" pitchFamily="2" charset="-78"/>
              </a:rPr>
              <a:t>Successful digital leaders </a:t>
            </a:r>
            <a:r>
              <a:rPr lang="en-US" sz="2400" b="1" dirty="0">
                <a:solidFill>
                  <a:srgbClr val="0A1F61"/>
                </a:solidFill>
                <a:latin typeface="Tajawal ExtraBold" panose="00000800000000000000" pitchFamily="2" charset="-78"/>
                <a:cs typeface="Tajawal ExtraBold" panose="00000800000000000000" pitchFamily="2" charset="-78"/>
              </a:rPr>
              <a:t>of the future will possess great coaching abilities, enabling them to foster dynamic, empowering, and high-performance cultures. </a:t>
            </a:r>
          </a:p>
        </p:txBody>
      </p:sp>
    </p:spTree>
    <p:extLst>
      <p:ext uri="{BB962C8B-B14F-4D97-AF65-F5344CB8AC3E}">
        <p14:creationId xmlns:p14="http://schemas.microsoft.com/office/powerpoint/2010/main" val="1398641217"/>
      </p:ext>
    </p:extLst>
  </p:cSld>
  <p:clrMapOvr>
    <a:masterClrMapping/>
  </p:clrMapOvr>
  <mc:AlternateContent xmlns:mc="http://schemas.openxmlformats.org/markup-compatibility/2006" xmlns:p14="http://schemas.microsoft.com/office/powerpoint/2010/main">
    <mc:Choice Requires="p14">
      <p:transition p14:dur="10" advTm="133000"/>
    </mc:Choice>
    <mc:Fallback xmlns="">
      <p:transition advTm="13300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276229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308743"/>
            <a:ext cx="11942061" cy="3529877"/>
          </a:xfrm>
          <a:prstGeom prst="rect">
            <a:avLst/>
          </a:prstGeom>
          <a:noFill/>
        </p:spPr>
        <p:txBody>
          <a:bodyPr wrap="square" rtlCol="0">
            <a:spAutoFit/>
          </a:bodyPr>
          <a:lstStyle/>
          <a:p>
            <a:pPr marL="974725" indent="-457200" algn="just">
              <a:lnSpc>
                <a:spcPts val="34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Digital leaders are characterized by an inventive mindset</a:t>
            </a:r>
            <a:r>
              <a:rPr lang="ar-EG" sz="2000" b="1" dirty="0">
                <a:solidFill>
                  <a:srgbClr val="0A1F61"/>
                </a:solidFill>
                <a:latin typeface="Tajawal ExtraBold" panose="00000800000000000000" pitchFamily="2" charset="-78"/>
                <a:cs typeface="Tajawal ExtraBold" panose="00000800000000000000" pitchFamily="2" charset="-78"/>
              </a:rPr>
              <a:t> عقلية مبتكرة</a:t>
            </a:r>
            <a:r>
              <a:rPr lang="en-US" sz="2000" b="1" dirty="0">
                <a:solidFill>
                  <a:srgbClr val="0A1F61"/>
                </a:solidFill>
                <a:latin typeface="Tajawal ExtraBold" panose="00000800000000000000" pitchFamily="2" charset="-78"/>
                <a:cs typeface="Tajawal ExtraBold" panose="00000800000000000000" pitchFamily="2" charset="-78"/>
              </a:rPr>
              <a:t>, networking intelligence, adaptability, motivational coaching, digital intelligence, democratic compromise behaviors, and a capacity to learn from their failures. </a:t>
            </a:r>
          </a:p>
          <a:p>
            <a:pPr marL="974725" indent="-457200" algn="just">
              <a:lnSpc>
                <a:spcPts val="34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Digital leaders with vision, courage, inspiration, intellectual stimulation, passion, strategic thinking/planning, focus, collaboration, innovation, adaptability, communication, emotional intelligence, spiritual intelligence, responsibilities and accountability, technology, entrepreneurial, and adaptive ideas should be able to shape societies, solve problems, and think critically. </a:t>
            </a:r>
          </a:p>
        </p:txBody>
      </p:sp>
      <p:sp>
        <p:nvSpPr>
          <p:cNvPr id="11" name="TextBox 10">
            <a:extLst>
              <a:ext uri="{FF2B5EF4-FFF2-40B4-BE49-F238E27FC236}">
                <a16:creationId xmlns:a16="http://schemas.microsoft.com/office/drawing/2014/main" id="{53016504-4CC2-C949-FB8E-BEF76942298B}"/>
              </a:ext>
            </a:extLst>
          </p:cNvPr>
          <p:cNvSpPr txBox="1"/>
          <p:nvPr/>
        </p:nvSpPr>
        <p:spPr>
          <a:xfrm>
            <a:off x="1874165" y="4914356"/>
            <a:ext cx="10176675" cy="1477328"/>
          </a:xfrm>
          <a:prstGeom prst="rect">
            <a:avLst/>
          </a:prstGeom>
          <a:noFill/>
        </p:spPr>
        <p:txBody>
          <a:bodyPr wrap="square">
            <a:spAutoFit/>
          </a:bodyPr>
          <a:lstStyle/>
          <a:p>
            <a:pPr algn="just" rtl="1"/>
            <a:r>
              <a:rPr lang="en-US" b="1" dirty="0" err="1"/>
              <a:t>يتسم</a:t>
            </a:r>
            <a:r>
              <a:rPr lang="en-US" b="1" dirty="0"/>
              <a:t> </a:t>
            </a:r>
            <a:r>
              <a:rPr lang="en-US" b="1" dirty="0" err="1"/>
              <a:t>القادة</a:t>
            </a:r>
            <a:r>
              <a:rPr lang="en-US" b="1" dirty="0"/>
              <a:t> </a:t>
            </a:r>
            <a:r>
              <a:rPr lang="en-US" b="1" dirty="0" err="1"/>
              <a:t>الرقميون</a:t>
            </a:r>
            <a:r>
              <a:rPr lang="en-US" b="1" dirty="0"/>
              <a:t> </a:t>
            </a:r>
            <a:r>
              <a:rPr lang="en-US" b="1" dirty="0" err="1"/>
              <a:t>بعقلية</a:t>
            </a:r>
            <a:r>
              <a:rPr lang="en-US" b="1" dirty="0"/>
              <a:t> </a:t>
            </a:r>
            <a:r>
              <a:rPr lang="en-US" b="1" dirty="0" err="1"/>
              <a:t>مبتكرة</a:t>
            </a:r>
            <a:r>
              <a:rPr lang="en-US" b="1" dirty="0"/>
              <a:t>، </a:t>
            </a:r>
            <a:r>
              <a:rPr lang="en-US" b="1" dirty="0" err="1"/>
              <a:t>وذكاء</a:t>
            </a:r>
            <a:r>
              <a:rPr lang="en-US" b="1" dirty="0"/>
              <a:t> </a:t>
            </a:r>
            <a:r>
              <a:rPr lang="en-US" b="1" dirty="0" err="1"/>
              <a:t>في</a:t>
            </a:r>
            <a:r>
              <a:rPr lang="en-US" b="1" dirty="0"/>
              <a:t> </a:t>
            </a:r>
            <a:r>
              <a:rPr lang="en-US" b="1" dirty="0" err="1"/>
              <a:t>التواصل</a:t>
            </a:r>
            <a:r>
              <a:rPr lang="en-US" b="1" dirty="0"/>
              <a:t>، </a:t>
            </a:r>
            <a:r>
              <a:rPr lang="en-US" b="1" dirty="0" err="1"/>
              <a:t>والقدرة</a:t>
            </a:r>
            <a:r>
              <a:rPr lang="en-US" b="1" dirty="0"/>
              <a:t> </a:t>
            </a:r>
            <a:r>
              <a:rPr lang="en-US" b="1" dirty="0" err="1"/>
              <a:t>على</a:t>
            </a:r>
            <a:r>
              <a:rPr lang="en-US" b="1" dirty="0"/>
              <a:t> </a:t>
            </a:r>
            <a:r>
              <a:rPr lang="en-US" b="1" dirty="0" err="1"/>
              <a:t>التكيف</a:t>
            </a:r>
            <a:r>
              <a:rPr lang="en-US" b="1" dirty="0"/>
              <a:t>، </a:t>
            </a:r>
            <a:r>
              <a:rPr lang="en-US" b="1" dirty="0" err="1"/>
              <a:t>والتدريب</a:t>
            </a:r>
            <a:r>
              <a:rPr lang="en-US" b="1" dirty="0"/>
              <a:t> </a:t>
            </a:r>
            <a:r>
              <a:rPr lang="en-US" b="1" dirty="0" err="1"/>
              <a:t>التحفيزي</a:t>
            </a:r>
            <a:r>
              <a:rPr lang="en-US" b="1" dirty="0"/>
              <a:t>، </a:t>
            </a:r>
            <a:r>
              <a:rPr lang="en-US" b="1" dirty="0" err="1"/>
              <a:t>والذكاء</a:t>
            </a:r>
            <a:r>
              <a:rPr lang="en-US" b="1" dirty="0"/>
              <a:t> </a:t>
            </a:r>
            <a:r>
              <a:rPr lang="en-US" b="1" dirty="0" err="1"/>
              <a:t>الرقمي</a:t>
            </a:r>
            <a:r>
              <a:rPr lang="en-US" b="1" dirty="0"/>
              <a:t>، </a:t>
            </a:r>
            <a:r>
              <a:rPr lang="en-US" b="1" dirty="0" err="1"/>
              <a:t>وسلوكيات</a:t>
            </a:r>
            <a:r>
              <a:rPr lang="en-US" b="1" dirty="0"/>
              <a:t> </a:t>
            </a:r>
            <a:r>
              <a:rPr lang="en-US" b="1" dirty="0" err="1"/>
              <a:t>التسوية</a:t>
            </a:r>
            <a:r>
              <a:rPr lang="en-US" b="1" dirty="0"/>
              <a:t> </a:t>
            </a:r>
            <a:r>
              <a:rPr lang="en-US" b="1" dirty="0" err="1"/>
              <a:t>الديمقراطية</a:t>
            </a:r>
            <a:r>
              <a:rPr lang="en-US" b="1" dirty="0"/>
              <a:t>، </a:t>
            </a:r>
            <a:r>
              <a:rPr lang="en-US" b="1" dirty="0" err="1"/>
              <a:t>والقدرة</a:t>
            </a:r>
            <a:r>
              <a:rPr lang="en-US" b="1" dirty="0"/>
              <a:t> </a:t>
            </a:r>
            <a:r>
              <a:rPr lang="en-US" b="1" dirty="0" err="1"/>
              <a:t>على</a:t>
            </a:r>
            <a:r>
              <a:rPr lang="en-US" b="1" dirty="0"/>
              <a:t> </a:t>
            </a:r>
            <a:r>
              <a:rPr lang="en-US" b="1" dirty="0" err="1"/>
              <a:t>التعلم</a:t>
            </a:r>
            <a:r>
              <a:rPr lang="en-US" b="1" dirty="0"/>
              <a:t> من </a:t>
            </a:r>
            <a:r>
              <a:rPr lang="en-US" b="1" dirty="0" err="1"/>
              <a:t>إخفاقاتهم</a:t>
            </a:r>
            <a:r>
              <a:rPr lang="en-US" b="1" dirty="0"/>
              <a:t>.</a:t>
            </a:r>
          </a:p>
          <a:p>
            <a:pPr algn="just" rtl="1"/>
            <a:r>
              <a:rPr lang="en-US" b="1" dirty="0" err="1"/>
              <a:t>يجب</a:t>
            </a:r>
            <a:r>
              <a:rPr lang="en-US" b="1" dirty="0"/>
              <a:t> </a:t>
            </a:r>
            <a:r>
              <a:rPr lang="en-US" b="1" dirty="0" err="1"/>
              <a:t>أن</a:t>
            </a:r>
            <a:r>
              <a:rPr lang="en-US" b="1" dirty="0"/>
              <a:t> </a:t>
            </a:r>
            <a:r>
              <a:rPr lang="en-US" b="1" dirty="0" err="1"/>
              <a:t>يكون</a:t>
            </a:r>
            <a:r>
              <a:rPr lang="en-US" b="1" dirty="0"/>
              <a:t> </a:t>
            </a:r>
            <a:r>
              <a:rPr lang="en-US" b="1" dirty="0" err="1"/>
              <a:t>القادة</a:t>
            </a:r>
            <a:r>
              <a:rPr lang="en-US" b="1" dirty="0"/>
              <a:t> </a:t>
            </a:r>
            <a:r>
              <a:rPr lang="en-US" b="1" dirty="0" err="1"/>
              <a:t>الرقميون</a:t>
            </a:r>
            <a:r>
              <a:rPr lang="en-US" b="1" dirty="0"/>
              <a:t> </a:t>
            </a:r>
            <a:r>
              <a:rPr lang="en-US" b="1" dirty="0" err="1"/>
              <a:t>الذين</a:t>
            </a:r>
            <a:r>
              <a:rPr lang="en-US" b="1" dirty="0"/>
              <a:t> </a:t>
            </a:r>
            <a:r>
              <a:rPr lang="en-US" b="1" dirty="0" err="1"/>
              <a:t>يتمتعون</a:t>
            </a:r>
            <a:r>
              <a:rPr lang="en-US" b="1" dirty="0"/>
              <a:t> </a:t>
            </a:r>
            <a:r>
              <a:rPr lang="en-US" b="1" dirty="0" err="1"/>
              <a:t>بالرؤية</a:t>
            </a:r>
            <a:r>
              <a:rPr lang="en-US" b="1" dirty="0"/>
              <a:t> </a:t>
            </a:r>
            <a:r>
              <a:rPr lang="en-US" b="1" dirty="0" err="1"/>
              <a:t>والشجاعة</a:t>
            </a:r>
            <a:r>
              <a:rPr lang="en-US" b="1" dirty="0"/>
              <a:t> </a:t>
            </a:r>
            <a:r>
              <a:rPr lang="en-US" b="1" dirty="0" err="1"/>
              <a:t>والإلهام</a:t>
            </a:r>
            <a:r>
              <a:rPr lang="en-US" b="1" dirty="0"/>
              <a:t> </a:t>
            </a:r>
            <a:r>
              <a:rPr lang="en-US" b="1" dirty="0" err="1"/>
              <a:t>والتحفيز</a:t>
            </a:r>
            <a:r>
              <a:rPr lang="en-US" b="1" dirty="0"/>
              <a:t> </a:t>
            </a:r>
            <a:r>
              <a:rPr lang="en-US" b="1" dirty="0" err="1"/>
              <a:t>الفكري</a:t>
            </a:r>
            <a:r>
              <a:rPr lang="en-US" b="1" dirty="0"/>
              <a:t> </a:t>
            </a:r>
            <a:r>
              <a:rPr lang="en-US" b="1" dirty="0" err="1"/>
              <a:t>والعاطفة</a:t>
            </a:r>
            <a:r>
              <a:rPr lang="en-US" b="1" dirty="0"/>
              <a:t> </a:t>
            </a:r>
            <a:r>
              <a:rPr lang="en-US" b="1" dirty="0" err="1"/>
              <a:t>والتفكير</a:t>
            </a:r>
            <a:r>
              <a:rPr lang="en-US" b="1" dirty="0"/>
              <a:t>/</a:t>
            </a:r>
            <a:r>
              <a:rPr lang="en-US" b="1" dirty="0" err="1"/>
              <a:t>التخطيط</a:t>
            </a:r>
            <a:r>
              <a:rPr lang="en-US" b="1" dirty="0"/>
              <a:t> </a:t>
            </a:r>
            <a:r>
              <a:rPr lang="en-US" b="1" dirty="0" err="1"/>
              <a:t>الاستراتيجي</a:t>
            </a:r>
            <a:r>
              <a:rPr lang="en-US" b="1" dirty="0"/>
              <a:t> </a:t>
            </a:r>
            <a:r>
              <a:rPr lang="en-US" b="1" dirty="0" err="1"/>
              <a:t>والتركيز</a:t>
            </a:r>
            <a:r>
              <a:rPr lang="en-US" b="1" dirty="0"/>
              <a:t> </a:t>
            </a:r>
            <a:r>
              <a:rPr lang="en-US" b="1" dirty="0" err="1"/>
              <a:t>والتعاون</a:t>
            </a:r>
            <a:r>
              <a:rPr lang="en-US" b="1" dirty="0"/>
              <a:t> </a:t>
            </a:r>
            <a:r>
              <a:rPr lang="en-US" b="1" dirty="0" err="1"/>
              <a:t>والابتكار</a:t>
            </a:r>
            <a:r>
              <a:rPr lang="en-US" b="1" dirty="0"/>
              <a:t> </a:t>
            </a:r>
            <a:r>
              <a:rPr lang="en-US" b="1" dirty="0" err="1"/>
              <a:t>والقدرة</a:t>
            </a:r>
            <a:r>
              <a:rPr lang="en-US" b="1" dirty="0"/>
              <a:t> </a:t>
            </a:r>
            <a:r>
              <a:rPr lang="en-US" b="1" dirty="0" err="1"/>
              <a:t>على</a:t>
            </a:r>
            <a:r>
              <a:rPr lang="en-US" b="1" dirty="0"/>
              <a:t> </a:t>
            </a:r>
            <a:r>
              <a:rPr lang="en-US" b="1" dirty="0" err="1"/>
              <a:t>التكيف</a:t>
            </a:r>
            <a:r>
              <a:rPr lang="en-US" b="1" dirty="0"/>
              <a:t> </a:t>
            </a:r>
            <a:r>
              <a:rPr lang="en-US" b="1" dirty="0" err="1"/>
              <a:t>والتواصل</a:t>
            </a:r>
            <a:r>
              <a:rPr lang="en-US" b="1" dirty="0"/>
              <a:t> </a:t>
            </a:r>
            <a:r>
              <a:rPr lang="en-US" b="1" dirty="0" err="1"/>
              <a:t>والذكاء</a:t>
            </a:r>
            <a:r>
              <a:rPr lang="en-US" b="1" dirty="0"/>
              <a:t> </a:t>
            </a:r>
            <a:r>
              <a:rPr lang="en-US" b="1" dirty="0" err="1"/>
              <a:t>العاطفي</a:t>
            </a:r>
            <a:r>
              <a:rPr lang="en-US" b="1" dirty="0"/>
              <a:t> </a:t>
            </a:r>
            <a:r>
              <a:rPr lang="en-US" b="1" dirty="0" err="1"/>
              <a:t>والذكاء</a:t>
            </a:r>
            <a:r>
              <a:rPr lang="en-US" b="1" dirty="0"/>
              <a:t> </a:t>
            </a:r>
            <a:r>
              <a:rPr lang="en-US" b="1" dirty="0" err="1"/>
              <a:t>الروحي</a:t>
            </a:r>
            <a:r>
              <a:rPr lang="en-US" b="1" dirty="0"/>
              <a:t> </a:t>
            </a:r>
            <a:r>
              <a:rPr lang="en-US" b="1" dirty="0" err="1"/>
              <a:t>والمسؤوليات</a:t>
            </a:r>
            <a:r>
              <a:rPr lang="en-US" b="1" dirty="0"/>
              <a:t> </a:t>
            </a:r>
            <a:r>
              <a:rPr lang="en-US" b="1" dirty="0" err="1"/>
              <a:t>والمساءلة</a:t>
            </a:r>
            <a:r>
              <a:rPr lang="en-US" b="1" dirty="0"/>
              <a:t> </a:t>
            </a:r>
            <a:r>
              <a:rPr lang="en-US" b="1" dirty="0" err="1"/>
              <a:t>والتكنولوجيا</a:t>
            </a:r>
            <a:r>
              <a:rPr lang="en-US" b="1" dirty="0"/>
              <a:t> </a:t>
            </a:r>
            <a:r>
              <a:rPr lang="en-US" b="1" dirty="0" err="1"/>
              <a:t>والأفكار</a:t>
            </a:r>
            <a:r>
              <a:rPr lang="en-US" b="1" dirty="0"/>
              <a:t> </a:t>
            </a:r>
            <a:r>
              <a:rPr lang="en-US" b="1" dirty="0" err="1"/>
              <a:t>الريادية</a:t>
            </a:r>
            <a:r>
              <a:rPr lang="en-US" b="1" dirty="0"/>
              <a:t> </a:t>
            </a:r>
            <a:r>
              <a:rPr lang="en-US" b="1" dirty="0" err="1"/>
              <a:t>والتكيفية</a:t>
            </a:r>
            <a:r>
              <a:rPr lang="en-US" b="1" dirty="0"/>
              <a:t> </a:t>
            </a:r>
            <a:r>
              <a:rPr lang="en-US" b="1" dirty="0" err="1"/>
              <a:t>قادرين</a:t>
            </a:r>
            <a:r>
              <a:rPr lang="en-US" b="1" dirty="0"/>
              <a:t> </a:t>
            </a:r>
            <a:r>
              <a:rPr lang="en-US" b="1" dirty="0" err="1"/>
              <a:t>على</a:t>
            </a:r>
            <a:r>
              <a:rPr lang="en-US" b="1" dirty="0"/>
              <a:t> </a:t>
            </a:r>
            <a:r>
              <a:rPr lang="en-US" b="1" dirty="0" err="1"/>
              <a:t>تشكيل</a:t>
            </a:r>
            <a:r>
              <a:rPr lang="en-US" b="1" dirty="0"/>
              <a:t> </a:t>
            </a:r>
            <a:r>
              <a:rPr lang="en-US" b="1" dirty="0" err="1"/>
              <a:t>المجتمعات</a:t>
            </a:r>
            <a:r>
              <a:rPr lang="en-US" b="1" dirty="0"/>
              <a:t> </a:t>
            </a:r>
            <a:r>
              <a:rPr lang="en-US" b="1" dirty="0" err="1"/>
              <a:t>وحل</a:t>
            </a:r>
            <a:r>
              <a:rPr lang="en-US" b="1" dirty="0"/>
              <a:t> </a:t>
            </a:r>
            <a:r>
              <a:rPr lang="en-US" b="1" dirty="0" err="1"/>
              <a:t>المشكلات</a:t>
            </a:r>
            <a:r>
              <a:rPr lang="en-US" b="1" dirty="0"/>
              <a:t> </a:t>
            </a:r>
            <a:r>
              <a:rPr lang="en-US" b="1" dirty="0" err="1"/>
              <a:t>والتفكير</a:t>
            </a:r>
            <a:r>
              <a:rPr lang="en-US" b="1" dirty="0"/>
              <a:t> </a:t>
            </a:r>
            <a:r>
              <a:rPr lang="en-US" b="1" dirty="0" err="1"/>
              <a:t>النقدي</a:t>
            </a:r>
            <a:r>
              <a:rPr lang="en-US" b="1" dirty="0"/>
              <a:t>.</a:t>
            </a:r>
          </a:p>
        </p:txBody>
      </p:sp>
    </p:spTree>
    <p:extLst>
      <p:ext uri="{BB962C8B-B14F-4D97-AF65-F5344CB8AC3E}">
        <p14:creationId xmlns:p14="http://schemas.microsoft.com/office/powerpoint/2010/main" val="3217735369"/>
      </p:ext>
    </p:extLst>
  </p:cSld>
  <p:clrMapOvr>
    <a:masterClrMapping/>
  </p:clrMapOvr>
  <mc:AlternateContent xmlns:mc="http://schemas.openxmlformats.org/markup-compatibility/2006" xmlns:p14="http://schemas.microsoft.com/office/powerpoint/2010/main">
    <mc:Choice Requires="p14">
      <p:transition p14:dur="10" advTm="128000"/>
    </mc:Choice>
    <mc:Fallback xmlns="">
      <p:transition advTm="12800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76229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26160" y="1308743"/>
            <a:ext cx="11046515" cy="4455835"/>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According to the evaluations, </a:t>
            </a:r>
            <a:r>
              <a:rPr lang="en-US" sz="2400" b="1" dirty="0">
                <a:solidFill>
                  <a:srgbClr val="C00000"/>
                </a:solidFill>
                <a:latin typeface="Tajawal ExtraBold" panose="00000800000000000000" pitchFamily="2" charset="-78"/>
                <a:cs typeface="Tajawal ExtraBold" panose="00000800000000000000" pitchFamily="2" charset="-78"/>
              </a:rPr>
              <a:t>digital leaders </a:t>
            </a:r>
            <a:r>
              <a:rPr lang="en-US" sz="2400" b="1" dirty="0">
                <a:solidFill>
                  <a:srgbClr val="0A1F61"/>
                </a:solidFill>
                <a:latin typeface="Tajawal ExtraBold" panose="00000800000000000000" pitchFamily="2" charset="-78"/>
                <a:cs typeface="Tajawal ExtraBold" panose="00000800000000000000" pitchFamily="2" charset="-78"/>
              </a:rPr>
              <a:t>possess a specific amount of </a:t>
            </a:r>
            <a:r>
              <a:rPr lang="en-US" sz="2400" b="1" dirty="0">
                <a:solidFill>
                  <a:srgbClr val="C00000"/>
                </a:solidFill>
                <a:latin typeface="Tajawal ExtraBold" panose="00000800000000000000" pitchFamily="2" charset="-78"/>
                <a:cs typeface="Tajawal ExtraBold" panose="00000800000000000000" pitchFamily="2" charset="-78"/>
              </a:rPr>
              <a:t>digital expertise </a:t>
            </a:r>
            <a:r>
              <a:rPr lang="en-US" sz="2400" b="1" dirty="0">
                <a:solidFill>
                  <a:srgbClr val="0A1F61"/>
                </a:solidFill>
                <a:latin typeface="Tajawal ExtraBold" panose="00000800000000000000" pitchFamily="2" charset="-78"/>
                <a:cs typeface="Tajawal ExtraBold" panose="00000800000000000000" pitchFamily="2" charset="-78"/>
              </a:rPr>
              <a:t>and experience, a </a:t>
            </a:r>
            <a:r>
              <a:rPr lang="en-US" sz="2400" b="1" dirty="0">
                <a:solidFill>
                  <a:srgbClr val="FF0000"/>
                </a:solidFill>
                <a:latin typeface="Tajawal ExtraBold" panose="00000800000000000000" pitchFamily="2" charset="-78"/>
                <a:cs typeface="Tajawal ExtraBold" panose="00000800000000000000" pitchFamily="2" charset="-78"/>
              </a:rPr>
              <a:t>vision</a:t>
            </a:r>
            <a:r>
              <a:rPr lang="en-US" sz="2400" b="1" dirty="0">
                <a:solidFill>
                  <a:srgbClr val="0A1F61"/>
                </a:solidFill>
                <a:latin typeface="Tajawal ExtraBold" panose="00000800000000000000" pitchFamily="2" charset="-78"/>
                <a:cs typeface="Tajawal ExtraBold" panose="00000800000000000000" pitchFamily="2" charset="-78"/>
              </a:rPr>
              <a:t> for businesses to achieve their </a:t>
            </a:r>
            <a:r>
              <a:rPr lang="en-US" sz="2400" b="1" dirty="0">
                <a:solidFill>
                  <a:srgbClr val="FF0000"/>
                </a:solidFill>
                <a:latin typeface="Tajawal ExtraBold" panose="00000800000000000000" pitchFamily="2" charset="-78"/>
                <a:cs typeface="Tajawal ExtraBold" panose="00000800000000000000" pitchFamily="2" charset="-78"/>
              </a:rPr>
              <a:t>digital goals</a:t>
            </a:r>
            <a:r>
              <a:rPr lang="en-US" sz="2400" b="1" dirty="0">
                <a:solidFill>
                  <a:srgbClr val="0A1F61"/>
                </a:solidFill>
                <a:latin typeface="Tajawal ExtraBold" panose="00000800000000000000" pitchFamily="2" charset="-78"/>
                <a:cs typeface="Tajawal ExtraBold" panose="00000800000000000000" pitchFamily="2" charset="-78"/>
              </a:rPr>
              <a:t>, and the ability to </a:t>
            </a:r>
            <a:r>
              <a:rPr lang="en-US" sz="2400" b="1" dirty="0">
                <a:solidFill>
                  <a:srgbClr val="FF0000"/>
                </a:solidFill>
                <a:latin typeface="Tajawal ExtraBold" panose="00000800000000000000" pitchFamily="2" charset="-78"/>
                <a:cs typeface="Tajawal ExtraBold" panose="00000800000000000000" pitchFamily="2" charset="-78"/>
              </a:rPr>
              <a:t>adjust their ideas and policies to changing situations</a:t>
            </a:r>
            <a:r>
              <a:rPr lang="en-US" sz="2400" b="1" dirty="0">
                <a:solidFill>
                  <a:srgbClr val="0A1F61"/>
                </a:solidFill>
                <a:latin typeface="Tajawal ExtraBold" panose="00000800000000000000" pitchFamily="2" charset="-78"/>
                <a:cs typeface="Tajawal ExtraBold" panose="00000800000000000000" pitchFamily="2" charset="-78"/>
              </a:rPr>
              <a:t>.</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Due to the qualities of digital leadership, it can be compared to other leadership styles. </a:t>
            </a:r>
            <a:r>
              <a:rPr lang="en-US" sz="2400" b="1" dirty="0">
                <a:solidFill>
                  <a:srgbClr val="FF0000"/>
                </a:solidFill>
                <a:latin typeface="Tajawal ExtraBold" panose="00000800000000000000" pitchFamily="2" charset="-78"/>
                <a:cs typeface="Tajawal ExtraBold" panose="00000800000000000000" pitchFamily="2" charset="-78"/>
              </a:rPr>
              <a:t>Digital leadership </a:t>
            </a:r>
            <a:r>
              <a:rPr lang="en-US" sz="2400" b="1" dirty="0">
                <a:solidFill>
                  <a:srgbClr val="0A1F61"/>
                </a:solidFill>
                <a:latin typeface="Tajawal ExtraBold" panose="00000800000000000000" pitchFamily="2" charset="-78"/>
                <a:cs typeface="Tajawal ExtraBold" panose="00000800000000000000" pitchFamily="2" charset="-78"/>
              </a:rPr>
              <a:t>practices are inextricably</a:t>
            </a:r>
            <a:r>
              <a:rPr lang="ar-EG" sz="2400" b="1" dirty="0">
                <a:solidFill>
                  <a:srgbClr val="0A1F61"/>
                </a:solidFill>
                <a:latin typeface="Tajawal ExtraBold" panose="00000800000000000000" pitchFamily="2" charset="-78"/>
                <a:cs typeface="Tajawal ExtraBold" panose="00000800000000000000" pitchFamily="2" charset="-78"/>
              </a:rPr>
              <a:t> بشكل لا ينفصم</a:t>
            </a:r>
            <a:r>
              <a:rPr lang="en-US" sz="2400" b="1"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FF0000"/>
                </a:solidFill>
                <a:latin typeface="Tajawal ExtraBold" panose="00000800000000000000" pitchFamily="2" charset="-78"/>
                <a:cs typeface="Tajawal ExtraBold" panose="00000800000000000000" pitchFamily="2" charset="-78"/>
              </a:rPr>
              <a:t>linked to emotional intelligence </a:t>
            </a:r>
            <a:r>
              <a:rPr lang="en-US" sz="2400" b="1" dirty="0">
                <a:solidFill>
                  <a:srgbClr val="0A1F61"/>
                </a:solidFill>
                <a:latin typeface="Tajawal ExtraBold" panose="00000800000000000000" pitchFamily="2" charset="-78"/>
                <a:cs typeface="Tajawal ExtraBold" panose="00000800000000000000" pitchFamily="2" charset="-78"/>
              </a:rPr>
              <a:t>and leadership types such as transformational and transactional leadership</a:t>
            </a:r>
          </a:p>
        </p:txBody>
      </p:sp>
      <p:sp>
        <p:nvSpPr>
          <p:cNvPr id="10" name="Rectangle: Rounded Corners 9">
            <a:extLst>
              <a:ext uri="{FF2B5EF4-FFF2-40B4-BE49-F238E27FC236}">
                <a16:creationId xmlns:a16="http://schemas.microsoft.com/office/drawing/2014/main" id="{141E0457-9364-2E30-9F5B-A8CD9F474441}"/>
              </a:ext>
            </a:extLst>
          </p:cNvPr>
          <p:cNvSpPr/>
          <p:nvPr/>
        </p:nvSpPr>
        <p:spPr>
          <a:xfrm>
            <a:off x="11289" y="1869012"/>
            <a:ext cx="1649757" cy="3381154"/>
          </a:xfrm>
          <a:prstGeom prst="roundRect">
            <a:avLst/>
          </a:prstGeom>
          <a:solidFill>
            <a:schemeClr val="accent4">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ln w="0"/>
                <a:solidFill>
                  <a:srgbClr val="C00000"/>
                </a:solidFill>
                <a:effectLst>
                  <a:outerShdw blurRad="38100" dist="19050" dir="2700000" algn="tl" rotWithShape="0">
                    <a:schemeClr val="dk1">
                      <a:alpha val="40000"/>
                    </a:schemeClr>
                  </a:outerShdw>
                </a:effectLst>
              </a:rPr>
              <a:t>Emotional Intelligence </a:t>
            </a:r>
            <a:r>
              <a:rPr lang="en-US" b="1" dirty="0">
                <a:ln w="0"/>
                <a:solidFill>
                  <a:schemeClr val="tx1"/>
                </a:solidFill>
                <a:effectLst>
                  <a:outerShdw blurRad="38100" dist="19050" dir="2700000" algn="tl" rotWithShape="0">
                    <a:schemeClr val="dk1">
                      <a:alpha val="40000"/>
                    </a:schemeClr>
                  </a:outerShdw>
                </a:effectLst>
              </a:rPr>
              <a:t>is the ability to manage both your own emotions and understand the emotions of people around you.</a:t>
            </a:r>
          </a:p>
        </p:txBody>
      </p:sp>
    </p:spTree>
    <p:extLst>
      <p:ext uri="{BB962C8B-B14F-4D97-AF65-F5344CB8AC3E}">
        <p14:creationId xmlns:p14="http://schemas.microsoft.com/office/powerpoint/2010/main" val="1202763520"/>
      </p:ext>
    </p:extLst>
  </p:cSld>
  <p:clrMapOvr>
    <a:masterClrMapping/>
  </p:clrMapOvr>
  <mc:AlternateContent xmlns:mc="http://schemas.openxmlformats.org/markup-compatibility/2006" xmlns:p14="http://schemas.microsoft.com/office/powerpoint/2010/main">
    <mc:Choice Requires="p14">
      <p:transition p14:dur="10" advTm="93000"/>
    </mc:Choice>
    <mc:Fallback xmlns="">
      <p:transition advTm="9300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A6832FB5-918E-E453-7901-0B736DDBE63C}"/>
              </a:ext>
            </a:extLst>
          </p:cNvPr>
          <p:cNvPicPr>
            <a:picLocks noChangeAspect="1"/>
          </p:cNvPicPr>
          <p:nvPr/>
        </p:nvPicPr>
        <p:blipFill rotWithShape="1">
          <a:blip r:embed="rId5">
            <a:extLst>
              <a:ext uri="{BEBA8EAE-BF5A-486C-A8C5-ECC9F3942E4B}">
                <a14:imgProps xmlns:a14="http://schemas.microsoft.com/office/drawing/2010/main">
                  <a14:imgLayer r:embed="rId6">
                    <a14:imgEffect>
                      <a14:sharpenSoften amount="25000"/>
                    </a14:imgEffect>
                    <a14:imgEffect>
                      <a14:brightnessContrast contrast="-20000"/>
                    </a14:imgEffect>
                  </a14:imgLayer>
                </a14:imgProps>
              </a:ext>
            </a:extLst>
          </a:blip>
          <a:srcRect l="25254" t="27359" r="14792" b="7925"/>
          <a:stretch/>
        </p:blipFill>
        <p:spPr>
          <a:xfrm>
            <a:off x="2486375" y="390107"/>
            <a:ext cx="9586300" cy="5820688"/>
          </a:xfrm>
          <a:prstGeom prst="rect">
            <a:avLst/>
          </a:prstGeom>
        </p:spPr>
      </p:pic>
      <p:sp>
        <p:nvSpPr>
          <p:cNvPr id="7" name="TextBox 6"/>
          <p:cNvSpPr txBox="1"/>
          <p:nvPr/>
        </p:nvSpPr>
        <p:spPr>
          <a:xfrm>
            <a:off x="2393389" y="231706"/>
            <a:ext cx="3009884" cy="830997"/>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pPr algn="ctr"/>
            <a:r>
              <a:rPr lang="en-US" sz="2400" b="1" dirty="0">
                <a:solidFill>
                  <a:srgbClr val="0A1F61"/>
                </a:solidFill>
                <a:latin typeface="Tajawal Medium" panose="00000600000000000000" pitchFamily="2" charset="-78"/>
                <a:cs typeface="Tajawal Medium" panose="00000600000000000000" pitchFamily="2" charset="-78"/>
              </a:rPr>
              <a:t>Characteristics of </a:t>
            </a:r>
          </a:p>
          <a:p>
            <a:pPr algn="ctr"/>
            <a:r>
              <a:rPr lang="en-US" sz="2400" b="1" dirty="0">
                <a:solidFill>
                  <a:srgbClr val="0A1F61"/>
                </a:solidFill>
                <a:latin typeface="Tajawal Medium" panose="00000600000000000000" pitchFamily="2" charset="-78"/>
                <a:cs typeface="Tajawal Medium" panose="00000600000000000000" pitchFamily="2" charset="-78"/>
              </a:rPr>
              <a:t>digital leaders</a:t>
            </a:r>
          </a:p>
        </p:txBody>
      </p:sp>
    </p:spTree>
    <p:extLst>
      <p:ext uri="{BB962C8B-B14F-4D97-AF65-F5344CB8AC3E}">
        <p14:creationId xmlns:p14="http://schemas.microsoft.com/office/powerpoint/2010/main" val="2380834354"/>
      </p:ext>
    </p:extLst>
  </p:cSld>
  <p:clrMapOvr>
    <a:masterClrMapping/>
  </p:clrMapOvr>
  <mc:AlternateContent xmlns:mc="http://schemas.openxmlformats.org/markup-compatibility/2006" xmlns:p14="http://schemas.microsoft.com/office/powerpoint/2010/main">
    <mc:Choice Requires="p14">
      <p:transition p14:dur="10" advTm="238200"/>
    </mc:Choice>
    <mc:Fallback xmlns="">
      <p:transition advTm="23820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B078B6D9-32A6-BD94-9B6A-F28977013C6E}"/>
              </a:ext>
            </a:extLst>
          </p:cNvPr>
          <p:cNvPicPr>
            <a:picLocks noChangeAspect="1"/>
          </p:cNvPicPr>
          <p:nvPr/>
        </p:nvPicPr>
        <p:blipFill rotWithShape="1">
          <a:blip r:embed="rId2"/>
          <a:srcRect l="29901" t="23479" r="35325" b="19670"/>
          <a:stretch/>
        </p:blipFill>
        <p:spPr>
          <a:xfrm>
            <a:off x="7243040" y="964044"/>
            <a:ext cx="5111260" cy="4700486"/>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4607" y="5579326"/>
            <a:ext cx="1222425" cy="1096206"/>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TextBox 6"/>
          <p:cNvSpPr txBox="1"/>
          <p:nvPr/>
        </p:nvSpPr>
        <p:spPr>
          <a:xfrm>
            <a:off x="8356296" y="5347692"/>
            <a:ext cx="3009884" cy="830997"/>
          </a:xfrm>
          <a:prstGeom prst="rect">
            <a:avLst/>
          </a:prstGeom>
          <a:solidFill>
            <a:srgbClr val="D1AECE"/>
          </a:solidFill>
        </p:spPr>
        <p:style>
          <a:lnRef idx="1">
            <a:schemeClr val="accent1"/>
          </a:lnRef>
          <a:fillRef idx="2">
            <a:schemeClr val="accent1"/>
          </a:fillRef>
          <a:effectRef idx="1">
            <a:schemeClr val="accent1"/>
          </a:effectRef>
          <a:fontRef idx="minor">
            <a:schemeClr val="dk1"/>
          </a:fontRef>
        </p:style>
        <p:txBody>
          <a:bodyPr wrap="square" rtlCol="0">
            <a:spAutoFit/>
          </a:bodyPr>
          <a:lstStyle/>
          <a:p>
            <a:pPr algn="ctr"/>
            <a:r>
              <a:rPr lang="en-US" sz="2400" b="1" dirty="0">
                <a:solidFill>
                  <a:srgbClr val="0A1F61"/>
                </a:solidFill>
                <a:latin typeface="Tajawal Medium" panose="00000600000000000000" pitchFamily="2" charset="-78"/>
                <a:cs typeface="Tajawal Medium" panose="00000600000000000000" pitchFamily="2" charset="-78"/>
              </a:rPr>
              <a:t>Critical Skills of Digital Leaders</a:t>
            </a:r>
          </a:p>
        </p:txBody>
      </p:sp>
      <p:sp>
        <p:nvSpPr>
          <p:cNvPr id="10" name="TextBox 9">
            <a:extLst>
              <a:ext uri="{FF2B5EF4-FFF2-40B4-BE49-F238E27FC236}">
                <a16:creationId xmlns:a16="http://schemas.microsoft.com/office/drawing/2014/main" id="{ACAB8DC5-FA1E-2671-0382-E93EFB928913}"/>
              </a:ext>
            </a:extLst>
          </p:cNvPr>
          <p:cNvSpPr txBox="1"/>
          <p:nvPr/>
        </p:nvSpPr>
        <p:spPr>
          <a:xfrm>
            <a:off x="2650377" y="543490"/>
            <a:ext cx="276229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a:t>
            </a:r>
          </a:p>
        </p:txBody>
      </p:sp>
      <p:sp>
        <p:nvSpPr>
          <p:cNvPr id="12" name="TextBox 11">
            <a:extLst>
              <a:ext uri="{FF2B5EF4-FFF2-40B4-BE49-F238E27FC236}">
                <a16:creationId xmlns:a16="http://schemas.microsoft.com/office/drawing/2014/main" id="{0316EC17-82EB-31EC-D144-906ADFB2F2C6}"/>
              </a:ext>
            </a:extLst>
          </p:cNvPr>
          <p:cNvSpPr txBox="1"/>
          <p:nvPr/>
        </p:nvSpPr>
        <p:spPr>
          <a:xfrm>
            <a:off x="439386" y="1510621"/>
            <a:ext cx="7279574" cy="4893647"/>
          </a:xfrm>
          <a:prstGeom prst="rect">
            <a:avLst/>
          </a:prstGeom>
          <a:noFill/>
        </p:spPr>
        <p:txBody>
          <a:bodyPr wrap="square" rtlCol="0">
            <a:spAutoFit/>
          </a:bodyPr>
          <a:lstStyle/>
          <a:p>
            <a:pPr marL="974725" indent="-457200" algn="just">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An Agile leader</a:t>
            </a:r>
            <a:r>
              <a:rPr lang="ar-EG" sz="2400" b="1" dirty="0">
                <a:solidFill>
                  <a:srgbClr val="0A1F61"/>
                </a:solidFill>
                <a:latin typeface="Tajawal ExtraBold" panose="00000800000000000000" pitchFamily="2" charset="-78"/>
                <a:cs typeface="Tajawal ExtraBold" panose="00000800000000000000" pitchFamily="2" charset="-78"/>
              </a:rPr>
              <a:t> قائد رشيق / مرن</a:t>
            </a:r>
            <a:r>
              <a:rPr lang="en-US" sz="2400" b="1" dirty="0">
                <a:solidFill>
                  <a:srgbClr val="0A1F61"/>
                </a:solidFill>
                <a:latin typeface="Tajawal ExtraBold" panose="00000800000000000000" pitchFamily="2" charset="-78"/>
                <a:cs typeface="Tajawal ExtraBold" panose="00000800000000000000" pitchFamily="2" charset="-78"/>
              </a:rPr>
              <a:t> is a combination of Digital Strategist, Digital Innovator, and Digital Driver. </a:t>
            </a:r>
          </a:p>
          <a:p>
            <a:pPr marL="974725" indent="-227013" algn="just">
              <a:buFont typeface="Wingdings" panose="05000000000000000000" pitchFamily="2" charset="2"/>
              <a:buChar char="§"/>
            </a:pPr>
            <a:r>
              <a:rPr lang="en-US" sz="2000" b="1" dirty="0">
                <a:solidFill>
                  <a:srgbClr val="C00000"/>
                </a:solidFill>
                <a:latin typeface="Tajawal ExtraBold" panose="00000800000000000000" pitchFamily="2" charset="-78"/>
                <a:cs typeface="Tajawal ExtraBold" panose="00000800000000000000" pitchFamily="2" charset="-78"/>
              </a:rPr>
              <a:t>A digital strategist</a:t>
            </a:r>
            <a:r>
              <a:rPr lang="ar-EG" sz="2000" b="1" dirty="0">
                <a:cs typeface="Tajawal ExtraBold" panose="00000800000000000000" pitchFamily="2" charset="-78"/>
              </a:rPr>
              <a:t>الخبير الاستراتيجي الرقمي</a:t>
            </a:r>
            <a:r>
              <a:rPr lang="en-US" sz="2000" b="1" dirty="0">
                <a:cs typeface="Tajawal ExtraBold" panose="00000800000000000000" pitchFamily="2" charset="-78"/>
              </a:rPr>
              <a:t> </a:t>
            </a:r>
            <a:r>
              <a:rPr lang="en-US" sz="2000" b="1" dirty="0">
                <a:solidFill>
                  <a:srgbClr val="0A1F61"/>
                </a:solidFill>
                <a:latin typeface="Tajawal ExtraBold" panose="00000800000000000000" pitchFamily="2" charset="-78"/>
                <a:cs typeface="Tajawal ExtraBold" panose="00000800000000000000" pitchFamily="2" charset="-78"/>
              </a:rPr>
              <a:t>stays ahead of </a:t>
            </a:r>
            <a:r>
              <a:rPr lang="en-US" sz="2000" b="1" dirty="0">
                <a:solidFill>
                  <a:srgbClr val="FF0000"/>
                </a:solidFill>
                <a:latin typeface="Tajawal ExtraBold" panose="00000800000000000000" pitchFamily="2" charset="-78"/>
                <a:cs typeface="Tajawal ExtraBold" panose="00000800000000000000" pitchFamily="2" charset="-78"/>
              </a:rPr>
              <a:t>emerging trends and technologies</a:t>
            </a:r>
            <a:r>
              <a:rPr lang="en-US" sz="2000" b="1" dirty="0">
                <a:solidFill>
                  <a:srgbClr val="0A1F61"/>
                </a:solidFill>
                <a:latin typeface="Tajawal ExtraBold" panose="00000800000000000000" pitchFamily="2" charset="-78"/>
                <a:cs typeface="Tajawal ExtraBold" panose="00000800000000000000" pitchFamily="2" charset="-78"/>
              </a:rPr>
              <a:t>, experiments with them personally where possible, and finds ways to apply them to drive </a:t>
            </a:r>
            <a:r>
              <a:rPr lang="en-US" sz="2000" b="1" dirty="0">
                <a:solidFill>
                  <a:srgbClr val="C00000"/>
                </a:solidFill>
                <a:latin typeface="Tajawal ExtraBold" panose="00000800000000000000" pitchFamily="2" charset="-78"/>
                <a:cs typeface="Tajawal ExtraBold" panose="00000800000000000000" pitchFamily="2" charset="-78"/>
              </a:rPr>
              <a:t>transformative change </a:t>
            </a:r>
            <a:r>
              <a:rPr lang="en-US" sz="2000" b="1" dirty="0">
                <a:solidFill>
                  <a:srgbClr val="0A1F61"/>
                </a:solidFill>
                <a:latin typeface="Tajawal ExtraBold" panose="00000800000000000000" pitchFamily="2" charset="-78"/>
                <a:cs typeface="Tajawal ExtraBold" panose="00000800000000000000" pitchFamily="2" charset="-78"/>
              </a:rPr>
              <a:t>for customers and/or business operations. </a:t>
            </a:r>
          </a:p>
          <a:p>
            <a:pPr marL="974725" indent="-227013" algn="just">
              <a:buFont typeface="Wingdings" panose="05000000000000000000" pitchFamily="2" charset="2"/>
              <a:buChar char="§"/>
            </a:pPr>
            <a:r>
              <a:rPr lang="en-US" sz="2000" b="1" dirty="0">
                <a:solidFill>
                  <a:srgbClr val="C00000"/>
                </a:solidFill>
                <a:latin typeface="Tajawal ExtraBold" panose="00000800000000000000" pitchFamily="2" charset="-78"/>
                <a:cs typeface="Tajawal ExtraBold" panose="00000800000000000000" pitchFamily="2" charset="-78"/>
              </a:rPr>
              <a:t>A digital innovator </a:t>
            </a:r>
            <a:r>
              <a:rPr lang="ar-EG" sz="2000" b="1" dirty="0">
                <a:latin typeface="Tajawal ExtraBold" panose="00000800000000000000" pitchFamily="2" charset="-78"/>
                <a:cs typeface="Tajawal ExtraBold" panose="00000800000000000000" pitchFamily="2" charset="-78"/>
              </a:rPr>
              <a:t>مبتكر رقمي </a:t>
            </a:r>
            <a:r>
              <a:rPr lang="en-US" sz="2000" b="1" dirty="0">
                <a:solidFill>
                  <a:srgbClr val="0A1F61"/>
                </a:solidFill>
                <a:latin typeface="Tajawal ExtraBold" panose="00000800000000000000" pitchFamily="2" charset="-78"/>
                <a:cs typeface="Tajawal ExtraBold" panose="00000800000000000000" pitchFamily="2" charset="-78"/>
              </a:rPr>
              <a:t>disrupts the status quo</a:t>
            </a:r>
            <a:r>
              <a:rPr lang="ar-EG" sz="2000" dirty="0"/>
              <a:t>تعطيل الوضع الراهن</a:t>
            </a:r>
            <a:r>
              <a:rPr lang="en-US" sz="2000" b="1" dirty="0">
                <a:solidFill>
                  <a:srgbClr val="0A1F61"/>
                </a:solidFill>
                <a:latin typeface="Tajawal ExtraBold" panose="00000800000000000000" pitchFamily="2" charset="-78"/>
                <a:cs typeface="Tajawal ExtraBold" panose="00000800000000000000" pitchFamily="2" charset="-78"/>
              </a:rPr>
              <a:t> and keeps </a:t>
            </a:r>
            <a:r>
              <a:rPr lang="en-US" sz="2000" b="1" dirty="0">
                <a:solidFill>
                  <a:srgbClr val="FF0000"/>
                </a:solidFill>
                <a:latin typeface="Tajawal ExtraBold" panose="00000800000000000000" pitchFamily="2" charset="-78"/>
                <a:cs typeface="Tajawal ExtraBold" panose="00000800000000000000" pitchFamily="2" charset="-78"/>
              </a:rPr>
              <a:t>moving</a:t>
            </a:r>
            <a:r>
              <a:rPr lang="en-US" sz="2000" b="1" dirty="0">
                <a:solidFill>
                  <a:srgbClr val="0A1F61"/>
                </a:solidFill>
                <a:latin typeface="Tajawal ExtraBold" panose="00000800000000000000" pitchFamily="2" charset="-78"/>
                <a:cs typeface="Tajawal ExtraBold" panose="00000800000000000000" pitchFamily="2" charset="-78"/>
              </a:rPr>
              <a:t> the organization </a:t>
            </a:r>
            <a:r>
              <a:rPr lang="en-US" sz="2000" b="1" dirty="0">
                <a:solidFill>
                  <a:srgbClr val="FF0000"/>
                </a:solidFill>
                <a:latin typeface="Tajawal ExtraBold" panose="00000800000000000000" pitchFamily="2" charset="-78"/>
                <a:cs typeface="Tajawal ExtraBold" panose="00000800000000000000" pitchFamily="2" charset="-78"/>
              </a:rPr>
              <a:t>toward the vision </a:t>
            </a:r>
            <a:r>
              <a:rPr lang="en-US" sz="2000" b="1" dirty="0">
                <a:solidFill>
                  <a:srgbClr val="0A1F61"/>
                </a:solidFill>
                <a:latin typeface="Tajawal ExtraBold" panose="00000800000000000000" pitchFamily="2" charset="-78"/>
                <a:cs typeface="Tajawal ExtraBold" panose="00000800000000000000" pitchFamily="2" charset="-78"/>
              </a:rPr>
              <a:t>for winning in the future. </a:t>
            </a:r>
          </a:p>
          <a:p>
            <a:pPr marL="974725" indent="-227013"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Lastly, </a:t>
            </a:r>
            <a:r>
              <a:rPr lang="en-US" sz="2000" b="1" dirty="0">
                <a:solidFill>
                  <a:srgbClr val="C00000"/>
                </a:solidFill>
                <a:latin typeface="Tajawal ExtraBold" panose="00000800000000000000" pitchFamily="2" charset="-78"/>
                <a:cs typeface="Tajawal ExtraBold" panose="00000800000000000000" pitchFamily="2" charset="-78"/>
              </a:rPr>
              <a:t>a digital driver </a:t>
            </a:r>
            <a:r>
              <a:rPr lang="ar-EG" sz="2000" b="1" dirty="0">
                <a:cs typeface="Tajawal ExtraBold" panose="00000800000000000000" pitchFamily="2" charset="-78"/>
              </a:rPr>
              <a:t>محرك رقمي</a:t>
            </a:r>
            <a:r>
              <a:rPr lang="en-US" sz="2000" b="1" dirty="0">
                <a:solidFill>
                  <a:srgbClr val="0A1F61"/>
                </a:solidFill>
                <a:latin typeface="Tajawal ExtraBold" panose="00000800000000000000" pitchFamily="2" charset="-78"/>
                <a:cs typeface="Tajawal ExtraBold" panose="00000800000000000000" pitchFamily="2" charset="-78"/>
              </a:rPr>
              <a:t>builds trust and collaborates across the organization with diverse stakeholders to enable rapid action.</a:t>
            </a:r>
          </a:p>
        </p:txBody>
      </p:sp>
      <p:pic>
        <p:nvPicPr>
          <p:cNvPr id="13" name="Picture 12">
            <a:extLst>
              <a:ext uri="{FF2B5EF4-FFF2-40B4-BE49-F238E27FC236}">
                <a16:creationId xmlns:a16="http://schemas.microsoft.com/office/drawing/2014/main" id="{7EC77FC5-83D6-1682-E5F0-4F2157B2FE30}"/>
              </a:ext>
            </a:extLst>
          </p:cNvPr>
          <p:cNvPicPr>
            <a:picLocks noChangeAspect="1"/>
          </p:cNvPicPr>
          <p:nvPr/>
        </p:nvPicPr>
        <p:blipFill>
          <a:blip r:embed="rId6"/>
          <a:stretch>
            <a:fillRect/>
          </a:stretch>
        </p:blipFill>
        <p:spPr>
          <a:xfrm>
            <a:off x="2440788" y="6293629"/>
            <a:ext cx="9902229" cy="204838"/>
          </a:xfrm>
          <a:prstGeom prst="rect">
            <a:avLst/>
          </a:prstGeom>
        </p:spPr>
      </p:pic>
    </p:spTree>
    <p:extLst>
      <p:ext uri="{BB962C8B-B14F-4D97-AF65-F5344CB8AC3E}">
        <p14:creationId xmlns:p14="http://schemas.microsoft.com/office/powerpoint/2010/main" val="1424334635"/>
      </p:ext>
    </p:extLst>
  </p:cSld>
  <p:clrMapOvr>
    <a:masterClrMapping/>
  </p:clrMapOvr>
  <mc:AlternateContent xmlns:mc="http://schemas.openxmlformats.org/markup-compatibility/2006" xmlns:p14="http://schemas.microsoft.com/office/powerpoint/2010/main">
    <mc:Choice Requires="p14">
      <p:transition p14:dur="10" advTm="170200"/>
    </mc:Choice>
    <mc:Fallback xmlns="">
      <p:transition advTm="17020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B078B6D9-32A6-BD94-9B6A-F28977013C6E}"/>
              </a:ext>
            </a:extLst>
          </p:cNvPr>
          <p:cNvPicPr>
            <a:picLocks noChangeAspect="1"/>
          </p:cNvPicPr>
          <p:nvPr/>
        </p:nvPicPr>
        <p:blipFill rotWithShape="1">
          <a:blip r:embed="rId2">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rcRect l="37192" t="23450" r="24581" b="9185"/>
          <a:stretch/>
        </p:blipFill>
        <p:spPr>
          <a:xfrm>
            <a:off x="7718959" y="1065755"/>
            <a:ext cx="4411837" cy="4373144"/>
          </a:xfrm>
          <a:prstGeom prst="rect">
            <a:avLst/>
          </a:prstGeom>
        </p:spPr>
      </p:pic>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4607" y="5579326"/>
            <a:ext cx="1222425" cy="1096206"/>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TextBox 6"/>
          <p:cNvSpPr txBox="1"/>
          <p:nvPr/>
        </p:nvSpPr>
        <p:spPr>
          <a:xfrm>
            <a:off x="8356296" y="5347692"/>
            <a:ext cx="3009884" cy="830997"/>
          </a:xfrm>
          <a:prstGeom prst="rect">
            <a:avLst/>
          </a:prstGeom>
          <a:solidFill>
            <a:srgbClr val="D1AECE"/>
          </a:solidFill>
        </p:spPr>
        <p:style>
          <a:lnRef idx="1">
            <a:schemeClr val="accent1"/>
          </a:lnRef>
          <a:fillRef idx="2">
            <a:schemeClr val="accent1"/>
          </a:fillRef>
          <a:effectRef idx="1">
            <a:schemeClr val="accent1"/>
          </a:effectRef>
          <a:fontRef idx="minor">
            <a:schemeClr val="dk1"/>
          </a:fontRef>
        </p:style>
        <p:txBody>
          <a:bodyPr wrap="square" rtlCol="0">
            <a:spAutoFit/>
          </a:bodyPr>
          <a:lstStyle/>
          <a:p>
            <a:pPr algn="ctr"/>
            <a:r>
              <a:rPr lang="en-US" sz="2400" b="1" dirty="0">
                <a:solidFill>
                  <a:srgbClr val="0A1F61"/>
                </a:solidFill>
                <a:latin typeface="Tajawal Medium" panose="00000600000000000000" pitchFamily="2" charset="-78"/>
                <a:cs typeface="Tajawal Medium" panose="00000600000000000000" pitchFamily="2" charset="-78"/>
              </a:rPr>
              <a:t>Digital Leader Model</a:t>
            </a:r>
          </a:p>
        </p:txBody>
      </p:sp>
      <p:sp>
        <p:nvSpPr>
          <p:cNvPr id="10" name="TextBox 9">
            <a:extLst>
              <a:ext uri="{FF2B5EF4-FFF2-40B4-BE49-F238E27FC236}">
                <a16:creationId xmlns:a16="http://schemas.microsoft.com/office/drawing/2014/main" id="{ACAB8DC5-FA1E-2671-0382-E93EFB928913}"/>
              </a:ext>
            </a:extLst>
          </p:cNvPr>
          <p:cNvSpPr txBox="1"/>
          <p:nvPr/>
        </p:nvSpPr>
        <p:spPr>
          <a:xfrm>
            <a:off x="2650377" y="543490"/>
            <a:ext cx="276229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a:t>
            </a:r>
          </a:p>
        </p:txBody>
      </p:sp>
      <p:sp>
        <p:nvSpPr>
          <p:cNvPr id="12" name="TextBox 11">
            <a:extLst>
              <a:ext uri="{FF2B5EF4-FFF2-40B4-BE49-F238E27FC236}">
                <a16:creationId xmlns:a16="http://schemas.microsoft.com/office/drawing/2014/main" id="{0316EC17-82EB-31EC-D144-906ADFB2F2C6}"/>
              </a:ext>
            </a:extLst>
          </p:cNvPr>
          <p:cNvSpPr txBox="1"/>
          <p:nvPr/>
        </p:nvSpPr>
        <p:spPr>
          <a:xfrm>
            <a:off x="439386" y="1700623"/>
            <a:ext cx="7279574" cy="4524315"/>
          </a:xfrm>
          <a:prstGeom prst="rect">
            <a:avLst/>
          </a:prstGeom>
          <a:noFill/>
        </p:spPr>
        <p:txBody>
          <a:bodyPr wrap="square" rtlCol="0">
            <a:spAutoFit/>
          </a:bodyPr>
          <a:lstStyle/>
          <a:p>
            <a:pPr marL="974725" indent="-457200" algn="just">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Digital Leader Model </a:t>
            </a:r>
            <a:r>
              <a:rPr lang="en-US" sz="2400" b="1" dirty="0">
                <a:solidFill>
                  <a:srgbClr val="0A1F61"/>
                </a:solidFill>
                <a:latin typeface="Tajawal ExtraBold" panose="00000800000000000000" pitchFamily="2" charset="-78"/>
                <a:cs typeface="Tajawal ExtraBold" panose="00000800000000000000" pitchFamily="2" charset="-78"/>
              </a:rPr>
              <a:t>shows the important skills sets that are required to be a digital leader. </a:t>
            </a:r>
          </a:p>
          <a:p>
            <a:pPr marL="974725" indent="-457200" algn="just">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Leading change</a:t>
            </a:r>
            <a:r>
              <a:rPr lang="ar-EG" sz="2400" dirty="0"/>
              <a:t>قيادة التغيير</a:t>
            </a:r>
            <a:r>
              <a:rPr lang="en-US" sz="2400" b="1" dirty="0">
                <a:solidFill>
                  <a:srgbClr val="C00000"/>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is about steering</a:t>
            </a:r>
            <a:r>
              <a:rPr lang="ar-EG" sz="2400" dirty="0"/>
              <a:t>توجيه</a:t>
            </a:r>
            <a:r>
              <a:rPr lang="en-US" sz="2400" b="1" dirty="0">
                <a:solidFill>
                  <a:srgbClr val="0A1F61"/>
                </a:solidFill>
                <a:latin typeface="Tajawal ExtraBold" panose="00000800000000000000" pitchFamily="2" charset="-78"/>
                <a:cs typeface="Tajawal ExtraBold" panose="00000800000000000000" pitchFamily="2" charset="-78"/>
              </a:rPr>
              <a:t> people in a volatile work environment</a:t>
            </a:r>
            <a:r>
              <a:rPr lang="ar-EG" sz="2400" dirty="0"/>
              <a:t>بيئة عمل متقلبة</a:t>
            </a:r>
            <a:r>
              <a:rPr lang="en-US" sz="2400" b="1" dirty="0">
                <a:solidFill>
                  <a:srgbClr val="0A1F61"/>
                </a:solidFill>
                <a:latin typeface="Tajawal ExtraBold" panose="00000800000000000000" pitchFamily="2" charset="-78"/>
                <a:cs typeface="Tajawal ExtraBold" panose="00000800000000000000" pitchFamily="2" charset="-78"/>
              </a:rPr>
              <a:t>, promoting and inspiring collaboration</a:t>
            </a:r>
            <a:r>
              <a:rPr lang="ar-EG" sz="2400" dirty="0"/>
              <a:t>تعزيز التعاون وإلهامه</a:t>
            </a:r>
            <a:r>
              <a:rPr lang="en-US" sz="2400" b="1" dirty="0">
                <a:solidFill>
                  <a:srgbClr val="0A1F61"/>
                </a:solidFill>
                <a:latin typeface="Tajawal ExtraBold" panose="00000800000000000000" pitchFamily="2" charset="-78"/>
                <a:cs typeface="Tajawal ExtraBold" panose="00000800000000000000" pitchFamily="2" charset="-78"/>
              </a:rPr>
              <a:t>, empowering team members to embrace change </a:t>
            </a:r>
            <a:r>
              <a:rPr lang="ar-EG" sz="2400" dirty="0"/>
              <a:t>تبني التغيير</a:t>
            </a:r>
            <a:r>
              <a:rPr lang="en-US" sz="2400" b="1" dirty="0">
                <a:solidFill>
                  <a:srgbClr val="0A1F61"/>
                </a:solidFill>
                <a:latin typeface="Tajawal ExtraBold" panose="00000800000000000000" pitchFamily="2" charset="-78"/>
                <a:cs typeface="Tajawal ExtraBold" panose="00000800000000000000" pitchFamily="2" charset="-78"/>
              </a:rPr>
              <a:t>and drive their self-development</a:t>
            </a:r>
            <a:r>
              <a:rPr lang="ar-EG" sz="2400" dirty="0"/>
              <a:t>دفع تطويرهم الذاتي</a:t>
            </a:r>
            <a:r>
              <a:rPr lang="en-US" sz="2400" b="1" dirty="0">
                <a:solidFill>
                  <a:srgbClr val="0A1F61"/>
                </a:solidFill>
                <a:latin typeface="Tajawal ExtraBold" panose="00000800000000000000" pitchFamily="2" charset="-78"/>
                <a:cs typeface="Tajawal ExtraBold" panose="00000800000000000000" pitchFamily="2" charset="-78"/>
              </a:rPr>
              <a:t>, being self-aware and be willing to move into the role of a humble facilitator</a:t>
            </a:r>
            <a:r>
              <a:rPr lang="ar-EG" sz="2400" dirty="0"/>
              <a:t>الميسر المتواضع</a:t>
            </a:r>
            <a:r>
              <a:rPr lang="en-US" sz="2400" b="1" dirty="0">
                <a:solidFill>
                  <a:srgbClr val="0A1F61"/>
                </a:solidFill>
                <a:latin typeface="Tajawal ExtraBold" panose="00000800000000000000" pitchFamily="2" charset="-78"/>
                <a:cs typeface="Tajawal ExtraBold" panose="00000800000000000000" pitchFamily="2" charset="-78"/>
              </a:rPr>
              <a:t>.</a:t>
            </a:r>
            <a:endParaRPr lang="en-US" sz="2000" b="1" dirty="0">
              <a:solidFill>
                <a:srgbClr val="0A1F61"/>
              </a:solidFill>
              <a:latin typeface="Tajawal ExtraBold" panose="00000800000000000000" pitchFamily="2" charset="-78"/>
              <a:cs typeface="Tajawal ExtraBold" panose="00000800000000000000" pitchFamily="2" charset="-78"/>
            </a:endParaRPr>
          </a:p>
        </p:txBody>
      </p:sp>
      <p:pic>
        <p:nvPicPr>
          <p:cNvPr id="13" name="Picture 12">
            <a:extLst>
              <a:ext uri="{FF2B5EF4-FFF2-40B4-BE49-F238E27FC236}">
                <a16:creationId xmlns:a16="http://schemas.microsoft.com/office/drawing/2014/main" id="{7EC77FC5-83D6-1682-E5F0-4F2157B2FE30}"/>
              </a:ext>
            </a:extLst>
          </p:cNvPr>
          <p:cNvPicPr>
            <a:picLocks noChangeAspect="1"/>
          </p:cNvPicPr>
          <p:nvPr/>
        </p:nvPicPr>
        <p:blipFill>
          <a:blip r:embed="rId7"/>
          <a:stretch>
            <a:fillRect/>
          </a:stretch>
        </p:blipFill>
        <p:spPr>
          <a:xfrm>
            <a:off x="2440788" y="6293629"/>
            <a:ext cx="9902229" cy="204838"/>
          </a:xfrm>
          <a:prstGeom prst="rect">
            <a:avLst/>
          </a:prstGeom>
        </p:spPr>
      </p:pic>
      <p:sp>
        <p:nvSpPr>
          <p:cNvPr id="11" name="TextBox 10">
            <a:extLst>
              <a:ext uri="{FF2B5EF4-FFF2-40B4-BE49-F238E27FC236}">
                <a16:creationId xmlns:a16="http://schemas.microsoft.com/office/drawing/2014/main" id="{87D2A7AD-FE02-5C5E-4F9B-563A6AA65EDE}"/>
              </a:ext>
            </a:extLst>
          </p:cNvPr>
          <p:cNvSpPr txBox="1"/>
          <p:nvPr/>
        </p:nvSpPr>
        <p:spPr>
          <a:xfrm>
            <a:off x="9208819" y="4007324"/>
            <a:ext cx="816428" cy="307777"/>
          </a:xfrm>
          <a:prstGeom prst="rect">
            <a:avLst/>
          </a:prstGeom>
          <a:noFill/>
        </p:spPr>
        <p:txBody>
          <a:bodyPr wrap="square">
            <a:spAutoFit/>
          </a:bodyPr>
          <a:lstStyle/>
          <a:p>
            <a:r>
              <a:rPr lang="en-US" sz="1400" b="1" dirty="0" err="1"/>
              <a:t>التواضع</a:t>
            </a:r>
            <a:endParaRPr lang="en-US" sz="1400" b="1" dirty="0"/>
          </a:p>
        </p:txBody>
      </p:sp>
      <p:sp>
        <p:nvSpPr>
          <p:cNvPr id="15" name="TextBox 14">
            <a:extLst>
              <a:ext uri="{FF2B5EF4-FFF2-40B4-BE49-F238E27FC236}">
                <a16:creationId xmlns:a16="http://schemas.microsoft.com/office/drawing/2014/main" id="{1F3A3325-8FB4-177C-1386-A602BA1B406A}"/>
              </a:ext>
            </a:extLst>
          </p:cNvPr>
          <p:cNvSpPr txBox="1"/>
          <p:nvPr/>
        </p:nvSpPr>
        <p:spPr>
          <a:xfrm>
            <a:off x="10514269" y="3952796"/>
            <a:ext cx="1077685" cy="307777"/>
          </a:xfrm>
          <a:prstGeom prst="rect">
            <a:avLst/>
          </a:prstGeom>
          <a:noFill/>
        </p:spPr>
        <p:txBody>
          <a:bodyPr wrap="square">
            <a:spAutoFit/>
          </a:bodyPr>
          <a:lstStyle/>
          <a:p>
            <a:r>
              <a:rPr lang="en-US" sz="1400" b="1" dirty="0" err="1"/>
              <a:t>دعم</a:t>
            </a:r>
            <a:r>
              <a:rPr lang="en-US" sz="1400" b="1" dirty="0"/>
              <a:t> </a:t>
            </a:r>
            <a:r>
              <a:rPr lang="en-US" sz="1400" b="1" dirty="0" err="1"/>
              <a:t>التعاون</a:t>
            </a:r>
            <a:endParaRPr lang="en-US" sz="1400" b="1" dirty="0"/>
          </a:p>
        </p:txBody>
      </p:sp>
      <p:sp>
        <p:nvSpPr>
          <p:cNvPr id="19" name="TextBox 18">
            <a:extLst>
              <a:ext uri="{FF2B5EF4-FFF2-40B4-BE49-F238E27FC236}">
                <a16:creationId xmlns:a16="http://schemas.microsoft.com/office/drawing/2014/main" id="{A65F9C81-1074-F261-9632-3633568B9464}"/>
              </a:ext>
            </a:extLst>
          </p:cNvPr>
          <p:cNvSpPr txBox="1"/>
          <p:nvPr/>
        </p:nvSpPr>
        <p:spPr>
          <a:xfrm>
            <a:off x="10217243" y="1776273"/>
            <a:ext cx="1148937" cy="307777"/>
          </a:xfrm>
          <a:prstGeom prst="rect">
            <a:avLst/>
          </a:prstGeom>
          <a:noFill/>
        </p:spPr>
        <p:txBody>
          <a:bodyPr wrap="square">
            <a:spAutoFit/>
          </a:bodyPr>
          <a:lstStyle/>
          <a:p>
            <a:r>
              <a:rPr lang="en-US" sz="1400" b="1" dirty="0" err="1"/>
              <a:t>قابلية</a:t>
            </a:r>
            <a:r>
              <a:rPr lang="en-US" sz="1400" b="1" dirty="0"/>
              <a:t> </a:t>
            </a:r>
            <a:r>
              <a:rPr lang="en-US" sz="1400" b="1" dirty="0" err="1"/>
              <a:t>التعلم</a:t>
            </a:r>
            <a:endParaRPr lang="en-US" sz="1400" b="1" dirty="0"/>
          </a:p>
        </p:txBody>
      </p:sp>
      <p:sp>
        <p:nvSpPr>
          <p:cNvPr id="21" name="TextBox 20">
            <a:extLst>
              <a:ext uri="{FF2B5EF4-FFF2-40B4-BE49-F238E27FC236}">
                <a16:creationId xmlns:a16="http://schemas.microsoft.com/office/drawing/2014/main" id="{262FDBD6-7948-3ECC-ADE5-9F0E9A4FF2E2}"/>
              </a:ext>
            </a:extLst>
          </p:cNvPr>
          <p:cNvSpPr txBox="1"/>
          <p:nvPr/>
        </p:nvSpPr>
        <p:spPr>
          <a:xfrm>
            <a:off x="10649187" y="3155546"/>
            <a:ext cx="1077685" cy="307777"/>
          </a:xfrm>
          <a:prstGeom prst="rect">
            <a:avLst/>
          </a:prstGeom>
          <a:noFill/>
        </p:spPr>
        <p:txBody>
          <a:bodyPr wrap="square">
            <a:spAutoFit/>
          </a:bodyPr>
          <a:lstStyle/>
          <a:p>
            <a:r>
              <a:rPr lang="en-US" sz="1400" b="1" dirty="0" err="1"/>
              <a:t>حب</a:t>
            </a:r>
            <a:r>
              <a:rPr lang="en-US" sz="1400" b="1" dirty="0"/>
              <a:t> </a:t>
            </a:r>
            <a:r>
              <a:rPr lang="en-US" sz="1400" b="1" dirty="0" err="1"/>
              <a:t>الاستطلاع</a:t>
            </a:r>
            <a:endParaRPr lang="en-US" sz="1400" b="1" dirty="0"/>
          </a:p>
        </p:txBody>
      </p:sp>
      <p:sp>
        <p:nvSpPr>
          <p:cNvPr id="23" name="TextBox 22">
            <a:extLst>
              <a:ext uri="{FF2B5EF4-FFF2-40B4-BE49-F238E27FC236}">
                <a16:creationId xmlns:a16="http://schemas.microsoft.com/office/drawing/2014/main" id="{2EE14E8D-E733-12CB-8CC8-909CDA703D2C}"/>
              </a:ext>
            </a:extLst>
          </p:cNvPr>
          <p:cNvSpPr txBox="1"/>
          <p:nvPr/>
        </p:nvSpPr>
        <p:spPr>
          <a:xfrm>
            <a:off x="8822871" y="1725140"/>
            <a:ext cx="1588324" cy="307777"/>
          </a:xfrm>
          <a:prstGeom prst="rect">
            <a:avLst/>
          </a:prstGeom>
          <a:noFill/>
        </p:spPr>
        <p:txBody>
          <a:bodyPr wrap="square">
            <a:spAutoFit/>
          </a:bodyPr>
          <a:lstStyle/>
          <a:p>
            <a:r>
              <a:rPr lang="en-US" sz="1400" b="1" dirty="0" err="1"/>
              <a:t>التعامل</a:t>
            </a:r>
            <a:r>
              <a:rPr lang="en-US" sz="1400" b="1" dirty="0"/>
              <a:t> </a:t>
            </a:r>
            <a:r>
              <a:rPr lang="en-US" sz="1400" b="1" dirty="0" err="1"/>
              <a:t>مع</a:t>
            </a:r>
            <a:r>
              <a:rPr lang="en-US" sz="1400" b="1" dirty="0"/>
              <a:t> </a:t>
            </a:r>
            <a:r>
              <a:rPr lang="en-US" sz="1400" b="1" dirty="0" err="1"/>
              <a:t>البيانات</a:t>
            </a:r>
            <a:endParaRPr lang="en-US" sz="1400" b="1" dirty="0"/>
          </a:p>
        </p:txBody>
      </p:sp>
      <p:sp>
        <p:nvSpPr>
          <p:cNvPr id="25" name="TextBox 24">
            <a:extLst>
              <a:ext uri="{FF2B5EF4-FFF2-40B4-BE49-F238E27FC236}">
                <a16:creationId xmlns:a16="http://schemas.microsoft.com/office/drawing/2014/main" id="{343045D4-089E-53E6-52A6-DD2F77A2B1D2}"/>
              </a:ext>
            </a:extLst>
          </p:cNvPr>
          <p:cNvSpPr txBox="1"/>
          <p:nvPr/>
        </p:nvSpPr>
        <p:spPr>
          <a:xfrm>
            <a:off x="7836983" y="3160818"/>
            <a:ext cx="1205321" cy="307777"/>
          </a:xfrm>
          <a:prstGeom prst="rect">
            <a:avLst/>
          </a:prstGeom>
          <a:noFill/>
        </p:spPr>
        <p:txBody>
          <a:bodyPr wrap="square">
            <a:spAutoFit/>
          </a:bodyPr>
          <a:lstStyle/>
          <a:p>
            <a:r>
              <a:rPr lang="en-US" sz="1400" b="1" dirty="0" err="1"/>
              <a:t>الحل</a:t>
            </a:r>
            <a:r>
              <a:rPr lang="en-US" sz="1400" b="1" dirty="0"/>
              <a:t> </a:t>
            </a:r>
            <a:r>
              <a:rPr lang="en-US" sz="1400" b="1" dirty="0" err="1"/>
              <a:t>الاستراتيجي</a:t>
            </a:r>
            <a:endParaRPr lang="en-US" sz="1400" b="1" dirty="0"/>
          </a:p>
        </p:txBody>
      </p:sp>
      <p:sp>
        <p:nvSpPr>
          <p:cNvPr id="27" name="TextBox 26">
            <a:extLst>
              <a:ext uri="{FF2B5EF4-FFF2-40B4-BE49-F238E27FC236}">
                <a16:creationId xmlns:a16="http://schemas.microsoft.com/office/drawing/2014/main" id="{BC2279A0-C191-A2D1-AB18-66650FE3292C}"/>
              </a:ext>
            </a:extLst>
          </p:cNvPr>
          <p:cNvSpPr txBox="1"/>
          <p:nvPr/>
        </p:nvSpPr>
        <p:spPr>
          <a:xfrm>
            <a:off x="9381496" y="2523025"/>
            <a:ext cx="1267691" cy="338554"/>
          </a:xfrm>
          <a:prstGeom prst="rect">
            <a:avLst/>
          </a:prstGeom>
          <a:noFill/>
        </p:spPr>
        <p:txBody>
          <a:bodyPr wrap="square">
            <a:spAutoFit/>
          </a:bodyPr>
          <a:lstStyle/>
          <a:p>
            <a:r>
              <a:rPr lang="en-US" sz="1600" b="1" dirty="0" err="1"/>
              <a:t>التحمل</a:t>
            </a:r>
            <a:r>
              <a:rPr lang="en-US" sz="1600" b="1" dirty="0"/>
              <a:t> </a:t>
            </a:r>
            <a:r>
              <a:rPr lang="en-US" sz="1600" b="1" dirty="0" err="1"/>
              <a:t>العقلي</a:t>
            </a:r>
            <a:endParaRPr lang="en-US" sz="1600" b="1" dirty="0"/>
          </a:p>
        </p:txBody>
      </p:sp>
    </p:spTree>
    <p:extLst>
      <p:ext uri="{BB962C8B-B14F-4D97-AF65-F5344CB8AC3E}">
        <p14:creationId xmlns:p14="http://schemas.microsoft.com/office/powerpoint/2010/main" val="1699893401"/>
      </p:ext>
    </p:extLst>
  </p:cSld>
  <p:clrMapOvr>
    <a:masterClrMapping/>
  </p:clrMapOvr>
  <mc:AlternateContent xmlns:mc="http://schemas.openxmlformats.org/markup-compatibility/2006" xmlns:p14="http://schemas.microsoft.com/office/powerpoint/2010/main">
    <mc:Choice Requires="p14">
      <p:transition p14:dur="10" advTm="122000"/>
    </mc:Choice>
    <mc:Fallback xmlns="">
      <p:transition advTm="12200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76229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426340"/>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highlight>
                  <a:srgbClr val="FFFF00"/>
                </a:highlight>
                <a:latin typeface="Tajawal ExtraBold" panose="00000800000000000000" pitchFamily="2" charset="-78"/>
                <a:cs typeface="Tajawal ExtraBold" panose="00000800000000000000" pitchFamily="2" charset="-78"/>
              </a:rPr>
              <a:t>To overcome the </a:t>
            </a:r>
            <a:r>
              <a:rPr lang="en-US" sz="2400" b="1" dirty="0">
                <a:solidFill>
                  <a:srgbClr val="C00000"/>
                </a:solidFill>
                <a:highlight>
                  <a:srgbClr val="FFFF00"/>
                </a:highlight>
                <a:latin typeface="Tajawal ExtraBold" panose="00000800000000000000" pitchFamily="2" charset="-78"/>
                <a:cs typeface="Tajawal ExtraBold" panose="00000800000000000000" pitchFamily="2" charset="-78"/>
              </a:rPr>
              <a:t>challenges</a:t>
            </a:r>
            <a:r>
              <a:rPr lang="en-US" sz="2400" b="1" dirty="0">
                <a:solidFill>
                  <a:srgbClr val="0A1F61"/>
                </a:solidFill>
                <a:highlight>
                  <a:srgbClr val="FFFF00"/>
                </a:highlight>
                <a:latin typeface="Tajawal ExtraBold" panose="00000800000000000000" pitchFamily="2" charset="-78"/>
                <a:cs typeface="Tajawal ExtraBold" panose="00000800000000000000" pitchFamily="2" charset="-78"/>
              </a:rPr>
              <a:t> derived from the digital transformation</a:t>
            </a:r>
            <a:r>
              <a:rPr lang="en-US" sz="2400" b="1"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C00000"/>
                </a:solidFill>
                <a:latin typeface="Tajawal ExtraBold" panose="00000800000000000000" pitchFamily="2" charset="-78"/>
                <a:cs typeface="Tajawal ExtraBold" panose="00000800000000000000" pitchFamily="2" charset="-78"/>
              </a:rPr>
              <a:t>leaders are required to develop a combination of </a:t>
            </a:r>
            <a:r>
              <a:rPr lang="en-US" sz="2400" b="1" u="sng" dirty="0">
                <a:solidFill>
                  <a:srgbClr val="C00000"/>
                </a:solidFill>
                <a:latin typeface="Tajawal ExtraBold" panose="00000800000000000000" pitchFamily="2" charset="-78"/>
                <a:cs typeface="Tajawal ExtraBold" panose="00000800000000000000" pitchFamily="2" charset="-78"/>
              </a:rPr>
              <a:t>digital and human skills</a:t>
            </a:r>
            <a:r>
              <a:rPr lang="en-US" sz="2400" b="1" dirty="0">
                <a:solidFill>
                  <a:srgbClr val="0A1F61"/>
                </a:solidFill>
                <a:latin typeface="Tajawal ExtraBold" panose="00000800000000000000" pitchFamily="2" charset="-78"/>
                <a:cs typeface="Tajawal ExtraBold" panose="00000800000000000000" pitchFamily="2" charset="-78"/>
              </a:rPr>
              <a:t>, mainly related to the ability to communicate effectively in a digitalized context, </a:t>
            </a:r>
            <a:r>
              <a:rPr lang="en-US" sz="2400" b="1" dirty="0">
                <a:solidFill>
                  <a:srgbClr val="FF0000"/>
                </a:solidFill>
                <a:latin typeface="Tajawal ExtraBold" panose="00000800000000000000" pitchFamily="2" charset="-78"/>
                <a:cs typeface="Tajawal ExtraBold" panose="00000800000000000000" pitchFamily="2" charset="-78"/>
              </a:rPr>
              <a:t>create cohesion between geographically distant followers</a:t>
            </a:r>
            <a:r>
              <a:rPr lang="en-US" sz="2400" b="1" dirty="0">
                <a:solidFill>
                  <a:srgbClr val="0A1F61"/>
                </a:solidFill>
                <a:latin typeface="Tajawal ExtraBold" panose="00000800000000000000" pitchFamily="2" charset="-78"/>
                <a:cs typeface="Tajawal ExtraBold" panose="00000800000000000000" pitchFamily="2" charset="-78"/>
              </a:rPr>
              <a:t>, foster initiative and </a:t>
            </a:r>
            <a:r>
              <a:rPr lang="en-US" sz="2400" b="1" dirty="0">
                <a:solidFill>
                  <a:srgbClr val="FF0000"/>
                </a:solidFill>
                <a:latin typeface="Tajawal ExtraBold" panose="00000800000000000000" pitchFamily="2" charset="-78"/>
                <a:cs typeface="Tajawal ExtraBold" panose="00000800000000000000" pitchFamily="2" charset="-78"/>
              </a:rPr>
              <a:t>change attitudes</a:t>
            </a:r>
            <a:r>
              <a:rPr lang="en-US" sz="2400" b="1" dirty="0">
                <a:solidFill>
                  <a:srgbClr val="0A1F61"/>
                </a:solidFill>
                <a:latin typeface="Tajawal ExtraBold" panose="00000800000000000000" pitchFamily="2" charset="-78"/>
                <a:cs typeface="Tajawal ExtraBold" panose="00000800000000000000" pitchFamily="2" charset="-78"/>
              </a:rPr>
              <a:t>, and deal with complex and fast problem solving. </a:t>
            </a:r>
          </a:p>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Inspirational leaders</a:t>
            </a:r>
            <a:r>
              <a:rPr lang="ar-EG" sz="2400" b="1" dirty="0">
                <a:solidFill>
                  <a:srgbClr val="0A1F61"/>
                </a:solidFill>
                <a:latin typeface="Tajawal ExtraBold" panose="00000800000000000000" pitchFamily="2" charset="-78"/>
                <a:cs typeface="Tajawal ExtraBold" panose="00000800000000000000" pitchFamily="2" charset="-78"/>
              </a:rPr>
              <a:t> </a:t>
            </a:r>
            <a:r>
              <a:rPr lang="ar-EG" sz="2400" dirty="0">
                <a:solidFill>
                  <a:srgbClr val="0A1F61"/>
                </a:solidFill>
                <a:latin typeface="Tajawal ExtraBold" panose="00000800000000000000" pitchFamily="2" charset="-78"/>
                <a:cs typeface="Tajawal ExtraBold" panose="00000800000000000000" pitchFamily="2" charset="-78"/>
              </a:rPr>
              <a:t>القادة الملهمون</a:t>
            </a:r>
            <a:r>
              <a:rPr lang="en-US" sz="2400"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will remain pivotal</a:t>
            </a:r>
            <a:r>
              <a:rPr lang="ar-EG" sz="2400" b="1" dirty="0">
                <a:solidFill>
                  <a:srgbClr val="0A1F61"/>
                </a:solidFill>
                <a:latin typeface="Tajawal ExtraBold" panose="00000800000000000000" pitchFamily="2" charset="-78"/>
                <a:cs typeface="Tajawal ExtraBold" panose="00000800000000000000" pitchFamily="2" charset="-78"/>
              </a:rPr>
              <a:t> محوري</a:t>
            </a:r>
            <a:r>
              <a:rPr lang="en-US" sz="2400" b="1" dirty="0">
                <a:solidFill>
                  <a:srgbClr val="0A1F61"/>
                </a:solidFill>
                <a:latin typeface="Tajawal ExtraBold" panose="00000800000000000000" pitchFamily="2" charset="-78"/>
                <a:cs typeface="Tajawal ExtraBold" panose="00000800000000000000" pitchFamily="2" charset="-78"/>
              </a:rPr>
              <a:t> in making the right decisions, as </a:t>
            </a:r>
            <a:r>
              <a:rPr lang="en-US" sz="2400" b="1" dirty="0">
                <a:solidFill>
                  <a:srgbClr val="C00000"/>
                </a:solidFill>
                <a:latin typeface="Tajawal ExtraBold" panose="00000800000000000000" pitchFamily="2" charset="-78"/>
                <a:cs typeface="Tajawal ExtraBold" panose="00000800000000000000" pitchFamily="2" charset="-78"/>
              </a:rPr>
              <a:t>“humans will continue to enjoy a strong comparative advantage over machines.”</a:t>
            </a:r>
          </a:p>
        </p:txBody>
      </p:sp>
      <p:sp>
        <p:nvSpPr>
          <p:cNvPr id="11" name="TextBox 10">
            <a:extLst>
              <a:ext uri="{FF2B5EF4-FFF2-40B4-BE49-F238E27FC236}">
                <a16:creationId xmlns:a16="http://schemas.microsoft.com/office/drawing/2014/main" id="{BD2254C7-1C25-4381-A45D-46525EEDAE98}"/>
              </a:ext>
            </a:extLst>
          </p:cNvPr>
          <p:cNvSpPr txBox="1"/>
          <p:nvPr/>
        </p:nvSpPr>
        <p:spPr>
          <a:xfrm>
            <a:off x="7647709" y="5543587"/>
            <a:ext cx="4544291" cy="369332"/>
          </a:xfrm>
          <a:prstGeom prst="rect">
            <a:avLst/>
          </a:prstGeom>
          <a:noFill/>
        </p:spPr>
        <p:txBody>
          <a:bodyPr wrap="square">
            <a:spAutoFit/>
          </a:bodyPr>
          <a:lstStyle/>
          <a:p>
            <a:pPr algn="r" rtl="1"/>
            <a:r>
              <a:rPr lang="en-US" b="1" dirty="0"/>
              <a:t>"</a:t>
            </a:r>
            <a:r>
              <a:rPr lang="en-US" b="1" dirty="0" err="1"/>
              <a:t>سيستمر</a:t>
            </a:r>
            <a:r>
              <a:rPr lang="en-US" b="1" dirty="0"/>
              <a:t> </a:t>
            </a:r>
            <a:r>
              <a:rPr lang="en-US" b="1" dirty="0" err="1"/>
              <a:t>البشر</a:t>
            </a:r>
            <a:r>
              <a:rPr lang="en-US" b="1" dirty="0"/>
              <a:t> في </a:t>
            </a:r>
            <a:r>
              <a:rPr lang="en-US" b="1" dirty="0" err="1"/>
              <a:t>التمتع</a:t>
            </a:r>
            <a:r>
              <a:rPr lang="en-US" b="1" dirty="0"/>
              <a:t> </a:t>
            </a:r>
            <a:r>
              <a:rPr lang="en-US" b="1" dirty="0" err="1"/>
              <a:t>بميزة</a:t>
            </a:r>
            <a:r>
              <a:rPr lang="en-US" b="1" dirty="0"/>
              <a:t> </a:t>
            </a:r>
            <a:r>
              <a:rPr lang="en-US" b="1" dirty="0" err="1"/>
              <a:t>نسبية</a:t>
            </a:r>
            <a:r>
              <a:rPr lang="en-US" b="1" dirty="0"/>
              <a:t> </a:t>
            </a:r>
            <a:r>
              <a:rPr lang="en-US" b="1" dirty="0" err="1"/>
              <a:t>قوية</a:t>
            </a:r>
            <a:r>
              <a:rPr lang="en-US" b="1" dirty="0"/>
              <a:t> </a:t>
            </a:r>
            <a:r>
              <a:rPr lang="en-US" b="1" dirty="0" err="1"/>
              <a:t>على</a:t>
            </a:r>
            <a:r>
              <a:rPr lang="en-US" b="1" dirty="0"/>
              <a:t> </a:t>
            </a:r>
            <a:r>
              <a:rPr lang="en-US" b="1" dirty="0" err="1"/>
              <a:t>الآلات</a:t>
            </a:r>
            <a:r>
              <a:rPr lang="en-US" b="1" dirty="0"/>
              <a:t>."</a:t>
            </a:r>
          </a:p>
        </p:txBody>
      </p:sp>
    </p:spTree>
    <p:extLst>
      <p:ext uri="{BB962C8B-B14F-4D97-AF65-F5344CB8AC3E}">
        <p14:creationId xmlns:p14="http://schemas.microsoft.com/office/powerpoint/2010/main" val="2968030108"/>
      </p:ext>
    </p:extLst>
  </p:cSld>
  <p:clrMapOvr>
    <a:masterClrMapping/>
  </p:clrMapOvr>
  <mc:AlternateContent xmlns:mc="http://schemas.openxmlformats.org/markup-compatibility/2006" xmlns:p14="http://schemas.microsoft.com/office/powerpoint/2010/main">
    <mc:Choice Requires="p14">
      <p:transition p14:dur="10" advTm="356200"/>
    </mc:Choice>
    <mc:Fallback xmlns="">
      <p:transition advTm="35620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W7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10" name="TextBox 9">
            <a:extLst>
              <a:ext uri="{FF2B5EF4-FFF2-40B4-BE49-F238E27FC236}">
                <a16:creationId xmlns:a16="http://schemas.microsoft.com/office/drawing/2014/main" id="{61A45B40-B45A-EC9C-4E76-488B0024CE77}"/>
              </a:ext>
            </a:extLst>
          </p:cNvPr>
          <p:cNvSpPr txBox="1"/>
          <p:nvPr/>
        </p:nvSpPr>
        <p:spPr>
          <a:xfrm>
            <a:off x="5118931" y="273409"/>
            <a:ext cx="6097978" cy="1661993"/>
          </a:xfrm>
          <a:prstGeom prst="rect">
            <a:avLst/>
          </a:prstGeom>
          <a:noFill/>
        </p:spPr>
        <p:txBody>
          <a:bodyPr wrap="square">
            <a:spAutoFit/>
          </a:bodyPr>
          <a:lstStyle/>
          <a:p>
            <a:pPr marL="60325" algn="ctr"/>
            <a:r>
              <a:rPr lang="en-US" sz="66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Tajawal ExtraBold" panose="00000800000000000000" pitchFamily="2" charset="-78"/>
                <a:cs typeface="Tajawal ExtraBold" panose="00000800000000000000" pitchFamily="2" charset="-78"/>
              </a:rPr>
              <a:t>8</a:t>
            </a:r>
            <a:r>
              <a:rPr lang="en-US" sz="3600" b="1" dirty="0">
                <a:solidFill>
                  <a:srgbClr val="0A1F61"/>
                </a:solidFill>
                <a:latin typeface="Tajawal ExtraBold" panose="00000800000000000000" pitchFamily="2" charset="-78"/>
                <a:cs typeface="Tajawal ExtraBold" panose="00000800000000000000" pitchFamily="2" charset="-78"/>
              </a:rPr>
              <a:t> Components of </a:t>
            </a:r>
          </a:p>
          <a:p>
            <a:pPr marL="60325" algn="ctr"/>
            <a:r>
              <a:rPr lang="en-US" sz="3600" b="1" dirty="0">
                <a:solidFill>
                  <a:srgbClr val="0A1F61"/>
                </a:solidFill>
                <a:latin typeface="Tajawal ExtraBold" panose="00000800000000000000" pitchFamily="2" charset="-78"/>
                <a:cs typeface="Tajawal ExtraBold" panose="00000800000000000000" pitchFamily="2" charset="-78"/>
              </a:rPr>
              <a:t>Digital Leadership </a:t>
            </a:r>
          </a:p>
        </p:txBody>
      </p:sp>
      <p:pic>
        <p:nvPicPr>
          <p:cNvPr id="12" name="Picture 11" descr="A picture containing music&#10;&#10;Description automatically generated">
            <a:extLst>
              <a:ext uri="{FF2B5EF4-FFF2-40B4-BE49-F238E27FC236}">
                <a16:creationId xmlns:a16="http://schemas.microsoft.com/office/drawing/2014/main" id="{7B61CF8F-3863-820C-B009-7716AAD0E1D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38604" y="2208810"/>
            <a:ext cx="8234136" cy="4714043"/>
          </a:xfrm>
          <a:prstGeom prst="rect">
            <a:avLst/>
          </a:prstGeom>
        </p:spPr>
      </p:pic>
    </p:spTree>
    <p:extLst>
      <p:ext uri="{BB962C8B-B14F-4D97-AF65-F5344CB8AC3E}">
        <p14:creationId xmlns:p14="http://schemas.microsoft.com/office/powerpoint/2010/main" val="3812565126"/>
      </p:ext>
    </p:extLst>
  </p:cSld>
  <p:clrMapOvr>
    <a:masterClrMapping/>
  </p:clrMapOvr>
  <mc:AlternateContent xmlns:mc="http://schemas.openxmlformats.org/markup-compatibility/2006" xmlns:p14="http://schemas.microsoft.com/office/powerpoint/2010/main">
    <mc:Choice Requires="p14">
      <p:transition spd="slow" p14:dur="2000" advTm="8000"/>
    </mc:Choice>
    <mc:Fallback xmlns="">
      <p:transition spd="slow" advTm="800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30733" y="544733"/>
            <a:ext cx="6160679"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components of digital leadership </a:t>
            </a:r>
            <a:endParaRPr lang="en-US" sz="24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9" name="Picture 8" descr="Digital Leadership Components">
            <a:extLst>
              <a:ext uri="{FF2B5EF4-FFF2-40B4-BE49-F238E27FC236}">
                <a16:creationId xmlns:a16="http://schemas.microsoft.com/office/drawing/2014/main" id="{29C8DFA4-9692-A393-B4E1-EE9224C9C20F}"/>
              </a:ext>
            </a:extLst>
          </p:cNvPr>
          <p:cNvPicPr>
            <a:picLocks noChangeAspect="1"/>
          </p:cNvPicPr>
          <p:nvPr/>
        </p:nvPicPr>
        <p:blipFill rotWithShape="1">
          <a:blip r:embed="rId6">
            <a:extLst>
              <a:ext uri="{28A0092B-C50C-407E-A947-70E740481C1C}">
                <a14:useLocalDpi xmlns:a14="http://schemas.microsoft.com/office/drawing/2010/main" val="0"/>
              </a:ext>
            </a:extLst>
          </a:blip>
          <a:srcRect l="19404" t="3028" r="20540" b="10631"/>
          <a:stretch/>
        </p:blipFill>
        <p:spPr bwMode="auto">
          <a:xfrm>
            <a:off x="8348353" y="-931"/>
            <a:ext cx="3724321" cy="6826904"/>
          </a:xfrm>
          <a:prstGeom prst="rect">
            <a:avLst/>
          </a:prstGeom>
          <a:noFill/>
          <a:ln>
            <a:noFill/>
          </a:ln>
        </p:spPr>
      </p:pic>
      <p:sp>
        <p:nvSpPr>
          <p:cNvPr id="10" name="TextBox 9">
            <a:extLst>
              <a:ext uri="{FF2B5EF4-FFF2-40B4-BE49-F238E27FC236}">
                <a16:creationId xmlns:a16="http://schemas.microsoft.com/office/drawing/2014/main" id="{13615B62-CD47-B028-E96F-B72B1B80E0E8}"/>
              </a:ext>
            </a:extLst>
          </p:cNvPr>
          <p:cNvSpPr txBox="1"/>
          <p:nvPr/>
        </p:nvSpPr>
        <p:spPr>
          <a:xfrm>
            <a:off x="1353787" y="1303434"/>
            <a:ext cx="6994565" cy="5113644"/>
          </a:xfrm>
          <a:prstGeom prst="rect">
            <a:avLst/>
          </a:prstGeom>
          <a:noFill/>
        </p:spPr>
        <p:txBody>
          <a:bodyPr wrap="square" rtlCol="0">
            <a:spAutoFit/>
          </a:bodyPr>
          <a:lstStyle/>
          <a:p>
            <a:pPr marL="517525" algn="just">
              <a:lnSpc>
                <a:spcPct val="150000"/>
              </a:lnSpc>
            </a:pPr>
            <a:r>
              <a:rPr lang="en-US" sz="2000" b="1" dirty="0">
                <a:solidFill>
                  <a:srgbClr val="0A1F61"/>
                </a:solidFill>
                <a:latin typeface="Tajawal ExtraBold" panose="00000800000000000000" pitchFamily="2" charset="-78"/>
                <a:cs typeface="Tajawal ExtraBold" panose="00000800000000000000" pitchFamily="2" charset="-78"/>
              </a:rPr>
              <a:t>1. Media competence</a:t>
            </a:r>
            <a:r>
              <a:rPr lang="ar-EG" sz="2000" b="1" dirty="0">
                <a:solidFill>
                  <a:srgbClr val="0A1F61"/>
                </a:solidFill>
                <a:latin typeface="Tajawal ExtraBold" panose="00000800000000000000" pitchFamily="2" charset="-78"/>
                <a:cs typeface="Tajawal ExtraBold" panose="00000800000000000000" pitchFamily="2" charset="-78"/>
              </a:rPr>
              <a:t> الكفاءة الإعلامية </a:t>
            </a:r>
            <a:r>
              <a:rPr lang="en-US" sz="2000" b="1" dirty="0">
                <a:solidFill>
                  <a:srgbClr val="0A1F61"/>
                </a:solidFill>
                <a:latin typeface="Tajawal ExtraBold" panose="00000800000000000000" pitchFamily="2" charset="-78"/>
                <a:cs typeface="Tajawal ExtraBold" panose="00000800000000000000" pitchFamily="2" charset="-78"/>
              </a:rPr>
              <a:t>: An effective digital leader is technically savvy</a:t>
            </a:r>
            <a:r>
              <a:rPr lang="ar-EG" sz="2000" b="1" dirty="0">
                <a:solidFill>
                  <a:srgbClr val="0A1F61"/>
                </a:solidFill>
                <a:latin typeface="Tajawal ExtraBold" panose="00000800000000000000" pitchFamily="2" charset="-78"/>
                <a:cs typeface="Tajawal ExtraBold" panose="00000800000000000000" pitchFamily="2" charset="-78"/>
              </a:rPr>
              <a:t>ذكي في الفنيات </a:t>
            </a:r>
            <a:r>
              <a:rPr lang="en-US" sz="2000" b="1" dirty="0">
                <a:solidFill>
                  <a:srgbClr val="0A1F61"/>
                </a:solidFill>
                <a:latin typeface="Tajawal ExtraBold" panose="00000800000000000000" pitchFamily="2" charset="-78"/>
                <a:cs typeface="Tajawal ExtraBold" panose="00000800000000000000" pitchFamily="2" charset="-78"/>
              </a:rPr>
              <a:t> and knows digital programs and media so well they can use them optimally </a:t>
            </a:r>
            <a:r>
              <a:rPr lang="ar-EG" sz="2000" dirty="0">
                <a:solidFill>
                  <a:srgbClr val="0A1F61"/>
                </a:solidFill>
                <a:latin typeface="Tajawal ExtraBold" panose="00000800000000000000" pitchFamily="2" charset="-78"/>
                <a:cs typeface="Tajawal ExtraBold" panose="00000800000000000000" pitchFamily="2" charset="-78"/>
              </a:rPr>
              <a:t>الأمثل</a:t>
            </a:r>
            <a:r>
              <a:rPr lang="en-US" sz="2000" b="1" dirty="0">
                <a:solidFill>
                  <a:srgbClr val="0A1F61"/>
                </a:solidFill>
                <a:latin typeface="Tajawal ExtraBold" panose="00000800000000000000" pitchFamily="2" charset="-78"/>
                <a:cs typeface="Tajawal ExtraBold" panose="00000800000000000000" pitchFamily="2" charset="-78"/>
              </a:rPr>
              <a:t>to achieve business goals.</a:t>
            </a:r>
          </a:p>
          <a:p>
            <a:pPr marL="517525" algn="just">
              <a:lnSpc>
                <a:spcPct val="150000"/>
              </a:lnSpc>
            </a:pPr>
            <a:r>
              <a:rPr lang="en-US" sz="2000" b="1" dirty="0">
                <a:solidFill>
                  <a:srgbClr val="0A1F61"/>
                </a:solidFill>
                <a:latin typeface="Tajawal ExtraBold" panose="00000800000000000000" pitchFamily="2" charset="-78"/>
                <a:cs typeface="Tajawal ExtraBold" panose="00000800000000000000" pitchFamily="2" charset="-78"/>
              </a:rPr>
              <a:t>2. Agility</a:t>
            </a:r>
            <a:r>
              <a:rPr lang="ar-EG" sz="2000" b="1" dirty="0">
                <a:solidFill>
                  <a:srgbClr val="0A1F61"/>
                </a:solidFill>
                <a:latin typeface="Tajawal ExtraBold" panose="00000800000000000000" pitchFamily="2" charset="-78"/>
                <a:cs typeface="Tajawal ExtraBold" panose="00000800000000000000" pitchFamily="2" charset="-78"/>
              </a:rPr>
              <a:t>الرشاقة</a:t>
            </a:r>
            <a:r>
              <a:rPr lang="en-US" sz="2000" b="1" dirty="0">
                <a:solidFill>
                  <a:srgbClr val="0A1F61"/>
                </a:solidFill>
                <a:latin typeface="Tajawal ExtraBold" panose="00000800000000000000" pitchFamily="2" charset="-78"/>
                <a:cs typeface="Tajawal ExtraBold" panose="00000800000000000000" pitchFamily="2" charset="-78"/>
              </a:rPr>
              <a:t>: Nowadays, the demands placed on companies change frequently and at high speed. Being able to </a:t>
            </a:r>
            <a:r>
              <a:rPr lang="en-US" sz="2000" b="1" dirty="0">
                <a:solidFill>
                  <a:srgbClr val="C00000"/>
                </a:solidFill>
                <a:latin typeface="Tajawal ExtraBold" panose="00000800000000000000" pitchFamily="2" charset="-78"/>
                <a:cs typeface="Tajawal ExtraBold" panose="00000800000000000000" pitchFamily="2" charset="-78"/>
              </a:rPr>
              <a:t>react flexibly </a:t>
            </a:r>
            <a:r>
              <a:rPr lang="en-US" sz="2000" b="1" dirty="0">
                <a:solidFill>
                  <a:srgbClr val="0A1F61"/>
                </a:solidFill>
                <a:latin typeface="Tajawal ExtraBold" panose="00000800000000000000" pitchFamily="2" charset="-78"/>
                <a:cs typeface="Tajawal ExtraBold" panose="00000800000000000000" pitchFamily="2" charset="-78"/>
              </a:rPr>
              <a:t>to these changes is essential to remain competitive. </a:t>
            </a:r>
            <a:r>
              <a:rPr lang="en-US" sz="2000" b="1" dirty="0">
                <a:solidFill>
                  <a:srgbClr val="C00000"/>
                </a:solidFill>
                <a:latin typeface="Tajawal ExtraBold" panose="00000800000000000000" pitchFamily="2" charset="-78"/>
                <a:cs typeface="Tajawal ExtraBold" panose="00000800000000000000" pitchFamily="2" charset="-78"/>
              </a:rPr>
              <a:t>Complex tasks </a:t>
            </a:r>
            <a:r>
              <a:rPr lang="en-US" sz="2000" b="1" dirty="0">
                <a:solidFill>
                  <a:srgbClr val="0A1F61"/>
                </a:solidFill>
                <a:latin typeface="Tajawal ExtraBold" panose="00000800000000000000" pitchFamily="2" charset="-78"/>
                <a:cs typeface="Tajawal ExtraBold" panose="00000800000000000000" pitchFamily="2" charset="-78"/>
              </a:rPr>
              <a:t>can no longer be planned in detail over the long term, especially when it comes to digital and IT-related projects.</a:t>
            </a:r>
          </a:p>
        </p:txBody>
      </p:sp>
    </p:spTree>
    <p:extLst>
      <p:ext uri="{BB962C8B-B14F-4D97-AF65-F5344CB8AC3E}">
        <p14:creationId xmlns:p14="http://schemas.microsoft.com/office/powerpoint/2010/main" val="4097470540"/>
      </p:ext>
    </p:extLst>
  </p:cSld>
  <p:clrMapOvr>
    <a:masterClrMapping/>
  </p:clrMapOvr>
  <mc:AlternateContent xmlns:mc="http://schemas.openxmlformats.org/markup-compatibility/2006" xmlns:p14="http://schemas.microsoft.com/office/powerpoint/2010/main">
    <mc:Choice Requires="p14">
      <p:transition p14:dur="10" advTm="242000"/>
    </mc:Choice>
    <mc:Fallback xmlns="">
      <p:transition advTm="24200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554113"/>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30733" y="544733"/>
            <a:ext cx="6160679"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components of digital leadership </a:t>
            </a:r>
            <a:endParaRPr lang="en-US" sz="24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9" name="Picture 8" descr="Digital Leadership Components">
            <a:extLst>
              <a:ext uri="{FF2B5EF4-FFF2-40B4-BE49-F238E27FC236}">
                <a16:creationId xmlns:a16="http://schemas.microsoft.com/office/drawing/2014/main" id="{29C8DFA4-9692-A393-B4E1-EE9224C9C20F}"/>
              </a:ext>
            </a:extLst>
          </p:cNvPr>
          <p:cNvPicPr>
            <a:picLocks noChangeAspect="1"/>
          </p:cNvPicPr>
          <p:nvPr/>
        </p:nvPicPr>
        <p:blipFill rotWithShape="1">
          <a:blip r:embed="rId6">
            <a:extLst>
              <a:ext uri="{28A0092B-C50C-407E-A947-70E740481C1C}">
                <a14:useLocalDpi xmlns:a14="http://schemas.microsoft.com/office/drawing/2010/main" val="0"/>
              </a:ext>
            </a:extLst>
          </a:blip>
          <a:srcRect l="19404" t="3028" r="20540" b="10631"/>
          <a:stretch/>
        </p:blipFill>
        <p:spPr bwMode="auto">
          <a:xfrm>
            <a:off x="8348353" y="-931"/>
            <a:ext cx="3724321" cy="6826904"/>
          </a:xfrm>
          <a:prstGeom prst="rect">
            <a:avLst/>
          </a:prstGeom>
          <a:noFill/>
          <a:ln>
            <a:noFill/>
          </a:ln>
        </p:spPr>
      </p:pic>
      <p:sp>
        <p:nvSpPr>
          <p:cNvPr id="10" name="TextBox 9">
            <a:extLst>
              <a:ext uri="{FF2B5EF4-FFF2-40B4-BE49-F238E27FC236}">
                <a16:creationId xmlns:a16="http://schemas.microsoft.com/office/drawing/2014/main" id="{13615B62-CD47-B028-E96F-B72B1B80E0E8}"/>
              </a:ext>
            </a:extLst>
          </p:cNvPr>
          <p:cNvSpPr txBox="1"/>
          <p:nvPr/>
        </p:nvSpPr>
        <p:spPr>
          <a:xfrm>
            <a:off x="697237" y="1303434"/>
            <a:ext cx="7651115" cy="5055936"/>
          </a:xfrm>
          <a:prstGeom prst="rect">
            <a:avLst/>
          </a:prstGeom>
          <a:noFill/>
        </p:spPr>
        <p:txBody>
          <a:bodyPr wrap="square" rtlCol="0">
            <a:spAutoFit/>
          </a:bodyPr>
          <a:lstStyle/>
          <a:p>
            <a:pPr marL="517525" algn="just">
              <a:lnSpc>
                <a:spcPts val="3000"/>
              </a:lnSpc>
            </a:pPr>
            <a:r>
              <a:rPr lang="en-US" sz="2000" b="1" dirty="0">
                <a:solidFill>
                  <a:srgbClr val="0A1F61"/>
                </a:solidFill>
                <a:latin typeface="Tajawal ExtraBold" panose="00000800000000000000" pitchFamily="2" charset="-78"/>
                <a:cs typeface="Tajawal ExtraBold" panose="00000800000000000000" pitchFamily="2" charset="-78"/>
              </a:rPr>
              <a:t>3. Personal responsibility and autonomy</a:t>
            </a:r>
            <a:r>
              <a:rPr lang="ar-EG" sz="2000" b="1" dirty="0">
                <a:solidFill>
                  <a:srgbClr val="0A1F61"/>
                </a:solidFill>
                <a:latin typeface="Tajawal ExtraBold" panose="00000800000000000000" pitchFamily="2" charset="-78"/>
                <a:cs typeface="Tajawal ExtraBold" panose="00000800000000000000" pitchFamily="2" charset="-78"/>
              </a:rPr>
              <a:t> المسؤولية الشخصية والاستقلالية </a:t>
            </a:r>
            <a:r>
              <a:rPr lang="en-US" sz="2000" b="1" dirty="0">
                <a:solidFill>
                  <a:srgbClr val="0A1F61"/>
                </a:solidFill>
                <a:latin typeface="Tajawal ExtraBold" panose="00000800000000000000" pitchFamily="2" charset="-78"/>
                <a:cs typeface="Tajawal ExtraBold" panose="00000800000000000000" pitchFamily="2" charset="-78"/>
              </a:rPr>
              <a:t>: Digital leadership means </a:t>
            </a:r>
            <a:r>
              <a:rPr lang="en-US" sz="2000" b="1" dirty="0">
                <a:solidFill>
                  <a:srgbClr val="FF0000"/>
                </a:solidFill>
                <a:latin typeface="Tajawal ExtraBold" panose="00000800000000000000" pitchFamily="2" charset="-78"/>
                <a:cs typeface="Tajawal ExtraBold" panose="00000800000000000000" pitchFamily="2" charset="-78"/>
              </a:rPr>
              <a:t>creating the framework for teams </a:t>
            </a:r>
            <a:r>
              <a:rPr lang="en-US" sz="2000" b="1" dirty="0">
                <a:solidFill>
                  <a:srgbClr val="0A1F61"/>
                </a:solidFill>
                <a:latin typeface="Tajawal ExtraBold" panose="00000800000000000000" pitchFamily="2" charset="-78"/>
                <a:cs typeface="Tajawal ExtraBold" panose="00000800000000000000" pitchFamily="2" charset="-78"/>
              </a:rPr>
              <a:t>to work autonomously</a:t>
            </a:r>
            <a:r>
              <a:rPr lang="ar-EG" sz="2000" b="1" dirty="0">
                <a:solidFill>
                  <a:srgbClr val="0A1F61"/>
                </a:solidFill>
                <a:latin typeface="Tajawal ExtraBold" panose="00000800000000000000" pitchFamily="2" charset="-78"/>
                <a:cs typeface="Tajawal ExtraBold" panose="00000800000000000000" pitchFamily="2" charset="-78"/>
              </a:rPr>
              <a:t> بشكل مستقل</a:t>
            </a:r>
            <a:r>
              <a:rPr lang="en-US" sz="2000" b="1" dirty="0">
                <a:solidFill>
                  <a:srgbClr val="0A1F61"/>
                </a:solidFill>
                <a:latin typeface="Tajawal ExtraBold" panose="00000800000000000000" pitchFamily="2" charset="-78"/>
                <a:cs typeface="Tajawal ExtraBold" panose="00000800000000000000" pitchFamily="2" charset="-78"/>
              </a:rPr>
              <a:t>. An open culture of feedback, individual appreciation and plenty of room for maneuver ensure that employees are motivated to get to work and are willing to contribute to the company achieving its goals. </a:t>
            </a:r>
          </a:p>
          <a:p>
            <a:pPr marL="517525" algn="just">
              <a:lnSpc>
                <a:spcPts val="3000"/>
              </a:lnSpc>
            </a:pPr>
            <a:r>
              <a:rPr lang="en-US" sz="2000" b="1" dirty="0">
                <a:solidFill>
                  <a:srgbClr val="0A1F61"/>
                </a:solidFill>
                <a:latin typeface="Tajawal ExtraBold" panose="00000800000000000000" pitchFamily="2" charset="-78"/>
                <a:cs typeface="Tajawal ExtraBold" panose="00000800000000000000" pitchFamily="2" charset="-78"/>
              </a:rPr>
              <a:t>4. Interconnected thinking and acting</a:t>
            </a:r>
            <a:r>
              <a:rPr lang="ar-EG" sz="2000" b="1" dirty="0">
                <a:solidFill>
                  <a:srgbClr val="0A1F61"/>
                </a:solidFill>
                <a:latin typeface="Tajawal ExtraBold" panose="00000800000000000000" pitchFamily="2" charset="-78"/>
                <a:cs typeface="Tajawal ExtraBold" panose="00000800000000000000" pitchFamily="2" charset="-78"/>
              </a:rPr>
              <a:t> التفكير المترابط والعمل </a:t>
            </a:r>
            <a:r>
              <a:rPr lang="en-US" sz="2000" b="1" dirty="0">
                <a:solidFill>
                  <a:srgbClr val="0A1F61"/>
                </a:solidFill>
                <a:latin typeface="Tajawal ExtraBold" panose="00000800000000000000" pitchFamily="2" charset="-78"/>
                <a:cs typeface="Tajawal ExtraBold" panose="00000800000000000000" pitchFamily="2" charset="-78"/>
              </a:rPr>
              <a:t>: digital leaders </a:t>
            </a:r>
            <a:r>
              <a:rPr lang="en-US" sz="2000" b="1" dirty="0">
                <a:solidFill>
                  <a:srgbClr val="FF0000"/>
                </a:solidFill>
                <a:latin typeface="Tajawal ExtraBold" panose="00000800000000000000" pitchFamily="2" charset="-78"/>
                <a:cs typeface="Tajawal ExtraBold" panose="00000800000000000000" pitchFamily="2" charset="-78"/>
              </a:rPr>
              <a:t>must link existing knowledge within their network in a meaningful way and bring employees together </a:t>
            </a:r>
            <a:r>
              <a:rPr lang="en-US" sz="2000" b="1" dirty="0">
                <a:solidFill>
                  <a:srgbClr val="0A1F61"/>
                </a:solidFill>
                <a:latin typeface="Tajawal ExtraBold" panose="00000800000000000000" pitchFamily="2" charset="-78"/>
                <a:cs typeface="Tajawal ExtraBold" panose="00000800000000000000" pitchFamily="2" charset="-78"/>
              </a:rPr>
              <a:t>in interdisciplinary teams. After all, it is practically essential these days for people to work on projects across departments or companies.</a:t>
            </a:r>
          </a:p>
        </p:txBody>
      </p:sp>
    </p:spTree>
    <p:extLst>
      <p:ext uri="{BB962C8B-B14F-4D97-AF65-F5344CB8AC3E}">
        <p14:creationId xmlns:p14="http://schemas.microsoft.com/office/powerpoint/2010/main" val="1411030643"/>
      </p:ext>
    </p:extLst>
  </p:cSld>
  <p:clrMapOvr>
    <a:masterClrMapping/>
  </p:clrMapOvr>
  <mc:AlternateContent xmlns:mc="http://schemas.openxmlformats.org/markup-compatibility/2006" xmlns:p14="http://schemas.microsoft.com/office/powerpoint/2010/main">
    <mc:Choice Requires="p14">
      <p:transition p14:dur="10" advTm="228300"/>
    </mc:Choice>
    <mc:Fallback xmlns="">
      <p:transition advTm="22830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30733" y="544733"/>
            <a:ext cx="6160679"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components of digital leadership </a:t>
            </a:r>
            <a:endParaRPr lang="en-US" sz="24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9" name="Picture 8" descr="Digital Leadership Components">
            <a:extLst>
              <a:ext uri="{FF2B5EF4-FFF2-40B4-BE49-F238E27FC236}">
                <a16:creationId xmlns:a16="http://schemas.microsoft.com/office/drawing/2014/main" id="{29C8DFA4-9692-A393-B4E1-EE9224C9C20F}"/>
              </a:ext>
            </a:extLst>
          </p:cNvPr>
          <p:cNvPicPr>
            <a:picLocks noChangeAspect="1"/>
          </p:cNvPicPr>
          <p:nvPr/>
        </p:nvPicPr>
        <p:blipFill rotWithShape="1">
          <a:blip r:embed="rId6">
            <a:extLst>
              <a:ext uri="{28A0092B-C50C-407E-A947-70E740481C1C}">
                <a14:useLocalDpi xmlns:a14="http://schemas.microsoft.com/office/drawing/2010/main" val="0"/>
              </a:ext>
            </a:extLst>
          </a:blip>
          <a:srcRect l="19404" t="3028" r="20540" b="10631"/>
          <a:stretch/>
        </p:blipFill>
        <p:spPr bwMode="auto">
          <a:xfrm>
            <a:off x="8348353" y="-931"/>
            <a:ext cx="3724321" cy="6826904"/>
          </a:xfrm>
          <a:prstGeom prst="rect">
            <a:avLst/>
          </a:prstGeom>
          <a:noFill/>
          <a:ln>
            <a:noFill/>
          </a:ln>
        </p:spPr>
      </p:pic>
      <p:sp>
        <p:nvSpPr>
          <p:cNvPr id="10" name="TextBox 9">
            <a:extLst>
              <a:ext uri="{FF2B5EF4-FFF2-40B4-BE49-F238E27FC236}">
                <a16:creationId xmlns:a16="http://schemas.microsoft.com/office/drawing/2014/main" id="{13615B62-CD47-B028-E96F-B72B1B80E0E8}"/>
              </a:ext>
            </a:extLst>
          </p:cNvPr>
          <p:cNvSpPr txBox="1"/>
          <p:nvPr/>
        </p:nvSpPr>
        <p:spPr>
          <a:xfrm>
            <a:off x="1223158" y="1303434"/>
            <a:ext cx="7125194" cy="5055936"/>
          </a:xfrm>
          <a:prstGeom prst="rect">
            <a:avLst/>
          </a:prstGeom>
          <a:noFill/>
        </p:spPr>
        <p:txBody>
          <a:bodyPr wrap="square" rtlCol="0">
            <a:spAutoFit/>
          </a:bodyPr>
          <a:lstStyle/>
          <a:p>
            <a:pPr marL="517525" algn="just">
              <a:lnSpc>
                <a:spcPts val="3000"/>
              </a:lnSpc>
            </a:pPr>
            <a:r>
              <a:rPr lang="en-US" sz="2000" b="1" dirty="0">
                <a:solidFill>
                  <a:srgbClr val="0A1F61"/>
                </a:solidFill>
                <a:latin typeface="Tajawal ExtraBold" panose="00000800000000000000" pitchFamily="2" charset="-78"/>
                <a:cs typeface="Tajawal ExtraBold" panose="00000800000000000000" pitchFamily="2" charset="-78"/>
              </a:rPr>
              <a:t>5. Innovation and vision</a:t>
            </a:r>
            <a:r>
              <a:rPr lang="ar-EG" sz="2000" b="1" dirty="0">
                <a:solidFill>
                  <a:srgbClr val="0A1F61"/>
                </a:solidFill>
                <a:latin typeface="Tajawal ExtraBold" panose="00000800000000000000" pitchFamily="2" charset="-78"/>
                <a:cs typeface="Tajawal ExtraBold" panose="00000800000000000000" pitchFamily="2" charset="-78"/>
              </a:rPr>
              <a:t>الابتكار والرؤية</a:t>
            </a:r>
            <a:endParaRPr lang="en-US" sz="2000" b="1" dirty="0">
              <a:solidFill>
                <a:srgbClr val="0A1F61"/>
              </a:solidFill>
              <a:latin typeface="Tajawal ExtraBold" panose="00000800000000000000" pitchFamily="2" charset="-78"/>
              <a:cs typeface="Tajawal ExtraBold" panose="00000800000000000000" pitchFamily="2" charset="-78"/>
            </a:endParaRPr>
          </a:p>
          <a:p>
            <a:pPr marL="517525" algn="just">
              <a:lnSpc>
                <a:spcPts val="3000"/>
              </a:lnSpc>
            </a:pPr>
            <a:r>
              <a:rPr lang="en-US" sz="2000" b="1" dirty="0">
                <a:solidFill>
                  <a:srgbClr val="0A1F61"/>
                </a:solidFill>
                <a:latin typeface="Tajawal ExtraBold" panose="00000800000000000000" pitchFamily="2" charset="-78"/>
                <a:cs typeface="Tajawal ExtraBold" panose="00000800000000000000" pitchFamily="2" charset="-78"/>
              </a:rPr>
              <a:t>Good digital leaders take a courageous approach, </a:t>
            </a:r>
            <a:r>
              <a:rPr lang="en-US" sz="2000" b="1" dirty="0">
                <a:solidFill>
                  <a:srgbClr val="C00000"/>
                </a:solidFill>
                <a:latin typeface="Tajawal ExtraBold" panose="00000800000000000000" pitchFamily="2" charset="-78"/>
                <a:cs typeface="Tajawal ExtraBold" panose="00000800000000000000" pitchFamily="2" charset="-78"/>
              </a:rPr>
              <a:t>develop innovative solutions and a vision </a:t>
            </a:r>
            <a:r>
              <a:rPr lang="en-US" sz="2000" b="1" dirty="0">
                <a:solidFill>
                  <a:srgbClr val="0A1F61"/>
                </a:solidFill>
                <a:latin typeface="Tajawal ExtraBold" panose="00000800000000000000" pitchFamily="2" charset="-78"/>
                <a:cs typeface="Tajawal ExtraBold" panose="00000800000000000000" pitchFamily="2" charset="-78"/>
              </a:rPr>
              <a:t>together with their team, and strive to use creative approaches to solve tomorrow’s problems today. e.g. launching new digital initiatives or revising business processes.</a:t>
            </a:r>
          </a:p>
          <a:p>
            <a:pPr marL="517525" algn="just">
              <a:lnSpc>
                <a:spcPts val="3000"/>
              </a:lnSpc>
            </a:pPr>
            <a:r>
              <a:rPr lang="en-US" sz="2000" b="1" dirty="0">
                <a:solidFill>
                  <a:srgbClr val="0A1F61"/>
                </a:solidFill>
                <a:latin typeface="Tajawal ExtraBold" panose="00000800000000000000" pitchFamily="2" charset="-78"/>
                <a:cs typeface="Tajawal ExtraBold" panose="00000800000000000000" pitchFamily="2" charset="-78"/>
              </a:rPr>
              <a:t>6. Clear communication</a:t>
            </a:r>
            <a:r>
              <a:rPr lang="ar-EG" sz="2000" b="1" dirty="0">
                <a:solidFill>
                  <a:srgbClr val="0A1F61"/>
                </a:solidFill>
                <a:latin typeface="Tajawal ExtraBold" panose="00000800000000000000" pitchFamily="2" charset="-78"/>
                <a:cs typeface="Tajawal ExtraBold" panose="00000800000000000000" pitchFamily="2" charset="-78"/>
              </a:rPr>
              <a:t> تواصل واضح </a:t>
            </a:r>
            <a:r>
              <a:rPr lang="en-US" sz="2000" b="1" dirty="0">
                <a:solidFill>
                  <a:srgbClr val="0A1F61"/>
                </a:solidFill>
                <a:latin typeface="Tajawal ExtraBold" panose="00000800000000000000" pitchFamily="2" charset="-78"/>
                <a:cs typeface="Tajawal ExtraBold" panose="00000800000000000000" pitchFamily="2" charset="-78"/>
              </a:rPr>
              <a:t>: Communicating </a:t>
            </a:r>
            <a:r>
              <a:rPr lang="en-US" sz="2000" b="1" dirty="0">
                <a:solidFill>
                  <a:srgbClr val="C00000"/>
                </a:solidFill>
                <a:latin typeface="Tajawal ExtraBold" panose="00000800000000000000" pitchFamily="2" charset="-78"/>
                <a:cs typeface="Tajawal ExtraBold" panose="00000800000000000000" pitchFamily="2" charset="-78"/>
              </a:rPr>
              <a:t>openly and clearly </a:t>
            </a:r>
            <a:r>
              <a:rPr lang="en-US" sz="2000" b="1" dirty="0">
                <a:solidFill>
                  <a:srgbClr val="0A1F61"/>
                </a:solidFill>
                <a:latin typeface="Tajawal ExtraBold" panose="00000800000000000000" pitchFamily="2" charset="-78"/>
                <a:cs typeface="Tajawal ExtraBold" panose="00000800000000000000" pitchFamily="2" charset="-78"/>
              </a:rPr>
              <a:t>is one of the most important digital leadership skills. When </a:t>
            </a:r>
            <a:r>
              <a:rPr lang="en-US" sz="2000" b="1" dirty="0">
                <a:solidFill>
                  <a:srgbClr val="C00000"/>
                </a:solidFill>
                <a:latin typeface="Tajawal ExtraBold" panose="00000800000000000000" pitchFamily="2" charset="-78"/>
                <a:cs typeface="Tajawal ExtraBold" panose="00000800000000000000" pitchFamily="2" charset="-78"/>
              </a:rPr>
              <a:t>teams work </a:t>
            </a:r>
            <a:r>
              <a:rPr lang="en-US" sz="2000" b="1" dirty="0">
                <a:solidFill>
                  <a:srgbClr val="0A1F61"/>
                </a:solidFill>
                <a:latin typeface="Tajawal ExtraBold" panose="00000800000000000000" pitchFamily="2" charset="-78"/>
                <a:cs typeface="Tajawal ExtraBold" panose="00000800000000000000" pitchFamily="2" charset="-78"/>
              </a:rPr>
              <a:t>independently and </a:t>
            </a:r>
            <a:r>
              <a:rPr lang="en-US" sz="2000" b="1" dirty="0">
                <a:solidFill>
                  <a:srgbClr val="C00000"/>
                </a:solidFill>
                <a:latin typeface="Tajawal ExtraBold" panose="00000800000000000000" pitchFamily="2" charset="-78"/>
                <a:cs typeface="Tajawal ExtraBold" panose="00000800000000000000" pitchFamily="2" charset="-78"/>
              </a:rPr>
              <a:t>from different locations</a:t>
            </a:r>
            <a:r>
              <a:rPr lang="en-US" sz="2000" b="1" dirty="0">
                <a:solidFill>
                  <a:srgbClr val="0A1F61"/>
                </a:solidFill>
                <a:latin typeface="Tajawal ExtraBold" panose="00000800000000000000" pitchFamily="2" charset="-78"/>
                <a:cs typeface="Tajawal ExtraBold" panose="00000800000000000000" pitchFamily="2" charset="-78"/>
              </a:rPr>
              <a:t>, it is all the more crucial that there is </a:t>
            </a:r>
            <a:r>
              <a:rPr lang="en-US" sz="2000" b="1" dirty="0">
                <a:solidFill>
                  <a:srgbClr val="C00000"/>
                </a:solidFill>
                <a:latin typeface="Tajawal ExtraBold" panose="00000800000000000000" pitchFamily="2" charset="-78"/>
                <a:cs typeface="Tajawal ExtraBold" panose="00000800000000000000" pitchFamily="2" charset="-78"/>
              </a:rPr>
              <a:t>plenty of communication. </a:t>
            </a:r>
          </a:p>
        </p:txBody>
      </p:sp>
    </p:spTree>
    <p:extLst>
      <p:ext uri="{BB962C8B-B14F-4D97-AF65-F5344CB8AC3E}">
        <p14:creationId xmlns:p14="http://schemas.microsoft.com/office/powerpoint/2010/main" val="1947126527"/>
      </p:ext>
    </p:extLst>
  </p:cSld>
  <p:clrMapOvr>
    <a:masterClrMapping/>
  </p:clrMapOvr>
  <mc:AlternateContent xmlns:mc="http://schemas.openxmlformats.org/markup-compatibility/2006" xmlns:p14="http://schemas.microsoft.com/office/powerpoint/2010/main">
    <mc:Choice Requires="p14">
      <p:transition p14:dur="10" advTm="315000"/>
    </mc:Choice>
    <mc:Fallback xmlns="">
      <p:transition advTm="31500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30733" y="544733"/>
            <a:ext cx="6160679"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components of digital leadership </a:t>
            </a:r>
            <a:endParaRPr lang="en-US" sz="24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9" name="Picture 8" descr="Digital Leadership Components">
            <a:extLst>
              <a:ext uri="{FF2B5EF4-FFF2-40B4-BE49-F238E27FC236}">
                <a16:creationId xmlns:a16="http://schemas.microsoft.com/office/drawing/2014/main" id="{29C8DFA4-9692-A393-B4E1-EE9224C9C20F}"/>
              </a:ext>
            </a:extLst>
          </p:cNvPr>
          <p:cNvPicPr>
            <a:picLocks noChangeAspect="1"/>
          </p:cNvPicPr>
          <p:nvPr/>
        </p:nvPicPr>
        <p:blipFill rotWithShape="1">
          <a:blip r:embed="rId6">
            <a:extLst>
              <a:ext uri="{28A0092B-C50C-407E-A947-70E740481C1C}">
                <a14:useLocalDpi xmlns:a14="http://schemas.microsoft.com/office/drawing/2010/main" val="0"/>
              </a:ext>
            </a:extLst>
          </a:blip>
          <a:srcRect l="19404" t="3028" r="20540" b="10631"/>
          <a:stretch/>
        </p:blipFill>
        <p:spPr bwMode="auto">
          <a:xfrm>
            <a:off x="8348353" y="-931"/>
            <a:ext cx="3724321" cy="6826904"/>
          </a:xfrm>
          <a:prstGeom prst="rect">
            <a:avLst/>
          </a:prstGeom>
          <a:noFill/>
          <a:ln>
            <a:noFill/>
          </a:ln>
        </p:spPr>
      </p:pic>
      <p:sp>
        <p:nvSpPr>
          <p:cNvPr id="10" name="TextBox 9">
            <a:extLst>
              <a:ext uri="{FF2B5EF4-FFF2-40B4-BE49-F238E27FC236}">
                <a16:creationId xmlns:a16="http://schemas.microsoft.com/office/drawing/2014/main" id="{13615B62-CD47-B028-E96F-B72B1B80E0E8}"/>
              </a:ext>
            </a:extLst>
          </p:cNvPr>
          <p:cNvSpPr txBox="1"/>
          <p:nvPr/>
        </p:nvSpPr>
        <p:spPr>
          <a:xfrm>
            <a:off x="1223158" y="1303434"/>
            <a:ext cx="7125194" cy="5440657"/>
          </a:xfrm>
          <a:prstGeom prst="rect">
            <a:avLst/>
          </a:prstGeom>
          <a:noFill/>
        </p:spPr>
        <p:txBody>
          <a:bodyPr wrap="square" rtlCol="0">
            <a:spAutoFit/>
          </a:bodyPr>
          <a:lstStyle/>
          <a:p>
            <a:pPr marL="517525" algn="just">
              <a:lnSpc>
                <a:spcPts val="3000"/>
              </a:lnSpc>
            </a:pPr>
            <a:r>
              <a:rPr lang="en-US" sz="2000" b="1" dirty="0">
                <a:solidFill>
                  <a:srgbClr val="0A1F61"/>
                </a:solidFill>
                <a:latin typeface="Tajawal ExtraBold" panose="00000800000000000000" pitchFamily="2" charset="-78"/>
                <a:cs typeface="Tajawal ExtraBold" panose="00000800000000000000" pitchFamily="2" charset="-78"/>
              </a:rPr>
              <a:t>7. People in focus</a:t>
            </a:r>
            <a:r>
              <a:rPr lang="ar-EG" sz="2000" dirty="0">
                <a:effectLst/>
                <a:latin typeface="Segoe UI Web (Arabic)"/>
              </a:rPr>
              <a:t>الأشخاص في مقدمة الاهتمام </a:t>
            </a:r>
            <a:endParaRPr lang="en-US" sz="2000" b="1" dirty="0">
              <a:solidFill>
                <a:srgbClr val="0A1F61"/>
              </a:solidFill>
              <a:latin typeface="Tajawal ExtraBold" panose="00000800000000000000" pitchFamily="2" charset="-78"/>
              <a:cs typeface="Tajawal ExtraBold" panose="00000800000000000000" pitchFamily="2" charset="-78"/>
            </a:endParaRPr>
          </a:p>
          <a:p>
            <a:pPr marL="517525" algn="just">
              <a:lnSpc>
                <a:spcPts val="3000"/>
              </a:lnSpc>
            </a:pPr>
            <a:r>
              <a:rPr lang="en-US" sz="2000" b="1" dirty="0">
                <a:solidFill>
                  <a:srgbClr val="0A1F61"/>
                </a:solidFill>
                <a:latin typeface="Tajawal ExtraBold" panose="00000800000000000000" pitchFamily="2" charset="-78"/>
                <a:cs typeface="Tajawal ExtraBold" panose="00000800000000000000" pitchFamily="2" charset="-78"/>
              </a:rPr>
              <a:t>Employees, with their needs, potential, strengths and weaknesses, are the focus of digital leadership. A better approach would be </a:t>
            </a:r>
            <a:r>
              <a:rPr lang="en-US" sz="2000" b="1" dirty="0">
                <a:solidFill>
                  <a:srgbClr val="C00000"/>
                </a:solidFill>
                <a:latin typeface="Tajawal ExtraBold" panose="00000800000000000000" pitchFamily="2" charset="-78"/>
                <a:cs typeface="Tajawal ExtraBold" panose="00000800000000000000" pitchFamily="2" charset="-78"/>
              </a:rPr>
              <a:t>to use digital business models that put the employee at the center </a:t>
            </a:r>
            <a:r>
              <a:rPr lang="en-US" sz="2000" b="1" dirty="0">
                <a:solidFill>
                  <a:srgbClr val="0A1F61"/>
                </a:solidFill>
                <a:latin typeface="Tajawal ExtraBold" panose="00000800000000000000" pitchFamily="2" charset="-78"/>
                <a:cs typeface="Tajawal ExtraBold" panose="00000800000000000000" pitchFamily="2" charset="-78"/>
              </a:rPr>
              <a:t>and that are based on structural support and inspiration.</a:t>
            </a:r>
          </a:p>
          <a:p>
            <a:pPr marL="517525" algn="just">
              <a:lnSpc>
                <a:spcPts val="3000"/>
              </a:lnSpc>
            </a:pPr>
            <a:r>
              <a:rPr lang="en-US" sz="2000" b="1" dirty="0">
                <a:solidFill>
                  <a:srgbClr val="0A1F61"/>
                </a:solidFill>
                <a:latin typeface="Tajawal ExtraBold" panose="00000800000000000000" pitchFamily="2" charset="-78"/>
                <a:cs typeface="Tajawal ExtraBold" panose="00000800000000000000" pitchFamily="2" charset="-78"/>
              </a:rPr>
              <a:t>8. Transparency</a:t>
            </a:r>
            <a:r>
              <a:rPr lang="ar-EG" sz="2000" dirty="0">
                <a:effectLst/>
                <a:latin typeface="Segoe UI Web (Arabic)"/>
              </a:rPr>
              <a:t>الشفافية</a:t>
            </a:r>
            <a:r>
              <a:rPr lang="en-US" sz="2000" b="1" dirty="0">
                <a:solidFill>
                  <a:srgbClr val="0A1F61"/>
                </a:solidFill>
                <a:latin typeface="Tajawal ExtraBold" panose="00000800000000000000" pitchFamily="2" charset="-78"/>
                <a:cs typeface="Tajawal ExtraBold" panose="00000800000000000000" pitchFamily="2" charset="-78"/>
              </a:rPr>
              <a:t>, in terms of corporate values and goals or strategies for the future: </a:t>
            </a:r>
            <a:r>
              <a:rPr lang="en-US" sz="2000" b="1" dirty="0">
                <a:solidFill>
                  <a:srgbClr val="C00000"/>
                </a:solidFill>
                <a:latin typeface="Tajawal ExtraBold" panose="00000800000000000000" pitchFamily="2" charset="-78"/>
                <a:cs typeface="Tajawal ExtraBold" panose="00000800000000000000" pitchFamily="2" charset="-78"/>
              </a:rPr>
              <a:t>Employees no longer just want to know what they have to do, but also why they should do it. </a:t>
            </a:r>
            <a:r>
              <a:rPr lang="en-US" sz="2000" b="1" dirty="0">
                <a:solidFill>
                  <a:srgbClr val="0A1F61"/>
                </a:solidFill>
                <a:latin typeface="Tajawal ExtraBold" panose="00000800000000000000" pitchFamily="2" charset="-78"/>
                <a:cs typeface="Tajawal ExtraBold" panose="00000800000000000000" pitchFamily="2" charset="-78"/>
              </a:rPr>
              <a:t>Communicating this “purpose” transparently and providing all employees with the necessary information at all times is the main task of digital leaders.</a:t>
            </a:r>
          </a:p>
          <a:p>
            <a:pPr marL="517525" algn="just">
              <a:lnSpc>
                <a:spcPts val="3000"/>
              </a:lnSpc>
            </a:pPr>
            <a:endParaRPr lang="en-US" sz="20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830278635"/>
      </p:ext>
    </p:extLst>
  </p:cSld>
  <p:clrMapOvr>
    <a:masterClrMapping/>
  </p:clrMapOvr>
  <mc:AlternateContent xmlns:mc="http://schemas.openxmlformats.org/markup-compatibility/2006" xmlns:p14="http://schemas.microsoft.com/office/powerpoint/2010/main">
    <mc:Choice Requires="p14">
      <p:transition p14:dur="10" advTm="187000"/>
    </mc:Choice>
    <mc:Fallback xmlns="">
      <p:transition advTm="18700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W7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10" name="TextBox 9">
            <a:extLst>
              <a:ext uri="{FF2B5EF4-FFF2-40B4-BE49-F238E27FC236}">
                <a16:creationId xmlns:a16="http://schemas.microsoft.com/office/drawing/2014/main" id="{61A45B40-B45A-EC9C-4E76-488B0024CE77}"/>
              </a:ext>
            </a:extLst>
          </p:cNvPr>
          <p:cNvSpPr txBox="1"/>
          <p:nvPr/>
        </p:nvSpPr>
        <p:spPr>
          <a:xfrm>
            <a:off x="4974086" y="1338882"/>
            <a:ext cx="6097978" cy="820674"/>
          </a:xfrm>
          <a:prstGeom prst="rect">
            <a:avLst/>
          </a:prstGeom>
          <a:noFill/>
        </p:spPr>
        <p:txBody>
          <a:bodyPr wrap="square">
            <a:spAutoFit/>
          </a:bodyPr>
          <a:lstStyle/>
          <a:p>
            <a:pPr marL="60325" algn="ctr">
              <a:lnSpc>
                <a:spcPct val="150000"/>
              </a:lnSpc>
            </a:pPr>
            <a:r>
              <a:rPr lang="en-US" sz="3600" b="1" dirty="0">
                <a:solidFill>
                  <a:srgbClr val="0A1F61"/>
                </a:solidFill>
                <a:latin typeface="Tajawal ExtraBold" panose="00000800000000000000" pitchFamily="2" charset="-78"/>
                <a:cs typeface="Tajawal ExtraBold" panose="00000800000000000000" pitchFamily="2" charset="-78"/>
              </a:rPr>
              <a:t>8 key leadership strengths</a:t>
            </a:r>
            <a:endParaRPr lang="en-US" sz="3200" b="1" dirty="0">
              <a:solidFill>
                <a:srgbClr val="FF9518"/>
              </a:solidFill>
              <a:latin typeface="Tajawal ExtraBold" panose="00000800000000000000" pitchFamily="2" charset="-78"/>
              <a:cs typeface="Tajawal ExtraBold" panose="00000800000000000000" pitchFamily="2" charset="-78"/>
            </a:endParaRPr>
          </a:p>
        </p:txBody>
      </p:sp>
      <p:pic>
        <p:nvPicPr>
          <p:cNvPr id="2" name="Picture 1" descr="Graphical user interface&#10;&#10;Description automatically generated with low confidence">
            <a:extLst>
              <a:ext uri="{FF2B5EF4-FFF2-40B4-BE49-F238E27FC236}">
                <a16:creationId xmlns:a16="http://schemas.microsoft.com/office/drawing/2014/main" id="{C1626636-390D-3887-804B-168D65DFC057}"/>
              </a:ext>
            </a:extLst>
          </p:cNvPr>
          <p:cNvPicPr>
            <a:picLocks noChangeAspect="1"/>
          </p:cNvPicPr>
          <p:nvPr/>
        </p:nvPicPr>
        <p:blipFill rotWithShape="1">
          <a:blip r:embed="rId3">
            <a:duotone>
              <a:schemeClr val="accent2">
                <a:shade val="45000"/>
                <a:satMod val="135000"/>
              </a:schemeClr>
              <a:prstClr val="white"/>
            </a:duotone>
            <a:extLst>
              <a:ext uri="{BEBA8EAE-BF5A-486C-A8C5-ECC9F3942E4B}">
                <a14:imgProps xmlns:a14="http://schemas.microsoft.com/office/drawing/2010/main">
                  <a14:imgLayer r:embed="rId4">
                    <a14:imgEffect>
                      <a14:sharpenSoften amount="25000"/>
                    </a14:imgEffect>
                  </a14:imgLayer>
                </a14:imgProps>
              </a:ext>
              <a:ext uri="{28A0092B-C50C-407E-A947-70E740481C1C}">
                <a14:useLocalDpi xmlns:a14="http://schemas.microsoft.com/office/drawing/2010/main" val="0"/>
              </a:ext>
            </a:extLst>
          </a:blip>
          <a:srcRect t="13813" b="715"/>
          <a:stretch/>
        </p:blipFill>
        <p:spPr>
          <a:xfrm>
            <a:off x="4477395" y="2574979"/>
            <a:ext cx="7273674" cy="3253524"/>
          </a:xfrm>
          <a:prstGeom prst="rect">
            <a:avLst/>
          </a:prstGeom>
        </p:spPr>
      </p:pic>
    </p:spTree>
    <p:extLst>
      <p:ext uri="{BB962C8B-B14F-4D97-AF65-F5344CB8AC3E}">
        <p14:creationId xmlns:p14="http://schemas.microsoft.com/office/powerpoint/2010/main" val="3167229607"/>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5321" y="390107"/>
            <a:ext cx="5019323" cy="89255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1. Self-awareness</a:t>
            </a:r>
            <a:r>
              <a:rPr lang="ar-EG" sz="2400" dirty="0">
                <a:effectLst/>
                <a:latin typeface="Segoe UI Web (Arabic)"/>
              </a:rPr>
              <a:t> </a:t>
            </a:r>
            <a:r>
              <a:rPr lang="ar-EG" sz="2400" b="1" dirty="0">
                <a:solidFill>
                  <a:srgbClr val="FFFF00"/>
                </a:solidFill>
                <a:effectLst/>
                <a:latin typeface="Segoe UI Web (Arabic)"/>
              </a:rPr>
              <a:t>الوعي الذاتي</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961901" y="1303434"/>
            <a:ext cx="11110774" cy="5009833"/>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Self-awareness is, in essence, </a:t>
            </a:r>
            <a:r>
              <a:rPr lang="en-US" sz="2400" b="1" dirty="0">
                <a:solidFill>
                  <a:srgbClr val="FF0000"/>
                </a:solidFill>
                <a:latin typeface="Tajawal ExtraBold" panose="00000800000000000000" pitchFamily="2" charset="-78"/>
                <a:cs typeface="Tajawal ExtraBold" panose="00000800000000000000" pitchFamily="2" charset="-78"/>
              </a:rPr>
              <a:t>the ability to monitor your own emotions and reactions as a leader</a:t>
            </a:r>
            <a:r>
              <a:rPr lang="en-US" sz="2400" b="1" dirty="0">
                <a:solidFill>
                  <a:srgbClr val="0A1F61"/>
                </a:solidFill>
                <a:latin typeface="Tajawal ExtraBold" panose="00000800000000000000" pitchFamily="2" charset="-78"/>
                <a:cs typeface="Tajawal ExtraBold" panose="00000800000000000000" pitchFamily="2" charset="-78"/>
              </a:rPr>
              <a:t>.</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Practicing self-awareness allows you to </a:t>
            </a:r>
            <a:r>
              <a:rPr lang="en-US" sz="2400" b="1" dirty="0">
                <a:solidFill>
                  <a:srgbClr val="FF0000"/>
                </a:solidFill>
                <a:latin typeface="Tajawal ExtraBold" panose="00000800000000000000" pitchFamily="2" charset="-78"/>
                <a:cs typeface="Tajawal ExtraBold" panose="00000800000000000000" pitchFamily="2" charset="-78"/>
              </a:rPr>
              <a:t>better react </a:t>
            </a:r>
            <a:r>
              <a:rPr lang="en-US" sz="2400" b="1" dirty="0">
                <a:solidFill>
                  <a:srgbClr val="0A1F61"/>
                </a:solidFill>
                <a:latin typeface="Tajawal ExtraBold" panose="00000800000000000000" pitchFamily="2" charset="-78"/>
                <a:cs typeface="Tajawal ExtraBold" panose="00000800000000000000" pitchFamily="2" charset="-78"/>
              </a:rPr>
              <a:t>to situations or people who may trigger you. </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Developing self-awareness better equips you as a leader to become </a:t>
            </a:r>
            <a:r>
              <a:rPr lang="en-US" sz="2400" b="1" dirty="0">
                <a:solidFill>
                  <a:srgbClr val="FF0000"/>
                </a:solidFill>
                <a:latin typeface="Tajawal ExtraBold" panose="00000800000000000000" pitchFamily="2" charset="-78"/>
                <a:cs typeface="Tajawal ExtraBold" panose="00000800000000000000" pitchFamily="2" charset="-78"/>
              </a:rPr>
              <a:t>aware of your emotions </a:t>
            </a:r>
            <a:r>
              <a:rPr lang="en-US" sz="2400" b="1" dirty="0">
                <a:solidFill>
                  <a:srgbClr val="0A1F61"/>
                </a:solidFill>
                <a:latin typeface="Tajawal ExtraBold" panose="00000800000000000000" pitchFamily="2" charset="-78"/>
                <a:cs typeface="Tajawal ExtraBold" panose="00000800000000000000" pitchFamily="2" charset="-78"/>
              </a:rPr>
              <a:t>and build a toolkit for how to handle them in a professional situation. </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Being more self-aware can lead to </a:t>
            </a:r>
            <a:r>
              <a:rPr lang="en-US" sz="2400" b="1" dirty="0">
                <a:solidFill>
                  <a:srgbClr val="C00000"/>
                </a:solidFill>
                <a:latin typeface="Tajawal ExtraBold" panose="00000800000000000000" pitchFamily="2" charset="-78"/>
                <a:cs typeface="Tajawal ExtraBold" panose="00000800000000000000" pitchFamily="2" charset="-78"/>
              </a:rPr>
              <a:t>avoiding unnecessary conflict</a:t>
            </a:r>
            <a:r>
              <a:rPr lang="en-US" sz="2400" b="1" dirty="0">
                <a:solidFill>
                  <a:srgbClr val="0A1F61"/>
                </a:solidFill>
                <a:latin typeface="Tajawal ExtraBold" panose="00000800000000000000" pitchFamily="2" charset="-78"/>
                <a:cs typeface="Tajawal ExtraBold" panose="00000800000000000000" pitchFamily="2" charset="-78"/>
              </a:rPr>
              <a:t>. It will also help you set a good example for your team.</a:t>
            </a:r>
            <a:endParaRPr lang="en-US" sz="2400" b="1" i="1" dirty="0">
              <a:solidFill>
                <a:srgbClr val="C00000"/>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542371456"/>
      </p:ext>
    </p:extLst>
  </p:cSld>
  <p:clrMapOvr>
    <a:masterClrMapping/>
  </p:clrMapOvr>
  <mc:AlternateContent xmlns:mc="http://schemas.openxmlformats.org/markup-compatibility/2006" xmlns:p14="http://schemas.microsoft.com/office/powerpoint/2010/main">
    <mc:Choice Requires="p14">
      <p:transition p14:dur="10" advTm="363000"/>
    </mc:Choice>
    <mc:Fallback xmlns="">
      <p:transition advTm="36300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5321" y="390107"/>
            <a:ext cx="5019323" cy="89255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1. Self-awareness</a:t>
            </a:r>
            <a:r>
              <a:rPr lang="ar-EG" sz="2400" dirty="0">
                <a:effectLst/>
                <a:latin typeface="Segoe UI Web (Arabic)"/>
              </a:rPr>
              <a:t> </a:t>
            </a:r>
            <a:r>
              <a:rPr lang="ar-EG" sz="2400" b="1" dirty="0">
                <a:solidFill>
                  <a:srgbClr val="FFFF00"/>
                </a:solidFill>
                <a:latin typeface="Segoe UI Web (Arabic)"/>
              </a:rPr>
              <a:t>الوعي الذاتي</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961901" y="1303434"/>
            <a:ext cx="11110774" cy="4984185"/>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Leaders who display self-awareness are also able to </a:t>
            </a:r>
            <a:r>
              <a:rPr lang="en-US" sz="2400" b="1" dirty="0">
                <a:solidFill>
                  <a:srgbClr val="FF0000"/>
                </a:solidFill>
                <a:latin typeface="Tajawal ExtraBold" panose="00000800000000000000" pitchFamily="2" charset="-78"/>
                <a:cs typeface="Tajawal ExtraBold" panose="00000800000000000000" pitchFamily="2" charset="-78"/>
              </a:rPr>
              <a:t>adapt their leadership style</a:t>
            </a:r>
            <a:r>
              <a:rPr lang="en-US" sz="2400" b="1" dirty="0">
                <a:solidFill>
                  <a:srgbClr val="0A1F61"/>
                </a:solidFill>
                <a:latin typeface="Tajawal ExtraBold" panose="00000800000000000000" pitchFamily="2" charset="-78"/>
                <a:cs typeface="Tajawal ExtraBold" panose="00000800000000000000" pitchFamily="2" charset="-78"/>
              </a:rPr>
              <a:t> to the needs of their team. </a:t>
            </a:r>
            <a:r>
              <a:rPr lang="en-US" sz="2000" b="1" i="1" dirty="0">
                <a:solidFill>
                  <a:srgbClr val="0A1F61"/>
                </a:solidFill>
                <a:latin typeface="Tajawal ExtraBold" panose="00000800000000000000" pitchFamily="2" charset="-78"/>
                <a:cs typeface="Tajawal ExtraBold" panose="00000800000000000000" pitchFamily="2" charset="-78"/>
              </a:rPr>
              <a:t>For example, if a team is feeling stressed or under increased pressure, a leader with good self-awareness will know how to provide the support and encouragement needed.</a:t>
            </a:r>
          </a:p>
          <a:p>
            <a:pPr marL="974725" indent="-457200" algn="just">
              <a:lnSpc>
                <a:spcPts val="3200"/>
              </a:lnSpc>
              <a:buFont typeface="Wingdings" panose="05000000000000000000" pitchFamily="2" charset="2"/>
              <a:buChar char="q"/>
            </a:pPr>
            <a:r>
              <a:rPr lang="en-US" sz="2400" b="1" i="1" dirty="0">
                <a:solidFill>
                  <a:srgbClr val="0A1F61"/>
                </a:solidFill>
                <a:latin typeface="Tajawal ExtraBold" panose="00000800000000000000" pitchFamily="2" charset="-78"/>
                <a:cs typeface="Tajawal ExtraBold" panose="00000800000000000000" pitchFamily="2" charset="-78"/>
              </a:rPr>
              <a:t>Here are some </a:t>
            </a:r>
            <a:r>
              <a:rPr lang="en-US" sz="2400" b="1" i="1" dirty="0">
                <a:solidFill>
                  <a:srgbClr val="FF0000"/>
                </a:solidFill>
                <a:latin typeface="Tajawal ExtraBold" panose="00000800000000000000" pitchFamily="2" charset="-78"/>
                <a:cs typeface="Tajawal ExtraBold" panose="00000800000000000000" pitchFamily="2" charset="-78"/>
              </a:rPr>
              <a:t>quick tips </a:t>
            </a:r>
            <a:r>
              <a:rPr lang="en-US" sz="2400" b="1" i="1" dirty="0">
                <a:solidFill>
                  <a:srgbClr val="0A1F61"/>
                </a:solidFill>
                <a:latin typeface="Tajawal ExtraBold" panose="00000800000000000000" pitchFamily="2" charset="-78"/>
                <a:cs typeface="Tajawal ExtraBold" panose="00000800000000000000" pitchFamily="2" charset="-78"/>
              </a:rPr>
              <a:t>to help you become more self-aware as a leader:</a:t>
            </a:r>
          </a:p>
          <a:p>
            <a:pPr marL="1431925" lvl="2" algn="just">
              <a:lnSpc>
                <a:spcPts val="3200"/>
              </a:lnSpc>
            </a:pPr>
            <a:r>
              <a:rPr lang="en-US" sz="2400" b="1" i="1" dirty="0">
                <a:solidFill>
                  <a:srgbClr val="0A1F61"/>
                </a:solidFill>
                <a:latin typeface="Tajawal ExtraBold" panose="00000800000000000000" pitchFamily="2" charset="-78"/>
                <a:cs typeface="Tajawal ExtraBold" panose="00000800000000000000" pitchFamily="2" charset="-78"/>
              </a:rPr>
              <a:t>1.	Keep an open mind</a:t>
            </a:r>
          </a:p>
          <a:p>
            <a:pPr marL="1431925" lvl="2" algn="just">
              <a:lnSpc>
                <a:spcPts val="3200"/>
              </a:lnSpc>
            </a:pPr>
            <a:r>
              <a:rPr lang="en-US" sz="2400" b="1" i="1" dirty="0">
                <a:solidFill>
                  <a:srgbClr val="0A1F61"/>
                </a:solidFill>
                <a:latin typeface="Tajawal ExtraBold" panose="00000800000000000000" pitchFamily="2" charset="-78"/>
                <a:cs typeface="Tajawal ExtraBold" panose="00000800000000000000" pitchFamily="2" charset="-78"/>
              </a:rPr>
              <a:t>2.	Stay focused</a:t>
            </a:r>
          </a:p>
          <a:p>
            <a:pPr marL="1431925" lvl="2" algn="just">
              <a:lnSpc>
                <a:spcPts val="3200"/>
              </a:lnSpc>
            </a:pPr>
            <a:r>
              <a:rPr lang="en-US" sz="2400" b="1" i="1" dirty="0">
                <a:solidFill>
                  <a:srgbClr val="0A1F61"/>
                </a:solidFill>
                <a:latin typeface="Tajawal ExtraBold" panose="00000800000000000000" pitchFamily="2" charset="-78"/>
                <a:cs typeface="Tajawal ExtraBold" panose="00000800000000000000" pitchFamily="2" charset="-78"/>
              </a:rPr>
              <a:t>3.	Understand your own strengths and weaknesses</a:t>
            </a:r>
          </a:p>
          <a:p>
            <a:pPr marL="1431925" lvl="2" algn="just">
              <a:lnSpc>
                <a:spcPts val="3200"/>
              </a:lnSpc>
            </a:pPr>
            <a:r>
              <a:rPr lang="en-US" sz="2400" b="1" i="1" dirty="0">
                <a:solidFill>
                  <a:srgbClr val="0A1F61"/>
                </a:solidFill>
                <a:latin typeface="Tajawal ExtraBold" panose="00000800000000000000" pitchFamily="2" charset="-78"/>
                <a:cs typeface="Tajawal ExtraBold" panose="00000800000000000000" pitchFamily="2" charset="-78"/>
              </a:rPr>
              <a:t>4.	Know your emotional triggers</a:t>
            </a:r>
          </a:p>
          <a:p>
            <a:pPr marL="1431925" lvl="2" algn="just">
              <a:lnSpc>
                <a:spcPts val="3200"/>
              </a:lnSpc>
            </a:pPr>
            <a:r>
              <a:rPr lang="en-US" sz="2400" b="1" i="1" dirty="0">
                <a:solidFill>
                  <a:srgbClr val="0A1F61"/>
                </a:solidFill>
                <a:latin typeface="Tajawal ExtraBold" panose="00000800000000000000" pitchFamily="2" charset="-78"/>
                <a:cs typeface="Tajawal ExtraBold" panose="00000800000000000000" pitchFamily="2" charset="-78"/>
              </a:rPr>
              <a:t>5.	Practice self-discipline</a:t>
            </a:r>
          </a:p>
          <a:p>
            <a:pPr marL="1431925" lvl="2" algn="just">
              <a:lnSpc>
                <a:spcPts val="3200"/>
              </a:lnSpc>
            </a:pPr>
            <a:r>
              <a:rPr lang="en-US" sz="2400" b="1" i="1" dirty="0">
                <a:solidFill>
                  <a:srgbClr val="0A1F61"/>
                </a:solidFill>
                <a:latin typeface="Tajawal ExtraBold" panose="00000800000000000000" pitchFamily="2" charset="-78"/>
                <a:cs typeface="Tajawal ExtraBold" panose="00000800000000000000" pitchFamily="2" charset="-78"/>
              </a:rPr>
              <a:t>6.	Seek feedback from your team</a:t>
            </a:r>
          </a:p>
        </p:txBody>
      </p:sp>
    </p:spTree>
    <p:extLst>
      <p:ext uri="{BB962C8B-B14F-4D97-AF65-F5344CB8AC3E}">
        <p14:creationId xmlns:p14="http://schemas.microsoft.com/office/powerpoint/2010/main" val="2658220758"/>
      </p:ext>
    </p:extLst>
  </p:cSld>
  <p:clrMapOvr>
    <a:masterClrMapping/>
  </p:clrMapOvr>
  <mc:AlternateContent xmlns:mc="http://schemas.openxmlformats.org/markup-compatibility/2006" xmlns:p14="http://schemas.microsoft.com/office/powerpoint/2010/main">
    <mc:Choice Requires="p14">
      <p:transition p14:dur="10" advTm="287000"/>
    </mc:Choice>
    <mc:Fallback xmlns="">
      <p:transition advTm="28700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05612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5321" y="390107"/>
            <a:ext cx="4722768" cy="89255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2. Communication</a:t>
            </a:r>
            <a:r>
              <a:rPr lang="ar-EG" sz="2400" b="1" dirty="0">
                <a:solidFill>
                  <a:srgbClr val="FFFF00"/>
                </a:solidFill>
                <a:latin typeface="Segoe UI Web (Arabic)"/>
              </a:rPr>
              <a:t>الاتصال</a:t>
            </a:r>
            <a:r>
              <a:rPr lang="ar-EG" sz="2400" b="1" dirty="0">
                <a:solidFill>
                  <a:srgbClr val="FF9518"/>
                </a:solidFill>
                <a:latin typeface="Tajawal Medium" panose="00000600000000000000" pitchFamily="2" charset="-78"/>
                <a:cs typeface="Tajawal Medium" panose="00000600000000000000" pitchFamily="2" charset="-78"/>
              </a:rPr>
              <a:t> </a:t>
            </a:r>
            <a:endParaRPr lang="en-US" sz="24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1171112" y="1616226"/>
            <a:ext cx="10901563" cy="3753079"/>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Leadership is communication. To be an effective leader, you must be able to communicate effectively. Your success, and that of your organization is reliant on it.</a:t>
            </a:r>
          </a:p>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As a leader, you need to be a skilled communicator in relationships at many levels, and with a wide range of different audiences. </a:t>
            </a:r>
          </a:p>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Therefore, it is vital that you are able to </a:t>
            </a:r>
            <a:r>
              <a:rPr lang="en-US" sz="2400" b="1" dirty="0">
                <a:solidFill>
                  <a:srgbClr val="FF0000"/>
                </a:solidFill>
                <a:latin typeface="Tajawal ExtraBold" panose="00000800000000000000" pitchFamily="2" charset="-78"/>
                <a:cs typeface="Tajawal ExtraBold" panose="00000800000000000000" pitchFamily="2" charset="-78"/>
              </a:rPr>
              <a:t>think clearly, and critically </a:t>
            </a:r>
            <a:r>
              <a:rPr lang="en-US" sz="2400" b="1" dirty="0">
                <a:solidFill>
                  <a:srgbClr val="0A1F61"/>
                </a:solidFill>
                <a:latin typeface="Tajawal ExtraBold" panose="00000800000000000000" pitchFamily="2" charset="-78"/>
                <a:cs typeface="Tajawal ExtraBold" panose="00000800000000000000" pitchFamily="2" charset="-78"/>
              </a:rPr>
              <a:t>you must learn to handle the </a:t>
            </a:r>
            <a:r>
              <a:rPr lang="en-US" sz="2400" b="1" dirty="0">
                <a:solidFill>
                  <a:srgbClr val="FF0000"/>
                </a:solidFill>
                <a:latin typeface="Tajawal ExtraBold" panose="00000800000000000000" pitchFamily="2" charset="-78"/>
                <a:cs typeface="Tajawal ExtraBold" panose="00000800000000000000" pitchFamily="2" charset="-78"/>
              </a:rPr>
              <a:t>rapid flow of information within your organization, and among customers, partners, employees, and other stakeholders and influencers.</a:t>
            </a:r>
          </a:p>
        </p:txBody>
      </p:sp>
    </p:spTree>
    <p:extLst>
      <p:ext uri="{BB962C8B-B14F-4D97-AF65-F5344CB8AC3E}">
        <p14:creationId xmlns:p14="http://schemas.microsoft.com/office/powerpoint/2010/main" val="1932635502"/>
      </p:ext>
    </p:extLst>
  </p:cSld>
  <p:clrMapOvr>
    <a:masterClrMapping/>
  </p:clrMapOvr>
  <mc:AlternateContent xmlns:mc="http://schemas.openxmlformats.org/markup-compatibility/2006" xmlns:p14="http://schemas.microsoft.com/office/powerpoint/2010/main">
    <mc:Choice Requires="p14">
      <p:transition p14:dur="10" advTm="147000"/>
    </mc:Choice>
    <mc:Fallback xmlns="">
      <p:transition advTm="14700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5321" y="390107"/>
            <a:ext cx="4722768" cy="89255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2. Communication</a:t>
            </a:r>
            <a:r>
              <a:rPr lang="ar-EG" sz="2400" b="1" dirty="0">
                <a:solidFill>
                  <a:srgbClr val="FFFF00"/>
                </a:solidFill>
                <a:latin typeface="Segoe UI Web (Arabic)"/>
              </a:rPr>
              <a:t> الاتصال</a:t>
            </a:r>
            <a:r>
              <a:rPr lang="ar-EG" sz="2400" b="1" dirty="0">
                <a:solidFill>
                  <a:srgbClr val="FF9518"/>
                </a:solidFill>
                <a:latin typeface="Tajawal Medium" panose="00000600000000000000" pitchFamily="2" charset="-78"/>
                <a:cs typeface="Tajawal Medium" panose="00000600000000000000" pitchFamily="2" charset="-78"/>
              </a:rPr>
              <a:t> </a:t>
            </a:r>
            <a:endParaRPr lang="en-US" sz="24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1171112" y="1616226"/>
            <a:ext cx="10901563" cy="4163447"/>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Your communication as a leader must be purposeful, and intentional. </a:t>
            </a:r>
          </a:p>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ability to know when, what and exactly </a:t>
            </a:r>
            <a:r>
              <a:rPr lang="en-US" sz="2400" b="1" dirty="0">
                <a:solidFill>
                  <a:srgbClr val="FF0000"/>
                </a:solidFill>
                <a:latin typeface="Tajawal ExtraBold" panose="00000800000000000000" pitchFamily="2" charset="-78"/>
                <a:cs typeface="Tajawal ExtraBold" panose="00000800000000000000" pitchFamily="2" charset="-78"/>
              </a:rPr>
              <a:t>how to communicate is an art. </a:t>
            </a:r>
          </a:p>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Delivering </a:t>
            </a:r>
            <a:r>
              <a:rPr lang="en-US" sz="2400" b="1" dirty="0">
                <a:solidFill>
                  <a:srgbClr val="C00000"/>
                </a:solidFill>
                <a:latin typeface="Tajawal ExtraBold" panose="00000800000000000000" pitchFamily="2" charset="-78"/>
                <a:cs typeface="Tajawal ExtraBold" panose="00000800000000000000" pitchFamily="2" charset="-78"/>
              </a:rPr>
              <a:t>effective communication is vital to gain trust</a:t>
            </a:r>
            <a:r>
              <a:rPr lang="en-US" sz="2400" b="1" dirty="0">
                <a:solidFill>
                  <a:srgbClr val="0A1F61"/>
                </a:solidFill>
                <a:latin typeface="Tajawal ExtraBold" panose="00000800000000000000" pitchFamily="2" charset="-78"/>
                <a:cs typeface="Tajawal ExtraBold" panose="00000800000000000000" pitchFamily="2" charset="-78"/>
              </a:rPr>
              <a:t>, align in pursuit of targets and goals, and inspire change. </a:t>
            </a:r>
          </a:p>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Leaders who </a:t>
            </a:r>
            <a:r>
              <a:rPr lang="en-US" sz="2400" b="1" dirty="0">
                <a:solidFill>
                  <a:srgbClr val="C00000"/>
                </a:solidFill>
                <a:latin typeface="Tajawal ExtraBold" panose="00000800000000000000" pitchFamily="2" charset="-78"/>
                <a:cs typeface="Tajawal ExtraBold" panose="00000800000000000000" pitchFamily="2" charset="-78"/>
              </a:rPr>
              <a:t>lack strong communication </a:t>
            </a:r>
            <a:r>
              <a:rPr lang="en-US" sz="2400" b="1" dirty="0">
                <a:solidFill>
                  <a:srgbClr val="0A1F61"/>
                </a:solidFill>
                <a:latin typeface="Tajawal ExtraBold" panose="00000800000000000000" pitchFamily="2" charset="-78"/>
                <a:cs typeface="Tajawal ExtraBold" panose="00000800000000000000" pitchFamily="2" charset="-78"/>
              </a:rPr>
              <a:t>skills often find themselves in situations where </a:t>
            </a:r>
            <a:r>
              <a:rPr lang="en-US" sz="2400" b="1" dirty="0">
                <a:solidFill>
                  <a:srgbClr val="C00000"/>
                </a:solidFill>
                <a:latin typeface="Tajawal ExtraBold" panose="00000800000000000000" pitchFamily="2" charset="-78"/>
                <a:cs typeface="Tajawal ExtraBold" panose="00000800000000000000" pitchFamily="2" charset="-78"/>
              </a:rPr>
              <a:t>information is misunderstood </a:t>
            </a:r>
            <a:r>
              <a:rPr lang="en-US" sz="2400" b="1" dirty="0">
                <a:solidFill>
                  <a:srgbClr val="0A1F61"/>
                </a:solidFill>
                <a:latin typeface="Tajawal ExtraBold" panose="00000800000000000000" pitchFamily="2" charset="-78"/>
                <a:cs typeface="Tajawal ExtraBold" panose="00000800000000000000" pitchFamily="2" charset="-78"/>
              </a:rPr>
              <a:t>or lacking. This can ultimately lead to relationships souring and place </a:t>
            </a:r>
            <a:r>
              <a:rPr lang="en-US" sz="2400" b="1" dirty="0">
                <a:solidFill>
                  <a:srgbClr val="C00000"/>
                </a:solidFill>
                <a:latin typeface="Tajawal ExtraBold" panose="00000800000000000000" pitchFamily="2" charset="-78"/>
                <a:cs typeface="Tajawal ExtraBold" panose="00000800000000000000" pitchFamily="2" charset="-78"/>
              </a:rPr>
              <a:t>barriers between you, and your teams </a:t>
            </a:r>
            <a:r>
              <a:rPr lang="en-US" sz="2400" b="1" dirty="0">
                <a:solidFill>
                  <a:srgbClr val="0A1F61"/>
                </a:solidFill>
                <a:latin typeface="Tajawal ExtraBold" panose="00000800000000000000" pitchFamily="2" charset="-78"/>
                <a:cs typeface="Tajawal ExtraBold" panose="00000800000000000000" pitchFamily="2" charset="-78"/>
              </a:rPr>
              <a:t>which can inhibit success.</a:t>
            </a:r>
          </a:p>
        </p:txBody>
      </p:sp>
    </p:spTree>
    <p:extLst>
      <p:ext uri="{BB962C8B-B14F-4D97-AF65-F5344CB8AC3E}">
        <p14:creationId xmlns:p14="http://schemas.microsoft.com/office/powerpoint/2010/main" val="77356890"/>
      </p:ext>
    </p:extLst>
  </p:cSld>
  <p:clrMapOvr>
    <a:masterClrMapping/>
  </p:clrMapOvr>
  <mc:AlternateContent xmlns:mc="http://schemas.openxmlformats.org/markup-compatibility/2006" xmlns:p14="http://schemas.microsoft.com/office/powerpoint/2010/main">
    <mc:Choice Requires="p14">
      <p:transition p14:dur="10" advTm="282000"/>
    </mc:Choice>
    <mc:Fallback xmlns="">
      <p:transition advTm="28200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5321" y="390107"/>
            <a:ext cx="4722768" cy="89255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2. Communication</a:t>
            </a:r>
            <a:r>
              <a:rPr lang="ar-EG" sz="2400" b="1" dirty="0">
                <a:solidFill>
                  <a:srgbClr val="FFFF00"/>
                </a:solidFill>
                <a:latin typeface="Segoe UI Web (Arabic)"/>
              </a:rPr>
              <a:t> الاتصال</a:t>
            </a:r>
            <a:r>
              <a:rPr lang="ar-EG" sz="2400" b="1" dirty="0">
                <a:solidFill>
                  <a:srgbClr val="FF9518"/>
                </a:solidFill>
                <a:latin typeface="Tajawal Medium" panose="00000600000000000000" pitchFamily="2" charset="-78"/>
                <a:cs typeface="Tajawal Medium" panose="00000600000000000000" pitchFamily="2" charset="-78"/>
              </a:rPr>
              <a:t> </a:t>
            </a:r>
            <a:endParaRPr lang="en-US" sz="24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1171112" y="1616226"/>
            <a:ext cx="6423407" cy="2932341"/>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Communication</a:t>
            </a:r>
          </a:p>
          <a:p>
            <a:pPr marL="1431925" lvl="1" indent="-457200" algn="just">
              <a:lnSpc>
                <a:spcPts val="3200"/>
              </a:lnSpc>
              <a:buFont typeface="Wingdings" panose="05000000000000000000" pitchFamily="2" charset="2"/>
              <a:buChar char="q"/>
            </a:pPr>
            <a:r>
              <a:rPr lang="en-US" sz="2400" b="1" i="1" dirty="0">
                <a:solidFill>
                  <a:srgbClr val="0A1F61"/>
                </a:solidFill>
                <a:latin typeface="Tajawal ExtraBold" panose="00000800000000000000" pitchFamily="2" charset="-78"/>
                <a:cs typeface="Tajawal ExtraBold" panose="00000800000000000000" pitchFamily="2" charset="-78"/>
              </a:rPr>
              <a:t>Verbal</a:t>
            </a:r>
          </a:p>
          <a:p>
            <a:pPr marL="1431925" lvl="1" indent="-457200" algn="just">
              <a:lnSpc>
                <a:spcPts val="3200"/>
              </a:lnSpc>
              <a:buFont typeface="Wingdings" panose="05000000000000000000" pitchFamily="2" charset="2"/>
              <a:buChar char="q"/>
            </a:pPr>
            <a:r>
              <a:rPr lang="en-US" sz="2400" b="1" i="1" dirty="0">
                <a:solidFill>
                  <a:srgbClr val="0A1F61"/>
                </a:solidFill>
                <a:latin typeface="Tajawal ExtraBold" panose="00000800000000000000" pitchFamily="2" charset="-78"/>
                <a:cs typeface="Tajawal ExtraBold" panose="00000800000000000000" pitchFamily="2" charset="-78"/>
              </a:rPr>
              <a:t>Non-Verbal</a:t>
            </a:r>
          </a:p>
          <a:p>
            <a:pPr marL="1431925" lvl="1" indent="-457200" algn="just">
              <a:lnSpc>
                <a:spcPts val="3200"/>
              </a:lnSpc>
              <a:buFont typeface="Wingdings" panose="05000000000000000000" pitchFamily="2" charset="2"/>
              <a:buChar char="q"/>
            </a:pPr>
            <a:r>
              <a:rPr lang="en-US" sz="2400" b="1" i="1" dirty="0">
                <a:solidFill>
                  <a:srgbClr val="0A1F61"/>
                </a:solidFill>
                <a:latin typeface="Tajawal ExtraBold" panose="00000800000000000000" pitchFamily="2" charset="-78"/>
                <a:cs typeface="Tajawal ExtraBold" panose="00000800000000000000" pitchFamily="2" charset="-78"/>
              </a:rPr>
              <a:t>Active Listening</a:t>
            </a:r>
          </a:p>
          <a:p>
            <a:pPr marL="974725" lvl="1" algn="just">
              <a:lnSpc>
                <a:spcPts val="3200"/>
              </a:lnSpc>
            </a:pPr>
            <a:endParaRPr lang="en-US" sz="2400" b="1" i="1" dirty="0">
              <a:solidFill>
                <a:srgbClr val="0A1F61"/>
              </a:solidFill>
              <a:latin typeface="Tajawal ExtraBold" panose="00000800000000000000" pitchFamily="2" charset="-78"/>
              <a:cs typeface="Tajawal ExtraBold" panose="00000800000000000000" pitchFamily="2" charset="-78"/>
            </a:endParaRPr>
          </a:p>
          <a:p>
            <a:pPr marL="974725" lvl="1" algn="just">
              <a:lnSpc>
                <a:spcPts val="3200"/>
              </a:lnSpc>
            </a:pPr>
            <a:endParaRPr lang="en-US" sz="2400" b="1" i="1" dirty="0">
              <a:solidFill>
                <a:srgbClr val="0A1F61"/>
              </a:solidFill>
              <a:latin typeface="Tajawal ExtraBold" panose="00000800000000000000" pitchFamily="2" charset="-78"/>
              <a:cs typeface="Tajawal ExtraBold" panose="00000800000000000000" pitchFamily="2" charset="-78"/>
            </a:endParaRPr>
          </a:p>
          <a:p>
            <a:pPr marL="914400" lvl="1" indent="-457200" algn="just">
              <a:lnSpc>
                <a:spcPts val="3200"/>
              </a:lnSpc>
              <a:buFont typeface="Wingdings" panose="05000000000000000000" pitchFamily="2" charset="2"/>
              <a:buChar char="q"/>
            </a:pPr>
            <a:r>
              <a:rPr lang="en-US" sz="2400" b="1" i="1" dirty="0">
                <a:solidFill>
                  <a:srgbClr val="C00000"/>
                </a:solidFill>
                <a:latin typeface="Tajawal ExtraBold" panose="00000800000000000000" pitchFamily="2" charset="-78"/>
                <a:cs typeface="Tajawal ExtraBold" panose="00000800000000000000" pitchFamily="2" charset="-78"/>
              </a:rPr>
              <a:t>ACTIVELY Listen—Not Hear</a:t>
            </a:r>
          </a:p>
        </p:txBody>
      </p:sp>
      <p:pic>
        <p:nvPicPr>
          <p:cNvPr id="10" name="Picture 9">
            <a:extLst>
              <a:ext uri="{FF2B5EF4-FFF2-40B4-BE49-F238E27FC236}">
                <a16:creationId xmlns:a16="http://schemas.microsoft.com/office/drawing/2014/main" id="{16507FA4-5EF6-80DA-DAE6-B978FA2F839A}"/>
              </a:ext>
            </a:extLst>
          </p:cNvPr>
          <p:cNvPicPr>
            <a:picLocks noChangeAspect="1"/>
          </p:cNvPicPr>
          <p:nvPr/>
        </p:nvPicPr>
        <p:blipFill rotWithShape="1">
          <a:blip r:embed="rId6"/>
          <a:srcRect l="21216" t="33593" r="25097" b="13593"/>
          <a:stretch/>
        </p:blipFill>
        <p:spPr>
          <a:xfrm>
            <a:off x="6424231" y="1380247"/>
            <a:ext cx="5600944" cy="3099336"/>
          </a:xfrm>
          <a:prstGeom prst="rect">
            <a:avLst/>
          </a:prstGeom>
          <a:ln w="57150">
            <a:solidFill>
              <a:srgbClr val="C00000"/>
            </a:solidFill>
          </a:ln>
        </p:spPr>
      </p:pic>
      <p:sp>
        <p:nvSpPr>
          <p:cNvPr id="12" name="TextBox 11">
            <a:extLst>
              <a:ext uri="{FF2B5EF4-FFF2-40B4-BE49-F238E27FC236}">
                <a16:creationId xmlns:a16="http://schemas.microsoft.com/office/drawing/2014/main" id="{6FEB11D3-7EAB-EB55-C75D-ACAF45657B2A}"/>
              </a:ext>
            </a:extLst>
          </p:cNvPr>
          <p:cNvSpPr txBox="1"/>
          <p:nvPr/>
        </p:nvSpPr>
        <p:spPr>
          <a:xfrm>
            <a:off x="1007129" y="4485609"/>
            <a:ext cx="10189030" cy="1701235"/>
          </a:xfrm>
          <a:prstGeom prst="rect">
            <a:avLst/>
          </a:prstGeom>
          <a:noFill/>
        </p:spPr>
        <p:txBody>
          <a:bodyPr wrap="square" rtlCol="0">
            <a:spAutoFit/>
          </a:bodyPr>
          <a:lstStyle/>
          <a:p>
            <a:pPr marL="1371600" lvl="2" indent="-457200" algn="just">
              <a:lnSpc>
                <a:spcPts val="3200"/>
              </a:lnSpc>
              <a:buFont typeface="Wingdings" panose="05000000000000000000" pitchFamily="2" charset="2"/>
              <a:buChar char="q"/>
            </a:pPr>
            <a:r>
              <a:rPr lang="en-US" sz="2400" b="1" i="1" dirty="0">
                <a:solidFill>
                  <a:srgbClr val="0A1F61"/>
                </a:solidFill>
                <a:latin typeface="Tajawal ExtraBold" panose="00000800000000000000" pitchFamily="2" charset="-78"/>
                <a:cs typeface="Tajawal ExtraBold" panose="00000800000000000000" pitchFamily="2" charset="-78"/>
              </a:rPr>
              <a:t>Listen ACTIVELY to your customers, your supervisors, your colleagues, and anyone else who comes inContact with your business.</a:t>
            </a:r>
          </a:p>
          <a:p>
            <a:pPr marL="1371600" lvl="2" indent="-457200" algn="just">
              <a:lnSpc>
                <a:spcPts val="3200"/>
              </a:lnSpc>
              <a:buFont typeface="Wingdings" panose="05000000000000000000" pitchFamily="2" charset="2"/>
              <a:buChar char="q"/>
            </a:pPr>
            <a:r>
              <a:rPr lang="en-US" sz="2400" b="1" i="1" dirty="0">
                <a:solidFill>
                  <a:srgbClr val="0A1F61"/>
                </a:solidFill>
                <a:latin typeface="Tajawal ExtraBold" panose="00000800000000000000" pitchFamily="2" charset="-78"/>
                <a:cs typeface="Tajawal ExtraBold" panose="00000800000000000000" pitchFamily="2" charset="-78"/>
              </a:rPr>
              <a:t>Active Listening is one of the main KEYS to SUCCESS</a:t>
            </a:r>
          </a:p>
        </p:txBody>
      </p:sp>
    </p:spTree>
    <p:extLst>
      <p:ext uri="{BB962C8B-B14F-4D97-AF65-F5344CB8AC3E}">
        <p14:creationId xmlns:p14="http://schemas.microsoft.com/office/powerpoint/2010/main" val="158481285"/>
      </p:ext>
    </p:extLst>
  </p:cSld>
  <p:clrMapOvr>
    <a:masterClrMapping/>
  </p:clrMapOvr>
  <mc:AlternateContent xmlns:mc="http://schemas.openxmlformats.org/markup-compatibility/2006" xmlns:p14="http://schemas.microsoft.com/office/powerpoint/2010/main">
    <mc:Choice Requires="p14">
      <p:transition p14:dur="10" advTm="173200"/>
    </mc:Choice>
    <mc:Fallback xmlns="">
      <p:transition advTm="17320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5321" y="390107"/>
            <a:ext cx="4722768" cy="89255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2. Communication</a:t>
            </a:r>
            <a:r>
              <a:rPr lang="ar-EG" sz="2400" b="1" dirty="0">
                <a:solidFill>
                  <a:srgbClr val="FFFF00"/>
                </a:solidFill>
                <a:latin typeface="Segoe UI Web (Arabic)"/>
              </a:rPr>
              <a:t> الاتصال</a:t>
            </a:r>
            <a:r>
              <a:rPr lang="ar-EG" sz="2400" b="1" dirty="0">
                <a:solidFill>
                  <a:srgbClr val="FF9518"/>
                </a:solidFill>
                <a:latin typeface="Tajawal Medium" panose="00000600000000000000" pitchFamily="2" charset="-78"/>
                <a:cs typeface="Tajawal Medium" panose="00000600000000000000" pitchFamily="2" charset="-78"/>
              </a:rPr>
              <a:t> </a:t>
            </a:r>
            <a:endParaRPr lang="en-US" sz="24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1171112" y="1616226"/>
            <a:ext cx="6423407" cy="2521972"/>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Did You Know That</a:t>
            </a:r>
            <a:endParaRPr lang="en-US" sz="2400" b="1" i="1" dirty="0">
              <a:solidFill>
                <a:srgbClr val="0A1F61"/>
              </a:solidFill>
              <a:latin typeface="Tajawal ExtraBold" panose="00000800000000000000" pitchFamily="2" charset="-78"/>
              <a:cs typeface="Tajawal ExtraBold" panose="00000800000000000000" pitchFamily="2" charset="-78"/>
            </a:endParaRPr>
          </a:p>
          <a:p>
            <a:pPr marL="974725" lvl="1" algn="just">
              <a:lnSpc>
                <a:spcPts val="3200"/>
              </a:lnSpc>
            </a:pPr>
            <a:endParaRPr lang="en-US" sz="2400" b="1" i="1" dirty="0">
              <a:solidFill>
                <a:srgbClr val="0A1F61"/>
              </a:solidFill>
              <a:latin typeface="Tajawal ExtraBold" panose="00000800000000000000" pitchFamily="2" charset="-78"/>
              <a:cs typeface="Tajawal ExtraBold" panose="00000800000000000000" pitchFamily="2" charset="-78"/>
            </a:endParaRPr>
          </a:p>
          <a:p>
            <a:pPr marL="1317625" lvl="1" indent="-342900" algn="just">
              <a:lnSpc>
                <a:spcPts val="3200"/>
              </a:lnSpc>
              <a:buFont typeface="Wingdings" panose="05000000000000000000" pitchFamily="2" charset="2"/>
              <a:buChar char="§"/>
            </a:pPr>
            <a:r>
              <a:rPr lang="en-US" sz="2400" b="1" i="1" dirty="0">
                <a:solidFill>
                  <a:srgbClr val="0A1F61"/>
                </a:solidFill>
                <a:latin typeface="Tajawal ExtraBold" panose="00000800000000000000" pitchFamily="2" charset="-78"/>
                <a:cs typeface="Tajawal ExtraBold" panose="00000800000000000000" pitchFamily="2" charset="-78"/>
              </a:rPr>
              <a:t>55%Body Language</a:t>
            </a:r>
          </a:p>
          <a:p>
            <a:pPr marL="1317625" lvl="1" indent="-342900" algn="just">
              <a:lnSpc>
                <a:spcPts val="3200"/>
              </a:lnSpc>
              <a:buFont typeface="Wingdings" panose="05000000000000000000" pitchFamily="2" charset="2"/>
              <a:buChar char="§"/>
            </a:pPr>
            <a:r>
              <a:rPr lang="en-US" sz="2400" b="1" i="1" dirty="0">
                <a:solidFill>
                  <a:srgbClr val="0A1F61"/>
                </a:solidFill>
                <a:latin typeface="Tajawal ExtraBold" panose="00000800000000000000" pitchFamily="2" charset="-78"/>
                <a:cs typeface="Tajawal ExtraBold" panose="00000800000000000000" pitchFamily="2" charset="-78"/>
              </a:rPr>
              <a:t>38%Tone</a:t>
            </a:r>
            <a:r>
              <a:rPr lang="ar-EG" sz="2400" b="1" i="1" dirty="0">
                <a:solidFill>
                  <a:srgbClr val="0A1F61"/>
                </a:solidFill>
                <a:latin typeface="Tajawal ExtraBold" panose="00000800000000000000" pitchFamily="2" charset="-78"/>
                <a:cs typeface="Tajawal ExtraBold" panose="00000800000000000000" pitchFamily="2" charset="-78"/>
              </a:rPr>
              <a:t>نبرة/ نغمة / لهجة</a:t>
            </a:r>
            <a:endParaRPr lang="en-US" sz="2400" b="1" i="1" dirty="0">
              <a:solidFill>
                <a:srgbClr val="0A1F61"/>
              </a:solidFill>
              <a:latin typeface="Tajawal ExtraBold" panose="00000800000000000000" pitchFamily="2" charset="-78"/>
              <a:cs typeface="Tajawal ExtraBold" panose="00000800000000000000" pitchFamily="2" charset="-78"/>
            </a:endParaRPr>
          </a:p>
          <a:p>
            <a:pPr marL="1317625" lvl="1" indent="-342900" algn="just">
              <a:lnSpc>
                <a:spcPts val="3200"/>
              </a:lnSpc>
              <a:buFont typeface="Wingdings" panose="05000000000000000000" pitchFamily="2" charset="2"/>
              <a:buChar char="§"/>
            </a:pPr>
            <a:r>
              <a:rPr lang="en-US" sz="2400" b="1" i="1" dirty="0">
                <a:solidFill>
                  <a:srgbClr val="0A1F61"/>
                </a:solidFill>
                <a:latin typeface="Tajawal ExtraBold" panose="00000800000000000000" pitchFamily="2" charset="-78"/>
                <a:cs typeface="Tajawal ExtraBold" panose="00000800000000000000" pitchFamily="2" charset="-78"/>
              </a:rPr>
              <a:t>7%Verbal</a:t>
            </a:r>
          </a:p>
          <a:p>
            <a:pPr marL="974725" lvl="1" algn="just">
              <a:lnSpc>
                <a:spcPts val="3200"/>
              </a:lnSpc>
            </a:pPr>
            <a:r>
              <a:rPr lang="en-US" sz="2400" b="1" i="1" dirty="0">
                <a:solidFill>
                  <a:srgbClr val="C00000"/>
                </a:solidFill>
                <a:latin typeface="Tajawal ExtraBold" panose="00000800000000000000" pitchFamily="2" charset="-78"/>
                <a:cs typeface="Tajawal ExtraBold" panose="00000800000000000000" pitchFamily="2" charset="-78"/>
              </a:rPr>
              <a:t>100%TOTAL</a:t>
            </a:r>
          </a:p>
        </p:txBody>
      </p:sp>
      <p:sp>
        <p:nvSpPr>
          <p:cNvPr id="9" name="TextBox 8">
            <a:extLst>
              <a:ext uri="{FF2B5EF4-FFF2-40B4-BE49-F238E27FC236}">
                <a16:creationId xmlns:a16="http://schemas.microsoft.com/office/drawing/2014/main" id="{4FB9776B-5749-01B4-E2DE-D2938E67F6C1}"/>
              </a:ext>
            </a:extLst>
          </p:cNvPr>
          <p:cNvSpPr txBox="1"/>
          <p:nvPr/>
        </p:nvSpPr>
        <p:spPr>
          <a:xfrm>
            <a:off x="5423313" y="1468139"/>
            <a:ext cx="6423407" cy="4163447"/>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8 P’s of Office Meeting Protocol</a:t>
            </a:r>
          </a:p>
          <a:p>
            <a:pPr marL="517525" algn="just">
              <a:lnSpc>
                <a:spcPts val="3200"/>
              </a:lnSpc>
            </a:pPr>
            <a:endParaRPr lang="en-US" sz="2400" b="1" i="1" dirty="0">
              <a:solidFill>
                <a:srgbClr val="0A1F61"/>
              </a:solidFill>
              <a:latin typeface="Tajawal ExtraBold" panose="00000800000000000000" pitchFamily="2" charset="-78"/>
              <a:cs typeface="Tajawal ExtraBold" panose="00000800000000000000" pitchFamily="2" charset="-78"/>
            </a:endParaRPr>
          </a:p>
          <a:p>
            <a:pPr marL="1317625" lvl="1" indent="-342900" algn="just">
              <a:lnSpc>
                <a:spcPts val="3200"/>
              </a:lnSpc>
              <a:buFont typeface="Wingdings" panose="05000000000000000000" pitchFamily="2" charset="2"/>
              <a:buChar char="§"/>
            </a:pPr>
            <a:r>
              <a:rPr lang="en-US" sz="2400" b="1" i="1" dirty="0">
                <a:solidFill>
                  <a:srgbClr val="0A1F61"/>
                </a:solidFill>
                <a:latin typeface="Tajawal ExtraBold" panose="00000800000000000000" pitchFamily="2" charset="-78"/>
                <a:cs typeface="Tajawal ExtraBold" panose="00000800000000000000" pitchFamily="2" charset="-78"/>
              </a:rPr>
              <a:t>Punctual</a:t>
            </a:r>
            <a:r>
              <a:rPr lang="ar-EG" sz="2400" b="1" i="1" dirty="0">
                <a:solidFill>
                  <a:srgbClr val="0A1F61"/>
                </a:solidFill>
                <a:latin typeface="Tajawal ExtraBold" panose="00000800000000000000" pitchFamily="2" charset="-78"/>
                <a:cs typeface="Tajawal ExtraBold" panose="00000800000000000000" pitchFamily="2" charset="-78"/>
              </a:rPr>
              <a:t>منضبط</a:t>
            </a:r>
            <a:endParaRPr lang="en-US" sz="2400" b="1" i="1" dirty="0">
              <a:solidFill>
                <a:srgbClr val="0A1F61"/>
              </a:solidFill>
              <a:latin typeface="Tajawal ExtraBold" panose="00000800000000000000" pitchFamily="2" charset="-78"/>
              <a:cs typeface="Tajawal ExtraBold" panose="00000800000000000000" pitchFamily="2" charset="-78"/>
            </a:endParaRPr>
          </a:p>
          <a:p>
            <a:pPr marL="1317625" lvl="1" indent="-342900" algn="just">
              <a:lnSpc>
                <a:spcPts val="3200"/>
              </a:lnSpc>
              <a:buFont typeface="Wingdings" panose="05000000000000000000" pitchFamily="2" charset="2"/>
              <a:buChar char="§"/>
            </a:pPr>
            <a:r>
              <a:rPr lang="en-US" sz="2400" b="1" i="1" dirty="0">
                <a:solidFill>
                  <a:srgbClr val="0A1F61"/>
                </a:solidFill>
                <a:latin typeface="Tajawal ExtraBold" panose="00000800000000000000" pitchFamily="2" charset="-78"/>
                <a:cs typeface="Tajawal ExtraBold" panose="00000800000000000000" pitchFamily="2" charset="-78"/>
              </a:rPr>
              <a:t>Prepared</a:t>
            </a:r>
            <a:r>
              <a:rPr lang="ar-EG" sz="2400" b="1" i="1" dirty="0">
                <a:solidFill>
                  <a:srgbClr val="0A1F61"/>
                </a:solidFill>
                <a:latin typeface="Tajawal ExtraBold" panose="00000800000000000000" pitchFamily="2" charset="-78"/>
                <a:cs typeface="Tajawal ExtraBold" panose="00000800000000000000" pitchFamily="2" charset="-78"/>
              </a:rPr>
              <a:t>مستعد</a:t>
            </a:r>
            <a:endParaRPr lang="en-US" sz="2400" b="1" i="1" dirty="0">
              <a:solidFill>
                <a:srgbClr val="0A1F61"/>
              </a:solidFill>
              <a:latin typeface="Tajawal ExtraBold" panose="00000800000000000000" pitchFamily="2" charset="-78"/>
              <a:cs typeface="Tajawal ExtraBold" panose="00000800000000000000" pitchFamily="2" charset="-78"/>
            </a:endParaRPr>
          </a:p>
          <a:p>
            <a:pPr marL="1317625" lvl="1" indent="-342900" algn="just">
              <a:lnSpc>
                <a:spcPts val="3200"/>
              </a:lnSpc>
              <a:buFont typeface="Wingdings" panose="05000000000000000000" pitchFamily="2" charset="2"/>
              <a:buChar char="§"/>
            </a:pPr>
            <a:r>
              <a:rPr lang="en-US" sz="2400" b="1" i="1" dirty="0">
                <a:solidFill>
                  <a:srgbClr val="0A1F61"/>
                </a:solidFill>
                <a:latin typeface="Tajawal ExtraBold" panose="00000800000000000000" pitchFamily="2" charset="-78"/>
                <a:cs typeface="Tajawal ExtraBold" panose="00000800000000000000" pitchFamily="2" charset="-78"/>
              </a:rPr>
              <a:t>Participatory</a:t>
            </a:r>
            <a:r>
              <a:rPr lang="ar-EG" sz="2400" b="1" i="1" dirty="0">
                <a:solidFill>
                  <a:srgbClr val="0A1F61"/>
                </a:solidFill>
                <a:cs typeface="Tajawal ExtraBold" panose="00000800000000000000" pitchFamily="2" charset="-78"/>
              </a:rPr>
              <a:t>تشاركي</a:t>
            </a:r>
            <a:endParaRPr lang="en-US" sz="2400" b="1" i="1" dirty="0">
              <a:solidFill>
                <a:srgbClr val="0A1F61"/>
              </a:solidFill>
              <a:cs typeface="Tajawal ExtraBold" panose="00000800000000000000" pitchFamily="2" charset="-78"/>
            </a:endParaRPr>
          </a:p>
          <a:p>
            <a:pPr marL="1317625" lvl="1" indent="-342900" algn="just">
              <a:lnSpc>
                <a:spcPts val="3200"/>
              </a:lnSpc>
              <a:buFont typeface="Wingdings" panose="05000000000000000000" pitchFamily="2" charset="2"/>
              <a:buChar char="§"/>
            </a:pPr>
            <a:r>
              <a:rPr lang="en-US" sz="2400" b="1" i="1" dirty="0">
                <a:solidFill>
                  <a:srgbClr val="0A1F61"/>
                </a:solidFill>
                <a:latin typeface="Tajawal ExtraBold" panose="00000800000000000000" pitchFamily="2" charset="-78"/>
                <a:cs typeface="Tajawal ExtraBold" panose="00000800000000000000" pitchFamily="2" charset="-78"/>
              </a:rPr>
              <a:t>Positive</a:t>
            </a:r>
            <a:r>
              <a:rPr lang="ar-EG" sz="2400" b="1" i="1" dirty="0">
                <a:solidFill>
                  <a:srgbClr val="0A1F61"/>
                </a:solidFill>
                <a:latin typeface="Tajawal ExtraBold" panose="00000800000000000000" pitchFamily="2" charset="-78"/>
                <a:cs typeface="Tajawal ExtraBold" panose="00000800000000000000" pitchFamily="2" charset="-78"/>
              </a:rPr>
              <a:t>إيجابي </a:t>
            </a:r>
            <a:endParaRPr lang="en-US" sz="2400" b="1" i="1" dirty="0">
              <a:solidFill>
                <a:srgbClr val="0A1F61"/>
              </a:solidFill>
              <a:latin typeface="Tajawal ExtraBold" panose="00000800000000000000" pitchFamily="2" charset="-78"/>
              <a:cs typeface="Tajawal ExtraBold" panose="00000800000000000000" pitchFamily="2" charset="-78"/>
            </a:endParaRPr>
          </a:p>
          <a:p>
            <a:pPr marL="1317625" lvl="1" indent="-342900" algn="just">
              <a:lnSpc>
                <a:spcPts val="3200"/>
              </a:lnSpc>
              <a:buFont typeface="Wingdings" panose="05000000000000000000" pitchFamily="2" charset="2"/>
              <a:buChar char="§"/>
            </a:pPr>
            <a:r>
              <a:rPr lang="en-US" sz="2400" b="1" i="1" dirty="0">
                <a:solidFill>
                  <a:srgbClr val="0A1F61"/>
                </a:solidFill>
                <a:latin typeface="Tajawal ExtraBold" panose="00000800000000000000" pitchFamily="2" charset="-78"/>
                <a:cs typeface="Tajawal ExtraBold" panose="00000800000000000000" pitchFamily="2" charset="-78"/>
              </a:rPr>
              <a:t>Productive</a:t>
            </a:r>
            <a:r>
              <a:rPr lang="ar-EG" sz="2400" b="1" i="1" dirty="0">
                <a:solidFill>
                  <a:srgbClr val="0A1F61"/>
                </a:solidFill>
                <a:cs typeface="Tajawal ExtraBold" panose="00000800000000000000" pitchFamily="2" charset="-78"/>
              </a:rPr>
              <a:t>منتج</a:t>
            </a:r>
            <a:endParaRPr lang="en-US" sz="2400" b="1" i="1" dirty="0">
              <a:solidFill>
                <a:srgbClr val="0A1F61"/>
              </a:solidFill>
              <a:cs typeface="Tajawal ExtraBold" panose="00000800000000000000" pitchFamily="2" charset="-78"/>
            </a:endParaRPr>
          </a:p>
          <a:p>
            <a:pPr marL="1317625" lvl="1" indent="-342900" algn="just">
              <a:lnSpc>
                <a:spcPts val="3200"/>
              </a:lnSpc>
              <a:buFont typeface="Wingdings" panose="05000000000000000000" pitchFamily="2" charset="2"/>
              <a:buChar char="§"/>
            </a:pPr>
            <a:r>
              <a:rPr lang="en-US" sz="2400" b="1" i="1" dirty="0">
                <a:solidFill>
                  <a:srgbClr val="0A1F61"/>
                </a:solidFill>
                <a:latin typeface="Tajawal ExtraBold" panose="00000800000000000000" pitchFamily="2" charset="-78"/>
                <a:cs typeface="Tajawal ExtraBold" panose="00000800000000000000" pitchFamily="2" charset="-78"/>
              </a:rPr>
              <a:t>Polite</a:t>
            </a:r>
            <a:r>
              <a:rPr lang="ar-EG" sz="2400" b="1" i="1" dirty="0">
                <a:solidFill>
                  <a:srgbClr val="0A1F61"/>
                </a:solidFill>
                <a:latin typeface="Tajawal ExtraBold" panose="00000800000000000000" pitchFamily="2" charset="-78"/>
                <a:cs typeface="Tajawal ExtraBold" panose="00000800000000000000" pitchFamily="2" charset="-78"/>
              </a:rPr>
              <a:t>مهذب </a:t>
            </a:r>
            <a:endParaRPr lang="en-US" sz="2400" b="1" i="1" dirty="0">
              <a:solidFill>
                <a:srgbClr val="0A1F61"/>
              </a:solidFill>
              <a:latin typeface="Tajawal ExtraBold" panose="00000800000000000000" pitchFamily="2" charset="-78"/>
              <a:cs typeface="Tajawal ExtraBold" panose="00000800000000000000" pitchFamily="2" charset="-78"/>
            </a:endParaRPr>
          </a:p>
          <a:p>
            <a:pPr marL="1317625" lvl="1" indent="-342900" algn="just">
              <a:lnSpc>
                <a:spcPts val="3200"/>
              </a:lnSpc>
              <a:buFont typeface="Wingdings" panose="05000000000000000000" pitchFamily="2" charset="2"/>
              <a:buChar char="§"/>
            </a:pPr>
            <a:r>
              <a:rPr lang="en-US" sz="2400" b="1" i="1" dirty="0">
                <a:solidFill>
                  <a:srgbClr val="0A1F61"/>
                </a:solidFill>
                <a:latin typeface="Tajawal ExtraBold" panose="00000800000000000000" pitchFamily="2" charset="-78"/>
                <a:cs typeface="Tajawal ExtraBold" panose="00000800000000000000" pitchFamily="2" charset="-78"/>
              </a:rPr>
              <a:t>Proactive</a:t>
            </a:r>
            <a:r>
              <a:rPr lang="ar-EG" sz="2400" b="1" i="1" dirty="0">
                <a:solidFill>
                  <a:srgbClr val="0A1F61"/>
                </a:solidFill>
                <a:latin typeface="Tajawal ExtraBold" panose="00000800000000000000" pitchFamily="2" charset="-78"/>
                <a:cs typeface="Tajawal ExtraBold" panose="00000800000000000000" pitchFamily="2" charset="-78"/>
              </a:rPr>
              <a:t>استباقي</a:t>
            </a:r>
            <a:endParaRPr lang="en-US" sz="2400" b="1" i="1" dirty="0">
              <a:solidFill>
                <a:srgbClr val="0A1F61"/>
              </a:solidFill>
              <a:latin typeface="Tajawal ExtraBold" panose="00000800000000000000" pitchFamily="2" charset="-78"/>
              <a:cs typeface="Tajawal ExtraBold" panose="00000800000000000000" pitchFamily="2" charset="-78"/>
            </a:endParaRPr>
          </a:p>
          <a:p>
            <a:pPr marL="1317625" lvl="1" indent="-342900" algn="just">
              <a:lnSpc>
                <a:spcPts val="3200"/>
              </a:lnSpc>
              <a:buFont typeface="Wingdings" panose="05000000000000000000" pitchFamily="2" charset="2"/>
              <a:buChar char="§"/>
            </a:pPr>
            <a:r>
              <a:rPr lang="en-US" sz="2400" b="1" i="1" dirty="0">
                <a:solidFill>
                  <a:srgbClr val="0A1F61"/>
                </a:solidFill>
                <a:latin typeface="Tajawal ExtraBold" panose="00000800000000000000" pitchFamily="2" charset="-78"/>
                <a:cs typeface="Tajawal ExtraBold" panose="00000800000000000000" pitchFamily="2" charset="-78"/>
              </a:rPr>
              <a:t>Professional</a:t>
            </a:r>
          </a:p>
        </p:txBody>
      </p:sp>
      <p:sp>
        <p:nvSpPr>
          <p:cNvPr id="10" name="Left Brace 9">
            <a:extLst>
              <a:ext uri="{FF2B5EF4-FFF2-40B4-BE49-F238E27FC236}">
                <a16:creationId xmlns:a16="http://schemas.microsoft.com/office/drawing/2014/main" id="{97F6FC52-D6F5-AEB8-9A21-FFCF9261D2C3}"/>
              </a:ext>
            </a:extLst>
          </p:cNvPr>
          <p:cNvSpPr/>
          <p:nvPr/>
        </p:nvSpPr>
        <p:spPr>
          <a:xfrm>
            <a:off x="2004793" y="2410691"/>
            <a:ext cx="248532" cy="783771"/>
          </a:xfrm>
          <a:prstGeom prst="leftBrace">
            <a:avLst/>
          </a:prstGeom>
        </p:spPr>
        <p:style>
          <a:lnRef idx="3">
            <a:schemeClr val="dk1"/>
          </a:lnRef>
          <a:fillRef idx="0">
            <a:schemeClr val="dk1"/>
          </a:fillRef>
          <a:effectRef idx="2">
            <a:schemeClr val="dk1"/>
          </a:effectRef>
          <a:fontRef idx="minor">
            <a:schemeClr val="tx1"/>
          </a:fontRef>
        </p:style>
        <p:txBody>
          <a:bodyPr rtlCol="0" anchor="ctr"/>
          <a:lstStyle/>
          <a:p>
            <a:pPr algn="ctr"/>
            <a:endParaRPr lang="en-US"/>
          </a:p>
        </p:txBody>
      </p:sp>
      <p:sp>
        <p:nvSpPr>
          <p:cNvPr id="12" name="TextBox 11">
            <a:extLst>
              <a:ext uri="{FF2B5EF4-FFF2-40B4-BE49-F238E27FC236}">
                <a16:creationId xmlns:a16="http://schemas.microsoft.com/office/drawing/2014/main" id="{CB5DB016-BC43-6200-79C5-8FB808A7828F}"/>
              </a:ext>
            </a:extLst>
          </p:cNvPr>
          <p:cNvSpPr txBox="1"/>
          <p:nvPr/>
        </p:nvSpPr>
        <p:spPr>
          <a:xfrm>
            <a:off x="1409762" y="2540966"/>
            <a:ext cx="585417" cy="523220"/>
          </a:xfrm>
          <a:prstGeom prst="rect">
            <a:avLst/>
          </a:prstGeom>
          <a:noFill/>
        </p:spPr>
        <p:txBody>
          <a:bodyPr wrap="none" rtlCol="0">
            <a:spAutoFit/>
          </a:bodyPr>
          <a:lstStyle/>
          <a:p>
            <a:r>
              <a:rPr lang="ar-EG" sz="2800" b="1" dirty="0">
                <a:solidFill>
                  <a:srgbClr val="C00000"/>
                </a:solidFill>
              </a:rPr>
              <a:t>93</a:t>
            </a:r>
            <a:endParaRPr lang="en-US" sz="2800" b="1" dirty="0">
              <a:solidFill>
                <a:srgbClr val="C00000"/>
              </a:solidFill>
            </a:endParaRPr>
          </a:p>
        </p:txBody>
      </p:sp>
      <p:sp>
        <p:nvSpPr>
          <p:cNvPr id="14" name="TextBox 13">
            <a:extLst>
              <a:ext uri="{FF2B5EF4-FFF2-40B4-BE49-F238E27FC236}">
                <a16:creationId xmlns:a16="http://schemas.microsoft.com/office/drawing/2014/main" id="{0FAD8975-38A6-A3F5-ADC3-2DFE21AFEA98}"/>
              </a:ext>
            </a:extLst>
          </p:cNvPr>
          <p:cNvSpPr txBox="1"/>
          <p:nvPr/>
        </p:nvSpPr>
        <p:spPr>
          <a:xfrm>
            <a:off x="7408881" y="1835490"/>
            <a:ext cx="4032367" cy="369332"/>
          </a:xfrm>
          <a:prstGeom prst="rect">
            <a:avLst/>
          </a:prstGeom>
          <a:noFill/>
        </p:spPr>
        <p:txBody>
          <a:bodyPr wrap="square">
            <a:spAutoFit/>
          </a:bodyPr>
          <a:lstStyle/>
          <a:p>
            <a:pPr algn="r" rtl="1"/>
            <a:r>
              <a:rPr lang="en-US" b="1" dirty="0">
                <a:solidFill>
                  <a:srgbClr val="C00000"/>
                </a:solidFill>
              </a:rPr>
              <a:t>8 </a:t>
            </a:r>
            <a:r>
              <a:rPr lang="ar-EG" b="1" dirty="0">
                <a:solidFill>
                  <a:srgbClr val="C00000"/>
                </a:solidFill>
              </a:rPr>
              <a:t> </a:t>
            </a:r>
            <a:r>
              <a:rPr lang="en-US" b="1" dirty="0" err="1">
                <a:solidFill>
                  <a:srgbClr val="C00000"/>
                </a:solidFill>
              </a:rPr>
              <a:t>قواعد</a:t>
            </a:r>
            <a:r>
              <a:rPr lang="en-US" b="1" dirty="0">
                <a:solidFill>
                  <a:srgbClr val="C00000"/>
                </a:solidFill>
              </a:rPr>
              <a:t> </a:t>
            </a:r>
            <a:r>
              <a:rPr lang="en-US" b="1" dirty="0" err="1">
                <a:solidFill>
                  <a:srgbClr val="C00000"/>
                </a:solidFill>
              </a:rPr>
              <a:t>أساسية</a:t>
            </a:r>
            <a:r>
              <a:rPr lang="en-US" b="1" dirty="0">
                <a:solidFill>
                  <a:srgbClr val="C00000"/>
                </a:solidFill>
              </a:rPr>
              <a:t> </a:t>
            </a:r>
            <a:r>
              <a:rPr lang="en-US" b="1" dirty="0" err="1">
                <a:solidFill>
                  <a:srgbClr val="C00000"/>
                </a:solidFill>
              </a:rPr>
              <a:t>لبروتوكول</a:t>
            </a:r>
            <a:r>
              <a:rPr lang="en-US" b="1" dirty="0">
                <a:solidFill>
                  <a:srgbClr val="C00000"/>
                </a:solidFill>
              </a:rPr>
              <a:t> </a:t>
            </a:r>
            <a:r>
              <a:rPr lang="en-US" b="1" dirty="0" err="1">
                <a:solidFill>
                  <a:srgbClr val="C00000"/>
                </a:solidFill>
              </a:rPr>
              <a:t>اجتماعات</a:t>
            </a:r>
            <a:r>
              <a:rPr lang="en-US" b="1" dirty="0">
                <a:solidFill>
                  <a:srgbClr val="C00000"/>
                </a:solidFill>
              </a:rPr>
              <a:t> </a:t>
            </a:r>
            <a:r>
              <a:rPr lang="en-US" b="1" dirty="0" err="1">
                <a:solidFill>
                  <a:srgbClr val="C00000"/>
                </a:solidFill>
              </a:rPr>
              <a:t>المكتب</a:t>
            </a:r>
            <a:endParaRPr lang="en-US" b="1" dirty="0">
              <a:solidFill>
                <a:srgbClr val="C00000"/>
              </a:solidFill>
            </a:endParaRPr>
          </a:p>
        </p:txBody>
      </p:sp>
    </p:spTree>
    <p:extLst>
      <p:ext uri="{BB962C8B-B14F-4D97-AF65-F5344CB8AC3E}">
        <p14:creationId xmlns:p14="http://schemas.microsoft.com/office/powerpoint/2010/main" val="1247164031"/>
      </p:ext>
    </p:extLst>
  </p:cSld>
  <p:clrMapOvr>
    <a:masterClrMapping/>
  </p:clrMapOvr>
  <mc:AlternateContent xmlns:mc="http://schemas.openxmlformats.org/markup-compatibility/2006" xmlns:p14="http://schemas.microsoft.com/office/powerpoint/2010/main">
    <mc:Choice Requires="p14">
      <p:transition p14:dur="10" advTm="305000"/>
    </mc:Choice>
    <mc:Fallback xmlns="">
      <p:transition advTm="30500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41238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295321" y="390107"/>
            <a:ext cx="5774338" cy="1261884"/>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3. Presentation Skills</a:t>
            </a:r>
            <a:r>
              <a:rPr lang="ar-EG" sz="2400" b="1" dirty="0">
                <a:solidFill>
                  <a:srgbClr val="FFFF00"/>
                </a:solidFill>
                <a:latin typeface="Segoe UI Web (Arabic)"/>
              </a:rPr>
              <a:t>مهارات العرض</a:t>
            </a:r>
          </a:p>
          <a:p>
            <a:endParaRPr lang="en-US" sz="24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0E86967F-0470-6AFF-A69F-C1D251DA2984}"/>
              </a:ext>
            </a:extLst>
          </p:cNvPr>
          <p:cNvSpPr txBox="1"/>
          <p:nvPr/>
        </p:nvSpPr>
        <p:spPr>
          <a:xfrm>
            <a:off x="1156350" y="1303434"/>
            <a:ext cx="10778351" cy="4994444"/>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 good presentation skills must include:</a:t>
            </a:r>
          </a:p>
          <a:p>
            <a:pPr marL="1317625" lvl="1" indent="-342900" algn="just">
              <a:lnSpc>
                <a:spcPts val="32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Know Your Audience's Needs and connect with your audience.</a:t>
            </a:r>
          </a:p>
          <a:p>
            <a:pPr marL="1774825" lvl="2" indent="-342900" algn="just">
              <a:buFont typeface="Wingdings" panose="05000000000000000000" pitchFamily="2" charset="2"/>
              <a:buChar char="§"/>
            </a:pPr>
            <a:r>
              <a:rPr lang="en-US" dirty="0">
                <a:solidFill>
                  <a:srgbClr val="0A1F61"/>
                </a:solidFill>
                <a:latin typeface="Tajawal ExtraBold" panose="00000800000000000000" pitchFamily="2" charset="-78"/>
                <a:cs typeface="Tajawal ExtraBold" panose="00000800000000000000" pitchFamily="2" charset="-78"/>
              </a:rPr>
              <a:t>Leaders match information with the needs and desires of others who share their vision. Persuasion, enlightenment and inspiration require engaging not only the minds but also the hearts of listeners. </a:t>
            </a:r>
          </a:p>
          <a:p>
            <a:pPr marL="1317625" lvl="1" indent="-342900" algn="just">
              <a:lnSpc>
                <a:spcPts val="32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Sharpen your message: The 3 Cs: Have a Clear, Concise, and Consistent Message. </a:t>
            </a:r>
          </a:p>
          <a:p>
            <a:pPr marL="1774825" lvl="2" indent="-342900" algn="just">
              <a:lnSpc>
                <a:spcPts val="3200"/>
              </a:lnSpc>
              <a:buFont typeface="Wingdings" panose="05000000000000000000" pitchFamily="2" charset="2"/>
              <a:buChar char="§"/>
            </a:pPr>
            <a:r>
              <a:rPr lang="en-US" dirty="0">
                <a:solidFill>
                  <a:srgbClr val="0A1F61"/>
                </a:solidFill>
                <a:latin typeface="Tajawal ExtraBold" panose="00000800000000000000" pitchFamily="2" charset="-78"/>
                <a:cs typeface="Tajawal ExtraBold" panose="00000800000000000000" pitchFamily="2" charset="-78"/>
              </a:rPr>
              <a:t>Clarity: Identifying your main ideas </a:t>
            </a:r>
          </a:p>
          <a:p>
            <a:pPr marL="1774825" lvl="2" indent="-342900" algn="just">
              <a:lnSpc>
                <a:spcPts val="3200"/>
              </a:lnSpc>
              <a:buFont typeface="Wingdings" panose="05000000000000000000" pitchFamily="2" charset="2"/>
              <a:buChar char="§"/>
            </a:pPr>
            <a:r>
              <a:rPr lang="en-US" dirty="0">
                <a:solidFill>
                  <a:srgbClr val="0A1F61"/>
                </a:solidFill>
                <a:latin typeface="Tajawal ExtraBold" panose="00000800000000000000" pitchFamily="2" charset="-78"/>
                <a:cs typeface="Tajawal ExtraBold" panose="00000800000000000000" pitchFamily="2" charset="-78"/>
              </a:rPr>
              <a:t>Keep it concise: Aim for short, direct sentences. </a:t>
            </a:r>
          </a:p>
          <a:p>
            <a:pPr marL="1774825" lvl="2" indent="-342900" algn="just">
              <a:lnSpc>
                <a:spcPts val="3200"/>
              </a:lnSpc>
              <a:buFont typeface="Wingdings" panose="05000000000000000000" pitchFamily="2" charset="2"/>
              <a:buChar char="§"/>
            </a:pPr>
            <a:r>
              <a:rPr lang="en-US" dirty="0">
                <a:solidFill>
                  <a:srgbClr val="0A1F61"/>
                </a:solidFill>
                <a:latin typeface="Tajawal ExtraBold" panose="00000800000000000000" pitchFamily="2" charset="-78"/>
                <a:cs typeface="Tajawal ExtraBold" panose="00000800000000000000" pitchFamily="2" charset="-78"/>
              </a:rPr>
              <a:t>Consistency in communication usually means two things: repetition and frequency</a:t>
            </a:r>
          </a:p>
          <a:p>
            <a:pPr marL="1317625" lvl="1" indent="-342900" algn="just">
              <a:lnSpc>
                <a:spcPts val="32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Tell a story with data and specific examples</a:t>
            </a:r>
          </a:p>
          <a:p>
            <a:pPr marL="1317625" lvl="1" indent="-342900" algn="just">
              <a:lnSpc>
                <a:spcPts val="32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Use Effective Nonverbal Communication</a:t>
            </a:r>
          </a:p>
          <a:p>
            <a:pPr marL="1317625" lvl="1" indent="-342900" algn="just">
              <a:lnSpc>
                <a:spcPts val="32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Closing statement</a:t>
            </a:r>
          </a:p>
        </p:txBody>
      </p:sp>
    </p:spTree>
    <p:extLst>
      <p:ext uri="{BB962C8B-B14F-4D97-AF65-F5344CB8AC3E}">
        <p14:creationId xmlns:p14="http://schemas.microsoft.com/office/powerpoint/2010/main" val="2896566913"/>
      </p:ext>
    </p:extLst>
  </p:cSld>
  <p:clrMapOvr>
    <a:masterClrMapping/>
  </p:clrMapOvr>
  <mc:AlternateContent xmlns:mc="http://schemas.openxmlformats.org/markup-compatibility/2006" xmlns:p14="http://schemas.microsoft.com/office/powerpoint/2010/main">
    <mc:Choice Requires="p14">
      <p:transition p14:dur="10" advTm="88000"/>
    </mc:Choice>
    <mc:Fallback xmlns="">
      <p:transition advTm="8800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5321" y="390107"/>
            <a:ext cx="5822428" cy="89255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3. Presentation Skills</a:t>
            </a:r>
            <a:r>
              <a:rPr lang="ar-EG" sz="2400" b="1" dirty="0">
                <a:solidFill>
                  <a:srgbClr val="FFFF00"/>
                </a:solidFill>
                <a:latin typeface="Segoe UI Web (Arabic)"/>
              </a:rPr>
              <a:t> مهارات العرض</a:t>
            </a:r>
            <a:endParaRPr lang="en-US" sz="24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descr="A picture containing diagram&#10;&#10;Description automatically generated">
            <a:extLst>
              <a:ext uri="{FF2B5EF4-FFF2-40B4-BE49-F238E27FC236}">
                <a16:creationId xmlns:a16="http://schemas.microsoft.com/office/drawing/2014/main" id="{94F4064C-15F2-722E-5E66-CF3EFD8FB9AF}"/>
              </a:ext>
            </a:extLst>
          </p:cNvPr>
          <p:cNvPicPr>
            <a:picLocks noChangeAspect="1"/>
          </p:cNvPicPr>
          <p:nvPr/>
        </p:nvPicPr>
        <p:blipFill>
          <a:blip r:embed="rId6">
            <a:extLst>
              <a:ext uri="{BEBA8EAE-BF5A-486C-A8C5-ECC9F3942E4B}">
                <a14:imgProps xmlns:a14="http://schemas.microsoft.com/office/drawing/2010/main">
                  <a14:imgLayer r:embed="rId7">
                    <a14:imgEffect>
                      <a14:sharpenSoften amount="25000"/>
                    </a14:imgEffect>
                    <a14:imgEffect>
                      <a14:colorTemperature colorTemp="7200"/>
                    </a14:imgEffect>
                    <a14:imgEffect>
                      <a14:brightnessContrast contrast="-40000"/>
                    </a14:imgEffect>
                  </a14:imgLayer>
                </a14:imgProps>
              </a:ext>
              <a:ext uri="{28A0092B-C50C-407E-A947-70E740481C1C}">
                <a14:useLocalDpi xmlns:a14="http://schemas.microsoft.com/office/drawing/2010/main" val="0"/>
              </a:ext>
            </a:extLst>
          </a:blip>
          <a:stretch>
            <a:fillRect/>
          </a:stretch>
        </p:blipFill>
        <p:spPr>
          <a:xfrm>
            <a:off x="2024581" y="1388965"/>
            <a:ext cx="9812920" cy="5356219"/>
          </a:xfrm>
          <a:prstGeom prst="rect">
            <a:avLst/>
          </a:prstGeom>
        </p:spPr>
      </p:pic>
    </p:spTree>
    <p:extLst>
      <p:ext uri="{BB962C8B-B14F-4D97-AF65-F5344CB8AC3E}">
        <p14:creationId xmlns:p14="http://schemas.microsoft.com/office/powerpoint/2010/main" val="1870193631"/>
      </p:ext>
    </p:extLst>
  </p:cSld>
  <p:clrMapOvr>
    <a:masterClrMapping/>
  </p:clrMapOvr>
  <mc:AlternateContent xmlns:mc="http://schemas.openxmlformats.org/markup-compatibility/2006" xmlns:p14="http://schemas.microsoft.com/office/powerpoint/2010/main">
    <mc:Choice Requires="p14">
      <p:transition p14:dur="10" advTm="181000"/>
    </mc:Choice>
    <mc:Fallback xmlns="">
      <p:transition advTm="18100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5321" y="390107"/>
            <a:ext cx="4722768" cy="89255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4. Negotiation</a:t>
            </a:r>
            <a:r>
              <a:rPr lang="ar-EG" sz="2400" dirty="0">
                <a:effectLst/>
                <a:latin typeface="Segoe UI Web (Arabic)"/>
              </a:rPr>
              <a:t> </a:t>
            </a:r>
            <a:r>
              <a:rPr lang="ar-EG" sz="2400" b="1" dirty="0">
                <a:solidFill>
                  <a:srgbClr val="FFFF00"/>
                </a:solidFill>
                <a:latin typeface="Segoe UI Web (Arabic)"/>
              </a:rPr>
              <a:t>التفاوض</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1147133" y="1363976"/>
            <a:ext cx="10901563" cy="5055936"/>
          </a:xfrm>
          <a:prstGeom prst="rect">
            <a:avLst/>
          </a:prstGeom>
          <a:noFill/>
        </p:spPr>
        <p:txBody>
          <a:bodyPr wrap="square" rtlCol="0">
            <a:spAutoFit/>
          </a:bodyPr>
          <a:lstStyle/>
          <a:p>
            <a:pPr marL="974725" indent="-4572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Negotiation is a process of interaction by which two or more parties who consider they need to be jointly involved in an outcome, but who initially have different objectives, seek by the use of argument and persuasion to resolve their differences in order to achieve a mutually acceptable solution.</a:t>
            </a:r>
          </a:p>
          <a:p>
            <a:pPr marL="974725" indent="-4572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Getting to YES</a:t>
            </a:r>
          </a:p>
          <a:p>
            <a:pPr marL="974725" indent="-457200" algn="ctr">
              <a:lnSpc>
                <a:spcPts val="3000"/>
              </a:lnSpc>
              <a:buFont typeface="Wingdings" panose="05000000000000000000" pitchFamily="2" charset="2"/>
              <a:buChar char="q"/>
            </a:pPr>
            <a:r>
              <a:rPr lang="en-US" sz="2400" b="1" i="1" dirty="0">
                <a:solidFill>
                  <a:srgbClr val="C00000"/>
                </a:solidFill>
                <a:latin typeface="Tajawal ExtraBold" panose="00000800000000000000" pitchFamily="2" charset="-78"/>
                <a:cs typeface="Tajawal ExtraBold" panose="00000800000000000000" pitchFamily="2" charset="-78"/>
              </a:rPr>
              <a:t>What is Negotiation?</a:t>
            </a:r>
          </a:p>
          <a:p>
            <a:pPr marL="517525" algn="ctr">
              <a:lnSpc>
                <a:spcPts val="3000"/>
              </a:lnSpc>
            </a:pPr>
            <a:r>
              <a:rPr lang="en-US" sz="2400" b="1" i="1" dirty="0">
                <a:solidFill>
                  <a:srgbClr val="C00000"/>
                </a:solidFill>
                <a:latin typeface="Tajawal ExtraBold" panose="00000800000000000000" pitchFamily="2" charset="-78"/>
                <a:cs typeface="Tajawal ExtraBold" panose="00000800000000000000" pitchFamily="2" charset="-78"/>
              </a:rPr>
              <a:t>The only game where both parties WIN</a:t>
            </a:r>
          </a:p>
          <a:p>
            <a:pPr marL="860425" indent="-342900">
              <a:lnSpc>
                <a:spcPts val="3000"/>
              </a:lnSpc>
              <a:buFont typeface="Wingdings" panose="05000000000000000000" pitchFamily="2" charset="2"/>
              <a:buChar char="q"/>
            </a:pPr>
            <a:r>
              <a:rPr lang="en-US" sz="2400" b="1" i="1" dirty="0">
                <a:solidFill>
                  <a:srgbClr val="0A1F61"/>
                </a:solidFill>
                <a:latin typeface="Tajawal ExtraBold" panose="00000800000000000000" pitchFamily="2" charset="-78"/>
                <a:cs typeface="Tajawal ExtraBold" panose="00000800000000000000" pitchFamily="2" charset="-78"/>
              </a:rPr>
              <a:t>Negotiation </a:t>
            </a:r>
            <a:r>
              <a:rPr lang="en-US" sz="2400" b="1" i="1" dirty="0">
                <a:ln w="12700" cmpd="sng">
                  <a:solidFill>
                    <a:schemeClr val="accent4"/>
                  </a:solidFill>
                  <a:prstDash val="solid"/>
                </a:ln>
                <a:solidFill>
                  <a:srgbClr val="FFC000"/>
                </a:solidFill>
                <a:latin typeface="Tajawal ExtraBold" panose="00000800000000000000" pitchFamily="2" charset="-78"/>
                <a:cs typeface="Tajawal ExtraBold" panose="00000800000000000000" pitchFamily="2" charset="-78"/>
              </a:rPr>
              <a:t>Golden</a:t>
            </a:r>
            <a:r>
              <a:rPr lang="en-US" sz="2400" b="1" i="1" dirty="0">
                <a:solidFill>
                  <a:srgbClr val="0A1F61"/>
                </a:solidFill>
                <a:latin typeface="Tajawal ExtraBold" panose="00000800000000000000" pitchFamily="2" charset="-78"/>
                <a:cs typeface="Tajawal ExtraBold" panose="00000800000000000000" pitchFamily="2" charset="-78"/>
              </a:rPr>
              <a:t> Rules</a:t>
            </a:r>
          </a:p>
          <a:p>
            <a:pPr marL="1317625" lvl="1" indent="-342900">
              <a:lnSpc>
                <a:spcPts val="3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Don‘t Give it--Trade it</a:t>
            </a:r>
          </a:p>
          <a:p>
            <a:pPr marL="1317625" lvl="1" indent="-342900">
              <a:lnSpc>
                <a:spcPts val="3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There is Always a Better Offer than 1st one</a:t>
            </a:r>
          </a:p>
          <a:p>
            <a:pPr marL="1317625" lvl="1" indent="-342900">
              <a:lnSpc>
                <a:spcPts val="3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Everything is Open to Change</a:t>
            </a:r>
          </a:p>
          <a:p>
            <a:pPr marL="1317625" lvl="1" indent="-342900">
              <a:lnSpc>
                <a:spcPts val="3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Always Aim High</a:t>
            </a:r>
          </a:p>
        </p:txBody>
      </p:sp>
      <p:sp>
        <p:nvSpPr>
          <p:cNvPr id="10" name="Scroll: Vertical 9">
            <a:extLst>
              <a:ext uri="{FF2B5EF4-FFF2-40B4-BE49-F238E27FC236}">
                <a16:creationId xmlns:a16="http://schemas.microsoft.com/office/drawing/2014/main" id="{28A31405-BDEE-34A7-AC99-01803ECD37B7}"/>
              </a:ext>
            </a:extLst>
          </p:cNvPr>
          <p:cNvSpPr/>
          <p:nvPr/>
        </p:nvSpPr>
        <p:spPr>
          <a:xfrm>
            <a:off x="8507316" y="4700194"/>
            <a:ext cx="3606140" cy="1610201"/>
          </a:xfrm>
          <a:prstGeom prst="verticalScroll">
            <a:avLst/>
          </a:prstGeom>
          <a:solidFill>
            <a:schemeClr val="accent1">
              <a:lumMod val="40000"/>
              <a:lumOff val="60000"/>
            </a:schemeClr>
          </a:solidFill>
          <a:ln>
            <a:solidFill>
              <a:schemeClr val="accent1">
                <a:lumMod val="75000"/>
              </a:schemeClr>
            </a:solidFill>
          </a:ln>
          <a:effectLst>
            <a:outerShdw blurRad="50800" dist="38100" dir="8100000" algn="tr" rotWithShape="0">
              <a:prstClr val="black">
                <a:alpha val="40000"/>
              </a:prstClr>
            </a:outerShdw>
          </a:effectLst>
        </p:spPr>
        <p:style>
          <a:lnRef idx="0">
            <a:schemeClr val="accent1"/>
          </a:lnRef>
          <a:fillRef idx="3">
            <a:schemeClr val="accent1"/>
          </a:fillRef>
          <a:effectRef idx="3">
            <a:schemeClr val="accent1"/>
          </a:effectRef>
          <a:fontRef idx="minor">
            <a:schemeClr val="lt1"/>
          </a:fontRef>
        </p:style>
        <p:txBody>
          <a:bodyPr rtlCol="0" anchor="ctr"/>
          <a:lstStyle/>
          <a:p>
            <a:r>
              <a:rPr lang="en-US" sz="1600" b="1" dirty="0">
                <a:ln w="0"/>
                <a:solidFill>
                  <a:srgbClr val="C00000"/>
                </a:solidFill>
                <a:effectLst>
                  <a:outerShdw blurRad="38100" dist="19050" dir="2700000" algn="tl" rotWithShape="0">
                    <a:schemeClr val="dk1">
                      <a:alpha val="40000"/>
                    </a:schemeClr>
                  </a:outerShdw>
                </a:effectLst>
              </a:rPr>
              <a:t>Basic Concepts </a:t>
            </a:r>
          </a:p>
          <a:p>
            <a:pPr marL="285750" indent="-225425" defTabSz="1228725">
              <a:buFont typeface="Wingdings" panose="05000000000000000000" pitchFamily="2" charset="2"/>
              <a:buChar char="§"/>
              <a:tabLst>
                <a:tab pos="403225" algn="l"/>
              </a:tabLst>
            </a:pPr>
            <a:r>
              <a:rPr lang="en-US" sz="1600" dirty="0">
                <a:ln w="0"/>
                <a:solidFill>
                  <a:schemeClr val="tx1"/>
                </a:solidFill>
                <a:effectLst>
                  <a:outerShdw blurRad="38100" dist="19050" dir="2700000" algn="tl" rotWithShape="0">
                    <a:schemeClr val="dk1">
                      <a:alpha val="40000"/>
                    </a:schemeClr>
                  </a:outerShdw>
                </a:effectLst>
              </a:rPr>
              <a:t>Two Parties</a:t>
            </a:r>
          </a:p>
          <a:p>
            <a:pPr marL="285750" indent="-225425" defTabSz="1228725">
              <a:buFont typeface="Wingdings" panose="05000000000000000000" pitchFamily="2" charset="2"/>
              <a:buChar char="§"/>
              <a:tabLst>
                <a:tab pos="403225" algn="l"/>
              </a:tabLst>
            </a:pPr>
            <a:r>
              <a:rPr lang="en-US" sz="1600" dirty="0">
                <a:ln w="0"/>
                <a:solidFill>
                  <a:schemeClr val="tx1"/>
                </a:solidFill>
                <a:effectLst>
                  <a:outerShdw blurRad="38100" dist="19050" dir="2700000" algn="tl" rotWithShape="0">
                    <a:schemeClr val="dk1">
                      <a:alpha val="40000"/>
                    </a:schemeClr>
                  </a:outerShdw>
                </a:effectLst>
              </a:rPr>
              <a:t>No Unilaterally imposed decision</a:t>
            </a:r>
          </a:p>
          <a:p>
            <a:pPr marL="285750" indent="-225425" defTabSz="1228725">
              <a:buFont typeface="Wingdings" panose="05000000000000000000" pitchFamily="2" charset="2"/>
              <a:buChar char="§"/>
              <a:tabLst>
                <a:tab pos="403225" algn="l"/>
              </a:tabLst>
            </a:pPr>
            <a:r>
              <a:rPr lang="en-US" sz="1600" dirty="0">
                <a:ln w="0"/>
                <a:solidFill>
                  <a:schemeClr val="tx1"/>
                </a:solidFill>
                <a:effectLst>
                  <a:outerShdw blurRad="38100" dist="19050" dir="2700000" algn="tl" rotWithShape="0">
                    <a:schemeClr val="dk1">
                      <a:alpha val="40000"/>
                    </a:schemeClr>
                  </a:outerShdw>
                </a:effectLst>
              </a:rPr>
              <a:t>Negotiation is a process</a:t>
            </a:r>
          </a:p>
        </p:txBody>
      </p:sp>
      <p:pic>
        <p:nvPicPr>
          <p:cNvPr id="12" name="Picture 11" descr="Icon&#10;&#10;Description automatically generated">
            <a:extLst>
              <a:ext uri="{FF2B5EF4-FFF2-40B4-BE49-F238E27FC236}">
                <a16:creationId xmlns:a16="http://schemas.microsoft.com/office/drawing/2014/main" id="{7C57B530-A1CA-E03D-FD75-6629C289B65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335067" y="4036273"/>
            <a:ext cx="1539739" cy="1539739"/>
          </a:xfrm>
          <a:prstGeom prst="rect">
            <a:avLst/>
          </a:prstGeom>
        </p:spPr>
      </p:pic>
      <p:sp>
        <p:nvSpPr>
          <p:cNvPr id="13" name="TextBox 12">
            <a:extLst>
              <a:ext uri="{FF2B5EF4-FFF2-40B4-BE49-F238E27FC236}">
                <a16:creationId xmlns:a16="http://schemas.microsoft.com/office/drawing/2014/main" id="{DFC9CC68-A487-8D48-7AE9-5A1E22768A77}"/>
              </a:ext>
            </a:extLst>
          </p:cNvPr>
          <p:cNvSpPr txBox="1"/>
          <p:nvPr/>
        </p:nvSpPr>
        <p:spPr>
          <a:xfrm>
            <a:off x="10126980" y="5101582"/>
            <a:ext cx="1747826" cy="579646"/>
          </a:xfrm>
          <a:prstGeom prst="rect">
            <a:avLst/>
          </a:prstGeom>
          <a:noFill/>
        </p:spPr>
        <p:txBody>
          <a:bodyPr wrap="square">
            <a:spAutoFit/>
          </a:bodyPr>
          <a:lstStyle/>
          <a:p>
            <a:pPr algn="r" rtl="1">
              <a:lnSpc>
                <a:spcPts val="1900"/>
              </a:lnSpc>
            </a:pPr>
            <a:r>
              <a:rPr lang="en-US" sz="1600" b="1" dirty="0" err="1"/>
              <a:t>لا</a:t>
            </a:r>
            <a:r>
              <a:rPr lang="en-US" sz="1600" b="1" dirty="0"/>
              <a:t> </a:t>
            </a:r>
            <a:r>
              <a:rPr lang="en-US" sz="1600" b="1" dirty="0" err="1"/>
              <a:t>يوجد</a:t>
            </a:r>
            <a:r>
              <a:rPr lang="en-US" sz="1600" b="1" dirty="0"/>
              <a:t> </a:t>
            </a:r>
            <a:r>
              <a:rPr lang="en-US" sz="1600" b="1" dirty="0" err="1"/>
              <a:t>قرار</a:t>
            </a:r>
            <a:r>
              <a:rPr lang="en-US" sz="1600" b="1" dirty="0"/>
              <a:t> </a:t>
            </a:r>
            <a:r>
              <a:rPr lang="en-US" sz="1600" b="1" dirty="0" err="1"/>
              <a:t>مفروض</a:t>
            </a:r>
            <a:r>
              <a:rPr lang="en-US" sz="1600" b="1" dirty="0"/>
              <a:t> من </a:t>
            </a:r>
            <a:r>
              <a:rPr lang="en-US" sz="1600" b="1" dirty="0" err="1"/>
              <a:t>جانب</a:t>
            </a:r>
            <a:r>
              <a:rPr lang="en-US" sz="1600" b="1" dirty="0"/>
              <a:t> </a:t>
            </a:r>
            <a:r>
              <a:rPr lang="en-US" sz="1600" b="1" dirty="0" err="1"/>
              <a:t>واحد</a:t>
            </a:r>
            <a:endParaRPr lang="en-US" sz="1600" b="1" dirty="0"/>
          </a:p>
        </p:txBody>
      </p:sp>
    </p:spTree>
    <p:extLst>
      <p:ext uri="{BB962C8B-B14F-4D97-AF65-F5344CB8AC3E}">
        <p14:creationId xmlns:p14="http://schemas.microsoft.com/office/powerpoint/2010/main" val="3743897242"/>
      </p:ext>
    </p:extLst>
  </p:cSld>
  <p:clrMapOvr>
    <a:masterClrMapping/>
  </p:clrMapOvr>
  <mc:AlternateContent xmlns:mc="http://schemas.openxmlformats.org/markup-compatibility/2006" xmlns:p14="http://schemas.microsoft.com/office/powerpoint/2010/main">
    <mc:Choice Requires="p14">
      <p:transition p14:dur="10" advTm="125000"/>
    </mc:Choice>
    <mc:Fallback xmlns="">
      <p:transition advTm="125000"/>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5321" y="390107"/>
            <a:ext cx="4722768" cy="89255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4. Negotiation</a:t>
            </a:r>
            <a:r>
              <a:rPr lang="ar-EG" sz="2400" b="1" dirty="0">
                <a:solidFill>
                  <a:srgbClr val="FFFF00"/>
                </a:solidFill>
                <a:latin typeface="Segoe UI Web (Arabic)"/>
              </a:rPr>
              <a:t> التفاوض</a:t>
            </a:r>
            <a:endParaRPr lang="en-US" sz="24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1262952" y="1402019"/>
            <a:ext cx="10705869" cy="4682820"/>
          </a:xfrm>
          <a:prstGeom prst="rect">
            <a:avLst/>
          </a:prstGeom>
          <a:noFill/>
        </p:spPr>
        <p:txBody>
          <a:bodyPr wrap="square" rtlCol="0">
            <a:spAutoFit/>
          </a:bodyPr>
          <a:lstStyle/>
          <a:p>
            <a:pPr marL="860425" indent="-3429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In a negotiation, an effective leader will look to understand the needs and interests of those they lead and work to satisfy those needs. </a:t>
            </a:r>
            <a:r>
              <a:rPr lang="en-US" sz="2400" b="1" dirty="0">
                <a:solidFill>
                  <a:srgbClr val="FF0000"/>
                </a:solidFill>
                <a:latin typeface="Tajawal ExtraBold" panose="00000800000000000000" pitchFamily="2" charset="-78"/>
                <a:cs typeface="Tajawal ExtraBold" panose="00000800000000000000" pitchFamily="2" charset="-78"/>
              </a:rPr>
              <a:t>Effective negotiators are able to find common ground between parties, build trust, and manage conflict</a:t>
            </a:r>
            <a:r>
              <a:rPr lang="en-US" sz="2400" b="1" dirty="0">
                <a:solidFill>
                  <a:srgbClr val="0A1F61"/>
                </a:solidFill>
                <a:latin typeface="Tajawal ExtraBold" panose="00000800000000000000" pitchFamily="2" charset="-78"/>
                <a:cs typeface="Tajawal ExtraBold" panose="00000800000000000000" pitchFamily="2" charset="-78"/>
              </a:rPr>
              <a:t>. They are also able to see </a:t>
            </a:r>
            <a:r>
              <a:rPr lang="en-US" sz="2400" b="1" dirty="0">
                <a:solidFill>
                  <a:srgbClr val="FF0000"/>
                </a:solidFill>
                <a:latin typeface="Tajawal ExtraBold" panose="00000800000000000000" pitchFamily="2" charset="-78"/>
                <a:cs typeface="Tajawal ExtraBold" panose="00000800000000000000" pitchFamily="2" charset="-78"/>
              </a:rPr>
              <a:t>the “big picture” and possess long-term thinking</a:t>
            </a:r>
            <a:r>
              <a:rPr lang="en-US" sz="2400" b="1" dirty="0">
                <a:solidFill>
                  <a:srgbClr val="0A1F61"/>
                </a:solidFill>
                <a:latin typeface="Tajawal ExtraBold" panose="00000800000000000000" pitchFamily="2" charset="-78"/>
                <a:cs typeface="Tajawal ExtraBold" panose="00000800000000000000" pitchFamily="2" charset="-78"/>
              </a:rPr>
              <a:t>.</a:t>
            </a:r>
          </a:p>
          <a:p>
            <a:pPr marL="860425" indent="-3429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way we view things determines how they will be perceived in reality. As an effective negotiator, it’s vital to keep your viewpoints open and avoid involving ego and bias. This ultimately means you need to keep your emotions in check throughout any negotiation. Managing emotions can have a positive impact in any negotiation situation. This can ultimately translate into easier negotiations, problem-solving, and decision-making.</a:t>
            </a:r>
          </a:p>
        </p:txBody>
      </p:sp>
    </p:spTree>
    <p:extLst>
      <p:ext uri="{BB962C8B-B14F-4D97-AF65-F5344CB8AC3E}">
        <p14:creationId xmlns:p14="http://schemas.microsoft.com/office/powerpoint/2010/main" val="2508834004"/>
      </p:ext>
    </p:extLst>
  </p:cSld>
  <p:clrMapOvr>
    <a:masterClrMapping/>
  </p:clrMapOvr>
  <mc:AlternateContent xmlns:mc="http://schemas.openxmlformats.org/markup-compatibility/2006" xmlns:p14="http://schemas.microsoft.com/office/powerpoint/2010/main">
    <mc:Choice Requires="p14">
      <p:transition p14:dur="10" advTm="75000"/>
    </mc:Choice>
    <mc:Fallback xmlns="">
      <p:transition advTm="75000"/>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5321" y="390107"/>
            <a:ext cx="4722768" cy="89255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4. Negotiation</a:t>
            </a:r>
            <a:r>
              <a:rPr lang="ar-EG" sz="2400" b="1" dirty="0">
                <a:solidFill>
                  <a:srgbClr val="FFFF00"/>
                </a:solidFill>
                <a:latin typeface="Segoe UI Web (Arabic)"/>
              </a:rPr>
              <a:t> التفاوض</a:t>
            </a:r>
            <a:endParaRPr lang="en-US" sz="24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262415" y="1899819"/>
            <a:ext cx="10901563" cy="3528658"/>
          </a:xfrm>
          <a:prstGeom prst="rect">
            <a:avLst/>
          </a:prstGeom>
          <a:noFill/>
        </p:spPr>
        <p:txBody>
          <a:bodyPr wrap="square" rtlCol="0">
            <a:spAutoFit/>
          </a:bodyPr>
          <a:lstStyle/>
          <a:p>
            <a:pPr marL="517525" algn="just">
              <a:lnSpc>
                <a:spcPts val="3000"/>
              </a:lnSpc>
            </a:pPr>
            <a:r>
              <a:rPr lang="en-US" sz="2800" b="1" dirty="0">
                <a:solidFill>
                  <a:srgbClr val="0A1F61"/>
                </a:solidFill>
                <a:latin typeface="Tajawal ExtraBold" panose="00000800000000000000" pitchFamily="2" charset="-78"/>
                <a:cs typeface="Tajawal ExtraBold" panose="00000800000000000000" pitchFamily="2" charset="-78"/>
              </a:rPr>
              <a:t>Elements of Negotiation</a:t>
            </a:r>
          </a:p>
          <a:p>
            <a:pPr marL="974725" indent="-4572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Two or more parties</a:t>
            </a:r>
          </a:p>
          <a:p>
            <a:pPr marL="974725" indent="-4572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Involved for desired outcome</a:t>
            </a:r>
          </a:p>
          <a:p>
            <a:pPr marL="974725" indent="-4572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Different interests and objectives</a:t>
            </a:r>
          </a:p>
          <a:p>
            <a:pPr marL="974725" indent="-4572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Some possibility to modify position</a:t>
            </a:r>
          </a:p>
          <a:p>
            <a:pPr marL="974725" indent="-4572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Hope of desirable acceptable outcome</a:t>
            </a:r>
          </a:p>
          <a:p>
            <a:pPr marL="974725" indent="-4572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Degree of POWER over other</a:t>
            </a:r>
          </a:p>
          <a:p>
            <a:pPr marL="974725" indent="-4572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Verbal Interaction between people</a:t>
            </a:r>
          </a:p>
          <a:p>
            <a:pPr marL="974725" indent="-4572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Negotiation is a mean to resolve differences</a:t>
            </a:r>
          </a:p>
        </p:txBody>
      </p:sp>
      <p:pic>
        <p:nvPicPr>
          <p:cNvPr id="13" name="Picture 12">
            <a:extLst>
              <a:ext uri="{FF2B5EF4-FFF2-40B4-BE49-F238E27FC236}">
                <a16:creationId xmlns:a16="http://schemas.microsoft.com/office/drawing/2014/main" id="{E880673C-9387-7734-B57C-D0ED182787B1}"/>
              </a:ext>
            </a:extLst>
          </p:cNvPr>
          <p:cNvPicPr>
            <a:picLocks noChangeAspect="1"/>
          </p:cNvPicPr>
          <p:nvPr/>
        </p:nvPicPr>
        <p:blipFill rotWithShape="1">
          <a:blip r:embed="rId6"/>
          <a:srcRect l="21137" t="25802" r="25389" b="13939"/>
          <a:stretch/>
        </p:blipFill>
        <p:spPr>
          <a:xfrm>
            <a:off x="6505911" y="1475853"/>
            <a:ext cx="5566764" cy="3528658"/>
          </a:xfrm>
          <a:prstGeom prst="rect">
            <a:avLst/>
          </a:prstGeom>
        </p:spPr>
      </p:pic>
    </p:spTree>
    <p:extLst>
      <p:ext uri="{BB962C8B-B14F-4D97-AF65-F5344CB8AC3E}">
        <p14:creationId xmlns:p14="http://schemas.microsoft.com/office/powerpoint/2010/main" val="508993058"/>
      </p:ext>
    </p:extLst>
  </p:cSld>
  <p:clrMapOvr>
    <a:masterClrMapping/>
  </p:clrMapOvr>
  <mc:AlternateContent xmlns:mc="http://schemas.openxmlformats.org/markup-compatibility/2006" xmlns:p14="http://schemas.microsoft.com/office/powerpoint/2010/main">
    <mc:Choice Requires="p14">
      <p:transition p14:dur="10" advTm="162000"/>
    </mc:Choice>
    <mc:Fallback xmlns="">
      <p:transition advTm="162000"/>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5321" y="390107"/>
            <a:ext cx="5303055" cy="1261884"/>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5. Critical Thinking</a:t>
            </a:r>
            <a:r>
              <a:rPr lang="ar-EG" sz="2400" dirty="0">
                <a:effectLst/>
                <a:latin typeface="Segoe UI Web (Arabic)"/>
              </a:rPr>
              <a:t> </a:t>
            </a:r>
            <a:r>
              <a:rPr lang="ar-EG" sz="2400" b="1" dirty="0">
                <a:solidFill>
                  <a:srgbClr val="FFFF00"/>
                </a:solidFill>
                <a:latin typeface="Segoe UI Web (Arabic)"/>
              </a:rPr>
              <a:t>التفكير النقدي</a:t>
            </a:r>
          </a:p>
          <a:p>
            <a:endParaRPr lang="en-US" sz="24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1262952" y="1282659"/>
            <a:ext cx="10705869" cy="5452839"/>
          </a:xfrm>
          <a:prstGeom prst="rect">
            <a:avLst/>
          </a:prstGeom>
          <a:noFill/>
        </p:spPr>
        <p:txBody>
          <a:bodyPr wrap="square" rtlCol="0">
            <a:spAutoFit/>
          </a:bodyPr>
          <a:lstStyle/>
          <a:p>
            <a:pPr marL="860425"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Critical Thinking:</a:t>
            </a:r>
          </a:p>
          <a:p>
            <a:pPr marL="13176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Is a manner of reasoning which places intellectual standards and principles on ordered thinking structures and processes.</a:t>
            </a:r>
          </a:p>
          <a:p>
            <a:pPr marL="13176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Involves contemplation and reasoning</a:t>
            </a:r>
            <a:r>
              <a:rPr lang="ar-EG" sz="2200" b="1" dirty="0">
                <a:solidFill>
                  <a:srgbClr val="0A1F61"/>
                </a:solidFill>
                <a:latin typeface="Tajawal ExtraBold" panose="00000800000000000000" pitchFamily="2" charset="-78"/>
                <a:cs typeface="Tajawal ExtraBold" panose="00000800000000000000" pitchFamily="2" charset="-78"/>
              </a:rPr>
              <a:t> التأمل والاستدلال </a:t>
            </a:r>
            <a:r>
              <a:rPr lang="en-US" sz="2200" b="1" dirty="0">
                <a:solidFill>
                  <a:srgbClr val="0A1F61"/>
                </a:solidFill>
                <a:latin typeface="Tajawal ExtraBold" panose="00000800000000000000" pitchFamily="2" charset="-78"/>
                <a:cs typeface="Tajawal ExtraBold" panose="00000800000000000000" pitchFamily="2" charset="-78"/>
              </a:rPr>
              <a:t> with regard to what results will be brought about if any of a </a:t>
            </a:r>
            <a:r>
              <a:rPr lang="en-US" sz="2200" b="1" dirty="0">
                <a:solidFill>
                  <a:srgbClr val="FF0000"/>
                </a:solidFill>
                <a:latin typeface="Tajawal ExtraBold" panose="00000800000000000000" pitchFamily="2" charset="-78"/>
                <a:cs typeface="Tajawal ExtraBold" panose="00000800000000000000" pitchFamily="2" charset="-78"/>
              </a:rPr>
              <a:t>number of alternatives </a:t>
            </a:r>
            <a:r>
              <a:rPr lang="en-US" sz="2200" b="1" dirty="0">
                <a:solidFill>
                  <a:srgbClr val="0A1F61"/>
                </a:solidFill>
                <a:latin typeface="Tajawal ExtraBold" panose="00000800000000000000" pitchFamily="2" charset="-78"/>
                <a:cs typeface="Tajawal ExtraBold" panose="00000800000000000000" pitchFamily="2" charset="-78"/>
              </a:rPr>
              <a:t>are </a:t>
            </a:r>
            <a:r>
              <a:rPr lang="en-US" sz="2200" b="1" dirty="0">
                <a:solidFill>
                  <a:srgbClr val="FF0000"/>
                </a:solidFill>
                <a:latin typeface="Tajawal ExtraBold" panose="00000800000000000000" pitchFamily="2" charset="-78"/>
                <a:cs typeface="Tajawal ExtraBold" panose="00000800000000000000" pitchFamily="2" charset="-78"/>
              </a:rPr>
              <a:t>chosen in a decision-making </a:t>
            </a:r>
            <a:r>
              <a:rPr lang="en-US" sz="2200" b="1" dirty="0">
                <a:solidFill>
                  <a:srgbClr val="0A1F61"/>
                </a:solidFill>
                <a:latin typeface="Tajawal ExtraBold" panose="00000800000000000000" pitchFamily="2" charset="-78"/>
                <a:cs typeface="Tajawal ExtraBold" panose="00000800000000000000" pitchFamily="2" charset="-78"/>
              </a:rPr>
              <a:t>or action process.</a:t>
            </a:r>
          </a:p>
          <a:p>
            <a:pPr marL="13176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Focuses on important aspects of information; it involves the asking of </a:t>
            </a:r>
            <a:r>
              <a:rPr lang="en-US" sz="2200" b="1" dirty="0">
                <a:solidFill>
                  <a:srgbClr val="FF0000"/>
                </a:solidFill>
                <a:latin typeface="Tajawal ExtraBold" panose="00000800000000000000" pitchFamily="2" charset="-78"/>
                <a:cs typeface="Tajawal ExtraBold" panose="00000800000000000000" pitchFamily="2" charset="-78"/>
              </a:rPr>
              <a:t>questions about data</a:t>
            </a:r>
            <a:r>
              <a:rPr lang="en-US" sz="2200" b="1" dirty="0">
                <a:solidFill>
                  <a:srgbClr val="0A1F61"/>
                </a:solidFill>
                <a:latin typeface="Tajawal ExtraBold" panose="00000800000000000000" pitchFamily="2" charset="-78"/>
                <a:cs typeface="Tajawal ExtraBold" panose="00000800000000000000" pitchFamily="2" charset="-78"/>
              </a:rPr>
              <a:t>, then </a:t>
            </a:r>
            <a:r>
              <a:rPr lang="en-US" sz="2200" b="1" dirty="0">
                <a:solidFill>
                  <a:srgbClr val="FF0000"/>
                </a:solidFill>
                <a:latin typeface="Tajawal ExtraBold" panose="00000800000000000000" pitchFamily="2" charset="-78"/>
                <a:cs typeface="Tajawal ExtraBold" panose="00000800000000000000" pitchFamily="2" charset="-78"/>
              </a:rPr>
              <a:t>creating arguments and ideas</a:t>
            </a:r>
            <a:r>
              <a:rPr lang="ar-EG" sz="2200" b="1" dirty="0">
                <a:solidFill>
                  <a:srgbClr val="FF0000"/>
                </a:solidFill>
                <a:latin typeface="Tajawal ExtraBold" panose="00000800000000000000" pitchFamily="2" charset="-78"/>
                <a:cs typeface="Tajawal ExtraBold" panose="00000800000000000000" pitchFamily="2" charset="-78"/>
              </a:rPr>
              <a:t> خلق الحجج والأفكار</a:t>
            </a:r>
            <a:r>
              <a:rPr lang="en-US" sz="2200" b="1" dirty="0">
                <a:solidFill>
                  <a:srgbClr val="FF0000"/>
                </a:solidFill>
                <a:latin typeface="Tajawal ExtraBold" panose="00000800000000000000" pitchFamily="2" charset="-78"/>
                <a:cs typeface="Tajawal ExtraBold" panose="00000800000000000000" pitchFamily="2" charset="-78"/>
              </a:rPr>
              <a:t> </a:t>
            </a:r>
            <a:r>
              <a:rPr lang="en-US" sz="2200" b="1" dirty="0">
                <a:solidFill>
                  <a:srgbClr val="0A1F61"/>
                </a:solidFill>
                <a:latin typeface="Tajawal ExtraBold" panose="00000800000000000000" pitchFamily="2" charset="-78"/>
                <a:cs typeface="Tajawal ExtraBold" panose="00000800000000000000" pitchFamily="2" charset="-78"/>
              </a:rPr>
              <a:t>that help in decision-making and problem-solving processes.</a:t>
            </a:r>
          </a:p>
          <a:p>
            <a:pPr marL="855663" lvl="1" indent="-344488"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In critical thinking, an individual must utilize control over the following thought-process attributes:</a:t>
            </a:r>
          </a:p>
          <a:p>
            <a:pPr marL="1317625" lvl="1"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Direction provided by the person.</a:t>
            </a:r>
          </a:p>
          <a:p>
            <a:pPr marL="1317625" lvl="1"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Monitoring done by individual.</a:t>
            </a:r>
          </a:p>
          <a:p>
            <a:pPr marL="1317625" lvl="1"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Self-discipline applied.</a:t>
            </a:r>
          </a:p>
          <a:p>
            <a:pPr marL="1317625" lvl="1"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Self-correction made by the critical thinker.</a:t>
            </a:r>
          </a:p>
        </p:txBody>
      </p:sp>
      <p:sp>
        <p:nvSpPr>
          <p:cNvPr id="10" name="TextBox 9">
            <a:extLst>
              <a:ext uri="{FF2B5EF4-FFF2-40B4-BE49-F238E27FC236}">
                <a16:creationId xmlns:a16="http://schemas.microsoft.com/office/drawing/2014/main" id="{11E2F0CF-4E36-00D1-B02F-4B03882C1FC2}"/>
              </a:ext>
            </a:extLst>
          </p:cNvPr>
          <p:cNvSpPr txBox="1"/>
          <p:nvPr/>
        </p:nvSpPr>
        <p:spPr>
          <a:xfrm>
            <a:off x="4998720" y="1307930"/>
            <a:ext cx="6846034" cy="369332"/>
          </a:xfrm>
          <a:prstGeom prst="rect">
            <a:avLst/>
          </a:prstGeom>
          <a:noFill/>
        </p:spPr>
        <p:txBody>
          <a:bodyPr wrap="square">
            <a:spAutoFit/>
          </a:bodyPr>
          <a:lstStyle/>
          <a:p>
            <a:pPr algn="r" rtl="1"/>
            <a:r>
              <a:rPr lang="en-US" b="1" dirty="0" err="1"/>
              <a:t>هو</a:t>
            </a:r>
            <a:r>
              <a:rPr lang="en-US" b="1" dirty="0"/>
              <a:t> </a:t>
            </a:r>
            <a:r>
              <a:rPr lang="en-US" b="1" dirty="0" err="1"/>
              <a:t>طريقة</a:t>
            </a:r>
            <a:r>
              <a:rPr lang="en-US" b="1" dirty="0"/>
              <a:t> </a:t>
            </a:r>
            <a:r>
              <a:rPr lang="en-US" b="1" dirty="0" err="1"/>
              <a:t>للتفكير</a:t>
            </a:r>
            <a:r>
              <a:rPr lang="en-US" b="1" dirty="0"/>
              <a:t> </a:t>
            </a:r>
            <a:r>
              <a:rPr lang="en-US" b="1" dirty="0" err="1"/>
              <a:t>تضع</a:t>
            </a:r>
            <a:r>
              <a:rPr lang="en-US" b="1" dirty="0"/>
              <a:t> </a:t>
            </a:r>
            <a:r>
              <a:rPr lang="en-US" b="1" dirty="0" err="1"/>
              <a:t>المعايير</a:t>
            </a:r>
            <a:r>
              <a:rPr lang="en-US" b="1" dirty="0"/>
              <a:t> </a:t>
            </a:r>
            <a:r>
              <a:rPr lang="en-US" b="1" dirty="0" err="1"/>
              <a:t>والمبادئ</a:t>
            </a:r>
            <a:r>
              <a:rPr lang="en-US" b="1" dirty="0"/>
              <a:t> </a:t>
            </a:r>
            <a:r>
              <a:rPr lang="en-US" b="1" dirty="0" err="1"/>
              <a:t>الفكرية</a:t>
            </a:r>
            <a:r>
              <a:rPr lang="en-US" b="1" dirty="0"/>
              <a:t> على </a:t>
            </a:r>
            <a:r>
              <a:rPr lang="en-US" b="1" dirty="0" err="1"/>
              <a:t>هياكل</a:t>
            </a:r>
            <a:r>
              <a:rPr lang="en-US" b="1" dirty="0"/>
              <a:t> </a:t>
            </a:r>
            <a:r>
              <a:rPr lang="en-US" b="1" dirty="0" err="1"/>
              <a:t>وعمليات</a:t>
            </a:r>
            <a:r>
              <a:rPr lang="en-US" b="1" dirty="0"/>
              <a:t> </a:t>
            </a:r>
            <a:r>
              <a:rPr lang="en-US" b="1" dirty="0" err="1"/>
              <a:t>التفكير</a:t>
            </a:r>
            <a:r>
              <a:rPr lang="en-US" b="1" dirty="0"/>
              <a:t> </a:t>
            </a:r>
            <a:r>
              <a:rPr lang="en-US" b="1" dirty="0" err="1"/>
              <a:t>المنظمة</a:t>
            </a:r>
            <a:r>
              <a:rPr lang="en-US" b="1" dirty="0"/>
              <a:t>.</a:t>
            </a:r>
          </a:p>
        </p:txBody>
      </p:sp>
      <p:sp>
        <p:nvSpPr>
          <p:cNvPr id="13" name="TextBox 12">
            <a:extLst>
              <a:ext uri="{FF2B5EF4-FFF2-40B4-BE49-F238E27FC236}">
                <a16:creationId xmlns:a16="http://schemas.microsoft.com/office/drawing/2014/main" id="{AB4441CE-C8DD-EDB0-2B84-7CF0806F4B6E}"/>
              </a:ext>
            </a:extLst>
          </p:cNvPr>
          <p:cNvSpPr txBox="1"/>
          <p:nvPr/>
        </p:nvSpPr>
        <p:spPr>
          <a:xfrm>
            <a:off x="7813040" y="5212051"/>
            <a:ext cx="3408680" cy="1200329"/>
          </a:xfrm>
          <a:prstGeom prst="rect">
            <a:avLst/>
          </a:prstGeom>
          <a:noFill/>
        </p:spPr>
        <p:txBody>
          <a:bodyPr wrap="square">
            <a:spAutoFit/>
          </a:bodyPr>
          <a:lstStyle/>
          <a:p>
            <a:pPr algn="r" rtl="1"/>
            <a:r>
              <a:rPr lang="en-US" b="1" dirty="0" err="1"/>
              <a:t>الاتجاه</a:t>
            </a:r>
            <a:r>
              <a:rPr lang="en-US" b="1" dirty="0"/>
              <a:t> </a:t>
            </a:r>
            <a:r>
              <a:rPr lang="en-US" b="1" dirty="0" err="1"/>
              <a:t>المقدم</a:t>
            </a:r>
            <a:r>
              <a:rPr lang="en-US" b="1" dirty="0"/>
              <a:t> من </a:t>
            </a:r>
            <a:r>
              <a:rPr lang="en-US" b="1" dirty="0" err="1"/>
              <a:t>قبل</a:t>
            </a:r>
            <a:r>
              <a:rPr lang="en-US" b="1" dirty="0"/>
              <a:t> </a:t>
            </a:r>
            <a:r>
              <a:rPr lang="en-US" b="1" dirty="0" err="1"/>
              <a:t>الشخص</a:t>
            </a:r>
            <a:r>
              <a:rPr lang="en-US" b="1" dirty="0"/>
              <a:t>.</a:t>
            </a:r>
            <a:endParaRPr lang="ar-EG" b="1" dirty="0"/>
          </a:p>
          <a:p>
            <a:pPr algn="r" rtl="1"/>
            <a:r>
              <a:rPr lang="en-US" b="1" dirty="0" err="1"/>
              <a:t>المراقبة</a:t>
            </a:r>
            <a:r>
              <a:rPr lang="en-US" b="1" dirty="0"/>
              <a:t> </a:t>
            </a:r>
            <a:r>
              <a:rPr lang="en-US" b="1" dirty="0" err="1"/>
              <a:t>تتم</a:t>
            </a:r>
            <a:r>
              <a:rPr lang="en-US" b="1" dirty="0"/>
              <a:t> من </a:t>
            </a:r>
            <a:r>
              <a:rPr lang="en-US" b="1" dirty="0" err="1"/>
              <a:t>قبل</a:t>
            </a:r>
            <a:r>
              <a:rPr lang="en-US" b="1" dirty="0"/>
              <a:t> </a:t>
            </a:r>
            <a:r>
              <a:rPr lang="en-US" b="1" dirty="0" err="1"/>
              <a:t>الأفراد</a:t>
            </a:r>
            <a:r>
              <a:rPr lang="en-US" b="1" dirty="0"/>
              <a:t>.</a:t>
            </a:r>
            <a:endParaRPr lang="ar-EG" b="1" dirty="0"/>
          </a:p>
          <a:p>
            <a:pPr algn="r" rtl="1"/>
            <a:r>
              <a:rPr lang="en-US" b="1" dirty="0" err="1"/>
              <a:t>تطبيق</a:t>
            </a:r>
            <a:r>
              <a:rPr lang="en-US" b="1" dirty="0"/>
              <a:t> </a:t>
            </a:r>
            <a:r>
              <a:rPr lang="en-US" b="1" dirty="0" err="1"/>
              <a:t>الانضباط</a:t>
            </a:r>
            <a:r>
              <a:rPr lang="en-US" b="1" dirty="0"/>
              <a:t> </a:t>
            </a:r>
            <a:r>
              <a:rPr lang="en-US" b="1" dirty="0" err="1"/>
              <a:t>الذاتي</a:t>
            </a:r>
            <a:r>
              <a:rPr lang="en-US" b="1" dirty="0"/>
              <a:t>.</a:t>
            </a:r>
            <a:endParaRPr lang="ar-EG" b="1" dirty="0"/>
          </a:p>
          <a:p>
            <a:pPr algn="r" rtl="1"/>
            <a:r>
              <a:rPr lang="en-US" b="1" dirty="0" err="1"/>
              <a:t>التصحيح</a:t>
            </a:r>
            <a:r>
              <a:rPr lang="en-US" b="1" dirty="0"/>
              <a:t> </a:t>
            </a:r>
            <a:r>
              <a:rPr lang="en-US" b="1" dirty="0" err="1"/>
              <a:t>الذاتي</a:t>
            </a:r>
            <a:r>
              <a:rPr lang="en-US" b="1" dirty="0"/>
              <a:t> الذي </a:t>
            </a:r>
            <a:r>
              <a:rPr lang="en-US" b="1" dirty="0" err="1"/>
              <a:t>يقوم</a:t>
            </a:r>
            <a:r>
              <a:rPr lang="en-US" b="1" dirty="0"/>
              <a:t> </a:t>
            </a:r>
            <a:r>
              <a:rPr lang="en-US" b="1" dirty="0" err="1"/>
              <a:t>به</a:t>
            </a:r>
            <a:r>
              <a:rPr lang="en-US" b="1" dirty="0"/>
              <a:t> </a:t>
            </a:r>
            <a:r>
              <a:rPr lang="en-US" b="1" dirty="0" err="1"/>
              <a:t>المفكر</a:t>
            </a:r>
            <a:r>
              <a:rPr lang="en-US" b="1" dirty="0"/>
              <a:t> </a:t>
            </a:r>
            <a:r>
              <a:rPr lang="en-US" b="1" dirty="0" err="1"/>
              <a:t>الناقد</a:t>
            </a:r>
            <a:r>
              <a:rPr lang="en-US" b="1" dirty="0"/>
              <a:t>.</a:t>
            </a:r>
          </a:p>
        </p:txBody>
      </p:sp>
      <p:sp>
        <p:nvSpPr>
          <p:cNvPr id="12" name="TextBox 11">
            <a:extLst>
              <a:ext uri="{FF2B5EF4-FFF2-40B4-BE49-F238E27FC236}">
                <a16:creationId xmlns:a16="http://schemas.microsoft.com/office/drawing/2014/main" id="{F9037462-B4A6-734F-6F93-CEBCED0F9CC7}"/>
              </a:ext>
            </a:extLst>
          </p:cNvPr>
          <p:cNvSpPr txBox="1"/>
          <p:nvPr/>
        </p:nvSpPr>
        <p:spPr>
          <a:xfrm>
            <a:off x="446985" y="1677262"/>
            <a:ext cx="1228725" cy="2862322"/>
          </a:xfrm>
          <a:prstGeom prst="rect">
            <a:avLst/>
          </a:prstGeom>
          <a:noFill/>
        </p:spPr>
        <p:txBody>
          <a:bodyPr wrap="square">
            <a:spAutoFit/>
          </a:bodyPr>
          <a:lstStyle/>
          <a:p>
            <a:pPr algn="r" rtl="1"/>
            <a:r>
              <a:rPr lang="ar-EG" b="1" i="0" dirty="0">
                <a:solidFill>
                  <a:srgbClr val="C00000"/>
                </a:solidFill>
                <a:effectLst/>
                <a:latin typeface="Arial" panose="020B0604020202020204" pitchFamily="34" charset="0"/>
              </a:rPr>
              <a:t>التفكير الناقد </a:t>
            </a:r>
            <a:r>
              <a:rPr lang="ar-EG" i="0" dirty="0">
                <a:solidFill>
                  <a:srgbClr val="C00000"/>
                </a:solidFill>
                <a:effectLst/>
                <a:latin typeface="Arial" panose="020B0604020202020204" pitchFamily="34" charset="0"/>
              </a:rPr>
              <a:t>المقدرة على التحقق من الافتراضات، الأفكار، هل هي حقيقية، أو تحمل جزء من الحقيقة، أو أنها غير حقيقية</a:t>
            </a:r>
            <a:endParaRPr lang="en-US" dirty="0">
              <a:solidFill>
                <a:srgbClr val="C00000"/>
              </a:solidFill>
            </a:endParaRPr>
          </a:p>
        </p:txBody>
      </p:sp>
    </p:spTree>
    <p:extLst>
      <p:ext uri="{BB962C8B-B14F-4D97-AF65-F5344CB8AC3E}">
        <p14:creationId xmlns:p14="http://schemas.microsoft.com/office/powerpoint/2010/main" val="412621"/>
      </p:ext>
    </p:extLst>
  </p:cSld>
  <p:clrMapOvr>
    <a:masterClrMapping/>
  </p:clrMapOvr>
  <mc:AlternateContent xmlns:mc="http://schemas.openxmlformats.org/markup-compatibility/2006" xmlns:p14="http://schemas.microsoft.com/office/powerpoint/2010/main">
    <mc:Choice Requires="p14">
      <p:transition p14:dur="10" advTm="43000"/>
    </mc:Choice>
    <mc:Fallback xmlns="">
      <p:transition advTm="43000"/>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5321" y="390107"/>
            <a:ext cx="5218095" cy="1261884"/>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5. Critical Thinking</a:t>
            </a:r>
            <a:r>
              <a:rPr lang="ar-EG" sz="2400" b="1" dirty="0">
                <a:solidFill>
                  <a:srgbClr val="FFFF00"/>
                </a:solidFill>
                <a:latin typeface="Segoe UI Web (Arabic)"/>
              </a:rPr>
              <a:t>التفكير النقدي</a:t>
            </a:r>
          </a:p>
          <a:p>
            <a:endParaRPr lang="en-US" sz="24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1262952" y="1282659"/>
            <a:ext cx="10705869" cy="5068760"/>
          </a:xfrm>
          <a:prstGeom prst="rect">
            <a:avLst/>
          </a:prstGeom>
          <a:noFill/>
        </p:spPr>
        <p:txBody>
          <a:bodyPr wrap="square" rtlCol="0">
            <a:spAutoFit/>
          </a:bodyPr>
          <a:lstStyle/>
          <a:p>
            <a:pPr marL="860425" indent="-3429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Critical thinkers:</a:t>
            </a:r>
          </a:p>
          <a:p>
            <a:pPr marL="1317625" lvl="1" indent="-3429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Understand an argument‘s structure (including issues, rationale</a:t>
            </a:r>
            <a:r>
              <a:rPr lang="ar-EG" sz="2000" b="1" dirty="0">
                <a:solidFill>
                  <a:srgbClr val="0A1F61"/>
                </a:solidFill>
                <a:latin typeface="Tajawal ExtraBold" panose="00000800000000000000" pitchFamily="2" charset="-78"/>
                <a:cs typeface="Tajawal ExtraBold" panose="00000800000000000000" pitchFamily="2" charset="-78"/>
              </a:rPr>
              <a:t> الأساس المنطقي</a:t>
            </a:r>
            <a:r>
              <a:rPr lang="en-US" sz="2000" b="1" dirty="0">
                <a:solidFill>
                  <a:srgbClr val="0A1F61"/>
                </a:solidFill>
                <a:latin typeface="Tajawal ExtraBold" panose="00000800000000000000" pitchFamily="2" charset="-78"/>
                <a:cs typeface="Tajawal ExtraBold" panose="00000800000000000000" pitchFamily="2" charset="-78"/>
              </a:rPr>
              <a:t>, and conclusions).</a:t>
            </a:r>
          </a:p>
          <a:p>
            <a:pPr marL="1317625" lvl="1" indent="-3429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Know that language and persuasion have a powerful impact on the portrayal and framing of arguments.</a:t>
            </a:r>
          </a:p>
          <a:p>
            <a:pPr marL="1317625" lvl="1" indent="-3429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Understand that arguments used in the critical thinking process are based on individual assumptions of reality, values, and ethics.</a:t>
            </a:r>
          </a:p>
          <a:p>
            <a:pPr marL="1317625" lvl="1" indent="-3429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Are fully aware of the patterns of inductive and deductive reasoning and how they are used in critical thinking (inductive reasoning involves going from the known data to previously unknown information; deductive reasoning involves supporting an idea with evidence and examples).</a:t>
            </a:r>
          </a:p>
          <a:p>
            <a:pPr marL="1317625" lvl="1" indent="-3429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Understand that emotions can affect judgment.</a:t>
            </a:r>
          </a:p>
          <a:p>
            <a:pPr marL="1317625" lvl="1" indent="-3429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Are willing to give fair hearing to all sides of an issue.</a:t>
            </a:r>
          </a:p>
          <a:p>
            <a:pPr marL="1317625" lvl="1" indent="-3429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Recognize implications and suggestions that are made by media sources.</a:t>
            </a:r>
          </a:p>
          <a:p>
            <a:pPr marL="1317625" lvl="1" indent="-3429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Can detect reasoning errors.</a:t>
            </a:r>
          </a:p>
        </p:txBody>
      </p:sp>
    </p:spTree>
    <p:extLst>
      <p:ext uri="{BB962C8B-B14F-4D97-AF65-F5344CB8AC3E}">
        <p14:creationId xmlns:p14="http://schemas.microsoft.com/office/powerpoint/2010/main" val="2558650772"/>
      </p:ext>
    </p:extLst>
  </p:cSld>
  <p:clrMapOvr>
    <a:masterClrMapping/>
  </p:clrMapOvr>
  <mc:AlternateContent xmlns:mc="http://schemas.openxmlformats.org/markup-compatibility/2006" xmlns:p14="http://schemas.microsoft.com/office/powerpoint/2010/main">
    <mc:Choice Requires="p14">
      <p:transition p14:dur="10" advTm="50100"/>
    </mc:Choice>
    <mc:Fallback xmlns="">
      <p:transition advTm="50100"/>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5321" y="390107"/>
            <a:ext cx="7127272" cy="89255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6. Conflict resolution skills</a:t>
            </a:r>
            <a:r>
              <a:rPr lang="ar-EG" sz="2400" b="1" dirty="0">
                <a:solidFill>
                  <a:srgbClr val="FFFF00"/>
                </a:solidFill>
                <a:latin typeface="Segoe UI Web (Arabic)"/>
              </a:rPr>
              <a:t>مهارات حل النزاعات</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1262952" y="1282659"/>
            <a:ext cx="10705869" cy="4401911"/>
          </a:xfrm>
          <a:prstGeom prst="rect">
            <a:avLst/>
          </a:prstGeom>
          <a:noFill/>
        </p:spPr>
        <p:txBody>
          <a:bodyPr wrap="square" rtlCol="0">
            <a:spAutoFit/>
          </a:bodyPr>
          <a:lstStyle/>
          <a:p>
            <a:pPr marL="1317625" lvl="1" indent="-3429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Know that language and persuasion have a powerful impact on the portrayal and </a:t>
            </a:r>
            <a:r>
              <a:rPr lang="en-US" sz="2000" b="1" dirty="0">
                <a:solidFill>
                  <a:srgbClr val="FF0000"/>
                </a:solidFill>
                <a:latin typeface="Tajawal ExtraBold" panose="00000800000000000000" pitchFamily="2" charset="-78"/>
                <a:cs typeface="Tajawal ExtraBold" panose="00000800000000000000" pitchFamily="2" charset="-78"/>
              </a:rPr>
              <a:t>Conflict occurs when t</a:t>
            </a:r>
            <a:r>
              <a:rPr lang="en-US" sz="2000" b="1" dirty="0">
                <a:solidFill>
                  <a:srgbClr val="FF0000"/>
                </a:solidFill>
                <a:highlight>
                  <a:srgbClr val="FFFF00"/>
                </a:highlight>
                <a:latin typeface="Tajawal ExtraBold" panose="00000800000000000000" pitchFamily="2" charset="-78"/>
                <a:cs typeface="Tajawal ExtraBold" panose="00000800000000000000" pitchFamily="2" charset="-78"/>
              </a:rPr>
              <a:t>wo or more people’s interests are not in alignmen</a:t>
            </a:r>
            <a:r>
              <a:rPr lang="en-US" sz="2000" b="1" dirty="0">
                <a:solidFill>
                  <a:srgbClr val="FF0000"/>
                </a:solidFill>
                <a:latin typeface="Tajawal ExtraBold" panose="00000800000000000000" pitchFamily="2" charset="-78"/>
                <a:cs typeface="Tajawal ExtraBold" panose="00000800000000000000" pitchFamily="2" charset="-78"/>
              </a:rPr>
              <a:t>t with each other. </a:t>
            </a:r>
            <a:r>
              <a:rPr lang="en-US" sz="2000" b="1" dirty="0">
                <a:solidFill>
                  <a:srgbClr val="0A1F61"/>
                </a:solidFill>
                <a:latin typeface="Tajawal ExtraBold" panose="00000800000000000000" pitchFamily="2" charset="-78"/>
                <a:cs typeface="Tajawal ExtraBold" panose="00000800000000000000" pitchFamily="2" charset="-78"/>
              </a:rPr>
              <a:t>It can also occur due to an </a:t>
            </a:r>
            <a:r>
              <a:rPr lang="en-US" sz="2000" b="1" dirty="0">
                <a:solidFill>
                  <a:srgbClr val="0A1F61"/>
                </a:solidFill>
                <a:highlight>
                  <a:srgbClr val="FFFF00"/>
                </a:highlight>
                <a:latin typeface="Tajawal ExtraBold" panose="00000800000000000000" pitchFamily="2" charset="-78"/>
                <a:cs typeface="Tajawal ExtraBold" panose="00000800000000000000" pitchFamily="2" charset="-78"/>
              </a:rPr>
              <a:t>individual’s biases</a:t>
            </a:r>
            <a:r>
              <a:rPr lang="en-US" sz="2000" b="1" dirty="0">
                <a:solidFill>
                  <a:srgbClr val="0A1F61"/>
                </a:solidFill>
                <a:latin typeface="Tajawal ExtraBold" panose="00000800000000000000" pitchFamily="2" charset="-78"/>
                <a:cs typeface="Tajawal ExtraBold" panose="00000800000000000000" pitchFamily="2" charset="-78"/>
              </a:rPr>
              <a:t>, </a:t>
            </a:r>
            <a:r>
              <a:rPr lang="en-US" sz="2000" b="1" dirty="0">
                <a:solidFill>
                  <a:srgbClr val="FF0000"/>
                </a:solidFill>
                <a:latin typeface="Tajawal ExtraBold" panose="00000800000000000000" pitchFamily="2" charset="-78"/>
                <a:cs typeface="Tajawal ExtraBold" panose="00000800000000000000" pitchFamily="2" charset="-78"/>
              </a:rPr>
              <a:t>cultural beliefs, social status, and other factors determining which values they prioritize above the ones others might not.</a:t>
            </a:r>
          </a:p>
          <a:p>
            <a:pPr marL="1317625" lvl="1" indent="-3429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Conflict is an inevitable part of any organization, whether it is between co-workers, managers and employees, or different departments within the company. </a:t>
            </a:r>
            <a:r>
              <a:rPr lang="en-US" sz="2000" b="1" dirty="0">
                <a:solidFill>
                  <a:srgbClr val="FF0000"/>
                </a:solidFill>
                <a:latin typeface="Tajawal ExtraBold" panose="00000800000000000000" pitchFamily="2" charset="-78"/>
                <a:cs typeface="Tajawal ExtraBold" panose="00000800000000000000" pitchFamily="2" charset="-78"/>
              </a:rPr>
              <a:t>While conflict can sometimes be beneficial, allowing for creativity and different perspectives </a:t>
            </a:r>
            <a:r>
              <a:rPr lang="en-US" sz="2000" b="1" dirty="0">
                <a:solidFill>
                  <a:srgbClr val="0A1F61"/>
                </a:solidFill>
                <a:latin typeface="Tajawal ExtraBold" panose="00000800000000000000" pitchFamily="2" charset="-78"/>
                <a:cs typeface="Tajawal ExtraBold" panose="00000800000000000000" pitchFamily="2" charset="-78"/>
              </a:rPr>
              <a:t>to be brought to the table, it can also quickly escalate and become detrimental to the business.</a:t>
            </a:r>
          </a:p>
          <a:p>
            <a:pPr marL="1317625" lvl="1" indent="-3429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Generally, </a:t>
            </a:r>
            <a:r>
              <a:rPr lang="en-US" sz="2000" b="1" dirty="0">
                <a:solidFill>
                  <a:srgbClr val="FF0000"/>
                </a:solidFill>
                <a:latin typeface="Tajawal ExtraBold" panose="00000800000000000000" pitchFamily="2" charset="-78"/>
                <a:cs typeface="Tajawal ExtraBold" panose="00000800000000000000" pitchFamily="2" charset="-78"/>
              </a:rPr>
              <a:t>conflict should not be considered good or bad, rather it may be viewed as a necessity to facilitate meaningful relationships between people and groups. </a:t>
            </a:r>
          </a:p>
        </p:txBody>
      </p:sp>
    </p:spTree>
    <p:extLst>
      <p:ext uri="{BB962C8B-B14F-4D97-AF65-F5344CB8AC3E}">
        <p14:creationId xmlns:p14="http://schemas.microsoft.com/office/powerpoint/2010/main" val="1621237030"/>
      </p:ext>
    </p:extLst>
  </p:cSld>
  <p:clrMapOvr>
    <a:masterClrMapping/>
  </p:clrMapOvr>
  <mc:AlternateContent xmlns:mc="http://schemas.openxmlformats.org/markup-compatibility/2006" xmlns:p14="http://schemas.microsoft.com/office/powerpoint/2010/main">
    <mc:Choice Requires="p14">
      <p:transition p14:dur="10" advTm="80000"/>
    </mc:Choice>
    <mc:Fallback xmlns="">
      <p:transition advTm="80000"/>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5321" y="390107"/>
            <a:ext cx="6704079" cy="89255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7. Creative Problem Solving</a:t>
            </a:r>
            <a:r>
              <a:rPr lang="ar-EG" sz="2400" dirty="0">
                <a:effectLst/>
                <a:latin typeface="Segoe UI Web (Arabic)"/>
              </a:rPr>
              <a:t> </a:t>
            </a:r>
            <a:r>
              <a:rPr lang="ar-EG" sz="2400" b="1" dirty="0">
                <a:solidFill>
                  <a:srgbClr val="FFFF00"/>
                </a:solidFill>
                <a:latin typeface="Segoe UI Web (Arabic)"/>
              </a:rPr>
              <a:t>الحل الإبداعي للمشكلات</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1262952" y="1358330"/>
            <a:ext cx="5514502" cy="3401637"/>
          </a:xfrm>
          <a:prstGeom prst="rect">
            <a:avLst/>
          </a:prstGeom>
          <a:noFill/>
        </p:spPr>
        <p:txBody>
          <a:bodyPr wrap="square" rtlCol="0">
            <a:spAutoFit/>
          </a:bodyPr>
          <a:lstStyle/>
          <a:p>
            <a:pPr marL="860425" indent="-342900" algn="just">
              <a:lnSpc>
                <a:spcPts val="26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What is Creativity?</a:t>
            </a:r>
          </a:p>
          <a:p>
            <a:pPr marL="860425" indent="-3429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 way of thinking and doing that brings unexpected and original ideas to fruition; to produce novel and useful ideas.</a:t>
            </a:r>
          </a:p>
          <a:p>
            <a:pPr marL="517525" algn="ctr">
              <a:lnSpc>
                <a:spcPts val="2600"/>
              </a:lnSpc>
            </a:pPr>
            <a:r>
              <a:rPr lang="en-US" sz="2400" b="1" dirty="0">
                <a:solidFill>
                  <a:srgbClr val="C00000"/>
                </a:solidFill>
                <a:latin typeface="Tajawal ExtraBold" panose="00000800000000000000" pitchFamily="2" charset="-78"/>
                <a:cs typeface="Tajawal ExtraBold" panose="00000800000000000000" pitchFamily="2" charset="-78"/>
              </a:rPr>
              <a:t>“The best way to have a good idea is to have lots of them”</a:t>
            </a:r>
          </a:p>
          <a:p>
            <a:pPr marL="517525" algn="r">
              <a:lnSpc>
                <a:spcPts val="2600"/>
              </a:lnSpc>
            </a:pPr>
            <a:r>
              <a:rPr lang="en-US" sz="2000" b="1" dirty="0">
                <a:solidFill>
                  <a:srgbClr val="0A1F61"/>
                </a:solidFill>
                <a:latin typeface="Tajawal ExtraBold" panose="00000800000000000000" pitchFamily="2" charset="-78"/>
                <a:cs typeface="Tajawal ExtraBold" panose="00000800000000000000" pitchFamily="2" charset="-78"/>
              </a:rPr>
              <a:t>Linus Pauling (2-time Nobel prize winner)</a:t>
            </a:r>
          </a:p>
          <a:p>
            <a:pPr marL="517525" algn="just">
              <a:lnSpc>
                <a:spcPts val="2600"/>
              </a:lnSpc>
            </a:pPr>
            <a:endParaRPr lang="en-US" sz="2000" b="1" dirty="0">
              <a:solidFill>
                <a:srgbClr val="0A1F61"/>
              </a:solidFill>
              <a:latin typeface="Tajawal ExtraBold" panose="00000800000000000000" pitchFamily="2" charset="-78"/>
              <a:cs typeface="Tajawal ExtraBold" panose="00000800000000000000" pitchFamily="2" charset="-78"/>
            </a:endParaRPr>
          </a:p>
        </p:txBody>
      </p:sp>
      <p:pic>
        <p:nvPicPr>
          <p:cNvPr id="10" name="Picture 9">
            <a:extLst>
              <a:ext uri="{FF2B5EF4-FFF2-40B4-BE49-F238E27FC236}">
                <a16:creationId xmlns:a16="http://schemas.microsoft.com/office/drawing/2014/main" id="{2FD7DCAF-9D8A-B40A-097D-8EB4DCE29C27}"/>
              </a:ext>
            </a:extLst>
          </p:cNvPr>
          <p:cNvPicPr>
            <a:picLocks noChangeAspect="1"/>
          </p:cNvPicPr>
          <p:nvPr/>
        </p:nvPicPr>
        <p:blipFill rotWithShape="1">
          <a:blip r:embed="rId6"/>
          <a:srcRect l="21809" t="23478" r="24513" b="10304"/>
          <a:stretch/>
        </p:blipFill>
        <p:spPr>
          <a:xfrm>
            <a:off x="6795966" y="2763714"/>
            <a:ext cx="5258197" cy="3648666"/>
          </a:xfrm>
          <a:prstGeom prst="rect">
            <a:avLst/>
          </a:prstGeom>
        </p:spPr>
      </p:pic>
      <p:sp>
        <p:nvSpPr>
          <p:cNvPr id="12" name="Rectangle 11">
            <a:extLst>
              <a:ext uri="{FF2B5EF4-FFF2-40B4-BE49-F238E27FC236}">
                <a16:creationId xmlns:a16="http://schemas.microsoft.com/office/drawing/2014/main" id="{F2C5345C-FFA7-C2F6-BD10-E6BB10D89B0D}"/>
              </a:ext>
            </a:extLst>
          </p:cNvPr>
          <p:cNvSpPr/>
          <p:nvPr/>
        </p:nvSpPr>
        <p:spPr>
          <a:xfrm>
            <a:off x="10929048" y="2553195"/>
            <a:ext cx="1143627" cy="43938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A1F61"/>
                </a:solidFill>
              </a:rPr>
              <a:t>Types of Creativity</a:t>
            </a:r>
          </a:p>
        </p:txBody>
      </p:sp>
      <p:sp>
        <p:nvSpPr>
          <p:cNvPr id="13" name="TextBox 12">
            <a:extLst>
              <a:ext uri="{FF2B5EF4-FFF2-40B4-BE49-F238E27FC236}">
                <a16:creationId xmlns:a16="http://schemas.microsoft.com/office/drawing/2014/main" id="{2281FFF0-BFD6-8B43-6734-3D8D609600F2}"/>
              </a:ext>
            </a:extLst>
          </p:cNvPr>
          <p:cNvSpPr txBox="1"/>
          <p:nvPr/>
        </p:nvSpPr>
        <p:spPr>
          <a:xfrm>
            <a:off x="8032639" y="2874482"/>
            <a:ext cx="1437640" cy="369332"/>
          </a:xfrm>
          <a:prstGeom prst="rect">
            <a:avLst/>
          </a:prstGeom>
          <a:noFill/>
        </p:spPr>
        <p:txBody>
          <a:bodyPr wrap="square">
            <a:spAutoFit/>
          </a:bodyPr>
          <a:lstStyle/>
          <a:p>
            <a:pPr algn="r" rtl="1"/>
            <a:r>
              <a:rPr lang="en-US" b="1" dirty="0" err="1"/>
              <a:t>الإبداع</a:t>
            </a:r>
            <a:r>
              <a:rPr lang="en-US" b="1" dirty="0"/>
              <a:t> </a:t>
            </a:r>
            <a:r>
              <a:rPr lang="en-US" b="1" dirty="0" err="1"/>
              <a:t>الخطي</a:t>
            </a:r>
            <a:endParaRPr lang="en-US" b="1" dirty="0"/>
          </a:p>
        </p:txBody>
      </p:sp>
      <p:sp>
        <p:nvSpPr>
          <p:cNvPr id="15" name="TextBox 14">
            <a:extLst>
              <a:ext uri="{FF2B5EF4-FFF2-40B4-BE49-F238E27FC236}">
                <a16:creationId xmlns:a16="http://schemas.microsoft.com/office/drawing/2014/main" id="{261A0FED-6FB3-F1FD-C2FE-F1BD6DC0EE11}"/>
              </a:ext>
            </a:extLst>
          </p:cNvPr>
          <p:cNvSpPr txBox="1"/>
          <p:nvPr/>
        </p:nvSpPr>
        <p:spPr>
          <a:xfrm>
            <a:off x="7899754" y="4235741"/>
            <a:ext cx="1320568" cy="369332"/>
          </a:xfrm>
          <a:prstGeom prst="rect">
            <a:avLst/>
          </a:prstGeom>
          <a:noFill/>
        </p:spPr>
        <p:txBody>
          <a:bodyPr wrap="square">
            <a:spAutoFit/>
          </a:bodyPr>
          <a:lstStyle/>
          <a:p>
            <a:pPr algn="r" rtl="1"/>
            <a:r>
              <a:rPr lang="en-US" b="1" dirty="0" err="1"/>
              <a:t>الإبداع</a:t>
            </a:r>
            <a:r>
              <a:rPr lang="en-US" b="1" dirty="0"/>
              <a:t> </a:t>
            </a:r>
            <a:r>
              <a:rPr lang="en-US" b="1" dirty="0" err="1"/>
              <a:t>الجانبي</a:t>
            </a:r>
            <a:endParaRPr lang="en-US" b="1" dirty="0"/>
          </a:p>
        </p:txBody>
      </p:sp>
      <p:sp>
        <p:nvSpPr>
          <p:cNvPr id="16" name="Rectangle: Rounded Corners 15">
            <a:extLst>
              <a:ext uri="{FF2B5EF4-FFF2-40B4-BE49-F238E27FC236}">
                <a16:creationId xmlns:a16="http://schemas.microsoft.com/office/drawing/2014/main" id="{947D5A0F-E0B4-042E-9739-E231B03F72D7}"/>
              </a:ext>
            </a:extLst>
          </p:cNvPr>
          <p:cNvSpPr/>
          <p:nvPr/>
        </p:nvSpPr>
        <p:spPr>
          <a:xfrm>
            <a:off x="2295321" y="4588047"/>
            <a:ext cx="4135959" cy="1669944"/>
          </a:xfrm>
          <a:prstGeom prst="roundRect">
            <a:avLst/>
          </a:prstGeom>
          <a:solidFill>
            <a:schemeClr val="accent4">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2000" b="1" dirty="0">
                <a:ln w="0"/>
                <a:solidFill>
                  <a:srgbClr val="C00000"/>
                </a:solidFill>
                <a:effectLst>
                  <a:outerShdw blurRad="38100" dist="19050" dir="2700000" algn="tl" rotWithShape="0">
                    <a:schemeClr val="dk1">
                      <a:alpha val="40000"/>
                    </a:schemeClr>
                  </a:outerShdw>
                </a:effectLst>
              </a:rPr>
              <a:t>Linear thinking </a:t>
            </a:r>
            <a:r>
              <a:rPr lang="en-US" b="1" dirty="0">
                <a:ln w="0"/>
                <a:solidFill>
                  <a:schemeClr val="tx1"/>
                </a:solidFill>
                <a:effectLst>
                  <a:outerShdw blurRad="38100" dist="19050" dir="2700000" algn="tl" rotWithShape="0">
                    <a:schemeClr val="dk1">
                      <a:alpha val="40000"/>
                    </a:schemeClr>
                  </a:outerShdw>
                </a:effectLst>
              </a:rPr>
              <a:t>focuses on logical and deductive reasoning where you go from one step to the other. On the other hand, </a:t>
            </a:r>
            <a:r>
              <a:rPr lang="en-US" sz="2000" b="1" dirty="0">
                <a:ln w="0"/>
                <a:solidFill>
                  <a:srgbClr val="C00000"/>
                </a:solidFill>
                <a:effectLst>
                  <a:outerShdw blurRad="38100" dist="19050" dir="2700000" algn="tl" rotWithShape="0">
                    <a:schemeClr val="dk1">
                      <a:alpha val="40000"/>
                    </a:schemeClr>
                  </a:outerShdw>
                </a:effectLst>
              </a:rPr>
              <a:t>lateral thinking </a:t>
            </a:r>
            <a:r>
              <a:rPr lang="en-US" b="1" dirty="0">
                <a:ln w="0"/>
                <a:solidFill>
                  <a:schemeClr val="tx1"/>
                </a:solidFill>
                <a:effectLst>
                  <a:outerShdw blurRad="38100" dist="19050" dir="2700000" algn="tl" rotWithShape="0">
                    <a:schemeClr val="dk1">
                      <a:alpha val="40000"/>
                    </a:schemeClr>
                  </a:outerShdw>
                </a:effectLst>
              </a:rPr>
              <a:t>focuses on finding more creative, “out of the box” solutions to problems.</a:t>
            </a:r>
          </a:p>
        </p:txBody>
      </p:sp>
      <p:sp>
        <p:nvSpPr>
          <p:cNvPr id="14" name="TextBox 13">
            <a:extLst>
              <a:ext uri="{FF2B5EF4-FFF2-40B4-BE49-F238E27FC236}">
                <a16:creationId xmlns:a16="http://schemas.microsoft.com/office/drawing/2014/main" id="{533A7DCB-68CB-7AEA-446D-839CCC6B449C}"/>
              </a:ext>
            </a:extLst>
          </p:cNvPr>
          <p:cNvSpPr txBox="1"/>
          <p:nvPr/>
        </p:nvSpPr>
        <p:spPr>
          <a:xfrm>
            <a:off x="7391902" y="4762048"/>
            <a:ext cx="634365" cy="338554"/>
          </a:xfrm>
          <a:prstGeom prst="rect">
            <a:avLst/>
          </a:prstGeom>
          <a:noFill/>
        </p:spPr>
        <p:txBody>
          <a:bodyPr wrap="square">
            <a:spAutoFit/>
          </a:bodyPr>
          <a:lstStyle/>
          <a:p>
            <a:pPr algn="r" rtl="1"/>
            <a:r>
              <a:rPr lang="en-US" sz="1600" b="1" dirty="0" err="1"/>
              <a:t>حدسي</a:t>
            </a:r>
            <a:endParaRPr lang="en-US" sz="1600" b="1" dirty="0"/>
          </a:p>
        </p:txBody>
      </p:sp>
      <p:sp>
        <p:nvSpPr>
          <p:cNvPr id="18" name="TextBox 17">
            <a:extLst>
              <a:ext uri="{FF2B5EF4-FFF2-40B4-BE49-F238E27FC236}">
                <a16:creationId xmlns:a16="http://schemas.microsoft.com/office/drawing/2014/main" id="{193EFB54-1CC9-D61E-AEED-9064444B32BC}"/>
              </a:ext>
            </a:extLst>
          </p:cNvPr>
          <p:cNvSpPr txBox="1"/>
          <p:nvPr/>
        </p:nvSpPr>
        <p:spPr>
          <a:xfrm>
            <a:off x="7493234" y="1334528"/>
            <a:ext cx="3900686" cy="1200329"/>
          </a:xfrm>
          <a:prstGeom prst="rect">
            <a:avLst/>
          </a:prstGeom>
          <a:noFill/>
        </p:spPr>
        <p:txBody>
          <a:bodyPr wrap="square">
            <a:spAutoFit/>
          </a:bodyPr>
          <a:lstStyle/>
          <a:p>
            <a:pPr algn="just" rtl="1"/>
            <a:r>
              <a:rPr lang="en-US" b="1" dirty="0" err="1">
                <a:solidFill>
                  <a:srgbClr val="C00000"/>
                </a:solidFill>
              </a:rPr>
              <a:t>يركز</a:t>
            </a:r>
            <a:r>
              <a:rPr lang="en-US" b="1" dirty="0">
                <a:solidFill>
                  <a:srgbClr val="C00000"/>
                </a:solidFill>
              </a:rPr>
              <a:t> </a:t>
            </a:r>
            <a:r>
              <a:rPr lang="en-US" b="1" dirty="0" err="1">
                <a:solidFill>
                  <a:srgbClr val="C00000"/>
                </a:solidFill>
              </a:rPr>
              <a:t>التفكير</a:t>
            </a:r>
            <a:r>
              <a:rPr lang="en-US" b="1" dirty="0">
                <a:solidFill>
                  <a:srgbClr val="C00000"/>
                </a:solidFill>
              </a:rPr>
              <a:t> </a:t>
            </a:r>
            <a:r>
              <a:rPr lang="en-US" b="1" dirty="0" err="1">
                <a:solidFill>
                  <a:srgbClr val="C00000"/>
                </a:solidFill>
              </a:rPr>
              <a:t>الخطي</a:t>
            </a:r>
            <a:r>
              <a:rPr lang="en-US" b="1" dirty="0">
                <a:solidFill>
                  <a:srgbClr val="C00000"/>
                </a:solidFill>
              </a:rPr>
              <a:t> </a:t>
            </a:r>
            <a:r>
              <a:rPr lang="en-US" b="1" dirty="0" err="1">
                <a:solidFill>
                  <a:srgbClr val="C00000"/>
                </a:solidFill>
              </a:rPr>
              <a:t>على</a:t>
            </a:r>
            <a:r>
              <a:rPr lang="en-US" b="1" dirty="0">
                <a:solidFill>
                  <a:srgbClr val="C00000"/>
                </a:solidFill>
              </a:rPr>
              <a:t> </a:t>
            </a:r>
            <a:r>
              <a:rPr lang="en-US" b="1" dirty="0" err="1">
                <a:solidFill>
                  <a:srgbClr val="C00000"/>
                </a:solidFill>
              </a:rPr>
              <a:t>التفكير</a:t>
            </a:r>
            <a:r>
              <a:rPr lang="en-US" b="1" dirty="0">
                <a:solidFill>
                  <a:srgbClr val="C00000"/>
                </a:solidFill>
              </a:rPr>
              <a:t> </a:t>
            </a:r>
            <a:r>
              <a:rPr lang="en-US" b="1" dirty="0" err="1">
                <a:solidFill>
                  <a:srgbClr val="C00000"/>
                </a:solidFill>
              </a:rPr>
              <a:t>المنطقي</a:t>
            </a:r>
            <a:r>
              <a:rPr lang="en-US" b="1" dirty="0">
                <a:solidFill>
                  <a:srgbClr val="C00000"/>
                </a:solidFill>
              </a:rPr>
              <a:t> </a:t>
            </a:r>
            <a:r>
              <a:rPr lang="en-US" b="1" dirty="0" err="1">
                <a:solidFill>
                  <a:srgbClr val="C00000"/>
                </a:solidFill>
              </a:rPr>
              <a:t>والاستنتاجي</a:t>
            </a:r>
            <a:r>
              <a:rPr lang="en-US" b="1" dirty="0">
                <a:solidFill>
                  <a:srgbClr val="C00000"/>
                </a:solidFill>
              </a:rPr>
              <a:t> </a:t>
            </a:r>
            <a:r>
              <a:rPr lang="en-US" b="1" dirty="0" err="1">
                <a:solidFill>
                  <a:srgbClr val="C00000"/>
                </a:solidFill>
              </a:rPr>
              <a:t>حيث</a:t>
            </a:r>
            <a:r>
              <a:rPr lang="en-US" b="1" dirty="0">
                <a:solidFill>
                  <a:srgbClr val="C00000"/>
                </a:solidFill>
              </a:rPr>
              <a:t> </a:t>
            </a:r>
            <a:r>
              <a:rPr lang="en-US" b="1" dirty="0" err="1">
                <a:solidFill>
                  <a:srgbClr val="C00000"/>
                </a:solidFill>
              </a:rPr>
              <a:t>تنتقل</a:t>
            </a:r>
            <a:r>
              <a:rPr lang="en-US" b="1" dirty="0">
                <a:solidFill>
                  <a:srgbClr val="C00000"/>
                </a:solidFill>
              </a:rPr>
              <a:t> من </a:t>
            </a:r>
            <a:r>
              <a:rPr lang="en-US" b="1" dirty="0" err="1">
                <a:solidFill>
                  <a:srgbClr val="C00000"/>
                </a:solidFill>
              </a:rPr>
              <a:t>خطوة</a:t>
            </a:r>
            <a:r>
              <a:rPr lang="en-US" b="1" dirty="0">
                <a:solidFill>
                  <a:srgbClr val="C00000"/>
                </a:solidFill>
              </a:rPr>
              <a:t> </a:t>
            </a:r>
            <a:r>
              <a:rPr lang="en-US" b="1" dirty="0" err="1">
                <a:solidFill>
                  <a:srgbClr val="C00000"/>
                </a:solidFill>
              </a:rPr>
              <a:t>إلى</a:t>
            </a:r>
            <a:r>
              <a:rPr lang="en-US" b="1" dirty="0">
                <a:solidFill>
                  <a:srgbClr val="C00000"/>
                </a:solidFill>
              </a:rPr>
              <a:t> </a:t>
            </a:r>
            <a:r>
              <a:rPr lang="en-US" b="1" dirty="0" err="1">
                <a:solidFill>
                  <a:srgbClr val="C00000"/>
                </a:solidFill>
              </a:rPr>
              <a:t>أخرى</a:t>
            </a:r>
            <a:r>
              <a:rPr lang="en-US" b="1" dirty="0">
                <a:solidFill>
                  <a:srgbClr val="C00000"/>
                </a:solidFill>
              </a:rPr>
              <a:t>. من </a:t>
            </a:r>
            <a:r>
              <a:rPr lang="en-US" b="1" dirty="0" err="1">
                <a:solidFill>
                  <a:srgbClr val="C00000"/>
                </a:solidFill>
              </a:rPr>
              <a:t>ناحية</a:t>
            </a:r>
            <a:r>
              <a:rPr lang="en-US" b="1" dirty="0">
                <a:solidFill>
                  <a:srgbClr val="C00000"/>
                </a:solidFill>
              </a:rPr>
              <a:t> </a:t>
            </a:r>
            <a:r>
              <a:rPr lang="en-US" b="1" dirty="0" err="1">
                <a:solidFill>
                  <a:srgbClr val="C00000"/>
                </a:solidFill>
              </a:rPr>
              <a:t>أخرى</a:t>
            </a:r>
            <a:r>
              <a:rPr lang="en-US" b="1" dirty="0">
                <a:solidFill>
                  <a:srgbClr val="C00000"/>
                </a:solidFill>
              </a:rPr>
              <a:t>، </a:t>
            </a:r>
            <a:r>
              <a:rPr lang="en-US" b="1" dirty="0" err="1">
                <a:solidFill>
                  <a:srgbClr val="C00000"/>
                </a:solidFill>
              </a:rPr>
              <a:t>يركز</a:t>
            </a:r>
            <a:r>
              <a:rPr lang="en-US" b="1" dirty="0">
                <a:solidFill>
                  <a:srgbClr val="C00000"/>
                </a:solidFill>
              </a:rPr>
              <a:t> </a:t>
            </a:r>
            <a:r>
              <a:rPr lang="en-US" b="1" dirty="0" err="1">
                <a:solidFill>
                  <a:srgbClr val="C00000"/>
                </a:solidFill>
              </a:rPr>
              <a:t>التفكير</a:t>
            </a:r>
            <a:r>
              <a:rPr lang="en-US" b="1" dirty="0">
                <a:solidFill>
                  <a:srgbClr val="C00000"/>
                </a:solidFill>
              </a:rPr>
              <a:t> </a:t>
            </a:r>
            <a:r>
              <a:rPr lang="en-US" b="1" dirty="0" err="1">
                <a:solidFill>
                  <a:srgbClr val="C00000"/>
                </a:solidFill>
              </a:rPr>
              <a:t>الجانبي</a:t>
            </a:r>
            <a:r>
              <a:rPr lang="en-US" b="1" dirty="0">
                <a:solidFill>
                  <a:srgbClr val="C00000"/>
                </a:solidFill>
              </a:rPr>
              <a:t> </a:t>
            </a:r>
            <a:r>
              <a:rPr lang="en-US" b="1" dirty="0" err="1">
                <a:solidFill>
                  <a:srgbClr val="C00000"/>
                </a:solidFill>
              </a:rPr>
              <a:t>على</a:t>
            </a:r>
            <a:r>
              <a:rPr lang="en-US" b="1" dirty="0">
                <a:solidFill>
                  <a:srgbClr val="C00000"/>
                </a:solidFill>
              </a:rPr>
              <a:t> </a:t>
            </a:r>
            <a:r>
              <a:rPr lang="en-US" b="1" dirty="0" err="1">
                <a:solidFill>
                  <a:srgbClr val="C00000"/>
                </a:solidFill>
              </a:rPr>
              <a:t>إيجاد</a:t>
            </a:r>
            <a:r>
              <a:rPr lang="en-US" b="1" dirty="0">
                <a:solidFill>
                  <a:srgbClr val="C00000"/>
                </a:solidFill>
              </a:rPr>
              <a:t> </a:t>
            </a:r>
            <a:r>
              <a:rPr lang="en-US" b="1" dirty="0" err="1">
                <a:solidFill>
                  <a:srgbClr val="C00000"/>
                </a:solidFill>
              </a:rPr>
              <a:t>حلول</a:t>
            </a:r>
            <a:r>
              <a:rPr lang="en-US" b="1" dirty="0">
                <a:solidFill>
                  <a:srgbClr val="C00000"/>
                </a:solidFill>
              </a:rPr>
              <a:t> </a:t>
            </a:r>
            <a:r>
              <a:rPr lang="en-US" b="1" dirty="0" err="1">
                <a:solidFill>
                  <a:srgbClr val="C00000"/>
                </a:solidFill>
              </a:rPr>
              <a:t>أكثر</a:t>
            </a:r>
            <a:r>
              <a:rPr lang="en-US" b="1" dirty="0">
                <a:solidFill>
                  <a:srgbClr val="C00000"/>
                </a:solidFill>
              </a:rPr>
              <a:t> </a:t>
            </a:r>
            <a:r>
              <a:rPr lang="en-US" b="1" dirty="0" err="1">
                <a:solidFill>
                  <a:srgbClr val="C00000"/>
                </a:solidFill>
              </a:rPr>
              <a:t>إبداعًا</a:t>
            </a:r>
            <a:r>
              <a:rPr lang="en-US" b="1" dirty="0">
                <a:solidFill>
                  <a:srgbClr val="C00000"/>
                </a:solidFill>
              </a:rPr>
              <a:t> </a:t>
            </a:r>
            <a:r>
              <a:rPr lang="en-US" b="1" dirty="0" err="1">
                <a:solidFill>
                  <a:srgbClr val="C00000"/>
                </a:solidFill>
              </a:rPr>
              <a:t>و"خارج</a:t>
            </a:r>
            <a:r>
              <a:rPr lang="en-US" b="1" dirty="0">
                <a:solidFill>
                  <a:srgbClr val="C00000"/>
                </a:solidFill>
              </a:rPr>
              <a:t> </a:t>
            </a:r>
            <a:r>
              <a:rPr lang="en-US" b="1" dirty="0" err="1">
                <a:solidFill>
                  <a:srgbClr val="C00000"/>
                </a:solidFill>
              </a:rPr>
              <a:t>الصندوق</a:t>
            </a:r>
            <a:r>
              <a:rPr lang="en-US" b="1" dirty="0">
                <a:solidFill>
                  <a:srgbClr val="C00000"/>
                </a:solidFill>
              </a:rPr>
              <a:t>" </a:t>
            </a:r>
            <a:r>
              <a:rPr lang="en-US" b="1" dirty="0" err="1">
                <a:solidFill>
                  <a:srgbClr val="C00000"/>
                </a:solidFill>
              </a:rPr>
              <a:t>للمشاكل</a:t>
            </a:r>
            <a:r>
              <a:rPr lang="en-US" b="1" dirty="0">
                <a:solidFill>
                  <a:srgbClr val="C00000"/>
                </a:solidFill>
              </a:rPr>
              <a:t>.</a:t>
            </a:r>
          </a:p>
        </p:txBody>
      </p:sp>
    </p:spTree>
    <p:extLst>
      <p:ext uri="{BB962C8B-B14F-4D97-AF65-F5344CB8AC3E}">
        <p14:creationId xmlns:p14="http://schemas.microsoft.com/office/powerpoint/2010/main" val="2418524075"/>
      </p:ext>
    </p:extLst>
  </p:cSld>
  <p:clrMapOvr>
    <a:masterClrMapping/>
  </p:clrMapOvr>
  <mc:AlternateContent xmlns:mc="http://schemas.openxmlformats.org/markup-compatibility/2006" xmlns:p14="http://schemas.microsoft.com/office/powerpoint/2010/main">
    <mc:Choice Requires="p14">
      <p:transition p14:dur="10" advTm="92000"/>
    </mc:Choice>
    <mc:Fallback xmlns="">
      <p:transition advTm="92000"/>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5321" y="390107"/>
            <a:ext cx="6704079" cy="89255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7. Creative Problem Solving</a:t>
            </a:r>
            <a:r>
              <a:rPr lang="ar-EG" sz="2400" dirty="0">
                <a:effectLst/>
                <a:latin typeface="Segoe UI Web (Arabic)"/>
              </a:rPr>
              <a:t> </a:t>
            </a:r>
            <a:r>
              <a:rPr lang="ar-EG" sz="2400" b="1" dirty="0">
                <a:solidFill>
                  <a:srgbClr val="FFFF00"/>
                </a:solidFill>
                <a:latin typeface="Segoe UI Web (Arabic)"/>
              </a:rPr>
              <a:t>الحل الإبداعي للمشكلات</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1262951" y="1358330"/>
            <a:ext cx="10809723" cy="4068486"/>
          </a:xfrm>
          <a:prstGeom prst="rect">
            <a:avLst/>
          </a:prstGeom>
          <a:noFill/>
        </p:spPr>
        <p:txBody>
          <a:bodyPr wrap="square" rtlCol="0">
            <a:spAutoFit/>
          </a:bodyPr>
          <a:lstStyle/>
          <a:p>
            <a:pPr marL="860425" indent="-342900" algn="just">
              <a:lnSpc>
                <a:spcPts val="26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How the Mind Works</a:t>
            </a:r>
          </a:p>
          <a:p>
            <a:pPr marL="860425" indent="-3429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Information is placed in zones (files)</a:t>
            </a:r>
          </a:p>
          <a:p>
            <a:pPr marL="860425" indent="-3429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Logical links are automatically created (index)</a:t>
            </a:r>
          </a:p>
          <a:p>
            <a:pPr marL="860425" indent="-3429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Information from all the senses can be converted and stored as regular data</a:t>
            </a:r>
          </a:p>
          <a:p>
            <a:pPr marL="517525" algn="ctr">
              <a:lnSpc>
                <a:spcPts val="2600"/>
              </a:lnSpc>
            </a:pPr>
            <a:r>
              <a:rPr lang="en-US" sz="2400" b="1" dirty="0">
                <a:solidFill>
                  <a:srgbClr val="0070C0"/>
                </a:solidFill>
                <a:latin typeface="Tajawal ExtraBold" panose="00000800000000000000" pitchFamily="2" charset="-78"/>
                <a:cs typeface="Tajawal ExtraBold" panose="00000800000000000000" pitchFamily="2" charset="-78"/>
              </a:rPr>
              <a:t>“Accept that creativity is not something that we learn, </a:t>
            </a:r>
          </a:p>
          <a:p>
            <a:pPr marL="517525" algn="ctr">
              <a:lnSpc>
                <a:spcPts val="2600"/>
              </a:lnSpc>
            </a:pPr>
            <a:r>
              <a:rPr lang="en-US" sz="2400" b="1" dirty="0">
                <a:solidFill>
                  <a:srgbClr val="0070C0"/>
                </a:solidFill>
                <a:latin typeface="Tajawal ExtraBold" panose="00000800000000000000" pitchFamily="2" charset="-78"/>
                <a:cs typeface="Tajawal ExtraBold" panose="00000800000000000000" pitchFamily="2" charset="-78"/>
              </a:rPr>
              <a:t>it‘s something that we‘ve forgotten but can relearn”</a:t>
            </a:r>
          </a:p>
          <a:p>
            <a:pPr marL="517525" algn="r">
              <a:lnSpc>
                <a:spcPts val="2600"/>
              </a:lnSpc>
            </a:pPr>
            <a:r>
              <a:rPr lang="en-US" sz="2400" b="1" dirty="0">
                <a:solidFill>
                  <a:srgbClr val="0070C0"/>
                </a:solidFill>
                <a:latin typeface="Tajawal ExtraBold" panose="00000800000000000000" pitchFamily="2" charset="-78"/>
                <a:cs typeface="Tajawal ExtraBold" panose="00000800000000000000" pitchFamily="2" charset="-78"/>
              </a:rPr>
              <a:t>Edward de Bono</a:t>
            </a:r>
          </a:p>
          <a:p>
            <a:pPr marL="517525" algn="just">
              <a:lnSpc>
                <a:spcPts val="2600"/>
              </a:lnSpc>
            </a:pPr>
            <a:endParaRPr lang="en-US" sz="2400" b="1" dirty="0">
              <a:solidFill>
                <a:srgbClr val="C00000"/>
              </a:solidFill>
              <a:latin typeface="Tajawal ExtraBold" panose="00000800000000000000" pitchFamily="2" charset="-78"/>
              <a:cs typeface="Tajawal ExtraBold" panose="00000800000000000000" pitchFamily="2" charset="-78"/>
            </a:endParaRPr>
          </a:p>
          <a:p>
            <a:pPr marL="517525" algn="just">
              <a:lnSpc>
                <a:spcPts val="2600"/>
              </a:lnSpc>
            </a:pPr>
            <a:r>
              <a:rPr lang="en-US" sz="2400" b="1" dirty="0">
                <a:solidFill>
                  <a:srgbClr val="C00000"/>
                </a:solidFill>
                <a:latin typeface="Tajawal ExtraBold" panose="00000800000000000000" pitchFamily="2" charset="-78"/>
                <a:cs typeface="Tajawal ExtraBold" panose="00000800000000000000" pitchFamily="2" charset="-78"/>
              </a:rPr>
              <a:t>Which do YOU think came first Problem-Solving or Decision Making?</a:t>
            </a:r>
          </a:p>
          <a:p>
            <a:pPr marL="860425" indent="-3429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If you don‘t have a problem to solve or improve; or an opportunity to seize or are looking for one, then you don‘t have a decision to make.</a:t>
            </a:r>
          </a:p>
          <a:p>
            <a:pPr marL="517525" algn="just">
              <a:lnSpc>
                <a:spcPts val="2600"/>
              </a:lnSpc>
            </a:pPr>
            <a:endParaRPr lang="en-US" sz="20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756789065"/>
      </p:ext>
    </p:extLst>
  </p:cSld>
  <p:clrMapOvr>
    <a:masterClrMapping/>
  </p:clrMapOvr>
  <mc:AlternateContent xmlns:mc="http://schemas.openxmlformats.org/markup-compatibility/2006" xmlns:p14="http://schemas.microsoft.com/office/powerpoint/2010/main">
    <mc:Choice Requires="p14">
      <p:transition p14:dur="10" advTm="129000"/>
    </mc:Choice>
    <mc:Fallback xmlns="">
      <p:transition advTm="129000"/>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5321" y="390107"/>
            <a:ext cx="5012911" cy="89255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8. Decision Making</a:t>
            </a:r>
            <a:r>
              <a:rPr lang="ar-EG" sz="2400" b="1" dirty="0">
                <a:solidFill>
                  <a:srgbClr val="FFFF00"/>
                </a:solidFill>
                <a:latin typeface="Segoe UI Web (Arabic)"/>
              </a:rPr>
              <a:t>اتخاذ القرار</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522515" y="1610200"/>
            <a:ext cx="11550160" cy="4711674"/>
          </a:xfrm>
          <a:prstGeom prst="rect">
            <a:avLst/>
          </a:prstGeom>
          <a:noFill/>
        </p:spPr>
        <p:txBody>
          <a:bodyPr wrap="square" rtlCol="0">
            <a:spAutoFit/>
          </a:bodyPr>
          <a:lstStyle/>
          <a:p>
            <a:pPr marL="860425" indent="-342900" algn="just">
              <a:lnSpc>
                <a:spcPts val="33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Decisions</a:t>
            </a:r>
            <a:r>
              <a:rPr lang="en-US" sz="2400" b="1" dirty="0">
                <a:solidFill>
                  <a:srgbClr val="0A1F61"/>
                </a:solidFill>
                <a:latin typeface="Tajawal ExtraBold" panose="00000800000000000000" pitchFamily="2" charset="-78"/>
                <a:cs typeface="Tajawal ExtraBold" panose="00000800000000000000" pitchFamily="2" charset="-78"/>
              </a:rPr>
              <a:t> are </a:t>
            </a:r>
            <a:r>
              <a:rPr lang="en-US" sz="2400" b="1" dirty="0">
                <a:solidFill>
                  <a:srgbClr val="C00000"/>
                </a:solidFill>
                <a:latin typeface="Tajawal ExtraBold" panose="00000800000000000000" pitchFamily="2" charset="-78"/>
                <a:cs typeface="Tajawal ExtraBold" panose="00000800000000000000" pitchFamily="2" charset="-78"/>
              </a:rPr>
              <a:t>choices made from among options </a:t>
            </a:r>
            <a:r>
              <a:rPr lang="en-US" sz="2400" b="1" dirty="0">
                <a:solidFill>
                  <a:srgbClr val="0A1F61"/>
                </a:solidFill>
                <a:latin typeface="Tajawal ExtraBold" panose="00000800000000000000" pitchFamily="2" charset="-78"/>
                <a:cs typeface="Tajawal ExtraBold" panose="00000800000000000000" pitchFamily="2" charset="-78"/>
              </a:rPr>
              <a:t>recognized by the decision maker. The </a:t>
            </a:r>
            <a:r>
              <a:rPr lang="en-US" sz="2400" b="1" dirty="0">
                <a:solidFill>
                  <a:srgbClr val="0A1F61"/>
                </a:solidFill>
                <a:highlight>
                  <a:srgbClr val="FFFF00"/>
                </a:highlight>
                <a:latin typeface="Tajawal ExtraBold" panose="00000800000000000000" pitchFamily="2" charset="-78"/>
                <a:cs typeface="Tajawal ExtraBold" panose="00000800000000000000" pitchFamily="2" charset="-78"/>
              </a:rPr>
              <a:t>decision-making process </a:t>
            </a:r>
            <a:r>
              <a:rPr lang="en-US" sz="2400" b="1" dirty="0">
                <a:solidFill>
                  <a:srgbClr val="0A1F61"/>
                </a:solidFill>
                <a:latin typeface="Tajawal ExtraBold" panose="00000800000000000000" pitchFamily="2" charset="-78"/>
                <a:cs typeface="Tajawal ExtraBold" panose="00000800000000000000" pitchFamily="2" charset="-78"/>
              </a:rPr>
              <a:t>involves </a:t>
            </a:r>
            <a:r>
              <a:rPr lang="en-US" sz="2400" b="1" dirty="0">
                <a:solidFill>
                  <a:srgbClr val="C00000"/>
                </a:solidFill>
                <a:latin typeface="Tajawal ExtraBold" panose="00000800000000000000" pitchFamily="2" charset="-78"/>
                <a:cs typeface="Tajawal ExtraBold" panose="00000800000000000000" pitchFamily="2" charset="-78"/>
              </a:rPr>
              <a:t>alternative development and analysis </a:t>
            </a:r>
            <a:r>
              <a:rPr lang="en-US" sz="2400" b="1" dirty="0">
                <a:solidFill>
                  <a:srgbClr val="0A1F61"/>
                </a:solidFill>
                <a:latin typeface="Tajawal ExtraBold" panose="00000800000000000000" pitchFamily="2" charset="-78"/>
                <a:cs typeface="Tajawal ExtraBold" panose="00000800000000000000" pitchFamily="2" charset="-78"/>
              </a:rPr>
              <a:t>followed by the </a:t>
            </a:r>
            <a:r>
              <a:rPr lang="en-US" sz="2400" b="1" dirty="0">
                <a:solidFill>
                  <a:srgbClr val="C00000"/>
                </a:solidFill>
                <a:latin typeface="Tajawal ExtraBold" panose="00000800000000000000" pitchFamily="2" charset="-78"/>
                <a:cs typeface="Tajawal ExtraBold" panose="00000800000000000000" pitchFamily="2" charset="-78"/>
              </a:rPr>
              <a:t>selection of an option</a:t>
            </a:r>
            <a:r>
              <a:rPr lang="en-US" sz="2400" b="1" dirty="0">
                <a:solidFill>
                  <a:srgbClr val="0A1F61"/>
                </a:solidFill>
                <a:latin typeface="Tajawal ExtraBold" panose="00000800000000000000" pitchFamily="2" charset="-78"/>
                <a:cs typeface="Tajawal ExtraBold" panose="00000800000000000000" pitchFamily="2" charset="-78"/>
              </a:rPr>
              <a:t>.</a:t>
            </a:r>
          </a:p>
          <a:p>
            <a:pPr marL="860425" indent="-342900" algn="just">
              <a:lnSpc>
                <a:spcPts val="33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There are various types of decisions, including:</a:t>
            </a:r>
          </a:p>
          <a:p>
            <a:pPr marL="1317625" lvl="1" indent="-342900" algn="just">
              <a:lnSpc>
                <a:spcPts val="33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Programmed decisions</a:t>
            </a:r>
            <a:r>
              <a:rPr lang="ar-EG" sz="2400" b="1" dirty="0">
                <a:solidFill>
                  <a:srgbClr val="C00000"/>
                </a:solidFill>
                <a:latin typeface="Tajawal ExtraBold" panose="00000800000000000000" pitchFamily="2" charset="-78"/>
                <a:cs typeface="Tajawal ExtraBold" panose="00000800000000000000" pitchFamily="2" charset="-78"/>
              </a:rPr>
              <a:t> قرارات مبرمجة</a:t>
            </a:r>
            <a:r>
              <a:rPr lang="en-US" sz="2400" b="1" dirty="0">
                <a:solidFill>
                  <a:srgbClr val="C00000"/>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(standard or regular responses to routine or uncomplicated problems allowing for pre-programmed solutions).</a:t>
            </a:r>
          </a:p>
          <a:p>
            <a:pPr marL="1317625" lvl="1" indent="-342900" algn="just">
              <a:lnSpc>
                <a:spcPts val="33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Programmed decisions involve familiar and straightforward solutions. They are the most common type of decision faced by individuals in the office, and they are often handled by the use of the use of a routine approach.</a:t>
            </a:r>
          </a:p>
        </p:txBody>
      </p:sp>
    </p:spTree>
    <p:extLst>
      <p:ext uri="{BB962C8B-B14F-4D97-AF65-F5344CB8AC3E}">
        <p14:creationId xmlns:p14="http://schemas.microsoft.com/office/powerpoint/2010/main" val="2011932924"/>
      </p:ext>
    </p:extLst>
  </p:cSld>
  <p:clrMapOvr>
    <a:masterClrMapping/>
  </p:clrMapOvr>
  <mc:AlternateContent xmlns:mc="http://schemas.openxmlformats.org/markup-compatibility/2006" xmlns:p14="http://schemas.microsoft.com/office/powerpoint/2010/main">
    <mc:Choice Requires="p14">
      <p:transition p14:dur="10" advTm="111000"/>
    </mc:Choice>
    <mc:Fallback xmlns="">
      <p:transition advTm="111000"/>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5321" y="390107"/>
            <a:ext cx="5109091" cy="89255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8. Decision Making</a:t>
            </a:r>
            <a:r>
              <a:rPr lang="ar-EG" sz="2400" b="1" dirty="0">
                <a:solidFill>
                  <a:srgbClr val="FFFF00"/>
                </a:solidFill>
                <a:latin typeface="Segoe UI Web (Arabic)"/>
              </a:rPr>
              <a:t> اتخاذ القرار</a:t>
            </a:r>
            <a:endParaRPr lang="en-US" sz="24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522515" y="1358330"/>
            <a:ext cx="11550160" cy="5009833"/>
          </a:xfrm>
          <a:prstGeom prst="rect">
            <a:avLst/>
          </a:prstGeom>
          <a:noFill/>
        </p:spPr>
        <p:txBody>
          <a:bodyPr wrap="square" rtlCol="0">
            <a:spAutoFit/>
          </a:bodyPr>
          <a:lstStyle/>
          <a:p>
            <a:pPr marL="1317625" lvl="1" indent="-342900" algn="just">
              <a:lnSpc>
                <a:spcPct val="1500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Non-programmed decisions</a:t>
            </a:r>
            <a:r>
              <a:rPr lang="ar-EG" sz="2400" b="1" dirty="0">
                <a:solidFill>
                  <a:srgbClr val="C00000"/>
                </a:solidFill>
                <a:latin typeface="Tajawal ExtraBold" panose="00000800000000000000" pitchFamily="2" charset="-78"/>
                <a:cs typeface="Tajawal ExtraBold" panose="00000800000000000000" pitchFamily="2" charset="-78"/>
              </a:rPr>
              <a:t> قرارات غير مبرمجة</a:t>
            </a:r>
            <a:r>
              <a:rPr lang="en-US" sz="2400" b="1" dirty="0">
                <a:solidFill>
                  <a:srgbClr val="C00000"/>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(responses to unique and </a:t>
            </a:r>
            <a:r>
              <a:rPr lang="en-US" sz="2400" b="1" dirty="0">
                <a:solidFill>
                  <a:srgbClr val="C00000"/>
                </a:solidFill>
                <a:latin typeface="Tajawal ExtraBold" panose="00000800000000000000" pitchFamily="2" charset="-78"/>
                <a:cs typeface="Tajawal ExtraBold" panose="00000800000000000000" pitchFamily="2" charset="-78"/>
              </a:rPr>
              <a:t>unstructured problems and situations </a:t>
            </a:r>
            <a:r>
              <a:rPr lang="en-US" sz="2400" b="1" dirty="0">
                <a:solidFill>
                  <a:srgbClr val="0A1F61"/>
                </a:solidFill>
                <a:latin typeface="Tajawal ExtraBold" panose="00000800000000000000" pitchFamily="2" charset="-78"/>
                <a:cs typeface="Tajawal ExtraBold" panose="00000800000000000000" pitchFamily="2" charset="-78"/>
              </a:rPr>
              <a:t>requiring special or custom-made solutions).</a:t>
            </a:r>
          </a:p>
          <a:p>
            <a:pPr marL="1317625" lvl="1" indent="-3429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Non-programmed decisions are made in situations where standard procedures, policies, and rules cannot be applied to attain an adequate solution. They include situations </a:t>
            </a:r>
            <a:r>
              <a:rPr lang="en-US" sz="2400" b="1" dirty="0">
                <a:solidFill>
                  <a:srgbClr val="C00000"/>
                </a:solidFill>
                <a:latin typeface="Tajawal ExtraBold" panose="00000800000000000000" pitchFamily="2" charset="-78"/>
                <a:cs typeface="Tajawal ExtraBold" panose="00000800000000000000" pitchFamily="2" charset="-78"/>
              </a:rPr>
              <a:t>such as crisis</a:t>
            </a:r>
            <a:r>
              <a:rPr lang="en-US" sz="2400" b="1" dirty="0">
                <a:solidFill>
                  <a:srgbClr val="0A1F61"/>
                </a:solidFill>
                <a:latin typeface="Tajawal ExtraBold" panose="00000800000000000000" pitchFamily="2" charset="-78"/>
                <a:cs typeface="Tajawal ExtraBold" panose="00000800000000000000" pitchFamily="2" charset="-78"/>
              </a:rPr>
              <a:t>, in which case judgment, creativity, and intuition</a:t>
            </a:r>
            <a:r>
              <a:rPr lang="ar-EG" sz="2400" b="1" dirty="0">
                <a:solidFill>
                  <a:srgbClr val="0A1F61"/>
                </a:solidFill>
                <a:latin typeface="Tajawal ExtraBold" panose="00000800000000000000" pitchFamily="2" charset="-78"/>
                <a:cs typeface="Tajawal ExtraBold" panose="00000800000000000000" pitchFamily="2" charset="-78"/>
              </a:rPr>
              <a:t> حدس</a:t>
            </a:r>
            <a:r>
              <a:rPr lang="en-US" sz="2400" b="1" dirty="0">
                <a:solidFill>
                  <a:srgbClr val="0A1F61"/>
                </a:solidFill>
                <a:latin typeface="Tajawal ExtraBold" panose="00000800000000000000" pitchFamily="2" charset="-78"/>
                <a:cs typeface="Tajawal ExtraBold" panose="00000800000000000000" pitchFamily="2" charset="-78"/>
              </a:rPr>
              <a:t> must be used. Principles and basic problem-solving processes are also utilized in the marketing of non-programmed decisions.</a:t>
            </a:r>
          </a:p>
        </p:txBody>
      </p:sp>
    </p:spTree>
    <p:extLst>
      <p:ext uri="{BB962C8B-B14F-4D97-AF65-F5344CB8AC3E}">
        <p14:creationId xmlns:p14="http://schemas.microsoft.com/office/powerpoint/2010/main" val="3166598485"/>
      </p:ext>
    </p:extLst>
  </p:cSld>
  <p:clrMapOvr>
    <a:masterClrMapping/>
  </p:clrMapOvr>
  <mc:AlternateContent xmlns:mc="http://schemas.openxmlformats.org/markup-compatibility/2006" xmlns:p14="http://schemas.microsoft.com/office/powerpoint/2010/main">
    <mc:Choice Requires="p14">
      <p:transition p14:dur="10" advTm="45000"/>
    </mc:Choice>
    <mc:Fallback xmlns="">
      <p:transition advTm="45000"/>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5321" y="390107"/>
            <a:ext cx="5109091" cy="89255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8. Decision Making</a:t>
            </a:r>
            <a:r>
              <a:rPr lang="ar-EG" sz="2400" b="1" dirty="0">
                <a:solidFill>
                  <a:srgbClr val="FFFF00"/>
                </a:solidFill>
                <a:latin typeface="Segoe UI Web (Arabic)"/>
              </a:rPr>
              <a:t> اتخاذ القرار</a:t>
            </a:r>
            <a:endParaRPr lang="en-US" sz="24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1294409" y="1358330"/>
            <a:ext cx="10778265" cy="4984185"/>
          </a:xfrm>
          <a:prstGeom prst="rect">
            <a:avLst/>
          </a:prstGeom>
          <a:noFill/>
        </p:spPr>
        <p:txBody>
          <a:bodyPr wrap="square" rtlCol="0">
            <a:spAutoFit/>
          </a:bodyPr>
          <a:lstStyle/>
          <a:p>
            <a:pPr marL="860425" indent="-342900" algn="just">
              <a:lnSpc>
                <a:spcPts val="32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The Decision-Making Process</a:t>
            </a:r>
          </a:p>
          <a:p>
            <a:pPr marL="517525" algn="just">
              <a:lnSpc>
                <a:spcPts val="3200"/>
              </a:lnSpc>
            </a:pPr>
            <a:r>
              <a:rPr lang="en-US" sz="2400" b="1" dirty="0">
                <a:solidFill>
                  <a:srgbClr val="0A1F61"/>
                </a:solidFill>
                <a:latin typeface="Tajawal ExtraBold" panose="00000800000000000000" pitchFamily="2" charset="-78"/>
                <a:cs typeface="Tajawal ExtraBold" panose="00000800000000000000" pitchFamily="2" charset="-78"/>
              </a:rPr>
              <a:t>Decision making is a process. The rational or classical model of decision making involves the following:</a:t>
            </a:r>
          </a:p>
          <a:p>
            <a:pPr marL="1431925" lvl="2" algn="just">
              <a:lnSpc>
                <a:spcPts val="3200"/>
              </a:lnSpc>
            </a:pPr>
            <a:r>
              <a:rPr lang="en-US" sz="2400" b="1" dirty="0">
                <a:solidFill>
                  <a:srgbClr val="0A1F61"/>
                </a:solidFill>
                <a:latin typeface="Tajawal ExtraBold" panose="00000800000000000000" pitchFamily="2" charset="-78"/>
                <a:cs typeface="Tajawal ExtraBold" panose="00000800000000000000" pitchFamily="2" charset="-78"/>
              </a:rPr>
              <a:t>1.Problem definition and identification.</a:t>
            </a:r>
          </a:p>
          <a:p>
            <a:pPr marL="1431925" lvl="2" algn="just">
              <a:lnSpc>
                <a:spcPts val="3200"/>
              </a:lnSpc>
            </a:pPr>
            <a:r>
              <a:rPr lang="en-US" sz="2400" b="1" dirty="0">
                <a:solidFill>
                  <a:srgbClr val="0A1F61"/>
                </a:solidFill>
                <a:latin typeface="Tajawal ExtraBold" panose="00000800000000000000" pitchFamily="2" charset="-78"/>
                <a:cs typeface="Tajawal ExtraBold" panose="00000800000000000000" pitchFamily="2" charset="-78"/>
              </a:rPr>
              <a:t>2.The setting of priorities, criteria, and objectives.</a:t>
            </a:r>
          </a:p>
          <a:p>
            <a:pPr marL="1431925" lvl="2" algn="just">
              <a:lnSpc>
                <a:spcPts val="3200"/>
              </a:lnSpc>
            </a:pPr>
            <a:r>
              <a:rPr lang="en-US" sz="2400" b="1" dirty="0">
                <a:solidFill>
                  <a:srgbClr val="0A1F61"/>
                </a:solidFill>
                <a:latin typeface="Tajawal ExtraBold" panose="00000800000000000000" pitchFamily="2" charset="-78"/>
                <a:cs typeface="Tajawal ExtraBold" panose="00000800000000000000" pitchFamily="2" charset="-78"/>
              </a:rPr>
              <a:t>3.The consideration of causes and development of alternatives.</a:t>
            </a:r>
          </a:p>
          <a:p>
            <a:pPr marL="1431925" lvl="2" algn="just">
              <a:lnSpc>
                <a:spcPts val="3200"/>
              </a:lnSpc>
            </a:pPr>
            <a:r>
              <a:rPr lang="en-US" sz="2400" b="1" dirty="0">
                <a:solidFill>
                  <a:srgbClr val="0A1F61"/>
                </a:solidFill>
                <a:latin typeface="Tajawal ExtraBold" panose="00000800000000000000" pitchFamily="2" charset="-78"/>
                <a:cs typeface="Tajawal ExtraBold" panose="00000800000000000000" pitchFamily="2" charset="-78"/>
              </a:rPr>
              <a:t>4.Analysis of perceived alternatives.</a:t>
            </a:r>
          </a:p>
          <a:p>
            <a:pPr marL="1431925" lvl="2" algn="just">
              <a:lnSpc>
                <a:spcPts val="3200"/>
              </a:lnSpc>
            </a:pPr>
            <a:r>
              <a:rPr lang="en-US" sz="2400" b="1" dirty="0">
                <a:solidFill>
                  <a:srgbClr val="0A1F61"/>
                </a:solidFill>
                <a:latin typeface="Tajawal ExtraBold" panose="00000800000000000000" pitchFamily="2" charset="-78"/>
                <a:cs typeface="Tajawal ExtraBold" panose="00000800000000000000" pitchFamily="2" charset="-78"/>
              </a:rPr>
              <a:t>5.Selection of an alternative.</a:t>
            </a:r>
          </a:p>
          <a:p>
            <a:pPr marL="1431925" lvl="2" algn="just">
              <a:lnSpc>
                <a:spcPts val="3200"/>
              </a:lnSpc>
            </a:pPr>
            <a:r>
              <a:rPr lang="en-US" sz="2400" b="1" dirty="0">
                <a:solidFill>
                  <a:srgbClr val="0A1F61"/>
                </a:solidFill>
                <a:latin typeface="Tajawal ExtraBold" panose="00000800000000000000" pitchFamily="2" charset="-78"/>
                <a:cs typeface="Tajawal ExtraBold" panose="00000800000000000000" pitchFamily="2" charset="-78"/>
              </a:rPr>
              <a:t>6.Development of a plan.</a:t>
            </a:r>
          </a:p>
          <a:p>
            <a:pPr marL="1431925" lvl="2" algn="just">
              <a:lnSpc>
                <a:spcPts val="3200"/>
              </a:lnSpc>
            </a:pPr>
            <a:r>
              <a:rPr lang="en-US" sz="2400" b="1" dirty="0">
                <a:solidFill>
                  <a:srgbClr val="0A1F61"/>
                </a:solidFill>
                <a:latin typeface="Tajawal ExtraBold" panose="00000800000000000000" pitchFamily="2" charset="-78"/>
                <a:cs typeface="Tajawal ExtraBold" panose="00000800000000000000" pitchFamily="2" charset="-78"/>
              </a:rPr>
              <a:t>7.Implementation of the plan.</a:t>
            </a:r>
          </a:p>
          <a:p>
            <a:pPr marL="1431925" lvl="2" algn="just">
              <a:lnSpc>
                <a:spcPts val="3200"/>
              </a:lnSpc>
            </a:pPr>
            <a:r>
              <a:rPr lang="en-US" sz="2400" b="1" dirty="0">
                <a:solidFill>
                  <a:srgbClr val="0A1F61"/>
                </a:solidFill>
                <a:latin typeface="Tajawal ExtraBold" panose="00000800000000000000" pitchFamily="2" charset="-78"/>
                <a:cs typeface="Tajawal ExtraBold" panose="00000800000000000000" pitchFamily="2" charset="-78"/>
              </a:rPr>
              <a:t>8.Follow up and control—till you reach follow through.</a:t>
            </a:r>
          </a:p>
        </p:txBody>
      </p:sp>
    </p:spTree>
    <p:extLst>
      <p:ext uri="{BB962C8B-B14F-4D97-AF65-F5344CB8AC3E}">
        <p14:creationId xmlns:p14="http://schemas.microsoft.com/office/powerpoint/2010/main" val="4012280898"/>
      </p:ext>
    </p:extLst>
  </p:cSld>
  <p:clrMapOvr>
    <a:masterClrMapping/>
  </p:clrMapOvr>
  <mc:AlternateContent xmlns:mc="http://schemas.openxmlformats.org/markup-compatibility/2006" xmlns:p14="http://schemas.microsoft.com/office/powerpoint/2010/main">
    <mc:Choice Requires="p14">
      <p:transition p14:dur="10" advTm="108000"/>
    </mc:Choice>
    <mc:Fallback xmlns="">
      <p:transition advTm="108000"/>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334418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Lecture objectives</a:t>
            </a:r>
          </a:p>
        </p:txBody>
      </p:sp>
      <p:sp>
        <p:nvSpPr>
          <p:cNvPr id="8" name="TextBox 7"/>
          <p:cNvSpPr txBox="1"/>
          <p:nvPr/>
        </p:nvSpPr>
        <p:spPr>
          <a:xfrm>
            <a:off x="0" y="450480"/>
            <a:ext cx="2141933"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Conclusion</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DAA97EC4-BDA6-6C84-4A93-CF9080F6A591}"/>
              </a:ext>
            </a:extLst>
          </p:cNvPr>
          <p:cNvSpPr txBox="1"/>
          <p:nvPr/>
        </p:nvSpPr>
        <p:spPr>
          <a:xfrm>
            <a:off x="1779163" y="1768714"/>
            <a:ext cx="10055058" cy="3876702"/>
          </a:xfrm>
          <a:prstGeom prst="rect">
            <a:avLst/>
          </a:prstGeom>
          <a:noFill/>
        </p:spPr>
        <p:txBody>
          <a:bodyPr wrap="square" rtlCol="0">
            <a:spAutoFit/>
          </a:bodyPr>
          <a:lstStyle/>
          <a:p>
            <a:pPr algn="just">
              <a:lnSpc>
                <a:spcPts val="2300"/>
              </a:lnSpc>
            </a:pPr>
            <a:r>
              <a:rPr lang="en-US" sz="2400" b="1" u="sng" dirty="0">
                <a:solidFill>
                  <a:srgbClr val="FF8C01"/>
                </a:solidFill>
                <a:latin typeface="Tajawal ExtraBold" panose="00000800000000000000" pitchFamily="2" charset="-78"/>
                <a:cs typeface="Tajawal ExtraBold" panose="00000800000000000000" pitchFamily="2" charset="-78"/>
              </a:rPr>
              <a:t>We learned about </a:t>
            </a:r>
          </a:p>
          <a:p>
            <a:pPr algn="just">
              <a:lnSpc>
                <a:spcPts val="2300"/>
              </a:lnSpc>
            </a:pPr>
            <a:endParaRPr lang="en-US" sz="2400" b="1" u="sng" dirty="0">
              <a:solidFill>
                <a:srgbClr val="FF8C01"/>
              </a:solidFill>
              <a:latin typeface="Tajawal ExtraBold" panose="00000800000000000000" pitchFamily="2" charset="-78"/>
              <a:cs typeface="Tajawal ExtraBold" panose="00000800000000000000" pitchFamily="2" charset="-78"/>
            </a:endParaRP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Leaders</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8 components of digital leadership </a:t>
            </a:r>
          </a:p>
          <a:p>
            <a:pPr marL="577850" lvl="2" algn="just">
              <a:lnSpc>
                <a:spcPts val="2800"/>
              </a:lnSpc>
            </a:pPr>
            <a:r>
              <a:rPr lang="en-US" b="1" dirty="0">
                <a:solidFill>
                  <a:srgbClr val="0A1F61"/>
                </a:solidFill>
                <a:latin typeface="Tajawal ExtraBold" panose="00000800000000000000" pitchFamily="2" charset="-78"/>
                <a:cs typeface="Tajawal ExtraBold" panose="00000800000000000000" pitchFamily="2" charset="-78"/>
              </a:rPr>
              <a:t>1. Media competence, 2. Agility, 3. Personal responsibility and autonomy, 4. Interconnected thinking and acting, 5. Innovation and vision, 6. Clear communication, 7. People in focus, 8. Transparency</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8 key leadership strengths</a:t>
            </a:r>
          </a:p>
          <a:p>
            <a:pPr marL="577850" lvl="2" algn="just">
              <a:lnSpc>
                <a:spcPts val="2800"/>
              </a:lnSpc>
            </a:pPr>
            <a:r>
              <a:rPr lang="en-US" b="1" dirty="0">
                <a:solidFill>
                  <a:srgbClr val="0A1F61"/>
                </a:solidFill>
                <a:latin typeface="Tajawal ExtraBold" panose="00000800000000000000" pitchFamily="2" charset="-78"/>
                <a:cs typeface="Tajawal ExtraBold" panose="00000800000000000000" pitchFamily="2" charset="-78"/>
              </a:rPr>
              <a:t>1. Self-awareness, 2. communication, 3. Presentation Skills, 4. negotiation 5. Critical Thinking, 6. Conflict resolution skills, 7. creative problem-solving, </a:t>
            </a:r>
          </a:p>
          <a:p>
            <a:pPr marL="577850" lvl="2" algn="just">
              <a:lnSpc>
                <a:spcPts val="2800"/>
              </a:lnSpc>
            </a:pPr>
            <a:r>
              <a:rPr lang="en-US" b="1" dirty="0">
                <a:solidFill>
                  <a:srgbClr val="0A1F61"/>
                </a:solidFill>
                <a:latin typeface="Tajawal ExtraBold" panose="00000800000000000000" pitchFamily="2" charset="-78"/>
                <a:cs typeface="Tajawal ExtraBold" panose="00000800000000000000" pitchFamily="2" charset="-78"/>
              </a:rPr>
              <a:t>8. Decision Making</a:t>
            </a:r>
          </a:p>
        </p:txBody>
      </p:sp>
    </p:spTree>
    <p:extLst>
      <p:ext uri="{BB962C8B-B14F-4D97-AF65-F5344CB8AC3E}">
        <p14:creationId xmlns:p14="http://schemas.microsoft.com/office/powerpoint/2010/main" val="2581887303"/>
      </p:ext>
    </p:extLst>
  </p:cSld>
  <p:clrMapOvr>
    <a:masterClrMapping/>
  </p:clrMapOvr>
  <mc:AlternateContent xmlns:mc="http://schemas.openxmlformats.org/markup-compatibility/2006" xmlns:p14="http://schemas.microsoft.com/office/powerpoint/2010/main">
    <mc:Choice Requires="p14">
      <p:transition spd="slow" p14:dur="2000" advTm="26000"/>
    </mc:Choice>
    <mc:Fallback xmlns="">
      <p:transition spd="slow" advTm="26000"/>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descr="Logo&#10;&#10;Description automatically generated"/>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329252"/>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12590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References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BAF943AB-D9B1-996B-6465-9279C73544F7}"/>
              </a:ext>
            </a:extLst>
          </p:cNvPr>
          <p:cNvSpPr txBox="1"/>
          <p:nvPr/>
        </p:nvSpPr>
        <p:spPr>
          <a:xfrm>
            <a:off x="1968318" y="1275387"/>
            <a:ext cx="9072748" cy="5078313"/>
          </a:xfrm>
          <a:prstGeom prst="rect">
            <a:avLst/>
          </a:prstGeom>
          <a:noFill/>
        </p:spPr>
        <p:txBody>
          <a:bodyPr wrap="square" rtlCol="0">
            <a:spAutoFit/>
          </a:bodyPr>
          <a:lstStyle/>
          <a:p>
            <a:pPr marL="285750" indent="-285750">
              <a:buFont typeface="Wingdings" panose="05000000000000000000" pitchFamily="2" charset="2"/>
              <a:buChar char="q"/>
            </a:pPr>
            <a:r>
              <a:rPr lang="en-US" dirty="0" err="1">
                <a:cs typeface="Tajawal Medium" panose="00000600000000000000" pitchFamily="2" charset="-78"/>
              </a:rPr>
              <a:t>Bli</a:t>
            </a:r>
            <a:r>
              <a:rPr lang="en-US" dirty="0">
                <a:cs typeface="Tajawal Medium" panose="00000600000000000000" pitchFamily="2" charset="-78"/>
              </a:rPr>
              <a:t>-Group-Wp. (2011</a:t>
            </a:r>
            <a:r>
              <a:rPr lang="en-US" i="1" dirty="0">
                <a:cs typeface="Tajawal Medium" panose="00000600000000000000" pitchFamily="2" charset="-78"/>
              </a:rPr>
              <a:t>). Leadership Course material</a:t>
            </a:r>
            <a:r>
              <a:rPr lang="en-US" dirty="0">
                <a:cs typeface="Tajawal Medium" panose="00000600000000000000" pitchFamily="2" charset="-78"/>
              </a:rPr>
              <a:t>. </a:t>
            </a:r>
            <a:r>
              <a:rPr lang="en-US" dirty="0" err="1">
                <a:cs typeface="Tajawal Medium" panose="00000600000000000000" pitchFamily="2" charset="-78"/>
              </a:rPr>
              <a:t>Amideast</a:t>
            </a:r>
            <a:r>
              <a:rPr lang="en-US" dirty="0">
                <a:cs typeface="Tajawal Medium" panose="00000600000000000000" pitchFamily="2" charset="-78"/>
              </a:rPr>
              <a:t> Egypt. Business Intelligence, Training &amp; Consulting, http://bli-group.com/ </a:t>
            </a:r>
          </a:p>
          <a:p>
            <a:pPr marL="285750" indent="-285750">
              <a:buFont typeface="Wingdings" panose="05000000000000000000" pitchFamily="2" charset="2"/>
              <a:buChar char="q"/>
            </a:pPr>
            <a:r>
              <a:rPr lang="en-US" dirty="0">
                <a:effectLst/>
              </a:rPr>
              <a:t>Alp </a:t>
            </a:r>
            <a:r>
              <a:rPr lang="en-US" dirty="0" err="1">
                <a:effectLst/>
              </a:rPr>
              <a:t>Erdoğan</a:t>
            </a:r>
            <a:r>
              <a:rPr lang="en-US" dirty="0">
                <a:effectLst/>
              </a:rPr>
              <a:t>, F., &amp; </a:t>
            </a:r>
            <a:r>
              <a:rPr lang="en-US" dirty="0" err="1">
                <a:effectLst/>
              </a:rPr>
              <a:t>Sağbaş</a:t>
            </a:r>
            <a:r>
              <a:rPr lang="en-US" dirty="0">
                <a:effectLst/>
              </a:rPr>
              <a:t>, M. (2022, February 20). </a:t>
            </a:r>
            <a:r>
              <a:rPr lang="en-US" i="1" dirty="0">
                <a:effectLst/>
              </a:rPr>
              <a:t>Digital Leadership: A Systematic Conceptual Literature Review</a:t>
            </a:r>
            <a:r>
              <a:rPr lang="en-US" dirty="0">
                <a:effectLst/>
              </a:rPr>
              <a:t>. Research Gate. Retrieved March 1, 2023, from https://www.researchgate.net/publication/358729671_Digital_Leadership_A_Systematic_Conceptual_Literature_Review </a:t>
            </a:r>
          </a:p>
          <a:p>
            <a:pPr marL="285750" indent="-285750">
              <a:buFont typeface="Wingdings" panose="05000000000000000000" pitchFamily="2" charset="2"/>
              <a:buChar char="q"/>
            </a:pPr>
            <a:r>
              <a:rPr lang="en-US" dirty="0" err="1">
                <a:effectLst/>
              </a:rPr>
              <a:t>Impey</a:t>
            </a:r>
            <a:r>
              <a:rPr lang="en-US" dirty="0">
                <a:effectLst/>
              </a:rPr>
              <a:t>, C. (2020, January 24). </a:t>
            </a:r>
            <a:r>
              <a:rPr lang="en-US" i="1" dirty="0">
                <a:effectLst/>
              </a:rPr>
              <a:t>Clear, concise, consistent – The three Cs of effective communication </a:t>
            </a:r>
            <a:r>
              <a:rPr lang="en-US" dirty="0">
                <a:effectLst/>
              </a:rPr>
              <a:t>. Clear, concise, consistent – the three Cs of effective communication. Retrieved March 1, 2023, from https://www.bccpa.ca/news-events/latest-news/2020/clear-concise-consistent-the-three-cs-of-effective-communication/ </a:t>
            </a:r>
          </a:p>
          <a:p>
            <a:pPr marL="285750" indent="-285750">
              <a:buFont typeface="Wingdings" panose="05000000000000000000" pitchFamily="2" charset="2"/>
              <a:buChar char="q"/>
            </a:pPr>
            <a:r>
              <a:rPr lang="en-US" dirty="0">
                <a:effectLst/>
              </a:rPr>
              <a:t>Mimi. (n.d.). </a:t>
            </a:r>
            <a:r>
              <a:rPr lang="en-US" i="1" dirty="0">
                <a:effectLst/>
              </a:rPr>
              <a:t>Presentation skills for leaders</a:t>
            </a:r>
            <a:r>
              <a:rPr lang="en-US" dirty="0">
                <a:effectLst/>
              </a:rPr>
              <a:t>. Bliss Communications. Retrieved March 1, 2023, from https://www.mimibliss.com/what-we-do </a:t>
            </a:r>
          </a:p>
          <a:p>
            <a:pPr marL="285750" indent="-285750">
              <a:buFont typeface="Wingdings" panose="05000000000000000000" pitchFamily="2" charset="2"/>
              <a:buChar char="q"/>
            </a:pPr>
            <a:r>
              <a:rPr lang="en-US" dirty="0" err="1">
                <a:effectLst/>
              </a:rPr>
              <a:t>Genard</a:t>
            </a:r>
            <a:r>
              <a:rPr lang="en-US" dirty="0">
                <a:effectLst/>
              </a:rPr>
              <a:t>, G. (2017, November 19). </a:t>
            </a:r>
            <a:r>
              <a:rPr lang="en-US" i="1" dirty="0">
                <a:effectLst/>
              </a:rPr>
              <a:t>Leadership skills: The 5 essential speaking techniques</a:t>
            </a:r>
            <a:r>
              <a:rPr lang="en-US" dirty="0">
                <a:effectLst/>
              </a:rPr>
              <a:t>. </a:t>
            </a:r>
            <a:r>
              <a:rPr lang="en-US" dirty="0" err="1">
                <a:effectLst/>
              </a:rPr>
              <a:t>Genard</a:t>
            </a:r>
            <a:r>
              <a:rPr lang="en-US" dirty="0">
                <a:effectLst/>
              </a:rPr>
              <a:t> Method Public Speaking Training. Retrieved March 1, 2023, from https://www.genardmethod.com/blog/leadership-skills-the-5-essential-speaking-techniques </a:t>
            </a:r>
          </a:p>
          <a:p>
            <a:pPr marL="285750" indent="-285750">
              <a:buFont typeface="Wingdings" panose="05000000000000000000" pitchFamily="2" charset="2"/>
              <a:buChar char="q"/>
            </a:pPr>
            <a:r>
              <a:rPr lang="en-US" dirty="0">
                <a:effectLst/>
              </a:rPr>
              <a:t>Model, S. (2022, December 21). </a:t>
            </a:r>
            <a:r>
              <a:rPr lang="en-US" i="1" dirty="0">
                <a:effectLst/>
              </a:rPr>
              <a:t>Presentation skills 101: A guide to presentation success</a:t>
            </a:r>
            <a:r>
              <a:rPr lang="en-US" dirty="0">
                <a:effectLst/>
              </a:rPr>
              <a:t>. </a:t>
            </a:r>
            <a:r>
              <a:rPr lang="en-US" dirty="0" err="1">
                <a:effectLst/>
              </a:rPr>
              <a:t>SlideModel</a:t>
            </a:r>
            <a:r>
              <a:rPr lang="en-US" dirty="0">
                <a:effectLst/>
              </a:rPr>
              <a:t>. Retrieved March 9, 2023, from https://slidemodel.com/presentation-skills-guide/ </a:t>
            </a:r>
          </a:p>
        </p:txBody>
      </p:sp>
      <p:sp>
        <p:nvSpPr>
          <p:cNvPr id="5" name="TextBox 4">
            <a:extLst>
              <a:ext uri="{FF2B5EF4-FFF2-40B4-BE49-F238E27FC236}">
                <a16:creationId xmlns:a16="http://schemas.microsoft.com/office/drawing/2014/main" id="{05E975C6-0EC6-6740-A2B5-41459D46FA52}"/>
              </a:ext>
            </a:extLst>
          </p:cNvPr>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1612914"/>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descr="Logo&#10;&#10;Description automatically generated"/>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15616" y="1947651"/>
            <a:ext cx="3292524" cy="2956551"/>
          </a:xfrm>
          <a:prstGeom prst="rect">
            <a:avLst/>
          </a:prstGeom>
        </p:spPr>
      </p:pic>
      <p:cxnSp>
        <p:nvCxnSpPr>
          <p:cNvPr id="98" name="Straight Connector 97">
            <a:extLst>
              <a:ext uri="{FF2B5EF4-FFF2-40B4-BE49-F238E27FC236}">
                <a16:creationId xmlns:a16="http://schemas.microsoft.com/office/drawing/2014/main" id="{1C6AAE25-BD23-41B5-AAE4-1DA5898C2AD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573887"/>
            <a:ext cx="0" cy="3710227"/>
          </a:xfrm>
          <a:prstGeom prst="line">
            <a:avLst/>
          </a:prstGeom>
          <a:ln w="19050">
            <a:solidFill>
              <a:srgbClr val="DF9216"/>
            </a:solidFill>
          </a:ln>
        </p:spPr>
        <p:style>
          <a:lnRef idx="1">
            <a:schemeClr val="accent1"/>
          </a:lnRef>
          <a:fillRef idx="0">
            <a:schemeClr val="accent1"/>
          </a:fillRef>
          <a:effectRef idx="0">
            <a:schemeClr val="accent1"/>
          </a:effectRef>
          <a:fontRef idx="minor">
            <a:schemeClr val="tx1"/>
          </a:fontRef>
        </p:style>
      </p:cxnSp>
      <p:pic>
        <p:nvPicPr>
          <p:cNvPr id="7" name="Picture 6" descr="A picture containing text, clipart&#10;&#10;Description automatically generated">
            <a:extLst>
              <a:ext uri="{FF2B5EF4-FFF2-40B4-BE49-F238E27FC236}">
                <a16:creationId xmlns:a16="http://schemas.microsoft.com/office/drawing/2014/main" id="{7A627A67-EA95-BB26-C7F8-47E7036DA5CF}"/>
              </a:ext>
            </a:extLst>
          </p:cNvPr>
          <p:cNvPicPr>
            <a:picLocks noChangeAspect="1"/>
          </p:cNvPicPr>
          <p:nvPr/>
        </p:nvPicPr>
        <p:blipFill rotWithShape="1">
          <a:blip r:embed="rId3">
            <a:extLst>
              <a:ext uri="{28A0092B-C50C-407E-A947-70E740481C1C}">
                <a14:useLocalDpi xmlns:a14="http://schemas.microsoft.com/office/drawing/2010/main" val="0"/>
              </a:ext>
            </a:extLst>
          </a:blip>
          <a:srcRect b="8239"/>
          <a:stretch/>
        </p:blipFill>
        <p:spPr>
          <a:xfrm>
            <a:off x="4886676" y="2404422"/>
            <a:ext cx="6184580" cy="2043010"/>
          </a:xfrm>
          <a:prstGeom prst="rect">
            <a:avLst/>
          </a:prstGeom>
        </p:spPr>
      </p:pic>
    </p:spTree>
    <p:extLst>
      <p:ext uri="{BB962C8B-B14F-4D97-AF65-F5344CB8AC3E}">
        <p14:creationId xmlns:p14="http://schemas.microsoft.com/office/powerpoint/2010/main" val="955564930"/>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6820</TotalTime>
  <Words>4491</Words>
  <Application>Microsoft Office PowerPoint</Application>
  <PresentationFormat>Widescreen</PresentationFormat>
  <Paragraphs>399</Paragraphs>
  <Slides>54</Slides>
  <Notes>7</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54</vt:i4>
      </vt:variant>
    </vt:vector>
  </HeadingPairs>
  <TitlesOfParts>
    <vt:vector size="62" baseType="lpstr">
      <vt:lpstr>Arial</vt:lpstr>
      <vt:lpstr>Calibri</vt:lpstr>
      <vt:lpstr>Calibri Light</vt:lpstr>
      <vt:lpstr>Segoe UI Web (Arabic)</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kiki tokki</cp:lastModifiedBy>
  <cp:revision>166</cp:revision>
  <dcterms:created xsi:type="dcterms:W3CDTF">2021-08-03T13:03:26Z</dcterms:created>
  <dcterms:modified xsi:type="dcterms:W3CDTF">2024-12-19T21:58:35Z</dcterms:modified>
</cp:coreProperties>
</file>