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2.xml" ContentType="application/vnd.openxmlformats-officedocument.presentationml.slide+xml"/>
  <Override PartName="/ppt/slides/slide23.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24.xml" ContentType="application/vnd.openxmlformats-officedocument.presentationml.slide+xml"/>
  <Override PartName="/ppt/slides/slide22.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4.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43.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48.xml" ContentType="application/vnd.openxmlformats-officedocument.presentationml.slide+xml"/>
  <Override PartName="/ppt/slides/slide45.xml" ContentType="application/vnd.openxmlformats-officedocument.presentationml.slide+xml"/>
  <Override PartName="/ppt/slides/slide31.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21.xml" ContentType="application/vnd.openxmlformats-officedocument.presentationml.notesSlide+xml"/>
  <Override PartName="/ppt/notesSlides/notesSlide15.xml" ContentType="application/vnd.openxmlformats-officedocument.presentationml.notesSlide+xml"/>
  <Override PartName="/ppt/notesSlides/notesSlide23.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6.xml" ContentType="application/vnd.openxmlformats-officedocument.presentationml.notesSlide+xml"/>
  <Override PartName="/ppt/notesSlides/notesSlide22.xml" ContentType="application/vnd.openxmlformats-officedocument.presentationml.notesSlide+xml"/>
  <Override PartName="/ppt/notesSlides/notesSlide38.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30.xml" ContentType="application/vnd.openxmlformats-officedocument.presentationml.notesSlide+xml"/>
  <Override PartName="/ppt/notesSlides/notesSlide37.xml" ContentType="application/vnd.openxmlformats-officedocument.presentationml.notesSlide+xml"/>
  <Override PartName="/ppt/notesSlides/notesSlide28.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9.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303" r:id="rId2"/>
    <p:sldId id="271" r:id="rId3"/>
    <p:sldId id="313" r:id="rId4"/>
    <p:sldId id="350" r:id="rId5"/>
    <p:sldId id="453" r:id="rId6"/>
    <p:sldId id="352" r:id="rId7"/>
    <p:sldId id="468" r:id="rId8"/>
    <p:sldId id="494" r:id="rId9"/>
    <p:sldId id="471" r:id="rId10"/>
    <p:sldId id="469" r:id="rId11"/>
    <p:sldId id="470" r:id="rId12"/>
    <p:sldId id="351" r:id="rId13"/>
    <p:sldId id="472" r:id="rId14"/>
    <p:sldId id="496" r:id="rId15"/>
    <p:sldId id="473" r:id="rId16"/>
    <p:sldId id="474" r:id="rId17"/>
    <p:sldId id="497" r:id="rId18"/>
    <p:sldId id="475" r:id="rId19"/>
    <p:sldId id="476" r:id="rId20"/>
    <p:sldId id="477" r:id="rId21"/>
    <p:sldId id="478" r:id="rId22"/>
    <p:sldId id="498" r:id="rId23"/>
    <p:sldId id="467" r:id="rId24"/>
    <p:sldId id="479" r:id="rId25"/>
    <p:sldId id="387" r:id="rId26"/>
    <p:sldId id="388" r:id="rId27"/>
    <p:sldId id="389" r:id="rId28"/>
    <p:sldId id="499" r:id="rId29"/>
    <p:sldId id="480" r:id="rId30"/>
    <p:sldId id="481" r:id="rId31"/>
    <p:sldId id="482" r:id="rId32"/>
    <p:sldId id="500" r:id="rId33"/>
    <p:sldId id="483" r:id="rId34"/>
    <p:sldId id="484" r:id="rId35"/>
    <p:sldId id="485" r:id="rId36"/>
    <p:sldId id="501" r:id="rId37"/>
    <p:sldId id="486" r:id="rId38"/>
    <p:sldId id="487" r:id="rId39"/>
    <p:sldId id="488" r:id="rId40"/>
    <p:sldId id="489" r:id="rId41"/>
    <p:sldId id="502" r:id="rId42"/>
    <p:sldId id="490" r:id="rId43"/>
    <p:sldId id="491" r:id="rId44"/>
    <p:sldId id="492" r:id="rId45"/>
    <p:sldId id="493" r:id="rId46"/>
    <p:sldId id="503" r:id="rId47"/>
    <p:sldId id="386" r:id="rId48"/>
    <p:sldId id="495"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53"/>
            <p14:sldId id="352"/>
            <p14:sldId id="468"/>
            <p14:sldId id="494"/>
            <p14:sldId id="471"/>
            <p14:sldId id="469"/>
            <p14:sldId id="470"/>
            <p14:sldId id="351"/>
            <p14:sldId id="472"/>
            <p14:sldId id="496"/>
            <p14:sldId id="473"/>
            <p14:sldId id="474"/>
            <p14:sldId id="497"/>
            <p14:sldId id="475"/>
            <p14:sldId id="476"/>
            <p14:sldId id="477"/>
            <p14:sldId id="478"/>
            <p14:sldId id="498"/>
            <p14:sldId id="467"/>
            <p14:sldId id="479"/>
            <p14:sldId id="387"/>
            <p14:sldId id="388"/>
            <p14:sldId id="389"/>
            <p14:sldId id="499"/>
            <p14:sldId id="480"/>
            <p14:sldId id="481"/>
            <p14:sldId id="482"/>
            <p14:sldId id="500"/>
            <p14:sldId id="483"/>
            <p14:sldId id="484"/>
            <p14:sldId id="485"/>
            <p14:sldId id="501"/>
            <p14:sldId id="486"/>
            <p14:sldId id="487"/>
            <p14:sldId id="488"/>
            <p14:sldId id="489"/>
            <p14:sldId id="502"/>
            <p14:sldId id="490"/>
            <p14:sldId id="491"/>
            <p14:sldId id="492"/>
            <p14:sldId id="493"/>
            <p14:sldId id="503"/>
            <p14:sldId id="386"/>
            <p14:sldId id="495"/>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36DA"/>
    <a:srgbClr val="4D24E4"/>
    <a:srgbClr val="3034D8"/>
    <a:srgbClr val="3164D7"/>
    <a:srgbClr val="3851D0"/>
    <a:srgbClr val="5868DC"/>
    <a:srgbClr val="FFFFF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56" autoAdjust="0"/>
    <p:restoredTop sz="93738" autoAdjust="0"/>
  </p:normalViewPr>
  <p:slideViewPr>
    <p:cSldViewPr snapToGrid="0">
      <p:cViewPr>
        <p:scale>
          <a:sx n="60" d="100"/>
          <a:sy n="60" d="100"/>
        </p:scale>
        <p:origin x="-978" y="-192"/>
      </p:cViewPr>
      <p:guideLst>
        <p:guide orient="horz" pos="2160"/>
        <p:guide pos="3840"/>
      </p:guideLst>
    </p:cSldViewPr>
  </p:slideViewPr>
  <p:notesTextViewPr>
    <p:cViewPr>
      <p:scale>
        <a:sx n="1" d="1"/>
        <a:sy n="1" d="1"/>
      </p:scale>
      <p:origin x="0" y="0"/>
    </p:cViewPr>
  </p:notesTextViewPr>
  <p:sorterViewPr>
    <p:cViewPr>
      <p:scale>
        <a:sx n="100" d="100"/>
        <a:sy n="100" d="100"/>
      </p:scale>
      <p:origin x="0" y="99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45429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s://youtu.be/Zb86RSR_T_8?si=3zxBAGskcbwMvIGF" TargetMode="External"/><Relationship Id="rId2" Type="http://schemas.openxmlformats.org/officeDocument/2006/relationships/notesSlide" Target="../notesSlides/notesSlide11.xml"/><Relationship Id="rId1" Type="http://schemas.openxmlformats.org/officeDocument/2006/relationships/slideLayout" Target="../slideLayouts/slideLayout14.xml"/><Relationship Id="rId6" Type="http://schemas.openxmlformats.org/officeDocument/2006/relationships/image" Target="../media/image10.jpeg"/><Relationship Id="rId5" Type="http://schemas.openxmlformats.org/officeDocument/2006/relationships/image" Target="../media/image3.pn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s://youtu.be/Manr7L4omiA?si=ZivoUdSISEa8uA4R" TargetMode="External"/><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image" Target="../media/image11.jpeg"/><Relationship Id="rId5" Type="http://schemas.openxmlformats.org/officeDocument/2006/relationships/image" Target="../media/image3.pn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s://youtu.be/KH9Ht6AnZW0?si=j14xAu3hacm2oHSw" TargetMode="External"/><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image" Target="../media/image12.jpeg"/><Relationship Id="rId5" Type="http://schemas.openxmlformats.org/officeDocument/2006/relationships/image" Target="../media/image3.png"/><Relationship Id="rId4" Type="http://schemas.openxmlformats.org/officeDocument/2006/relationships/image" Target="../media/image8.jpeg"/></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s://youtu.be/GywOjnvCBFU?si=BeYUuHgoSjXtFYZO" TargetMode="External"/><Relationship Id="rId2" Type="http://schemas.openxmlformats.org/officeDocument/2006/relationships/notesSlide" Target="../notesSlides/notesSlide24.xml"/><Relationship Id="rId1" Type="http://schemas.openxmlformats.org/officeDocument/2006/relationships/slideLayout" Target="../slideLayouts/slideLayout14.xml"/><Relationship Id="rId6" Type="http://schemas.openxmlformats.org/officeDocument/2006/relationships/image" Target="../media/image14.jpeg"/><Relationship Id="rId5" Type="http://schemas.openxmlformats.org/officeDocument/2006/relationships/image" Target="../media/image3.png"/><Relationship Id="rId4" Type="http://schemas.openxmlformats.org/officeDocument/2006/relationships/image" Target="../media/image13.jp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s://youtu.be/9DRXlokYxiQ?si=uE5IXSUmHZrpp1Je" TargetMode="External"/><Relationship Id="rId2" Type="http://schemas.openxmlformats.org/officeDocument/2006/relationships/notesSlide" Target="../notesSlides/notesSlide28.xml"/><Relationship Id="rId1" Type="http://schemas.openxmlformats.org/officeDocument/2006/relationships/slideLayout" Target="../slideLayouts/slideLayout14.xml"/><Relationship Id="rId6" Type="http://schemas.openxmlformats.org/officeDocument/2006/relationships/image" Target="../media/image15.jpeg"/><Relationship Id="rId5" Type="http://schemas.openxmlformats.org/officeDocument/2006/relationships/image" Target="../media/image3.png"/><Relationship Id="rId4" Type="http://schemas.openxmlformats.org/officeDocument/2006/relationships/image" Target="../media/image13.jp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s://youtu.be/a4nixJxV0FU?si=lf0q1pLhJpWkNb12" TargetMode="External"/><Relationship Id="rId2" Type="http://schemas.openxmlformats.org/officeDocument/2006/relationships/notesSlide" Target="../notesSlides/notesSlide32.xml"/><Relationship Id="rId1" Type="http://schemas.openxmlformats.org/officeDocument/2006/relationships/slideLayout" Target="../slideLayouts/slideLayout14.xml"/><Relationship Id="rId6" Type="http://schemas.openxmlformats.org/officeDocument/2006/relationships/image" Target="../media/image16.jpeg"/><Relationship Id="rId5" Type="http://schemas.openxmlformats.org/officeDocument/2006/relationships/image" Target="../media/image3.png"/><Relationship Id="rId4" Type="http://schemas.openxmlformats.org/officeDocument/2006/relationships/image" Target="../media/image13.jp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s://youtu.be/tHFq5E5CVPk?si=mhkNJh6T2LqzoYbO" TargetMode="External"/><Relationship Id="rId2" Type="http://schemas.openxmlformats.org/officeDocument/2006/relationships/notesSlide" Target="../notesSlides/notesSlide37.xml"/><Relationship Id="rId1" Type="http://schemas.openxmlformats.org/officeDocument/2006/relationships/slideLayout" Target="../slideLayouts/slideLayout14.xml"/><Relationship Id="rId6" Type="http://schemas.openxmlformats.org/officeDocument/2006/relationships/image" Target="../media/image17.jpeg"/><Relationship Id="rId5" Type="http://schemas.openxmlformats.org/officeDocument/2006/relationships/image" Target="../media/image3.png"/><Relationship Id="rId4" Type="http://schemas.openxmlformats.org/officeDocument/2006/relationships/image" Target="../media/image13.jp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jpg"/></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s://youtu.be/IpzIUlF2S-s?si=C60WLd4VTxHqQkaX" TargetMode="External"/><Relationship Id="rId2" Type="http://schemas.openxmlformats.org/officeDocument/2006/relationships/notesSlide" Target="../notesSlides/notesSlide42.xml"/><Relationship Id="rId1" Type="http://schemas.openxmlformats.org/officeDocument/2006/relationships/slideLayout" Target="../slideLayouts/slideLayout14.xml"/><Relationship Id="rId6" Type="http://schemas.openxmlformats.org/officeDocument/2006/relationships/image" Target="../media/image18.jpeg"/><Relationship Id="rId5" Type="http://schemas.openxmlformats.org/officeDocument/2006/relationships/image" Target="../media/image3.png"/><Relationship Id="rId4" Type="http://schemas.openxmlformats.org/officeDocument/2006/relationships/image" Target="../media/image13.jp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g"/></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1.png"/><Relationship Id="rId2" Type="http://schemas.openxmlformats.org/officeDocument/2006/relationships/image" Target="../media/image19.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sp>
        <p:nvSpPr>
          <p:cNvPr id="14" name="TextBox 11">
            <a:extLst>
              <a:ext uri="{FF2B5EF4-FFF2-40B4-BE49-F238E27FC236}">
                <a16:creationId xmlns="" xmlns:a16="http://schemas.microsoft.com/office/drawing/2014/main" xmlns:lc="http://schemas.openxmlformats.org/drawingml/2006/lockedCanvas" id="{8C520B7F-7764-8B81-C7C7-A7440DA2CCAF}"/>
              </a:ext>
            </a:extLst>
          </p:cNvPr>
          <p:cNvSpPr txBox="1"/>
          <p:nvPr/>
        </p:nvSpPr>
        <p:spPr>
          <a:xfrm>
            <a:off x="-605160" y="6263830"/>
            <a:ext cx="3312390"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2">
            <a:extLst>
              <a:ext uri="{FF2B5EF4-FFF2-40B4-BE49-F238E27FC236}">
                <a16:creationId xmlns="" xmlns:a16="http://schemas.microsoft.com/office/drawing/2014/main" xmlns:lc="http://schemas.openxmlformats.org/drawingml/2006/lockedCanvas" id="{8F2D6F91-78DB-C333-FFAC-FF52CB9F2DF3}"/>
              </a:ext>
            </a:extLst>
          </p:cNvPr>
          <p:cNvSpPr txBox="1"/>
          <p:nvPr/>
        </p:nvSpPr>
        <p:spPr>
          <a:xfrm>
            <a:off x="-1392197" y="5830966"/>
            <a:ext cx="4886463"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6166"/>
    </mc:Choice>
    <mc:Fallback xmlns="">
      <p:transition spd="slow" advTm="1616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259391"/>
            <a:ext cx="4963540" cy="707886"/>
          </a:xfrm>
          <a:prstGeom prst="rect">
            <a:avLst/>
          </a:prstGeom>
          <a:noFill/>
        </p:spPr>
        <p:txBody>
          <a:bodyPr wrap="square" rtlCol="0">
            <a:spAutoFit/>
          </a:bodyPr>
          <a:lstStyle/>
          <a:p>
            <a:pPr algn="ctr" rtl="1"/>
            <a:r>
              <a:rPr lang="ar-EG" sz="2000" b="1" dirty="0" smtClean="0">
                <a:solidFill>
                  <a:srgbClr val="00B0F0"/>
                </a:solidFill>
                <a:latin typeface="Times New Roman" panose="02020603050405020304" pitchFamily="18" charset="0"/>
                <a:cs typeface="Times New Roman" panose="02020603050405020304" pitchFamily="18" charset="0"/>
              </a:rPr>
              <a:t>المداخل الإقناعية للنظريات الإعلانية</a:t>
            </a:r>
          </a:p>
          <a:p>
            <a:pPr algn="ctr" rtl="1"/>
            <a:r>
              <a:rPr lang="ar-EG" sz="2000" b="1" dirty="0" smtClean="0">
                <a:solidFill>
                  <a:srgbClr val="00B0F0"/>
                </a:solidFill>
                <a:latin typeface="Times New Roman" panose="02020603050405020304" pitchFamily="18" charset="0"/>
                <a:cs typeface="Times New Roman" panose="02020603050405020304" pitchFamily="18" charset="0"/>
              </a:rPr>
              <a:t>(الاستمالات الإعلانية الغير مباشرة) </a:t>
            </a:r>
            <a:endParaRPr lang="ar-EG" sz="20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21156"/>
    </mc:Choice>
    <mc:Fallback xmlns="">
      <p:transition spd="slow" advTm="211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87" y="1335101"/>
            <a:ext cx="3447620" cy="2068572"/>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2323527"/>
            <a:ext cx="8417320" cy="2400657"/>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spc="50"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ماهية الاستمالات الإعلانية الغير </a:t>
            </a:r>
            <a:r>
              <a:rPr lang="ar-EG" sz="2000" b="1" spc="50" dirty="0" smtClean="0">
                <a:latin typeface="Tajawal ExtraBold" panose="00000800000000000000" pitchFamily="2" charset="-78"/>
                <a:cs typeface="+mj-cs"/>
              </a:rPr>
              <a:t>مباشرة.</a:t>
            </a:r>
            <a:endParaRPr lang="ar-EG" sz="2000" b="1" spc="50" dirty="0">
              <a:latin typeface="Tajawal ExtraBold" panose="00000800000000000000" pitchFamily="2" charset="-78"/>
              <a:cs typeface="+mj-cs"/>
            </a:endParaRP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الاستمالات الموجهة نحو </a:t>
            </a:r>
            <a:r>
              <a:rPr lang="ar-EG" sz="2000" b="1" spc="50" dirty="0" smtClean="0">
                <a:latin typeface="Tajawal ExtraBold" panose="00000800000000000000" pitchFamily="2" charset="-78"/>
                <a:cs typeface="+mj-cs"/>
              </a:rPr>
              <a:t>السلعة.</a:t>
            </a: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استمالات خاصة بالجمهور </a:t>
            </a:r>
            <a:r>
              <a:rPr lang="ar-EG" sz="2000" b="1" spc="50" dirty="0" smtClean="0">
                <a:latin typeface="Tajawal ExtraBold" panose="00000800000000000000" pitchFamily="2" charset="-78"/>
                <a:cs typeface="+mj-cs"/>
              </a:rPr>
              <a:t>المستهدف.</a:t>
            </a:r>
            <a:endParaRPr lang="ar-EG" sz="2000" b="1" spc="50" dirty="0">
              <a:latin typeface="Tajawal ExtraBold" panose="00000800000000000000" pitchFamily="2" charset="-78"/>
              <a:cs typeface="+mj-cs"/>
            </a:endParaRPr>
          </a:p>
          <a:p>
            <a:pPr marL="457200" indent="-457200" algn="just" rtl="1">
              <a:lnSpc>
                <a:spcPct val="150000"/>
              </a:lnSpc>
              <a:buSzPct val="180000"/>
              <a:buFont typeface="+mj-lt"/>
              <a:buAutoNum type="arabicPeriod"/>
            </a:pPr>
            <a:r>
              <a:rPr lang="ar-EG" sz="2000" b="1" spc="50" dirty="0" smtClean="0">
                <a:latin typeface="Tajawal ExtraBold" panose="00000800000000000000" pitchFamily="2" charset="-78"/>
                <a:cs typeface="+mj-cs"/>
              </a:rPr>
              <a:t>الخاتمة.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29592"/>
    </mc:Choice>
    <mc:Fallback xmlns="">
      <p:transition spd="slow" advTm="2959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87" y="1335101"/>
            <a:ext cx="3447620" cy="2068572"/>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32398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a:latin typeface="Tajawal ExtraBold" panose="00000800000000000000" pitchFamily="2" charset="-78"/>
                <a:cs typeface="+mj-cs"/>
              </a:rPr>
              <a:t>تعتبر الاستمالات الإعلانية الغير مباشرة من الطرق الفعالة والمبتكرة التي يستخدمها الإعلان لجذب انتباه المستهلكين وتحقيق أهدافه الإعلانية. </a:t>
            </a:r>
            <a:r>
              <a:rPr lang="ar-EG" sz="2000" b="1" spc="50" dirty="0" smtClean="0">
                <a:latin typeface="Tajawal ExtraBold" panose="00000800000000000000" pitchFamily="2" charset="-78"/>
                <a:cs typeface="+mj-cs"/>
              </a:rPr>
              <a:t>حيث تعتمد هذه </a:t>
            </a:r>
            <a:r>
              <a:rPr lang="ar-EG" sz="2000" b="1" spc="50" dirty="0">
                <a:latin typeface="Tajawal ExtraBold" panose="00000800000000000000" pitchFamily="2" charset="-78"/>
                <a:cs typeface="+mj-cs"/>
              </a:rPr>
              <a:t>الاستمالات </a:t>
            </a:r>
            <a:r>
              <a:rPr lang="ar-EG" sz="2000" b="1" spc="50" dirty="0" smtClean="0">
                <a:latin typeface="Tajawal ExtraBold" panose="00000800000000000000" pitchFamily="2" charset="-78"/>
                <a:cs typeface="+mj-cs"/>
              </a:rPr>
              <a:t>على </a:t>
            </a:r>
            <a:r>
              <a:rPr lang="ar-EG" sz="2000" b="1" spc="50" dirty="0">
                <a:latin typeface="Tajawal ExtraBold" panose="00000800000000000000" pitchFamily="2" charset="-78"/>
                <a:cs typeface="+mj-cs"/>
              </a:rPr>
              <a:t>تقديم رسائل إعلانية بشكل </a:t>
            </a:r>
            <a:r>
              <a:rPr lang="ar-EG" sz="2000" b="1" spc="50" dirty="0" smtClean="0">
                <a:latin typeface="Tajawal ExtraBold" panose="00000800000000000000" pitchFamily="2" charset="-78"/>
                <a:cs typeface="+mj-cs"/>
              </a:rPr>
              <a:t>جذاب بأسلوب يوضح مزايا المنتج أو الخدمة المعلن عنها.</a:t>
            </a:r>
          </a:p>
          <a:p>
            <a:pPr marL="342900" lvl="0" indent="-342900" algn="just" rtl="1">
              <a:lnSpc>
                <a:spcPct val="150000"/>
              </a:lnSpc>
              <a:buFont typeface="Wingdings" pitchFamily="2" charset="2"/>
              <a:buChar char="Ø"/>
            </a:pPr>
            <a:r>
              <a:rPr lang="ar-EG" sz="2000" b="1" spc="50" dirty="0">
                <a:latin typeface="Tajawal ExtraBold" panose="00000800000000000000" pitchFamily="2" charset="-78"/>
              </a:rPr>
              <a:t>تهدف الاستمالات الإعلانية الغير مباشرة إلى إنشاء رابط عاطفي أو ذهني بين العلامة التجارية والمستهلك، من خلال التركيز على القيم والأفكار أو </a:t>
            </a:r>
            <a:r>
              <a:rPr lang="ar-EG" sz="2000" b="1" spc="50" dirty="0" smtClean="0">
                <a:latin typeface="Tajawal ExtraBold" panose="00000800000000000000" pitchFamily="2" charset="-78"/>
              </a:rPr>
              <a:t>القصص </a:t>
            </a:r>
            <a:r>
              <a:rPr lang="ar-EG" sz="2000" b="1" spc="50" dirty="0">
                <a:latin typeface="Tajawal ExtraBold" panose="00000800000000000000" pitchFamily="2" charset="-78"/>
              </a:rPr>
              <a:t>المشتركة. </a:t>
            </a:r>
            <a:r>
              <a:rPr lang="ar-EG" sz="2000" b="1" spc="50" dirty="0" smtClean="0">
                <a:latin typeface="Tajawal ExtraBold" panose="00000800000000000000" pitchFamily="2" charset="-78"/>
              </a:rPr>
              <a:t>حيث يتم </a:t>
            </a:r>
            <a:r>
              <a:rPr lang="ar-EG" sz="2000" b="1" spc="50" dirty="0">
                <a:latin typeface="Tajawal ExtraBold" panose="00000800000000000000" pitchFamily="2" charset="-78"/>
              </a:rPr>
              <a:t>ذلك عن طريق حث المستهلكين على التفكير أو التخيل والارتباط برسالة الإعلان بشكل طبيعي وملموس.</a:t>
            </a:r>
            <a:endParaRPr lang="en-US" sz="2000" b="1" spc="50"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488571"/>
    </mc:Choice>
    <mc:Fallback xmlns="">
      <p:transition spd="slow" advTm="48857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87" y="1335101"/>
            <a:ext cx="3447620" cy="2068572"/>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862322"/>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a:latin typeface="Tajawal ExtraBold" panose="00000800000000000000" pitchFamily="2" charset="-78"/>
                <a:cs typeface="+mj-cs"/>
              </a:rPr>
              <a:t>يعتمد الاستخدام الفعال للاستمالات الإعلانية الغير مباشرة على فهم الجمهور المستهدف وتحليل احتياجاتهم وقيمهم. من خلال استخدام </a:t>
            </a:r>
            <a:r>
              <a:rPr lang="ar-EG" sz="2000" b="1" spc="50" dirty="0" smtClean="0">
                <a:latin typeface="Tajawal ExtraBold" panose="00000800000000000000" pitchFamily="2" charset="-78"/>
                <a:cs typeface="+mj-cs"/>
              </a:rPr>
              <a:t>القصص </a:t>
            </a:r>
            <a:r>
              <a:rPr lang="ar-EG" sz="2000" b="1" spc="50" dirty="0">
                <a:latin typeface="Tajawal ExtraBold" panose="00000800000000000000" pitchFamily="2" charset="-78"/>
                <a:cs typeface="+mj-cs"/>
              </a:rPr>
              <a:t>المؤثرة </a:t>
            </a:r>
            <a:r>
              <a:rPr lang="ar-EG" sz="2000" b="1" spc="50" dirty="0" smtClean="0">
                <a:latin typeface="Tajawal ExtraBold" panose="00000800000000000000" pitchFamily="2" charset="-78"/>
                <a:cs typeface="+mj-cs"/>
              </a:rPr>
              <a:t>والتصميم </a:t>
            </a:r>
            <a:r>
              <a:rPr lang="ar-EG" sz="2000" b="1" spc="50" dirty="0">
                <a:latin typeface="Tajawal ExtraBold" panose="00000800000000000000" pitchFamily="2" charset="-78"/>
                <a:cs typeface="+mj-cs"/>
              </a:rPr>
              <a:t>الجذاب، </a:t>
            </a:r>
            <a:r>
              <a:rPr lang="ar-EG" sz="2000" b="1" spc="50" dirty="0" smtClean="0">
                <a:latin typeface="Tajawal ExtraBold" panose="00000800000000000000" pitchFamily="2" charset="-78"/>
                <a:cs typeface="+mj-cs"/>
              </a:rPr>
              <a:t>حيث يمكن </a:t>
            </a:r>
            <a:r>
              <a:rPr lang="ar-EG" sz="2000" b="1" spc="50" dirty="0">
                <a:latin typeface="Tajawal ExtraBold" panose="00000800000000000000" pitchFamily="2" charset="-78"/>
                <a:cs typeface="+mj-cs"/>
              </a:rPr>
              <a:t>للإعلان أن يتوغل في عقول المستهلكين ويثير رغبتهم في التفاعل أو الشراء</a:t>
            </a:r>
            <a:r>
              <a:rPr lang="ar-EG" sz="2000" b="1" spc="50" dirty="0" smtClean="0">
                <a:latin typeface="Tajawal ExtraBold" panose="00000800000000000000" pitchFamily="2" charset="-78"/>
                <a:cs typeface="+mj-cs"/>
              </a:rPr>
              <a:t>.</a:t>
            </a:r>
          </a:p>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rPr>
              <a:t>لذلك تعتبر </a:t>
            </a:r>
            <a:r>
              <a:rPr lang="ar-EG" sz="2000" b="1" spc="50" dirty="0">
                <a:latin typeface="Tajawal ExtraBold" panose="00000800000000000000" pitchFamily="2" charset="-78"/>
              </a:rPr>
              <a:t>الاستمالات الإعلانية الغير مباشرة استراتيجية فعالة للترويج للعلامات التجارية وزيادة </a:t>
            </a:r>
            <a:r>
              <a:rPr lang="ar-EG" sz="2000" b="1" spc="50" dirty="0" smtClean="0">
                <a:latin typeface="Tajawal ExtraBold" panose="00000800000000000000" pitchFamily="2" charset="-78"/>
              </a:rPr>
              <a:t>وعى </a:t>
            </a:r>
            <a:r>
              <a:rPr lang="ar-EG" sz="2000" b="1" spc="50" dirty="0">
                <a:latin typeface="Tajawal ExtraBold" panose="00000800000000000000" pitchFamily="2" charset="-78"/>
              </a:rPr>
              <a:t>المستهلك بها. </a:t>
            </a:r>
            <a:r>
              <a:rPr lang="ar-EG" sz="2000" b="1" spc="50" dirty="0" smtClean="0">
                <a:latin typeface="Tajawal ExtraBold" panose="00000800000000000000" pitchFamily="2" charset="-78"/>
              </a:rPr>
              <a:t>فهى </a:t>
            </a:r>
            <a:r>
              <a:rPr lang="ar-EG" sz="2000" b="1" spc="50" dirty="0">
                <a:latin typeface="Tajawal ExtraBold" panose="00000800000000000000" pitchFamily="2" charset="-78"/>
              </a:rPr>
              <a:t>تتيح للإعلان أن يتفاعل بشكل أكثر عمق مع الجمهور وترك انطباع إيجابي يدعو للتفكير والعمل.</a:t>
            </a:r>
            <a:endParaRPr lang="en-US" sz="2000" b="1" spc="50"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0209574"/>
      </p:ext>
    </p:extLst>
  </p:cSld>
  <p:clrMapOvr>
    <a:masterClrMapping/>
  </p:clrMapOvr>
  <mc:AlternateContent xmlns:mc="http://schemas.openxmlformats.org/markup-compatibility/2006" xmlns:p14="http://schemas.microsoft.com/office/powerpoint/2010/main">
    <mc:Choice Requires="p14">
      <p:transition spd="slow" p14:dur="2000" advTm="238518"/>
    </mc:Choice>
    <mc:Fallback xmlns="">
      <p:transition spd="slow" advTm="23851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31662"/>
            <a:ext cx="3514103" cy="400110"/>
          </a:xfrm>
          <a:prstGeom prst="rect">
            <a:avLst/>
          </a:prstGeom>
          <a:noFill/>
        </p:spPr>
        <p:txBody>
          <a:bodyPr wrap="none" rtlCol="0">
            <a:spAutoFit/>
          </a:bodyPr>
          <a:lstStyle/>
          <a:p>
            <a:pPr lvl="0" algn="ctr" rtl="1"/>
            <a:r>
              <a:rPr lang="ar-EG" sz="2000" b="1" dirty="0" smtClean="0">
                <a:solidFill>
                  <a:srgbClr val="00B0F0"/>
                </a:solidFill>
                <a:cs typeface="Times New Roman"/>
              </a:rPr>
              <a:t>ماهية </a:t>
            </a:r>
            <a:r>
              <a:rPr lang="ar-EG" sz="2000" b="1" dirty="0">
                <a:solidFill>
                  <a:srgbClr val="00B0F0"/>
                </a:solidFill>
                <a:cs typeface="Times New Roman"/>
              </a:rPr>
              <a:t>الاستمالات الإعلانية الغير مباشرة </a:t>
            </a:r>
            <a:endParaRPr lang="en-US" sz="2000" b="1"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8318"/>
    </mc:Choice>
    <mc:Fallback xmlns="">
      <p:transition spd="slow" advTm="83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87" y="1335101"/>
            <a:ext cx="3447620" cy="2068572"/>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77137" y="1412953"/>
            <a:ext cx="4588907" cy="461665"/>
          </a:xfrm>
          <a:prstGeom prst="rect">
            <a:avLst/>
          </a:prstGeom>
          <a:noFill/>
        </p:spPr>
        <p:txBody>
          <a:bodyPr wrap="square" rtlCol="0">
            <a:spAutoFit/>
          </a:bodyPr>
          <a:lstStyle/>
          <a:p>
            <a:pPr lvl="0" algn="ctr" rtl="1"/>
            <a:r>
              <a:rPr lang="ar-EG" sz="2400" b="1" dirty="0">
                <a:solidFill>
                  <a:srgbClr val="00B0F0"/>
                </a:solidFill>
                <a:cs typeface="Times New Roman"/>
              </a:rPr>
              <a:t>ماهية الاستمالات الإعلانية الغير مباشرة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54409"/>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200" b="1" u="sng" spc="50" dirty="0" smtClean="0">
                <a:latin typeface="Times New Roman" pitchFamily="18" charset="0"/>
                <a:cs typeface="Times New Roman" pitchFamily="18" charset="0"/>
              </a:rPr>
              <a:t>الاستمالات الإعلانية الغير مباشرة:</a:t>
            </a:r>
            <a:endParaRPr lang="ar-EG" sz="2200" b="1" spc="50" dirty="0" smtClean="0">
              <a:latin typeface="Times New Roman" pitchFamily="18" charset="0"/>
              <a:cs typeface="Times New Roman" pitchFamily="18" charset="0"/>
            </a:endParaRPr>
          </a:p>
          <a:p>
            <a:pPr marL="800100" lvl="1"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تُعد الاستمالات الإعلانية الغير مباشرة هى أحد الأساليب الإقناعية التي ينتهجها صانعي الإعلان بهدف جذب انتباه الجمهور المستهدف، وإقناعه بالمادة الإعلانية المعروضة ورسالتها.	</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2680586"/>
      </p:ext>
    </p:extLst>
  </p:cSld>
  <p:clrMapOvr>
    <a:masterClrMapping/>
  </p:clrMapOvr>
  <mc:AlternateContent xmlns:mc="http://schemas.openxmlformats.org/markup-compatibility/2006" xmlns:p14="http://schemas.microsoft.com/office/powerpoint/2010/main">
    <mc:Choice Requires="p14">
      <p:transition spd="slow" p14:dur="2000" advTm="104791"/>
    </mc:Choice>
    <mc:Fallback xmlns="">
      <p:transition spd="slow" advTm="10479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87" y="1335101"/>
            <a:ext cx="3447620" cy="2068572"/>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77137" y="1412953"/>
            <a:ext cx="4588907" cy="461665"/>
          </a:xfrm>
          <a:prstGeom prst="rect">
            <a:avLst/>
          </a:prstGeom>
          <a:noFill/>
        </p:spPr>
        <p:txBody>
          <a:bodyPr wrap="square" rtlCol="0">
            <a:spAutoFit/>
          </a:bodyPr>
          <a:lstStyle/>
          <a:p>
            <a:pPr lvl="0" algn="ctr" rtl="1"/>
            <a:r>
              <a:rPr lang="ar-EG" sz="2400" b="1" dirty="0">
                <a:solidFill>
                  <a:srgbClr val="00B0F0"/>
                </a:solidFill>
                <a:cs typeface="Times New Roman"/>
              </a:rPr>
              <a:t>ماهية الاستمالات الإعلانية الغير مباشرة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1555041"/>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200" b="1" u="sng" spc="50" dirty="0" smtClean="0">
                <a:latin typeface="Times New Roman" pitchFamily="18" charset="0"/>
                <a:cs typeface="Times New Roman" pitchFamily="18" charset="0"/>
              </a:rPr>
              <a:t>تنقسم الاستمالات الإعلانية الغير مباشرة إلى: </a:t>
            </a:r>
          </a:p>
          <a:p>
            <a:pPr marL="4178300" lvl="0" indent="-409575" algn="just" rtl="1">
              <a:lnSpc>
                <a:spcPct val="150000"/>
              </a:lnSpc>
              <a:buFont typeface="+mj-lt"/>
              <a:buAutoNum type="arabicPeriod"/>
            </a:pPr>
            <a:r>
              <a:rPr lang="ar-EG" sz="2100" spc="50" dirty="0" smtClean="0">
                <a:latin typeface="Times New Roman" pitchFamily="18" charset="0"/>
                <a:cs typeface="Times New Roman" pitchFamily="18" charset="0"/>
              </a:rPr>
              <a:t>الاستمالات الموجهة نحو السلعة.</a:t>
            </a:r>
          </a:p>
          <a:p>
            <a:pPr marL="4178300" lvl="0" indent="-409575" algn="just" rtl="1">
              <a:lnSpc>
                <a:spcPct val="150000"/>
              </a:lnSpc>
              <a:buFont typeface="+mj-lt"/>
              <a:buAutoNum type="arabicPeriod"/>
            </a:pPr>
            <a:r>
              <a:rPr lang="ar-EG" sz="2100" spc="50" dirty="0" smtClean="0">
                <a:latin typeface="Times New Roman" pitchFamily="18" charset="0"/>
                <a:cs typeface="Times New Roman" pitchFamily="18" charset="0"/>
              </a:rPr>
              <a:t> الاستمالات الخاصة بالجمهور المستهدف.</a:t>
            </a:r>
            <a:r>
              <a:rPr lang="ar-EG" sz="2200" b="1" spc="50" dirty="0" smtClean="0">
                <a:latin typeface="Times New Roman" pitchFamily="18" charset="0"/>
                <a:cs typeface="Times New Roman" pitchFamily="18" charset="0"/>
              </a:rPr>
              <a:t>	</a:t>
            </a:r>
            <a:endParaRPr lang="ar-EG" sz="22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126680"/>
      </p:ext>
    </p:extLst>
  </p:cSld>
  <p:clrMapOvr>
    <a:masterClrMapping/>
  </p:clrMapOvr>
  <mc:AlternateContent xmlns:mc="http://schemas.openxmlformats.org/markup-compatibility/2006" xmlns:p14="http://schemas.microsoft.com/office/powerpoint/2010/main">
    <mc:Choice Requires="p14">
      <p:transition spd="slow" p14:dur="2000" advTm="162995"/>
    </mc:Choice>
    <mc:Fallback xmlns="">
      <p:transition spd="slow" advTm="16299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31662"/>
            <a:ext cx="2850460" cy="400110"/>
          </a:xfrm>
          <a:prstGeom prst="rect">
            <a:avLst/>
          </a:prstGeom>
          <a:noFill/>
        </p:spPr>
        <p:txBody>
          <a:bodyPr wrap="none" rtlCol="0">
            <a:spAutoFit/>
          </a:bodyPr>
          <a:lstStyle/>
          <a:p>
            <a:pPr lvl="0" algn="ctr" rtl="1"/>
            <a:r>
              <a:rPr lang="ar-EG" sz="2000" b="1" dirty="0">
                <a:solidFill>
                  <a:srgbClr val="00B0F0"/>
                </a:solidFill>
                <a:cs typeface="Times New Roman"/>
              </a:rPr>
              <a:t>الاستمالات الموجهة نحو </a:t>
            </a:r>
            <a:r>
              <a:rPr lang="ar-EG" sz="2000" b="1" dirty="0" smtClean="0">
                <a:solidFill>
                  <a:srgbClr val="00B0F0"/>
                </a:solidFill>
                <a:cs typeface="Times New Roman"/>
              </a:rPr>
              <a:t>السلعة</a:t>
            </a:r>
            <a:endParaRPr lang="ar-EG" sz="2000" b="1"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17780106"/>
      </p:ext>
    </p:extLst>
  </p:cSld>
  <p:clrMapOvr>
    <a:masterClrMapping/>
  </p:clrMapOvr>
  <mc:AlternateContent xmlns:mc="http://schemas.openxmlformats.org/markup-compatibility/2006" xmlns:p14="http://schemas.microsoft.com/office/powerpoint/2010/main">
    <mc:Choice Requires="p14">
      <p:transition spd="slow" p14:dur="2000" advTm="12379"/>
    </mc:Choice>
    <mc:Fallback xmlns="">
      <p:transition spd="slow" advTm="123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614" y="1335074"/>
            <a:ext cx="3436088" cy="19549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631490"/>
          </a:xfrm>
          <a:prstGeom prst="rect">
            <a:avLst/>
          </a:prstGeom>
          <a:noFill/>
        </p:spPr>
        <p:txBody>
          <a:bodyPr wrap="square" rtlCol="0">
            <a:spAutoFit/>
          </a:bodyPr>
          <a:lstStyle/>
          <a:p>
            <a:pPr marL="457200" lvl="0" indent="-457200" algn="just" rtl="1">
              <a:lnSpc>
                <a:spcPct val="150000"/>
              </a:lnSpc>
              <a:buFont typeface="+mj-lt"/>
              <a:buAutoNum type="arabicPeriod"/>
            </a:pPr>
            <a:r>
              <a:rPr lang="ar-EG" sz="2200" b="1" u="sng" dirty="0" smtClean="0">
                <a:latin typeface="Times New Roman" pitchFamily="18" charset="0"/>
                <a:cs typeface="Times New Roman" pitchFamily="18" charset="0"/>
              </a:rPr>
              <a:t>استمالات </a:t>
            </a:r>
            <a:r>
              <a:rPr lang="ar-EG" sz="2200" b="1" u="sng" dirty="0">
                <a:latin typeface="Times New Roman" pitchFamily="18" charset="0"/>
                <a:cs typeface="Times New Roman" pitchFamily="18" charset="0"/>
              </a:rPr>
              <a:t>موجهة نحو خصائص </a:t>
            </a:r>
            <a:r>
              <a:rPr lang="ar-EG" sz="2200" b="1" u="sng" dirty="0" smtClean="0">
                <a:latin typeface="Times New Roman" pitchFamily="18" charset="0"/>
                <a:cs typeface="Times New Roman" pitchFamily="18" charset="0"/>
              </a:rPr>
              <a:t>السلعة:</a:t>
            </a:r>
          </a:p>
          <a:p>
            <a:pPr marL="342900" lvl="0" indent="-342900" algn="just" rtl="1">
              <a:lnSpc>
                <a:spcPct val="150000"/>
              </a:lnSpc>
              <a:buFont typeface="Wingdings" pitchFamily="2" charset="2"/>
              <a:buChar char="Ø"/>
            </a:pPr>
            <a:r>
              <a:rPr lang="ar-EG" sz="2200" spc="50" dirty="0" smtClean="0">
                <a:latin typeface="Times New Roman" pitchFamily="18" charset="0"/>
                <a:cs typeface="Times New Roman" pitchFamily="18" charset="0"/>
              </a:rPr>
              <a:t>تركز الاستمالات الموجهة </a:t>
            </a:r>
            <a:r>
              <a:rPr lang="ar-EG" sz="2200" spc="50" dirty="0">
                <a:latin typeface="Times New Roman" pitchFamily="18" charset="0"/>
                <a:cs typeface="Times New Roman" pitchFamily="18" charset="0"/>
              </a:rPr>
              <a:t>نحو خصائص السلعة لجذب الجمهور المستهدف وتسليط الضوء على الخصائص الفريدة والفوائد التي يوفرها المنتج. </a:t>
            </a:r>
            <a:r>
              <a:rPr lang="ar-EG" sz="2200" spc="50" dirty="0" smtClean="0">
                <a:latin typeface="Times New Roman" pitchFamily="18" charset="0"/>
                <a:cs typeface="Times New Roman" pitchFamily="18" charset="0"/>
              </a:rPr>
              <a:t>حيث تعمل هذه الاستمالات </a:t>
            </a:r>
            <a:r>
              <a:rPr lang="ar-EG" sz="2200" spc="50" dirty="0">
                <a:latin typeface="Times New Roman" pitchFamily="18" charset="0"/>
                <a:cs typeface="Times New Roman" pitchFamily="18" charset="0"/>
              </a:rPr>
              <a:t>على السمات الفريدة للمنتج وتستخدم اللغة والوسائط المرئية لجعله بارزًا وجذابًا للمستهلكين.</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77137" y="1412953"/>
            <a:ext cx="4215672"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الموجهة نحو السلعة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3504048"/>
      </p:ext>
    </p:extLst>
  </p:cSld>
  <p:clrMapOvr>
    <a:masterClrMapping/>
  </p:clrMapOvr>
  <mc:AlternateContent xmlns:mc="http://schemas.openxmlformats.org/markup-compatibility/2006" xmlns:p14="http://schemas.microsoft.com/office/powerpoint/2010/main">
    <mc:Choice Requires="p14">
      <p:transition spd="slow" p14:dur="2000" advTm="54515"/>
    </mc:Choice>
    <mc:Fallback xmlns="">
      <p:transition spd="slow" advTm="5451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5474" cy="19549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88827"/>
            <a:ext cx="8417320" cy="253915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200" b="1" u="sng" spc="50" dirty="0">
                <a:latin typeface="Times New Roman" pitchFamily="18" charset="0"/>
                <a:cs typeface="Times New Roman" pitchFamily="18" charset="0"/>
              </a:rPr>
              <a:t>فيما يلي بعض الاستمالات الموجهة نحو خصائص السلعة التي يمكن استخدامها</a:t>
            </a:r>
            <a:r>
              <a:rPr lang="ar-EG" sz="2200" b="1" u="sng" spc="50" dirty="0" smtClean="0">
                <a:latin typeface="Times New Roman" pitchFamily="18" charset="0"/>
                <a:cs typeface="Times New Roman" pitchFamily="18" charset="0"/>
              </a:rPr>
              <a:t>:</a:t>
            </a:r>
          </a:p>
          <a:p>
            <a:pPr marL="914400" lvl="1" indent="-457200" algn="just" rtl="1">
              <a:lnSpc>
                <a:spcPct val="150000"/>
              </a:lnSpc>
              <a:buFont typeface="+mj-lt"/>
              <a:buAutoNum type="alphaUcPeriod"/>
            </a:pPr>
            <a:r>
              <a:rPr lang="ar-EG" sz="2100" b="1" u="sng" spc="50" dirty="0">
                <a:latin typeface="Times New Roman" pitchFamily="18" charset="0"/>
                <a:cs typeface="Times New Roman" pitchFamily="18" charset="0"/>
              </a:rPr>
              <a:t>العروض الخاصة والصفقات: </a:t>
            </a:r>
            <a:r>
              <a:rPr lang="ar-EG" sz="2100" b="1" spc="50" dirty="0">
                <a:latin typeface="Times New Roman" pitchFamily="18" charset="0"/>
                <a:cs typeface="Times New Roman" pitchFamily="18" charset="0"/>
              </a:rPr>
              <a:t>نشر صورًا للعروض الخاصة والصفقات الحصرية التي يمكن للعملاء الاستفادة منها عند شراء السلعة. كما يجب أن تكون هذه الصور واضحة وجذابة وتعكس القيمة المضافة التي يحصل عليها المستهلكون من خلال الصفقة.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4215672"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الموجهة نحو السلعة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2738900"/>
      </p:ext>
    </p:extLst>
  </p:cSld>
  <p:clrMapOvr>
    <a:masterClrMapping/>
  </p:clrMapOvr>
  <mc:AlternateContent xmlns:mc="http://schemas.openxmlformats.org/markup-compatibility/2006" xmlns:p14="http://schemas.microsoft.com/office/powerpoint/2010/main">
    <mc:Choice Requires="p14">
      <p:transition spd="slow" p14:dur="2000" advTm="51492"/>
    </mc:Choice>
    <mc:Fallback xmlns="">
      <p:transition spd="slow" advTm="5149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5474" cy="19549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2077492"/>
          </a:xfrm>
          <a:prstGeom prst="rect">
            <a:avLst/>
          </a:prstGeom>
          <a:noFill/>
        </p:spPr>
        <p:txBody>
          <a:bodyPr wrap="square" rtlCol="0">
            <a:spAutoFit/>
          </a:bodyPr>
          <a:lstStyle/>
          <a:p>
            <a:pPr lvl="0" algn="just" rtl="1">
              <a:lnSpc>
                <a:spcPct val="150000"/>
              </a:lnSpc>
            </a:pPr>
            <a:endParaRPr lang="ar-EG" sz="2200" b="1" spc="50" dirty="0" smtClean="0">
              <a:latin typeface="Times New Roman" pitchFamily="18" charset="0"/>
              <a:cs typeface="Times New Roman" pitchFamily="18" charset="0"/>
            </a:endParaRPr>
          </a:p>
          <a:p>
            <a:pPr marL="457200" lvl="0" indent="-457200" algn="just" rtl="1">
              <a:lnSpc>
                <a:spcPct val="150000"/>
              </a:lnSpc>
              <a:buFont typeface="+mj-lt"/>
              <a:buAutoNum type="alphaUcPeriod" startAt="2"/>
            </a:pPr>
            <a:r>
              <a:rPr lang="ar-EG" sz="2200" b="1" u="sng" spc="50" dirty="0">
                <a:latin typeface="Times New Roman" pitchFamily="18" charset="0"/>
                <a:cs typeface="Times New Roman" pitchFamily="18" charset="0"/>
              </a:rPr>
              <a:t>الخصائص الفريدة:</a:t>
            </a:r>
            <a:r>
              <a:rPr lang="ar-EG" sz="2200" b="1" spc="50" dirty="0">
                <a:latin typeface="Times New Roman" pitchFamily="18" charset="0"/>
                <a:cs typeface="Times New Roman" pitchFamily="18" charset="0"/>
              </a:rPr>
              <a:t> </a:t>
            </a:r>
            <a:r>
              <a:rPr lang="ar-EG" sz="2100" b="1" spc="50" dirty="0" smtClean="0">
                <a:latin typeface="Times New Roman" pitchFamily="18" charset="0"/>
                <a:cs typeface="Times New Roman" pitchFamily="18" charset="0"/>
              </a:rPr>
              <a:t>استخدام </a:t>
            </a:r>
            <a:r>
              <a:rPr lang="ar-EG" sz="2100" b="1" spc="50" dirty="0">
                <a:latin typeface="Times New Roman" pitchFamily="18" charset="0"/>
                <a:cs typeface="Times New Roman" pitchFamily="18" charset="0"/>
              </a:rPr>
              <a:t>الصور لتسليط الضوء على الخصائص الفريدة </a:t>
            </a:r>
            <a:r>
              <a:rPr lang="ar-EG" sz="2100" b="1" spc="50" dirty="0" smtClean="0">
                <a:latin typeface="Times New Roman" pitchFamily="18" charset="0"/>
                <a:cs typeface="Times New Roman" pitchFamily="18" charset="0"/>
              </a:rPr>
              <a:t>والمميزة </a:t>
            </a:r>
            <a:r>
              <a:rPr lang="ar-EG" sz="2100" b="1" spc="50" dirty="0">
                <a:latin typeface="Times New Roman" pitchFamily="18" charset="0"/>
                <a:cs typeface="Times New Roman" pitchFamily="18" charset="0"/>
              </a:rPr>
              <a:t>للسلعة التي تميزها عن منافسيها. </a:t>
            </a:r>
            <a:r>
              <a:rPr lang="ar-EG" sz="2100" b="1" spc="50" dirty="0" smtClean="0">
                <a:latin typeface="Times New Roman" pitchFamily="18" charset="0"/>
                <a:cs typeface="Times New Roman" pitchFamily="18" charset="0"/>
              </a:rPr>
              <a:t>كما يمكن </a:t>
            </a:r>
            <a:r>
              <a:rPr lang="ar-EG" sz="2100" b="1" spc="50" dirty="0">
                <a:latin typeface="Times New Roman" pitchFamily="18" charset="0"/>
                <a:cs typeface="Times New Roman" pitchFamily="18" charset="0"/>
              </a:rPr>
              <a:t>التركيز على صورة تفاصيل معينة أو وظائف فريدة للسلعة بطريقة تعكس الابتكار والقيمة السابقة التي تقدمها.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4215672"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الموجهة نحو السلعة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198857"/>
    </mc:Choice>
    <mc:Fallback xmlns="">
      <p:transition spd="slow" advTm="19885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5474" cy="19549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3647152"/>
          </a:xfrm>
          <a:prstGeom prst="rect">
            <a:avLst/>
          </a:prstGeom>
          <a:noFill/>
        </p:spPr>
        <p:txBody>
          <a:bodyPr wrap="square" rtlCol="0">
            <a:spAutoFit/>
          </a:bodyPr>
          <a:lstStyle/>
          <a:p>
            <a:pPr marL="457200" lvl="0" indent="-457200" algn="just" rtl="1">
              <a:lnSpc>
                <a:spcPct val="150000"/>
              </a:lnSpc>
              <a:buFont typeface="+mj-lt"/>
              <a:buAutoNum type="alphaUcPeriod" startAt="3"/>
            </a:pPr>
            <a:r>
              <a:rPr lang="ar-EG" sz="2200" b="1" u="sng" spc="50" dirty="0">
                <a:latin typeface="Times New Roman" pitchFamily="18" charset="0"/>
                <a:cs typeface="Times New Roman" pitchFamily="18" charset="0"/>
              </a:rPr>
              <a:t>الرسوم التوضيحية </a:t>
            </a:r>
            <a:r>
              <a:rPr lang="ar-EG" sz="2200" b="1" u="sng" spc="50" dirty="0" smtClean="0">
                <a:latin typeface="Times New Roman" pitchFamily="18" charset="0"/>
                <a:cs typeface="Times New Roman" pitchFamily="18" charset="0"/>
              </a:rPr>
              <a:t>والمخططات:</a:t>
            </a:r>
            <a:r>
              <a:rPr lang="ar-EG" sz="2200" b="1" spc="50" dirty="0" smtClean="0">
                <a:latin typeface="Times New Roman" pitchFamily="18" charset="0"/>
                <a:cs typeface="Times New Roman" pitchFamily="18" charset="0"/>
              </a:rPr>
              <a:t> </a:t>
            </a:r>
            <a:r>
              <a:rPr lang="ar-EG" sz="2200" spc="50" dirty="0" smtClean="0">
                <a:latin typeface="Times New Roman" pitchFamily="18" charset="0"/>
                <a:cs typeface="Times New Roman" pitchFamily="18" charset="0"/>
              </a:rPr>
              <a:t>حيث يتم استخدام </a:t>
            </a:r>
            <a:r>
              <a:rPr lang="ar-EG" sz="2200" spc="50" dirty="0">
                <a:latin typeface="Times New Roman" pitchFamily="18" charset="0"/>
                <a:cs typeface="Times New Roman" pitchFamily="18" charset="0"/>
              </a:rPr>
              <a:t>الصور التوضيحية </a:t>
            </a:r>
            <a:r>
              <a:rPr lang="ar-EG" sz="2200" spc="50" dirty="0" smtClean="0">
                <a:latin typeface="Times New Roman" pitchFamily="18" charset="0"/>
                <a:cs typeface="Times New Roman" pitchFamily="18" charset="0"/>
              </a:rPr>
              <a:t>والمخططات </a:t>
            </a:r>
            <a:r>
              <a:rPr lang="ar-EG" sz="2200" spc="50" dirty="0">
                <a:latin typeface="Times New Roman" pitchFamily="18" charset="0"/>
                <a:cs typeface="Times New Roman" pitchFamily="18" charset="0"/>
              </a:rPr>
              <a:t>لتوضيح كيفية عمل السلعة والتفاصيل الفنية لها. </a:t>
            </a:r>
            <a:r>
              <a:rPr lang="ar-EG" sz="2200" spc="50" dirty="0" smtClean="0">
                <a:latin typeface="Times New Roman" pitchFamily="18" charset="0"/>
                <a:cs typeface="Times New Roman" pitchFamily="18" charset="0"/>
              </a:rPr>
              <a:t>كما يمكن </a:t>
            </a:r>
            <a:r>
              <a:rPr lang="ar-EG" sz="2200" spc="50" dirty="0">
                <a:latin typeface="Times New Roman" pitchFamily="18" charset="0"/>
                <a:cs typeface="Times New Roman" pitchFamily="18" charset="0"/>
              </a:rPr>
              <a:t>استخدام الصور لعرض الجوانب الداخلية للسلعة أو العمليات التقنية التي تجعلها فريدة </a:t>
            </a:r>
            <a:r>
              <a:rPr lang="ar-EG" sz="2200" spc="50" dirty="0" smtClean="0">
                <a:latin typeface="Times New Roman" pitchFamily="18" charset="0"/>
                <a:cs typeface="Times New Roman" pitchFamily="18" charset="0"/>
              </a:rPr>
              <a:t>وفعالة، مما يساعد العميل على فهم طبيعة خصائص السلعة أو الخدمة المعلن عنها لتقبله فكرة المقابل المادي الذي سوف يتم دفعه مقابل المنافع التي سوف يحصل عليها من شراء هذه السلعة أو الخدمة.</a:t>
            </a:r>
          </a:p>
          <a:p>
            <a:pPr lvl="0" algn="just" rtl="1">
              <a:lnSpc>
                <a:spcPct val="150000"/>
              </a:lnSpc>
            </a:pPr>
            <a:endParaRPr lang="ar-EG" sz="2200" spc="50" dirty="0" smtClean="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4215672"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الموجهة نحو السلعة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3865195"/>
      </p:ext>
    </p:extLst>
  </p:cSld>
  <p:clrMapOvr>
    <a:masterClrMapping/>
  </p:clrMapOvr>
  <mc:AlternateContent xmlns:mc="http://schemas.openxmlformats.org/markup-compatibility/2006" xmlns:p14="http://schemas.microsoft.com/office/powerpoint/2010/main">
    <mc:Choice Requires="p14">
      <p:transition spd="slow" p14:dur="2000" advTm="151964"/>
    </mc:Choice>
    <mc:Fallback xmlns="">
      <p:transition spd="slow" advTm="1519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5474" cy="19549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4215672"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الموجهة نحو السلعة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060731" y="2884606"/>
            <a:ext cx="4203893" cy="2363536"/>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0" name="TextBox 19">
            <a:extLst>
              <a:ext uri="{FF2B5EF4-FFF2-40B4-BE49-F238E27FC236}">
                <a16:creationId xmlns="" xmlns:a16="http://schemas.microsoft.com/office/drawing/2014/main" id="{4527402C-3F97-690D-9C20-A459E375AEB7}"/>
              </a:ext>
            </a:extLst>
          </p:cNvPr>
          <p:cNvSpPr txBox="1"/>
          <p:nvPr/>
        </p:nvSpPr>
        <p:spPr>
          <a:xfrm>
            <a:off x="3598250" y="2218506"/>
            <a:ext cx="8417320" cy="53937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b="1" u="sng" spc="20" dirty="0">
                <a:latin typeface="Times New Roman" pitchFamily="18" charset="0"/>
                <a:cs typeface="Times New Roman" pitchFamily="18" charset="0"/>
              </a:rPr>
              <a:t>حالة عملية عن </a:t>
            </a:r>
            <a:r>
              <a:rPr lang="ar-EG" sz="2200" b="1" u="sng" spc="20" dirty="0" smtClean="0">
                <a:latin typeface="Times New Roman" pitchFamily="18" charset="0"/>
                <a:cs typeface="Times New Roman" pitchFamily="18" charset="0"/>
              </a:rPr>
              <a:t>الاستمالات الموجهة </a:t>
            </a:r>
            <a:r>
              <a:rPr lang="ar-EG" sz="2200" b="1" u="sng" spc="20" dirty="0">
                <a:latin typeface="Times New Roman" pitchFamily="18" charset="0"/>
                <a:cs typeface="Times New Roman" pitchFamily="18" charset="0"/>
              </a:rPr>
              <a:t>نحو خصائص السلعة:</a:t>
            </a:r>
            <a:endParaRPr lang="en-US" sz="2200" b="1" u="sng" spc="20" dirty="0">
              <a:latin typeface="Times New Roman" pitchFamily="18" charset="0"/>
              <a:cs typeface="Times New Roman" pitchFamily="18" charset="0"/>
            </a:endParaRPr>
          </a:p>
        </p:txBody>
      </p:sp>
      <p:sp>
        <p:nvSpPr>
          <p:cNvPr id="3" name="TextBox 2"/>
          <p:cNvSpPr txBox="1"/>
          <p:nvPr/>
        </p:nvSpPr>
        <p:spPr>
          <a:xfrm>
            <a:off x="3749968" y="5338043"/>
            <a:ext cx="6822757" cy="646331"/>
          </a:xfrm>
          <a:prstGeom prst="rect">
            <a:avLst/>
          </a:prstGeom>
          <a:noFill/>
        </p:spPr>
        <p:txBody>
          <a:bodyPr wrap="square" rtlCol="0">
            <a:spAutoFit/>
          </a:bodyPr>
          <a:lstStyle/>
          <a:p>
            <a:pPr algn="ctr" rtl="1"/>
            <a:r>
              <a:rPr lang="ar-EG" b="1" dirty="0" smtClean="0">
                <a:solidFill>
                  <a:schemeClr val="accent1"/>
                </a:solidFill>
                <a:latin typeface="Times New Roman" pitchFamily="18" charset="0"/>
                <a:cs typeface="Times New Roman" pitchFamily="18" charset="0"/>
              </a:rPr>
              <a:t>إعلان </a:t>
            </a:r>
            <a:r>
              <a:rPr lang="en-US" b="1" dirty="0" smtClean="0">
                <a:solidFill>
                  <a:schemeClr val="accent1"/>
                </a:solidFill>
                <a:latin typeface="Times New Roman" pitchFamily="18" charset="0"/>
                <a:cs typeface="Times New Roman" pitchFamily="18" charset="0"/>
              </a:rPr>
              <a:t>Apple iPhone 15</a:t>
            </a:r>
            <a:endParaRPr lang="ar-EG" b="1" dirty="0" smtClean="0">
              <a:solidFill>
                <a:schemeClr val="accent1"/>
              </a:solidFill>
              <a:latin typeface="Times New Roman" pitchFamily="18" charset="0"/>
              <a:cs typeface="Times New Roman" pitchFamily="18" charset="0"/>
            </a:endParaRPr>
          </a:p>
          <a:p>
            <a:pPr algn="ctr" rtl="1"/>
            <a:r>
              <a:rPr lang="en-US" b="1" dirty="0">
                <a:solidFill>
                  <a:srgbClr val="4D24E4"/>
                </a:solidFill>
                <a:latin typeface="Times New Roman" pitchFamily="18" charset="0"/>
                <a:cs typeface="Times New Roman" pitchFamily="18" charset="0"/>
                <a:hlinkClick r:id="rId7"/>
              </a:rPr>
              <a:t>https://</a:t>
            </a:r>
            <a:r>
              <a:rPr lang="en-US" b="1" dirty="0" smtClean="0">
                <a:solidFill>
                  <a:srgbClr val="4D24E4"/>
                </a:solidFill>
                <a:latin typeface="Times New Roman" pitchFamily="18" charset="0"/>
                <a:cs typeface="Times New Roman" pitchFamily="18" charset="0"/>
                <a:hlinkClick r:id="rId7"/>
              </a:rPr>
              <a:t>youtu.be/Zb86RSR_T_8?si=3zxBAGskcbwMvIGF</a:t>
            </a:r>
            <a:r>
              <a:rPr lang="en-US" b="1" dirty="0" smtClean="0">
                <a:solidFill>
                  <a:srgbClr val="4D24E4"/>
                </a:solidFill>
                <a:latin typeface="Times New Roman" pitchFamily="18" charset="0"/>
                <a:cs typeface="Times New Roman" pitchFamily="18" charset="0"/>
              </a:rPr>
              <a:t> </a:t>
            </a:r>
            <a:endParaRPr lang="en-US" b="1" dirty="0">
              <a:solidFill>
                <a:srgbClr val="4D24E4"/>
              </a:solidFill>
              <a:latin typeface="Times New Roman" pitchFamily="18" charset="0"/>
              <a:cs typeface="Times New Roman" pitchFamily="18" charset="0"/>
            </a:endParaRPr>
          </a:p>
        </p:txBody>
      </p:sp>
    </p:spTree>
    <p:extLst>
      <p:ext uri="{BB962C8B-B14F-4D97-AF65-F5344CB8AC3E}">
        <p14:creationId xmlns:p14="http://schemas.microsoft.com/office/powerpoint/2010/main" val="3379423103"/>
      </p:ext>
    </p:extLst>
  </p:cSld>
  <p:clrMapOvr>
    <a:masterClrMapping/>
  </p:clrMapOvr>
  <mc:AlternateContent xmlns:mc="http://schemas.openxmlformats.org/markup-compatibility/2006" xmlns:p14="http://schemas.microsoft.com/office/powerpoint/2010/main">
    <mc:Choice Requires="p14">
      <p:transition spd="slow" p14:dur="2000" advTm="151964"/>
    </mc:Choice>
    <mc:Fallback xmlns="">
      <p:transition spd="slow" advTm="15196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5474" cy="19549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3993401"/>
          </a:xfrm>
          <a:prstGeom prst="rect">
            <a:avLst/>
          </a:prstGeom>
          <a:noFill/>
        </p:spPr>
        <p:txBody>
          <a:bodyPr wrap="square" rtlCol="0">
            <a:spAutoFit/>
          </a:bodyPr>
          <a:lstStyle/>
          <a:p>
            <a:pPr marL="457200" lvl="0" indent="-457200" algn="just" rtl="1">
              <a:lnSpc>
                <a:spcPct val="150000"/>
              </a:lnSpc>
              <a:buFont typeface="+mj-lt"/>
              <a:buAutoNum type="arabicPeriod" startAt="2"/>
            </a:pPr>
            <a:r>
              <a:rPr lang="ar-EG" sz="2200" b="1" u="sng" spc="50" dirty="0" smtClean="0">
                <a:latin typeface="Times New Roman" pitchFamily="18" charset="0"/>
                <a:cs typeface="Times New Roman" pitchFamily="18" charset="0"/>
              </a:rPr>
              <a:t>استمالات </a:t>
            </a:r>
            <a:r>
              <a:rPr lang="ar-EG" sz="2200" b="1" u="sng" spc="50" dirty="0">
                <a:latin typeface="Times New Roman" pitchFamily="18" charset="0"/>
                <a:cs typeface="Times New Roman" pitchFamily="18" charset="0"/>
              </a:rPr>
              <a:t>موجهة نحو استعمالات السلعة ومزايا ما بعد </a:t>
            </a:r>
            <a:r>
              <a:rPr lang="ar-EG" sz="2200" b="1" u="sng" spc="50" dirty="0" smtClean="0">
                <a:latin typeface="Times New Roman" pitchFamily="18" charset="0"/>
                <a:cs typeface="Times New Roman" pitchFamily="18" charset="0"/>
              </a:rPr>
              <a:t>الاستخدام:</a:t>
            </a:r>
          </a:p>
          <a:p>
            <a:pPr marL="800100" lvl="1"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الاستمالات </a:t>
            </a:r>
            <a:r>
              <a:rPr lang="ar-EG" sz="2100" spc="50" dirty="0">
                <a:latin typeface="Times New Roman" pitchFamily="18" charset="0"/>
                <a:cs typeface="Times New Roman" pitchFamily="18" charset="0"/>
              </a:rPr>
              <a:t>الموجهة نحو استعمالات السلعة تعني التركيز على كيفية استخدام السلعة وتطبيقاتها المحتملة. </a:t>
            </a:r>
            <a:r>
              <a:rPr lang="ar-EG" sz="2100" spc="50" dirty="0" smtClean="0">
                <a:latin typeface="Times New Roman" pitchFamily="18" charset="0"/>
                <a:cs typeface="Times New Roman" pitchFamily="18" charset="0"/>
              </a:rPr>
              <a:t>حيث يتم </a:t>
            </a:r>
            <a:r>
              <a:rPr lang="ar-EG" sz="2100" spc="50" dirty="0">
                <a:latin typeface="Times New Roman" pitchFamily="18" charset="0"/>
                <a:cs typeface="Times New Roman" pitchFamily="18" charset="0"/>
              </a:rPr>
              <a:t>توجيه هذه الاستعمالات نحو العملاء من خلال التسويق والإعلانات للتأثير في اختياراتهم واستخدامهم للمنتج</a:t>
            </a:r>
            <a:r>
              <a:rPr lang="ar-EG" sz="2100" spc="50" dirty="0" smtClean="0">
                <a:latin typeface="Times New Roman" pitchFamily="18" charset="0"/>
                <a:cs typeface="Times New Roman" pitchFamily="18" charset="0"/>
              </a:rPr>
              <a:t>.</a:t>
            </a:r>
          </a:p>
          <a:p>
            <a:pPr marL="800100" lvl="1"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بالإضافة إلى بعض </a:t>
            </a:r>
            <a:r>
              <a:rPr lang="ar-EG" sz="2100" spc="50" dirty="0">
                <a:latin typeface="Times New Roman" pitchFamily="18" charset="0"/>
                <a:cs typeface="Times New Roman" pitchFamily="18" charset="0"/>
              </a:rPr>
              <a:t>الأمثلة على الاستمالات الموجهة نحو استعمالات السلعة تشمل تسليط الضوء على مميزات ووظائف المنتج وكيف يمكن استخدامها في الحياة اليومية. </a:t>
            </a:r>
            <a:r>
              <a:rPr lang="ar-EG" sz="2100" spc="50" dirty="0" smtClean="0">
                <a:latin typeface="Times New Roman" pitchFamily="18" charset="0"/>
                <a:cs typeface="Times New Roman" pitchFamily="18" charset="0"/>
              </a:rPr>
              <a:t>لذلك يمكن </a:t>
            </a:r>
            <a:r>
              <a:rPr lang="ar-EG" sz="2100" spc="50" dirty="0">
                <a:latin typeface="Times New Roman" pitchFamily="18" charset="0"/>
                <a:cs typeface="Times New Roman" pitchFamily="18" charset="0"/>
              </a:rPr>
              <a:t>توضيح طرق الاستخدام المختلفة والفوائد المحتملة التي يمكن للعملاء الحصول عليها من السلعة.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4215672"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الموجهة نحو السلعة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4838540"/>
      </p:ext>
    </p:extLst>
  </p:cSld>
  <p:clrMapOvr>
    <a:masterClrMapping/>
  </p:clrMapOvr>
  <mc:AlternateContent xmlns:mc="http://schemas.openxmlformats.org/markup-compatibility/2006" xmlns:p14="http://schemas.microsoft.com/office/powerpoint/2010/main">
    <mc:Choice Requires="p14">
      <p:transition spd="slow" p14:dur="2000" advTm="131293"/>
    </mc:Choice>
    <mc:Fallback xmlns="">
      <p:transition spd="slow" advTm="13129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5474" cy="19549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7296"/>
            <a:ext cx="8417320" cy="2501454"/>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كما يمكن </a:t>
            </a:r>
            <a:r>
              <a:rPr lang="ar-EG" sz="2100" spc="50" dirty="0">
                <a:latin typeface="Times New Roman" pitchFamily="18" charset="0"/>
                <a:cs typeface="Times New Roman" pitchFamily="18" charset="0"/>
              </a:rPr>
              <a:t>أيضًا إبراز حالات الاستخدام الناجحة التي قام بها عملاء آخرون وكيف استفادوا من المنتج. </a:t>
            </a:r>
            <a:r>
              <a:rPr lang="ar-EG" sz="2100" spc="50" dirty="0" smtClean="0">
                <a:latin typeface="Times New Roman" pitchFamily="18" charset="0"/>
                <a:cs typeface="Times New Roman" pitchFamily="18" charset="0"/>
              </a:rPr>
              <a:t>وكيف يمكن </a:t>
            </a:r>
            <a:r>
              <a:rPr lang="ar-EG" sz="2100" spc="50" dirty="0">
                <a:latin typeface="Times New Roman" pitchFamily="18" charset="0"/>
                <a:cs typeface="Times New Roman" pitchFamily="18" charset="0"/>
              </a:rPr>
              <a:t>استخدام شهادات العملاء والمراجعات لتوضيح تجارب الاستخدام الموجودة وتأكيد الفعالية والفوائد المزعومة للسلعة</a:t>
            </a:r>
            <a:r>
              <a:rPr lang="ar-EG" sz="2100" spc="50" dirty="0" smtClean="0">
                <a:latin typeface="Times New Roman" pitchFamily="18" charset="0"/>
                <a:cs typeface="Times New Roman" pitchFamily="18" charset="0"/>
              </a:rPr>
              <a:t>.</a:t>
            </a:r>
          </a:p>
          <a:p>
            <a:pPr lvl="0" algn="just" rtl="1">
              <a:lnSpc>
                <a:spcPct val="150000"/>
              </a:lnSpc>
            </a:pPr>
            <a:endParaRPr lang="ar-EG" sz="2200" b="1" dirty="0">
              <a:latin typeface="Times New Roman" pitchFamily="18" charset="0"/>
              <a:cs typeface="Times New Roman" pitchFamily="18" charset="0"/>
            </a:endParaRPr>
          </a:p>
          <a:p>
            <a:pPr lvl="0" algn="just" rtl="1">
              <a:lnSpc>
                <a:spcPct val="150000"/>
              </a:lnSpc>
            </a:pPr>
            <a:r>
              <a:rPr lang="ar-EG" sz="2200" b="1" dirty="0" smtClean="0">
                <a:latin typeface="Times New Roman" pitchFamily="18" charset="0"/>
                <a:cs typeface="Times New Roman" pitchFamily="18" charset="0"/>
              </a:rPr>
              <a:t>	</a:t>
            </a:r>
            <a:endParaRPr lang="ar-EG" sz="2200" b="1"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4215672"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الموجهة نحو السلعة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28908141"/>
      </p:ext>
    </p:extLst>
  </p:cSld>
  <p:clrMapOvr>
    <a:masterClrMapping/>
  </p:clrMapOvr>
  <mc:AlternateContent xmlns:mc="http://schemas.openxmlformats.org/markup-compatibility/2006" xmlns:p14="http://schemas.microsoft.com/office/powerpoint/2010/main">
    <mc:Choice Requires="p14">
      <p:transition spd="slow" p14:dur="2000" advTm="74431"/>
    </mc:Choice>
    <mc:Fallback xmlns="">
      <p:transition spd="slow" advTm="7443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5474" cy="19549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4215672"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الموجهة نحو السلعة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060731" y="2884606"/>
            <a:ext cx="4203893" cy="2363536"/>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0" name="TextBox 19">
            <a:extLst>
              <a:ext uri="{FF2B5EF4-FFF2-40B4-BE49-F238E27FC236}">
                <a16:creationId xmlns="" xmlns:a16="http://schemas.microsoft.com/office/drawing/2014/main" id="{4527402C-3F97-690D-9C20-A459E375AEB7}"/>
              </a:ext>
            </a:extLst>
          </p:cNvPr>
          <p:cNvSpPr txBox="1"/>
          <p:nvPr/>
        </p:nvSpPr>
        <p:spPr>
          <a:xfrm>
            <a:off x="3598250" y="2218506"/>
            <a:ext cx="8417320" cy="53937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b="1" u="sng" spc="20" dirty="0">
                <a:latin typeface="Times New Roman" pitchFamily="18" charset="0"/>
                <a:cs typeface="Times New Roman" pitchFamily="18" charset="0"/>
              </a:rPr>
              <a:t>حالة عملية عن </a:t>
            </a:r>
            <a:r>
              <a:rPr lang="ar-EG" sz="2200" b="1" u="sng" spc="20" dirty="0" smtClean="0">
                <a:latin typeface="Times New Roman" pitchFamily="18" charset="0"/>
                <a:cs typeface="Times New Roman" pitchFamily="18" charset="0"/>
              </a:rPr>
              <a:t>الاستمالات الموجهة </a:t>
            </a:r>
            <a:r>
              <a:rPr lang="ar-EG" sz="2200" b="1" u="sng" spc="20" dirty="0">
                <a:latin typeface="Times New Roman" pitchFamily="18" charset="0"/>
                <a:cs typeface="Times New Roman" pitchFamily="18" charset="0"/>
              </a:rPr>
              <a:t>نحو استعمالات السلعة ومزايا ما بعد الاستخدام:</a:t>
            </a:r>
            <a:endParaRPr lang="en-US" sz="2200" b="1" u="sng" spc="20" dirty="0">
              <a:latin typeface="Times New Roman" pitchFamily="18" charset="0"/>
              <a:cs typeface="Times New Roman" pitchFamily="18" charset="0"/>
            </a:endParaRPr>
          </a:p>
        </p:txBody>
      </p:sp>
      <p:sp>
        <p:nvSpPr>
          <p:cNvPr id="21" name="TextBox 20"/>
          <p:cNvSpPr txBox="1"/>
          <p:nvPr/>
        </p:nvSpPr>
        <p:spPr>
          <a:xfrm>
            <a:off x="3437433" y="5338043"/>
            <a:ext cx="7629960" cy="646331"/>
          </a:xfrm>
          <a:prstGeom prst="rect">
            <a:avLst/>
          </a:prstGeom>
          <a:noFill/>
        </p:spPr>
        <p:txBody>
          <a:bodyPr wrap="square" rtlCol="0">
            <a:spAutoFit/>
          </a:bodyPr>
          <a:lstStyle/>
          <a:p>
            <a:pPr algn="ctr" rtl="1"/>
            <a:r>
              <a:rPr lang="ar-EG" b="1" dirty="0" smtClean="0">
                <a:solidFill>
                  <a:schemeClr val="accent1"/>
                </a:solidFill>
              </a:rPr>
              <a:t>إعلان بانادول إكسترا</a:t>
            </a:r>
          </a:p>
          <a:p>
            <a:pPr algn="ctr" rtl="1"/>
            <a:r>
              <a:rPr lang="en-US" dirty="0">
                <a:hlinkClick r:id="rId7"/>
              </a:rPr>
              <a:t>https://</a:t>
            </a:r>
            <a:r>
              <a:rPr lang="en-US" dirty="0" smtClean="0">
                <a:hlinkClick r:id="rId7"/>
              </a:rPr>
              <a:t>youtu.be/Manr7L4omiA?si=ZivoUdSISEa8uA4R</a:t>
            </a:r>
            <a:r>
              <a:rPr lang="ar-EG" dirty="0" smtClean="0"/>
              <a:t> </a:t>
            </a:r>
            <a:endParaRPr lang="en-US" dirty="0"/>
          </a:p>
        </p:txBody>
      </p:sp>
    </p:spTree>
    <p:extLst>
      <p:ext uri="{BB962C8B-B14F-4D97-AF65-F5344CB8AC3E}">
        <p14:creationId xmlns:p14="http://schemas.microsoft.com/office/powerpoint/2010/main" val="306922833"/>
      </p:ext>
    </p:extLst>
  </p:cSld>
  <p:clrMapOvr>
    <a:masterClrMapping/>
  </p:clrMapOvr>
  <mc:AlternateContent xmlns:mc="http://schemas.openxmlformats.org/markup-compatibility/2006" xmlns:p14="http://schemas.microsoft.com/office/powerpoint/2010/main">
    <mc:Choice Requires="p14">
      <p:transition spd="slow" p14:dur="2000" advTm="74431"/>
    </mc:Choice>
    <mc:Fallback xmlns="">
      <p:transition spd="slow" advTm="7443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5474" cy="19549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7296"/>
            <a:ext cx="8417320" cy="3647152"/>
          </a:xfrm>
          <a:prstGeom prst="rect">
            <a:avLst/>
          </a:prstGeom>
          <a:noFill/>
        </p:spPr>
        <p:txBody>
          <a:bodyPr wrap="square" rtlCol="0">
            <a:spAutoFit/>
          </a:bodyPr>
          <a:lstStyle/>
          <a:p>
            <a:pPr marL="457200" lvl="0" indent="-457200" algn="just" rtl="1">
              <a:lnSpc>
                <a:spcPct val="150000"/>
              </a:lnSpc>
              <a:buFont typeface="+mj-lt"/>
              <a:buAutoNum type="arabicPeriod" startAt="3"/>
            </a:pPr>
            <a:r>
              <a:rPr lang="ar-EG" sz="2200" b="1" u="sng" spc="50" dirty="0" smtClean="0">
                <a:latin typeface="Times New Roman" pitchFamily="18" charset="0"/>
                <a:cs typeface="Times New Roman" pitchFamily="18" charset="0"/>
              </a:rPr>
              <a:t>استمالات </a:t>
            </a:r>
            <a:r>
              <a:rPr lang="ar-EG" sz="2200" b="1" u="sng" spc="50" dirty="0">
                <a:latin typeface="Times New Roman" pitchFamily="18" charset="0"/>
                <a:cs typeface="Times New Roman" pitchFamily="18" charset="0"/>
              </a:rPr>
              <a:t>خاصة بمقارنة </a:t>
            </a:r>
            <a:r>
              <a:rPr lang="ar-EG" sz="2200" b="1" u="sng" spc="50" dirty="0" smtClean="0">
                <a:latin typeface="Times New Roman" pitchFamily="18" charset="0"/>
                <a:cs typeface="Times New Roman" pitchFamily="18" charset="0"/>
              </a:rPr>
              <a:t>السلعة :</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تعني الاستمالات </a:t>
            </a:r>
            <a:r>
              <a:rPr lang="ar-EG" sz="2100" spc="50" dirty="0">
                <a:latin typeface="Times New Roman" pitchFamily="18" charset="0"/>
                <a:cs typeface="Times New Roman" pitchFamily="18" charset="0"/>
              </a:rPr>
              <a:t>الموجهة نحو مقارنة السلع </a:t>
            </a:r>
            <a:r>
              <a:rPr lang="ar-EG" sz="2100" spc="50" dirty="0" smtClean="0">
                <a:latin typeface="Times New Roman" pitchFamily="18" charset="0"/>
                <a:cs typeface="Times New Roman" pitchFamily="18" charset="0"/>
              </a:rPr>
              <a:t>توجيه </a:t>
            </a:r>
            <a:r>
              <a:rPr lang="ar-EG" sz="2100" spc="50" dirty="0">
                <a:latin typeface="Times New Roman" pitchFamily="18" charset="0"/>
                <a:cs typeface="Times New Roman" pitchFamily="18" charset="0"/>
              </a:rPr>
              <a:t>الانتباه والاهتمام نحو مقارنة منتجات مختلفة </a:t>
            </a:r>
            <a:r>
              <a:rPr lang="ar-EG" sz="2100" spc="50" dirty="0" smtClean="0">
                <a:latin typeface="Times New Roman" pitchFamily="18" charset="0"/>
                <a:cs typeface="Times New Roman" pitchFamily="18" charset="0"/>
              </a:rPr>
              <a:t>مع المنتج المراد التسويق والترويج عنه، لتوضيح </a:t>
            </a:r>
            <a:r>
              <a:rPr lang="ar-EG" sz="2100" spc="50" dirty="0">
                <a:latin typeface="Times New Roman" pitchFamily="18" charset="0"/>
                <a:cs typeface="Times New Roman" pitchFamily="18" charset="0"/>
              </a:rPr>
              <a:t>الاختلافات </a:t>
            </a:r>
            <a:r>
              <a:rPr lang="ar-EG" sz="2100" spc="50" dirty="0" smtClean="0">
                <a:latin typeface="Times New Roman" pitchFamily="18" charset="0"/>
                <a:cs typeface="Times New Roman" pitchFamily="18" charset="0"/>
              </a:rPr>
              <a:t>بينه وبين منتجات المنافسين </a:t>
            </a:r>
            <a:r>
              <a:rPr lang="ar-EG" sz="2100" spc="50" dirty="0">
                <a:latin typeface="Times New Roman" pitchFamily="18" charset="0"/>
                <a:cs typeface="Times New Roman" pitchFamily="18" charset="0"/>
              </a:rPr>
              <a:t>ومساعدة العملاء على اتخاذ قرار الشراء الصائب. </a:t>
            </a:r>
            <a:r>
              <a:rPr lang="ar-EG" sz="2100" spc="50" dirty="0" smtClean="0">
                <a:latin typeface="Times New Roman" pitchFamily="18" charset="0"/>
                <a:cs typeface="Times New Roman" pitchFamily="18" charset="0"/>
              </a:rPr>
              <a:t>حيث يتم </a:t>
            </a:r>
            <a:r>
              <a:rPr lang="ar-EG" sz="2100" spc="50" dirty="0">
                <a:latin typeface="Times New Roman" pitchFamily="18" charset="0"/>
                <a:cs typeface="Times New Roman" pitchFamily="18" charset="0"/>
              </a:rPr>
              <a:t>استخدام هذه الاستمالات في عمليات التسويق والإعلانات للتأثير في قرارات الشراء لدى العملاء وتحفيزهم على الاختيار الأنسب لهم.</a:t>
            </a:r>
          </a:p>
          <a:p>
            <a:pPr lvl="0" algn="just" rtl="1">
              <a:lnSpc>
                <a:spcPct val="150000"/>
              </a:lnSpc>
            </a:pPr>
            <a:r>
              <a:rPr lang="ar-EG" sz="2200" b="1" spc="50" dirty="0" smtClean="0">
                <a:latin typeface="Times New Roman" pitchFamily="18" charset="0"/>
                <a:cs typeface="Times New Roman" pitchFamily="18" charset="0"/>
              </a:rPr>
              <a:t>	</a:t>
            </a:r>
            <a:endParaRPr lang="ar-EG" sz="22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4215672"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الموجهة نحو السلعة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30997219"/>
      </p:ext>
    </p:extLst>
  </p:cSld>
  <p:clrMapOvr>
    <a:masterClrMapping/>
  </p:clrMapOvr>
  <mc:AlternateContent xmlns:mc="http://schemas.openxmlformats.org/markup-compatibility/2006" xmlns:p14="http://schemas.microsoft.com/office/powerpoint/2010/main">
    <mc:Choice Requires="p14">
      <p:transition spd="slow" p14:dur="2000" advTm="143291"/>
    </mc:Choice>
    <mc:Fallback xmlns="">
      <p:transition spd="slow" advTm="14329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5474" cy="19549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7296"/>
            <a:ext cx="8417320" cy="245798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من </a:t>
            </a:r>
            <a:r>
              <a:rPr lang="ar-EG" sz="2100" spc="50" dirty="0">
                <a:latin typeface="Times New Roman" pitchFamily="18" charset="0"/>
                <a:cs typeface="Times New Roman" pitchFamily="18" charset="0"/>
              </a:rPr>
              <a:t>أمثلة الاستمالات الموجهة نحو مقارنة السلع توضيح المميزات والفوائد المختلفة التي تتميز بها </a:t>
            </a:r>
            <a:r>
              <a:rPr lang="ar-EG" sz="2100" spc="50" dirty="0" smtClean="0">
                <a:latin typeface="Times New Roman" pitchFamily="18" charset="0"/>
                <a:cs typeface="Times New Roman" pitchFamily="18" charset="0"/>
              </a:rPr>
              <a:t>المنتج المراد التسويق له صاحب الرسالة الإعلانية مع منتجات المنافسين ومدى تميزه عنهم. حيث يمكن </a:t>
            </a:r>
            <a:r>
              <a:rPr lang="ar-EG" sz="2100" spc="50" dirty="0">
                <a:latin typeface="Times New Roman" pitchFamily="18" charset="0"/>
                <a:cs typeface="Times New Roman" pitchFamily="18" charset="0"/>
              </a:rPr>
              <a:t>التركيز على العناصر مثل الأداء، والجودة، والتكنولوجيا، والتصميم، </a:t>
            </a:r>
            <a:r>
              <a:rPr lang="ar-EG" sz="2100" spc="50" dirty="0" smtClean="0">
                <a:latin typeface="Times New Roman" pitchFamily="18" charset="0"/>
                <a:cs typeface="Times New Roman" pitchFamily="18" charset="0"/>
              </a:rPr>
              <a:t>والسعر، </a:t>
            </a:r>
            <a:r>
              <a:rPr lang="ar-EG" sz="2100" spc="50" dirty="0">
                <a:latin typeface="Times New Roman" pitchFamily="18" charset="0"/>
                <a:cs typeface="Times New Roman" pitchFamily="18" charset="0"/>
              </a:rPr>
              <a:t>والصيانة، وسهولة الاستخدام، وعوامل أخرى تساعد العملاء في اتخاذ القرار الأفضل.</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4215672"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الموجهة نحو السلعة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2966328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5474" cy="19549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7296"/>
            <a:ext cx="8417320" cy="2031325"/>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أيضًا استخدام مقارنات المنتجات في الإعلانات والمواد التسويقية لتبرز الفروق الرئيسية بين </a:t>
            </a:r>
            <a:r>
              <a:rPr lang="ar-EG" sz="2100" spc="50" dirty="0" smtClean="0">
                <a:latin typeface="Times New Roman" pitchFamily="18" charset="0"/>
                <a:cs typeface="Times New Roman" pitchFamily="18" charset="0"/>
              </a:rPr>
              <a:t>السلعة صاحبة الإعلان ومنتجات المنافسين من خلال عرض </a:t>
            </a:r>
            <a:r>
              <a:rPr lang="ar-EG" sz="2100" spc="50" dirty="0">
                <a:latin typeface="Times New Roman" pitchFamily="18" charset="0"/>
                <a:cs typeface="Times New Roman" pitchFamily="18" charset="0"/>
              </a:rPr>
              <a:t>مقاطع فيديو، وصور، ومؤشرات، ومراجعات، وتجارب العملاء لإظهار كيفية تفوق المنتج الواحد على الآخر</a:t>
            </a:r>
            <a:r>
              <a:rPr lang="ar-EG" sz="2100" spc="50" dirty="0" smtClean="0">
                <a:latin typeface="Times New Roman" pitchFamily="18" charset="0"/>
                <a:cs typeface="Times New Roman" pitchFamily="18" charset="0"/>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4215672"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الموجهة نحو السلعة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74543556"/>
      </p:ext>
    </p:extLst>
  </p:cSld>
  <p:clrMapOvr>
    <a:masterClrMapping/>
  </p:clrMapOvr>
  <mc:AlternateContent xmlns:mc="http://schemas.openxmlformats.org/markup-compatibility/2006" xmlns:p14="http://schemas.microsoft.com/office/powerpoint/2010/main">
    <mc:Choice Requires="p14">
      <p:transition spd="slow" p14:dur="2000" advTm="62414"/>
    </mc:Choice>
    <mc:Fallback xmlns="">
      <p:transition spd="slow" advTm="6241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5474" cy="19549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7296"/>
            <a:ext cx="8417320" cy="2031325"/>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يتطلب </a:t>
            </a:r>
            <a:r>
              <a:rPr lang="ar-EG" sz="2100" spc="50" dirty="0">
                <a:latin typeface="Times New Roman" pitchFamily="18" charset="0"/>
                <a:cs typeface="Times New Roman" pitchFamily="18" charset="0"/>
              </a:rPr>
              <a:t>الأمر استخدام أساليب موضوعية وشفافة </a:t>
            </a:r>
            <a:r>
              <a:rPr lang="ar-EG" sz="2100" spc="50" dirty="0" smtClean="0">
                <a:latin typeface="Times New Roman" pitchFamily="18" charset="0"/>
                <a:cs typeface="Times New Roman" pitchFamily="18" charset="0"/>
              </a:rPr>
              <a:t>عند عرض مزايا المنتج صاحب الإعلان المعروض مع باقى منتجات المنافسين، </a:t>
            </a:r>
            <a:r>
              <a:rPr lang="ar-EG" sz="2100" spc="50" dirty="0">
                <a:latin typeface="Times New Roman" pitchFamily="18" charset="0"/>
                <a:cs typeface="Times New Roman" pitchFamily="18" charset="0"/>
              </a:rPr>
              <a:t>وتقديم معلومات دقيقة ومفصلة للعملاء لمساعدتهم في اتخاذ القرار الصحيح. </a:t>
            </a:r>
            <a:r>
              <a:rPr lang="ar-EG" sz="2100" spc="50" dirty="0" smtClean="0">
                <a:latin typeface="Times New Roman" pitchFamily="18" charset="0"/>
                <a:cs typeface="Times New Roman" pitchFamily="18" charset="0"/>
              </a:rPr>
              <a:t>بذلك يمكن </a:t>
            </a:r>
            <a:r>
              <a:rPr lang="ar-EG" sz="2100" spc="50" dirty="0">
                <a:latin typeface="Times New Roman" pitchFamily="18" charset="0"/>
                <a:cs typeface="Times New Roman" pitchFamily="18" charset="0"/>
              </a:rPr>
              <a:t>ارتفاع فرص تحقيق المبيعات ورضا </a:t>
            </a:r>
            <a:r>
              <a:rPr lang="ar-EG" sz="2100" spc="50" dirty="0" smtClean="0">
                <a:latin typeface="Times New Roman" pitchFamily="18" charset="0"/>
                <a:cs typeface="Times New Roman" pitchFamily="18" charset="0"/>
              </a:rPr>
              <a:t>العملاء عن المنتج أو الخدمة المراد التسويق عنها.</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4215672"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الموجهة نحو السلعة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51209426"/>
      </p:ext>
    </p:extLst>
  </p:cSld>
  <p:clrMapOvr>
    <a:masterClrMapping/>
  </p:clrMapOvr>
  <mc:AlternateContent xmlns:mc="http://schemas.openxmlformats.org/markup-compatibility/2006" xmlns:p14="http://schemas.microsoft.com/office/powerpoint/2010/main">
    <mc:Choice Requires="p14">
      <p:transition spd="slow" p14:dur="2000" advTm="98976"/>
    </mc:Choice>
    <mc:Fallback xmlns="">
      <p:transition spd="slow" advTm="9897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35074"/>
            <a:ext cx="3385474" cy="19549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4215672" cy="461665"/>
          </a:xfrm>
          <a:prstGeom prst="rect">
            <a:avLst/>
          </a:prstGeom>
          <a:noFill/>
        </p:spPr>
        <p:txBody>
          <a:bodyPr wrap="square" rtlCol="0">
            <a:spAutoFit/>
          </a:bodyPr>
          <a:lstStyle/>
          <a:p>
            <a:pPr lvl="0" algn="ctr" rtl="1"/>
            <a:r>
              <a:rPr lang="ar-EG" sz="2400" b="1" dirty="0">
                <a:solidFill>
                  <a:srgbClr val="00B0F0"/>
                </a:solidFill>
                <a:cs typeface="Times New Roman"/>
              </a:rPr>
              <a:t>الاستمالات الموجهة نحو السلعة</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060731" y="2884606"/>
            <a:ext cx="4203893" cy="2363535"/>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0" name="TextBox 19">
            <a:extLst>
              <a:ext uri="{FF2B5EF4-FFF2-40B4-BE49-F238E27FC236}">
                <a16:creationId xmlns="" xmlns:a16="http://schemas.microsoft.com/office/drawing/2014/main" id="{4527402C-3F97-690D-9C20-A459E375AEB7}"/>
              </a:ext>
            </a:extLst>
          </p:cNvPr>
          <p:cNvSpPr txBox="1"/>
          <p:nvPr/>
        </p:nvSpPr>
        <p:spPr>
          <a:xfrm>
            <a:off x="3598250" y="2218506"/>
            <a:ext cx="8417320" cy="53937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b="1" u="sng" spc="20" dirty="0">
                <a:latin typeface="Times New Roman" pitchFamily="18" charset="0"/>
                <a:cs typeface="Times New Roman" pitchFamily="18" charset="0"/>
              </a:rPr>
              <a:t>حالة عملية عن </a:t>
            </a:r>
            <a:r>
              <a:rPr lang="ar-EG" sz="2200" b="1" u="sng" spc="20" dirty="0" smtClean="0">
                <a:latin typeface="Times New Roman" pitchFamily="18" charset="0"/>
                <a:cs typeface="Times New Roman" pitchFamily="18" charset="0"/>
              </a:rPr>
              <a:t>الاستمالات الخاصة </a:t>
            </a:r>
            <a:r>
              <a:rPr lang="ar-EG" sz="2200" b="1" u="sng" spc="20" dirty="0">
                <a:latin typeface="Times New Roman" pitchFamily="18" charset="0"/>
                <a:cs typeface="Times New Roman" pitchFamily="18" charset="0"/>
              </a:rPr>
              <a:t>بمقارنة السلعة :</a:t>
            </a:r>
            <a:endParaRPr lang="en-US" sz="2200" b="1" u="sng" spc="20" dirty="0">
              <a:latin typeface="Times New Roman" pitchFamily="18" charset="0"/>
              <a:cs typeface="Times New Roman" pitchFamily="18" charset="0"/>
            </a:endParaRPr>
          </a:p>
        </p:txBody>
      </p:sp>
      <p:sp>
        <p:nvSpPr>
          <p:cNvPr id="3" name="TextBox 2"/>
          <p:cNvSpPr txBox="1"/>
          <p:nvPr/>
        </p:nvSpPr>
        <p:spPr>
          <a:xfrm>
            <a:off x="3767959" y="5338043"/>
            <a:ext cx="7047186" cy="646331"/>
          </a:xfrm>
          <a:prstGeom prst="rect">
            <a:avLst/>
          </a:prstGeom>
          <a:noFill/>
        </p:spPr>
        <p:txBody>
          <a:bodyPr wrap="square" rtlCol="0">
            <a:spAutoFit/>
          </a:bodyPr>
          <a:lstStyle/>
          <a:p>
            <a:pPr algn="ctr" rtl="1"/>
            <a:r>
              <a:rPr lang="ar-EG" b="1" dirty="0" smtClean="0">
                <a:solidFill>
                  <a:schemeClr val="accent1"/>
                </a:solidFill>
                <a:latin typeface="Times New Roman" pitchFamily="18" charset="0"/>
                <a:cs typeface="Times New Roman" pitchFamily="18" charset="0"/>
              </a:rPr>
              <a:t>إعلان بريل </a:t>
            </a:r>
          </a:p>
          <a:p>
            <a:pPr algn="ctr" rtl="1"/>
            <a:r>
              <a:rPr lang="en-US" b="1" dirty="0">
                <a:latin typeface="Times New Roman" pitchFamily="18" charset="0"/>
                <a:cs typeface="Times New Roman" pitchFamily="18" charset="0"/>
                <a:hlinkClick r:id="rId7"/>
              </a:rPr>
              <a:t>https://</a:t>
            </a:r>
            <a:r>
              <a:rPr lang="en-US" b="1" dirty="0" smtClean="0">
                <a:latin typeface="Times New Roman" pitchFamily="18" charset="0"/>
                <a:cs typeface="Times New Roman" pitchFamily="18" charset="0"/>
                <a:hlinkClick r:id="rId7"/>
              </a:rPr>
              <a:t>youtu.be/KH9Ht6AnZW0?si=j14xAu3hacm2oHSw</a:t>
            </a:r>
            <a:r>
              <a:rPr lang="ar-EG" b="1" dirty="0" smtClean="0">
                <a:latin typeface="Times New Roman" pitchFamily="18" charset="0"/>
                <a:cs typeface="Times New Roman" pitchFamily="18" charset="0"/>
              </a:rPr>
              <a:t> </a:t>
            </a:r>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val="1818335203"/>
      </p:ext>
    </p:extLst>
  </p:cSld>
  <p:clrMapOvr>
    <a:masterClrMapping/>
  </p:clrMapOvr>
  <mc:AlternateContent xmlns:mc="http://schemas.openxmlformats.org/markup-compatibility/2006" xmlns:p14="http://schemas.microsoft.com/office/powerpoint/2010/main">
    <mc:Choice Requires="p14">
      <p:transition spd="slow" p14:dur="2000" advTm="98976"/>
    </mc:Choice>
    <mc:Fallback xmlns="">
      <p:transition spd="slow" advTm="9897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22194" y="1231662"/>
            <a:ext cx="3231974" cy="400110"/>
          </a:xfrm>
          <a:prstGeom prst="rect">
            <a:avLst/>
          </a:prstGeom>
          <a:noFill/>
        </p:spPr>
        <p:txBody>
          <a:bodyPr wrap="none" rtlCol="0">
            <a:spAutoFit/>
          </a:bodyPr>
          <a:lstStyle/>
          <a:p>
            <a:pPr lvl="0" algn="ctr" rtl="1"/>
            <a:r>
              <a:rPr lang="ar-EG" sz="2000" b="1" dirty="0">
                <a:solidFill>
                  <a:srgbClr val="00B0F0"/>
                </a:solidFill>
                <a:cs typeface="Times New Roman"/>
              </a:rPr>
              <a:t>استمالات خاصة بالجمهور المستهدف</a:t>
            </a:r>
            <a:endParaRPr lang="en-US" sz="2000" b="1"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smtClean="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24969924"/>
      </p:ext>
    </p:extLst>
  </p:cSld>
  <p:clrMapOvr>
    <a:masterClrMapping/>
  </p:clrMapOvr>
  <mc:AlternateContent xmlns:mc="http://schemas.openxmlformats.org/markup-compatibility/2006" xmlns:p14="http://schemas.microsoft.com/office/powerpoint/2010/main">
    <mc:Choice Requires="p14">
      <p:transition spd="slow" p14:dur="2000" advTm="17174"/>
    </mc:Choice>
    <mc:Fallback xmlns="">
      <p:transition spd="slow" advTm="171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7296"/>
            <a:ext cx="8417320" cy="2539157"/>
          </a:xfrm>
          <a:prstGeom prst="rect">
            <a:avLst/>
          </a:prstGeom>
          <a:noFill/>
        </p:spPr>
        <p:txBody>
          <a:bodyPr wrap="square" rtlCol="0">
            <a:spAutoFit/>
          </a:bodyPr>
          <a:lstStyle/>
          <a:p>
            <a:pPr marL="457200" lvl="0" indent="-457200" algn="just" rtl="1">
              <a:lnSpc>
                <a:spcPct val="150000"/>
              </a:lnSpc>
              <a:buFont typeface="+mj-lt"/>
              <a:buAutoNum type="arabicPeriod"/>
            </a:pPr>
            <a:r>
              <a:rPr lang="ar-EG" sz="2200" b="1" u="sng" spc="50" dirty="0" smtClean="0">
                <a:latin typeface="Times New Roman" pitchFamily="18" charset="0"/>
                <a:cs typeface="Times New Roman" pitchFamily="18" charset="0"/>
              </a:rPr>
              <a:t>استمالات اتجاهية :</a:t>
            </a:r>
            <a:endParaRPr lang="ar-EG" sz="2200" b="1" spc="50" dirty="0" smtClean="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تُعد استمالات </a:t>
            </a:r>
            <a:r>
              <a:rPr lang="ar-EG" sz="2100" spc="50" dirty="0">
                <a:latin typeface="Times New Roman" pitchFamily="18" charset="0"/>
                <a:cs typeface="Times New Roman" pitchFamily="18" charset="0"/>
              </a:rPr>
              <a:t>الاتجاه الموجهة نحو الجمهور المستهدف تستهدف توجيه انتباه واهتمام الجمهور </a:t>
            </a:r>
            <a:r>
              <a:rPr lang="ar-EG" sz="2100" spc="50" dirty="0" smtClean="0">
                <a:latin typeface="Times New Roman" pitchFamily="18" charset="0"/>
                <a:cs typeface="Times New Roman" pitchFamily="18" charset="0"/>
              </a:rPr>
              <a:t>بشكل </a:t>
            </a:r>
            <a:r>
              <a:rPr lang="ar-EG" sz="2100" spc="50" dirty="0">
                <a:latin typeface="Times New Roman" pitchFamily="18" charset="0"/>
                <a:cs typeface="Times New Roman" pitchFamily="18" charset="0"/>
              </a:rPr>
              <a:t>خاص. </a:t>
            </a:r>
            <a:r>
              <a:rPr lang="ar-EG" sz="2100" spc="50" dirty="0" smtClean="0">
                <a:latin typeface="Times New Roman" pitchFamily="18" charset="0"/>
                <a:cs typeface="Times New Roman" pitchFamily="18" charset="0"/>
              </a:rPr>
              <a:t>حيث يتم تكييف </a:t>
            </a:r>
            <a:r>
              <a:rPr lang="ar-EG" sz="2100" spc="50" dirty="0">
                <a:latin typeface="Times New Roman" pitchFamily="18" charset="0"/>
                <a:cs typeface="Times New Roman" pitchFamily="18" charset="0"/>
              </a:rPr>
              <a:t>هذه الاستمالات لملائمة احتياجات واهتمامات الجمهور المستهدف لزيادة فرص الوصول إليهم وإقناعهم بفوائد وجودة المنتج أو الخدمة التي يتم تسويقها.</a:t>
            </a:r>
            <a:r>
              <a:rPr lang="ar-EG" sz="2100" spc="50" dirty="0" smtClean="0">
                <a:latin typeface="Times New Roman" pitchFamily="18" charset="0"/>
                <a:cs typeface="Times New Roman" pitchFamily="18" charset="0"/>
              </a:rPr>
              <a:t>	</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4103360"/>
      </p:ext>
    </p:extLst>
  </p:cSld>
  <p:clrMapOvr>
    <a:masterClrMapping/>
  </p:clrMapOvr>
  <mc:AlternateContent xmlns:mc="http://schemas.openxmlformats.org/markup-compatibility/2006" xmlns:p14="http://schemas.microsoft.com/office/powerpoint/2010/main">
    <mc:Choice Requires="p14">
      <p:transition spd="slow" p14:dur="2000" advTm="104712"/>
    </mc:Choice>
    <mc:Fallback xmlns="">
      <p:transition spd="slow" advTm="10471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1973232"/>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كما أن هناك </a:t>
            </a:r>
            <a:r>
              <a:rPr lang="ar-EG" sz="2100" spc="50" dirty="0">
                <a:latin typeface="Times New Roman" pitchFamily="18" charset="0"/>
                <a:cs typeface="Times New Roman" pitchFamily="18" charset="0"/>
              </a:rPr>
              <a:t>العديد من الاستمالات الممكنة التي يمكن استخدامها لاتجاه الجمهور المستهدف بصورة أكثر </a:t>
            </a:r>
            <a:r>
              <a:rPr lang="ar-EG" sz="2100" spc="50" dirty="0" smtClean="0">
                <a:latin typeface="Times New Roman" pitchFamily="18" charset="0"/>
                <a:cs typeface="Times New Roman" pitchFamily="18" charset="0"/>
              </a:rPr>
              <a:t>فاعلية؛ </a:t>
            </a:r>
            <a:r>
              <a:rPr lang="ar-EG" sz="2100" spc="50" dirty="0">
                <a:latin typeface="Times New Roman" pitchFamily="18" charset="0"/>
                <a:cs typeface="Times New Roman" pitchFamily="18" charset="0"/>
              </a:rPr>
              <a:t>بدءًا من توجيه الإعلانات والمواد التسويقية للوصول إلى الشريحة المستهدفة، وتنفيذ استبيانات ودراسات السوق لفهم احتياجات ورغبات الجمهور المستهدف وتكيف العروض والحملات التسويقية وفقًا لها</a:t>
            </a:r>
            <a:r>
              <a:rPr lang="ar-EG" sz="2100" spc="50" dirty="0" smtClean="0">
                <a:latin typeface="Times New Roman" pitchFamily="18" charset="0"/>
                <a:cs typeface="Times New Roman" pitchFamily="18" charset="0"/>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179420"/>
    </mc:Choice>
    <mc:Fallback xmlns="">
      <p:transition spd="slow" advTm="17942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437433" y="2744255"/>
            <a:ext cx="8417320" cy="154657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كما </a:t>
            </a:r>
            <a:r>
              <a:rPr lang="ar-EG" sz="2100" spc="50" dirty="0">
                <a:latin typeface="Times New Roman" pitchFamily="18" charset="0"/>
                <a:cs typeface="Times New Roman" pitchFamily="18" charset="0"/>
              </a:rPr>
              <a:t>يمكن أيضًا استخدام استمالات خاصة بالجمهور المستهدف مثل تقديم عروض ترويجية مستهدفة وهدايا مجانية تلبي احتياجاتهم ورغباتهم. كما يمكن تقديم تجارب شخصية </a:t>
            </a:r>
            <a:r>
              <a:rPr lang="ar-EG" sz="2100" spc="50" dirty="0" smtClean="0">
                <a:latin typeface="Times New Roman" pitchFamily="18" charset="0"/>
                <a:cs typeface="Times New Roman" pitchFamily="18" charset="0"/>
              </a:rPr>
              <a:t>وتطوير </a:t>
            </a:r>
            <a:r>
              <a:rPr lang="ar-EG" sz="2100" spc="50" dirty="0">
                <a:latin typeface="Times New Roman" pitchFamily="18" charset="0"/>
                <a:cs typeface="Times New Roman" pitchFamily="18" charset="0"/>
              </a:rPr>
              <a:t>محتوى يتناسب مع اهتمامات ومتطلبات الجمهور المستهدف.</a:t>
            </a: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96063"/>
    </mc:Choice>
    <mc:Fallback xmlns="">
      <p:transition spd="slow" advTm="9606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xmlns="" id="{4527402C-3F97-690D-9C20-A459E375AEB7}"/>
              </a:ext>
            </a:extLst>
          </p:cNvPr>
          <p:cNvSpPr txBox="1"/>
          <p:nvPr/>
        </p:nvSpPr>
        <p:spPr>
          <a:xfrm>
            <a:off x="3463505" y="2728489"/>
            <a:ext cx="8417320" cy="1488484"/>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بالإضافة إلى أثناء تطوير استراتيجية لاستمالة الجمهور المستهدف، يجب أن يتم التركيز على تحليل السوق والبيانات المتاحة لفهم الجمهور وتحديد الميزة التنافسية التي يمكن للمنتج أو الخدمة تقديمها لهذه الشريحة المستهدفة بشكل فريد.</a:t>
            </a:r>
            <a:endParaRPr lang="ar-EG" sz="2100" spc="50" dirty="0">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754434"/>
      </p:ext>
    </p:extLst>
  </p:cSld>
  <p:clrMapOvr>
    <a:masterClrMapping/>
  </p:clrMapOvr>
  <mc:AlternateContent xmlns:mc="http://schemas.openxmlformats.org/markup-compatibility/2006" xmlns:p14="http://schemas.microsoft.com/office/powerpoint/2010/main">
    <mc:Choice Requires="p14">
      <p:transition spd="slow" p14:dur="2000" advTm="231147"/>
    </mc:Choice>
    <mc:Fallback xmlns="">
      <p:transition spd="slow" advTm="23114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528442" y="1412953"/>
            <a:ext cx="4079530"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5060732" y="2884606"/>
            <a:ext cx="4203891" cy="2363535"/>
          </a:xfrm>
          <a:prstGeom prst="rect">
            <a:avLst/>
          </a:prstGeom>
          <a:solidFill>
            <a:srgbClr val="FFFFFF">
              <a:shade val="85000"/>
            </a:srgbClr>
          </a:solidFill>
          <a:ln w="1905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0" name="TextBox 19">
            <a:extLst>
              <a:ext uri="{FF2B5EF4-FFF2-40B4-BE49-F238E27FC236}">
                <a16:creationId xmlns="" xmlns:a16="http://schemas.microsoft.com/office/drawing/2014/main" id="{4527402C-3F97-690D-9C20-A459E375AEB7}"/>
              </a:ext>
            </a:extLst>
          </p:cNvPr>
          <p:cNvSpPr txBox="1"/>
          <p:nvPr/>
        </p:nvSpPr>
        <p:spPr>
          <a:xfrm>
            <a:off x="3598250" y="2218506"/>
            <a:ext cx="8417320" cy="53937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b="1" u="sng" spc="20" dirty="0">
                <a:latin typeface="Times New Roman" pitchFamily="18" charset="0"/>
                <a:cs typeface="Times New Roman" pitchFamily="18" charset="0"/>
              </a:rPr>
              <a:t>حالة عملية عن </a:t>
            </a:r>
            <a:r>
              <a:rPr lang="ar-EG" sz="2200" b="1" u="sng" spc="20" dirty="0" smtClean="0">
                <a:latin typeface="Times New Roman" pitchFamily="18" charset="0"/>
                <a:cs typeface="Times New Roman" pitchFamily="18" charset="0"/>
              </a:rPr>
              <a:t>ال</a:t>
            </a:r>
            <a:r>
              <a:rPr lang="ar-EG" sz="2200" b="1" u="sng" spc="20" dirty="0">
                <a:latin typeface="Times New Roman" pitchFamily="18" charset="0"/>
                <a:cs typeface="Times New Roman" pitchFamily="18" charset="0"/>
              </a:rPr>
              <a:t>استمالات </a:t>
            </a:r>
            <a:r>
              <a:rPr lang="ar-EG" sz="2200" b="1" u="sng" spc="20" dirty="0" smtClean="0">
                <a:latin typeface="Times New Roman" pitchFamily="18" charset="0"/>
                <a:cs typeface="Times New Roman" pitchFamily="18" charset="0"/>
              </a:rPr>
              <a:t>الاتجاهية:</a:t>
            </a:r>
            <a:endParaRPr lang="en-US" sz="2200" b="1" u="sng" spc="20" dirty="0">
              <a:latin typeface="Times New Roman" pitchFamily="18" charset="0"/>
              <a:cs typeface="Times New Roman" pitchFamily="18" charset="0"/>
            </a:endParaRPr>
          </a:p>
        </p:txBody>
      </p:sp>
      <p:sp>
        <p:nvSpPr>
          <p:cNvPr id="3" name="TextBox 2"/>
          <p:cNvSpPr txBox="1"/>
          <p:nvPr/>
        </p:nvSpPr>
        <p:spPr>
          <a:xfrm>
            <a:off x="3555223" y="5344506"/>
            <a:ext cx="7214907" cy="646331"/>
          </a:xfrm>
          <a:prstGeom prst="rect">
            <a:avLst/>
          </a:prstGeom>
          <a:noFill/>
        </p:spPr>
        <p:txBody>
          <a:bodyPr wrap="square" rtlCol="0">
            <a:spAutoFit/>
          </a:bodyPr>
          <a:lstStyle/>
          <a:p>
            <a:pPr algn="ctr" rtl="1"/>
            <a:r>
              <a:rPr lang="ar-EG" b="1" dirty="0" smtClean="0">
                <a:solidFill>
                  <a:schemeClr val="accent1"/>
                </a:solidFill>
                <a:cs typeface="+mj-cs"/>
              </a:rPr>
              <a:t>إعلان بنك مصر </a:t>
            </a:r>
          </a:p>
          <a:p>
            <a:pPr algn="ctr" rtl="1"/>
            <a:r>
              <a:rPr lang="en-US" b="1" dirty="0">
                <a:solidFill>
                  <a:schemeClr val="accent1"/>
                </a:solidFill>
                <a:cs typeface="+mj-cs"/>
                <a:hlinkClick r:id="rId7"/>
              </a:rPr>
              <a:t>https://</a:t>
            </a:r>
            <a:r>
              <a:rPr lang="en-US" b="1" dirty="0" smtClean="0">
                <a:solidFill>
                  <a:schemeClr val="accent1"/>
                </a:solidFill>
                <a:cs typeface="+mj-cs"/>
                <a:hlinkClick r:id="rId7"/>
              </a:rPr>
              <a:t>youtu.be/GywOjnvCBFU?si=BeYUuHgoSjXtFYZO</a:t>
            </a:r>
            <a:r>
              <a:rPr lang="ar-EG" b="1" dirty="0" smtClean="0">
                <a:solidFill>
                  <a:schemeClr val="accent1"/>
                </a:solidFill>
                <a:cs typeface="+mj-cs"/>
              </a:rPr>
              <a:t> </a:t>
            </a:r>
            <a:endParaRPr lang="en-US" b="1" dirty="0">
              <a:solidFill>
                <a:schemeClr val="accent1"/>
              </a:solidFill>
              <a:cs typeface="+mj-cs"/>
            </a:endParaRPr>
          </a:p>
        </p:txBody>
      </p:sp>
    </p:spTree>
    <p:extLst>
      <p:ext uri="{BB962C8B-B14F-4D97-AF65-F5344CB8AC3E}">
        <p14:creationId xmlns:p14="http://schemas.microsoft.com/office/powerpoint/2010/main" val="210691685"/>
      </p:ext>
    </p:extLst>
  </p:cSld>
  <p:clrMapOvr>
    <a:masterClrMapping/>
  </p:clrMapOvr>
  <mc:AlternateContent xmlns:mc="http://schemas.openxmlformats.org/markup-compatibility/2006" xmlns:p14="http://schemas.microsoft.com/office/powerpoint/2010/main">
    <mc:Choice Requires="p14">
      <p:transition spd="slow" p14:dur="2000" advTm="231147"/>
    </mc:Choice>
    <mc:Fallback xmlns="">
      <p:transition spd="slow" advTm="23114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7296"/>
            <a:ext cx="8417320" cy="2054409"/>
          </a:xfrm>
          <a:prstGeom prst="rect">
            <a:avLst/>
          </a:prstGeom>
          <a:noFill/>
        </p:spPr>
        <p:txBody>
          <a:bodyPr wrap="square" rtlCol="0">
            <a:spAutoFit/>
          </a:bodyPr>
          <a:lstStyle/>
          <a:p>
            <a:pPr marL="284163" lvl="0" indent="-284163" algn="just" rtl="1">
              <a:lnSpc>
                <a:spcPct val="150000"/>
              </a:lnSpc>
              <a:buFont typeface="+mj-lt"/>
              <a:buAutoNum type="arabicPeriod" startAt="2"/>
            </a:pPr>
            <a:r>
              <a:rPr lang="ar-EG" sz="2200" b="1" u="sng" spc="50" dirty="0" smtClean="0">
                <a:latin typeface="Times New Roman" pitchFamily="18" charset="0"/>
                <a:cs typeface="Times New Roman" pitchFamily="18" charset="0"/>
              </a:rPr>
              <a:t>استمالات </a:t>
            </a:r>
            <a:r>
              <a:rPr lang="ar-EG" sz="2200" b="1" u="sng" spc="50" dirty="0">
                <a:latin typeface="Times New Roman" pitchFamily="18" charset="0"/>
                <a:cs typeface="Times New Roman" pitchFamily="18" charset="0"/>
              </a:rPr>
              <a:t>نمط أو أسلوب </a:t>
            </a:r>
            <a:r>
              <a:rPr lang="ar-EG" sz="2200" b="1" u="sng" spc="50" dirty="0" smtClean="0">
                <a:latin typeface="Times New Roman" pitchFamily="18" charset="0"/>
                <a:cs typeface="Times New Roman" pitchFamily="18" charset="0"/>
              </a:rPr>
              <a:t>معيشة:</a:t>
            </a:r>
            <a:r>
              <a:rPr lang="ar-EG" sz="2200" b="1" spc="50" dirty="0" smtClean="0">
                <a:latin typeface="Times New Roman" pitchFamily="18" charset="0"/>
                <a:cs typeface="Times New Roman" pitchFamily="18" charset="0"/>
              </a:rPr>
              <a:t> </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يمكن </a:t>
            </a:r>
            <a:r>
              <a:rPr lang="ar-EG" sz="2100" spc="50" dirty="0">
                <a:latin typeface="Times New Roman" pitchFamily="18" charset="0"/>
                <a:cs typeface="Times New Roman" pitchFamily="18" charset="0"/>
              </a:rPr>
              <a:t>استخدام استمالات نمط أو أسلوب المعيشة لتوجيه اهتمام الجمهور المستهدف نحو المنتج أو الخدمة المتوافقة مع نمط حياتهم الفريد. </a:t>
            </a:r>
            <a:r>
              <a:rPr lang="ar-EG" sz="2100" spc="50" dirty="0" smtClean="0">
                <a:latin typeface="Times New Roman" pitchFamily="18" charset="0"/>
                <a:cs typeface="Times New Roman" pitchFamily="18" charset="0"/>
              </a:rPr>
              <a:t>حيث تركز </a:t>
            </a:r>
            <a:r>
              <a:rPr lang="ar-EG" sz="2100" spc="50" dirty="0">
                <a:latin typeface="Times New Roman" pitchFamily="18" charset="0"/>
                <a:cs typeface="Times New Roman" pitchFamily="18" charset="0"/>
              </a:rPr>
              <a:t>هذه الاستمالات على تسليط الضوء على كيفية تعزيز جودة حياة الجمهور المستهدف من خلال المنتج أو الخدمة.</a:t>
            </a:r>
            <a:r>
              <a:rPr lang="ar-EG" sz="2100" spc="50" dirty="0" smtClean="0">
                <a:latin typeface="Times New Roman" pitchFamily="18" charset="0"/>
                <a:cs typeface="Times New Roman" pitchFamily="18" charset="0"/>
              </a:rPr>
              <a:t>	</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07587534"/>
      </p:ext>
    </p:extLst>
  </p:cSld>
  <p:clrMapOvr>
    <a:masterClrMapping/>
  </p:clrMapOvr>
  <mc:AlternateContent xmlns:mc="http://schemas.openxmlformats.org/markup-compatibility/2006" xmlns:p14="http://schemas.microsoft.com/office/powerpoint/2010/main">
    <mc:Choice Requires="p14">
      <p:transition spd="slow" p14:dur="2000" advTm="177248"/>
    </mc:Choice>
    <mc:Fallback xmlns="">
      <p:transition spd="slow" advTm="17724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258834"/>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من </a:t>
            </a:r>
            <a:r>
              <a:rPr lang="ar-EG" sz="2100" spc="50" dirty="0">
                <a:latin typeface="Times New Roman" pitchFamily="18" charset="0"/>
                <a:cs typeface="Times New Roman" pitchFamily="18" charset="0"/>
              </a:rPr>
              <a:t>أمثلة الاستمالات التي تستهدف النمط أو أ</a:t>
            </a:r>
            <a:r>
              <a:rPr lang="ar-EG" sz="2100" spc="50" dirty="0" smtClean="0">
                <a:latin typeface="Times New Roman" pitchFamily="18" charset="0"/>
                <a:cs typeface="Times New Roman" pitchFamily="18" charset="0"/>
              </a:rPr>
              <a:t>سلوب </a:t>
            </a:r>
            <a:r>
              <a:rPr lang="ar-EG" sz="2100" spc="50" dirty="0">
                <a:latin typeface="Times New Roman" pitchFamily="18" charset="0"/>
                <a:cs typeface="Times New Roman" pitchFamily="18" charset="0"/>
              </a:rPr>
              <a:t>المعيشة توجيه الاهتمام نحو المنتجات العضوية والصحية للأشخاص الذين يهتمون </a:t>
            </a:r>
            <a:r>
              <a:rPr lang="ar-EG" sz="2100" spc="50" dirty="0" smtClean="0">
                <a:latin typeface="Times New Roman" pitchFamily="18" charset="0"/>
                <a:cs typeface="Times New Roman" pitchFamily="18" charset="0"/>
              </a:rPr>
              <a:t>بالتغذية المتوازنة. حيث يمكن </a:t>
            </a:r>
            <a:r>
              <a:rPr lang="ar-EG" sz="2100" spc="50" dirty="0">
                <a:latin typeface="Times New Roman" pitchFamily="18" charset="0"/>
                <a:cs typeface="Times New Roman" pitchFamily="18" charset="0"/>
              </a:rPr>
              <a:t>التركيز على المكونات الطبيعية والمواد العضوية للمنتجات، وأهمية التغذية المتوازنة والحياة الصحية</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أو </a:t>
            </a:r>
            <a:r>
              <a:rPr lang="ar-EG" sz="2100" spc="50" dirty="0">
                <a:latin typeface="Times New Roman" pitchFamily="18" charset="0"/>
                <a:cs typeface="Times New Roman" pitchFamily="18" charset="0"/>
              </a:rPr>
              <a:t>يمكن استخدام الاستمالات الموجهة نحو نمط الحياة العصري </a:t>
            </a:r>
            <a:r>
              <a:rPr lang="ar-EG" sz="2100" spc="50" dirty="0" smtClean="0">
                <a:latin typeface="Times New Roman" pitchFamily="18" charset="0"/>
                <a:cs typeface="Times New Roman" pitchFamily="18" charset="0"/>
              </a:rPr>
              <a:t>والمستدامة </a:t>
            </a:r>
            <a:r>
              <a:rPr lang="ar-EG" sz="2100" spc="50" dirty="0">
                <a:latin typeface="Times New Roman" pitchFamily="18" charset="0"/>
                <a:cs typeface="Times New Roman" pitchFamily="18" charset="0"/>
              </a:rPr>
              <a:t>لاستهداف الجمهور المستهدف الذين يهتمون بالابتكار والتكنولوجيا الحديثة. </a:t>
            </a:r>
            <a:r>
              <a:rPr lang="ar-EG" sz="2100" spc="50" dirty="0" smtClean="0">
                <a:latin typeface="Times New Roman" pitchFamily="18" charset="0"/>
                <a:cs typeface="Times New Roman" pitchFamily="18" charset="0"/>
              </a:rPr>
              <a:t>بالإضافة إلى </a:t>
            </a:r>
            <a:r>
              <a:rPr lang="ar-EG" sz="2100" spc="50" dirty="0">
                <a:latin typeface="Times New Roman" pitchFamily="18" charset="0"/>
                <a:cs typeface="Times New Roman" pitchFamily="18" charset="0"/>
              </a:rPr>
              <a:t>تسليط الضوء على التصميم الأنيق والمواد المستدامة المستخدمة في المنتجات، وكيفية تسهيل حياة الجمهور المستهدف من خلال استخدام التكنولوجيا المتقدمة.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46168617"/>
      </p:ext>
    </p:extLst>
  </p:cSld>
  <p:clrMapOvr>
    <a:masterClrMapping/>
  </p:clrMapOvr>
  <mc:AlternateContent xmlns:mc="http://schemas.openxmlformats.org/markup-compatibility/2006" xmlns:p14="http://schemas.microsoft.com/office/powerpoint/2010/main">
    <mc:Choice Requires="p14">
      <p:transition spd="slow" p14:dur="2000" advTm="95225"/>
    </mc:Choice>
    <mc:Fallback xmlns="">
      <p:transition spd="slow" advTm="9522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258834"/>
            <a:ext cx="8417320" cy="1488484"/>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كما توجد </a:t>
            </a:r>
            <a:r>
              <a:rPr lang="ar-EG" sz="2100" spc="50" dirty="0">
                <a:latin typeface="Times New Roman" pitchFamily="18" charset="0"/>
                <a:cs typeface="Times New Roman" pitchFamily="18" charset="0"/>
              </a:rPr>
              <a:t>العديد من الاستمالات الأخرى الممكنة المستندة إلى نمط أو أسلوب المعيشة الخاص بالجمهور </a:t>
            </a:r>
            <a:r>
              <a:rPr lang="ar-EG" sz="2100" spc="50" dirty="0" smtClean="0">
                <a:latin typeface="Times New Roman" pitchFamily="18" charset="0"/>
                <a:cs typeface="Times New Roman" pitchFamily="18" charset="0"/>
              </a:rPr>
              <a:t>المستهدف حيث يمكن تكيف </a:t>
            </a:r>
            <a:r>
              <a:rPr lang="ar-EG" sz="2100" spc="50" dirty="0">
                <a:latin typeface="Times New Roman" pitchFamily="18" charset="0"/>
                <a:cs typeface="Times New Roman" pitchFamily="18" charset="0"/>
              </a:rPr>
              <a:t>الرسائل التسويقية والإعلانات والمواد التسويقية لتلبية احتياجات وأهداف الجمهور المستهدف وتوجيها نحو أنماط حياتهم الفريدة</a:t>
            </a:r>
            <a:r>
              <a:rPr lang="ar-EG" sz="2100" spc="50" dirty="0" smtClean="0">
                <a:latin typeface="Times New Roman" pitchFamily="18" charset="0"/>
                <a:cs typeface="Times New Roman" pitchFamily="18" charset="0"/>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587743"/>
      </p:ext>
    </p:extLst>
  </p:cSld>
  <p:clrMapOvr>
    <a:masterClrMapping/>
  </p:clrMapOvr>
  <mc:AlternateContent xmlns:mc="http://schemas.openxmlformats.org/markup-compatibility/2006" xmlns:p14="http://schemas.microsoft.com/office/powerpoint/2010/main">
    <mc:Choice Requires="p14">
      <p:transition spd="slow" p14:dur="2000" advTm="36781"/>
    </mc:Choice>
    <mc:Fallback xmlns="">
      <p:transition spd="slow" advTm="3678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 xmlns:a16="http://schemas.microsoft.com/office/drawing/2014/main" id="{4527402C-3F97-690D-9C20-A459E375AEB7}"/>
              </a:ext>
            </a:extLst>
          </p:cNvPr>
          <p:cNvSpPr txBox="1"/>
          <p:nvPr/>
        </p:nvSpPr>
        <p:spPr>
          <a:xfrm>
            <a:off x="3598250" y="2218506"/>
            <a:ext cx="8417320" cy="53937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b="1" u="sng" spc="20" dirty="0">
                <a:latin typeface="Times New Roman" pitchFamily="18" charset="0"/>
                <a:cs typeface="Times New Roman" pitchFamily="18" charset="0"/>
              </a:rPr>
              <a:t>حالة عملية عن </a:t>
            </a:r>
            <a:r>
              <a:rPr lang="ar-EG" sz="2200" b="1" u="sng" spc="20" dirty="0" smtClean="0">
                <a:latin typeface="Times New Roman" pitchFamily="18" charset="0"/>
                <a:cs typeface="Times New Roman" pitchFamily="18" charset="0"/>
              </a:rPr>
              <a:t>استمالات </a:t>
            </a:r>
            <a:r>
              <a:rPr lang="ar-EG" sz="2200" b="1" u="sng" spc="20" dirty="0">
                <a:latin typeface="Times New Roman" pitchFamily="18" charset="0"/>
                <a:cs typeface="Times New Roman" pitchFamily="18" charset="0"/>
              </a:rPr>
              <a:t>نمط أو أسلوب معيشة:</a:t>
            </a:r>
            <a:endParaRPr lang="en-US" sz="2200" b="1" u="sng" spc="20" dirty="0">
              <a:latin typeface="Times New Roman" pitchFamily="18" charset="0"/>
              <a:cs typeface="Times New Roman" pitchFamily="18" charset="0"/>
            </a:endParaRPr>
          </a:p>
        </p:txBody>
      </p:sp>
      <p:pic>
        <p:nvPicPr>
          <p:cNvPr id="21" name="Picture 2" descr="D:\Work\IAEMS 2\الاتصال التسويقى\Lecture 9\Case Study\Untitled.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28735" y="2907180"/>
            <a:ext cx="3862553" cy="2171627"/>
          </a:xfrm>
          <a:prstGeom prst="rect">
            <a:avLst/>
          </a:prstGeom>
          <a:solidFill>
            <a:srgbClr val="FFFFFF">
              <a:shade val="85000"/>
            </a:srgbClr>
          </a:solidFill>
          <a:ln w="12700" cap="sq">
            <a:solidFill>
              <a:srgbClr val="2E36DA"/>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2" name="TextBox 21"/>
          <p:cNvSpPr txBox="1"/>
          <p:nvPr/>
        </p:nvSpPr>
        <p:spPr>
          <a:xfrm>
            <a:off x="4042410" y="5265672"/>
            <a:ext cx="6441661" cy="646331"/>
          </a:xfrm>
          <a:prstGeom prst="rect">
            <a:avLst/>
          </a:prstGeom>
          <a:noFill/>
        </p:spPr>
        <p:txBody>
          <a:bodyPr wrap="square" rtlCol="0">
            <a:spAutoFit/>
          </a:bodyPr>
          <a:lstStyle/>
          <a:p>
            <a:pPr algn="ctr"/>
            <a:r>
              <a:rPr lang="en-US" b="1" dirty="0" smtClean="0">
                <a:solidFill>
                  <a:schemeClr val="accent1"/>
                </a:solidFill>
                <a:latin typeface="Simplified Arabic" pitchFamily="18" charset="-78"/>
                <a:cs typeface="Simplified Arabic" pitchFamily="18" charset="-78"/>
              </a:rPr>
              <a:t>THE MARQ COMMUNITIES</a:t>
            </a:r>
            <a:r>
              <a:rPr lang="ar-EG" b="1" dirty="0" smtClean="0">
                <a:solidFill>
                  <a:schemeClr val="accent1"/>
                </a:solidFill>
                <a:latin typeface="Simplified Arabic" pitchFamily="18" charset="-78"/>
                <a:cs typeface="Simplified Arabic" pitchFamily="18" charset="-78"/>
              </a:rPr>
              <a:t>إعلان </a:t>
            </a:r>
          </a:p>
          <a:p>
            <a:pPr algn="ctr"/>
            <a:r>
              <a:rPr lang="en-US" b="1" dirty="0">
                <a:solidFill>
                  <a:schemeClr val="accent1">
                    <a:lumMod val="50000"/>
                  </a:schemeClr>
                </a:solidFill>
                <a:latin typeface="Simplified Arabic" pitchFamily="18" charset="-78"/>
                <a:cs typeface="Simplified Arabic" pitchFamily="18" charset="-78"/>
                <a:hlinkClick r:id="rId7"/>
              </a:rPr>
              <a:t>https://</a:t>
            </a:r>
            <a:r>
              <a:rPr lang="en-US" b="1" dirty="0" smtClean="0">
                <a:solidFill>
                  <a:schemeClr val="accent1">
                    <a:lumMod val="50000"/>
                  </a:schemeClr>
                </a:solidFill>
                <a:latin typeface="Simplified Arabic" pitchFamily="18" charset="-78"/>
                <a:cs typeface="Simplified Arabic" pitchFamily="18" charset="-78"/>
                <a:hlinkClick r:id="rId7"/>
              </a:rPr>
              <a:t>youtu.be/9DRXlokYxiQ?si=uE5IXSUmHZrpp1Je</a:t>
            </a:r>
            <a:r>
              <a:rPr lang="en-US" b="1" dirty="0" smtClean="0">
                <a:solidFill>
                  <a:schemeClr val="accent1">
                    <a:lumMod val="50000"/>
                  </a:schemeClr>
                </a:solidFill>
                <a:latin typeface="Simplified Arabic" pitchFamily="18" charset="-78"/>
                <a:cs typeface="Simplified Arabic" pitchFamily="18" charset="-78"/>
              </a:rPr>
              <a:t> </a:t>
            </a:r>
            <a:endParaRPr lang="en-US" b="1" dirty="0">
              <a:solidFill>
                <a:schemeClr val="accent1">
                  <a:lumMod val="50000"/>
                </a:schemeClr>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3615316079"/>
      </p:ext>
    </p:extLst>
  </p:cSld>
  <p:clrMapOvr>
    <a:masterClrMapping/>
  </p:clrMapOvr>
  <mc:AlternateContent xmlns:mc="http://schemas.openxmlformats.org/markup-compatibility/2006" xmlns:p14="http://schemas.microsoft.com/office/powerpoint/2010/main">
    <mc:Choice Requires="p14">
      <p:transition spd="slow" p14:dur="2000" advTm="36781"/>
    </mc:Choice>
    <mc:Fallback xmlns="">
      <p:transition spd="slow" advTm="3678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7296"/>
            <a:ext cx="8417320" cy="2631490"/>
          </a:xfrm>
          <a:prstGeom prst="rect">
            <a:avLst/>
          </a:prstGeom>
          <a:noFill/>
        </p:spPr>
        <p:txBody>
          <a:bodyPr wrap="square" rtlCol="0">
            <a:spAutoFit/>
          </a:bodyPr>
          <a:lstStyle/>
          <a:p>
            <a:pPr marL="457200" lvl="0" indent="-457200" algn="just" rtl="1">
              <a:lnSpc>
                <a:spcPct val="150000"/>
              </a:lnSpc>
              <a:buFont typeface="+mj-lt"/>
              <a:buAutoNum type="arabicPeriod" startAt="3"/>
            </a:pPr>
            <a:r>
              <a:rPr lang="ar-EG" sz="2200" b="1" u="sng" spc="50" dirty="0" smtClean="0">
                <a:latin typeface="Times New Roman" pitchFamily="18" charset="0"/>
                <a:cs typeface="Times New Roman" pitchFamily="18" charset="0"/>
              </a:rPr>
              <a:t>استمالات </a:t>
            </a:r>
            <a:r>
              <a:rPr lang="ar-EG" sz="2200" b="1" u="sng" spc="50" dirty="0">
                <a:latin typeface="Times New Roman" pitchFamily="18" charset="0"/>
                <a:cs typeface="Times New Roman" pitchFamily="18" charset="0"/>
              </a:rPr>
              <a:t>الجماعات </a:t>
            </a:r>
            <a:r>
              <a:rPr lang="ar-EG" sz="2200" b="1" u="sng" spc="50" dirty="0" smtClean="0">
                <a:latin typeface="Times New Roman" pitchFamily="18" charset="0"/>
                <a:cs typeface="Times New Roman" pitchFamily="18" charset="0"/>
              </a:rPr>
              <a:t>المؤثرة : </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تستهدف الاستمالات الخاصة </a:t>
            </a:r>
            <a:r>
              <a:rPr lang="ar-EG" sz="2100" spc="50" dirty="0">
                <a:latin typeface="Times New Roman" pitchFamily="18" charset="0"/>
                <a:cs typeface="Times New Roman" pitchFamily="18" charset="0"/>
              </a:rPr>
              <a:t>بالجماعات المؤثرة التي يمكن استخدامها لتوجيه اهتمام الجمهور المستهدف نحو المنتج أو الخدمة عن طريق الاستفادة من قوة التأثير التي تمتلكها تلك الجماعات. </a:t>
            </a:r>
            <a:r>
              <a:rPr lang="ar-EG" sz="2100" spc="50" dirty="0" smtClean="0">
                <a:latin typeface="Times New Roman" pitchFamily="18" charset="0"/>
                <a:cs typeface="Times New Roman" pitchFamily="18" charset="0"/>
              </a:rPr>
              <a:t>حيث يتعلق </a:t>
            </a:r>
            <a:r>
              <a:rPr lang="ar-EG" sz="2100" spc="50" dirty="0">
                <a:latin typeface="Times New Roman" pitchFamily="18" charset="0"/>
                <a:cs typeface="Times New Roman" pitchFamily="18" charset="0"/>
              </a:rPr>
              <a:t>الأمر بالعمل على بناء علاقات مع تلك الجماعات واستخدام محتوى موجه واستراتيجيات تسويقية خاصة للوصول إليها.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6552565"/>
      </p:ext>
    </p:extLst>
  </p:cSld>
  <p:clrMapOvr>
    <a:masterClrMapping/>
  </p:clrMapOvr>
  <mc:AlternateContent xmlns:mc="http://schemas.openxmlformats.org/markup-compatibility/2006" xmlns:p14="http://schemas.microsoft.com/office/powerpoint/2010/main">
    <mc:Choice Requires="p14">
      <p:transition spd="slow" p14:dur="2000" advTm="73600"/>
    </mc:Choice>
    <mc:Fallback xmlns="">
      <p:transition spd="slow" advTm="736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كما أن هناك </a:t>
            </a:r>
            <a:r>
              <a:rPr lang="ar-EG" sz="2100" spc="50" dirty="0">
                <a:latin typeface="Times New Roman" pitchFamily="18" charset="0"/>
                <a:cs typeface="Times New Roman" pitchFamily="18" charset="0"/>
              </a:rPr>
              <a:t>العديد من الاستمالات التي يمكن استخدامها للجماعات المؤثرة.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أن تتضمن ذلك العمل مع الشخصيات المؤثرة أو المشاهير المعروفين في تلك الجماعات وتشجيعهم على ترويج المنتج أو الخدمة لجمهورهم. </a:t>
            </a:r>
            <a:r>
              <a:rPr lang="ar-EG" sz="2100" spc="50" dirty="0" smtClean="0">
                <a:latin typeface="Times New Roman" pitchFamily="18" charset="0"/>
                <a:cs typeface="Times New Roman" pitchFamily="18" charset="0"/>
              </a:rPr>
              <a:t>كما </a:t>
            </a:r>
            <a:r>
              <a:rPr lang="ar-EG" sz="2100" spc="50" dirty="0">
                <a:latin typeface="Times New Roman" pitchFamily="18" charset="0"/>
                <a:cs typeface="Times New Roman" pitchFamily="18" charset="0"/>
              </a:rPr>
              <a:t>أيضًا </a:t>
            </a:r>
            <a:r>
              <a:rPr lang="ar-EG" sz="2100" spc="50" dirty="0" smtClean="0">
                <a:latin typeface="Times New Roman" pitchFamily="18" charset="0"/>
                <a:cs typeface="Times New Roman" pitchFamily="18" charset="0"/>
              </a:rPr>
              <a:t>يمكن استخدام </a:t>
            </a:r>
            <a:r>
              <a:rPr lang="ar-EG" sz="2100" spc="50" dirty="0">
                <a:latin typeface="Times New Roman" pitchFamily="18" charset="0"/>
                <a:cs typeface="Times New Roman" pitchFamily="18" charset="0"/>
              </a:rPr>
              <a:t>الشهادات والمراجعات من أعضاء تلك الجماعات لإظهار تأثير المنتج أو الخدمة على حياتهم</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كما </a:t>
            </a:r>
            <a:r>
              <a:rPr lang="ar-EG" sz="2100" spc="50" dirty="0">
                <a:latin typeface="Times New Roman" pitchFamily="18" charset="0"/>
                <a:cs typeface="Times New Roman" pitchFamily="18" charset="0"/>
              </a:rPr>
              <a:t>يمكن استخدام الاستمالات الموجهة نحو الجماعات المؤثرة في التعاون معها لتنفيذ حملات تسويقية مشتركة أو أحداث خاصة. </a:t>
            </a:r>
            <a:r>
              <a:rPr lang="ar-EG" sz="2100" spc="50" dirty="0" smtClean="0">
                <a:latin typeface="Times New Roman" pitchFamily="18" charset="0"/>
                <a:cs typeface="Times New Roman" pitchFamily="18" charset="0"/>
              </a:rPr>
              <a:t>كما يمكن </a:t>
            </a:r>
            <a:r>
              <a:rPr lang="ar-EG" sz="2100" spc="50" dirty="0">
                <a:latin typeface="Times New Roman" pitchFamily="18" charset="0"/>
                <a:cs typeface="Times New Roman" pitchFamily="18" charset="0"/>
              </a:rPr>
              <a:t>توظيف الجمعيات أو المجموعات المهتمة بمواضيع </a:t>
            </a:r>
            <a:r>
              <a:rPr lang="ar-EG" sz="2100" spc="50" dirty="0" smtClean="0">
                <a:latin typeface="Times New Roman" pitchFamily="18" charset="0"/>
                <a:cs typeface="Times New Roman" pitchFamily="18" charset="0"/>
              </a:rPr>
              <a:t>محددة </a:t>
            </a:r>
            <a:r>
              <a:rPr lang="ar-EG" sz="2100" spc="50" dirty="0">
                <a:latin typeface="Times New Roman" pitchFamily="18" charset="0"/>
                <a:cs typeface="Times New Roman" pitchFamily="18" charset="0"/>
              </a:rPr>
              <a:t>لدعم وتعزيز المنتج أو الخدمة وزيادة الوعي بها.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2132815"/>
      </p:ext>
    </p:extLst>
  </p:cSld>
  <p:clrMapOvr>
    <a:masterClrMapping/>
  </p:clrMapOvr>
  <mc:AlternateContent xmlns:mc="http://schemas.openxmlformats.org/markup-compatibility/2006" xmlns:p14="http://schemas.microsoft.com/office/powerpoint/2010/main">
    <mc:Choice Requires="p14">
      <p:transition spd="slow" p14:dur="2000" advTm="102171"/>
    </mc:Choice>
    <mc:Fallback xmlns="">
      <p:transition spd="slow" advTm="10217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253915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كما توجد </a:t>
            </a:r>
            <a:r>
              <a:rPr lang="ar-EG" sz="2100" spc="50" dirty="0">
                <a:latin typeface="Times New Roman" pitchFamily="18" charset="0"/>
                <a:cs typeface="Times New Roman" pitchFamily="18" charset="0"/>
              </a:rPr>
              <a:t>طرق أخرى لاستغلال استمالات الجماعات المؤثرة مثل إنشاء برامج شراكة حصرية مع تلك الجماعات وتقديم مزايا وعروض خاصة لأعضائها. </a:t>
            </a:r>
            <a:r>
              <a:rPr lang="ar-EG" sz="2100" spc="50" dirty="0" smtClean="0">
                <a:latin typeface="Times New Roman" pitchFamily="18" charset="0"/>
                <a:cs typeface="Times New Roman" pitchFamily="18" charset="0"/>
              </a:rPr>
              <a:t>كما يمكن </a:t>
            </a:r>
            <a:r>
              <a:rPr lang="ar-EG" sz="2100" spc="50" dirty="0">
                <a:latin typeface="Times New Roman" pitchFamily="18" charset="0"/>
                <a:cs typeface="Times New Roman" pitchFamily="18" charset="0"/>
              </a:rPr>
              <a:t>أيضًا الاستفادة من القنوات الاجتماعية والمنصات الرقمية التي يستخدمها أعضاء تلك الجماعات لتوصيل رسائل التسويق والتواصل معهم بشكل فعال</a:t>
            </a:r>
            <a:r>
              <a:rPr lang="ar-EG" sz="2100" spc="50" dirty="0" smtClean="0">
                <a:latin typeface="Times New Roman" pitchFamily="18" charset="0"/>
                <a:cs typeface="Times New Roman" pitchFamily="18" charset="0"/>
              </a:rPr>
              <a:t>.</a:t>
            </a:r>
          </a:p>
          <a:p>
            <a:pPr lvl="0" algn="just" rtl="1">
              <a:lnSpc>
                <a:spcPct val="150000"/>
              </a:lnSpc>
            </a:pPr>
            <a:r>
              <a:rPr lang="ar-EG" sz="2200" b="1" dirty="0">
                <a:latin typeface="Times New Roman" pitchFamily="18" charset="0"/>
                <a:cs typeface="Times New Roman" pitchFamily="18" charset="0"/>
              </a:rPr>
              <a:t>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8840235"/>
      </p:ext>
    </p:extLst>
  </p:cSld>
  <p:clrMapOvr>
    <a:masterClrMapping/>
  </p:clrMapOvr>
  <mc:AlternateContent xmlns:mc="http://schemas.openxmlformats.org/markup-compatibility/2006" xmlns:p14="http://schemas.microsoft.com/office/powerpoint/2010/main">
    <mc:Choice Requires="p14">
      <p:transition spd="slow" p14:dur="2000" advTm="55077"/>
    </mc:Choice>
    <mc:Fallback xmlns="">
      <p:transition spd="slow" advTm="5507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 xmlns:a16="http://schemas.microsoft.com/office/drawing/2014/main" id="{4527402C-3F97-690D-9C20-A459E375AEB7}"/>
              </a:ext>
            </a:extLst>
          </p:cNvPr>
          <p:cNvSpPr txBox="1"/>
          <p:nvPr/>
        </p:nvSpPr>
        <p:spPr>
          <a:xfrm>
            <a:off x="3598250" y="2218506"/>
            <a:ext cx="8417320" cy="53937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b="1" u="sng" spc="20" dirty="0">
                <a:latin typeface="Times New Roman" pitchFamily="18" charset="0"/>
                <a:cs typeface="Times New Roman" pitchFamily="18" charset="0"/>
              </a:rPr>
              <a:t>حالة عملية عن استمالات الجماعات </a:t>
            </a:r>
            <a:r>
              <a:rPr lang="ar-EG" sz="2200" b="1" u="sng" spc="20" dirty="0" smtClean="0">
                <a:latin typeface="Times New Roman" pitchFamily="18" charset="0"/>
                <a:cs typeface="Times New Roman" pitchFamily="18" charset="0"/>
              </a:rPr>
              <a:t>المؤثرة:</a:t>
            </a:r>
            <a:endParaRPr lang="en-US" sz="2200" b="1" u="sng" spc="20" dirty="0">
              <a:latin typeface="Times New Roman" pitchFamily="18" charset="0"/>
              <a:cs typeface="Times New Roman" pitchFamily="18" charset="0"/>
            </a:endParaRPr>
          </a:p>
        </p:txBody>
      </p:sp>
      <p:pic>
        <p:nvPicPr>
          <p:cNvPr id="20"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7774" b="6220"/>
          <a:stretch/>
        </p:blipFill>
        <p:spPr bwMode="auto">
          <a:xfrm>
            <a:off x="5328735" y="2891185"/>
            <a:ext cx="3862553" cy="2446858"/>
          </a:xfrm>
          <a:prstGeom prst="rect">
            <a:avLst/>
          </a:prstGeom>
          <a:solidFill>
            <a:srgbClr val="FFFFFF">
              <a:shade val="85000"/>
            </a:srgbClr>
          </a:solidFill>
          <a:ln w="12700" cap="sq">
            <a:solidFill>
              <a:srgbClr val="2E36DA"/>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Box 2"/>
          <p:cNvSpPr txBox="1"/>
          <p:nvPr/>
        </p:nvSpPr>
        <p:spPr>
          <a:xfrm>
            <a:off x="3767959" y="5338043"/>
            <a:ext cx="7167610" cy="646331"/>
          </a:xfrm>
          <a:prstGeom prst="rect">
            <a:avLst/>
          </a:prstGeom>
          <a:noFill/>
        </p:spPr>
        <p:txBody>
          <a:bodyPr wrap="square" rtlCol="0">
            <a:spAutoFit/>
          </a:bodyPr>
          <a:lstStyle/>
          <a:p>
            <a:pPr algn="ctr" rtl="1"/>
            <a:r>
              <a:rPr lang="ar-EG" b="1" dirty="0" smtClean="0">
                <a:solidFill>
                  <a:schemeClr val="accent1"/>
                </a:solidFill>
                <a:latin typeface="Times New Roman" pitchFamily="18" charset="0"/>
                <a:cs typeface="Times New Roman" pitchFamily="18" charset="0"/>
              </a:rPr>
              <a:t>إعلان مستشفى 500500</a:t>
            </a:r>
          </a:p>
          <a:p>
            <a:pPr algn="ctr" rtl="1"/>
            <a:r>
              <a:rPr lang="en-US" dirty="0">
                <a:latin typeface="Times New Roman" pitchFamily="18" charset="0"/>
                <a:cs typeface="Times New Roman" pitchFamily="18" charset="0"/>
                <a:hlinkClick r:id="rId7"/>
              </a:rPr>
              <a:t>https://</a:t>
            </a:r>
            <a:r>
              <a:rPr lang="en-US" dirty="0" smtClean="0">
                <a:latin typeface="Times New Roman" pitchFamily="18" charset="0"/>
                <a:cs typeface="Times New Roman" pitchFamily="18" charset="0"/>
                <a:hlinkClick r:id="rId7"/>
              </a:rPr>
              <a:t>youtu.be/a4nixJxV0FU?si=lf0q1pLhJpWkNb12</a:t>
            </a:r>
            <a:r>
              <a:rPr lang="ar-EG"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205538671"/>
      </p:ext>
    </p:extLst>
  </p:cSld>
  <p:clrMapOvr>
    <a:masterClrMapping/>
  </p:clrMapOvr>
  <mc:AlternateContent xmlns:mc="http://schemas.openxmlformats.org/markup-compatibility/2006" xmlns:p14="http://schemas.microsoft.com/office/powerpoint/2010/main">
    <mc:Choice Requires="p14">
      <p:transition spd="slow" p14:dur="2000" advTm="55077"/>
    </mc:Choice>
    <mc:Fallback xmlns="">
      <p:transition spd="slow" advTm="5507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7296"/>
            <a:ext cx="8417320" cy="2054409"/>
          </a:xfrm>
          <a:prstGeom prst="rect">
            <a:avLst/>
          </a:prstGeom>
          <a:noFill/>
        </p:spPr>
        <p:txBody>
          <a:bodyPr wrap="square" rtlCol="0">
            <a:spAutoFit/>
          </a:bodyPr>
          <a:lstStyle/>
          <a:p>
            <a:pPr marL="457200" lvl="0" indent="-457200" algn="just" rtl="1">
              <a:lnSpc>
                <a:spcPct val="150000"/>
              </a:lnSpc>
              <a:buFont typeface="+mj-lt"/>
              <a:buAutoNum type="arabicPeriod" startAt="4"/>
            </a:pPr>
            <a:r>
              <a:rPr lang="ar-EG" sz="2200" b="1" u="sng" spc="50" dirty="0" smtClean="0">
                <a:latin typeface="Times New Roman" pitchFamily="18" charset="0"/>
                <a:cs typeface="Times New Roman" pitchFamily="18" charset="0"/>
              </a:rPr>
              <a:t>استمالات </a:t>
            </a:r>
            <a:r>
              <a:rPr lang="ar-EG" sz="2200" b="1" u="sng" spc="50" dirty="0">
                <a:latin typeface="Times New Roman" pitchFamily="18" charset="0"/>
                <a:cs typeface="Times New Roman" pitchFamily="18" charset="0"/>
              </a:rPr>
              <a:t>لا </a:t>
            </a:r>
            <a:r>
              <a:rPr lang="ar-EG" sz="2200" b="1" u="sng" spc="50" dirty="0" smtClean="0">
                <a:latin typeface="Times New Roman" pitchFamily="18" charset="0"/>
                <a:cs typeface="Times New Roman" pitchFamily="18" charset="0"/>
              </a:rPr>
              <a:t>شعورية :</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يُعد استخدام الاستمالات اللاشعورية </a:t>
            </a:r>
            <a:r>
              <a:rPr lang="ar-EG" sz="2100" spc="50" dirty="0">
                <a:latin typeface="Times New Roman" pitchFamily="18" charset="0"/>
                <a:cs typeface="Times New Roman" pitchFamily="18" charset="0"/>
              </a:rPr>
              <a:t>للجمهور المستهدف للوصول إلى العقل الباطن وتوجيه الاهتمام والقرارات بشكل غير مباشر. </a:t>
            </a:r>
            <a:r>
              <a:rPr lang="ar-EG" sz="2100" spc="50" dirty="0" smtClean="0">
                <a:latin typeface="Times New Roman" pitchFamily="18" charset="0"/>
                <a:cs typeface="Times New Roman" pitchFamily="18" charset="0"/>
              </a:rPr>
              <a:t>حيث تعتمد </a:t>
            </a:r>
            <a:r>
              <a:rPr lang="ar-EG" sz="2100" spc="50" dirty="0">
                <a:latin typeface="Times New Roman" pitchFamily="18" charset="0"/>
                <a:cs typeface="Times New Roman" pitchFamily="18" charset="0"/>
              </a:rPr>
              <a:t>هذه الاستمالات على تحفيز المشاعر والانفعالات بدون أن يكون الجمهور المستهدف على دراية تامة بهذه الطريقة</a:t>
            </a:r>
            <a:r>
              <a:rPr lang="ar-EG" sz="2100" spc="50" dirty="0" smtClean="0">
                <a:latin typeface="Times New Roman" pitchFamily="18" charset="0"/>
                <a:cs typeface="Times New Roman" pitchFamily="18" charset="0"/>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11272122"/>
      </p:ext>
    </p:extLst>
  </p:cSld>
  <p:clrMapOvr>
    <a:masterClrMapping/>
  </p:clrMapOvr>
  <mc:AlternateContent xmlns:mc="http://schemas.openxmlformats.org/markup-compatibility/2006" xmlns:p14="http://schemas.microsoft.com/office/powerpoint/2010/main">
    <mc:Choice Requires="p14">
      <p:transition spd="slow" p14:dur="2000" advTm="52421"/>
    </mc:Choice>
    <mc:Fallback xmlns="">
      <p:transition spd="slow" advTm="5242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290365"/>
            <a:ext cx="8417320" cy="399340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200" b="1" u="sng" spc="50" dirty="0" smtClean="0">
                <a:latin typeface="Times New Roman" pitchFamily="18" charset="0"/>
                <a:cs typeface="Times New Roman" pitchFamily="18" charset="0"/>
              </a:rPr>
              <a:t>أمثلة الاستمالات </a:t>
            </a:r>
            <a:r>
              <a:rPr lang="ar-EG" sz="2200" b="1" u="sng" spc="50" dirty="0">
                <a:latin typeface="Times New Roman" pitchFamily="18" charset="0"/>
                <a:cs typeface="Times New Roman" pitchFamily="18" charset="0"/>
              </a:rPr>
              <a:t>اللاشعورية</a:t>
            </a:r>
            <a:r>
              <a:rPr lang="ar-EG" sz="2200" b="1" u="sng" spc="50" dirty="0" smtClean="0">
                <a:latin typeface="Times New Roman" pitchFamily="18" charset="0"/>
                <a:cs typeface="Times New Roman" pitchFamily="18" charset="0"/>
              </a:rPr>
              <a:t>:</a:t>
            </a:r>
          </a:p>
          <a:p>
            <a:pPr marL="1371600" lvl="0" indent="-457200" algn="just" rtl="1">
              <a:lnSpc>
                <a:spcPct val="150000"/>
              </a:lnSpc>
              <a:buAutoNum type="arabicPeriod"/>
            </a:pPr>
            <a:r>
              <a:rPr lang="ar-EG" sz="2100" b="1" u="sng" spc="50" dirty="0" smtClean="0">
                <a:latin typeface="Times New Roman" pitchFamily="18" charset="0"/>
                <a:cs typeface="Times New Roman" pitchFamily="18" charset="0"/>
              </a:rPr>
              <a:t>التفاعلات العاطفية:</a:t>
            </a:r>
            <a:r>
              <a:rPr lang="ar-EG" sz="2100"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استخدام المشاعر والانفعالات للتوجيه اللاشعوري للجمهور </a:t>
            </a:r>
            <a:r>
              <a:rPr lang="ar-EG" sz="2100" spc="50" dirty="0" smtClean="0">
                <a:latin typeface="Times New Roman" pitchFamily="18" charset="0"/>
                <a:cs typeface="Times New Roman" pitchFamily="18" charset="0"/>
              </a:rPr>
              <a:t>المستهدف </a:t>
            </a:r>
            <a:r>
              <a:rPr lang="ar-EG" sz="2100" spc="50" dirty="0">
                <a:latin typeface="Times New Roman" pitchFamily="18" charset="0"/>
                <a:cs typeface="Times New Roman" pitchFamily="18" charset="0"/>
              </a:rPr>
              <a:t>من خلال توليد الإثارة أو الفضول، </a:t>
            </a:r>
            <a:r>
              <a:rPr lang="ar-EG" sz="2100" spc="50" dirty="0" smtClean="0">
                <a:latin typeface="Times New Roman" pitchFamily="18" charset="0"/>
                <a:cs typeface="Times New Roman" pitchFamily="18" charset="0"/>
              </a:rPr>
              <a:t>كما يمكن </a:t>
            </a:r>
            <a:r>
              <a:rPr lang="ar-EG" sz="2100" spc="50" dirty="0">
                <a:latin typeface="Times New Roman" pitchFamily="18" charset="0"/>
                <a:cs typeface="Times New Roman" pitchFamily="18" charset="0"/>
              </a:rPr>
              <a:t>تعزيز الاهتمام بالمنتج أو الخدمة بشكل غير مباشر</a:t>
            </a:r>
            <a:r>
              <a:rPr lang="ar-EG" sz="2100" spc="50" dirty="0" smtClean="0">
                <a:latin typeface="Times New Roman" pitchFamily="18" charset="0"/>
                <a:cs typeface="Times New Roman" pitchFamily="18" charset="0"/>
              </a:rPr>
              <a:t>.</a:t>
            </a:r>
          </a:p>
          <a:p>
            <a:pPr marL="1371600" lvl="0" indent="-457200" algn="just" rtl="1">
              <a:lnSpc>
                <a:spcPct val="150000"/>
              </a:lnSpc>
              <a:buAutoNum type="arabicPeriod"/>
            </a:pPr>
            <a:r>
              <a:rPr lang="ar-EG" sz="2100" b="1" u="sng" spc="50" dirty="0" smtClean="0">
                <a:latin typeface="Times New Roman" pitchFamily="18" charset="0"/>
                <a:cs typeface="Times New Roman" pitchFamily="18" charset="0"/>
              </a:rPr>
              <a:t>التأثير </a:t>
            </a:r>
            <a:r>
              <a:rPr lang="ar-EG" sz="2100" b="1" u="sng" spc="50" dirty="0">
                <a:latin typeface="Times New Roman" pitchFamily="18" charset="0"/>
                <a:cs typeface="Times New Roman" pitchFamily="18" charset="0"/>
              </a:rPr>
              <a:t>الاجتماعي:</a:t>
            </a:r>
            <a:r>
              <a:rPr lang="ar-EG" sz="2100" spc="50" dirty="0">
                <a:latin typeface="Times New Roman" pitchFamily="18" charset="0"/>
                <a:cs typeface="Times New Roman" pitchFamily="18" charset="0"/>
              </a:rPr>
              <a:t> استخدام الضغط الاجتماعي والترغيب اللاشعوري للجمهور المستهدف للتأثير على سلوكهم. من خلال إظهار أن العديد من الأشخاص الآخرين يستخدمون المنتج أو الخدمة،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تعزيز الشعور بالارتياح والانتماء للجمهور.</a:t>
            </a:r>
            <a:endParaRPr lang="ar-EG" sz="2100" spc="50" dirty="0" smtClean="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74889352"/>
      </p:ext>
    </p:extLst>
  </p:cSld>
  <p:clrMapOvr>
    <a:masterClrMapping/>
  </p:clrMapOvr>
  <mc:AlternateContent xmlns:mc="http://schemas.openxmlformats.org/markup-compatibility/2006" xmlns:p14="http://schemas.microsoft.com/office/powerpoint/2010/main">
    <mc:Choice Requires="p14">
      <p:transition spd="slow" p14:dur="2000" advTm="72411"/>
    </mc:Choice>
    <mc:Fallback xmlns="">
      <p:transition spd="slow" advTm="7241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290365"/>
            <a:ext cx="8417320" cy="3485570"/>
          </a:xfrm>
          <a:prstGeom prst="rect">
            <a:avLst/>
          </a:prstGeom>
          <a:noFill/>
        </p:spPr>
        <p:txBody>
          <a:bodyPr wrap="square" rtlCol="0">
            <a:spAutoFit/>
          </a:bodyPr>
          <a:lstStyle/>
          <a:p>
            <a:pPr marL="1025525" lvl="0" indent="-331788" algn="just" rtl="1">
              <a:lnSpc>
                <a:spcPct val="150000"/>
              </a:lnSpc>
              <a:buFont typeface="+mj-lt"/>
              <a:buAutoNum type="arabicPeriod" startAt="3"/>
            </a:pPr>
            <a:r>
              <a:rPr lang="ar-EG" sz="2100" b="1" u="sng" spc="50" dirty="0" smtClean="0">
                <a:latin typeface="Times New Roman" pitchFamily="18" charset="0"/>
                <a:cs typeface="Times New Roman" pitchFamily="18" charset="0"/>
              </a:rPr>
              <a:t>التصميم </a:t>
            </a:r>
            <a:r>
              <a:rPr lang="ar-EG" sz="2100" b="1" u="sng" spc="50" dirty="0">
                <a:latin typeface="Times New Roman" pitchFamily="18" charset="0"/>
                <a:cs typeface="Times New Roman" pitchFamily="18" charset="0"/>
              </a:rPr>
              <a:t>الجذاب:</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استخدام العناصر التصميمية لإنشاء استمالات لاشعورية توجه الجمهور المستهدف. على سبيل المثال، استخدام ألوان </a:t>
            </a:r>
            <a:r>
              <a:rPr lang="ar-EG" sz="2100" spc="50" dirty="0" smtClean="0">
                <a:latin typeface="Times New Roman" pitchFamily="18" charset="0"/>
                <a:cs typeface="Times New Roman" pitchFamily="18" charset="0"/>
              </a:rPr>
              <a:t>محددة </a:t>
            </a:r>
            <a:r>
              <a:rPr lang="ar-EG" sz="2100" spc="50" dirty="0">
                <a:latin typeface="Times New Roman" pitchFamily="18" charset="0"/>
                <a:cs typeface="Times New Roman" pitchFamily="18" charset="0"/>
              </a:rPr>
              <a:t>أو صور مغرية يمكن أن يؤثر على العقل الباطن للجمهور ويزيد من رغبتهم في التفاعل والشراء</a:t>
            </a:r>
            <a:r>
              <a:rPr lang="ar-EG" sz="2100" spc="50" dirty="0" smtClean="0">
                <a:latin typeface="Times New Roman" pitchFamily="18" charset="0"/>
                <a:cs typeface="Times New Roman" pitchFamily="18" charset="0"/>
              </a:rPr>
              <a:t>.</a:t>
            </a:r>
            <a:r>
              <a:rPr lang="ar-EG" sz="2100" b="1" spc="50" dirty="0" smtClean="0">
                <a:latin typeface="Times New Roman" pitchFamily="18" charset="0"/>
                <a:cs typeface="Times New Roman" pitchFamily="18" charset="0"/>
              </a:rPr>
              <a:t/>
            </a:r>
            <a:br>
              <a:rPr lang="ar-EG" sz="2100" b="1" spc="50" dirty="0" smtClean="0">
                <a:latin typeface="Times New Roman" pitchFamily="18" charset="0"/>
                <a:cs typeface="Times New Roman" pitchFamily="18" charset="0"/>
              </a:rPr>
            </a:br>
            <a:endParaRPr lang="ar-EG" sz="2100" b="1" spc="50" dirty="0" smtClean="0">
              <a:latin typeface="Times New Roman" pitchFamily="18" charset="0"/>
              <a:cs typeface="Times New Roman" pitchFamily="18" charset="0"/>
            </a:endParaRPr>
          </a:p>
          <a:p>
            <a:pPr marL="1025525" lvl="0" indent="-331788" algn="just" rtl="1">
              <a:lnSpc>
                <a:spcPct val="150000"/>
              </a:lnSpc>
              <a:buFont typeface="+mj-lt"/>
              <a:buAutoNum type="arabicPeriod" startAt="3"/>
            </a:pPr>
            <a:r>
              <a:rPr lang="ar-EG" sz="2100" b="1" u="sng" spc="50" dirty="0" smtClean="0">
                <a:latin typeface="Times New Roman" pitchFamily="18" charset="0"/>
                <a:cs typeface="Times New Roman" pitchFamily="18" charset="0"/>
              </a:rPr>
              <a:t>الاستمتاع </a:t>
            </a:r>
            <a:r>
              <a:rPr lang="ar-EG" sz="2100" b="1" u="sng" spc="50" dirty="0">
                <a:latin typeface="Times New Roman" pitchFamily="18" charset="0"/>
                <a:cs typeface="Times New Roman" pitchFamily="18" charset="0"/>
              </a:rPr>
              <a:t>والمتعة:</a:t>
            </a:r>
            <a:r>
              <a:rPr lang="ar-EG" sz="2100" b="1" spc="50" dirty="0">
                <a:latin typeface="Times New Roman" pitchFamily="18" charset="0"/>
                <a:cs typeface="Times New Roman" pitchFamily="18" charset="0"/>
              </a:rPr>
              <a:t> </a:t>
            </a:r>
            <a:r>
              <a:rPr lang="ar-EG" sz="2100" spc="50" dirty="0" smtClean="0">
                <a:latin typeface="Times New Roman" pitchFamily="18" charset="0"/>
                <a:cs typeface="Times New Roman" pitchFamily="18" charset="0"/>
              </a:rPr>
              <a:t>حيث يتم استخدام </a:t>
            </a:r>
            <a:r>
              <a:rPr lang="ar-EG" sz="2100" spc="50" dirty="0">
                <a:latin typeface="Times New Roman" pitchFamily="18" charset="0"/>
                <a:cs typeface="Times New Roman" pitchFamily="18" charset="0"/>
              </a:rPr>
              <a:t>التسلية </a:t>
            </a:r>
            <a:r>
              <a:rPr lang="ar-EG" sz="2100" spc="50" dirty="0" smtClean="0">
                <a:latin typeface="Times New Roman" pitchFamily="18" charset="0"/>
                <a:cs typeface="Times New Roman" pitchFamily="18" charset="0"/>
              </a:rPr>
              <a:t>والأنشطة </a:t>
            </a:r>
            <a:r>
              <a:rPr lang="ar-EG" sz="2100" spc="50" dirty="0">
                <a:latin typeface="Times New Roman" pitchFamily="18" charset="0"/>
                <a:cs typeface="Times New Roman" pitchFamily="18" charset="0"/>
              </a:rPr>
              <a:t>للتوجيه اللاشعوري للجمهور المستهدف. من خلال توقع تجربة ممتعة ومسلية،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زيادة فرص التفاعل والشراء.</a:t>
            </a:r>
            <a:endParaRPr lang="ar-EG" sz="2100" spc="50" dirty="0" smtClean="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7927015"/>
      </p:ext>
    </p:extLst>
  </p:cSld>
  <p:clrMapOvr>
    <a:masterClrMapping/>
  </p:clrMapOvr>
  <mc:AlternateContent xmlns:mc="http://schemas.openxmlformats.org/markup-compatibility/2006" xmlns:p14="http://schemas.microsoft.com/office/powerpoint/2010/main">
    <mc:Choice Requires="p14">
      <p:transition spd="slow" p14:dur="2000" advTm="60407"/>
    </mc:Choice>
    <mc:Fallback xmlns="">
      <p:transition spd="slow" advTm="6040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290365"/>
            <a:ext cx="8417320" cy="3485570"/>
          </a:xfrm>
          <a:prstGeom prst="rect">
            <a:avLst/>
          </a:prstGeom>
          <a:noFill/>
        </p:spPr>
        <p:txBody>
          <a:bodyPr wrap="square" rtlCol="0">
            <a:spAutoFit/>
          </a:bodyPr>
          <a:lstStyle/>
          <a:p>
            <a:pPr marL="1150937" lvl="0" indent="-457200" algn="just" rtl="1">
              <a:lnSpc>
                <a:spcPct val="150000"/>
              </a:lnSpc>
              <a:buFont typeface="+mj-lt"/>
              <a:buAutoNum type="arabicPeriod" startAt="5"/>
            </a:pPr>
            <a:r>
              <a:rPr lang="ar-EG" sz="2100" b="1" u="sng" spc="50" dirty="0" smtClean="0">
                <a:latin typeface="Times New Roman" pitchFamily="18" charset="0"/>
                <a:cs typeface="Times New Roman" pitchFamily="18" charset="0"/>
              </a:rPr>
              <a:t>التأثير </a:t>
            </a:r>
            <a:r>
              <a:rPr lang="ar-EG" sz="2100" b="1" u="sng" spc="50" dirty="0">
                <a:latin typeface="Times New Roman" pitchFamily="18" charset="0"/>
                <a:cs typeface="Times New Roman" pitchFamily="18" charset="0"/>
              </a:rPr>
              <a:t>اللغوي:</a:t>
            </a:r>
            <a:r>
              <a:rPr lang="ar-EG" sz="2100" b="1" spc="50" dirty="0">
                <a:latin typeface="Times New Roman" pitchFamily="18" charset="0"/>
                <a:cs typeface="Times New Roman" pitchFamily="18" charset="0"/>
              </a:rPr>
              <a:t> استخدام الكلمات والعبارات التحفيزية والمغرية لتوجيه الجمهور المستهدف بشكل لاشعوري. من خلال استخدام الإيحاءات الإيجابية وتقديم مزايا </a:t>
            </a:r>
            <a:r>
              <a:rPr lang="ar-EG" sz="2100" b="1" spc="50" dirty="0" smtClean="0">
                <a:latin typeface="Times New Roman" pitchFamily="18" charset="0"/>
                <a:cs typeface="Times New Roman" pitchFamily="18" charset="0"/>
              </a:rPr>
              <a:t>فريدة، حيث يمكن </a:t>
            </a:r>
            <a:r>
              <a:rPr lang="ar-EG" sz="2100" b="1" spc="50" dirty="0">
                <a:latin typeface="Times New Roman" pitchFamily="18" charset="0"/>
                <a:cs typeface="Times New Roman" pitchFamily="18" charset="0"/>
              </a:rPr>
              <a:t>تعزيز الدافع للتفاعل والشراء</a:t>
            </a:r>
            <a:r>
              <a:rPr lang="ar-EG" sz="2100" b="1" spc="50" dirty="0" smtClean="0">
                <a:latin typeface="Times New Roman" pitchFamily="18" charset="0"/>
                <a:cs typeface="Times New Roman" pitchFamily="18" charset="0"/>
              </a:rPr>
              <a:t>.</a:t>
            </a:r>
            <a:endParaRPr lang="ar-EG" sz="2100" b="1" spc="50" dirty="0">
              <a:latin typeface="Times New Roman" pitchFamily="18" charset="0"/>
              <a:cs typeface="Times New Roman" pitchFamily="18" charset="0"/>
            </a:endParaRPr>
          </a:p>
          <a:p>
            <a:pPr marL="1150937" lvl="0" indent="-457200" algn="just" rtl="1">
              <a:lnSpc>
                <a:spcPct val="150000"/>
              </a:lnSpc>
              <a:buFont typeface="+mj-lt"/>
              <a:buAutoNum type="arabicPeriod" startAt="5"/>
            </a:pPr>
            <a:endParaRPr lang="ar-EG" sz="2100" b="1" spc="50" dirty="0" smtClean="0">
              <a:latin typeface="Times New Roman" pitchFamily="18" charset="0"/>
              <a:cs typeface="Times New Roman" pitchFamily="18" charset="0"/>
            </a:endParaRPr>
          </a:p>
          <a:p>
            <a:pPr marL="688975" lvl="0" indent="-342900" algn="just" rtl="1">
              <a:lnSpc>
                <a:spcPct val="150000"/>
              </a:lnSpc>
              <a:buFont typeface="Wingdings" pitchFamily="2" charset="2"/>
              <a:buChar char="Ø"/>
            </a:pPr>
            <a:r>
              <a:rPr lang="ar-EG" sz="2100" b="1" spc="50" dirty="0">
                <a:latin typeface="Times New Roman" pitchFamily="18" charset="0"/>
                <a:cs typeface="Times New Roman" pitchFamily="18" charset="0"/>
              </a:rPr>
              <a:t>يجب ملاحظة أن استخدام استمالات لاشعورية يتطلب الامتناع عن ممارسة أي ضغط أو خداع على الجمهور المستهدف. </a:t>
            </a:r>
            <a:r>
              <a:rPr lang="ar-EG" sz="2100" b="1" spc="50" dirty="0" smtClean="0">
                <a:latin typeface="Times New Roman" pitchFamily="18" charset="0"/>
                <a:cs typeface="Times New Roman" pitchFamily="18" charset="0"/>
              </a:rPr>
              <a:t>حيث ينبغي </a:t>
            </a:r>
            <a:r>
              <a:rPr lang="ar-EG" sz="2100" b="1" spc="50" dirty="0">
                <a:latin typeface="Times New Roman" pitchFamily="18" charset="0"/>
                <a:cs typeface="Times New Roman" pitchFamily="18" charset="0"/>
              </a:rPr>
              <a:t>أن يكون التوجيه اللاشعوري قانونيًا وأخلاقيًا وأن </a:t>
            </a:r>
            <a:r>
              <a:rPr lang="ar-EG" sz="2100" b="1" spc="50" dirty="0" smtClean="0">
                <a:latin typeface="Times New Roman" pitchFamily="18" charset="0"/>
                <a:cs typeface="Times New Roman" pitchFamily="18" charset="0"/>
              </a:rPr>
              <a:t>يعزز فهم </a:t>
            </a:r>
            <a:r>
              <a:rPr lang="ar-EG" sz="2100" b="1" spc="50" dirty="0">
                <a:latin typeface="Times New Roman" pitchFamily="18" charset="0"/>
                <a:cs typeface="Times New Roman" pitchFamily="18" charset="0"/>
              </a:rPr>
              <a:t>الجمهور المستهدف وتجربتهم بشكل عام.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16537509"/>
      </p:ext>
    </p:extLst>
  </p:cSld>
  <p:clrMapOvr>
    <a:masterClrMapping/>
  </p:clrMapOvr>
  <mc:AlternateContent xmlns:mc="http://schemas.openxmlformats.org/markup-compatibility/2006" xmlns:p14="http://schemas.microsoft.com/office/powerpoint/2010/main">
    <mc:Choice Requires="p14">
      <p:transition spd="slow" p14:dur="2000" advTm="64372"/>
    </mc:Choice>
    <mc:Fallback xmlns="">
      <p:transition spd="slow" advTm="6437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 xmlns:a16="http://schemas.microsoft.com/office/drawing/2014/main" id="{4527402C-3F97-690D-9C20-A459E375AEB7}"/>
              </a:ext>
            </a:extLst>
          </p:cNvPr>
          <p:cNvSpPr txBox="1"/>
          <p:nvPr/>
        </p:nvSpPr>
        <p:spPr>
          <a:xfrm>
            <a:off x="3598250" y="2218506"/>
            <a:ext cx="8417320" cy="53937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b="1" u="sng" spc="20" dirty="0">
                <a:latin typeface="Times New Roman" pitchFamily="18" charset="0"/>
                <a:cs typeface="Times New Roman" pitchFamily="18" charset="0"/>
              </a:rPr>
              <a:t>حالة عملية عن الاستمالات اللاشعورية:</a:t>
            </a:r>
            <a:endParaRPr lang="en-US" sz="2200" b="1" u="sng" spc="20" dirty="0">
              <a:latin typeface="Times New Roman" pitchFamily="18" charset="0"/>
              <a:cs typeface="Times New Roman" pitchFamily="18" charset="0"/>
            </a:endParaRPr>
          </a:p>
        </p:txBody>
      </p:sp>
      <p:pic>
        <p:nvPicPr>
          <p:cNvPr id="20" name="Picture 2"/>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887310" y="2900855"/>
            <a:ext cx="4780427" cy="2437188"/>
          </a:xfrm>
          <a:prstGeom prst="rect">
            <a:avLst/>
          </a:prstGeom>
          <a:solidFill>
            <a:srgbClr val="FFFFFF">
              <a:shade val="85000"/>
            </a:srgbClr>
          </a:solidFill>
          <a:ln w="12700" cap="sq">
            <a:solidFill>
              <a:srgbClr val="2E36DA"/>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Box 2"/>
          <p:cNvSpPr txBox="1"/>
          <p:nvPr/>
        </p:nvSpPr>
        <p:spPr>
          <a:xfrm>
            <a:off x="3598250" y="5470634"/>
            <a:ext cx="7337319" cy="646331"/>
          </a:xfrm>
          <a:prstGeom prst="rect">
            <a:avLst/>
          </a:prstGeom>
          <a:noFill/>
        </p:spPr>
        <p:txBody>
          <a:bodyPr wrap="square" rtlCol="0">
            <a:spAutoFit/>
          </a:bodyPr>
          <a:lstStyle/>
          <a:p>
            <a:pPr algn="ctr" rtl="1"/>
            <a:r>
              <a:rPr lang="ar-EG" b="1" dirty="0" smtClean="0">
                <a:solidFill>
                  <a:schemeClr val="accent1"/>
                </a:solidFill>
                <a:latin typeface="Times New Roman" pitchFamily="18" charset="0"/>
                <a:cs typeface="Times New Roman" pitchFamily="18" charset="0"/>
              </a:rPr>
              <a:t>إعلان شيكولاتة </a:t>
            </a:r>
            <a:r>
              <a:rPr lang="en-US" b="1" dirty="0" smtClean="0">
                <a:solidFill>
                  <a:schemeClr val="accent1"/>
                </a:solidFill>
                <a:latin typeface="Times New Roman" pitchFamily="18" charset="0"/>
                <a:cs typeface="Times New Roman" pitchFamily="18" charset="0"/>
              </a:rPr>
              <a:t>Amada</a:t>
            </a:r>
            <a:endParaRPr lang="ar-EG" b="1" dirty="0" smtClean="0">
              <a:solidFill>
                <a:schemeClr val="accent1"/>
              </a:solidFill>
              <a:latin typeface="Times New Roman" pitchFamily="18" charset="0"/>
              <a:cs typeface="Times New Roman" pitchFamily="18" charset="0"/>
            </a:endParaRPr>
          </a:p>
          <a:p>
            <a:pPr algn="ctr" rtl="1"/>
            <a:r>
              <a:rPr lang="en-US" dirty="0">
                <a:latin typeface="Times New Roman" pitchFamily="18" charset="0"/>
                <a:cs typeface="Times New Roman" pitchFamily="18" charset="0"/>
                <a:hlinkClick r:id="rId7"/>
              </a:rPr>
              <a:t>https://</a:t>
            </a:r>
            <a:r>
              <a:rPr lang="en-US" dirty="0" smtClean="0">
                <a:latin typeface="Times New Roman" pitchFamily="18" charset="0"/>
                <a:cs typeface="Times New Roman" pitchFamily="18" charset="0"/>
                <a:hlinkClick r:id="rId7"/>
              </a:rPr>
              <a:t>youtu.be/tHFq5E5CVPk?si=mhkNJh6T2LqzoYbO</a:t>
            </a:r>
            <a:r>
              <a:rPr lang="ar-EG" dirty="0" smtClean="0">
                <a:latin typeface="Times New Roman" pitchFamily="18" charset="0"/>
                <a:cs typeface="Times New Roman" pitchFamily="18" charset="0"/>
              </a:rPr>
              <a:t> </a:t>
            </a:r>
          </a:p>
        </p:txBody>
      </p:sp>
    </p:spTree>
    <p:extLst>
      <p:ext uri="{BB962C8B-B14F-4D97-AF65-F5344CB8AC3E}">
        <p14:creationId xmlns:p14="http://schemas.microsoft.com/office/powerpoint/2010/main" val="3743783637"/>
      </p:ext>
    </p:extLst>
  </p:cSld>
  <p:clrMapOvr>
    <a:masterClrMapping/>
  </p:clrMapOvr>
  <mc:AlternateContent xmlns:mc="http://schemas.openxmlformats.org/markup-compatibility/2006" xmlns:p14="http://schemas.microsoft.com/office/powerpoint/2010/main">
    <mc:Choice Requires="p14">
      <p:transition spd="slow" p14:dur="2000" advTm="64372"/>
    </mc:Choice>
    <mc:Fallback xmlns="">
      <p:transition spd="slow" advTm="6437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7296"/>
            <a:ext cx="8417320" cy="3023905"/>
          </a:xfrm>
          <a:prstGeom prst="rect">
            <a:avLst/>
          </a:prstGeom>
          <a:noFill/>
        </p:spPr>
        <p:txBody>
          <a:bodyPr wrap="square" rtlCol="0">
            <a:spAutoFit/>
          </a:bodyPr>
          <a:lstStyle/>
          <a:p>
            <a:pPr marL="457200" lvl="0" indent="-457200" algn="just" rtl="1">
              <a:lnSpc>
                <a:spcPct val="150000"/>
              </a:lnSpc>
              <a:buFont typeface="+mj-lt"/>
              <a:buAutoNum type="arabicPeriod" startAt="5"/>
            </a:pPr>
            <a:r>
              <a:rPr lang="ar-EG" sz="2200" b="1" u="sng" spc="50" dirty="0" smtClean="0">
                <a:latin typeface="Times New Roman" pitchFamily="18" charset="0"/>
                <a:cs typeface="Times New Roman" pitchFamily="18" charset="0"/>
              </a:rPr>
              <a:t>استمالات </a:t>
            </a:r>
            <a:r>
              <a:rPr lang="ar-EG" sz="2200" b="1" u="sng" spc="50" dirty="0">
                <a:latin typeface="Times New Roman" pitchFamily="18" charset="0"/>
                <a:cs typeface="Times New Roman" pitchFamily="18" charset="0"/>
              </a:rPr>
              <a:t>الصور </a:t>
            </a:r>
            <a:r>
              <a:rPr lang="ar-EG" sz="2200" b="1" u="sng" spc="50" dirty="0" smtClean="0">
                <a:latin typeface="Times New Roman" pitchFamily="18" charset="0"/>
                <a:cs typeface="Times New Roman" pitchFamily="18" charset="0"/>
              </a:rPr>
              <a:t>الذهنية :</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استخدام الصور الذهنية للمنتج لإنشاء استمالات فعالة توجه تفكير الجمهور المستهدف وتشجع على استخدام وشراء المنتج</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حيث يُعد بناء الصورة الذهنية للمنتج من أهم الأهداف التي تقوم عليها قوة المنتج للجمهور المستهدف، لذلك يتم عادةً قول المنتج الجيد من السهل بيعه، ويتوقف فكرة أن المنتج الجيد من حيث أولى خطواته وهى بناء صورة ذهنية قوية للمنتج في عقول الجمهور المستهدف.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7832506"/>
      </p:ext>
    </p:extLst>
  </p:cSld>
  <p:clrMapOvr>
    <a:masterClrMapping/>
  </p:clrMapOvr>
  <mc:AlternateContent xmlns:mc="http://schemas.openxmlformats.org/markup-compatibility/2006" xmlns:p14="http://schemas.microsoft.com/office/powerpoint/2010/main">
    <mc:Choice Requires="p14">
      <p:transition spd="slow" p14:dur="2000" advTm="66871"/>
    </mc:Choice>
    <mc:Fallback xmlns="">
      <p:transition spd="slow" advTm="6687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610957" y="2598539"/>
            <a:ext cx="8417320" cy="2516073"/>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u="sng" spc="50" dirty="0">
                <a:latin typeface="Times New Roman" pitchFamily="18" charset="0"/>
                <a:cs typeface="Times New Roman" pitchFamily="18" charset="0"/>
              </a:rPr>
              <a:t>أ</a:t>
            </a:r>
            <a:r>
              <a:rPr lang="ar-EG" sz="2100" b="1" u="sng" spc="50" dirty="0" smtClean="0">
                <a:latin typeface="Times New Roman" pitchFamily="18" charset="0"/>
                <a:cs typeface="Times New Roman" pitchFamily="18" charset="0"/>
              </a:rPr>
              <a:t>مثلة </a:t>
            </a:r>
            <a:r>
              <a:rPr lang="ar-EG" sz="2100" b="1" u="sng" spc="50" dirty="0">
                <a:latin typeface="Times New Roman" pitchFamily="18" charset="0"/>
                <a:cs typeface="Times New Roman" pitchFamily="18" charset="0"/>
              </a:rPr>
              <a:t>على استخدام </a:t>
            </a:r>
            <a:r>
              <a:rPr lang="ar-EG" sz="2100" b="1" u="sng" spc="50" dirty="0" smtClean="0">
                <a:latin typeface="Times New Roman" pitchFamily="18" charset="0"/>
                <a:cs typeface="Times New Roman" pitchFamily="18" charset="0"/>
              </a:rPr>
              <a:t>استمالة الصور </a:t>
            </a:r>
            <a:r>
              <a:rPr lang="ar-EG" sz="2100" b="1" u="sng" spc="50" dirty="0">
                <a:latin typeface="Times New Roman" pitchFamily="18" charset="0"/>
                <a:cs typeface="Times New Roman" pitchFamily="18" charset="0"/>
              </a:rPr>
              <a:t>الذهنية </a:t>
            </a:r>
            <a:r>
              <a:rPr lang="ar-EG" sz="2100" b="1" u="sng" spc="50" dirty="0" smtClean="0">
                <a:latin typeface="Times New Roman" pitchFamily="18" charset="0"/>
                <a:cs typeface="Times New Roman" pitchFamily="18" charset="0"/>
              </a:rPr>
              <a:t>:</a:t>
            </a:r>
          </a:p>
          <a:p>
            <a:pPr marL="1371600" lvl="0" indent="-457200" algn="just" rtl="1">
              <a:lnSpc>
                <a:spcPct val="150000"/>
              </a:lnSpc>
              <a:buAutoNum type="arabicPeriod"/>
            </a:pPr>
            <a:r>
              <a:rPr lang="ar-EG" sz="2100" b="1" u="sng" spc="50" dirty="0" smtClean="0">
                <a:latin typeface="Times New Roman" pitchFamily="18" charset="0"/>
                <a:cs typeface="Times New Roman" pitchFamily="18" charset="0"/>
              </a:rPr>
              <a:t>صور </a:t>
            </a:r>
            <a:r>
              <a:rPr lang="ar-EG" sz="2100" b="1" u="sng" spc="50" dirty="0">
                <a:latin typeface="Times New Roman" pitchFamily="18" charset="0"/>
                <a:cs typeface="Times New Roman" pitchFamily="18" charset="0"/>
              </a:rPr>
              <a:t>المنتج الواقعية:</a:t>
            </a:r>
            <a:r>
              <a:rPr lang="ar-EG" sz="2100" b="1" spc="50" dirty="0">
                <a:latin typeface="Times New Roman" pitchFamily="18" charset="0"/>
                <a:cs typeface="Times New Roman" pitchFamily="18" charset="0"/>
              </a:rPr>
              <a:t> </a:t>
            </a:r>
            <a:r>
              <a:rPr lang="ar-EG" sz="2100" b="1" spc="50" dirty="0" smtClean="0">
                <a:latin typeface="Times New Roman" pitchFamily="18" charset="0"/>
                <a:cs typeface="Times New Roman" pitchFamily="18" charset="0"/>
              </a:rPr>
              <a:t>استخدام </a:t>
            </a:r>
            <a:r>
              <a:rPr lang="ar-EG" sz="2100" b="1" spc="50" dirty="0">
                <a:latin typeface="Times New Roman" pitchFamily="18" charset="0"/>
                <a:cs typeface="Times New Roman" pitchFamily="18" charset="0"/>
              </a:rPr>
              <a:t>صورًا تعرض المنتج بشكل واضح وواقعي لإظهار ملامحه </a:t>
            </a:r>
            <a:r>
              <a:rPr lang="ar-EG" sz="2100" b="1" spc="50" dirty="0" smtClean="0">
                <a:latin typeface="Times New Roman" pitchFamily="18" charset="0"/>
                <a:cs typeface="Times New Roman" pitchFamily="18" charset="0"/>
              </a:rPr>
              <a:t>وتفاصيله. حيث يمكن </a:t>
            </a:r>
            <a:r>
              <a:rPr lang="ar-EG" sz="2100" b="1" spc="50" dirty="0">
                <a:latin typeface="Times New Roman" pitchFamily="18" charset="0"/>
                <a:cs typeface="Times New Roman" pitchFamily="18" charset="0"/>
              </a:rPr>
              <a:t>استخدام صور عالية الدقة للمنتج بزوايا مختلفة وعلى خلفيات متنوعة لجذب انتباه الجمهور وإبراز قيمة المنتج</a:t>
            </a:r>
            <a:r>
              <a:rPr lang="ar-EG" sz="2100" b="1" spc="50" dirty="0" smtClean="0">
                <a:latin typeface="Times New Roman" pitchFamily="18" charset="0"/>
                <a:cs typeface="Times New Roman" pitchFamily="18" charset="0"/>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40805712"/>
      </p:ext>
    </p:extLst>
  </p:cSld>
  <p:clrMapOvr>
    <a:masterClrMapping/>
  </p:clrMapOvr>
  <mc:AlternateContent xmlns:mc="http://schemas.openxmlformats.org/markup-compatibility/2006" xmlns:p14="http://schemas.microsoft.com/office/powerpoint/2010/main">
    <mc:Choice Requires="p14">
      <p:transition spd="slow" p14:dur="2000" advTm="55139"/>
    </mc:Choice>
    <mc:Fallback xmlns="">
      <p:transition spd="slow" advTm="5513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290365"/>
            <a:ext cx="8417320" cy="3485570"/>
          </a:xfrm>
          <a:prstGeom prst="rect">
            <a:avLst/>
          </a:prstGeom>
          <a:noFill/>
        </p:spPr>
        <p:txBody>
          <a:bodyPr wrap="square" rtlCol="0">
            <a:spAutoFit/>
          </a:bodyPr>
          <a:lstStyle/>
          <a:p>
            <a:pPr marL="1435100" lvl="0" indent="-457200" algn="just" rtl="1">
              <a:lnSpc>
                <a:spcPct val="150000"/>
              </a:lnSpc>
              <a:buFont typeface="+mj-lt"/>
              <a:buAutoNum type="arabicPeriod" startAt="2"/>
            </a:pPr>
            <a:r>
              <a:rPr lang="ar-EG" sz="2100" b="1" u="sng" spc="50" dirty="0">
                <a:latin typeface="Times New Roman" pitchFamily="18" charset="0"/>
                <a:cs typeface="Times New Roman" pitchFamily="18" charset="0"/>
              </a:rPr>
              <a:t>صور التأثير والتحول:</a:t>
            </a:r>
            <a:r>
              <a:rPr lang="ar-EG" sz="2100" spc="50" dirty="0">
                <a:latin typeface="Times New Roman" pitchFamily="18" charset="0"/>
                <a:cs typeface="Times New Roman" pitchFamily="18" charset="0"/>
              </a:rPr>
              <a:t> </a:t>
            </a:r>
            <a:r>
              <a:rPr lang="ar-EG" sz="2100" spc="50" dirty="0" smtClean="0">
                <a:latin typeface="Times New Roman" pitchFamily="18" charset="0"/>
                <a:cs typeface="Times New Roman" pitchFamily="18" charset="0"/>
              </a:rPr>
              <a:t>استخدام </a:t>
            </a:r>
            <a:r>
              <a:rPr lang="ar-EG" sz="2100" spc="50" dirty="0">
                <a:latin typeface="Times New Roman" pitchFamily="18" charset="0"/>
                <a:cs typeface="Times New Roman" pitchFamily="18" charset="0"/>
              </a:rPr>
              <a:t>صورًا توضح التأثير الإيجابي لاستخدام المنتج على حياة الأشخاص.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استخدام </a:t>
            </a:r>
            <a:r>
              <a:rPr lang="ar-EG" sz="2100" spc="50" dirty="0" smtClean="0">
                <a:latin typeface="Times New Roman" pitchFamily="18" charset="0"/>
                <a:cs typeface="Times New Roman" pitchFamily="18" charset="0"/>
              </a:rPr>
              <a:t>الصور قبل </a:t>
            </a:r>
            <a:r>
              <a:rPr lang="ar-EG" sz="2100" spc="50" dirty="0">
                <a:latin typeface="Times New Roman" pitchFamily="18" charset="0"/>
                <a:cs typeface="Times New Roman" pitchFamily="18" charset="0"/>
              </a:rPr>
              <a:t>وبعد </a:t>
            </a:r>
            <a:r>
              <a:rPr lang="ar-EG" sz="2100" spc="50" dirty="0" smtClean="0">
                <a:latin typeface="Times New Roman" pitchFamily="18" charset="0"/>
                <a:cs typeface="Times New Roman" pitchFamily="18" charset="0"/>
              </a:rPr>
              <a:t>استخدام المنتج </a:t>
            </a:r>
            <a:r>
              <a:rPr lang="ar-EG" sz="2100" spc="50" dirty="0">
                <a:latin typeface="Times New Roman" pitchFamily="18" charset="0"/>
                <a:cs typeface="Times New Roman" pitchFamily="18" charset="0"/>
              </a:rPr>
              <a:t>لتسليط الضوء على </a:t>
            </a:r>
            <a:r>
              <a:rPr lang="ar-EG" sz="2100" spc="50" dirty="0" smtClean="0">
                <a:latin typeface="Times New Roman" pitchFamily="18" charset="0"/>
                <a:cs typeface="Times New Roman" pitchFamily="18" charset="0"/>
              </a:rPr>
              <a:t>تحسن </a:t>
            </a:r>
            <a:r>
              <a:rPr lang="ar-EG" sz="2100" spc="50" dirty="0">
                <a:latin typeface="Times New Roman" pitchFamily="18" charset="0"/>
                <a:cs typeface="Times New Roman" pitchFamily="18" charset="0"/>
              </a:rPr>
              <a:t>الحالة أو التحول الإيجابي الذي يمكن تحقيقه باستخدام المنتج</a:t>
            </a:r>
            <a:r>
              <a:rPr lang="ar-EG" sz="2100" spc="50" dirty="0" smtClean="0">
                <a:latin typeface="Times New Roman" pitchFamily="18" charset="0"/>
                <a:cs typeface="Times New Roman" pitchFamily="18" charset="0"/>
              </a:rPr>
              <a:t>.</a:t>
            </a:r>
          </a:p>
          <a:p>
            <a:pPr marL="1435100" lvl="0" indent="-457200" algn="just" rtl="1">
              <a:lnSpc>
                <a:spcPct val="150000"/>
              </a:lnSpc>
              <a:buFont typeface="+mj-lt"/>
              <a:buAutoNum type="arabicPeriod" startAt="2"/>
            </a:pPr>
            <a:r>
              <a:rPr lang="ar-EG" sz="2100" b="1" u="sng" spc="50" dirty="0">
                <a:latin typeface="Times New Roman" pitchFamily="18" charset="0"/>
                <a:cs typeface="Times New Roman" pitchFamily="18" charset="0"/>
              </a:rPr>
              <a:t>صور العملاء والشهادات:</a:t>
            </a:r>
            <a:r>
              <a:rPr lang="ar-EG" sz="2100" spc="50" dirty="0">
                <a:latin typeface="Times New Roman" pitchFamily="18" charset="0"/>
                <a:cs typeface="Times New Roman" pitchFamily="18" charset="0"/>
              </a:rPr>
              <a:t> </a:t>
            </a:r>
            <a:r>
              <a:rPr lang="ar-EG" sz="2100" spc="50" dirty="0" smtClean="0">
                <a:latin typeface="Times New Roman" pitchFamily="18" charset="0"/>
                <a:cs typeface="Times New Roman" pitchFamily="18" charset="0"/>
              </a:rPr>
              <a:t>عن طريق عرض </a:t>
            </a:r>
            <a:r>
              <a:rPr lang="ar-EG" sz="2100" spc="50" dirty="0">
                <a:latin typeface="Times New Roman" pitchFamily="18" charset="0"/>
                <a:cs typeface="Times New Roman" pitchFamily="18" charset="0"/>
              </a:rPr>
              <a:t>صور العملاء السعداء وشهاداتهم حول المنتج.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استخدام الصور الشخصية للعملاء وإضافة اقتباساتهم المشجعة لتوضيح قيمة المنتج وفوائده.</a:t>
            </a:r>
            <a:endParaRPr lang="ar-EG" sz="2100" spc="50" dirty="0" smtClean="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9550982"/>
      </p:ext>
    </p:extLst>
  </p:cSld>
  <p:clrMapOvr>
    <a:masterClrMapping/>
  </p:clrMapOvr>
  <mc:AlternateContent xmlns:mc="http://schemas.openxmlformats.org/markup-compatibility/2006" xmlns:p14="http://schemas.microsoft.com/office/powerpoint/2010/main">
    <mc:Choice Requires="p14">
      <p:transition spd="slow" p14:dur="2000" advTm="55350"/>
    </mc:Choice>
    <mc:Fallback xmlns="">
      <p:transition spd="slow" advTm="5535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290365"/>
            <a:ext cx="8417320" cy="1973232"/>
          </a:xfrm>
          <a:prstGeom prst="rect">
            <a:avLst/>
          </a:prstGeom>
          <a:noFill/>
        </p:spPr>
        <p:txBody>
          <a:bodyPr wrap="square" rtlCol="0">
            <a:spAutoFit/>
          </a:bodyPr>
          <a:lstStyle/>
          <a:p>
            <a:pPr marL="1435100" lvl="0" indent="-457200" algn="just" rtl="1">
              <a:lnSpc>
                <a:spcPct val="150000"/>
              </a:lnSpc>
              <a:buFont typeface="+mj-lt"/>
              <a:buAutoNum type="arabicPeriod" startAt="4"/>
            </a:pPr>
            <a:r>
              <a:rPr lang="ar-EG" sz="2100" b="1" u="sng" spc="50" dirty="0" smtClean="0">
                <a:latin typeface="Times New Roman" pitchFamily="18" charset="0"/>
                <a:cs typeface="Times New Roman" pitchFamily="18" charset="0"/>
              </a:rPr>
              <a:t>الصور </a:t>
            </a:r>
            <a:r>
              <a:rPr lang="ar-EG" sz="2100" b="1" u="sng" spc="50" dirty="0">
                <a:latin typeface="Times New Roman" pitchFamily="18" charset="0"/>
                <a:cs typeface="Times New Roman" pitchFamily="18" charset="0"/>
              </a:rPr>
              <a:t>الرمزية والمعاني:</a:t>
            </a:r>
            <a:r>
              <a:rPr lang="ar-EG" sz="2100" spc="50" dirty="0">
                <a:latin typeface="Times New Roman" pitchFamily="18" charset="0"/>
                <a:cs typeface="Times New Roman" pitchFamily="18" charset="0"/>
              </a:rPr>
              <a:t> استخدم صورًا رمزية معبرة تعكس فلسفة المنتج أو </a:t>
            </a:r>
            <a:r>
              <a:rPr lang="ar-EG" sz="2100" spc="50" dirty="0" smtClean="0">
                <a:latin typeface="Times New Roman" pitchFamily="18" charset="0"/>
                <a:cs typeface="Times New Roman" pitchFamily="18" charset="0"/>
              </a:rPr>
              <a:t>قيمته </a:t>
            </a:r>
            <a:r>
              <a:rPr lang="ar-EG" sz="2100" spc="50" dirty="0">
                <a:latin typeface="Times New Roman" pitchFamily="18" charset="0"/>
                <a:cs typeface="Times New Roman" pitchFamily="18" charset="0"/>
              </a:rPr>
              <a:t>الأساسية بشكل </a:t>
            </a:r>
            <a:r>
              <a:rPr lang="ar-EG" sz="2100" spc="50" dirty="0" smtClean="0">
                <a:latin typeface="Times New Roman" pitchFamily="18" charset="0"/>
                <a:cs typeface="Times New Roman" pitchFamily="18" charset="0"/>
              </a:rPr>
              <a:t>مبهر؛ حيث قد </a:t>
            </a:r>
            <a:r>
              <a:rPr lang="ar-EG" sz="2100" spc="50" dirty="0">
                <a:latin typeface="Times New Roman" pitchFamily="18" charset="0"/>
                <a:cs typeface="Times New Roman" pitchFamily="18" charset="0"/>
              </a:rPr>
              <a:t>تكون الصور الرمزية رموزًا أو رسومات توضيحية تعبر عن مفهوم المنتج وتساهم في إنشاء صورة ذهنية قوية للجمهور المستهدف</a:t>
            </a:r>
            <a:r>
              <a:rPr lang="ar-EG" sz="2100" spc="50" dirty="0" smtClean="0">
                <a:latin typeface="Times New Roman" pitchFamily="18" charset="0"/>
                <a:cs typeface="Times New Roman" pitchFamily="18" charset="0"/>
              </a:rPr>
              <a:t>.</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5701618"/>
      </p:ext>
    </p:extLst>
  </p:cSld>
  <p:clrMapOvr>
    <a:masterClrMapping/>
  </p:clrMapOvr>
  <mc:AlternateContent xmlns:mc="http://schemas.openxmlformats.org/markup-compatibility/2006" xmlns:p14="http://schemas.microsoft.com/office/powerpoint/2010/main">
    <mc:Choice Requires="p14">
      <p:transition spd="slow" p14:dur="2000" advTm="46573"/>
    </mc:Choice>
    <mc:Fallback xmlns="">
      <p:transition spd="slow" advTm="4657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29617"/>
            <a:ext cx="3366363" cy="176652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577137" y="1412953"/>
            <a:ext cx="3825884" cy="461665"/>
          </a:xfrm>
          <a:prstGeom prst="rect">
            <a:avLst/>
          </a:prstGeom>
          <a:noFill/>
        </p:spPr>
        <p:txBody>
          <a:bodyPr wrap="square" rtlCol="0">
            <a:spAutoFit/>
          </a:bodyPr>
          <a:lstStyle/>
          <a:p>
            <a:pPr lvl="0" algn="ctr" rtl="1"/>
            <a:r>
              <a:rPr lang="ar-EG" sz="2400" b="1" dirty="0">
                <a:solidFill>
                  <a:srgbClr val="00B0F0"/>
                </a:solidFill>
                <a:cs typeface="Times New Roman"/>
              </a:rPr>
              <a:t>استمالات خاصة بالجمهور المستهدف</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 xmlns:a16="http://schemas.microsoft.com/office/drawing/2014/main" id="{4527402C-3F97-690D-9C20-A459E375AEB7}"/>
              </a:ext>
            </a:extLst>
          </p:cNvPr>
          <p:cNvSpPr txBox="1"/>
          <p:nvPr/>
        </p:nvSpPr>
        <p:spPr>
          <a:xfrm>
            <a:off x="3598250" y="2218506"/>
            <a:ext cx="8417320" cy="53937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b="1" u="sng" spc="20" dirty="0">
                <a:latin typeface="Times New Roman" pitchFamily="18" charset="0"/>
                <a:cs typeface="Times New Roman" pitchFamily="18" charset="0"/>
              </a:rPr>
              <a:t>حالة عملية عن </a:t>
            </a:r>
            <a:r>
              <a:rPr lang="ar-EG" sz="2200" b="1" u="sng" spc="20" dirty="0" smtClean="0">
                <a:latin typeface="Times New Roman" pitchFamily="18" charset="0"/>
                <a:cs typeface="Times New Roman" pitchFamily="18" charset="0"/>
              </a:rPr>
              <a:t>استمالات </a:t>
            </a:r>
            <a:r>
              <a:rPr lang="ar-EG" sz="2200" b="1" u="sng" spc="20" dirty="0">
                <a:latin typeface="Times New Roman" pitchFamily="18" charset="0"/>
                <a:cs typeface="Times New Roman" pitchFamily="18" charset="0"/>
              </a:rPr>
              <a:t>الصور </a:t>
            </a:r>
            <a:r>
              <a:rPr lang="ar-EG" sz="2200" b="1" u="sng" spc="20" dirty="0" smtClean="0">
                <a:latin typeface="Times New Roman" pitchFamily="18" charset="0"/>
                <a:cs typeface="Times New Roman" pitchFamily="18" charset="0"/>
              </a:rPr>
              <a:t>الذهنية:</a:t>
            </a:r>
            <a:endParaRPr lang="en-US" sz="2200" b="1" u="sng" spc="20" dirty="0">
              <a:latin typeface="Times New Roman" pitchFamily="18" charset="0"/>
              <a:cs typeface="Times New Roman" pitchFamily="18" charset="0"/>
            </a:endParaRPr>
          </a:p>
        </p:txBody>
      </p:sp>
      <p:pic>
        <p:nvPicPr>
          <p:cNvPr id="20"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4878" b="12672"/>
          <a:stretch/>
        </p:blipFill>
        <p:spPr bwMode="auto">
          <a:xfrm>
            <a:off x="5110076" y="2852481"/>
            <a:ext cx="4334894" cy="2580158"/>
          </a:xfrm>
          <a:prstGeom prst="rect">
            <a:avLst/>
          </a:prstGeom>
          <a:solidFill>
            <a:srgbClr val="FFFFFF">
              <a:shade val="85000"/>
            </a:srgbClr>
          </a:solidFill>
          <a:ln w="12700" cap="sq">
            <a:solidFill>
              <a:srgbClr val="2E36DA"/>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Box 2"/>
          <p:cNvSpPr txBox="1"/>
          <p:nvPr/>
        </p:nvSpPr>
        <p:spPr>
          <a:xfrm>
            <a:off x="4007800" y="5549462"/>
            <a:ext cx="6712752" cy="646331"/>
          </a:xfrm>
          <a:prstGeom prst="rect">
            <a:avLst/>
          </a:prstGeom>
          <a:noFill/>
        </p:spPr>
        <p:txBody>
          <a:bodyPr wrap="square" rtlCol="0">
            <a:spAutoFit/>
          </a:bodyPr>
          <a:lstStyle/>
          <a:p>
            <a:pPr algn="ctr" rtl="1"/>
            <a:r>
              <a:rPr lang="ar-EG" b="1" dirty="0" smtClean="0">
                <a:solidFill>
                  <a:schemeClr val="accent1"/>
                </a:solidFill>
                <a:latin typeface="Times New Roman" pitchFamily="18" charset="0"/>
                <a:cs typeface="Times New Roman" pitchFamily="18" charset="0"/>
              </a:rPr>
              <a:t>إعلان الخطوط الجوية العربية السعودية </a:t>
            </a:r>
          </a:p>
          <a:p>
            <a:pPr algn="ctr" rtl="1"/>
            <a:r>
              <a:rPr lang="en-US" dirty="0">
                <a:latin typeface="Times New Roman" pitchFamily="18" charset="0"/>
                <a:cs typeface="Times New Roman" pitchFamily="18" charset="0"/>
                <a:hlinkClick r:id="rId7"/>
              </a:rPr>
              <a:t>https://</a:t>
            </a:r>
            <a:r>
              <a:rPr lang="en-US" dirty="0" smtClean="0">
                <a:latin typeface="Times New Roman" pitchFamily="18" charset="0"/>
                <a:cs typeface="Times New Roman" pitchFamily="18" charset="0"/>
                <a:hlinkClick r:id="rId7"/>
              </a:rPr>
              <a:t>youtu.be/IpzIUlF2S-s?si=C60WLd4VTxHqQkaX</a:t>
            </a:r>
            <a:r>
              <a:rPr lang="ar-EG"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289109901"/>
      </p:ext>
    </p:extLst>
  </p:cSld>
  <p:clrMapOvr>
    <a:masterClrMapping/>
  </p:clrMapOvr>
  <mc:AlternateContent xmlns:mc="http://schemas.openxmlformats.org/markup-compatibility/2006" xmlns:p14="http://schemas.microsoft.com/office/powerpoint/2010/main">
    <mc:Choice Requires="p14">
      <p:transition spd="slow" p14:dur="2000" advTm="46573"/>
    </mc:Choice>
    <mc:Fallback xmlns="">
      <p:transition spd="slow" advTm="46573"/>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87" y="1335101"/>
            <a:ext cx="3447620" cy="2068572"/>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97773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a:latin typeface="Simplified Arabic" pitchFamily="18" charset="-78"/>
                <a:cs typeface="Times New Roman"/>
              </a:rPr>
              <a:t>قدمت المحاضرة </a:t>
            </a:r>
            <a:r>
              <a:rPr lang="ar-EG" sz="2100" spc="50" dirty="0" smtClean="0">
                <a:latin typeface="Simplified Arabic" pitchFamily="18" charset="-78"/>
                <a:cs typeface="Times New Roman"/>
              </a:rPr>
              <a:t>عرضًا دقيقًا لماهية الاستمالات الإعلانية الغير مباشرة وكيفية الاستفادة منها من قبل المعلن للتأثير على </a:t>
            </a:r>
            <a:r>
              <a:rPr lang="ar-EG" sz="2100" spc="50" dirty="0">
                <a:latin typeface="Simplified Arabic" pitchFamily="18" charset="-78"/>
                <a:cs typeface="Times New Roman"/>
              </a:rPr>
              <a:t>المستهلك </a:t>
            </a:r>
            <a:r>
              <a:rPr lang="ar-EG" sz="2100" spc="50" dirty="0" smtClean="0">
                <a:latin typeface="Simplified Arabic" pitchFamily="18" charset="-78"/>
                <a:cs typeface="Times New Roman"/>
              </a:rPr>
              <a:t>وجذب انتباهه من خلال الرسالة الإعلانية.</a:t>
            </a:r>
          </a:p>
          <a:p>
            <a:pPr marL="342900" lvl="0" indent="-342900" algn="just" rtl="1">
              <a:lnSpc>
                <a:spcPct val="150000"/>
              </a:lnSpc>
              <a:buFont typeface="Wingdings" pitchFamily="2" charset="2"/>
              <a:buChar char="Ø"/>
            </a:pPr>
            <a:r>
              <a:rPr lang="ar-EG" sz="2100" spc="50" dirty="0" smtClean="0">
                <a:latin typeface="Simplified Arabic" pitchFamily="18" charset="-78"/>
                <a:cs typeface="Times New Roman"/>
              </a:rPr>
              <a:t>كما قدمت المحاضرة عرضًا عن أنواع الاستمالات الإعلانية الغير </a:t>
            </a:r>
            <a:r>
              <a:rPr lang="ar-EG" sz="2100" spc="50" dirty="0">
                <a:latin typeface="Simplified Arabic" pitchFamily="18" charset="-78"/>
                <a:cs typeface="Times New Roman"/>
              </a:rPr>
              <a:t>مباشرة (الاستمالات الموجهة نحو </a:t>
            </a:r>
            <a:r>
              <a:rPr lang="ar-EG" sz="2100" spc="50" dirty="0" smtClean="0">
                <a:latin typeface="Simplified Arabic" pitchFamily="18" charset="-78"/>
                <a:cs typeface="Times New Roman"/>
              </a:rPr>
              <a:t>السلعة - استمالات </a:t>
            </a:r>
            <a:r>
              <a:rPr lang="ar-EG" sz="2100" spc="50" dirty="0">
                <a:latin typeface="Simplified Arabic" pitchFamily="18" charset="-78"/>
                <a:cs typeface="Times New Roman"/>
              </a:rPr>
              <a:t>خاصة بالجمهور </a:t>
            </a:r>
            <a:r>
              <a:rPr lang="ar-EG" sz="2100" spc="50" dirty="0" smtClean="0">
                <a:latin typeface="Simplified Arabic" pitchFamily="18" charset="-78"/>
                <a:cs typeface="Times New Roman"/>
              </a:rPr>
              <a:t>المستهدف) مع شرح أنواع كلًا منهما على حدى وكيفية الاستفادة منهما وعرض أمثلة على طرق استخدامهما.</a:t>
            </a:r>
          </a:p>
          <a:p>
            <a:pPr marL="342900" lvl="0" indent="-342900" algn="just" rtl="1">
              <a:lnSpc>
                <a:spcPct val="150000"/>
              </a:lnSpc>
              <a:buFont typeface="Wingdings" pitchFamily="2" charset="2"/>
              <a:buChar char="Ø"/>
            </a:pPr>
            <a:endParaRPr lang="ar-EG" sz="2000" spc="50" dirty="0">
              <a:latin typeface="Simplified Arabic" pitchFamily="18" charset="-78"/>
              <a:cs typeface="Simplified Arabic" pitchFamily="18"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prstClr val="white"/>
                </a:solidFill>
                <a:latin typeface="Times New Roman" panose="02020603050405020304" pitchFamily="18" charset="0"/>
                <a:cs typeface="Times New Roman" panose="02020603050405020304" pitchFamily="18" charset="0"/>
              </a:rPr>
              <a:t>8</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37552"/>
    </mc:Choice>
    <mc:Fallback xmlns="">
      <p:transition spd="slow" advTm="3755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035624728"/>
      </p:ext>
    </p:extLst>
  </p:cSld>
  <p:clrMapOvr>
    <a:masterClrMapping/>
  </p:clrMapOvr>
  <mc:AlternateContent xmlns:mc="http://schemas.openxmlformats.org/markup-compatibility/2006" xmlns:p14="http://schemas.microsoft.com/office/powerpoint/2010/main">
    <mc:Choice Requires="p14">
      <p:transition spd="slow" p14:dur="2000" advTm="18380"/>
    </mc:Choice>
    <mc:Fallback xmlns="">
      <p:transition spd="slow" advTm="183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3E17F82-7B00-4F69-8B5E-D259EE0CCECE}"/>
</file>

<file path=customXml/itemProps2.xml><?xml version="1.0" encoding="utf-8"?>
<ds:datastoreItem xmlns:ds="http://schemas.openxmlformats.org/officeDocument/2006/customXml" ds:itemID="{4807DE0D-C6A6-42D9-A063-C89445187242}"/>
</file>

<file path=customXml/itemProps3.xml><?xml version="1.0" encoding="utf-8"?>
<ds:datastoreItem xmlns:ds="http://schemas.openxmlformats.org/officeDocument/2006/customXml" ds:itemID="{A6107DD5-513B-4D64-B22D-F259BC66E61C}"/>
</file>

<file path=docProps/app.xml><?xml version="1.0" encoding="utf-8"?>
<Properties xmlns="http://schemas.openxmlformats.org/officeDocument/2006/extended-properties" xmlns:vt="http://schemas.openxmlformats.org/officeDocument/2006/docPropsVTypes">
  <TotalTime>1721</TotalTime>
  <Words>2165</Words>
  <Application>Microsoft Office PowerPoint</Application>
  <PresentationFormat>Custom</PresentationFormat>
  <Paragraphs>281</Paragraphs>
  <Slides>48</Slides>
  <Notes>43</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127</cp:revision>
  <dcterms:created xsi:type="dcterms:W3CDTF">2023-04-29T09:08:23Z</dcterms:created>
  <dcterms:modified xsi:type="dcterms:W3CDTF">2025-05-23T20:11:34Z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