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313" r:id="rId7"/>
    <p:sldId id="276" r:id="rId8"/>
    <p:sldId id="607" r:id="rId9"/>
    <p:sldId id="608" r:id="rId10"/>
    <p:sldId id="609" r:id="rId11"/>
    <p:sldId id="610" r:id="rId12"/>
    <p:sldId id="611" r:id="rId13"/>
    <p:sldId id="612" r:id="rId14"/>
    <p:sldId id="613" r:id="rId15"/>
    <p:sldId id="614" r:id="rId16"/>
    <p:sldId id="615" r:id="rId17"/>
    <p:sldId id="616" r:id="rId18"/>
    <p:sldId id="617" r:id="rId19"/>
    <p:sldId id="618" r:id="rId20"/>
    <p:sldId id="619" r:id="rId21"/>
    <p:sldId id="620" r:id="rId22"/>
    <p:sldId id="621" r:id="rId23"/>
    <p:sldId id="623" r:id="rId24"/>
    <p:sldId id="622" r:id="rId25"/>
    <p:sldId id="624" r:id="rId26"/>
    <p:sldId id="625" r:id="rId27"/>
    <p:sldId id="626" r:id="rId28"/>
    <p:sldId id="627" r:id="rId29"/>
    <p:sldId id="629" r:id="rId30"/>
    <p:sldId id="628" r:id="rId31"/>
    <p:sldId id="630" r:id="rId32"/>
    <p:sldId id="631" r:id="rId33"/>
    <p:sldId id="632" r:id="rId34"/>
    <p:sldId id="633" r:id="rId35"/>
    <p:sldId id="637" r:id="rId36"/>
    <p:sldId id="638" r:id="rId37"/>
    <p:sldId id="639" r:id="rId38"/>
    <p:sldId id="640" r:id="rId39"/>
    <p:sldId id="641" r:id="rId40"/>
    <p:sldId id="642" r:id="rId41"/>
    <p:sldId id="634" r:id="rId42"/>
    <p:sldId id="635" r:id="rId43"/>
    <p:sldId id="636" r:id="rId44"/>
    <p:sldId id="53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607"/>
            <p14:sldId id="608"/>
            <p14:sldId id="609"/>
            <p14:sldId id="610"/>
            <p14:sldId id="611"/>
            <p14:sldId id="612"/>
            <p14:sldId id="613"/>
            <p14:sldId id="614"/>
            <p14:sldId id="615"/>
            <p14:sldId id="616"/>
            <p14:sldId id="617"/>
            <p14:sldId id="618"/>
            <p14:sldId id="619"/>
            <p14:sldId id="620"/>
            <p14:sldId id="621"/>
            <p14:sldId id="623"/>
            <p14:sldId id="622"/>
            <p14:sldId id="624"/>
            <p14:sldId id="625"/>
            <p14:sldId id="626"/>
            <p14:sldId id="627"/>
            <p14:sldId id="629"/>
            <p14:sldId id="628"/>
            <p14:sldId id="630"/>
            <p14:sldId id="631"/>
            <p14:sldId id="632"/>
            <p14:sldId id="633"/>
            <p14:sldId id="637"/>
            <p14:sldId id="638"/>
            <p14:sldId id="639"/>
            <p14:sldId id="640"/>
            <p14:sldId id="641"/>
            <p14:sldId id="642"/>
            <p14:sldId id="634"/>
            <p14:sldId id="635"/>
            <p14:sldId id="63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AB483-E34F-0548-6E0A-8140B73B07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C30E63-E9FB-8742-A041-F62F1F669D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E82581-64D0-85EA-7AB4-AE83433865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9766CB-F3E7-CBE4-9448-7C403CCE7AF6}"/>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61404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97666-DAAD-1C9C-1AEB-463DDDDC1B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7E1E30-0DCE-664C-548D-993C089470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C052B2-6C21-D804-D187-D238C2438B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32DE64-BF98-406B-F747-7F0CE143235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9370733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3EB5E-1764-A9B0-7A15-8E8B3CB38A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9A7475-9E8D-CEDC-BEAB-0F4C579ED8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5D3198-B5C9-B1FC-E407-BB97CBE853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7EAC3E-0B3F-5C12-C2B6-C3D6DDBC847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54236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98D0E-C62D-F0C7-6E58-B9615CA742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F97171-81E4-385E-078B-67D940A24A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54EB06-5E73-A0A0-9F64-1FBE266D1A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5CFBAD-7789-8647-391E-36A3918F1CD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02129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88A5B-A572-E8D9-4123-D6D8361D3B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75693E-3B31-8497-8BFD-CC451806C6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9EF430-C478-6603-E29C-792704A15D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3BB5D4-E68E-FDF4-20D9-C793C2B6A26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685897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DFC92-0F2D-6C79-05E6-15DFB0E04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CB4E08-BEBA-B5D3-F35C-82D4C9AF0C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B0E44A-3BD0-1FCC-352A-39788C93D1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E14F6C-F87B-5CDA-6072-3F2901A5E2D1}"/>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13047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A1CF2-BC6E-CF21-B488-3C58550054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BC53D9-4EC3-DCF1-FE10-585B3A2AA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2E676-1657-F53D-C72D-D96899D82A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DA99C6-7CB4-C3D4-2038-50E60AD2F7C0}"/>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539704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EAB0E6-0ACB-BD85-8E25-2FDFFDC775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449AFF-C31F-3F58-6532-FFB17F9614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5241B4-DC0E-8F08-260A-72E7C9575E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CDD398-E280-F891-A322-1509F0DEB96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81756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C368C-7709-42B1-7E67-987B52985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D04814-8D33-A60D-537B-0FE6FAF946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48C33F-83AC-A575-4B65-8D63683621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7A0D66-B6F8-6CFD-633C-A5DE0839AFC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706935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AEE0C-A963-4260-7351-5E974C3171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895886-1A06-44CE-B44F-516CB01C38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AAE90F-BE5D-D032-90E6-AD9175596A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492973-DDF6-9C77-E35E-1C6E3192718F}"/>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913056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38A8B-E09A-CC59-1EE3-2B8F862CE3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4C51D-0019-A9C6-70A2-F5E5E37E1F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33614A-8655-8329-3F82-95EB311B0F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BA6E6B-7766-1FC2-C80D-9C19F161297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96495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767CC-0B26-A6C9-EFBA-84B60F0596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E474E2-8086-5E67-CD5B-4B1464D908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40FBF2-73A2-502C-1451-07894CA247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254FDF-3C22-7FA8-E676-0BA2C4CFEEE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547658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BDE48-8C39-9420-384D-7C905E2216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C19BAF-96E0-EAD7-1636-68ED7FAF4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693774-DE63-2DBD-21D1-1C14CE2BC3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43E7FF-F854-8DA8-A920-33F6B314EE3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25950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2F879-20F5-C2C9-ACFB-2A78DC9BA2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D1017-2115-D541-E4C1-DBF6AE4321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59B275-B9A9-2A85-1C00-DE229C2CB3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C936E6-C19A-8EBB-AEA5-32567F0C7D6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405232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475F8-F373-258E-8422-D49B1D5213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234714-E15E-7E42-2F37-EF40E6F0E1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4766F2-6628-8392-8827-400F783D36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33A506-0C26-8976-64D1-E96987F22A3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96031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716FD-2C14-1FBB-E1A6-A321922740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022A02-D622-5F82-2C26-C706C37D3F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9988-D5E5-7022-0EAC-24CA6A563A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4C3EC3-AEF9-A125-8347-FF2056DEF37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0891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95C86-C099-B475-8548-614A9CB964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B5FD8D-89CD-07AD-EE13-D6BA08317C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619EE4-F7BB-371F-51F4-FEACEDAED8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DD2A84-DD78-305B-F14A-A5FB3475218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81079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A75F-7B37-336F-26E9-7697164963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36B120-C414-118F-F763-14A0132CE0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043C22-3DE8-4B82-D45D-F968A7F214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0B5791-1D9F-5AE9-65BC-F89DB70E9B4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838900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2ABCB-F77C-DC5A-030D-CCC4557ADA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CD0BB2-DC97-BB17-5FA9-290CA69200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B4BBAB-8EB4-B245-9ACC-F0E5BD5A3F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53F02C-30DE-3D44-009B-183B7B74524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756900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3481F-ECB3-787D-3BB6-67206EF5C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E43123-0772-300F-04D1-FE5319B9A7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BAE261-FA50-8A53-0CFB-E89C9E7099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5E76E2-7680-1FCC-8300-3171929CDD7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424400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FFE40-2EE2-C0AD-CFE4-B048DFBB81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A3B201-9AE0-E9ED-945F-0043B41DF4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973EE5-C5CE-CD63-987D-4C8C921DCE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7E3C6E-8EB4-A288-C117-A922B59B56E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832939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749B8-86E2-3593-4D7C-BD13F92752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499805-0924-6768-F141-7CD0CAF022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33590D-0C8C-3C4D-3C07-6D2B40673C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AB138E-8DBD-A225-F829-42D504FE1D6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482029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190A7-DC8F-9CE7-C65B-5F1BE5334F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AF3473-8C58-BBD2-737C-159C58A796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47473E-B002-A987-00E7-D36BCACA9D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AF3E38-1E9D-2774-6F07-389E40B7AB3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008060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2F99E-F739-19F2-2772-DE4FFC9FDD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611A12-5BFE-40DE-D84F-BF84A2CE2C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0E793A-8442-2949-4F18-BD39DA8070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EEC858-A6FD-5CB2-4243-ADE380CB7E3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4867947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A5CED-39CE-F807-089A-0AAA0AABD4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9829B8-79AB-0509-3FAF-7F36DFF934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949C87-57BC-D6AF-8877-99B0A2D2F3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3F7EE3-8CFF-ACBD-0561-F02BCE8D3C2B}"/>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336399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DA04B-4CE8-C3B4-1689-B2C3BBB2A8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68B5B-8B70-01C7-F546-9D5656CC01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69039F-C71D-5EC5-51B2-857D99CF96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B6971-39C8-0C66-9EB9-14E2021CE149}"/>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863976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89AA9-78BB-1923-9041-55422C2A9A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9C72CC-85B2-2472-968E-39FE1A0A1E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065489-C946-CE3D-3EA5-E75359944C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D108F3-1B40-8689-EA02-86D654F0C243}"/>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0880615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B8B503-A14D-B28B-2E3D-5916781959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8555E2-84A8-A01A-2AFB-A03562ED80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E79CA0-2F04-D46F-EC19-77551F5F8F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E884BD-C181-134B-8EFF-A84F0CD262A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879215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FDFBF-7900-06B0-26B3-63348F6139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204C9F-754F-041F-AAB0-87B7022C38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A557BD-841D-C244-C91D-46066D1168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DC9ADB-3E9A-C5C4-1F44-4E3DAA414B3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05220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00DE8-96A8-57E2-5516-3919891EBC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ADF5AC-EAA7-E6EC-0271-AB4B90199A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304572-FCD2-9CC3-0562-DAE64EB1F0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62822C-C1AB-B5CE-D558-CA0BD6B09FA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66149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A8DD7-045E-C0D7-1D42-37B3A9F174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FE3C7D-8A47-086C-4056-66A673CBFF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5B9DBC-CF74-6980-BB4C-5A267079BD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75F583-B5F8-C043-529C-A307D666E43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726369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44E14-AC4B-5426-2F78-2A7C1ED1D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3EED44-9155-C63B-4694-52A6534725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5EC061-D778-A656-F936-1ACDBB71AF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447D0E-1240-33B7-A6AE-928B97E94F7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653573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7752A-59F7-0B85-86D7-DAFBFD282D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1C6BAB-FC33-C932-9BFF-3BBE36A6C1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1EB6DF-19AE-8749-DB04-2F5DCC5A66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1AF61C-0733-3347-96CF-E0BE22E4472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825565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C67B0B-C205-6C89-8A68-A01A45546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18011D-C0A4-C76A-2B92-C7024CA4B0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CFC94C-C2FA-EE6F-AC2D-01C0A1ACF5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191B58-E5AB-FA0F-56EB-08B5053DB57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704394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D57B0-92BB-F9A4-7E4C-78D4B2F8F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9D7960-D768-7DAD-F63F-F757C8D636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4BF5EE-4D62-7C03-5EFA-D2FFA369A7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5FC907-8AFF-4FC7-F97B-597408A0143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527848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36D1E-7BDF-E9AB-0A1C-EB19D71DE4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CC0A2-019C-1DE3-31E9-827A647D6A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C05E0C-FDAA-962D-DFD9-DFFBDE770B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0489D5-15EF-6F6D-BE47-4D37D5829D5A}"/>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83429665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1E6C-9FE6-2D06-FCFB-9D6F86E67F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50F6A1-E888-2AA5-0430-B27C768B8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3D885-ADD7-8D28-57CC-0761CE7D5F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37D4F5-5177-C8C2-F83C-16EA7B10AE6B}"/>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9075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02077"/>
            <a:ext cx="5458722" cy="1231106"/>
          </a:xfrm>
          <a:prstGeom prst="rect">
            <a:avLst/>
          </a:prstGeom>
          <a:noFill/>
        </p:spPr>
        <p:txBody>
          <a:bodyPr wrap="square" rtlCol="0">
            <a:spAutoFit/>
          </a:bodyPr>
          <a:lstStyle/>
          <a:p>
            <a:endParaRPr lang="en-US" dirty="0"/>
          </a:p>
          <a:p>
            <a:r>
              <a:rPr lang="en-US" dirty="0"/>
              <a:t> </a:t>
            </a:r>
            <a:r>
              <a:rPr lang="en-US" sz="2800" b="1" dirty="0">
                <a:solidFill>
                  <a:srgbClr val="00B0F0"/>
                </a:solidFill>
                <a:latin typeface="Alexandria" charset="0"/>
              </a:rPr>
              <a:t>Data Handling and Analytics</a:t>
            </a:r>
          </a:p>
          <a:p>
            <a:pPr algn="ctr"/>
            <a:endParaRPr lang="en-US" sz="2800" b="1" dirty="0">
              <a:solidFill>
                <a:srgbClr val="00B0F0"/>
              </a:solidFill>
              <a:latin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5912196"/>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endParaRPr lang="en-US" sz="2400" b="1" dirty="0">
              <a:solidFill>
                <a:srgbClr val="00B0F0"/>
              </a:solidFill>
              <a:latin typeface="Alexandria" charset="0"/>
            </a:endParaRPr>
          </a:p>
          <a:p>
            <a:pPr marL="461963" indent="-461963">
              <a:lnSpc>
                <a:spcPct val="20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Describe the big data.</a:t>
            </a:r>
          </a:p>
          <a:p>
            <a:pPr>
              <a:lnSpc>
                <a:spcPct val="20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Explain the big data architecture </a:t>
            </a:r>
          </a:p>
          <a:p>
            <a:pPr marL="401638" indent="-401638">
              <a:lnSpc>
                <a:spcPct val="20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Gain knowledge about the big data challenges</a:t>
            </a:r>
          </a:p>
          <a:p>
            <a:pPr marL="401638" indent="-401638">
              <a:lnSpc>
                <a:spcPct val="200000"/>
              </a:lnSpc>
            </a:pPr>
            <a:r>
              <a:rPr lang="en-US" sz="2400" b="1" dirty="0">
                <a:solidFill>
                  <a:srgbClr val="00B0F0"/>
                </a:solidFill>
                <a:latin typeface="Alexandria" charset="0"/>
              </a:rPr>
              <a:t>1.4 </a:t>
            </a:r>
            <a:r>
              <a:rPr lang="en-US" sz="2400" dirty="0">
                <a:latin typeface="Times New Roman" panose="02020603050405020304" pitchFamily="18" charset="0"/>
                <a:cs typeface="Times New Roman" panose="02020603050405020304" pitchFamily="18" charset="0"/>
              </a:rPr>
              <a:t>The big data and IoT</a:t>
            </a:r>
          </a:p>
          <a:p>
            <a:pPr>
              <a:lnSpc>
                <a:spcPct val="250000"/>
              </a:lnSpc>
            </a:pPr>
            <a:endParaRPr lang="en-US" sz="2400" dirty="0">
              <a:latin typeface="Times New Roman" panose="02020603050405020304" pitchFamily="18" charset="0"/>
              <a:cs typeface="Times New Roman" panose="02020603050405020304" pitchFamily="18" charset="0"/>
            </a:endParaRPr>
          </a:p>
          <a:p>
            <a:pPr>
              <a:lnSpc>
                <a:spcPct val="250000"/>
              </a:lnSpc>
            </a:pPr>
            <a:endParaRPr lang="en-US" sz="2400" dirty="0">
              <a:latin typeface="Times New Roman" panose="02020603050405020304" pitchFamily="18" charset="0"/>
              <a:cs typeface="Times New Roman" panose="02020603050405020304" pitchFamily="18" charset="0"/>
            </a:endParaRPr>
          </a:p>
          <a:p>
            <a:pPr marR="9940" algn="l">
              <a:lnSpc>
                <a:spcPct val="150000"/>
              </a:lnSpc>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Introduction to Big Data</a:t>
            </a:r>
            <a:endParaRPr lang="en-US" sz="2400" b="1"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5FDCA7C-F2FA-EC87-68D8-B1AF95C7CEBD}"/>
              </a:ext>
            </a:extLst>
          </p:cNvPr>
          <p:cNvSpPr txBox="1"/>
          <p:nvPr/>
        </p:nvSpPr>
        <p:spPr>
          <a:xfrm>
            <a:off x="689640" y="2095405"/>
            <a:ext cx="10812720" cy="3892732"/>
          </a:xfrm>
          <a:prstGeom prst="rect">
            <a:avLst/>
          </a:prstGeom>
          <a:noFill/>
        </p:spPr>
        <p:txBody>
          <a:bodyPr wrap="square" rtlCol="0">
            <a:spAutoFit/>
          </a:bodyPr>
          <a:lstStyle/>
          <a:p>
            <a:pPr algn="just">
              <a:lnSpc>
                <a:spcPct val="150000"/>
              </a:lnSpc>
            </a:pPr>
            <a:r>
              <a:rPr lang="en-US" dirty="0">
                <a:solidFill>
                  <a:srgbClr val="FF0000"/>
                </a:solidFill>
              </a:rPr>
              <a:t>Data</a:t>
            </a:r>
            <a:r>
              <a:rPr lang="en-US" dirty="0"/>
              <a:t> is a collection of numbers, characters, images, or other symbols that </a:t>
            </a:r>
            <a:r>
              <a:rPr lang="en-US" dirty="0">
                <a:solidFill>
                  <a:srgbClr val="FF0000"/>
                </a:solidFill>
              </a:rPr>
              <a:t>a computer uses to determine a specific action </a:t>
            </a:r>
            <a:r>
              <a:rPr lang="en-US" dirty="0"/>
              <a:t>.This data can be </a:t>
            </a:r>
            <a:r>
              <a:rPr lang="en-US" dirty="0">
                <a:solidFill>
                  <a:srgbClr val="FF0000"/>
                </a:solidFill>
              </a:rPr>
              <a:t>stored or transmitted via electrical signals</a:t>
            </a:r>
            <a:r>
              <a:rPr lang="en-US" dirty="0"/>
              <a:t>. With the proliferation of </a:t>
            </a:r>
            <a:r>
              <a:rPr lang="en-US" dirty="0">
                <a:solidFill>
                  <a:srgbClr val="FF0000"/>
                </a:solidFill>
              </a:rPr>
              <a:t>sensor networks, cyber-physical systems, and the IoT in everyday life</a:t>
            </a:r>
            <a:r>
              <a:rPr lang="en-US" dirty="0"/>
              <a:t>, there has been a significant increase in data collection. For instance, data is gathered </a:t>
            </a:r>
            <a:r>
              <a:rPr lang="en-US" dirty="0">
                <a:solidFill>
                  <a:srgbClr val="FF0000"/>
                </a:solidFill>
              </a:rPr>
              <a:t>every time a user logs in to an online platform</a:t>
            </a:r>
            <a:r>
              <a:rPr lang="en-US" dirty="0"/>
              <a:t>, opens an app on their mobile phone, visits a website, or </a:t>
            </a:r>
            <a:r>
              <a:rPr lang="en-US" dirty="0">
                <a:solidFill>
                  <a:srgbClr val="FF0000"/>
                </a:solidFill>
              </a:rPr>
              <a:t>conducts a search on a search engine</a:t>
            </a:r>
            <a:r>
              <a:rPr lang="en-US" dirty="0"/>
              <a:t>. The origins of Big Data can be traced back to the establishment of data centers and relational databases. However, it </a:t>
            </a:r>
            <a:r>
              <a:rPr lang="en-US" dirty="0">
                <a:solidFill>
                  <a:srgbClr val="FF0000"/>
                </a:solidFill>
              </a:rPr>
              <a:t>gained widespread attention in the middle of the first decade of the 2000s with the emergence of online services </a:t>
            </a:r>
            <a:r>
              <a:rPr lang="en-US" dirty="0"/>
              <a:t>such as Facebook and YouTube, resulting in a significant increase in data production. </a:t>
            </a:r>
          </a:p>
          <a:p>
            <a:pPr algn="just">
              <a:lnSpc>
                <a:spcPct val="200000"/>
              </a:lnSpc>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36661-03D4-117A-1387-3F033580DF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0D3F0A-0094-3672-B4CA-4E885D4A65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75F332D-0EB4-9C3B-B789-094EC59098C6}"/>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Introduction to Big Data</a:t>
            </a:r>
            <a:endParaRPr lang="en-US" sz="2400" b="1" dirty="0">
              <a:latin typeface="Alexandria" charset="0"/>
            </a:endParaRPr>
          </a:p>
        </p:txBody>
      </p:sp>
      <p:sp>
        <p:nvSpPr>
          <p:cNvPr id="5" name="Rectangle 4">
            <a:extLst>
              <a:ext uri="{FF2B5EF4-FFF2-40B4-BE49-F238E27FC236}">
                <a16:creationId xmlns:a16="http://schemas.microsoft.com/office/drawing/2014/main" id="{FBAEC1A3-90BF-110D-8DE1-289D5A5C6F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26C6BD7-166F-26D9-52DD-582E091AAF5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688FEABC-047E-28A8-F09D-E85F3C1BDD13}"/>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A4453B4-990B-9D95-E353-A1305BED64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E774A94-AAED-D5A5-5CE9-B6E76EDE13FE}"/>
              </a:ext>
            </a:extLst>
          </p:cNvPr>
          <p:cNvSpPr txBox="1"/>
          <p:nvPr/>
        </p:nvSpPr>
        <p:spPr>
          <a:xfrm>
            <a:off x="689640" y="2095405"/>
            <a:ext cx="10812720" cy="3788858"/>
          </a:xfrm>
          <a:prstGeom prst="rect">
            <a:avLst/>
          </a:prstGeom>
          <a:noFill/>
        </p:spPr>
        <p:txBody>
          <a:bodyPr wrap="square" rtlCol="0">
            <a:spAutoFit/>
          </a:bodyPr>
          <a:lstStyle/>
          <a:p>
            <a:pPr algn="just">
              <a:lnSpc>
                <a:spcPct val="150000"/>
              </a:lnSpc>
            </a:pPr>
            <a:r>
              <a:rPr lang="en-US" dirty="0"/>
              <a:t>The </a:t>
            </a:r>
            <a:r>
              <a:rPr lang="en-US" dirty="0">
                <a:solidFill>
                  <a:srgbClr val="FF0000"/>
                </a:solidFill>
              </a:rPr>
              <a:t>IoT has further increased the production of Big Data </a:t>
            </a:r>
            <a:r>
              <a:rPr lang="en-US" dirty="0"/>
              <a:t>by enabling the collection of data on consumer usage trends and product performance through connected devices .Additionally, advancements in machine learning have led to even more data being generated .</a:t>
            </a:r>
          </a:p>
          <a:p>
            <a:pPr algn="just">
              <a:lnSpc>
                <a:spcPct val="150000"/>
              </a:lnSpc>
            </a:pPr>
            <a:r>
              <a:rPr lang="en-US" u="sng" dirty="0">
                <a:solidFill>
                  <a:srgbClr val="FF0000"/>
                </a:solidFill>
              </a:rPr>
              <a:t>Big Data refers </a:t>
            </a:r>
            <a:r>
              <a:rPr lang="en-US" dirty="0"/>
              <a:t>to datasets that are too vast for commonly used software tools to handle. The data has an </a:t>
            </a:r>
            <a:r>
              <a:rPr lang="en-US" dirty="0">
                <a:solidFill>
                  <a:srgbClr val="FF0000"/>
                </a:solidFill>
              </a:rPr>
              <a:t>enormous volume and is expanding rapidly, making it impossible for traditional data management systems </a:t>
            </a:r>
            <a:r>
              <a:rPr lang="en-US" dirty="0"/>
              <a:t>to store or manage. </a:t>
            </a:r>
          </a:p>
          <a:p>
            <a:pPr algn="just">
              <a:lnSpc>
                <a:spcPct val="150000"/>
              </a:lnSpc>
            </a:pPr>
            <a:r>
              <a:rPr lang="en-US" dirty="0"/>
              <a:t>The term “</a:t>
            </a:r>
            <a:r>
              <a:rPr lang="en-US" dirty="0">
                <a:solidFill>
                  <a:srgbClr val="FF0000"/>
                </a:solidFill>
              </a:rPr>
              <a:t>Big Data” </a:t>
            </a:r>
            <a:r>
              <a:rPr lang="en-US" dirty="0"/>
              <a:t>refers to techniques used for </a:t>
            </a:r>
            <a:r>
              <a:rPr lang="en-US" dirty="0">
                <a:solidFill>
                  <a:srgbClr val="FF0000"/>
                </a:solidFill>
              </a:rPr>
              <a:t>analyzing or working with datasets that are too large or complex </a:t>
            </a:r>
            <a:r>
              <a:rPr lang="en-US" dirty="0"/>
              <a:t>to be processed using standard data processing applications. </a:t>
            </a:r>
          </a:p>
          <a:p>
            <a:pPr algn="just">
              <a:lnSpc>
                <a:spcPct val="150000"/>
              </a:lnSpc>
            </a:pPr>
            <a:endParaRPr lang="en-US" dirty="0"/>
          </a:p>
        </p:txBody>
      </p:sp>
    </p:spTree>
    <p:extLst>
      <p:ext uri="{BB962C8B-B14F-4D97-AF65-F5344CB8AC3E}">
        <p14:creationId xmlns:p14="http://schemas.microsoft.com/office/powerpoint/2010/main" val="91169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84BEE-BF53-DA67-75AB-AE0F6C7F42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AA066B-E577-9DF2-C22C-697328ACD3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5785C56F-27F2-D8EC-A963-DC39E5648B0D}"/>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Introduction to Big Data</a:t>
            </a:r>
            <a:endParaRPr lang="en-US" sz="2400" b="1" dirty="0">
              <a:latin typeface="Alexandria" charset="0"/>
            </a:endParaRPr>
          </a:p>
        </p:txBody>
      </p:sp>
      <p:sp>
        <p:nvSpPr>
          <p:cNvPr id="5" name="Rectangle 4">
            <a:extLst>
              <a:ext uri="{FF2B5EF4-FFF2-40B4-BE49-F238E27FC236}">
                <a16:creationId xmlns:a16="http://schemas.microsoft.com/office/drawing/2014/main" id="{8581E148-3477-2047-3FD8-84432232EC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76CDDD0-D88E-49EB-7D44-84B9C4445FA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93A54DD-9563-5180-9769-5E82548046CD}"/>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100E475-7118-C671-64A3-9A6E15EAE4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9BA9D55-FF2C-8E93-9CB0-B7E0668EC579}"/>
              </a:ext>
            </a:extLst>
          </p:cNvPr>
          <p:cNvSpPr txBox="1"/>
          <p:nvPr/>
        </p:nvSpPr>
        <p:spPr>
          <a:xfrm>
            <a:off x="617280" y="2015153"/>
            <a:ext cx="10812720" cy="1711366"/>
          </a:xfrm>
          <a:prstGeom prst="rect">
            <a:avLst/>
          </a:prstGeom>
          <a:noFill/>
        </p:spPr>
        <p:txBody>
          <a:bodyPr wrap="square" rtlCol="0">
            <a:spAutoFit/>
          </a:bodyPr>
          <a:lstStyle/>
          <a:p>
            <a:pPr algn="just">
              <a:lnSpc>
                <a:spcPct val="150000"/>
              </a:lnSpc>
            </a:pPr>
            <a:r>
              <a:rPr lang="en-US" dirty="0">
                <a:solidFill>
                  <a:srgbClr val="FF0000"/>
                </a:solidFill>
              </a:rPr>
              <a:t>Big Data analytics </a:t>
            </a:r>
            <a:r>
              <a:rPr lang="en-US" dirty="0"/>
              <a:t>is a cutting-edge analytical approach that deals with massive, </a:t>
            </a:r>
            <a:r>
              <a:rPr lang="en-US" dirty="0">
                <a:solidFill>
                  <a:srgbClr val="FF0000"/>
                </a:solidFill>
              </a:rPr>
              <a:t>diverse datasets which comprise structured, semi-structured, and unstructured data from multiple sources. </a:t>
            </a:r>
            <a:r>
              <a:rPr lang="en-US" dirty="0"/>
              <a:t>The size of these datasets </a:t>
            </a:r>
            <a:r>
              <a:rPr lang="en-US" dirty="0">
                <a:solidFill>
                  <a:srgbClr val="FF0000"/>
                </a:solidFill>
              </a:rPr>
              <a:t>ranges from terabytes to zettabytes .</a:t>
            </a:r>
            <a:r>
              <a:rPr lang="en-US" dirty="0"/>
              <a:t>The </a:t>
            </a:r>
            <a:r>
              <a:rPr lang="en-US" u="sng" dirty="0">
                <a:solidFill>
                  <a:srgbClr val="FF0000"/>
                </a:solidFill>
              </a:rPr>
              <a:t>analysis of Big Data </a:t>
            </a:r>
            <a:r>
              <a:rPr lang="en-US" dirty="0">
                <a:solidFill>
                  <a:srgbClr val="FF0000"/>
                </a:solidFill>
              </a:rPr>
              <a:t>enables</a:t>
            </a:r>
            <a:r>
              <a:rPr lang="en-US" dirty="0"/>
              <a:t> analysts, researchers, and business users to make informed decisions quickly by utilizing previously inaccessible or underutilized data. </a:t>
            </a:r>
          </a:p>
        </p:txBody>
      </p:sp>
      <p:pic>
        <p:nvPicPr>
          <p:cNvPr id="6" name="Picture 5">
            <a:extLst>
              <a:ext uri="{FF2B5EF4-FFF2-40B4-BE49-F238E27FC236}">
                <a16:creationId xmlns:a16="http://schemas.microsoft.com/office/drawing/2014/main" id="{2560180C-48BF-B54B-503C-0C695A9D3177}"/>
              </a:ext>
            </a:extLst>
          </p:cNvPr>
          <p:cNvPicPr>
            <a:picLocks noChangeAspect="1"/>
          </p:cNvPicPr>
          <p:nvPr/>
        </p:nvPicPr>
        <p:blipFill>
          <a:blip r:embed="rId4"/>
          <a:stretch>
            <a:fillRect/>
          </a:stretch>
        </p:blipFill>
        <p:spPr>
          <a:xfrm>
            <a:off x="3267843" y="3672008"/>
            <a:ext cx="3894485" cy="2337460"/>
          </a:xfrm>
          <a:prstGeom prst="rect">
            <a:avLst/>
          </a:prstGeom>
        </p:spPr>
      </p:pic>
    </p:spTree>
    <p:extLst>
      <p:ext uri="{BB962C8B-B14F-4D97-AF65-F5344CB8AC3E}">
        <p14:creationId xmlns:p14="http://schemas.microsoft.com/office/powerpoint/2010/main" val="2197106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D4B84-8444-8129-3D93-C321BA7C03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DA1C43-8AAC-6472-F7B2-FB5F04022A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82737964-8553-FB36-E514-F81D51FD0A49}"/>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Why Big Data?</a:t>
            </a:r>
            <a:endParaRPr lang="en-US" sz="2400" b="1" dirty="0">
              <a:latin typeface="Alexandria" charset="0"/>
            </a:endParaRPr>
          </a:p>
        </p:txBody>
      </p:sp>
      <p:sp>
        <p:nvSpPr>
          <p:cNvPr id="5" name="Rectangle 4">
            <a:extLst>
              <a:ext uri="{FF2B5EF4-FFF2-40B4-BE49-F238E27FC236}">
                <a16:creationId xmlns:a16="http://schemas.microsoft.com/office/drawing/2014/main" id="{2075D627-C939-9802-7830-4E67EACFEC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2738BE0-855A-0288-CDE2-7D4FCB9FF2E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AFED9F2C-AD1B-0E50-A5D3-16C79F82C17A}"/>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0022834-1FAA-69A3-2BFB-DF1F71464A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50503F-9B4B-471F-C169-2EE195346D8D}"/>
              </a:ext>
            </a:extLst>
          </p:cNvPr>
          <p:cNvSpPr txBox="1"/>
          <p:nvPr/>
        </p:nvSpPr>
        <p:spPr>
          <a:xfrm>
            <a:off x="689640" y="2095405"/>
            <a:ext cx="10740360" cy="3373359"/>
          </a:xfrm>
          <a:prstGeom prst="rect">
            <a:avLst/>
          </a:prstGeom>
          <a:noFill/>
        </p:spPr>
        <p:txBody>
          <a:bodyPr wrap="square" rtlCol="0">
            <a:spAutoFit/>
          </a:bodyPr>
          <a:lstStyle/>
          <a:p>
            <a:pPr algn="just">
              <a:lnSpc>
                <a:spcPct val="150000"/>
              </a:lnSpc>
            </a:pPr>
            <a:r>
              <a:rPr lang="en-US" dirty="0">
                <a:solidFill>
                  <a:srgbClr val="FF0000"/>
                </a:solidFill>
              </a:rPr>
              <a:t>Big Data is a popular tool</a:t>
            </a:r>
            <a:r>
              <a:rPr lang="en-US" dirty="0"/>
              <a:t> used by companies to improve their operations, enhance customer service, and develop targeted marketing campaigns, all with the ultimate goal of increasing revenue. By analyzing </a:t>
            </a:r>
            <a:r>
              <a:rPr lang="en-US" u="sng" dirty="0">
                <a:solidFill>
                  <a:srgbClr val="FF0000"/>
                </a:solidFill>
              </a:rPr>
              <a:t>both historical and real-time data</a:t>
            </a:r>
            <a:r>
              <a:rPr lang="en-US" dirty="0"/>
              <a:t>, companies can assess market requirements, understand customer needs, and adjust their products accordingly. </a:t>
            </a:r>
          </a:p>
          <a:p>
            <a:pPr algn="just">
              <a:lnSpc>
                <a:spcPct val="150000"/>
              </a:lnSpc>
            </a:pPr>
            <a:r>
              <a:rPr lang="en-US" dirty="0"/>
              <a:t>The </a:t>
            </a:r>
            <a:r>
              <a:rPr lang="en-US" dirty="0">
                <a:solidFill>
                  <a:srgbClr val="FF0000"/>
                </a:solidFill>
              </a:rPr>
              <a:t>combination of Big Data and machine learning </a:t>
            </a:r>
            <a:r>
              <a:rPr lang="en-US" dirty="0"/>
              <a:t>enables companies to develop marketing plans and predict customer requirements, allowing them to respond quickly to demand and generate more revenue. </a:t>
            </a:r>
          </a:p>
          <a:p>
            <a:pPr algn="just">
              <a:lnSpc>
                <a:spcPct val="150000"/>
              </a:lnSpc>
            </a:pPr>
            <a:r>
              <a:rPr lang="en-US" dirty="0"/>
              <a:t>Following are several reasons why Big Data is important :</a:t>
            </a:r>
          </a:p>
          <a:p>
            <a:pPr algn="just">
              <a:lnSpc>
                <a:spcPct val="150000"/>
              </a:lnSpc>
            </a:pPr>
            <a:endParaRPr lang="en-US" dirty="0"/>
          </a:p>
        </p:txBody>
      </p:sp>
    </p:spTree>
    <p:extLst>
      <p:ext uri="{BB962C8B-B14F-4D97-AF65-F5344CB8AC3E}">
        <p14:creationId xmlns:p14="http://schemas.microsoft.com/office/powerpoint/2010/main" val="120087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EA31B-404E-F284-6315-B9F7E03817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C0F70A-53C2-1D8A-B1A0-1F6550293C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0185607-A1EB-4501-340F-1969EC6CF120}"/>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Why Big Data?</a:t>
            </a:r>
            <a:endParaRPr lang="en-US" sz="2400" b="1" dirty="0">
              <a:latin typeface="Alexandria" charset="0"/>
            </a:endParaRPr>
          </a:p>
        </p:txBody>
      </p:sp>
      <p:sp>
        <p:nvSpPr>
          <p:cNvPr id="5" name="Rectangle 4">
            <a:extLst>
              <a:ext uri="{FF2B5EF4-FFF2-40B4-BE49-F238E27FC236}">
                <a16:creationId xmlns:a16="http://schemas.microsoft.com/office/drawing/2014/main" id="{41BE7B3A-444E-9A3F-1960-EBDFA58549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BE5DD02-F4F3-5ED6-67CD-0DDDEBBE3F83}"/>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854C638F-C5DE-EAAC-5BAB-C2E314454F45}"/>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D90D60A-ECD9-3ECE-8DD6-C70A02D658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277334-AEC7-1DDF-7DB5-964DC1A0CC1D}"/>
              </a:ext>
            </a:extLst>
          </p:cNvPr>
          <p:cNvSpPr txBox="1"/>
          <p:nvPr/>
        </p:nvSpPr>
        <p:spPr>
          <a:xfrm>
            <a:off x="617280" y="2019969"/>
            <a:ext cx="10740360" cy="3927357"/>
          </a:xfrm>
          <a:prstGeom prst="rect">
            <a:avLst/>
          </a:prstGeom>
          <a:noFill/>
        </p:spPr>
        <p:txBody>
          <a:bodyPr wrap="square" rtlCol="0">
            <a:spAutoFit/>
          </a:bodyPr>
          <a:lstStyle/>
          <a:p>
            <a:pPr algn="just">
              <a:lnSpc>
                <a:spcPct val="150000"/>
              </a:lnSpc>
            </a:pPr>
            <a:r>
              <a:rPr lang="en-US" dirty="0"/>
              <a:t>Following are several reasons why Big Data is important :</a:t>
            </a:r>
          </a:p>
          <a:p>
            <a:pPr marL="285750" indent="-285750" algn="just">
              <a:buFont typeface="Arial" panose="020B0604020202020204" pitchFamily="34" charset="0"/>
              <a:buChar char="•"/>
            </a:pPr>
            <a:r>
              <a:rPr lang="en-US" b="1" dirty="0">
                <a:solidFill>
                  <a:srgbClr val="FF0000"/>
                </a:solidFill>
              </a:rPr>
              <a:t>Valuable Insights: </a:t>
            </a:r>
            <a:r>
              <a:rPr lang="en-US" dirty="0"/>
              <a:t>Big Data provides organizations with the opportunity to </a:t>
            </a:r>
            <a:r>
              <a:rPr lang="en-US" dirty="0">
                <a:solidFill>
                  <a:srgbClr val="FF0000"/>
                </a:solidFill>
              </a:rPr>
              <a:t>gain valuable insights and knowledge that can drive informed decision-making. </a:t>
            </a:r>
            <a:r>
              <a:rPr lang="en-US" dirty="0"/>
              <a:t>By analyzing large and diverse datasets, organizations can uncover patterns, trends, and correlations that were previously hidden. </a:t>
            </a:r>
            <a:r>
              <a:rPr lang="en-US" dirty="0">
                <a:solidFill>
                  <a:srgbClr val="FF0000"/>
                </a:solidFill>
              </a:rPr>
              <a:t>These insights can be used to identify new business opportunities, optimize processes</a:t>
            </a:r>
            <a:r>
              <a:rPr lang="en-US" dirty="0"/>
              <a:t>, improve customer experiences, and make data-driven strategic decisions. </a:t>
            </a:r>
          </a:p>
          <a:p>
            <a:pPr marL="285750" indent="-285750" algn="just">
              <a:lnSpc>
                <a:spcPct val="150000"/>
              </a:lnSpc>
              <a:buFont typeface="Arial" panose="020B0604020202020204" pitchFamily="34" charset="0"/>
              <a:buChar char="•"/>
            </a:pPr>
            <a:r>
              <a:rPr lang="en-US" b="1" dirty="0">
                <a:solidFill>
                  <a:srgbClr val="FF0000"/>
                </a:solidFill>
              </a:rPr>
              <a:t>Real-Time Decision-Making</a:t>
            </a:r>
            <a:r>
              <a:rPr lang="en-US" b="1" dirty="0"/>
              <a:t>: </a:t>
            </a:r>
            <a:r>
              <a:rPr lang="en-US" dirty="0"/>
              <a:t>With the advancements in Big Data technologies, organizations can analyze data </a:t>
            </a:r>
            <a:r>
              <a:rPr lang="en-US" dirty="0">
                <a:solidFill>
                  <a:srgbClr val="FF0000"/>
                </a:solidFill>
              </a:rPr>
              <a:t>in real time or near real-time. </a:t>
            </a:r>
            <a:r>
              <a:rPr lang="en-US" dirty="0"/>
              <a:t>This allows businesses to make timely decisions </a:t>
            </a:r>
            <a:r>
              <a:rPr lang="en-US" dirty="0">
                <a:solidFill>
                  <a:srgbClr val="FF0000"/>
                </a:solidFill>
              </a:rPr>
              <a:t>based on the most up-to-date information. </a:t>
            </a:r>
            <a:r>
              <a:rPr lang="en-US" dirty="0"/>
              <a:t>For example, in industries such as finance and healthcare, real-time data analysis can enable fraud detection, </a:t>
            </a:r>
            <a:r>
              <a:rPr lang="en-US" dirty="0">
                <a:solidFill>
                  <a:srgbClr val="FF0000"/>
                </a:solidFill>
              </a:rPr>
              <a:t>risk management, and patient monitoring, leading to more proactive and effective decision-making</a:t>
            </a:r>
            <a:r>
              <a:rPr lang="en-US" dirty="0"/>
              <a:t>. </a:t>
            </a:r>
          </a:p>
        </p:txBody>
      </p:sp>
    </p:spTree>
    <p:extLst>
      <p:ext uri="{BB962C8B-B14F-4D97-AF65-F5344CB8AC3E}">
        <p14:creationId xmlns:p14="http://schemas.microsoft.com/office/powerpoint/2010/main" val="2917051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BB985-D14F-A945-81E8-CADCBF10C8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299EF3-8DD6-328D-627B-89DA14363F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EE08B03-6FC5-7F2A-021D-ED3C4B53F0CF}"/>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Types of Data</a:t>
            </a:r>
            <a:endParaRPr lang="en-US" sz="2400" b="1" dirty="0">
              <a:latin typeface="Alexandria" charset="0"/>
            </a:endParaRPr>
          </a:p>
        </p:txBody>
      </p:sp>
      <p:sp>
        <p:nvSpPr>
          <p:cNvPr id="5" name="Rectangle 4">
            <a:extLst>
              <a:ext uri="{FF2B5EF4-FFF2-40B4-BE49-F238E27FC236}">
                <a16:creationId xmlns:a16="http://schemas.microsoft.com/office/drawing/2014/main" id="{A18EEAB7-9F1C-70B0-1B76-B0F8F8B72A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46C8105-00C3-4EC9-64C8-C6EB9ABF435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AAAD00D-C460-A41E-B6B2-BAB613100FFB}"/>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D152487-ADD2-D10D-4FDC-7D14D1FDC0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E98D4D3-ECBC-03B2-605D-362E1F124EF2}"/>
              </a:ext>
            </a:extLst>
          </p:cNvPr>
          <p:cNvSpPr txBox="1"/>
          <p:nvPr/>
        </p:nvSpPr>
        <p:spPr>
          <a:xfrm>
            <a:off x="617280" y="2019969"/>
            <a:ext cx="10740360" cy="3788858"/>
          </a:xfrm>
          <a:prstGeom prst="rect">
            <a:avLst/>
          </a:prstGeom>
          <a:noFill/>
        </p:spPr>
        <p:txBody>
          <a:bodyPr wrap="square" rtlCol="0">
            <a:spAutoFit/>
          </a:bodyPr>
          <a:lstStyle/>
          <a:p>
            <a:pPr algn="just">
              <a:lnSpc>
                <a:spcPct val="150000"/>
              </a:lnSpc>
            </a:pPr>
            <a:r>
              <a:rPr lang="en-US" dirty="0"/>
              <a:t>Big Data consists of various data types, high velocity and extensible. Data comes in three different forms: structured, semi-structured, and unstructured .</a:t>
            </a:r>
          </a:p>
          <a:p>
            <a:pPr marL="285750" indent="-285750" algn="just">
              <a:lnSpc>
                <a:spcPct val="150000"/>
              </a:lnSpc>
              <a:buFont typeface="Arial" panose="020B0604020202020204" pitchFamily="34" charset="0"/>
              <a:buChar char="•"/>
            </a:pPr>
            <a:r>
              <a:rPr lang="en-US" b="1" dirty="0">
                <a:solidFill>
                  <a:srgbClr val="FF0000"/>
                </a:solidFill>
              </a:rPr>
              <a:t>Structured:</a:t>
            </a:r>
            <a:r>
              <a:rPr lang="en-US" b="1" dirty="0"/>
              <a:t> </a:t>
            </a:r>
            <a:r>
              <a:rPr lang="en-US" dirty="0"/>
              <a:t>Structured data is data that has been collected and sorted systematically and can be easily retrieved. Structured data is easy to process </a:t>
            </a:r>
            <a:r>
              <a:rPr lang="en-US" b="1" u="sng" dirty="0">
                <a:solidFill>
                  <a:srgbClr val="FF0000"/>
                </a:solidFill>
              </a:rPr>
              <a:t>because it has a predefined schema. </a:t>
            </a:r>
          </a:p>
          <a:p>
            <a:pPr marL="285750" indent="-285750" algn="just">
              <a:lnSpc>
                <a:spcPct val="150000"/>
              </a:lnSpc>
              <a:buFont typeface="Arial" panose="020B0604020202020204" pitchFamily="34" charset="0"/>
              <a:buChar char="•"/>
            </a:pPr>
            <a:r>
              <a:rPr lang="en-US" dirty="0"/>
              <a:t>Examples of structured data include </a:t>
            </a:r>
            <a:r>
              <a:rPr lang="en-US" dirty="0">
                <a:solidFill>
                  <a:srgbClr val="FF0000"/>
                </a:solidFill>
              </a:rPr>
              <a:t>financial transactions, customer information, sensor readings </a:t>
            </a:r>
            <a:r>
              <a:rPr lang="en-US" dirty="0"/>
              <a:t>with fixed attributes, and stock market data. </a:t>
            </a:r>
          </a:p>
          <a:p>
            <a:pPr marL="285750" indent="-285750" algn="just">
              <a:lnSpc>
                <a:spcPct val="150000"/>
              </a:lnSpc>
              <a:buFont typeface="Arial" panose="020B0604020202020204" pitchFamily="34" charset="0"/>
              <a:buChar char="•"/>
            </a:pPr>
            <a:r>
              <a:rPr lang="en-US" dirty="0"/>
              <a:t>To manage structured data, we can use SQL. An “Employee” table in a database as shown in Table 4.1 is an example of structured data. </a:t>
            </a:r>
          </a:p>
          <a:p>
            <a:pPr algn="just">
              <a:lnSpc>
                <a:spcPct val="150000"/>
              </a:lnSpc>
            </a:pPr>
            <a:endParaRPr lang="en-US" dirty="0"/>
          </a:p>
        </p:txBody>
      </p:sp>
    </p:spTree>
    <p:extLst>
      <p:ext uri="{BB962C8B-B14F-4D97-AF65-F5344CB8AC3E}">
        <p14:creationId xmlns:p14="http://schemas.microsoft.com/office/powerpoint/2010/main" val="157303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78415-5092-47ED-2B07-074AD04BD3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422A71-D63E-2424-CD10-8113B8F8A3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CD644E9C-A122-B805-F75E-BBEEE226E018}"/>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Types of Data</a:t>
            </a:r>
            <a:endParaRPr lang="en-US" sz="2400" b="1" dirty="0">
              <a:latin typeface="Alexandria" charset="0"/>
            </a:endParaRPr>
          </a:p>
        </p:txBody>
      </p:sp>
      <p:sp>
        <p:nvSpPr>
          <p:cNvPr id="5" name="Rectangle 4">
            <a:extLst>
              <a:ext uri="{FF2B5EF4-FFF2-40B4-BE49-F238E27FC236}">
                <a16:creationId xmlns:a16="http://schemas.microsoft.com/office/drawing/2014/main" id="{ACC4D3E8-5B23-C729-EBEA-F37405D6C2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F75ED78-B5B8-C549-5B5F-F3D85E33D79F}"/>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00BD4FE6-2558-D90D-7C34-7B775A94219F}"/>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9B3CCC5-9E71-393F-DAA7-39DAAB9689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581552A4-6987-36E1-2BC7-ECB02B9745C4}"/>
              </a:ext>
            </a:extLst>
          </p:cNvPr>
          <p:cNvPicPr>
            <a:picLocks noChangeAspect="1"/>
          </p:cNvPicPr>
          <p:nvPr/>
        </p:nvPicPr>
        <p:blipFill>
          <a:blip r:embed="rId4"/>
          <a:stretch>
            <a:fillRect/>
          </a:stretch>
        </p:blipFill>
        <p:spPr>
          <a:xfrm>
            <a:off x="762000" y="2474442"/>
            <a:ext cx="9061570" cy="2352675"/>
          </a:xfrm>
          <a:prstGeom prst="rect">
            <a:avLst/>
          </a:prstGeom>
        </p:spPr>
      </p:pic>
      <p:sp>
        <p:nvSpPr>
          <p:cNvPr id="8" name="TextBox 7">
            <a:extLst>
              <a:ext uri="{FF2B5EF4-FFF2-40B4-BE49-F238E27FC236}">
                <a16:creationId xmlns:a16="http://schemas.microsoft.com/office/drawing/2014/main" id="{59F1DFC7-7A54-27C8-5662-50D3677C6C10}"/>
              </a:ext>
            </a:extLst>
          </p:cNvPr>
          <p:cNvSpPr txBox="1"/>
          <p:nvPr/>
        </p:nvSpPr>
        <p:spPr>
          <a:xfrm>
            <a:off x="9566031" y="3165231"/>
            <a:ext cx="1657978" cy="923330"/>
          </a:xfrm>
          <a:prstGeom prst="rect">
            <a:avLst/>
          </a:prstGeom>
          <a:noFill/>
        </p:spPr>
        <p:txBody>
          <a:bodyPr wrap="square" rtlCol="0">
            <a:spAutoFit/>
          </a:bodyPr>
          <a:lstStyle/>
          <a:p>
            <a:pPr algn="ctr"/>
            <a:r>
              <a:rPr lang="en-US" dirty="0"/>
              <a:t>Table 4.1. Examples of structured data</a:t>
            </a:r>
          </a:p>
        </p:txBody>
      </p:sp>
    </p:spTree>
    <p:extLst>
      <p:ext uri="{BB962C8B-B14F-4D97-AF65-F5344CB8AC3E}">
        <p14:creationId xmlns:p14="http://schemas.microsoft.com/office/powerpoint/2010/main" val="2639976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727E6-82C8-7715-9974-CAD1679606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77916E-3C08-AEA8-E8E7-7624930337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55D5D63-DA79-8A8C-3E0F-56A0B72FE7B7}"/>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Types of Data</a:t>
            </a:r>
            <a:endParaRPr lang="en-US" sz="2400" b="1" dirty="0">
              <a:latin typeface="Alexandria" charset="0"/>
            </a:endParaRPr>
          </a:p>
        </p:txBody>
      </p:sp>
      <p:sp>
        <p:nvSpPr>
          <p:cNvPr id="5" name="Rectangle 4">
            <a:extLst>
              <a:ext uri="{FF2B5EF4-FFF2-40B4-BE49-F238E27FC236}">
                <a16:creationId xmlns:a16="http://schemas.microsoft.com/office/drawing/2014/main" id="{58846FB3-3CCA-F41C-3E7A-B626AA7517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CF99CDA-B796-23AC-1239-664184B3F28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5C2DCFE-10EC-5596-6A03-F9EEFF873D00}"/>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3606118-6EE1-6448-28A0-9E41A2A8D5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52E5525-D944-3A25-2956-4650BB7EAC43}"/>
              </a:ext>
            </a:extLst>
          </p:cNvPr>
          <p:cNvSpPr txBox="1"/>
          <p:nvPr/>
        </p:nvSpPr>
        <p:spPr>
          <a:xfrm>
            <a:off x="595601" y="2023613"/>
            <a:ext cx="10420141" cy="212686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rPr>
              <a:t>Semi-Structured: </a:t>
            </a:r>
            <a:r>
              <a:rPr lang="en-US" dirty="0"/>
              <a:t>Semi-structured data is a combination of structured and unstructured data. It contains elements of both, with some organization or metadata but without a rigid schema. Semi-structured data is often represented in formats like XML, JSON, comma-separated values (CSV), and log files. </a:t>
            </a:r>
          </a:p>
          <a:p>
            <a:pPr marL="285750" indent="-285750">
              <a:lnSpc>
                <a:spcPct val="150000"/>
              </a:lnSpc>
              <a:buFont typeface="Arial" panose="020B0604020202020204" pitchFamily="34" charset="0"/>
              <a:buChar char="•"/>
            </a:pPr>
            <a:r>
              <a:rPr lang="en-US" dirty="0">
                <a:solidFill>
                  <a:srgbClr val="FF0000"/>
                </a:solidFill>
              </a:rPr>
              <a:t>Examples of semi-structured data</a:t>
            </a:r>
            <a:r>
              <a:rPr lang="en-US" dirty="0"/>
              <a:t> include web server logs, XML documents, and </a:t>
            </a:r>
            <a:r>
              <a:rPr lang="en-US" dirty="0">
                <a:solidFill>
                  <a:srgbClr val="FF0000"/>
                </a:solidFill>
              </a:rPr>
              <a:t>data from IoT devices. </a:t>
            </a:r>
          </a:p>
          <a:p>
            <a:pPr marL="285750" indent="-285750">
              <a:lnSpc>
                <a:spcPct val="150000"/>
              </a:lnSpc>
              <a:buFont typeface="Arial" panose="020B0604020202020204" pitchFamily="34" charset="0"/>
              <a:buChar char="•"/>
            </a:pPr>
            <a:endParaRPr lang="en-US" dirty="0"/>
          </a:p>
        </p:txBody>
      </p:sp>
      <p:pic>
        <p:nvPicPr>
          <p:cNvPr id="9" name="Picture 8">
            <a:extLst>
              <a:ext uri="{FF2B5EF4-FFF2-40B4-BE49-F238E27FC236}">
                <a16:creationId xmlns:a16="http://schemas.microsoft.com/office/drawing/2014/main" id="{4A2CB083-931F-2155-3EB2-594F6E54864D}"/>
              </a:ext>
            </a:extLst>
          </p:cNvPr>
          <p:cNvPicPr>
            <a:picLocks noChangeAspect="1"/>
          </p:cNvPicPr>
          <p:nvPr/>
        </p:nvPicPr>
        <p:blipFill>
          <a:blip r:embed="rId4"/>
          <a:stretch>
            <a:fillRect/>
          </a:stretch>
        </p:blipFill>
        <p:spPr>
          <a:xfrm>
            <a:off x="2346764" y="4108044"/>
            <a:ext cx="8092273" cy="1850182"/>
          </a:xfrm>
          <a:prstGeom prst="rect">
            <a:avLst/>
          </a:prstGeom>
        </p:spPr>
      </p:pic>
    </p:spTree>
    <p:extLst>
      <p:ext uri="{BB962C8B-B14F-4D97-AF65-F5344CB8AC3E}">
        <p14:creationId xmlns:p14="http://schemas.microsoft.com/office/powerpoint/2010/main" val="1446645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BFB1E-4E95-28E3-8033-E630A07505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1FB129-9D50-503C-5AC2-D315300040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DB063E12-ADC1-5B87-0228-D8A656669C71}"/>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Types of Data</a:t>
            </a:r>
            <a:endParaRPr lang="en-US" sz="2400" b="1" dirty="0">
              <a:latin typeface="Alexandria" charset="0"/>
            </a:endParaRPr>
          </a:p>
        </p:txBody>
      </p:sp>
      <p:sp>
        <p:nvSpPr>
          <p:cNvPr id="5" name="Rectangle 4">
            <a:extLst>
              <a:ext uri="{FF2B5EF4-FFF2-40B4-BE49-F238E27FC236}">
                <a16:creationId xmlns:a16="http://schemas.microsoft.com/office/drawing/2014/main" id="{9359EEB0-BC11-6369-5930-6986B96756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DEAD7F7-8417-203A-F7EE-7C45C8D30D0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0907E436-5EFB-BD33-43F7-BF9D868DCE01}"/>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240E660-8C12-26AD-B216-F55F84C81B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E2AD2D5-C267-4693-1F06-7947D1C8170F}"/>
              </a:ext>
            </a:extLst>
          </p:cNvPr>
          <p:cNvSpPr txBox="1"/>
          <p:nvPr/>
        </p:nvSpPr>
        <p:spPr>
          <a:xfrm>
            <a:off x="635795" y="2095405"/>
            <a:ext cx="10339754" cy="171136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solidFill>
                  <a:srgbClr val="FF0000"/>
                </a:solidFill>
              </a:rPr>
              <a:t>Unstructured:</a:t>
            </a:r>
            <a:r>
              <a:rPr lang="en-US" b="1" dirty="0"/>
              <a:t> </a:t>
            </a:r>
            <a:r>
              <a:rPr lang="en-US" dirty="0"/>
              <a:t>Unstructured data refers to data that </a:t>
            </a:r>
            <a:r>
              <a:rPr lang="en-US" dirty="0">
                <a:solidFill>
                  <a:srgbClr val="FF0000"/>
                </a:solidFill>
              </a:rPr>
              <a:t>does not have a specific format or organization. </a:t>
            </a:r>
            <a:r>
              <a:rPr lang="en-US" dirty="0"/>
              <a:t>It is often in the form of </a:t>
            </a:r>
            <a:r>
              <a:rPr lang="en-US" dirty="0">
                <a:solidFill>
                  <a:srgbClr val="FF0000"/>
                </a:solidFill>
              </a:rPr>
              <a:t>text, audio, video, images, social media posts, emails, and documents. </a:t>
            </a:r>
          </a:p>
          <a:p>
            <a:pPr marL="285750" indent="-285750" algn="just">
              <a:lnSpc>
                <a:spcPct val="150000"/>
              </a:lnSpc>
              <a:buFont typeface="Arial" panose="020B0604020202020204" pitchFamily="34" charset="0"/>
              <a:buChar char="•"/>
            </a:pPr>
            <a:r>
              <a:rPr lang="en-US" dirty="0"/>
              <a:t>The example of unstructured data in day-to-day life are </a:t>
            </a:r>
            <a:r>
              <a:rPr lang="en-US" dirty="0">
                <a:solidFill>
                  <a:srgbClr val="FF0000"/>
                </a:solidFill>
              </a:rPr>
              <a:t>text files and multimedia content like audio, video, images, output returned by Google searches.</a:t>
            </a:r>
          </a:p>
        </p:txBody>
      </p:sp>
      <p:pic>
        <p:nvPicPr>
          <p:cNvPr id="9" name="Picture 8">
            <a:extLst>
              <a:ext uri="{FF2B5EF4-FFF2-40B4-BE49-F238E27FC236}">
                <a16:creationId xmlns:a16="http://schemas.microsoft.com/office/drawing/2014/main" id="{DAA63664-1C82-AC13-51C3-D5200F6D6356}"/>
              </a:ext>
            </a:extLst>
          </p:cNvPr>
          <p:cNvPicPr>
            <a:picLocks noChangeAspect="1"/>
          </p:cNvPicPr>
          <p:nvPr/>
        </p:nvPicPr>
        <p:blipFill>
          <a:blip r:embed="rId4"/>
          <a:stretch>
            <a:fillRect/>
          </a:stretch>
        </p:blipFill>
        <p:spPr>
          <a:xfrm>
            <a:off x="5418811" y="3789644"/>
            <a:ext cx="5556738" cy="2148626"/>
          </a:xfrm>
          <a:prstGeom prst="rect">
            <a:avLst/>
          </a:prstGeom>
        </p:spPr>
      </p:pic>
    </p:spTree>
    <p:extLst>
      <p:ext uri="{BB962C8B-B14F-4D97-AF65-F5344CB8AC3E}">
        <p14:creationId xmlns:p14="http://schemas.microsoft.com/office/powerpoint/2010/main" val="322601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4BB0C-46ED-356A-217F-4FAD80FF2E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BE183C-E389-8194-F8C3-3DED0F997A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0D63CFE0-CF79-2916-954B-43B0F7BD30C4}"/>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B6242629-E144-83D6-3DB1-1ADE97A5F4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3D4F353-7D5D-004B-E5F8-57255EFE0333}"/>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27C99D61-34E0-577D-2A51-C9E236DBDFBA}"/>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F468767-1AB9-3C3E-B262-17C2B4E9F9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F027B37-538D-7D2B-0E13-B5556E52F7FC}"/>
              </a:ext>
            </a:extLst>
          </p:cNvPr>
          <p:cNvSpPr txBox="1"/>
          <p:nvPr/>
        </p:nvSpPr>
        <p:spPr>
          <a:xfrm>
            <a:off x="617280" y="2190998"/>
            <a:ext cx="10794205" cy="3373359"/>
          </a:xfrm>
          <a:prstGeom prst="rect">
            <a:avLst/>
          </a:prstGeom>
          <a:noFill/>
        </p:spPr>
        <p:txBody>
          <a:bodyPr wrap="square" rtlCol="0">
            <a:spAutoFit/>
          </a:bodyPr>
          <a:lstStyle/>
          <a:p>
            <a:pPr algn="just">
              <a:lnSpc>
                <a:spcPct val="150000"/>
              </a:lnSpc>
            </a:pPr>
            <a:r>
              <a:rPr lang="en-US" u="sng" dirty="0">
                <a:solidFill>
                  <a:srgbClr val="FF0000"/>
                </a:solidFill>
              </a:rPr>
              <a:t>Big Data architecture </a:t>
            </a:r>
            <a:r>
              <a:rPr lang="en-US" dirty="0"/>
              <a:t>refers to the overall </a:t>
            </a:r>
            <a:r>
              <a:rPr lang="en-US" dirty="0">
                <a:solidFill>
                  <a:srgbClr val="FF0000"/>
                </a:solidFill>
              </a:rPr>
              <a:t>framework and components that are designed to store, process, and analyze large volumes of data</a:t>
            </a:r>
            <a:r>
              <a:rPr lang="en-US" dirty="0"/>
              <a:t>. It involves a combination of </a:t>
            </a:r>
            <a:r>
              <a:rPr lang="en-US" dirty="0">
                <a:solidFill>
                  <a:srgbClr val="FF0000"/>
                </a:solidFill>
              </a:rPr>
              <a:t>hardware, software, and network infrastructure </a:t>
            </a:r>
            <a:r>
              <a:rPr lang="en-US" dirty="0"/>
              <a:t>that enables organizations to effectively handle Big Data and derive meaningful insights. Big Data architecture is a method for</a:t>
            </a:r>
            <a:r>
              <a:rPr lang="en-US" dirty="0">
                <a:solidFill>
                  <a:srgbClr val="FF0000"/>
                </a:solidFill>
              </a:rPr>
              <a:t> collecting, storing, and analyzing massive amounts of data for business .</a:t>
            </a:r>
          </a:p>
          <a:p>
            <a:pPr algn="just">
              <a:lnSpc>
                <a:spcPct val="150000"/>
              </a:lnSpc>
            </a:pPr>
            <a:r>
              <a:rPr lang="en-US" dirty="0"/>
              <a:t>The typical </a:t>
            </a:r>
            <a:r>
              <a:rPr lang="en-US" dirty="0">
                <a:solidFill>
                  <a:srgbClr val="FF0000"/>
                </a:solidFill>
              </a:rPr>
              <a:t>Big Data architecture </a:t>
            </a:r>
            <a:r>
              <a:rPr lang="en-US" dirty="0"/>
              <a:t>is as shown in Figure 4.1. The architecture should be </a:t>
            </a:r>
            <a:r>
              <a:rPr lang="en-US" dirty="0">
                <a:solidFill>
                  <a:srgbClr val="FF0000"/>
                </a:solidFill>
              </a:rPr>
              <a:t>designed to handle the challenges of Big Data—such as data volume, variety, velocity, and veracity</a:t>
            </a:r>
            <a:r>
              <a:rPr lang="en-US" dirty="0"/>
              <a:t>—while providing flexibility, scalability, and security to support the organization’s data-driven initiatives. </a:t>
            </a:r>
            <a:r>
              <a:rPr lang="en-US" dirty="0">
                <a:solidFill>
                  <a:srgbClr val="FF0000"/>
                </a:solidFill>
              </a:rPr>
              <a:t>A robust architecture saves money for the company by enabling trend forecasting and better decision-making.</a:t>
            </a:r>
          </a:p>
        </p:txBody>
      </p:sp>
    </p:spTree>
    <p:extLst>
      <p:ext uri="{BB962C8B-B14F-4D97-AF65-F5344CB8AC3E}">
        <p14:creationId xmlns:p14="http://schemas.microsoft.com/office/powerpoint/2010/main" val="3679343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F57B7-2D40-95E9-EA53-F6D57C15F7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7C8014-5288-256B-3B8E-533BF25A5B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9613A183-5D2F-D6C0-5A67-2A065D56F087}"/>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CFFA92EC-1CAD-2F13-4805-F921921455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19FEB0D-86EA-7EF2-3AB9-9ADAF10B259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96A53F1-49DA-31DB-758A-6E5B262F4FCA}"/>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C03419D-90B5-943C-0A3D-249C6F7C77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B03CB5B-71CC-15EF-64A0-DBD4D6538A4A}"/>
              </a:ext>
            </a:extLst>
          </p:cNvPr>
          <p:cNvSpPr txBox="1"/>
          <p:nvPr/>
        </p:nvSpPr>
        <p:spPr>
          <a:xfrm>
            <a:off x="617280" y="2070450"/>
            <a:ext cx="10794205" cy="1200329"/>
          </a:xfrm>
          <a:prstGeom prst="rect">
            <a:avLst/>
          </a:prstGeom>
          <a:noFill/>
        </p:spPr>
        <p:txBody>
          <a:bodyPr wrap="square" rtlCol="0">
            <a:spAutoFit/>
          </a:bodyPr>
          <a:lstStyle/>
          <a:p>
            <a:r>
              <a:rPr lang="en-US" dirty="0"/>
              <a:t>Big Data architecture </a:t>
            </a:r>
            <a:r>
              <a:rPr lang="en-US" dirty="0">
                <a:solidFill>
                  <a:srgbClr val="FF0000"/>
                </a:solidFill>
              </a:rPr>
              <a:t>comprises the following components:</a:t>
            </a:r>
          </a:p>
          <a:p>
            <a:endParaRPr lang="en-US" dirty="0">
              <a:solidFill>
                <a:srgbClr val="FF0000"/>
              </a:solidFill>
            </a:endParaRPr>
          </a:p>
          <a:p>
            <a:endParaRPr lang="en-US" dirty="0"/>
          </a:p>
          <a:p>
            <a:r>
              <a:rPr lang="en-US" dirty="0"/>
              <a:t> </a:t>
            </a:r>
          </a:p>
        </p:txBody>
      </p:sp>
      <p:pic>
        <p:nvPicPr>
          <p:cNvPr id="6" name="Picture 5">
            <a:extLst>
              <a:ext uri="{FF2B5EF4-FFF2-40B4-BE49-F238E27FC236}">
                <a16:creationId xmlns:a16="http://schemas.microsoft.com/office/drawing/2014/main" id="{03E08840-8733-787B-4E6B-78A44B7F3FB1}"/>
              </a:ext>
            </a:extLst>
          </p:cNvPr>
          <p:cNvPicPr>
            <a:picLocks noChangeAspect="1"/>
          </p:cNvPicPr>
          <p:nvPr/>
        </p:nvPicPr>
        <p:blipFill>
          <a:blip r:embed="rId4"/>
          <a:stretch>
            <a:fillRect/>
          </a:stretch>
        </p:blipFill>
        <p:spPr>
          <a:xfrm>
            <a:off x="1161422" y="2426234"/>
            <a:ext cx="7610789" cy="3499270"/>
          </a:xfrm>
          <a:prstGeom prst="rect">
            <a:avLst/>
          </a:prstGeom>
        </p:spPr>
      </p:pic>
      <p:sp>
        <p:nvSpPr>
          <p:cNvPr id="8" name="TextBox 7">
            <a:extLst>
              <a:ext uri="{FF2B5EF4-FFF2-40B4-BE49-F238E27FC236}">
                <a16:creationId xmlns:a16="http://schemas.microsoft.com/office/drawing/2014/main" id="{818A48B7-4204-C2D5-3537-C4F2DAD10B6A}"/>
              </a:ext>
            </a:extLst>
          </p:cNvPr>
          <p:cNvSpPr txBox="1"/>
          <p:nvPr/>
        </p:nvSpPr>
        <p:spPr>
          <a:xfrm>
            <a:off x="9264580" y="2974312"/>
            <a:ext cx="2049864" cy="923330"/>
          </a:xfrm>
          <a:prstGeom prst="rect">
            <a:avLst/>
          </a:prstGeom>
          <a:noFill/>
        </p:spPr>
        <p:txBody>
          <a:bodyPr wrap="square" rtlCol="0">
            <a:spAutoFit/>
          </a:bodyPr>
          <a:lstStyle/>
          <a:p>
            <a:pPr algn="ctr"/>
            <a:r>
              <a:rPr lang="en-US" dirty="0"/>
              <a:t>Figure 4.1 </a:t>
            </a:r>
          </a:p>
          <a:p>
            <a:pPr algn="ctr"/>
            <a:r>
              <a:rPr lang="en-US" dirty="0">
                <a:solidFill>
                  <a:srgbClr val="FF0000"/>
                </a:solidFill>
              </a:rPr>
              <a:t>Big Data architecture</a:t>
            </a:r>
          </a:p>
        </p:txBody>
      </p:sp>
    </p:spTree>
    <p:extLst>
      <p:ext uri="{BB962C8B-B14F-4D97-AF65-F5344CB8AC3E}">
        <p14:creationId xmlns:p14="http://schemas.microsoft.com/office/powerpoint/2010/main" val="750252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BAA20-D735-94ED-175A-D0323CE4B2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4399A7-FDBA-2641-BDE0-19B6BDF192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637BF2A5-DC4F-8E7B-14F9-08DEE374C6BA}"/>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583EC0E6-E9B6-E4EC-8D7D-179A211E61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07382F3-8100-3871-4D81-1654AE4B924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EB6600C9-0064-01A1-F9D6-C3207615505C}"/>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A46A9F0-12F1-457A-C49B-1D69DF150F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5342572-1F97-96AE-4F93-3AA44E04B5F8}"/>
              </a:ext>
            </a:extLst>
          </p:cNvPr>
          <p:cNvSpPr txBox="1"/>
          <p:nvPr/>
        </p:nvSpPr>
        <p:spPr>
          <a:xfrm>
            <a:off x="617280" y="2070450"/>
            <a:ext cx="10794205" cy="4524315"/>
          </a:xfrm>
          <a:prstGeom prst="rect">
            <a:avLst/>
          </a:prstGeom>
          <a:noFill/>
        </p:spPr>
        <p:txBody>
          <a:bodyPr wrap="square" rtlCol="0">
            <a:spAutoFit/>
          </a:bodyPr>
          <a:lstStyle/>
          <a:p>
            <a:r>
              <a:rPr lang="en-US" dirty="0"/>
              <a:t>Big Data architecture </a:t>
            </a:r>
            <a:r>
              <a:rPr lang="en-US" dirty="0">
                <a:solidFill>
                  <a:srgbClr val="FF0000"/>
                </a:solidFill>
              </a:rPr>
              <a:t>comprises the following components:</a:t>
            </a:r>
          </a:p>
          <a:p>
            <a:pPr marL="285750" indent="-285750" algn="just">
              <a:lnSpc>
                <a:spcPct val="200000"/>
              </a:lnSpc>
              <a:buFont typeface="Arial" panose="020B0604020202020204" pitchFamily="34" charset="0"/>
              <a:buChar char="•"/>
            </a:pPr>
            <a:r>
              <a:rPr lang="en-US" b="1" dirty="0"/>
              <a:t>Data Sources: </a:t>
            </a:r>
            <a:r>
              <a:rPr lang="en-US" dirty="0"/>
              <a:t>Data source refers to </a:t>
            </a:r>
            <a:r>
              <a:rPr lang="en-US" dirty="0">
                <a:solidFill>
                  <a:srgbClr val="FF0000"/>
                </a:solidFill>
              </a:rPr>
              <a:t>the location where the information is acquired</a:t>
            </a:r>
            <a:r>
              <a:rPr lang="en-US" dirty="0"/>
              <a:t>. The process of Big Data begins with </a:t>
            </a:r>
            <a:r>
              <a:rPr lang="en-US" dirty="0">
                <a:solidFill>
                  <a:srgbClr val="FF0000"/>
                </a:solidFill>
              </a:rPr>
              <a:t>data sources</a:t>
            </a:r>
            <a:r>
              <a:rPr lang="en-US" dirty="0"/>
              <a:t>. Data sources may differ depending on the application. There are two types of data sources: </a:t>
            </a:r>
            <a:r>
              <a:rPr lang="en-US" dirty="0">
                <a:solidFill>
                  <a:srgbClr val="FF0000"/>
                </a:solidFill>
              </a:rPr>
              <a:t>file data sources and machine data sources</a:t>
            </a:r>
            <a:r>
              <a:rPr lang="en-US" dirty="0"/>
              <a:t>. A file data source is any entity that resembles a data repository, such as an </a:t>
            </a:r>
            <a:r>
              <a:rPr lang="en-US" dirty="0">
                <a:solidFill>
                  <a:srgbClr val="FF0000"/>
                </a:solidFill>
              </a:rPr>
              <a:t>email archive, file sharing</a:t>
            </a:r>
            <a:r>
              <a:rPr lang="en-US" dirty="0"/>
              <a:t>. The </a:t>
            </a:r>
            <a:r>
              <a:rPr lang="en-US" dirty="0">
                <a:solidFill>
                  <a:srgbClr val="FF0000"/>
                </a:solidFill>
              </a:rPr>
              <a:t>machine data source</a:t>
            </a:r>
            <a:r>
              <a:rPr lang="en-US" dirty="0"/>
              <a:t> is information created by a computer process or application activity that does not require human intervention. Examples of machine data sources are </a:t>
            </a:r>
            <a:r>
              <a:rPr lang="en-US" dirty="0">
                <a:solidFill>
                  <a:srgbClr val="FF0000"/>
                </a:solidFill>
              </a:rPr>
              <a:t>computers, mobile phones, embedded systems, and other networked devices</a:t>
            </a:r>
            <a:r>
              <a:rPr lang="en-US" dirty="0"/>
              <a:t>. </a:t>
            </a:r>
            <a:endParaRPr lang="en-US" dirty="0">
              <a:solidFill>
                <a:srgbClr val="FF0000"/>
              </a:solidFill>
            </a:endParaRPr>
          </a:p>
          <a:p>
            <a:endParaRPr lang="en-US" dirty="0">
              <a:solidFill>
                <a:srgbClr val="FF0000"/>
              </a:solidFill>
            </a:endParaRPr>
          </a:p>
          <a:p>
            <a:endParaRPr lang="en-US" dirty="0"/>
          </a:p>
          <a:p>
            <a:r>
              <a:rPr lang="en-US" dirty="0"/>
              <a:t> </a:t>
            </a:r>
          </a:p>
        </p:txBody>
      </p:sp>
    </p:spTree>
    <p:extLst>
      <p:ext uri="{BB962C8B-B14F-4D97-AF65-F5344CB8AC3E}">
        <p14:creationId xmlns:p14="http://schemas.microsoft.com/office/powerpoint/2010/main" val="116273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6FD5E-251E-F57D-8020-6B89B2357B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4920F7-35A7-8CB9-42F0-AB633C5D43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08AC3821-0C7C-29F6-3EE3-AB4D1F6C4175}"/>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7BB5BF44-5DFA-E4DA-866D-4DA5DF7053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0B779B-1AA0-CFD8-06FD-6B33CA3CDD80}"/>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8DB75DBC-496E-7171-7FDD-80893FF22F1F}"/>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ACD095-6C65-73C5-CDCB-7F61DC292A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6388810-546C-0265-B730-6081662648F7}"/>
              </a:ext>
            </a:extLst>
          </p:cNvPr>
          <p:cNvSpPr txBox="1"/>
          <p:nvPr/>
        </p:nvSpPr>
        <p:spPr>
          <a:xfrm>
            <a:off x="617280" y="2070450"/>
            <a:ext cx="10794205" cy="3615733"/>
          </a:xfrm>
          <a:prstGeom prst="rect">
            <a:avLst/>
          </a:prstGeom>
          <a:noFill/>
        </p:spPr>
        <p:txBody>
          <a:bodyPr wrap="square" rtlCol="0">
            <a:spAutoFit/>
          </a:bodyPr>
          <a:lstStyle/>
          <a:p>
            <a:r>
              <a:rPr lang="en-US" dirty="0"/>
              <a:t>Big Data architecture </a:t>
            </a:r>
            <a:r>
              <a:rPr lang="en-US" dirty="0">
                <a:solidFill>
                  <a:srgbClr val="FF0000"/>
                </a:solidFill>
              </a:rPr>
              <a:t>comprises the following components:</a:t>
            </a:r>
          </a:p>
          <a:p>
            <a:pPr marL="285750" indent="-285750" algn="just">
              <a:lnSpc>
                <a:spcPct val="200000"/>
              </a:lnSpc>
              <a:buFont typeface="Arial" panose="020B0604020202020204" pitchFamily="34" charset="0"/>
              <a:buChar char="•"/>
            </a:pPr>
            <a:r>
              <a:rPr lang="en-US" b="1" dirty="0">
                <a:solidFill>
                  <a:srgbClr val="FF0000"/>
                </a:solidFill>
              </a:rPr>
              <a:t>Real-Time Message Ingestion: </a:t>
            </a:r>
            <a:r>
              <a:rPr lang="en-US" dirty="0"/>
              <a:t>Real-time data ingestion is the process of </a:t>
            </a:r>
            <a:r>
              <a:rPr lang="en-US" dirty="0">
                <a:solidFill>
                  <a:srgbClr val="FF0000"/>
                </a:solidFill>
              </a:rPr>
              <a:t>transmitting data from a live source into an object storage system</a:t>
            </a:r>
            <a:r>
              <a:rPr lang="en-US" dirty="0"/>
              <a:t>. This process involves the storage of new messages in a data store, which serves as a message buffer and supports scalable processing. In addition to various message queuing semantics, they provide stable and reliable delivery. </a:t>
            </a:r>
          </a:p>
          <a:p>
            <a:pPr marL="285750" indent="-285750" algn="just">
              <a:lnSpc>
                <a:spcPct val="200000"/>
              </a:lnSpc>
              <a:buFont typeface="Arial" panose="020B0604020202020204" pitchFamily="34" charset="0"/>
              <a:buChar char="•"/>
            </a:pPr>
            <a:r>
              <a:rPr lang="en-US" dirty="0">
                <a:solidFill>
                  <a:srgbClr val="FF0000"/>
                </a:solidFill>
              </a:rPr>
              <a:t>Examples include Apache Kafka, Azure Event Hubs, and Apache Flume.</a:t>
            </a:r>
          </a:p>
          <a:p>
            <a:pPr marL="285750" indent="-285750" algn="just">
              <a:lnSpc>
                <a:spcPct val="200000"/>
              </a:lnSpc>
              <a:buFont typeface="Arial" panose="020B0604020202020204" pitchFamily="34" charset="0"/>
              <a:buChar char="•"/>
            </a:pPr>
            <a:r>
              <a:rPr lang="en-US" dirty="0"/>
              <a:t> </a:t>
            </a:r>
          </a:p>
        </p:txBody>
      </p:sp>
    </p:spTree>
    <p:extLst>
      <p:ext uri="{BB962C8B-B14F-4D97-AF65-F5344CB8AC3E}">
        <p14:creationId xmlns:p14="http://schemas.microsoft.com/office/powerpoint/2010/main" val="150002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9D637-CC4D-C808-F1E8-EF1A568A17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B3FEE4-E557-E967-D2EA-3E14BCA568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EB5216D2-7B61-97F2-7A86-54D2717B3BF6}"/>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0BD0509F-6905-2F59-B29F-303EBC435B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6120029-1B3F-3FE5-4E3D-8EBCF3EC6B42}"/>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7195B502-75DF-5CA5-ADC6-127FEA4CC5AA}"/>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D95D1A1-5CF9-B5D7-810F-127C0E61C4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90ABFD-A2F9-A15F-EEFC-96F8CCB1331D}"/>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pic>
        <p:nvPicPr>
          <p:cNvPr id="6" name="Picture 5">
            <a:extLst>
              <a:ext uri="{FF2B5EF4-FFF2-40B4-BE49-F238E27FC236}">
                <a16:creationId xmlns:a16="http://schemas.microsoft.com/office/drawing/2014/main" id="{1E93E992-6005-C1AE-44C0-0C42EFACB53B}"/>
              </a:ext>
            </a:extLst>
          </p:cNvPr>
          <p:cNvPicPr>
            <a:picLocks noChangeAspect="1"/>
          </p:cNvPicPr>
          <p:nvPr/>
        </p:nvPicPr>
        <p:blipFill>
          <a:blip r:embed="rId4"/>
          <a:stretch>
            <a:fillRect/>
          </a:stretch>
        </p:blipFill>
        <p:spPr>
          <a:xfrm>
            <a:off x="894427" y="2639195"/>
            <a:ext cx="10258425" cy="2943225"/>
          </a:xfrm>
          <a:prstGeom prst="rect">
            <a:avLst/>
          </a:prstGeom>
        </p:spPr>
      </p:pic>
    </p:spTree>
    <p:extLst>
      <p:ext uri="{BB962C8B-B14F-4D97-AF65-F5344CB8AC3E}">
        <p14:creationId xmlns:p14="http://schemas.microsoft.com/office/powerpoint/2010/main" val="728555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01A9C-BA5D-143F-10BB-A10FC7F5A6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CAA70C-247C-990A-C168-FC5D2347FF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E557009B-CE6B-49F2-8443-F63E8008B5DC}"/>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208E113E-1029-A0A9-2F75-B7C28A0B5D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7F24B17-F3E9-7B5E-5CE5-0D2005E47D35}"/>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51E05B3E-9ACF-1067-3FB4-612CC3D3ABFE}"/>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85D0024-A030-2BF8-4610-5133EB3B93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B05E141-F663-8A67-1091-90135545DB36}"/>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4" name="TextBox 3">
            <a:extLst>
              <a:ext uri="{FF2B5EF4-FFF2-40B4-BE49-F238E27FC236}">
                <a16:creationId xmlns:a16="http://schemas.microsoft.com/office/drawing/2014/main" id="{B19E0BE1-A0D8-6E19-300A-19AB6FD3C25E}"/>
              </a:ext>
            </a:extLst>
          </p:cNvPr>
          <p:cNvSpPr txBox="1"/>
          <p:nvPr/>
        </p:nvSpPr>
        <p:spPr>
          <a:xfrm>
            <a:off x="598765" y="2042295"/>
            <a:ext cx="10580914" cy="3788858"/>
          </a:xfrm>
          <a:prstGeom prst="rect">
            <a:avLst/>
          </a:prstGeom>
          <a:noFill/>
        </p:spPr>
        <p:txBody>
          <a:bodyPr wrap="square" rtlCol="0">
            <a:spAutoFit/>
          </a:bodyPr>
          <a:lstStyle/>
          <a:p>
            <a:pPr marL="285750" lvl="1" indent="-285750" algn="just">
              <a:lnSpc>
                <a:spcPct val="150000"/>
              </a:lnSpc>
              <a:buFont typeface="Arial" panose="020B0604020202020204" pitchFamily="34" charset="0"/>
              <a:buChar char="•"/>
            </a:pPr>
            <a:r>
              <a:rPr lang="en-US" b="1" dirty="0">
                <a:solidFill>
                  <a:srgbClr val="FF0000"/>
                </a:solidFill>
              </a:rPr>
              <a:t>Batch Processing</a:t>
            </a:r>
            <a:r>
              <a:rPr lang="en-US" b="1" dirty="0"/>
              <a:t>: </a:t>
            </a:r>
            <a:r>
              <a:rPr lang="en-US" dirty="0"/>
              <a:t>A batch-processing system is required for </a:t>
            </a:r>
            <a:r>
              <a:rPr lang="en-US" u="sng" dirty="0">
                <a:solidFill>
                  <a:srgbClr val="FF0000"/>
                </a:solidFill>
              </a:rPr>
              <a:t>advanced analytics </a:t>
            </a:r>
            <a:r>
              <a:rPr lang="en-US" dirty="0"/>
              <a:t>because it </a:t>
            </a:r>
            <a:r>
              <a:rPr lang="en-US" dirty="0">
                <a:solidFill>
                  <a:srgbClr val="FF0000"/>
                </a:solidFill>
              </a:rPr>
              <a:t>filters, aggregates, and processes data</a:t>
            </a:r>
            <a:r>
              <a:rPr lang="en-US" dirty="0"/>
              <a:t>. These are frequently long batch processes that </a:t>
            </a:r>
            <a:r>
              <a:rPr lang="en-US" dirty="0">
                <a:solidFill>
                  <a:srgbClr val="FF0000"/>
                </a:solidFill>
              </a:rPr>
              <a:t>read data from storage, process it, and then output the results to new files</a:t>
            </a:r>
            <a:r>
              <a:rPr lang="en-US" dirty="0"/>
              <a:t>. The preferred </a:t>
            </a:r>
            <a:r>
              <a:rPr lang="en-US" dirty="0">
                <a:solidFill>
                  <a:srgbClr val="FF0000"/>
                </a:solidFill>
              </a:rPr>
              <a:t>batch-processing approach is Apache Hadoop .</a:t>
            </a:r>
          </a:p>
          <a:p>
            <a:pPr marL="285750" lvl="1" indent="-285750" algn="just">
              <a:lnSpc>
                <a:spcPct val="150000"/>
              </a:lnSpc>
              <a:buFont typeface="Arial" panose="020B0604020202020204" pitchFamily="34" charset="0"/>
              <a:buChar char="•"/>
            </a:pPr>
            <a:r>
              <a:rPr lang="en-US" b="1" dirty="0">
                <a:solidFill>
                  <a:srgbClr val="FF0000"/>
                </a:solidFill>
              </a:rPr>
              <a:t>Stream Processing: </a:t>
            </a:r>
            <a:r>
              <a:rPr lang="en-US" u="sng" dirty="0">
                <a:solidFill>
                  <a:srgbClr val="FF0000"/>
                </a:solidFill>
              </a:rPr>
              <a:t>Real-time message intake and stream processing </a:t>
            </a:r>
            <a:r>
              <a:rPr lang="en-US" dirty="0"/>
              <a:t>share many similarities. Stream processing involves the </a:t>
            </a:r>
            <a:r>
              <a:rPr lang="en-US" dirty="0">
                <a:solidFill>
                  <a:srgbClr val="FF0000"/>
                </a:solidFill>
              </a:rPr>
              <a:t>management of continuous data streams or windows and the writing of data to output sinks. </a:t>
            </a:r>
            <a:r>
              <a:rPr lang="en-US" b="1" dirty="0">
                <a:solidFill>
                  <a:srgbClr val="FF0000"/>
                </a:solidFill>
              </a:rPr>
              <a:t>Stream processing</a:t>
            </a:r>
            <a:r>
              <a:rPr lang="en-US" dirty="0">
                <a:solidFill>
                  <a:srgbClr val="FF0000"/>
                </a:solidFill>
              </a:rPr>
              <a:t> </a:t>
            </a:r>
            <a:r>
              <a:rPr lang="en-US" dirty="0"/>
              <a:t>means </a:t>
            </a:r>
            <a:r>
              <a:rPr lang="en-US" b="1" dirty="0"/>
              <a:t>analyzing and acting on data continuously</a:t>
            </a:r>
            <a:r>
              <a:rPr lang="en-US" dirty="0"/>
              <a:t> as it flows into the system — </a:t>
            </a:r>
            <a:r>
              <a:rPr lang="en-US" dirty="0">
                <a:solidFill>
                  <a:srgbClr val="FF0000"/>
                </a:solidFill>
              </a:rPr>
              <a:t>in </a:t>
            </a:r>
            <a:r>
              <a:rPr lang="en-US" i="1" dirty="0">
                <a:solidFill>
                  <a:srgbClr val="FF0000"/>
                </a:solidFill>
              </a:rPr>
              <a:t>real time</a:t>
            </a:r>
            <a:r>
              <a:rPr lang="en-US" dirty="0">
                <a:solidFill>
                  <a:srgbClr val="FF0000"/>
                </a:solidFill>
              </a:rPr>
              <a:t> </a:t>
            </a:r>
            <a:r>
              <a:rPr lang="en-US" dirty="0"/>
              <a:t>— instead of waiting for all the data to be collected first (like in batch processing).</a:t>
            </a:r>
            <a:endParaRPr lang="en-US" dirty="0">
              <a:solidFill>
                <a:srgbClr val="FF0000"/>
              </a:solidFill>
            </a:endParaRPr>
          </a:p>
          <a:p>
            <a:pPr marL="285750" lvl="1" indent="-285750" algn="just">
              <a:lnSpc>
                <a:spcPct val="150000"/>
              </a:lnSpc>
              <a:buFont typeface="Arial" panose="020B0604020202020204" pitchFamily="34" charset="0"/>
              <a:buChar char="•"/>
            </a:pPr>
            <a:r>
              <a:rPr lang="en-US" dirty="0"/>
              <a:t>Popular software used for stream processing includes </a:t>
            </a:r>
            <a:r>
              <a:rPr lang="en-US" dirty="0">
                <a:solidFill>
                  <a:srgbClr val="FF0000"/>
                </a:solidFill>
              </a:rPr>
              <a:t>Apache Spark, Apache Flink.</a:t>
            </a:r>
          </a:p>
          <a:p>
            <a:pPr marL="285750" lvl="1" indent="-285750" algn="just">
              <a:lnSpc>
                <a:spcPct val="150000"/>
              </a:lnSpc>
              <a:buFont typeface="Arial" panose="020B0604020202020204" pitchFamily="34" charset="0"/>
              <a:buChar char="•"/>
            </a:pPr>
            <a:endParaRPr lang="en-US" dirty="0">
              <a:solidFill>
                <a:srgbClr val="FF0000"/>
              </a:solidFill>
            </a:endParaRPr>
          </a:p>
        </p:txBody>
      </p:sp>
    </p:spTree>
    <p:extLst>
      <p:ext uri="{BB962C8B-B14F-4D97-AF65-F5344CB8AC3E}">
        <p14:creationId xmlns:p14="http://schemas.microsoft.com/office/powerpoint/2010/main" val="3324404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3DA7B-DECF-6574-494C-BAD04E6300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67CBE2-FC2F-62D1-E1CD-17E79FC4D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D1B1C925-6093-8C2F-09E4-56F061587D44}"/>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7AA4B7A5-CB10-3836-566E-9BA564482E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9DBA934-EAFD-0042-4C1C-AE16BF818D4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54675296-6DDC-4E93-1480-53CE61E1C366}"/>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3DB9EDF-52A9-61DF-D5A0-BC2F0F4559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BD712A6-2BB5-44DC-6DB4-328BB643F668}"/>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4" name="TextBox 3">
            <a:extLst>
              <a:ext uri="{FF2B5EF4-FFF2-40B4-BE49-F238E27FC236}">
                <a16:creationId xmlns:a16="http://schemas.microsoft.com/office/drawing/2014/main" id="{F84A7C79-01F1-3CAE-A6A3-97DA97D4A672}"/>
              </a:ext>
            </a:extLst>
          </p:cNvPr>
          <p:cNvSpPr txBox="1"/>
          <p:nvPr/>
        </p:nvSpPr>
        <p:spPr>
          <a:xfrm>
            <a:off x="598765" y="2042295"/>
            <a:ext cx="10580914" cy="464871"/>
          </a:xfrm>
          <a:prstGeom prst="rect">
            <a:avLst/>
          </a:prstGeom>
          <a:noFill/>
        </p:spPr>
        <p:txBody>
          <a:bodyPr wrap="square" rtlCol="0">
            <a:spAutoFit/>
          </a:bodyPr>
          <a:lstStyle/>
          <a:p>
            <a:pPr marL="0" lvl="1" algn="just">
              <a:lnSpc>
                <a:spcPct val="150000"/>
              </a:lnSpc>
            </a:pPr>
            <a:r>
              <a:rPr lang="en-US" b="1" dirty="0">
                <a:solidFill>
                  <a:srgbClr val="FF0000"/>
                </a:solidFill>
              </a:rPr>
              <a:t>Stream Processing vs. Batch Processing</a:t>
            </a:r>
          </a:p>
        </p:txBody>
      </p:sp>
      <p:pic>
        <p:nvPicPr>
          <p:cNvPr id="8" name="Picture 7">
            <a:extLst>
              <a:ext uri="{FF2B5EF4-FFF2-40B4-BE49-F238E27FC236}">
                <a16:creationId xmlns:a16="http://schemas.microsoft.com/office/drawing/2014/main" id="{5A451144-D532-FC00-FD33-00EB832DB144}"/>
              </a:ext>
            </a:extLst>
          </p:cNvPr>
          <p:cNvPicPr>
            <a:picLocks noChangeAspect="1"/>
          </p:cNvPicPr>
          <p:nvPr/>
        </p:nvPicPr>
        <p:blipFill>
          <a:blip r:embed="rId4"/>
          <a:stretch>
            <a:fillRect/>
          </a:stretch>
        </p:blipFill>
        <p:spPr>
          <a:xfrm>
            <a:off x="1161422" y="2690144"/>
            <a:ext cx="9248775" cy="3038475"/>
          </a:xfrm>
          <a:prstGeom prst="rect">
            <a:avLst/>
          </a:prstGeom>
        </p:spPr>
      </p:pic>
    </p:spTree>
    <p:extLst>
      <p:ext uri="{BB962C8B-B14F-4D97-AF65-F5344CB8AC3E}">
        <p14:creationId xmlns:p14="http://schemas.microsoft.com/office/powerpoint/2010/main" val="1768237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39F4E-F1D6-16DE-86FA-0139CB3692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90F88A-FAA2-1F25-46EC-BA1FA5EC6F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717B2347-DB0F-0DFD-083D-9AAB44680630}"/>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75E7DC90-A051-108C-28C4-162B5200EE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B02286-6EAD-DE44-C168-668F59EE3073}"/>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1F73FB05-CD6C-62AE-AA2F-EE283FB0BEAA}"/>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41E4CA6-3C57-FBDF-EAD0-13754DB864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338155-2EA1-1A27-3B71-6ABB8AFD1475}"/>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4" name="TextBox 3">
            <a:extLst>
              <a:ext uri="{FF2B5EF4-FFF2-40B4-BE49-F238E27FC236}">
                <a16:creationId xmlns:a16="http://schemas.microsoft.com/office/drawing/2014/main" id="{9E012FFF-3BC1-8B1B-6C2A-665557A880F8}"/>
              </a:ext>
            </a:extLst>
          </p:cNvPr>
          <p:cNvSpPr txBox="1"/>
          <p:nvPr/>
        </p:nvSpPr>
        <p:spPr>
          <a:xfrm>
            <a:off x="598765" y="1939165"/>
            <a:ext cx="1079420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solidFill>
                  <a:srgbClr val="FF0000"/>
                </a:solidFill>
              </a:rPr>
              <a:t>Analytical Data Store: </a:t>
            </a:r>
            <a:r>
              <a:rPr lang="en-US" dirty="0"/>
              <a:t>We must collect data after processing it to </a:t>
            </a:r>
            <a:r>
              <a:rPr lang="en-US" dirty="0">
                <a:solidFill>
                  <a:srgbClr val="FF0000"/>
                </a:solidFill>
              </a:rPr>
              <a:t>analyze the entire dataset</a:t>
            </a:r>
            <a:r>
              <a:rPr lang="en-US" dirty="0"/>
              <a:t>. The analytical data store is crucial because it allows </a:t>
            </a:r>
            <a:r>
              <a:rPr lang="en-US" dirty="0">
                <a:solidFill>
                  <a:srgbClr val="FF0000"/>
                </a:solidFill>
              </a:rPr>
              <a:t>for detailed analysis and centrally stores all our processed data</a:t>
            </a:r>
            <a:r>
              <a:rPr lang="en-US" dirty="0"/>
              <a:t>. Analyzing transactions is not ideal. Depending on our needs, it may be a cloud-based data warehouse or a relational database. </a:t>
            </a:r>
            <a:r>
              <a:rPr lang="en-US" b="1" dirty="0">
                <a:solidFill>
                  <a:srgbClr val="C00000"/>
                </a:solidFill>
              </a:rPr>
              <a:t>An Analytical Data Store </a:t>
            </a:r>
            <a:r>
              <a:rPr lang="en-US" dirty="0"/>
              <a:t>is the place where processed and cleaned data is collected and stored for analysis. It acts as </a:t>
            </a:r>
            <a:r>
              <a:rPr lang="en-US" dirty="0">
                <a:solidFill>
                  <a:srgbClr val="C00000"/>
                </a:solidFill>
              </a:rPr>
              <a:t>the central repository </a:t>
            </a:r>
            <a:r>
              <a:rPr lang="en-US" dirty="0"/>
              <a:t>where all the final, ready-to-use data lives — so analysts, data scientists, and business tools can query it efficiently.</a:t>
            </a:r>
          </a:p>
          <a:p>
            <a:pPr marL="285750" indent="-285750" algn="just">
              <a:lnSpc>
                <a:spcPct val="150000"/>
              </a:lnSpc>
              <a:buFont typeface="Arial" panose="020B0604020202020204" pitchFamily="34" charset="0"/>
              <a:buChar char="•"/>
            </a:pPr>
            <a:r>
              <a:rPr lang="en-US" b="1" dirty="0">
                <a:solidFill>
                  <a:srgbClr val="FF0000"/>
                </a:solidFill>
              </a:rPr>
              <a:t>Analytics and Reporting: </a:t>
            </a:r>
            <a:r>
              <a:rPr lang="en-US" dirty="0"/>
              <a:t>After importing and processing data from various data sources, we require a data analysis tool. </a:t>
            </a:r>
            <a:r>
              <a:rPr lang="en-US" dirty="0">
                <a:solidFill>
                  <a:srgbClr val="FF0000"/>
                </a:solidFill>
              </a:rPr>
              <a:t>The data is analyzed using a variety of data analytics and visualization tools, which produce dashboards or reports after the analysis</a:t>
            </a:r>
            <a:r>
              <a:rPr lang="en-US" dirty="0"/>
              <a:t>. These reports support corporate </a:t>
            </a:r>
            <a:r>
              <a:rPr lang="en-US" dirty="0">
                <a:solidFill>
                  <a:srgbClr val="FF0000"/>
                </a:solidFill>
              </a:rPr>
              <a:t>decision-making based on data. </a:t>
            </a:r>
          </a:p>
        </p:txBody>
      </p:sp>
    </p:spTree>
    <p:extLst>
      <p:ext uri="{BB962C8B-B14F-4D97-AF65-F5344CB8AC3E}">
        <p14:creationId xmlns:p14="http://schemas.microsoft.com/office/powerpoint/2010/main" val="3142371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A7DE4-58FE-2A68-F419-8B69A4FC40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9C065-529F-810E-2317-98B77353F7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A94246DD-6061-0994-DFBD-5B0E1983BEC0}"/>
              </a:ext>
            </a:extLst>
          </p:cNvPr>
          <p:cNvSpPr txBox="1"/>
          <p:nvPr/>
        </p:nvSpPr>
        <p:spPr>
          <a:xfrm>
            <a:off x="2346764" y="1024998"/>
            <a:ext cx="6917816" cy="677108"/>
          </a:xfrm>
          <a:prstGeom prst="rect">
            <a:avLst/>
          </a:prstGeom>
          <a:noFill/>
        </p:spPr>
        <p:txBody>
          <a:bodyPr wrap="square" rtlCol="0">
            <a:spAutoFit/>
          </a:bodyPr>
          <a:lstStyle/>
          <a:p>
            <a:endParaRPr lang="en-US" dirty="0"/>
          </a:p>
          <a:p>
            <a:r>
              <a:rPr lang="en-US" sz="2000" b="1" dirty="0"/>
              <a:t>Big Data Architecture </a:t>
            </a:r>
            <a:endParaRPr lang="en-US" sz="2400" b="1" dirty="0">
              <a:latin typeface="Alexandria" charset="0"/>
            </a:endParaRPr>
          </a:p>
        </p:txBody>
      </p:sp>
      <p:sp>
        <p:nvSpPr>
          <p:cNvPr id="5" name="Rectangle 4">
            <a:extLst>
              <a:ext uri="{FF2B5EF4-FFF2-40B4-BE49-F238E27FC236}">
                <a16:creationId xmlns:a16="http://schemas.microsoft.com/office/drawing/2014/main" id="{900721E9-3624-81EC-0603-5B7EB4F74C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871DAE5-9588-65CE-BD44-7267EFDA38E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E6623FD-A344-EC56-8C63-8D39BA42C5BB}"/>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AD86272-433C-A9FC-8C09-CBF1E3294B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E877CDD-60F6-3CF1-696F-54927B0E72D9}"/>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4" name="TextBox 3">
            <a:extLst>
              <a:ext uri="{FF2B5EF4-FFF2-40B4-BE49-F238E27FC236}">
                <a16:creationId xmlns:a16="http://schemas.microsoft.com/office/drawing/2014/main" id="{7F9915C7-41C5-26E4-6CF2-ACC1DE524AA2}"/>
              </a:ext>
            </a:extLst>
          </p:cNvPr>
          <p:cNvSpPr txBox="1"/>
          <p:nvPr/>
        </p:nvSpPr>
        <p:spPr>
          <a:xfrm>
            <a:off x="598765" y="2120462"/>
            <a:ext cx="10794205" cy="444673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b="1" dirty="0">
                <a:solidFill>
                  <a:srgbClr val="FF0000"/>
                </a:solidFill>
              </a:rPr>
              <a:t>Orchestration: </a:t>
            </a:r>
            <a:r>
              <a:rPr lang="en-US" dirty="0"/>
              <a:t>Orchestration is required to </a:t>
            </a:r>
            <a:r>
              <a:rPr lang="en-US" dirty="0">
                <a:solidFill>
                  <a:srgbClr val="FF0000"/>
                </a:solidFill>
              </a:rPr>
              <a:t>move data between various systems</a:t>
            </a:r>
            <a:r>
              <a:rPr lang="en-US" dirty="0"/>
              <a:t>, and automation carries this out. Data ingestion, transformation, batch and stream processing, loading into an analytical data storage system, and insight-generating analysis all require repeatable workflows. </a:t>
            </a:r>
            <a:r>
              <a:rPr lang="en-US" b="1" dirty="0">
                <a:solidFill>
                  <a:srgbClr val="C00000"/>
                </a:solidFill>
              </a:rPr>
              <a:t>Orchestration</a:t>
            </a:r>
            <a:r>
              <a:rPr lang="en-US" dirty="0"/>
              <a:t> means </a:t>
            </a:r>
            <a:r>
              <a:rPr lang="en-US" dirty="0">
                <a:solidFill>
                  <a:srgbClr val="FF0000"/>
                </a:solidFill>
              </a:rPr>
              <a:t>automating and managing the flow of data between different parts of the data pipeline — from ingestion → processing → storage → analytics.</a:t>
            </a:r>
          </a:p>
          <a:p>
            <a:pPr marL="285750" indent="-285750" algn="just">
              <a:lnSpc>
                <a:spcPct val="200000"/>
              </a:lnSpc>
              <a:buFont typeface="Arial" panose="020B0604020202020204" pitchFamily="34" charset="0"/>
              <a:buChar char="•"/>
            </a:pPr>
            <a:r>
              <a:rPr lang="en-US" dirty="0"/>
              <a:t>It ensures that all </a:t>
            </a:r>
            <a:r>
              <a:rPr lang="en-US" dirty="0">
                <a:solidFill>
                  <a:srgbClr val="C00000"/>
                </a:solidFill>
              </a:rPr>
              <a:t>data-related tasks run in the correct order, </a:t>
            </a:r>
            <a:r>
              <a:rPr lang="en-US" dirty="0"/>
              <a:t>on schedule, and without manual intervention.</a:t>
            </a:r>
          </a:p>
          <a:p>
            <a:pPr>
              <a:lnSpc>
                <a:spcPct val="200000"/>
              </a:lnSpc>
            </a:pPr>
            <a:br>
              <a:rPr lang="en-US" b="1" dirty="0">
                <a:solidFill>
                  <a:srgbClr val="FF0000"/>
                </a:solidFill>
              </a:rPr>
            </a:br>
            <a:endParaRPr lang="en-US" b="1" dirty="0">
              <a:solidFill>
                <a:srgbClr val="FF0000"/>
              </a:solidFill>
            </a:endParaRPr>
          </a:p>
        </p:txBody>
      </p:sp>
    </p:spTree>
    <p:extLst>
      <p:ext uri="{BB962C8B-B14F-4D97-AF65-F5344CB8AC3E}">
        <p14:creationId xmlns:p14="http://schemas.microsoft.com/office/powerpoint/2010/main" val="4018094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EE66A-166E-7224-DE83-7225724C47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9941C8-9D59-453C-E6D4-E791EB744064}"/>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75A7A3D1-2E80-5375-E63B-610A12BBB950}"/>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Characteristics of Big Data</a:t>
            </a:r>
            <a:endParaRPr lang="en-US" sz="2400" b="1" dirty="0">
              <a:latin typeface="Alexandria" charset="0"/>
            </a:endParaRPr>
          </a:p>
        </p:txBody>
      </p:sp>
      <p:sp>
        <p:nvSpPr>
          <p:cNvPr id="5" name="Rectangle 4">
            <a:extLst>
              <a:ext uri="{FF2B5EF4-FFF2-40B4-BE49-F238E27FC236}">
                <a16:creationId xmlns:a16="http://schemas.microsoft.com/office/drawing/2014/main" id="{B29F7C4C-13A9-36C2-240C-BDB2ABC6B9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EDCC477-4C6B-6395-037A-B2871076C02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27188C14-2D50-E1E5-48E9-118D8A307B55}"/>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5BA9F17-3744-82C2-EA99-A908F880C5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089DBC8-C77B-0EB7-0C8B-D32A8B2EC93E}"/>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4" name="TextBox 3">
            <a:extLst>
              <a:ext uri="{FF2B5EF4-FFF2-40B4-BE49-F238E27FC236}">
                <a16:creationId xmlns:a16="http://schemas.microsoft.com/office/drawing/2014/main" id="{7372FF63-10DE-C1BB-97F8-3BD4F35D3253}"/>
              </a:ext>
            </a:extLst>
          </p:cNvPr>
          <p:cNvSpPr txBox="1"/>
          <p:nvPr/>
        </p:nvSpPr>
        <p:spPr>
          <a:xfrm>
            <a:off x="598765" y="1893564"/>
            <a:ext cx="10794205" cy="16767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dirty="0"/>
              <a:t>Big Data can exhibit characteristics commonly referred to as the “Five Vs”: volume, velocity, variety, veracity, and value, as shown in Figure 4.2. </a:t>
            </a:r>
          </a:p>
          <a:p>
            <a:pPr marL="285750" indent="-285750" algn="just">
              <a:lnSpc>
                <a:spcPct val="200000"/>
              </a:lnSpc>
              <a:buFont typeface="Arial" panose="020B0604020202020204" pitchFamily="34" charset="0"/>
              <a:buChar char="•"/>
            </a:pPr>
            <a:endParaRPr lang="en-US" dirty="0"/>
          </a:p>
        </p:txBody>
      </p:sp>
      <p:pic>
        <p:nvPicPr>
          <p:cNvPr id="8" name="Picture 7">
            <a:extLst>
              <a:ext uri="{FF2B5EF4-FFF2-40B4-BE49-F238E27FC236}">
                <a16:creationId xmlns:a16="http://schemas.microsoft.com/office/drawing/2014/main" id="{35718B26-6815-4A2D-4A5F-20BDF03FCFC9}"/>
              </a:ext>
            </a:extLst>
          </p:cNvPr>
          <p:cNvPicPr>
            <a:picLocks noChangeAspect="1"/>
          </p:cNvPicPr>
          <p:nvPr/>
        </p:nvPicPr>
        <p:blipFill>
          <a:blip r:embed="rId4"/>
          <a:stretch>
            <a:fillRect/>
          </a:stretch>
        </p:blipFill>
        <p:spPr>
          <a:xfrm>
            <a:off x="4220308" y="2574869"/>
            <a:ext cx="5139574" cy="3340197"/>
          </a:xfrm>
          <a:prstGeom prst="rect">
            <a:avLst/>
          </a:prstGeom>
        </p:spPr>
      </p:pic>
      <p:sp>
        <p:nvSpPr>
          <p:cNvPr id="9" name="TextBox 8">
            <a:extLst>
              <a:ext uri="{FF2B5EF4-FFF2-40B4-BE49-F238E27FC236}">
                <a16:creationId xmlns:a16="http://schemas.microsoft.com/office/drawing/2014/main" id="{6A0FDB9C-9C26-7D14-496E-ED84EACD4E6E}"/>
              </a:ext>
            </a:extLst>
          </p:cNvPr>
          <p:cNvSpPr txBox="1"/>
          <p:nvPr/>
        </p:nvSpPr>
        <p:spPr>
          <a:xfrm>
            <a:off x="9606224" y="3848894"/>
            <a:ext cx="1698171" cy="923330"/>
          </a:xfrm>
          <a:prstGeom prst="rect">
            <a:avLst/>
          </a:prstGeom>
          <a:noFill/>
        </p:spPr>
        <p:txBody>
          <a:bodyPr wrap="square" rtlCol="0">
            <a:spAutoFit/>
          </a:bodyPr>
          <a:lstStyle/>
          <a:p>
            <a:pPr algn="ctr"/>
            <a:r>
              <a:rPr lang="en-US" dirty="0"/>
              <a:t>Figure 4.2 :</a:t>
            </a:r>
          </a:p>
          <a:p>
            <a:pPr algn="ctr"/>
            <a:r>
              <a:rPr lang="en-US" dirty="0"/>
              <a:t>Characteristics of Big Data </a:t>
            </a:r>
          </a:p>
        </p:txBody>
      </p:sp>
    </p:spTree>
    <p:extLst>
      <p:ext uri="{BB962C8B-B14F-4D97-AF65-F5344CB8AC3E}">
        <p14:creationId xmlns:p14="http://schemas.microsoft.com/office/powerpoint/2010/main" val="1256318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86A3D-E647-F93E-9A82-CFAF0369BD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70E02E-8908-48F6-9418-ED4D52869D26}"/>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168B5968-460A-A7DC-1079-8600A6E8BFA6}"/>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Characteristics of Big Data</a:t>
            </a:r>
            <a:endParaRPr lang="en-US" sz="2400" b="1" dirty="0">
              <a:latin typeface="Alexandria" charset="0"/>
            </a:endParaRPr>
          </a:p>
        </p:txBody>
      </p:sp>
      <p:sp>
        <p:nvSpPr>
          <p:cNvPr id="5" name="Rectangle 4">
            <a:extLst>
              <a:ext uri="{FF2B5EF4-FFF2-40B4-BE49-F238E27FC236}">
                <a16:creationId xmlns:a16="http://schemas.microsoft.com/office/drawing/2014/main" id="{CEE6A5F1-CC4A-FA4F-45A1-E1B87AB169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4AC18A4-D1CD-BCAE-CEFC-81213A89C24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75793D4A-2466-5B92-8970-CA6D192968D1}"/>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AB26E73-BD30-2CD0-546E-493D010401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4EA270F-DF47-7ECE-75EA-142A89E64F53}"/>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4" name="TextBox 3">
            <a:extLst>
              <a:ext uri="{FF2B5EF4-FFF2-40B4-BE49-F238E27FC236}">
                <a16:creationId xmlns:a16="http://schemas.microsoft.com/office/drawing/2014/main" id="{EFDEC853-A23F-0F3E-E847-0DFB962441E2}"/>
              </a:ext>
            </a:extLst>
          </p:cNvPr>
          <p:cNvSpPr txBox="1"/>
          <p:nvPr/>
        </p:nvSpPr>
        <p:spPr>
          <a:xfrm>
            <a:off x="598765" y="1893564"/>
            <a:ext cx="10794205" cy="420435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t>These characteristics define the </a:t>
            </a:r>
            <a:r>
              <a:rPr lang="en-US" dirty="0">
                <a:solidFill>
                  <a:srgbClr val="FF0000"/>
                </a:solidFill>
              </a:rPr>
              <a:t>unique aspects of Big Data and highlight the challenges and opportunities </a:t>
            </a:r>
            <a:r>
              <a:rPr lang="en-US" dirty="0"/>
              <a:t>associated with it. </a:t>
            </a:r>
          </a:p>
          <a:p>
            <a:pPr marL="285750" indent="-285750" algn="just">
              <a:lnSpc>
                <a:spcPct val="150000"/>
              </a:lnSpc>
              <a:buFont typeface="Arial" panose="020B0604020202020204" pitchFamily="34" charset="0"/>
              <a:buChar char="•"/>
            </a:pPr>
            <a:r>
              <a:rPr lang="en-US" dirty="0"/>
              <a:t>Understanding the characteristics of Big Data helps </a:t>
            </a:r>
            <a:r>
              <a:rPr lang="en-US" dirty="0">
                <a:solidFill>
                  <a:srgbClr val="FF0000"/>
                </a:solidFill>
              </a:rPr>
              <a:t>organizations adopt appropriate technologies, methodologies, and strategies to manage, process, and analyze large volumes of data effectively</a:t>
            </a:r>
            <a:r>
              <a:rPr lang="en-US" dirty="0"/>
              <a:t>. </a:t>
            </a:r>
          </a:p>
          <a:p>
            <a:pPr marL="285750" indent="-285750" algn="just">
              <a:lnSpc>
                <a:spcPct val="150000"/>
              </a:lnSpc>
              <a:buFont typeface="Arial" panose="020B0604020202020204" pitchFamily="34" charset="0"/>
              <a:buChar char="•"/>
            </a:pPr>
            <a:r>
              <a:rPr lang="en-US" b="1" u="sng" dirty="0">
                <a:solidFill>
                  <a:srgbClr val="FF0000"/>
                </a:solidFill>
              </a:rPr>
              <a:t>Volume:</a:t>
            </a:r>
            <a:r>
              <a:rPr lang="en-US" b="1" dirty="0"/>
              <a:t> </a:t>
            </a:r>
            <a:r>
              <a:rPr lang="en-US" dirty="0"/>
              <a:t>Managing this </a:t>
            </a:r>
            <a:r>
              <a:rPr lang="en-US" dirty="0">
                <a:solidFill>
                  <a:srgbClr val="FF0000"/>
                </a:solidFill>
              </a:rPr>
              <a:t>massive quantity of information requires scalable storage </a:t>
            </a:r>
            <a:r>
              <a:rPr lang="en-US" dirty="0"/>
              <a:t>solutions and distributed computing frameworks. A </a:t>
            </a:r>
            <a:r>
              <a:rPr lang="en-US" dirty="0">
                <a:solidFill>
                  <a:srgbClr val="FF0000"/>
                </a:solidFill>
              </a:rPr>
              <a:t>consistent workflow </a:t>
            </a:r>
            <a:r>
              <a:rPr lang="en-US" dirty="0"/>
              <a:t>is essential for data ingestion, </a:t>
            </a:r>
            <a:r>
              <a:rPr lang="en-US" dirty="0">
                <a:solidFill>
                  <a:srgbClr val="FF0000"/>
                </a:solidFill>
              </a:rPr>
              <a:t>transformation, and batch and stream processing,</a:t>
            </a:r>
            <a:r>
              <a:rPr lang="en-US" dirty="0"/>
              <a:t> as well as loading data into an analytical data storage system and conducting analysis </a:t>
            </a:r>
            <a:r>
              <a:rPr lang="en-US" dirty="0">
                <a:solidFill>
                  <a:srgbClr val="FF0000"/>
                </a:solidFill>
              </a:rPr>
              <a:t>to generate insights. </a:t>
            </a:r>
          </a:p>
          <a:p>
            <a:pPr marL="285750" indent="-285750" algn="just">
              <a:lnSpc>
                <a:spcPct val="150000"/>
              </a:lnSpc>
              <a:buFont typeface="Arial" panose="020B0604020202020204" pitchFamily="34" charset="0"/>
              <a:buChar char="•"/>
            </a:pPr>
            <a:r>
              <a:rPr lang="en-US" b="1" u="sng" dirty="0">
                <a:solidFill>
                  <a:srgbClr val="FF0000"/>
                </a:solidFill>
              </a:rPr>
              <a:t>Variety: </a:t>
            </a:r>
            <a:r>
              <a:rPr lang="en-US" dirty="0"/>
              <a:t>There are various ways that Big Data is produced. </a:t>
            </a:r>
            <a:r>
              <a:rPr lang="en-US" dirty="0">
                <a:solidFill>
                  <a:srgbClr val="FF0000"/>
                </a:solidFill>
              </a:rPr>
              <a:t>Varieties of data produced by diverse sources </a:t>
            </a:r>
            <a:r>
              <a:rPr lang="en-US" dirty="0"/>
              <a:t>are referred to as being varied. </a:t>
            </a:r>
            <a:r>
              <a:rPr lang="en-US" dirty="0">
                <a:solidFill>
                  <a:srgbClr val="FF0000"/>
                </a:solidFill>
              </a:rPr>
              <a:t>Structured, unstructured, or semi-structured are all possible</a:t>
            </a:r>
            <a:r>
              <a:rPr lang="en-US" dirty="0"/>
              <a:t>. </a:t>
            </a:r>
            <a:endParaRPr lang="en-US" dirty="0">
              <a:solidFill>
                <a:srgbClr val="FF0000"/>
              </a:solidFill>
            </a:endParaRPr>
          </a:p>
        </p:txBody>
      </p:sp>
    </p:spTree>
    <p:extLst>
      <p:ext uri="{BB962C8B-B14F-4D97-AF65-F5344CB8AC3E}">
        <p14:creationId xmlns:p14="http://schemas.microsoft.com/office/powerpoint/2010/main" val="3179872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9537C-6350-9377-8C6A-D00ABE78A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2FF729-580B-DC85-FAFB-0E09ADA4369F}"/>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D3D64C0E-BDBD-A2CE-F366-108D6CA2CB4D}"/>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Characteristics of Big Data</a:t>
            </a:r>
            <a:endParaRPr lang="en-US" sz="2400" b="1" dirty="0">
              <a:latin typeface="Alexandria" charset="0"/>
            </a:endParaRPr>
          </a:p>
        </p:txBody>
      </p:sp>
      <p:sp>
        <p:nvSpPr>
          <p:cNvPr id="5" name="Rectangle 4">
            <a:extLst>
              <a:ext uri="{FF2B5EF4-FFF2-40B4-BE49-F238E27FC236}">
                <a16:creationId xmlns:a16="http://schemas.microsoft.com/office/drawing/2014/main" id="{4AC54CD8-D5A3-BE5A-D7C1-214B27E6AD8C}"/>
              </a:ext>
            </a:extLst>
          </p:cNvPr>
          <p:cNvSpPr/>
          <p:nvPr/>
        </p:nvSpPr>
        <p:spPr>
          <a:xfrm>
            <a:off x="942307" y="7758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D9691A4-CC78-4B29-6622-D0F3FFE5E4C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2995803F-C473-F162-7158-0ABAFAAB736E}"/>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444775E-1D40-5561-4274-C5435710EF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7550CD9-6D00-CAE4-944F-9D5BB6776B55}"/>
              </a:ext>
            </a:extLst>
          </p:cNvPr>
          <p:cNvSpPr txBox="1"/>
          <p:nvPr/>
        </p:nvSpPr>
        <p:spPr>
          <a:xfrm>
            <a:off x="589507" y="1706890"/>
            <a:ext cx="10794205" cy="4446730"/>
          </a:xfrm>
          <a:prstGeom prst="rect">
            <a:avLst/>
          </a:prstGeom>
          <a:noFill/>
        </p:spPr>
        <p:txBody>
          <a:bodyPr wrap="square" rtlCol="0">
            <a:spAutoFit/>
          </a:bodyPr>
          <a:lstStyle/>
          <a:p>
            <a:pPr algn="just">
              <a:lnSpc>
                <a:spcPct val="200000"/>
              </a:lnSpc>
            </a:pPr>
            <a:r>
              <a:rPr lang="en-US" b="1" u="sng" dirty="0">
                <a:solidFill>
                  <a:srgbClr val="FF0000"/>
                </a:solidFill>
              </a:rPr>
              <a:t> Velocity: </a:t>
            </a:r>
            <a:r>
              <a:rPr lang="en-US" dirty="0"/>
              <a:t>Various sources </a:t>
            </a:r>
            <a:r>
              <a:rPr lang="en-US" dirty="0">
                <a:solidFill>
                  <a:srgbClr val="FF0000"/>
                </a:solidFill>
              </a:rPr>
              <a:t>generate a vast amount of data every day</a:t>
            </a:r>
            <a:r>
              <a:rPr lang="en-US" dirty="0"/>
              <a:t>. The term “velocity” refers to this unceasing, enormous flow of information . Velocity refers to the </a:t>
            </a:r>
            <a:r>
              <a:rPr lang="en-US" dirty="0">
                <a:solidFill>
                  <a:srgbClr val="FF0000"/>
                </a:solidFill>
              </a:rPr>
              <a:t>speed at which data is generated, transmitted, and processed.</a:t>
            </a:r>
            <a:r>
              <a:rPr lang="en-US" dirty="0"/>
              <a:t> With the growth of real-time applications—such as IoT sensors.</a:t>
            </a:r>
          </a:p>
          <a:p>
            <a:pPr algn="just">
              <a:lnSpc>
                <a:spcPct val="200000"/>
              </a:lnSpc>
            </a:pPr>
            <a:r>
              <a:rPr lang="en-US" b="1" u="sng" dirty="0">
                <a:solidFill>
                  <a:srgbClr val="FF0000"/>
                </a:solidFill>
              </a:rPr>
              <a:t>Veracity: </a:t>
            </a:r>
            <a:r>
              <a:rPr lang="en-US" dirty="0"/>
              <a:t>In managing Big Data, organizations need to consider the uncertainty of the data due to its inconsistency and incompleteness. The term “veracity” pertains to </a:t>
            </a:r>
            <a:r>
              <a:rPr lang="en-US" dirty="0">
                <a:solidFill>
                  <a:srgbClr val="FF0000"/>
                </a:solidFill>
              </a:rPr>
              <a:t>the degree of accuracy, </a:t>
            </a:r>
            <a:r>
              <a:rPr lang="en-US" dirty="0" err="1">
                <a:solidFill>
                  <a:srgbClr val="FF0000"/>
                </a:solidFill>
              </a:rPr>
              <a:t>quality</a:t>
            </a:r>
            <a:r>
              <a:rPr lang="en-US" dirty="0" err="1"/>
              <a:t>,</a:t>
            </a:r>
            <a:r>
              <a:rPr lang="en-US" dirty="0" err="1">
                <a:solidFill>
                  <a:srgbClr val="FF0000"/>
                </a:solidFill>
              </a:rPr>
              <a:t>trustworthiness</a:t>
            </a:r>
            <a:r>
              <a:rPr lang="en-US" dirty="0">
                <a:solidFill>
                  <a:srgbClr val="FF0000"/>
                </a:solidFill>
              </a:rPr>
              <a:t> of the data .</a:t>
            </a:r>
          </a:p>
          <a:p>
            <a:pPr algn="just">
              <a:lnSpc>
                <a:spcPct val="200000"/>
              </a:lnSpc>
            </a:pPr>
            <a:r>
              <a:rPr lang="en-US" b="1" u="sng" dirty="0">
                <a:solidFill>
                  <a:srgbClr val="FF0000"/>
                </a:solidFill>
              </a:rPr>
              <a:t>Value: </a:t>
            </a:r>
            <a:r>
              <a:rPr lang="en-US" dirty="0"/>
              <a:t>Without knowledge</a:t>
            </a:r>
            <a:r>
              <a:rPr lang="en-US" dirty="0">
                <a:solidFill>
                  <a:srgbClr val="FF0000"/>
                </a:solidFill>
              </a:rPr>
              <a:t>, data is meaningless</a:t>
            </a:r>
            <a:r>
              <a:rPr lang="en-US" dirty="0"/>
              <a:t>. There is no point in just collecting and storing Big Data unless it is analyzed and provides valuable knowledge. “</a:t>
            </a:r>
            <a:r>
              <a:rPr lang="en-US" dirty="0">
                <a:solidFill>
                  <a:srgbClr val="FF0000"/>
                </a:solidFill>
              </a:rPr>
              <a:t>Data importance” is the most important </a:t>
            </a:r>
            <a:r>
              <a:rPr lang="en-US" dirty="0"/>
              <a:t>thing to be addressed in the future. It represents the </a:t>
            </a:r>
            <a:r>
              <a:rPr lang="en-US" dirty="0">
                <a:solidFill>
                  <a:srgbClr val="FF0000"/>
                </a:solidFill>
              </a:rPr>
              <a:t>usefulness and actionable insights that data provides. </a:t>
            </a:r>
          </a:p>
        </p:txBody>
      </p:sp>
    </p:spTree>
    <p:extLst>
      <p:ext uri="{BB962C8B-B14F-4D97-AF65-F5344CB8AC3E}">
        <p14:creationId xmlns:p14="http://schemas.microsoft.com/office/powerpoint/2010/main" val="2017765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8B389-6FA2-A4DD-EBA0-DFCCC76505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21D9C8-7938-ECB6-8626-3C77ED442409}"/>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0955B227-5DED-2813-F6DC-82AF5C922E00}"/>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Challenges of Big Data</a:t>
            </a:r>
            <a:endParaRPr lang="en-US" sz="2400" b="1" dirty="0">
              <a:latin typeface="Alexandria" charset="0"/>
            </a:endParaRPr>
          </a:p>
        </p:txBody>
      </p:sp>
      <p:sp>
        <p:nvSpPr>
          <p:cNvPr id="5" name="Rectangle 4">
            <a:extLst>
              <a:ext uri="{FF2B5EF4-FFF2-40B4-BE49-F238E27FC236}">
                <a16:creationId xmlns:a16="http://schemas.microsoft.com/office/drawing/2014/main" id="{4AAFE5D4-9C00-76FA-DCCC-0E11AC1407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71568A5-E5BE-134E-F579-422E283F818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CA1AB2B8-5E7D-DE0C-9869-F9EA2714C6BF}"/>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D8A3277-6DFD-8281-BF57-D4474159E8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71656E6-A8DC-CE8A-330D-702F12D12A45}"/>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4" name="TextBox 3">
            <a:extLst>
              <a:ext uri="{FF2B5EF4-FFF2-40B4-BE49-F238E27FC236}">
                <a16:creationId xmlns:a16="http://schemas.microsoft.com/office/drawing/2014/main" id="{EA42199E-BC58-3454-168F-F837BF954CF9}"/>
              </a:ext>
            </a:extLst>
          </p:cNvPr>
          <p:cNvSpPr txBox="1"/>
          <p:nvPr/>
        </p:nvSpPr>
        <p:spPr>
          <a:xfrm>
            <a:off x="570992" y="1852565"/>
            <a:ext cx="10794205" cy="4278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dirty="0"/>
              <a:t>Big Data refers to the </a:t>
            </a:r>
            <a:r>
              <a:rPr lang="en-US" dirty="0">
                <a:solidFill>
                  <a:srgbClr val="FF0000"/>
                </a:solidFill>
              </a:rPr>
              <a:t>increasing volume, velocity, and variety of data generated by organizations</a:t>
            </a:r>
            <a:r>
              <a:rPr lang="en-US" dirty="0"/>
              <a:t>, individuals, and machines. </a:t>
            </a:r>
            <a:r>
              <a:rPr lang="en-US" dirty="0">
                <a:solidFill>
                  <a:srgbClr val="FF0000"/>
                </a:solidFill>
              </a:rPr>
              <a:t>Handling, analyzing, and gaining insights from Big Data </a:t>
            </a:r>
            <a:r>
              <a:rPr lang="en-US" dirty="0"/>
              <a:t>can be challenging due to its sheer size, complexity, and diversity. To achieve </a:t>
            </a:r>
            <a:r>
              <a:rPr lang="en-US" dirty="0">
                <a:solidFill>
                  <a:srgbClr val="FF0000"/>
                </a:solidFill>
              </a:rPr>
              <a:t>effective decision-making and BI, </a:t>
            </a:r>
            <a:r>
              <a:rPr lang="en-US" dirty="0"/>
              <a:t>it is important to address Big Data challenges such as the following:</a:t>
            </a:r>
          </a:p>
          <a:p>
            <a:pPr marL="285750" indent="-285750" algn="just">
              <a:lnSpc>
                <a:spcPct val="200000"/>
              </a:lnSpc>
              <a:buFont typeface="Arial" panose="020B0604020202020204" pitchFamily="34" charset="0"/>
              <a:buChar char="•"/>
            </a:pPr>
            <a:endParaRPr lang="en-US" sz="100" dirty="0"/>
          </a:p>
          <a:p>
            <a:pPr marL="342900" indent="-342900">
              <a:lnSpc>
                <a:spcPct val="200000"/>
              </a:lnSpc>
              <a:buFont typeface="Wingdings" panose="05000000000000000000" pitchFamily="2" charset="2"/>
              <a:buChar char="Ø"/>
            </a:pPr>
            <a:r>
              <a:rPr lang="en-US" b="1" u="sng" dirty="0">
                <a:solidFill>
                  <a:srgbClr val="FF0000"/>
                </a:solidFill>
              </a:rPr>
              <a:t>Storage and Processing: </a:t>
            </a:r>
            <a:r>
              <a:rPr lang="en-US" dirty="0">
                <a:solidFill>
                  <a:srgbClr val="FF0000"/>
                </a:solidFill>
              </a:rPr>
              <a:t>Lack of computing power and storage space </a:t>
            </a:r>
            <a:r>
              <a:rPr lang="en-US" dirty="0"/>
              <a:t>for large amounts of data. </a:t>
            </a:r>
          </a:p>
          <a:p>
            <a:pPr marL="342900" indent="-342900">
              <a:lnSpc>
                <a:spcPct val="200000"/>
              </a:lnSpc>
              <a:buFont typeface="Wingdings" panose="05000000000000000000" pitchFamily="2" charset="2"/>
              <a:buChar char="Ø"/>
            </a:pPr>
            <a:r>
              <a:rPr lang="en-US" b="1" u="sng" dirty="0">
                <a:solidFill>
                  <a:srgbClr val="FF0000"/>
                </a:solidFill>
              </a:rPr>
              <a:t>Data Quality</a:t>
            </a:r>
            <a:r>
              <a:rPr lang="en-US" b="1" dirty="0"/>
              <a:t>: </a:t>
            </a:r>
            <a:r>
              <a:rPr lang="en-US" dirty="0"/>
              <a:t>Ensuring </a:t>
            </a:r>
            <a:r>
              <a:rPr lang="en-US" dirty="0">
                <a:solidFill>
                  <a:srgbClr val="FF0000"/>
                </a:solidFill>
              </a:rPr>
              <a:t>the accuracy, completeness, and relevance of data</a:t>
            </a:r>
            <a:r>
              <a:rPr lang="en-US" dirty="0"/>
              <a:t> is crucial for maintaining data quality. </a:t>
            </a:r>
          </a:p>
          <a:p>
            <a:pPr marL="342900" indent="-342900">
              <a:buFont typeface="+mj-lt"/>
              <a:buAutoNum type="arabicPeriod"/>
            </a:pPr>
            <a:endParaRPr lang="en-US" dirty="0">
              <a:solidFill>
                <a:srgbClr val="FF0000"/>
              </a:solidFill>
            </a:endParaRPr>
          </a:p>
        </p:txBody>
      </p:sp>
    </p:spTree>
    <p:extLst>
      <p:ext uri="{BB962C8B-B14F-4D97-AF65-F5344CB8AC3E}">
        <p14:creationId xmlns:p14="http://schemas.microsoft.com/office/powerpoint/2010/main" val="111128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41F5A-0B44-0872-A03A-163245D235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EA9C8A-AE9F-02B2-26FB-BDC9BED2216B}"/>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3E5FB3A8-3154-5359-F2C0-28551FA12BB7}"/>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Challenges of Big Data</a:t>
            </a:r>
            <a:endParaRPr lang="en-US" sz="2400" b="1" dirty="0">
              <a:latin typeface="Alexandria" charset="0"/>
            </a:endParaRPr>
          </a:p>
        </p:txBody>
      </p:sp>
      <p:sp>
        <p:nvSpPr>
          <p:cNvPr id="5" name="Rectangle 4">
            <a:extLst>
              <a:ext uri="{FF2B5EF4-FFF2-40B4-BE49-F238E27FC236}">
                <a16:creationId xmlns:a16="http://schemas.microsoft.com/office/drawing/2014/main" id="{90650E9B-4467-B505-0961-30E073100D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B64B89A-1E38-FE51-C2CD-0D95D1124CDE}"/>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C2E8ED2-2A2C-D3BD-F77F-8CC4947D7989}"/>
              </a:ext>
            </a:extLst>
          </p:cNvPr>
          <p:cNvSpPr txBox="1"/>
          <p:nvPr/>
        </p:nvSpPr>
        <p:spPr>
          <a:xfrm>
            <a:off x="617280" y="1779182"/>
            <a:ext cx="10812720" cy="1892826"/>
          </a:xfrm>
          <a:prstGeom prst="rect">
            <a:avLst/>
          </a:prstGeom>
          <a:noFill/>
        </p:spPr>
        <p:txBody>
          <a:bodyPr wrap="square" rtlCol="0">
            <a:spAutoFit/>
          </a:bodyPr>
          <a:lstStyle/>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r>
              <a:rPr lang="en-US" dirty="0"/>
              <a:t>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0F08A5C-EDBC-FD73-9ED0-DFE8BF45AB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81A18E-80EA-2CAA-69A7-B2CF10888BAA}"/>
              </a:ext>
            </a:extLst>
          </p:cNvPr>
          <p:cNvSpPr txBox="1"/>
          <p:nvPr/>
        </p:nvSpPr>
        <p:spPr>
          <a:xfrm>
            <a:off x="617280" y="2070450"/>
            <a:ext cx="10794205" cy="568745"/>
          </a:xfrm>
          <a:prstGeom prst="rect">
            <a:avLst/>
          </a:prstGeom>
          <a:noFill/>
        </p:spPr>
        <p:txBody>
          <a:bodyPr wrap="square" rtlCol="0">
            <a:spAutoFit/>
          </a:bodyPr>
          <a:lstStyle/>
          <a:p>
            <a:pPr algn="just">
              <a:lnSpc>
                <a:spcPct val="200000"/>
              </a:lnSpc>
            </a:pPr>
            <a:r>
              <a:rPr lang="en-US" dirty="0"/>
              <a:t> </a:t>
            </a:r>
          </a:p>
        </p:txBody>
      </p:sp>
      <p:sp>
        <p:nvSpPr>
          <p:cNvPr id="6" name="TextBox 5">
            <a:extLst>
              <a:ext uri="{FF2B5EF4-FFF2-40B4-BE49-F238E27FC236}">
                <a16:creationId xmlns:a16="http://schemas.microsoft.com/office/drawing/2014/main" id="{BC2FD8DA-A463-A977-AFC7-3A8050A508D8}"/>
              </a:ext>
            </a:extLst>
          </p:cNvPr>
          <p:cNvSpPr txBox="1"/>
          <p:nvPr/>
        </p:nvSpPr>
        <p:spPr>
          <a:xfrm>
            <a:off x="561734" y="2173688"/>
            <a:ext cx="10784947" cy="3373359"/>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b="1" u="sng" dirty="0">
                <a:solidFill>
                  <a:srgbClr val="FF0000"/>
                </a:solidFill>
              </a:rPr>
              <a:t>Data Integration</a:t>
            </a:r>
            <a:r>
              <a:rPr lang="en-US" b="1" dirty="0"/>
              <a:t>: </a:t>
            </a:r>
            <a:r>
              <a:rPr lang="en-US" dirty="0"/>
              <a:t>The process of </a:t>
            </a:r>
            <a:r>
              <a:rPr lang="en-US" dirty="0">
                <a:solidFill>
                  <a:srgbClr val="FF0000"/>
                </a:solidFill>
              </a:rPr>
              <a:t>data integration involves consolidating data from various sources </a:t>
            </a:r>
            <a:r>
              <a:rPr lang="en-US" dirty="0"/>
              <a:t>to create a unified perspective. Different systems often use </a:t>
            </a:r>
            <a:r>
              <a:rPr lang="en-US" b="1" dirty="0"/>
              <a:t>different formats</a:t>
            </a:r>
            <a:r>
              <a:rPr lang="en-US" dirty="0"/>
              <a:t> or </a:t>
            </a:r>
            <a:r>
              <a:rPr lang="en-US" b="1" dirty="0"/>
              <a:t>data structures</a:t>
            </a:r>
            <a:r>
              <a:rPr lang="en-US" dirty="0"/>
              <a:t>, making integration difficult.</a:t>
            </a:r>
          </a:p>
          <a:p>
            <a:pPr marL="342900" indent="-342900">
              <a:lnSpc>
                <a:spcPct val="150000"/>
              </a:lnSpc>
              <a:buFont typeface="Wingdings" panose="05000000000000000000" pitchFamily="2" charset="2"/>
              <a:buChar char="Ø"/>
            </a:pPr>
            <a:r>
              <a:rPr lang="en-US" b="1" u="sng" dirty="0">
                <a:solidFill>
                  <a:srgbClr val="FF0000"/>
                </a:solidFill>
              </a:rPr>
              <a:t>Privacy and Security</a:t>
            </a:r>
            <a:r>
              <a:rPr lang="en-US" b="1" dirty="0"/>
              <a:t>: </a:t>
            </a:r>
            <a:r>
              <a:rPr lang="en-US" dirty="0"/>
              <a:t>Ensuring the </a:t>
            </a:r>
            <a:r>
              <a:rPr lang="en-US" dirty="0">
                <a:solidFill>
                  <a:srgbClr val="FF0000"/>
                </a:solidFill>
              </a:rPr>
              <a:t>confidentiality and protection of sensitive data</a:t>
            </a:r>
            <a:r>
              <a:rPr lang="en-US" dirty="0"/>
              <a:t>. Data breaches can lead to </a:t>
            </a:r>
            <a:r>
              <a:rPr lang="en-US" b="1" dirty="0"/>
              <a:t>financial loss</a:t>
            </a:r>
            <a:r>
              <a:rPr lang="en-US" dirty="0"/>
              <a:t>, </a:t>
            </a:r>
            <a:r>
              <a:rPr lang="en-US" b="1" dirty="0"/>
              <a:t>legal penalties</a:t>
            </a:r>
            <a:r>
              <a:rPr lang="en-US" dirty="0"/>
              <a:t>, and </a:t>
            </a:r>
            <a:r>
              <a:rPr lang="en-US" b="1" dirty="0"/>
              <a:t>loss of trust</a:t>
            </a:r>
            <a:r>
              <a:rPr lang="en-US" dirty="0"/>
              <a:t>.</a:t>
            </a:r>
          </a:p>
          <a:p>
            <a:pPr marL="342900" indent="-342900">
              <a:lnSpc>
                <a:spcPct val="150000"/>
              </a:lnSpc>
              <a:buFont typeface="Wingdings" panose="05000000000000000000" pitchFamily="2" charset="2"/>
              <a:buChar char="Ø"/>
            </a:pPr>
            <a:r>
              <a:rPr lang="en-US" b="1" u="sng" dirty="0">
                <a:solidFill>
                  <a:srgbClr val="FF0000"/>
                </a:solidFill>
              </a:rPr>
              <a:t>Scalability: </a:t>
            </a:r>
            <a:r>
              <a:rPr lang="en-US" dirty="0"/>
              <a:t>The ability of a system to </a:t>
            </a:r>
            <a:r>
              <a:rPr lang="en-US" b="1" dirty="0">
                <a:solidFill>
                  <a:srgbClr val="FF0000"/>
                </a:solidFill>
              </a:rPr>
              <a:t>handle increasing or decreasing data loads</a:t>
            </a:r>
            <a:r>
              <a:rPr lang="en-US" dirty="0">
                <a:solidFill>
                  <a:srgbClr val="FF0000"/>
                </a:solidFill>
              </a:rPr>
              <a:t> without </a:t>
            </a:r>
            <a:r>
              <a:rPr lang="en-US" dirty="0"/>
              <a:t>performance loss. As data grows, systems must scale efficiently; otherwise, performance slows down. </a:t>
            </a:r>
            <a:r>
              <a:rPr lang="en-US" dirty="0">
                <a:solidFill>
                  <a:srgbClr val="FF0000"/>
                </a:solidFill>
              </a:rPr>
              <a:t>It is the capacity of a system to maintain performance levels when the amount of data or number of users increases</a:t>
            </a:r>
          </a:p>
        </p:txBody>
      </p:sp>
    </p:spTree>
    <p:extLst>
      <p:ext uri="{BB962C8B-B14F-4D97-AF65-F5344CB8AC3E}">
        <p14:creationId xmlns:p14="http://schemas.microsoft.com/office/powerpoint/2010/main" val="140569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E94C2-4D17-4756-035B-40BFC2F7FD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5918CD-C8A0-279D-A361-218F326A3E24}"/>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3C1FCF30-C8F3-D4F5-157C-F7547A89D4D7}"/>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Relationship Between Big Data and IoT</a:t>
            </a:r>
          </a:p>
        </p:txBody>
      </p:sp>
      <p:sp>
        <p:nvSpPr>
          <p:cNvPr id="5" name="Rectangle 4">
            <a:extLst>
              <a:ext uri="{FF2B5EF4-FFF2-40B4-BE49-F238E27FC236}">
                <a16:creationId xmlns:a16="http://schemas.microsoft.com/office/drawing/2014/main" id="{0487ABE9-A4ED-AEFF-4171-B551EE3C0F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FD0DF1C-B432-B985-F204-D27464A03C6E}"/>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3AE949D6-9738-3A5C-69BD-711A8CC0E6C4}"/>
              </a:ext>
            </a:extLst>
          </p:cNvPr>
          <p:cNvSpPr txBox="1"/>
          <p:nvPr/>
        </p:nvSpPr>
        <p:spPr>
          <a:xfrm>
            <a:off x="608022" y="2014080"/>
            <a:ext cx="10812720" cy="3787383"/>
          </a:xfrm>
          <a:prstGeom prst="rect">
            <a:avLst/>
          </a:prstGeom>
          <a:noFill/>
        </p:spPr>
        <p:txBody>
          <a:bodyPr wrap="square" rtlCol="0">
            <a:spAutoFit/>
          </a:bodyPr>
          <a:lstStyle/>
          <a:p>
            <a:pPr algn="just">
              <a:lnSpc>
                <a:spcPct val="150000"/>
              </a:lnSpc>
            </a:pPr>
            <a:r>
              <a:rPr lang="en-US" dirty="0"/>
              <a:t>The </a:t>
            </a:r>
            <a:r>
              <a:rPr lang="en-US" dirty="0">
                <a:solidFill>
                  <a:srgbClr val="FF0000"/>
                </a:solidFill>
              </a:rPr>
              <a:t>business landscape is being transformed by two technological trends</a:t>
            </a:r>
            <a:r>
              <a:rPr lang="en-US" dirty="0"/>
              <a:t>: </a:t>
            </a:r>
            <a:r>
              <a:rPr lang="en-US" u="sng" dirty="0">
                <a:solidFill>
                  <a:srgbClr val="FF0000"/>
                </a:solidFill>
              </a:rPr>
              <a:t>Big Data and the IoT. </a:t>
            </a:r>
            <a:r>
              <a:rPr lang="en-US" dirty="0"/>
              <a:t>IoT encompasses </a:t>
            </a:r>
            <a:r>
              <a:rPr lang="en-US" dirty="0">
                <a:solidFill>
                  <a:srgbClr val="FF0000"/>
                </a:solidFill>
              </a:rPr>
              <a:t>physical devices, buildings, and vehicles that are embedded with software and sensors to facilitate data exchange and connection</a:t>
            </a:r>
            <a:r>
              <a:rPr lang="en-US" dirty="0"/>
              <a:t>. On the other hand, Big Data refers to </a:t>
            </a:r>
            <a:r>
              <a:rPr lang="en-US" dirty="0">
                <a:solidFill>
                  <a:srgbClr val="FF0000"/>
                </a:solidFill>
              </a:rPr>
              <a:t>the vast amounts of information produced from various sources, including IoT devices. </a:t>
            </a:r>
            <a:r>
              <a:rPr lang="en-US" dirty="0"/>
              <a:t>The </a:t>
            </a:r>
            <a:r>
              <a:rPr lang="en-US" dirty="0">
                <a:solidFill>
                  <a:srgbClr val="FF0000"/>
                </a:solidFill>
              </a:rPr>
              <a:t>two trends are interdependent</a:t>
            </a:r>
            <a:r>
              <a:rPr lang="en-US" dirty="0"/>
              <a:t>, with </a:t>
            </a:r>
            <a:r>
              <a:rPr lang="en-US" dirty="0">
                <a:solidFill>
                  <a:srgbClr val="FF0000"/>
                </a:solidFill>
              </a:rPr>
              <a:t>IoT generating large amounts of data</a:t>
            </a:r>
            <a:r>
              <a:rPr lang="en-US" dirty="0"/>
              <a:t> that is collected by sensors and processed by centralized systems. This data includes </a:t>
            </a:r>
            <a:r>
              <a:rPr lang="en-US" dirty="0">
                <a:solidFill>
                  <a:srgbClr val="FF0000"/>
                </a:solidFill>
              </a:rPr>
              <a:t>environmental variables like temperature, humidity, and pressure used to control and monitor the devices.</a:t>
            </a:r>
          </a:p>
          <a:p>
            <a:pPr algn="just">
              <a:lnSpc>
                <a:spcPct val="150000"/>
              </a:lnSpc>
            </a:pPr>
            <a:r>
              <a:rPr lang="en-US" dirty="0">
                <a:solidFill>
                  <a:srgbClr val="FF0000"/>
                </a:solidFill>
              </a:rPr>
              <a:t>Big Data analytics </a:t>
            </a:r>
            <a:r>
              <a:rPr lang="en-US" dirty="0"/>
              <a:t>enables </a:t>
            </a:r>
            <a:r>
              <a:rPr lang="en-US" dirty="0">
                <a:solidFill>
                  <a:srgbClr val="FF0000"/>
                </a:solidFill>
              </a:rPr>
              <a:t>companies to analyze and derive insights from IoT-generated data</a:t>
            </a:r>
            <a:r>
              <a:rPr lang="en-US" dirty="0"/>
              <a:t>. </a:t>
            </a:r>
            <a:r>
              <a:rPr lang="en-US" dirty="0">
                <a:solidFill>
                  <a:srgbClr val="FF0000"/>
                </a:solidFill>
              </a:rPr>
              <a:t>IoT</a:t>
            </a:r>
            <a:r>
              <a:rPr lang="en-US" dirty="0"/>
              <a:t> data is usually </a:t>
            </a:r>
            <a:r>
              <a:rPr lang="en-US" dirty="0">
                <a:solidFill>
                  <a:srgbClr val="FF0000"/>
                </a:solidFill>
              </a:rPr>
              <a:t>unstructured and requires analysis to produce meaningful insights</a:t>
            </a:r>
            <a:r>
              <a:rPr lang="en-US" dirty="0"/>
              <a:t>. Big Data analytics </a:t>
            </a:r>
            <a:r>
              <a:rPr lang="en-US" dirty="0">
                <a:solidFill>
                  <a:srgbClr val="FF0000"/>
                </a:solidFill>
              </a:rPr>
              <a:t>provides the necessary tools and techniques for processing and analyzing this data.</a:t>
            </a:r>
            <a:endParaRPr lang="en-US" altLang="en-US" sz="2000" dirty="0">
              <a:solidFill>
                <a:srgbClr val="FF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C34D923-C4B6-EA40-4C60-2ACC5704A6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6846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C20D5-C342-B262-4C46-B2083CAA9B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BEE79B-6F48-4E9F-393C-286224E7A1E3}"/>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11F34B4D-D945-18BE-D2C2-16DCD9422AEE}"/>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Relationship Between Big Data and IoT</a:t>
            </a:r>
          </a:p>
        </p:txBody>
      </p:sp>
      <p:sp>
        <p:nvSpPr>
          <p:cNvPr id="5" name="Rectangle 4">
            <a:extLst>
              <a:ext uri="{FF2B5EF4-FFF2-40B4-BE49-F238E27FC236}">
                <a16:creationId xmlns:a16="http://schemas.microsoft.com/office/drawing/2014/main" id="{F6735967-89B4-DF4A-57D3-A727E12856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D29EF6-C604-9C56-C0FA-A220FE8B1DA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0A3ECBFF-86C9-C7B8-7769-7512A15654F9}"/>
              </a:ext>
            </a:extLst>
          </p:cNvPr>
          <p:cNvSpPr txBox="1"/>
          <p:nvPr/>
        </p:nvSpPr>
        <p:spPr>
          <a:xfrm>
            <a:off x="589507" y="1987908"/>
            <a:ext cx="10812720" cy="4202882"/>
          </a:xfrm>
          <a:prstGeom prst="rect">
            <a:avLst/>
          </a:prstGeom>
          <a:noFill/>
        </p:spPr>
        <p:txBody>
          <a:bodyPr wrap="square" rtlCol="0">
            <a:spAutoFit/>
          </a:bodyPr>
          <a:lstStyle/>
          <a:p>
            <a:pPr algn="just">
              <a:lnSpc>
                <a:spcPct val="150000"/>
              </a:lnSpc>
            </a:pPr>
            <a:r>
              <a:rPr lang="en-US" dirty="0"/>
              <a:t>The resulting insights can be used </a:t>
            </a:r>
            <a:r>
              <a:rPr lang="en-US" dirty="0">
                <a:solidFill>
                  <a:srgbClr val="FF0000"/>
                </a:solidFill>
              </a:rPr>
              <a:t>to optimize customer behavior, operational efficiency, and other business-critical areas</a:t>
            </a:r>
            <a:r>
              <a:rPr lang="en-US" dirty="0"/>
              <a:t>. Another </a:t>
            </a:r>
            <a:r>
              <a:rPr lang="en-US" dirty="0">
                <a:solidFill>
                  <a:srgbClr val="FF0000"/>
                </a:solidFill>
              </a:rPr>
              <a:t>significant benefit of the IoT and Big Data </a:t>
            </a:r>
            <a:r>
              <a:rPr lang="en-US" dirty="0"/>
              <a:t>is </a:t>
            </a:r>
            <a:r>
              <a:rPr lang="en-US" dirty="0">
                <a:solidFill>
                  <a:srgbClr val="FF0000"/>
                </a:solidFill>
              </a:rPr>
              <a:t>improved decision-making</a:t>
            </a:r>
            <a:r>
              <a:rPr lang="en-US" dirty="0"/>
              <a:t>. </a:t>
            </a:r>
          </a:p>
          <a:p>
            <a:pPr algn="just">
              <a:lnSpc>
                <a:spcPct val="150000"/>
              </a:lnSpc>
            </a:pPr>
            <a:r>
              <a:rPr lang="en-US" dirty="0"/>
              <a:t>The </a:t>
            </a:r>
            <a:r>
              <a:rPr lang="en-US" dirty="0">
                <a:solidFill>
                  <a:srgbClr val="FF0000"/>
                </a:solidFill>
              </a:rPr>
              <a:t>data generated by IoT devices provides real-time insights into customer behavior, product performance, and other key areas that can affect business operations.</a:t>
            </a:r>
            <a:r>
              <a:rPr lang="en-US" dirty="0"/>
              <a:t> Big Data analytics provides </a:t>
            </a:r>
            <a:r>
              <a:rPr lang="en-US" dirty="0">
                <a:solidFill>
                  <a:srgbClr val="FF0000"/>
                </a:solidFill>
              </a:rPr>
              <a:t>the tools needed to analyze this data and generate insights that can be used to make informed decisions. </a:t>
            </a:r>
            <a:r>
              <a:rPr lang="en-US" dirty="0"/>
              <a:t>Furthermore, </a:t>
            </a:r>
            <a:r>
              <a:rPr lang="en-US" dirty="0">
                <a:solidFill>
                  <a:srgbClr val="FF0000"/>
                </a:solidFill>
              </a:rPr>
              <a:t>the IoT and Big Data are transforming the retail industry. </a:t>
            </a:r>
            <a:r>
              <a:rPr lang="en-US" dirty="0"/>
              <a:t>Retailers are using IoT devices to </a:t>
            </a:r>
            <a:r>
              <a:rPr lang="en-US" dirty="0">
                <a:solidFill>
                  <a:srgbClr val="FF0000"/>
                </a:solidFill>
              </a:rPr>
              <a:t>track customer behavior, optimize inventory levels, and improve customer experience</a:t>
            </a:r>
            <a:r>
              <a:rPr lang="en-US" dirty="0"/>
              <a:t>. IoT systems often </a:t>
            </a:r>
            <a:r>
              <a:rPr lang="en-US" dirty="0">
                <a:solidFill>
                  <a:srgbClr val="FF0000"/>
                </a:solidFill>
              </a:rPr>
              <a:t>operate in real time or near–real time environments </a:t>
            </a:r>
            <a:r>
              <a:rPr lang="en-US" dirty="0"/>
              <a:t>in which data needs to be processed and analyzed in </a:t>
            </a:r>
            <a:r>
              <a:rPr lang="en-US" dirty="0">
                <a:solidFill>
                  <a:srgbClr val="FF0000"/>
                </a:solidFill>
              </a:rPr>
              <a:t>a timely manner</a:t>
            </a:r>
            <a:r>
              <a:rPr lang="en-US" dirty="0"/>
              <a:t>. Big Data analytics </a:t>
            </a:r>
            <a:r>
              <a:rPr lang="en-US" dirty="0">
                <a:solidFill>
                  <a:srgbClr val="FF0000"/>
                </a:solidFill>
              </a:rPr>
              <a:t>facilitates real-time data processing</a:t>
            </a:r>
            <a:r>
              <a:rPr lang="en-US" dirty="0"/>
              <a:t>, allowing organizations </a:t>
            </a:r>
            <a:r>
              <a:rPr lang="en-US" dirty="0">
                <a:solidFill>
                  <a:srgbClr val="FF0000"/>
                </a:solidFill>
              </a:rPr>
              <a:t>to capture and analyze streaming data as it is generated</a:t>
            </a:r>
            <a:r>
              <a:rPr lang="en-US" dirty="0"/>
              <a:t>. This enables proactive </a:t>
            </a:r>
            <a:r>
              <a:rPr lang="en-US" dirty="0">
                <a:solidFill>
                  <a:srgbClr val="FF0000"/>
                </a:solidFill>
              </a:rPr>
              <a:t>decision-making, instant responses to events, and timely actions based on the analyzed data.</a:t>
            </a:r>
            <a:endParaRPr lang="en-US" altLang="en-US" sz="2000" dirty="0">
              <a:solidFill>
                <a:srgbClr val="FF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1AB2824-2FC5-9D4B-5061-5732D92A78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610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C5F16-CD89-D801-63D9-F795893CCE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CC39B3-9A10-57A1-C237-F89FB6D60391}"/>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23AFA5E4-6B9C-AF95-4DEE-0BC6CB62E3DC}"/>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Relationship Between Big Data and IoT</a:t>
            </a:r>
          </a:p>
        </p:txBody>
      </p:sp>
      <p:sp>
        <p:nvSpPr>
          <p:cNvPr id="5" name="Rectangle 4">
            <a:extLst>
              <a:ext uri="{FF2B5EF4-FFF2-40B4-BE49-F238E27FC236}">
                <a16:creationId xmlns:a16="http://schemas.microsoft.com/office/drawing/2014/main" id="{B96E1FB9-490D-4DF1-CC73-350BF3F238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0087B27-C322-67D4-B4BE-BBFE079DE173}"/>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F3388653-DAE1-F600-9665-227E264FE47B}"/>
              </a:ext>
            </a:extLst>
          </p:cNvPr>
          <p:cNvSpPr txBox="1"/>
          <p:nvPr/>
        </p:nvSpPr>
        <p:spPr>
          <a:xfrm>
            <a:off x="589507" y="1987908"/>
            <a:ext cx="10812720" cy="3788858"/>
          </a:xfrm>
          <a:prstGeom prst="rect">
            <a:avLst/>
          </a:prstGeom>
          <a:noFill/>
        </p:spPr>
        <p:txBody>
          <a:bodyPr wrap="square" rtlCol="0">
            <a:spAutoFit/>
          </a:bodyPr>
          <a:lstStyle/>
          <a:p>
            <a:pPr algn="just">
              <a:lnSpc>
                <a:spcPct val="150000"/>
              </a:lnSpc>
            </a:pPr>
            <a:r>
              <a:rPr lang="en-US" dirty="0"/>
              <a:t>The </a:t>
            </a:r>
            <a:r>
              <a:rPr lang="en-US" dirty="0">
                <a:solidFill>
                  <a:srgbClr val="FF0000"/>
                </a:solidFill>
              </a:rPr>
              <a:t>integration of Big Data analytics with IoT systems</a:t>
            </a:r>
            <a:r>
              <a:rPr lang="en-US" dirty="0"/>
              <a:t> is crucial for unlocking the full potential of IoT data and realizing its value. The </a:t>
            </a:r>
            <a:r>
              <a:rPr lang="en-US" dirty="0">
                <a:solidFill>
                  <a:srgbClr val="FF0000"/>
                </a:solidFill>
              </a:rPr>
              <a:t>relationship between Big Data and the IoT is becoming increasingly important </a:t>
            </a:r>
            <a:r>
              <a:rPr lang="en-US" dirty="0"/>
              <a:t>as organizations seek to leverage the benefits of these technologies. By combining these technologies, </a:t>
            </a:r>
            <a:r>
              <a:rPr lang="en-US" dirty="0">
                <a:solidFill>
                  <a:srgbClr val="FF0000"/>
                </a:solidFill>
              </a:rPr>
              <a:t>companies can gain valuable insights into customer behavior, market trends, and operational processes that can improve business outcomes.</a:t>
            </a:r>
          </a:p>
          <a:p>
            <a:pPr algn="just">
              <a:lnSpc>
                <a:spcPct val="150000"/>
              </a:lnSpc>
            </a:pPr>
            <a:r>
              <a:rPr lang="en-US" b="1" u="sng" dirty="0">
                <a:solidFill>
                  <a:srgbClr val="FF0000"/>
                </a:solidFill>
              </a:rPr>
              <a:t>A practical example </a:t>
            </a:r>
            <a:r>
              <a:rPr lang="en-US" dirty="0"/>
              <a:t>is the use of </a:t>
            </a:r>
            <a:r>
              <a:rPr lang="en-US" dirty="0">
                <a:solidFill>
                  <a:srgbClr val="FF0000"/>
                </a:solidFill>
              </a:rPr>
              <a:t>smart sensors in water systems across regions </a:t>
            </a:r>
            <a:r>
              <a:rPr lang="en-US" dirty="0"/>
              <a:t>like Africa and cities such as San Francisco. These systems </a:t>
            </a:r>
            <a:r>
              <a:rPr lang="en-US" dirty="0">
                <a:solidFill>
                  <a:srgbClr val="FF0000"/>
                </a:solidFill>
              </a:rPr>
              <a:t>monitor water quality and quantity, </a:t>
            </a:r>
            <a:r>
              <a:rPr lang="en-US" dirty="0"/>
              <a:t>demonstrating that investments in smart water management can significantly reduce healthcare costs. The biggest challenges for the </a:t>
            </a:r>
            <a:r>
              <a:rPr lang="en-US" dirty="0">
                <a:solidFill>
                  <a:srgbClr val="FF0000"/>
                </a:solidFill>
              </a:rPr>
              <a:t>faster implementation of smart water meters are the complexity of the water supply system and financial constraints .</a:t>
            </a:r>
            <a:endParaRPr lang="en-US" altLang="en-US" dirty="0">
              <a:solidFill>
                <a:srgbClr val="FF0000"/>
              </a:solidFill>
            </a:endParaRPr>
          </a:p>
        </p:txBody>
      </p:sp>
      <p:pic>
        <p:nvPicPr>
          <p:cNvPr id="7" name="Graphic 21">
            <a:extLst>
              <a:ext uri="{FF2B5EF4-FFF2-40B4-BE49-F238E27FC236}">
                <a16:creationId xmlns:a16="http://schemas.microsoft.com/office/drawing/2014/main" id="{E5AAA48B-7D64-A8EA-90C1-9A699D933A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059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3D1B8-148F-3B72-05CF-846840D67E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E0CE48-ED40-6532-B60E-57F1323073BF}"/>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75FFD179-8DE2-9A5E-D1F0-5F939421C64D}"/>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9CEA30E3-E844-6BAF-73B3-9126B4E167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ED24B18-F838-0176-E85A-CA569015438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96CF720B-139C-CF04-AB5B-974C6BBB72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630E18-5A46-2149-9A87-D13DB47B098C}"/>
              </a:ext>
            </a:extLst>
          </p:cNvPr>
          <p:cNvSpPr txBox="1"/>
          <p:nvPr/>
        </p:nvSpPr>
        <p:spPr>
          <a:xfrm>
            <a:off x="651470" y="1875950"/>
            <a:ext cx="10688794" cy="3338735"/>
          </a:xfrm>
          <a:prstGeom prst="rect">
            <a:avLst/>
          </a:prstGeom>
          <a:noFill/>
        </p:spPr>
        <p:txBody>
          <a:bodyPr wrap="square" rtlCol="0">
            <a:spAutoFit/>
          </a:bodyPr>
          <a:lstStyle/>
          <a:p>
            <a:pPr algn="just">
              <a:lnSpc>
                <a:spcPct val="200000"/>
              </a:lnSpc>
            </a:pPr>
            <a:r>
              <a:rPr lang="en-US" dirty="0">
                <a:solidFill>
                  <a:srgbClr val="FF0000"/>
                </a:solidFill>
              </a:rPr>
              <a:t>Big Data analytics </a:t>
            </a:r>
            <a:r>
              <a:rPr lang="en-US" dirty="0"/>
              <a:t>is a methodology that involves </a:t>
            </a:r>
            <a:r>
              <a:rPr lang="en-US" dirty="0">
                <a:solidFill>
                  <a:srgbClr val="FF0000"/>
                </a:solidFill>
              </a:rPr>
              <a:t>gathering, modifying, analyzing, and managing vast quantities of data to generate valuable insights</a:t>
            </a:r>
            <a:r>
              <a:rPr lang="en-US" dirty="0"/>
              <a:t>. In order to gain a competitive edge and foster growth, businesses are increasingly adopting Big Data technologies for analysis. </a:t>
            </a:r>
            <a:r>
              <a:rPr lang="en-US" dirty="0">
                <a:solidFill>
                  <a:srgbClr val="FF0000"/>
                </a:solidFill>
              </a:rPr>
              <a:t>Apache Hadoop, Apache Spark, and Kafka </a:t>
            </a:r>
            <a:r>
              <a:rPr lang="en-US" dirty="0"/>
              <a:t>are widely used Big Data analytics tools .The benefits of Big Data analytics are being leveraged across various sectors such as </a:t>
            </a:r>
            <a:r>
              <a:rPr lang="en-US" dirty="0">
                <a:solidFill>
                  <a:srgbClr val="FF0000"/>
                </a:solidFill>
              </a:rPr>
              <a:t>finance, retail, education, government, manufacturing, energy, and utilities</a:t>
            </a:r>
            <a:r>
              <a:rPr lang="en-US" dirty="0"/>
              <a:t>.</a:t>
            </a:r>
          </a:p>
          <a:p>
            <a:pPr algn="just">
              <a:lnSpc>
                <a:spcPct val="200000"/>
              </a:lnSpc>
            </a:pPr>
            <a:r>
              <a:rPr lang="en-US" dirty="0"/>
              <a:t>There is wide variety of application areas of Big Data analytics, as illustrated in Figure 4.3.</a:t>
            </a:r>
          </a:p>
        </p:txBody>
      </p:sp>
    </p:spTree>
    <p:extLst>
      <p:ext uri="{BB962C8B-B14F-4D97-AF65-F5344CB8AC3E}">
        <p14:creationId xmlns:p14="http://schemas.microsoft.com/office/powerpoint/2010/main" val="3385674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3B152-58D2-4676-5B76-B06A1F6248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66B325-98EA-F592-C800-E40E1F904C8D}"/>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F386B045-AA83-4731-7FC0-A801E932F4C8}"/>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077459B5-5384-C64F-7B48-899D7C0783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77BA22-AF0E-CB1D-1957-9CA1E42E2236}"/>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6988FDF3-193C-41A9-BFC4-FD1CA356F4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71D201F-6310-4845-B63D-229F78C2FFF4}"/>
              </a:ext>
            </a:extLst>
          </p:cNvPr>
          <p:cNvPicPr>
            <a:picLocks noChangeAspect="1"/>
          </p:cNvPicPr>
          <p:nvPr/>
        </p:nvPicPr>
        <p:blipFill>
          <a:blip r:embed="rId4"/>
          <a:stretch>
            <a:fillRect/>
          </a:stretch>
        </p:blipFill>
        <p:spPr>
          <a:xfrm>
            <a:off x="672542" y="2570745"/>
            <a:ext cx="9267930" cy="2236676"/>
          </a:xfrm>
          <a:prstGeom prst="rect">
            <a:avLst/>
          </a:prstGeom>
        </p:spPr>
      </p:pic>
      <p:sp>
        <p:nvSpPr>
          <p:cNvPr id="8" name="TextBox 7">
            <a:extLst>
              <a:ext uri="{FF2B5EF4-FFF2-40B4-BE49-F238E27FC236}">
                <a16:creationId xmlns:a16="http://schemas.microsoft.com/office/drawing/2014/main" id="{BC482CB9-A59B-61F3-6802-73EAC5FC9788}"/>
              </a:ext>
            </a:extLst>
          </p:cNvPr>
          <p:cNvSpPr txBox="1"/>
          <p:nvPr/>
        </p:nvSpPr>
        <p:spPr>
          <a:xfrm>
            <a:off x="9405257" y="3054699"/>
            <a:ext cx="1858945" cy="923330"/>
          </a:xfrm>
          <a:prstGeom prst="rect">
            <a:avLst/>
          </a:prstGeom>
          <a:noFill/>
        </p:spPr>
        <p:txBody>
          <a:bodyPr wrap="square" rtlCol="0">
            <a:spAutoFit/>
          </a:bodyPr>
          <a:lstStyle/>
          <a:p>
            <a:pPr algn="ctr"/>
            <a:r>
              <a:rPr lang="en-US" dirty="0"/>
              <a:t>Figure 4.3: Applications of Big Data</a:t>
            </a:r>
          </a:p>
        </p:txBody>
      </p:sp>
    </p:spTree>
    <p:extLst>
      <p:ext uri="{BB962C8B-B14F-4D97-AF65-F5344CB8AC3E}">
        <p14:creationId xmlns:p14="http://schemas.microsoft.com/office/powerpoint/2010/main" val="423858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75ECB-B9D7-C28D-0C70-FECC5182AC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BCB940-78AC-812B-3F50-0BFD1E6F0B20}"/>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8639B889-49BE-69D0-90FE-AD0BC8F793AA}"/>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76AEF0C9-DC56-EC66-1249-8F8275EBA0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7091E18-E6F2-46D4-A828-496E0362FF6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8C1A1B9-2AC0-C23C-D1EF-6CE0804DB5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790EC88-ED26-80F7-5A9F-277FA4885871}"/>
              </a:ext>
            </a:extLst>
          </p:cNvPr>
          <p:cNvSpPr txBox="1"/>
          <p:nvPr/>
        </p:nvSpPr>
        <p:spPr>
          <a:xfrm>
            <a:off x="651470" y="1875950"/>
            <a:ext cx="10688794" cy="44467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b="1" dirty="0">
                <a:solidFill>
                  <a:srgbClr val="FF0000"/>
                </a:solidFill>
              </a:rPr>
              <a:t>Big Data Applications in the Banking and Finance Sector:</a:t>
            </a:r>
          </a:p>
          <a:p>
            <a:pPr algn="just">
              <a:lnSpc>
                <a:spcPct val="200000"/>
              </a:lnSpc>
            </a:pPr>
            <a:r>
              <a:rPr lang="en-US" dirty="0"/>
              <a:t>Big Data and IoT (Internet of Things) </a:t>
            </a:r>
            <a:r>
              <a:rPr lang="en-US" dirty="0">
                <a:solidFill>
                  <a:srgbClr val="FF0000"/>
                </a:solidFill>
              </a:rPr>
              <a:t>have completely changed how banks and financial institutions operate</a:t>
            </a:r>
            <a:r>
              <a:rPr lang="en-US" dirty="0"/>
              <a:t>. </a:t>
            </a:r>
            <a:r>
              <a:rPr lang="en-US" b="1" dirty="0"/>
              <a:t>Big Data</a:t>
            </a:r>
            <a:r>
              <a:rPr lang="en-US" dirty="0"/>
              <a:t> helps banks analyze massive amounts of information — </a:t>
            </a:r>
            <a:r>
              <a:rPr lang="en-US" dirty="0">
                <a:solidFill>
                  <a:srgbClr val="FF0000"/>
                </a:solidFill>
              </a:rPr>
              <a:t>from transactions, market data, and customer interactions.</a:t>
            </a:r>
            <a:r>
              <a:rPr lang="en-US" b="1" dirty="0">
                <a:solidFill>
                  <a:srgbClr val="FF0000"/>
                </a:solidFill>
              </a:rPr>
              <a:t> IoT</a:t>
            </a:r>
            <a:r>
              <a:rPr lang="en-US" dirty="0">
                <a:solidFill>
                  <a:srgbClr val="FF0000"/>
                </a:solidFill>
              </a:rPr>
              <a:t> provides data from connected devices like mobile apps, ATMs, and payment systems. </a:t>
            </a:r>
            <a:r>
              <a:rPr lang="en-US" dirty="0"/>
              <a:t>Together, they solve major challenges such as </a:t>
            </a:r>
            <a:r>
              <a:rPr lang="en-US" b="1" dirty="0">
                <a:solidFill>
                  <a:srgbClr val="FF0000"/>
                </a:solidFill>
              </a:rPr>
              <a:t>fraud detection</a:t>
            </a:r>
            <a:r>
              <a:rPr lang="en-US" dirty="0">
                <a:solidFill>
                  <a:srgbClr val="FF0000"/>
                </a:solidFill>
              </a:rPr>
              <a:t>, </a:t>
            </a:r>
            <a:r>
              <a:rPr lang="en-US" b="1" dirty="0">
                <a:solidFill>
                  <a:srgbClr val="FF0000"/>
                </a:solidFill>
              </a:rPr>
              <a:t>credit risk evaluation</a:t>
            </a:r>
            <a:r>
              <a:rPr lang="en-US" dirty="0">
                <a:solidFill>
                  <a:srgbClr val="FF0000"/>
                </a:solidFill>
              </a:rPr>
              <a:t>, </a:t>
            </a:r>
            <a:r>
              <a:rPr lang="en-US" b="1" dirty="0">
                <a:solidFill>
                  <a:srgbClr val="FF0000"/>
                </a:solidFill>
              </a:rPr>
              <a:t>trading analysis</a:t>
            </a:r>
            <a:r>
              <a:rPr lang="en-US" dirty="0">
                <a:solidFill>
                  <a:srgbClr val="FF0000"/>
                </a:solidFill>
              </a:rPr>
              <a:t>, and </a:t>
            </a:r>
            <a:r>
              <a:rPr lang="en-US" b="1" dirty="0">
                <a:solidFill>
                  <a:srgbClr val="FF0000"/>
                </a:solidFill>
              </a:rPr>
              <a:t>customer data management</a:t>
            </a:r>
            <a:r>
              <a:rPr lang="en-US" dirty="0">
                <a:solidFill>
                  <a:srgbClr val="FF0000"/>
                </a:solidFill>
              </a:rPr>
              <a:t>.</a:t>
            </a:r>
            <a:r>
              <a:rPr lang="en-US" dirty="0"/>
              <a:t> By analyzing customer behavior and payment habits, </a:t>
            </a:r>
            <a:r>
              <a:rPr lang="en-US" dirty="0">
                <a:solidFill>
                  <a:srgbClr val="FF0000"/>
                </a:solidFill>
              </a:rPr>
              <a:t>banks can enhance digital banking, optimize risk management, increase ROI, and improve customer satisfaction.</a:t>
            </a:r>
            <a:endParaRPr lang="en-US" b="1" dirty="0">
              <a:solidFill>
                <a:srgbClr val="FF0000"/>
              </a:solidFill>
            </a:endParaRPr>
          </a:p>
          <a:p>
            <a:pPr marL="285750" indent="-285750" algn="just">
              <a:lnSpc>
                <a:spcPct val="200000"/>
              </a:lnSpc>
              <a:buFont typeface="Wingdings" panose="05000000000000000000" pitchFamily="2" charset="2"/>
              <a:buChar char="q"/>
            </a:pPr>
            <a:endParaRPr lang="en-US" dirty="0"/>
          </a:p>
        </p:txBody>
      </p:sp>
    </p:spTree>
    <p:extLst>
      <p:ext uri="{BB962C8B-B14F-4D97-AF65-F5344CB8AC3E}">
        <p14:creationId xmlns:p14="http://schemas.microsoft.com/office/powerpoint/2010/main" val="3484798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27830-E357-DDF0-4FE0-44A37F7BE1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9278D4-9294-7CC3-63FB-86578C518A7C}"/>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19CCA103-F639-BDC3-9119-B2B1E9C969A1}"/>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0D8E4C97-7F8A-5E92-0C07-1A09438D73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4C9EE03-033F-FD8D-CB66-AB142DD2E01B}"/>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6609D65-BC8B-C865-930A-E0795F90FA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651D0A-BA30-4ECE-B03A-CF80D098F440}"/>
              </a:ext>
            </a:extLst>
          </p:cNvPr>
          <p:cNvSpPr txBox="1"/>
          <p:nvPr/>
        </p:nvSpPr>
        <p:spPr>
          <a:xfrm>
            <a:off x="651470" y="1875950"/>
            <a:ext cx="10688794" cy="44467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b="1" dirty="0">
                <a:solidFill>
                  <a:srgbClr val="FF0000"/>
                </a:solidFill>
              </a:rPr>
              <a:t>Big Data Uses in Communications, Media, and Entertainment:</a:t>
            </a:r>
            <a:endParaRPr lang="ar-EG" b="1" dirty="0">
              <a:solidFill>
                <a:srgbClr val="FF0000"/>
              </a:solidFill>
            </a:endParaRPr>
          </a:p>
          <a:p>
            <a:pPr algn="just">
              <a:lnSpc>
                <a:spcPct val="150000"/>
              </a:lnSpc>
            </a:pPr>
            <a:r>
              <a:rPr lang="en-US" dirty="0"/>
              <a:t>Big Data is transforming the </a:t>
            </a:r>
            <a:r>
              <a:rPr lang="en-US" b="1" dirty="0">
                <a:solidFill>
                  <a:srgbClr val="FF0000"/>
                </a:solidFill>
              </a:rPr>
              <a:t>communications, media, and entertainment industry</a:t>
            </a:r>
            <a:r>
              <a:rPr lang="en-US" dirty="0">
                <a:solidFill>
                  <a:srgbClr val="FF0000"/>
                </a:solidFill>
              </a:rPr>
              <a:t> </a:t>
            </a:r>
            <a:r>
              <a:rPr lang="en-US" dirty="0"/>
              <a:t>by helping companies understand </a:t>
            </a:r>
            <a:r>
              <a:rPr lang="en-US" dirty="0">
                <a:solidFill>
                  <a:srgbClr val="FF0000"/>
                </a:solidFill>
              </a:rPr>
              <a:t>audience preferences and trends</a:t>
            </a:r>
            <a:r>
              <a:rPr lang="en-US" dirty="0"/>
              <a:t>. By analyzing data such as </a:t>
            </a:r>
            <a:r>
              <a:rPr lang="en-US" b="1" dirty="0">
                <a:solidFill>
                  <a:srgbClr val="FF0000"/>
                </a:solidFill>
              </a:rPr>
              <a:t>search history</a:t>
            </a:r>
            <a:r>
              <a:rPr lang="en-US" dirty="0">
                <a:solidFill>
                  <a:srgbClr val="FF0000"/>
                </a:solidFill>
              </a:rPr>
              <a:t>, </a:t>
            </a:r>
            <a:r>
              <a:rPr lang="en-US" b="1" dirty="0">
                <a:solidFill>
                  <a:srgbClr val="FF0000"/>
                </a:solidFill>
              </a:rPr>
              <a:t>watch time</a:t>
            </a:r>
            <a:r>
              <a:rPr lang="en-US" dirty="0">
                <a:solidFill>
                  <a:srgbClr val="FF0000"/>
                </a:solidFill>
              </a:rPr>
              <a:t>, </a:t>
            </a:r>
            <a:r>
              <a:rPr lang="en-US" b="1" dirty="0">
                <a:solidFill>
                  <a:srgbClr val="FF0000"/>
                </a:solidFill>
              </a:rPr>
              <a:t>social media activity</a:t>
            </a:r>
            <a:r>
              <a:rPr lang="en-US" dirty="0">
                <a:solidFill>
                  <a:srgbClr val="FF0000"/>
                </a:solidFill>
              </a:rPr>
              <a:t>, and </a:t>
            </a:r>
            <a:r>
              <a:rPr lang="en-US" b="1" dirty="0">
                <a:solidFill>
                  <a:srgbClr val="FF0000"/>
                </a:solidFill>
              </a:rPr>
              <a:t>viewer reactions</a:t>
            </a:r>
            <a:r>
              <a:rPr lang="en-US" dirty="0"/>
              <a:t>, media companies can </a:t>
            </a:r>
            <a:r>
              <a:rPr lang="en-US" dirty="0">
                <a:solidFill>
                  <a:srgbClr val="FF0000"/>
                </a:solidFill>
              </a:rPr>
              <a:t>create and market content that aligns with audience interests.</a:t>
            </a:r>
          </a:p>
          <a:p>
            <a:pPr algn="just">
              <a:lnSpc>
                <a:spcPct val="150000"/>
              </a:lnSpc>
            </a:pPr>
            <a:r>
              <a:rPr lang="en-US" dirty="0"/>
              <a:t>In addition, </a:t>
            </a:r>
            <a:r>
              <a:rPr lang="en-US" b="1" dirty="0"/>
              <a:t>Big Data and IoT technologies</a:t>
            </a:r>
            <a:r>
              <a:rPr lang="en-US" dirty="0"/>
              <a:t> enable </a:t>
            </a:r>
            <a:r>
              <a:rPr lang="en-US" dirty="0">
                <a:solidFill>
                  <a:srgbClr val="FF0000"/>
                </a:solidFill>
              </a:rPr>
              <a:t>the development of </a:t>
            </a:r>
            <a:r>
              <a:rPr lang="en-US" b="1" dirty="0">
                <a:solidFill>
                  <a:srgbClr val="FF0000"/>
                </a:solidFill>
              </a:rPr>
              <a:t>targeted advertisements</a:t>
            </a:r>
            <a:r>
              <a:rPr lang="en-US" dirty="0"/>
              <a:t>, improving </a:t>
            </a:r>
            <a:r>
              <a:rPr lang="en-US" dirty="0">
                <a:solidFill>
                  <a:srgbClr val="FF0000"/>
                </a:solidFill>
              </a:rPr>
              <a:t>efficiency and return on investment for advertisers</a:t>
            </a:r>
            <a:r>
              <a:rPr lang="en-US" dirty="0"/>
              <a:t>. Media producers can now use data-driven insights to </a:t>
            </a:r>
            <a:r>
              <a:rPr lang="en-US" b="1" dirty="0">
                <a:solidFill>
                  <a:srgbClr val="FF0000"/>
                </a:solidFill>
              </a:rPr>
              <a:t>predict the popularity</a:t>
            </a:r>
            <a:r>
              <a:rPr lang="en-US" dirty="0">
                <a:solidFill>
                  <a:srgbClr val="FF0000"/>
                </a:solidFill>
              </a:rPr>
              <a:t> of shows, actors, and storylines, allowing for smarter content creation and reducing reliance on intuition.</a:t>
            </a:r>
          </a:p>
          <a:p>
            <a:pPr marL="285750" indent="-285750" algn="just">
              <a:lnSpc>
                <a:spcPct val="200000"/>
              </a:lnSpc>
              <a:buFont typeface="Wingdings" panose="05000000000000000000" pitchFamily="2" charset="2"/>
              <a:buChar char="q"/>
            </a:pPr>
            <a:endParaRPr lang="en-US" dirty="0"/>
          </a:p>
        </p:txBody>
      </p:sp>
    </p:spTree>
    <p:extLst>
      <p:ext uri="{BB962C8B-B14F-4D97-AF65-F5344CB8AC3E}">
        <p14:creationId xmlns:p14="http://schemas.microsoft.com/office/powerpoint/2010/main" val="4143804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ACA5F-EB3E-474A-528D-1AE392F6BA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99836C-0EEC-7AC1-1D3E-3656C9B720AE}"/>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9385C317-019F-3523-C648-E2C79A406B05}"/>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0B405205-B977-5E7B-1050-18175A6D43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F5D93EA-C49E-A860-3260-EDA5DE11DF1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35D470A-2816-8AD0-0C08-8970D66EB7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32504F-006F-6E57-97B5-B8570575F5B8}"/>
              </a:ext>
            </a:extLst>
          </p:cNvPr>
          <p:cNvSpPr txBox="1"/>
          <p:nvPr/>
        </p:nvSpPr>
        <p:spPr>
          <a:xfrm>
            <a:off x="651470" y="1874659"/>
            <a:ext cx="10688794" cy="369331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b="1" u="sng" dirty="0">
                <a:solidFill>
                  <a:srgbClr val="FF0000"/>
                </a:solidFill>
              </a:rPr>
              <a:t>Big Data Uses in Healthcare Sectors:</a:t>
            </a:r>
          </a:p>
          <a:p>
            <a:pPr algn="just"/>
            <a:r>
              <a:rPr lang="en-US" dirty="0"/>
              <a:t>The challenges in healthcare are to </a:t>
            </a:r>
            <a:r>
              <a:rPr lang="en-US" dirty="0">
                <a:solidFill>
                  <a:srgbClr val="FF0000"/>
                </a:solidFill>
              </a:rPr>
              <a:t>lower rising costs and improve patient outcomes</a:t>
            </a:r>
            <a:r>
              <a:rPr lang="en-US" dirty="0"/>
              <a:t>. </a:t>
            </a:r>
            <a:r>
              <a:rPr lang="en-US" dirty="0">
                <a:solidFill>
                  <a:srgbClr val="FF0000"/>
                </a:solidFill>
              </a:rPr>
              <a:t>Big Data is essential for predictive analytics in healthcare. </a:t>
            </a:r>
            <a:r>
              <a:rPr lang="en-US" dirty="0"/>
              <a:t>By using predictive analytics of a patient’s medical history, physicians can </a:t>
            </a:r>
            <a:r>
              <a:rPr lang="en-US" dirty="0">
                <a:solidFill>
                  <a:srgbClr val="FF0000"/>
                </a:solidFill>
              </a:rPr>
              <a:t>provide superior patient care</a:t>
            </a:r>
            <a:r>
              <a:rPr lang="en-US" dirty="0"/>
              <a:t>, patient protection. Clinics can make decisions that </a:t>
            </a:r>
            <a:r>
              <a:rPr lang="en-US" dirty="0">
                <a:solidFill>
                  <a:srgbClr val="FF0000"/>
                </a:solidFill>
              </a:rPr>
              <a:t>improve patient health </a:t>
            </a:r>
            <a:r>
              <a:rPr lang="en-US" dirty="0"/>
              <a:t>because analytics tools can predict which </a:t>
            </a:r>
            <a:r>
              <a:rPr lang="en-US" dirty="0">
                <a:solidFill>
                  <a:srgbClr val="FF0000"/>
                </a:solidFill>
              </a:rPr>
              <a:t>patients are at risk for which diseases. </a:t>
            </a:r>
            <a:r>
              <a:rPr lang="en-US" dirty="0"/>
              <a:t>The healthcare industry has struggled to keep up with the rapidly growing patient base. </a:t>
            </a:r>
            <a:r>
              <a:rPr lang="en-US" dirty="0">
                <a:solidFill>
                  <a:srgbClr val="FF0000"/>
                </a:solidFill>
              </a:rPr>
              <a:t>Each patient now has a personal set of medical records, including medication lists, medical reports, lab test results, and more. </a:t>
            </a:r>
          </a:p>
          <a:p>
            <a:pPr algn="just"/>
            <a:endParaRPr lang="en-US" dirty="0">
              <a:solidFill>
                <a:srgbClr val="FF0000"/>
              </a:solidFill>
            </a:endParaRPr>
          </a:p>
          <a:p>
            <a:pPr algn="just"/>
            <a:r>
              <a:rPr lang="en-US" dirty="0"/>
              <a:t>Many tools are available that can analyze patient data and advise physicians on appropriate actions. Patients’ health is monitored by a variety of wearable sensors, including those that measure heart rate, blood pressure, and pulse. Doctors can monitor the data, reducing unnecessary hospitalization of patients. Medical researchers use Big Data analytics to predict the most successful treatments for cancer patients based on their cure rates .</a:t>
            </a:r>
            <a:endParaRPr lang="en-US" u="sng" dirty="0">
              <a:solidFill>
                <a:srgbClr val="FF0000"/>
              </a:solidFill>
            </a:endParaRPr>
          </a:p>
        </p:txBody>
      </p:sp>
    </p:spTree>
    <p:extLst>
      <p:ext uri="{BB962C8B-B14F-4D97-AF65-F5344CB8AC3E}">
        <p14:creationId xmlns:p14="http://schemas.microsoft.com/office/powerpoint/2010/main" val="567288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2A07C-85A4-978E-DF5E-04DF3C7754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136493-12F3-84CD-8AE3-79009A4EDCC9}"/>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041823C8-B6FC-4BC3-A5BE-0B2B7F86358E}"/>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5E8D3032-6364-2E4D-54E3-B9B3AA07F4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E4AD979-71F6-2118-C2B2-24B6FAE7CED8}"/>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96C2385-47DC-70C9-DD61-3508FF361E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A2FBFF1-6981-9A7C-B9B8-39FDAAF8801D}"/>
              </a:ext>
            </a:extLst>
          </p:cNvPr>
          <p:cNvSpPr txBox="1"/>
          <p:nvPr/>
        </p:nvSpPr>
        <p:spPr>
          <a:xfrm>
            <a:off x="651470" y="1801276"/>
            <a:ext cx="10688794" cy="486222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b="1" dirty="0">
                <a:solidFill>
                  <a:srgbClr val="FF0000"/>
                </a:solidFill>
              </a:rPr>
              <a:t>Big Data Applications in Education:</a:t>
            </a:r>
          </a:p>
          <a:p>
            <a:pPr algn="just">
              <a:lnSpc>
                <a:spcPct val="150000"/>
              </a:lnSpc>
            </a:pPr>
            <a:r>
              <a:rPr lang="en-US" dirty="0"/>
              <a:t>Big Data is revolutionizing the </a:t>
            </a:r>
            <a:r>
              <a:rPr lang="en-US" b="1" dirty="0">
                <a:solidFill>
                  <a:srgbClr val="FF0000"/>
                </a:solidFill>
              </a:rPr>
              <a:t>education sector</a:t>
            </a:r>
            <a:r>
              <a:rPr lang="en-US" dirty="0">
                <a:solidFill>
                  <a:srgbClr val="FF0000"/>
                </a:solidFill>
              </a:rPr>
              <a:t> </a:t>
            </a:r>
            <a:r>
              <a:rPr lang="en-US" dirty="0"/>
              <a:t>by enabling institutions to monitor and analyze student performance across subjects. Through statistical analysis, schools and universities can identify factors affecting learning outcomes and design </a:t>
            </a:r>
            <a:r>
              <a:rPr lang="en-US" b="1" dirty="0">
                <a:solidFill>
                  <a:srgbClr val="FF0000"/>
                </a:solidFill>
              </a:rPr>
              <a:t>personalized study plans</a:t>
            </a:r>
            <a:r>
              <a:rPr lang="en-US" dirty="0">
                <a:solidFill>
                  <a:srgbClr val="FF0000"/>
                </a:solidFill>
              </a:rPr>
              <a:t> tailored to each student’s learning style</a:t>
            </a:r>
            <a:r>
              <a:rPr lang="en-US" dirty="0"/>
              <a:t>. </a:t>
            </a:r>
            <a:r>
              <a:rPr lang="en-US" b="1" dirty="0"/>
              <a:t>IoT devices</a:t>
            </a:r>
            <a:r>
              <a:rPr lang="en-US" dirty="0"/>
              <a:t> such as </a:t>
            </a:r>
            <a:r>
              <a:rPr lang="en-US" dirty="0">
                <a:solidFill>
                  <a:srgbClr val="FF0000"/>
                </a:solidFill>
              </a:rPr>
              <a:t>smartboards, tablets, RFID attendance systems, and classroom sensors </a:t>
            </a:r>
            <a:r>
              <a:rPr lang="en-US" dirty="0"/>
              <a:t>collect real-time data on students’ engagement, </a:t>
            </a:r>
            <a:r>
              <a:rPr lang="en-US" dirty="0">
                <a:solidFill>
                  <a:srgbClr val="FF0000"/>
                </a:solidFill>
              </a:rPr>
              <a:t>attendance, and performance</a:t>
            </a:r>
            <a:r>
              <a:rPr lang="en-US" dirty="0"/>
              <a:t>. This data is then processed and analyzed using </a:t>
            </a:r>
            <a:r>
              <a:rPr lang="en-US" b="1" dirty="0"/>
              <a:t>Big Data analytics</a:t>
            </a:r>
            <a:r>
              <a:rPr lang="en-US" dirty="0"/>
              <a:t> to gain valuable insights. Big Data analytics helps educators </a:t>
            </a:r>
            <a:r>
              <a:rPr lang="en-US" dirty="0">
                <a:solidFill>
                  <a:srgbClr val="FF0000"/>
                </a:solidFill>
              </a:rPr>
              <a:t>provide </a:t>
            </a:r>
            <a:r>
              <a:rPr lang="en-US" b="1" dirty="0">
                <a:solidFill>
                  <a:srgbClr val="FF0000"/>
                </a:solidFill>
              </a:rPr>
              <a:t>targeted support</a:t>
            </a:r>
            <a:r>
              <a:rPr lang="en-US" dirty="0">
                <a:solidFill>
                  <a:srgbClr val="FF0000"/>
                </a:solidFill>
              </a:rPr>
              <a:t> </a:t>
            </a:r>
            <a:r>
              <a:rPr lang="en-US" dirty="0"/>
              <a:t>and suggest appropriate interventions to improve academic performance. It also assists in </a:t>
            </a:r>
            <a:r>
              <a:rPr lang="en-US" b="1" dirty="0">
                <a:solidFill>
                  <a:srgbClr val="FF0000"/>
                </a:solidFill>
              </a:rPr>
              <a:t>career guidance</a:t>
            </a:r>
            <a:r>
              <a:rPr lang="en-US" dirty="0"/>
              <a:t>, allowing teachers to recommend career paths based on students’ interests and strengths. Big Data enables the creation of </a:t>
            </a:r>
            <a:r>
              <a:rPr lang="en-US" b="1" dirty="0"/>
              <a:t>customized lessons and materials</a:t>
            </a:r>
            <a:r>
              <a:rPr lang="en-US" dirty="0"/>
              <a:t>, enhancing learning effectiveness and student development.</a:t>
            </a:r>
          </a:p>
          <a:p>
            <a:pPr marL="285750" indent="-285750" algn="just">
              <a:lnSpc>
                <a:spcPct val="200000"/>
              </a:lnSpc>
              <a:buFont typeface="Wingdings" panose="05000000000000000000" pitchFamily="2" charset="2"/>
              <a:buChar char="q"/>
            </a:pPr>
            <a:endParaRPr lang="en-US" dirty="0">
              <a:solidFill>
                <a:srgbClr val="FF0000"/>
              </a:solidFill>
            </a:endParaRPr>
          </a:p>
        </p:txBody>
      </p:sp>
    </p:spTree>
    <p:extLst>
      <p:ext uri="{BB962C8B-B14F-4D97-AF65-F5344CB8AC3E}">
        <p14:creationId xmlns:p14="http://schemas.microsoft.com/office/powerpoint/2010/main" val="3059832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6A19A-FBDE-4D5F-9EC9-F51F66911E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6788DC-2BC9-9B7F-8558-C0E2EF9AD5CC}"/>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F6E25BC8-F714-0C9B-6795-EBAC8F38B9B3}"/>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A58C6D47-72DB-159A-815F-A3DF36ADBD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4A101C5-5C69-FDAC-B891-49CE19D07555}"/>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446DE77-B249-BE73-2C1B-74155C2C13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C6C2A55-C15C-D616-8F0B-EAA2BC312216}"/>
              </a:ext>
            </a:extLst>
          </p:cNvPr>
          <p:cNvSpPr txBox="1"/>
          <p:nvPr/>
        </p:nvSpPr>
        <p:spPr>
          <a:xfrm>
            <a:off x="651470" y="1875950"/>
            <a:ext cx="10688794" cy="351185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b="1" dirty="0">
                <a:solidFill>
                  <a:srgbClr val="FF0000"/>
                </a:solidFill>
              </a:rPr>
              <a:t>Big Data Applications in Manufacturing and Natural Resources:</a:t>
            </a:r>
          </a:p>
          <a:p>
            <a:pPr algn="just">
              <a:lnSpc>
                <a:spcPct val="150000"/>
              </a:lnSpc>
            </a:pPr>
            <a:r>
              <a:rPr lang="en-US" dirty="0"/>
              <a:t>The integration of </a:t>
            </a:r>
            <a:r>
              <a:rPr lang="en-US" b="1" dirty="0"/>
              <a:t>Big Data and IoT technologies</a:t>
            </a:r>
            <a:r>
              <a:rPr lang="en-US" dirty="0"/>
              <a:t> is transforming both the </a:t>
            </a:r>
            <a:r>
              <a:rPr lang="en-US" b="1" dirty="0"/>
              <a:t>manufacturing</a:t>
            </a:r>
            <a:r>
              <a:rPr lang="en-US" dirty="0"/>
              <a:t> and </a:t>
            </a:r>
            <a:r>
              <a:rPr lang="en-US" b="1" dirty="0"/>
              <a:t>natural resources</a:t>
            </a:r>
            <a:r>
              <a:rPr lang="en-US" dirty="0"/>
              <a:t> industries by enabling smarter, data-driven operations. In natural resources sectors such as oil, gas, mining, and agriculture, </a:t>
            </a:r>
            <a:r>
              <a:rPr lang="en-US" b="1" dirty="0"/>
              <a:t>IoT sensors</a:t>
            </a:r>
            <a:r>
              <a:rPr lang="en-US" dirty="0"/>
              <a:t>, </a:t>
            </a:r>
            <a:r>
              <a:rPr lang="en-US" b="1" dirty="0"/>
              <a:t>satellite systems</a:t>
            </a:r>
            <a:r>
              <a:rPr lang="en-US" dirty="0"/>
              <a:t>, and </a:t>
            </a:r>
            <a:r>
              <a:rPr lang="en-US" b="1" dirty="0"/>
              <a:t>connected equipment</a:t>
            </a:r>
            <a:r>
              <a:rPr lang="en-US" dirty="0"/>
              <a:t> continuously collect vast amounts of </a:t>
            </a:r>
            <a:r>
              <a:rPr lang="en-US" b="1" dirty="0"/>
              <a:t>temporal</a:t>
            </a:r>
            <a:r>
              <a:rPr lang="en-US" dirty="0"/>
              <a:t>, </a:t>
            </a:r>
            <a:r>
              <a:rPr lang="en-US" b="1" dirty="0"/>
              <a:t>spatial</a:t>
            </a:r>
            <a:r>
              <a:rPr lang="en-US" dirty="0"/>
              <a:t>, and </a:t>
            </a:r>
            <a:r>
              <a:rPr lang="en-US" b="1" dirty="0"/>
              <a:t>textual data</a:t>
            </a:r>
            <a:r>
              <a:rPr lang="en-US" dirty="0"/>
              <a:t> about environmental conditions, machinery performance, and resource usage. This data is analyzed using </a:t>
            </a:r>
            <a:r>
              <a:rPr lang="en-US" b="1" dirty="0"/>
              <a:t>Big Data analytics</a:t>
            </a:r>
            <a:r>
              <a:rPr lang="en-US" dirty="0"/>
              <a:t> and </a:t>
            </a:r>
            <a:r>
              <a:rPr lang="en-US" b="1" dirty="0"/>
              <a:t>predictive modeling</a:t>
            </a:r>
            <a:r>
              <a:rPr lang="en-US" dirty="0"/>
              <a:t> to support decision-making, optimize production, and improve sustainability. For example, predictive analytics can forecast equipment failures, monitor soil and weather conditions in agriculture, or identify optimal drilling locations in mining. </a:t>
            </a:r>
            <a:endParaRPr lang="en-US" dirty="0">
              <a:solidFill>
                <a:srgbClr val="FF0000"/>
              </a:solidFill>
            </a:endParaRPr>
          </a:p>
        </p:txBody>
      </p:sp>
    </p:spTree>
    <p:extLst>
      <p:ext uri="{BB962C8B-B14F-4D97-AF65-F5344CB8AC3E}">
        <p14:creationId xmlns:p14="http://schemas.microsoft.com/office/powerpoint/2010/main" val="243094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8F01A-393C-43EF-3C8F-FC6B0FDD9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65340A-BBE9-3178-0B1A-546DD448B523}"/>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559BF432-ECF1-6FBB-B11B-C6F822FD4E5F}"/>
              </a:ext>
            </a:extLst>
          </p:cNvPr>
          <p:cNvSpPr txBox="1"/>
          <p:nvPr/>
        </p:nvSpPr>
        <p:spPr>
          <a:xfrm>
            <a:off x="2346764" y="1029782"/>
            <a:ext cx="6917816" cy="677108"/>
          </a:xfrm>
          <a:prstGeom prst="rect">
            <a:avLst/>
          </a:prstGeom>
          <a:noFill/>
        </p:spPr>
        <p:txBody>
          <a:bodyPr wrap="square" rtlCol="0">
            <a:spAutoFit/>
          </a:bodyPr>
          <a:lstStyle/>
          <a:p>
            <a:endParaRPr lang="en-US" dirty="0"/>
          </a:p>
          <a:p>
            <a:r>
              <a:rPr lang="en-US" sz="2000" b="1" dirty="0"/>
              <a:t>Applications of Big Data and IoT</a:t>
            </a:r>
          </a:p>
        </p:txBody>
      </p:sp>
      <p:sp>
        <p:nvSpPr>
          <p:cNvPr id="5" name="Rectangle 4">
            <a:extLst>
              <a:ext uri="{FF2B5EF4-FFF2-40B4-BE49-F238E27FC236}">
                <a16:creationId xmlns:a16="http://schemas.microsoft.com/office/drawing/2014/main" id="{10F065E9-B02D-8298-E85D-F44821951C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11293B4-9A9B-E27F-6498-57FFF6E5EE8C}"/>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2C1CD80-50B6-02F9-2B2C-D1DB904199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E77F5E-17C1-1CA2-0163-F70349E23934}"/>
              </a:ext>
            </a:extLst>
          </p:cNvPr>
          <p:cNvSpPr txBox="1"/>
          <p:nvPr/>
        </p:nvSpPr>
        <p:spPr>
          <a:xfrm>
            <a:off x="651470" y="1875950"/>
            <a:ext cx="10688794" cy="351185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b="1" dirty="0">
                <a:solidFill>
                  <a:srgbClr val="FF0000"/>
                </a:solidFill>
              </a:rPr>
              <a:t>Big Data Applications in Manufacturing and Natural Resources:</a:t>
            </a:r>
          </a:p>
          <a:p>
            <a:pPr algn="just">
              <a:lnSpc>
                <a:spcPct val="150000"/>
              </a:lnSpc>
            </a:pPr>
            <a:r>
              <a:rPr lang="en-US" dirty="0"/>
              <a:t>Similarly, in manufacturing, IoT-enabled machines and production lines generate real-time data on operations, quality, and energy consumption. </a:t>
            </a:r>
            <a:r>
              <a:rPr lang="en-US" b="1" dirty="0"/>
              <a:t>Big Data solutions</a:t>
            </a:r>
            <a:r>
              <a:rPr lang="en-US" dirty="0"/>
              <a:t> analyze this information to detect defects, enhance product quality, forecast demand, and streamline supply chains and delivery planning. These technologies also help evaluate </a:t>
            </a:r>
            <a:r>
              <a:rPr lang="en-US" b="1" dirty="0"/>
              <a:t>new production techniques</a:t>
            </a:r>
            <a:r>
              <a:rPr lang="en-US" dirty="0"/>
              <a:t>, improve </a:t>
            </a:r>
            <a:r>
              <a:rPr lang="en-US" b="1" dirty="0"/>
              <a:t>energy efficiency</a:t>
            </a:r>
            <a:r>
              <a:rPr lang="en-US" dirty="0"/>
              <a:t>, and reduce waste, leading to </a:t>
            </a:r>
            <a:r>
              <a:rPr lang="en-US" b="1" dirty="0"/>
              <a:t>cost savings and higher productivity</a:t>
            </a:r>
            <a:r>
              <a:rPr lang="en-US" dirty="0"/>
              <a:t>. Overall, the combination of </a:t>
            </a:r>
            <a:r>
              <a:rPr lang="en-US" b="1" dirty="0"/>
              <a:t>IoT for real-time data collection</a:t>
            </a:r>
            <a:r>
              <a:rPr lang="en-US" dirty="0"/>
              <a:t> and </a:t>
            </a:r>
            <a:r>
              <a:rPr lang="en-US" b="1" dirty="0"/>
              <a:t>Big Data for advanced analytics</a:t>
            </a:r>
            <a:r>
              <a:rPr lang="en-US" dirty="0"/>
              <a:t> enables industries to innovate, operate more efficiently, and make proactive, evidence-based decisions that enhance performance and sustainability.</a:t>
            </a:r>
            <a:endParaRPr lang="en-US" dirty="0">
              <a:solidFill>
                <a:srgbClr val="FF0000"/>
              </a:solidFill>
            </a:endParaRPr>
          </a:p>
        </p:txBody>
      </p:sp>
    </p:spTree>
    <p:extLst>
      <p:ext uri="{BB962C8B-B14F-4D97-AF65-F5344CB8AC3E}">
        <p14:creationId xmlns:p14="http://schemas.microsoft.com/office/powerpoint/2010/main" val="385077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A16B9-B2C3-EA74-E15A-A39C95DB97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2074B8-CD98-B2E1-3ECD-F6D73AEAEB97}"/>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1D554478-6364-A8D8-199A-C24C43CBBDAE}"/>
              </a:ext>
            </a:extLst>
          </p:cNvPr>
          <p:cNvSpPr txBox="1"/>
          <p:nvPr/>
        </p:nvSpPr>
        <p:spPr>
          <a:xfrm>
            <a:off x="2346764" y="1029782"/>
            <a:ext cx="6917816" cy="646331"/>
          </a:xfrm>
          <a:prstGeom prst="rect">
            <a:avLst/>
          </a:prstGeom>
          <a:noFill/>
        </p:spPr>
        <p:txBody>
          <a:bodyPr wrap="square" rtlCol="0">
            <a:spAutoFit/>
          </a:bodyPr>
          <a:lstStyle/>
          <a:p>
            <a:endParaRPr lang="en-US" dirty="0"/>
          </a:p>
          <a:p>
            <a:r>
              <a:rPr lang="en-US" b="1" dirty="0"/>
              <a:t>Big Data Companies</a:t>
            </a:r>
            <a:endParaRPr lang="en-US" sz="2000" b="1" dirty="0"/>
          </a:p>
        </p:txBody>
      </p:sp>
      <p:sp>
        <p:nvSpPr>
          <p:cNvPr id="5" name="Rectangle 4">
            <a:extLst>
              <a:ext uri="{FF2B5EF4-FFF2-40B4-BE49-F238E27FC236}">
                <a16:creationId xmlns:a16="http://schemas.microsoft.com/office/drawing/2014/main" id="{F9D866CA-2825-4FCA-E746-73F79A0D90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67E6E10-9ECD-8F8F-FC0B-986E905EFB41}"/>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4FBD526-DDE2-33CF-5C42-A3644CBD1D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29BD27-6EAB-996A-8978-88166E8E7148}"/>
              </a:ext>
            </a:extLst>
          </p:cNvPr>
          <p:cNvSpPr txBox="1"/>
          <p:nvPr/>
        </p:nvSpPr>
        <p:spPr>
          <a:xfrm>
            <a:off x="625746" y="2058310"/>
            <a:ext cx="10359851" cy="3788858"/>
          </a:xfrm>
          <a:prstGeom prst="rect">
            <a:avLst/>
          </a:prstGeom>
          <a:noFill/>
        </p:spPr>
        <p:txBody>
          <a:bodyPr wrap="square" rtlCol="0">
            <a:spAutoFit/>
          </a:bodyPr>
          <a:lstStyle/>
          <a:p>
            <a:pPr algn="just">
              <a:lnSpc>
                <a:spcPct val="150000"/>
              </a:lnSpc>
            </a:pPr>
            <a:r>
              <a:rPr lang="en-US" dirty="0"/>
              <a:t>There are several </a:t>
            </a:r>
            <a:r>
              <a:rPr lang="en-US" dirty="0">
                <a:solidFill>
                  <a:srgbClr val="FF0000"/>
                </a:solidFill>
              </a:rPr>
              <a:t>top companies across various industries </a:t>
            </a:r>
            <a:r>
              <a:rPr lang="en-US" dirty="0"/>
              <a:t>that are utilizing both Big Data technology and IoT to drive innovation and gain competitive advantages. These top companies are leveraging </a:t>
            </a:r>
            <a:r>
              <a:rPr lang="en-US" dirty="0">
                <a:solidFill>
                  <a:srgbClr val="FF0000"/>
                </a:solidFill>
              </a:rPr>
              <a:t>Big Data technology and IoT to drive innovation</a:t>
            </a:r>
            <a:r>
              <a:rPr lang="en-US" dirty="0"/>
              <a:t>, improve operational efficiency, enhance customer experiences, and create new business opportunities. </a:t>
            </a:r>
            <a:r>
              <a:rPr lang="en-US" dirty="0">
                <a:solidFill>
                  <a:srgbClr val="FF0000"/>
                </a:solidFill>
              </a:rPr>
              <a:t>Following are some notable examples:</a:t>
            </a:r>
          </a:p>
          <a:p>
            <a:pPr marL="285750" indent="-285750" algn="just">
              <a:lnSpc>
                <a:spcPct val="150000"/>
              </a:lnSpc>
              <a:buFont typeface="Arial" panose="020B0604020202020204" pitchFamily="34" charset="0"/>
              <a:buChar char="•"/>
            </a:pPr>
            <a:r>
              <a:rPr lang="en-US" b="1" u="sng" dirty="0">
                <a:solidFill>
                  <a:srgbClr val="FF0000"/>
                </a:solidFill>
              </a:rPr>
              <a:t>Google:</a:t>
            </a:r>
            <a:r>
              <a:rPr lang="en-US" b="1" dirty="0"/>
              <a:t> </a:t>
            </a:r>
            <a:r>
              <a:rPr lang="en-US" dirty="0"/>
              <a:t>Google’s </a:t>
            </a:r>
            <a:r>
              <a:rPr lang="en-US" dirty="0">
                <a:solidFill>
                  <a:srgbClr val="FF0000"/>
                </a:solidFill>
              </a:rPr>
              <a:t>self-driving car project</a:t>
            </a:r>
            <a:r>
              <a:rPr lang="en-US" dirty="0"/>
              <a:t>, Waymo, utilizes Big Data and IoT extensively. IoT sensors embedded in the vehicles </a:t>
            </a:r>
            <a:r>
              <a:rPr lang="en-US" dirty="0">
                <a:solidFill>
                  <a:srgbClr val="FF0000"/>
                </a:solidFill>
              </a:rPr>
              <a:t>collect vast amounts of real-time data, including information about road conditions, traffic patterns, and pedestrian movement.</a:t>
            </a:r>
            <a:r>
              <a:rPr lang="en-US" dirty="0"/>
              <a:t> This data is then analyzed using Big Data analytics to enable autonomous driving and improve transportation efficiency.</a:t>
            </a:r>
          </a:p>
          <a:p>
            <a:pPr marL="285750" indent="-285750" algn="just">
              <a:lnSpc>
                <a:spcPct val="150000"/>
              </a:lnSpc>
              <a:buFont typeface="Arial" panose="020B0604020202020204" pitchFamily="34" charset="0"/>
              <a:buChar char="•"/>
            </a:pPr>
            <a:endParaRPr lang="en-US" dirty="0"/>
          </a:p>
        </p:txBody>
      </p:sp>
    </p:spTree>
    <p:extLst>
      <p:ext uri="{BB962C8B-B14F-4D97-AF65-F5344CB8AC3E}">
        <p14:creationId xmlns:p14="http://schemas.microsoft.com/office/powerpoint/2010/main" val="2501474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1B3D9-899E-F425-5AAD-1F33538106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1728E0-D1BD-B293-0DF6-7735CEC6806D}"/>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3C08D96E-2936-7E09-8396-442F3ADA8B16}"/>
              </a:ext>
            </a:extLst>
          </p:cNvPr>
          <p:cNvSpPr txBox="1"/>
          <p:nvPr/>
        </p:nvSpPr>
        <p:spPr>
          <a:xfrm>
            <a:off x="2346764" y="1029782"/>
            <a:ext cx="6917816" cy="646331"/>
          </a:xfrm>
          <a:prstGeom prst="rect">
            <a:avLst/>
          </a:prstGeom>
          <a:noFill/>
        </p:spPr>
        <p:txBody>
          <a:bodyPr wrap="square" rtlCol="0">
            <a:spAutoFit/>
          </a:bodyPr>
          <a:lstStyle/>
          <a:p>
            <a:endParaRPr lang="en-US" dirty="0"/>
          </a:p>
          <a:p>
            <a:r>
              <a:rPr lang="en-US" b="1" dirty="0"/>
              <a:t>Big Data Companies</a:t>
            </a:r>
            <a:endParaRPr lang="en-US" sz="2000" b="1" dirty="0"/>
          </a:p>
        </p:txBody>
      </p:sp>
      <p:sp>
        <p:nvSpPr>
          <p:cNvPr id="5" name="Rectangle 4">
            <a:extLst>
              <a:ext uri="{FF2B5EF4-FFF2-40B4-BE49-F238E27FC236}">
                <a16:creationId xmlns:a16="http://schemas.microsoft.com/office/drawing/2014/main" id="{383DDA86-B9ED-953B-F32A-2B121219B8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BB4F684-9722-24D7-A0F2-8982CEE12059}"/>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400E97B1-3956-54A7-855A-BE5E2DE654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145E9A3-6AB2-A5C2-67A3-9A4B553232D6}"/>
              </a:ext>
            </a:extLst>
          </p:cNvPr>
          <p:cNvSpPr txBox="1"/>
          <p:nvPr/>
        </p:nvSpPr>
        <p:spPr>
          <a:xfrm>
            <a:off x="625746" y="2058310"/>
            <a:ext cx="10359851"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u="sng" dirty="0">
                <a:solidFill>
                  <a:srgbClr val="FF0000"/>
                </a:solidFill>
              </a:rPr>
              <a:t>Amazon: </a:t>
            </a:r>
            <a:r>
              <a:rPr lang="en-US" dirty="0"/>
              <a:t>Amazon uses Big Data and IoT to enhance </a:t>
            </a:r>
            <a:r>
              <a:rPr lang="en-US" dirty="0">
                <a:solidFill>
                  <a:srgbClr val="FF0000"/>
                </a:solidFill>
              </a:rPr>
              <a:t>its e-commerce operations</a:t>
            </a:r>
            <a:r>
              <a:rPr lang="en-US" dirty="0"/>
              <a:t>. The Amazon Echo device, </a:t>
            </a:r>
            <a:r>
              <a:rPr lang="en-US" dirty="0">
                <a:solidFill>
                  <a:srgbClr val="FF0000"/>
                </a:solidFill>
              </a:rPr>
              <a:t>collects user data and interactions which are processed and analyzed using Big Data techniques</a:t>
            </a:r>
            <a:r>
              <a:rPr lang="en-US" dirty="0"/>
              <a:t> .This enables </a:t>
            </a:r>
            <a:r>
              <a:rPr lang="en-US" dirty="0">
                <a:solidFill>
                  <a:srgbClr val="FF0000"/>
                </a:solidFill>
              </a:rPr>
              <a:t>personalized recommendations, targeted advertising, and voice-controlled home automation</a:t>
            </a:r>
            <a:r>
              <a:rPr lang="en-US" dirty="0"/>
              <a:t>. </a:t>
            </a:r>
          </a:p>
          <a:p>
            <a:pPr marL="285750" indent="-285750" algn="just">
              <a:lnSpc>
                <a:spcPct val="150000"/>
              </a:lnSpc>
              <a:buFont typeface="Arial" panose="020B0604020202020204" pitchFamily="34" charset="0"/>
              <a:buChar char="•"/>
            </a:pPr>
            <a:r>
              <a:rPr lang="en-US" b="1" u="sng" dirty="0">
                <a:solidFill>
                  <a:srgbClr val="FF0000"/>
                </a:solidFill>
              </a:rPr>
              <a:t>Microsoft: </a:t>
            </a:r>
            <a:r>
              <a:rPr lang="en-US" dirty="0"/>
              <a:t>Microsoft’s </a:t>
            </a:r>
            <a:r>
              <a:rPr lang="en-US" dirty="0">
                <a:solidFill>
                  <a:srgbClr val="FF0000"/>
                </a:solidFill>
              </a:rPr>
              <a:t>Azure IoT </a:t>
            </a:r>
            <a:r>
              <a:rPr lang="en-US" dirty="0"/>
              <a:t>platform offers a comprehensive </a:t>
            </a:r>
            <a:r>
              <a:rPr lang="en-US" dirty="0">
                <a:solidFill>
                  <a:srgbClr val="FF0000"/>
                </a:solidFill>
              </a:rPr>
              <a:t>suite of services for managing, analyzing, and deriving insights from IoT data</a:t>
            </a:r>
            <a:r>
              <a:rPr lang="en-US" dirty="0"/>
              <a:t>. Azure IoT Hub securely connects and collects data from devices, while Azure IoT Suite provides pre-configured solutions for specific industries. </a:t>
            </a:r>
            <a:r>
              <a:rPr lang="en-US" dirty="0">
                <a:solidFill>
                  <a:srgbClr val="FF0000"/>
                </a:solidFill>
              </a:rPr>
              <a:t>Microsoft’s Big Data analytics services, such as Azure Data Lake and Azure Machine Learning</a:t>
            </a:r>
            <a:r>
              <a:rPr lang="en-US" dirty="0"/>
              <a:t>, enable organizations to process and </a:t>
            </a:r>
            <a:r>
              <a:rPr lang="en-US" dirty="0">
                <a:solidFill>
                  <a:srgbClr val="FF0000"/>
                </a:solidFill>
              </a:rPr>
              <a:t>analyze vast amounts of IoT data, uncover patterns, and derive actionable insights .</a:t>
            </a:r>
          </a:p>
        </p:txBody>
      </p:sp>
    </p:spTree>
    <p:extLst>
      <p:ext uri="{BB962C8B-B14F-4D97-AF65-F5344CB8AC3E}">
        <p14:creationId xmlns:p14="http://schemas.microsoft.com/office/powerpoint/2010/main" val="993934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FBACA-DCD8-9489-AB35-D50FB61C26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A0F7C9-1DDA-7879-D059-A2CF98D3897E}"/>
              </a:ext>
            </a:extLst>
          </p:cNvPr>
          <p:cNvSpPr/>
          <p:nvPr/>
        </p:nvSpPr>
        <p:spPr>
          <a:xfrm>
            <a:off x="589507" y="17068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Big Data analytics is a methodology that involves gathering, modifying, analyzing, and managing vast quantities of data to generate valuable insights. gain a competitive edge and foster growth, businesses are increasingly adopting Big Data technologies for analysis. Apache Hadoop, Apache Spark, and Kafka are widely used Big Data analytics tools [23, 27]. The benefits of Big Data analytics are being leveraged across various sectors such as finance, retail, education, government, manufacturing, energy, and utilities.</a:t>
            </a:r>
          </a:p>
        </p:txBody>
      </p:sp>
      <p:sp>
        <p:nvSpPr>
          <p:cNvPr id="3" name="TextBox 2">
            <a:extLst>
              <a:ext uri="{FF2B5EF4-FFF2-40B4-BE49-F238E27FC236}">
                <a16:creationId xmlns:a16="http://schemas.microsoft.com/office/drawing/2014/main" id="{B34CFFC4-A2DC-2A9C-3E2A-06ABC30839A8}"/>
              </a:ext>
            </a:extLst>
          </p:cNvPr>
          <p:cNvSpPr txBox="1"/>
          <p:nvPr/>
        </p:nvSpPr>
        <p:spPr>
          <a:xfrm>
            <a:off x="2346764" y="1029782"/>
            <a:ext cx="6917816" cy="646331"/>
          </a:xfrm>
          <a:prstGeom prst="rect">
            <a:avLst/>
          </a:prstGeom>
          <a:noFill/>
        </p:spPr>
        <p:txBody>
          <a:bodyPr wrap="square" rtlCol="0">
            <a:spAutoFit/>
          </a:bodyPr>
          <a:lstStyle/>
          <a:p>
            <a:endParaRPr lang="en-US" dirty="0"/>
          </a:p>
          <a:p>
            <a:r>
              <a:rPr lang="en-US" b="1" dirty="0"/>
              <a:t>Big Data Companies</a:t>
            </a:r>
            <a:endParaRPr lang="en-US" sz="2000" b="1" dirty="0"/>
          </a:p>
        </p:txBody>
      </p:sp>
      <p:sp>
        <p:nvSpPr>
          <p:cNvPr id="5" name="Rectangle 4">
            <a:extLst>
              <a:ext uri="{FF2B5EF4-FFF2-40B4-BE49-F238E27FC236}">
                <a16:creationId xmlns:a16="http://schemas.microsoft.com/office/drawing/2014/main" id="{78D0849D-06E4-B83E-EADF-C71923E6F4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65188C7-6029-BF25-3B6D-535006493115}"/>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BC4F46DE-28D9-2EC4-B136-31BAE8008C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F08870-4E24-5A61-AAC9-0D782F35BA25}"/>
              </a:ext>
            </a:extLst>
          </p:cNvPr>
          <p:cNvSpPr txBox="1"/>
          <p:nvPr/>
        </p:nvSpPr>
        <p:spPr>
          <a:xfrm>
            <a:off x="625746" y="2058310"/>
            <a:ext cx="10359851"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u="sng" dirty="0">
                <a:solidFill>
                  <a:srgbClr val="FF0000"/>
                </a:solidFill>
              </a:rPr>
              <a:t>Tesla: </a:t>
            </a:r>
            <a:r>
              <a:rPr lang="en-US" dirty="0">
                <a:solidFill>
                  <a:srgbClr val="FF0000"/>
                </a:solidFill>
              </a:rPr>
              <a:t>Tesla utilizes Big Data and IoT technologies </a:t>
            </a:r>
            <a:r>
              <a:rPr lang="en-US" dirty="0"/>
              <a:t>in its electric vehicles. Tesla vehicles are equipped with a </a:t>
            </a:r>
            <a:r>
              <a:rPr lang="en-US" dirty="0">
                <a:solidFill>
                  <a:srgbClr val="FF0000"/>
                </a:solidFill>
              </a:rPr>
              <a:t>multitude of sensors and systems </a:t>
            </a:r>
            <a:r>
              <a:rPr lang="en-US" dirty="0"/>
              <a:t>that collect data related to </a:t>
            </a:r>
            <a:r>
              <a:rPr lang="en-US" dirty="0">
                <a:solidFill>
                  <a:srgbClr val="FF0000"/>
                </a:solidFill>
              </a:rPr>
              <a:t>vehicle performance, battery usage, and driving behavior. </a:t>
            </a:r>
            <a:r>
              <a:rPr lang="en-US" dirty="0"/>
              <a:t>This data is continuously analyzed using Big Data techniques to optimize vehicle </a:t>
            </a:r>
            <a:r>
              <a:rPr lang="en-US" dirty="0">
                <a:solidFill>
                  <a:srgbClr val="FF0000"/>
                </a:solidFill>
              </a:rPr>
              <a:t>performance, improve energy efficiency, and enhance the overall driving experience.</a:t>
            </a:r>
          </a:p>
          <a:p>
            <a:pPr marL="285750" indent="-285750" algn="just">
              <a:lnSpc>
                <a:spcPct val="150000"/>
              </a:lnSpc>
              <a:buFont typeface="Arial" panose="020B0604020202020204" pitchFamily="34" charset="0"/>
              <a:buChar char="•"/>
            </a:pPr>
            <a:r>
              <a:rPr lang="en-US" b="1" u="sng" dirty="0">
                <a:solidFill>
                  <a:srgbClr val="FF0000"/>
                </a:solidFill>
              </a:rPr>
              <a:t>Cisco: </a:t>
            </a:r>
            <a:r>
              <a:rPr lang="en-US" dirty="0"/>
              <a:t>Cisco provides networking </a:t>
            </a:r>
            <a:r>
              <a:rPr lang="en-US" dirty="0">
                <a:solidFill>
                  <a:srgbClr val="FF0000"/>
                </a:solidFill>
              </a:rPr>
              <a:t>infrastructure and solutions for IoT deployments</a:t>
            </a:r>
            <a:r>
              <a:rPr lang="en-US" dirty="0"/>
              <a:t>. Its IoT offerings include </a:t>
            </a:r>
            <a:r>
              <a:rPr lang="en-US" dirty="0">
                <a:solidFill>
                  <a:srgbClr val="FF0000"/>
                </a:solidFill>
              </a:rPr>
              <a:t>connectivity solutions, security solutions, and data management platforms</a:t>
            </a:r>
            <a:r>
              <a:rPr lang="en-US" dirty="0"/>
              <a:t>. Cisco’s Big Data analytics capabilities enable organizations to </a:t>
            </a:r>
            <a:r>
              <a:rPr lang="en-US" dirty="0">
                <a:solidFill>
                  <a:srgbClr val="FF0000"/>
                </a:solidFill>
              </a:rPr>
              <a:t>process, analyze, and gain insights from </a:t>
            </a:r>
            <a:r>
              <a:rPr lang="en-US" dirty="0"/>
              <a:t>the massive amounts of data generated by IoT devices .This helps </a:t>
            </a:r>
            <a:r>
              <a:rPr lang="en-US" dirty="0">
                <a:solidFill>
                  <a:srgbClr val="FF0000"/>
                </a:solidFill>
              </a:rPr>
              <a:t>optimize IoT deployments, improve operational efficiency, and enhance security.</a:t>
            </a:r>
          </a:p>
        </p:txBody>
      </p:sp>
    </p:spTree>
    <p:extLst>
      <p:ext uri="{BB962C8B-B14F-4D97-AF65-F5344CB8AC3E}">
        <p14:creationId xmlns:p14="http://schemas.microsoft.com/office/powerpoint/2010/main" val="2127249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359AC-E9A6-D080-029C-8CDB12DF0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A6841-D63E-729C-5B29-EC524FFB13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0334B67-6747-8D04-26ED-D2B3B998119A}"/>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Summary</a:t>
            </a:r>
            <a:endParaRPr lang="en-US" b="1" dirty="0">
              <a:latin typeface="Alexandria"/>
            </a:endParaRPr>
          </a:p>
        </p:txBody>
      </p:sp>
      <p:sp>
        <p:nvSpPr>
          <p:cNvPr id="5" name="Rectangle 4">
            <a:extLst>
              <a:ext uri="{FF2B5EF4-FFF2-40B4-BE49-F238E27FC236}">
                <a16:creationId xmlns:a16="http://schemas.microsoft.com/office/drawing/2014/main" id="{D9131196-BA91-CC5D-4E25-CC794DE561C1}"/>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1AD14DD-8F1B-038B-7A31-9C243C2D8628}"/>
              </a:ext>
            </a:extLst>
          </p:cNvPr>
          <p:cNvSpPr txBox="1"/>
          <p:nvPr/>
        </p:nvSpPr>
        <p:spPr>
          <a:xfrm>
            <a:off x="1108432" y="1021247"/>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a:p>
            <a:pPr algn="ct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8E3D900-B0CF-1FE4-7516-73573FD4DEB0}"/>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0908B1DC-840F-6713-AAC2-298A6697F6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4CC1C6-7FF2-C64B-93A7-C5D534BBAB1B}"/>
              </a:ext>
            </a:extLst>
          </p:cNvPr>
          <p:cNvSpPr txBox="1"/>
          <p:nvPr/>
        </p:nvSpPr>
        <p:spPr>
          <a:xfrm>
            <a:off x="617280" y="1870246"/>
            <a:ext cx="9944755" cy="3218638"/>
          </a:xfrm>
          <a:prstGeom prst="rect">
            <a:avLst/>
          </a:prstGeom>
          <a:noFill/>
        </p:spPr>
        <p:txBody>
          <a:bodyPr wrap="square" rtlCol="0">
            <a:spAutoFit/>
          </a:bodyPr>
          <a:lstStyle/>
          <a:p>
            <a:pPr marL="461963" indent="-461963">
              <a:lnSpc>
                <a:spcPct val="300000"/>
              </a:lnSpc>
              <a:buFont typeface="+mj-lt"/>
              <a:buAutoNum type="arabicPeriod"/>
            </a:pPr>
            <a:r>
              <a:rPr lang="en-US" sz="2400" dirty="0">
                <a:latin typeface="Times New Roman" panose="02020603050405020304" pitchFamily="18" charset="0"/>
                <a:cs typeface="Times New Roman" panose="02020603050405020304" pitchFamily="18" charset="0"/>
              </a:rPr>
              <a:t>The big data </a:t>
            </a:r>
            <a:r>
              <a:rPr lang="en-US" sz="2400">
                <a:latin typeface="Times New Roman" panose="02020603050405020304" pitchFamily="18" charset="0"/>
                <a:cs typeface="Times New Roman" panose="02020603050405020304" pitchFamily="18" charset="0"/>
              </a:rPr>
              <a:t>architecture </a:t>
            </a:r>
            <a:endParaRPr lang="en-US" sz="2400" dirty="0">
              <a:latin typeface="Times New Roman" panose="02020603050405020304" pitchFamily="18" charset="0"/>
              <a:cs typeface="Times New Roman" panose="02020603050405020304" pitchFamily="18" charset="0"/>
            </a:endParaRPr>
          </a:p>
          <a:p>
            <a:pPr>
              <a:lnSpc>
                <a:spcPct val="300000"/>
              </a:lnSpc>
            </a:pPr>
            <a:r>
              <a:rPr lang="en-US" sz="2400" dirty="0">
                <a:latin typeface="Times New Roman" panose="02020603050405020304" pitchFamily="18" charset="0"/>
                <a:cs typeface="Times New Roman" panose="02020603050405020304" pitchFamily="18" charset="0"/>
              </a:rPr>
              <a:t>2. IoT and big data </a:t>
            </a:r>
          </a:p>
          <a:p>
            <a:pPr marL="401638" indent="-401638">
              <a:lnSpc>
                <a:spcPct val="300000"/>
              </a:lnSpc>
            </a:pPr>
            <a:r>
              <a:rPr lang="en-US" sz="2400" dirty="0"/>
              <a:t>3. </a:t>
            </a:r>
            <a:r>
              <a:rPr lang="en-US" sz="2400" dirty="0">
                <a:latin typeface="Times New Roman" panose="02020603050405020304" pitchFamily="18" charset="0"/>
                <a:cs typeface="Times New Roman" panose="02020603050405020304" pitchFamily="18" charset="0"/>
              </a:rPr>
              <a:t>IoT and big data applications</a:t>
            </a:r>
          </a:p>
        </p:txBody>
      </p:sp>
    </p:spTree>
    <p:extLst>
      <p:ext uri="{BB962C8B-B14F-4D97-AF65-F5344CB8AC3E}">
        <p14:creationId xmlns:p14="http://schemas.microsoft.com/office/powerpoint/2010/main" val="2309472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http://purl.org/dc/elements/1.1/"/>
    <ds:schemaRef ds:uri="http://purl.org/dc/terms/"/>
    <ds:schemaRef ds:uri="http://schemas.microsoft.com/office/2006/metadata/properties"/>
    <ds:schemaRef ds:uri="http://purl.org/dc/dcmitype/"/>
    <ds:schemaRef ds:uri="688354b5-287c-4cda-825e-1d7935aea40e"/>
    <ds:schemaRef ds:uri="http://schemas.microsoft.com/office/2006/documentManagement/types"/>
    <ds:schemaRef ds:uri="aca13214-df29-4e3c-a050-857c0bf7bd8e"/>
    <ds:schemaRef ds:uri="http://www.w3.org/XML/1998/namespace"/>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1410</TotalTime>
  <Words>5446</Words>
  <Application>Microsoft Office PowerPoint</Application>
  <PresentationFormat>Widescreen</PresentationFormat>
  <Paragraphs>444</Paragraphs>
  <Slides>42</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456</cp:revision>
  <dcterms:created xsi:type="dcterms:W3CDTF">2023-04-29T09:08:00Z</dcterms:created>
  <dcterms:modified xsi:type="dcterms:W3CDTF">2025-10-28T10:22:59Z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