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22"/>
  </p:notesMasterIdLst>
  <p:sldIdLst>
    <p:sldId id="480" r:id="rId5"/>
    <p:sldId id="271" r:id="rId6"/>
    <p:sldId id="313" r:id="rId7"/>
    <p:sldId id="276" r:id="rId8"/>
    <p:sldId id="494" r:id="rId9"/>
    <p:sldId id="306" r:id="rId10"/>
    <p:sldId id="496" r:id="rId11"/>
    <p:sldId id="502" r:id="rId12"/>
    <p:sldId id="511" r:id="rId13"/>
    <p:sldId id="505" r:id="rId14"/>
    <p:sldId id="506" r:id="rId15"/>
    <p:sldId id="503" r:id="rId16"/>
    <p:sldId id="508" r:id="rId17"/>
    <p:sldId id="509" r:id="rId18"/>
    <p:sldId id="507" r:id="rId19"/>
    <p:sldId id="510" r:id="rId20"/>
    <p:sldId id="349"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271"/>
            <p14:sldId id="313"/>
            <p14:sldId id="276"/>
            <p14:sldId id="494"/>
            <p14:sldId id="306"/>
            <p14:sldId id="496"/>
            <p14:sldId id="502"/>
            <p14:sldId id="511"/>
            <p14:sldId id="505"/>
            <p14:sldId id="506"/>
            <p14:sldId id="503"/>
            <p14:sldId id="508"/>
            <p14:sldId id="509"/>
            <p14:sldId id="507"/>
            <p14:sldId id="51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7546A93-A550-A9D0-342E-4099D213BEB9}" v="2" dt="2024-02-04T01:48:19.75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8" d="100"/>
          <a:sy n="68" d="100"/>
        </p:scale>
        <p:origin x="79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notesMaster" Target="notesMasters/notesMaster1.xml"/><Relationship Id="rId27"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1/16/2026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1/16/2026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1/16/2026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1/16/2026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1/16/2026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1/16/2026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3" r:id="rId14"/>
    <p:sldLayoutId id="2147483664" r:id="rId15"/>
    <p:sldLayoutId id="2147483665" r:id="rId16"/>
    <p:sldLayoutId id="2147483666"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5.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16.xml"/><Relationship Id="rId5" Type="http://schemas.openxmlformats.org/officeDocument/2006/relationships/image" Target="../media/image11.png"/><Relationship Id="rId4" Type="http://schemas.openxmlformats.org/officeDocument/2006/relationships/image" Target="../media/image1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658332" y="4043842"/>
            <a:ext cx="5063512" cy="400110"/>
          </a:xfrm>
          <a:prstGeom prst="rect">
            <a:avLst/>
          </a:prstGeom>
          <a:noFill/>
        </p:spPr>
        <p:txBody>
          <a:bodyPr wrap="square" rtlCol="0">
            <a:spAutoFit/>
          </a:bodyPr>
          <a:lstStyle/>
          <a:p>
            <a:r>
              <a:rPr lang="en-US" sz="2000" dirty="0">
                <a:latin typeface="Alexandria" pitchFamily="2" charset="-78"/>
                <a:cs typeface="Alexandria" pitchFamily="2" charset="-78"/>
              </a:rPr>
              <a:t>Prepared by Dr. Sulaiman Al-luhaidan</a:t>
            </a:r>
          </a:p>
        </p:txBody>
      </p:sp>
      <p:sp>
        <p:nvSpPr>
          <p:cNvPr id="31" name="TextBox 30"/>
          <p:cNvSpPr txBox="1"/>
          <p:nvPr/>
        </p:nvSpPr>
        <p:spPr>
          <a:xfrm>
            <a:off x="706040" y="2403743"/>
            <a:ext cx="4886463" cy="707886"/>
          </a:xfrm>
          <a:prstGeom prst="rect">
            <a:avLst/>
          </a:prstGeom>
          <a:noFill/>
        </p:spPr>
        <p:txBody>
          <a:bodyPr wrap="square" rtlCol="0">
            <a:spAutoFit/>
          </a:bodyPr>
          <a:lstStyle/>
          <a:p>
            <a:pPr algn="ctr"/>
            <a:r>
              <a:rPr lang="en-US" sz="4000" b="1" dirty="0">
                <a:solidFill>
                  <a:srgbClr val="00B0F0"/>
                </a:solidFill>
                <a:latin typeface="Alexandria" pitchFamily="2" charset="-78"/>
                <a:cs typeface="Alexandria" pitchFamily="2" charset="-78"/>
              </a:rPr>
              <a:t>Leadership</a:t>
            </a:r>
          </a:p>
        </p:txBody>
      </p:sp>
      <p:sp>
        <p:nvSpPr>
          <p:cNvPr id="34" name="Rectangle: Rounded Corners 33"/>
          <p:cNvSpPr/>
          <p:nvPr/>
        </p:nvSpPr>
        <p:spPr>
          <a:xfrm>
            <a:off x="45888" y="6059180"/>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imes New Roman" panose="02020603050405020304" pitchFamily="18" charset="0"/>
                <a:cs typeface="Times New Roman" panose="02020603050405020304" pitchFamily="18" charset="0"/>
              </a:rPr>
              <a:t>Lecture 0</a:t>
            </a:r>
          </a:p>
        </p:txBody>
      </p:sp>
      <p:sp>
        <p:nvSpPr>
          <p:cNvPr id="46" name="TextBox 45"/>
          <p:cNvSpPr txBox="1"/>
          <p:nvPr/>
        </p:nvSpPr>
        <p:spPr>
          <a:xfrm>
            <a:off x="329269" y="5104240"/>
            <a:ext cx="3571812" cy="707886"/>
          </a:xfrm>
          <a:prstGeom prst="rect">
            <a:avLst/>
          </a:prstGeom>
          <a:noFill/>
        </p:spPr>
        <p:txBody>
          <a:bodyPr wrap="none" rtlCol="0">
            <a:spAutoFit/>
          </a:bodyPr>
          <a:lstStyle/>
          <a:p>
            <a:r>
              <a:rPr lang="en-US" sz="2000" dirty="0">
                <a:latin typeface="Alexandria" pitchFamily="2" charset="-78"/>
                <a:cs typeface="Alexandria" pitchFamily="2" charset="-78"/>
              </a:rPr>
              <a:t>PRL 627</a:t>
            </a:r>
          </a:p>
          <a:p>
            <a:r>
              <a:rPr lang="en-US" sz="2000" dirty="0">
                <a:latin typeface="Alexandria" pitchFamily="2" charset="-78"/>
                <a:cs typeface="Alexandria" pitchFamily="2" charset="-78"/>
              </a:rPr>
              <a:t>Public Relations (part two)</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p:cNvSpPr txBox="1"/>
          <p:nvPr/>
        </p:nvSpPr>
        <p:spPr>
          <a:xfrm>
            <a:off x="7410611" y="1276857"/>
            <a:ext cx="2590774"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المحاضرة التعريفية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p:cNvSpPr txBox="1"/>
          <p:nvPr/>
        </p:nvSpPr>
        <p:spPr>
          <a:xfrm>
            <a:off x="5056021" y="1354195"/>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    </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6115630" y="1376043"/>
            <a:ext cx="41138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محتويات المحاضرة</a:t>
            </a:r>
            <a:endParaRPr lang="en-US" sz="2000" b="1" dirty="0">
              <a:solidFill>
                <a:srgbClr val="00B0F0"/>
              </a:solidFill>
              <a:latin typeface="Alexandria" pitchFamily="2" charset="-78"/>
              <a:cs typeface="Alexandria" pitchFamily="2" charset="-78"/>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598250" y="2495028"/>
            <a:ext cx="8417320" cy="1292020"/>
          </a:xfrm>
          <a:prstGeom prst="rect">
            <a:avLst/>
          </a:prstGeom>
          <a:noFill/>
        </p:spPr>
        <p:txBody>
          <a:bodyPr wrap="square" rtlCol="0">
            <a:spAutoFit/>
          </a:bodyPr>
          <a:lstStyle/>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وصف المقرر.</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أهداف تدريس المادة </a:t>
            </a:r>
            <a:r>
              <a:rPr lang="ar-SA" dirty="0">
                <a:latin typeface="Alexandria" pitchFamily="2" charset="-78"/>
                <a:cs typeface="Alexandria" pitchFamily="2" charset="-78"/>
              </a:rPr>
              <a:t>ونتائج </a:t>
            </a:r>
            <a:r>
              <a:rPr lang="ar-EG" dirty="0">
                <a:latin typeface="Alexandria" pitchFamily="2" charset="-78"/>
                <a:cs typeface="Alexandria" pitchFamily="2" charset="-78"/>
              </a:rPr>
              <a:t>تعلمها.</a:t>
            </a:r>
          </a:p>
          <a:p>
            <a:pPr marL="285750" indent="-285750" algn="r" rtl="1">
              <a:lnSpc>
                <a:spcPct val="150000"/>
              </a:lnSpc>
              <a:buFont typeface="Wingdings" panose="05000000000000000000" pitchFamily="2" charset="2"/>
              <a:buChar char="v"/>
            </a:pPr>
            <a:r>
              <a:rPr lang="ar-EG" dirty="0">
                <a:latin typeface="Alexandria" pitchFamily="2" charset="-78"/>
                <a:cs typeface="Alexandria" pitchFamily="2" charset="-78"/>
              </a:rPr>
              <a:t>محتوى المادة الدراسية والجدول الزمني لها.</a:t>
            </a: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t>    </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Low" defTabSz="914400" rtl="1" eaLnBrk="1" fontAlgn="auto" latinLnBrk="0" hangingPunct="1">
              <a:lnSpc>
                <a:spcPct val="15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بناء على فهمنا لمهام وأهداف تخصص العلاقات العامة ندرك أن مهارات القيادة تعد أساسية لنجاح خبير العلاقات العامة في مجال عمله، إذ يتطلب دوره قيادة فعّالة للفرق، وإدارة فعّالة للحملات، بالإضافة إلى التواصل الفعّال مع شتى الجماهير والفئات المعنية، بهدف تحقيق أهداف المؤسسة أو المنظمة التي يعمل لصالحها. بوجود مهارات قيادية قوية، يمكن للخبير في هذا المجال بناء علاقات متينة ومثمرة مع مختلف الأطراف المعنية. وهذا ما يسعى هذا المقرر لتزويد الدراسين به.</a:t>
            </a:r>
            <a:endParaRPr kumimoji="0" lang="en-US"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3" name="TextBox 2"/>
          <p:cNvSpPr txBox="1"/>
          <p:nvPr/>
        </p:nvSpPr>
        <p:spPr>
          <a:xfrm>
            <a:off x="4656743" y="925551"/>
            <a:ext cx="3902032"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وصف المقرر</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يتوقع من الطالب بعد الانتهاء من دراسة هذا المساق أن يكون قادراً على تحقيق الأهداف التالية: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تفسير مفهوم القيادة وأهميتها في مجال العلاقات العامة.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التعرف على نظريات القيادة المختلفة وتقييم فعاليتها في سياق العلاقات العامة.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تحديد أنماط القيادة المختلفة وتحليل تأثيرها على سير العمل والعلاقات.</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معرفة سمات ومهارات القائد الفعال وتطويرها.</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اكتساب مهارات القيم الإدارية وأخلاقيات العمل الإداري.</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تعلم أساليب اتخاذ القرار وحل المشكلات بشكل فعال.</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إتقان مهارات إدارة الوقت والتفويض لتحقيق الإنتاجية.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تنمية مهارات الإبداع وإدارة التغيير لقيادة المنظمات نحو التطور.</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تبني توجهات لقيادة المستقبل من خلال فهم مفاهيم القيادة الإلكترونية والقيادة المستدامة</a:t>
            </a:r>
            <a:r>
              <a:rPr kumimoji="0" lang="ar-SA" sz="1400" b="0" i="0" u="none" strike="noStrike" kern="1200" cap="none" spc="0" normalizeH="0" baseline="0" noProof="0" dirty="0">
                <a:ln>
                  <a:noFill/>
                </a:ln>
                <a:solidFill>
                  <a:prstClr val="black"/>
                </a:solidFill>
                <a:effectLst/>
                <a:uLnTx/>
                <a:uFillTx/>
                <a:latin typeface="Alexandria" charset="0"/>
                <a:ea typeface="+mn-ea"/>
                <a:cs typeface="Alexandria" charset="0"/>
              </a:rPr>
              <a:t>.</a:t>
            </a:r>
            <a:endParaRPr lang="en-US" dirty="0"/>
          </a:p>
        </p:txBody>
      </p:sp>
      <p:sp>
        <p:nvSpPr>
          <p:cNvPr id="3" name="TextBox 2"/>
          <p:cNvSpPr txBox="1"/>
          <p:nvPr/>
        </p:nvSpPr>
        <p:spPr>
          <a:xfrm>
            <a:off x="4092315" y="925551"/>
            <a:ext cx="4466460" cy="400110"/>
          </a:xfrm>
          <a:prstGeom prst="rect">
            <a:avLst/>
          </a:prstGeom>
          <a:noFill/>
        </p:spPr>
        <p:txBody>
          <a:bodyPr wrap="square" rtlCol="0">
            <a:spAutoFit/>
          </a:bodyPr>
          <a:lstStyle/>
          <a:p>
            <a:pPr algn="ctr"/>
            <a:r>
              <a:rPr lang="ar-EG" sz="2000" b="1" dirty="0">
                <a:latin typeface="Alexandria" pitchFamily="2" charset="-78"/>
                <a:cs typeface="Alexandria" pitchFamily="2" charset="-78"/>
              </a:rPr>
              <a:t>أهداف تدريس المادة ونتائج تعلمها</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030716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p:cNvSpPr txBox="1"/>
          <p:nvPr/>
        </p:nvSpPr>
        <p:spPr>
          <a:xfrm>
            <a:off x="1770738" y="2864161"/>
            <a:ext cx="4113898" cy="400110"/>
          </a:xfrm>
          <a:prstGeom prst="rect">
            <a:avLst/>
          </a:prstGeom>
          <a:noFill/>
        </p:spPr>
        <p:txBody>
          <a:bodyPr wrap="square" rtlCol="0">
            <a:spAutoFit/>
          </a:bodyPr>
          <a:lstStyle/>
          <a:p>
            <a:r>
              <a:rPr lang="ar-EG" sz="2000" b="1" dirty="0">
                <a:solidFill>
                  <a:srgbClr val="00B0F0"/>
                </a:solidFill>
                <a:latin typeface="Alexandria" pitchFamily="2" charset="-78"/>
                <a:cs typeface="Alexandria" pitchFamily="2" charset="-78"/>
              </a:rPr>
              <a:t>محتويات المادة التدريسية</a:t>
            </a:r>
            <a:endParaRPr lang="en-US" sz="2000" b="1" dirty="0">
              <a:solidFill>
                <a:srgbClr val="00B0F0"/>
              </a:solidFill>
              <a:latin typeface="Alexandria" pitchFamily="2" charset="-78"/>
              <a:cs typeface="Alexandria" pitchFamily="2" charset="-78"/>
            </a:endParaRPr>
          </a:p>
        </p:txBody>
      </p:sp>
      <p:sp>
        <p:nvSpPr>
          <p:cNvPr id="18" name="Rectangle 17"/>
          <p:cNvSpPr/>
          <p:nvPr/>
        </p:nvSpPr>
        <p:spPr>
          <a:xfrm>
            <a:off x="2606799" y="1264822"/>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2669208" y="1273443"/>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p:cNvSpPr txBox="1"/>
          <p:nvPr/>
        </p:nvSpPr>
        <p:spPr>
          <a:xfrm>
            <a:off x="2792549" y="1539927"/>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en-US" sz="2000" b="1" dirty="0"/>
              <a:t>    </a:t>
            </a:r>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10" name="Picture Placeholder 9">
            <a:extLst>
              <a:ext uri="{FF2B5EF4-FFF2-40B4-BE49-F238E27FC236}">
                <a16:creationId xmlns:a16="http://schemas.microsoft.com/office/drawing/2014/main" id="{03AB3AC2-B020-4E69-B7DC-A02C54E3CD41}"/>
              </a:ext>
            </a:extLst>
          </p:cNvPr>
          <p:cNvPicPr>
            <a:picLocks noGrp="1" noChangeAspect="1"/>
          </p:cNvPicPr>
          <p:nvPr>
            <p:ph type="pic" sz="quarter" idx="10"/>
          </p:nvPr>
        </p:nvPicPr>
        <p:blipFill>
          <a:blip r:embed="rId3"/>
          <a:srcRect t="24856" b="24856"/>
          <a:stretch>
            <a:fillRect/>
          </a:stretch>
        </p:blipFill>
        <p:spPr>
          <a:xfrm>
            <a:off x="6102557" y="2130633"/>
            <a:ext cx="5863094" cy="2948653"/>
          </a:xfrm>
          <a:prstGeom prst="rect">
            <a:avLst/>
          </a:prstGeom>
        </p:spPr>
      </p:pic>
    </p:spTree>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تشتمل هذه المحاضرة على عدد من المحاور أبرزها المواضيع التالية: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القيادة عبر التاريخ.</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مفهوم القيادة.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الفرق بين القيادة والإدارة.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متطلبات وعناصر القيادة.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الوظائف الأساسية للقيادة.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أهمية القيادة</a:t>
            </a: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a:t>
            </a:r>
          </a:p>
          <a:p>
            <a:pPr algn="ctr"/>
            <a:endParaRPr lang="en-US" dirty="0"/>
          </a:p>
        </p:txBody>
      </p:sp>
      <p:sp>
        <p:nvSpPr>
          <p:cNvPr id="3" name="TextBox 2"/>
          <p:cNvSpPr txBox="1"/>
          <p:nvPr/>
        </p:nvSpPr>
        <p:spPr>
          <a:xfrm>
            <a:off x="3346672" y="586164"/>
            <a:ext cx="5917953" cy="784830"/>
          </a:xfrm>
          <a:prstGeom prst="rect">
            <a:avLst/>
          </a:prstGeom>
          <a:noFill/>
        </p:spPr>
        <p:txBody>
          <a:bodyPr wrap="square" rtlCol="0">
            <a:spAutoFit/>
          </a:bodyPr>
          <a:lstStyle/>
          <a:p>
            <a:pPr algn="ctr">
              <a:spcAft>
                <a:spcPts val="600"/>
              </a:spcAft>
            </a:pPr>
            <a:r>
              <a:rPr lang="ar-EG" sz="2000" b="1" dirty="0">
                <a:latin typeface="Alexandria" pitchFamily="2" charset="-78"/>
                <a:cs typeface="Alexandria" pitchFamily="2" charset="-78"/>
              </a:rPr>
              <a:t>المحاضرة الأولى</a:t>
            </a:r>
          </a:p>
          <a:p>
            <a:pPr algn="ctr">
              <a:spcAft>
                <a:spcPts val="600"/>
              </a:spcAft>
            </a:pPr>
            <a:r>
              <a:rPr lang="ar-EG" sz="2000" b="1" dirty="0">
                <a:latin typeface="Alexandria" pitchFamily="2" charset="-78"/>
                <a:cs typeface="Alexandria" pitchFamily="2" charset="-78"/>
              </a:rPr>
              <a:t>مدخل إلى مفهوم القيادة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04656677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تشتمل هذه المحاضرة على عدد من المحاور أبرزها المواضيع التالية: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أهمية نظريات القيادة.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المدرسة التقليدية:</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نظرية الرجل العظيم.</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نظرية السمات.</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النظرية السلوكية:</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نظرية الشبكة الإدارية.</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نظرية </a:t>
            </a:r>
            <a:r>
              <a:rPr lang="en-US" sz="1600" dirty="0">
                <a:solidFill>
                  <a:prstClr val="black"/>
                </a:solidFill>
                <a:latin typeface="Alexandria" charset="0"/>
                <a:cs typeface="Alexandria" charset="0"/>
              </a:rPr>
              <a:t>X &amp; Y</a:t>
            </a:r>
            <a:r>
              <a:rPr lang="ar-SA" sz="1600" dirty="0">
                <a:solidFill>
                  <a:prstClr val="black"/>
                </a:solidFill>
                <a:latin typeface="Alexandria" charset="0"/>
                <a:cs typeface="Alexandria" charset="0"/>
              </a:rPr>
              <a:t>.</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نظرية الأبعاد الثلاثة.</a:t>
            </a:r>
          </a:p>
        </p:txBody>
      </p:sp>
      <p:sp>
        <p:nvSpPr>
          <p:cNvPr id="3" name="TextBox 2"/>
          <p:cNvSpPr txBox="1"/>
          <p:nvPr/>
        </p:nvSpPr>
        <p:spPr>
          <a:xfrm>
            <a:off x="3346672" y="586164"/>
            <a:ext cx="5917953" cy="784830"/>
          </a:xfrm>
          <a:prstGeom prst="rect">
            <a:avLst/>
          </a:prstGeom>
          <a:noFill/>
        </p:spPr>
        <p:txBody>
          <a:bodyPr wrap="square" rtlCol="0">
            <a:spAutoFit/>
          </a:bodyPr>
          <a:lstStyle/>
          <a:p>
            <a:pPr algn="ctr" rtl="1">
              <a:spcAft>
                <a:spcPts val="600"/>
              </a:spcAft>
            </a:pPr>
            <a:r>
              <a:rPr lang="ar-EG" sz="2000" b="1" dirty="0">
                <a:latin typeface="Alexandria" pitchFamily="2" charset="-78"/>
                <a:cs typeface="Alexandria" pitchFamily="2" charset="-78"/>
              </a:rPr>
              <a:t>المحاضرة الثانية</a:t>
            </a:r>
          </a:p>
          <a:p>
            <a:pPr algn="ctr" rtl="1">
              <a:spcAft>
                <a:spcPts val="600"/>
              </a:spcAft>
            </a:pPr>
            <a:r>
              <a:rPr lang="ar-EG" sz="2000" b="1" dirty="0">
                <a:latin typeface="Alexandria" pitchFamily="2" charset="-78"/>
                <a:cs typeface="Alexandria" pitchFamily="2" charset="-78"/>
              </a:rPr>
              <a:t>نظريات القيادة </a:t>
            </a:r>
            <a:r>
              <a:rPr lang="en-US" sz="2000" b="1" dirty="0">
                <a:latin typeface="Alexandria" pitchFamily="2" charset="-78"/>
                <a:cs typeface="Alexandria" pitchFamily="2" charset="-78"/>
              </a:rPr>
              <a:t>1</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9484037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تشتمل هذه المحاضرة على عدد من المحاور أبرزها المواضيع التالية: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النظرية </a:t>
            </a:r>
            <a:r>
              <a:rPr lang="ar-SA" sz="1600" dirty="0" err="1">
                <a:solidFill>
                  <a:prstClr val="black"/>
                </a:solidFill>
                <a:latin typeface="Alexandria" charset="0"/>
                <a:cs typeface="Alexandria" charset="0"/>
              </a:rPr>
              <a:t>الموقفية</a:t>
            </a:r>
            <a:r>
              <a:rPr lang="ar-SA" sz="1600" dirty="0">
                <a:solidFill>
                  <a:prstClr val="black"/>
                </a:solidFill>
                <a:latin typeface="Alexandria" charset="0"/>
                <a:cs typeface="Alexandria" charset="0"/>
              </a:rPr>
              <a:t>:</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النظرية </a:t>
            </a:r>
            <a:r>
              <a:rPr lang="ar-SA" sz="1600" dirty="0" err="1">
                <a:solidFill>
                  <a:prstClr val="black"/>
                </a:solidFill>
                <a:latin typeface="Alexandria" charset="0"/>
                <a:cs typeface="Alexandria" charset="0"/>
              </a:rPr>
              <a:t>الموقفية</a:t>
            </a:r>
            <a:r>
              <a:rPr lang="ar-SA" sz="1600" dirty="0">
                <a:solidFill>
                  <a:prstClr val="black"/>
                </a:solidFill>
                <a:latin typeface="Alexandria" charset="0"/>
                <a:cs typeface="Alexandria" charset="0"/>
              </a:rPr>
              <a:t> </a:t>
            </a:r>
            <a:r>
              <a:rPr lang="ar-SA" sz="1600" dirty="0" err="1">
                <a:solidFill>
                  <a:prstClr val="black"/>
                </a:solidFill>
                <a:latin typeface="Alexandria" charset="0"/>
                <a:cs typeface="Alexandria" charset="0"/>
              </a:rPr>
              <a:t>لفيدلر</a:t>
            </a:r>
            <a:r>
              <a:rPr lang="ar-SA" sz="1600" dirty="0">
                <a:solidFill>
                  <a:prstClr val="black"/>
                </a:solidFill>
                <a:latin typeface="Alexandria" charset="0"/>
                <a:cs typeface="Alexandria" charset="0"/>
              </a:rPr>
              <a:t>.</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نظرية السلوك والهدف.</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نموذج القيادة </a:t>
            </a:r>
            <a:r>
              <a:rPr lang="ar-SA" sz="1600" dirty="0" err="1">
                <a:solidFill>
                  <a:prstClr val="black"/>
                </a:solidFill>
                <a:latin typeface="Alexandria" charset="0"/>
                <a:cs typeface="Alexandria" charset="0"/>
              </a:rPr>
              <a:t>الموقفية</a:t>
            </a:r>
            <a:r>
              <a:rPr lang="ar-SA" sz="1600" dirty="0">
                <a:solidFill>
                  <a:prstClr val="black"/>
                </a:solidFill>
                <a:latin typeface="Alexandria" charset="0"/>
                <a:cs typeface="Alexandria" charset="0"/>
              </a:rPr>
              <a:t>.</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الاتجاهات النظرية الحديثة في القيادة:</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القيادة التبادلية.</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النظرية </a:t>
            </a:r>
            <a:r>
              <a:rPr lang="ar-SA" sz="1600" dirty="0" err="1">
                <a:solidFill>
                  <a:prstClr val="black"/>
                </a:solidFill>
                <a:latin typeface="Alexandria" charset="0"/>
                <a:cs typeface="Alexandria" charset="0"/>
              </a:rPr>
              <a:t>الكارزماتية</a:t>
            </a:r>
            <a:r>
              <a:rPr lang="ar-SA" sz="1600" dirty="0">
                <a:solidFill>
                  <a:prstClr val="black"/>
                </a:solidFill>
                <a:latin typeface="Alexandria" charset="0"/>
                <a:cs typeface="Alexandria" charset="0"/>
              </a:rPr>
              <a:t>.</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النظرية التحويلية.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ما نستنتجه من نظريات القيادة.</a:t>
            </a:r>
          </a:p>
        </p:txBody>
      </p:sp>
      <p:sp>
        <p:nvSpPr>
          <p:cNvPr id="3" name="TextBox 2"/>
          <p:cNvSpPr txBox="1"/>
          <p:nvPr/>
        </p:nvSpPr>
        <p:spPr>
          <a:xfrm>
            <a:off x="3346672" y="586164"/>
            <a:ext cx="5917953" cy="784830"/>
          </a:xfrm>
          <a:prstGeom prst="rect">
            <a:avLst/>
          </a:prstGeom>
          <a:noFill/>
        </p:spPr>
        <p:txBody>
          <a:bodyPr wrap="square" rtlCol="0">
            <a:spAutoFit/>
          </a:bodyPr>
          <a:lstStyle/>
          <a:p>
            <a:pPr algn="ctr" rtl="1">
              <a:spcAft>
                <a:spcPts val="600"/>
              </a:spcAft>
            </a:pPr>
            <a:r>
              <a:rPr lang="ar-EG" sz="2000" b="1" dirty="0">
                <a:latin typeface="Alexandria" pitchFamily="2" charset="-78"/>
                <a:cs typeface="Alexandria" pitchFamily="2" charset="-78"/>
              </a:rPr>
              <a:t>المحاضرة </a:t>
            </a:r>
            <a:r>
              <a:rPr lang="ar-EG" sz="2000" b="1" dirty="0" err="1">
                <a:latin typeface="Alexandria" pitchFamily="2" charset="-78"/>
                <a:cs typeface="Alexandria" pitchFamily="2" charset="-78"/>
              </a:rPr>
              <a:t>الثا</a:t>
            </a:r>
            <a:r>
              <a:rPr lang="ar-SA" sz="2000" b="1">
                <a:latin typeface="Alexandria" pitchFamily="2" charset="-78"/>
                <a:cs typeface="Alexandria" pitchFamily="2" charset="-78"/>
              </a:rPr>
              <a:t>لثة</a:t>
            </a:r>
            <a:endParaRPr lang="ar-EG" sz="2000" b="1" dirty="0">
              <a:latin typeface="Alexandria" pitchFamily="2" charset="-78"/>
              <a:cs typeface="Alexandria" pitchFamily="2" charset="-78"/>
            </a:endParaRPr>
          </a:p>
          <a:p>
            <a:pPr algn="ctr" rtl="1">
              <a:spcAft>
                <a:spcPts val="600"/>
              </a:spcAft>
            </a:pPr>
            <a:r>
              <a:rPr lang="ar-EG" sz="2000" b="1" dirty="0">
                <a:latin typeface="Alexandria" pitchFamily="2" charset="-78"/>
                <a:cs typeface="Alexandria" pitchFamily="2" charset="-78"/>
              </a:rPr>
              <a:t>نظريات القيادة </a:t>
            </a:r>
            <a:r>
              <a:rPr lang="en-US" sz="2000" b="1" dirty="0">
                <a:latin typeface="Alexandria" pitchFamily="2" charset="-78"/>
                <a:cs typeface="Alexandria" pitchFamily="2" charset="-78"/>
              </a:rPr>
              <a:t>2</a:t>
            </a: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0457769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تشتمل هذه المحاضرة على عدد من المحاور أبرزها المواضيع التالية: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نمط القيادة التسلطية.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نمط القيادة الديموقراطية.</a:t>
            </a:r>
          </a:p>
          <a:p>
            <a:pPr marL="625475" indent="-342900" algn="r" rtl="1">
              <a:lnSpc>
                <a:spcPct val="150000"/>
              </a:lnSpc>
              <a:buFont typeface="+mj-lt"/>
              <a:buAutoNum type="arabicPeriod"/>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نمط القيادة الإنسانية.</a:t>
            </a:r>
          </a:p>
          <a:p>
            <a:pPr marL="625475" indent="-342900" algn="r" rtl="1">
              <a:lnSpc>
                <a:spcPct val="150000"/>
              </a:lnSpc>
              <a:buFont typeface="+mj-lt"/>
              <a:buAutoNum type="arabicPeriod"/>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نمط القيادة البيروقراطية.</a:t>
            </a:r>
          </a:p>
          <a:p>
            <a:pPr marL="625475" indent="-342900" algn="r" rtl="1">
              <a:lnSpc>
                <a:spcPct val="150000"/>
              </a:lnSpc>
              <a:buFont typeface="+mj-lt"/>
              <a:buAutoNum type="arabicPeriod"/>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نمط القيادة الزئبقية (</a:t>
            </a:r>
            <a:r>
              <a:rPr kumimoji="0" lang="ar-SA" sz="1600" b="0" i="0" u="none" strike="noStrike" kern="1200" cap="none" spc="0" normalizeH="0" baseline="0" noProof="0" dirty="0" err="1">
                <a:ln>
                  <a:noFill/>
                </a:ln>
                <a:solidFill>
                  <a:prstClr val="black"/>
                </a:solidFill>
                <a:effectLst/>
                <a:uLnTx/>
                <a:uFillTx/>
                <a:latin typeface="Alexandria" charset="0"/>
                <a:ea typeface="+mn-ea"/>
                <a:cs typeface="Alexandria" charset="0"/>
              </a:rPr>
              <a:t>الميكافيلية</a:t>
            </a: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a:t>
            </a:r>
          </a:p>
          <a:p>
            <a:pPr marL="625475" indent="-342900" algn="r" rtl="1">
              <a:lnSpc>
                <a:spcPct val="150000"/>
              </a:lnSpc>
              <a:buFont typeface="+mj-lt"/>
              <a:buAutoNum type="arabicPeriod"/>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نمط قيادة الفريق.</a:t>
            </a:r>
          </a:p>
          <a:p>
            <a:pPr marL="625475" indent="-342900" algn="r" rtl="1">
              <a:lnSpc>
                <a:spcPct val="150000"/>
              </a:lnSpc>
              <a:buFont typeface="+mj-lt"/>
              <a:buAutoNum type="arabicPeriod"/>
              <a:defRPr/>
            </a:pPr>
            <a:r>
              <a:rPr lang="ar-SA" sz="1600" dirty="0">
                <a:solidFill>
                  <a:prstClr val="black"/>
                </a:solidFill>
                <a:latin typeface="Alexandria" charset="0"/>
                <a:cs typeface="Alexandria" charset="0"/>
              </a:rPr>
              <a:t>العوامل المؤثرة في أنماط القيادة.</a:t>
            </a:r>
            <a:endPar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endParaRP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endPar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endParaRPr>
          </a:p>
        </p:txBody>
      </p:sp>
      <p:sp>
        <p:nvSpPr>
          <p:cNvPr id="3" name="TextBox 2"/>
          <p:cNvSpPr txBox="1"/>
          <p:nvPr/>
        </p:nvSpPr>
        <p:spPr>
          <a:xfrm>
            <a:off x="3346672" y="586164"/>
            <a:ext cx="5917953" cy="784830"/>
          </a:xfrm>
          <a:prstGeom prst="rect">
            <a:avLst/>
          </a:prstGeom>
          <a:noFill/>
        </p:spPr>
        <p:txBody>
          <a:bodyPr wrap="square" rtlCol="0">
            <a:spAutoFit/>
          </a:bodyPr>
          <a:lstStyle/>
          <a:p>
            <a:pPr algn="ctr" rtl="1">
              <a:spcAft>
                <a:spcPts val="600"/>
              </a:spcAft>
            </a:pPr>
            <a:r>
              <a:rPr lang="ar-EG" sz="2000" b="1" dirty="0">
                <a:latin typeface="Alexandria" pitchFamily="2" charset="-78"/>
                <a:cs typeface="Alexandria" pitchFamily="2" charset="-78"/>
              </a:rPr>
              <a:t>المحاضرة ال</a:t>
            </a:r>
            <a:r>
              <a:rPr lang="ar-SA" sz="2000" b="1" dirty="0">
                <a:latin typeface="Alexandria" pitchFamily="2" charset="-78"/>
                <a:cs typeface="Alexandria" pitchFamily="2" charset="-78"/>
              </a:rPr>
              <a:t>رابعة</a:t>
            </a:r>
            <a:endParaRPr lang="ar-EG" sz="2000" b="1" dirty="0">
              <a:latin typeface="Alexandria" pitchFamily="2" charset="-78"/>
              <a:cs typeface="Alexandria" pitchFamily="2" charset="-78"/>
            </a:endParaRPr>
          </a:p>
          <a:p>
            <a:pPr algn="ctr" rtl="1">
              <a:spcAft>
                <a:spcPts val="600"/>
              </a:spcAft>
            </a:pPr>
            <a:r>
              <a:rPr lang="ar-EG" sz="2000" b="1" dirty="0">
                <a:latin typeface="Alexandria" pitchFamily="2" charset="-78"/>
                <a:cs typeface="Alexandria" pitchFamily="2" charset="-78"/>
              </a:rPr>
              <a:t>أنماط القيادة</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68413479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تشتمل هذه المحاضرة على عدد من المحاور أبرزها المواضيع التالية: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أدوار ومهام القائد.</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خصائص وسمات القائد.</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المهارات الأساسية للقيادة.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مصادر قوة تأثير القائد.</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منهجية إعداد وصناعة القائد.</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نماذج لقادة غيروا العالم.</a:t>
            </a:r>
          </a:p>
        </p:txBody>
      </p:sp>
      <p:sp>
        <p:nvSpPr>
          <p:cNvPr id="3" name="TextBox 2"/>
          <p:cNvSpPr txBox="1"/>
          <p:nvPr/>
        </p:nvSpPr>
        <p:spPr>
          <a:xfrm>
            <a:off x="3346672" y="586164"/>
            <a:ext cx="5917953" cy="784830"/>
          </a:xfrm>
          <a:prstGeom prst="rect">
            <a:avLst/>
          </a:prstGeom>
          <a:noFill/>
        </p:spPr>
        <p:txBody>
          <a:bodyPr wrap="square" rtlCol="0">
            <a:spAutoFit/>
          </a:bodyPr>
          <a:lstStyle/>
          <a:p>
            <a:pPr algn="ctr" rtl="1">
              <a:spcAft>
                <a:spcPts val="600"/>
              </a:spcAft>
            </a:pPr>
            <a:r>
              <a:rPr lang="ar-EG" sz="2000" b="1" dirty="0">
                <a:latin typeface="Alexandria" pitchFamily="2" charset="-78"/>
                <a:cs typeface="Alexandria" pitchFamily="2" charset="-78"/>
              </a:rPr>
              <a:t>المحاضرة ال</a:t>
            </a:r>
            <a:r>
              <a:rPr lang="ar-SA" sz="2000" b="1" dirty="0">
                <a:latin typeface="Alexandria" pitchFamily="2" charset="-78"/>
                <a:cs typeface="Alexandria" pitchFamily="2" charset="-78"/>
              </a:rPr>
              <a:t>خامسة</a:t>
            </a:r>
            <a:endParaRPr lang="ar-EG" sz="2000" b="1" dirty="0">
              <a:latin typeface="Alexandria" pitchFamily="2" charset="-78"/>
              <a:cs typeface="Alexandria" pitchFamily="2" charset="-78"/>
            </a:endParaRPr>
          </a:p>
          <a:p>
            <a:pPr algn="ctr" rtl="1">
              <a:spcAft>
                <a:spcPts val="600"/>
              </a:spcAft>
            </a:pPr>
            <a:r>
              <a:rPr lang="ar-EG" sz="2000" b="1" dirty="0">
                <a:latin typeface="Alexandria" pitchFamily="2" charset="-78"/>
                <a:cs typeface="Alexandria" pitchFamily="2" charset="-78"/>
              </a:rPr>
              <a:t>سمات ومهارات القائد</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112457195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تشتمل هذه المحاضرة على عدد من المحاور أبرزها المواضيع التالية: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تعريف القيم الإدارية وأخلاقيات العمل الإداري.</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أهمية القيم والمبادئ الأخلاقية في القيادة.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مراحل تطور قيم وأخلاقيات القيادة.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مكونات وخصائص قيم وأخلاقيات القيادة.</a:t>
            </a:r>
          </a:p>
          <a:p>
            <a:pPr marL="625475" indent="-342900" algn="r" rtl="1">
              <a:lnSpc>
                <a:spcPct val="150000"/>
              </a:lnSpc>
              <a:buFont typeface="+mj-lt"/>
              <a:buAutoNum type="arabicPeriod"/>
              <a:defRPr/>
            </a:pPr>
            <a:r>
              <a:rPr lang="ar-SA" sz="1600" dirty="0">
                <a:solidFill>
                  <a:prstClr val="black"/>
                </a:solidFill>
                <a:latin typeface="Alexandria" charset="0"/>
                <a:cs typeface="Alexandria" charset="0"/>
              </a:rPr>
              <a:t>مصادر قيم وأخلاقيات القيادة.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مبادئ القيادة الأخلاقية.</a:t>
            </a:r>
          </a:p>
        </p:txBody>
      </p:sp>
      <p:sp>
        <p:nvSpPr>
          <p:cNvPr id="3" name="TextBox 2"/>
          <p:cNvSpPr txBox="1"/>
          <p:nvPr/>
        </p:nvSpPr>
        <p:spPr>
          <a:xfrm>
            <a:off x="3346672" y="586164"/>
            <a:ext cx="5917953" cy="784830"/>
          </a:xfrm>
          <a:prstGeom prst="rect">
            <a:avLst/>
          </a:prstGeom>
          <a:noFill/>
        </p:spPr>
        <p:txBody>
          <a:bodyPr wrap="square" rtlCol="0">
            <a:spAutoFit/>
          </a:bodyPr>
          <a:lstStyle/>
          <a:p>
            <a:pPr algn="ctr" rtl="1">
              <a:spcAft>
                <a:spcPts val="600"/>
              </a:spcAft>
            </a:pPr>
            <a:r>
              <a:rPr lang="ar-EG" sz="2000" b="1" dirty="0">
                <a:latin typeface="Alexandria" pitchFamily="2" charset="-78"/>
                <a:cs typeface="Alexandria" pitchFamily="2" charset="-78"/>
              </a:rPr>
              <a:t>المحاضرة ال</a:t>
            </a:r>
            <a:r>
              <a:rPr lang="ar-SA" sz="2000" b="1" dirty="0">
                <a:latin typeface="Alexandria" pitchFamily="2" charset="-78"/>
                <a:cs typeface="Alexandria" pitchFamily="2" charset="-78"/>
              </a:rPr>
              <a:t>سادسة</a:t>
            </a:r>
            <a:endParaRPr lang="ar-EG" sz="2000" b="1" dirty="0">
              <a:latin typeface="Alexandria" pitchFamily="2" charset="-78"/>
              <a:cs typeface="Alexandria" pitchFamily="2" charset="-78"/>
            </a:endParaRPr>
          </a:p>
          <a:p>
            <a:pPr algn="ctr" rtl="1">
              <a:spcAft>
                <a:spcPts val="600"/>
              </a:spcAft>
            </a:pPr>
            <a:r>
              <a:rPr lang="ar-EG" sz="2000" b="1" dirty="0">
                <a:latin typeface="Alexandria" pitchFamily="2" charset="-78"/>
                <a:cs typeface="Alexandria" pitchFamily="2" charset="-78"/>
              </a:rPr>
              <a:t>القيم الإدارية وأخلاقيات العمل الإداري</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75296390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تشتمل هذه المحاضرة على عدد من المحاور أبرزها المواضيع التالية: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القيادة ومهارات حل المشكلات واتخاذ القرارات.</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المكونات الأساسية لعملية اتخاذ القرارات.</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خطوات اتخاذ القرارات الإدارية.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أنواع القرارات الإدارية.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المشاركة في اتخاذ القرارات جماعياً </a:t>
            </a:r>
            <a:r>
              <a:rPr lang="ar-SA" sz="1600" dirty="0" err="1">
                <a:solidFill>
                  <a:prstClr val="black"/>
                </a:solidFill>
                <a:latin typeface="Alexandria" charset="0"/>
                <a:cs typeface="Alexandria" charset="0"/>
              </a:rPr>
              <a:t>وفنياتها</a:t>
            </a:r>
            <a:r>
              <a:rPr lang="ar-SA" sz="1600" dirty="0">
                <a:solidFill>
                  <a:prstClr val="black"/>
                </a:solidFill>
                <a:latin typeface="Alexandria" charset="0"/>
                <a:cs typeface="Alexandria" charset="0"/>
              </a:rPr>
              <a:t>.</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معوقات عملية اتخاذ القرارات.</a:t>
            </a:r>
          </a:p>
        </p:txBody>
      </p:sp>
      <p:sp>
        <p:nvSpPr>
          <p:cNvPr id="3" name="TextBox 2"/>
          <p:cNvSpPr txBox="1"/>
          <p:nvPr/>
        </p:nvSpPr>
        <p:spPr>
          <a:xfrm>
            <a:off x="3346672" y="586164"/>
            <a:ext cx="5917953" cy="784830"/>
          </a:xfrm>
          <a:prstGeom prst="rect">
            <a:avLst/>
          </a:prstGeom>
          <a:noFill/>
        </p:spPr>
        <p:txBody>
          <a:bodyPr wrap="square" rtlCol="0">
            <a:spAutoFit/>
          </a:bodyPr>
          <a:lstStyle/>
          <a:p>
            <a:pPr algn="ctr" rtl="1">
              <a:spcAft>
                <a:spcPts val="600"/>
              </a:spcAft>
            </a:pPr>
            <a:r>
              <a:rPr lang="ar-EG" sz="2000" b="1" dirty="0">
                <a:latin typeface="Alexandria" pitchFamily="2" charset="-78"/>
                <a:cs typeface="Alexandria" pitchFamily="2" charset="-78"/>
              </a:rPr>
              <a:t>المحاضرة ال</a:t>
            </a:r>
            <a:r>
              <a:rPr lang="ar-SA" sz="2000" b="1" dirty="0">
                <a:latin typeface="Alexandria" pitchFamily="2" charset="-78"/>
                <a:cs typeface="Alexandria" pitchFamily="2" charset="-78"/>
              </a:rPr>
              <a:t>سابعة</a:t>
            </a:r>
            <a:endParaRPr lang="ar-EG" sz="2000" b="1" dirty="0">
              <a:latin typeface="Alexandria" pitchFamily="2" charset="-78"/>
              <a:cs typeface="Alexandria" pitchFamily="2" charset="-78"/>
            </a:endParaRPr>
          </a:p>
          <a:p>
            <a:pPr algn="ctr" rtl="1">
              <a:spcAft>
                <a:spcPts val="600"/>
              </a:spcAft>
            </a:pPr>
            <a:r>
              <a:rPr lang="ar-EG" sz="2000" b="1" dirty="0">
                <a:latin typeface="Alexandria" pitchFamily="2" charset="-78"/>
                <a:cs typeface="Alexandria" pitchFamily="2" charset="-78"/>
              </a:rPr>
              <a:t>القيادة الإدارية واتخاذ القرارات وحل المشكلات</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2546612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تشتمل هذه المحاضرة على عدد من المحاور أبرزها المواضيع التالية: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إدارة الوقت:</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مفهوم إدارة الوقت وأهميته للقيادة.</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الإدارة الفاعلة للوقت.</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خطوات تنظيم الوقت.</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التفويض والتمكين:</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مفهوم تفويض وتمكين العاملين.</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أبعاد ونماذج التمكين.</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التمكين كاستراتيجية إدارية.</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خطوات تفويض وتمكين العاملين.</a:t>
            </a:r>
          </a:p>
        </p:txBody>
      </p:sp>
      <p:sp>
        <p:nvSpPr>
          <p:cNvPr id="3" name="TextBox 2"/>
          <p:cNvSpPr txBox="1"/>
          <p:nvPr/>
        </p:nvSpPr>
        <p:spPr>
          <a:xfrm>
            <a:off x="3346672" y="586164"/>
            <a:ext cx="5917953" cy="784830"/>
          </a:xfrm>
          <a:prstGeom prst="rect">
            <a:avLst/>
          </a:prstGeom>
          <a:noFill/>
        </p:spPr>
        <p:txBody>
          <a:bodyPr wrap="square" rtlCol="0">
            <a:spAutoFit/>
          </a:bodyPr>
          <a:lstStyle/>
          <a:p>
            <a:pPr algn="ctr" rtl="1">
              <a:spcAft>
                <a:spcPts val="600"/>
              </a:spcAft>
            </a:pPr>
            <a:r>
              <a:rPr lang="ar-EG" sz="2000" b="1" dirty="0">
                <a:latin typeface="Alexandria" pitchFamily="2" charset="-78"/>
                <a:cs typeface="Alexandria" pitchFamily="2" charset="-78"/>
              </a:rPr>
              <a:t>المحاضرة </a:t>
            </a:r>
            <a:r>
              <a:rPr lang="ar-SA" sz="2000" b="1" dirty="0">
                <a:latin typeface="Alexandria" pitchFamily="2" charset="-78"/>
                <a:cs typeface="Alexandria" pitchFamily="2" charset="-78"/>
              </a:rPr>
              <a:t>الثامنة</a:t>
            </a:r>
            <a:endParaRPr lang="ar-EG" sz="2000" b="1" dirty="0">
              <a:latin typeface="Alexandria" pitchFamily="2" charset="-78"/>
              <a:cs typeface="Alexandria" pitchFamily="2" charset="-78"/>
            </a:endParaRPr>
          </a:p>
          <a:p>
            <a:pPr algn="ctr" rtl="1">
              <a:spcAft>
                <a:spcPts val="600"/>
              </a:spcAft>
            </a:pPr>
            <a:r>
              <a:rPr lang="ar-EG" sz="2000" b="1" dirty="0">
                <a:latin typeface="Alexandria" pitchFamily="2" charset="-78"/>
                <a:cs typeface="Alexandria" pitchFamily="2" charset="-78"/>
              </a:rPr>
              <a:t>القيادة الإدارية وإدارة الوقت والتفويض</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776596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تشتمل هذه المحاضرة على عدد من المحاور أبرزها المواضيع التالية: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الإبداع الإداري:</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مفهوم وخصائص الإبداع الإداري.</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أنواع الإبداع الإداري.</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القيادة والإبداع المؤسسي.</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العوامل التي تؤثر على الإبداع داخل المنظمات.</a:t>
            </a:r>
          </a:p>
          <a:p>
            <a:pPr marL="625475" marR="0" lvl="0" indent="-342900" algn="r" defTabSz="914400" rtl="1" eaLnBrk="1" fontAlgn="auto" latinLnBrk="0" hangingPunct="1">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إدارة التغيير:</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القيادة الإدارية وإدارة التغيير.</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أنماط قيادة التغيير.</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أهمية دور القيادة في نجاح التغيير</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مقاومة التغيير.</a:t>
            </a:r>
          </a:p>
        </p:txBody>
      </p:sp>
      <p:sp>
        <p:nvSpPr>
          <p:cNvPr id="3" name="TextBox 2"/>
          <p:cNvSpPr txBox="1"/>
          <p:nvPr/>
        </p:nvSpPr>
        <p:spPr>
          <a:xfrm>
            <a:off x="3346672" y="586164"/>
            <a:ext cx="5917953" cy="784830"/>
          </a:xfrm>
          <a:prstGeom prst="rect">
            <a:avLst/>
          </a:prstGeom>
          <a:noFill/>
        </p:spPr>
        <p:txBody>
          <a:bodyPr wrap="square" rtlCol="0">
            <a:spAutoFit/>
          </a:bodyPr>
          <a:lstStyle/>
          <a:p>
            <a:pPr algn="ctr" rtl="1">
              <a:spcAft>
                <a:spcPts val="600"/>
              </a:spcAft>
            </a:pPr>
            <a:r>
              <a:rPr lang="ar-EG" sz="2000" b="1" dirty="0">
                <a:latin typeface="Alexandria" pitchFamily="2" charset="-78"/>
                <a:cs typeface="Alexandria" pitchFamily="2" charset="-78"/>
              </a:rPr>
              <a:t>المحاضرة ال</a:t>
            </a:r>
            <a:r>
              <a:rPr lang="ar-SA" sz="2000" b="1" dirty="0">
                <a:latin typeface="Alexandria" pitchFamily="2" charset="-78"/>
                <a:cs typeface="Alexandria" pitchFamily="2" charset="-78"/>
              </a:rPr>
              <a:t>تاسعة</a:t>
            </a:r>
            <a:endParaRPr lang="ar-EG" sz="2000" b="1" dirty="0">
              <a:latin typeface="Alexandria" pitchFamily="2" charset="-78"/>
              <a:cs typeface="Alexandria" pitchFamily="2" charset="-78"/>
            </a:endParaRPr>
          </a:p>
          <a:p>
            <a:pPr algn="ctr" rtl="1">
              <a:spcAft>
                <a:spcPts val="600"/>
              </a:spcAft>
            </a:pPr>
            <a:r>
              <a:rPr lang="ar-EG" sz="2000" b="1" dirty="0">
                <a:latin typeface="Alexandria" pitchFamily="2" charset="-78"/>
                <a:cs typeface="Alexandria" pitchFamily="2" charset="-78"/>
              </a:rPr>
              <a:t>القيادة الإدارية والإبداع وإدارة التغيير</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251039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300000"/>
              </a:lnSpc>
              <a:spcBef>
                <a:spcPts val="0"/>
              </a:spcBef>
              <a:spcAft>
                <a:spcPts val="0"/>
              </a:spcAft>
              <a:buClrTx/>
              <a:buSzTx/>
              <a:buFontTx/>
              <a:buNone/>
              <a:tabLst/>
              <a:defRPr/>
            </a:pPr>
            <a:r>
              <a:rPr kumimoji="0" lang="ar-SA" sz="1600" b="0" i="0" u="none" strike="noStrike" kern="1200" cap="none" spc="0" normalizeH="0" baseline="0" noProof="0" dirty="0">
                <a:ln>
                  <a:noFill/>
                </a:ln>
                <a:solidFill>
                  <a:prstClr val="black"/>
                </a:solidFill>
                <a:effectLst/>
                <a:uLnTx/>
                <a:uFillTx/>
                <a:latin typeface="Alexandria" charset="0"/>
                <a:ea typeface="+mn-ea"/>
                <a:cs typeface="Alexandria" charset="0"/>
              </a:rPr>
              <a:t>تشتمل هذه المحاضرة على عدد من المحاور أبرزها المواضيع التالية: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القيادة الإلكترونية:</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مفهوم وخصائص القيادة الإلكترونية.</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عناصر ومبادئ القيادة الإلكترونية.</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أهمية القيادة الإلكترونية.</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عوائق تطبيق القيادة الإلكترونية.</a:t>
            </a:r>
          </a:p>
          <a:p>
            <a:pPr marL="625475" marR="0" lvl="0" indent="-342900" algn="r" defTabSz="914400" rtl="1" eaLnBrk="1" fontAlgn="auto" latinLnBrk="0" hangingPunct="1">
              <a:lnSpc>
                <a:spcPct val="150000"/>
              </a:lnSpc>
              <a:spcBef>
                <a:spcPts val="0"/>
              </a:spcBef>
              <a:spcAft>
                <a:spcPts val="0"/>
              </a:spcAft>
              <a:buClrTx/>
              <a:buSzTx/>
              <a:buFont typeface="+mj-lt"/>
              <a:buAutoNum type="arabicPeriod"/>
              <a:tabLst/>
              <a:defRPr/>
            </a:pPr>
            <a:r>
              <a:rPr lang="ar-SA" sz="1600" dirty="0">
                <a:solidFill>
                  <a:prstClr val="black"/>
                </a:solidFill>
                <a:latin typeface="Alexandria" charset="0"/>
                <a:cs typeface="Alexandria" charset="0"/>
              </a:rPr>
              <a:t>القيادة المستدامة:</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مفهوم القيادة المستدامة وأهميتها.</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خصائص وأبعاد القيادة المستدامة.</a:t>
            </a:r>
          </a:p>
          <a:p>
            <a:pPr marL="1082675" lvl="1" indent="-342900" algn="r" rtl="1">
              <a:lnSpc>
                <a:spcPct val="150000"/>
              </a:lnSpc>
              <a:buFont typeface="+mj-cs"/>
              <a:buAutoNum type="arabic2Minus"/>
              <a:defRPr/>
            </a:pPr>
            <a:r>
              <a:rPr lang="ar-SA" sz="1600" dirty="0">
                <a:solidFill>
                  <a:prstClr val="black"/>
                </a:solidFill>
                <a:latin typeface="Alexandria" charset="0"/>
                <a:cs typeface="Alexandria" charset="0"/>
              </a:rPr>
              <a:t>تحديات القيادة المستدامة.</a:t>
            </a:r>
          </a:p>
        </p:txBody>
      </p:sp>
      <p:sp>
        <p:nvSpPr>
          <p:cNvPr id="3" name="TextBox 2"/>
          <p:cNvSpPr txBox="1"/>
          <p:nvPr/>
        </p:nvSpPr>
        <p:spPr>
          <a:xfrm>
            <a:off x="3346672" y="586164"/>
            <a:ext cx="5917953" cy="1092607"/>
          </a:xfrm>
          <a:prstGeom prst="rect">
            <a:avLst/>
          </a:prstGeom>
          <a:noFill/>
        </p:spPr>
        <p:txBody>
          <a:bodyPr wrap="square" rtlCol="0">
            <a:spAutoFit/>
          </a:bodyPr>
          <a:lstStyle/>
          <a:p>
            <a:pPr algn="ctr" rtl="1">
              <a:spcAft>
                <a:spcPts val="600"/>
              </a:spcAft>
            </a:pPr>
            <a:r>
              <a:rPr lang="ar-EG" sz="2000" b="1" dirty="0">
                <a:latin typeface="Alexandria" pitchFamily="2" charset="-78"/>
                <a:cs typeface="Alexandria" pitchFamily="2" charset="-78"/>
              </a:rPr>
              <a:t>المحاضرة ال</a:t>
            </a:r>
            <a:r>
              <a:rPr lang="ar-SA" sz="2000" b="1" dirty="0">
                <a:latin typeface="Alexandria" pitchFamily="2" charset="-78"/>
                <a:cs typeface="Alexandria" pitchFamily="2" charset="-78"/>
              </a:rPr>
              <a:t>عاشرة</a:t>
            </a:r>
            <a:endParaRPr lang="ar-EG" sz="2000" b="1" dirty="0">
              <a:latin typeface="Alexandria" pitchFamily="2" charset="-78"/>
              <a:cs typeface="Alexandria" pitchFamily="2" charset="-78"/>
            </a:endParaRPr>
          </a:p>
          <a:p>
            <a:pPr algn="ctr" rtl="1"/>
            <a:r>
              <a:rPr lang="ar-EG" sz="2000" b="1" dirty="0">
                <a:latin typeface="Alexandria" pitchFamily="2" charset="-78"/>
                <a:cs typeface="Alexandria" pitchFamily="2" charset="-78"/>
              </a:rPr>
              <a:t>قيادة المستقبل</a:t>
            </a:r>
            <a:endParaRPr lang="ar-SA" sz="2000" b="1" dirty="0">
              <a:latin typeface="Alexandria" pitchFamily="2" charset="-78"/>
              <a:cs typeface="Alexandria" pitchFamily="2" charset="-78"/>
            </a:endParaRPr>
          </a:p>
          <a:p>
            <a:pPr algn="ctr" rtl="1"/>
            <a:r>
              <a:rPr lang="ar-EG" sz="2000" b="1" dirty="0">
                <a:latin typeface="Alexandria" pitchFamily="2" charset="-78"/>
                <a:cs typeface="Alexandria" pitchFamily="2" charset="-78"/>
              </a:rPr>
              <a:t>(القيادة الإلكترونية – القيادة المستدامة</a:t>
            </a:r>
            <a:r>
              <a:rPr lang="ar-SA" sz="2000" b="1" dirty="0">
                <a:latin typeface="Alexandria" pitchFamily="2" charset="-78"/>
                <a:cs typeface="Alexandria" pitchFamily="2" charset="-78"/>
              </a:rPr>
              <a:t>)</a:t>
            </a:r>
            <a:endParaRPr lang="en-US" sz="2000" b="1" dirty="0">
              <a:latin typeface="Alexandria" pitchFamily="2" charset="-78"/>
              <a:cs typeface="Alexandria" pitchFamily="2" charset="-78"/>
            </a:endParaRPr>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    </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42428447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72fdf276c93115d6eb6a9ae39e44b9c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8201e3470885003e0f21af8e364f037c"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AA17210-8D28-4D51-B96F-882EE9A7160B}">
  <ds:schemaRefs>
    <ds:schemaRef ds:uri="http://schemas.microsoft.com/sharepoint/v3/contenttype/forms"/>
  </ds:schemaRefs>
</ds:datastoreItem>
</file>

<file path=customXml/itemProps2.xml><?xml version="1.0" encoding="utf-8"?>
<ds:datastoreItem xmlns:ds="http://schemas.openxmlformats.org/officeDocument/2006/customXml" ds:itemID="{7F135310-E5CE-4886-91BC-BF1193DB76A3}">
  <ds:schemaRefs>
    <ds:schemaRef ds:uri="http://schemas.microsoft.com/office/2006/metadata/properties"/>
    <ds:schemaRef ds:uri="http://schemas.microsoft.com/office/2006/documentManagement/types"/>
    <ds:schemaRef ds:uri="http://purl.org/dc/elements/1.1/"/>
    <ds:schemaRef ds:uri="d13aca44-ef33-4cf4-9980-7f0b00e6eeb9"/>
    <ds:schemaRef ds:uri="http://schemas.microsoft.com/office/infopath/2007/PartnerControls"/>
    <ds:schemaRef ds:uri="http://schemas.openxmlformats.org/package/2006/metadata/core-properties"/>
    <ds:schemaRef ds:uri="http://purl.org/dc/terms/"/>
    <ds:schemaRef ds:uri="49100919-8a76-4266-be0c-7dc583902cb4"/>
    <ds:schemaRef ds:uri="http://www.w3.org/XML/1998/namespace"/>
    <ds:schemaRef ds:uri="http://purl.org/dc/dcmitype/"/>
  </ds:schemaRefs>
</ds:datastoreItem>
</file>

<file path=customXml/itemProps3.xml><?xml version="1.0" encoding="utf-8"?>
<ds:datastoreItem xmlns:ds="http://schemas.openxmlformats.org/officeDocument/2006/customXml" ds:itemID="{435C60BD-A808-462F-A538-29B083F38CEF}"/>
</file>

<file path=docProps/app.xml><?xml version="1.0" encoding="utf-8"?>
<Properties xmlns="http://schemas.openxmlformats.org/officeDocument/2006/extended-properties" xmlns:vt="http://schemas.openxmlformats.org/officeDocument/2006/docPropsVTypes">
  <TotalTime>1</TotalTime>
  <Words>802</Words>
  <Application>Microsoft Office PowerPoint</Application>
  <PresentationFormat>Widescreen</PresentationFormat>
  <Paragraphs>179</Paragraphs>
  <Slides>17</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17</vt:i4>
      </vt:variant>
    </vt:vector>
  </HeadingPairs>
  <TitlesOfParts>
    <vt:vector size="25" baseType="lpstr">
      <vt:lpstr>Alexandria</vt:lpstr>
      <vt:lpstr>Arial</vt:lpstr>
      <vt:lpstr>Calibri</vt:lpstr>
      <vt:lpstr>Calibri Light</vt:lpstr>
      <vt:lpstr>Roboto Light</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platiunm</cp:lastModifiedBy>
  <cp:revision>61</cp:revision>
  <dcterms:created xsi:type="dcterms:W3CDTF">2023-04-29T09:08:00Z</dcterms:created>
  <dcterms:modified xsi:type="dcterms:W3CDTF">2026-01-16T12:20:36Z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