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openxmlformats.org/officedocument/2006/relationships/metadata/core-properties" Target="docProps/core0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2"/>
  </p:notesMasterIdLst>
  <p:sldIdLst>
    <p:sldId id="497" r:id="rId2"/>
    <p:sldId id="5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564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56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566" r:id="rId57"/>
    <p:sldId id="560" r:id="rId58"/>
    <p:sldId id="561" r:id="rId59"/>
    <p:sldId id="562" r:id="rId60"/>
    <p:sldId id="556" r:id="rId61"/>
  </p:sldIdLst>
  <p:sldSz cx="12192000" cy="6858000"/>
  <p:notesSz cx="6858000" cy="12192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65"/>
    <p:restoredTop sz="94672"/>
  </p:normalViewPr>
  <p:slideViewPr>
    <p:cSldViewPr snapToGrid="0">
      <p:cViewPr varScale="1">
        <p:scale>
          <a:sx n="119" d="100"/>
          <a:sy n="119" d="100"/>
        </p:scale>
        <p:origin x="21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81252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ptos"/>
              </a:rPr>
              <a:t>Click to move the slide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Click to edit the notes format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&lt;header&gt;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&lt;date/time&gt;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DD14FCA4-C2BF-4D82-A763-EC250211F078}" type="slidenum">
              <a:rPr lang="en-US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‹#›</a:t>
            </a:fld>
            <a:endParaRPr lang="en-US" sz="14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</p:spPr>
        <p:txBody>
          <a:bodyPr/>
          <a:lstStyle/>
          <a:p>
            <a:endParaRPr lang="en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</p:spPr>
        <p:txBody>
          <a:bodyPr/>
          <a:lstStyle/>
          <a:p>
            <a:endParaRPr lang="en-EG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3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8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A63D1B8-006A-4991-9479-90ADA86AA17A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4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1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374897B-9545-44B1-9E7C-5B05D0F9F6A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4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4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3EE5740-CD8A-492A-8397-91F822BB7A7A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4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47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07557D3-93E4-4320-8C30-A7EE6ED8455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4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0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1ED76B3-D377-4CB6-9CE4-6EF42863A91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5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3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BE8F0FA2-7606-4F23-9C31-18593045B960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5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9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77BBB95-FFC2-41B8-86C9-0115ECD7CFB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5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56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150E761-6A09-4E7A-BC7F-0CF02DB76D8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6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2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6E6B168-E6AF-4448-9DF3-D52CFC5527F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6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5" name="PlaceHolder 3"/>
          <p:cNvSpPr>
            <a:spLocks noGrp="1"/>
          </p:cNvSpPr>
          <p:nvPr>
            <p:ph type="sldNum" idx="1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801411F-3E14-4D5A-828C-3853472962C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6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68" name="PlaceHolder 3"/>
          <p:cNvSpPr>
            <a:spLocks noGrp="1"/>
          </p:cNvSpPr>
          <p:nvPr>
            <p:ph type="sldNum" idx="1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EE22C1E-EB10-4A36-94EA-E31CE88A57D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7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1" name="PlaceHolder 3"/>
          <p:cNvSpPr>
            <a:spLocks noGrp="1"/>
          </p:cNvSpPr>
          <p:nvPr>
            <p:ph type="sldNum" idx="1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7492085-557A-43B1-B594-F35641BCDFB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7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4" name="PlaceHolder 3"/>
          <p:cNvSpPr>
            <a:spLocks noGrp="1"/>
          </p:cNvSpPr>
          <p:nvPr>
            <p:ph type="sldNum" idx="1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481E8B9-8BDA-495B-B6AD-739984E0BA7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7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77" name="PlaceHolder 3"/>
          <p:cNvSpPr>
            <a:spLocks noGrp="1"/>
          </p:cNvSpPr>
          <p:nvPr>
            <p:ph type="sldNum" idx="1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0FD6409-748F-40CD-AC17-808BC853E2C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7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0" name="PlaceHolder 3"/>
          <p:cNvSpPr>
            <a:spLocks noGrp="1"/>
          </p:cNvSpPr>
          <p:nvPr>
            <p:ph type="sldNum" idx="1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52250AB-6E1F-4825-811A-EB9EFAA956C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8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3" name="PlaceHolder 3"/>
          <p:cNvSpPr>
            <a:spLocks noGrp="1"/>
          </p:cNvSpPr>
          <p:nvPr>
            <p:ph type="sldNum" idx="2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55E93E8-3A90-4A08-9DC3-807A4093D842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8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6" name="PlaceHolder 3"/>
          <p:cNvSpPr>
            <a:spLocks noGrp="1"/>
          </p:cNvSpPr>
          <p:nvPr>
            <p:ph type="sldNum" idx="2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EFBD797-1AFA-4963-8C5A-9F71873B6F5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19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8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89" name="PlaceHolder 3"/>
          <p:cNvSpPr>
            <a:spLocks noGrp="1"/>
          </p:cNvSpPr>
          <p:nvPr>
            <p:ph type="sldNum" idx="2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BEC6E9F-2A1D-42DD-840D-359A6D4E5EEF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9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2" name="PlaceHolder 3"/>
          <p:cNvSpPr>
            <a:spLocks noGrp="1"/>
          </p:cNvSpPr>
          <p:nvPr>
            <p:ph type="sldNum" idx="2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12CC19D-FE20-429C-8CA0-C607C4B519A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9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5" name="PlaceHolder 3"/>
          <p:cNvSpPr>
            <a:spLocks noGrp="1"/>
          </p:cNvSpPr>
          <p:nvPr>
            <p:ph type="sldNum" idx="2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F142D84-238D-45F0-B25E-E884EDF017C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99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98" name="PlaceHolder 3"/>
          <p:cNvSpPr>
            <a:spLocks noGrp="1"/>
          </p:cNvSpPr>
          <p:nvPr>
            <p:ph type="sldNum" idx="2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62374E2-ED50-4E31-93AE-B2DCD2F9D4F3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0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1" name="PlaceHolder 3"/>
          <p:cNvSpPr>
            <a:spLocks noGrp="1"/>
          </p:cNvSpPr>
          <p:nvPr>
            <p:ph type="sldNum" idx="2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E958BFD-4DEA-4226-87CF-18C7531E536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0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4" name="PlaceHolder 3"/>
          <p:cNvSpPr>
            <a:spLocks noGrp="1"/>
          </p:cNvSpPr>
          <p:nvPr>
            <p:ph type="sldNum" idx="2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74F7CC9-A074-427A-B505-385D38E980F0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0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07" name="PlaceHolder 3"/>
          <p:cNvSpPr>
            <a:spLocks noGrp="1"/>
          </p:cNvSpPr>
          <p:nvPr>
            <p:ph type="sldNum" idx="2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007F72C-AE5B-41D3-BB02-FC3F5F29744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0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0" name="PlaceHolder 3"/>
          <p:cNvSpPr>
            <a:spLocks noGrp="1"/>
          </p:cNvSpPr>
          <p:nvPr>
            <p:ph type="sldNum" idx="2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BA2520D-B006-4605-8E5D-548402BDF68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1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3" name="PlaceHolder 3"/>
          <p:cNvSpPr>
            <a:spLocks noGrp="1"/>
          </p:cNvSpPr>
          <p:nvPr>
            <p:ph type="sldNum" idx="3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161C691-65A5-4992-B234-8788CF8F2ED5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1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6" name="PlaceHolder 3"/>
          <p:cNvSpPr>
            <a:spLocks noGrp="1"/>
          </p:cNvSpPr>
          <p:nvPr>
            <p:ph type="sldNum" idx="3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64F6315-B118-4D39-A064-A5D127F10EB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29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1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19" name="PlaceHolder 3"/>
          <p:cNvSpPr>
            <a:spLocks noGrp="1"/>
          </p:cNvSpPr>
          <p:nvPr>
            <p:ph type="sldNum" idx="3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67B9402-E220-4F1C-B666-519FA3E29EAB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2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2" name="PlaceHolder 3"/>
          <p:cNvSpPr>
            <a:spLocks noGrp="1"/>
          </p:cNvSpPr>
          <p:nvPr>
            <p:ph type="sldNum" idx="3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DE13E87-4469-4C40-B3F7-0602A931E48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2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5" name="PlaceHolder 3"/>
          <p:cNvSpPr>
            <a:spLocks noGrp="1"/>
          </p:cNvSpPr>
          <p:nvPr>
            <p:ph type="sldNum" idx="3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8313A6A-34D9-4700-9692-0FC650EC063F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2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28" name="PlaceHolder 3"/>
          <p:cNvSpPr>
            <a:spLocks noGrp="1"/>
          </p:cNvSpPr>
          <p:nvPr>
            <p:ph type="sldNum" idx="3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CEB9584-776F-4EEC-A914-4853AA4C59D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3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1" name="PlaceHolder 3"/>
          <p:cNvSpPr>
            <a:spLocks noGrp="1"/>
          </p:cNvSpPr>
          <p:nvPr>
            <p:ph type="sldNum" idx="3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54889F6-125E-4711-AD38-25261EC161E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3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4" name="PlaceHolder 3"/>
          <p:cNvSpPr>
            <a:spLocks noGrp="1"/>
          </p:cNvSpPr>
          <p:nvPr>
            <p:ph type="sldNum" idx="3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BA4C6FF-113D-4C31-A4F6-5F83DDDFB56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3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7" name="PlaceHolder 3"/>
          <p:cNvSpPr>
            <a:spLocks noGrp="1"/>
          </p:cNvSpPr>
          <p:nvPr>
            <p:ph type="sldNum" idx="3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872A4BA-604C-416D-9B44-2C372319708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3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0" name="PlaceHolder 3"/>
          <p:cNvSpPr>
            <a:spLocks noGrp="1"/>
          </p:cNvSpPr>
          <p:nvPr>
            <p:ph type="sldNum" idx="3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4344B53-136A-4C70-9848-072D0B46E0AF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3" name="PlaceHolder 3"/>
          <p:cNvSpPr>
            <a:spLocks noGrp="1"/>
          </p:cNvSpPr>
          <p:nvPr>
            <p:ph type="sldNum" idx="4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47F13B4-A185-4DD2-B1D7-088FF86D98F2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4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6" name="PlaceHolder 3"/>
          <p:cNvSpPr>
            <a:spLocks noGrp="1"/>
          </p:cNvSpPr>
          <p:nvPr>
            <p:ph type="sldNum" idx="4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BD2A74E7-3580-4F80-A6F7-749D5884A0F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39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4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9" name="PlaceHolder 3"/>
          <p:cNvSpPr>
            <a:spLocks noGrp="1"/>
          </p:cNvSpPr>
          <p:nvPr>
            <p:ph type="sldNum" idx="4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65B3311-EF6B-432F-8CA2-FFF9E252C30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5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2" name="PlaceHolder 3"/>
          <p:cNvSpPr>
            <a:spLocks noGrp="1"/>
          </p:cNvSpPr>
          <p:nvPr>
            <p:ph type="sldNum" idx="4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91EBB2F-368E-4109-819E-9D6C26AA3E37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5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5" name="PlaceHolder 3"/>
          <p:cNvSpPr>
            <a:spLocks noGrp="1"/>
          </p:cNvSpPr>
          <p:nvPr>
            <p:ph type="sldNum" idx="4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C5F5243-4105-4E9C-8736-60A0C575D929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5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58" name="PlaceHolder 3"/>
          <p:cNvSpPr>
            <a:spLocks noGrp="1"/>
          </p:cNvSpPr>
          <p:nvPr>
            <p:ph type="sldNum" idx="4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FD16073-CB7E-4F50-9310-172E47E20011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1" name="PlaceHolder 3"/>
          <p:cNvSpPr>
            <a:spLocks noGrp="1"/>
          </p:cNvSpPr>
          <p:nvPr>
            <p:ph type="sldNum" idx="4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5E0F244-1DE7-4E02-82AA-DB99A4E25C8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4" name="PlaceHolder 3"/>
          <p:cNvSpPr>
            <a:spLocks noGrp="1"/>
          </p:cNvSpPr>
          <p:nvPr>
            <p:ph type="sldNum" idx="4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4770AED-1153-4E51-9F01-3C193380CDC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7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02CC8FE-B4DE-4520-A3E3-AC1E15F1004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8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Risk-averse investors demand compensation for bearing additional uncertainty.</a:t>
            </a:r>
          </a:p>
        </p:txBody>
      </p:sp>
      <p:sp>
        <p:nvSpPr>
          <p:cNvPr id="1070" name="PlaceHolder 3"/>
          <p:cNvSpPr>
            <a:spLocks noGrp="1"/>
          </p:cNvSpPr>
          <p:nvPr>
            <p:ph type="sldNum" idx="4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E4B778F-8C68-456E-BD08-F8B0053225FD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HPR = (46 − 40 + 2) / 40 = 8 / 40 = 20%.</a:t>
            </a:r>
          </a:p>
        </p:txBody>
      </p:sp>
      <p:sp>
        <p:nvSpPr>
          <p:cNvPr id="1073" name="PlaceHolder 3"/>
          <p:cNvSpPr>
            <a:spLocks noGrp="1"/>
          </p:cNvSpPr>
          <p:nvPr>
            <p:ph type="sldNum" idx="5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017BB95-9FC9-43B4-A1BF-F95D40936668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7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E(r)=0.25(−2%)+0.50(10%)+0.25(18%)=9%.</a:t>
            </a:r>
          </a:p>
        </p:txBody>
      </p:sp>
      <p:sp>
        <p:nvSpPr>
          <p:cNvPr id="1076" name="PlaceHolder 3"/>
          <p:cNvSpPr>
            <a:spLocks noGrp="1"/>
          </p:cNvSpPr>
          <p:nvPr>
            <p:ph type="sldNum" idx="5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CA3B813-4560-4594-838E-B2EA0B5FD212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49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Standard deviation converts variance back into percentage units of return.</a:t>
            </a:r>
          </a:p>
        </p:txBody>
      </p:sp>
      <p:sp>
        <p:nvSpPr>
          <p:cNvPr id="1079" name="PlaceHolder 3"/>
          <p:cNvSpPr>
            <a:spLocks noGrp="1"/>
          </p:cNvSpPr>
          <p:nvPr>
            <p:ph type="sldNum" idx="5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CCDAFC1-99F4-44E5-8B15-20DBAA6411F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50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8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CV = standard deviation divided by expected return.</a:t>
            </a:r>
          </a:p>
        </p:txBody>
      </p:sp>
      <p:sp>
        <p:nvSpPr>
          <p:cNvPr id="1082" name="PlaceHolder 3"/>
          <p:cNvSpPr>
            <a:spLocks noGrp="1"/>
          </p:cNvSpPr>
          <p:nvPr>
            <p:ph type="sldNum" idx="5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30C1200-CF21-40F1-8FB0-9B7AC88A622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51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8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Firm-specific or industry-specific risk can be reduced by holding many different assets.</a:t>
            </a:r>
          </a:p>
        </p:txBody>
      </p:sp>
      <p:sp>
        <p:nvSpPr>
          <p:cNvPr id="1085" name="PlaceHolder 3"/>
          <p:cNvSpPr>
            <a:spLocks noGrp="1"/>
          </p:cNvSpPr>
          <p:nvPr>
            <p:ph type="sldNum" idx="5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7C8D22C-BCB9-4AF1-A0B5-A7695682EFA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52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8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 dirty="0">
                <a:solidFill>
                  <a:srgbClr val="000000"/>
                </a:solidFill>
                <a:effectLst/>
                <a:uFillTx/>
                <a:latin typeface="Arial"/>
              </a:rPr>
              <a:t>E(rp)=0.60(10%)+0.40(5%)=6%+2%=8%.</a:t>
            </a:r>
          </a:p>
        </p:txBody>
      </p:sp>
      <p:sp>
        <p:nvSpPr>
          <p:cNvPr id="1088" name="PlaceHolder 3"/>
          <p:cNvSpPr>
            <a:spLocks noGrp="1"/>
          </p:cNvSpPr>
          <p:nvPr>
            <p:ph type="sldNum" idx="5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323D511-F5EC-4F04-A19C-13E8EB1B695E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53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9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The lower the correlation, the greater the potential risk reduction; −1.0 is perfect opposite movement.</a:t>
            </a:r>
          </a:p>
        </p:txBody>
      </p:sp>
      <p:sp>
        <p:nvSpPr>
          <p:cNvPr id="1091" name="PlaceHolder 3"/>
          <p:cNvSpPr>
            <a:spLocks noGrp="1"/>
          </p:cNvSpPr>
          <p:nvPr>
            <p:ph type="sldNum" idx="5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A51923C-55C8-43F5-BFEE-9BF34C1A990F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54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/>
          </a:p>
        </p:txBody>
      </p:sp>
      <p:sp>
        <p:nvSpPr>
          <p:cNvPr id="109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A beta of 1.4 indicates that, on average, the stock is about 40% more sensitive to market movements than the market portfolio.</a:t>
            </a:r>
          </a:p>
        </p:txBody>
      </p:sp>
      <p:sp>
        <p:nvSpPr>
          <p:cNvPr id="1094" name="PlaceHolder 3"/>
          <p:cNvSpPr>
            <a:spLocks noGrp="1"/>
          </p:cNvSpPr>
          <p:nvPr>
            <p:ph type="sldNum" idx="5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0026E41-F6AC-4810-9C0D-368667B1A346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55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2000" b="0" u="none" strike="noStrike">
                <a:solidFill>
                  <a:srgbClr val="000000"/>
                </a:solidFill>
                <a:effectLst/>
                <a:uFillTx/>
                <a:latin typeface="Arial"/>
              </a:rPr>
              <a:t>Required return = 4% + 1.2 × 6% = 4% + 7.2% = 11.2%.</a:t>
            </a:r>
          </a:p>
        </p:txBody>
      </p:sp>
      <p:sp>
        <p:nvSpPr>
          <p:cNvPr id="1097" name="PlaceHolder 3"/>
          <p:cNvSpPr>
            <a:spLocks noGrp="1"/>
          </p:cNvSpPr>
          <p:nvPr>
            <p:ph type="sldNum" idx="5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BEF5DFC3-2E42-4A29-87D4-ED5179B8AC90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56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7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02CC8FE-B4DE-4520-A3E3-AC1E15F1004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57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7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02CC8FE-B4DE-4520-A3E3-AC1E15F1004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58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ln w="0">
            <a:noFill/>
          </a:ln>
        </p:spPr>
        <p:txBody>
          <a:bodyPr/>
          <a:lstStyle/>
          <a:p>
            <a:endParaRPr lang="en-EG"/>
          </a:p>
        </p:txBody>
      </p:sp>
      <p:sp>
        <p:nvSpPr>
          <p:cNvPr id="10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>
              <a:buNone/>
            </a:pPr>
            <a:endParaRPr lang="en-US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7" name="PlaceHolder 3"/>
          <p:cNvSpPr>
            <a:spLocks noGrp="1"/>
          </p:cNvSpPr>
          <p:nvPr>
            <p:ph type="sldNum" idx="4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02CC8FE-B4DE-4520-A3E3-AC1E15F10044}" type="slidenum">
              <a:rPr lang="en-US" sz="1200" b="0" u="none" strike="noStrike">
                <a:solidFill>
                  <a:schemeClr val="dk1"/>
                </a:solidFill>
                <a:effectLst/>
                <a:uFillTx/>
                <a:latin typeface="+mn-lt"/>
                <a:ea typeface="+mn-ea"/>
              </a:rPr>
              <a:t>59</a:t>
            </a:fld>
            <a:endParaRPr lang="en-US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FAU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>
            <a:extLst>
              <a:ext uri="{FF2B5EF4-FFF2-40B4-BE49-F238E27FC236}">
                <a16:creationId xmlns:a16="http://schemas.microsoft.com/office/drawing/2014/main" id="{EC99FD09-0E90-8CBD-9C68-EB442A8B9840}"/>
              </a:ext>
            </a:extLst>
          </p:cNvPr>
          <p:cNvSpPr/>
          <p:nvPr userDrawn="1"/>
        </p:nvSpPr>
        <p:spPr>
          <a:xfrm>
            <a:off x="348916" y="1599270"/>
            <a:ext cx="11550315" cy="47017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A62699C-73E7-78E1-DE90-F3F44C92938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33853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5F93F8B-9776-37E6-DDF9-2FC5B47D4B5D}"/>
              </a:ext>
            </a:extLst>
          </p:cNvPr>
          <p:cNvSpPr/>
          <p:nvPr userDrawn="1"/>
        </p:nvSpPr>
        <p:spPr>
          <a:xfrm>
            <a:off x="1002268" y="38532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7731D0-1161-77BF-E15C-DFA1DBC47D9F}"/>
              </a:ext>
            </a:extLst>
          </p:cNvPr>
          <p:cNvSpPr txBox="1"/>
          <p:nvPr userDrawn="1"/>
        </p:nvSpPr>
        <p:spPr>
          <a:xfrm>
            <a:off x="1171544" y="42590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28BAFC-A17B-8306-3934-F43C976A50D7}"/>
              </a:ext>
            </a:extLst>
          </p:cNvPr>
          <p:cNvSpPr txBox="1"/>
          <p:nvPr userDrawn="1"/>
        </p:nvSpPr>
        <p:spPr>
          <a:xfrm>
            <a:off x="1274139" y="68171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1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866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3389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30" name="TextBox 29"/>
          <p:cNvSpPr txBox="1"/>
          <p:nvPr/>
        </p:nvSpPr>
        <p:spPr>
          <a:xfrm>
            <a:off x="707123" y="3317233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Prepared by </a:t>
            </a:r>
          </a:p>
          <a:p>
            <a:r>
              <a:rPr lang="en-US" sz="2000" b="1" dirty="0">
                <a:solidFill>
                  <a:srgbClr val="002060"/>
                </a:solidFill>
                <a:latin typeface="Arial"/>
              </a:rPr>
              <a:t>Dr. Mohamed Hussein</a:t>
            </a:r>
          </a:p>
          <a:p>
            <a:r>
              <a:rPr lang="en-US" altLang="en-US" sz="1600" b="1" dirty="0">
                <a:solidFill>
                  <a:srgbClr val="002060"/>
                </a:solidFill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7123" y="1681509"/>
            <a:ext cx="4164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Introduction to</a:t>
            </a:r>
            <a:endParaRPr lang="ar-SA" sz="4400" b="1" dirty="0">
              <a:solidFill>
                <a:srgbClr val="00AEEF"/>
              </a:solidFill>
              <a:latin typeface="Arial"/>
            </a:endParaRPr>
          </a:p>
          <a:p>
            <a:r>
              <a:rPr lang="en-US" sz="4400" b="1" dirty="0">
                <a:solidFill>
                  <a:srgbClr val="00AEEF"/>
                </a:solidFill>
                <a:latin typeface="Arial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7123" y="4601849"/>
            <a:ext cx="4192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 237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B2935D-5824-2899-8987-CD882D04D3EB}"/>
              </a:ext>
            </a:extLst>
          </p:cNvPr>
          <p:cNvSpPr txBox="1"/>
          <p:nvPr/>
        </p:nvSpPr>
        <p:spPr>
          <a:xfrm>
            <a:off x="707123" y="5026551"/>
            <a:ext cx="4739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and Return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EEE7494-C7E0-1F7E-6B3A-60CB912FC0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7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86378" y="1640815"/>
            <a:ext cx="6621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19455" marR="99060">
              <a:defRPr b="1"/>
            </a:pPr>
            <a:r>
              <a:rPr lang="en-US" sz="2400" b="1" spc="-15" dirty="0">
                <a:solidFill>
                  <a:srgbClr val="00B0F0"/>
                </a:solidFill>
                <a:cs typeface="Calibri"/>
              </a:rPr>
              <a:t>Risk and Return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437433" y="2212064"/>
            <a:ext cx="8136722" cy="3587970"/>
          </a:xfrm>
          <a:prstGeom prst="rect">
            <a:avLst/>
          </a:prstGeom>
          <a:noFill/>
        </p:spPr>
        <p:txBody>
          <a:bodyPr wrap="square" rtlCol="0"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en-US" sz="2400" b="1" spc="-15" dirty="0">
                <a:solidFill>
                  <a:srgbClr val="002060"/>
                </a:solidFill>
                <a:cs typeface="Calibri"/>
              </a:rPr>
              <a:t>Learning Outcomes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olidFill>
                  <a:srgbClr val="FFC000"/>
                </a:solidFill>
              </a:rPr>
              <a:t>Students will be able to:</a:t>
            </a:r>
            <a:endParaRPr lang="en-US" b="1" dirty="0"/>
          </a:p>
          <a:p>
            <a:pPr>
              <a:lnSpc>
                <a:spcPct val="200000"/>
              </a:lnSpc>
              <a:tabLst>
                <a:tab pos="0" algn="l"/>
              </a:tabLst>
            </a:pPr>
            <a:r>
              <a:rPr lang="en-US" b="1" dirty="0"/>
              <a:t>• Compute realized and expected returns.</a:t>
            </a:r>
          </a:p>
          <a:p>
            <a:pPr>
              <a:lnSpc>
                <a:spcPct val="200000"/>
              </a:lnSpc>
              <a:tabLst>
                <a:tab pos="0" algn="l"/>
              </a:tabLst>
            </a:pPr>
            <a:r>
              <a:rPr lang="en-US" b="1" dirty="0"/>
              <a:t>• Measure risk using variance, standard deviation, and coefficient of variation (CV).</a:t>
            </a:r>
          </a:p>
          <a:p>
            <a:pPr>
              <a:lnSpc>
                <a:spcPct val="200000"/>
              </a:lnSpc>
              <a:tabLst>
                <a:tab pos="0" algn="l"/>
              </a:tabLst>
            </a:pPr>
            <a:r>
              <a:rPr lang="en-US" b="1" dirty="0"/>
              <a:t>• Explain diversification, correlation, systematic risk, and beta.</a:t>
            </a:r>
          </a:p>
          <a:p>
            <a:pPr>
              <a:lnSpc>
                <a:spcPct val="200000"/>
              </a:lnSpc>
              <a:tabLst>
                <a:tab pos="0" algn="l"/>
              </a:tabLst>
            </a:pPr>
            <a:r>
              <a:rPr lang="en-US" b="1" dirty="0"/>
              <a:t>• Use the Capital Asset Pricing Model (CAPM) to estimate the required return on equity.</a:t>
            </a:r>
          </a:p>
        </p:txBody>
      </p:sp>
      <p:sp>
        <p:nvSpPr>
          <p:cNvPr id="3" name="Text 4">
            <a:extLst>
              <a:ext uri="{FF2B5EF4-FFF2-40B4-BE49-F238E27FC236}">
                <a16:creationId xmlns:a16="http://schemas.microsoft.com/office/drawing/2014/main" id="{81E286E3-3D90-444D-6EA8-49E19E31B846}"/>
              </a:ext>
            </a:extLst>
          </p:cNvPr>
          <p:cNvSpPr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400" b="1" dirty="0">
                <a:solidFill>
                  <a:srgbClr val="17324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01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8FADD8E-F051-755E-9370-06BE5D0BE0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0ADF636-7AAF-93DA-CC7E-6C968B7AE806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1400" b="1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4CE1E8-1347-4227-9953-9677DBC8953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CAE343-07CB-A2B8-D614-A08358F2AA18}"/>
              </a:ext>
            </a:extLst>
          </p:cNvPr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81913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FOUNDATION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Why Risk and Return Are Central in Finance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3" name="Text 18"/>
          <p:cNvSpPr/>
          <p:nvPr/>
        </p:nvSpPr>
        <p:spPr>
          <a:xfrm>
            <a:off x="82296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reward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" name="Shape 19"/>
          <p:cNvSpPr/>
          <p:nvPr/>
        </p:nvSpPr>
        <p:spPr>
          <a:xfrm>
            <a:off x="227088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5" name="Text 20"/>
          <p:cNvSpPr/>
          <p:nvPr/>
        </p:nvSpPr>
        <p:spPr>
          <a:xfrm>
            <a:off x="24444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Uncertainty of reward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" name="Shape 21"/>
          <p:cNvSpPr/>
          <p:nvPr/>
        </p:nvSpPr>
        <p:spPr>
          <a:xfrm>
            <a:off x="389232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7" name="Text 22"/>
          <p:cNvSpPr/>
          <p:nvPr/>
        </p:nvSpPr>
        <p:spPr>
          <a:xfrm>
            <a:off x="40662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850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Decision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Accept only if reward justifies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" name="Text 23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project or security is attractive only when expected return is sufficient for its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9" name="Text 24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safe Treasury bill may offer 4%, while a risky stock may need 12% to attract investors.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1" name="Rounded Rectangle 4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Finance decisions always compare reward with uncertainty.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4" name="Rounded Rectangle 4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Investors require higher expected returns when they bear more risk.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7" name="Rounded Rectangle 4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Managers use risk and return to estimate required rates of return.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" name="Rounded Rectangle 4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The same logic affects valuation, cost of capital, and capital budgeting.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017A4C-9696-9A43-8799-E567CC85F13A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1CDDE5-48C1-2C04-3CB8-7A024EB33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3414" y="1884484"/>
            <a:ext cx="5789292" cy="325474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Definition of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Basic idea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Return = Total gain ÷ Beginning value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Total gain includes both price change and income.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Always convert gain into a percentage before comparing investments.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 dirty="0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$10 gain on a $100 investment is 10%; a $10 gain on a $1,000 investment is only 1%.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1" name="Rounded Rectangle 5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Return measures the gain or loss from an investment over a period.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" name="Rounded Rectangle 5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usually expressed as a percentage of the amount invested.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" name="Rounded Rectangle 5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Return includes price changes and any cash income received.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" name="Rounded Rectangle 5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Return allows comparison across investments of different sizes.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CC13F0-5A5E-B942-87A1-EB002153CBCB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Holding Period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Holding period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HPR = (P1 − P0 + Income) / P0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Use decimal or percentage form consistently.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" name="Text 7"/>
          <p:cNvSpPr/>
          <p:nvPr/>
        </p:nvSpPr>
        <p:spPr>
          <a:xfrm>
            <a:off x="6080760" y="3337560"/>
            <a:ext cx="2605680" cy="25128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Symbol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8" name="Text 8"/>
          <p:cNvSpPr/>
          <p:nvPr/>
        </p:nvSpPr>
        <p:spPr>
          <a:xfrm>
            <a:off x="8686800" y="3337560"/>
            <a:ext cx="2605680" cy="25128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9" name="Text 9"/>
          <p:cNvSpPr/>
          <p:nvPr/>
        </p:nvSpPr>
        <p:spPr>
          <a:xfrm>
            <a:off x="6080760" y="358920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" name="Text 10"/>
          <p:cNvSpPr/>
          <p:nvPr/>
        </p:nvSpPr>
        <p:spPr>
          <a:xfrm>
            <a:off x="8686800" y="358920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Beginning price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" name="Text 11"/>
          <p:cNvSpPr/>
          <p:nvPr/>
        </p:nvSpPr>
        <p:spPr>
          <a:xfrm>
            <a:off x="6080760" y="3840480"/>
            <a:ext cx="2605680" cy="25128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" name="Text 12"/>
          <p:cNvSpPr/>
          <p:nvPr/>
        </p:nvSpPr>
        <p:spPr>
          <a:xfrm>
            <a:off x="8686800" y="3840480"/>
            <a:ext cx="2605680" cy="25128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Ending price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" name="Text 13"/>
          <p:cNvSpPr/>
          <p:nvPr/>
        </p:nvSpPr>
        <p:spPr>
          <a:xfrm>
            <a:off x="6080760" y="409212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Income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" name="Text 14"/>
          <p:cNvSpPr/>
          <p:nvPr/>
        </p:nvSpPr>
        <p:spPr>
          <a:xfrm>
            <a:off x="8686800" y="409212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Dividend or interest received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" name="Text 15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Holding period return is the starting point for measuring investment performance.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" name="Text 16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Buy at $50, sell at $56, receive $2 dividend: HPR = (56 − 50 + 2) ÷ 50 = 16%.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8" name="Rounded Rectangle 6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Holding period return measures the total return earned while holding an asset.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1" name="Rounded Rectangle 7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combines income received and price appreciation or depreciation.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4" name="Rounded Rectangle 7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P0 is beginning price; P1 is ending price; Income is cash received.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7" name="Rounded Rectangle 7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result can be positive or negative.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41F20F-5FA6-7B4B-8D53-918BC4094AAB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Capital Gain Component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Capital gain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Capital Gain Return = (P1 − P0) / P0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This isolates the price-change part of total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Separating capital gain from income helps explain where investment performance came from.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stock rises from $40 to $46: capital gain return = 6 ÷ 40 = 15%.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8" name="Rounded Rectangle 7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Capital gain is the change in market price over the holding period.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1" name="Rounded Rectangle 8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positive when the asset price increases.</a:t>
            </a:r>
          </a:p>
        </p:txBody>
      </p:sp>
      <p:sp>
        <p:nvSpPr>
          <p:cNvPr id="83" name="Rounded Rectangle 8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4" name="Rounded Rectangle 8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negative when the asset price decreases.</a:t>
            </a:r>
          </a:p>
        </p:txBody>
      </p:sp>
      <p:sp>
        <p:nvSpPr>
          <p:cNvPr id="86" name="Rounded Rectangle 8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7" name="Rounded Rectangle 8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excludes dividends and interest income.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025EFD-C91C-704A-B7AC-96DC959EA3CC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Income Component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Income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Income Return = Income / P0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Add this to capital gain return to get total HPR.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Some investors prefer income-producing assets because cash income is visible and recurring.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stock bought at $40 pays $2 dividend: income return = 2 ÷ 40 = 5%.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88" name="Rounded Rectangle 8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Income return comes from cash paid by the investment.</a:t>
            </a:r>
          </a:p>
        </p:txBody>
      </p:sp>
      <p:sp>
        <p:nvSpPr>
          <p:cNvPr id="90" name="Rounded Rectangle 8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1" name="Rounded Rectangle 9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For bonds, income is usually coupon interest.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4" name="Rounded Rectangle 9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For stocks, income is usually dividends.</a:t>
            </a:r>
          </a:p>
        </p:txBody>
      </p:sp>
      <p:sp>
        <p:nvSpPr>
          <p:cNvPr id="96" name="Rounded Rectangle 9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97" name="Rounded Rectangle 9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Income return is measured relative to beginning price.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2B7DDE-A197-CD41-B8C2-5C3A9249623E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Realized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" name="Text 6"/>
          <p:cNvSpPr/>
          <p:nvPr/>
        </p:nvSpPr>
        <p:spPr>
          <a:xfrm>
            <a:off x="6080760" y="1874520"/>
            <a:ext cx="530316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</a:rPr>
              <a:t>Probability distribution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3" name="Text 16"/>
          <p:cNvSpPr/>
          <p:nvPr/>
        </p:nvSpPr>
        <p:spPr>
          <a:xfrm>
            <a:off x="82296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Before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4" name="Shape 17"/>
          <p:cNvSpPr/>
          <p:nvPr/>
        </p:nvSpPr>
        <p:spPr>
          <a:xfrm>
            <a:off x="227088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5" name="Text 18"/>
          <p:cNvSpPr/>
          <p:nvPr/>
        </p:nvSpPr>
        <p:spPr>
          <a:xfrm>
            <a:off x="24444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After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Realized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6" name="Shape 19"/>
          <p:cNvSpPr/>
          <p:nvPr/>
        </p:nvSpPr>
        <p:spPr>
          <a:xfrm>
            <a:off x="389232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07" name="Text 20"/>
          <p:cNvSpPr/>
          <p:nvPr/>
        </p:nvSpPr>
        <p:spPr>
          <a:xfrm>
            <a:off x="40662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850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Evaluate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Compare expectation with result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8" name="Text 2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Managers and investors learn by comparing what was expected with what actually occurred.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09" name="Text 2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you expected 10% but earned 6%, the realized return was below expectation.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Shape 7">
            <a:extLst>
              <a:ext uri="{FF2B5EF4-FFF2-40B4-BE49-F238E27FC236}">
                <a16:creationId xmlns:a16="http://schemas.microsoft.com/office/drawing/2014/main" id="{DBABE9F4-2B99-C1C7-0A47-B488C7FFAD51}"/>
              </a:ext>
            </a:extLst>
          </p:cNvPr>
          <p:cNvSpPr/>
          <p:nvPr/>
        </p:nvSpPr>
        <p:spPr>
          <a:xfrm>
            <a:off x="6629400" y="3703320"/>
            <a:ext cx="685800" cy="45720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</a:ln>
        </p:spPr>
        <p:txBody>
          <a:bodyPr/>
          <a:lstStyle/>
          <a:p>
            <a:endParaRPr lang="en-EG" b="1"/>
          </a:p>
        </p:txBody>
      </p:sp>
      <p:sp>
        <p:nvSpPr>
          <p:cNvPr id="3" name="Text 8">
            <a:extLst>
              <a:ext uri="{FF2B5EF4-FFF2-40B4-BE49-F238E27FC236}">
                <a16:creationId xmlns:a16="http://schemas.microsoft.com/office/drawing/2014/main" id="{8B92FCA4-0B33-FB24-7DF4-DBF9F34BE648}"/>
              </a:ext>
            </a:extLst>
          </p:cNvPr>
          <p:cNvSpPr txBox="1"/>
          <p:nvPr/>
        </p:nvSpPr>
        <p:spPr>
          <a:xfrm>
            <a:off x="6629400" y="3749040"/>
            <a:ext cx="685800" cy="1828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25%</a:t>
            </a:r>
            <a:endParaRPr lang="en-US" sz="1400" b="1"/>
          </a:p>
        </p:txBody>
      </p:sp>
      <p:sp>
        <p:nvSpPr>
          <p:cNvPr id="4" name="Text 9">
            <a:extLst>
              <a:ext uri="{FF2B5EF4-FFF2-40B4-BE49-F238E27FC236}">
                <a16:creationId xmlns:a16="http://schemas.microsoft.com/office/drawing/2014/main" id="{2BA62C33-51CF-FDD3-67A4-3E1DEDDA5771}"/>
              </a:ext>
            </a:extLst>
          </p:cNvPr>
          <p:cNvSpPr txBox="1"/>
          <p:nvPr/>
        </p:nvSpPr>
        <p:spPr>
          <a:xfrm>
            <a:off x="6355080" y="4297680"/>
            <a:ext cx="1234440" cy="2197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Recession</a:t>
            </a:r>
            <a:endParaRPr lang="en-US" sz="1400" b="1"/>
          </a:p>
        </p:txBody>
      </p:sp>
      <p:sp>
        <p:nvSpPr>
          <p:cNvPr id="5" name="Shape 10">
            <a:extLst>
              <a:ext uri="{FF2B5EF4-FFF2-40B4-BE49-F238E27FC236}">
                <a16:creationId xmlns:a16="http://schemas.microsoft.com/office/drawing/2014/main" id="{8F474123-B83D-7606-4C8E-5A6B6E5C7729}"/>
              </a:ext>
            </a:extLst>
          </p:cNvPr>
          <p:cNvSpPr/>
          <p:nvPr/>
        </p:nvSpPr>
        <p:spPr>
          <a:xfrm>
            <a:off x="8001000" y="3246120"/>
            <a:ext cx="685800" cy="914400"/>
          </a:xfrm>
          <a:prstGeom prst="rect">
            <a:avLst/>
          </a:prstGeom>
          <a:solidFill>
            <a:srgbClr val="0A66B2"/>
          </a:solidFill>
          <a:ln w="12700">
            <a:solidFill>
              <a:srgbClr val="0A66B2"/>
            </a:solidFill>
          </a:ln>
        </p:spPr>
        <p:txBody>
          <a:bodyPr/>
          <a:lstStyle/>
          <a:p>
            <a:endParaRPr lang="en-EG" b="1"/>
          </a:p>
        </p:txBody>
      </p:sp>
      <p:sp>
        <p:nvSpPr>
          <p:cNvPr id="6" name="Text 11">
            <a:extLst>
              <a:ext uri="{FF2B5EF4-FFF2-40B4-BE49-F238E27FC236}">
                <a16:creationId xmlns:a16="http://schemas.microsoft.com/office/drawing/2014/main" id="{A9B5462F-CCC9-A12D-5E64-E531A7D19C9F}"/>
              </a:ext>
            </a:extLst>
          </p:cNvPr>
          <p:cNvSpPr txBox="1"/>
          <p:nvPr/>
        </p:nvSpPr>
        <p:spPr>
          <a:xfrm>
            <a:off x="8001000" y="3291840"/>
            <a:ext cx="685800" cy="1828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50%</a:t>
            </a:r>
            <a:endParaRPr lang="en-US" sz="1400" b="1"/>
          </a:p>
        </p:txBody>
      </p:sp>
      <p:sp>
        <p:nvSpPr>
          <p:cNvPr id="7" name="Text 12">
            <a:extLst>
              <a:ext uri="{FF2B5EF4-FFF2-40B4-BE49-F238E27FC236}">
                <a16:creationId xmlns:a16="http://schemas.microsoft.com/office/drawing/2014/main" id="{AFD4E3C5-D9B9-E781-C952-0655C93A8558}"/>
              </a:ext>
            </a:extLst>
          </p:cNvPr>
          <p:cNvSpPr txBox="1"/>
          <p:nvPr/>
        </p:nvSpPr>
        <p:spPr>
          <a:xfrm>
            <a:off x="7726680" y="4297680"/>
            <a:ext cx="1234440" cy="2197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Normal</a:t>
            </a:r>
            <a:endParaRPr lang="en-US" sz="1400" b="1"/>
          </a:p>
        </p:txBody>
      </p:sp>
      <p:sp>
        <p:nvSpPr>
          <p:cNvPr id="8" name="Shape 13">
            <a:extLst>
              <a:ext uri="{FF2B5EF4-FFF2-40B4-BE49-F238E27FC236}">
                <a16:creationId xmlns:a16="http://schemas.microsoft.com/office/drawing/2014/main" id="{9539A325-9803-56E7-B81D-947166A3534D}"/>
              </a:ext>
            </a:extLst>
          </p:cNvPr>
          <p:cNvSpPr/>
          <p:nvPr/>
        </p:nvSpPr>
        <p:spPr>
          <a:xfrm>
            <a:off x="9372600" y="3703320"/>
            <a:ext cx="685800" cy="457200"/>
          </a:xfrm>
          <a:prstGeom prst="rect">
            <a:avLst/>
          </a:prstGeom>
          <a:solidFill>
            <a:srgbClr val="009B77"/>
          </a:solidFill>
          <a:ln w="12700">
            <a:solidFill>
              <a:srgbClr val="009B77"/>
            </a:solidFill>
          </a:ln>
        </p:spPr>
        <p:txBody>
          <a:bodyPr/>
          <a:lstStyle/>
          <a:p>
            <a:pPr marL="0" algn="r" defTabSz="914400" rtl="1" eaLnBrk="1" latinLnBrk="0" hangingPunct="1"/>
            <a:endParaRPr lang="en-EG" b="1"/>
          </a:p>
        </p:txBody>
      </p:sp>
      <p:sp>
        <p:nvSpPr>
          <p:cNvPr id="9" name="Text 14">
            <a:extLst>
              <a:ext uri="{FF2B5EF4-FFF2-40B4-BE49-F238E27FC236}">
                <a16:creationId xmlns:a16="http://schemas.microsoft.com/office/drawing/2014/main" id="{C122F4C9-E708-4CD3-FF40-7A574CBD2902}"/>
              </a:ext>
            </a:extLst>
          </p:cNvPr>
          <p:cNvSpPr txBox="1"/>
          <p:nvPr/>
        </p:nvSpPr>
        <p:spPr>
          <a:xfrm>
            <a:off x="9372600" y="3749040"/>
            <a:ext cx="685800" cy="18288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25%</a:t>
            </a:r>
            <a:endParaRPr lang="en-US" sz="1400" b="1"/>
          </a:p>
        </p:txBody>
      </p:sp>
      <p:sp>
        <p:nvSpPr>
          <p:cNvPr id="10" name="Text 15">
            <a:extLst>
              <a:ext uri="{FF2B5EF4-FFF2-40B4-BE49-F238E27FC236}">
                <a16:creationId xmlns:a16="http://schemas.microsoft.com/office/drawing/2014/main" id="{442FFFDA-7A5F-0619-2B01-B8AF8D5796A4}"/>
              </a:ext>
            </a:extLst>
          </p:cNvPr>
          <p:cNvSpPr txBox="1"/>
          <p:nvPr/>
        </p:nvSpPr>
        <p:spPr>
          <a:xfrm>
            <a:off x="9098280" y="4297680"/>
            <a:ext cx="1234440" cy="21971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1400" b="1">
                <a:solidFill>
                  <a:srgbClr val="0B2B47"/>
                </a:solidFill>
                <a:latin typeface="Aptos"/>
                <a:ea typeface="Aptos"/>
              </a:rPr>
              <a:t>Boom</a:t>
            </a:r>
            <a:endParaRPr lang="en-US" sz="1400" b="1"/>
          </a:p>
        </p:txBody>
      </p:sp>
      <p:sp>
        <p:nvSpPr>
          <p:cNvPr id="11" name="Chart-baseline">
            <a:extLst>
              <a:ext uri="{FF2B5EF4-FFF2-40B4-BE49-F238E27FC236}">
                <a16:creationId xmlns:a16="http://schemas.microsoft.com/office/drawing/2014/main" id="{03CD0EE0-B7EB-4651-976D-33956544DB63}"/>
              </a:ext>
            </a:extLst>
          </p:cNvPr>
          <p:cNvSpPr/>
          <p:nvPr/>
        </p:nvSpPr>
        <p:spPr>
          <a:xfrm>
            <a:off x="6223000" y="4155440"/>
            <a:ext cx="4216400" cy="22860"/>
          </a:xfrm>
          <a:prstGeom prst="rect">
            <a:avLst/>
          </a:prstGeom>
          <a:solidFill>
            <a:srgbClr val="9BB7CE"/>
          </a:solidFill>
          <a:ln>
            <a:noFill/>
          </a:ln>
        </p:spPr>
        <p:txBody>
          <a:bodyPr/>
          <a:lstStyle/>
          <a:p>
            <a:endParaRPr lang="en-EG" b="1"/>
          </a:p>
        </p:txBody>
      </p:sp>
      <p:sp>
        <p:nvSpPr>
          <p:cNvPr id="110" name="Rounded Rectangle 10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1" name="Rounded Rectangle 11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Realized return is the return that actually happened.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4" name="Rounded Rectangle 11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calculated after the investment period is complete.</a:t>
            </a:r>
          </a:p>
        </p:txBody>
      </p:sp>
      <p:sp>
        <p:nvSpPr>
          <p:cNvPr id="116" name="Rounded Rectangle 11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17" name="Rounded Rectangle 11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can be compared with the expected return to evaluate accuracy.</a:t>
            </a:r>
          </a:p>
        </p:txBody>
      </p:sp>
      <p:sp>
        <p:nvSpPr>
          <p:cNvPr id="119" name="Rounded Rectangle 11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0" name="Rounded Rectangle 11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Realized returns are useful for historical performance analysis.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8D9DE2-A8B8-E64B-ACD6-EC8BBEB5A3E2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Probability Distribution of Returns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6" name="Text 6"/>
          <p:cNvSpPr/>
          <p:nvPr/>
        </p:nvSpPr>
        <p:spPr>
          <a:xfrm>
            <a:off x="608076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State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27" name="Text 7"/>
          <p:cNvSpPr/>
          <p:nvPr/>
        </p:nvSpPr>
        <p:spPr>
          <a:xfrm>
            <a:off x="781812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Probability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28" name="Text 8"/>
          <p:cNvSpPr/>
          <p:nvPr/>
        </p:nvSpPr>
        <p:spPr>
          <a:xfrm>
            <a:off x="955548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29" name="Text 9"/>
          <p:cNvSpPr/>
          <p:nvPr/>
        </p:nvSpPr>
        <p:spPr>
          <a:xfrm>
            <a:off x="608076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Recession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0" name="Text 10"/>
          <p:cNvSpPr/>
          <p:nvPr/>
        </p:nvSpPr>
        <p:spPr>
          <a:xfrm>
            <a:off x="781812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25%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1" name="Text 11"/>
          <p:cNvSpPr/>
          <p:nvPr/>
        </p:nvSpPr>
        <p:spPr>
          <a:xfrm>
            <a:off x="955548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−2%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2" name="Text 12"/>
          <p:cNvSpPr/>
          <p:nvPr/>
        </p:nvSpPr>
        <p:spPr>
          <a:xfrm>
            <a:off x="608076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Normal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3" name="Text 13"/>
          <p:cNvSpPr/>
          <p:nvPr/>
        </p:nvSpPr>
        <p:spPr>
          <a:xfrm>
            <a:off x="781812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50%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4" name="Text 14"/>
          <p:cNvSpPr/>
          <p:nvPr/>
        </p:nvSpPr>
        <p:spPr>
          <a:xfrm>
            <a:off x="955548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5" name="Text 15"/>
          <p:cNvSpPr/>
          <p:nvPr/>
        </p:nvSpPr>
        <p:spPr>
          <a:xfrm>
            <a:off x="608076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Boom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6" name="Text 16"/>
          <p:cNvSpPr/>
          <p:nvPr/>
        </p:nvSpPr>
        <p:spPr>
          <a:xfrm>
            <a:off x="781812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25%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7" name="Text 17"/>
          <p:cNvSpPr/>
          <p:nvPr/>
        </p:nvSpPr>
        <p:spPr>
          <a:xfrm>
            <a:off x="955548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18%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8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Do not look only at the most likely outcome; examine the full range of possible outcomes.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39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project with returns from −20% to +35% is riskier than one ranging from 4% to 9%.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0" name="Rounded Rectangle 13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41" name="Rounded Rectangle 14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A probability distribution lists possible returns and their probabilities.</a:t>
            </a:r>
          </a:p>
        </p:txBody>
      </p:sp>
      <p:sp>
        <p:nvSpPr>
          <p:cNvPr id="143" name="Rounded Rectangle 14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44" name="Rounded Rectangle 14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probabilities should add to 100%.</a:t>
            </a:r>
          </a:p>
        </p:txBody>
      </p:sp>
      <p:sp>
        <p:nvSpPr>
          <p:cNvPr id="146" name="Rounded Rectangle 14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47" name="Rounded Rectangle 14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shows both expected reward and uncertainty.</a:t>
            </a:r>
          </a:p>
        </p:txBody>
      </p:sp>
      <p:sp>
        <p:nvSpPr>
          <p:cNvPr id="149" name="Rounded Rectangle 14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0" name="Rounded Rectangle 14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wider range of possible returns usually means more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98714-C817-5148-BFDE-90A6CF4010D9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Expected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6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Expected return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E(r) = </a:t>
            </a:r>
            <a:r>
              <a:rPr lang="en-US" sz="2200" b="1" dirty="0">
                <a:solidFill>
                  <a:srgbClr val="0B2B47"/>
                </a:solidFill>
                <a:ea typeface="Aptos"/>
              </a:rPr>
              <a:t>Σ</a:t>
            </a:r>
            <a:r>
              <a:rPr lang="ar-SA" sz="2200" b="1" dirty="0">
                <a:solidFill>
                  <a:srgbClr val="0B2B47"/>
                </a:solidFill>
                <a:ea typeface="Aptos"/>
              </a:rPr>
              <a:t> </a:t>
            </a:r>
            <a:r>
              <a:rPr lang="en-US" sz="2200" b="1" dirty="0">
                <a:solidFill>
                  <a:srgbClr val="0B2B47"/>
                </a:solidFill>
                <a:ea typeface="Aptos"/>
              </a:rPr>
              <a:t>[</a:t>
            </a: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P(s) × r(s)]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Multiply each possible return by its probability, then add.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7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8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 is useful only when the assumptions about probabilities and outcomes are reasonable.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19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good and bad outcomes are equally likely, expected return is their average.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0" name="Rounded Rectangle 11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1" name="Rounded Rectangle 12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Expected return is the return investors anticipate before the outcome is known.</a:t>
            </a:r>
          </a:p>
        </p:txBody>
      </p:sp>
      <p:sp>
        <p:nvSpPr>
          <p:cNvPr id="123" name="Rounded Rectangle 12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4" name="Rounded Rectangle 12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not guaranteed; it is a probability-weighted estimate.</a:t>
            </a:r>
          </a:p>
        </p:txBody>
      </p:sp>
      <p:sp>
        <p:nvSpPr>
          <p:cNvPr id="126" name="Rounded Rectangle 12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27" name="Rounded Rectangle 12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helps compare investments before making a decision.</a:t>
            </a:r>
          </a:p>
        </p:txBody>
      </p:sp>
      <p:sp>
        <p:nvSpPr>
          <p:cNvPr id="129" name="Rounded Rectangle 12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30" name="Rounded Rectangle 12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Expected return is the “best estimate” of average future return.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A008E0-EA7D-464C-BD88-3D65F4E5D12F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09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Weighted Average Expected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Weighted average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E(r) = P1r1 + P2r2 + ... + Pnrn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Each return is weighted by its probability.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7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8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 is not a simple average unless all probabilities are equal.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9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Returns: −2%, 10%, 18%; probabilities 25%, 50%, 25%. E(r)=9%.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" name="Rounded Rectangle 14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1" name="Rounded Rectangle 15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Expected return uses probability weights.</a:t>
            </a:r>
          </a:p>
        </p:txBody>
      </p:sp>
      <p:sp>
        <p:nvSpPr>
          <p:cNvPr id="153" name="Rounded Rectangle 15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4" name="Rounded Rectangle 15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Higher-probability outcomes have more influence on the final result.</a:t>
            </a:r>
          </a:p>
        </p:txBody>
      </p:sp>
      <p:sp>
        <p:nvSpPr>
          <p:cNvPr id="156" name="Rounded Rectangle 15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57" name="Rounded Rectangle 15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Low-probability outcomes still matter, especially if they are extreme.</a:t>
            </a:r>
          </a:p>
        </p:txBody>
      </p:sp>
      <p:sp>
        <p:nvSpPr>
          <p:cNvPr id="159" name="Rounded Rectangle 15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60" name="Rounded Rectangle 15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formula works for securities, portfolios, and projects.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62C003-E73B-3143-B936-657A743868F4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Definition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8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is not simply “bad”; it is uncertainty that must be priced and managed.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9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guaranteed 5% return is less risky than a return that could be −10% or +25%.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70" name="Picture 169" descr="slide11_risk_definition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758" y="1920240"/>
            <a:ext cx="5442603" cy="3017520"/>
          </a:xfrm>
          <a:prstGeom prst="rect">
            <a:avLst/>
          </a:prstGeom>
        </p:spPr>
      </p:pic>
      <p:sp>
        <p:nvSpPr>
          <p:cNvPr id="171" name="Rounded Rectangle 170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2" name="Rounded Rectangle 171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73" name="TextBox 172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means uncertainty about actual future returns.</a:t>
            </a:r>
          </a:p>
        </p:txBody>
      </p:sp>
      <p:sp>
        <p:nvSpPr>
          <p:cNvPr id="174" name="Rounded Rectangle 173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5" name="Rounded Rectangle 174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In finance, risk is often measured by variability around expected return.</a:t>
            </a:r>
          </a:p>
        </p:txBody>
      </p:sp>
      <p:sp>
        <p:nvSpPr>
          <p:cNvPr id="177" name="Rounded Rectangle 176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78" name="Rounded Rectangle 177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riskier asset has a wider range of possible outcomes.</a:t>
            </a:r>
          </a:p>
        </p:txBody>
      </p:sp>
      <p:sp>
        <p:nvSpPr>
          <p:cNvPr id="180" name="Rounded Rectangle 179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1" name="Rounded Rectangle 180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can create losses but also the possibility of higher gains.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2437551-301B-774F-9213-0AC0B84B8EFF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Stand-Alone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6" name="Text 6"/>
          <p:cNvSpPr/>
          <p:nvPr/>
        </p:nvSpPr>
        <p:spPr>
          <a:xfrm>
            <a:off x="6080760" y="2423160"/>
            <a:ext cx="1511280" cy="95976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Possible outcome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7" name="Shape 7"/>
          <p:cNvSpPr/>
          <p:nvPr/>
        </p:nvSpPr>
        <p:spPr>
          <a:xfrm>
            <a:off x="7620120" y="273420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78" name="Text 8"/>
          <p:cNvSpPr/>
          <p:nvPr/>
        </p:nvSpPr>
        <p:spPr>
          <a:xfrm>
            <a:off x="7793640" y="2423160"/>
            <a:ext cx="1511280" cy="95976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Deviation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Return − Expected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9" name="Shape 9"/>
          <p:cNvSpPr/>
          <p:nvPr/>
        </p:nvSpPr>
        <p:spPr>
          <a:xfrm>
            <a:off x="9333000" y="273420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80" name="Text 10"/>
          <p:cNvSpPr/>
          <p:nvPr/>
        </p:nvSpPr>
        <p:spPr>
          <a:xfrm>
            <a:off x="9506880" y="2423160"/>
            <a:ext cx="1511280" cy="95976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Squared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Penalizes large surprises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1" name="Text 11"/>
          <p:cNvSpPr/>
          <p:nvPr/>
        </p:nvSpPr>
        <p:spPr>
          <a:xfrm>
            <a:off x="6080760" y="3657600"/>
            <a:ext cx="4937400" cy="6397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55000" lnSpcReduction="20000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 logic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Variance → Standard deviation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Standard deviation converts risk back into percentage units.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2" name="Text 12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security that looks risky alone may reduce risk when added to a portfolio.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3" name="Text 13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stock with high volatility may still be useful if it moves differently from the rest of the portfolio.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4" name="Rounded Rectangle 18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5" name="Rounded Rectangle 18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Stand-alone risk is the risk of one asset considered by itself.</a:t>
            </a:r>
          </a:p>
        </p:txBody>
      </p:sp>
      <p:sp>
        <p:nvSpPr>
          <p:cNvPr id="187" name="Rounded Rectangle 18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88" name="Rounded Rectangle 18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89" name="TextBox 18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ignores how the asset interacts with other investments.</a:t>
            </a:r>
          </a:p>
        </p:txBody>
      </p:sp>
      <p:sp>
        <p:nvSpPr>
          <p:cNvPr id="190" name="Rounded Rectangle 18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1" name="Rounded Rectangle 19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Variance and standard deviation are common stand-alone risk measures.</a:t>
            </a:r>
          </a:p>
        </p:txBody>
      </p:sp>
      <p:sp>
        <p:nvSpPr>
          <p:cNvPr id="193" name="Rounded Rectangle 19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4" name="Rounded Rectangle 19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Stand-alone risk is useful but incomplete for diversified investors.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F2DCA9-BA70-9E45-AD48-770DB7A9F0EB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Variance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8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0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Variance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σ² = Σ P(s) × [r(s) − E(r)]²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Deviation = possible return minus expected return.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1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2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Variance is the mathematical foundation for standard deviation.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3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possible returns are far from E(r), variance becomes larger.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4" name="Rounded Rectangle 19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5" name="Rounded Rectangle 19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196" name="TextBox 19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Variance measures how far possible returns are from expected return.</a:t>
            </a:r>
          </a:p>
        </p:txBody>
      </p:sp>
      <p:sp>
        <p:nvSpPr>
          <p:cNvPr id="197" name="Rounded Rectangle 19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198" name="Rounded Rectangle 19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199" name="TextBox 19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squares deviations, so large surprises receive more weight.</a:t>
            </a:r>
          </a:p>
        </p:txBody>
      </p:sp>
      <p:sp>
        <p:nvSpPr>
          <p:cNvPr id="200" name="Rounded Rectangle 19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1" name="Rounded Rectangle 20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02" name="TextBox 20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For expected outcomes, multiply each squared deviation by probability.</a:t>
            </a:r>
          </a:p>
        </p:txBody>
      </p:sp>
      <p:sp>
        <p:nvSpPr>
          <p:cNvPr id="203" name="Rounded Rectangle 20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4" name="Rounded Rectangle 20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Variance is useful, but its units are squared percentages.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20FEE3-7E2B-1C48-B410-99EF41E7F409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Standard Deviation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9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0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Standard deviation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σ = √Variance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Higher σ means higher stand-alone risk.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1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2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Standard deviation helps compare the uncertainty of different investments.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3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 dirty="0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Investment A has σ = 5%; Investment B has σ = 18%. B has more variable returns.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4" name="Rounded Rectangle 20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5" name="Rounded Rectangle 20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06" name="TextBox 20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Standard deviation is the square root of variance.</a:t>
            </a:r>
          </a:p>
        </p:txBody>
      </p:sp>
      <p:sp>
        <p:nvSpPr>
          <p:cNvPr id="207" name="Rounded Rectangle 20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08" name="Rounded Rectangle 20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09" name="TextBox 20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measures risk in the same units as return: percentage points.</a:t>
            </a:r>
          </a:p>
        </p:txBody>
      </p:sp>
      <p:sp>
        <p:nvSpPr>
          <p:cNvPr id="210" name="Rounded Rectangle 20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1" name="Rounded Rectangle 21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12" name="TextBox 21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larger standard deviation means returns are more spread out.</a:t>
            </a:r>
          </a:p>
        </p:txBody>
      </p:sp>
      <p:sp>
        <p:nvSpPr>
          <p:cNvPr id="213" name="Rounded Rectangle 21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4" name="Rounded Rectangle 21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15" name="TextBox 21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one of the most common risk measures in finance.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8B7D6F-433B-EA43-BD45-5A9B151CFA5D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Coefficient of Variation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0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0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Coefficient of variation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CV = σ / E(r)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Risk per unit of expected return.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1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2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CV helps compare investments when one has both higher risk and higher expected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3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 dirty="0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A: σ=6%, E(r)=12%, CV=0.50. B: σ=10%, E(r)=15%, CV=0.67. A has less risk per return.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4" name="Rounded Rectangle 21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5" name="Rounded Rectangle 21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16" name="TextBox 21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Coefficient of variation compares risk per unit of expected return.</a:t>
            </a:r>
          </a:p>
        </p:txBody>
      </p:sp>
      <p:sp>
        <p:nvSpPr>
          <p:cNvPr id="217" name="Rounded Rectangle 21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18" name="Rounded Rectangle 21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19" name="TextBox 21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useful when investments have different expected returns.</a:t>
            </a:r>
          </a:p>
        </p:txBody>
      </p:sp>
      <p:sp>
        <p:nvSpPr>
          <p:cNvPr id="220" name="Rounded Rectangle 21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21" name="Rounded Rectangle 22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22" name="TextBox 22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lower CV means less risk for each unit of expected return.</a:t>
            </a:r>
          </a:p>
        </p:txBody>
      </p:sp>
      <p:sp>
        <p:nvSpPr>
          <p:cNvPr id="223" name="Rounded Rectangle 22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24" name="Rounded Rectangle 22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should not be used mechanically without judgment.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EFED1B-FB67-0B41-9D00-AD9DCEB0436B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CONCEPT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Risk-Return Trade-off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1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2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 investment should be judged by return alone; it must be judged against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3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14% expected return may be unattractive if the risk is extremely high.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Rounded Rectangle 23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6" name="Rounded Rectangle 23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37" name="TextBox 23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Investors generally expect higher returns for accepting higher risk.</a:t>
            </a:r>
          </a:p>
        </p:txBody>
      </p:sp>
      <p:sp>
        <p:nvSpPr>
          <p:cNvPr id="238" name="Rounded Rectangle 23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39" name="Rounded Rectangle 23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40" name="TextBox 23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Low-risk assets usually offer lower expected returns.</a:t>
            </a:r>
          </a:p>
        </p:txBody>
      </p:sp>
      <p:sp>
        <p:nvSpPr>
          <p:cNvPr id="241" name="Rounded Rectangle 24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42" name="Rounded Rectangle 24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43" name="TextBox 24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High-risk assets must offer higher expected returns to attract capital.</a:t>
            </a:r>
          </a:p>
        </p:txBody>
      </p:sp>
      <p:sp>
        <p:nvSpPr>
          <p:cNvPr id="244" name="Rounded Rectangle 24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45" name="Rounded Rectangle 24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46" name="TextBox 24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trade-off is central to valuation and investment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81BC69-6E8D-B447-9A03-6143DB60B1A6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8B63A-BE10-DCA5-8038-3DA6ABBD2A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512" y="1788606"/>
            <a:ext cx="5870808" cy="338058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BEHAVIOR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Aversion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3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40" name="Image 0" descr="/mnt/data/understanding_risk_and_return_dynamics.png"/>
          <p:cNvPicPr/>
          <p:nvPr/>
        </p:nvPicPr>
        <p:blipFill>
          <a:blip r:embed="rId3"/>
          <a:srcRect t="8282" b="8282"/>
          <a:stretch/>
        </p:blipFill>
        <p:spPr>
          <a:xfrm>
            <a:off x="6080760" y="1828800"/>
            <a:ext cx="5257440" cy="2468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41" name="Text 6"/>
          <p:cNvSpPr/>
          <p:nvPr/>
        </p:nvSpPr>
        <p:spPr>
          <a:xfrm>
            <a:off x="82296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Same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Choose lower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2" name="Shape 7"/>
          <p:cNvSpPr/>
          <p:nvPr/>
        </p:nvSpPr>
        <p:spPr>
          <a:xfrm>
            <a:off x="227088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43" name="Text 8"/>
          <p:cNvSpPr/>
          <p:nvPr/>
        </p:nvSpPr>
        <p:spPr>
          <a:xfrm>
            <a:off x="24444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More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Demand more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4" name="Shape 9"/>
          <p:cNvSpPr/>
          <p:nvPr/>
        </p:nvSpPr>
        <p:spPr>
          <a:xfrm>
            <a:off x="389232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245" name="Text 10"/>
          <p:cNvSpPr/>
          <p:nvPr/>
        </p:nvSpPr>
        <p:spPr>
          <a:xfrm>
            <a:off x="40662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 premium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Compensation for uncertainty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6" name="Text 1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aversion is why risky securities need higher expected returns than safe securities.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7" name="Text 1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two investments both expect 8%, most investors choose the less risky one.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8" name="Rounded Rectangle 247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49" name="Rounded Rectangle 248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50" name="TextBox 249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aversion means investors dislike risk when return is the same.</a:t>
            </a:r>
          </a:p>
        </p:txBody>
      </p:sp>
      <p:sp>
        <p:nvSpPr>
          <p:cNvPr id="251" name="Rounded Rectangle 250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52" name="Rounded Rectangle 251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53" name="TextBox 252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A risk-averse investor requires compensation for bearing additional risk.</a:t>
            </a:r>
          </a:p>
        </p:txBody>
      </p:sp>
      <p:sp>
        <p:nvSpPr>
          <p:cNvPr id="254" name="Rounded Rectangle 253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55" name="Rounded Rectangle 254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56" name="TextBox 255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Most finance models assume investors are risk averse.</a:t>
            </a:r>
          </a:p>
        </p:txBody>
      </p:sp>
      <p:sp>
        <p:nvSpPr>
          <p:cNvPr id="257" name="Rounded Rectangle 256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58" name="Rounded Rectangle 257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59" name="TextBox 258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aversion explains why risk premiums exist.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D4053D-C447-014A-91C0-62B65B671E72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17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49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Required Rate of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0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1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4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77500" lnSpcReduction="20000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Required return idea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Required Return = Risk-free return + Risk premium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The premium compensates investors for uncertainty.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5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6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Required return connects this lecture directly to bond, stock, and firm valuation.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7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risk-free return is 4% and risk premium is 6%, required return is 10%.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8" name="Rounded Rectangle 257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59" name="Rounded Rectangle 258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60" name="TextBox 259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Required return is the minimum return investors demand.</a:t>
            </a:r>
          </a:p>
        </p:txBody>
      </p:sp>
      <p:sp>
        <p:nvSpPr>
          <p:cNvPr id="261" name="Rounded Rectangle 260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2" name="Rounded Rectangle 261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63" name="TextBox 262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reflects time value of money and risk.</a:t>
            </a:r>
          </a:p>
        </p:txBody>
      </p:sp>
      <p:sp>
        <p:nvSpPr>
          <p:cNvPr id="264" name="Rounded Rectangle 263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5" name="Rounded Rectangle 264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66" name="TextBox 265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used as a discount rate in valuation.</a:t>
            </a:r>
          </a:p>
        </p:txBody>
      </p:sp>
      <p:sp>
        <p:nvSpPr>
          <p:cNvPr id="267" name="Rounded Rectangle 266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8" name="Rounded Rectangle 267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69" name="TextBox 268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 risk leads to a higher required return.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3C600F-6E7B-2543-843B-3013941456F1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18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HISTORY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59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Historical Returns Overview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0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1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264" name="Image 0" descr="/mnt/data/understanding_risk_and_return_dynamics.png"/>
          <p:cNvPicPr/>
          <p:nvPr/>
        </p:nvPicPr>
        <p:blipFill>
          <a:blip r:embed="rId3"/>
          <a:srcRect t="8282" b="8282"/>
          <a:stretch/>
        </p:blipFill>
        <p:spPr>
          <a:xfrm>
            <a:off x="6080760" y="1828800"/>
            <a:ext cx="5257440" cy="2468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265" name="Text 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Historical data helps students see the risk-return trade-off in real markets.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6" name="Text 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Common stocks may outperform bonds over long periods, but with larger short-term losses.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7" name="Rounded Rectangle 26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68" name="Rounded Rectangle 26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69" name="TextBox 26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Historical returns show how investments performed in the past.</a:t>
            </a:r>
          </a:p>
        </p:txBody>
      </p:sp>
      <p:sp>
        <p:nvSpPr>
          <p:cNvPr id="270" name="Rounded Rectangle 26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71" name="Rounded Rectangle 27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72" name="TextBox 27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Stocks historically have offered higher average returns than safer securities.</a:t>
            </a:r>
          </a:p>
        </p:txBody>
      </p:sp>
      <p:sp>
        <p:nvSpPr>
          <p:cNvPr id="273" name="Rounded Rectangle 27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74" name="Rounded Rectangle 27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75" name="TextBox 27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 historical return usually came with higher volatility.</a:t>
            </a:r>
          </a:p>
        </p:txBody>
      </p:sp>
      <p:sp>
        <p:nvSpPr>
          <p:cNvPr id="276" name="Rounded Rectangle 27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77" name="Rounded Rectangle 27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Past performance informs judgment but does not guarantee the future.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03D055-4C41-5949-838E-6297B01FD2F4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19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Risk-Free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6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3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850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Benchmark role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Risk-free return = Base return for valuation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Risk premiums are added to this base.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4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5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Risk-free return is the starting point for estimating required returns.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6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Treasury bills yield 4%, a risky stock must offer more than 4% to be attractive.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7" name="Rounded Rectangle 27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78" name="Rounded Rectangle 27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79" name="TextBox 27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350" b="1">
                <a:solidFill>
                  <a:srgbClr val="182330"/>
                </a:solidFill>
              </a:rPr>
              <a:t>The risk-free return is the return on an investment with no default risk and very low uncertainty over the chosen period.</a:t>
            </a:r>
          </a:p>
        </p:txBody>
      </p:sp>
      <p:sp>
        <p:nvSpPr>
          <p:cNvPr id="280" name="Rounded Rectangle 27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1" name="Rounded Rectangle 28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82" name="TextBox 28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Treasury securities are commonly used as practical benchmarks.</a:t>
            </a:r>
          </a:p>
        </p:txBody>
      </p:sp>
      <p:sp>
        <p:nvSpPr>
          <p:cNvPr id="283" name="Rounded Rectangle 28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4" name="Rounded Rectangle 28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85" name="TextBox 28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represents compensation for time value of money.</a:t>
            </a:r>
          </a:p>
        </p:txBody>
      </p:sp>
      <p:sp>
        <p:nvSpPr>
          <p:cNvPr id="286" name="Rounded Rectangle 28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7" name="Rounded Rectangle 28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88" name="TextBox 28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Risky assets should normally offer more than the risk-free return.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53532D-E35C-F447-B105-FEEA6246BC60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20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Premium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7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3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77500" lnSpcReduction="20000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 premium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Premium = Expected Return − Risk-free Return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It measures the reward for bearing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4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5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premium is the price investors charge for accepting uncertainty.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6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 = 11%, risk-free = 4%. Risk premium = 7%.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7" name="Rounded Rectangle 28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88" name="Rounded Rectangle 28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89" name="TextBox 28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premium is extra expected return above the risk-free rate.</a:t>
            </a:r>
          </a:p>
        </p:txBody>
      </p:sp>
      <p:sp>
        <p:nvSpPr>
          <p:cNvPr id="290" name="Rounded Rectangle 28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91" name="Rounded Rectangle 29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292" name="TextBox 29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compensates investors for uncertainty.</a:t>
            </a:r>
          </a:p>
        </p:txBody>
      </p:sp>
      <p:sp>
        <p:nvSpPr>
          <p:cNvPr id="293" name="Rounded Rectangle 29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94" name="Rounded Rectangle 29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295" name="TextBox 29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Riskier assets require larger risk premiums.</a:t>
            </a:r>
          </a:p>
        </p:txBody>
      </p:sp>
      <p:sp>
        <p:nvSpPr>
          <p:cNvPr id="296" name="Rounded Rectangle 29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97" name="Rounded Rectangle 29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298" name="TextBox 29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premiums change with market conditions and investor confidence.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FD1BBD-0B7D-DB44-8853-5CAE147F7278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Market Risk Premium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8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SML = Security Market Line; MRP = Market Risk Premium.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5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CAPM scales the market risk premium by beta.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6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expected market return is 10% and risk-free is 4%, MRP = 6%.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65366A-7A46-69EA-7299-6F8E0C099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0048" y="1553904"/>
            <a:ext cx="5448300" cy="3060700"/>
          </a:xfrm>
          <a:prstGeom prst="rect">
            <a:avLst/>
          </a:prstGeom>
        </p:spPr>
      </p:pic>
      <p:sp>
        <p:nvSpPr>
          <p:cNvPr id="297" name="Rounded Rectangle 29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298" name="Rounded Rectangle 29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299" name="TextBox 29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350" b="1">
                <a:solidFill>
                  <a:srgbClr val="182330"/>
                </a:solidFill>
              </a:rPr>
              <a:t>Market risk premium is the extra return investors expect from the market portfolio over the risk-free rate.</a:t>
            </a:r>
          </a:p>
        </p:txBody>
      </p:sp>
      <p:sp>
        <p:nvSpPr>
          <p:cNvPr id="300" name="Rounded Rectangle 29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1" name="Rounded Rectangle 30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02" name="TextBox 30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a key input in CAPM.</a:t>
            </a:r>
          </a:p>
        </p:txBody>
      </p:sp>
      <p:sp>
        <p:nvSpPr>
          <p:cNvPr id="303" name="Rounded Rectangle 30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4" name="Rounded Rectangle 30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05" name="TextBox 30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reflects economy-wide risk that cannot be diversified away.</a:t>
            </a:r>
          </a:p>
        </p:txBody>
      </p:sp>
      <p:sp>
        <p:nvSpPr>
          <p:cNvPr id="306" name="Rounded Rectangle 30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07" name="Rounded Rectangle 30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08" name="TextBox 30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higher market risk premium increases required return on equity.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4ED55D-9A11-864A-8FD7-C5F693068DEC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4204600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PORTFOLIO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Diversification Principle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9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0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3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Diversification is one of the most practical risk management tools in finance.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4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Owning stocks from different industries is less risky than owning one company only.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315" name="Picture 314" descr="slide23_diversification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8331" y="1536192"/>
            <a:ext cx="5459113" cy="3072384"/>
          </a:xfrm>
          <a:prstGeom prst="rect">
            <a:avLst/>
          </a:prstGeom>
        </p:spPr>
      </p:pic>
      <p:sp>
        <p:nvSpPr>
          <p:cNvPr id="316" name="Rounded Rectangle 315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17" name="Rounded Rectangle 316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318" name="TextBox 317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Diversification means spreading funds across different assets.</a:t>
            </a:r>
          </a:p>
        </p:txBody>
      </p:sp>
      <p:sp>
        <p:nvSpPr>
          <p:cNvPr id="319" name="Rounded Rectangle 318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20" name="Rounded Rectangle 319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21" name="TextBox 320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can reduce risk without necessarily reducing expected return.</a:t>
            </a:r>
          </a:p>
        </p:txBody>
      </p:sp>
      <p:sp>
        <p:nvSpPr>
          <p:cNvPr id="322" name="Rounded Rectangle 321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23" name="Rounded Rectangle 322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24" name="TextBox 323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benefit is stronger when assets do not move together perfectly.</a:t>
            </a:r>
          </a:p>
        </p:txBody>
      </p:sp>
      <p:sp>
        <p:nvSpPr>
          <p:cNvPr id="325" name="Rounded Rectangle 324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26" name="Rounded Rectangle 325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27" name="TextBox 326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Diversification does not eliminate all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A486AB-1F29-6A4A-8A0C-CD89BEF3C878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23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PORTFOLIO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Portfolio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1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1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Portfolio expected return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E(rp) = Σ wi × E(ri)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wi = portfolio weight of asset i.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2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3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Portfolio return is easy to calculate; portfolio risk requires correlation.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4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 dirty="0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60% in Asset A at 10% and 40% in Asset B at 5% gives E(rp)=8%.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5" name="Rounded Rectangle 32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26" name="Rounded Rectangle 32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327" name="TextBox 32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portfolio is a collection of investments.</a:t>
            </a:r>
          </a:p>
        </p:txBody>
      </p:sp>
      <p:sp>
        <p:nvSpPr>
          <p:cNvPr id="328" name="Rounded Rectangle 32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29" name="Rounded Rectangle 32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30" name="TextBox 32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Portfolio expected return is a weighted average of asset expected returns.</a:t>
            </a:r>
          </a:p>
        </p:txBody>
      </p:sp>
      <p:sp>
        <p:nvSpPr>
          <p:cNvPr id="331" name="Rounded Rectangle 33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32" name="Rounded Rectangle 33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33" name="TextBox 33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Weights are based on the percentage of funds invested in each asset.</a:t>
            </a:r>
          </a:p>
        </p:txBody>
      </p:sp>
      <p:sp>
        <p:nvSpPr>
          <p:cNvPr id="334" name="Rounded Rectangle 33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35" name="Rounded Rectangle 33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36" name="TextBox 33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weights should normally sum to 100%.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A581C6-3B16-E54D-9054-B182C7564975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24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PORTFOLIO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Portfolio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2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1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Two risky assets can create a less risky portfolio if they offset each other.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2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one asset performs well when another performs poorly, portfolio risk can fall.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343" name="Picture 342" descr="slide25_portfolio_risk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6247" y="1810656"/>
            <a:ext cx="5459113" cy="3072384"/>
          </a:xfrm>
          <a:prstGeom prst="rect">
            <a:avLst/>
          </a:prstGeom>
        </p:spPr>
      </p:pic>
      <p:sp>
        <p:nvSpPr>
          <p:cNvPr id="344" name="Rounded Rectangle 34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45" name="Rounded Rectangle 34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346" name="TextBox 34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Portfolio risk is not simply the weighted average of individual risks.</a:t>
            </a:r>
          </a:p>
        </p:txBody>
      </p:sp>
      <p:sp>
        <p:nvSpPr>
          <p:cNvPr id="347" name="Rounded Rectangle 34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48" name="Rounded Rectangle 34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49" name="TextBox 34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depends on how asset returns move together.</a:t>
            </a:r>
          </a:p>
        </p:txBody>
      </p:sp>
      <p:sp>
        <p:nvSpPr>
          <p:cNvPr id="350" name="Rounded Rectangle 34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51" name="Rounded Rectangle 35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52" name="TextBox 35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Correlation is the key driver of diversification benefit.</a:t>
            </a:r>
          </a:p>
        </p:txBody>
      </p:sp>
      <p:sp>
        <p:nvSpPr>
          <p:cNvPr id="353" name="Rounded Rectangle 35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54" name="Rounded Rectangle 35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55" name="TextBox 35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Lower correlation usually means lower portfolio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F13FF7-CB22-A64C-8F4A-0969BF309075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PORTFOLIO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4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Correlation Concept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5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6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49" name="Text 6"/>
          <p:cNvSpPr/>
          <p:nvPr/>
        </p:nvSpPr>
        <p:spPr>
          <a:xfrm>
            <a:off x="608076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Correlation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50" name="Text 7"/>
          <p:cNvSpPr/>
          <p:nvPr/>
        </p:nvSpPr>
        <p:spPr>
          <a:xfrm>
            <a:off x="781812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51" name="Text 8"/>
          <p:cNvSpPr/>
          <p:nvPr/>
        </p:nvSpPr>
        <p:spPr>
          <a:xfrm>
            <a:off x="955548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Diversification benefit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352" name="Text 9"/>
          <p:cNvSpPr/>
          <p:nvPr/>
        </p:nvSpPr>
        <p:spPr>
          <a:xfrm>
            <a:off x="608076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+1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3" name="Text 10"/>
          <p:cNvSpPr/>
          <p:nvPr/>
        </p:nvSpPr>
        <p:spPr>
          <a:xfrm>
            <a:off x="781812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Move together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4" name="Text 11"/>
          <p:cNvSpPr/>
          <p:nvPr/>
        </p:nvSpPr>
        <p:spPr>
          <a:xfrm>
            <a:off x="955548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Weakest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5" name="Text 12"/>
          <p:cNvSpPr/>
          <p:nvPr/>
        </p:nvSpPr>
        <p:spPr>
          <a:xfrm>
            <a:off x="608076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6" name="Text 13"/>
          <p:cNvSpPr/>
          <p:nvPr/>
        </p:nvSpPr>
        <p:spPr>
          <a:xfrm>
            <a:off x="781812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 clear pattern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7" name="Text 14"/>
          <p:cNvSpPr/>
          <p:nvPr/>
        </p:nvSpPr>
        <p:spPr>
          <a:xfrm>
            <a:off x="955548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Moderate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8" name="Text 15"/>
          <p:cNvSpPr/>
          <p:nvPr/>
        </p:nvSpPr>
        <p:spPr>
          <a:xfrm>
            <a:off x="608076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−1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59" name="Text 16"/>
          <p:cNvSpPr/>
          <p:nvPr/>
        </p:nvSpPr>
        <p:spPr>
          <a:xfrm>
            <a:off x="781812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Move opposite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0" name="Text 17"/>
          <p:cNvSpPr/>
          <p:nvPr/>
        </p:nvSpPr>
        <p:spPr>
          <a:xfrm>
            <a:off x="955548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Strongest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1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Diversification works best when correlation is low or negative.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2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Airline stocks and fuel producers may react differently to oil price changes.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3" name="Rounded Rectangle 36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64" name="Rounded Rectangle 36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365" name="TextBox 36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Correlation measures how two returns move together.</a:t>
            </a:r>
          </a:p>
        </p:txBody>
      </p:sp>
      <p:sp>
        <p:nvSpPr>
          <p:cNvPr id="366" name="Rounded Rectangle 36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67" name="Rounded Rectangle 36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68" name="TextBox 36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ranges from −1 to +1.</a:t>
            </a:r>
          </a:p>
        </p:txBody>
      </p:sp>
      <p:sp>
        <p:nvSpPr>
          <p:cNvPr id="369" name="Rounded Rectangle 36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70" name="Rounded Rectangle 36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71" name="TextBox 37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Positive correlation means returns tend to move in the same direction.</a:t>
            </a:r>
          </a:p>
        </p:txBody>
      </p:sp>
      <p:sp>
        <p:nvSpPr>
          <p:cNvPr id="372" name="Rounded Rectangle 37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73" name="Rounded Rectangle 37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74" name="TextBox 37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Negative correlation means returns tend to move in opposite directions.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3A37C1-03D6-CC43-8100-79CEBBCE3690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26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CORRELATION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4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Positive Correlation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5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66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4" name="Text 2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portfolio of very similar assets may not be as diversified as it appears.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5" name="Text 2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Two bank stocks may both fall when interest rate uncertainty increases.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386" name="Picture 385" descr="slide27_positive_correlation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80" y="1911776"/>
            <a:ext cx="5532120" cy="2663491"/>
          </a:xfrm>
          <a:prstGeom prst="rect">
            <a:avLst/>
          </a:prstGeom>
        </p:spPr>
      </p:pic>
      <p:sp>
        <p:nvSpPr>
          <p:cNvPr id="387" name="Rounded Rectangle 386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88" name="Rounded Rectangle 387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389" name="TextBox 388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Move in the same direction.</a:t>
            </a:r>
          </a:p>
        </p:txBody>
      </p:sp>
      <p:sp>
        <p:nvSpPr>
          <p:cNvPr id="390" name="Rounded Rectangle 389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91" name="Rounded Rectangle 390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392" name="TextBox 391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ρ close to +1 gives weak diversification.</a:t>
            </a:r>
          </a:p>
        </p:txBody>
      </p:sp>
      <p:sp>
        <p:nvSpPr>
          <p:cNvPr id="393" name="Rounded Rectangle 392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94" name="Rounded Rectangle 393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395" name="TextBox 394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Common within one industry or sector.</a:t>
            </a:r>
          </a:p>
        </p:txBody>
      </p:sp>
      <p:sp>
        <p:nvSpPr>
          <p:cNvPr id="396" name="Rounded Rectangle 395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397" name="Rounded Rectangle 396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398" name="TextBox 397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Similar movement, not identical returns.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4AE7E5-731F-C941-A9C7-415365D8E397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27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CORRELATION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7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Negative Correlation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8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389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7" name="Text 2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The goal is not to find only high-return assets, but assets that work well together.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08" name="Text 2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When one investment loses 5% while another gains 4%, the portfolio loss is reduced.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09" name="Picture 408" descr="slide28_negative_correlation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80" y="1848750"/>
            <a:ext cx="5532120" cy="2663491"/>
          </a:xfrm>
          <a:prstGeom prst="rect">
            <a:avLst/>
          </a:prstGeom>
        </p:spPr>
      </p:pic>
      <p:sp>
        <p:nvSpPr>
          <p:cNvPr id="410" name="Rounded Rectangle 40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11" name="Rounded Rectangle 41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12" name="TextBox 41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Move in opposite directions.</a:t>
            </a:r>
          </a:p>
        </p:txBody>
      </p:sp>
      <p:sp>
        <p:nvSpPr>
          <p:cNvPr id="413" name="Rounded Rectangle 41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14" name="Rounded Rectangle 41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15" name="TextBox 41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Can strongly reduce portfolio risk.</a:t>
            </a:r>
          </a:p>
        </p:txBody>
      </p:sp>
      <p:sp>
        <p:nvSpPr>
          <p:cNvPr id="416" name="Rounded Rectangle 41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17" name="Rounded Rectangle 41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18" name="TextBox 41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Perfect ρ = −1 is rare in real markets.</a:t>
            </a:r>
          </a:p>
        </p:txBody>
      </p:sp>
      <p:sp>
        <p:nvSpPr>
          <p:cNvPr id="419" name="Rounded Rectangle 41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20" name="Rounded Rectangle 41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21" name="TextBox 42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Even imperfect negative ρ is valuable.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8B2766-23DF-9249-A243-EEF15CEFFA51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28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CORRELATION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0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Zero Correlation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1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12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0" name="Text 2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Unrelated assets often improve diversification more than assets in the same business area.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1" name="Text 2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technology stock and a utility bond may have weak or near-zero correlation.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32" name="Picture 431" descr="slide29_zero_correlation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80" y="1845807"/>
            <a:ext cx="5532120" cy="2663491"/>
          </a:xfrm>
          <a:prstGeom prst="rect">
            <a:avLst/>
          </a:prstGeom>
        </p:spPr>
      </p:pic>
      <p:sp>
        <p:nvSpPr>
          <p:cNvPr id="433" name="Rounded Rectangle 43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34" name="Rounded Rectangle 43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35" name="TextBox 43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No consistent linear relationship.</a:t>
            </a:r>
          </a:p>
        </p:txBody>
      </p:sp>
      <p:sp>
        <p:nvSpPr>
          <p:cNvPr id="436" name="Rounded Rectangle 43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37" name="Rounded Rectangle 43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38" name="TextBox 43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One asset does not predict the other.</a:t>
            </a:r>
          </a:p>
        </p:txBody>
      </p:sp>
      <p:sp>
        <p:nvSpPr>
          <p:cNvPr id="439" name="Rounded Rectangle 43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40" name="Rounded Rectangle 43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41" name="TextBox 44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Diversifies better than ρ = +1.</a:t>
            </a:r>
          </a:p>
        </p:txBody>
      </p:sp>
      <p:sp>
        <p:nvSpPr>
          <p:cNvPr id="442" name="Rounded Rectangle 44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43" name="Rounded Rectangle 44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44" name="TextBox 44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Common across unrelated assets.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B1E002-A0D1-A544-8E24-AC14A655F806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29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3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Diversifiable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4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35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8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Investors are generally not rewarded for bearing risk that they could diversify away.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49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factory fire affects one firm, not necessarily the entire market.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50" name="Picture 449" descr="slide30_diversifiable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8698" y="1642522"/>
            <a:ext cx="5459113" cy="3072384"/>
          </a:xfrm>
          <a:prstGeom prst="rect">
            <a:avLst/>
          </a:prstGeom>
        </p:spPr>
      </p:pic>
      <p:sp>
        <p:nvSpPr>
          <p:cNvPr id="451" name="Rounded Rectangle 450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52" name="Rounded Rectangle 451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53" name="TextBox 452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Diversifiable risk is risk specific to a company or industry.</a:t>
            </a:r>
          </a:p>
        </p:txBody>
      </p:sp>
      <p:sp>
        <p:nvSpPr>
          <p:cNvPr id="454" name="Rounded Rectangle 453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55" name="Rounded Rectangle 454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56" name="TextBox 455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can be reduced by holding a diversified portfolio.</a:t>
            </a:r>
          </a:p>
        </p:txBody>
      </p:sp>
      <p:sp>
        <p:nvSpPr>
          <p:cNvPr id="457" name="Rounded Rectangle 456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58" name="Rounded Rectangle 457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59" name="TextBox 458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Examples include product failure, labor strike, or management problems.</a:t>
            </a:r>
          </a:p>
        </p:txBody>
      </p:sp>
      <p:sp>
        <p:nvSpPr>
          <p:cNvPr id="460" name="Rounded Rectangle 459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61" name="Rounded Rectangle 460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62" name="TextBox 461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also called unsystematic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E980A1-C9BA-FA41-B54C-9F28A6F98D19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Non-Diversifiable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5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8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Non-diversifiable risk is the risk that matters most for required return in CAPM.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69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recession can reduce returns across many stocks at the same time.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70" name="Picture 469" descr="slide31_nondiversifiable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503" y="1806858"/>
            <a:ext cx="5459113" cy="3072384"/>
          </a:xfrm>
          <a:prstGeom prst="rect">
            <a:avLst/>
          </a:prstGeom>
        </p:spPr>
      </p:pic>
      <p:sp>
        <p:nvSpPr>
          <p:cNvPr id="471" name="Rounded Rectangle 470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72" name="Rounded Rectangle 471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73" name="TextBox 472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Non-diversifiable risk affects the overall market or economy.</a:t>
            </a:r>
          </a:p>
        </p:txBody>
      </p:sp>
      <p:sp>
        <p:nvSpPr>
          <p:cNvPr id="474" name="Rounded Rectangle 473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75" name="Rounded Rectangle 474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cannot be eliminated by holding many securities.</a:t>
            </a:r>
          </a:p>
        </p:txBody>
      </p:sp>
      <p:sp>
        <p:nvSpPr>
          <p:cNvPr id="477" name="Rounded Rectangle 476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78" name="Rounded Rectangle 477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79" name="TextBox 478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Examples include recessions, inflation shocks, and major interest rate changes.</a:t>
            </a:r>
          </a:p>
        </p:txBody>
      </p:sp>
      <p:sp>
        <p:nvSpPr>
          <p:cNvPr id="480" name="Rounded Rectangle 479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1" name="Rounded Rectangle 480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82" name="TextBox 481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is also called systematic or market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2DC937-13F6-BA4A-BD75-E5DD6AE65E6E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31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Systematic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6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77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Key idea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Systematic risk remains after diversification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This is the risk investors must be compensated for.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7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8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Systematic risk drives the required return in the CAPM framework.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79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Interest rate increases can affect banks, manufacturers, and consumers at the same time.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0" name="Rounded Rectangle 47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1" name="Rounded Rectangle 48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482" name="TextBox 48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Systematic risk is economy-wide or market-wide risk.</a:t>
            </a:r>
          </a:p>
        </p:txBody>
      </p:sp>
      <p:sp>
        <p:nvSpPr>
          <p:cNvPr id="483" name="Rounded Rectangle 48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4" name="Rounded Rectangle 48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485" name="TextBox 48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affects many securities simultaneously.</a:t>
            </a:r>
          </a:p>
        </p:txBody>
      </p:sp>
      <p:sp>
        <p:nvSpPr>
          <p:cNvPr id="486" name="Rounded Rectangle 48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87" name="Rounded Rectangle 48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488" name="TextBox 48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remains even in a well-diversified portfolio.</a:t>
            </a:r>
          </a:p>
        </p:txBody>
      </p:sp>
      <p:sp>
        <p:nvSpPr>
          <p:cNvPr id="489" name="Rounded Rectangle 48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490" name="Rounded Rectangle 48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491" name="TextBox 49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Beta measures systematic risk relative to the market.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E49464-DFB8-2B40-99B3-6A4B1A2D9437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32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Unsystematic Risk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8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6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Good portfolio construction reduces exposure to avoidable company-specific shocks.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7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one company loses a major customer, a diversified portfolio may absorb the impact.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498" name="Picture 497" descr="slide33_unsystematic_scientifi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760" y="1862398"/>
            <a:ext cx="5459113" cy="3072384"/>
          </a:xfrm>
          <a:prstGeom prst="rect">
            <a:avLst/>
          </a:prstGeom>
        </p:spPr>
      </p:pic>
      <p:sp>
        <p:nvSpPr>
          <p:cNvPr id="499" name="Rounded Rectangle 498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0" name="Rounded Rectangle 499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01" name="TextBox 500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Unsystematic risk is firm-specific or industry-specific risk.</a:t>
            </a:r>
          </a:p>
        </p:txBody>
      </p:sp>
      <p:sp>
        <p:nvSpPr>
          <p:cNvPr id="502" name="Rounded Rectangle 501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3" name="Rounded Rectangle 502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04" name="TextBox 503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can be reduced through diversification.</a:t>
            </a:r>
          </a:p>
        </p:txBody>
      </p:sp>
      <p:sp>
        <p:nvSpPr>
          <p:cNvPr id="505" name="Rounded Rectangle 504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6" name="Rounded Rectangle 505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07" name="TextBox 506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It includes events such as lawsuits, management errors, or supplier problems.</a:t>
            </a:r>
          </a:p>
        </p:txBody>
      </p:sp>
      <p:sp>
        <p:nvSpPr>
          <p:cNvPr id="508" name="Rounded Rectangle 507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09" name="Rounded Rectangle 508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10" name="TextBox 509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A diversified investor should not require a premium for avoidable unsystematic risk.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39823E-91FA-2A42-A23B-0AD6A61F27D0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33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BETA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499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Beta Coefficient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0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1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4" name="Text 6"/>
          <p:cNvSpPr/>
          <p:nvPr/>
        </p:nvSpPr>
        <p:spPr>
          <a:xfrm>
            <a:off x="6080760" y="1874520"/>
            <a:ext cx="5303160" cy="273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</a:rPr>
              <a:t>Beta compared with market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5" name="Text 7"/>
          <p:cNvSpPr/>
          <p:nvPr/>
        </p:nvSpPr>
        <p:spPr>
          <a:xfrm>
            <a:off x="6217920" y="2468880"/>
            <a:ext cx="1508400" cy="1142640"/>
          </a:xfrm>
          <a:prstGeom prst="rect">
            <a:avLst/>
          </a:prstGeom>
          <a:solidFill>
            <a:srgbClr val="E9F8F3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20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β &lt; 1</a:t>
            </a: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Lower market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6" name="Text 8"/>
          <p:cNvSpPr/>
          <p:nvPr/>
        </p:nvSpPr>
        <p:spPr>
          <a:xfrm>
            <a:off x="7909560" y="2468880"/>
            <a:ext cx="1508400" cy="114264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20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β = 1</a:t>
            </a: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Market-level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7" name="Text 9"/>
          <p:cNvSpPr/>
          <p:nvPr/>
        </p:nvSpPr>
        <p:spPr>
          <a:xfrm>
            <a:off x="9601200" y="2468880"/>
            <a:ext cx="1508400" cy="1142640"/>
          </a:xfrm>
          <a:prstGeom prst="rect">
            <a:avLst/>
          </a:prstGeom>
          <a:solidFill>
            <a:srgbClr val="FDECEA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2000" b="1" u="none" strike="noStrike">
                <a:solidFill>
                  <a:srgbClr val="C0392B"/>
                </a:solidFill>
                <a:effectLst/>
                <a:uFillTx/>
                <a:latin typeface="Aptos"/>
                <a:ea typeface="Aptos"/>
              </a:rPr>
              <a:t>β &gt; 1</a:t>
            </a: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0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Higher market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8" name="Text 10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Beta tells us how sensitive an investment is to broad market movements.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09" name="Text 11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beta of 1.5 indicates about 50% greater sensitivity to market movements than the market portfolio.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0" name="Rounded Rectangle 50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11" name="Rounded Rectangle 51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12" name="TextBox 51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Beta measures an asset’s systematic risk relative to the market.</a:t>
            </a:r>
          </a:p>
        </p:txBody>
      </p:sp>
      <p:sp>
        <p:nvSpPr>
          <p:cNvPr id="513" name="Rounded Rectangle 51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14" name="Rounded Rectangle 51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15" name="TextBox 51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market portfolio has beta equal to 1.0.</a:t>
            </a:r>
          </a:p>
        </p:txBody>
      </p:sp>
      <p:sp>
        <p:nvSpPr>
          <p:cNvPr id="516" name="Rounded Rectangle 51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17" name="Rounded Rectangle 51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18" name="TextBox 51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Beta focuses on market-related movement, not total stand-alone volatility.</a:t>
            </a:r>
          </a:p>
        </p:txBody>
      </p:sp>
      <p:sp>
        <p:nvSpPr>
          <p:cNvPr id="519" name="Rounded Rectangle 51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20" name="Rounded Rectangle 51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21" name="TextBox 52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Beta is a central input in CAPM.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5E0C4A-BB29-7C46-B87F-65CE43B4A526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34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BETA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Interpreting Beta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16" name="Text 6"/>
          <p:cNvSpPr/>
          <p:nvPr/>
        </p:nvSpPr>
        <p:spPr>
          <a:xfrm>
            <a:off x="608076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Beta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17" name="Text 7"/>
          <p:cNvSpPr/>
          <p:nvPr/>
        </p:nvSpPr>
        <p:spPr>
          <a:xfrm>
            <a:off x="781812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18" name="Text 8"/>
          <p:cNvSpPr/>
          <p:nvPr/>
        </p:nvSpPr>
        <p:spPr>
          <a:xfrm>
            <a:off x="9555480" y="1920240"/>
            <a:ext cx="1737000" cy="60552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Approx. movement if market +10%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19" name="Text 9"/>
          <p:cNvSpPr/>
          <p:nvPr/>
        </p:nvSpPr>
        <p:spPr>
          <a:xfrm>
            <a:off x="608076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0.5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0" name="Text 10"/>
          <p:cNvSpPr/>
          <p:nvPr/>
        </p:nvSpPr>
        <p:spPr>
          <a:xfrm>
            <a:off x="781812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Lower market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1" name="Text 11"/>
          <p:cNvSpPr/>
          <p:nvPr/>
        </p:nvSpPr>
        <p:spPr>
          <a:xfrm>
            <a:off x="9555480" y="25261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Approx. +5%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2" name="Text 12"/>
          <p:cNvSpPr/>
          <p:nvPr/>
        </p:nvSpPr>
        <p:spPr>
          <a:xfrm>
            <a:off x="608076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1.0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3" name="Text 13"/>
          <p:cNvSpPr/>
          <p:nvPr/>
        </p:nvSpPr>
        <p:spPr>
          <a:xfrm>
            <a:off x="781812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Market-level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4" name="Text 14"/>
          <p:cNvSpPr/>
          <p:nvPr/>
        </p:nvSpPr>
        <p:spPr>
          <a:xfrm>
            <a:off x="9555480" y="3132000"/>
            <a:ext cx="1737000" cy="60552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Approx. +10%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5" name="Text 15"/>
          <p:cNvSpPr/>
          <p:nvPr/>
        </p:nvSpPr>
        <p:spPr>
          <a:xfrm>
            <a:off x="608076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1.4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6" name="Text 16"/>
          <p:cNvSpPr/>
          <p:nvPr/>
        </p:nvSpPr>
        <p:spPr>
          <a:xfrm>
            <a:off x="781812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Higher market sensitivity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7" name="Text 17"/>
          <p:cNvSpPr/>
          <p:nvPr/>
        </p:nvSpPr>
        <p:spPr>
          <a:xfrm>
            <a:off x="9555480" y="3737520"/>
            <a:ext cx="1737000" cy="60552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Approx. +14%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8" name="Text 1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Beta is relative market risk, not a full measure of all possible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29" name="Text 1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defensive utility stock may have beta below 1; a technology growth stock may have beta above 1.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0" name="Rounded Rectangle 529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1" name="Rounded Rectangle 530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32" name="TextBox 531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β = 1.0: the asset tends to move with the market.</a:t>
            </a:r>
          </a:p>
        </p:txBody>
      </p:sp>
      <p:sp>
        <p:nvSpPr>
          <p:cNvPr id="533" name="Rounded Rectangle 532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4" name="Rounded Rectangle 533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35" name="TextBox 534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β &gt; 1.0: the asset is more sensitive than the market.</a:t>
            </a:r>
          </a:p>
        </p:txBody>
      </p:sp>
      <p:sp>
        <p:nvSpPr>
          <p:cNvPr id="536" name="Rounded Rectangle 535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37" name="Rounded Rectangle 536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38" name="TextBox 537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β &lt; 1.0: the asset is less sensitive than the market.</a:t>
            </a:r>
          </a:p>
        </p:txBody>
      </p:sp>
      <p:sp>
        <p:nvSpPr>
          <p:cNvPr id="539" name="Rounded Rectangle 538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0" name="Rounded Rectangle 539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41" name="TextBox 540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negative beta would move opposite the market, but is uncommon.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E6691D-1695-5543-A87F-9DE3517706CF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35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1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Capital Asset Pricing Model Overview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2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3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6" name="Text 6"/>
          <p:cNvSpPr/>
          <p:nvPr/>
        </p:nvSpPr>
        <p:spPr>
          <a:xfrm>
            <a:off x="6080760" y="2148840"/>
            <a:ext cx="4937400" cy="10969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850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CAPM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 = rRF + β × (</a:t>
            </a:r>
            <a:r>
              <a:rPr lang="en-US" sz="22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rM</a:t>
            </a: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− rRF)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Required return equals risk-free return plus a beta-adjusted market risk premium.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7" name="Text 7"/>
          <p:cNvSpPr/>
          <p:nvPr/>
        </p:nvSpPr>
        <p:spPr>
          <a:xfrm>
            <a:off x="6080760" y="3520440"/>
            <a:ext cx="151128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Risk-free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Time value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38" name="Shape 8"/>
          <p:cNvSpPr/>
          <p:nvPr/>
        </p:nvSpPr>
        <p:spPr>
          <a:xfrm>
            <a:off x="7620120" y="38314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39" name="Text 9"/>
          <p:cNvSpPr/>
          <p:nvPr/>
        </p:nvSpPr>
        <p:spPr>
          <a:xfrm>
            <a:off x="7793640" y="3520440"/>
            <a:ext cx="151128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Beta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Systematic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0" name="Shape 10"/>
          <p:cNvSpPr/>
          <p:nvPr/>
        </p:nvSpPr>
        <p:spPr>
          <a:xfrm>
            <a:off x="9333000" y="38314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41" name="Text 11"/>
          <p:cNvSpPr/>
          <p:nvPr/>
        </p:nvSpPr>
        <p:spPr>
          <a:xfrm>
            <a:off x="9506880" y="3520440"/>
            <a:ext cx="151128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Premium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Reward for market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2" name="Text 12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CAPM provides a practical bridge between risk measurement and required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3" name="Text 13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Managers use CAPM to estimate the cost of equity for valuation and capital budgeting.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4" name="Rounded Rectangle 543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5" name="Rounded Rectangle 544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46" name="TextBox 545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CAPM links required return to systematic risk.</a:t>
            </a:r>
          </a:p>
        </p:txBody>
      </p:sp>
      <p:sp>
        <p:nvSpPr>
          <p:cNvPr id="547" name="Rounded Rectangle 546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48" name="Rounded Rectangle 547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49" name="TextBox 548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assumes diversified investors care mainly about market risk.</a:t>
            </a:r>
          </a:p>
        </p:txBody>
      </p:sp>
      <p:sp>
        <p:nvSpPr>
          <p:cNvPr id="550" name="Rounded Rectangle 549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1" name="Rounded Rectangle 550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52" name="TextBox 551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Beta measures the amount of systematic risk.</a:t>
            </a:r>
          </a:p>
        </p:txBody>
      </p:sp>
      <p:sp>
        <p:nvSpPr>
          <p:cNvPr id="553" name="Rounded Rectangle 552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54" name="Rounded Rectangle 553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55" name="TextBox 554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 beta leads to higher required return.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48302E-2A1C-804F-A21F-E35712EE5CFE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36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FORMULA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5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CAPM Formula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6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47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0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CAPM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rj</a:t>
            </a: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= rRF + βj × (</a:t>
            </a:r>
            <a:r>
              <a:rPr lang="en-US" sz="22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rM</a:t>
            </a: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− rRF)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Required return = risk-free rate + beta-adjusted market premium.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1" name="Text 7"/>
          <p:cNvSpPr/>
          <p:nvPr/>
        </p:nvSpPr>
        <p:spPr>
          <a:xfrm>
            <a:off x="6080760" y="3337560"/>
            <a:ext cx="2605680" cy="25128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Symbol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52" name="Text 8"/>
          <p:cNvSpPr/>
          <p:nvPr/>
        </p:nvSpPr>
        <p:spPr>
          <a:xfrm>
            <a:off x="8686800" y="3337560"/>
            <a:ext cx="2605680" cy="25128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53" name="Text 9"/>
          <p:cNvSpPr/>
          <p:nvPr/>
        </p:nvSpPr>
        <p:spPr>
          <a:xfrm>
            <a:off x="6080760" y="358920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rRF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4" name="Text 10"/>
          <p:cNvSpPr/>
          <p:nvPr/>
        </p:nvSpPr>
        <p:spPr>
          <a:xfrm>
            <a:off x="8686800" y="358920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Risk-free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5" name="Text 11"/>
          <p:cNvSpPr/>
          <p:nvPr/>
        </p:nvSpPr>
        <p:spPr>
          <a:xfrm>
            <a:off x="6080760" y="3840480"/>
            <a:ext cx="2605680" cy="25128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βj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6" name="Text 12"/>
          <p:cNvSpPr/>
          <p:nvPr/>
        </p:nvSpPr>
        <p:spPr>
          <a:xfrm>
            <a:off x="8686800" y="3840480"/>
            <a:ext cx="2605680" cy="25128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Beta of asset j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7" name="Text 13"/>
          <p:cNvSpPr/>
          <p:nvPr/>
        </p:nvSpPr>
        <p:spPr>
          <a:xfrm>
            <a:off x="6080760" y="409212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rM</a:t>
            </a: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− rRF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8" name="Text 14"/>
          <p:cNvSpPr/>
          <p:nvPr/>
        </p:nvSpPr>
        <p:spPr>
          <a:xfrm>
            <a:off x="8686800" y="4092120"/>
            <a:ext cx="2605680" cy="25128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Market risk premium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59" name="Text 15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CAPM says only systematic risk should increase required return for diversified investors.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0" name="Text 16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β = 1.2 and market premium = 6%, the risk premium is 7.2%.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1" name="Rounded Rectangle 560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2" name="Rounded Rectangle 561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63" name="TextBox 562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CAPM starts with the risk-free return.</a:t>
            </a:r>
          </a:p>
        </p:txBody>
      </p:sp>
      <p:sp>
        <p:nvSpPr>
          <p:cNvPr id="564" name="Rounded Rectangle 563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5" name="Rounded Rectangle 564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66" name="TextBox 565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adds a risk premium based on beta.</a:t>
            </a:r>
          </a:p>
        </p:txBody>
      </p:sp>
      <p:sp>
        <p:nvSpPr>
          <p:cNvPr id="567" name="Rounded Rectangle 566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68" name="Rounded Rectangle 567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69" name="TextBox 568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market risk premium is the reward for market risk.</a:t>
            </a:r>
          </a:p>
        </p:txBody>
      </p:sp>
      <p:sp>
        <p:nvSpPr>
          <p:cNvPr id="570" name="Rounded Rectangle 569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1" name="Rounded Rectangle 570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72" name="TextBox 571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formula estimates required return on equity.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51107A-85F2-844C-BD8A-9CADAF901559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37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2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Required Return on Equity Using CAPM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3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4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7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 dirty="0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Cost of equity by CAPM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rs</a:t>
            </a:r>
            <a:r>
              <a:rPr lang="en-US" sz="22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= rRF + βs × Market Risk Premium</a:t>
            </a: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Use shareholder risk, not debt risk.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8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69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firm with higher market risk must earn more to satisfy shareholders.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0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 dirty="0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rRF=4%, β=1.3, market premium=6% → </a:t>
            </a:r>
            <a:r>
              <a:rPr lang="en-US" sz="1400" b="1" u="none" strike="noStrike" dirty="0" err="1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rs</a:t>
            </a: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=4%+7.8%=11.8%.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1" name="Rounded Rectangle 570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2" name="Rounded Rectangle 571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73" name="TextBox 572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required return on equity is the return shareholders demand.</a:t>
            </a:r>
          </a:p>
        </p:txBody>
      </p:sp>
      <p:sp>
        <p:nvSpPr>
          <p:cNvPr id="574" name="Rounded Rectangle 573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5" name="Rounded Rectangle 574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76" name="TextBox 575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It becomes the cost of equity for the firm.</a:t>
            </a:r>
          </a:p>
        </p:txBody>
      </p:sp>
      <p:sp>
        <p:nvSpPr>
          <p:cNvPr id="577" name="Rounded Rectangle 576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78" name="Rounded Rectangle 577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79" name="TextBox 578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 higher beta means a higher cost of equity.</a:t>
            </a:r>
          </a:p>
        </p:txBody>
      </p:sp>
      <p:sp>
        <p:nvSpPr>
          <p:cNvPr id="580" name="Rounded Rectangle 579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1" name="Rounded Rectangle 580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82" name="TextBox 581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The cost of equity affects firm valuation and project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E9611F-4514-7346-937E-94D5EC6BA2C2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38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2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Management Implications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3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4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577" name="Image 0" descr="/mnt/data/understanding_risk_and_return_dynamics.png"/>
          <p:cNvPicPr/>
          <p:nvPr/>
        </p:nvPicPr>
        <p:blipFill>
          <a:blip r:embed="rId3"/>
          <a:srcRect t="8282" b="8282"/>
          <a:stretch/>
        </p:blipFill>
        <p:spPr>
          <a:xfrm>
            <a:off x="6080760" y="1828800"/>
            <a:ext cx="5257440" cy="24685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78" name="Text 6"/>
          <p:cNvSpPr/>
          <p:nvPr/>
        </p:nvSpPr>
        <p:spPr>
          <a:xfrm>
            <a:off x="82296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Identify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Sources of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79" name="Shape 7"/>
          <p:cNvSpPr/>
          <p:nvPr/>
        </p:nvSpPr>
        <p:spPr>
          <a:xfrm>
            <a:off x="227088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80" name="Text 8"/>
          <p:cNvSpPr/>
          <p:nvPr/>
        </p:nvSpPr>
        <p:spPr>
          <a:xfrm>
            <a:off x="24444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Measure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Return variability and beta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1" name="Shape 9"/>
          <p:cNvSpPr/>
          <p:nvPr/>
        </p:nvSpPr>
        <p:spPr>
          <a:xfrm>
            <a:off x="3892320" y="4745880"/>
            <a:ext cx="164160" cy="1458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A66B2"/>
          </a:solidFill>
          <a:ln w="12700">
            <a:solidFill>
              <a:srgbClr val="0A66B2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28080" rIns="45720" bIns="2808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582" name="Text 10"/>
          <p:cNvSpPr/>
          <p:nvPr/>
        </p:nvSpPr>
        <p:spPr>
          <a:xfrm>
            <a:off x="4066200" y="4434840"/>
            <a:ext cx="1419840" cy="82260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Diversify, hedge, or price 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3" name="Text 11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Managing risk does not mean avoiding all risk; it means accepting risks that are properly rewarded.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4" name="Text 12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firm may hedge exchange rate risk but still accept market demand risk if the expected return is high.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5" name="Rounded Rectangle 58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6" name="Rounded Rectangle 58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87" name="TextBox 58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measurement helps managers make better investment choices.</a:t>
            </a:r>
          </a:p>
        </p:txBody>
      </p:sp>
      <p:sp>
        <p:nvSpPr>
          <p:cNvPr id="588" name="Rounded Rectangle 58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89" name="Rounded Rectangle 58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590" name="TextBox 58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Diversification can reduce avoidable exposure.</a:t>
            </a:r>
          </a:p>
        </p:txBody>
      </p:sp>
      <p:sp>
        <p:nvSpPr>
          <p:cNvPr id="591" name="Rounded Rectangle 59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2" name="Rounded Rectangle 59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593" name="TextBox 59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Required returns must reflect risk.</a:t>
            </a:r>
          </a:p>
        </p:txBody>
      </p:sp>
      <p:sp>
        <p:nvSpPr>
          <p:cNvPr id="594" name="Rounded Rectangle 59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5" name="Rounded Rectangle 59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596" name="TextBox 59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management protects value, but cannot remove all uncertainty.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1D25BF-03F7-2F4A-8596-1346F59E544C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39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APPLICATION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and Capital Budgeting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8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1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77500" lnSpcReduction="20000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Capital budgeting link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Higher project risk → Higher discount rate → Lower NPV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Risk changes the value of expected cash flows.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2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3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NPV decisions are only reliable if the discount rate matches project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4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project in a volatile new market should use a higher required return than a stable replacement project.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5" name="Rounded Rectangle 59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6" name="Rounded Rectangle 59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597" name="TextBox 59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Capital budgeting evaluates long-term investment projects.</a:t>
            </a:r>
          </a:p>
        </p:txBody>
      </p:sp>
      <p:sp>
        <p:nvSpPr>
          <p:cNvPr id="598" name="Rounded Rectangle 59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599" name="Rounded Rectangle 59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00" name="TextBox 59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affects the discount rate used in net present value (NPV) analysis.</a:t>
            </a:r>
          </a:p>
        </p:txBody>
      </p:sp>
      <p:sp>
        <p:nvSpPr>
          <p:cNvPr id="601" name="Rounded Rectangle 60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2" name="Rounded Rectangle 60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603" name="TextBox 60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Higher-risk projects require higher required returns.</a:t>
            </a:r>
          </a:p>
        </p:txBody>
      </p:sp>
      <p:sp>
        <p:nvSpPr>
          <p:cNvPr id="604" name="Rounded Rectangle 60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5" name="Rounded Rectangle 60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06" name="TextBox 60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350" b="1">
                <a:solidFill>
                  <a:srgbClr val="182330"/>
                </a:solidFill>
              </a:rPr>
              <a:t>Risk analysis helps avoid accepting projects that look profitable only under unrealistic assumptions.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A6DB50-287C-6845-8978-84048B1FAD38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6003385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APPLICATION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and Cost of Capital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59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1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77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Decision link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↑ → Required return ↑ → Cost of capital ↑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Higher required return makes financing and projects more expensive.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2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Identify the inputs, substitute carefully, and interpret the answer.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3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Reducing unnecessary risk can lower required return and support firm value.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4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firm with stable cash flows may borrow at a lower cost than a firm with unpredictable cash flows.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5" name="Rounded Rectangle 60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6" name="Rounded Rectangle 60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07" name="TextBox 60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Cost of capital is the required return demanded by capital providers.</a:t>
            </a:r>
          </a:p>
        </p:txBody>
      </p:sp>
      <p:sp>
        <p:nvSpPr>
          <p:cNvPr id="608" name="Rounded Rectangle 60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09" name="Rounded Rectangle 60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10" name="TextBox 60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Debt holders and equity holders face different risks.</a:t>
            </a:r>
          </a:p>
        </p:txBody>
      </p:sp>
      <p:sp>
        <p:nvSpPr>
          <p:cNvPr id="611" name="Rounded Rectangle 61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2" name="Rounded Rectangle 61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613" name="TextBox 61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Higher business or financial risk can increase the cost of capital.</a:t>
            </a:r>
          </a:p>
        </p:txBody>
      </p:sp>
      <p:sp>
        <p:nvSpPr>
          <p:cNvPr id="614" name="Rounded Rectangle 61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15" name="Rounded Rectangle 61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16" name="TextBox 61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Cost of capital is used in valuation and project evaluation.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37F3F1-EEAE-514A-B0EF-5537AC622814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41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Worked Example: Expected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0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1" name="Text 6"/>
          <p:cNvSpPr/>
          <p:nvPr/>
        </p:nvSpPr>
        <p:spPr>
          <a:xfrm>
            <a:off x="6080760" y="1920240"/>
            <a:ext cx="130284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State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12" name="Text 7"/>
          <p:cNvSpPr/>
          <p:nvPr/>
        </p:nvSpPr>
        <p:spPr>
          <a:xfrm>
            <a:off x="7383960" y="1920240"/>
            <a:ext cx="130284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Probability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13" name="Text 8"/>
          <p:cNvSpPr/>
          <p:nvPr/>
        </p:nvSpPr>
        <p:spPr>
          <a:xfrm>
            <a:off x="8686800" y="1920240"/>
            <a:ext cx="130284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14" name="Text 9"/>
          <p:cNvSpPr/>
          <p:nvPr/>
        </p:nvSpPr>
        <p:spPr>
          <a:xfrm>
            <a:off x="9990000" y="1920240"/>
            <a:ext cx="130284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Weighted return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15" name="Text 10"/>
          <p:cNvSpPr/>
          <p:nvPr/>
        </p:nvSpPr>
        <p:spPr>
          <a:xfrm>
            <a:off x="6080760" y="240480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Recession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6" name="Text 11"/>
          <p:cNvSpPr/>
          <p:nvPr/>
        </p:nvSpPr>
        <p:spPr>
          <a:xfrm>
            <a:off x="7383960" y="240480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25%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7" name="Text 12"/>
          <p:cNvSpPr/>
          <p:nvPr/>
        </p:nvSpPr>
        <p:spPr>
          <a:xfrm>
            <a:off x="8686800" y="240480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−2%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8" name="Text 13"/>
          <p:cNvSpPr/>
          <p:nvPr/>
        </p:nvSpPr>
        <p:spPr>
          <a:xfrm>
            <a:off x="9990000" y="240480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−0.50%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19" name="Text 14"/>
          <p:cNvSpPr/>
          <p:nvPr/>
        </p:nvSpPr>
        <p:spPr>
          <a:xfrm>
            <a:off x="6080760" y="288936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Normal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0" name="Text 15"/>
          <p:cNvSpPr/>
          <p:nvPr/>
        </p:nvSpPr>
        <p:spPr>
          <a:xfrm>
            <a:off x="7383960" y="288936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50%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1" name="Text 16"/>
          <p:cNvSpPr/>
          <p:nvPr/>
        </p:nvSpPr>
        <p:spPr>
          <a:xfrm>
            <a:off x="8686800" y="288936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2" name="Text 17"/>
          <p:cNvSpPr/>
          <p:nvPr/>
        </p:nvSpPr>
        <p:spPr>
          <a:xfrm>
            <a:off x="9990000" y="288936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5.00%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3" name="Text 18"/>
          <p:cNvSpPr/>
          <p:nvPr/>
        </p:nvSpPr>
        <p:spPr>
          <a:xfrm>
            <a:off x="6080760" y="337428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Boom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4" name="Text 19"/>
          <p:cNvSpPr/>
          <p:nvPr/>
        </p:nvSpPr>
        <p:spPr>
          <a:xfrm>
            <a:off x="7383960" y="337428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25%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5" name="Text 20"/>
          <p:cNvSpPr/>
          <p:nvPr/>
        </p:nvSpPr>
        <p:spPr>
          <a:xfrm>
            <a:off x="8686800" y="337428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18%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6" name="Text 21"/>
          <p:cNvSpPr/>
          <p:nvPr/>
        </p:nvSpPr>
        <p:spPr>
          <a:xfrm>
            <a:off x="9990000" y="3374280"/>
            <a:ext cx="130284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4.50%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7" name="Text 22"/>
          <p:cNvSpPr/>
          <p:nvPr/>
        </p:nvSpPr>
        <p:spPr>
          <a:xfrm>
            <a:off x="6080760" y="385884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28" name="Text 23"/>
          <p:cNvSpPr/>
          <p:nvPr/>
        </p:nvSpPr>
        <p:spPr>
          <a:xfrm>
            <a:off x="7383960" y="385884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29" name="Text 24"/>
          <p:cNvSpPr/>
          <p:nvPr/>
        </p:nvSpPr>
        <p:spPr>
          <a:xfrm>
            <a:off x="8686800" y="385884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30" name="Text 25"/>
          <p:cNvSpPr/>
          <p:nvPr/>
        </p:nvSpPr>
        <p:spPr>
          <a:xfrm>
            <a:off x="9990000" y="3858840"/>
            <a:ext cx="130284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9.00%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1" name="Text 2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The expected return is a probability-weighted average, not the most likely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2" name="Text 2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In this example, E(r) = −0.50% + 5.00% + 4.50% = 9.00%.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3" name="Rounded Rectangle 63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4" name="Rounded Rectangle 63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35" name="TextBox 63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State probabilities and returns are given.</a:t>
            </a:r>
          </a:p>
        </p:txBody>
      </p:sp>
      <p:sp>
        <p:nvSpPr>
          <p:cNvPr id="636" name="Rounded Rectangle 63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37" name="Rounded Rectangle 63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38" name="TextBox 63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Multiply each return by its probability.</a:t>
            </a:r>
          </a:p>
        </p:txBody>
      </p:sp>
      <p:sp>
        <p:nvSpPr>
          <p:cNvPr id="639" name="Rounded Rectangle 63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40" name="Rounded Rectangle 63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641" name="TextBox 64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Add the weighted returns.</a:t>
            </a:r>
          </a:p>
        </p:txBody>
      </p:sp>
      <p:sp>
        <p:nvSpPr>
          <p:cNvPr id="642" name="Rounded Rectangle 64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43" name="Rounded Rectangle 64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44" name="TextBox 64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Interpret the result as the average expected return before uncertainty is resolved.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C5FF65-D0AB-E74E-94D3-63CE4E5B212E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42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4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Worked Example: Standard Deviation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5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6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39" name="Text 6"/>
          <p:cNvSpPr/>
          <p:nvPr/>
        </p:nvSpPr>
        <p:spPr>
          <a:xfrm>
            <a:off x="6080760" y="1920240"/>
            <a:ext cx="1302840" cy="40356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State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40" name="Text 7"/>
          <p:cNvSpPr/>
          <p:nvPr/>
        </p:nvSpPr>
        <p:spPr>
          <a:xfrm>
            <a:off x="7383960" y="1920240"/>
            <a:ext cx="1302840" cy="40356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Return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41" name="Text 8"/>
          <p:cNvSpPr/>
          <p:nvPr/>
        </p:nvSpPr>
        <p:spPr>
          <a:xfrm>
            <a:off x="8686800" y="1920240"/>
            <a:ext cx="1302840" cy="40356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Deviation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42" name="Text 9"/>
          <p:cNvSpPr/>
          <p:nvPr/>
        </p:nvSpPr>
        <p:spPr>
          <a:xfrm>
            <a:off x="9990000" y="1920240"/>
            <a:ext cx="1302840" cy="40356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fontScale="850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Weighted squared deviation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43" name="Text 10"/>
          <p:cNvSpPr/>
          <p:nvPr/>
        </p:nvSpPr>
        <p:spPr>
          <a:xfrm>
            <a:off x="6080760" y="232416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Recession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4" name="Text 11"/>
          <p:cNvSpPr/>
          <p:nvPr/>
        </p:nvSpPr>
        <p:spPr>
          <a:xfrm>
            <a:off x="7383960" y="232416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−2%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5" name="Text 12"/>
          <p:cNvSpPr/>
          <p:nvPr/>
        </p:nvSpPr>
        <p:spPr>
          <a:xfrm>
            <a:off x="8686800" y="232416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−11%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6" name="Text 13"/>
          <p:cNvSpPr/>
          <p:nvPr/>
        </p:nvSpPr>
        <p:spPr>
          <a:xfrm>
            <a:off x="9990000" y="232416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30.25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7" name="Text 14"/>
          <p:cNvSpPr/>
          <p:nvPr/>
        </p:nvSpPr>
        <p:spPr>
          <a:xfrm>
            <a:off x="6080760" y="272808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Normal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8" name="Text 15"/>
          <p:cNvSpPr/>
          <p:nvPr/>
        </p:nvSpPr>
        <p:spPr>
          <a:xfrm>
            <a:off x="7383960" y="272808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10%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49" name="Text 16"/>
          <p:cNvSpPr/>
          <p:nvPr/>
        </p:nvSpPr>
        <p:spPr>
          <a:xfrm>
            <a:off x="8686800" y="272808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0" name="Text 17"/>
          <p:cNvSpPr/>
          <p:nvPr/>
        </p:nvSpPr>
        <p:spPr>
          <a:xfrm>
            <a:off x="9990000" y="272808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0.50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1" name="Text 18"/>
          <p:cNvSpPr/>
          <p:nvPr/>
        </p:nvSpPr>
        <p:spPr>
          <a:xfrm>
            <a:off x="6080760" y="313200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Boom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2" name="Text 19"/>
          <p:cNvSpPr/>
          <p:nvPr/>
        </p:nvSpPr>
        <p:spPr>
          <a:xfrm>
            <a:off x="7383960" y="313200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18%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3" name="Text 20"/>
          <p:cNvSpPr/>
          <p:nvPr/>
        </p:nvSpPr>
        <p:spPr>
          <a:xfrm>
            <a:off x="8686800" y="313200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9%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4" name="Text 21"/>
          <p:cNvSpPr/>
          <p:nvPr/>
        </p:nvSpPr>
        <p:spPr>
          <a:xfrm>
            <a:off x="9990000" y="313200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20.25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5" name="Text 22"/>
          <p:cNvSpPr/>
          <p:nvPr/>
        </p:nvSpPr>
        <p:spPr>
          <a:xfrm>
            <a:off x="6080760" y="353556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Variance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6" name="Text 23"/>
          <p:cNvSpPr/>
          <p:nvPr/>
        </p:nvSpPr>
        <p:spPr>
          <a:xfrm>
            <a:off x="7383960" y="353556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57" name="Text 24"/>
          <p:cNvSpPr/>
          <p:nvPr/>
        </p:nvSpPr>
        <p:spPr>
          <a:xfrm>
            <a:off x="8686800" y="353556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58" name="Text 25"/>
          <p:cNvSpPr/>
          <p:nvPr/>
        </p:nvSpPr>
        <p:spPr>
          <a:xfrm>
            <a:off x="9990000" y="3535560"/>
            <a:ext cx="1302840" cy="40356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51.00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59" name="Text 26"/>
          <p:cNvSpPr/>
          <p:nvPr/>
        </p:nvSpPr>
        <p:spPr>
          <a:xfrm>
            <a:off x="6080760" y="393948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Standard deviation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0" name="Text 27"/>
          <p:cNvSpPr/>
          <p:nvPr/>
        </p:nvSpPr>
        <p:spPr>
          <a:xfrm>
            <a:off x="7383960" y="393948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1" name="Text 28"/>
          <p:cNvSpPr/>
          <p:nvPr/>
        </p:nvSpPr>
        <p:spPr>
          <a:xfrm>
            <a:off x="8686800" y="393948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400" b="1" u="none" strike="noStrike">
              <a:solidFill>
                <a:schemeClr val="dk1"/>
              </a:solidFill>
              <a:effectLst/>
              <a:uFillTx/>
              <a:latin typeface="Aptos"/>
            </a:endParaRPr>
          </a:p>
        </p:txBody>
      </p:sp>
      <p:sp>
        <p:nvSpPr>
          <p:cNvPr id="662" name="Text 29"/>
          <p:cNvSpPr/>
          <p:nvPr/>
        </p:nvSpPr>
        <p:spPr>
          <a:xfrm>
            <a:off x="9990000" y="3939480"/>
            <a:ext cx="1302840" cy="40356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7.14%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3" name="Text 30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Standard deviation expresses risk in percentage points, making it easier to interpret.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4" name="Text 31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standard deviation of 7.14% means returns commonly vary around the 9% expected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5" name="Rounded Rectangle 66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6" name="Rounded Rectangle 66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67" name="TextBox 66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Start from expected return: 9%.</a:t>
            </a:r>
          </a:p>
        </p:txBody>
      </p:sp>
      <p:sp>
        <p:nvSpPr>
          <p:cNvPr id="668" name="Rounded Rectangle 66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69" name="Rounded Rectangle 66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70" name="TextBox 66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Compute each deviation from 9%.</a:t>
            </a:r>
          </a:p>
        </p:txBody>
      </p:sp>
      <p:sp>
        <p:nvSpPr>
          <p:cNvPr id="671" name="Rounded Rectangle 67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72" name="Rounded Rectangle 67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673" name="TextBox 67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Square each deviation and multiply by probability.</a:t>
            </a:r>
          </a:p>
        </p:txBody>
      </p:sp>
      <p:sp>
        <p:nvSpPr>
          <p:cNvPr id="674" name="Rounded Rectangle 67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75" name="Rounded Rectangle 67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76" name="TextBox 67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Add the weighted squared deviations, then take the square root.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62E29F-7554-AF40-BB14-0E9F67C21990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43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WORKED EXAMPLE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fontScale="92500"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Worked Example: CAPM Required Return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6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1" name="Text 6"/>
          <p:cNvSpPr/>
          <p:nvPr/>
        </p:nvSpPr>
        <p:spPr>
          <a:xfrm>
            <a:off x="6080760" y="1965960"/>
            <a:ext cx="5211720" cy="114264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800" tIns="1800" rIns="1800" bIns="180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Solved CAPM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 = 4% + 1.2 × 6% = 11.2%</a:t>
            </a: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2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475569"/>
                </a:solidFill>
                <a:effectLst/>
                <a:uFillTx/>
                <a:latin typeface="Aptos"/>
                <a:ea typeface="Aptos"/>
              </a:rPr>
              <a:t>Risk premium = 1.2 × 6% = 7.2%.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2" name="Text 7"/>
          <p:cNvSpPr/>
          <p:nvPr/>
        </p:nvSpPr>
        <p:spPr>
          <a:xfrm>
            <a:off x="6080760" y="3337560"/>
            <a:ext cx="5211720" cy="100548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Interpretation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The required return is 11.2% because the beta-adjusted premium is added to the risk-free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3" name="Text 8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CAPM converts systematic risk into a required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4" name="Text 9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If a project has similar risk to this equity, 11.2% may be used as a benchmark discount rate.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5" name="Rounded Rectangle 674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76" name="Rounded Rectangle 675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77" name="TextBox 676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Identify the risk-free rate, beta, and market risk premium.</a:t>
            </a:r>
          </a:p>
        </p:txBody>
      </p:sp>
      <p:sp>
        <p:nvSpPr>
          <p:cNvPr id="678" name="Rounded Rectangle 677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79" name="Rounded Rectangle 678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80" name="TextBox 679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Multiply beta by the market risk premium.</a:t>
            </a:r>
          </a:p>
        </p:txBody>
      </p:sp>
      <p:sp>
        <p:nvSpPr>
          <p:cNvPr id="681" name="Rounded Rectangle 680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82" name="Rounded Rectangle 681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683" name="TextBox 682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Add the risk-free return.</a:t>
            </a:r>
          </a:p>
        </p:txBody>
      </p:sp>
      <p:sp>
        <p:nvSpPr>
          <p:cNvPr id="684" name="Rounded Rectangle 683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85" name="Rounded Rectangle 684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686" name="TextBox 685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Interpret the answer as the return shareholders require.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00CD41-7C6A-A64D-94BE-2C145BB28E68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44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SUMMARY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Lecture Summary and Applied Practice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Risk and return guide investment decisions and required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1" name="Text 6"/>
          <p:cNvSpPr/>
          <p:nvPr/>
        </p:nvSpPr>
        <p:spPr>
          <a:xfrm>
            <a:off x="608076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Practice item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2" name="Text 7"/>
          <p:cNvSpPr/>
          <p:nvPr/>
        </p:nvSpPr>
        <p:spPr>
          <a:xfrm>
            <a:off x="868680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Student task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3" name="Text 8"/>
          <p:cNvSpPr/>
          <p:nvPr/>
        </p:nvSpPr>
        <p:spPr>
          <a:xfrm>
            <a:off x="608076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Text 9"/>
          <p:cNvSpPr/>
          <p:nvPr/>
        </p:nvSpPr>
        <p:spPr>
          <a:xfrm>
            <a:off x="868680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Calculate weighted average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5" name="Text 10"/>
          <p:cNvSpPr/>
          <p:nvPr/>
        </p:nvSpPr>
        <p:spPr>
          <a:xfrm>
            <a:off x="608076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6" name="Text 11"/>
          <p:cNvSpPr/>
          <p:nvPr/>
        </p:nvSpPr>
        <p:spPr>
          <a:xfrm>
            <a:off x="868680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Compute variance and standard deviation.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Text 12"/>
          <p:cNvSpPr/>
          <p:nvPr/>
        </p:nvSpPr>
        <p:spPr>
          <a:xfrm>
            <a:off x="608076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Portfolio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8" name="Text 13"/>
          <p:cNvSpPr/>
          <p:nvPr/>
        </p:nvSpPr>
        <p:spPr>
          <a:xfrm>
            <a:off x="868680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Explain diversification using correlation.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9" name="Text 14"/>
          <p:cNvSpPr/>
          <p:nvPr/>
        </p:nvSpPr>
        <p:spPr>
          <a:xfrm>
            <a:off x="608076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CAPM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Text 15"/>
          <p:cNvSpPr/>
          <p:nvPr/>
        </p:nvSpPr>
        <p:spPr>
          <a:xfrm>
            <a:off x="868680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Estimate required return using beta.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1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Manager's Insight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 are not separate topics; they drive valuation, capital budgeting, and cost of capital.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2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Final practice: compute expected return, standard deviation, and CAPM return for one investment case.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3" name="Rounded Rectangle 69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4" name="Rounded Rectangle 69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01</a:t>
            </a:r>
          </a:p>
        </p:txBody>
      </p:sp>
      <p:sp>
        <p:nvSpPr>
          <p:cNvPr id="695" name="TextBox 69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Return measures the reward from investing.</a:t>
            </a:r>
          </a:p>
        </p:txBody>
      </p:sp>
      <p:sp>
        <p:nvSpPr>
          <p:cNvPr id="696" name="Rounded Rectangle 69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7" name="Rounded Rectangle 69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02</a:t>
            </a:r>
          </a:p>
        </p:txBody>
      </p:sp>
      <p:sp>
        <p:nvSpPr>
          <p:cNvPr id="698" name="TextBox 69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Risk measures uncertainty around expected return.</a:t>
            </a:r>
          </a:p>
        </p:txBody>
      </p:sp>
      <p:sp>
        <p:nvSpPr>
          <p:cNvPr id="699" name="Rounded Rectangle 69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0" name="Rounded Rectangle 69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03</a:t>
            </a:r>
          </a:p>
        </p:txBody>
      </p:sp>
      <p:sp>
        <p:nvSpPr>
          <p:cNvPr id="701" name="TextBox 70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450" b="1">
                <a:solidFill>
                  <a:srgbClr val="182330"/>
                </a:solidFill>
              </a:rPr>
              <a:t>Diversification reduces unsystematic risk, but systematic risk remains.</a:t>
            </a:r>
          </a:p>
        </p:txBody>
      </p:sp>
      <p:sp>
        <p:nvSpPr>
          <p:cNvPr id="702" name="Rounded Rectangle 70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3" name="Rounded Rectangle 70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950" b="1">
                <a:solidFill>
                  <a:srgbClr val="FFFFFF"/>
                </a:solidFill>
              </a:rPr>
              <a:t>04</a:t>
            </a:r>
          </a:p>
        </p:txBody>
      </p:sp>
      <p:sp>
        <p:nvSpPr>
          <p:cNvPr id="704" name="TextBox 70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spAutoFit/>
          </a:bodyPr>
          <a:lstStyle/>
          <a:p>
            <a:pPr algn="ctr"/>
            <a:r>
              <a:rPr sz="1520" b="1">
                <a:solidFill>
                  <a:srgbClr val="182330"/>
                </a:solidFill>
              </a:rPr>
              <a:t>Beta and CAPM connect systematic risk to required return.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406A77-E174-E94D-9A7F-B8D98D50B713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45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4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1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5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6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8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01/10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99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00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1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2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3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4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5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6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7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8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09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Which statement best describes the risk-return trade-off?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0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Higher risk normally requires lower expected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1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Higher risk normally requires higher expected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2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Risk and return are unrelated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3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Risk eliminates the need for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4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B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Higher risk normally requires higher expected return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5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Risk-averse investors demand compensation for bearing additional uncertainty.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6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Compare expected reward with the uncertainty accepted.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0169F2-64B6-5E4C-AC9A-43F0D4D3CAA4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46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2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1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2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02/10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23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24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25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6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7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8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29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0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1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2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3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A stock is bought for $40, sold for $46, and pays a $2 dividend. What is the holding period return?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4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10%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5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15%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6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20%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7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25%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8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20%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39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HPR = (46 − 40 + 2) / 40 = 8 / 40 = 20%.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0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Add capital gain and income before dividing by beginning price.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6123E6-DD74-7549-BD06-A11A64BE5E9F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47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2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3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3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4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46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03/10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47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48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49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50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1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2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3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4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5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6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7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A project has returns of −2%, 10%, and 18% with probabilities 25%, 50%, and 25%. What is expected return?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8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6%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59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8%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0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9%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1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12%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2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9%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3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E(r)=0.25(−2%)+0.50(10%)+0.25(18%)=9%.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4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Expected return is a probability-weighted average.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E6DD6E-525C-9041-9DC0-71637A489BD2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48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4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6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0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04/10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1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2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3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4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75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6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7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8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79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0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1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Which measure is the square root of variance?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2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Beta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3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Standard deviation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4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Risk premium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5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Correlation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6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B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Standard deviation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7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Standard deviation converts variance back into percentage units of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88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Variance first, then square root for standard deviation.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0FE812-FAA1-6E42-8CC6-10EBD2AD5BA4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49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9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0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5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1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2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794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05/10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95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96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97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98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799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00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1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2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3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4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5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What does coefficient of variation measure?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6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Total income received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7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Risk per unit of expected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8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Market value per share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09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Only systematic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0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B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per unit of expected return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1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CV = standard deviation divided by expected return.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2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Use CV when comparing investments with different expected returns.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788DC4-E6BF-464F-80BD-17923B0A17CE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50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4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6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5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6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18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06/10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19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0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1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2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3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4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25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6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7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8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29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What type of risk can diversification reduce?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0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Systematic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1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Market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2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Unsystematic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3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Risk-free return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4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Unsystematic risk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5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Firm-specific or industry-specific risk can be reduced by holding many different assets.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6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Diversification reduces company-specific risk, not broad market risk.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60B7FF-41A1-534C-9EDA-97502A509BB2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51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8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7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39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0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42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07/10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3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4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5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6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7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8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49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50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1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2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3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A portfolio invests 60% in Asset A with expected return 10% and 40% in Asset B with expected return 5%. What is portfolio expected return?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4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6%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5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7%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6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8%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7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10%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8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8%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59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 dirty="0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E(rp)=0.60(10%)+0.40(5%)=6%+2%=8%.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0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Use portfolio weights as the multipliers.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977405-2A02-6548-ACE9-7C9B88247303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52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2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8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3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4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66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08/10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67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68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69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0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1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2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3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4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75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6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7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Which correlation gives the strongest diversification benefit?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8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+1.0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79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+0.8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0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0.0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1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−1.0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2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D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−1.0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3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The lower the correlation, the greater the potential risk reduction; −1.0 is perfect opposite movement.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4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Low or negative correlation is best for diversification.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9CD8D2-223A-8540-BDB9-4E7DE1778C40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53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9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8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890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09/10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1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2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3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4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5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6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7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8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899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00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D4E9F7"/>
          </a:solidFill>
          <a:ln w="12700">
            <a:solidFill>
              <a:srgbClr val="D4E9F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1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A stock has a beta of 1.4. What does this indicate?</a:t>
            </a:r>
            <a:endParaRPr lang="en-US" sz="18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2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Its market sensitivity is lower than the market's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3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It has no systematic risk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4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Its market sensitivity is about 40% higher than the market's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5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It is risk-free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6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fontScale="92500" lnSpcReduction="1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Market sensitivity is about 40% higher than the market's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7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 lnSpcReduction="9999"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 beta of 1.4 indicates that, on average, the stock is about 40% more sensitive to market movements than the market portfolio.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08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Beta measures systematic market sensitivity; market beta equals 1.0.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0A3DAC-A31E-2543-B3A6-54966FEFE6F9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54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ASSESSMENT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0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Assessment Practice 10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1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rmAutofit lnSpcReduction="9999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Solved questions: concepts, calculations, and applications.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2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14" name="Text 5"/>
          <p:cNvSpPr/>
          <p:nvPr/>
        </p:nvSpPr>
        <p:spPr>
          <a:xfrm>
            <a:off x="502920" y="1783080"/>
            <a:ext cx="1416960" cy="255600"/>
          </a:xfrm>
          <a:prstGeom prst="rect">
            <a:avLst/>
          </a:prstGeom>
          <a:solidFill>
            <a:srgbClr val="03A9E6"/>
          </a:solidFill>
          <a:ln w="0">
            <a:solidFill>
              <a:srgbClr val="03A9E6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 fontScale="92500" lnSpcReduction="9999"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</a:rPr>
              <a:t>QUESTION 10/10</a:t>
            </a:r>
            <a:endParaRPr lang="en-US" sz="14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5" name="Shape 6"/>
          <p:cNvSpPr/>
          <p:nvPr/>
        </p:nvSpPr>
        <p:spPr>
          <a:xfrm>
            <a:off x="20574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6" name="Shape 7"/>
          <p:cNvSpPr/>
          <p:nvPr/>
        </p:nvSpPr>
        <p:spPr>
          <a:xfrm>
            <a:off x="22129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7" name="Shape 8"/>
          <p:cNvSpPr/>
          <p:nvPr/>
        </p:nvSpPr>
        <p:spPr>
          <a:xfrm>
            <a:off x="23684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8" name="Shape 9"/>
          <p:cNvSpPr/>
          <p:nvPr/>
        </p:nvSpPr>
        <p:spPr>
          <a:xfrm>
            <a:off x="252360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19" name="Shape 10"/>
          <p:cNvSpPr/>
          <p:nvPr/>
        </p:nvSpPr>
        <p:spPr>
          <a:xfrm>
            <a:off x="267912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0" name="Shape 11"/>
          <p:cNvSpPr/>
          <p:nvPr/>
        </p:nvSpPr>
        <p:spPr>
          <a:xfrm>
            <a:off x="28346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1" name="Shape 12"/>
          <p:cNvSpPr/>
          <p:nvPr/>
        </p:nvSpPr>
        <p:spPr>
          <a:xfrm>
            <a:off x="29901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2" name="Shape 13"/>
          <p:cNvSpPr/>
          <p:nvPr/>
        </p:nvSpPr>
        <p:spPr>
          <a:xfrm>
            <a:off x="314568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3" name="Shape 14"/>
          <p:cNvSpPr/>
          <p:nvPr/>
        </p:nvSpPr>
        <p:spPr>
          <a:xfrm>
            <a:off x="330084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4" name="Shape 15"/>
          <p:cNvSpPr/>
          <p:nvPr/>
        </p:nvSpPr>
        <p:spPr>
          <a:xfrm>
            <a:off x="3456360" y="1847160"/>
            <a:ext cx="100080" cy="63720"/>
          </a:xfrm>
          <a:prstGeom prst="roundRect">
            <a:avLst>
              <a:gd name="adj" fmla="val 16667"/>
            </a:avLst>
          </a:prstGeom>
          <a:solidFill>
            <a:srgbClr val="03A9E6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5720" tIns="12960" rIns="45720" bIns="12960" anchor="t">
            <a:noAutofit/>
          </a:bodyPr>
          <a:lstStyle/>
          <a:p>
            <a:endParaRPr lang="en-US" sz="18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925" name="Text 16"/>
          <p:cNvSpPr/>
          <p:nvPr/>
        </p:nvSpPr>
        <p:spPr>
          <a:xfrm>
            <a:off x="502920" y="2148840"/>
            <a:ext cx="10789560" cy="566640"/>
          </a:xfrm>
          <a:prstGeom prst="rect">
            <a:avLst/>
          </a:prstGeom>
          <a:solidFill>
            <a:srgbClr val="F4FAFF"/>
          </a:solidFill>
          <a:ln w="12700">
            <a:solidFill>
              <a:srgbClr val="03A9E6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800" b="1" u="none" strike="noStrike" dirty="0">
                <a:solidFill>
                  <a:srgbClr val="0B2B47"/>
                </a:solidFill>
                <a:effectLst/>
                <a:uFillTx/>
                <a:latin typeface="Aptos"/>
              </a:rPr>
              <a:t>Using the Capital Asset Pricing Model (CAPM), if the risk-free return (rRF) = 4%, beta = 1.2, and market risk premium = 6%, what is the required return?</a:t>
            </a:r>
            <a:endParaRPr lang="en-US" sz="18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6" name="Text 17"/>
          <p:cNvSpPr/>
          <p:nvPr/>
        </p:nvSpPr>
        <p:spPr>
          <a:xfrm>
            <a:off x="50292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7.2%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7" name="Text 18"/>
          <p:cNvSpPr/>
          <p:nvPr/>
        </p:nvSpPr>
        <p:spPr>
          <a:xfrm>
            <a:off x="5852160" y="297180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B</a:t>
            </a:r>
            <a:r>
              <a:rPr lang="en-US" sz="1500" b="1" u="none" strike="noStrike" dirty="0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10.0%</a:t>
            </a:r>
            <a:endParaRPr lang="en-US" sz="1500" b="1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8" name="Text 19"/>
          <p:cNvSpPr/>
          <p:nvPr/>
        </p:nvSpPr>
        <p:spPr>
          <a:xfrm>
            <a:off x="502920" y="3611880"/>
            <a:ext cx="4800240" cy="438480"/>
          </a:xfrm>
          <a:prstGeom prst="rect">
            <a:avLst/>
          </a:prstGeom>
          <a:solidFill>
            <a:srgbClr val="E2F8F0"/>
          </a:solidFill>
          <a:ln w="1397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C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11.2%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29" name="Text 20"/>
          <p:cNvSpPr/>
          <p:nvPr/>
        </p:nvSpPr>
        <p:spPr>
          <a:xfrm>
            <a:off x="5852160" y="3611880"/>
            <a:ext cx="4800240" cy="438480"/>
          </a:xfrm>
          <a:prstGeom prst="rect">
            <a:avLst/>
          </a:prstGeom>
          <a:solidFill>
            <a:srgbClr val="FFFFFF"/>
          </a:solidFill>
          <a:ln w="1397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D</a:t>
            </a:r>
            <a:r>
              <a:rPr lang="en-US" sz="15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   12.0%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0" name="Text 21"/>
          <p:cNvSpPr/>
          <p:nvPr/>
        </p:nvSpPr>
        <p:spPr>
          <a:xfrm>
            <a:off x="502920" y="4343400"/>
            <a:ext cx="416016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ANSWER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2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C  </a:t>
            </a:r>
            <a:r>
              <a:rPr lang="en-US" sz="16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11.2%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1" name="Text 22"/>
          <p:cNvSpPr/>
          <p:nvPr/>
        </p:nvSpPr>
        <p:spPr>
          <a:xfrm>
            <a:off x="4983480" y="4343400"/>
            <a:ext cx="6309000" cy="822600"/>
          </a:xfrm>
          <a:prstGeom prst="rect">
            <a:avLst/>
          </a:prstGeom>
          <a:solidFill>
            <a:srgbClr val="E2F8F0"/>
          </a:solidFill>
          <a:ln w="12700">
            <a:solidFill>
              <a:srgbClr val="009B77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440" tIns="1440" rIns="1440" bIns="1440" anchor="ctr">
            <a:normAutofit/>
          </a:bodyPr>
          <a:lstStyle/>
          <a:p>
            <a:r>
              <a:rPr lang="en-US" sz="1500" b="1" u="none" strike="noStrike">
                <a:solidFill>
                  <a:srgbClr val="009B77"/>
                </a:solidFill>
                <a:effectLst/>
                <a:uFillTx/>
                <a:latin typeface="Aptos"/>
                <a:ea typeface="Aptos"/>
              </a:rPr>
              <a:t>EXPLANATION</a:t>
            </a: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endParaRPr lang="en-US" sz="15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Required return = 4% + 1.2 × 6% = 4% + 7.2% = 11.2%.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932" name="Text 23"/>
          <p:cNvSpPr/>
          <p:nvPr/>
        </p:nvSpPr>
        <p:spPr>
          <a:xfrm>
            <a:off x="502920" y="5394960"/>
            <a:ext cx="10789560" cy="292320"/>
          </a:xfrm>
          <a:prstGeom prst="rect">
            <a:avLst/>
          </a:prstGeom>
          <a:solidFill>
            <a:srgbClr val="F4FA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</a:rPr>
              <a:t>EXAM TECHNIQUE: Multiply beta by the market risk premium, then add the risk-free rate.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5AF042-464F-1248-84C9-9A448899D2A5}"/>
              </a:ext>
            </a:extLst>
          </p:cNvPr>
          <p:cNvSpPr txBox="1"/>
          <p:nvPr/>
        </p:nvSpPr>
        <p:spPr>
          <a:xfrm>
            <a:off x="11384280" y="6473952"/>
            <a:ext cx="32004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1000" b="1">
                <a:solidFill>
                  <a:srgbClr val="17324D"/>
                </a:solidFill>
                <a:latin typeface="Arial"/>
                <a:cs typeface="Arial"/>
              </a:rPr>
              <a:t>55</a:t>
            </a:r>
          </a:p>
        </p:txBody>
      </p:sp>
    </p:spTree>
    <p:extLst>
      <p:ext uri="{BB962C8B-B14F-4D97-AF65-F5344CB8AC3E}">
        <p14:creationId xmlns:p14="http://schemas.microsoft.com/office/powerpoint/2010/main" val="33048454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REFERENCE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Abbreviations and Short Labels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Use the full meaning first; then the shortened form becomes easier to remember.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1" name="Text 6"/>
          <p:cNvSpPr/>
          <p:nvPr/>
        </p:nvSpPr>
        <p:spPr>
          <a:xfrm>
            <a:off x="608076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Symbol / term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2" name="Text 7"/>
          <p:cNvSpPr/>
          <p:nvPr/>
        </p:nvSpPr>
        <p:spPr>
          <a:xfrm>
            <a:off x="868680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3" name="Text 8"/>
          <p:cNvSpPr/>
          <p:nvPr/>
        </p:nvSpPr>
        <p:spPr>
          <a:xfrm>
            <a:off x="608076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SML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Text 9"/>
          <p:cNvSpPr/>
          <p:nvPr/>
        </p:nvSpPr>
        <p:spPr>
          <a:xfrm>
            <a:off x="868680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Security Market Line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5" name="Text 10"/>
          <p:cNvSpPr/>
          <p:nvPr/>
        </p:nvSpPr>
        <p:spPr>
          <a:xfrm>
            <a:off x="608076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NPV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6" name="Text 11"/>
          <p:cNvSpPr/>
          <p:nvPr/>
        </p:nvSpPr>
        <p:spPr>
          <a:xfrm>
            <a:off x="868680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Net Present Value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Text 12"/>
          <p:cNvSpPr/>
          <p:nvPr/>
        </p:nvSpPr>
        <p:spPr>
          <a:xfrm>
            <a:off x="608076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T-bill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8" name="Text 13"/>
          <p:cNvSpPr/>
          <p:nvPr/>
        </p:nvSpPr>
        <p:spPr>
          <a:xfrm>
            <a:off x="868680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Treasury bill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9" name="Text 14"/>
          <p:cNvSpPr/>
          <p:nvPr/>
        </p:nvSpPr>
        <p:spPr>
          <a:xfrm>
            <a:off x="608076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MGM 237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Text 15"/>
          <p:cNvSpPr/>
          <p:nvPr/>
        </p:nvSpPr>
        <p:spPr>
          <a:xfrm>
            <a:off x="868680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Course code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1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Manager’s Insight: Abbreviations shorten repeated terms; always connect each one to its full meaning.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2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Example: CAPM means Capital Asset Pricing Model—not a separate return measure.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3" name="Rounded Rectangle 69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4" name="Rounded Rectangle 69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01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5" name="TextBox 69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HPR — Holding Period Return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6" name="Rounded Rectangle 69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7" name="Rounded Rectangle 69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02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8" name="TextBox 69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CV — Coefficient of Variation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9" name="Rounded Rectangle 69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0" name="Rounded Rectangle 69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03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1" name="TextBox 70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CAPM — Capital Asset Pricing Model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702" name="Rounded Rectangle 70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3" name="Rounded Rectangle 70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04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4" name="TextBox 70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MRP — Market Risk Premium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406A77-E174-E94D-9A7F-B8D98D50B713}"/>
              </a:ext>
            </a:extLst>
          </p:cNvPr>
          <p:cNvSpPr txBox="1"/>
          <p:nvPr/>
        </p:nvSpPr>
        <p:spPr>
          <a:xfrm>
            <a:off x="11226800" y="6473952"/>
            <a:ext cx="50800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800" b="1">
                <a:solidFill>
                  <a:srgbClr val="17324D"/>
                </a:solidFill>
                <a:latin typeface="Arial"/>
                <a:cs typeface="Arial"/>
              </a:rPr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117562616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REFERENCE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Return and Probability Symbols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Subscripts identify a time, state, asset, or portfolio in the formula.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1" name="Text 6"/>
          <p:cNvSpPr/>
          <p:nvPr/>
        </p:nvSpPr>
        <p:spPr>
          <a:xfrm>
            <a:off x="608076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Symbol / term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2" name="Text 7"/>
          <p:cNvSpPr/>
          <p:nvPr/>
        </p:nvSpPr>
        <p:spPr>
          <a:xfrm>
            <a:off x="868680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3" name="Text 8"/>
          <p:cNvSpPr/>
          <p:nvPr/>
        </p:nvSpPr>
        <p:spPr>
          <a:xfrm>
            <a:off x="608076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r(s)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Text 9"/>
          <p:cNvSpPr/>
          <p:nvPr/>
        </p:nvSpPr>
        <p:spPr>
          <a:xfrm>
            <a:off x="868680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Return in state s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5" name="Text 10"/>
          <p:cNvSpPr/>
          <p:nvPr/>
        </p:nvSpPr>
        <p:spPr>
          <a:xfrm>
            <a:off x="608076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l-GR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Σ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6" name="Text 11"/>
          <p:cNvSpPr/>
          <p:nvPr/>
        </p:nvSpPr>
        <p:spPr>
          <a:xfrm>
            <a:off x="868680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Sum of all outcomes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Text 12"/>
          <p:cNvSpPr/>
          <p:nvPr/>
        </p:nvSpPr>
        <p:spPr>
          <a:xfrm>
            <a:off x="608076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E(rₚ)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8" name="Text 13"/>
          <p:cNvSpPr/>
          <p:nvPr/>
        </p:nvSpPr>
        <p:spPr>
          <a:xfrm>
            <a:off x="868680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portfolio return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9" name="Text 14"/>
          <p:cNvSpPr/>
          <p:nvPr/>
        </p:nvSpPr>
        <p:spPr>
          <a:xfrm>
            <a:off x="608076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wᵢ / E(rᵢ)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Text 15"/>
          <p:cNvSpPr/>
          <p:nvPr/>
        </p:nvSpPr>
        <p:spPr>
          <a:xfrm>
            <a:off x="868680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Asset weight / expected return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1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Manager’s Insight: Read the main letter first, then use the subscript to identify the time, state, or asset.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2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Example: P₀ is the starting price, while P₁ is the ending price.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3" name="Rounded Rectangle 69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4" name="Rounded Rectangle 69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01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5" name="TextBox 69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P₀ — Price at the beginning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6" name="Rounded Rectangle 69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7" name="Rounded Rectangle 69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02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8" name="TextBox 69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P₁ — Price at the end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9" name="Rounded Rectangle 69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0" name="Rounded Rectangle 69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03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1" name="TextBox 70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E(r) — Expected return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702" name="Rounded Rectangle 70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3" name="Rounded Rectangle 70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04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4" name="TextBox 70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n-US" sz="1300" b="1">
                <a:solidFill>
                  <a:srgbClr val="182330"/>
                </a:solidFill>
              </a:rPr>
              <a:t>P(s) — Probability of state s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406A77-E174-E94D-9A7F-B8D98D50B713}"/>
              </a:ext>
            </a:extLst>
          </p:cNvPr>
          <p:cNvSpPr txBox="1"/>
          <p:nvPr/>
        </p:nvSpPr>
        <p:spPr>
          <a:xfrm>
            <a:off x="11226800" y="6473952"/>
            <a:ext cx="50800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800" b="1">
                <a:solidFill>
                  <a:srgbClr val="17324D"/>
                </a:solidFill>
                <a:latin typeface="Arial"/>
                <a:cs typeface="Arial"/>
              </a:rPr>
              <a:t>57</a:t>
            </a:r>
          </a:p>
        </p:txBody>
      </p:sp>
    </p:spTree>
    <p:extLst>
      <p:ext uri="{BB962C8B-B14F-4D97-AF65-F5344CB8AC3E}">
        <p14:creationId xmlns:p14="http://schemas.microsoft.com/office/powerpoint/2010/main" val="141961672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Text 0"/>
          <p:cNvSpPr/>
          <p:nvPr/>
        </p:nvSpPr>
        <p:spPr>
          <a:xfrm>
            <a:off x="3291840" y="320040"/>
            <a:ext cx="1828440" cy="292320"/>
          </a:xfrm>
          <a:prstGeom prst="rect">
            <a:avLst/>
          </a:prstGeom>
          <a:solidFill>
            <a:srgbClr val="EAF5FF"/>
          </a:solidFill>
          <a:ln w="0">
            <a:solidFill>
              <a:srgbClr val="EAF5F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360" tIns="360" rIns="360" bIns="36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REFERENCE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6" name="Text 1"/>
          <p:cNvSpPr/>
          <p:nvPr/>
        </p:nvSpPr>
        <p:spPr>
          <a:xfrm>
            <a:off x="3291840" y="758880"/>
            <a:ext cx="6949080" cy="438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27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 Display"/>
              </a:rPr>
              <a:t>Risk and CAPM Symbols</a:t>
            </a:r>
            <a:endParaRPr lang="en-US" sz="27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7" name="Text 2"/>
          <p:cNvSpPr/>
          <p:nvPr/>
        </p:nvSpPr>
        <p:spPr>
          <a:xfrm>
            <a:off x="3291840" y="1307520"/>
            <a:ext cx="8046360" cy="237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 lnSpcReduction="10000"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600" b="1" u="none" strike="noStrike">
                <a:solidFill>
                  <a:srgbClr val="F2A900"/>
                </a:solidFill>
                <a:effectLst/>
                <a:uFillTx/>
                <a:latin typeface="Aptos"/>
                <a:ea typeface="Aptos"/>
              </a:rPr>
              <a:t>Greek letters describe risk; r symbols describe required or expected returns.</a:t>
            </a:r>
            <a:endParaRPr lang="en-US" sz="16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78" name="Text 3"/>
          <p:cNvSpPr/>
          <p:nvPr/>
        </p:nvSpPr>
        <p:spPr>
          <a:xfrm>
            <a:off x="502920" y="6446520"/>
            <a:ext cx="3474360" cy="228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ctr">
            <a:norm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4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 and Return</a:t>
            </a:r>
            <a:endParaRPr lang="en-US" sz="14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1" name="Text 6"/>
          <p:cNvSpPr/>
          <p:nvPr/>
        </p:nvSpPr>
        <p:spPr>
          <a:xfrm>
            <a:off x="608076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Symbol / term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2" name="Text 7"/>
          <p:cNvSpPr/>
          <p:nvPr/>
        </p:nvSpPr>
        <p:spPr>
          <a:xfrm>
            <a:off x="8686800" y="1920240"/>
            <a:ext cx="2605680" cy="484200"/>
          </a:xfrm>
          <a:prstGeom prst="rect">
            <a:avLst/>
          </a:prstGeom>
          <a:solidFill>
            <a:srgbClr val="0A66B2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300" b="1" u="none" strike="noStrike">
                <a:solidFill>
                  <a:srgbClr val="FFFFFF"/>
                </a:solidFill>
                <a:effectLst/>
                <a:uFillTx/>
                <a:latin typeface="Aptos"/>
                <a:ea typeface="Aptos"/>
              </a:rPr>
              <a:t>Meaning</a:t>
            </a:r>
            <a:endParaRPr lang="en-US" sz="1300" b="1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683" name="Text 8"/>
          <p:cNvSpPr/>
          <p:nvPr/>
        </p:nvSpPr>
        <p:spPr>
          <a:xfrm>
            <a:off x="608076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rRF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4" name="Text 9"/>
          <p:cNvSpPr/>
          <p:nvPr/>
        </p:nvSpPr>
        <p:spPr>
          <a:xfrm>
            <a:off x="8686800" y="240480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Risk-free return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5" name="Text 10"/>
          <p:cNvSpPr/>
          <p:nvPr/>
        </p:nvSpPr>
        <p:spPr>
          <a:xfrm>
            <a:off x="608076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rM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6" name="Text 11"/>
          <p:cNvSpPr/>
          <p:nvPr/>
        </p:nvSpPr>
        <p:spPr>
          <a:xfrm>
            <a:off x="8686800" y="288936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Expected market return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7" name="Text 12"/>
          <p:cNvSpPr/>
          <p:nvPr/>
        </p:nvSpPr>
        <p:spPr>
          <a:xfrm>
            <a:off x="608076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rj / rs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8" name="Text 13"/>
          <p:cNvSpPr/>
          <p:nvPr/>
        </p:nvSpPr>
        <p:spPr>
          <a:xfrm>
            <a:off x="8686800" y="3374280"/>
            <a:ext cx="2605680" cy="484200"/>
          </a:xfrm>
          <a:prstGeom prst="rect">
            <a:avLst/>
          </a:prstGeom>
          <a:solidFill>
            <a:srgbClr val="FFFF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Required return for asset j / stock s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89" name="Text 14"/>
          <p:cNvSpPr/>
          <p:nvPr/>
        </p:nvSpPr>
        <p:spPr>
          <a:xfrm>
            <a:off x="608076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rM − rRF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0" name="Text 15"/>
          <p:cNvSpPr/>
          <p:nvPr/>
        </p:nvSpPr>
        <p:spPr>
          <a:xfrm>
            <a:off x="8686800" y="3858840"/>
            <a:ext cx="2605680" cy="484200"/>
          </a:xfrm>
          <a:prstGeom prst="rect">
            <a:avLst/>
          </a:prstGeom>
          <a:solidFill>
            <a:srgbClr val="F4FAFF"/>
          </a:solidFill>
          <a:ln w="762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20" tIns="720" rIns="720" bIns="720" anchor="ctr">
            <a:norm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en-US" sz="1200" b="1" u="none" strike="noStrike">
                <a:solidFill>
                  <a:srgbClr val="0B2B47"/>
                </a:solidFill>
                <a:effectLst/>
                <a:uFillTx/>
                <a:latin typeface="Aptos"/>
                <a:ea typeface="Aptos"/>
              </a:rPr>
              <a:t>Market risk premium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1" name="Text 16"/>
          <p:cNvSpPr/>
          <p:nvPr/>
        </p:nvSpPr>
        <p:spPr>
          <a:xfrm>
            <a:off x="685800" y="5285160"/>
            <a:ext cx="5120280" cy="749520"/>
          </a:xfrm>
          <a:prstGeom prst="rect">
            <a:avLst/>
          </a:prstGeom>
          <a:solidFill>
            <a:srgbClr val="EAF5FF"/>
          </a:solidFill>
          <a:ln w="12700">
            <a:solidFill>
              <a:srgbClr val="BBD7E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0A66B2"/>
                </a:solidFill>
                <a:effectLst/>
                <a:uFillTx/>
                <a:latin typeface="Aptos"/>
                <a:ea typeface="Aptos"/>
              </a:rPr>
              <a:t>Manager’s Insight: Higher beta means the asset is more sensitive to movements in the overall market.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2" name="Text 17"/>
          <p:cNvSpPr/>
          <p:nvPr/>
        </p:nvSpPr>
        <p:spPr>
          <a:xfrm>
            <a:off x="6080760" y="5230440"/>
            <a:ext cx="5394600" cy="868320"/>
          </a:xfrm>
          <a:prstGeom prst="rect">
            <a:avLst/>
          </a:prstGeom>
          <a:solidFill>
            <a:srgbClr val="FFF7E6"/>
          </a:solidFill>
          <a:ln w="12700">
            <a:solidFill>
              <a:srgbClr val="F3C96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440" tIns="1440" rIns="1440" bIns="1440" anchor="ctr">
            <a:normAutofit/>
          </a:bodyPr>
          <a:lstStyle/>
          <a:p>
            <a:r>
              <a:rPr lang="en-US" sz="12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Quick Example: </a:t>
            </a:r>
            <a:r>
              <a:rPr lang="el-GR" sz="12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β = 1.2 </a:t>
            </a:r>
            <a:r>
              <a:rPr lang="en-US" sz="1200" b="1" u="none" strike="noStrike">
                <a:solidFill>
                  <a:srgbClr val="9A6A00"/>
                </a:solidFill>
                <a:effectLst/>
                <a:uFillTx/>
                <a:latin typeface="Aptos"/>
                <a:ea typeface="Aptos"/>
              </a:rPr>
              <a:t>means the asset tends to move 20% more than the market.</a:t>
            </a:r>
            <a:endParaRPr lang="en-US" sz="1200" b="1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693" name="Rounded Rectangle 692"/>
          <p:cNvSpPr/>
          <p:nvPr/>
        </p:nvSpPr>
        <p:spPr>
          <a:xfrm>
            <a:off x="685800" y="18653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4" name="Rounded Rectangle 693"/>
          <p:cNvSpPr/>
          <p:nvPr/>
        </p:nvSpPr>
        <p:spPr>
          <a:xfrm>
            <a:off x="804672" y="19899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01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5" name="TextBox 694"/>
          <p:cNvSpPr txBox="1"/>
          <p:nvPr/>
        </p:nvSpPr>
        <p:spPr>
          <a:xfrm>
            <a:off x="1344168" y="18836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l-GR" sz="1300" b="1">
                <a:solidFill>
                  <a:srgbClr val="182330"/>
                </a:solidFill>
              </a:rPr>
              <a:t>σ — </a:t>
            </a:r>
            <a:r>
              <a:rPr lang="en-US" sz="1300" b="1">
                <a:solidFill>
                  <a:srgbClr val="182330"/>
                </a:solidFill>
              </a:rPr>
              <a:t>Standard deviation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6" name="Rounded Rectangle 695"/>
          <p:cNvSpPr/>
          <p:nvPr/>
        </p:nvSpPr>
        <p:spPr>
          <a:xfrm>
            <a:off x="685800" y="24710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697" name="Rounded Rectangle 696"/>
          <p:cNvSpPr/>
          <p:nvPr/>
        </p:nvSpPr>
        <p:spPr>
          <a:xfrm>
            <a:off x="804672" y="25956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02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698" name="TextBox 697"/>
          <p:cNvSpPr txBox="1"/>
          <p:nvPr/>
        </p:nvSpPr>
        <p:spPr>
          <a:xfrm>
            <a:off x="1344168" y="24893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l-GR" sz="1300" b="1">
                <a:solidFill>
                  <a:srgbClr val="182330"/>
                </a:solidFill>
              </a:rPr>
              <a:t>σ² — </a:t>
            </a:r>
            <a:r>
              <a:rPr lang="en-US" sz="1300" b="1">
                <a:solidFill>
                  <a:srgbClr val="182330"/>
                </a:solidFill>
              </a:rPr>
              <a:t>Variance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699" name="Rounded Rectangle 698"/>
          <p:cNvSpPr/>
          <p:nvPr/>
        </p:nvSpPr>
        <p:spPr>
          <a:xfrm>
            <a:off x="685800" y="30767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0" name="Rounded Rectangle 699"/>
          <p:cNvSpPr/>
          <p:nvPr/>
        </p:nvSpPr>
        <p:spPr>
          <a:xfrm>
            <a:off x="804672" y="32013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03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1" name="TextBox 700"/>
          <p:cNvSpPr txBox="1"/>
          <p:nvPr/>
        </p:nvSpPr>
        <p:spPr>
          <a:xfrm>
            <a:off x="1344168" y="30950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l-GR" sz="1300" b="1">
                <a:solidFill>
                  <a:srgbClr val="182330"/>
                </a:solidFill>
              </a:rPr>
              <a:t>ρ — </a:t>
            </a:r>
            <a:r>
              <a:rPr lang="en-US" sz="1300" b="1">
                <a:solidFill>
                  <a:srgbClr val="182330"/>
                </a:solidFill>
              </a:rPr>
              <a:t>Correlation coefficient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702" name="Rounded Rectangle 701"/>
          <p:cNvSpPr/>
          <p:nvPr/>
        </p:nvSpPr>
        <p:spPr>
          <a:xfrm>
            <a:off x="685800" y="3682476"/>
            <a:ext cx="5028840" cy="532548"/>
          </a:xfrm>
          <a:prstGeom prst="roundRect">
            <a:avLst>
              <a:gd name="adj" fmla="val 8000"/>
            </a:avLst>
          </a:prstGeom>
          <a:solidFill>
            <a:srgbClr val="F6F8FB"/>
          </a:solidFill>
          <a:ln w="9525">
            <a:solidFill>
              <a:srgbClr val="D7E0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b="1"/>
          </a:p>
        </p:txBody>
      </p:sp>
      <p:sp>
        <p:nvSpPr>
          <p:cNvPr id="703" name="Rounded Rectangle 702"/>
          <p:cNvSpPr/>
          <p:nvPr/>
        </p:nvSpPr>
        <p:spPr>
          <a:xfrm>
            <a:off x="804672" y="3807018"/>
            <a:ext cx="429768" cy="283464"/>
          </a:xfrm>
          <a:prstGeom prst="roundRect">
            <a:avLst>
              <a:gd name="adj" fmla="val 18000"/>
            </a:avLst>
          </a:prstGeom>
          <a:solidFill>
            <a:srgbClr val="B89243"/>
          </a:solidFill>
          <a:ln>
            <a:solidFill>
              <a:srgbClr val="B8924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en-EG" sz="950" b="1">
                <a:solidFill>
                  <a:srgbClr val="FFFFFF"/>
                </a:solidFill>
              </a:rPr>
              <a:t>04</a:t>
            </a:r>
            <a:endParaRPr sz="950" b="1">
              <a:solidFill>
                <a:srgbClr val="FFFFFF"/>
              </a:solidFill>
            </a:endParaRPr>
          </a:p>
        </p:txBody>
      </p:sp>
      <p:sp>
        <p:nvSpPr>
          <p:cNvPr id="704" name="TextBox 703"/>
          <p:cNvSpPr txBox="1"/>
          <p:nvPr/>
        </p:nvSpPr>
        <p:spPr>
          <a:xfrm>
            <a:off x="1344168" y="3700764"/>
            <a:ext cx="4251600" cy="495972"/>
          </a:xfrm>
          <a:prstGeom prst="rect">
            <a:avLst/>
          </a:prstGeom>
          <a:noFill/>
        </p:spPr>
        <p:txBody>
          <a:bodyPr wrap="square" lIns="50800" tIns="0" rIns="50800" bIns="0" anchor="ctr">
            <a:normAutofit/>
          </a:bodyPr>
          <a:lstStyle/>
          <a:p>
            <a:pPr algn="ctr"/>
            <a:r>
              <a:rPr lang="el-GR" sz="1300" b="1">
                <a:solidFill>
                  <a:srgbClr val="182330"/>
                </a:solidFill>
              </a:rPr>
              <a:t>β — </a:t>
            </a:r>
            <a:r>
              <a:rPr lang="en-US" sz="1300" b="1">
                <a:solidFill>
                  <a:srgbClr val="182330"/>
                </a:solidFill>
              </a:rPr>
              <a:t>Beta: market sensitivity</a:t>
            </a:r>
            <a:endParaRPr sz="1300" b="1">
              <a:solidFill>
                <a:srgbClr val="18233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406A77-E174-E94D-9A7F-B8D98D50B713}"/>
              </a:ext>
            </a:extLst>
          </p:cNvPr>
          <p:cNvSpPr txBox="1"/>
          <p:nvPr/>
        </p:nvSpPr>
        <p:spPr>
          <a:xfrm>
            <a:off x="11226800" y="6473952"/>
            <a:ext cx="508000" cy="201168"/>
          </a:xfrm>
          <a:prstGeom prst="rect">
            <a:avLst/>
          </a:prstGeom>
          <a:noFill/>
          <a:ln>
            <a:noFill/>
          </a:ln>
        </p:spPr>
        <p:txBody>
          <a:bodyPr vertOverflow="overflow" vert="horz" wrap="none" rtlCol="0" anchor="ctr" anchorCtr="0">
            <a:noAutofit/>
          </a:bodyPr>
          <a:lstStyle/>
          <a:p>
            <a:pPr algn="l"/>
            <a:r>
              <a:rPr lang="en-EG" sz="800" b="1">
                <a:solidFill>
                  <a:srgbClr val="17324D"/>
                </a:solidFill>
                <a:latin typeface="Arial"/>
                <a:cs typeface="Arial"/>
              </a:rPr>
              <a:t>58</a:t>
            </a:r>
          </a:p>
        </p:txBody>
      </p:sp>
    </p:spTree>
    <p:extLst>
      <p:ext uri="{BB962C8B-B14F-4D97-AF65-F5344CB8AC3E}">
        <p14:creationId xmlns:p14="http://schemas.microsoft.com/office/powerpoint/2010/main" val="145028241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b="1"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b="1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b="1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 b="1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 b="1"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70D8F48-944D-FC9B-C2E8-815744CDD6A1}"/>
              </a:ext>
            </a:extLst>
          </p:cNvPr>
          <p:cNvSpPr txBox="1"/>
          <p:nvPr/>
        </p:nvSpPr>
        <p:spPr>
          <a:xfrm>
            <a:off x="685936" y="5539492"/>
            <a:ext cx="59332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  <a:latin typeface="Arial"/>
              </a:rPr>
              <a:t>Risk and Return</a:t>
            </a:r>
          </a:p>
        </p:txBody>
      </p:sp>
    </p:spTree>
    <p:extLst>
      <p:ext uri="{BB962C8B-B14F-4D97-AF65-F5344CB8AC3E}">
        <p14:creationId xmlns:p14="http://schemas.microsoft.com/office/powerpoint/2010/main" val="1762407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</a:majorFont>
      <a:minorFont>
        <a:latin typeface="Aptos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131895AB-0AF6-AE4A-B698-C2E566F8379C}">
  <we:reference id="cba9fc06-6fc9-492e-9525-923870a3b909" version="2.0.0.0" store="EXCatalog" storeType="EXCatalog"/>
  <we:alternateReferences>
    <we:reference id="WA200010215" version="2.0.0.0" store="en-US" storeType="OMEX"/>
  </we:alternateReferences>
  <we:properties>
    <we:property name="bps.codex_control.document_id" value="&quot;cd928614-ed6a-4c8e-b3dc-62b7ce123bb7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6768</Words>
  <Application>Microsoft Macintosh PowerPoint</Application>
  <PresentationFormat>Widescreen</PresentationFormat>
  <Paragraphs>1507</Paragraphs>
  <Slides>60</Slides>
  <Notes>59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7" baseType="lpstr">
      <vt:lpstr>Alexandria</vt:lpstr>
      <vt:lpstr>Aptos</vt:lpstr>
      <vt:lpstr>Arial</vt:lpstr>
      <vt:lpstr>Calibri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MGM237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Mohamed Hussein</cp:lastModifiedBy>
  <cp:revision>12</cp:revision>
  <dcterms:modified xsi:type="dcterms:W3CDTF">2026-07-16T17:32:20Z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2026-07-10T00:43:05Z</dcterms:created>
  <dc:creator>OpenAI</dc:creator>
  <dc:description/>
  <dc:language>en-US</dc:language>
  <cp:lastModifiedBy>OpenAI</cp:lastModifiedBy>
  <dcterms:modified xsi:type="dcterms:W3CDTF">2026-07-10T00:43:05Z</dcterms:modified>
  <cp:revision>1</cp:revision>
  <dc:subject>MGM237 Introduction to Finance - Lecture 7</dc:subject>
  <dc:title>Lecture 7: Risk and Return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r8>55</vt:r8>
  </property>
  <property fmtid="{D5CDD505-2E9C-101B-9397-08002B2CF9AE}" pid="3" name="PresentationFormat">
    <vt:lpwstr>On-screen Show (16:9)</vt:lpwstr>
  </property>
  <property fmtid="{D5CDD505-2E9C-101B-9397-08002B2CF9AE}" pid="4" name="Slides">
    <vt:r8>55</vt:r8>
  </property>
  <property fmtid="{D5CDD505-2E9C-101B-9397-08002B2CF9AE}" pid="5" name="MSIP_Label_ea4c0c79-1302-4598-89cc-fc5f9b666c02_Enabled">
    <vt:lpwstr>true</vt:lpwstr>
  </property>
  <property fmtid="{D5CDD505-2E9C-101B-9397-08002B2CF9AE}" pid="6" name="MSIP_Label_ea4c0c79-1302-4598-89cc-fc5f9b666c02_SetDate">
    <vt:lpwstr>2026-07-16T14:15:31Z</vt:lpwstr>
  </property>
  <property fmtid="{D5CDD505-2E9C-101B-9397-08002B2CF9AE}" pid="7" name="MSIP_Label_ea4c0c79-1302-4598-89cc-fc5f9b666c02_Method">
    <vt:lpwstr>Standard</vt:lpwstr>
  </property>
  <property fmtid="{D5CDD505-2E9C-101B-9397-08002B2CF9AE}" pid="8" name="MSIP_Label_ea4c0c79-1302-4598-89cc-fc5f9b666c02_Name">
    <vt:lpwstr>defa4170-0d19-0005-0004-bc88714345d2</vt:lpwstr>
  </property>
  <property fmtid="{D5CDD505-2E9C-101B-9397-08002B2CF9AE}" pid="9" name="MSIP_Label_ea4c0c79-1302-4598-89cc-fc5f9b666c02_SiteId">
    <vt:lpwstr>d929240e-472e-4f27-9319-d188d429d45e</vt:lpwstr>
  </property>
  <property fmtid="{D5CDD505-2E9C-101B-9397-08002B2CF9AE}" pid="10" name="MSIP_Label_ea4c0c79-1302-4598-89cc-fc5f9b666c02_ActionId">
    <vt:lpwstr>288f8715-45b7-4848-821b-9e0295f2a3f5</vt:lpwstr>
  </property>
  <property fmtid="{D5CDD505-2E9C-101B-9397-08002B2CF9AE}" pid="11" name="MSIP_Label_ea4c0c79-1302-4598-89cc-fc5f9b666c02_ContentBits">
    <vt:lpwstr>0</vt:lpwstr>
  </property>
  <property fmtid="{D5CDD505-2E9C-101B-9397-08002B2CF9AE}" pid="12" name="MSIP_Label_ea4c0c79-1302-4598-89cc-fc5f9b666c02_Tag">
    <vt:lpwstr>50, 3, 0, 1</vt:lpwstr>
  </property>
</Properties>
</file>