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0"/>
  </p:notesMasterIdLst>
  <p:sldIdLst>
    <p:sldId id="480" r:id="rId2"/>
    <p:sldId id="303" r:id="rId3"/>
    <p:sldId id="313" r:id="rId4"/>
    <p:sldId id="354" r:id="rId5"/>
    <p:sldId id="4620" r:id="rId6"/>
    <p:sldId id="4621" r:id="rId7"/>
    <p:sldId id="4622" r:id="rId8"/>
    <p:sldId id="484" r:id="rId9"/>
    <p:sldId id="501" r:id="rId10"/>
    <p:sldId id="4623" r:id="rId11"/>
    <p:sldId id="4624" r:id="rId12"/>
    <p:sldId id="4625" r:id="rId13"/>
    <p:sldId id="4608" r:id="rId14"/>
    <p:sldId id="4602" r:id="rId15"/>
    <p:sldId id="4610" r:id="rId16"/>
    <p:sldId id="4606" r:id="rId17"/>
    <p:sldId id="4612" r:id="rId18"/>
    <p:sldId id="4614" r:id="rId19"/>
    <p:sldId id="4626" r:id="rId20"/>
    <p:sldId id="551" r:id="rId21"/>
    <p:sldId id="4627" r:id="rId22"/>
    <p:sldId id="507" r:id="rId23"/>
    <p:sldId id="508" r:id="rId24"/>
    <p:sldId id="509" r:id="rId25"/>
    <p:sldId id="510" r:id="rId26"/>
    <p:sldId id="513" r:id="rId27"/>
    <p:sldId id="514" r:id="rId28"/>
    <p:sldId id="515" r:id="rId29"/>
    <p:sldId id="516" r:id="rId30"/>
    <p:sldId id="518" r:id="rId31"/>
    <p:sldId id="519" r:id="rId32"/>
    <p:sldId id="520" r:id="rId33"/>
    <p:sldId id="521" r:id="rId34"/>
    <p:sldId id="4628" r:id="rId35"/>
    <p:sldId id="522" r:id="rId36"/>
    <p:sldId id="524" r:id="rId37"/>
    <p:sldId id="526" r:id="rId38"/>
    <p:sldId id="527" r:id="rId39"/>
    <p:sldId id="529" r:id="rId40"/>
    <p:sldId id="530" r:id="rId41"/>
    <p:sldId id="531" r:id="rId42"/>
    <p:sldId id="533" r:id="rId43"/>
    <p:sldId id="534" r:id="rId44"/>
    <p:sldId id="535" r:id="rId45"/>
    <p:sldId id="4616" r:id="rId46"/>
    <p:sldId id="499" r:id="rId47"/>
    <p:sldId id="539" r:id="rId48"/>
    <p:sldId id="545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354"/>
            <p14:sldId id="4620"/>
            <p14:sldId id="4621"/>
            <p14:sldId id="4622"/>
            <p14:sldId id="484"/>
            <p14:sldId id="501"/>
            <p14:sldId id="4623"/>
            <p14:sldId id="4624"/>
            <p14:sldId id="4625"/>
            <p14:sldId id="4608"/>
            <p14:sldId id="4602"/>
            <p14:sldId id="4610"/>
            <p14:sldId id="4606"/>
            <p14:sldId id="4612"/>
            <p14:sldId id="4614"/>
            <p14:sldId id="4626"/>
            <p14:sldId id="551"/>
            <p14:sldId id="4627"/>
            <p14:sldId id="507"/>
            <p14:sldId id="508"/>
            <p14:sldId id="509"/>
            <p14:sldId id="510"/>
            <p14:sldId id="513"/>
            <p14:sldId id="514"/>
            <p14:sldId id="515"/>
            <p14:sldId id="516"/>
            <p14:sldId id="518"/>
            <p14:sldId id="519"/>
            <p14:sldId id="520"/>
            <p14:sldId id="521"/>
            <p14:sldId id="4628"/>
            <p14:sldId id="522"/>
            <p14:sldId id="524"/>
            <p14:sldId id="526"/>
            <p14:sldId id="527"/>
            <p14:sldId id="529"/>
            <p14:sldId id="530"/>
            <p14:sldId id="531"/>
            <p14:sldId id="533"/>
            <p14:sldId id="534"/>
            <p14:sldId id="535"/>
            <p14:sldId id="4616"/>
            <p14:sldId id="499"/>
            <p14:sldId id="539"/>
            <p14:sldId id="545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customXml" Target="../customXml/item2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customXml" Target="../customXml/item3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61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101600"/>
            <a:ext cx="7435986" cy="69596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751896" cy="6617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9" y="5843657"/>
            <a:ext cx="1768434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269653"/>
            <a:ext cx="6778919" cy="682012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660343" cy="104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106011" y="3499311"/>
            <a:ext cx="729186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9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Supply Chain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225773" y="4105546"/>
            <a:ext cx="19101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211781" y="4722981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180072" y="269699"/>
            <a:ext cx="5547685" cy="6022932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094006" y="3645306"/>
            <a:ext cx="5573486" cy="33854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528442" y="754273"/>
            <a:ext cx="411389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3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3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667796" y="1882778"/>
            <a:ext cx="8578137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5- Applications of Artificial Intelligence.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832E9365-28E5-85CC-F6F9-A5CBDDB4A29A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B9C7B1AB-E9A3-08D2-1093-182E0B4E8E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pic>
        <p:nvPicPr>
          <p:cNvPr id="28676" name="Picture 2" descr="http://images.slidesharecdn.com/supplychainriskmanagement-090606232924-phpapp01-slide-5-768.jpg?1244349084">
            <a:extLst>
              <a:ext uri="{FF2B5EF4-FFF2-40B4-BE49-F238E27FC236}">
                <a16:creationId xmlns:a16="http://schemas.microsoft.com/office/drawing/2014/main" id="{B9C39551-BD1C-8F92-6274-2528ADAD8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4380"/>
            <a:ext cx="12192000" cy="8348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Footer Placeholder 5">
            <a:extLst>
              <a:ext uri="{FF2B5EF4-FFF2-40B4-BE49-F238E27FC236}">
                <a16:creationId xmlns:a16="http://schemas.microsoft.com/office/drawing/2014/main" id="{5FA16449-9FD5-A58D-392A-1DE3D9EF8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 flipV="1">
            <a:off x="4038600" y="6310631"/>
            <a:ext cx="4114800" cy="4571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 dirty="0">
                <a:solidFill>
                  <a:srgbClr val="898989"/>
                </a:solidFill>
                <a:cs typeface="Arial" panose="020B0604020202020204" pitchFamily="34" charset="0"/>
              </a:rPr>
              <a:t>Dr.Tarek Mohamed</a:t>
            </a:r>
          </a:p>
        </p:txBody>
      </p:sp>
    </p:spTree>
    <p:extLst>
      <p:ext uri="{BB962C8B-B14F-4D97-AF65-F5344CB8AC3E}">
        <p14:creationId xmlns:p14="http://schemas.microsoft.com/office/powerpoint/2010/main" val="255000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05C9E-A50C-53AB-8F52-0EDC6420A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A00FC6-D921-DD14-9A71-76ACDC0A66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0CF2A6-C48B-18E4-8E5B-4B375B1FFE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ABD03-7F4B-9CBB-5BCD-FDD6960FF7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1120"/>
            <a:ext cx="12192000" cy="6929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6213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07A19-E0BD-7250-C0C9-CEE416638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0D92F9-9EEA-9EFD-A060-90E1A82F94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6A6E27-EA29-57E3-A98A-11BDE70B96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6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F58C0D6-EFC6-AC4F-E90B-6F6D563739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080" y="0"/>
            <a:ext cx="1205992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7830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0EC6E1-CD96-CF47-98B9-DB7DF29AC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37FB50-9804-4B18-0FC7-4B8FB12B7B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E47396-F082-86F8-55E1-CFF1B605BA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7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1171DB9-783F-41B6-53FE-15BE4D4087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6525"/>
            <a:ext cx="12192000" cy="672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536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60464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06401" y="1241891"/>
            <a:ext cx="11308080" cy="50220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involved, directly or indirectly, in fulfilling a customer request.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Within each company, the supply chain includes all functions involved in fulfilling a customer request (product development, marketing, operations, distribution, finance, customer service).</a:t>
            </a: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All facilities, functions, and activities, associated with the flow and transformation of goods and services from raw materials to customer, as well as the associated information flows.</a:t>
            </a: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 integrated group of processes to “Plan,” “Source,”  “Make,” and “deliver” products to customers.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217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04953" y="236167"/>
            <a:ext cx="605967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22811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26720" y="1493400"/>
            <a:ext cx="11287760" cy="47025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is an integral part of the supply chain.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Includes movement of products from suppliers to manufacturers to distributors and information, funds, and products in both directions.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May be more accurate to use the term “supply network” or “supply web”.</a:t>
            </a: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Typical supply chain stages: customers, retailers, wholesalers/distributors, manufacturers, component/raw material suppliers.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may not be present in all supply chains (e.g., no retailer or distributor for Dell).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44077" y="63922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1749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5CD4E3-8957-B7DD-0C3C-F2EF51EEA0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DA8D95-5D25-62F5-2F0B-699D29237A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5F8270-4FC3-97C3-C6D5-64860B4E8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10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D4A23B-5584-6061-313F-105EB95D74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9383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312F9E8-4286-AE91-CA2F-34ED989FE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11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4B8463-7A82-CCB1-DAC1-C4BE4F6677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0171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A92328-6B94-055E-EC9C-12003679FD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831AEB-314A-EA05-1187-FF202DAE19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DA944D-5F58-B702-E1D4-0CA892795A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12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368EF7-C6AE-A7CB-3ACC-13D8B4A3C9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7803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DED125-2317-0819-6ACD-29324715FC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0834927-EB52-B020-244B-EFB9C11EA1C7}"/>
              </a:ext>
            </a:extLst>
          </p:cNvPr>
          <p:cNvSpPr/>
          <p:nvPr/>
        </p:nvSpPr>
        <p:spPr>
          <a:xfrm>
            <a:off x="8508514" y="1060464"/>
            <a:ext cx="3592046" cy="520986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4B0E2A7-802F-2819-CDA7-8DAECDE33491}"/>
              </a:ext>
            </a:extLst>
          </p:cNvPr>
          <p:cNvSpPr/>
          <p:nvPr/>
        </p:nvSpPr>
        <p:spPr>
          <a:xfrm>
            <a:off x="365304" y="1451315"/>
            <a:ext cx="11308080" cy="44281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Management (SCM) Goals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b="1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Efficiency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 Minimize costs and maximize productivity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Reliability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Ensure consistent quality and delivery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Resilience</a:t>
            </a: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Adapt to disruptions and risks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Sustainability</a:t>
            </a:r>
            <a:r>
              <a:rPr lang="en-US" sz="280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Reduce environmental impact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Satisfaction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Meet demand and expectations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13EEA0-FFDE-D76A-B392-33436429EC7B}"/>
              </a:ext>
            </a:extLst>
          </p:cNvPr>
          <p:cNvSpPr txBox="1"/>
          <p:nvPr/>
        </p:nvSpPr>
        <p:spPr>
          <a:xfrm>
            <a:off x="9575800" y="640738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F840C5F-A0C8-EDC3-CC20-6DB32C552D5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CEE4AB8-77CA-5578-1DC3-1266B3B02C8B}"/>
              </a:ext>
            </a:extLst>
          </p:cNvPr>
          <p:cNvSpPr/>
          <p:nvPr/>
        </p:nvSpPr>
        <p:spPr>
          <a:xfrm>
            <a:off x="3204953" y="236167"/>
            <a:ext cx="605967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E887D4-A9D7-8641-4305-50B1F0DC1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8985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E7EF92-C91E-AF46-816F-9CAFFBF8E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DFF6144-3722-C765-4C63-F4F472ACAD8E}"/>
              </a:ext>
            </a:extLst>
          </p:cNvPr>
          <p:cNvSpPr/>
          <p:nvPr/>
        </p:nvSpPr>
        <p:spPr>
          <a:xfrm>
            <a:off x="8508514" y="122811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B8E4BE0-A3F7-15B7-3E46-3BD1100DE1CA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Key Components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Raw materials or inputs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Production process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Distribution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Logistics, transportation, and warehousing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Retail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Sales and customer service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Reverse Logistics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Returns, recycling, and waste management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02B018F-EAB1-5A7C-937D-ECFE2EFC97E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7925B80-BA77-6A4E-1397-1DBC96D253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A73460C-416E-342A-99A4-79A90CCD818C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605C88-C135-1134-CF97-9F91CF9AC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1049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7948F6-66CB-C732-28C2-79656C50E6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A529808-1092-3790-B44B-2DFE5A6609C3}"/>
              </a:ext>
            </a:extLst>
          </p:cNvPr>
          <p:cNvSpPr/>
          <p:nvPr/>
        </p:nvSpPr>
        <p:spPr>
          <a:xfrm>
            <a:off x="8508514" y="122811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8B8F6DD-D296-25C1-34BC-64E6000D2858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Types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Just-In-Time (JIT)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Just-In-Case (JIC):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Maintaining inventory for potential demand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Hybrid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Combining JIT and JIC approaches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Responding quickly to changing demand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Lean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Eliminating waste and optimizing processes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4B30554-5CBB-519B-5BE0-8990D68BA4E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02F031A-AC4A-544F-1FC2-6210C82DA9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FDF7475-3537-3B80-6E52-868609D1D39E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A13BA94-B0D8-1E3B-8E26-E4593B044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3997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5C770A-326F-1AF7-AC04-DABB02F387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DF94FAD-FA44-7EB1-0A16-E5AEDC40EDC4}"/>
              </a:ext>
            </a:extLst>
          </p:cNvPr>
          <p:cNvSpPr/>
          <p:nvPr/>
        </p:nvSpPr>
        <p:spPr>
          <a:xfrm>
            <a:off x="8508514" y="122811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0A33AC-4B70-C295-82D3-531848F90B1A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Technologies Used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Enterprise Resource Planning (ERP):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Integrated software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Visibility (SCV):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Real-time monitoring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Internet of Things (IoT):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Connected devices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Artificial Intelligence (AI):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Predictive analytics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Blockchain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Secure, transparent transactions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Cloud computing: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Scalable, flexible infrastructure.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Radio-frequency identification (RFID):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tracking.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BDEE09A-70AD-E5B2-8907-65C3F0C49F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6BCEEBC-061C-BF42-3397-B9135A1207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496AFE1-1C87-B0F0-7EBB-E4654182F530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6A1270C-BC28-0B95-A8F4-9A2BA5EEF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3234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A5378C-8387-7194-9338-2FA623D830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A05BAC2-3660-B59F-250A-14265A05023B}"/>
              </a:ext>
            </a:extLst>
          </p:cNvPr>
          <p:cNvSpPr/>
          <p:nvPr/>
        </p:nvSpPr>
        <p:spPr>
          <a:xfrm>
            <a:off x="8508514" y="122811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565A0D-4E8A-2E29-EE18-B50F09D01FE3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SCM Techniques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Just-In-Time (JIT):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Total Quality Management (TQM):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Ensuring quality throughout.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Lean management: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Eliminating waste.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Six Sigma</a:t>
            </a:r>
            <a:r>
              <a:rPr lang="en-US" sz="28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Data-driven quality improvement.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supply chain</a:t>
            </a:r>
            <a:r>
              <a:rPr lang="en-US" sz="28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Responding quickly to changes.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41F49E-1D96-1346-A532-331DECA2365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9FA2379-A3C6-ABDC-F3C5-6D9A6DFBF1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F21E3AC-95D4-427B-0668-F694025E9B28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A9C0842-F091-AEAC-7F69-F601259F1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31728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0B5E09-F2CE-E639-155E-4BD6369B70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5305D52-1776-8E06-3D29-DE85AD5A0F12}"/>
              </a:ext>
            </a:extLst>
          </p:cNvPr>
          <p:cNvSpPr/>
          <p:nvPr/>
        </p:nvSpPr>
        <p:spPr>
          <a:xfrm>
            <a:off x="8508514" y="122811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DE6CFB8-EF62-240D-7D4A-6166FA8AE77B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Benefits of Effective SCM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Improved customer satisfaction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Increased efficiency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Reduced costs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Enhanced competitiveness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Better risk management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Improved sustainability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Increased transparency</a:t>
            </a:r>
            <a:endParaRPr lang="en-US" sz="2800" kern="0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E957275-93F7-37C8-8826-606785349A6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1548DB9-72DD-24E4-B3B2-4075E30A9B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245ADFE-B19F-5E4F-9DB7-7B55E8D2B051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AE43892-5E4F-D627-2BCD-E023E8639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1945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1FA7F8-B8C4-F90E-5AB6-DF80F3DC6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108EA5-E131-3387-C874-1DCA65CDDC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6BD6AA-726F-6DAD-F5B7-84081BD3C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19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A4162F0-C4F9-8C23-13FD-ED9E084678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39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1857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A9F3BB-8D40-F908-880A-6A161F7DB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631508-0DBC-3ED2-3B59-8DC6872BEF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1962E2-A755-6ABD-AD43-756523ED6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20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E243A5D-B9AB-2F61-A5D4-9D7F72FA0C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2088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7053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D0B512-86D9-9C92-79E3-252D2BE14B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659E05-2E50-201C-589B-8F6C70F501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4FAE00-2540-053E-BACF-4D1A05E295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21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91331C-ABBA-6EAA-8BC7-7810A66F61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3986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94658"/>
            <a:ext cx="3571726" cy="542401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97839" y="1391920"/>
            <a:ext cx="11382985" cy="47853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Maximize overall value generated.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Surplus = Customer Value – Supply Chain Cost.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Example: a customer purchases a router from Amazon for $100 (revenue).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costs include (information, storage, transportation, produce components, assembly, etc.)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difference between $100 and the sum of all of these costs is the supply chain profit.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profitability is the total profit to be shared across all stages of the supply chain.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142668" y="64186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9332" y="356087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5960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877710"/>
            <a:ext cx="3541246" cy="547864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25120" y="1241892"/>
            <a:ext cx="11430000" cy="49252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Dell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$56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2006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by adopting new supply chain strategies to         $102.301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2023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b="0" i="0" dirty="0">
                <a:solidFill>
                  <a:srgbClr val="E8E8E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$88.425 billion in </a:t>
            </a:r>
            <a:r>
              <a:rPr lang="en-US" sz="2800" b="1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2024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$1 billion sales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1980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jumped to $ 648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Boeing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’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$101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2018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$73.293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Apple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$65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$391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Amazon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'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$ 34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$ 637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33802" y="6423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67826" y="165259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6838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10600" y="1124350"/>
            <a:ext cx="3357880" cy="516828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40081" y="1543346"/>
            <a:ext cx="1093216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is a close connection between the design and management of supply chain flows (product, information, and funds) and the success of a supply chain. </a:t>
            </a:r>
          </a:p>
          <a:p>
            <a:pPr marL="12700" marR="5080" lvl="0" algn="just">
              <a:buClr>
                <a:srgbClr val="000000"/>
              </a:buClr>
              <a:buSzPts val="26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Dell Computer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and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Seven-Eleven Japan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examples of companies that have built their success on superior design, planning, and operation of their supply chain. </a:t>
            </a: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9332" y="289780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9896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55140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79121" y="1543345"/>
            <a:ext cx="11003280" cy="47492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has been a leader in using supply chain design, planning, and operation to achieve success.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From its beginning, the company invested heavily in transportation and information infrastructure to facilitate the effective flow of goods and information.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designed its supply chain with clusters of stores around distribution centers to facilitate frequent replenishment at its retail stores in a cost-effective manner. Frequent replenishment allows stores to match supply and demand more effectively than the competition.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71289" y="420524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034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2092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57201" y="1543346"/>
            <a:ext cx="1106424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structure the supply chain over the next several years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over the next quarter or year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Daily or weekly operational decisions</a:t>
            </a:r>
          </a:p>
          <a:p>
            <a:pPr lvl="0" algn="just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63521" y="339450"/>
            <a:ext cx="5464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Phases in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4882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802380"/>
            <a:ext cx="3602206" cy="546982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79120" y="1138967"/>
            <a:ext cx="11094720" cy="52173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4472C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about the configuration of the supply chain, allocation of resources, and what processes each stage will perform.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Strategic supply chain decisions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Outsource supply chain functions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Locations and capacities of facilities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Products to be made or stored at various locations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Modes of transportation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Information systems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must support strategic objectives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decisions are long-term and expensive to reverse – must take into account market uncertainty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173185" y="6356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04440" y="279159"/>
            <a:ext cx="55830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6650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55140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87681" y="1543346"/>
            <a:ext cx="11393144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For decisions made during this phase,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time frame considered is a quarter to a year. Therefore,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supply chain's configuration determined in the strategic phase is fixed.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goal of planning is to maximize the supply chain surplus that can be generated over the planning horizon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86561" y="356087"/>
            <a:ext cx="40078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0270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906777" y="1216506"/>
            <a:ext cx="4150846" cy="507612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79121" y="1543346"/>
            <a:ext cx="1106424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Definition of a set of policies that govern short-term operations.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Fixed by the supply configuration from the strategic phase.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maximize supply chain surplus given established constraints.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Starts with a forecast of demand in the coming year.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29535" y="356087"/>
            <a:ext cx="40078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2986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45996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48640" y="1387011"/>
            <a:ext cx="11064239" cy="46579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Planning decisions: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Which markets will be supplied from which locations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Planned buildup of inventories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Subcontracting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policies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Timing and size of market promotions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Must consider demand uncertainty, exchange rates, and competition over the time horizon in planning decisions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35384" y="356087"/>
            <a:ext cx="40078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8951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68348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89280" y="1543346"/>
            <a:ext cx="11291545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time horizon is weekly or daily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regarding individual customer orders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configuration is fixed, and planning policies are defined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handle incoming customer orders as effectively as possible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Allocate orders to inventory or production, set order due dates, generate pick lists at a warehouse, allocate an order to a particular shipment, set delivery schedules, place replenishment orders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Much less uncertainty (short time horizon)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72934" y="356087"/>
            <a:ext cx="422263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75820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75360"/>
            <a:ext cx="3551406" cy="52949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26720" y="1318018"/>
            <a:ext cx="11247119" cy="49458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supply chain is a sequence of processes and flows that take place within and between different stages and combine to fill a customer's need for a product.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are two different ways to view the processes performed in a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View: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a series of cycles, each performed at the interface between two successive stages of the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54933" y="224463"/>
            <a:ext cx="552978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7099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56156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18161" y="1543346"/>
            <a:ext cx="11362664" cy="45424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Given the five stages of a supply chain, all supply chain processes can be broken down into the following four process cycles,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84675" y="293014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05469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A59BB8-6A23-F448-C67C-3DCECA67B7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894AA0-D9EF-2E9C-3368-D8C9C99017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8741B9-4456-CB6C-092D-9AF2FF4F40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34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43BC5AB-D8BC-288E-8107-5F76208B5D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00" y="0"/>
            <a:ext cx="120904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26613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85520"/>
            <a:ext cx="3581886" cy="5507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598" y="1155869"/>
            <a:ext cx="11094722" cy="52917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directly involved in receiving and filling a customer order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involved in replenishing retailer inventory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processes involved in generating the product that will fill the customer,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retailer and distributor orders. It is driven by the actual orders placed with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the manufacturer, forecasts for expected future demand, and the current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product availability in the manufacturer’s finished-product warehouse.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necessary to ensure that materials are available for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manufacturing to occur according to schedule.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93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3819" y="277378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55391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76394"/>
            <a:ext cx="3561566" cy="5193933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241892"/>
            <a:ext cx="11115040" cy="48236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cycle occurs at the interface between two successive stages of the supply chain.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 every supply chain will have all four cycles clearly separated. For example, a grocery supply chain in which a retailer stocks finished goods inventories and places replenishment orders with a distributor is likely to have all four cycles separated.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Dell, in contrast, bypasses the retailer and distributor when it sells servers directly to customers </a:t>
            </a:r>
            <a:r>
              <a:rPr lang="en-US" sz="2800" b="1" dirty="0">
                <a:solidFill>
                  <a:srgbClr val="4472C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(Direct Channel).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3819" y="326063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05050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83428"/>
            <a:ext cx="4128422" cy="518690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05529" y="129320"/>
            <a:ext cx="65365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</a:t>
            </a:r>
            <a:b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Processes</a:t>
            </a:r>
          </a:p>
        </p:txBody>
      </p:sp>
      <p:sp>
        <p:nvSpPr>
          <p:cNvPr id="8" name="Rectangle 7"/>
          <p:cNvSpPr/>
          <p:nvPr/>
        </p:nvSpPr>
        <p:spPr>
          <a:xfrm>
            <a:off x="404949" y="1755438"/>
            <a:ext cx="5368834" cy="452431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cycle consists of six sub processes as shown: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cycle starts with the supplier marketing the product to customers.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buyer then places an order that is received by the supplier.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supplier supplies the order, which is received by the buyer.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buyer may return some of the product or other recycled material to the supplier or a third party. The cycle of activities then begins all over again.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3783" y="1402080"/>
            <a:ext cx="5995851" cy="48495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539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84020"/>
            <a:ext cx="3503055" cy="518630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241893"/>
            <a:ext cx="10842171" cy="502200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View: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two categories, depending on whether they are executed in response to a customer order or in anticipation of customer orders.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Pull processes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by a customer order, whereas </a:t>
            </a: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 processes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and performed in anticipation of customer orders.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31108" y="272729"/>
            <a:ext cx="552978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997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68624"/>
            <a:ext cx="3571726" cy="520170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412241"/>
            <a:ext cx="11033760" cy="47345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processes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fall into one of two categories depending on the timing of their execution relative to customer demand.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Pull</a:t>
            </a: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response to a customer order </a:t>
            </a: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(reactive).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Push</a:t>
            </a: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anticipation of customer orders </a:t>
            </a: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(speculative).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The Push/pull boundary </a:t>
            </a: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separates push processes from pull processes.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26417" y="335854"/>
            <a:ext cx="71872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59160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3520926" cy="505189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442720"/>
            <a:ext cx="10842171" cy="46024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Pull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response to a customer order (reactive).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Dell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assembles its computers to order and therefore, all processes except for those involved in the procurement cycle are “pull ”.</a:t>
            </a: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94911" y="373240"/>
            <a:ext cx="71872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30905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412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712686"/>
            <a:ext cx="11094720" cy="43223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Push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anticipation of customer orders (speculative).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Compaq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: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All processes except for those involved in the customer order cycle are of “push” type.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94911" y="485612"/>
            <a:ext cx="71872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56374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14978"/>
            <a:ext cx="3503055" cy="52553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402081"/>
            <a:ext cx="11023600" cy="4754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processes discussed in the two views can be classified into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/>
            </a:pP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 Relationship Management (CRM):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customers.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2"/>
            </a:pP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Internal Supply Chain Management (ISCM):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that are internal to the firm.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3"/>
            </a:pP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Relationship Management (SRM):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suppliers.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12506" y="356087"/>
            <a:ext cx="526836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55681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57688"/>
            <a:ext cx="3551406" cy="52126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503680"/>
            <a:ext cx="11125200" cy="45778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three macro processes manage the flow of information, products, and funds required to generate, receive, and fulfill a customer request. 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generate customer demand and facilitate the placement and tracking of orders.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ISCM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fulfill the demand generated by the CRM process in a timely manner and at the lowest possible cost.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arrange for and manage supply sources for various goods and services.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70433" y="323323"/>
            <a:ext cx="526836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51922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30903" y="283094"/>
            <a:ext cx="536454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886" y="1731819"/>
            <a:ext cx="11488939" cy="4422238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169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D65B1C-FD0F-747C-E50C-8D625870C4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EA79091-3CDF-4D5D-7C15-0B9B71426140}"/>
              </a:ext>
            </a:extLst>
          </p:cNvPr>
          <p:cNvSpPr/>
          <p:nvPr/>
        </p:nvSpPr>
        <p:spPr>
          <a:xfrm>
            <a:off x="9056190" y="983056"/>
            <a:ext cx="3551406" cy="52126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EDD0C3B-58DF-39AA-1C20-9AB7B4B9E126}"/>
              </a:ext>
            </a:extLst>
          </p:cNvPr>
          <p:cNvSpPr/>
          <p:nvPr/>
        </p:nvSpPr>
        <p:spPr>
          <a:xfrm>
            <a:off x="180431" y="1378865"/>
            <a:ext cx="11808369" cy="46561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endParaRPr lang="en-US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optimizes inventory management</a:t>
            </a:r>
            <a:r>
              <a:rPr lang="en-US" sz="2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This is done by analyzing sales data, supply chain dynamics, and external variables to maintain ideal stock. 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Demand forecasting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AI-powered demand forecasting enables companies to predict future demand for products with high accuracy by analyzing a wide range of data sources.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Improved warehouse efficiency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AI, specifically ML models, helps lay out warehouses more efficiently by being able to evaluate the quantity of materials 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More-timely deliveries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Manufacturers that assemble products via complex supply chains are especially dependent on timely and well-coordinated deliveries 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can help make supply chains more sustainable 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optimizing routes and reducing carbon emissions through smart logistics.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F4D2495-FC10-71AE-3A78-0DA6BCD5575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513FC1A-3366-4021-7822-FE91F40044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C8E1842-7DBA-BC92-D76F-EEF088807217}"/>
              </a:ext>
            </a:extLst>
          </p:cNvPr>
          <p:cNvSpPr/>
          <p:nvPr/>
        </p:nvSpPr>
        <p:spPr>
          <a:xfrm>
            <a:off x="2874650" y="280694"/>
            <a:ext cx="79572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Applications of Artificial Intelligence in the SC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813289-F09E-23FE-8DE1-2A479246A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26270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353108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68960" y="1651000"/>
            <a:ext cx="11054080" cy="43942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Chopra, S., &amp; Meindl, P. (2016). Global Edition. Pearson Education Limited </a:t>
            </a:r>
            <a:r>
              <a:rPr lang="en-US" sz="2700" b="1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Chapter One</a:t>
            </a:r>
            <a:r>
              <a:rPr lang="en-US" sz="27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Lysons, K., &amp; Farrington, B. (2020). </a:t>
            </a:r>
            <a:r>
              <a:rPr lang="en-US" sz="2700" i="1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supply chain management</a:t>
            </a:r>
            <a:r>
              <a:rPr lang="en-US" sz="270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. Pearson UK.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Schwalbe, K. (2015). Information technology project management. Cengage Learning.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  <a:endParaRPr lang="en-US" sz="2700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305265" y="63555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25863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548190" y="4334934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231319" y="1007513"/>
            <a:ext cx="577519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D4BEFFB-356E-87F7-6544-65F4B03FB96E}"/>
              </a:ext>
            </a:extLst>
          </p:cNvPr>
          <p:cNvSpPr txBox="1"/>
          <p:nvPr/>
        </p:nvSpPr>
        <p:spPr>
          <a:xfrm>
            <a:off x="3667796" y="1882778"/>
            <a:ext cx="8578137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5- Applications of Artificial Intelligence.</a:t>
            </a:r>
          </a:p>
        </p:txBody>
      </p:sp>
    </p:spTree>
    <p:extLst>
      <p:ext uri="{BB962C8B-B14F-4D97-AF65-F5344CB8AC3E}">
        <p14:creationId xmlns:p14="http://schemas.microsoft.com/office/powerpoint/2010/main" val="224165133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328889" y="2790168"/>
            <a:ext cx="3801492" cy="256620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2611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6387654-A892-4553-9EFA-661AE39F341E}"/>
</file>

<file path=customXml/itemProps2.xml><?xml version="1.0" encoding="utf-8"?>
<ds:datastoreItem xmlns:ds="http://schemas.openxmlformats.org/officeDocument/2006/customXml" ds:itemID="{8109C397-1F97-4F88-9DD0-87C45729B5DE}"/>
</file>

<file path=customXml/itemProps3.xml><?xml version="1.0" encoding="utf-8"?>
<ds:datastoreItem xmlns:ds="http://schemas.openxmlformats.org/officeDocument/2006/customXml" ds:itemID="{CF5C16C2-747E-4DAE-A36D-B8240ED76515}"/>
</file>

<file path=docProps/app.xml><?xml version="1.0" encoding="utf-8"?>
<Properties xmlns="http://schemas.openxmlformats.org/officeDocument/2006/extended-properties" xmlns:vt="http://schemas.openxmlformats.org/officeDocument/2006/docPropsVTypes">
  <TotalTime>7398</TotalTime>
  <Words>2579</Words>
  <Application>Microsoft Office PowerPoint</Application>
  <PresentationFormat>Widescreen</PresentationFormat>
  <Paragraphs>362</Paragraphs>
  <Slides>48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6" baseType="lpstr">
      <vt:lpstr>MS PGothic</vt:lpstr>
      <vt:lpstr>Arial</vt:lpstr>
      <vt:lpstr>Calibri</vt:lpstr>
      <vt:lpstr>Calibri Light</vt:lpstr>
      <vt:lpstr>Noto Sans Symbols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Tarek Mohamed</cp:lastModifiedBy>
  <cp:revision>144</cp:revision>
  <dcterms:created xsi:type="dcterms:W3CDTF">2023-04-29T09:08:23Z</dcterms:created>
  <dcterms:modified xsi:type="dcterms:W3CDTF">2025-06-08T22:17:29Z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