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0.xml" ContentType="application/vnd.openxmlformats-officedocument.presentationml.tags+xml"/>
  <Override PartName="/ppt/notesSlides/notesSlide14.xml" ContentType="application/vnd.openxmlformats-officedocument.presentationml.notesSlide+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2.xml" ContentType="application/vnd.openxmlformats-officedocument.presentationml.tags+xml"/>
  <Override PartName="/ppt/notesSlides/notesSlide17.xml" ContentType="application/vnd.openxmlformats-officedocument.presentationml.notesSlide+xml"/>
  <Override PartName="/ppt/tags/tag13.xml" ContentType="application/vnd.openxmlformats-officedocument.presentationml.tags+xml"/>
  <Override PartName="/ppt/notesSlides/notesSlide18.xml" ContentType="application/vnd.openxmlformats-officedocument.presentationml.notesSlide+xml"/>
  <Override PartName="/ppt/tags/tag14.xml" ContentType="application/vnd.openxmlformats-officedocument.presentationml.tags+xml"/>
  <Override PartName="/ppt/notesSlides/notesSlide19.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6.xml" ContentType="application/vnd.openxmlformats-officedocument.presentationml.tags+xml"/>
  <Override PartName="/ppt/notesSlides/notesSlide22.xml" ContentType="application/vnd.openxmlformats-officedocument.presentationml.notesSlide+xml"/>
  <Override PartName="/ppt/tags/tag1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8.xml" ContentType="application/vnd.openxmlformats-officedocument.presentationml.tags+xml"/>
  <Override PartName="/ppt/notesSlides/notesSlide2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tags/tag20.xml" ContentType="application/vnd.openxmlformats-officedocument.presentationml.tags+xml"/>
  <Override PartName="/ppt/notesSlides/notesSlide27.xml" ContentType="application/vnd.openxmlformats-officedocument.presentationml.notesSlide+xml"/>
  <Override PartName="/ppt/tags/tag21.xml" ContentType="application/vnd.openxmlformats-officedocument.presentationml.tags+xml"/>
  <Override PartName="/ppt/notesSlides/notesSlide28.xml" ContentType="application/vnd.openxmlformats-officedocument.presentationml.notesSlide+xml"/>
  <Override PartName="/ppt/tags/tag22.xml" ContentType="application/vnd.openxmlformats-officedocument.presentationml.tags+xml"/>
  <Override PartName="/ppt/notesSlides/notesSlide29.xml" ContentType="application/vnd.openxmlformats-officedocument.presentationml.notesSlide+xml"/>
  <Override PartName="/ppt/tags/tag23.xml" ContentType="application/vnd.openxmlformats-officedocument.presentationml.tags+xml"/>
  <Override PartName="/ppt/notesSlides/notesSlide30.xml" ContentType="application/vnd.openxmlformats-officedocument.presentationml.notesSlide+xml"/>
  <Override PartName="/ppt/tags/tag24.xml" ContentType="application/vnd.openxmlformats-officedocument.presentationml.tags+xml"/>
  <Override PartName="/ppt/notesSlides/notesSlide31.xml" ContentType="application/vnd.openxmlformats-officedocument.presentationml.notesSlide+xml"/>
  <Override PartName="/ppt/tags/tag25.xml" ContentType="application/vnd.openxmlformats-officedocument.presentationml.tags+xml"/>
  <Override PartName="/ppt/notesSlides/notesSlide32.xml" ContentType="application/vnd.openxmlformats-officedocument.presentationml.notesSlide+xml"/>
  <Override PartName="/ppt/tags/tag26.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ags/tag27.xml" ContentType="application/vnd.openxmlformats-officedocument.presentationml.tags+xml"/>
  <Override PartName="/ppt/notesSlides/notesSlide35.xml" ContentType="application/vnd.openxmlformats-officedocument.presentationml.notesSlide+xml"/>
  <Override PartName="/ppt/tags/tag28.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tags/tag29.xml" ContentType="application/vnd.openxmlformats-officedocument.presentationml.tags+xml"/>
  <Override PartName="/ppt/notesSlides/notesSlide38.xml" ContentType="application/vnd.openxmlformats-officedocument.presentationml.notesSlide+xml"/>
  <Override PartName="/ppt/tags/tag30.xml" ContentType="application/vnd.openxmlformats-officedocument.presentationml.tags+xml"/>
  <Override PartName="/ppt/notesSlides/notesSlide39.xml" ContentType="application/vnd.openxmlformats-officedocument.presentationml.notesSlide+xml"/>
  <Override PartName="/ppt/tags/tag31.xml" ContentType="application/vnd.openxmlformats-officedocument.presentationml.tags+xml"/>
  <Override PartName="/ppt/notesSlides/notesSlide4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276" r:id="rId6"/>
    <p:sldId id="552" r:id="rId7"/>
    <p:sldId id="553" r:id="rId8"/>
    <p:sldId id="594" r:id="rId9"/>
    <p:sldId id="554" r:id="rId10"/>
    <p:sldId id="555" r:id="rId11"/>
    <p:sldId id="599" r:id="rId12"/>
    <p:sldId id="601" r:id="rId13"/>
    <p:sldId id="602" r:id="rId14"/>
    <p:sldId id="634" r:id="rId15"/>
    <p:sldId id="600" r:id="rId16"/>
    <p:sldId id="606" r:id="rId17"/>
    <p:sldId id="603" r:id="rId18"/>
    <p:sldId id="605" r:id="rId19"/>
    <p:sldId id="585" r:id="rId20"/>
    <p:sldId id="608" r:id="rId21"/>
    <p:sldId id="609" r:id="rId22"/>
    <p:sldId id="612" r:id="rId23"/>
    <p:sldId id="614" r:id="rId24"/>
    <p:sldId id="615" r:id="rId25"/>
    <p:sldId id="616" r:id="rId26"/>
    <p:sldId id="619" r:id="rId27"/>
    <p:sldId id="620" r:id="rId28"/>
    <p:sldId id="621" r:id="rId29"/>
    <p:sldId id="622" r:id="rId30"/>
    <p:sldId id="623" r:id="rId31"/>
    <p:sldId id="624" r:id="rId32"/>
    <p:sldId id="627" r:id="rId33"/>
    <p:sldId id="635" r:id="rId34"/>
    <p:sldId id="625" r:id="rId35"/>
    <p:sldId id="628" r:id="rId36"/>
    <p:sldId id="626" r:id="rId37"/>
    <p:sldId id="630" r:id="rId38"/>
    <p:sldId id="629" r:id="rId39"/>
    <p:sldId id="631" r:id="rId40"/>
    <p:sldId id="633" r:id="rId41"/>
    <p:sldId id="632" r:id="rId42"/>
    <p:sldId id="313" r:id="rId43"/>
    <p:sldId id="58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2"/>
            <p14:sldId id="553"/>
            <p14:sldId id="594"/>
            <p14:sldId id="554"/>
            <p14:sldId id="555"/>
            <p14:sldId id="599"/>
            <p14:sldId id="601"/>
            <p14:sldId id="602"/>
            <p14:sldId id="634"/>
            <p14:sldId id="600"/>
            <p14:sldId id="606"/>
            <p14:sldId id="603"/>
            <p14:sldId id="605"/>
            <p14:sldId id="585"/>
            <p14:sldId id="608"/>
            <p14:sldId id="609"/>
            <p14:sldId id="612"/>
            <p14:sldId id="614"/>
            <p14:sldId id="615"/>
            <p14:sldId id="616"/>
            <p14:sldId id="619"/>
            <p14:sldId id="620"/>
            <p14:sldId id="621"/>
            <p14:sldId id="622"/>
            <p14:sldId id="623"/>
            <p14:sldId id="624"/>
            <p14:sldId id="627"/>
            <p14:sldId id="635"/>
            <p14:sldId id="625"/>
            <p14:sldId id="628"/>
            <p14:sldId id="626"/>
            <p14:sldId id="630"/>
            <p14:sldId id="629"/>
            <p14:sldId id="631"/>
            <p14:sldId id="633"/>
            <p14:sldId id="632"/>
            <p14:sldId id="313"/>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669BBC"/>
    <a:srgbClr val="FFD200"/>
    <a:srgbClr val="00AEEF"/>
    <a:srgbClr val="203E5F"/>
    <a:srgbClr val="000000"/>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5632" autoAdjust="0"/>
  </p:normalViewPr>
  <p:slideViewPr>
    <p:cSldViewPr snapToGrid="0">
      <p:cViewPr varScale="1">
        <p:scale>
          <a:sx n="60" d="100"/>
          <a:sy n="60" d="100"/>
        </p:scale>
        <p:origin x="1152"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2479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2988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FB616-535F-FD3B-93C6-EF66CC7AFB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EC7A59-0C15-18A9-5117-A3612F1D4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712866-E10F-FF9E-846A-717DB8345C0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56A124F-EFA3-5DCB-09E1-665F247624E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50001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3DD66-2379-968D-6815-C117EC4011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16EBE-2304-1E70-CFDA-53F47B379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76CFC-793C-469E-F610-1AB2AC92A4E9}"/>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E5FA968-D385-6508-5B47-1CA5EDF6D1B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34384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97649-B543-6F19-3576-93AA8AD216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648CFE-6E88-1A82-EC5A-E9A4ACA5B0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6B52B6-2487-7A02-D33A-F62EE038385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E760AFF-CEB0-E9CA-EB47-B3FFF4F8B29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97511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A02E2-1FE0-7EE2-5D0E-A74FA2C844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FDB95D-FA7D-3CE1-6E8C-CA5EE3AB85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EDFF64-B5F8-6BD6-F885-3F90DC8134A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870A46E-8414-9A44-5E4E-F05959BE9399}"/>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57518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48256-9F0A-2B42-E8B2-1D44E1F4F0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04248E-EAA9-499B-A884-3D871F91B0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CF5950-4116-530B-334B-7DB152CA954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EB199DB-CA2C-D758-3B76-D2066523BEC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49872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A826B-683F-9C20-C9C6-E6615BA9B5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E1D73-08EA-D75C-FA8D-3FFFBC33CC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CDDD65-9C1A-6CB4-ED2D-60110BE43B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25D07C-0560-46CB-2266-05A5F564130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74531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05C15-FF20-8E70-DBB9-A2609B392A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FDCE69-EC59-3340-9C90-178C1D8E16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62C4C5-D9E0-62C2-FC3D-C5F084E67F0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EA166A3-3E14-08C7-8406-84BB817396F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25676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026A5-8C88-3067-3B10-3D4999C2A7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0B894-F12C-9FDB-A654-B6E4D4B24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54FFB-B862-C069-551D-826D830F70F7}"/>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AF124FE-4482-33E1-B910-CE282667178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6119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2022C-7DA6-EDB7-31E7-2299DCDE25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7DD9A2-14A8-2F28-93DF-1EA2A83CE1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752F5C-4FA0-6983-D0FD-C822DF7DDCD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1E86FE4B-D3F6-666C-834D-15D9C70D2BD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908012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988EC-7586-4067-D3EF-8A0AC2C0CD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28D3AE-098F-FE81-895D-2F66C54CC3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FA55D1-3040-DC10-0AF1-107908A37E7E}"/>
              </a:ext>
            </a:extLst>
          </p:cNvPr>
          <p:cNvSpPr>
            <a:spLocks noGrp="1"/>
          </p:cNvSpPr>
          <p:nvPr>
            <p:ph type="body" idx="1"/>
          </p:nvPr>
        </p:nvSpPr>
        <p:spPr/>
        <p:txBody>
          <a:bodyPr/>
          <a:lstStyle/>
          <a:p>
            <a:pPr marL="0" marR="0" algn="just" rtl="1">
              <a:lnSpc>
                <a:spcPct val="150000"/>
              </a:lnSpc>
              <a:spcAft>
                <a:spcPts val="600"/>
              </a:spcAft>
            </a:pPr>
            <a:endParaRPr lang="en-US" sz="1800" b="1"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260919F-C6E4-ECF3-943F-A2BA96DE88A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91873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A3959-63AB-DA3C-418C-F0AFE216B5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C501BD-4231-E70D-B404-7C4F52B440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F6E76-41B6-33E1-CD97-99ECBC373FA5}"/>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8B204723-6E38-FEF2-E319-ED260F3FB33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05520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ED449-4C12-8D40-F760-9F1F607CA7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E4F601-106E-5D71-AD42-1371860418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133612-3047-B1D4-8375-3FF9D1AC53CC}"/>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EBF5CC87-D67F-DBA0-5FE3-777E80263F3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592779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A5080-1C04-315E-8536-3A37DDDAE1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3721FD-F9B9-1D78-F2EB-CDF07B6F02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A1532C-3FD6-BE49-CE9F-D15C0AA2A494}"/>
              </a:ext>
            </a:extLst>
          </p:cNvPr>
          <p:cNvSpPr>
            <a:spLocks noGrp="1"/>
          </p:cNvSpPr>
          <p:nvPr>
            <p:ph type="body" idx="1"/>
          </p:nvPr>
        </p:nvSpPr>
        <p:spPr/>
        <p:txBody>
          <a:bodyPr/>
          <a:lstStyle/>
          <a:p>
            <a:pPr marL="0" marR="0" algn="just" rtl="1">
              <a:lnSpc>
                <a:spcPct val="150000"/>
              </a:lnSpc>
              <a:spcAft>
                <a:spcPts val="600"/>
              </a:spcAft>
              <a:buNone/>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4081853E-EE8B-7587-9BCC-0F6A44FEAB90}"/>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62753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2CF9F-029A-9C04-56CC-EEA8E260DC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9EFC41-245B-0D45-4426-A8F16B3E96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A84AF8-E9B8-C483-5027-BFD84507934A}"/>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602B328F-020E-D950-ED80-1C264537F60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93158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EEA7E-2D10-E864-A46D-7C829D5901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E07379-6EB1-1B08-AE7E-3E3A01BECD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32C1BE-52AD-C5A7-EF2B-17B5504AE0D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4555C9DE-D700-FD00-3291-1B42F680D65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51902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B2936-3FB6-9033-CE29-61C3A394E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10358-1C4C-83A2-3ECC-9187B0BC65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18BFE4-3122-E96B-6687-A60EC177D8DC}"/>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FB58A19E-F02B-BD45-198B-2E41D176FF9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640364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BD299-D8E1-C999-97B9-99ED9FD48B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2ECAB-AB38-E877-F109-8B902CE3FB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2DCD6D-8796-E314-56E6-58DC18F51C7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A5796A6C-5AFB-E71E-87AB-AC65116328A1}"/>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441568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402E20-E002-8546-970E-AD6191188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926F17-02E8-7128-7BE8-7E587031FA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F0B636-A675-6DBC-61F8-06FD1964553C}"/>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CD953277-26A4-CC59-0F6A-D3DF7F310E0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35125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36DC4-8555-7169-1316-058314DA2B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ABD1D3-9A75-AF61-A955-C248DB7C58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884C7D-3832-B131-D874-B9537319F14C}"/>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CAF17628-2693-C2D7-F64D-1C51C50F7F59}"/>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575537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6B2B0-8100-EE6D-BA88-E8C029FBA6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7E63BF-8ACE-27AF-5AD7-E7B9807D84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5B9A53-2A53-4FF6-37EF-7EA10A4235D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DBCFE77-2717-BD86-1D96-9B1A2BB4048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079836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320EB-A93E-BD04-59D0-151784C1D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D61209-8FA6-6BA4-7B30-E26A7D4550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5CB3B6-64DA-8C99-2ED9-54300673D4B0}"/>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6B78AB6-B6E3-D842-C48A-815A1992F2DB}"/>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482805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0BDC9-478C-5D64-751C-29EB1748DD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FC8DFB-88D5-197C-850C-FD86BC6F96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36EEEE-270F-C522-8DBC-75B3E2D2A189}"/>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7DAA97FC-9D1F-31DE-25AD-7F657665DA8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9857566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A680B-2D99-C0AB-3BC0-74B089090C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496B21-32D4-82A2-F595-B599990B00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9DFAD4-1F75-D8F7-3B9B-81CCC190617A}"/>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4BEF087D-5DE8-A2B1-D991-CFD1CA0C6E0B}"/>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489492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26391-B1DD-6E0F-4F6C-92344D3C1B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A71474-179E-FB80-BA68-606367B854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7AD116-35EE-9E89-C2DE-AE6BA43FDDFB}"/>
              </a:ext>
            </a:extLst>
          </p:cNvPr>
          <p:cNvSpPr>
            <a:spLocks noGrp="1"/>
          </p:cNvSpPr>
          <p:nvPr>
            <p:ph type="body" idx="1"/>
          </p:nvPr>
        </p:nvSpPr>
        <p:spPr/>
        <p:txBody>
          <a:bodyPr/>
          <a:lstStyle/>
          <a:p>
            <a:pPr algn="r" rtl="1">
              <a:buNone/>
            </a:pPr>
            <a:endParaRPr lang="en-US" dirty="0"/>
          </a:p>
        </p:txBody>
      </p:sp>
      <p:sp>
        <p:nvSpPr>
          <p:cNvPr id="4" name="Slide Number Placeholder 3">
            <a:extLst>
              <a:ext uri="{FF2B5EF4-FFF2-40B4-BE49-F238E27FC236}">
                <a16:creationId xmlns:a16="http://schemas.microsoft.com/office/drawing/2014/main" id="{1CCB6927-B234-8B0E-E455-29016D51D047}"/>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054988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3AC81-138F-152F-BE5F-F6D260D42F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B542E-15BB-7759-BE9B-9BFF2D7690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E3575B-FEC9-8B8C-8E74-D48804FD2DB5}"/>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1BD1BCCB-359D-D1A1-D333-E4EBBBD97AF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623009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9C0A5-A486-C7C7-A543-C3B0166E69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4778E2-0043-9CDC-DF48-26142C03DA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EA4CAC-91D7-C03E-12AB-2E5C38DBBAF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E3ED8D67-AEB6-0005-AA52-1C7B82DD8204}"/>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555708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9CCEB-1302-2D99-4EAD-4BEE56687D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5850C0-EF30-4620-952C-A5B82477FF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313B39-9628-877E-4C42-EB5EB49873E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507CBDD6-1A84-0998-ED2E-C4E6E58B8BB4}"/>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907177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5D8A2-7E39-6310-AEF4-3DAE5222F5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47FBD3-4251-99DD-796E-34FEA8A12E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C6E49D-B051-9F34-D15C-294CBDF30FE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6C33E432-DFDE-35E6-73EC-58FF3496E1C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323480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414AD-167B-FD09-7FF8-CF1E42AA65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9310AC-08E4-5008-37C9-A402EA9641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330300-8262-5317-FAE4-631785C550A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A58E4E1E-1B8D-512F-FC1A-59DD24D4443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6953124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0A1E1-F0F3-C52C-6669-16D86FC855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E9BE45-0B76-051B-3BB4-84F8B782B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A29DB4-D2B4-8F6A-A95D-040169C128C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0A2FA67F-E552-953D-0145-8BF29BE8622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355671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23DB6-57ED-1415-E0FC-8FEE9F5FEE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B8957A-936A-9527-2B1A-41F79E1739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80D470-AE6F-6184-7C7D-AA7E73B04D54}"/>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07FF81E-5E47-381D-676A-4F4470AB786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348028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C4C92-6ABC-AD74-FC68-E2B6C34C8F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D794C6-007D-5A6C-E3D5-05194C53C7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460699-3D3A-ABC7-ACF8-16ED0263418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1B8F92C-049D-9966-F4DB-2E014CD41373}"/>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689987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11A8B-383D-A2B4-514C-48BFA2FB4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552008-50E5-E6E0-5A0F-797C539E52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647BEF-F412-70DD-4D6B-6EDCA3B5EDD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DC289199-83B0-077A-1DA7-511F82CC526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590510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C8CD7-5EFE-7F01-466C-2A3AC44926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50092C-AA3A-AC68-ED8D-ABB71151C2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4B57FE-4C3E-DD51-2F47-85E0C641E87D}"/>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r>
              <a:rPr lang="ar-EG" sz="1800" kern="100" dirty="0">
                <a:effectLst/>
                <a:latin typeface="Times New Roman" panose="02020603050405020304" pitchFamily="18" charset="0"/>
                <a:ea typeface="Aptos" panose="020B0004020202020204" pitchFamily="34" charset="0"/>
                <a:cs typeface="Arial" panose="020B0604020202020204" pitchFamily="34" charset="0"/>
              </a:rPr>
              <a:t>اعتماد منظمات الرعاية المُدارة</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019705A-B9DE-B8E5-C245-9715A72B61B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572014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94A9C-CAC0-1ECE-9A5C-63DC4E4EC3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99F475-7CE8-E945-B160-D0A068FBF5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04049D-00A8-2BDD-5D78-9704BFA254E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C0E35171-3975-AB84-445E-96335E23F298}"/>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452552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01296-F71E-BE94-EABF-239A0B5D2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974B0-14A6-E014-29EA-D05DD4443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0A887-F8A8-5557-DE11-7CCFC2F467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F2ADE93-8495-A4C5-1024-5B21DE6C8C04}"/>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02649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ags" Target="../tags/tag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ags" Target="../tags/tag5.xml"/><Relationship Id="rId5" Type="http://schemas.openxmlformats.org/officeDocument/2006/relationships/image" Target="../media/image6.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tags" Target="../tags/tag6.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ags" Target="../tags/tag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tags" Target="../tags/tag9.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10.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ags" Target="../tags/tag1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4.xml"/><Relationship Id="rId1" Type="http://schemas.openxmlformats.org/officeDocument/2006/relationships/tags" Target="../tags/tag1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4.xml"/><Relationship Id="rId1" Type="http://schemas.openxmlformats.org/officeDocument/2006/relationships/tags" Target="../tags/tag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4.xml"/><Relationship Id="rId1" Type="http://schemas.openxmlformats.org/officeDocument/2006/relationships/tags" Target="../tags/tag14.xml"/><Relationship Id="rId5" Type="http://schemas.openxmlformats.org/officeDocument/2006/relationships/image" Target="../media/image9.jfif"/><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ags" Target="../tags/tag15.xml"/><Relationship Id="rId5" Type="http://schemas.openxmlformats.org/officeDocument/2006/relationships/image" Target="../media/image10.jp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ags" Target="../tags/tag16.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4.xml"/><Relationship Id="rId1" Type="http://schemas.openxmlformats.org/officeDocument/2006/relationships/tags" Target="../tags/tag17.xml"/><Relationship Id="rId5" Type="http://schemas.openxmlformats.org/officeDocument/2006/relationships/image" Target="../media/image12.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4.xml"/><Relationship Id="rId1" Type="http://schemas.openxmlformats.org/officeDocument/2006/relationships/tags" Target="../tags/tag18.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19.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20.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ags" Target="../tags/tag2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4.xml"/><Relationship Id="rId1" Type="http://schemas.openxmlformats.org/officeDocument/2006/relationships/tags" Target="../tags/tag22.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4.xml"/><Relationship Id="rId1" Type="http://schemas.openxmlformats.org/officeDocument/2006/relationships/tags" Target="../tags/tag23.xml"/><Relationship Id="rId5" Type="http://schemas.openxmlformats.org/officeDocument/2006/relationships/image" Target="../media/image13.JP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4.xml"/><Relationship Id="rId1" Type="http://schemas.openxmlformats.org/officeDocument/2006/relationships/tags" Target="../tags/tag2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4.xml"/><Relationship Id="rId1" Type="http://schemas.openxmlformats.org/officeDocument/2006/relationships/tags" Target="../tags/tag25.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4.xml"/><Relationship Id="rId1" Type="http://schemas.openxmlformats.org/officeDocument/2006/relationships/tags" Target="../tags/tag26.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4.xml"/><Relationship Id="rId1" Type="http://schemas.openxmlformats.org/officeDocument/2006/relationships/tags" Target="../tags/tag27.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4.xml"/><Relationship Id="rId1" Type="http://schemas.openxmlformats.org/officeDocument/2006/relationships/tags" Target="../tags/tag28.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4.xml"/><Relationship Id="rId1" Type="http://schemas.openxmlformats.org/officeDocument/2006/relationships/tags" Target="../tags/tag29.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3.xml"/><Relationship Id="rId1" Type="http://schemas.openxmlformats.org/officeDocument/2006/relationships/tags" Target="../tags/tag30.xml"/><Relationship Id="rId5" Type="http://schemas.openxmlformats.org/officeDocument/2006/relationships/image" Target="../media/image4.png"/><Relationship Id="rId4"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3.xml"/><Relationship Id="rId1" Type="http://schemas.openxmlformats.org/officeDocument/2006/relationships/tags" Target="../tags/tag31.xml"/><Relationship Id="rId5" Type="http://schemas.openxmlformats.org/officeDocument/2006/relationships/image" Target="../media/image4.png"/><Relationship Id="rId4" Type="http://schemas.openxmlformats.org/officeDocument/2006/relationships/image" Target="../media/image14.jpe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3703229"/>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Hayat Farag</a:t>
            </a:r>
          </a:p>
        </p:txBody>
      </p:sp>
      <p:sp>
        <p:nvSpPr>
          <p:cNvPr id="31" name="TextBox 30"/>
          <p:cNvSpPr txBox="1"/>
          <p:nvPr/>
        </p:nvSpPr>
        <p:spPr>
          <a:xfrm>
            <a:off x="688662" y="2508440"/>
            <a:ext cx="4921219" cy="677108"/>
          </a:xfrm>
          <a:prstGeom prst="rect">
            <a:avLst/>
          </a:prstGeom>
          <a:noFill/>
        </p:spPr>
        <p:txBody>
          <a:bodyPr wrap="square" rtlCol="0">
            <a:spAutoFit/>
          </a:bodyPr>
          <a:lstStyle/>
          <a:p>
            <a:r>
              <a:rPr lang="en-US" sz="3800" b="1" dirty="0">
                <a:solidFill>
                  <a:srgbClr val="00B0F0"/>
                </a:solidFill>
                <a:latin typeface="Times New Roman" panose="02020603050405020304" pitchFamily="18" charset="0"/>
                <a:cs typeface="Times New Roman" panose="02020603050405020304" pitchFamily="18" charset="0"/>
              </a:rPr>
              <a:t>Managed Health Care</a:t>
            </a:r>
          </a:p>
        </p:txBody>
      </p:sp>
      <p:sp>
        <p:nvSpPr>
          <p:cNvPr id="34" name="Rectangle: Rounded Corners 33"/>
          <p:cNvSpPr/>
          <p:nvPr/>
        </p:nvSpPr>
        <p:spPr>
          <a:xfrm>
            <a:off x="158198"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p:cNvSpPr txBox="1"/>
          <p:nvPr/>
        </p:nvSpPr>
        <p:spPr>
          <a:xfrm>
            <a:off x="329269" y="5104240"/>
            <a:ext cx="194912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MHA631</a:t>
            </a:r>
          </a:p>
          <a:p>
            <a:r>
              <a:rPr lang="en-US" sz="2000" dirty="0">
                <a:latin typeface="Times New Roman" panose="02020603050405020304" pitchFamily="18" charset="0"/>
                <a:cs typeface="Times New Roman" panose="02020603050405020304" pitchFamily="18" charset="0"/>
              </a:rPr>
              <a:t>Health Insurance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105"/>
    </mc:Choice>
    <mc:Fallback xmlns="">
      <p:transition spd="slow" advTm="821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072624" y="802093"/>
            <a:ext cx="3902032" cy="646331"/>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Objectives </a:t>
            </a:r>
          </a:p>
        </p:txBody>
      </p:sp>
      <p:sp>
        <p:nvSpPr>
          <p:cNvPr id="48" name="TextBox 47"/>
          <p:cNvSpPr txBox="1"/>
          <p:nvPr/>
        </p:nvSpPr>
        <p:spPr>
          <a:xfrm>
            <a:off x="825500" y="1946480"/>
            <a:ext cx="10541000" cy="3971536"/>
          </a:xfrm>
          <a:prstGeom prst="rect">
            <a:avLst/>
          </a:prstGeom>
          <a:noFill/>
        </p:spPr>
        <p:txBody>
          <a:bodyPr wrap="square" rtlCol="0">
            <a:spAutoFit/>
          </a:bodyPr>
          <a:lstStyle/>
          <a:p>
            <a:pPr marL="342900" marR="0" lvl="0" indent="-342900" algn="just" rtl="0">
              <a:lnSpc>
                <a:spcPct val="200000"/>
              </a:lnSpc>
              <a:buFont typeface="Symbol" panose="05050102010706020507" pitchFamily="18" charset="2"/>
              <a:buChar char=""/>
            </a:pPr>
            <a:r>
              <a:rPr lang="en-US" sz="2600" kern="100" dirty="0">
                <a:effectLst/>
                <a:latin typeface="Times New Roman" panose="02020603050405020304" pitchFamily="18" charset="0"/>
                <a:ea typeface="Aptos" panose="020B0004020202020204" pitchFamily="34" charset="0"/>
                <a:cs typeface="Arial" panose="020B0604020202020204" pitchFamily="34" charset="0"/>
              </a:rPr>
              <a:t>Understand Managed Health Care and Managed Care Organizations (MCO).</a:t>
            </a:r>
          </a:p>
          <a:p>
            <a:pPr marL="342900" marR="0" lvl="0" indent="-342900" algn="just" rtl="0">
              <a:lnSpc>
                <a:spcPct val="200000"/>
              </a:lnSpc>
              <a:buFont typeface="Symbol" panose="05050102010706020507" pitchFamily="18" charset="2"/>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Explore various Managed Care Models (6 Models).</a:t>
            </a:r>
          </a:p>
          <a:p>
            <a:pPr marL="342900" marR="0" lvl="0" indent="-342900" algn="just" rtl="0">
              <a:lnSpc>
                <a:spcPct val="200000"/>
              </a:lnSpc>
              <a:buFont typeface="Symbol" panose="05050102010706020507" pitchFamily="18" charset="2"/>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Discuss Consumer-directed Health plans.</a:t>
            </a:r>
          </a:p>
          <a:p>
            <a:pPr marL="342900" marR="0" lvl="0" indent="-342900" algn="just" rtl="0">
              <a:lnSpc>
                <a:spcPct val="200000"/>
              </a:lnSpc>
              <a:buFont typeface="Symbol" panose="05050102010706020507" pitchFamily="18" charset="2"/>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Examine accreditation of MCO.</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103479"/>
    </mc:Choice>
    <mc:Fallback xmlns="">
      <p:transition advTm="10347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89596-9DC9-43C4-5D32-2FED9DD035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F6653-FB3D-F869-E0A3-CECA4900E1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3A5310-1DE6-F47B-0906-BA3A8B19722D}"/>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Managed Health Care</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AA0A37B-D601-B2BC-7CA1-372CAF1435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C713D2-3039-DCEA-9727-9BDDF31010F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7CC43C-A38F-8F59-CF69-FED6D7B370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3D732FC7-7226-90A6-A1E3-9C864B43B719}"/>
              </a:ext>
            </a:extLst>
          </p:cNvPr>
          <p:cNvSpPr txBox="1"/>
          <p:nvPr/>
        </p:nvSpPr>
        <p:spPr>
          <a:xfrm>
            <a:off x="919748" y="2121491"/>
            <a:ext cx="10084050" cy="3562642"/>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500" b="1" kern="100" dirty="0">
                <a:latin typeface="Times New Roman" panose="02020603050405020304" pitchFamily="18" charset="0"/>
                <a:ea typeface="Aptos" panose="020B0004020202020204" pitchFamily="34" charset="0"/>
                <a:cs typeface="Arial" panose="020B0604020202020204" pitchFamily="34" charset="0"/>
              </a:rPr>
              <a:t>Managed health care (managed care)</a:t>
            </a:r>
            <a:r>
              <a:rPr lang="en-US" sz="2500" kern="100" dirty="0">
                <a:latin typeface="Times New Roman" panose="02020603050405020304" pitchFamily="18" charset="0"/>
                <a:ea typeface="Aptos" panose="020B0004020202020204" pitchFamily="34" charset="0"/>
                <a:cs typeface="Arial" panose="020B0604020202020204" pitchFamily="34" charset="0"/>
              </a:rPr>
              <a:t> combines healthcare delivery with the financing of services provided. </a:t>
            </a:r>
          </a:p>
          <a:p>
            <a:pPr marL="285750" marR="0" indent="-285750" algn="just">
              <a:lnSpc>
                <a:spcPct val="150000"/>
              </a:lnSpc>
              <a:spcAft>
                <a:spcPts val="600"/>
              </a:spcAft>
              <a:buFont typeface="Arial" panose="020B0604020202020204" pitchFamily="34" charset="0"/>
              <a:buChar char="•"/>
            </a:pPr>
            <a:r>
              <a:rPr lang="en-US" sz="2500" kern="100" dirty="0">
                <a:latin typeface="Times New Roman" panose="02020603050405020304" pitchFamily="18" charset="0"/>
                <a:ea typeface="Aptos" panose="020B0004020202020204" pitchFamily="34" charset="0"/>
                <a:cs typeface="Arial" panose="020B0604020202020204" pitchFamily="34" charset="0"/>
              </a:rPr>
              <a:t>The intent was to replace conventional fee-for-service plans with more affordable quality care to healthcare consumers and providers who agreed to certain restrictions (e.g., patients would receive care only from providers who are members of a managed care organization).</a:t>
            </a:r>
          </a:p>
        </p:txBody>
      </p:sp>
      <p:pic>
        <p:nvPicPr>
          <p:cNvPr id="7" name="Graphic 21">
            <a:extLst>
              <a:ext uri="{FF2B5EF4-FFF2-40B4-BE49-F238E27FC236}">
                <a16:creationId xmlns:a16="http://schemas.microsoft.com/office/drawing/2014/main" id="{A24A8651-5356-C8BF-6E6C-FB6F86067E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2938883"/>
      </p:ext>
    </p:extLst>
  </p:cSld>
  <p:clrMapOvr>
    <a:masterClrMapping/>
  </p:clrMapOvr>
  <mc:AlternateContent xmlns:mc="http://schemas.openxmlformats.org/markup-compatibility/2006" xmlns:p14="http://schemas.microsoft.com/office/powerpoint/2010/main">
    <mc:Choice Requires="p14">
      <p:transition p14:dur="10" advTm="253685"/>
    </mc:Choice>
    <mc:Fallback xmlns="">
      <p:transition advTm="253685"/>
    </mc:Fallback>
  </mc:AlternateContent>
  <p:extLst>
    <p:ext uri="{3A86A75C-4F4B-4683-9AE1-C65F6400EC91}">
      <p14:laserTraceLst xmlns:p14="http://schemas.microsoft.com/office/powerpoint/2010/main">
        <p14:tracePtLst>
          <p14:tracePt t="182506" x="4268788" y="6286500"/>
          <p14:tracePt t="182587" x="1273175" y="5765800"/>
          <p14:tracePt t="182654" x="1165225" y="5711825"/>
          <p14:tracePt t="182780" x="1146175" y="5694363"/>
          <p14:tracePt t="182789" x="1146175" y="5675313"/>
          <p14:tracePt t="182803" x="1146175" y="5657850"/>
          <p14:tracePt t="182815" x="1146175" y="5638800"/>
          <p14:tracePt t="182832" x="1146175" y="5602288"/>
          <p14:tracePt t="182847" x="1165225" y="5565775"/>
          <p14:tracePt t="182864" x="1201738" y="5548313"/>
          <p14:tracePt t="182881" x="1236663" y="5494338"/>
          <p14:tracePt t="182885" x="1273175" y="5475288"/>
          <p14:tracePt t="182899" x="1328738" y="5457825"/>
          <p14:tracePt t="182901" x="1346200" y="5421313"/>
          <p14:tracePt t="182915" x="1438275" y="5384800"/>
          <p14:tracePt t="182932" x="1528763" y="5384800"/>
          <p14:tracePt t="182948" x="1601788" y="5365750"/>
          <p14:tracePt t="182965" x="1638300" y="5348288"/>
          <p14:tracePt t="182982" x="1655763" y="5329238"/>
          <p14:tracePt t="182997" x="1674813" y="5311775"/>
          <p14:tracePt t="183015" x="1709738" y="5294313"/>
          <p14:tracePt t="183031" x="1728788" y="5294313"/>
          <p14:tracePt t="183048" x="1765300" y="5275263"/>
          <p14:tracePt t="183064" x="1782763" y="5257800"/>
          <p14:tracePt t="183080" x="1782763" y="5238750"/>
          <p14:tracePt t="183097" x="1819275" y="5221288"/>
          <p14:tracePt t="183100" x="1819275" y="5202238"/>
          <p14:tracePt t="183363" x="1838325" y="5202238"/>
          <p14:tracePt t="183371" x="1892300" y="5202238"/>
          <p14:tracePt t="183380" x="1982788" y="5202238"/>
          <p14:tracePt t="183399" x="2184400" y="5202238"/>
          <p14:tracePt t="183414" x="2401888" y="5221288"/>
          <p14:tracePt t="183431" x="2620963" y="5221288"/>
          <p14:tracePt t="183447" x="2857500" y="5238750"/>
          <p14:tracePt t="183464" x="3057525" y="5275263"/>
          <p14:tracePt t="183481" x="3257550" y="5311775"/>
          <p14:tracePt t="183484" x="3348038" y="5311775"/>
          <p14:tracePt t="183497" x="3438525" y="5329238"/>
          <p14:tracePt t="183500" x="3511550" y="5329238"/>
          <p14:tracePt t="183515" x="3621088" y="5329238"/>
          <p14:tracePt t="183531" x="3694113" y="5329238"/>
          <p14:tracePt t="183549" x="3767138" y="5329238"/>
          <p14:tracePt t="183565" x="3840163" y="5329238"/>
          <p14:tracePt t="183581" x="3894138" y="5329238"/>
          <p14:tracePt t="183597" x="3930650" y="5329238"/>
          <p14:tracePt t="183763" x="3948113" y="5311775"/>
          <p14:tracePt t="183795" x="3930650" y="5311775"/>
          <p14:tracePt t="183804" x="3911600" y="5311775"/>
          <p14:tracePt t="183814" x="3876675" y="5311775"/>
          <p14:tracePt t="183831" x="3767138" y="5348288"/>
          <p14:tracePt t="183847" x="3694113" y="5384800"/>
          <p14:tracePt t="183864" x="3567113" y="5402263"/>
          <p14:tracePt t="183881" x="3421063" y="5402263"/>
          <p14:tracePt t="183884" x="3330575" y="5402263"/>
          <p14:tracePt t="183899" x="3184525" y="5402263"/>
          <p14:tracePt t="183915" x="3094038" y="5402263"/>
          <p14:tracePt t="183917" x="2984500" y="5402263"/>
          <p14:tracePt t="183931" x="2801938" y="5402263"/>
          <p14:tracePt t="183948" x="2657475" y="5402263"/>
          <p14:tracePt t="183964" x="2565400" y="5402263"/>
          <p14:tracePt t="183981" x="2528888" y="5402263"/>
          <p14:tracePt t="183998" x="2438400" y="5402263"/>
          <p14:tracePt t="184014" x="2347913" y="5384800"/>
          <p14:tracePt t="184031" x="2274888" y="5365750"/>
          <p14:tracePt t="184047" x="2201863" y="5348288"/>
          <p14:tracePt t="184064" x="2147888" y="5329238"/>
          <p14:tracePt t="184123" x="2128838" y="5329238"/>
          <p14:tracePt t="184243" x="2147888" y="5329238"/>
          <p14:tracePt t="184251" x="2165350" y="5329238"/>
          <p14:tracePt t="184265" x="2184400" y="5329238"/>
          <p14:tracePt t="184267" x="2201863" y="5329238"/>
          <p14:tracePt t="184281" x="2219325" y="5329238"/>
          <p14:tracePt t="184284" x="2238375" y="5329238"/>
          <p14:tracePt t="184297" x="2274888" y="5329238"/>
          <p14:tracePt t="184300" x="2292350" y="5329238"/>
          <p14:tracePt t="184315" x="2328863" y="5329238"/>
          <p14:tracePt t="184332" x="2384425" y="5329238"/>
          <p14:tracePt t="184348" x="2455863" y="5329238"/>
          <p14:tracePt t="184364" x="2584450" y="5329238"/>
          <p14:tracePt t="184381" x="2765425" y="5329238"/>
          <p14:tracePt t="184398" x="3021013" y="5329238"/>
          <p14:tracePt t="184415" x="3221038" y="5329238"/>
          <p14:tracePt t="184431" x="3403600" y="5329238"/>
          <p14:tracePt t="184448" x="3457575" y="5329238"/>
          <p14:tracePt t="184619" x="3475038" y="5329238"/>
          <p14:tracePt t="184659" x="3457575" y="5329238"/>
          <p14:tracePt t="184667" x="3403600" y="5329238"/>
          <p14:tracePt t="184681" x="3367088" y="5329238"/>
          <p14:tracePt t="184684" x="3348038" y="5329238"/>
          <p14:tracePt t="184698" x="3275013" y="5329238"/>
          <p14:tracePt t="184700" x="3201988" y="5329238"/>
          <p14:tracePt t="184714" x="3148013" y="5329238"/>
          <p14:tracePt t="184716" x="3074988" y="5329238"/>
          <p14:tracePt t="184732" x="2928938" y="5348288"/>
          <p14:tracePt t="184748" x="2857500" y="5348288"/>
          <p14:tracePt t="184764" x="2765425" y="5348288"/>
          <p14:tracePt t="184781" x="2728913" y="5348288"/>
          <p14:tracePt t="184799" x="2657475" y="5348288"/>
          <p14:tracePt t="184815" x="2620963" y="5348288"/>
          <p14:tracePt t="184831" x="2492375" y="5348288"/>
          <p14:tracePt t="184847" x="2365375" y="5329238"/>
          <p14:tracePt t="184864" x="2238375" y="5329238"/>
          <p14:tracePt t="184881" x="2128838" y="5311775"/>
          <p14:tracePt t="184884" x="2074863" y="5311775"/>
          <p14:tracePt t="184898" x="2038350" y="5311775"/>
          <p14:tracePt t="184901" x="2019300" y="5311775"/>
          <p14:tracePt t="184914" x="1982788" y="5311775"/>
          <p14:tracePt t="185195" x="2019300" y="5294313"/>
          <p14:tracePt t="185204" x="2038350" y="5294313"/>
          <p14:tracePt t="185215" x="2055813" y="5294313"/>
          <p14:tracePt t="185231" x="2074863" y="5294313"/>
          <p14:tracePt t="185247" x="2128838" y="5294313"/>
          <p14:tracePt t="185265" x="2184400" y="5294313"/>
          <p14:tracePt t="185267" x="2219325" y="5294313"/>
          <p14:tracePt t="185280" x="2274888" y="5294313"/>
          <p14:tracePt t="185297" x="2365375" y="5294313"/>
          <p14:tracePt t="185300" x="2438400" y="5294313"/>
          <p14:tracePt t="185314" x="2528888" y="5294313"/>
          <p14:tracePt t="185317" x="2620963" y="5311775"/>
          <p14:tracePt t="185332" x="2747963" y="5311775"/>
          <p14:tracePt t="185348" x="2894013" y="5329238"/>
          <p14:tracePt t="185364" x="3074988" y="5348288"/>
          <p14:tracePt t="185381" x="3257550" y="5365750"/>
          <p14:tracePt t="185398" x="3311525" y="5365750"/>
          <p14:tracePt t="185415" x="3384550" y="5365750"/>
          <p14:tracePt t="185691" x="3367088" y="5365750"/>
          <p14:tracePt t="185707" x="3348038" y="5365750"/>
          <p14:tracePt t="185717" x="3330575" y="5365750"/>
          <p14:tracePt t="185732" x="3294063" y="5365750"/>
          <p14:tracePt t="185748" x="3257550" y="5365750"/>
          <p14:tracePt t="185765" x="3184525" y="5365750"/>
          <p14:tracePt t="185781" x="3148013" y="5365750"/>
          <p14:tracePt t="185799" x="3038475" y="5365750"/>
          <p14:tracePt t="185814" x="2984500" y="5365750"/>
          <p14:tracePt t="185831" x="2874963" y="5348288"/>
          <p14:tracePt t="185847" x="2820988" y="5329238"/>
          <p14:tracePt t="185864" x="2747963" y="5311775"/>
          <p14:tracePt t="185881" x="2674938" y="5311775"/>
          <p14:tracePt t="185883" x="2638425" y="5311775"/>
          <p14:tracePt t="185897" x="2601913" y="5311775"/>
          <p14:tracePt t="185900" x="2584450" y="5311775"/>
          <p14:tracePt t="185923" x="2547938" y="5311775"/>
          <p14:tracePt t="185939" x="2528888" y="5311775"/>
          <p14:tracePt t="185955" x="2492375" y="5311775"/>
          <p14:tracePt t="185971" x="2474913" y="5311775"/>
          <p14:tracePt t="186003" x="2455863" y="5311775"/>
          <p14:tracePt t="186012" x="2438400" y="5311775"/>
          <p14:tracePt t="186028" x="2420938" y="5311775"/>
          <p14:tracePt t="186051" x="2401888" y="5311775"/>
          <p14:tracePt t="186067" x="2384425" y="5311775"/>
          <p14:tracePt t="186131" x="2365375" y="5311775"/>
          <p14:tracePt t="186507" x="2347913" y="5311775"/>
          <p14:tracePt t="186523" x="2328863" y="5311775"/>
          <p14:tracePt t="186555" x="2311400" y="5311775"/>
          <p14:tracePt t="186571" x="2292350" y="5311775"/>
          <p14:tracePt t="186580" x="2274888" y="5311775"/>
          <p14:tracePt t="186596" x="2219325" y="5311775"/>
          <p14:tracePt t="186604" x="2184400" y="5311775"/>
          <p14:tracePt t="186614" x="2128838" y="5311775"/>
          <p14:tracePt t="186630" x="2001838" y="5275263"/>
          <p14:tracePt t="186649" x="1892300" y="5275263"/>
          <p14:tracePt t="186651" x="1855788" y="5275263"/>
          <p14:tracePt t="186664" x="1819275" y="5275263"/>
          <p14:tracePt t="186987" x="1838325" y="5257800"/>
          <p14:tracePt t="187003" x="1855788" y="5238750"/>
          <p14:tracePt t="187013" x="1874838" y="5238750"/>
          <p14:tracePt t="187022" x="1911350" y="5238750"/>
          <p14:tracePt t="187031" x="1911350" y="5221288"/>
          <p14:tracePt t="187047" x="1965325" y="5202238"/>
          <p14:tracePt t="187065" x="2001838" y="5202238"/>
          <p14:tracePt t="187067" x="2038350" y="5202238"/>
          <p14:tracePt t="187081" x="2074863" y="5184775"/>
          <p14:tracePt t="187098" x="2111375" y="5184775"/>
          <p14:tracePt t="187114" x="2128838" y="5184775"/>
          <p14:tracePt t="187117" x="2165350" y="5184775"/>
          <p14:tracePt t="187132" x="2201863" y="5184775"/>
          <p14:tracePt t="187149" x="2255838" y="5184775"/>
          <p14:tracePt t="187165" x="2292350" y="5184775"/>
          <p14:tracePt t="187181" x="2328863" y="5184775"/>
          <p14:tracePt t="187198" x="2384425" y="5184775"/>
          <p14:tracePt t="187216" x="2420938" y="5184775"/>
          <p14:tracePt t="187232" x="2455863" y="5184775"/>
          <p14:tracePt t="187247" x="2492375" y="5184775"/>
          <p14:tracePt t="187264" x="2528888" y="5184775"/>
          <p14:tracePt t="187281" x="2547938" y="5184775"/>
          <p14:tracePt t="187283" x="2565400" y="5184775"/>
          <p14:tracePt t="187299" x="2584450" y="5184775"/>
          <p14:tracePt t="187314" x="2601913" y="5184775"/>
          <p14:tracePt t="187317" x="2620963" y="5184775"/>
          <p14:tracePt t="187331" x="2638425" y="5184775"/>
          <p14:tracePt t="187348" x="2692400" y="5184775"/>
          <p14:tracePt t="187364" x="2784475" y="5202238"/>
          <p14:tracePt t="187382" x="2857500" y="5202238"/>
          <p14:tracePt t="187398" x="2911475" y="5202238"/>
          <p14:tracePt t="187414" x="3001963" y="5202238"/>
          <p14:tracePt t="187431" x="3130550" y="5202238"/>
          <p14:tracePt t="187448" x="3221038" y="5202238"/>
          <p14:tracePt t="187464" x="3330575" y="5202238"/>
          <p14:tracePt t="187481" x="3403600" y="5202238"/>
          <p14:tracePt t="187484" x="3438525" y="5202238"/>
          <p14:tracePt t="187507" x="3457575" y="5184775"/>
          <p14:tracePt t="187517" x="3475038" y="5184775"/>
          <p14:tracePt t="187691" x="3457575" y="5184775"/>
          <p14:tracePt t="187707" x="3438525" y="5184775"/>
          <p14:tracePt t="187716" x="3421063" y="5184775"/>
          <p14:tracePt t="187731" x="3384550" y="5184775"/>
          <p14:tracePt t="187748" x="3348038" y="5184775"/>
          <p14:tracePt t="187751" x="3275013" y="5184775"/>
          <p14:tracePt t="187764" x="3184525" y="5184775"/>
          <p14:tracePt t="187781" x="3074988" y="5184775"/>
          <p14:tracePt t="187799" x="2965450" y="5184775"/>
          <p14:tracePt t="187814" x="2874963" y="5184775"/>
          <p14:tracePt t="187831" x="2801938" y="5184775"/>
          <p14:tracePt t="187848" x="2747963" y="5184775"/>
          <p14:tracePt t="187865" x="2711450" y="5184775"/>
          <p14:tracePt t="187868" x="2692400" y="5184775"/>
          <p14:tracePt t="187882" x="2674938" y="5184775"/>
          <p14:tracePt t="187884" x="2657475" y="5184775"/>
          <p14:tracePt t="187900" x="2601913" y="5184775"/>
          <p14:tracePt t="187915" x="2492375" y="5202238"/>
          <p14:tracePt t="187931" x="2438400" y="5202238"/>
          <p14:tracePt t="187949" x="2401888" y="5202238"/>
          <p14:tracePt t="187965" x="2365375" y="5202238"/>
          <p14:tracePt t="187982" x="2347913" y="5202238"/>
          <p14:tracePt t="188355" x="2365375" y="5202238"/>
          <p14:tracePt t="188371" x="2384425" y="5202238"/>
          <p14:tracePt t="188380" x="2420938" y="5202238"/>
          <p14:tracePt t="188387" x="2474913" y="5202238"/>
          <p14:tracePt t="188399" x="2547938" y="5202238"/>
          <p14:tracePt t="188415" x="2728913" y="5202238"/>
          <p14:tracePt t="188431" x="3021013" y="5202238"/>
          <p14:tracePt t="188447" x="3348038" y="5202238"/>
          <p14:tracePt t="188464" x="3567113" y="5221288"/>
          <p14:tracePt t="188481" x="3730625" y="5238750"/>
          <p14:tracePt t="188484" x="3821113" y="5257800"/>
          <p14:tracePt t="188498" x="3894138" y="5257800"/>
          <p14:tracePt t="188500" x="3984625" y="5257800"/>
          <p14:tracePt t="188515" x="4130675" y="5294313"/>
          <p14:tracePt t="188532" x="4240213" y="5311775"/>
          <p14:tracePt t="188548" x="4349750" y="5329238"/>
          <p14:tracePt t="188564" x="4386263" y="5329238"/>
          <p14:tracePt t="189059" x="4386263" y="5311775"/>
          <p14:tracePt t="189083" x="4367213" y="5311775"/>
          <p14:tracePt t="189091" x="4349750" y="5311775"/>
          <p14:tracePt t="189115" x="4330700" y="5311775"/>
          <p14:tracePt t="189132" x="4313238" y="5311775"/>
          <p14:tracePt t="189155" x="4294188" y="5311775"/>
          <p14:tracePt t="189660" x="4276725" y="5311775"/>
          <p14:tracePt t="189691" x="4294188" y="5311775"/>
          <p14:tracePt t="189707" x="4313238" y="5311775"/>
          <p14:tracePt t="189715" x="4330700" y="5311775"/>
          <p14:tracePt t="189731" x="4386263" y="5294313"/>
          <p14:tracePt t="189747" x="4403725" y="5294313"/>
          <p14:tracePt t="189764" x="4421188" y="5294313"/>
          <p14:tracePt t="191171" x="4440238" y="5294313"/>
          <p14:tracePt t="198179" x="4457700" y="5275263"/>
          <p14:tracePt t="198206" x="4476750" y="5275263"/>
          <p14:tracePt t="198218" x="4494213" y="5257800"/>
          <p14:tracePt t="198235" x="4530725" y="5257800"/>
          <p14:tracePt t="198259" x="4549775" y="5257800"/>
          <p14:tracePt t="198268" x="4567238" y="5257800"/>
          <p14:tracePt t="198283" x="4586288" y="5257800"/>
          <p14:tracePt t="198299" x="4603750" y="5257800"/>
          <p14:tracePt t="198316" x="4622800" y="5257800"/>
          <p14:tracePt t="198499" x="4640263" y="5257800"/>
          <p14:tracePt t="198691" x="4657725" y="5257800"/>
          <p14:tracePt t="198707" x="4676775" y="5257800"/>
          <p14:tracePt t="198723" x="4713288" y="5257800"/>
          <p14:tracePt t="198733" x="4767263" y="5257800"/>
          <p14:tracePt t="198748" x="4859338" y="5311775"/>
          <p14:tracePt t="198765" x="4949825" y="5365750"/>
          <p14:tracePt t="198782" x="5076825" y="5384800"/>
          <p14:tracePt t="198799" x="5113338" y="5402263"/>
          <p14:tracePt t="198815" x="5167313" y="5402263"/>
          <p14:tracePt t="198831" x="5203825" y="5402263"/>
          <p14:tracePt t="198848" x="5222875" y="5402263"/>
          <p14:tracePt t="198864" x="5276850" y="5384800"/>
          <p14:tracePt t="199011" x="5295900" y="5365750"/>
          <p14:tracePt t="199035" x="5332413" y="5348288"/>
          <p14:tracePt t="199051" x="5332413" y="5329238"/>
          <p14:tracePt t="199059" x="5349875" y="5311775"/>
          <p14:tracePt t="199075" x="5386388" y="5294313"/>
          <p14:tracePt t="199099" x="5403850" y="5275263"/>
          <p14:tracePt t="199115" x="5440363" y="5275263"/>
          <p14:tracePt t="199123" x="5440363" y="5257800"/>
          <p14:tracePt t="199132" x="5459413" y="5257800"/>
          <p14:tracePt t="199149" x="5495925" y="5221288"/>
          <p14:tracePt t="199165" x="5532438" y="5184775"/>
          <p14:tracePt t="199183" x="5605463" y="5148263"/>
          <p14:tracePt t="199198" x="5659438" y="5111750"/>
          <p14:tracePt t="199214" x="5713413" y="5092700"/>
          <p14:tracePt t="199233" x="5749925" y="5075238"/>
          <p14:tracePt t="199236" x="5749925" y="5057775"/>
          <p14:tracePt t="199251" x="5768975" y="5038725"/>
          <p14:tracePt t="199265" x="5786438" y="5038725"/>
          <p14:tracePt t="199282" x="5805488" y="5021263"/>
          <p14:tracePt t="199299" x="5805488" y="5002213"/>
          <p14:tracePt t="199395" x="5822950" y="4965700"/>
          <p14:tracePt t="199403" x="5842000" y="4965700"/>
          <p14:tracePt t="199414" x="5842000" y="4948238"/>
          <p14:tracePt t="199432" x="5842000" y="4929188"/>
          <p14:tracePt t="199448" x="5842000" y="4911725"/>
          <p14:tracePt t="199465" x="5842000" y="4857750"/>
          <p14:tracePt t="199468" x="5842000" y="4838700"/>
          <p14:tracePt t="199482" x="5842000" y="4821238"/>
          <p14:tracePt t="199485" x="5842000" y="4802188"/>
          <p14:tracePt t="199498" x="5842000" y="4784725"/>
          <p14:tracePt t="199501" x="5842000" y="4765675"/>
          <p14:tracePt t="199515" x="5822950" y="4729163"/>
          <p14:tracePt t="199532" x="5786438" y="4692650"/>
          <p14:tracePt t="199549" x="5768975" y="4675188"/>
          <p14:tracePt t="199565" x="5749925" y="4656138"/>
          <p14:tracePt t="199587" x="5732463" y="4656138"/>
          <p14:tracePt t="199604" x="5732463" y="4638675"/>
          <p14:tracePt t="199615" x="5713413" y="4638675"/>
          <p14:tracePt t="199631" x="5676900" y="4602163"/>
          <p14:tracePt t="199648" x="5640388" y="4584700"/>
          <p14:tracePt t="199664" x="5586413" y="4584700"/>
          <p14:tracePt t="199682" x="5549900" y="4565650"/>
          <p14:tracePt t="199684" x="5513388" y="4565650"/>
          <p14:tracePt t="199699" x="5422900" y="4565650"/>
          <p14:tracePt t="199716" x="5313363" y="4529138"/>
          <p14:tracePt t="199732" x="5167313" y="4511675"/>
          <p14:tracePt t="199748" x="5003800" y="4511675"/>
          <p14:tracePt t="199764" x="4876800" y="4492625"/>
          <p14:tracePt t="199781" x="4767263" y="4492625"/>
          <p14:tracePt t="199799" x="4640263" y="4492625"/>
          <p14:tracePt t="199814" x="4530725" y="4492625"/>
          <p14:tracePt t="199832" x="4440238" y="4492625"/>
          <p14:tracePt t="199849" x="4349750" y="4511675"/>
          <p14:tracePt t="199851" x="4330700" y="4529138"/>
          <p14:tracePt t="199864" x="4313238" y="4529138"/>
          <p14:tracePt t="199881" x="4257675" y="4565650"/>
          <p14:tracePt t="199898" x="4240213" y="4584700"/>
          <p14:tracePt t="199901" x="4221163" y="4584700"/>
          <p14:tracePt t="199916" x="4203700" y="4602163"/>
          <p14:tracePt t="199932" x="4203700" y="4656138"/>
          <p14:tracePt t="199948" x="4184650" y="4729163"/>
          <p14:tracePt t="199965" x="4184650" y="4838700"/>
          <p14:tracePt t="199981" x="4221163" y="4911725"/>
          <p14:tracePt t="199998" x="4240213" y="4984750"/>
          <p14:tracePt t="200015" x="4294188" y="5002213"/>
          <p14:tracePt t="200031" x="4349750" y="5038725"/>
          <p14:tracePt t="200048" x="4403725" y="5075238"/>
          <p14:tracePt t="200064" x="4457700" y="5111750"/>
          <p14:tracePt t="200082" x="4567238" y="5165725"/>
          <p14:tracePt t="200085" x="4622800" y="5184775"/>
          <p14:tracePt t="200098" x="4676775" y="5221288"/>
          <p14:tracePt t="200100" x="4767263" y="5257800"/>
          <p14:tracePt t="200115" x="4930775" y="5311775"/>
          <p14:tracePt t="200132" x="5022850" y="5348288"/>
          <p14:tracePt t="200149" x="5095875" y="5365750"/>
          <p14:tracePt t="200165" x="5186363" y="5384800"/>
          <p14:tracePt t="200182" x="5295900" y="5384800"/>
          <p14:tracePt t="200199" x="5367338" y="5384800"/>
          <p14:tracePt t="200216" x="5440363" y="5384800"/>
          <p14:tracePt t="200231" x="5532438" y="5365750"/>
          <p14:tracePt t="200248" x="5659438" y="5348288"/>
          <p14:tracePt t="200264" x="5749925" y="5311775"/>
          <p14:tracePt t="200281" x="5822950" y="5275263"/>
          <p14:tracePt t="200284" x="5876925" y="5238750"/>
          <p14:tracePt t="200298" x="5913438" y="5221288"/>
          <p14:tracePt t="200301" x="5932488" y="5202238"/>
          <p14:tracePt t="200314" x="5949950" y="5184775"/>
          <p14:tracePt t="200317" x="5969000" y="5165725"/>
          <p14:tracePt t="200332" x="5969000" y="5129213"/>
          <p14:tracePt t="200348" x="6005513" y="5075238"/>
          <p14:tracePt t="200365" x="6005513" y="5021263"/>
          <p14:tracePt t="200382" x="6022975" y="4984750"/>
          <p14:tracePt t="200398" x="6022975" y="4948238"/>
          <p14:tracePt t="200415" x="6022975" y="4875213"/>
          <p14:tracePt t="200432" x="6022975" y="4784725"/>
          <p14:tracePt t="200449" x="5986463" y="4711700"/>
          <p14:tracePt t="200451" x="5949950" y="4675188"/>
          <p14:tracePt t="200464" x="5932488" y="4602163"/>
          <p14:tracePt t="200483" x="5768975" y="4475163"/>
          <p14:tracePt t="200498" x="5676900" y="4421188"/>
          <p14:tracePt t="200501" x="5622925" y="4384675"/>
          <p14:tracePt t="200516" x="5459413" y="4348163"/>
          <p14:tracePt t="200532" x="5332413" y="4329113"/>
          <p14:tracePt t="200549" x="5240338" y="4329113"/>
          <p14:tracePt t="200565" x="5113338" y="4329113"/>
          <p14:tracePt t="200582" x="4986338" y="4329113"/>
          <p14:tracePt t="200598" x="4949825" y="4365625"/>
          <p14:tracePt t="200615" x="4913313" y="4365625"/>
          <p14:tracePt t="200632" x="4894263" y="4365625"/>
          <p14:tracePt t="200649" x="4876800" y="4421188"/>
          <p14:tracePt t="200665" x="4859338" y="4438650"/>
          <p14:tracePt t="200668" x="4859338" y="4456113"/>
          <p14:tracePt t="200681" x="4840288" y="4475163"/>
          <p14:tracePt t="200684" x="4840288" y="4492625"/>
          <p14:tracePt t="200699" x="4822825" y="4511675"/>
          <p14:tracePt t="200716" x="4822825" y="4548188"/>
          <p14:tracePt t="200733" x="4822825" y="4584700"/>
          <p14:tracePt t="200771" x="4822825" y="4602163"/>
          <p14:tracePt t="200796" x="4859338" y="4638675"/>
          <p14:tracePt t="200819" x="4876800" y="4638675"/>
          <p14:tracePt t="200827" x="4913313" y="4638675"/>
          <p14:tracePt t="200835" x="4949825" y="4638675"/>
          <p14:tracePt t="200848" x="5003800" y="4638675"/>
          <p14:tracePt t="200865" x="5130800" y="4638675"/>
          <p14:tracePt t="200882" x="5313363" y="4656138"/>
          <p14:tracePt t="200884" x="5386388" y="4675188"/>
          <p14:tracePt t="200898" x="5476875" y="4675188"/>
          <p14:tracePt t="200901" x="5549900" y="4711700"/>
          <p14:tracePt t="200916" x="5695950" y="4748213"/>
          <p14:tracePt t="200932" x="5805488" y="4765675"/>
          <p14:tracePt t="200948" x="5895975" y="4765675"/>
          <p14:tracePt t="200964" x="5949950" y="4784725"/>
          <p14:tracePt t="204131" x="5969000" y="4802188"/>
          <p14:tracePt t="204139" x="5986463" y="4802188"/>
          <p14:tracePt t="204148" x="6005513" y="4802188"/>
          <p14:tracePt t="204166" x="6005513" y="4838700"/>
          <p14:tracePt t="204182" x="6042025" y="4857750"/>
          <p14:tracePt t="204198" x="6042025" y="4875213"/>
          <p14:tracePt t="204228" x="6059488" y="4892675"/>
          <p14:tracePt t="204643" x="6059488" y="4911725"/>
          <p14:tracePt t="205395" x="6096000" y="4911725"/>
          <p14:tracePt t="205643" x="6113463" y="4911725"/>
          <p14:tracePt t="205659" x="6149975" y="4911725"/>
          <p14:tracePt t="205675" x="6169025" y="4911725"/>
          <p14:tracePt t="205691" x="6186488" y="4911725"/>
          <p14:tracePt t="205700" x="6205538" y="4911725"/>
          <p14:tracePt t="205716" x="6259513" y="4911725"/>
          <p14:tracePt t="205732" x="6350000" y="4911725"/>
          <p14:tracePt t="205748" x="6386513" y="4929188"/>
          <p14:tracePt t="205765" x="6442075" y="4948238"/>
          <p14:tracePt t="205782" x="6496050" y="4965700"/>
          <p14:tracePt t="205799" x="6532563" y="4984750"/>
          <p14:tracePt t="205815" x="6605588" y="4984750"/>
          <p14:tracePt t="205831" x="6659563" y="5002213"/>
          <p14:tracePt t="205848" x="6715125" y="5021263"/>
          <p14:tracePt t="205865" x="6769100" y="5021263"/>
          <p14:tracePt t="205867" x="6788150" y="5021263"/>
          <p14:tracePt t="205882" x="6824663" y="5021263"/>
          <p14:tracePt t="205885" x="6842125" y="5021263"/>
          <p14:tracePt t="205900" x="6878638" y="5038725"/>
          <p14:tracePt t="205916" x="6915150" y="5038725"/>
          <p14:tracePt t="205932" x="6932613" y="5038725"/>
          <p14:tracePt t="205949" x="6969125" y="5038725"/>
          <p14:tracePt t="205965" x="6988175" y="5038725"/>
          <p14:tracePt t="206275" x="7005638" y="5038725"/>
          <p14:tracePt t="206291" x="7042150" y="5057775"/>
          <p14:tracePt t="206301" x="7061200" y="5092700"/>
          <p14:tracePt t="206315" x="7096125" y="5092700"/>
          <p14:tracePt t="206332" x="7132638" y="5111750"/>
          <p14:tracePt t="206349" x="7169150" y="5148263"/>
          <p14:tracePt t="206365" x="7224713" y="5165725"/>
          <p14:tracePt t="206387" x="7242175" y="5165725"/>
          <p14:tracePt t="206403" x="7261225" y="5184775"/>
          <p14:tracePt t="206539" x="7278688" y="5184775"/>
          <p14:tracePt t="206683" x="7261225" y="5202238"/>
          <p14:tracePt t="206699" x="7242175" y="5202238"/>
          <p14:tracePt t="206708" x="7205663" y="5221288"/>
          <p14:tracePt t="206717" x="7169150" y="5257800"/>
          <p14:tracePt t="206732" x="7024688" y="5311775"/>
          <p14:tracePt t="206748" x="6605588" y="5438775"/>
          <p14:tracePt t="206765" x="5695950" y="5530850"/>
          <p14:tracePt t="206782" x="4876800" y="5584825"/>
          <p14:tracePt t="206800" x="4349750" y="5584825"/>
          <p14:tracePt t="206816" x="3911600" y="5584825"/>
          <p14:tracePt t="206832" x="3675063" y="5584825"/>
          <p14:tracePt t="206848" x="3403600" y="5602288"/>
          <p14:tracePt t="206865" x="3167063" y="5621338"/>
          <p14:tracePt t="206867" x="3111500" y="5621338"/>
          <p14:tracePt t="206882" x="3038475" y="5638800"/>
          <p14:tracePt t="206885" x="3001963" y="5638800"/>
          <p14:tracePt t="206900" x="2928938" y="5657850"/>
          <p14:tracePt t="206932" x="2911475" y="5657850"/>
          <p14:tracePt t="206948" x="2874963" y="5675313"/>
          <p14:tracePt t="206971" x="2838450" y="5675313"/>
          <p14:tracePt t="206987" x="2747963" y="5694363"/>
          <p14:tracePt t="206996" x="2711450" y="5694363"/>
          <p14:tracePt t="207004" x="2657475" y="5694363"/>
          <p14:tracePt t="207015" x="2620963" y="5694363"/>
          <p14:tracePt t="207031" x="2601913" y="5694363"/>
          <p14:tracePt t="207049" x="2565400" y="5711825"/>
          <p14:tracePt t="207052" x="2547938" y="5711825"/>
          <p14:tracePt t="207065" x="2511425" y="5730875"/>
          <p14:tracePt t="207068" x="2455863" y="5730875"/>
          <p14:tracePt t="207081" x="2438400" y="5730875"/>
          <p14:tracePt t="207084" x="2420938" y="5748338"/>
          <p14:tracePt t="207098" x="2401888" y="5748338"/>
          <p14:tracePt t="207115" x="2365375" y="5765800"/>
          <p14:tracePt t="207211" x="2365375" y="5784850"/>
          <p14:tracePt t="207227" x="2365375" y="5802313"/>
          <p14:tracePt t="207251" x="2401888" y="5802313"/>
          <p14:tracePt t="207259" x="2438400" y="5802313"/>
          <p14:tracePt t="207268" x="2492375" y="5802313"/>
          <p14:tracePt t="207281" x="2584450" y="5802313"/>
          <p14:tracePt t="207284" x="2711450" y="5802313"/>
          <p14:tracePt t="207299" x="2838450" y="5784850"/>
          <p14:tracePt t="207315" x="2928938" y="5765800"/>
          <p14:tracePt t="207339" x="2947988" y="5765800"/>
          <p14:tracePt t="207539" x="2911475" y="5765800"/>
          <p14:tracePt t="207555" x="2894013" y="5765800"/>
          <p14:tracePt t="207564" x="2874963" y="5765800"/>
          <p14:tracePt t="207572" x="2857500" y="5765800"/>
          <p14:tracePt t="207582" x="2765425" y="5765800"/>
          <p14:tracePt t="207598" x="2674938" y="5765800"/>
          <p14:tracePt t="207615" x="2657475" y="5765800"/>
          <p14:tracePt t="207633" x="2620963" y="5765800"/>
          <p14:tracePt t="207636" x="2584450" y="5765800"/>
          <p14:tracePt t="207651" x="2547938" y="5765800"/>
          <p14:tracePt t="207771" x="2584450" y="5765800"/>
          <p14:tracePt t="207780" x="2620963" y="5765800"/>
          <p14:tracePt t="207789" x="2711450" y="5765800"/>
          <p14:tracePt t="207799" x="2838450" y="5765800"/>
          <p14:tracePt t="207815" x="3167063" y="5765800"/>
          <p14:tracePt t="207831" x="3567113" y="5765800"/>
          <p14:tracePt t="207848" x="3857625" y="5802313"/>
          <p14:tracePt t="207865" x="4257675" y="5838825"/>
          <p14:tracePt t="207868" x="4421188" y="5875338"/>
          <p14:tracePt t="207883" x="4676775" y="5911850"/>
          <p14:tracePt t="207900" x="4803775" y="5948363"/>
          <p14:tracePt t="207916" x="4894263" y="5948363"/>
          <p14:tracePt t="208019" x="4930775" y="5967413"/>
          <p14:tracePt t="208051" x="4913313" y="5967413"/>
          <p14:tracePt t="208059" x="4859338" y="5967413"/>
          <p14:tracePt t="208066" x="4840288" y="5967413"/>
          <p14:tracePt t="208082" x="4767263" y="5967413"/>
          <p14:tracePt t="208085" x="4694238" y="5967413"/>
          <p14:tracePt t="208098" x="4567238" y="5967413"/>
          <p14:tracePt t="208101" x="4440238" y="5930900"/>
          <p14:tracePt t="208116" x="4094163" y="5894388"/>
          <p14:tracePt t="208133" x="3767138" y="5838825"/>
          <p14:tracePt t="208148" x="3475038" y="5802313"/>
          <p14:tracePt t="208165" x="3238500" y="5784850"/>
          <p14:tracePt t="208182" x="3167063" y="5765800"/>
          <p14:tracePt t="208291" x="3184525" y="5765800"/>
          <p14:tracePt t="208300" x="3238500" y="5765800"/>
          <p14:tracePt t="208315" x="3438525" y="5765800"/>
          <p14:tracePt t="208332" x="3711575" y="5765800"/>
          <p14:tracePt t="208349" x="4003675" y="5784850"/>
          <p14:tracePt t="208365" x="4330700" y="5821363"/>
          <p14:tracePt t="208382" x="4767263" y="5875338"/>
          <p14:tracePt t="208399" x="5113338" y="5894388"/>
          <p14:tracePt t="208415" x="5495925" y="5894388"/>
          <p14:tracePt t="208432" x="5805488" y="5894388"/>
          <p14:tracePt t="208449" x="6059488" y="5894388"/>
          <p14:tracePt t="208465" x="6259513" y="5894388"/>
          <p14:tracePt t="208468" x="6315075" y="5894388"/>
          <p14:tracePt t="208482" x="6350000" y="5894388"/>
          <p14:tracePt t="208485" x="6386513" y="5894388"/>
          <p14:tracePt t="208499" x="6423025" y="5894388"/>
          <p14:tracePt t="208635" x="6442075" y="5894388"/>
          <p14:tracePt t="208659" x="6478588" y="5894388"/>
          <p14:tracePt t="208675" x="6478588" y="5875338"/>
          <p14:tracePt t="208699" x="6515100" y="5857875"/>
          <p14:tracePt t="208707" x="6532563" y="5857875"/>
          <p14:tracePt t="208716" x="6551613" y="5857875"/>
          <p14:tracePt t="208733" x="6623050" y="5821363"/>
          <p14:tracePt t="208748" x="6696075" y="5784850"/>
          <p14:tracePt t="208765" x="6769100" y="5765800"/>
          <p14:tracePt t="208782" x="6805613" y="5765800"/>
          <p14:tracePt t="208800" x="6859588" y="5748338"/>
          <p14:tracePt t="208815" x="6896100" y="5748338"/>
          <p14:tracePt t="208875" x="6915150" y="5748338"/>
          <p14:tracePt t="208891" x="6951663" y="5748338"/>
          <p14:tracePt t="208907" x="6969125" y="5748338"/>
          <p14:tracePt t="208923" x="7005638" y="5748338"/>
          <p14:tracePt t="208932" x="7024688" y="5748338"/>
          <p14:tracePt t="208949" x="7096125" y="5748338"/>
          <p14:tracePt t="208965" x="7169150" y="5748338"/>
          <p14:tracePt t="208982" x="7261225" y="5748338"/>
          <p14:tracePt t="208998" x="7351713" y="5748338"/>
          <p14:tracePt t="209015" x="7388225" y="5748338"/>
          <p14:tracePt t="209031" x="7405688" y="5748338"/>
          <p14:tracePt t="209228" x="7442200" y="5748338"/>
          <p14:tracePt t="209235" x="7461250" y="5765800"/>
          <p14:tracePt t="209249" x="7478713" y="5765800"/>
          <p14:tracePt t="209251" x="7534275" y="5802313"/>
          <p14:tracePt t="209266" x="7551738" y="5838825"/>
          <p14:tracePt t="209268" x="7588250" y="5857875"/>
          <p14:tracePt t="209281" x="7624763" y="5857875"/>
          <p14:tracePt t="209284" x="7678738" y="5894388"/>
          <p14:tracePt t="209298" x="7678738" y="5911850"/>
          <p14:tracePt t="209301" x="7715250" y="5911850"/>
          <p14:tracePt t="209316" x="7751763" y="5948363"/>
          <p14:tracePt t="209332" x="7770813" y="5967413"/>
          <p14:tracePt t="225891" x="7770813" y="5984875"/>
          <p14:tracePt t="225899" x="7751763" y="6002338"/>
          <p14:tracePt t="225917" x="7697788" y="6038850"/>
          <p14:tracePt t="225933" x="7678738" y="6038850"/>
          <p14:tracePt t="225950" x="7661275" y="6075363"/>
          <p14:tracePt t="226099" x="7642225" y="6075363"/>
          <p14:tracePt t="226107" x="7642225" y="6094413"/>
          <p14:tracePt t="226116" x="7642225" y="6111875"/>
          <p14:tracePt t="226133" x="7678738" y="6130925"/>
          <p14:tracePt t="226149" x="7734300" y="6130925"/>
          <p14:tracePt t="226166" x="7824788" y="6130925"/>
          <p14:tracePt t="226183" x="7934325" y="6130925"/>
          <p14:tracePt t="226200" x="8061325" y="6130925"/>
          <p14:tracePt t="226217" x="8188325" y="6094413"/>
          <p14:tracePt t="226220" x="8243888" y="6075363"/>
          <p14:tracePt t="226232" x="8280400" y="6038850"/>
          <p14:tracePt t="226249" x="8334375" y="6038850"/>
          <p14:tracePt t="226252" x="8334375" y="6021388"/>
          <p14:tracePt t="226266" x="8351838" y="6021388"/>
          <p14:tracePt t="226268" x="8370888" y="6002338"/>
          <p14:tracePt t="226283" x="8388350" y="5984875"/>
          <p14:tracePt t="226299" x="8424863" y="5967413"/>
          <p14:tracePt t="226316" x="8443913" y="5930900"/>
          <p14:tracePt t="226332" x="8480425" y="5857875"/>
          <p14:tracePt t="226349" x="8551863" y="5784850"/>
          <p14:tracePt t="226366" x="8570913" y="5730875"/>
          <p14:tracePt t="226382" x="8624888" y="5694363"/>
          <p14:tracePt t="226399" x="8624888" y="5657850"/>
          <p14:tracePt t="226416" x="8643938" y="5602288"/>
          <p14:tracePt t="226432" x="8661400" y="5584825"/>
          <p14:tracePt t="226449" x="8680450" y="5548313"/>
          <p14:tracePt t="226452" x="8697913" y="5511800"/>
          <p14:tracePt t="226467" x="8697913" y="5494338"/>
          <p14:tracePt t="226483" x="8697913" y="5475288"/>
          <p14:tracePt t="226500" x="8697913" y="5457825"/>
          <p14:tracePt t="226547" x="8697913" y="5438775"/>
          <p14:tracePt t="226555" x="8697913" y="5421313"/>
          <p14:tracePt t="226566" x="8697913" y="5402263"/>
          <p14:tracePt t="226582" x="8680450" y="5402263"/>
          <p14:tracePt t="226599" x="8661400" y="5365750"/>
          <p14:tracePt t="226617" x="8661400" y="5329238"/>
          <p14:tracePt t="226619" x="8643938" y="5311775"/>
          <p14:tracePt t="226632" x="8624888" y="5275263"/>
          <p14:tracePt t="226650" x="8624888" y="5257800"/>
          <p14:tracePt t="226653" x="8588375" y="5221288"/>
          <p14:tracePt t="226667" x="8551863" y="5165725"/>
          <p14:tracePt t="226683" x="8516938" y="5075238"/>
          <p14:tracePt t="226700" x="8443913" y="5021263"/>
          <p14:tracePt t="226716" x="8388350" y="4984750"/>
          <p14:tracePt t="226733" x="8351838" y="4948238"/>
          <p14:tracePt t="226749" x="8280400" y="4929188"/>
          <p14:tracePt t="226766" x="8224838" y="4892675"/>
          <p14:tracePt t="226782" x="8188325" y="4875213"/>
          <p14:tracePt t="226801" x="8151813" y="4838700"/>
          <p14:tracePt t="226804" x="8134350" y="4821238"/>
          <p14:tracePt t="226817" x="8097838" y="4821238"/>
          <p14:tracePt t="226820" x="8097838" y="4802188"/>
          <p14:tracePt t="226832" x="8078788" y="4784725"/>
          <p14:tracePt t="226849" x="8061325" y="4784725"/>
          <p14:tracePt t="226852" x="8043863" y="4784725"/>
          <p14:tracePt t="226866" x="8007350" y="4765675"/>
          <p14:tracePt t="226883" x="7988300" y="4765675"/>
          <p14:tracePt t="226900" x="7951788" y="4765675"/>
          <p14:tracePt t="226917" x="7915275" y="4765675"/>
          <p14:tracePt t="226933" x="7878763" y="4765675"/>
          <p14:tracePt t="226950" x="7861300" y="4765675"/>
          <p14:tracePt t="226966" x="7842250" y="4765675"/>
          <p14:tracePt t="226983" x="7824788" y="4765675"/>
          <p14:tracePt t="226999" x="7788275" y="4765675"/>
          <p14:tracePt t="227016" x="7751763" y="4784725"/>
          <p14:tracePt t="227032" x="7734300" y="4802188"/>
          <p14:tracePt t="227049" x="7697788" y="4875213"/>
          <p14:tracePt t="227052" x="7678738" y="4911725"/>
          <p14:tracePt t="227066" x="7661275" y="4948238"/>
          <p14:tracePt t="227068" x="7661275" y="4965700"/>
          <p14:tracePt t="227084" x="7661275" y="4984750"/>
          <p14:tracePt t="227099" x="7661275" y="5021263"/>
          <p14:tracePt t="227116" x="7661275" y="5092700"/>
          <p14:tracePt t="227133" x="7678738" y="5111750"/>
          <p14:tracePt t="227149" x="7734300" y="5148263"/>
          <p14:tracePt t="227165" x="7751763" y="5165725"/>
          <p14:tracePt t="227182" x="7805738" y="5165725"/>
          <p14:tracePt t="227199" x="7842250" y="5165725"/>
          <p14:tracePt t="227217" x="7897813" y="5165725"/>
          <p14:tracePt t="227220" x="7934325" y="5165725"/>
          <p14:tracePt t="227232" x="7970838" y="5165725"/>
          <p14:tracePt t="227249" x="8043863" y="5165725"/>
          <p14:tracePt t="227251" x="8078788" y="5165725"/>
          <p14:tracePt t="227266" x="8097838" y="5165725"/>
          <p14:tracePt t="227268" x="8115300" y="5148263"/>
          <p14:tracePt t="227307" x="8134350" y="5148263"/>
          <p14:tracePt t="227332" x="8134350" y="5129213"/>
          <p14:tracePt t="227340" x="8115300" y="5129213"/>
          <p14:tracePt t="227355" x="8097838" y="5129213"/>
          <p14:tracePt t="227366" x="8043863" y="5129213"/>
          <p14:tracePt t="227384" x="7934325" y="5111750"/>
          <p14:tracePt t="227400" x="7805738" y="5111750"/>
          <p14:tracePt t="227416" x="7605713" y="5111750"/>
          <p14:tracePt t="227433" x="7369175" y="5148263"/>
          <p14:tracePt t="227435" x="7297738" y="5184775"/>
          <p14:tracePt t="227449" x="7242175" y="5202238"/>
          <p14:tracePt t="227452" x="7205663" y="5238750"/>
          <p14:tracePt t="227465" x="7188200" y="5257800"/>
          <p14:tracePt t="227483" x="7188200" y="5294313"/>
          <p14:tracePt t="227500" x="7205663" y="5348288"/>
          <p14:tracePt t="227517" x="7278688" y="5402263"/>
          <p14:tracePt t="227533" x="7369175" y="5421313"/>
          <p14:tracePt t="227550" x="7497763" y="5438775"/>
          <p14:tracePt t="227566" x="7642225" y="5438775"/>
          <p14:tracePt t="227583" x="7805738" y="5402263"/>
          <p14:tracePt t="227599" x="7951788" y="5348288"/>
          <p14:tracePt t="227616" x="8007350" y="5294313"/>
          <p14:tracePt t="227632" x="8024813" y="5294313"/>
          <p14:tracePt t="227650" x="8043863" y="5275263"/>
          <p14:tracePt t="227699" x="8024813" y="5275263"/>
          <p14:tracePt t="227716" x="8024813" y="5329238"/>
          <p14:tracePt t="227723" x="8024813" y="5384800"/>
          <p14:tracePt t="227733" x="8024813" y="5475288"/>
          <p14:tracePt t="227749" x="8024813" y="5675313"/>
          <p14:tracePt t="227765" x="8024813" y="5875338"/>
          <p14:tracePt t="227782" x="8024813" y="6038850"/>
          <p14:tracePt t="227800" x="7988300" y="6130925"/>
          <p14:tracePt t="227816" x="7934325" y="6184900"/>
          <p14:tracePt t="227832" x="7824788" y="6221413"/>
          <p14:tracePt t="227850" x="7697788" y="6238875"/>
          <p14:tracePt t="227853" x="7588250" y="6238875"/>
          <p14:tracePt t="227868" x="7332663" y="6238875"/>
          <p14:tracePt t="227884" x="6969125" y="6184900"/>
          <p14:tracePt t="227900" x="6496050" y="6038850"/>
          <p14:tracePt t="227916" x="6022975" y="5894388"/>
          <p14:tracePt t="227932" x="5713413" y="5838825"/>
          <p14:tracePt t="227950" x="5459413" y="5821363"/>
          <p14:tracePt t="227966" x="5240338" y="5821363"/>
          <p14:tracePt t="227982" x="5040313" y="5821363"/>
          <p14:tracePt t="227999" x="4822825" y="5821363"/>
          <p14:tracePt t="228016" x="4586288" y="5838825"/>
          <p14:tracePt t="228033" x="4457700" y="5875338"/>
          <p14:tracePt t="228037" x="4403725" y="5875338"/>
          <p14:tracePt t="228049" x="4330700" y="5911850"/>
          <p14:tracePt t="228052" x="4276725" y="5948363"/>
          <p14:tracePt t="228066" x="4257675" y="5948363"/>
          <p14:tracePt t="228068" x="4221163" y="5967413"/>
          <p14:tracePt t="228083" x="4203700" y="6002338"/>
          <p14:tracePt t="228099" x="4167188" y="6002338"/>
          <p14:tracePt t="228299" x="4148138" y="6021388"/>
          <p14:tracePt t="228307" x="4130675" y="6038850"/>
          <p14:tracePt t="228323" x="4113213" y="6038850"/>
          <p14:tracePt t="228333" x="4076700" y="6038850"/>
          <p14:tracePt t="228349" x="4003675" y="6038850"/>
          <p14:tracePt t="228366" x="3876675" y="6021388"/>
          <p14:tracePt t="228382" x="3730625" y="6002338"/>
          <p14:tracePt t="228401" x="3567113" y="6002338"/>
          <p14:tracePt t="228403" x="3511550" y="5984875"/>
          <p14:tracePt t="228416" x="3457575" y="5967413"/>
          <p14:tracePt t="228432" x="3367088" y="5948363"/>
          <p14:tracePt t="228449" x="3275013" y="5948363"/>
          <p14:tracePt t="228466" x="3221038" y="5948363"/>
          <p14:tracePt t="228603" x="3238500" y="5948363"/>
          <p14:tracePt t="228611" x="3257550" y="5948363"/>
          <p14:tracePt t="228620" x="3294063" y="5948363"/>
          <p14:tracePt t="228633" x="3348038" y="5948363"/>
          <p14:tracePt t="228636" x="3438525" y="5948363"/>
          <p14:tracePt t="228649" x="3567113" y="5948363"/>
          <p14:tracePt t="228652" x="3767138" y="5948363"/>
          <p14:tracePt t="228666" x="3930650" y="5948363"/>
          <p14:tracePt t="228669" x="4130675" y="5967413"/>
          <p14:tracePt t="228684" x="4494213" y="6002338"/>
          <p14:tracePt t="228700" x="4913313" y="6038850"/>
          <p14:tracePt t="228716" x="5240338" y="6057900"/>
          <p14:tracePt t="228733" x="5568950" y="6057900"/>
          <p14:tracePt t="228749" x="5805488" y="6057900"/>
          <p14:tracePt t="228766" x="5932488" y="6057900"/>
          <p14:tracePt t="228782" x="6022975" y="6057900"/>
          <p14:tracePt t="228800" x="6078538" y="6057900"/>
          <p14:tracePt t="228815" x="6096000" y="6057900"/>
          <p14:tracePt t="228832" x="6132513" y="6038850"/>
          <p14:tracePt t="228939" x="6113463" y="6038850"/>
          <p14:tracePt t="228948" x="6078538" y="6038850"/>
          <p14:tracePt t="228955" x="6005513" y="6038850"/>
          <p14:tracePt t="228966" x="5949950" y="6038850"/>
          <p14:tracePt t="228982" x="5768975" y="6057900"/>
          <p14:tracePt t="228999" x="5495925" y="6057900"/>
          <p14:tracePt t="229016" x="5186363" y="6057900"/>
          <p14:tracePt t="229032" x="4767263" y="6021388"/>
          <p14:tracePt t="229051" x="4057650" y="5911850"/>
          <p14:tracePt t="229067" x="3821113" y="5875338"/>
          <p14:tracePt t="229069" x="3621088" y="5857875"/>
          <p14:tracePt t="229084" x="3311525" y="5857875"/>
          <p14:tracePt t="229100" x="3038475" y="5857875"/>
          <p14:tracePt t="229117" x="2928938" y="5857875"/>
          <p14:tracePt t="229134" x="2911475" y="5857875"/>
          <p14:tracePt t="229259" x="2928938" y="5857875"/>
          <p14:tracePt t="229275" x="2965450" y="5857875"/>
          <p14:tracePt t="229284" x="3021013" y="5857875"/>
          <p14:tracePt t="229300" x="3221038" y="5857875"/>
          <p14:tracePt t="229316" x="3511550" y="5857875"/>
          <p14:tracePt t="229333" x="3930650" y="5875338"/>
          <p14:tracePt t="229349" x="4367213" y="5911850"/>
          <p14:tracePt t="229365" x="4876800" y="5984875"/>
          <p14:tracePt t="229383" x="5295900" y="6021388"/>
          <p14:tracePt t="229399" x="5640388" y="6075363"/>
          <p14:tracePt t="229416" x="5822950" y="6094413"/>
          <p14:tracePt t="229433" x="5913438" y="6094413"/>
          <p14:tracePt t="229547" x="5949950" y="6094413"/>
          <p14:tracePt t="229571" x="5932488" y="6094413"/>
          <p14:tracePt t="229580" x="5876925" y="6094413"/>
          <p14:tracePt t="229589" x="5842000" y="6094413"/>
          <p14:tracePt t="229599" x="5768975" y="6094413"/>
          <p14:tracePt t="229616" x="5513388" y="6094413"/>
          <p14:tracePt t="229632" x="5186363" y="6094413"/>
          <p14:tracePt t="229650" x="4530725" y="6094413"/>
          <p14:tracePt t="229667" x="4113213" y="6094413"/>
          <p14:tracePt t="229682" x="3894138" y="6094413"/>
          <p14:tracePt t="229685" x="3657600" y="6094413"/>
          <p14:tracePt t="229700" x="3348038" y="6094413"/>
          <p14:tracePt t="229716" x="3148013" y="6094413"/>
          <p14:tracePt t="229733" x="2947988" y="6094413"/>
          <p14:tracePt t="229749" x="2820988" y="6094413"/>
          <p14:tracePt t="229766" x="2747963" y="6094413"/>
          <p14:tracePt t="229783" x="2728913" y="6111875"/>
          <p14:tracePt t="230211" x="2747963" y="6111875"/>
          <p14:tracePt t="230219" x="2801938" y="6111875"/>
          <p14:tracePt t="230233" x="2857500" y="6111875"/>
          <p14:tracePt t="230236" x="2928938" y="6094413"/>
          <p14:tracePt t="230249" x="3074988" y="6057900"/>
          <p14:tracePt t="230252" x="3275013" y="6021388"/>
          <p14:tracePt t="230266" x="3530600" y="5948363"/>
          <p14:tracePt t="230268" x="3748088" y="5911850"/>
          <p14:tracePt t="230283" x="3984625" y="5857875"/>
          <p14:tracePt t="230285" x="4240213" y="5838825"/>
          <p14:tracePt t="230300" x="4622800" y="5838825"/>
          <p14:tracePt t="230318" x="4986338" y="5838825"/>
          <p14:tracePt t="230332" x="5222875" y="5857875"/>
          <p14:tracePt t="230349" x="5440363" y="5911850"/>
          <p14:tracePt t="230366" x="5568950" y="5930900"/>
          <p14:tracePt t="230383" x="5640388" y="5967413"/>
          <p14:tracePt t="230400" x="5676900" y="5967413"/>
          <p14:tracePt t="230416" x="5695950" y="5967413"/>
          <p14:tracePt t="230603" x="5676900" y="5967413"/>
          <p14:tracePt t="230611" x="5640388" y="5967413"/>
          <p14:tracePt t="230619" x="5605463" y="5967413"/>
          <p14:tracePt t="230634" x="5586413" y="5967413"/>
          <p14:tracePt t="230636" x="5495925" y="5967413"/>
          <p14:tracePt t="230650" x="5459413" y="5967413"/>
          <p14:tracePt t="230652" x="5367338" y="5967413"/>
          <p14:tracePt t="230667" x="5186363" y="5967413"/>
          <p14:tracePt t="230684" x="4967288" y="5967413"/>
          <p14:tracePt t="230700" x="4694238" y="5967413"/>
          <p14:tracePt t="230717" x="4494213" y="5967413"/>
          <p14:tracePt t="230733" x="4330700" y="5967413"/>
          <p14:tracePt t="230749" x="4203700" y="5967413"/>
          <p14:tracePt t="230767" x="4094163" y="5967413"/>
          <p14:tracePt t="230783" x="4003675" y="5967413"/>
          <p14:tracePt t="230800" x="3911600" y="5967413"/>
          <p14:tracePt t="230817" x="3821113" y="5967413"/>
          <p14:tracePt t="230819" x="3784600" y="5967413"/>
          <p14:tracePt t="230833" x="3748088" y="5967413"/>
          <p14:tracePt t="230836" x="3711575" y="5984875"/>
          <p14:tracePt t="230849" x="3657600" y="5984875"/>
          <p14:tracePt t="230852" x="3621088" y="5984875"/>
          <p14:tracePt t="230868" x="3603625" y="5984875"/>
          <p14:tracePt t="230971" x="3584575" y="5984875"/>
          <p14:tracePt t="231243" x="3621088" y="5984875"/>
          <p14:tracePt t="231251" x="3694113" y="5984875"/>
          <p14:tracePt t="231267" x="3894138" y="5967413"/>
          <p14:tracePt t="231283" x="4330700" y="5930900"/>
          <p14:tracePt t="231300" x="4822825" y="5838825"/>
          <p14:tracePt t="231316" x="5240338" y="5838825"/>
          <p14:tracePt t="231334" x="5586413" y="5857875"/>
          <p14:tracePt t="231349" x="5822950" y="5875338"/>
          <p14:tracePt t="231366" x="5969000" y="5911850"/>
          <p14:tracePt t="231383" x="6005513" y="5930900"/>
          <p14:tracePt t="231399" x="6022975" y="5930900"/>
          <p14:tracePt t="231635" x="6005513" y="5930900"/>
          <p14:tracePt t="231643" x="5986463" y="5930900"/>
          <p14:tracePt t="231659" x="5969000" y="5930900"/>
          <p14:tracePt t="231668" x="5949950" y="5930900"/>
          <p14:tracePt t="231684" x="5859463" y="5948363"/>
          <p14:tracePt t="231700" x="5786438" y="5967413"/>
          <p14:tracePt t="231716" x="5676900" y="5967413"/>
          <p14:tracePt t="231732" x="5513388" y="6002338"/>
          <p14:tracePt t="231749" x="5295900" y="6002338"/>
          <p14:tracePt t="231766" x="5059363" y="6002338"/>
          <p14:tracePt t="231783" x="4876800" y="6002338"/>
          <p14:tracePt t="231800" x="4730750" y="6002338"/>
          <p14:tracePt t="231816" x="4640263" y="5984875"/>
          <p14:tracePt t="231833" x="4567238" y="5984875"/>
          <p14:tracePt t="231835" x="4530725" y="5984875"/>
          <p14:tracePt t="231849" x="4513263" y="5984875"/>
          <p14:tracePt t="231852" x="4494213" y="5984875"/>
          <p14:tracePt t="231868" x="4457700" y="5984875"/>
          <p14:tracePt t="231884" x="4440238" y="5984875"/>
          <p14:tracePt t="231899" x="4421188" y="5984875"/>
          <p14:tracePt t="232051" x="4421188" y="5967413"/>
          <p14:tracePt t="232059" x="4421188" y="5948363"/>
          <p14:tracePt t="232259" x="4440238" y="5948363"/>
          <p14:tracePt t="232491" x="4457700" y="5948363"/>
          <p14:tracePt t="232500" x="4476750" y="5930900"/>
          <p14:tracePt t="232516" x="4549775" y="5930900"/>
          <p14:tracePt t="232533" x="4694238" y="5911850"/>
          <p14:tracePt t="232549" x="4876800" y="5911850"/>
          <p14:tracePt t="232566" x="5095875" y="5911850"/>
          <p14:tracePt t="232583" x="5367338" y="5930900"/>
          <p14:tracePt t="232600" x="5713413" y="5948363"/>
          <p14:tracePt t="232616" x="6005513" y="5967413"/>
          <p14:tracePt t="232633" x="6205538" y="5967413"/>
          <p14:tracePt t="232636" x="6296025" y="5967413"/>
          <p14:tracePt t="232649" x="6405563" y="5967413"/>
          <p14:tracePt t="232652" x="6459538" y="5967413"/>
          <p14:tracePt t="232667" x="6551613" y="5967413"/>
          <p14:tracePt t="232684" x="6586538" y="5967413"/>
          <p14:tracePt t="232875" x="6586538" y="5984875"/>
          <p14:tracePt t="232883" x="6569075" y="5984875"/>
          <p14:tracePt t="232901" x="6515100" y="6021388"/>
          <p14:tracePt t="232916" x="6459538" y="6021388"/>
          <p14:tracePt t="232933" x="6332538" y="6038850"/>
          <p14:tracePt t="232950" x="6223000" y="6038850"/>
          <p14:tracePt t="232966" x="6059488" y="6038850"/>
          <p14:tracePt t="232982" x="5876925" y="6038850"/>
          <p14:tracePt t="232999" x="5676900" y="6038850"/>
          <p14:tracePt t="233016" x="5532438" y="6038850"/>
          <p14:tracePt t="233033" x="5332413" y="6038850"/>
          <p14:tracePt t="233035" x="5259388" y="6038850"/>
          <p14:tracePt t="233050" x="5203825" y="6038850"/>
          <p14:tracePt t="233052" x="5167313" y="6038850"/>
          <p14:tracePt t="233066" x="5113338" y="6038850"/>
          <p14:tracePt t="233069" x="5076825" y="6038850"/>
          <p14:tracePt t="233091" x="5059363" y="6038850"/>
          <p14:tracePt t="233147" x="5022850" y="6038850"/>
          <p14:tracePt t="234227" x="5040313" y="6021388"/>
          <p14:tracePt t="234243" x="5059363" y="6021388"/>
          <p14:tracePt t="234251" x="5076825" y="6002338"/>
          <p14:tracePt t="234266" x="5095875" y="5984875"/>
          <p14:tracePt t="234269" x="5130800" y="5967413"/>
          <p14:tracePt t="234283" x="5186363" y="5948363"/>
          <p14:tracePt t="234301" x="5276850" y="5894388"/>
          <p14:tracePt t="234317" x="5313363" y="5857875"/>
          <p14:tracePt t="234333" x="5386388" y="5821363"/>
          <p14:tracePt t="234350" x="5422900" y="5802313"/>
          <p14:tracePt t="234367" x="5459413" y="5784850"/>
          <p14:tracePt t="234387" x="5476875" y="5765800"/>
          <p14:tracePt t="234739" x="5459413" y="5765800"/>
          <p14:tracePt t="234763" x="5440363" y="5784850"/>
          <p14:tracePt t="234772" x="5422900" y="5784850"/>
          <p14:tracePt t="234787" x="5403850" y="5802313"/>
          <p14:tracePt t="234800" x="5367338" y="5802313"/>
          <p14:tracePt t="234816" x="5349875" y="5838825"/>
          <p14:tracePt t="234833" x="5313363" y="5838825"/>
          <p14:tracePt t="234850" x="5295900" y="5857875"/>
          <p14:tracePt t="234853" x="5240338" y="5875338"/>
          <p14:tracePt t="234866" x="5203825" y="5894388"/>
          <p14:tracePt t="234869" x="5186363" y="5894388"/>
          <p14:tracePt t="234883" x="5167313" y="5894388"/>
          <p14:tracePt t="234900" x="5149850" y="5894388"/>
          <p14:tracePt t="234916" x="5113338" y="5894388"/>
          <p14:tracePt t="235027" x="5095875" y="5894388"/>
          <p14:tracePt t="235035" x="5076825" y="5911850"/>
          <p14:tracePt t="235075" x="5059363" y="5911850"/>
          <p14:tracePt t="235085" x="5040313" y="5911850"/>
          <p14:tracePt t="235100" x="5003800" y="5948363"/>
          <p14:tracePt t="235116" x="4986338" y="5984875"/>
          <p14:tracePt t="235133" x="4967288" y="6021388"/>
          <p14:tracePt t="235150" x="4967288" y="6057900"/>
          <p14:tracePt t="235167" x="4967288" y="6075363"/>
          <p14:tracePt t="235183" x="4967288" y="6130925"/>
          <p14:tracePt t="235200" x="4986338" y="6148388"/>
          <p14:tracePt t="235217" x="5022850" y="6167438"/>
          <p14:tracePt t="235220" x="5059363" y="6167438"/>
          <p14:tracePt t="235236" x="5113338" y="6167438"/>
          <p14:tracePt t="235249" x="5130800" y="6167438"/>
          <p14:tracePt t="235252" x="5149850" y="6148388"/>
          <p14:tracePt t="235266" x="5167313" y="6130925"/>
          <p14:tracePt t="235269" x="5167313" y="6111875"/>
          <p14:tracePt t="235282" x="5203825" y="6094413"/>
          <p14:tracePt t="235301" x="5222875" y="6094413"/>
          <p14:tracePt t="235355" x="5222875" y="6057900"/>
          <p14:tracePt t="235364" x="5222875" y="6038850"/>
          <p14:tracePt t="235372" x="5222875" y="6021388"/>
          <p14:tracePt t="235383" x="5222875" y="6002338"/>
          <p14:tracePt t="235400" x="5186363" y="5984875"/>
          <p14:tracePt t="235416" x="5095875" y="5930900"/>
          <p14:tracePt t="235433" x="4930775" y="5894388"/>
          <p14:tracePt t="235436" x="4840288" y="5875338"/>
          <p14:tracePt t="235451" x="4676775" y="5838825"/>
          <p14:tracePt t="235466" x="4622800" y="5838825"/>
          <p14:tracePt t="235469" x="4549775" y="5838825"/>
          <p14:tracePt t="235484" x="4440238" y="5838825"/>
          <p14:tracePt t="235500" x="4313238" y="5838825"/>
          <p14:tracePt t="235516" x="4221163" y="5838825"/>
          <p14:tracePt t="235533" x="4167188" y="5857875"/>
          <p14:tracePt t="235550" x="4113213" y="5875338"/>
          <p14:tracePt t="235566" x="4057650" y="5894388"/>
          <p14:tracePt t="235583" x="4040188" y="5894388"/>
          <p14:tracePt t="235600" x="4021138" y="5894388"/>
          <p14:tracePt t="235691" x="4003675" y="5911850"/>
          <p14:tracePt t="235699" x="3984625" y="5930900"/>
          <p14:tracePt t="235732" x="3984625" y="5967413"/>
          <p14:tracePt t="235749" x="4003675" y="5984875"/>
          <p14:tracePt t="235765" x="4021138" y="5984875"/>
          <p14:tracePt t="235774" x="4040188" y="6002338"/>
          <p14:tracePt t="235782" x="4040188" y="6021388"/>
          <p14:tracePt t="235800" x="4130675" y="6057900"/>
          <p14:tracePt t="235816" x="4240213" y="6057900"/>
          <p14:tracePt t="235833" x="4367213" y="6057900"/>
          <p14:tracePt t="235836" x="4403725" y="6038850"/>
          <p14:tracePt t="235849" x="4457700" y="6021388"/>
          <p14:tracePt t="235852" x="4476750" y="6021388"/>
          <p14:tracePt t="235866" x="4494213" y="6021388"/>
          <p14:tracePt t="235979" x="4457700" y="6002338"/>
          <p14:tracePt t="235987" x="4421188" y="6002338"/>
          <p14:tracePt t="235999" x="4403725" y="6002338"/>
          <p14:tracePt t="236016" x="4276725" y="6002338"/>
          <p14:tracePt t="236032" x="4148138" y="6002338"/>
          <p14:tracePt t="236049" x="4021138" y="6002338"/>
          <p14:tracePt t="236052" x="3948113" y="6002338"/>
          <p14:tracePt t="236067" x="3857625" y="6002338"/>
          <p14:tracePt t="236084" x="3748088" y="6002338"/>
          <p14:tracePt t="236100" x="3567113" y="6002338"/>
          <p14:tracePt t="236117" x="3403600" y="6002338"/>
          <p14:tracePt t="236133" x="3221038" y="6002338"/>
          <p14:tracePt t="236150" x="3038475" y="5967413"/>
          <p14:tracePt t="236166" x="2947988" y="5948363"/>
          <p14:tracePt t="236183" x="2820988" y="5948363"/>
          <p14:tracePt t="236199" x="2747963" y="5948363"/>
          <p14:tracePt t="236217" x="2692400" y="5930900"/>
          <p14:tracePt t="236220" x="2674938" y="5930900"/>
          <p14:tracePt t="236396" x="2692400" y="5930900"/>
          <p14:tracePt t="236404" x="2711450" y="5930900"/>
          <p14:tracePt t="236416" x="2801938" y="5930900"/>
          <p14:tracePt t="236433" x="3021013" y="5875338"/>
          <p14:tracePt t="236436" x="3148013" y="5821363"/>
          <p14:tracePt t="236450" x="3275013" y="5784850"/>
          <p14:tracePt t="236453" x="3403600" y="5748338"/>
          <p14:tracePt t="236466" x="3530600" y="5730875"/>
          <p14:tracePt t="236469" x="3603625" y="5711825"/>
          <p14:tracePt t="236484" x="3694113" y="5711825"/>
          <p14:tracePt t="236500" x="3748088" y="5711825"/>
          <p14:tracePt t="236619" x="3730625" y="5711825"/>
          <p14:tracePt t="236635" x="3711575" y="5711825"/>
          <p14:tracePt t="236643" x="3694113" y="5711825"/>
          <p14:tracePt t="236652" x="3675063" y="5711825"/>
          <p14:tracePt t="236666" x="3603625" y="5711825"/>
          <p14:tracePt t="236669" x="3584575" y="5711825"/>
          <p14:tracePt t="236684" x="3421063" y="5748338"/>
          <p14:tracePt t="236700" x="3257550" y="5765800"/>
          <p14:tracePt t="236716" x="3094038" y="5765800"/>
          <p14:tracePt t="236732" x="2874963" y="5765800"/>
          <p14:tracePt t="236750" x="2728913" y="5765800"/>
          <p14:tracePt t="236766" x="2601913" y="5748338"/>
          <p14:tracePt t="236783" x="2401888" y="5748338"/>
          <p14:tracePt t="236801" x="2274888" y="5748338"/>
          <p14:tracePt t="236804" x="2238375" y="5748338"/>
          <p14:tracePt t="236816" x="2219325" y="5748338"/>
          <p14:tracePt t="236931" x="2255838" y="5748338"/>
          <p14:tracePt t="236939" x="2292350" y="5765800"/>
          <p14:tracePt t="236950" x="2347913" y="5784850"/>
          <p14:tracePt t="236967" x="2565400" y="5802313"/>
          <p14:tracePt t="236983" x="2928938" y="5821363"/>
          <p14:tracePt t="236999" x="3384550" y="5821363"/>
          <p14:tracePt t="237016" x="3767138" y="5821363"/>
          <p14:tracePt t="237033" x="4148138" y="5838825"/>
          <p14:tracePt t="237036" x="4294188" y="5875338"/>
          <p14:tracePt t="237050" x="4386263" y="5875338"/>
          <p14:tracePt t="237052" x="4457700" y="5875338"/>
          <p14:tracePt t="237067" x="4567238" y="5894388"/>
          <p14:tracePt t="237084" x="4657725" y="5894388"/>
          <p14:tracePt t="237187" x="4549775" y="5894388"/>
          <p14:tracePt t="237195" x="4513263" y="5894388"/>
          <p14:tracePt t="237205" x="4421188" y="5911850"/>
          <p14:tracePt t="237217" x="4349750" y="5911850"/>
          <p14:tracePt t="237220" x="4240213" y="5911850"/>
          <p14:tracePt t="237233" x="4130675" y="5911850"/>
          <p14:tracePt t="237235" x="4003675" y="5911850"/>
          <p14:tracePt t="237251" x="3876675" y="5911850"/>
          <p14:tracePt t="237253" x="3784600" y="5911850"/>
          <p14:tracePt t="237266" x="3711575" y="5911850"/>
          <p14:tracePt t="237269" x="3657600" y="5911850"/>
          <p14:tracePt t="237282" x="3621088" y="5911850"/>
          <p14:tracePt t="237419" x="3657600" y="5911850"/>
          <p14:tracePt t="237427" x="3694113" y="5911850"/>
          <p14:tracePt t="237435" x="3803650" y="5911850"/>
          <p14:tracePt t="237450" x="4057650" y="5911850"/>
          <p14:tracePt t="237466" x="4203700" y="5894388"/>
          <p14:tracePt t="237469" x="4349750" y="5875338"/>
          <p14:tracePt t="237483" x="4640263" y="5875338"/>
          <p14:tracePt t="237500" x="4913313" y="5875338"/>
          <p14:tracePt t="237517" x="5130800" y="5894388"/>
          <p14:tracePt t="237533" x="5367338" y="5911850"/>
          <p14:tracePt t="237549" x="5532438" y="5930900"/>
          <p14:tracePt t="237566" x="5676900" y="5948363"/>
          <p14:tracePt t="237583" x="5786438" y="5967413"/>
          <p14:tracePt t="237600" x="5876925" y="5967413"/>
          <p14:tracePt t="237617" x="5949950" y="5984875"/>
          <p14:tracePt t="237620" x="5986463" y="5984875"/>
          <p14:tracePt t="237633" x="6042025" y="5984875"/>
          <p14:tracePt t="237636" x="6078538" y="5984875"/>
          <p14:tracePt t="237649" x="6132513" y="5984875"/>
          <p14:tracePt t="237652" x="6149975" y="5984875"/>
          <p14:tracePt t="237666" x="6169025" y="5984875"/>
          <p14:tracePt t="237668" x="6205538" y="5984875"/>
          <p14:tracePt t="237715" x="6223000" y="5984875"/>
          <p14:tracePt t="238211" x="6259513" y="5984875"/>
          <p14:tracePt t="238219" x="6296025" y="5984875"/>
          <p14:tracePt t="238233" x="6350000" y="5984875"/>
          <p14:tracePt t="238235" x="6386513" y="5984875"/>
          <p14:tracePt t="238249" x="6459538" y="5984875"/>
          <p14:tracePt t="238252" x="6551613" y="5984875"/>
          <p14:tracePt t="238266" x="6623050" y="5984875"/>
          <p14:tracePt t="238269" x="6732588" y="5984875"/>
          <p14:tracePt t="238284" x="6951663" y="5984875"/>
          <p14:tracePt t="238300" x="7188200" y="5984875"/>
          <p14:tracePt t="238316" x="7442200" y="5984875"/>
          <p14:tracePt t="238333" x="7605713" y="5984875"/>
          <p14:tracePt t="238350" x="7715250" y="5984875"/>
          <p14:tracePt t="238366" x="7788275" y="5984875"/>
          <p14:tracePt t="238383" x="7824788" y="5984875"/>
          <p14:tracePt t="238400" x="7878763" y="5984875"/>
          <p14:tracePt t="238579" x="7897813" y="5984875"/>
          <p14:tracePt t="238587" x="7915275" y="5984875"/>
          <p14:tracePt t="238600" x="7934325" y="5984875"/>
          <p14:tracePt t="238617" x="7970838" y="5984875"/>
          <p14:tracePt t="238619" x="7988300" y="5967413"/>
          <p14:tracePt t="238633" x="8007350" y="5967413"/>
          <p14:tracePt t="238650" x="8061325" y="5948363"/>
          <p14:tracePt t="238667" x="8097838" y="5930900"/>
          <p14:tracePt t="238683" x="8115300" y="5930900"/>
          <p14:tracePt t="238700" x="8115300" y="5911850"/>
          <p14:tracePt t="252499" x="8115300" y="5875338"/>
          <p14:tracePt t="252507" x="7934325" y="5221288"/>
          <p14:tracePt t="252516" x="7642225" y="4092575"/>
          <p14:tracePt t="252534" x="7115175" y="2782888"/>
          <p14:tracePt t="252550" x="6751638" y="1455738"/>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028B8-F051-35F1-58CF-026A172EB6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E5170A-A494-BEF8-D9F3-AAE4110572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AC1CF8-30C9-F13F-9C83-47F6B030585C}"/>
              </a:ext>
            </a:extLst>
          </p:cNvPr>
          <p:cNvSpPr txBox="1"/>
          <p:nvPr/>
        </p:nvSpPr>
        <p:spPr>
          <a:xfrm>
            <a:off x="3067666" y="924868"/>
            <a:ext cx="6184982" cy="126188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Managed Health Care</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1FA9FC2-A0A7-5802-57DB-D63C465CED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D7892D8-B574-4CF3-AD9E-38211324547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640830-5C50-C047-C544-DFACDF3ACA7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5B2A482B-E6A0-7035-54C4-F6D14C9630FA}"/>
              </a:ext>
            </a:extLst>
          </p:cNvPr>
          <p:cNvSpPr txBox="1"/>
          <p:nvPr/>
        </p:nvSpPr>
        <p:spPr>
          <a:xfrm>
            <a:off x="919748" y="2121491"/>
            <a:ext cx="10084050" cy="370947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Managed health care was developed as a way to provide </a:t>
            </a:r>
            <a:r>
              <a:rPr lang="en-US" sz="2200" kern="100" dirty="0">
                <a:solidFill>
                  <a:srgbClr val="F58221"/>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affordable, comprehensive, prepaid</a:t>
            </a:r>
            <a:r>
              <a:rPr lang="en-US" sz="2200" kern="100" dirty="0">
                <a:latin typeface="Times New Roman" panose="02020603050405020304" pitchFamily="18" charset="0"/>
                <a:ea typeface="Aptos" panose="020B0004020202020204" pitchFamily="34" charset="0"/>
                <a:cs typeface="Arial" panose="020B0604020202020204" pitchFamily="34" charset="0"/>
              </a:rPr>
              <a:t> healthcare services to </a:t>
            </a:r>
            <a:r>
              <a:rPr lang="en-US" sz="2200"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enrollees (or subscribers or policyholders) </a:t>
            </a:r>
            <a:r>
              <a:rPr lang="en-US" sz="2200" kern="100" dirty="0">
                <a:latin typeface="Times New Roman" panose="02020603050405020304" pitchFamily="18" charset="0"/>
                <a:ea typeface="Aptos" panose="020B0004020202020204" pitchFamily="34" charset="0"/>
                <a:cs typeface="Arial" panose="020B0604020202020204" pitchFamily="34" charset="0"/>
              </a:rPr>
              <a:t>(employees and dependents who join a managed care plan; known as </a:t>
            </a:r>
            <a:r>
              <a:rPr lang="en-US" sz="2200" i="1" kern="100" dirty="0">
                <a:solidFill>
                  <a:srgbClr val="0070C0"/>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beneficiaries</a:t>
            </a:r>
            <a:r>
              <a:rPr lang="en-US" sz="2200" i="1" kern="100" dirty="0">
                <a:latin typeface="Times New Roman" panose="02020603050405020304" pitchFamily="18" charset="0"/>
                <a:ea typeface="Aptos" panose="020B0004020202020204" pitchFamily="34" charset="0"/>
                <a:cs typeface="Arial" panose="020B0604020202020204" pitchFamily="34" charset="0"/>
              </a:rPr>
              <a:t> </a:t>
            </a:r>
            <a:r>
              <a:rPr lang="en-US" sz="2200" kern="100" dirty="0">
                <a:latin typeface="Times New Roman" panose="02020603050405020304" pitchFamily="18" charset="0"/>
                <a:ea typeface="Aptos" panose="020B0004020202020204" pitchFamily="34" charset="0"/>
                <a:cs typeface="Arial" panose="020B0604020202020204" pitchFamily="34" charset="0"/>
              </a:rPr>
              <a:t>in private insurance plans).</a:t>
            </a:r>
            <a:r>
              <a:rPr lang="en-US" sz="2400" kern="100" dirty="0">
                <a:highlight>
                  <a:srgbClr val="FFFF00"/>
                </a:highlight>
                <a:latin typeface="Times New Roman" panose="02020603050405020304" pitchFamily="18" charset="0"/>
                <a:ea typeface="Aptos" panose="020B0004020202020204" pitchFamily="34" charset="0"/>
                <a:cs typeface="Arial" panose="020B0604020202020204" pitchFamily="34" charset="0"/>
              </a:rPr>
              <a:t> </a:t>
            </a:r>
            <a:endParaRPr lang="en-US" sz="1600" dirty="0">
              <a:solidFill>
                <a:prstClr val="black"/>
              </a:solidFill>
              <a:latin typeface="Alexandria" charset="0"/>
              <a:cs typeface="Alexandria" charset="0"/>
            </a:endParaRP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cs typeface="Arial" panose="020B0604020202020204" pitchFamily="34" charset="0"/>
              </a:rPr>
              <a:t>Managed care is currently being challenged by the </a:t>
            </a:r>
            <a:r>
              <a:rPr lang="en-US" sz="22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growth of consumer-directed health plans (CDHPs)</a:t>
            </a:r>
            <a:r>
              <a:rPr lang="en-US" sz="2200" kern="100" dirty="0">
                <a:latin typeface="Times New Roman" panose="02020603050405020304" pitchFamily="18" charset="0"/>
                <a:cs typeface="Arial" panose="020B0604020202020204" pitchFamily="34" charset="0"/>
              </a:rPr>
              <a:t>, which define employer contributions and ask employees to be more responsible for healthcare decisions and cost-sharing.</a:t>
            </a:r>
          </a:p>
        </p:txBody>
      </p:sp>
      <p:pic>
        <p:nvPicPr>
          <p:cNvPr id="7" name="Graphic 21">
            <a:extLst>
              <a:ext uri="{FF2B5EF4-FFF2-40B4-BE49-F238E27FC236}">
                <a16:creationId xmlns:a16="http://schemas.microsoft.com/office/drawing/2014/main" id="{1561388A-A042-F942-6CFC-33369F7677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4170044"/>
      </p:ext>
    </p:extLst>
  </p:cSld>
  <p:clrMapOvr>
    <a:masterClrMapping/>
  </p:clrMapOvr>
  <mc:AlternateContent xmlns:mc="http://schemas.openxmlformats.org/markup-compatibility/2006" xmlns:p14="http://schemas.microsoft.com/office/powerpoint/2010/main">
    <mc:Choice Requires="p14">
      <p:transition p14:dur="10" advTm="362038"/>
    </mc:Choice>
    <mc:Fallback xmlns="">
      <p:transition advTm="36203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6725A-6E59-2BDE-E709-52EBE902E4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68F5CD-59E1-EE5B-4967-0CC149620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9E1E15-B03A-5CAD-AF36-0355BC1E01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8CFDD9-8BC8-AF8F-FC31-6BC810F4B99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11DCCA9-BB04-5813-2B58-A1B8C93D6C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036C234-7A25-5C43-444E-B6FAE620E030}"/>
              </a:ext>
            </a:extLst>
          </p:cNvPr>
          <p:cNvSpPr txBox="1"/>
          <p:nvPr/>
        </p:nvSpPr>
        <p:spPr>
          <a:xfrm>
            <a:off x="1675976" y="2976471"/>
            <a:ext cx="7275087" cy="905056"/>
          </a:xfrm>
          <a:prstGeom prst="rect">
            <a:avLst/>
          </a:prstGeom>
          <a:noFill/>
        </p:spPr>
        <p:txBody>
          <a:bodyPr wrap="square" rtlCol="0">
            <a:spAutoFit/>
          </a:bodyPr>
          <a:lstStyle/>
          <a:p>
            <a:pPr marL="0" marR="0" algn="just">
              <a:lnSpc>
                <a:spcPct val="150000"/>
              </a:lnSpc>
              <a:spcAft>
                <a:spcPts val="600"/>
              </a:spcAft>
            </a:pPr>
            <a:r>
              <a:rPr lang="en-US" sz="4000" b="1" kern="100" dirty="0">
                <a:effectLst/>
                <a:latin typeface="Times New Roman" panose="02020603050405020304" pitchFamily="18" charset="0"/>
                <a:ea typeface="Aptos" panose="020B0004020202020204" pitchFamily="34" charset="0"/>
                <a:cs typeface="Arial" panose="020B0604020202020204" pitchFamily="34" charset="0"/>
              </a:rPr>
              <a:t>Managed Care Organizations</a:t>
            </a:r>
            <a:endParaRPr lang="en-US" sz="36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4" name="Picture 3" descr="A person in a white coat touching a touch screen&#10;&#10;AI-generated content may be incorrect.">
            <a:extLst>
              <a:ext uri="{FF2B5EF4-FFF2-40B4-BE49-F238E27FC236}">
                <a16:creationId xmlns:a16="http://schemas.microsoft.com/office/drawing/2014/main" id="{92974170-1F23-9E28-016C-882562ECB4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80323" y="952845"/>
            <a:ext cx="4256013" cy="49523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21586115"/>
      </p:ext>
    </p:extLst>
  </p:cSld>
  <p:clrMapOvr>
    <a:masterClrMapping/>
  </p:clrMapOvr>
  <mc:AlternateContent xmlns:mc="http://schemas.openxmlformats.org/markup-compatibility/2006" xmlns:p14="http://schemas.microsoft.com/office/powerpoint/2010/main">
    <mc:Choice Requires="p14">
      <p:transition spd="slow" p14:dur="2000" advTm="31399"/>
    </mc:Choice>
    <mc:Fallback xmlns="">
      <p:transition spd="slow" advTm="3139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8513F-1813-09FE-8699-1B37F96AC9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F4148F-0DB8-954F-9397-2306A1570F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86FCB9C-1490-D3D0-622D-2794CE2B9876}"/>
              </a:ext>
            </a:extLst>
          </p:cNvPr>
          <p:cNvSpPr txBox="1"/>
          <p:nvPr/>
        </p:nvSpPr>
        <p:spPr>
          <a:xfrm>
            <a:off x="2890684" y="929060"/>
            <a:ext cx="636196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Managed Care Organizations</a:t>
            </a:r>
          </a:p>
        </p:txBody>
      </p:sp>
      <p:sp>
        <p:nvSpPr>
          <p:cNvPr id="5" name="Rectangle 4">
            <a:extLst>
              <a:ext uri="{FF2B5EF4-FFF2-40B4-BE49-F238E27FC236}">
                <a16:creationId xmlns:a16="http://schemas.microsoft.com/office/drawing/2014/main" id="{15FE84F7-0149-1E88-BE84-F867687EE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32993FA-8C48-64FC-7906-7AB7B785FE0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F575A0-CC3D-CABE-6470-98A03754591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BF9B10F4-2A37-CC31-3A8E-6B4FA06069AB}"/>
              </a:ext>
            </a:extLst>
          </p:cNvPr>
          <p:cNvSpPr txBox="1"/>
          <p:nvPr/>
        </p:nvSpPr>
        <p:spPr>
          <a:xfrm>
            <a:off x="919748" y="2121491"/>
            <a:ext cx="10084050" cy="3941272"/>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pPr>
            <a:r>
              <a:rPr lang="en-US" b="1" kern="100" dirty="0">
                <a:latin typeface="Times New Roman" panose="02020603050405020304" pitchFamily="18" charset="0"/>
                <a:ea typeface="Aptos" panose="020B0004020202020204" pitchFamily="34" charset="0"/>
                <a:cs typeface="Arial" panose="020B0604020202020204" pitchFamily="34" charset="0"/>
              </a:rPr>
              <a:t>A managed care organization (MCO) </a:t>
            </a:r>
            <a:r>
              <a:rPr lang="en-US" kern="100" dirty="0">
                <a:latin typeface="Times New Roman" panose="02020603050405020304" pitchFamily="18" charset="0"/>
                <a:ea typeface="Aptos" panose="020B0004020202020204" pitchFamily="34" charset="0"/>
                <a:cs typeface="Arial" panose="020B0604020202020204" pitchFamily="34" charset="0"/>
              </a:rPr>
              <a:t>is responsible for the health of a group of enrollees and can be a health plan, hospital, physician group, or health system. </a:t>
            </a:r>
          </a:p>
          <a:p>
            <a:pPr marL="285750" indent="-285750" algn="just">
              <a:lnSpc>
                <a:spcPct val="150000"/>
              </a:lnSpc>
              <a:spcAft>
                <a:spcPts val="600"/>
              </a:spcAft>
              <a:buFont typeface="Arial" panose="020B0604020202020204" pitchFamily="34" charset="0"/>
              <a:buChar char="•"/>
            </a:pPr>
            <a:r>
              <a:rPr lang="en-US" kern="100" dirty="0">
                <a:latin typeface="Times New Roman" panose="02020603050405020304" pitchFamily="18" charset="0"/>
                <a:ea typeface="Aptos" panose="020B0004020202020204" pitchFamily="34" charset="0"/>
                <a:cs typeface="Arial" panose="020B0604020202020204" pitchFamily="34" charset="0"/>
              </a:rPr>
              <a:t>Unlike traditional fee-for-service plans, which reimburse providers for individual healthcare services rendered, managed care is financed according to a method called </a:t>
            </a:r>
            <a:r>
              <a:rPr lang="en-US"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capitation</a:t>
            </a:r>
            <a:r>
              <a:rPr lang="en-US" kern="100" dirty="0">
                <a:latin typeface="Times New Roman" panose="02020603050405020304" pitchFamily="18" charset="0"/>
                <a:ea typeface="Aptos" panose="020B0004020202020204" pitchFamily="34" charset="0"/>
                <a:cs typeface="Arial" panose="020B0604020202020204" pitchFamily="34" charset="0"/>
              </a:rPr>
              <a:t>, where providers accept </a:t>
            </a:r>
            <a:r>
              <a:rPr lang="en-US" kern="100" dirty="0">
                <a:solidFill>
                  <a:srgbClr val="F58221"/>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pre-established payments </a:t>
            </a:r>
            <a:r>
              <a:rPr lang="en-US" kern="100" dirty="0">
                <a:latin typeface="Times New Roman" panose="02020603050405020304" pitchFamily="18" charset="0"/>
                <a:ea typeface="Aptos" panose="020B0004020202020204" pitchFamily="34" charset="0"/>
                <a:cs typeface="Arial" panose="020B0604020202020204" pitchFamily="34" charset="0"/>
              </a:rPr>
              <a:t>for providing healthcare services to enrollees over a period of time (usually one year).</a:t>
            </a:r>
          </a:p>
          <a:p>
            <a:pPr marL="285750" indent="-285750" algn="just">
              <a:lnSpc>
                <a:spcPct val="150000"/>
              </a:lnSpc>
              <a:spcAft>
                <a:spcPts val="600"/>
              </a:spcAft>
              <a:buFont typeface="Arial" panose="020B0604020202020204" pitchFamily="34" charset="0"/>
              <a:buChar char="•"/>
            </a:pPr>
            <a:r>
              <a:rPr lang="en-US" kern="100" dirty="0">
                <a:latin typeface="Times New Roman" panose="02020603050405020304" pitchFamily="18" charset="0"/>
                <a:ea typeface="Aptos" panose="020B0004020202020204" pitchFamily="34" charset="0"/>
                <a:cs typeface="Arial" panose="020B0604020202020204" pitchFamily="34" charset="0"/>
              </a:rPr>
              <a:t>If the physician provides services that cost less than the capitation amount, there is a </a:t>
            </a:r>
            <a:r>
              <a:rPr lang="en-US" b="1" u="sng"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profit</a:t>
            </a:r>
            <a:r>
              <a:rPr lang="en-US" kern="100" dirty="0">
                <a:latin typeface="Times New Roman" panose="02020603050405020304" pitchFamily="18" charset="0"/>
                <a:ea typeface="Aptos" panose="020B0004020202020204" pitchFamily="34" charset="0"/>
                <a:cs typeface="Arial" panose="020B0604020202020204" pitchFamily="34" charset="0"/>
              </a:rPr>
              <a:t> (which the physician keeps). If services provided to subscribers cost more than the capitation amount, the physician </a:t>
            </a:r>
            <a:r>
              <a:rPr lang="en-US" b="1" u="sng"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loses money</a:t>
            </a:r>
            <a:r>
              <a:rPr lang="en-US" kern="100" dirty="0">
                <a:latin typeface="Times New Roman" panose="02020603050405020304" pitchFamily="18" charset="0"/>
                <a:ea typeface="Aptos" panose="020B0004020202020204" pitchFamily="34" charset="0"/>
                <a:cs typeface="Arial" panose="020B0604020202020204" pitchFamily="34" charset="0"/>
              </a:rPr>
              <a:t>.</a:t>
            </a: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C367DF0E-17AD-35D4-7813-DA0B840563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8567168"/>
      </p:ext>
    </p:extLst>
  </p:cSld>
  <p:clrMapOvr>
    <a:masterClrMapping/>
  </p:clrMapOvr>
  <mc:AlternateContent xmlns:mc="http://schemas.openxmlformats.org/markup-compatibility/2006" xmlns:p14="http://schemas.microsoft.com/office/powerpoint/2010/main">
    <mc:Choice Requires="p14">
      <p:transition p14:dur="10" advTm="352419"/>
    </mc:Choice>
    <mc:Fallback xmlns="">
      <p:transition advTm="352419"/>
    </mc:Fallback>
  </mc:AlternateContent>
  <p:extLst>
    <p:ext uri="{3A86A75C-4F4B-4683-9AE1-C65F6400EC91}">
      <p14:laserTraceLst xmlns:p14="http://schemas.microsoft.com/office/powerpoint/2010/main">
        <p14:tracePtLst>
          <p14:tracePt t="33224" x="4268788" y="6143625"/>
          <p14:tracePt t="33367" x="2511425" y="2565400"/>
          <p14:tracePt t="33449" x="2438400" y="2328863"/>
          <p14:tracePt t="33622" x="2601913" y="2309813"/>
          <p14:tracePt t="33701" x="3057525" y="2255838"/>
          <p14:tracePt t="33712" x="3057525" y="2273300"/>
          <p14:tracePt t="33794" x="3201988" y="3109913"/>
          <p14:tracePt t="33798" x="3238500" y="3165475"/>
          <p14:tracePt t="33819" x="3275013" y="3219450"/>
          <p14:tracePt t="33896" x="3311525" y="3074988"/>
          <p14:tracePt t="33900" x="3348038" y="3038475"/>
          <p14:tracePt t="33986" x="3384550" y="2982913"/>
          <p14:tracePt t="34061" x="3403600" y="2982913"/>
          <p14:tracePt t="34152" x="3603625" y="3092450"/>
          <p14:tracePt t="34155" x="3621088" y="3109913"/>
          <p14:tracePt t="34234" x="3730625" y="3201988"/>
          <p14:tracePt t="34245" x="3767138" y="3201988"/>
          <p14:tracePt t="34322" x="3840163" y="3219450"/>
          <p14:tracePt t="34326" x="3911600" y="3238500"/>
          <p14:tracePt t="34342" x="3967163" y="3255963"/>
          <p14:tracePt t="34425" x="4240213" y="3275013"/>
          <p14:tracePt t="34514" x="4367213" y="3275013"/>
          <p14:tracePt t="34518" x="4386263" y="3275013"/>
          <p14:tracePt t="34595" x="4421188" y="3255963"/>
          <p14:tracePt t="34679" x="4221163" y="3255963"/>
          <p14:tracePt t="34684" x="4203700" y="3255963"/>
          <p14:tracePt t="34773" x="3840163" y="3365500"/>
          <p14:tracePt t="34783" x="3840163" y="3382963"/>
          <p14:tracePt t="34858" x="3784600" y="3402013"/>
          <p14:tracePt t="34943" x="3767138" y="3402013"/>
          <p14:tracePt t="35026" x="3748088" y="3402013"/>
          <p14:tracePt t="35111" x="3821113" y="3402013"/>
          <p14:tracePt t="35189" x="4184650" y="3402013"/>
          <p14:tracePt t="35200" x="4203700" y="3402013"/>
          <p14:tracePt t="35276" x="4313238" y="3402013"/>
          <p14:tracePt t="35513" x="4603750" y="3292475"/>
          <p14:tracePt t="35517" x="4657725" y="3275013"/>
          <p14:tracePt t="35595" x="4749800" y="3182938"/>
          <p14:tracePt t="35763" x="4476750" y="3201988"/>
          <p14:tracePt t="35841" x="4040188" y="3275013"/>
          <p14:tracePt t="35845" x="3984625" y="3275013"/>
          <p14:tracePt t="35859" x="3876675" y="3275013"/>
          <p14:tracePt t="35936" x="3803650" y="3275013"/>
          <p14:tracePt t="35940" x="3784600" y="3275013"/>
          <p14:tracePt t="35951" x="3748088" y="3275013"/>
          <p14:tracePt t="36032" x="3457575" y="3255963"/>
          <p14:tracePt t="36117" x="3384550" y="3255963"/>
          <p14:tracePt t="36197" x="3348038" y="3255963"/>
          <p14:tracePt t="36285" x="3421063" y="3255963"/>
          <p14:tracePt t="36370" x="3584575" y="3275013"/>
          <p14:tracePt t="36453" x="3675063" y="3275013"/>
          <p14:tracePt t="36533" x="3711575" y="3275013"/>
          <p14:tracePt t="36542" x="3730625" y="3275013"/>
          <p14:tracePt t="36624" x="3748088" y="3275013"/>
          <p14:tracePt t="36628" x="3767138" y="3275013"/>
          <p14:tracePt t="36715" x="3894138" y="3275013"/>
          <p14:tracePt t="36793" x="4003675" y="3275013"/>
          <p14:tracePt t="36964" x="4021138" y="3275013"/>
          <p14:tracePt t="37791" x="3911600" y="3275013"/>
          <p14:tracePt t="37868" x="3694113" y="3255963"/>
          <p14:tracePt t="37952" x="3621088" y="3255963"/>
          <p14:tracePt t="38032" x="3567113" y="3255963"/>
          <p14:tracePt t="38119" x="3548063" y="3255963"/>
          <p14:tracePt t="38197" x="3530600" y="3255963"/>
          <p14:tracePt t="38284" x="3984625" y="3311525"/>
          <p14:tracePt t="38368" x="4094163" y="3328988"/>
          <p14:tracePt t="38456" x="4130675" y="3328988"/>
          <p14:tracePt t="38533" x="4167188" y="3328988"/>
          <p14:tracePt t="38618" x="4184650" y="3328988"/>
          <p14:tracePt t="38706" x="4221163" y="3328988"/>
          <p14:tracePt t="38785" x="4294188" y="3311525"/>
          <p14:tracePt t="38875" x="4330700" y="3201988"/>
          <p14:tracePt t="38953" x="4203700" y="3201988"/>
          <p14:tracePt t="38957" x="4184650" y="3219450"/>
          <p14:tracePt t="39044" x="4076700" y="3275013"/>
          <p14:tracePt t="39126" x="3984625" y="3311525"/>
          <p14:tracePt t="39138" x="3967163" y="3311525"/>
          <p14:tracePt t="39214" x="3930650" y="3328988"/>
          <p14:tracePt t="39306" x="3767138" y="3328988"/>
          <p14:tracePt t="39310" x="3730625" y="3328988"/>
          <p14:tracePt t="39389" x="3621088" y="3311525"/>
          <p14:tracePt t="39547" x="3675063" y="3255963"/>
          <p14:tracePt t="39631" x="3948113" y="3255963"/>
          <p14:tracePt t="39643" x="4040188" y="3275013"/>
          <p14:tracePt t="39726" x="4148138" y="3292475"/>
          <p14:tracePt t="40119" x="4657725" y="3311525"/>
          <p14:tracePt t="40123" x="4730750" y="3311525"/>
          <p14:tracePt t="40205" x="5113338" y="3311525"/>
          <p14:tracePt t="40218" x="5130800" y="3311525"/>
          <p14:tracePt t="40296" x="5167313" y="3292475"/>
          <p14:tracePt t="40456" x="5276850" y="3292475"/>
          <p14:tracePt t="40460" x="5295900" y="3292475"/>
          <p14:tracePt t="40545" x="5403850" y="3292475"/>
          <p14:tracePt t="40548" x="5422900" y="3292475"/>
          <p14:tracePt t="40556" x="5440363" y="3275013"/>
          <p14:tracePt t="40634" x="5459413" y="3275013"/>
          <p14:tracePt t="40799" x="5349875" y="3275013"/>
          <p14:tracePt t="40877" x="5186363" y="3219450"/>
          <p14:tracePt t="41182" x="5203825" y="3219450"/>
          <p14:tracePt t="41261" x="5476875" y="3219450"/>
          <p14:tracePt t="41270" x="5513388" y="3219450"/>
          <p14:tracePt t="41350" x="5749925" y="3219450"/>
          <p14:tracePt t="41363" x="5768975" y="3219450"/>
          <p14:tracePt t="41442" x="5932488" y="3219450"/>
          <p14:tracePt t="41446" x="5949950" y="3219450"/>
          <p14:tracePt t="41455" x="5986463" y="3219450"/>
          <p14:tracePt t="41537" x="6169025" y="3219450"/>
          <p14:tracePt t="41541" x="6186488" y="3219450"/>
          <p14:tracePt t="41623" x="6205538" y="3219450"/>
          <p14:tracePt t="41706" x="6132513" y="3219450"/>
          <p14:tracePt t="41710" x="6022975" y="3219450"/>
          <p14:tracePt t="41794" x="5605463" y="3255963"/>
          <p14:tracePt t="41798" x="5568950" y="3275013"/>
          <p14:tracePt t="41878" x="5422900" y="3292475"/>
          <p14:tracePt t="41888" x="5403850" y="3292475"/>
          <p14:tracePt t="41971" x="5349875" y="3292475"/>
          <p14:tracePt t="42055" x="5332413" y="3292475"/>
          <p14:tracePt t="42131" x="5313363" y="3311525"/>
          <p14:tracePt t="42217" x="5659438" y="3275013"/>
          <p14:tracePt t="42221" x="5676900" y="3275013"/>
          <p14:tracePt t="42298" x="5949950" y="3238500"/>
          <p14:tracePt t="42302" x="5969000" y="3238500"/>
          <p14:tracePt t="42319" x="6005513" y="3219450"/>
          <p14:tracePt t="42398" x="6132513" y="3201988"/>
          <p14:tracePt t="42409" x="6149975" y="3201988"/>
          <p14:tracePt t="42484" x="6205538" y="3182938"/>
          <p14:tracePt t="42569" x="6223000" y="3182938"/>
          <p14:tracePt t="42807" x="6169025" y="3165475"/>
          <p14:tracePt t="42883" x="6005513" y="3165475"/>
          <p14:tracePt t="42967" x="5895975" y="3165475"/>
          <p14:tracePt t="42976" x="5876925" y="3165475"/>
          <p14:tracePt t="43055" x="5459413" y="3128963"/>
          <p14:tracePt t="43059" x="5403850" y="3109913"/>
          <p14:tracePt t="43069" x="5367338" y="3109913"/>
          <p14:tracePt t="43143" x="5313363" y="3109913"/>
          <p14:tracePt t="43231" x="5276850" y="3109913"/>
          <p14:tracePt t="43394" x="5240338" y="3109913"/>
          <p14:tracePt t="43398" x="5259388" y="3092450"/>
          <p14:tracePt t="43475" x="5549900" y="3074988"/>
          <p14:tracePt t="43488" x="5622925" y="3074988"/>
          <p14:tracePt t="43565" x="5969000" y="3074988"/>
          <p14:tracePt t="43653" x="6022975" y="3074988"/>
          <p14:tracePt t="43889" x="5895975" y="3074988"/>
          <p14:tracePt t="43892" x="5768975" y="3074988"/>
          <p14:tracePt t="43974" x="5276850" y="3201988"/>
          <p14:tracePt t="44059" x="5149850" y="3201988"/>
          <p14:tracePt t="44136" x="4949825" y="3275013"/>
          <p14:tracePt t="44140" x="4859338" y="3292475"/>
          <p14:tracePt t="44150" x="4730750" y="3328988"/>
          <p14:tracePt t="44230" x="2528888" y="3438525"/>
          <p14:tracePt t="44245" x="2292350" y="3402013"/>
          <p14:tracePt t="44255" x="2201863" y="3402013"/>
          <p14:tracePt t="44362" x="2184400" y="3382963"/>
          <p14:tracePt t="44458" x="1619250" y="3328988"/>
          <p14:tracePt t="44465" x="1582738" y="3311525"/>
          <p14:tracePt t="44551" x="1546225" y="3292475"/>
          <p14:tracePt t="44661" x="1401763" y="3255963"/>
          <p14:tracePt t="44777" x="1346200" y="3255963"/>
          <p14:tracePt t="44897" x="1565275" y="3255963"/>
          <p14:tracePt t="44996" x="1582738" y="3255963"/>
          <p14:tracePt t="45091" x="1619250" y="3238500"/>
          <p14:tracePt t="45295" x="1619250" y="3219450"/>
          <p14:tracePt t="47950" x="1638300" y="3182938"/>
          <p14:tracePt t="50496" x="692150" y="3001963"/>
          <p14:tracePt t="50500" x="455613" y="2982913"/>
          <p14:tracePt t="52583" x="982663" y="4821238"/>
          <p14:tracePt t="52604" x="1292225" y="4929188"/>
          <p14:tracePt t="52691" x="1401763" y="4948238"/>
          <p14:tracePt t="52786" x="1455738" y="5021263"/>
          <p14:tracePt t="52870" x="1509713" y="5165725"/>
          <p14:tracePt t="52886" x="1528763" y="5221288"/>
          <p14:tracePt t="52894" x="1546225" y="5238750"/>
          <p14:tracePt t="52971" x="1582738" y="5329238"/>
          <p14:tracePt t="52975" x="1601788" y="5348288"/>
          <p14:tracePt t="52990" x="1601788" y="5384800"/>
          <p14:tracePt t="53064" x="1655763" y="5438775"/>
          <p14:tracePt t="53068" x="1674813" y="5457825"/>
          <p14:tracePt t="53081" x="1692275" y="5457825"/>
          <p14:tracePt t="53085" x="1709738" y="5457825"/>
          <p14:tracePt t="53162" x="1911350" y="5565775"/>
          <p14:tracePt t="53166" x="1965325" y="5584825"/>
          <p14:tracePt t="53176" x="1982788" y="5584825"/>
          <p14:tracePt t="53258" x="2455863" y="5675313"/>
          <p14:tracePt t="53262" x="2511425" y="5675313"/>
          <p14:tracePt t="53273" x="2547938" y="5675313"/>
          <p14:tracePt t="53276" x="2584450" y="5675313"/>
          <p14:tracePt t="53355" x="2692400" y="5657850"/>
          <p14:tracePt t="53437" x="2747963" y="5511800"/>
          <p14:tracePt t="53518" x="2784475" y="5384800"/>
          <p14:tracePt t="53608" x="2784475" y="5311775"/>
          <p14:tracePt t="53688" x="2801938" y="5238750"/>
          <p14:tracePt t="53772" x="2820988" y="5238750"/>
          <p14:tracePt t="53853" x="2838450" y="5202238"/>
          <p14:tracePt t="54013" x="2838450" y="5184775"/>
          <p14:tracePt t="56777" x="3148013" y="4892675"/>
          <p14:tracePt t="56781" x="3167063" y="4857750"/>
          <p14:tracePt t="56860" x="3275013" y="4621213"/>
          <p14:tracePt t="56872" x="3294063" y="4584700"/>
          <p14:tracePt t="56881" x="3330575" y="4548188"/>
          <p14:tracePt t="56885" x="3330575" y="4492625"/>
          <p14:tracePt t="56970" x="3421063" y="4148138"/>
          <p14:tracePt t="56974" x="3421063" y="4129088"/>
          <p14:tracePt t="56986" x="3438525" y="4129088"/>
          <p14:tracePt t="57061" x="3438525" y="4075113"/>
          <p14:tracePt t="57074" x="3438525" y="4056063"/>
          <p14:tracePt t="57153" x="3475038" y="3929063"/>
          <p14:tracePt t="57157" x="3494088" y="3911600"/>
          <p14:tracePt t="57245" x="3548063" y="3656013"/>
          <p14:tracePt t="57323" x="3548063" y="3438525"/>
          <p14:tracePt t="57416" x="3438525" y="3382963"/>
          <p14:tracePt t="57499" x="3311525" y="3365500"/>
          <p14:tracePt t="57510" x="3294063" y="3365500"/>
          <p14:tracePt t="57589" x="3148013" y="3419475"/>
          <p14:tracePt t="57602" x="3130550" y="3419475"/>
          <p14:tracePt t="57691" x="3130550" y="3438525"/>
          <p14:tracePt t="57769" x="3111500" y="3438525"/>
          <p14:tracePt t="57773" x="3111500" y="3455988"/>
          <p14:tracePt t="57858" x="3094038" y="3492500"/>
          <p14:tracePt t="58024" x="3094038" y="3546475"/>
          <p14:tracePt t="58104" x="3221038" y="3582988"/>
          <p14:tracePt t="58108" x="3257550" y="3602038"/>
          <p14:tracePt t="58119" x="3294063" y="3602038"/>
          <p14:tracePt t="58197" x="3475038" y="3638550"/>
          <p14:tracePt t="58209" x="3494088" y="3638550"/>
          <p14:tracePt t="58212" x="3511550" y="3638550"/>
          <p14:tracePt t="58292" x="3621088" y="3638550"/>
          <p14:tracePt t="58305" x="3640138" y="3638550"/>
          <p14:tracePt t="58385" x="3876675" y="3638550"/>
          <p14:tracePt t="58388" x="3894138" y="3638550"/>
          <p14:tracePt t="58396" x="3911600" y="3638550"/>
          <p14:tracePt t="58474" x="4057650" y="3638550"/>
          <p14:tracePt t="58478" x="4076700" y="3638550"/>
          <p14:tracePt t="58488" x="4094163" y="3638550"/>
          <p14:tracePt t="58567" x="4386263" y="3638550"/>
          <p14:tracePt t="58572" x="4403725" y="3638550"/>
          <p14:tracePt t="58652" x="4494213" y="3638550"/>
          <p14:tracePt t="58729" x="4513263" y="3638550"/>
          <p14:tracePt t="58815" x="4530725" y="3638550"/>
          <p14:tracePt t="58900" x="4657725" y="3619500"/>
          <p14:tracePt t="58987" x="4822825" y="3602038"/>
          <p14:tracePt t="59066" x="4840288" y="3602038"/>
          <p14:tracePt t="59235" x="4859338" y="3602038"/>
          <p14:tracePt t="62256" x="4730750" y="3656013"/>
          <p14:tracePt t="62260" x="4694238" y="3675063"/>
          <p14:tracePt t="62341" x="4386263" y="3675063"/>
          <p14:tracePt t="62351" x="4294188" y="3675063"/>
          <p14:tracePt t="62428" x="3930650" y="3638550"/>
          <p14:tracePt t="62517" x="3911600" y="3638550"/>
          <p14:tracePt t="62596" x="3821113" y="3638550"/>
          <p14:tracePt t="62681" x="3730625" y="3638550"/>
          <p14:tracePt t="62685" x="3711575" y="3638550"/>
          <p14:tracePt t="62763" x="3567113" y="3638550"/>
          <p14:tracePt t="62858" x="3457575" y="3638550"/>
          <p14:tracePt t="62862" x="3438525" y="3638550"/>
          <p14:tracePt t="62944" x="3294063" y="3619500"/>
          <p14:tracePt t="62949" x="3275013" y="3619500"/>
          <p14:tracePt t="63032" x="3201988" y="3619500"/>
          <p14:tracePt t="63036" x="3167063" y="3602038"/>
          <p14:tracePt t="63120" x="3111500" y="3602038"/>
          <p14:tracePt t="63124" x="3094038" y="3602038"/>
          <p14:tracePt t="63278" x="3038475" y="3602038"/>
          <p14:tracePt t="63357" x="2984500" y="3602038"/>
          <p14:tracePt t="63368" x="2947988" y="3602038"/>
          <p14:tracePt t="63448" x="2820988" y="3619500"/>
          <p14:tracePt t="63531" x="2765425" y="3619500"/>
          <p14:tracePt t="63612" x="2711450" y="3619500"/>
          <p14:tracePt t="63696" x="2601913" y="3619500"/>
          <p14:tracePt t="63785" x="2584450" y="3619500"/>
          <p14:tracePt t="63865" x="2420938" y="3619500"/>
          <p14:tracePt t="63868" x="2365375" y="3619500"/>
          <p14:tracePt t="63876" x="2328863" y="3619500"/>
          <p14:tracePt t="63957" x="2038350" y="3582988"/>
          <p14:tracePt t="63973" x="2019300" y="3582988"/>
          <p14:tracePt t="64050" x="1982788" y="3582988"/>
          <p14:tracePt t="64132" x="1965325" y="3582988"/>
          <p14:tracePt t="64211" x="2238375" y="3602038"/>
          <p14:tracePt t="64217" x="2274888" y="3602038"/>
          <p14:tracePt t="64220" x="2328863" y="3602038"/>
          <p14:tracePt t="64228" x="2384425" y="3602038"/>
          <p14:tracePt t="64310" x="2674938" y="3582988"/>
          <p14:tracePt t="64321" x="2692400" y="3582988"/>
          <p14:tracePt t="64324" x="2711450" y="3582988"/>
          <p14:tracePt t="64402" x="2894013" y="3546475"/>
          <p14:tracePt t="64490" x="2965450" y="3546475"/>
          <p14:tracePt t="64570" x="3001963" y="3546475"/>
          <p14:tracePt t="64574" x="3021013" y="3546475"/>
          <p14:tracePt t="64585" x="3038475" y="3546475"/>
          <p14:tracePt t="64588" x="3057525" y="3529013"/>
          <p14:tracePt t="64663" x="3184525" y="3511550"/>
          <p14:tracePt t="64753" x="3184525" y="3492500"/>
          <p14:tracePt t="64835" x="2984500" y="3565525"/>
          <p14:tracePt t="64848" x="2911475" y="3565525"/>
          <p14:tracePt t="64852" x="2838450" y="3582988"/>
          <p14:tracePt t="64932" x="2255838" y="3582988"/>
          <p14:tracePt t="64944" x="2201863" y="3582988"/>
          <p14:tracePt t="65022" x="2074863" y="3582988"/>
          <p14:tracePt t="65180" x="2111375" y="3602038"/>
          <p14:tracePt t="65258" x="2274888" y="3619500"/>
          <p14:tracePt t="65261" x="2292350" y="3619500"/>
          <p14:tracePt t="65273" x="2311400" y="3619500"/>
          <p14:tracePt t="65276" x="2328863" y="3619500"/>
          <p14:tracePt t="65356" x="3094038" y="3582988"/>
          <p14:tracePt t="65447" x="3711575" y="3511550"/>
          <p14:tracePt t="65528" x="4040188" y="3511550"/>
          <p14:tracePt t="65533" x="4057650" y="3511550"/>
          <p14:tracePt t="65540" x="4113213" y="3511550"/>
          <p14:tracePt t="65618" x="4313238" y="3511550"/>
          <p14:tracePt t="65702" x="4421188" y="3511550"/>
          <p14:tracePt t="66161" x="4476750" y="3511550"/>
          <p14:tracePt t="66242" x="4567238" y="3511550"/>
          <p14:tracePt t="66252" x="4586288" y="3511550"/>
          <p14:tracePt t="66326" x="4640263" y="3511550"/>
          <p14:tracePt t="66415" x="4749800" y="3529013"/>
          <p14:tracePt t="66494" x="4894263" y="3582988"/>
          <p14:tracePt t="66507" x="4913313" y="3582988"/>
          <p14:tracePt t="66581" x="4967288" y="3582988"/>
          <p14:tracePt t="66664" x="5076825" y="3511550"/>
          <p14:tracePt t="66749" x="5040313" y="3382963"/>
          <p14:tracePt t="66759" x="5040313" y="3365500"/>
          <p14:tracePt t="66840" x="4840288" y="3146425"/>
          <p14:tracePt t="66844" x="4803775" y="3146425"/>
          <p14:tracePt t="66857" x="4767263" y="3109913"/>
          <p14:tracePt t="66860" x="4749800" y="3092450"/>
          <p14:tracePt t="66940" x="4367213" y="3001963"/>
          <p14:tracePt t="66956" x="4221163" y="3001963"/>
          <p14:tracePt t="67041" x="3640138" y="3001963"/>
          <p14:tracePt t="67045" x="3603625" y="3001963"/>
          <p14:tracePt t="67056" x="3567113" y="3019425"/>
          <p14:tracePt t="67133" x="2801938" y="3092450"/>
          <p14:tracePt t="67144" x="2747963" y="3109913"/>
          <p14:tracePt t="67221" x="2347913" y="3201988"/>
          <p14:tracePt t="67236" x="2274888" y="3219450"/>
          <p14:tracePt t="67318" x="2038350" y="3346450"/>
          <p14:tracePt t="67333" x="2001838" y="3365500"/>
          <p14:tracePt t="67337" x="1982788" y="3382963"/>
          <p14:tracePt t="67340" x="1982788" y="3402013"/>
          <p14:tracePt t="67420" x="1965325" y="3511550"/>
          <p14:tracePt t="67434" x="1982788" y="3511550"/>
          <p14:tracePt t="67438" x="2001838" y="3546475"/>
          <p14:tracePt t="67513" x="2292350" y="3656013"/>
          <p14:tracePt t="67517" x="2365375" y="3675063"/>
          <p14:tracePt t="67530" x="2474913" y="3692525"/>
          <p14:tracePt t="67534" x="2601913" y="3692525"/>
          <p14:tracePt t="67609" x="3657600" y="3656013"/>
          <p14:tracePt t="67613" x="3711575" y="3656013"/>
          <p14:tracePt t="67627" x="3821113" y="3638550"/>
          <p14:tracePt t="67709" x="4240213" y="3492500"/>
          <p14:tracePt t="67726" x="4276725" y="3492500"/>
          <p14:tracePt t="67803" x="4313238" y="3492500"/>
          <p14:tracePt t="67887" x="4330700" y="3492500"/>
          <p14:tracePt t="67892" x="4349750" y="3492500"/>
          <p14:tracePt t="67976" x="4786313" y="3565525"/>
          <p14:tracePt t="67980" x="4840288" y="3565525"/>
          <p14:tracePt t="67988" x="4876800" y="3565525"/>
          <p14:tracePt t="68064" x="4930775" y="3565525"/>
          <p14:tracePt t="71234" x="4967288" y="3565525"/>
          <p14:tracePt t="71238" x="4967288" y="3619500"/>
          <p14:tracePt t="71317" x="4840288" y="3783013"/>
          <p14:tracePt t="71409" x="4786313" y="3802063"/>
          <p14:tracePt t="71412" x="4767263" y="3819525"/>
          <p14:tracePt t="71487" x="4730750" y="3838575"/>
          <p14:tracePt t="71577" x="4713288" y="3856038"/>
          <p14:tracePt t="71739" x="4676775" y="3892550"/>
          <p14:tracePt t="71817" x="4276725" y="3965575"/>
          <p14:tracePt t="71821" x="4167188" y="3965575"/>
          <p14:tracePt t="71830" x="4040188" y="3965575"/>
          <p14:tracePt t="71918" x="3840163" y="3929063"/>
          <p14:tracePt t="71930" x="3821113" y="3929063"/>
          <p14:tracePt t="71934" x="3784600" y="3911600"/>
          <p14:tracePt t="72010" x="3475038" y="3838575"/>
          <p14:tracePt t="72096" x="3201988" y="3765550"/>
          <p14:tracePt t="72099" x="3184525" y="3748088"/>
          <p14:tracePt t="72183" x="3130550" y="3729038"/>
          <p14:tracePt t="72272" x="3094038" y="3711575"/>
          <p14:tracePt t="74222" x="3094038" y="3692525"/>
          <p14:tracePt t="74310" x="2565400" y="3546475"/>
          <p14:tracePt t="74388" x="2547938" y="3546475"/>
          <p14:tracePt t="74548" x="2511425" y="3529013"/>
          <p14:tracePt t="74628" x="2565400" y="3546475"/>
          <p14:tracePt t="74719" x="2638425" y="3565525"/>
          <p14:tracePt t="74723" x="2674938" y="3565525"/>
          <p14:tracePt t="74800" x="2838450" y="3602038"/>
          <p14:tracePt t="74803" x="2874963" y="3602038"/>
          <p14:tracePt t="74814" x="2894013" y="3602038"/>
          <p14:tracePt t="74894" x="2984500" y="3602038"/>
          <p14:tracePt t="74977" x="3021013" y="3602038"/>
          <p14:tracePt t="75055" x="3038475" y="3602038"/>
          <p14:tracePt t="75359" x="3074988" y="3602038"/>
          <p14:tracePt t="75364" x="3094038" y="3602038"/>
          <p14:tracePt t="75439" x="3184525" y="3602038"/>
          <p14:tracePt t="75524" x="3238500" y="3602038"/>
          <p14:tracePt t="75598" x="3257550" y="3602038"/>
          <p14:tracePt t="75681" x="3294063" y="3602038"/>
          <p14:tracePt t="75844" x="3330575" y="3602038"/>
          <p14:tracePt t="75921" x="3348038" y="3602038"/>
          <p14:tracePt t="75924" x="3367088" y="3602038"/>
          <p14:tracePt t="76005" x="3403600" y="3602038"/>
          <p14:tracePt t="76916" x="3438525" y="3602038"/>
          <p14:tracePt t="76998" x="3711575" y="3582988"/>
          <p14:tracePt t="77088" x="3748088" y="3582988"/>
          <p14:tracePt t="77165" x="3803650" y="3582988"/>
          <p14:tracePt t="77251" x="3821113" y="3582988"/>
          <p14:tracePt t="77255" x="3857625" y="3582988"/>
          <p14:tracePt t="77332" x="3911600" y="3582988"/>
          <p14:tracePt t="77346" x="3930650" y="3582988"/>
          <p14:tracePt t="77424" x="3967163" y="3565525"/>
          <p14:tracePt t="77428" x="3984625" y="3565525"/>
          <p14:tracePt t="77579" x="3984625" y="3546475"/>
          <p14:tracePt t="77657" x="4021138" y="3546475"/>
          <p14:tracePt t="77661" x="4040188" y="3546475"/>
          <p14:tracePt t="77670" x="4057650" y="3546475"/>
          <p14:tracePt t="77756" x="4184650" y="3546475"/>
          <p14:tracePt t="77839" x="4240213" y="3546475"/>
          <p14:tracePt t="77919" x="4257675" y="3546475"/>
          <p14:tracePt t="78222" x="4276725" y="3546475"/>
          <p14:tracePt t="78305" x="4457700" y="3692525"/>
          <p14:tracePt t="78309" x="4494213" y="3711575"/>
          <p14:tracePt t="78319" x="4530725" y="3748088"/>
          <p14:tracePt t="78405" x="4749800" y="3819525"/>
          <p14:tracePt t="78494" x="4894263" y="3819525"/>
          <p14:tracePt t="78576" x="5003800" y="3838575"/>
          <p14:tracePt t="78580" x="5022850" y="3856038"/>
          <p14:tracePt t="78668" x="5113338" y="3856038"/>
          <p14:tracePt t="78745" x="5149850" y="3875088"/>
          <p14:tracePt t="79285" x="5167313" y="3892550"/>
          <p14:tracePt t="79364" x="5240338" y="3911600"/>
          <p14:tracePt t="79452" x="5349875" y="3929063"/>
          <p14:tracePt t="79534" x="5386388" y="3948113"/>
          <p14:tracePt t="79693" x="5440363" y="3983038"/>
          <p14:tracePt t="79773" x="5676900" y="4056063"/>
          <p14:tracePt t="79786" x="5749925" y="4056063"/>
          <p14:tracePt t="79788" x="5822950" y="4056063"/>
          <p14:tracePt t="79875" x="6169025" y="4056063"/>
          <p14:tracePt t="79878" x="6186488" y="4056063"/>
          <p14:tracePt t="79966" x="6278563" y="4019550"/>
          <p14:tracePt t="80045" x="6332538" y="3983038"/>
          <p14:tracePt t="80135" x="6369050" y="3965575"/>
          <p14:tracePt t="80212" x="6386513" y="3948113"/>
          <p14:tracePt t="80302" x="6405563" y="3948113"/>
          <p14:tracePt t="80380" x="6442075" y="3911600"/>
          <p14:tracePt t="80472" x="6478588" y="3875088"/>
          <p14:tracePt t="80550" x="6515100" y="3838575"/>
          <p14:tracePt t="80638" x="6586538" y="3802063"/>
          <p14:tracePt t="80877" x="6369050" y="3802063"/>
          <p14:tracePt t="80956" x="5749925" y="3911600"/>
          <p14:tracePt t="80968" x="5659438" y="3929063"/>
          <p14:tracePt t="80971" x="5495925" y="3965575"/>
          <p14:tracePt t="81050" x="4930775" y="4019550"/>
          <p14:tracePt t="81053" x="4876800" y="4019550"/>
          <p14:tracePt t="81069" x="4803775" y="4038600"/>
          <p14:tracePt t="81150" x="4276725" y="4056063"/>
          <p14:tracePt t="81164" x="4221163" y="4056063"/>
          <p14:tracePt t="81243" x="3784600" y="4056063"/>
          <p14:tracePt t="81256" x="3767138" y="4056063"/>
          <p14:tracePt t="81334" x="3584575" y="4038600"/>
          <p14:tracePt t="81574" x="3621088" y="4038600"/>
          <p14:tracePt t="81654" x="3675063" y="4056063"/>
          <p14:tracePt t="81743" x="3711575" y="4056063"/>
          <p14:tracePt t="81824" x="3730625" y="4056063"/>
          <p14:tracePt t="82057" x="3748088" y="4075113"/>
          <p14:tracePt t="85678" x="3767138" y="4075113"/>
          <p14:tracePt t="85757" x="3821113" y="4075113"/>
          <p14:tracePt t="85838" x="4257675" y="4038600"/>
          <p14:tracePt t="85847" x="4313238" y="4019550"/>
          <p14:tracePt t="85930" x="4567238" y="3929063"/>
          <p14:tracePt t="86014" x="4586288" y="3929063"/>
          <p14:tracePt t="86090" x="4640263" y="3929063"/>
          <p14:tracePt t="86102" x="4676775" y="3929063"/>
          <p14:tracePt t="86178" x="4949825" y="3929063"/>
          <p14:tracePt t="86183" x="4967288" y="3929063"/>
          <p14:tracePt t="86192" x="5003800" y="3929063"/>
          <p14:tracePt t="86277" x="5367338" y="3948113"/>
          <p14:tracePt t="86356" x="5640388" y="3983038"/>
          <p14:tracePt t="86368" x="5659438" y="3983038"/>
          <p14:tracePt t="86371" x="5713413" y="3983038"/>
          <p14:tracePt t="86450" x="5895975" y="3983038"/>
          <p14:tracePt t="86453" x="5932488" y="3983038"/>
          <p14:tracePt t="86545" x="6096000" y="3983038"/>
          <p14:tracePt t="86551" x="6132513" y="3983038"/>
          <p14:tracePt t="86628" x="6296025" y="3983038"/>
          <p14:tracePt t="86714" x="6386513" y="3983038"/>
          <p14:tracePt t="86718" x="6405563" y="3983038"/>
          <p14:tracePt t="86799" x="6605588" y="4019550"/>
          <p14:tracePt t="86804" x="6642100" y="4019550"/>
          <p14:tracePt t="86887" x="6805613" y="4038600"/>
          <p14:tracePt t="86965" x="6915150" y="4038600"/>
          <p14:tracePt t="86975" x="6932613" y="4038600"/>
          <p14:tracePt t="87056" x="7061200" y="4038600"/>
          <p14:tracePt t="87060" x="7078663" y="4038600"/>
          <p14:tracePt t="87071" x="7115175" y="4038600"/>
          <p14:tracePt t="87144" x="7242175" y="4038600"/>
          <p14:tracePt t="87228" x="7405688" y="4038600"/>
          <p14:tracePt t="87239" x="7442200" y="4038600"/>
          <p14:tracePt t="87316" x="7678738" y="4075113"/>
          <p14:tracePt t="87402" x="7770813" y="4075113"/>
          <p14:tracePt t="87406" x="7788275" y="4075113"/>
          <p14:tracePt t="87482" x="7878763" y="4075113"/>
          <p14:tracePt t="87569" x="7988300" y="4075113"/>
          <p14:tracePt t="87651" x="8151813" y="4075113"/>
          <p14:tracePt t="87734" x="8224838" y="4075113"/>
          <p14:tracePt t="87741" x="8243888" y="4075113"/>
          <p14:tracePt t="87826" x="8297863" y="4075113"/>
          <p14:tracePt t="87830" x="8315325" y="4056063"/>
          <p14:tracePt t="87912" x="8334375" y="4056063"/>
          <p14:tracePt t="87992" x="8351838" y="4056063"/>
          <p14:tracePt t="88305" x="8297863" y="4056063"/>
          <p14:tracePt t="88389" x="8280400" y="4075113"/>
          <p14:tracePt t="88471" x="8224838" y="4092575"/>
          <p14:tracePt t="88549" x="8188325" y="4111625"/>
          <p14:tracePt t="88934" x="8170863" y="4111625"/>
          <p14:tracePt t="91245" x="9061450" y="4238625"/>
          <p14:tracePt t="93983" x="12009438" y="819150"/>
          <p14:tracePt t="93987" x="12009438" y="982663"/>
          <p14:tracePt t="94064" x="12045950" y="2638425"/>
          <p14:tracePt t="94069" x="12045950" y="2782888"/>
          <p14:tracePt t="94077" x="12028488" y="2928938"/>
          <p14:tracePt t="94159" x="11609388" y="3802063"/>
          <p14:tracePt t="94177" x="11463338" y="3948113"/>
          <p14:tracePt t="94257" x="10099675" y="4384675"/>
          <p14:tracePt t="94261" x="10007600" y="4421188"/>
          <p14:tracePt t="94273" x="9936163" y="4438650"/>
          <p14:tracePt t="94276" x="9826625" y="4456113"/>
          <p14:tracePt t="94353" x="9353550" y="4638675"/>
          <p14:tracePt t="94357" x="9334500" y="4675188"/>
          <p14:tracePt t="94372" x="9297988" y="4692650"/>
          <p14:tracePt t="94450" x="9244013" y="4748213"/>
          <p14:tracePt t="94462" x="9226550" y="4765675"/>
          <p14:tracePt t="94784" x="9207500" y="4784725"/>
          <p14:tracePt t="94948" x="8570913" y="4784725"/>
          <p14:tracePt t="95103" x="8551863" y="4802188"/>
          <p14:tracePt t="97285" x="8897938" y="4602163"/>
          <p14:tracePt t="97369" x="9153525" y="4348163"/>
          <p14:tracePt t="97373" x="9170988" y="4348163"/>
          <p14:tracePt t="97385" x="9170988" y="4329113"/>
          <p14:tracePt t="97388" x="9190038" y="4311650"/>
          <p14:tracePt t="97465" x="9297988" y="4165600"/>
          <p14:tracePt t="97551" x="9334500" y="4111625"/>
          <p14:tracePt t="97632" x="9444038" y="3983038"/>
          <p14:tracePt t="97796" x="9553575" y="3983038"/>
          <p14:tracePt t="97874" x="9863138" y="4002088"/>
          <p14:tracePt t="97955" x="9899650" y="4002088"/>
          <p14:tracePt t="98036" x="9990138" y="4002088"/>
          <p14:tracePt t="98199" x="9771063" y="4002088"/>
          <p14:tracePt t="98276" x="9663113" y="4056063"/>
          <p14:tracePt t="98441" x="9807575" y="4038600"/>
          <p14:tracePt t="98444" x="9863138" y="4019550"/>
          <p14:tracePt t="98522" x="9972675" y="4019550"/>
          <p14:tracePt t="98605" x="9990138" y="4002088"/>
          <p14:tracePt t="98775" x="9863138" y="3983038"/>
          <p14:tracePt t="98852" x="9771063" y="3983038"/>
          <p14:tracePt t="98943" x="9699625" y="3965575"/>
          <p14:tracePt t="99029" x="8916988" y="3983038"/>
          <p14:tracePt t="99040" x="8661400" y="4038600"/>
          <p14:tracePt t="99121" x="6459538" y="4256088"/>
          <p14:tracePt t="99125" x="6332538" y="4256088"/>
          <p14:tracePt t="99137" x="6205538" y="4256088"/>
          <p14:tracePt t="99214" x="5459413" y="4311650"/>
          <p14:tracePt t="99223" x="5349875" y="4311650"/>
          <p14:tracePt t="99306" x="4203700" y="4311650"/>
          <p14:tracePt t="99309" x="4057650" y="4311650"/>
          <p14:tracePt t="99319" x="3930650" y="4311650"/>
          <p14:tracePt t="99397" x="3094038" y="4329113"/>
          <p14:tracePt t="99555" x="3057525" y="4329113"/>
          <p14:tracePt t="99634" x="2984500" y="4384675"/>
          <p14:tracePt t="99644" x="2965450" y="4384675"/>
          <p14:tracePt t="99723" x="2820988" y="4402138"/>
          <p14:tracePt t="99726" x="2801938" y="4402138"/>
          <p14:tracePt t="99737" x="2728913" y="4421188"/>
          <p14:tracePt t="99740" x="2674938" y="4421188"/>
          <p14:tracePt t="99828" x="2292350" y="4438650"/>
          <p14:tracePt t="99840" x="2238375" y="4438650"/>
          <p14:tracePt t="99919" x="2092325" y="4456113"/>
          <p14:tracePt t="99929" x="2074863" y="4456113"/>
          <p14:tracePt t="100008" x="2001838" y="4456113"/>
          <p14:tracePt t="100012" x="1982788" y="4456113"/>
          <p14:tracePt t="100022" x="1965325" y="4456113"/>
          <p14:tracePt t="100782" x="1582738" y="4492625"/>
          <p14:tracePt t="100859" x="1565275" y="4492625"/>
          <p14:tracePt t="100940" x="1546225" y="4492625"/>
          <p14:tracePt t="101022" x="1528763" y="4492625"/>
          <p14:tracePt t="101338" x="1328738" y="4529138"/>
          <p14:tracePt t="101417" x="1309688" y="4548188"/>
          <p14:tracePt t="102165" x="1438275" y="4565650"/>
          <p14:tracePt t="102249" x="1911350" y="4529138"/>
          <p14:tracePt t="102252" x="1947863" y="4529138"/>
          <p14:tracePt t="102263" x="2001838" y="4529138"/>
          <p14:tracePt t="102341" x="2219325" y="4548188"/>
          <p14:tracePt t="102353" x="2255838" y="4548188"/>
          <p14:tracePt t="102356" x="2292350" y="4548188"/>
          <p14:tracePt t="102431" x="2584450" y="4548188"/>
          <p14:tracePt t="102436" x="2620963" y="4529138"/>
          <p14:tracePt t="102446" x="2657475" y="4529138"/>
          <p14:tracePt t="102525" x="2965450" y="4456113"/>
          <p14:tracePt t="102537" x="2984500" y="4438650"/>
          <p14:tracePt t="102622" x="3167063" y="4421188"/>
          <p14:tracePt t="102636" x="3184525" y="4421188"/>
          <p14:tracePt t="102639" x="3201988" y="4421188"/>
          <p14:tracePt t="102715" x="3294063" y="4421188"/>
          <p14:tracePt t="102806" x="3348038" y="4421188"/>
          <p14:tracePt t="102890" x="3367088" y="4421188"/>
          <p14:tracePt t="103046" x="3384550" y="4421188"/>
          <p14:tracePt t="103726" x="3403600" y="4475163"/>
          <p14:tracePt t="105999" x="3548063" y="4548188"/>
          <p14:tracePt t="106079" x="3675063" y="4548188"/>
          <p14:tracePt t="106089" x="3694113" y="4548188"/>
          <p14:tracePt t="106167" x="3748088" y="4548188"/>
          <p14:tracePt t="106255" x="3767138" y="4548188"/>
          <p14:tracePt t="106420" x="3784600" y="4548188"/>
          <p14:tracePt t="106501" x="3257550" y="4492625"/>
          <p14:tracePt t="106510" x="3221038" y="4492625"/>
          <p14:tracePt t="106596" x="2747963" y="4475163"/>
          <p14:tracePt t="106607" x="2692400" y="4475163"/>
          <p14:tracePt t="106683" x="2292350" y="4492625"/>
          <p14:tracePt t="106686" x="2274888" y="4492625"/>
          <p14:tracePt t="106694" x="2255838" y="4492625"/>
          <p14:tracePt t="106770" x="2184400" y="4492625"/>
          <p14:tracePt t="106938" x="2620963" y="4529138"/>
          <p14:tracePt t="106942" x="2674938" y="4529138"/>
          <p14:tracePt t="107021" x="3001963" y="4565650"/>
          <p14:tracePt t="107105" x="3184525" y="4565650"/>
          <p14:tracePt t="107191" x="3201988" y="4565650"/>
          <p14:tracePt t="107272" x="3148013" y="4565650"/>
          <p14:tracePt t="107726" x="3275013" y="4565650"/>
          <p14:tracePt t="107811" x="3457575" y="4565650"/>
          <p14:tracePt t="107814" x="3494088" y="4565650"/>
          <p14:tracePt t="107823" x="3511550" y="4584700"/>
          <p14:tracePt t="107899" x="3584575" y="4602163"/>
          <p14:tracePt t="107986" x="3675063" y="4602163"/>
          <p14:tracePt t="108065" x="3694113" y="4602163"/>
          <p14:tracePt t="109128" x="3584575" y="4602163"/>
          <p14:tracePt t="109132" x="3530600" y="4602163"/>
          <p14:tracePt t="109213" x="3330575" y="4565650"/>
          <p14:tracePt t="109306" x="3221038" y="4529138"/>
          <p14:tracePt t="109387" x="3167063" y="4511675"/>
          <p14:tracePt t="109470" x="3148013" y="4511675"/>
          <p14:tracePt t="109546" x="3130550" y="4511675"/>
          <p14:tracePt t="109557" x="3111500" y="4511675"/>
          <p14:tracePt t="110014" x="3511550" y="4548188"/>
          <p14:tracePt t="110092" x="3694113" y="4565650"/>
          <p14:tracePt t="110470" x="3748088" y="4565650"/>
          <p14:tracePt t="110478" x="3767138" y="4565650"/>
          <p14:tracePt t="110558" x="3876675" y="4584700"/>
          <p14:tracePt t="110645" x="3911600" y="4584700"/>
          <p14:tracePt t="110721" x="3930650" y="4602163"/>
          <p14:tracePt t="111551" x="4603750" y="4675188"/>
          <p14:tracePt t="111555" x="4657725" y="4692650"/>
          <p14:tracePt t="111633" x="5003800" y="4729163"/>
          <p14:tracePt t="111637" x="5040313" y="4729163"/>
          <p14:tracePt t="111646" x="5059363" y="4729163"/>
          <p14:tracePt t="111725" x="5240338" y="4729163"/>
          <p14:tracePt t="111736" x="5259388" y="4729163"/>
          <p14:tracePt t="111817" x="5403850" y="4692650"/>
          <p14:tracePt t="111830" x="5422900" y="4692650"/>
          <p14:tracePt t="111911" x="5476875" y="4656138"/>
          <p14:tracePt t="112000" x="5549900" y="4621213"/>
          <p14:tracePt t="112076" x="5568950" y="4621213"/>
          <p14:tracePt t="112159" x="5586413" y="4621213"/>
          <p14:tracePt t="112241" x="5605463" y="4602163"/>
          <p14:tracePt t="112328" x="5676900" y="4584700"/>
          <p14:tracePt t="112334" x="5695950" y="4584700"/>
          <p14:tracePt t="112411" x="5732463" y="4584700"/>
          <p14:tracePt t="112504" x="5749925" y="4565650"/>
          <p14:tracePt t="112581" x="5805488" y="4565650"/>
          <p14:tracePt t="112669" x="5876925" y="4565650"/>
          <p14:tracePt t="112747" x="5913438" y="4548188"/>
          <p14:tracePt t="112839" x="5969000" y="4529138"/>
          <p14:tracePt t="113459" x="5986463" y="4529138"/>
          <p14:tracePt t="113535" x="6005513" y="4529138"/>
          <p14:tracePt t="113617" x="6042025" y="4529138"/>
          <p14:tracePt t="113622" x="6059488" y="4529138"/>
          <p14:tracePt t="113696" x="6113463" y="4529138"/>
          <p14:tracePt t="113788" x="6169025" y="4529138"/>
          <p14:tracePt t="114166" x="6186488" y="4529138"/>
          <p14:tracePt t="114242" x="6259513" y="4548188"/>
          <p14:tracePt t="114330" x="6296025" y="4565650"/>
          <p14:tracePt t="114411" x="6315075" y="4565650"/>
          <p14:tracePt t="114810" x="6350000" y="4565650"/>
          <p14:tracePt t="114813" x="6369050" y="4565650"/>
          <p14:tracePt t="114892" x="6586538" y="4565650"/>
          <p14:tracePt t="114903" x="6605588" y="4565650"/>
          <p14:tracePt t="114981" x="6842125" y="4565650"/>
          <p14:tracePt t="115067" x="6896100" y="4565650"/>
          <p14:tracePt t="261213" x="6932613" y="4565650"/>
          <p14:tracePt t="261294" x="7515225" y="1182688"/>
          <p14:tracePt t="261383" x="7642225" y="619125"/>
          <p14:tracePt t="261462" x="8224838" y="109538"/>
          <p14:tracePt t="261474" x="8351838" y="0"/>
          <p14:tracePt t="264070" x="10936288" y="1455738"/>
          <p14:tracePt t="264155" x="11336338" y="3983038"/>
          <p14:tracePt t="264158" x="11282363" y="4202113"/>
          <p14:tracePt t="264166" x="11226800" y="4402138"/>
          <p14:tracePt t="264245" x="10463213" y="5421313"/>
          <p14:tracePt t="264259" x="10409238" y="5438775"/>
          <p14:tracePt t="264262" x="10353675" y="5494338"/>
          <p14:tracePt t="264342" x="9390063" y="6184900"/>
          <p14:tracePt t="264354" x="9317038" y="6238875"/>
          <p14:tracePt t="264359" x="9207500" y="6311900"/>
          <p14:tracePt t="264368" x="9134475" y="6348413"/>
          <p14:tracePt t="264445" x="8861425" y="6604000"/>
          <p14:tracePt t="264535" x="8753475" y="6711950"/>
          <p14:tracePt t="264613" x="8534400" y="6784975"/>
          <p14:tracePt t="264626" x="8480425" y="6784975"/>
          <p14:tracePt t="264629" x="8424863" y="6784975"/>
          <p14:tracePt t="264706" x="8078788" y="6638925"/>
          <p14:tracePt t="264709" x="8043863" y="6621463"/>
          <p14:tracePt t="264726" x="7951788" y="6548438"/>
          <p14:tracePt t="264806" x="7551738" y="6202363"/>
          <p14:tracePt t="264816" x="7515225" y="6184900"/>
          <p14:tracePt t="264894" x="7261225" y="5967413"/>
          <p14:tracePt t="264979" x="6878638" y="5675313"/>
          <p14:tracePt t="265062" x="6824663" y="5621338"/>
          <p14:tracePt t="266118" x="6805613" y="5602288"/>
          <p14:tracePt t="266195" x="6332538" y="5494338"/>
          <p14:tracePt t="266208" x="6315075" y="5475288"/>
          <p14:tracePt t="266211" x="6296025" y="5475288"/>
          <p14:tracePt t="266380" x="6296025" y="5421313"/>
          <p14:tracePt t="266459" x="6315075" y="5402263"/>
          <p14:tracePt t="266462" x="6332538" y="5402263"/>
          <p14:tracePt t="266471" x="6369050" y="5384800"/>
          <p14:tracePt t="266550" x="7424738" y="5329238"/>
          <p14:tracePt t="266562" x="7569200" y="5329238"/>
          <p14:tracePt t="266564" x="7678738" y="5329238"/>
          <p14:tracePt t="266642" x="8170863" y="5348288"/>
          <p14:tracePt t="266734" x="8188325" y="5348288"/>
          <p14:tracePt t="266813" x="8224838" y="5348288"/>
          <p14:tracePt t="266896" x="7861300" y="5348288"/>
          <p14:tracePt t="266900" x="7788275" y="5348288"/>
          <p14:tracePt t="266979" x="6805613" y="5294313"/>
          <p14:tracePt t="267066" x="6642100" y="5257800"/>
          <p14:tracePt t="267223" x="6659563" y="5257800"/>
          <p14:tracePt t="267301" x="7115175" y="5257800"/>
          <p14:tracePt t="267313" x="7151688" y="5257800"/>
          <p14:tracePt t="267396" x="7315200" y="5221288"/>
          <p14:tracePt t="268071" x="7515225" y="5202238"/>
          <p14:tracePt t="268150" x="7678738" y="5202238"/>
          <p14:tracePt t="268161" x="7697788" y="5202238"/>
          <p14:tracePt t="268237" x="7734300" y="5202238"/>
          <p14:tracePt t="268325" x="7715250" y="5202238"/>
          <p14:tracePt t="268404" x="7351713" y="5294313"/>
          <p14:tracePt t="268412" x="7332663" y="5294313"/>
          <p14:tracePt t="268488" x="7242175" y="5329238"/>
          <p14:tracePt t="268573" x="7132638" y="5329238"/>
          <p14:tracePt t="268657" x="7115175" y="5329238"/>
          <p14:tracePt t="268965" x="7188200" y="4711700"/>
          <p14:tracePt t="269049" x="6969125" y="4184650"/>
          <p14:tracePt t="269133" x="6969125" y="4129088"/>
          <p14:tracePt t="269214" x="6969125" y="3965575"/>
          <p14:tracePt t="269303" x="7005638" y="3929063"/>
          <p14:tracePt t="269384" x="7678738" y="3948113"/>
          <p14:tracePt t="269389" x="7770813" y="3965575"/>
          <p14:tracePt t="269400" x="7842250" y="3965575"/>
          <p14:tracePt t="269477" x="8224838" y="3983038"/>
          <p14:tracePt t="269490" x="8261350" y="3983038"/>
          <p14:tracePt t="269494" x="8297863" y="3983038"/>
          <p14:tracePt t="269571" x="8334375" y="3983038"/>
          <p14:tracePt t="269729" x="7861300" y="4056063"/>
          <p14:tracePt t="269733" x="7788275" y="4056063"/>
          <p14:tracePt t="269812" x="7461250" y="4056063"/>
          <p14:tracePt t="270049" x="7624763" y="4384675"/>
          <p14:tracePt t="270053" x="7642225" y="4456113"/>
          <p14:tracePt t="270130" x="7515225" y="5530850"/>
          <p14:tracePt t="270133" x="7497763" y="5548313"/>
          <p14:tracePt t="270305" x="7497763" y="5565775"/>
          <p14:tracePt t="270466" x="7715250" y="5421313"/>
          <p14:tracePt t="270470" x="7788275" y="5384800"/>
          <p14:tracePt t="270549" x="7897813" y="5311775"/>
          <p14:tracePt t="270862" x="7551738" y="5329238"/>
          <p14:tracePt t="270869" x="7534275" y="5329238"/>
          <p14:tracePt t="270950" x="7169150" y="5348288"/>
          <p14:tracePt t="271036" x="7115175" y="5329238"/>
          <p14:tracePt t="271112" x="7042150" y="5311775"/>
          <p14:tracePt t="278443" x="8224838" y="5165725"/>
          <p14:tracePt t="278526" x="8243888" y="5184775"/>
          <p14:tracePt t="278536" x="8261350" y="5202238"/>
          <p14:tracePt t="278617" x="8661400" y="5111750"/>
          <p14:tracePt t="278622" x="8680450" y="5111750"/>
          <p14:tracePt t="278632" x="8697913" y="5111750"/>
          <p14:tracePt t="278710" x="9571038" y="5329238"/>
          <p14:tracePt t="278723" x="9680575" y="5365750"/>
          <p14:tracePt t="278727" x="9736138" y="5384800"/>
          <p14:tracePt t="278739" x="9790113" y="5402263"/>
          <p14:tracePt t="278744" x="9844088" y="5421313"/>
          <p14:tracePt t="278747" x="9899650" y="5421313"/>
          <p14:tracePt t="278826" x="10063163" y="5384800"/>
          <p14:tracePt t="278829" x="10063163" y="5365750"/>
          <p14:tracePt t="278916" x="10209213" y="5294313"/>
          <p14:tracePt t="278997" x="10372725" y="5075238"/>
          <p14:tracePt t="279011" x="10409238" y="4984750"/>
          <p14:tracePt t="279095" x="10372725" y="4784725"/>
          <p14:tracePt t="279108" x="10353675" y="4784725"/>
          <p14:tracePt t="279112" x="10336213" y="4765675"/>
          <p14:tracePt t="279189" x="9917113" y="4675188"/>
          <p14:tracePt t="279201" x="9863138" y="4656138"/>
          <p14:tracePt t="279285" x="9463088" y="4638675"/>
          <p14:tracePt t="279300" x="9371013" y="4638675"/>
          <p14:tracePt t="279385" x="9226550" y="4784725"/>
          <p14:tracePt t="279398" x="9226550" y="4802188"/>
          <p14:tracePt t="279476" x="9190038" y="5038725"/>
          <p14:tracePt t="279488" x="9207500" y="5075238"/>
          <p14:tracePt t="279568" x="9353550" y="5238750"/>
          <p14:tracePt t="279582" x="9390063" y="5257800"/>
          <p14:tracePt t="279656" x="9480550" y="5275263"/>
          <p14:tracePt t="279661" x="9499600" y="5275263"/>
          <p14:tracePt t="279672" x="9534525" y="5275263"/>
          <p14:tracePt t="279681" x="9571038" y="5275263"/>
          <p14:tracePt t="279685" x="9644063" y="5275263"/>
          <p14:tracePt t="279769" x="9826625" y="5238750"/>
          <p14:tracePt t="279773" x="9844088" y="5221288"/>
          <p14:tracePt t="279785" x="9863138" y="5221288"/>
          <p14:tracePt t="279788" x="9863138" y="5202238"/>
          <p14:tracePt t="279863" x="9936163" y="5002213"/>
          <p14:tracePt t="279950" x="9899650" y="4838700"/>
          <p14:tracePt t="280033" x="9863138" y="4821238"/>
          <p14:tracePt t="280197" x="9844088" y="4821238"/>
          <p14:tracePt t="280277" x="5040313" y="5184775"/>
          <p14:tracePt t="280287" x="4276725" y="5311775"/>
          <p14:tracePt t="280373" x="2838450" y="5584825"/>
          <p14:tracePt t="280606" x="2838450" y="5765800"/>
          <p14:tracePt t="280681" x="2874963" y="5838825"/>
          <p14:tracePt t="280774" x="2928938" y="5857875"/>
          <p14:tracePt t="280853" x="3038475" y="5857875"/>
          <p14:tracePt t="280864" x="3057525" y="5857875"/>
          <p14:tracePt t="280943" x="3111500" y="5857875"/>
          <p14:tracePt t="281031" x="3167063" y="5838825"/>
          <p14:tracePt t="281109" x="3221038" y="5838825"/>
          <p14:tracePt t="282110" x="3221038" y="5802313"/>
          <p14:tracePt t="282582" x="3421063" y="5802313"/>
          <p14:tracePt t="282661" x="3821113" y="5802313"/>
          <p14:tracePt t="282746" x="4040188" y="5802313"/>
          <p14:tracePt t="282750" x="4057650" y="5802313"/>
          <p14:tracePt t="282829" x="4330700" y="5802313"/>
          <p14:tracePt t="282924" x="4476750" y="5802313"/>
          <p14:tracePt t="283005" x="4730750" y="5802313"/>
          <p14:tracePt t="283092" x="4949825" y="5802313"/>
          <p14:tracePt t="283100" x="4986338" y="5802313"/>
          <p14:tracePt t="283181" x="5076825" y="5821363"/>
          <p14:tracePt t="283193" x="5095875" y="5821363"/>
          <p14:tracePt t="283352" x="5149850" y="5821363"/>
          <p14:tracePt t="283436" x="5476875" y="5821363"/>
          <p14:tracePt t="283447" x="5549900" y="5821363"/>
          <p14:tracePt t="283527" x="5859463" y="5821363"/>
          <p14:tracePt t="283535" x="5876925" y="5821363"/>
          <p14:tracePt t="283614" x="6096000" y="5821363"/>
          <p14:tracePt t="283698" x="6659563" y="5821363"/>
          <p14:tracePt t="283702" x="6732588" y="5838825"/>
          <p14:tracePt t="283710" x="6824663" y="5838825"/>
          <p14:tracePt t="283794" x="7405688" y="5875338"/>
          <p14:tracePt t="283798" x="7461250" y="5875338"/>
          <p14:tracePt t="283883" x="7915275" y="5838825"/>
          <p14:tracePt t="283962" x="8007350" y="5821363"/>
          <p14:tracePt t="283973" x="8024813" y="5821363"/>
          <p14:tracePt t="284057" x="8097838" y="5821363"/>
          <p14:tracePt t="284061" x="8134350" y="5821363"/>
          <p14:tracePt t="284071" x="8151813" y="5821363"/>
          <p14:tracePt t="284148" x="8334375" y="5821363"/>
          <p14:tracePt t="284236" x="8551863" y="5821363"/>
          <p14:tracePt t="284325" x="8607425" y="5821363"/>
          <p14:tracePt t="284557" x="8643938" y="5821363"/>
          <p14:tracePt t="284725" x="8407400" y="5857875"/>
          <p14:tracePt t="284805" x="8224838" y="5911850"/>
          <p14:tracePt t="284818" x="8188325" y="5911850"/>
          <p14:tracePt t="284904" x="8097838" y="5911850"/>
          <p14:tracePt t="284988" x="8078788" y="5930900"/>
          <p14:tracePt t="285068" x="8461375" y="5838825"/>
          <p14:tracePt t="285080" x="8497888" y="5838825"/>
          <p14:tracePt t="285162" x="8807450" y="5802313"/>
          <p14:tracePt t="285249" x="8916988" y="5802313"/>
          <p14:tracePt t="285409" x="8643938" y="5821363"/>
          <p14:tracePt t="285413" x="8588375" y="5821363"/>
          <p14:tracePt t="285496" x="8243888" y="5857875"/>
          <p14:tracePt t="285500" x="8224838" y="5857875"/>
          <p14:tracePt t="285586" x="8134350" y="5857875"/>
          <p14:tracePt t="285664" x="8097838" y="5857875"/>
          <p14:tracePt t="285750" x="8480425" y="5821363"/>
          <p14:tracePt t="285836" x="8607425" y="5821363"/>
          <p14:tracePt t="285921" x="8624888" y="5821363"/>
          <p14:tracePt t="285999" x="8588375" y="5838825"/>
          <p14:tracePt t="286086" x="8424863" y="5857875"/>
          <p14:tracePt t="286178" x="8443913" y="5857875"/>
          <p14:tracePt t="286180" x="8461375" y="5857875"/>
          <p14:tracePt t="286261" x="8753475" y="5802313"/>
          <p14:tracePt t="286349" x="8753475" y="5784850"/>
          <p14:tracePt t="286520" x="8716963" y="5784850"/>
          <p14:tracePt t="286601" x="8551863" y="5894388"/>
          <p14:tracePt t="286687" x="8516938" y="5894388"/>
          <p14:tracePt t="286777" x="8570913" y="5875338"/>
          <p14:tracePt t="286781" x="8588375" y="5875338"/>
          <p14:tracePt t="286793" x="8643938" y="5875338"/>
          <p14:tracePt t="286796" x="8680450" y="5857875"/>
          <p14:tracePt t="286872" x="8934450" y="5784850"/>
          <p14:tracePt t="286876" x="8970963" y="5784850"/>
          <p14:tracePt t="286961" x="9043988" y="5748338"/>
          <p14:tracePt t="287127" x="8716963" y="5748338"/>
          <p14:tracePt t="287206" x="8588375" y="5748338"/>
          <p14:tracePt t="287453" x="8661400" y="5748338"/>
          <p14:tracePt t="287534" x="8990013" y="5675313"/>
          <p14:tracePt t="287621" x="9097963" y="5675313"/>
          <p14:tracePt t="287702" x="9117013" y="5675313"/>
          <p14:tracePt t="287877" x="8897938" y="5784850"/>
          <p14:tracePt t="287955" x="8788400" y="5802313"/>
          <p14:tracePt t="287959" x="8770938" y="5802313"/>
          <p14:tracePt t="287968" x="8753475" y="5802313"/>
          <p14:tracePt t="288046" x="8680450" y="5802313"/>
          <p14:tracePt t="288054" x="8643938" y="5802313"/>
          <p14:tracePt t="288141" x="8624888" y="5802313"/>
          <p14:tracePt t="288220" x="8697913" y="5821363"/>
          <p14:tracePt t="288232" x="8753475" y="5821363"/>
          <p14:tracePt t="288309" x="9170988" y="5821363"/>
          <p14:tracePt t="288319" x="9190038" y="5821363"/>
          <p14:tracePt t="288401" x="9263063" y="5821363"/>
          <p14:tracePt t="288558" x="8807450" y="5821363"/>
          <p14:tracePt t="288648" x="8770938" y="5802313"/>
          <p14:tracePt t="288957" x="8970963" y="5821363"/>
          <p14:tracePt t="289040" x="9463088" y="5930900"/>
          <p14:tracePt t="289197" x="9334500" y="5930900"/>
          <p14:tracePt t="289278" x="8934450" y="5984875"/>
          <p14:tracePt t="289290" x="8861425" y="5984875"/>
          <p14:tracePt t="289294" x="8788400" y="6002338"/>
          <p14:tracePt t="289382" x="7205663" y="5984875"/>
          <p14:tracePt t="289394" x="7005638" y="5984875"/>
          <p14:tracePt t="289397" x="6878638" y="5967413"/>
          <p14:tracePt t="289473" x="6350000" y="5911850"/>
          <p14:tracePt t="289477" x="6315075" y="5911850"/>
          <p14:tracePt t="289562" x="6223000" y="5930900"/>
          <p14:tracePt t="289640" x="6169025" y="5948363"/>
          <p14:tracePt t="289733" x="6113463" y="5967413"/>
          <p14:tracePt t="289969" x="6059488" y="6002338"/>
          <p14:tracePt t="290359" x="5495925" y="6038850"/>
          <p14:tracePt t="290439" x="2601913" y="6038850"/>
          <p14:tracePt t="290596" x="2547938" y="6057900"/>
          <p14:tracePt t="290676" x="2201863" y="6330950"/>
          <p14:tracePt t="290696" x="2165350" y="6330950"/>
          <p14:tracePt t="290769" x="2165350" y="6348413"/>
          <p14:tracePt t="290932" x="1728788" y="6330950"/>
          <p14:tracePt t="291009" x="1546225" y="6311900"/>
          <p14:tracePt t="291243" x="1582738" y="6311900"/>
          <p14:tracePt t="291247" x="1619250" y="6311900"/>
          <p14:tracePt t="291323" x="2311400" y="6330950"/>
          <p14:tracePt t="291420" x="2420938" y="6294438"/>
          <p14:tracePt t="291501" x="2438400" y="6294438"/>
          <p14:tracePt t="291582" x="2438400" y="6275388"/>
          <p14:tracePt t="291660" x="2219325" y="6221413"/>
          <p14:tracePt t="291676" x="2184400" y="6221413"/>
          <p14:tracePt t="291680" x="2111375" y="6221413"/>
          <p14:tracePt t="291763" x="1728788" y="6221413"/>
          <p14:tracePt t="351250" x="2492375" y="5457825"/>
          <p14:tracePt t="351254" x="2784475" y="483870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AD71F-1C87-839F-2842-D83AC83753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E50230-9DBE-565F-876B-EBADCFE537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37C2932-3B71-0839-35DF-01E94E8B6510}"/>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Managed Care Organizations</a:t>
            </a:r>
          </a:p>
        </p:txBody>
      </p:sp>
      <p:sp>
        <p:nvSpPr>
          <p:cNvPr id="5" name="Rectangle 4">
            <a:extLst>
              <a:ext uri="{FF2B5EF4-FFF2-40B4-BE49-F238E27FC236}">
                <a16:creationId xmlns:a16="http://schemas.microsoft.com/office/drawing/2014/main" id="{F401C411-28D0-378F-D441-99A1499CEF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704C805-EB5B-E38F-FBEC-50A023970AB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48C895-3032-F926-7869-377FC4B884E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DEE76E99-1AA3-826C-99B4-326728FF9638}"/>
              </a:ext>
            </a:extLst>
          </p:cNvPr>
          <p:cNvSpPr txBox="1"/>
          <p:nvPr/>
        </p:nvSpPr>
        <p:spPr>
          <a:xfrm>
            <a:off x="919748" y="2121491"/>
            <a:ext cx="10084050" cy="2893100"/>
          </a:xfrm>
          <a:prstGeom prst="rect">
            <a:avLst/>
          </a:prstGeom>
          <a:noFill/>
        </p:spPr>
        <p:txBody>
          <a:bodyPr wrap="square" rtlCol="0">
            <a:spAutoFit/>
          </a:bodyPr>
          <a:lstStyle/>
          <a:p>
            <a:pPr marL="0" marR="0" algn="just">
              <a:lnSpc>
                <a:spcPct val="150000"/>
              </a:lnSpc>
              <a:spcAft>
                <a:spcPts val="600"/>
              </a:spcAft>
              <a:buNone/>
            </a:pPr>
            <a:r>
              <a:rPr lang="en-US" sz="2000" kern="100" dirty="0">
                <a:effectLst/>
                <a:latin typeface="Times New Roman" panose="02020603050405020304" pitchFamily="18" charset="0"/>
                <a:ea typeface="Aptos" panose="020B0004020202020204" pitchFamily="34" charset="0"/>
                <a:cs typeface="Arial" panose="020B0604020202020204" pitchFamily="34" charset="0"/>
              </a:rPr>
              <a:t>	</a:t>
            </a:r>
          </a:p>
          <a:p>
            <a:pPr marL="285750" indent="-285750" algn="just">
              <a:lnSpc>
                <a:spcPct val="150000"/>
              </a:lnSpc>
              <a:spcAft>
                <a:spcPts val="600"/>
              </a:spcAft>
              <a:buFont typeface="Arial" panose="020B0604020202020204" pitchFamily="34" charset="0"/>
              <a:buChar cha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marL="285750" marR="0" indent="-285750" algn="just">
              <a:lnSpc>
                <a:spcPct val="150000"/>
              </a:lnSpc>
              <a:spcAft>
                <a:spcPts val="600"/>
              </a:spcAft>
              <a:buFont typeface="Arial" panose="020B0604020202020204" pitchFamily="34" charset="0"/>
              <a:buChar cha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marL="0" marR="0" algn="just">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A4BA5B9A-2B03-E7E8-572C-0BC2B285D9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newspaper&#10;&#10;AI-generated content may be incorrect.">
            <a:extLst>
              <a:ext uri="{FF2B5EF4-FFF2-40B4-BE49-F238E27FC236}">
                <a16:creationId xmlns:a16="http://schemas.microsoft.com/office/drawing/2014/main" id="{8AB1EA34-69B1-8B5F-5476-8C5D0D8D6B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14179" y="2180504"/>
            <a:ext cx="9789619" cy="3584186"/>
          </a:xfrm>
          <a:prstGeom prst="rect">
            <a:avLst/>
          </a:prstGeom>
        </p:spPr>
      </p:pic>
    </p:spTree>
    <p:custDataLst>
      <p:tags r:id="rId1"/>
    </p:custDataLst>
    <p:extLst>
      <p:ext uri="{BB962C8B-B14F-4D97-AF65-F5344CB8AC3E}">
        <p14:creationId xmlns:p14="http://schemas.microsoft.com/office/powerpoint/2010/main" val="2668673638"/>
      </p:ext>
    </p:extLst>
  </p:cSld>
  <p:clrMapOvr>
    <a:masterClrMapping/>
  </p:clrMapOvr>
  <mc:AlternateContent xmlns:mc="http://schemas.openxmlformats.org/markup-compatibility/2006" xmlns:p14="http://schemas.microsoft.com/office/powerpoint/2010/main">
    <mc:Choice Requires="p14">
      <p:transition p14:dur="10" advTm="23510"/>
    </mc:Choice>
    <mc:Fallback xmlns="">
      <p:transition advTm="23510"/>
    </mc:Fallback>
  </mc:AlternateContent>
  <p:extLst>
    <p:ext uri="{3A86A75C-4F4B-4683-9AE1-C65F6400EC91}">
      <p14:laserTraceLst xmlns:p14="http://schemas.microsoft.com/office/powerpoint/2010/main">
        <p14:tracePtLst>
          <p14:tracePt t="3274" x="4286250" y="6205538"/>
          <p14:tracePt t="3410" x="2092325" y="6604000"/>
          <p14:tracePt t="3414" x="2074863" y="6584950"/>
          <p14:tracePt t="3447" x="2001838" y="6475413"/>
          <p14:tracePt t="3486" x="1982788" y="6367463"/>
          <p14:tracePt t="3523" x="1728788" y="6167438"/>
          <p14:tracePt t="3528" x="1655763" y="6148388"/>
          <p14:tracePt t="3537" x="1601788" y="6111875"/>
          <p14:tracePt t="3570" x="1455738" y="6038850"/>
          <p14:tracePt t="3582" x="1419225" y="6021388"/>
          <p14:tracePt t="3613" x="1365250" y="5984875"/>
          <p14:tracePt t="3659" x="1346200" y="5967413"/>
          <p14:tracePt t="3782" x="1346200" y="5948363"/>
          <p14:tracePt t="3815" x="1382713" y="5930900"/>
          <p14:tracePt t="3826" x="1401763" y="5930900"/>
          <p14:tracePt t="3856" x="1492250" y="5911850"/>
          <p14:tracePt t="3866" x="1509713" y="5894388"/>
          <p14:tracePt t="3898" x="1655763" y="5875338"/>
          <p14:tracePt t="3907" x="1692275" y="5875338"/>
          <p14:tracePt t="3910" x="1728788" y="5875338"/>
          <p14:tracePt t="3921" x="1765300" y="5875338"/>
          <p14:tracePt t="3952" x="2092325" y="5875338"/>
          <p14:tracePt t="3964" x="2219325" y="5875338"/>
          <p14:tracePt t="3967" x="2292350" y="5875338"/>
          <p14:tracePt t="3999" x="2528888" y="5875338"/>
          <p14:tracePt t="4037" x="2620963" y="5875338"/>
          <p14:tracePt t="4069" x="2657475" y="5875338"/>
          <p14:tracePt t="4074" x="2674938" y="5875338"/>
          <p14:tracePt t="4082" x="2692400" y="5875338"/>
          <p14:tracePt t="4112" x="2728913" y="5875338"/>
          <p14:tracePt t="4121" x="2765425" y="5875338"/>
          <p14:tracePt t="4153" x="2874963" y="5857875"/>
          <p14:tracePt t="4163" x="2894013" y="5838825"/>
          <p14:tracePt t="4171" x="2928938" y="5821363"/>
          <p14:tracePt t="4202" x="3038475" y="5802313"/>
          <p14:tracePt t="4208" x="3057525" y="5802313"/>
          <p14:tracePt t="4218" x="3074988" y="5802313"/>
          <p14:tracePt t="4248" x="3094038" y="5802313"/>
          <p14:tracePt t="4285" x="3111500" y="5802313"/>
          <p14:tracePt t="4290" x="3130550" y="5802313"/>
          <p14:tracePt t="4322" x="3184525" y="5802313"/>
          <p14:tracePt t="4360" x="3257550" y="5802313"/>
          <p14:tracePt t="4392" x="3384550" y="5765800"/>
          <p14:tracePt t="4401" x="3403600" y="5765800"/>
          <p14:tracePt t="4435" x="3475038" y="5765800"/>
          <p14:tracePt t="4440" x="3511550" y="5765800"/>
          <p14:tracePt t="4455" x="3584575" y="5765800"/>
          <p14:tracePt t="4489" x="3711575" y="5748338"/>
          <p14:tracePt t="4498" x="3748088" y="5748338"/>
          <p14:tracePt t="4531" x="3821113" y="5730875"/>
          <p14:tracePt t="4569" x="3840163" y="5730875"/>
          <p14:tracePt t="4609" x="3857625" y="5730875"/>
          <p14:tracePt t="4640" x="3876675" y="5711825"/>
          <p14:tracePt t="4898" x="3894138" y="5711825"/>
          <p14:tracePt t="5028" x="3911600" y="5711825"/>
          <p14:tracePt t="5630" x="3967163" y="5711825"/>
          <p14:tracePt t="5633" x="3984625" y="5711825"/>
          <p14:tracePt t="5665" x="4221163" y="5730875"/>
          <p14:tracePt t="5677" x="4294188" y="5730875"/>
          <p14:tracePt t="5680" x="4349750" y="5730875"/>
          <p14:tracePt t="5711" x="4494213" y="5748338"/>
          <p14:tracePt t="5723" x="4530725" y="5765800"/>
          <p14:tracePt t="5755" x="4586288" y="5765800"/>
          <p14:tracePt t="5760" x="4603750" y="5765800"/>
          <p14:tracePt t="5806" x="4676775" y="5765800"/>
          <p14:tracePt t="5809" x="4694238" y="5765800"/>
          <p14:tracePt t="5840" x="4749800" y="5784850"/>
          <p14:tracePt t="5850" x="4767263" y="5784850"/>
          <p14:tracePt t="5882" x="4859338" y="5784850"/>
          <p14:tracePt t="5886" x="4876800" y="5784850"/>
          <p14:tracePt t="5894" x="4913313" y="5784850"/>
          <p14:tracePt t="5924" x="5022850" y="5784850"/>
          <p14:tracePt t="5929" x="5059363" y="5784850"/>
          <p14:tracePt t="5935" x="5095875" y="5784850"/>
          <p14:tracePt t="5966" x="5167313" y="5802313"/>
          <p14:tracePt t="6004" x="5222875" y="5802313"/>
          <p14:tracePt t="6008" x="5259388" y="5802313"/>
          <p14:tracePt t="6038" x="5386388" y="5802313"/>
          <p14:tracePt t="6049" x="5422900" y="5802313"/>
          <p14:tracePt t="6081" x="5549900" y="5802313"/>
          <p14:tracePt t="6119" x="5713413" y="5802313"/>
          <p14:tracePt t="6156" x="5786438" y="5802313"/>
          <p14:tracePt t="6160" x="5805488" y="5802313"/>
          <p14:tracePt t="6167" x="5822950" y="5802313"/>
          <p14:tracePt t="6232" x="5842000" y="5802313"/>
          <p14:tracePt t="6263" x="5859463" y="5802313"/>
          <p14:tracePt t="6385" x="5876925" y="5802313"/>
          <p14:tracePt t="6779" x="5895975" y="5802313"/>
          <p14:tracePt t="6784" x="5913438" y="5802313"/>
          <p14:tracePt t="6814" x="5969000" y="5802313"/>
          <p14:tracePt t="6826" x="5986463" y="5802313"/>
          <p14:tracePt t="6857" x="6059488" y="5802313"/>
          <p14:tracePt t="6895" x="6169025" y="5838825"/>
          <p14:tracePt t="6927" x="6278563" y="5838825"/>
          <p14:tracePt t="6936" x="6296025" y="5857875"/>
          <p14:tracePt t="6974" x="6386513" y="5875338"/>
          <p14:tracePt t="6977" x="6405563" y="5875338"/>
          <p14:tracePt t="7015" x="6459538" y="5875338"/>
          <p14:tracePt t="7047" x="6496050" y="5875338"/>
          <p14:tracePt t="7087" x="6569075" y="5875338"/>
          <p14:tracePt t="7120" x="6623050" y="5875338"/>
          <p14:tracePt t="7159" x="6678613" y="5875338"/>
          <p14:tracePt t="7192" x="6732588" y="5875338"/>
          <p14:tracePt t="7201" x="6751638" y="5875338"/>
          <p14:tracePt t="7236" x="6769100" y="5875338"/>
          <p14:tracePt t="7277" x="6788150" y="5875338"/>
          <p14:tracePt t="7314" x="6805613" y="5875338"/>
          <p14:tracePt t="10440" x="6824663" y="5875338"/>
          <p14:tracePt t="11351" x="6805613" y="5875338"/>
          <p14:tracePt t="11381" x="6769100" y="5875338"/>
          <p14:tracePt t="11385" x="6751638" y="5875338"/>
          <p14:tracePt t="11393" x="6751638" y="5894388"/>
          <p14:tracePt t="11424" x="6715125" y="5894388"/>
          <p14:tracePt t="11436" x="6696075" y="5894388"/>
          <p14:tracePt t="11468" x="6405563" y="5930900"/>
          <p14:tracePt t="11473" x="6223000" y="5948363"/>
          <p14:tracePt t="11483" x="6022975" y="5984875"/>
          <p14:tracePt t="11513" x="5713413" y="5984875"/>
          <p14:tracePt t="11555" x="5386388" y="5984875"/>
          <p14:tracePt t="11559" x="5349875" y="5984875"/>
          <p14:tracePt t="11592" x="5130800" y="5984875"/>
          <p14:tracePt t="11599" x="5059363" y="5984875"/>
          <p14:tracePt t="11631" x="4640263" y="5984875"/>
          <p14:tracePt t="11639" x="4567238" y="5967413"/>
          <p14:tracePt t="11673" x="4076700" y="5930900"/>
          <p14:tracePt t="11683" x="3984625" y="5930900"/>
          <p14:tracePt t="11721" x="3711575" y="5894388"/>
          <p14:tracePt t="11731" x="3675063" y="5894388"/>
          <p14:tracePt t="11764" x="3640138" y="5894388"/>
          <p14:tracePt t="11824" x="3621088" y="5894388"/>
          <p14:tracePt t="11858" x="3584575" y="5894388"/>
          <p14:tracePt t="12010" x="3567113" y="5894388"/>
          <p14:tracePt t="12181" x="3494088" y="5911850"/>
          <p14:tracePt t="12184" x="3494088" y="5930900"/>
          <p14:tracePt t="12216" x="3438525" y="5967413"/>
          <p14:tracePt t="12263" x="3403600" y="5967413"/>
          <p14:tracePt t="12415" x="3403600" y="6002338"/>
          <p14:tracePt t="12447" x="3348038" y="6021388"/>
          <p14:tracePt t="12456" x="3311525" y="6038850"/>
          <p14:tracePt t="12490" x="3257550" y="6057900"/>
          <p14:tracePt t="12498" x="3238500" y="6057900"/>
          <p14:tracePt t="12535" x="3074988" y="6094413"/>
          <p14:tracePt t="12569" x="2784475" y="6148388"/>
          <p14:tracePt t="12582" x="2565400" y="6167438"/>
          <p14:tracePt t="12614" x="2165350" y="6257925"/>
          <p14:tracePt t="12626" x="2074863" y="6275388"/>
          <p14:tracePt t="12658" x="1874838" y="6367463"/>
          <p14:tracePt t="12668" x="1819275" y="6384925"/>
          <p14:tracePt t="12671" x="1782763" y="6403975"/>
          <p14:tracePt t="12703" x="1528763" y="6567488"/>
          <p14:tracePt t="12710" x="1419225" y="6621463"/>
          <p14:tracePt t="12722" x="1255713" y="6675438"/>
          <p14:tracePt t="13577" x="509588" y="6475413"/>
          <p14:tracePt t="13612" x="1273175" y="6238875"/>
          <p14:tracePt t="13615" x="1401763" y="6221413"/>
          <p14:tracePt t="13655" x="1819275" y="6167438"/>
          <p14:tracePt t="13697" x="2019300" y="6148388"/>
          <p14:tracePt t="13705" x="2074863" y="6130925"/>
          <p14:tracePt t="13742" x="2292350" y="6130925"/>
          <p14:tracePt t="13745" x="2347913" y="6130925"/>
          <p14:tracePt t="13755" x="2420938" y="6130925"/>
          <p14:tracePt t="13760" x="2474913" y="6130925"/>
          <p14:tracePt t="13794" x="2674938" y="6130925"/>
          <p14:tracePt t="13798" x="2692400" y="6130925"/>
          <p14:tracePt t="13838" x="2784475" y="6111875"/>
          <p14:tracePt t="13870" x="2820988" y="6111875"/>
          <p14:tracePt t="13875" x="2838450" y="6111875"/>
          <p14:tracePt t="13914" x="2894013" y="6111875"/>
          <p14:tracePt t="13951" x="2984500" y="6111875"/>
          <p14:tracePt t="13989" x="3038475" y="6111875"/>
          <p14:tracePt t="13993" x="3057525" y="6111875"/>
          <p14:tracePt t="14026" x="3184525" y="6111875"/>
          <p14:tracePt t="14034" x="3221038" y="6111875"/>
          <p14:tracePt t="14065" x="3330575" y="6094413"/>
          <p14:tracePt t="14077" x="3384550" y="6094413"/>
          <p14:tracePt t="14079" x="3403600" y="6094413"/>
          <p14:tracePt t="14109" x="3475038" y="6075363"/>
          <p14:tracePt t="14113" x="3511550" y="6075363"/>
          <p14:tracePt t="14122" x="3548063" y="6057900"/>
          <p14:tracePt t="14127" x="3567113" y="6057900"/>
          <p14:tracePt t="14157" x="3584575" y="6038850"/>
          <p14:tracePt t="14161" x="3621088" y="6038850"/>
          <p14:tracePt t="14199" x="3657600" y="6038850"/>
          <p14:tracePt t="14234" x="3675063" y="6021388"/>
          <p14:tracePt t="14238" x="3711575" y="6021388"/>
          <p14:tracePt t="14279" x="3730625" y="6002338"/>
          <p14:tracePt t="14309" x="3767138" y="6002338"/>
          <p14:tracePt t="14314" x="3784600" y="6002338"/>
          <p14:tracePt t="14324" x="3821113" y="6002338"/>
          <p14:tracePt t="14329" x="3840163" y="5984875"/>
          <p14:tracePt t="14361" x="3948113" y="5984875"/>
          <p14:tracePt t="14372" x="3967163" y="5984875"/>
          <p14:tracePt t="14406" x="4040188" y="5984875"/>
          <p14:tracePt t="14442" x="4113213" y="5948363"/>
          <p14:tracePt t="14474" x="4221163" y="5948363"/>
          <p14:tracePt t="14518" x="4294188" y="5930900"/>
          <p14:tracePt t="14550" x="4349750" y="5930900"/>
          <p14:tracePt t="14590" x="4386263" y="5930900"/>
          <p14:tracePt t="14620" x="4403725" y="5930900"/>
          <p14:tracePt t="14630" x="4421188" y="5911850"/>
          <p14:tracePt t="14811" x="4440238" y="5911850"/>
          <p14:tracePt t="14982" x="4457700" y="5911850"/>
          <p14:tracePt t="15050" x="4494213" y="5911850"/>
          <p14:tracePt t="15083" x="4513263" y="5911850"/>
          <p14:tracePt t="15151" x="4549775" y="5911850"/>
          <p14:tracePt t="15218" x="4567238" y="5911850"/>
          <p14:tracePt t="15375" x="4603750" y="5911850"/>
          <p14:tracePt t="15496" x="4586288" y="5894388"/>
          <p14:tracePt t="15529" x="4567238" y="5894388"/>
          <p14:tracePt t="15536" x="4549775" y="5894388"/>
          <p14:tracePt t="15568" x="4367213" y="5948363"/>
          <p14:tracePt t="15578" x="4313238" y="5967413"/>
          <p14:tracePt t="15615" x="4076700" y="5967413"/>
          <p14:tracePt t="15626" x="4057650" y="5967413"/>
          <p14:tracePt t="15665" x="3930650" y="5967413"/>
          <p14:tracePt t="15676" x="3894138" y="5967413"/>
          <p14:tracePt t="15679" x="3821113" y="5967413"/>
          <p14:tracePt t="15711" x="3584575" y="5967413"/>
          <p14:tracePt t="15720" x="3567113" y="5967413"/>
          <p14:tracePt t="15754" x="3457575" y="5967413"/>
          <p14:tracePt t="15763" x="3438525" y="5967413"/>
          <p14:tracePt t="15793" x="3421063" y="5967413"/>
          <p14:tracePt t="17057" x="3403600" y="5967413"/>
          <p14:tracePt t="17089" x="3384550" y="5984875"/>
          <p14:tracePt t="17711" x="3384550" y="5967413"/>
          <p14:tracePt t="17751" x="3475038" y="5875338"/>
          <p14:tracePt t="17762" x="3494088" y="5857875"/>
          <p14:tracePt t="17801" x="3511550" y="5838825"/>
          <p14:tracePt t="17921" x="3421063" y="5838825"/>
          <p14:tracePt t="17954" x="2255838" y="614838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FF83D-4484-0A25-81E8-2449FF99E9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C213BF-E70E-4627-E688-DAFC583D5E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1736071-A78A-D01B-76AB-C1AF442C835F}"/>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Managed Care Organizations</a:t>
            </a:r>
          </a:p>
        </p:txBody>
      </p:sp>
      <p:sp>
        <p:nvSpPr>
          <p:cNvPr id="5" name="Rectangle 4">
            <a:extLst>
              <a:ext uri="{FF2B5EF4-FFF2-40B4-BE49-F238E27FC236}">
                <a16:creationId xmlns:a16="http://schemas.microsoft.com/office/drawing/2014/main" id="{1F545D28-0607-CBE2-DFF1-3E51C721BE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2F2BAE5-2632-A01B-CCBF-03F99B811C3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619BC2-CC0D-B86A-DD90-594C312C5D7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599B2EED-DD12-7FED-78C2-78491A25C78A}"/>
              </a:ext>
            </a:extLst>
          </p:cNvPr>
          <p:cNvSpPr txBox="1"/>
          <p:nvPr/>
        </p:nvSpPr>
        <p:spPr>
          <a:xfrm>
            <a:off x="919748" y="2121491"/>
            <a:ext cx="10084050" cy="3616375"/>
          </a:xfrm>
          <a:prstGeom prst="rect">
            <a:avLst/>
          </a:prstGeom>
          <a:noFill/>
        </p:spPr>
        <p:txBody>
          <a:bodyPr wrap="square" rtlCol="0">
            <a:spAutoFit/>
          </a:bodyPr>
          <a:lstStyle/>
          <a:p>
            <a:pPr algn="just">
              <a:spcAft>
                <a:spcPts val="600"/>
              </a:spcAft>
            </a:pPr>
            <a:r>
              <a:rPr lang="en-US" sz="210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Capitated Payment Received (June):</a:t>
            </a:r>
          </a:p>
          <a:p>
            <a:pPr marL="285750" indent="-285750" algn="just">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Total Members (Enrollees): 150</a:t>
            </a:r>
          </a:p>
          <a:p>
            <a:pPr marL="285750" indent="-285750" algn="just">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Total Capitation Payment: $15,000 (paid upfront by the insurance plan).</a:t>
            </a:r>
          </a:p>
          <a:p>
            <a:pPr algn="just">
              <a:spcAft>
                <a:spcPts val="600"/>
              </a:spcAft>
            </a:pPr>
            <a:r>
              <a:rPr lang="en-US" sz="210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Healthcare Costs Incurred:</a:t>
            </a:r>
          </a:p>
          <a:p>
            <a:pPr marL="285750" indent="-285750" algn="just">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Total Spent on Care: $12,500 (covers all services provided to members)</a:t>
            </a:r>
          </a:p>
          <a:p>
            <a:pPr algn="just">
              <a:spcAft>
                <a:spcPts val="600"/>
              </a:spcAft>
            </a:pPr>
            <a:r>
              <a:rPr lang="en-US" sz="21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Profit/Loss Calculation:</a:t>
            </a:r>
          </a:p>
          <a:p>
            <a:pPr algn="just">
              <a:spcAft>
                <a:spcPts val="600"/>
              </a:spcAft>
            </a:pPr>
            <a:r>
              <a:rPr lang="en-US" sz="2100" kern="100" dirty="0">
                <a:latin typeface="Times New Roman" panose="02020603050405020304" pitchFamily="18" charset="0"/>
                <a:ea typeface="Aptos" panose="020B0004020202020204" pitchFamily="34" charset="0"/>
                <a:cs typeface="Arial" panose="020B0604020202020204" pitchFamily="34" charset="0"/>
              </a:rPr>
              <a:t>Total Revenue (Capitated Payment): $15,000</a:t>
            </a:r>
          </a:p>
          <a:p>
            <a:pPr algn="just">
              <a:spcAft>
                <a:spcPts val="600"/>
              </a:spcAft>
            </a:pPr>
            <a:r>
              <a:rPr lang="en-US" sz="2100" kern="100" dirty="0">
                <a:latin typeface="Times New Roman" panose="02020603050405020304" pitchFamily="18" charset="0"/>
                <a:ea typeface="Aptos" panose="020B0004020202020204" pitchFamily="34" charset="0"/>
                <a:cs typeface="Arial" panose="020B0604020202020204" pitchFamily="34" charset="0"/>
              </a:rPr>
              <a:t>Total Expenses (Healthcare Costs): $12,500</a:t>
            </a:r>
          </a:p>
          <a:p>
            <a:pPr algn="just">
              <a:spcAft>
                <a:spcPts val="600"/>
              </a:spcAft>
            </a:pPr>
            <a:r>
              <a:rPr lang="en-US" sz="2100" kern="100" dirty="0">
                <a:latin typeface="Times New Roman" panose="02020603050405020304" pitchFamily="18" charset="0"/>
                <a:ea typeface="Aptos" panose="020B0004020202020204" pitchFamily="34" charset="0"/>
                <a:cs typeface="Arial" panose="020B0604020202020204" pitchFamily="34" charset="0"/>
              </a:rPr>
              <a:t>Profit: $2,500 ($15,000 – $12,500)</a:t>
            </a:r>
            <a:endParaRPr kumimoji="0" lang="en-US" sz="2100" b="0" i="0" u="none" strike="noStrike" kern="1200" cap="none" spc="0" normalizeH="0" baseline="0" noProof="0" dirty="0">
              <a:ln>
                <a:noFill/>
              </a:ln>
              <a:solidFill>
                <a:prstClr val="black"/>
              </a:solidFill>
              <a:effectLst/>
              <a:uLnTx/>
              <a:uFillTx/>
              <a:latin typeface="Alexandria" charset="0"/>
              <a:cs typeface="Alexandria" charset="0"/>
            </a:endParaRPr>
          </a:p>
        </p:txBody>
      </p:sp>
      <p:pic>
        <p:nvPicPr>
          <p:cNvPr id="7" name="Graphic 21">
            <a:extLst>
              <a:ext uri="{FF2B5EF4-FFF2-40B4-BE49-F238E27FC236}">
                <a16:creationId xmlns:a16="http://schemas.microsoft.com/office/drawing/2014/main" id="{97847F2F-3128-BBA8-6E3D-27577C1972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3575820"/>
      </p:ext>
    </p:extLst>
  </p:cSld>
  <p:clrMapOvr>
    <a:masterClrMapping/>
  </p:clrMapOvr>
  <mc:AlternateContent xmlns:mc="http://schemas.openxmlformats.org/markup-compatibility/2006" xmlns:p14="http://schemas.microsoft.com/office/powerpoint/2010/main">
    <mc:Choice Requires="p14">
      <p:transition p14:dur="10" advTm="100248"/>
    </mc:Choice>
    <mc:Fallback xmlns="">
      <p:transition advTm="100248"/>
    </mc:Fallback>
  </mc:AlternateContent>
  <p:extLst>
    <p:ext uri="{3A86A75C-4F4B-4683-9AE1-C65F6400EC91}">
      <p14:laserTraceLst xmlns:p14="http://schemas.microsoft.com/office/powerpoint/2010/main">
        <p14:tracePtLst>
          <p14:tracePt t="1445" x="8661400" y="2309813"/>
          <p14:tracePt t="1553" x="8716963" y="2255838"/>
          <p14:tracePt t="1558" x="8716963" y="2236788"/>
          <p14:tracePt t="1574" x="8734425" y="2219325"/>
          <p14:tracePt t="1662" x="8680450" y="2165350"/>
          <p14:tracePt t="1680" x="8661400" y="2165350"/>
          <p14:tracePt t="1696" x="8643938" y="2165350"/>
          <p14:tracePt t="1791" x="8551863" y="2182813"/>
          <p14:tracePt t="1799" x="8534400" y="2201863"/>
          <p14:tracePt t="1818" x="8480425" y="2201863"/>
          <p14:tracePt t="1822" x="8480425" y="2219325"/>
          <p14:tracePt t="1935" x="7988300" y="2292350"/>
          <p14:tracePt t="1948" x="7934325" y="2309813"/>
          <p14:tracePt t="1951" x="7878763" y="2309813"/>
          <p14:tracePt t="1959" x="7861300" y="2309813"/>
          <p14:tracePt t="2043" x="7405688" y="2309813"/>
          <p14:tracePt t="2048" x="7388225" y="2309813"/>
          <p14:tracePt t="2060" x="7297738" y="2309813"/>
          <p14:tracePt t="2142" x="6842125" y="2292350"/>
          <p14:tracePt t="2153" x="6805613" y="2292350"/>
          <p14:tracePt t="2157" x="6769100" y="2292350"/>
          <p14:tracePt t="2234" x="6659563" y="2292350"/>
          <p14:tracePt t="2329" x="6551613" y="2292350"/>
          <p14:tracePt t="2332" x="6532563" y="2292350"/>
          <p14:tracePt t="2410" x="6386513" y="2292350"/>
          <p14:tracePt t="2415" x="6369050" y="2292350"/>
          <p14:tracePt t="2426" x="6278563" y="2273300"/>
          <p14:tracePt t="2507" x="6242050" y="2273300"/>
          <p14:tracePt t="2525" x="6223000" y="2273300"/>
          <p14:tracePt t="2607" x="6186488" y="2273300"/>
          <p14:tracePt t="3986" x="6259513" y="2292350"/>
          <p14:tracePt t="4069" x="6332538" y="2292350"/>
          <p14:tracePt t="4161" x="6350000" y="2309813"/>
          <p14:tracePt t="4238" x="6386513" y="2309813"/>
          <p14:tracePt t="4401" x="6405563" y="2309813"/>
          <p14:tracePt t="6209" x="6405563" y="2328863"/>
          <p14:tracePt t="6287" x="6278563" y="2328863"/>
          <p14:tracePt t="6373" x="6059488" y="2328863"/>
          <p14:tracePt t="6450" x="5895975" y="2328863"/>
          <p14:tracePt t="6684" x="6205538" y="2273300"/>
          <p14:tracePt t="6764" x="6515100" y="2201863"/>
          <p14:tracePt t="7147" x="6642100" y="2109788"/>
          <p14:tracePt t="7151" x="6642100" y="2092325"/>
          <p14:tracePt t="7226" x="6678613" y="2073275"/>
          <p14:tracePt t="7386" x="6659563" y="2055813"/>
          <p14:tracePt t="7390" x="6605588" y="2055813"/>
          <p14:tracePt t="7481" x="5969000" y="2273300"/>
          <p14:tracePt t="7495" x="5913438" y="2328863"/>
          <p14:tracePt t="7589" x="6132513" y="2746375"/>
          <p14:tracePt t="7601" x="6169025" y="2746375"/>
          <p14:tracePt t="7681" x="6315075" y="2782888"/>
          <p14:tracePt t="7687" x="6332538" y="2782888"/>
          <p14:tracePt t="7772" x="6405563" y="2782888"/>
          <p14:tracePt t="7850" x="6296025" y="2746375"/>
          <p14:tracePt t="7854" x="6278563" y="2746375"/>
          <p14:tracePt t="7941" x="5805488" y="2801938"/>
          <p14:tracePt t="8021" x="5586413" y="2855913"/>
          <p14:tracePt t="8564" x="5586413" y="2892425"/>
          <p14:tracePt t="8568" x="5605463" y="2892425"/>
          <p14:tracePt t="8659" x="5659438" y="2909888"/>
          <p14:tracePt t="8748" x="5695950" y="2909888"/>
          <p14:tracePt t="8828" x="5732463" y="2909888"/>
          <p14:tracePt t="9151" x="5659438" y="2928938"/>
          <p14:tracePt t="9227" x="4367213" y="3092450"/>
          <p14:tracePt t="9232" x="4203700" y="3109913"/>
          <p14:tracePt t="9243" x="4057650" y="3128963"/>
          <p14:tracePt t="9245" x="3948113" y="3165475"/>
          <p14:tracePt t="9330" x="3294063" y="3292475"/>
          <p14:tracePt t="9334" x="3238500" y="3311525"/>
          <p14:tracePt t="9346" x="3201988" y="3311525"/>
          <p14:tracePt t="9349" x="3167063" y="3311525"/>
          <p14:tracePt t="9429" x="2620963" y="3311525"/>
          <p14:tracePt t="9432" x="2511425" y="3292475"/>
          <p14:tracePt t="9445" x="2384425" y="3275013"/>
          <p14:tracePt t="9525" x="2019300" y="3182938"/>
          <p14:tracePt t="9622" x="1874838" y="3165475"/>
          <p14:tracePt t="9701" x="1746250" y="3109913"/>
          <p14:tracePt t="9711" x="1709738" y="3092450"/>
          <p14:tracePt t="9789" x="1546225" y="3019425"/>
          <p14:tracePt t="10103" x="1692275" y="3019425"/>
          <p14:tracePt t="10187" x="2401888" y="3019425"/>
          <p14:tracePt t="10191" x="2438400" y="3019425"/>
          <p14:tracePt t="10200" x="2474913" y="3019425"/>
          <p14:tracePt t="10279" x="2638425" y="3019425"/>
          <p14:tracePt t="10288" x="2674938" y="3019425"/>
          <p14:tracePt t="10365" x="2765425" y="2982913"/>
          <p14:tracePt t="10450" x="2820988" y="2946400"/>
          <p14:tracePt t="10619" x="2838450" y="2909888"/>
          <p14:tracePt t="10698" x="2401888" y="3001963"/>
          <p14:tracePt t="10702" x="2274888" y="3019425"/>
          <p14:tracePt t="10713" x="2201863" y="3038475"/>
          <p14:tracePt t="10795" x="1874838" y="3128963"/>
          <p14:tracePt t="11028" x="2201863" y="3074988"/>
          <p14:tracePt t="11031" x="2292350" y="3038475"/>
          <p14:tracePt t="11116" x="3567113" y="3019425"/>
          <p14:tracePt t="11121" x="3621088" y="3019425"/>
          <p14:tracePt t="11132" x="3711575" y="3019425"/>
          <p14:tracePt t="11209" x="3840163" y="3019425"/>
          <p14:tracePt t="11295" x="3876675" y="3019425"/>
          <p14:tracePt t="11375" x="3984625" y="2982913"/>
          <p14:tracePt t="11468" x="4003675" y="2982913"/>
          <p14:tracePt t="11544" x="4094163" y="2965450"/>
          <p14:tracePt t="11555" x="4113213" y="2965450"/>
          <p14:tracePt t="11629" x="4221163" y="2965450"/>
          <p14:tracePt t="11865" x="4184650" y="2946400"/>
          <p14:tracePt t="11870" x="4130675" y="2946400"/>
          <p14:tracePt t="11947" x="3803650" y="2909888"/>
          <p14:tracePt t="11951" x="3767138" y="2909888"/>
          <p14:tracePt t="12053" x="3438525" y="2909888"/>
          <p14:tracePt t="12133" x="3421063" y="2909888"/>
          <p14:tracePt t="12371" x="3948113" y="2982913"/>
          <p14:tracePt t="12374" x="4057650" y="2982913"/>
          <p14:tracePt t="12453" x="4513263" y="2982913"/>
          <p14:tracePt t="12541" x="4640263" y="2982913"/>
          <p14:tracePt t="12627" x="4730750" y="2982913"/>
          <p14:tracePt t="12708" x="4749800" y="2982913"/>
          <p14:tracePt t="12786" x="4803775" y="2982913"/>
          <p14:tracePt t="12790" x="4822825" y="2965450"/>
          <p14:tracePt t="12797" x="4840288" y="2965450"/>
          <p14:tracePt t="12874" x="4894263" y="2928938"/>
          <p14:tracePt t="13037" x="4713288" y="2909888"/>
          <p14:tracePt t="13127" x="4494213" y="2909888"/>
          <p14:tracePt t="13138" x="4457700" y="2909888"/>
          <p14:tracePt t="13141" x="4403725" y="2909888"/>
          <p14:tracePt t="13222" x="4240213" y="2909888"/>
          <p14:tracePt t="13307" x="4184650" y="2909888"/>
          <p14:tracePt t="13541" x="4221163" y="2909888"/>
          <p14:tracePt t="13621" x="4513263" y="2946400"/>
          <p14:tracePt t="13703" x="4567238" y="2946400"/>
          <p14:tracePt t="13782" x="4586288" y="2946400"/>
          <p14:tracePt t="13868" x="4603750" y="2946400"/>
          <p14:tracePt t="13949" x="4622800" y="2946400"/>
          <p14:tracePt t="14027" x="4730750" y="2965450"/>
          <p14:tracePt t="14031" x="4767263" y="2982913"/>
          <p14:tracePt t="14041" x="4822825" y="2982913"/>
          <p14:tracePt t="14119" x="4967288" y="2982913"/>
          <p14:tracePt t="14134" x="4986338" y="2982913"/>
          <p14:tracePt t="14440" x="4967288" y="2982913"/>
          <p14:tracePt t="14446" x="4930775" y="2982913"/>
          <p14:tracePt t="14531" x="4130675" y="3109913"/>
          <p14:tracePt t="14535" x="4113213" y="3109913"/>
          <p14:tracePt t="14544" x="4040188" y="3109913"/>
          <p14:tracePt t="14621" x="3438525" y="3255963"/>
          <p14:tracePt t="14630" x="3294063" y="3255963"/>
          <p14:tracePt t="14711" x="2438400" y="3292475"/>
          <p14:tracePt t="14726" x="2401888" y="3292475"/>
          <p14:tracePt t="14803" x="2347913" y="3292475"/>
          <p14:tracePt t="14891" x="2219325" y="3292475"/>
          <p14:tracePt t="14893" x="2201863" y="3292475"/>
          <p14:tracePt t="14971" x="1982788" y="3328988"/>
          <p14:tracePt t="15203" x="1965325" y="3328988"/>
          <p14:tracePt t="15280" x="1892300" y="3346450"/>
          <p14:tracePt t="15293" x="1801813" y="3382963"/>
          <p14:tracePt t="15376" x="1473200" y="3475038"/>
          <p14:tracePt t="15386" x="1438275" y="3475038"/>
          <p14:tracePt t="15390" x="1419225" y="3475038"/>
          <p14:tracePt t="16547" x="1438275" y="3511550"/>
          <p14:tracePt t="16551" x="1455738" y="3511550"/>
          <p14:tracePt t="16629" x="2111375" y="3511550"/>
          <p14:tracePt t="16640" x="2201863" y="3511550"/>
          <p14:tracePt t="16721" x="2838450" y="3565525"/>
          <p14:tracePt t="16725" x="2857500" y="3565525"/>
          <p14:tracePt t="16733" x="2894013" y="3565525"/>
          <p14:tracePt t="16743" x="2911475" y="3565525"/>
          <p14:tracePt t="16823" x="3221038" y="3565525"/>
          <p14:tracePt t="16908" x="3511550" y="3529013"/>
          <p14:tracePt t="16991" x="3730625" y="3455988"/>
          <p14:tracePt t="17000" x="3748088" y="3455988"/>
          <p14:tracePt t="17083" x="3803650" y="3438525"/>
          <p14:tracePt t="17098" x="3821113" y="3438525"/>
          <p14:tracePt t="17101" x="3840163" y="3438525"/>
          <p14:tracePt t="17177" x="3857625" y="3438525"/>
          <p14:tracePt t="17181" x="3876675" y="3438525"/>
          <p14:tracePt t="17263" x="3911600" y="3438525"/>
          <p14:tracePt t="17273" x="3930650" y="3438525"/>
          <p14:tracePt t="17349" x="3948113" y="3438525"/>
          <p14:tracePt t="17515" x="3967163" y="3419475"/>
          <p14:tracePt t="17848" x="3967163" y="3402013"/>
          <p14:tracePt t="17933" x="4094163" y="3402013"/>
          <p14:tracePt t="20335" x="4113213" y="3402013"/>
          <p14:tracePt t="23537" x="4276725" y="3419475"/>
          <p14:tracePt t="23541" x="4313238" y="3419475"/>
          <p14:tracePt t="23616" x="4386263" y="3455988"/>
          <p14:tracePt t="23700" x="4494213" y="3455988"/>
          <p14:tracePt t="23780" x="4530725" y="3455988"/>
          <p14:tracePt t="23940" x="4567238" y="3455988"/>
          <p14:tracePt t="24103" x="4586288" y="3455988"/>
          <p14:tracePt t="24182" x="4603750" y="3455988"/>
          <p14:tracePt t="24192" x="4622800" y="3455988"/>
          <p14:tracePt t="24270" x="4640263" y="3511550"/>
          <p14:tracePt t="24353" x="4640263" y="3529013"/>
          <p14:tracePt t="24519" x="4676775" y="3565525"/>
          <p14:tracePt t="24600" x="4840288" y="3438525"/>
          <p14:tracePt t="24683" x="4840288" y="3419475"/>
          <p14:tracePt t="24774" x="4859338" y="3419475"/>
          <p14:tracePt t="24850" x="4930775" y="3382963"/>
          <p14:tracePt t="24854" x="4967288" y="3382963"/>
          <p14:tracePt t="24936" x="5022850" y="3365500"/>
          <p14:tracePt t="25012" x="5059363" y="3346450"/>
          <p14:tracePt t="25101" x="5059363" y="3328988"/>
          <p14:tracePt t="25256" x="5076825" y="3328988"/>
          <p14:tracePt t="25792" x="5130800" y="3419475"/>
          <p14:tracePt t="25871" x="5203825" y="3455988"/>
          <p14:tracePt t="25880" x="5222875" y="3455988"/>
          <p14:tracePt t="25956" x="5240338" y="3475038"/>
          <p14:tracePt t="25959" x="5276850" y="3475038"/>
          <p14:tracePt t="26045" x="5295900" y="3475038"/>
          <p14:tracePt t="26129" x="5367338" y="3475038"/>
          <p14:tracePt t="26133" x="5386388" y="3475038"/>
          <p14:tracePt t="26142" x="5403850" y="3475038"/>
          <p14:tracePt t="26218" x="5732463" y="3455988"/>
          <p14:tracePt t="26222" x="5749925" y="3455988"/>
          <p14:tracePt t="26229" x="5768975" y="3438525"/>
          <p14:tracePt t="26308" x="5842000" y="3419475"/>
          <p14:tracePt t="26618" x="5876925" y="3402013"/>
          <p14:tracePt t="26696" x="6042025" y="3529013"/>
          <p14:tracePt t="26708" x="6059488" y="3529013"/>
          <p14:tracePt t="26788" x="6278563" y="3565525"/>
          <p14:tracePt t="26792" x="6332538" y="3565525"/>
          <p14:tracePt t="26802" x="6386513" y="3565525"/>
          <p14:tracePt t="26806" x="6442075" y="3546475"/>
          <p14:tracePt t="26888" x="6678613" y="3511550"/>
          <p14:tracePt t="26899" x="6696075" y="3511550"/>
          <p14:tracePt t="26902" x="6715125" y="3511550"/>
          <p14:tracePt t="26981" x="6842125" y="3529013"/>
          <p14:tracePt t="27067" x="6988175" y="3582988"/>
          <p14:tracePt t="27071" x="7005638" y="3582988"/>
          <p14:tracePt t="27157" x="7315200" y="3582988"/>
          <p14:tracePt t="27168" x="7351713" y="3582988"/>
          <p14:tracePt t="27245" x="7369175" y="3565525"/>
          <p14:tracePt t="27334" x="6769100" y="3619500"/>
          <p14:tracePt t="27413" x="6605588" y="3619500"/>
          <p14:tracePt t="27501" x="6369050" y="3619500"/>
          <p14:tracePt t="27580" x="6315075" y="3602038"/>
          <p14:tracePt t="27738" x="6915150" y="3582988"/>
          <p14:tracePt t="27741" x="7005638" y="3582988"/>
          <p14:tracePt t="27824" x="7642225" y="3511550"/>
          <p14:tracePt t="27834" x="7678738" y="3511550"/>
          <p14:tracePt t="27914" x="8207375" y="3511550"/>
          <p14:tracePt t="27918" x="8261350" y="3511550"/>
          <p14:tracePt t="27927" x="8315325" y="3511550"/>
          <p14:tracePt t="28003" x="8407400" y="3492500"/>
          <p14:tracePt t="28169" x="8424863" y="3475038"/>
          <p14:tracePt t="30720" x="6751638" y="3638550"/>
          <p14:tracePt t="30725" x="6478588" y="3692525"/>
          <p14:tracePt t="30808" x="5167313" y="3892550"/>
          <p14:tracePt t="30817" x="5113338" y="3892550"/>
          <p14:tracePt t="30896" x="3894138" y="4092575"/>
          <p14:tracePt t="30907" x="3803650" y="4129088"/>
          <p14:tracePt t="30910" x="3748088" y="4129088"/>
          <p14:tracePt t="30989" x="3057525" y="4384675"/>
          <p14:tracePt t="31000" x="2984500" y="4402138"/>
          <p14:tracePt t="31008" x="2928938" y="4438650"/>
          <p14:tracePt t="31090" x="2747963" y="4565650"/>
          <p14:tracePt t="31106" x="2711450" y="4565650"/>
          <p14:tracePt t="31109" x="2638425" y="4621213"/>
          <p14:tracePt t="31189" x="2384425" y="4748213"/>
          <p14:tracePt t="31278" x="1928813" y="4638675"/>
          <p14:tracePt t="31362" x="1619250" y="4456113"/>
          <p14:tracePt t="31522" x="1601788" y="4438650"/>
          <p14:tracePt t="31603" x="1473200" y="4365625"/>
          <p14:tracePt t="31693" x="1455738" y="4329113"/>
          <p14:tracePt t="31773" x="1528763" y="4184650"/>
          <p14:tracePt t="31786" x="1546225" y="4165600"/>
          <p14:tracePt t="31863" x="1655763" y="4111625"/>
          <p14:tracePt t="33237" x="1709738" y="4111625"/>
          <p14:tracePt t="33317" x="7569200" y="855663"/>
          <p14:tracePt t="33327" x="8188325" y="346075"/>
          <p14:tracePt t="34898" x="5440363" y="2292350"/>
          <p14:tracePt t="34901" x="5113338" y="2874963"/>
          <p14:tracePt t="34986" x="3511550" y="5857875"/>
          <p14:tracePt t="34990" x="3494088" y="5894388"/>
          <p14:tracePt t="35072" x="3421063" y="5930900"/>
          <p14:tracePt t="35154" x="2820988" y="5984875"/>
          <p14:tracePt t="35158" x="2657475" y="5984875"/>
          <p14:tracePt t="35167" x="2547938" y="5984875"/>
          <p14:tracePt t="35250" x="1236663" y="5984875"/>
          <p14:tracePt t="35255" x="1219200" y="5984875"/>
          <p14:tracePt t="35265" x="1182688" y="5984875"/>
          <p14:tracePt t="35343" x="1055688" y="5021263"/>
          <p14:tracePt t="35352" x="1055688" y="4821238"/>
          <p14:tracePt t="35428" x="1055688" y="4402138"/>
          <p14:tracePt t="35445" x="1055688" y="4384675"/>
          <p14:tracePt t="35607" x="1109663" y="4219575"/>
          <p14:tracePt t="35686" x="1365250" y="3965575"/>
          <p14:tracePt t="35695" x="1382713" y="3965575"/>
          <p14:tracePt t="35777" x="1401763" y="3929063"/>
          <p14:tracePt t="36311" x="1438275" y="3929063"/>
          <p14:tracePt t="36319" x="1455738" y="3929063"/>
          <p14:tracePt t="36398" x="1819275" y="3983038"/>
          <p14:tracePt t="36483" x="2274888" y="3983038"/>
          <p14:tracePt t="36487" x="2328863" y="3983038"/>
          <p14:tracePt t="36565" x="2401888" y="3983038"/>
          <p14:tracePt t="36583" x="2420938" y="3983038"/>
          <p14:tracePt t="36664" x="2511425" y="3983038"/>
          <p14:tracePt t="36748" x="2838450" y="3983038"/>
          <p14:tracePt t="36832" x="3148013" y="3983038"/>
          <p14:tracePt t="36918" x="3201988" y="3983038"/>
          <p14:tracePt t="37073" x="3221038" y="3983038"/>
          <p14:tracePt t="37077" x="3238500" y="3983038"/>
          <p14:tracePt t="37159" x="3311525" y="3929063"/>
          <p14:tracePt t="37244" x="3367088" y="3892550"/>
          <p14:tracePt t="37323" x="3403600" y="3856038"/>
          <p14:tracePt t="37333" x="3421063" y="3856038"/>
          <p14:tracePt t="37409" x="3475038" y="3819525"/>
          <p14:tracePt t="37498" x="3603625" y="3819525"/>
          <p14:tracePt t="37579" x="3730625" y="3838575"/>
          <p14:tracePt t="37582" x="3748088" y="3856038"/>
          <p14:tracePt t="37666" x="3767138" y="3856038"/>
          <p14:tracePt t="37743" x="3821113" y="3875088"/>
          <p14:tracePt t="37980" x="3711575" y="3948113"/>
          <p14:tracePt t="38062" x="2657475" y="4329113"/>
          <p14:tracePt t="38073" x="2511425" y="4348163"/>
          <p14:tracePt t="38157" x="1947863" y="4456113"/>
          <p14:tracePt t="38391" x="1674813" y="4456113"/>
          <p14:tracePt t="38398" x="1638300" y="4456113"/>
          <p14:tracePt t="38484" x="1492250" y="4456113"/>
          <p14:tracePt t="38571" x="1419225" y="4456113"/>
          <p14:tracePt t="38650" x="1401763" y="4438650"/>
          <p14:tracePt t="40558" x="1492250" y="4438650"/>
          <p14:tracePt t="40636" x="2001838" y="4529138"/>
          <p14:tracePt t="40645" x="2111375" y="4529138"/>
          <p14:tracePt t="40725" x="2638425" y="4602163"/>
          <p14:tracePt t="40734" x="2674938" y="4602163"/>
          <p14:tracePt t="40743" x="2692400" y="4602163"/>
          <p14:tracePt t="40822" x="2965450" y="4584700"/>
          <p14:tracePt t="40833" x="3001963" y="4584700"/>
          <p14:tracePt t="40908" x="3167063" y="4548188"/>
          <p14:tracePt t="40912" x="3201988" y="4529138"/>
          <p14:tracePt t="40922" x="3238500" y="4511675"/>
          <p14:tracePt t="40926" x="3257550" y="4511675"/>
          <p14:tracePt t="41000" x="3384550" y="4475163"/>
          <p14:tracePt t="41012" x="3403600" y="4475163"/>
          <p14:tracePt t="41098" x="3530600" y="4402138"/>
          <p14:tracePt t="41110" x="3548063" y="4384675"/>
          <p14:tracePt t="41188" x="3584575" y="4348163"/>
          <p14:tracePt t="41275" x="3584575" y="4311650"/>
          <p14:tracePt t="41280" x="3567113" y="4311650"/>
          <p14:tracePt t="41364" x="3130550" y="4402138"/>
          <p14:tracePt t="41454" x="3057525" y="4438650"/>
          <p14:tracePt t="41537" x="3130550" y="4475163"/>
          <p14:tracePt t="41541" x="3167063" y="4475163"/>
          <p14:tracePt t="41555" x="3184525" y="4475163"/>
          <p14:tracePt t="41558" x="3221038" y="4475163"/>
          <p14:tracePt t="41636" x="3767138" y="4384675"/>
          <p14:tracePt t="41640" x="3803650" y="4365625"/>
          <p14:tracePt t="41649" x="3840163" y="4365625"/>
          <p14:tracePt t="41724" x="3857625" y="4365625"/>
          <p14:tracePt t="42029" x="3967163" y="4311650"/>
          <p14:tracePt t="42493" x="4003675" y="4292600"/>
          <p14:tracePt t="42876" x="4057650" y="4275138"/>
          <p14:tracePt t="42879" x="4076700" y="4275138"/>
          <p14:tracePt t="43185" x="4057650" y="4275138"/>
          <p14:tracePt t="43267" x="3821113" y="4329113"/>
          <p14:tracePt t="43272" x="3803650" y="4329113"/>
          <p14:tracePt t="43351" x="3784600" y="4329113"/>
          <p14:tracePt t="43429" x="3767138" y="4329113"/>
          <p14:tracePt t="43671" x="3784600" y="4329113"/>
          <p14:tracePt t="44205" x="3711575" y="4329113"/>
          <p14:tracePt t="44286" x="3603625" y="4329113"/>
          <p14:tracePt t="44594" x="3675063" y="4329113"/>
          <p14:tracePt t="44673" x="3803650" y="4311650"/>
          <p14:tracePt t="44756" x="3857625" y="4292600"/>
          <p14:tracePt t="44923" x="3894138" y="4292600"/>
          <p14:tracePt t="45005" x="3948113" y="4292600"/>
          <p14:tracePt t="45099" x="4040188" y="4292600"/>
          <p14:tracePt t="45102" x="4057650" y="4292600"/>
          <p14:tracePt t="45179" x="4076700" y="4292600"/>
          <p14:tracePt t="45183" x="4094163" y="4292600"/>
          <p14:tracePt t="45713" x="4130675" y="4292600"/>
          <p14:tracePt t="46319" x="4040188" y="4365625"/>
          <p14:tracePt t="46478" x="4003675" y="4365625"/>
          <p14:tracePt t="46711" x="3984625" y="4365625"/>
          <p14:tracePt t="47211" x="4330700" y="4311650"/>
          <p14:tracePt t="47216" x="4330700" y="4292600"/>
          <p14:tracePt t="47319" x="4440238" y="4292600"/>
          <p14:tracePt t="47405" x="4913313" y="4311650"/>
          <p14:tracePt t="47495" x="5003800" y="4311650"/>
          <p14:tracePt t="47576" x="5022850" y="4311650"/>
          <p14:tracePt t="47659" x="5113338" y="4311650"/>
          <p14:tracePt t="47750" x="5203825" y="4311650"/>
          <p14:tracePt t="47830" x="5332413" y="4311650"/>
          <p14:tracePt t="47914" x="5605463" y="4384675"/>
          <p14:tracePt t="47918" x="5640388" y="4402138"/>
          <p14:tracePt t="47998" x="5969000" y="4456113"/>
          <p14:tracePt t="48089" x="6096000" y="4456113"/>
          <p14:tracePt t="48174" x="6296025" y="4456113"/>
          <p14:tracePt t="48185" x="6315075" y="4456113"/>
          <p14:tracePt t="48263" x="6369050" y="4456113"/>
          <p14:tracePt t="48349" x="6405563" y="4456113"/>
          <p14:tracePt t="48427" x="6442075" y="4402138"/>
          <p14:tracePt t="48430" x="6459538" y="4384675"/>
          <p14:tracePt t="48441" x="6478588" y="4384675"/>
          <p14:tracePt t="48520" x="6515100" y="4311650"/>
          <p14:tracePt t="48617" x="6186488" y="4348163"/>
          <p14:tracePt t="48622" x="6132513" y="4348163"/>
          <p14:tracePt t="48700" x="5859463" y="4438650"/>
          <p14:tracePt t="48704" x="5842000" y="4438650"/>
          <p14:tracePt t="48715" x="5805488" y="4438650"/>
          <p14:tracePt t="48790" x="5786438" y="4438650"/>
          <p14:tracePt t="49023" x="5805488" y="4438650"/>
          <p14:tracePt t="49103" x="5822950" y="4438650"/>
          <p14:tracePt t="49490" x="5859463" y="4421188"/>
          <p14:tracePt t="49495" x="5876925" y="4421188"/>
          <p14:tracePt t="49568" x="5895975" y="4402138"/>
          <p14:tracePt t="49950" x="5932488" y="4384675"/>
          <p14:tracePt t="50029" x="5949950" y="4384675"/>
          <p14:tracePt t="50566" x="5949950" y="4365625"/>
          <p14:tracePt t="50947" x="6496050" y="4329113"/>
          <p14:tracePt t="50950" x="6696075" y="4275138"/>
          <p14:tracePt t="51029" x="9061450" y="2565400"/>
          <p14:tracePt t="51041" x="9190038" y="2328863"/>
          <p14:tracePt t="51127" x="10099675" y="327025"/>
          <p14:tracePt t="51140" x="10136188" y="219075"/>
          <p14:tracePt t="51143" x="10136188" y="146050"/>
          <p14:tracePt t="52673" x="7715250" y="2255838"/>
          <p14:tracePt t="52678" x="7497763" y="2473325"/>
          <p14:tracePt t="52769" x="6022975" y="3675063"/>
          <p14:tracePt t="52773" x="5969000" y="3711575"/>
          <p14:tracePt t="52782" x="5932488" y="3748088"/>
          <p14:tracePt t="52861" x="5822950" y="3819525"/>
          <p14:tracePt t="52954" x="4986338" y="3948113"/>
          <p14:tracePt t="52958" x="4859338" y="4019550"/>
          <p14:tracePt t="53036" x="4457700" y="4092575"/>
          <p14:tracePt t="53125" x="4349750" y="3892550"/>
          <p14:tracePt t="53210" x="4313238" y="3856038"/>
          <p14:tracePt t="53292" x="4276725" y="3838575"/>
          <p14:tracePt t="53372" x="4276725" y="3783013"/>
          <p14:tracePt t="53382" x="4257675" y="3748088"/>
          <p14:tracePt t="53460" x="4148138" y="3619500"/>
          <p14:tracePt t="53553" x="4148138" y="3602038"/>
          <p14:tracePt t="53785" x="4167188" y="3582988"/>
          <p14:tracePt t="53789" x="4203700" y="3602038"/>
          <p14:tracePt t="53871" x="4530725" y="3619500"/>
          <p14:tracePt t="54029" x="4567238" y="3619500"/>
          <p14:tracePt t="54108" x="4694238" y="3602038"/>
          <p14:tracePt t="54112" x="4713288" y="3582988"/>
          <p14:tracePt t="54204" x="4859338" y="3529013"/>
          <p14:tracePt t="54286" x="4949825" y="3529013"/>
          <p14:tracePt t="54370" x="5040313" y="3511550"/>
          <p14:tracePt t="54455" x="5222875" y="3382963"/>
          <p14:tracePt t="54467" x="5240338" y="3365500"/>
          <p14:tracePt t="54470" x="5276850" y="3346450"/>
          <p14:tracePt t="54479" x="5276850" y="3311525"/>
          <p14:tracePt t="54559" x="5313363" y="3182938"/>
          <p14:tracePt t="54574" x="5313363" y="3165475"/>
          <p14:tracePt t="54649" x="5332413" y="3074988"/>
          <p14:tracePt t="54653" x="5332413" y="3055938"/>
          <p14:tracePt t="54736" x="5276850" y="2946400"/>
          <p14:tracePt t="54819" x="5130800" y="2819400"/>
          <p14:tracePt t="54823" x="5113338" y="2801938"/>
          <p14:tracePt t="54833" x="5095875" y="2801938"/>
          <p14:tracePt t="54910" x="4894263" y="2765425"/>
          <p14:tracePt t="54923" x="4876800" y="2765425"/>
          <p14:tracePt t="54926" x="4859338" y="2765425"/>
          <p14:tracePt t="55002" x="4494213" y="2801938"/>
          <p14:tracePt t="55005" x="4476750" y="2801938"/>
          <p14:tracePt t="55093" x="4349750" y="2892425"/>
          <p14:tracePt t="55174" x="4240213" y="3001963"/>
          <p14:tracePt t="55182" x="4240213" y="3019425"/>
          <p14:tracePt t="55260" x="4167188" y="3128963"/>
          <p14:tracePt t="55263" x="4148138" y="3146425"/>
          <p14:tracePt t="55275" x="4148138" y="3165475"/>
          <p14:tracePt t="55278" x="4148138" y="3201988"/>
          <p14:tracePt t="55360" x="4203700" y="3365500"/>
          <p14:tracePt t="55370" x="4203700" y="3382963"/>
          <p14:tracePt t="55374" x="4221163" y="3382963"/>
          <p14:tracePt t="55452" x="4367213" y="3492500"/>
          <p14:tracePt t="55455" x="4386263" y="3511550"/>
          <p14:tracePt t="55546" x="4476750" y="3546475"/>
          <p14:tracePt t="55633" x="4640263" y="3546475"/>
          <p14:tracePt t="55644" x="4657725" y="3546475"/>
          <p14:tracePt t="55719" x="4694238" y="3529013"/>
          <p14:tracePt t="55804" x="4749800" y="3529013"/>
          <p14:tracePt t="56108" x="4767263" y="3511550"/>
          <p14:tracePt t="56420" x="4657725" y="3546475"/>
          <p14:tracePt t="56423" x="4622800" y="3546475"/>
          <p14:tracePt t="56507" x="4349750" y="3546475"/>
          <p14:tracePt t="56510" x="4330700" y="3546475"/>
          <p14:tracePt t="56592" x="4276725" y="3546475"/>
          <p14:tracePt t="56747" x="4276725" y="3529013"/>
          <p14:tracePt t="56977" x="4403725" y="3492500"/>
          <p14:tracePt t="57058" x="4457700" y="3492500"/>
          <p14:tracePt t="57152" x="4513263" y="3492500"/>
          <p14:tracePt t="57308" x="4440238" y="3438525"/>
          <p14:tracePt t="57311" x="4421188" y="3419475"/>
          <p14:tracePt t="57390" x="4294188" y="3402013"/>
          <p14:tracePt t="57484" x="4257675" y="3402013"/>
          <p14:tracePt t="57713" x="4349750" y="3419475"/>
          <p14:tracePt t="57717" x="4367213" y="3438525"/>
          <p14:tracePt t="57726" x="4386263" y="3455988"/>
          <p14:tracePt t="57803" x="4513263" y="3511550"/>
          <p14:tracePt t="57887" x="4567238" y="3529013"/>
          <p14:tracePt t="57968" x="4622800" y="3529013"/>
          <p14:tracePt t="58059" x="4640263" y="3529013"/>
          <p14:tracePt t="58063" x="4657725" y="3529013"/>
          <p14:tracePt t="58141" x="4730750" y="3529013"/>
          <p14:tracePt t="58151" x="4749800" y="3529013"/>
          <p14:tracePt t="58230" x="4876800" y="3529013"/>
          <p14:tracePt t="58319" x="4894263" y="3529013"/>
          <p14:tracePt t="58396" x="4930775" y="3529013"/>
          <p14:tracePt t="58477" x="4930775" y="3492500"/>
          <p14:tracePt t="58556" x="4586288" y="3419475"/>
          <p14:tracePt t="58559" x="4549775" y="3419475"/>
          <p14:tracePt t="58568" x="4513263" y="3419475"/>
          <p14:tracePt t="58654" x="4313238" y="3402013"/>
          <p14:tracePt t="58732" x="4294188" y="3382963"/>
          <p14:tracePt t="58963" x="4530725" y="3511550"/>
          <p14:tracePt t="58966" x="4622800" y="3546475"/>
          <p14:tracePt t="59046" x="4986338" y="3582988"/>
          <p14:tracePt t="59136" x="5022850" y="3582988"/>
          <p14:tracePt t="59217" x="5040313" y="3582988"/>
          <p14:tracePt t="59222" x="5040313" y="3565525"/>
          <p14:tracePt t="59306" x="4986338" y="3475038"/>
          <p14:tracePt t="59310" x="4930775" y="3455988"/>
          <p14:tracePt t="59389" x="4676775" y="3438525"/>
          <p14:tracePt t="59400" x="4657725" y="3438525"/>
          <p14:tracePt t="59484" x="4513263" y="3455988"/>
          <p14:tracePt t="59570" x="4476750" y="3475038"/>
          <p14:tracePt t="59728" x="4603750" y="3546475"/>
          <p14:tracePt t="59813" x="4730750" y="3602038"/>
          <p14:tracePt t="60127" x="5676900" y="3619500"/>
          <p14:tracePt t="60208" x="6623050" y="3638550"/>
          <p14:tracePt t="60218" x="6678613" y="3656013"/>
          <p14:tracePt t="60296" x="6859588" y="3711575"/>
          <p14:tracePt t="60383" x="5786438" y="4129088"/>
          <p14:tracePt t="60469" x="4713288" y="4165600"/>
          <p14:tracePt t="60479" x="4676775" y="4165600"/>
          <p14:tracePt t="60559" x="4349750" y="4129088"/>
          <p14:tracePt t="60569" x="4313238" y="4129088"/>
          <p14:tracePt t="60648" x="3748088" y="4075113"/>
          <p14:tracePt t="60662" x="3567113" y="4075113"/>
          <p14:tracePt t="60740" x="3475038" y="4075113"/>
          <p14:tracePt t="60819" x="3438525" y="4092575"/>
          <p14:tracePt t="60902" x="3657600" y="4238625"/>
          <p14:tracePt t="60912" x="3694113" y="4256088"/>
          <p14:tracePt t="60998" x="4076700" y="4348163"/>
          <p14:tracePt t="61083" x="4113213" y="4348163"/>
          <p14:tracePt t="61090" x="4130675" y="4348163"/>
          <p14:tracePt t="61167" x="4203700" y="4348163"/>
          <p14:tracePt t="61256" x="4403725" y="4238625"/>
          <p14:tracePt t="61334" x="4421188" y="4238625"/>
          <p14:tracePt t="62168" x="4421188" y="4202113"/>
          <p14:tracePt t="62247" x="4076700" y="4329113"/>
          <p14:tracePt t="62258" x="4057650" y="4329113"/>
          <p14:tracePt t="62333" x="3894138" y="4329113"/>
          <p14:tracePt t="62498" x="3857625" y="4329113"/>
          <p14:tracePt t="62874" x="3876675" y="4311650"/>
          <p14:tracePt t="62951" x="3967163" y="4275138"/>
          <p14:tracePt t="63642" x="3984625" y="4275138"/>
          <p14:tracePt t="63719" x="4094163" y="4292600"/>
          <p14:tracePt t="63730" x="4113213" y="4311650"/>
          <p14:tracePt t="63733" x="4148138" y="4311650"/>
          <p14:tracePt t="63815" x="4367213" y="4329113"/>
          <p14:tracePt t="63900" x="4386263" y="4329113"/>
          <p14:tracePt t="64657" x="4330700" y="4348163"/>
          <p14:tracePt t="64661" x="4313238" y="4348163"/>
          <p14:tracePt t="64737" x="4203700" y="4402138"/>
          <p14:tracePt t="64824" x="4113213" y="4402138"/>
          <p14:tracePt t="64900" x="4094163" y="4402138"/>
          <p14:tracePt t="65581" x="4076700" y="4402138"/>
          <p14:tracePt t="66110" x="4313238" y="4402138"/>
          <p14:tracePt t="66188" x="4403725" y="4402138"/>
          <p14:tracePt t="68271" x="4184650" y="4802188"/>
          <p14:tracePt t="68351" x="3967163" y="5311775"/>
          <p14:tracePt t="68435" x="3930650" y="5421313"/>
          <p14:tracePt t="68439" x="3930650" y="5438775"/>
          <p14:tracePt t="68523" x="3857625" y="5638800"/>
          <p14:tracePt t="68527" x="3840163" y="5657850"/>
          <p14:tracePt t="68615" x="3748088" y="5875338"/>
          <p14:tracePt t="68693" x="3675063" y="5967413"/>
          <p14:tracePt t="68704" x="3657600" y="5984875"/>
          <p14:tracePt t="68784" x="3548063" y="6002338"/>
          <p14:tracePt t="68796" x="3548063" y="6021388"/>
          <p14:tracePt t="68870" x="3530600" y="6038850"/>
          <p14:tracePt t="69331" x="3494088" y="6038850"/>
          <p14:tracePt t="69335" x="3475038" y="6038850"/>
          <p14:tracePt t="69344" x="3438525" y="6038850"/>
          <p14:tracePt t="69422" x="3348038" y="6038850"/>
          <p14:tracePt t="69510" x="3221038" y="6021388"/>
          <p14:tracePt t="69588" x="3167063" y="6021388"/>
          <p14:tracePt t="69676" x="2984500" y="6021388"/>
          <p14:tracePt t="69679" x="2911475" y="6021388"/>
          <p14:tracePt t="69756" x="2584450" y="6038850"/>
          <p14:tracePt t="69760" x="2565400" y="6038850"/>
          <p14:tracePt t="69845" x="2474913" y="6038850"/>
          <p14:tracePt t="69932" x="2420938" y="6038850"/>
          <p14:tracePt t="70016" x="2328863" y="6038850"/>
          <p14:tracePt t="70103" x="2128838" y="6094413"/>
          <p14:tracePt t="70333" x="2092325" y="6094413"/>
          <p14:tracePt t="70415" x="2038350" y="6002338"/>
          <p14:tracePt t="70430" x="2019300" y="6002338"/>
          <p14:tracePt t="70507" x="2019300" y="5984875"/>
          <p14:tracePt t="70590" x="1982788" y="5967413"/>
          <p14:tracePt t="70668" x="1982788" y="5875338"/>
          <p14:tracePt t="70755" x="2201863" y="5802313"/>
          <p14:tracePt t="70759" x="2219325" y="5802313"/>
          <p14:tracePt t="70835" x="2365375" y="5802313"/>
          <p14:tracePt t="70840" x="2401888" y="5802313"/>
          <p14:tracePt t="70923" x="2601913" y="5802313"/>
          <p14:tracePt t="71002" x="2657475" y="5821363"/>
          <p14:tracePt t="71896" x="3057525" y="5784850"/>
          <p14:tracePt t="71980" x="3603625" y="5711825"/>
          <p14:tracePt t="71984" x="3621088" y="5711825"/>
          <p14:tracePt t="72061" x="3694113" y="5694363"/>
          <p14:tracePt t="72149" x="3784600" y="5694363"/>
          <p14:tracePt t="72231" x="4021138" y="5711825"/>
          <p14:tracePt t="72244" x="4094163" y="5748338"/>
          <p14:tracePt t="72324" x="4349750" y="5784850"/>
          <p14:tracePt t="72327" x="4367213" y="5784850"/>
          <p14:tracePt t="72336" x="4421188" y="5784850"/>
          <p14:tracePt t="72414" x="4822825" y="5748338"/>
          <p14:tracePt t="72507" x="5022850" y="5657850"/>
          <p14:tracePt t="72510" x="5040313" y="5657850"/>
          <p14:tracePt t="72584" x="5076825" y="5638800"/>
          <p14:tracePt t="72669" x="5095875" y="5621338"/>
          <p14:tracePt t="72906" x="5130800" y="5621338"/>
          <p14:tracePt t="72982" x="5149850" y="5621338"/>
          <p14:tracePt t="73065" x="5167313" y="5621338"/>
          <p14:tracePt t="73075" x="5186363" y="5602288"/>
          <p14:tracePt t="73154" x="5203825" y="5584825"/>
          <p14:tracePt t="73241" x="5259388" y="5530850"/>
          <p14:tracePt t="73245" x="5259388" y="5511800"/>
          <p14:tracePt t="73398" x="5259388" y="5494338"/>
          <p14:tracePt t="73484" x="5259388" y="5457825"/>
          <p14:tracePt t="73494" x="5259388" y="5438775"/>
          <p14:tracePt t="73574" x="5203825" y="5092700"/>
          <p14:tracePt t="73582" x="5167313" y="5038725"/>
          <p14:tracePt t="73662" x="5003800" y="4656138"/>
          <p14:tracePt t="73674" x="4967288" y="4621213"/>
          <p14:tracePt t="73678" x="4949825" y="4621213"/>
          <p14:tracePt t="73758" x="4749800" y="4456113"/>
          <p14:tracePt t="73843" x="4184650" y="4311650"/>
          <p14:tracePt t="73847" x="4113213" y="4311650"/>
          <p14:tracePt t="73925" x="3640138" y="4256088"/>
          <p14:tracePt t="73937" x="3621088" y="4256088"/>
          <p14:tracePt t="74017" x="3221038" y="4348163"/>
          <p14:tracePt t="74027" x="3184525" y="4384675"/>
          <p14:tracePt t="74030" x="3184525" y="4402138"/>
          <p14:tracePt t="74109" x="3038475" y="4529138"/>
          <p14:tracePt t="74201" x="3038475" y="4711700"/>
          <p14:tracePt t="74206" x="3057525" y="4748213"/>
          <p14:tracePt t="74285" x="3201988" y="4838700"/>
          <p14:tracePt t="74297" x="3221038" y="4838700"/>
          <p14:tracePt t="74376" x="3330575" y="4875213"/>
          <p14:tracePt t="74387" x="3367088" y="4875213"/>
          <p14:tracePt t="74474" x="3511550" y="4911725"/>
          <p14:tracePt t="74478" x="3530600" y="4911725"/>
          <p14:tracePt t="74563" x="3803650" y="4911725"/>
          <p14:tracePt t="74567" x="3840163" y="4911725"/>
          <p14:tracePt t="74645" x="3984625" y="4838700"/>
          <p14:tracePt t="74656" x="4003675" y="4838700"/>
          <p14:tracePt t="74739" x="4094163" y="4748213"/>
          <p14:tracePt t="74743" x="4094163" y="4729163"/>
          <p14:tracePt t="74829" x="4057650" y="4529138"/>
          <p14:tracePt t="74909" x="3711575" y="4348163"/>
          <p14:tracePt t="74924" x="3675063" y="4329113"/>
          <p14:tracePt t="74928" x="3657600" y="4311650"/>
          <p14:tracePt t="74936" x="3640138" y="4311650"/>
          <p14:tracePt t="75015" x="3384550" y="4292600"/>
          <p14:tracePt t="75030" x="3330575" y="4311650"/>
          <p14:tracePt t="75111" x="3167063" y="4456113"/>
          <p14:tracePt t="75125" x="3148013" y="4475163"/>
          <p14:tracePt t="75127" x="3130550" y="4511675"/>
          <p14:tracePt t="75207" x="3167063" y="4729163"/>
          <p14:tracePt t="75221" x="3238500" y="4784725"/>
          <p14:tracePt t="75309" x="3803650" y="5002213"/>
          <p14:tracePt t="75324" x="3894138" y="5021263"/>
          <p14:tracePt t="75327" x="4003675" y="5021263"/>
          <p14:tracePt t="75403" x="4876800" y="5021263"/>
          <p14:tracePt t="75407" x="4913313" y="5021263"/>
          <p14:tracePt t="75416" x="4949825" y="5002213"/>
          <p14:tracePt t="75495" x="5095875" y="4892675"/>
          <p14:tracePt t="75509" x="5113338" y="4875213"/>
          <p14:tracePt t="75593" x="5167313" y="4821238"/>
          <p14:tracePt t="75680" x="5203825" y="4821238"/>
          <p14:tracePt t="75759" x="5240338" y="4821238"/>
          <p14:tracePt t="75843" x="5367338" y="4929188"/>
          <p14:tracePt t="75847" x="5386388" y="4965700"/>
          <p14:tracePt t="75928" x="5403850" y="5002213"/>
          <p14:tracePt t="76084" x="5422900" y="5002213"/>
          <p14:tracePt t="76164" x="5440363" y="5002213"/>
          <p14:tracePt t="76182" x="5476875" y="5002213"/>
          <p14:tracePt t="76260" x="5549900" y="5002213"/>
          <p14:tracePt t="76341" x="5586413" y="5002213"/>
          <p14:tracePt t="76652" x="5713413" y="4948238"/>
          <p14:tracePt t="76655" x="5732463" y="4948238"/>
          <p14:tracePt t="76731" x="5749925" y="4929188"/>
          <p14:tracePt t="76818" x="5768975" y="4929188"/>
          <p14:tracePt t="76897" x="5786438" y="4929188"/>
          <p14:tracePt t="76978" x="5786438" y="4911725"/>
          <p14:tracePt t="77055" x="5695950" y="4948238"/>
          <p14:tracePt t="77069" x="5259388" y="5184775"/>
          <p14:tracePt t="77152" x="3567113" y="5475288"/>
          <p14:tracePt t="77162" x="3548063" y="5475288"/>
          <p14:tracePt t="77165" x="3530600" y="5475288"/>
          <p14:tracePt t="77242" x="3438525" y="5475288"/>
          <p14:tracePt t="77337" x="3148013" y="5565775"/>
          <p14:tracePt t="77416" x="2711450" y="5711825"/>
          <p14:tracePt t="77427" x="2692400" y="5711825"/>
          <p14:tracePt t="77511" x="2638425" y="5730875"/>
          <p14:tracePt t="77521" x="2601913" y="5748338"/>
          <p14:tracePt t="77600" x="2474913" y="5857875"/>
          <p14:tracePt t="77686" x="2438400" y="5894388"/>
          <p14:tracePt t="77771" x="2601913" y="5948363"/>
          <p14:tracePt t="77774" x="2638425" y="5930900"/>
          <p14:tracePt t="77785" x="2657475" y="5911850"/>
          <p14:tracePt t="77864" x="2311400" y="5438775"/>
          <p14:tracePt t="77877" x="2111375" y="5365750"/>
          <p14:tracePt t="77951" x="1947863" y="5294313"/>
          <p14:tracePt t="78119" x="1838325" y="5365750"/>
          <p14:tracePt t="78207" x="1692275" y="5475288"/>
          <p14:tracePt t="78217" x="1674813" y="5475288"/>
          <p14:tracePt t="78227" x="1655763" y="5475288"/>
          <p14:tracePt t="78307" x="1565275" y="5475288"/>
          <p14:tracePt t="78390" x="1509713" y="5475288"/>
          <p14:tracePt t="78552" x="1782763" y="5511800"/>
          <p14:tracePt t="78562" x="1874838" y="5530850"/>
          <p14:tracePt t="78640" x="2347913" y="5511800"/>
          <p14:tracePt t="78799" x="2328863" y="5565775"/>
          <p14:tracePt t="78878" x="2238375" y="5694363"/>
          <p14:tracePt t="78896" x="2219325" y="5711825"/>
          <p14:tracePt t="78974" x="2128838" y="5765800"/>
          <p14:tracePt t="79059" x="2111375" y="5802313"/>
          <p14:tracePt t="79138" x="2111375" y="5875338"/>
          <p14:tracePt t="79231" x="2165350" y="5894388"/>
          <p14:tracePt t="80981" x="2584450" y="5838825"/>
          <p14:tracePt t="81061" x="2747963" y="5821363"/>
          <p14:tracePt t="81071" x="2784475" y="5802313"/>
          <p14:tracePt t="81160" x="2838450" y="5784850"/>
          <p14:tracePt t="81171" x="2857500" y="5784850"/>
          <p14:tracePt t="81269" x="3057525" y="5784850"/>
          <p14:tracePt t="81281" x="3094038" y="5784850"/>
          <p14:tracePt t="81362" x="3275013" y="5802313"/>
          <p14:tracePt t="81366" x="3294063" y="5802313"/>
          <p14:tracePt t="81452" x="3511550" y="5802313"/>
          <p14:tracePt t="81457" x="3548063" y="5802313"/>
          <p14:tracePt t="81462" x="3567113" y="5802313"/>
          <p14:tracePt t="81549" x="3857625" y="5802313"/>
          <p14:tracePt t="81559" x="3876675" y="5802313"/>
          <p14:tracePt t="81789" x="3894138" y="5802313"/>
          <p14:tracePt t="81869" x="3948113" y="5784850"/>
          <p14:tracePt t="81880" x="3984625" y="5784850"/>
          <p14:tracePt t="81957" x="4021138" y="5802313"/>
          <p14:tracePt t="81966" x="4021138" y="5838825"/>
          <p14:tracePt t="82047" x="3584575" y="5984875"/>
          <p14:tracePt t="82059" x="3567113" y="6002338"/>
          <p14:tracePt t="82061" x="3548063" y="6002338"/>
          <p14:tracePt t="82145" x="3148013" y="6002338"/>
          <p14:tracePt t="82149" x="3094038" y="6002338"/>
          <p14:tracePt t="82159" x="3057525" y="6002338"/>
          <p14:tracePt t="82238" x="2711450" y="5911850"/>
          <p14:tracePt t="82247" x="2674938" y="5911850"/>
          <p14:tracePt t="82328" x="2420938" y="5857875"/>
          <p14:tracePt t="82337" x="2401888" y="5857875"/>
          <p14:tracePt t="82416" x="2201863" y="5838825"/>
          <p14:tracePt t="82429" x="2184400" y="5838825"/>
          <p14:tracePt t="82518" x="2019300" y="5802313"/>
          <p14:tracePt t="82604" x="1911350" y="5784850"/>
          <p14:tracePt t="82683" x="1819275" y="5784850"/>
          <p14:tracePt t="82687" x="1801813" y="5784850"/>
          <p14:tracePt t="82778" x="1709738" y="5784850"/>
          <p14:tracePt t="82935" x="1892300" y="5857875"/>
          <p14:tracePt t="83014" x="2201863" y="5875338"/>
          <p14:tracePt t="83026" x="2219325" y="5875338"/>
          <p14:tracePt t="83111" x="2438400" y="5875338"/>
          <p14:tracePt t="83641" x="2438400" y="5857875"/>
          <p14:tracePt t="84248" x="2674938" y="5821363"/>
          <p14:tracePt t="84326" x="3111500" y="5784850"/>
          <p14:tracePt t="84412" x="3148013" y="5765800"/>
          <p14:tracePt t="84873" x="3167063" y="5748338"/>
          <p14:tracePt t="87526" x="2874963" y="5930900"/>
          <p14:tracePt t="87613" x="2838450" y="5967413"/>
          <p14:tracePt t="97233" x="2711450" y="6021388"/>
          <p14:tracePt t="97237" x="2674938" y="6021388"/>
          <p14:tracePt t="97316" x="2147888" y="6057900"/>
          <p14:tracePt t="97403" x="2055813" y="6057900"/>
          <p14:tracePt t="97491" x="1892300" y="6057900"/>
          <p14:tracePt t="97494" x="1874838" y="6057900"/>
          <p14:tracePt t="97502" x="1855788" y="6038850"/>
          <p14:tracePt t="97579" x="1765300" y="6021388"/>
          <p14:tracePt t="97661" x="1728788" y="6021388"/>
          <p14:tracePt t="97974" x="1728788" y="5984875"/>
          <p14:tracePt t="99141" x="1765300" y="5967413"/>
          <p14:tracePt t="99224" x="2857500" y="5621338"/>
          <p14:tracePt t="99232" x="3221038" y="5475288"/>
          <p14:tracePt t="99319" x="10099675" y="1109663"/>
          <p14:tracePt t="99331" x="10426700" y="782638"/>
          <p14:tracePt t="99333" x="10590213" y="49053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20BC9-DFB4-F84A-1340-D1E468F9C2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79C5C5-9D65-1A64-1EFF-3982BAECAA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86F9DCC-1EF4-B0DE-63B5-96E7378DE13A}"/>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Managed Care Organizations</a:t>
            </a:r>
          </a:p>
        </p:txBody>
      </p:sp>
      <p:sp>
        <p:nvSpPr>
          <p:cNvPr id="5" name="Rectangle 4">
            <a:extLst>
              <a:ext uri="{FF2B5EF4-FFF2-40B4-BE49-F238E27FC236}">
                <a16:creationId xmlns:a16="http://schemas.microsoft.com/office/drawing/2014/main" id="{8938E0C1-2127-2A8B-266D-96BBC3ABAB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2DE15D6-86F9-F2A5-AF51-DF3C6540177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1259E8-870E-C0EE-0304-BD183C4EC5C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E02FA59E-DB4C-A068-D671-6F1A1EEE061C}"/>
              </a:ext>
            </a:extLst>
          </p:cNvPr>
          <p:cNvSpPr txBox="1"/>
          <p:nvPr/>
        </p:nvSpPr>
        <p:spPr>
          <a:xfrm>
            <a:off x="919748" y="2121491"/>
            <a:ext cx="10084050" cy="3730317"/>
          </a:xfrm>
          <a:prstGeom prst="rect">
            <a:avLst/>
          </a:prstGeom>
          <a:noFill/>
        </p:spPr>
        <p:txBody>
          <a:bodyPr wrap="square" rtlCol="0">
            <a:spAutoFit/>
          </a:bodyPr>
          <a:lstStyle/>
          <a:p>
            <a:pPr algn="just">
              <a:lnSpc>
                <a:spcPct val="150000"/>
              </a:lnSpc>
              <a:spcAft>
                <a:spcPts val="600"/>
              </a:spcAft>
            </a:pPr>
            <a:r>
              <a:rPr lang="en-US" sz="2000" b="1" kern="100" dirty="0">
                <a:latin typeface="Times New Roman" panose="02020603050405020304" pitchFamily="18" charset="0"/>
                <a:ea typeface="Aptos" panose="020B0004020202020204" pitchFamily="34" charset="0"/>
                <a:cs typeface="Arial" panose="020B0604020202020204" pitchFamily="34" charset="0"/>
              </a:rPr>
              <a:t>EXAMPLE: </a:t>
            </a:r>
            <a:r>
              <a:rPr lang="en-US" sz="2000" kern="100" dirty="0">
                <a:latin typeface="Times New Roman" panose="02020603050405020304" pitchFamily="18" charset="0"/>
                <a:ea typeface="Aptos" panose="020B0004020202020204" pitchFamily="34" charset="0"/>
                <a:cs typeface="Arial" panose="020B0604020202020204" pitchFamily="34" charset="0"/>
              </a:rPr>
              <a:t>In June, Hillcrest Medical Group received a capitated payment of $15,000 for the 150 members (enrollees) of the ABC Managed Care Health Plan. The Group spent $18,000 of the capitated payment on preventive, chronic, and acute healthcare services provided to member patients. The services included complex inpatient hospitalizations, emergency department visits, and specialty referrals for high-risk enrollees. (The Group is responsible for paying the enrollees’ hospital bills.) In this scenario, healthcare services provided to enrollees cost more than the capitated payment received. The Hillcrest Medical Group, therefore, experienced a loss of $3,000. </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40BA115-7347-8766-9D87-C0747B9101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74095092"/>
      </p:ext>
    </p:extLst>
  </p:cSld>
  <p:clrMapOvr>
    <a:masterClrMapping/>
  </p:clrMapOvr>
  <mc:AlternateContent xmlns:mc="http://schemas.openxmlformats.org/markup-compatibility/2006" xmlns:p14="http://schemas.microsoft.com/office/powerpoint/2010/main">
    <mc:Choice Requires="p14">
      <p:transition p14:dur="10" advTm="100377"/>
    </mc:Choice>
    <mc:Fallback xmlns="">
      <p:transition advTm="10037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6C39E-0692-DE88-7BF6-0CA65DAE80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F7A2D1-784A-9164-F5AD-D5EEB988A0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19A834D-022D-5393-FB37-8367367166AC}"/>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Managed Care Organizations</a:t>
            </a:r>
          </a:p>
        </p:txBody>
      </p:sp>
      <p:sp>
        <p:nvSpPr>
          <p:cNvPr id="5" name="Rectangle 4">
            <a:extLst>
              <a:ext uri="{FF2B5EF4-FFF2-40B4-BE49-F238E27FC236}">
                <a16:creationId xmlns:a16="http://schemas.microsoft.com/office/drawing/2014/main" id="{4FAD194E-BF4E-04D3-DC98-A510D69FE7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50BCE62-CC3F-D87A-3FA0-72BE17DBBC6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604E773-B76F-3A46-D8A9-78A4D55F6F5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1A4186EF-8450-D169-243B-0F960BFFD408}"/>
              </a:ext>
            </a:extLst>
          </p:cNvPr>
          <p:cNvSpPr txBox="1"/>
          <p:nvPr/>
        </p:nvSpPr>
        <p:spPr>
          <a:xfrm>
            <a:off x="919748" y="2121491"/>
            <a:ext cx="10084050" cy="3807261"/>
          </a:xfrm>
          <a:prstGeom prst="rect">
            <a:avLst/>
          </a:prstGeom>
          <a:noFill/>
        </p:spPr>
        <p:txBody>
          <a:bodyPr wrap="square" rtlCol="0">
            <a:spAutoFit/>
          </a:bodyPr>
          <a:lstStyle/>
          <a:p>
            <a:pPr algn="just">
              <a:lnSpc>
                <a:spcPct val="150000"/>
              </a:lnSpc>
              <a:spcAft>
                <a:spcPts val="600"/>
              </a:spcAft>
            </a:pPr>
            <a:r>
              <a:rPr lang="en-US" sz="2000" b="1" kern="100" dirty="0">
                <a:latin typeface="Times New Roman" panose="02020603050405020304" pitchFamily="18" charset="0"/>
                <a:ea typeface="Aptos" panose="020B0004020202020204" pitchFamily="34" charset="0"/>
                <a:cs typeface="Arial" panose="020B0604020202020204" pitchFamily="34" charset="0"/>
              </a:rPr>
              <a:t>EXAMPLE: </a:t>
            </a:r>
            <a:r>
              <a:rPr lang="en-US" sz="2000" kern="100" dirty="0">
                <a:latin typeface="Times New Roman" panose="02020603050405020304" pitchFamily="18" charset="0"/>
                <a:ea typeface="Aptos" panose="020B0004020202020204" pitchFamily="34" charset="0"/>
                <a:cs typeface="Arial" panose="020B0604020202020204" pitchFamily="34" charset="0"/>
              </a:rPr>
              <a:t>In June, Hillcrest Medical Group received </a:t>
            </a:r>
            <a:r>
              <a:rPr lang="en-US" sz="2000" kern="100" dirty="0">
                <a:highlight>
                  <a:srgbClr val="00FFFF"/>
                </a:highlight>
                <a:latin typeface="Times New Roman" panose="02020603050405020304" pitchFamily="18" charset="0"/>
                <a:ea typeface="Aptos" panose="020B0004020202020204" pitchFamily="34" charset="0"/>
                <a:cs typeface="Arial" panose="020B0604020202020204" pitchFamily="34" charset="0"/>
              </a:rPr>
              <a:t>a capitated payment of $15,000 </a:t>
            </a:r>
            <a:r>
              <a:rPr lang="en-US" sz="2000" kern="100" dirty="0">
                <a:latin typeface="Times New Roman" panose="02020603050405020304" pitchFamily="18" charset="0"/>
                <a:ea typeface="Aptos" panose="020B0004020202020204" pitchFamily="34" charset="0"/>
                <a:cs typeface="Arial" panose="020B0604020202020204" pitchFamily="34" charset="0"/>
              </a:rPr>
              <a:t>for the 150 members (enrollees) of the ABC Managed Care Health Plan. </a:t>
            </a:r>
            <a:r>
              <a:rPr lang="en-US" sz="2000" kern="100" dirty="0">
                <a:highlight>
                  <a:srgbClr val="00FFFF"/>
                </a:highlight>
                <a:latin typeface="Times New Roman" panose="02020603050405020304" pitchFamily="18" charset="0"/>
                <a:ea typeface="Aptos" panose="020B0004020202020204" pitchFamily="34" charset="0"/>
                <a:cs typeface="Arial" panose="020B0604020202020204" pitchFamily="34" charset="0"/>
              </a:rPr>
              <a:t>The Group spent $18,000 of the capitated payment on preventive, chronic, and acute healthcare services provided to member patients.</a:t>
            </a:r>
            <a:r>
              <a:rPr lang="en-US" sz="2000" kern="100" dirty="0">
                <a:latin typeface="Times New Roman" panose="02020603050405020304" pitchFamily="18" charset="0"/>
                <a:ea typeface="Aptos" panose="020B0004020202020204" pitchFamily="34" charset="0"/>
                <a:cs typeface="Arial" panose="020B0604020202020204" pitchFamily="34" charset="0"/>
              </a:rPr>
              <a:t> The services included complex inpatient hospitalizations, emergency department visits, and specialty referrals for high-risk enrollees. (The Group is responsible for paying the enrollees’ hospital bills.) </a:t>
            </a:r>
          </a:p>
          <a:p>
            <a:pPr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In this scenario, healthcare services provided to enrollees cost more than the capitated payment received. </a:t>
            </a:r>
            <a:r>
              <a:rPr lang="en-US" sz="2000" kern="100" dirty="0">
                <a:highlight>
                  <a:srgbClr val="FFD200"/>
                </a:highlight>
                <a:latin typeface="Times New Roman" panose="02020603050405020304" pitchFamily="18" charset="0"/>
                <a:ea typeface="Aptos" panose="020B0004020202020204" pitchFamily="34" charset="0"/>
                <a:cs typeface="Arial" panose="020B0604020202020204" pitchFamily="34" charset="0"/>
              </a:rPr>
              <a:t>The Hillcrest Medical Group, therefore, experienced a loss of $3,000. </a:t>
            </a:r>
            <a:endParaRPr lang="en-US" sz="1800" kern="100" dirty="0">
              <a:effectLst/>
              <a:highlight>
                <a:srgbClr val="FFD200"/>
              </a:highlight>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DCD8996F-C8CE-BC16-077C-F36C0C4C84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62240390"/>
      </p:ext>
    </p:extLst>
  </p:cSld>
  <p:clrMapOvr>
    <a:masterClrMapping/>
  </p:clrMapOvr>
  <mc:AlternateContent xmlns:mc="http://schemas.openxmlformats.org/markup-compatibility/2006" xmlns:p14="http://schemas.microsoft.com/office/powerpoint/2010/main">
    <mc:Choice Requires="p14">
      <p:transition p14:dur="10" advTm="209599"/>
    </mc:Choice>
    <mc:Fallback xmlns="">
      <p:transition advTm="209599"/>
    </mc:Fallback>
  </mc:AlternateContent>
  <p:extLst>
    <p:ext uri="{3A86A75C-4F4B-4683-9AE1-C65F6400EC91}">
      <p14:laserTraceLst xmlns:p14="http://schemas.microsoft.com/office/powerpoint/2010/main">
        <p14:tracePtLst>
          <p14:tracePt t="10643" x="4303713" y="6143625"/>
          <p14:tracePt t="10764" x="6932613" y="3983038"/>
          <p14:tracePt t="10849" x="7478713" y="3346450"/>
          <p14:tracePt t="10862" x="7478713" y="3311525"/>
          <p14:tracePt t="10944" x="7569200" y="3238500"/>
          <p14:tracePt t="10948" x="7605713" y="3201988"/>
          <p14:tracePt t="10963" x="7697788" y="3128963"/>
          <p14:tracePt t="11048" x="8407400" y="2509838"/>
          <p14:tracePt t="11052" x="8424863" y="2492375"/>
          <p14:tracePt t="11065" x="8443913" y="2473325"/>
          <p14:tracePt t="11146" x="8461375" y="2455863"/>
          <p14:tracePt t="11389" x="7788275" y="2638425"/>
          <p14:tracePt t="11394" x="7715250" y="2655888"/>
          <p14:tracePt t="11472" x="7369175" y="2728913"/>
          <p14:tracePt t="11477" x="7332663" y="2746375"/>
          <p14:tracePt t="11492" x="7224713" y="2782888"/>
          <p14:tracePt t="11570" x="6951663" y="2782888"/>
          <p14:tracePt t="11583" x="6915150" y="2782888"/>
          <p14:tracePt t="11586" x="6896100" y="2782888"/>
          <p14:tracePt t="11669" x="6532563" y="2782888"/>
          <p14:tracePt t="11755" x="6478588" y="2782888"/>
          <p14:tracePt t="11918" x="6551613" y="2801938"/>
          <p14:tracePt t="12004" x="6623050" y="2801938"/>
          <p14:tracePt t="12089" x="6642100" y="2801938"/>
          <p14:tracePt t="12413" x="6242050" y="2801938"/>
          <p14:tracePt t="12417" x="6113463" y="2801938"/>
          <p14:tracePt t="12497" x="4786313" y="2819400"/>
          <p14:tracePt t="12506" x="4622800" y="2819400"/>
          <p14:tracePt t="12586" x="3421063" y="2746375"/>
          <p14:tracePt t="12597" x="3384550" y="2746375"/>
          <p14:tracePt t="12603" x="3330575" y="2765425"/>
          <p14:tracePt t="12681" x="3275013" y="2765425"/>
          <p14:tracePt t="12991" x="3403600" y="2765425"/>
          <p14:tracePt t="12996" x="3421063" y="2765425"/>
          <p14:tracePt t="13074" x="3567113" y="2765425"/>
          <p14:tracePt t="13084" x="3584575" y="2765425"/>
          <p14:tracePt t="13162" x="3748088" y="2765425"/>
          <p14:tracePt t="13172" x="3767138" y="2765425"/>
          <p14:tracePt t="13252" x="4167188" y="2728913"/>
          <p14:tracePt t="13261" x="4184650" y="2709863"/>
          <p14:tracePt t="13349" x="4330700" y="2673350"/>
          <p14:tracePt t="13362" x="4349750" y="2673350"/>
          <p14:tracePt t="13365" x="4367213" y="2673350"/>
          <p14:tracePt t="13441" x="4457700" y="2655888"/>
          <p14:tracePt t="13451" x="4476750" y="2655888"/>
          <p14:tracePt t="13531" x="4603750" y="2655888"/>
          <p14:tracePt t="13540" x="4640263" y="2655888"/>
          <p14:tracePt t="13625" x="4930775" y="2655888"/>
          <p14:tracePt t="13628" x="4949825" y="2655888"/>
          <p14:tracePt t="13635" x="4986338" y="2655888"/>
          <p14:tracePt t="13718" x="5167313" y="2673350"/>
          <p14:tracePt t="13722" x="5186363" y="2673350"/>
          <p14:tracePt t="13732" x="5203825" y="2673350"/>
          <p14:tracePt t="13811" x="5349875" y="2673350"/>
          <p14:tracePt t="13820" x="5367338" y="2673350"/>
          <p14:tracePt t="13902" x="5476875" y="2673350"/>
          <p14:tracePt t="13906" x="5495925" y="2673350"/>
          <p14:tracePt t="13990" x="5605463" y="2673350"/>
          <p14:tracePt t="13994" x="5640388" y="2673350"/>
          <p14:tracePt t="14071" x="5659438" y="2673350"/>
          <p14:tracePt t="14162" x="5713413" y="2673350"/>
          <p14:tracePt t="14241" x="5805488" y="2655888"/>
          <p14:tracePt t="14251" x="5822950" y="2655888"/>
          <p14:tracePt t="14331" x="5932488" y="2565400"/>
          <p14:tracePt t="14339" x="5949950" y="2565400"/>
          <p14:tracePt t="14351" x="5986463" y="2528888"/>
          <p14:tracePt t="14433" x="6042025" y="2419350"/>
          <p14:tracePt t="14436" x="6059488" y="2382838"/>
          <p14:tracePt t="14448" x="6059488" y="2346325"/>
          <p14:tracePt t="14525" x="6005513" y="2128838"/>
          <p14:tracePt t="14529" x="5949950" y="2092325"/>
          <p14:tracePt t="14541" x="5913438" y="2092325"/>
          <p14:tracePt t="14547" x="5859463" y="2036763"/>
          <p14:tracePt t="14624" x="5130800" y="1800225"/>
          <p14:tracePt t="14628" x="5003800" y="1782763"/>
          <p14:tracePt t="14640" x="4913313" y="1782763"/>
          <p14:tracePt t="14645" x="4803775" y="1765300"/>
          <p14:tracePt t="14653" x="4694238" y="1728788"/>
          <p14:tracePt t="14728" x="3530600" y="1655763"/>
          <p14:tracePt t="14732" x="3403600" y="1673225"/>
          <p14:tracePt t="14746" x="3221038" y="1746250"/>
          <p14:tracePt t="14824" x="2947988" y="1946275"/>
          <p14:tracePt t="14827" x="2928938" y="1965325"/>
          <p14:tracePt t="14841" x="2928938" y="2000250"/>
          <p14:tracePt t="14922" x="2911475" y="2346325"/>
          <p14:tracePt t="14934" x="2911475" y="2365375"/>
          <p14:tracePt t="15018" x="3784600" y="3074988"/>
          <p14:tracePt t="15028" x="3948113" y="3109913"/>
          <p14:tracePt t="15104" x="5076825" y="3146425"/>
          <p14:tracePt t="15107" x="5130800" y="3109913"/>
          <p14:tracePt t="15119" x="5222875" y="3092450"/>
          <p14:tracePt t="15195" x="5513388" y="2874963"/>
          <p14:tracePt t="15211" x="5532438" y="2855913"/>
          <p14:tracePt t="15289" x="5586413" y="2601913"/>
          <p14:tracePt t="15302" x="5586413" y="2582863"/>
          <p14:tracePt t="15388" x="5495925" y="2365375"/>
          <p14:tracePt t="15400" x="5476875" y="2328863"/>
          <p14:tracePt t="15402" x="5422900" y="2328863"/>
          <p14:tracePt t="15480" x="5095875" y="2328863"/>
          <p14:tracePt t="15484" x="5059363" y="2328863"/>
          <p14:tracePt t="15496" x="5022850" y="2346325"/>
          <p14:tracePt t="15498" x="4986338" y="2365375"/>
          <p14:tracePt t="15574" x="4840288" y="2546350"/>
          <p14:tracePt t="15578" x="4840288" y="2565400"/>
          <p14:tracePt t="15589" x="4840288" y="2582863"/>
          <p14:tracePt t="15672" x="4567238" y="2746375"/>
          <p14:tracePt t="15677" x="4494213" y="2746375"/>
          <p14:tracePt t="15689" x="4349750" y="2801938"/>
          <p14:tracePt t="15769" x="3711575" y="2801938"/>
          <p14:tracePt t="15783" x="3675063" y="2801938"/>
          <p14:tracePt t="15865" x="3621088" y="2801938"/>
          <p14:tracePt t="15869" x="3584575" y="2801938"/>
          <p14:tracePt t="15956" x="3567113" y="2801938"/>
          <p14:tracePt t="16034" x="3421063" y="2801938"/>
          <p14:tracePt t="16115" x="3403600" y="2801938"/>
          <p14:tracePt t="16196" x="3494088" y="2801938"/>
          <p14:tracePt t="16285" x="3894138" y="2801938"/>
          <p14:tracePt t="16370" x="3984625" y="2765425"/>
          <p14:tracePt t="16381" x="4003675" y="2765425"/>
          <p14:tracePt t="16458" x="4113213" y="2765425"/>
          <p14:tracePt t="16467" x="4148138" y="2765425"/>
          <p14:tracePt t="16551" x="4276725" y="2709863"/>
          <p14:tracePt t="16707" x="4221163" y="2709863"/>
          <p14:tracePt t="16788" x="3876675" y="2765425"/>
          <p14:tracePt t="16799" x="3803650" y="2801938"/>
          <p14:tracePt t="16807" x="3730625" y="2819400"/>
          <p14:tracePt t="16812" x="3675063" y="2819400"/>
          <p14:tracePt t="16910" x="3438525" y="2838450"/>
          <p14:tracePt t="17000" x="3421063" y="2838450"/>
          <p14:tracePt t="17243" x="3821113" y="2855913"/>
          <p14:tracePt t="17324" x="4567238" y="2892425"/>
          <p14:tracePt t="17335" x="4622800" y="2892425"/>
          <p14:tracePt t="17339" x="4713288" y="2892425"/>
          <p14:tracePt t="17426" x="5659438" y="2946400"/>
          <p14:tracePt t="17434" x="5713413" y="2946400"/>
          <p14:tracePt t="17512" x="5932488" y="2946400"/>
          <p14:tracePt t="17516" x="5969000" y="2928938"/>
          <p14:tracePt t="17600" x="6042025" y="2928938"/>
          <p14:tracePt t="17682" x="7661275" y="3019425"/>
          <p14:tracePt t="17694" x="7805738" y="3019425"/>
          <p14:tracePt t="17697" x="7934325" y="3019425"/>
          <p14:tracePt t="17772" x="8134350" y="2982913"/>
          <p14:tracePt t="17858" x="8151813" y="2982913"/>
          <p14:tracePt t="17940" x="8243888" y="2855913"/>
          <p14:tracePt t="18031" x="8280400" y="2819400"/>
          <p14:tracePt t="18034" x="8297863" y="2819400"/>
          <p14:tracePt t="18112" x="8351838" y="2782888"/>
          <p14:tracePt t="18123" x="8351838" y="2765425"/>
          <p14:tracePt t="18591" x="8007350" y="2819400"/>
          <p14:tracePt t="18595" x="7915275" y="2855913"/>
          <p14:tracePt t="18674" x="7315200" y="2874963"/>
          <p14:tracePt t="18685" x="7297738" y="2874963"/>
          <p14:tracePt t="18768" x="7242175" y="2855913"/>
          <p14:tracePt t="18853" x="7224713" y="2855913"/>
          <p14:tracePt t="19098" x="7497763" y="2709863"/>
          <p14:tracePt t="19180" x="7861300" y="2692400"/>
          <p14:tracePt t="19189" x="7878763" y="2692400"/>
          <p14:tracePt t="19274" x="8261350" y="2638425"/>
          <p14:tracePt t="19285" x="8280400" y="2638425"/>
          <p14:tracePt t="19372" x="8315325" y="2638425"/>
          <p14:tracePt t="21030" x="8207375" y="2655888"/>
          <p14:tracePt t="21034" x="8188325" y="2673350"/>
          <p14:tracePt t="21111" x="8024813" y="2728913"/>
          <p14:tracePt t="21197" x="7988300" y="2746375"/>
          <p14:tracePt t="21280" x="7970838" y="2765425"/>
          <p14:tracePt t="21378" x="7915275" y="2765425"/>
          <p14:tracePt t="21719" x="7824788" y="2801938"/>
          <p14:tracePt t="21723" x="7788275" y="2801938"/>
          <p14:tracePt t="21804" x="7751763" y="2801938"/>
          <p14:tracePt t="21889" x="7697788" y="2819400"/>
          <p14:tracePt t="21965" x="7642225" y="2838450"/>
          <p14:tracePt t="22061" x="7624763" y="2838450"/>
          <p14:tracePt t="22294" x="7697788" y="2801938"/>
          <p14:tracePt t="22298" x="7715250" y="2801938"/>
          <p14:tracePt t="22384" x="7770813" y="2765425"/>
          <p14:tracePt t="22469" x="7842250" y="2728913"/>
          <p14:tracePt t="22552" x="7934325" y="2709863"/>
          <p14:tracePt t="22563" x="7951788" y="2709863"/>
          <p14:tracePt t="22646" x="8151813" y="2692400"/>
          <p14:tracePt t="22650" x="8170863" y="2673350"/>
          <p14:tracePt t="22663" x="8188325" y="2655888"/>
          <p14:tracePt t="22666" x="8207375" y="2655888"/>
          <p14:tracePt t="22744" x="8297863" y="2655888"/>
          <p14:tracePt t="22748" x="8315325" y="2655888"/>
          <p14:tracePt t="22831" x="8351838" y="2655888"/>
          <p14:tracePt t="22914" x="8407400" y="2655888"/>
          <p14:tracePt t="23003" x="8497888" y="2655888"/>
          <p14:tracePt t="23080" x="8516938" y="2655888"/>
          <p14:tracePt t="23168" x="8516938" y="2673350"/>
          <p14:tracePt t="23171" x="8480425" y="2692400"/>
          <p14:tracePt t="23250" x="8188325" y="2855913"/>
          <p14:tracePt t="23263" x="8170863" y="2855913"/>
          <p14:tracePt t="23344" x="7788275" y="2855913"/>
          <p14:tracePt t="23355" x="7770813" y="2855913"/>
          <p14:tracePt t="23444" x="7751763" y="2855913"/>
          <p14:tracePt t="23529" x="7715250" y="2838450"/>
          <p14:tracePt t="23606" x="8061325" y="2692400"/>
          <p14:tracePt t="23611" x="8097838" y="2692400"/>
          <p14:tracePt t="23620" x="8151813" y="2673350"/>
          <p14:tracePt t="23706" x="8370888" y="2655888"/>
          <p14:tracePt t="23794" x="8461375" y="2655888"/>
          <p14:tracePt t="23877" x="8534400" y="2655888"/>
          <p14:tracePt t="23970" x="8753475" y="2655888"/>
          <p14:tracePt t="24050" x="9007475" y="2673350"/>
          <p14:tracePt t="24133" x="9043988" y="2673350"/>
          <p14:tracePt t="24209" x="9061450" y="2673350"/>
          <p14:tracePt t="24303" x="9117013" y="2673350"/>
          <p14:tracePt t="24307" x="9153525" y="2673350"/>
          <p14:tracePt t="24316" x="9190038" y="2673350"/>
          <p14:tracePt t="24396" x="9553575" y="2709863"/>
          <p14:tracePt t="24482" x="9590088" y="2709863"/>
          <p14:tracePt t="24565" x="9607550" y="2709863"/>
          <p14:tracePt t="24652" x="9626600" y="2709863"/>
          <p14:tracePt t="24739" x="9680575" y="2709863"/>
          <p14:tracePt t="24845" x="9753600" y="2709863"/>
          <p14:tracePt t="24924" x="9771063" y="2709863"/>
          <p14:tracePt t="25012" x="9807575" y="2709863"/>
          <p14:tracePt t="25095" x="9844088" y="2709863"/>
          <p14:tracePt t="25099" x="9880600" y="2709863"/>
          <p14:tracePt t="25183" x="9936163" y="2709863"/>
          <p14:tracePt t="27144" x="9899650" y="2746375"/>
          <p14:tracePt t="27148" x="9844088" y="2765425"/>
          <p14:tracePt t="27226" x="8697913" y="2892425"/>
          <p14:tracePt t="27237" x="8607425" y="2892425"/>
          <p14:tracePt t="27315" x="7915275" y="2819400"/>
          <p14:tracePt t="27329" x="7861300" y="2819400"/>
          <p14:tracePt t="27331" x="7770813" y="2819400"/>
          <p14:tracePt t="27418" x="7205663" y="2819400"/>
          <p14:tracePt t="27429" x="7169150" y="2819400"/>
          <p14:tracePt t="27505" x="6423025" y="2909888"/>
          <p14:tracePt t="27515" x="6369050" y="2928938"/>
          <p14:tracePt t="27594" x="5605463" y="3019425"/>
          <p14:tracePt t="27604" x="5513388" y="3019425"/>
          <p14:tracePt t="27686" x="3984625" y="3146425"/>
          <p14:tracePt t="27690" x="3803650" y="3182938"/>
          <p14:tracePt t="27702" x="3621088" y="3201988"/>
          <p14:tracePt t="27780" x="2474913" y="3292475"/>
          <p14:tracePt t="27792" x="2401888" y="3292475"/>
          <p14:tracePt t="27796" x="2292350" y="3311525"/>
          <p14:tracePt t="27875" x="1655763" y="3365500"/>
          <p14:tracePt t="27886" x="1601788" y="3365500"/>
          <p14:tracePt t="27972" x="1365250" y="3382963"/>
          <p14:tracePt t="28058" x="1273175" y="3382963"/>
          <p14:tracePt t="28137" x="1236663" y="3382963"/>
          <p14:tracePt t="28373" x="1255713" y="3419475"/>
          <p14:tracePt t="28378" x="1292225" y="3419475"/>
          <p14:tracePt t="28460" x="1874838" y="3365500"/>
          <p14:tracePt t="28470" x="1892300" y="3365500"/>
          <p14:tracePt t="28481" x="1928813" y="3365500"/>
          <p14:tracePt t="28483" x="1965325" y="3346450"/>
          <p14:tracePt t="28494" x="1982788" y="3346450"/>
          <p14:tracePt t="28572" x="2055813" y="3328988"/>
          <p14:tracePt t="28658" x="2055813" y="3275013"/>
          <p14:tracePt t="28736" x="1982788" y="3201988"/>
          <p14:tracePt t="28740" x="1965325" y="3182938"/>
          <p14:tracePt t="28827" x="1819275" y="3146425"/>
          <p14:tracePt t="28909" x="1746250" y="3146425"/>
          <p14:tracePt t="29076" x="1765300" y="3146425"/>
          <p14:tracePt t="29156" x="2219325" y="3201988"/>
          <p14:tracePt t="29168" x="2274888" y="3201988"/>
          <p14:tracePt t="29171" x="2311400" y="3201988"/>
          <p14:tracePt t="29254" x="2528888" y="3201988"/>
          <p14:tracePt t="29492" x="2547938" y="3201988"/>
          <p14:tracePt t="29731" x="3038475" y="3201988"/>
          <p14:tracePt t="29813" x="3311525" y="3201988"/>
          <p14:tracePt t="29901" x="3494088" y="3219450"/>
          <p14:tracePt t="29983" x="3767138" y="3255963"/>
          <p14:tracePt t="29987" x="3784600" y="3255963"/>
          <p14:tracePt t="29998" x="3821113" y="3255963"/>
          <p14:tracePt t="30076" x="3876675" y="3255963"/>
          <p14:tracePt t="30164" x="3894138" y="3255963"/>
          <p14:tracePt t="30262" x="3876675" y="3255963"/>
          <p14:tracePt t="30351" x="3348038" y="3238500"/>
          <p14:tracePt t="30356" x="3294063" y="3238500"/>
          <p14:tracePt t="30364" x="3238500" y="3238500"/>
          <p14:tracePt t="30450" x="2728913" y="3292475"/>
          <p14:tracePt t="30461" x="2692400" y="3292475"/>
          <p14:tracePt t="30538" x="2565400" y="3292475"/>
          <p14:tracePt t="30621" x="2347913" y="3292475"/>
          <p14:tracePt t="30703" x="2292350" y="3292475"/>
          <p14:tracePt t="30713" x="2274888" y="3292475"/>
          <p14:tracePt t="30810" x="2238375" y="3292475"/>
          <p14:tracePt t="31121" x="2255838" y="3292475"/>
          <p14:tracePt t="31202" x="2384425" y="3238500"/>
          <p14:tracePt t="31214" x="2401888" y="3238500"/>
          <p14:tracePt t="31299" x="2511425" y="3201988"/>
          <p14:tracePt t="31308" x="2528888" y="3201988"/>
          <p14:tracePt t="31397" x="2638425" y="3201988"/>
          <p14:tracePt t="31405" x="2657475" y="3201988"/>
          <p14:tracePt t="31486" x="2984500" y="3219450"/>
          <p14:tracePt t="31491" x="3001963" y="3219450"/>
          <p14:tracePt t="31500" x="3021013" y="3219450"/>
          <p14:tracePt t="31579" x="3201988" y="3255963"/>
          <p14:tracePt t="31590" x="3221038" y="3255963"/>
          <p14:tracePt t="31669" x="3311525" y="3255963"/>
          <p14:tracePt t="31679" x="3330575" y="3255963"/>
          <p14:tracePt t="31756" x="3384550" y="3255963"/>
          <p14:tracePt t="31846" x="3403600" y="3255963"/>
          <p14:tracePt t="31924" x="3421063" y="3255963"/>
          <p14:tracePt t="32009" x="3367088" y="3255963"/>
          <p14:tracePt t="32093" x="3021013" y="3255963"/>
          <p14:tracePt t="32103" x="3001963" y="3255963"/>
          <p14:tracePt t="32106" x="2984500" y="3255963"/>
          <p14:tracePt t="32189" x="2747963" y="3292475"/>
          <p14:tracePt t="32273" x="2728913" y="3292475"/>
          <p14:tracePt t="32358" x="2765425" y="3292475"/>
          <p14:tracePt t="32367" x="2784475" y="3292475"/>
          <p14:tracePt t="32371" x="2838450" y="3275013"/>
          <p14:tracePt t="32455" x="3130550" y="3255963"/>
          <p14:tracePt t="32467" x="3148013" y="3255963"/>
          <p14:tracePt t="32544" x="3257550" y="3255963"/>
          <p14:tracePt t="32547" x="3275013" y="3255963"/>
          <p14:tracePt t="32631" x="3294063" y="3255963"/>
          <p14:tracePt t="32711" x="3311525" y="3255963"/>
          <p14:tracePt t="32795" x="3384550" y="3255963"/>
          <p14:tracePt t="32874" x="3603625" y="3255963"/>
          <p14:tracePt t="32884" x="3621088" y="3255963"/>
          <p14:tracePt t="32967" x="3675063" y="3255963"/>
          <p14:tracePt t="33349" x="3694113" y="3238500"/>
          <p14:tracePt t="33657" x="3657600" y="3238500"/>
          <p14:tracePt t="33737" x="3603625" y="3238500"/>
          <p14:tracePt t="33822" x="3584575" y="3238500"/>
          <p14:tracePt t="33904" x="3567113" y="3238500"/>
          <p14:tracePt t="33907" x="3548063" y="3238500"/>
          <p14:tracePt t="33916" x="3511550" y="3238500"/>
          <p14:tracePt t="33997" x="3348038" y="3201988"/>
          <p14:tracePt t="34007" x="3330575" y="3201988"/>
          <p14:tracePt t="34087" x="3130550" y="3165475"/>
          <p14:tracePt t="34092" x="3111500" y="3165475"/>
          <p14:tracePt t="34103" x="3094038" y="3165475"/>
          <p14:tracePt t="34184" x="3021013" y="3128963"/>
          <p14:tracePt t="34196" x="2984500" y="3128963"/>
          <p14:tracePt t="34355" x="3001963" y="3128963"/>
          <p14:tracePt t="34368" x="3021013" y="3128963"/>
          <p14:tracePt t="34371" x="3038475" y="3128963"/>
          <p14:tracePt t="34452" x="3238500" y="3128963"/>
          <p14:tracePt t="34461" x="3257550" y="3128963"/>
          <p14:tracePt t="34540" x="3275013" y="3128963"/>
          <p14:tracePt t="43918" x="3694113" y="3146425"/>
          <p14:tracePt t="43922" x="4003675" y="3128963"/>
          <p14:tracePt t="44001" x="6988175" y="2728913"/>
          <p14:tracePt t="44004" x="7096125" y="2709863"/>
          <p14:tracePt t="44015" x="7169150" y="2692400"/>
          <p14:tracePt t="44092" x="7405688" y="2619375"/>
          <p14:tracePt t="44100" x="7478713" y="2619375"/>
          <p14:tracePt t="44191" x="8480425" y="2709863"/>
          <p14:tracePt t="44195" x="8570913" y="2728913"/>
          <p14:tracePt t="44272" x="9334500" y="2801938"/>
          <p14:tracePt t="44277" x="9353550" y="2801938"/>
          <p14:tracePt t="44281" x="9407525" y="2801938"/>
          <p14:tracePt t="44293" x="9426575" y="2801938"/>
          <p14:tracePt t="44371" x="9699625" y="2801938"/>
          <p14:tracePt t="44382" x="9736138" y="2801938"/>
          <p14:tracePt t="44468" x="10063163" y="2855913"/>
          <p14:tracePt t="44555" x="10209213" y="2801938"/>
          <p14:tracePt t="44633" x="10353675" y="2673350"/>
          <p14:tracePt t="44649" x="10372725" y="2673350"/>
          <p14:tracePt t="44734" x="10426700" y="2546350"/>
          <p14:tracePt t="44740" x="10426700" y="2528888"/>
          <p14:tracePt t="44751" x="10445750" y="2509838"/>
          <p14:tracePt t="44830" x="10445750" y="2346325"/>
          <p14:tracePt t="44834" x="10426700" y="2328863"/>
          <p14:tracePt t="44917" x="10117138" y="2128838"/>
          <p14:tracePt t="45004" x="9317038" y="1892300"/>
          <p14:tracePt t="45018" x="9207500" y="1892300"/>
          <p14:tracePt t="45096" x="8970963" y="2000250"/>
          <p14:tracePt t="45100" x="8916988" y="2073275"/>
          <p14:tracePt t="45111" x="8897938" y="2073275"/>
          <p14:tracePt t="45114" x="8880475" y="2109788"/>
          <p14:tracePt t="45191" x="8807450" y="2382838"/>
          <p14:tracePt t="45279" x="8934450" y="2473325"/>
          <p14:tracePt t="45282" x="8953500" y="2473325"/>
          <p14:tracePt t="45367" x="9407525" y="2565400"/>
          <p14:tracePt t="45370" x="9444038" y="2565400"/>
          <p14:tracePt t="45383" x="9480550" y="2565400"/>
          <p14:tracePt t="45386" x="9499600" y="2565400"/>
          <p14:tracePt t="45464" x="9844088" y="2619375"/>
          <p14:tracePt t="45468" x="9880600" y="2619375"/>
          <p14:tracePt t="45479" x="9899650" y="2619375"/>
          <p14:tracePt t="45482" x="9936163" y="2601913"/>
          <p14:tracePt t="45560" x="10044113" y="2473325"/>
          <p14:tracePt t="45564" x="10063163" y="2455863"/>
          <p14:tracePt t="45575" x="10063163" y="2436813"/>
          <p14:tracePt t="45658" x="10080625" y="2365375"/>
          <p14:tracePt t="45746" x="9753600" y="2365375"/>
          <p14:tracePt t="45827" x="8880475" y="2655888"/>
          <p14:tracePt t="45836" x="8680450" y="2728913"/>
          <p14:tracePt t="45921" x="6386513" y="3019425"/>
          <p14:tracePt t="45932" x="6186488" y="3001963"/>
          <p14:tracePt t="46014" x="4094163" y="3038475"/>
          <p14:tracePt t="46025" x="3821113" y="3038475"/>
          <p14:tracePt t="46118" x="2657475" y="3146425"/>
          <p14:tracePt t="46123" x="2565400" y="3165475"/>
          <p14:tracePt t="46136" x="2492375" y="3165475"/>
          <p14:tracePt t="46138" x="2420938" y="3165475"/>
          <p14:tracePt t="46222" x="1819275" y="3201988"/>
          <p14:tracePt t="46233" x="1638300" y="3238500"/>
          <p14:tracePt t="46311" x="1128713" y="3365500"/>
          <p14:tracePt t="46315" x="1109663" y="3365500"/>
          <p14:tracePt t="46399" x="1073150" y="3365500"/>
          <p14:tracePt t="46499" x="1019175" y="3365500"/>
          <p14:tracePt t="46583" x="982663" y="3365500"/>
          <p14:tracePt t="46587" x="965200" y="3365500"/>
          <p14:tracePt t="46822" x="909638" y="3346450"/>
          <p14:tracePt t="46900" x="928688" y="3292475"/>
          <p14:tracePt t="46987" x="928688" y="3255963"/>
          <p14:tracePt t="47074" x="965200" y="3201988"/>
          <p14:tracePt t="47396" x="1073150" y="3201988"/>
          <p14:tracePt t="47402" x="1128713" y="3201988"/>
          <p14:tracePt t="47478" x="1674813" y="3219450"/>
          <p14:tracePt t="47482" x="1692275" y="3219450"/>
          <p14:tracePt t="47490" x="1709738" y="3219450"/>
          <p14:tracePt t="47568" x="1782763" y="3238500"/>
          <p14:tracePt t="47572" x="1801813" y="3238500"/>
          <p14:tracePt t="47660" x="1855788" y="3238500"/>
          <p14:tracePt t="47738" x="1874838" y="3238500"/>
          <p14:tracePt t="47822" x="1509713" y="3165475"/>
          <p14:tracePt t="47825" x="1419225" y="3146425"/>
          <p14:tracePt t="47904" x="982663" y="3128963"/>
          <p14:tracePt t="47907" x="965200" y="3128963"/>
          <p14:tracePt t="47914" x="928688" y="3128963"/>
          <p14:tracePt t="48005" x="892175" y="3146425"/>
          <p14:tracePt t="48246" x="1182688" y="3201988"/>
          <p14:tracePt t="48324" x="2111375" y="3201988"/>
          <p14:tracePt t="48335" x="2165350" y="3201988"/>
          <p14:tracePt t="48338" x="2238375" y="3182938"/>
          <p14:tracePt t="48349" x="2255838" y="3182938"/>
          <p14:tracePt t="48429" x="2455863" y="3165475"/>
          <p14:tracePt t="48515" x="2584450" y="3146425"/>
          <p14:tracePt t="48594" x="2620963" y="3128963"/>
          <p14:tracePt t="48760" x="2274888" y="3128963"/>
          <p14:tracePt t="48763" x="2219325" y="3128963"/>
          <p14:tracePt t="48843" x="1709738" y="3165475"/>
          <p14:tracePt t="48854" x="1638300" y="3165475"/>
          <p14:tracePt t="48933" x="1255713" y="3201988"/>
          <p14:tracePt t="49028" x="1219200" y="3201988"/>
          <p14:tracePt t="49105" x="1201738" y="3201988"/>
          <p14:tracePt t="49571" x="1346200" y="3219450"/>
          <p14:tracePt t="49657" x="1801813" y="3238500"/>
          <p14:tracePt t="49668" x="1838325" y="3238500"/>
          <p14:tracePt t="49744" x="1965325" y="3238500"/>
          <p14:tracePt t="49828" x="2019300" y="3238500"/>
          <p14:tracePt t="50360" x="1419225" y="3292475"/>
          <p14:tracePt t="50364" x="1273175" y="3275013"/>
          <p14:tracePt t="50443" x="692150" y="3146425"/>
          <p14:tracePt t="50758" x="673100" y="3146425"/>
          <p14:tracePt t="50840" x="746125" y="3146425"/>
          <p14:tracePt t="50845" x="763588" y="3146425"/>
          <p14:tracePt t="50930" x="1019175" y="3165475"/>
          <p14:tracePt t="51015" x="1328738" y="3201988"/>
          <p14:tracePt t="51019" x="1365250" y="3201988"/>
          <p14:tracePt t="51103" x="1401763" y="3201988"/>
          <p14:tracePt t="51415" x="1419225" y="3201988"/>
          <p14:tracePt t="51419" x="1438275" y="3201988"/>
          <p14:tracePt t="51497" x="4603750" y="1419225"/>
          <p14:tracePt t="51501" x="5259388" y="946150"/>
          <p14:tracePt t="51509" x="5913438" y="454025"/>
          <p14:tracePt t="51514" x="6369050" y="17463"/>
          <p14:tracePt t="54810" x="8753475" y="873125"/>
          <p14:tracePt t="54902" x="8861425" y="2582863"/>
          <p14:tracePt t="54909" x="8861425" y="2655888"/>
          <p14:tracePt t="54912" x="8861425" y="2765425"/>
          <p14:tracePt t="54924" x="8861425" y="2855913"/>
          <p14:tracePt t="54927" x="8880475" y="2965450"/>
          <p14:tracePt t="55017" x="9390063" y="4511675"/>
          <p14:tracePt t="55030" x="9499600" y="5092700"/>
          <p14:tracePt t="55400" x="5459413" y="6238875"/>
          <p14:tracePt t="55478" x="3967163" y="5821363"/>
          <p14:tracePt t="55490" x="3894138" y="5784850"/>
          <p14:tracePt t="55571" x="3201988" y="4984750"/>
          <p14:tracePt t="55575" x="3057525" y="4875213"/>
          <p14:tracePt t="55586" x="2965450" y="4784725"/>
          <p14:tracePt t="55596" x="2820988" y="4656138"/>
          <p14:tracePt t="55599" x="2674938" y="4565650"/>
          <p14:tracePt t="55683" x="2019300" y="4165600"/>
          <p14:tracePt t="55846" x="2001838" y="4148138"/>
          <p14:tracePt t="55935" x="2019300" y="4165600"/>
          <p14:tracePt t="56020" x="2984500" y="4565650"/>
          <p14:tracePt t="56025" x="3238500" y="4584700"/>
          <p14:tracePt t="56034" x="3511550" y="4602163"/>
          <p14:tracePt t="56116" x="5059363" y="4602163"/>
          <p14:tracePt t="56120" x="5095875" y="4602163"/>
          <p14:tracePt t="56132" x="5130800" y="4602163"/>
          <p14:tracePt t="56134" x="5149850" y="4584700"/>
          <p14:tracePt t="56215" x="5367338" y="4511675"/>
          <p14:tracePt t="56229" x="5495925" y="4475163"/>
          <p14:tracePt t="56313" x="6042025" y="4456113"/>
          <p14:tracePt t="56325" x="6132513" y="4456113"/>
          <p14:tracePt t="56328" x="6259513" y="4456113"/>
          <p14:tracePt t="56408" x="7951788" y="4402138"/>
          <p14:tracePt t="56419" x="8134350" y="4384675"/>
          <p14:tracePt t="56498" x="9207500" y="4202113"/>
          <p14:tracePt t="56512" x="9297988" y="4129088"/>
          <p14:tracePt t="56591" x="9807575" y="3802063"/>
          <p14:tracePt t="56680" x="10099675" y="3546475"/>
          <p14:tracePt t="56764" x="10517188" y="3146425"/>
          <p14:tracePt t="56768" x="10517188" y="3109913"/>
          <p14:tracePt t="56781" x="10572750" y="3055938"/>
          <p14:tracePt t="56784" x="10590213" y="3001963"/>
          <p14:tracePt t="56869" x="10753725" y="2582863"/>
          <p14:tracePt t="56873" x="10753725" y="2528888"/>
          <p14:tracePt t="56883" x="10753725" y="2473325"/>
          <p14:tracePt t="56963" x="10626725" y="2236788"/>
          <p14:tracePt t="56976" x="10609263" y="2201863"/>
          <p14:tracePt t="57058" x="10482263" y="2092325"/>
          <p14:tracePt t="57075" x="10463213" y="2073275"/>
          <p14:tracePt t="57079" x="10463213" y="2055813"/>
          <p14:tracePt t="57163" x="10190163" y="1873250"/>
          <p14:tracePt t="57175" x="10136188" y="1855788"/>
          <p14:tracePt t="57254" x="9917113" y="1855788"/>
          <p14:tracePt t="57265" x="9899650" y="1855788"/>
          <p14:tracePt t="57344" x="9517063" y="2073275"/>
          <p14:tracePt t="57355" x="9499600" y="2092325"/>
          <p14:tracePt t="57360" x="9463088" y="2128838"/>
          <p14:tracePt t="57441" x="9226550" y="2436813"/>
          <p14:tracePt t="57452" x="9207500" y="2455863"/>
          <p14:tracePt t="57457" x="9190038" y="2473325"/>
          <p14:tracePt t="57535" x="9263063" y="2728913"/>
          <p14:tracePt t="57550" x="9280525" y="2782888"/>
          <p14:tracePt t="57632" x="9607550" y="3001963"/>
          <p14:tracePt t="57647" x="9680575" y="3038475"/>
          <p14:tracePt t="57729" x="10099675" y="2946400"/>
          <p14:tracePt t="57817" x="10263188" y="2565400"/>
          <p14:tracePt t="57899" x="10209213" y="2219325"/>
          <p14:tracePt t="57912" x="10136188" y="2128838"/>
          <p14:tracePt t="57988" x="9880600" y="2000250"/>
          <p14:tracePt t="57999" x="9863138" y="2000250"/>
          <p14:tracePt t="58086" x="9517063" y="2055813"/>
          <p14:tracePt t="58098" x="9480550" y="2055813"/>
          <p14:tracePt t="58180" x="9153525" y="2436813"/>
          <p14:tracePt t="58184" x="9153525" y="2473325"/>
          <p14:tracePt t="58192" x="9153525" y="2509838"/>
          <p14:tracePt t="58271" x="9244013" y="2765425"/>
          <p14:tracePt t="58280" x="9280525" y="2782888"/>
          <p14:tracePt t="58364" x="9717088" y="2909888"/>
          <p14:tracePt t="58368" x="9771063" y="2909888"/>
          <p14:tracePt t="58380" x="9807575" y="2909888"/>
          <p14:tracePt t="58383" x="9826625" y="2909888"/>
          <p14:tracePt t="58460" x="9880600" y="2892425"/>
          <p14:tracePt t="58546" x="9880600" y="2874963"/>
          <p14:tracePt t="58632" x="9280525" y="2909888"/>
          <p14:tracePt t="58642" x="9117013" y="2965450"/>
          <p14:tracePt t="58720" x="7661275" y="3182938"/>
          <p14:tracePt t="58730" x="7605713" y="3182938"/>
          <p14:tracePt t="58809" x="6278563" y="3365500"/>
          <p14:tracePt t="58826" x="5986463" y="3475038"/>
          <p14:tracePt t="58907" x="4876800" y="3748088"/>
          <p14:tracePt t="58917" x="4586288" y="3783013"/>
          <p14:tracePt t="58999" x="2038350" y="3729038"/>
          <p14:tracePt t="59015" x="1582738" y="3692525"/>
          <p14:tracePt t="59095" x="673100" y="3529013"/>
          <p14:tracePt t="59184" x="527050" y="3455988"/>
          <p14:tracePt t="59262" x="219075" y="3275013"/>
          <p14:tracePt t="59349" x="163513" y="3182938"/>
          <p14:tracePt t="59425" x="146050" y="3165475"/>
          <p14:tracePt t="59514" x="1092200" y="3255963"/>
          <p14:tracePt t="59518" x="1201738" y="3275013"/>
          <p14:tracePt t="59596" x="1309688" y="3292475"/>
          <p14:tracePt t="59758" x="1565275" y="3328988"/>
          <p14:tracePt t="59841" x="2001838" y="3365500"/>
          <p14:tracePt t="59928" x="2055813" y="3346450"/>
          <p14:tracePt t="60007" x="2092325" y="3311525"/>
          <p14:tracePt t="60030" x="2111375" y="3311525"/>
          <p14:tracePt t="60105" x="2111375" y="3292475"/>
          <p14:tracePt t="60190" x="2165350" y="3255963"/>
          <p14:tracePt t="60269" x="2165350" y="3238500"/>
          <p14:tracePt t="60278" x="2147888" y="3238500"/>
          <p14:tracePt t="60361" x="1892300" y="3275013"/>
          <p14:tracePt t="60374" x="1855788" y="3275013"/>
          <p14:tracePt t="60377" x="1838325" y="3275013"/>
          <p14:tracePt t="60453" x="1692275" y="3311525"/>
          <p14:tracePt t="60539" x="1655763" y="3311525"/>
          <p14:tracePt t="62207" x="2165350" y="3382963"/>
          <p14:tracePt t="62286" x="2492375" y="3382963"/>
          <p14:tracePt t="63111" x="2455863" y="3402013"/>
          <p14:tracePt t="63193" x="2055813" y="3455988"/>
          <p14:tracePt t="63204" x="2019300" y="3455988"/>
          <p14:tracePt t="63209" x="1982788" y="3455988"/>
          <p14:tracePt t="63287" x="1911350" y="3438525"/>
          <p14:tracePt t="63298" x="1892300" y="3438525"/>
          <p14:tracePt t="63380" x="1838325" y="3438525"/>
          <p14:tracePt t="63611" x="1819275" y="3438525"/>
          <p14:tracePt t="63924" x="1838325" y="3402013"/>
          <p14:tracePt t="64013" x="1838325" y="3311525"/>
          <p14:tracePt t="64016" x="1838325" y="3292475"/>
          <p14:tracePt t="64098" x="1819275" y="3238500"/>
          <p14:tracePt t="65101" x="1674813" y="3255963"/>
          <p14:tracePt t="65105" x="1619250" y="3255963"/>
          <p14:tracePt t="65112" x="1565275" y="3275013"/>
          <p14:tracePt t="65125" x="1509713" y="3275013"/>
          <p14:tracePt t="65127" x="1455738" y="3292475"/>
          <p14:tracePt t="65211" x="1419225" y="3292475"/>
          <p14:tracePt t="65297" x="1401763" y="3292475"/>
          <p14:tracePt t="65451" x="1382713" y="3292475"/>
          <p14:tracePt t="65455" x="1382713" y="3275013"/>
          <p14:tracePt t="65538" x="1109663" y="3001963"/>
          <p14:tracePt t="65628" x="946150" y="3055938"/>
          <p14:tracePt t="65631" x="909638" y="3074988"/>
          <p14:tracePt t="65706" x="800100" y="3146425"/>
          <p14:tracePt t="65710" x="782638" y="3146425"/>
          <p14:tracePt t="65724" x="763588" y="3146425"/>
          <p14:tracePt t="65806" x="546100" y="3092450"/>
          <p14:tracePt t="65818" x="527050" y="3074988"/>
          <p14:tracePt t="65896" x="527050" y="3019425"/>
          <p14:tracePt t="65908" x="527050" y="3001963"/>
          <p14:tracePt t="65982" x="563563" y="2892425"/>
          <p14:tracePt t="66075" x="582613" y="2855913"/>
          <p14:tracePt t="66237" x="582613" y="2909888"/>
          <p14:tracePt t="66241" x="582613" y="2965450"/>
          <p14:tracePt t="66319" x="582613" y="3165475"/>
          <p14:tracePt t="66405" x="600075" y="3182938"/>
          <p14:tracePt t="66485" x="655638" y="2892425"/>
          <p14:tracePt t="66647" x="673100" y="3165475"/>
          <p14:tracePt t="66730" x="728663" y="3165475"/>
          <p14:tracePt t="66818" x="873125" y="2965450"/>
          <p14:tracePt t="66894" x="892175" y="2965450"/>
          <p14:tracePt t="66978" x="909638" y="3019425"/>
          <p14:tracePt t="67373" x="928688" y="3038475"/>
          <p14:tracePt t="67376" x="928688" y="3074988"/>
          <p14:tracePt t="67455" x="946150" y="3109913"/>
          <p14:tracePt t="67915" x="965200" y="3109913"/>
          <p14:tracePt t="68229" x="965200" y="3128963"/>
          <p14:tracePt t="68309" x="2255838" y="3146425"/>
          <p14:tracePt t="68312" x="2547938" y="3146425"/>
          <p14:tracePt t="68327" x="2911475" y="3146425"/>
          <p14:tracePt t="68329" x="3275013" y="3128963"/>
          <p14:tracePt t="68410" x="3894138" y="3019425"/>
          <p14:tracePt t="68793" x="3857625" y="3019425"/>
          <p14:tracePt t="68870" x="3821113" y="3038475"/>
          <p14:tracePt t="68953" x="3748088" y="3092450"/>
          <p14:tracePt t="69039" x="3711575" y="3146425"/>
          <p14:tracePt t="69347" x="3711575" y="3182938"/>
          <p14:tracePt t="69430" x="3767138" y="3182938"/>
          <p14:tracePt t="70566" x="3767138" y="3201988"/>
          <p14:tracePt t="70732" x="3621088" y="3255963"/>
          <p14:tracePt t="70736" x="3530600" y="3255963"/>
          <p14:tracePt t="70817" x="1874838" y="3109913"/>
          <p14:tracePt t="70972" x="1855788" y="3109913"/>
          <p14:tracePt t="71061" x="1382713" y="3165475"/>
          <p14:tracePt t="71064" x="1309688" y="3165475"/>
          <p14:tracePt t="71075" x="1255713" y="3165475"/>
          <p14:tracePt t="71150" x="1182688" y="3165475"/>
          <p14:tracePt t="73189" x="1455738" y="3201988"/>
          <p14:tracePt t="73193" x="1655763" y="3201988"/>
          <p14:tracePt t="73272" x="2420938" y="3201988"/>
          <p14:tracePt t="73661" x="2128838" y="3255963"/>
          <p14:tracePt t="73665" x="2111375" y="3255963"/>
          <p14:tracePt t="73746" x="1765300" y="3255963"/>
          <p14:tracePt t="73750" x="1709738" y="3255963"/>
          <p14:tracePt t="73762" x="1638300" y="3255963"/>
          <p14:tracePt t="73840" x="1546225" y="3238500"/>
          <p14:tracePt t="77975" x="819150" y="3311525"/>
          <p14:tracePt t="78053" x="819150" y="3255963"/>
          <p14:tracePt t="78057" x="800100" y="3219450"/>
          <p14:tracePt t="78066" x="782638" y="3219450"/>
          <p14:tracePt t="78146" x="782638" y="3165475"/>
          <p14:tracePt t="78239" x="782638" y="3146425"/>
          <p14:tracePt t="78319" x="836613" y="3146425"/>
          <p14:tracePt t="78406" x="1036638" y="3038475"/>
          <p14:tracePt t="78488" x="1019175" y="3019425"/>
          <p14:tracePt t="78499" x="1000125" y="3038475"/>
          <p14:tracePt t="78577" x="873125" y="3201988"/>
          <p14:tracePt t="78663" x="873125" y="3019425"/>
          <p14:tracePt t="78672" x="873125" y="2982913"/>
          <p14:tracePt t="79061" x="855663" y="2982913"/>
          <p14:tracePt t="79524" x="800100" y="3092450"/>
          <p14:tracePt t="79528" x="782638" y="3128963"/>
          <p14:tracePt t="79604" x="763588" y="3165475"/>
          <p14:tracePt t="79699" x="763588" y="3001963"/>
          <p14:tracePt t="79777" x="763588" y="2965450"/>
          <p14:tracePt t="79863" x="763588" y="3019425"/>
          <p14:tracePt t="79942" x="746125" y="3038475"/>
          <p14:tracePt t="80036" x="763588" y="3074988"/>
          <p14:tracePt t="80271" x="763588" y="3128963"/>
          <p14:tracePt t="80352" x="782638" y="3074988"/>
          <p14:tracePt t="80366" x="819150" y="3001963"/>
          <p14:tracePt t="80447" x="855663" y="2982913"/>
          <p14:tracePt t="80610" x="855663" y="2965450"/>
          <p14:tracePt t="80690" x="855663" y="3001963"/>
          <p14:tracePt t="80922" x="836613" y="3019425"/>
          <p14:tracePt t="81005" x="836613" y="3074988"/>
          <p14:tracePt t="81093" x="855663" y="2982913"/>
          <p14:tracePt t="81096" x="873125" y="2946400"/>
          <p14:tracePt t="81179" x="873125" y="2892425"/>
          <p14:tracePt t="81266" x="836613" y="2982913"/>
          <p14:tracePt t="81343" x="819150" y="2982913"/>
          <p14:tracePt t="81741" x="836613" y="2946400"/>
          <p14:tracePt t="81746" x="836613" y="2909888"/>
          <p14:tracePt t="81824" x="836613" y="2892425"/>
          <p14:tracePt t="81911" x="782638" y="3092450"/>
          <p14:tracePt t="82079" x="819150" y="2982913"/>
          <p14:tracePt t="82158" x="782638" y="3109913"/>
          <p14:tracePt t="82171" x="782638" y="3128963"/>
          <p14:tracePt t="82255" x="782638" y="3165475"/>
          <p14:tracePt t="82339" x="782638" y="3074988"/>
          <p14:tracePt t="83170" x="800100" y="3038475"/>
          <p14:tracePt t="83248" x="819150" y="3019425"/>
          <p14:tracePt t="86933" x="1165225" y="3001963"/>
          <p14:tracePt t="86936" x="1365250" y="2982913"/>
          <p14:tracePt t="87015" x="7497763" y="3748088"/>
          <p14:tracePt t="87027" x="8134350" y="3875088"/>
          <p14:tracePt t="87104" x="11718925" y="4421188"/>
          <p14:tracePt t="87115" x="11864975" y="4384675"/>
          <p14:tracePt t="87121" x="11938000" y="4384675"/>
          <p14:tracePt t="87535" x="11409363" y="2036763"/>
          <p14:tracePt t="87614" x="9863138" y="1546225"/>
          <p14:tracePt t="87630" x="9517063" y="1492250"/>
          <p14:tracePt t="87710" x="9043988" y="1473200"/>
          <p14:tracePt t="87721" x="8990013" y="1546225"/>
          <p14:tracePt t="87731" x="8970963" y="1546225"/>
          <p14:tracePt t="87808" x="8680450" y="1855788"/>
          <p14:tracePt t="87895" x="8516938" y="2219325"/>
          <p14:tracePt t="87980" x="8534400" y="2436813"/>
          <p14:tracePt t="87984" x="8551863" y="2473325"/>
          <p14:tracePt t="87996" x="8570913" y="2492375"/>
          <p14:tracePt t="87999" x="8570913" y="2528888"/>
          <p14:tracePt t="88084" x="8824913" y="2801938"/>
          <p14:tracePt t="88089" x="8843963" y="2819400"/>
          <p14:tracePt t="88103" x="8880475" y="2838450"/>
          <p14:tracePt t="88182" x="9826625" y="3109913"/>
          <p14:tracePt t="88187" x="9990138" y="3128963"/>
          <p14:tracePt t="88200" x="10209213" y="3146425"/>
          <p14:tracePt t="88281" x="10663238" y="2874963"/>
          <p14:tracePt t="88294" x="10682288" y="2819400"/>
          <p14:tracePt t="88377" x="10699750" y="2309813"/>
          <p14:tracePt t="88392" x="10590213" y="2165350"/>
          <p14:tracePt t="88473" x="10026650" y="1728788"/>
          <p14:tracePt t="88484" x="9990138" y="1728788"/>
          <p14:tracePt t="88487" x="9953625" y="1728788"/>
          <p14:tracePt t="88567" x="9590088" y="1728788"/>
          <p14:tracePt t="88578" x="9571038" y="1728788"/>
          <p14:tracePt t="88665" x="9061450" y="1928813"/>
          <p14:tracePt t="88676" x="8990013" y="1965325"/>
          <p14:tracePt t="88679" x="8934450" y="2036763"/>
          <p14:tracePt t="88755" x="8716963" y="2292350"/>
          <p14:tracePt t="88759" x="8697913" y="2309813"/>
          <p14:tracePt t="88770" x="8680450" y="2346325"/>
          <p14:tracePt t="88847" x="8697913" y="2509838"/>
          <p14:tracePt t="88860" x="8716963" y="2509838"/>
          <p14:tracePt t="88863" x="8734425" y="2546350"/>
          <p14:tracePt t="88941" x="8897938" y="2673350"/>
          <p14:tracePt t="88945" x="8953500" y="2692400"/>
          <p14:tracePt t="88958" x="8970963" y="2709863"/>
          <p14:tracePt t="88962" x="8990013" y="2728913"/>
          <p14:tracePt t="88968" x="9024938" y="2746375"/>
          <p14:tracePt t="89048" x="9334500" y="2819400"/>
          <p14:tracePt t="89065" x="9407525" y="2838450"/>
          <p14:tracePt t="89144" x="9717088" y="2855913"/>
          <p14:tracePt t="89159" x="9790113" y="2855913"/>
          <p14:tracePt t="89239" x="10044113" y="2765425"/>
          <p14:tracePt t="89251" x="10099675" y="2746375"/>
          <p14:tracePt t="89334" x="10445750" y="2328863"/>
          <p14:tracePt t="89347" x="10482263" y="2273300"/>
          <p14:tracePt t="89425" x="10372725" y="1909763"/>
          <p14:tracePt t="89436" x="10336213" y="1892300"/>
          <p14:tracePt t="89439" x="10317163" y="1873250"/>
          <p14:tracePt t="89516" x="9390063" y="1619250"/>
          <p14:tracePt t="89520" x="9263063" y="1600200"/>
          <p14:tracePt t="89534" x="9024938" y="1600200"/>
          <p14:tracePt t="89546" x="8934450" y="1600200"/>
          <p14:tracePt t="89624" x="8643938" y="1928813"/>
          <p14:tracePt t="89636" x="8624888" y="1982788"/>
          <p14:tracePt t="89639" x="8624888" y="2055813"/>
          <p14:tracePt t="89717" x="9043988" y="2728913"/>
          <p14:tracePt t="89720" x="9097963" y="2782888"/>
          <p14:tracePt t="89731" x="9170988" y="2819400"/>
          <p14:tracePt t="89809" x="10063163" y="3001963"/>
          <p14:tracePt t="89823" x="10244138" y="2965450"/>
          <p14:tracePt t="89907" x="10517188" y="2565400"/>
          <p14:tracePt t="89918" x="10517188" y="2528888"/>
          <p14:tracePt t="89998" x="10499725" y="2309813"/>
          <p14:tracePt t="90015" x="10463213" y="2255838"/>
          <p14:tracePt t="90095" x="10353675" y="2182813"/>
          <p14:tracePt t="90184" x="10317163" y="2182813"/>
          <p14:tracePt t="90265" x="10117138" y="2365375"/>
          <p14:tracePt t="90278" x="10099675" y="2382838"/>
          <p14:tracePt t="90354" x="10044113" y="2419350"/>
          <p14:tracePt t="90746" x="10026650" y="2419350"/>
          <p14:tracePt t="91136" x="10099675" y="2309813"/>
          <p14:tracePt t="91215" x="10153650" y="2000250"/>
          <p14:tracePt t="91302" x="10026650" y="1873250"/>
          <p14:tracePt t="91313" x="9953625" y="1855788"/>
          <p14:tracePt t="91391" x="9226550" y="2036763"/>
          <p14:tracePt t="91403" x="9207500" y="2055813"/>
          <p14:tracePt t="91485" x="9153525" y="2346325"/>
          <p14:tracePt t="91489" x="9170988" y="2365375"/>
          <p14:tracePt t="91502" x="9244013" y="2401888"/>
          <p14:tracePt t="91584" x="9844088" y="2473325"/>
          <p14:tracePt t="91597" x="10026650" y="2401888"/>
          <p14:tracePt t="91682" x="10299700" y="2201863"/>
          <p14:tracePt t="91694" x="10299700" y="2182813"/>
          <p14:tracePt t="91772" x="10136188" y="2201863"/>
          <p14:tracePt t="91776" x="10044113" y="2219325"/>
          <p14:tracePt t="91786" x="9953625" y="2236788"/>
          <p14:tracePt t="91868" x="8007350" y="2874963"/>
          <p14:tracePt t="91873" x="7805738" y="2946400"/>
          <p14:tracePt t="91885" x="7624763" y="3001963"/>
          <p14:tracePt t="91888" x="7478713" y="3055938"/>
          <p14:tracePt t="91966" x="4767263" y="3219450"/>
          <p14:tracePt t="91982" x="4113213" y="3182938"/>
          <p14:tracePt t="92070" x="2657475" y="2946400"/>
          <p14:tracePt t="92083" x="2638425" y="2928938"/>
          <p14:tracePt t="92165" x="2292350" y="2874963"/>
          <p14:tracePt t="92168" x="2219325" y="2874963"/>
          <p14:tracePt t="92178" x="2111375" y="2874963"/>
          <p14:tracePt t="92258" x="1365250" y="3038475"/>
          <p14:tracePt t="92268" x="1292225" y="3055938"/>
          <p14:tracePt t="92270" x="1201738" y="3109913"/>
          <p14:tracePt t="92281" x="1165225" y="3128963"/>
          <p14:tracePt t="92358" x="1109663" y="3146425"/>
          <p14:tracePt t="92522" x="1109663" y="3165475"/>
          <p14:tracePt t="92847" x="1146175" y="3165475"/>
          <p14:tracePt t="92927" x="1401763" y="3201988"/>
          <p14:tracePt t="92939" x="1473200" y="3201988"/>
          <p14:tracePt t="92943" x="1546225" y="3182938"/>
          <p14:tracePt t="93029" x="2347913" y="3219450"/>
          <p14:tracePt t="93033" x="2401888" y="3219450"/>
          <p14:tracePt t="93043" x="2438400" y="3219450"/>
          <p14:tracePt t="93121" x="2711450" y="3219450"/>
          <p14:tracePt t="93204" x="2728913" y="3219450"/>
          <p14:tracePt t="93284" x="2747963" y="3219450"/>
          <p14:tracePt t="93371" x="2511425" y="3182938"/>
          <p14:tracePt t="93375" x="2511425" y="3165475"/>
          <p14:tracePt t="93457" x="2238375" y="3182938"/>
          <p14:tracePt t="93549" x="1928813" y="3182938"/>
          <p14:tracePt t="93553" x="1892300" y="3182938"/>
          <p14:tracePt t="93634" x="1782763" y="3182938"/>
          <p14:tracePt t="93720" x="1765300" y="3182938"/>
          <p14:tracePt t="93882" x="1638300" y="3201988"/>
          <p14:tracePt t="93963" x="1509713" y="3219450"/>
          <p14:tracePt t="94505" x="1565275" y="3275013"/>
          <p14:tracePt t="94588" x="2092325" y="3255963"/>
          <p14:tracePt t="94592" x="2147888" y="3238500"/>
          <p14:tracePt t="94606" x="2201863" y="3238500"/>
          <p14:tracePt t="94700" x="2874963" y="3219450"/>
          <p14:tracePt t="94704" x="2911475" y="3219450"/>
          <p14:tracePt t="94717" x="2965450" y="3219450"/>
          <p14:tracePt t="94719" x="2984500" y="3219450"/>
          <p14:tracePt t="94815" x="3367088" y="3219450"/>
          <p14:tracePt t="94827" x="3438525" y="3219450"/>
          <p14:tracePt t="94922" x="3694113" y="3219450"/>
          <p14:tracePt t="95026" x="3894138" y="3219450"/>
          <p14:tracePt t="95030" x="3911600" y="3219450"/>
          <p14:tracePt t="95121" x="4076700" y="3201988"/>
          <p14:tracePt t="95518" x="3384550" y="3219450"/>
          <p14:tracePt t="95600" x="2547938" y="3182938"/>
          <p14:tracePt t="95610" x="2438400" y="3165475"/>
          <p14:tracePt t="95708" x="1965325" y="3128963"/>
          <p14:tracePt t="95713" x="1911350" y="3128963"/>
          <p14:tracePt t="95727" x="1874838" y="3128963"/>
          <p14:tracePt t="95823" x="1819275" y="3146425"/>
          <p14:tracePt t="95836" x="1782763" y="3165475"/>
          <p14:tracePt t="95840" x="1765300" y="3165475"/>
          <p14:tracePt t="95935" x="1619250" y="3201988"/>
          <p14:tracePt t="95950" x="1582738" y="3219450"/>
          <p14:tracePt t="96054" x="1492250" y="3238500"/>
          <p14:tracePt t="96068" x="1419225" y="3255963"/>
          <p14:tracePt t="96259" x="1619250" y="3275013"/>
          <p14:tracePt t="96264" x="1746250" y="3275013"/>
          <p14:tracePt t="96366" x="3348038" y="3255963"/>
          <p14:tracePt t="96382" x="3438525" y="3255963"/>
          <p14:tracePt t="96479" x="3603625" y="3255963"/>
          <p14:tracePt t="96581" x="3621088" y="3255963"/>
          <p14:tracePt t="96586" x="3640138" y="3255963"/>
          <p14:tracePt t="96679" x="3767138" y="3219450"/>
          <p14:tracePt t="96762" x="3894138" y="3165475"/>
          <p14:tracePt t="96924" x="3894138" y="3146425"/>
          <p14:tracePt t="97698" x="4057650" y="3182938"/>
          <p14:tracePt t="97702" x="4476750" y="3238500"/>
          <p14:tracePt t="97778" x="7697788" y="3511550"/>
          <p14:tracePt t="97782" x="7824788" y="3511550"/>
          <p14:tracePt t="97793" x="7897813" y="3492500"/>
          <p14:tracePt t="97868" x="8007350" y="3438525"/>
          <p14:tracePt t="97961" x="8134350" y="3346450"/>
          <p14:tracePt t="98048" x="8188325" y="3311525"/>
          <p14:tracePt t="98134" x="8207375" y="3311525"/>
          <p14:tracePt t="98221" x="8224838" y="3311525"/>
          <p14:tracePt t="98231" x="8224838" y="3292475"/>
          <p14:tracePt t="98310" x="8388350" y="3238500"/>
          <p14:tracePt t="98400" x="8534400" y="3182938"/>
          <p14:tracePt t="98410" x="8551863" y="3182938"/>
          <p14:tracePt t="98489" x="8643938" y="3146425"/>
          <p14:tracePt t="98575" x="8807450" y="3109913"/>
          <p14:tracePt t="98660" x="9061450" y="3092450"/>
          <p14:tracePt t="98665" x="9080500" y="3092450"/>
          <p14:tracePt t="98677" x="9097963" y="3092450"/>
          <p14:tracePt t="98760" x="9534525" y="3109913"/>
          <p14:tracePt t="98769" x="9590088" y="3109913"/>
          <p14:tracePt t="98847" x="9863138" y="3219450"/>
          <p14:tracePt t="98859" x="9899650" y="3219450"/>
          <p14:tracePt t="98934" x="9936163" y="3219450"/>
          <p14:tracePt t="99028" x="9936163" y="3275013"/>
          <p14:tracePt t="99106" x="9863138" y="3311525"/>
          <p14:tracePt t="99190" x="9844088" y="3328988"/>
          <p14:tracePt t="99267" x="9826625" y="3328988"/>
          <p14:tracePt t="99499" x="9826625" y="3346450"/>
          <p14:tracePt t="99503" x="9844088" y="3346450"/>
          <p14:tracePt t="99581" x="10080625" y="3328988"/>
          <p14:tracePt t="99584" x="10117138" y="3311525"/>
          <p14:tracePt t="99595" x="10153650" y="3311525"/>
          <p14:tracePt t="99677" x="10190163" y="3311525"/>
          <p14:tracePt t="99980" x="10263188" y="3311525"/>
          <p14:tracePt t="99984" x="10280650" y="3311525"/>
          <p14:tracePt t="100067" x="10336213" y="3292475"/>
          <p14:tracePt t="100224" x="10353675" y="3292475"/>
          <p14:tracePt t="100462" x="10209213" y="3292475"/>
          <p14:tracePt t="100544" x="9626600" y="3311525"/>
          <p14:tracePt t="100636" x="9226550" y="3346450"/>
          <p14:tracePt t="100640" x="9207500" y="3346450"/>
          <p14:tracePt t="100723" x="9134475" y="3346450"/>
          <p14:tracePt t="100726" x="9097963" y="3365500"/>
          <p14:tracePt t="100735" x="9061450" y="3365500"/>
          <p14:tracePt t="100818" x="8734425" y="3438525"/>
          <p14:tracePt t="100902" x="8680450" y="3455988"/>
          <p14:tracePt t="101071" x="8697913" y="3438525"/>
          <p14:tracePt t="101150" x="8861425" y="3292475"/>
          <p14:tracePt t="101233" x="8880475" y="3275013"/>
          <p14:tracePt t="101911" x="8916988" y="3275013"/>
          <p14:tracePt t="102445" x="8934450" y="3275013"/>
          <p14:tracePt t="103279" x="9263063" y="3255963"/>
          <p14:tracePt t="103360" x="9590088" y="3165475"/>
          <p14:tracePt t="103446" x="9590088" y="3019425"/>
          <p14:tracePt t="103529" x="9407525" y="2728913"/>
          <p14:tracePt t="103543" x="9390063" y="2728913"/>
          <p14:tracePt t="103626" x="9117013" y="2709863"/>
          <p14:tracePt t="103631" x="9043988" y="2709863"/>
          <p14:tracePt t="103640" x="9007475" y="2709863"/>
          <p14:tracePt t="103720" x="8624888" y="2819400"/>
          <p14:tracePt t="103730" x="8607425" y="2819400"/>
          <p14:tracePt t="103807" x="8388350" y="3001963"/>
          <p14:tracePt t="103817" x="8388350" y="3019425"/>
          <p14:tracePt t="103902" x="8624888" y="3311525"/>
          <p14:tracePt t="103916" x="8661400" y="3311525"/>
          <p14:tracePt t="103919" x="8697913" y="3311525"/>
          <p14:tracePt t="103997" x="8990013" y="3365500"/>
          <p14:tracePt t="104086" x="9190038" y="3365500"/>
          <p14:tracePt t="104169" x="9207500" y="3346450"/>
          <p14:tracePt t="104255" x="9226550" y="3346450"/>
          <p14:tracePt t="104563" x="8788400" y="3346450"/>
          <p14:tracePt t="104567" x="8734425" y="3346450"/>
          <p14:tracePt t="104647" x="8480425" y="3346450"/>
          <p14:tracePt t="104879" x="8516938" y="3346450"/>
          <p14:tracePt t="104961" x="9024938" y="3292475"/>
          <p14:tracePt t="104971" x="9043988" y="3292475"/>
          <p14:tracePt t="105048" x="9097963" y="3275013"/>
          <p14:tracePt t="105442" x="9407525" y="3219450"/>
          <p14:tracePt t="105683" x="9444038" y="3219450"/>
          <p14:tracePt t="105766" x="9626600" y="3201988"/>
          <p14:tracePt t="105778" x="9663113" y="3201988"/>
          <p14:tracePt t="105855" x="9936163" y="3165475"/>
          <p14:tracePt t="105942" x="10026650" y="3165475"/>
          <p14:tracePt t="106028" x="10099675" y="3165475"/>
          <p14:tracePt t="106032" x="10136188" y="3165475"/>
          <p14:tracePt t="106197" x="10190163" y="3165475"/>
          <p14:tracePt t="106278" x="10263188" y="3165475"/>
          <p14:tracePt t="106360" x="10299700" y="3182938"/>
          <p14:tracePt t="106747" x="10172700" y="3275013"/>
          <p14:tracePt t="106750" x="10153650" y="3292475"/>
          <p14:tracePt t="106831" x="9807575" y="3365500"/>
          <p14:tracePt t="106844" x="9771063" y="3365500"/>
          <p14:tracePt t="106847" x="9753600" y="3365500"/>
          <p14:tracePt t="106925" x="9680575" y="3365500"/>
          <p14:tracePt t="107090" x="9717088" y="3365500"/>
          <p14:tracePt t="107168" x="10136188" y="3292475"/>
          <p14:tracePt t="107184" x="10172700" y="3292475"/>
          <p14:tracePt t="107261" x="10209213" y="3292475"/>
          <p14:tracePt t="107344" x="10244138" y="3292475"/>
          <p14:tracePt t="108023" x="10244138" y="3275013"/>
          <p14:tracePt t="108340" x="10190163" y="3275013"/>
          <p14:tracePt t="108420" x="10153650" y="3275013"/>
          <p14:tracePt t="108424" x="10136188" y="3275013"/>
          <p14:tracePt t="108511" x="10099675" y="3275013"/>
          <p14:tracePt t="108590" x="10063163" y="3275013"/>
          <p14:tracePt t="108676" x="10007600" y="3275013"/>
          <p14:tracePt t="108754" x="9990138" y="3275013"/>
          <p14:tracePt t="108843" x="9936163" y="3275013"/>
          <p14:tracePt t="108847" x="9917113" y="3275013"/>
          <p14:tracePt t="108924" x="9880600" y="3275013"/>
          <p14:tracePt t="109020" x="9844088" y="3275013"/>
          <p14:tracePt t="109192" x="9899650" y="3275013"/>
          <p14:tracePt t="109271" x="9972675" y="3275013"/>
          <p14:tracePt t="109353" x="9990138" y="3275013"/>
          <p14:tracePt t="109898" x="9153525" y="3475038"/>
          <p14:tracePt t="109975" x="3438525" y="4711700"/>
          <p14:tracePt t="109985" x="3311525" y="4765675"/>
          <p14:tracePt t="110063" x="3238500" y="4784725"/>
          <p14:tracePt t="110307" x="3094038" y="4802188"/>
          <p14:tracePt t="110310" x="3057525" y="4765675"/>
          <p14:tracePt t="110388" x="2784475" y="4256088"/>
          <p14:tracePt t="110391" x="2784475" y="4219575"/>
          <p14:tracePt t="110403" x="2784475" y="4202113"/>
          <p14:tracePt t="110486" x="2984500" y="4075113"/>
          <p14:tracePt t="110499" x="3001963" y="4075113"/>
          <p14:tracePt t="110578" x="3184525" y="3983038"/>
          <p14:tracePt t="110582" x="3201988" y="3965575"/>
          <p14:tracePt t="110673" x="3348038" y="3856038"/>
          <p14:tracePt t="110755" x="3384550" y="3838575"/>
          <p14:tracePt t="110840" x="3421063" y="3819525"/>
          <p14:tracePt t="111081" x="3640138" y="3765550"/>
          <p14:tracePt t="111162" x="4257675" y="3638550"/>
          <p14:tracePt t="111618" x="4403725" y="3638550"/>
          <p14:tracePt t="111622" x="4476750" y="3638550"/>
          <p14:tracePt t="111633" x="4622800" y="3638550"/>
          <p14:tracePt t="111713" x="5240338" y="3711575"/>
          <p14:tracePt t="111725" x="5259388" y="3711575"/>
          <p14:tracePt t="111805" x="5332413" y="3711575"/>
          <p14:tracePt t="111809" x="5367338" y="3711575"/>
          <p14:tracePt t="111889" x="5386388" y="3711575"/>
          <p14:tracePt t="111968" x="5459413" y="3692525"/>
          <p14:tracePt t="112061" x="5513388" y="3692525"/>
          <p14:tracePt t="112137" x="5549900" y="3692525"/>
          <p14:tracePt t="112226" x="5640388" y="3692525"/>
          <p14:tracePt t="112307" x="5895975" y="3656013"/>
          <p14:tracePt t="112311" x="5913438" y="3656013"/>
          <p14:tracePt t="112319" x="5969000" y="3656013"/>
          <p14:tracePt t="112403" x="6459538" y="3638550"/>
          <p14:tracePt t="112407" x="6496050" y="3638550"/>
          <p14:tracePt t="112418" x="6515100" y="3638550"/>
          <p14:tracePt t="112494" x="6642100" y="3656013"/>
          <p14:tracePt t="112581" x="6678613" y="3656013"/>
          <p14:tracePt t="112668" x="6715125" y="3656013"/>
          <p14:tracePt t="112823" x="6751638" y="3656013"/>
          <p14:tracePt t="112901" x="6824663" y="3675063"/>
          <p14:tracePt t="112986" x="6932613" y="3692525"/>
          <p14:tracePt t="113074" x="7061200" y="3729038"/>
          <p14:tracePt t="113078" x="7078663" y="3748088"/>
          <p14:tracePt t="113090" x="7096125" y="3748088"/>
          <p14:tracePt t="113167" x="7188200" y="3765550"/>
          <p14:tracePt t="113180" x="7205663" y="3765550"/>
          <p14:tracePt t="113259" x="7315200" y="3783013"/>
          <p14:tracePt t="113263" x="7332663" y="3783013"/>
          <p14:tracePt t="113354" x="7442200" y="3783013"/>
          <p14:tracePt t="113359" x="7478713" y="3783013"/>
          <p14:tracePt t="113433" x="7497763" y="3783013"/>
          <p14:tracePt t="113517" x="7588250" y="3765550"/>
          <p14:tracePt t="113521" x="7605713" y="3765550"/>
          <p14:tracePt t="113530" x="7624763" y="3765550"/>
          <p14:tracePt t="113607" x="7824788" y="3711575"/>
          <p14:tracePt t="113695" x="8061325" y="3656013"/>
          <p14:tracePt t="113775" x="8170863" y="3602038"/>
          <p14:tracePt t="113786" x="8188325" y="3602038"/>
          <p14:tracePt t="113872" x="8207375" y="3602038"/>
          <p14:tracePt t="114403" x="8243888" y="3582988"/>
          <p14:tracePt t="114566" x="8170863" y="3602038"/>
          <p14:tracePt t="114647" x="6205538" y="4311650"/>
          <p14:tracePt t="114660" x="6078538" y="4348163"/>
          <p14:tracePt t="114663" x="5986463" y="4348163"/>
          <p14:tracePt t="114744" x="5749925" y="4384675"/>
          <p14:tracePt t="114760" x="5695950" y="4384675"/>
          <p14:tracePt t="114838" x="5403850" y="4384675"/>
          <p14:tracePt t="114842" x="5367338" y="4365625"/>
          <p14:tracePt t="114851" x="5349875" y="4365625"/>
          <p14:tracePt t="114934" x="4876800" y="4219575"/>
          <p14:tracePt t="114938" x="4840288" y="4202113"/>
          <p14:tracePt t="114949" x="4803775" y="4184650"/>
          <p14:tracePt t="114951" x="4786313" y="4165600"/>
          <p14:tracePt t="115037" x="4657725" y="4129088"/>
          <p14:tracePt t="115508" x="4930775" y="4038600"/>
          <p14:tracePt t="115512" x="5059363" y="4002088"/>
          <p14:tracePt t="115591" x="5805488" y="3892550"/>
          <p14:tracePt t="115606" x="5822950" y="3892550"/>
          <p14:tracePt t="115694" x="5859463" y="3892550"/>
          <p14:tracePt t="115782" x="5713413" y="3948113"/>
          <p14:tracePt t="115863" x="4494213" y="4056063"/>
          <p14:tracePt t="115874" x="4367213" y="4075113"/>
          <p14:tracePt t="115953" x="4057650" y="4075113"/>
          <p14:tracePt t="116194" x="3911600" y="4111625"/>
          <p14:tracePt t="116198" x="3857625" y="4111625"/>
          <p14:tracePt t="116278" x="2365375" y="3965575"/>
          <p14:tracePt t="116288" x="2328863" y="3965575"/>
          <p14:tracePt t="116372" x="2311400" y="3948113"/>
          <p14:tracePt t="116376" x="2274888" y="3948113"/>
          <p14:tracePt t="116386" x="2255838" y="3948113"/>
          <p14:tracePt t="116466" x="2001838" y="4002088"/>
          <p14:tracePt t="116558" x="1346200" y="4202113"/>
          <p14:tracePt t="116639" x="1219200" y="4219575"/>
          <p14:tracePt t="116799" x="1365250" y="4292600"/>
          <p14:tracePt t="116877" x="1709738" y="4311650"/>
          <p14:tracePt t="116889" x="1728788" y="4311650"/>
          <p14:tracePt t="116979" x="1746250" y="4311650"/>
          <p14:tracePt t="117061" x="1782763" y="4311650"/>
          <p14:tracePt t="117065" x="1801813" y="4311650"/>
          <p14:tracePt t="117073" x="1819275" y="4311650"/>
          <p14:tracePt t="117154" x="2311400" y="4075113"/>
          <p14:tracePt t="117159" x="2347913" y="4038600"/>
          <p14:tracePt t="117248" x="2401888" y="4019550"/>
          <p14:tracePt t="117708" x="2584450" y="4019550"/>
          <p14:tracePt t="117711" x="2601913" y="4019550"/>
          <p14:tracePt t="117790" x="2838450" y="4019550"/>
          <p14:tracePt t="117877" x="2857500" y="4019550"/>
          <p14:tracePt t="118104" x="2911475" y="4019550"/>
          <p14:tracePt t="118112" x="2928938" y="4019550"/>
          <p14:tracePt t="118120" x="2947988" y="4019550"/>
          <p14:tracePt t="118205" x="3948113" y="4038600"/>
          <p14:tracePt t="118209" x="4003675" y="4038600"/>
          <p14:tracePt t="118217" x="4021138" y="4038600"/>
          <p14:tracePt t="118295" x="4257675" y="4038600"/>
          <p14:tracePt t="118380" x="4330700" y="4075113"/>
          <p14:tracePt t="118461" x="4367213" y="4075113"/>
          <p14:tracePt t="118545" x="4386263" y="4075113"/>
          <p14:tracePt t="118621" x="4421188" y="4075113"/>
          <p14:tracePt t="118626" x="4440238" y="4075113"/>
          <p14:tracePt t="118709" x="4567238" y="4075113"/>
          <p14:tracePt t="118713" x="4586288" y="4075113"/>
          <p14:tracePt t="118721" x="4603750" y="4075113"/>
          <p14:tracePt t="118799" x="4713288" y="4075113"/>
          <p14:tracePt t="118884" x="4730750" y="4075113"/>
          <p14:tracePt t="119052" x="4767263" y="4075113"/>
          <p14:tracePt t="119132" x="4840288" y="4075113"/>
          <p14:tracePt t="119136" x="4859338" y="4075113"/>
          <p14:tracePt t="119220" x="4986338" y="4075113"/>
          <p14:tracePt t="119303" x="5076825" y="4075113"/>
          <p14:tracePt t="119313" x="5095875" y="4111625"/>
          <p14:tracePt t="119388" x="5130800" y="4111625"/>
          <p14:tracePt t="119473" x="5149850" y="4111625"/>
          <p14:tracePt t="119559" x="5203825" y="4111625"/>
          <p14:tracePt t="120387" x="5240338" y="4111625"/>
          <p14:tracePt t="120464" x="5259388" y="4111625"/>
          <p14:tracePt t="120856" x="5059363" y="4238625"/>
          <p14:tracePt t="120935" x="4549775" y="4511675"/>
          <p14:tracePt t="120947" x="4530725" y="4511675"/>
          <p14:tracePt t="121024" x="4440238" y="4565650"/>
          <p14:tracePt t="121118" x="4367213" y="4602163"/>
          <p14:tracePt t="121195" x="4330700" y="4638675"/>
          <p14:tracePt t="121664" x="4330700" y="4748213"/>
          <p14:tracePt t="121674" x="4330700" y="4802188"/>
          <p14:tracePt t="121757" x="4676775" y="4984750"/>
          <p14:tracePt t="121760" x="4694238" y="4984750"/>
          <p14:tracePt t="121770" x="4730750" y="4984750"/>
          <p14:tracePt t="121849" x="5059363" y="4984750"/>
          <p14:tracePt t="121860" x="5076825" y="4984750"/>
          <p14:tracePt t="121863" x="5095875" y="4984750"/>
          <p14:tracePt t="121938" x="5167313" y="4965700"/>
          <p14:tracePt t="121942" x="5186363" y="4948238"/>
          <p14:tracePt t="121951" x="5222875" y="4948238"/>
          <p14:tracePt t="122040" x="5622925" y="4711700"/>
          <p14:tracePt t="122050" x="5695950" y="4656138"/>
          <p14:tracePt t="122128" x="6186488" y="4292600"/>
          <p14:tracePt t="122215" x="6132513" y="4275138"/>
          <p14:tracePt t="122298" x="5640388" y="4275138"/>
          <p14:tracePt t="122302" x="5622925" y="4275138"/>
          <p14:tracePt t="122312" x="5586413" y="4275138"/>
          <p14:tracePt t="122394" x="5149850" y="4184650"/>
          <p14:tracePt t="122405" x="5095875" y="4184650"/>
          <p14:tracePt t="122410" x="5003800" y="4165600"/>
          <p14:tracePt t="122490" x="4367213" y="4092575"/>
          <p14:tracePt t="122579" x="4330700" y="4092575"/>
          <p14:tracePt t="122745" x="5130800" y="4148138"/>
          <p14:tracePt t="122824" x="5622925" y="4219575"/>
          <p14:tracePt t="122913" x="6113463" y="4238625"/>
          <p14:tracePt t="122997" x="6278563" y="4184650"/>
          <p14:tracePt t="123083" x="6296025" y="4165600"/>
          <p14:tracePt t="123167" x="6242050" y="4165600"/>
          <p14:tracePt t="123256" x="5876925" y="4219575"/>
          <p14:tracePt t="123335" x="4567238" y="4165600"/>
          <p14:tracePt t="123347" x="4476750" y="4165600"/>
          <p14:tracePt t="123427" x="4421188" y="4165600"/>
          <p14:tracePt t="123512" x="4403725" y="4165600"/>
          <p14:tracePt t="123591" x="4330700" y="4165600"/>
          <p14:tracePt t="123827" x="4349750" y="4165600"/>
          <p14:tracePt t="123907" x="4386263" y="4165600"/>
          <p14:tracePt t="123991" x="4457700" y="4165600"/>
          <p14:tracePt t="123999" x="4476750" y="4165600"/>
          <p14:tracePt t="124083" x="4913313" y="4165600"/>
          <p14:tracePt t="124087" x="4986338" y="4165600"/>
          <p14:tracePt t="124097" x="5040313" y="4165600"/>
          <p14:tracePt t="124174" x="5240338" y="4165600"/>
          <p14:tracePt t="124182" x="5259388" y="4165600"/>
          <p14:tracePt t="124261" x="5276850" y="4165600"/>
          <p14:tracePt t="124505" x="5476875" y="4165600"/>
          <p14:tracePt t="124597" x="5622925" y="4165600"/>
          <p14:tracePt t="124690" x="5695950" y="4165600"/>
          <p14:tracePt t="124925" x="5732463" y="4129088"/>
          <p14:tracePt t="124929" x="5749925" y="4129088"/>
          <p14:tracePt t="124935" x="5768975" y="4129088"/>
          <p14:tracePt t="125023" x="6223000" y="4129088"/>
          <p14:tracePt t="125033" x="6259513" y="4129088"/>
          <p14:tracePt t="125115" x="6642100" y="4148138"/>
          <p14:tracePt t="125124" x="6659563" y="4148138"/>
          <p14:tracePt t="125128" x="6678613" y="4148138"/>
          <p14:tracePt t="125206" x="6751638" y="4165600"/>
          <p14:tracePt t="125296" x="6842125" y="4184650"/>
          <p14:tracePt t="125374" x="6969125" y="4219575"/>
          <p14:tracePt t="125464" x="7078663" y="4238625"/>
          <p14:tracePt t="125546" x="7096125" y="4238625"/>
          <p14:tracePt t="126160" x="7151688" y="4238625"/>
          <p14:tracePt t="126241" x="10590213" y="2746375"/>
          <p14:tracePt t="126251" x="10753725" y="2546350"/>
          <p14:tracePt t="126328" x="11136313" y="546100"/>
          <p14:tracePt t="126339" x="11136313" y="454025"/>
          <p14:tracePt t="131032" x="12028488" y="619125"/>
          <p14:tracePt t="131038" x="12082463" y="727075"/>
          <p14:tracePt t="131233" x="11499850" y="4675188"/>
          <p14:tracePt t="131309" x="10026650" y="4929188"/>
          <p14:tracePt t="131313" x="9880600" y="4929188"/>
          <p14:tracePt t="131326" x="9736138" y="4929188"/>
          <p14:tracePt t="131329" x="9571038" y="4929188"/>
          <p14:tracePt t="131410" x="8043863" y="4365625"/>
          <p14:tracePt t="131414" x="7970838" y="4348163"/>
          <p14:tracePt t="131425" x="7861300" y="4311650"/>
          <p14:tracePt t="131430" x="7805738" y="4292600"/>
          <p14:tracePt t="131508" x="7588250" y="4184650"/>
          <p14:tracePt t="131595" x="7770813" y="4056063"/>
          <p14:tracePt t="131599" x="7842250" y="4002088"/>
          <p14:tracePt t="131682" x="8078788" y="3875088"/>
          <p14:tracePt t="131774" x="8188325" y="3892550"/>
          <p14:tracePt t="131778" x="8224838" y="3892550"/>
          <p14:tracePt t="131858" x="8443913" y="3948113"/>
          <p14:tracePt t="131871" x="8497888" y="3965575"/>
          <p14:tracePt t="131948" x="8753475" y="4019550"/>
          <p14:tracePt t="131952" x="8788400" y="4038600"/>
          <p14:tracePt t="131964" x="8824913" y="4056063"/>
          <p14:tracePt t="131967" x="8880475" y="4075113"/>
          <p14:tracePt t="132055" x="9061450" y="4075113"/>
          <p14:tracePt t="132070" x="9117013" y="4075113"/>
          <p14:tracePt t="132155" x="9571038" y="4075113"/>
          <p14:tracePt t="132168" x="9644063" y="4075113"/>
          <p14:tracePt t="132247" x="9753600" y="4075113"/>
          <p14:tracePt t="132335" x="9844088" y="4075113"/>
          <p14:tracePt t="132416" x="9880600" y="4075113"/>
          <p14:tracePt t="132574" x="9607550" y="4056063"/>
          <p14:tracePt t="132663" x="8788400" y="4092575"/>
          <p14:tracePt t="132673" x="8734425" y="4092575"/>
          <p14:tracePt t="132752" x="8480425" y="4075113"/>
          <p14:tracePt t="132839" x="8407400" y="4038600"/>
          <p14:tracePt t="133088" x="8607425" y="4129088"/>
          <p14:tracePt t="133167" x="9699625" y="4238625"/>
          <p14:tracePt t="133180" x="9790113" y="4219575"/>
          <p14:tracePt t="133182" x="9863138" y="4219575"/>
          <p14:tracePt t="133262" x="10280650" y="4165600"/>
          <p14:tracePt t="133280" x="10317163" y="4165600"/>
          <p14:tracePt t="133358" x="10445750" y="4148138"/>
          <p14:tracePt t="133369" x="10482263" y="4148138"/>
          <p14:tracePt t="133447" x="10499725" y="4148138"/>
          <p14:tracePt t="133613" x="10645775" y="4129088"/>
          <p14:tracePt t="133696" x="10790238" y="4129088"/>
          <p14:tracePt t="133787" x="10809288" y="4129088"/>
          <p14:tracePt t="133872" x="10826750" y="4129088"/>
          <p14:tracePt t="134564" x="11063288" y="4111625"/>
          <p14:tracePt t="134567" x="11082338" y="4092575"/>
          <p14:tracePt t="134729" x="10063163" y="4329113"/>
          <p14:tracePt t="134811" x="5440363" y="4511675"/>
          <p14:tracePt t="134815" x="4986338" y="4475163"/>
          <p14:tracePt t="134828" x="4676775" y="4456113"/>
          <p14:tracePt t="134830" x="4386263" y="4456113"/>
          <p14:tracePt t="134911" x="3494088" y="4456113"/>
          <p14:tracePt t="135001" x="3201988" y="4584700"/>
          <p14:tracePt t="135081" x="2801938" y="4748213"/>
          <p14:tracePt t="135094" x="2784475" y="4748213"/>
          <p14:tracePt t="135097" x="2674938" y="4765675"/>
          <p14:tracePt t="135104" x="2657475" y="4765675"/>
          <p14:tracePt t="135188" x="2038350" y="4765675"/>
          <p14:tracePt t="135192" x="1947863" y="4765675"/>
          <p14:tracePt t="135202" x="1874838" y="4765675"/>
          <p14:tracePt t="135282" x="1765300" y="4765675"/>
          <p14:tracePt t="135448" x="1982788" y="4692650"/>
          <p14:tracePt t="135526" x="2565400" y="4602163"/>
          <p14:tracePt t="135614" x="2674938" y="4602163"/>
          <p14:tracePt t="135785" x="2747963" y="4602163"/>
          <p14:tracePt t="135864" x="2894013" y="4621213"/>
          <p14:tracePt t="135874" x="2911475" y="4621213"/>
          <p14:tracePt t="135879" x="2928938" y="4621213"/>
          <p14:tracePt t="135957" x="2965450" y="4621213"/>
          <p14:tracePt t="136202" x="2728913" y="4765675"/>
          <p14:tracePt t="136285" x="2201863" y="4784725"/>
          <p14:tracePt t="136289" x="2147888" y="4784725"/>
          <p14:tracePt t="136297" x="2128838" y="4765675"/>
          <p14:tracePt t="136307" x="2092325" y="4748213"/>
          <p14:tracePt t="136312" x="2055813" y="4729163"/>
          <p14:tracePt t="136394" x="1782763" y="4656138"/>
          <p14:tracePt t="136398" x="1746250" y="4638675"/>
          <p14:tracePt t="136638" x="2128838" y="4621213"/>
          <p14:tracePt t="136716" x="2201863" y="4621213"/>
          <p14:tracePt t="136805" x="2219325" y="4621213"/>
          <p14:tracePt t="136883" x="2238375" y="4621213"/>
          <p14:tracePt t="137052" x="2420938" y="4621213"/>
          <p14:tracePt t="137056" x="2492375" y="4621213"/>
          <p14:tracePt t="137135" x="3148013" y="4711700"/>
          <p14:tracePt t="137145" x="3167063" y="4711700"/>
          <p14:tracePt t="137604" x="3640138" y="4821238"/>
          <p14:tracePt t="137608" x="3675063" y="4838700"/>
          <p14:tracePt t="137689" x="3821113" y="4857750"/>
          <p14:tracePt t="137857" x="3911600" y="4857750"/>
          <p14:tracePt t="137936" x="3984625" y="4857750"/>
          <p14:tracePt t="138023" x="4148138" y="4875213"/>
          <p14:tracePt t="138109" x="4640263" y="4875213"/>
          <p14:tracePt t="138120" x="4657725" y="4875213"/>
          <p14:tracePt t="138204" x="4694238" y="4875213"/>
          <p14:tracePt t="138290" x="4713288" y="4875213"/>
          <p14:tracePt t="138369" x="4786313" y="4784725"/>
          <p14:tracePt t="138456" x="4749800" y="4784725"/>
          <p14:tracePt t="138534" x="4603750" y="4821238"/>
          <p14:tracePt t="138623" x="4313238" y="4729163"/>
          <p14:tracePt t="138705" x="4130675" y="4656138"/>
          <p14:tracePt t="138795" x="4040188" y="4656138"/>
          <p14:tracePt t="138799" x="4021138" y="4656138"/>
          <p14:tracePt t="138876" x="3894138" y="4675188"/>
          <p14:tracePt t="139043" x="3984625" y="4692650"/>
          <p14:tracePt t="139047" x="4130675" y="4692650"/>
          <p14:tracePt t="139129" x="5640388" y="4656138"/>
          <p14:tracePt t="139141" x="5695950" y="4675188"/>
          <p14:tracePt t="139145" x="5805488" y="4675188"/>
          <p14:tracePt t="139223" x="5986463" y="4711700"/>
          <p14:tracePt t="139535" x="6022975" y="4692650"/>
          <p14:tracePt t="139616" x="5969000" y="4475163"/>
          <p14:tracePt t="139715" x="5822950" y="4292600"/>
          <p14:tracePt t="139719" x="5805488" y="4292600"/>
          <p14:tracePt t="139799" x="5640388" y="4184650"/>
          <p14:tracePt t="139813" x="5586413" y="4129088"/>
          <p14:tracePt t="139892" x="5349875" y="4075113"/>
          <p14:tracePt t="139896" x="5295900" y="4056063"/>
          <p14:tracePt t="139908" x="5259388" y="4056063"/>
          <p14:tracePt t="139991" x="4786313" y="4092575"/>
          <p14:tracePt t="140003" x="4713288" y="4129088"/>
          <p14:tracePt t="140011" x="4657725" y="4165600"/>
          <p14:tracePt t="140015" x="4603750" y="4202113"/>
          <p14:tracePt t="140101" x="4386263" y="4511675"/>
          <p14:tracePt t="140104" x="4386263" y="4548188"/>
          <p14:tracePt t="140117" x="4403725" y="4621213"/>
          <p14:tracePt t="140196" x="4986338" y="4765675"/>
          <p14:tracePt t="140201" x="5095875" y="4765675"/>
          <p14:tracePt t="140215" x="5440363" y="4765675"/>
          <p14:tracePt t="140295" x="6132513" y="4529138"/>
          <p14:tracePt t="140304" x="6132513" y="4511675"/>
          <p14:tracePt t="140387" x="6186488" y="4475163"/>
          <p14:tracePt t="140392" x="6205538" y="4438650"/>
          <p14:tracePt t="140478" x="6296025" y="4275138"/>
          <p14:tracePt t="140481" x="6315075" y="4256088"/>
          <p14:tracePt t="140561" x="6824663" y="3911600"/>
          <p14:tracePt t="140577" x="7005638" y="3838575"/>
          <p14:tracePt t="140660" x="7897813" y="3729038"/>
          <p14:tracePt t="140664" x="7970838" y="3729038"/>
          <p14:tracePt t="140676" x="8024813" y="3729038"/>
          <p14:tracePt t="140679" x="8061325" y="3729038"/>
          <p14:tracePt t="140758" x="8280400" y="3729038"/>
          <p14:tracePt t="140845" x="8297863" y="3729038"/>
          <p14:tracePt t="140927" x="8334375" y="3819525"/>
          <p14:tracePt t="140935" x="8351838" y="3875088"/>
          <p14:tracePt t="141026" x="8370888" y="4111625"/>
          <p14:tracePt t="141188" x="8443913" y="4148138"/>
          <p14:tracePt t="141193" x="8461375" y="4148138"/>
          <p14:tracePt t="141202" x="8497888" y="4148138"/>
          <p14:tracePt t="141277" x="8534400" y="4148138"/>
          <p14:tracePt t="141362" x="8551863" y="4148138"/>
          <p14:tracePt t="141441" x="8570913" y="4148138"/>
          <p14:tracePt t="141527" x="8716963" y="4075113"/>
          <p14:tracePt t="141609" x="9153525" y="3838575"/>
          <p14:tracePt t="141696" x="9590088" y="3711575"/>
          <p14:tracePt t="141777" x="9680575" y="3692525"/>
          <p14:tracePt t="141788" x="9699625" y="3692525"/>
          <p14:tracePt t="141790" x="9736138" y="3675063"/>
          <p14:tracePt t="141875" x="9880600" y="3511550"/>
          <p14:tracePt t="141880" x="9917113" y="3455988"/>
          <p14:tracePt t="141894" x="9936163" y="3402013"/>
          <p14:tracePt t="141897" x="9936163" y="3365500"/>
          <p14:tracePt t="141975" x="10044113" y="2965450"/>
          <p14:tracePt t="141987" x="10044113" y="2946400"/>
          <p14:tracePt t="142068" x="10044113" y="2801938"/>
          <p14:tracePt t="142072" x="10044113" y="2782888"/>
          <p14:tracePt t="142092" x="10044113" y="2765425"/>
          <p14:tracePt t="142097" x="10044113" y="2746375"/>
          <p14:tracePt t="142174" x="9990138" y="2655888"/>
          <p14:tracePt t="142183" x="9990138" y="2638425"/>
          <p14:tracePt t="142264" x="9953625" y="2509838"/>
          <p14:tracePt t="142351" x="9917113" y="2455863"/>
          <p14:tracePt t="142436" x="9863138" y="2292350"/>
          <p14:tracePt t="142447" x="9863138" y="2273300"/>
          <p14:tracePt t="142527" x="9826625" y="2236788"/>
          <p14:tracePt t="142614" x="9753600" y="2236788"/>
          <p14:tracePt t="142618" x="9717088" y="2236788"/>
          <p14:tracePt t="142701" x="9534525" y="2328863"/>
          <p14:tracePt t="142787" x="9463088" y="2419350"/>
          <p14:tracePt t="142793" x="9463088" y="2455863"/>
          <p14:tracePt t="142871" x="10026650" y="2838450"/>
          <p14:tracePt t="142960" x="10536238" y="2819400"/>
          <p14:tracePt t="142967" x="10553700" y="2765425"/>
          <p14:tracePt t="143049" x="10572750" y="2619375"/>
          <p14:tracePt t="143062" x="10572750" y="2582863"/>
          <p14:tracePt t="143142" x="10244138" y="2109788"/>
          <p14:tracePt t="143155" x="10226675" y="2092325"/>
          <p14:tracePt t="143236" x="10153650" y="2073275"/>
          <p14:tracePt t="143240" x="10080625" y="2092325"/>
          <p14:tracePt t="143250" x="10044113" y="2092325"/>
          <p14:tracePt t="143332" x="9736138" y="2219325"/>
          <p14:tracePt t="143335" x="9717088" y="2219325"/>
          <p14:tracePt t="143345" x="9680575" y="2236788"/>
          <p14:tracePt t="143423" x="9426575" y="2455863"/>
          <p14:tracePt t="143434" x="9426575" y="2473325"/>
          <p14:tracePt t="143512" x="9390063" y="2673350"/>
          <p14:tracePt t="143530" x="9407525" y="2673350"/>
          <p14:tracePt t="143609" x="9517063" y="2746375"/>
          <p14:tracePt t="143619" x="9534525" y="2765425"/>
          <p14:tracePt t="143701" x="9880600" y="2782888"/>
          <p14:tracePt t="143705" x="9899650" y="2782888"/>
          <p14:tracePt t="143716" x="9936163" y="2782888"/>
          <p14:tracePt t="143718" x="9972675" y="2765425"/>
          <p14:tracePt t="143797" x="10136188" y="2582863"/>
          <p14:tracePt t="143801" x="10153650" y="2546350"/>
          <p14:tracePt t="143814" x="10172700" y="2492375"/>
          <p14:tracePt t="143897" x="10190163" y="2328863"/>
          <p14:tracePt t="143911" x="10190163" y="2292350"/>
          <p14:tracePt t="143995" x="9899650" y="2055813"/>
          <p14:tracePt t="143999" x="9826625" y="2036763"/>
          <p14:tracePt t="144016" x="9699625" y="1982788"/>
          <p14:tracePt t="144097" x="9553575" y="1909763"/>
          <p14:tracePt t="144192" x="9317038" y="1946275"/>
          <p14:tracePt t="144272" x="9117013" y="2165350"/>
          <p14:tracePt t="144286" x="9097963" y="2182813"/>
          <p14:tracePt t="144367" x="9117013" y="2509838"/>
          <p14:tracePt t="144379" x="9134475" y="2509838"/>
          <p14:tracePt t="144387" x="9134475" y="2546350"/>
          <p14:tracePt t="144466" x="9297988" y="2638425"/>
          <p14:tracePt t="144480" x="9353550" y="2638425"/>
          <p14:tracePt t="144559" x="9663113" y="2638425"/>
          <p14:tracePt t="144650" x="10007600" y="2582863"/>
          <p14:tracePt t="144657" x="10044113" y="2528888"/>
          <p14:tracePt t="144743" x="10209213" y="2219325"/>
          <p14:tracePt t="144831" x="10063163" y="1909763"/>
          <p14:tracePt t="144913" x="9334500" y="1528763"/>
          <p14:tracePt t="144924" x="9280525" y="1528763"/>
          <p14:tracePt t="144928" x="9263063" y="1528763"/>
          <p14:tracePt t="145007" x="9153525" y="1528763"/>
          <p14:tracePt t="145100" x="9117013" y="1546225"/>
          <p14:tracePt t="145182" x="9097963" y="1563688"/>
          <p14:tracePt t="145793" x="9607550" y="2819400"/>
          <p14:tracePt t="145875" x="10626725" y="4092575"/>
          <p14:tracePt t="145964" x="10626725" y="4075113"/>
          <p14:tracePt t="145968" x="10626725" y="4038600"/>
          <p14:tracePt t="146056" x="10645775" y="3675063"/>
          <p14:tracePt t="146215" x="10682288" y="3656013"/>
          <p14:tracePt t="146294" x="10882313" y="3238500"/>
          <p14:tracePt t="146313" x="10882313" y="3128963"/>
          <p14:tracePt t="146392" x="10772775" y="2874963"/>
          <p14:tracePt t="146403" x="10772775" y="2838450"/>
          <p14:tracePt t="146482" x="10663238" y="2709863"/>
          <p14:tracePt t="146566" x="10590213" y="2638425"/>
          <p14:tracePt t="146577" x="10553700" y="2619375"/>
          <p14:tracePt t="146658" x="10426700" y="2601913"/>
          <p14:tracePt t="146670" x="10390188" y="2601913"/>
          <p14:tracePt t="146751" x="9990138" y="2673350"/>
          <p14:tracePt t="146763" x="9953625" y="2728913"/>
          <p14:tracePt t="146840" x="9771063" y="2892425"/>
          <p14:tracePt t="146929" x="9717088" y="3201988"/>
          <p14:tracePt t="146936" x="9736138" y="3219450"/>
          <p14:tracePt t="147023" x="9990138" y="3365500"/>
          <p14:tracePt t="147113" x="10336213" y="3365500"/>
          <p14:tracePt t="147195" x="10517188" y="3292475"/>
          <p14:tracePt t="147207" x="10572750" y="3275013"/>
          <p14:tracePt t="147218" x="10572750" y="3255963"/>
          <p14:tracePt t="147296" x="10663238" y="3146425"/>
          <p14:tracePt t="147307" x="10682288" y="3109913"/>
          <p14:tracePt t="147388" x="10736263" y="2928938"/>
          <p14:tracePt t="147393" x="10736263" y="2892425"/>
          <p14:tracePt t="147406" x="10736263" y="2819400"/>
          <p14:tracePt t="147485" x="10553700" y="2582863"/>
          <p14:tracePt t="147489" x="10536238" y="2565400"/>
          <p14:tracePt t="147502" x="10482263" y="2565400"/>
          <p14:tracePt t="147585" x="10190163" y="2528888"/>
          <p14:tracePt t="147599" x="10153650" y="2546350"/>
          <p14:tracePt t="147677" x="9972675" y="2709863"/>
          <p14:tracePt t="147681" x="9953625" y="2765425"/>
          <p14:tracePt t="147768" x="9953625" y="2782888"/>
          <p14:tracePt t="147851" x="9917113" y="2946400"/>
          <p14:tracePt t="147855" x="9917113" y="2982913"/>
          <p14:tracePt t="147868" x="9899650" y="3038475"/>
          <p14:tracePt t="147871" x="9863138" y="3146425"/>
          <p14:tracePt t="147949" x="8697913" y="4529138"/>
          <p14:tracePt t="147952" x="8607425" y="4656138"/>
          <p14:tracePt t="147966" x="8351838" y="4838700"/>
          <p14:tracePt t="148044" x="7005638" y="5511800"/>
          <p14:tracePt t="148048" x="6805613" y="5602288"/>
          <p14:tracePt t="148063" x="6478588" y="5711825"/>
          <p14:tracePt t="148075" x="6369050" y="5748338"/>
          <p14:tracePt t="148080" x="6242050" y="5765800"/>
          <p14:tracePt t="148160" x="6059488" y="5821363"/>
          <p14:tracePt t="148327" x="6350000" y="5765800"/>
          <p14:tracePt t="148410" x="7642225" y="5548313"/>
          <p14:tracePt t="148422" x="7661275" y="5548313"/>
          <p14:tracePt t="148503" x="7842250" y="5584825"/>
          <p14:tracePt t="148514" x="7878763" y="5621338"/>
          <p14:tracePt t="148590" x="8007350" y="5657850"/>
          <p14:tracePt t="150238" x="8370888" y="6767513"/>
          <p14:tracePt t="150888" x="8134350" y="6604000"/>
          <p14:tracePt t="150965" x="7624763" y="6238875"/>
          <p14:tracePt t="150982" x="7588250" y="6202363"/>
          <p14:tracePt t="151067" x="7242175" y="6111875"/>
          <p14:tracePt t="151153" x="7169150" y="6094413"/>
          <p14:tracePt t="151234" x="7132638" y="6057900"/>
          <p14:tracePt t="151325" x="7205663" y="6075363"/>
          <p14:tracePt t="151406" x="7315200" y="6130925"/>
          <p14:tracePt t="151419" x="7351713" y="6148388"/>
          <p14:tracePt t="151496" x="7697788" y="6184900"/>
          <p14:tracePt t="151515" x="7751763" y="6184900"/>
          <p14:tracePt t="151595" x="8043863" y="6184900"/>
          <p14:tracePt t="151689" x="8243888" y="6184900"/>
          <p14:tracePt t="151769" x="8570913" y="6202363"/>
          <p14:tracePt t="151779" x="8624888" y="6221413"/>
          <p14:tracePt t="151864" x="8843963" y="6202363"/>
          <p14:tracePt t="151878" x="8861425" y="6202363"/>
          <p14:tracePt t="151956" x="8880475" y="6184900"/>
          <p14:tracePt t="152044" x="8807450" y="6148388"/>
          <p14:tracePt t="152047" x="8788400" y="6148388"/>
          <p14:tracePt t="152135" x="8188325" y="6130925"/>
          <p14:tracePt t="152147" x="8115300" y="6130925"/>
          <p14:tracePt t="152226" x="7788275" y="6038850"/>
          <p14:tracePt t="152235" x="7770813" y="6038850"/>
          <p14:tracePt t="152317" x="7661275" y="6038850"/>
          <p14:tracePt t="152406" x="7624763" y="6038850"/>
          <p14:tracePt t="152570" x="7951788" y="6111875"/>
          <p14:tracePt t="152652" x="8770938" y="6221413"/>
          <p14:tracePt t="152656" x="8788400" y="6221413"/>
          <p14:tracePt t="152666" x="8824913" y="6221413"/>
          <p14:tracePt t="152748" x="9007475" y="6221413"/>
          <p14:tracePt t="152983" x="9061450" y="6094413"/>
          <p14:tracePt t="153069" x="9061450" y="6038850"/>
          <p14:tracePt t="153156" x="8970963" y="6002338"/>
          <p14:tracePt t="153398" x="8861425" y="6021388"/>
          <p14:tracePt t="153478" x="8243888" y="6130925"/>
          <p14:tracePt t="153489" x="8188325" y="6130925"/>
          <p14:tracePt t="153569" x="7970838" y="6111875"/>
          <p14:tracePt t="153809" x="8588375" y="6257925"/>
          <p14:tracePt t="153891" x="9226550" y="6311900"/>
          <p14:tracePt t="153895" x="9263063" y="6311900"/>
          <p14:tracePt t="153903" x="9280525" y="6311900"/>
          <p14:tracePt t="153981" x="9390063" y="6311900"/>
          <p14:tracePt t="154152" x="8824913" y="6421438"/>
          <p14:tracePt t="154232" x="8607425" y="6438900"/>
          <p14:tracePt t="156523" x="8588375" y="6438900"/>
          <p14:tracePt t="156601" x="8588375" y="6457950"/>
          <p14:tracePt t="208010" x="8607425" y="6475413"/>
          <p14:tracePt t="208014" x="8843963" y="6584950"/>
          <p14:tracePt t="208105" x="11772900" y="64579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56E67-7707-E1ED-633B-DD8EC5BC17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F0F9C0-700D-15B2-26D2-A925AFEDB8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345DA2-5E1E-E03A-B8C8-303110497A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E56DB5-160C-5581-DEDF-EB72081AA40C}"/>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E9B68313-BA67-AF15-490C-9CC354C8BF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ABB664C-CDA4-AB33-E29B-2B9BEF5870FB}"/>
              </a:ext>
            </a:extLst>
          </p:cNvPr>
          <p:cNvSpPr txBox="1"/>
          <p:nvPr/>
        </p:nvSpPr>
        <p:spPr>
          <a:xfrm>
            <a:off x="2205605" y="2712328"/>
            <a:ext cx="7275087" cy="1433341"/>
          </a:xfrm>
          <a:prstGeom prst="rect">
            <a:avLst/>
          </a:prstGeom>
          <a:noFill/>
        </p:spPr>
        <p:txBody>
          <a:bodyPr wrap="square" rtlCol="0">
            <a:spAutoFit/>
          </a:bodyPr>
          <a:lstStyle/>
          <a:p>
            <a:pPr marL="0" marR="0" algn="ctr">
              <a:lnSpc>
                <a:spcPct val="150000"/>
              </a:lnSpc>
              <a:spcAft>
                <a:spcPts val="600"/>
              </a:spcAft>
            </a:pPr>
            <a:r>
              <a:rPr lang="en-US" sz="6600" b="1" kern="100" dirty="0">
                <a:effectLst/>
                <a:latin typeface="Times New Roman" panose="02020603050405020304" pitchFamily="18" charset="0"/>
                <a:ea typeface="Aptos" panose="020B0004020202020204" pitchFamily="34" charset="0"/>
                <a:cs typeface="Arial" panose="020B0604020202020204" pitchFamily="34" charset="0"/>
              </a:rPr>
              <a:t>Key Terms</a:t>
            </a:r>
            <a:endParaRPr lang="en-US" sz="60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198121378"/>
      </p:ext>
    </p:extLst>
  </p:cSld>
  <p:clrMapOvr>
    <a:masterClrMapping/>
  </p:clrMapOvr>
  <mc:AlternateContent xmlns:mc="http://schemas.openxmlformats.org/markup-compatibility/2006" xmlns:p14="http://schemas.microsoft.com/office/powerpoint/2010/main">
    <mc:Choice Requires="p14">
      <p:transition spd="slow" p14:dur="2000" advTm="71734"/>
    </mc:Choice>
    <mc:Fallback xmlns="">
      <p:transition spd="slow" advTm="717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05DFB-C8C9-2C89-FEE0-E09BFEDE11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858941-0823-4B70-05CC-966E012330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605CE4C-40DB-04DC-FA49-E005F7009C38}"/>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Primary Care Providers</a:t>
            </a:r>
          </a:p>
        </p:txBody>
      </p:sp>
      <p:sp>
        <p:nvSpPr>
          <p:cNvPr id="5" name="Rectangle 4">
            <a:extLst>
              <a:ext uri="{FF2B5EF4-FFF2-40B4-BE49-F238E27FC236}">
                <a16:creationId xmlns:a16="http://schemas.microsoft.com/office/drawing/2014/main" id="{6F06BD81-DDBF-B16A-05B2-3F2ACF93E6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23F3EA5-6A73-4495-6394-0214D8BE882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3948AF-7E3B-90B0-1ACD-359E8C83BD1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DE283201-8B9F-988D-EAFE-82FB4A0D4817}"/>
              </a:ext>
            </a:extLst>
          </p:cNvPr>
          <p:cNvSpPr txBox="1"/>
          <p:nvPr/>
        </p:nvSpPr>
        <p:spPr>
          <a:xfrm>
            <a:off x="919748" y="2121491"/>
            <a:ext cx="10084050" cy="3740255"/>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Managed care plan enrollees receive care from a </a:t>
            </a:r>
            <a:r>
              <a:rPr lang="en-US" sz="22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primary care provider</a:t>
            </a:r>
            <a:r>
              <a:rPr lang="en-US" sz="2200" kern="100" dirty="0">
                <a:latin typeface="Times New Roman" panose="02020603050405020304" pitchFamily="18" charset="0"/>
                <a:ea typeface="Aptos" panose="020B0004020202020204" pitchFamily="34" charset="0"/>
                <a:cs typeface="Arial" panose="020B0604020202020204" pitchFamily="34" charset="0"/>
              </a:rPr>
              <a:t> selected from a list of participating providers.</a:t>
            </a:r>
          </a:p>
          <a:p>
            <a:pPr marL="285750" indent="-285750" algn="just">
              <a:lnSpc>
                <a:spcPct val="150000"/>
              </a:lnSpc>
              <a:spcAft>
                <a:spcPts val="600"/>
              </a:spcAft>
              <a:buFont typeface="Arial" panose="020B0604020202020204" pitchFamily="34" charset="0"/>
              <a:buChar char="•"/>
            </a:pPr>
            <a:r>
              <a:rPr lang="en-US" sz="22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The primary care provider (PCP)</a:t>
            </a:r>
            <a:r>
              <a:rPr lang="en-US" sz="2200" kern="100" dirty="0">
                <a:latin typeface="Times New Roman" panose="02020603050405020304" pitchFamily="18" charset="0"/>
                <a:ea typeface="Aptos" panose="020B0004020202020204" pitchFamily="34" charset="0"/>
                <a:cs typeface="Arial" panose="020B0604020202020204" pitchFamily="34" charset="0"/>
              </a:rPr>
              <a:t> is responsible for supervising and coordinating healthcare services for enrollees and approves referrals to specialists and inpatient hospital admissions </a:t>
            </a:r>
            <a:r>
              <a:rPr lang="en-US" sz="22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(except in emergencies).</a:t>
            </a:r>
          </a:p>
          <a:p>
            <a:pPr marL="285750" indent="-28575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The PCP serves as a </a:t>
            </a:r>
            <a:r>
              <a:rPr lang="en-US" sz="2200" kern="100" dirty="0">
                <a:solidFill>
                  <a:srgbClr val="0070C0"/>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gatekeeper</a:t>
            </a:r>
            <a:r>
              <a:rPr lang="en-US" sz="2200" kern="100" dirty="0">
                <a:latin typeface="Times New Roman" panose="02020603050405020304" pitchFamily="18" charset="0"/>
                <a:ea typeface="Aptos" panose="020B0004020202020204" pitchFamily="34" charset="0"/>
                <a:cs typeface="Arial" panose="020B0604020202020204" pitchFamily="34" charset="0"/>
              </a:rPr>
              <a:t> by providing essential healthcare services at the lowest possible cost, avoiding nonessential care, and referring patients to specialists.</a:t>
            </a:r>
          </a:p>
        </p:txBody>
      </p:sp>
      <p:pic>
        <p:nvPicPr>
          <p:cNvPr id="7" name="Graphic 21">
            <a:extLst>
              <a:ext uri="{FF2B5EF4-FFF2-40B4-BE49-F238E27FC236}">
                <a16:creationId xmlns:a16="http://schemas.microsoft.com/office/drawing/2014/main" id="{D2510FC7-FD0F-7CD1-F11C-714B0A38D0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575078869"/>
      </p:ext>
    </p:extLst>
  </p:cSld>
  <p:clrMapOvr>
    <a:masterClrMapping/>
  </p:clrMapOvr>
  <mc:AlternateContent xmlns:mc="http://schemas.openxmlformats.org/markup-compatibility/2006" xmlns:p14="http://schemas.microsoft.com/office/powerpoint/2010/main">
    <mc:Choice Requires="p14">
      <p:transition p14:dur="10" advTm="398096"/>
    </mc:Choice>
    <mc:Fallback xmlns="">
      <p:transition advTm="398096"/>
    </mc:Fallback>
  </mc:AlternateContent>
  <p:extLst>
    <p:ext uri="{3A86A75C-4F4B-4683-9AE1-C65F6400EC91}">
      <p14:laserTraceLst xmlns:p14="http://schemas.microsoft.com/office/powerpoint/2010/main">
        <p14:tracePtLst>
          <p14:tracePt t="13068" x="4295775" y="6180138"/>
          <p14:tracePt t="13075" x="2801938" y="6657975"/>
          <p14:tracePt t="13080" x="2894013" y="6311900"/>
          <p14:tracePt t="13105" x="3167063" y="5275263"/>
          <p14:tracePt t="13117" x="3257550" y="4965700"/>
          <p14:tracePt t="13122" x="3275013" y="4729163"/>
          <p14:tracePt t="13133" x="3275013" y="4529138"/>
          <p14:tracePt t="13135" x="3275013" y="4365625"/>
          <p14:tracePt t="13146" x="3275013" y="4238625"/>
          <p14:tracePt t="13160" x="3275013" y="4129088"/>
          <p14:tracePt t="13176" x="3257550" y="4056063"/>
          <p14:tracePt t="13191" x="3257550" y="4038600"/>
          <p14:tracePt t="13208" x="3257550" y="4002088"/>
          <p14:tracePt t="13226" x="3257550" y="3983038"/>
          <p14:tracePt t="13242" x="3257550" y="3911600"/>
          <p14:tracePt t="13259" x="3257550" y="3802063"/>
          <p14:tracePt t="13275" x="3257550" y="3711575"/>
          <p14:tracePt t="13292" x="3257550" y="3602038"/>
          <p14:tracePt t="13309" x="3257550" y="3529013"/>
          <p14:tracePt t="13311" x="3257550" y="3511550"/>
          <p14:tracePt t="13325" x="3275013" y="3492500"/>
          <p14:tracePt t="13328" x="3275013" y="3475038"/>
          <p14:tracePt t="13342" x="3275013" y="3438525"/>
          <p14:tracePt t="13344" x="3294063" y="3419475"/>
          <p14:tracePt t="13359" x="3294063" y="3402013"/>
          <p14:tracePt t="13361" x="3311525" y="3365500"/>
          <p14:tracePt t="13376" x="3330575" y="3311525"/>
          <p14:tracePt t="13392" x="3367088" y="3238500"/>
          <p14:tracePt t="13408" x="3367088" y="3201988"/>
          <p14:tracePt t="13425" x="3403600" y="3146425"/>
          <p14:tracePt t="13442" x="3457575" y="3038475"/>
          <p14:tracePt t="13458" x="3494088" y="2928938"/>
          <p14:tracePt t="13475" x="3530600" y="2819400"/>
          <p14:tracePt t="13491" x="3567113" y="2728913"/>
          <p14:tracePt t="13509" x="3584575" y="2655888"/>
          <p14:tracePt t="13525" x="3603625" y="2619375"/>
          <p14:tracePt t="13671" x="3621088" y="2601913"/>
          <p14:tracePt t="13688" x="3640138" y="2601913"/>
          <p14:tracePt t="13698" x="3657600" y="2601913"/>
          <p14:tracePt t="13708" x="3675063" y="2601913"/>
          <p14:tracePt t="13724" x="3767138" y="2601913"/>
          <p14:tracePt t="13742" x="3857625" y="2619375"/>
          <p14:tracePt t="13744" x="3894138" y="2619375"/>
          <p14:tracePt t="13759" x="3930650" y="2619375"/>
          <p14:tracePt t="13761" x="3967163" y="2638425"/>
          <p14:tracePt t="13776" x="4021138" y="2655888"/>
          <p14:tracePt t="13792" x="4094163" y="2655888"/>
          <p14:tracePt t="13809" x="4167188" y="2655888"/>
          <p14:tracePt t="13825" x="4203700" y="2655888"/>
          <p14:tracePt t="13842" x="4221163" y="2655888"/>
          <p14:tracePt t="13911" x="4240213" y="2655888"/>
          <p14:tracePt t="14007" x="4240213" y="2673350"/>
          <p14:tracePt t="14015" x="4221163" y="2673350"/>
          <p14:tracePt t="14025" x="4203700" y="2692400"/>
          <p14:tracePt t="14042" x="4148138" y="2728913"/>
          <p14:tracePt t="14059" x="4057650" y="2746375"/>
          <p14:tracePt t="14075" x="3930650" y="2765425"/>
          <p14:tracePt t="14091" x="3821113" y="2782888"/>
          <p14:tracePt t="14108" x="3711575" y="2782888"/>
          <p14:tracePt t="14125" x="3657600" y="2782888"/>
          <p14:tracePt t="14142" x="3621088" y="2782888"/>
          <p14:tracePt t="14159" x="3584575" y="2782888"/>
          <p14:tracePt t="14161" x="3511550" y="2782888"/>
          <p14:tracePt t="14176" x="3494088" y="2782888"/>
          <p14:tracePt t="14192" x="3421063" y="2782888"/>
          <p14:tracePt t="14208" x="3403600" y="2782888"/>
          <p14:tracePt t="14226" x="3367088" y="2801938"/>
          <p14:tracePt t="14241" x="3330575" y="2801938"/>
          <p14:tracePt t="14295" x="3311525" y="2801938"/>
          <p14:tracePt t="14303" x="3294063" y="2801938"/>
          <p14:tracePt t="14327" x="3275013" y="2801938"/>
          <p14:tracePt t="14335" x="3257550" y="2801938"/>
          <p14:tracePt t="14343" x="3238500" y="2801938"/>
          <p14:tracePt t="14359" x="3221038" y="2801938"/>
          <p14:tracePt t="14376" x="3184525" y="2801938"/>
          <p14:tracePt t="14392" x="3167063" y="2801938"/>
          <p14:tracePt t="14408" x="3094038" y="2838450"/>
          <p14:tracePt t="14425" x="3057525" y="2838450"/>
          <p14:tracePt t="14442" x="3021013" y="2838450"/>
          <p14:tracePt t="14459" x="2911475" y="2838450"/>
          <p14:tracePt t="14475" x="2894013" y="2838450"/>
          <p14:tracePt t="14491" x="2728913" y="2855913"/>
          <p14:tracePt t="14508" x="2638425" y="2855913"/>
          <p14:tracePt t="14524" x="2601913" y="2855913"/>
          <p14:tracePt t="14542" x="2474913" y="2855913"/>
          <p14:tracePt t="14544" x="2438400" y="2855913"/>
          <p14:tracePt t="14558" x="2384425" y="2855913"/>
          <p14:tracePt t="14561" x="2328863" y="2855913"/>
          <p14:tracePt t="14575" x="2238375" y="2855913"/>
          <p14:tracePt t="14592" x="2147888" y="2855913"/>
          <p14:tracePt t="14608" x="2092325" y="2855913"/>
          <p14:tracePt t="14625" x="2038350" y="2855913"/>
          <p14:tracePt t="14641" x="1947863" y="2855913"/>
          <p14:tracePt t="14658" x="1855788" y="2855913"/>
          <p14:tracePt t="14675" x="1746250" y="2855913"/>
          <p14:tracePt t="14691" x="1638300" y="2855913"/>
          <p14:tracePt t="14708" x="1565275" y="2838450"/>
          <p14:tracePt t="14725" x="1509713" y="2819400"/>
          <p14:tracePt t="14728" x="1473200" y="2819400"/>
          <p14:tracePt t="14742" x="1455738" y="2819400"/>
          <p14:tracePt t="14758" x="1438275" y="2819400"/>
          <p14:tracePt t="14760" x="1419225" y="2819400"/>
          <p14:tracePt t="14775" x="1401763" y="2819400"/>
          <p14:tracePt t="14951" x="1401763" y="2782888"/>
          <p14:tracePt t="14959" x="1419225" y="2765425"/>
          <p14:tracePt t="14976" x="1455738" y="2746375"/>
          <p14:tracePt t="14992" x="1492250" y="2746375"/>
          <p14:tracePt t="15009" x="1601788" y="2709863"/>
          <p14:tracePt t="15025" x="1655763" y="2709863"/>
          <p14:tracePt t="15042" x="1765300" y="2709863"/>
          <p14:tracePt t="15059" x="1855788" y="2709863"/>
          <p14:tracePt t="15075" x="1982788" y="2709863"/>
          <p14:tracePt t="15092" x="2147888" y="2728913"/>
          <p14:tracePt t="15109" x="2274888" y="2746375"/>
          <p14:tracePt t="15125" x="2401888" y="2746375"/>
          <p14:tracePt t="15142" x="2528888" y="2765425"/>
          <p14:tracePt t="15144" x="2620963" y="2782888"/>
          <p14:tracePt t="15159" x="2657475" y="2782888"/>
          <p14:tracePt t="15162" x="2692400" y="2782888"/>
          <p14:tracePt t="15176" x="2747963" y="2782888"/>
          <p14:tracePt t="15193" x="2801938" y="2782888"/>
          <p14:tracePt t="15208" x="2838450" y="2782888"/>
          <p14:tracePt t="15225" x="2874963" y="2782888"/>
          <p14:tracePt t="15243" x="2894013" y="2782888"/>
          <p14:tracePt t="15258" x="2911475" y="2782888"/>
          <p14:tracePt t="15275" x="2965450" y="2782888"/>
          <p14:tracePt t="15311" x="2984500" y="2782888"/>
          <p14:tracePt t="15759" x="3021013" y="2765425"/>
          <p14:tracePt t="17695" x="3021013" y="2746375"/>
          <p14:tracePt t="17703" x="3038475" y="2746375"/>
          <p14:tracePt t="17710" x="3057525" y="2746375"/>
          <p14:tracePt t="17725" x="3094038" y="2746375"/>
          <p14:tracePt t="17727" x="3130550" y="2746375"/>
          <p14:tracePt t="17742" x="3184525" y="2746375"/>
          <p14:tracePt t="17744" x="3221038" y="2746375"/>
          <p14:tracePt t="17758" x="3275013" y="2746375"/>
          <p14:tracePt t="17761" x="3330575" y="2746375"/>
          <p14:tracePt t="17776" x="3457575" y="2746375"/>
          <p14:tracePt t="17792" x="3567113" y="2746375"/>
          <p14:tracePt t="17809" x="3675063" y="2746375"/>
          <p14:tracePt t="17825" x="3748088" y="2746375"/>
          <p14:tracePt t="17842" x="3840163" y="2746375"/>
          <p14:tracePt t="17858" x="3911600" y="2746375"/>
          <p14:tracePt t="17875" x="3984625" y="2746375"/>
          <p14:tracePt t="17891" x="4040188" y="2746375"/>
          <p14:tracePt t="17909" x="4113213" y="2746375"/>
          <p14:tracePt t="17926" x="4184650" y="2746375"/>
          <p14:tracePt t="17928" x="4203700" y="2746375"/>
          <p14:tracePt t="17942" x="4240213" y="2746375"/>
          <p14:tracePt t="17944" x="4257675" y="2746375"/>
          <p14:tracePt t="17967" x="4276725" y="2746375"/>
          <p14:tracePt t="17975" x="4294188" y="2746375"/>
          <p14:tracePt t="18071" x="4313238" y="2746375"/>
          <p14:tracePt t="18120" x="4330700" y="2746375"/>
          <p14:tracePt t="18231" x="4349750" y="2746375"/>
          <p14:tracePt t="18415" x="4367213" y="2746375"/>
          <p14:tracePt t="18455" x="4386263" y="2746375"/>
          <p14:tracePt t="18479" x="4403725" y="2765425"/>
          <p14:tracePt t="18495" x="4421188" y="2765425"/>
          <p14:tracePt t="18511" x="4421188" y="2782888"/>
          <p14:tracePt t="18519" x="4440238" y="2801938"/>
          <p14:tracePt t="18543" x="4457700" y="2801938"/>
          <p14:tracePt t="18551" x="4476750" y="2801938"/>
          <p14:tracePt t="18576" x="4513263" y="2819400"/>
          <p14:tracePt t="18592" x="4530725" y="2819400"/>
          <p14:tracePt t="18599" x="4549775" y="2838450"/>
          <p14:tracePt t="18624" x="4567238" y="2855913"/>
          <p14:tracePt t="18641" x="4586288" y="2855913"/>
          <p14:tracePt t="18663" x="4622800" y="2855913"/>
          <p14:tracePt t="18687" x="4640263" y="2855913"/>
          <p14:tracePt t="18703" x="4657725" y="2855913"/>
          <p14:tracePt t="18719" x="4676775" y="2874963"/>
          <p14:tracePt t="18735" x="4694238" y="2892425"/>
          <p14:tracePt t="18745" x="4713288" y="2892425"/>
          <p14:tracePt t="18767" x="4730750" y="2892425"/>
          <p14:tracePt t="18783" x="4749800" y="2909888"/>
          <p14:tracePt t="18799" x="4767263" y="2909888"/>
          <p14:tracePt t="18809" x="4786313" y="2909888"/>
          <p14:tracePt t="18825" x="4803775" y="2909888"/>
          <p14:tracePt t="18842" x="4840288" y="2909888"/>
          <p14:tracePt t="18858" x="4859338" y="2909888"/>
          <p14:tracePt t="18875" x="4894263" y="2928938"/>
          <p14:tracePt t="18895" x="4913313" y="2928938"/>
          <p14:tracePt t="18911" x="4930775" y="2928938"/>
          <p14:tracePt t="18925" x="4949825" y="2928938"/>
          <p14:tracePt t="18951" x="4967288" y="2928938"/>
          <p14:tracePt t="18959" x="5003800" y="2965450"/>
          <p14:tracePt t="19007" x="5040313" y="2965450"/>
          <p14:tracePt t="19079" x="5059363" y="2965450"/>
          <p14:tracePt t="19120" x="5095875" y="2965450"/>
          <p14:tracePt t="19191" x="5113338" y="2965450"/>
          <p14:tracePt t="19319" x="5149850" y="2965450"/>
          <p14:tracePt t="19431" x="5167313" y="2965450"/>
          <p14:tracePt t="19647" x="5186363" y="2965450"/>
          <p14:tracePt t="19671" x="5203825" y="2965450"/>
          <p14:tracePt t="19695" x="5222875" y="2965450"/>
          <p14:tracePt t="19751" x="5240338" y="2965450"/>
          <p14:tracePt t="19767" x="5259388" y="2965450"/>
          <p14:tracePt t="19775" x="5276850" y="2965450"/>
          <p14:tracePt t="19791" x="5313363" y="2965450"/>
          <p14:tracePt t="19809" x="5313363" y="2946400"/>
          <p14:tracePt t="19826" x="5332413" y="2928938"/>
          <p14:tracePt t="19842" x="5332413" y="2909888"/>
          <p14:tracePt t="19859" x="5367338" y="2892425"/>
          <p14:tracePt t="19875" x="5403850" y="2874963"/>
          <p14:tracePt t="19892" x="5403850" y="2855913"/>
          <p14:tracePt t="19908" x="5422900" y="2838450"/>
          <p14:tracePt t="19926" x="5440363" y="2838450"/>
          <p14:tracePt t="19928" x="5440363" y="2801938"/>
          <p14:tracePt t="19943" x="5459413" y="2782888"/>
          <p14:tracePt t="19959" x="5459413" y="2746375"/>
          <p14:tracePt t="19976" x="5459413" y="2692400"/>
          <p14:tracePt t="19992" x="5459413" y="2638425"/>
          <p14:tracePt t="20009" x="5440363" y="2582863"/>
          <p14:tracePt t="20025" x="5422900" y="2546350"/>
          <p14:tracePt t="20042" x="5403850" y="2528888"/>
          <p14:tracePt t="20058" x="5367338" y="2492375"/>
          <p14:tracePt t="20075" x="5313363" y="2473325"/>
          <p14:tracePt t="20091" x="5295900" y="2455863"/>
          <p14:tracePt t="20109" x="5259388" y="2455863"/>
          <p14:tracePt t="20125" x="5240338" y="2455863"/>
          <p14:tracePt t="20128" x="5186363" y="2455863"/>
          <p14:tracePt t="20143" x="5167313" y="2455863"/>
          <p14:tracePt t="20160" x="5130800" y="2455863"/>
          <p14:tracePt t="20175" x="5076825" y="2455863"/>
          <p14:tracePt t="20192" x="5022850" y="2455863"/>
          <p14:tracePt t="20215" x="5003800" y="2473325"/>
          <p14:tracePt t="20225" x="4986338" y="2492375"/>
          <p14:tracePt t="20242" x="4930775" y="2565400"/>
          <p14:tracePt t="20258" x="4894263" y="2655888"/>
          <p14:tracePt t="20274" x="4876800" y="2746375"/>
          <p14:tracePt t="20292" x="4876800" y="2782888"/>
          <p14:tracePt t="20309" x="4876800" y="2892425"/>
          <p14:tracePt t="20311" x="4894263" y="2909888"/>
          <p14:tracePt t="20326" x="4913313" y="2928938"/>
          <p14:tracePt t="20328" x="4930775" y="2965450"/>
          <p14:tracePt t="20341" x="4967288" y="2982913"/>
          <p14:tracePt t="20343" x="4986338" y="3019425"/>
          <p14:tracePt t="20359" x="5076825" y="3055938"/>
          <p14:tracePt t="20375" x="5149850" y="3074988"/>
          <p14:tracePt t="20392" x="5240338" y="3074988"/>
          <p14:tracePt t="20409" x="5349875" y="3092450"/>
          <p14:tracePt t="20425" x="5440363" y="3092450"/>
          <p14:tracePt t="20442" x="5513388" y="3055938"/>
          <p14:tracePt t="20459" x="5586413" y="3038475"/>
          <p14:tracePt t="20475" x="5622925" y="3019425"/>
          <p14:tracePt t="20492" x="5640388" y="3001963"/>
          <p14:tracePt t="20509" x="5640388" y="2982913"/>
          <p14:tracePt t="20567" x="5640388" y="2965450"/>
          <p14:tracePt t="20592" x="5676900" y="2965450"/>
          <p14:tracePt t="20615" x="5713413" y="2965450"/>
          <p14:tracePt t="20624" x="5768975" y="2965450"/>
          <p14:tracePt t="20631" x="5822950" y="2982913"/>
          <p14:tracePt t="20642" x="5932488" y="3001963"/>
          <p14:tracePt t="20658" x="6205538" y="3038475"/>
          <p14:tracePt t="20675" x="6515100" y="3038475"/>
          <p14:tracePt t="20692" x="6951663" y="3019425"/>
          <p14:tracePt t="20709" x="7405688" y="2946400"/>
          <p14:tracePt t="20711" x="7551738" y="2946400"/>
          <p14:tracePt t="20726" x="7642225" y="2928938"/>
          <p14:tracePt t="20728" x="7770813" y="2909888"/>
          <p14:tracePt t="20742" x="7878763" y="2892425"/>
          <p14:tracePt t="20759" x="7915275" y="2892425"/>
          <p14:tracePt t="20761" x="7934325" y="2892425"/>
          <p14:tracePt t="21175" x="7970838" y="2892425"/>
          <p14:tracePt t="21192" x="7988300" y="2892425"/>
          <p14:tracePt t="21208" x="8024813" y="2874963"/>
          <p14:tracePt t="21216" x="8043863" y="2874963"/>
          <p14:tracePt t="21383" x="8024813" y="2874963"/>
          <p14:tracePt t="21393" x="8007350" y="2874963"/>
          <p14:tracePt t="21399" x="7951788" y="2874963"/>
          <p14:tracePt t="21409" x="7934325" y="2874963"/>
          <p14:tracePt t="21425" x="7897813" y="2874963"/>
          <p14:tracePt t="21442" x="7861300" y="2892425"/>
          <p14:tracePt t="21458" x="7770813" y="2909888"/>
          <p14:tracePt t="21476" x="7734300" y="2909888"/>
          <p14:tracePt t="21492" x="7715250" y="2909888"/>
          <p14:tracePt t="21509" x="7678738" y="2909888"/>
          <p14:tracePt t="21511" x="7642225" y="2928938"/>
          <p14:tracePt t="21526" x="7642225" y="2946400"/>
          <p14:tracePt t="21528" x="7624763" y="2946400"/>
          <p14:tracePt t="22239" x="7661275" y="2965450"/>
          <p14:tracePt t="22248" x="7715250" y="2965450"/>
          <p14:tracePt t="22258" x="7751763" y="2965450"/>
          <p14:tracePt t="22275" x="7842250" y="2982913"/>
          <p14:tracePt t="22292" x="7915275" y="2982913"/>
          <p14:tracePt t="22309" x="7970838" y="2982913"/>
          <p14:tracePt t="22311" x="7988300" y="2982913"/>
          <p14:tracePt t="22325" x="8024813" y="2982913"/>
          <p14:tracePt t="22328" x="8061325" y="2982913"/>
          <p14:tracePt t="22343" x="8078788" y="2982913"/>
          <p14:tracePt t="22360" x="8170863" y="2982913"/>
          <p14:tracePt t="22376" x="8224838" y="2982913"/>
          <p14:tracePt t="22392" x="8297863" y="2982913"/>
          <p14:tracePt t="22409" x="8351838" y="2982913"/>
          <p14:tracePt t="22425" x="8388350" y="2982913"/>
          <p14:tracePt t="22442" x="8424863" y="2982913"/>
          <p14:tracePt t="22459" x="8461375" y="2982913"/>
          <p14:tracePt t="22475" x="8480425" y="2982913"/>
          <p14:tracePt t="22511" x="8497888" y="2982913"/>
          <p14:tracePt t="22559" x="8516938" y="2965450"/>
          <p14:tracePt t="22567" x="8534400" y="2965450"/>
          <p14:tracePt t="22583" x="8570913" y="2965450"/>
          <p14:tracePt t="22599" x="8588375" y="2965450"/>
          <p14:tracePt t="22608" x="8607425" y="2965450"/>
          <p14:tracePt t="22625" x="8643938" y="2946400"/>
          <p14:tracePt t="22641" x="8697913" y="2928938"/>
          <p14:tracePt t="22659" x="8753475" y="2928938"/>
          <p14:tracePt t="22675" x="8807450" y="2928938"/>
          <p14:tracePt t="22692" x="8843963" y="2928938"/>
          <p14:tracePt t="22709" x="8861425" y="2928938"/>
          <p14:tracePt t="22743" x="8880475" y="2928938"/>
          <p14:tracePt t="22807" x="8861425" y="2928938"/>
          <p14:tracePt t="22815" x="8770938" y="2928938"/>
          <p14:tracePt t="22825" x="8697913" y="2928938"/>
          <p14:tracePt t="22841" x="8534400" y="2928938"/>
          <p14:tracePt t="22859" x="8351838" y="2928938"/>
          <p14:tracePt t="22875" x="8207375" y="2928938"/>
          <p14:tracePt t="22891" x="8043863" y="2928938"/>
          <p14:tracePt t="22909" x="7897813" y="2928938"/>
          <p14:tracePt t="22911" x="7842250" y="2928938"/>
          <p14:tracePt t="22925" x="7788275" y="2928938"/>
          <p14:tracePt t="22928" x="7734300" y="2909888"/>
          <p14:tracePt t="22942" x="7715250" y="2892425"/>
          <p14:tracePt t="22944" x="7697788" y="2892425"/>
          <p14:tracePt t="22958" x="7678738" y="2892425"/>
          <p14:tracePt t="22961" x="7661275" y="2892425"/>
          <p14:tracePt t="22976" x="7642225" y="2892425"/>
          <p14:tracePt t="22992" x="7605713" y="2892425"/>
          <p14:tracePt t="23415" x="7624763" y="2892425"/>
          <p14:tracePt t="23424" x="7661275" y="2892425"/>
          <p14:tracePt t="23433" x="7678738" y="2892425"/>
          <p14:tracePt t="23442" x="7715250" y="2892425"/>
          <p14:tracePt t="23459" x="7788275" y="2892425"/>
          <p14:tracePt t="23475" x="7861300" y="2892425"/>
          <p14:tracePt t="23492" x="7951788" y="2892425"/>
          <p14:tracePt t="23509" x="8115300" y="2892425"/>
          <p14:tracePt t="23512" x="8170863" y="2892425"/>
          <p14:tracePt t="23525" x="8224838" y="2892425"/>
          <p14:tracePt t="23529" x="8261350" y="2892425"/>
          <p14:tracePt t="23543" x="8315325" y="2892425"/>
          <p14:tracePt t="23560" x="8351838" y="2892425"/>
          <p14:tracePt t="23576" x="8388350" y="2892425"/>
          <p14:tracePt t="23609" x="8407400" y="2892425"/>
          <p14:tracePt t="23625" x="8424863" y="2892425"/>
          <p14:tracePt t="23634" x="8443913" y="2892425"/>
          <p14:tracePt t="23657" x="8461375" y="2892425"/>
          <p14:tracePt t="23666" x="8497888" y="2874963"/>
          <p14:tracePt t="23719" x="8534400" y="2874963"/>
          <p14:tracePt t="23783" x="8551863" y="2855913"/>
          <p14:tracePt t="23791" x="8570913" y="2855913"/>
          <p14:tracePt t="23809" x="8588375" y="2838450"/>
          <p14:tracePt t="23825" x="8624888" y="2838450"/>
          <p14:tracePt t="23871" x="8643938" y="2838450"/>
          <p14:tracePt t="24383" x="8643938" y="2819400"/>
          <p14:tracePt t="24432" x="8588375" y="2801938"/>
          <p14:tracePt t="24440" x="8570913" y="2801938"/>
          <p14:tracePt t="24456" x="8534400" y="2801938"/>
          <p14:tracePt t="24471" x="8516938" y="2801938"/>
          <p14:tracePt t="24488" x="8497888" y="2801938"/>
          <p14:tracePt t="24496" x="8480425" y="2801938"/>
          <p14:tracePt t="24509" x="8461375" y="2801938"/>
          <p14:tracePt t="24526" x="8443913" y="2801938"/>
          <p14:tracePt t="24529" x="8424863" y="2801938"/>
          <p14:tracePt t="24542" x="8407400" y="2801938"/>
          <p14:tracePt t="24558" x="8388350" y="2801938"/>
          <p14:tracePt t="24561" x="8351838" y="2801938"/>
          <p14:tracePt t="24576" x="8315325" y="2782888"/>
          <p14:tracePt t="24592" x="8297863" y="2782888"/>
          <p14:tracePt t="24610" x="8261350" y="2782888"/>
          <p14:tracePt t="24625" x="8170863" y="2782888"/>
          <p14:tracePt t="24642" x="8097838" y="2782888"/>
          <p14:tracePt t="24659" x="8078788" y="2782888"/>
          <p14:tracePt t="24676" x="8043863" y="2801938"/>
          <p14:tracePt t="24692" x="7934325" y="2819400"/>
          <p14:tracePt t="24709" x="7897813" y="2819400"/>
          <p14:tracePt t="24725" x="7878763" y="2819400"/>
          <p14:tracePt t="24742" x="7861300" y="2819400"/>
          <p14:tracePt t="24745" x="7842250" y="2819400"/>
          <p14:tracePt t="24759" x="7824788" y="2819400"/>
          <p14:tracePt t="24776" x="7805738" y="2819400"/>
          <p14:tracePt t="24792" x="7770813" y="2819400"/>
          <p14:tracePt t="24809" x="7751763" y="2819400"/>
          <p14:tracePt t="24959" x="7770813" y="2819400"/>
          <p14:tracePt t="24967" x="7788275" y="2819400"/>
          <p14:tracePt t="24976" x="7824788" y="2819400"/>
          <p14:tracePt t="24993" x="7934325" y="2819400"/>
          <p14:tracePt t="25009" x="8024813" y="2819400"/>
          <p14:tracePt t="25025" x="8134350" y="2819400"/>
          <p14:tracePt t="25041" x="8207375" y="2801938"/>
          <p14:tracePt t="25059" x="8261350" y="2801938"/>
          <p14:tracePt t="25075" x="8315325" y="2782888"/>
          <p14:tracePt t="25092" x="8351838" y="2765425"/>
          <p14:tracePt t="25108" x="8370888" y="2765425"/>
          <p14:tracePt t="25125" x="8388350" y="2765425"/>
          <p14:tracePt t="25247" x="8388350" y="2746375"/>
          <p14:tracePt t="25271" x="8351838" y="2746375"/>
          <p14:tracePt t="25287" x="8261350" y="2746375"/>
          <p14:tracePt t="25295" x="8243888" y="2746375"/>
          <p14:tracePt t="25309" x="8224838" y="2746375"/>
          <p14:tracePt t="25311" x="8170863" y="2728913"/>
          <p14:tracePt t="25325" x="8134350" y="2728913"/>
          <p14:tracePt t="25328" x="8097838" y="2728913"/>
          <p14:tracePt t="25342" x="8078788" y="2728913"/>
          <p14:tracePt t="25345" x="8024813" y="2728913"/>
          <p14:tracePt t="25360" x="8007350" y="2728913"/>
          <p14:tracePt t="25376" x="7970838" y="2728913"/>
          <p14:tracePt t="25392" x="7915275" y="2728913"/>
          <p14:tracePt t="25408" x="7861300" y="2728913"/>
          <p14:tracePt t="25426" x="7842250" y="2728913"/>
          <p14:tracePt t="25671" x="7824788" y="2728913"/>
          <p14:tracePt t="25703" x="7824788" y="2746375"/>
          <p14:tracePt t="25719" x="7824788" y="2765425"/>
          <p14:tracePt t="25743" x="7861300" y="2765425"/>
          <p14:tracePt t="25760" x="7878763" y="2765425"/>
          <p14:tracePt t="25767" x="7915275" y="2765425"/>
          <p14:tracePt t="25783" x="7934325" y="2782888"/>
          <p14:tracePt t="25793" x="7970838" y="2782888"/>
          <p14:tracePt t="25809" x="8007350" y="2801938"/>
          <p14:tracePt t="25825" x="8061325" y="2801938"/>
          <p14:tracePt t="25842" x="8134350" y="2801938"/>
          <p14:tracePt t="25859" x="8224838" y="2801938"/>
          <p14:tracePt t="25876" x="8334375" y="2801938"/>
          <p14:tracePt t="25892" x="8407400" y="2801938"/>
          <p14:tracePt t="25909" x="8443913" y="2801938"/>
          <p14:tracePt t="25912" x="8480425" y="2801938"/>
          <p14:tracePt t="25927" x="8497888" y="2801938"/>
          <p14:tracePt t="26079" x="8461375" y="2801938"/>
          <p14:tracePt t="26087" x="8370888" y="2801938"/>
          <p14:tracePt t="26095" x="8315325" y="2801938"/>
          <p14:tracePt t="26109" x="8243888" y="2801938"/>
          <p14:tracePt t="26111" x="8170863" y="2819400"/>
          <p14:tracePt t="26125" x="8043863" y="2819400"/>
          <p14:tracePt t="26142" x="7824788" y="2819400"/>
          <p14:tracePt t="26144" x="7734300" y="2819400"/>
          <p14:tracePt t="26160" x="7534275" y="2819400"/>
          <p14:tracePt t="26162" x="7369175" y="2819400"/>
          <p14:tracePt t="26176" x="6969125" y="2819400"/>
          <p14:tracePt t="26192" x="6605588" y="2801938"/>
          <p14:tracePt t="26209" x="6332538" y="2765425"/>
          <p14:tracePt t="26232" x="6169025" y="2746375"/>
          <p14:tracePt t="26367" x="6186488" y="2746375"/>
          <p14:tracePt t="26383" x="6205538" y="2765425"/>
          <p14:tracePt t="26392" x="6242050" y="2765425"/>
          <p14:tracePt t="26409" x="6278563" y="2765425"/>
          <p14:tracePt t="26425" x="6405563" y="2782888"/>
          <p14:tracePt t="26442" x="6642100" y="2801938"/>
          <p14:tracePt t="26458" x="6969125" y="2801938"/>
          <p14:tracePt t="26475" x="7369175" y="2801938"/>
          <p14:tracePt t="26492" x="7734300" y="2801938"/>
          <p14:tracePt t="26509" x="8024813" y="2801938"/>
          <p14:tracePt t="26511" x="8115300" y="2819400"/>
          <p14:tracePt t="26526" x="8188325" y="2819400"/>
          <p14:tracePt t="26528" x="8243888" y="2819400"/>
          <p14:tracePt t="26542" x="8297863" y="2819400"/>
          <p14:tracePt t="26545" x="8334375" y="2819400"/>
          <p14:tracePt t="26560" x="8388350" y="2819400"/>
          <p14:tracePt t="26576" x="8424863" y="2819400"/>
          <p14:tracePt t="26631" x="8461375" y="2819400"/>
          <p14:tracePt t="26808" x="8443913" y="2819400"/>
          <p14:tracePt t="26815" x="8388350" y="2801938"/>
          <p14:tracePt t="26825" x="8334375" y="2801938"/>
          <p14:tracePt t="26842" x="8188325" y="2782888"/>
          <p14:tracePt t="26859" x="8061325" y="2765425"/>
          <p14:tracePt t="26876" x="7915275" y="2746375"/>
          <p14:tracePt t="26892" x="7751763" y="2765425"/>
          <p14:tracePt t="26909" x="7661275" y="2782888"/>
          <p14:tracePt t="26912" x="7588250" y="2782888"/>
          <p14:tracePt t="26926" x="7534275" y="2801938"/>
          <p14:tracePt t="26929" x="7478713" y="2819400"/>
          <p14:tracePt t="26943" x="7369175" y="2819400"/>
          <p14:tracePt t="26960" x="7297738" y="2819400"/>
          <p14:tracePt t="26976" x="7261225" y="2838450"/>
          <p14:tracePt t="27008" x="7242175" y="2838450"/>
          <p14:tracePt t="27143" x="7224713" y="2838450"/>
          <p14:tracePt t="27167" x="7242175" y="2838450"/>
          <p14:tracePt t="27176" x="7278688" y="2855913"/>
          <p14:tracePt t="27184" x="7315200" y="2874963"/>
          <p14:tracePt t="27194" x="7369175" y="2892425"/>
          <p14:tracePt t="27208" x="7497763" y="2892425"/>
          <p14:tracePt t="27227" x="7588250" y="2892425"/>
          <p14:tracePt t="27242" x="7715250" y="2892425"/>
          <p14:tracePt t="27258" x="7805738" y="2892425"/>
          <p14:tracePt t="27275" x="7861300" y="2892425"/>
          <p14:tracePt t="27292" x="7934325" y="2892425"/>
          <p14:tracePt t="27309" x="7951788" y="2892425"/>
          <p14:tracePt t="27399" x="7970838" y="2874963"/>
          <p14:tracePt t="27519" x="7951788" y="2874963"/>
          <p14:tracePt t="27526" x="7915275" y="2874963"/>
          <p14:tracePt t="27542" x="7897813" y="2874963"/>
          <p14:tracePt t="27544" x="7878763" y="2874963"/>
          <p14:tracePt t="27560" x="7824788" y="2855913"/>
          <p14:tracePt t="27576" x="7751763" y="2855913"/>
          <p14:tracePt t="27592" x="7661275" y="2855913"/>
          <p14:tracePt t="27609" x="7569200" y="2838450"/>
          <p14:tracePt t="27625" x="7442200" y="2838450"/>
          <p14:tracePt t="27642" x="7332663" y="2838450"/>
          <p14:tracePt t="27659" x="7242175" y="2855913"/>
          <p14:tracePt t="27675" x="7169150" y="2874963"/>
          <p14:tracePt t="27692" x="7151688" y="2874963"/>
          <p14:tracePt t="27935" x="7151688" y="2892425"/>
          <p14:tracePt t="27943" x="7169150" y="2892425"/>
          <p14:tracePt t="27960" x="7242175" y="2909888"/>
          <p14:tracePt t="27976" x="7332663" y="2909888"/>
          <p14:tracePt t="27993" x="7461250" y="2909888"/>
          <p14:tracePt t="28009" x="7569200" y="2946400"/>
          <p14:tracePt t="28025" x="7697788" y="2946400"/>
          <p14:tracePt t="28041" x="7788275" y="2946400"/>
          <p14:tracePt t="28058" x="7897813" y="2946400"/>
          <p14:tracePt t="28076" x="7988300" y="2946400"/>
          <p14:tracePt t="28093" x="8061325" y="2946400"/>
          <p14:tracePt t="28109" x="8151813" y="2946400"/>
          <p14:tracePt t="28112" x="8188325" y="2946400"/>
          <p14:tracePt t="28126" x="8224838" y="2946400"/>
          <p14:tracePt t="28128" x="8243888" y="2946400"/>
          <p14:tracePt t="28143" x="8261350" y="2946400"/>
          <p14:tracePt t="28263" x="8261350" y="2928938"/>
          <p14:tracePt t="28272" x="8261350" y="2909888"/>
          <p14:tracePt t="28279" x="8243888" y="2909888"/>
          <p14:tracePt t="28292" x="8207375" y="2909888"/>
          <p14:tracePt t="28309" x="8134350" y="2892425"/>
          <p14:tracePt t="28312" x="8115300" y="2892425"/>
          <p14:tracePt t="28326" x="8061325" y="2892425"/>
          <p14:tracePt t="28328" x="7988300" y="2874963"/>
          <p14:tracePt t="28342" x="7934325" y="2874963"/>
          <p14:tracePt t="28344" x="7861300" y="2874963"/>
          <p14:tracePt t="28359" x="7751763" y="2874963"/>
          <p14:tracePt t="28376" x="7551738" y="2874963"/>
          <p14:tracePt t="28393" x="7332663" y="2892425"/>
          <p14:tracePt t="28409" x="7024688" y="2946400"/>
          <p14:tracePt t="28426" x="6715125" y="2982913"/>
          <p14:tracePt t="28442" x="6386513" y="3019425"/>
          <p14:tracePt t="28459" x="6186488" y="3038475"/>
          <p14:tracePt t="28476" x="6096000" y="3074988"/>
          <p14:tracePt t="28591" x="6132513" y="3074988"/>
          <p14:tracePt t="28599" x="6149975" y="3074988"/>
          <p14:tracePt t="28609" x="6223000" y="3074988"/>
          <p14:tracePt t="28625" x="6405563" y="3074988"/>
          <p14:tracePt t="28642" x="6642100" y="3055938"/>
          <p14:tracePt t="28659" x="6915150" y="3019425"/>
          <p14:tracePt t="28675" x="7061200" y="3001963"/>
          <p14:tracePt t="28692" x="7188200" y="2965450"/>
          <p14:tracePt t="28709" x="7278688" y="2965450"/>
          <p14:tracePt t="28726" x="7332663" y="2946400"/>
          <p14:tracePt t="28728" x="7351713" y="2946400"/>
          <p14:tracePt t="28742" x="7405688" y="2946400"/>
          <p14:tracePt t="28745" x="7424738" y="2946400"/>
          <p14:tracePt t="28760" x="7461250" y="2946400"/>
          <p14:tracePt t="28775" x="7478713" y="2928938"/>
          <p14:tracePt t="28975" x="7461250" y="2928938"/>
          <p14:tracePt t="28983" x="7442200" y="2928938"/>
          <p14:tracePt t="28992" x="7369175" y="2928938"/>
          <p14:tracePt t="29009" x="7224713" y="2928938"/>
          <p14:tracePt t="29025" x="7061200" y="2965450"/>
          <p14:tracePt t="29042" x="6896100" y="3001963"/>
          <p14:tracePt t="29059" x="6805613" y="3019425"/>
          <p14:tracePt t="29075" x="6769100" y="3038475"/>
          <p14:tracePt t="29092" x="6751638" y="3038475"/>
          <p14:tracePt t="29183" x="6732588" y="3038475"/>
          <p14:tracePt t="29207" x="6751638" y="3038475"/>
          <p14:tracePt t="29224" x="6769100" y="3038475"/>
          <p14:tracePt t="29232" x="6788150" y="3038475"/>
          <p14:tracePt t="29242" x="6805613" y="3038475"/>
          <p14:tracePt t="29259" x="6859588" y="3055938"/>
          <p14:tracePt t="29275" x="6969125" y="3074988"/>
          <p14:tracePt t="29292" x="7242175" y="3074988"/>
          <p14:tracePt t="29309" x="7534275" y="3055938"/>
          <p14:tracePt t="29311" x="7661275" y="3038475"/>
          <p14:tracePt t="29325" x="7805738" y="3019425"/>
          <p14:tracePt t="29328" x="7934325" y="3001963"/>
          <p14:tracePt t="29342" x="8061325" y="2982913"/>
          <p14:tracePt t="29344" x="8134350" y="2982913"/>
          <p14:tracePt t="29359" x="8243888" y="2982913"/>
          <p14:tracePt t="29376" x="8297863" y="2982913"/>
          <p14:tracePt t="29392" x="8351838" y="2965450"/>
          <p14:tracePt t="29591" x="8351838" y="2946400"/>
          <p14:tracePt t="29599" x="8334375" y="2946400"/>
          <p14:tracePt t="29615" x="8315325" y="2946400"/>
          <p14:tracePt t="29631" x="8243888" y="2928938"/>
          <p14:tracePt t="29643" x="8207375" y="2909888"/>
          <p14:tracePt t="29659" x="8115300" y="2909888"/>
          <p14:tracePt t="29676" x="7988300" y="2909888"/>
          <p14:tracePt t="29693" x="7861300" y="2909888"/>
          <p14:tracePt t="29696" x="7788275" y="2928938"/>
          <p14:tracePt t="29709" x="7715250" y="2946400"/>
          <p14:tracePt t="29712" x="7624763" y="2982913"/>
          <p14:tracePt t="29726" x="7551738" y="3001963"/>
          <p14:tracePt t="29728" x="7478713" y="3019425"/>
          <p14:tracePt t="29743" x="7424738" y="3038475"/>
          <p14:tracePt t="29745" x="7405688" y="3055938"/>
          <p14:tracePt t="29759" x="7278688" y="3074988"/>
          <p14:tracePt t="29777" x="7151688" y="3128963"/>
          <p14:tracePt t="29792" x="7042150" y="3146425"/>
          <p14:tracePt t="29809" x="6915150" y="3165475"/>
          <p14:tracePt t="29825" x="6842125" y="3201988"/>
          <p14:tracePt t="29842" x="6788150" y="3201988"/>
          <p14:tracePt t="29859" x="6769100" y="3219450"/>
          <p14:tracePt t="29895" x="6751638" y="3219450"/>
          <p14:tracePt t="29911" x="6732588" y="3238500"/>
          <p14:tracePt t="29919" x="6696075" y="3238500"/>
          <p14:tracePt t="29928" x="6678613" y="3275013"/>
          <p14:tracePt t="29951" x="6659563" y="3275013"/>
          <p14:tracePt t="29960" x="6642100" y="3275013"/>
          <p14:tracePt t="29976" x="6623050" y="3275013"/>
          <p14:tracePt t="29992" x="6586538" y="3275013"/>
          <p14:tracePt t="30009" x="6478588" y="3346450"/>
          <p14:tracePt t="30025" x="6423025" y="3346450"/>
          <p14:tracePt t="30042" x="6369050" y="3365500"/>
          <p14:tracePt t="30060" x="6332538" y="3382963"/>
          <p14:tracePt t="30075" x="6315075" y="3382963"/>
          <p14:tracePt t="30487" x="6332538" y="3402013"/>
          <p14:tracePt t="30511" x="6350000" y="3402013"/>
          <p14:tracePt t="30519" x="6369050" y="3402013"/>
          <p14:tracePt t="30527" x="6386513" y="3402013"/>
          <p14:tracePt t="30543" x="6405563" y="3402013"/>
          <p14:tracePt t="30545" x="6423025" y="3402013"/>
          <p14:tracePt t="30560" x="6496050" y="3402013"/>
          <p14:tracePt t="30576" x="6532563" y="3402013"/>
          <p14:tracePt t="30592" x="6586538" y="3402013"/>
          <p14:tracePt t="30609" x="6605588" y="3402013"/>
          <p14:tracePt t="30625" x="6642100" y="3382963"/>
          <p14:tracePt t="30642" x="6659563" y="3382963"/>
          <p14:tracePt t="30659" x="6678613" y="3365500"/>
          <p14:tracePt t="30703" x="6715125" y="3365500"/>
          <p14:tracePt t="30767" x="6751638" y="3365500"/>
          <p14:tracePt t="30879" x="6751638" y="3346450"/>
          <p14:tracePt t="31608" x="6769100" y="3346450"/>
          <p14:tracePt t="31831" x="6788150" y="3328988"/>
          <p14:tracePt t="33055" x="6824663" y="3328988"/>
          <p14:tracePt t="33079" x="6842125" y="3328988"/>
          <p14:tracePt t="33095" x="6878638" y="3328988"/>
          <p14:tracePt t="33111" x="6896100" y="3328988"/>
          <p14:tracePt t="33119" x="6932613" y="3328988"/>
          <p14:tracePt t="33127" x="6951663" y="3328988"/>
          <p14:tracePt t="33142" x="6969125" y="3328988"/>
          <p14:tracePt t="33160" x="6988175" y="3328988"/>
          <p14:tracePt t="33175" x="7024688" y="3328988"/>
          <p14:tracePt t="33192" x="7042150" y="3328988"/>
          <p14:tracePt t="33209" x="7078663" y="3328988"/>
          <p14:tracePt t="33225" x="7115175" y="3311525"/>
          <p14:tracePt t="33263" x="7132638" y="3311525"/>
          <p14:tracePt t="33271" x="7151688" y="3311525"/>
          <p14:tracePt t="33281" x="7169150" y="3292475"/>
          <p14:tracePt t="33343" x="7188200" y="3275013"/>
          <p14:tracePt t="33383" x="7205663" y="3275013"/>
          <p14:tracePt t="49895" x="7151688" y="3275013"/>
          <p14:tracePt t="49903" x="6915150" y="3275013"/>
          <p14:tracePt t="49911" x="6623050" y="3255963"/>
          <p14:tracePt t="49926" x="6332538" y="3201988"/>
          <p14:tracePt t="49928" x="6078538" y="3182938"/>
          <p14:tracePt t="49944" x="5859463" y="3165475"/>
          <p14:tracePt t="49960" x="5805488" y="3201988"/>
          <p14:tracePt t="49976" x="5768975" y="3219450"/>
          <p14:tracePt t="49993" x="5768975" y="3255963"/>
          <p14:tracePt t="50010" x="5768975" y="3292475"/>
          <p14:tracePt t="50027" x="5768975" y="3346450"/>
          <p14:tracePt t="50044" x="5805488" y="3365500"/>
          <p14:tracePt t="50060" x="5822950" y="3382963"/>
          <p14:tracePt t="50076" x="5859463" y="3419475"/>
          <p14:tracePt t="50093" x="5895975" y="3438525"/>
          <p14:tracePt t="50095" x="5913438" y="3438525"/>
          <p14:tracePt t="50111" x="5932488" y="3475038"/>
          <p14:tracePt t="50126" x="5949950" y="3475038"/>
          <p14:tracePt t="50144" x="5969000" y="3475038"/>
          <p14:tracePt t="50167" x="6005513" y="3492500"/>
          <p14:tracePt t="50176" x="6022975" y="3492500"/>
          <p14:tracePt t="50195" x="6078538" y="3546475"/>
          <p14:tracePt t="50210" x="6132513" y="3565525"/>
          <p14:tracePt t="50228" x="6205538" y="3602038"/>
          <p14:tracePt t="50243" x="6296025" y="3619500"/>
          <p14:tracePt t="50260" x="6423025" y="3638550"/>
          <p14:tracePt t="50276" x="6586538" y="3711575"/>
          <p14:tracePt t="50293" x="6788150" y="3802063"/>
          <p14:tracePt t="50310" x="7042150" y="3875088"/>
          <p14:tracePt t="50312" x="7151688" y="3911600"/>
          <p14:tracePt t="50327" x="7242175" y="3948113"/>
          <p14:tracePt t="50329" x="7332663" y="3965575"/>
          <p14:tracePt t="50344" x="7442200" y="3983038"/>
          <p14:tracePt t="50360" x="7497763" y="4002088"/>
          <p14:tracePt t="50376" x="7588250" y="4002088"/>
          <p14:tracePt t="50393" x="7642225" y="4019550"/>
          <p14:tracePt t="50409" x="7678738" y="4038600"/>
          <p14:tracePt t="50426" x="7715250" y="4056063"/>
          <p14:tracePt t="50443" x="7751763" y="4075113"/>
          <p14:tracePt t="50459" x="7770813" y="4075113"/>
          <p14:tracePt t="50477" x="7788275" y="4092575"/>
          <p14:tracePt t="50493" x="7805738" y="4092575"/>
          <p14:tracePt t="50495" x="7805738" y="4111625"/>
          <p14:tracePt t="50535" x="7805738" y="4129088"/>
          <p14:tracePt t="50559" x="7788275" y="4129088"/>
          <p14:tracePt t="50567" x="7751763" y="4129088"/>
          <p14:tracePt t="50583" x="7697788" y="4129088"/>
          <p14:tracePt t="50593" x="7661275" y="4129088"/>
          <p14:tracePt t="50610" x="7569200" y="4129088"/>
          <p14:tracePt t="50626" x="7461250" y="4129088"/>
          <p14:tracePt t="50643" x="7388225" y="4129088"/>
          <p14:tracePt t="50659" x="7315200" y="4129088"/>
          <p14:tracePt t="50677" x="7242175" y="4111625"/>
          <p14:tracePt t="50727" x="7224713" y="4111625"/>
          <p14:tracePt t="50847" x="7242175" y="4111625"/>
          <p14:tracePt t="50871" x="7261225" y="4111625"/>
          <p14:tracePt t="50879" x="7278688" y="4111625"/>
          <p14:tracePt t="50892" x="7297738" y="4111625"/>
          <p14:tracePt t="50909" x="7332663" y="4111625"/>
          <p14:tracePt t="50912" x="7369175" y="4111625"/>
          <p14:tracePt t="50927" x="7461250" y="4111625"/>
          <p14:tracePt t="50944" x="7569200" y="4111625"/>
          <p14:tracePt t="50960" x="7642225" y="4111625"/>
          <p14:tracePt t="50976" x="7715250" y="4111625"/>
          <p14:tracePt t="50993" x="7770813" y="4111625"/>
          <p14:tracePt t="51011" x="7805738" y="4111625"/>
          <p14:tracePt t="51026" x="7861300" y="4111625"/>
          <p14:tracePt t="51044" x="7897813" y="4111625"/>
          <p14:tracePt t="51060" x="7934325" y="4111625"/>
          <p14:tracePt t="51076" x="7951788" y="4111625"/>
          <p14:tracePt t="51093" x="7970838" y="4111625"/>
          <p14:tracePt t="51096" x="8007350" y="4111625"/>
          <p14:tracePt t="51111" x="8043863" y="4092575"/>
          <p14:tracePt t="51127" x="8061325" y="4092575"/>
          <p14:tracePt t="51144" x="8078788" y="4092575"/>
          <p14:tracePt t="51176" x="8115300" y="4092575"/>
          <p14:tracePt t="51199" x="8134350" y="4092575"/>
          <p14:tracePt t="51224" x="8170863" y="4092575"/>
          <p14:tracePt t="51239" x="8188325" y="4075113"/>
          <p14:tracePt t="51249" x="8207375" y="4075113"/>
          <p14:tracePt t="51259" x="8224838" y="4056063"/>
          <p14:tracePt t="51279" x="8243888" y="4056063"/>
          <p14:tracePt t="51293" x="8261350" y="4038600"/>
          <p14:tracePt t="51295" x="8280400" y="4038600"/>
          <p14:tracePt t="51310" x="8297863" y="4038600"/>
          <p14:tracePt t="51326" x="8315325" y="4019550"/>
          <p14:tracePt t="51329" x="8334375" y="4019550"/>
          <p14:tracePt t="51343" x="8351838" y="4019550"/>
          <p14:tracePt t="51360" x="8407400" y="4002088"/>
          <p14:tracePt t="51376" x="8424863" y="3983038"/>
          <p14:tracePt t="51393" x="8443913" y="3983038"/>
          <p14:tracePt t="51410" x="8480425" y="3983038"/>
          <p14:tracePt t="51431" x="8480425" y="3929063"/>
          <p14:tracePt t="51443" x="8516938" y="3929063"/>
          <p14:tracePt t="51460" x="8534400" y="3911600"/>
          <p14:tracePt t="51476" x="8551863" y="3875088"/>
          <p14:tracePt t="51493" x="8570913" y="3875088"/>
          <p14:tracePt t="51496" x="8588375" y="3856038"/>
          <p14:tracePt t="51535" x="8607425" y="3838575"/>
          <p14:tracePt t="51543" x="8607425" y="3819525"/>
          <p14:tracePt t="51560" x="8624888" y="3802063"/>
          <p14:tracePt t="51576" x="8643938" y="3765550"/>
          <p14:tracePt t="51593" x="8643938" y="3748088"/>
          <p14:tracePt t="51610" x="8643938" y="3675063"/>
          <p14:tracePt t="51626" x="8643938" y="3656013"/>
          <p14:tracePt t="51643" x="8643938" y="3619500"/>
          <p14:tracePt t="51659" x="8643938" y="3565525"/>
          <p14:tracePt t="51676" x="8624888" y="3511550"/>
          <p14:tracePt t="51693" x="8607425" y="3438525"/>
          <p14:tracePt t="51709" x="8570913" y="3382963"/>
          <p14:tracePt t="51712" x="8551863" y="3382963"/>
          <p14:tracePt t="51727" x="8534400" y="3365500"/>
          <p14:tracePt t="51729" x="8516938" y="3328988"/>
          <p14:tracePt t="51743" x="8497888" y="3311525"/>
          <p14:tracePt t="51745" x="8480425" y="3292475"/>
          <p14:tracePt t="51760" x="8424863" y="3255963"/>
          <p14:tracePt t="51776" x="8370888" y="3238500"/>
          <p14:tracePt t="51793" x="8280400" y="3201988"/>
          <p14:tracePt t="51810" x="8224838" y="3201988"/>
          <p14:tracePt t="51826" x="8134350" y="3201988"/>
          <p14:tracePt t="51843" x="8043863" y="3182938"/>
          <p14:tracePt t="51860" x="7934325" y="3182938"/>
          <p14:tracePt t="51876" x="7805738" y="3182938"/>
          <p14:tracePt t="51893" x="7734300" y="3182938"/>
          <p14:tracePt t="51910" x="7715250" y="3182938"/>
          <p14:tracePt t="51912" x="7697788" y="3182938"/>
          <p14:tracePt t="51927" x="7697788" y="3201988"/>
          <p14:tracePt t="51929" x="7678738" y="3219450"/>
          <p14:tracePt t="51943" x="7661275" y="3238500"/>
          <p14:tracePt t="51960" x="7661275" y="3311525"/>
          <p14:tracePt t="51976" x="7661275" y="3346450"/>
          <p14:tracePt t="51993" x="7678738" y="3438525"/>
          <p14:tracePt t="52011" x="7678738" y="3511550"/>
          <p14:tracePt t="52027" x="7734300" y="3582988"/>
          <p14:tracePt t="52043" x="7770813" y="3619500"/>
          <p14:tracePt t="52060" x="7861300" y="3692525"/>
          <p14:tracePt t="52076" x="7934325" y="3729038"/>
          <p14:tracePt t="52092" x="7988300" y="3729038"/>
          <p14:tracePt t="52109" x="8061325" y="3748088"/>
          <p14:tracePt t="52112" x="8097838" y="3765550"/>
          <p14:tracePt t="52127" x="8115300" y="3765550"/>
          <p14:tracePt t="52129" x="8134350" y="3765550"/>
          <p14:tracePt t="52144" x="8170863" y="3783013"/>
          <p14:tracePt t="52160" x="8188325" y="3783013"/>
          <p14:tracePt t="52177" x="8207375" y="3783013"/>
          <p14:tracePt t="52193" x="8243888" y="3783013"/>
          <p14:tracePt t="52215" x="8280400" y="3802063"/>
          <p14:tracePt t="52295" x="8297863" y="3802063"/>
          <p14:tracePt t="52335" x="8297863" y="3819525"/>
          <p14:tracePt t="52351" x="8297863" y="3838575"/>
          <p14:tracePt t="52360" x="8297863" y="3856038"/>
          <p14:tracePt t="52392" x="8297863" y="3892550"/>
          <p14:tracePt t="52399" x="8280400" y="3911600"/>
          <p14:tracePt t="52425" x="8261350" y="3929063"/>
          <p14:tracePt t="52434" x="8261350" y="3948113"/>
          <p14:tracePt t="52463" x="8243888" y="3948113"/>
          <p14:tracePt t="52471" x="8224838" y="3948113"/>
          <p14:tracePt t="52487" x="8207375" y="3948113"/>
          <p14:tracePt t="52495" x="8188325" y="3948113"/>
          <p14:tracePt t="52551" x="8170863" y="3948113"/>
          <p14:tracePt t="52567" x="8151813" y="3948113"/>
          <p14:tracePt t="52575" x="8134350" y="3948113"/>
          <p14:tracePt t="52607" x="8115300" y="3948113"/>
          <p14:tracePt t="52623" x="8078788" y="3948113"/>
          <p14:tracePt t="52671" x="8061325" y="3948113"/>
          <p14:tracePt t="52735" x="8024813" y="3948113"/>
          <p14:tracePt t="52927" x="8043863" y="3948113"/>
          <p14:tracePt t="52943" x="8061325" y="3948113"/>
          <p14:tracePt t="52951" x="8097838" y="3948113"/>
          <p14:tracePt t="52960" x="8115300" y="3948113"/>
          <p14:tracePt t="52976" x="8151813" y="3948113"/>
          <p14:tracePt t="52993" x="8188325" y="3948113"/>
          <p14:tracePt t="53447" x="8207375" y="3948113"/>
          <p14:tracePt t="53463" x="8351838" y="3875088"/>
          <p14:tracePt t="53471" x="8588375" y="3565525"/>
          <p14:tracePt t="53481" x="8990013" y="2965450"/>
          <p14:tracePt t="53493" x="9170988" y="2365375"/>
          <p14:tracePt t="53510" x="9680575" y="1236663"/>
          <p14:tracePt t="53512" x="9917113" y="763588"/>
          <p14:tracePt t="53527" x="10153650" y="346075"/>
          <p14:tracePt t="53530" x="10353675" y="0"/>
          <p14:tracePt t="58250" x="10280650" y="855663"/>
          <p14:tracePt t="58263" x="10172700" y="1782763"/>
          <p14:tracePt t="58277" x="10153650" y="2201863"/>
          <p14:tracePt t="58279" x="10153650" y="2492375"/>
          <p14:tracePt t="58293" x="10153650" y="2765425"/>
          <p14:tracePt t="58310" x="10153650" y="3201988"/>
          <p14:tracePt t="58312" x="10153650" y="3346450"/>
          <p14:tracePt t="58327" x="10153650" y="3438525"/>
          <p14:tracePt t="58329" x="10153650" y="3582988"/>
          <p14:tracePt t="58344" x="10153650" y="3783013"/>
          <p14:tracePt t="58360" x="10136188" y="3948113"/>
          <p14:tracePt t="58377" x="10099675" y="4002088"/>
          <p14:tracePt t="58394" x="10099675" y="4038600"/>
          <p14:tracePt t="58410" x="10080625" y="4075113"/>
          <p14:tracePt t="58427" x="10063163" y="4111625"/>
          <p14:tracePt t="58443" x="9972675" y="4219575"/>
          <p14:tracePt t="58460" x="9863138" y="4311650"/>
          <p14:tracePt t="58476" x="9790113" y="4348163"/>
          <p14:tracePt t="58494" x="9736138" y="4384675"/>
          <p14:tracePt t="58496" x="9699625" y="4384675"/>
          <p14:tracePt t="58510" x="9663113" y="4384675"/>
          <p14:tracePt t="58512" x="9607550" y="4402138"/>
          <p14:tracePt t="58527" x="9499600" y="4438650"/>
          <p14:tracePt t="58544" x="9407525" y="4492625"/>
          <p14:tracePt t="58560" x="9280525" y="4548188"/>
          <p14:tracePt t="58577" x="9190038" y="4602163"/>
          <p14:tracePt t="58593" x="9061450" y="4675188"/>
          <p14:tracePt t="58611" x="8880475" y="4748213"/>
          <p14:tracePt t="58627" x="8788400" y="4821238"/>
          <p14:tracePt t="58643" x="8624888" y="4875213"/>
          <p14:tracePt t="58660" x="8480425" y="4929188"/>
          <p14:tracePt t="58676" x="8351838" y="4965700"/>
          <p14:tracePt t="58694" x="8224838" y="5021263"/>
          <p14:tracePt t="58696" x="8151813" y="5038725"/>
          <p14:tracePt t="58710" x="8061325" y="5075238"/>
          <p14:tracePt t="58712" x="7988300" y="5092700"/>
          <p14:tracePt t="58727" x="7878763" y="5129213"/>
          <p14:tracePt t="58745" x="7734300" y="5165725"/>
          <p14:tracePt t="58761" x="7661275" y="5184775"/>
          <p14:tracePt t="58776" x="7551738" y="5221288"/>
          <p14:tracePt t="58808" x="7515225" y="5238750"/>
          <p14:tracePt t="58816" x="7497763" y="5238750"/>
          <p14:tracePt t="58831" x="7461250" y="5238750"/>
          <p14:tracePt t="58847" x="7388225" y="5221288"/>
          <p14:tracePt t="58860" x="7332663" y="5221288"/>
          <p14:tracePt t="58876" x="7078663" y="5184775"/>
          <p14:tracePt t="58894" x="6859588" y="5238750"/>
          <p14:tracePt t="58896" x="6769100" y="5257800"/>
          <p14:tracePt t="58911" x="6696075" y="5257800"/>
          <p14:tracePt t="58913" x="6551613" y="5257800"/>
          <p14:tracePt t="58928" x="6186488" y="5275263"/>
          <p14:tracePt t="58944" x="5822950" y="5275263"/>
          <p14:tracePt t="58960" x="5440363" y="5238750"/>
          <p14:tracePt t="58976" x="5186363" y="5221288"/>
          <p14:tracePt t="58994" x="5022850" y="5202238"/>
          <p14:tracePt t="59011" x="4949825" y="5184775"/>
          <p14:tracePt t="59027" x="4894263" y="5148263"/>
          <p14:tracePt t="59043" x="4840288" y="5129213"/>
          <p14:tracePt t="59060" x="4749800" y="5075238"/>
          <p14:tracePt t="59076" x="4657725" y="5002213"/>
          <p14:tracePt t="59093" x="4567238" y="4948238"/>
          <p14:tracePt t="59110" x="4513263" y="4911725"/>
          <p14:tracePt t="59113" x="4476750" y="4911725"/>
          <p14:tracePt t="59127" x="4476750" y="4857750"/>
          <p14:tracePt t="59129" x="4421188" y="4857750"/>
          <p14:tracePt t="59144" x="4386263" y="4821238"/>
          <p14:tracePt t="59160" x="4330700" y="4784725"/>
          <p14:tracePt t="59177" x="4240213" y="4729163"/>
          <p14:tracePt t="59193" x="4167188" y="4675188"/>
          <p14:tracePt t="59210" x="4094163" y="4656138"/>
          <p14:tracePt t="59228" x="4021138" y="4638675"/>
          <p14:tracePt t="59319" x="4003675" y="4602163"/>
          <p14:tracePt t="59351" x="4021138" y="4565650"/>
          <p14:tracePt t="59360" x="4040188" y="4565650"/>
          <p14:tracePt t="59367" x="4057650" y="4565650"/>
          <p14:tracePt t="59376" x="4076700" y="4548188"/>
          <p14:tracePt t="59394" x="4184650" y="4511675"/>
          <p14:tracePt t="59410" x="4294188" y="4456113"/>
          <p14:tracePt t="59427" x="4367213" y="4456113"/>
          <p14:tracePt t="59443" x="4513263" y="4421188"/>
          <p14:tracePt t="59460" x="4586288" y="4402138"/>
          <p14:tracePt t="59477" x="4657725" y="4402138"/>
          <p14:tracePt t="59479" x="4676775" y="4402138"/>
          <p14:tracePt t="59493" x="4713288" y="4402138"/>
          <p14:tracePt t="59495" x="4730750" y="4402138"/>
          <p14:tracePt t="59510" x="4749800" y="4402138"/>
          <p14:tracePt t="59591" x="4730750" y="4402138"/>
          <p14:tracePt t="59599" x="4676775" y="4402138"/>
          <p14:tracePt t="59610" x="4567238" y="4402138"/>
          <p14:tracePt t="59627" x="4421188" y="4438650"/>
          <p14:tracePt t="59643" x="4240213" y="4456113"/>
          <p14:tracePt t="59660" x="4076700" y="4475163"/>
          <p14:tracePt t="59678" x="3784600" y="4475163"/>
          <p14:tracePt t="59681" x="3640138" y="4475163"/>
          <p14:tracePt t="59693" x="3475038" y="4475163"/>
          <p14:tracePt t="59696" x="3294063" y="4456113"/>
          <p14:tracePt t="59711" x="3074988" y="4438650"/>
          <p14:tracePt t="59713" x="2874963" y="4402138"/>
          <p14:tracePt t="59728" x="2601913" y="4365625"/>
          <p14:tracePt t="59745" x="2401888" y="4365625"/>
          <p14:tracePt t="59760" x="2165350" y="4329113"/>
          <p14:tracePt t="59777" x="2111375" y="4311650"/>
          <p14:tracePt t="59809" x="2092325" y="4311650"/>
          <p14:tracePt t="59879" x="2074863" y="4292600"/>
          <p14:tracePt t="59959" x="2092325" y="4292600"/>
          <p14:tracePt t="59976" x="2111375" y="4292600"/>
          <p14:tracePt t="59983" x="2147888" y="4292600"/>
          <p14:tracePt t="59993" x="2219325" y="4292600"/>
          <p14:tracePt t="60010" x="2492375" y="4292600"/>
          <p14:tracePt t="60027" x="2857500" y="4292600"/>
          <p14:tracePt t="60044" x="3367088" y="4311650"/>
          <p14:tracePt t="60060" x="3748088" y="4329113"/>
          <p14:tracePt t="60077" x="4094163" y="4348163"/>
          <p14:tracePt t="60079" x="4240213" y="4348163"/>
          <p14:tracePt t="60093" x="4349750" y="4348163"/>
          <p14:tracePt t="60096" x="4421188" y="4348163"/>
          <p14:tracePt t="60110" x="4476750" y="4348163"/>
          <p14:tracePt t="60113" x="4530725" y="4348163"/>
          <p14:tracePt t="60127" x="4622800" y="4348163"/>
          <p14:tracePt t="60144" x="4676775" y="4348163"/>
          <p14:tracePt t="60160" x="4694238" y="4329113"/>
          <p14:tracePt t="60176" x="4749800" y="4329113"/>
          <p14:tracePt t="60193" x="4786313" y="4329113"/>
          <p14:tracePt t="60210" x="4859338" y="4329113"/>
          <p14:tracePt t="60227" x="4913313" y="4311650"/>
          <p14:tracePt t="60243" x="4967288" y="4292600"/>
          <p14:tracePt t="60260" x="5059363" y="4275138"/>
          <p14:tracePt t="60277" x="5130800" y="4256088"/>
          <p14:tracePt t="60280" x="5149850" y="4256088"/>
          <p14:tracePt t="60293" x="5186363" y="4238625"/>
          <p14:tracePt t="60296" x="5222875" y="4219575"/>
          <p14:tracePt t="60310" x="5240338" y="4219575"/>
          <p14:tracePt t="60447" x="5222875" y="4219575"/>
          <p14:tracePt t="60455" x="5186363" y="4238625"/>
          <p14:tracePt t="60463" x="5149850" y="4256088"/>
          <p14:tracePt t="60476" x="5113338" y="4292600"/>
          <p14:tracePt t="60494" x="4967288" y="4348163"/>
          <p14:tracePt t="60496" x="4913313" y="4402138"/>
          <p14:tracePt t="60511" x="4822825" y="4421188"/>
          <p14:tracePt t="60513" x="4694238" y="4456113"/>
          <p14:tracePt t="60528" x="4513263" y="4475163"/>
          <p14:tracePt t="60544" x="4257675" y="4475163"/>
          <p14:tracePt t="60560" x="4057650" y="4475163"/>
          <p14:tracePt t="60577" x="3857625" y="4475163"/>
          <p14:tracePt t="60594" x="3675063" y="4475163"/>
          <p14:tracePt t="60610" x="3548063" y="4475163"/>
          <p14:tracePt t="60626" x="3494088" y="4456113"/>
          <p14:tracePt t="60643" x="3457575" y="4438650"/>
          <p14:tracePt t="60703" x="3421063" y="4438650"/>
          <p14:tracePt t="60783" x="3438525" y="4438650"/>
          <p14:tracePt t="60792" x="3475038" y="4438650"/>
          <p14:tracePt t="60799" x="3548063" y="4438650"/>
          <p14:tracePt t="60810" x="3603625" y="4438650"/>
          <p14:tracePt t="60827" x="3821113" y="4438650"/>
          <p14:tracePt t="60843" x="4130675" y="4438650"/>
          <p14:tracePt t="60860" x="4440238" y="4438650"/>
          <p14:tracePt t="60876" x="4713288" y="4438650"/>
          <p14:tracePt t="60894" x="4840288" y="4438650"/>
          <p14:tracePt t="60896" x="4859338" y="4438650"/>
          <p14:tracePt t="60910" x="4894263" y="4438650"/>
          <p14:tracePt t="61279" x="4913313" y="4438650"/>
          <p14:tracePt t="61295" x="4949825" y="4438650"/>
          <p14:tracePt t="61303" x="4967288" y="4438650"/>
          <p14:tracePt t="61312" x="4986338" y="4438650"/>
          <p14:tracePt t="61328" x="5003800" y="4438650"/>
          <p14:tracePt t="61344" x="5022850" y="4438650"/>
          <p14:tracePt t="61360" x="5059363" y="4438650"/>
          <p14:tracePt t="61377" x="5076825" y="4438650"/>
          <p14:tracePt t="61394" x="5149850" y="4421188"/>
          <p14:tracePt t="61410" x="5167313" y="4421188"/>
          <p14:tracePt t="61863" x="5167313" y="4402138"/>
          <p14:tracePt t="62623" x="5186363" y="4402138"/>
          <p14:tracePt t="62631" x="5203825" y="4402138"/>
          <p14:tracePt t="62643" x="5222875" y="4402138"/>
          <p14:tracePt t="62660" x="5259388" y="4402138"/>
          <p14:tracePt t="62677" x="5332413" y="4402138"/>
          <p14:tracePt t="62694" x="5386388" y="4402138"/>
          <p14:tracePt t="62696" x="5440363" y="4402138"/>
          <p14:tracePt t="62710" x="5495925" y="4402138"/>
          <p14:tracePt t="62713" x="5513388" y="4402138"/>
          <p14:tracePt t="62727" x="5659438" y="4402138"/>
          <p14:tracePt t="62744" x="5786438" y="4402138"/>
          <p14:tracePt t="62760" x="5895975" y="4402138"/>
          <p14:tracePt t="62777" x="6078538" y="4402138"/>
          <p14:tracePt t="62793" x="6223000" y="4402138"/>
          <p14:tracePt t="62810" x="6405563" y="4402138"/>
          <p14:tracePt t="62827" x="6551613" y="4402138"/>
          <p14:tracePt t="62844" x="6659563" y="4402138"/>
          <p14:tracePt t="62860" x="6788150" y="4402138"/>
          <p14:tracePt t="62877" x="6878638" y="4402138"/>
          <p14:tracePt t="62880" x="6915150" y="4402138"/>
          <p14:tracePt t="62895" x="6951663" y="4402138"/>
          <p14:tracePt t="62919" x="6988175" y="4402138"/>
          <p14:tracePt t="62983" x="7005638" y="4402138"/>
          <p14:tracePt t="63007" x="7042150" y="4402138"/>
          <p14:tracePt t="63056" x="7061200" y="4402138"/>
          <p14:tracePt t="63087" x="7096125" y="4402138"/>
          <p14:tracePt t="63119" x="7132638" y="4402138"/>
          <p14:tracePt t="63151" x="7151688" y="4402138"/>
          <p14:tracePt t="63215" x="7169150" y="4402138"/>
          <p14:tracePt t="63247" x="7188200" y="4402138"/>
          <p14:tracePt t="63279" x="7205663" y="4402138"/>
          <p14:tracePt t="63303" x="7224713" y="4402138"/>
          <p14:tracePt t="63359" x="7261225" y="4402138"/>
          <p14:tracePt t="63391" x="7278688" y="4402138"/>
          <p14:tracePt t="63431" x="7315200" y="4402138"/>
          <p14:tracePt t="63479" x="7332663" y="4402138"/>
          <p14:tracePt t="63527" x="7351713" y="4402138"/>
          <p14:tracePt t="63551" x="7369175" y="4402138"/>
          <p14:tracePt t="63575" x="7388225" y="4402138"/>
          <p14:tracePt t="63615" x="7405688" y="4402138"/>
          <p14:tracePt t="63647" x="7424738" y="4402138"/>
          <p14:tracePt t="63727" x="7405688" y="4402138"/>
          <p14:tracePt t="63735" x="7369175" y="4384675"/>
          <p14:tracePt t="63744" x="7315200" y="4384675"/>
          <p14:tracePt t="63760" x="7188200" y="4384675"/>
          <p14:tracePt t="63776" x="7132638" y="4384675"/>
          <p14:tracePt t="63794" x="7096125" y="4384675"/>
          <p14:tracePt t="63810" x="7042150" y="4402138"/>
          <p14:tracePt t="63839" x="7024688" y="4402138"/>
          <p14:tracePt t="63855" x="6988175" y="4402138"/>
          <p14:tracePt t="63871" x="6969125" y="4402138"/>
          <p14:tracePt t="63887" x="6932613" y="4402138"/>
          <p14:tracePt t="63903" x="6915150" y="4402138"/>
          <p14:tracePt t="63919" x="6878638" y="4402138"/>
          <p14:tracePt t="63935" x="6859588" y="4402138"/>
          <p14:tracePt t="63951" x="6842125" y="4402138"/>
          <p14:tracePt t="63960" x="6824663" y="4402138"/>
          <p14:tracePt t="63979" x="6769100" y="4402138"/>
          <p14:tracePt t="63994" x="6751638" y="4402138"/>
          <p14:tracePt t="64011" x="6715125" y="4402138"/>
          <p14:tracePt t="64027" x="6678613" y="4421188"/>
          <p14:tracePt t="64043" x="6623050" y="4421188"/>
          <p14:tracePt t="64061" x="6532563" y="4421188"/>
          <p14:tracePt t="64079" x="6459538" y="4421188"/>
          <p14:tracePt t="64082" x="6405563" y="4421188"/>
          <p14:tracePt t="64096" x="6315075" y="4421188"/>
          <p14:tracePt t="64112" x="6242050" y="4438650"/>
          <p14:tracePt t="64128" x="6186488" y="4438650"/>
          <p14:tracePt t="64144" x="6169025" y="4438650"/>
          <p14:tracePt t="64162" x="6149975" y="4438650"/>
          <p14:tracePt t="64183" x="6132513" y="4438650"/>
          <p14:tracePt t="64211" x="6096000" y="4438650"/>
          <p14:tracePt t="64239" x="6078538" y="4438650"/>
          <p14:tracePt t="64263" x="6042025" y="4438650"/>
          <p14:tracePt t="64279" x="6022975" y="4438650"/>
          <p14:tracePt t="64287" x="5986463" y="4438650"/>
          <p14:tracePt t="64303" x="5969000" y="4438650"/>
          <p14:tracePt t="64335" x="5932488" y="4438650"/>
          <p14:tracePt t="64471" x="5949950" y="4438650"/>
          <p14:tracePt t="64480" x="5986463" y="4438650"/>
          <p14:tracePt t="64493" x="6078538" y="4438650"/>
          <p14:tracePt t="64495" x="6149975" y="4438650"/>
          <p14:tracePt t="64510" x="6242050" y="4438650"/>
          <p14:tracePt t="64512" x="6350000" y="4438650"/>
          <p14:tracePt t="64527" x="6496050" y="4438650"/>
          <p14:tracePt t="64544" x="6586538" y="4438650"/>
          <p14:tracePt t="64561" x="6696075" y="4438650"/>
          <p14:tracePt t="64576" x="6788150" y="4438650"/>
          <p14:tracePt t="64594" x="6859588" y="4438650"/>
          <p14:tracePt t="64610" x="6915150" y="4438650"/>
          <p14:tracePt t="64627" x="6988175" y="4438650"/>
          <p14:tracePt t="64644" x="7061200" y="4421188"/>
          <p14:tracePt t="64660" x="7151688" y="4421188"/>
          <p14:tracePt t="64677" x="7205663" y="4421188"/>
          <p14:tracePt t="64680" x="7242175" y="4421188"/>
          <p14:tracePt t="64694" x="7261225" y="4421188"/>
          <p14:tracePt t="64710" x="7278688" y="4421188"/>
          <p14:tracePt t="64713" x="7297738" y="4421188"/>
          <p14:tracePt t="64855" x="7242175" y="4421188"/>
          <p14:tracePt t="64863" x="7169150" y="4402138"/>
          <p14:tracePt t="64877" x="7096125" y="4402138"/>
          <p14:tracePt t="64879" x="7005638" y="4402138"/>
          <p14:tracePt t="64894" x="6896100" y="4384675"/>
          <p14:tracePt t="64896" x="6824663" y="4365625"/>
          <p14:tracePt t="64910" x="6715125" y="4365625"/>
          <p14:tracePt t="64913" x="6642100" y="4348163"/>
          <p14:tracePt t="64928" x="6532563" y="4329113"/>
          <p14:tracePt t="64944" x="6442075" y="4329113"/>
          <p14:tracePt t="64960" x="6369050" y="4329113"/>
          <p14:tracePt t="64977" x="6350000" y="4329113"/>
          <p14:tracePt t="64994" x="6332538" y="4329113"/>
          <p14:tracePt t="65151" x="6350000" y="4329113"/>
          <p14:tracePt t="65159" x="6369050" y="4329113"/>
          <p14:tracePt t="65167" x="6423025" y="4329113"/>
          <p14:tracePt t="65177" x="6459538" y="4329113"/>
          <p14:tracePt t="65193" x="6551613" y="4329113"/>
          <p14:tracePt t="65210" x="6678613" y="4329113"/>
          <p14:tracePt t="65228" x="6788150" y="4348163"/>
          <p14:tracePt t="65244" x="6896100" y="4365625"/>
          <p14:tracePt t="65260" x="6988175" y="4384675"/>
          <p14:tracePt t="65277" x="7096125" y="4384675"/>
          <p14:tracePt t="65279" x="7151688" y="4384675"/>
          <p14:tracePt t="65295" x="7188200" y="4384675"/>
          <p14:tracePt t="65297" x="7205663" y="4384675"/>
          <p14:tracePt t="65311" x="7242175" y="4384675"/>
          <p14:tracePt t="65313" x="7261225" y="4384675"/>
          <p14:tracePt t="65328" x="7315200" y="4384675"/>
          <p14:tracePt t="65343" x="7332663" y="4384675"/>
          <p14:tracePt t="65360" x="7351713" y="4384675"/>
          <p14:tracePt t="65655" x="7388225" y="4384675"/>
          <p14:tracePt t="65687" x="7405688" y="4384675"/>
          <p14:tracePt t="65703" x="7424738" y="4384675"/>
          <p14:tracePt t="65719" x="7442200" y="4384675"/>
          <p14:tracePt t="65727" x="7461250" y="4384675"/>
          <p14:tracePt t="65745" x="7478713" y="4384675"/>
          <p14:tracePt t="65760" x="7534275" y="4384675"/>
          <p14:tracePt t="65777" x="7588250" y="4384675"/>
          <p14:tracePt t="65793" x="7661275" y="4384675"/>
          <p14:tracePt t="65810" x="7751763" y="4384675"/>
          <p14:tracePt t="65827" x="7805738" y="4384675"/>
          <p14:tracePt t="65843" x="7861300" y="4384675"/>
          <p14:tracePt t="65860" x="7915275" y="4384675"/>
          <p14:tracePt t="65877" x="7934325" y="4384675"/>
          <p14:tracePt t="65879" x="7951788" y="4384675"/>
          <p14:tracePt t="65903" x="7970838" y="4384675"/>
          <p14:tracePt t="65927" x="7988300" y="4384675"/>
          <p14:tracePt t="65951" x="8007350" y="4384675"/>
          <p14:tracePt t="65983" x="8024813" y="4384675"/>
          <p14:tracePt t="65999" x="8043863" y="4384675"/>
          <p14:tracePt t="66023" x="8061325" y="4384675"/>
          <p14:tracePt t="66039" x="8078788" y="4384675"/>
          <p14:tracePt t="66047" x="8097838" y="4384675"/>
          <p14:tracePt t="66063" x="8115300" y="4384675"/>
          <p14:tracePt t="66077" x="8134350" y="4384675"/>
          <p14:tracePt t="66080" x="8151813" y="4384675"/>
          <p14:tracePt t="66103" x="8170863" y="4384675"/>
          <p14:tracePt t="66112" x="8188325" y="4384675"/>
          <p14:tracePt t="66144" x="8207375" y="4384675"/>
          <p14:tracePt t="66167" x="8224838" y="4384675"/>
          <p14:tracePt t="66176" x="8243888" y="4384675"/>
          <p14:tracePt t="66183" x="8261350" y="4384675"/>
          <p14:tracePt t="66199" x="8280400" y="4384675"/>
          <p14:tracePt t="66211" x="8297863" y="4384675"/>
          <p14:tracePt t="66228" x="8315325" y="4384675"/>
          <p14:tracePt t="66244" x="8351838" y="4384675"/>
          <p14:tracePt t="66261" x="8388350" y="4384675"/>
          <p14:tracePt t="66263" x="8424863" y="4384675"/>
          <p14:tracePt t="66277" x="8443913" y="4384675"/>
          <p14:tracePt t="66280" x="8461375" y="4384675"/>
          <p14:tracePt t="66294" x="8480425" y="4384675"/>
          <p14:tracePt t="66311" x="8497888" y="4384675"/>
          <p14:tracePt t="66327" x="8516938" y="4384675"/>
          <p14:tracePt t="66351" x="8534400" y="4384675"/>
          <p14:tracePt t="66392" x="8551863" y="4384675"/>
          <p14:tracePt t="66399" x="8570913" y="4384675"/>
          <p14:tracePt t="66415" x="8588375" y="4384675"/>
          <p14:tracePt t="66439" x="8607425" y="4384675"/>
          <p14:tracePt t="66455" x="8624888" y="4384675"/>
          <p14:tracePt t="66471" x="8643938" y="4384675"/>
          <p14:tracePt t="66487" x="8661400" y="4402138"/>
          <p14:tracePt t="66535" x="8680450" y="4402138"/>
          <p14:tracePt t="66551" x="8697913" y="4402138"/>
          <p14:tracePt t="66567" x="8716963" y="4402138"/>
          <p14:tracePt t="66577" x="8734425" y="4402138"/>
          <p14:tracePt t="66594" x="8770938" y="4421188"/>
          <p14:tracePt t="66610" x="8807450" y="4421188"/>
          <p14:tracePt t="66627" x="8824913" y="4421188"/>
          <p14:tracePt t="66671" x="8843963" y="4421188"/>
          <p14:tracePt t="66687" x="8861425" y="4421188"/>
          <p14:tracePt t="66711" x="8880475" y="4421188"/>
          <p14:tracePt t="66735" x="8897938" y="4421188"/>
          <p14:tracePt t="66751" x="8916988" y="4421188"/>
          <p14:tracePt t="66775" x="8934450" y="4421188"/>
          <p14:tracePt t="66783" x="8953500" y="4421188"/>
          <p14:tracePt t="66794" x="8970963" y="4421188"/>
          <p14:tracePt t="66810" x="8990013" y="4421188"/>
          <p14:tracePt t="66827" x="9007475" y="4421188"/>
          <p14:tracePt t="66844" x="9024938" y="4421188"/>
          <p14:tracePt t="66919" x="9043988" y="4421188"/>
          <p14:tracePt t="66959" x="9061450" y="4421188"/>
          <p14:tracePt t="66976" x="9080500" y="4421188"/>
          <p14:tracePt t="67007" x="9097963" y="4421188"/>
          <p14:tracePt t="67039" x="9117013" y="4421188"/>
          <p14:tracePt t="67055" x="9134475" y="4421188"/>
          <p14:tracePt t="67079" x="9153525" y="4421188"/>
          <p14:tracePt t="67103" x="9190038" y="4438650"/>
          <p14:tracePt t="67127" x="9190038" y="4456113"/>
          <p14:tracePt t="67159" x="9207500" y="4456113"/>
          <p14:tracePt t="67176" x="9226550" y="4456113"/>
          <p14:tracePt t="67184" x="9244013" y="4456113"/>
          <p14:tracePt t="67199" x="9263063" y="4456113"/>
          <p14:tracePt t="67263" x="9207500" y="4456113"/>
          <p14:tracePt t="67271" x="9117013" y="4456113"/>
          <p14:tracePt t="67279" x="9024938" y="4456113"/>
          <p14:tracePt t="67294" x="8897938" y="4456113"/>
          <p14:tracePt t="67297" x="8788400" y="4456113"/>
          <p14:tracePt t="67311" x="8661400" y="4456113"/>
          <p14:tracePt t="67313" x="8516938" y="4475163"/>
          <p14:tracePt t="67327" x="8261350" y="4492625"/>
          <p14:tracePt t="67344" x="8078788" y="4511675"/>
          <p14:tracePt t="67360" x="7970838" y="4529138"/>
          <p14:tracePt t="67377" x="7897813" y="4529138"/>
          <p14:tracePt t="67394" x="7861300" y="4548188"/>
          <p14:tracePt t="67411" x="7842250" y="4548188"/>
          <p14:tracePt t="67639" x="7824788" y="4548188"/>
          <p14:tracePt t="67671" x="7842250" y="4548188"/>
          <p14:tracePt t="67687" x="7861300" y="4565650"/>
          <p14:tracePt t="67703" x="7878763" y="4565650"/>
          <p14:tracePt t="67712" x="7897813" y="4565650"/>
          <p14:tracePt t="67728" x="7970838" y="4584700"/>
          <p14:tracePt t="67744" x="8024813" y="4584700"/>
          <p14:tracePt t="67761" x="8078788" y="4602163"/>
          <p14:tracePt t="67778" x="8115300" y="4602163"/>
          <p14:tracePt t="67794" x="8151813" y="4602163"/>
          <p14:tracePt t="67810" x="8170863" y="4602163"/>
          <p14:tracePt t="67831" x="8188325" y="4602163"/>
          <p14:tracePt t="67844" x="8224838" y="4602163"/>
          <p14:tracePt t="67887" x="8243888" y="4602163"/>
          <p14:tracePt t="68735" x="8261350" y="4602163"/>
          <p14:tracePt t="75023" x="8280400" y="4621213"/>
          <p14:tracePt t="79183" x="8151813" y="4656138"/>
          <p14:tracePt t="79192" x="8007350" y="4656138"/>
          <p14:tracePt t="79200" x="7897813" y="4656138"/>
          <p14:tracePt t="79215" x="7588250" y="4638675"/>
          <p14:tracePt t="79227" x="7405688" y="4602163"/>
          <p14:tracePt t="79244" x="7132638" y="4548188"/>
          <p14:tracePt t="79261" x="6932613" y="4529138"/>
          <p14:tracePt t="79264" x="6878638" y="4511675"/>
          <p14:tracePt t="79278" x="6824663" y="4511675"/>
          <p14:tracePt t="79280" x="6788150" y="4511675"/>
          <p14:tracePt t="79295" x="6751638" y="4511675"/>
          <p14:tracePt t="79297" x="6696075" y="4492625"/>
          <p14:tracePt t="79312" x="6586538" y="4475163"/>
          <p14:tracePt t="79329" x="6386513" y="4456113"/>
          <p14:tracePt t="79345" x="6186488" y="4421188"/>
          <p14:tracePt t="79361" x="6005513" y="4402138"/>
          <p14:tracePt t="79378" x="5859463" y="4365625"/>
          <p14:tracePt t="79395" x="5768975" y="4348163"/>
          <p14:tracePt t="79423" x="5732463" y="4329113"/>
          <p14:tracePt t="79455" x="5713413" y="4329113"/>
          <p14:tracePt t="79463" x="5695950" y="4329113"/>
          <p14:tracePt t="79477" x="5676900" y="4329113"/>
          <p14:tracePt t="79494" x="5605463" y="4329113"/>
          <p14:tracePt t="79496" x="5586413" y="4329113"/>
          <p14:tracePt t="79512" x="5549900" y="4329113"/>
          <p14:tracePt t="79528" x="5440363" y="4329113"/>
          <p14:tracePt t="79545" x="5403850" y="4329113"/>
          <p14:tracePt t="79647" x="5367338" y="4329113"/>
          <p14:tracePt t="79672" x="5367338" y="4311650"/>
          <p14:tracePt t="79679" x="5367338" y="4275138"/>
          <p14:tracePt t="79694" x="5367338" y="4256088"/>
          <p14:tracePt t="79697" x="5367338" y="4219575"/>
          <p14:tracePt t="79712" x="5349875" y="4165600"/>
          <p14:tracePt t="79728" x="5332413" y="4129088"/>
          <p14:tracePt t="79745" x="5259388" y="4092575"/>
          <p14:tracePt t="79761" x="5203825" y="4075113"/>
          <p14:tracePt t="79777" x="5130800" y="4056063"/>
          <p14:tracePt t="79794" x="5059363" y="4038600"/>
          <p14:tracePt t="79810" x="5022850" y="4019550"/>
          <p14:tracePt t="79828" x="4967288" y="4019550"/>
          <p14:tracePt t="80031" x="4930775" y="4019550"/>
          <p14:tracePt t="80095" x="4949825" y="4002088"/>
          <p14:tracePt t="80103" x="4986338" y="4002088"/>
          <p14:tracePt t="80111" x="5022850" y="4002088"/>
          <p14:tracePt t="80128" x="5076825" y="4002088"/>
          <p14:tracePt t="80145" x="5149850" y="4002088"/>
          <p14:tracePt t="80162" x="5186363" y="4002088"/>
          <p14:tracePt t="80178" x="5203825" y="4002088"/>
          <p14:tracePt t="80194" x="5222875" y="4002088"/>
          <p14:tracePt t="80335" x="5222875" y="3983038"/>
          <p14:tracePt t="80344" x="5222875" y="3965575"/>
          <p14:tracePt t="80360" x="5203825" y="3965575"/>
          <p14:tracePt t="80367" x="5130800" y="3948113"/>
          <p14:tracePt t="80377" x="5076825" y="3948113"/>
          <p14:tracePt t="80394" x="4894263" y="3965575"/>
          <p14:tracePt t="80411" x="4730750" y="4002088"/>
          <p14:tracePt t="80428" x="4676775" y="4002088"/>
          <p14:tracePt t="80543" x="4694238" y="4002088"/>
          <p14:tracePt t="80560" x="4713288" y="4002088"/>
          <p14:tracePt t="80567" x="4730750" y="4002088"/>
          <p14:tracePt t="80578" x="4767263" y="4002088"/>
          <p14:tracePt t="80594" x="4876800" y="4002088"/>
          <p14:tracePt t="80611" x="5059363" y="4002088"/>
          <p14:tracePt t="80628" x="5332413" y="3983038"/>
          <p14:tracePt t="80644" x="5568950" y="3983038"/>
          <p14:tracePt t="80660" x="5786438" y="3983038"/>
          <p14:tracePt t="80678" x="5969000" y="3983038"/>
          <p14:tracePt t="80680" x="6042025" y="3983038"/>
          <p14:tracePt t="80695" x="6096000" y="3983038"/>
          <p14:tracePt t="80697" x="6132513" y="3983038"/>
          <p14:tracePt t="80711" x="6205538" y="3983038"/>
          <p14:tracePt t="80728" x="6278563" y="3983038"/>
          <p14:tracePt t="80744" x="6332538" y="3983038"/>
          <p14:tracePt t="80761" x="6478588" y="4038600"/>
          <p14:tracePt t="80778" x="6696075" y="4148138"/>
          <p14:tracePt t="80794" x="6969125" y="4311650"/>
          <p14:tracePt t="80811" x="7278688" y="4456113"/>
          <p14:tracePt t="80828" x="7569200" y="4621213"/>
          <p14:tracePt t="80844" x="7751763" y="4675188"/>
          <p14:tracePt t="80861" x="7861300" y="4765675"/>
          <p14:tracePt t="80863" x="7915275" y="4784725"/>
          <p14:tracePt t="80878" x="7970838" y="4821238"/>
          <p14:tracePt t="80880" x="8007350" y="4821238"/>
          <p14:tracePt t="80895" x="8024813" y="4857750"/>
          <p14:tracePt t="80912" x="8061325" y="4857750"/>
          <p14:tracePt t="80928" x="8097838" y="4857750"/>
          <p14:tracePt t="80944" x="8115300" y="4857750"/>
          <p14:tracePt t="80961" x="8151813" y="4857750"/>
          <p14:tracePt t="80977" x="8243888" y="4857750"/>
          <p14:tracePt t="80995" x="8407400" y="4875213"/>
          <p14:tracePt t="81011" x="8588375" y="4911725"/>
          <p14:tracePt t="81027" x="8753475" y="4911725"/>
          <p14:tracePt t="81044" x="8843963" y="4911725"/>
          <p14:tracePt t="81061" x="8880475" y="4911725"/>
          <p14:tracePt t="81087" x="8897938" y="4892675"/>
          <p14:tracePt t="81120" x="8897938" y="4875213"/>
          <p14:tracePt t="81128" x="8897938" y="4857750"/>
          <p14:tracePt t="81144" x="8897938" y="4821238"/>
          <p14:tracePt t="81161" x="8916988" y="4784725"/>
          <p14:tracePt t="81178" x="8916988" y="4711700"/>
          <p14:tracePt t="81194" x="8916988" y="4656138"/>
          <p14:tracePt t="81211" x="8880475" y="4584700"/>
          <p14:tracePt t="81229" x="8861425" y="4529138"/>
          <p14:tracePt t="81232" x="8843963" y="4492625"/>
          <p14:tracePt t="81244" x="8824913" y="4475163"/>
          <p14:tracePt t="81261" x="8788400" y="4421188"/>
          <p14:tracePt t="81278" x="8734425" y="4384675"/>
          <p14:tracePt t="81280" x="8697913" y="4365625"/>
          <p14:tracePt t="81295" x="8643938" y="4348163"/>
          <p14:tracePt t="81298" x="8607425" y="4311650"/>
          <p14:tracePt t="81312" x="8497888" y="4275138"/>
          <p14:tracePt t="81328" x="8315325" y="4202113"/>
          <p14:tracePt t="81344" x="8134350" y="4165600"/>
          <p14:tracePt t="81361" x="7897813" y="4148138"/>
          <p14:tracePt t="81378" x="7715250" y="4129088"/>
          <p14:tracePt t="81395" x="7569200" y="4129088"/>
          <p14:tracePt t="81412" x="7478713" y="4129088"/>
          <p14:tracePt t="81427" x="7424738" y="4129088"/>
          <p14:tracePt t="81444" x="7351713" y="4202113"/>
          <p14:tracePt t="81461" x="7261225" y="4275138"/>
          <p14:tracePt t="81463" x="7224713" y="4311650"/>
          <p14:tracePt t="81478" x="7224713" y="4329113"/>
          <p14:tracePt t="81480" x="7205663" y="4348163"/>
          <p14:tracePt t="81495" x="7151688" y="4421188"/>
          <p14:tracePt t="81512" x="7151688" y="4475163"/>
          <p14:tracePt t="81528" x="7151688" y="4511675"/>
          <p14:tracePt t="81545" x="7169150" y="4565650"/>
          <p14:tracePt t="81561" x="7188200" y="4584700"/>
          <p14:tracePt t="81578" x="7224713" y="4602163"/>
          <p14:tracePt t="81594" x="7278688" y="4621213"/>
          <p14:tracePt t="81611" x="7315200" y="4638675"/>
          <p14:tracePt t="81628" x="7369175" y="4638675"/>
          <p14:tracePt t="81644" x="7405688" y="4638675"/>
          <p14:tracePt t="81661" x="7497763" y="4638675"/>
          <p14:tracePt t="81664" x="7515225" y="4621213"/>
          <p14:tracePt t="81678" x="7551738" y="4602163"/>
          <p14:tracePt t="81680" x="7569200" y="4602163"/>
          <p14:tracePt t="81694" x="7605713" y="4584700"/>
          <p14:tracePt t="81697" x="7605713" y="4565650"/>
          <p14:tracePt t="81751" x="7605713" y="4529138"/>
          <p14:tracePt t="81775" x="7569200" y="4529138"/>
          <p14:tracePt t="81783" x="7515225" y="4492625"/>
          <p14:tracePt t="81799" x="7478713" y="4492625"/>
          <p14:tracePt t="81811" x="7461250" y="4492625"/>
          <p14:tracePt t="81828" x="7405688" y="4475163"/>
          <p14:tracePt t="81844" x="7388225" y="4475163"/>
          <p14:tracePt t="81861" x="7369175" y="4475163"/>
          <p14:tracePt t="81863" x="7351713" y="4475163"/>
          <p14:tracePt t="81887" x="7315200" y="4475163"/>
          <p14:tracePt t="81911" x="7297738" y="4475163"/>
          <p14:tracePt t="81943" x="7261225" y="4475163"/>
          <p14:tracePt t="82120" x="7261225" y="4456113"/>
          <p14:tracePt t="82128" x="7261225" y="4438650"/>
          <p14:tracePt t="82144" x="7242175" y="4438650"/>
          <p14:tracePt t="82161" x="7115175" y="4438650"/>
          <p14:tracePt t="82177" x="6988175" y="4438650"/>
          <p14:tracePt t="82194" x="6878638" y="4456113"/>
          <p14:tracePt t="82211" x="6859588" y="4456113"/>
          <p14:tracePt t="82639" x="6878638" y="4456113"/>
          <p14:tracePt t="82655" x="6896100" y="4456113"/>
          <p14:tracePt t="82663" x="6915150" y="4456113"/>
          <p14:tracePt t="82678" x="6932613" y="4456113"/>
          <p14:tracePt t="82695" x="6951663" y="4456113"/>
          <p14:tracePt t="82697" x="6951663" y="4475163"/>
          <p14:tracePt t="82712" x="7005638" y="4475163"/>
          <p14:tracePt t="82728" x="7024688" y="4475163"/>
          <p14:tracePt t="82744" x="7078663" y="4475163"/>
          <p14:tracePt t="82761" x="7096125" y="4475163"/>
          <p14:tracePt t="82777" x="7151688" y="4475163"/>
          <p14:tracePt t="82794" x="7205663" y="4492625"/>
          <p14:tracePt t="82811" x="7242175" y="4492625"/>
          <p14:tracePt t="82828" x="7261225" y="4492625"/>
          <p14:tracePt t="82845" x="7297738" y="4492625"/>
          <p14:tracePt t="82847" x="7315200" y="4492625"/>
          <p14:tracePt t="82861" x="7351713" y="4492625"/>
          <p14:tracePt t="82878" x="7388225" y="4492625"/>
          <p14:tracePt t="82894" x="7405688" y="4492625"/>
          <p14:tracePt t="82911" x="7424738" y="4475163"/>
          <p14:tracePt t="82944" x="7461250" y="4475163"/>
          <p14:tracePt t="82999" x="7478713" y="4438650"/>
          <p14:tracePt t="83047" x="7442200" y="4438650"/>
          <p14:tracePt t="83055" x="7424738" y="4438650"/>
          <p14:tracePt t="83063" x="7369175" y="4438650"/>
          <p14:tracePt t="83078" x="7297738" y="4438650"/>
          <p14:tracePt t="83080" x="7224713" y="4421188"/>
          <p14:tracePt t="83094" x="7151688" y="4421188"/>
          <p14:tracePt t="83096" x="7096125" y="4421188"/>
          <p14:tracePt t="83112" x="7005638" y="4421188"/>
          <p14:tracePt t="83128" x="6988175" y="4421188"/>
          <p14:tracePt t="83239" x="6969125" y="4421188"/>
          <p14:tracePt t="83255" x="6988175" y="4421188"/>
          <p14:tracePt t="83263" x="7024688" y="4421188"/>
          <p14:tracePt t="83278" x="7061200" y="4421188"/>
          <p14:tracePt t="83280" x="7115175" y="4421188"/>
          <p14:tracePt t="83295" x="7205663" y="4421188"/>
          <p14:tracePt t="83297" x="7297738" y="4421188"/>
          <p14:tracePt t="83312" x="7515225" y="4421188"/>
          <p14:tracePt t="83328" x="7824788" y="4402138"/>
          <p14:tracePt t="83344" x="8151813" y="4348163"/>
          <p14:tracePt t="83361" x="8480425" y="4329113"/>
          <p14:tracePt t="83377" x="8697913" y="4329113"/>
          <p14:tracePt t="83394" x="8861425" y="4329113"/>
          <p14:tracePt t="83411" x="8953500" y="4329113"/>
          <p14:tracePt t="83428" x="9024938" y="4329113"/>
          <p14:tracePt t="83444" x="9080500" y="4311650"/>
          <p14:tracePt t="83461" x="9097963" y="4311650"/>
          <p14:tracePt t="83478" x="9117013" y="4311650"/>
          <p14:tracePt t="83511" x="9134475" y="4292600"/>
          <p14:tracePt t="83607" x="9043988" y="4292600"/>
          <p14:tracePt t="83615" x="9024938" y="4292600"/>
          <p14:tracePt t="83628" x="8953500" y="4292600"/>
          <p14:tracePt t="83644" x="8824913" y="4292600"/>
          <p14:tracePt t="83661" x="8661400" y="4329113"/>
          <p14:tracePt t="83663" x="8551863" y="4384675"/>
          <p14:tracePt t="83678" x="8480425" y="4402138"/>
          <p14:tracePt t="83681" x="8388350" y="4421188"/>
          <p14:tracePt t="83696" x="8261350" y="4456113"/>
          <p14:tracePt t="83712" x="8188325" y="4475163"/>
          <p14:tracePt t="83728" x="8170863" y="4475163"/>
          <p14:tracePt t="83871" x="8188325" y="4475163"/>
          <p14:tracePt t="83879" x="8207375" y="4475163"/>
          <p14:tracePt t="83895" x="8261350" y="4475163"/>
          <p14:tracePt t="83897" x="8315325" y="4475163"/>
          <p14:tracePt t="83912" x="8407400" y="4475163"/>
          <p14:tracePt t="83928" x="8534400" y="4475163"/>
          <p14:tracePt t="83945" x="8624888" y="4475163"/>
          <p14:tracePt t="83961" x="8716963" y="4475163"/>
          <p14:tracePt t="83978" x="8843963" y="4475163"/>
          <p14:tracePt t="83994" x="8970963" y="4456113"/>
          <p14:tracePt t="84011" x="9043988" y="4456113"/>
          <p14:tracePt t="84028" x="9097963" y="4456113"/>
          <p14:tracePt t="84044" x="9170988" y="4438650"/>
          <p14:tracePt t="84061" x="9190038" y="4438650"/>
          <p14:tracePt t="84103" x="9207500" y="4421188"/>
          <p14:tracePt t="84119" x="9244013" y="4421188"/>
          <p14:tracePt t="84215" x="9226550" y="4421188"/>
          <p14:tracePt t="84231" x="9117013" y="4421188"/>
          <p14:tracePt t="84239" x="9061450" y="4421188"/>
          <p14:tracePt t="84248" x="9024938" y="4421188"/>
          <p14:tracePt t="84261" x="8953500" y="4421188"/>
          <p14:tracePt t="84264" x="8861425" y="4421188"/>
          <p14:tracePt t="84277" x="8807450" y="4421188"/>
          <p14:tracePt t="84280" x="8753475" y="4421188"/>
          <p14:tracePt t="84295" x="8697913" y="4421188"/>
          <p14:tracePt t="84297" x="8643938" y="4421188"/>
          <p14:tracePt t="84312" x="8551863" y="4421188"/>
          <p14:tracePt t="84329" x="8461375" y="4421188"/>
          <p14:tracePt t="84346" x="8407400" y="4421188"/>
          <p14:tracePt t="84487" x="8424863" y="4421188"/>
          <p14:tracePt t="84494" x="8461375" y="4421188"/>
          <p14:tracePt t="84512" x="8588375" y="4421188"/>
          <p14:tracePt t="84528" x="8734425" y="4421188"/>
          <p14:tracePt t="84544" x="8916988" y="4402138"/>
          <p14:tracePt t="84561" x="9134475" y="4348163"/>
          <p14:tracePt t="84577" x="9263063" y="4329113"/>
          <p14:tracePt t="84594" x="9371013" y="4329113"/>
          <p14:tracePt t="84611" x="9426575" y="4311650"/>
          <p14:tracePt t="86063" x="9371013" y="4311650"/>
          <p14:tracePt t="86071" x="9353550" y="4311650"/>
          <p14:tracePt t="86079" x="9334500" y="4311650"/>
          <p14:tracePt t="86094" x="9263063" y="4311650"/>
          <p14:tracePt t="86097" x="9207500" y="4311650"/>
          <p14:tracePt t="86112" x="9134475" y="4311650"/>
          <p14:tracePt t="86128" x="9117013" y="4311650"/>
          <p14:tracePt t="86145" x="9043988" y="4311650"/>
          <p14:tracePt t="86167" x="9024938" y="4311650"/>
          <p14:tracePt t="86192" x="9007475" y="4311650"/>
          <p14:tracePt t="86223" x="8990013" y="4311650"/>
          <p14:tracePt t="86239" x="8970963" y="4311650"/>
          <p14:tracePt t="86255" x="8953500" y="4311650"/>
          <p14:tracePt t="86263" x="8934450" y="4311650"/>
          <p14:tracePt t="86278" x="8916988" y="4311650"/>
          <p14:tracePt t="86280" x="8897938" y="4311650"/>
          <p14:tracePt t="86294" x="8880475" y="4311650"/>
          <p14:tracePt t="86297" x="8861425" y="4311650"/>
          <p14:tracePt t="86312" x="8843963" y="4311650"/>
          <p14:tracePt t="86328" x="8807450" y="4311650"/>
          <p14:tracePt t="86345" x="8788400" y="4311650"/>
          <p14:tracePt t="86361" x="8770938" y="4311650"/>
          <p14:tracePt t="86503" x="8753475" y="4311650"/>
          <p14:tracePt t="86615" x="8734425" y="4311650"/>
          <p14:tracePt t="86631" x="8716963" y="4311650"/>
          <p14:tracePt t="86639" x="8697913" y="4311650"/>
          <p14:tracePt t="86647" x="8680450" y="4311650"/>
          <p14:tracePt t="86661" x="8680450" y="4402138"/>
          <p14:tracePt t="86664" x="8716963" y="4438650"/>
          <p14:tracePt t="86678" x="8734425" y="4475163"/>
          <p14:tracePt t="86681" x="8770938" y="4492625"/>
          <p14:tracePt t="86695" x="8897938" y="4511675"/>
          <p14:tracePt t="86712" x="9007475" y="4529138"/>
          <p14:tracePt t="86728" x="9134475" y="4529138"/>
          <p14:tracePt t="86745" x="9226550" y="4529138"/>
          <p14:tracePt t="86762" x="9334500" y="4529138"/>
          <p14:tracePt t="86778" x="9444038" y="4511675"/>
          <p14:tracePt t="86795" x="9499600" y="4492625"/>
          <p14:tracePt t="86811" x="9534525" y="4475163"/>
          <p14:tracePt t="86828" x="9553575" y="4456113"/>
          <p14:tracePt t="86844" x="9590088" y="4456113"/>
          <p14:tracePt t="86861" x="9607550" y="4438650"/>
          <p14:tracePt t="86878" x="9644063" y="4438650"/>
          <p14:tracePt t="86896" x="9663113" y="4438650"/>
          <p14:tracePt t="86911" x="9699625" y="4438650"/>
          <p14:tracePt t="86928" x="9717088" y="4438650"/>
          <p14:tracePt t="86944" x="9807575" y="4438650"/>
          <p14:tracePt t="86961" x="9863138" y="4402138"/>
          <p14:tracePt t="86978" x="9953625" y="4384675"/>
          <p14:tracePt t="86995" x="10007600" y="4365625"/>
          <p14:tracePt t="87012" x="10026650" y="4365625"/>
          <p14:tracePt t="87028" x="10063163" y="4365625"/>
          <p14:tracePt t="87045" x="10099675" y="4365625"/>
          <p14:tracePt t="87061" x="10136188" y="4365625"/>
          <p14:tracePt t="87063" x="10153650" y="4365625"/>
          <p14:tracePt t="87080" x="10190163" y="4365625"/>
          <p14:tracePt t="87095" x="10209213" y="4384675"/>
          <p14:tracePt t="87097" x="10226675" y="4384675"/>
          <p14:tracePt t="87111" x="10244138" y="4384675"/>
          <p14:tracePt t="87128" x="10280650" y="4384675"/>
          <p14:tracePt t="87144" x="10299700" y="4384675"/>
          <p14:tracePt t="87176" x="10336213" y="4421188"/>
          <p14:tracePt t="87192" x="10353675" y="4421188"/>
          <p14:tracePt t="87202" x="10372725" y="4438650"/>
          <p14:tracePt t="87215" x="10390188" y="4438650"/>
          <p14:tracePt t="87228" x="10409238" y="4438650"/>
          <p14:tracePt t="87244" x="10426700" y="4475163"/>
          <p14:tracePt t="87263" x="10445750" y="4475163"/>
          <p14:tracePt t="87279" x="10463213" y="4475163"/>
          <p14:tracePt t="87281" x="10482263" y="4475163"/>
          <p14:tracePt t="87296" x="10499725" y="4475163"/>
          <p14:tracePt t="87311" x="10517188" y="4475163"/>
          <p14:tracePt t="87327" x="10536238" y="4475163"/>
          <p14:tracePt t="87399" x="10572750" y="4475163"/>
          <p14:tracePt t="87567" x="10553700" y="4475163"/>
          <p14:tracePt t="87583" x="10536238" y="4475163"/>
          <p14:tracePt t="87592" x="10499725" y="4475163"/>
          <p14:tracePt t="87600" x="10409238" y="4475163"/>
          <p14:tracePt t="87611" x="10353675" y="4475163"/>
          <p14:tracePt t="87628" x="10226675" y="4475163"/>
          <p14:tracePt t="87644" x="10117138" y="4492625"/>
          <p14:tracePt t="87661" x="10026650" y="4492625"/>
          <p14:tracePt t="87664" x="10007600" y="4492625"/>
          <p14:tracePt t="87678" x="9953625" y="4492625"/>
          <p14:tracePt t="87681" x="9917113" y="4492625"/>
          <p14:tracePt t="87694" x="9899650" y="4492625"/>
          <p14:tracePt t="87711" x="9880600" y="4492625"/>
          <p14:tracePt t="87735" x="9844088" y="4492625"/>
          <p14:tracePt t="87887" x="9863138" y="4492625"/>
          <p14:tracePt t="87895" x="9880600" y="4492625"/>
          <p14:tracePt t="87912" x="9990138" y="4492625"/>
          <p14:tracePt t="87928" x="10136188" y="4492625"/>
          <p14:tracePt t="87945" x="10263188" y="4475163"/>
          <p14:tracePt t="87961" x="10353675" y="4475163"/>
          <p14:tracePt t="87977" x="10390188" y="4475163"/>
          <p14:tracePt t="87995" x="10409238" y="4475163"/>
          <p14:tracePt t="88023" x="10445750" y="4475163"/>
          <p14:tracePt t="88047" x="10463213" y="4456113"/>
          <p14:tracePt t="88279" x="10445750" y="4456113"/>
          <p14:tracePt t="88287" x="10426700" y="4456113"/>
          <p14:tracePt t="88295" x="10409238" y="4456113"/>
          <p14:tracePt t="88312" x="10372725" y="4456113"/>
          <p14:tracePt t="88328" x="10353675" y="4456113"/>
          <p14:tracePt t="88345" x="10317163" y="4456113"/>
          <p14:tracePt t="88361" x="10299700" y="4456113"/>
          <p14:tracePt t="88379" x="10263188" y="4456113"/>
          <p14:tracePt t="88463" x="10226675" y="4456113"/>
          <p14:tracePt t="89279" x="10244138" y="4456113"/>
          <p14:tracePt t="89295" x="10263188" y="4456113"/>
          <p14:tracePt t="89303" x="10299700" y="4456113"/>
          <p14:tracePt t="89311" x="10317163" y="4456113"/>
          <p14:tracePt t="89328" x="10353675" y="4438650"/>
          <p14:tracePt t="89345" x="10372725" y="4438650"/>
          <p14:tracePt t="89362" x="10409238" y="4438650"/>
          <p14:tracePt t="89407" x="10426700" y="4438650"/>
          <p14:tracePt t="89440" x="10426700" y="4421188"/>
          <p14:tracePt t="89943" x="10463213" y="4421188"/>
          <p14:tracePt t="93759" x="10409238" y="4421188"/>
          <p14:tracePt t="93767" x="10336213" y="4511675"/>
          <p14:tracePt t="93778" x="10244138" y="4584700"/>
          <p14:tracePt t="93795" x="10044113" y="4729163"/>
          <p14:tracePt t="93811" x="9844088" y="4857750"/>
          <p14:tracePt t="93828" x="9590088" y="4965700"/>
          <p14:tracePt t="93844" x="9426575" y="5075238"/>
          <p14:tracePt t="93861" x="9263063" y="5129213"/>
          <p14:tracePt t="93864" x="9207500" y="5129213"/>
          <p14:tracePt t="93878" x="9153525" y="5129213"/>
          <p14:tracePt t="93880" x="9097963" y="5148263"/>
          <p14:tracePt t="93896" x="9007475" y="5184775"/>
          <p14:tracePt t="93912" x="8843963" y="5238750"/>
          <p14:tracePt t="93928" x="8643938" y="5294313"/>
          <p14:tracePt t="93945" x="8480425" y="5365750"/>
          <p14:tracePt t="93961" x="8334375" y="5384800"/>
          <p14:tracePt t="93979" x="8280400" y="5402263"/>
          <p14:tracePt t="93996" x="8207375" y="5438775"/>
          <p14:tracePt t="94012" x="8170863" y="5438775"/>
          <p14:tracePt t="94028" x="8078788" y="5438775"/>
          <p14:tracePt t="94045" x="8024813" y="5457825"/>
          <p14:tracePt t="94047" x="7988300" y="5475288"/>
          <p14:tracePt t="94063" x="7897813" y="5475288"/>
          <p14:tracePt t="94065" x="7824788" y="5494338"/>
          <p14:tracePt t="94078" x="7715250" y="5494338"/>
          <p14:tracePt t="94081" x="7624763" y="5494338"/>
          <p14:tracePt t="94095" x="7442200" y="5494338"/>
          <p14:tracePt t="94112" x="7351713" y="5494338"/>
          <p14:tracePt t="94128" x="7224713" y="5475288"/>
          <p14:tracePt t="94145" x="7096125" y="5438775"/>
          <p14:tracePt t="94161" x="7024688" y="5438775"/>
          <p14:tracePt t="94179" x="6988175" y="5438775"/>
          <p14:tracePt t="94195" x="6951663" y="5438775"/>
          <p14:tracePt t="94212" x="6932613" y="5438775"/>
          <p14:tracePt t="94230" x="6915150" y="5438775"/>
          <p14:tracePt t="94247" x="6896100" y="5438775"/>
          <p14:tracePt t="94319" x="6878638" y="5438775"/>
          <p14:tracePt t="94335" x="6842125" y="5438775"/>
          <p14:tracePt t="94391" x="6824663" y="5438775"/>
          <p14:tracePt t="94407" x="6805613" y="5438775"/>
          <p14:tracePt t="94415" x="6788150" y="5438775"/>
          <p14:tracePt t="94431" x="6769100" y="5438775"/>
          <p14:tracePt t="94445" x="6751638" y="5438775"/>
          <p14:tracePt t="94447" x="6678613" y="5438775"/>
          <p14:tracePt t="94461" x="6642100" y="5438775"/>
          <p14:tracePt t="94464" x="6586538" y="5438775"/>
          <p14:tracePt t="94478" x="6569075" y="5438775"/>
          <p14:tracePt t="94481" x="6551613" y="5438775"/>
          <p14:tracePt t="94495" x="6459538" y="5421313"/>
          <p14:tracePt t="94512" x="6442075" y="5421313"/>
          <p14:tracePt t="94529" x="6405563" y="5421313"/>
          <p14:tracePt t="94545" x="6386513" y="5421313"/>
          <p14:tracePt t="94562" x="6369050" y="5421313"/>
          <p14:tracePt t="94578" x="6350000" y="5421313"/>
          <p14:tracePt t="94594" x="6315075" y="5421313"/>
          <p14:tracePt t="94611" x="6296025" y="5421313"/>
          <p14:tracePt t="94629" x="6259513" y="5402263"/>
          <p14:tracePt t="94831" x="6223000" y="5384800"/>
          <p14:tracePt t="95511" x="6205538" y="5384800"/>
          <p14:tracePt t="95519" x="6132513" y="5384800"/>
          <p14:tracePt t="95527" x="6022975" y="5384800"/>
          <p14:tracePt t="95545" x="5713413" y="5384800"/>
          <p14:tracePt t="95562" x="5349875" y="5384800"/>
          <p14:tracePt t="95579" x="4894263" y="5384800"/>
          <p14:tracePt t="95594" x="4530725" y="5384800"/>
          <p14:tracePt t="95611" x="4221163" y="5384800"/>
          <p14:tracePt t="95628" x="3967163" y="5384800"/>
          <p14:tracePt t="95645" x="3748088" y="5384800"/>
          <p14:tracePt t="95648" x="3621088" y="5384800"/>
          <p14:tracePt t="95661" x="3494088" y="5384800"/>
          <p14:tracePt t="95664" x="3421063" y="5384800"/>
          <p14:tracePt t="95678" x="3348038" y="5384800"/>
          <p14:tracePt t="95680" x="3294063" y="5384800"/>
          <p14:tracePt t="95696" x="3201988" y="5348288"/>
          <p14:tracePt t="95712" x="3130550" y="5329238"/>
          <p14:tracePt t="95871" x="3111500" y="5311775"/>
          <p14:tracePt t="95927" x="3111500" y="5294313"/>
          <p14:tracePt t="95967" x="3130550" y="5275263"/>
          <p14:tracePt t="95999" x="3148013" y="5275263"/>
          <p14:tracePt t="96008" x="3184525" y="5257800"/>
          <p14:tracePt t="96023" x="3201988" y="5238750"/>
          <p14:tracePt t="96032" x="3221038" y="5238750"/>
          <p14:tracePt t="96045" x="3257550" y="5221288"/>
          <p14:tracePt t="96048" x="3294063" y="5221288"/>
          <p14:tracePt t="96061" x="3348038" y="5221288"/>
          <p14:tracePt t="96063" x="3403600" y="5221288"/>
          <p14:tracePt t="96080" x="3494088" y="5202238"/>
          <p14:tracePt t="96096" x="3530600" y="5202238"/>
          <p14:tracePt t="96111" x="3603625" y="5184775"/>
          <p14:tracePt t="96128" x="3657600" y="5184775"/>
          <p14:tracePt t="96145" x="3694113" y="5165725"/>
          <p14:tracePt t="96161" x="3730625" y="5165725"/>
          <p14:tracePt t="96179" x="3803650" y="5148263"/>
          <p14:tracePt t="96195" x="3840163" y="5148263"/>
          <p14:tracePt t="96212" x="3857625" y="5148263"/>
          <p14:tracePt t="96231" x="3911600" y="5129213"/>
          <p14:tracePt t="96246" x="3911600" y="5111750"/>
          <p14:tracePt t="96264" x="3930650" y="5111750"/>
          <p14:tracePt t="96279" x="3967163" y="5111750"/>
          <p14:tracePt t="96295" x="3984625" y="5092700"/>
          <p14:tracePt t="96375" x="3984625" y="5075238"/>
          <p14:tracePt t="96391" x="3967163" y="5057775"/>
          <p14:tracePt t="96400" x="3948113" y="5057775"/>
          <p14:tracePt t="96415" x="3911600" y="5057775"/>
          <p14:tracePt t="96428" x="3857625" y="5057775"/>
          <p14:tracePt t="96444" x="3784600" y="5057775"/>
          <p14:tracePt t="96462" x="3675063" y="5057775"/>
          <p14:tracePt t="96465" x="3640138" y="5057775"/>
          <p14:tracePt t="96479" x="3584575" y="5057775"/>
          <p14:tracePt t="96481" x="3548063" y="5057775"/>
          <p14:tracePt t="96496" x="3438525" y="5057775"/>
          <p14:tracePt t="96512" x="3367088" y="5075238"/>
          <p14:tracePt t="96529" x="3330575" y="5075238"/>
          <p14:tracePt t="96545" x="3294063" y="5075238"/>
          <p14:tracePt t="96561" x="3238500" y="5075238"/>
          <p14:tracePt t="96578" x="3201988" y="5075238"/>
          <p14:tracePt t="96594" x="3184525" y="5075238"/>
          <p14:tracePt t="96612" x="3167063" y="5075238"/>
          <p14:tracePt t="96628" x="3130550" y="5075238"/>
          <p14:tracePt t="96645" x="3094038" y="5075238"/>
          <p14:tracePt t="96647" x="3074988" y="5075238"/>
          <p14:tracePt t="96663" x="3057525" y="5075238"/>
          <p14:tracePt t="96678" x="3021013" y="5075238"/>
          <p14:tracePt t="96681" x="2965450" y="5075238"/>
          <p14:tracePt t="96695" x="2928938" y="5075238"/>
          <p14:tracePt t="96712" x="2857500" y="5075238"/>
          <p14:tracePt t="96728" x="2838450" y="5075238"/>
          <p14:tracePt t="96745" x="2765425" y="5075238"/>
          <p14:tracePt t="96761" x="2728913" y="5075238"/>
          <p14:tracePt t="96778" x="2692400" y="5075238"/>
          <p14:tracePt t="96795" x="2601913" y="5057775"/>
          <p14:tracePt t="96811" x="2565400" y="5057775"/>
          <p14:tracePt t="96829" x="2547938" y="5057775"/>
          <p14:tracePt t="96831" x="2455863" y="5057775"/>
          <p14:tracePt t="96845" x="2438400" y="5057775"/>
          <p14:tracePt t="96861" x="2420938" y="5057775"/>
          <p14:tracePt t="96863" x="2365375" y="5057775"/>
          <p14:tracePt t="96879" x="2347913" y="5057775"/>
          <p14:tracePt t="96881" x="2328863" y="5057775"/>
          <p14:tracePt t="96895" x="2311400" y="5057775"/>
          <p14:tracePt t="96912" x="2274888" y="5057775"/>
          <p14:tracePt t="96928" x="2255838" y="5057775"/>
          <p14:tracePt t="97439" x="2201863" y="5057775"/>
          <p14:tracePt t="97447" x="2184400" y="5057775"/>
          <p14:tracePt t="97461" x="2165350" y="5057775"/>
          <p14:tracePt t="97479" x="2001838" y="5057775"/>
          <p14:tracePt t="97496" x="1911350" y="5057775"/>
          <p14:tracePt t="97512" x="1838325" y="5057775"/>
          <p14:tracePt t="97528" x="1782763" y="5057775"/>
          <p14:tracePt t="97545" x="1765300" y="5057775"/>
          <p14:tracePt t="97576" x="1746250" y="5057775"/>
          <p14:tracePt t="97591" x="1728788" y="5057775"/>
          <p14:tracePt t="97600" x="1709738" y="5057775"/>
          <p14:tracePt t="97611" x="1655763" y="5057775"/>
          <p14:tracePt t="97628" x="1619250" y="5057775"/>
          <p14:tracePt t="97647" x="1582738" y="5057775"/>
          <p14:tracePt t="97679" x="1565275" y="5057775"/>
          <p14:tracePt t="97807" x="1528763" y="5057775"/>
          <p14:tracePt t="97975" x="1546225" y="5057775"/>
          <p14:tracePt t="97983" x="1546225" y="5038725"/>
          <p14:tracePt t="97995" x="1565275" y="5038725"/>
          <p14:tracePt t="98012" x="1601788" y="5038725"/>
          <p14:tracePt t="98029" x="1655763" y="5002213"/>
          <p14:tracePt t="98045" x="1709738" y="5002213"/>
          <p14:tracePt t="98061" x="1765300" y="5002213"/>
          <p14:tracePt t="98064" x="1782763" y="5002213"/>
          <p14:tracePt t="98079" x="1838325" y="5002213"/>
          <p14:tracePt t="98081" x="1892300" y="5002213"/>
          <p14:tracePt t="98095" x="2038350" y="5002213"/>
          <p14:tracePt t="98112" x="2165350" y="4984750"/>
          <p14:tracePt t="98128" x="2274888" y="4984750"/>
          <p14:tracePt t="98144" x="2347913" y="4984750"/>
          <p14:tracePt t="98162" x="2384425" y="4984750"/>
          <p14:tracePt t="98178" x="2420938" y="4984750"/>
          <p14:tracePt t="98195" x="2438400" y="4984750"/>
          <p14:tracePt t="98212" x="2511425" y="4984750"/>
          <p14:tracePt t="98231" x="2547938" y="4984750"/>
          <p14:tracePt t="98247" x="2565400" y="4984750"/>
          <p14:tracePt t="98262" x="2601913" y="4965700"/>
          <p14:tracePt t="98278" x="2620963" y="4965700"/>
          <p14:tracePt t="98335" x="2638425" y="4965700"/>
          <p14:tracePt t="98351" x="2657475" y="4965700"/>
          <p14:tracePt t="98431" x="2674938" y="4965700"/>
          <p14:tracePt t="98567" x="2692400" y="4948238"/>
          <p14:tracePt t="104615" x="2711450" y="4948238"/>
          <p14:tracePt t="104639" x="2747963" y="4948238"/>
          <p14:tracePt t="104647" x="2765425" y="4948238"/>
          <p14:tracePt t="104663" x="2784475" y="4948238"/>
          <p14:tracePt t="104679" x="2820988" y="4948238"/>
          <p14:tracePt t="104682" x="2894013" y="4965700"/>
          <p14:tracePt t="104697" x="3021013" y="4965700"/>
          <p14:tracePt t="104712" x="3167063" y="4965700"/>
          <p14:tracePt t="104729" x="3257550" y="5002213"/>
          <p14:tracePt t="104746" x="3330575" y="5021263"/>
          <p14:tracePt t="104911" x="3348038" y="5021263"/>
          <p14:tracePt t="104943" x="3348038" y="5002213"/>
          <p14:tracePt t="104967" x="3330575" y="5002213"/>
          <p14:tracePt t="104983" x="3311525" y="4984750"/>
          <p14:tracePt t="105015" x="3294063" y="4984750"/>
          <p14:tracePt t="105031" x="3294063" y="4965700"/>
          <p14:tracePt t="105063" x="3275013" y="4948238"/>
          <p14:tracePt t="105351" x="3294063" y="4965700"/>
          <p14:tracePt t="105361" x="3311525" y="4965700"/>
          <p14:tracePt t="105370" x="3367088" y="4965700"/>
          <p14:tracePt t="105379" x="3421063" y="4984750"/>
          <p14:tracePt t="105395" x="3567113" y="5038725"/>
          <p14:tracePt t="105412" x="3784600" y="5057775"/>
          <p14:tracePt t="105429" x="3967163" y="5057775"/>
          <p14:tracePt t="105446" x="4076700" y="5057775"/>
          <p14:tracePt t="105449" x="4130675" y="5057775"/>
          <p14:tracePt t="105462" x="4148138" y="5057775"/>
          <p14:tracePt t="105464" x="4184650" y="5057775"/>
          <p14:tracePt t="105480" x="4240213" y="5038725"/>
          <p14:tracePt t="105567" x="4276725" y="5021263"/>
          <p14:tracePt t="105591" x="4294188" y="5021263"/>
          <p14:tracePt t="105607" x="4330700" y="5021263"/>
          <p14:tracePt t="105623" x="4349750" y="5021263"/>
          <p14:tracePt t="105631" x="4386263" y="5021263"/>
          <p14:tracePt t="105645" x="4440238" y="5021263"/>
          <p14:tracePt t="105648" x="4494213" y="5021263"/>
          <p14:tracePt t="105662" x="4567238" y="5021263"/>
          <p14:tracePt t="105664" x="4694238" y="5038725"/>
          <p14:tracePt t="105679" x="4786313" y="5038725"/>
          <p14:tracePt t="105682" x="4859338" y="5038725"/>
          <p14:tracePt t="105696" x="5076825" y="5038725"/>
          <p14:tracePt t="105712" x="5259388" y="5038725"/>
          <p14:tracePt t="105728" x="5459413" y="5021263"/>
          <p14:tracePt t="105745" x="5640388" y="5002213"/>
          <p14:tracePt t="105762" x="5768975" y="4984750"/>
          <p14:tracePt t="105779" x="5932488" y="4965700"/>
          <p14:tracePt t="105795" x="6042025" y="4965700"/>
          <p14:tracePt t="105812" x="6113463" y="4965700"/>
          <p14:tracePt t="105829" x="6186488" y="4948238"/>
          <p14:tracePt t="105847" x="6205538" y="4948238"/>
          <p14:tracePt t="105927" x="6223000" y="4948238"/>
          <p14:tracePt t="105991" x="6169025" y="4948238"/>
          <p14:tracePt t="105999" x="6149975" y="4948238"/>
          <p14:tracePt t="106012" x="6113463" y="4929188"/>
          <p14:tracePt t="106028" x="5986463" y="4892675"/>
          <p14:tracePt t="106045" x="5822950" y="4875213"/>
          <p14:tracePt t="106048" x="5749925" y="4875213"/>
          <p14:tracePt t="106062" x="5640388" y="4857750"/>
          <p14:tracePt t="106064" x="5549900" y="4857750"/>
          <p14:tracePt t="106080" x="5276850" y="4857750"/>
          <p14:tracePt t="106096" x="4949825" y="4875213"/>
          <p14:tracePt t="106112" x="4713288" y="4892675"/>
          <p14:tracePt t="106129" x="4494213" y="4911725"/>
          <p14:tracePt t="106146" x="4349750" y="4929188"/>
          <p14:tracePt t="106162" x="4276725" y="4929188"/>
          <p14:tracePt t="106180" x="4257675" y="4929188"/>
          <p14:tracePt t="106271" x="4240213" y="4929188"/>
          <p14:tracePt t="106335" x="4203700" y="4929188"/>
          <p14:tracePt t="106527" x="4221163" y="4965700"/>
          <p14:tracePt t="106535" x="4240213" y="4965700"/>
          <p14:tracePt t="106546" x="4257675" y="4984750"/>
          <p14:tracePt t="106562" x="4349750" y="5002213"/>
          <p14:tracePt t="106579" x="4513263" y="5038725"/>
          <p14:tracePt t="106595" x="4713288" y="5038725"/>
          <p14:tracePt t="106611" x="4930775" y="5038725"/>
          <p14:tracePt t="106629" x="5095875" y="5057775"/>
          <p14:tracePt t="106645" x="5259388" y="5075238"/>
          <p14:tracePt t="106648" x="5313363" y="5075238"/>
          <p14:tracePt t="106662" x="5349875" y="5075238"/>
          <p14:tracePt t="106665" x="5403850" y="5075238"/>
          <p14:tracePt t="106679" x="5476875" y="5075238"/>
          <p14:tracePt t="106695" x="5495925" y="5075238"/>
          <p14:tracePt t="106712" x="5513388" y="5075238"/>
          <p14:tracePt t="106744" x="5532438" y="5075238"/>
          <p14:tracePt t="106761" x="5549900" y="5075238"/>
          <p14:tracePt t="106783" x="5568950" y="5075238"/>
          <p14:tracePt t="106831" x="5586413" y="5075238"/>
          <p14:tracePt t="106847" x="5586413" y="5057775"/>
          <p14:tracePt t="106855" x="5605463" y="5057775"/>
          <p14:tracePt t="106863" x="5622925" y="5038725"/>
          <p14:tracePt t="106879" x="5640388" y="5038725"/>
          <p14:tracePt t="106896" x="5713413" y="5002213"/>
          <p14:tracePt t="106913" x="5768975" y="4965700"/>
          <p14:tracePt t="106929" x="5822950" y="4948238"/>
          <p14:tracePt t="106945" x="5859463" y="4929188"/>
          <p14:tracePt t="106962" x="5876925" y="4911725"/>
          <p14:tracePt t="106979" x="5932488" y="4892675"/>
          <p14:tracePt t="106996" x="5949950" y="4875213"/>
          <p14:tracePt t="107295" x="5969000" y="4857750"/>
          <p14:tracePt t="108279" x="5949950" y="4857750"/>
          <p14:tracePt t="108287" x="5913438" y="4875213"/>
          <p14:tracePt t="108303" x="5895975" y="4875213"/>
          <p14:tracePt t="108312" x="5876925" y="4875213"/>
          <p14:tracePt t="108329" x="5822950" y="4892675"/>
          <p14:tracePt t="108345" x="5786438" y="4892675"/>
          <p14:tracePt t="108362" x="5732463" y="4892675"/>
          <p14:tracePt t="108380" x="5676900" y="4892675"/>
          <p14:tracePt t="108395" x="5622925" y="4892675"/>
          <p14:tracePt t="108412" x="5605463" y="4892675"/>
          <p14:tracePt t="108429" x="5568950" y="4892675"/>
          <p14:tracePt t="108445" x="5549900" y="4892675"/>
          <p14:tracePt t="108463" x="5513388" y="4892675"/>
          <p14:tracePt t="108480" x="5495925" y="4892675"/>
          <p14:tracePt t="108519" x="5459413" y="4892675"/>
          <p14:tracePt t="108535" x="5440363" y="4892675"/>
          <p14:tracePt t="108559" x="5422900" y="4892675"/>
          <p14:tracePt t="108567" x="5403850" y="4892675"/>
          <p14:tracePt t="108579" x="5386388" y="4892675"/>
          <p14:tracePt t="108595" x="5367338" y="4892675"/>
          <p14:tracePt t="108612" x="5349875" y="4892675"/>
          <p14:tracePt t="108629" x="5313363" y="4892675"/>
          <p14:tracePt t="108645" x="5295900" y="4892675"/>
          <p14:tracePt t="108648" x="5259388" y="4892675"/>
          <p14:tracePt t="108663" x="5240338" y="4892675"/>
          <p14:tracePt t="108666" x="5222875" y="4892675"/>
          <p14:tracePt t="108679" x="5203825" y="4892675"/>
          <p14:tracePt t="108681" x="5186363" y="4892675"/>
          <p14:tracePt t="108695" x="5167313" y="4892675"/>
          <p14:tracePt t="108728" x="5149850" y="4892675"/>
          <p14:tracePt t="108767" x="5130800" y="4892675"/>
          <p14:tracePt t="108799" x="5113338" y="4892675"/>
          <p14:tracePt t="108831" x="5095875" y="4892675"/>
          <p14:tracePt t="108879" x="5076825" y="4892675"/>
          <p14:tracePt t="114479" x="5076825" y="4929188"/>
          <p14:tracePt t="114496" x="5095875" y="4948238"/>
          <p14:tracePt t="114503" x="5113338" y="4948238"/>
          <p14:tracePt t="114513" x="5130800" y="4965700"/>
          <p14:tracePt t="114529" x="5186363" y="4965700"/>
          <p14:tracePt t="114545" x="5222875" y="5002213"/>
          <p14:tracePt t="114563" x="5313363" y="5002213"/>
          <p14:tracePt t="114579" x="5440363" y="5002213"/>
          <p14:tracePt t="114596" x="5532438" y="5002213"/>
          <p14:tracePt t="114613" x="5586413" y="5002213"/>
          <p14:tracePt t="114630" x="5659438" y="5002213"/>
          <p14:tracePt t="114743" x="5676900" y="5002213"/>
          <p14:tracePt t="114791" x="5659438" y="4984750"/>
          <p14:tracePt t="114799" x="5640388" y="4965700"/>
          <p14:tracePt t="114812" x="5605463" y="4965700"/>
          <p14:tracePt t="114830" x="5549900" y="4948238"/>
          <p14:tracePt t="114832" x="5513388" y="4929188"/>
          <p14:tracePt t="114846" x="5459413" y="4911725"/>
          <p14:tracePt t="114849" x="5403850" y="4911725"/>
          <p14:tracePt t="114863" x="5367338" y="4911725"/>
          <p14:tracePt t="114865" x="5313363" y="4911725"/>
          <p14:tracePt t="114879" x="5295900" y="4911725"/>
          <p14:tracePt t="114895" x="5276850" y="4911725"/>
          <p14:tracePt t="118719" x="5259388" y="4911725"/>
          <p14:tracePt t="118735" x="5149850" y="4929188"/>
          <p14:tracePt t="118745" x="5113338" y="4965700"/>
          <p14:tracePt t="118755" x="5022850" y="5002213"/>
          <p14:tracePt t="118764" x="4876800" y="5092700"/>
          <p14:tracePt t="118780" x="4603750" y="5221288"/>
          <p14:tracePt t="118796" x="4349750" y="5275263"/>
          <p14:tracePt t="118813" x="4076700" y="5365750"/>
          <p14:tracePt t="118830" x="3857625" y="5438775"/>
          <p14:tracePt t="118833" x="3748088" y="5457825"/>
          <p14:tracePt t="118847" x="3584575" y="5475288"/>
          <p14:tracePt t="118849" x="3438525" y="5494338"/>
          <p14:tracePt t="118864" x="3257550" y="5494338"/>
          <p14:tracePt t="118867" x="3074988" y="5530850"/>
          <p14:tracePt t="118880" x="2674938" y="5530850"/>
          <p14:tracePt t="118896" x="2274888" y="5530850"/>
          <p14:tracePt t="118912" x="2038350" y="5530850"/>
          <p14:tracePt t="118929" x="1855788" y="5530850"/>
          <p14:tracePt t="118946" x="1838325" y="5530850"/>
          <p14:tracePt t="119223" x="1855788" y="5530850"/>
          <p14:tracePt t="119487" x="1874838" y="5530850"/>
          <p14:tracePt t="119591" x="1892300" y="5530850"/>
          <p14:tracePt t="119615" x="1911350" y="5530850"/>
          <p14:tracePt t="119639" x="1911350" y="5511800"/>
          <p14:tracePt t="119647" x="1928813" y="5511800"/>
          <p14:tracePt t="119663" x="1965325" y="5511800"/>
          <p14:tracePt t="119703" x="1965325" y="5494338"/>
          <p14:tracePt t="119719" x="2001838" y="5494338"/>
          <p14:tracePt t="119743" x="2019300" y="5494338"/>
          <p14:tracePt t="119760" x="2038350" y="5494338"/>
          <p14:tracePt t="119768" x="2055813" y="5494338"/>
          <p14:tracePt t="119779" x="2074863" y="5494338"/>
          <p14:tracePt t="119796" x="2092325" y="5494338"/>
          <p14:tracePt t="119812" x="2128838" y="5494338"/>
          <p14:tracePt t="119829" x="2147888" y="5494338"/>
          <p14:tracePt t="119831" x="2184400" y="5494338"/>
          <p14:tracePt t="119863" x="2201863" y="5494338"/>
          <p14:tracePt t="119871" x="2219325" y="5494338"/>
          <p14:tracePt t="119880" x="2238375" y="5494338"/>
          <p14:tracePt t="119896" x="2255838" y="5494338"/>
          <p14:tracePt t="119912" x="2274888" y="5494338"/>
          <p14:tracePt t="119929" x="2292350" y="5494338"/>
          <p14:tracePt t="119960" x="2311400" y="5494338"/>
          <p14:tracePt t="119991" x="2328863" y="5494338"/>
          <p14:tracePt t="120055" x="2347913" y="5494338"/>
          <p14:tracePt t="120087" x="2365375" y="5494338"/>
          <p14:tracePt t="120095" x="2384425" y="5494338"/>
          <p14:tracePt t="120120" x="2420938" y="5494338"/>
          <p14:tracePt t="120151" x="2438400" y="5475288"/>
          <p14:tracePt t="120191" x="2455863" y="5457825"/>
          <p14:tracePt t="120215" x="2455863" y="5438775"/>
          <p14:tracePt t="120231" x="2455863" y="5421313"/>
          <p14:tracePt t="120263" x="2455863" y="5402263"/>
          <p14:tracePt t="120271" x="2455863" y="5384800"/>
          <p14:tracePt t="120280" x="2455863" y="5365750"/>
          <p14:tracePt t="120312" x="2474913" y="5329238"/>
          <p14:tracePt t="120319" x="2492375" y="5311775"/>
          <p14:tracePt t="120345" x="2492375" y="5294313"/>
          <p14:tracePt t="120351" x="2492375" y="5275263"/>
          <p14:tracePt t="120363" x="2492375" y="5257800"/>
          <p14:tracePt t="120383" x="2492375" y="5238750"/>
          <p14:tracePt t="120399" x="2492375" y="5221288"/>
          <p14:tracePt t="120413" x="2492375" y="5202238"/>
          <p14:tracePt t="120429" x="2492375" y="5184775"/>
          <p14:tracePt t="120446" x="2492375" y="5165725"/>
          <p14:tracePt t="120462" x="2492375" y="5148263"/>
          <p14:tracePt t="120465" x="2492375" y="5129213"/>
          <p14:tracePt t="120480" x="2492375" y="5092700"/>
          <p14:tracePt t="120497" x="2492375" y="5038725"/>
          <p14:tracePt t="120513" x="2492375" y="5021263"/>
          <p14:tracePt t="120529" x="2492375" y="4965700"/>
          <p14:tracePt t="120547" x="2474913" y="4911725"/>
          <p14:tracePt t="120562" x="2474913" y="4875213"/>
          <p14:tracePt t="120579" x="2455863" y="4857750"/>
          <p14:tracePt t="120615" x="2438400" y="4838700"/>
          <p14:tracePt t="120623" x="2420938" y="4838700"/>
          <p14:tracePt t="120633" x="2401888" y="4838700"/>
          <p14:tracePt t="120646" x="2384425" y="4821238"/>
          <p14:tracePt t="120648" x="2347913" y="4821238"/>
          <p14:tracePt t="120663" x="2311400" y="4802188"/>
          <p14:tracePt t="120665" x="2238375" y="4802188"/>
          <p14:tracePt t="120679" x="2111375" y="4784725"/>
          <p14:tracePt t="120696" x="2038350" y="4765675"/>
          <p14:tracePt t="120713" x="1947863" y="4765675"/>
          <p14:tracePt t="120729" x="1892300" y="4765675"/>
          <p14:tracePt t="120746" x="1801813" y="4765675"/>
          <p14:tracePt t="120762" x="1746250" y="4784725"/>
          <p14:tracePt t="120779" x="1709738" y="4821238"/>
          <p14:tracePt t="120796" x="1674813" y="4857750"/>
          <p14:tracePt t="120812" x="1601788" y="4965700"/>
          <p14:tracePt t="120830" x="1582738" y="4984750"/>
          <p14:tracePt t="120832" x="1565275" y="5038725"/>
          <p14:tracePt t="120847" x="1565275" y="5075238"/>
          <p14:tracePt t="120864" x="1565275" y="5092700"/>
          <p14:tracePt t="120880" x="1565275" y="5202238"/>
          <p14:tracePt t="120896" x="1582738" y="5294313"/>
          <p14:tracePt t="120913" x="1619250" y="5348288"/>
          <p14:tracePt t="120929" x="1674813" y="5438775"/>
          <p14:tracePt t="120946" x="1728788" y="5494338"/>
          <p14:tracePt t="120963" x="1765300" y="5511800"/>
          <p14:tracePt t="120980" x="1819275" y="5565775"/>
          <p14:tracePt t="120997" x="1874838" y="5602288"/>
          <p14:tracePt t="121000" x="1892300" y="5621338"/>
          <p14:tracePt t="121013" x="1911350" y="5638800"/>
          <p14:tracePt t="121015" x="1928813" y="5638800"/>
          <p14:tracePt t="121030" x="1947863" y="5638800"/>
          <p14:tracePt t="121032" x="1965325" y="5657850"/>
          <p14:tracePt t="121055" x="1982788" y="5657850"/>
          <p14:tracePt t="121065" x="2001838" y="5657850"/>
          <p14:tracePt t="121080" x="2019300" y="5657850"/>
          <p14:tracePt t="121096" x="2074863" y="5675313"/>
          <p14:tracePt t="121112" x="2147888" y="5675313"/>
          <p14:tracePt t="121135" x="2165350" y="5675313"/>
          <p14:tracePt t="121146" x="2201863" y="5675313"/>
          <p14:tracePt t="121167" x="2238375" y="5675313"/>
          <p14:tracePt t="121191" x="2255838" y="5657850"/>
          <p14:tracePt t="121343" x="2292350" y="5657850"/>
          <p14:tracePt t="121375" x="2311400" y="5638800"/>
          <p14:tracePt t="121391" x="2311400" y="5621338"/>
          <p14:tracePt t="121423" x="2328863" y="5602288"/>
          <p14:tracePt t="121439" x="2347913" y="5602288"/>
          <p14:tracePt t="121449" x="2347913" y="5584825"/>
          <p14:tracePt t="121463" x="2365375" y="5565775"/>
          <p14:tracePt t="121465" x="2365375" y="5548313"/>
          <p14:tracePt t="121487" x="2384425" y="5530850"/>
          <p14:tracePt t="121503" x="2401888" y="5511800"/>
          <p14:tracePt t="121519" x="2420938" y="5494338"/>
          <p14:tracePt t="121551" x="2420938" y="5475288"/>
          <p14:tracePt t="121560" x="2420938" y="5438775"/>
          <p14:tracePt t="121591" x="2438400" y="5421313"/>
          <p14:tracePt t="121615" x="2455863" y="5402263"/>
          <p14:tracePt t="121639" x="2455863" y="5384800"/>
          <p14:tracePt t="122031" x="2474913" y="5384800"/>
          <p14:tracePt t="122831" x="2438400" y="5384800"/>
          <p14:tracePt t="122847" x="2420938" y="5384800"/>
          <p14:tracePt t="122863" x="2384425" y="5384800"/>
          <p14:tracePt t="122887" x="2365375" y="5384800"/>
          <p14:tracePt t="123023" x="2347913" y="5384800"/>
          <p14:tracePt t="123287" x="2328863" y="5384800"/>
          <p14:tracePt t="123319" x="2292350" y="5384800"/>
          <p14:tracePt t="123328" x="2274888" y="5402263"/>
          <p14:tracePt t="123345" x="2255838" y="5402263"/>
          <p14:tracePt t="123360" x="2238375" y="5402263"/>
          <p14:tracePt t="123369" x="2219325" y="5402263"/>
          <p14:tracePt t="123379" x="2219325" y="5421313"/>
          <p14:tracePt t="123395" x="2184400" y="5438775"/>
          <p14:tracePt t="123412" x="2165350" y="5438775"/>
          <p14:tracePt t="123807" x="2147888" y="5438775"/>
          <p14:tracePt t="125271" x="2147888" y="5475288"/>
          <p14:tracePt t="125280" x="2165350" y="5494338"/>
          <p14:tracePt t="125288" x="2184400" y="5494338"/>
          <p14:tracePt t="125297" x="2201863" y="5511800"/>
          <p14:tracePt t="125312" x="2238375" y="5511800"/>
          <p14:tracePt t="125329" x="2274888" y="5530850"/>
          <p14:tracePt t="125346" x="2347913" y="5530850"/>
          <p14:tracePt t="125363" x="2401888" y="5530850"/>
          <p14:tracePt t="125379" x="2492375" y="5530850"/>
          <p14:tracePt t="125396" x="2601913" y="5548313"/>
          <p14:tracePt t="125412" x="2711450" y="5565775"/>
          <p14:tracePt t="125429" x="2784475" y="5584825"/>
          <p14:tracePt t="125432" x="2801938" y="5584825"/>
          <p14:tracePt t="125446" x="2838450" y="5584825"/>
          <p14:tracePt t="125463" x="2857500" y="5584825"/>
          <p14:tracePt t="125480" x="2894013" y="5584825"/>
          <p14:tracePt t="125497" x="2911475" y="5584825"/>
          <p14:tracePt t="125513" x="2928938" y="5584825"/>
          <p14:tracePt t="125529" x="2965450" y="5584825"/>
          <p14:tracePt t="125546" x="3001963" y="5584825"/>
          <p14:tracePt t="125563" x="3021013" y="5584825"/>
          <p14:tracePt t="125580" x="3057525" y="5584825"/>
          <p14:tracePt t="125615" x="3074988" y="5565775"/>
          <p14:tracePt t="125623" x="3111500" y="5565775"/>
          <p14:tracePt t="125647" x="3130550" y="5565775"/>
          <p14:tracePt t="125655" x="3148013" y="5565775"/>
          <p14:tracePt t="125663" x="3167063" y="5565775"/>
          <p14:tracePt t="125680" x="3184525" y="5548313"/>
          <p14:tracePt t="125696" x="3238500" y="5548313"/>
          <p14:tracePt t="125713" x="3275013" y="5548313"/>
          <p14:tracePt t="125730" x="3294063" y="5548313"/>
          <p14:tracePt t="125746" x="3348038" y="5548313"/>
          <p14:tracePt t="125762" x="3384550" y="5548313"/>
          <p14:tracePt t="125779" x="3403600" y="5548313"/>
          <p14:tracePt t="125796" x="3438525" y="5548313"/>
          <p14:tracePt t="125813" x="3457575" y="5548313"/>
          <p14:tracePt t="125830" x="3511550" y="5548313"/>
          <p14:tracePt t="125832" x="3530600" y="5548313"/>
          <p14:tracePt t="125846" x="3548063" y="5548313"/>
          <p14:tracePt t="125863" x="3567113" y="5548313"/>
          <p14:tracePt t="125879" x="3603625" y="5548313"/>
          <p14:tracePt t="125896" x="3621088" y="5548313"/>
          <p14:tracePt t="125912" x="3640138" y="5548313"/>
          <p14:tracePt t="125929" x="3675063" y="5548313"/>
          <p14:tracePt t="125946" x="3694113" y="5548313"/>
          <p14:tracePt t="125963" x="3711575" y="5548313"/>
          <p14:tracePt t="125979" x="3748088" y="5548313"/>
          <p14:tracePt t="125996" x="3784600" y="5511800"/>
          <p14:tracePt t="126013" x="3803650" y="5511800"/>
          <p14:tracePt t="126016" x="3821113" y="5511800"/>
          <p14:tracePt t="126030" x="3840163" y="5511800"/>
          <p14:tracePt t="126046" x="3857625" y="5511800"/>
          <p14:tracePt t="126049" x="3876675" y="5511800"/>
          <p14:tracePt t="126063" x="3894138" y="5511800"/>
          <p14:tracePt t="126080" x="3911600" y="5511800"/>
          <p14:tracePt t="126097" x="3930650" y="5511800"/>
          <p14:tracePt t="126113" x="3948113" y="5511800"/>
          <p14:tracePt t="126145" x="3967163" y="5511800"/>
          <p14:tracePt t="126239" x="3984625" y="5511800"/>
          <p14:tracePt t="126495" x="3984625" y="5494338"/>
          <p14:tracePt t="127111" x="4003675" y="5494338"/>
          <p14:tracePt t="127119" x="4021138" y="5494338"/>
          <p14:tracePt t="127129" x="4040188" y="5494338"/>
          <p14:tracePt t="127146" x="4094163" y="5494338"/>
          <p14:tracePt t="127162" x="4167188" y="5494338"/>
          <p14:tracePt t="127179" x="4240213" y="5494338"/>
          <p14:tracePt t="127196" x="4276725" y="5494338"/>
          <p14:tracePt t="127213" x="4294188" y="5494338"/>
          <p14:tracePt t="127231" x="4349750" y="5511800"/>
          <p14:tracePt t="127271" x="4386263" y="5511800"/>
          <p14:tracePt t="127287" x="4403725" y="5511800"/>
          <p14:tracePt t="127303" x="4421188" y="5511800"/>
          <p14:tracePt t="127313" x="4440238" y="5511800"/>
          <p14:tracePt t="127329" x="4457700" y="5511800"/>
          <p14:tracePt t="127346" x="4513263" y="5511800"/>
          <p14:tracePt t="127363" x="4549775" y="5511800"/>
          <p14:tracePt t="127379" x="4567238" y="5511800"/>
          <p14:tracePt t="127396" x="4622800" y="5511800"/>
          <p14:tracePt t="127412" x="4657725" y="5511800"/>
          <p14:tracePt t="127430" x="4676775" y="5511800"/>
          <p14:tracePt t="127446" x="4713288" y="5511800"/>
          <p14:tracePt t="127480" x="4730750" y="5511800"/>
          <p14:tracePt t="127655" x="4767263" y="5511800"/>
          <p14:tracePt t="128503" x="4786313" y="5511800"/>
          <p14:tracePt t="128519" x="4822825" y="5511800"/>
          <p14:tracePt t="128535" x="4840288" y="5511800"/>
          <p14:tracePt t="128545" x="4859338" y="5511800"/>
          <p14:tracePt t="128552" x="4876800" y="5511800"/>
          <p14:tracePt t="128563" x="4913313" y="5511800"/>
          <p14:tracePt t="128579" x="4949825" y="5511800"/>
          <p14:tracePt t="128596" x="5003800" y="5511800"/>
          <p14:tracePt t="128623" x="5022850" y="5511800"/>
          <p14:tracePt t="128639" x="5040313" y="5511800"/>
          <p14:tracePt t="128663" x="5059363" y="5511800"/>
          <p14:tracePt t="128767" x="5076825" y="5511800"/>
          <p14:tracePt t="128903" x="5059363" y="5511800"/>
          <p14:tracePt t="128913" x="5040313" y="5511800"/>
          <p14:tracePt t="128920" x="5003800" y="5494338"/>
          <p14:tracePt t="128930" x="4967288" y="5494338"/>
          <p14:tracePt t="128946" x="4876800" y="5494338"/>
          <p14:tracePt t="128963" x="4749800" y="5494338"/>
          <p14:tracePt t="128979" x="4622800" y="5494338"/>
          <p14:tracePt t="128997" x="4457700" y="5494338"/>
          <p14:tracePt t="129013" x="4367213" y="5494338"/>
          <p14:tracePt t="129016" x="4313238" y="5494338"/>
          <p14:tracePt t="129030" x="4294188" y="5494338"/>
          <p14:tracePt t="129032" x="4221163" y="5511800"/>
          <p14:tracePt t="129047" x="4184650" y="5511800"/>
          <p14:tracePt t="129049" x="4167188" y="5511800"/>
          <p14:tracePt t="129063" x="4130675" y="5511800"/>
          <p14:tracePt t="129080" x="4094163" y="5511800"/>
          <p14:tracePt t="129096" x="4076700" y="5511800"/>
          <p14:tracePt t="129113" x="4057650" y="5511800"/>
          <p14:tracePt t="129144" x="4040188" y="5511800"/>
          <p14:tracePt t="129201" x="4021138" y="5511800"/>
          <p14:tracePt t="129407" x="4003675" y="5530850"/>
          <p14:tracePt t="129415" x="4021138" y="5530850"/>
          <p14:tracePt t="129431" x="4040188" y="5530850"/>
          <p14:tracePt t="129448" x="4076700" y="5548313"/>
          <p14:tracePt t="129464" x="4184650" y="5548313"/>
          <p14:tracePt t="129480" x="4276725" y="5584825"/>
          <p14:tracePt t="129496" x="4349750" y="5584825"/>
          <p14:tracePt t="129512" x="4403725" y="5584825"/>
          <p14:tracePt t="129529" x="4457700" y="5584825"/>
          <p14:tracePt t="129547" x="4530725" y="5584825"/>
          <p14:tracePt t="129564" x="4622800" y="5565775"/>
          <p14:tracePt t="129580" x="4694238" y="5548313"/>
          <p14:tracePt t="129596" x="4749800" y="5530850"/>
          <p14:tracePt t="129615" x="4767263" y="5530850"/>
          <p14:tracePt t="130191" x="4767263" y="5511800"/>
          <p14:tracePt t="130199" x="4694238" y="5511800"/>
          <p14:tracePt t="130216" x="4476750" y="5494338"/>
          <p14:tracePt t="130230" x="4386263" y="5494338"/>
          <p14:tracePt t="130232" x="4221163" y="5511800"/>
          <p14:tracePt t="130247" x="4130675" y="5511800"/>
          <p14:tracePt t="130249" x="4003675" y="5530850"/>
          <p14:tracePt t="130263" x="3876675" y="5530850"/>
          <p14:tracePt t="130265" x="3748088" y="5548313"/>
          <p14:tracePt t="130280" x="3603625" y="5565775"/>
          <p14:tracePt t="130297" x="3548063" y="5565775"/>
          <p14:tracePt t="130313" x="3530600" y="5584825"/>
          <p14:tracePt t="130329" x="3511550" y="5584825"/>
          <p14:tracePt t="130567" x="3511550" y="5602288"/>
          <p14:tracePt t="130591" x="3530600" y="5621338"/>
          <p14:tracePt t="130599" x="3567113" y="5621338"/>
          <p14:tracePt t="130612" x="3603625" y="5621338"/>
          <p14:tracePt t="130630" x="3640138" y="5621338"/>
          <p14:tracePt t="130632" x="3675063" y="5621338"/>
          <p14:tracePt t="130646" x="3730625" y="5621338"/>
          <p14:tracePt t="130649" x="3784600" y="5621338"/>
          <p14:tracePt t="130664" x="3876675" y="5621338"/>
          <p14:tracePt t="130680" x="3967163" y="5621338"/>
          <p14:tracePt t="130696" x="4076700" y="5621338"/>
          <p14:tracePt t="130713" x="4130675" y="5621338"/>
          <p14:tracePt t="130730" x="4203700" y="5602288"/>
          <p14:tracePt t="130746" x="4240213" y="5602288"/>
          <p14:tracePt t="130763" x="4276725" y="5602288"/>
          <p14:tracePt t="130779" x="4294188" y="5584825"/>
          <p14:tracePt t="130796" x="4330700" y="5584825"/>
          <p14:tracePt t="130815" x="4349750" y="5584825"/>
          <p14:tracePt t="131279" x="4386263" y="5584825"/>
          <p14:tracePt t="131303" x="4403725" y="5584825"/>
          <p14:tracePt t="131312" x="4440238" y="5584825"/>
          <p14:tracePt t="131320" x="4476750" y="5584825"/>
          <p14:tracePt t="131329" x="4494213" y="5584825"/>
          <p14:tracePt t="131346" x="4549775" y="5548313"/>
          <p14:tracePt t="131363" x="4603750" y="5530850"/>
          <p14:tracePt t="131379" x="4657725" y="5530850"/>
          <p14:tracePt t="131396" x="4676775" y="5530850"/>
          <p14:tracePt t="132535" x="4713288" y="5530850"/>
          <p14:tracePt t="140183" x="4767263" y="5530850"/>
          <p14:tracePt t="140192" x="4859338" y="5530850"/>
          <p14:tracePt t="140200" x="5130800" y="5457825"/>
          <p14:tracePt t="140213" x="5495925" y="5329238"/>
          <p14:tracePt t="140216" x="6059488" y="5038725"/>
          <p14:tracePt t="140233" x="7205663" y="4275138"/>
          <p14:tracePt t="140247" x="8388350" y="2946400"/>
          <p14:tracePt t="140264" x="9390063" y="1419225"/>
          <p14:tracePt t="140281" x="9917113" y="327025"/>
          <p14:tracePt t="141535" x="10280650" y="327025"/>
          <p14:tracePt t="141543" x="10209213" y="763588"/>
          <p14:tracePt t="141551" x="10117138" y="1292225"/>
          <p14:tracePt t="141564" x="9953625" y="1928813"/>
          <p14:tracePt t="141580" x="9807575" y="3019425"/>
          <p14:tracePt t="141597" x="9736138" y="3748088"/>
          <p14:tracePt t="141599" x="9736138" y="4056063"/>
          <p14:tracePt t="141614" x="9717088" y="4365625"/>
          <p14:tracePt t="141616" x="9699625" y="4602163"/>
          <p14:tracePt t="141632" x="9699625" y="4948238"/>
          <p14:tracePt t="141648" x="9663113" y="5275263"/>
          <p14:tracePt t="141665" x="9590088" y="5548313"/>
          <p14:tracePt t="141681" x="9517063" y="5748338"/>
          <p14:tracePt t="141697" x="9371013" y="6002338"/>
          <p14:tracePt t="141714" x="9297988" y="6111875"/>
          <p14:tracePt t="141730" x="9226550" y="6184900"/>
          <p14:tracePt t="141747" x="9134475" y="6221413"/>
          <p14:tracePt t="141763" x="9080500" y="6221413"/>
          <p14:tracePt t="141781" x="9061450" y="6221413"/>
          <p14:tracePt t="141797" x="9024938" y="6238875"/>
          <p14:tracePt t="141814" x="8970963" y="6257925"/>
          <p14:tracePt t="141817" x="8953500" y="6257925"/>
          <p14:tracePt t="141831" x="8934450" y="6257925"/>
          <p14:tracePt t="141833" x="8916988" y="6257925"/>
          <p14:tracePt t="141855" x="8897938" y="6257925"/>
          <p14:tracePt t="141865" x="8880475" y="6257925"/>
          <p14:tracePt t="141896" x="8861425" y="6257925"/>
          <p14:tracePt t="141912" x="8843963" y="6257925"/>
          <p14:tracePt t="141929" x="8824913" y="6257925"/>
          <p14:tracePt t="141959" x="8788400" y="6257925"/>
          <p14:tracePt t="141975" x="8770938" y="6238875"/>
          <p14:tracePt t="141991" x="8770938" y="6221413"/>
          <p14:tracePt t="142001" x="8770938" y="6202363"/>
          <p14:tracePt t="142013" x="8770938" y="6184900"/>
          <p14:tracePt t="142016" x="8770938" y="6167438"/>
          <p14:tracePt t="142031" x="8788400" y="6148388"/>
          <p14:tracePt t="142033" x="8807450" y="6111875"/>
          <p14:tracePt t="142047" x="8807450" y="6094413"/>
          <p14:tracePt t="142050" x="8843963" y="6075363"/>
          <p14:tracePt t="142064" x="8861425" y="6057900"/>
          <p14:tracePt t="142081" x="8916988" y="6002338"/>
          <p14:tracePt t="142097" x="8990013" y="5967413"/>
          <p14:tracePt t="142114" x="9061450" y="5948363"/>
          <p14:tracePt t="142130" x="9117013" y="5930900"/>
          <p14:tracePt t="142147" x="9190038" y="5930900"/>
          <p14:tracePt t="142163" x="9226550" y="5911850"/>
          <p14:tracePt t="142180" x="9317038" y="5894388"/>
          <p14:tracePt t="142198" x="9371013" y="5875338"/>
          <p14:tracePt t="142200" x="9390063" y="5857875"/>
          <p14:tracePt t="142214" x="9407525" y="5857875"/>
          <p14:tracePt t="142303" x="9407525" y="5838825"/>
          <p14:tracePt t="142313" x="9407525" y="5821363"/>
          <p14:tracePt t="142319" x="9390063" y="5821363"/>
          <p14:tracePt t="142330" x="9371013" y="5821363"/>
          <p14:tracePt t="142347" x="9280525" y="5802313"/>
          <p14:tracePt t="142363" x="9134475" y="5802313"/>
          <p14:tracePt t="142380" x="8970963" y="5784850"/>
          <p14:tracePt t="142397" x="8770938" y="5784850"/>
          <p14:tracePt t="142400" x="8607425" y="5784850"/>
          <p14:tracePt t="142414" x="8461375" y="5784850"/>
          <p14:tracePt t="142416" x="8280400" y="5802313"/>
          <p14:tracePt t="142430" x="8078788" y="5857875"/>
          <p14:tracePt t="142433" x="7915275" y="5894388"/>
          <p14:tracePt t="142447" x="7751763" y="5948363"/>
          <p14:tracePt t="142450" x="7661275" y="5967413"/>
          <p14:tracePt t="142464" x="7405688" y="6038850"/>
          <p14:tracePt t="142480" x="7132638" y="6038850"/>
          <p14:tracePt t="142497" x="6788150" y="6038850"/>
          <p14:tracePt t="142513" x="6315075" y="6038850"/>
          <p14:tracePt t="142530" x="5859463" y="6038850"/>
          <p14:tracePt t="142547" x="5367338" y="6038850"/>
          <p14:tracePt t="142564" x="4986338" y="6021388"/>
          <p14:tracePt t="142580" x="4676775" y="6021388"/>
          <p14:tracePt t="142597" x="4440238" y="6021388"/>
          <p14:tracePt t="142600" x="4349750" y="6021388"/>
          <p14:tracePt t="142613" x="4257675" y="6021388"/>
          <p14:tracePt t="142616" x="4148138" y="6021388"/>
          <p14:tracePt t="142631" x="4057650" y="6021388"/>
          <p14:tracePt t="142633" x="3984625" y="6021388"/>
          <p14:tracePt t="142648" x="3894138" y="6021388"/>
          <p14:tracePt t="142664" x="3784600" y="6021388"/>
          <p14:tracePt t="142681" x="3748088" y="6021388"/>
          <p14:tracePt t="142697" x="3603625" y="6021388"/>
          <p14:tracePt t="142713" x="3511550" y="6021388"/>
          <p14:tracePt t="142730" x="3403600" y="6021388"/>
          <p14:tracePt t="142747" x="3238500" y="6038850"/>
          <p14:tracePt t="142764" x="3038475" y="6038850"/>
          <p14:tracePt t="142781" x="2801938" y="6038850"/>
          <p14:tracePt t="142798" x="2565400" y="6038850"/>
          <p14:tracePt t="142800" x="2492375" y="6021388"/>
          <p14:tracePt t="142814" x="2420938" y="6021388"/>
          <p14:tracePt t="142816" x="2365375" y="6002338"/>
          <p14:tracePt t="142830" x="2292350" y="6002338"/>
          <p14:tracePt t="142833" x="2238375" y="6002338"/>
          <p14:tracePt t="142848" x="2147888" y="6002338"/>
          <p14:tracePt t="142864" x="2092325" y="6002338"/>
          <p14:tracePt t="142881" x="1982788" y="6002338"/>
          <p14:tracePt t="142897" x="1892300" y="6002338"/>
          <p14:tracePt t="142914" x="1819275" y="6021388"/>
          <p14:tracePt t="142930" x="1709738" y="6038850"/>
          <p14:tracePt t="142947" x="1655763" y="6038850"/>
          <p14:tracePt t="142963" x="1638300" y="6038850"/>
          <p14:tracePt t="142980" x="1619250" y="6038850"/>
          <p14:tracePt t="142997" x="1601788" y="6038850"/>
          <p14:tracePt t="143103" x="1582738" y="6038850"/>
          <p14:tracePt t="143271" x="1565275" y="6057900"/>
          <p14:tracePt t="143295" x="1582738" y="6057900"/>
          <p14:tracePt t="143312" x="1601788" y="6057900"/>
          <p14:tracePt t="143319" x="1619250" y="6057900"/>
          <p14:tracePt t="143330" x="1638300" y="6038850"/>
          <p14:tracePt t="143347" x="1655763" y="6021388"/>
          <p14:tracePt t="143363" x="1692275" y="6002338"/>
          <p14:tracePt t="143380" x="1746250" y="5984875"/>
          <p14:tracePt t="143397" x="1801813" y="5967413"/>
          <p14:tracePt t="143415" x="1838325" y="5948363"/>
          <p14:tracePt t="143430" x="1874838" y="5948363"/>
          <p14:tracePt t="143433" x="1874838" y="5930900"/>
          <p14:tracePt t="143448" x="1911350" y="5930900"/>
          <p14:tracePt t="143703" x="1928813" y="5930900"/>
          <p14:tracePt t="143719" x="1965325" y="5930900"/>
          <p14:tracePt t="143729" x="2001838" y="5930900"/>
          <p14:tracePt t="143737" x="2055813" y="5930900"/>
          <p14:tracePt t="143747" x="2111375" y="5930900"/>
          <p14:tracePt t="143763" x="2238375" y="5930900"/>
          <p14:tracePt t="143780" x="2401888" y="5930900"/>
          <p14:tracePt t="143796" x="2528888" y="5948363"/>
          <p14:tracePt t="143814" x="2638425" y="5967413"/>
          <p14:tracePt t="143817" x="2674938" y="5967413"/>
          <p14:tracePt t="143830" x="2692400" y="5967413"/>
          <p14:tracePt t="143833" x="2711450" y="5984875"/>
          <p14:tracePt t="143927" x="2728913" y="5984875"/>
          <p14:tracePt t="143951" x="2747963" y="5984875"/>
          <p14:tracePt t="143967" x="2784475" y="5984875"/>
          <p14:tracePt t="143983" x="2801938" y="5984875"/>
          <p14:tracePt t="143991" x="2820988" y="5984875"/>
          <p14:tracePt t="144001" x="2857500" y="5984875"/>
          <p14:tracePt t="144014" x="2874963" y="5984875"/>
          <p14:tracePt t="144016" x="2928938" y="5984875"/>
          <p14:tracePt t="144031" x="2965450" y="5984875"/>
          <p14:tracePt t="144047" x="3021013" y="5984875"/>
          <p14:tracePt t="144063" x="3038475" y="5984875"/>
          <p14:tracePt t="144080" x="3111500" y="5984875"/>
          <p14:tracePt t="144097" x="3167063" y="5984875"/>
          <p14:tracePt t="144114" x="3201988" y="5984875"/>
          <p14:tracePt t="144130" x="3257550" y="5984875"/>
          <p14:tracePt t="144147" x="3311525" y="5984875"/>
          <p14:tracePt t="144163" x="3384550" y="5984875"/>
          <p14:tracePt t="144181" x="3438525" y="5984875"/>
          <p14:tracePt t="144199" x="3457575" y="5984875"/>
          <p14:tracePt t="144216" x="3494088" y="5967413"/>
          <p14:tracePt t="144230" x="3511550" y="5967413"/>
          <p14:tracePt t="144311" x="3530600" y="5967413"/>
          <p14:tracePt t="144335" x="3548063" y="5967413"/>
          <p14:tracePt t="144359" x="3567113" y="5967413"/>
          <p14:tracePt t="144495" x="3584575" y="5967413"/>
          <p14:tracePt t="144951" x="3603625" y="5967413"/>
          <p14:tracePt t="144959" x="3621088" y="5967413"/>
          <p14:tracePt t="144968" x="3657600" y="5967413"/>
          <p14:tracePt t="144980" x="3730625" y="5967413"/>
          <p14:tracePt t="144998" x="3876675" y="5967413"/>
          <p14:tracePt t="145000" x="3967163" y="5967413"/>
          <p14:tracePt t="145013" x="4076700" y="5984875"/>
          <p14:tracePt t="145030" x="4313238" y="6002338"/>
          <p14:tracePt t="145033" x="4421188" y="6002338"/>
          <p14:tracePt t="145047" x="4549775" y="6002338"/>
          <p14:tracePt t="145064" x="4694238" y="6021388"/>
          <p14:tracePt t="145081" x="4767263" y="6038850"/>
          <p14:tracePt t="145097" x="4859338" y="6038850"/>
          <p14:tracePt t="145113" x="4894263" y="6038850"/>
          <p14:tracePt t="145130" x="4913313" y="6038850"/>
          <p14:tracePt t="145147" x="4949825" y="6038850"/>
          <p14:tracePt t="145167" x="4967288" y="6057900"/>
          <p14:tracePt t="145271" x="4986338" y="6057900"/>
          <p14:tracePt t="145280" x="5003800" y="6057900"/>
          <p14:tracePt t="145311" x="5022850" y="6057900"/>
          <p14:tracePt t="145319" x="5040313" y="6057900"/>
          <p14:tracePt t="145335" x="5059363" y="6057900"/>
          <p14:tracePt t="145351" x="5095875" y="6075363"/>
          <p14:tracePt t="145364" x="5130800" y="6075363"/>
          <p14:tracePt t="145383" x="5149850" y="6075363"/>
          <p14:tracePt t="145396" x="5186363" y="6057900"/>
          <p14:tracePt t="145413" x="5203825" y="6057900"/>
          <p14:tracePt t="145416" x="5222875" y="6057900"/>
          <p14:tracePt t="145430" x="5259388" y="6057900"/>
          <p14:tracePt t="145479" x="5295900" y="6038850"/>
          <p14:tracePt t="145503" x="5313363" y="6021388"/>
          <p14:tracePt t="145535" x="5367338" y="6021388"/>
          <p14:tracePt t="145567" x="5386388" y="6002338"/>
          <p14:tracePt t="145575" x="5386388" y="5984875"/>
          <p14:tracePt t="145583" x="5422900" y="5984875"/>
          <p14:tracePt t="145597" x="5422900" y="5967413"/>
          <p14:tracePt t="145614" x="5440363" y="5967413"/>
          <p14:tracePt t="145631" x="5476875" y="5967413"/>
          <p14:tracePt t="145655" x="5476875" y="5930900"/>
          <p14:tracePt t="145671" x="5459413" y="5911850"/>
          <p14:tracePt t="145687" x="5440363" y="5911850"/>
          <p14:tracePt t="145697" x="5422900" y="5911850"/>
          <p14:tracePt t="145714" x="5313363" y="5894388"/>
          <p14:tracePt t="145730" x="5222875" y="5875338"/>
          <p14:tracePt t="145747" x="5130800" y="5857875"/>
          <p14:tracePt t="145764" x="5040313" y="5838825"/>
          <p14:tracePt t="145780" x="4930775" y="5821363"/>
          <p14:tracePt t="145798" x="4803775" y="5821363"/>
          <p14:tracePt t="145800" x="4749800" y="5821363"/>
          <p14:tracePt t="145814" x="4676775" y="5821363"/>
          <p14:tracePt t="145817" x="4603750" y="5821363"/>
          <p14:tracePt t="145830" x="4549775" y="5821363"/>
          <p14:tracePt t="145833" x="4494213" y="5821363"/>
          <p14:tracePt t="145848" x="4367213" y="5838825"/>
          <p14:tracePt t="145864" x="4276725" y="5875338"/>
          <p14:tracePt t="145880" x="4221163" y="5894388"/>
          <p14:tracePt t="145897" x="4203700" y="5911850"/>
          <p14:tracePt t="145914" x="4167188" y="5911850"/>
          <p14:tracePt t="145983" x="4148138" y="5911850"/>
          <p14:tracePt t="145999" x="4113213" y="5930900"/>
          <p14:tracePt t="146007" x="4113213" y="5948363"/>
          <p14:tracePt t="146023" x="4148138" y="5967413"/>
          <p14:tracePt t="146032" x="4184650" y="5984875"/>
          <p14:tracePt t="146048" x="4294188" y="5984875"/>
          <p14:tracePt t="146064" x="4457700" y="5984875"/>
          <p14:tracePt t="146080" x="4713288" y="5967413"/>
          <p14:tracePt t="146097" x="5022850" y="5948363"/>
          <p14:tracePt t="146114" x="5295900" y="5930900"/>
          <p14:tracePt t="146130" x="5532438" y="5894388"/>
          <p14:tracePt t="146147" x="5695950" y="5894388"/>
          <p14:tracePt t="146163" x="5859463" y="5894388"/>
          <p14:tracePt t="146181" x="6005513" y="5894388"/>
          <p14:tracePt t="146197" x="6132513" y="5894388"/>
          <p14:tracePt t="146200" x="6223000" y="5894388"/>
          <p14:tracePt t="146214" x="6315075" y="5894388"/>
          <p14:tracePt t="146216" x="6369050" y="5894388"/>
          <p14:tracePt t="146231" x="6442075" y="5894388"/>
          <p14:tracePt t="146247" x="6459538" y="5894388"/>
          <p14:tracePt t="146319" x="6478588" y="5894388"/>
          <p14:tracePt t="146343" x="6442075" y="5894388"/>
          <p14:tracePt t="146351" x="6405563" y="5894388"/>
          <p14:tracePt t="146363" x="6350000" y="5875338"/>
          <p14:tracePt t="146381" x="6223000" y="5875338"/>
          <p14:tracePt t="146397" x="5932488" y="5875338"/>
          <p14:tracePt t="146414" x="5622925" y="5894388"/>
          <p14:tracePt t="146417" x="5476875" y="5911850"/>
          <p14:tracePt t="146431" x="5367338" y="5911850"/>
          <p14:tracePt t="146433" x="5203825" y="5930900"/>
          <p14:tracePt t="146448" x="4986338" y="5930900"/>
          <p14:tracePt t="146465" x="4822825" y="5930900"/>
          <p14:tracePt t="146481" x="4694238" y="5930900"/>
          <p14:tracePt t="146497" x="4586288" y="5930900"/>
          <p14:tracePt t="146513" x="4530725" y="5930900"/>
          <p14:tracePt t="146531" x="4476750" y="5948363"/>
          <p14:tracePt t="146547" x="4421188" y="5967413"/>
          <p14:tracePt t="146695" x="4421188" y="5984875"/>
          <p14:tracePt t="146703" x="4421188" y="6002338"/>
          <p14:tracePt t="146714" x="4440238" y="6002338"/>
          <p14:tracePt t="146730" x="4530725" y="6021388"/>
          <p14:tracePt t="146748" x="4622800" y="6021388"/>
          <p14:tracePt t="146764" x="4730750" y="6021388"/>
          <p14:tracePt t="146780" x="4876800" y="6021388"/>
          <p14:tracePt t="146797" x="5003800" y="6021388"/>
          <p14:tracePt t="146800" x="5059363" y="6021388"/>
          <p14:tracePt t="146814" x="5076825" y="6021388"/>
          <p14:tracePt t="146817" x="5130800" y="6021388"/>
          <p14:tracePt t="146832" x="5149850" y="6021388"/>
          <p14:tracePt t="146967" x="5167313" y="6021388"/>
          <p14:tracePt t="146999" x="5203825" y="6021388"/>
          <p14:tracePt t="147015" x="5222875" y="6021388"/>
          <p14:tracePt t="147031" x="5259388" y="6021388"/>
          <p14:tracePt t="147039" x="5276850" y="6021388"/>
          <p14:tracePt t="147048" x="5295900" y="6021388"/>
          <p14:tracePt t="147064" x="5422900" y="6021388"/>
          <p14:tracePt t="147080" x="5568950" y="6002338"/>
          <p14:tracePt t="147097" x="5768975" y="6002338"/>
          <p14:tracePt t="147114" x="5969000" y="6002338"/>
          <p14:tracePt t="147130" x="6169025" y="6002338"/>
          <p14:tracePt t="147146" x="6315075" y="6002338"/>
          <p14:tracePt t="147163" x="6405563" y="6002338"/>
          <p14:tracePt t="147180" x="6496050" y="6002338"/>
          <p14:tracePt t="147215" x="6515100" y="6002338"/>
          <p14:tracePt t="147247" x="6532563" y="6002338"/>
          <p14:tracePt t="147303" x="6551613" y="6002338"/>
          <p14:tracePt t="147375" x="6569075" y="5984875"/>
          <p14:tracePt t="147407" x="6551613" y="5967413"/>
          <p14:tracePt t="147415" x="6515100" y="5967413"/>
          <p14:tracePt t="147430" x="6478588" y="5967413"/>
          <p14:tracePt t="147432" x="6423025" y="5948363"/>
          <p14:tracePt t="147447" x="6332538" y="5948363"/>
          <p14:tracePt t="147465" x="6169025" y="5930900"/>
          <p14:tracePt t="147481" x="5969000" y="5930900"/>
          <p14:tracePt t="147497" x="5713413" y="5967413"/>
          <p14:tracePt t="147513" x="5440363" y="5967413"/>
          <p14:tracePt t="147530" x="5203825" y="5984875"/>
          <p14:tracePt t="147547" x="4986338" y="5984875"/>
          <p14:tracePt t="147565" x="4803775" y="6021388"/>
          <p14:tracePt t="147581" x="4713288" y="6038850"/>
          <p14:tracePt t="147597" x="4657725" y="6057900"/>
          <p14:tracePt t="155639" x="4640263" y="6057900"/>
          <p14:tracePt t="156319" x="4657725" y="6057900"/>
          <p14:tracePt t="156335" x="4676775" y="6057900"/>
          <p14:tracePt t="156351" x="4694238" y="6057900"/>
          <p14:tracePt t="156360" x="4713288" y="6057900"/>
          <p14:tracePt t="156367" x="4730750" y="6057900"/>
          <p14:tracePt t="156380" x="4786313" y="6075363"/>
          <p14:tracePt t="156397" x="4859338" y="6075363"/>
          <p14:tracePt t="156400" x="4876800" y="6075363"/>
          <p14:tracePt t="156414" x="4930775" y="6075363"/>
          <p14:tracePt t="156416" x="4949825" y="6075363"/>
          <p14:tracePt t="156431" x="5059363" y="6075363"/>
          <p14:tracePt t="156448" x="5130800" y="6075363"/>
          <p14:tracePt t="156464" x="5167313" y="6075363"/>
          <p14:tracePt t="156775" x="5186363" y="6075363"/>
          <p14:tracePt t="156799" x="5203825" y="6075363"/>
          <p14:tracePt t="156808" x="5222875" y="6075363"/>
          <p14:tracePt t="156823" x="5240338" y="6075363"/>
          <p14:tracePt t="156832" x="5259388" y="6075363"/>
          <p14:tracePt t="156848" x="5276850" y="6057900"/>
          <p14:tracePt t="156864" x="5332413" y="6057900"/>
          <p14:tracePt t="156887" x="5349875" y="6057900"/>
          <p14:tracePt t="156897" x="5386388" y="6057900"/>
          <p14:tracePt t="156914" x="5476875" y="6038850"/>
          <p14:tracePt t="156931" x="5532438" y="6038850"/>
          <p14:tracePt t="156947" x="5605463" y="6038850"/>
          <p14:tracePt t="156964" x="5676900" y="6038850"/>
          <p14:tracePt t="156981" x="5732463" y="6038850"/>
          <p14:tracePt t="156984" x="5786438" y="6038850"/>
          <p14:tracePt t="156997" x="5822950" y="6038850"/>
          <p14:tracePt t="157000" x="5859463" y="6038850"/>
          <p14:tracePt t="157014" x="5876925" y="6038850"/>
          <p14:tracePt t="157017" x="5913438" y="6038850"/>
          <p14:tracePt t="157031" x="5949950" y="6038850"/>
          <p14:tracePt t="157033" x="6005513" y="6038850"/>
          <p14:tracePt t="157048" x="6059488" y="6038850"/>
          <p14:tracePt t="157064" x="6132513" y="6038850"/>
          <p14:tracePt t="157081" x="6205538" y="6057900"/>
          <p14:tracePt t="157097" x="6259513" y="6057900"/>
          <p14:tracePt t="157114" x="6296025" y="6057900"/>
          <p14:tracePt t="157130" x="6332538" y="6057900"/>
          <p14:tracePt t="157147" x="6350000" y="6057900"/>
          <p14:tracePt t="157164" x="6386513" y="6057900"/>
          <p14:tracePt t="157183" x="6405563" y="6057900"/>
          <p14:tracePt t="157198" x="6423025" y="6057900"/>
          <p14:tracePt t="157215" x="6442075" y="6057900"/>
          <p14:tracePt t="157232" x="6478588" y="6057900"/>
          <p14:tracePt t="157255" x="6496050" y="6057900"/>
          <p14:tracePt t="157280" x="6515100" y="6057900"/>
          <p14:tracePt t="157287" x="6532563" y="6057900"/>
          <p14:tracePt t="157298" x="6551613" y="6057900"/>
          <p14:tracePt t="157314" x="6569075" y="6057900"/>
          <p14:tracePt t="157330" x="6605588" y="6057900"/>
          <p14:tracePt t="157347" x="6623050" y="6038850"/>
          <p14:tracePt t="157364" x="6659563" y="6038850"/>
          <p14:tracePt t="157380" x="6678613" y="6038850"/>
          <p14:tracePt t="157398" x="6751638" y="6038850"/>
          <p14:tracePt t="157400" x="6805613" y="6038850"/>
          <p14:tracePt t="157414" x="6824663" y="6038850"/>
          <p14:tracePt t="157416" x="6842125" y="6038850"/>
          <p14:tracePt t="157432" x="6969125" y="6057900"/>
          <p14:tracePt t="157448" x="7078663" y="6075363"/>
          <p14:tracePt t="157464" x="7188200" y="6094413"/>
          <p14:tracePt t="157481" x="7297738" y="6148388"/>
          <p14:tracePt t="157498" x="7424738" y="6167438"/>
          <p14:tracePt t="157513" x="7551738" y="6221413"/>
          <p14:tracePt t="157530" x="7697788" y="6238875"/>
          <p14:tracePt t="157548" x="7788275" y="6238875"/>
          <p14:tracePt t="157564" x="7842250" y="6238875"/>
          <p14:tracePt t="157581" x="7878763" y="6238875"/>
          <p14:tracePt t="157583" x="7897813" y="6238875"/>
          <p14:tracePt t="157599" x="7915275" y="6238875"/>
          <p14:tracePt t="157614" x="7951788" y="6238875"/>
          <p14:tracePt t="157616" x="7970838" y="6238875"/>
          <p14:tracePt t="157632" x="7988300" y="6238875"/>
          <p14:tracePt t="157647" x="8024813" y="6221413"/>
          <p14:tracePt t="157664" x="8043863" y="6221413"/>
          <p14:tracePt t="157682" x="8078788" y="6221413"/>
          <p14:tracePt t="157698" x="8151813" y="6202363"/>
          <p14:tracePt t="157714" x="8207375" y="6184900"/>
          <p14:tracePt t="157731" x="8243888" y="6148388"/>
          <p14:tracePt t="157748" x="8261350" y="6148388"/>
          <p14:tracePt t="157764" x="8280400" y="6148388"/>
          <p14:tracePt t="157781" x="8315325" y="6148388"/>
          <p14:tracePt t="157797" x="8351838" y="6148388"/>
          <p14:tracePt t="157800" x="8370888" y="6148388"/>
          <p14:tracePt t="157815" x="8407400" y="6148388"/>
          <p14:tracePt t="157817" x="8424863" y="6148388"/>
          <p14:tracePt t="157831" x="8480425" y="6130925"/>
          <p14:tracePt t="157833" x="8516938" y="6130925"/>
          <p14:tracePt t="157848" x="8588375" y="6111875"/>
          <p14:tracePt t="157865" x="8643938" y="6111875"/>
          <p14:tracePt t="157881" x="8697913" y="6094413"/>
          <p14:tracePt t="157897" x="8716963" y="6094413"/>
          <p14:tracePt t="157914" x="8734425" y="6094413"/>
          <p14:tracePt t="157983" x="8753475" y="6075363"/>
          <p14:tracePt t="158079" x="8788400" y="6057900"/>
          <p14:tracePt t="158119" x="8788400" y="6038850"/>
          <p14:tracePt t="158151" x="8807450" y="6021388"/>
          <p14:tracePt t="158231" x="8807450" y="5984875"/>
          <p14:tracePt t="158248" x="8788400" y="5984875"/>
          <p14:tracePt t="158264" x="8716963" y="5984875"/>
          <p14:tracePt t="158271" x="8661400" y="5984875"/>
          <p14:tracePt t="158280" x="8570913" y="5984875"/>
          <p14:tracePt t="158297" x="8334375" y="5984875"/>
          <p14:tracePt t="158314" x="8151813" y="5984875"/>
          <p14:tracePt t="158331" x="7934325" y="5984875"/>
          <p14:tracePt t="158347" x="7824788" y="5984875"/>
          <p14:tracePt t="158364" x="7734300" y="5984875"/>
          <p14:tracePt t="158381" x="7697788" y="5984875"/>
          <p14:tracePt t="158397" x="7678738" y="5984875"/>
          <p14:tracePt t="158400" x="7661275" y="5984875"/>
          <p14:tracePt t="158423" x="7642225" y="5984875"/>
          <p14:tracePt t="158432" x="7624763" y="5984875"/>
          <p14:tracePt t="158455" x="7605713" y="5984875"/>
          <p14:tracePt t="158480" x="7588250" y="5984875"/>
          <p14:tracePt t="158496" x="7569200" y="5984875"/>
          <p14:tracePt t="158503" x="7551738" y="5984875"/>
          <p14:tracePt t="158528" x="7515225" y="5984875"/>
          <p14:tracePt t="158663" x="7569200" y="5984875"/>
          <p14:tracePt t="158671" x="7624763" y="5984875"/>
          <p14:tracePt t="158681" x="7715250" y="5984875"/>
          <p14:tracePt t="158697" x="7951788" y="5984875"/>
          <p14:tracePt t="158714" x="8224838" y="5984875"/>
          <p14:tracePt t="158731" x="8407400" y="5948363"/>
          <p14:tracePt t="158747" x="8534400" y="5948363"/>
          <p14:tracePt t="158764" x="8643938" y="5948363"/>
          <p14:tracePt t="158781" x="8734425" y="5911850"/>
          <p14:tracePt t="158798" x="8788400" y="5911850"/>
          <p14:tracePt t="158801" x="8807450" y="5911850"/>
          <p14:tracePt t="158816" x="8824913" y="5911850"/>
          <p14:tracePt t="158840" x="8843963" y="5911850"/>
          <p14:tracePt t="159047" x="8824913" y="5911850"/>
          <p14:tracePt t="159064" x="8807450" y="5911850"/>
          <p14:tracePt t="159080" x="8788400" y="5911850"/>
          <p14:tracePt t="159103" x="8770938" y="5911850"/>
          <p14:tracePt t="159119" x="8753475" y="5911850"/>
          <p14:tracePt t="159135" x="8734425" y="5911850"/>
          <p14:tracePt t="159151" x="8716963" y="5911850"/>
          <p14:tracePt t="159159" x="8697913" y="5911850"/>
          <p14:tracePt t="159168" x="8680450" y="5911850"/>
          <p14:tracePt t="159191" x="8661400" y="5911850"/>
          <p14:tracePt t="159207" x="8643938" y="5911850"/>
          <p14:tracePt t="159223" x="8624888" y="5911850"/>
          <p14:tracePt t="159239" x="8588375" y="5911850"/>
          <p14:tracePt t="159255" x="8570913" y="5911850"/>
          <p14:tracePt t="159280" x="8534400" y="5911850"/>
          <p14:tracePt t="159431" x="8516938" y="5911850"/>
          <p14:tracePt t="159463" x="8480425" y="5930900"/>
          <p14:tracePt t="159479" x="8443913" y="5948363"/>
          <p14:tracePt t="159496" x="8424863" y="5948363"/>
          <p14:tracePt t="159504" x="8407400" y="5948363"/>
          <p14:tracePt t="159514" x="8388350" y="5948363"/>
          <p14:tracePt t="159531" x="8280400" y="5984875"/>
          <p14:tracePt t="159547" x="8170863" y="5984875"/>
          <p14:tracePt t="159564" x="8078788" y="5984875"/>
          <p14:tracePt t="159581" x="7988300" y="6002338"/>
          <p14:tracePt t="159597" x="7934325" y="6021388"/>
          <p14:tracePt t="159599" x="7915275" y="6021388"/>
          <p14:tracePt t="159615" x="7878763" y="6038850"/>
          <p14:tracePt t="159617" x="7861300" y="6038850"/>
          <p14:tracePt t="159631" x="7842250" y="6038850"/>
          <p14:tracePt t="159648" x="7805738" y="6038850"/>
          <p14:tracePt t="159664" x="7770813" y="6038850"/>
          <p14:tracePt t="159687" x="7751763" y="6038850"/>
          <p14:tracePt t="159698" x="7734300" y="6038850"/>
          <p14:tracePt t="159736" x="7715250" y="6038850"/>
          <p14:tracePt t="159751" x="7678738" y="6057900"/>
          <p14:tracePt t="159791" x="7661275" y="6057900"/>
          <p14:tracePt t="159847" x="7642225" y="6057900"/>
          <p14:tracePt t="159871" x="7624763" y="6057900"/>
          <p14:tracePt t="159927" x="7605713" y="6057900"/>
          <p14:tracePt t="160087" x="7588250" y="6075363"/>
          <p14:tracePt t="160111" x="7624763" y="6075363"/>
          <p14:tracePt t="160127" x="7642225" y="6075363"/>
          <p14:tracePt t="160135" x="7697788" y="6075363"/>
          <p14:tracePt t="160147" x="7715250" y="6075363"/>
          <p14:tracePt t="160163" x="7751763" y="6075363"/>
          <p14:tracePt t="160181" x="7788275" y="6075363"/>
          <p14:tracePt t="160197" x="7805738" y="6075363"/>
          <p14:tracePt t="160199" x="7842250" y="6075363"/>
          <p14:tracePt t="160232" x="7861300" y="6075363"/>
          <p14:tracePt t="160248" x="7897813" y="6075363"/>
          <p14:tracePt t="160279" x="7915275" y="6075363"/>
          <p14:tracePt t="160303" x="7951788" y="6075363"/>
          <p14:tracePt t="160679" x="7970838" y="6075363"/>
          <p14:tracePt t="160703" x="8007350" y="6075363"/>
          <p14:tracePt t="160713" x="8024813" y="6057900"/>
          <p14:tracePt t="160728" x="8061325" y="6057900"/>
          <p14:tracePt t="160744" x="8097838" y="6057900"/>
          <p14:tracePt t="160752" x="8151813" y="6038850"/>
          <p14:tracePt t="160764" x="8188325" y="6038850"/>
          <p14:tracePt t="160781" x="8280400" y="6038850"/>
          <p14:tracePt t="160797" x="8370888" y="6021388"/>
          <p14:tracePt t="160799" x="8407400" y="6021388"/>
          <p14:tracePt t="160814" x="8424863" y="6021388"/>
          <p14:tracePt t="160816" x="8480425" y="6021388"/>
          <p14:tracePt t="160831" x="8570913" y="6002338"/>
          <p14:tracePt t="160847" x="8624888" y="6002338"/>
          <p14:tracePt t="160864" x="8697913" y="6002338"/>
          <p14:tracePt t="160881" x="8753475" y="5984875"/>
          <p14:tracePt t="160897" x="8788400" y="5967413"/>
          <p14:tracePt t="160915" x="8807450" y="5967413"/>
          <p14:tracePt t="160931" x="8843963" y="5967413"/>
          <p14:tracePt t="160967" x="8861425" y="5967413"/>
          <p14:tracePt t="160975" x="8880475" y="5948363"/>
          <p14:tracePt t="161055" x="8897938" y="5948363"/>
          <p14:tracePt t="161319" x="8916988" y="5948363"/>
          <p14:tracePt t="161335" x="8934450" y="5948363"/>
          <p14:tracePt t="161351" x="8970963" y="5948363"/>
          <p14:tracePt t="161360" x="9043988" y="5948363"/>
          <p14:tracePt t="161370" x="9097963" y="5948363"/>
          <p14:tracePt t="161381" x="9170988" y="5948363"/>
          <p14:tracePt t="161399" x="9297988" y="5948363"/>
          <p14:tracePt t="161402" x="9353550" y="5967413"/>
          <p14:tracePt t="161415" x="9407525" y="5984875"/>
          <p14:tracePt t="161418" x="9463088" y="5984875"/>
          <p14:tracePt t="161432" x="9480550" y="5984875"/>
          <p14:tracePt t="161436" x="9534525" y="5984875"/>
          <p14:tracePt t="161449" x="9590088" y="5984875"/>
          <p14:tracePt t="161464" x="9644063" y="5984875"/>
          <p14:tracePt t="161482" x="9663113" y="5984875"/>
          <p14:tracePt t="161497" x="9680575" y="5984875"/>
          <p14:tracePt t="161679" x="9699625" y="5984875"/>
          <p14:tracePt t="161696" x="9717088" y="5984875"/>
          <p14:tracePt t="161703" x="9736138" y="5984875"/>
          <p14:tracePt t="161729" x="9753600" y="5984875"/>
          <p14:tracePt t="161751" x="9771063" y="5984875"/>
          <p14:tracePt t="161767" x="9790113" y="5984875"/>
          <p14:tracePt t="161879" x="9807575" y="5984875"/>
          <p14:tracePt t="162344" x="9826625" y="5984875"/>
          <p14:tracePt t="168232" x="9807575" y="5984875"/>
          <p14:tracePt t="168248" x="9790113" y="5984875"/>
          <p14:tracePt t="168255" x="9771063" y="5984875"/>
          <p14:tracePt t="168271" x="9699625" y="5984875"/>
          <p14:tracePt t="168281" x="9663113" y="5984875"/>
          <p14:tracePt t="168298" x="9571038" y="5984875"/>
          <p14:tracePt t="168315" x="9480550" y="6002338"/>
          <p14:tracePt t="168331" x="9426575" y="6002338"/>
          <p14:tracePt t="168348" x="9371013" y="6002338"/>
          <p14:tracePt t="168364" x="9353550" y="6002338"/>
          <p14:tracePt t="168381" x="9334500" y="6021388"/>
          <p14:tracePt t="168663" x="9353550" y="6021388"/>
          <p14:tracePt t="169416" x="9334500" y="6021388"/>
          <p14:tracePt t="169423" x="9263063" y="6021388"/>
          <p14:tracePt t="169432" x="9170988" y="6021388"/>
          <p14:tracePt t="169448" x="8807450" y="6038850"/>
          <p14:tracePt t="169464" x="8078788" y="6038850"/>
          <p14:tracePt t="169482" x="7042150" y="6038850"/>
          <p14:tracePt t="169498" x="5969000" y="5948363"/>
          <p14:tracePt t="169514" x="5059363" y="5784850"/>
          <p14:tracePt t="169531" x="4184650" y="5621338"/>
          <p14:tracePt t="169548" x="3767138" y="5475288"/>
          <p14:tracePt t="169564" x="3475038" y="5402263"/>
          <p14:tracePt t="169582" x="3384550" y="5365750"/>
          <p14:tracePt t="169584" x="3330575" y="5365750"/>
          <p14:tracePt t="169631" x="3311525" y="5365750"/>
          <p14:tracePt t="169655" x="3275013" y="5365750"/>
          <p14:tracePt t="169664" x="3275013" y="5348288"/>
          <p14:tracePt t="169671" x="3257550" y="5348288"/>
          <p14:tracePt t="169682" x="3238500" y="5348288"/>
          <p14:tracePt t="169698" x="3221038" y="5329238"/>
          <p14:tracePt t="169715" x="3184525" y="5311775"/>
          <p14:tracePt t="169731" x="3167063" y="5275263"/>
          <p14:tracePt t="169748" x="3167063" y="5257800"/>
          <p14:tracePt t="169765" x="3111500" y="5202238"/>
          <p14:tracePt t="169782" x="3111500" y="5129213"/>
          <p14:tracePt t="169784" x="3111500" y="5111750"/>
          <p14:tracePt t="169798" x="3111500" y="5092700"/>
          <p14:tracePt t="169801" x="3111500" y="5075238"/>
          <p14:tracePt t="169815" x="3130550" y="5038725"/>
          <p14:tracePt t="169832" x="3184525" y="5002213"/>
          <p14:tracePt t="169849" x="3257550" y="4948238"/>
          <p14:tracePt t="169865" x="3330575" y="4929188"/>
          <p14:tracePt t="169881" x="3384550" y="4911725"/>
          <p14:tracePt t="169898" x="3475038" y="4875213"/>
          <p14:tracePt t="169915" x="3548063" y="4857750"/>
          <p14:tracePt t="169932" x="3567113" y="4857750"/>
          <p14:tracePt t="169948" x="3621088" y="4857750"/>
          <p14:tracePt t="169965" x="3675063" y="4857750"/>
          <p14:tracePt t="169967" x="3730625" y="4857750"/>
          <p14:tracePt t="169981" x="3784600" y="4857750"/>
          <p14:tracePt t="169984" x="3803650" y="4875213"/>
          <p14:tracePt t="169999" x="3821113" y="4875213"/>
          <p14:tracePt t="170001" x="3857625" y="4892675"/>
          <p14:tracePt t="170015" x="3876675" y="4911725"/>
          <p14:tracePt t="170017" x="3911600" y="4929188"/>
          <p14:tracePt t="170032" x="3984625" y="4929188"/>
          <p14:tracePt t="170048" x="4003675" y="4929188"/>
          <p14:tracePt t="170065" x="4094163" y="4948238"/>
          <p14:tracePt t="170081" x="4203700" y="4984750"/>
          <p14:tracePt t="170098" x="4294188" y="5002213"/>
          <p14:tracePt t="170115" x="4457700" y="5021263"/>
          <p14:tracePt t="170131" x="4586288" y="5057775"/>
          <p14:tracePt t="170149" x="4694238" y="5057775"/>
          <p14:tracePt t="170164" x="4786313" y="5057775"/>
          <p14:tracePt t="170182" x="4894263" y="5057775"/>
          <p14:tracePt t="170184" x="4913313" y="5057775"/>
          <p14:tracePt t="170198" x="4967288" y="5057775"/>
          <p14:tracePt t="170201" x="5022850" y="5057775"/>
          <p14:tracePt t="170215" x="5076825" y="5057775"/>
          <p14:tracePt t="170233" x="5149850" y="5038725"/>
          <p14:tracePt t="170248" x="5203825" y="5021263"/>
          <p14:tracePt t="170264" x="5259388" y="5021263"/>
          <p14:tracePt t="170281" x="5295900" y="5002213"/>
          <p14:tracePt t="170298" x="5332413" y="5002213"/>
          <p14:tracePt t="170314" x="5367338" y="4984750"/>
          <p14:tracePt t="170332" x="5386388" y="4984750"/>
          <p14:tracePt t="170348" x="5422900" y="4984750"/>
          <p14:tracePt t="170365" x="5440363" y="4984750"/>
          <p14:tracePt t="170367" x="5495925" y="4984750"/>
          <p14:tracePt t="170383" x="5532438" y="4984750"/>
          <p14:tracePt t="170399" x="5549900" y="4984750"/>
          <p14:tracePt t="170414" x="5568950" y="4965700"/>
          <p14:tracePt t="170416" x="5605463" y="4965700"/>
          <p14:tracePt t="170432" x="5640388" y="4965700"/>
          <p14:tracePt t="170448" x="5659438" y="4965700"/>
          <p14:tracePt t="170465" x="5695950" y="4965700"/>
          <p14:tracePt t="170481" x="5732463" y="4948238"/>
          <p14:tracePt t="170498" x="5786438" y="4948238"/>
          <p14:tracePt t="170515" x="5805488" y="4948238"/>
          <p14:tracePt t="170531" x="5822950" y="4948238"/>
          <p14:tracePt t="170548" x="5876925" y="4911725"/>
          <p14:tracePt t="170564" x="5895975" y="4911725"/>
          <p14:tracePt t="170581" x="5932488" y="4911725"/>
          <p14:tracePt t="170584" x="5969000" y="4892675"/>
          <p14:tracePt t="170599" x="5986463" y="4875213"/>
          <p14:tracePt t="170616" x="6005513" y="4857750"/>
          <p14:tracePt t="170632" x="6059488" y="4857750"/>
          <p14:tracePt t="170648" x="6078538" y="4821238"/>
          <p14:tracePt t="170665" x="6113463" y="4802188"/>
          <p14:tracePt t="170681" x="6132513" y="4784725"/>
          <p14:tracePt t="170698" x="6186488" y="4748213"/>
          <p14:tracePt t="170714" x="6242050" y="4729163"/>
          <p14:tracePt t="170732" x="6259513" y="4692650"/>
          <p14:tracePt t="170749" x="6278563" y="4656138"/>
          <p14:tracePt t="170767" x="6278563" y="4638675"/>
          <p14:tracePt t="170783" x="6278563" y="4621213"/>
          <p14:tracePt t="170801" x="6278563" y="4602163"/>
          <p14:tracePt t="170816" x="6278563" y="4565650"/>
          <p14:tracePt t="170832" x="6259513" y="4529138"/>
          <p14:tracePt t="170848" x="6259513" y="4511675"/>
          <p14:tracePt t="170865" x="6223000" y="4475163"/>
          <p14:tracePt t="170882" x="6169025" y="4402138"/>
          <p14:tracePt t="170898" x="6078538" y="4365625"/>
          <p14:tracePt t="170916" x="5969000" y="4292600"/>
          <p14:tracePt t="170932" x="5842000" y="4219575"/>
          <p14:tracePt t="170948" x="5695950" y="4148138"/>
          <p14:tracePt t="170965" x="5513388" y="4038600"/>
          <p14:tracePt t="170968" x="5403850" y="4002088"/>
          <p14:tracePt t="170982" x="5276850" y="3983038"/>
          <p14:tracePt t="170984" x="5167313" y="3965575"/>
          <p14:tracePt t="170999" x="5059363" y="3911600"/>
          <p14:tracePt t="171001" x="4949825" y="3911600"/>
          <p14:tracePt t="171016" x="4676775" y="3892550"/>
          <p14:tracePt t="171032" x="4421188" y="3892550"/>
          <p14:tracePt t="171049" x="4294188" y="3892550"/>
          <p14:tracePt t="171065" x="4167188" y="3892550"/>
          <p14:tracePt t="171081" x="4057650" y="3892550"/>
          <p14:tracePt t="171098" x="3984625" y="3911600"/>
          <p14:tracePt t="171115" x="3911600" y="3929063"/>
          <p14:tracePt t="171132" x="3876675" y="3948113"/>
          <p14:tracePt t="171148" x="3767138" y="3983038"/>
          <p14:tracePt t="171165" x="3640138" y="4038600"/>
          <p14:tracePt t="171182" x="3567113" y="4092575"/>
          <p14:tracePt t="171184" x="3530600" y="4111625"/>
          <p14:tracePt t="171199" x="3511550" y="4148138"/>
          <p14:tracePt t="171202" x="3494088" y="4148138"/>
          <p14:tracePt t="171215" x="3438525" y="4184650"/>
          <p14:tracePt t="171218" x="3421063" y="4202113"/>
          <p14:tracePt t="171234" x="3403600" y="4219575"/>
          <p14:tracePt t="171249" x="3330575" y="4311650"/>
          <p14:tracePt t="171265" x="3330575" y="4329113"/>
          <p14:tracePt t="171281" x="3294063" y="4365625"/>
          <p14:tracePt t="171298" x="3294063" y="4402138"/>
          <p14:tracePt t="171315" x="3294063" y="4421188"/>
          <p14:tracePt t="171332" x="3294063" y="4438650"/>
          <p14:tracePt t="171348" x="3294063" y="4475163"/>
          <p14:tracePt t="171365" x="3294063" y="4548188"/>
          <p14:tracePt t="171381" x="3311525" y="4621213"/>
          <p14:tracePt t="171384" x="3330575" y="4621213"/>
          <p14:tracePt t="171398" x="3330575" y="4656138"/>
          <p14:tracePt t="171401" x="3367088" y="4656138"/>
          <p14:tracePt t="171416" x="3438525" y="4711700"/>
          <p14:tracePt t="171432" x="3548063" y="4748213"/>
          <p14:tracePt t="171448" x="3711575" y="4784725"/>
          <p14:tracePt t="171465" x="3948113" y="4784725"/>
          <p14:tracePt t="171481" x="4203700" y="4784725"/>
          <p14:tracePt t="171498" x="4403725" y="4784725"/>
          <p14:tracePt t="171515" x="4513263" y="4784725"/>
          <p14:tracePt t="171532" x="4622800" y="4765675"/>
          <p14:tracePt t="171548" x="4676775" y="4748213"/>
          <p14:tracePt t="171564" x="4730750" y="4748213"/>
          <p14:tracePt t="171581" x="4786313" y="4748213"/>
          <p14:tracePt t="171584" x="4803775" y="4748213"/>
          <p14:tracePt t="171598" x="4840288" y="4748213"/>
          <p14:tracePt t="171616" x="4894263" y="4729163"/>
          <p14:tracePt t="171639" x="4913313" y="4729163"/>
          <p14:tracePt t="171655" x="4949825" y="4711700"/>
          <p14:tracePt t="171727" x="4986338" y="4711700"/>
          <p14:tracePt t="171751" x="5003800" y="4711700"/>
          <p14:tracePt t="171759" x="5040313" y="4711700"/>
          <p14:tracePt t="171767" x="5130800" y="4711700"/>
          <p14:tracePt t="171781" x="5186363" y="4765675"/>
          <p14:tracePt t="171784" x="5295900" y="4802188"/>
          <p14:tracePt t="171798" x="5403850" y="4838700"/>
          <p14:tracePt t="171801" x="5568950" y="4875213"/>
          <p14:tracePt t="171816" x="5913438" y="4892675"/>
          <p14:tracePt t="171832" x="6149975" y="4892675"/>
          <p14:tracePt t="171848" x="6296025" y="4875213"/>
          <p14:tracePt t="171865" x="6405563" y="4838700"/>
          <p14:tracePt t="171881" x="6478588" y="4821238"/>
          <p14:tracePt t="171899" x="6532563" y="4784725"/>
          <p14:tracePt t="171914" x="6569075" y="4765675"/>
          <p14:tracePt t="171931" x="6605588" y="4729163"/>
          <p14:tracePt t="171951" x="6623050" y="4729163"/>
          <p14:tracePt t="172007" x="6623050" y="4711700"/>
          <p14:tracePt t="172231" x="6623050" y="4675188"/>
          <p14:tracePt t="172239" x="6642100" y="4675188"/>
          <p14:tracePt t="172248" x="6659563" y="4675188"/>
          <p14:tracePt t="172265" x="6732588" y="4656138"/>
          <p14:tracePt t="172281" x="6878638" y="4621213"/>
          <p14:tracePt t="172298" x="7205663" y="4475163"/>
          <p14:tracePt t="172314" x="7734300" y="4256088"/>
          <p14:tracePt t="172331" x="8370888" y="3838575"/>
          <p14:tracePt t="172348" x="9097963" y="3219450"/>
          <p14:tracePt t="172364" x="9899650" y="2692400"/>
          <p14:tracePt t="172381" x="10080625" y="2436813"/>
          <p14:tracePt t="172398" x="10280650" y="2201863"/>
          <p14:tracePt t="172401" x="10353675" y="2073275"/>
          <p14:tracePt t="172415" x="10463213" y="1928813"/>
          <p14:tracePt t="172418" x="10572750" y="1673225"/>
          <p14:tracePt t="172433" x="11009313" y="946150"/>
          <p14:tracePt t="172449" x="11263313" y="182563"/>
          <p14:tracePt t="176639" x="11645900" y="109538"/>
          <p14:tracePt t="176648" x="11645900" y="309563"/>
          <p14:tracePt t="176655" x="11645900" y="563563"/>
          <p14:tracePt t="176664" x="11645900" y="819150"/>
          <p14:tracePt t="176682" x="11664950" y="1255713"/>
          <p14:tracePt t="176699" x="11701463" y="1655763"/>
          <p14:tracePt t="176715" x="11736388" y="1873250"/>
          <p14:tracePt t="176731" x="11736388" y="1965325"/>
          <p14:tracePt t="176748" x="11772900" y="2036763"/>
          <p14:tracePt t="176765" x="11828463" y="2109788"/>
          <p14:tracePt t="176768" x="11845925" y="2128838"/>
          <p14:tracePt t="176781" x="11882438" y="2165350"/>
          <p14:tracePt t="176784" x="11901488" y="2201863"/>
          <p14:tracePt t="176799" x="12009438" y="2273300"/>
          <p14:tracePt t="176816" x="12155488" y="2346325"/>
          <p14:tracePt t="178897"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BBED49-E418-B92C-6CB5-C6C7C1034B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9F543B-EF8A-07D4-1492-5BBC3D075C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88183C-121F-E558-47E6-EC3318976D47}"/>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3576E1CB-1BC0-C8E4-EBCA-1629F3D5BF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87B2E7B-411F-E767-5DD5-22A2D434A745}"/>
              </a:ext>
            </a:extLst>
          </p:cNvPr>
          <p:cNvSpPr txBox="1"/>
          <p:nvPr/>
        </p:nvSpPr>
        <p:spPr>
          <a:xfrm>
            <a:off x="1108005" y="2832093"/>
            <a:ext cx="5222129" cy="986360"/>
          </a:xfrm>
          <a:prstGeom prst="rect">
            <a:avLst/>
          </a:prstGeom>
          <a:noFill/>
        </p:spPr>
        <p:txBody>
          <a:bodyPr wrap="square" rtlCol="0">
            <a:spAutoFit/>
          </a:bodyPr>
          <a:lstStyle/>
          <a:p>
            <a:pPr marL="0" marR="0" algn="ctr">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Quality Assurance</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6" name="Picture 5" descr="A blue check mark and a check mark on a black background&#10;&#10;AI-generated content may be incorrect.">
            <a:extLst>
              <a:ext uri="{FF2B5EF4-FFF2-40B4-BE49-F238E27FC236}">
                <a16:creationId xmlns:a16="http://schemas.microsoft.com/office/drawing/2014/main" id="{55D625CC-614C-618A-ACCB-5EBE868715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09394" y="1343198"/>
            <a:ext cx="4185890" cy="4171604"/>
          </a:xfrm>
          <a:prstGeom prst="rect">
            <a:avLst/>
          </a:prstGeom>
        </p:spPr>
      </p:pic>
    </p:spTree>
    <p:extLst>
      <p:ext uri="{BB962C8B-B14F-4D97-AF65-F5344CB8AC3E}">
        <p14:creationId xmlns:p14="http://schemas.microsoft.com/office/powerpoint/2010/main" val="4048784639"/>
      </p:ext>
    </p:extLst>
  </p:cSld>
  <p:clrMapOvr>
    <a:masterClrMapping/>
  </p:clrMapOvr>
  <mc:AlternateContent xmlns:mc="http://schemas.openxmlformats.org/markup-compatibility/2006" xmlns:p14="http://schemas.microsoft.com/office/powerpoint/2010/main">
    <mc:Choice Requires="p14">
      <p:transition spd="slow" p14:dur="2000" advTm="23105"/>
    </mc:Choice>
    <mc:Fallback xmlns="">
      <p:transition spd="slow" advTm="231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3A751-F810-1412-0FFE-51E191CBDE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F22A-2A36-E44B-7EE4-BCE032FCBA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7FBA8CF-D847-7859-119A-04C5CDD854AA}"/>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Quality Assurance</a:t>
            </a:r>
          </a:p>
        </p:txBody>
      </p:sp>
      <p:sp>
        <p:nvSpPr>
          <p:cNvPr id="5" name="Rectangle 4">
            <a:extLst>
              <a:ext uri="{FF2B5EF4-FFF2-40B4-BE49-F238E27FC236}">
                <a16:creationId xmlns:a16="http://schemas.microsoft.com/office/drawing/2014/main" id="{A63118F3-BAF5-0A73-1FC8-25EB4E4527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B7827E8-0991-AA87-528D-C4648114301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B5C8A8-2D36-10B4-B87D-C51AC428BBF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98C90BB1-50C0-2DDA-BCF6-E1A6377C33F7}"/>
              </a:ext>
            </a:extLst>
          </p:cNvPr>
          <p:cNvSpPr txBox="1"/>
          <p:nvPr/>
        </p:nvSpPr>
        <p:spPr>
          <a:xfrm>
            <a:off x="919748" y="2121491"/>
            <a:ext cx="10084050" cy="3779304"/>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1900" kern="100" dirty="0">
                <a:latin typeface="Times New Roman" panose="02020603050405020304" pitchFamily="18" charset="0"/>
                <a:cs typeface="Arial" panose="020B0604020202020204" pitchFamily="34" charset="0"/>
              </a:rPr>
              <a:t>Managed care plans that are “federally qualified” and those that must comply with state quality review mandates (laws) are required to establish </a:t>
            </a:r>
            <a:r>
              <a:rPr lang="en-US" sz="19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quality assurance programs</a:t>
            </a:r>
            <a:r>
              <a:rPr lang="en-US" sz="1900" kern="100" dirty="0">
                <a:latin typeface="Times New Roman" panose="02020603050405020304" pitchFamily="18" charset="0"/>
                <a:cs typeface="Arial" panose="020B0604020202020204" pitchFamily="34" charset="0"/>
              </a:rPr>
              <a:t>.</a:t>
            </a:r>
          </a:p>
          <a:p>
            <a:pPr marL="285750" indent="-285750" algn="just">
              <a:lnSpc>
                <a:spcPct val="150000"/>
              </a:lnSpc>
              <a:spcAft>
                <a:spcPts val="600"/>
              </a:spcAft>
              <a:buFont typeface="Arial" panose="020B0604020202020204" pitchFamily="34" charset="0"/>
              <a:buChar char="•"/>
              <a:defRPr/>
            </a:pPr>
            <a:r>
              <a:rPr lang="en-US" sz="1900" b="1" kern="100" dirty="0">
                <a:latin typeface="Times New Roman" panose="02020603050405020304" pitchFamily="18" charset="0"/>
                <a:cs typeface="Arial" panose="020B0604020202020204" pitchFamily="34" charset="0"/>
              </a:rPr>
              <a:t>A quality assurance program </a:t>
            </a:r>
            <a:r>
              <a:rPr lang="en-US" sz="1900" kern="100" dirty="0">
                <a:latin typeface="Times New Roman" panose="02020603050405020304" pitchFamily="18" charset="0"/>
                <a:cs typeface="Arial" panose="020B0604020202020204" pitchFamily="34" charset="0"/>
              </a:rPr>
              <a:t>includes activities that assess the quality of care provided in a healthcare setting.</a:t>
            </a:r>
          </a:p>
          <a:p>
            <a:pPr marL="285750" indent="-285750" algn="just">
              <a:lnSpc>
                <a:spcPct val="150000"/>
              </a:lnSpc>
              <a:spcAft>
                <a:spcPts val="600"/>
              </a:spcAft>
              <a:buFont typeface="Arial" panose="020B0604020202020204" pitchFamily="34" charset="0"/>
              <a:buChar char="•"/>
              <a:defRPr/>
            </a:pPr>
            <a:r>
              <a:rPr lang="en-US" sz="1900" kern="100" dirty="0">
                <a:latin typeface="Times New Roman" panose="02020603050405020304" pitchFamily="18" charset="0"/>
                <a:cs typeface="Arial" panose="020B0604020202020204" pitchFamily="34" charset="0"/>
              </a:rPr>
              <a:t> The types of quality reviews performed include government oversight, patient satisfaction surveys, data collected from grievance procedures, and reviews conducted by independent organizations.</a:t>
            </a:r>
          </a:p>
          <a:p>
            <a:pPr marL="285750" indent="-285750" algn="just">
              <a:lnSpc>
                <a:spcPct val="150000"/>
              </a:lnSpc>
              <a:spcAft>
                <a:spcPts val="600"/>
              </a:spcAft>
              <a:buFont typeface="Arial" panose="020B0604020202020204" pitchFamily="34" charset="0"/>
              <a:buChar char="•"/>
              <a:defRPr/>
            </a:pPr>
            <a:r>
              <a:rPr lang="en-US" sz="19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Independent organizations </a:t>
            </a:r>
            <a:r>
              <a:rPr lang="en-US" sz="1900" kern="100" dirty="0">
                <a:latin typeface="Times New Roman" panose="02020603050405020304" pitchFamily="18" charset="0"/>
                <a:cs typeface="Arial" panose="020B0604020202020204" pitchFamily="34" charset="0"/>
              </a:rPr>
              <a:t>that perform reviews include accreditation agencies such as the National Committee for Quality Assurance and The Joint Commission.</a:t>
            </a:r>
          </a:p>
        </p:txBody>
      </p:sp>
      <p:pic>
        <p:nvPicPr>
          <p:cNvPr id="7" name="Graphic 21">
            <a:extLst>
              <a:ext uri="{FF2B5EF4-FFF2-40B4-BE49-F238E27FC236}">
                <a16:creationId xmlns:a16="http://schemas.microsoft.com/office/drawing/2014/main" id="{91D6AE3F-BDB5-C9CA-07BA-FE8E11240D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269685144"/>
      </p:ext>
    </p:extLst>
  </p:cSld>
  <p:clrMapOvr>
    <a:masterClrMapping/>
  </p:clrMapOvr>
  <mc:AlternateContent xmlns:mc="http://schemas.openxmlformats.org/markup-compatibility/2006" xmlns:p14="http://schemas.microsoft.com/office/powerpoint/2010/main">
    <mc:Choice Requires="p14">
      <p:transition p14:dur="10" advTm="186180"/>
    </mc:Choice>
    <mc:Fallback xmlns="">
      <p:transition advTm="1861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1F946-9B62-0914-550D-4972753BC6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E7A5B5-EB9A-8E15-1CE5-6D383A2155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0B4C7E2-BB49-88FF-8E4B-2E5506D6C798}"/>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Quality Assurance</a:t>
            </a:r>
          </a:p>
        </p:txBody>
      </p:sp>
      <p:sp>
        <p:nvSpPr>
          <p:cNvPr id="5" name="Rectangle 4">
            <a:extLst>
              <a:ext uri="{FF2B5EF4-FFF2-40B4-BE49-F238E27FC236}">
                <a16:creationId xmlns:a16="http://schemas.microsoft.com/office/drawing/2014/main" id="{D9D7D36B-0046-0365-4D8E-C2BC3FEC8B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D10CB33-0C33-2856-5CFF-C5CBCED33D3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56545C9-6DBD-5FC2-8261-3DD614421B58}"/>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E63524B2-A5EE-447B-897E-A43B24E07207}"/>
              </a:ext>
            </a:extLst>
          </p:cNvPr>
          <p:cNvSpPr txBox="1"/>
          <p:nvPr/>
        </p:nvSpPr>
        <p:spPr>
          <a:xfrm>
            <a:off x="919748" y="2121491"/>
            <a:ext cx="10084050" cy="3702360"/>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1900" kern="100" dirty="0">
                <a:latin typeface="Times New Roman" panose="02020603050405020304" pitchFamily="18" charset="0"/>
                <a:cs typeface="Arial" panose="020B0604020202020204" pitchFamily="34" charset="0"/>
              </a:rPr>
              <a:t>Plans are required to meet </a:t>
            </a:r>
            <a:r>
              <a:rPr lang="en-US" sz="19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minimum performance levels </a:t>
            </a:r>
            <a:r>
              <a:rPr lang="en-US" sz="1900" kern="100" dirty="0">
                <a:latin typeface="Times New Roman" panose="02020603050405020304" pitchFamily="18" charset="0"/>
                <a:cs typeface="Arial" panose="020B0604020202020204" pitchFamily="34" charset="0"/>
              </a:rPr>
              <a:t>and to show demonstrable and measurable improvement in specified broad clinical areas (e.g., preventive services, acute ambulatory care, chronic care, and hospital care) based on performance improvement projects that each plan identifies.</a:t>
            </a:r>
          </a:p>
          <a:p>
            <a:pPr marL="285750" indent="-285750" algn="just">
              <a:lnSpc>
                <a:spcPct val="150000"/>
              </a:lnSpc>
              <a:spcAft>
                <a:spcPts val="600"/>
              </a:spcAft>
              <a:buFont typeface="Arial" panose="020B0604020202020204" pitchFamily="34" charset="0"/>
              <a:buChar char="•"/>
              <a:defRPr/>
            </a:pPr>
            <a:r>
              <a:rPr lang="en-US" sz="1900" kern="100" dirty="0">
                <a:latin typeface="Times New Roman" panose="02020603050405020304" pitchFamily="18" charset="0"/>
                <a:cs typeface="Arial" panose="020B0604020202020204" pitchFamily="34" charset="0"/>
              </a:rPr>
              <a:t>The National Committee for Quality Assurance (NCQA) reviews managed care plans and develops </a:t>
            </a:r>
            <a:r>
              <a:rPr lang="en-US" sz="1900" b="1" kern="100" dirty="0">
                <a:solidFill>
                  <a:srgbClr val="0070C0"/>
                </a:solidFill>
                <a:latin typeface="Times New Roman" panose="02020603050405020304" pitchFamily="18" charset="0"/>
                <a:cs typeface="Arial" panose="020B0604020202020204" pitchFamily="34" charset="0"/>
              </a:rPr>
              <a:t>report cards</a:t>
            </a:r>
            <a:r>
              <a:rPr lang="en-US" sz="1900" kern="100" dirty="0">
                <a:latin typeface="Times New Roman" panose="02020603050405020304" pitchFamily="18" charset="0"/>
                <a:cs typeface="Arial" panose="020B0604020202020204" pitchFamily="34" charset="0"/>
              </a:rPr>
              <a:t> to allow healthcare consumers to make informed decisions when selecting a plan.</a:t>
            </a:r>
          </a:p>
          <a:p>
            <a:pPr marL="285750" indent="-285750" algn="just">
              <a:lnSpc>
                <a:spcPct val="150000"/>
              </a:lnSpc>
              <a:spcAft>
                <a:spcPts val="600"/>
              </a:spcAft>
              <a:buFont typeface="Arial" panose="020B0604020202020204" pitchFamily="34" charset="0"/>
              <a:buChar char="•"/>
              <a:defRPr/>
            </a:pPr>
            <a:r>
              <a:rPr lang="en-US" sz="1900" kern="100" dirty="0">
                <a:latin typeface="Times New Roman" panose="02020603050405020304" pitchFamily="18" charset="0"/>
                <a:cs typeface="Arial" panose="020B0604020202020204" pitchFamily="34" charset="0"/>
              </a:rPr>
              <a:t>The </a:t>
            </a:r>
            <a:r>
              <a:rPr lang="en-US" sz="1900" b="1" kern="100" dirty="0">
                <a:solidFill>
                  <a:srgbClr val="0070C0"/>
                </a:solidFill>
                <a:latin typeface="Times New Roman" panose="02020603050405020304" pitchFamily="18" charset="0"/>
                <a:cs typeface="Arial" panose="020B0604020202020204" pitchFamily="34" charset="0"/>
              </a:rPr>
              <a:t>report card </a:t>
            </a:r>
            <a:r>
              <a:rPr lang="en-US" sz="1900" kern="100" dirty="0">
                <a:latin typeface="Times New Roman" panose="02020603050405020304" pitchFamily="18" charset="0"/>
                <a:cs typeface="Arial" panose="020B0604020202020204" pitchFamily="34" charset="0"/>
              </a:rPr>
              <a:t>contains data regarding a managed care plan’s quality, utilization, customer satisfaction, administrative effectiveness, financial stability, and cost control.</a:t>
            </a:r>
          </a:p>
        </p:txBody>
      </p:sp>
      <p:pic>
        <p:nvPicPr>
          <p:cNvPr id="7" name="Graphic 21">
            <a:extLst>
              <a:ext uri="{FF2B5EF4-FFF2-40B4-BE49-F238E27FC236}">
                <a16:creationId xmlns:a16="http://schemas.microsoft.com/office/drawing/2014/main" id="{8FF45AA5-4071-945E-BAD0-9A24E9A7489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47747275"/>
      </p:ext>
    </p:extLst>
  </p:cSld>
  <p:clrMapOvr>
    <a:masterClrMapping/>
  </p:clrMapOvr>
  <mc:AlternateContent xmlns:mc="http://schemas.openxmlformats.org/markup-compatibility/2006" xmlns:p14="http://schemas.microsoft.com/office/powerpoint/2010/main">
    <mc:Choice Requires="p14">
      <p:transition p14:dur="10" advTm="269385"/>
    </mc:Choice>
    <mc:Fallback xmlns="">
      <p:transition advTm="26938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AEE12-453F-CF78-EA4D-45A107DADC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6AADDF-5F5F-1874-6700-4A2FBCC34B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13204DB-B173-ED4C-8358-4B7C4D2BAD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477DCD1-5E19-5EF4-7D0A-59C56B4E3FDB}"/>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43C16664-3409-9ED1-BBCA-325D614F9E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443C3B3-01DF-D11B-90E8-6BB020DB03D0}"/>
              </a:ext>
            </a:extLst>
          </p:cNvPr>
          <p:cNvSpPr txBox="1"/>
          <p:nvPr/>
        </p:nvSpPr>
        <p:spPr>
          <a:xfrm>
            <a:off x="1250647" y="2935819"/>
            <a:ext cx="6336632" cy="986360"/>
          </a:xfrm>
          <a:prstGeom prst="rect">
            <a:avLst/>
          </a:prstGeom>
          <a:noFill/>
        </p:spPr>
        <p:txBody>
          <a:bodyPr wrap="square" rtlCol="0">
            <a:spAutoFit/>
          </a:bodyPr>
          <a:lstStyle/>
          <a:p>
            <a:pPr marL="0" marR="0" algn="ctr">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Utilization Management</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88FA964B-F36C-EA6C-FA07-77FB4EBD26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0164" y="952845"/>
            <a:ext cx="5611203" cy="49523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40917859"/>
      </p:ext>
    </p:extLst>
  </p:cSld>
  <p:clrMapOvr>
    <a:masterClrMapping/>
  </p:clrMapOvr>
  <mc:AlternateContent xmlns:mc="http://schemas.openxmlformats.org/markup-compatibility/2006" xmlns:p14="http://schemas.microsoft.com/office/powerpoint/2010/main">
    <mc:Choice Requires="p14">
      <p:transition spd="slow" p14:dur="2000" advTm="9838"/>
    </mc:Choice>
    <mc:Fallback xmlns="">
      <p:transition spd="slow" advTm="983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87AC5B-1710-7773-07AF-5FDAF3C748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7CA787-028D-3318-131F-CA8A2CE400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086A329-D143-C6E9-AE53-F930C1F584AA}"/>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Utilization Management</a:t>
            </a:r>
          </a:p>
        </p:txBody>
      </p:sp>
      <p:sp>
        <p:nvSpPr>
          <p:cNvPr id="5" name="Rectangle 4">
            <a:extLst>
              <a:ext uri="{FF2B5EF4-FFF2-40B4-BE49-F238E27FC236}">
                <a16:creationId xmlns:a16="http://schemas.microsoft.com/office/drawing/2014/main" id="{AB23974F-1E03-D850-9722-5458246CC3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960D6F4-4801-E3CB-2CA6-1CDE23E5C7C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93FB86F-DF5B-540B-E559-48A8D4F0CC2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6C9CE455-BC67-774F-48C1-31335411ABC4}"/>
              </a:ext>
            </a:extLst>
          </p:cNvPr>
          <p:cNvSpPr txBox="1"/>
          <p:nvPr/>
        </p:nvSpPr>
        <p:spPr>
          <a:xfrm>
            <a:off x="919748" y="2121491"/>
            <a:ext cx="10084050" cy="3740255"/>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200" b="1" kern="100" dirty="0">
                <a:latin typeface="Times New Roman" panose="02020603050405020304" pitchFamily="18" charset="0"/>
                <a:cs typeface="Arial" panose="020B0604020202020204" pitchFamily="34" charset="0"/>
              </a:rPr>
              <a:t>Utilization management (or utilization review) </a:t>
            </a:r>
            <a:r>
              <a:rPr lang="en-US" sz="2200" kern="100" dirty="0">
                <a:latin typeface="Times New Roman" panose="02020603050405020304" pitchFamily="18" charset="0"/>
                <a:cs typeface="Arial" panose="020B0604020202020204" pitchFamily="34" charset="0"/>
              </a:rPr>
              <a:t>is a method of controlling healthcare costs and quality of care by reviewing the </a:t>
            </a:r>
            <a:r>
              <a:rPr lang="en-US" sz="22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appropriateness and necessity of care provided</a:t>
            </a:r>
            <a:r>
              <a:rPr lang="en-US" sz="2200" kern="100" dirty="0">
                <a:latin typeface="Times New Roman" panose="02020603050405020304" pitchFamily="18" charset="0"/>
                <a:cs typeface="Arial" panose="020B0604020202020204" pitchFamily="34" charset="0"/>
              </a:rPr>
              <a:t> to patients prior to the administration of care </a:t>
            </a:r>
            <a:r>
              <a:rPr lang="en-US" sz="2200" b="1" u="sng" kern="100" dirty="0">
                <a:latin typeface="Times New Roman" panose="02020603050405020304" pitchFamily="18" charset="0"/>
                <a:cs typeface="Arial" panose="020B0604020202020204" pitchFamily="34" charset="0"/>
              </a:rPr>
              <a:t>(prospective review) </a:t>
            </a:r>
            <a:r>
              <a:rPr lang="en-US" sz="2200" kern="100" dirty="0">
                <a:latin typeface="Times New Roman" panose="02020603050405020304" pitchFamily="18" charset="0"/>
                <a:cs typeface="Arial" panose="020B0604020202020204" pitchFamily="34" charset="0"/>
              </a:rPr>
              <a:t>or after care has been provided </a:t>
            </a:r>
            <a:r>
              <a:rPr lang="en-US" sz="2200" b="1" u="sng" kern="100" dirty="0">
                <a:latin typeface="Times New Roman" panose="02020603050405020304" pitchFamily="18" charset="0"/>
                <a:cs typeface="Arial" panose="020B0604020202020204" pitchFamily="34" charset="0"/>
              </a:rPr>
              <a:t>(retrospective review).</a:t>
            </a:r>
          </a:p>
          <a:p>
            <a:pPr marL="285750" indent="-285750" algn="just">
              <a:lnSpc>
                <a:spcPct val="150000"/>
              </a:lnSpc>
              <a:spcAft>
                <a:spcPts val="600"/>
              </a:spcAft>
              <a:buFont typeface="Arial" panose="020B0604020202020204" pitchFamily="34" charset="0"/>
              <a:buChar char="•"/>
              <a:defRPr/>
            </a:pPr>
            <a:r>
              <a:rPr lang="en-US" sz="2200" b="1" kern="100" dirty="0">
                <a:latin typeface="Times New Roman" panose="02020603050405020304" pitchFamily="18" charset="0"/>
                <a:cs typeface="Arial" panose="020B0604020202020204" pitchFamily="34" charset="0"/>
              </a:rPr>
              <a:t>Utilization management activities performed by managed care plans include:</a:t>
            </a:r>
          </a:p>
          <a:p>
            <a:pPr algn="just">
              <a:lnSpc>
                <a:spcPct val="150000"/>
              </a:lnSpc>
              <a:spcAft>
                <a:spcPts val="600"/>
              </a:spcAft>
              <a:defRPr/>
            </a:pPr>
            <a:r>
              <a:rPr lang="en-US" sz="2200" kern="100" dirty="0">
                <a:latin typeface="Times New Roman" panose="02020603050405020304" pitchFamily="18" charset="0"/>
                <a:cs typeface="Arial" panose="020B0604020202020204" pitchFamily="34" charset="0"/>
              </a:rPr>
              <a:t>• </a:t>
            </a:r>
            <a:r>
              <a:rPr lang="en-US" sz="2200" b="1" kern="100" dirty="0">
                <a:solidFill>
                  <a:srgbClr val="F58221"/>
                </a:solidFill>
                <a:latin typeface="Times New Roman" panose="02020603050405020304" pitchFamily="18" charset="0"/>
                <a:cs typeface="Arial" panose="020B0604020202020204" pitchFamily="34" charset="0"/>
              </a:rPr>
              <a:t>Preadmission certification</a:t>
            </a:r>
            <a:r>
              <a:rPr lang="en-US" sz="2200" kern="100" dirty="0">
                <a:solidFill>
                  <a:srgbClr val="F58221"/>
                </a:solidFill>
                <a:latin typeface="Times New Roman" panose="02020603050405020304" pitchFamily="18" charset="0"/>
                <a:cs typeface="Arial" panose="020B0604020202020204" pitchFamily="34" charset="0"/>
              </a:rPr>
              <a:t> </a:t>
            </a:r>
            <a:r>
              <a:rPr lang="en-US" sz="2200" kern="100" dirty="0">
                <a:latin typeface="Times New Roman" panose="02020603050405020304" pitchFamily="18" charset="0"/>
                <a:cs typeface="Arial" panose="020B0604020202020204" pitchFamily="34" charset="0"/>
              </a:rPr>
              <a:t>(PAC, or preadmission review) which is a review for medical necessity of inpatient care prior to the patient’s admission.</a:t>
            </a:r>
          </a:p>
        </p:txBody>
      </p:sp>
      <p:pic>
        <p:nvPicPr>
          <p:cNvPr id="7" name="Graphic 21">
            <a:extLst>
              <a:ext uri="{FF2B5EF4-FFF2-40B4-BE49-F238E27FC236}">
                <a16:creationId xmlns:a16="http://schemas.microsoft.com/office/drawing/2014/main" id="{3C02BEE4-80FE-BCE4-0708-0F1DA95EB0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955281651"/>
      </p:ext>
    </p:extLst>
  </p:cSld>
  <p:clrMapOvr>
    <a:masterClrMapping/>
  </p:clrMapOvr>
  <mc:AlternateContent xmlns:mc="http://schemas.openxmlformats.org/markup-compatibility/2006" xmlns:p14="http://schemas.microsoft.com/office/powerpoint/2010/main">
    <mc:Choice Requires="p14">
      <p:transition p14:dur="10" advTm="182869"/>
    </mc:Choice>
    <mc:Fallback xmlns="">
      <p:transition advTm="182869"/>
    </mc:Fallback>
  </mc:AlternateContent>
  <p:extLst>
    <p:ext uri="{3A86A75C-4F4B-4683-9AE1-C65F6400EC91}">
      <p14:laserTraceLst xmlns:p14="http://schemas.microsoft.com/office/powerpoint/2010/main">
        <p14:tracePtLst>
          <p14:tracePt t="127023" x="4303713" y="6296025"/>
          <p14:tracePt t="127031" x="1619250" y="6275388"/>
          <p14:tracePt t="127035" x="1655763" y="6275388"/>
          <p14:tracePt t="127072" x="1782763" y="6257925"/>
          <p14:tracePt t="127087" x="1819275" y="6202363"/>
          <p14:tracePt t="127098" x="1819275" y="6184900"/>
          <p14:tracePt t="127100" x="1819275" y="6130925"/>
          <p14:tracePt t="127110" x="1801813" y="6094413"/>
          <p14:tracePt t="127128" x="1801813" y="6057900"/>
          <p14:tracePt t="127163" x="1782763" y="6038850"/>
          <p14:tracePt t="127179" x="1765300" y="6038850"/>
          <p14:tracePt t="127195" x="1746250" y="6038850"/>
          <p14:tracePt t="127203" x="1709738" y="6038850"/>
          <p14:tracePt t="127212" x="1709738" y="6021388"/>
          <p14:tracePt t="127229" x="1655763" y="6021388"/>
          <p14:tracePt t="127245" x="1619250" y="6002338"/>
          <p14:tracePt t="127261" x="1601788" y="6002338"/>
          <p14:tracePt t="127278" x="1546225" y="5984875"/>
          <p14:tracePt t="127294" x="1528763" y="5984875"/>
          <p14:tracePt t="127356" x="1509713" y="5984875"/>
          <p14:tracePt t="127364" x="1492250" y="5984875"/>
          <p14:tracePt t="127376" x="1473200" y="5984875"/>
          <p14:tracePt t="127500" x="1492250" y="5984875"/>
          <p14:tracePt t="127510" x="1565275" y="5984875"/>
          <p14:tracePt t="127520" x="1638300" y="5984875"/>
          <p14:tracePt t="127534" x="1801813" y="5984875"/>
          <p14:tracePt t="127545" x="1892300" y="5984875"/>
          <p14:tracePt t="127561" x="2074863" y="6002338"/>
          <p14:tracePt t="127577" x="2128838" y="6002338"/>
          <p14:tracePt t="127594" x="2147888" y="6002338"/>
          <p14:tracePt t="127652" x="2165350" y="6002338"/>
          <p14:tracePt t="127667" x="2201863" y="6002338"/>
          <p14:tracePt t="127679" x="2219325" y="6002338"/>
          <p14:tracePt t="127695" x="2274888" y="6002338"/>
          <p14:tracePt t="127711" x="2328863" y="6002338"/>
          <p14:tracePt t="127727" x="2365375" y="6002338"/>
          <p14:tracePt t="127744" x="2384425" y="6002338"/>
          <p14:tracePt t="127761" x="2420938" y="6002338"/>
          <p14:tracePt t="127764" x="2438400" y="6002338"/>
          <p14:tracePt t="127844" x="2401888" y="6002338"/>
          <p14:tracePt t="127853" x="2328863" y="5984875"/>
          <p14:tracePt t="127864" x="2238375" y="5967413"/>
          <p14:tracePt t="127877" x="2019300" y="5930900"/>
          <p14:tracePt t="127894" x="1728788" y="5911850"/>
          <p14:tracePt t="127910" x="1438275" y="5857875"/>
          <p14:tracePt t="127928" x="1128713" y="5821363"/>
          <p14:tracePt t="127945" x="800100" y="5784850"/>
          <p14:tracePt t="127962" x="619125" y="5748338"/>
          <p14:tracePt t="127965" x="546100" y="5748338"/>
          <p14:tracePt t="127978" x="490538" y="5748338"/>
          <p14:tracePt t="128163" x="509588" y="5765800"/>
          <p14:tracePt t="128171" x="563563" y="5765800"/>
          <p14:tracePt t="128179" x="636588" y="5784850"/>
          <p14:tracePt t="128194" x="728663" y="5802313"/>
          <p14:tracePt t="128196" x="836613" y="5838825"/>
          <p14:tracePt t="128211" x="965200" y="5875338"/>
          <p14:tracePt t="128214" x="1165225" y="5894388"/>
          <p14:tracePt t="128228" x="1528763" y="5948363"/>
          <p14:tracePt t="128244" x="1965325" y="6002338"/>
          <p14:tracePt t="128261" x="2238375" y="6038850"/>
          <p14:tracePt t="128276" x="2474913" y="6057900"/>
          <p14:tracePt t="128293" x="2584450" y="6057900"/>
          <p14:tracePt t="128310" x="2657475" y="6057900"/>
          <p14:tracePt t="128327" x="2674938" y="6057900"/>
          <p14:tracePt t="128532" x="2674938" y="6038850"/>
          <p14:tracePt t="128556" x="2657475" y="6021388"/>
          <p14:tracePt t="128565" x="2638425" y="6021388"/>
          <p14:tracePt t="128577" x="2620963" y="6021388"/>
          <p14:tracePt t="128580" x="2601913" y="6021388"/>
          <p14:tracePt t="128594" x="2511425" y="6021388"/>
          <p14:tracePt t="128596" x="2455863" y="6021388"/>
          <p14:tracePt t="128610" x="2384425" y="6021388"/>
          <p14:tracePt t="128614" x="2274888" y="6021388"/>
          <p14:tracePt t="128628" x="2201863" y="6021388"/>
          <p14:tracePt t="128630" x="2147888" y="6021388"/>
          <p14:tracePt t="128645" x="1947863" y="6021388"/>
          <p14:tracePt t="128662" x="1728788" y="6021388"/>
          <p14:tracePt t="128677" x="1582738" y="6021388"/>
          <p14:tracePt t="128695" x="1455738" y="6021388"/>
          <p14:tracePt t="128711" x="1365250" y="6002338"/>
          <p14:tracePt t="128728" x="1273175" y="5967413"/>
          <p14:tracePt t="128745" x="1219200" y="5967413"/>
          <p14:tracePt t="128761" x="1182688" y="5930900"/>
          <p14:tracePt t="128765" x="1165225" y="5930900"/>
          <p14:tracePt t="128778" x="1109663" y="5930900"/>
          <p14:tracePt t="128796" x="1092200" y="5930900"/>
          <p14:tracePt t="128810" x="1055688" y="5911850"/>
          <p14:tracePt t="128980" x="1073150" y="5911850"/>
          <p14:tracePt t="128993" x="1128713" y="5911850"/>
          <p14:tracePt t="128996" x="1201738" y="5911850"/>
          <p14:tracePt t="129005" x="1273175" y="5911850"/>
          <p14:tracePt t="129015" x="1346200" y="5911850"/>
          <p14:tracePt t="129027" x="1455738" y="5930900"/>
          <p14:tracePt t="129030" x="1582738" y="5948363"/>
          <p14:tracePt t="129044" x="1874838" y="5967413"/>
          <p14:tracePt t="129061" x="2147888" y="6021388"/>
          <p14:tracePt t="129078" x="2347913" y="6038850"/>
          <p14:tracePt t="129097" x="2528888" y="6038850"/>
          <p14:tracePt t="129101" x="2601913" y="6038850"/>
          <p14:tracePt t="129113" x="2674938" y="6038850"/>
          <p14:tracePt t="129127" x="2728913" y="6038850"/>
          <p14:tracePt t="129145" x="2801938" y="6038850"/>
          <p14:tracePt t="129160" x="2820988" y="6038850"/>
          <p14:tracePt t="129178" x="2838450" y="6038850"/>
          <p14:tracePt t="129194" x="2874963" y="6038850"/>
          <p14:tracePt t="129196" x="2894013" y="6038850"/>
          <p14:tracePt t="129229" x="2928938" y="6021388"/>
          <p14:tracePt t="129241" x="2947988" y="6021388"/>
          <p14:tracePt t="129371" x="2928938" y="6002338"/>
          <p14:tracePt t="129379" x="2857500" y="6002338"/>
          <p14:tracePt t="129394" x="2784475" y="6002338"/>
          <p14:tracePt t="129397" x="2674938" y="6002338"/>
          <p14:tracePt t="129410" x="2528888" y="6002338"/>
          <p14:tracePt t="129413" x="2384425" y="6002338"/>
          <p14:tracePt t="129427" x="2201863" y="6002338"/>
          <p14:tracePt t="129430" x="2055813" y="6002338"/>
          <p14:tracePt t="129445" x="1782763" y="6002338"/>
          <p14:tracePt t="129460" x="1582738" y="6002338"/>
          <p14:tracePt t="129478" x="1455738" y="5984875"/>
          <p14:tracePt t="129494" x="1346200" y="5967413"/>
          <p14:tracePt t="129510" x="1273175" y="5948363"/>
          <p14:tracePt t="129527" x="1236663" y="5930900"/>
          <p14:tracePt t="129545" x="1182688" y="5930900"/>
          <p14:tracePt t="129561" x="1165225" y="5911850"/>
          <p14:tracePt t="129564" x="1146175" y="5911850"/>
          <p14:tracePt t="129755" x="1255713" y="5911850"/>
          <p14:tracePt t="129765" x="1382713" y="5930900"/>
          <p14:tracePt t="129778" x="1546225" y="5948363"/>
          <p14:tracePt t="129781" x="1709738" y="5967413"/>
          <p14:tracePt t="129796" x="2038350" y="5967413"/>
          <p14:tracePt t="129811" x="2147888" y="5967413"/>
          <p14:tracePt t="129814" x="2255838" y="5967413"/>
          <p14:tracePt t="129828" x="2365375" y="5967413"/>
          <p14:tracePt t="129844" x="2401888" y="5967413"/>
          <p14:tracePt t="129861" x="2438400" y="5967413"/>
          <p14:tracePt t="129877" x="2455863" y="5967413"/>
          <p14:tracePt t="129894" x="2492375" y="5967413"/>
          <p14:tracePt t="129911" x="2528888" y="5967413"/>
          <p14:tracePt t="129928" x="2584450" y="5984875"/>
          <p14:tracePt t="129945" x="2620963" y="5984875"/>
          <p14:tracePt t="129960" x="2674938" y="5984875"/>
          <p14:tracePt t="129977" x="2692400" y="5984875"/>
          <p14:tracePt t="129993" x="2711450" y="5984875"/>
          <p14:tracePt t="130180" x="2657475" y="5984875"/>
          <p14:tracePt t="130189" x="2528888" y="5984875"/>
          <p14:tracePt t="130199" x="2365375" y="5984875"/>
          <p14:tracePt t="130211" x="2238375" y="5984875"/>
          <p14:tracePt t="130215" x="2038350" y="5984875"/>
          <p14:tracePt t="130227" x="1874838" y="5984875"/>
          <p14:tracePt t="130230" x="1746250" y="5984875"/>
          <p14:tracePt t="130245" x="1509713" y="5984875"/>
          <p14:tracePt t="130261" x="1328738" y="5984875"/>
          <p14:tracePt t="130277" x="1309688" y="5984875"/>
          <p14:tracePt t="130572" x="1328738" y="6002338"/>
          <p14:tracePt t="130582" x="1382713" y="6002338"/>
          <p14:tracePt t="130595" x="1473200" y="6021388"/>
          <p14:tracePt t="130598" x="1601788" y="6038850"/>
          <p14:tracePt t="130610" x="1746250" y="6057900"/>
          <p14:tracePt t="130613" x="1947863" y="6075363"/>
          <p14:tracePt t="130627" x="2165350" y="6075363"/>
          <p14:tracePt t="130630" x="2328863" y="6075363"/>
          <p14:tracePt t="130645" x="2620963" y="6075363"/>
          <p14:tracePt t="130662" x="2838450" y="6075363"/>
          <p14:tracePt t="130678" x="2911475" y="6075363"/>
          <p14:tracePt t="130695" x="2984500" y="6075363"/>
          <p14:tracePt t="130711" x="3001963" y="6075363"/>
          <p14:tracePt t="131676" x="2984500" y="6075363"/>
          <p14:tracePt t="131700" x="2965450" y="6075363"/>
          <p14:tracePt t="131710" x="2911475" y="6075363"/>
          <p14:tracePt t="131720" x="2857500" y="6075363"/>
          <p14:tracePt t="131731" x="2820988" y="6075363"/>
          <p14:tracePt t="131734" x="2765425" y="6075363"/>
          <p14:tracePt t="131745" x="2711450" y="6075363"/>
          <p14:tracePt t="131761" x="2547938" y="6075363"/>
          <p14:tracePt t="131778" x="2384425" y="6075363"/>
          <p14:tracePt t="131781" x="2328863" y="6075363"/>
          <p14:tracePt t="131795" x="2292350" y="6075363"/>
          <p14:tracePt t="131798" x="2274888" y="6075363"/>
          <p14:tracePt t="131813" x="2255838" y="6075363"/>
          <p14:tracePt t="131828" x="2219325" y="6075363"/>
          <p14:tracePt t="131852" x="2184400" y="6075363"/>
          <p14:tracePt t="131868" x="2165350" y="6075363"/>
          <p14:tracePt t="131879" x="2128838" y="6075363"/>
          <p14:tracePt t="131895" x="2074863" y="6075363"/>
          <p14:tracePt t="131911" x="2055813" y="6075363"/>
          <p14:tracePt t="131930" x="2001838" y="6075363"/>
          <p14:tracePt t="131932" x="1982788" y="6075363"/>
          <p14:tracePt t="131944" x="1965325" y="6075363"/>
          <p14:tracePt t="131961" x="1947863" y="6075363"/>
          <p14:tracePt t="131977" x="1928813" y="6075363"/>
          <p14:tracePt t="132148" x="1928813" y="6094413"/>
          <p14:tracePt t="132156" x="1982788" y="6094413"/>
          <p14:tracePt t="132163" x="2074863" y="6111875"/>
          <p14:tracePt t="132177" x="2201863" y="6130925"/>
          <p14:tracePt t="132180" x="2311400" y="6148388"/>
          <p14:tracePt t="132194" x="2438400" y="6148388"/>
          <p14:tracePt t="132197" x="2565400" y="6167438"/>
          <p14:tracePt t="132211" x="2638425" y="6167438"/>
          <p14:tracePt t="132214" x="2692400" y="6184900"/>
          <p14:tracePt t="132228" x="2728913" y="6202363"/>
          <p14:tracePt t="132230" x="2765425" y="6202363"/>
          <p14:tracePt t="132244" x="2784475" y="6202363"/>
          <p14:tracePt t="132291" x="2801938" y="6202363"/>
          <p14:tracePt t="132309" x="2820988" y="6202363"/>
          <p14:tracePt t="132372" x="2838450" y="6202363"/>
          <p14:tracePt t="132388" x="2857500" y="6184900"/>
          <p14:tracePt t="132413" x="2874963" y="6184900"/>
          <p14:tracePt t="132452" x="2894013" y="6167438"/>
          <p14:tracePt t="132484" x="2894013" y="6148388"/>
          <p14:tracePt t="132524" x="2874963" y="6148388"/>
          <p14:tracePt t="132537" x="2838450" y="6130925"/>
          <p14:tracePt t="132549" x="2674938" y="6094413"/>
          <p14:tracePt t="132563" x="2565400" y="6075363"/>
          <p14:tracePt t="132567" x="2474913" y="6075363"/>
          <p14:tracePt t="132580" x="2238375" y="6075363"/>
          <p14:tracePt t="132594" x="2147888" y="6057900"/>
          <p14:tracePt t="132598" x="2055813" y="6038850"/>
          <p14:tracePt t="132611" x="1982788" y="6038850"/>
          <p14:tracePt t="132614" x="1947863" y="6038850"/>
          <p14:tracePt t="132628" x="1911350" y="6021388"/>
          <p14:tracePt t="132631" x="1892300" y="6002338"/>
          <p14:tracePt t="132700" x="1874838" y="6002338"/>
          <p14:tracePt t="132713" x="1855788" y="6002338"/>
          <p14:tracePt t="132728" x="1801813" y="6002338"/>
          <p14:tracePt t="132744" x="1765300" y="6002338"/>
          <p14:tracePt t="132761" x="1746250" y="6002338"/>
          <p14:tracePt t="132778" x="1692275" y="6002338"/>
          <p14:tracePt t="132781" x="1674813" y="6002338"/>
          <p14:tracePt t="132795" x="1638300" y="6002338"/>
          <p14:tracePt t="132980" x="1655763" y="6021388"/>
          <p14:tracePt t="132993" x="1728788" y="6038850"/>
          <p14:tracePt t="132996" x="1855788" y="6038850"/>
          <p14:tracePt t="133008" x="1928813" y="6038850"/>
          <p14:tracePt t="133011" x="2019300" y="6038850"/>
          <p14:tracePt t="133021" x="2074863" y="6038850"/>
          <p14:tracePt t="133031" x="2128838" y="6038850"/>
          <p14:tracePt t="133044" x="2184400" y="6038850"/>
          <p14:tracePt t="133061" x="2219325" y="6038850"/>
          <p14:tracePt t="133123" x="2238375" y="6038850"/>
          <p14:tracePt t="133172" x="2255838" y="6038850"/>
          <p14:tracePt t="133307" x="2219325" y="6038850"/>
          <p14:tracePt t="133316" x="2111375" y="6038850"/>
          <p14:tracePt t="133327" x="2001838" y="6038850"/>
          <p14:tracePt t="133344" x="1746250" y="6021388"/>
          <p14:tracePt t="133361" x="1619250" y="6021388"/>
          <p14:tracePt t="133365" x="1565275" y="6021388"/>
          <p14:tracePt t="133378" x="1509713" y="6021388"/>
          <p14:tracePt t="133380" x="1473200" y="6021388"/>
          <p14:tracePt t="133396" x="1455738" y="6021388"/>
          <p14:tracePt t="133410" x="1438275" y="6021388"/>
          <p14:tracePt t="134172" x="1455738" y="6021388"/>
          <p14:tracePt t="134179" x="1492250" y="6038850"/>
          <p14:tracePt t="134194" x="1528763" y="6038850"/>
          <p14:tracePt t="134197" x="1565275" y="6057900"/>
          <p14:tracePt t="134211" x="1601788" y="6075363"/>
          <p14:tracePt t="134214" x="1619250" y="6075363"/>
          <p14:tracePt t="134228" x="1655763" y="6075363"/>
          <p14:tracePt t="134230" x="1674813" y="6075363"/>
          <p14:tracePt t="134244" x="1692275" y="6075363"/>
          <p14:tracePt t="134316" x="1709738" y="6094413"/>
          <p14:tracePt t="134326" x="1746250" y="6094413"/>
          <p14:tracePt t="134340" x="1765300" y="6094413"/>
          <p14:tracePt t="134350" x="1782763" y="6094413"/>
          <p14:tracePt t="134361" x="1801813" y="6094413"/>
          <p14:tracePt t="134378" x="1838325" y="6111875"/>
          <p14:tracePt t="134381" x="1855788" y="6111875"/>
          <p14:tracePt t="136132" x="1874838" y="6111875"/>
          <p14:tracePt t="136140" x="1892300" y="6111875"/>
          <p14:tracePt t="136150" x="1928813" y="6111875"/>
          <p14:tracePt t="136160" x="1982788" y="6111875"/>
          <p14:tracePt t="136178" x="2074863" y="6130925"/>
          <p14:tracePt t="136180" x="2092325" y="6130925"/>
          <p14:tracePt t="136194" x="2128838" y="6130925"/>
          <p14:tracePt t="136198" x="2147888" y="6130925"/>
          <p14:tracePt t="136211" x="2165350" y="6130925"/>
          <p14:tracePt t="136228" x="2184400" y="6130925"/>
          <p14:tracePt t="136245" x="2201863" y="6130925"/>
          <p14:tracePt t="136261" x="2219325" y="6130925"/>
          <p14:tracePt t="136277" x="2255838" y="6130925"/>
          <p14:tracePt t="136294" x="2274888" y="6130925"/>
          <p14:tracePt t="136310" x="2311400" y="6130925"/>
          <p14:tracePt t="136328" x="2328863" y="6130925"/>
          <p14:tracePt t="136348" x="2347913" y="6130925"/>
          <p14:tracePt t="136361" x="2365375" y="6130925"/>
          <p14:tracePt t="136377" x="2384425" y="6130925"/>
          <p14:tracePt t="136380" x="2401888" y="6130925"/>
          <p14:tracePt t="136394" x="2420938" y="6130925"/>
          <p14:tracePt t="136412" x="2438400" y="6130925"/>
          <p14:tracePt t="136414" x="2455863" y="6130925"/>
          <p14:tracePt t="136427" x="2474913" y="6130925"/>
          <p14:tracePt t="137397" x="2492375" y="6130925"/>
          <p14:tracePt t="137412" x="2528888" y="6111875"/>
          <p14:tracePt t="137429" x="2565400" y="6111875"/>
          <p14:tracePt t="137437" x="2565400" y="6075363"/>
          <p14:tracePt t="137447" x="2601913" y="6075363"/>
          <p14:tracePt t="137556" x="2620963" y="6075363"/>
          <p14:tracePt t="137564" x="2657475" y="6057900"/>
          <p14:tracePt t="137577" x="2674938" y="6057900"/>
          <p14:tracePt t="137594" x="2747963" y="6038850"/>
          <p14:tracePt t="137597" x="2765425" y="6038850"/>
          <p14:tracePt t="137612" x="2801938" y="6038850"/>
          <p14:tracePt t="137615" x="2820988" y="6038850"/>
          <p14:tracePt t="137628" x="2874963" y="6021388"/>
          <p14:tracePt t="137631" x="2894013" y="6021388"/>
          <p14:tracePt t="137645" x="2928938" y="6021388"/>
          <p14:tracePt t="137661" x="2984500" y="6021388"/>
          <p14:tracePt t="137678" x="3111500" y="6021388"/>
          <p14:tracePt t="137694" x="3238500" y="6021388"/>
          <p14:tracePt t="137711" x="3384550" y="6021388"/>
          <p14:tracePt t="137727" x="3511550" y="6038850"/>
          <p14:tracePt t="137743" x="3657600" y="6075363"/>
          <p14:tracePt t="137762" x="3803650" y="6111875"/>
          <p14:tracePt t="137765" x="3948113" y="6111875"/>
          <p14:tracePt t="137778" x="4057650" y="6130925"/>
          <p14:tracePt t="137781" x="4148138" y="6167438"/>
          <p14:tracePt t="137794" x="4276725" y="6184900"/>
          <p14:tracePt t="137796" x="4386263" y="6202363"/>
          <p14:tracePt t="137811" x="4476750" y="6202363"/>
          <p14:tracePt t="137814" x="4603750" y="6202363"/>
          <p14:tracePt t="137829" x="4803775" y="6202363"/>
          <p14:tracePt t="137845" x="4967288" y="6202363"/>
          <p14:tracePt t="137861" x="5149850" y="6202363"/>
          <p14:tracePt t="137878" x="5332413" y="6221413"/>
          <p14:tracePt t="137895" x="5440363" y="6221413"/>
          <p14:tracePt t="137911" x="5513388" y="6221413"/>
          <p14:tracePt t="137928" x="5622925" y="6257925"/>
          <p14:tracePt t="137944" x="5749925" y="6257925"/>
          <p14:tracePt t="137961" x="5859463" y="6257925"/>
          <p14:tracePt t="137977" x="5969000" y="6257925"/>
          <p14:tracePt t="137980" x="6022975" y="6275388"/>
          <p14:tracePt t="137994" x="6078538" y="6275388"/>
          <p14:tracePt t="137996" x="6113463" y="6275388"/>
          <p14:tracePt t="138011" x="6132513" y="6294438"/>
          <p14:tracePt t="138013" x="6186488" y="6294438"/>
          <p14:tracePt t="138028" x="6223000" y="6311900"/>
          <p14:tracePt t="138031" x="6296025" y="6311900"/>
          <p14:tracePt t="138045" x="6405563" y="6311900"/>
          <p14:tracePt t="138061" x="6478588" y="6311900"/>
          <p14:tracePt t="138078" x="6569075" y="6311900"/>
          <p14:tracePt t="138095" x="6659563" y="6311900"/>
          <p14:tracePt t="138111" x="6732588" y="6311900"/>
          <p14:tracePt t="138127" x="6842125" y="6311900"/>
          <p14:tracePt t="138144" x="6969125" y="6294438"/>
          <p14:tracePt t="138162" x="7061200" y="6257925"/>
          <p14:tracePt t="138165" x="7115175" y="6238875"/>
          <p14:tracePt t="138177" x="7169150" y="6221413"/>
          <p14:tracePt t="138194" x="7242175" y="6202363"/>
          <p14:tracePt t="138196" x="7278688" y="6202363"/>
          <p14:tracePt t="138211" x="7315200" y="6167438"/>
          <p14:tracePt t="138214" x="7369175" y="6167438"/>
          <p14:tracePt t="138228" x="7405688" y="6148388"/>
          <p14:tracePt t="138231" x="7442200" y="6148388"/>
          <p14:tracePt t="138244" x="7497763" y="6130925"/>
          <p14:tracePt t="138261" x="7551738" y="6111875"/>
          <p14:tracePt t="138278" x="7588250" y="6111875"/>
          <p14:tracePt t="138294" x="7624763" y="6094413"/>
          <p14:tracePt t="138311" x="7661275" y="6075363"/>
          <p14:tracePt t="138483" x="7661275" y="6057900"/>
          <p14:tracePt t="138509" x="7642225" y="6057900"/>
          <p14:tracePt t="138531" x="7624763" y="6057900"/>
          <p14:tracePt t="138556" x="7605713" y="6057900"/>
          <p14:tracePt t="138579" x="7588250" y="6057900"/>
          <p14:tracePt t="138587" x="7569200" y="6057900"/>
          <p14:tracePt t="138595" x="7551738" y="6057900"/>
          <p14:tracePt t="138612" x="7534275" y="6057900"/>
          <p14:tracePt t="138629" x="7515225" y="6057900"/>
          <p14:tracePt t="138644" x="7497763" y="6057900"/>
          <p14:tracePt t="138662" x="7461250" y="6057900"/>
          <p14:tracePt t="138677" x="7442200" y="6057900"/>
          <p14:tracePt t="138695" x="7424738" y="6057900"/>
          <p14:tracePt t="138711" x="7388225" y="6057900"/>
          <p14:tracePt t="138727" x="7297738" y="6057900"/>
          <p14:tracePt t="138745" x="7261225" y="6057900"/>
          <p14:tracePt t="138760" x="7151688" y="6057900"/>
          <p14:tracePt t="138778" x="7115175" y="6057900"/>
          <p14:tracePt t="138794" x="7096125" y="6057900"/>
          <p14:tracePt t="138797" x="7061200" y="6057900"/>
          <p14:tracePt t="138811" x="7042150" y="6057900"/>
          <p14:tracePt t="138813" x="7024688" y="6057900"/>
          <p14:tracePt t="138828" x="7005638" y="6057900"/>
          <p14:tracePt t="138845" x="6969125" y="6057900"/>
          <p14:tracePt t="138862" x="6915150" y="6057900"/>
          <p14:tracePt t="138877" x="6878638" y="6057900"/>
          <p14:tracePt t="139028" x="6859588" y="6057900"/>
          <p14:tracePt t="139075" x="6842125" y="6057900"/>
          <p14:tracePt t="139100" x="6859588" y="6057900"/>
          <p14:tracePt t="139111" x="6915150" y="6057900"/>
          <p14:tracePt t="139119" x="6951663" y="6057900"/>
          <p14:tracePt t="139128" x="7061200" y="6057900"/>
          <p14:tracePt t="139145" x="7261225" y="6038850"/>
          <p14:tracePt t="139161" x="7461250" y="6021388"/>
          <p14:tracePt t="139177" x="7605713" y="6021388"/>
          <p14:tracePt t="139180" x="7661275" y="6002338"/>
          <p14:tracePt t="139194" x="7697788" y="5967413"/>
          <p14:tracePt t="139196" x="7734300" y="5967413"/>
          <p14:tracePt t="139210" x="7751763" y="5967413"/>
          <p14:tracePt t="139213" x="7770813" y="5967413"/>
          <p14:tracePt t="139347" x="7788275" y="5967413"/>
          <p14:tracePt t="139356" x="7824788" y="5967413"/>
          <p14:tracePt t="139499" x="7770813" y="5948363"/>
          <p14:tracePt t="139510" x="7678738" y="5948363"/>
          <p14:tracePt t="139521" x="7624763" y="5948363"/>
          <p14:tracePt t="139534" x="7515225" y="5948363"/>
          <p14:tracePt t="139545" x="7461250" y="5948363"/>
          <p14:tracePt t="139561" x="7297738" y="5948363"/>
          <p14:tracePt t="139579" x="7078663" y="5948363"/>
          <p14:tracePt t="139581" x="6951663" y="5948363"/>
          <p14:tracePt t="139594" x="6842125" y="5948363"/>
          <p14:tracePt t="139597" x="6732588" y="5948363"/>
          <p14:tracePt t="139610" x="6605588" y="5948363"/>
          <p14:tracePt t="139613" x="6515100" y="5948363"/>
          <p14:tracePt t="139628" x="6315075" y="5948363"/>
          <p14:tracePt t="139645" x="6149975" y="5948363"/>
          <p14:tracePt t="139661" x="6059488" y="5948363"/>
          <p14:tracePt t="139678" x="5986463" y="5948363"/>
          <p14:tracePt t="139695" x="5949950" y="5948363"/>
          <p14:tracePt t="139711" x="5913438" y="5930900"/>
          <p14:tracePt t="139728" x="5876925" y="5930900"/>
          <p14:tracePt t="139744" x="5842000" y="5930900"/>
          <p14:tracePt t="139762" x="5822950" y="5930900"/>
          <p14:tracePt t="140084" x="5842000" y="5930900"/>
          <p14:tracePt t="140094" x="5859463" y="5930900"/>
          <p14:tracePt t="140102" x="5895975" y="5930900"/>
          <p14:tracePt t="140110" x="5949950" y="5930900"/>
          <p14:tracePt t="140128" x="6059488" y="5930900"/>
          <p14:tracePt t="140146" x="6205538" y="5930900"/>
          <p14:tracePt t="140149" x="6296025" y="5930900"/>
          <p14:tracePt t="140162" x="6369050" y="5911850"/>
          <p14:tracePt t="140165" x="6423025" y="5911850"/>
          <p14:tracePt t="140178" x="6478588" y="5911850"/>
          <p14:tracePt t="140181" x="6532563" y="5911850"/>
          <p14:tracePt t="140194" x="6569075" y="5911850"/>
          <p14:tracePt t="140198" x="6586538" y="5911850"/>
          <p14:tracePt t="140212" x="6623050" y="5894388"/>
          <p14:tracePt t="140363" x="6605588" y="5894388"/>
          <p14:tracePt t="140376" x="6586538" y="5894388"/>
          <p14:tracePt t="140380" x="6569075" y="5894388"/>
          <p14:tracePt t="140390" x="6515100" y="5894388"/>
          <p14:tracePt t="140401" x="6496050" y="5894388"/>
          <p14:tracePt t="140412" x="6459538" y="5894388"/>
          <p14:tracePt t="140415" x="6442075" y="5911850"/>
          <p14:tracePt t="140428" x="6332538" y="5911850"/>
          <p14:tracePt t="140445" x="6205538" y="5948363"/>
          <p14:tracePt t="140461" x="6022975" y="5967413"/>
          <p14:tracePt t="140477" x="5822950" y="6021388"/>
          <p14:tracePt t="140495" x="5568950" y="6038850"/>
          <p14:tracePt t="140511" x="5367338" y="6075363"/>
          <p14:tracePt t="140528" x="5240338" y="6075363"/>
          <p14:tracePt t="140544" x="5149850" y="6075363"/>
          <p14:tracePt t="140561" x="5130800" y="6075363"/>
          <p14:tracePt t="140564" x="5113338" y="6075363"/>
          <p14:tracePt t="140577" x="5095875" y="6075363"/>
          <p14:tracePt t="140595" x="5076825" y="6075363"/>
          <p14:tracePt t="140620" x="5059363" y="6075363"/>
          <p14:tracePt t="141004" x="5040313" y="6075363"/>
          <p14:tracePt t="141013" x="5022850" y="6075363"/>
          <p14:tracePt t="141028" x="4859338" y="6094413"/>
          <p14:tracePt t="141044" x="4640263" y="6111875"/>
          <p14:tracePt t="141061" x="4440238" y="6111875"/>
          <p14:tracePt t="141077" x="4240213" y="6111875"/>
          <p14:tracePt t="141094" x="4148138" y="6111875"/>
          <p14:tracePt t="141652" x="4130675" y="6111875"/>
          <p14:tracePt t="141667" x="4130675" y="6130925"/>
          <p14:tracePt t="141677" x="4167188" y="6130925"/>
          <p14:tracePt t="141684" x="4221163" y="6130925"/>
          <p14:tracePt t="141694" x="4276725" y="6130925"/>
          <p14:tracePt t="141710" x="4403725" y="6130925"/>
          <p14:tracePt t="141727" x="4494213" y="6130925"/>
          <p14:tracePt t="141744" x="4567238" y="6130925"/>
          <p14:tracePt t="141761" x="4586288" y="6130925"/>
          <p14:tracePt t="141883" x="4549775" y="6111875"/>
          <p14:tracePt t="141893" x="4513263" y="6094413"/>
          <p14:tracePt t="141902" x="4440238" y="6094413"/>
          <p14:tracePt t="141911" x="4386263" y="6075363"/>
          <p14:tracePt t="141928" x="4203700" y="6057900"/>
          <p14:tracePt t="141944" x="4094163" y="6038850"/>
          <p14:tracePt t="141961" x="4003675" y="6038850"/>
          <p14:tracePt t="141964" x="3984625" y="6038850"/>
          <p14:tracePt t="142011" x="3948113" y="6038850"/>
          <p14:tracePt t="142067" x="3930650" y="6038850"/>
          <p14:tracePt t="142099" x="3894138" y="6038850"/>
          <p14:tracePt t="142131" x="3876675" y="6038850"/>
          <p14:tracePt t="142156" x="3840163" y="6038850"/>
          <p14:tracePt t="142172" x="3821113" y="6038850"/>
          <p14:tracePt t="142187" x="3803650" y="6038850"/>
          <p14:tracePt t="142195" x="3767138" y="6038850"/>
          <p14:tracePt t="142211" x="3748088" y="6038850"/>
          <p14:tracePt t="142227" x="3730625" y="6038850"/>
          <p14:tracePt t="142230" x="3711575" y="6038850"/>
          <p14:tracePt t="142244" x="3694113" y="6038850"/>
          <p14:tracePt t="142261" x="3657600" y="6038850"/>
          <p14:tracePt t="142277" x="3640138" y="6021388"/>
          <p14:tracePt t="143027" x="3621088" y="6021388"/>
          <p14:tracePt t="143035" x="3603625" y="6021388"/>
          <p14:tracePt t="143044" x="3567113" y="6021388"/>
          <p14:tracePt t="143061" x="3511550" y="6021388"/>
          <p14:tracePt t="143077" x="3475038" y="6021388"/>
          <p14:tracePt t="143094" x="3438525" y="6002338"/>
          <p14:tracePt t="143124" x="3421063" y="6002338"/>
          <p14:tracePt t="143133" x="3403600" y="6002338"/>
          <p14:tracePt t="143144" x="3384550" y="6002338"/>
          <p14:tracePt t="143161" x="3367088" y="6002338"/>
          <p14:tracePt t="143177" x="3330575" y="5984875"/>
          <p14:tracePt t="143195" x="3311525" y="5984875"/>
          <p14:tracePt t="143210" x="3294063" y="5984875"/>
          <p14:tracePt t="143213" x="3275013" y="5984875"/>
          <p14:tracePt t="143252" x="3257550" y="5984875"/>
          <p14:tracePt t="143284" x="3238500" y="5984875"/>
          <p14:tracePt t="143467" x="3257550" y="6002338"/>
          <p14:tracePt t="143477" x="3275013" y="6002338"/>
          <p14:tracePt t="143486" x="3311525" y="6002338"/>
          <p14:tracePt t="143496" x="3348038" y="6002338"/>
          <p14:tracePt t="143512" x="3403600" y="6002338"/>
          <p14:tracePt t="143528" x="3457575" y="6002338"/>
          <p14:tracePt t="143546" x="3511550" y="6021388"/>
          <p14:tracePt t="143548" x="3530600" y="6038850"/>
          <p14:tracePt t="143561" x="3567113" y="6038850"/>
          <p14:tracePt t="143578" x="3584575" y="6038850"/>
          <p14:tracePt t="143582" x="3621088" y="6038850"/>
          <p14:tracePt t="143595" x="3640138" y="6057900"/>
          <p14:tracePt t="143597" x="3675063" y="6075363"/>
          <p14:tracePt t="143611" x="3711575" y="6075363"/>
          <p14:tracePt t="143613" x="3730625" y="6075363"/>
          <p14:tracePt t="143628" x="3784600" y="6075363"/>
          <p14:tracePt t="143645" x="3840163" y="6075363"/>
          <p14:tracePt t="143661" x="3876675" y="6075363"/>
          <p14:tracePt t="143678" x="3894138" y="6075363"/>
          <p14:tracePt t="143694" x="3911600" y="6075363"/>
          <p14:tracePt t="143732" x="3948113" y="6075363"/>
          <p14:tracePt t="143867" x="3911600" y="6075363"/>
          <p14:tracePt t="143876" x="3894138" y="6075363"/>
          <p14:tracePt t="143883" x="3876675" y="6075363"/>
          <p14:tracePt t="143894" x="3857625" y="6075363"/>
          <p14:tracePt t="143911" x="3784600" y="6057900"/>
          <p14:tracePt t="143927" x="3711575" y="6057900"/>
          <p14:tracePt t="143944" x="3640138" y="6057900"/>
          <p14:tracePt t="143960" x="3584575" y="6057900"/>
          <p14:tracePt t="143977" x="3530600" y="6057900"/>
          <p14:tracePt t="143995" x="3475038" y="6038850"/>
          <p14:tracePt t="143997" x="3457575" y="6021388"/>
          <p14:tracePt t="144012" x="3438525" y="6021388"/>
          <p14:tracePt t="144027" x="3421063" y="6021388"/>
          <p14:tracePt t="144044" x="3403600" y="6021388"/>
          <p14:tracePt t="144067" x="3384550" y="6021388"/>
          <p14:tracePt t="144108" x="3348038" y="6021388"/>
          <p14:tracePt t="144140" x="3330575" y="6021388"/>
          <p14:tracePt t="145467" x="3367088" y="6038850"/>
          <p14:tracePt t="145477" x="3475038" y="6075363"/>
          <p14:tracePt t="145486" x="3621088" y="6111875"/>
          <p14:tracePt t="145495" x="3748088" y="6148388"/>
          <p14:tracePt t="145511" x="4076700" y="6184900"/>
          <p14:tracePt t="145527" x="4457700" y="6221413"/>
          <p14:tracePt t="145545" x="4713288" y="6275388"/>
          <p14:tracePt t="145561" x="4913313" y="6294438"/>
          <p14:tracePt t="145578" x="5022850" y="6294438"/>
          <p14:tracePt t="145580" x="5059363" y="6294438"/>
          <p14:tracePt t="145594" x="5076825" y="6294438"/>
          <p14:tracePt t="145611" x="5095875" y="6294438"/>
          <p14:tracePt t="145614" x="5113338" y="6294438"/>
          <p14:tracePt t="145629" x="5130800" y="6294438"/>
          <p14:tracePt t="145651" x="5149850" y="6275388"/>
          <p14:tracePt t="145661" x="5167313" y="6275388"/>
          <p14:tracePt t="145683" x="5186363" y="6257925"/>
          <p14:tracePt t="145709" x="5222875" y="6238875"/>
          <p14:tracePt t="145724" x="5240338" y="6221413"/>
          <p14:tracePt t="145811" x="5240338" y="6202363"/>
          <p14:tracePt t="145836" x="5222875" y="6202363"/>
          <p14:tracePt t="145844" x="5186363" y="6202363"/>
          <p14:tracePt t="145852" x="5167313" y="6202363"/>
          <p14:tracePt t="145867" x="5149850" y="6202363"/>
          <p14:tracePt t="145878" x="5130800" y="6202363"/>
          <p14:tracePt t="145894" x="5059363" y="6202363"/>
          <p14:tracePt t="145910" x="5040313" y="6202363"/>
          <p14:tracePt t="145928" x="4986338" y="6202363"/>
          <p14:tracePt t="145944" x="4840288" y="6202363"/>
          <p14:tracePt t="145960" x="4730750" y="6202363"/>
          <p14:tracePt t="145978" x="4622800" y="6202363"/>
          <p14:tracePt t="145980" x="4567238" y="6202363"/>
          <p14:tracePt t="145995" x="4530725" y="6202363"/>
          <p14:tracePt t="145998" x="4476750" y="6202363"/>
          <p14:tracePt t="146011" x="4440238" y="6202363"/>
          <p14:tracePt t="146013" x="4403725" y="6202363"/>
          <p14:tracePt t="146029" x="4386263" y="6202363"/>
          <p14:tracePt t="146046" x="4313238" y="6202363"/>
          <p14:tracePt t="146077" x="4294188" y="6202363"/>
          <p14:tracePt t="146140" x="4276725" y="6202363"/>
          <p14:tracePt t="146156" x="4257675" y="6202363"/>
          <p14:tracePt t="146164" x="4240213" y="6202363"/>
          <p14:tracePt t="146177" x="4221163" y="6202363"/>
          <p14:tracePt t="146194" x="4203700" y="6202363"/>
          <p14:tracePt t="146211" x="4167188" y="6184900"/>
          <p14:tracePt t="146259" x="4130675" y="6167438"/>
          <p14:tracePt t="146284" x="4094163" y="6148388"/>
          <p14:tracePt t="146315" x="4040188" y="6148388"/>
          <p14:tracePt t="146331" x="4003675" y="6130925"/>
          <p14:tracePt t="146340" x="3984625" y="6111875"/>
          <p14:tracePt t="146349" x="3967163" y="6111875"/>
          <p14:tracePt t="146361" x="3930650" y="6111875"/>
          <p14:tracePt t="146364" x="3894138" y="6094413"/>
          <p14:tracePt t="146377" x="3840163" y="6075363"/>
          <p14:tracePt t="146380" x="3767138" y="6057900"/>
          <p14:tracePt t="146394" x="3711575" y="6038850"/>
          <p14:tracePt t="146397" x="3657600" y="6021388"/>
          <p14:tracePt t="146411" x="3603625" y="6021388"/>
          <p14:tracePt t="146414" x="3584575" y="6002338"/>
          <p14:tracePt t="146428" x="3548063" y="5984875"/>
          <p14:tracePt t="146507" x="3584575" y="5984875"/>
          <p14:tracePt t="146515" x="3621088" y="5984875"/>
          <p14:tracePt t="146528" x="3675063" y="5984875"/>
          <p14:tracePt t="146545" x="3857625" y="5984875"/>
          <p14:tracePt t="146560" x="4094163" y="5984875"/>
          <p14:tracePt t="146577" x="4313238" y="5984875"/>
          <p14:tracePt t="146580" x="4403725" y="5984875"/>
          <p14:tracePt t="146594" x="4476750" y="5984875"/>
          <p14:tracePt t="146597" x="4567238" y="6002338"/>
          <p14:tracePt t="146611" x="4640263" y="6002338"/>
          <p14:tracePt t="146614" x="4694238" y="6002338"/>
          <p14:tracePt t="146628" x="4803775" y="6002338"/>
          <p14:tracePt t="146645" x="4859338" y="6002338"/>
          <p14:tracePt t="146661" x="4949825" y="5984875"/>
          <p14:tracePt t="146677" x="4986338" y="5984875"/>
          <p14:tracePt t="146694" x="5003800" y="5984875"/>
          <p14:tracePt t="146710" x="5022850" y="5984875"/>
          <p14:tracePt t="146728" x="5059363" y="5984875"/>
          <p14:tracePt t="146867" x="5040313" y="5984875"/>
          <p14:tracePt t="146876" x="5003800" y="6002338"/>
          <p14:tracePt t="146884" x="4949825" y="6057900"/>
          <p14:tracePt t="146894" x="4840288" y="6075363"/>
          <p14:tracePt t="146911" x="4622800" y="6111875"/>
          <p14:tracePt t="146928" x="4349750" y="6130925"/>
          <p14:tracePt t="146945" x="4130675" y="6130925"/>
          <p14:tracePt t="146949" x="4003675" y="6130925"/>
          <p14:tracePt t="146961" x="3911600" y="6130925"/>
          <p14:tracePt t="146964" x="3840163" y="6130925"/>
          <p14:tracePt t="146978" x="3821113" y="6130925"/>
          <p14:tracePt t="146980" x="3803650" y="6130925"/>
          <p14:tracePt t="147651" x="3767138" y="6111875"/>
          <p14:tracePt t="148195" x="3784600" y="6111875"/>
          <p14:tracePt t="148204" x="3821113" y="6111875"/>
          <p14:tracePt t="148212" x="3840163" y="6111875"/>
          <p14:tracePt t="148229" x="3930650" y="6111875"/>
          <p14:tracePt t="148245" x="4076700" y="6094413"/>
          <p14:tracePt t="148262" x="4184650" y="6094413"/>
          <p14:tracePt t="148278" x="4276725" y="6075363"/>
          <p14:tracePt t="148294" x="4330700" y="6075363"/>
          <p14:tracePt t="148311" x="4367213" y="6075363"/>
          <p14:tracePt t="148328" x="4403725" y="6075363"/>
          <p14:tracePt t="148345" x="4421188" y="6075363"/>
          <p14:tracePt t="148361" x="4440238" y="6075363"/>
          <p14:tracePt t="148378" x="4476750" y="6075363"/>
          <p14:tracePt t="148403" x="4494213" y="6075363"/>
          <p14:tracePt t="148412" x="4513263" y="6075363"/>
          <p14:tracePt t="148428" x="4530725" y="6075363"/>
          <p14:tracePt t="148445" x="4586288" y="6075363"/>
          <p14:tracePt t="148461" x="4676775" y="6057900"/>
          <p14:tracePt t="148478" x="4749800" y="6057900"/>
          <p14:tracePt t="148496" x="4803775" y="6038850"/>
          <p14:tracePt t="148512" x="4840288" y="6038850"/>
          <p14:tracePt t="148603" x="4786313" y="6038850"/>
          <p14:tracePt t="148612" x="4694238" y="6038850"/>
          <p14:tracePt t="148629" x="4349750" y="6057900"/>
          <p14:tracePt t="148646" x="3984625" y="6075363"/>
          <p14:tracePt t="148662" x="3675063" y="6094413"/>
          <p14:tracePt t="148678" x="3457575" y="6094413"/>
          <p14:tracePt t="148695" x="3294063" y="6094413"/>
          <p14:tracePt t="148712" x="3257550" y="6094413"/>
          <p14:tracePt t="149267" x="3294063" y="6094413"/>
          <p14:tracePt t="149278" x="3457575" y="6111875"/>
          <p14:tracePt t="149289" x="3694113" y="6130925"/>
          <p14:tracePt t="149302" x="4167188" y="6130925"/>
          <p14:tracePt t="149314" x="4330700" y="6130925"/>
          <p14:tracePt t="149317" x="4494213" y="6130925"/>
          <p14:tracePt t="149328" x="4694238" y="6130925"/>
          <p14:tracePt t="149345" x="5022850" y="6075363"/>
          <p14:tracePt t="149349" x="5076825" y="6075363"/>
          <p14:tracePt t="149362" x="5113338" y="6075363"/>
          <p14:tracePt t="149596" x="5113338" y="6057900"/>
          <p14:tracePt t="149660" x="5095875" y="6057900"/>
          <p14:tracePt t="149678" x="5076825" y="6057900"/>
          <p14:tracePt t="149687" x="5022850" y="6075363"/>
          <p14:tracePt t="149699" x="5003800" y="6094413"/>
          <p14:tracePt t="149701" x="4967288" y="6111875"/>
          <p14:tracePt t="149714" x="4930775" y="6130925"/>
          <p14:tracePt t="149717" x="4913313" y="6148388"/>
          <p14:tracePt t="149728" x="4840288" y="6167438"/>
          <p14:tracePt t="149745" x="4767263" y="6202363"/>
          <p14:tracePt t="149761" x="4676775" y="6238875"/>
          <p14:tracePt t="149778" x="4622800" y="6257925"/>
          <p14:tracePt t="149781" x="4603750" y="6257925"/>
          <p14:tracePt t="149804" x="4586288" y="6275388"/>
          <p14:tracePt t="150140" x="4567238" y="6275388"/>
          <p14:tracePt t="150150" x="4549775" y="6275388"/>
          <p14:tracePt t="150162" x="4440238" y="6275388"/>
          <p14:tracePt t="150165" x="4386263" y="6257925"/>
          <p14:tracePt t="150179" x="4330700" y="6257925"/>
          <p14:tracePt t="150182" x="4257675" y="6238875"/>
          <p14:tracePt t="150196" x="4184650" y="6221413"/>
          <p14:tracePt t="150199" x="4094163" y="6184900"/>
          <p14:tracePt t="150214" x="3876675" y="6167438"/>
          <p14:tracePt t="150229" x="3767138" y="6148388"/>
          <p14:tracePt t="150245" x="3711575" y="6148388"/>
          <p14:tracePt t="150261" x="3675063" y="6148388"/>
          <p14:tracePt t="150279" x="3657600" y="6148388"/>
          <p14:tracePt t="150404" x="3640138" y="6148388"/>
          <p14:tracePt t="150507" x="3657600" y="6148388"/>
          <p14:tracePt t="150516" x="3730625" y="6148388"/>
          <p14:tracePt t="150528" x="3840163" y="6130925"/>
          <p14:tracePt t="150535" x="3984625" y="6075363"/>
          <p14:tracePt t="150550" x="4313238" y="6038850"/>
          <p14:tracePt t="150567" x="4640263" y="6002338"/>
          <p14:tracePt t="150578" x="4749800" y="6002338"/>
          <p14:tracePt t="150581" x="4822825" y="6002338"/>
          <p14:tracePt t="150595" x="4913313" y="6002338"/>
          <p14:tracePt t="150598" x="4967288" y="6002338"/>
          <p14:tracePt t="150612" x="5003800" y="6002338"/>
          <p14:tracePt t="150614" x="5040313" y="6021388"/>
          <p14:tracePt t="150629" x="5076825" y="6021388"/>
          <p14:tracePt t="150772" x="5095875" y="6021388"/>
          <p14:tracePt t="150797" x="5095875" y="6038850"/>
          <p14:tracePt t="150814" x="5076825" y="6038850"/>
          <p14:tracePt t="150829" x="5040313" y="6057900"/>
          <p14:tracePt t="150840" x="5040313" y="6075363"/>
          <p14:tracePt t="150852" x="4913313" y="6111875"/>
          <p14:tracePt t="150863" x="4894263" y="6130925"/>
          <p14:tracePt t="150878" x="4713288" y="6184900"/>
          <p14:tracePt t="150896" x="4603750" y="6202363"/>
          <p14:tracePt t="150912" x="4513263" y="6202363"/>
          <p14:tracePt t="150928" x="4457700" y="6202363"/>
          <p14:tracePt t="150945" x="4440238" y="6221413"/>
          <p14:tracePt t="150949" x="4403725" y="6221413"/>
          <p14:tracePt t="151108" x="4386263" y="6221413"/>
          <p14:tracePt t="151125" x="4403725" y="6221413"/>
          <p14:tracePt t="151136" x="4440238" y="6202363"/>
          <p14:tracePt t="151148" x="4494213" y="6184900"/>
          <p14:tracePt t="151162" x="4530725" y="6167438"/>
          <p14:tracePt t="151166" x="4567238" y="6148388"/>
          <p14:tracePt t="151180" x="4657725" y="6130925"/>
          <p14:tracePt t="151196" x="4730750" y="6130925"/>
          <p14:tracePt t="151212" x="4786313" y="6111875"/>
          <p14:tracePt t="151215" x="4876800" y="6111875"/>
          <p14:tracePt t="151229" x="4967288" y="6094413"/>
          <p14:tracePt t="151245" x="5059363" y="6094413"/>
          <p14:tracePt t="151261" x="5149850" y="6075363"/>
          <p14:tracePt t="151278" x="5222875" y="6075363"/>
          <p14:tracePt t="151295" x="5222875" y="6057900"/>
          <p14:tracePt t="152004" x="5203825" y="6057900"/>
          <p14:tracePt t="152020" x="5186363" y="6057900"/>
          <p14:tracePt t="152029" x="5076825" y="6075363"/>
          <p14:tracePt t="152045" x="4930775" y="6094413"/>
          <p14:tracePt t="152062" x="4767263" y="6111875"/>
          <p14:tracePt t="152079" x="4622800" y="6111875"/>
          <p14:tracePt t="152096" x="4457700" y="6148388"/>
          <p14:tracePt t="152113" x="4349750" y="6148388"/>
          <p14:tracePt t="152129" x="4276725" y="6148388"/>
          <p14:tracePt t="152145" x="4240213" y="6148388"/>
          <p14:tracePt t="152163" x="4203700" y="6148388"/>
          <p14:tracePt t="152166" x="4184650" y="6148388"/>
          <p14:tracePt t="152188" x="4167188" y="6148388"/>
          <p14:tracePt t="152198" x="4148138" y="6148388"/>
          <p14:tracePt t="152212" x="4130675" y="6130925"/>
          <p14:tracePt t="152252" x="4113213" y="6130925"/>
          <p14:tracePt t="152263" x="4094163" y="6130925"/>
          <p14:tracePt t="152279" x="4076700" y="6130925"/>
          <p14:tracePt t="152309" x="4057650" y="6130925"/>
          <p14:tracePt t="152380" x="4040188" y="6130925"/>
          <p14:tracePt t="152452" x="4076700" y="6130925"/>
          <p14:tracePt t="152462" x="4113213" y="6130925"/>
          <p14:tracePt t="152479" x="4221163" y="6075363"/>
          <p14:tracePt t="152496" x="4330700" y="6057900"/>
          <p14:tracePt t="152512" x="4421188" y="6021388"/>
          <p14:tracePt t="152529" x="4457700" y="6021388"/>
          <p14:tracePt t="152545" x="4476750" y="6021388"/>
          <p14:tracePt t="152796" x="4440238" y="6038850"/>
          <p14:tracePt t="152806" x="4367213" y="6038850"/>
          <p14:tracePt t="152818" x="4330700" y="6038850"/>
          <p14:tracePt t="152821" x="4276725" y="6038850"/>
          <p14:tracePt t="152832" x="4240213" y="6038850"/>
          <p14:tracePt t="152845" x="4167188" y="6038850"/>
          <p14:tracePt t="152861" x="4113213" y="6038850"/>
          <p14:tracePt t="152879" x="4021138" y="6038850"/>
          <p14:tracePt t="152896" x="3967163" y="6038850"/>
          <p14:tracePt t="152913" x="3930650" y="6038850"/>
          <p14:tracePt t="152929" x="3876675" y="6038850"/>
          <p14:tracePt t="152945" x="3821113" y="6038850"/>
          <p14:tracePt t="152962" x="3784600" y="6038850"/>
          <p14:tracePt t="152965" x="3767138" y="6038850"/>
          <p14:tracePt t="152979" x="3748088" y="6038850"/>
          <p14:tracePt t="152994" x="3675063" y="6038850"/>
          <p14:tracePt t="153083" x="3657600" y="6057900"/>
          <p14:tracePt t="153093" x="3657600" y="6075363"/>
          <p14:tracePt t="153108" x="3711575" y="6094413"/>
          <p14:tracePt t="153118" x="3748088" y="6094413"/>
          <p14:tracePt t="153129" x="3803650" y="6111875"/>
          <p14:tracePt t="153146" x="3948113" y="6111875"/>
          <p14:tracePt t="153149" x="4021138" y="6111875"/>
          <p14:tracePt t="153162" x="4113213" y="6111875"/>
          <p14:tracePt t="153165" x="4184650" y="6111875"/>
          <p14:tracePt t="153179" x="4240213" y="6111875"/>
          <p14:tracePt t="153182" x="4276725" y="6111875"/>
          <p14:tracePt t="153196" x="4313238" y="6111875"/>
          <p14:tracePt t="153199" x="4349750" y="6111875"/>
          <p14:tracePt t="153212" x="4386263" y="6111875"/>
          <p14:tracePt t="153216" x="4421188" y="6111875"/>
          <p14:tracePt t="153229" x="4476750" y="6111875"/>
          <p14:tracePt t="153245" x="4549775" y="6111875"/>
          <p14:tracePt t="153262" x="4603750" y="6111875"/>
          <p14:tracePt t="153278" x="4657725" y="6094413"/>
          <p14:tracePt t="153295" x="4676775" y="6094413"/>
          <p14:tracePt t="153311" x="4713288" y="6094413"/>
          <p14:tracePt t="153357" x="4713288" y="6075363"/>
          <p14:tracePt t="153367" x="4694238" y="6075363"/>
          <p14:tracePt t="153378" x="4676775" y="6075363"/>
          <p14:tracePt t="153382" x="4657725" y="6075363"/>
          <p14:tracePt t="153396" x="4586288" y="6057900"/>
          <p14:tracePt t="153399" x="4513263" y="6057900"/>
          <p14:tracePt t="153412" x="4440238" y="6057900"/>
          <p14:tracePt t="153416" x="4330700" y="6057900"/>
          <p14:tracePt t="153429" x="4094163" y="6057900"/>
          <p14:tracePt t="153446" x="3894138" y="6057900"/>
          <p14:tracePt t="153462" x="3657600" y="6057900"/>
          <p14:tracePt t="153479" x="3457575" y="6057900"/>
          <p14:tracePt t="153496" x="3275013" y="6057900"/>
          <p14:tracePt t="153512" x="3184525" y="6057900"/>
          <p14:tracePt t="153529" x="3111500" y="6057900"/>
          <p14:tracePt t="153536" x="3074988" y="6057900"/>
          <p14:tracePt t="153547" x="3057525" y="6057900"/>
          <p14:tracePt t="154212" x="3074988" y="6057900"/>
          <p14:tracePt t="154230" x="3094038" y="6057900"/>
          <p14:tracePt t="154245" x="3111500" y="6057900"/>
          <p14:tracePt t="155924" x="3094038" y="6057900"/>
          <p14:tracePt t="155933" x="3038475" y="6075363"/>
          <p14:tracePt t="155945" x="2984500" y="6094413"/>
          <p14:tracePt t="155962" x="2965450" y="6111875"/>
          <p14:tracePt t="155966" x="2857500" y="6148388"/>
          <p14:tracePt t="155979" x="2801938" y="6167438"/>
          <p14:tracePt t="155982" x="2728913" y="6184900"/>
          <p14:tracePt t="155998" x="2620963" y="6184900"/>
          <p14:tracePt t="156013" x="2492375" y="6184900"/>
          <p14:tracePt t="156029" x="2384425" y="6184900"/>
          <p14:tracePt t="156046" x="2328863" y="6184900"/>
          <p14:tracePt t="156062" x="2292350" y="6167438"/>
          <p14:tracePt t="156078" x="2255838" y="6148388"/>
          <p14:tracePt t="156428" x="2238375" y="6148388"/>
          <p14:tracePt t="156436" x="2219325" y="6148388"/>
          <p14:tracePt t="156447" x="2165350" y="6111875"/>
          <p14:tracePt t="156462" x="2055813" y="6038850"/>
          <p14:tracePt t="156480" x="1965325" y="5984875"/>
          <p14:tracePt t="156496" x="1911350" y="5930900"/>
          <p14:tracePt t="156511" x="1874838" y="5911850"/>
          <p14:tracePt t="156619" x="1855788" y="5894388"/>
          <p14:tracePt t="156646" x="1819275" y="5875338"/>
          <p14:tracePt t="156661" x="1801813" y="5875338"/>
          <p14:tracePt t="156678" x="1782763" y="5875338"/>
          <p14:tracePt t="156689" x="1709738" y="5857875"/>
          <p14:tracePt t="156701" x="1565275" y="5802313"/>
          <p14:tracePt t="156714" x="1492250" y="5784850"/>
          <p14:tracePt t="156717" x="1419225" y="5784850"/>
          <p14:tracePt t="156731" x="1328738" y="5765800"/>
          <p14:tracePt t="156734" x="1273175" y="5765800"/>
          <p14:tracePt t="156748" x="1182688" y="5748338"/>
          <p14:tracePt t="156762" x="1165225" y="5748338"/>
          <p14:tracePt t="156765" x="1146175" y="5730875"/>
          <p14:tracePt t="156924" x="1146175" y="5748338"/>
          <p14:tracePt t="156940" x="1146175" y="5765800"/>
          <p14:tracePt t="156950" x="1182688" y="5784850"/>
          <p14:tracePt t="156962" x="1219200" y="5802313"/>
          <p14:tracePt t="156965" x="1255713" y="5838825"/>
          <p14:tracePt t="156980" x="1273175" y="5875338"/>
          <p14:tracePt t="156984" x="1328738" y="5894388"/>
          <p14:tracePt t="156999" x="1419225" y="5948363"/>
          <p14:tracePt t="157014" x="1528763" y="6002338"/>
          <p14:tracePt t="157029" x="1655763" y="6038850"/>
          <p14:tracePt t="157049" x="1819275" y="6111875"/>
          <p14:tracePt t="157053" x="1947863" y="6130925"/>
          <p14:tracePt t="157067" x="2055813" y="6184900"/>
          <p14:tracePt t="157070" x="2219325" y="6202363"/>
          <p14:tracePt t="157083" x="2455863" y="6294438"/>
          <p14:tracePt t="157095" x="2584450" y="6294438"/>
          <p14:tracePt t="157112" x="2747963" y="6348413"/>
          <p14:tracePt t="157130" x="2820988" y="6348413"/>
          <p14:tracePt t="179427" x="2820988" y="6367463"/>
          <p14:tracePt t="179445" x="2801938" y="6384925"/>
          <p14:tracePt t="179484" x="2784475" y="6403975"/>
          <p14:tracePt t="179500" x="2747963" y="6403975"/>
          <p14:tracePt t="179517" x="2674938" y="6421438"/>
          <p14:tracePt t="179530" x="2657475" y="6421438"/>
          <p14:tracePt t="179533" x="2601913" y="6438900"/>
          <p14:tracePt t="179546" x="2565400" y="6457950"/>
          <p14:tracePt t="179549" x="2547938" y="6457950"/>
          <p14:tracePt t="179568" x="2528888" y="6457950"/>
          <p14:tracePt t="179581" x="2492375" y="6457950"/>
          <p14:tracePt t="179597" x="2438400" y="6457950"/>
          <p14:tracePt t="179601" x="2420938" y="6457950"/>
          <p14:tracePt t="179614" x="2347913" y="6457950"/>
          <p14:tracePt t="179629" x="2292350" y="6457950"/>
          <p14:tracePt t="179647" x="2255838" y="6457950"/>
          <p14:tracePt t="179663" x="2238375" y="6457950"/>
          <p14:tracePt t="179679" x="2184400" y="6457950"/>
          <p14:tracePt t="179696" x="2111375" y="6438900"/>
          <p14:tracePt t="179713" x="2055813" y="6421438"/>
          <p14:tracePt t="179731" x="2038350" y="6421438"/>
          <p14:tracePt t="179733" x="2019300" y="6421438"/>
          <p14:tracePt t="179749" x="2001838" y="6421438"/>
          <p14:tracePt t="179765" x="1965325" y="6421438"/>
          <p14:tracePt t="179781" x="1947863" y="6421438"/>
          <p14:tracePt t="179796" x="1911350" y="6421438"/>
          <p14:tracePt t="179813" x="1892300" y="6421438"/>
          <p14:tracePt t="179829" x="1801813" y="6421438"/>
          <p14:tracePt t="179846" x="1765300" y="6384925"/>
          <p14:tracePt t="179863" x="1709738" y="6367463"/>
          <p14:tracePt t="179880" x="1655763" y="6330950"/>
          <p14:tracePt t="179897" x="1638300" y="6311900"/>
          <p14:tracePt t="179913" x="1601788" y="6257925"/>
          <p14:tracePt t="179929" x="1582738" y="6221413"/>
          <p14:tracePt t="179946" x="1546225" y="6202363"/>
          <p14:tracePt t="179949" x="1509713" y="6184900"/>
          <p14:tracePt t="179962" x="1492250" y="6167438"/>
          <p14:tracePt t="179965" x="1455738" y="6148388"/>
          <p14:tracePt t="179979" x="1438275" y="6130925"/>
          <p14:tracePt t="179981" x="1401763" y="6111875"/>
          <p14:tracePt t="179996" x="1382713" y="6111875"/>
          <p14:tracePt t="180083" x="1401763" y="6130925"/>
          <p14:tracePt t="180092" x="1401763" y="6184900"/>
          <p14:tracePt t="180102" x="1438275" y="6238875"/>
          <p14:tracePt t="180112" x="1473200" y="6275388"/>
          <p14:tracePt t="180130" x="1565275" y="6384925"/>
          <p14:tracePt t="180133" x="1601788" y="6421438"/>
          <p14:tracePt t="180147" x="1655763" y="6475413"/>
          <p14:tracePt t="180163" x="1692275" y="6475413"/>
          <p14:tracePt t="180165" x="1746250" y="6511925"/>
          <p14:tracePt t="180180" x="1819275" y="6530975"/>
          <p14:tracePt t="180196" x="1928813" y="6584950"/>
          <p14:tracePt t="180213" x="2038350" y="6584950"/>
          <p14:tracePt t="180230" x="2201863" y="6584950"/>
          <p14:tracePt t="180246" x="2347913" y="6584950"/>
          <p14:tracePt t="180263" x="2547938" y="6548438"/>
          <p14:tracePt t="180280" x="2674938" y="6530975"/>
          <p14:tracePt t="180296" x="2747963" y="6530975"/>
          <p14:tracePt t="180312" x="2801938" y="6494463"/>
          <p14:tracePt t="180329" x="2857500" y="6438900"/>
          <p14:tracePt t="180347" x="2894013" y="6384925"/>
          <p14:tracePt t="180350" x="2894013" y="6330950"/>
          <p14:tracePt t="180363" x="2911475" y="6275388"/>
          <p14:tracePt t="180366" x="2928938" y="6257925"/>
          <p14:tracePt t="180380" x="2928938" y="6202363"/>
          <p14:tracePt t="180383" x="2928938" y="6184900"/>
          <p14:tracePt t="180397" x="2911475" y="6111875"/>
          <p14:tracePt t="180413" x="2874963" y="6057900"/>
          <p14:tracePt t="180430" x="2820988" y="6002338"/>
          <p14:tracePt t="180446" x="2728913" y="5948363"/>
          <p14:tracePt t="180462" x="2620963" y="5930900"/>
          <p14:tracePt t="180479" x="2492375" y="5911850"/>
          <p14:tracePt t="180496" x="2365375" y="5911850"/>
          <p14:tracePt t="180512" x="2201863" y="5930900"/>
          <p14:tracePt t="180533" x="2055813" y="5930900"/>
          <p14:tracePt t="180543" x="1965325" y="5948363"/>
          <p14:tracePt t="180548" x="1874838" y="6002338"/>
          <p14:tracePt t="180567" x="1819275" y="6038850"/>
          <p14:tracePt t="180581" x="1782763" y="6075363"/>
          <p14:tracePt t="180597" x="1746250" y="6111875"/>
          <p14:tracePt t="180612" x="1746250" y="6148388"/>
          <p14:tracePt t="180629" x="1709738" y="6167438"/>
          <p14:tracePt t="180667" x="1709738" y="6184900"/>
          <p14:tracePt t="180699" x="1709738" y="6221413"/>
          <p14:tracePt t="180763" x="1709738" y="6238875"/>
          <p14:tracePt t="180779" x="1728788" y="6275388"/>
          <p14:tracePt t="180835" x="1728788" y="6294438"/>
          <p14:tracePt t="180876" x="1709738" y="6294438"/>
          <p14:tracePt t="180883" x="1674813" y="6311900"/>
          <p14:tracePt t="180896" x="1655763" y="6348413"/>
          <p14:tracePt t="180912" x="1509713" y="6438900"/>
          <p14:tracePt t="180929" x="1382713" y="6584950"/>
          <p14:tracePt t="180945" x="1219200" y="6784975"/>
          <p14:tracePt t="181740" x="2874963" y="5602288"/>
          <p14:tracePt t="181750" x="3275013" y="5057775"/>
          <p14:tracePt t="181762" x="3640138" y="4421188"/>
          <p14:tracePt t="181765" x="3967163" y="3692525"/>
          <p14:tracePt t="181780" x="4603750" y="2146300"/>
          <p14:tracePt t="181797" x="5186363" y="58261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23048-69BA-B157-9D96-55138F13B9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67B5BF-5BFC-2A2A-7989-1EF3367EA6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1B15C26-BC09-D44C-3A23-B08AA41D8B5B}"/>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Utilization Management</a:t>
            </a:r>
          </a:p>
        </p:txBody>
      </p:sp>
      <p:sp>
        <p:nvSpPr>
          <p:cNvPr id="5" name="Rectangle 4">
            <a:extLst>
              <a:ext uri="{FF2B5EF4-FFF2-40B4-BE49-F238E27FC236}">
                <a16:creationId xmlns:a16="http://schemas.microsoft.com/office/drawing/2014/main" id="{482B8C68-D57D-FBCD-ABEC-09DD97D88B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0B70F20-1498-5A08-E21B-2BB4A56AC5F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DAEFF7-9FED-DBBA-D907-3EC5B1D289D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DBD7B611-B7BE-7533-04B1-319A9FEACE60}"/>
              </a:ext>
            </a:extLst>
          </p:cNvPr>
          <p:cNvSpPr txBox="1"/>
          <p:nvPr/>
        </p:nvSpPr>
        <p:spPr>
          <a:xfrm>
            <a:off x="919748" y="2121491"/>
            <a:ext cx="10084050" cy="3688510"/>
          </a:xfrm>
          <a:prstGeom prst="rect">
            <a:avLst/>
          </a:prstGeom>
          <a:noFill/>
        </p:spPr>
        <p:txBody>
          <a:bodyPr wrap="square" rtlCol="0">
            <a:spAutoFit/>
          </a:bodyPr>
          <a:lstStyle/>
          <a:p>
            <a:pPr algn="just">
              <a:lnSpc>
                <a:spcPct val="150000"/>
              </a:lnSpc>
              <a:spcAft>
                <a:spcPts val="600"/>
              </a:spcAft>
              <a:defRPr/>
            </a:pPr>
            <a:r>
              <a:rPr lang="en-US" sz="2400" kern="100" dirty="0">
                <a:latin typeface="Times New Roman" panose="02020603050405020304" pitchFamily="18" charset="0"/>
                <a:cs typeface="Arial" panose="020B0604020202020204" pitchFamily="34" charset="0"/>
              </a:rPr>
              <a:t>• </a:t>
            </a:r>
            <a:r>
              <a:rPr lang="en-US" sz="2400" b="1" kern="100" dirty="0">
                <a:solidFill>
                  <a:srgbClr val="F58221"/>
                </a:solidFill>
                <a:latin typeface="Times New Roman" panose="02020603050405020304" pitchFamily="18" charset="0"/>
                <a:cs typeface="Arial" panose="020B0604020202020204" pitchFamily="34" charset="0"/>
              </a:rPr>
              <a:t>Preauthorization,</a:t>
            </a:r>
            <a:r>
              <a:rPr lang="en-US" sz="2800" kern="100" dirty="0">
                <a:latin typeface="Times New Roman" panose="02020603050405020304" pitchFamily="18" charset="0"/>
                <a:cs typeface="Arial" panose="020B0604020202020204" pitchFamily="34" charset="0"/>
              </a:rPr>
              <a:t> </a:t>
            </a:r>
            <a:r>
              <a:rPr lang="en-US" sz="2400" kern="100" dirty="0">
                <a:latin typeface="Times New Roman" panose="02020603050405020304" pitchFamily="18" charset="0"/>
                <a:cs typeface="Arial" panose="020B0604020202020204" pitchFamily="34" charset="0"/>
              </a:rPr>
              <a:t>which is a review that grants prior approval for reimbursement of a healthcare service (e.g., elective surgery).</a:t>
            </a:r>
          </a:p>
          <a:p>
            <a:pPr algn="just">
              <a:lnSpc>
                <a:spcPct val="150000"/>
              </a:lnSpc>
              <a:spcAft>
                <a:spcPts val="600"/>
              </a:spcAft>
              <a:defRPr/>
            </a:pPr>
            <a:r>
              <a:rPr lang="en-US" sz="2400" kern="100" dirty="0">
                <a:latin typeface="Times New Roman" panose="02020603050405020304" pitchFamily="18" charset="0"/>
                <a:cs typeface="Arial" panose="020B0604020202020204" pitchFamily="34" charset="0"/>
              </a:rPr>
              <a:t>• </a:t>
            </a:r>
            <a:r>
              <a:rPr lang="en-US" sz="2400" b="1" kern="100" dirty="0">
                <a:solidFill>
                  <a:srgbClr val="F58221"/>
                </a:solidFill>
                <a:latin typeface="Times New Roman" panose="02020603050405020304" pitchFamily="18" charset="0"/>
                <a:cs typeface="Arial" panose="020B0604020202020204" pitchFamily="34" charset="0"/>
              </a:rPr>
              <a:t>Concurrent review,</a:t>
            </a:r>
            <a:r>
              <a:rPr lang="en-US" sz="2800" kern="100" dirty="0">
                <a:latin typeface="Times New Roman" panose="02020603050405020304" pitchFamily="18" charset="0"/>
                <a:cs typeface="Arial" panose="020B0604020202020204" pitchFamily="34" charset="0"/>
              </a:rPr>
              <a:t> </a:t>
            </a:r>
            <a:r>
              <a:rPr lang="en-US" sz="2400" kern="100" dirty="0">
                <a:latin typeface="Times New Roman" panose="02020603050405020304" pitchFamily="18" charset="0"/>
                <a:cs typeface="Arial" panose="020B0604020202020204" pitchFamily="34" charset="0"/>
              </a:rPr>
              <a:t>which is a review for medical necessity of tests and procedures ordered during an inpatient hospitalization.</a:t>
            </a:r>
          </a:p>
          <a:p>
            <a:pPr algn="just">
              <a:lnSpc>
                <a:spcPct val="150000"/>
              </a:lnSpc>
              <a:spcAft>
                <a:spcPts val="600"/>
              </a:spcAft>
              <a:defRPr/>
            </a:pPr>
            <a:r>
              <a:rPr lang="en-US" sz="2400" kern="100" dirty="0">
                <a:latin typeface="Times New Roman" panose="02020603050405020304" pitchFamily="18" charset="0"/>
                <a:cs typeface="Arial" panose="020B0604020202020204" pitchFamily="34" charset="0"/>
              </a:rPr>
              <a:t>• </a:t>
            </a:r>
            <a:r>
              <a:rPr lang="en-US" sz="2400" b="1" kern="100" dirty="0">
                <a:solidFill>
                  <a:srgbClr val="F58221"/>
                </a:solidFill>
                <a:latin typeface="Times New Roman" panose="02020603050405020304" pitchFamily="18" charset="0"/>
                <a:cs typeface="Arial" panose="020B0604020202020204" pitchFamily="34" charset="0"/>
              </a:rPr>
              <a:t>Discharge planning, </a:t>
            </a:r>
            <a:r>
              <a:rPr lang="en-US" sz="2400" kern="100" dirty="0">
                <a:latin typeface="Times New Roman" panose="02020603050405020304" pitchFamily="18" charset="0"/>
                <a:cs typeface="Arial" panose="020B0604020202020204" pitchFamily="34" charset="0"/>
              </a:rPr>
              <a:t>which involves arranging appropriate healthcare services for the discharged patient (e.g., home health care).</a:t>
            </a:r>
          </a:p>
        </p:txBody>
      </p:sp>
      <p:pic>
        <p:nvPicPr>
          <p:cNvPr id="7" name="Graphic 21">
            <a:extLst>
              <a:ext uri="{FF2B5EF4-FFF2-40B4-BE49-F238E27FC236}">
                <a16:creationId xmlns:a16="http://schemas.microsoft.com/office/drawing/2014/main" id="{A7C61A12-414C-104E-3676-B66B66B8D7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17982806"/>
      </p:ext>
    </p:extLst>
  </p:cSld>
  <p:clrMapOvr>
    <a:masterClrMapping/>
  </p:clrMapOvr>
  <mc:AlternateContent xmlns:mc="http://schemas.openxmlformats.org/markup-compatibility/2006" xmlns:p14="http://schemas.microsoft.com/office/powerpoint/2010/main">
    <mc:Choice Requires="p14">
      <p:transition p14:dur="10" advTm="147329"/>
    </mc:Choice>
    <mc:Fallback xmlns="">
      <p:transition advTm="147329"/>
    </mc:Fallback>
  </mc:AlternateContent>
  <p:extLst>
    <p:ext uri="{3A86A75C-4F4B-4683-9AE1-C65F6400EC91}">
      <p14:laserTraceLst xmlns:p14="http://schemas.microsoft.com/office/powerpoint/2010/main">
        <p14:tracePtLst>
          <p14:tracePt t="5919"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6AC13-3E96-8EBA-5F48-E224410E25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B764C9-2D28-0316-2B6E-49716E8ABE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ED7F42E-BEDE-EA14-BDE6-0456F80AEB6D}"/>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Case Management</a:t>
            </a:r>
          </a:p>
        </p:txBody>
      </p:sp>
      <p:sp>
        <p:nvSpPr>
          <p:cNvPr id="5" name="Rectangle 4">
            <a:extLst>
              <a:ext uri="{FF2B5EF4-FFF2-40B4-BE49-F238E27FC236}">
                <a16:creationId xmlns:a16="http://schemas.microsoft.com/office/drawing/2014/main" id="{8A85D844-FFE6-7D64-D3FD-A98E8229E6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67BD3F6-492D-F9E1-0067-45FBEF44032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4E17FA-1BEA-7E99-B060-AED875F966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BE89660C-E1A1-F843-A731-3782C2FCA6C6}"/>
              </a:ext>
            </a:extLst>
          </p:cNvPr>
          <p:cNvSpPr txBox="1"/>
          <p:nvPr/>
        </p:nvSpPr>
        <p:spPr>
          <a:xfrm>
            <a:off x="700013" y="2121491"/>
            <a:ext cx="6101839" cy="3583866"/>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150" b="1" kern="100" dirty="0">
                <a:solidFill>
                  <a:srgbClr val="0070C0"/>
                </a:solidFill>
                <a:latin typeface="Times New Roman" panose="02020603050405020304" pitchFamily="18" charset="0"/>
                <a:cs typeface="Arial" panose="020B0604020202020204" pitchFamily="34" charset="0"/>
              </a:rPr>
              <a:t>Case management </a:t>
            </a:r>
            <a:r>
              <a:rPr lang="en-US" sz="2150" kern="100" dirty="0">
                <a:latin typeface="Times New Roman" panose="02020603050405020304" pitchFamily="18" charset="0"/>
                <a:cs typeface="Arial" panose="020B0604020202020204" pitchFamily="34" charset="0"/>
              </a:rPr>
              <a:t>involves the development of patient care plans for the coordination and provision of care for </a:t>
            </a:r>
            <a:r>
              <a:rPr lang="en-US" sz="21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complicated cases </a:t>
            </a:r>
            <a:r>
              <a:rPr lang="en-US" sz="2150" kern="100" dirty="0">
                <a:latin typeface="Times New Roman" panose="02020603050405020304" pitchFamily="18" charset="0"/>
                <a:cs typeface="Arial" panose="020B0604020202020204" pitchFamily="34" charset="0"/>
              </a:rPr>
              <a:t>in a cost-effective manner. </a:t>
            </a:r>
          </a:p>
          <a:p>
            <a:pPr marL="342900" indent="-342900" algn="just">
              <a:lnSpc>
                <a:spcPct val="150000"/>
              </a:lnSpc>
              <a:spcAft>
                <a:spcPts val="600"/>
              </a:spcAft>
              <a:buFont typeface="Arial" panose="020B0604020202020204" pitchFamily="34" charset="0"/>
              <a:buChar char="•"/>
              <a:defRPr/>
            </a:pPr>
            <a:r>
              <a:rPr lang="en-US" sz="2150" kern="100" dirty="0">
                <a:latin typeface="Times New Roman" panose="02020603050405020304" pitchFamily="18" charset="0"/>
                <a:cs typeface="Arial" panose="020B0604020202020204" pitchFamily="34" charset="0"/>
              </a:rPr>
              <a:t>For example, instead of admitting a patient to the hospital, a managed care plan might authorize 24-hour home healthcare services when appropriate. </a:t>
            </a:r>
            <a:endParaRPr lang="en-US" sz="2150" kern="100" dirty="0">
              <a:highlight>
                <a:srgbClr val="FFFF00"/>
              </a:highlight>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8CE7C877-C1F7-929E-DF15-128252A595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notepad with a note&#10;&#10;AI-generated content may be incorrect.">
            <a:extLst>
              <a:ext uri="{FF2B5EF4-FFF2-40B4-BE49-F238E27FC236}">
                <a16:creationId xmlns:a16="http://schemas.microsoft.com/office/drawing/2014/main" id="{88EAA4E4-04F8-E5A5-F8AE-4455C012E7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42484" y="1685495"/>
            <a:ext cx="4449502" cy="43223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2871281688"/>
      </p:ext>
    </p:extLst>
  </p:cSld>
  <p:clrMapOvr>
    <a:masterClrMapping/>
  </p:clrMapOvr>
  <mc:AlternateContent xmlns:mc="http://schemas.openxmlformats.org/markup-compatibility/2006" xmlns:p14="http://schemas.microsoft.com/office/powerpoint/2010/main">
    <mc:Choice Requires="p14">
      <p:transition p14:dur="10" advTm="102444"/>
    </mc:Choice>
    <mc:Fallback xmlns="">
      <p:transition advTm="10244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21F49-BC2F-2A16-6F0F-0B089D54EF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85F03A-8383-E105-339A-340CB66711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0079CB0-4AF9-59F6-F2B6-F7CBA0989FB6}"/>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Second Surgical Opinions</a:t>
            </a:r>
          </a:p>
        </p:txBody>
      </p:sp>
      <p:sp>
        <p:nvSpPr>
          <p:cNvPr id="5" name="Rectangle 4">
            <a:extLst>
              <a:ext uri="{FF2B5EF4-FFF2-40B4-BE49-F238E27FC236}">
                <a16:creationId xmlns:a16="http://schemas.microsoft.com/office/drawing/2014/main" id="{A4ABC10C-D3A7-C969-642D-831BBF03C7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EA5104C-63C9-8559-26E6-8D03552C527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7CDF1C8-2969-B6FF-8829-64E2F709D26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D2045B59-936F-C18E-84DC-E7DE220326B6}"/>
              </a:ext>
            </a:extLst>
          </p:cNvPr>
          <p:cNvSpPr txBox="1"/>
          <p:nvPr/>
        </p:nvSpPr>
        <p:spPr>
          <a:xfrm>
            <a:off x="919747" y="2121491"/>
            <a:ext cx="10277642" cy="188365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Prior to scheduling elective surgery, managed care plans often require a </a:t>
            </a:r>
            <a:r>
              <a:rPr lang="en-US" sz="2000" b="1" kern="100" dirty="0">
                <a:latin typeface="Times New Roman" panose="02020603050405020304" pitchFamily="18" charset="0"/>
                <a:cs typeface="Arial" panose="020B0604020202020204" pitchFamily="34" charset="0"/>
              </a:rPr>
              <a:t>second surgical opinion (SSO); </a:t>
            </a:r>
            <a:r>
              <a:rPr lang="en-US" sz="2000" kern="100" dirty="0">
                <a:latin typeface="Times New Roman" panose="02020603050405020304" pitchFamily="18" charset="0"/>
                <a:cs typeface="Arial" panose="020B0604020202020204" pitchFamily="34" charset="0"/>
              </a:rPr>
              <a:t>that is, a second physician is asked to evaluate the necessity of surgery and recommend the most economical, appropriate facility in which to perform the surgery (e.g., outpatient clinic or doctor’s office versus inpatient hospitalization).</a:t>
            </a:r>
            <a:endParaRPr lang="en-US" sz="2000" kern="100" dirty="0">
              <a:highlight>
                <a:srgbClr val="FFFF00"/>
              </a:highlight>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EC33510E-0914-4699-1C52-07946B7C82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erson in a white coat and a person in a white coat&#10;&#10;AI-generated content may be incorrect.">
            <a:extLst>
              <a:ext uri="{FF2B5EF4-FFF2-40B4-BE49-F238E27FC236}">
                <a16:creationId xmlns:a16="http://schemas.microsoft.com/office/drawing/2014/main" id="{0CF28BA1-1CDE-02CC-C0EC-7DE3C2F581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94632" y="4005148"/>
            <a:ext cx="7202735" cy="2080260"/>
          </a:xfrm>
          <a:prstGeom prst="rect">
            <a:avLst/>
          </a:prstGeom>
        </p:spPr>
      </p:pic>
    </p:spTree>
    <p:custDataLst>
      <p:tags r:id="rId1"/>
    </p:custDataLst>
    <p:extLst>
      <p:ext uri="{BB962C8B-B14F-4D97-AF65-F5344CB8AC3E}">
        <p14:creationId xmlns:p14="http://schemas.microsoft.com/office/powerpoint/2010/main" val="2288863431"/>
      </p:ext>
    </p:extLst>
  </p:cSld>
  <p:clrMapOvr>
    <a:masterClrMapping/>
  </p:clrMapOvr>
  <mc:AlternateContent xmlns:mc="http://schemas.openxmlformats.org/markup-compatibility/2006" xmlns:p14="http://schemas.microsoft.com/office/powerpoint/2010/main">
    <mc:Choice Requires="p14">
      <p:transition p14:dur="10" advTm="132382"/>
    </mc:Choice>
    <mc:Fallback xmlns="">
      <p:transition advTm="13238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6888F-DBA6-1F9C-FA3B-CC4841B346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FC2FFF-B105-0B81-5B12-08C91E3B47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93B083B-0762-C058-44F5-AA75DF156D6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F510D24-742E-CD9F-9F72-D172A2DD993D}"/>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30CC0029-75E8-ADF7-A842-83F160FE61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80F6CAD-589F-89EA-9C88-6BD638689AE2}"/>
              </a:ext>
            </a:extLst>
          </p:cNvPr>
          <p:cNvSpPr txBox="1"/>
          <p:nvPr/>
        </p:nvSpPr>
        <p:spPr>
          <a:xfrm>
            <a:off x="1250647" y="2935819"/>
            <a:ext cx="6336632" cy="945708"/>
          </a:xfrm>
          <a:prstGeom prst="rect">
            <a:avLst/>
          </a:prstGeom>
          <a:noFill/>
        </p:spPr>
        <p:txBody>
          <a:bodyPr wrap="square" rtlCol="0">
            <a:spAutoFit/>
          </a:bodyPr>
          <a:lstStyle/>
          <a:p>
            <a:pPr marL="0" marR="0" algn="ctr">
              <a:lnSpc>
                <a:spcPct val="150000"/>
              </a:lnSpc>
              <a:spcAft>
                <a:spcPts val="600"/>
              </a:spcAft>
            </a:pPr>
            <a:r>
              <a:rPr lang="en-US" sz="4200" b="1" kern="100" dirty="0">
                <a:effectLst/>
                <a:latin typeface="Times New Roman" panose="02020603050405020304" pitchFamily="18" charset="0"/>
                <a:ea typeface="Aptos" panose="020B0004020202020204" pitchFamily="34" charset="0"/>
                <a:cs typeface="Arial" panose="020B0604020202020204" pitchFamily="34" charset="0"/>
              </a:rPr>
              <a:t>Gag Clauses</a:t>
            </a:r>
            <a:endParaRPr lang="en-US" sz="42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6" name="Picture 5" descr="A person in a white coat with a stethoscope around her neck&#10;&#10;AI-generated content may be incorrect.">
            <a:extLst>
              <a:ext uri="{FF2B5EF4-FFF2-40B4-BE49-F238E27FC236}">
                <a16:creationId xmlns:a16="http://schemas.microsoft.com/office/drawing/2014/main" id="{9BA97B77-F79A-8160-AD52-38674E4444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2855" y="952845"/>
            <a:ext cx="4347083" cy="51613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82322328"/>
      </p:ext>
    </p:extLst>
  </p:cSld>
  <p:clrMapOvr>
    <a:masterClrMapping/>
  </p:clrMapOvr>
  <mc:AlternateContent xmlns:mc="http://schemas.openxmlformats.org/markup-compatibility/2006" xmlns:p14="http://schemas.microsoft.com/office/powerpoint/2010/main">
    <mc:Choice Requires="p14">
      <p:transition spd="slow" p14:dur="2000" advTm="13803"/>
    </mc:Choice>
    <mc:Fallback xmlns="">
      <p:transition spd="slow" advTm="1380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4EFE9-35C3-79A1-F7DA-B68D1EEF01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2D01C3-81FE-20D1-A5BF-5C6B7BFF77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A6397EB-F3B0-51F3-EAE4-ED46561DD068}"/>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Gag Clauses</a:t>
            </a:r>
          </a:p>
        </p:txBody>
      </p:sp>
      <p:sp>
        <p:nvSpPr>
          <p:cNvPr id="5" name="Rectangle 4">
            <a:extLst>
              <a:ext uri="{FF2B5EF4-FFF2-40B4-BE49-F238E27FC236}">
                <a16:creationId xmlns:a16="http://schemas.microsoft.com/office/drawing/2014/main" id="{FA020BA8-FA26-24E0-B5E8-5E2FEDC488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DCF8D61-CB96-CA4C-E15F-C1D5BD8A9CB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56B2822-F3B6-CFB6-E508-503A0DB1CFB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A8A97B96-FF65-0817-370E-775B73CF07BD}"/>
              </a:ext>
            </a:extLst>
          </p:cNvPr>
          <p:cNvSpPr txBox="1"/>
          <p:nvPr/>
        </p:nvSpPr>
        <p:spPr>
          <a:xfrm>
            <a:off x="919748" y="2121491"/>
            <a:ext cx="10084050" cy="398089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400" kern="100" dirty="0">
                <a:latin typeface="Times New Roman" panose="02020603050405020304" pitchFamily="18" charset="0"/>
                <a:cs typeface="Arial" panose="020B0604020202020204" pitchFamily="34" charset="0"/>
              </a:rPr>
              <a:t>Medicare and many states </a:t>
            </a:r>
            <a:r>
              <a:rPr lang="en-US" sz="24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prohibit managed care contracts from containing gag clauses</a:t>
            </a:r>
            <a:r>
              <a:rPr lang="en-US" sz="2400" kern="100" dirty="0">
                <a:latin typeface="Times New Roman" panose="02020603050405020304" pitchFamily="18" charset="0"/>
                <a:cs typeface="Arial" panose="020B0604020202020204" pitchFamily="34" charset="0"/>
              </a:rPr>
              <a:t>, which prevent providers from discussing all treatment options with patients, whether or not the plan would provide reimbursement for services.</a:t>
            </a:r>
          </a:p>
          <a:p>
            <a:pPr marL="342900" indent="-342900" algn="just">
              <a:lnSpc>
                <a:spcPct val="150000"/>
              </a:lnSpc>
              <a:spcAft>
                <a:spcPts val="600"/>
              </a:spcAft>
              <a:buFont typeface="Arial" panose="020B0604020202020204" pitchFamily="34" charset="0"/>
              <a:buChar char="•"/>
              <a:defRPr/>
            </a:pPr>
            <a:r>
              <a:rPr lang="en-US" sz="2400" kern="100" dirty="0">
                <a:latin typeface="Times New Roman" panose="02020603050405020304" pitchFamily="18" charset="0"/>
                <a:cs typeface="Arial" panose="020B0604020202020204" pitchFamily="34" charset="0"/>
              </a:rPr>
              <a:t>Medicare beneficiaries are entitled to advice from their physicians on medically necessary treatment options that may be appropriate for their condition or disease.</a:t>
            </a:r>
            <a:endParaRPr lang="en-US" sz="22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0F5631A0-0BA6-5EC6-50E7-36B20126A5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78945023"/>
      </p:ext>
    </p:extLst>
  </p:cSld>
  <p:clrMapOvr>
    <a:masterClrMapping/>
  </p:clrMapOvr>
  <mc:AlternateContent xmlns:mc="http://schemas.openxmlformats.org/markup-compatibility/2006" xmlns:p14="http://schemas.microsoft.com/office/powerpoint/2010/main">
    <mc:Choice Requires="p14">
      <p:transition p14:dur="10" advTm="152629"/>
    </mc:Choice>
    <mc:Fallback xmlns="">
      <p:transition advTm="15262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D662D-5C5A-C3B8-6652-1FAC7AC1B1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FAD495-79C8-DE4C-FBE3-6B3D7C5C84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BF85D94-2406-7E58-772D-15E6419DD8D8}"/>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Physician Incentives</a:t>
            </a:r>
          </a:p>
        </p:txBody>
      </p:sp>
      <p:sp>
        <p:nvSpPr>
          <p:cNvPr id="5" name="Rectangle 4">
            <a:extLst>
              <a:ext uri="{FF2B5EF4-FFF2-40B4-BE49-F238E27FC236}">
                <a16:creationId xmlns:a16="http://schemas.microsoft.com/office/drawing/2014/main" id="{5B8F886F-0938-CADC-408C-0F56518F70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5F6C487-8AD3-8A01-FE17-5D6E2AEB273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F3AA46-7C0D-64EF-6940-8B69CDD83E2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100B6B0D-F5D4-4269-D2F8-EC1D416C7159}"/>
              </a:ext>
            </a:extLst>
          </p:cNvPr>
          <p:cNvSpPr txBox="1"/>
          <p:nvPr/>
        </p:nvSpPr>
        <p:spPr>
          <a:xfrm>
            <a:off x="919748" y="2121491"/>
            <a:ext cx="5176252" cy="390395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400" kern="100" dirty="0">
                <a:latin typeface="Times New Roman" panose="02020603050405020304" pitchFamily="18" charset="0"/>
                <a:cs typeface="Arial" panose="020B0604020202020204" pitchFamily="34" charset="0"/>
              </a:rPr>
              <a:t>Physician incentives include payments made </a:t>
            </a:r>
            <a:r>
              <a:rPr lang="en-US" sz="24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directly or indirectly </a:t>
            </a:r>
            <a:r>
              <a:rPr lang="en-US" sz="2400" kern="100" dirty="0">
                <a:latin typeface="Times New Roman" panose="02020603050405020304" pitchFamily="18" charset="0"/>
                <a:cs typeface="Arial" panose="020B0604020202020204" pitchFamily="34" charset="0"/>
              </a:rPr>
              <a:t>to healthcare providers to encourage them to reduce or limit services (e.g., discharge an inpatient from the hospital more quickly) so as to save money for the managed care plan. </a:t>
            </a:r>
          </a:p>
        </p:txBody>
      </p:sp>
      <p:pic>
        <p:nvPicPr>
          <p:cNvPr id="7" name="Graphic 21">
            <a:extLst>
              <a:ext uri="{FF2B5EF4-FFF2-40B4-BE49-F238E27FC236}">
                <a16:creationId xmlns:a16="http://schemas.microsoft.com/office/drawing/2014/main" id="{8A1E0D0D-ED32-4942-A33B-3CB2DD5972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group of people in white lab coats&#10;&#10;AI-generated content may be incorrect.">
            <a:extLst>
              <a:ext uri="{FF2B5EF4-FFF2-40B4-BE49-F238E27FC236}">
                <a16:creationId xmlns:a16="http://schemas.microsoft.com/office/drawing/2014/main" id="{B563E9A9-333F-825D-97FF-F42C9207D9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24757" y="1821932"/>
            <a:ext cx="4847495" cy="38730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4269699688"/>
      </p:ext>
    </p:extLst>
  </p:cSld>
  <p:clrMapOvr>
    <a:masterClrMapping/>
  </p:clrMapOvr>
  <mc:AlternateContent xmlns:mc="http://schemas.openxmlformats.org/markup-compatibility/2006" xmlns:p14="http://schemas.microsoft.com/office/powerpoint/2010/main">
    <mc:Choice Requires="p14">
      <p:transition p14:dur="10" advTm="112201"/>
    </mc:Choice>
    <mc:Fallback xmlns="">
      <p:transition advTm="11220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3242E-2840-234D-99C4-3AFC89CCF7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C39A1C-0BD5-73FA-3634-88D1F93A3D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380D60-54FE-8931-564E-6B09B612888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36CF4B-642A-838F-CDDC-5CE1AF743452}"/>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147BDB3D-93CF-53C3-7BDF-90A757452C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DF22364-13FB-A02B-E4A7-3537CFB2E02D}"/>
              </a:ext>
            </a:extLst>
          </p:cNvPr>
          <p:cNvSpPr txBox="1"/>
          <p:nvPr/>
        </p:nvSpPr>
        <p:spPr>
          <a:xfrm>
            <a:off x="2283900" y="2834252"/>
            <a:ext cx="7118497" cy="1189493"/>
          </a:xfrm>
          <a:prstGeom prst="rect">
            <a:avLst/>
          </a:prstGeom>
          <a:noFill/>
        </p:spPr>
        <p:txBody>
          <a:bodyPr wrap="square" rtlCol="0">
            <a:spAutoFit/>
          </a:bodyPr>
          <a:lstStyle/>
          <a:p>
            <a:pPr marL="0" marR="0" algn="ctr">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Managed Care Models</a:t>
            </a:r>
            <a:endParaRPr lang="en-US" sz="54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376848894"/>
      </p:ext>
    </p:extLst>
  </p:cSld>
  <p:clrMapOvr>
    <a:masterClrMapping/>
  </p:clrMapOvr>
  <mc:AlternateContent xmlns:mc="http://schemas.openxmlformats.org/markup-compatibility/2006" xmlns:p14="http://schemas.microsoft.com/office/powerpoint/2010/main">
    <mc:Choice Requires="p14">
      <p:transition spd="slow" p14:dur="2000" advTm="24356"/>
    </mc:Choice>
    <mc:Fallback xmlns="">
      <p:transition spd="slow" advTm="2435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0CC7F-44BE-4BD6-4D70-4C87FD507D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59FA79-B10B-1E6F-8AC4-3034630655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717983A-FD17-575D-FC8F-A73A5655BDBD}"/>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Managed Care Models</a:t>
            </a:r>
          </a:p>
        </p:txBody>
      </p:sp>
      <p:sp>
        <p:nvSpPr>
          <p:cNvPr id="5" name="Rectangle 4">
            <a:extLst>
              <a:ext uri="{FF2B5EF4-FFF2-40B4-BE49-F238E27FC236}">
                <a16:creationId xmlns:a16="http://schemas.microsoft.com/office/drawing/2014/main" id="{41514562-AB55-F66A-01AD-5F9F044386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F94854A-3A4E-4A4C-B4DB-D5517F24D30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662B0C-D244-2C1A-D4C9-A4C02280DC28}"/>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1E144775-8D75-8E6E-7436-C14784F18908}"/>
              </a:ext>
            </a:extLst>
          </p:cNvPr>
          <p:cNvSpPr txBox="1"/>
          <p:nvPr/>
        </p:nvSpPr>
        <p:spPr>
          <a:xfrm>
            <a:off x="919748" y="2121491"/>
            <a:ext cx="10084050" cy="357642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Managed care originally focused on </a:t>
            </a:r>
            <a:r>
              <a:rPr lang="en-US" sz="20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cost reductions </a:t>
            </a:r>
            <a:r>
              <a:rPr lang="en-US" sz="2000" kern="100" dirty="0">
                <a:latin typeface="Times New Roman" panose="02020603050405020304" pitchFamily="18" charset="0"/>
                <a:cs typeface="Arial" panose="020B0604020202020204" pitchFamily="34" charset="0"/>
              </a:rPr>
              <a:t>by restricting healthcare access through </a:t>
            </a:r>
            <a:r>
              <a:rPr lang="en-US" sz="20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utilization management</a:t>
            </a:r>
            <a:r>
              <a:rPr lang="en-US" sz="2000" kern="100" dirty="0">
                <a:latin typeface="Times New Roman" panose="02020603050405020304" pitchFamily="18" charset="0"/>
                <a:cs typeface="Arial" panose="020B0604020202020204" pitchFamily="34" charset="0"/>
              </a:rPr>
              <a:t> and availability of limited benefits. Managed care organizations (MCOs) were created to manage benefits and to develop participating provider networks.</a:t>
            </a:r>
          </a:p>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Managed care can now be categorized according to </a:t>
            </a:r>
            <a:r>
              <a:rPr lang="en-US" sz="20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six models</a:t>
            </a:r>
            <a:r>
              <a:rPr lang="en-US" sz="2000" kern="100" dirty="0">
                <a:latin typeface="Times New Roman" panose="02020603050405020304" pitchFamily="18" charset="0"/>
                <a:cs typeface="Arial" panose="020B0604020202020204" pitchFamily="34" charset="0"/>
              </a:rPr>
              <a:t>:</a:t>
            </a:r>
          </a:p>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1. Exclusive provider organization (EPO).                    4. Point-of-service plan (POS).</a:t>
            </a:r>
          </a:p>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2. Integrated delivery system (IDS).                      5. Preferred provider organization (PPO).</a:t>
            </a:r>
          </a:p>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3. Health maintenance organization (HMO).                   6. Triple option plan.</a:t>
            </a:r>
          </a:p>
        </p:txBody>
      </p:sp>
      <p:pic>
        <p:nvPicPr>
          <p:cNvPr id="7" name="Graphic 21">
            <a:extLst>
              <a:ext uri="{FF2B5EF4-FFF2-40B4-BE49-F238E27FC236}">
                <a16:creationId xmlns:a16="http://schemas.microsoft.com/office/drawing/2014/main" id="{7EA0FA56-88E7-EBB4-CA3A-4236F6D36D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658325873"/>
      </p:ext>
    </p:extLst>
  </p:cSld>
  <p:clrMapOvr>
    <a:masterClrMapping/>
  </p:clrMapOvr>
  <mc:AlternateContent xmlns:mc="http://schemas.openxmlformats.org/markup-compatibility/2006" xmlns:p14="http://schemas.microsoft.com/office/powerpoint/2010/main">
    <mc:Choice Requires="p14">
      <p:transition p14:dur="10" advTm="200599"/>
    </mc:Choice>
    <mc:Fallback xmlns="">
      <p:transition advTm="20059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8CE83-E3F2-DFEB-A576-4C50D60D81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4C5E78-2E09-715F-4AED-6450CA384A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6C28D41-28FC-74A9-B192-2C8619E6D25D}"/>
              </a:ext>
            </a:extLst>
          </p:cNvPr>
          <p:cNvSpPr txBox="1"/>
          <p:nvPr/>
        </p:nvSpPr>
        <p:spPr>
          <a:xfrm>
            <a:off x="2516041" y="1025752"/>
            <a:ext cx="7289584" cy="5693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1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1. Exclusive Provider Organization (EPO)</a:t>
            </a:r>
          </a:p>
        </p:txBody>
      </p:sp>
      <p:sp>
        <p:nvSpPr>
          <p:cNvPr id="5" name="Rectangle 4">
            <a:extLst>
              <a:ext uri="{FF2B5EF4-FFF2-40B4-BE49-F238E27FC236}">
                <a16:creationId xmlns:a16="http://schemas.microsoft.com/office/drawing/2014/main" id="{39124088-D3B8-A71F-BEA2-0F9FAEF620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B799EEF-2768-74B2-C3CD-D855B3B1D07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22A3BA-709D-EA75-F6AC-9060C981276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4A045D59-5059-6BD4-AB80-F97EA76D9DCA}"/>
              </a:ext>
            </a:extLst>
          </p:cNvPr>
          <p:cNvSpPr txBox="1"/>
          <p:nvPr/>
        </p:nvSpPr>
        <p:spPr>
          <a:xfrm>
            <a:off x="919748" y="2121491"/>
            <a:ext cx="10084050" cy="38842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An </a:t>
            </a:r>
            <a:r>
              <a:rPr lang="en-US" sz="2000" b="1" kern="100" dirty="0">
                <a:latin typeface="Times New Roman" panose="02020603050405020304" pitchFamily="18" charset="0"/>
                <a:cs typeface="Arial" panose="020B0604020202020204" pitchFamily="34" charset="0"/>
              </a:rPr>
              <a:t>exclusive provider organization (EPO) </a:t>
            </a:r>
            <a:r>
              <a:rPr lang="en-US" sz="2000" kern="100" dirty="0">
                <a:latin typeface="Times New Roman" panose="02020603050405020304" pitchFamily="18" charset="0"/>
                <a:cs typeface="Arial" panose="020B0604020202020204" pitchFamily="34" charset="0"/>
              </a:rPr>
              <a:t>is a managed care plan that provides benefits to subscribers who are required to receive services from network providers. </a:t>
            </a:r>
          </a:p>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A </a:t>
            </a:r>
            <a:r>
              <a:rPr lang="en-US" sz="2000" b="1" kern="100" dirty="0">
                <a:latin typeface="Times New Roman" panose="02020603050405020304" pitchFamily="18" charset="0"/>
                <a:cs typeface="Arial" panose="020B0604020202020204" pitchFamily="34" charset="0"/>
              </a:rPr>
              <a:t>network provider </a:t>
            </a:r>
            <a:r>
              <a:rPr lang="en-US" sz="2000" kern="100" dirty="0">
                <a:latin typeface="Times New Roman" panose="02020603050405020304" pitchFamily="18" charset="0"/>
                <a:cs typeface="Arial" panose="020B0604020202020204" pitchFamily="34" charset="0"/>
              </a:rPr>
              <a:t>is a physician or healthcare facility under contract to the managed care plan. </a:t>
            </a:r>
          </a:p>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Usually, network providers sign </a:t>
            </a:r>
            <a:r>
              <a:rPr lang="en-US" sz="20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exclusive contracts </a:t>
            </a:r>
            <a:r>
              <a:rPr lang="en-US" sz="2000" kern="100" dirty="0">
                <a:latin typeface="Times New Roman" panose="02020603050405020304" pitchFamily="18" charset="0"/>
                <a:cs typeface="Arial" panose="020B0604020202020204" pitchFamily="34" charset="0"/>
              </a:rPr>
              <a:t>with the EPO, which means they cannot contract with other managed care plans. (Network providers are usually reimbursed on a fee-for-service basis.) Subscribers are generally required to coordinate healthcare services through their primary care physician (PCP).</a:t>
            </a:r>
          </a:p>
        </p:txBody>
      </p:sp>
      <p:pic>
        <p:nvPicPr>
          <p:cNvPr id="7" name="Graphic 21">
            <a:extLst>
              <a:ext uri="{FF2B5EF4-FFF2-40B4-BE49-F238E27FC236}">
                <a16:creationId xmlns:a16="http://schemas.microsoft.com/office/drawing/2014/main" id="{A4D4F704-D389-F354-8798-AA779D86151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494385478"/>
      </p:ext>
    </p:extLst>
  </p:cSld>
  <p:clrMapOvr>
    <a:masterClrMapping/>
  </p:clrMapOvr>
  <mc:AlternateContent xmlns:mc="http://schemas.openxmlformats.org/markup-compatibility/2006" xmlns:p14="http://schemas.microsoft.com/office/powerpoint/2010/main">
    <mc:Choice Requires="p14">
      <p:transition p14:dur="10" advTm="188876"/>
    </mc:Choice>
    <mc:Fallback xmlns="">
      <p:transition advTm="18887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D3206-E946-669E-C37E-1CE943DDB2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5BAFC9-58AA-803B-F368-242A4608AC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AA654C2-2FCF-0D2F-36A4-67F035C21D8F}"/>
              </a:ext>
            </a:extLst>
          </p:cNvPr>
          <p:cNvSpPr txBox="1"/>
          <p:nvPr/>
        </p:nvSpPr>
        <p:spPr>
          <a:xfrm>
            <a:off x="2816942" y="960056"/>
            <a:ext cx="6861908" cy="5693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1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2. Integrated Delivery System (IDS)</a:t>
            </a:r>
          </a:p>
        </p:txBody>
      </p:sp>
      <p:sp>
        <p:nvSpPr>
          <p:cNvPr id="5" name="Rectangle 4">
            <a:extLst>
              <a:ext uri="{FF2B5EF4-FFF2-40B4-BE49-F238E27FC236}">
                <a16:creationId xmlns:a16="http://schemas.microsoft.com/office/drawing/2014/main" id="{1176B7C7-4215-5D0A-A18D-5666B2BA4F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1776F76-4420-63DB-6275-357A9E0D8EE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7FB9D3-F2D7-9EA5-3B18-CA0C2AA4104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33F1B493-62AA-C1D9-642D-69364784A534}"/>
              </a:ext>
            </a:extLst>
          </p:cNvPr>
          <p:cNvSpPr txBox="1"/>
          <p:nvPr/>
        </p:nvSpPr>
        <p:spPr>
          <a:xfrm>
            <a:off x="919748" y="2121491"/>
            <a:ext cx="10084050" cy="371986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200" b="1" kern="100" dirty="0">
                <a:latin typeface="Times New Roman" panose="02020603050405020304" pitchFamily="18" charset="0"/>
                <a:cs typeface="Arial" panose="020B0604020202020204" pitchFamily="34" charset="0"/>
              </a:rPr>
              <a:t>An integrated delivery system (IDS) </a:t>
            </a:r>
            <a:r>
              <a:rPr lang="en-US" sz="2200" kern="100" dirty="0">
                <a:latin typeface="Times New Roman" panose="02020603050405020304" pitchFamily="18" charset="0"/>
                <a:cs typeface="Arial" panose="020B0604020202020204" pitchFamily="34" charset="0"/>
              </a:rPr>
              <a:t>is an organization of affiliated providers’ sites (e.g., hospitals, ambulatory surgical centers, or physician groups) that </a:t>
            </a:r>
            <a:r>
              <a:rPr lang="en-US" sz="22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offer joint healthcare services to subscribers</a:t>
            </a:r>
            <a:r>
              <a:rPr lang="en-US" sz="2200" kern="100" dirty="0">
                <a:latin typeface="Times New Roman" panose="02020603050405020304" pitchFamily="18" charset="0"/>
                <a:cs typeface="Arial" panose="020B0604020202020204" pitchFamily="34" charset="0"/>
              </a:rPr>
              <a:t>. </a:t>
            </a:r>
          </a:p>
          <a:p>
            <a:pPr marL="342900" indent="-342900" algn="just">
              <a:lnSpc>
                <a:spcPct val="150000"/>
              </a:lnSpc>
              <a:spcAft>
                <a:spcPts val="600"/>
              </a:spcAft>
              <a:buFont typeface="Arial" panose="020B0604020202020204" pitchFamily="34" charset="0"/>
              <a:buChar char="•"/>
              <a:defRPr/>
            </a:pPr>
            <a:r>
              <a:rPr lang="en-US" sz="2200" kern="100" dirty="0">
                <a:latin typeface="Times New Roman" panose="02020603050405020304" pitchFamily="18" charset="0"/>
                <a:cs typeface="Arial" panose="020B0604020202020204" pitchFamily="34" charset="0"/>
              </a:rPr>
              <a:t>An integrated delivery system may also be referred to by any of the following names: integrated service network (ISN), vertically integrated plan (VIP), horizontally integrated system, health delivery network, or accountable health plan.</a:t>
            </a:r>
          </a:p>
          <a:p>
            <a:pPr marL="342900" indent="-342900" algn="just">
              <a:lnSpc>
                <a:spcPct val="150000"/>
              </a:lnSpc>
              <a:spcAft>
                <a:spcPts val="600"/>
              </a:spcAft>
              <a:buFont typeface="Arial" panose="020B0604020202020204" pitchFamily="34" charset="0"/>
              <a:buChar char="•"/>
              <a:defRPr/>
            </a:pPr>
            <a:endParaRPr lang="en-US" sz="21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1180A454-51C8-0C11-6F33-9823E4C8C9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593851487"/>
      </p:ext>
    </p:extLst>
  </p:cSld>
  <p:clrMapOvr>
    <a:masterClrMapping/>
  </p:clrMapOvr>
  <mc:AlternateContent xmlns:mc="http://schemas.openxmlformats.org/markup-compatibility/2006" xmlns:p14="http://schemas.microsoft.com/office/powerpoint/2010/main">
    <mc:Choice Requires="p14">
      <p:transition p14:dur="10" advTm="156161"/>
    </mc:Choice>
    <mc:Fallback xmlns="">
      <p:transition advTm="15616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22FBD-E542-FA23-6272-846C342FE6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C17F95-740C-AEB4-B69E-086BA7D9AC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1B2402D-0930-BBDA-F882-A42D917AECB7}"/>
              </a:ext>
            </a:extLst>
          </p:cNvPr>
          <p:cNvSpPr txBox="1"/>
          <p:nvPr/>
        </p:nvSpPr>
        <p:spPr>
          <a:xfrm>
            <a:off x="2474476" y="1021694"/>
            <a:ext cx="7209374"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9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3. Health Maintenance Organization (HMO)</a:t>
            </a:r>
          </a:p>
        </p:txBody>
      </p:sp>
      <p:sp>
        <p:nvSpPr>
          <p:cNvPr id="5" name="Rectangle 4">
            <a:extLst>
              <a:ext uri="{FF2B5EF4-FFF2-40B4-BE49-F238E27FC236}">
                <a16:creationId xmlns:a16="http://schemas.microsoft.com/office/drawing/2014/main" id="{5411A07B-A7DE-5268-5FE1-ED23687DA5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5E7D9AC-F263-C945-11B9-49CA57AE3C1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4DBDBB-4B09-D13B-6C7B-4F529098B20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2B609DE-556C-97D5-EE40-4985D5284BC1}"/>
              </a:ext>
            </a:extLst>
          </p:cNvPr>
          <p:cNvSpPr txBox="1"/>
          <p:nvPr/>
        </p:nvSpPr>
        <p:spPr>
          <a:xfrm>
            <a:off x="919748" y="2121491"/>
            <a:ext cx="10084050" cy="3426900"/>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400" b="1" kern="100" dirty="0">
                <a:latin typeface="Times New Roman" panose="02020603050405020304" pitchFamily="18" charset="0"/>
                <a:cs typeface="Arial" panose="020B0604020202020204" pitchFamily="34" charset="0"/>
              </a:rPr>
              <a:t>A health maintenance organization (HMO) </a:t>
            </a:r>
            <a:r>
              <a:rPr lang="en-US" sz="2400" kern="100" dirty="0">
                <a:latin typeface="Times New Roman" panose="02020603050405020304" pitchFamily="18" charset="0"/>
                <a:cs typeface="Arial" panose="020B0604020202020204" pitchFamily="34" charset="0"/>
              </a:rPr>
              <a:t>is an alternative to traditional group health insurance coverage and provides </a:t>
            </a:r>
            <a:r>
              <a:rPr lang="en-US" sz="24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comprehensive healthcare services</a:t>
            </a:r>
            <a:r>
              <a:rPr lang="en-US" sz="24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 </a:t>
            </a:r>
            <a:r>
              <a:rPr lang="en-US" sz="2400" kern="100" dirty="0">
                <a:latin typeface="Times New Roman" panose="02020603050405020304" pitchFamily="18" charset="0"/>
                <a:cs typeface="Arial" panose="020B0604020202020204" pitchFamily="34" charset="0"/>
              </a:rPr>
              <a:t>to voluntarily enrolled members on a </a:t>
            </a:r>
            <a:r>
              <a:rPr lang="en-US" sz="24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prepaid basis</a:t>
            </a:r>
            <a:r>
              <a:rPr lang="en-US" sz="2400" kern="100" dirty="0">
                <a:latin typeface="Times New Roman" panose="02020603050405020304" pitchFamily="18" charset="0"/>
                <a:cs typeface="Arial" panose="020B0604020202020204" pitchFamily="34" charset="0"/>
              </a:rPr>
              <a:t>. </a:t>
            </a:r>
          </a:p>
          <a:p>
            <a:pPr marL="342900" marR="0" lvl="0" indent="-342900" algn="just" defTabSz="914400" rtl="0" eaLnBrk="1" fontAlgn="auto" latinLnBrk="0" hangingPunct="1">
              <a:lnSpc>
                <a:spcPct val="150000"/>
              </a:lnSpc>
              <a:spcBef>
                <a:spcPts val="0"/>
              </a:spcBef>
              <a:spcAft>
                <a:spcPts val="600"/>
              </a:spcAft>
              <a:buClrTx/>
              <a:buSzTx/>
              <a:buFont typeface="Arial" panose="020B0604020202020204" pitchFamily="34" charset="0"/>
              <a:buChar char="•"/>
              <a:tabLst/>
              <a:defRPr/>
            </a:pPr>
            <a:r>
              <a:rPr kumimoji="0" lang="en-US" sz="2400" b="1" i="0" u="none" strike="noStrike" kern="1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rPr>
              <a:t>HMOs</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rPr>
              <a:t> provide </a:t>
            </a:r>
            <a:r>
              <a:rPr kumimoji="0" lang="en-US" sz="2400" b="0" i="0" u="none" strike="noStrike" kern="100" cap="none" spc="0" normalizeH="0" baseline="0" noProof="0" dirty="0">
                <a:ln>
                  <a:noFill/>
                </a:ln>
                <a:solidFill>
                  <a:srgbClr val="2D3956"/>
                </a:solidFill>
                <a:effectLst>
                  <a:outerShdw blurRad="38100" dist="38100" dir="2700000" algn="tl">
                    <a:srgbClr val="000000">
                      <a:alpha val="43137"/>
                    </a:srgbClr>
                  </a:outerShdw>
                </a:effectLst>
                <a:uLnTx/>
                <a:uFillTx/>
                <a:latin typeface="Times New Roman" panose="02020603050405020304" pitchFamily="18" charset="0"/>
                <a:ea typeface="+mn-ea"/>
                <a:cs typeface="Arial" panose="020B0604020202020204" pitchFamily="34" charset="0"/>
              </a:rPr>
              <a:t>preventive care services </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rPr>
              <a:t>to promote </a:t>
            </a:r>
            <a:r>
              <a:rPr kumimoji="0" lang="en-US" sz="2400" b="0" i="0" u="none" strike="noStrike" kern="1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Arial" panose="020B0604020202020204" pitchFamily="34" charset="0"/>
              </a:rPr>
              <a:t>“wellness” </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rPr>
              <a:t>or good health, thus reducing the overall cost of medical care. Annual physical examinations are encouraged for the early detection of health problems.</a:t>
            </a:r>
          </a:p>
        </p:txBody>
      </p:sp>
      <p:pic>
        <p:nvPicPr>
          <p:cNvPr id="7" name="Graphic 21">
            <a:extLst>
              <a:ext uri="{FF2B5EF4-FFF2-40B4-BE49-F238E27FC236}">
                <a16:creationId xmlns:a16="http://schemas.microsoft.com/office/drawing/2014/main" id="{A2352AD2-982C-0BDB-AD86-97D3F7051B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865078493"/>
      </p:ext>
    </p:extLst>
  </p:cSld>
  <p:clrMapOvr>
    <a:masterClrMapping/>
  </p:clrMapOvr>
  <mc:AlternateContent xmlns:mc="http://schemas.openxmlformats.org/markup-compatibility/2006" xmlns:p14="http://schemas.microsoft.com/office/powerpoint/2010/main">
    <mc:Choice Requires="p14">
      <p:transition p14:dur="10" advTm="151772"/>
    </mc:Choice>
    <mc:Fallback xmlns="">
      <p:transition advTm="1517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4E918-EECC-D917-72E4-7889C60125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B041CD-2805-52EC-ADE2-90DCF75346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63C3B15-E584-75E7-5800-6E32CA38B15F}"/>
              </a:ext>
            </a:extLst>
          </p:cNvPr>
          <p:cNvSpPr txBox="1"/>
          <p:nvPr/>
        </p:nvSpPr>
        <p:spPr>
          <a:xfrm>
            <a:off x="2346765" y="1012424"/>
            <a:ext cx="7332085"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9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3.Health Maintenance Organization (HMO)</a:t>
            </a:r>
          </a:p>
        </p:txBody>
      </p:sp>
      <p:sp>
        <p:nvSpPr>
          <p:cNvPr id="5" name="Rectangle 4">
            <a:extLst>
              <a:ext uri="{FF2B5EF4-FFF2-40B4-BE49-F238E27FC236}">
                <a16:creationId xmlns:a16="http://schemas.microsoft.com/office/drawing/2014/main" id="{64D454D0-2B5E-9844-FCCA-C65DA15FB6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D76BF52-4EB1-ADF0-B345-C1309244083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978F26-69AD-C08B-4351-D890F8CBCD0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11AE9C8B-096C-8A5B-CEF4-52371A3BC133}"/>
              </a:ext>
            </a:extLst>
          </p:cNvPr>
          <p:cNvSpPr txBox="1"/>
          <p:nvPr/>
        </p:nvSpPr>
        <p:spPr>
          <a:xfrm>
            <a:off x="919748" y="2121491"/>
            <a:ext cx="10084050" cy="366331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200" kern="100" dirty="0">
                <a:latin typeface="Times New Roman" panose="02020603050405020304" pitchFamily="18" charset="0"/>
                <a:cs typeface="Arial" panose="020B0604020202020204" pitchFamily="34" charset="0"/>
              </a:rPr>
              <a:t>A primary care provider (PCP) assigned to each subscriber is responsible for coordinating healthcare services and referring subscribers to other healthcare providers.</a:t>
            </a:r>
          </a:p>
          <a:p>
            <a:pPr marL="342900" indent="-342900" algn="just">
              <a:lnSpc>
                <a:spcPct val="150000"/>
              </a:lnSpc>
              <a:spcAft>
                <a:spcPts val="600"/>
              </a:spcAft>
              <a:buFont typeface="Arial" panose="020B0604020202020204" pitchFamily="34" charset="0"/>
              <a:buChar char="•"/>
              <a:defRPr/>
            </a:pPr>
            <a:r>
              <a:rPr lang="en-US" sz="2200" kern="100" dirty="0">
                <a:latin typeface="Times New Roman" panose="02020603050405020304" pitchFamily="18" charset="0"/>
                <a:cs typeface="Arial" panose="020B0604020202020204" pitchFamily="34" charset="0"/>
              </a:rPr>
              <a:t>HMOs often require a </a:t>
            </a:r>
            <a:r>
              <a:rPr lang="en-US" sz="2200" b="1" kern="100" dirty="0">
                <a:solidFill>
                  <a:srgbClr val="0070C0"/>
                </a:solidFill>
                <a:latin typeface="Times New Roman" panose="02020603050405020304" pitchFamily="18" charset="0"/>
                <a:cs typeface="Arial" panose="020B0604020202020204" pitchFamily="34" charset="0"/>
              </a:rPr>
              <a:t>copayment (or copay), </a:t>
            </a:r>
            <a:r>
              <a:rPr lang="en-US" sz="2200" kern="100" dirty="0">
                <a:latin typeface="Times New Roman" panose="02020603050405020304" pitchFamily="18" charset="0"/>
                <a:cs typeface="Arial" panose="020B0604020202020204" pitchFamily="34" charset="0"/>
              </a:rPr>
              <a:t>which is a fee paid by the patient to the provider at the time healthcare services are rendered. Copayments range from $1 to $35 per visit, and some services are exempt because coinsurance payments are required instead. </a:t>
            </a:r>
            <a:endParaRPr lang="en-US" sz="2200" kern="100" dirty="0">
              <a:highlight>
                <a:srgbClr val="FFFF00"/>
              </a:highlight>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EDE811D0-6C06-636D-0381-5DFFBF3C10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233711675"/>
      </p:ext>
    </p:extLst>
  </p:cSld>
  <p:clrMapOvr>
    <a:masterClrMapping/>
  </p:clrMapOvr>
  <mc:AlternateContent xmlns:mc="http://schemas.openxmlformats.org/markup-compatibility/2006" xmlns:p14="http://schemas.microsoft.com/office/powerpoint/2010/main">
    <mc:Choice Requires="p14">
      <p:transition p14:dur="10" advTm="138398"/>
    </mc:Choice>
    <mc:Fallback xmlns="">
      <p:transition advTm="13839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4C40D-A9C2-09E6-4B9B-28E183A196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023D1E-FDA6-5FF4-0504-51EAA71F46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3C6E659-981E-4636-1DAB-C5A67137B01D}"/>
              </a:ext>
            </a:extLst>
          </p:cNvPr>
          <p:cNvSpPr txBox="1"/>
          <p:nvPr/>
        </p:nvSpPr>
        <p:spPr>
          <a:xfrm>
            <a:off x="2346765" y="1012424"/>
            <a:ext cx="7332085"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9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3. Health Maintenance Organization (HMO)</a:t>
            </a:r>
          </a:p>
        </p:txBody>
      </p:sp>
      <p:sp>
        <p:nvSpPr>
          <p:cNvPr id="5" name="Rectangle 4">
            <a:extLst>
              <a:ext uri="{FF2B5EF4-FFF2-40B4-BE49-F238E27FC236}">
                <a16:creationId xmlns:a16="http://schemas.microsoft.com/office/drawing/2014/main" id="{5A780EE9-A6B6-B37A-D6C4-49A0D7CF66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7BED4BF-D006-97EF-206D-EC526D1BACA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96582E-30CA-84D2-1757-7C1132749B6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pic>
        <p:nvPicPr>
          <p:cNvPr id="7" name="Graphic 21">
            <a:extLst>
              <a:ext uri="{FF2B5EF4-FFF2-40B4-BE49-F238E27FC236}">
                <a16:creationId xmlns:a16="http://schemas.microsoft.com/office/drawing/2014/main" id="{5E9019DC-369D-F2FD-3ECE-5A82F15E44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ard&#10;&#10;AI-generated content may be incorrect.">
            <a:extLst>
              <a:ext uri="{FF2B5EF4-FFF2-40B4-BE49-F238E27FC236}">
                <a16:creationId xmlns:a16="http://schemas.microsoft.com/office/drawing/2014/main" id="{4998FA4F-F403-FA05-C43D-3101112AE1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9748" y="2255954"/>
            <a:ext cx="10244752" cy="3487849"/>
          </a:xfrm>
          <a:prstGeom prst="rect">
            <a:avLst/>
          </a:prstGeom>
        </p:spPr>
      </p:pic>
    </p:spTree>
    <p:custDataLst>
      <p:tags r:id="rId1"/>
    </p:custDataLst>
    <p:extLst>
      <p:ext uri="{BB962C8B-B14F-4D97-AF65-F5344CB8AC3E}">
        <p14:creationId xmlns:p14="http://schemas.microsoft.com/office/powerpoint/2010/main" val="582855989"/>
      </p:ext>
    </p:extLst>
  </p:cSld>
  <p:clrMapOvr>
    <a:masterClrMapping/>
  </p:clrMapOvr>
  <mc:AlternateContent xmlns:mc="http://schemas.openxmlformats.org/markup-compatibility/2006" xmlns:p14="http://schemas.microsoft.com/office/powerpoint/2010/main">
    <mc:Choice Requires="p14">
      <p:transition p14:dur="10" advTm="198701"/>
    </mc:Choice>
    <mc:Fallback xmlns="">
      <p:transition advTm="198701"/>
    </mc:Fallback>
  </mc:AlternateContent>
  <p:extLst>
    <p:ext uri="{3A86A75C-4F4B-4683-9AE1-C65F6400EC91}">
      <p14:laserTraceLst xmlns:p14="http://schemas.microsoft.com/office/powerpoint/2010/main">
        <p14:tracePtLst>
          <p14:tracePt t="74330" x="4268788" y="6242050"/>
          <p14:tracePt t="75089" x="4876800" y="6530975"/>
          <p14:tracePt t="75104" x="5130800" y="6167438"/>
          <p14:tracePt t="75121" x="5349875" y="5838825"/>
          <p14:tracePt t="75137" x="5459413" y="5638800"/>
          <p14:tracePt t="75154" x="5513388" y="5530850"/>
          <p14:tracePt t="75170" x="5549900" y="5475288"/>
          <p14:tracePt t="75246" x="5568950" y="5457825"/>
          <p14:tracePt t="75255" x="5586413" y="5438775"/>
          <p14:tracePt t="75270" x="5605463" y="5384800"/>
          <p14:tracePt t="75288" x="5622925" y="5275263"/>
          <p14:tracePt t="75305" x="5640388" y="5129213"/>
          <p14:tracePt t="75321" x="5640388" y="4948238"/>
          <p14:tracePt t="75325" x="5640388" y="4838700"/>
          <p14:tracePt t="75337" x="5640388" y="4711700"/>
          <p14:tracePt t="75354" x="5568950" y="4421188"/>
          <p14:tracePt t="75370" x="5422900" y="4202113"/>
          <p14:tracePt t="75387" x="5276850" y="4038600"/>
          <p14:tracePt t="75389" x="5222875" y="3965575"/>
          <p14:tracePt t="75404" x="5186363" y="3929063"/>
          <p14:tracePt t="75407" x="5149850" y="3911600"/>
          <p14:tracePt t="75420" x="5149850" y="3892550"/>
          <p14:tracePt t="75589" x="5130800" y="3892550"/>
          <p14:tracePt t="75597" x="5113338" y="3892550"/>
          <p14:tracePt t="75605" x="5095875" y="3892550"/>
          <p14:tracePt t="75620" x="5003800" y="3892550"/>
          <p14:tracePt t="75622" x="4986338" y="3892550"/>
          <p14:tracePt t="75637" x="4930775" y="3892550"/>
          <p14:tracePt t="75655" x="4822825" y="3892550"/>
          <p14:tracePt t="75671" x="4730750" y="3892550"/>
          <p14:tracePt t="75688" x="4640263" y="3892550"/>
          <p14:tracePt t="75694" x="4603750" y="3875088"/>
          <p14:tracePt t="75709" x="4567238" y="3875088"/>
          <p14:tracePt t="75781" x="4549775" y="3875088"/>
          <p14:tracePt t="75797" x="4530725" y="3875088"/>
          <p14:tracePt t="76053" x="4513263" y="3856038"/>
          <p14:tracePt t="76061" x="4513263" y="3838575"/>
          <p14:tracePt t="76076" x="4530725" y="3819525"/>
          <p14:tracePt t="76088" x="4549775" y="3819525"/>
          <p14:tracePt t="76105" x="4567238" y="3802063"/>
          <p14:tracePt t="76121" x="4586288" y="3783013"/>
          <p14:tracePt t="76797" x="4567238" y="3783013"/>
          <p14:tracePt t="76837" x="4549775" y="3802063"/>
          <p14:tracePt t="76844" x="4513263" y="3802063"/>
          <p14:tracePt t="76893" x="4494213" y="3819525"/>
          <p14:tracePt t="76917" x="4494213" y="3838575"/>
          <p14:tracePt t="76949" x="4476750" y="3838575"/>
          <p14:tracePt t="76957" x="4457700" y="3838575"/>
          <p14:tracePt t="77004" x="4440238" y="3856038"/>
          <p14:tracePt t="78381" x="4457700" y="3856038"/>
          <p14:tracePt t="78389" x="4476750" y="3856038"/>
          <p14:tracePt t="78429" x="4513263" y="3838575"/>
          <p14:tracePt t="78454" x="4530725" y="3819525"/>
          <p14:tracePt t="78485" x="4567238" y="3819525"/>
          <p14:tracePt t="78502" x="4586288" y="3819525"/>
          <p14:tracePt t="78517" x="4622800" y="3819525"/>
          <p14:tracePt t="78533" x="4640263" y="3819525"/>
          <p14:tracePt t="78549" x="4676775" y="3819525"/>
          <p14:tracePt t="78565" x="4694238" y="3819525"/>
          <p14:tracePt t="78581" x="4713288" y="3819525"/>
          <p14:tracePt t="78589" x="4730750" y="3819525"/>
          <p14:tracePt t="78604" x="4749800" y="3819525"/>
          <p14:tracePt t="78620" x="4767263" y="3819525"/>
          <p14:tracePt t="78623" x="4786313" y="3819525"/>
          <p14:tracePt t="78638" x="4803775" y="3819525"/>
          <p14:tracePt t="78641" x="4822825" y="3819525"/>
          <p14:tracePt t="78654" x="4859338" y="3819525"/>
          <p14:tracePt t="78670" x="4876800" y="3819525"/>
          <p14:tracePt t="78686" x="4913313" y="3819525"/>
          <p14:tracePt t="78704" x="4930775" y="3819525"/>
          <p14:tracePt t="78721" x="4949825" y="3819525"/>
          <p14:tracePt t="78736" x="4967288" y="3819525"/>
          <p14:tracePt t="78753" x="5003800" y="3819525"/>
          <p14:tracePt t="78781" x="5022850" y="3819525"/>
          <p14:tracePt t="78797" x="5040313" y="3819525"/>
          <p14:tracePt t="78805" x="5059363" y="3819525"/>
          <p14:tracePt t="78837" x="5076825" y="3819525"/>
          <p14:tracePt t="78844" x="5095875" y="3819525"/>
          <p14:tracePt t="78853" x="5113338" y="3819525"/>
          <p14:tracePt t="78870" x="5130800" y="3819525"/>
          <p14:tracePt t="78886" x="5167313" y="3819525"/>
          <p14:tracePt t="78903" x="5186363" y="3819525"/>
          <p14:tracePt t="78920" x="5203825" y="3819525"/>
          <p14:tracePt t="78941" x="5222875" y="3819525"/>
          <p14:tracePt t="78956" x="5240338" y="3819525"/>
          <p14:tracePt t="78970" x="5259388" y="3819525"/>
          <p14:tracePt t="78988" x="5276850" y="3819525"/>
          <p14:tracePt t="79005" x="5313363" y="3819525"/>
          <p14:tracePt t="79029" x="5332413" y="3819525"/>
          <p14:tracePt t="79037" x="5349875" y="3819525"/>
          <p14:tracePt t="79053" x="5367338" y="3819525"/>
          <p14:tracePt t="79253" x="5386388" y="3819525"/>
          <p14:tracePt t="79261" x="5403850" y="3819525"/>
          <p14:tracePt t="79270" x="5422900" y="3819525"/>
          <p14:tracePt t="79287" x="5440363" y="3819525"/>
          <p14:tracePt t="79304" x="5476875" y="3819525"/>
          <p14:tracePt t="79319" x="5513388" y="3819525"/>
          <p14:tracePt t="79336" x="5568950" y="3819525"/>
          <p14:tracePt t="79353" x="5605463" y="3819525"/>
          <p14:tracePt t="79372" x="5622925" y="3819525"/>
          <p14:tracePt t="79789" x="5640388" y="3819525"/>
          <p14:tracePt t="79797" x="5659438" y="3819525"/>
          <p14:tracePt t="79804" x="5695950" y="3838575"/>
          <p14:tracePt t="79821" x="5786438" y="3838575"/>
          <p14:tracePt t="79837" x="5876925" y="3838575"/>
          <p14:tracePt t="79853" x="5949950" y="3856038"/>
          <p14:tracePt t="79870" x="6042025" y="3856038"/>
          <p14:tracePt t="79886" x="6059488" y="3875088"/>
          <p14:tracePt t="80557" x="6078538" y="3875088"/>
          <p14:tracePt t="80564" x="6078538" y="3838575"/>
          <p14:tracePt t="80572" x="6078538" y="3783013"/>
          <p14:tracePt t="80587" x="6132513" y="3729038"/>
          <p14:tracePt t="80589" x="6132513" y="3656013"/>
          <p14:tracePt t="80603" x="6132513" y="3565525"/>
          <p14:tracePt t="80606" x="6132513" y="3492500"/>
          <p14:tracePt t="80620" x="6132513" y="3402013"/>
          <p14:tracePt t="80622" x="6132513" y="3346450"/>
          <p14:tracePt t="80639" x="6113463" y="3255963"/>
          <p14:tracePt t="80654" x="6096000" y="3219450"/>
          <p14:tracePt t="80669" x="6096000" y="3182938"/>
          <p14:tracePt t="80692" x="6059488" y="3182938"/>
          <p14:tracePt t="80748" x="6042025" y="3165475"/>
          <p14:tracePt t="80773" x="6022975" y="3165475"/>
          <p14:tracePt t="80780" x="5986463" y="3146425"/>
          <p14:tracePt t="80797" x="5969000" y="3128963"/>
          <p14:tracePt t="80813" x="5949950" y="3128963"/>
          <p14:tracePt t="80821" x="5932488" y="3128963"/>
          <p14:tracePt t="80838" x="5859463" y="3128963"/>
          <p14:tracePt t="80854" x="5822950" y="3128963"/>
          <p14:tracePt t="80870" x="5659438" y="3128963"/>
          <p14:tracePt t="80887" x="5549900" y="3146425"/>
          <p14:tracePt t="80904" x="5476875" y="3165475"/>
          <p14:tracePt t="80920" x="5459413" y="3165475"/>
          <p14:tracePt t="80936" x="5403850" y="3182938"/>
          <p14:tracePt t="80953" x="5386388" y="3201988"/>
          <p14:tracePt t="80970" x="5386388" y="3219450"/>
          <p14:tracePt t="80986" x="5332413" y="3255963"/>
          <p14:tracePt t="81013" x="5313363" y="3292475"/>
          <p14:tracePt t="81022" x="5295900" y="3292475"/>
          <p14:tracePt t="81037" x="5276850" y="3328988"/>
          <p14:tracePt t="81054" x="5276850" y="3382963"/>
          <p14:tracePt t="81070" x="5240338" y="3402013"/>
          <p14:tracePt t="81087" x="5240338" y="3438525"/>
          <p14:tracePt t="81103" x="5222875" y="3492500"/>
          <p14:tracePt t="81120" x="5203825" y="3565525"/>
          <p14:tracePt t="81136" x="5203825" y="3602038"/>
          <p14:tracePt t="81153" x="5203825" y="3619500"/>
          <p14:tracePt t="81170" x="5203825" y="3729038"/>
          <p14:tracePt t="81186" x="5222875" y="3783013"/>
          <p14:tracePt t="81204" x="5240338" y="3838575"/>
          <p14:tracePt t="81206" x="5259388" y="3856038"/>
          <p14:tracePt t="81221" x="5259388" y="3892550"/>
          <p14:tracePt t="81237" x="5295900" y="3911600"/>
          <p14:tracePt t="81254" x="5313363" y="3929063"/>
          <p14:tracePt t="81270" x="5367338" y="3929063"/>
          <p14:tracePt t="81287" x="5422900" y="3929063"/>
          <p14:tracePt t="81303" x="5459413" y="3948113"/>
          <p14:tracePt t="81320" x="5532438" y="3948113"/>
          <p14:tracePt t="81336" x="5586413" y="3948113"/>
          <p14:tracePt t="81353" x="5640388" y="3948113"/>
          <p14:tracePt t="81370" x="5749925" y="3948113"/>
          <p14:tracePt t="81387" x="5805488" y="3929063"/>
          <p14:tracePt t="81389" x="5842000" y="3929063"/>
          <p14:tracePt t="81404" x="5876925" y="3911600"/>
          <p14:tracePt t="81407" x="5895975" y="3892550"/>
          <p14:tracePt t="81420" x="5913438" y="3892550"/>
          <p14:tracePt t="81422" x="5949950" y="3892550"/>
          <p14:tracePt t="81445" x="5969000" y="3892550"/>
          <p14:tracePt t="81460" x="5986463" y="3875088"/>
          <p14:tracePt t="81477" x="6005513" y="3856038"/>
          <p14:tracePt t="81493" x="6022975" y="3856038"/>
          <p14:tracePt t="81503" x="6042025" y="3856038"/>
          <p14:tracePt t="81520" x="6059488" y="3856038"/>
          <p14:tracePt t="81536" x="6149975" y="3856038"/>
          <p14:tracePt t="81553" x="6369050" y="3892550"/>
          <p14:tracePt t="81571" x="6696075" y="3983038"/>
          <p14:tracePt t="81573" x="6896100" y="4038600"/>
          <p14:tracePt t="81586" x="7061200" y="4092575"/>
          <p14:tracePt t="81603" x="7461250" y="4184650"/>
          <p14:tracePt t="81605" x="7624763" y="4202113"/>
          <p14:tracePt t="81620" x="7770813" y="4202113"/>
          <p14:tracePt t="81622" x="7897813" y="4202113"/>
          <p14:tracePt t="81638" x="8097838" y="4202113"/>
          <p14:tracePt t="81654" x="8170863" y="4202113"/>
          <p14:tracePt t="81670" x="8207375" y="4184650"/>
          <p14:tracePt t="82037" x="8224838" y="4165600"/>
          <p14:tracePt t="82044" x="8224838" y="4111625"/>
          <p14:tracePt t="82053" x="8224838" y="4038600"/>
          <p14:tracePt t="82070" x="8224838" y="3948113"/>
          <p14:tracePt t="82086" x="8224838" y="3911600"/>
          <p14:tracePt t="83333" x="8224838" y="3892550"/>
          <p14:tracePt t="87285" x="8243888" y="3875088"/>
          <p14:tracePt t="87301" x="8243888" y="3856038"/>
          <p14:tracePt t="87405" x="8261350" y="3856038"/>
          <p14:tracePt t="87437" x="8280400" y="3838575"/>
          <p14:tracePt t="87709" x="8297863" y="3838575"/>
          <p14:tracePt t="87717" x="8297863" y="3802063"/>
          <p14:tracePt t="87733" x="8297863" y="3748088"/>
          <p14:tracePt t="87740" x="8243888" y="3602038"/>
          <p14:tracePt t="87753" x="8151813" y="3402013"/>
          <p14:tracePt t="87770" x="7934325" y="3074988"/>
          <p14:tracePt t="87788" x="7661275" y="2692400"/>
          <p14:tracePt t="87790" x="7515225" y="2509838"/>
          <p14:tracePt t="87804" x="7351713" y="2328863"/>
          <p14:tracePt t="87806" x="7224713" y="2092325"/>
          <p14:tracePt t="87821" x="7005638" y="1709738"/>
          <p14:tracePt t="87837" x="6878638" y="1436688"/>
          <p14:tracePt t="87854" x="6751638" y="1219200"/>
          <p14:tracePt t="87870" x="6659563" y="1055688"/>
          <p14:tracePt t="87887" x="6623050" y="927100"/>
          <p14:tracePt t="87903" x="6569075" y="800100"/>
          <p14:tracePt t="87921" x="6515100" y="600075"/>
          <p14:tracePt t="87937" x="6496050" y="473075"/>
          <p14:tracePt t="87953" x="6478588" y="382588"/>
          <p14:tracePt t="87970" x="6442075" y="309563"/>
          <p14:tracePt t="87987" x="6442075" y="273050"/>
          <p14:tracePt t="87990" x="6423025" y="254000"/>
          <p14:tracePt t="88004" x="6423025" y="236538"/>
          <p14:tracePt t="88006" x="6423025" y="200025"/>
          <p14:tracePt t="88021" x="6369050" y="127000"/>
          <p14:tracePt t="88037" x="6350000" y="17463"/>
          <p14:tracePt t="88973" x="5895975" y="619125"/>
          <p14:tracePt t="88980" x="5969000" y="1582738"/>
          <p14:tracePt t="88989" x="6022975" y="2419350"/>
          <p14:tracePt t="89005" x="6169025" y="4184650"/>
          <p14:tracePt t="89041" x="6078538" y="6694488"/>
          <p14:tracePt t="90094" x="0" y="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42C2C-7ED2-AAA4-12EF-E06EB0329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DE5626-6AFE-CA49-BA9D-95004676C2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BBCF9F5-D2FF-B172-7E2D-233F29A56209}"/>
              </a:ext>
            </a:extLst>
          </p:cNvPr>
          <p:cNvSpPr txBox="1"/>
          <p:nvPr/>
        </p:nvSpPr>
        <p:spPr>
          <a:xfrm>
            <a:off x="2816942" y="960056"/>
            <a:ext cx="6861908" cy="5693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1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4. Point-of-Service Plan (POS)</a:t>
            </a:r>
          </a:p>
        </p:txBody>
      </p:sp>
      <p:sp>
        <p:nvSpPr>
          <p:cNvPr id="5" name="Rectangle 4">
            <a:extLst>
              <a:ext uri="{FF2B5EF4-FFF2-40B4-BE49-F238E27FC236}">
                <a16:creationId xmlns:a16="http://schemas.microsoft.com/office/drawing/2014/main" id="{3C03214C-382A-78CB-CB34-CD52FB1F5F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3E789DB-DB01-C344-2CD0-9268FA1245D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4892F8-58D1-F51E-CC59-0B06C891C09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A9E13C4A-5FE4-BB5A-7184-AD14AEC5B804}"/>
              </a:ext>
            </a:extLst>
          </p:cNvPr>
          <p:cNvSpPr txBox="1"/>
          <p:nvPr/>
        </p:nvSpPr>
        <p:spPr>
          <a:xfrm>
            <a:off x="919748" y="2121491"/>
            <a:ext cx="10084050" cy="361137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1850" kern="100" dirty="0">
                <a:latin typeface="Times New Roman" panose="02020603050405020304" pitchFamily="18" charset="0"/>
                <a:cs typeface="Arial" panose="020B0604020202020204" pitchFamily="34" charset="0"/>
              </a:rPr>
              <a:t>To create </a:t>
            </a:r>
            <a:r>
              <a:rPr lang="en-US" sz="185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flexibility</a:t>
            </a:r>
            <a:r>
              <a:rPr lang="en-US" sz="1850" kern="100" dirty="0">
                <a:latin typeface="Times New Roman" panose="02020603050405020304" pitchFamily="18" charset="0"/>
                <a:cs typeface="Arial" panose="020B0604020202020204" pitchFamily="34" charset="0"/>
              </a:rPr>
              <a:t> in managed care plans, some HMOs and preferred provider organizations have implemented a point-of-service plan (POS), under which patients have </a:t>
            </a:r>
            <a:r>
              <a:rPr lang="en-US" sz="185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freedom to use the managed panel of providers or to self-refer to non-managed care providers</a:t>
            </a:r>
            <a:r>
              <a:rPr lang="en-US" sz="1850" kern="100" dirty="0">
                <a:latin typeface="Times New Roman" panose="02020603050405020304" pitchFamily="18" charset="0"/>
                <a:cs typeface="Arial" panose="020B0604020202020204" pitchFamily="34" charset="0"/>
              </a:rPr>
              <a:t>.</a:t>
            </a:r>
          </a:p>
          <a:p>
            <a:pPr marL="342900" indent="-342900" algn="just">
              <a:lnSpc>
                <a:spcPct val="150000"/>
              </a:lnSpc>
              <a:spcAft>
                <a:spcPts val="600"/>
              </a:spcAft>
              <a:buFont typeface="Arial" panose="020B0604020202020204" pitchFamily="34" charset="0"/>
              <a:buChar char="•"/>
              <a:defRPr/>
            </a:pPr>
            <a:r>
              <a:rPr lang="en-US" sz="1850" kern="100" dirty="0">
                <a:latin typeface="Times New Roman" panose="02020603050405020304" pitchFamily="18" charset="0"/>
                <a:cs typeface="Arial" panose="020B0604020202020204" pitchFamily="34" charset="0"/>
              </a:rPr>
              <a:t>If the enrollee chooses to receive all medical care from the managed network of healthcare providers, or obtains an authorization from the POS primary care physician for specialty care outside the managed care network, he pays only the regular copayment or a small charge for the visit.</a:t>
            </a:r>
          </a:p>
          <a:p>
            <a:pPr marL="342900" indent="-342900" algn="just">
              <a:lnSpc>
                <a:spcPct val="150000"/>
              </a:lnSpc>
              <a:spcAft>
                <a:spcPts val="600"/>
              </a:spcAft>
              <a:buFont typeface="Arial" panose="020B0604020202020204" pitchFamily="34" charset="0"/>
              <a:buChar char="•"/>
              <a:defRPr/>
            </a:pPr>
            <a:r>
              <a:rPr lang="en-US" sz="1850" kern="100" dirty="0">
                <a:latin typeface="Times New Roman" panose="02020603050405020304" pitchFamily="18" charset="0"/>
                <a:cs typeface="Arial" panose="020B0604020202020204" pitchFamily="34" charset="0"/>
              </a:rPr>
              <a:t>If the enrollee sees a non-managed care panel specialist without a referral from the primary care physician, this is known as a </a:t>
            </a:r>
            <a:r>
              <a:rPr lang="en-US" sz="18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self-referral</a:t>
            </a:r>
            <a:r>
              <a:rPr lang="en-US" sz="1850" kern="100" dirty="0">
                <a:latin typeface="Times New Roman" panose="02020603050405020304" pitchFamily="18" charset="0"/>
                <a:cs typeface="Arial" panose="020B0604020202020204" pitchFamily="34" charset="0"/>
              </a:rPr>
              <a:t>. The enrollee will have greater out-of-pocket expenses.</a:t>
            </a:r>
          </a:p>
        </p:txBody>
      </p:sp>
      <p:pic>
        <p:nvPicPr>
          <p:cNvPr id="7" name="Graphic 21">
            <a:extLst>
              <a:ext uri="{FF2B5EF4-FFF2-40B4-BE49-F238E27FC236}">
                <a16:creationId xmlns:a16="http://schemas.microsoft.com/office/drawing/2014/main" id="{A2896AAA-AB6F-2E7F-B05F-2EF8F3EE17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81128462"/>
      </p:ext>
    </p:extLst>
  </p:cSld>
  <p:clrMapOvr>
    <a:masterClrMapping/>
  </p:clrMapOvr>
  <mc:AlternateContent xmlns:mc="http://schemas.openxmlformats.org/markup-compatibility/2006" xmlns:p14="http://schemas.microsoft.com/office/powerpoint/2010/main">
    <mc:Choice Requires="p14">
      <p:transition p14:dur="10" advTm="184574"/>
    </mc:Choice>
    <mc:Fallback xmlns="">
      <p:transition advTm="18457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C3C19-9739-EA55-3A1E-9EF8468E5B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C06330-A49A-98BF-9181-F96E6CE6D3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1241476-538C-1F0D-C72A-B34DC127C099}"/>
              </a:ext>
            </a:extLst>
          </p:cNvPr>
          <p:cNvSpPr txBox="1"/>
          <p:nvPr/>
        </p:nvSpPr>
        <p:spPr>
          <a:xfrm>
            <a:off x="2407795" y="1023158"/>
            <a:ext cx="7336950" cy="5693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1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5. Preferred Provider Organization (PPO)</a:t>
            </a:r>
          </a:p>
        </p:txBody>
      </p:sp>
      <p:sp>
        <p:nvSpPr>
          <p:cNvPr id="5" name="Rectangle 4">
            <a:extLst>
              <a:ext uri="{FF2B5EF4-FFF2-40B4-BE49-F238E27FC236}">
                <a16:creationId xmlns:a16="http://schemas.microsoft.com/office/drawing/2014/main" id="{DDED97DD-F619-CAFD-A004-AB7B2D34A5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E33DF7D-CF1E-8B63-CFDA-24BED5F097A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191C75-27C3-54A9-BF22-728ACB017A7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832D95D0-D885-93E1-FA92-D9A3E4F2FBA4}"/>
              </a:ext>
            </a:extLst>
          </p:cNvPr>
          <p:cNvSpPr txBox="1"/>
          <p:nvPr/>
        </p:nvSpPr>
        <p:spPr>
          <a:xfrm>
            <a:off x="919748" y="2121491"/>
            <a:ext cx="10084050" cy="398916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100" kern="100" dirty="0">
                <a:latin typeface="Times New Roman" panose="02020603050405020304" pitchFamily="18" charset="0"/>
                <a:cs typeface="Arial" panose="020B0604020202020204" pitchFamily="34" charset="0"/>
              </a:rPr>
              <a:t>A </a:t>
            </a:r>
            <a:r>
              <a:rPr lang="en-US" sz="2100" b="1" kern="100" dirty="0">
                <a:latin typeface="Times New Roman" panose="02020603050405020304" pitchFamily="18" charset="0"/>
                <a:cs typeface="Arial" panose="020B0604020202020204" pitchFamily="34" charset="0"/>
              </a:rPr>
              <a:t>preferred provider organization (PPO)</a:t>
            </a:r>
            <a:r>
              <a:rPr lang="en-US" sz="2100" kern="100" dirty="0">
                <a:latin typeface="Times New Roman" panose="02020603050405020304" pitchFamily="18" charset="0"/>
                <a:cs typeface="Arial" panose="020B0604020202020204" pitchFamily="34" charset="0"/>
              </a:rPr>
              <a:t> is a network of physicians and hospitals that have joined together to contract with insurance companies, employers, or other organizations to provide health care to subscribers for a </a:t>
            </a:r>
            <a:r>
              <a:rPr lang="en-US" sz="21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discounted fee</a:t>
            </a:r>
            <a:r>
              <a:rPr lang="en-US" sz="2100" kern="100" dirty="0">
                <a:latin typeface="Times New Roman" panose="02020603050405020304" pitchFamily="18" charset="0"/>
                <a:cs typeface="Arial" panose="020B0604020202020204" pitchFamily="34" charset="0"/>
              </a:rPr>
              <a:t>. PPOs do not routinely establish contracts for laboratory or pharmacy services, but they do offer reduced-rate contracts with specific hospitals. </a:t>
            </a:r>
          </a:p>
          <a:p>
            <a:pPr marL="342900" indent="-342900" algn="just">
              <a:lnSpc>
                <a:spcPct val="150000"/>
              </a:lnSpc>
              <a:spcAft>
                <a:spcPts val="600"/>
              </a:spcAft>
              <a:buFont typeface="Arial" panose="020B0604020202020204" pitchFamily="34" charset="0"/>
              <a:buChar char="•"/>
              <a:defRPr/>
            </a:pPr>
            <a:r>
              <a:rPr lang="en-US" sz="2100" kern="100" dirty="0">
                <a:latin typeface="Times New Roman" panose="02020603050405020304" pitchFamily="18" charset="0"/>
                <a:cs typeface="Arial" panose="020B0604020202020204" pitchFamily="34" charset="0"/>
              </a:rPr>
              <a:t>Most PPOs are </a:t>
            </a:r>
            <a:r>
              <a:rPr lang="en-US" sz="21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open-ended plans </a:t>
            </a:r>
            <a:r>
              <a:rPr lang="en-US" sz="2100" kern="100" dirty="0">
                <a:latin typeface="Times New Roman" panose="02020603050405020304" pitchFamily="18" charset="0"/>
                <a:cs typeface="Arial" panose="020B0604020202020204" pitchFamily="34" charset="0"/>
              </a:rPr>
              <a:t>allowing patients to use non-PPO providers in exchange for larger out-of-pocket expenses. Premiums, deductibles, and copayments are usually higher than those paid for HMOs, but lower than regular fee-for-service plans.</a:t>
            </a:r>
          </a:p>
        </p:txBody>
      </p:sp>
      <p:pic>
        <p:nvPicPr>
          <p:cNvPr id="7" name="Graphic 21">
            <a:extLst>
              <a:ext uri="{FF2B5EF4-FFF2-40B4-BE49-F238E27FC236}">
                <a16:creationId xmlns:a16="http://schemas.microsoft.com/office/drawing/2014/main" id="{12CFF51D-F160-AEF3-BB7A-BAEAAEE94F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230641260"/>
      </p:ext>
    </p:extLst>
  </p:cSld>
  <p:clrMapOvr>
    <a:masterClrMapping/>
  </p:clrMapOvr>
  <mc:AlternateContent xmlns:mc="http://schemas.openxmlformats.org/markup-compatibility/2006" xmlns:p14="http://schemas.microsoft.com/office/powerpoint/2010/main">
    <mc:Choice Requires="p14">
      <p:transition p14:dur="10" advTm="158928"/>
    </mc:Choice>
    <mc:Fallback xmlns="">
      <p:transition advTm="15892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764CB-C833-021A-746B-314BE2F209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89EB94-8655-2B5F-FE0E-A9980F5E14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C9D465C-E1F7-B9FC-3355-A8516DBD278A}"/>
              </a:ext>
            </a:extLst>
          </p:cNvPr>
          <p:cNvSpPr txBox="1"/>
          <p:nvPr/>
        </p:nvSpPr>
        <p:spPr>
          <a:xfrm>
            <a:off x="2816942" y="960056"/>
            <a:ext cx="6861908" cy="5693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1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6. Triple Option Plan</a:t>
            </a:r>
          </a:p>
        </p:txBody>
      </p:sp>
      <p:sp>
        <p:nvSpPr>
          <p:cNvPr id="5" name="Rectangle 4">
            <a:extLst>
              <a:ext uri="{FF2B5EF4-FFF2-40B4-BE49-F238E27FC236}">
                <a16:creationId xmlns:a16="http://schemas.microsoft.com/office/drawing/2014/main" id="{DEF83B59-9283-6EB9-71A4-65BE686797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D92402C-9877-CC92-3AEC-26446677DE4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7806FE-1E25-93D8-F4B7-C2EF1839498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77527D6-307C-59BA-2CCC-8DA6A98804DD}"/>
              </a:ext>
            </a:extLst>
          </p:cNvPr>
          <p:cNvSpPr txBox="1"/>
          <p:nvPr/>
        </p:nvSpPr>
        <p:spPr>
          <a:xfrm>
            <a:off x="942308" y="2255954"/>
            <a:ext cx="10084050" cy="3426900"/>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400" kern="100" dirty="0">
                <a:latin typeface="Times New Roman" panose="02020603050405020304" pitchFamily="18" charset="0"/>
                <a:cs typeface="Arial" panose="020B0604020202020204" pitchFamily="34" charset="0"/>
              </a:rPr>
              <a:t>A </a:t>
            </a:r>
            <a:r>
              <a:rPr lang="en-US" sz="2400" b="1" kern="100" dirty="0">
                <a:latin typeface="Times New Roman" panose="02020603050405020304" pitchFamily="18" charset="0"/>
                <a:cs typeface="Arial" panose="020B0604020202020204" pitchFamily="34" charset="0"/>
              </a:rPr>
              <a:t>triple option plan </a:t>
            </a:r>
            <a:r>
              <a:rPr lang="en-US" sz="2400" kern="100" dirty="0">
                <a:latin typeface="Times New Roman" panose="02020603050405020304" pitchFamily="18" charset="0"/>
                <a:cs typeface="Arial" panose="020B0604020202020204" pitchFamily="34" charset="0"/>
              </a:rPr>
              <a:t>(</a:t>
            </a:r>
            <a:r>
              <a:rPr lang="en-US" sz="2400" i="1" kern="100" dirty="0">
                <a:latin typeface="Times New Roman" panose="02020603050405020304" pitchFamily="18" charset="0"/>
                <a:cs typeface="Arial" panose="020B0604020202020204" pitchFamily="34" charset="0"/>
              </a:rPr>
              <a:t>offered either by a single insurance plan or as a joint venture among two or more insurance payers</a:t>
            </a:r>
            <a:r>
              <a:rPr lang="en-US" sz="2400" kern="100" dirty="0">
                <a:latin typeface="Times New Roman" panose="02020603050405020304" pitchFamily="18" charset="0"/>
                <a:cs typeface="Arial" panose="020B0604020202020204" pitchFamily="34" charset="0"/>
              </a:rPr>
              <a:t>) provides subscribers or employees with a choice of </a:t>
            </a:r>
            <a:r>
              <a:rPr lang="en-US" sz="24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HMO, PPO, or traditional health insurance plans</a:t>
            </a:r>
            <a:r>
              <a:rPr lang="en-US" sz="2400" kern="100" dirty="0">
                <a:latin typeface="Times New Roman" panose="02020603050405020304" pitchFamily="18" charset="0"/>
                <a:cs typeface="Arial" panose="020B0604020202020204" pitchFamily="34" charset="0"/>
              </a:rPr>
              <a:t>.</a:t>
            </a:r>
          </a:p>
          <a:p>
            <a:pPr marL="342900" indent="-342900" algn="just">
              <a:lnSpc>
                <a:spcPct val="150000"/>
              </a:lnSpc>
              <a:spcAft>
                <a:spcPts val="600"/>
              </a:spcAft>
              <a:buFont typeface="Arial" panose="020B0604020202020204" pitchFamily="34" charset="0"/>
              <a:buChar char="•"/>
              <a:defRPr/>
            </a:pPr>
            <a:r>
              <a:rPr lang="en-US" sz="2400" kern="100" dirty="0">
                <a:latin typeface="Times New Roman" panose="02020603050405020304" pitchFamily="18" charset="0"/>
                <a:cs typeface="Arial" panose="020B0604020202020204" pitchFamily="34" charset="0"/>
              </a:rPr>
              <a:t> It is also called a </a:t>
            </a:r>
            <a:r>
              <a:rPr lang="en-US" sz="24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cafeteria plan (or flexible benefit plan)</a:t>
            </a:r>
            <a:r>
              <a:rPr lang="en-US" sz="2400" kern="100" dirty="0">
                <a:latin typeface="Times New Roman" panose="02020603050405020304" pitchFamily="18" charset="0"/>
                <a:cs typeface="Arial" panose="020B0604020202020204" pitchFamily="34" charset="0"/>
              </a:rPr>
              <a:t> because of the </a:t>
            </a:r>
            <a:r>
              <a:rPr lang="en-US" sz="24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different benefit plans</a:t>
            </a:r>
            <a:r>
              <a:rPr lang="en-US" sz="2400" kern="100" dirty="0">
                <a:latin typeface="Times New Roman" panose="02020603050405020304" pitchFamily="18" charset="0"/>
                <a:cs typeface="Arial" panose="020B0604020202020204" pitchFamily="34" charset="0"/>
              </a:rPr>
              <a:t> and extra coverage options provided through the insurer or third-party administrator.</a:t>
            </a:r>
          </a:p>
        </p:txBody>
      </p:sp>
      <p:pic>
        <p:nvPicPr>
          <p:cNvPr id="7" name="Graphic 21">
            <a:extLst>
              <a:ext uri="{FF2B5EF4-FFF2-40B4-BE49-F238E27FC236}">
                <a16:creationId xmlns:a16="http://schemas.microsoft.com/office/drawing/2014/main" id="{284A4C19-09CC-0F93-AC4D-5ACAB2DD82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60317493"/>
      </p:ext>
    </p:extLst>
  </p:cSld>
  <p:clrMapOvr>
    <a:masterClrMapping/>
  </p:clrMapOvr>
  <mc:AlternateContent xmlns:mc="http://schemas.openxmlformats.org/markup-compatibility/2006" xmlns:p14="http://schemas.microsoft.com/office/powerpoint/2010/main">
    <mc:Choice Requires="p14">
      <p:transition p14:dur="10" advTm="120932"/>
    </mc:Choice>
    <mc:Fallback xmlns="">
      <p:transition advTm="1209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6C084-4E19-BF31-ACF4-3BA17219FE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E91815-DC2D-46DA-C8A9-1374E0B326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5916A0C-9062-DE2E-0595-B2DE15FC8DF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7CE829F-E77C-07AC-8202-E44F43E761D0}"/>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196B72F4-5077-D8D5-23EE-DD7E96B22E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86B9C23-71A7-8C22-7EB4-45E96B69C315}"/>
              </a:ext>
            </a:extLst>
          </p:cNvPr>
          <p:cNvSpPr txBox="1"/>
          <p:nvPr/>
        </p:nvSpPr>
        <p:spPr>
          <a:xfrm>
            <a:off x="1680222" y="2935819"/>
            <a:ext cx="8325853" cy="986360"/>
          </a:xfrm>
          <a:prstGeom prst="rect">
            <a:avLst/>
          </a:prstGeom>
          <a:noFill/>
        </p:spPr>
        <p:txBody>
          <a:bodyPr wrap="square" rtlCol="0">
            <a:spAutoFit/>
          </a:bodyPr>
          <a:lstStyle/>
          <a:p>
            <a:pPr marL="0" marR="0" algn="ctr">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Consumer-directed Health Plans</a:t>
            </a:r>
            <a:endParaRPr lang="en-US" sz="44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240337711"/>
      </p:ext>
    </p:extLst>
  </p:cSld>
  <p:clrMapOvr>
    <a:masterClrMapping/>
  </p:clrMapOvr>
  <mc:AlternateContent xmlns:mc="http://schemas.openxmlformats.org/markup-compatibility/2006" xmlns:p14="http://schemas.microsoft.com/office/powerpoint/2010/main">
    <mc:Choice Requires="p14">
      <p:transition spd="slow" p14:dur="2000" advTm="19701"/>
    </mc:Choice>
    <mc:Fallback xmlns="">
      <p:transition spd="slow" advTm="1970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57348-693D-4F01-7559-5D830E8F8B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615DA6-C54E-BFF6-91FD-A88034791A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B09C184-53D0-F401-60C1-01511E7340EB}"/>
              </a:ext>
            </a:extLst>
          </p:cNvPr>
          <p:cNvSpPr txBox="1"/>
          <p:nvPr/>
        </p:nvSpPr>
        <p:spPr>
          <a:xfrm>
            <a:off x="2816942" y="960056"/>
            <a:ext cx="686190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Consumer-directed Health Plans</a:t>
            </a:r>
          </a:p>
        </p:txBody>
      </p:sp>
      <p:sp>
        <p:nvSpPr>
          <p:cNvPr id="5" name="Rectangle 4">
            <a:extLst>
              <a:ext uri="{FF2B5EF4-FFF2-40B4-BE49-F238E27FC236}">
                <a16:creationId xmlns:a16="http://schemas.microsoft.com/office/drawing/2014/main" id="{EC1D0A92-BD5B-F0F4-4BFF-483EE2CC85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03BDE78-127D-9C04-D8CE-F1EAB65435B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BDE96C-9075-B1EA-6F96-2CC731BD9F6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2128A3A1-39A8-A90A-9019-AECFB8F6F4AE}"/>
              </a:ext>
            </a:extLst>
          </p:cNvPr>
          <p:cNvSpPr txBox="1"/>
          <p:nvPr/>
        </p:nvSpPr>
        <p:spPr>
          <a:xfrm>
            <a:off x="919748" y="2121491"/>
            <a:ext cx="10084050" cy="350442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100" b="1" kern="100" dirty="0">
                <a:latin typeface="Times New Roman" panose="02020603050405020304" pitchFamily="18" charset="0"/>
                <a:cs typeface="Arial" panose="020B0604020202020204" pitchFamily="34" charset="0"/>
              </a:rPr>
              <a:t>Consumer-directed health plans (CDHPs)</a:t>
            </a:r>
            <a:r>
              <a:rPr lang="en-US" sz="2100" kern="100" dirty="0">
                <a:latin typeface="Times New Roman" panose="02020603050405020304" pitchFamily="18" charset="0"/>
                <a:cs typeface="Arial" panose="020B0604020202020204" pitchFamily="34" charset="0"/>
              </a:rPr>
              <a:t> include many choices that provide individuals with an incentive to control the costs of health benefits and health care. Individuals have </a:t>
            </a:r>
            <a:r>
              <a:rPr lang="en-US" sz="21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greater freedom</a:t>
            </a:r>
            <a:r>
              <a:rPr lang="en-US" sz="21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 </a:t>
            </a:r>
            <a:r>
              <a:rPr lang="en-US" sz="2100" kern="100" dirty="0">
                <a:latin typeface="Times New Roman" panose="02020603050405020304" pitchFamily="18" charset="0"/>
                <a:cs typeface="Arial" panose="020B0604020202020204" pitchFamily="34" charset="0"/>
              </a:rPr>
              <a:t>in spending healthcare dollars, up to a designated amount, and receive full coverage for in-network preventive care.</a:t>
            </a:r>
          </a:p>
          <a:p>
            <a:pPr marL="342900" indent="-342900" algn="just">
              <a:lnSpc>
                <a:spcPct val="150000"/>
              </a:lnSpc>
              <a:spcAft>
                <a:spcPts val="600"/>
              </a:spcAft>
              <a:buFont typeface="Arial" panose="020B0604020202020204" pitchFamily="34" charset="0"/>
              <a:buChar char="•"/>
              <a:defRPr/>
            </a:pPr>
            <a:r>
              <a:rPr lang="en-US" sz="2100" kern="100" dirty="0">
                <a:latin typeface="Times New Roman" panose="02020603050405020304" pitchFamily="18" charset="0"/>
                <a:cs typeface="Arial" panose="020B0604020202020204" pitchFamily="34" charset="0"/>
              </a:rPr>
              <a:t>In return, individuals assume significantly </a:t>
            </a:r>
            <a:r>
              <a:rPr lang="en-US" sz="210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higher cost-sharing expenses </a:t>
            </a:r>
            <a:r>
              <a:rPr lang="en-US" sz="2100" kern="100" dirty="0">
                <a:latin typeface="Times New Roman" panose="02020603050405020304" pitchFamily="18" charset="0"/>
                <a:cs typeface="Arial" panose="020B0604020202020204" pitchFamily="34" charset="0"/>
              </a:rPr>
              <a:t>after the designated amount has been expended. (</a:t>
            </a:r>
            <a:r>
              <a:rPr lang="en-US" sz="21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The catastrophic limit is usually higher than those common in other plans.)</a:t>
            </a:r>
          </a:p>
        </p:txBody>
      </p:sp>
      <p:pic>
        <p:nvPicPr>
          <p:cNvPr id="7" name="Graphic 21">
            <a:extLst>
              <a:ext uri="{FF2B5EF4-FFF2-40B4-BE49-F238E27FC236}">
                <a16:creationId xmlns:a16="http://schemas.microsoft.com/office/drawing/2014/main" id="{66703027-CD83-7D15-932C-0895D4A0B7E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39562823"/>
      </p:ext>
    </p:extLst>
  </p:cSld>
  <p:clrMapOvr>
    <a:masterClrMapping/>
  </p:clrMapOvr>
  <mc:AlternateContent xmlns:mc="http://schemas.openxmlformats.org/markup-compatibility/2006" xmlns:p14="http://schemas.microsoft.com/office/powerpoint/2010/main">
    <mc:Choice Requires="p14">
      <p:transition p14:dur="10" advTm="390960"/>
    </mc:Choice>
    <mc:Fallback xmlns="">
      <p:transition advTm="39096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1CC6D-3170-6AAF-61D6-124B053A58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C128FA-4F72-26C3-09A1-7B46FD285C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C72D62F-FB6A-3E62-22DF-B5AC60537273}"/>
              </a:ext>
            </a:extLst>
          </p:cNvPr>
          <p:cNvSpPr txBox="1"/>
          <p:nvPr/>
        </p:nvSpPr>
        <p:spPr>
          <a:xfrm>
            <a:off x="2816942" y="960056"/>
            <a:ext cx="686190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Consumer-directed Health Plans</a:t>
            </a:r>
          </a:p>
        </p:txBody>
      </p:sp>
      <p:sp>
        <p:nvSpPr>
          <p:cNvPr id="5" name="Rectangle 4">
            <a:extLst>
              <a:ext uri="{FF2B5EF4-FFF2-40B4-BE49-F238E27FC236}">
                <a16:creationId xmlns:a16="http://schemas.microsoft.com/office/drawing/2014/main" id="{02AFD459-1E95-B217-EC38-DDBA76068A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8887871-B656-A591-D9B2-6C35A58FAF7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F4B2732-B816-1BDC-9ACB-52ACB47E975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5676CAC0-0C40-954F-BDAA-6B6959BB0BB7}"/>
              </a:ext>
            </a:extLst>
          </p:cNvPr>
          <p:cNvSpPr txBox="1"/>
          <p:nvPr/>
        </p:nvSpPr>
        <p:spPr>
          <a:xfrm>
            <a:off x="919748" y="2121491"/>
            <a:ext cx="10084050" cy="3766416"/>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250" kern="100" dirty="0">
                <a:latin typeface="Times New Roman" panose="02020603050405020304" pitchFamily="18" charset="0"/>
                <a:cs typeface="Arial" panose="020B0604020202020204" pitchFamily="34" charset="0"/>
              </a:rPr>
              <a:t>CDHPs have become a </a:t>
            </a:r>
            <a:r>
              <a:rPr lang="en-US" sz="225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popular alternative </a:t>
            </a:r>
            <a:r>
              <a:rPr lang="en-US" sz="2250" kern="100" dirty="0">
                <a:latin typeface="Times New Roman" panose="02020603050405020304" pitchFamily="18" charset="0"/>
                <a:cs typeface="Arial" panose="020B0604020202020204" pitchFamily="34" charset="0"/>
              </a:rPr>
              <a:t>to the increased costs of traditional health insurance premiums and the limitations associated with managed care plans.</a:t>
            </a:r>
          </a:p>
          <a:p>
            <a:pPr marL="342900" indent="-342900" algn="just">
              <a:lnSpc>
                <a:spcPct val="150000"/>
              </a:lnSpc>
              <a:spcAft>
                <a:spcPts val="600"/>
              </a:spcAft>
              <a:buFont typeface="Arial" panose="020B0604020202020204" pitchFamily="34" charset="0"/>
              <a:buChar char="•"/>
              <a:defRPr/>
            </a:pPr>
            <a:r>
              <a:rPr lang="en-US" sz="2250" kern="100" dirty="0">
                <a:latin typeface="Times New Roman" panose="02020603050405020304" pitchFamily="18" charset="0"/>
                <a:cs typeface="Arial" panose="020B0604020202020204" pitchFamily="34" charset="0"/>
              </a:rPr>
              <a:t>CDHPs usually provide </a:t>
            </a:r>
            <a:r>
              <a:rPr lang="en-US" sz="2250" kern="100" dirty="0">
                <a:solidFill>
                  <a:srgbClr val="0070C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Internet-based support </a:t>
            </a:r>
            <a:r>
              <a:rPr lang="en-US" sz="2250" kern="100" dirty="0">
                <a:latin typeface="Times New Roman" panose="02020603050405020304" pitchFamily="18" charset="0"/>
                <a:cs typeface="Arial" panose="020B0604020202020204" pitchFamily="34" charset="0"/>
              </a:rPr>
              <a:t>so individuals:</a:t>
            </a:r>
          </a:p>
          <a:p>
            <a:pPr marL="457200" indent="-457200" algn="just">
              <a:spcAft>
                <a:spcPts val="600"/>
              </a:spcAft>
              <a:buFont typeface="+mj-lt"/>
              <a:buAutoNum type="arabicPeriod"/>
              <a:defRPr/>
            </a:pPr>
            <a:r>
              <a:rPr lang="en-US" sz="2250" kern="100" dirty="0">
                <a:latin typeface="Times New Roman" panose="02020603050405020304" pitchFamily="18" charset="0"/>
                <a:cs typeface="Arial" panose="020B0604020202020204" pitchFamily="34" charset="0"/>
              </a:rPr>
              <a:t>track healthcare </a:t>
            </a:r>
            <a:r>
              <a:rPr lang="en-US" sz="22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expenses</a:t>
            </a:r>
            <a:r>
              <a:rPr lang="en-US" sz="2250" kern="100" dirty="0">
                <a:latin typeface="Times New Roman" panose="02020603050405020304" pitchFamily="18" charset="0"/>
                <a:cs typeface="Arial" panose="020B0604020202020204" pitchFamily="34" charset="0"/>
              </a:rPr>
              <a:t>, </a:t>
            </a:r>
          </a:p>
          <a:p>
            <a:pPr marL="457200" indent="-457200" algn="just">
              <a:spcAft>
                <a:spcPts val="600"/>
              </a:spcAft>
              <a:buFont typeface="+mj-lt"/>
              <a:buAutoNum type="arabicPeriod"/>
              <a:defRPr/>
            </a:pPr>
            <a:r>
              <a:rPr lang="en-US" sz="2250" kern="100" dirty="0">
                <a:latin typeface="Times New Roman" panose="02020603050405020304" pitchFamily="18" charset="0"/>
                <a:cs typeface="Arial" panose="020B0604020202020204" pitchFamily="34" charset="0"/>
              </a:rPr>
              <a:t>improve their health by viewing </a:t>
            </a:r>
            <a:r>
              <a:rPr lang="en-US" sz="22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useful information </a:t>
            </a:r>
            <a:r>
              <a:rPr lang="en-US" sz="2250" kern="100" dirty="0">
                <a:latin typeface="Times New Roman" panose="02020603050405020304" pitchFamily="18" charset="0"/>
                <a:cs typeface="Arial" panose="020B0604020202020204" pitchFamily="34" charset="0"/>
              </a:rPr>
              <a:t>and learning about </a:t>
            </a:r>
            <a:r>
              <a:rPr lang="en-US" sz="22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preventive services</a:t>
            </a:r>
            <a:r>
              <a:rPr lang="en-US" sz="2250" kern="100" dirty="0">
                <a:latin typeface="Times New Roman" panose="02020603050405020304" pitchFamily="18" charset="0"/>
                <a:cs typeface="Arial" panose="020B0604020202020204" pitchFamily="34" charset="0"/>
              </a:rPr>
              <a:t>, </a:t>
            </a:r>
          </a:p>
          <a:p>
            <a:pPr marL="457200" indent="-457200" algn="just">
              <a:spcAft>
                <a:spcPts val="600"/>
              </a:spcAft>
              <a:buFont typeface="+mj-lt"/>
              <a:buAutoNum type="arabicPeriod"/>
              <a:defRPr/>
            </a:pPr>
            <a:r>
              <a:rPr lang="en-US" sz="2250" kern="100" dirty="0">
                <a:latin typeface="Times New Roman" panose="02020603050405020304" pitchFamily="18" charset="0"/>
                <a:cs typeface="Arial" panose="020B0604020202020204" pitchFamily="34" charset="0"/>
              </a:rPr>
              <a:t>obtain information about </a:t>
            </a:r>
            <a:r>
              <a:rPr lang="en-US" sz="22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provider quality</a:t>
            </a:r>
            <a:r>
              <a:rPr lang="en-US" sz="2250" kern="100" dirty="0">
                <a:latin typeface="Times New Roman" panose="02020603050405020304" pitchFamily="18" charset="0"/>
                <a:cs typeface="Arial" panose="020B0604020202020204" pitchFamily="34" charset="0"/>
              </a:rPr>
              <a:t>, and </a:t>
            </a:r>
          </a:p>
          <a:p>
            <a:pPr marL="457200" indent="-457200" algn="just">
              <a:spcAft>
                <a:spcPts val="600"/>
              </a:spcAft>
              <a:buFont typeface="+mj-lt"/>
              <a:buAutoNum type="arabicPeriod"/>
              <a:defRPr/>
            </a:pPr>
            <a:r>
              <a:rPr lang="en-US" sz="2250" kern="100" dirty="0">
                <a:latin typeface="Times New Roman" panose="02020603050405020304" pitchFamily="18" charset="0"/>
                <a:cs typeface="Arial" panose="020B0604020202020204" pitchFamily="34" charset="0"/>
              </a:rPr>
              <a:t>receive notification about </a:t>
            </a:r>
            <a:r>
              <a:rPr lang="en-US" sz="22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provider group-rate pricing</a:t>
            </a:r>
            <a:r>
              <a:rPr lang="en-US" sz="2250" kern="100" dirty="0">
                <a:latin typeface="Times New Roman" panose="02020603050405020304" pitchFamily="18" charset="0"/>
                <a:cs typeface="Arial" panose="020B0604020202020204" pitchFamily="34" charset="0"/>
              </a:rPr>
              <a:t>.</a:t>
            </a:r>
          </a:p>
        </p:txBody>
      </p:sp>
      <p:pic>
        <p:nvPicPr>
          <p:cNvPr id="7" name="Graphic 21">
            <a:extLst>
              <a:ext uri="{FF2B5EF4-FFF2-40B4-BE49-F238E27FC236}">
                <a16:creationId xmlns:a16="http://schemas.microsoft.com/office/drawing/2014/main" id="{31703D9B-7E49-C2A2-FDE0-86E5396ED3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49584820"/>
      </p:ext>
    </p:extLst>
  </p:cSld>
  <p:clrMapOvr>
    <a:masterClrMapping/>
  </p:clrMapOvr>
  <mc:AlternateContent xmlns:mc="http://schemas.openxmlformats.org/markup-compatibility/2006" xmlns:p14="http://schemas.microsoft.com/office/powerpoint/2010/main">
    <mc:Choice Requires="p14">
      <p:transition p14:dur="10" advTm="191341"/>
    </mc:Choice>
    <mc:Fallback xmlns="">
      <p:transition advTm="1913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53C20-220B-0BA6-E6C8-FBEA31F761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890988-0721-957A-17AD-21790755610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A2B078-41AB-80F9-5348-31E67B0A3FB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925C3A1-2CA7-5F9E-ADEA-57B6428DF79D}"/>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01EFBE19-8FD5-22B1-EE45-092F845CF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CC16D0F-62CC-E977-A8B6-0DCBD386A783}"/>
              </a:ext>
            </a:extLst>
          </p:cNvPr>
          <p:cNvSpPr txBox="1"/>
          <p:nvPr/>
        </p:nvSpPr>
        <p:spPr>
          <a:xfrm>
            <a:off x="1675976" y="2427987"/>
            <a:ext cx="8325853" cy="2002023"/>
          </a:xfrm>
          <a:prstGeom prst="rect">
            <a:avLst/>
          </a:prstGeom>
          <a:noFill/>
        </p:spPr>
        <p:txBody>
          <a:bodyPr wrap="square" rtlCol="0">
            <a:spAutoFit/>
          </a:bodyPr>
          <a:lstStyle/>
          <a:p>
            <a:pPr marL="0" marR="0" algn="ctr">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Accreditation of Managed Care Organizations</a:t>
            </a:r>
            <a:endParaRPr lang="en-US" sz="44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825956604"/>
      </p:ext>
    </p:extLst>
  </p:cSld>
  <p:clrMapOvr>
    <a:masterClrMapping/>
  </p:clrMapOvr>
  <mc:AlternateContent xmlns:mc="http://schemas.openxmlformats.org/markup-compatibility/2006" xmlns:p14="http://schemas.microsoft.com/office/powerpoint/2010/main">
    <mc:Choice Requires="p14">
      <p:transition spd="slow" p14:dur="2000" advTm="14302"/>
    </mc:Choice>
    <mc:Fallback xmlns="">
      <p:transition spd="slow" advTm="1430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8ED9B-FC3C-BE8D-1ADB-6E052F97EE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8B2D71-1158-8E67-351A-F6E4914896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A2360F8-32B2-1D6E-8865-EF63904FF610}"/>
              </a:ext>
            </a:extLst>
          </p:cNvPr>
          <p:cNvSpPr txBox="1"/>
          <p:nvPr/>
        </p:nvSpPr>
        <p:spPr>
          <a:xfrm>
            <a:off x="2180407" y="1012444"/>
            <a:ext cx="8461779"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0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Accreditation of Managed Care Organizations</a:t>
            </a:r>
          </a:p>
        </p:txBody>
      </p:sp>
      <p:sp>
        <p:nvSpPr>
          <p:cNvPr id="5" name="Rectangle 4">
            <a:extLst>
              <a:ext uri="{FF2B5EF4-FFF2-40B4-BE49-F238E27FC236}">
                <a16:creationId xmlns:a16="http://schemas.microsoft.com/office/drawing/2014/main" id="{D169476A-8A31-FBB3-3FA2-38572D11F5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67EECF5-B818-6BB8-C41D-D17073EA138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E8F395-1C49-8878-2C2C-0E6CA2C0DAB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1BB0086B-B4FC-F019-DBBF-E384EB83E7CF}"/>
              </a:ext>
            </a:extLst>
          </p:cNvPr>
          <p:cNvSpPr txBox="1"/>
          <p:nvPr/>
        </p:nvSpPr>
        <p:spPr>
          <a:xfrm>
            <a:off x="919748" y="2121491"/>
            <a:ext cx="10084050" cy="399686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Accreditation is a </a:t>
            </a:r>
            <a:r>
              <a:rPr lang="en-US" sz="20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voluntary process </a:t>
            </a:r>
            <a:r>
              <a:rPr lang="en-US" sz="2000" kern="100" dirty="0">
                <a:latin typeface="Times New Roman" panose="02020603050405020304" pitchFamily="18" charset="0"/>
                <a:cs typeface="Arial" panose="020B0604020202020204" pitchFamily="34" charset="0"/>
              </a:rPr>
              <a:t>that a healthcare facility or organization (e.g., hospital or managed care plan) undergoes to demonstrate that it has </a:t>
            </a:r>
            <a:r>
              <a:rPr lang="en-US" sz="20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met standards beyond those required by law</a:t>
            </a:r>
            <a:r>
              <a:rPr lang="en-US" sz="2000" kern="100" dirty="0">
                <a:latin typeface="Times New Roman" panose="02020603050405020304" pitchFamily="18" charset="0"/>
                <a:cs typeface="Arial" panose="020B0604020202020204" pitchFamily="34" charset="0"/>
              </a:rPr>
              <a:t>.</a:t>
            </a:r>
          </a:p>
          <a:p>
            <a:pPr marL="342900" indent="-34290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The </a:t>
            </a:r>
            <a:r>
              <a:rPr lang="en-US" sz="2000" kern="100" dirty="0">
                <a:solidFill>
                  <a:srgbClr val="0070C0"/>
                </a:solidFill>
                <a:latin typeface="Times New Roman" panose="02020603050405020304" pitchFamily="18" charset="0"/>
                <a:cs typeface="Arial" panose="020B0604020202020204" pitchFamily="34" charset="0"/>
              </a:rPr>
              <a:t>National Committee for Quality Assurance (NCQA) </a:t>
            </a:r>
            <a:r>
              <a:rPr lang="en-US" sz="2000" kern="100" dirty="0">
                <a:latin typeface="Times New Roman" panose="02020603050405020304" pitchFamily="18" charset="0"/>
                <a:cs typeface="Arial" panose="020B0604020202020204" pitchFamily="34" charset="0"/>
              </a:rPr>
              <a:t>of Washington, DC evaluates managed care organizations. </a:t>
            </a:r>
          </a:p>
          <a:p>
            <a:pPr marL="342900" indent="-342900" algn="just">
              <a:lnSpc>
                <a:spcPct val="150000"/>
              </a:lnSpc>
              <a:spcAft>
                <a:spcPts val="600"/>
              </a:spcAft>
              <a:buFont typeface="Arial" panose="020B0604020202020204" pitchFamily="34" charset="0"/>
              <a:buChar char="•"/>
              <a:defRPr/>
            </a:pPr>
            <a:r>
              <a:rPr lang="en-US" sz="2000" kern="100" dirty="0">
                <a:solidFill>
                  <a:srgbClr val="0070C0"/>
                </a:solidFill>
                <a:latin typeface="Times New Roman" panose="02020603050405020304" pitchFamily="18" charset="0"/>
                <a:cs typeface="Arial" panose="020B0604020202020204" pitchFamily="34" charset="0"/>
              </a:rPr>
              <a:t>NCQA</a:t>
            </a:r>
            <a:r>
              <a:rPr lang="en-US" sz="2000" kern="100" dirty="0">
                <a:latin typeface="Times New Roman" panose="02020603050405020304" pitchFamily="18" charset="0"/>
                <a:cs typeface="Arial" panose="020B0604020202020204" pitchFamily="34" charset="0"/>
              </a:rPr>
              <a:t> is a private, not-for-profit organization that assesses the quality of managed care plans in the United States and releases the data to the public for consideration when selecting a managed care plan.</a:t>
            </a:r>
          </a:p>
        </p:txBody>
      </p:sp>
      <p:pic>
        <p:nvPicPr>
          <p:cNvPr id="7" name="Graphic 21">
            <a:extLst>
              <a:ext uri="{FF2B5EF4-FFF2-40B4-BE49-F238E27FC236}">
                <a16:creationId xmlns:a16="http://schemas.microsoft.com/office/drawing/2014/main" id="{1B1167E1-7A14-D325-D3D5-2C1BBB9522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406064717"/>
      </p:ext>
    </p:extLst>
  </p:cSld>
  <p:clrMapOvr>
    <a:masterClrMapping/>
  </p:clrMapOvr>
  <mc:AlternateContent xmlns:mc="http://schemas.openxmlformats.org/markup-compatibility/2006" xmlns:p14="http://schemas.microsoft.com/office/powerpoint/2010/main">
    <mc:Choice Requires="p14">
      <p:transition p14:dur="10" advTm="172566"/>
    </mc:Choice>
    <mc:Fallback xmlns="">
      <p:transition advTm="17256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95028"/>
            <a:ext cx="8513935" cy="4352410"/>
          </a:xfrm>
          <a:prstGeom prst="rect">
            <a:avLst/>
          </a:prstGeom>
          <a:noFill/>
        </p:spPr>
        <p:txBody>
          <a:bodyPr wrap="square" rtlCol="0">
            <a:spAutoFit/>
          </a:bodyPr>
          <a:lstStyle/>
          <a:p>
            <a:pPr marL="457200" marR="0" indent="-457200" algn="just">
              <a:lnSpc>
                <a:spcPct val="150000"/>
              </a:lnSpc>
              <a:spcAft>
                <a:spcPts val="600"/>
              </a:spcAft>
              <a:buFont typeface="+mj-lt"/>
              <a:buAutoNum type="arabicPeriod"/>
            </a:pPr>
            <a:r>
              <a:rPr lang="en-US" kern="100" dirty="0">
                <a:latin typeface="Times New Roman" panose="02020603050405020304" pitchFamily="18" charset="0"/>
                <a:cs typeface="Arial" panose="020B0604020202020204" pitchFamily="34" charset="0"/>
              </a:rPr>
              <a:t>The financing of America’s healthcare system has changed the way healthcare services are organized and delivered, as evidenced by a movement from traditional fee-for-service systems to managed care networks.</a:t>
            </a:r>
          </a:p>
          <a:p>
            <a:pPr marL="457200" marR="0" indent="-457200" algn="just">
              <a:lnSpc>
                <a:spcPct val="150000"/>
              </a:lnSpc>
              <a:spcAft>
                <a:spcPts val="600"/>
              </a:spcAft>
              <a:buFont typeface="+mj-lt"/>
              <a:buAutoNum type="arabicPeriod"/>
            </a:pPr>
            <a:r>
              <a:rPr lang="en-US" kern="100" dirty="0">
                <a:latin typeface="Times New Roman" panose="02020603050405020304" pitchFamily="18" charset="0"/>
                <a:cs typeface="Arial" panose="020B0604020202020204" pitchFamily="34" charset="0"/>
              </a:rPr>
              <a:t>A managed care organization (MCO) is responsible for the health of its enrollees, which serves as a health plan or contracts with a hospital, physician group, or health system.</a:t>
            </a:r>
          </a:p>
          <a:p>
            <a:pPr marL="457200" marR="0" indent="-457200" algn="just">
              <a:lnSpc>
                <a:spcPct val="150000"/>
              </a:lnSpc>
              <a:spcAft>
                <a:spcPts val="600"/>
              </a:spcAft>
              <a:buFont typeface="+mj-lt"/>
              <a:buAutoNum type="arabicPeriod"/>
            </a:pPr>
            <a:r>
              <a:rPr lang="en-US" kern="100" dirty="0">
                <a:latin typeface="Times New Roman" panose="02020603050405020304" pitchFamily="18" charset="0"/>
                <a:cs typeface="Arial" panose="020B0604020202020204" pitchFamily="34" charset="0"/>
              </a:rPr>
              <a:t>Most managed care financing is achieved through a method called capitation, and enrollees are assigned to or select a primary care provider who serves as the patient’s gatekeeper.</a:t>
            </a:r>
          </a:p>
          <a:p>
            <a:pPr marL="457200" marR="0" indent="-457200" algn="just">
              <a:lnSpc>
                <a:spcPct val="150000"/>
              </a:lnSpc>
              <a:spcAft>
                <a:spcPts val="600"/>
              </a:spcAft>
              <a:buFont typeface="+mj-lt"/>
              <a:buAutoNum type="arabicPeriod"/>
            </a:pP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6036"/>
    </mc:Choice>
    <mc:Fallback xmlns="">
      <p:transition spd="slow" advTm="8603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7DF42-39D0-EBE4-051A-A5F969CA4B4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294FD0B-C02B-84F3-C13B-61E1AED7630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E8BEA73-FFB1-9F6E-61C7-9642FE08EA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7111FB0-387F-985A-43DC-BB305DB53FB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EB7841-C29F-78E9-CA8F-F7DE7483A0D0}"/>
              </a:ext>
            </a:extLst>
          </p:cNvPr>
          <p:cNvSpPr txBox="1"/>
          <p:nvPr/>
        </p:nvSpPr>
        <p:spPr>
          <a:xfrm>
            <a:off x="4689259" y="1412953"/>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a:extLst>
              <a:ext uri="{FF2B5EF4-FFF2-40B4-BE49-F238E27FC236}">
                <a16:creationId xmlns:a16="http://schemas.microsoft.com/office/drawing/2014/main" id="{15C41670-2419-C8EA-534E-6D31589A57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975FC99-03D2-F3A5-B8EA-51F1CD36A685}"/>
              </a:ext>
            </a:extLst>
          </p:cNvPr>
          <p:cNvSpPr txBox="1"/>
          <p:nvPr/>
        </p:nvSpPr>
        <p:spPr>
          <a:xfrm>
            <a:off x="3598250" y="2495028"/>
            <a:ext cx="8025479" cy="4351448"/>
          </a:xfrm>
          <a:prstGeom prst="rect">
            <a:avLst/>
          </a:prstGeom>
          <a:noFill/>
        </p:spPr>
        <p:txBody>
          <a:bodyPr wrap="square" rtlCol="0">
            <a:spAutoFit/>
          </a:bodyPr>
          <a:lstStyle/>
          <a:p>
            <a:pPr algn="just">
              <a:lnSpc>
                <a:spcPct val="150000"/>
              </a:lnSpc>
              <a:spcAft>
                <a:spcPts val="600"/>
              </a:spcAft>
            </a:pPr>
            <a:r>
              <a:rPr lang="en-US" kern="100" dirty="0">
                <a:latin typeface="Times New Roman" panose="02020603050405020304" pitchFamily="18" charset="0"/>
                <a:cs typeface="Arial" panose="020B0604020202020204" pitchFamily="34" charset="0"/>
              </a:rPr>
              <a:t>4. Federal </a:t>
            </a:r>
            <a:r>
              <a:rPr lang="en-US" kern="100" dirty="0">
                <a:effectLst/>
                <a:latin typeface="Times New Roman" panose="02020603050405020304" pitchFamily="18" charset="0"/>
                <a:ea typeface="Aptos" panose="020B0004020202020204" pitchFamily="34" charset="0"/>
                <a:cs typeface="Arial" panose="020B0604020202020204" pitchFamily="34" charset="0"/>
              </a:rPr>
              <a:t>legislation mandated that MCOs participate in quality assurance programs and other activities, including utilization management, case management, requirements for second surgical opinions, non-use of gag clauses in MCO contracts, and disclosure of any physician incentives.</a:t>
            </a:r>
          </a:p>
          <a:p>
            <a:pPr algn="just">
              <a:lnSpc>
                <a:spcPct val="150000"/>
              </a:lnSpc>
              <a:spcAft>
                <a:spcPts val="600"/>
              </a:spcAft>
            </a:pPr>
            <a:r>
              <a:rPr lang="en-US" kern="100" dirty="0">
                <a:latin typeface="Times New Roman" panose="02020603050405020304" pitchFamily="18" charset="0"/>
                <a:ea typeface="Aptos" panose="020B0004020202020204" pitchFamily="34" charset="0"/>
                <a:cs typeface="Arial" panose="020B0604020202020204" pitchFamily="34" charset="0"/>
              </a:rPr>
              <a:t>5. Managed care is categorized according to six models: exclusive provider organizations, integrated delivery systems, health maintenance organizations, point-of-service plans, preferred provider organizations, and triple option plans.</a:t>
            </a:r>
          </a:p>
          <a:p>
            <a:pPr algn="just">
              <a:lnSpc>
                <a:spcPct val="150000"/>
              </a:lnSpc>
              <a:spcAft>
                <a:spcPts val="600"/>
              </a:spcAft>
            </a:pPr>
            <a:r>
              <a:rPr lang="en-US" kern="100" dirty="0">
                <a:effectLst/>
                <a:latin typeface="Times New Roman" panose="02020603050405020304" pitchFamily="18" charset="0"/>
                <a:ea typeface="Aptos" panose="020B0004020202020204" pitchFamily="34" charset="0"/>
                <a:cs typeface="Arial" panose="020B0604020202020204" pitchFamily="34" charset="0"/>
              </a:rPr>
              <a:t>6. Consumer-directed health plans (CDHPs) provide incentives for controlling healthcare expenses and give individuals an alternative to traditional health insurance and managed care coverage.</a:t>
            </a:r>
            <a:endParaRPr lang="en-US" sz="24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32" name="Rectangle 31">
            <a:extLst>
              <a:ext uri="{FF2B5EF4-FFF2-40B4-BE49-F238E27FC236}">
                <a16:creationId xmlns:a16="http://schemas.microsoft.com/office/drawing/2014/main" id="{C5076E2E-2723-41F5-0883-23E2E39D974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D492A6-8D78-6179-69E6-80F3A43960A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A6428027-A2F4-72F7-3A6F-D7C80D03B7A8}"/>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6" name="Graphic 21">
            <a:extLst>
              <a:ext uri="{FF2B5EF4-FFF2-40B4-BE49-F238E27FC236}">
                <a16:creationId xmlns:a16="http://schemas.microsoft.com/office/drawing/2014/main" id="{D9A27A8E-7B79-D7D4-51C5-6C293EE5695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544861580"/>
      </p:ext>
    </p:extLst>
  </p:cSld>
  <p:clrMapOvr>
    <a:masterClrMapping/>
  </p:clrMapOvr>
  <mc:AlternateContent xmlns:mc="http://schemas.openxmlformats.org/markup-compatibility/2006" xmlns:p14="http://schemas.microsoft.com/office/powerpoint/2010/main">
    <mc:Choice Requires="p14">
      <p:transition spd="slow" p14:dur="2000" advTm="112373"/>
    </mc:Choice>
    <mc:Fallback xmlns="">
      <p:transition spd="slow" advTm="11237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825"/>
    </mc:Choice>
    <mc:Fallback xmlns="">
      <p:transition spd="slow" advTm="2182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9.3|24.5|21.5|25.8"/>
</p:tagLst>
</file>

<file path=ppt/tags/tag2.xml><?xml version="1.0" encoding="utf-8"?>
<p:tagLst xmlns:a="http://schemas.openxmlformats.org/drawingml/2006/main" xmlns:r="http://schemas.openxmlformats.org/officeDocument/2006/relationships" xmlns:p="http://schemas.openxmlformats.org/presentationml/2006/main">
  <p:tag name="TIMING" val="|4.6|50.7"/>
</p:tagLst>
</file>

<file path=ppt/tags/tag3.xml><?xml version="1.0" encoding="utf-8"?>
<p:tagLst xmlns:a="http://schemas.openxmlformats.org/drawingml/2006/main" xmlns:r="http://schemas.openxmlformats.org/officeDocument/2006/relationships" xmlns:p="http://schemas.openxmlformats.org/presentationml/2006/main">
  <p:tag name="TIMING" val="|1.4|192.3"/>
</p:tagLst>
</file>

<file path=ppt/tags/tag4.xml><?xml version="1.0" encoding="utf-8"?>
<p:tagLst xmlns:a="http://schemas.openxmlformats.org/drawingml/2006/main" xmlns:r="http://schemas.openxmlformats.org/officeDocument/2006/relationships" xmlns:p="http://schemas.openxmlformats.org/presentationml/2006/main">
  <p:tag name="TIMING" val="|7.6|43.9|201.1"/>
</p:tagLst>
</file>

<file path=ppt/tags/tag5.xml><?xml version="1.0" encoding="utf-8"?>
<p:tagLst xmlns:a="http://schemas.openxmlformats.org/drawingml/2006/main" xmlns:r="http://schemas.openxmlformats.org/officeDocument/2006/relationships" xmlns:p="http://schemas.openxmlformats.org/presentationml/2006/main">
  <p:tag name="TIMING" val="|8.4|104.6"/>
</p:tagLst>
</file>

<file path=ppt/tags/tag6.xml><?xml version="1.0" encoding="utf-8"?>
<p:tagLst xmlns:a="http://schemas.openxmlformats.org/drawingml/2006/main" xmlns:r="http://schemas.openxmlformats.org/officeDocument/2006/relationships" xmlns:p="http://schemas.openxmlformats.org/presentationml/2006/main">
  <p:tag name="TIMING" val="|66.7"/>
</p:tagLst>
</file>

<file path=ppt/tags/tag7.xml><?xml version="1.0" encoding="utf-8"?>
<p:tagLst xmlns:a="http://schemas.openxmlformats.org/drawingml/2006/main" xmlns:r="http://schemas.openxmlformats.org/officeDocument/2006/relationships" xmlns:p="http://schemas.openxmlformats.org/presentationml/2006/main">
  <p:tag name="TIMING" val="|1.4"/>
</p:tagLst>
</file>

<file path=ppt/tags/tag8.xml><?xml version="1.0" encoding="utf-8"?>
<p:tagLst xmlns:a="http://schemas.openxmlformats.org/drawingml/2006/main" xmlns:r="http://schemas.openxmlformats.org/officeDocument/2006/relationships" xmlns:p="http://schemas.openxmlformats.org/presentationml/2006/main">
  <p:tag name="TIMING" val="|1.6|147.5"/>
</p:tagLst>
</file>

<file path=ppt/tags/tag9.xml><?xml version="1.0" encoding="utf-8"?>
<p:tagLst xmlns:a="http://schemas.openxmlformats.org/drawingml/2006/main" xmlns:r="http://schemas.openxmlformats.org/officeDocument/2006/relationships" xmlns:p="http://schemas.openxmlformats.org/presentationml/2006/main">
  <p:tag name="TIMING" val="|7.6|40.2|69.5"/>
</p:tagLst>
</file>

<file path=ppt/tags/tag10.xml><?xml version="1.0" encoding="utf-8"?>
<p:tagLst xmlns:a="http://schemas.openxmlformats.org/drawingml/2006/main" xmlns:r="http://schemas.openxmlformats.org/officeDocument/2006/relationships" xmlns:p="http://schemas.openxmlformats.org/presentationml/2006/main">
  <p:tag name="TIMING" val="|4.6|39.3|29.4|51.1"/>
</p:tagLst>
</file>

<file path=ppt/tags/tag11.xml><?xml version="1.0" encoding="utf-8"?>
<p:tagLst xmlns:a="http://schemas.openxmlformats.org/drawingml/2006/main" xmlns:r="http://schemas.openxmlformats.org/officeDocument/2006/relationships" xmlns:p="http://schemas.openxmlformats.org/presentationml/2006/main">
  <p:tag name="TIMING" val="|5.7|100.9|107.7"/>
</p:tagLst>
</file>

<file path=ppt/tags/tag12.xml><?xml version="1.0" encoding="utf-8"?>
<p:tagLst xmlns:a="http://schemas.openxmlformats.org/drawingml/2006/main" xmlns:r="http://schemas.openxmlformats.org/officeDocument/2006/relationships" xmlns:p="http://schemas.openxmlformats.org/presentationml/2006/main">
  <p:tag name="TIMING" val="|3.1|73.6"/>
</p:tagLst>
</file>

<file path=ppt/tags/tag13.xml><?xml version="1.0" encoding="utf-8"?>
<p:tagLst xmlns:a="http://schemas.openxmlformats.org/drawingml/2006/main" xmlns:r="http://schemas.openxmlformats.org/officeDocument/2006/relationships" xmlns:p="http://schemas.openxmlformats.org/presentationml/2006/main">
  <p:tag name="TIMING" val="|2.5|58|44.1"/>
</p:tagLst>
</file>

<file path=ppt/tags/tag14.xml><?xml version="1.0" encoding="utf-8"?>
<p:tagLst xmlns:a="http://schemas.openxmlformats.org/drawingml/2006/main" xmlns:r="http://schemas.openxmlformats.org/officeDocument/2006/relationships" xmlns:p="http://schemas.openxmlformats.org/presentationml/2006/main">
  <p:tag name="TIMING" val="|11.4|27.1"/>
</p:tagLst>
</file>

<file path=ppt/tags/tag15.xml><?xml version="1.0" encoding="utf-8"?>
<p:tagLst xmlns:a="http://schemas.openxmlformats.org/drawingml/2006/main" xmlns:r="http://schemas.openxmlformats.org/officeDocument/2006/relationships" xmlns:p="http://schemas.openxmlformats.org/presentationml/2006/main">
  <p:tag name="TIMING" val="|6.7"/>
</p:tagLst>
</file>

<file path=ppt/tags/tag16.xml><?xml version="1.0" encoding="utf-8"?>
<p:tagLst xmlns:a="http://schemas.openxmlformats.org/drawingml/2006/main" xmlns:r="http://schemas.openxmlformats.org/officeDocument/2006/relationships" xmlns:p="http://schemas.openxmlformats.org/presentationml/2006/main">
  <p:tag name="TIMING" val="|4.8|118.8"/>
</p:tagLst>
</file>

<file path=ppt/tags/tag17.xml><?xml version="1.0" encoding="utf-8"?>
<p:tagLst xmlns:a="http://schemas.openxmlformats.org/drawingml/2006/main" xmlns:r="http://schemas.openxmlformats.org/officeDocument/2006/relationships" xmlns:p="http://schemas.openxmlformats.org/presentationml/2006/main">
  <p:tag name="TIMING" val="|8.4|104.6"/>
</p:tagLst>
</file>

<file path=ppt/tags/tag18.xml><?xml version="1.0" encoding="utf-8"?>
<p:tagLst xmlns:a="http://schemas.openxmlformats.org/drawingml/2006/main" xmlns:r="http://schemas.openxmlformats.org/officeDocument/2006/relationships" xmlns:p="http://schemas.openxmlformats.org/presentationml/2006/main">
  <p:tag name="TIMING" val="|10.4|92.9"/>
</p:tagLst>
</file>

<file path=ppt/tags/tag19.xml><?xml version="1.0" encoding="utf-8"?>
<p:tagLst xmlns:a="http://schemas.openxmlformats.org/drawingml/2006/main" xmlns:r="http://schemas.openxmlformats.org/officeDocument/2006/relationships" xmlns:p="http://schemas.openxmlformats.org/presentationml/2006/main">
  <p:tag name="TIMING" val="|9.3|31.8|33.6"/>
</p:tagLst>
</file>

<file path=ppt/tags/tag20.xml><?xml version="1.0" encoding="utf-8"?>
<p:tagLst xmlns:a="http://schemas.openxmlformats.org/drawingml/2006/main" xmlns:r="http://schemas.openxmlformats.org/officeDocument/2006/relationships" xmlns:p="http://schemas.openxmlformats.org/presentationml/2006/main">
  <p:tag name="TIMING" val="|13.2|88.1"/>
</p:tagLst>
</file>

<file path=ppt/tags/tag21.xml><?xml version="1.0" encoding="utf-8"?>
<p:tagLst xmlns:a="http://schemas.openxmlformats.org/drawingml/2006/main" xmlns:r="http://schemas.openxmlformats.org/officeDocument/2006/relationships" xmlns:p="http://schemas.openxmlformats.org/presentationml/2006/main">
  <p:tag name="TIMING" val="|14.4|36.4"/>
</p:tagLst>
</file>

<file path=ppt/tags/tag22.xml><?xml version="1.0" encoding="utf-8"?>
<p:tagLst xmlns:a="http://schemas.openxmlformats.org/drawingml/2006/main" xmlns:r="http://schemas.openxmlformats.org/officeDocument/2006/relationships" xmlns:p="http://schemas.openxmlformats.org/presentationml/2006/main">
  <p:tag name="TIMING" val="|3.1|25.5"/>
</p:tagLst>
</file>

<file path=ppt/tags/tag23.xml><?xml version="1.0" encoding="utf-8"?>
<p:tagLst xmlns:a="http://schemas.openxmlformats.org/drawingml/2006/main" xmlns:r="http://schemas.openxmlformats.org/officeDocument/2006/relationships" xmlns:p="http://schemas.openxmlformats.org/presentationml/2006/main">
  <p:tag name="TIMING" val="|8.4|104.6"/>
</p:tagLst>
</file>

<file path=ppt/tags/tag24.xml><?xml version="1.0" encoding="utf-8"?>
<p:tagLst xmlns:a="http://schemas.openxmlformats.org/drawingml/2006/main" xmlns:r="http://schemas.openxmlformats.org/officeDocument/2006/relationships" xmlns:p="http://schemas.openxmlformats.org/presentationml/2006/main">
  <p:tag name="TIMING" val="|8.4|58.6|69.3"/>
</p:tagLst>
</file>

<file path=ppt/tags/tag25.xml><?xml version="1.0" encoding="utf-8"?>
<p:tagLst xmlns:a="http://schemas.openxmlformats.org/drawingml/2006/main" xmlns:r="http://schemas.openxmlformats.org/officeDocument/2006/relationships" xmlns:p="http://schemas.openxmlformats.org/presentationml/2006/main">
  <p:tag name="TIMING" val="|11|56.6"/>
</p:tagLst>
</file>

<file path=ppt/tags/tag26.xml><?xml version="1.0" encoding="utf-8"?>
<p:tagLst xmlns:a="http://schemas.openxmlformats.org/drawingml/2006/main" xmlns:r="http://schemas.openxmlformats.org/officeDocument/2006/relationships" xmlns:p="http://schemas.openxmlformats.org/presentationml/2006/main">
  <p:tag name="TIMING" val="|8.5|65.6"/>
</p:tagLst>
</file>

<file path=ppt/tags/tag27.xml><?xml version="1.0" encoding="utf-8"?>
<p:tagLst xmlns:a="http://schemas.openxmlformats.org/drawingml/2006/main" xmlns:r="http://schemas.openxmlformats.org/officeDocument/2006/relationships" xmlns:p="http://schemas.openxmlformats.org/presentationml/2006/main">
  <p:tag name="TIMING" val="|7.7|156"/>
</p:tagLst>
</file>

<file path=ppt/tags/tag28.xml><?xml version="1.0" encoding="utf-8"?>
<p:tagLst xmlns:a="http://schemas.openxmlformats.org/drawingml/2006/main" xmlns:r="http://schemas.openxmlformats.org/officeDocument/2006/relationships" xmlns:p="http://schemas.openxmlformats.org/presentationml/2006/main">
  <p:tag name="TIMING" val="|1.8|51.9|20.4|34.3|20.6|31.8"/>
</p:tagLst>
</file>

<file path=ppt/tags/tag29.xml><?xml version="1.0" encoding="utf-8"?>
<p:tagLst xmlns:a="http://schemas.openxmlformats.org/drawingml/2006/main" xmlns:r="http://schemas.openxmlformats.org/officeDocument/2006/relationships" xmlns:p="http://schemas.openxmlformats.org/presentationml/2006/main">
  <p:tag name="TIMING" val="|1.1|113.5"/>
</p:tagLst>
</file>

<file path=ppt/tags/tag30.xml><?xml version="1.0" encoding="utf-8"?>
<p:tagLst xmlns:a="http://schemas.openxmlformats.org/drawingml/2006/main" xmlns:r="http://schemas.openxmlformats.org/officeDocument/2006/relationships" xmlns:p="http://schemas.openxmlformats.org/presentationml/2006/main">
  <p:tag name="TIMING" val="|6.4|21.4|20.7"/>
</p:tagLst>
</file>

<file path=ppt/tags/tag31.xml><?xml version="1.0" encoding="utf-8"?>
<p:tagLst xmlns:a="http://schemas.openxmlformats.org/drawingml/2006/main" xmlns:r="http://schemas.openxmlformats.org/officeDocument/2006/relationships" xmlns:p="http://schemas.openxmlformats.org/presentationml/2006/main">
  <p:tag name="TIMING" val="|1.2|60.7|13.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3806</TotalTime>
  <Words>2936</Words>
  <Application>Microsoft Office PowerPoint</Application>
  <PresentationFormat>Widescreen</PresentationFormat>
  <Paragraphs>251</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461</cp:revision>
  <dcterms:created xsi:type="dcterms:W3CDTF">2023-04-29T09:08:00Z</dcterms:created>
  <dcterms:modified xsi:type="dcterms:W3CDTF">2025-06-07T21:56:29Z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