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342" r:id="rId3"/>
    <p:sldId id="259" r:id="rId4"/>
    <p:sldId id="341" r:id="rId5"/>
    <p:sldId id="343" r:id="rId6"/>
    <p:sldId id="344" r:id="rId7"/>
    <p:sldId id="345" r:id="rId8"/>
    <p:sldId id="346" r:id="rId9"/>
    <p:sldId id="347" r:id="rId10"/>
    <p:sldId id="348" r:id="rId11"/>
    <p:sldId id="349" r:id="rId12"/>
    <p:sldId id="350" r:id="rId13"/>
    <p:sldId id="377" r:id="rId14"/>
    <p:sldId id="378" r:id="rId15"/>
    <p:sldId id="379" r:id="rId16"/>
    <p:sldId id="380" r:id="rId17"/>
    <p:sldId id="406" r:id="rId18"/>
    <p:sldId id="383" r:id="rId19"/>
    <p:sldId id="384" r:id="rId20"/>
    <p:sldId id="385" r:id="rId21"/>
    <p:sldId id="386" r:id="rId22"/>
    <p:sldId id="353" r:id="rId23"/>
    <p:sldId id="382" r:id="rId24"/>
    <p:sldId id="354" r:id="rId25"/>
    <p:sldId id="387" r:id="rId26"/>
    <p:sldId id="388" r:id="rId27"/>
    <p:sldId id="389" r:id="rId28"/>
    <p:sldId id="408" r:id="rId29"/>
    <p:sldId id="390" r:id="rId30"/>
    <p:sldId id="391" r:id="rId31"/>
    <p:sldId id="392" r:id="rId32"/>
    <p:sldId id="355" r:id="rId33"/>
    <p:sldId id="393" r:id="rId34"/>
    <p:sldId id="394" r:id="rId35"/>
    <p:sldId id="395" r:id="rId36"/>
    <p:sldId id="396" r:id="rId37"/>
    <p:sldId id="397" r:id="rId38"/>
    <p:sldId id="407" r:id="rId39"/>
    <p:sldId id="398" r:id="rId40"/>
    <p:sldId id="400" r:id="rId41"/>
    <p:sldId id="401" r:id="rId42"/>
    <p:sldId id="402" r:id="rId43"/>
    <p:sldId id="404" r:id="rId44"/>
    <p:sldId id="40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69" d="100"/>
          <a:sy n="69" d="100"/>
        </p:scale>
        <p:origin x="58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4F6AD5-CAD1-4D1B-8333-27C646E75B85}" type="datetimeFigureOut">
              <a:rPr lang="en-US" smtClean="0"/>
              <a:t>7/7/2022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CE9E9E-DE18-405D-A938-660845FEC10F}" type="slidenum">
              <a:rPr lang="en-US" smtClean="0"/>
              <a:t>‹#›</a:t>
            </a:fld>
            <a:endParaRPr lang="en-US"/>
          </a:p>
        </p:txBody>
      </p:sp>
    </p:spTree>
    <p:extLst>
      <p:ext uri="{BB962C8B-B14F-4D97-AF65-F5344CB8AC3E}">
        <p14:creationId xmlns:p14="http://schemas.microsoft.com/office/powerpoint/2010/main" val="1445868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736CD2-13B2-4367-9950-BD69753F3839}" type="datetime1">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F239F7-9A79-4590-90B9-ABF0C5A10D99}" type="datetime1">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E9CF2B8-40EF-460F-80CF-6C24069BBC04}" type="datetime1">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676E9E0-22F2-4327-AF24-C167FD2440EC}" type="datetime1">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D6ECCF-23E1-41E6-8AFB-1A56B0729FE4}" type="datetime1">
              <a:rPr lang="en-US" smtClean="0"/>
              <a:t>7/7/2022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77A3238-7AE0-4B27-BE91-DD39B54A96BE}" type="datetime1">
              <a:rPr lang="en-US" smtClean="0"/>
              <a:t>7/7/2022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C612B6-E9B1-44EA-BB3E-1A1AEB124F01}" type="datetime1">
              <a:rPr lang="en-US" smtClean="0"/>
              <a:t>7/7/2022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27F3AE6-D3D4-4FB8-9CA6-19EE1FDA5A71}" type="datetime1">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631F1F-064D-481E-BDCD-F91BD508C02D}" type="datetime1">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50C019-D8C5-4FCF-9D66-CDE59439A942}" type="datetime1">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9EC447-342C-4FBB-A340-0AB1CE948C67}" type="datetime1">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73C0D9-1819-4B9E-9B36-D9B5457B1FDC}" type="datetime1">
              <a:rPr lang="en-US" smtClean="0"/>
              <a:t>7/7/2022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image" Target="../media/image6.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image" Target="../media/image6.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9.emf"/><Relationship Id="rId11" Type="http://schemas.openxmlformats.org/officeDocument/2006/relationships/image" Target="../media/image22.png"/><Relationship Id="rId5" Type="http://schemas.openxmlformats.org/officeDocument/2006/relationships/image" Target="../media/image8.emf"/><Relationship Id="rId10" Type="http://schemas.openxmlformats.org/officeDocument/2006/relationships/image" Target="../media/image20.png"/><Relationship Id="rId4" Type="http://schemas.openxmlformats.org/officeDocument/2006/relationships/image" Target="../media/image7.emf"/><Relationship Id="rId9"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80.png"/><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1.png"/></Relationships>
</file>

<file path=ppt/slides/_rels/slide26.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image" Target="../media/image6.png"/><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33.wmf"/><Relationship Id="rId4" Type="http://schemas.openxmlformats.org/officeDocument/2006/relationships/image" Target="../media/image7.emf"/><Relationship Id="rId9"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9765" y="-155787"/>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4655127" y="3214391"/>
            <a:ext cx="7549938" cy="1034667"/>
          </a:xfrm>
          <a:prstGeom prst="rect">
            <a:avLst/>
          </a:prstGeom>
        </p:spPr>
      </p:pic>
      <p:sp>
        <p:nvSpPr>
          <p:cNvPr id="14" name="TextBox 13"/>
          <p:cNvSpPr txBox="1"/>
          <p:nvPr/>
        </p:nvSpPr>
        <p:spPr>
          <a:xfrm>
            <a:off x="30790" y="715791"/>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Probability and Statistics </a:t>
            </a:r>
          </a:p>
          <a:p>
            <a:r>
              <a:rPr lang="en-US" sz="2800" dirty="0" smtClean="0">
                <a:solidFill>
                  <a:srgbClr val="24A9E1"/>
                </a:solidFill>
                <a:latin typeface="Tajawal Medium" panose="00000600000000000000" pitchFamily="2" charset="-78"/>
                <a:cs typeface="Tajawal Medium" panose="00000600000000000000" pitchFamily="2" charset="-78"/>
              </a:rPr>
              <a:t>Prepared by </a:t>
            </a:r>
            <a:r>
              <a:rPr lang="en-US" sz="2800" dirty="0" err="1" smtClean="0">
                <a:solidFill>
                  <a:srgbClr val="24A9E1"/>
                </a:solidFill>
                <a:latin typeface="Tajawal Medium" panose="00000600000000000000" pitchFamily="2" charset="-78"/>
                <a:cs typeface="Tajawal Medium" panose="00000600000000000000" pitchFamily="2" charset="-78"/>
              </a:rPr>
              <a:t>Dr.Israa</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Lewaa</a:t>
            </a:r>
            <a:r>
              <a:rPr lang="en-US" sz="2800" dirty="0" smtClean="0">
                <a:solidFill>
                  <a:srgbClr val="24A9E1"/>
                </a:solidFill>
                <a:latin typeface="Tajawal Medium" panose="00000600000000000000" pitchFamily="2" charset="-78"/>
                <a:cs typeface="Tajawal Medium" panose="00000600000000000000" pitchFamily="2" charset="-78"/>
              </a:rPr>
              <a:t>  </a:t>
            </a:r>
          </a:p>
          <a:p>
            <a:r>
              <a:rPr lang="en-US" sz="2800" dirty="0" smtClean="0">
                <a:solidFill>
                  <a:srgbClr val="FF9518"/>
                </a:solidFill>
                <a:latin typeface="Tajawal Medium" panose="00000600000000000000" pitchFamily="2" charset="-78"/>
                <a:cs typeface="Tajawal Medium" panose="00000600000000000000" pitchFamily="2" charset="-78"/>
              </a:rPr>
              <a:t>Lecture 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451927" y="3204194"/>
            <a:ext cx="7906327" cy="954107"/>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STA 201</a:t>
            </a:r>
          </a:p>
          <a:p>
            <a:pPr>
              <a:defRPr/>
            </a:pPr>
            <a:r>
              <a:rPr lang="en-US" sz="2800" dirty="0" smtClean="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Hypothesis Testing with </a:t>
            </a:r>
            <a:r>
              <a:rPr lang="en-US" sz="2800" dirty="0" smtClean="0">
                <a:solidFill>
                  <a:schemeClr val="bg1"/>
                </a:solidFill>
                <a:latin typeface="Tajawal Medium" panose="00000600000000000000" pitchFamily="2" charset="-78"/>
                <a:cs typeface="Tajawal Medium" panose="00000600000000000000" pitchFamily="2" charset="-78"/>
              </a:rPr>
              <a:t>Two Samples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Slide Number Placeholder 2"/>
          <p:cNvSpPr>
            <a:spLocks noGrp="1"/>
          </p:cNvSpPr>
          <p:nvPr>
            <p:ph type="sldNum" sz="quarter" idx="12"/>
          </p:nvPr>
        </p:nvSpPr>
        <p:spPr/>
        <p:txBody>
          <a:bodyPr/>
          <a:lstStyle/>
          <a:p>
            <a:fld id="{FDED41F8-FC0F-4085-8150-313B6CF05213}" type="slidenum">
              <a:rPr lang="en-US" smtClean="0"/>
              <a:pPr/>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74699"/>
    </mc:Choice>
    <mc:Fallback xmlns="">
      <p:transition spd="slow" advTm="7469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713746" y="601961"/>
            <a:ext cx="5682389" cy="523220"/>
          </a:xfrm>
          <a:prstGeom prst="rect">
            <a:avLst/>
          </a:prstGeom>
        </p:spPr>
        <p:txBody>
          <a:bodyPr wrap="non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Hypothesis Testing with </a:t>
            </a:r>
            <a:r>
              <a:rPr lang="en-US" sz="2800" dirty="0" smtClean="0">
                <a:solidFill>
                  <a:schemeClr val="bg1"/>
                </a:solidFill>
                <a:latin typeface="Times New Roman" panose="02020603050405020304" pitchFamily="18" charset="0"/>
                <a:cs typeface="Times New Roman" panose="02020603050405020304" pitchFamily="18" charset="0"/>
              </a:rPr>
              <a:t>Two Samples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398076" y="1991393"/>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1114159618"/>
      </p:ext>
    </p:extLst>
  </p:cSld>
  <p:clrMapOvr>
    <a:masterClrMapping/>
  </p:clrMapOvr>
  <mc:AlternateContent xmlns:mc="http://schemas.openxmlformats.org/markup-compatibility/2006" xmlns:p14="http://schemas.microsoft.com/office/powerpoint/2010/main">
    <mc:Choice Requires="p14">
      <p:transition spd="slow" p14:dur="2000" advTm="143412"/>
    </mc:Choice>
    <mc:Fallback xmlns="">
      <p:transition spd="slow" advTm="14341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12300036" cy="1983313"/>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a:t>
            </a:fld>
            <a:endParaRPr lang="en-US"/>
          </a:p>
        </p:txBody>
      </p:sp>
      <p:sp>
        <p:nvSpPr>
          <p:cNvPr id="11" name="Rectangle 10"/>
          <p:cNvSpPr/>
          <p:nvPr/>
        </p:nvSpPr>
        <p:spPr>
          <a:xfrm>
            <a:off x="2713746" y="601961"/>
            <a:ext cx="6908751" cy="954107"/>
          </a:xfrm>
          <a:prstGeom prst="rect">
            <a:avLst/>
          </a:prstGeom>
        </p:spPr>
        <p:txBody>
          <a:bodyPr wrap="none">
            <a:spAutoFit/>
          </a:bodyPr>
          <a:lstStyle/>
          <a:p>
            <a:pPr>
              <a:spcBef>
                <a:spcPct val="0"/>
              </a:spcBef>
              <a:defRPr/>
            </a:pPr>
            <a:r>
              <a:rPr lang="en-US" altLang="en-US" sz="2800" dirty="0" smtClean="0">
                <a:solidFill>
                  <a:schemeClr val="bg1"/>
                </a:solidFill>
              </a:rPr>
              <a:t>      8.1  Testing </a:t>
            </a:r>
            <a:r>
              <a:rPr lang="en-US" altLang="en-US" sz="2800" dirty="0">
                <a:solidFill>
                  <a:schemeClr val="bg1"/>
                </a:solidFill>
              </a:rPr>
              <a:t>the Difference Between </a:t>
            </a:r>
            <a:r>
              <a:rPr lang="en-US" altLang="en-US" sz="2800" dirty="0" smtClean="0">
                <a:solidFill>
                  <a:schemeClr val="bg1"/>
                </a:solidFill>
              </a:rPr>
              <a:t>Means</a:t>
            </a:r>
          </a:p>
          <a:p>
            <a:pPr>
              <a:spcBef>
                <a:spcPct val="0"/>
              </a:spcBef>
              <a:defRPr/>
            </a:pPr>
            <a:r>
              <a:rPr lang="en-US" altLang="en-US" sz="2800" dirty="0" smtClean="0">
                <a:solidFill>
                  <a:schemeClr val="bg1"/>
                </a:solidFill>
              </a:rPr>
              <a:t>                  (</a:t>
            </a:r>
            <a:r>
              <a:rPr lang="en-US" altLang="en-US" sz="2800" dirty="0">
                <a:solidFill>
                  <a:schemeClr val="bg1"/>
                </a:solidFill>
              </a:rPr>
              <a:t>Large Independent Samples)</a:t>
            </a:r>
          </a:p>
        </p:txBody>
      </p:sp>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marL="342900" indent="-342900">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99957"/>
    </mc:Choice>
    <mc:Fallback xmlns="">
      <p:transition spd="slow" advTm="9995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8"/>
          <p:cNvSpPr/>
          <p:nvPr/>
        </p:nvSpPr>
        <p:spPr>
          <a:xfrm>
            <a:off x="2986451" y="477530"/>
            <a:ext cx="5697137"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Independent and Dependent Samples</a:t>
            </a:r>
          </a:p>
        </p:txBody>
      </p:sp>
      <p:sp>
        <p:nvSpPr>
          <p:cNvPr id="11" name="Rectangle 10"/>
          <p:cNvSpPr/>
          <p:nvPr/>
        </p:nvSpPr>
        <p:spPr>
          <a:xfrm>
            <a:off x="2142840" y="1148048"/>
            <a:ext cx="9081654" cy="2677656"/>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sz="2400" b="1" dirty="0" smtClean="0">
                <a:solidFill>
                  <a:schemeClr val="accent2"/>
                </a:solidFill>
                <a:latin typeface="Times New Roman" panose="02020603050405020304" pitchFamily="18" charset="0"/>
                <a:cs typeface="Times New Roman" panose="02020603050405020304" pitchFamily="18" charset="0"/>
              </a:rPr>
              <a:t>Independent </a:t>
            </a:r>
            <a:r>
              <a:rPr lang="en-US" altLang="en-US" sz="2400"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sz="2400" dirty="0">
                <a:latin typeface="Times New Roman" panose="02020603050405020304" pitchFamily="18" charset="0"/>
                <a:cs typeface="Times New Roman" panose="02020603050405020304" pitchFamily="18" charset="0"/>
              </a:rPr>
              <a:t>The sample selected from one population is not related to </a:t>
            </a:r>
            <a:r>
              <a:rPr lang="en-US" altLang="en-US" sz="2400" dirty="0" smtClean="0">
                <a:latin typeface="Times New Roman" panose="02020603050405020304" pitchFamily="18" charset="0"/>
                <a:cs typeface="Times New Roman" panose="02020603050405020304" pitchFamily="18" charset="0"/>
              </a:rPr>
              <a:t>the sample </a:t>
            </a:r>
            <a:r>
              <a:rPr lang="en-US" altLang="en-US" sz="2400" dirty="0">
                <a:latin typeface="Times New Roman" panose="02020603050405020304" pitchFamily="18" charset="0"/>
                <a:cs typeface="Times New Roman" panose="02020603050405020304" pitchFamily="18" charset="0"/>
              </a:rPr>
              <a:t>selected from the second population.</a:t>
            </a:r>
          </a:p>
          <a:p>
            <a:pPr marL="933450" lvl="1" indent="-533400"/>
            <a:r>
              <a:rPr lang="en-US" altLang="en-US" sz="2400" b="1" dirty="0">
                <a:solidFill>
                  <a:schemeClr val="accent2"/>
                </a:solidFill>
                <a:latin typeface="Times New Roman" panose="02020603050405020304" pitchFamily="18" charset="0"/>
                <a:cs typeface="Times New Roman" panose="02020603050405020304" pitchFamily="18" charset="0"/>
              </a:rPr>
              <a:t>Dependent Samples </a:t>
            </a:r>
            <a:r>
              <a:rPr lang="en-US" altLang="en-US" sz="2400" dirty="0">
                <a:latin typeface="Times New Roman" panose="02020603050405020304" pitchFamily="18" charset="0"/>
                <a:cs typeface="Times New Roman" panose="02020603050405020304" pitchFamily="18" charset="0"/>
              </a:rPr>
              <a:t>(paired or matched samples)</a:t>
            </a:r>
          </a:p>
          <a:p>
            <a:pPr marL="1333500" lvl="2" indent="-533400"/>
            <a:r>
              <a:rPr lang="en-US" altLang="en-US" sz="2400" dirty="0">
                <a:latin typeface="Times New Roman" panose="02020603050405020304" pitchFamily="18" charset="0"/>
                <a:cs typeface="Times New Roman" panose="02020603050405020304" pitchFamily="18" charset="0"/>
              </a:rPr>
              <a:t>Each member of one sample corresponds to a member of the other </a:t>
            </a:r>
            <a:r>
              <a:rPr lang="en-US" altLang="en-US" sz="2400" dirty="0" smtClean="0">
                <a:latin typeface="Times New Roman" panose="02020603050405020304" pitchFamily="18" charset="0"/>
                <a:cs typeface="Times New Roman" panose="02020603050405020304" pitchFamily="18" charset="0"/>
              </a:rPr>
              <a:t>sample.</a:t>
            </a:r>
            <a:endParaRPr lang="en-US" altLang="en-US" sz="24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3139817" y="4283246"/>
            <a:ext cx="5837928" cy="2160780"/>
          </a:xfrm>
          <a:prstGeom prst="rect">
            <a:avLst/>
          </a:prstGeom>
        </p:spPr>
      </p:pic>
    </p:spTree>
    <p:extLst>
      <p:ext uri="{BB962C8B-B14F-4D97-AF65-F5344CB8AC3E}">
        <p14:creationId xmlns:p14="http://schemas.microsoft.com/office/powerpoint/2010/main" val="3611699848"/>
      </p:ext>
    </p:extLst>
  </p:cSld>
  <p:clrMapOvr>
    <a:masterClrMapping/>
  </p:clrMapOvr>
  <mc:AlternateContent xmlns:mc="http://schemas.openxmlformats.org/markup-compatibility/2006" xmlns:p14="http://schemas.microsoft.com/office/powerpoint/2010/main">
    <mc:Choice Requires="p14">
      <p:transition spd="slow" p14:dur="2000" advTm="227497"/>
    </mc:Choice>
    <mc:Fallback xmlns="">
      <p:transition spd="slow" advTm="22749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8"/>
          <p:cNvSpPr/>
          <p:nvPr/>
        </p:nvSpPr>
        <p:spPr>
          <a:xfrm>
            <a:off x="2663178" y="477136"/>
            <a:ext cx="7106112"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Example: Independent and Dependent Samples</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858507" y="1665100"/>
            <a:ext cx="8634002" cy="1938992"/>
          </a:xfrm>
          <a:prstGeom prst="rect">
            <a:avLst/>
          </a:prstGeom>
        </p:spPr>
        <p:txBody>
          <a:bodyPr wrap="square">
            <a:spAutoFit/>
          </a:bodyPr>
          <a:lstStyle/>
          <a:p>
            <a:pPr>
              <a:defRPr/>
            </a:pPr>
            <a:r>
              <a:rPr lang="en-US" sz="2400" dirty="0" smtClean="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smtClean="0">
                <a:latin typeface="Times New Roman" panose="02020603050405020304" pitchFamily="18" charset="0"/>
                <a:cs typeface="Times New Roman" panose="02020603050405020304" pitchFamily="18" charset="0"/>
              </a:rPr>
              <a:t>Sample 1: Resting heart rates of 35 individuals before drinking coffee.</a:t>
            </a:r>
          </a:p>
          <a:p>
            <a:pPr marL="514350" indent="-514350">
              <a:buFont typeface="Arial" charset="0"/>
              <a:buChar char="•"/>
              <a:defRPr/>
            </a:pPr>
            <a:r>
              <a:rPr lang="en-US" sz="2400" dirty="0" smtClean="0">
                <a:latin typeface="Times New Roman" panose="02020603050405020304" pitchFamily="18" charset="0"/>
                <a:cs typeface="Times New Roman" panose="02020603050405020304" pitchFamily="18" charset="0"/>
              </a:rPr>
              <a:t>Sample 2: Resting heart rates of the same individuals after drinking two cups of coffee.</a:t>
            </a:r>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2032000" y="4084171"/>
            <a:ext cx="9321800" cy="1200329"/>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Dependent Samples </a:t>
            </a:r>
            <a:r>
              <a:rPr lang="en-US" sz="2400" dirty="0">
                <a:latin typeface="Times New Roman" panose="02020603050405020304" pitchFamily="18" charset="0"/>
                <a:cs typeface="Times New Roman" panose="02020603050405020304" pitchFamily="18" charset="0"/>
              </a:rPr>
              <a:t>(The samples can be paired with respect to each individual)</a:t>
            </a:r>
          </a:p>
        </p:txBody>
      </p:sp>
    </p:spTree>
    <p:extLst>
      <p:ext uri="{BB962C8B-B14F-4D97-AF65-F5344CB8AC3E}">
        <p14:creationId xmlns:p14="http://schemas.microsoft.com/office/powerpoint/2010/main" val="2535357090"/>
      </p:ext>
    </p:extLst>
  </p:cSld>
  <p:clrMapOvr>
    <a:masterClrMapping/>
  </p:clrMapOvr>
  <mc:AlternateContent xmlns:mc="http://schemas.openxmlformats.org/markup-compatibility/2006" xmlns:p14="http://schemas.microsoft.com/office/powerpoint/2010/main">
    <mc:Choice Requires="p14">
      <p:transition spd="slow" p14:dur="2000" advTm="106866"/>
    </mc:Choice>
    <mc:Fallback xmlns="">
      <p:transition spd="slow" advTm="10686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6</a:t>
            </a:fld>
            <a:endParaRPr lang="en-US"/>
          </a:p>
        </p:txBody>
      </p:sp>
      <p:sp>
        <p:nvSpPr>
          <p:cNvPr id="11" name="Rectangle 10"/>
          <p:cNvSpPr/>
          <p:nvPr/>
        </p:nvSpPr>
        <p:spPr>
          <a:xfrm>
            <a:off x="2440788" y="592724"/>
            <a:ext cx="7106112" cy="523220"/>
          </a:xfrm>
          <a:prstGeom prst="rect">
            <a:avLst/>
          </a:prstGeom>
        </p:spPr>
        <p:txBody>
          <a:bodyPr wrap="non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Example: Independent and Dependent Samples</a:t>
            </a:r>
          </a:p>
        </p:txBody>
      </p:sp>
      <p:sp>
        <p:nvSpPr>
          <p:cNvPr id="7" name="Rectangle 6"/>
          <p:cNvSpPr/>
          <p:nvPr/>
        </p:nvSpPr>
        <p:spPr>
          <a:xfrm>
            <a:off x="1610513" y="1802028"/>
            <a:ext cx="8918941" cy="156966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1: Test scores for 35 statistics students.</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2: Test scores for 42 biology students who do not study statistics.</a:t>
            </a:r>
          </a:p>
        </p:txBody>
      </p:sp>
      <p:sp>
        <p:nvSpPr>
          <p:cNvPr id="9" name="Rectangle 8"/>
          <p:cNvSpPr/>
          <p:nvPr/>
        </p:nvSpPr>
        <p:spPr>
          <a:xfrm>
            <a:off x="1673835" y="3374287"/>
            <a:ext cx="9409801" cy="1569660"/>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Independent Samples </a:t>
            </a:r>
            <a:r>
              <a:rPr lang="en-US" sz="24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p>
        </p:txBody>
      </p:sp>
    </p:spTree>
    <p:extLst>
      <p:ext uri="{BB962C8B-B14F-4D97-AF65-F5344CB8AC3E}">
        <p14:creationId xmlns:p14="http://schemas.microsoft.com/office/powerpoint/2010/main" val="3149243140"/>
      </p:ext>
    </p:extLst>
  </p:cSld>
  <p:clrMapOvr>
    <a:masterClrMapping/>
  </p:clrMapOvr>
  <mc:AlternateContent xmlns:mc="http://schemas.openxmlformats.org/markup-compatibility/2006" xmlns:p14="http://schemas.microsoft.com/office/powerpoint/2010/main">
    <mc:Choice Requires="p14">
      <p:transition spd="slow" p14:dur="2000" advTm="116612"/>
    </mc:Choice>
    <mc:Fallback xmlns="">
      <p:transition spd="slow" advTm="1166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54867"/>
            <a:ext cx="11757892"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8"/>
          <p:cNvSpPr/>
          <p:nvPr/>
        </p:nvSpPr>
        <p:spPr>
          <a:xfrm>
            <a:off x="2552341" y="455327"/>
            <a:ext cx="8700843"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     Two </a:t>
            </a:r>
            <a:r>
              <a:rPr lang="en-US" altLang="en-US" sz="2800" dirty="0">
                <a:solidFill>
                  <a:schemeClr val="bg1"/>
                </a:solidFill>
                <a:latin typeface="Times New Roman" panose="02020603050405020304" pitchFamily="18" charset="0"/>
                <a:cs typeface="Times New Roman" panose="02020603050405020304" pitchFamily="18" charset="0"/>
              </a:rPr>
              <a:t>Sample Hypothesis Test with Independent Samples</a:t>
            </a:r>
          </a:p>
        </p:txBody>
      </p:sp>
      <p:sp>
        <p:nvSpPr>
          <p:cNvPr id="7" name="Rectangle 6"/>
          <p:cNvSpPr/>
          <p:nvPr/>
        </p:nvSpPr>
        <p:spPr>
          <a:xfrm>
            <a:off x="2152073" y="1757601"/>
            <a:ext cx="8756072" cy="2677656"/>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&lt;.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748515"/>
      </p:ext>
    </p:extLst>
  </p:cSld>
  <p:clrMapOvr>
    <a:masterClrMapping/>
  </p:clrMapOvr>
  <mc:AlternateContent xmlns:mc="http://schemas.openxmlformats.org/markup-compatibility/2006" xmlns:p14="http://schemas.microsoft.com/office/powerpoint/2010/main">
    <mc:Choice Requires="p14">
      <p:transition spd="slow" p14:dur="2000" advTm="134925"/>
    </mc:Choice>
    <mc:Fallback xmlns="">
      <p:transition spd="slow" advTm="13492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1330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8"/>
          <p:cNvSpPr/>
          <p:nvPr/>
        </p:nvSpPr>
        <p:spPr>
          <a:xfrm>
            <a:off x="2459977" y="477530"/>
            <a:ext cx="8595950"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 </a:t>
            </a:r>
            <a:r>
              <a:rPr lang="en-US" altLang="en-US" sz="2800" dirty="0" smtClean="0">
                <a:solidFill>
                  <a:schemeClr val="bg1"/>
                </a:solidFill>
                <a:latin typeface="Times New Roman" panose="02020603050405020304" pitchFamily="18" charset="0"/>
                <a:cs typeface="Times New Roman" panose="02020603050405020304" pitchFamily="18" charset="0"/>
              </a:rPr>
              <a:t>  Two </a:t>
            </a:r>
            <a:r>
              <a:rPr lang="en-US" altLang="en-US" sz="2800" dirty="0">
                <a:solidFill>
                  <a:schemeClr val="bg1"/>
                </a:solidFill>
                <a:latin typeface="Times New Roman" panose="02020603050405020304" pitchFamily="18" charset="0"/>
                <a:cs typeface="Times New Roman" panose="02020603050405020304" pitchFamily="18" charset="0"/>
              </a:rPr>
              <a:t>Sample Hypothesis Test with Independent Samples</a:t>
            </a:r>
          </a:p>
        </p:txBody>
      </p:sp>
      <p:pic>
        <p:nvPicPr>
          <p:cNvPr id="7" name="Picture 6"/>
          <p:cNvPicPr>
            <a:picLocks noChangeAspect="1"/>
          </p:cNvPicPr>
          <p:nvPr/>
        </p:nvPicPr>
        <p:blipFill>
          <a:blip r:embed="rId6"/>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546409138"/>
      </p:ext>
    </p:extLst>
  </p:cSld>
  <p:clrMapOvr>
    <a:masterClrMapping/>
  </p:clrMapOvr>
  <mc:AlternateContent xmlns:mc="http://schemas.openxmlformats.org/markup-compatibility/2006" xmlns:p14="http://schemas.microsoft.com/office/powerpoint/2010/main">
    <mc:Choice Requires="p14">
      <p:transition spd="slow" p14:dur="2000" advTm="73630"/>
    </mc:Choice>
    <mc:Fallback xmlns="">
      <p:transition spd="slow" advTm="7363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4958"/>
            <a:ext cx="11443856" cy="19975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9</a:t>
            </a:fld>
            <a:endParaRPr lang="en-US"/>
          </a:p>
        </p:txBody>
      </p:sp>
      <p:sp>
        <p:nvSpPr>
          <p:cNvPr id="11" name="Rectangle 10"/>
          <p:cNvSpPr/>
          <p:nvPr/>
        </p:nvSpPr>
        <p:spPr>
          <a:xfrm>
            <a:off x="2669310" y="665017"/>
            <a:ext cx="8684490" cy="954107"/>
          </a:xfrm>
          <a:prstGeom prst="rect">
            <a:avLst/>
          </a:prstGeom>
        </p:spPr>
        <p:txBody>
          <a:bodyPr wrap="square">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Two </a:t>
            </a:r>
            <a:r>
              <a:rPr lang="en-US" altLang="en-US" sz="2800" dirty="0">
                <a:solidFill>
                  <a:schemeClr val="bg1"/>
                </a:solidFill>
                <a:latin typeface="Times New Roman" panose="02020603050405020304" pitchFamily="18" charset="0"/>
                <a:cs typeface="Times New Roman" panose="02020603050405020304" pitchFamily="18" charset="0"/>
              </a:rPr>
              <a:t>Sample </a:t>
            </a:r>
            <a:r>
              <a:rPr lang="en-US" altLang="en-US" sz="2800" i="1" dirty="0">
                <a:solidFill>
                  <a:schemeClr val="bg1"/>
                </a:solidFill>
                <a:latin typeface="Times New Roman" panose="02020603050405020304" pitchFamily="18" charset="0"/>
                <a:cs typeface="Times New Roman" panose="02020603050405020304" pitchFamily="18" charset="0"/>
              </a:rPr>
              <a:t>z</a:t>
            </a:r>
            <a:r>
              <a:rPr lang="en-US" altLang="en-US" sz="2800" dirty="0">
                <a:solidFill>
                  <a:schemeClr val="bg1"/>
                </a:solidFill>
                <a:latin typeface="Times New Roman" panose="02020603050405020304" pitchFamily="18" charset="0"/>
                <a:cs typeface="Times New Roman" panose="02020603050405020304" pitchFamily="18" charset="0"/>
              </a:rPr>
              <a:t>-Test for the Difference </a:t>
            </a:r>
            <a:r>
              <a:rPr lang="en-US" altLang="en-US" sz="2800" dirty="0" smtClean="0">
                <a:solidFill>
                  <a:schemeClr val="bg1"/>
                </a:solidFill>
                <a:latin typeface="Times New Roman" panose="02020603050405020304" pitchFamily="18" charset="0"/>
                <a:cs typeface="Times New Roman" panose="02020603050405020304" pitchFamily="18" charset="0"/>
              </a:rPr>
              <a:t>Between Means      </a:t>
            </a:r>
            <a:r>
              <a:rPr lang="en-US" altLang="en-US" sz="2800" dirty="0" smtClean="0">
                <a:solidFill>
                  <a:srgbClr val="0A1F61"/>
                </a:solidFill>
                <a:latin typeface="Times New Roman" panose="02020603050405020304" pitchFamily="18" charset="0"/>
                <a:cs typeface="Times New Roman" panose="02020603050405020304" pitchFamily="18" charset="0"/>
              </a:rPr>
              <a:t>L</a:t>
            </a:r>
            <a:r>
              <a:rPr lang="en-US" altLang="en-US" sz="2800" dirty="0" smtClean="0">
                <a:solidFill>
                  <a:schemeClr val="bg1"/>
                </a:solidFill>
                <a:latin typeface="Times New Roman" panose="02020603050405020304" pitchFamily="18" charset="0"/>
                <a:cs typeface="Times New Roman" panose="02020603050405020304" pitchFamily="18" charset="0"/>
              </a:rPr>
              <a:t>                                 Large Samples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10513" y="1846924"/>
            <a:ext cx="9075959" cy="3065455"/>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Three conditions are necessary to perform a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test for the difference between two population means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and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Tree>
    <p:extLst>
      <p:ext uri="{BB962C8B-B14F-4D97-AF65-F5344CB8AC3E}">
        <p14:creationId xmlns:p14="http://schemas.microsoft.com/office/powerpoint/2010/main" val="1273863458"/>
      </p:ext>
    </p:extLst>
  </p:cSld>
  <p:clrMapOvr>
    <a:masterClrMapping/>
  </p:clrMapOvr>
  <mc:AlternateContent xmlns:mc="http://schemas.openxmlformats.org/markup-compatibility/2006" xmlns:p14="http://schemas.microsoft.com/office/powerpoint/2010/main">
    <mc:Choice Requires="p14">
      <p:transition spd="slow" p14:dur="2000" advTm="144625"/>
    </mc:Choice>
    <mc:Fallback xmlns="">
      <p:transition spd="slow" advTm="14462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55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81042"/>
            <a:ext cx="11730182" cy="194356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8"/>
          <p:cNvSpPr/>
          <p:nvPr/>
        </p:nvSpPr>
        <p:spPr>
          <a:xfrm>
            <a:off x="3519055" y="477530"/>
            <a:ext cx="8114145" cy="1384995"/>
          </a:xfrm>
          <a:prstGeom prst="rect">
            <a:avLst/>
          </a:prstGeom>
        </p:spPr>
        <p:txBody>
          <a:bodyPr wrap="square">
            <a:spAutoFit/>
          </a:bodyPr>
          <a:lstStyle/>
          <a:p>
            <a:r>
              <a:rPr lang="en-US" altLang="en-US" sz="2800" dirty="0" smtClean="0">
                <a:solidFill>
                  <a:srgbClr val="FFFF00"/>
                </a:solidFill>
                <a:latin typeface="Times New Roman" panose="02020603050405020304" pitchFamily="18" charset="0"/>
                <a:cs typeface="Times New Roman" panose="02020603050405020304" pitchFamily="18" charset="0"/>
              </a:rPr>
              <a:t> </a:t>
            </a:r>
            <a:r>
              <a:rPr lang="en-US" altLang="en-US" sz="2800" dirty="0" smtClean="0">
                <a:solidFill>
                  <a:schemeClr val="bg1"/>
                </a:solidFill>
                <a:latin typeface="Times New Roman" panose="02020603050405020304" pitchFamily="18" charset="0"/>
                <a:cs typeface="Times New Roman" panose="02020603050405020304" pitchFamily="18" charset="0"/>
              </a:rPr>
              <a:t>Steps for conducting </a:t>
            </a:r>
            <a:r>
              <a:rPr lang="en-US" sz="2800" dirty="0">
                <a:solidFill>
                  <a:schemeClr val="bg1"/>
                </a:solidFill>
                <a:latin typeface="Times New Roman" panose="02020603050405020304" pitchFamily="18" charset="0"/>
                <a:cs typeface="Times New Roman" panose="02020603050405020304" pitchFamily="18" charset="0"/>
              </a:rPr>
              <a:t>Testing the Difference Between Means (Large Independent Samples)</a:t>
            </a:r>
          </a:p>
          <a:p>
            <a:r>
              <a:rPr lang="en-US" altLang="en-US" sz="2800" dirty="0" smtClean="0">
                <a:solidFill>
                  <a:srgbClr val="FFFF00"/>
                </a:solidFill>
                <a:latin typeface="Times New Roman" panose="02020603050405020304" pitchFamily="18" charset="0"/>
                <a:cs typeface="Times New Roman" panose="02020603050405020304" pitchFamily="18" charset="0"/>
              </a:rPr>
              <a:t> </a:t>
            </a:r>
            <a:endParaRPr lang="en-US" altLang="en-US" sz="2800" dirty="0">
              <a:solidFill>
                <a:srgbClr val="FFFF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TextBox 11"/>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8"/>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3070370140"/>
      </p:ext>
    </p:extLst>
  </p:cSld>
  <p:clrMapOvr>
    <a:masterClrMapping/>
  </p:clrMapOvr>
  <mc:AlternateContent xmlns:mc="http://schemas.openxmlformats.org/markup-compatibility/2006" xmlns:p14="http://schemas.microsoft.com/office/powerpoint/2010/main">
    <mc:Choice Requires="p14">
      <p:transition spd="slow" p14:dur="2000" advTm="101375"/>
    </mc:Choice>
    <mc:Fallback xmlns="">
      <p:transition spd="slow" advTm="10137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953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69290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8"/>
          <p:cNvSpPr/>
          <p:nvPr/>
        </p:nvSpPr>
        <p:spPr>
          <a:xfrm>
            <a:off x="2355273" y="477530"/>
            <a:ext cx="8599513"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Two Sample </a:t>
            </a:r>
            <a:r>
              <a:rPr lang="en-US" altLang="en-US" sz="2800" i="1" dirty="0">
                <a:solidFill>
                  <a:schemeClr val="bg1"/>
                </a:solidFill>
                <a:latin typeface="Times New Roman" panose="02020603050405020304" pitchFamily="18" charset="0"/>
                <a:cs typeface="Times New Roman" panose="02020603050405020304" pitchFamily="18" charset="0"/>
              </a:rPr>
              <a:t>z</a:t>
            </a:r>
            <a:r>
              <a:rPr lang="en-US" altLang="en-US" sz="2800" dirty="0">
                <a:solidFill>
                  <a:schemeClr val="bg1"/>
                </a:solidFill>
                <a:latin typeface="Times New Roman" panose="02020603050405020304" pitchFamily="18" charset="0"/>
                <a:cs typeface="Times New Roman" panose="02020603050405020304" pitchFamily="18" charset="0"/>
              </a:rPr>
              <a:t>-Test for the Difference Between Means</a:t>
            </a:r>
          </a:p>
        </p:txBody>
      </p:sp>
      <p:sp>
        <p:nvSpPr>
          <p:cNvPr id="7" name="Rectangle 6"/>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6"/>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418058160"/>
      </p:ext>
    </p:extLst>
  </p:cSld>
  <p:clrMapOvr>
    <a:masterClrMapping/>
  </p:clrMapOvr>
  <mc:AlternateContent xmlns:mc="http://schemas.openxmlformats.org/markup-compatibility/2006" xmlns:p14="http://schemas.microsoft.com/office/powerpoint/2010/main">
    <mc:Choice Requires="p14">
      <p:transition spd="slow" p14:dur="2000" advTm="157248"/>
    </mc:Choice>
    <mc:Fallback xmlns="">
      <p:transition spd="slow" advTm="15724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6947"/>
            <a:ext cx="9533101" cy="2039501"/>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12</a:t>
            </a:fld>
            <a:endParaRPr lang="en-US"/>
          </a:p>
        </p:txBody>
      </p:sp>
      <p:sp>
        <p:nvSpPr>
          <p:cNvPr id="11" name="Rectangle 10"/>
          <p:cNvSpPr/>
          <p:nvPr/>
        </p:nvSpPr>
        <p:spPr>
          <a:xfrm>
            <a:off x="2336800" y="601961"/>
            <a:ext cx="6881091" cy="954107"/>
          </a:xfrm>
          <a:prstGeom prst="rect">
            <a:avLst/>
          </a:prstGeom>
        </p:spPr>
        <p:txBody>
          <a:bodyPr wrap="square">
            <a:spAutoFit/>
          </a:bodyPr>
          <a:lstStyle/>
          <a:p>
            <a:pPr>
              <a:defRPr/>
            </a:pPr>
            <a:r>
              <a:rPr lang="en-US" sz="2800" dirty="0">
                <a:solidFill>
                  <a:schemeClr val="bg1"/>
                </a:solidFill>
                <a:latin typeface="Times New Roman" panose="02020603050405020304" pitchFamily="18" charset="0"/>
                <a:cs typeface="Times New Roman" panose="02020603050405020304" pitchFamily="18" charset="0"/>
              </a:rPr>
              <a:t>Example: Two-Sample </a:t>
            </a:r>
            <a:r>
              <a:rPr lang="en-US" sz="2800" i="1" dirty="0">
                <a:solidFill>
                  <a:schemeClr val="bg1"/>
                </a:solidFill>
                <a:latin typeface="Times New Roman" panose="02020603050405020304" pitchFamily="18" charset="0"/>
                <a:cs typeface="Times New Roman" panose="02020603050405020304" pitchFamily="18" charset="0"/>
              </a:rPr>
              <a:t>z</a:t>
            </a:r>
            <a:r>
              <a:rPr lang="en-US" sz="2800" dirty="0">
                <a:solidFill>
                  <a:schemeClr val="bg1"/>
                </a:solidFill>
                <a:latin typeface="Times New Roman" panose="02020603050405020304" pitchFamily="18" charset="0"/>
                <a:cs typeface="Times New Roman" panose="02020603050405020304" pitchFamily="18" charset="0"/>
              </a:rPr>
              <a:t>-Test for the Difference Between Means</a:t>
            </a:r>
          </a:p>
        </p:txBody>
      </p:sp>
      <p:sp>
        <p:nvSpPr>
          <p:cNvPr id="7" name="Rectangle 6"/>
          <p:cNvSpPr/>
          <p:nvPr/>
        </p:nvSpPr>
        <p:spPr>
          <a:xfrm>
            <a:off x="1874165" y="1745614"/>
            <a:ext cx="8553690" cy="1938992"/>
          </a:xfrm>
          <a:prstGeom prst="rect">
            <a:avLst/>
          </a:prstGeom>
        </p:spPr>
        <p:txBody>
          <a:bodyPr wrap="square">
            <a:spAutoFit/>
          </a:bodyPr>
          <a:lstStyle/>
          <a:p>
            <a:pPr algn="just">
              <a:tabLst>
                <a:tab pos="457200" algn="l"/>
              </a:tabLst>
              <a:defRPr/>
            </a:pPr>
            <a:r>
              <a:rPr lang="en-US" sz="24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0.05.</a:t>
            </a:r>
          </a:p>
        </p:txBody>
      </p:sp>
      <p:pic>
        <p:nvPicPr>
          <p:cNvPr id="9" name="Picture 8"/>
          <p:cNvPicPr>
            <a:picLocks noChangeAspect="1"/>
          </p:cNvPicPr>
          <p:nvPr/>
        </p:nvPicPr>
        <p:blipFill>
          <a:blip r:embed="rId6"/>
          <a:stretch>
            <a:fillRect/>
          </a:stretch>
        </p:blipFill>
        <p:spPr>
          <a:xfrm>
            <a:off x="2264930" y="3701344"/>
            <a:ext cx="8162925" cy="2247900"/>
          </a:xfrm>
          <a:prstGeom prst="rect">
            <a:avLst/>
          </a:prstGeom>
        </p:spPr>
      </p:pic>
    </p:spTree>
    <p:extLst>
      <p:ext uri="{BB962C8B-B14F-4D97-AF65-F5344CB8AC3E}">
        <p14:creationId xmlns:p14="http://schemas.microsoft.com/office/powerpoint/2010/main" val="1906326475"/>
      </p:ext>
    </p:extLst>
  </p:cSld>
  <p:clrMapOvr>
    <a:masterClrMapping/>
  </p:clrMapOvr>
  <mc:AlternateContent xmlns:mc="http://schemas.openxmlformats.org/markup-compatibility/2006" xmlns:p14="http://schemas.microsoft.com/office/powerpoint/2010/main">
    <mc:Choice Requires="p14">
      <p:transition spd="slow" p14:dur="2000" advTm="176918"/>
    </mc:Choice>
    <mc:Fallback xmlns="">
      <p:transition spd="slow" advTm="17691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6050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6947"/>
            <a:ext cx="10815782" cy="1593015"/>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13</a:t>
            </a:fld>
            <a:endParaRPr lang="en-US"/>
          </a:p>
        </p:txBody>
      </p:sp>
      <p:sp>
        <p:nvSpPr>
          <p:cNvPr id="11" name="Rectangle 10"/>
          <p:cNvSpPr/>
          <p:nvPr/>
        </p:nvSpPr>
        <p:spPr>
          <a:xfrm>
            <a:off x="2650836" y="369455"/>
            <a:ext cx="7315200" cy="954107"/>
          </a:xfrm>
          <a:prstGeom prst="rect">
            <a:avLst/>
          </a:prstGeom>
        </p:spPr>
        <p:txBody>
          <a:bodyPr wrap="squar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Solution: </a:t>
            </a:r>
            <a:r>
              <a:rPr lang="en-US" sz="2800" dirty="0">
                <a:solidFill>
                  <a:schemeClr val="bg1"/>
                </a:solidFill>
                <a:latin typeface="Times New Roman" panose="02020603050405020304" pitchFamily="18" charset="0"/>
                <a:cs typeface="Times New Roman" panose="02020603050405020304" pitchFamily="18" charset="0"/>
              </a:rPr>
              <a:t>Two-Sample </a:t>
            </a:r>
            <a:r>
              <a:rPr lang="en-US" sz="2800" i="1" dirty="0">
                <a:solidFill>
                  <a:schemeClr val="bg1"/>
                </a:solidFill>
                <a:latin typeface="Times New Roman" panose="02020603050405020304" pitchFamily="18" charset="0"/>
                <a:cs typeface="Times New Roman" panose="02020603050405020304" pitchFamily="18" charset="0"/>
              </a:rPr>
              <a:t>z</a:t>
            </a:r>
            <a:r>
              <a:rPr lang="en-US" sz="2800" dirty="0">
                <a:solidFill>
                  <a:schemeClr val="bg1"/>
                </a:solidFill>
                <a:latin typeface="Times New Roman" panose="02020603050405020304" pitchFamily="18" charset="0"/>
                <a:cs typeface="Times New Roman" panose="02020603050405020304" pitchFamily="18" charset="0"/>
              </a:rPr>
              <a:t>-Test for the Difference Between Means</a:t>
            </a:r>
          </a:p>
        </p:txBody>
      </p:sp>
      <p:pic>
        <p:nvPicPr>
          <p:cNvPr id="7" name="Picture 6"/>
          <p:cNvPicPr>
            <a:picLocks noChangeAspect="1"/>
          </p:cNvPicPr>
          <p:nvPr/>
        </p:nvPicPr>
        <p:blipFill>
          <a:blip r:embed="rId6"/>
          <a:stretch>
            <a:fillRect/>
          </a:stretch>
        </p:blipFill>
        <p:spPr>
          <a:xfrm>
            <a:off x="1958108" y="1751654"/>
            <a:ext cx="8529061" cy="4599441"/>
          </a:xfrm>
          <a:prstGeom prst="rect">
            <a:avLst/>
          </a:prstGeom>
        </p:spPr>
      </p:pic>
      <p:pic>
        <p:nvPicPr>
          <p:cNvPr id="9" name="Picture 8"/>
          <p:cNvPicPr>
            <a:picLocks noChangeAspect="1"/>
          </p:cNvPicPr>
          <p:nvPr/>
        </p:nvPicPr>
        <p:blipFill>
          <a:blip r:embed="rId7"/>
          <a:stretch>
            <a:fillRect/>
          </a:stretch>
        </p:blipFill>
        <p:spPr>
          <a:xfrm>
            <a:off x="2066806" y="1721610"/>
            <a:ext cx="8151012" cy="4795027"/>
          </a:xfrm>
          <a:prstGeom prst="rect">
            <a:avLst/>
          </a:prstGeom>
        </p:spPr>
      </p:pic>
      <p:pic>
        <p:nvPicPr>
          <p:cNvPr id="14" name="Picture 13"/>
          <p:cNvPicPr>
            <a:picLocks noChangeAspect="1"/>
          </p:cNvPicPr>
          <p:nvPr/>
        </p:nvPicPr>
        <p:blipFill>
          <a:blip r:embed="rId8"/>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3334682335"/>
      </p:ext>
    </p:extLst>
  </p:cSld>
  <p:clrMapOvr>
    <a:masterClrMapping/>
  </p:clrMapOvr>
  <mc:AlternateContent xmlns:mc="http://schemas.openxmlformats.org/markup-compatibility/2006" xmlns:p14="http://schemas.microsoft.com/office/powerpoint/2010/main">
    <mc:Choice Requires="p14">
      <p:transition spd="slow" p14:dur="2000" advTm="368822"/>
    </mc:Choice>
    <mc:Fallback xmlns="">
      <p:transition spd="slow" advTm="36882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92831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8"/>
          <p:cNvSpPr/>
          <p:nvPr/>
        </p:nvSpPr>
        <p:spPr>
          <a:xfrm>
            <a:off x="2540001" y="477530"/>
            <a:ext cx="8101560" cy="954107"/>
          </a:xfrm>
          <a:prstGeom prst="rect">
            <a:avLst/>
          </a:prstGeom>
        </p:spPr>
        <p:txBody>
          <a:bodyPr wrap="squar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8.2  Testing </a:t>
            </a:r>
            <a:r>
              <a:rPr lang="en-US" sz="2800" dirty="0">
                <a:solidFill>
                  <a:schemeClr val="bg1"/>
                </a:solidFill>
                <a:latin typeface="Times New Roman" panose="02020603050405020304" pitchFamily="18" charset="0"/>
                <a:cs typeface="Times New Roman" panose="02020603050405020304" pitchFamily="18" charset="0"/>
              </a:rPr>
              <a:t>the Difference Between Means </a:t>
            </a:r>
            <a:endParaRPr lang="en-US" sz="2800" dirty="0" smtClean="0">
              <a:solidFill>
                <a:schemeClr val="bg1"/>
              </a:solidFill>
              <a:latin typeface="Times New Roman" panose="02020603050405020304" pitchFamily="18" charset="0"/>
              <a:cs typeface="Times New Roman" panose="02020603050405020304" pitchFamily="18" charset="0"/>
            </a:endParaRPr>
          </a:p>
          <a:p>
            <a:pPr>
              <a:defRPr/>
            </a:pPr>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Small Independent Samples)</a:t>
            </a:r>
          </a:p>
        </p:txBody>
      </p:sp>
      <p:sp>
        <p:nvSpPr>
          <p:cNvPr id="7" name="Rectangle 6"/>
          <p:cNvSpPr/>
          <p:nvPr/>
        </p:nvSpPr>
        <p:spPr>
          <a:xfrm>
            <a:off x="1903872" y="1672918"/>
            <a:ext cx="8368146" cy="4173450"/>
          </a:xfrm>
          <a:prstGeom prst="rect">
            <a:avLst/>
          </a:prstGeom>
        </p:spPr>
        <p:txBody>
          <a:bodyPr wrap="square">
            <a:spAutoFit/>
          </a:bodyPr>
          <a:lstStyle/>
          <a:p>
            <a:pPr algn="just"/>
            <a:r>
              <a:rPr lang="en-US" altLang="en-US" sz="2600" dirty="0"/>
              <a:t>If samples of size less than 30 are taken from normally-distributed populations, a </a:t>
            </a:r>
            <a:r>
              <a:rPr lang="en-US" altLang="en-US" sz="2600" i="1" dirty="0"/>
              <a:t>t</a:t>
            </a:r>
            <a:r>
              <a:rPr lang="en-US" altLang="en-US" sz="2600" dirty="0"/>
              <a:t>-test may be used to test the difference between the population means </a:t>
            </a:r>
            <a:r>
              <a:rPr lang="el-GR" altLang="en-US" sz="2600" dirty="0"/>
              <a:t>μ</a:t>
            </a:r>
            <a:r>
              <a:rPr lang="en-US" altLang="en-US" sz="2600" baseline="-25000" dirty="0"/>
              <a:t>1</a:t>
            </a:r>
            <a:r>
              <a:rPr lang="en-US" altLang="en-US" sz="2600" dirty="0"/>
              <a:t> and </a:t>
            </a:r>
            <a:r>
              <a:rPr lang="el-GR" altLang="en-US" sz="2600" dirty="0"/>
              <a:t>μ</a:t>
            </a:r>
            <a:r>
              <a:rPr lang="en-US" altLang="en-US" sz="2600" baseline="-25000" dirty="0"/>
              <a:t>2</a:t>
            </a:r>
            <a:r>
              <a:rPr lang="en-US" altLang="en-US" sz="2600" dirty="0" smtClean="0"/>
              <a:t>.</a:t>
            </a:r>
          </a:p>
          <a:p>
            <a:pPr algn="just"/>
            <a:endParaRPr lang="en-US" altLang="en-US" sz="2600" dirty="0"/>
          </a:p>
          <a:p>
            <a:pPr algn="just"/>
            <a:r>
              <a:rPr lang="en-US" altLang="en-US" sz="2600" b="1" dirty="0"/>
              <a:t>Three conditions are necessary to use a </a:t>
            </a:r>
            <a:r>
              <a:rPr lang="en-US" altLang="en-US" sz="2600" b="1" i="1" dirty="0"/>
              <a:t>t-</a:t>
            </a:r>
            <a:r>
              <a:rPr lang="en-US" altLang="en-US" sz="2600" b="1" dirty="0"/>
              <a:t>test for small independent </a:t>
            </a:r>
            <a:r>
              <a:rPr lang="en-US" altLang="en-US" sz="2600" b="1" dirty="0" smtClean="0"/>
              <a:t>samples:</a:t>
            </a:r>
            <a:endParaRPr lang="en-US" altLang="en-US" sz="2600" b="1" dirty="0"/>
          </a:p>
          <a:p>
            <a:pPr marL="933450" lvl="1" indent="-533400">
              <a:spcBef>
                <a:spcPct val="40000"/>
              </a:spcBef>
              <a:buFont typeface="Wingdings" panose="05000000000000000000" pitchFamily="2" charset="2"/>
              <a:buAutoNum type="arabicPeriod"/>
            </a:pPr>
            <a:r>
              <a:rPr lang="en-US" altLang="en-US" sz="2600" dirty="0"/>
              <a:t>The samples must be randomly selected.</a:t>
            </a:r>
          </a:p>
          <a:p>
            <a:pPr marL="933450" lvl="1" indent="-533400">
              <a:spcBef>
                <a:spcPct val="40000"/>
              </a:spcBef>
              <a:buFont typeface="Wingdings" panose="05000000000000000000" pitchFamily="2" charset="2"/>
              <a:buAutoNum type="arabicPeriod"/>
            </a:pPr>
            <a:r>
              <a:rPr lang="en-US" altLang="en-US" sz="2600" dirty="0"/>
              <a:t>The samples must be independent.</a:t>
            </a:r>
          </a:p>
          <a:p>
            <a:pPr marL="933450" lvl="1" indent="-533400">
              <a:spcBef>
                <a:spcPct val="40000"/>
              </a:spcBef>
              <a:buFont typeface="Wingdings" panose="05000000000000000000" pitchFamily="2" charset="2"/>
              <a:buAutoNum type="arabicPeriod"/>
            </a:pPr>
            <a:r>
              <a:rPr lang="en-US" altLang="en-US" sz="2600" dirty="0"/>
              <a:t>Each population must have a normal distribution.</a:t>
            </a:r>
          </a:p>
        </p:txBody>
      </p:sp>
    </p:spTree>
    <p:extLst>
      <p:ext uri="{BB962C8B-B14F-4D97-AF65-F5344CB8AC3E}">
        <p14:creationId xmlns:p14="http://schemas.microsoft.com/office/powerpoint/2010/main" val="1264694788"/>
      </p:ext>
    </p:extLst>
  </p:cSld>
  <p:clrMapOvr>
    <a:masterClrMapping/>
  </p:clrMapOvr>
  <mc:AlternateContent xmlns:mc="http://schemas.openxmlformats.org/markup-compatibility/2006" xmlns:p14="http://schemas.microsoft.com/office/powerpoint/2010/main">
    <mc:Choice Requires="p14">
      <p:transition spd="slow" p14:dur="2000" advTm="126116"/>
    </mc:Choice>
    <mc:Fallback xmlns="">
      <p:transition spd="slow" advTm="12611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91163" y="-81041"/>
            <a:ext cx="10314218" cy="192831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8"/>
          <p:cNvSpPr/>
          <p:nvPr/>
        </p:nvSpPr>
        <p:spPr>
          <a:xfrm>
            <a:off x="2540001" y="477530"/>
            <a:ext cx="8101560" cy="954107"/>
          </a:xfrm>
          <a:prstGeom prst="rect">
            <a:avLst/>
          </a:prstGeom>
        </p:spPr>
        <p:txBody>
          <a:bodyPr wrap="squar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Testing </a:t>
            </a:r>
            <a:r>
              <a:rPr lang="en-US" sz="2800" dirty="0">
                <a:solidFill>
                  <a:schemeClr val="bg1"/>
                </a:solidFill>
                <a:latin typeface="Times New Roman" panose="02020603050405020304" pitchFamily="18" charset="0"/>
                <a:cs typeface="Times New Roman" panose="02020603050405020304" pitchFamily="18" charset="0"/>
              </a:rPr>
              <a:t>the Difference Between Means </a:t>
            </a:r>
            <a:endParaRPr lang="en-US" sz="2800" dirty="0" smtClean="0">
              <a:solidFill>
                <a:schemeClr val="bg1"/>
              </a:solidFill>
              <a:latin typeface="Times New Roman" panose="02020603050405020304" pitchFamily="18" charset="0"/>
              <a:cs typeface="Times New Roman" panose="02020603050405020304" pitchFamily="18" charset="0"/>
            </a:endParaRPr>
          </a:p>
          <a:p>
            <a:pPr>
              <a:defRPr/>
            </a:pPr>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Small Independent Samples)</a:t>
            </a:r>
          </a:p>
        </p:txBody>
      </p:sp>
      <p:sp>
        <p:nvSpPr>
          <p:cNvPr id="7" name="Rectangle 6"/>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11" name="Object 4"/>
          <p:cNvGraphicFramePr>
            <a:graphicFrameLocks noChangeAspect="1"/>
          </p:cNvGraphicFramePr>
          <p:nvPr>
            <p:extLst>
              <p:ext uri="{D42A27DB-BD31-4B8C-83A1-F6EECF244321}">
                <p14:modId xmlns:p14="http://schemas.microsoft.com/office/powerpoint/2010/main" val="1603614440"/>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4154" name="Equation" r:id="rId7" imgW="2666880" imgH="787320" progId="Equation.DSMT4">
                  <p:embed/>
                </p:oleObj>
              </mc:Choice>
              <mc:Fallback>
                <p:oleObj name="Equation" r:id="rId7" imgW="2666880" imgH="787320" progId="Equation.DSMT4">
                  <p:embed/>
                  <p:pic>
                    <p:nvPicPr>
                      <p:cNvPr id="108442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759802331"/>
      </p:ext>
    </p:extLst>
  </p:cSld>
  <p:clrMapOvr>
    <a:masterClrMapping/>
  </p:clrMapOvr>
  <mc:AlternateContent xmlns:mc="http://schemas.openxmlformats.org/markup-compatibility/2006" xmlns:p14="http://schemas.microsoft.com/office/powerpoint/2010/main">
    <mc:Choice Requires="p14">
      <p:transition spd="slow" p14:dur="2000" advTm="112964"/>
    </mc:Choice>
    <mc:Fallback xmlns="">
      <p:transition spd="slow" advTm="11296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190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92831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8"/>
          <p:cNvSpPr/>
          <p:nvPr/>
        </p:nvSpPr>
        <p:spPr>
          <a:xfrm>
            <a:off x="2540001" y="477530"/>
            <a:ext cx="8101560" cy="954107"/>
          </a:xfrm>
          <a:prstGeom prst="rect">
            <a:avLst/>
          </a:prstGeom>
        </p:spPr>
        <p:txBody>
          <a:bodyPr wrap="squar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Testing </a:t>
            </a:r>
            <a:r>
              <a:rPr lang="en-US" sz="2800" dirty="0">
                <a:solidFill>
                  <a:schemeClr val="bg1"/>
                </a:solidFill>
                <a:latin typeface="Times New Roman" panose="02020603050405020304" pitchFamily="18" charset="0"/>
                <a:cs typeface="Times New Roman" panose="02020603050405020304" pitchFamily="18" charset="0"/>
              </a:rPr>
              <a:t>the Difference Between Means </a:t>
            </a:r>
            <a:endParaRPr lang="en-US" sz="2800" dirty="0" smtClean="0">
              <a:solidFill>
                <a:schemeClr val="bg1"/>
              </a:solidFill>
              <a:latin typeface="Times New Roman" panose="02020603050405020304" pitchFamily="18" charset="0"/>
              <a:cs typeface="Times New Roman" panose="02020603050405020304" pitchFamily="18" charset="0"/>
            </a:endParaRPr>
          </a:p>
          <a:p>
            <a:pPr>
              <a:defRPr/>
            </a:pPr>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Small Independent Samples)</a:t>
            </a:r>
          </a:p>
        </p:txBody>
      </p:sp>
      <p:pic>
        <p:nvPicPr>
          <p:cNvPr id="7" name="Picture 6"/>
          <p:cNvPicPr>
            <a:picLocks noChangeAspect="1"/>
          </p:cNvPicPr>
          <p:nvPr/>
        </p:nvPicPr>
        <p:blipFill>
          <a:blip r:embed="rId6"/>
          <a:stretch>
            <a:fillRect/>
          </a:stretch>
        </p:blipFill>
        <p:spPr>
          <a:xfrm>
            <a:off x="2101562" y="1595437"/>
            <a:ext cx="9429750" cy="4943475"/>
          </a:xfrm>
          <a:prstGeom prst="rect">
            <a:avLst/>
          </a:prstGeom>
        </p:spPr>
      </p:pic>
    </p:spTree>
    <p:extLst>
      <p:ext uri="{BB962C8B-B14F-4D97-AF65-F5344CB8AC3E}">
        <p14:creationId xmlns:p14="http://schemas.microsoft.com/office/powerpoint/2010/main" val="2572527072"/>
      </p:ext>
    </p:extLst>
  </p:cSld>
  <p:clrMapOvr>
    <a:masterClrMapping/>
  </p:clrMapOvr>
  <mc:AlternateContent xmlns:mc="http://schemas.openxmlformats.org/markup-compatibility/2006" xmlns:p14="http://schemas.microsoft.com/office/powerpoint/2010/main">
    <mc:Choice Requires="p14">
      <p:transition spd="slow" p14:dur="2000" advTm="113566"/>
    </mc:Choice>
    <mc:Fallback xmlns="">
      <p:transition spd="slow" advTm="11356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53583"/>
            <a:ext cx="1222425" cy="1096206"/>
          </a:xfrm>
          <a:prstGeom prst="rect">
            <a:avLst/>
          </a:prstGeom>
        </p:spPr>
      </p:pic>
      <p:pic>
        <p:nvPicPr>
          <p:cNvPr id="3" name="Picture 2"/>
          <p:cNvPicPr>
            <a:picLocks noChangeAspect="1"/>
          </p:cNvPicPr>
          <p:nvPr/>
        </p:nvPicPr>
        <p:blipFill>
          <a:blip r:embed="rId4"/>
          <a:stretch>
            <a:fillRect/>
          </a:stretch>
        </p:blipFill>
        <p:spPr>
          <a:xfrm>
            <a:off x="2409096" y="669379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2036" y="-81041"/>
            <a:ext cx="10314218" cy="1417245"/>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8"/>
          <p:cNvSpPr/>
          <p:nvPr/>
        </p:nvSpPr>
        <p:spPr>
          <a:xfrm>
            <a:off x="2540001" y="477530"/>
            <a:ext cx="8101560" cy="523220"/>
          </a:xfrm>
          <a:prstGeom prst="rect">
            <a:avLst/>
          </a:prstGeom>
        </p:spPr>
        <p:txBody>
          <a:bodyPr wrap="squar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           Test Statistic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890555" y="1672636"/>
            <a:ext cx="8368146" cy="1785104"/>
          </a:xfrm>
          <a:prstGeom prst="rect">
            <a:avLst/>
          </a:prstGeom>
        </p:spPr>
        <p:txBody>
          <a:bodyPr wrap="square">
            <a:spAutoFit/>
          </a:bodyPr>
          <a:lstStyle/>
          <a:p>
            <a:endParaRPr lang="en-US" altLang="en-US" sz="2800" dirty="0"/>
          </a:p>
          <a:p>
            <a:endParaRPr lang="en-US" altLang="en-US" sz="2800" dirty="0"/>
          </a:p>
          <a:p>
            <a:endParaRPr lang="en-US" altLang="en-US" sz="2800" dirty="0"/>
          </a:p>
          <a:p>
            <a:endParaRPr lang="en-US" altLang="en-US" sz="2600" dirty="0"/>
          </a:p>
        </p:txBody>
      </p:sp>
      <p:graphicFrame>
        <p:nvGraphicFramePr>
          <p:cNvPr id="11" name="Object 4"/>
          <p:cNvGraphicFramePr>
            <a:graphicFrameLocks noChangeAspect="1"/>
          </p:cNvGraphicFramePr>
          <p:nvPr>
            <p:extLst>
              <p:ext uri="{D42A27DB-BD31-4B8C-83A1-F6EECF244321}">
                <p14:modId xmlns:p14="http://schemas.microsoft.com/office/powerpoint/2010/main" val="2733854435"/>
              </p:ext>
            </p:extLst>
          </p:nvPr>
        </p:nvGraphicFramePr>
        <p:xfrm>
          <a:off x="4420025" y="1574878"/>
          <a:ext cx="3201987" cy="944563"/>
        </p:xfrm>
        <a:graphic>
          <a:graphicData uri="http://schemas.openxmlformats.org/presentationml/2006/ole">
            <mc:AlternateContent xmlns:mc="http://schemas.openxmlformats.org/markup-compatibility/2006">
              <mc:Choice xmlns:v="urn:schemas-microsoft-com:vml" Requires="v">
                <p:oleObj spid="_x0000_s6184" name="Equation" r:id="rId7" imgW="2666880" imgH="787320" progId="Equation.DSMT4">
                  <p:embed/>
                </p:oleObj>
              </mc:Choice>
              <mc:Fallback>
                <p:oleObj name="Equation" r:id="rId7" imgW="2666880" imgH="787320" progId="Equation.DSMT4">
                  <p:embed/>
                  <p:pic>
                    <p:nvPicPr>
                      <p:cNvPr id="11"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0025" y="1574878"/>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7" name="Picture 16"/>
          <p:cNvPicPr>
            <a:picLocks noChangeAspect="1"/>
          </p:cNvPicPr>
          <p:nvPr/>
        </p:nvPicPr>
        <p:blipFill>
          <a:blip r:embed="rId9"/>
          <a:stretch>
            <a:fillRect/>
          </a:stretch>
        </p:blipFill>
        <p:spPr>
          <a:xfrm>
            <a:off x="6814269" y="3464822"/>
            <a:ext cx="5067300" cy="3228975"/>
          </a:xfrm>
          <a:prstGeom prst="rect">
            <a:avLst/>
          </a:prstGeom>
        </p:spPr>
      </p:pic>
      <p:pic>
        <p:nvPicPr>
          <p:cNvPr id="19" name="Picture 18"/>
          <p:cNvPicPr>
            <a:picLocks noChangeAspect="1"/>
          </p:cNvPicPr>
          <p:nvPr/>
        </p:nvPicPr>
        <p:blipFill>
          <a:blip r:embed="rId10"/>
          <a:stretch>
            <a:fillRect/>
          </a:stretch>
        </p:blipFill>
        <p:spPr>
          <a:xfrm>
            <a:off x="1233714" y="3552299"/>
            <a:ext cx="4876800" cy="2838450"/>
          </a:xfrm>
          <a:prstGeom prst="rect">
            <a:avLst/>
          </a:prstGeom>
        </p:spPr>
      </p:pic>
      <p:pic>
        <p:nvPicPr>
          <p:cNvPr id="22" name="Picture 21"/>
          <p:cNvPicPr>
            <a:picLocks noChangeAspect="1"/>
          </p:cNvPicPr>
          <p:nvPr/>
        </p:nvPicPr>
        <p:blipFill>
          <a:blip r:embed="rId11"/>
          <a:stretch>
            <a:fillRect/>
          </a:stretch>
        </p:blipFill>
        <p:spPr>
          <a:xfrm>
            <a:off x="2974108" y="2486807"/>
            <a:ext cx="6770255" cy="1114425"/>
          </a:xfrm>
          <a:prstGeom prst="rect">
            <a:avLst/>
          </a:prstGeom>
        </p:spPr>
      </p:pic>
    </p:spTree>
    <p:extLst>
      <p:ext uri="{BB962C8B-B14F-4D97-AF65-F5344CB8AC3E}">
        <p14:creationId xmlns:p14="http://schemas.microsoft.com/office/powerpoint/2010/main" val="384809183"/>
      </p:ext>
    </p:extLst>
  </p:cSld>
  <p:clrMapOvr>
    <a:masterClrMapping/>
  </p:clrMapOvr>
  <mc:AlternateContent xmlns:mc="http://schemas.openxmlformats.org/markup-compatibility/2006" xmlns:p14="http://schemas.microsoft.com/office/powerpoint/2010/main">
    <mc:Choice Requires="p14">
      <p:transition spd="slow" p14:dur="2000" advTm="103065"/>
    </mc:Choice>
    <mc:Fallback xmlns="">
      <p:transition spd="slow" advTm="10306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9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18</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Example: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endParaRPr lang="en-US" sz="2800" dirty="0" smtClean="0">
              <a:solidFill>
                <a:schemeClr val="bg1"/>
              </a:solidFill>
            </a:endParaRPr>
          </a:p>
          <a:p>
            <a:pPr>
              <a:defRPr/>
            </a:pPr>
            <a:r>
              <a:rPr lang="en-US" sz="2800" dirty="0" smtClean="0">
                <a:solidFill>
                  <a:schemeClr val="bg1"/>
                </a:solidFill>
              </a:rPr>
              <a:t>the </a:t>
            </a:r>
            <a:r>
              <a:rPr lang="en-US" sz="2800" dirty="0">
                <a:solidFill>
                  <a:schemeClr val="bg1"/>
                </a:solidFill>
              </a:rPr>
              <a:t>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4165" y="1755712"/>
            <a:ext cx="8858490" cy="2677656"/>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7" name="Picture 6"/>
          <p:cNvPicPr>
            <a:picLocks noChangeAspect="1"/>
          </p:cNvPicPr>
          <p:nvPr/>
        </p:nvPicPr>
        <p:blipFill>
          <a:blip r:embed="rId6"/>
          <a:stretch>
            <a:fillRect/>
          </a:stretch>
        </p:blipFill>
        <p:spPr>
          <a:xfrm>
            <a:off x="3687057" y="4424254"/>
            <a:ext cx="4829175" cy="1857375"/>
          </a:xfrm>
          <a:prstGeom prst="rect">
            <a:avLst/>
          </a:prstGeom>
        </p:spPr>
      </p:pic>
    </p:spTree>
    <p:extLst>
      <p:ext uri="{BB962C8B-B14F-4D97-AF65-F5344CB8AC3E}">
        <p14:creationId xmlns:p14="http://schemas.microsoft.com/office/powerpoint/2010/main" val="756680225"/>
      </p:ext>
    </p:extLst>
  </p:cSld>
  <p:clrMapOvr>
    <a:masterClrMapping/>
  </p:clrMapOvr>
  <mc:AlternateContent xmlns:mc="http://schemas.openxmlformats.org/markup-compatibility/2006" xmlns:p14="http://schemas.microsoft.com/office/powerpoint/2010/main">
    <mc:Choice Requires="p14">
      <p:transition spd="slow" p14:dur="2000" advTm="356217"/>
    </mc:Choice>
    <mc:Fallback xmlns="">
      <p:transition spd="slow" advTm="35621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539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19</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smtClean="0">
                <a:solidFill>
                  <a:schemeClr val="bg1"/>
                </a:solidFill>
              </a:rPr>
              <a:t>Solution: </a:t>
            </a:r>
            <a:r>
              <a:rPr lang="en-US" sz="2800" dirty="0">
                <a:solidFill>
                  <a:schemeClr val="bg1"/>
                </a:solidFill>
              </a:rPr>
              <a:t>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endParaRPr lang="en-US" sz="2800" dirty="0" smtClean="0">
              <a:solidFill>
                <a:schemeClr val="bg1"/>
              </a:solidFill>
            </a:endParaRPr>
          </a:p>
          <a:p>
            <a:pPr>
              <a:defRPr/>
            </a:pPr>
            <a:r>
              <a:rPr lang="en-US" sz="2800" dirty="0" smtClean="0">
                <a:solidFill>
                  <a:schemeClr val="bg1"/>
                </a:solidFill>
              </a:rPr>
              <a:t>the </a:t>
            </a:r>
            <a:r>
              <a:rPr lang="en-US" sz="2800" dirty="0">
                <a:solidFill>
                  <a:schemeClr val="bg1"/>
                </a:solidFill>
              </a:rPr>
              <a:t>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3108894947"/>
      </p:ext>
    </p:extLst>
  </p:cSld>
  <p:clrMapOvr>
    <a:masterClrMapping/>
  </p:clrMapOvr>
  <mc:AlternateContent xmlns:mc="http://schemas.openxmlformats.org/markup-compatibility/2006" xmlns:p14="http://schemas.microsoft.com/office/powerpoint/2010/main">
    <mc:Choice Requires="p14">
      <p:transition spd="slow" p14:dur="2000" advTm="235992"/>
    </mc:Choice>
    <mc:Fallback xmlns="">
      <p:transition spd="slow" advTm="2359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773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20</a:t>
            </a:fld>
            <a:endParaRPr lang="en-US"/>
          </a:p>
        </p:txBody>
      </p:sp>
      <p:sp>
        <p:nvSpPr>
          <p:cNvPr id="11" name="Rectangle 10"/>
          <p:cNvSpPr/>
          <p:nvPr/>
        </p:nvSpPr>
        <p:spPr>
          <a:xfrm>
            <a:off x="2713746" y="601961"/>
            <a:ext cx="5048177" cy="523220"/>
          </a:xfrm>
          <a:prstGeom prst="rect">
            <a:avLst/>
          </a:prstGeom>
        </p:spPr>
        <p:txBody>
          <a:bodyPr wrap="none">
            <a:spAutoFit/>
          </a:bodyPr>
          <a:lstStyle/>
          <a:p>
            <a:pPr>
              <a:defRPr/>
            </a:pPr>
            <a:r>
              <a:rPr lang="en-US" sz="2800" dirty="0" smtClean="0">
                <a:solidFill>
                  <a:schemeClr val="bg1"/>
                </a:solidFill>
              </a:rPr>
              <a:t>Solution: Obtaining Test statistic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827097164"/>
      </p:ext>
    </p:extLst>
  </p:cSld>
  <p:clrMapOvr>
    <a:masterClrMapping/>
  </p:clrMapOvr>
  <mc:AlternateContent xmlns:mc="http://schemas.openxmlformats.org/markup-compatibility/2006" xmlns:p14="http://schemas.microsoft.com/office/powerpoint/2010/main">
    <mc:Choice Requires="p14">
      <p:transition spd="slow" p14:dur="2000" advTm="96432"/>
    </mc:Choice>
    <mc:Fallback xmlns="">
      <p:transition spd="slow" advTm="964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496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21</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smtClean="0">
                <a:solidFill>
                  <a:schemeClr val="bg1"/>
                </a:solidFill>
              </a:rPr>
              <a:t>Solution: </a:t>
            </a:r>
            <a:r>
              <a:rPr lang="en-US" sz="2800" dirty="0">
                <a:solidFill>
                  <a:schemeClr val="bg1"/>
                </a:solidFill>
              </a:rPr>
              <a:t>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endParaRPr lang="en-US" sz="2800" dirty="0" smtClean="0">
              <a:solidFill>
                <a:schemeClr val="bg1"/>
              </a:solidFill>
            </a:endParaRPr>
          </a:p>
          <a:p>
            <a:pPr>
              <a:defRPr/>
            </a:pPr>
            <a:r>
              <a:rPr lang="en-US" sz="2800" dirty="0" smtClean="0">
                <a:solidFill>
                  <a:schemeClr val="bg1"/>
                </a:solidFill>
              </a:rPr>
              <a:t>the </a:t>
            </a:r>
            <a:r>
              <a:rPr lang="en-US" sz="2800" dirty="0">
                <a:solidFill>
                  <a:schemeClr val="bg1"/>
                </a:solidFill>
              </a:rPr>
              <a:t>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868577167"/>
      </p:ext>
    </p:extLst>
  </p:cSld>
  <p:clrMapOvr>
    <a:masterClrMapping/>
  </p:clrMapOvr>
  <mc:AlternateContent xmlns:mc="http://schemas.openxmlformats.org/markup-compatibility/2006" xmlns:p14="http://schemas.microsoft.com/office/powerpoint/2010/main">
    <mc:Choice Requires="p14">
      <p:transition spd="slow" p14:dur="2000" advTm="103936"/>
    </mc:Choice>
    <mc:Fallback xmlns="">
      <p:transition spd="slow" advTm="10393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986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3"/>
            <a:ext cx="9533101" cy="1967347"/>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22</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a:solidFill>
                  <a:schemeClr val="bg1"/>
                </a:solidFill>
              </a:rPr>
              <a:t>Example: 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endParaRPr lang="en-US" sz="2800" dirty="0" smtClean="0">
              <a:solidFill>
                <a:schemeClr val="bg1"/>
              </a:solidFill>
            </a:endParaRPr>
          </a:p>
          <a:p>
            <a:pPr>
              <a:defRPr/>
            </a:pPr>
            <a:r>
              <a:rPr lang="en-US" sz="2800" dirty="0" smtClean="0">
                <a:solidFill>
                  <a:schemeClr val="bg1"/>
                </a:solidFill>
              </a:rPr>
              <a:t>the </a:t>
            </a:r>
            <a:r>
              <a:rPr lang="en-US" sz="2800" dirty="0">
                <a:solidFill>
                  <a:schemeClr val="bg1"/>
                </a:solidFill>
              </a:rPr>
              <a:t>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4165" y="1829600"/>
            <a:ext cx="8858490" cy="2308324"/>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sz="2400"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13" name="Picture 12"/>
          <p:cNvPicPr>
            <a:picLocks noChangeAspect="1"/>
          </p:cNvPicPr>
          <p:nvPr/>
        </p:nvPicPr>
        <p:blipFill>
          <a:blip r:embed="rId6"/>
          <a:stretch>
            <a:fillRect/>
          </a:stretch>
        </p:blipFill>
        <p:spPr>
          <a:xfrm>
            <a:off x="4095147" y="4291208"/>
            <a:ext cx="3486150" cy="1866900"/>
          </a:xfrm>
          <a:prstGeom prst="rect">
            <a:avLst/>
          </a:prstGeom>
        </p:spPr>
      </p:pic>
    </p:spTree>
    <p:extLst>
      <p:ext uri="{BB962C8B-B14F-4D97-AF65-F5344CB8AC3E}">
        <p14:creationId xmlns:p14="http://schemas.microsoft.com/office/powerpoint/2010/main" val="2354556316"/>
      </p:ext>
    </p:extLst>
  </p:cSld>
  <p:clrMapOvr>
    <a:masterClrMapping/>
  </p:clrMapOvr>
  <mc:AlternateContent xmlns:mc="http://schemas.openxmlformats.org/markup-compatibility/2006" xmlns:p14="http://schemas.microsoft.com/office/powerpoint/2010/main">
    <mc:Choice Requires="p14">
      <p:transition spd="slow" p14:dur="2000" advTm="287292"/>
    </mc:Choice>
    <mc:Fallback xmlns="">
      <p:transition spd="slow" advTm="28729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938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946" y="-18472"/>
            <a:ext cx="9533101" cy="147690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23</a:t>
            </a:fld>
            <a:endParaRPr lang="en-US"/>
          </a:p>
        </p:txBody>
      </p:sp>
      <p:sp>
        <p:nvSpPr>
          <p:cNvPr id="11" name="Rectangle 10"/>
          <p:cNvSpPr/>
          <p:nvPr/>
        </p:nvSpPr>
        <p:spPr>
          <a:xfrm>
            <a:off x="2713746" y="601961"/>
            <a:ext cx="4867551" cy="954107"/>
          </a:xfrm>
          <a:prstGeom prst="rect">
            <a:avLst/>
          </a:prstGeom>
        </p:spPr>
        <p:txBody>
          <a:bodyPr wrap="none">
            <a:spAutoFit/>
          </a:bodyPr>
          <a:lstStyle/>
          <a:p>
            <a:pPr>
              <a:defRPr/>
            </a:pPr>
            <a:r>
              <a:rPr lang="en-US" sz="2800" dirty="0" smtClean="0">
                <a:solidFill>
                  <a:schemeClr val="bg1"/>
                </a:solidFill>
              </a:rPr>
              <a:t>Solution: </a:t>
            </a:r>
            <a:r>
              <a:rPr lang="en-US" sz="2800" dirty="0">
                <a:solidFill>
                  <a:schemeClr val="bg1"/>
                </a:solidFill>
              </a:rPr>
              <a:t>Two</a:t>
            </a:r>
            <a:r>
              <a:rPr lang="en-US" sz="2800" dirty="0">
                <a:solidFill>
                  <a:schemeClr val="bg1"/>
                </a:solidFill>
                <a:latin typeface="Times New Roman" pitchFamily="18" charset="0"/>
              </a:rPr>
              <a:t>-</a:t>
            </a:r>
            <a:r>
              <a:rPr lang="en-US" sz="2800" dirty="0">
                <a:solidFill>
                  <a:schemeClr val="bg1"/>
                </a:solidFill>
              </a:rPr>
              <a:t>Sample </a:t>
            </a:r>
            <a:r>
              <a:rPr lang="en-US" sz="2800" i="1" dirty="0">
                <a:solidFill>
                  <a:schemeClr val="bg1"/>
                </a:solidFill>
              </a:rPr>
              <a:t>t</a:t>
            </a:r>
            <a:r>
              <a:rPr lang="en-US" sz="2800" dirty="0">
                <a:solidFill>
                  <a:schemeClr val="bg1"/>
                </a:solidFill>
                <a:latin typeface="Times New Roman" pitchFamily="18" charset="0"/>
              </a:rPr>
              <a:t>-</a:t>
            </a:r>
            <a:r>
              <a:rPr lang="en-US" sz="2800" dirty="0">
                <a:solidFill>
                  <a:schemeClr val="bg1"/>
                </a:solidFill>
              </a:rPr>
              <a:t>Test for </a:t>
            </a:r>
            <a:endParaRPr lang="en-US" sz="2800" dirty="0" smtClean="0">
              <a:solidFill>
                <a:schemeClr val="bg1"/>
              </a:solidFill>
            </a:endParaRPr>
          </a:p>
          <a:p>
            <a:pPr>
              <a:defRPr/>
            </a:pPr>
            <a:r>
              <a:rPr lang="en-US" sz="2800" dirty="0" smtClean="0">
                <a:solidFill>
                  <a:schemeClr val="bg1"/>
                </a:solidFill>
              </a:rPr>
              <a:t>the </a:t>
            </a:r>
            <a:r>
              <a:rPr lang="en-US" sz="2800" dirty="0">
                <a:solidFill>
                  <a:schemeClr val="bg1"/>
                </a:solidFill>
              </a:rPr>
              <a:t>Difference Between Means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193213533"/>
      </p:ext>
    </p:extLst>
  </p:cSld>
  <p:clrMapOvr>
    <a:masterClrMapping/>
  </p:clrMapOvr>
  <mc:AlternateContent xmlns:mc="http://schemas.openxmlformats.org/markup-compatibility/2006" xmlns:p14="http://schemas.microsoft.com/office/powerpoint/2010/main">
    <mc:Choice Requires="p14">
      <p:transition spd="slow" p14:dur="2000" advTm="282447"/>
    </mc:Choice>
    <mc:Fallback xmlns="">
      <p:transition spd="slow" advTm="28244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5947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8"/>
          <p:cNvSpPr/>
          <p:nvPr/>
        </p:nvSpPr>
        <p:spPr>
          <a:xfrm>
            <a:off x="2986451" y="477530"/>
            <a:ext cx="7671780" cy="954107"/>
          </a:xfrm>
          <a:prstGeom prst="rect">
            <a:avLst/>
          </a:prstGeom>
        </p:spPr>
        <p:txBody>
          <a:bodyPr wrap="none">
            <a:spAutoFit/>
          </a:bodyPr>
          <a:lstStyle/>
          <a:p>
            <a:pPr>
              <a:buFont typeface="Arial" charset="0"/>
              <a:buNone/>
              <a:defRPr/>
            </a:pPr>
            <a:r>
              <a:rPr lang="en-US" altLang="en-US" sz="2800" dirty="0" smtClean="0">
                <a:solidFill>
                  <a:schemeClr val="bg1"/>
                </a:solidFill>
              </a:rPr>
              <a:t>Section 8.3: Testing </a:t>
            </a:r>
            <a:r>
              <a:rPr lang="en-US" altLang="en-US" sz="2800" dirty="0">
                <a:solidFill>
                  <a:schemeClr val="bg1"/>
                </a:solidFill>
              </a:rPr>
              <a:t>the Difference Between Means </a:t>
            </a:r>
            <a:endParaRPr lang="en-US" altLang="en-US" sz="2800" dirty="0" smtClean="0">
              <a:solidFill>
                <a:schemeClr val="bg1"/>
              </a:solidFill>
            </a:endParaRPr>
          </a:p>
          <a:p>
            <a:pPr>
              <a:buFont typeface="Arial" charset="0"/>
              <a:buNone/>
              <a:defRPr/>
            </a:pPr>
            <a:r>
              <a:rPr lang="en-US" altLang="en-US" sz="2800" dirty="0" smtClean="0">
                <a:solidFill>
                  <a:schemeClr val="bg1"/>
                </a:solidFill>
              </a:rPr>
              <a:t>                    (</a:t>
            </a:r>
            <a:r>
              <a:rPr lang="en-US" altLang="en-US" sz="2800" dirty="0">
                <a:solidFill>
                  <a:schemeClr val="bg1"/>
                </a:solidFill>
              </a:rPr>
              <a:t>Dependent Samples)</a:t>
            </a:r>
          </a:p>
        </p:txBody>
      </p:sp>
      <p:pic>
        <p:nvPicPr>
          <p:cNvPr id="11" name="Picture 10"/>
          <p:cNvPicPr>
            <a:picLocks noChangeAspect="1"/>
          </p:cNvPicPr>
          <p:nvPr/>
        </p:nvPicPr>
        <p:blipFill>
          <a:blip r:embed="rId6"/>
          <a:stretch>
            <a:fillRect/>
          </a:stretch>
        </p:blipFill>
        <p:spPr>
          <a:xfrm>
            <a:off x="2431344" y="1531984"/>
            <a:ext cx="8153400" cy="3446140"/>
          </a:xfrm>
          <a:prstGeom prst="rect">
            <a:avLst/>
          </a:prstGeom>
        </p:spPr>
      </p:pic>
      <p:sp>
        <p:nvSpPr>
          <p:cNvPr id="13" name="Rectangle 12"/>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14" name="Picture 13"/>
          <p:cNvPicPr>
            <a:picLocks noChangeAspect="1"/>
          </p:cNvPicPr>
          <p:nvPr/>
        </p:nvPicPr>
        <p:blipFill>
          <a:blip r:embed="rId7"/>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3725967647"/>
      </p:ext>
    </p:extLst>
  </p:cSld>
  <p:clrMapOvr>
    <a:masterClrMapping/>
  </p:clrMapOvr>
  <mc:AlternateContent xmlns:mc="http://schemas.openxmlformats.org/markup-compatibility/2006" xmlns:p14="http://schemas.microsoft.com/office/powerpoint/2010/main">
    <mc:Choice Requires="p14">
      <p:transition spd="slow" p14:dur="2000" advTm="130338"/>
    </mc:Choice>
    <mc:Fallback xmlns="">
      <p:transition spd="slow" advTm="13033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8"/>
          <p:cNvSpPr/>
          <p:nvPr/>
        </p:nvSpPr>
        <p:spPr>
          <a:xfrm>
            <a:off x="2986451" y="477530"/>
            <a:ext cx="5879623" cy="954107"/>
          </a:xfrm>
          <a:prstGeom prst="rect">
            <a:avLst/>
          </a:prstGeom>
        </p:spPr>
        <p:txBody>
          <a:bodyPr wrap="none">
            <a:spAutoFit/>
          </a:bodyPr>
          <a:lstStyle/>
          <a:p>
            <a:pPr>
              <a:buFont typeface="Arial" charset="0"/>
              <a:buNone/>
              <a:defRPr/>
            </a:pPr>
            <a:r>
              <a:rPr lang="en-US" altLang="en-US" sz="2800" dirty="0" smtClean="0">
                <a:solidFill>
                  <a:schemeClr val="bg1"/>
                </a:solidFill>
              </a:rPr>
              <a:t>Testing </a:t>
            </a:r>
            <a:r>
              <a:rPr lang="en-US" altLang="en-US" sz="2800" dirty="0">
                <a:solidFill>
                  <a:schemeClr val="bg1"/>
                </a:solidFill>
              </a:rPr>
              <a:t>the Difference Between Means </a:t>
            </a:r>
            <a:endParaRPr lang="en-US" altLang="en-US" sz="2800" dirty="0" smtClean="0">
              <a:solidFill>
                <a:schemeClr val="bg1"/>
              </a:solidFill>
            </a:endParaRPr>
          </a:p>
          <a:p>
            <a:pPr>
              <a:buFont typeface="Arial" charset="0"/>
              <a:buNone/>
              <a:defRPr/>
            </a:pPr>
            <a:r>
              <a:rPr lang="en-US" altLang="en-US" sz="2800" dirty="0" smtClean="0">
                <a:solidFill>
                  <a:schemeClr val="bg1"/>
                </a:solidFill>
              </a:rPr>
              <a:t>                    (</a:t>
            </a:r>
            <a:r>
              <a:rPr lang="en-US" altLang="en-US" sz="2800" dirty="0">
                <a:solidFill>
                  <a:schemeClr val="bg1"/>
                </a:solidFill>
              </a:rPr>
              <a:t>Dependent Samples)</a:t>
            </a:r>
          </a:p>
        </p:txBody>
      </p:sp>
      <mc:AlternateContent xmlns:mc="http://schemas.openxmlformats.org/markup-compatibility/2006" xmlns:a14="http://schemas.microsoft.com/office/drawing/2010/main">
        <mc:Choice Requires="a14">
          <p:sp>
            <p:nvSpPr>
              <p:cNvPr id="7" name="Rectangle 6"/>
              <p:cNvSpPr/>
              <p:nvPr/>
            </p:nvSpPr>
            <p:spPr>
              <a:xfrm>
                <a:off x="2192432" y="1645419"/>
                <a:ext cx="7712364" cy="3055132"/>
              </a:xfrm>
              <a:prstGeom prst="rect">
                <a:avLst/>
              </a:prstGeom>
            </p:spPr>
            <p:txBody>
              <a:bodyPr wrap="square">
                <a:spAutoFit/>
              </a:bodyPr>
              <a:lstStyle/>
              <a:p>
                <a:pPr>
                  <a:buFont typeface="Arial" charset="0"/>
                  <a:buNone/>
                  <a:defRPr/>
                </a:pPr>
                <a:r>
                  <a:rPr lang="en-US" sz="2400"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Both populations must be normally distributed</a:t>
                </a:r>
                <a:r>
                  <a:rPr lang="en-US" sz="2400"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sz="2400" dirty="0">
                  <a:latin typeface="Times New Roman" panose="02020603050405020304" pitchFamily="18" charset="0"/>
                  <a:cs typeface="Times New Roman" panose="02020603050405020304" pitchFamily="18" charset="0"/>
                </a:endParaRPr>
              </a:p>
              <a:p>
                <a:pPr algn="just">
                  <a:defRPr/>
                </a:pPr>
                <a:r>
                  <a:rPr lang="en-US" sz="2400" dirty="0">
                    <a:latin typeface="Times New Roman" panose="02020603050405020304" pitchFamily="18" charset="0"/>
                    <a:cs typeface="Times New Roman" panose="02020603050405020304" pitchFamily="18" charset="0"/>
                  </a:rPr>
                  <a:t>If these conditions are met, then the sampling distribution </a:t>
                </a:r>
                <a:r>
                  <a:rPr lang="en-US" sz="2400"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𝑑</m:t>
                        </m:r>
                      </m:e>
                    </m:acc>
                  </m:oMath>
                </a14:m>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approximated by a </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-distribution with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 1 degrees of freedom, where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is the number of data pairs.</a:t>
                </a:r>
              </a:p>
            </p:txBody>
          </p:sp>
        </mc:Choice>
        <mc:Fallback xmlns="">
          <p:sp>
            <p:nvSpPr>
              <p:cNvPr id="7" name="Rectangle 6"/>
              <p:cNvSpPr>
                <a:spLocks noRot="1" noChangeAspect="1" noMove="1" noResize="1" noEditPoints="1" noAdjustHandles="1" noChangeArrowheads="1" noChangeShapeType="1" noTextEdit="1"/>
              </p:cNvSpPr>
              <p:nvPr/>
            </p:nvSpPr>
            <p:spPr>
              <a:xfrm>
                <a:off x="2192432" y="1645419"/>
                <a:ext cx="7712364" cy="3055132"/>
              </a:xfrm>
              <a:prstGeom prst="rect">
                <a:avLst/>
              </a:prstGeom>
              <a:blipFill>
                <a:blip r:embed="rId8"/>
                <a:stretch>
                  <a:fillRect l="-1265" t="-1597" r="-1186" b="-3792"/>
                </a:stretch>
              </a:blipFill>
            </p:spPr>
            <p:txBody>
              <a:bodyPr/>
              <a:lstStyle/>
              <a:p>
                <a:r>
                  <a:rPr lang="en-US">
                    <a:noFill/>
                  </a:rPr>
                  <a:t> </a:t>
                </a:r>
              </a:p>
            </p:txBody>
          </p:sp>
        </mc:Fallback>
      </mc:AlternateContent>
      <p:pic>
        <p:nvPicPr>
          <p:cNvPr id="12" name="Picture 11"/>
          <p:cNvPicPr>
            <a:picLocks noChangeAspect="1"/>
          </p:cNvPicPr>
          <p:nvPr/>
        </p:nvPicPr>
        <p:blipFill>
          <a:blip r:embed="rId9"/>
          <a:stretch>
            <a:fillRect/>
          </a:stretch>
        </p:blipFill>
        <p:spPr>
          <a:xfrm>
            <a:off x="3793688" y="4861178"/>
            <a:ext cx="4772025" cy="1419225"/>
          </a:xfrm>
          <a:prstGeom prst="rect">
            <a:avLst/>
          </a:prstGeom>
        </p:spPr>
      </p:pic>
    </p:spTree>
    <p:extLst>
      <p:ext uri="{BB962C8B-B14F-4D97-AF65-F5344CB8AC3E}">
        <p14:creationId xmlns:p14="http://schemas.microsoft.com/office/powerpoint/2010/main" val="3184005154"/>
      </p:ext>
    </p:extLst>
  </p:cSld>
  <p:clrMapOvr>
    <a:masterClrMapping/>
  </p:clrMapOvr>
  <mc:AlternateContent xmlns:mc="http://schemas.openxmlformats.org/markup-compatibility/2006" xmlns:p14="http://schemas.microsoft.com/office/powerpoint/2010/main">
    <mc:Choice Requires="p14">
      <p:transition spd="slow" p14:dur="2000" advTm="51730"/>
    </mc:Choice>
    <mc:Fallback xmlns="">
      <p:transition spd="slow" advTm="5173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817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8"/>
          <p:cNvSpPr/>
          <p:nvPr/>
        </p:nvSpPr>
        <p:spPr>
          <a:xfrm>
            <a:off x="2986451" y="477530"/>
            <a:ext cx="5879623" cy="954107"/>
          </a:xfrm>
          <a:prstGeom prst="rect">
            <a:avLst/>
          </a:prstGeom>
        </p:spPr>
        <p:txBody>
          <a:bodyPr wrap="none">
            <a:spAutoFit/>
          </a:bodyPr>
          <a:lstStyle/>
          <a:p>
            <a:pPr>
              <a:buFont typeface="Arial" charset="0"/>
              <a:buNone/>
              <a:defRPr/>
            </a:pPr>
            <a:r>
              <a:rPr lang="en-US" altLang="en-US" sz="2800" dirty="0" smtClean="0">
                <a:solidFill>
                  <a:schemeClr val="bg1"/>
                </a:solidFill>
              </a:rPr>
              <a:t>Testing </a:t>
            </a:r>
            <a:r>
              <a:rPr lang="en-US" altLang="en-US" sz="2800" dirty="0">
                <a:solidFill>
                  <a:schemeClr val="bg1"/>
                </a:solidFill>
              </a:rPr>
              <a:t>the Difference Between Means </a:t>
            </a:r>
            <a:endParaRPr lang="en-US" altLang="en-US" sz="2800" dirty="0" smtClean="0">
              <a:solidFill>
                <a:schemeClr val="bg1"/>
              </a:solidFill>
            </a:endParaRPr>
          </a:p>
          <a:p>
            <a:pPr>
              <a:buFont typeface="Arial" charset="0"/>
              <a:buNone/>
              <a:defRPr/>
            </a:pPr>
            <a:r>
              <a:rPr lang="en-US" altLang="en-US" sz="2800" dirty="0" smtClean="0">
                <a:solidFill>
                  <a:schemeClr val="bg1"/>
                </a:solidFill>
              </a:rPr>
              <a:t>                    (</a:t>
            </a:r>
            <a:r>
              <a:rPr lang="en-US" altLang="en-US" sz="2800" dirty="0">
                <a:solidFill>
                  <a:schemeClr val="bg1"/>
                </a:solidFill>
              </a:rPr>
              <a:t>Dependent Samples)</a:t>
            </a:r>
          </a:p>
        </p:txBody>
      </p:sp>
      <p:sp>
        <p:nvSpPr>
          <p:cNvPr id="7" name="Rectangle 6"/>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13" name="Object 4"/>
          <p:cNvGraphicFramePr>
            <a:graphicFrameLocks noChangeAspect="1"/>
          </p:cNvGraphicFramePr>
          <p:nvPr>
            <p:extLst>
              <p:ext uri="{D42A27DB-BD31-4B8C-83A1-F6EECF244321}">
                <p14:modId xmlns:p14="http://schemas.microsoft.com/office/powerpoint/2010/main" val="3474357247"/>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5232" name="Equation" r:id="rId7" imgW="1257120" imgH="799920" progId="Equation.DSMT4">
                  <p:embed/>
                </p:oleObj>
              </mc:Choice>
              <mc:Fallback>
                <p:oleObj name="Equation" r:id="rId7" imgW="1257120" imgH="799920" progId="Equation.DSMT4">
                  <p:embed/>
                  <p:pic>
                    <p:nvPicPr>
                      <p:cNvPr id="1114116"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 name="Object 9"/>
          <p:cNvGraphicFramePr>
            <a:graphicFrameLocks noChangeAspect="1"/>
          </p:cNvGraphicFramePr>
          <p:nvPr>
            <p:extLst>
              <p:ext uri="{D42A27DB-BD31-4B8C-83A1-F6EECF244321}">
                <p14:modId xmlns:p14="http://schemas.microsoft.com/office/powerpoint/2010/main" val="3289070733"/>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5233" name="Equation" r:id="rId9" imgW="1015920" imgH="622080" progId="Equation.DSMT4">
                  <p:embed/>
                </p:oleObj>
              </mc:Choice>
              <mc:Fallback>
                <p:oleObj name="Equation" r:id="rId9" imgW="1015920" imgH="622080" progId="Equation.DSMT4">
                  <p:embed/>
                  <p:pic>
                    <p:nvPicPr>
                      <p:cNvPr id="1114121"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753540014"/>
      </p:ext>
    </p:extLst>
  </p:cSld>
  <p:clrMapOvr>
    <a:masterClrMapping/>
  </p:clrMapOvr>
  <mc:AlternateContent xmlns:mc="http://schemas.openxmlformats.org/markup-compatibility/2006" xmlns:p14="http://schemas.microsoft.com/office/powerpoint/2010/main">
    <mc:Choice Requires="p14">
      <p:transition spd="slow" p14:dur="2000" advTm="84932"/>
    </mc:Choice>
    <mc:Fallback xmlns="">
      <p:transition spd="slow" advTm="84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988472" cy="1754909"/>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8"/>
          <p:cNvSpPr/>
          <p:nvPr/>
        </p:nvSpPr>
        <p:spPr>
          <a:xfrm>
            <a:off x="2986451" y="477530"/>
            <a:ext cx="6565131" cy="523220"/>
          </a:xfrm>
          <a:prstGeom prst="rect">
            <a:avLst/>
          </a:prstGeom>
        </p:spPr>
        <p:txBody>
          <a:bodyPr wrap="none">
            <a:spAutoFit/>
          </a:bodyPr>
          <a:lstStyle/>
          <a:p>
            <a:pPr>
              <a:buFont typeface="Arial" charset="0"/>
              <a:buNone/>
              <a:defRPr/>
            </a:pPr>
            <a:r>
              <a:rPr lang="en-US" altLang="en-US" sz="2800" dirty="0" smtClean="0">
                <a:solidFill>
                  <a:schemeClr val="bg1"/>
                </a:solidFill>
                <a:latin typeface="Times New Roman" panose="02020603050405020304" pitchFamily="18" charset="0"/>
                <a:cs typeface="Times New Roman" panose="02020603050405020304" pitchFamily="18" charset="0"/>
              </a:rPr>
              <a:t>Null Hypothesis and Alternative Hypothesis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6"/>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628737715"/>
      </p:ext>
    </p:extLst>
  </p:cSld>
  <p:clrMapOvr>
    <a:masterClrMapping/>
  </p:clrMapOvr>
  <mc:AlternateContent xmlns:mc="http://schemas.openxmlformats.org/markup-compatibility/2006" xmlns:p14="http://schemas.microsoft.com/office/powerpoint/2010/main">
    <mc:Choice Requires="p14">
      <p:transition spd="slow" p14:dur="2000" advTm="72527"/>
    </mc:Choice>
    <mc:Fallback xmlns="">
      <p:transition spd="slow" advTm="7252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8"/>
          <p:cNvSpPr/>
          <p:nvPr/>
        </p:nvSpPr>
        <p:spPr>
          <a:xfrm>
            <a:off x="2986451" y="477530"/>
            <a:ext cx="7288598" cy="954107"/>
          </a:xfrm>
          <a:prstGeom prst="rect">
            <a:avLst/>
          </a:prstGeom>
        </p:spPr>
        <p:txBody>
          <a:bodyPr wrap="none">
            <a:spAutoFit/>
          </a:bodyPr>
          <a:lstStyle/>
          <a:p>
            <a:pPr>
              <a:buFont typeface="Arial" charset="0"/>
              <a:buNone/>
              <a:defRPr/>
            </a:pPr>
            <a:r>
              <a:rPr lang="en-US" altLang="en-US" sz="2800" dirty="0" smtClean="0">
                <a:solidFill>
                  <a:schemeClr val="bg1"/>
                </a:solidFill>
              </a:rPr>
              <a:t>Example: Testing </a:t>
            </a:r>
            <a:r>
              <a:rPr lang="en-US" altLang="en-US" sz="2800" dirty="0">
                <a:solidFill>
                  <a:schemeClr val="bg1"/>
                </a:solidFill>
              </a:rPr>
              <a:t>the Difference Between Means </a:t>
            </a:r>
            <a:endParaRPr lang="en-US" altLang="en-US" sz="2800" dirty="0" smtClean="0">
              <a:solidFill>
                <a:schemeClr val="bg1"/>
              </a:solidFill>
            </a:endParaRPr>
          </a:p>
          <a:p>
            <a:pPr>
              <a:buFont typeface="Arial" charset="0"/>
              <a:buNone/>
              <a:defRPr/>
            </a:pPr>
            <a:r>
              <a:rPr lang="en-US" altLang="en-US" sz="2800" dirty="0" smtClean="0">
                <a:solidFill>
                  <a:schemeClr val="bg1"/>
                </a:solidFill>
              </a:rPr>
              <a:t>                    (</a:t>
            </a:r>
            <a:r>
              <a:rPr lang="en-US" altLang="en-US" sz="2800" dirty="0">
                <a:solidFill>
                  <a:schemeClr val="bg1"/>
                </a:solidFill>
              </a:rPr>
              <a:t>Dependent Samples)</a:t>
            </a:r>
          </a:p>
        </p:txBody>
      </p:sp>
      <p:sp>
        <p:nvSpPr>
          <p:cNvPr id="11" name="Rectangle 10"/>
          <p:cNvSpPr/>
          <p:nvPr/>
        </p:nvSpPr>
        <p:spPr>
          <a:xfrm>
            <a:off x="1976582" y="1768501"/>
            <a:ext cx="9011890" cy="3046988"/>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golf club manufacturer claims that </a:t>
            </a:r>
            <a:r>
              <a:rPr lang="en-US" sz="2400" dirty="0" smtClean="0">
                <a:latin typeface="Times New Roman" panose="02020603050405020304" pitchFamily="18" charset="0"/>
                <a:cs typeface="Times New Roman" panose="02020603050405020304" pitchFamily="18" charset="0"/>
              </a:rPr>
              <a:t>old scores are greater than new scores even if using </a:t>
            </a:r>
            <a:r>
              <a:rPr lang="en-US" sz="2400"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a:t>
            </a:r>
          </a:p>
        </p:txBody>
      </p:sp>
      <p:pic>
        <p:nvPicPr>
          <p:cNvPr id="12" name="Picture 11"/>
          <p:cNvPicPr>
            <a:picLocks noChangeAspect="1"/>
          </p:cNvPicPr>
          <p:nvPr/>
        </p:nvPicPr>
        <p:blipFill>
          <a:blip r:embed="rId6"/>
          <a:stretch>
            <a:fillRect/>
          </a:stretch>
        </p:blipFill>
        <p:spPr>
          <a:xfrm>
            <a:off x="2616055" y="4760898"/>
            <a:ext cx="7477125" cy="1314450"/>
          </a:xfrm>
          <a:prstGeom prst="rect">
            <a:avLst/>
          </a:prstGeom>
        </p:spPr>
      </p:pic>
    </p:spTree>
    <p:extLst>
      <p:ext uri="{BB962C8B-B14F-4D97-AF65-F5344CB8AC3E}">
        <p14:creationId xmlns:p14="http://schemas.microsoft.com/office/powerpoint/2010/main" val="595528102"/>
      </p:ext>
    </p:extLst>
  </p:cSld>
  <p:clrMapOvr>
    <a:masterClrMapping/>
  </p:clrMapOvr>
  <mc:AlternateContent xmlns:mc="http://schemas.openxmlformats.org/markup-compatibility/2006" xmlns:p14="http://schemas.microsoft.com/office/powerpoint/2010/main">
    <mc:Choice Requires="p14">
      <p:transition spd="slow" p14:dur="2000" advTm="150185"/>
    </mc:Choice>
    <mc:Fallback xmlns="">
      <p:transition spd="slow" advTm="15018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899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8"/>
          <p:cNvSpPr/>
          <p:nvPr/>
        </p:nvSpPr>
        <p:spPr>
          <a:xfrm>
            <a:off x="2986451" y="477530"/>
            <a:ext cx="7263014" cy="954107"/>
          </a:xfrm>
          <a:prstGeom prst="rect">
            <a:avLst/>
          </a:prstGeom>
        </p:spPr>
        <p:txBody>
          <a:bodyPr wrap="none">
            <a:spAutoFit/>
          </a:bodyPr>
          <a:lstStyle/>
          <a:p>
            <a:pPr>
              <a:buFont typeface="Arial" charset="0"/>
              <a:buNone/>
              <a:defRPr/>
            </a:pPr>
            <a:r>
              <a:rPr lang="en-US" altLang="en-US" sz="2800" dirty="0" smtClean="0">
                <a:solidFill>
                  <a:schemeClr val="bg1"/>
                </a:solidFill>
              </a:rPr>
              <a:t>Solution: Testing </a:t>
            </a:r>
            <a:r>
              <a:rPr lang="en-US" altLang="en-US" sz="2800" dirty="0">
                <a:solidFill>
                  <a:schemeClr val="bg1"/>
                </a:solidFill>
              </a:rPr>
              <a:t>the Difference Between Means </a:t>
            </a:r>
            <a:endParaRPr lang="en-US" altLang="en-US" sz="2800" dirty="0" smtClean="0">
              <a:solidFill>
                <a:schemeClr val="bg1"/>
              </a:solidFill>
            </a:endParaRPr>
          </a:p>
          <a:p>
            <a:pPr>
              <a:buFont typeface="Arial" charset="0"/>
              <a:buNone/>
              <a:defRPr/>
            </a:pPr>
            <a:r>
              <a:rPr lang="en-US" altLang="en-US" sz="2800" dirty="0" smtClean="0">
                <a:solidFill>
                  <a:schemeClr val="bg1"/>
                </a:solidFill>
              </a:rPr>
              <a:t>                    (</a:t>
            </a:r>
            <a:r>
              <a:rPr lang="en-US" altLang="en-US" sz="2800" dirty="0">
                <a:solidFill>
                  <a:schemeClr val="bg1"/>
                </a:solidFill>
              </a:rPr>
              <a:t>Dependent Samples)</a:t>
            </a:r>
          </a:p>
        </p:txBody>
      </p:sp>
      <p:pic>
        <p:nvPicPr>
          <p:cNvPr id="11" name="Picture 10"/>
          <p:cNvPicPr>
            <a:picLocks noChangeAspect="1"/>
          </p:cNvPicPr>
          <p:nvPr/>
        </p:nvPicPr>
        <p:blipFill>
          <a:blip r:embed="rId6"/>
          <a:stretch>
            <a:fillRect/>
          </a:stretch>
        </p:blipFill>
        <p:spPr>
          <a:xfrm>
            <a:off x="1874165" y="1784350"/>
            <a:ext cx="10106025" cy="4572000"/>
          </a:xfrm>
          <a:prstGeom prst="rect">
            <a:avLst/>
          </a:prstGeom>
        </p:spPr>
      </p:pic>
    </p:spTree>
    <p:extLst>
      <p:ext uri="{BB962C8B-B14F-4D97-AF65-F5344CB8AC3E}">
        <p14:creationId xmlns:p14="http://schemas.microsoft.com/office/powerpoint/2010/main" val="4034810689"/>
      </p:ext>
    </p:extLst>
  </p:cSld>
  <p:clrMapOvr>
    <a:masterClrMapping/>
  </p:clrMapOvr>
  <mc:AlternateContent xmlns:mc="http://schemas.openxmlformats.org/markup-compatibility/2006" xmlns:p14="http://schemas.microsoft.com/office/powerpoint/2010/main">
    <mc:Choice Requires="p14">
      <p:transition spd="slow" p14:dur="2000" advTm="182337"/>
    </mc:Choice>
    <mc:Fallback xmlns="">
      <p:transition spd="slow" advTm="18233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600752"/>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8"/>
          <p:cNvSpPr/>
          <p:nvPr/>
        </p:nvSpPr>
        <p:spPr>
          <a:xfrm>
            <a:off x="2986451" y="477530"/>
            <a:ext cx="4901535" cy="523220"/>
          </a:xfrm>
          <a:prstGeom prst="rect">
            <a:avLst/>
          </a:prstGeom>
        </p:spPr>
        <p:txBody>
          <a:bodyPr wrap="none">
            <a:spAutoFit/>
          </a:bodyPr>
          <a:lstStyle/>
          <a:p>
            <a:pPr>
              <a:buFont typeface="Arial" charset="0"/>
              <a:buNone/>
              <a:defRPr/>
            </a:pPr>
            <a:r>
              <a:rPr lang="en-US" altLang="en-US" sz="2800" dirty="0" smtClean="0">
                <a:solidFill>
                  <a:schemeClr val="bg1"/>
                </a:solidFill>
                <a:latin typeface="Times New Roman" panose="02020603050405020304" pitchFamily="18" charset="0"/>
                <a:cs typeface="Times New Roman" panose="02020603050405020304" pitchFamily="18" charset="0"/>
              </a:rPr>
              <a:t>Solution: Obtaining test statistic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2710633687"/>
      </p:ext>
    </p:extLst>
  </p:cSld>
  <p:clrMapOvr>
    <a:masterClrMapping/>
  </p:clrMapOvr>
  <mc:AlternateContent xmlns:mc="http://schemas.openxmlformats.org/markup-compatibility/2006" xmlns:p14="http://schemas.microsoft.com/office/powerpoint/2010/main">
    <mc:Choice Requires="p14">
      <p:transition spd="slow" p14:dur="2000" advTm="202670"/>
    </mc:Choice>
    <mc:Fallback xmlns="">
      <p:transition spd="slow" advTm="20267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849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6686"/>
            <a:ext cx="10988472" cy="19744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8"/>
          <p:cNvSpPr/>
          <p:nvPr/>
        </p:nvSpPr>
        <p:spPr>
          <a:xfrm>
            <a:off x="2986451" y="477530"/>
            <a:ext cx="7263014" cy="954107"/>
          </a:xfrm>
          <a:prstGeom prst="rect">
            <a:avLst/>
          </a:prstGeom>
        </p:spPr>
        <p:txBody>
          <a:bodyPr wrap="none">
            <a:spAutoFit/>
          </a:bodyPr>
          <a:lstStyle/>
          <a:p>
            <a:pPr>
              <a:buFont typeface="Arial" charset="0"/>
              <a:buNone/>
              <a:defRPr/>
            </a:pPr>
            <a:r>
              <a:rPr lang="en-US" altLang="en-US" sz="2800" dirty="0" smtClean="0">
                <a:solidFill>
                  <a:schemeClr val="bg1"/>
                </a:solidFill>
              </a:rPr>
              <a:t>Solution: Testing </a:t>
            </a:r>
            <a:r>
              <a:rPr lang="en-US" altLang="en-US" sz="2800" dirty="0">
                <a:solidFill>
                  <a:schemeClr val="bg1"/>
                </a:solidFill>
              </a:rPr>
              <a:t>the Difference Between Means </a:t>
            </a:r>
            <a:endParaRPr lang="en-US" altLang="en-US" sz="2800" dirty="0" smtClean="0">
              <a:solidFill>
                <a:schemeClr val="bg1"/>
              </a:solidFill>
            </a:endParaRPr>
          </a:p>
          <a:p>
            <a:pPr>
              <a:buFont typeface="Arial" charset="0"/>
              <a:buNone/>
              <a:defRPr/>
            </a:pPr>
            <a:r>
              <a:rPr lang="en-US" altLang="en-US" sz="2800" dirty="0" smtClean="0">
                <a:solidFill>
                  <a:schemeClr val="bg1"/>
                </a:solidFill>
              </a:rPr>
              <a:t>                    (</a:t>
            </a:r>
            <a:r>
              <a:rPr lang="en-US" altLang="en-US" sz="2800" dirty="0">
                <a:solidFill>
                  <a:schemeClr val="bg1"/>
                </a:solidFill>
              </a:rPr>
              <a:t>Dependent Samples)</a:t>
            </a:r>
          </a:p>
        </p:txBody>
      </p:sp>
      <p:pic>
        <p:nvPicPr>
          <p:cNvPr id="11" name="Picture 10"/>
          <p:cNvPicPr>
            <a:picLocks noChangeAspect="1"/>
          </p:cNvPicPr>
          <p:nvPr/>
        </p:nvPicPr>
        <p:blipFill>
          <a:blip r:embed="rId6"/>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4290468318"/>
      </p:ext>
    </p:extLst>
  </p:cSld>
  <p:clrMapOvr>
    <a:masterClrMapping/>
  </p:clrMapOvr>
  <mc:AlternateContent xmlns:mc="http://schemas.openxmlformats.org/markup-compatibility/2006" xmlns:p14="http://schemas.microsoft.com/office/powerpoint/2010/main">
    <mc:Choice Requires="p14">
      <p:transition spd="slow" p14:dur="2000" advTm="137439"/>
    </mc:Choice>
    <mc:Fallback xmlns="">
      <p:transition spd="slow" advTm="13743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8"/>
          <p:cNvSpPr/>
          <p:nvPr/>
        </p:nvSpPr>
        <p:spPr>
          <a:xfrm>
            <a:off x="2450744" y="588366"/>
            <a:ext cx="832163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Section 8.4: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sp>
        <p:nvSpPr>
          <p:cNvPr id="7" name="Rectangle 6"/>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145615"/>
      </p:ext>
    </p:extLst>
  </p:cSld>
  <p:clrMapOvr>
    <a:masterClrMapping/>
  </p:clrMapOvr>
  <mc:AlternateContent xmlns:mc="http://schemas.openxmlformats.org/markup-compatibility/2006" xmlns:p14="http://schemas.microsoft.com/office/powerpoint/2010/main">
    <mc:Choice Requires="p14">
      <p:transition spd="slow" p14:dur="2000" advTm="79699"/>
    </mc:Choice>
    <mc:Fallback xmlns="">
      <p:transition spd="slow" advTm="7969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941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8"/>
          <p:cNvSpPr/>
          <p:nvPr/>
        </p:nvSpPr>
        <p:spPr>
          <a:xfrm>
            <a:off x="2450744" y="588366"/>
            <a:ext cx="7201459"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pic>
        <p:nvPicPr>
          <p:cNvPr id="11" name="Picture 10"/>
          <p:cNvPicPr>
            <a:picLocks noChangeAspect="1"/>
          </p:cNvPicPr>
          <p:nvPr/>
        </p:nvPicPr>
        <p:blipFill>
          <a:blip r:embed="rId6"/>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904063636"/>
      </p:ext>
    </p:extLst>
  </p:cSld>
  <p:clrMapOvr>
    <a:masterClrMapping/>
  </p:clrMapOvr>
  <mc:AlternateContent xmlns:mc="http://schemas.openxmlformats.org/markup-compatibility/2006" xmlns:p14="http://schemas.microsoft.com/office/powerpoint/2010/main">
    <mc:Choice Requires="p14">
      <p:transition spd="slow" p14:dur="2000" advTm="94203"/>
    </mc:Choice>
    <mc:Fallback xmlns="">
      <p:transition spd="slow" advTm="9420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364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8"/>
          <p:cNvSpPr/>
          <p:nvPr/>
        </p:nvSpPr>
        <p:spPr>
          <a:xfrm>
            <a:off x="2450744" y="588366"/>
            <a:ext cx="7201459"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pic>
        <p:nvPicPr>
          <p:cNvPr id="7" name="Picture 6"/>
          <p:cNvPicPr>
            <a:picLocks noChangeAspect="1"/>
          </p:cNvPicPr>
          <p:nvPr/>
        </p:nvPicPr>
        <p:blipFill>
          <a:blip r:embed="rId6"/>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88976572"/>
      </p:ext>
    </p:extLst>
  </p:cSld>
  <p:clrMapOvr>
    <a:masterClrMapping/>
  </p:clrMapOvr>
  <mc:AlternateContent xmlns:mc="http://schemas.openxmlformats.org/markup-compatibility/2006" xmlns:p14="http://schemas.microsoft.com/office/powerpoint/2010/main">
    <mc:Choice Requires="p14">
      <p:transition spd="slow" p14:dur="2000" advTm="80539"/>
    </mc:Choice>
    <mc:Fallback xmlns="">
      <p:transition spd="slow" advTm="8053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29052"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8"/>
          <p:cNvSpPr/>
          <p:nvPr/>
        </p:nvSpPr>
        <p:spPr>
          <a:xfrm>
            <a:off x="2450744" y="588366"/>
            <a:ext cx="8565615"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Example: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sp>
        <p:nvSpPr>
          <p:cNvPr id="7" name="Rectangle 6"/>
          <p:cNvSpPr/>
          <p:nvPr/>
        </p:nvSpPr>
        <p:spPr>
          <a:xfrm>
            <a:off x="2429052" y="1930573"/>
            <a:ext cx="7928020" cy="2677656"/>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sz="2400" dirty="0">
                <a:latin typeface="Times New Roman" panose="02020603050405020304" pitchFamily="18" charset="0"/>
                <a:cs typeface="Times New Roman" panose="02020603050405020304" pitchFamily="18" charset="0"/>
              </a:rPr>
            </a:b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12" name="Rectangle 11"/>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Tree>
    <p:extLst>
      <p:ext uri="{BB962C8B-B14F-4D97-AF65-F5344CB8AC3E}">
        <p14:creationId xmlns:p14="http://schemas.microsoft.com/office/powerpoint/2010/main" val="795431693"/>
      </p:ext>
    </p:extLst>
  </p:cSld>
  <p:clrMapOvr>
    <a:masterClrMapping/>
  </p:clrMapOvr>
  <mc:AlternateContent xmlns:mc="http://schemas.openxmlformats.org/markup-compatibility/2006" xmlns:p14="http://schemas.microsoft.com/office/powerpoint/2010/main">
    <mc:Choice Requires="p14">
      <p:transition spd="slow" p14:dur="2000" advTm="83603"/>
    </mc:Choice>
    <mc:Fallback xmlns="">
      <p:transition spd="slow" advTm="8360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6327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pic>
        <p:nvPicPr>
          <p:cNvPr id="12" name="Picture 11"/>
          <p:cNvPicPr>
            <a:picLocks noChangeAspect="1"/>
          </p:cNvPicPr>
          <p:nvPr/>
        </p:nvPicPr>
        <p:blipFill>
          <a:blip r:embed="rId6"/>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65053406"/>
      </p:ext>
    </p:extLst>
  </p:cSld>
  <p:clrMapOvr>
    <a:masterClrMapping/>
  </p:clrMapOvr>
  <mc:AlternateContent xmlns:mc="http://schemas.openxmlformats.org/markup-compatibility/2006" xmlns:p14="http://schemas.microsoft.com/office/powerpoint/2010/main">
    <mc:Choice Requires="p14">
      <p:transition spd="slow" p14:dur="2000" advTm="126243"/>
    </mc:Choice>
    <mc:Fallback xmlns="">
      <p:transition spd="slow" advTm="12624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7" y="0"/>
            <a:ext cx="10960763" cy="1348509"/>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8"/>
          <p:cNvSpPr/>
          <p:nvPr/>
        </p:nvSpPr>
        <p:spPr>
          <a:xfrm>
            <a:off x="2450744" y="588366"/>
            <a:ext cx="506420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a:t>
            </a:r>
            <a:r>
              <a:rPr lang="en-US" sz="2800" dirty="0">
                <a:solidFill>
                  <a:schemeClr val="bg1"/>
                </a:solidFill>
                <a:latin typeface="Times New Roman" panose="02020603050405020304" pitchFamily="18" charset="0"/>
                <a:cs typeface="Times New Roman" panose="02020603050405020304" pitchFamily="18" charset="0"/>
              </a:rPr>
              <a:t>Obtaining test statistic</a:t>
            </a:r>
          </a:p>
        </p:txBody>
      </p:sp>
      <p:pic>
        <p:nvPicPr>
          <p:cNvPr id="11" name="Picture 10"/>
          <p:cNvPicPr>
            <a:picLocks noChangeAspect="1"/>
          </p:cNvPicPr>
          <p:nvPr/>
        </p:nvPicPr>
        <p:blipFill>
          <a:blip r:embed="rId5"/>
          <a:stretch>
            <a:fillRect/>
          </a:stretch>
        </p:blipFill>
        <p:spPr>
          <a:xfrm>
            <a:off x="2716076" y="1206943"/>
            <a:ext cx="5978381" cy="3482738"/>
          </a:xfrm>
          <a:prstGeom prst="rect">
            <a:avLst/>
          </a:prstGeom>
        </p:spPr>
      </p:pic>
      <p:pic>
        <p:nvPicPr>
          <p:cNvPr id="12" name="Picture 11"/>
          <p:cNvPicPr>
            <a:picLocks noChangeAspect="1"/>
          </p:cNvPicPr>
          <p:nvPr/>
        </p:nvPicPr>
        <p:blipFill>
          <a:blip r:embed="rId6"/>
          <a:stretch>
            <a:fillRect/>
          </a:stretch>
        </p:blipFill>
        <p:spPr>
          <a:xfrm>
            <a:off x="2109515" y="4681847"/>
            <a:ext cx="7191504" cy="2176153"/>
          </a:xfrm>
          <a:prstGeom prst="rect">
            <a:avLst/>
          </a:prstGeom>
        </p:spPr>
      </p:pic>
    </p:spTree>
    <p:extLst>
      <p:ext uri="{BB962C8B-B14F-4D97-AF65-F5344CB8AC3E}">
        <p14:creationId xmlns:p14="http://schemas.microsoft.com/office/powerpoint/2010/main" val="256315514"/>
      </p:ext>
    </p:extLst>
  </p:cSld>
  <p:clrMapOvr>
    <a:masterClrMapping/>
  </p:clrMapOvr>
  <mc:AlternateContent xmlns:mc="http://schemas.openxmlformats.org/markup-compatibility/2006" xmlns:p14="http://schemas.microsoft.com/office/powerpoint/2010/main">
    <mc:Choice Requires="p14">
      <p:transition spd="slow" p14:dur="2000" advTm="108813"/>
    </mc:Choice>
    <mc:Fallback xmlns="">
      <p:transition spd="slow" advTm="10881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7" y="0"/>
            <a:ext cx="10960763" cy="1348509"/>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8"/>
          <p:cNvSpPr/>
          <p:nvPr/>
        </p:nvSpPr>
        <p:spPr>
          <a:xfrm>
            <a:off x="2450744" y="588366"/>
            <a:ext cx="506420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a:t>
            </a:r>
            <a:r>
              <a:rPr lang="en-US" sz="2800" dirty="0">
                <a:solidFill>
                  <a:schemeClr val="bg1"/>
                </a:solidFill>
                <a:latin typeface="Times New Roman" panose="02020603050405020304" pitchFamily="18" charset="0"/>
                <a:cs typeface="Times New Roman" panose="02020603050405020304" pitchFamily="18" charset="0"/>
              </a:rPr>
              <a:t>Obtaining test statistic</a:t>
            </a:r>
          </a:p>
        </p:txBody>
      </p:sp>
      <p:pic>
        <p:nvPicPr>
          <p:cNvPr id="11" name="Picture 10"/>
          <p:cNvPicPr>
            <a:picLocks noChangeAspect="1"/>
          </p:cNvPicPr>
          <p:nvPr/>
        </p:nvPicPr>
        <p:blipFill>
          <a:blip r:embed="rId5"/>
          <a:stretch>
            <a:fillRect/>
          </a:stretch>
        </p:blipFill>
        <p:spPr>
          <a:xfrm>
            <a:off x="2716076" y="1206943"/>
            <a:ext cx="5978381" cy="3482738"/>
          </a:xfrm>
          <a:prstGeom prst="rect">
            <a:avLst/>
          </a:prstGeom>
        </p:spPr>
      </p:pic>
      <p:pic>
        <p:nvPicPr>
          <p:cNvPr id="12" name="Picture 11"/>
          <p:cNvPicPr>
            <a:picLocks noChangeAspect="1"/>
          </p:cNvPicPr>
          <p:nvPr/>
        </p:nvPicPr>
        <p:blipFill>
          <a:blip r:embed="rId6"/>
          <a:stretch>
            <a:fillRect/>
          </a:stretch>
        </p:blipFill>
        <p:spPr>
          <a:xfrm>
            <a:off x="2109515" y="4681847"/>
            <a:ext cx="7191504" cy="2176153"/>
          </a:xfrm>
          <a:prstGeom prst="rect">
            <a:avLst/>
          </a:prstGeom>
        </p:spPr>
      </p:pic>
    </p:spTree>
    <p:extLst>
      <p:ext uri="{BB962C8B-B14F-4D97-AF65-F5344CB8AC3E}">
        <p14:creationId xmlns:p14="http://schemas.microsoft.com/office/powerpoint/2010/main" val="1654044023"/>
      </p:ext>
    </p:extLst>
  </p:cSld>
  <p:clrMapOvr>
    <a:masterClrMapping/>
  </p:clrMapOvr>
  <mc:AlternateContent xmlns:mc="http://schemas.openxmlformats.org/markup-compatibility/2006" xmlns:p14="http://schemas.microsoft.com/office/powerpoint/2010/main">
    <mc:Choice Requires="p14">
      <p:transition spd="slow" p14:dur="2000" advTm="119034"/>
    </mc:Choice>
    <mc:Fallback xmlns="">
      <p:transition spd="slow" advTm="11903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86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pic>
        <p:nvPicPr>
          <p:cNvPr id="7" name="Picture 6"/>
          <p:cNvPicPr>
            <a:picLocks noChangeAspect="1"/>
          </p:cNvPicPr>
          <p:nvPr/>
        </p:nvPicPr>
        <p:blipFill>
          <a:blip r:embed="rId6"/>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4052993830"/>
      </p:ext>
    </p:extLst>
  </p:cSld>
  <p:clrMapOvr>
    <a:masterClrMapping/>
  </p:clrMapOvr>
  <mc:AlternateContent xmlns:mc="http://schemas.openxmlformats.org/markup-compatibility/2006" xmlns:p14="http://schemas.microsoft.com/office/powerpoint/2010/main">
    <mc:Choice Requires="p14">
      <p:transition spd="slow" p14:dur="2000" advTm="79002"/>
    </mc:Choice>
    <mc:Fallback xmlns="">
      <p:transition spd="slow" advTm="7900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8"/>
          <p:cNvSpPr/>
          <p:nvPr/>
        </p:nvSpPr>
        <p:spPr>
          <a:xfrm>
            <a:off x="2450744" y="588366"/>
            <a:ext cx="8216160"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Example: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sp>
        <p:nvSpPr>
          <p:cNvPr id="7" name="Rectangle 6"/>
          <p:cNvSpPr/>
          <p:nvPr/>
        </p:nvSpPr>
        <p:spPr>
          <a:xfrm>
            <a:off x="2115126" y="1610200"/>
            <a:ext cx="8551777"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sz="2400"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12" name="Rectangle 11"/>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Tree>
    <p:extLst>
      <p:ext uri="{BB962C8B-B14F-4D97-AF65-F5344CB8AC3E}">
        <p14:creationId xmlns:p14="http://schemas.microsoft.com/office/powerpoint/2010/main" val="837960161"/>
      </p:ext>
    </p:extLst>
  </p:cSld>
  <p:clrMapOvr>
    <a:masterClrMapping/>
  </p:clrMapOvr>
  <mc:AlternateContent xmlns:mc="http://schemas.openxmlformats.org/markup-compatibility/2006" xmlns:p14="http://schemas.microsoft.com/office/powerpoint/2010/main">
    <mc:Choice Requires="p14">
      <p:transition spd="slow" p14:dur="2000" advTm="196525"/>
    </mc:Choice>
    <mc:Fallback xmlns="">
      <p:transition spd="slow" advTm="19652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62063" y="65821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pic>
        <p:nvPicPr>
          <p:cNvPr id="11" name="Picture 10"/>
          <p:cNvPicPr>
            <a:picLocks noChangeAspect="1"/>
          </p:cNvPicPr>
          <p:nvPr/>
        </p:nvPicPr>
        <p:blipFill>
          <a:blip r:embed="rId6"/>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4127713432"/>
      </p:ext>
    </p:extLst>
  </p:cSld>
  <p:clrMapOvr>
    <a:masterClrMapping/>
  </p:clrMapOvr>
  <mc:AlternateContent xmlns:mc="http://schemas.openxmlformats.org/markup-compatibility/2006" xmlns:p14="http://schemas.microsoft.com/office/powerpoint/2010/main">
    <mc:Choice Requires="p14">
      <p:transition spd="slow" p14:dur="2000" advTm="76231"/>
    </mc:Choice>
    <mc:Fallback xmlns="">
      <p:transition spd="slow" advTm="7623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7" y="-18473"/>
            <a:ext cx="10960763" cy="120930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42</a:t>
            </a:fld>
            <a:endParaRPr lang="en-US"/>
          </a:p>
        </p:txBody>
      </p:sp>
      <p:sp>
        <p:nvSpPr>
          <p:cNvPr id="9" name="Rectangle 8"/>
          <p:cNvSpPr/>
          <p:nvPr/>
        </p:nvSpPr>
        <p:spPr>
          <a:xfrm>
            <a:off x="2653944" y="324569"/>
            <a:ext cx="506420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Obtaining test statistic</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5"/>
          <a:stretch>
            <a:fillRect/>
          </a:stretch>
        </p:blipFill>
        <p:spPr>
          <a:xfrm>
            <a:off x="2731525" y="921526"/>
            <a:ext cx="7031311" cy="3501112"/>
          </a:xfrm>
          <a:prstGeom prst="rect">
            <a:avLst/>
          </a:prstGeom>
        </p:spPr>
      </p:pic>
      <p:pic>
        <p:nvPicPr>
          <p:cNvPr id="11" name="Picture 10"/>
          <p:cNvPicPr>
            <a:picLocks noChangeAspect="1"/>
          </p:cNvPicPr>
          <p:nvPr/>
        </p:nvPicPr>
        <p:blipFill>
          <a:blip r:embed="rId6"/>
          <a:stretch>
            <a:fillRect/>
          </a:stretch>
        </p:blipFill>
        <p:spPr>
          <a:xfrm>
            <a:off x="2003792" y="4313591"/>
            <a:ext cx="8486775" cy="2247900"/>
          </a:xfrm>
          <a:prstGeom prst="rect">
            <a:avLst/>
          </a:prstGeom>
        </p:spPr>
      </p:pic>
      <p:pic>
        <p:nvPicPr>
          <p:cNvPr id="12" name="Picture 11"/>
          <p:cNvPicPr>
            <a:picLocks noChangeAspect="1"/>
          </p:cNvPicPr>
          <p:nvPr/>
        </p:nvPicPr>
        <p:blipFill>
          <a:blip r:embed="rId7"/>
          <a:stretch>
            <a:fillRect/>
          </a:stretch>
        </p:blipFill>
        <p:spPr>
          <a:xfrm>
            <a:off x="2311482" y="6614262"/>
            <a:ext cx="9902229" cy="204838"/>
          </a:xfrm>
          <a:prstGeom prst="rect">
            <a:avLst/>
          </a:prstGeom>
        </p:spPr>
      </p:pic>
    </p:spTree>
    <p:extLst>
      <p:ext uri="{BB962C8B-B14F-4D97-AF65-F5344CB8AC3E}">
        <p14:creationId xmlns:p14="http://schemas.microsoft.com/office/powerpoint/2010/main" val="3151340029"/>
      </p:ext>
    </p:extLst>
  </p:cSld>
  <p:clrMapOvr>
    <a:masterClrMapping/>
  </p:clrMapOvr>
  <mc:AlternateContent xmlns:mc="http://schemas.openxmlformats.org/markup-compatibility/2006" xmlns:p14="http://schemas.microsoft.com/office/powerpoint/2010/main">
    <mc:Choice Requires="p14">
      <p:transition spd="slow" p14:dur="2000" advTm="156303"/>
    </mc:Choice>
    <mc:Fallback xmlns="">
      <p:transition spd="slow" advTm="15630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770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960763"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43</a:t>
            </a:fld>
            <a:endParaRPr lang="en-US"/>
          </a:p>
        </p:txBody>
      </p:sp>
      <p:sp>
        <p:nvSpPr>
          <p:cNvPr id="9" name="Rectangle 8"/>
          <p:cNvSpPr/>
          <p:nvPr/>
        </p:nvSpPr>
        <p:spPr>
          <a:xfrm>
            <a:off x="2450744" y="588366"/>
            <a:ext cx="8164927" cy="523220"/>
          </a:xfrm>
          <a:prstGeom prst="rect">
            <a:avLst/>
          </a:prstGeom>
        </p:spPr>
        <p:txBody>
          <a:bodyPr wrap="none">
            <a:spAutoFit/>
          </a:bodyPr>
          <a:lstStyle/>
          <a:p>
            <a:pPr>
              <a:buFont typeface="Arial" charset="0"/>
              <a:buNone/>
              <a:defRPr/>
            </a:pPr>
            <a:r>
              <a:rPr lang="en-US" sz="2800" dirty="0" smtClean="0">
                <a:solidFill>
                  <a:schemeClr val="bg1"/>
                </a:solidFill>
                <a:latin typeface="Times New Roman" panose="02020603050405020304" pitchFamily="18" charset="0"/>
                <a:cs typeface="Times New Roman" panose="02020603050405020304" pitchFamily="18" charset="0"/>
              </a:rPr>
              <a:t>   Solution: Testing </a:t>
            </a:r>
            <a:r>
              <a:rPr lang="en-US" sz="2800" dirty="0">
                <a:solidFill>
                  <a:schemeClr val="bg1"/>
                </a:solidFill>
                <a:latin typeface="Times New Roman" panose="02020603050405020304" pitchFamily="18" charset="0"/>
                <a:cs typeface="Times New Roman" panose="02020603050405020304" pitchFamily="18" charset="0"/>
              </a:rPr>
              <a:t>the Difference Between Proportions</a:t>
            </a:r>
          </a:p>
        </p:txBody>
      </p:sp>
      <p:pic>
        <p:nvPicPr>
          <p:cNvPr id="11" name="Picture 10"/>
          <p:cNvPicPr>
            <a:picLocks noChangeAspect="1"/>
          </p:cNvPicPr>
          <p:nvPr/>
        </p:nvPicPr>
        <p:blipFill>
          <a:blip r:embed="rId6"/>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060655640"/>
      </p:ext>
    </p:extLst>
  </p:cSld>
  <p:clrMapOvr>
    <a:masterClrMapping/>
  </p:clrMapOvr>
  <mc:AlternateContent xmlns:mc="http://schemas.openxmlformats.org/markup-compatibility/2006" xmlns:p14="http://schemas.microsoft.com/office/powerpoint/2010/main">
    <mc:Choice Requires="p14">
      <p:transition spd="slow" p14:dur="2000" advTm="69347"/>
    </mc:Choice>
    <mc:Fallback xmlns="">
      <p:transition spd="slow" advTm="6934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44</a:t>
            </a:fld>
            <a:endParaRPr lang="en-US"/>
          </a:p>
        </p:txBody>
      </p:sp>
      <p:sp>
        <p:nvSpPr>
          <p:cNvPr id="11" name="Rectangle 10"/>
          <p:cNvSpPr/>
          <p:nvPr/>
        </p:nvSpPr>
        <p:spPr>
          <a:xfrm>
            <a:off x="2713746" y="601961"/>
            <a:ext cx="2895344" cy="523220"/>
          </a:xfrm>
          <a:prstGeom prst="rect">
            <a:avLst/>
          </a:prstGeom>
        </p:spPr>
        <p:txBody>
          <a:bodyPr wrap="non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Chapter Summary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398076" y="1991393"/>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1347597667"/>
      </p:ext>
    </p:extLst>
  </p:cSld>
  <p:clrMapOvr>
    <a:masterClrMapping/>
  </p:clrMapOvr>
  <mc:AlternateContent xmlns:mc="http://schemas.openxmlformats.org/markup-compatibility/2006" xmlns:p14="http://schemas.microsoft.com/office/powerpoint/2010/main">
    <mc:Choice Requires="p14">
      <p:transition spd="slow" p14:dur="2000" advTm="157997"/>
    </mc:Choice>
    <mc:Fallback xmlns="">
      <p:transition spd="slow" advTm="15799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2175</TotalTime>
  <Words>1596</Words>
  <Application>Microsoft Office PowerPoint</Application>
  <PresentationFormat>Widescreen</PresentationFormat>
  <Paragraphs>299</Paragraphs>
  <Slides>44</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4" baseType="lpstr">
      <vt:lpstr>Arial</vt:lpstr>
      <vt:lpstr>Calibri</vt:lpstr>
      <vt:lpstr>Calibri Light</vt:lpstr>
      <vt:lpstr>Cambria Math</vt:lpstr>
      <vt:lpstr>Symbol</vt:lpstr>
      <vt:lpstr>Tajawal Medium</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cp:lastModifiedBy>
  <cp:revision>245</cp:revision>
  <dcterms:created xsi:type="dcterms:W3CDTF">2021-08-03T13:03:26Z</dcterms:created>
  <dcterms:modified xsi:type="dcterms:W3CDTF">2022-07-07T13:21:40Z</dcterms:modified>
</cp:coreProperties>
</file>