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2.xml" ContentType="application/vnd.openxmlformats-officedocument.presentationml.tags+xml"/>
  <Override PartName="/ppt/notesSlides/notesSlide19.xml" ContentType="application/vnd.openxmlformats-officedocument.presentationml.notesSlide+xml"/>
  <Override PartName="/ppt/tags/tag3.xml" ContentType="application/vnd.openxmlformats-officedocument.presentationml.tags+xml"/>
  <Override PartName="/ppt/notesSlides/notesSlide20.xml" ContentType="application/vnd.openxmlformats-officedocument.presentationml.notesSlide+xml"/>
  <Override PartName="/ppt/tags/tag4.xml" ContentType="application/vnd.openxmlformats-officedocument.presentationml.tags+xml"/>
  <Override PartName="/ppt/notesSlides/notesSlide21.xml" ContentType="application/vnd.openxmlformats-officedocument.presentationml.notesSlide+xml"/>
  <Override PartName="/ppt/tags/tag5.xml" ContentType="application/vnd.openxmlformats-officedocument.presentationml.tags+xml"/>
  <Override PartName="/ppt/notesSlides/notesSlide22.xml" ContentType="application/vnd.openxmlformats-officedocument.presentationml.notesSlide+xml"/>
  <Override PartName="/ppt/tags/tag6.xml" ContentType="application/vnd.openxmlformats-officedocument.presentationml.tags+xml"/>
  <Override PartName="/ppt/notesSlides/notesSlide23.xml" ContentType="application/vnd.openxmlformats-officedocument.presentationml.notesSlide+xml"/>
  <Override PartName="/ppt/tags/tag7.xml" ContentType="application/vnd.openxmlformats-officedocument.presentationml.tags+xml"/>
  <Override PartName="/ppt/notesSlides/notesSlide24.xml" ContentType="application/vnd.openxmlformats-officedocument.presentationml.notesSlide+xml"/>
  <Override PartName="/ppt/tags/tag8.xml" ContentType="application/vnd.openxmlformats-officedocument.presentationml.tags+xml"/>
  <Override PartName="/ppt/notesSlides/notesSlide25.xml" ContentType="application/vnd.openxmlformats-officedocument.presentationml.notesSlide+xml"/>
  <Override PartName="/ppt/tags/tag9.xml" ContentType="application/vnd.openxmlformats-officedocument.presentationml.tags+xml"/>
  <Override PartName="/ppt/notesSlides/notesSlide26.xml" ContentType="application/vnd.openxmlformats-officedocument.presentationml.notesSlide+xml"/>
  <Override PartName="/ppt/tags/tag10.xml" ContentType="application/vnd.openxmlformats-officedocument.presentationml.tags+xml"/>
  <Override PartName="/ppt/notesSlides/notesSlide27.xml" ContentType="application/vnd.openxmlformats-officedocument.presentationml.notesSlide+xml"/>
  <Override PartName="/ppt/tags/tag11.xml" ContentType="application/vnd.openxmlformats-officedocument.presentationml.tags+xml"/>
  <Override PartName="/ppt/notesSlides/notesSlide28.xml" ContentType="application/vnd.openxmlformats-officedocument.presentationml.notesSlide+xml"/>
  <Override PartName="/ppt/tags/tag1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59" r:id="rId3"/>
    <p:sldId id="817" r:id="rId4"/>
    <p:sldId id="867" r:id="rId5"/>
    <p:sldId id="820" r:id="rId6"/>
    <p:sldId id="868" r:id="rId7"/>
    <p:sldId id="869" r:id="rId8"/>
    <p:sldId id="870" r:id="rId9"/>
    <p:sldId id="871" r:id="rId10"/>
    <p:sldId id="872" r:id="rId11"/>
    <p:sldId id="873" r:id="rId12"/>
    <p:sldId id="884" r:id="rId13"/>
    <p:sldId id="874" r:id="rId14"/>
    <p:sldId id="875" r:id="rId15"/>
    <p:sldId id="876" r:id="rId16"/>
    <p:sldId id="877" r:id="rId17"/>
    <p:sldId id="878" r:id="rId18"/>
    <p:sldId id="879" r:id="rId19"/>
    <p:sldId id="880" r:id="rId20"/>
    <p:sldId id="881" r:id="rId21"/>
    <p:sldId id="882" r:id="rId22"/>
    <p:sldId id="816" r:id="rId23"/>
    <p:sldId id="858" r:id="rId24"/>
    <p:sldId id="859" r:id="rId25"/>
    <p:sldId id="860" r:id="rId26"/>
    <p:sldId id="861" r:id="rId27"/>
    <p:sldId id="862" r:id="rId28"/>
    <p:sldId id="979" r:id="rId29"/>
    <p:sldId id="863" r:id="rId30"/>
    <p:sldId id="980" r:id="rId31"/>
    <p:sldId id="864" r:id="rId32"/>
    <p:sldId id="981" r:id="rId33"/>
    <p:sldId id="865" r:id="rId34"/>
    <p:sldId id="982" r:id="rId35"/>
    <p:sldId id="866" r:id="rId36"/>
    <p:sldId id="986" r:id="rId37"/>
    <p:sldId id="984" r:id="rId38"/>
    <p:sldId id="29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63585D-517E-433C-8BB4-4536008D970D}" type="datetimeFigureOut">
              <a:rPr lang="en-US" smtClean="0"/>
              <a:t>7/12/2023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84580F-AFBB-46B2-ABBD-BBC05A69B3D7}" type="slidenum">
              <a:rPr lang="en-US" smtClean="0"/>
              <a:t>‹#›</a:t>
            </a:fld>
            <a:endParaRPr lang="en-US"/>
          </a:p>
        </p:txBody>
      </p:sp>
    </p:spTree>
    <p:extLst>
      <p:ext uri="{BB962C8B-B14F-4D97-AF65-F5344CB8AC3E}">
        <p14:creationId xmlns:p14="http://schemas.microsoft.com/office/powerpoint/2010/main" val="437374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id="{0361062E-72C8-D8C0-E772-D09B07EFAE79}"/>
              </a:ext>
            </a:extLst>
          </p:cNvPr>
          <p:cNvSpPr>
            <a:spLocks noGrp="1" noRot="1" noChangeAspect="1" noChangeArrowheads="1" noTextEdit="1"/>
          </p:cNvSpPr>
          <p:nvPr>
            <p:ph type="sldImg"/>
          </p:nvPr>
        </p:nvSpPr>
        <p:spPr>
          <a:ln/>
        </p:spPr>
      </p:sp>
      <p:sp>
        <p:nvSpPr>
          <p:cNvPr id="114691" name="Rectangle 3">
            <a:extLst>
              <a:ext uri="{FF2B5EF4-FFF2-40B4-BE49-F238E27FC236}">
                <a16:creationId xmlns:a16="http://schemas.microsoft.com/office/drawing/2014/main" id="{8A3AD7A3-6C58-E264-8392-292BD756910D}"/>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932069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a:extLst>
              <a:ext uri="{FF2B5EF4-FFF2-40B4-BE49-F238E27FC236}">
                <a16:creationId xmlns:a16="http://schemas.microsoft.com/office/drawing/2014/main" id="{89C3C7C9-CDE4-CA20-EB89-41769D5FF2F4}"/>
              </a:ext>
            </a:extLst>
          </p:cNvPr>
          <p:cNvSpPr>
            <a:spLocks noGrp="1" noRot="1" noChangeAspect="1" noChangeArrowheads="1" noTextEdit="1"/>
          </p:cNvSpPr>
          <p:nvPr>
            <p:ph type="sldImg"/>
          </p:nvPr>
        </p:nvSpPr>
        <p:spPr>
          <a:ln/>
        </p:spPr>
      </p:sp>
      <p:sp>
        <p:nvSpPr>
          <p:cNvPr id="116739" name="Rectangle 3">
            <a:extLst>
              <a:ext uri="{FF2B5EF4-FFF2-40B4-BE49-F238E27FC236}">
                <a16:creationId xmlns:a16="http://schemas.microsoft.com/office/drawing/2014/main" id="{00ABB473-1ADE-A0F3-5B15-410329E0A82D}"/>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411160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a:extLst>
              <a:ext uri="{FF2B5EF4-FFF2-40B4-BE49-F238E27FC236}">
                <a16:creationId xmlns:a16="http://schemas.microsoft.com/office/drawing/2014/main" id="{C6448205-DC50-8E16-E108-85BABEAB01D0}"/>
              </a:ext>
            </a:extLst>
          </p:cNvPr>
          <p:cNvSpPr>
            <a:spLocks noGrp="1" noRot="1" noChangeAspect="1" noChangeArrowheads="1" noTextEdit="1"/>
          </p:cNvSpPr>
          <p:nvPr>
            <p:ph type="sldImg"/>
          </p:nvPr>
        </p:nvSpPr>
        <p:spPr>
          <a:ln/>
        </p:spPr>
      </p:sp>
      <p:sp>
        <p:nvSpPr>
          <p:cNvPr id="118787" name="Rectangle 3">
            <a:extLst>
              <a:ext uri="{FF2B5EF4-FFF2-40B4-BE49-F238E27FC236}">
                <a16:creationId xmlns:a16="http://schemas.microsoft.com/office/drawing/2014/main" id="{AEF9AE78-B03A-9AF0-2BF2-0BCFC9DE198B}"/>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959554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a:extLst>
              <a:ext uri="{FF2B5EF4-FFF2-40B4-BE49-F238E27FC236}">
                <a16:creationId xmlns:a16="http://schemas.microsoft.com/office/drawing/2014/main" id="{9039BD2D-89C6-380C-0310-47351D2A30A4}"/>
              </a:ext>
            </a:extLst>
          </p:cNvPr>
          <p:cNvSpPr>
            <a:spLocks noGrp="1" noRot="1" noChangeAspect="1" noChangeArrowheads="1" noTextEdit="1"/>
          </p:cNvSpPr>
          <p:nvPr>
            <p:ph type="sldImg"/>
          </p:nvPr>
        </p:nvSpPr>
        <p:spPr>
          <a:ln/>
        </p:spPr>
      </p:sp>
      <p:sp>
        <p:nvSpPr>
          <p:cNvPr id="126979" name="Rectangle 3">
            <a:extLst>
              <a:ext uri="{FF2B5EF4-FFF2-40B4-BE49-F238E27FC236}">
                <a16:creationId xmlns:a16="http://schemas.microsoft.com/office/drawing/2014/main" id="{62FE3ED5-E2CC-C65E-1F0D-3AE2A38D82F6}"/>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406966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a:extLst>
              <a:ext uri="{FF2B5EF4-FFF2-40B4-BE49-F238E27FC236}">
                <a16:creationId xmlns:a16="http://schemas.microsoft.com/office/drawing/2014/main" id="{3DB421EA-6E84-56A6-A189-0FBC87B3521A}"/>
              </a:ext>
            </a:extLst>
          </p:cNvPr>
          <p:cNvSpPr>
            <a:spLocks noGrp="1" noRot="1" noChangeAspect="1" noChangeArrowheads="1" noTextEdit="1"/>
          </p:cNvSpPr>
          <p:nvPr>
            <p:ph type="sldImg"/>
          </p:nvPr>
        </p:nvSpPr>
        <p:spPr>
          <a:ln/>
        </p:spPr>
      </p:sp>
      <p:sp>
        <p:nvSpPr>
          <p:cNvPr id="129027" name="Rectangle 3">
            <a:extLst>
              <a:ext uri="{FF2B5EF4-FFF2-40B4-BE49-F238E27FC236}">
                <a16:creationId xmlns:a16="http://schemas.microsoft.com/office/drawing/2014/main" id="{0FA8CE8E-E8B2-F466-BA53-0AD70816270D}"/>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193789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a:extLst>
              <a:ext uri="{FF2B5EF4-FFF2-40B4-BE49-F238E27FC236}">
                <a16:creationId xmlns:a16="http://schemas.microsoft.com/office/drawing/2014/main" id="{D47247FF-63F6-849A-5E07-B2E42338FEB6}"/>
              </a:ext>
            </a:extLst>
          </p:cNvPr>
          <p:cNvSpPr>
            <a:spLocks noGrp="1" noRot="1" noChangeAspect="1" noChangeArrowheads="1" noTextEdit="1"/>
          </p:cNvSpPr>
          <p:nvPr>
            <p:ph type="sldImg"/>
          </p:nvPr>
        </p:nvSpPr>
        <p:spPr>
          <a:ln/>
        </p:spPr>
      </p:sp>
      <p:sp>
        <p:nvSpPr>
          <p:cNvPr id="131075" name="Rectangle 3">
            <a:extLst>
              <a:ext uri="{FF2B5EF4-FFF2-40B4-BE49-F238E27FC236}">
                <a16:creationId xmlns:a16="http://schemas.microsoft.com/office/drawing/2014/main" id="{802506EA-477A-FA48-BF3B-BFDF44B0A0FB}"/>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239095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a:extLst>
              <a:ext uri="{FF2B5EF4-FFF2-40B4-BE49-F238E27FC236}">
                <a16:creationId xmlns:a16="http://schemas.microsoft.com/office/drawing/2014/main" id="{AE71DCA8-5505-1FA3-73B5-A26245E6B34C}"/>
              </a:ext>
            </a:extLst>
          </p:cNvPr>
          <p:cNvSpPr>
            <a:spLocks noGrp="1" noRot="1" noChangeAspect="1" noChangeArrowheads="1" noTextEdit="1"/>
          </p:cNvSpPr>
          <p:nvPr>
            <p:ph type="sldImg"/>
          </p:nvPr>
        </p:nvSpPr>
        <p:spPr>
          <a:ln/>
        </p:spPr>
      </p:sp>
      <p:sp>
        <p:nvSpPr>
          <p:cNvPr id="133123" name="Rectangle 3">
            <a:extLst>
              <a:ext uri="{FF2B5EF4-FFF2-40B4-BE49-F238E27FC236}">
                <a16:creationId xmlns:a16="http://schemas.microsoft.com/office/drawing/2014/main" id="{90D355F7-4C86-D703-E4D3-2D756DB7AA60}"/>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341442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a:extLst>
              <a:ext uri="{FF2B5EF4-FFF2-40B4-BE49-F238E27FC236}">
                <a16:creationId xmlns:a16="http://schemas.microsoft.com/office/drawing/2014/main" id="{74EA78BF-B50F-1E03-57F1-0454A48266F0}"/>
              </a:ext>
            </a:extLst>
          </p:cNvPr>
          <p:cNvSpPr>
            <a:spLocks noGrp="1" noRot="1" noChangeAspect="1" noChangeArrowheads="1" noTextEdit="1"/>
          </p:cNvSpPr>
          <p:nvPr>
            <p:ph type="sldImg"/>
          </p:nvPr>
        </p:nvSpPr>
        <p:spPr>
          <a:ln/>
        </p:spPr>
      </p:sp>
      <p:sp>
        <p:nvSpPr>
          <p:cNvPr id="135171" name="Rectangle 3">
            <a:extLst>
              <a:ext uri="{FF2B5EF4-FFF2-40B4-BE49-F238E27FC236}">
                <a16:creationId xmlns:a16="http://schemas.microsoft.com/office/drawing/2014/main" id="{ECFCC79B-DF3E-725D-6836-788CC60126F0}"/>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0317943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657F1C49-546D-2799-64FC-0C47A3C407AD}"/>
              </a:ext>
            </a:extLst>
          </p:cNvPr>
          <p:cNvSpPr>
            <a:spLocks noGrp="1" noRot="1" noChangeAspect="1" noChangeArrowheads="1" noTextEdit="1"/>
          </p:cNvSpPr>
          <p:nvPr>
            <p:ph type="sldImg"/>
          </p:nvPr>
        </p:nvSpPr>
        <p:spPr>
          <a:ln/>
        </p:spPr>
      </p:sp>
      <p:sp>
        <p:nvSpPr>
          <p:cNvPr id="137219" name="Rectangle 3">
            <a:extLst>
              <a:ext uri="{FF2B5EF4-FFF2-40B4-BE49-F238E27FC236}">
                <a16:creationId xmlns:a16="http://schemas.microsoft.com/office/drawing/2014/main" id="{149D2ECC-6EFA-0A87-C3FA-50BD436F9743}"/>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0513855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a:extLst>
              <a:ext uri="{FF2B5EF4-FFF2-40B4-BE49-F238E27FC236}">
                <a16:creationId xmlns:a16="http://schemas.microsoft.com/office/drawing/2014/main" id="{7F63A709-9604-BA58-F462-A0A1A26960FE}"/>
              </a:ext>
            </a:extLst>
          </p:cNvPr>
          <p:cNvSpPr>
            <a:spLocks noGrp="1" noRot="1" noChangeAspect="1" noChangeArrowheads="1" noTextEdit="1"/>
          </p:cNvSpPr>
          <p:nvPr>
            <p:ph type="sldImg"/>
          </p:nvPr>
        </p:nvSpPr>
        <p:spPr>
          <a:ln/>
        </p:spPr>
      </p:sp>
      <p:sp>
        <p:nvSpPr>
          <p:cNvPr id="139267" name="Rectangle 3">
            <a:extLst>
              <a:ext uri="{FF2B5EF4-FFF2-40B4-BE49-F238E27FC236}">
                <a16:creationId xmlns:a16="http://schemas.microsoft.com/office/drawing/2014/main" id="{7DF5FB6F-6E33-A0D7-480D-330FEA07FA5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367327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a:extLst>
              <a:ext uri="{FF2B5EF4-FFF2-40B4-BE49-F238E27FC236}">
                <a16:creationId xmlns:a16="http://schemas.microsoft.com/office/drawing/2014/main" id="{A7564478-716F-B80D-98C7-6785457487C8}"/>
              </a:ext>
            </a:extLst>
          </p:cNvPr>
          <p:cNvSpPr>
            <a:spLocks noGrp="1" noRot="1" noChangeAspect="1" noChangeArrowheads="1" noTextEdit="1"/>
          </p:cNvSpPr>
          <p:nvPr>
            <p:ph type="sldImg"/>
          </p:nvPr>
        </p:nvSpPr>
        <p:spPr>
          <a:ln/>
        </p:spPr>
      </p:sp>
      <p:sp>
        <p:nvSpPr>
          <p:cNvPr id="141315" name="Rectangle 3">
            <a:extLst>
              <a:ext uri="{FF2B5EF4-FFF2-40B4-BE49-F238E27FC236}">
                <a16:creationId xmlns:a16="http://schemas.microsoft.com/office/drawing/2014/main" id="{087F24C7-B431-C9EF-34C6-C7BA1F74FB18}"/>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6871881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a:extLst>
              <a:ext uri="{FF2B5EF4-FFF2-40B4-BE49-F238E27FC236}">
                <a16:creationId xmlns:a16="http://schemas.microsoft.com/office/drawing/2014/main" id="{CDA27C6C-49BC-F232-D50B-3DD543716F48}"/>
              </a:ext>
            </a:extLst>
          </p:cNvPr>
          <p:cNvSpPr>
            <a:spLocks noGrp="1" noRot="1" noChangeAspect="1" noChangeArrowheads="1" noTextEdit="1"/>
          </p:cNvSpPr>
          <p:nvPr>
            <p:ph type="sldImg"/>
          </p:nvPr>
        </p:nvSpPr>
        <p:spPr>
          <a:ln/>
        </p:spPr>
      </p:sp>
      <p:sp>
        <p:nvSpPr>
          <p:cNvPr id="143363" name="Rectangle 3">
            <a:extLst>
              <a:ext uri="{FF2B5EF4-FFF2-40B4-BE49-F238E27FC236}">
                <a16:creationId xmlns:a16="http://schemas.microsoft.com/office/drawing/2014/main" id="{FC76627F-777B-1414-67E8-E6E06AF0E42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08962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F9CF257-41E2-A7D7-732E-19BED00B040E}"/>
              </a:ext>
            </a:extLst>
          </p:cNvPr>
          <p:cNvSpPr>
            <a:spLocks noGrp="1" noRot="1" noChangeAspect="1" noChangeArrowheads="1" noTextEdit="1"/>
          </p:cNvSpPr>
          <p:nvPr>
            <p:ph type="sldImg"/>
          </p:nvPr>
        </p:nvSpPr>
        <p:spPr>
          <a:ln/>
        </p:spPr>
      </p:sp>
      <p:sp>
        <p:nvSpPr>
          <p:cNvPr id="145411" name="Rectangle 3">
            <a:extLst>
              <a:ext uri="{FF2B5EF4-FFF2-40B4-BE49-F238E27FC236}">
                <a16:creationId xmlns:a16="http://schemas.microsoft.com/office/drawing/2014/main" id="{9C37F350-6F6F-6442-0C80-C80CDC176F84}"/>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9486734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a:extLst>
              <a:ext uri="{FF2B5EF4-FFF2-40B4-BE49-F238E27FC236}">
                <a16:creationId xmlns:a16="http://schemas.microsoft.com/office/drawing/2014/main" id="{DB42DE2F-8B6C-8072-FC79-D589BF4CD741}"/>
              </a:ext>
            </a:extLst>
          </p:cNvPr>
          <p:cNvSpPr>
            <a:spLocks noGrp="1" noRot="1" noChangeAspect="1" noChangeArrowheads="1" noTextEdit="1"/>
          </p:cNvSpPr>
          <p:nvPr>
            <p:ph type="sldImg"/>
          </p:nvPr>
        </p:nvSpPr>
        <p:spPr>
          <a:ln/>
        </p:spPr>
      </p:sp>
      <p:sp>
        <p:nvSpPr>
          <p:cNvPr id="147459" name="Rectangle 3">
            <a:extLst>
              <a:ext uri="{FF2B5EF4-FFF2-40B4-BE49-F238E27FC236}">
                <a16:creationId xmlns:a16="http://schemas.microsoft.com/office/drawing/2014/main" id="{E97F22FB-A473-DC6A-143A-991D2D154626}"/>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785664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a:extLst>
              <a:ext uri="{FF2B5EF4-FFF2-40B4-BE49-F238E27FC236}">
                <a16:creationId xmlns:a16="http://schemas.microsoft.com/office/drawing/2014/main" id="{C83AD79A-58C6-0A0C-DC35-B7A7AD007241}"/>
              </a:ext>
            </a:extLst>
          </p:cNvPr>
          <p:cNvSpPr>
            <a:spLocks noGrp="1" noRot="1" noChangeAspect="1" noChangeArrowheads="1" noTextEdit="1"/>
          </p:cNvSpPr>
          <p:nvPr>
            <p:ph type="sldImg"/>
          </p:nvPr>
        </p:nvSpPr>
        <p:spPr>
          <a:ln/>
        </p:spPr>
      </p:sp>
      <p:sp>
        <p:nvSpPr>
          <p:cNvPr id="149507" name="Rectangle 3">
            <a:extLst>
              <a:ext uri="{FF2B5EF4-FFF2-40B4-BE49-F238E27FC236}">
                <a16:creationId xmlns:a16="http://schemas.microsoft.com/office/drawing/2014/main" id="{63BE9287-F68B-8FCB-73F2-8F0108E25008}"/>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983968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a:extLst>
              <a:ext uri="{FF2B5EF4-FFF2-40B4-BE49-F238E27FC236}">
                <a16:creationId xmlns:a16="http://schemas.microsoft.com/office/drawing/2014/main" id="{45A7C748-DC1E-0BB1-5CA7-D1E867E9ACE1}"/>
              </a:ext>
            </a:extLst>
          </p:cNvPr>
          <p:cNvSpPr>
            <a:spLocks noGrp="1" noRot="1" noChangeAspect="1" noChangeArrowheads="1" noTextEdit="1"/>
          </p:cNvSpPr>
          <p:nvPr>
            <p:ph type="sldImg"/>
          </p:nvPr>
        </p:nvSpPr>
        <p:spPr>
          <a:ln/>
        </p:spPr>
      </p:sp>
      <p:sp>
        <p:nvSpPr>
          <p:cNvPr id="151555" name="Rectangle 3">
            <a:extLst>
              <a:ext uri="{FF2B5EF4-FFF2-40B4-BE49-F238E27FC236}">
                <a16:creationId xmlns:a16="http://schemas.microsoft.com/office/drawing/2014/main" id="{44BEA667-C2DA-4E4B-8A31-A873553058EB}"/>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0837582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a:extLst>
              <a:ext uri="{FF2B5EF4-FFF2-40B4-BE49-F238E27FC236}">
                <a16:creationId xmlns:a16="http://schemas.microsoft.com/office/drawing/2014/main" id="{9E8CEFA1-11CA-3BDF-87FD-95DD5337EF4E}"/>
              </a:ext>
            </a:extLst>
          </p:cNvPr>
          <p:cNvSpPr>
            <a:spLocks noGrp="1" noRot="1" noChangeAspect="1" noChangeArrowheads="1" noTextEdit="1"/>
          </p:cNvSpPr>
          <p:nvPr>
            <p:ph type="sldImg"/>
          </p:nvPr>
        </p:nvSpPr>
        <p:spPr>
          <a:ln/>
        </p:spPr>
      </p:sp>
      <p:sp>
        <p:nvSpPr>
          <p:cNvPr id="153603" name="Rectangle 3">
            <a:extLst>
              <a:ext uri="{FF2B5EF4-FFF2-40B4-BE49-F238E27FC236}">
                <a16:creationId xmlns:a16="http://schemas.microsoft.com/office/drawing/2014/main" id="{155D793C-911B-7356-C4AD-48AB0833BFE4}"/>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3136787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a:extLst>
              <a:ext uri="{FF2B5EF4-FFF2-40B4-BE49-F238E27FC236}">
                <a16:creationId xmlns:a16="http://schemas.microsoft.com/office/drawing/2014/main" id="{5E56AD85-0C05-18C8-DCD9-35A634303D7B}"/>
              </a:ext>
            </a:extLst>
          </p:cNvPr>
          <p:cNvSpPr>
            <a:spLocks noGrp="1" noRot="1" noChangeAspect="1" noChangeArrowheads="1" noTextEdit="1"/>
          </p:cNvSpPr>
          <p:nvPr>
            <p:ph type="sldImg"/>
          </p:nvPr>
        </p:nvSpPr>
        <p:spPr>
          <a:ln/>
        </p:spPr>
      </p:sp>
      <p:sp>
        <p:nvSpPr>
          <p:cNvPr id="155651" name="Rectangle 3">
            <a:extLst>
              <a:ext uri="{FF2B5EF4-FFF2-40B4-BE49-F238E27FC236}">
                <a16:creationId xmlns:a16="http://schemas.microsoft.com/office/drawing/2014/main" id="{364698CA-A40B-E3B0-7887-924AE06C303F}"/>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7926025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EBB5AC43-DC0E-6036-EE6B-AABF96303FD2}"/>
              </a:ext>
            </a:extLst>
          </p:cNvPr>
          <p:cNvSpPr>
            <a:spLocks noGrp="1" noRot="1" noChangeAspect="1" noChangeArrowheads="1" noTextEdit="1"/>
          </p:cNvSpPr>
          <p:nvPr>
            <p:ph type="sldImg"/>
          </p:nvPr>
        </p:nvSpPr>
        <p:spPr>
          <a:ln/>
        </p:spPr>
      </p:sp>
      <p:sp>
        <p:nvSpPr>
          <p:cNvPr id="94211" name="Rectangle 3">
            <a:extLst>
              <a:ext uri="{FF2B5EF4-FFF2-40B4-BE49-F238E27FC236}">
                <a16:creationId xmlns:a16="http://schemas.microsoft.com/office/drawing/2014/main" id="{4D42979B-3D3A-857F-A8A3-F65D1784BE1A}"/>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8445657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889C9245-6E97-EEC7-A586-5D40A089280F}"/>
              </a:ext>
            </a:extLst>
          </p:cNvPr>
          <p:cNvSpPr>
            <a:spLocks noGrp="1" noRot="1" noChangeAspect="1" noChangeArrowheads="1" noTextEdit="1"/>
          </p:cNvSpPr>
          <p:nvPr>
            <p:ph type="sldImg"/>
          </p:nvPr>
        </p:nvSpPr>
        <p:spPr>
          <a:ln/>
        </p:spPr>
      </p:sp>
      <p:sp>
        <p:nvSpPr>
          <p:cNvPr id="96259" name="Rectangle 3">
            <a:extLst>
              <a:ext uri="{FF2B5EF4-FFF2-40B4-BE49-F238E27FC236}">
                <a16:creationId xmlns:a16="http://schemas.microsoft.com/office/drawing/2014/main" id="{24B6C678-207B-B19D-F145-8D137094D9E3}"/>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6451165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27C916E5-6991-7AC7-1759-EAAEEC6DE680}"/>
              </a:ext>
            </a:extLst>
          </p:cNvPr>
          <p:cNvSpPr>
            <a:spLocks noGrp="1" noRot="1" noChangeAspect="1" noChangeArrowheads="1" noTextEdit="1"/>
          </p:cNvSpPr>
          <p:nvPr>
            <p:ph type="sldImg"/>
          </p:nvPr>
        </p:nvSpPr>
        <p:spPr>
          <a:ln/>
        </p:spPr>
      </p:sp>
      <p:sp>
        <p:nvSpPr>
          <p:cNvPr id="98307" name="Rectangle 3">
            <a:extLst>
              <a:ext uri="{FF2B5EF4-FFF2-40B4-BE49-F238E27FC236}">
                <a16:creationId xmlns:a16="http://schemas.microsoft.com/office/drawing/2014/main" id="{F28444C4-4292-F4CF-3129-A63632E31F4C}"/>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6342982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B4AC6B1C-D0DB-37F6-99E2-78DFADF600E4}"/>
              </a:ext>
            </a:extLst>
          </p:cNvPr>
          <p:cNvSpPr>
            <a:spLocks noGrp="1" noRot="1" noChangeAspect="1" noChangeArrowheads="1" noTextEdit="1"/>
          </p:cNvSpPr>
          <p:nvPr>
            <p:ph type="sldImg"/>
          </p:nvPr>
        </p:nvSpPr>
        <p:spPr>
          <a:ln/>
        </p:spPr>
      </p:sp>
      <p:sp>
        <p:nvSpPr>
          <p:cNvPr id="100355" name="Rectangle 3">
            <a:extLst>
              <a:ext uri="{FF2B5EF4-FFF2-40B4-BE49-F238E27FC236}">
                <a16:creationId xmlns:a16="http://schemas.microsoft.com/office/drawing/2014/main" id="{14843A26-BFFF-1254-938A-71146D1FC225}"/>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5628338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87BDECA9-12BF-3738-23AE-B2DBC12C3D05}"/>
              </a:ext>
            </a:extLst>
          </p:cNvPr>
          <p:cNvSpPr>
            <a:spLocks noGrp="1" noRot="1" noChangeAspect="1" noChangeArrowheads="1" noTextEdit="1"/>
          </p:cNvSpPr>
          <p:nvPr>
            <p:ph type="sldImg"/>
          </p:nvPr>
        </p:nvSpPr>
        <p:spPr>
          <a:ln/>
        </p:spPr>
      </p:sp>
      <p:sp>
        <p:nvSpPr>
          <p:cNvPr id="102403" name="Rectangle 3">
            <a:extLst>
              <a:ext uri="{FF2B5EF4-FFF2-40B4-BE49-F238E27FC236}">
                <a16:creationId xmlns:a16="http://schemas.microsoft.com/office/drawing/2014/main" id="{7395E96B-3C01-6404-7EF6-F3D8A337709D}"/>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5349234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a:extLst>
              <a:ext uri="{FF2B5EF4-FFF2-40B4-BE49-F238E27FC236}">
                <a16:creationId xmlns:a16="http://schemas.microsoft.com/office/drawing/2014/main" id="{8468DAF2-1370-7282-302D-8610A8F394D1}"/>
              </a:ext>
            </a:extLst>
          </p:cNvPr>
          <p:cNvSpPr>
            <a:spLocks noGrp="1" noRot="1" noChangeAspect="1" noChangeArrowheads="1" noTextEdit="1"/>
          </p:cNvSpPr>
          <p:nvPr>
            <p:ph type="sldImg"/>
          </p:nvPr>
        </p:nvSpPr>
        <p:spPr>
          <a:ln/>
        </p:spPr>
      </p:sp>
      <p:sp>
        <p:nvSpPr>
          <p:cNvPr id="104451" name="Rectangle 3">
            <a:extLst>
              <a:ext uri="{FF2B5EF4-FFF2-40B4-BE49-F238E27FC236}">
                <a16:creationId xmlns:a16="http://schemas.microsoft.com/office/drawing/2014/main" id="{7CAF2E6F-DEAE-6113-3BAA-30C1FD0EC373}"/>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8697649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B31C342A-70BB-9F54-6A3B-A062668D6621}"/>
              </a:ext>
            </a:extLst>
          </p:cNvPr>
          <p:cNvSpPr>
            <a:spLocks noGrp="1" noRot="1" noChangeAspect="1" noChangeArrowheads="1" noTextEdit="1"/>
          </p:cNvSpPr>
          <p:nvPr>
            <p:ph type="sldImg"/>
          </p:nvPr>
        </p:nvSpPr>
        <p:spPr>
          <a:ln/>
        </p:spPr>
      </p:sp>
      <p:sp>
        <p:nvSpPr>
          <p:cNvPr id="106499" name="Rectangle 3">
            <a:extLst>
              <a:ext uri="{FF2B5EF4-FFF2-40B4-BE49-F238E27FC236}">
                <a16:creationId xmlns:a16="http://schemas.microsoft.com/office/drawing/2014/main" id="{0AE74DE4-44A2-D233-E134-E66282FFCDB9}"/>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4456692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a:extLst>
              <a:ext uri="{FF2B5EF4-FFF2-40B4-BE49-F238E27FC236}">
                <a16:creationId xmlns:a16="http://schemas.microsoft.com/office/drawing/2014/main" id="{B250340A-C315-17B7-9839-135D9F099BB1}"/>
              </a:ext>
            </a:extLst>
          </p:cNvPr>
          <p:cNvSpPr>
            <a:spLocks noGrp="1" noRot="1" noChangeAspect="1" noChangeArrowheads="1" noTextEdit="1"/>
          </p:cNvSpPr>
          <p:nvPr>
            <p:ph type="sldImg"/>
          </p:nvPr>
        </p:nvSpPr>
        <p:spPr>
          <a:ln/>
        </p:spPr>
      </p:sp>
      <p:sp>
        <p:nvSpPr>
          <p:cNvPr id="108547" name="Rectangle 3">
            <a:extLst>
              <a:ext uri="{FF2B5EF4-FFF2-40B4-BE49-F238E27FC236}">
                <a16:creationId xmlns:a16="http://schemas.microsoft.com/office/drawing/2014/main" id="{B58ECBAF-70C7-CE8C-21EF-BDA739454AA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1610056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A429447D-E8E0-D982-2AFE-CB8897C1BC38}"/>
              </a:ext>
            </a:extLst>
          </p:cNvPr>
          <p:cNvSpPr>
            <a:spLocks noGrp="1" noRot="1" noChangeAspect="1" noChangeArrowheads="1" noTextEdit="1"/>
          </p:cNvSpPr>
          <p:nvPr>
            <p:ph type="sldImg"/>
          </p:nvPr>
        </p:nvSpPr>
        <p:spPr>
          <a:ln/>
        </p:spPr>
      </p:sp>
      <p:sp>
        <p:nvSpPr>
          <p:cNvPr id="110595" name="Rectangle 3">
            <a:extLst>
              <a:ext uri="{FF2B5EF4-FFF2-40B4-BE49-F238E27FC236}">
                <a16:creationId xmlns:a16="http://schemas.microsoft.com/office/drawing/2014/main" id="{23DDDEF7-F266-CBD8-92AC-20B783B1B9BC}"/>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9084073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a:extLst>
              <a:ext uri="{FF2B5EF4-FFF2-40B4-BE49-F238E27FC236}">
                <a16:creationId xmlns:a16="http://schemas.microsoft.com/office/drawing/2014/main" id="{B3207FDB-BDD0-965D-8A06-FF4D24800E36}"/>
              </a:ext>
            </a:extLst>
          </p:cNvPr>
          <p:cNvSpPr>
            <a:spLocks noGrp="1" noRot="1" noChangeAspect="1" noChangeArrowheads="1" noTextEdit="1"/>
          </p:cNvSpPr>
          <p:nvPr>
            <p:ph type="sldImg"/>
          </p:nvPr>
        </p:nvSpPr>
        <p:spPr>
          <a:ln/>
        </p:spPr>
      </p:sp>
      <p:sp>
        <p:nvSpPr>
          <p:cNvPr id="112643" name="Rectangle 3">
            <a:extLst>
              <a:ext uri="{FF2B5EF4-FFF2-40B4-BE49-F238E27FC236}">
                <a16:creationId xmlns:a16="http://schemas.microsoft.com/office/drawing/2014/main" id="{70C17C28-0CDD-44B4-00A8-BEA702959536}"/>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623693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7/12/2023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7/12/2023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7/12/2023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7/12/2023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7/12/2023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7/12/2023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7/12/2023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9.emf"/><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9.emf"/><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9.emf"/><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2.wm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13.wmf"/><Relationship Id="rId7" Type="http://schemas.openxmlformats.org/officeDocument/2006/relationships/image" Target="../media/image9.emf"/><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15.wmf"/><Relationship Id="rId3" Type="http://schemas.openxmlformats.org/officeDocument/2006/relationships/image" Target="../media/image6.png"/><Relationship Id="rId7" Type="http://schemas.openxmlformats.org/officeDocument/2006/relationships/image" Target="../media/image14.wmf"/><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9.emf"/><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9.emf"/><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9.xml.rels><?xml version="1.0" encoding="UTF-8" standalone="yes"?>
<Relationships xmlns="http://schemas.openxmlformats.org/package/2006/relationships"><Relationship Id="rId8" Type="http://schemas.openxmlformats.org/officeDocument/2006/relationships/image" Target="../media/image23.wmf"/><Relationship Id="rId3" Type="http://schemas.openxmlformats.org/officeDocument/2006/relationships/image" Target="../media/image6.png"/><Relationship Id="rId7" Type="http://schemas.openxmlformats.org/officeDocument/2006/relationships/image" Target="../media/image22.wmf"/><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6.png"/><Relationship Id="rId7"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1.xml.rels><?xml version="1.0" encoding="UTF-8" standalone="yes"?>
<Relationships xmlns="http://schemas.openxmlformats.org/package/2006/relationships"><Relationship Id="rId3" Type="http://schemas.openxmlformats.org/officeDocument/2006/relationships/image" Target="../media/image26.wmf"/><Relationship Id="rId7" Type="http://schemas.openxmlformats.org/officeDocument/2006/relationships/image" Target="../media/image9.emf"/><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7" Type="http://schemas.openxmlformats.org/officeDocument/2006/relationships/image" Target="../media/image9.emf"/><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7" Type="http://schemas.openxmlformats.org/officeDocument/2006/relationships/image" Target="../media/image9.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7" Type="http://schemas.openxmlformats.org/officeDocument/2006/relationships/image" Target="../media/image9.em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2.xml"/><Relationship Id="rId7" Type="http://schemas.openxmlformats.org/officeDocument/2006/relationships/image" Target="../media/image9.emf"/><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8" Type="http://schemas.openxmlformats.org/officeDocument/2006/relationships/image" Target="../media/image9.emf"/><Relationship Id="rId3" Type="http://schemas.openxmlformats.org/officeDocument/2006/relationships/notesSlide" Target="../notesSlides/notesSlide23.xml"/><Relationship Id="rId7" Type="http://schemas.openxmlformats.org/officeDocument/2006/relationships/image" Target="../media/image8.emf"/><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7.emf"/><Relationship Id="rId5" Type="http://schemas.openxmlformats.org/officeDocument/2006/relationships/image" Target="../media/image6.png"/><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notesSlide" Target="../notesSlides/notesSlide24.xml"/><Relationship Id="rId7" Type="http://schemas.openxmlformats.org/officeDocument/2006/relationships/image" Target="../media/image9.emf"/><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8" Type="http://schemas.openxmlformats.org/officeDocument/2006/relationships/image" Target="../media/image9.emf"/><Relationship Id="rId3" Type="http://schemas.openxmlformats.org/officeDocument/2006/relationships/notesSlide" Target="../notesSlides/notesSlide25.xml"/><Relationship Id="rId7" Type="http://schemas.openxmlformats.org/officeDocument/2006/relationships/image" Target="../media/image8.emf"/><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7.emf"/><Relationship Id="rId5" Type="http://schemas.openxmlformats.org/officeDocument/2006/relationships/image" Target="../media/image6.png"/><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8" Type="http://schemas.openxmlformats.org/officeDocument/2006/relationships/image" Target="../media/image9.emf"/><Relationship Id="rId3" Type="http://schemas.openxmlformats.org/officeDocument/2006/relationships/notesSlide" Target="../notesSlides/notesSlide26.xml"/><Relationship Id="rId7" Type="http://schemas.openxmlformats.org/officeDocument/2006/relationships/image" Target="../media/image8.emf"/><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7.emf"/><Relationship Id="rId5" Type="http://schemas.openxmlformats.org/officeDocument/2006/relationships/image" Target="../media/image6.png"/><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8" Type="http://schemas.openxmlformats.org/officeDocument/2006/relationships/image" Target="../media/image9.emf"/><Relationship Id="rId3" Type="http://schemas.openxmlformats.org/officeDocument/2006/relationships/notesSlide" Target="../notesSlides/notesSlide27.xml"/><Relationship Id="rId7" Type="http://schemas.openxmlformats.org/officeDocument/2006/relationships/image" Target="../media/image8.emf"/><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7.emf"/><Relationship Id="rId5" Type="http://schemas.openxmlformats.org/officeDocument/2006/relationships/image" Target="../media/image6.png"/><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8" Type="http://schemas.openxmlformats.org/officeDocument/2006/relationships/image" Target="../media/image9.emf"/><Relationship Id="rId3" Type="http://schemas.openxmlformats.org/officeDocument/2006/relationships/notesSlide" Target="../notesSlides/notesSlide28.xml"/><Relationship Id="rId7" Type="http://schemas.openxmlformats.org/officeDocument/2006/relationships/image" Target="../media/image8.emf"/><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7.emf"/><Relationship Id="rId5" Type="http://schemas.openxmlformats.org/officeDocument/2006/relationships/image" Target="../media/image6.png"/><Relationship Id="rId4" Type="http://schemas.openxmlformats.org/officeDocument/2006/relationships/image" Target="../media/image32.png"/></Relationships>
</file>

<file path=ppt/slides/_rels/slide36.xml.rels><?xml version="1.0" encoding="UTF-8" standalone="yes"?>
<Relationships xmlns="http://schemas.openxmlformats.org/package/2006/relationships"><Relationship Id="rId8" Type="http://schemas.openxmlformats.org/officeDocument/2006/relationships/image" Target="../media/image12.wmf"/><Relationship Id="rId3" Type="http://schemas.openxmlformats.org/officeDocument/2006/relationships/image" Target="../media/image34.png"/><Relationship Id="rId7" Type="http://schemas.openxmlformats.org/officeDocument/2006/relationships/image" Target="../media/image9.emf"/><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4436" y="422122"/>
            <a:ext cx="5861708" cy="1684470"/>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9855" y="422122"/>
            <a:ext cx="5331678" cy="1305165"/>
          </a:xfrm>
          <a:prstGeom prst="rect">
            <a:avLst/>
          </a:prstGeom>
          <a:noFill/>
        </p:spPr>
        <p:txBody>
          <a:bodyPr wrap="square" rtlCol="0">
            <a:spAutoFit/>
          </a:bodyPr>
          <a:lstStyle/>
          <a:p>
            <a:pPr>
              <a:lnSpc>
                <a:spcPct val="150000"/>
              </a:lnSpc>
            </a:pPr>
            <a:r>
              <a:rPr lang="en-US" sz="2800" b="1" i="1" dirty="0">
                <a:solidFill>
                  <a:schemeClr val="bg1"/>
                </a:solidFill>
                <a:cs typeface="Tajawal Medium" panose="00000600000000000000" pitchFamily="2" charset="-78"/>
              </a:rPr>
              <a:t>Computer Organization</a:t>
            </a:r>
            <a:r>
              <a:rPr lang="en-US" altLang="en-US" sz="2800" b="1" i="1" dirty="0">
                <a:solidFill>
                  <a:schemeClr val="bg1"/>
                </a:solidFill>
                <a:cs typeface="Tajawal Medium" panose="00000600000000000000" pitchFamily="2" charset="-78"/>
              </a:rPr>
              <a:t> Continue</a:t>
            </a:r>
            <a:endParaRPr lang="en-US" sz="2800" b="1" i="1" dirty="0">
              <a:solidFill>
                <a:schemeClr val="bg1"/>
              </a:solidFill>
              <a:cs typeface="Tajawal Medium" panose="00000600000000000000" pitchFamily="2" charset="-78"/>
            </a:endParaRPr>
          </a:p>
          <a:p>
            <a:pPr algn="ctr">
              <a:lnSpc>
                <a:spcPct val="150000"/>
              </a:lnSpc>
            </a:pPr>
            <a:r>
              <a:rPr lang="en-US" sz="2800" dirty="0">
                <a:solidFill>
                  <a:srgbClr val="24A9E1"/>
                </a:solidFill>
                <a:latin typeface="Tajawal Medium" panose="00000600000000000000" pitchFamily="2" charset="-78"/>
                <a:cs typeface="Tajawal Medium" panose="00000600000000000000" pitchFamily="2" charset="-78"/>
              </a:rPr>
              <a:t>Eng. Eman Hamdy</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723303" y="3125529"/>
            <a:ext cx="5303348" cy="954107"/>
          </a:xfrm>
          <a:prstGeom prst="rect">
            <a:avLst/>
          </a:prstGeom>
          <a:noFill/>
        </p:spPr>
        <p:txBody>
          <a:bodyPr wrap="square" rtlCol="0">
            <a:spAutoFit/>
          </a:bodyPr>
          <a:lstStyle/>
          <a:p>
            <a:pPr algn="ctr"/>
            <a:r>
              <a:rPr lang="en-US" sz="2800" b="1" i="0" dirty="0">
                <a:solidFill>
                  <a:schemeClr val="bg1"/>
                </a:solidFill>
                <a:latin typeface="Times New Roman" panose="02020603050405020304" pitchFamily="18" charset="0"/>
                <a:cs typeface="Times New Roman" panose="02020603050405020304" pitchFamily="18" charset="0"/>
              </a:rPr>
              <a:t>IT111 - Introduction to Information Technology</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1339032" cy="1610200"/>
          </a:xfrm>
          <a:prstGeom prst="rect">
            <a:avLst/>
          </a:prstGeom>
        </p:spPr>
      </p:pic>
      <p:sp>
        <p:nvSpPr>
          <p:cNvPr id="7" name="TextBox 6"/>
          <p:cNvSpPr txBox="1"/>
          <p:nvPr/>
        </p:nvSpPr>
        <p:spPr>
          <a:xfrm>
            <a:off x="2650377" y="543490"/>
            <a:ext cx="8580619" cy="523220"/>
          </a:xfrm>
          <a:prstGeom prst="rect">
            <a:avLst/>
          </a:prstGeom>
          <a:noFill/>
        </p:spPr>
        <p:txBody>
          <a:bodyPr wrap="none" rtlCol="0">
            <a:spAutoFit/>
          </a:bodyPr>
          <a:lstStyle/>
          <a:p>
            <a:pPr>
              <a:spcAft>
                <a:spcPct val="50000"/>
              </a:spcAft>
              <a:defRPr/>
            </a:pPr>
            <a:r>
              <a:rPr lang="en-US" altLang="en-US" sz="2800" i="0" baseline="0" dirty="0">
                <a:solidFill>
                  <a:schemeClr val="bg1"/>
                </a:solidFill>
              </a:rPr>
              <a:t>After studying this chapter, the student should be able to:</a:t>
            </a:r>
          </a:p>
        </p:txBody>
      </p:sp>
      <p:sp>
        <p:nvSpPr>
          <p:cNvPr id="8" name="TextBox 7"/>
          <p:cNvSpPr txBox="1"/>
          <p:nvPr/>
        </p:nvSpPr>
        <p:spPr>
          <a:xfrm>
            <a:off x="280206" y="492217"/>
            <a:ext cx="1683474"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Objective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0D3FDEFE-2AC3-1AFF-01A9-000CAA436B04}"/>
              </a:ext>
            </a:extLst>
          </p:cNvPr>
          <p:cNvSpPr txBox="1"/>
          <p:nvPr/>
        </p:nvSpPr>
        <p:spPr>
          <a:xfrm>
            <a:off x="651739" y="2020393"/>
            <a:ext cx="11339031" cy="2554545"/>
          </a:xfrm>
          <a:prstGeom prst="rect">
            <a:avLst/>
          </a:prstGeom>
          <a:noFill/>
        </p:spPr>
        <p:txBody>
          <a:bodyPr wrap="square">
            <a:spAutoFit/>
          </a:bodyPr>
          <a:lstStyle/>
          <a:p>
            <a:pPr>
              <a:spcAft>
                <a:spcPct val="50000"/>
              </a:spcAft>
              <a:buFont typeface="Wingdings" panose="05000000000000000000" pitchFamily="2" charset="2"/>
              <a:buChar char="q"/>
            </a:pPr>
            <a:r>
              <a:rPr lang="en-US" altLang="en-US" sz="3200" i="0" baseline="0" dirty="0"/>
              <a:t> Simple Computer</a:t>
            </a:r>
          </a:p>
          <a:p>
            <a:pPr>
              <a:spcAft>
                <a:spcPct val="50000"/>
              </a:spcAft>
              <a:buFont typeface="Wingdings" panose="05000000000000000000" pitchFamily="2" charset="2"/>
              <a:buChar char="q"/>
            </a:pPr>
            <a:r>
              <a:rPr lang="en-US" altLang="en-US" sz="3200" i="0" baseline="0" dirty="0"/>
              <a:t>Distinguish the two major trends in the design of computers.</a:t>
            </a:r>
          </a:p>
          <a:p>
            <a:pPr>
              <a:spcAft>
                <a:spcPct val="50000"/>
              </a:spcAft>
              <a:buFont typeface="Wingdings" panose="05000000000000000000" pitchFamily="2" charset="2"/>
              <a:buChar char="q"/>
            </a:pPr>
            <a:r>
              <a:rPr lang="en-US" altLang="en-US" sz="3200" i="0" baseline="0" dirty="0"/>
              <a:t> Understand how computer throughput can be improved</a:t>
            </a:r>
            <a:br>
              <a:rPr lang="en-US" altLang="en-US" sz="3200" i="0" baseline="0" dirty="0"/>
            </a:br>
            <a:r>
              <a:rPr lang="en-US" altLang="en-US" sz="3200" i="0" baseline="0" dirty="0"/>
              <a:t>     using pipelining and parallel processing.</a:t>
            </a:r>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Slide Number Placeholder 1">
            <a:extLst>
              <a:ext uri="{FF2B5EF4-FFF2-40B4-BE49-F238E27FC236}">
                <a16:creationId xmlns:a16="http://schemas.microsoft.com/office/drawing/2014/main" id="{4BC4D209-4910-E09D-43C7-6D513222203D}"/>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9A6FEB87-146D-4A29-80C2-54484C734A38}" type="slidenum">
              <a:rPr lang="en-US" altLang="en-US" sz="1200" i="0" baseline="0">
                <a:solidFill>
                  <a:schemeClr val="bg2"/>
                </a:solidFill>
                <a:latin typeface="Arial" panose="020B0604020202020204" pitchFamily="34" charset="0"/>
              </a:rPr>
              <a:pPr/>
              <a:t>3</a:t>
            </a:fld>
            <a:endParaRPr lang="en-US" altLang="en-US" sz="1200" i="0" baseline="0">
              <a:solidFill>
                <a:schemeClr val="bg2"/>
              </a:solidFill>
              <a:latin typeface="Arial" panose="020B0604020202020204" pitchFamily="34" charset="0"/>
            </a:endParaRPr>
          </a:p>
        </p:txBody>
      </p:sp>
      <p:sp>
        <p:nvSpPr>
          <p:cNvPr id="1087491" name="Text Box 3">
            <a:extLst>
              <a:ext uri="{FF2B5EF4-FFF2-40B4-BE49-F238E27FC236}">
                <a16:creationId xmlns:a16="http://schemas.microsoft.com/office/drawing/2014/main" id="{60E5977C-F116-B0CA-8C5D-EA4E6291F3CC}"/>
              </a:ext>
            </a:extLst>
          </p:cNvPr>
          <p:cNvSpPr txBox="1">
            <a:spLocks noChangeArrowheads="1"/>
          </p:cNvSpPr>
          <p:nvPr/>
        </p:nvSpPr>
        <p:spPr bwMode="auto">
          <a:xfrm>
            <a:off x="3026229" y="512703"/>
            <a:ext cx="5776913"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defRPr/>
            </a:pPr>
            <a:r>
              <a:rPr lang="en-US" altLang="en-US" sz="4000" dirty="0">
                <a:solidFill>
                  <a:schemeClr val="bg1"/>
                </a:solidFill>
                <a:latin typeface="Calibri" panose="020F0502020204030204" pitchFamily="34" charset="0"/>
              </a:rPr>
              <a:t>5-8   A SIMPLE COMPUTER</a:t>
            </a:r>
          </a:p>
        </p:txBody>
      </p:sp>
      <p:sp>
        <p:nvSpPr>
          <p:cNvPr id="113668" name="Text Box 4">
            <a:extLst>
              <a:ext uri="{FF2B5EF4-FFF2-40B4-BE49-F238E27FC236}">
                <a16:creationId xmlns:a16="http://schemas.microsoft.com/office/drawing/2014/main" id="{C79370C9-EF58-1704-5104-8F9A2813FF2F}"/>
              </a:ext>
            </a:extLst>
          </p:cNvPr>
          <p:cNvSpPr txBox="1">
            <a:spLocks noChangeArrowheads="1"/>
          </p:cNvSpPr>
          <p:nvPr/>
        </p:nvSpPr>
        <p:spPr bwMode="auto">
          <a:xfrm>
            <a:off x="9753600" y="6400801"/>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endParaRPr lang="en-US" altLang="en-US" sz="1800" i="0" baseline="0"/>
          </a:p>
        </p:txBody>
      </p:sp>
      <p:sp>
        <p:nvSpPr>
          <p:cNvPr id="1087493" name="Rectangle 5">
            <a:extLst>
              <a:ext uri="{FF2B5EF4-FFF2-40B4-BE49-F238E27FC236}">
                <a16:creationId xmlns:a16="http://schemas.microsoft.com/office/drawing/2014/main" id="{C0E30EE4-7C71-0552-4A4F-E21F5ABFC456}"/>
              </a:ext>
            </a:extLst>
          </p:cNvPr>
          <p:cNvSpPr>
            <a:spLocks noChangeArrowheads="1"/>
          </p:cNvSpPr>
          <p:nvPr/>
        </p:nvSpPr>
        <p:spPr bwMode="auto">
          <a:xfrm>
            <a:off x="651740" y="2488084"/>
            <a:ext cx="10436469"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algn="just" eaLnBrk="1" hangingPunct="1">
              <a:defRPr/>
            </a:pPr>
            <a:r>
              <a:rPr lang="en-US" altLang="en-US" sz="2800" dirty="0"/>
              <a:t>To explain the architecture of computers as well as their instruction processing, we introduce a simple computer. Our simple computer has three components: CPU, memory, and an input/output subsystem.</a:t>
            </a:r>
          </a:p>
        </p:txBody>
      </p:sp>
      <p:pic>
        <p:nvPicPr>
          <p:cNvPr id="2" name="Picture 1">
            <a:extLst>
              <a:ext uri="{FF2B5EF4-FFF2-40B4-BE49-F238E27FC236}">
                <a16:creationId xmlns:a16="http://schemas.microsoft.com/office/drawing/2014/main" id="{D8DBDF7D-79A4-895F-B205-A9A6EDA2796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047C5DFA-BCD2-4525-810D-629E7226F76A}"/>
              </a:ext>
            </a:extLst>
          </p:cNvPr>
          <p:cNvPicPr>
            <a:picLocks noChangeAspect="1"/>
          </p:cNvPicPr>
          <p:nvPr/>
        </p:nvPicPr>
        <p:blipFill>
          <a:blip r:embed="rId5"/>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4C8F49B0-A624-9A57-DCBF-8100FB75A006}"/>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818D763B-6494-FB66-3424-7B964E4518CD}"/>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DFE8EB3E-6CF2-AC55-6FCC-D0481CDE918F}"/>
              </a:ext>
            </a:extLst>
          </p:cNvPr>
          <p:cNvPicPr>
            <a:picLocks noChangeAspect="1"/>
          </p:cNvPicPr>
          <p:nvPr/>
        </p:nvPicPr>
        <p:blipFill>
          <a:blip r:embed="rId7"/>
          <a:stretch>
            <a:fillRect/>
          </a:stretch>
        </p:blipFill>
        <p:spPr>
          <a:xfrm>
            <a:off x="0" y="-2287"/>
            <a:ext cx="11339032" cy="1610200"/>
          </a:xfrm>
          <a:prstGeom prst="rect">
            <a:avLst/>
          </a:prstGeom>
        </p:spPr>
      </p:pic>
      <p:sp>
        <p:nvSpPr>
          <p:cNvPr id="7" name="Text Box 3">
            <a:extLst>
              <a:ext uri="{FF2B5EF4-FFF2-40B4-BE49-F238E27FC236}">
                <a16:creationId xmlns:a16="http://schemas.microsoft.com/office/drawing/2014/main" id="{A84878DD-E91A-74D6-F90E-6A9D04BDB901}"/>
              </a:ext>
            </a:extLst>
          </p:cNvPr>
          <p:cNvSpPr txBox="1">
            <a:spLocks noChangeArrowheads="1"/>
          </p:cNvSpPr>
          <p:nvPr/>
        </p:nvSpPr>
        <p:spPr bwMode="auto">
          <a:xfrm>
            <a:off x="3401299" y="512702"/>
            <a:ext cx="5776913"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defRPr/>
            </a:pPr>
            <a:r>
              <a:rPr lang="en-US" altLang="en-US" sz="4000" dirty="0">
                <a:solidFill>
                  <a:schemeClr val="bg1"/>
                </a:solidFill>
                <a:latin typeface="Calibri" panose="020F0502020204030204" pitchFamily="34" charset="0"/>
              </a:rPr>
              <a:t>5-8   A SIMPLE COMPUTER</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8749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8749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7491" grpId="0"/>
      <p:bldP spid="1087493"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ext Box 2">
            <a:extLst>
              <a:ext uri="{FF2B5EF4-FFF2-40B4-BE49-F238E27FC236}">
                <a16:creationId xmlns:a16="http://schemas.microsoft.com/office/drawing/2014/main" id="{48FE3F5A-0BD4-FCF1-B010-3AF46368250E}"/>
              </a:ext>
            </a:extLst>
          </p:cNvPr>
          <p:cNvSpPr txBox="1">
            <a:spLocks noChangeArrowheads="1"/>
          </p:cNvSpPr>
          <p:nvPr/>
        </p:nvSpPr>
        <p:spPr bwMode="auto">
          <a:xfrm>
            <a:off x="3153746" y="609151"/>
            <a:ext cx="4535216"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2000" i="0" baseline="0" dirty="0">
                <a:solidFill>
                  <a:schemeClr val="bg1"/>
                </a:solidFill>
              </a:rPr>
              <a:t>The Components of a Simple Computer</a:t>
            </a:r>
          </a:p>
        </p:txBody>
      </p:sp>
      <p:pic>
        <p:nvPicPr>
          <p:cNvPr id="115715" name="Picture 4">
            <a:extLst>
              <a:ext uri="{FF2B5EF4-FFF2-40B4-BE49-F238E27FC236}">
                <a16:creationId xmlns:a16="http://schemas.microsoft.com/office/drawing/2014/main" id="{DED96485-0E83-56FD-D757-1AE9BE8213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001" y="1457523"/>
            <a:ext cx="7542213" cy="36801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Table 2"/>
          <p:cNvGraphicFramePr>
            <a:graphicFrameLocks noGrp="1"/>
          </p:cNvGraphicFramePr>
          <p:nvPr/>
        </p:nvGraphicFramePr>
        <p:xfrm>
          <a:off x="1550220" y="5286291"/>
          <a:ext cx="8128000" cy="365760"/>
        </p:xfrm>
        <a:graphic>
          <a:graphicData uri="http://schemas.openxmlformats.org/drawingml/2006/table">
            <a:tbl>
              <a:tblPr firstRow="1" bandRow="1">
                <a:tableStyleId>{5C22544A-7EE6-4342-B048-85BDC9FD1C3A}</a:tableStyleId>
              </a:tblPr>
              <a:tblGrid>
                <a:gridCol w="508000">
                  <a:extLst>
                    <a:ext uri="{9D8B030D-6E8A-4147-A177-3AD203B41FA5}">
                      <a16:colId xmlns:a16="http://schemas.microsoft.com/office/drawing/2014/main" val="20000"/>
                    </a:ext>
                  </a:extLst>
                </a:gridCol>
                <a:gridCol w="508000">
                  <a:extLst>
                    <a:ext uri="{9D8B030D-6E8A-4147-A177-3AD203B41FA5}">
                      <a16:colId xmlns:a16="http://schemas.microsoft.com/office/drawing/2014/main" val="20001"/>
                    </a:ext>
                  </a:extLst>
                </a:gridCol>
                <a:gridCol w="508000">
                  <a:extLst>
                    <a:ext uri="{9D8B030D-6E8A-4147-A177-3AD203B41FA5}">
                      <a16:colId xmlns:a16="http://schemas.microsoft.com/office/drawing/2014/main" val="20002"/>
                    </a:ext>
                  </a:extLst>
                </a:gridCol>
                <a:gridCol w="508000">
                  <a:extLst>
                    <a:ext uri="{9D8B030D-6E8A-4147-A177-3AD203B41FA5}">
                      <a16:colId xmlns:a16="http://schemas.microsoft.com/office/drawing/2014/main" val="20003"/>
                    </a:ext>
                  </a:extLst>
                </a:gridCol>
                <a:gridCol w="508000">
                  <a:extLst>
                    <a:ext uri="{9D8B030D-6E8A-4147-A177-3AD203B41FA5}">
                      <a16:colId xmlns:a16="http://schemas.microsoft.com/office/drawing/2014/main" val="20004"/>
                    </a:ext>
                  </a:extLst>
                </a:gridCol>
                <a:gridCol w="508000">
                  <a:extLst>
                    <a:ext uri="{9D8B030D-6E8A-4147-A177-3AD203B41FA5}">
                      <a16:colId xmlns:a16="http://schemas.microsoft.com/office/drawing/2014/main" val="20005"/>
                    </a:ext>
                  </a:extLst>
                </a:gridCol>
                <a:gridCol w="508000">
                  <a:extLst>
                    <a:ext uri="{9D8B030D-6E8A-4147-A177-3AD203B41FA5}">
                      <a16:colId xmlns:a16="http://schemas.microsoft.com/office/drawing/2014/main" val="20006"/>
                    </a:ext>
                  </a:extLst>
                </a:gridCol>
                <a:gridCol w="508000">
                  <a:extLst>
                    <a:ext uri="{9D8B030D-6E8A-4147-A177-3AD203B41FA5}">
                      <a16:colId xmlns:a16="http://schemas.microsoft.com/office/drawing/2014/main" val="20007"/>
                    </a:ext>
                  </a:extLst>
                </a:gridCol>
                <a:gridCol w="508000">
                  <a:extLst>
                    <a:ext uri="{9D8B030D-6E8A-4147-A177-3AD203B41FA5}">
                      <a16:colId xmlns:a16="http://schemas.microsoft.com/office/drawing/2014/main" val="20008"/>
                    </a:ext>
                  </a:extLst>
                </a:gridCol>
                <a:gridCol w="508000">
                  <a:extLst>
                    <a:ext uri="{9D8B030D-6E8A-4147-A177-3AD203B41FA5}">
                      <a16:colId xmlns:a16="http://schemas.microsoft.com/office/drawing/2014/main" val="20009"/>
                    </a:ext>
                  </a:extLst>
                </a:gridCol>
                <a:gridCol w="508000">
                  <a:extLst>
                    <a:ext uri="{9D8B030D-6E8A-4147-A177-3AD203B41FA5}">
                      <a16:colId xmlns:a16="http://schemas.microsoft.com/office/drawing/2014/main" val="20010"/>
                    </a:ext>
                  </a:extLst>
                </a:gridCol>
                <a:gridCol w="508000">
                  <a:extLst>
                    <a:ext uri="{9D8B030D-6E8A-4147-A177-3AD203B41FA5}">
                      <a16:colId xmlns:a16="http://schemas.microsoft.com/office/drawing/2014/main" val="20011"/>
                    </a:ext>
                  </a:extLst>
                </a:gridCol>
                <a:gridCol w="508000">
                  <a:extLst>
                    <a:ext uri="{9D8B030D-6E8A-4147-A177-3AD203B41FA5}">
                      <a16:colId xmlns:a16="http://schemas.microsoft.com/office/drawing/2014/main" val="20012"/>
                    </a:ext>
                  </a:extLst>
                </a:gridCol>
                <a:gridCol w="508000">
                  <a:extLst>
                    <a:ext uri="{9D8B030D-6E8A-4147-A177-3AD203B41FA5}">
                      <a16:colId xmlns:a16="http://schemas.microsoft.com/office/drawing/2014/main" val="20013"/>
                    </a:ext>
                  </a:extLst>
                </a:gridCol>
                <a:gridCol w="508000">
                  <a:extLst>
                    <a:ext uri="{9D8B030D-6E8A-4147-A177-3AD203B41FA5}">
                      <a16:colId xmlns:a16="http://schemas.microsoft.com/office/drawing/2014/main" val="20014"/>
                    </a:ext>
                  </a:extLst>
                </a:gridCol>
                <a:gridCol w="508000">
                  <a:extLst>
                    <a:ext uri="{9D8B030D-6E8A-4147-A177-3AD203B41FA5}">
                      <a16:colId xmlns:a16="http://schemas.microsoft.com/office/drawing/2014/main" val="20015"/>
                    </a:ext>
                  </a:extLst>
                </a:gridCol>
              </a:tblGrid>
              <a:tr h="0">
                <a:tc>
                  <a:txBody>
                    <a:bodyPr/>
                    <a:lstStyle/>
                    <a:p>
                      <a:r>
                        <a:rPr lang="en-US" dirty="0"/>
                        <a:t>0</a:t>
                      </a:r>
                    </a:p>
                  </a:txBody>
                  <a:tcPr/>
                </a:tc>
                <a:tc>
                  <a:txBody>
                    <a:bodyPr/>
                    <a:lstStyle/>
                    <a:p>
                      <a:r>
                        <a:rPr lang="en-US" dirty="0"/>
                        <a:t>1</a:t>
                      </a:r>
                    </a:p>
                  </a:txBody>
                  <a:tcPr/>
                </a:tc>
                <a:tc>
                  <a:txBody>
                    <a:bodyPr/>
                    <a:lstStyle/>
                    <a:p>
                      <a:r>
                        <a:rPr lang="en-US" dirty="0"/>
                        <a:t>1</a:t>
                      </a:r>
                    </a:p>
                  </a:txBody>
                  <a:tcPr/>
                </a:tc>
                <a:tc>
                  <a:txBody>
                    <a:bodyPr/>
                    <a:lstStyle/>
                    <a:p>
                      <a:r>
                        <a:rPr lang="en-US" dirty="0"/>
                        <a:t>0</a:t>
                      </a:r>
                    </a:p>
                  </a:txBody>
                  <a:tcPr/>
                </a:tc>
                <a:tc>
                  <a:txBody>
                    <a:bodyPr/>
                    <a:lstStyle/>
                    <a:p>
                      <a:r>
                        <a:rPr lang="en-US" dirty="0"/>
                        <a:t>1</a:t>
                      </a:r>
                    </a:p>
                  </a:txBody>
                  <a:tcPr/>
                </a:tc>
                <a:tc>
                  <a:txBody>
                    <a:bodyPr/>
                    <a:lstStyle/>
                    <a:p>
                      <a:r>
                        <a:rPr lang="en-US" dirty="0"/>
                        <a:t>1</a:t>
                      </a:r>
                    </a:p>
                  </a:txBody>
                  <a:tcPr/>
                </a:tc>
                <a:tc>
                  <a:txBody>
                    <a:bodyPr/>
                    <a:lstStyle/>
                    <a:p>
                      <a:r>
                        <a:rPr lang="en-US" dirty="0"/>
                        <a:t>0</a:t>
                      </a:r>
                    </a:p>
                  </a:txBody>
                  <a:tcPr/>
                </a:tc>
                <a:tc>
                  <a:txBody>
                    <a:bodyPr/>
                    <a:lstStyle/>
                    <a:p>
                      <a:r>
                        <a:rPr lang="en-US" dirty="0"/>
                        <a:t>0</a:t>
                      </a:r>
                    </a:p>
                  </a:txBody>
                  <a:tcPr/>
                </a:tc>
                <a:tc>
                  <a:txBody>
                    <a:bodyPr/>
                    <a:lstStyle/>
                    <a:p>
                      <a:r>
                        <a:rPr lang="en-US" dirty="0"/>
                        <a:t>0</a:t>
                      </a:r>
                    </a:p>
                  </a:txBody>
                  <a:tcPr/>
                </a:tc>
                <a:tc>
                  <a:txBody>
                    <a:bodyPr/>
                    <a:lstStyle/>
                    <a:p>
                      <a:r>
                        <a:rPr lang="en-US" dirty="0"/>
                        <a:t>1</a:t>
                      </a:r>
                    </a:p>
                  </a:txBody>
                  <a:tcPr/>
                </a:tc>
                <a:tc>
                  <a:txBody>
                    <a:bodyPr/>
                    <a:lstStyle/>
                    <a:p>
                      <a:r>
                        <a:rPr lang="en-US" dirty="0"/>
                        <a:t>0</a:t>
                      </a:r>
                    </a:p>
                  </a:txBody>
                  <a:tcPr/>
                </a:tc>
                <a:tc>
                  <a:txBody>
                    <a:bodyPr/>
                    <a:lstStyle/>
                    <a:p>
                      <a:r>
                        <a:rPr lang="en-US" dirty="0"/>
                        <a:t>1</a:t>
                      </a:r>
                    </a:p>
                  </a:txBody>
                  <a:tcPr/>
                </a:tc>
                <a:tc>
                  <a:txBody>
                    <a:bodyPr/>
                    <a:lstStyle/>
                    <a:p>
                      <a:r>
                        <a:rPr lang="en-US" dirty="0"/>
                        <a:t>0</a:t>
                      </a:r>
                    </a:p>
                  </a:txBody>
                  <a:tcPr/>
                </a:tc>
                <a:tc>
                  <a:txBody>
                    <a:bodyPr/>
                    <a:lstStyle/>
                    <a:p>
                      <a:r>
                        <a:rPr lang="en-US" dirty="0"/>
                        <a:t>1</a:t>
                      </a:r>
                    </a:p>
                  </a:txBody>
                  <a:tcPr/>
                </a:tc>
                <a:tc>
                  <a:txBody>
                    <a:bodyPr/>
                    <a:lstStyle/>
                    <a:p>
                      <a:r>
                        <a:rPr lang="en-US" dirty="0"/>
                        <a:t>0</a:t>
                      </a:r>
                    </a:p>
                  </a:txBody>
                  <a:tcPr/>
                </a:tc>
                <a:tc>
                  <a:txBody>
                    <a:bodyPr/>
                    <a:lstStyle/>
                    <a:p>
                      <a:r>
                        <a:rPr lang="en-US" dirty="0"/>
                        <a:t>1</a:t>
                      </a:r>
                    </a:p>
                  </a:txBody>
                  <a:tcPr/>
                </a:tc>
                <a:extLst>
                  <a:ext uri="{0D108BD9-81ED-4DB2-BD59-A6C34878D82A}">
                    <a16:rowId xmlns:a16="http://schemas.microsoft.com/office/drawing/2014/main" val="10000"/>
                  </a:ext>
                </a:extLst>
              </a:tr>
            </a:tbl>
          </a:graphicData>
        </a:graphic>
      </p:graphicFrame>
      <p:cxnSp>
        <p:nvCxnSpPr>
          <p:cNvPr id="6" name="Straight Arrow Connector 5"/>
          <p:cNvCxnSpPr/>
          <p:nvPr/>
        </p:nvCxnSpPr>
        <p:spPr>
          <a:xfrm flipV="1">
            <a:off x="1573161" y="5830529"/>
            <a:ext cx="8052620" cy="5899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4326194" y="5881655"/>
            <a:ext cx="2448232" cy="369332"/>
          </a:xfrm>
          <a:prstGeom prst="rect">
            <a:avLst/>
          </a:prstGeom>
          <a:noFill/>
        </p:spPr>
        <p:txBody>
          <a:bodyPr wrap="square" rtlCol="0">
            <a:spAutoFit/>
          </a:bodyPr>
          <a:lstStyle/>
          <a:p>
            <a:r>
              <a:rPr lang="en-US" dirty="0"/>
              <a:t>One Register (16 bits)</a:t>
            </a:r>
          </a:p>
        </p:txBody>
      </p:sp>
      <p:pic>
        <p:nvPicPr>
          <p:cNvPr id="2" name="Picture 1">
            <a:extLst>
              <a:ext uri="{FF2B5EF4-FFF2-40B4-BE49-F238E27FC236}">
                <a16:creationId xmlns:a16="http://schemas.microsoft.com/office/drawing/2014/main" id="{59E34332-FD12-052B-FDE1-67A3D4791B9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1398" y="5832049"/>
            <a:ext cx="1222425" cy="1096206"/>
          </a:xfrm>
          <a:prstGeom prst="rect">
            <a:avLst/>
          </a:prstGeom>
        </p:spPr>
      </p:pic>
      <p:pic>
        <p:nvPicPr>
          <p:cNvPr id="4" name="Picture 3">
            <a:extLst>
              <a:ext uri="{FF2B5EF4-FFF2-40B4-BE49-F238E27FC236}">
                <a16:creationId xmlns:a16="http://schemas.microsoft.com/office/drawing/2014/main" id="{C8FFE27F-A885-CCA5-1134-1487698878C6}"/>
              </a:ext>
            </a:extLst>
          </p:cNvPr>
          <p:cNvPicPr>
            <a:picLocks noChangeAspect="1"/>
          </p:cNvPicPr>
          <p:nvPr/>
        </p:nvPicPr>
        <p:blipFill>
          <a:blip r:embed="rId5"/>
          <a:stretch>
            <a:fillRect/>
          </a:stretch>
        </p:blipFill>
        <p:spPr>
          <a:xfrm>
            <a:off x="2170446" y="6272314"/>
            <a:ext cx="9902229" cy="204838"/>
          </a:xfrm>
          <a:prstGeom prst="rect">
            <a:avLst/>
          </a:prstGeom>
        </p:spPr>
      </p:pic>
      <p:pic>
        <p:nvPicPr>
          <p:cNvPr id="5" name="Picture 4">
            <a:extLst>
              <a:ext uri="{FF2B5EF4-FFF2-40B4-BE49-F238E27FC236}">
                <a16:creationId xmlns:a16="http://schemas.microsoft.com/office/drawing/2014/main" id="{68D59322-AE46-CB30-889E-DB74FFDE2EDF}"/>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8" name="Picture 7">
            <a:extLst>
              <a:ext uri="{FF2B5EF4-FFF2-40B4-BE49-F238E27FC236}">
                <a16:creationId xmlns:a16="http://schemas.microsoft.com/office/drawing/2014/main" id="{4D90E949-9FDA-3095-729C-357AA473BBDA}"/>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9" name="Picture 8">
            <a:extLst>
              <a:ext uri="{FF2B5EF4-FFF2-40B4-BE49-F238E27FC236}">
                <a16:creationId xmlns:a16="http://schemas.microsoft.com/office/drawing/2014/main" id="{C7E71F47-7AE6-D8DD-46F5-FB6AAE015395}"/>
              </a:ext>
            </a:extLst>
          </p:cNvPr>
          <p:cNvPicPr>
            <a:picLocks noChangeAspect="1"/>
          </p:cNvPicPr>
          <p:nvPr/>
        </p:nvPicPr>
        <p:blipFill>
          <a:blip r:embed="rId7"/>
          <a:stretch>
            <a:fillRect/>
          </a:stretch>
        </p:blipFill>
        <p:spPr>
          <a:xfrm>
            <a:off x="11289" y="24097"/>
            <a:ext cx="11339032" cy="1610200"/>
          </a:xfrm>
          <a:prstGeom prst="rect">
            <a:avLst/>
          </a:prstGeom>
        </p:spPr>
      </p:pic>
      <p:sp>
        <p:nvSpPr>
          <p:cNvPr id="10" name="Text Box 2">
            <a:extLst>
              <a:ext uri="{FF2B5EF4-FFF2-40B4-BE49-F238E27FC236}">
                <a16:creationId xmlns:a16="http://schemas.microsoft.com/office/drawing/2014/main" id="{B4ABF174-110C-44CD-02EB-013C8F09BD27}"/>
              </a:ext>
            </a:extLst>
          </p:cNvPr>
          <p:cNvSpPr txBox="1">
            <a:spLocks noChangeArrowheads="1"/>
          </p:cNvSpPr>
          <p:nvPr/>
        </p:nvSpPr>
        <p:spPr bwMode="auto">
          <a:xfrm>
            <a:off x="3285736" y="627053"/>
            <a:ext cx="813135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2800" i="0" baseline="0" dirty="0">
                <a:solidFill>
                  <a:schemeClr val="bg1"/>
                </a:solidFill>
              </a:rPr>
              <a:t>The Components of a Simple Computer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Number Placeholder 1">
            <a:extLst>
              <a:ext uri="{FF2B5EF4-FFF2-40B4-BE49-F238E27FC236}">
                <a16:creationId xmlns:a16="http://schemas.microsoft.com/office/drawing/2014/main" id="{A31E9B1D-E65D-4BCB-6A46-338F8074A8BF}"/>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B6E1D2A9-6187-457C-AB8F-619E7966D61E}" type="slidenum">
              <a:rPr lang="en-US" altLang="en-US" sz="1200" i="0" baseline="0">
                <a:solidFill>
                  <a:schemeClr val="bg2"/>
                </a:solidFill>
                <a:latin typeface="Arial" panose="020B0604020202020204" pitchFamily="34" charset="0"/>
              </a:rPr>
              <a:pPr/>
              <a:t>5</a:t>
            </a:fld>
            <a:endParaRPr lang="en-US" altLang="en-US" sz="1200" i="0" baseline="0">
              <a:solidFill>
                <a:schemeClr val="bg2"/>
              </a:solidFill>
              <a:latin typeface="Arial" panose="020B0604020202020204" pitchFamily="34" charset="0"/>
            </a:endParaRPr>
          </a:p>
        </p:txBody>
      </p:sp>
      <p:sp>
        <p:nvSpPr>
          <p:cNvPr id="117763" name="Text Box 2">
            <a:extLst>
              <a:ext uri="{FF2B5EF4-FFF2-40B4-BE49-F238E27FC236}">
                <a16:creationId xmlns:a16="http://schemas.microsoft.com/office/drawing/2014/main" id="{3311C485-3266-D1AE-96D1-C66826B0909B}"/>
              </a:ext>
            </a:extLst>
          </p:cNvPr>
          <p:cNvSpPr txBox="1">
            <a:spLocks noChangeArrowheads="1"/>
          </p:cNvSpPr>
          <p:nvPr/>
        </p:nvSpPr>
        <p:spPr bwMode="auto">
          <a:xfrm>
            <a:off x="3651381" y="527068"/>
            <a:ext cx="27019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rPr>
              <a:t>Instruction set</a:t>
            </a:r>
          </a:p>
        </p:txBody>
      </p:sp>
      <p:sp>
        <p:nvSpPr>
          <p:cNvPr id="117764" name="Rectangle 3">
            <a:extLst>
              <a:ext uri="{FF2B5EF4-FFF2-40B4-BE49-F238E27FC236}">
                <a16:creationId xmlns:a16="http://schemas.microsoft.com/office/drawing/2014/main" id="{3F4C0A3F-B9B2-64E5-3941-F0D16EA709A5}"/>
              </a:ext>
            </a:extLst>
          </p:cNvPr>
          <p:cNvSpPr>
            <a:spLocks noChangeArrowheads="1"/>
          </p:cNvSpPr>
          <p:nvPr/>
        </p:nvSpPr>
        <p:spPr bwMode="auto">
          <a:xfrm>
            <a:off x="426484" y="1791029"/>
            <a:ext cx="11339031" cy="310854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Our simple computer is capable of having a set of sixteen instructions, although we are using only fourteen of these instructions. Each computer instruction consists of two parts: the </a:t>
            </a:r>
            <a:r>
              <a:rPr lang="en-US" altLang="en-US" sz="2800" i="0" baseline="0" dirty="0">
                <a:solidFill>
                  <a:schemeClr val="folHlink"/>
                </a:solidFill>
              </a:rPr>
              <a:t>operation code (opcode)</a:t>
            </a:r>
            <a:r>
              <a:rPr lang="en-US" altLang="en-US" sz="2800" b="0" i="0" baseline="0" dirty="0"/>
              <a:t> and the </a:t>
            </a:r>
            <a:r>
              <a:rPr lang="en-US" altLang="en-US" sz="2800" i="0" baseline="0" dirty="0">
                <a:solidFill>
                  <a:schemeClr val="folHlink"/>
                </a:solidFill>
              </a:rPr>
              <a:t>operand (s).</a:t>
            </a:r>
            <a:r>
              <a:rPr lang="en-US" altLang="en-US" sz="2800" b="0" i="0" baseline="0" dirty="0"/>
              <a:t> The opcode specifies the type of operation to be performed on the operand (s). Each instruction consists of sixteen bits divided into four 4-bit fields. The leftmost field contains the opcode and the other three fields contains the operand or address of operand (s), as shown in Figure 5.31.  </a:t>
            </a:r>
          </a:p>
        </p:txBody>
      </p:sp>
      <p:pic>
        <p:nvPicPr>
          <p:cNvPr id="2" name="Picture 1">
            <a:extLst>
              <a:ext uri="{FF2B5EF4-FFF2-40B4-BE49-F238E27FC236}">
                <a16:creationId xmlns:a16="http://schemas.microsoft.com/office/drawing/2014/main" id="{E17DE644-0D20-BF75-C98F-0F10698C707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B6482F76-452D-7474-8797-F23E21835D8B}"/>
              </a:ext>
            </a:extLst>
          </p:cNvPr>
          <p:cNvPicPr>
            <a:picLocks noChangeAspect="1"/>
          </p:cNvPicPr>
          <p:nvPr/>
        </p:nvPicPr>
        <p:blipFill>
          <a:blip r:embed="rId4"/>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F735FB93-14FD-361A-A224-423C43809319}"/>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0EA04839-94B7-2DBC-5E98-F9AD90801995}"/>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6485A05E-29C6-75A2-3E56-2F635CE2464A}"/>
              </a:ext>
            </a:extLst>
          </p:cNvPr>
          <p:cNvPicPr>
            <a:picLocks noChangeAspect="1"/>
          </p:cNvPicPr>
          <p:nvPr/>
        </p:nvPicPr>
        <p:blipFill>
          <a:blip r:embed="rId6"/>
          <a:stretch>
            <a:fillRect/>
          </a:stretch>
        </p:blipFill>
        <p:spPr>
          <a:xfrm>
            <a:off x="11289" y="11687"/>
            <a:ext cx="11339032" cy="1610200"/>
          </a:xfrm>
          <a:prstGeom prst="rect">
            <a:avLst/>
          </a:prstGeom>
        </p:spPr>
      </p:pic>
      <p:sp>
        <p:nvSpPr>
          <p:cNvPr id="7" name="Text Box 2">
            <a:extLst>
              <a:ext uri="{FF2B5EF4-FFF2-40B4-BE49-F238E27FC236}">
                <a16:creationId xmlns:a16="http://schemas.microsoft.com/office/drawing/2014/main" id="{6CFDC3AB-E4AE-D0B6-64AB-346FBCA9896C}"/>
              </a:ext>
            </a:extLst>
          </p:cNvPr>
          <p:cNvSpPr txBox="1">
            <a:spLocks noChangeArrowheads="1"/>
          </p:cNvSpPr>
          <p:nvPr/>
        </p:nvSpPr>
        <p:spPr bwMode="auto">
          <a:xfrm>
            <a:off x="5102277" y="541438"/>
            <a:ext cx="27019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rPr>
              <a:t>Instruction set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Text Box 2">
            <a:extLst>
              <a:ext uri="{FF2B5EF4-FFF2-40B4-BE49-F238E27FC236}">
                <a16:creationId xmlns:a16="http://schemas.microsoft.com/office/drawing/2014/main" id="{EA50FC28-583C-B821-6713-6ECE6B68EE23}"/>
              </a:ext>
            </a:extLst>
          </p:cNvPr>
          <p:cNvSpPr txBox="1">
            <a:spLocks noChangeArrowheads="1"/>
          </p:cNvSpPr>
          <p:nvPr/>
        </p:nvSpPr>
        <p:spPr bwMode="auto">
          <a:xfrm>
            <a:off x="2537928" y="604935"/>
            <a:ext cx="59785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dirty="0">
                <a:solidFill>
                  <a:schemeClr val="bg1"/>
                </a:solidFill>
              </a:rPr>
              <a:t>Figure 5.31  </a:t>
            </a:r>
            <a:r>
              <a:rPr lang="en-US" altLang="en-US" sz="2000" i="0" baseline="0" dirty="0">
                <a:solidFill>
                  <a:schemeClr val="bg1"/>
                </a:solidFill>
              </a:rPr>
              <a:t>Format and different instruction types</a:t>
            </a:r>
          </a:p>
        </p:txBody>
      </p:sp>
      <p:pic>
        <p:nvPicPr>
          <p:cNvPr id="125955" name="Picture 4">
            <a:extLst>
              <a:ext uri="{FF2B5EF4-FFF2-40B4-BE49-F238E27FC236}">
                <a16:creationId xmlns:a16="http://schemas.microsoft.com/office/drawing/2014/main" id="{2D75F06E-7A82-0B54-46F9-90D49075FE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4165" y="1486009"/>
            <a:ext cx="8070850" cy="3905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25958" name="Straight Connector 6">
            <a:extLst>
              <a:ext uri="{FF2B5EF4-FFF2-40B4-BE49-F238E27FC236}">
                <a16:creationId xmlns:a16="http://schemas.microsoft.com/office/drawing/2014/main" id="{9BE26E33-929B-0C47-52E9-4430D977AB2B}"/>
              </a:ext>
            </a:extLst>
          </p:cNvPr>
          <p:cNvCxnSpPr>
            <a:cxnSpLocks noChangeShapeType="1"/>
          </p:cNvCxnSpPr>
          <p:nvPr/>
        </p:nvCxnSpPr>
        <p:spPr bwMode="auto">
          <a:xfrm>
            <a:off x="1905001" y="55626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2" name="Picture 1">
            <a:extLst>
              <a:ext uri="{FF2B5EF4-FFF2-40B4-BE49-F238E27FC236}">
                <a16:creationId xmlns:a16="http://schemas.microsoft.com/office/drawing/2014/main" id="{7D8FB5EF-D90A-09B1-A454-CE7F03EE028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4CA47EE8-CA43-B031-1DD0-F41411E32ABA}"/>
              </a:ext>
            </a:extLst>
          </p:cNvPr>
          <p:cNvPicPr>
            <a:picLocks noChangeAspect="1"/>
          </p:cNvPicPr>
          <p:nvPr/>
        </p:nvPicPr>
        <p:blipFill>
          <a:blip r:embed="rId5"/>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CFA9CC1A-517B-17C3-6F22-228EB36C44D9}"/>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BAA27AB3-F339-42A8-9698-87F992B21D8C}"/>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77011E93-09ED-6657-8FFB-A03F68548EF9}"/>
              </a:ext>
            </a:extLst>
          </p:cNvPr>
          <p:cNvPicPr>
            <a:picLocks noChangeAspect="1"/>
          </p:cNvPicPr>
          <p:nvPr/>
        </p:nvPicPr>
        <p:blipFill>
          <a:blip r:embed="rId7"/>
          <a:stretch>
            <a:fillRect/>
          </a:stretch>
        </p:blipFill>
        <p:spPr>
          <a:xfrm>
            <a:off x="-108036" y="0"/>
            <a:ext cx="11339032" cy="1610200"/>
          </a:xfrm>
          <a:prstGeom prst="rect">
            <a:avLst/>
          </a:prstGeom>
        </p:spPr>
      </p:pic>
      <p:sp>
        <p:nvSpPr>
          <p:cNvPr id="7" name="Text Box 2">
            <a:extLst>
              <a:ext uri="{FF2B5EF4-FFF2-40B4-BE49-F238E27FC236}">
                <a16:creationId xmlns:a16="http://schemas.microsoft.com/office/drawing/2014/main" id="{342AF137-E894-02C8-3043-23E893041AB4}"/>
              </a:ext>
            </a:extLst>
          </p:cNvPr>
          <p:cNvSpPr txBox="1">
            <a:spLocks noChangeArrowheads="1"/>
          </p:cNvSpPr>
          <p:nvPr/>
        </p:nvSpPr>
        <p:spPr bwMode="auto">
          <a:xfrm>
            <a:off x="3304925" y="559345"/>
            <a:ext cx="6874061"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dirty="0">
                <a:solidFill>
                  <a:schemeClr val="bg1"/>
                </a:solidFill>
              </a:rPr>
              <a:t>Figure 5.31  Format and different instruction types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Slide Number Placeholder 1">
            <a:extLst>
              <a:ext uri="{FF2B5EF4-FFF2-40B4-BE49-F238E27FC236}">
                <a16:creationId xmlns:a16="http://schemas.microsoft.com/office/drawing/2014/main" id="{53F87D42-8D4E-60AB-92F3-27ACF91948E9}"/>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DBED4B0D-8039-4425-9749-6C556DCB3564}" type="slidenum">
              <a:rPr lang="en-US" altLang="en-US" sz="1200" i="0" baseline="0">
                <a:solidFill>
                  <a:schemeClr val="bg2"/>
                </a:solidFill>
                <a:latin typeface="Arial" panose="020B0604020202020204" pitchFamily="34" charset="0"/>
              </a:rPr>
              <a:pPr/>
              <a:t>7</a:t>
            </a:fld>
            <a:endParaRPr lang="en-US" altLang="en-US" sz="1200" i="0" baseline="0">
              <a:solidFill>
                <a:schemeClr val="bg2"/>
              </a:solidFill>
              <a:latin typeface="Arial" panose="020B0604020202020204" pitchFamily="34" charset="0"/>
            </a:endParaRPr>
          </a:p>
        </p:txBody>
      </p:sp>
      <p:sp>
        <p:nvSpPr>
          <p:cNvPr id="128003" name="Text Box 2">
            <a:extLst>
              <a:ext uri="{FF2B5EF4-FFF2-40B4-BE49-F238E27FC236}">
                <a16:creationId xmlns:a16="http://schemas.microsoft.com/office/drawing/2014/main" id="{A75ECDE8-7DE2-8F9E-6F28-0B64AD224708}"/>
              </a:ext>
            </a:extLst>
          </p:cNvPr>
          <p:cNvSpPr txBox="1">
            <a:spLocks noChangeArrowheads="1"/>
          </p:cNvSpPr>
          <p:nvPr/>
        </p:nvSpPr>
        <p:spPr bwMode="auto">
          <a:xfrm>
            <a:off x="2802295" y="498027"/>
            <a:ext cx="577532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5.8.5  Processing the instructions</a:t>
            </a:r>
          </a:p>
        </p:txBody>
      </p:sp>
      <p:sp>
        <p:nvSpPr>
          <p:cNvPr id="128004" name="Rectangle 3">
            <a:extLst>
              <a:ext uri="{FF2B5EF4-FFF2-40B4-BE49-F238E27FC236}">
                <a16:creationId xmlns:a16="http://schemas.microsoft.com/office/drawing/2014/main" id="{7591288E-DD34-02AC-81F4-0666E31D52CD}"/>
              </a:ext>
            </a:extLst>
          </p:cNvPr>
          <p:cNvSpPr>
            <a:spLocks noChangeArrowheads="1"/>
          </p:cNvSpPr>
          <p:nvPr/>
        </p:nvSpPr>
        <p:spPr bwMode="auto">
          <a:xfrm>
            <a:off x="432128" y="1812468"/>
            <a:ext cx="11339032" cy="341632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b="0" i="0" baseline="0" dirty="0"/>
              <a:t>Our simple computer, like most computers, uses machine cycles. A cycle is made of three phases: fetch, decode, and execute. During the fetch phase, the instruction whose address is determined by the PC is obtained from the memory and loaded into the IR. The PC is then incremented to point to the next instruction. During the decode phase, the instruction in IR is decoded and the required operands are fetched from the register or from memory. During the execute phase, the instruction is executed, and the results are placed in the appropriate memory location or the register. Once the third phase is completed, the control unit starts the cycle again, but now the PC is pointing to the next instruction. The process continues until the CPU reaches a HALT instruction.</a:t>
            </a:r>
          </a:p>
        </p:txBody>
      </p:sp>
      <p:pic>
        <p:nvPicPr>
          <p:cNvPr id="2" name="Picture 1">
            <a:extLst>
              <a:ext uri="{FF2B5EF4-FFF2-40B4-BE49-F238E27FC236}">
                <a16:creationId xmlns:a16="http://schemas.microsoft.com/office/drawing/2014/main" id="{1DDBF5BF-E914-A0ED-7D26-BED282C82A3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9C4ADD28-C439-9F5E-A8FE-F7335B7E4052}"/>
              </a:ext>
            </a:extLst>
          </p:cNvPr>
          <p:cNvPicPr>
            <a:picLocks noChangeAspect="1"/>
          </p:cNvPicPr>
          <p:nvPr/>
        </p:nvPicPr>
        <p:blipFill>
          <a:blip r:embed="rId4"/>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53D0A64D-E485-658B-01CC-C748ED5F7CA9}"/>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F68FF741-910C-AE6C-7E26-52726CF4FD79}"/>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7429B40B-7815-FAE9-D59E-6250BE4D7DAF}"/>
              </a:ext>
            </a:extLst>
          </p:cNvPr>
          <p:cNvPicPr>
            <a:picLocks noChangeAspect="1"/>
          </p:cNvPicPr>
          <p:nvPr/>
        </p:nvPicPr>
        <p:blipFill>
          <a:blip r:embed="rId6"/>
          <a:stretch>
            <a:fillRect/>
          </a:stretch>
        </p:blipFill>
        <p:spPr>
          <a:xfrm>
            <a:off x="-108036" y="0"/>
            <a:ext cx="11339032" cy="1610200"/>
          </a:xfrm>
          <a:prstGeom prst="rect">
            <a:avLst/>
          </a:prstGeom>
        </p:spPr>
      </p:pic>
      <p:sp>
        <p:nvSpPr>
          <p:cNvPr id="7" name="Text Box 2">
            <a:extLst>
              <a:ext uri="{FF2B5EF4-FFF2-40B4-BE49-F238E27FC236}">
                <a16:creationId xmlns:a16="http://schemas.microsoft.com/office/drawing/2014/main" id="{56E6B447-B3BD-97A0-44FE-717E14F8D3D0}"/>
              </a:ext>
            </a:extLst>
          </p:cNvPr>
          <p:cNvSpPr txBox="1">
            <a:spLocks noChangeArrowheads="1"/>
          </p:cNvSpPr>
          <p:nvPr/>
        </p:nvSpPr>
        <p:spPr bwMode="auto">
          <a:xfrm>
            <a:off x="3419390" y="598341"/>
            <a:ext cx="577532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5.8.5  Processing the instructions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Number Placeholder 1">
            <a:extLst>
              <a:ext uri="{FF2B5EF4-FFF2-40B4-BE49-F238E27FC236}">
                <a16:creationId xmlns:a16="http://schemas.microsoft.com/office/drawing/2014/main" id="{3C61EBEC-AE3E-B167-2908-EA3E9B3EA195}"/>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BB5CF9A0-9A88-4EBA-903E-E553620AE8C4}" type="slidenum">
              <a:rPr lang="en-US" altLang="en-US" sz="1200" i="0" baseline="0">
                <a:solidFill>
                  <a:schemeClr val="bg2"/>
                </a:solidFill>
                <a:latin typeface="Arial" panose="020B0604020202020204" pitchFamily="34" charset="0"/>
              </a:rPr>
              <a:pPr/>
              <a:t>8</a:t>
            </a:fld>
            <a:endParaRPr lang="en-US" altLang="en-US" sz="1200" i="0" baseline="0">
              <a:solidFill>
                <a:schemeClr val="bg2"/>
              </a:solidFill>
              <a:latin typeface="Arial" panose="020B0604020202020204" pitchFamily="34" charset="0"/>
            </a:endParaRPr>
          </a:p>
        </p:txBody>
      </p:sp>
      <p:pic>
        <p:nvPicPr>
          <p:cNvPr id="2" name="Picture 1">
            <a:extLst>
              <a:ext uri="{FF2B5EF4-FFF2-40B4-BE49-F238E27FC236}">
                <a16:creationId xmlns:a16="http://schemas.microsoft.com/office/drawing/2014/main" id="{F0EA275D-180D-E114-DA1A-A0AA6B00D85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4C8C3CB7-24D9-AEE6-3BFA-7BD842EEFEED}"/>
              </a:ext>
            </a:extLst>
          </p:cNvPr>
          <p:cNvPicPr>
            <a:picLocks noChangeAspect="1"/>
          </p:cNvPicPr>
          <p:nvPr/>
        </p:nvPicPr>
        <p:blipFill>
          <a:blip r:embed="rId4"/>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D43359C0-EDD8-B75B-8BF3-912C53517706}"/>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D7CBB148-435A-D29B-B39E-63903FA29FD3}"/>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73093C1B-EC0A-43F4-5EB6-E48E6EE72B26}"/>
              </a:ext>
            </a:extLst>
          </p:cNvPr>
          <p:cNvPicPr>
            <a:picLocks noChangeAspect="1"/>
          </p:cNvPicPr>
          <p:nvPr/>
        </p:nvPicPr>
        <p:blipFill>
          <a:blip r:embed="rId6"/>
          <a:stretch>
            <a:fillRect/>
          </a:stretch>
        </p:blipFill>
        <p:spPr>
          <a:xfrm>
            <a:off x="-108036" y="0"/>
            <a:ext cx="11339032" cy="1610200"/>
          </a:xfrm>
          <a:prstGeom prst="rect">
            <a:avLst/>
          </a:prstGeom>
        </p:spPr>
      </p:pic>
      <p:pic>
        <p:nvPicPr>
          <p:cNvPr id="130051" name="Picture 4">
            <a:extLst>
              <a:ext uri="{FF2B5EF4-FFF2-40B4-BE49-F238E27FC236}">
                <a16:creationId xmlns:a16="http://schemas.microsoft.com/office/drawing/2014/main" id="{00AD762D-F6D2-972B-1717-DBDA0497EC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53200" y="222114"/>
            <a:ext cx="6106919" cy="5931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Slide Number Placeholder 1">
            <a:extLst>
              <a:ext uri="{FF2B5EF4-FFF2-40B4-BE49-F238E27FC236}">
                <a16:creationId xmlns:a16="http://schemas.microsoft.com/office/drawing/2014/main" id="{73656987-DB02-A1FB-4C8F-13BD90F23DD3}"/>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EEEA1634-91F1-4FB5-955D-85A26D079537}" type="slidenum">
              <a:rPr lang="en-US" altLang="en-US" sz="1200" i="0" baseline="0">
                <a:solidFill>
                  <a:schemeClr val="bg2"/>
                </a:solidFill>
                <a:latin typeface="Arial" panose="020B0604020202020204" pitchFamily="34" charset="0"/>
              </a:rPr>
              <a:pPr/>
              <a:t>9</a:t>
            </a:fld>
            <a:endParaRPr lang="en-US" altLang="en-US" sz="1200" i="0" baseline="0">
              <a:solidFill>
                <a:schemeClr val="bg2"/>
              </a:solidFill>
              <a:latin typeface="Arial" panose="020B0604020202020204" pitchFamily="34" charset="0"/>
            </a:endParaRPr>
          </a:p>
        </p:txBody>
      </p:sp>
      <p:sp>
        <p:nvSpPr>
          <p:cNvPr id="132099" name="Text Box 2">
            <a:extLst>
              <a:ext uri="{FF2B5EF4-FFF2-40B4-BE49-F238E27FC236}">
                <a16:creationId xmlns:a16="http://schemas.microsoft.com/office/drawing/2014/main" id="{7C9F6AC4-435F-49CF-7296-48394EEF2AB8}"/>
              </a:ext>
            </a:extLst>
          </p:cNvPr>
          <p:cNvSpPr txBox="1">
            <a:spLocks noChangeArrowheads="1"/>
          </p:cNvSpPr>
          <p:nvPr/>
        </p:nvSpPr>
        <p:spPr bwMode="auto">
          <a:xfrm>
            <a:off x="4295192" y="567528"/>
            <a:ext cx="224948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rPr>
              <a:t>An example</a:t>
            </a:r>
          </a:p>
        </p:txBody>
      </p:sp>
      <p:sp>
        <p:nvSpPr>
          <p:cNvPr id="132100" name="Rectangle 3">
            <a:extLst>
              <a:ext uri="{FF2B5EF4-FFF2-40B4-BE49-F238E27FC236}">
                <a16:creationId xmlns:a16="http://schemas.microsoft.com/office/drawing/2014/main" id="{AE92549C-5EE3-BAA4-2C12-B76F5A507AA9}"/>
              </a:ext>
            </a:extLst>
          </p:cNvPr>
          <p:cNvSpPr>
            <a:spLocks noChangeArrowheads="1"/>
          </p:cNvSpPr>
          <p:nvPr/>
        </p:nvSpPr>
        <p:spPr bwMode="auto">
          <a:xfrm>
            <a:off x="734162" y="1700918"/>
            <a:ext cx="11040588" cy="138499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Let us show how our simple computer can add two integers A and B and create the result as C. We assume that integers are in two’s complement format. Mathematically, we show this operation as:</a:t>
            </a:r>
          </a:p>
        </p:txBody>
      </p:sp>
      <p:pic>
        <p:nvPicPr>
          <p:cNvPr id="132101" name="Picture 5">
            <a:extLst>
              <a:ext uri="{FF2B5EF4-FFF2-40B4-BE49-F238E27FC236}">
                <a16:creationId xmlns:a16="http://schemas.microsoft.com/office/drawing/2014/main" id="{0B7F17AD-B782-2DCF-32F2-6744F07DF7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2964" y="3032919"/>
            <a:ext cx="1971675" cy="792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2102" name="Rectangle 6">
            <a:extLst>
              <a:ext uri="{FF2B5EF4-FFF2-40B4-BE49-F238E27FC236}">
                <a16:creationId xmlns:a16="http://schemas.microsoft.com/office/drawing/2014/main" id="{A56C53F4-89D1-E20A-6484-8F11CEEBECA9}"/>
              </a:ext>
            </a:extLst>
          </p:cNvPr>
          <p:cNvSpPr>
            <a:spLocks noChangeArrowheads="1"/>
          </p:cNvSpPr>
          <p:nvPr/>
        </p:nvSpPr>
        <p:spPr bwMode="auto">
          <a:xfrm>
            <a:off x="539645" y="3686176"/>
            <a:ext cx="11040587" cy="180022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We assume that the first two integers are stored in memory locations (40)</a:t>
            </a:r>
            <a:r>
              <a:rPr lang="en-US" altLang="en-US" sz="2800" b="0" i="0" baseline="-25000" dirty="0"/>
              <a:t>16</a:t>
            </a:r>
            <a:r>
              <a:rPr lang="en-US" altLang="en-US" sz="2800" b="0" i="0" baseline="0" dirty="0"/>
              <a:t> and (41)</a:t>
            </a:r>
            <a:r>
              <a:rPr lang="en-US" altLang="en-US" sz="2800" b="0" i="0" baseline="-25000" dirty="0"/>
              <a:t>16</a:t>
            </a:r>
            <a:r>
              <a:rPr lang="en-US" altLang="en-US" sz="2800" b="0" i="0" baseline="0" dirty="0"/>
              <a:t> and the result should be stored in</a:t>
            </a:r>
          </a:p>
          <a:p>
            <a:pPr algn="just"/>
            <a:r>
              <a:rPr lang="en-US" altLang="en-US" sz="2800" b="0" i="0" baseline="0" dirty="0"/>
              <a:t>memory location (42)</a:t>
            </a:r>
            <a:r>
              <a:rPr lang="en-US" altLang="en-US" sz="2800" b="0" i="0" baseline="-25000" dirty="0"/>
              <a:t>16</a:t>
            </a:r>
            <a:r>
              <a:rPr lang="en-US" altLang="en-US" sz="2800" b="0" i="0" baseline="0" dirty="0"/>
              <a:t>. To do the simple addition needs five instructions, as shown next:</a:t>
            </a:r>
          </a:p>
        </p:txBody>
      </p:sp>
      <p:pic>
        <p:nvPicPr>
          <p:cNvPr id="2" name="Picture 1">
            <a:extLst>
              <a:ext uri="{FF2B5EF4-FFF2-40B4-BE49-F238E27FC236}">
                <a16:creationId xmlns:a16="http://schemas.microsoft.com/office/drawing/2014/main" id="{8C6229E3-1685-4A0B-7FAB-994861D3D77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DA4021DA-9FAC-BE01-1880-46231F772C2A}"/>
              </a:ext>
            </a:extLst>
          </p:cNvPr>
          <p:cNvPicPr>
            <a:picLocks noChangeAspect="1"/>
          </p:cNvPicPr>
          <p:nvPr/>
        </p:nvPicPr>
        <p:blipFill>
          <a:blip r:embed="rId5"/>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8DBEDC20-1949-395D-A888-C13EE69A49E8}"/>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97BB3BFB-65A6-E5C2-68E9-660F08E42F6C}"/>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317D4ED7-F233-E5B9-ACAC-F443F071D451}"/>
              </a:ext>
            </a:extLst>
          </p:cNvPr>
          <p:cNvPicPr>
            <a:picLocks noChangeAspect="1"/>
          </p:cNvPicPr>
          <p:nvPr/>
        </p:nvPicPr>
        <p:blipFill>
          <a:blip r:embed="rId7"/>
          <a:stretch>
            <a:fillRect/>
          </a:stretch>
        </p:blipFill>
        <p:spPr>
          <a:xfrm>
            <a:off x="-108036" y="0"/>
            <a:ext cx="11339032" cy="1610200"/>
          </a:xfrm>
          <a:prstGeom prst="rect">
            <a:avLst/>
          </a:prstGeom>
        </p:spPr>
      </p:pic>
      <p:sp>
        <p:nvSpPr>
          <p:cNvPr id="7" name="Text Box 2">
            <a:extLst>
              <a:ext uri="{FF2B5EF4-FFF2-40B4-BE49-F238E27FC236}">
                <a16:creationId xmlns:a16="http://schemas.microsoft.com/office/drawing/2014/main" id="{55282F7C-56C6-EEA0-CA2D-2B844FB20209}"/>
              </a:ext>
            </a:extLst>
          </p:cNvPr>
          <p:cNvSpPr txBox="1">
            <a:spLocks noChangeArrowheads="1"/>
          </p:cNvSpPr>
          <p:nvPr/>
        </p:nvSpPr>
        <p:spPr bwMode="auto">
          <a:xfrm>
            <a:off x="4727882" y="560740"/>
            <a:ext cx="224948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rPr>
              <a:t>An example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Slide Number Placeholder 1">
            <a:extLst>
              <a:ext uri="{FF2B5EF4-FFF2-40B4-BE49-F238E27FC236}">
                <a16:creationId xmlns:a16="http://schemas.microsoft.com/office/drawing/2014/main" id="{DDC5A6D1-26A5-969E-0C9A-1A4F4FBC096B}"/>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8560A241-618C-477B-ADB9-B6B86674AFFC}" type="slidenum">
              <a:rPr lang="en-US" altLang="en-US" sz="1200" i="0" baseline="0">
                <a:solidFill>
                  <a:schemeClr val="bg2"/>
                </a:solidFill>
                <a:latin typeface="Arial" panose="020B0604020202020204" pitchFamily="34" charset="0"/>
              </a:rPr>
              <a:pPr/>
              <a:t>10</a:t>
            </a:fld>
            <a:endParaRPr lang="en-US" altLang="en-US" sz="1200" i="0" baseline="0">
              <a:solidFill>
                <a:schemeClr val="bg2"/>
              </a:solidFill>
              <a:latin typeface="Arial" panose="020B0604020202020204" pitchFamily="34" charset="0"/>
            </a:endParaRPr>
          </a:p>
        </p:txBody>
      </p:sp>
      <p:sp>
        <p:nvSpPr>
          <p:cNvPr id="134149" name="Rectangle 8">
            <a:extLst>
              <a:ext uri="{FF2B5EF4-FFF2-40B4-BE49-F238E27FC236}">
                <a16:creationId xmlns:a16="http://schemas.microsoft.com/office/drawing/2014/main" id="{AF571C6F-6833-A21F-05B8-442356BF63A0}"/>
              </a:ext>
            </a:extLst>
          </p:cNvPr>
          <p:cNvSpPr>
            <a:spLocks noChangeArrowheads="1"/>
          </p:cNvSpPr>
          <p:nvPr/>
        </p:nvSpPr>
        <p:spPr bwMode="auto">
          <a:xfrm>
            <a:off x="500268" y="2497465"/>
            <a:ext cx="11572407" cy="52322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In the language of our simple computer, these five instructions are encoded as:</a:t>
            </a:r>
          </a:p>
        </p:txBody>
      </p:sp>
      <p:pic>
        <p:nvPicPr>
          <p:cNvPr id="2" name="Picture 1">
            <a:extLst>
              <a:ext uri="{FF2B5EF4-FFF2-40B4-BE49-F238E27FC236}">
                <a16:creationId xmlns:a16="http://schemas.microsoft.com/office/drawing/2014/main" id="{F7A7D4D2-CD08-76D0-C758-4745B92EFF5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3B3B12BF-17C7-3F4D-02A3-38D23A8A47C2}"/>
              </a:ext>
            </a:extLst>
          </p:cNvPr>
          <p:cNvPicPr>
            <a:picLocks noChangeAspect="1"/>
          </p:cNvPicPr>
          <p:nvPr/>
        </p:nvPicPr>
        <p:blipFill>
          <a:blip r:embed="rId4"/>
          <a:stretch>
            <a:fillRect/>
          </a:stretch>
        </p:blipFill>
        <p:spPr>
          <a:xfrm>
            <a:off x="2163390" y="6280924"/>
            <a:ext cx="9902229" cy="204838"/>
          </a:xfrm>
          <a:prstGeom prst="rect">
            <a:avLst/>
          </a:prstGeom>
        </p:spPr>
      </p:pic>
      <p:pic>
        <p:nvPicPr>
          <p:cNvPr id="4" name="Picture 3">
            <a:extLst>
              <a:ext uri="{FF2B5EF4-FFF2-40B4-BE49-F238E27FC236}">
                <a16:creationId xmlns:a16="http://schemas.microsoft.com/office/drawing/2014/main" id="{ECB6C3D5-2774-8FEF-7F55-56FD738050FF}"/>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951D1F1C-6A2C-6335-BBEF-2BA16930AF97}"/>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FA40BCE6-348B-3645-3B32-BEB949911222}"/>
              </a:ext>
            </a:extLst>
          </p:cNvPr>
          <p:cNvPicPr>
            <a:picLocks noChangeAspect="1"/>
          </p:cNvPicPr>
          <p:nvPr/>
        </p:nvPicPr>
        <p:blipFill>
          <a:blip r:embed="rId6"/>
          <a:stretch>
            <a:fillRect/>
          </a:stretch>
        </p:blipFill>
        <p:spPr>
          <a:xfrm>
            <a:off x="-108036" y="0"/>
            <a:ext cx="11339032" cy="1610200"/>
          </a:xfrm>
          <a:prstGeom prst="rect">
            <a:avLst/>
          </a:prstGeom>
        </p:spPr>
      </p:pic>
      <p:pic>
        <p:nvPicPr>
          <p:cNvPr id="134147" name="Picture 6">
            <a:extLst>
              <a:ext uri="{FF2B5EF4-FFF2-40B4-BE49-F238E27FC236}">
                <a16:creationId xmlns:a16="http://schemas.microsoft.com/office/drawing/2014/main" id="{92F1358B-6A9C-DA8A-30D1-B3611393CA8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91364" y="316901"/>
            <a:ext cx="8601075" cy="2014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4148" name="Picture 7">
            <a:extLst>
              <a:ext uri="{FF2B5EF4-FFF2-40B4-BE49-F238E27FC236}">
                <a16:creationId xmlns:a16="http://schemas.microsoft.com/office/drawing/2014/main" id="{0CAEA47A-3DD8-197C-546F-8B5398C2878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40788" y="3035766"/>
            <a:ext cx="8693150" cy="3219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Slide Number Placeholder 1">
            <a:extLst>
              <a:ext uri="{FF2B5EF4-FFF2-40B4-BE49-F238E27FC236}">
                <a16:creationId xmlns:a16="http://schemas.microsoft.com/office/drawing/2014/main" id="{6562D8F4-689C-06E9-E81C-341B006D53B3}"/>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4DAD8325-25C7-4720-A34D-FBF73E26BF61}" type="slidenum">
              <a:rPr lang="en-US" altLang="en-US" sz="1200" i="0" baseline="0">
                <a:solidFill>
                  <a:schemeClr val="bg2"/>
                </a:solidFill>
                <a:latin typeface="Arial" panose="020B0604020202020204" pitchFamily="34" charset="0"/>
              </a:rPr>
              <a:pPr/>
              <a:t>11</a:t>
            </a:fld>
            <a:endParaRPr lang="en-US" altLang="en-US" sz="1200" i="0" baseline="0">
              <a:solidFill>
                <a:schemeClr val="bg2"/>
              </a:solidFill>
              <a:latin typeface="Arial" panose="020B0604020202020204" pitchFamily="34" charset="0"/>
            </a:endParaRPr>
          </a:p>
        </p:txBody>
      </p:sp>
      <p:sp>
        <p:nvSpPr>
          <p:cNvPr id="136195" name="Text Box 2">
            <a:extLst>
              <a:ext uri="{FF2B5EF4-FFF2-40B4-BE49-F238E27FC236}">
                <a16:creationId xmlns:a16="http://schemas.microsoft.com/office/drawing/2014/main" id="{7F4563EA-4FE3-4444-3219-6F7BE161118C}"/>
              </a:ext>
            </a:extLst>
          </p:cNvPr>
          <p:cNvSpPr txBox="1">
            <a:spLocks noChangeArrowheads="1"/>
          </p:cNvSpPr>
          <p:nvPr/>
        </p:nvSpPr>
        <p:spPr bwMode="auto">
          <a:xfrm>
            <a:off x="2783632" y="483380"/>
            <a:ext cx="62484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baseline="0" dirty="0">
                <a:solidFill>
                  <a:schemeClr val="bg1"/>
                </a:solidFill>
                <a:latin typeface="Calibri" panose="020F0502020204030204" pitchFamily="34" charset="0"/>
              </a:rPr>
              <a:t>5.8.6  Storing program and data</a:t>
            </a:r>
          </a:p>
        </p:txBody>
      </p:sp>
      <p:sp>
        <p:nvSpPr>
          <p:cNvPr id="136196" name="Rectangle 3">
            <a:extLst>
              <a:ext uri="{FF2B5EF4-FFF2-40B4-BE49-F238E27FC236}">
                <a16:creationId xmlns:a16="http://schemas.microsoft.com/office/drawing/2014/main" id="{A376B047-4EB5-3FBB-417C-9E7794984F94}"/>
              </a:ext>
            </a:extLst>
          </p:cNvPr>
          <p:cNvSpPr>
            <a:spLocks noChangeArrowheads="1"/>
          </p:cNvSpPr>
          <p:nvPr/>
        </p:nvSpPr>
        <p:spPr bwMode="auto">
          <a:xfrm>
            <a:off x="1245637" y="1930988"/>
            <a:ext cx="8915400" cy="1200329"/>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b="0" i="0" baseline="0" dirty="0"/>
              <a:t>We can store the five-line program in memory starting from location (00)</a:t>
            </a:r>
            <a:r>
              <a:rPr lang="en-US" altLang="en-US" b="0" i="0" baseline="-25000" dirty="0"/>
              <a:t>16</a:t>
            </a:r>
            <a:r>
              <a:rPr lang="en-US" altLang="en-US" b="0" i="0" baseline="0" dirty="0"/>
              <a:t> to (04)</a:t>
            </a:r>
            <a:r>
              <a:rPr lang="en-US" altLang="en-US" b="0" i="0" baseline="-25000" dirty="0"/>
              <a:t>16</a:t>
            </a:r>
            <a:r>
              <a:rPr lang="en-US" altLang="en-US" b="0" i="0" baseline="0" dirty="0"/>
              <a:t>. We already know that the data needs to be stored in memory locations (40)</a:t>
            </a:r>
            <a:r>
              <a:rPr lang="en-US" altLang="en-US" b="0" i="0" baseline="-25000" dirty="0"/>
              <a:t>16</a:t>
            </a:r>
            <a:r>
              <a:rPr lang="en-US" altLang="en-US" b="0" i="0" baseline="0" dirty="0"/>
              <a:t>, (41)</a:t>
            </a:r>
            <a:r>
              <a:rPr lang="en-US" altLang="en-US" b="0" i="0" baseline="-25000" dirty="0"/>
              <a:t>16</a:t>
            </a:r>
            <a:r>
              <a:rPr lang="en-US" altLang="en-US" b="0" i="0" baseline="0" dirty="0"/>
              <a:t>, and (42)</a:t>
            </a:r>
            <a:r>
              <a:rPr lang="en-US" altLang="en-US" b="0" i="0" baseline="-25000" dirty="0"/>
              <a:t>16</a:t>
            </a:r>
            <a:r>
              <a:rPr lang="en-US" altLang="en-US" b="0" i="0" baseline="0" dirty="0"/>
              <a:t>.</a:t>
            </a:r>
          </a:p>
        </p:txBody>
      </p:sp>
      <p:pic>
        <p:nvPicPr>
          <p:cNvPr id="4" name="Picture 3"/>
          <p:cNvPicPr>
            <a:picLocks noChangeAspect="1"/>
          </p:cNvPicPr>
          <p:nvPr/>
        </p:nvPicPr>
        <p:blipFill>
          <a:blip r:embed="rId3"/>
          <a:stretch>
            <a:fillRect/>
          </a:stretch>
        </p:blipFill>
        <p:spPr>
          <a:xfrm>
            <a:off x="1950194" y="3327654"/>
            <a:ext cx="1666875" cy="2419350"/>
          </a:xfrm>
          <a:prstGeom prst="rect">
            <a:avLst/>
          </a:prstGeom>
        </p:spPr>
      </p:pic>
      <p:graphicFrame>
        <p:nvGraphicFramePr>
          <p:cNvPr id="9" name="Table 8">
            <a:extLst>
              <a:ext uri="{FF2B5EF4-FFF2-40B4-BE49-F238E27FC236}">
                <a16:creationId xmlns:a16="http://schemas.microsoft.com/office/drawing/2014/main" id="{7862B1CA-4788-8DFB-E33A-114E86D11BE3}"/>
              </a:ext>
            </a:extLst>
          </p:cNvPr>
          <p:cNvGraphicFramePr>
            <a:graphicFrameLocks noGrp="1"/>
          </p:cNvGraphicFramePr>
          <p:nvPr/>
        </p:nvGraphicFramePr>
        <p:xfrm>
          <a:off x="5703337" y="3610229"/>
          <a:ext cx="1661651" cy="1854200"/>
        </p:xfrm>
        <a:graphic>
          <a:graphicData uri="http://schemas.openxmlformats.org/drawingml/2006/table">
            <a:tbl>
              <a:tblPr firstRow="1" bandRow="1">
                <a:tableStyleId>{D7AC3CCA-C797-4891-BE02-D94E43425B78}</a:tableStyleId>
              </a:tblPr>
              <a:tblGrid>
                <a:gridCol w="943896">
                  <a:extLst>
                    <a:ext uri="{9D8B030D-6E8A-4147-A177-3AD203B41FA5}">
                      <a16:colId xmlns:a16="http://schemas.microsoft.com/office/drawing/2014/main" val="20000"/>
                    </a:ext>
                  </a:extLst>
                </a:gridCol>
                <a:gridCol w="717755">
                  <a:extLst>
                    <a:ext uri="{9D8B030D-6E8A-4147-A177-3AD203B41FA5}">
                      <a16:colId xmlns:a16="http://schemas.microsoft.com/office/drawing/2014/main" val="20001"/>
                    </a:ext>
                  </a:extLst>
                </a:gridCol>
              </a:tblGrid>
              <a:tr h="370840">
                <a:tc>
                  <a:txBody>
                    <a:bodyPr/>
                    <a:lstStyle/>
                    <a:p>
                      <a:r>
                        <a:rPr lang="en-US" b="0" dirty="0"/>
                        <a:t>0000</a:t>
                      </a:r>
                    </a:p>
                  </a:txBody>
                  <a:tcPr/>
                </a:tc>
                <a:tc>
                  <a:txBody>
                    <a:bodyPr/>
                    <a:lstStyle/>
                    <a:p>
                      <a:r>
                        <a:rPr lang="en-US" b="0" dirty="0"/>
                        <a:t>40</a:t>
                      </a:r>
                    </a:p>
                  </a:txBody>
                  <a:tcPr/>
                </a:tc>
                <a:extLst>
                  <a:ext uri="{0D108BD9-81ED-4DB2-BD59-A6C34878D82A}">
                    <a16:rowId xmlns:a16="http://schemas.microsoft.com/office/drawing/2014/main" val="10000"/>
                  </a:ext>
                </a:extLst>
              </a:tr>
              <a:tr h="370840">
                <a:tc>
                  <a:txBody>
                    <a:bodyPr/>
                    <a:lstStyle/>
                    <a:p>
                      <a:r>
                        <a:rPr lang="en-US" b="0" dirty="0"/>
                        <a:t>0000</a:t>
                      </a:r>
                    </a:p>
                  </a:txBody>
                  <a:tcPr/>
                </a:tc>
                <a:tc>
                  <a:txBody>
                    <a:bodyPr/>
                    <a:lstStyle/>
                    <a:p>
                      <a:r>
                        <a:rPr lang="en-US" dirty="0"/>
                        <a:t>41</a:t>
                      </a:r>
                    </a:p>
                  </a:txBody>
                  <a:tcPr/>
                </a:tc>
                <a:extLst>
                  <a:ext uri="{0D108BD9-81ED-4DB2-BD59-A6C34878D82A}">
                    <a16:rowId xmlns:a16="http://schemas.microsoft.com/office/drawing/2014/main" val="10001"/>
                  </a:ext>
                </a:extLst>
              </a:tr>
              <a:tr h="370840">
                <a:tc>
                  <a:txBody>
                    <a:bodyPr/>
                    <a:lstStyle/>
                    <a:p>
                      <a:r>
                        <a:rPr lang="en-US" b="0" dirty="0"/>
                        <a:t>0000</a:t>
                      </a:r>
                    </a:p>
                  </a:txBody>
                  <a:tcPr/>
                </a:tc>
                <a:tc>
                  <a:txBody>
                    <a:bodyPr/>
                    <a:lstStyle/>
                    <a:p>
                      <a:r>
                        <a:rPr lang="en-US" dirty="0"/>
                        <a:t>42</a:t>
                      </a:r>
                    </a:p>
                  </a:txBody>
                  <a:tcPr/>
                </a:tc>
                <a:extLst>
                  <a:ext uri="{0D108BD9-81ED-4DB2-BD59-A6C34878D82A}">
                    <a16:rowId xmlns:a16="http://schemas.microsoft.com/office/drawing/2014/main" val="10002"/>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3"/>
                  </a:ext>
                </a:extLst>
              </a:tr>
              <a:tr h="370840">
                <a:tc>
                  <a:txBody>
                    <a:bodyPr/>
                    <a:lstStyle/>
                    <a:p>
                      <a:endParaRPr lang="en-US"/>
                    </a:p>
                  </a:txBody>
                  <a:tcPr/>
                </a:tc>
                <a:tc>
                  <a:txBody>
                    <a:bodyPr/>
                    <a:lstStyle/>
                    <a:p>
                      <a:endParaRPr lang="en-US" dirty="0"/>
                    </a:p>
                  </a:txBody>
                  <a:tcPr/>
                </a:tc>
                <a:extLst>
                  <a:ext uri="{0D108BD9-81ED-4DB2-BD59-A6C34878D82A}">
                    <a16:rowId xmlns:a16="http://schemas.microsoft.com/office/drawing/2014/main" val="10004"/>
                  </a:ext>
                </a:extLst>
              </a:tr>
            </a:tbl>
          </a:graphicData>
        </a:graphic>
      </p:graphicFrame>
      <p:pic>
        <p:nvPicPr>
          <p:cNvPr id="2" name="Picture 1">
            <a:extLst>
              <a:ext uri="{FF2B5EF4-FFF2-40B4-BE49-F238E27FC236}">
                <a16:creationId xmlns:a16="http://schemas.microsoft.com/office/drawing/2014/main" id="{681B4F1B-0F95-F602-4334-565B29A52D5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C213FEA9-3B0C-A9B6-EB9B-2B59B966EE00}"/>
              </a:ext>
            </a:extLst>
          </p:cNvPr>
          <p:cNvPicPr>
            <a:picLocks noChangeAspect="1"/>
          </p:cNvPicPr>
          <p:nvPr/>
        </p:nvPicPr>
        <p:blipFill>
          <a:blip r:embed="rId5"/>
          <a:stretch>
            <a:fillRect/>
          </a:stretch>
        </p:blipFill>
        <p:spPr>
          <a:xfrm>
            <a:off x="2440788" y="5949244"/>
            <a:ext cx="9902229" cy="204838"/>
          </a:xfrm>
          <a:prstGeom prst="rect">
            <a:avLst/>
          </a:prstGeom>
        </p:spPr>
      </p:pic>
      <p:pic>
        <p:nvPicPr>
          <p:cNvPr id="5" name="Picture 4">
            <a:extLst>
              <a:ext uri="{FF2B5EF4-FFF2-40B4-BE49-F238E27FC236}">
                <a16:creationId xmlns:a16="http://schemas.microsoft.com/office/drawing/2014/main" id="{76A9BD47-054C-2FC5-C1A5-A622D1A374BC}"/>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865FA0D7-2A5E-A62F-B3F5-89C1EAB4DA57}"/>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7" name="Picture 6">
            <a:extLst>
              <a:ext uri="{FF2B5EF4-FFF2-40B4-BE49-F238E27FC236}">
                <a16:creationId xmlns:a16="http://schemas.microsoft.com/office/drawing/2014/main" id="{56AA6DE3-4795-4739-DD5E-D74D9CF0FB74}"/>
              </a:ext>
            </a:extLst>
          </p:cNvPr>
          <p:cNvPicPr>
            <a:picLocks noChangeAspect="1"/>
          </p:cNvPicPr>
          <p:nvPr/>
        </p:nvPicPr>
        <p:blipFill>
          <a:blip r:embed="rId7"/>
          <a:stretch>
            <a:fillRect/>
          </a:stretch>
        </p:blipFill>
        <p:spPr>
          <a:xfrm>
            <a:off x="-108036" y="0"/>
            <a:ext cx="11339032" cy="1610200"/>
          </a:xfrm>
          <a:prstGeom prst="rect">
            <a:avLst/>
          </a:prstGeom>
        </p:spPr>
      </p:pic>
      <p:sp>
        <p:nvSpPr>
          <p:cNvPr id="8" name="Text Box 2">
            <a:extLst>
              <a:ext uri="{FF2B5EF4-FFF2-40B4-BE49-F238E27FC236}">
                <a16:creationId xmlns:a16="http://schemas.microsoft.com/office/drawing/2014/main" id="{06AE8BF2-5EE9-1463-4B5D-46D1C30136FC}"/>
              </a:ext>
            </a:extLst>
          </p:cNvPr>
          <p:cNvSpPr txBox="1">
            <a:spLocks noChangeArrowheads="1"/>
          </p:cNvSpPr>
          <p:nvPr/>
        </p:nvSpPr>
        <p:spPr bwMode="auto">
          <a:xfrm>
            <a:off x="2936032" y="635780"/>
            <a:ext cx="62484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baseline="0" dirty="0">
                <a:solidFill>
                  <a:schemeClr val="bg1"/>
                </a:solidFill>
                <a:latin typeface="Calibri" panose="020F0502020204030204" pitchFamily="34" charset="0"/>
              </a:rPr>
              <a:t>5.8.6  Storing program and data</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6">
            <a:extLst>
              <a:ext uri="{FF2B5EF4-FFF2-40B4-BE49-F238E27FC236}">
                <a16:creationId xmlns:a16="http://schemas.microsoft.com/office/drawing/2014/main" id="{880068EC-F85F-4A9B-BD25-4144AF568993}"/>
              </a:ext>
            </a:extLst>
          </p:cNvPr>
          <p:cNvSpPr txBox="1">
            <a:spLocks noChangeArrowheads="1"/>
          </p:cNvSpPr>
          <p:nvPr/>
        </p:nvSpPr>
        <p:spPr bwMode="auto">
          <a:xfrm>
            <a:off x="3827508" y="547097"/>
            <a:ext cx="49530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5.8.7  Cycles</a:t>
            </a:r>
          </a:p>
        </p:txBody>
      </p:sp>
      <p:sp>
        <p:nvSpPr>
          <p:cNvPr id="3" name="Rectangle 7">
            <a:extLst>
              <a:ext uri="{FF2B5EF4-FFF2-40B4-BE49-F238E27FC236}">
                <a16:creationId xmlns:a16="http://schemas.microsoft.com/office/drawing/2014/main" id="{0FFF7CA1-B07C-5213-C642-645F43089910}"/>
              </a:ext>
            </a:extLst>
          </p:cNvPr>
          <p:cNvSpPr>
            <a:spLocks noChangeArrowheads="1"/>
          </p:cNvSpPr>
          <p:nvPr/>
        </p:nvSpPr>
        <p:spPr bwMode="auto">
          <a:xfrm>
            <a:off x="849663" y="1544253"/>
            <a:ext cx="10932605" cy="19389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b="0" i="0" baseline="0" dirty="0"/>
              <a:t>Our computer uses one cycle per instruction. If we have a small program with five instructions, we need five cycles. We also know that each cycle is normally made up of three steps: fetch, decode, execute. Assume for the moment that we need to add 161 + 254 = 415. The numbers are shown in memory in hexadecimal is, (00A1)</a:t>
            </a:r>
            <a:r>
              <a:rPr lang="en-US" altLang="en-US" b="0" i="0" baseline="-25000" dirty="0"/>
              <a:t>16</a:t>
            </a:r>
            <a:r>
              <a:rPr lang="en-US" altLang="en-US" b="0" i="0" baseline="0" dirty="0"/>
              <a:t>, (00FE)</a:t>
            </a:r>
            <a:r>
              <a:rPr lang="en-US" altLang="en-US" b="0" i="0" baseline="-25000" dirty="0"/>
              <a:t>16</a:t>
            </a:r>
            <a:r>
              <a:rPr lang="en-US" altLang="en-US" b="0" i="0" baseline="0" dirty="0"/>
              <a:t>, and (019F)</a:t>
            </a:r>
            <a:r>
              <a:rPr lang="en-US" altLang="en-US" b="0" i="0" baseline="-25000" dirty="0"/>
              <a:t>16</a:t>
            </a:r>
            <a:r>
              <a:rPr lang="en-US" altLang="en-US" b="0" i="0" baseline="0" dirty="0"/>
              <a:t>.</a:t>
            </a:r>
          </a:p>
        </p:txBody>
      </p:sp>
      <p:graphicFrame>
        <p:nvGraphicFramePr>
          <p:cNvPr id="4" name="Table 3"/>
          <p:cNvGraphicFramePr>
            <a:graphicFrameLocks noGrp="1"/>
          </p:cNvGraphicFramePr>
          <p:nvPr>
            <p:extLst>
              <p:ext uri="{D42A27DB-BD31-4B8C-83A1-F6EECF244321}">
                <p14:modId xmlns:p14="http://schemas.microsoft.com/office/powerpoint/2010/main" val="3220478561"/>
              </p:ext>
            </p:extLst>
          </p:nvPr>
        </p:nvGraphicFramePr>
        <p:xfrm>
          <a:off x="6715432" y="3660872"/>
          <a:ext cx="1661651" cy="1854200"/>
        </p:xfrm>
        <a:graphic>
          <a:graphicData uri="http://schemas.openxmlformats.org/drawingml/2006/table">
            <a:tbl>
              <a:tblPr firstRow="1" bandRow="1">
                <a:tableStyleId>{D7AC3CCA-C797-4891-BE02-D94E43425B78}</a:tableStyleId>
              </a:tblPr>
              <a:tblGrid>
                <a:gridCol w="943896">
                  <a:extLst>
                    <a:ext uri="{9D8B030D-6E8A-4147-A177-3AD203B41FA5}">
                      <a16:colId xmlns:a16="http://schemas.microsoft.com/office/drawing/2014/main" val="20000"/>
                    </a:ext>
                  </a:extLst>
                </a:gridCol>
                <a:gridCol w="717755">
                  <a:extLst>
                    <a:ext uri="{9D8B030D-6E8A-4147-A177-3AD203B41FA5}">
                      <a16:colId xmlns:a16="http://schemas.microsoft.com/office/drawing/2014/main" val="20001"/>
                    </a:ext>
                  </a:extLst>
                </a:gridCol>
              </a:tblGrid>
              <a:tr h="370840">
                <a:tc>
                  <a:txBody>
                    <a:bodyPr/>
                    <a:lstStyle/>
                    <a:p>
                      <a:r>
                        <a:rPr lang="en-US" b="0" dirty="0"/>
                        <a:t>00A1</a:t>
                      </a:r>
                    </a:p>
                  </a:txBody>
                  <a:tcPr/>
                </a:tc>
                <a:tc>
                  <a:txBody>
                    <a:bodyPr/>
                    <a:lstStyle/>
                    <a:p>
                      <a:r>
                        <a:rPr lang="en-US" b="0" dirty="0"/>
                        <a:t>40</a:t>
                      </a:r>
                    </a:p>
                  </a:txBody>
                  <a:tcPr/>
                </a:tc>
                <a:extLst>
                  <a:ext uri="{0D108BD9-81ED-4DB2-BD59-A6C34878D82A}">
                    <a16:rowId xmlns:a16="http://schemas.microsoft.com/office/drawing/2014/main" val="10000"/>
                  </a:ext>
                </a:extLst>
              </a:tr>
              <a:tr h="370840">
                <a:tc>
                  <a:txBody>
                    <a:bodyPr/>
                    <a:lstStyle/>
                    <a:p>
                      <a:r>
                        <a:rPr lang="en-US" b="0" dirty="0"/>
                        <a:t>00FE</a:t>
                      </a:r>
                    </a:p>
                  </a:txBody>
                  <a:tcPr/>
                </a:tc>
                <a:tc>
                  <a:txBody>
                    <a:bodyPr/>
                    <a:lstStyle/>
                    <a:p>
                      <a:r>
                        <a:rPr lang="en-US" dirty="0"/>
                        <a:t>41</a:t>
                      </a:r>
                    </a:p>
                  </a:txBody>
                  <a:tcPr/>
                </a:tc>
                <a:extLst>
                  <a:ext uri="{0D108BD9-81ED-4DB2-BD59-A6C34878D82A}">
                    <a16:rowId xmlns:a16="http://schemas.microsoft.com/office/drawing/2014/main" val="10001"/>
                  </a:ext>
                </a:extLst>
              </a:tr>
              <a:tr h="370840">
                <a:tc>
                  <a:txBody>
                    <a:bodyPr/>
                    <a:lstStyle/>
                    <a:p>
                      <a:r>
                        <a:rPr lang="en-US" b="0" dirty="0"/>
                        <a:t>019F</a:t>
                      </a:r>
                    </a:p>
                  </a:txBody>
                  <a:tcPr/>
                </a:tc>
                <a:tc>
                  <a:txBody>
                    <a:bodyPr/>
                    <a:lstStyle/>
                    <a:p>
                      <a:r>
                        <a:rPr lang="en-US" dirty="0"/>
                        <a:t>42</a:t>
                      </a:r>
                    </a:p>
                  </a:txBody>
                  <a:tcPr/>
                </a:tc>
                <a:extLst>
                  <a:ext uri="{0D108BD9-81ED-4DB2-BD59-A6C34878D82A}">
                    <a16:rowId xmlns:a16="http://schemas.microsoft.com/office/drawing/2014/main" val="10002"/>
                  </a:ext>
                </a:extLst>
              </a:tr>
              <a:tr h="370840">
                <a:tc>
                  <a:txBody>
                    <a:bodyPr/>
                    <a:lstStyle/>
                    <a:p>
                      <a:endParaRPr lang="en-US" dirty="0"/>
                    </a:p>
                  </a:txBody>
                  <a:tcPr/>
                </a:tc>
                <a:tc>
                  <a:txBody>
                    <a:bodyPr/>
                    <a:lstStyle/>
                    <a:p>
                      <a:endParaRPr lang="en-US"/>
                    </a:p>
                  </a:txBody>
                  <a:tcPr/>
                </a:tc>
                <a:extLst>
                  <a:ext uri="{0D108BD9-81ED-4DB2-BD59-A6C34878D82A}">
                    <a16:rowId xmlns:a16="http://schemas.microsoft.com/office/drawing/2014/main" val="10003"/>
                  </a:ext>
                </a:extLst>
              </a:tr>
              <a:tr h="370840">
                <a:tc>
                  <a:txBody>
                    <a:bodyPr/>
                    <a:lstStyle/>
                    <a:p>
                      <a:endParaRPr lang="en-US"/>
                    </a:p>
                  </a:txBody>
                  <a:tcPr/>
                </a:tc>
                <a:tc>
                  <a:txBody>
                    <a:bodyPr/>
                    <a:lstStyle/>
                    <a:p>
                      <a:endParaRPr lang="en-US" dirty="0"/>
                    </a:p>
                  </a:txBody>
                  <a:tcPr/>
                </a:tc>
                <a:extLst>
                  <a:ext uri="{0D108BD9-81ED-4DB2-BD59-A6C34878D82A}">
                    <a16:rowId xmlns:a16="http://schemas.microsoft.com/office/drawing/2014/main" val="10004"/>
                  </a:ext>
                </a:extLst>
              </a:tr>
            </a:tbl>
          </a:graphicData>
        </a:graphic>
      </p:graphicFrame>
      <p:pic>
        <p:nvPicPr>
          <p:cNvPr id="5" name="Picture 4">
            <a:extLst>
              <a:ext uri="{FF2B5EF4-FFF2-40B4-BE49-F238E27FC236}">
                <a16:creationId xmlns:a16="http://schemas.microsoft.com/office/drawing/2014/main" id="{FA414C22-3F96-C648-6D56-18FF1335E46A}"/>
              </a:ext>
            </a:extLst>
          </p:cNvPr>
          <p:cNvPicPr>
            <a:picLocks noChangeAspect="1"/>
          </p:cNvPicPr>
          <p:nvPr/>
        </p:nvPicPr>
        <p:blipFill>
          <a:blip r:embed="rId2"/>
          <a:stretch>
            <a:fillRect/>
          </a:stretch>
        </p:blipFill>
        <p:spPr>
          <a:xfrm>
            <a:off x="3601332" y="3429000"/>
            <a:ext cx="1666875" cy="2419350"/>
          </a:xfrm>
          <a:prstGeom prst="rect">
            <a:avLst/>
          </a:prstGeom>
        </p:spPr>
      </p:pic>
      <p:pic>
        <p:nvPicPr>
          <p:cNvPr id="6" name="Picture 5">
            <a:extLst>
              <a:ext uri="{FF2B5EF4-FFF2-40B4-BE49-F238E27FC236}">
                <a16:creationId xmlns:a16="http://schemas.microsoft.com/office/drawing/2014/main" id="{39D0A33F-8A09-ABE6-FFA7-EDBC6789133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23969"/>
            <a:ext cx="1222425" cy="1096206"/>
          </a:xfrm>
          <a:prstGeom prst="rect">
            <a:avLst/>
          </a:prstGeom>
        </p:spPr>
      </p:pic>
      <p:pic>
        <p:nvPicPr>
          <p:cNvPr id="7" name="Picture 6">
            <a:extLst>
              <a:ext uri="{FF2B5EF4-FFF2-40B4-BE49-F238E27FC236}">
                <a16:creationId xmlns:a16="http://schemas.microsoft.com/office/drawing/2014/main" id="{10CD903F-A94E-A51A-18EB-3E1022067901}"/>
              </a:ext>
            </a:extLst>
          </p:cNvPr>
          <p:cNvPicPr>
            <a:picLocks noChangeAspect="1"/>
          </p:cNvPicPr>
          <p:nvPr/>
        </p:nvPicPr>
        <p:blipFill>
          <a:blip r:embed="rId4"/>
          <a:stretch>
            <a:fillRect/>
          </a:stretch>
        </p:blipFill>
        <p:spPr>
          <a:xfrm>
            <a:off x="2440788" y="5964234"/>
            <a:ext cx="9902229" cy="204838"/>
          </a:xfrm>
          <a:prstGeom prst="rect">
            <a:avLst/>
          </a:prstGeom>
        </p:spPr>
      </p:pic>
      <p:pic>
        <p:nvPicPr>
          <p:cNvPr id="8" name="Picture 7">
            <a:extLst>
              <a:ext uri="{FF2B5EF4-FFF2-40B4-BE49-F238E27FC236}">
                <a16:creationId xmlns:a16="http://schemas.microsoft.com/office/drawing/2014/main" id="{F424BDC2-3E2D-D767-3CB8-50090F11801D}"/>
              </a:ext>
            </a:extLst>
          </p:cNvPr>
          <p:cNvPicPr>
            <a:picLocks noChangeAspect="1"/>
          </p:cNvPicPr>
          <p:nvPr/>
        </p:nvPicPr>
        <p:blipFill>
          <a:blip r:embed="rId5"/>
          <a:stretch>
            <a:fillRect/>
          </a:stretch>
        </p:blipFill>
        <p:spPr>
          <a:xfrm>
            <a:off x="-108036" y="2219812"/>
            <a:ext cx="238650" cy="2709534"/>
          </a:xfrm>
          <a:prstGeom prst="rect">
            <a:avLst/>
          </a:prstGeom>
        </p:spPr>
      </p:pic>
      <p:pic>
        <p:nvPicPr>
          <p:cNvPr id="9" name="Picture 8">
            <a:extLst>
              <a:ext uri="{FF2B5EF4-FFF2-40B4-BE49-F238E27FC236}">
                <a16:creationId xmlns:a16="http://schemas.microsoft.com/office/drawing/2014/main" id="{B416EED9-DBE3-DE83-DE73-B65A8CC503FD}"/>
              </a:ext>
            </a:extLst>
          </p:cNvPr>
          <p:cNvPicPr>
            <a:picLocks noChangeAspect="1"/>
          </p:cNvPicPr>
          <p:nvPr/>
        </p:nvPicPr>
        <p:blipFill>
          <a:blip r:embed="rId5"/>
          <a:stretch>
            <a:fillRect/>
          </a:stretch>
        </p:blipFill>
        <p:spPr>
          <a:xfrm>
            <a:off x="12072675" y="2219812"/>
            <a:ext cx="238650" cy="2709534"/>
          </a:xfrm>
          <a:prstGeom prst="rect">
            <a:avLst/>
          </a:prstGeom>
        </p:spPr>
      </p:pic>
      <p:pic>
        <p:nvPicPr>
          <p:cNvPr id="10" name="Picture 9">
            <a:extLst>
              <a:ext uri="{FF2B5EF4-FFF2-40B4-BE49-F238E27FC236}">
                <a16:creationId xmlns:a16="http://schemas.microsoft.com/office/drawing/2014/main" id="{9D65C110-A682-1A4A-3F42-AC098D112B59}"/>
              </a:ext>
            </a:extLst>
          </p:cNvPr>
          <p:cNvPicPr>
            <a:picLocks noChangeAspect="1"/>
          </p:cNvPicPr>
          <p:nvPr/>
        </p:nvPicPr>
        <p:blipFill>
          <a:blip r:embed="rId6"/>
          <a:stretch>
            <a:fillRect/>
          </a:stretch>
        </p:blipFill>
        <p:spPr>
          <a:xfrm>
            <a:off x="0" y="0"/>
            <a:ext cx="11339032" cy="1610200"/>
          </a:xfrm>
          <a:prstGeom prst="rect">
            <a:avLst/>
          </a:prstGeom>
        </p:spPr>
      </p:pic>
      <p:sp>
        <p:nvSpPr>
          <p:cNvPr id="11" name="Text Box 6">
            <a:extLst>
              <a:ext uri="{FF2B5EF4-FFF2-40B4-BE49-F238E27FC236}">
                <a16:creationId xmlns:a16="http://schemas.microsoft.com/office/drawing/2014/main" id="{14A9E06D-54BB-CFEB-1667-4EF24E1A58CA}"/>
              </a:ext>
            </a:extLst>
          </p:cNvPr>
          <p:cNvSpPr txBox="1">
            <a:spLocks noChangeArrowheads="1"/>
          </p:cNvSpPr>
          <p:nvPr/>
        </p:nvSpPr>
        <p:spPr bwMode="auto">
          <a:xfrm>
            <a:off x="4238932" y="581151"/>
            <a:ext cx="49530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5.8.7  Cycles</a:t>
            </a:r>
          </a:p>
        </p:txBody>
      </p:sp>
    </p:spTree>
    <p:extLst>
      <p:ext uri="{BB962C8B-B14F-4D97-AF65-F5344CB8AC3E}">
        <p14:creationId xmlns:p14="http://schemas.microsoft.com/office/powerpoint/2010/main" val="2759217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Text Box 2">
            <a:extLst>
              <a:ext uri="{FF2B5EF4-FFF2-40B4-BE49-F238E27FC236}">
                <a16:creationId xmlns:a16="http://schemas.microsoft.com/office/drawing/2014/main" id="{4E027624-5766-BE47-6295-CA1732E781C6}"/>
              </a:ext>
            </a:extLst>
          </p:cNvPr>
          <p:cNvSpPr txBox="1">
            <a:spLocks noChangeArrowheads="1"/>
          </p:cNvSpPr>
          <p:nvPr/>
        </p:nvSpPr>
        <p:spPr bwMode="auto">
          <a:xfrm>
            <a:off x="3452327" y="516295"/>
            <a:ext cx="3548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dirty="0">
                <a:solidFill>
                  <a:schemeClr val="bg1"/>
                </a:solidFill>
              </a:rPr>
              <a:t>Figure 5.32  </a:t>
            </a:r>
            <a:r>
              <a:rPr lang="en-US" altLang="en-US" sz="2000" i="0" baseline="0" dirty="0">
                <a:solidFill>
                  <a:schemeClr val="bg1"/>
                </a:solidFill>
              </a:rPr>
              <a:t>Status of cycle 1</a:t>
            </a:r>
          </a:p>
        </p:txBody>
      </p:sp>
      <p:cxnSp>
        <p:nvCxnSpPr>
          <p:cNvPr id="138246" name="Straight Connector 6">
            <a:extLst>
              <a:ext uri="{FF2B5EF4-FFF2-40B4-BE49-F238E27FC236}">
                <a16:creationId xmlns:a16="http://schemas.microsoft.com/office/drawing/2014/main" id="{9EECFA86-FC16-154B-686C-B4A845D2145F}"/>
              </a:ext>
            </a:extLst>
          </p:cNvPr>
          <p:cNvCxnSpPr>
            <a:cxnSpLocks noChangeShapeType="1"/>
          </p:cNvCxnSpPr>
          <p:nvPr/>
        </p:nvCxnSpPr>
        <p:spPr bwMode="auto">
          <a:xfrm>
            <a:off x="1905001" y="65532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2" name="Picture 1">
            <a:extLst>
              <a:ext uri="{FF2B5EF4-FFF2-40B4-BE49-F238E27FC236}">
                <a16:creationId xmlns:a16="http://schemas.microsoft.com/office/drawing/2014/main" id="{4CCD7B91-D97C-B5BD-1145-A0440EE995E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BBA5B1C9-E436-3BF6-A9E7-78F482A53564}"/>
              </a:ext>
            </a:extLst>
          </p:cNvPr>
          <p:cNvPicPr>
            <a:picLocks noChangeAspect="1"/>
          </p:cNvPicPr>
          <p:nvPr/>
        </p:nvPicPr>
        <p:blipFill>
          <a:blip r:embed="rId4"/>
          <a:stretch>
            <a:fillRect/>
          </a:stretch>
        </p:blipFill>
        <p:spPr>
          <a:xfrm>
            <a:off x="2049275" y="6436776"/>
            <a:ext cx="9902229" cy="204838"/>
          </a:xfrm>
          <a:prstGeom prst="rect">
            <a:avLst/>
          </a:prstGeom>
        </p:spPr>
      </p:pic>
      <p:pic>
        <p:nvPicPr>
          <p:cNvPr id="4" name="Picture 3">
            <a:extLst>
              <a:ext uri="{FF2B5EF4-FFF2-40B4-BE49-F238E27FC236}">
                <a16:creationId xmlns:a16="http://schemas.microsoft.com/office/drawing/2014/main" id="{691EC80B-2355-5A26-4BF6-405EB6F021D1}"/>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2B83F19B-D5A7-704A-0FF8-D6BA6BF9F852}"/>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32B3118F-8144-A335-1BE9-EDA2D3C69647}"/>
              </a:ext>
            </a:extLst>
          </p:cNvPr>
          <p:cNvPicPr>
            <a:picLocks noChangeAspect="1"/>
          </p:cNvPicPr>
          <p:nvPr/>
        </p:nvPicPr>
        <p:blipFill>
          <a:blip r:embed="rId6"/>
          <a:stretch>
            <a:fillRect/>
          </a:stretch>
        </p:blipFill>
        <p:spPr>
          <a:xfrm>
            <a:off x="-108036" y="0"/>
            <a:ext cx="11339032" cy="1610200"/>
          </a:xfrm>
          <a:prstGeom prst="rect">
            <a:avLst/>
          </a:prstGeom>
        </p:spPr>
      </p:pic>
      <p:sp>
        <p:nvSpPr>
          <p:cNvPr id="7" name="Text Box 2">
            <a:extLst>
              <a:ext uri="{FF2B5EF4-FFF2-40B4-BE49-F238E27FC236}">
                <a16:creationId xmlns:a16="http://schemas.microsoft.com/office/drawing/2014/main" id="{D81CFC00-4182-25BF-94AF-256FCD8D3DB0}"/>
              </a:ext>
            </a:extLst>
          </p:cNvPr>
          <p:cNvSpPr txBox="1">
            <a:spLocks noChangeArrowheads="1"/>
          </p:cNvSpPr>
          <p:nvPr/>
        </p:nvSpPr>
        <p:spPr bwMode="auto">
          <a:xfrm>
            <a:off x="3634708" y="576500"/>
            <a:ext cx="455599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2800" i="0" baseline="0" dirty="0">
                <a:solidFill>
                  <a:schemeClr val="bg1"/>
                </a:solidFill>
              </a:rPr>
              <a:t>Figure 5.32  Status of cycle 1</a:t>
            </a:r>
          </a:p>
        </p:txBody>
      </p:sp>
      <p:pic>
        <p:nvPicPr>
          <p:cNvPr id="138243" name="Picture 5">
            <a:extLst>
              <a:ext uri="{FF2B5EF4-FFF2-40B4-BE49-F238E27FC236}">
                <a16:creationId xmlns:a16="http://schemas.microsoft.com/office/drawing/2014/main" id="{34356585-7323-A02A-2DD5-CB8644EE793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30578" y="1489790"/>
            <a:ext cx="7413625" cy="4744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Text Box 2">
            <a:extLst>
              <a:ext uri="{FF2B5EF4-FFF2-40B4-BE49-F238E27FC236}">
                <a16:creationId xmlns:a16="http://schemas.microsoft.com/office/drawing/2014/main" id="{F802737E-2DD7-C6CC-2547-91475C54AD9B}"/>
              </a:ext>
            </a:extLst>
          </p:cNvPr>
          <p:cNvSpPr txBox="1">
            <a:spLocks noChangeArrowheads="1"/>
          </p:cNvSpPr>
          <p:nvPr/>
        </p:nvSpPr>
        <p:spPr bwMode="auto">
          <a:xfrm>
            <a:off x="3275046" y="609599"/>
            <a:ext cx="3548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dirty="0">
                <a:solidFill>
                  <a:schemeClr val="bg1"/>
                </a:solidFill>
              </a:rPr>
              <a:t>Figure 5.33  </a:t>
            </a:r>
            <a:r>
              <a:rPr lang="en-US" altLang="en-US" sz="2000" i="0" baseline="0" dirty="0">
                <a:solidFill>
                  <a:schemeClr val="bg1"/>
                </a:solidFill>
              </a:rPr>
              <a:t>Status of cycle 2</a:t>
            </a:r>
          </a:p>
        </p:txBody>
      </p:sp>
      <p:cxnSp>
        <p:nvCxnSpPr>
          <p:cNvPr id="140294" name="Straight Connector 6">
            <a:extLst>
              <a:ext uri="{FF2B5EF4-FFF2-40B4-BE49-F238E27FC236}">
                <a16:creationId xmlns:a16="http://schemas.microsoft.com/office/drawing/2014/main" id="{893B06E7-BCC1-3937-224F-FC5FFD0F8184}"/>
              </a:ext>
            </a:extLst>
          </p:cNvPr>
          <p:cNvCxnSpPr>
            <a:cxnSpLocks noChangeShapeType="1"/>
          </p:cNvCxnSpPr>
          <p:nvPr/>
        </p:nvCxnSpPr>
        <p:spPr bwMode="auto">
          <a:xfrm>
            <a:off x="1905001" y="64770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2" name="Picture 1">
            <a:extLst>
              <a:ext uri="{FF2B5EF4-FFF2-40B4-BE49-F238E27FC236}">
                <a16:creationId xmlns:a16="http://schemas.microsoft.com/office/drawing/2014/main" id="{41D3FD14-BC7F-5F54-2611-3FA8EC3C35C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00430518-B5A5-3D71-971E-77289E272D10}"/>
              </a:ext>
            </a:extLst>
          </p:cNvPr>
          <p:cNvPicPr>
            <a:picLocks noChangeAspect="1"/>
          </p:cNvPicPr>
          <p:nvPr/>
        </p:nvPicPr>
        <p:blipFill>
          <a:blip r:embed="rId4"/>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28A62265-1255-30BC-BD4A-73D7AC231F60}"/>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66CFA14D-73C4-0368-CB17-F095A6BB0BFF}"/>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00E8112E-081B-9609-4FA9-3CFDABA3EB27}"/>
              </a:ext>
            </a:extLst>
          </p:cNvPr>
          <p:cNvPicPr>
            <a:picLocks noChangeAspect="1"/>
          </p:cNvPicPr>
          <p:nvPr/>
        </p:nvPicPr>
        <p:blipFill>
          <a:blip r:embed="rId6"/>
          <a:stretch>
            <a:fillRect/>
          </a:stretch>
        </p:blipFill>
        <p:spPr>
          <a:xfrm>
            <a:off x="-108036" y="0"/>
            <a:ext cx="11339032" cy="1610200"/>
          </a:xfrm>
          <a:prstGeom prst="rect">
            <a:avLst/>
          </a:prstGeom>
        </p:spPr>
      </p:pic>
      <p:pic>
        <p:nvPicPr>
          <p:cNvPr id="140291" name="Picture 3">
            <a:extLst>
              <a:ext uri="{FF2B5EF4-FFF2-40B4-BE49-F238E27FC236}">
                <a16:creationId xmlns:a16="http://schemas.microsoft.com/office/drawing/2014/main" id="{1F68FC9B-D059-9C5C-B7DE-C4C2FA7ABCE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87626" y="1623526"/>
            <a:ext cx="7394575" cy="47534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 Box 2">
            <a:extLst>
              <a:ext uri="{FF2B5EF4-FFF2-40B4-BE49-F238E27FC236}">
                <a16:creationId xmlns:a16="http://schemas.microsoft.com/office/drawing/2014/main" id="{9B547B97-BF8C-AD0F-59EB-D49B1FB96B53}"/>
              </a:ext>
            </a:extLst>
          </p:cNvPr>
          <p:cNvSpPr txBox="1">
            <a:spLocks noChangeArrowheads="1"/>
          </p:cNvSpPr>
          <p:nvPr/>
        </p:nvSpPr>
        <p:spPr bwMode="auto">
          <a:xfrm>
            <a:off x="3818004" y="509586"/>
            <a:ext cx="455599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2800" i="0" baseline="0" dirty="0">
                <a:solidFill>
                  <a:schemeClr val="bg1"/>
                </a:solidFill>
              </a:rPr>
              <a:t>Figure 5.33  Status of cycle 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Text Box 2">
            <a:extLst>
              <a:ext uri="{FF2B5EF4-FFF2-40B4-BE49-F238E27FC236}">
                <a16:creationId xmlns:a16="http://schemas.microsoft.com/office/drawing/2014/main" id="{A2CC9D4F-790B-78C4-66CA-168014A5737A}"/>
              </a:ext>
            </a:extLst>
          </p:cNvPr>
          <p:cNvSpPr txBox="1">
            <a:spLocks noChangeArrowheads="1"/>
          </p:cNvSpPr>
          <p:nvPr/>
        </p:nvSpPr>
        <p:spPr bwMode="auto">
          <a:xfrm>
            <a:off x="3472544" y="555172"/>
            <a:ext cx="3548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dirty="0">
                <a:solidFill>
                  <a:schemeClr val="bg1"/>
                </a:solidFill>
              </a:rPr>
              <a:t>Figure 5.34  </a:t>
            </a:r>
            <a:r>
              <a:rPr lang="en-US" altLang="en-US" sz="2000" i="0" baseline="0" dirty="0">
                <a:solidFill>
                  <a:schemeClr val="bg1"/>
                </a:solidFill>
              </a:rPr>
              <a:t>Status of cycle 3</a:t>
            </a:r>
          </a:p>
        </p:txBody>
      </p:sp>
      <p:pic>
        <p:nvPicPr>
          <p:cNvPr id="142339" name="Picture 4">
            <a:extLst>
              <a:ext uri="{FF2B5EF4-FFF2-40B4-BE49-F238E27FC236}">
                <a16:creationId xmlns:a16="http://schemas.microsoft.com/office/drawing/2014/main" id="{99CDFAC8-4EBA-F77B-DE6B-AB95A792EC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99198" y="1391776"/>
            <a:ext cx="7394575" cy="4665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id="{6D361F09-AA48-5376-D213-2E31CB29771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BCCBDC71-5EA6-6EE5-DA2F-A7FA9619DF28}"/>
              </a:ext>
            </a:extLst>
          </p:cNvPr>
          <p:cNvPicPr>
            <a:picLocks noChangeAspect="1"/>
          </p:cNvPicPr>
          <p:nvPr/>
        </p:nvPicPr>
        <p:blipFill>
          <a:blip r:embed="rId5"/>
          <a:stretch>
            <a:fillRect/>
          </a:stretch>
        </p:blipFill>
        <p:spPr>
          <a:xfrm>
            <a:off x="1874165" y="6258480"/>
            <a:ext cx="9902229" cy="204838"/>
          </a:xfrm>
          <a:prstGeom prst="rect">
            <a:avLst/>
          </a:prstGeom>
        </p:spPr>
      </p:pic>
      <p:pic>
        <p:nvPicPr>
          <p:cNvPr id="4" name="Picture 3">
            <a:extLst>
              <a:ext uri="{FF2B5EF4-FFF2-40B4-BE49-F238E27FC236}">
                <a16:creationId xmlns:a16="http://schemas.microsoft.com/office/drawing/2014/main" id="{5BB207E4-6D20-7290-B705-9E4743C369A6}"/>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F25B8B01-5CA6-7779-2818-7B39A8F92DFA}"/>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04CF6E60-BB53-2D66-3AB2-3E9E8DA3C1C4}"/>
              </a:ext>
            </a:extLst>
          </p:cNvPr>
          <p:cNvPicPr>
            <a:picLocks noChangeAspect="1"/>
          </p:cNvPicPr>
          <p:nvPr/>
        </p:nvPicPr>
        <p:blipFill>
          <a:blip r:embed="rId7"/>
          <a:stretch>
            <a:fillRect/>
          </a:stretch>
        </p:blipFill>
        <p:spPr>
          <a:xfrm>
            <a:off x="-108036" y="0"/>
            <a:ext cx="11339032" cy="1610200"/>
          </a:xfrm>
          <a:prstGeom prst="rect">
            <a:avLst/>
          </a:prstGeom>
        </p:spPr>
      </p:pic>
      <p:sp>
        <p:nvSpPr>
          <p:cNvPr id="7" name="Text Box 2">
            <a:extLst>
              <a:ext uri="{FF2B5EF4-FFF2-40B4-BE49-F238E27FC236}">
                <a16:creationId xmlns:a16="http://schemas.microsoft.com/office/drawing/2014/main" id="{4B9AFEDD-D344-D167-9DB5-455B236EB4D9}"/>
              </a:ext>
            </a:extLst>
          </p:cNvPr>
          <p:cNvSpPr txBox="1">
            <a:spLocks noChangeArrowheads="1"/>
          </p:cNvSpPr>
          <p:nvPr/>
        </p:nvSpPr>
        <p:spPr bwMode="auto">
          <a:xfrm>
            <a:off x="4294377" y="555172"/>
            <a:ext cx="455599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2800" i="0" baseline="0" dirty="0">
                <a:solidFill>
                  <a:schemeClr val="bg1"/>
                </a:solidFill>
              </a:rPr>
              <a:t>Figure 5.33  Status of cycle 3</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Text Box 2">
            <a:extLst>
              <a:ext uri="{FF2B5EF4-FFF2-40B4-BE49-F238E27FC236}">
                <a16:creationId xmlns:a16="http://schemas.microsoft.com/office/drawing/2014/main" id="{022F9222-44AC-AB8E-D1C2-482D400D1AF8}"/>
              </a:ext>
            </a:extLst>
          </p:cNvPr>
          <p:cNvSpPr txBox="1">
            <a:spLocks noChangeArrowheads="1"/>
          </p:cNvSpPr>
          <p:nvPr/>
        </p:nvSpPr>
        <p:spPr bwMode="auto">
          <a:xfrm>
            <a:off x="3256385" y="557215"/>
            <a:ext cx="3548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a:solidFill>
                  <a:schemeClr val="bg1"/>
                </a:solidFill>
              </a:rPr>
              <a:t>Figure 5.35  </a:t>
            </a:r>
            <a:r>
              <a:rPr lang="en-US" altLang="en-US" sz="2000" i="0" baseline="0">
                <a:solidFill>
                  <a:schemeClr val="bg1"/>
                </a:solidFill>
              </a:rPr>
              <a:t>Status of cycle 4</a:t>
            </a:r>
          </a:p>
        </p:txBody>
      </p:sp>
      <p:cxnSp>
        <p:nvCxnSpPr>
          <p:cNvPr id="144390" name="Straight Connector 6">
            <a:extLst>
              <a:ext uri="{FF2B5EF4-FFF2-40B4-BE49-F238E27FC236}">
                <a16:creationId xmlns:a16="http://schemas.microsoft.com/office/drawing/2014/main" id="{1824B86F-CF14-DD81-AD1B-ED9FA2E359B5}"/>
              </a:ext>
            </a:extLst>
          </p:cNvPr>
          <p:cNvCxnSpPr>
            <a:cxnSpLocks noChangeShapeType="1"/>
          </p:cNvCxnSpPr>
          <p:nvPr/>
        </p:nvCxnSpPr>
        <p:spPr bwMode="auto">
          <a:xfrm>
            <a:off x="1905001" y="67056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2" name="Picture 1">
            <a:extLst>
              <a:ext uri="{FF2B5EF4-FFF2-40B4-BE49-F238E27FC236}">
                <a16:creationId xmlns:a16="http://schemas.microsoft.com/office/drawing/2014/main" id="{EA67219A-4994-C553-D085-707E98C55DC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43A75BA5-A771-3690-EA6B-0DE53926342A}"/>
              </a:ext>
            </a:extLst>
          </p:cNvPr>
          <p:cNvPicPr>
            <a:picLocks noChangeAspect="1"/>
          </p:cNvPicPr>
          <p:nvPr/>
        </p:nvPicPr>
        <p:blipFill>
          <a:blip r:embed="rId4"/>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E65A8792-D1EA-FC0F-DD25-F8B24B1BD8E7}"/>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A9CC3322-41C1-427B-27B1-74F2FDCBEB29}"/>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C6318FE4-B31E-0C8A-7D49-2A9B3C0F8FE5}"/>
              </a:ext>
            </a:extLst>
          </p:cNvPr>
          <p:cNvPicPr>
            <a:picLocks noChangeAspect="1"/>
          </p:cNvPicPr>
          <p:nvPr/>
        </p:nvPicPr>
        <p:blipFill>
          <a:blip r:embed="rId6"/>
          <a:stretch>
            <a:fillRect/>
          </a:stretch>
        </p:blipFill>
        <p:spPr>
          <a:xfrm>
            <a:off x="0" y="-19285"/>
            <a:ext cx="11339032" cy="1610200"/>
          </a:xfrm>
          <a:prstGeom prst="rect">
            <a:avLst/>
          </a:prstGeom>
        </p:spPr>
      </p:pic>
      <p:sp>
        <p:nvSpPr>
          <p:cNvPr id="7" name="Text Box 2">
            <a:extLst>
              <a:ext uri="{FF2B5EF4-FFF2-40B4-BE49-F238E27FC236}">
                <a16:creationId xmlns:a16="http://schemas.microsoft.com/office/drawing/2014/main" id="{D46FF672-E041-AA85-F1A5-2CBAE32C5688}"/>
              </a:ext>
            </a:extLst>
          </p:cNvPr>
          <p:cNvSpPr txBox="1">
            <a:spLocks noChangeArrowheads="1"/>
          </p:cNvSpPr>
          <p:nvPr/>
        </p:nvSpPr>
        <p:spPr bwMode="auto">
          <a:xfrm>
            <a:off x="4129485" y="491195"/>
            <a:ext cx="455599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2800" i="0" baseline="0" dirty="0">
                <a:solidFill>
                  <a:schemeClr val="bg1"/>
                </a:solidFill>
              </a:rPr>
              <a:t>Figure 5.33  Status of cycle 4</a:t>
            </a:r>
          </a:p>
        </p:txBody>
      </p:sp>
      <p:pic>
        <p:nvPicPr>
          <p:cNvPr id="144387" name="Picture 3">
            <a:extLst>
              <a:ext uri="{FF2B5EF4-FFF2-40B4-BE49-F238E27FC236}">
                <a16:creationId xmlns:a16="http://schemas.microsoft.com/office/drawing/2014/main" id="{FF516DC3-A5F1-54E4-B664-E65C8548E99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21173" y="1286324"/>
            <a:ext cx="7200016" cy="53188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Text Box 2">
            <a:extLst>
              <a:ext uri="{FF2B5EF4-FFF2-40B4-BE49-F238E27FC236}">
                <a16:creationId xmlns:a16="http://schemas.microsoft.com/office/drawing/2014/main" id="{6C165673-DB73-7927-8D5A-860245213EB3}"/>
              </a:ext>
            </a:extLst>
          </p:cNvPr>
          <p:cNvSpPr txBox="1">
            <a:spLocks noChangeArrowheads="1"/>
          </p:cNvSpPr>
          <p:nvPr/>
        </p:nvSpPr>
        <p:spPr bwMode="auto">
          <a:xfrm>
            <a:off x="3489650" y="457199"/>
            <a:ext cx="35480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dirty="0">
                <a:solidFill>
                  <a:schemeClr val="bg1"/>
                </a:solidFill>
              </a:rPr>
              <a:t>Figure 5.36  </a:t>
            </a:r>
            <a:r>
              <a:rPr lang="en-US" altLang="en-US" sz="2000" i="0" baseline="0" dirty="0">
                <a:solidFill>
                  <a:schemeClr val="bg1"/>
                </a:solidFill>
              </a:rPr>
              <a:t>Status of cycle 5</a:t>
            </a:r>
          </a:p>
        </p:txBody>
      </p:sp>
      <p:cxnSp>
        <p:nvCxnSpPr>
          <p:cNvPr id="146438" name="Straight Connector 6">
            <a:extLst>
              <a:ext uri="{FF2B5EF4-FFF2-40B4-BE49-F238E27FC236}">
                <a16:creationId xmlns:a16="http://schemas.microsoft.com/office/drawing/2014/main" id="{A58E0B0F-D6E7-71E0-AAAC-A249EEC95791}"/>
              </a:ext>
            </a:extLst>
          </p:cNvPr>
          <p:cNvCxnSpPr>
            <a:cxnSpLocks noChangeShapeType="1"/>
          </p:cNvCxnSpPr>
          <p:nvPr/>
        </p:nvCxnSpPr>
        <p:spPr bwMode="auto">
          <a:xfrm>
            <a:off x="1905001" y="64770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2" name="Picture 1">
            <a:extLst>
              <a:ext uri="{FF2B5EF4-FFF2-40B4-BE49-F238E27FC236}">
                <a16:creationId xmlns:a16="http://schemas.microsoft.com/office/drawing/2014/main" id="{3247F69A-9361-AA34-DB2F-E07C9558CC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592366D3-B8BE-A68A-CC9A-D705A05C87B7}"/>
              </a:ext>
            </a:extLst>
          </p:cNvPr>
          <p:cNvPicPr>
            <a:picLocks noChangeAspect="1"/>
          </p:cNvPicPr>
          <p:nvPr/>
        </p:nvPicPr>
        <p:blipFill>
          <a:blip r:embed="rId4"/>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3B1E6CDA-AA76-09EC-42B1-E84F7D87A941}"/>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A79B5F96-207E-48B8-F834-DBEAF3F79D83}"/>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F3B22BBF-8607-D49E-652D-1D6F2F85FA5F}"/>
              </a:ext>
            </a:extLst>
          </p:cNvPr>
          <p:cNvPicPr>
            <a:picLocks noChangeAspect="1"/>
          </p:cNvPicPr>
          <p:nvPr/>
        </p:nvPicPr>
        <p:blipFill>
          <a:blip r:embed="rId6"/>
          <a:stretch>
            <a:fillRect/>
          </a:stretch>
        </p:blipFill>
        <p:spPr>
          <a:xfrm>
            <a:off x="-108036" y="0"/>
            <a:ext cx="11339032" cy="1610200"/>
          </a:xfrm>
          <a:prstGeom prst="rect">
            <a:avLst/>
          </a:prstGeom>
        </p:spPr>
      </p:pic>
      <p:sp>
        <p:nvSpPr>
          <p:cNvPr id="8" name="Text Box 2">
            <a:extLst>
              <a:ext uri="{FF2B5EF4-FFF2-40B4-BE49-F238E27FC236}">
                <a16:creationId xmlns:a16="http://schemas.microsoft.com/office/drawing/2014/main" id="{221C3F74-BF98-25C4-F02B-CE861C4A4931}"/>
              </a:ext>
            </a:extLst>
          </p:cNvPr>
          <p:cNvSpPr txBox="1">
            <a:spLocks noChangeArrowheads="1"/>
          </p:cNvSpPr>
          <p:nvPr/>
        </p:nvSpPr>
        <p:spPr bwMode="auto">
          <a:xfrm>
            <a:off x="4175198" y="574291"/>
            <a:ext cx="545149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2800" i="0" baseline="0" dirty="0">
                <a:solidFill>
                  <a:schemeClr val="bg1"/>
                </a:solidFill>
              </a:rPr>
              <a:t>Figure 5.33  Status of cycle 5 </a:t>
            </a:r>
          </a:p>
        </p:txBody>
      </p:sp>
      <p:pic>
        <p:nvPicPr>
          <p:cNvPr id="146435" name="Picture 3">
            <a:extLst>
              <a:ext uri="{FF2B5EF4-FFF2-40B4-BE49-F238E27FC236}">
                <a16:creationId xmlns:a16="http://schemas.microsoft.com/office/drawing/2014/main" id="{92766E04-A66E-5C55-EABF-9FE9168880F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35030" y="1386342"/>
            <a:ext cx="7394575" cy="512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Number Placeholder 1">
            <a:extLst>
              <a:ext uri="{FF2B5EF4-FFF2-40B4-BE49-F238E27FC236}">
                <a16:creationId xmlns:a16="http://schemas.microsoft.com/office/drawing/2014/main" id="{F2A0EC7F-2A73-BA7E-6CB5-FF53807B4F7E}"/>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B45A512E-119A-4EC3-8A6A-2A6C518DDE2A}" type="slidenum">
              <a:rPr lang="en-US" altLang="en-US" sz="1200" i="0" baseline="0">
                <a:solidFill>
                  <a:schemeClr val="bg2"/>
                </a:solidFill>
                <a:latin typeface="Arial" panose="020B0604020202020204" pitchFamily="34" charset="0"/>
              </a:rPr>
              <a:pPr/>
              <a:t>18</a:t>
            </a:fld>
            <a:endParaRPr lang="en-US" altLang="en-US" sz="1200" i="0" baseline="0">
              <a:solidFill>
                <a:schemeClr val="bg2"/>
              </a:solidFill>
              <a:latin typeface="Arial" panose="020B0604020202020204" pitchFamily="34" charset="0"/>
            </a:endParaRPr>
          </a:p>
        </p:txBody>
      </p:sp>
      <p:sp>
        <p:nvSpPr>
          <p:cNvPr id="148483" name="Text Box 2">
            <a:extLst>
              <a:ext uri="{FF2B5EF4-FFF2-40B4-BE49-F238E27FC236}">
                <a16:creationId xmlns:a16="http://schemas.microsoft.com/office/drawing/2014/main" id="{E4136A64-4286-B712-D9BF-02C594969CEF}"/>
              </a:ext>
            </a:extLst>
          </p:cNvPr>
          <p:cNvSpPr txBox="1">
            <a:spLocks noChangeArrowheads="1"/>
          </p:cNvSpPr>
          <p:nvPr/>
        </p:nvSpPr>
        <p:spPr bwMode="auto">
          <a:xfrm>
            <a:off x="3007568" y="429208"/>
            <a:ext cx="4157663"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5.8.8  Another example</a:t>
            </a:r>
          </a:p>
        </p:txBody>
      </p:sp>
      <p:sp>
        <p:nvSpPr>
          <p:cNvPr id="148484" name="Rectangle 3">
            <a:extLst>
              <a:ext uri="{FF2B5EF4-FFF2-40B4-BE49-F238E27FC236}">
                <a16:creationId xmlns:a16="http://schemas.microsoft.com/office/drawing/2014/main" id="{FF499E94-DED0-0803-F668-C8F36CFE9F2C}"/>
              </a:ext>
            </a:extLst>
          </p:cNvPr>
          <p:cNvSpPr>
            <a:spLocks noChangeArrowheads="1"/>
          </p:cNvSpPr>
          <p:nvPr/>
        </p:nvSpPr>
        <p:spPr bwMode="auto">
          <a:xfrm>
            <a:off x="566718" y="1843833"/>
            <a:ext cx="11170580" cy="304698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b="0" i="0" baseline="0" dirty="0"/>
              <a:t>In the previous example we assumed that the two integers to be added were already in memory. We also assume that the result of addition will be held in memory. You may ask how we can store the two integers we want to add in memory, or how we use the result when it is stored in the memory. In a real situation, we enter the first two integers into memory using an input device such as keyboard, and we display the third integer through an output device such as a monitor. Getting data via an input device is normally called a read operation, while sending data to an output device is normally called a write operation. To make our previous program more practical, we need modify it as follows:</a:t>
            </a:r>
          </a:p>
        </p:txBody>
      </p:sp>
      <p:pic>
        <p:nvPicPr>
          <p:cNvPr id="2" name="Picture 1">
            <a:extLst>
              <a:ext uri="{FF2B5EF4-FFF2-40B4-BE49-F238E27FC236}">
                <a16:creationId xmlns:a16="http://schemas.microsoft.com/office/drawing/2014/main" id="{CB99CBD2-8C36-6D3D-B996-8A9DFF50AAE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23969"/>
            <a:ext cx="1222425" cy="1096206"/>
          </a:xfrm>
          <a:prstGeom prst="rect">
            <a:avLst/>
          </a:prstGeom>
        </p:spPr>
      </p:pic>
      <p:pic>
        <p:nvPicPr>
          <p:cNvPr id="3" name="Picture 2">
            <a:extLst>
              <a:ext uri="{FF2B5EF4-FFF2-40B4-BE49-F238E27FC236}">
                <a16:creationId xmlns:a16="http://schemas.microsoft.com/office/drawing/2014/main" id="{4B6D08C7-6C08-2B4B-304F-5120201CBC77}"/>
              </a:ext>
            </a:extLst>
          </p:cNvPr>
          <p:cNvPicPr>
            <a:picLocks noChangeAspect="1"/>
          </p:cNvPicPr>
          <p:nvPr/>
        </p:nvPicPr>
        <p:blipFill>
          <a:blip r:embed="rId4"/>
          <a:stretch>
            <a:fillRect/>
          </a:stretch>
        </p:blipFill>
        <p:spPr>
          <a:xfrm>
            <a:off x="2440788" y="5964234"/>
            <a:ext cx="9902229" cy="204838"/>
          </a:xfrm>
          <a:prstGeom prst="rect">
            <a:avLst/>
          </a:prstGeom>
        </p:spPr>
      </p:pic>
      <p:pic>
        <p:nvPicPr>
          <p:cNvPr id="4" name="Picture 3">
            <a:extLst>
              <a:ext uri="{FF2B5EF4-FFF2-40B4-BE49-F238E27FC236}">
                <a16:creationId xmlns:a16="http://schemas.microsoft.com/office/drawing/2014/main" id="{ED4647F3-AB9B-4A25-436E-89C4051200C4}"/>
              </a:ext>
            </a:extLst>
          </p:cNvPr>
          <p:cNvPicPr>
            <a:picLocks noChangeAspect="1"/>
          </p:cNvPicPr>
          <p:nvPr/>
        </p:nvPicPr>
        <p:blipFill>
          <a:blip r:embed="rId5"/>
          <a:stretch>
            <a:fillRect/>
          </a:stretch>
        </p:blipFill>
        <p:spPr>
          <a:xfrm>
            <a:off x="-108036" y="2219812"/>
            <a:ext cx="238650" cy="2709534"/>
          </a:xfrm>
          <a:prstGeom prst="rect">
            <a:avLst/>
          </a:prstGeom>
        </p:spPr>
      </p:pic>
      <p:pic>
        <p:nvPicPr>
          <p:cNvPr id="5" name="Picture 4">
            <a:extLst>
              <a:ext uri="{FF2B5EF4-FFF2-40B4-BE49-F238E27FC236}">
                <a16:creationId xmlns:a16="http://schemas.microsoft.com/office/drawing/2014/main" id="{0750B4B0-5A78-1DE4-9079-BBF76D1ABF22}"/>
              </a:ext>
            </a:extLst>
          </p:cNvPr>
          <p:cNvPicPr>
            <a:picLocks noChangeAspect="1"/>
          </p:cNvPicPr>
          <p:nvPr/>
        </p:nvPicPr>
        <p:blipFill>
          <a:blip r:embed="rId5"/>
          <a:stretch>
            <a:fillRect/>
          </a:stretch>
        </p:blipFill>
        <p:spPr>
          <a:xfrm>
            <a:off x="12072675" y="2219812"/>
            <a:ext cx="238650" cy="2709534"/>
          </a:xfrm>
          <a:prstGeom prst="rect">
            <a:avLst/>
          </a:prstGeom>
        </p:spPr>
      </p:pic>
      <p:pic>
        <p:nvPicPr>
          <p:cNvPr id="6" name="Picture 5">
            <a:extLst>
              <a:ext uri="{FF2B5EF4-FFF2-40B4-BE49-F238E27FC236}">
                <a16:creationId xmlns:a16="http://schemas.microsoft.com/office/drawing/2014/main" id="{F1A1F426-4CDB-7120-C836-5865569BB650}"/>
              </a:ext>
            </a:extLst>
          </p:cNvPr>
          <p:cNvPicPr>
            <a:picLocks noChangeAspect="1"/>
          </p:cNvPicPr>
          <p:nvPr/>
        </p:nvPicPr>
        <p:blipFill>
          <a:blip r:embed="rId6"/>
          <a:stretch>
            <a:fillRect/>
          </a:stretch>
        </p:blipFill>
        <p:spPr>
          <a:xfrm>
            <a:off x="-108036" y="14990"/>
            <a:ext cx="11339032" cy="1610200"/>
          </a:xfrm>
          <a:prstGeom prst="rect">
            <a:avLst/>
          </a:prstGeom>
        </p:spPr>
      </p:pic>
      <p:sp>
        <p:nvSpPr>
          <p:cNvPr id="7" name="Text Box 2">
            <a:extLst>
              <a:ext uri="{FF2B5EF4-FFF2-40B4-BE49-F238E27FC236}">
                <a16:creationId xmlns:a16="http://schemas.microsoft.com/office/drawing/2014/main" id="{3B888353-B3E6-7CDD-15F8-B6F33FCE1AAC}"/>
              </a:ext>
            </a:extLst>
          </p:cNvPr>
          <p:cNvSpPr txBox="1">
            <a:spLocks noChangeArrowheads="1"/>
          </p:cNvSpPr>
          <p:nvPr/>
        </p:nvSpPr>
        <p:spPr bwMode="auto">
          <a:xfrm>
            <a:off x="3994573" y="601077"/>
            <a:ext cx="455599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2800" i="0" baseline="0" dirty="0">
                <a:solidFill>
                  <a:schemeClr val="bg1"/>
                </a:solidFill>
              </a:rPr>
              <a:t>Figure 5.33  Status of cycle 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Slide Number Placeholder 1">
            <a:extLst>
              <a:ext uri="{FF2B5EF4-FFF2-40B4-BE49-F238E27FC236}">
                <a16:creationId xmlns:a16="http://schemas.microsoft.com/office/drawing/2014/main" id="{480EE1CD-AA63-FC61-171F-ECB604B06303}"/>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E2FC98DF-F7D5-45C8-903C-AF1CED1B028F}" type="slidenum">
              <a:rPr lang="en-US" altLang="en-US" sz="1200" i="0" baseline="0">
                <a:solidFill>
                  <a:schemeClr val="bg2"/>
                </a:solidFill>
                <a:latin typeface="Arial" panose="020B0604020202020204" pitchFamily="34" charset="0"/>
              </a:rPr>
              <a:pPr/>
              <a:t>19</a:t>
            </a:fld>
            <a:endParaRPr lang="en-US" altLang="en-US" sz="1200" i="0" baseline="0">
              <a:solidFill>
                <a:schemeClr val="bg2"/>
              </a:solidFill>
              <a:latin typeface="Arial" panose="020B0604020202020204" pitchFamily="34" charset="0"/>
            </a:endParaRPr>
          </a:p>
        </p:txBody>
      </p:sp>
      <p:sp>
        <p:nvSpPr>
          <p:cNvPr id="150532" name="Rectangle 7">
            <a:extLst>
              <a:ext uri="{FF2B5EF4-FFF2-40B4-BE49-F238E27FC236}">
                <a16:creationId xmlns:a16="http://schemas.microsoft.com/office/drawing/2014/main" id="{F5BDA470-B1A7-9999-A145-6486D3DCF7DF}"/>
              </a:ext>
            </a:extLst>
          </p:cNvPr>
          <p:cNvSpPr>
            <a:spLocks noChangeArrowheads="1"/>
          </p:cNvSpPr>
          <p:nvPr/>
        </p:nvSpPr>
        <p:spPr bwMode="auto">
          <a:xfrm>
            <a:off x="563862" y="3370174"/>
            <a:ext cx="11075565" cy="181588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In our computer we can simulate read and write operations using the LOAD and STORE instruction. Furthermore, LOAD and STORE read data input to the CPU and write data from the CPU. We need two instructions to read data into memory or write data out of memory. </a:t>
            </a:r>
          </a:p>
        </p:txBody>
      </p:sp>
      <p:pic>
        <p:nvPicPr>
          <p:cNvPr id="2" name="Picture 1">
            <a:extLst>
              <a:ext uri="{FF2B5EF4-FFF2-40B4-BE49-F238E27FC236}">
                <a16:creationId xmlns:a16="http://schemas.microsoft.com/office/drawing/2014/main" id="{E3CC58B9-9D3F-0DBB-5B15-12A06622AF3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8578523E-5080-371C-7DEB-6447D57D7548}"/>
              </a:ext>
            </a:extLst>
          </p:cNvPr>
          <p:cNvPicPr>
            <a:picLocks noChangeAspect="1"/>
          </p:cNvPicPr>
          <p:nvPr/>
        </p:nvPicPr>
        <p:blipFill>
          <a:blip r:embed="rId4"/>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595A66BD-8BCB-A4B1-D488-9BDA85879A8A}"/>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B6418E8B-7E84-2630-722C-28C0863E620A}"/>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1DB6689B-710B-E8DB-EA58-E85FF6451F17}"/>
              </a:ext>
            </a:extLst>
          </p:cNvPr>
          <p:cNvPicPr>
            <a:picLocks noChangeAspect="1"/>
          </p:cNvPicPr>
          <p:nvPr/>
        </p:nvPicPr>
        <p:blipFill>
          <a:blip r:embed="rId6"/>
          <a:stretch>
            <a:fillRect/>
          </a:stretch>
        </p:blipFill>
        <p:spPr>
          <a:xfrm>
            <a:off x="-108036" y="0"/>
            <a:ext cx="11339032" cy="1610200"/>
          </a:xfrm>
          <a:prstGeom prst="rect">
            <a:avLst/>
          </a:prstGeom>
        </p:spPr>
      </p:pic>
      <p:grpSp>
        <p:nvGrpSpPr>
          <p:cNvPr id="150531" name="Group 6">
            <a:extLst>
              <a:ext uri="{FF2B5EF4-FFF2-40B4-BE49-F238E27FC236}">
                <a16:creationId xmlns:a16="http://schemas.microsoft.com/office/drawing/2014/main" id="{2F819D11-1EBF-74BA-A860-168D7292FBE9}"/>
              </a:ext>
            </a:extLst>
          </p:cNvPr>
          <p:cNvGrpSpPr>
            <a:grpSpLocks/>
          </p:cNvGrpSpPr>
          <p:nvPr/>
        </p:nvGrpSpPr>
        <p:grpSpPr bwMode="auto">
          <a:xfrm>
            <a:off x="2961154" y="273059"/>
            <a:ext cx="8552667" cy="2876551"/>
            <a:chOff x="288" y="366"/>
            <a:chExt cx="5240" cy="1812"/>
          </a:xfrm>
          <a:solidFill>
            <a:schemeClr val="accent1"/>
          </a:solidFill>
        </p:grpSpPr>
        <p:pic>
          <p:nvPicPr>
            <p:cNvPr id="150533" name="Picture 4">
              <a:extLst>
                <a:ext uri="{FF2B5EF4-FFF2-40B4-BE49-F238E27FC236}">
                  <a16:creationId xmlns:a16="http://schemas.microsoft.com/office/drawing/2014/main" id="{48589EB7-FA98-6EEB-E39A-7A60B535295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8" y="366"/>
              <a:ext cx="5240" cy="690"/>
            </a:xfrm>
            <a:prstGeom prst="rect">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0534" name="Picture 5">
              <a:extLst>
                <a:ext uri="{FF2B5EF4-FFF2-40B4-BE49-F238E27FC236}">
                  <a16:creationId xmlns:a16="http://schemas.microsoft.com/office/drawing/2014/main" id="{63FEB023-58C4-F782-4559-16B718302BC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8" y="1039"/>
              <a:ext cx="5240" cy="1139"/>
            </a:xfrm>
            <a:prstGeom prst="rect">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Number Placeholder 1">
            <a:extLst>
              <a:ext uri="{FF2B5EF4-FFF2-40B4-BE49-F238E27FC236}">
                <a16:creationId xmlns:a16="http://schemas.microsoft.com/office/drawing/2014/main" id="{9EFCD30F-3887-28BF-BD12-CE6C209589A7}"/>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24798D96-4C85-41FC-B4E3-5AA0610FFFFE}" type="slidenum">
              <a:rPr lang="en-US" altLang="en-US" sz="1200" i="0" baseline="0">
                <a:solidFill>
                  <a:schemeClr val="bg2"/>
                </a:solidFill>
                <a:latin typeface="Arial" panose="020B0604020202020204" pitchFamily="34" charset="0"/>
              </a:rPr>
              <a:pPr/>
              <a:t>20</a:t>
            </a:fld>
            <a:endParaRPr lang="en-US" altLang="en-US" sz="1200" i="0" baseline="0">
              <a:solidFill>
                <a:schemeClr val="bg2"/>
              </a:solidFill>
              <a:latin typeface="Arial" panose="020B0604020202020204" pitchFamily="34" charset="0"/>
            </a:endParaRPr>
          </a:p>
        </p:txBody>
      </p:sp>
      <p:sp>
        <p:nvSpPr>
          <p:cNvPr id="152579" name="Rectangle 5">
            <a:extLst>
              <a:ext uri="{FF2B5EF4-FFF2-40B4-BE49-F238E27FC236}">
                <a16:creationId xmlns:a16="http://schemas.microsoft.com/office/drawing/2014/main" id="{AD60BA9C-7F78-8972-378B-0BBCEA633A3D}"/>
              </a:ext>
            </a:extLst>
          </p:cNvPr>
          <p:cNvSpPr>
            <a:spLocks noChangeArrowheads="1"/>
          </p:cNvSpPr>
          <p:nvPr/>
        </p:nvSpPr>
        <p:spPr bwMode="auto">
          <a:xfrm>
            <a:off x="1321663" y="2354532"/>
            <a:ext cx="8915400" cy="51911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The write operation is:</a:t>
            </a:r>
          </a:p>
        </p:txBody>
      </p:sp>
      <p:sp>
        <p:nvSpPr>
          <p:cNvPr id="152582" name="Rectangle 8">
            <a:extLst>
              <a:ext uri="{FF2B5EF4-FFF2-40B4-BE49-F238E27FC236}">
                <a16:creationId xmlns:a16="http://schemas.microsoft.com/office/drawing/2014/main" id="{C9D6FAC6-A1AB-CCC6-D34F-21900CCA0754}"/>
              </a:ext>
            </a:extLst>
          </p:cNvPr>
          <p:cNvSpPr>
            <a:spLocks noChangeArrowheads="1"/>
          </p:cNvSpPr>
          <p:nvPr/>
        </p:nvSpPr>
        <p:spPr bwMode="auto">
          <a:xfrm>
            <a:off x="1966226" y="4038473"/>
            <a:ext cx="8534400" cy="1384995"/>
          </a:xfrm>
          <a:prstGeom prst="rect">
            <a:avLst/>
          </a:prstGeom>
          <a:solidFill>
            <a:srgbClr val="99FF33"/>
          </a:solidFill>
          <a:ln w="76200" algn="ctr">
            <a:solidFill>
              <a:srgbClr val="00CC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ctr"/>
            <a:r>
              <a:rPr lang="en-US" altLang="en-US" sz="2800" i="0" baseline="0" dirty="0"/>
              <a:t>The input operation must always read data from an input device into memory: the output operation must always write data from memory to an output device.</a:t>
            </a:r>
          </a:p>
        </p:txBody>
      </p:sp>
      <p:pic>
        <p:nvPicPr>
          <p:cNvPr id="2" name="Picture 1">
            <a:extLst>
              <a:ext uri="{FF2B5EF4-FFF2-40B4-BE49-F238E27FC236}">
                <a16:creationId xmlns:a16="http://schemas.microsoft.com/office/drawing/2014/main" id="{9B037705-9325-193A-F1FB-DD77CA56D37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AD7C01BA-622F-F65E-9FB0-C8F1B1BB759E}"/>
              </a:ext>
            </a:extLst>
          </p:cNvPr>
          <p:cNvPicPr>
            <a:picLocks noChangeAspect="1"/>
          </p:cNvPicPr>
          <p:nvPr/>
        </p:nvPicPr>
        <p:blipFill>
          <a:blip r:embed="rId4"/>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4D48833F-786A-3594-33EC-FA339477FBA5}"/>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331F2A01-4813-E329-1FF1-D92355D0096B}"/>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11759234-AE0A-DE95-3F46-07B86407E6B0}"/>
              </a:ext>
            </a:extLst>
          </p:cNvPr>
          <p:cNvPicPr>
            <a:picLocks noChangeAspect="1"/>
          </p:cNvPicPr>
          <p:nvPr/>
        </p:nvPicPr>
        <p:blipFill>
          <a:blip r:embed="rId6"/>
          <a:stretch>
            <a:fillRect/>
          </a:stretch>
        </p:blipFill>
        <p:spPr>
          <a:xfrm>
            <a:off x="-108036" y="0"/>
            <a:ext cx="11339032" cy="1610200"/>
          </a:xfrm>
          <a:prstGeom prst="rect">
            <a:avLst/>
          </a:prstGeom>
        </p:spPr>
      </p:pic>
      <p:pic>
        <p:nvPicPr>
          <p:cNvPr id="10" name="Picture 9">
            <a:extLst>
              <a:ext uri="{FF2B5EF4-FFF2-40B4-BE49-F238E27FC236}">
                <a16:creationId xmlns:a16="http://schemas.microsoft.com/office/drawing/2014/main" id="{F3765FCB-218B-EFF0-AAAA-FE47175BE497}"/>
              </a:ext>
            </a:extLst>
          </p:cNvPr>
          <p:cNvPicPr>
            <a:picLocks noChangeAspect="1"/>
          </p:cNvPicPr>
          <p:nvPr/>
        </p:nvPicPr>
        <p:blipFill>
          <a:blip r:embed="rId7"/>
          <a:stretch>
            <a:fillRect/>
          </a:stretch>
        </p:blipFill>
        <p:spPr>
          <a:xfrm>
            <a:off x="2559965" y="1759578"/>
            <a:ext cx="6943725" cy="609600"/>
          </a:xfrm>
          <a:prstGeom prst="rect">
            <a:avLst/>
          </a:prstGeom>
        </p:spPr>
      </p:pic>
      <p:pic>
        <p:nvPicPr>
          <p:cNvPr id="12" name="Picture 11">
            <a:extLst>
              <a:ext uri="{FF2B5EF4-FFF2-40B4-BE49-F238E27FC236}">
                <a16:creationId xmlns:a16="http://schemas.microsoft.com/office/drawing/2014/main" id="{E3F57628-F066-58D9-5110-3C73FF600DC5}"/>
              </a:ext>
            </a:extLst>
          </p:cNvPr>
          <p:cNvPicPr>
            <a:picLocks noChangeAspect="1"/>
          </p:cNvPicPr>
          <p:nvPr/>
        </p:nvPicPr>
        <p:blipFill>
          <a:blip r:embed="rId8"/>
          <a:stretch>
            <a:fillRect/>
          </a:stretch>
        </p:blipFill>
        <p:spPr>
          <a:xfrm>
            <a:off x="1430282" y="2968326"/>
            <a:ext cx="6848475" cy="619125"/>
          </a:xfrm>
          <a:prstGeom prst="rect">
            <a:avLst/>
          </a:prstGeom>
        </p:spPr>
      </p:pic>
      <p:sp>
        <p:nvSpPr>
          <p:cNvPr id="14" name="TextBox 13">
            <a:extLst>
              <a:ext uri="{FF2B5EF4-FFF2-40B4-BE49-F238E27FC236}">
                <a16:creationId xmlns:a16="http://schemas.microsoft.com/office/drawing/2014/main" id="{F3BB64F8-00DD-526C-9D9E-E579B9D708AD}"/>
              </a:ext>
            </a:extLst>
          </p:cNvPr>
          <p:cNvSpPr txBox="1"/>
          <p:nvPr/>
        </p:nvSpPr>
        <p:spPr>
          <a:xfrm>
            <a:off x="2559965" y="1257894"/>
            <a:ext cx="6223246" cy="523220"/>
          </a:xfrm>
          <a:prstGeom prst="rect">
            <a:avLst/>
          </a:prstGeom>
          <a:noFill/>
        </p:spPr>
        <p:txBody>
          <a:bodyPr wrap="square">
            <a:spAutoFit/>
          </a:bodyPr>
          <a:lstStyle/>
          <a:p>
            <a:r>
              <a:rPr lang="en-US" sz="2800" dirty="0"/>
              <a:t>The read operation is: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Number Placeholder 1">
            <a:extLst>
              <a:ext uri="{FF2B5EF4-FFF2-40B4-BE49-F238E27FC236}">
                <a16:creationId xmlns:a16="http://schemas.microsoft.com/office/drawing/2014/main" id="{CA234AAC-FEF6-34F5-ABCC-78399C9CE98C}"/>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33BFD9F8-2066-409C-B1EC-3F08C9093D1A}" type="slidenum">
              <a:rPr lang="en-US" altLang="en-US" sz="1200" i="0" baseline="0">
                <a:solidFill>
                  <a:schemeClr val="bg2"/>
                </a:solidFill>
                <a:latin typeface="Arial" panose="020B0604020202020204" pitchFamily="34" charset="0"/>
              </a:rPr>
              <a:pPr/>
              <a:t>21</a:t>
            </a:fld>
            <a:endParaRPr lang="en-US" altLang="en-US" sz="1200" i="0" baseline="0">
              <a:solidFill>
                <a:schemeClr val="bg2"/>
              </a:solidFill>
              <a:latin typeface="Arial" panose="020B0604020202020204" pitchFamily="34" charset="0"/>
            </a:endParaRPr>
          </a:p>
        </p:txBody>
      </p:sp>
      <p:sp>
        <p:nvSpPr>
          <p:cNvPr id="154627" name="Rectangle 2">
            <a:extLst>
              <a:ext uri="{FF2B5EF4-FFF2-40B4-BE49-F238E27FC236}">
                <a16:creationId xmlns:a16="http://schemas.microsoft.com/office/drawing/2014/main" id="{84940DD3-6D0D-83A7-43D9-069BD8EEAC37}"/>
              </a:ext>
            </a:extLst>
          </p:cNvPr>
          <p:cNvSpPr>
            <a:spLocks noChangeArrowheads="1"/>
          </p:cNvSpPr>
          <p:nvPr/>
        </p:nvSpPr>
        <p:spPr bwMode="auto">
          <a:xfrm>
            <a:off x="3251718" y="581609"/>
            <a:ext cx="3774233" cy="51911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The program is coded as:</a:t>
            </a:r>
          </a:p>
        </p:txBody>
      </p:sp>
      <p:pic>
        <p:nvPicPr>
          <p:cNvPr id="154628" name="Picture 9">
            <a:extLst>
              <a:ext uri="{FF2B5EF4-FFF2-40B4-BE49-F238E27FC236}">
                <a16:creationId xmlns:a16="http://schemas.microsoft.com/office/drawing/2014/main" id="{CB7B3709-F87D-0D0C-177F-11A225F3A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0200" y="1492250"/>
            <a:ext cx="8775700" cy="1706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4629" name="Rectangle 10">
            <a:extLst>
              <a:ext uri="{FF2B5EF4-FFF2-40B4-BE49-F238E27FC236}">
                <a16:creationId xmlns:a16="http://schemas.microsoft.com/office/drawing/2014/main" id="{5BB42F2A-B258-FA06-8509-2606BDB55A44}"/>
              </a:ext>
            </a:extLst>
          </p:cNvPr>
          <p:cNvSpPr>
            <a:spLocks noChangeArrowheads="1"/>
          </p:cNvSpPr>
          <p:nvPr/>
        </p:nvSpPr>
        <p:spPr bwMode="auto">
          <a:xfrm>
            <a:off x="455785" y="3325759"/>
            <a:ext cx="11280430" cy="181588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Operations 1 to 4 are for input and operations 9 and 10 are for output. When we run this program, it waits for the user to input two integers on the keyboard and press the enter key. The program then calculates the sum and displays the result on the monitor.</a:t>
            </a:r>
          </a:p>
        </p:txBody>
      </p:sp>
      <p:pic>
        <p:nvPicPr>
          <p:cNvPr id="2" name="Picture 1">
            <a:extLst>
              <a:ext uri="{FF2B5EF4-FFF2-40B4-BE49-F238E27FC236}">
                <a16:creationId xmlns:a16="http://schemas.microsoft.com/office/drawing/2014/main" id="{1EC8D96E-20F9-44DC-857D-0B443005597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6CFC9913-CBA4-6CAE-7548-E2731D341865}"/>
              </a:ext>
            </a:extLst>
          </p:cNvPr>
          <p:cNvPicPr>
            <a:picLocks noChangeAspect="1"/>
          </p:cNvPicPr>
          <p:nvPr/>
        </p:nvPicPr>
        <p:blipFill>
          <a:blip r:embed="rId5"/>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EB9E93B7-1305-D35D-5E90-A9380200B164}"/>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AB0D2D57-8B7C-C1E7-EE6C-D676519DCAF3}"/>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57950839-429F-0A33-585E-74D615F566E6}"/>
              </a:ext>
            </a:extLst>
          </p:cNvPr>
          <p:cNvPicPr>
            <a:picLocks noChangeAspect="1"/>
          </p:cNvPicPr>
          <p:nvPr/>
        </p:nvPicPr>
        <p:blipFill>
          <a:blip r:embed="rId7"/>
          <a:stretch>
            <a:fillRect/>
          </a:stretch>
        </p:blipFill>
        <p:spPr>
          <a:xfrm>
            <a:off x="-108036" y="0"/>
            <a:ext cx="11339032" cy="1610200"/>
          </a:xfrm>
          <a:prstGeom prst="rect">
            <a:avLst/>
          </a:prstGeom>
        </p:spPr>
      </p:pic>
      <p:sp>
        <p:nvSpPr>
          <p:cNvPr id="8" name="TextBox 7">
            <a:extLst>
              <a:ext uri="{FF2B5EF4-FFF2-40B4-BE49-F238E27FC236}">
                <a16:creationId xmlns:a16="http://schemas.microsoft.com/office/drawing/2014/main" id="{FCA8ADFB-51AC-ECE7-D791-0C455FA421C6}"/>
              </a:ext>
            </a:extLst>
          </p:cNvPr>
          <p:cNvSpPr txBox="1"/>
          <p:nvPr/>
        </p:nvSpPr>
        <p:spPr>
          <a:xfrm>
            <a:off x="3581400" y="501650"/>
            <a:ext cx="6220918" cy="646331"/>
          </a:xfrm>
          <a:prstGeom prst="rect">
            <a:avLst/>
          </a:prstGeom>
          <a:noFill/>
        </p:spPr>
        <p:txBody>
          <a:bodyPr wrap="square">
            <a:spAutoFit/>
          </a:bodyPr>
          <a:lstStyle/>
          <a:p>
            <a:pPr algn="just"/>
            <a:r>
              <a:rPr lang="en-US" altLang="en-US" sz="3600" b="0" i="0" baseline="0" dirty="0">
                <a:solidFill>
                  <a:schemeClr val="bg1"/>
                </a:solidFill>
              </a:rPr>
              <a:t>The program is coded as: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43" name="Text Box 3">
            <a:extLst>
              <a:ext uri="{FF2B5EF4-FFF2-40B4-BE49-F238E27FC236}">
                <a16:creationId xmlns:a16="http://schemas.microsoft.com/office/drawing/2014/main" id="{BF91A78A-5B6F-9107-14F1-D1A3EF8DDA9D}"/>
              </a:ext>
            </a:extLst>
          </p:cNvPr>
          <p:cNvSpPr txBox="1">
            <a:spLocks noChangeArrowheads="1"/>
          </p:cNvSpPr>
          <p:nvPr/>
        </p:nvSpPr>
        <p:spPr bwMode="auto">
          <a:xfrm>
            <a:off x="2548731" y="542732"/>
            <a:ext cx="7094538"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defRPr/>
            </a:pPr>
            <a:r>
              <a:rPr lang="en-US" altLang="en-US" sz="4000" dirty="0">
                <a:solidFill>
                  <a:srgbClr val="FF0000"/>
                </a:solidFill>
                <a:effectLst>
                  <a:outerShdw blurRad="38100" dist="38100" dir="2700000" algn="tl">
                    <a:srgbClr val="C0C0C0"/>
                  </a:outerShdw>
                </a:effectLst>
                <a:latin typeface="Calibri" panose="020F0502020204030204" pitchFamily="34" charset="0"/>
              </a:rPr>
              <a:t>5-7   DIFFERENT ARCHITECTURES</a:t>
            </a:r>
          </a:p>
        </p:txBody>
      </p:sp>
      <p:sp>
        <p:nvSpPr>
          <p:cNvPr id="93187" name="Text Box 4">
            <a:extLst>
              <a:ext uri="{FF2B5EF4-FFF2-40B4-BE49-F238E27FC236}">
                <a16:creationId xmlns:a16="http://schemas.microsoft.com/office/drawing/2014/main" id="{59B40A39-2697-2EDD-A26F-31344D437382}"/>
              </a:ext>
            </a:extLst>
          </p:cNvPr>
          <p:cNvSpPr txBox="1">
            <a:spLocks noChangeArrowheads="1"/>
          </p:cNvSpPr>
          <p:nvPr/>
        </p:nvSpPr>
        <p:spPr bwMode="auto">
          <a:xfrm>
            <a:off x="9753600" y="6400801"/>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endParaRPr lang="en-US" altLang="en-US" sz="1800" i="0" baseline="0"/>
          </a:p>
        </p:txBody>
      </p:sp>
      <p:sp>
        <p:nvSpPr>
          <p:cNvPr id="1085445" name="Rectangle 5">
            <a:extLst>
              <a:ext uri="{FF2B5EF4-FFF2-40B4-BE49-F238E27FC236}">
                <a16:creationId xmlns:a16="http://schemas.microsoft.com/office/drawing/2014/main" id="{F910FADE-36B1-993D-5683-4BC595F6F015}"/>
              </a:ext>
            </a:extLst>
          </p:cNvPr>
          <p:cNvSpPr>
            <a:spLocks noChangeArrowheads="1"/>
          </p:cNvSpPr>
          <p:nvPr/>
        </p:nvSpPr>
        <p:spPr bwMode="auto">
          <a:xfrm>
            <a:off x="842456" y="2152932"/>
            <a:ext cx="10388540"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algn="just" eaLnBrk="1" hangingPunct="1">
              <a:defRPr/>
            </a:pPr>
            <a:r>
              <a:rPr lang="en-US" altLang="en-US" sz="2800" dirty="0"/>
              <a:t>The architecture and organization of computers has gone through many changes in recent decades. In this section we discuss some common architectures and organization that differ from the simple computer architecture we discussed earlier.</a:t>
            </a:r>
          </a:p>
        </p:txBody>
      </p:sp>
      <p:pic>
        <p:nvPicPr>
          <p:cNvPr id="2" name="Picture 1">
            <a:extLst>
              <a:ext uri="{FF2B5EF4-FFF2-40B4-BE49-F238E27FC236}">
                <a16:creationId xmlns:a16="http://schemas.microsoft.com/office/drawing/2014/main" id="{CD04DC08-5123-B764-E253-588624F8E64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51B2716B-A5DA-F267-CA46-72F7645ED1CC}"/>
              </a:ext>
            </a:extLst>
          </p:cNvPr>
          <p:cNvPicPr>
            <a:picLocks noChangeAspect="1"/>
          </p:cNvPicPr>
          <p:nvPr/>
        </p:nvPicPr>
        <p:blipFill>
          <a:blip r:embed="rId5"/>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ACAA12C8-21AC-2B08-05CF-4FDAB2CBD75B}"/>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3F59C772-42A9-8042-4562-7B127DCE1BB3}"/>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D24B5476-41E2-E0DF-A56D-126B4EDDAEA8}"/>
              </a:ext>
            </a:extLst>
          </p:cNvPr>
          <p:cNvPicPr>
            <a:picLocks noChangeAspect="1"/>
          </p:cNvPicPr>
          <p:nvPr/>
        </p:nvPicPr>
        <p:blipFill>
          <a:blip r:embed="rId7"/>
          <a:stretch>
            <a:fillRect/>
          </a:stretch>
        </p:blipFill>
        <p:spPr>
          <a:xfrm>
            <a:off x="-108036" y="0"/>
            <a:ext cx="11339032" cy="1610200"/>
          </a:xfrm>
          <a:prstGeom prst="rect">
            <a:avLst/>
          </a:prstGeom>
        </p:spPr>
      </p:pic>
      <p:sp>
        <p:nvSpPr>
          <p:cNvPr id="7" name="Text Box 3">
            <a:extLst>
              <a:ext uri="{FF2B5EF4-FFF2-40B4-BE49-F238E27FC236}">
                <a16:creationId xmlns:a16="http://schemas.microsoft.com/office/drawing/2014/main" id="{7E8CF7FE-3C68-A15A-23A8-DD7ADE2209E4}"/>
              </a:ext>
            </a:extLst>
          </p:cNvPr>
          <p:cNvSpPr txBox="1">
            <a:spLocks noChangeArrowheads="1"/>
          </p:cNvSpPr>
          <p:nvPr/>
        </p:nvSpPr>
        <p:spPr bwMode="auto">
          <a:xfrm>
            <a:off x="2843212" y="486031"/>
            <a:ext cx="7094538"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defRPr/>
            </a:pPr>
            <a:r>
              <a:rPr lang="en-US" altLang="en-US" sz="4000" dirty="0">
                <a:solidFill>
                  <a:schemeClr val="bg1"/>
                </a:solidFill>
                <a:latin typeface="Calibri" panose="020F0502020204030204" pitchFamily="34" charset="0"/>
              </a:rPr>
              <a:t>5-7   DIFFERENT ARCHITECTURES</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8544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8544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43" grpId="0"/>
      <p:bldP spid="1085445" grpId="0"/>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ext Box 2">
            <a:extLst>
              <a:ext uri="{FF2B5EF4-FFF2-40B4-BE49-F238E27FC236}">
                <a16:creationId xmlns:a16="http://schemas.microsoft.com/office/drawing/2014/main" id="{5B2CF26B-33A6-40BB-8B4C-DD4141378EBD}"/>
              </a:ext>
            </a:extLst>
          </p:cNvPr>
          <p:cNvSpPr txBox="1">
            <a:spLocks noChangeArrowheads="1"/>
          </p:cNvSpPr>
          <p:nvPr/>
        </p:nvSpPr>
        <p:spPr bwMode="auto">
          <a:xfrm>
            <a:off x="4143375" y="559837"/>
            <a:ext cx="195262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a:solidFill>
                  <a:schemeClr val="bg1"/>
                </a:solidFill>
                <a:latin typeface="Calibri" panose="020F0502020204030204" pitchFamily="34" charset="0"/>
              </a:rPr>
              <a:t>5.7.1  CISC</a:t>
            </a:r>
          </a:p>
        </p:txBody>
      </p:sp>
      <p:sp>
        <p:nvSpPr>
          <p:cNvPr id="95235" name="Rectangle 3">
            <a:extLst>
              <a:ext uri="{FF2B5EF4-FFF2-40B4-BE49-F238E27FC236}">
                <a16:creationId xmlns:a16="http://schemas.microsoft.com/office/drawing/2014/main" id="{95EC78CB-4A4D-86EA-4929-AABA977162BE}"/>
              </a:ext>
            </a:extLst>
          </p:cNvPr>
          <p:cNvSpPr>
            <a:spLocks noChangeArrowheads="1"/>
          </p:cNvSpPr>
          <p:nvPr/>
        </p:nvSpPr>
        <p:spPr bwMode="auto">
          <a:xfrm>
            <a:off x="494675" y="2044959"/>
            <a:ext cx="11137692" cy="267765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CISC (pronounced </a:t>
            </a:r>
            <a:r>
              <a:rPr lang="en-US" altLang="en-US" sz="2800" b="0" i="0" baseline="0" dirty="0" err="1"/>
              <a:t>sisk</a:t>
            </a:r>
            <a:r>
              <a:rPr lang="en-US" altLang="en-US" sz="2800" b="0" i="0" baseline="0" dirty="0"/>
              <a:t>) stands for complex instruction set computer (CISC). The strategy behind CISC architectures is to have a large set of instructions, including complex ones. Programming CISC-based computers is easier than in other designs because there is a single instruction for both simple and complex tasks. Programmers therefore do not have to write a set of instructions to do a complex task.</a:t>
            </a:r>
          </a:p>
        </p:txBody>
      </p:sp>
      <p:pic>
        <p:nvPicPr>
          <p:cNvPr id="2" name="Picture 1">
            <a:extLst>
              <a:ext uri="{FF2B5EF4-FFF2-40B4-BE49-F238E27FC236}">
                <a16:creationId xmlns:a16="http://schemas.microsoft.com/office/drawing/2014/main" id="{68592FBD-5A0C-DC1D-EF8B-24738A680E6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FDD47089-543C-7524-1397-79B34DA949AB}"/>
              </a:ext>
            </a:extLst>
          </p:cNvPr>
          <p:cNvPicPr>
            <a:picLocks noChangeAspect="1"/>
          </p:cNvPicPr>
          <p:nvPr/>
        </p:nvPicPr>
        <p:blipFill>
          <a:blip r:embed="rId5"/>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CA0AC6E5-CE23-815C-C251-36D63289B5C6}"/>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124A660D-E305-DD5D-C3C1-FC9B46C2B08C}"/>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2B17E5E6-1AB1-3C13-0AE8-6DEC5BD36FFD}"/>
              </a:ext>
            </a:extLst>
          </p:cNvPr>
          <p:cNvPicPr>
            <a:picLocks noChangeAspect="1"/>
          </p:cNvPicPr>
          <p:nvPr/>
        </p:nvPicPr>
        <p:blipFill>
          <a:blip r:embed="rId7"/>
          <a:stretch>
            <a:fillRect/>
          </a:stretch>
        </p:blipFill>
        <p:spPr>
          <a:xfrm>
            <a:off x="-108036" y="0"/>
            <a:ext cx="11339032" cy="1610200"/>
          </a:xfrm>
          <a:prstGeom prst="rect">
            <a:avLst/>
          </a:prstGeom>
        </p:spPr>
      </p:pic>
      <p:sp>
        <p:nvSpPr>
          <p:cNvPr id="7" name="Text Box 2">
            <a:extLst>
              <a:ext uri="{FF2B5EF4-FFF2-40B4-BE49-F238E27FC236}">
                <a16:creationId xmlns:a16="http://schemas.microsoft.com/office/drawing/2014/main" id="{9C714BB3-A26C-9214-962A-1738DE10C092}"/>
              </a:ext>
            </a:extLst>
          </p:cNvPr>
          <p:cNvSpPr txBox="1">
            <a:spLocks noChangeArrowheads="1"/>
          </p:cNvSpPr>
          <p:nvPr/>
        </p:nvSpPr>
        <p:spPr bwMode="auto">
          <a:xfrm>
            <a:off x="4585167" y="534093"/>
            <a:ext cx="195262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5.7.1  CISC</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523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52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4" grpId="0"/>
      <p:bldP spid="95235" grpId="0" animBg="1"/>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Number Placeholder 1">
            <a:extLst>
              <a:ext uri="{FF2B5EF4-FFF2-40B4-BE49-F238E27FC236}">
                <a16:creationId xmlns:a16="http://schemas.microsoft.com/office/drawing/2014/main" id="{5544A442-FB3A-9C50-C6D9-A8F8A4EE8927}"/>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031C3F01-F527-4E7B-B459-3DA87ADC5103}" type="slidenum">
              <a:rPr lang="en-US" altLang="en-US" sz="1200" i="0" baseline="0">
                <a:solidFill>
                  <a:schemeClr val="bg2"/>
                </a:solidFill>
                <a:latin typeface="Arial" panose="020B0604020202020204" pitchFamily="34" charset="0"/>
              </a:rPr>
              <a:pPr/>
              <a:t>24</a:t>
            </a:fld>
            <a:endParaRPr lang="en-US" altLang="en-US" sz="1200" i="0" baseline="0">
              <a:solidFill>
                <a:schemeClr val="bg2"/>
              </a:solidFill>
              <a:latin typeface="Arial" panose="020B0604020202020204" pitchFamily="34" charset="0"/>
            </a:endParaRPr>
          </a:p>
        </p:txBody>
      </p:sp>
      <p:sp>
        <p:nvSpPr>
          <p:cNvPr id="97283" name="Text Box 2">
            <a:extLst>
              <a:ext uri="{FF2B5EF4-FFF2-40B4-BE49-F238E27FC236}">
                <a16:creationId xmlns:a16="http://schemas.microsoft.com/office/drawing/2014/main" id="{372B4454-89D6-6444-6B9D-52FF1B496C88}"/>
              </a:ext>
            </a:extLst>
          </p:cNvPr>
          <p:cNvSpPr txBox="1">
            <a:spLocks noChangeArrowheads="1"/>
          </p:cNvSpPr>
          <p:nvPr/>
        </p:nvSpPr>
        <p:spPr bwMode="auto">
          <a:xfrm>
            <a:off x="4130675" y="475861"/>
            <a:ext cx="196532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5.7.2  RISC</a:t>
            </a:r>
          </a:p>
        </p:txBody>
      </p:sp>
      <p:sp>
        <p:nvSpPr>
          <p:cNvPr id="97284" name="Rectangle 3">
            <a:extLst>
              <a:ext uri="{FF2B5EF4-FFF2-40B4-BE49-F238E27FC236}">
                <a16:creationId xmlns:a16="http://schemas.microsoft.com/office/drawing/2014/main" id="{0DC3B380-5A24-8C92-FBC7-7FB87A4B36FF}"/>
              </a:ext>
            </a:extLst>
          </p:cNvPr>
          <p:cNvSpPr>
            <a:spLocks noChangeArrowheads="1"/>
          </p:cNvSpPr>
          <p:nvPr/>
        </p:nvSpPr>
        <p:spPr bwMode="auto">
          <a:xfrm>
            <a:off x="1337388" y="2007638"/>
            <a:ext cx="10202872" cy="310854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RISC (pronounced risk) stands for reduced instruction set computer. The strategy behind RISC architecture is to have a small set of instructions that do a minimum number of simple operations. Complex instructions are simulated using a subset of simple instructions. Programming in RISC is more difficult and time-consuming than in the other design because most of the complex instructions are simulated using simple instructions.</a:t>
            </a:r>
          </a:p>
        </p:txBody>
      </p:sp>
      <p:pic>
        <p:nvPicPr>
          <p:cNvPr id="2" name="Picture 1">
            <a:extLst>
              <a:ext uri="{FF2B5EF4-FFF2-40B4-BE49-F238E27FC236}">
                <a16:creationId xmlns:a16="http://schemas.microsoft.com/office/drawing/2014/main" id="{881D610F-D287-A0CD-DCE7-0776D40288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BFA180D6-8D39-68E5-F389-B12DBE4491B6}"/>
              </a:ext>
            </a:extLst>
          </p:cNvPr>
          <p:cNvPicPr>
            <a:picLocks noChangeAspect="1"/>
          </p:cNvPicPr>
          <p:nvPr/>
        </p:nvPicPr>
        <p:blipFill>
          <a:blip r:embed="rId5"/>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7833353D-F9B8-B0D4-90C1-746CBBA0102C}"/>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834AA41C-A059-FD2D-0B43-871BB4DB1356}"/>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0B9400F4-7A1C-5D58-6C1A-1AE436957F32}"/>
              </a:ext>
            </a:extLst>
          </p:cNvPr>
          <p:cNvPicPr>
            <a:picLocks noChangeAspect="1"/>
          </p:cNvPicPr>
          <p:nvPr/>
        </p:nvPicPr>
        <p:blipFill>
          <a:blip r:embed="rId7"/>
          <a:stretch>
            <a:fillRect/>
          </a:stretch>
        </p:blipFill>
        <p:spPr>
          <a:xfrm>
            <a:off x="-108036" y="0"/>
            <a:ext cx="11339032" cy="1610200"/>
          </a:xfrm>
          <a:prstGeom prst="rect">
            <a:avLst/>
          </a:prstGeom>
        </p:spPr>
      </p:pic>
      <p:sp>
        <p:nvSpPr>
          <p:cNvPr id="7" name="Text Box 2">
            <a:extLst>
              <a:ext uri="{FF2B5EF4-FFF2-40B4-BE49-F238E27FC236}">
                <a16:creationId xmlns:a16="http://schemas.microsoft.com/office/drawing/2014/main" id="{DA185739-08B7-2FF6-0CCA-F7AFC53CB5D1}"/>
              </a:ext>
            </a:extLst>
          </p:cNvPr>
          <p:cNvSpPr txBox="1">
            <a:spLocks noChangeArrowheads="1"/>
          </p:cNvSpPr>
          <p:nvPr/>
        </p:nvSpPr>
        <p:spPr bwMode="auto">
          <a:xfrm>
            <a:off x="4283075" y="628261"/>
            <a:ext cx="196532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5.7.2  RISC</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728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728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p:bldP spid="97284" grpId="0" animBg="1"/>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ext Box 2">
            <a:extLst>
              <a:ext uri="{FF2B5EF4-FFF2-40B4-BE49-F238E27FC236}">
                <a16:creationId xmlns:a16="http://schemas.microsoft.com/office/drawing/2014/main" id="{8EA5D0B8-ED28-5903-ACA2-D0EFDED4ACC1}"/>
              </a:ext>
            </a:extLst>
          </p:cNvPr>
          <p:cNvSpPr txBox="1">
            <a:spLocks noChangeArrowheads="1"/>
          </p:cNvSpPr>
          <p:nvPr/>
        </p:nvSpPr>
        <p:spPr bwMode="auto">
          <a:xfrm>
            <a:off x="3464767" y="475861"/>
            <a:ext cx="28956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5.7.3  Pipelining</a:t>
            </a:r>
          </a:p>
        </p:txBody>
      </p:sp>
      <p:sp>
        <p:nvSpPr>
          <p:cNvPr id="99331" name="Rectangle 3">
            <a:extLst>
              <a:ext uri="{FF2B5EF4-FFF2-40B4-BE49-F238E27FC236}">
                <a16:creationId xmlns:a16="http://schemas.microsoft.com/office/drawing/2014/main" id="{E64A5525-E7CE-6914-8A25-BA54320931F8}"/>
              </a:ext>
            </a:extLst>
          </p:cNvPr>
          <p:cNvSpPr>
            <a:spLocks noChangeArrowheads="1"/>
          </p:cNvSpPr>
          <p:nvPr/>
        </p:nvSpPr>
        <p:spPr bwMode="auto">
          <a:xfrm>
            <a:off x="222594" y="1789874"/>
            <a:ext cx="11587396" cy="353943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sz="2800" b="0" i="0" baseline="0" dirty="0"/>
              <a:t>We have learned that a computer uses three phases of fetch, decode, and execute for each instruction. In early computers, these three phases needed to be done in series for each instruction. In other words, instruction </a:t>
            </a:r>
            <a:r>
              <a:rPr lang="en-US" altLang="en-US" sz="2800" b="0" baseline="0" dirty="0"/>
              <a:t>n</a:t>
            </a:r>
            <a:r>
              <a:rPr lang="en-US" altLang="en-US" sz="2800" b="0" i="0" baseline="0" dirty="0"/>
              <a:t> needs to finish all of these phases before the instruction </a:t>
            </a:r>
            <a:r>
              <a:rPr lang="en-US" altLang="en-US" sz="2800" b="0" baseline="0" dirty="0"/>
              <a:t>n</a:t>
            </a:r>
            <a:r>
              <a:rPr lang="en-US" altLang="en-US" sz="2800" b="0" i="0" baseline="0" dirty="0"/>
              <a:t> + 1 can start its own phases. Modern computers use a technique called </a:t>
            </a:r>
            <a:r>
              <a:rPr lang="en-US" altLang="en-US" sz="2800" i="0" baseline="0" dirty="0">
                <a:solidFill>
                  <a:schemeClr val="folHlink"/>
                </a:solidFill>
              </a:rPr>
              <a:t>pipelining</a:t>
            </a:r>
            <a:r>
              <a:rPr lang="en-US" altLang="en-US" sz="2800" b="0" i="0" baseline="0" dirty="0"/>
              <a:t> to improve the throughput (the total number of instructions performed in each period of time). The idea is that if the control unit can do two or three of these phases simultaneously, the next instruction can start before the previous one is finished.</a:t>
            </a:r>
          </a:p>
        </p:txBody>
      </p:sp>
      <p:pic>
        <p:nvPicPr>
          <p:cNvPr id="2" name="Picture 1">
            <a:extLst>
              <a:ext uri="{FF2B5EF4-FFF2-40B4-BE49-F238E27FC236}">
                <a16:creationId xmlns:a16="http://schemas.microsoft.com/office/drawing/2014/main" id="{9B58D787-1EC0-D05B-3A4C-85E5435B200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CDB7A536-E5A2-D734-2222-ED088CC0A272}"/>
              </a:ext>
            </a:extLst>
          </p:cNvPr>
          <p:cNvPicPr>
            <a:picLocks noChangeAspect="1"/>
          </p:cNvPicPr>
          <p:nvPr/>
        </p:nvPicPr>
        <p:blipFill>
          <a:blip r:embed="rId5"/>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08563F69-439F-80F2-AB19-E759066A24BD}"/>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5" name="Picture 4">
            <a:extLst>
              <a:ext uri="{FF2B5EF4-FFF2-40B4-BE49-F238E27FC236}">
                <a16:creationId xmlns:a16="http://schemas.microsoft.com/office/drawing/2014/main" id="{2A49E8A9-F06E-15A5-FD8E-2C24DC177406}"/>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6" name="Picture 5">
            <a:extLst>
              <a:ext uri="{FF2B5EF4-FFF2-40B4-BE49-F238E27FC236}">
                <a16:creationId xmlns:a16="http://schemas.microsoft.com/office/drawing/2014/main" id="{349AEF46-F5EB-2996-B4C7-E865C79E41DD}"/>
              </a:ext>
            </a:extLst>
          </p:cNvPr>
          <p:cNvPicPr>
            <a:picLocks noChangeAspect="1"/>
          </p:cNvPicPr>
          <p:nvPr/>
        </p:nvPicPr>
        <p:blipFill>
          <a:blip r:embed="rId7"/>
          <a:stretch>
            <a:fillRect/>
          </a:stretch>
        </p:blipFill>
        <p:spPr>
          <a:xfrm>
            <a:off x="-108036" y="0"/>
            <a:ext cx="11339032" cy="1610200"/>
          </a:xfrm>
          <a:prstGeom prst="rect">
            <a:avLst/>
          </a:prstGeom>
        </p:spPr>
      </p:pic>
      <p:sp>
        <p:nvSpPr>
          <p:cNvPr id="7" name="Text Box 2">
            <a:extLst>
              <a:ext uri="{FF2B5EF4-FFF2-40B4-BE49-F238E27FC236}">
                <a16:creationId xmlns:a16="http://schemas.microsoft.com/office/drawing/2014/main" id="{53919709-4CDA-761D-EDD9-DACB493859DC}"/>
              </a:ext>
            </a:extLst>
          </p:cNvPr>
          <p:cNvSpPr txBox="1">
            <a:spLocks noChangeArrowheads="1"/>
          </p:cNvSpPr>
          <p:nvPr/>
        </p:nvSpPr>
        <p:spPr bwMode="auto">
          <a:xfrm>
            <a:off x="3992725" y="520441"/>
            <a:ext cx="28956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5.7.3  Pipelining</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933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93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0" grpId="0"/>
      <p:bldP spid="99331" grpId="0" animBg="1"/>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ABA3287-C1DB-12AA-64AB-663EA683F642}"/>
              </a:ext>
            </a:extLst>
          </p:cNvPr>
          <p:cNvGrpSpPr>
            <a:grpSpLocks/>
          </p:cNvGrpSpPr>
          <p:nvPr/>
        </p:nvGrpSpPr>
        <p:grpSpPr bwMode="auto">
          <a:xfrm>
            <a:off x="1809750" y="1447800"/>
            <a:ext cx="8401050" cy="3886200"/>
            <a:chOff x="285750" y="1447800"/>
            <a:chExt cx="8401050" cy="3886200"/>
          </a:xfrm>
        </p:grpSpPr>
        <p:sp>
          <p:nvSpPr>
            <p:cNvPr id="101379" name="Text Box 2">
              <a:extLst>
                <a:ext uri="{FF2B5EF4-FFF2-40B4-BE49-F238E27FC236}">
                  <a16:creationId xmlns:a16="http://schemas.microsoft.com/office/drawing/2014/main" id="{735FF068-0FBB-46E8-F07B-44D40F743416}"/>
                </a:ext>
              </a:extLst>
            </p:cNvPr>
            <p:cNvSpPr txBox="1">
              <a:spLocks noChangeArrowheads="1"/>
            </p:cNvSpPr>
            <p:nvPr/>
          </p:nvSpPr>
          <p:spPr bwMode="auto">
            <a:xfrm>
              <a:off x="381000" y="1447800"/>
              <a:ext cx="29067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a:solidFill>
                    <a:srgbClr val="FF0000"/>
                  </a:solidFill>
                </a:rPr>
                <a:t>Figure 5.24  </a:t>
              </a:r>
              <a:r>
                <a:rPr lang="en-US" altLang="en-US" sz="2000" i="0" baseline="0"/>
                <a:t>Pipelining</a:t>
              </a:r>
            </a:p>
          </p:txBody>
        </p:sp>
        <p:pic>
          <p:nvPicPr>
            <p:cNvPr id="101380" name="Picture 4">
              <a:extLst>
                <a:ext uri="{FF2B5EF4-FFF2-40B4-BE49-F238E27FC236}">
                  <a16:creationId xmlns:a16="http://schemas.microsoft.com/office/drawing/2014/main" id="{53DAE588-8816-A81D-E3ED-0CE4189AD6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750" y="2093913"/>
              <a:ext cx="8401050" cy="3163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1381" name="Straight Connector 4">
              <a:extLst>
                <a:ext uri="{FF2B5EF4-FFF2-40B4-BE49-F238E27FC236}">
                  <a16:creationId xmlns:a16="http://schemas.microsoft.com/office/drawing/2014/main" id="{1C5903E0-AF28-742B-F808-95DBF8B42C57}"/>
                </a:ext>
              </a:extLst>
            </p:cNvPr>
            <p:cNvCxnSpPr>
              <a:cxnSpLocks noChangeShapeType="1"/>
            </p:cNvCxnSpPr>
            <p:nvPr/>
          </p:nvCxnSpPr>
          <p:spPr bwMode="auto">
            <a:xfrm>
              <a:off x="381000" y="1981200"/>
              <a:ext cx="8023225" cy="0"/>
            </a:xfrm>
            <a:prstGeom prst="line">
              <a:avLst/>
            </a:prstGeom>
            <a:noFill/>
            <a:ln w="57150"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1382" name="Straight Connector 5">
              <a:extLst>
                <a:ext uri="{FF2B5EF4-FFF2-40B4-BE49-F238E27FC236}">
                  <a16:creationId xmlns:a16="http://schemas.microsoft.com/office/drawing/2014/main" id="{7D0E82CA-D83E-B27F-B3D7-90A5555D95F2}"/>
                </a:ext>
              </a:extLst>
            </p:cNvPr>
            <p:cNvCxnSpPr>
              <a:cxnSpLocks noChangeShapeType="1"/>
            </p:cNvCxnSpPr>
            <p:nvPr/>
          </p:nvCxnSpPr>
          <p:spPr bwMode="auto">
            <a:xfrm>
              <a:off x="381000" y="14478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1383" name="Straight Connector 6">
              <a:extLst>
                <a:ext uri="{FF2B5EF4-FFF2-40B4-BE49-F238E27FC236}">
                  <a16:creationId xmlns:a16="http://schemas.microsoft.com/office/drawing/2014/main" id="{DB2C041D-EC85-99DE-0AD5-F59E1D3A963C}"/>
                </a:ext>
              </a:extLst>
            </p:cNvPr>
            <p:cNvCxnSpPr>
              <a:cxnSpLocks noChangeShapeType="1"/>
            </p:cNvCxnSpPr>
            <p:nvPr/>
          </p:nvCxnSpPr>
          <p:spPr bwMode="auto">
            <a:xfrm>
              <a:off x="381000" y="53340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pic>
        <p:nvPicPr>
          <p:cNvPr id="3" name="Picture 2">
            <a:extLst>
              <a:ext uri="{FF2B5EF4-FFF2-40B4-BE49-F238E27FC236}">
                <a16:creationId xmlns:a16="http://schemas.microsoft.com/office/drawing/2014/main" id="{6742E09C-132A-9EF8-7167-654C47D30D7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a:extLst>
              <a:ext uri="{FF2B5EF4-FFF2-40B4-BE49-F238E27FC236}">
                <a16:creationId xmlns:a16="http://schemas.microsoft.com/office/drawing/2014/main" id="{C8A1540F-5CE8-99BB-F8E0-B89323CBF12F}"/>
              </a:ext>
            </a:extLst>
          </p:cNvPr>
          <p:cNvPicPr>
            <a:picLocks noChangeAspect="1"/>
          </p:cNvPicPr>
          <p:nvPr/>
        </p:nvPicPr>
        <p:blipFill>
          <a:blip r:embed="rId6"/>
          <a:stretch>
            <a:fillRect/>
          </a:stretch>
        </p:blipFill>
        <p:spPr>
          <a:xfrm>
            <a:off x="2440788" y="5949244"/>
            <a:ext cx="9902229" cy="204838"/>
          </a:xfrm>
          <a:prstGeom prst="rect">
            <a:avLst/>
          </a:prstGeom>
        </p:spPr>
      </p:pic>
      <p:pic>
        <p:nvPicPr>
          <p:cNvPr id="5" name="Picture 4">
            <a:extLst>
              <a:ext uri="{FF2B5EF4-FFF2-40B4-BE49-F238E27FC236}">
                <a16:creationId xmlns:a16="http://schemas.microsoft.com/office/drawing/2014/main" id="{ED95D86B-D0D3-A961-8FC3-98E00536477B}"/>
              </a:ext>
            </a:extLst>
          </p:cNvPr>
          <p:cNvPicPr>
            <a:picLocks noChangeAspect="1"/>
          </p:cNvPicPr>
          <p:nvPr/>
        </p:nvPicPr>
        <p:blipFill>
          <a:blip r:embed="rId7"/>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786C13C9-2F88-3DE0-4D32-369375ED61E0}"/>
              </a:ext>
            </a:extLst>
          </p:cNvPr>
          <p:cNvPicPr>
            <a:picLocks noChangeAspect="1"/>
          </p:cNvPicPr>
          <p:nvPr/>
        </p:nvPicPr>
        <p:blipFill>
          <a:blip r:embed="rId7"/>
          <a:stretch>
            <a:fillRect/>
          </a:stretch>
        </p:blipFill>
        <p:spPr>
          <a:xfrm>
            <a:off x="12072675" y="2204822"/>
            <a:ext cx="238650" cy="2709534"/>
          </a:xfrm>
          <a:prstGeom prst="rect">
            <a:avLst/>
          </a:prstGeom>
        </p:spPr>
      </p:pic>
      <p:pic>
        <p:nvPicPr>
          <p:cNvPr id="7" name="Picture 6">
            <a:extLst>
              <a:ext uri="{FF2B5EF4-FFF2-40B4-BE49-F238E27FC236}">
                <a16:creationId xmlns:a16="http://schemas.microsoft.com/office/drawing/2014/main" id="{5DA32294-296F-6A9D-1D1D-5CEEBA6C34EA}"/>
              </a:ext>
            </a:extLst>
          </p:cNvPr>
          <p:cNvPicPr>
            <a:picLocks noChangeAspect="1"/>
          </p:cNvPicPr>
          <p:nvPr/>
        </p:nvPicPr>
        <p:blipFill>
          <a:blip r:embed="rId8"/>
          <a:stretch>
            <a:fillRect/>
          </a:stretch>
        </p:blipFill>
        <p:spPr>
          <a:xfrm>
            <a:off x="-108036" y="0"/>
            <a:ext cx="11339032" cy="1610200"/>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ext Box 2">
            <a:extLst>
              <a:ext uri="{FF2B5EF4-FFF2-40B4-BE49-F238E27FC236}">
                <a16:creationId xmlns:a16="http://schemas.microsoft.com/office/drawing/2014/main" id="{2346F661-E3D0-068D-F394-9853FCE17FD7}"/>
              </a:ext>
            </a:extLst>
          </p:cNvPr>
          <p:cNvSpPr txBox="1">
            <a:spLocks noChangeArrowheads="1"/>
          </p:cNvSpPr>
          <p:nvPr/>
        </p:nvSpPr>
        <p:spPr bwMode="auto">
          <a:xfrm>
            <a:off x="3398839" y="507832"/>
            <a:ext cx="43688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5.7.4  Parallel processing</a:t>
            </a:r>
          </a:p>
        </p:txBody>
      </p:sp>
      <p:sp>
        <p:nvSpPr>
          <p:cNvPr id="103427" name="Rectangle 3">
            <a:extLst>
              <a:ext uri="{FF2B5EF4-FFF2-40B4-BE49-F238E27FC236}">
                <a16:creationId xmlns:a16="http://schemas.microsoft.com/office/drawing/2014/main" id="{A2A847A7-587F-5062-9370-27A34DFE7560}"/>
              </a:ext>
            </a:extLst>
          </p:cNvPr>
          <p:cNvSpPr>
            <a:spLocks noChangeArrowheads="1"/>
          </p:cNvSpPr>
          <p:nvPr/>
        </p:nvSpPr>
        <p:spPr bwMode="auto">
          <a:xfrm>
            <a:off x="426484" y="1571837"/>
            <a:ext cx="11339032" cy="2308324"/>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lgn="just"/>
            <a:r>
              <a:rPr lang="en-US" altLang="en-US" b="0" i="0" baseline="0" dirty="0"/>
              <a:t>Traditionally a computer had a single control unit, a single arithmetic logic unit, and a single memory unit. With the evolution in technology and the drop in the cost of computer hardware, today we can have a single computer with multiple control units, multiple arithmetic logic units and multiple memory units. This idea is referred to as </a:t>
            </a:r>
            <a:r>
              <a:rPr lang="en-US" altLang="en-US" i="0" baseline="0" dirty="0"/>
              <a:t>parallel</a:t>
            </a:r>
            <a:r>
              <a:rPr lang="en-US" altLang="en-US" i="0" baseline="0" dirty="0">
                <a:solidFill>
                  <a:schemeClr val="folHlink"/>
                </a:solidFill>
              </a:rPr>
              <a:t> </a:t>
            </a:r>
            <a:r>
              <a:rPr lang="en-US" altLang="en-US" i="0" baseline="0" dirty="0"/>
              <a:t>processing</a:t>
            </a:r>
            <a:r>
              <a:rPr lang="en-US" altLang="en-US" b="0" i="0" baseline="0" dirty="0"/>
              <a:t>. Like pipelining, parallel processing can improve</a:t>
            </a:r>
          </a:p>
          <a:p>
            <a:pPr algn="just"/>
            <a:r>
              <a:rPr lang="en-US" altLang="en-US" b="0" i="0" baseline="0" dirty="0"/>
              <a:t>throughput.</a:t>
            </a:r>
          </a:p>
        </p:txBody>
      </p:sp>
      <p:pic>
        <p:nvPicPr>
          <p:cNvPr id="3" name="Picture 2">
            <a:extLst>
              <a:ext uri="{FF2B5EF4-FFF2-40B4-BE49-F238E27FC236}">
                <a16:creationId xmlns:a16="http://schemas.microsoft.com/office/drawing/2014/main" id="{364EF310-C570-91F1-D76D-136006523B7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a:extLst>
              <a:ext uri="{FF2B5EF4-FFF2-40B4-BE49-F238E27FC236}">
                <a16:creationId xmlns:a16="http://schemas.microsoft.com/office/drawing/2014/main" id="{2C916367-9C0C-551A-34A0-268AD6EB87F3}"/>
              </a:ext>
            </a:extLst>
          </p:cNvPr>
          <p:cNvPicPr>
            <a:picLocks noChangeAspect="1"/>
          </p:cNvPicPr>
          <p:nvPr/>
        </p:nvPicPr>
        <p:blipFill>
          <a:blip r:embed="rId5"/>
          <a:stretch>
            <a:fillRect/>
          </a:stretch>
        </p:blipFill>
        <p:spPr>
          <a:xfrm>
            <a:off x="2170446" y="6247749"/>
            <a:ext cx="9902229" cy="204838"/>
          </a:xfrm>
          <a:prstGeom prst="rect">
            <a:avLst/>
          </a:prstGeom>
        </p:spPr>
      </p:pic>
      <p:pic>
        <p:nvPicPr>
          <p:cNvPr id="5" name="Picture 4">
            <a:extLst>
              <a:ext uri="{FF2B5EF4-FFF2-40B4-BE49-F238E27FC236}">
                <a16:creationId xmlns:a16="http://schemas.microsoft.com/office/drawing/2014/main" id="{05E7BEB1-1BD2-A508-F151-780068A1EB25}"/>
              </a:ext>
            </a:extLst>
          </p:cNvPr>
          <p:cNvPicPr>
            <a:picLocks noChangeAspect="1"/>
          </p:cNvPicPr>
          <p:nvPr/>
        </p:nvPicPr>
        <p:blipFill>
          <a:blip r:embed="rId6"/>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D28831A6-174F-ADE4-B0BF-4172B798B5CD}"/>
              </a:ext>
            </a:extLst>
          </p:cNvPr>
          <p:cNvPicPr>
            <a:picLocks noChangeAspect="1"/>
          </p:cNvPicPr>
          <p:nvPr/>
        </p:nvPicPr>
        <p:blipFill>
          <a:blip r:embed="rId6"/>
          <a:stretch>
            <a:fillRect/>
          </a:stretch>
        </p:blipFill>
        <p:spPr>
          <a:xfrm>
            <a:off x="12072675" y="2204822"/>
            <a:ext cx="238650" cy="2709534"/>
          </a:xfrm>
          <a:prstGeom prst="rect">
            <a:avLst/>
          </a:prstGeom>
        </p:spPr>
      </p:pic>
      <p:pic>
        <p:nvPicPr>
          <p:cNvPr id="7" name="Picture 6">
            <a:extLst>
              <a:ext uri="{FF2B5EF4-FFF2-40B4-BE49-F238E27FC236}">
                <a16:creationId xmlns:a16="http://schemas.microsoft.com/office/drawing/2014/main" id="{CECC76E0-A39C-F9C1-F50F-2235ACC46848}"/>
              </a:ext>
            </a:extLst>
          </p:cNvPr>
          <p:cNvPicPr>
            <a:picLocks noChangeAspect="1"/>
          </p:cNvPicPr>
          <p:nvPr/>
        </p:nvPicPr>
        <p:blipFill>
          <a:blip r:embed="rId7"/>
          <a:stretch>
            <a:fillRect/>
          </a:stretch>
        </p:blipFill>
        <p:spPr>
          <a:xfrm>
            <a:off x="-108036" y="0"/>
            <a:ext cx="11339032" cy="1610200"/>
          </a:xfrm>
          <a:prstGeom prst="rect">
            <a:avLst/>
          </a:prstGeom>
        </p:spPr>
      </p:pic>
      <p:sp>
        <p:nvSpPr>
          <p:cNvPr id="8" name="Text Box 2">
            <a:extLst>
              <a:ext uri="{FF2B5EF4-FFF2-40B4-BE49-F238E27FC236}">
                <a16:creationId xmlns:a16="http://schemas.microsoft.com/office/drawing/2014/main" id="{204E7A45-5BD5-4D50-D56A-D7493517D606}"/>
              </a:ext>
            </a:extLst>
          </p:cNvPr>
          <p:cNvSpPr txBox="1">
            <a:spLocks noChangeArrowheads="1"/>
          </p:cNvSpPr>
          <p:nvPr/>
        </p:nvSpPr>
        <p:spPr bwMode="auto">
          <a:xfrm>
            <a:off x="3596210" y="526994"/>
            <a:ext cx="43688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3200" i="0" baseline="0" dirty="0">
                <a:solidFill>
                  <a:schemeClr val="bg1"/>
                </a:solidFill>
                <a:latin typeface="Calibri" panose="020F0502020204030204" pitchFamily="34" charset="0"/>
              </a:rPr>
              <a:t>5.7.4  Parallel processing</a:t>
            </a:r>
          </a:p>
        </p:txBody>
      </p:sp>
      <p:grpSp>
        <p:nvGrpSpPr>
          <p:cNvPr id="2" name="Group 1">
            <a:extLst>
              <a:ext uri="{FF2B5EF4-FFF2-40B4-BE49-F238E27FC236}">
                <a16:creationId xmlns:a16="http://schemas.microsoft.com/office/drawing/2014/main" id="{AF37BACF-4B86-62E0-08C9-824AD883CACC}"/>
              </a:ext>
            </a:extLst>
          </p:cNvPr>
          <p:cNvGrpSpPr>
            <a:grpSpLocks/>
          </p:cNvGrpSpPr>
          <p:nvPr/>
        </p:nvGrpSpPr>
        <p:grpSpPr bwMode="auto">
          <a:xfrm>
            <a:off x="2188222" y="3559589"/>
            <a:ext cx="8099425" cy="2590800"/>
            <a:chOff x="304800" y="4191000"/>
            <a:chExt cx="8099425" cy="2590800"/>
          </a:xfrm>
        </p:grpSpPr>
        <p:pic>
          <p:nvPicPr>
            <p:cNvPr id="103429" name="Picture 8">
              <a:extLst>
                <a:ext uri="{FF2B5EF4-FFF2-40B4-BE49-F238E27FC236}">
                  <a16:creationId xmlns:a16="http://schemas.microsoft.com/office/drawing/2014/main" id="{D90B1615-5411-EA34-B110-8B57BE5A5D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30313" y="5026025"/>
              <a:ext cx="6618287" cy="1679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3430" name="Text Box 9">
              <a:extLst>
                <a:ext uri="{FF2B5EF4-FFF2-40B4-BE49-F238E27FC236}">
                  <a16:creationId xmlns:a16="http://schemas.microsoft.com/office/drawing/2014/main" id="{338C2326-888B-ABFF-BEC7-5C8151E55E46}"/>
                </a:ext>
              </a:extLst>
            </p:cNvPr>
            <p:cNvSpPr txBox="1">
              <a:spLocks noChangeArrowheads="1"/>
            </p:cNvSpPr>
            <p:nvPr/>
          </p:nvSpPr>
          <p:spPr bwMode="auto">
            <a:xfrm>
              <a:off x="304800" y="4191000"/>
              <a:ext cx="59388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a:solidFill>
                    <a:srgbClr val="FF0000"/>
                  </a:solidFill>
                </a:rPr>
                <a:t>Figure 5.24  </a:t>
              </a:r>
              <a:r>
                <a:rPr lang="en-US" altLang="en-US" sz="2000" i="0" baseline="0"/>
                <a:t>A taxonomy of computer organization</a:t>
              </a:r>
            </a:p>
          </p:txBody>
        </p:sp>
        <p:cxnSp>
          <p:nvCxnSpPr>
            <p:cNvPr id="103431" name="Straight Connector 6">
              <a:extLst>
                <a:ext uri="{FF2B5EF4-FFF2-40B4-BE49-F238E27FC236}">
                  <a16:creationId xmlns:a16="http://schemas.microsoft.com/office/drawing/2014/main" id="{4D1A8533-BE8C-BE90-507B-253414D2C3D2}"/>
                </a:ext>
              </a:extLst>
            </p:cNvPr>
            <p:cNvCxnSpPr>
              <a:cxnSpLocks noChangeShapeType="1"/>
            </p:cNvCxnSpPr>
            <p:nvPr/>
          </p:nvCxnSpPr>
          <p:spPr bwMode="auto">
            <a:xfrm>
              <a:off x="381000" y="4724400"/>
              <a:ext cx="8023225" cy="0"/>
            </a:xfrm>
            <a:prstGeom prst="line">
              <a:avLst/>
            </a:prstGeom>
            <a:noFill/>
            <a:ln w="57150"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3433" name="Straight Connector 8">
              <a:extLst>
                <a:ext uri="{FF2B5EF4-FFF2-40B4-BE49-F238E27FC236}">
                  <a16:creationId xmlns:a16="http://schemas.microsoft.com/office/drawing/2014/main" id="{1FEA1D50-B0D6-6546-785E-A97289972778}"/>
                </a:ext>
              </a:extLst>
            </p:cNvPr>
            <p:cNvCxnSpPr>
              <a:cxnSpLocks noChangeShapeType="1"/>
            </p:cNvCxnSpPr>
            <p:nvPr/>
          </p:nvCxnSpPr>
          <p:spPr bwMode="auto">
            <a:xfrm>
              <a:off x="381000" y="67818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342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342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3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p:cTn id="15" dur="1000" fill="hold"/>
                                        <p:tgtEl>
                                          <p:spTgt spid="2"/>
                                        </p:tgtEl>
                                        <p:attrNameLst>
                                          <p:attrName>ppt_w</p:attrName>
                                        </p:attrNameLst>
                                      </p:cBhvr>
                                      <p:tavLst>
                                        <p:tav tm="0">
                                          <p:val>
                                            <p:fltVal val="0"/>
                                          </p:val>
                                        </p:tav>
                                        <p:tav tm="100000">
                                          <p:val>
                                            <p:strVal val="#ppt_w"/>
                                          </p:val>
                                        </p:tav>
                                      </p:tavLst>
                                    </p:anim>
                                    <p:anim calcmode="lin" valueType="num">
                                      <p:cBhvr>
                                        <p:cTn id="16" dur="1000" fill="hold"/>
                                        <p:tgtEl>
                                          <p:spTgt spid="2"/>
                                        </p:tgtEl>
                                        <p:attrNameLst>
                                          <p:attrName>ppt_h</p:attrName>
                                        </p:attrNameLst>
                                      </p:cBhvr>
                                      <p:tavLst>
                                        <p:tav tm="0">
                                          <p:val>
                                            <p:fltVal val="0"/>
                                          </p:val>
                                        </p:tav>
                                        <p:tav tm="100000">
                                          <p:val>
                                            <p:strVal val="#ppt_h"/>
                                          </p:val>
                                        </p:tav>
                                      </p:tavLst>
                                    </p:anim>
                                    <p:anim calcmode="lin" valueType="num">
                                      <p:cBhvr>
                                        <p:cTn id="17" dur="1000" fill="hold"/>
                                        <p:tgtEl>
                                          <p:spTgt spid="2"/>
                                        </p:tgtEl>
                                        <p:attrNameLst>
                                          <p:attrName>style.rotation</p:attrName>
                                        </p:attrNameLst>
                                      </p:cBhvr>
                                      <p:tavLst>
                                        <p:tav tm="0">
                                          <p:val>
                                            <p:fltVal val="90"/>
                                          </p:val>
                                        </p:tav>
                                        <p:tav tm="100000">
                                          <p:val>
                                            <p:fltVal val="0"/>
                                          </p:val>
                                        </p:tav>
                                      </p:tavLst>
                                    </p:anim>
                                    <p:animEffect transition="in" filter="fade">
                                      <p:cBhvr>
                                        <p:cTn id="18" dur="1000"/>
                                        <p:tgtEl>
                                          <p:spTgt spid="2"/>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26" grpId="0"/>
      <p:bldP spid="103427" grpId="0" animBg="1"/>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0F477F-1435-A838-C54C-A20C2750FA9F}"/>
              </a:ext>
            </a:extLst>
          </p:cNvPr>
          <p:cNvSpPr txBox="1"/>
          <p:nvPr/>
        </p:nvSpPr>
        <p:spPr>
          <a:xfrm>
            <a:off x="3588543" y="648771"/>
            <a:ext cx="3631407" cy="584775"/>
          </a:xfrm>
          <a:prstGeom prst="rect">
            <a:avLst/>
          </a:prstGeom>
          <a:noFill/>
        </p:spPr>
        <p:txBody>
          <a:bodyPr wrap="square">
            <a:spAutoFit/>
          </a:bodyPr>
          <a:lstStyle/>
          <a:p>
            <a:r>
              <a:rPr lang="en-US" sz="3200" b="1">
                <a:solidFill>
                  <a:schemeClr val="bg1"/>
                </a:solidFill>
              </a:rPr>
              <a:t>SISD organization </a:t>
            </a:r>
            <a:endParaRPr lang="en-US" sz="3200" b="1" dirty="0">
              <a:solidFill>
                <a:schemeClr val="bg1"/>
              </a:solidFill>
            </a:endParaRPr>
          </a:p>
        </p:txBody>
      </p:sp>
      <p:sp>
        <p:nvSpPr>
          <p:cNvPr id="7" name="TextBox 6">
            <a:extLst>
              <a:ext uri="{FF2B5EF4-FFF2-40B4-BE49-F238E27FC236}">
                <a16:creationId xmlns:a16="http://schemas.microsoft.com/office/drawing/2014/main" id="{71064782-7B4B-148F-83F3-0B7FCE1EB273}"/>
              </a:ext>
            </a:extLst>
          </p:cNvPr>
          <p:cNvSpPr txBox="1"/>
          <p:nvPr/>
        </p:nvSpPr>
        <p:spPr>
          <a:xfrm>
            <a:off x="651740" y="2071815"/>
            <a:ext cx="11070568" cy="2677656"/>
          </a:xfrm>
          <a:prstGeom prst="rect">
            <a:avLst/>
          </a:prstGeom>
          <a:noFill/>
        </p:spPr>
        <p:txBody>
          <a:bodyPr wrap="square">
            <a:spAutoFit/>
          </a:bodyPr>
          <a:lstStyle/>
          <a:p>
            <a:r>
              <a:rPr lang="en-US" sz="2800" dirty="0"/>
              <a:t>A </a:t>
            </a:r>
            <a:r>
              <a:rPr lang="en-US" sz="2800" b="1" dirty="0"/>
              <a:t>single instruction-stream, single data-stream (SISD) </a:t>
            </a:r>
            <a:r>
              <a:rPr lang="en-US" sz="2800" dirty="0"/>
              <a:t>organization represents a computer that has one control unit, one arithmetic logic unit, and one multiple memory units. The instructions are executed sequentially, and each instruction may access one or more data items in the data stream. Our simple computer introduced earlier in the chapter is an example of SISD organization.</a:t>
            </a:r>
          </a:p>
        </p:txBody>
      </p:sp>
      <p:pic>
        <p:nvPicPr>
          <p:cNvPr id="2" name="Picture 1">
            <a:extLst>
              <a:ext uri="{FF2B5EF4-FFF2-40B4-BE49-F238E27FC236}">
                <a16:creationId xmlns:a16="http://schemas.microsoft.com/office/drawing/2014/main" id="{F0502137-7B10-7AC2-90D2-8054E1EFE6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a:extLst>
              <a:ext uri="{FF2B5EF4-FFF2-40B4-BE49-F238E27FC236}">
                <a16:creationId xmlns:a16="http://schemas.microsoft.com/office/drawing/2014/main" id="{87B1A7C8-3522-1769-9560-958F2F49BD83}"/>
              </a:ext>
            </a:extLst>
          </p:cNvPr>
          <p:cNvPicPr>
            <a:picLocks noChangeAspect="1"/>
          </p:cNvPicPr>
          <p:nvPr/>
        </p:nvPicPr>
        <p:blipFill>
          <a:blip r:embed="rId3"/>
          <a:stretch>
            <a:fillRect/>
          </a:stretch>
        </p:blipFill>
        <p:spPr>
          <a:xfrm>
            <a:off x="2440788" y="5949244"/>
            <a:ext cx="9902229" cy="204838"/>
          </a:xfrm>
          <a:prstGeom prst="rect">
            <a:avLst/>
          </a:prstGeom>
        </p:spPr>
      </p:pic>
      <p:pic>
        <p:nvPicPr>
          <p:cNvPr id="5" name="Picture 4">
            <a:extLst>
              <a:ext uri="{FF2B5EF4-FFF2-40B4-BE49-F238E27FC236}">
                <a16:creationId xmlns:a16="http://schemas.microsoft.com/office/drawing/2014/main" id="{DEE3E2AB-4C3F-2B24-6D03-D5BC7ABBE9D8}"/>
              </a:ext>
            </a:extLst>
          </p:cNvPr>
          <p:cNvPicPr>
            <a:picLocks noChangeAspect="1"/>
          </p:cNvPicPr>
          <p:nvPr/>
        </p:nvPicPr>
        <p:blipFill>
          <a:blip r:embed="rId4"/>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2CEAACF3-AF05-AA3B-BE27-4DC48EE8CCCD}"/>
              </a:ext>
            </a:extLst>
          </p:cNvPr>
          <p:cNvPicPr>
            <a:picLocks noChangeAspect="1"/>
          </p:cNvPicPr>
          <p:nvPr/>
        </p:nvPicPr>
        <p:blipFill>
          <a:blip r:embed="rId4"/>
          <a:stretch>
            <a:fillRect/>
          </a:stretch>
        </p:blipFill>
        <p:spPr>
          <a:xfrm>
            <a:off x="12072675" y="2204822"/>
            <a:ext cx="238650" cy="2709534"/>
          </a:xfrm>
          <a:prstGeom prst="rect">
            <a:avLst/>
          </a:prstGeom>
        </p:spPr>
      </p:pic>
      <p:pic>
        <p:nvPicPr>
          <p:cNvPr id="8" name="Picture 7">
            <a:extLst>
              <a:ext uri="{FF2B5EF4-FFF2-40B4-BE49-F238E27FC236}">
                <a16:creationId xmlns:a16="http://schemas.microsoft.com/office/drawing/2014/main" id="{BE1FAABF-2CD5-316F-8952-295A2BC715CE}"/>
              </a:ext>
            </a:extLst>
          </p:cNvPr>
          <p:cNvPicPr>
            <a:picLocks noChangeAspect="1"/>
          </p:cNvPicPr>
          <p:nvPr/>
        </p:nvPicPr>
        <p:blipFill>
          <a:blip r:embed="rId5"/>
          <a:stretch>
            <a:fillRect/>
          </a:stretch>
        </p:blipFill>
        <p:spPr>
          <a:xfrm>
            <a:off x="-108036" y="0"/>
            <a:ext cx="11339032" cy="1610200"/>
          </a:xfrm>
          <a:prstGeom prst="rect">
            <a:avLst/>
          </a:prstGeom>
        </p:spPr>
      </p:pic>
      <p:sp>
        <p:nvSpPr>
          <p:cNvPr id="9" name="TextBox 8">
            <a:extLst>
              <a:ext uri="{FF2B5EF4-FFF2-40B4-BE49-F238E27FC236}">
                <a16:creationId xmlns:a16="http://schemas.microsoft.com/office/drawing/2014/main" id="{552001D0-8379-7FF8-617F-A2B1CA41FD5B}"/>
              </a:ext>
            </a:extLst>
          </p:cNvPr>
          <p:cNvSpPr txBox="1"/>
          <p:nvPr/>
        </p:nvSpPr>
        <p:spPr>
          <a:xfrm>
            <a:off x="3950806" y="560825"/>
            <a:ext cx="3631407" cy="584775"/>
          </a:xfrm>
          <a:prstGeom prst="rect">
            <a:avLst/>
          </a:prstGeom>
          <a:noFill/>
        </p:spPr>
        <p:txBody>
          <a:bodyPr wrap="square">
            <a:spAutoFit/>
          </a:bodyPr>
          <a:lstStyle/>
          <a:p>
            <a:r>
              <a:rPr lang="en-US" sz="3200" b="1" dirty="0">
                <a:solidFill>
                  <a:schemeClr val="bg1"/>
                </a:solidFill>
              </a:rPr>
              <a:t>SISD organization </a:t>
            </a:r>
          </a:p>
        </p:txBody>
      </p:sp>
    </p:spTree>
    <p:extLst>
      <p:ext uri="{BB962C8B-B14F-4D97-AF65-F5344CB8AC3E}">
        <p14:creationId xmlns:p14="http://schemas.microsoft.com/office/powerpoint/2010/main" val="33567462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Number Placeholder 1">
            <a:extLst>
              <a:ext uri="{FF2B5EF4-FFF2-40B4-BE49-F238E27FC236}">
                <a16:creationId xmlns:a16="http://schemas.microsoft.com/office/drawing/2014/main" id="{5016010C-DB25-CB63-91B0-AAF888CCDF39}"/>
              </a:ext>
            </a:extLst>
          </p:cNvPr>
          <p:cNvSpPr>
            <a:spLocks noGrp="1"/>
          </p:cNvSpPr>
          <p:nvPr>
            <p:ph type="sldNum" sz="quarter" idx="10"/>
          </p:nvPr>
        </p:nvSpPr>
        <p:spPr>
          <a:xfrm>
            <a:off x="838200" y="6356350"/>
            <a:ext cx="2743200" cy="365125"/>
          </a:xfrm>
          <a:noFill/>
        </p:spPr>
        <p:txBody>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1200" i="0" baseline="0">
                <a:solidFill>
                  <a:schemeClr val="bg2"/>
                </a:solidFill>
                <a:latin typeface="Arial" panose="020B0604020202020204" pitchFamily="34" charset="0"/>
              </a:rPr>
              <a:t>5.</a:t>
            </a:r>
            <a:fld id="{2F7C65A1-6E02-4A55-BA0E-5A64ADD6DF24}" type="slidenum">
              <a:rPr lang="en-US" altLang="en-US" sz="1200" i="0" baseline="0">
                <a:solidFill>
                  <a:schemeClr val="bg2"/>
                </a:solidFill>
                <a:latin typeface="Arial" panose="020B0604020202020204" pitchFamily="34" charset="0"/>
              </a:rPr>
              <a:pPr/>
              <a:t>29</a:t>
            </a:fld>
            <a:endParaRPr lang="en-US" altLang="en-US" sz="1200" i="0" baseline="0">
              <a:solidFill>
                <a:schemeClr val="bg2"/>
              </a:solidFill>
              <a:latin typeface="Arial" panose="020B0604020202020204" pitchFamily="34" charset="0"/>
            </a:endParaRPr>
          </a:p>
        </p:txBody>
      </p:sp>
      <p:grpSp>
        <p:nvGrpSpPr>
          <p:cNvPr id="2" name="Group 1">
            <a:extLst>
              <a:ext uri="{FF2B5EF4-FFF2-40B4-BE49-F238E27FC236}">
                <a16:creationId xmlns:a16="http://schemas.microsoft.com/office/drawing/2014/main" id="{3D55D94F-8D21-E37E-70C9-575E1FD0D900}"/>
              </a:ext>
            </a:extLst>
          </p:cNvPr>
          <p:cNvGrpSpPr>
            <a:grpSpLocks/>
          </p:cNvGrpSpPr>
          <p:nvPr/>
        </p:nvGrpSpPr>
        <p:grpSpPr bwMode="auto">
          <a:xfrm>
            <a:off x="1948744" y="1899769"/>
            <a:ext cx="8305800" cy="3352800"/>
            <a:chOff x="381000" y="1066800"/>
            <a:chExt cx="8305800" cy="3352800"/>
          </a:xfrm>
        </p:grpSpPr>
        <p:sp>
          <p:nvSpPr>
            <p:cNvPr id="105476" name="Text Box 2">
              <a:extLst>
                <a:ext uri="{FF2B5EF4-FFF2-40B4-BE49-F238E27FC236}">
                  <a16:creationId xmlns:a16="http://schemas.microsoft.com/office/drawing/2014/main" id="{09905D4B-A86C-FCB6-96AC-8A4E827911F1}"/>
                </a:ext>
              </a:extLst>
            </p:cNvPr>
            <p:cNvSpPr txBox="1">
              <a:spLocks noChangeArrowheads="1"/>
            </p:cNvSpPr>
            <p:nvPr/>
          </p:nvSpPr>
          <p:spPr bwMode="auto">
            <a:xfrm>
              <a:off x="381000" y="1066800"/>
              <a:ext cx="38036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a:solidFill>
                    <a:srgbClr val="FF0000"/>
                  </a:solidFill>
                </a:rPr>
                <a:t>Figure 5.26  </a:t>
              </a:r>
              <a:r>
                <a:rPr lang="en-US" altLang="en-US" sz="2000" i="0" baseline="0"/>
                <a:t>SISD organization</a:t>
              </a:r>
            </a:p>
          </p:txBody>
        </p:sp>
        <p:pic>
          <p:nvPicPr>
            <p:cNvPr id="105477" name="Picture 4">
              <a:extLst>
                <a:ext uri="{FF2B5EF4-FFF2-40B4-BE49-F238E27FC236}">
                  <a16:creationId xmlns:a16="http://schemas.microsoft.com/office/drawing/2014/main" id="{6CC46AA2-5057-63CC-6F27-3699C77A0E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338" y="1965325"/>
              <a:ext cx="8272462" cy="230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5478" name="Straight Connector 4">
              <a:extLst>
                <a:ext uri="{FF2B5EF4-FFF2-40B4-BE49-F238E27FC236}">
                  <a16:creationId xmlns:a16="http://schemas.microsoft.com/office/drawing/2014/main" id="{57EB9B6C-608C-FB64-F067-6683629CFA8D}"/>
                </a:ext>
              </a:extLst>
            </p:cNvPr>
            <p:cNvCxnSpPr>
              <a:cxnSpLocks noChangeShapeType="1"/>
            </p:cNvCxnSpPr>
            <p:nvPr/>
          </p:nvCxnSpPr>
          <p:spPr bwMode="auto">
            <a:xfrm>
              <a:off x="381000" y="1600200"/>
              <a:ext cx="8023225" cy="0"/>
            </a:xfrm>
            <a:prstGeom prst="line">
              <a:avLst/>
            </a:prstGeom>
            <a:noFill/>
            <a:ln w="57150"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5479" name="Straight Connector 5">
              <a:extLst>
                <a:ext uri="{FF2B5EF4-FFF2-40B4-BE49-F238E27FC236}">
                  <a16:creationId xmlns:a16="http://schemas.microsoft.com/office/drawing/2014/main" id="{256097F1-6F64-B15D-AC57-C55319955C0B}"/>
                </a:ext>
              </a:extLst>
            </p:cNvPr>
            <p:cNvCxnSpPr>
              <a:cxnSpLocks noChangeShapeType="1"/>
            </p:cNvCxnSpPr>
            <p:nvPr/>
          </p:nvCxnSpPr>
          <p:spPr bwMode="auto">
            <a:xfrm>
              <a:off x="381000" y="10668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5480" name="Straight Connector 6">
              <a:extLst>
                <a:ext uri="{FF2B5EF4-FFF2-40B4-BE49-F238E27FC236}">
                  <a16:creationId xmlns:a16="http://schemas.microsoft.com/office/drawing/2014/main" id="{604D9EEA-8EA3-44C7-76A4-D2ECD25E4DAC}"/>
                </a:ext>
              </a:extLst>
            </p:cNvPr>
            <p:cNvCxnSpPr>
              <a:cxnSpLocks noChangeShapeType="1"/>
            </p:cNvCxnSpPr>
            <p:nvPr/>
          </p:nvCxnSpPr>
          <p:spPr bwMode="auto">
            <a:xfrm>
              <a:off x="381000" y="44196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pic>
        <p:nvPicPr>
          <p:cNvPr id="3" name="Picture 2">
            <a:extLst>
              <a:ext uri="{FF2B5EF4-FFF2-40B4-BE49-F238E27FC236}">
                <a16:creationId xmlns:a16="http://schemas.microsoft.com/office/drawing/2014/main" id="{39033DC7-9A88-189C-46AF-6533893FC44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a:extLst>
              <a:ext uri="{FF2B5EF4-FFF2-40B4-BE49-F238E27FC236}">
                <a16:creationId xmlns:a16="http://schemas.microsoft.com/office/drawing/2014/main" id="{BFD965FE-49E2-1AB5-F621-1C90C700382B}"/>
              </a:ext>
            </a:extLst>
          </p:cNvPr>
          <p:cNvPicPr>
            <a:picLocks noChangeAspect="1"/>
          </p:cNvPicPr>
          <p:nvPr/>
        </p:nvPicPr>
        <p:blipFill>
          <a:blip r:embed="rId6"/>
          <a:stretch>
            <a:fillRect/>
          </a:stretch>
        </p:blipFill>
        <p:spPr>
          <a:xfrm>
            <a:off x="2440788" y="5949244"/>
            <a:ext cx="9902229" cy="204838"/>
          </a:xfrm>
          <a:prstGeom prst="rect">
            <a:avLst/>
          </a:prstGeom>
        </p:spPr>
      </p:pic>
      <p:pic>
        <p:nvPicPr>
          <p:cNvPr id="5" name="Picture 4">
            <a:extLst>
              <a:ext uri="{FF2B5EF4-FFF2-40B4-BE49-F238E27FC236}">
                <a16:creationId xmlns:a16="http://schemas.microsoft.com/office/drawing/2014/main" id="{2B3F9993-6623-E103-263E-54D6B42803B1}"/>
              </a:ext>
            </a:extLst>
          </p:cNvPr>
          <p:cNvPicPr>
            <a:picLocks noChangeAspect="1"/>
          </p:cNvPicPr>
          <p:nvPr/>
        </p:nvPicPr>
        <p:blipFill>
          <a:blip r:embed="rId7"/>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04B54D73-E117-19ED-6181-D56874461CBD}"/>
              </a:ext>
            </a:extLst>
          </p:cNvPr>
          <p:cNvPicPr>
            <a:picLocks noChangeAspect="1"/>
          </p:cNvPicPr>
          <p:nvPr/>
        </p:nvPicPr>
        <p:blipFill>
          <a:blip r:embed="rId7"/>
          <a:stretch>
            <a:fillRect/>
          </a:stretch>
        </p:blipFill>
        <p:spPr>
          <a:xfrm>
            <a:off x="12072675" y="2204822"/>
            <a:ext cx="238650" cy="2709534"/>
          </a:xfrm>
          <a:prstGeom prst="rect">
            <a:avLst/>
          </a:prstGeom>
        </p:spPr>
      </p:pic>
      <p:pic>
        <p:nvPicPr>
          <p:cNvPr id="7" name="Picture 6">
            <a:extLst>
              <a:ext uri="{FF2B5EF4-FFF2-40B4-BE49-F238E27FC236}">
                <a16:creationId xmlns:a16="http://schemas.microsoft.com/office/drawing/2014/main" id="{37CE052D-6207-385C-2DAA-C2E9CE470454}"/>
              </a:ext>
            </a:extLst>
          </p:cNvPr>
          <p:cNvPicPr>
            <a:picLocks noChangeAspect="1"/>
          </p:cNvPicPr>
          <p:nvPr/>
        </p:nvPicPr>
        <p:blipFill>
          <a:blip r:embed="rId8"/>
          <a:stretch>
            <a:fillRect/>
          </a:stretch>
        </p:blipFill>
        <p:spPr>
          <a:xfrm>
            <a:off x="-108036" y="0"/>
            <a:ext cx="11339032" cy="1610200"/>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E6B6765-A87E-A535-8060-D2E3845538CF}"/>
              </a:ext>
            </a:extLst>
          </p:cNvPr>
          <p:cNvSpPr txBox="1"/>
          <p:nvPr/>
        </p:nvSpPr>
        <p:spPr>
          <a:xfrm>
            <a:off x="651740" y="1839396"/>
            <a:ext cx="11025597" cy="2677656"/>
          </a:xfrm>
          <a:prstGeom prst="rect">
            <a:avLst/>
          </a:prstGeom>
          <a:noFill/>
        </p:spPr>
        <p:txBody>
          <a:bodyPr wrap="square">
            <a:spAutoFit/>
          </a:bodyPr>
          <a:lstStyle/>
          <a:p>
            <a:pPr algn="just"/>
            <a:r>
              <a:rPr lang="en-US" sz="2800" dirty="0"/>
              <a:t>A</a:t>
            </a:r>
            <a:r>
              <a:rPr lang="en-US" sz="2800" b="1" dirty="0"/>
              <a:t> Single Instruction-stream, Multiple Data-stream (SIMD) organization </a:t>
            </a:r>
            <a:r>
              <a:rPr lang="en-US" sz="2800" dirty="0"/>
              <a:t>represents a computer that has one control unit, multiple processing units, and multiple memory units. All processor units receive the same instruction from the control unit but operate on different items of data. An array processor that simultaneously operates on an array of data belongs to this category.</a:t>
            </a:r>
          </a:p>
        </p:txBody>
      </p:sp>
      <p:sp>
        <p:nvSpPr>
          <p:cNvPr id="7" name="TextBox 6">
            <a:extLst>
              <a:ext uri="{FF2B5EF4-FFF2-40B4-BE49-F238E27FC236}">
                <a16:creationId xmlns:a16="http://schemas.microsoft.com/office/drawing/2014/main" id="{35216F2E-368D-35B1-399D-C5DF4909AEF6}"/>
              </a:ext>
            </a:extLst>
          </p:cNvPr>
          <p:cNvSpPr txBox="1"/>
          <p:nvPr/>
        </p:nvSpPr>
        <p:spPr>
          <a:xfrm>
            <a:off x="3521869" y="629721"/>
            <a:ext cx="3479006" cy="584775"/>
          </a:xfrm>
          <a:prstGeom prst="rect">
            <a:avLst/>
          </a:prstGeom>
          <a:noFill/>
        </p:spPr>
        <p:txBody>
          <a:bodyPr wrap="square">
            <a:spAutoFit/>
          </a:bodyPr>
          <a:lstStyle/>
          <a:p>
            <a:r>
              <a:rPr lang="en-US" sz="3200" dirty="0">
                <a:solidFill>
                  <a:schemeClr val="bg1"/>
                </a:solidFill>
              </a:rPr>
              <a:t>SIMD organization</a:t>
            </a:r>
          </a:p>
        </p:txBody>
      </p:sp>
      <p:pic>
        <p:nvPicPr>
          <p:cNvPr id="2" name="Picture 1">
            <a:extLst>
              <a:ext uri="{FF2B5EF4-FFF2-40B4-BE49-F238E27FC236}">
                <a16:creationId xmlns:a16="http://schemas.microsoft.com/office/drawing/2014/main" id="{444236B9-1AB3-40C2-5865-FB440A5CC0E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a:extLst>
              <a:ext uri="{FF2B5EF4-FFF2-40B4-BE49-F238E27FC236}">
                <a16:creationId xmlns:a16="http://schemas.microsoft.com/office/drawing/2014/main" id="{9CD7004B-03C7-AEDE-BB7D-71EA29134E99}"/>
              </a:ext>
            </a:extLst>
          </p:cNvPr>
          <p:cNvPicPr>
            <a:picLocks noChangeAspect="1"/>
          </p:cNvPicPr>
          <p:nvPr/>
        </p:nvPicPr>
        <p:blipFill>
          <a:blip r:embed="rId3"/>
          <a:stretch>
            <a:fillRect/>
          </a:stretch>
        </p:blipFill>
        <p:spPr>
          <a:xfrm>
            <a:off x="2440788" y="5949244"/>
            <a:ext cx="9902229" cy="204838"/>
          </a:xfrm>
          <a:prstGeom prst="rect">
            <a:avLst/>
          </a:prstGeom>
        </p:spPr>
      </p:pic>
      <p:pic>
        <p:nvPicPr>
          <p:cNvPr id="4" name="Picture 3">
            <a:extLst>
              <a:ext uri="{FF2B5EF4-FFF2-40B4-BE49-F238E27FC236}">
                <a16:creationId xmlns:a16="http://schemas.microsoft.com/office/drawing/2014/main" id="{2C9B9E10-F9BC-1136-DCFD-2C08C228DDEE}"/>
              </a:ext>
            </a:extLst>
          </p:cNvPr>
          <p:cNvPicPr>
            <a:picLocks noChangeAspect="1"/>
          </p:cNvPicPr>
          <p:nvPr/>
        </p:nvPicPr>
        <p:blipFill>
          <a:blip r:embed="rId4"/>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CCCD76F7-5033-FEE6-6F48-81B4E7928D0E}"/>
              </a:ext>
            </a:extLst>
          </p:cNvPr>
          <p:cNvPicPr>
            <a:picLocks noChangeAspect="1"/>
          </p:cNvPicPr>
          <p:nvPr/>
        </p:nvPicPr>
        <p:blipFill>
          <a:blip r:embed="rId4"/>
          <a:stretch>
            <a:fillRect/>
          </a:stretch>
        </p:blipFill>
        <p:spPr>
          <a:xfrm>
            <a:off x="12072675" y="2204822"/>
            <a:ext cx="238650" cy="2709534"/>
          </a:xfrm>
          <a:prstGeom prst="rect">
            <a:avLst/>
          </a:prstGeom>
        </p:spPr>
      </p:pic>
      <p:pic>
        <p:nvPicPr>
          <p:cNvPr id="8" name="Picture 7">
            <a:extLst>
              <a:ext uri="{FF2B5EF4-FFF2-40B4-BE49-F238E27FC236}">
                <a16:creationId xmlns:a16="http://schemas.microsoft.com/office/drawing/2014/main" id="{B2214758-6037-66E4-86E5-61B87FFCAD9A}"/>
              </a:ext>
            </a:extLst>
          </p:cNvPr>
          <p:cNvPicPr>
            <a:picLocks noChangeAspect="1"/>
          </p:cNvPicPr>
          <p:nvPr/>
        </p:nvPicPr>
        <p:blipFill>
          <a:blip r:embed="rId5"/>
          <a:stretch>
            <a:fillRect/>
          </a:stretch>
        </p:blipFill>
        <p:spPr>
          <a:xfrm>
            <a:off x="-108036" y="0"/>
            <a:ext cx="11339032" cy="1610200"/>
          </a:xfrm>
          <a:prstGeom prst="rect">
            <a:avLst/>
          </a:prstGeom>
        </p:spPr>
      </p:pic>
      <p:sp>
        <p:nvSpPr>
          <p:cNvPr id="9" name="TextBox 8">
            <a:extLst>
              <a:ext uri="{FF2B5EF4-FFF2-40B4-BE49-F238E27FC236}">
                <a16:creationId xmlns:a16="http://schemas.microsoft.com/office/drawing/2014/main" id="{4BF67868-ACF1-1B32-401D-582280D64922}"/>
              </a:ext>
            </a:extLst>
          </p:cNvPr>
          <p:cNvSpPr txBox="1"/>
          <p:nvPr/>
        </p:nvSpPr>
        <p:spPr>
          <a:xfrm>
            <a:off x="4389766" y="527455"/>
            <a:ext cx="5222218" cy="646331"/>
          </a:xfrm>
          <a:prstGeom prst="rect">
            <a:avLst/>
          </a:prstGeom>
          <a:noFill/>
        </p:spPr>
        <p:txBody>
          <a:bodyPr wrap="square">
            <a:spAutoFit/>
          </a:bodyPr>
          <a:lstStyle/>
          <a:p>
            <a:r>
              <a:rPr lang="en-US" sz="3600" dirty="0">
                <a:solidFill>
                  <a:schemeClr val="bg1"/>
                </a:solidFill>
              </a:rPr>
              <a:t>SIMD organization</a:t>
            </a:r>
          </a:p>
        </p:txBody>
      </p:sp>
    </p:spTree>
    <p:extLst>
      <p:ext uri="{BB962C8B-B14F-4D97-AF65-F5344CB8AC3E}">
        <p14:creationId xmlns:p14="http://schemas.microsoft.com/office/powerpoint/2010/main" val="16785567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D3F0422-6964-7828-7A70-A75F46B5A606}"/>
              </a:ext>
            </a:extLst>
          </p:cNvPr>
          <p:cNvGrpSpPr>
            <a:grpSpLocks/>
          </p:cNvGrpSpPr>
          <p:nvPr/>
        </p:nvGrpSpPr>
        <p:grpSpPr bwMode="auto">
          <a:xfrm>
            <a:off x="1469084" y="252815"/>
            <a:ext cx="8766175" cy="5434193"/>
            <a:chOff x="-176213" y="345232"/>
            <a:chExt cx="8766175" cy="5229808"/>
          </a:xfrm>
        </p:grpSpPr>
        <p:sp>
          <p:nvSpPr>
            <p:cNvPr id="107523" name="Text Box 2">
              <a:extLst>
                <a:ext uri="{FF2B5EF4-FFF2-40B4-BE49-F238E27FC236}">
                  <a16:creationId xmlns:a16="http://schemas.microsoft.com/office/drawing/2014/main" id="{C78EB3D4-C770-4AE9-1594-3BCFF2E4D7B7}"/>
                </a:ext>
              </a:extLst>
            </p:cNvPr>
            <p:cNvSpPr txBox="1">
              <a:spLocks noChangeArrowheads="1"/>
            </p:cNvSpPr>
            <p:nvPr/>
          </p:nvSpPr>
          <p:spPr bwMode="auto">
            <a:xfrm>
              <a:off x="1424473" y="345232"/>
              <a:ext cx="3902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dirty="0">
                  <a:solidFill>
                    <a:schemeClr val="bg1"/>
                  </a:solidFill>
                </a:rPr>
                <a:t>Figure 5.27  </a:t>
              </a:r>
              <a:r>
                <a:rPr lang="en-US" altLang="en-US" sz="2000" i="0" baseline="0" dirty="0">
                  <a:solidFill>
                    <a:schemeClr val="bg1"/>
                  </a:solidFill>
                </a:rPr>
                <a:t>SIMD organization</a:t>
              </a:r>
            </a:p>
          </p:txBody>
        </p:sp>
        <p:pic>
          <p:nvPicPr>
            <p:cNvPr id="107524" name="Picture 4">
              <a:extLst>
                <a:ext uri="{FF2B5EF4-FFF2-40B4-BE49-F238E27FC236}">
                  <a16:creationId xmlns:a16="http://schemas.microsoft.com/office/drawing/2014/main" id="{3C11ECF5-5180-CFF1-77AF-00F29815A1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213" y="1901565"/>
              <a:ext cx="8766175" cy="3673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3" name="Picture 2">
            <a:extLst>
              <a:ext uri="{FF2B5EF4-FFF2-40B4-BE49-F238E27FC236}">
                <a16:creationId xmlns:a16="http://schemas.microsoft.com/office/drawing/2014/main" id="{AA268D7B-7C16-239A-F8C0-5ABBBC3D9CE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a:extLst>
              <a:ext uri="{FF2B5EF4-FFF2-40B4-BE49-F238E27FC236}">
                <a16:creationId xmlns:a16="http://schemas.microsoft.com/office/drawing/2014/main" id="{3A8E15E4-811F-E054-63D2-23BF4CDA7EEF}"/>
              </a:ext>
            </a:extLst>
          </p:cNvPr>
          <p:cNvPicPr>
            <a:picLocks noChangeAspect="1"/>
          </p:cNvPicPr>
          <p:nvPr/>
        </p:nvPicPr>
        <p:blipFill>
          <a:blip r:embed="rId6"/>
          <a:stretch>
            <a:fillRect/>
          </a:stretch>
        </p:blipFill>
        <p:spPr>
          <a:xfrm>
            <a:off x="2440788" y="5949244"/>
            <a:ext cx="9902229" cy="204838"/>
          </a:xfrm>
          <a:prstGeom prst="rect">
            <a:avLst/>
          </a:prstGeom>
        </p:spPr>
      </p:pic>
      <p:pic>
        <p:nvPicPr>
          <p:cNvPr id="5" name="Picture 4">
            <a:extLst>
              <a:ext uri="{FF2B5EF4-FFF2-40B4-BE49-F238E27FC236}">
                <a16:creationId xmlns:a16="http://schemas.microsoft.com/office/drawing/2014/main" id="{903189C5-0378-E995-4824-4F62BD54E965}"/>
              </a:ext>
            </a:extLst>
          </p:cNvPr>
          <p:cNvPicPr>
            <a:picLocks noChangeAspect="1"/>
          </p:cNvPicPr>
          <p:nvPr/>
        </p:nvPicPr>
        <p:blipFill>
          <a:blip r:embed="rId7"/>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16CD3F78-916A-0347-35CA-1D2D5324100B}"/>
              </a:ext>
            </a:extLst>
          </p:cNvPr>
          <p:cNvPicPr>
            <a:picLocks noChangeAspect="1"/>
          </p:cNvPicPr>
          <p:nvPr/>
        </p:nvPicPr>
        <p:blipFill>
          <a:blip r:embed="rId7"/>
          <a:stretch>
            <a:fillRect/>
          </a:stretch>
        </p:blipFill>
        <p:spPr>
          <a:xfrm>
            <a:off x="12072675" y="2204822"/>
            <a:ext cx="238650" cy="2709534"/>
          </a:xfrm>
          <a:prstGeom prst="rect">
            <a:avLst/>
          </a:prstGeom>
        </p:spPr>
      </p:pic>
      <p:pic>
        <p:nvPicPr>
          <p:cNvPr id="7" name="Picture 6">
            <a:extLst>
              <a:ext uri="{FF2B5EF4-FFF2-40B4-BE49-F238E27FC236}">
                <a16:creationId xmlns:a16="http://schemas.microsoft.com/office/drawing/2014/main" id="{1EA8A6C3-0E6C-348C-3133-F9E5A238A00F}"/>
              </a:ext>
            </a:extLst>
          </p:cNvPr>
          <p:cNvPicPr>
            <a:picLocks noChangeAspect="1"/>
          </p:cNvPicPr>
          <p:nvPr/>
        </p:nvPicPr>
        <p:blipFill>
          <a:blip r:embed="rId8"/>
          <a:stretch>
            <a:fillRect/>
          </a:stretch>
        </p:blipFill>
        <p:spPr>
          <a:xfrm>
            <a:off x="-108036" y="0"/>
            <a:ext cx="11339032" cy="1610200"/>
          </a:xfrm>
          <a:prstGeom prst="rect">
            <a:avLst/>
          </a:prstGeom>
        </p:spPr>
      </p:pic>
      <p:sp>
        <p:nvSpPr>
          <p:cNvPr id="8" name="Text Box 2">
            <a:extLst>
              <a:ext uri="{FF2B5EF4-FFF2-40B4-BE49-F238E27FC236}">
                <a16:creationId xmlns:a16="http://schemas.microsoft.com/office/drawing/2014/main" id="{AEFA773B-3F32-DE1C-D1FF-5F32980EBCA7}"/>
              </a:ext>
            </a:extLst>
          </p:cNvPr>
          <p:cNvSpPr txBox="1">
            <a:spLocks noChangeArrowheads="1"/>
          </p:cNvSpPr>
          <p:nvPr/>
        </p:nvSpPr>
        <p:spPr bwMode="auto">
          <a:xfrm>
            <a:off x="3222170" y="609600"/>
            <a:ext cx="5054525"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2800" i="0" baseline="0" dirty="0">
                <a:solidFill>
                  <a:schemeClr val="bg1"/>
                </a:solidFill>
              </a:rPr>
              <a:t>Figure 5.27  SIMD organization</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1E4396-7B69-4DD0-0E1B-0C9836677F4F}"/>
              </a:ext>
            </a:extLst>
          </p:cNvPr>
          <p:cNvSpPr txBox="1"/>
          <p:nvPr/>
        </p:nvSpPr>
        <p:spPr>
          <a:xfrm>
            <a:off x="4083844" y="591621"/>
            <a:ext cx="3250406" cy="523220"/>
          </a:xfrm>
          <a:prstGeom prst="rect">
            <a:avLst/>
          </a:prstGeom>
          <a:noFill/>
        </p:spPr>
        <p:txBody>
          <a:bodyPr wrap="square">
            <a:spAutoFit/>
          </a:bodyPr>
          <a:lstStyle/>
          <a:p>
            <a:r>
              <a:rPr lang="en-US" sz="2800" b="1" dirty="0">
                <a:solidFill>
                  <a:schemeClr val="bg1"/>
                </a:solidFill>
              </a:rPr>
              <a:t>MISD organization</a:t>
            </a:r>
          </a:p>
        </p:txBody>
      </p:sp>
      <p:sp>
        <p:nvSpPr>
          <p:cNvPr id="5" name="TextBox 4">
            <a:extLst>
              <a:ext uri="{FF2B5EF4-FFF2-40B4-BE49-F238E27FC236}">
                <a16:creationId xmlns:a16="http://schemas.microsoft.com/office/drawing/2014/main" id="{14F8CB17-EF4D-E373-42A5-6273A4C2E08F}"/>
              </a:ext>
            </a:extLst>
          </p:cNvPr>
          <p:cNvSpPr txBox="1"/>
          <p:nvPr/>
        </p:nvSpPr>
        <p:spPr>
          <a:xfrm>
            <a:off x="1262691" y="1963840"/>
            <a:ext cx="9677907" cy="1815882"/>
          </a:xfrm>
          <a:prstGeom prst="rect">
            <a:avLst/>
          </a:prstGeom>
          <a:noFill/>
        </p:spPr>
        <p:txBody>
          <a:bodyPr wrap="square">
            <a:spAutoFit/>
          </a:bodyPr>
          <a:lstStyle/>
          <a:p>
            <a:pPr algn="just"/>
            <a:r>
              <a:rPr lang="en-US" sz="2800" b="1" dirty="0"/>
              <a:t>A multiple instruction-stream, single data-stream (MISD) architecture </a:t>
            </a:r>
            <a:r>
              <a:rPr lang="en-US" sz="2800" dirty="0"/>
              <a:t>is one in which several instructions belonging to several instruction streams simultaneously operate on the same data stream.</a:t>
            </a:r>
          </a:p>
        </p:txBody>
      </p:sp>
      <p:pic>
        <p:nvPicPr>
          <p:cNvPr id="2" name="Picture 1">
            <a:extLst>
              <a:ext uri="{FF2B5EF4-FFF2-40B4-BE49-F238E27FC236}">
                <a16:creationId xmlns:a16="http://schemas.microsoft.com/office/drawing/2014/main" id="{73F4B7AC-679A-C651-7E2E-C79F8D888EA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a:extLst>
              <a:ext uri="{FF2B5EF4-FFF2-40B4-BE49-F238E27FC236}">
                <a16:creationId xmlns:a16="http://schemas.microsoft.com/office/drawing/2014/main" id="{9FDF3618-E5D8-E888-BC29-5AC8B6ECAE84}"/>
              </a:ext>
            </a:extLst>
          </p:cNvPr>
          <p:cNvPicPr>
            <a:picLocks noChangeAspect="1"/>
          </p:cNvPicPr>
          <p:nvPr/>
        </p:nvPicPr>
        <p:blipFill>
          <a:blip r:embed="rId3"/>
          <a:stretch>
            <a:fillRect/>
          </a:stretch>
        </p:blipFill>
        <p:spPr>
          <a:xfrm>
            <a:off x="2440788" y="5949244"/>
            <a:ext cx="9902229" cy="204838"/>
          </a:xfrm>
          <a:prstGeom prst="rect">
            <a:avLst/>
          </a:prstGeom>
        </p:spPr>
      </p:pic>
      <p:pic>
        <p:nvPicPr>
          <p:cNvPr id="6" name="Picture 5">
            <a:extLst>
              <a:ext uri="{FF2B5EF4-FFF2-40B4-BE49-F238E27FC236}">
                <a16:creationId xmlns:a16="http://schemas.microsoft.com/office/drawing/2014/main" id="{411BAEC6-75B9-AB9D-7928-A5F70F97A73B}"/>
              </a:ext>
            </a:extLst>
          </p:cNvPr>
          <p:cNvPicPr>
            <a:picLocks noChangeAspect="1"/>
          </p:cNvPicPr>
          <p:nvPr/>
        </p:nvPicPr>
        <p:blipFill>
          <a:blip r:embed="rId4"/>
          <a:stretch>
            <a:fillRect/>
          </a:stretch>
        </p:blipFill>
        <p:spPr>
          <a:xfrm>
            <a:off x="-108036" y="2204822"/>
            <a:ext cx="238650" cy="2709534"/>
          </a:xfrm>
          <a:prstGeom prst="rect">
            <a:avLst/>
          </a:prstGeom>
        </p:spPr>
      </p:pic>
      <p:pic>
        <p:nvPicPr>
          <p:cNvPr id="7" name="Picture 6">
            <a:extLst>
              <a:ext uri="{FF2B5EF4-FFF2-40B4-BE49-F238E27FC236}">
                <a16:creationId xmlns:a16="http://schemas.microsoft.com/office/drawing/2014/main" id="{FB7CDD80-57A9-DB1E-2FE5-407000F29A1D}"/>
              </a:ext>
            </a:extLst>
          </p:cNvPr>
          <p:cNvPicPr>
            <a:picLocks noChangeAspect="1"/>
          </p:cNvPicPr>
          <p:nvPr/>
        </p:nvPicPr>
        <p:blipFill>
          <a:blip r:embed="rId4"/>
          <a:stretch>
            <a:fillRect/>
          </a:stretch>
        </p:blipFill>
        <p:spPr>
          <a:xfrm>
            <a:off x="12072675" y="2204822"/>
            <a:ext cx="238650" cy="2709534"/>
          </a:xfrm>
          <a:prstGeom prst="rect">
            <a:avLst/>
          </a:prstGeom>
        </p:spPr>
      </p:pic>
      <p:pic>
        <p:nvPicPr>
          <p:cNvPr id="8" name="Picture 7">
            <a:extLst>
              <a:ext uri="{FF2B5EF4-FFF2-40B4-BE49-F238E27FC236}">
                <a16:creationId xmlns:a16="http://schemas.microsoft.com/office/drawing/2014/main" id="{8D8145B6-87AD-4043-0E7B-E43D1E58FF12}"/>
              </a:ext>
            </a:extLst>
          </p:cNvPr>
          <p:cNvPicPr>
            <a:picLocks noChangeAspect="1"/>
          </p:cNvPicPr>
          <p:nvPr/>
        </p:nvPicPr>
        <p:blipFill>
          <a:blip r:embed="rId5"/>
          <a:stretch>
            <a:fillRect/>
          </a:stretch>
        </p:blipFill>
        <p:spPr>
          <a:xfrm>
            <a:off x="-108036" y="0"/>
            <a:ext cx="11339032" cy="1610200"/>
          </a:xfrm>
          <a:prstGeom prst="rect">
            <a:avLst/>
          </a:prstGeom>
        </p:spPr>
      </p:pic>
      <p:sp>
        <p:nvSpPr>
          <p:cNvPr id="9" name="TextBox 8">
            <a:extLst>
              <a:ext uri="{FF2B5EF4-FFF2-40B4-BE49-F238E27FC236}">
                <a16:creationId xmlns:a16="http://schemas.microsoft.com/office/drawing/2014/main" id="{995D11DF-2BA2-BC09-F2FB-170573D9DD23}"/>
              </a:ext>
            </a:extLst>
          </p:cNvPr>
          <p:cNvSpPr txBox="1"/>
          <p:nvPr/>
        </p:nvSpPr>
        <p:spPr>
          <a:xfrm>
            <a:off x="4470797" y="506831"/>
            <a:ext cx="4943026" cy="646331"/>
          </a:xfrm>
          <a:prstGeom prst="rect">
            <a:avLst/>
          </a:prstGeom>
          <a:noFill/>
        </p:spPr>
        <p:txBody>
          <a:bodyPr wrap="square">
            <a:spAutoFit/>
          </a:bodyPr>
          <a:lstStyle/>
          <a:p>
            <a:r>
              <a:rPr lang="en-US" sz="3600" b="1" dirty="0">
                <a:solidFill>
                  <a:schemeClr val="bg1"/>
                </a:solidFill>
              </a:rPr>
              <a:t>MISD organization</a:t>
            </a:r>
          </a:p>
        </p:txBody>
      </p:sp>
    </p:spTree>
    <p:extLst>
      <p:ext uri="{BB962C8B-B14F-4D97-AF65-F5344CB8AC3E}">
        <p14:creationId xmlns:p14="http://schemas.microsoft.com/office/powerpoint/2010/main" val="33790277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BDCD373-93C7-6B5C-9164-2B415EA9CA69}"/>
              </a:ext>
            </a:extLst>
          </p:cNvPr>
          <p:cNvGrpSpPr>
            <a:grpSpLocks/>
          </p:cNvGrpSpPr>
          <p:nvPr/>
        </p:nvGrpSpPr>
        <p:grpSpPr bwMode="auto">
          <a:xfrm>
            <a:off x="1905001" y="685800"/>
            <a:ext cx="8023225" cy="4876800"/>
            <a:chOff x="381000" y="685800"/>
            <a:chExt cx="8023225" cy="4876800"/>
          </a:xfrm>
        </p:grpSpPr>
        <p:sp>
          <p:nvSpPr>
            <p:cNvPr id="109571" name="Text Box 2">
              <a:extLst>
                <a:ext uri="{FF2B5EF4-FFF2-40B4-BE49-F238E27FC236}">
                  <a16:creationId xmlns:a16="http://schemas.microsoft.com/office/drawing/2014/main" id="{991B96EF-3637-4652-4078-A7EB8BA62BB6}"/>
                </a:ext>
              </a:extLst>
            </p:cNvPr>
            <p:cNvSpPr txBox="1">
              <a:spLocks noChangeArrowheads="1"/>
            </p:cNvSpPr>
            <p:nvPr/>
          </p:nvSpPr>
          <p:spPr bwMode="auto">
            <a:xfrm>
              <a:off x="1827245" y="685800"/>
              <a:ext cx="39020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dirty="0">
                  <a:solidFill>
                    <a:schemeClr val="bg1"/>
                  </a:solidFill>
                </a:rPr>
                <a:t>Figure 5.28  </a:t>
              </a:r>
              <a:r>
                <a:rPr lang="en-US" altLang="en-US" sz="2000" i="0" baseline="0" dirty="0">
                  <a:solidFill>
                    <a:schemeClr val="bg1"/>
                  </a:solidFill>
                </a:rPr>
                <a:t>MISD organization</a:t>
              </a:r>
            </a:p>
          </p:txBody>
        </p:sp>
        <p:pic>
          <p:nvPicPr>
            <p:cNvPr id="109572" name="Picture 4">
              <a:extLst>
                <a:ext uri="{FF2B5EF4-FFF2-40B4-BE49-F238E27FC236}">
                  <a16:creationId xmlns:a16="http://schemas.microsoft.com/office/drawing/2014/main" id="{15A4E9F6-A783-F996-4395-3F1D61AD48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0650" y="1439863"/>
              <a:ext cx="6362700" cy="3978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9575" name="Straight Connector 6">
              <a:extLst>
                <a:ext uri="{FF2B5EF4-FFF2-40B4-BE49-F238E27FC236}">
                  <a16:creationId xmlns:a16="http://schemas.microsoft.com/office/drawing/2014/main" id="{73F79AD5-5F54-83E3-CD93-FA36EC792EA0}"/>
                </a:ext>
              </a:extLst>
            </p:cNvPr>
            <p:cNvCxnSpPr>
              <a:cxnSpLocks noChangeShapeType="1"/>
            </p:cNvCxnSpPr>
            <p:nvPr/>
          </p:nvCxnSpPr>
          <p:spPr bwMode="auto">
            <a:xfrm>
              <a:off x="381000" y="55626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pic>
        <p:nvPicPr>
          <p:cNvPr id="3" name="Picture 2">
            <a:extLst>
              <a:ext uri="{FF2B5EF4-FFF2-40B4-BE49-F238E27FC236}">
                <a16:creationId xmlns:a16="http://schemas.microsoft.com/office/drawing/2014/main" id="{549AC64F-69F2-6B83-4D12-FCCDC73306F5}"/>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a:extLst>
              <a:ext uri="{FF2B5EF4-FFF2-40B4-BE49-F238E27FC236}">
                <a16:creationId xmlns:a16="http://schemas.microsoft.com/office/drawing/2014/main" id="{4289C6B7-25B1-BB44-1B9E-9B39D5EE8147}"/>
              </a:ext>
            </a:extLst>
          </p:cNvPr>
          <p:cNvPicPr>
            <a:picLocks noChangeAspect="1"/>
          </p:cNvPicPr>
          <p:nvPr/>
        </p:nvPicPr>
        <p:blipFill>
          <a:blip r:embed="rId6"/>
          <a:stretch>
            <a:fillRect/>
          </a:stretch>
        </p:blipFill>
        <p:spPr>
          <a:xfrm>
            <a:off x="2440788" y="5949244"/>
            <a:ext cx="9902229" cy="204838"/>
          </a:xfrm>
          <a:prstGeom prst="rect">
            <a:avLst/>
          </a:prstGeom>
        </p:spPr>
      </p:pic>
      <p:pic>
        <p:nvPicPr>
          <p:cNvPr id="5" name="Picture 4">
            <a:extLst>
              <a:ext uri="{FF2B5EF4-FFF2-40B4-BE49-F238E27FC236}">
                <a16:creationId xmlns:a16="http://schemas.microsoft.com/office/drawing/2014/main" id="{59440255-5BF7-1D4F-6F6F-D62EBC5AE284}"/>
              </a:ext>
            </a:extLst>
          </p:cNvPr>
          <p:cNvPicPr>
            <a:picLocks noChangeAspect="1"/>
          </p:cNvPicPr>
          <p:nvPr/>
        </p:nvPicPr>
        <p:blipFill>
          <a:blip r:embed="rId7"/>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2C53C871-B727-F19F-5DA9-219822E519DD}"/>
              </a:ext>
            </a:extLst>
          </p:cNvPr>
          <p:cNvPicPr>
            <a:picLocks noChangeAspect="1"/>
          </p:cNvPicPr>
          <p:nvPr/>
        </p:nvPicPr>
        <p:blipFill>
          <a:blip r:embed="rId7"/>
          <a:stretch>
            <a:fillRect/>
          </a:stretch>
        </p:blipFill>
        <p:spPr>
          <a:xfrm>
            <a:off x="12072675" y="2204822"/>
            <a:ext cx="238650" cy="2709534"/>
          </a:xfrm>
          <a:prstGeom prst="rect">
            <a:avLst/>
          </a:prstGeom>
        </p:spPr>
      </p:pic>
      <p:pic>
        <p:nvPicPr>
          <p:cNvPr id="7" name="Picture 6">
            <a:extLst>
              <a:ext uri="{FF2B5EF4-FFF2-40B4-BE49-F238E27FC236}">
                <a16:creationId xmlns:a16="http://schemas.microsoft.com/office/drawing/2014/main" id="{4AB7B0BC-7B1D-970B-5C52-09D9F483E9AD}"/>
              </a:ext>
            </a:extLst>
          </p:cNvPr>
          <p:cNvPicPr>
            <a:picLocks noChangeAspect="1"/>
          </p:cNvPicPr>
          <p:nvPr/>
        </p:nvPicPr>
        <p:blipFill>
          <a:blip r:embed="rId8"/>
          <a:stretch>
            <a:fillRect/>
          </a:stretch>
        </p:blipFill>
        <p:spPr>
          <a:xfrm>
            <a:off x="-108036" y="0"/>
            <a:ext cx="11339032" cy="1610200"/>
          </a:xfrm>
          <a:prstGeom prst="rect">
            <a:avLst/>
          </a:prstGeom>
        </p:spPr>
      </p:pic>
      <p:sp>
        <p:nvSpPr>
          <p:cNvPr id="8" name="Text Box 2">
            <a:extLst>
              <a:ext uri="{FF2B5EF4-FFF2-40B4-BE49-F238E27FC236}">
                <a16:creationId xmlns:a16="http://schemas.microsoft.com/office/drawing/2014/main" id="{4E09CE53-462F-AD4B-308D-C7412FFBB87F}"/>
              </a:ext>
            </a:extLst>
          </p:cNvPr>
          <p:cNvSpPr txBox="1">
            <a:spLocks noChangeArrowheads="1"/>
          </p:cNvSpPr>
          <p:nvPr/>
        </p:nvSpPr>
        <p:spPr bwMode="auto">
          <a:xfrm>
            <a:off x="4388065" y="616641"/>
            <a:ext cx="5054525"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sz="2800" i="0" baseline="0" dirty="0">
                <a:solidFill>
                  <a:schemeClr val="bg1"/>
                </a:solidFill>
              </a:rPr>
              <a:t>Figure 5.28  MISD organization</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8101F3-1EA9-3F72-D7A5-08B2BB8B78B6}"/>
              </a:ext>
            </a:extLst>
          </p:cNvPr>
          <p:cNvSpPr txBox="1"/>
          <p:nvPr/>
        </p:nvSpPr>
        <p:spPr>
          <a:xfrm>
            <a:off x="4026693" y="591621"/>
            <a:ext cx="3612357" cy="523220"/>
          </a:xfrm>
          <a:prstGeom prst="rect">
            <a:avLst/>
          </a:prstGeom>
          <a:noFill/>
        </p:spPr>
        <p:txBody>
          <a:bodyPr wrap="square">
            <a:spAutoFit/>
          </a:bodyPr>
          <a:lstStyle/>
          <a:p>
            <a:r>
              <a:rPr lang="en-US" sz="2800" b="1" dirty="0">
                <a:solidFill>
                  <a:schemeClr val="bg1"/>
                </a:solidFill>
              </a:rPr>
              <a:t>MIMD organization</a:t>
            </a:r>
          </a:p>
        </p:txBody>
      </p:sp>
      <p:sp>
        <p:nvSpPr>
          <p:cNvPr id="5" name="TextBox 4">
            <a:extLst>
              <a:ext uri="{FF2B5EF4-FFF2-40B4-BE49-F238E27FC236}">
                <a16:creationId xmlns:a16="http://schemas.microsoft.com/office/drawing/2014/main" id="{CF95CA28-B7FF-4031-ACA6-8E3BC364C749}"/>
              </a:ext>
            </a:extLst>
          </p:cNvPr>
          <p:cNvSpPr txBox="1"/>
          <p:nvPr/>
        </p:nvSpPr>
        <p:spPr>
          <a:xfrm>
            <a:off x="354767" y="1555808"/>
            <a:ext cx="11482466" cy="4031873"/>
          </a:xfrm>
          <a:prstGeom prst="rect">
            <a:avLst/>
          </a:prstGeom>
          <a:noFill/>
        </p:spPr>
        <p:txBody>
          <a:bodyPr wrap="square">
            <a:spAutoFit/>
          </a:bodyPr>
          <a:lstStyle/>
          <a:p>
            <a:pPr algn="just"/>
            <a:r>
              <a:rPr lang="en-US" sz="3200" dirty="0"/>
              <a:t>A </a:t>
            </a:r>
            <a:r>
              <a:rPr lang="en-US" sz="3200" b="1" dirty="0"/>
              <a:t>multiple instruction-stream, multiple data-stream (MIMD) architecture </a:t>
            </a:r>
            <a:r>
              <a:rPr lang="en-US" sz="3200" dirty="0"/>
              <a:t>is one in which several instructions belonging to several instruction streams simultaneously operate on several data streams (each instruction on one data stream). MIMD organization is considered as a true parallel processing architecture by some experts. In this architecture several tasks can be performed simultaneously. The architecture can use a single shared memory or multiple memory sections.</a:t>
            </a:r>
          </a:p>
        </p:txBody>
      </p:sp>
      <p:pic>
        <p:nvPicPr>
          <p:cNvPr id="2" name="Picture 1">
            <a:extLst>
              <a:ext uri="{FF2B5EF4-FFF2-40B4-BE49-F238E27FC236}">
                <a16:creationId xmlns:a16="http://schemas.microsoft.com/office/drawing/2014/main" id="{FD694201-9175-2D1A-C4F6-3C34ED18301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a:extLst>
              <a:ext uri="{FF2B5EF4-FFF2-40B4-BE49-F238E27FC236}">
                <a16:creationId xmlns:a16="http://schemas.microsoft.com/office/drawing/2014/main" id="{9138EFAB-07CE-FC54-341D-5A0D9DF6DC35}"/>
              </a:ext>
            </a:extLst>
          </p:cNvPr>
          <p:cNvPicPr>
            <a:picLocks noChangeAspect="1"/>
          </p:cNvPicPr>
          <p:nvPr/>
        </p:nvPicPr>
        <p:blipFill>
          <a:blip r:embed="rId3"/>
          <a:stretch>
            <a:fillRect/>
          </a:stretch>
        </p:blipFill>
        <p:spPr>
          <a:xfrm>
            <a:off x="2440788" y="5949244"/>
            <a:ext cx="9902229" cy="204838"/>
          </a:xfrm>
          <a:prstGeom prst="rect">
            <a:avLst/>
          </a:prstGeom>
        </p:spPr>
      </p:pic>
      <p:pic>
        <p:nvPicPr>
          <p:cNvPr id="6" name="Picture 5">
            <a:extLst>
              <a:ext uri="{FF2B5EF4-FFF2-40B4-BE49-F238E27FC236}">
                <a16:creationId xmlns:a16="http://schemas.microsoft.com/office/drawing/2014/main" id="{455ED3EE-9401-8981-B9EB-29B44FDA3DAE}"/>
              </a:ext>
            </a:extLst>
          </p:cNvPr>
          <p:cNvPicPr>
            <a:picLocks noChangeAspect="1"/>
          </p:cNvPicPr>
          <p:nvPr/>
        </p:nvPicPr>
        <p:blipFill>
          <a:blip r:embed="rId4"/>
          <a:stretch>
            <a:fillRect/>
          </a:stretch>
        </p:blipFill>
        <p:spPr>
          <a:xfrm>
            <a:off x="-108036" y="2204822"/>
            <a:ext cx="238650" cy="2709534"/>
          </a:xfrm>
          <a:prstGeom prst="rect">
            <a:avLst/>
          </a:prstGeom>
        </p:spPr>
      </p:pic>
      <p:pic>
        <p:nvPicPr>
          <p:cNvPr id="7" name="Picture 6">
            <a:extLst>
              <a:ext uri="{FF2B5EF4-FFF2-40B4-BE49-F238E27FC236}">
                <a16:creationId xmlns:a16="http://schemas.microsoft.com/office/drawing/2014/main" id="{8BAF970C-CC9D-2B2F-F478-5B1D04A99BA9}"/>
              </a:ext>
            </a:extLst>
          </p:cNvPr>
          <p:cNvPicPr>
            <a:picLocks noChangeAspect="1"/>
          </p:cNvPicPr>
          <p:nvPr/>
        </p:nvPicPr>
        <p:blipFill>
          <a:blip r:embed="rId4"/>
          <a:stretch>
            <a:fillRect/>
          </a:stretch>
        </p:blipFill>
        <p:spPr>
          <a:xfrm>
            <a:off x="12072675" y="2204822"/>
            <a:ext cx="238650" cy="2709534"/>
          </a:xfrm>
          <a:prstGeom prst="rect">
            <a:avLst/>
          </a:prstGeom>
        </p:spPr>
      </p:pic>
      <p:pic>
        <p:nvPicPr>
          <p:cNvPr id="8" name="Picture 7">
            <a:extLst>
              <a:ext uri="{FF2B5EF4-FFF2-40B4-BE49-F238E27FC236}">
                <a16:creationId xmlns:a16="http://schemas.microsoft.com/office/drawing/2014/main" id="{6CF4A000-3540-F30D-2C34-BDACDB34A375}"/>
              </a:ext>
            </a:extLst>
          </p:cNvPr>
          <p:cNvPicPr>
            <a:picLocks noChangeAspect="1"/>
          </p:cNvPicPr>
          <p:nvPr/>
        </p:nvPicPr>
        <p:blipFill>
          <a:blip r:embed="rId5"/>
          <a:stretch>
            <a:fillRect/>
          </a:stretch>
        </p:blipFill>
        <p:spPr>
          <a:xfrm>
            <a:off x="-108036" y="0"/>
            <a:ext cx="11339032" cy="1610200"/>
          </a:xfrm>
          <a:prstGeom prst="rect">
            <a:avLst/>
          </a:prstGeom>
        </p:spPr>
      </p:pic>
      <p:sp>
        <p:nvSpPr>
          <p:cNvPr id="9" name="TextBox 8">
            <a:extLst>
              <a:ext uri="{FF2B5EF4-FFF2-40B4-BE49-F238E27FC236}">
                <a16:creationId xmlns:a16="http://schemas.microsoft.com/office/drawing/2014/main" id="{49CF218C-ED7D-FF37-1CB0-9D6556115116}"/>
              </a:ext>
            </a:extLst>
          </p:cNvPr>
          <p:cNvSpPr txBox="1"/>
          <p:nvPr/>
        </p:nvSpPr>
        <p:spPr>
          <a:xfrm>
            <a:off x="4329811" y="557123"/>
            <a:ext cx="3612357" cy="584775"/>
          </a:xfrm>
          <a:prstGeom prst="rect">
            <a:avLst/>
          </a:prstGeom>
          <a:noFill/>
        </p:spPr>
        <p:txBody>
          <a:bodyPr wrap="square">
            <a:spAutoFit/>
          </a:bodyPr>
          <a:lstStyle/>
          <a:p>
            <a:r>
              <a:rPr lang="en-US" sz="3200" b="1" dirty="0">
                <a:solidFill>
                  <a:schemeClr val="bg1"/>
                </a:solidFill>
              </a:rPr>
              <a:t>MIMD organization</a:t>
            </a:r>
          </a:p>
        </p:txBody>
      </p:sp>
    </p:spTree>
    <p:extLst>
      <p:ext uri="{BB962C8B-B14F-4D97-AF65-F5344CB8AC3E}">
        <p14:creationId xmlns:p14="http://schemas.microsoft.com/office/powerpoint/2010/main" val="32054385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7D87F10-7B17-68EB-9406-355250A7CC91}"/>
              </a:ext>
            </a:extLst>
          </p:cNvPr>
          <p:cNvGrpSpPr>
            <a:grpSpLocks/>
          </p:cNvGrpSpPr>
          <p:nvPr/>
        </p:nvGrpSpPr>
        <p:grpSpPr bwMode="auto">
          <a:xfrm>
            <a:off x="2226039" y="1836622"/>
            <a:ext cx="8382000" cy="3886200"/>
            <a:chOff x="304800" y="1066800"/>
            <a:chExt cx="8382000" cy="3886200"/>
          </a:xfrm>
        </p:grpSpPr>
        <p:sp>
          <p:nvSpPr>
            <p:cNvPr id="111619" name="Text Box 2">
              <a:extLst>
                <a:ext uri="{FF2B5EF4-FFF2-40B4-BE49-F238E27FC236}">
                  <a16:creationId xmlns:a16="http://schemas.microsoft.com/office/drawing/2014/main" id="{880456B8-6CA2-DD12-8418-78B06C27ABEA}"/>
                </a:ext>
              </a:extLst>
            </p:cNvPr>
            <p:cNvSpPr txBox="1">
              <a:spLocks noChangeArrowheads="1"/>
            </p:cNvSpPr>
            <p:nvPr/>
          </p:nvSpPr>
          <p:spPr bwMode="auto">
            <a:xfrm>
              <a:off x="304800" y="1066800"/>
              <a:ext cx="40005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r>
                <a:rPr lang="en-US" altLang="en-US" i="0" baseline="0">
                  <a:solidFill>
                    <a:srgbClr val="FF0000"/>
                  </a:solidFill>
                </a:rPr>
                <a:t>Figure 5.29  </a:t>
              </a:r>
              <a:r>
                <a:rPr lang="en-US" altLang="en-US" sz="2000" i="0" baseline="0"/>
                <a:t>MIMD organization</a:t>
              </a:r>
            </a:p>
          </p:txBody>
        </p:sp>
        <p:pic>
          <p:nvPicPr>
            <p:cNvPr id="111620" name="Picture 4">
              <a:extLst>
                <a:ext uri="{FF2B5EF4-FFF2-40B4-BE49-F238E27FC236}">
                  <a16:creationId xmlns:a16="http://schemas.microsoft.com/office/drawing/2014/main" id="{581969DA-2734-9885-273A-ECFE85C89B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2035175"/>
              <a:ext cx="8229600" cy="2609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11621" name="Straight Connector 4">
              <a:extLst>
                <a:ext uri="{FF2B5EF4-FFF2-40B4-BE49-F238E27FC236}">
                  <a16:creationId xmlns:a16="http://schemas.microsoft.com/office/drawing/2014/main" id="{3EB3A919-30F2-758A-1C6F-2B96C653D22C}"/>
                </a:ext>
              </a:extLst>
            </p:cNvPr>
            <p:cNvCxnSpPr>
              <a:cxnSpLocks noChangeShapeType="1"/>
            </p:cNvCxnSpPr>
            <p:nvPr/>
          </p:nvCxnSpPr>
          <p:spPr bwMode="auto">
            <a:xfrm>
              <a:off x="381000" y="1600200"/>
              <a:ext cx="8023225" cy="0"/>
            </a:xfrm>
            <a:prstGeom prst="line">
              <a:avLst/>
            </a:prstGeom>
            <a:noFill/>
            <a:ln w="57150"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1622" name="Straight Connector 5">
              <a:extLst>
                <a:ext uri="{FF2B5EF4-FFF2-40B4-BE49-F238E27FC236}">
                  <a16:creationId xmlns:a16="http://schemas.microsoft.com/office/drawing/2014/main" id="{75FA44AA-C6E5-423D-2CC9-6158DBB66905}"/>
                </a:ext>
              </a:extLst>
            </p:cNvPr>
            <p:cNvCxnSpPr>
              <a:cxnSpLocks noChangeShapeType="1"/>
            </p:cNvCxnSpPr>
            <p:nvPr/>
          </p:nvCxnSpPr>
          <p:spPr bwMode="auto">
            <a:xfrm>
              <a:off x="381000" y="10668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1623" name="Straight Connector 6">
              <a:extLst>
                <a:ext uri="{FF2B5EF4-FFF2-40B4-BE49-F238E27FC236}">
                  <a16:creationId xmlns:a16="http://schemas.microsoft.com/office/drawing/2014/main" id="{4AE859EE-67C5-B498-B9D8-1BCC1C474BE0}"/>
                </a:ext>
              </a:extLst>
            </p:cNvPr>
            <p:cNvCxnSpPr>
              <a:cxnSpLocks noChangeShapeType="1"/>
            </p:cNvCxnSpPr>
            <p:nvPr/>
          </p:nvCxnSpPr>
          <p:spPr bwMode="auto">
            <a:xfrm>
              <a:off x="381000" y="4953000"/>
              <a:ext cx="8023225" cy="0"/>
            </a:xfrm>
            <a:prstGeom prst="line">
              <a:avLst/>
            </a:prstGeom>
            <a:noFill/>
            <a:ln w="9525" algn="ctr">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grpSp>
      <p:pic>
        <p:nvPicPr>
          <p:cNvPr id="3" name="Picture 2">
            <a:extLst>
              <a:ext uri="{FF2B5EF4-FFF2-40B4-BE49-F238E27FC236}">
                <a16:creationId xmlns:a16="http://schemas.microsoft.com/office/drawing/2014/main" id="{2BDD1FE9-17EE-70E0-121E-2874B87B86B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a:extLst>
              <a:ext uri="{FF2B5EF4-FFF2-40B4-BE49-F238E27FC236}">
                <a16:creationId xmlns:a16="http://schemas.microsoft.com/office/drawing/2014/main" id="{D29AF648-229A-9F17-7E07-EBF0DDAD7D27}"/>
              </a:ext>
            </a:extLst>
          </p:cNvPr>
          <p:cNvPicPr>
            <a:picLocks noChangeAspect="1"/>
          </p:cNvPicPr>
          <p:nvPr/>
        </p:nvPicPr>
        <p:blipFill>
          <a:blip r:embed="rId6"/>
          <a:stretch>
            <a:fillRect/>
          </a:stretch>
        </p:blipFill>
        <p:spPr>
          <a:xfrm>
            <a:off x="2440788" y="5949244"/>
            <a:ext cx="9902229" cy="204838"/>
          </a:xfrm>
          <a:prstGeom prst="rect">
            <a:avLst/>
          </a:prstGeom>
        </p:spPr>
      </p:pic>
      <p:pic>
        <p:nvPicPr>
          <p:cNvPr id="5" name="Picture 4">
            <a:extLst>
              <a:ext uri="{FF2B5EF4-FFF2-40B4-BE49-F238E27FC236}">
                <a16:creationId xmlns:a16="http://schemas.microsoft.com/office/drawing/2014/main" id="{A25BF029-FA2C-358E-50C0-664C2564CE7B}"/>
              </a:ext>
            </a:extLst>
          </p:cNvPr>
          <p:cNvPicPr>
            <a:picLocks noChangeAspect="1"/>
          </p:cNvPicPr>
          <p:nvPr/>
        </p:nvPicPr>
        <p:blipFill>
          <a:blip r:embed="rId7"/>
          <a:stretch>
            <a:fillRect/>
          </a:stretch>
        </p:blipFill>
        <p:spPr>
          <a:xfrm>
            <a:off x="-108036" y="2204822"/>
            <a:ext cx="238650" cy="2709534"/>
          </a:xfrm>
          <a:prstGeom prst="rect">
            <a:avLst/>
          </a:prstGeom>
        </p:spPr>
      </p:pic>
      <p:pic>
        <p:nvPicPr>
          <p:cNvPr id="6" name="Picture 5">
            <a:extLst>
              <a:ext uri="{FF2B5EF4-FFF2-40B4-BE49-F238E27FC236}">
                <a16:creationId xmlns:a16="http://schemas.microsoft.com/office/drawing/2014/main" id="{11477C3A-57A6-729D-F0F0-4B6E516E3086}"/>
              </a:ext>
            </a:extLst>
          </p:cNvPr>
          <p:cNvPicPr>
            <a:picLocks noChangeAspect="1"/>
          </p:cNvPicPr>
          <p:nvPr/>
        </p:nvPicPr>
        <p:blipFill>
          <a:blip r:embed="rId7"/>
          <a:stretch>
            <a:fillRect/>
          </a:stretch>
        </p:blipFill>
        <p:spPr>
          <a:xfrm>
            <a:off x="12072675" y="2204822"/>
            <a:ext cx="238650" cy="2709534"/>
          </a:xfrm>
          <a:prstGeom prst="rect">
            <a:avLst/>
          </a:prstGeom>
        </p:spPr>
      </p:pic>
      <p:pic>
        <p:nvPicPr>
          <p:cNvPr id="7" name="Picture 6">
            <a:extLst>
              <a:ext uri="{FF2B5EF4-FFF2-40B4-BE49-F238E27FC236}">
                <a16:creationId xmlns:a16="http://schemas.microsoft.com/office/drawing/2014/main" id="{1078CD06-AB18-7CF3-A794-71D96546CF3B}"/>
              </a:ext>
            </a:extLst>
          </p:cNvPr>
          <p:cNvPicPr>
            <a:picLocks noChangeAspect="1"/>
          </p:cNvPicPr>
          <p:nvPr/>
        </p:nvPicPr>
        <p:blipFill>
          <a:blip r:embed="rId8"/>
          <a:stretch>
            <a:fillRect/>
          </a:stretch>
        </p:blipFill>
        <p:spPr>
          <a:xfrm>
            <a:off x="-108036" y="0"/>
            <a:ext cx="11339032" cy="1610200"/>
          </a:xfrm>
          <a:prstGeom prst="rect">
            <a:avLst/>
          </a:prstGeom>
        </p:spPr>
      </p:pic>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AC4F14D-3C5C-D00A-A391-16A546BDA3B6}"/>
              </a:ext>
            </a:extLst>
          </p:cNvPr>
          <p:cNvPicPr>
            <a:picLocks noChangeAspect="1"/>
          </p:cNvPicPr>
          <p:nvPr/>
        </p:nvPicPr>
        <p:blipFill>
          <a:blip r:embed="rId2"/>
          <a:stretch>
            <a:fillRect/>
          </a:stretch>
        </p:blipFill>
        <p:spPr>
          <a:xfrm>
            <a:off x="481305" y="1650825"/>
            <a:ext cx="2286000" cy="2905125"/>
          </a:xfrm>
          <a:prstGeom prst="rect">
            <a:avLst/>
          </a:prstGeom>
        </p:spPr>
      </p:pic>
      <p:sp>
        <p:nvSpPr>
          <p:cNvPr id="9" name="TextBox 8">
            <a:extLst>
              <a:ext uri="{FF2B5EF4-FFF2-40B4-BE49-F238E27FC236}">
                <a16:creationId xmlns:a16="http://schemas.microsoft.com/office/drawing/2014/main" id="{C461DE31-6F25-605F-7B5E-C97E7C2935B7}"/>
              </a:ext>
            </a:extLst>
          </p:cNvPr>
          <p:cNvSpPr txBox="1"/>
          <p:nvPr/>
        </p:nvSpPr>
        <p:spPr>
          <a:xfrm>
            <a:off x="3057525" y="495300"/>
            <a:ext cx="3924300" cy="584775"/>
          </a:xfrm>
          <a:prstGeom prst="rect">
            <a:avLst/>
          </a:prstGeom>
          <a:noFill/>
        </p:spPr>
        <p:txBody>
          <a:bodyPr wrap="square" rtlCol="0">
            <a:spAutoFit/>
          </a:bodyPr>
          <a:lstStyle/>
          <a:p>
            <a:r>
              <a:rPr lang="en-US" sz="3200" b="1" dirty="0">
                <a:solidFill>
                  <a:schemeClr val="bg1"/>
                </a:solidFill>
              </a:rPr>
              <a:t>Example </a:t>
            </a:r>
          </a:p>
        </p:txBody>
      </p:sp>
      <p:sp>
        <p:nvSpPr>
          <p:cNvPr id="10" name="TextBox 9">
            <a:extLst>
              <a:ext uri="{FF2B5EF4-FFF2-40B4-BE49-F238E27FC236}">
                <a16:creationId xmlns:a16="http://schemas.microsoft.com/office/drawing/2014/main" id="{91A3F624-DE5E-E435-B752-95B178228800}"/>
              </a:ext>
            </a:extLst>
          </p:cNvPr>
          <p:cNvSpPr txBox="1"/>
          <p:nvPr/>
        </p:nvSpPr>
        <p:spPr>
          <a:xfrm>
            <a:off x="405105" y="4738086"/>
            <a:ext cx="4876800" cy="369332"/>
          </a:xfrm>
          <a:prstGeom prst="rect">
            <a:avLst/>
          </a:prstGeom>
          <a:noFill/>
        </p:spPr>
        <p:txBody>
          <a:bodyPr wrap="square" rtlCol="0">
            <a:spAutoFit/>
          </a:bodyPr>
          <a:lstStyle/>
          <a:p>
            <a:r>
              <a:rPr lang="en-US" dirty="0"/>
              <a:t>What is the output if we input 3 integer: 1, 2, 3</a:t>
            </a:r>
          </a:p>
        </p:txBody>
      </p:sp>
      <p:pic>
        <p:nvPicPr>
          <p:cNvPr id="20" name="Picture 19">
            <a:extLst>
              <a:ext uri="{FF2B5EF4-FFF2-40B4-BE49-F238E27FC236}">
                <a16:creationId xmlns:a16="http://schemas.microsoft.com/office/drawing/2014/main" id="{0D68F2D9-7442-872E-C5A4-7DE403BC1823}"/>
              </a:ext>
            </a:extLst>
          </p:cNvPr>
          <p:cNvPicPr>
            <a:picLocks noChangeAspect="1"/>
          </p:cNvPicPr>
          <p:nvPr/>
        </p:nvPicPr>
        <p:blipFill>
          <a:blip r:embed="rId3"/>
          <a:stretch>
            <a:fillRect/>
          </a:stretch>
        </p:blipFill>
        <p:spPr>
          <a:xfrm>
            <a:off x="2964301" y="1450503"/>
            <a:ext cx="4419600" cy="3219450"/>
          </a:xfrm>
          <a:prstGeom prst="rect">
            <a:avLst/>
          </a:prstGeom>
        </p:spPr>
      </p:pic>
      <p:sp>
        <p:nvSpPr>
          <p:cNvPr id="21" name="TextBox 20">
            <a:extLst>
              <a:ext uri="{FF2B5EF4-FFF2-40B4-BE49-F238E27FC236}">
                <a16:creationId xmlns:a16="http://schemas.microsoft.com/office/drawing/2014/main" id="{19C7FBF9-D0AB-99DD-85BB-D33972FFB25C}"/>
              </a:ext>
            </a:extLst>
          </p:cNvPr>
          <p:cNvSpPr txBox="1"/>
          <p:nvPr/>
        </p:nvSpPr>
        <p:spPr>
          <a:xfrm>
            <a:off x="1980542" y="5175551"/>
            <a:ext cx="3181350" cy="646331"/>
          </a:xfrm>
          <a:prstGeom prst="rect">
            <a:avLst/>
          </a:prstGeom>
          <a:noFill/>
        </p:spPr>
        <p:txBody>
          <a:bodyPr wrap="square" rtlCol="0">
            <a:spAutoFit/>
          </a:bodyPr>
          <a:lstStyle/>
          <a:p>
            <a:r>
              <a:rPr lang="en-US" dirty="0"/>
              <a:t>Solution:</a:t>
            </a:r>
          </a:p>
          <a:p>
            <a:r>
              <a:rPr lang="en-US" dirty="0"/>
              <a:t>Output = 2</a:t>
            </a:r>
          </a:p>
        </p:txBody>
      </p:sp>
      <p:pic>
        <p:nvPicPr>
          <p:cNvPr id="2" name="Picture 1">
            <a:extLst>
              <a:ext uri="{FF2B5EF4-FFF2-40B4-BE49-F238E27FC236}">
                <a16:creationId xmlns:a16="http://schemas.microsoft.com/office/drawing/2014/main" id="{0C9950B6-850D-68BC-8070-FD53E285A5C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1662" y="5858693"/>
            <a:ext cx="1222425" cy="1096206"/>
          </a:xfrm>
          <a:prstGeom prst="rect">
            <a:avLst/>
          </a:prstGeom>
        </p:spPr>
      </p:pic>
      <p:pic>
        <p:nvPicPr>
          <p:cNvPr id="3" name="Picture 2">
            <a:extLst>
              <a:ext uri="{FF2B5EF4-FFF2-40B4-BE49-F238E27FC236}">
                <a16:creationId xmlns:a16="http://schemas.microsoft.com/office/drawing/2014/main" id="{B2F75383-5BE5-DFC3-3F97-7A0ADDE59D18}"/>
              </a:ext>
            </a:extLst>
          </p:cNvPr>
          <p:cNvPicPr>
            <a:picLocks noChangeAspect="1"/>
          </p:cNvPicPr>
          <p:nvPr/>
        </p:nvPicPr>
        <p:blipFill>
          <a:blip r:embed="rId5"/>
          <a:stretch>
            <a:fillRect/>
          </a:stretch>
        </p:blipFill>
        <p:spPr>
          <a:xfrm>
            <a:off x="2030710" y="6298958"/>
            <a:ext cx="9902229" cy="204838"/>
          </a:xfrm>
          <a:prstGeom prst="rect">
            <a:avLst/>
          </a:prstGeom>
        </p:spPr>
      </p:pic>
      <p:pic>
        <p:nvPicPr>
          <p:cNvPr id="5" name="Picture 4">
            <a:extLst>
              <a:ext uri="{FF2B5EF4-FFF2-40B4-BE49-F238E27FC236}">
                <a16:creationId xmlns:a16="http://schemas.microsoft.com/office/drawing/2014/main" id="{9BBD6A45-AC3F-FB0E-E8C3-B1F3C9614D8D}"/>
              </a:ext>
            </a:extLst>
          </p:cNvPr>
          <p:cNvPicPr>
            <a:picLocks noChangeAspect="1"/>
          </p:cNvPicPr>
          <p:nvPr/>
        </p:nvPicPr>
        <p:blipFill>
          <a:blip r:embed="rId6"/>
          <a:stretch>
            <a:fillRect/>
          </a:stretch>
        </p:blipFill>
        <p:spPr>
          <a:xfrm>
            <a:off x="-108036" y="2219812"/>
            <a:ext cx="238650" cy="2709534"/>
          </a:xfrm>
          <a:prstGeom prst="rect">
            <a:avLst/>
          </a:prstGeom>
        </p:spPr>
      </p:pic>
      <p:pic>
        <p:nvPicPr>
          <p:cNvPr id="6" name="Picture 5">
            <a:extLst>
              <a:ext uri="{FF2B5EF4-FFF2-40B4-BE49-F238E27FC236}">
                <a16:creationId xmlns:a16="http://schemas.microsoft.com/office/drawing/2014/main" id="{95A7F2F6-D114-A7C2-2F38-1C4422AB849C}"/>
              </a:ext>
            </a:extLst>
          </p:cNvPr>
          <p:cNvPicPr>
            <a:picLocks noChangeAspect="1"/>
          </p:cNvPicPr>
          <p:nvPr/>
        </p:nvPicPr>
        <p:blipFill>
          <a:blip r:embed="rId6"/>
          <a:stretch>
            <a:fillRect/>
          </a:stretch>
        </p:blipFill>
        <p:spPr>
          <a:xfrm>
            <a:off x="12072675" y="2219812"/>
            <a:ext cx="238650" cy="2709534"/>
          </a:xfrm>
          <a:prstGeom prst="rect">
            <a:avLst/>
          </a:prstGeom>
        </p:spPr>
      </p:pic>
      <p:pic>
        <p:nvPicPr>
          <p:cNvPr id="7" name="Picture 6">
            <a:extLst>
              <a:ext uri="{FF2B5EF4-FFF2-40B4-BE49-F238E27FC236}">
                <a16:creationId xmlns:a16="http://schemas.microsoft.com/office/drawing/2014/main" id="{CF719324-E0A7-4776-395C-F9B1540DC336}"/>
              </a:ext>
            </a:extLst>
          </p:cNvPr>
          <p:cNvPicPr>
            <a:picLocks noChangeAspect="1"/>
          </p:cNvPicPr>
          <p:nvPr/>
        </p:nvPicPr>
        <p:blipFill>
          <a:blip r:embed="rId7"/>
          <a:stretch>
            <a:fillRect/>
          </a:stretch>
        </p:blipFill>
        <p:spPr>
          <a:xfrm>
            <a:off x="-108036" y="14990"/>
            <a:ext cx="11339032" cy="1610200"/>
          </a:xfrm>
          <a:prstGeom prst="rect">
            <a:avLst/>
          </a:prstGeom>
        </p:spPr>
      </p:pic>
      <p:sp>
        <p:nvSpPr>
          <p:cNvPr id="11" name="TextBox 10">
            <a:extLst>
              <a:ext uri="{FF2B5EF4-FFF2-40B4-BE49-F238E27FC236}">
                <a16:creationId xmlns:a16="http://schemas.microsoft.com/office/drawing/2014/main" id="{0C2B8F88-2A22-72DB-2F26-7C04E6B69311}"/>
              </a:ext>
            </a:extLst>
          </p:cNvPr>
          <p:cNvSpPr txBox="1"/>
          <p:nvPr/>
        </p:nvSpPr>
        <p:spPr>
          <a:xfrm>
            <a:off x="3209925" y="647700"/>
            <a:ext cx="3924300" cy="584775"/>
          </a:xfrm>
          <a:prstGeom prst="rect">
            <a:avLst/>
          </a:prstGeom>
          <a:noFill/>
        </p:spPr>
        <p:txBody>
          <a:bodyPr wrap="square" rtlCol="0">
            <a:spAutoFit/>
          </a:bodyPr>
          <a:lstStyle/>
          <a:p>
            <a:r>
              <a:rPr lang="en-US" sz="3200" b="1" dirty="0">
                <a:solidFill>
                  <a:schemeClr val="bg1"/>
                </a:solidFill>
              </a:rPr>
              <a:t>Example </a:t>
            </a:r>
          </a:p>
        </p:txBody>
      </p:sp>
      <p:pic>
        <p:nvPicPr>
          <p:cNvPr id="4" name="Picture 4">
            <a:extLst>
              <a:ext uri="{FF2B5EF4-FFF2-40B4-BE49-F238E27FC236}">
                <a16:creationId xmlns:a16="http://schemas.microsoft.com/office/drawing/2014/main" id="{E9752CF3-BD80-AEEB-16B4-6074DB03C5B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59482" y="215654"/>
            <a:ext cx="4590856" cy="5931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900808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24B900-56F4-AB86-9219-8FBA85849F68}"/>
              </a:ext>
            </a:extLst>
          </p:cNvPr>
          <p:cNvSpPr txBox="1"/>
          <p:nvPr/>
        </p:nvSpPr>
        <p:spPr>
          <a:xfrm>
            <a:off x="3956179" y="569167"/>
            <a:ext cx="3147527" cy="584775"/>
          </a:xfrm>
          <a:prstGeom prst="rect">
            <a:avLst/>
          </a:prstGeom>
          <a:noFill/>
        </p:spPr>
        <p:txBody>
          <a:bodyPr wrap="square" rtlCol="0">
            <a:spAutoFit/>
          </a:bodyPr>
          <a:lstStyle/>
          <a:p>
            <a:r>
              <a:rPr lang="en-US" sz="3200" b="1" dirty="0">
                <a:solidFill>
                  <a:schemeClr val="bg1"/>
                </a:solidFill>
              </a:rPr>
              <a:t>Summary</a:t>
            </a:r>
          </a:p>
        </p:txBody>
      </p:sp>
      <p:sp>
        <p:nvSpPr>
          <p:cNvPr id="3" name="Rectangle 2">
            <a:extLst>
              <a:ext uri="{FF2B5EF4-FFF2-40B4-BE49-F238E27FC236}">
                <a16:creationId xmlns:a16="http://schemas.microsoft.com/office/drawing/2014/main" id="{F5C12357-D494-BF8B-1A9C-53A2114E4C31}"/>
              </a:ext>
            </a:extLst>
          </p:cNvPr>
          <p:cNvSpPr>
            <a:spLocks noChangeArrowheads="1"/>
          </p:cNvSpPr>
          <p:nvPr/>
        </p:nvSpPr>
        <p:spPr bwMode="auto">
          <a:xfrm>
            <a:off x="651739" y="2136690"/>
            <a:ext cx="10755775" cy="1938992"/>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b="1" i="1" baseline="30000">
                <a:solidFill>
                  <a:schemeClr val="tx1"/>
                </a:solidFill>
                <a:latin typeface="Times New Roman" panose="02020603050405020304" pitchFamily="18" charset="0"/>
              </a:defRPr>
            </a:lvl1pPr>
            <a:lvl2pPr marL="742950" indent="-285750">
              <a:defRPr sz="2400" b="1" i="1" baseline="30000">
                <a:solidFill>
                  <a:schemeClr val="tx1"/>
                </a:solidFill>
                <a:latin typeface="Times New Roman" panose="02020603050405020304" pitchFamily="18" charset="0"/>
              </a:defRPr>
            </a:lvl2pPr>
            <a:lvl3pPr marL="1143000" indent="-228600">
              <a:defRPr sz="2400" b="1" i="1" baseline="30000">
                <a:solidFill>
                  <a:schemeClr val="tx1"/>
                </a:solidFill>
                <a:latin typeface="Times New Roman" panose="02020603050405020304" pitchFamily="18" charset="0"/>
              </a:defRPr>
            </a:lvl3pPr>
            <a:lvl4pPr marL="1600200" indent="-228600">
              <a:defRPr sz="2400" b="1" i="1" baseline="30000">
                <a:solidFill>
                  <a:schemeClr val="tx1"/>
                </a:solidFill>
                <a:latin typeface="Times New Roman" panose="02020603050405020304" pitchFamily="18" charset="0"/>
              </a:defRPr>
            </a:lvl4pPr>
            <a:lvl5pPr marL="2057400" indent="-228600">
              <a:defRPr sz="2400" b="1" i="1" baseline="30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i="1" baseline="30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i="1" baseline="30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i="1" baseline="30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i="1" baseline="30000">
                <a:solidFill>
                  <a:schemeClr val="tx1"/>
                </a:solidFill>
                <a:latin typeface="Times New Roman" panose="02020603050405020304" pitchFamily="18" charset="0"/>
              </a:defRPr>
            </a:lvl9pPr>
          </a:lstStyle>
          <a:p>
            <a:pPr>
              <a:spcAft>
                <a:spcPct val="50000"/>
              </a:spcAft>
              <a:buFont typeface="Wingdings" panose="05000000000000000000" pitchFamily="2" charset="2"/>
              <a:buChar char="q"/>
            </a:pPr>
            <a:r>
              <a:rPr lang="en-US" altLang="en-US" i="0" baseline="0" dirty="0"/>
              <a:t> Simple Computer</a:t>
            </a:r>
          </a:p>
          <a:p>
            <a:pPr>
              <a:spcAft>
                <a:spcPct val="50000"/>
              </a:spcAft>
              <a:buFont typeface="Wingdings" panose="05000000000000000000" pitchFamily="2" charset="2"/>
              <a:buChar char="q"/>
            </a:pPr>
            <a:r>
              <a:rPr lang="en-US" altLang="en-US" i="0" baseline="0" dirty="0"/>
              <a:t>Distinguish the two major trends in the design of computers.</a:t>
            </a:r>
          </a:p>
          <a:p>
            <a:pPr>
              <a:spcAft>
                <a:spcPct val="50000"/>
              </a:spcAft>
              <a:buFont typeface="Wingdings" panose="05000000000000000000" pitchFamily="2" charset="2"/>
              <a:buChar char="q"/>
            </a:pPr>
            <a:r>
              <a:rPr lang="en-US" altLang="en-US" i="0" baseline="0" dirty="0"/>
              <a:t> Understand how computer throughput can be improved using pipelining and parallel processing.</a:t>
            </a:r>
          </a:p>
        </p:txBody>
      </p:sp>
      <p:pic>
        <p:nvPicPr>
          <p:cNvPr id="4" name="Picture 3">
            <a:extLst>
              <a:ext uri="{FF2B5EF4-FFF2-40B4-BE49-F238E27FC236}">
                <a16:creationId xmlns:a16="http://schemas.microsoft.com/office/drawing/2014/main" id="{FAD1D39F-22DD-CE8A-C3AE-71F672A7346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5" name="Picture 4">
            <a:extLst>
              <a:ext uri="{FF2B5EF4-FFF2-40B4-BE49-F238E27FC236}">
                <a16:creationId xmlns:a16="http://schemas.microsoft.com/office/drawing/2014/main" id="{049F567E-A8EA-63BC-9F1A-E28254E898AC}"/>
              </a:ext>
            </a:extLst>
          </p:cNvPr>
          <p:cNvPicPr>
            <a:picLocks noChangeAspect="1"/>
          </p:cNvPicPr>
          <p:nvPr/>
        </p:nvPicPr>
        <p:blipFill>
          <a:blip r:embed="rId4"/>
          <a:stretch>
            <a:fillRect/>
          </a:stretch>
        </p:blipFill>
        <p:spPr>
          <a:xfrm>
            <a:off x="2440788" y="5949244"/>
            <a:ext cx="9902229" cy="204838"/>
          </a:xfrm>
          <a:prstGeom prst="rect">
            <a:avLst/>
          </a:prstGeom>
        </p:spPr>
      </p:pic>
      <p:pic>
        <p:nvPicPr>
          <p:cNvPr id="6" name="Picture 5">
            <a:extLst>
              <a:ext uri="{FF2B5EF4-FFF2-40B4-BE49-F238E27FC236}">
                <a16:creationId xmlns:a16="http://schemas.microsoft.com/office/drawing/2014/main" id="{F6EE0765-1C3A-3C9E-CD61-097319026250}"/>
              </a:ext>
            </a:extLst>
          </p:cNvPr>
          <p:cNvPicPr>
            <a:picLocks noChangeAspect="1"/>
          </p:cNvPicPr>
          <p:nvPr/>
        </p:nvPicPr>
        <p:blipFill>
          <a:blip r:embed="rId5"/>
          <a:stretch>
            <a:fillRect/>
          </a:stretch>
        </p:blipFill>
        <p:spPr>
          <a:xfrm>
            <a:off x="-108036" y="2204822"/>
            <a:ext cx="238650" cy="2709534"/>
          </a:xfrm>
          <a:prstGeom prst="rect">
            <a:avLst/>
          </a:prstGeom>
        </p:spPr>
      </p:pic>
      <p:pic>
        <p:nvPicPr>
          <p:cNvPr id="7" name="Picture 6">
            <a:extLst>
              <a:ext uri="{FF2B5EF4-FFF2-40B4-BE49-F238E27FC236}">
                <a16:creationId xmlns:a16="http://schemas.microsoft.com/office/drawing/2014/main" id="{2B38EEE6-4012-6712-53B6-776331FB3B4F}"/>
              </a:ext>
            </a:extLst>
          </p:cNvPr>
          <p:cNvPicPr>
            <a:picLocks noChangeAspect="1"/>
          </p:cNvPicPr>
          <p:nvPr/>
        </p:nvPicPr>
        <p:blipFill>
          <a:blip r:embed="rId5"/>
          <a:stretch>
            <a:fillRect/>
          </a:stretch>
        </p:blipFill>
        <p:spPr>
          <a:xfrm>
            <a:off x="12072675" y="2204822"/>
            <a:ext cx="238650" cy="2709534"/>
          </a:xfrm>
          <a:prstGeom prst="rect">
            <a:avLst/>
          </a:prstGeom>
        </p:spPr>
      </p:pic>
      <p:pic>
        <p:nvPicPr>
          <p:cNvPr id="8" name="Picture 7">
            <a:extLst>
              <a:ext uri="{FF2B5EF4-FFF2-40B4-BE49-F238E27FC236}">
                <a16:creationId xmlns:a16="http://schemas.microsoft.com/office/drawing/2014/main" id="{6EECCAEE-EF14-E397-7F29-BF9842D775AA}"/>
              </a:ext>
            </a:extLst>
          </p:cNvPr>
          <p:cNvPicPr>
            <a:picLocks noChangeAspect="1"/>
          </p:cNvPicPr>
          <p:nvPr/>
        </p:nvPicPr>
        <p:blipFill>
          <a:blip r:embed="rId6"/>
          <a:stretch>
            <a:fillRect/>
          </a:stretch>
        </p:blipFill>
        <p:spPr>
          <a:xfrm>
            <a:off x="-108036" y="0"/>
            <a:ext cx="11339032" cy="1610200"/>
          </a:xfrm>
          <a:prstGeom prst="rect">
            <a:avLst/>
          </a:prstGeom>
        </p:spPr>
      </p:pic>
      <p:sp>
        <p:nvSpPr>
          <p:cNvPr id="9" name="TextBox 8">
            <a:extLst>
              <a:ext uri="{FF2B5EF4-FFF2-40B4-BE49-F238E27FC236}">
                <a16:creationId xmlns:a16="http://schemas.microsoft.com/office/drawing/2014/main" id="{19FF3584-1308-D01F-2025-C666563B702D}"/>
              </a:ext>
            </a:extLst>
          </p:cNvPr>
          <p:cNvSpPr txBox="1"/>
          <p:nvPr/>
        </p:nvSpPr>
        <p:spPr>
          <a:xfrm>
            <a:off x="4093588" y="569167"/>
            <a:ext cx="3147527" cy="584775"/>
          </a:xfrm>
          <a:prstGeom prst="rect">
            <a:avLst/>
          </a:prstGeom>
          <a:noFill/>
        </p:spPr>
        <p:txBody>
          <a:bodyPr wrap="square" rtlCol="0">
            <a:spAutoFit/>
          </a:bodyPr>
          <a:lstStyle/>
          <a:p>
            <a:r>
              <a:rPr lang="en-US" sz="3200" b="1" dirty="0">
                <a:solidFill>
                  <a:schemeClr val="bg1"/>
                </a:solidFill>
              </a:rPr>
              <a:t>Summary</a:t>
            </a:r>
          </a:p>
        </p:txBody>
      </p:sp>
    </p:spTree>
    <p:custDataLst>
      <p:tags r:id="rId1"/>
    </p:custDataLst>
    <p:extLst>
      <p:ext uri="{BB962C8B-B14F-4D97-AF65-F5344CB8AC3E}">
        <p14:creationId xmlns:p14="http://schemas.microsoft.com/office/powerpoint/2010/main" val="339242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sp>
        <p:nvSpPr>
          <p:cNvPr id="7" name="Rectangle 6">
            <a:extLst>
              <a:ext uri="{FF2B5EF4-FFF2-40B4-BE49-F238E27FC236}">
                <a16:creationId xmlns:a16="http://schemas.microsoft.com/office/drawing/2014/main" id="{E813A3B4-3CB6-3973-223A-AEBF28CACB19}"/>
              </a:ext>
            </a:extLst>
          </p:cNvPr>
          <p:cNvSpPr/>
          <p:nvPr/>
        </p:nvSpPr>
        <p:spPr>
          <a:xfrm>
            <a:off x="1874165" y="2204822"/>
            <a:ext cx="9006840" cy="1631216"/>
          </a:xfrm>
          <a:prstGeom prst="rect">
            <a:avLst/>
          </a:prstGeom>
          <a:noFill/>
        </p:spPr>
        <p:txBody>
          <a:bodyPr wrap="square" lIns="91440" tIns="45720" rIns="91440" bIns="45720">
            <a:spAutoFit/>
          </a:bodyPr>
          <a:lstStyle/>
          <a:p>
            <a:pPr algn="ctr"/>
            <a:r>
              <a:rPr lang="en-US" sz="10000" b="1" cap="none" spc="0" dirty="0">
                <a:ln w="6600">
                  <a:solidFill>
                    <a:schemeClr val="accent2"/>
                  </a:solidFill>
                  <a:prstDash val="solid"/>
                </a:ln>
                <a:solidFill>
                  <a:srgbClr val="FFFFFF"/>
                </a:solidFill>
                <a:effectLst>
                  <a:outerShdw dist="38100" dir="2700000" algn="tl" rotWithShape="0">
                    <a:schemeClr val="accent2"/>
                  </a:outerShdw>
                </a:effectLst>
              </a:rPr>
              <a:t>Thank You</a:t>
            </a:r>
            <a:r>
              <a:rPr lang="ar-EG" sz="10000" b="1" cap="none" spc="0" dirty="0">
                <a:ln w="6600">
                  <a:solidFill>
                    <a:schemeClr val="accent2"/>
                  </a:solidFill>
                  <a:prstDash val="solid"/>
                </a:ln>
                <a:solidFill>
                  <a:srgbClr val="FFFFFF"/>
                </a:solidFill>
                <a:effectLst>
                  <a:outerShdw dist="38100" dir="2700000" algn="tl" rotWithShape="0">
                    <a:schemeClr val="accent2"/>
                  </a:outerShdw>
                </a:effectLst>
                <a:sym typeface="Wingdings" panose="05000000000000000000" pitchFamily="2" charset="2"/>
              </a:rPr>
              <a:t> </a:t>
            </a:r>
            <a:endParaRPr lang="en-US" sz="10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12200896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6|7.8"/>
</p:tagLst>
</file>

<file path=ppt/tags/tag2.xml><?xml version="1.0" encoding="utf-8"?>
<p:tagLst xmlns:a="http://schemas.openxmlformats.org/drawingml/2006/main" xmlns:r="http://schemas.openxmlformats.org/officeDocument/2006/relationships" xmlns:p="http://schemas.openxmlformats.org/presentationml/2006/main">
  <p:tag name="TIMING" val="|4|8.6"/>
</p:tagLst>
</file>

<file path=ppt/tags/tag3.xml><?xml version="1.0" encoding="utf-8"?>
<p:tagLst xmlns:a="http://schemas.openxmlformats.org/drawingml/2006/main" xmlns:r="http://schemas.openxmlformats.org/officeDocument/2006/relationships" xmlns:p="http://schemas.openxmlformats.org/presentationml/2006/main">
  <p:tag name="TIMING" val="|1.3|3.6"/>
</p:tagLst>
</file>

<file path=ppt/tags/tag4.xml><?xml version="1.0" encoding="utf-8"?>
<p:tagLst xmlns:a="http://schemas.openxmlformats.org/drawingml/2006/main" xmlns:r="http://schemas.openxmlformats.org/officeDocument/2006/relationships" xmlns:p="http://schemas.openxmlformats.org/presentationml/2006/main">
  <p:tag name="TIMING" val="|3.9|1.2"/>
</p:tagLst>
</file>

<file path=ppt/tags/tag5.xml><?xml version="1.0" encoding="utf-8"?>
<p:tagLst xmlns:a="http://schemas.openxmlformats.org/drawingml/2006/main" xmlns:r="http://schemas.openxmlformats.org/officeDocument/2006/relationships" xmlns:p="http://schemas.openxmlformats.org/presentationml/2006/main">
  <p:tag name="TIMING" val="|3.8|11.5"/>
</p:tagLst>
</file>

<file path=ppt/tags/tag6.xml><?xml version="1.0" encoding="utf-8"?>
<p:tagLst xmlns:a="http://schemas.openxmlformats.org/drawingml/2006/main" xmlns:r="http://schemas.openxmlformats.org/officeDocument/2006/relationships" xmlns:p="http://schemas.openxmlformats.org/presentationml/2006/main">
  <p:tag name="TIMING" val="|1"/>
</p:tagLst>
</file>

<file path=ppt/tags/tag7.xml><?xml version="1.0" encoding="utf-8"?>
<p:tagLst xmlns:a="http://schemas.openxmlformats.org/drawingml/2006/main" xmlns:r="http://schemas.openxmlformats.org/officeDocument/2006/relationships" xmlns:p="http://schemas.openxmlformats.org/presentationml/2006/main">
  <p:tag name="TIMING" val="|3.5|11.4|75.6"/>
</p:tagLst>
</file>

<file path=ppt/tags/tag8.xml><?xml version="1.0" encoding="utf-8"?>
<p:tagLst xmlns:a="http://schemas.openxmlformats.org/drawingml/2006/main" xmlns:r="http://schemas.openxmlformats.org/officeDocument/2006/relationships" xmlns:p="http://schemas.openxmlformats.org/presentationml/2006/main">
  <p:tag name="TIMING" val="|2.7"/>
</p:tagLst>
</file>

<file path=ppt/tags/tag9.xml><?xml version="1.0" encoding="utf-8"?>
<p:tagLst xmlns:a="http://schemas.openxmlformats.org/drawingml/2006/main" xmlns:r="http://schemas.openxmlformats.org/officeDocument/2006/relationships" xmlns:p="http://schemas.openxmlformats.org/presentationml/2006/main">
  <p:tag name="TIMING" val="|1.1"/>
</p:tagLst>
</file>

<file path=ppt/tags/tag10.xml><?xml version="1.0" encoding="utf-8"?>
<p:tagLst xmlns:a="http://schemas.openxmlformats.org/drawingml/2006/main" xmlns:r="http://schemas.openxmlformats.org/officeDocument/2006/relationships" xmlns:p="http://schemas.openxmlformats.org/presentationml/2006/main">
  <p:tag name="TIMING" val="|2.9"/>
</p:tagLst>
</file>

<file path=ppt/tags/tag11.xml><?xml version="1.0" encoding="utf-8"?>
<p:tagLst xmlns:a="http://schemas.openxmlformats.org/drawingml/2006/main" xmlns:r="http://schemas.openxmlformats.org/officeDocument/2006/relationships" xmlns:p="http://schemas.openxmlformats.org/presentationml/2006/main">
  <p:tag name="TIMING" val="|1.4"/>
</p:tagLst>
</file>

<file path=ppt/tags/tag12.xml><?xml version="1.0" encoding="utf-8"?>
<p:tagLst xmlns:a="http://schemas.openxmlformats.org/drawingml/2006/main" xmlns:r="http://schemas.openxmlformats.org/officeDocument/2006/relationships" xmlns:p="http://schemas.openxmlformats.org/presentationml/2006/main">
  <p:tag name="TIMING" val="|3.6|4.2|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2282</TotalTime>
  <Words>1761</Words>
  <Application>Microsoft Office PowerPoint</Application>
  <PresentationFormat>Widescreen</PresentationFormat>
  <Paragraphs>142</Paragraphs>
  <Slides>38</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Calibri</vt:lpstr>
      <vt:lpstr>Calibri Light</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Eman Hamdy</cp:lastModifiedBy>
  <cp:revision>36</cp:revision>
  <dcterms:created xsi:type="dcterms:W3CDTF">2021-08-03T13:03:26Z</dcterms:created>
  <dcterms:modified xsi:type="dcterms:W3CDTF">2023-07-12T13:27:48Z</dcterms:modified>
</cp:coreProperties>
</file>